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 id="2147483827" r:id="rId5"/>
  </p:sldMasterIdLst>
  <p:notesMasterIdLst>
    <p:notesMasterId r:id="rId42"/>
  </p:notesMasterIdLst>
  <p:handoutMasterIdLst>
    <p:handoutMasterId r:id="rId43"/>
  </p:handoutMasterIdLst>
  <p:sldIdLst>
    <p:sldId id="1293" r:id="rId6"/>
    <p:sldId id="1254" r:id="rId7"/>
    <p:sldId id="352" r:id="rId8"/>
    <p:sldId id="350" r:id="rId9"/>
    <p:sldId id="423" r:id="rId10"/>
    <p:sldId id="1278" r:id="rId11"/>
    <p:sldId id="262" r:id="rId12"/>
    <p:sldId id="1244" r:id="rId13"/>
    <p:sldId id="1543" r:id="rId14"/>
    <p:sldId id="1240" r:id="rId15"/>
    <p:sldId id="2104" r:id="rId16"/>
    <p:sldId id="1545" r:id="rId17"/>
    <p:sldId id="1540" r:id="rId18"/>
    <p:sldId id="1242" r:id="rId19"/>
    <p:sldId id="1226" r:id="rId20"/>
    <p:sldId id="2103" r:id="rId21"/>
    <p:sldId id="1206" r:id="rId22"/>
    <p:sldId id="290" r:id="rId23"/>
    <p:sldId id="1533" r:id="rId24"/>
    <p:sldId id="1537" r:id="rId25"/>
    <p:sldId id="1536" r:id="rId26"/>
    <p:sldId id="258" r:id="rId27"/>
    <p:sldId id="1528" r:id="rId28"/>
    <p:sldId id="344" r:id="rId29"/>
    <p:sldId id="2106" r:id="rId30"/>
    <p:sldId id="1307" r:id="rId31"/>
    <p:sldId id="2105" r:id="rId32"/>
    <p:sldId id="413" r:id="rId33"/>
    <p:sldId id="1291" r:id="rId34"/>
    <p:sldId id="326" r:id="rId35"/>
    <p:sldId id="1194" r:id="rId36"/>
    <p:sldId id="257" r:id="rId37"/>
    <p:sldId id="314" r:id="rId38"/>
    <p:sldId id="1286" r:id="rId39"/>
    <p:sldId id="1289" r:id="rId40"/>
    <p:sldId id="1188"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0FC1A-621C-913D-040D-E0D5B84AB714}" name="Cornelia Hoehr" initials="CH" userId="S::choehr@triumf.ca::6ff14f72-6276-4780-8582-9a68ab3fcc37" providerId="AD"/>
  <p188:author id="{4CFF6194-84F3-00E6-F8A6-FAF05B61A64D}" name="Hua Yang" initials="HY" userId="S::hyang@triumf.ca::93351600-e29c-4a1e-92fb-ac9009e6aa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60B107"/>
    <a:srgbClr val="00A9FF"/>
    <a:srgbClr val="0C9ED9"/>
    <a:srgbClr val="5CB800"/>
    <a:srgbClr val="75B503"/>
    <a:srgbClr val="68AC04"/>
    <a:srgbClr val="BDEEFF"/>
    <a:srgbClr val="6E8FEC"/>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6BBE1-C204-41B2-86C8-A3AB52A536CF}" v="180" dt="2023-08-01T16:43:11.604"/>
    <p1510:client id="{2528D78D-4DF6-465F-89E4-ECB2E86E21D2}" v="2" dt="2023-08-01T19:26:13.413"/>
    <p1510:client id="{62512EBE-0F3B-4EDE-816A-A0FC8DE8321A}" v="27" dt="2023-08-02T15:21:57.505"/>
    <p1510:client id="{929EEAF8-E279-4D19-A18F-95FD0DABEF30}" v="12" dt="2023-08-01T17:53:14.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474"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211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chaffer" userId="028eb4dc-e172-4515-9872-58910d966b2d" providerId="ADAL" clId="{62512EBE-0F3B-4EDE-816A-A0FC8DE8321A}"/>
    <pc:docChg chg="undo custSel addSld delSld modSld sldOrd">
      <pc:chgData name="Paul Schaffer" userId="028eb4dc-e172-4515-9872-58910d966b2d" providerId="ADAL" clId="{62512EBE-0F3B-4EDE-816A-A0FC8DE8321A}" dt="2023-08-02T15:21:57.505" v="678" actId="1076"/>
      <pc:docMkLst>
        <pc:docMk/>
      </pc:docMkLst>
      <pc:sldChg chg="modTransition">
        <pc:chgData name="Paul Schaffer" userId="028eb4dc-e172-4515-9872-58910d966b2d" providerId="ADAL" clId="{62512EBE-0F3B-4EDE-816A-A0FC8DE8321A}" dt="2023-08-02T00:22:07.756" v="640"/>
        <pc:sldMkLst>
          <pc:docMk/>
          <pc:sldMk cId="2696482149" sldId="257"/>
        </pc:sldMkLst>
      </pc:sldChg>
      <pc:sldChg chg="addSp delSp modSp mod modTransition">
        <pc:chgData name="Paul Schaffer" userId="028eb4dc-e172-4515-9872-58910d966b2d" providerId="ADAL" clId="{62512EBE-0F3B-4EDE-816A-A0FC8DE8321A}" dt="2023-08-02T00:22:07.756" v="640"/>
        <pc:sldMkLst>
          <pc:docMk/>
          <pc:sldMk cId="1536241790" sldId="258"/>
        </pc:sldMkLst>
        <pc:spChg chg="del">
          <ac:chgData name="Paul Schaffer" userId="028eb4dc-e172-4515-9872-58910d966b2d" providerId="ADAL" clId="{62512EBE-0F3B-4EDE-816A-A0FC8DE8321A}" dt="2023-08-02T00:14:34.037" v="57" actId="478"/>
          <ac:spMkLst>
            <pc:docMk/>
            <pc:sldMk cId="1536241790" sldId="258"/>
            <ac:spMk id="2" creationId="{CA038C49-ED5E-D493-6CA2-1694F13536A7}"/>
          </ac:spMkLst>
        </pc:spChg>
        <pc:spChg chg="add del mod">
          <ac:chgData name="Paul Schaffer" userId="028eb4dc-e172-4515-9872-58910d966b2d" providerId="ADAL" clId="{62512EBE-0F3B-4EDE-816A-A0FC8DE8321A}" dt="2023-08-02T00:15:23.940" v="66" actId="478"/>
          <ac:spMkLst>
            <pc:docMk/>
            <pc:sldMk cId="1536241790" sldId="258"/>
            <ac:spMk id="4" creationId="{706EAF0E-C2FF-201E-16DD-F68950DA5E28}"/>
          </ac:spMkLst>
        </pc:spChg>
        <pc:spChg chg="add del mod">
          <ac:chgData name="Paul Schaffer" userId="028eb4dc-e172-4515-9872-58910d966b2d" providerId="ADAL" clId="{62512EBE-0F3B-4EDE-816A-A0FC8DE8321A}" dt="2023-08-02T00:16:17.587" v="72" actId="478"/>
          <ac:spMkLst>
            <pc:docMk/>
            <pc:sldMk cId="1536241790" sldId="258"/>
            <ac:spMk id="6" creationId="{C55799A0-612E-4588-C029-2C5083BF82D2}"/>
          </ac:spMkLst>
        </pc:spChg>
        <pc:spChg chg="add mod">
          <ac:chgData name="Paul Schaffer" userId="028eb4dc-e172-4515-9872-58910d966b2d" providerId="ADAL" clId="{62512EBE-0F3B-4EDE-816A-A0FC8DE8321A}" dt="2023-08-02T00:21:47.152" v="639" actId="1076"/>
          <ac:spMkLst>
            <pc:docMk/>
            <pc:sldMk cId="1536241790" sldId="258"/>
            <ac:spMk id="7" creationId="{337D57D5-B691-46F6-CCFD-BBEEB926A830}"/>
          </ac:spMkLst>
        </pc:spChg>
        <pc:spChg chg="del">
          <ac:chgData name="Paul Schaffer" userId="028eb4dc-e172-4515-9872-58910d966b2d" providerId="ADAL" clId="{62512EBE-0F3B-4EDE-816A-A0FC8DE8321A}" dt="2023-08-02T00:14:37.276" v="58" actId="478"/>
          <ac:spMkLst>
            <pc:docMk/>
            <pc:sldMk cId="1536241790" sldId="258"/>
            <ac:spMk id="12" creationId="{36D87F3B-BD9F-47BE-87AF-7744B9231DC2}"/>
          </ac:spMkLst>
        </pc:spChg>
        <pc:spChg chg="del">
          <ac:chgData name="Paul Schaffer" userId="028eb4dc-e172-4515-9872-58910d966b2d" providerId="ADAL" clId="{62512EBE-0F3B-4EDE-816A-A0FC8DE8321A}" dt="2023-08-02T00:14:37.276" v="58" actId="478"/>
          <ac:spMkLst>
            <pc:docMk/>
            <pc:sldMk cId="1536241790" sldId="258"/>
            <ac:spMk id="13" creationId="{102AC503-7CDC-410A-868D-C29E52AB0937}"/>
          </ac:spMkLst>
        </pc:spChg>
        <pc:spChg chg="del">
          <ac:chgData name="Paul Schaffer" userId="028eb4dc-e172-4515-9872-58910d966b2d" providerId="ADAL" clId="{62512EBE-0F3B-4EDE-816A-A0FC8DE8321A}" dt="2023-08-02T00:14:37.276" v="58" actId="478"/>
          <ac:spMkLst>
            <pc:docMk/>
            <pc:sldMk cId="1536241790" sldId="258"/>
            <ac:spMk id="14" creationId="{B23E47AE-6612-4688-B590-782573F50F1E}"/>
          </ac:spMkLst>
        </pc:spChg>
        <pc:spChg chg="mod">
          <ac:chgData name="Paul Schaffer" userId="028eb4dc-e172-4515-9872-58910d966b2d" providerId="ADAL" clId="{62512EBE-0F3B-4EDE-816A-A0FC8DE8321A}" dt="2023-08-02T00:14:07.374" v="51" actId="1076"/>
          <ac:spMkLst>
            <pc:docMk/>
            <pc:sldMk cId="1536241790" sldId="258"/>
            <ac:spMk id="16" creationId="{AB9BA572-FD44-4677-AB8E-128CAC44A2C1}"/>
          </ac:spMkLst>
        </pc:spChg>
        <pc:spChg chg="del">
          <ac:chgData name="Paul Schaffer" userId="028eb4dc-e172-4515-9872-58910d966b2d" providerId="ADAL" clId="{62512EBE-0F3B-4EDE-816A-A0FC8DE8321A}" dt="2023-08-02T00:14:37.276" v="58" actId="478"/>
          <ac:spMkLst>
            <pc:docMk/>
            <pc:sldMk cId="1536241790" sldId="258"/>
            <ac:spMk id="17" creationId="{9B1ECE0E-A26D-4FF8-88AD-20AB9253890F}"/>
          </ac:spMkLst>
        </pc:spChg>
        <pc:spChg chg="del">
          <ac:chgData name="Paul Schaffer" userId="028eb4dc-e172-4515-9872-58910d966b2d" providerId="ADAL" clId="{62512EBE-0F3B-4EDE-816A-A0FC8DE8321A}" dt="2023-08-02T00:14:37.276" v="58" actId="478"/>
          <ac:spMkLst>
            <pc:docMk/>
            <pc:sldMk cId="1536241790" sldId="258"/>
            <ac:spMk id="18" creationId="{328AAA78-7D94-4413-A498-A34884067FA7}"/>
          </ac:spMkLst>
        </pc:spChg>
        <pc:spChg chg="del">
          <ac:chgData name="Paul Schaffer" userId="028eb4dc-e172-4515-9872-58910d966b2d" providerId="ADAL" clId="{62512EBE-0F3B-4EDE-816A-A0FC8DE8321A}" dt="2023-08-02T00:14:37.276" v="58" actId="478"/>
          <ac:spMkLst>
            <pc:docMk/>
            <pc:sldMk cId="1536241790" sldId="258"/>
            <ac:spMk id="21" creationId="{03EBD517-F153-4622-9D8D-D59EBCB05480}"/>
          </ac:spMkLst>
        </pc:spChg>
        <pc:spChg chg="del">
          <ac:chgData name="Paul Schaffer" userId="028eb4dc-e172-4515-9872-58910d966b2d" providerId="ADAL" clId="{62512EBE-0F3B-4EDE-816A-A0FC8DE8321A}" dt="2023-08-02T00:15:32.830" v="70" actId="478"/>
          <ac:spMkLst>
            <pc:docMk/>
            <pc:sldMk cId="1536241790" sldId="258"/>
            <ac:spMk id="22" creationId="{B6545666-ABDC-42D0-BC61-363D3AF9C2BA}"/>
          </ac:spMkLst>
        </pc:spChg>
        <pc:spChg chg="del">
          <ac:chgData name="Paul Schaffer" userId="028eb4dc-e172-4515-9872-58910d966b2d" providerId="ADAL" clId="{62512EBE-0F3B-4EDE-816A-A0FC8DE8321A}" dt="2023-08-02T00:15:30.339" v="69" actId="478"/>
          <ac:spMkLst>
            <pc:docMk/>
            <pc:sldMk cId="1536241790" sldId="258"/>
            <ac:spMk id="23" creationId="{104C5067-641F-4A15-BC5B-A0B11B95FE6E}"/>
          </ac:spMkLst>
        </pc:spChg>
        <pc:spChg chg="del mod">
          <ac:chgData name="Paul Schaffer" userId="028eb4dc-e172-4515-9872-58910d966b2d" providerId="ADAL" clId="{62512EBE-0F3B-4EDE-816A-A0FC8DE8321A}" dt="2023-08-02T00:15:28.180" v="68" actId="478"/>
          <ac:spMkLst>
            <pc:docMk/>
            <pc:sldMk cId="1536241790" sldId="258"/>
            <ac:spMk id="24" creationId="{A0338EDD-91F7-4A2B-8EEB-8B4321A65C99}"/>
          </ac:spMkLst>
        </pc:spChg>
        <pc:spChg chg="mod">
          <ac:chgData name="Paul Schaffer" userId="028eb4dc-e172-4515-9872-58910d966b2d" providerId="ADAL" clId="{62512EBE-0F3B-4EDE-816A-A0FC8DE8321A}" dt="2023-08-02T00:14:10.623" v="52" actId="1076"/>
          <ac:spMkLst>
            <pc:docMk/>
            <pc:sldMk cId="1536241790" sldId="258"/>
            <ac:spMk id="27" creationId="{16B19C23-0F10-231F-0BF8-504030BAA52A}"/>
          </ac:spMkLst>
        </pc:spChg>
        <pc:picChg chg="del mod ord">
          <ac:chgData name="Paul Schaffer" userId="028eb4dc-e172-4515-9872-58910d966b2d" providerId="ADAL" clId="{62512EBE-0F3B-4EDE-816A-A0FC8DE8321A}" dt="2023-08-02T00:15:22.349" v="65" actId="478"/>
          <ac:picMkLst>
            <pc:docMk/>
            <pc:sldMk cId="1536241790" sldId="258"/>
            <ac:picMk id="5" creationId="{DB40C395-162E-4B92-92D1-CB35D3AE7C92}"/>
          </ac:picMkLst>
        </pc:picChg>
        <pc:picChg chg="del mod">
          <ac:chgData name="Paul Schaffer" userId="028eb4dc-e172-4515-9872-58910d966b2d" providerId="ADAL" clId="{62512EBE-0F3B-4EDE-816A-A0FC8DE8321A}" dt="2023-08-02T00:14:37.276" v="58" actId="478"/>
          <ac:picMkLst>
            <pc:docMk/>
            <pc:sldMk cId="1536241790" sldId="258"/>
            <ac:picMk id="11" creationId="{5056C643-3C55-4376-A18E-4D7EA8475647}"/>
          </ac:picMkLst>
        </pc:picChg>
        <pc:picChg chg="mod">
          <ac:chgData name="Paul Schaffer" userId="028eb4dc-e172-4515-9872-58910d966b2d" providerId="ADAL" clId="{62512EBE-0F3B-4EDE-816A-A0FC8DE8321A}" dt="2023-08-02T00:13:58.768" v="49" actId="1076"/>
          <ac:picMkLst>
            <pc:docMk/>
            <pc:sldMk cId="1536241790" sldId="258"/>
            <ac:picMk id="20" creationId="{583CC8E7-F891-4434-BBCB-4D6AF50E92C8}"/>
          </ac:picMkLst>
        </pc:picChg>
        <pc:picChg chg="mod">
          <ac:chgData name="Paul Schaffer" userId="028eb4dc-e172-4515-9872-58910d966b2d" providerId="ADAL" clId="{62512EBE-0F3B-4EDE-816A-A0FC8DE8321A}" dt="2023-08-02T00:14:52.295" v="60" actId="1076"/>
          <ac:picMkLst>
            <pc:docMk/>
            <pc:sldMk cId="1536241790" sldId="258"/>
            <ac:picMk id="25" creationId="{0254EB2D-C785-5BF0-6B1E-F64FA088602E}"/>
          </ac:picMkLst>
        </pc:picChg>
        <pc:picChg chg="add mod">
          <ac:chgData name="Paul Schaffer" userId="028eb4dc-e172-4515-9872-58910d966b2d" providerId="ADAL" clId="{62512EBE-0F3B-4EDE-816A-A0FC8DE8321A}" dt="2023-08-02T00:14:26.463" v="55" actId="1076"/>
          <ac:picMkLst>
            <pc:docMk/>
            <pc:sldMk cId="1536241790" sldId="258"/>
            <ac:picMk id="1026" creationId="{40628E38-A38A-5698-73E8-85EAB98BE732}"/>
          </ac:picMkLst>
        </pc:picChg>
        <pc:picChg chg="add mod">
          <ac:chgData name="Paul Schaffer" userId="028eb4dc-e172-4515-9872-58910d966b2d" providerId="ADAL" clId="{62512EBE-0F3B-4EDE-816A-A0FC8DE8321A}" dt="2023-08-02T00:20:49.530" v="479" actId="1076"/>
          <ac:picMkLst>
            <pc:docMk/>
            <pc:sldMk cId="1536241790" sldId="258"/>
            <ac:picMk id="1028" creationId="{1C8FD169-5AAA-FAF5-FD4A-B01E47835004}"/>
          </ac:picMkLst>
        </pc:picChg>
      </pc:sldChg>
      <pc:sldChg chg="modTransition delCm">
        <pc:chgData name="Paul Schaffer" userId="028eb4dc-e172-4515-9872-58910d966b2d" providerId="ADAL" clId="{62512EBE-0F3B-4EDE-816A-A0FC8DE8321A}" dt="2023-08-02T00:22:19.623" v="641"/>
        <pc:sldMkLst>
          <pc:docMk/>
          <pc:sldMk cId="2726820388" sldId="262"/>
        </pc:sldMkLst>
        <pc:extLst>
          <p:ext xmlns:p="http://schemas.openxmlformats.org/presentationml/2006/main" uri="{D6D511B9-2390-475A-947B-AFAB55BFBCF1}">
            <pc226:cmChg xmlns:pc226="http://schemas.microsoft.com/office/powerpoint/2022/06/main/command" chg="del">
              <pc226:chgData name="Paul Schaffer" userId="028eb4dc-e172-4515-9872-58910d966b2d" providerId="ADAL" clId="{62512EBE-0F3B-4EDE-816A-A0FC8DE8321A}" dt="2023-08-02T00:22:19.623" v="641"/>
              <pc2:cmMkLst xmlns:pc2="http://schemas.microsoft.com/office/powerpoint/2019/9/main/command">
                <pc:docMk/>
                <pc:sldMk cId="2726820388" sldId="262"/>
                <pc2:cmMk id="{B67494A5-962D-4211-9D2F-03140C5FD564}"/>
              </pc2:cmMkLst>
            </pc226:cmChg>
          </p:ext>
        </pc:extLst>
      </pc:sldChg>
      <pc:sldChg chg="addSp modSp mod modTransition">
        <pc:chgData name="Paul Schaffer" userId="028eb4dc-e172-4515-9872-58910d966b2d" providerId="ADAL" clId="{62512EBE-0F3B-4EDE-816A-A0FC8DE8321A}" dt="2023-08-02T15:21:57.505" v="678" actId="1076"/>
        <pc:sldMkLst>
          <pc:docMk/>
          <pc:sldMk cId="3544784186" sldId="290"/>
        </pc:sldMkLst>
        <pc:spChg chg="mod">
          <ac:chgData name="Paul Schaffer" userId="028eb4dc-e172-4515-9872-58910d966b2d" providerId="ADAL" clId="{62512EBE-0F3B-4EDE-816A-A0FC8DE8321A}" dt="2023-08-02T15:21:57.505" v="678" actId="1076"/>
          <ac:spMkLst>
            <pc:docMk/>
            <pc:sldMk cId="3544784186" sldId="290"/>
            <ac:spMk id="7" creationId="{8957C29E-35CD-B4FE-00DD-6CF1A77B101A}"/>
          </ac:spMkLst>
        </pc:spChg>
        <pc:spChg chg="mod">
          <ac:chgData name="Paul Schaffer" userId="028eb4dc-e172-4515-9872-58910d966b2d" providerId="ADAL" clId="{62512EBE-0F3B-4EDE-816A-A0FC8DE8321A}" dt="2023-08-02T15:21:32.002" v="675" actId="1076"/>
          <ac:spMkLst>
            <pc:docMk/>
            <pc:sldMk cId="3544784186" sldId="290"/>
            <ac:spMk id="8" creationId="{06083339-F5C9-8197-726B-D7F668063722}"/>
          </ac:spMkLst>
        </pc:spChg>
        <pc:spChg chg="mod">
          <ac:chgData name="Paul Schaffer" userId="028eb4dc-e172-4515-9872-58910d966b2d" providerId="ADAL" clId="{62512EBE-0F3B-4EDE-816A-A0FC8DE8321A}" dt="2023-08-02T15:21:57.505" v="678" actId="1076"/>
          <ac:spMkLst>
            <pc:docMk/>
            <pc:sldMk cId="3544784186" sldId="290"/>
            <ac:spMk id="11" creationId="{79131AF0-EBA2-9344-DD02-B4C8C8CAF655}"/>
          </ac:spMkLst>
        </pc:spChg>
        <pc:spChg chg="mod">
          <ac:chgData name="Paul Schaffer" userId="028eb4dc-e172-4515-9872-58910d966b2d" providerId="ADAL" clId="{62512EBE-0F3B-4EDE-816A-A0FC8DE8321A}" dt="2023-08-02T15:21:57.505" v="678" actId="1076"/>
          <ac:spMkLst>
            <pc:docMk/>
            <pc:sldMk cId="3544784186" sldId="290"/>
            <ac:spMk id="13" creationId="{2DA59BBA-B59A-CC2D-B824-ED245A484F61}"/>
          </ac:spMkLst>
        </pc:spChg>
        <pc:spChg chg="mod">
          <ac:chgData name="Paul Schaffer" userId="028eb4dc-e172-4515-9872-58910d966b2d" providerId="ADAL" clId="{62512EBE-0F3B-4EDE-816A-A0FC8DE8321A}" dt="2023-08-02T15:21:37.718" v="676" actId="1076"/>
          <ac:spMkLst>
            <pc:docMk/>
            <pc:sldMk cId="3544784186" sldId="290"/>
            <ac:spMk id="18" creationId="{3292C743-2BA1-5F4C-480E-E09E3E79BC4D}"/>
          </ac:spMkLst>
        </pc:spChg>
        <pc:spChg chg="mod">
          <ac:chgData name="Paul Schaffer" userId="028eb4dc-e172-4515-9872-58910d966b2d" providerId="ADAL" clId="{62512EBE-0F3B-4EDE-816A-A0FC8DE8321A}" dt="2023-08-02T15:21:37.718" v="676" actId="1076"/>
          <ac:spMkLst>
            <pc:docMk/>
            <pc:sldMk cId="3544784186" sldId="290"/>
            <ac:spMk id="19" creationId="{A818F636-7C6A-6149-2D66-5E53C0D22140}"/>
          </ac:spMkLst>
        </pc:spChg>
        <pc:grpChg chg="add mod">
          <ac:chgData name="Paul Schaffer" userId="028eb4dc-e172-4515-9872-58910d966b2d" providerId="ADAL" clId="{62512EBE-0F3B-4EDE-816A-A0FC8DE8321A}" dt="2023-08-02T15:21:37.718" v="676" actId="1076"/>
          <ac:grpSpMkLst>
            <pc:docMk/>
            <pc:sldMk cId="3544784186" sldId="290"/>
            <ac:grpSpMk id="2" creationId="{A1FD2E89-9838-BF6C-E359-8F1532A3E28A}"/>
          </ac:grpSpMkLst>
        </pc:grpChg>
        <pc:grpChg chg="add mod">
          <ac:chgData name="Paul Schaffer" userId="028eb4dc-e172-4515-9872-58910d966b2d" providerId="ADAL" clId="{62512EBE-0F3B-4EDE-816A-A0FC8DE8321A}" dt="2023-08-02T15:21:57.505" v="678" actId="1076"/>
          <ac:grpSpMkLst>
            <pc:docMk/>
            <pc:sldMk cId="3544784186" sldId="290"/>
            <ac:grpSpMk id="10" creationId="{3CA26AE4-3567-5E65-5518-842857AB5CDB}"/>
          </ac:grpSpMkLst>
        </pc:grpChg>
        <pc:picChg chg="mod">
          <ac:chgData name="Paul Schaffer" userId="028eb4dc-e172-4515-9872-58910d966b2d" providerId="ADAL" clId="{62512EBE-0F3B-4EDE-816A-A0FC8DE8321A}" dt="2023-08-02T15:21:57.505" v="678" actId="1076"/>
          <ac:picMkLst>
            <pc:docMk/>
            <pc:sldMk cId="3544784186" sldId="290"/>
            <ac:picMk id="3" creationId="{F5EE08C6-BFBA-41EC-2C58-D7B00B963A1D}"/>
          </ac:picMkLst>
        </pc:picChg>
        <pc:picChg chg="mod">
          <ac:chgData name="Paul Schaffer" userId="028eb4dc-e172-4515-9872-58910d966b2d" providerId="ADAL" clId="{62512EBE-0F3B-4EDE-816A-A0FC8DE8321A}" dt="2023-08-02T15:21:57.505" v="678" actId="1076"/>
          <ac:picMkLst>
            <pc:docMk/>
            <pc:sldMk cId="3544784186" sldId="290"/>
            <ac:picMk id="4" creationId="{FC48E086-B827-B8EA-CF96-5DC96283ED7C}"/>
          </ac:picMkLst>
        </pc:picChg>
        <pc:picChg chg="mod">
          <ac:chgData name="Paul Schaffer" userId="028eb4dc-e172-4515-9872-58910d966b2d" providerId="ADAL" clId="{62512EBE-0F3B-4EDE-816A-A0FC8DE8321A}" dt="2023-08-02T15:21:37.718" v="676" actId="1076"/>
          <ac:picMkLst>
            <pc:docMk/>
            <pc:sldMk cId="3544784186" sldId="290"/>
            <ac:picMk id="9" creationId="{49709889-2F18-B0DC-B8B9-7C276536904C}"/>
          </ac:picMkLst>
        </pc:picChg>
        <pc:picChg chg="mod">
          <ac:chgData name="Paul Schaffer" userId="028eb4dc-e172-4515-9872-58910d966b2d" providerId="ADAL" clId="{62512EBE-0F3B-4EDE-816A-A0FC8DE8321A}" dt="2023-08-02T15:21:37.718" v="676" actId="1076"/>
          <ac:picMkLst>
            <pc:docMk/>
            <pc:sldMk cId="3544784186" sldId="290"/>
            <ac:picMk id="12" creationId="{D4376855-1E89-FF6E-0457-0A44722B8747}"/>
          </ac:picMkLst>
        </pc:picChg>
        <pc:picChg chg="mod">
          <ac:chgData name="Paul Schaffer" userId="028eb4dc-e172-4515-9872-58910d966b2d" providerId="ADAL" clId="{62512EBE-0F3B-4EDE-816A-A0FC8DE8321A}" dt="2023-08-02T15:21:57.505" v="678" actId="1076"/>
          <ac:picMkLst>
            <pc:docMk/>
            <pc:sldMk cId="3544784186" sldId="290"/>
            <ac:picMk id="15" creationId="{C38EF023-D4FA-6287-AA96-947FA7F25030}"/>
          </ac:picMkLst>
        </pc:picChg>
        <pc:picChg chg="mod">
          <ac:chgData name="Paul Schaffer" userId="028eb4dc-e172-4515-9872-58910d966b2d" providerId="ADAL" clId="{62512EBE-0F3B-4EDE-816A-A0FC8DE8321A}" dt="2023-08-02T15:21:37.718" v="676" actId="1076"/>
          <ac:picMkLst>
            <pc:docMk/>
            <pc:sldMk cId="3544784186" sldId="290"/>
            <ac:picMk id="1028" creationId="{94F949CD-8378-07DD-8D34-6D1509E64C23}"/>
          </ac:picMkLst>
        </pc:picChg>
      </pc:sldChg>
      <pc:sldChg chg="modTransition">
        <pc:chgData name="Paul Schaffer" userId="028eb4dc-e172-4515-9872-58910d966b2d" providerId="ADAL" clId="{62512EBE-0F3B-4EDE-816A-A0FC8DE8321A}" dt="2023-08-02T00:22:07.756" v="640"/>
        <pc:sldMkLst>
          <pc:docMk/>
          <pc:sldMk cId="1913898283" sldId="314"/>
        </pc:sldMkLst>
      </pc:sldChg>
      <pc:sldChg chg="modTransition">
        <pc:chgData name="Paul Schaffer" userId="028eb4dc-e172-4515-9872-58910d966b2d" providerId="ADAL" clId="{62512EBE-0F3B-4EDE-816A-A0FC8DE8321A}" dt="2023-08-02T00:22:07.756" v="640"/>
        <pc:sldMkLst>
          <pc:docMk/>
          <pc:sldMk cId="475532908" sldId="326"/>
        </pc:sldMkLst>
      </pc:sldChg>
      <pc:sldChg chg="del">
        <pc:chgData name="Paul Schaffer" userId="028eb4dc-e172-4515-9872-58910d966b2d" providerId="ADAL" clId="{62512EBE-0F3B-4EDE-816A-A0FC8DE8321A}" dt="2023-08-02T00:04:51.802" v="1" actId="47"/>
        <pc:sldMkLst>
          <pc:docMk/>
          <pc:sldMk cId="388813487" sldId="343"/>
        </pc:sldMkLst>
      </pc:sldChg>
      <pc:sldChg chg="add ord modTransition">
        <pc:chgData name="Paul Schaffer" userId="028eb4dc-e172-4515-9872-58910d966b2d" providerId="ADAL" clId="{62512EBE-0F3B-4EDE-816A-A0FC8DE8321A}" dt="2023-08-02T00:22:07.756" v="640"/>
        <pc:sldMkLst>
          <pc:docMk/>
          <pc:sldMk cId="3534256634" sldId="344"/>
        </pc:sldMkLst>
      </pc:sldChg>
      <pc:sldChg chg="modTransition">
        <pc:chgData name="Paul Schaffer" userId="028eb4dc-e172-4515-9872-58910d966b2d" providerId="ADAL" clId="{62512EBE-0F3B-4EDE-816A-A0FC8DE8321A}" dt="2023-08-02T00:22:07.756" v="640"/>
        <pc:sldMkLst>
          <pc:docMk/>
          <pc:sldMk cId="3416601800" sldId="350"/>
        </pc:sldMkLst>
      </pc:sldChg>
      <pc:sldChg chg="modTransition">
        <pc:chgData name="Paul Schaffer" userId="028eb4dc-e172-4515-9872-58910d966b2d" providerId="ADAL" clId="{62512EBE-0F3B-4EDE-816A-A0FC8DE8321A}" dt="2023-08-02T00:22:07.756" v="640"/>
        <pc:sldMkLst>
          <pc:docMk/>
          <pc:sldMk cId="350727237" sldId="352"/>
        </pc:sldMkLst>
      </pc:sldChg>
      <pc:sldChg chg="modTransition">
        <pc:chgData name="Paul Schaffer" userId="028eb4dc-e172-4515-9872-58910d966b2d" providerId="ADAL" clId="{62512EBE-0F3B-4EDE-816A-A0FC8DE8321A}" dt="2023-08-02T00:22:07.756" v="640"/>
        <pc:sldMkLst>
          <pc:docMk/>
          <pc:sldMk cId="241295191" sldId="413"/>
        </pc:sldMkLst>
      </pc:sldChg>
      <pc:sldChg chg="modTransition">
        <pc:chgData name="Paul Schaffer" userId="028eb4dc-e172-4515-9872-58910d966b2d" providerId="ADAL" clId="{62512EBE-0F3B-4EDE-816A-A0FC8DE8321A}" dt="2023-08-02T00:22:07.756" v="640"/>
        <pc:sldMkLst>
          <pc:docMk/>
          <pc:sldMk cId="1556228089" sldId="423"/>
        </pc:sldMkLst>
      </pc:sldChg>
      <pc:sldChg chg="modTransition">
        <pc:chgData name="Paul Schaffer" userId="028eb4dc-e172-4515-9872-58910d966b2d" providerId="ADAL" clId="{62512EBE-0F3B-4EDE-816A-A0FC8DE8321A}" dt="2023-08-02T00:22:07.756" v="640"/>
        <pc:sldMkLst>
          <pc:docMk/>
          <pc:sldMk cId="4199469262" sldId="1188"/>
        </pc:sldMkLst>
      </pc:sldChg>
      <pc:sldChg chg="modTransition">
        <pc:chgData name="Paul Schaffer" userId="028eb4dc-e172-4515-9872-58910d966b2d" providerId="ADAL" clId="{62512EBE-0F3B-4EDE-816A-A0FC8DE8321A}" dt="2023-08-02T00:22:07.756" v="640"/>
        <pc:sldMkLst>
          <pc:docMk/>
          <pc:sldMk cId="2441851387" sldId="1194"/>
        </pc:sldMkLst>
      </pc:sldChg>
      <pc:sldChg chg="modTransition">
        <pc:chgData name="Paul Schaffer" userId="028eb4dc-e172-4515-9872-58910d966b2d" providerId="ADAL" clId="{62512EBE-0F3B-4EDE-816A-A0FC8DE8321A}" dt="2023-08-02T00:22:07.756" v="640"/>
        <pc:sldMkLst>
          <pc:docMk/>
          <pc:sldMk cId="4138760125" sldId="1206"/>
        </pc:sldMkLst>
      </pc:sldChg>
      <pc:sldChg chg="addSp delSp modSp mod modTransition delCm">
        <pc:chgData name="Paul Schaffer" userId="028eb4dc-e172-4515-9872-58910d966b2d" providerId="ADAL" clId="{62512EBE-0F3B-4EDE-816A-A0FC8DE8321A}" dt="2023-08-02T15:17:52.420" v="667" actId="164"/>
        <pc:sldMkLst>
          <pc:docMk/>
          <pc:sldMk cId="1311372506" sldId="1226"/>
        </pc:sldMkLst>
        <pc:spChg chg="mod">
          <ac:chgData name="Paul Schaffer" userId="028eb4dc-e172-4515-9872-58910d966b2d" providerId="ADAL" clId="{62512EBE-0F3B-4EDE-816A-A0FC8DE8321A}" dt="2023-08-02T15:17:52.420" v="667" actId="164"/>
          <ac:spMkLst>
            <pc:docMk/>
            <pc:sldMk cId="1311372506" sldId="1226"/>
            <ac:spMk id="2" creationId="{2612EA69-E186-40E5-A201-70468F60A8EE}"/>
          </ac:spMkLst>
        </pc:spChg>
        <pc:spChg chg="add mod">
          <ac:chgData name="Paul Schaffer" userId="028eb4dc-e172-4515-9872-58910d966b2d" providerId="ADAL" clId="{62512EBE-0F3B-4EDE-816A-A0FC8DE8321A}" dt="2023-08-02T00:23:15.448" v="647" actId="164"/>
          <ac:spMkLst>
            <pc:docMk/>
            <pc:sldMk cId="1311372506" sldId="1226"/>
            <ac:spMk id="3" creationId="{7A569256-F10F-A350-DD91-02946D7C9B24}"/>
          </ac:spMkLst>
        </pc:spChg>
        <pc:spChg chg="mod">
          <ac:chgData name="Paul Schaffer" userId="028eb4dc-e172-4515-9872-58910d966b2d" providerId="ADAL" clId="{62512EBE-0F3B-4EDE-816A-A0FC8DE8321A}" dt="2023-08-02T15:17:52.420" v="667" actId="164"/>
          <ac:spMkLst>
            <pc:docMk/>
            <pc:sldMk cId="1311372506" sldId="1226"/>
            <ac:spMk id="8" creationId="{AA368485-88AD-4DCB-BFF2-284738660128}"/>
          </ac:spMkLst>
        </pc:spChg>
        <pc:spChg chg="mod">
          <ac:chgData name="Paul Schaffer" userId="028eb4dc-e172-4515-9872-58910d966b2d" providerId="ADAL" clId="{62512EBE-0F3B-4EDE-816A-A0FC8DE8321A}" dt="2023-08-02T15:17:52.420" v="667" actId="164"/>
          <ac:spMkLst>
            <pc:docMk/>
            <pc:sldMk cId="1311372506" sldId="1226"/>
            <ac:spMk id="9" creationId="{9ABB5727-3F4B-4CB7-9F4F-7BBFFEBC2B11}"/>
          </ac:spMkLst>
        </pc:spChg>
        <pc:spChg chg="mod">
          <ac:chgData name="Paul Schaffer" userId="028eb4dc-e172-4515-9872-58910d966b2d" providerId="ADAL" clId="{62512EBE-0F3B-4EDE-816A-A0FC8DE8321A}" dt="2023-08-02T15:17:52.420" v="667" actId="164"/>
          <ac:spMkLst>
            <pc:docMk/>
            <pc:sldMk cId="1311372506" sldId="1226"/>
            <ac:spMk id="10" creationId="{05FC76F6-91D7-45C9-A78D-CA0288181B36}"/>
          </ac:spMkLst>
        </pc:spChg>
        <pc:spChg chg="mod">
          <ac:chgData name="Paul Schaffer" userId="028eb4dc-e172-4515-9872-58910d966b2d" providerId="ADAL" clId="{62512EBE-0F3B-4EDE-816A-A0FC8DE8321A}" dt="2023-08-02T15:17:52.420" v="667" actId="164"/>
          <ac:spMkLst>
            <pc:docMk/>
            <pc:sldMk cId="1311372506" sldId="1226"/>
            <ac:spMk id="11" creationId="{26A9082A-79E7-43D4-9363-F4C92B104029}"/>
          </ac:spMkLst>
        </pc:spChg>
        <pc:spChg chg="add del mod">
          <ac:chgData name="Paul Schaffer" userId="028eb4dc-e172-4515-9872-58910d966b2d" providerId="ADAL" clId="{62512EBE-0F3B-4EDE-816A-A0FC8DE8321A}" dt="2023-08-02T15:17:02.218" v="654"/>
          <ac:spMkLst>
            <pc:docMk/>
            <pc:sldMk cId="1311372506" sldId="1226"/>
            <ac:spMk id="13" creationId="{4C371964-E041-DEA2-7632-4DE92AF0039A}"/>
          </ac:spMkLst>
        </pc:spChg>
        <pc:spChg chg="add mod">
          <ac:chgData name="Paul Schaffer" userId="028eb4dc-e172-4515-9872-58910d966b2d" providerId="ADAL" clId="{62512EBE-0F3B-4EDE-816A-A0FC8DE8321A}" dt="2023-08-02T15:17:52.420" v="667" actId="164"/>
          <ac:spMkLst>
            <pc:docMk/>
            <pc:sldMk cId="1311372506" sldId="1226"/>
            <ac:spMk id="14" creationId="{183F7E72-FFB6-D0BA-A9BE-89DFA3113F20}"/>
          </ac:spMkLst>
        </pc:spChg>
        <pc:spChg chg="add mod">
          <ac:chgData name="Paul Schaffer" userId="028eb4dc-e172-4515-9872-58910d966b2d" providerId="ADAL" clId="{62512EBE-0F3B-4EDE-816A-A0FC8DE8321A}" dt="2023-08-02T15:17:52.420" v="667" actId="164"/>
          <ac:spMkLst>
            <pc:docMk/>
            <pc:sldMk cId="1311372506" sldId="1226"/>
            <ac:spMk id="15" creationId="{A49383C7-4786-8B11-A380-1256BD93407A}"/>
          </ac:spMkLst>
        </pc:spChg>
        <pc:spChg chg="add mod">
          <ac:chgData name="Paul Schaffer" userId="028eb4dc-e172-4515-9872-58910d966b2d" providerId="ADAL" clId="{62512EBE-0F3B-4EDE-816A-A0FC8DE8321A}" dt="2023-08-02T15:17:52.420" v="667" actId="164"/>
          <ac:spMkLst>
            <pc:docMk/>
            <pc:sldMk cId="1311372506" sldId="1226"/>
            <ac:spMk id="16" creationId="{6884BE57-BED1-38B6-8310-50AD79DC1C79}"/>
          </ac:spMkLst>
        </pc:spChg>
        <pc:spChg chg="add mod">
          <ac:chgData name="Paul Schaffer" userId="028eb4dc-e172-4515-9872-58910d966b2d" providerId="ADAL" clId="{62512EBE-0F3B-4EDE-816A-A0FC8DE8321A}" dt="2023-08-02T15:17:52.420" v="667" actId="164"/>
          <ac:spMkLst>
            <pc:docMk/>
            <pc:sldMk cId="1311372506" sldId="1226"/>
            <ac:spMk id="17" creationId="{36FA1F10-811D-1627-3ACB-8604F3E1D2D9}"/>
          </ac:spMkLst>
        </pc:spChg>
        <pc:grpChg chg="add mod">
          <ac:chgData name="Paul Schaffer" userId="028eb4dc-e172-4515-9872-58910d966b2d" providerId="ADAL" clId="{62512EBE-0F3B-4EDE-816A-A0FC8DE8321A}" dt="2023-08-02T00:23:15.448" v="647" actId="164"/>
          <ac:grpSpMkLst>
            <pc:docMk/>
            <pc:sldMk cId="1311372506" sldId="1226"/>
            <ac:grpSpMk id="7" creationId="{C48C895E-579E-F2AE-5463-1A636C989E39}"/>
          </ac:grpSpMkLst>
        </pc:grpChg>
        <pc:grpChg chg="add mod">
          <ac:chgData name="Paul Schaffer" userId="028eb4dc-e172-4515-9872-58910d966b2d" providerId="ADAL" clId="{62512EBE-0F3B-4EDE-816A-A0FC8DE8321A}" dt="2023-08-02T15:17:52.420" v="667" actId="164"/>
          <ac:grpSpMkLst>
            <pc:docMk/>
            <pc:sldMk cId="1311372506" sldId="1226"/>
            <ac:grpSpMk id="18" creationId="{1E880EE2-F33B-B021-0AC1-B1E411BC63FE}"/>
          </ac:grpSpMkLst>
        </pc:grpChg>
        <pc:picChg chg="mod">
          <ac:chgData name="Paul Schaffer" userId="028eb4dc-e172-4515-9872-58910d966b2d" providerId="ADAL" clId="{62512EBE-0F3B-4EDE-816A-A0FC8DE8321A}" dt="2023-08-02T00:23:15.448" v="647" actId="164"/>
          <ac:picMkLst>
            <pc:docMk/>
            <pc:sldMk cId="1311372506" sldId="1226"/>
            <ac:picMk id="4" creationId="{EFD83447-8C64-4009-95AF-721FB64FF667}"/>
          </ac:picMkLst>
        </pc:picChg>
        <pc:cxnChg chg="mod">
          <ac:chgData name="Paul Schaffer" userId="028eb4dc-e172-4515-9872-58910d966b2d" providerId="ADAL" clId="{62512EBE-0F3B-4EDE-816A-A0FC8DE8321A}" dt="2023-08-02T15:17:52.420" v="667" actId="164"/>
          <ac:cxnSpMkLst>
            <pc:docMk/>
            <pc:sldMk cId="1311372506" sldId="1226"/>
            <ac:cxnSpMk id="6" creationId="{4CDABEAB-9A31-49C4-B8EC-5E3938B9D2A9}"/>
          </ac:cxnSpMkLst>
        </pc:cxnChg>
        <pc:extLst>
          <p:ext xmlns:p="http://schemas.openxmlformats.org/presentationml/2006/main" uri="{D6D511B9-2390-475A-947B-AFAB55BFBCF1}">
            <pc226:cmChg xmlns:pc226="http://schemas.microsoft.com/office/powerpoint/2022/06/main/command" chg="del">
              <pc226:chgData name="Paul Schaffer" userId="028eb4dc-e172-4515-9872-58910d966b2d" providerId="ADAL" clId="{62512EBE-0F3B-4EDE-816A-A0FC8DE8321A}" dt="2023-08-02T00:23:43.524" v="648"/>
              <pc2:cmMkLst xmlns:pc2="http://schemas.microsoft.com/office/powerpoint/2019/9/main/command">
                <pc:docMk/>
                <pc:sldMk cId="1311372506" sldId="1226"/>
                <pc2:cmMk id="{31EE4E75-394C-446D-ACE9-52E5C9576BE7}"/>
              </pc2:cmMkLst>
            </pc226:cmChg>
          </p:ext>
        </pc:extLst>
      </pc:sldChg>
      <pc:sldChg chg="modTransition">
        <pc:chgData name="Paul Schaffer" userId="028eb4dc-e172-4515-9872-58910d966b2d" providerId="ADAL" clId="{62512EBE-0F3B-4EDE-816A-A0FC8DE8321A}" dt="2023-08-02T00:22:07.756" v="640"/>
        <pc:sldMkLst>
          <pc:docMk/>
          <pc:sldMk cId="1768118400" sldId="1240"/>
        </pc:sldMkLst>
      </pc:sldChg>
      <pc:sldChg chg="modTransition">
        <pc:chgData name="Paul Schaffer" userId="028eb4dc-e172-4515-9872-58910d966b2d" providerId="ADAL" clId="{62512EBE-0F3B-4EDE-816A-A0FC8DE8321A}" dt="2023-08-02T00:22:07.756" v="640"/>
        <pc:sldMkLst>
          <pc:docMk/>
          <pc:sldMk cId="118031798" sldId="1242"/>
        </pc:sldMkLst>
      </pc:sldChg>
      <pc:sldChg chg="modTransition">
        <pc:chgData name="Paul Schaffer" userId="028eb4dc-e172-4515-9872-58910d966b2d" providerId="ADAL" clId="{62512EBE-0F3B-4EDE-816A-A0FC8DE8321A}" dt="2023-08-02T00:22:07.756" v="640"/>
        <pc:sldMkLst>
          <pc:docMk/>
          <pc:sldMk cId="694705994" sldId="1244"/>
        </pc:sldMkLst>
      </pc:sldChg>
      <pc:sldChg chg="modTransition">
        <pc:chgData name="Paul Schaffer" userId="028eb4dc-e172-4515-9872-58910d966b2d" providerId="ADAL" clId="{62512EBE-0F3B-4EDE-816A-A0FC8DE8321A}" dt="2023-08-02T00:22:07.756" v="640"/>
        <pc:sldMkLst>
          <pc:docMk/>
          <pc:sldMk cId="891656177" sldId="1254"/>
        </pc:sldMkLst>
      </pc:sldChg>
      <pc:sldChg chg="modTransition">
        <pc:chgData name="Paul Schaffer" userId="028eb4dc-e172-4515-9872-58910d966b2d" providerId="ADAL" clId="{62512EBE-0F3B-4EDE-816A-A0FC8DE8321A}" dt="2023-08-02T00:22:07.756" v="640"/>
        <pc:sldMkLst>
          <pc:docMk/>
          <pc:sldMk cId="1034988884" sldId="1278"/>
        </pc:sldMkLst>
      </pc:sldChg>
      <pc:sldChg chg="del ord">
        <pc:chgData name="Paul Schaffer" userId="028eb4dc-e172-4515-9872-58910d966b2d" providerId="ADAL" clId="{62512EBE-0F3B-4EDE-816A-A0FC8DE8321A}" dt="2023-08-02T00:06:57.660" v="7" actId="47"/>
        <pc:sldMkLst>
          <pc:docMk/>
          <pc:sldMk cId="2581338938" sldId="1283"/>
        </pc:sldMkLst>
      </pc:sldChg>
      <pc:sldChg chg="modTransition">
        <pc:chgData name="Paul Schaffer" userId="028eb4dc-e172-4515-9872-58910d966b2d" providerId="ADAL" clId="{62512EBE-0F3B-4EDE-816A-A0FC8DE8321A}" dt="2023-08-02T00:22:07.756" v="640"/>
        <pc:sldMkLst>
          <pc:docMk/>
          <pc:sldMk cId="1925508785" sldId="1286"/>
        </pc:sldMkLst>
      </pc:sldChg>
      <pc:sldChg chg="modTransition">
        <pc:chgData name="Paul Schaffer" userId="028eb4dc-e172-4515-9872-58910d966b2d" providerId="ADAL" clId="{62512EBE-0F3B-4EDE-816A-A0FC8DE8321A}" dt="2023-08-02T00:22:07.756" v="640"/>
        <pc:sldMkLst>
          <pc:docMk/>
          <pc:sldMk cId="304430604" sldId="1289"/>
        </pc:sldMkLst>
      </pc:sldChg>
      <pc:sldChg chg="modTransition">
        <pc:chgData name="Paul Schaffer" userId="028eb4dc-e172-4515-9872-58910d966b2d" providerId="ADAL" clId="{62512EBE-0F3B-4EDE-816A-A0FC8DE8321A}" dt="2023-08-02T00:22:07.756" v="640"/>
        <pc:sldMkLst>
          <pc:docMk/>
          <pc:sldMk cId="3225501500" sldId="1291"/>
        </pc:sldMkLst>
      </pc:sldChg>
      <pc:sldChg chg="modTransition">
        <pc:chgData name="Paul Schaffer" userId="028eb4dc-e172-4515-9872-58910d966b2d" providerId="ADAL" clId="{62512EBE-0F3B-4EDE-816A-A0FC8DE8321A}" dt="2023-08-02T00:22:07.756" v="640"/>
        <pc:sldMkLst>
          <pc:docMk/>
          <pc:sldMk cId="17275054" sldId="1293"/>
        </pc:sldMkLst>
      </pc:sldChg>
      <pc:sldChg chg="modTransition">
        <pc:chgData name="Paul Schaffer" userId="028eb4dc-e172-4515-9872-58910d966b2d" providerId="ADAL" clId="{62512EBE-0F3B-4EDE-816A-A0FC8DE8321A}" dt="2023-08-02T00:22:07.756" v="640"/>
        <pc:sldMkLst>
          <pc:docMk/>
          <pc:sldMk cId="3041761568" sldId="1307"/>
        </pc:sldMkLst>
      </pc:sldChg>
      <pc:sldChg chg="modTransition">
        <pc:chgData name="Paul Schaffer" userId="028eb4dc-e172-4515-9872-58910d966b2d" providerId="ADAL" clId="{62512EBE-0F3B-4EDE-816A-A0FC8DE8321A}" dt="2023-08-02T00:22:07.756" v="640"/>
        <pc:sldMkLst>
          <pc:docMk/>
          <pc:sldMk cId="1774105676" sldId="1528"/>
        </pc:sldMkLst>
      </pc:sldChg>
      <pc:sldChg chg="modTransition">
        <pc:chgData name="Paul Schaffer" userId="028eb4dc-e172-4515-9872-58910d966b2d" providerId="ADAL" clId="{62512EBE-0F3B-4EDE-816A-A0FC8DE8321A}" dt="2023-08-02T00:22:07.756" v="640"/>
        <pc:sldMkLst>
          <pc:docMk/>
          <pc:sldMk cId="492811420" sldId="1533"/>
        </pc:sldMkLst>
      </pc:sldChg>
      <pc:sldChg chg="modTransition">
        <pc:chgData name="Paul Schaffer" userId="028eb4dc-e172-4515-9872-58910d966b2d" providerId="ADAL" clId="{62512EBE-0F3B-4EDE-816A-A0FC8DE8321A}" dt="2023-08-02T00:22:07.756" v="640"/>
        <pc:sldMkLst>
          <pc:docMk/>
          <pc:sldMk cId="3629246944" sldId="1536"/>
        </pc:sldMkLst>
      </pc:sldChg>
      <pc:sldChg chg="modTransition">
        <pc:chgData name="Paul Schaffer" userId="028eb4dc-e172-4515-9872-58910d966b2d" providerId="ADAL" clId="{62512EBE-0F3B-4EDE-816A-A0FC8DE8321A}" dt="2023-08-02T00:22:07.756" v="640"/>
        <pc:sldMkLst>
          <pc:docMk/>
          <pc:sldMk cId="2851098393" sldId="1537"/>
        </pc:sldMkLst>
      </pc:sldChg>
      <pc:sldChg chg="modTransition">
        <pc:chgData name="Paul Schaffer" userId="028eb4dc-e172-4515-9872-58910d966b2d" providerId="ADAL" clId="{62512EBE-0F3B-4EDE-816A-A0FC8DE8321A}" dt="2023-08-02T00:22:07.756" v="640"/>
        <pc:sldMkLst>
          <pc:docMk/>
          <pc:sldMk cId="2331034228" sldId="1540"/>
        </pc:sldMkLst>
      </pc:sldChg>
      <pc:sldChg chg="modTransition">
        <pc:chgData name="Paul Schaffer" userId="028eb4dc-e172-4515-9872-58910d966b2d" providerId="ADAL" clId="{62512EBE-0F3B-4EDE-816A-A0FC8DE8321A}" dt="2023-08-02T00:22:07.756" v="640"/>
        <pc:sldMkLst>
          <pc:docMk/>
          <pc:sldMk cId="2440204100" sldId="1543"/>
        </pc:sldMkLst>
      </pc:sldChg>
      <pc:sldChg chg="modTransition">
        <pc:chgData name="Paul Schaffer" userId="028eb4dc-e172-4515-9872-58910d966b2d" providerId="ADAL" clId="{62512EBE-0F3B-4EDE-816A-A0FC8DE8321A}" dt="2023-08-02T00:22:07.756" v="640"/>
        <pc:sldMkLst>
          <pc:docMk/>
          <pc:sldMk cId="2314339510" sldId="1545"/>
        </pc:sldMkLst>
      </pc:sldChg>
      <pc:sldChg chg="modTransition">
        <pc:chgData name="Paul Schaffer" userId="028eb4dc-e172-4515-9872-58910d966b2d" providerId="ADAL" clId="{62512EBE-0F3B-4EDE-816A-A0FC8DE8321A}" dt="2023-08-02T00:22:07.756" v="640"/>
        <pc:sldMkLst>
          <pc:docMk/>
          <pc:sldMk cId="2117969384" sldId="2103"/>
        </pc:sldMkLst>
      </pc:sldChg>
      <pc:sldChg chg="modTransition">
        <pc:chgData name="Paul Schaffer" userId="028eb4dc-e172-4515-9872-58910d966b2d" providerId="ADAL" clId="{62512EBE-0F3B-4EDE-816A-A0FC8DE8321A}" dt="2023-08-02T00:22:07.756" v="640"/>
        <pc:sldMkLst>
          <pc:docMk/>
          <pc:sldMk cId="4228025476" sldId="2104"/>
        </pc:sldMkLst>
      </pc:sldChg>
      <pc:sldChg chg="modTransition">
        <pc:chgData name="Paul Schaffer" userId="028eb4dc-e172-4515-9872-58910d966b2d" providerId="ADAL" clId="{62512EBE-0F3B-4EDE-816A-A0FC8DE8321A}" dt="2023-08-02T00:22:07.756" v="640"/>
        <pc:sldMkLst>
          <pc:docMk/>
          <pc:sldMk cId="2774672672" sldId="2105"/>
        </pc:sldMkLst>
      </pc:sldChg>
      <pc:sldChg chg="add modTransition">
        <pc:chgData name="Paul Schaffer" userId="028eb4dc-e172-4515-9872-58910d966b2d" providerId="ADAL" clId="{62512EBE-0F3B-4EDE-816A-A0FC8DE8321A}" dt="2023-08-02T00:22:07.756" v="640"/>
        <pc:sldMkLst>
          <pc:docMk/>
          <pc:sldMk cId="340152360" sldId="21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0"/>
            <a:ext cx="3169920" cy="481728"/>
          </a:xfrm>
          <a:prstGeom prst="rect">
            <a:avLst/>
          </a:prstGeom>
        </p:spPr>
        <p:txBody>
          <a:bodyPr vert="horz" lIns="96656" tIns="48328" rIns="96656" bIns="48328" rtlCol="0"/>
          <a:lstStyle>
            <a:lvl1pPr algn="r">
              <a:defRPr sz="1200"/>
            </a:lvl1pPr>
          </a:lstStyle>
          <a:p>
            <a:fld id="{C8F9C03A-79D8-174C-8A65-8B724BE9D7B5}" type="datetimeFigureOut">
              <a:rPr lang="en-US" smtClean="0"/>
              <a:t>8/2/2023</a:t>
            </a:fld>
            <a:endParaRPr lang="en-US"/>
          </a:p>
        </p:txBody>
      </p:sp>
      <p:sp>
        <p:nvSpPr>
          <p:cNvPr id="4" name="Footer Placeholder 3"/>
          <p:cNvSpPr>
            <a:spLocks noGrp="1"/>
          </p:cNvSpPr>
          <p:nvPr>
            <p:ph type="ftr" sz="quarter" idx="2"/>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5"/>
            <a:ext cx="3169920" cy="481727"/>
          </a:xfrm>
          <a:prstGeom prst="rect">
            <a:avLst/>
          </a:prstGeom>
        </p:spPr>
        <p:txBody>
          <a:bodyPr vert="horz" lIns="96656" tIns="48328" rIns="96656" bIns="48328"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9103967B-E13D-644C-B749-25F5E6C5117C}" type="datetimeFigureOut">
              <a:rPr lang="en-US" smtClean="0"/>
              <a:t>8/2/2023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F08EE0-F671-5A48-AE26-ED94D7DF6D58}" type="slidenum">
              <a:rPr lang="en-US" smtClean="0"/>
              <a:t>8</a:t>
            </a:fld>
            <a:endParaRPr lang="en-US"/>
          </a:p>
        </p:txBody>
      </p:sp>
    </p:spTree>
    <p:extLst>
      <p:ext uri="{BB962C8B-B14F-4D97-AF65-F5344CB8AC3E}">
        <p14:creationId xmlns:p14="http://schemas.microsoft.com/office/powerpoint/2010/main" val="277711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 have now, and I’ll mention some of the next steps</a:t>
            </a:r>
          </a:p>
        </p:txBody>
      </p:sp>
      <p:sp>
        <p:nvSpPr>
          <p:cNvPr id="4" name="Slide Number Placeholder 3"/>
          <p:cNvSpPr>
            <a:spLocks noGrp="1"/>
          </p:cNvSpPr>
          <p:nvPr>
            <p:ph type="sldNum" sz="quarter" idx="5"/>
          </p:nvPr>
        </p:nvSpPr>
        <p:spPr/>
        <p:txBody>
          <a:bodyPr/>
          <a:lstStyle/>
          <a:p>
            <a:fld id="{56704D2A-14EA-4395-AA7E-02B811AFB2C6}" type="slidenum">
              <a:rPr lang="en-GB" smtClean="0"/>
              <a:t>22</a:t>
            </a:fld>
            <a:endParaRPr lang="en-GB"/>
          </a:p>
        </p:txBody>
      </p:sp>
    </p:spTree>
    <p:extLst>
      <p:ext uri="{BB962C8B-B14F-4D97-AF65-F5344CB8AC3E}">
        <p14:creationId xmlns:p14="http://schemas.microsoft.com/office/powerpoint/2010/main" val="262587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FFD324-BCB0-4B2C-A1A9-702C829B6026}" type="slidenum">
              <a:rPr lang="en-CA" smtClean="0"/>
              <a:t>23</a:t>
            </a:fld>
            <a:endParaRPr lang="en-CA"/>
          </a:p>
        </p:txBody>
      </p:sp>
    </p:spTree>
    <p:extLst>
      <p:ext uri="{BB962C8B-B14F-4D97-AF65-F5344CB8AC3E}">
        <p14:creationId xmlns:p14="http://schemas.microsoft.com/office/powerpoint/2010/main" val="343861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rPr>
              <a:t>Key Points:</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solidFill>
                  <a:srgbClr val="000000"/>
                </a:solidFill>
                <a:effectLst/>
                <a:latin typeface="Calibri" panose="020F0502020204030204" pitchFamily="34" charset="0"/>
                <a:ea typeface="Times New Roman" panose="02020603050405020304" pitchFamily="18" charset="0"/>
              </a:rPr>
              <a:t>Updated cost estimates received from HC2 RFI activity</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Estimated costs significantly over budget due to inflation in the past 3 years. </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Re-baseline of promised scope being evaluated with the funding available</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Efforts underway to develop implementation plan with updates costs for integration of intended scope within HC1</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solidFill>
                  <a:srgbClr val="000000"/>
                </a:solidFill>
                <a:effectLst/>
                <a:latin typeface="Calibri" panose="020F0502020204030204" pitchFamily="34" charset="0"/>
                <a:ea typeface="Times New Roman" panose="02020603050405020304" pitchFamily="18" charset="0"/>
              </a:rPr>
              <a:t>P405 being transitioned into a technical leadership WBS model with sub-modules being integrated into respective ARIEL modules </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Medical targets and Module -&gt; P353 (Target Modules- Thomas Day Goodacre)</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Transfer line and pneumatic transfer system -&gt; P424 (Target Hall Infrastructure- Mike Vogel)</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Hot Cell and Medical Target Processing -&gt; P487 (Hot Cell 1- Adam Newsome)</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solidFill>
                  <a:srgbClr val="000000"/>
                </a:solidFill>
                <a:effectLst/>
                <a:latin typeface="Calibri" panose="020F0502020204030204" pitchFamily="34" charset="0"/>
                <a:ea typeface="Times New Roman" panose="02020603050405020304" pitchFamily="18" charset="0"/>
              </a:rPr>
              <a:t>We have had difficulties in hiring and retaining HQP, especially engineering, as a result of which the project is behind schedule (10 months and counting).</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solidFill>
                  <a:srgbClr val="000000"/>
                </a:solidFill>
                <a:effectLst/>
                <a:latin typeface="Calibri" panose="020F0502020204030204" pitchFamily="34" charset="0"/>
                <a:ea typeface="Times New Roman" panose="02020603050405020304" pitchFamily="18" charset="0"/>
              </a:rPr>
              <a:t>Outlook</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Development effort being paced with APTW development </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tabLst>
                <a:tab pos="914400" algn="l"/>
              </a:tabLst>
            </a:pPr>
            <a:r>
              <a:rPr lang="en-US" sz="1100" dirty="0">
                <a:solidFill>
                  <a:srgbClr val="000000"/>
                </a:solidFill>
                <a:effectLst/>
                <a:latin typeface="Calibri" panose="020F0502020204030204" pitchFamily="34" charset="0"/>
                <a:ea typeface="Times New Roman" panose="02020603050405020304" pitchFamily="18" charset="0"/>
              </a:rPr>
              <a:t>Commissioning planned for October of 2027</a:t>
            </a:r>
            <a:endParaRPr lang="en-US" sz="1100" dirty="0">
              <a:solidFill>
                <a:srgbClr val="000000"/>
              </a:solidFill>
              <a:effectLst/>
              <a:latin typeface="Calibri" panose="020F0502020204030204" pitchFamily="34" charset="0"/>
              <a:ea typeface="Calibri" panose="020F0502020204030204" pitchFamily="34" charset="0"/>
            </a:endParaRPr>
          </a:p>
          <a:p>
            <a:r>
              <a:rPr lang="en-US" sz="1100" dirty="0">
                <a:solidFill>
                  <a:srgbClr val="000000"/>
                </a:solidFill>
                <a:effectLst/>
                <a:latin typeface="Calibri" panose="020F0502020204030204" pitchFamily="34" charset="0"/>
                <a:ea typeface="Times New Roman" panose="02020603050405020304" pitchFamily="18" charset="0"/>
              </a:rPr>
              <a:t>Project completion date (estimated): April 2028</a:t>
            </a:r>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24</a:t>
            </a:fld>
            <a:endParaRPr lang="en-US"/>
          </a:p>
        </p:txBody>
      </p:sp>
    </p:spTree>
    <p:extLst>
      <p:ext uri="{BB962C8B-B14F-4D97-AF65-F5344CB8AC3E}">
        <p14:creationId xmlns:p14="http://schemas.microsoft.com/office/powerpoint/2010/main" val="336781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0"/>
              </a:spcBef>
            </a:pPr>
            <a:r>
              <a:rPr lang="en-US"/>
              <a:t>P471 notes: </a:t>
            </a:r>
            <a:r>
              <a:rPr lang="en-CA" sz="1200">
                <a:latin typeface="Arial"/>
                <a:cs typeface="Arial"/>
              </a:rPr>
              <a:t>2 liquid targets procured, installation by ACSI concurrent with TR24</a:t>
            </a:r>
          </a:p>
          <a:p>
            <a:pPr marL="457200" marR="0" lvl="1" indent="0" algn="l" defTabSz="914400" rtl="0" eaLnBrk="1" fontAlgn="auto" latinLnBrk="0" hangingPunct="1">
              <a:lnSpc>
                <a:spcPct val="120000"/>
              </a:lnSpc>
              <a:spcBef>
                <a:spcPts val="0"/>
              </a:spcBef>
              <a:spcAft>
                <a:spcPts val="0"/>
              </a:spcAft>
              <a:buClrTx/>
              <a:buSzTx/>
              <a:buFontTx/>
              <a:buNone/>
              <a:tabLst/>
              <a:defRPr/>
            </a:pPr>
            <a:r>
              <a:rPr lang="en-CA" sz="1200">
                <a:latin typeface="Arial"/>
                <a:cs typeface="Arial"/>
              </a:rPr>
              <a:t>procurement for components for1 solid target station underway; gate 3 passed March 2022 Target station installation by Dec 2022</a:t>
            </a:r>
            <a:endParaRPr lang="en-CA" sz="1200"/>
          </a:p>
          <a:p>
            <a:pPr lvl="1">
              <a:lnSpc>
                <a:spcPct val="120000"/>
              </a:lnSpc>
              <a:spcBef>
                <a:spcPts val="0"/>
              </a:spcBef>
            </a:pPr>
            <a:r>
              <a:rPr lang="en-CA" sz="1200"/>
              <a: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397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spcBef>
                <a:spcPts val="0"/>
              </a:spcBef>
            </a:pPr>
            <a:r>
              <a:rPr lang="en-US"/>
              <a:t>P471 notes: </a:t>
            </a:r>
            <a:r>
              <a:rPr lang="en-CA" sz="1200">
                <a:latin typeface="Arial"/>
                <a:cs typeface="Arial"/>
              </a:rPr>
              <a:t>2 liquid targets procured, installation by ACSI concurrent with TR24</a:t>
            </a:r>
          </a:p>
          <a:p>
            <a:pPr marL="457200" marR="0" lvl="1" indent="0" algn="l" defTabSz="914400" rtl="0" eaLnBrk="1" fontAlgn="auto" latinLnBrk="0" hangingPunct="1">
              <a:lnSpc>
                <a:spcPct val="120000"/>
              </a:lnSpc>
              <a:spcBef>
                <a:spcPts val="0"/>
              </a:spcBef>
              <a:spcAft>
                <a:spcPts val="0"/>
              </a:spcAft>
              <a:buClrTx/>
              <a:buSzTx/>
              <a:buFontTx/>
              <a:buNone/>
              <a:tabLst/>
              <a:defRPr/>
            </a:pPr>
            <a:r>
              <a:rPr lang="en-CA" sz="1200">
                <a:latin typeface="Arial"/>
                <a:cs typeface="Arial"/>
              </a:rPr>
              <a:t>procurement for components for1 solid target station underway; gate 3 passed March 2022 Target station installation by Dec 2022</a:t>
            </a:r>
            <a:endParaRPr lang="en-CA" sz="1200"/>
          </a:p>
          <a:p>
            <a:pPr lvl="1">
              <a:lnSpc>
                <a:spcPct val="120000"/>
              </a:lnSpc>
              <a:spcBef>
                <a:spcPts val="0"/>
              </a:spcBef>
            </a:pPr>
            <a:r>
              <a:rPr lang="en-CA" sz="1200"/>
              <a: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10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NFRF-T is a &gt;$23mil effort over 6 years. A cross-Canada collaboration of scientists and clinicians from &gt;10 facilities. </a:t>
            </a:r>
          </a:p>
          <a:p>
            <a:endParaRPr lang="en-CA"/>
          </a:p>
          <a:p>
            <a:r>
              <a:rPr lang="en-CA"/>
              <a:t>Research in 5 intersecting Aims which cover all aspects of radiopharmaceutical development from “beamline” to bedside, including social and health economic impacts. TRIUMF will play a key role in the production of medically relevant isotopes such as Ac-225, Pb-212, Bi-213, and supply of the isotopes to reach clinical demand. We will cement Canada as a technology exporter rather than importer, and secure an arsenal of powerful new targeted therapies to treat Canadians suffering from metastatic cancer. </a:t>
            </a:r>
          </a:p>
          <a:p>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76310-DAD6-EE4F-ABB6-4124C82A7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88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pPr marL="0" indent="0">
              <a:buSzPct val="75000"/>
              <a:buNone/>
            </a:pPr>
            <a:endParaRPr dirty="0"/>
          </a:p>
        </p:txBody>
      </p:sp>
    </p:spTree>
    <p:extLst>
      <p:ext uri="{BB962C8B-B14F-4D97-AF65-F5344CB8AC3E}">
        <p14:creationId xmlns:p14="http://schemas.microsoft.com/office/powerpoint/2010/main" val="3068230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two </a:t>
            </a:r>
            <a:r>
              <a:rPr lang="en-US" err="1"/>
              <a:t>bNMR</a:t>
            </a:r>
            <a:r>
              <a:rPr lang="en-US"/>
              <a:t> spectrometers in the ISAC-I hall: high-field </a:t>
            </a:r>
            <a:r>
              <a:rPr lang="en-US" err="1"/>
              <a:t>bNMR</a:t>
            </a:r>
            <a:r>
              <a:rPr lang="en-US"/>
              <a:t> spectrometer (9T), and low-field </a:t>
            </a:r>
            <a:r>
              <a:rPr lang="en-US" err="1"/>
              <a:t>bNQR</a:t>
            </a:r>
            <a:r>
              <a:rPr lang="en-US"/>
              <a:t> spectrometer (230 G). Both of them are optimized for experiments in high vacuum (ultra clean environment for materials science applications). None of the existing spectrometers is is compatible with experiments in aqueous solutions. The pending CFI applications is for building a novel </a:t>
            </a:r>
            <a:r>
              <a:rPr lang="en-US" err="1"/>
              <a:t>bNMR</a:t>
            </a:r>
            <a:r>
              <a:rPr lang="en-US"/>
              <a:t> spectrometer dedicated to and optimized for biological, chemical and medicinal applications.</a:t>
            </a:r>
          </a:p>
          <a:p>
            <a:endParaRPr lang="en-US"/>
          </a:p>
          <a:p>
            <a:r>
              <a:rPr lang="en-US"/>
              <a:t>In meantime, we are using the existing infrastructure to run experiments with ionic liquids (salts that are molten at room temperature), like EMIM-Ac. Over the past 5 years we used </a:t>
            </a:r>
            <a:r>
              <a:rPr lang="en-US" err="1"/>
              <a:t>bNMR</a:t>
            </a:r>
            <a:r>
              <a:rPr lang="en-US"/>
              <a:t> to study different salts and biomolecules in EMIM-Ac. The above picture shows how we use the existing high-field spectrometer to carry out </a:t>
            </a:r>
            <a:r>
              <a:rPr lang="en-US" err="1"/>
              <a:t>expeirments</a:t>
            </a:r>
            <a:r>
              <a:rPr lang="en-US"/>
              <a:t> with liquids (very limited applications, but still doable).</a:t>
            </a:r>
          </a:p>
        </p:txBody>
      </p:sp>
      <p:sp>
        <p:nvSpPr>
          <p:cNvPr id="4" name="Slide Number Placeholder 3"/>
          <p:cNvSpPr>
            <a:spLocks noGrp="1"/>
          </p:cNvSpPr>
          <p:nvPr>
            <p:ph type="sldNum" sz="quarter" idx="5"/>
          </p:nvPr>
        </p:nvSpPr>
        <p:spPr/>
        <p:txBody>
          <a:bodyPr/>
          <a:lstStyle/>
          <a:p>
            <a:fld id="{1AFA6A82-C43D-0E45-8BBC-3BA89641B414}" type="slidenum">
              <a:rPr lang="en-US" smtClean="0"/>
              <a:t>35</a:t>
            </a:fld>
            <a:endParaRPr lang="en-US"/>
          </a:p>
        </p:txBody>
      </p:sp>
    </p:spTree>
    <p:extLst>
      <p:ext uri="{BB962C8B-B14F-4D97-AF65-F5344CB8AC3E}">
        <p14:creationId xmlns:p14="http://schemas.microsoft.com/office/powerpoint/2010/main" val="172652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two </a:t>
            </a:r>
            <a:r>
              <a:rPr lang="en-US" err="1"/>
              <a:t>bNMR</a:t>
            </a:r>
            <a:r>
              <a:rPr lang="en-US"/>
              <a:t> spectrometers in the ISAC-I hall: high-field </a:t>
            </a:r>
            <a:r>
              <a:rPr lang="en-US" err="1"/>
              <a:t>bNMR</a:t>
            </a:r>
            <a:r>
              <a:rPr lang="en-US"/>
              <a:t> spectrometer (9T), and low-field </a:t>
            </a:r>
            <a:r>
              <a:rPr lang="en-US" err="1"/>
              <a:t>bNQR</a:t>
            </a:r>
            <a:r>
              <a:rPr lang="en-US"/>
              <a:t> spectrometer (230 G). Both of them are optimized for experiments in high vacuum (ultra clean environment for materials science applications). None of the existing spectrometers is is compatible with experiments in aqueous solutions. The pending CFI applications is for building a novel </a:t>
            </a:r>
            <a:r>
              <a:rPr lang="en-US" err="1"/>
              <a:t>bNMR</a:t>
            </a:r>
            <a:r>
              <a:rPr lang="en-US"/>
              <a:t> spectrometer dedicated to and optimized for biological, chemical and medicinal applications.</a:t>
            </a:r>
          </a:p>
          <a:p>
            <a:endParaRPr lang="en-US"/>
          </a:p>
          <a:p>
            <a:r>
              <a:rPr lang="en-US"/>
              <a:t>In meantime, we are using the existing infrastructure to run experiments with ionic liquids (salts that are molten at room temperature), like EMIM-Ac. Over the past 5 years we used </a:t>
            </a:r>
            <a:r>
              <a:rPr lang="en-US" err="1"/>
              <a:t>bNMR</a:t>
            </a:r>
            <a:r>
              <a:rPr lang="en-US"/>
              <a:t> to study different salts and biomolecules in EMIM-Ac. The above picture shows how we use the existing high-field spectrometer to carry out </a:t>
            </a:r>
            <a:r>
              <a:rPr lang="en-US" err="1"/>
              <a:t>expeirments</a:t>
            </a:r>
            <a:r>
              <a:rPr lang="en-US"/>
              <a:t> with liquids (very limited applications, but still doable).</a:t>
            </a:r>
          </a:p>
        </p:txBody>
      </p:sp>
      <p:sp>
        <p:nvSpPr>
          <p:cNvPr id="4" name="Slide Number Placeholder 3"/>
          <p:cNvSpPr>
            <a:spLocks noGrp="1"/>
          </p:cNvSpPr>
          <p:nvPr>
            <p:ph type="sldNum" sz="quarter" idx="5"/>
          </p:nvPr>
        </p:nvSpPr>
        <p:spPr/>
        <p:txBody>
          <a:bodyPr/>
          <a:lstStyle/>
          <a:p>
            <a:fld id="{1AFA6A82-C43D-0E45-8BBC-3BA89641B414}" type="slidenum">
              <a:rPr lang="en-US" smtClean="0"/>
              <a:t>36</a:t>
            </a:fld>
            <a:endParaRPr lang="en-US"/>
          </a:p>
        </p:txBody>
      </p:sp>
    </p:spTree>
    <p:extLst>
      <p:ext uri="{BB962C8B-B14F-4D97-AF65-F5344CB8AC3E}">
        <p14:creationId xmlns:p14="http://schemas.microsoft.com/office/powerpoint/2010/main" val="380554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F08EE0-F671-5A48-AE26-ED94D7DF6D58}" type="slidenum">
              <a:rPr lang="en-US" smtClean="0"/>
              <a:t>9</a:t>
            </a:fld>
            <a:endParaRPr lang="en-US"/>
          </a:p>
        </p:txBody>
      </p:sp>
    </p:spTree>
    <p:extLst>
      <p:ext uri="{BB962C8B-B14F-4D97-AF65-F5344CB8AC3E}">
        <p14:creationId xmlns:p14="http://schemas.microsoft.com/office/powerpoint/2010/main" val="308873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F08EE0-F671-5A48-AE26-ED94D7DF6D58}" type="slidenum">
              <a:rPr lang="en-US" smtClean="0"/>
              <a:t>10</a:t>
            </a:fld>
            <a:endParaRPr lang="en-US"/>
          </a:p>
        </p:txBody>
      </p:sp>
    </p:spTree>
    <p:extLst>
      <p:ext uri="{BB962C8B-B14F-4D97-AF65-F5344CB8AC3E}">
        <p14:creationId xmlns:p14="http://schemas.microsoft.com/office/powerpoint/2010/main" val="277711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796EA-EC0E-1616-F843-524FE64A067F}"/>
              </a:ext>
            </a:extLst>
          </p:cNvPr>
          <p:cNvSpPr>
            <a:spLocks noGrp="1"/>
          </p:cNvSpPr>
          <p:nvPr>
            <p:ph type="body" idx="1"/>
          </p:nvPr>
        </p:nvSpPr>
        <p:spPr/>
        <p:txBody>
          <a:bodyPr/>
          <a:lstStyle/>
          <a:p>
            <a:r>
              <a:rPr lang="en-US" dirty="0"/>
              <a:t>Another pillar is radiochemistry and radiopharmaceutical development</a:t>
            </a:r>
          </a:p>
        </p:txBody>
      </p:sp>
    </p:spTree>
    <p:extLst>
      <p:ext uri="{BB962C8B-B14F-4D97-AF65-F5344CB8AC3E}">
        <p14:creationId xmlns:p14="http://schemas.microsoft.com/office/powerpoint/2010/main" val="253238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pillars of the TRIUMF Life Sciences program is medical isotope production…</a:t>
            </a:r>
          </a:p>
          <a:p>
            <a:r>
              <a:rPr lang="en-US" dirty="0"/>
              <a:t>Here you can see the many options available to us when considering research and application of radioisotopes in medicine</a:t>
            </a:r>
          </a:p>
        </p:txBody>
      </p:sp>
      <p:sp>
        <p:nvSpPr>
          <p:cNvPr id="4" name="Slide Number Placeholder 3"/>
          <p:cNvSpPr>
            <a:spLocks noGrp="1"/>
          </p:cNvSpPr>
          <p:nvPr>
            <p:ph type="sldNum" sz="quarter" idx="5"/>
          </p:nvPr>
        </p:nvSpPr>
        <p:spPr/>
        <p:txBody>
          <a:bodyPr/>
          <a:lstStyle/>
          <a:p>
            <a:fld id="{A82A3A9D-33BC-4412-8D68-8751AAD538E8}" type="slidenum">
              <a:rPr lang="en-US" smtClean="0"/>
              <a:t>12</a:t>
            </a:fld>
            <a:endParaRPr lang="en-US"/>
          </a:p>
        </p:txBody>
      </p:sp>
    </p:spTree>
    <p:extLst>
      <p:ext uri="{BB962C8B-B14F-4D97-AF65-F5344CB8AC3E}">
        <p14:creationId xmlns:p14="http://schemas.microsoft.com/office/powerpoint/2010/main" val="193798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pPr marL="0" indent="0">
              <a:buSzPct val="75000"/>
              <a:buNone/>
            </a:pPr>
            <a:endParaRPr/>
          </a:p>
        </p:txBody>
      </p:sp>
    </p:spTree>
    <p:extLst>
      <p:ext uri="{BB962C8B-B14F-4D97-AF65-F5344CB8AC3E}">
        <p14:creationId xmlns:p14="http://schemas.microsoft.com/office/powerpoint/2010/main" val="377845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pPr marL="0" indent="0">
              <a:buSzPct val="75000"/>
              <a:buNone/>
            </a:pPr>
            <a:endParaRPr dirty="0"/>
          </a:p>
        </p:txBody>
      </p:sp>
    </p:spTree>
    <p:extLst>
      <p:ext uri="{BB962C8B-B14F-4D97-AF65-F5344CB8AC3E}">
        <p14:creationId xmlns:p14="http://schemas.microsoft.com/office/powerpoint/2010/main" val="3449422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EDB83-13E2-A74F-8BEE-6D717F71D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48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6FFD324-BCB0-4B2C-A1A9-702C829B6026}" type="slidenum">
              <a:rPr lang="en-CA" smtClean="0"/>
              <a:t>19</a:t>
            </a:fld>
            <a:endParaRPr lang="en-CA"/>
          </a:p>
        </p:txBody>
      </p:sp>
    </p:spTree>
    <p:extLst>
      <p:ext uri="{BB962C8B-B14F-4D97-AF65-F5344CB8AC3E}">
        <p14:creationId xmlns:p14="http://schemas.microsoft.com/office/powerpoint/2010/main" val="3374840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880B8-88A0-4B9F-843E-490739930EDD}"/>
              </a:ext>
            </a:extLst>
          </p:cNvPr>
          <p:cNvSpPr>
            <a:spLocks noGrp="1"/>
          </p:cNvSpPr>
          <p:nvPr>
            <p:ph type="dt" sz="half" idx="10"/>
          </p:nvPr>
        </p:nvSpPr>
        <p:spPr/>
        <p:txBody>
          <a:bodyPr/>
          <a:lstStyle/>
          <a:p>
            <a:fld id="{00F36C29-E9C3-45A0-8B87-F27ACFE5E1CB}" type="datetimeFigureOut">
              <a:rPr lang="en-CA" smtClean="0"/>
              <a:t>2023-08-02</a:t>
            </a:fld>
            <a:endParaRPr lang="en-CA"/>
          </a:p>
        </p:txBody>
      </p:sp>
      <p:sp>
        <p:nvSpPr>
          <p:cNvPr id="3" name="Footer Placeholder 2">
            <a:extLst>
              <a:ext uri="{FF2B5EF4-FFF2-40B4-BE49-F238E27FC236}">
                <a16:creationId xmlns:a16="http://schemas.microsoft.com/office/drawing/2014/main" id="{430692E1-830B-4736-9FA4-E1FFFA037BE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DE99FA4-8F22-4616-87CF-A0C1740A7F61}"/>
              </a:ext>
            </a:extLst>
          </p:cNvPr>
          <p:cNvSpPr>
            <a:spLocks noGrp="1"/>
          </p:cNvSpPr>
          <p:nvPr>
            <p:ph type="sldNum" sz="quarter" idx="12"/>
          </p:nvPr>
        </p:nvSpPr>
        <p:spPr/>
        <p:txBody>
          <a:bodyPr/>
          <a:lstStyle/>
          <a:p>
            <a:fld id="{A2C45BF2-D5FD-4E7C-8970-5458B99BECC3}" type="slidenum">
              <a:rPr lang="en-CA" smtClean="0"/>
              <a:t>‹#›</a:t>
            </a:fld>
            <a:endParaRPr lang="en-CA"/>
          </a:p>
        </p:txBody>
      </p:sp>
    </p:spTree>
    <p:extLst>
      <p:ext uri="{BB962C8B-B14F-4D97-AF65-F5344CB8AC3E}">
        <p14:creationId xmlns:p14="http://schemas.microsoft.com/office/powerpoint/2010/main" val="219543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225787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2023-08-02</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5449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1302538"/>
            <a:ext cx="788893" cy="5555461"/>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55533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2023-08-02</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1932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2023-08-02</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041756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2023-08-02</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229339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270273" y="6263723"/>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832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722370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626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7545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16139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929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1186604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326070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99772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808584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510816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64615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88087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477398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359719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218380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16417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5040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930439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75751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16255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95592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3843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633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0902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15846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96140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45323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4365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76177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88761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56712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2646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379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20232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53557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47560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0165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35589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37391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20682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45842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3496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06052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3747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28668" y="1"/>
            <a:ext cx="8157136" cy="626535"/>
          </a:xfrm>
          <a:prstGeom prst="rect">
            <a:avLst/>
          </a:prstGeom>
        </p:spPr>
        <p:txBody>
          <a:bodyPr/>
          <a:lstStyle>
            <a:lvl1pPr>
              <a:defRPr>
                <a:latin typeface="Myriad Pro SemiExt" pitchFamily="34" charset="0"/>
              </a:defRPr>
            </a:lvl1p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Myriad Pro" pitchFamily="34" charset="0"/>
              </a:defRPr>
            </a:lvl1p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Myriad Pro" pitchFamily="34" charset="0"/>
              </a:defRPr>
            </a:lvl1p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a:latin typeface="Myriad Pro" pitchFamily="34" charset="0"/>
              </a:defRPr>
            </a:lvl1pPr>
          </a:lstStyle>
          <a:p>
            <a:fld id="{166B2C24-75C8-E544-A8CC-21761AB50D8D}" type="slidenum">
              <a:rPr lang="en-US" smtClean="0"/>
              <a:pPr/>
              <a:t>‹#›</a:t>
            </a:fld>
            <a:endParaRPr lang="en-US"/>
          </a:p>
        </p:txBody>
      </p:sp>
    </p:spTree>
    <p:extLst>
      <p:ext uri="{BB962C8B-B14F-4D97-AF65-F5344CB8AC3E}">
        <p14:creationId xmlns:p14="http://schemas.microsoft.com/office/powerpoint/2010/main" val="748258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0717073" y="631911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rgbClr val="0096FF"/>
                </a:solidFill>
                <a:latin typeface="Arial" panose="020B0604020202020204"/>
              </a:rPr>
              <a:pPr/>
              <a:t>‹#›</a:t>
            </a:fld>
            <a:endParaRPr lang="en-US">
              <a:solidFill>
                <a:srgbClr val="0096FF"/>
              </a:solidFill>
              <a:latin typeface="Arial" panose="020B0604020202020204"/>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2023-08-02</a:t>
            </a:fld>
            <a:endParaRPr lang="en-US">
              <a:solidFill>
                <a:schemeClr val="bg2">
                  <a:lumMod val="10000"/>
                </a:schemeClr>
              </a:solidFill>
              <a:latin typeface="Arial" panose="020B0604020202020204"/>
            </a:endParaRP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3985016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9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070F-6EDF-AD46-9A9A-2C93D553F3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A983F-D070-3045-BEFC-F86A19BC7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A42C79-8C84-3948-BCC0-C9A6C6C7A3D4}"/>
              </a:ext>
            </a:extLst>
          </p:cNvPr>
          <p:cNvSpPr>
            <a:spLocks noGrp="1"/>
          </p:cNvSpPr>
          <p:nvPr>
            <p:ph type="dt" sz="half" idx="10"/>
          </p:nvPr>
        </p:nvSpPr>
        <p:spPr/>
        <p:txBody>
          <a:bodyPr/>
          <a:lstStyle/>
          <a:p>
            <a:fld id="{9CB0D736-0067-354B-8144-33CD2C5C0A7E}" type="datetimeFigureOut">
              <a:rPr lang="en-US" smtClean="0"/>
              <a:t>8/2/2023</a:t>
            </a:fld>
            <a:endParaRPr lang="en-US"/>
          </a:p>
        </p:txBody>
      </p:sp>
      <p:sp>
        <p:nvSpPr>
          <p:cNvPr id="5" name="Footer Placeholder 4">
            <a:extLst>
              <a:ext uri="{FF2B5EF4-FFF2-40B4-BE49-F238E27FC236}">
                <a16:creationId xmlns:a16="http://schemas.microsoft.com/office/drawing/2014/main" id="{6A7BC3DC-A0EB-2F4A-A2F0-AE19C916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C792A-287D-CB42-B587-E5B827636E64}"/>
              </a:ext>
            </a:extLst>
          </p:cNvPr>
          <p:cNvSpPr>
            <a:spLocks noGrp="1"/>
          </p:cNvSpPr>
          <p:nvPr>
            <p:ph type="sldNum" sz="quarter" idx="12"/>
          </p:nvPr>
        </p:nvSpPr>
        <p:spPr/>
        <p:txBody>
          <a:bodyPr/>
          <a:lstStyle/>
          <a:p>
            <a:fld id="{32791D54-3517-EB49-9527-A7447F328058}" type="slidenum">
              <a:rPr lang="en-US" smtClean="0"/>
              <a:t>‹#›</a:t>
            </a:fld>
            <a:endParaRPr lang="en-US"/>
          </a:p>
        </p:txBody>
      </p:sp>
    </p:spTree>
    <p:extLst>
      <p:ext uri="{BB962C8B-B14F-4D97-AF65-F5344CB8AC3E}">
        <p14:creationId xmlns:p14="http://schemas.microsoft.com/office/powerpoint/2010/main" val="356643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60857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784" r:id="rId3"/>
    <p:sldLayoutId id="2147483775" r:id="rId4"/>
    <p:sldLayoutId id="2147483776" r:id="rId5"/>
    <p:sldLayoutId id="2147483818" r:id="rId6"/>
    <p:sldLayoutId id="2147483825" r:id="rId7"/>
    <p:sldLayoutId id="2147483882"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54050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 id="2147483879" r:id="rId52"/>
    <p:sldLayoutId id="2147483880" r:id="rId5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55.jpg"/><Relationship Id="rId4" Type="http://schemas.openxmlformats.org/officeDocument/2006/relationships/image" Target="../media/image49.jpeg"/><Relationship Id="rId9" Type="http://schemas.openxmlformats.org/officeDocument/2006/relationships/image" Target="../media/image54.emf"/></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emf"/><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slideLayout" Target="../slideLayouts/slideLayout2.xml"/><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4.png"/><Relationship Id="rId2" Type="http://schemas.openxmlformats.org/officeDocument/2006/relationships/video" Target="../media/media1.mp4"/><Relationship Id="rId16" Type="http://schemas.openxmlformats.org/officeDocument/2006/relationships/image" Target="../media/image83.png"/><Relationship Id="rId1" Type="http://schemas.microsoft.com/office/2007/relationships/media" Target="../media/media1.mp4"/><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png"/><Relationship Id="rId15" Type="http://schemas.openxmlformats.org/officeDocument/2006/relationships/image" Target="../media/image44.jpe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6.png"/><Relationship Id="rId7" Type="http://schemas.openxmlformats.org/officeDocument/2006/relationships/image" Target="../media/image87.emf"/><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89.jpeg"/></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9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02.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02.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08.jpe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146DBD-DFE1-555F-0EF4-C4A82349378A}"/>
              </a:ext>
            </a:extLst>
          </p:cNvPr>
          <p:cNvSpPr>
            <a:spLocks noGrp="1"/>
          </p:cNvSpPr>
          <p:nvPr>
            <p:ph type="ctrTitle"/>
          </p:nvPr>
        </p:nvSpPr>
        <p:spPr>
          <a:xfrm>
            <a:off x="421747" y="2321142"/>
            <a:ext cx="5327618" cy="2082023"/>
          </a:xfrm>
        </p:spPr>
        <p:txBody>
          <a:bodyPr>
            <a:normAutofit fontScale="90000"/>
          </a:bodyPr>
          <a:lstStyle/>
          <a:p>
            <a:pPr>
              <a:lnSpc>
                <a:spcPct val="110000"/>
              </a:lnSpc>
            </a:pPr>
            <a:r>
              <a:rPr lang="en-US" sz="3600" dirty="0"/>
              <a:t>Life Sciences</a:t>
            </a:r>
            <a:br>
              <a:rPr lang="en-US" dirty="0"/>
            </a:br>
            <a:r>
              <a:rPr lang="en-US" sz="3100" dirty="0">
                <a:solidFill>
                  <a:schemeClr val="tx1"/>
                </a:solidFill>
              </a:rPr>
              <a:t>2025-2030 Five Year Plan</a:t>
            </a:r>
            <a:br>
              <a:rPr lang="en-US" dirty="0"/>
            </a:br>
            <a:br>
              <a:rPr lang="en-US" dirty="0"/>
            </a:br>
            <a:br>
              <a:rPr lang="en-US" sz="1800" dirty="0"/>
            </a:br>
            <a:br>
              <a:rPr lang="en-US" sz="2800" dirty="0"/>
            </a:br>
            <a:endParaRPr lang="en-US" sz="2800" dirty="0"/>
          </a:p>
        </p:txBody>
      </p:sp>
      <p:sp>
        <p:nvSpPr>
          <p:cNvPr id="7" name="Subtitle 2">
            <a:extLst>
              <a:ext uri="{FF2B5EF4-FFF2-40B4-BE49-F238E27FC236}">
                <a16:creationId xmlns:a16="http://schemas.microsoft.com/office/drawing/2014/main" id="{79D58366-8A0B-8608-4AC1-EEA1493671FC}"/>
              </a:ext>
            </a:extLst>
          </p:cNvPr>
          <p:cNvSpPr>
            <a:spLocks noGrp="1"/>
          </p:cNvSpPr>
          <p:nvPr>
            <p:ph type="subTitle" idx="1"/>
          </p:nvPr>
        </p:nvSpPr>
        <p:spPr>
          <a:xfrm>
            <a:off x="421747" y="4713595"/>
            <a:ext cx="4516608" cy="1605776"/>
          </a:xfrm>
        </p:spPr>
        <p:txBody>
          <a:bodyPr>
            <a:normAutofit/>
          </a:bodyPr>
          <a:lstStyle/>
          <a:p>
            <a:pPr>
              <a:lnSpc>
                <a:spcPct val="100000"/>
              </a:lnSpc>
              <a:spcBef>
                <a:spcPts val="0"/>
              </a:spcBef>
            </a:pPr>
            <a:r>
              <a:rPr lang="en-US" dirty="0"/>
              <a:t>Aug 2</a:t>
            </a:r>
            <a:r>
              <a:rPr lang="en-US" baseline="30000" dirty="0"/>
              <a:t>nd</a:t>
            </a:r>
            <a:r>
              <a:rPr lang="en-US" dirty="0"/>
              <a:t>, 2023</a:t>
            </a:r>
          </a:p>
          <a:p>
            <a:pPr>
              <a:lnSpc>
                <a:spcPct val="100000"/>
              </a:lnSpc>
              <a:spcBef>
                <a:spcPts val="0"/>
              </a:spcBef>
            </a:pPr>
            <a:r>
              <a:rPr lang="en-US" dirty="0"/>
              <a:t>Paul Schaffer, PhD</a:t>
            </a:r>
          </a:p>
          <a:p>
            <a:pPr>
              <a:lnSpc>
                <a:spcPct val="100000"/>
              </a:lnSpc>
              <a:spcBef>
                <a:spcPts val="0"/>
              </a:spcBef>
            </a:pPr>
            <a:r>
              <a:rPr lang="en-US" dirty="0"/>
              <a:t>Director, Life Sciences</a:t>
            </a:r>
          </a:p>
        </p:txBody>
      </p:sp>
    </p:spTree>
    <p:extLst>
      <p:ext uri="{BB962C8B-B14F-4D97-AF65-F5344CB8AC3E}">
        <p14:creationId xmlns:p14="http://schemas.microsoft.com/office/powerpoint/2010/main" val="1727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9D1732-A4CA-F948-A024-6A0937AAFDA0}"/>
              </a:ext>
            </a:extLst>
          </p:cNvPr>
          <p:cNvSpPr/>
          <p:nvPr/>
        </p:nvSpPr>
        <p:spPr>
          <a:xfrm>
            <a:off x="9708159" y="4578980"/>
            <a:ext cx="2388446" cy="219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517E4A-10B4-884E-A1FE-DA389B7AF1EF}"/>
              </a:ext>
            </a:extLst>
          </p:cNvPr>
          <p:cNvSpPr/>
          <p:nvPr/>
        </p:nvSpPr>
        <p:spPr>
          <a:xfrm>
            <a:off x="166506" y="136673"/>
            <a:ext cx="2006051" cy="450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A picture containing indoor, wall, floor, ceiling&#10;&#10;Description automatically generated">
            <a:extLst>
              <a:ext uri="{FF2B5EF4-FFF2-40B4-BE49-F238E27FC236}">
                <a16:creationId xmlns:a16="http://schemas.microsoft.com/office/drawing/2014/main" id="{7158F10B-5B15-42EA-9765-903F1EB3E2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902" y="3498274"/>
            <a:ext cx="2303588" cy="3061850"/>
          </a:xfrm>
          <a:prstGeom prst="rect">
            <a:avLst/>
          </a:prstGeom>
        </p:spPr>
      </p:pic>
      <p:pic>
        <p:nvPicPr>
          <p:cNvPr id="28" name="Picture 9" descr="A picture containing indoor, wall, ceiling, steel&#10;&#10;Description automatically generated">
            <a:extLst>
              <a:ext uri="{FF2B5EF4-FFF2-40B4-BE49-F238E27FC236}">
                <a16:creationId xmlns:a16="http://schemas.microsoft.com/office/drawing/2014/main" id="{ACFE3471-E49A-4FB4-9CAA-A4BEF6F81D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5988" y="822361"/>
            <a:ext cx="3486435" cy="2604132"/>
          </a:xfrm>
          <a:prstGeom prst="rect">
            <a:avLst/>
          </a:prstGeom>
        </p:spPr>
      </p:pic>
      <p:sp>
        <p:nvSpPr>
          <p:cNvPr id="29" name="Title 1">
            <a:extLst>
              <a:ext uri="{FF2B5EF4-FFF2-40B4-BE49-F238E27FC236}">
                <a16:creationId xmlns:a16="http://schemas.microsoft.com/office/drawing/2014/main" id="{3E57AB55-5946-4ADD-98C9-56A1E20E032A}"/>
              </a:ext>
            </a:extLst>
          </p:cNvPr>
          <p:cNvSpPr txBox="1">
            <a:spLocks/>
          </p:cNvSpPr>
          <p:nvPr/>
        </p:nvSpPr>
        <p:spPr>
          <a:xfrm>
            <a:off x="495831" y="219986"/>
            <a:ext cx="7649785" cy="650329"/>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3600" kern="1200">
                <a:solidFill>
                  <a:srgbClr val="00B0F0"/>
                </a:solidFill>
                <a:latin typeface="+mn-lt"/>
                <a:ea typeface="+mj-ea"/>
                <a:cs typeface="+mj-cs"/>
              </a:defRPr>
            </a:lvl1pPr>
          </a:lstStyle>
          <a:p>
            <a:r>
              <a:rPr lang="en-US" sz="2800" b="1" dirty="0"/>
              <a:t>Facility Upgrades, Research Space for the Future</a:t>
            </a:r>
          </a:p>
        </p:txBody>
      </p:sp>
      <p:pic>
        <p:nvPicPr>
          <p:cNvPr id="35" name="Picture 2" descr="Image result for ubc logo">
            <a:extLst>
              <a:ext uri="{FF2B5EF4-FFF2-40B4-BE49-F238E27FC236}">
                <a16:creationId xmlns:a16="http://schemas.microsoft.com/office/drawing/2014/main" id="{8EC6A3ED-1CE7-4BDE-8751-6037088E00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32801" y="5523658"/>
            <a:ext cx="679511" cy="926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9">
            <a:extLst>
              <a:ext uri="{FF2B5EF4-FFF2-40B4-BE49-F238E27FC236}">
                <a16:creationId xmlns:a16="http://schemas.microsoft.com/office/drawing/2014/main" id="{F1D6F001-738B-7ADD-3A6B-221D08DB23C6}"/>
              </a:ext>
            </a:extLst>
          </p:cNvPr>
          <p:cNvPicPr>
            <a:picLocks noChangeAspect="1"/>
          </p:cNvPicPr>
          <p:nvPr/>
        </p:nvPicPr>
        <p:blipFill>
          <a:blip r:embed="rId6"/>
          <a:stretch>
            <a:fillRect/>
          </a:stretch>
        </p:blipFill>
        <p:spPr>
          <a:xfrm>
            <a:off x="3022866" y="3498274"/>
            <a:ext cx="5432315" cy="3061850"/>
          </a:xfrm>
          <a:prstGeom prst="rect">
            <a:avLst/>
          </a:prstGeom>
        </p:spPr>
      </p:pic>
      <p:pic>
        <p:nvPicPr>
          <p:cNvPr id="5" name="Picture 2" descr="Simon Fraser University - Wikipedia">
            <a:extLst>
              <a:ext uri="{FF2B5EF4-FFF2-40B4-BE49-F238E27FC236}">
                <a16:creationId xmlns:a16="http://schemas.microsoft.com/office/drawing/2014/main" id="{74017330-B9DB-171E-AE1A-A57F91B4144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40204" y="5569457"/>
            <a:ext cx="656887" cy="8691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ss, outdoor, sky, building&#10;&#10;Description automatically generated">
            <a:extLst>
              <a:ext uri="{FF2B5EF4-FFF2-40B4-BE49-F238E27FC236}">
                <a16:creationId xmlns:a16="http://schemas.microsoft.com/office/drawing/2014/main" id="{5930D786-1714-F48E-1174-5C8B7FF81B27}"/>
              </a:ext>
            </a:extLst>
          </p:cNvPr>
          <p:cNvPicPr>
            <a:picLocks noChangeAspect="1"/>
          </p:cNvPicPr>
          <p:nvPr/>
        </p:nvPicPr>
        <p:blipFill rotWithShape="1">
          <a:blip r:embed="rId8"/>
          <a:srcRect b="15092"/>
          <a:stretch/>
        </p:blipFill>
        <p:spPr>
          <a:xfrm>
            <a:off x="4156797" y="814360"/>
            <a:ext cx="4105841" cy="2614640"/>
          </a:xfrm>
          <a:prstGeom prst="rect">
            <a:avLst/>
          </a:prstGeom>
        </p:spPr>
      </p:pic>
      <p:pic>
        <p:nvPicPr>
          <p:cNvPr id="9" name="Picture 8">
            <a:extLst>
              <a:ext uri="{FF2B5EF4-FFF2-40B4-BE49-F238E27FC236}">
                <a16:creationId xmlns:a16="http://schemas.microsoft.com/office/drawing/2014/main" id="{95CCE8A4-2AE1-A0EA-5CC5-6EAA86A09E3B}"/>
              </a:ext>
            </a:extLst>
          </p:cNvPr>
          <p:cNvPicPr>
            <a:picLocks noChangeAspect="1"/>
          </p:cNvPicPr>
          <p:nvPr/>
        </p:nvPicPr>
        <p:blipFill>
          <a:blip r:embed="rId9"/>
          <a:stretch>
            <a:fillRect/>
          </a:stretch>
        </p:blipFill>
        <p:spPr>
          <a:xfrm>
            <a:off x="8524292" y="251973"/>
            <a:ext cx="3083051" cy="3174520"/>
          </a:xfrm>
          <a:prstGeom prst="rect">
            <a:avLst/>
          </a:prstGeom>
        </p:spPr>
      </p:pic>
      <p:sp>
        <p:nvSpPr>
          <p:cNvPr id="10" name="TextBox 9">
            <a:extLst>
              <a:ext uri="{FF2B5EF4-FFF2-40B4-BE49-F238E27FC236}">
                <a16:creationId xmlns:a16="http://schemas.microsoft.com/office/drawing/2014/main" id="{82E23B07-19C8-89A6-D4A6-FA7A21A98E5D}"/>
              </a:ext>
            </a:extLst>
          </p:cNvPr>
          <p:cNvSpPr txBox="1"/>
          <p:nvPr/>
        </p:nvSpPr>
        <p:spPr>
          <a:xfrm>
            <a:off x="4650188" y="822234"/>
            <a:ext cx="3070071" cy="369332"/>
          </a:xfrm>
          <a:prstGeom prst="rect">
            <a:avLst/>
          </a:prstGeom>
          <a:noFill/>
        </p:spPr>
        <p:txBody>
          <a:bodyPr wrap="none" rtlCol="0">
            <a:spAutoFit/>
          </a:bodyPr>
          <a:lstStyle/>
          <a:p>
            <a:r>
              <a:rPr lang="en-US" b="1" dirty="0">
                <a:solidFill>
                  <a:schemeClr val="bg1"/>
                </a:solidFill>
              </a:rPr>
              <a:t>P442, 471, 527, 550 – IAMI </a:t>
            </a:r>
          </a:p>
        </p:txBody>
      </p:sp>
      <p:sp>
        <p:nvSpPr>
          <p:cNvPr id="12" name="TextBox 11">
            <a:extLst>
              <a:ext uri="{FF2B5EF4-FFF2-40B4-BE49-F238E27FC236}">
                <a16:creationId xmlns:a16="http://schemas.microsoft.com/office/drawing/2014/main" id="{ABAECE00-4B36-1E57-DD43-E9B799FA210D}"/>
              </a:ext>
            </a:extLst>
          </p:cNvPr>
          <p:cNvSpPr txBox="1"/>
          <p:nvPr/>
        </p:nvSpPr>
        <p:spPr>
          <a:xfrm>
            <a:off x="8607725" y="306613"/>
            <a:ext cx="2916183" cy="369332"/>
          </a:xfrm>
          <a:prstGeom prst="rect">
            <a:avLst/>
          </a:prstGeom>
          <a:noFill/>
        </p:spPr>
        <p:txBody>
          <a:bodyPr wrap="none" rtlCol="0">
            <a:spAutoFit/>
          </a:bodyPr>
          <a:lstStyle/>
          <a:p>
            <a:r>
              <a:rPr lang="en-US" b="1" dirty="0">
                <a:solidFill>
                  <a:schemeClr val="bg1"/>
                </a:solidFill>
              </a:rPr>
              <a:t>P457 – IPF vent upgrade </a:t>
            </a:r>
          </a:p>
        </p:txBody>
      </p:sp>
      <p:sp>
        <p:nvSpPr>
          <p:cNvPr id="13" name="TextBox 12">
            <a:extLst>
              <a:ext uri="{FF2B5EF4-FFF2-40B4-BE49-F238E27FC236}">
                <a16:creationId xmlns:a16="http://schemas.microsoft.com/office/drawing/2014/main" id="{5CBB0C53-5AF1-5886-323E-F5504A45DE54}"/>
              </a:ext>
            </a:extLst>
          </p:cNvPr>
          <p:cNvSpPr txBox="1"/>
          <p:nvPr/>
        </p:nvSpPr>
        <p:spPr>
          <a:xfrm>
            <a:off x="3914428" y="6182053"/>
            <a:ext cx="3600088" cy="369332"/>
          </a:xfrm>
          <a:prstGeom prst="rect">
            <a:avLst/>
          </a:prstGeom>
          <a:noFill/>
        </p:spPr>
        <p:txBody>
          <a:bodyPr wrap="none" rtlCol="0">
            <a:spAutoFit/>
          </a:bodyPr>
          <a:lstStyle/>
          <a:p>
            <a:r>
              <a:rPr lang="en-US" b="1" dirty="0">
                <a:solidFill>
                  <a:schemeClr val="bg1"/>
                </a:solidFill>
              </a:rPr>
              <a:t>P468 – MHESA cell biology lab </a:t>
            </a:r>
          </a:p>
        </p:txBody>
      </p:sp>
      <p:sp>
        <p:nvSpPr>
          <p:cNvPr id="14" name="TextBox 13">
            <a:extLst>
              <a:ext uri="{FF2B5EF4-FFF2-40B4-BE49-F238E27FC236}">
                <a16:creationId xmlns:a16="http://schemas.microsoft.com/office/drawing/2014/main" id="{B3EC153B-C977-B162-E5C1-FBDD3FC1B145}"/>
              </a:ext>
            </a:extLst>
          </p:cNvPr>
          <p:cNvSpPr txBox="1"/>
          <p:nvPr/>
        </p:nvSpPr>
        <p:spPr>
          <a:xfrm>
            <a:off x="470429" y="870315"/>
            <a:ext cx="3480505" cy="369332"/>
          </a:xfrm>
          <a:prstGeom prst="rect">
            <a:avLst/>
          </a:prstGeom>
          <a:noFill/>
        </p:spPr>
        <p:txBody>
          <a:bodyPr wrap="none" rtlCol="0">
            <a:spAutoFit/>
          </a:bodyPr>
          <a:lstStyle/>
          <a:p>
            <a:r>
              <a:rPr lang="en-US" b="1" dirty="0">
                <a:solidFill>
                  <a:schemeClr val="bg1"/>
                </a:solidFill>
              </a:rPr>
              <a:t>P412 – RCA 007 GMP upgrade</a:t>
            </a:r>
          </a:p>
        </p:txBody>
      </p:sp>
      <p:pic>
        <p:nvPicPr>
          <p:cNvPr id="16" name="Picture 15" descr="A person holding a yellow cylinder&#10;&#10;Description automatically generated">
            <a:extLst>
              <a:ext uri="{FF2B5EF4-FFF2-40B4-BE49-F238E27FC236}">
                <a16:creationId xmlns:a16="http://schemas.microsoft.com/office/drawing/2014/main" id="{F163D688-A375-4D40-D6FC-D9ABB0EA81FC}"/>
              </a:ext>
            </a:extLst>
          </p:cNvPr>
          <p:cNvPicPr>
            <a:picLocks noChangeAspect="1"/>
          </p:cNvPicPr>
          <p:nvPr/>
        </p:nvPicPr>
        <p:blipFill rotWithShape="1">
          <a:blip r:embed="rId10"/>
          <a:srcRect l="19048"/>
          <a:stretch/>
        </p:blipFill>
        <p:spPr>
          <a:xfrm rot="5400000">
            <a:off x="8673604" y="3615369"/>
            <a:ext cx="3048080" cy="2823956"/>
          </a:xfrm>
          <a:prstGeom prst="rect">
            <a:avLst/>
          </a:prstGeom>
        </p:spPr>
      </p:pic>
      <p:sp>
        <p:nvSpPr>
          <p:cNvPr id="17" name="TextBox 16">
            <a:extLst>
              <a:ext uri="{FF2B5EF4-FFF2-40B4-BE49-F238E27FC236}">
                <a16:creationId xmlns:a16="http://schemas.microsoft.com/office/drawing/2014/main" id="{56816424-52F0-2026-746F-66CAF7F2B42E}"/>
              </a:ext>
            </a:extLst>
          </p:cNvPr>
          <p:cNvSpPr txBox="1"/>
          <p:nvPr/>
        </p:nvSpPr>
        <p:spPr>
          <a:xfrm>
            <a:off x="8586495" y="6182053"/>
            <a:ext cx="2196611" cy="369332"/>
          </a:xfrm>
          <a:prstGeom prst="rect">
            <a:avLst/>
          </a:prstGeom>
          <a:noFill/>
        </p:spPr>
        <p:txBody>
          <a:bodyPr wrap="square" rtlCol="0">
            <a:spAutoFit/>
          </a:bodyPr>
          <a:lstStyle/>
          <a:p>
            <a:pPr algn="ctr"/>
            <a:r>
              <a:rPr lang="en-US" b="1" dirty="0">
                <a:solidFill>
                  <a:schemeClr val="bg1"/>
                </a:solidFill>
              </a:rPr>
              <a:t>Emmett!</a:t>
            </a:r>
          </a:p>
        </p:txBody>
      </p:sp>
    </p:spTree>
    <p:extLst>
      <p:ext uri="{BB962C8B-B14F-4D97-AF65-F5344CB8AC3E}">
        <p14:creationId xmlns:p14="http://schemas.microsoft.com/office/powerpoint/2010/main" val="176811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Rectangle 6"/>
          <p:cNvSpPr>
            <a:spLocks noChangeArrowheads="1"/>
          </p:cNvSpPr>
          <p:nvPr/>
        </p:nvSpPr>
        <p:spPr bwMode="auto">
          <a:xfrm>
            <a:off x="6054438" y="439740"/>
            <a:ext cx="184730" cy="646331"/>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5D8C"/>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3BFF963-23B8-4747-83E4-56AD1D3DB4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054" y="1587412"/>
            <a:ext cx="6201235" cy="4711457"/>
          </a:xfrm>
          <a:prstGeom prst="rect">
            <a:avLst/>
          </a:prstGeom>
          <a:noFill/>
          <a:ln>
            <a:noFill/>
          </a:ln>
        </p:spPr>
      </p:pic>
      <p:pic>
        <p:nvPicPr>
          <p:cNvPr id="12" name="Picture 11">
            <a:extLst>
              <a:ext uri="{FF2B5EF4-FFF2-40B4-BE49-F238E27FC236}">
                <a16:creationId xmlns:a16="http://schemas.microsoft.com/office/drawing/2014/main" id="{A197BE86-08B9-BF43-BFF8-5A73ABD4C9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602" y="848716"/>
            <a:ext cx="3764802" cy="5350373"/>
          </a:xfrm>
          <a:prstGeom prst="rect">
            <a:avLst/>
          </a:prstGeom>
          <a:noFill/>
          <a:ln>
            <a:noFill/>
          </a:ln>
        </p:spPr>
      </p:pic>
      <p:sp>
        <p:nvSpPr>
          <p:cNvPr id="7" name="Slide Number Placeholder 1">
            <a:extLst>
              <a:ext uri="{FF2B5EF4-FFF2-40B4-BE49-F238E27FC236}">
                <a16:creationId xmlns:a16="http://schemas.microsoft.com/office/drawing/2014/main" id="{6728CC5B-D9F1-C345-0013-182DD6348E2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41DE15-18D3-4E2F-9E4A-A34F7A85E12A}" type="slidenum">
              <a:rPr lang="en-CA" smtClean="0"/>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7D27AA5-A145-C0A0-7548-A4642EE5E027}"/>
              </a:ext>
            </a:extLst>
          </p:cNvPr>
          <p:cNvSpPr txBox="1"/>
          <p:nvPr/>
        </p:nvSpPr>
        <p:spPr>
          <a:xfrm flipH="1">
            <a:off x="-258850" y="6161813"/>
            <a:ext cx="82361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T. I. Kostelnik, C. Orvig </a:t>
            </a:r>
            <a:r>
              <a:rPr kumimoji="0" lang="en-US" sz="1200" b="0" i="1"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Chem. Rev. </a:t>
            </a:r>
            <a:r>
              <a:rPr kumimoji="0" lang="en-US" sz="1200" b="1" i="0"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2019</a:t>
            </a:r>
            <a:r>
              <a:rPr kumimoji="0" lang="en-CA" sz="1200" b="0" i="0"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 </a:t>
            </a:r>
            <a:r>
              <a:rPr kumimoji="0" lang="en-CA" sz="1200" b="0" i="1"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119</a:t>
            </a:r>
            <a:r>
              <a:rPr kumimoji="0" lang="en-CA" sz="1200" b="0" i="0"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 902 invited for </a:t>
            </a:r>
            <a:r>
              <a:rPr kumimoji="0" lang="en-CA" sz="1200" b="1" i="0"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Metals in Medicine </a:t>
            </a:r>
            <a:r>
              <a:rPr kumimoji="0" lang="en-CA" sz="1200" b="0" i="0" u="none" strike="noStrike" kern="1200" cap="none" spc="0" normalizeH="0" baseline="0" noProof="0" dirty="0">
                <a:ln>
                  <a:noFill/>
                </a:ln>
                <a:solidFill>
                  <a:prstClr val="black"/>
                </a:solidFill>
                <a:effectLst/>
                <a:uLnTx/>
                <a:uFillTx/>
                <a:latin typeface="Arial "/>
                <a:ea typeface="+mn-ea"/>
                <a:cs typeface="Times New Roman" panose="02020603050405020304" pitchFamily="18" charset="0"/>
              </a:rPr>
              <a:t>issue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
                <a:ea typeface="+mn-ea"/>
                <a:cs typeface="+mn-cs"/>
              </a:rPr>
              <a:t>JP </a:t>
            </a:r>
            <a:r>
              <a:rPr kumimoji="0" lang="en-CA" sz="1200" b="0" i="0" u="none" strike="noStrike" kern="1200" cap="none" spc="0" normalizeH="0" baseline="0" noProof="0" dirty="0" err="1">
                <a:ln>
                  <a:noFill/>
                </a:ln>
                <a:solidFill>
                  <a:prstClr val="black"/>
                </a:solidFill>
                <a:effectLst/>
                <a:uLnTx/>
                <a:uFillTx/>
                <a:latin typeface="Arial "/>
                <a:ea typeface="+mn-ea"/>
                <a:cs typeface="+mn-cs"/>
              </a:rPr>
              <a:t>Pouget</a:t>
            </a:r>
            <a:r>
              <a:rPr kumimoji="0" lang="en-CA" sz="1200" b="0" i="0" u="none" strike="noStrike" kern="1200" cap="none" spc="0" normalizeH="0" baseline="0" noProof="0" dirty="0">
                <a:ln>
                  <a:noFill/>
                </a:ln>
                <a:solidFill>
                  <a:prstClr val="black"/>
                </a:solidFill>
                <a:effectLst/>
                <a:uLnTx/>
                <a:uFillTx/>
                <a:latin typeface="Arial "/>
                <a:ea typeface="+mn-ea"/>
                <a:cs typeface="+mn-cs"/>
              </a:rPr>
              <a:t> et al. Nat. Rev. </a:t>
            </a:r>
            <a:r>
              <a:rPr kumimoji="0" lang="en-CA" sz="1200" b="0" i="0" u="none" strike="noStrike" kern="1200" cap="none" spc="0" normalizeH="0" baseline="0" noProof="0" dirty="0" err="1">
                <a:ln>
                  <a:noFill/>
                </a:ln>
                <a:solidFill>
                  <a:prstClr val="black"/>
                </a:solidFill>
                <a:effectLst/>
                <a:uLnTx/>
                <a:uFillTx/>
                <a:latin typeface="Arial "/>
                <a:ea typeface="+mn-ea"/>
                <a:cs typeface="+mn-cs"/>
              </a:rPr>
              <a:t>Clin</a:t>
            </a:r>
            <a:r>
              <a:rPr kumimoji="0" lang="en-CA" sz="1200" b="0" i="0" u="none" strike="noStrike" kern="1200" cap="none" spc="0" normalizeH="0" baseline="0" noProof="0" dirty="0">
                <a:ln>
                  <a:noFill/>
                </a:ln>
                <a:solidFill>
                  <a:prstClr val="black"/>
                </a:solidFill>
                <a:effectLst/>
                <a:uLnTx/>
                <a:uFillTx/>
                <a:latin typeface="Arial "/>
                <a:ea typeface="+mn-ea"/>
                <a:cs typeface="+mn-cs"/>
              </a:rPr>
              <a:t>. </a:t>
            </a:r>
            <a:r>
              <a:rPr kumimoji="0" lang="en-CA" sz="1200" b="0" i="0" u="none" strike="noStrike" kern="1200" cap="none" spc="0" normalizeH="0" baseline="0" noProof="0" dirty="0" err="1">
                <a:ln>
                  <a:noFill/>
                </a:ln>
                <a:solidFill>
                  <a:prstClr val="black"/>
                </a:solidFill>
                <a:effectLst/>
                <a:uLnTx/>
                <a:uFillTx/>
                <a:latin typeface="Arial "/>
                <a:ea typeface="+mn-ea"/>
                <a:cs typeface="+mn-cs"/>
              </a:rPr>
              <a:t>Oncol</a:t>
            </a:r>
            <a:r>
              <a:rPr kumimoji="0" lang="en-CA" sz="1200" b="0" i="0" u="none" strike="noStrike" kern="1200" cap="none" spc="0" normalizeH="0" baseline="0" noProof="0" dirty="0">
                <a:ln>
                  <a:noFill/>
                </a:ln>
                <a:solidFill>
                  <a:prstClr val="black"/>
                </a:solidFill>
                <a:effectLst/>
                <a:uLnTx/>
                <a:uFillTx/>
                <a:latin typeface="Arial "/>
                <a:ea typeface="+mn-ea"/>
                <a:cs typeface="+mn-cs"/>
              </a:rPr>
              <a:t>. 2011, 8, 720-734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
                <a:ea typeface="+mn-ea"/>
                <a:cs typeface="+mn-cs"/>
              </a:rPr>
              <a:t>SV </a:t>
            </a:r>
            <a:r>
              <a:rPr kumimoji="0" lang="en-CA" sz="1200" b="0" i="0" u="none" strike="noStrike" kern="1200" cap="none" spc="0" normalizeH="0" baseline="0" noProof="0" dirty="0" err="1">
                <a:ln>
                  <a:noFill/>
                </a:ln>
                <a:solidFill>
                  <a:prstClr val="black"/>
                </a:solidFill>
                <a:effectLst/>
                <a:uLnTx/>
                <a:uFillTx/>
                <a:latin typeface="Arial "/>
                <a:ea typeface="+mn-ea"/>
                <a:cs typeface="+mn-cs"/>
              </a:rPr>
              <a:t>Gudkov</a:t>
            </a:r>
            <a:r>
              <a:rPr kumimoji="0" lang="en-CA" sz="1200" b="0" i="0" u="none" strike="noStrike" kern="1200" cap="none" spc="0" normalizeH="0" baseline="0" noProof="0" dirty="0">
                <a:ln>
                  <a:noFill/>
                </a:ln>
                <a:solidFill>
                  <a:prstClr val="black"/>
                </a:solidFill>
                <a:effectLst/>
                <a:uLnTx/>
                <a:uFillTx/>
                <a:latin typeface="Arial "/>
                <a:ea typeface="+mn-ea"/>
                <a:cs typeface="+mn-cs"/>
              </a:rPr>
              <a:t> et al. Int. J. Mol. Sci. 2016, 17, 33 </a:t>
            </a:r>
          </a:p>
        </p:txBody>
      </p:sp>
      <p:sp>
        <p:nvSpPr>
          <p:cNvPr id="2" name="Rectangle 1">
            <a:extLst>
              <a:ext uri="{FF2B5EF4-FFF2-40B4-BE49-F238E27FC236}">
                <a16:creationId xmlns:a16="http://schemas.microsoft.com/office/drawing/2014/main" id="{F8D2E15A-05A9-53B4-A1F7-B119E288B05C}"/>
              </a:ext>
            </a:extLst>
          </p:cNvPr>
          <p:cNvSpPr/>
          <p:nvPr/>
        </p:nvSpPr>
        <p:spPr>
          <a:xfrm>
            <a:off x="108857" y="125583"/>
            <a:ext cx="2111829"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8057F5-C05C-1844-0F16-6775E0BBCC0E}"/>
              </a:ext>
            </a:extLst>
          </p:cNvPr>
          <p:cNvSpPr txBox="1"/>
          <p:nvPr/>
        </p:nvSpPr>
        <p:spPr>
          <a:xfrm>
            <a:off x="551301" y="376254"/>
            <a:ext cx="6288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rial "/>
                <a:ea typeface="+mn-ea"/>
                <a:cs typeface="Times New Roman" panose="02020603050405020304" pitchFamily="18" charset="0"/>
              </a:rPr>
              <a:t>2025-2030: Applying Physics to Life</a:t>
            </a:r>
          </a:p>
        </p:txBody>
      </p:sp>
    </p:spTree>
    <p:extLst>
      <p:ext uri="{BB962C8B-B14F-4D97-AF65-F5344CB8AC3E}">
        <p14:creationId xmlns:p14="http://schemas.microsoft.com/office/powerpoint/2010/main" val="422802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D3C6-CA57-45E2-940C-442BF30D3940}"/>
              </a:ext>
            </a:extLst>
          </p:cNvPr>
          <p:cNvSpPr>
            <a:spLocks noGrp="1"/>
          </p:cNvSpPr>
          <p:nvPr>
            <p:ph type="title"/>
          </p:nvPr>
        </p:nvSpPr>
        <p:spPr>
          <a:xfrm>
            <a:off x="681471" y="358069"/>
            <a:ext cx="10503600" cy="650329"/>
          </a:xfrm>
        </p:spPr>
        <p:txBody>
          <a:bodyPr anchor="ctr">
            <a:normAutofit/>
          </a:bodyPr>
          <a:lstStyle/>
          <a:p>
            <a:r>
              <a:rPr lang="en-CA" sz="2800" dirty="0"/>
              <a:t>2025-2030: Focus on Radiometals </a:t>
            </a:r>
            <a:r>
              <a:rPr lang="en-CA" sz="2200" dirty="0">
                <a:solidFill>
                  <a:schemeClr val="tx1"/>
                </a:solidFill>
              </a:rPr>
              <a:t>(Radchenko, Yang talks, Monday)</a:t>
            </a:r>
          </a:p>
        </p:txBody>
      </p:sp>
      <p:pic>
        <p:nvPicPr>
          <p:cNvPr id="21" name="Picture 20">
            <a:extLst>
              <a:ext uri="{FF2B5EF4-FFF2-40B4-BE49-F238E27FC236}">
                <a16:creationId xmlns:a16="http://schemas.microsoft.com/office/drawing/2014/main" id="{B0936D4E-C2F5-46CD-A4C4-56FC05C20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3150" y="1122015"/>
            <a:ext cx="8407756" cy="5204397"/>
          </a:xfrm>
          <a:prstGeom prst="rect">
            <a:avLst/>
          </a:prstGeom>
        </p:spPr>
      </p:pic>
      <p:sp>
        <p:nvSpPr>
          <p:cNvPr id="22" name="Footer Placeholder 4">
            <a:extLst>
              <a:ext uri="{FF2B5EF4-FFF2-40B4-BE49-F238E27FC236}">
                <a16:creationId xmlns:a16="http://schemas.microsoft.com/office/drawing/2014/main" id="{4B30D238-7AFD-48B5-B22C-62A67A781D0F}"/>
              </a:ext>
            </a:extLst>
          </p:cNvPr>
          <p:cNvSpPr txBox="1">
            <a:spLocks/>
          </p:cNvSpPr>
          <p:nvPr/>
        </p:nvSpPr>
        <p:spPr>
          <a:xfrm>
            <a:off x="3997728" y="6450608"/>
            <a:ext cx="4038600" cy="28575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a:ea typeface="+mn-ea"/>
                <a:cs typeface="+mn-cs"/>
              </a:rPr>
              <a:t>T.I. Kostelnik and C. Orvig, Chem. Rev. 2019, 119, 902-956</a:t>
            </a:r>
          </a:p>
        </p:txBody>
      </p:sp>
    </p:spTree>
    <p:extLst>
      <p:ext uri="{BB962C8B-B14F-4D97-AF65-F5344CB8AC3E}">
        <p14:creationId xmlns:p14="http://schemas.microsoft.com/office/powerpoint/2010/main" val="231433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0936D4E-C2F5-46CD-A4C4-56FC05C2074A}"/>
              </a:ext>
            </a:extLst>
          </p:cNvPr>
          <p:cNvPicPr>
            <a:picLocks noChangeAspect="1"/>
          </p:cNvPicPr>
          <p:nvPr/>
        </p:nvPicPr>
        <p:blipFill>
          <a:blip r:embed="rId2"/>
          <a:stretch>
            <a:fillRect/>
          </a:stretch>
        </p:blipFill>
        <p:spPr>
          <a:xfrm>
            <a:off x="681471" y="1326297"/>
            <a:ext cx="7192144" cy="4451934"/>
          </a:xfrm>
          <a:prstGeom prst="rect">
            <a:avLst/>
          </a:prstGeom>
        </p:spPr>
      </p:pic>
      <p:sp>
        <p:nvSpPr>
          <p:cNvPr id="22" name="Footer Placeholder 4">
            <a:extLst>
              <a:ext uri="{FF2B5EF4-FFF2-40B4-BE49-F238E27FC236}">
                <a16:creationId xmlns:a16="http://schemas.microsoft.com/office/drawing/2014/main" id="{4B30D238-7AFD-48B5-B22C-62A67A781D0F}"/>
              </a:ext>
            </a:extLst>
          </p:cNvPr>
          <p:cNvSpPr txBox="1">
            <a:spLocks/>
          </p:cNvSpPr>
          <p:nvPr/>
        </p:nvSpPr>
        <p:spPr>
          <a:xfrm>
            <a:off x="2258243" y="5953255"/>
            <a:ext cx="4038600" cy="28575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yriad Pro"/>
              </a:rPr>
              <a:t>T.I. Kostelnik and C. Orvig, Chem. Rev. 2019, 119, 902-956</a:t>
            </a:r>
          </a:p>
        </p:txBody>
      </p:sp>
      <p:sp>
        <p:nvSpPr>
          <p:cNvPr id="3" name="TextBox 2">
            <a:extLst>
              <a:ext uri="{FF2B5EF4-FFF2-40B4-BE49-F238E27FC236}">
                <a16:creationId xmlns:a16="http://schemas.microsoft.com/office/drawing/2014/main" id="{3998CE3B-196E-A1D2-0DD9-06A159DF8D56}"/>
              </a:ext>
            </a:extLst>
          </p:cNvPr>
          <p:cNvSpPr txBox="1"/>
          <p:nvPr/>
        </p:nvSpPr>
        <p:spPr>
          <a:xfrm>
            <a:off x="8249055" y="1566153"/>
            <a:ext cx="3788217" cy="923330"/>
          </a:xfrm>
          <a:prstGeom prst="rect">
            <a:avLst/>
          </a:prstGeom>
          <a:noFill/>
        </p:spPr>
        <p:txBody>
          <a:bodyPr wrap="none" rtlCol="0">
            <a:spAutoFit/>
          </a:bodyPr>
          <a:lstStyle/>
          <a:p>
            <a:r>
              <a:rPr lang="en-US" b="1" dirty="0"/>
              <a:t>TR13 MeV</a:t>
            </a:r>
          </a:p>
          <a:p>
            <a:pPr marL="285750" indent="-285750">
              <a:buFont typeface="Arial" panose="020B0604020202020204" pitchFamily="34" charset="0"/>
              <a:buChar char="•"/>
            </a:pPr>
            <a:r>
              <a:rPr lang="en-US" dirty="0"/>
              <a:t>Legacy machine operating at</a:t>
            </a:r>
          </a:p>
          <a:p>
            <a:r>
              <a:rPr lang="en-US" dirty="0"/>
              <a:t>	ideal energy for many isotopes</a:t>
            </a:r>
          </a:p>
        </p:txBody>
      </p:sp>
      <p:sp>
        <p:nvSpPr>
          <p:cNvPr id="6" name="TextBox 5">
            <a:extLst>
              <a:ext uri="{FF2B5EF4-FFF2-40B4-BE49-F238E27FC236}">
                <a16:creationId xmlns:a16="http://schemas.microsoft.com/office/drawing/2014/main" id="{581FC384-2C12-31CC-D6D4-9ECFDCA7CAA0}"/>
              </a:ext>
            </a:extLst>
          </p:cNvPr>
          <p:cNvSpPr txBox="1"/>
          <p:nvPr/>
        </p:nvSpPr>
        <p:spPr>
          <a:xfrm>
            <a:off x="8249055" y="2642681"/>
            <a:ext cx="3679212" cy="1200329"/>
          </a:xfrm>
          <a:prstGeom prst="rect">
            <a:avLst/>
          </a:prstGeom>
          <a:noFill/>
        </p:spPr>
        <p:txBody>
          <a:bodyPr wrap="none" rtlCol="0">
            <a:spAutoFit/>
          </a:bodyPr>
          <a:lstStyle/>
          <a:p>
            <a:r>
              <a:rPr lang="en-US" b="1" dirty="0"/>
              <a:t>24 MeV</a:t>
            </a:r>
          </a:p>
          <a:p>
            <a:pPr marL="285750" indent="-285750">
              <a:buFont typeface="Arial" panose="020B0604020202020204" pitchFamily="34" charset="0"/>
              <a:buChar char="•"/>
            </a:pPr>
            <a:r>
              <a:rPr lang="en-US" dirty="0"/>
              <a:t>Modern, high-intensity machine</a:t>
            </a:r>
          </a:p>
          <a:p>
            <a:r>
              <a:rPr lang="en-US" dirty="0"/>
              <a:t>	that expands on TRIUMF’s </a:t>
            </a:r>
          </a:p>
          <a:p>
            <a:r>
              <a:rPr lang="en-US" dirty="0"/>
              <a:t>	isotope repertoire</a:t>
            </a:r>
          </a:p>
        </p:txBody>
      </p:sp>
      <p:sp>
        <p:nvSpPr>
          <p:cNvPr id="7" name="TextBox 6">
            <a:extLst>
              <a:ext uri="{FF2B5EF4-FFF2-40B4-BE49-F238E27FC236}">
                <a16:creationId xmlns:a16="http://schemas.microsoft.com/office/drawing/2014/main" id="{07C88986-02C7-1145-3507-CDF9B81CB0A9}"/>
              </a:ext>
            </a:extLst>
          </p:cNvPr>
          <p:cNvSpPr txBox="1"/>
          <p:nvPr/>
        </p:nvSpPr>
        <p:spPr>
          <a:xfrm>
            <a:off x="8268403" y="3845988"/>
            <a:ext cx="3608680" cy="1200329"/>
          </a:xfrm>
          <a:prstGeom prst="rect">
            <a:avLst/>
          </a:prstGeom>
          <a:noFill/>
        </p:spPr>
        <p:txBody>
          <a:bodyPr wrap="none" rtlCol="0">
            <a:spAutoFit/>
          </a:bodyPr>
          <a:lstStyle/>
          <a:p>
            <a:r>
              <a:rPr lang="en-US" b="1" dirty="0"/>
              <a:t>520 MeV (IPF, ISAC)</a:t>
            </a:r>
          </a:p>
          <a:p>
            <a:pPr marL="285750" indent="-285750">
              <a:buFont typeface="Arial" panose="020B0604020202020204" pitchFamily="34" charset="0"/>
              <a:buChar char="•"/>
            </a:pPr>
            <a:r>
              <a:rPr lang="en-US" dirty="0"/>
              <a:t>Globally unique machine that</a:t>
            </a:r>
          </a:p>
          <a:p>
            <a:r>
              <a:rPr lang="en-US" dirty="0"/>
              <a:t>	provides access to equally </a:t>
            </a:r>
          </a:p>
          <a:p>
            <a:r>
              <a:rPr lang="en-US" dirty="0"/>
              <a:t>	unique isotopes, applications</a:t>
            </a:r>
          </a:p>
        </p:txBody>
      </p:sp>
      <p:sp>
        <p:nvSpPr>
          <p:cNvPr id="4" name="Rectangle 3">
            <a:extLst>
              <a:ext uri="{FF2B5EF4-FFF2-40B4-BE49-F238E27FC236}">
                <a16:creationId xmlns:a16="http://schemas.microsoft.com/office/drawing/2014/main" id="{D9EB9DB9-E73B-CCE4-C9B5-6B953A3429D5}"/>
              </a:ext>
            </a:extLst>
          </p:cNvPr>
          <p:cNvSpPr/>
          <p:nvPr/>
        </p:nvSpPr>
        <p:spPr>
          <a:xfrm>
            <a:off x="5817140" y="1770434"/>
            <a:ext cx="1624520" cy="51556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14AA69-8D39-B912-B086-B130403381D0}"/>
              </a:ext>
            </a:extLst>
          </p:cNvPr>
          <p:cNvSpPr/>
          <p:nvPr/>
        </p:nvSpPr>
        <p:spPr>
          <a:xfrm>
            <a:off x="3091070" y="2668621"/>
            <a:ext cx="2726070" cy="515567"/>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C1DC93-ED70-FD7B-6A00-10625202B35E}"/>
              </a:ext>
            </a:extLst>
          </p:cNvPr>
          <p:cNvSpPr/>
          <p:nvPr/>
        </p:nvSpPr>
        <p:spPr>
          <a:xfrm>
            <a:off x="4640094" y="3566809"/>
            <a:ext cx="817123" cy="51556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C7A2E9-09B1-2169-4569-8D15097E4F2D}"/>
              </a:ext>
            </a:extLst>
          </p:cNvPr>
          <p:cNvSpPr/>
          <p:nvPr/>
        </p:nvSpPr>
        <p:spPr>
          <a:xfrm>
            <a:off x="5832128" y="3578266"/>
            <a:ext cx="444838" cy="515566"/>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9853F-FCC9-5230-5D77-00248344D364}"/>
              </a:ext>
            </a:extLst>
          </p:cNvPr>
          <p:cNvSpPr/>
          <p:nvPr/>
        </p:nvSpPr>
        <p:spPr>
          <a:xfrm>
            <a:off x="1504809" y="2668621"/>
            <a:ext cx="817123" cy="942954"/>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7F40BF-DDFB-F411-7429-EEA15C12CEB7}"/>
              </a:ext>
            </a:extLst>
          </p:cNvPr>
          <p:cNvSpPr/>
          <p:nvPr/>
        </p:nvSpPr>
        <p:spPr>
          <a:xfrm>
            <a:off x="6996822" y="3109858"/>
            <a:ext cx="444838"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73D2C7-F4B4-93E2-696C-A6F3D59121C7}"/>
              </a:ext>
            </a:extLst>
          </p:cNvPr>
          <p:cNvSpPr/>
          <p:nvPr/>
        </p:nvSpPr>
        <p:spPr>
          <a:xfrm>
            <a:off x="5852006" y="2668622"/>
            <a:ext cx="375014"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1C35A2-E4AF-42C5-FCD0-AB870A5048D0}"/>
              </a:ext>
            </a:extLst>
          </p:cNvPr>
          <p:cNvSpPr/>
          <p:nvPr/>
        </p:nvSpPr>
        <p:spPr>
          <a:xfrm>
            <a:off x="3069722" y="3117716"/>
            <a:ext cx="444838"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13E1BA-411B-BF28-BC3B-43AECBE37151}"/>
              </a:ext>
            </a:extLst>
          </p:cNvPr>
          <p:cNvSpPr/>
          <p:nvPr/>
        </p:nvSpPr>
        <p:spPr>
          <a:xfrm>
            <a:off x="1873826" y="4770925"/>
            <a:ext cx="444838" cy="51556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89231E-E673-4437-01B1-85A026521E83}"/>
              </a:ext>
            </a:extLst>
          </p:cNvPr>
          <p:cNvSpPr/>
          <p:nvPr/>
        </p:nvSpPr>
        <p:spPr>
          <a:xfrm>
            <a:off x="1873825" y="5246242"/>
            <a:ext cx="1637193" cy="43894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7184CB-F2DD-4066-6259-D2686F5B2A11}"/>
              </a:ext>
            </a:extLst>
          </p:cNvPr>
          <p:cNvSpPr/>
          <p:nvPr/>
        </p:nvSpPr>
        <p:spPr>
          <a:xfrm>
            <a:off x="5022318" y="4770925"/>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AD8BDC-8843-C0D4-6B43-4B121155B6A6}"/>
              </a:ext>
            </a:extLst>
          </p:cNvPr>
          <p:cNvSpPr/>
          <p:nvPr/>
        </p:nvSpPr>
        <p:spPr>
          <a:xfrm>
            <a:off x="5782181" y="3645900"/>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863586-6FBB-414F-5FC5-E9FAC0B4858A}"/>
              </a:ext>
            </a:extLst>
          </p:cNvPr>
          <p:cNvSpPr/>
          <p:nvPr/>
        </p:nvSpPr>
        <p:spPr>
          <a:xfrm>
            <a:off x="7011810" y="3566809"/>
            <a:ext cx="8246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240470-B623-FF42-0EBA-A6867241BCCE}"/>
              </a:ext>
            </a:extLst>
          </p:cNvPr>
          <p:cNvSpPr/>
          <p:nvPr/>
        </p:nvSpPr>
        <p:spPr>
          <a:xfrm>
            <a:off x="1083796" y="3999710"/>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AC63569-7F72-F2E5-C5F0-0608C0777149}"/>
              </a:ext>
            </a:extLst>
          </p:cNvPr>
          <p:cNvSpPr/>
          <p:nvPr/>
        </p:nvSpPr>
        <p:spPr>
          <a:xfrm>
            <a:off x="1106627" y="3096009"/>
            <a:ext cx="444838" cy="51556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6EE31F2-4BCA-CF85-8963-EDF15A31F16E}"/>
              </a:ext>
            </a:extLst>
          </p:cNvPr>
          <p:cNvCxnSpPr>
            <a:stCxn id="4" idx="3"/>
            <a:endCxn id="3" idx="1"/>
          </p:cNvCxnSpPr>
          <p:nvPr/>
        </p:nvCxnSpPr>
        <p:spPr>
          <a:xfrm flipV="1">
            <a:off x="7441660" y="2027818"/>
            <a:ext cx="807395" cy="399"/>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AD6D9D-9DFE-5B98-1F0A-795E88E79649}"/>
              </a:ext>
            </a:extLst>
          </p:cNvPr>
          <p:cNvCxnSpPr>
            <a:cxnSpLocks/>
            <a:stCxn id="9" idx="3"/>
            <a:endCxn id="3" idx="1"/>
          </p:cNvCxnSpPr>
          <p:nvPr/>
        </p:nvCxnSpPr>
        <p:spPr>
          <a:xfrm flipV="1">
            <a:off x="5817140" y="2027818"/>
            <a:ext cx="2431915" cy="898587"/>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5461F8-9FC7-D1AF-A087-B7CBB283D913}"/>
              </a:ext>
            </a:extLst>
          </p:cNvPr>
          <p:cNvCxnSpPr>
            <a:cxnSpLocks/>
            <a:stCxn id="11" idx="3"/>
            <a:endCxn id="3" idx="1"/>
          </p:cNvCxnSpPr>
          <p:nvPr/>
        </p:nvCxnSpPr>
        <p:spPr>
          <a:xfrm flipV="1">
            <a:off x="6276966" y="2027818"/>
            <a:ext cx="1972089" cy="1808231"/>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B81E80-A9B1-1273-4BF4-933D2873BCC6}"/>
              </a:ext>
            </a:extLst>
          </p:cNvPr>
          <p:cNvCxnSpPr>
            <a:cxnSpLocks/>
            <a:stCxn id="10" idx="3"/>
            <a:endCxn id="3" idx="1"/>
          </p:cNvCxnSpPr>
          <p:nvPr/>
        </p:nvCxnSpPr>
        <p:spPr>
          <a:xfrm flipV="1">
            <a:off x="5457217" y="2027818"/>
            <a:ext cx="2791838" cy="179677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42E26F-A72D-A95D-81C2-CB90F5636510}"/>
              </a:ext>
            </a:extLst>
          </p:cNvPr>
          <p:cNvCxnSpPr>
            <a:cxnSpLocks/>
            <a:stCxn id="12" idx="3"/>
            <a:endCxn id="3" idx="1"/>
          </p:cNvCxnSpPr>
          <p:nvPr/>
        </p:nvCxnSpPr>
        <p:spPr>
          <a:xfrm flipV="1">
            <a:off x="2321932" y="2027818"/>
            <a:ext cx="5927123" cy="11122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C2751C-CD2E-8663-423B-72348E0C0F9E}"/>
              </a:ext>
            </a:extLst>
          </p:cNvPr>
          <p:cNvCxnSpPr>
            <a:cxnSpLocks/>
            <a:stCxn id="25" idx="3"/>
            <a:endCxn id="7" idx="1"/>
          </p:cNvCxnSpPr>
          <p:nvPr/>
        </p:nvCxnSpPr>
        <p:spPr>
          <a:xfrm>
            <a:off x="1551465" y="3353792"/>
            <a:ext cx="6716938" cy="1092361"/>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91997B-715F-2115-80F3-4DB4F50DA624}"/>
              </a:ext>
            </a:extLst>
          </p:cNvPr>
          <p:cNvCxnSpPr>
            <a:cxnSpLocks/>
            <a:endCxn id="7" idx="1"/>
          </p:cNvCxnSpPr>
          <p:nvPr/>
        </p:nvCxnSpPr>
        <p:spPr>
          <a:xfrm>
            <a:off x="1551465" y="4247030"/>
            <a:ext cx="6716938" cy="199123"/>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E64A90-3E2E-EE3E-7DF4-4012D72F44BC}"/>
              </a:ext>
            </a:extLst>
          </p:cNvPr>
          <p:cNvCxnSpPr>
            <a:cxnSpLocks/>
            <a:endCxn id="7" idx="1"/>
          </p:cNvCxnSpPr>
          <p:nvPr/>
        </p:nvCxnSpPr>
        <p:spPr>
          <a:xfrm flipV="1">
            <a:off x="3565003" y="4446153"/>
            <a:ext cx="4703400" cy="997117"/>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0B96DE-DA7A-41EF-EA02-3BE057FFE028}"/>
              </a:ext>
            </a:extLst>
          </p:cNvPr>
          <p:cNvCxnSpPr>
            <a:cxnSpLocks/>
            <a:stCxn id="23" idx="3"/>
            <a:endCxn id="7" idx="1"/>
          </p:cNvCxnSpPr>
          <p:nvPr/>
        </p:nvCxnSpPr>
        <p:spPr>
          <a:xfrm>
            <a:off x="7836448" y="3824592"/>
            <a:ext cx="431955" cy="621561"/>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72D394-1444-7AA3-2199-3CBF46F9B778}"/>
              </a:ext>
            </a:extLst>
          </p:cNvPr>
          <p:cNvCxnSpPr>
            <a:cxnSpLocks/>
            <a:stCxn id="20" idx="3"/>
            <a:endCxn id="7" idx="1"/>
          </p:cNvCxnSpPr>
          <p:nvPr/>
        </p:nvCxnSpPr>
        <p:spPr>
          <a:xfrm>
            <a:off x="6227019" y="3903683"/>
            <a:ext cx="2041384" cy="54247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EBAAADC-34DE-9B90-168C-99229B4271F9}"/>
              </a:ext>
            </a:extLst>
          </p:cNvPr>
          <p:cNvCxnSpPr>
            <a:cxnSpLocks/>
            <a:stCxn id="15" idx="3"/>
            <a:endCxn id="6" idx="1"/>
          </p:cNvCxnSpPr>
          <p:nvPr/>
        </p:nvCxnSpPr>
        <p:spPr>
          <a:xfrm>
            <a:off x="6227020" y="2926405"/>
            <a:ext cx="2022035" cy="316441"/>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33FEDE-DCF9-10B6-BD85-2346A4F0D11F}"/>
              </a:ext>
            </a:extLst>
          </p:cNvPr>
          <p:cNvCxnSpPr>
            <a:cxnSpLocks/>
            <a:stCxn id="16" idx="3"/>
            <a:endCxn id="6" idx="1"/>
          </p:cNvCxnSpPr>
          <p:nvPr/>
        </p:nvCxnSpPr>
        <p:spPr>
          <a:xfrm flipV="1">
            <a:off x="3514560" y="3242846"/>
            <a:ext cx="4734495" cy="132653"/>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409E718-AEDB-4535-8E7D-CBA8F25C5FC7}"/>
              </a:ext>
            </a:extLst>
          </p:cNvPr>
          <p:cNvCxnSpPr>
            <a:cxnSpLocks/>
            <a:stCxn id="17" idx="3"/>
            <a:endCxn id="6" idx="1"/>
          </p:cNvCxnSpPr>
          <p:nvPr/>
        </p:nvCxnSpPr>
        <p:spPr>
          <a:xfrm flipV="1">
            <a:off x="2318664" y="3242846"/>
            <a:ext cx="5930391" cy="1785862"/>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3E2C1B5A-B6FF-B6CE-6C5D-EBE8F0BED70E}"/>
              </a:ext>
            </a:extLst>
          </p:cNvPr>
          <p:cNvSpPr>
            <a:spLocks noGrp="1"/>
          </p:cNvSpPr>
          <p:nvPr>
            <p:ph type="title"/>
          </p:nvPr>
        </p:nvSpPr>
        <p:spPr>
          <a:xfrm>
            <a:off x="681471" y="358069"/>
            <a:ext cx="10503600" cy="650329"/>
          </a:xfrm>
        </p:spPr>
        <p:txBody>
          <a:bodyPr anchor="ctr">
            <a:normAutofit/>
          </a:bodyPr>
          <a:lstStyle/>
          <a:p>
            <a:r>
              <a:rPr lang="en-CA" sz="2800" dirty="0"/>
              <a:t>2025-2030: Focus on Radiometals </a:t>
            </a:r>
            <a:r>
              <a:rPr lang="en-CA" sz="2200" dirty="0">
                <a:solidFill>
                  <a:schemeClr val="tx1"/>
                </a:solidFill>
              </a:rPr>
              <a:t>(Radchenko, Yang talks, Monday)</a:t>
            </a:r>
          </a:p>
        </p:txBody>
      </p:sp>
      <p:sp>
        <p:nvSpPr>
          <p:cNvPr id="30" name="Rectangle 29">
            <a:extLst>
              <a:ext uri="{FF2B5EF4-FFF2-40B4-BE49-F238E27FC236}">
                <a16:creationId xmlns:a16="http://schemas.microsoft.com/office/drawing/2014/main" id="{178B4075-1CCA-8EE3-86F7-D687C8B987EB}"/>
              </a:ext>
            </a:extLst>
          </p:cNvPr>
          <p:cNvSpPr/>
          <p:nvPr/>
        </p:nvSpPr>
        <p:spPr>
          <a:xfrm>
            <a:off x="4656762" y="2753628"/>
            <a:ext cx="375014" cy="34238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813B90F1-950C-1A61-231B-EC50EDA9645F}"/>
              </a:ext>
            </a:extLst>
          </p:cNvPr>
          <p:cNvCxnSpPr>
            <a:cxnSpLocks/>
            <a:stCxn id="30" idx="3"/>
            <a:endCxn id="6" idx="1"/>
          </p:cNvCxnSpPr>
          <p:nvPr/>
        </p:nvCxnSpPr>
        <p:spPr>
          <a:xfrm>
            <a:off x="5031776" y="2924819"/>
            <a:ext cx="3217279" cy="318027"/>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6EA2B64-70A7-3E85-1D63-198A51209168}"/>
              </a:ext>
            </a:extLst>
          </p:cNvPr>
          <p:cNvSpPr/>
          <p:nvPr/>
        </p:nvSpPr>
        <p:spPr>
          <a:xfrm>
            <a:off x="5082203" y="4860430"/>
            <a:ext cx="375014" cy="34238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DB068E0-B324-1C8A-7832-57EEFC3F7C45}"/>
              </a:ext>
            </a:extLst>
          </p:cNvPr>
          <p:cNvCxnSpPr>
            <a:cxnSpLocks/>
            <a:stCxn id="39" idx="0"/>
            <a:endCxn id="6" idx="1"/>
          </p:cNvCxnSpPr>
          <p:nvPr/>
        </p:nvCxnSpPr>
        <p:spPr>
          <a:xfrm flipV="1">
            <a:off x="5269710" y="3242846"/>
            <a:ext cx="2979345" cy="1617584"/>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p:cNvSpPr/>
          <p:nvPr/>
        </p:nvSpPr>
        <p:spPr>
          <a:xfrm>
            <a:off x="8699705" y="2533856"/>
            <a:ext cx="540069" cy="521437"/>
          </a:xfrm>
          <a:prstGeom prst="rect">
            <a:avLst/>
          </a:prstGeom>
          <a:solidFill>
            <a:srgbClr val="FFFFF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9" name="Title 1">
            <a:extLst>
              <a:ext uri="{FF2B5EF4-FFF2-40B4-BE49-F238E27FC236}">
                <a16:creationId xmlns:a16="http://schemas.microsoft.com/office/drawing/2014/main" id="{9204E4B9-675C-4B32-B4DF-73CA809ABA9A}"/>
              </a:ext>
            </a:extLst>
          </p:cNvPr>
          <p:cNvSpPr txBox="1">
            <a:spLocks/>
          </p:cNvSpPr>
          <p:nvPr/>
        </p:nvSpPr>
        <p:spPr>
          <a:xfrm>
            <a:off x="529754" y="192024"/>
            <a:ext cx="10989829" cy="650329"/>
          </a:xfrm>
          <a:prstGeom prst="rect">
            <a:avLst/>
          </a:prstGeom>
        </p:spPr>
        <p:txBody>
          <a:bodyPr anchor="ctr">
            <a:norm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1" i="0" u="none" strike="noStrike" kern="1200" cap="none" spc="0" normalizeH="0" baseline="30000" noProof="0">
                <a:ln>
                  <a:noFill/>
                </a:ln>
                <a:solidFill>
                  <a:srgbClr val="00B0F0"/>
                </a:solidFill>
                <a:effectLst/>
                <a:uLnTx/>
                <a:uFillTx/>
                <a:latin typeface="Arial" charset="0"/>
                <a:cs typeface="Arial" charset="0"/>
              </a:rPr>
              <a:t>225</a:t>
            </a:r>
            <a:r>
              <a:rPr kumimoji="0" lang="en-CA" sz="2800" b="1" i="0" u="none" strike="noStrike" kern="1200" cap="none" spc="0" normalizeH="0" baseline="0" noProof="0">
                <a:ln>
                  <a:noFill/>
                </a:ln>
                <a:solidFill>
                  <a:srgbClr val="00B0F0"/>
                </a:solidFill>
                <a:effectLst/>
                <a:uLnTx/>
                <a:uFillTx/>
                <a:latin typeface="Arial" charset="0"/>
                <a:cs typeface="Arial" charset="0"/>
              </a:rPr>
              <a:t>Ac Production at TRIUMF (P476)</a:t>
            </a:r>
          </a:p>
        </p:txBody>
      </p:sp>
      <p:pic>
        <p:nvPicPr>
          <p:cNvPr id="10" name="Picture 5" descr="A picture containing indoor, appliance, stove, kitchen appliance&#10;&#10;Description automatically generated">
            <a:extLst>
              <a:ext uri="{FF2B5EF4-FFF2-40B4-BE49-F238E27FC236}">
                <a16:creationId xmlns:a16="http://schemas.microsoft.com/office/drawing/2014/main" id="{45057C94-AC6F-460E-B38E-0F1D673BE303}"/>
              </a:ext>
            </a:extLst>
          </p:cNvPr>
          <p:cNvPicPr>
            <a:picLocks noChangeAspect="1"/>
          </p:cNvPicPr>
          <p:nvPr/>
        </p:nvPicPr>
        <p:blipFill>
          <a:blip r:embed="rId3"/>
          <a:stretch>
            <a:fillRect/>
          </a:stretch>
        </p:blipFill>
        <p:spPr>
          <a:xfrm>
            <a:off x="8908714" y="2642876"/>
            <a:ext cx="3105623" cy="1781487"/>
          </a:xfrm>
          <a:prstGeom prst="rect">
            <a:avLst/>
          </a:prstGeom>
        </p:spPr>
      </p:pic>
      <p:sp>
        <p:nvSpPr>
          <p:cNvPr id="4" name="TextBox 3">
            <a:extLst>
              <a:ext uri="{FF2B5EF4-FFF2-40B4-BE49-F238E27FC236}">
                <a16:creationId xmlns:a16="http://schemas.microsoft.com/office/drawing/2014/main" id="{39FCEEF7-052E-D78E-CE75-5A02FE4F58D1}"/>
              </a:ext>
            </a:extLst>
          </p:cNvPr>
          <p:cNvSpPr txBox="1"/>
          <p:nvPr/>
        </p:nvSpPr>
        <p:spPr>
          <a:xfrm>
            <a:off x="377092" y="738554"/>
            <a:ext cx="885873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Arial" panose="020B0604020202020204"/>
                <a:ea typeface="+mn-ea"/>
                <a:cs typeface="+mn-cs"/>
              </a:rPr>
              <a:t>Objective</a:t>
            </a:r>
            <a:r>
              <a:rPr kumimoji="0" lang="en-CA" sz="14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CA"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Arial" panose="020B0604020202020204"/>
                <a:ea typeface="+mn-ea"/>
                <a:cs typeface="+mn-cs"/>
              </a:rPr>
              <a:t>Establish, commission and demonstrate the performance of infrastructure, equipment, processes, and procedures required for safe, weekly production and quality control of Ac-225 from BL1A</a:t>
            </a:r>
            <a:endParaRPr kumimoji="0" lang="en-CA" sz="1400" b="0" i="0" u="none" strike="noStrike" kern="1200" cap="none" spc="0" normalizeH="0" baseline="0" noProof="0" dirty="0">
              <a:ln>
                <a:noFill/>
              </a:ln>
              <a:solidFill>
                <a:srgbClr val="000000"/>
              </a:solidFill>
              <a:effectLst/>
              <a:uLnTx/>
              <a:uFillTx/>
              <a:latin typeface="Arial" panose="020B0604020202020204"/>
              <a:ea typeface="+mn-ea"/>
              <a:cs typeface="Calibri"/>
            </a:endParaRPr>
          </a:p>
        </p:txBody>
      </p:sp>
      <p:pic>
        <p:nvPicPr>
          <p:cNvPr id="5" name="Picture 5">
            <a:extLst>
              <a:ext uri="{FF2B5EF4-FFF2-40B4-BE49-F238E27FC236}">
                <a16:creationId xmlns:a16="http://schemas.microsoft.com/office/drawing/2014/main" id="{027D3F43-B750-6F73-B141-7B0E8D8735C4}"/>
              </a:ext>
            </a:extLst>
          </p:cNvPr>
          <p:cNvPicPr>
            <a:picLocks noChangeAspect="1"/>
          </p:cNvPicPr>
          <p:nvPr/>
        </p:nvPicPr>
        <p:blipFill>
          <a:blip r:embed="rId4"/>
          <a:stretch>
            <a:fillRect/>
          </a:stretch>
        </p:blipFill>
        <p:spPr>
          <a:xfrm>
            <a:off x="8921677" y="192024"/>
            <a:ext cx="3092660" cy="2315735"/>
          </a:xfrm>
          <a:prstGeom prst="rect">
            <a:avLst/>
          </a:prstGeom>
        </p:spPr>
      </p:pic>
      <p:sp>
        <p:nvSpPr>
          <p:cNvPr id="7" name="TextBox 6">
            <a:extLst>
              <a:ext uri="{FF2B5EF4-FFF2-40B4-BE49-F238E27FC236}">
                <a16:creationId xmlns:a16="http://schemas.microsoft.com/office/drawing/2014/main" id="{4C243352-888C-ABAB-DEC0-3F6B255AD2FB}"/>
              </a:ext>
            </a:extLst>
          </p:cNvPr>
          <p:cNvSpPr txBox="1"/>
          <p:nvPr/>
        </p:nvSpPr>
        <p:spPr>
          <a:xfrm>
            <a:off x="400998" y="2696317"/>
            <a:ext cx="838981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000000"/>
                </a:solidFill>
                <a:effectLst/>
                <a:uLnTx/>
                <a:uFillTx/>
                <a:latin typeface="Arial" panose="020B0604020202020204"/>
                <a:ea typeface="+mn-ea"/>
                <a:cs typeface="+mn-cs"/>
              </a:rPr>
              <a:t>Previous campaigns:</a:t>
            </a:r>
            <a:endParaRPr kumimoji="0" lang="en-CA" sz="1600" b="1" i="0" u="none" strike="noStrike" kern="1200" cap="none" spc="0" normalizeH="0" baseline="0" noProof="0">
              <a:ln>
                <a:noFill/>
              </a:ln>
              <a:solidFill>
                <a:srgbClr val="000000"/>
              </a:solidFill>
              <a:effectLst/>
              <a:uLnTx/>
              <a:uFillTx/>
              <a:latin typeface="Arial" panose="020B060402020202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2020 Irradiations: 3 targets for a total of 6,320 µAh</a:t>
            </a:r>
            <a:endParaRPr kumimoji="0" lang="en-US"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2021 Irradiations: 5 targets for a total of 28,900 µAh</a:t>
            </a:r>
            <a:endParaRPr kumimoji="0" lang="en-US"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2022 Irradiations: 4 targets for a total of 42,500 µAh</a:t>
            </a:r>
            <a:endParaRPr kumimoji="0" lang="en-US"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	* </a:t>
            </a: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Three additional targets planned for 2022 with a total of 37,500 µAh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	</a:t>
            </a: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**isolated over 12 </a:t>
            </a:r>
            <a:r>
              <a:rPr kumimoji="0" lang="en-CA" sz="1400" b="0" i="0" u="none" strike="noStrike" kern="1200" cap="none" spc="0" normalizeH="0" baseline="0" noProof="0" err="1">
                <a:ln>
                  <a:noFill/>
                </a:ln>
                <a:solidFill>
                  <a:srgbClr val="000000"/>
                </a:solidFill>
                <a:effectLst/>
                <a:uLnTx/>
                <a:uFillTx/>
                <a:latin typeface="Arial" panose="020B0604020202020204"/>
                <a:ea typeface="Calibri" panose="020F0502020204030204" pitchFamily="34" charset="0"/>
                <a:cs typeface="+mn-cs"/>
              </a:rPr>
              <a:t>GBq</a:t>
            </a: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 of direct production Ac-225 (decay corrected to EOB); and 1.4 </a:t>
            </a:r>
            <a:r>
              <a:rPr kumimoji="0" lang="en-CA" sz="1400" b="0" i="0" u="none" strike="noStrike" kern="1200" cap="none" spc="0" normalizeH="0" baseline="0" noProof="0" err="1">
                <a:ln>
                  <a:noFill/>
                </a:ln>
                <a:solidFill>
                  <a:srgbClr val="000000"/>
                </a:solidFill>
                <a:effectLst/>
                <a:uLnTx/>
                <a:uFillTx/>
                <a:latin typeface="Arial" panose="020B0604020202020204"/>
                <a:ea typeface="Calibri" panose="020F0502020204030204" pitchFamily="34" charset="0"/>
                <a:cs typeface="+mn-cs"/>
              </a:rPr>
              <a:t>GBq</a:t>
            </a: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 Ra-225 	for generators (decay corrected to EOB).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mn-cs"/>
              </a:rPr>
              <a:t>	*** generators were eluted 19 times for a total of 470 MBq of high purity Ac-225 for distribution to 	collaborators and TRIUMF researchers</a:t>
            </a:r>
            <a:endParaRPr kumimoji="0" lang="en-CA" sz="14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Calibri"/>
            </a:endParaRPr>
          </a:p>
        </p:txBody>
      </p:sp>
      <p:sp>
        <p:nvSpPr>
          <p:cNvPr id="8" name="TextBox 7">
            <a:extLst>
              <a:ext uri="{FF2B5EF4-FFF2-40B4-BE49-F238E27FC236}">
                <a16:creationId xmlns:a16="http://schemas.microsoft.com/office/drawing/2014/main" id="{7B17E013-F80B-5D68-649E-8A587A3A8C4B}"/>
              </a:ext>
            </a:extLst>
          </p:cNvPr>
          <p:cNvSpPr txBox="1"/>
          <p:nvPr/>
        </p:nvSpPr>
        <p:spPr>
          <a:xfrm>
            <a:off x="415651" y="4828087"/>
            <a:ext cx="83605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000000"/>
                </a:solidFill>
                <a:effectLst/>
                <a:uLnTx/>
                <a:uFillTx/>
                <a:latin typeface="Arial" panose="020B0604020202020204"/>
                <a:ea typeface="+mn-ea"/>
                <a:cs typeface="+mn-cs"/>
              </a:rPr>
              <a:t>2023 Campaign</a:t>
            </a:r>
            <a:endParaRPr kumimoji="0" lang="en-CA" sz="1600" b="1" i="0" u="none" strike="noStrike" kern="1200" cap="none" spc="0" normalizeH="0" baseline="0" noProof="0">
              <a:ln>
                <a:noFill/>
              </a:ln>
              <a:solidFill>
                <a:srgbClr val="000000"/>
              </a:solidFill>
              <a:effectLst/>
              <a:uLnTx/>
              <a:uFillTx/>
              <a:latin typeface="Arial" panose="020B060402020202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mn-ea"/>
                <a:cs typeface="Arial"/>
              </a:rPr>
              <a:t>Goal: Transition to regular/monthly ~100 MBq generator production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mn-ea"/>
                <a:cs typeface="Arial"/>
              </a:rPr>
              <a:t>Develop and validate a robust QC process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mn-ea"/>
                <a:cs typeface="Arial"/>
              </a:rPr>
              <a:t>Enable access to other radioisotopes produced as by-products from the spallation process.  Examples include U-230, Pb-212, Th-227</a:t>
            </a:r>
          </a:p>
        </p:txBody>
      </p:sp>
      <p:sp>
        <p:nvSpPr>
          <p:cNvPr id="12" name="TextBox 11">
            <a:extLst>
              <a:ext uri="{FF2B5EF4-FFF2-40B4-BE49-F238E27FC236}">
                <a16:creationId xmlns:a16="http://schemas.microsoft.com/office/drawing/2014/main" id="{A4F3FC89-5563-3060-64E6-F610BCDB4331}"/>
              </a:ext>
            </a:extLst>
          </p:cNvPr>
          <p:cNvSpPr txBox="1"/>
          <p:nvPr/>
        </p:nvSpPr>
        <p:spPr>
          <a:xfrm>
            <a:off x="423527" y="6150178"/>
            <a:ext cx="881230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Arial" panose="020B0604020202020204"/>
                <a:ea typeface="+mn-ea"/>
                <a:cs typeface="+mn-cs"/>
              </a:rPr>
              <a:t>Five-Year Plan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00" b="1" i="0" u="none" strike="noStrike" kern="1200" cap="none" spc="0" normalizeH="0" baseline="0" noProof="0" dirty="0">
                <a:ln>
                  <a:noFill/>
                </a:ln>
                <a:solidFill>
                  <a:srgbClr val="00B050"/>
                </a:solidFill>
                <a:effectLst/>
                <a:uLnTx/>
                <a:uFillTx/>
                <a:latin typeface="Arial" panose="020B0604020202020204"/>
                <a:ea typeface="+mn-ea"/>
                <a:cs typeface="Arial"/>
              </a:rPr>
              <a:t>Prepare for NFRF-T effort (Caterina Ramogida – next talk)</a:t>
            </a:r>
          </a:p>
        </p:txBody>
      </p:sp>
      <p:sp>
        <p:nvSpPr>
          <p:cNvPr id="13" name="TextBox 12">
            <a:extLst>
              <a:ext uri="{FF2B5EF4-FFF2-40B4-BE49-F238E27FC236}">
                <a16:creationId xmlns:a16="http://schemas.microsoft.com/office/drawing/2014/main" id="{B40744C1-847A-D8C7-1C67-794E2ED5D228}"/>
              </a:ext>
            </a:extLst>
          </p:cNvPr>
          <p:cNvSpPr txBox="1"/>
          <p:nvPr/>
        </p:nvSpPr>
        <p:spPr>
          <a:xfrm>
            <a:off x="377092" y="1507995"/>
            <a:ext cx="79599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Arial" panose="020B0604020202020204"/>
                <a:ea typeface="+mn-ea"/>
                <a:cs typeface="Segoe UI"/>
              </a:rPr>
              <a:t>Top Level Deliverables:</a:t>
            </a:r>
            <a:r>
              <a:rPr kumimoji="0" lang="en-CA" sz="1600" b="0" i="0" u="none" strike="noStrike" kern="1200" cap="none" spc="0" normalizeH="0" baseline="0" noProof="0" dirty="0">
                <a:ln>
                  <a:noFill/>
                </a:ln>
                <a:solidFill>
                  <a:srgbClr val="000000"/>
                </a:solidFill>
                <a:effectLst/>
                <a:uLnTx/>
                <a:uFillTx/>
                <a:latin typeface="Arial" panose="020B0604020202020204"/>
                <a:ea typeface="+mn-ea"/>
                <a:cs typeface="Segoe UI"/>
              </a:rPr>
              <a: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dirty="0">
                <a:ln>
                  <a:noFill/>
                </a:ln>
                <a:solidFill>
                  <a:srgbClr val="000000"/>
                </a:solidFill>
                <a:effectLst/>
                <a:uLnTx/>
                <a:uFillTx/>
                <a:latin typeface="Arial" panose="020B0604020202020204"/>
                <a:ea typeface="+mn-ea"/>
                <a:cs typeface="Arial"/>
              </a:rPr>
              <a:t>Robust equipment/processes for routine thorium target radiochemical processing​</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dirty="0">
                <a:ln>
                  <a:noFill/>
                </a:ln>
                <a:solidFill>
                  <a:srgbClr val="000000"/>
                </a:solidFill>
                <a:effectLst/>
                <a:uLnTx/>
                <a:uFillTx/>
                <a:latin typeface="Arial" panose="020B0604020202020204"/>
                <a:ea typeface="+mn-ea"/>
                <a:cs typeface="Arial"/>
              </a:rPr>
              <a:t>Ac-225 product quality control program​</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dirty="0">
                <a:ln>
                  <a:noFill/>
                </a:ln>
                <a:solidFill>
                  <a:srgbClr val="000000"/>
                </a:solidFill>
                <a:effectLst/>
                <a:uLnTx/>
                <a:uFillTx/>
                <a:latin typeface="Arial" panose="020B0604020202020204"/>
                <a:ea typeface="+mn-ea"/>
                <a:cs typeface="Arial"/>
              </a:rPr>
              <a:t>Waste management program​</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CA" sz="1400" b="0" i="0" u="none" strike="noStrike" kern="1200" cap="none" spc="0" normalizeH="0" baseline="0" noProof="0" dirty="0">
                <a:ln>
                  <a:noFill/>
                </a:ln>
                <a:solidFill>
                  <a:srgbClr val="000000"/>
                </a:solidFill>
                <a:effectLst/>
                <a:uLnTx/>
                <a:uFillTx/>
                <a:latin typeface="Arial" panose="020B0604020202020204"/>
                <a:ea typeface="+mn-ea"/>
                <a:cs typeface="Arial"/>
              </a:rPr>
              <a:t>Radiochemistry lab facilities to support routine Ac-225 production</a:t>
            </a:r>
          </a:p>
        </p:txBody>
      </p:sp>
      <p:pic>
        <p:nvPicPr>
          <p:cNvPr id="2" name="Picture 1">
            <a:extLst>
              <a:ext uri="{FF2B5EF4-FFF2-40B4-BE49-F238E27FC236}">
                <a16:creationId xmlns:a16="http://schemas.microsoft.com/office/drawing/2014/main" id="{7581C92E-ABA4-748C-BEF0-E67F84003AA2}"/>
              </a:ext>
            </a:extLst>
          </p:cNvPr>
          <p:cNvPicPr>
            <a:picLocks noChangeAspect="1"/>
          </p:cNvPicPr>
          <p:nvPr/>
        </p:nvPicPr>
        <p:blipFill>
          <a:blip r:embed="rId5"/>
          <a:stretch>
            <a:fillRect/>
          </a:stretch>
        </p:blipFill>
        <p:spPr>
          <a:xfrm>
            <a:off x="9041289" y="4476199"/>
            <a:ext cx="1272817" cy="2286955"/>
          </a:xfrm>
          <a:prstGeom prst="rect">
            <a:avLst/>
          </a:prstGeom>
        </p:spPr>
      </p:pic>
      <p:pic>
        <p:nvPicPr>
          <p:cNvPr id="3" name="Picture 2">
            <a:extLst>
              <a:ext uri="{FF2B5EF4-FFF2-40B4-BE49-F238E27FC236}">
                <a16:creationId xmlns:a16="http://schemas.microsoft.com/office/drawing/2014/main" id="{7202C949-C63E-66CF-C70A-A7625B4E6E49}"/>
              </a:ext>
            </a:extLst>
          </p:cNvPr>
          <p:cNvPicPr>
            <a:picLocks noChangeAspect="1"/>
          </p:cNvPicPr>
          <p:nvPr/>
        </p:nvPicPr>
        <p:blipFill>
          <a:blip r:embed="rId6"/>
          <a:stretch>
            <a:fillRect/>
          </a:stretch>
        </p:blipFill>
        <p:spPr>
          <a:xfrm>
            <a:off x="10427927" y="4476199"/>
            <a:ext cx="1361776" cy="2230446"/>
          </a:xfrm>
          <a:prstGeom prst="rect">
            <a:avLst/>
          </a:prstGeom>
        </p:spPr>
      </p:pic>
    </p:spTree>
    <p:extLst>
      <p:ext uri="{BB962C8B-B14F-4D97-AF65-F5344CB8AC3E}">
        <p14:creationId xmlns:p14="http://schemas.microsoft.com/office/powerpoint/2010/main" val="11803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E3892F-9348-4AE1-9784-790EB9DF433E}"/>
              </a:ext>
            </a:extLst>
          </p:cNvPr>
          <p:cNvSpPr txBox="1">
            <a:spLocks/>
          </p:cNvSpPr>
          <p:nvPr/>
        </p:nvSpPr>
        <p:spPr>
          <a:xfrm>
            <a:off x="601085" y="344038"/>
            <a:ext cx="10989829" cy="650329"/>
          </a:xfrm>
          <a:prstGeom prst="rect">
            <a:avLst/>
          </a:prstGeom>
        </p:spPr>
        <p:txBody>
          <a:bodyPr>
            <a:norm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1" i="0" u="none" strike="noStrike" kern="1200" cap="none" spc="0" normalizeH="0" baseline="0" noProof="0" dirty="0">
                <a:ln>
                  <a:noFill/>
                </a:ln>
                <a:solidFill>
                  <a:srgbClr val="00B0F0"/>
                </a:solidFill>
                <a:effectLst/>
                <a:uLnTx/>
                <a:uFillTx/>
                <a:latin typeface="Arial" charset="0"/>
                <a:cs typeface="Arial" charset="0"/>
              </a:rPr>
              <a:t>Current </a:t>
            </a:r>
            <a:r>
              <a:rPr kumimoji="0" lang="en-CA" sz="2800" b="1" i="0" u="none" strike="noStrike" kern="1200" cap="none" spc="0" normalizeH="0" baseline="30000" noProof="0" dirty="0">
                <a:ln>
                  <a:noFill/>
                </a:ln>
                <a:solidFill>
                  <a:srgbClr val="00B0F0"/>
                </a:solidFill>
                <a:effectLst/>
                <a:uLnTx/>
                <a:uFillTx/>
                <a:latin typeface="Arial" charset="0"/>
                <a:cs typeface="Arial" charset="0"/>
              </a:rPr>
              <a:t>232</a:t>
            </a:r>
            <a:r>
              <a:rPr kumimoji="0" lang="en-CA" sz="2800" b="1" i="0" u="none" strike="noStrike" kern="1200" cap="none" spc="0" normalizeH="0" baseline="0" noProof="0" dirty="0">
                <a:ln>
                  <a:noFill/>
                </a:ln>
                <a:solidFill>
                  <a:srgbClr val="00B0F0"/>
                </a:solidFill>
                <a:effectLst/>
                <a:uLnTx/>
                <a:uFillTx/>
                <a:latin typeface="Arial" charset="0"/>
                <a:cs typeface="Arial" charset="0"/>
              </a:rPr>
              <a:t>Th-based </a:t>
            </a:r>
            <a:r>
              <a:rPr kumimoji="0" lang="en-CA" sz="2800" b="1" i="0" u="none" strike="noStrike" kern="1200" cap="none" spc="0" normalizeH="0" baseline="30000" noProof="0" dirty="0">
                <a:ln>
                  <a:noFill/>
                </a:ln>
                <a:solidFill>
                  <a:srgbClr val="00B0F0"/>
                </a:solidFill>
                <a:effectLst/>
                <a:uLnTx/>
                <a:uFillTx/>
                <a:latin typeface="Arial" charset="0"/>
                <a:cs typeface="Arial" charset="0"/>
              </a:rPr>
              <a:t>225</a:t>
            </a:r>
            <a:r>
              <a:rPr kumimoji="0" lang="en-CA" sz="2800" b="1" i="0" u="none" strike="noStrike" kern="1200" cap="none" spc="0" normalizeH="0" baseline="0" noProof="0" dirty="0">
                <a:ln>
                  <a:noFill/>
                </a:ln>
                <a:solidFill>
                  <a:srgbClr val="00B0F0"/>
                </a:solidFill>
                <a:effectLst/>
                <a:uLnTx/>
                <a:uFillTx/>
                <a:latin typeface="Arial" charset="0"/>
                <a:cs typeface="Arial" charset="0"/>
              </a:rPr>
              <a:t>Ac Production Trajectory at TRIUMF</a:t>
            </a:r>
          </a:p>
        </p:txBody>
      </p:sp>
      <p:sp>
        <p:nvSpPr>
          <p:cNvPr id="12" name="TextBox 11">
            <a:extLst>
              <a:ext uri="{FF2B5EF4-FFF2-40B4-BE49-F238E27FC236}">
                <a16:creationId xmlns:a16="http://schemas.microsoft.com/office/drawing/2014/main" id="{8A02367A-D7B1-4922-90F1-20C746C457D9}"/>
              </a:ext>
            </a:extLst>
          </p:cNvPr>
          <p:cNvSpPr txBox="1"/>
          <p:nvPr/>
        </p:nvSpPr>
        <p:spPr>
          <a:xfrm>
            <a:off x="8634101" y="881548"/>
            <a:ext cx="281359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Arial" panose="020B0604020202020204"/>
                <a:ea typeface="+mn-ea"/>
                <a:cs typeface="+mn-cs"/>
              </a:rPr>
              <a:t>Production gap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Arial" panose="020B0604020202020204"/>
                <a:ea typeface="+mn-ea"/>
                <a:cs typeface="+mn-cs"/>
              </a:rPr>
              <a:t>is emerging as a key risk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Arial" panose="020B0604020202020204"/>
                <a:ea typeface="+mn-ea"/>
                <a:cs typeface="+mn-cs"/>
              </a:rPr>
              <a:t>for clinical application</a:t>
            </a:r>
          </a:p>
        </p:txBody>
      </p:sp>
      <p:grpSp>
        <p:nvGrpSpPr>
          <p:cNvPr id="7" name="Group 6">
            <a:extLst>
              <a:ext uri="{FF2B5EF4-FFF2-40B4-BE49-F238E27FC236}">
                <a16:creationId xmlns:a16="http://schemas.microsoft.com/office/drawing/2014/main" id="{C48C895E-579E-F2AE-5463-1A636C989E39}"/>
              </a:ext>
            </a:extLst>
          </p:cNvPr>
          <p:cNvGrpSpPr/>
          <p:nvPr/>
        </p:nvGrpSpPr>
        <p:grpSpPr>
          <a:xfrm>
            <a:off x="601085" y="1752120"/>
            <a:ext cx="11357833" cy="4101833"/>
            <a:chOff x="601085" y="1752120"/>
            <a:chExt cx="11357833" cy="4101833"/>
          </a:xfrm>
        </p:grpSpPr>
        <p:pic>
          <p:nvPicPr>
            <p:cNvPr id="4" name="Picture 3">
              <a:extLst>
                <a:ext uri="{FF2B5EF4-FFF2-40B4-BE49-F238E27FC236}">
                  <a16:creationId xmlns:a16="http://schemas.microsoft.com/office/drawing/2014/main" id="{EFD83447-8C64-4009-95AF-721FB64FF6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085" y="1817623"/>
              <a:ext cx="11253849" cy="3895645"/>
            </a:xfrm>
            <a:prstGeom prst="rect">
              <a:avLst/>
            </a:prstGeom>
            <a:noFill/>
            <a:ln w="9525" cap="sq">
              <a:noFill/>
              <a:miter lim="800000"/>
            </a:ln>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A569256-F10F-A350-DD91-02946D7C9B24}"/>
                </a:ext>
              </a:extLst>
            </p:cNvPr>
            <p:cNvSpPr/>
            <p:nvPr/>
          </p:nvSpPr>
          <p:spPr>
            <a:xfrm>
              <a:off x="10757647" y="1752120"/>
              <a:ext cx="1201271" cy="4101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E880EE2-F33B-B021-0AC1-B1E411BC63FE}"/>
              </a:ext>
            </a:extLst>
          </p:cNvPr>
          <p:cNvGrpSpPr/>
          <p:nvPr/>
        </p:nvGrpSpPr>
        <p:grpSpPr>
          <a:xfrm>
            <a:off x="5340927" y="1343213"/>
            <a:ext cx="5228483" cy="4227741"/>
            <a:chOff x="5340927" y="1343213"/>
            <a:chExt cx="5228483" cy="4227741"/>
          </a:xfrm>
        </p:grpSpPr>
        <p:sp>
          <p:nvSpPr>
            <p:cNvPr id="2" name="Rectangle 1">
              <a:extLst>
                <a:ext uri="{FF2B5EF4-FFF2-40B4-BE49-F238E27FC236}">
                  <a16:creationId xmlns:a16="http://schemas.microsoft.com/office/drawing/2014/main" id="{2612EA69-E186-40E5-A201-70468F60A8EE}"/>
                </a:ext>
              </a:extLst>
            </p:cNvPr>
            <p:cNvSpPr/>
            <p:nvPr/>
          </p:nvSpPr>
          <p:spPr>
            <a:xfrm>
              <a:off x="9018790" y="5355801"/>
              <a:ext cx="591671" cy="2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A368485-88AD-4DCB-BFF2-284738660128}"/>
                </a:ext>
              </a:extLst>
            </p:cNvPr>
            <p:cNvSpPr/>
            <p:nvPr/>
          </p:nvSpPr>
          <p:spPr>
            <a:xfrm>
              <a:off x="9018790" y="4472644"/>
              <a:ext cx="1515036" cy="2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9ABB5727-3F4B-4CB7-9F4F-7BBFFEBC2B11}"/>
                </a:ext>
              </a:extLst>
            </p:cNvPr>
            <p:cNvSpPr/>
            <p:nvPr/>
          </p:nvSpPr>
          <p:spPr>
            <a:xfrm>
              <a:off x="9018790" y="4010141"/>
              <a:ext cx="1515036" cy="2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05FC76F6-91D7-45C9-A78D-CA0288181B36}"/>
                </a:ext>
              </a:extLst>
            </p:cNvPr>
            <p:cNvSpPr/>
            <p:nvPr/>
          </p:nvSpPr>
          <p:spPr>
            <a:xfrm>
              <a:off x="9018790" y="3271239"/>
              <a:ext cx="1515036" cy="2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6A9082A-79E7-43D4-9363-F4C92B104029}"/>
                </a:ext>
              </a:extLst>
            </p:cNvPr>
            <p:cNvSpPr/>
            <p:nvPr/>
          </p:nvSpPr>
          <p:spPr>
            <a:xfrm>
              <a:off x="5340927" y="1690313"/>
              <a:ext cx="2680855" cy="3477373"/>
            </a:xfrm>
            <a:prstGeom prst="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 name="Straight Arrow Connector 5">
              <a:extLst>
                <a:ext uri="{FF2B5EF4-FFF2-40B4-BE49-F238E27FC236}">
                  <a16:creationId xmlns:a16="http://schemas.microsoft.com/office/drawing/2014/main" id="{4CDABEAB-9A31-49C4-B8EC-5E3938B9D2A9}"/>
                </a:ext>
              </a:extLst>
            </p:cNvPr>
            <p:cNvCxnSpPr>
              <a:stCxn id="12" idx="1"/>
            </p:cNvCxnSpPr>
            <p:nvPr/>
          </p:nvCxnSpPr>
          <p:spPr>
            <a:xfrm flipH="1">
              <a:off x="7034645" y="1343213"/>
              <a:ext cx="1599456" cy="254409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83F7E72-FFB6-D0BA-A9BE-89DFA3113F20}"/>
                </a:ext>
              </a:extLst>
            </p:cNvPr>
            <p:cNvSpPr/>
            <p:nvPr/>
          </p:nvSpPr>
          <p:spPr>
            <a:xfrm>
              <a:off x="9018790" y="5355801"/>
              <a:ext cx="591671" cy="21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9383C7-4786-8B11-A380-1256BD93407A}"/>
                </a:ext>
              </a:extLst>
            </p:cNvPr>
            <p:cNvSpPr/>
            <p:nvPr/>
          </p:nvSpPr>
          <p:spPr>
            <a:xfrm>
              <a:off x="9018790" y="4498045"/>
              <a:ext cx="1515036" cy="21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884BE57-BED1-38B6-8310-50AD79DC1C79}"/>
                </a:ext>
              </a:extLst>
            </p:cNvPr>
            <p:cNvSpPr/>
            <p:nvPr/>
          </p:nvSpPr>
          <p:spPr>
            <a:xfrm>
              <a:off x="9029545" y="4022886"/>
              <a:ext cx="1515036" cy="21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FA1F10-811D-1627-3ACB-8604F3E1D2D9}"/>
                </a:ext>
              </a:extLst>
            </p:cNvPr>
            <p:cNvSpPr/>
            <p:nvPr/>
          </p:nvSpPr>
          <p:spPr>
            <a:xfrm>
              <a:off x="9054374" y="3258494"/>
              <a:ext cx="1515036" cy="21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137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C12A4-5ED1-56E6-8EC4-3806CAFE3CCB}"/>
              </a:ext>
            </a:extLst>
          </p:cNvPr>
          <p:cNvPicPr>
            <a:picLocks noChangeAspect="1"/>
          </p:cNvPicPr>
          <p:nvPr/>
        </p:nvPicPr>
        <p:blipFill>
          <a:blip r:embed="rId2"/>
          <a:stretch>
            <a:fillRect/>
          </a:stretch>
        </p:blipFill>
        <p:spPr>
          <a:xfrm>
            <a:off x="974879" y="847664"/>
            <a:ext cx="10242242" cy="5162672"/>
          </a:xfrm>
          <a:prstGeom prst="rect">
            <a:avLst/>
          </a:prstGeom>
        </p:spPr>
      </p:pic>
      <p:sp>
        <p:nvSpPr>
          <p:cNvPr id="9" name="TextBox 8">
            <a:extLst>
              <a:ext uri="{FF2B5EF4-FFF2-40B4-BE49-F238E27FC236}">
                <a16:creationId xmlns:a16="http://schemas.microsoft.com/office/drawing/2014/main" id="{3573CE30-8D76-9F0B-31FD-DDF0FAB40D72}"/>
              </a:ext>
            </a:extLst>
          </p:cNvPr>
          <p:cNvSpPr txBox="1"/>
          <p:nvPr/>
        </p:nvSpPr>
        <p:spPr>
          <a:xfrm>
            <a:off x="316184" y="6055984"/>
            <a:ext cx="1152736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*values for potential sources list estimates of maximum possible production at facilities that have dedicated stations for large-scale medical isotope production.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**Values listed for </a:t>
            </a:r>
            <a:r>
              <a:rPr kumimoji="0" lang="en-US"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rPr>
              <a:t>226</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Ra targets assume a target mass of 1 g.</a:t>
            </a:r>
            <a:endParaRPr kumimoji="0" lang="en-US" sz="1400" b="0"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10" name="Text Placeholder 1">
            <a:extLst>
              <a:ext uri="{FF2B5EF4-FFF2-40B4-BE49-F238E27FC236}">
                <a16:creationId xmlns:a16="http://schemas.microsoft.com/office/drawing/2014/main" id="{CAE79AC1-8C97-4729-4223-F0B0F6111BA5}"/>
              </a:ext>
            </a:extLst>
          </p:cNvPr>
          <p:cNvSpPr txBox="1">
            <a:spLocks/>
          </p:cNvSpPr>
          <p:nvPr/>
        </p:nvSpPr>
        <p:spPr>
          <a:xfrm>
            <a:off x="316184" y="294506"/>
            <a:ext cx="10450005" cy="595161"/>
          </a:xfrm>
          <a:prstGeom prst="rect">
            <a:avLst/>
          </a:prstGeom>
        </p:spPr>
        <p:txBody>
          <a:bodyPr>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100000"/>
              </a:lnSpc>
              <a:spcBef>
                <a:spcPts val="2950"/>
              </a:spcBef>
              <a:spcAft>
                <a:spcPts val="0"/>
              </a:spcAft>
              <a:buClrTx/>
              <a:buSzPct val="125000"/>
              <a:buFontTx/>
              <a:buNone/>
              <a:tabLst/>
              <a:defRPr/>
            </a:pPr>
            <a:r>
              <a:rPr kumimoji="0" lang="en-US" sz="2800" b="1" i="0" u="none" strike="noStrike" kern="0" cap="none" spc="0" normalizeH="0" baseline="0" noProof="0" dirty="0">
                <a:ln>
                  <a:noFill/>
                </a:ln>
                <a:solidFill>
                  <a:srgbClr val="00A9FF"/>
                </a:solidFill>
                <a:effectLst/>
                <a:uLnTx/>
                <a:uFillTx/>
                <a:latin typeface="Arial" panose="020B0604020202020204" pitchFamily="34" charset="0"/>
                <a:cs typeface="Arial" panose="020B0604020202020204" pitchFamily="34" charset="0"/>
                <a:sym typeface="Helvetica Neue"/>
              </a:rPr>
              <a:t>Other methods for </a:t>
            </a:r>
            <a:r>
              <a:rPr kumimoji="0" lang="en-US" sz="2800" b="1" i="0" u="none" strike="noStrike" kern="0" cap="none" spc="0" normalizeH="0" baseline="30000" noProof="0" dirty="0">
                <a:ln>
                  <a:noFill/>
                </a:ln>
                <a:solidFill>
                  <a:srgbClr val="00A9FF"/>
                </a:solidFill>
                <a:effectLst/>
                <a:uLnTx/>
                <a:uFillTx/>
                <a:latin typeface="Arial" panose="020B0604020202020204" pitchFamily="34" charset="0"/>
                <a:cs typeface="Arial" panose="020B0604020202020204" pitchFamily="34" charset="0"/>
                <a:sym typeface="Helvetica Neue"/>
              </a:rPr>
              <a:t>225</a:t>
            </a:r>
            <a:r>
              <a:rPr kumimoji="0" lang="en-US" sz="2800" b="1" i="0" u="none" strike="noStrike" kern="0" cap="none" spc="0" normalizeH="0" baseline="0" noProof="0" dirty="0">
                <a:ln>
                  <a:noFill/>
                </a:ln>
                <a:solidFill>
                  <a:srgbClr val="00A9FF"/>
                </a:solidFill>
                <a:effectLst/>
                <a:uLnTx/>
                <a:uFillTx/>
                <a:latin typeface="Arial" panose="020B0604020202020204" pitchFamily="34" charset="0"/>
                <a:cs typeface="Arial" panose="020B0604020202020204" pitchFamily="34" charset="0"/>
                <a:sym typeface="Helvetica Neue"/>
              </a:rPr>
              <a:t>Ac (P526)</a:t>
            </a:r>
          </a:p>
        </p:txBody>
      </p:sp>
      <p:sp>
        <p:nvSpPr>
          <p:cNvPr id="5" name="TextBox 4">
            <a:extLst>
              <a:ext uri="{FF2B5EF4-FFF2-40B4-BE49-F238E27FC236}">
                <a16:creationId xmlns:a16="http://schemas.microsoft.com/office/drawing/2014/main" id="{6AA140D3-E39F-1E34-B310-EBC4A75D7B29}"/>
              </a:ext>
            </a:extLst>
          </p:cNvPr>
          <p:cNvSpPr txBox="1"/>
          <p:nvPr/>
        </p:nvSpPr>
        <p:spPr>
          <a:xfrm>
            <a:off x="3853783" y="6510983"/>
            <a:ext cx="448443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Helvetica Neue"/>
                <a:cs typeface="Arial" panose="020B0604020202020204" pitchFamily="34" charset="0"/>
                <a:sym typeface="Helvetica Neue"/>
              </a:rPr>
              <a:t>A Robertson et al.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Helvetica Neue"/>
                <a:cs typeface="Arial" panose="020B0604020202020204" pitchFamily="34" charset="0"/>
                <a:sym typeface="Helvetica Neue"/>
              </a:rPr>
              <a:t>Curr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Helvetica Neue"/>
                <a:cs typeface="Arial" panose="020B0604020202020204" pitchFamily="34" charset="0"/>
                <a:sym typeface="Helvetica Neue"/>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Helvetica Neue"/>
                <a:cs typeface="Arial" panose="020B0604020202020204" pitchFamily="34" charset="0"/>
                <a:sym typeface="Helvetica Neue"/>
              </a:rPr>
              <a:t>Radiopharm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Helvetica Neue"/>
                <a:cs typeface="Arial" panose="020B0604020202020204" pitchFamily="34" charset="0"/>
                <a:sym typeface="Helvetica Neue"/>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2018, </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156-172</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Helvetica Neue"/>
              <a:cs typeface="Arial" panose="020B0604020202020204" pitchFamily="34" charset="0"/>
              <a:sym typeface="Helvetica Neue"/>
            </a:endParaRPr>
          </a:p>
        </p:txBody>
      </p:sp>
      <p:sp>
        <p:nvSpPr>
          <p:cNvPr id="2" name="Rectangle: Rounded Corners 1">
            <a:extLst>
              <a:ext uri="{FF2B5EF4-FFF2-40B4-BE49-F238E27FC236}">
                <a16:creationId xmlns:a16="http://schemas.microsoft.com/office/drawing/2014/main" id="{4409AB46-10B3-0100-DE60-7ABB54D2D276}"/>
              </a:ext>
            </a:extLst>
          </p:cNvPr>
          <p:cNvSpPr/>
          <p:nvPr/>
        </p:nvSpPr>
        <p:spPr>
          <a:xfrm>
            <a:off x="822251" y="3941135"/>
            <a:ext cx="10554586" cy="687572"/>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9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TRIUMF’s 500 MeV cyclotron has multiple spallation facilities"/>
          <p:cNvSpPr txBox="1"/>
          <p:nvPr/>
        </p:nvSpPr>
        <p:spPr>
          <a:xfrm>
            <a:off x="464244" y="397878"/>
            <a:ext cx="11227916" cy="820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defRPr sz="6000">
                <a:solidFill>
                  <a:srgbClr val="1DAFEC"/>
                </a:solidFill>
              </a:defRPr>
            </a:lvl1pPr>
          </a:lstStyle>
          <a:p>
            <a:pPr marL="0" marR="0" lvl="0" indent="0" algn="l" defTabSz="2286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Beyond Ac-225</a:t>
            </a:r>
          </a:p>
          <a:p>
            <a:pPr marL="0" marR="0" lvl="0" indent="0" algn="l" defTabSz="2286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Diagnostic, Therapeutic and </a:t>
            </a:r>
            <a:r>
              <a:rPr kumimoji="0" lang="en-US" sz="2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Theranostic</a:t>
            </a: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Isotopes</a:t>
            </a:r>
            <a:endParaRPr kumimoji="0" sz="2200" b="1" i="0" u="none" strike="noStrike" kern="0" cap="none" spc="0" normalizeH="0" baseline="0" noProof="0" dirty="0">
              <a:ln>
                <a:noFill/>
              </a:ln>
              <a:solidFill>
                <a:srgbClr val="000000"/>
              </a:solidFill>
              <a:effectLst/>
              <a:uLnTx/>
              <a:uFillTx/>
              <a:latin typeface="Helvetica Neue"/>
              <a:ea typeface="+mn-ea"/>
              <a:cs typeface="+mn-cs"/>
              <a:sym typeface="Helvetica Neue"/>
            </a:endParaRPr>
          </a:p>
        </p:txBody>
      </p:sp>
      <p:sp>
        <p:nvSpPr>
          <p:cNvPr id="2" name="AutoShape 2">
            <a:extLst>
              <a:ext uri="{FF2B5EF4-FFF2-40B4-BE49-F238E27FC236}">
                <a16:creationId xmlns:a16="http://schemas.microsoft.com/office/drawing/2014/main" id="{A14A3142-1292-41E6-94A3-9AE4FA2574C2}"/>
              </a:ext>
            </a:extLst>
          </p:cNvPr>
          <p:cNvSpPr>
            <a:spLocks noChangeAspect="1" noChangeArrowheads="1"/>
          </p:cNvSpPr>
          <p:nvPr/>
        </p:nvSpPr>
        <p:spPr bwMode="auto">
          <a:xfrm>
            <a:off x="6503980" y="33917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B7A3FF37-7DBF-4123-8FF0-214F449FF2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0651" y="1423876"/>
            <a:ext cx="1263192" cy="1256877"/>
          </a:xfrm>
          <a:prstGeom prst="rect">
            <a:avLst/>
          </a:prstGeom>
        </p:spPr>
      </p:pic>
      <p:sp>
        <p:nvSpPr>
          <p:cNvPr id="14" name="Arrow: Right 13">
            <a:extLst>
              <a:ext uri="{FF2B5EF4-FFF2-40B4-BE49-F238E27FC236}">
                <a16:creationId xmlns:a16="http://schemas.microsoft.com/office/drawing/2014/main" id="{90D33193-E922-4406-B3A6-215C00542383}"/>
              </a:ext>
            </a:extLst>
          </p:cNvPr>
          <p:cNvSpPr/>
          <p:nvPr/>
        </p:nvSpPr>
        <p:spPr>
          <a:xfrm>
            <a:off x="2875810" y="2048813"/>
            <a:ext cx="700563" cy="113823"/>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tar: 32 Points 14">
            <a:extLst>
              <a:ext uri="{FF2B5EF4-FFF2-40B4-BE49-F238E27FC236}">
                <a16:creationId xmlns:a16="http://schemas.microsoft.com/office/drawing/2014/main" id="{926415E9-1983-4398-85B1-E6BFE01BBCE2}"/>
              </a:ext>
            </a:extLst>
          </p:cNvPr>
          <p:cNvSpPr/>
          <p:nvPr/>
        </p:nvSpPr>
        <p:spPr>
          <a:xfrm>
            <a:off x="3622785" y="1342758"/>
            <a:ext cx="1381569" cy="1337995"/>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232</a:t>
            </a:r>
            <a:r>
              <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Th</a:t>
            </a:r>
          </a:p>
        </p:txBody>
      </p:sp>
      <p:sp>
        <p:nvSpPr>
          <p:cNvPr id="16" name="TextBox 15">
            <a:extLst>
              <a:ext uri="{FF2B5EF4-FFF2-40B4-BE49-F238E27FC236}">
                <a16:creationId xmlns:a16="http://schemas.microsoft.com/office/drawing/2014/main" id="{62107785-8C50-4C2E-A2F2-EDFAE1047A5F}"/>
              </a:ext>
            </a:extLst>
          </p:cNvPr>
          <p:cNvSpPr txBox="1"/>
          <p:nvPr/>
        </p:nvSpPr>
        <p:spPr>
          <a:xfrm>
            <a:off x="2839021" y="1534373"/>
            <a:ext cx="75052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500 MeV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protons</a:t>
            </a:r>
          </a:p>
        </p:txBody>
      </p:sp>
      <p:cxnSp>
        <p:nvCxnSpPr>
          <p:cNvPr id="17" name="Straight Arrow Connector 16">
            <a:extLst>
              <a:ext uri="{FF2B5EF4-FFF2-40B4-BE49-F238E27FC236}">
                <a16:creationId xmlns:a16="http://schemas.microsoft.com/office/drawing/2014/main" id="{EE7A9962-FDDB-436D-8AB5-C81B8449497F}"/>
              </a:ext>
            </a:extLst>
          </p:cNvPr>
          <p:cNvCxnSpPr>
            <a:cxnSpLocks/>
          </p:cNvCxnSpPr>
          <p:nvPr/>
        </p:nvCxnSpPr>
        <p:spPr>
          <a:xfrm flipH="1">
            <a:off x="4123881" y="3015908"/>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Cloud 17">
            <a:extLst>
              <a:ext uri="{FF2B5EF4-FFF2-40B4-BE49-F238E27FC236}">
                <a16:creationId xmlns:a16="http://schemas.microsoft.com/office/drawing/2014/main" id="{B25670DA-915A-499F-AFBA-983EF4EC962C}"/>
              </a:ext>
            </a:extLst>
          </p:cNvPr>
          <p:cNvSpPr/>
          <p:nvPr/>
        </p:nvSpPr>
        <p:spPr>
          <a:xfrm>
            <a:off x="5851180" y="1585898"/>
            <a:ext cx="1810407" cy="92583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Spallation mixture &gt;300 isotopes</a:t>
            </a:r>
          </a:p>
        </p:txBody>
      </p:sp>
      <p:sp>
        <p:nvSpPr>
          <p:cNvPr id="19" name="Arrow: Right 18">
            <a:extLst>
              <a:ext uri="{FF2B5EF4-FFF2-40B4-BE49-F238E27FC236}">
                <a16:creationId xmlns:a16="http://schemas.microsoft.com/office/drawing/2014/main" id="{A247DE3F-942E-4FC8-82A0-56CFDEA80B8F}"/>
              </a:ext>
            </a:extLst>
          </p:cNvPr>
          <p:cNvSpPr/>
          <p:nvPr/>
        </p:nvSpPr>
        <p:spPr>
          <a:xfrm>
            <a:off x="5004356" y="2048813"/>
            <a:ext cx="700563" cy="113823"/>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ACAF6C48-1F1A-470D-A5C2-EB8203E14B91}"/>
              </a:ext>
            </a:extLst>
          </p:cNvPr>
          <p:cNvSpPr txBox="1"/>
          <p:nvPr/>
        </p:nvSpPr>
        <p:spPr>
          <a:xfrm>
            <a:off x="4932391" y="1534373"/>
            <a:ext cx="800412"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Spallation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process</a:t>
            </a:r>
          </a:p>
        </p:txBody>
      </p:sp>
      <p:cxnSp>
        <p:nvCxnSpPr>
          <p:cNvPr id="21" name="Straight Arrow Connector 20">
            <a:extLst>
              <a:ext uri="{FF2B5EF4-FFF2-40B4-BE49-F238E27FC236}">
                <a16:creationId xmlns:a16="http://schemas.microsoft.com/office/drawing/2014/main" id="{7DF57759-97A7-4861-A8FA-14B3C80DD2C3}"/>
              </a:ext>
            </a:extLst>
          </p:cNvPr>
          <p:cNvCxnSpPr>
            <a:cxnSpLocks/>
          </p:cNvCxnSpPr>
          <p:nvPr/>
        </p:nvCxnSpPr>
        <p:spPr>
          <a:xfrm flipH="1">
            <a:off x="6659724" y="3015908"/>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ECE8C6-B38F-4A01-8FDE-317D8DD6C541}"/>
              </a:ext>
            </a:extLst>
          </p:cNvPr>
          <p:cNvCxnSpPr/>
          <p:nvPr/>
        </p:nvCxnSpPr>
        <p:spPr>
          <a:xfrm>
            <a:off x="6656996" y="2680753"/>
            <a:ext cx="0" cy="335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2FF903-3312-4391-B056-3897C53EA087}"/>
              </a:ext>
            </a:extLst>
          </p:cNvPr>
          <p:cNvCxnSpPr>
            <a:cxnSpLocks/>
          </p:cNvCxnSpPr>
          <p:nvPr/>
        </p:nvCxnSpPr>
        <p:spPr>
          <a:xfrm flipH="1">
            <a:off x="4123881" y="3015908"/>
            <a:ext cx="25331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DC7BB6C-1542-4C6B-ADCC-9DF6C8E13A61}"/>
              </a:ext>
            </a:extLst>
          </p:cNvPr>
          <p:cNvSpPr txBox="1"/>
          <p:nvPr/>
        </p:nvSpPr>
        <p:spPr>
          <a:xfrm>
            <a:off x="4014305" y="2699773"/>
            <a:ext cx="294391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Chemical separation</a:t>
            </a:r>
          </a:p>
        </p:txBody>
      </p:sp>
      <p:sp>
        <p:nvSpPr>
          <p:cNvPr id="25" name="TextBox 24">
            <a:extLst>
              <a:ext uri="{FF2B5EF4-FFF2-40B4-BE49-F238E27FC236}">
                <a16:creationId xmlns:a16="http://schemas.microsoft.com/office/drawing/2014/main" id="{E5A28F64-294E-4742-9FFC-715B0B5841BB}"/>
              </a:ext>
            </a:extLst>
          </p:cNvPr>
          <p:cNvSpPr txBox="1"/>
          <p:nvPr/>
        </p:nvSpPr>
        <p:spPr>
          <a:xfrm>
            <a:off x="3605391" y="3374824"/>
            <a:ext cx="12891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228</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 (1.92 y)</a:t>
            </a:r>
          </a:p>
        </p:txBody>
      </p:sp>
      <p:sp>
        <p:nvSpPr>
          <p:cNvPr id="26" name="TextBox 25">
            <a:extLst>
              <a:ext uri="{FF2B5EF4-FFF2-40B4-BE49-F238E27FC236}">
                <a16:creationId xmlns:a16="http://schemas.microsoft.com/office/drawing/2014/main" id="{FA90A948-9FE8-4B4A-A5A4-65A9FC1F6393}"/>
              </a:ext>
            </a:extLst>
          </p:cNvPr>
          <p:cNvSpPr txBox="1"/>
          <p:nvPr/>
        </p:nvSpPr>
        <p:spPr>
          <a:xfrm>
            <a:off x="6057498" y="4211622"/>
            <a:ext cx="119776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225</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Ac (9.9 d)</a:t>
            </a:r>
          </a:p>
        </p:txBody>
      </p:sp>
      <p:sp>
        <p:nvSpPr>
          <p:cNvPr id="27" name="TextBox 26">
            <a:extLst>
              <a:ext uri="{FF2B5EF4-FFF2-40B4-BE49-F238E27FC236}">
                <a16:creationId xmlns:a16="http://schemas.microsoft.com/office/drawing/2014/main" id="{0A512023-9EA8-46BB-8049-3D167072EA2F}"/>
              </a:ext>
            </a:extLst>
          </p:cNvPr>
          <p:cNvSpPr txBox="1"/>
          <p:nvPr/>
        </p:nvSpPr>
        <p:spPr>
          <a:xfrm>
            <a:off x="6002996" y="3374824"/>
            <a:ext cx="130676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225</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Ra (14.9 d)</a:t>
            </a:r>
          </a:p>
        </p:txBody>
      </p:sp>
      <p:sp>
        <p:nvSpPr>
          <p:cNvPr id="28" name="TextBox 27">
            <a:extLst>
              <a:ext uri="{FF2B5EF4-FFF2-40B4-BE49-F238E27FC236}">
                <a16:creationId xmlns:a16="http://schemas.microsoft.com/office/drawing/2014/main" id="{13B5EA82-5420-475E-A1A7-34D7DF3DD04B}"/>
              </a:ext>
            </a:extLst>
          </p:cNvPr>
          <p:cNvSpPr txBox="1"/>
          <p:nvPr/>
        </p:nvSpPr>
        <p:spPr>
          <a:xfrm>
            <a:off x="3572286" y="4211622"/>
            <a:ext cx="120257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224</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Ra (3.6 d)</a:t>
            </a:r>
          </a:p>
        </p:txBody>
      </p:sp>
      <p:sp>
        <p:nvSpPr>
          <p:cNvPr id="29" name="TextBox 28">
            <a:extLst>
              <a:ext uri="{FF2B5EF4-FFF2-40B4-BE49-F238E27FC236}">
                <a16:creationId xmlns:a16="http://schemas.microsoft.com/office/drawing/2014/main" id="{234E1B5B-3E7C-4AD8-87C9-983DBC839C08}"/>
              </a:ext>
            </a:extLst>
          </p:cNvPr>
          <p:cNvSpPr txBox="1"/>
          <p:nvPr/>
        </p:nvSpPr>
        <p:spPr>
          <a:xfrm>
            <a:off x="3572286" y="5190577"/>
            <a:ext cx="141417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212</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Pb (10.64 h)</a:t>
            </a:r>
          </a:p>
        </p:txBody>
      </p:sp>
      <p:sp>
        <p:nvSpPr>
          <p:cNvPr id="30" name="TextBox 29">
            <a:extLst>
              <a:ext uri="{FF2B5EF4-FFF2-40B4-BE49-F238E27FC236}">
                <a16:creationId xmlns:a16="http://schemas.microsoft.com/office/drawing/2014/main" id="{7F971BAF-EA8E-476A-844F-2FC093ED799C}"/>
              </a:ext>
            </a:extLst>
          </p:cNvPr>
          <p:cNvSpPr txBox="1"/>
          <p:nvPr/>
        </p:nvSpPr>
        <p:spPr>
          <a:xfrm>
            <a:off x="3572286" y="5510088"/>
            <a:ext cx="131157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212</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Bi (60.6 m)</a:t>
            </a:r>
          </a:p>
        </p:txBody>
      </p:sp>
      <p:sp>
        <p:nvSpPr>
          <p:cNvPr id="31" name="TextBox 30">
            <a:extLst>
              <a:ext uri="{FF2B5EF4-FFF2-40B4-BE49-F238E27FC236}">
                <a16:creationId xmlns:a16="http://schemas.microsoft.com/office/drawing/2014/main" id="{57C3C269-370E-4CCD-822B-AC51715B7407}"/>
              </a:ext>
            </a:extLst>
          </p:cNvPr>
          <p:cNvSpPr txBox="1"/>
          <p:nvPr/>
        </p:nvSpPr>
        <p:spPr>
          <a:xfrm>
            <a:off x="2757530" y="5831587"/>
            <a:ext cx="148309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208</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Tl (3.05 min) </a:t>
            </a:r>
          </a:p>
        </p:txBody>
      </p:sp>
      <p:sp>
        <p:nvSpPr>
          <p:cNvPr id="32" name="TextBox 31">
            <a:extLst>
              <a:ext uri="{FF2B5EF4-FFF2-40B4-BE49-F238E27FC236}">
                <a16:creationId xmlns:a16="http://schemas.microsoft.com/office/drawing/2014/main" id="{A18B32F8-748E-41E9-8349-7072572D5C91}"/>
              </a:ext>
            </a:extLst>
          </p:cNvPr>
          <p:cNvSpPr txBox="1"/>
          <p:nvPr/>
        </p:nvSpPr>
        <p:spPr>
          <a:xfrm>
            <a:off x="3572286" y="4551554"/>
            <a:ext cx="127310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220</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Rn (55.6 s)</a:t>
            </a:r>
          </a:p>
        </p:txBody>
      </p:sp>
      <p:sp>
        <p:nvSpPr>
          <p:cNvPr id="33" name="TextBox 32">
            <a:extLst>
              <a:ext uri="{FF2B5EF4-FFF2-40B4-BE49-F238E27FC236}">
                <a16:creationId xmlns:a16="http://schemas.microsoft.com/office/drawing/2014/main" id="{5698095B-082D-4082-A9D4-60F84C17A7B4}"/>
              </a:ext>
            </a:extLst>
          </p:cNvPr>
          <p:cNvSpPr txBox="1"/>
          <p:nvPr/>
        </p:nvSpPr>
        <p:spPr>
          <a:xfrm>
            <a:off x="3572286" y="4871065"/>
            <a:ext cx="136838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216</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Po (0.145 s)</a:t>
            </a:r>
          </a:p>
        </p:txBody>
      </p:sp>
      <p:sp>
        <p:nvSpPr>
          <p:cNvPr id="34" name="TextBox 33">
            <a:extLst>
              <a:ext uri="{FF2B5EF4-FFF2-40B4-BE49-F238E27FC236}">
                <a16:creationId xmlns:a16="http://schemas.microsoft.com/office/drawing/2014/main" id="{52360490-DA9A-480F-871D-5EC5BAEE1A49}"/>
              </a:ext>
            </a:extLst>
          </p:cNvPr>
          <p:cNvSpPr txBox="1"/>
          <p:nvPr/>
        </p:nvSpPr>
        <p:spPr>
          <a:xfrm>
            <a:off x="4230479" y="5831587"/>
            <a:ext cx="131869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212</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Po (0.3 µs) </a:t>
            </a:r>
          </a:p>
        </p:txBody>
      </p:sp>
      <p:sp>
        <p:nvSpPr>
          <p:cNvPr id="35" name="TextBox 34">
            <a:extLst>
              <a:ext uri="{FF2B5EF4-FFF2-40B4-BE49-F238E27FC236}">
                <a16:creationId xmlns:a16="http://schemas.microsoft.com/office/drawing/2014/main" id="{31E65A16-4C68-46FF-8812-BA91261CE9A8}"/>
              </a:ext>
            </a:extLst>
          </p:cNvPr>
          <p:cNvSpPr txBox="1"/>
          <p:nvPr/>
        </p:nvSpPr>
        <p:spPr>
          <a:xfrm>
            <a:off x="3572286" y="6158061"/>
            <a:ext cx="13211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208</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Pb (stable) </a:t>
            </a:r>
          </a:p>
        </p:txBody>
      </p:sp>
      <p:sp>
        <p:nvSpPr>
          <p:cNvPr id="36" name="TextBox 35">
            <a:extLst>
              <a:ext uri="{FF2B5EF4-FFF2-40B4-BE49-F238E27FC236}">
                <a16:creationId xmlns:a16="http://schemas.microsoft.com/office/drawing/2014/main" id="{770A887C-5579-4D4A-B819-BEAC90186DAD}"/>
              </a:ext>
            </a:extLst>
          </p:cNvPr>
          <p:cNvSpPr txBox="1"/>
          <p:nvPr/>
        </p:nvSpPr>
        <p:spPr>
          <a:xfrm>
            <a:off x="6056697" y="4551554"/>
            <a:ext cx="119936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221</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Fr (4.9 m)</a:t>
            </a:r>
          </a:p>
        </p:txBody>
      </p:sp>
      <p:sp>
        <p:nvSpPr>
          <p:cNvPr id="37" name="TextBox 36">
            <a:extLst>
              <a:ext uri="{FF2B5EF4-FFF2-40B4-BE49-F238E27FC236}">
                <a16:creationId xmlns:a16="http://schemas.microsoft.com/office/drawing/2014/main" id="{AE393278-B67B-4343-8D87-40A51F1AD9DC}"/>
              </a:ext>
            </a:extLst>
          </p:cNvPr>
          <p:cNvSpPr txBox="1"/>
          <p:nvPr/>
        </p:nvSpPr>
        <p:spPr>
          <a:xfrm>
            <a:off x="6011877" y="5510088"/>
            <a:ext cx="128900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213</a:t>
            </a:r>
            <a:r>
              <a:rPr kumimoji="0" lang="en-US" sz="1600" b="1"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Po (3.7 µs)</a:t>
            </a:r>
          </a:p>
        </p:txBody>
      </p:sp>
      <p:sp>
        <p:nvSpPr>
          <p:cNvPr id="38" name="TextBox 37">
            <a:extLst>
              <a:ext uri="{FF2B5EF4-FFF2-40B4-BE49-F238E27FC236}">
                <a16:creationId xmlns:a16="http://schemas.microsoft.com/office/drawing/2014/main" id="{372692B8-675D-4EA9-A2E2-317F231006B1}"/>
              </a:ext>
            </a:extLst>
          </p:cNvPr>
          <p:cNvSpPr txBox="1"/>
          <p:nvPr/>
        </p:nvSpPr>
        <p:spPr>
          <a:xfrm>
            <a:off x="6001393" y="5831587"/>
            <a:ext cx="130997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209</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Pb (3.23 h)</a:t>
            </a:r>
          </a:p>
        </p:txBody>
      </p:sp>
      <p:sp>
        <p:nvSpPr>
          <p:cNvPr id="39" name="TextBox 38">
            <a:extLst>
              <a:ext uri="{FF2B5EF4-FFF2-40B4-BE49-F238E27FC236}">
                <a16:creationId xmlns:a16="http://schemas.microsoft.com/office/drawing/2014/main" id="{E8750757-594B-4F20-8DCC-9E065CB84148}"/>
              </a:ext>
            </a:extLst>
          </p:cNvPr>
          <p:cNvSpPr txBox="1"/>
          <p:nvPr/>
        </p:nvSpPr>
        <p:spPr>
          <a:xfrm>
            <a:off x="5996777" y="4871065"/>
            <a:ext cx="131920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217</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(32.6 m)</a:t>
            </a:r>
          </a:p>
        </p:txBody>
      </p:sp>
      <p:sp>
        <p:nvSpPr>
          <p:cNvPr id="40" name="TextBox 39">
            <a:extLst>
              <a:ext uri="{FF2B5EF4-FFF2-40B4-BE49-F238E27FC236}">
                <a16:creationId xmlns:a16="http://schemas.microsoft.com/office/drawing/2014/main" id="{3609A3BC-2215-41B0-A190-A4DB7E397BD3}"/>
              </a:ext>
            </a:extLst>
          </p:cNvPr>
          <p:cNvSpPr txBox="1"/>
          <p:nvPr/>
        </p:nvSpPr>
        <p:spPr>
          <a:xfrm>
            <a:off x="6000591" y="5190577"/>
            <a:ext cx="131157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213</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Bi (45.6 m)</a:t>
            </a:r>
          </a:p>
        </p:txBody>
      </p:sp>
      <p:sp>
        <p:nvSpPr>
          <p:cNvPr id="41" name="TextBox 40">
            <a:extLst>
              <a:ext uri="{FF2B5EF4-FFF2-40B4-BE49-F238E27FC236}">
                <a16:creationId xmlns:a16="http://schemas.microsoft.com/office/drawing/2014/main" id="{B111BD60-B6AF-421F-9F59-D0B1F6982F4F}"/>
              </a:ext>
            </a:extLst>
          </p:cNvPr>
          <p:cNvSpPr txBox="1"/>
          <p:nvPr/>
        </p:nvSpPr>
        <p:spPr>
          <a:xfrm>
            <a:off x="6029446" y="6158061"/>
            <a:ext cx="125386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209</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Bi (10</a:t>
            </a: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19</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 y) </a:t>
            </a:r>
          </a:p>
        </p:txBody>
      </p:sp>
      <p:cxnSp>
        <p:nvCxnSpPr>
          <p:cNvPr id="42" name="Straight Arrow Connector 41">
            <a:extLst>
              <a:ext uri="{FF2B5EF4-FFF2-40B4-BE49-F238E27FC236}">
                <a16:creationId xmlns:a16="http://schemas.microsoft.com/office/drawing/2014/main" id="{8827D219-8BBC-4DB2-88C8-3E8F409A75BE}"/>
              </a:ext>
            </a:extLst>
          </p:cNvPr>
          <p:cNvCxnSpPr>
            <a:cxnSpLocks/>
          </p:cNvCxnSpPr>
          <p:nvPr/>
        </p:nvCxnSpPr>
        <p:spPr>
          <a:xfrm flipH="1">
            <a:off x="4130297" y="3753846"/>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A595AA4-1A1E-4A8D-984C-965401BD6230}"/>
              </a:ext>
            </a:extLst>
          </p:cNvPr>
          <p:cNvCxnSpPr>
            <a:cxnSpLocks/>
          </p:cNvCxnSpPr>
          <p:nvPr/>
        </p:nvCxnSpPr>
        <p:spPr>
          <a:xfrm flipH="1">
            <a:off x="6656380" y="3753846"/>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481CD2D-8BE0-4265-9CFC-CF6A5E67ADF3}"/>
              </a:ext>
            </a:extLst>
          </p:cNvPr>
          <p:cNvSpPr txBox="1"/>
          <p:nvPr/>
        </p:nvSpPr>
        <p:spPr>
          <a:xfrm>
            <a:off x="9974605" y="3749957"/>
            <a:ext cx="181040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Generator assembly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Radioactive decay</a:t>
            </a:r>
          </a:p>
        </p:txBody>
      </p:sp>
      <p:pic>
        <p:nvPicPr>
          <p:cNvPr id="45" name="Picture 44" descr="Logo, company name&#10;&#10;Description automatically generated">
            <a:extLst>
              <a:ext uri="{FF2B5EF4-FFF2-40B4-BE49-F238E27FC236}">
                <a16:creationId xmlns:a16="http://schemas.microsoft.com/office/drawing/2014/main" id="{FBE80FBD-C864-4346-AC03-09FAF50350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9757" y="3692011"/>
            <a:ext cx="554362" cy="551591"/>
          </a:xfrm>
          <a:prstGeom prst="rect">
            <a:avLst/>
          </a:prstGeom>
        </p:spPr>
      </p:pic>
      <p:cxnSp>
        <p:nvCxnSpPr>
          <p:cNvPr id="46" name="Straight Arrow Connector 45">
            <a:extLst>
              <a:ext uri="{FF2B5EF4-FFF2-40B4-BE49-F238E27FC236}">
                <a16:creationId xmlns:a16="http://schemas.microsoft.com/office/drawing/2014/main" id="{C2F9B19C-2DF6-41A9-B781-7920BB44FEFE}"/>
              </a:ext>
            </a:extLst>
          </p:cNvPr>
          <p:cNvCxnSpPr>
            <a:cxnSpLocks/>
          </p:cNvCxnSpPr>
          <p:nvPr/>
        </p:nvCxnSpPr>
        <p:spPr>
          <a:xfrm flipH="1">
            <a:off x="1696938" y="4333733"/>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9F8E962-1B9F-49E6-AB13-B792F9A86999}"/>
              </a:ext>
            </a:extLst>
          </p:cNvPr>
          <p:cNvSpPr txBox="1"/>
          <p:nvPr/>
        </p:nvSpPr>
        <p:spPr>
          <a:xfrm>
            <a:off x="970617" y="4958288"/>
            <a:ext cx="1452642"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68</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Ga (68 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89</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Zr (78.4 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203</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Pb (51.9 h)</a:t>
            </a:r>
          </a:p>
        </p:txBody>
      </p:sp>
      <p:sp>
        <p:nvSpPr>
          <p:cNvPr id="48" name="TextBox 47">
            <a:extLst>
              <a:ext uri="{FF2B5EF4-FFF2-40B4-BE49-F238E27FC236}">
                <a16:creationId xmlns:a16="http://schemas.microsoft.com/office/drawing/2014/main" id="{D840E33C-8428-4CA2-9C76-11F0AA0F8983}"/>
              </a:ext>
            </a:extLst>
          </p:cNvPr>
          <p:cNvSpPr txBox="1"/>
          <p:nvPr/>
        </p:nvSpPr>
        <p:spPr>
          <a:xfrm>
            <a:off x="1736813" y="4158273"/>
            <a:ext cx="70056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13-24 MeV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protons</a:t>
            </a:r>
          </a:p>
        </p:txBody>
      </p:sp>
      <p:sp>
        <p:nvSpPr>
          <p:cNvPr id="49" name="TextBox 48">
            <a:extLst>
              <a:ext uri="{FF2B5EF4-FFF2-40B4-BE49-F238E27FC236}">
                <a16:creationId xmlns:a16="http://schemas.microsoft.com/office/drawing/2014/main" id="{BC903146-B504-40B8-9DCE-9FF0EFC53E0C}"/>
              </a:ext>
            </a:extLst>
          </p:cNvPr>
          <p:cNvSpPr txBox="1"/>
          <p:nvPr/>
        </p:nvSpPr>
        <p:spPr>
          <a:xfrm>
            <a:off x="1062282" y="2658302"/>
            <a:ext cx="22199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TRIUMF main cyclotron</a:t>
            </a:r>
          </a:p>
        </p:txBody>
      </p:sp>
      <p:sp>
        <p:nvSpPr>
          <p:cNvPr id="50" name="TextBox 49">
            <a:extLst>
              <a:ext uri="{FF2B5EF4-FFF2-40B4-BE49-F238E27FC236}">
                <a16:creationId xmlns:a16="http://schemas.microsoft.com/office/drawing/2014/main" id="{6C7E1D6B-07C5-44AF-AF17-FB39AB1AE492}"/>
              </a:ext>
            </a:extLst>
          </p:cNvPr>
          <p:cNvSpPr txBox="1"/>
          <p:nvPr/>
        </p:nvSpPr>
        <p:spPr>
          <a:xfrm>
            <a:off x="855328" y="3419513"/>
            <a:ext cx="16832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Low energy cyclotron</a:t>
            </a:r>
          </a:p>
        </p:txBody>
      </p:sp>
      <p:cxnSp>
        <p:nvCxnSpPr>
          <p:cNvPr id="51" name="Straight Arrow Connector 50">
            <a:extLst>
              <a:ext uri="{FF2B5EF4-FFF2-40B4-BE49-F238E27FC236}">
                <a16:creationId xmlns:a16="http://schemas.microsoft.com/office/drawing/2014/main" id="{A176AE9D-127F-481C-918C-FFBDDEF8B862}"/>
              </a:ext>
            </a:extLst>
          </p:cNvPr>
          <p:cNvCxnSpPr>
            <a:cxnSpLocks/>
          </p:cNvCxnSpPr>
          <p:nvPr/>
        </p:nvCxnSpPr>
        <p:spPr>
          <a:xfrm flipH="1">
            <a:off x="10923852" y="4255460"/>
            <a:ext cx="1" cy="20414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1D6B62A-DA93-4B77-A51B-7160CE6E7AA3}"/>
              </a:ext>
            </a:extLst>
          </p:cNvPr>
          <p:cNvSpPr txBox="1"/>
          <p:nvPr/>
        </p:nvSpPr>
        <p:spPr>
          <a:xfrm>
            <a:off x="855328" y="4720582"/>
            <a:ext cx="16832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Imaging isotopes</a:t>
            </a:r>
          </a:p>
        </p:txBody>
      </p:sp>
      <p:cxnSp>
        <p:nvCxnSpPr>
          <p:cNvPr id="54" name="Straight Arrow Connector 53">
            <a:extLst>
              <a:ext uri="{FF2B5EF4-FFF2-40B4-BE49-F238E27FC236}">
                <a16:creationId xmlns:a16="http://schemas.microsoft.com/office/drawing/2014/main" id="{9D3B5D8B-665A-7ED4-7663-27A18775C47E}"/>
              </a:ext>
            </a:extLst>
          </p:cNvPr>
          <p:cNvCxnSpPr>
            <a:cxnSpLocks/>
          </p:cNvCxnSpPr>
          <p:nvPr/>
        </p:nvCxnSpPr>
        <p:spPr>
          <a:xfrm flipH="1">
            <a:off x="9192827" y="3006764"/>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23BAFF1-9F9A-A4D1-F7D5-4ED21BA03B97}"/>
              </a:ext>
            </a:extLst>
          </p:cNvPr>
          <p:cNvSpPr txBox="1"/>
          <p:nvPr/>
        </p:nvSpPr>
        <p:spPr>
          <a:xfrm>
            <a:off x="8677299" y="3374824"/>
            <a:ext cx="142699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230</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Pa (17.4 d)</a:t>
            </a:r>
          </a:p>
        </p:txBody>
      </p:sp>
      <p:sp>
        <p:nvSpPr>
          <p:cNvPr id="56" name="TextBox 55">
            <a:extLst>
              <a:ext uri="{FF2B5EF4-FFF2-40B4-BE49-F238E27FC236}">
                <a16:creationId xmlns:a16="http://schemas.microsoft.com/office/drawing/2014/main" id="{AC283139-02DE-94DB-7566-282D290F1723}"/>
              </a:ext>
            </a:extLst>
          </p:cNvPr>
          <p:cNvSpPr txBox="1"/>
          <p:nvPr/>
        </p:nvSpPr>
        <p:spPr>
          <a:xfrm>
            <a:off x="8540104" y="4202478"/>
            <a:ext cx="13356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230</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U (20.8 d)</a:t>
            </a:r>
          </a:p>
        </p:txBody>
      </p:sp>
      <p:sp>
        <p:nvSpPr>
          <p:cNvPr id="57" name="TextBox 56">
            <a:extLst>
              <a:ext uri="{FF2B5EF4-FFF2-40B4-BE49-F238E27FC236}">
                <a16:creationId xmlns:a16="http://schemas.microsoft.com/office/drawing/2014/main" id="{7AC09ABF-8D01-E0B0-4A17-6CD4AC93587F}"/>
              </a:ext>
            </a:extLst>
          </p:cNvPr>
          <p:cNvSpPr txBox="1"/>
          <p:nvPr/>
        </p:nvSpPr>
        <p:spPr>
          <a:xfrm>
            <a:off x="8483197" y="5202949"/>
            <a:ext cx="142699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218</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Rn (35 </a:t>
            </a:r>
            <a:r>
              <a:rPr kumimoji="0" lang="en-US" sz="1600" b="0" i="0" u="none" strike="noStrike" kern="1200" cap="none" spc="0" normalizeH="0" baseline="0" noProof="0" dirty="0" err="1">
                <a:ln>
                  <a:noFill/>
                </a:ln>
                <a:solidFill>
                  <a:srgbClr val="FFFFFF">
                    <a:lumMod val="65000"/>
                  </a:srgbClr>
                </a:solidFill>
                <a:effectLst/>
                <a:uLnTx/>
                <a:uFillTx/>
                <a:latin typeface="Arial" panose="020B0604020202020204"/>
                <a:ea typeface="+mn-ea"/>
                <a:cs typeface="+mn-cs"/>
              </a:rPr>
              <a:t>ms</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p:txBody>
      </p:sp>
      <p:sp>
        <p:nvSpPr>
          <p:cNvPr id="58" name="TextBox 57">
            <a:extLst>
              <a:ext uri="{FF2B5EF4-FFF2-40B4-BE49-F238E27FC236}">
                <a16:creationId xmlns:a16="http://schemas.microsoft.com/office/drawing/2014/main" id="{D0D98C4D-989E-65AB-3E66-9874C433E23D}"/>
              </a:ext>
            </a:extLst>
          </p:cNvPr>
          <p:cNvSpPr txBox="1"/>
          <p:nvPr/>
        </p:nvSpPr>
        <p:spPr>
          <a:xfrm>
            <a:off x="8458351" y="5543976"/>
            <a:ext cx="14991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214</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Po (164 </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sym typeface="Symbol" panose="05050102010706020507" pitchFamily="18" charset="2"/>
              </a:rPr>
              <a:t>s</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t>
            </a:r>
          </a:p>
        </p:txBody>
      </p:sp>
      <p:sp>
        <p:nvSpPr>
          <p:cNvPr id="59" name="TextBox 58">
            <a:extLst>
              <a:ext uri="{FF2B5EF4-FFF2-40B4-BE49-F238E27FC236}">
                <a16:creationId xmlns:a16="http://schemas.microsoft.com/office/drawing/2014/main" id="{5402B24D-E668-C71A-DBAE-421629ECD2A2}"/>
              </a:ext>
            </a:extLst>
          </p:cNvPr>
          <p:cNvSpPr txBox="1"/>
          <p:nvPr/>
        </p:nvSpPr>
        <p:spPr>
          <a:xfrm>
            <a:off x="8481933" y="5865961"/>
            <a:ext cx="147348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220</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Pb (22.3 y) </a:t>
            </a:r>
          </a:p>
        </p:txBody>
      </p:sp>
      <p:sp>
        <p:nvSpPr>
          <p:cNvPr id="60" name="TextBox 59">
            <a:extLst>
              <a:ext uri="{FF2B5EF4-FFF2-40B4-BE49-F238E27FC236}">
                <a16:creationId xmlns:a16="http://schemas.microsoft.com/office/drawing/2014/main" id="{FEFF603E-A369-4EA4-998D-BCC9FD48F96F}"/>
              </a:ext>
            </a:extLst>
          </p:cNvPr>
          <p:cNvSpPr txBox="1"/>
          <p:nvPr/>
        </p:nvSpPr>
        <p:spPr>
          <a:xfrm>
            <a:off x="8459954" y="4542410"/>
            <a:ext cx="14959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Arial" panose="020B0604020202020204"/>
                <a:ea typeface="+mn-ea"/>
                <a:cs typeface="+mn-cs"/>
              </a:rPr>
              <a:t>226</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Th (30.6 m)</a:t>
            </a:r>
          </a:p>
        </p:txBody>
      </p:sp>
      <p:sp>
        <p:nvSpPr>
          <p:cNvPr id="61" name="TextBox 60">
            <a:extLst>
              <a:ext uri="{FF2B5EF4-FFF2-40B4-BE49-F238E27FC236}">
                <a16:creationId xmlns:a16="http://schemas.microsoft.com/office/drawing/2014/main" id="{DB4213F1-97DC-2DA8-C624-C38FB9B5D1E1}"/>
              </a:ext>
            </a:extLst>
          </p:cNvPr>
          <p:cNvSpPr txBox="1"/>
          <p:nvPr/>
        </p:nvSpPr>
        <p:spPr>
          <a:xfrm>
            <a:off x="8494418" y="4861921"/>
            <a:ext cx="125547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FFFF">
                    <a:lumMod val="65000"/>
                  </a:srgbClr>
                </a:solidFill>
                <a:effectLst/>
                <a:uLnTx/>
                <a:uFillTx/>
                <a:latin typeface="Arial" panose="020B0604020202020204"/>
                <a:ea typeface="+mn-ea"/>
                <a:cs typeface="+mn-cs"/>
              </a:rPr>
              <a:t>222</a:t>
            </a:r>
            <a:r>
              <a:rPr kumimoji="0" lang="en-US" sz="16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Ra (38 s)</a:t>
            </a:r>
          </a:p>
        </p:txBody>
      </p:sp>
      <p:cxnSp>
        <p:nvCxnSpPr>
          <p:cNvPr id="63" name="Straight Arrow Connector 62">
            <a:extLst>
              <a:ext uri="{FF2B5EF4-FFF2-40B4-BE49-F238E27FC236}">
                <a16:creationId xmlns:a16="http://schemas.microsoft.com/office/drawing/2014/main" id="{C00B39D8-4010-B2AD-AA34-5B1358647B11}"/>
              </a:ext>
            </a:extLst>
          </p:cNvPr>
          <p:cNvCxnSpPr>
            <a:cxnSpLocks/>
          </p:cNvCxnSpPr>
          <p:nvPr/>
        </p:nvCxnSpPr>
        <p:spPr>
          <a:xfrm flipH="1">
            <a:off x="9207915" y="3744702"/>
            <a:ext cx="1" cy="39599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6B43E16-DAB3-E9A9-B27B-1FB88877A2C0}"/>
              </a:ext>
            </a:extLst>
          </p:cNvPr>
          <p:cNvCxnSpPr>
            <a:cxnSpLocks/>
          </p:cNvCxnSpPr>
          <p:nvPr/>
        </p:nvCxnSpPr>
        <p:spPr>
          <a:xfrm flipH="1">
            <a:off x="6656996" y="3015908"/>
            <a:ext cx="25331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76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72A504-C304-4E11-022F-337A0613FB91}"/>
              </a:ext>
            </a:extLst>
          </p:cNvPr>
          <p:cNvSpPr txBox="1"/>
          <p:nvPr/>
        </p:nvSpPr>
        <p:spPr>
          <a:xfrm>
            <a:off x="312812" y="220586"/>
            <a:ext cx="729822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B0F0"/>
                </a:solidFill>
                <a:effectLst/>
                <a:uLnTx/>
                <a:uFillTx/>
                <a:latin typeface="Arial   "/>
                <a:ea typeface="+mn-ea"/>
                <a:cs typeface="+mn-cs"/>
              </a:rPr>
              <a:t>What’s next for Targeted Alpha Therapy? </a:t>
            </a:r>
          </a:p>
        </p:txBody>
      </p:sp>
      <p:sp>
        <p:nvSpPr>
          <p:cNvPr id="6" name="TextBox 5">
            <a:extLst>
              <a:ext uri="{FF2B5EF4-FFF2-40B4-BE49-F238E27FC236}">
                <a16:creationId xmlns:a16="http://schemas.microsoft.com/office/drawing/2014/main" id="{7EC94FBD-A967-2A6E-3C1F-0DF2955FC84D}"/>
              </a:ext>
            </a:extLst>
          </p:cNvPr>
          <p:cNvSpPr txBox="1"/>
          <p:nvPr/>
        </p:nvSpPr>
        <p:spPr>
          <a:xfrm>
            <a:off x="11573117" y="6418827"/>
            <a:ext cx="5177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p>
        </p:txBody>
      </p:sp>
      <p:sp>
        <p:nvSpPr>
          <p:cNvPr id="8" name="TextBox 7">
            <a:extLst>
              <a:ext uri="{FF2B5EF4-FFF2-40B4-BE49-F238E27FC236}">
                <a16:creationId xmlns:a16="http://schemas.microsoft.com/office/drawing/2014/main" id="{06083339-F5C9-8197-726B-D7F668063722}"/>
              </a:ext>
            </a:extLst>
          </p:cNvPr>
          <p:cNvSpPr txBox="1"/>
          <p:nvPr/>
        </p:nvSpPr>
        <p:spPr>
          <a:xfrm>
            <a:off x="4348549" y="6040395"/>
            <a:ext cx="42122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Delpassand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Nucl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Med. 2022,</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,1326. </a:t>
            </a:r>
          </a:p>
        </p:txBody>
      </p:sp>
      <p:grpSp>
        <p:nvGrpSpPr>
          <p:cNvPr id="2" name="Group 1">
            <a:extLst>
              <a:ext uri="{FF2B5EF4-FFF2-40B4-BE49-F238E27FC236}">
                <a16:creationId xmlns:a16="http://schemas.microsoft.com/office/drawing/2014/main" id="{A1FD2E89-9838-BF6C-E359-8F1532A3E28A}"/>
              </a:ext>
            </a:extLst>
          </p:cNvPr>
          <p:cNvGrpSpPr/>
          <p:nvPr/>
        </p:nvGrpSpPr>
        <p:grpSpPr>
          <a:xfrm>
            <a:off x="4334266" y="1103310"/>
            <a:ext cx="3523467" cy="4651379"/>
            <a:chOff x="510949" y="1444753"/>
            <a:chExt cx="3523467" cy="4651379"/>
          </a:xfrm>
        </p:grpSpPr>
        <p:pic>
          <p:nvPicPr>
            <p:cNvPr id="9" name="Picture 8">
              <a:extLst>
                <a:ext uri="{FF2B5EF4-FFF2-40B4-BE49-F238E27FC236}">
                  <a16:creationId xmlns:a16="http://schemas.microsoft.com/office/drawing/2014/main" id="{49709889-2F18-B0DC-B8B9-7C276536904C}"/>
                </a:ext>
              </a:extLst>
            </p:cNvPr>
            <p:cNvPicPr>
              <a:picLocks noChangeAspect="1"/>
            </p:cNvPicPr>
            <p:nvPr/>
          </p:nvPicPr>
          <p:blipFill>
            <a:blip r:embed="rId3"/>
            <a:stretch>
              <a:fillRect/>
            </a:stretch>
          </p:blipFill>
          <p:spPr>
            <a:xfrm>
              <a:off x="846561" y="4752109"/>
              <a:ext cx="2876208" cy="1344023"/>
            </a:xfrm>
            <a:prstGeom prst="rect">
              <a:avLst/>
            </a:prstGeom>
          </p:spPr>
        </p:pic>
        <p:pic>
          <p:nvPicPr>
            <p:cNvPr id="1028" name="Picture 4">
              <a:extLst>
                <a:ext uri="{FF2B5EF4-FFF2-40B4-BE49-F238E27FC236}">
                  <a16:creationId xmlns:a16="http://schemas.microsoft.com/office/drawing/2014/main" id="{94F949CD-8378-07DD-8D34-6D1509E64C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79" r="73892"/>
            <a:stretch/>
          </p:blipFill>
          <p:spPr bwMode="auto">
            <a:xfrm>
              <a:off x="761896" y="1444753"/>
              <a:ext cx="1269669" cy="22720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4376855-1E89-FF6E-0457-0A44722B87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778" t="10479" r="2504"/>
            <a:stretch/>
          </p:blipFill>
          <p:spPr bwMode="auto">
            <a:xfrm>
              <a:off x="2334697" y="1444753"/>
              <a:ext cx="1347997" cy="22720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292C743-2BA1-5F4C-480E-E09E3E79BC4D}"/>
                </a:ext>
              </a:extLst>
            </p:cNvPr>
            <p:cNvSpPr txBox="1"/>
            <p:nvPr/>
          </p:nvSpPr>
          <p:spPr>
            <a:xfrm>
              <a:off x="1215610" y="4279008"/>
              <a:ext cx="2138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 MBq/kg </a:t>
              </a:r>
            </a:p>
          </p:txBody>
        </p:sp>
        <p:sp>
          <p:nvSpPr>
            <p:cNvPr id="19" name="TextBox 18">
              <a:extLst>
                <a:ext uri="{FF2B5EF4-FFF2-40B4-BE49-F238E27FC236}">
                  <a16:creationId xmlns:a16="http://schemas.microsoft.com/office/drawing/2014/main" id="{A818F636-7C6A-6149-2D66-5E53C0D22140}"/>
                </a:ext>
              </a:extLst>
            </p:cNvPr>
            <p:cNvSpPr txBox="1"/>
            <p:nvPr/>
          </p:nvSpPr>
          <p:spPr>
            <a:xfrm>
              <a:off x="510949" y="4033226"/>
              <a:ext cx="35234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cycles [</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212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Pb]DOTAMTATE</a:t>
              </a:r>
            </a:p>
          </p:txBody>
        </p:sp>
      </p:grpSp>
      <p:grpSp>
        <p:nvGrpSpPr>
          <p:cNvPr id="10" name="Group 9">
            <a:extLst>
              <a:ext uri="{FF2B5EF4-FFF2-40B4-BE49-F238E27FC236}">
                <a16:creationId xmlns:a16="http://schemas.microsoft.com/office/drawing/2014/main" id="{3CA26AE4-3567-5E65-5518-842857AB5CDB}"/>
              </a:ext>
            </a:extLst>
          </p:cNvPr>
          <p:cNvGrpSpPr/>
          <p:nvPr/>
        </p:nvGrpSpPr>
        <p:grpSpPr>
          <a:xfrm>
            <a:off x="317508" y="1057148"/>
            <a:ext cx="3523467" cy="5260246"/>
            <a:chOff x="4087568" y="1336558"/>
            <a:chExt cx="3523467" cy="5260246"/>
          </a:xfrm>
        </p:grpSpPr>
        <p:pic>
          <p:nvPicPr>
            <p:cNvPr id="3" name="Picture 2">
              <a:extLst>
                <a:ext uri="{FF2B5EF4-FFF2-40B4-BE49-F238E27FC236}">
                  <a16:creationId xmlns:a16="http://schemas.microsoft.com/office/drawing/2014/main" id="{F5EE08C6-BFBA-41EC-2C58-D7B00B963A1D}"/>
                </a:ext>
              </a:extLst>
            </p:cNvPr>
            <p:cNvPicPr>
              <a:picLocks noChangeAspect="1"/>
            </p:cNvPicPr>
            <p:nvPr/>
          </p:nvPicPr>
          <p:blipFill rotWithShape="1">
            <a:blip r:embed="rId5"/>
            <a:srcRect r="81184" b="11596"/>
            <a:stretch/>
          </p:blipFill>
          <p:spPr>
            <a:xfrm>
              <a:off x="4520992" y="1379991"/>
              <a:ext cx="938060" cy="2407453"/>
            </a:xfrm>
            <a:prstGeom prst="rect">
              <a:avLst/>
            </a:prstGeom>
          </p:spPr>
        </p:pic>
        <p:pic>
          <p:nvPicPr>
            <p:cNvPr id="4" name="Picture 3">
              <a:extLst>
                <a:ext uri="{FF2B5EF4-FFF2-40B4-BE49-F238E27FC236}">
                  <a16:creationId xmlns:a16="http://schemas.microsoft.com/office/drawing/2014/main" id="{FC48E086-B827-B8EA-CF96-5DC96283ED7C}"/>
                </a:ext>
              </a:extLst>
            </p:cNvPr>
            <p:cNvPicPr>
              <a:picLocks noChangeAspect="1"/>
            </p:cNvPicPr>
            <p:nvPr/>
          </p:nvPicPr>
          <p:blipFill rotWithShape="1">
            <a:blip r:embed="rId5"/>
            <a:srcRect l="78229" b="11596"/>
            <a:stretch/>
          </p:blipFill>
          <p:spPr>
            <a:xfrm>
              <a:off x="5905129" y="1336558"/>
              <a:ext cx="1085370" cy="2407453"/>
            </a:xfrm>
            <a:prstGeom prst="rect">
              <a:avLst/>
            </a:prstGeom>
          </p:spPr>
        </p:pic>
        <p:sp>
          <p:nvSpPr>
            <p:cNvPr id="7" name="TextBox 6">
              <a:extLst>
                <a:ext uri="{FF2B5EF4-FFF2-40B4-BE49-F238E27FC236}">
                  <a16:creationId xmlns:a16="http://schemas.microsoft.com/office/drawing/2014/main" id="{8957C29E-35CD-B4FE-00DD-6CF1A77B101A}"/>
                </a:ext>
              </a:extLst>
            </p:cNvPr>
            <p:cNvSpPr txBox="1"/>
            <p:nvPr/>
          </p:nvSpPr>
          <p:spPr>
            <a:xfrm>
              <a:off x="4453988" y="6319805"/>
              <a:ext cx="30410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Ballal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Nucl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Med. 2023,</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,211. </a:t>
              </a:r>
            </a:p>
          </p:txBody>
        </p:sp>
        <p:sp>
          <p:nvSpPr>
            <p:cNvPr id="11" name="TextBox 10">
              <a:extLst>
                <a:ext uri="{FF2B5EF4-FFF2-40B4-BE49-F238E27FC236}">
                  <a16:creationId xmlns:a16="http://schemas.microsoft.com/office/drawing/2014/main" id="{79131AF0-EBA2-9344-DD02-B4C8C8CAF655}"/>
                </a:ext>
              </a:extLst>
            </p:cNvPr>
            <p:cNvSpPr txBox="1"/>
            <p:nvPr/>
          </p:nvSpPr>
          <p:spPr>
            <a:xfrm>
              <a:off x="4792229" y="4261991"/>
              <a:ext cx="2138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100-120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kBq</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/kg </a:t>
              </a:r>
            </a:p>
          </p:txBody>
        </p:sp>
        <p:sp>
          <p:nvSpPr>
            <p:cNvPr id="13" name="TextBox 12">
              <a:extLst>
                <a:ext uri="{FF2B5EF4-FFF2-40B4-BE49-F238E27FC236}">
                  <a16:creationId xmlns:a16="http://schemas.microsoft.com/office/drawing/2014/main" id="{2DA59BBA-B59A-CC2D-B824-ED245A484F61}"/>
                </a:ext>
              </a:extLst>
            </p:cNvPr>
            <p:cNvSpPr txBox="1"/>
            <p:nvPr/>
          </p:nvSpPr>
          <p:spPr>
            <a:xfrm>
              <a:off x="4087568" y="4016209"/>
              <a:ext cx="35234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cycles [</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225</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Ac]DOTATATE</a:t>
              </a:r>
            </a:p>
          </p:txBody>
        </p:sp>
        <p:pic>
          <p:nvPicPr>
            <p:cNvPr id="15" name="Picture 4" descr="DOTA-TATE | CAS#177943-88-3 | SSR ligand | MedKoo">
              <a:extLst>
                <a:ext uri="{FF2B5EF4-FFF2-40B4-BE49-F238E27FC236}">
                  <a16:creationId xmlns:a16="http://schemas.microsoft.com/office/drawing/2014/main" id="{C38EF023-D4FA-6287-AA96-947FA7F25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829" y="4626961"/>
              <a:ext cx="2477351" cy="147890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69A2AEF1-2114-F54A-B102-5DC0C489E54B}"/>
              </a:ext>
            </a:extLst>
          </p:cNvPr>
          <p:cNvSpPr txBox="1"/>
          <p:nvPr/>
        </p:nvSpPr>
        <p:spPr>
          <a:xfrm>
            <a:off x="7362357" y="1148116"/>
            <a:ext cx="4560125" cy="5078313"/>
          </a:xfrm>
          <a:prstGeom prst="rect">
            <a:avLst/>
          </a:prstGeom>
          <a:noFill/>
        </p:spPr>
        <p:txBody>
          <a:bodyPr wrap="square" rtlCol="0">
            <a:spAutoFit/>
          </a:bodyPr>
          <a:lstStyle/>
          <a:p>
            <a:pPr>
              <a:buClr>
                <a:srgbClr val="00B0F0"/>
              </a:buClr>
            </a:pPr>
            <a:endParaRPr lang="en-US" dirty="0"/>
          </a:p>
          <a:p>
            <a:pPr marL="742950" lvl="1" indent="-285750">
              <a:buClr>
                <a:srgbClr val="00B0F0"/>
              </a:buClr>
              <a:buFont typeface="Wingdings" pitchFamily="2" charset="2"/>
              <a:buChar char="§"/>
            </a:pPr>
            <a:r>
              <a:rPr lang="en-US" dirty="0"/>
              <a:t>Applications for cancers typically found late (metastatic)</a:t>
            </a:r>
          </a:p>
          <a:p>
            <a:pPr marL="1200150" lvl="2" indent="-285750">
              <a:buClr>
                <a:srgbClr val="00B0F0"/>
              </a:buClr>
              <a:buFont typeface="Wingdings" pitchFamily="2" charset="2"/>
              <a:buChar char="§"/>
            </a:pPr>
            <a:r>
              <a:rPr lang="en-US" dirty="0"/>
              <a:t>Pancreatic, melanoma, ovarian, blood…</a:t>
            </a:r>
          </a:p>
          <a:p>
            <a:pPr marL="742950" lvl="1" indent="-285750">
              <a:buClr>
                <a:srgbClr val="00B0F0"/>
              </a:buClr>
              <a:buFont typeface="Wingdings" pitchFamily="2" charset="2"/>
              <a:buChar char="§"/>
            </a:pPr>
            <a:r>
              <a:rPr lang="en-US" dirty="0"/>
              <a:t>Unmet need: establish patient dose based on target expression levels</a:t>
            </a:r>
          </a:p>
          <a:p>
            <a:pPr marL="742950" lvl="1" indent="-285750">
              <a:buClr>
                <a:srgbClr val="00B0F0"/>
              </a:buClr>
              <a:buFont typeface="Wingdings" pitchFamily="2" charset="2"/>
              <a:buChar char="§"/>
            </a:pPr>
            <a:r>
              <a:rPr lang="en-US" dirty="0"/>
              <a:t>Leverage emerging tools, such as AI to:</a:t>
            </a:r>
          </a:p>
          <a:p>
            <a:pPr marL="1200150" lvl="2" indent="-285750">
              <a:buClr>
                <a:srgbClr val="00B0F0"/>
              </a:buClr>
              <a:buFont typeface="Wingdings" pitchFamily="2" charset="2"/>
              <a:buChar char="§"/>
            </a:pPr>
            <a:r>
              <a:rPr lang="en-US" dirty="0"/>
              <a:t>molecular target selection</a:t>
            </a:r>
          </a:p>
          <a:p>
            <a:pPr marL="1200150" lvl="2" indent="-285750">
              <a:buClr>
                <a:srgbClr val="00B0F0"/>
              </a:buClr>
              <a:buFont typeface="Wingdings" pitchFamily="2" charset="2"/>
              <a:buChar char="§"/>
            </a:pPr>
            <a:r>
              <a:rPr lang="en-US" dirty="0"/>
              <a:t>optimize drugs/pairings</a:t>
            </a:r>
          </a:p>
          <a:p>
            <a:pPr marL="1200150" lvl="2" indent="-285750">
              <a:buClr>
                <a:srgbClr val="00B0F0"/>
              </a:buClr>
              <a:buFont typeface="Wingdings" pitchFamily="2" charset="2"/>
              <a:buChar char="§"/>
            </a:pPr>
            <a:r>
              <a:rPr lang="en-US" dirty="0"/>
              <a:t>calculate injection amounts and frequency to optimize therapeutic response</a:t>
            </a:r>
          </a:p>
          <a:p>
            <a:pPr marL="742950" lvl="1" indent="-285750">
              <a:buClr>
                <a:srgbClr val="00B0F0"/>
              </a:buClr>
              <a:buFont typeface="Wingdings" pitchFamily="2" charset="2"/>
              <a:buChar char="§"/>
            </a:pPr>
            <a:r>
              <a:rPr lang="en-US" dirty="0"/>
              <a:t>Non-cancer applications</a:t>
            </a:r>
          </a:p>
          <a:p>
            <a:pPr marL="1200150" lvl="2" indent="-285750">
              <a:buClr>
                <a:srgbClr val="00B0F0"/>
              </a:buClr>
              <a:buFont typeface="Wingdings" pitchFamily="2" charset="2"/>
              <a:buChar char="§"/>
            </a:pPr>
            <a:r>
              <a:rPr lang="en-US" dirty="0"/>
              <a:t>Bacterial/fungal infections, </a:t>
            </a:r>
          </a:p>
          <a:p>
            <a:pPr marL="1200150" lvl="2" indent="-285750">
              <a:buClr>
                <a:srgbClr val="00B0F0"/>
              </a:buClr>
              <a:buFont typeface="Wingdings" pitchFamily="2" charset="2"/>
              <a:buChar char="§"/>
            </a:pPr>
            <a:r>
              <a:rPr lang="en-US" dirty="0"/>
              <a:t>immune-based diseases</a:t>
            </a:r>
          </a:p>
          <a:p>
            <a:pPr marL="1200150" lvl="2" indent="-285750">
              <a:buClr>
                <a:srgbClr val="00B0F0"/>
              </a:buClr>
              <a:buFont typeface="Wingdings" pitchFamily="2" charset="2"/>
              <a:buChar char="§"/>
            </a:pPr>
            <a:r>
              <a:rPr lang="en-US" dirty="0"/>
              <a:t>…</a:t>
            </a:r>
          </a:p>
        </p:txBody>
      </p:sp>
    </p:spTree>
    <p:extLst>
      <p:ext uri="{BB962C8B-B14F-4D97-AF65-F5344CB8AC3E}">
        <p14:creationId xmlns:p14="http://schemas.microsoft.com/office/powerpoint/2010/main" val="354478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EB350-D19D-4865-9A50-4157D24C380F}"/>
              </a:ext>
            </a:extLst>
          </p:cNvPr>
          <p:cNvSpPr txBox="1">
            <a:spLocks/>
          </p:cNvSpPr>
          <p:nvPr/>
        </p:nvSpPr>
        <p:spPr>
          <a:xfrm>
            <a:off x="827669" y="23466"/>
            <a:ext cx="10972800" cy="1057959"/>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2000" kern="1200">
                <a:solidFill>
                  <a:srgbClr val="FFFFFF"/>
                </a:solidFill>
                <a:latin typeface="Avenir Heavy"/>
                <a:ea typeface="+mj-ea"/>
                <a:cs typeface="Avenir Heavy"/>
              </a:defRPr>
            </a:lvl1pPr>
          </a:lstStyle>
          <a:p>
            <a:r>
              <a:rPr lang="en-US" sz="2800" b="1">
                <a:solidFill>
                  <a:srgbClr val="00B0F0"/>
                </a:solidFill>
                <a:latin typeface="Arial   "/>
              </a:rPr>
              <a:t>Radionuclide </a:t>
            </a:r>
            <a:r>
              <a:rPr lang="en-US" sz="2800" b="1" dirty="0">
                <a:solidFill>
                  <a:srgbClr val="00B0F0"/>
                </a:solidFill>
                <a:latin typeface="Arial   "/>
              </a:rPr>
              <a:t>Therapy </a:t>
            </a:r>
          </a:p>
          <a:p>
            <a:r>
              <a:rPr lang="en-US" sz="2800" b="1" dirty="0">
                <a:solidFill>
                  <a:srgbClr val="00B0F0"/>
                </a:solidFill>
                <a:latin typeface="Arial   "/>
              </a:rPr>
              <a:t>is not limited to alpha-, beta- emitters</a:t>
            </a:r>
          </a:p>
        </p:txBody>
      </p:sp>
      <p:pic>
        <p:nvPicPr>
          <p:cNvPr id="21" name="Picture 20">
            <a:extLst>
              <a:ext uri="{FF2B5EF4-FFF2-40B4-BE49-F238E27FC236}">
                <a16:creationId xmlns:a16="http://schemas.microsoft.com/office/drawing/2014/main" id="{0766C255-9215-B0DF-E9FD-164575904B57}"/>
              </a:ext>
            </a:extLst>
          </p:cNvPr>
          <p:cNvPicPr>
            <a:picLocks noChangeAspect="1"/>
          </p:cNvPicPr>
          <p:nvPr/>
        </p:nvPicPr>
        <p:blipFill rotWithShape="1">
          <a:blip r:embed="rId3"/>
          <a:srcRect t="12296"/>
          <a:stretch/>
        </p:blipFill>
        <p:spPr>
          <a:xfrm>
            <a:off x="227865" y="154288"/>
            <a:ext cx="1114511" cy="1527894"/>
          </a:xfrm>
          <a:prstGeom prst="rect">
            <a:avLst/>
          </a:prstGeom>
        </p:spPr>
      </p:pic>
      <p:grpSp>
        <p:nvGrpSpPr>
          <p:cNvPr id="19" name="Group 18">
            <a:extLst>
              <a:ext uri="{FF2B5EF4-FFF2-40B4-BE49-F238E27FC236}">
                <a16:creationId xmlns:a16="http://schemas.microsoft.com/office/drawing/2014/main" id="{1B106C47-B176-71B7-523A-2B508A45067E}"/>
              </a:ext>
            </a:extLst>
          </p:cNvPr>
          <p:cNvGrpSpPr/>
          <p:nvPr/>
        </p:nvGrpSpPr>
        <p:grpSpPr>
          <a:xfrm>
            <a:off x="432835" y="4978688"/>
            <a:ext cx="1253952" cy="1405420"/>
            <a:chOff x="3727161" y="5279732"/>
            <a:chExt cx="1253952" cy="1405420"/>
          </a:xfrm>
        </p:grpSpPr>
        <p:sp>
          <p:nvSpPr>
            <p:cNvPr id="6" name="Rectangle: Rounded Corners 5">
              <a:extLst>
                <a:ext uri="{FF2B5EF4-FFF2-40B4-BE49-F238E27FC236}">
                  <a16:creationId xmlns:a16="http://schemas.microsoft.com/office/drawing/2014/main" id="{C7AF67E0-4D55-CD3D-F8CD-BDD8E16D3802}"/>
                </a:ext>
              </a:extLst>
            </p:cNvPr>
            <p:cNvSpPr/>
            <p:nvPr/>
          </p:nvSpPr>
          <p:spPr>
            <a:xfrm>
              <a:off x="3733775" y="5309474"/>
              <a:ext cx="1247338" cy="1375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09EFF3-3F12-EB7D-9F7C-44FDC8CCF50E}"/>
                </a:ext>
              </a:extLst>
            </p:cNvPr>
            <p:cNvSpPr txBox="1"/>
            <p:nvPr/>
          </p:nvSpPr>
          <p:spPr>
            <a:xfrm>
              <a:off x="3953013" y="5622852"/>
              <a:ext cx="87573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Hg</a:t>
              </a:r>
            </a:p>
          </p:txBody>
        </p:sp>
        <p:sp>
          <p:nvSpPr>
            <p:cNvPr id="32" name="TextBox 31">
              <a:extLst>
                <a:ext uri="{FF2B5EF4-FFF2-40B4-BE49-F238E27FC236}">
                  <a16:creationId xmlns:a16="http://schemas.microsoft.com/office/drawing/2014/main" id="{415F6B52-1C97-3EA1-EDB7-1068412E8FFD}"/>
                </a:ext>
              </a:extLst>
            </p:cNvPr>
            <p:cNvSpPr txBox="1"/>
            <p:nvPr/>
          </p:nvSpPr>
          <p:spPr>
            <a:xfrm>
              <a:off x="3727161" y="5279732"/>
              <a:ext cx="66372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197</a:t>
              </a:r>
            </a:p>
          </p:txBody>
        </p:sp>
        <p:sp>
          <p:nvSpPr>
            <p:cNvPr id="33" name="TextBox 32">
              <a:extLst>
                <a:ext uri="{FF2B5EF4-FFF2-40B4-BE49-F238E27FC236}">
                  <a16:creationId xmlns:a16="http://schemas.microsoft.com/office/drawing/2014/main" id="{DE35B335-B242-CDA2-EEB7-845E15F895BD}"/>
                </a:ext>
              </a:extLst>
            </p:cNvPr>
            <p:cNvSpPr txBox="1"/>
            <p:nvPr/>
          </p:nvSpPr>
          <p:spPr>
            <a:xfrm>
              <a:off x="4008291" y="6322625"/>
              <a:ext cx="76517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chemeClr val="bg1"/>
                  </a:solidFill>
                  <a:effectLst/>
                  <a:uFillTx/>
                  <a:latin typeface="Helvetica Neue"/>
                  <a:ea typeface="Helvetica Neue"/>
                  <a:cs typeface="Helvetica Neue"/>
                  <a:sym typeface="Helvetica Neue"/>
                </a:rPr>
                <a:t>mercury</a:t>
              </a:r>
            </a:p>
          </p:txBody>
        </p:sp>
      </p:grpSp>
      <p:grpSp>
        <p:nvGrpSpPr>
          <p:cNvPr id="39" name="Group 38">
            <a:extLst>
              <a:ext uri="{FF2B5EF4-FFF2-40B4-BE49-F238E27FC236}">
                <a16:creationId xmlns:a16="http://schemas.microsoft.com/office/drawing/2014/main" id="{A153CA0D-0D2C-59FD-086F-FFB78C5C4EBE}"/>
              </a:ext>
            </a:extLst>
          </p:cNvPr>
          <p:cNvGrpSpPr/>
          <p:nvPr/>
        </p:nvGrpSpPr>
        <p:grpSpPr>
          <a:xfrm>
            <a:off x="1808938" y="4978688"/>
            <a:ext cx="1253952" cy="1405420"/>
            <a:chOff x="4317393" y="3682158"/>
            <a:chExt cx="1253952" cy="1405420"/>
          </a:xfrm>
        </p:grpSpPr>
        <p:sp>
          <p:nvSpPr>
            <p:cNvPr id="35" name="Rectangle: Rounded Corners 34">
              <a:extLst>
                <a:ext uri="{FF2B5EF4-FFF2-40B4-BE49-F238E27FC236}">
                  <a16:creationId xmlns:a16="http://schemas.microsoft.com/office/drawing/2014/main" id="{3CA00D51-CA35-69EA-5D75-D5CD2F12F873}"/>
                </a:ext>
              </a:extLst>
            </p:cNvPr>
            <p:cNvSpPr/>
            <p:nvPr/>
          </p:nvSpPr>
          <p:spPr>
            <a:xfrm>
              <a:off x="4324007" y="3711900"/>
              <a:ext cx="1247338" cy="1375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2FEE807-D974-98B2-AB52-BBB4AE310E30}"/>
                </a:ext>
              </a:extLst>
            </p:cNvPr>
            <p:cNvSpPr txBox="1"/>
            <p:nvPr/>
          </p:nvSpPr>
          <p:spPr>
            <a:xfrm>
              <a:off x="4543245" y="4025278"/>
              <a:ext cx="87573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Sb</a:t>
              </a:r>
            </a:p>
          </p:txBody>
        </p:sp>
        <p:sp>
          <p:nvSpPr>
            <p:cNvPr id="37" name="TextBox 36">
              <a:extLst>
                <a:ext uri="{FF2B5EF4-FFF2-40B4-BE49-F238E27FC236}">
                  <a16:creationId xmlns:a16="http://schemas.microsoft.com/office/drawing/2014/main" id="{CCF0D808-F2B8-AF40-15A2-A50CC42C73AD}"/>
                </a:ext>
              </a:extLst>
            </p:cNvPr>
            <p:cNvSpPr txBox="1"/>
            <p:nvPr/>
          </p:nvSpPr>
          <p:spPr>
            <a:xfrm>
              <a:off x="4317393" y="3682158"/>
              <a:ext cx="66372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119</a:t>
              </a:r>
            </a:p>
          </p:txBody>
        </p:sp>
        <p:sp>
          <p:nvSpPr>
            <p:cNvPr id="38" name="TextBox 37">
              <a:extLst>
                <a:ext uri="{FF2B5EF4-FFF2-40B4-BE49-F238E27FC236}">
                  <a16:creationId xmlns:a16="http://schemas.microsoft.com/office/drawing/2014/main" id="{DCF73615-5526-9F6A-2AE2-969F59A87FAC}"/>
                </a:ext>
              </a:extLst>
            </p:cNvPr>
            <p:cNvSpPr txBox="1"/>
            <p:nvPr/>
          </p:nvSpPr>
          <p:spPr>
            <a:xfrm>
              <a:off x="4565087" y="4671562"/>
              <a:ext cx="76517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chemeClr val="bg1"/>
                  </a:solidFill>
                  <a:effectLst/>
                  <a:uFillTx/>
                  <a:latin typeface="Helvetica Neue"/>
                  <a:ea typeface="Helvetica Neue"/>
                  <a:cs typeface="Helvetica Neue"/>
                  <a:sym typeface="Helvetica Neue"/>
                </a:rPr>
                <a:t>antimony</a:t>
              </a:r>
            </a:p>
          </p:txBody>
        </p:sp>
      </p:grpSp>
      <p:grpSp>
        <p:nvGrpSpPr>
          <p:cNvPr id="40" name="Group 39">
            <a:extLst>
              <a:ext uri="{FF2B5EF4-FFF2-40B4-BE49-F238E27FC236}">
                <a16:creationId xmlns:a16="http://schemas.microsoft.com/office/drawing/2014/main" id="{F97AEE45-FB55-C338-4807-EBA11BF735D3}"/>
              </a:ext>
            </a:extLst>
          </p:cNvPr>
          <p:cNvGrpSpPr/>
          <p:nvPr/>
        </p:nvGrpSpPr>
        <p:grpSpPr>
          <a:xfrm>
            <a:off x="3191655" y="4978688"/>
            <a:ext cx="1253952" cy="1405420"/>
            <a:chOff x="3727161" y="5279732"/>
            <a:chExt cx="1253952" cy="1405420"/>
          </a:xfrm>
        </p:grpSpPr>
        <p:sp>
          <p:nvSpPr>
            <p:cNvPr id="41" name="Rectangle: Rounded Corners 40">
              <a:extLst>
                <a:ext uri="{FF2B5EF4-FFF2-40B4-BE49-F238E27FC236}">
                  <a16:creationId xmlns:a16="http://schemas.microsoft.com/office/drawing/2014/main" id="{10113141-59BA-C370-D033-1BA4F852DAA3}"/>
                </a:ext>
              </a:extLst>
            </p:cNvPr>
            <p:cNvSpPr/>
            <p:nvPr/>
          </p:nvSpPr>
          <p:spPr>
            <a:xfrm>
              <a:off x="3733775" y="5309474"/>
              <a:ext cx="1247338" cy="1375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8DB0AFC-34E8-A5E2-6C09-E2515D1C3FCF}"/>
                </a:ext>
              </a:extLst>
            </p:cNvPr>
            <p:cNvSpPr txBox="1"/>
            <p:nvPr/>
          </p:nvSpPr>
          <p:spPr>
            <a:xfrm>
              <a:off x="3953013" y="5622852"/>
              <a:ext cx="87573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U</a:t>
              </a:r>
            </a:p>
          </p:txBody>
        </p:sp>
        <p:sp>
          <p:nvSpPr>
            <p:cNvPr id="43" name="TextBox 42">
              <a:extLst>
                <a:ext uri="{FF2B5EF4-FFF2-40B4-BE49-F238E27FC236}">
                  <a16:creationId xmlns:a16="http://schemas.microsoft.com/office/drawing/2014/main" id="{398F4F20-20C5-91DF-E1E9-1578166AF424}"/>
                </a:ext>
              </a:extLst>
            </p:cNvPr>
            <p:cNvSpPr txBox="1"/>
            <p:nvPr/>
          </p:nvSpPr>
          <p:spPr>
            <a:xfrm>
              <a:off x="3727161" y="5279732"/>
              <a:ext cx="663720"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230</a:t>
              </a:r>
            </a:p>
          </p:txBody>
        </p:sp>
        <p:sp>
          <p:nvSpPr>
            <p:cNvPr id="44" name="TextBox 43">
              <a:extLst>
                <a:ext uri="{FF2B5EF4-FFF2-40B4-BE49-F238E27FC236}">
                  <a16:creationId xmlns:a16="http://schemas.microsoft.com/office/drawing/2014/main" id="{C6E975DE-4A08-505A-5582-2A1103FD4D73}"/>
                </a:ext>
              </a:extLst>
            </p:cNvPr>
            <p:cNvSpPr txBox="1"/>
            <p:nvPr/>
          </p:nvSpPr>
          <p:spPr>
            <a:xfrm>
              <a:off x="4008291" y="6322625"/>
              <a:ext cx="76517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chemeClr val="bg1"/>
                  </a:solidFill>
                  <a:effectLst/>
                  <a:uFillTx/>
                  <a:latin typeface="Helvetica Neue"/>
                  <a:ea typeface="Helvetica Neue"/>
                  <a:cs typeface="Helvetica Neue"/>
                  <a:sym typeface="Helvetica Neue"/>
                </a:rPr>
                <a:t>uranium</a:t>
              </a:r>
            </a:p>
          </p:txBody>
        </p:sp>
      </p:grpSp>
      <p:pic>
        <p:nvPicPr>
          <p:cNvPr id="2050" name="Picture 2">
            <a:extLst>
              <a:ext uri="{FF2B5EF4-FFF2-40B4-BE49-F238E27FC236}">
                <a16:creationId xmlns:a16="http://schemas.microsoft.com/office/drawing/2014/main" id="{C966CE77-0DA7-025C-9E44-FFD0623C0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87" y="1829802"/>
            <a:ext cx="4292672" cy="3148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A43410D-7F5A-E83B-FB15-FBD30532F383}"/>
              </a:ext>
            </a:extLst>
          </p:cNvPr>
          <p:cNvSpPr/>
          <p:nvPr/>
        </p:nvSpPr>
        <p:spPr>
          <a:xfrm>
            <a:off x="5283439" y="2628640"/>
            <a:ext cx="2061260" cy="28315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
                <a:ea typeface="+mn-ea"/>
                <a:cs typeface="Times New Roman"/>
              </a:rPr>
              <a:t>Auger</a:t>
            </a:r>
            <a:r>
              <a:rPr kumimoji="0" lang="en-US" sz="1600" b="1" i="0" u="none" strike="noStrike" kern="1200" cap="none" spc="0" normalizeH="0" baseline="0" noProof="0" dirty="0">
                <a:ln>
                  <a:noFill/>
                </a:ln>
                <a:solidFill>
                  <a:prstClr val="black"/>
                </a:solidFill>
                <a:effectLst/>
                <a:uLnTx/>
                <a:uFillTx/>
                <a:latin typeface="Arial "/>
                <a:ea typeface="+mn-ea"/>
                <a:cs typeface="+mn-cs"/>
              </a:rPr>
              <a:t>-emitters: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
                <a:ea typeface="+mn-ea"/>
                <a:cs typeface="+mn-cs"/>
              </a:rPr>
              <a:t> </a:t>
            </a:r>
            <a:r>
              <a:rPr kumimoji="0" lang="en-US" sz="1800" b="0" i="0" u="none" strike="noStrike" kern="1200" cap="none" spc="0" normalizeH="0" baseline="30000" noProof="0" dirty="0">
                <a:ln>
                  <a:noFill/>
                </a:ln>
                <a:solidFill>
                  <a:prstClr val="black"/>
                </a:solidFill>
                <a:effectLst/>
                <a:uLnTx/>
                <a:uFillTx/>
                <a:latin typeface="Arial "/>
                <a:ea typeface="+mn-ea"/>
                <a:cs typeface="+mn-cs"/>
              </a:rPr>
              <a:t>58m</a:t>
            </a:r>
            <a:r>
              <a:rPr kumimoji="0" lang="en-US" sz="1800" b="0" i="0" u="none" strike="noStrike" kern="1200" cap="none" spc="0" normalizeH="0" baseline="0" noProof="0" dirty="0">
                <a:ln>
                  <a:noFill/>
                </a:ln>
                <a:solidFill>
                  <a:prstClr val="black"/>
                </a:solidFill>
                <a:effectLst/>
                <a:uLnTx/>
                <a:uFillTx/>
                <a:latin typeface="Arial "/>
                <a:ea typeface="+mn-ea"/>
                <a:cs typeface="+mn-cs"/>
              </a:rPr>
              <a:t>Co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
                <a:ea typeface="+mn-ea"/>
                <a:cs typeface="+mn-cs"/>
              </a:rPr>
              <a:t>71</a:t>
            </a:r>
            <a:r>
              <a:rPr kumimoji="0" lang="en-US" sz="1800" b="0" i="0" u="none" strike="noStrike" kern="1200" cap="none" spc="0" normalizeH="0" baseline="0" noProof="0" dirty="0">
                <a:ln>
                  <a:noFill/>
                </a:ln>
                <a:solidFill>
                  <a:prstClr val="black"/>
                </a:solidFill>
                <a:effectLst/>
                <a:uLnTx/>
                <a:uFillTx/>
                <a:latin typeface="Arial "/>
                <a:ea typeface="+mn-ea"/>
                <a:cs typeface="+mn-cs"/>
              </a:rPr>
              <a:t>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
                <a:ea typeface="+mn-ea"/>
                <a:cs typeface="+mn-cs"/>
              </a:rPr>
              <a:t>103</a:t>
            </a:r>
            <a:r>
              <a:rPr kumimoji="0" lang="en-US" sz="1800" b="0" i="0" u="none" strike="noStrike" kern="1200" cap="none" spc="0" normalizeH="0" baseline="0" noProof="0" dirty="0">
                <a:ln>
                  <a:noFill/>
                </a:ln>
                <a:solidFill>
                  <a:prstClr val="black"/>
                </a:solidFill>
                <a:effectLst/>
                <a:uLnTx/>
                <a:uFillTx/>
                <a:latin typeface="Arial "/>
                <a:ea typeface="+mn-ea"/>
                <a:cs typeface="+mn-cs"/>
              </a:rPr>
              <a:t>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
                <a:ea typeface="+mn-ea"/>
                <a:cs typeface="+mn-cs"/>
              </a:rPr>
              <a:t>103m</a:t>
            </a:r>
            <a:r>
              <a:rPr kumimoji="0" lang="en-US" sz="1800" b="0" i="0" u="none" strike="noStrike" kern="1200" cap="none" spc="0" normalizeH="0" baseline="0" noProof="0" dirty="0">
                <a:ln>
                  <a:noFill/>
                </a:ln>
                <a:solidFill>
                  <a:prstClr val="black"/>
                </a:solidFill>
                <a:effectLst/>
                <a:uLnTx/>
                <a:uFillTx/>
                <a:latin typeface="Arial "/>
                <a:ea typeface="+mn-ea"/>
                <a:cs typeface="+mn-cs"/>
              </a:rPr>
              <a:t>Rh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a:solidFill>
                  <a:prstClr val="black"/>
                </a:solidFill>
                <a:latin typeface="Arial "/>
              </a:rPr>
              <a:t>161</a:t>
            </a:r>
            <a:r>
              <a:rPr lang="en-US" dirty="0">
                <a:solidFill>
                  <a:prstClr val="black"/>
                </a:solidFill>
                <a:latin typeface="Arial "/>
              </a:rPr>
              <a:t>Tb</a:t>
            </a:r>
            <a:r>
              <a:rPr kumimoji="0" lang="en-US" sz="1800" b="0" i="0" u="none" strike="noStrike" kern="1200" cap="none" spc="0" normalizeH="0" baseline="0" noProof="0" dirty="0">
                <a:ln>
                  <a:noFill/>
                </a:ln>
                <a:solidFill>
                  <a:prstClr val="black"/>
                </a:solidFill>
                <a:effectLst/>
                <a:uLnTx/>
                <a:uFillTx/>
                <a:latin typeface="Arial "/>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a:solidFill>
                  <a:prstClr val="black"/>
                </a:solidFill>
                <a:latin typeface="Arial "/>
              </a:rPr>
              <a:t>165</a:t>
            </a:r>
            <a:r>
              <a:rPr lang="en-US" dirty="0">
                <a:solidFill>
                  <a:prstClr val="black"/>
                </a:solidFill>
                <a:latin typeface="Arial "/>
              </a:rPr>
              <a:t>Er</a:t>
            </a:r>
            <a:endParaRPr kumimoji="0" lang="en-US" sz="1800" b="0" i="0" u="none" strike="noStrike" kern="1200" cap="none" spc="0" normalizeH="0" baseline="0" noProof="0" dirty="0">
              <a:ln>
                <a:noFill/>
              </a:ln>
              <a:solidFill>
                <a:prstClr val="black"/>
              </a:solidFill>
              <a:effectLst/>
              <a:uLnTx/>
              <a:uFillTx/>
              <a:latin typeface="Arial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
                <a:ea typeface="+mn-ea"/>
                <a:cs typeface="+mn-cs"/>
              </a:rPr>
              <a:t>191</a:t>
            </a:r>
            <a:r>
              <a:rPr kumimoji="0" lang="en-US" sz="1800" b="0" i="0" u="none" strike="noStrike" kern="1200" cap="none" spc="0" normalizeH="0" baseline="0" noProof="0" dirty="0">
                <a:ln>
                  <a:noFill/>
                </a:ln>
                <a:solidFill>
                  <a:prstClr val="black"/>
                </a:solidFill>
                <a:effectLst/>
                <a:uLnTx/>
                <a:uFillTx/>
                <a:latin typeface="Arial "/>
                <a:ea typeface="+mn-ea"/>
                <a:cs typeface="+mn-cs"/>
              </a:rPr>
              <a:t>Os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a:solidFill>
                  <a:prstClr val="black"/>
                </a:solidFill>
                <a:latin typeface="Arial "/>
              </a:rPr>
              <a:t>239</a:t>
            </a:r>
            <a:r>
              <a:rPr lang="en-US" dirty="0">
                <a:solidFill>
                  <a:prstClr val="black"/>
                </a:solidFill>
                <a:latin typeface="Arial "/>
              </a:rPr>
              <a:t>Np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
                <a:ea typeface="+mn-ea"/>
                <a:cs typeface="+mn-cs"/>
              </a:rPr>
              <a:t>…</a:t>
            </a:r>
          </a:p>
        </p:txBody>
      </p:sp>
      <p:sp>
        <p:nvSpPr>
          <p:cNvPr id="11" name="TextBox 10">
            <a:extLst>
              <a:ext uri="{FF2B5EF4-FFF2-40B4-BE49-F238E27FC236}">
                <a16:creationId xmlns:a16="http://schemas.microsoft.com/office/drawing/2014/main" id="{3D7BF6CF-53F7-55F9-D347-145D1B4BB2CA}"/>
              </a:ext>
            </a:extLst>
          </p:cNvPr>
          <p:cNvSpPr txBox="1"/>
          <p:nvPr/>
        </p:nvSpPr>
        <p:spPr>
          <a:xfrm>
            <a:off x="4431037" y="6492468"/>
            <a:ext cx="37660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Filosofov</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Nuc</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Med. Biol. 2021, 94-95, 1-19 </a:t>
            </a:r>
          </a:p>
        </p:txBody>
      </p:sp>
      <p:sp>
        <p:nvSpPr>
          <p:cNvPr id="17" name="TextBox 16">
            <a:extLst>
              <a:ext uri="{FF2B5EF4-FFF2-40B4-BE49-F238E27FC236}">
                <a16:creationId xmlns:a16="http://schemas.microsoft.com/office/drawing/2014/main" id="{1AACD49F-5122-1C3E-EF44-3BB0CB94E8CD}"/>
              </a:ext>
            </a:extLst>
          </p:cNvPr>
          <p:cNvSpPr txBox="1"/>
          <p:nvPr/>
        </p:nvSpPr>
        <p:spPr>
          <a:xfrm>
            <a:off x="7344699" y="3167249"/>
            <a:ext cx="4560125" cy="1477328"/>
          </a:xfrm>
          <a:prstGeom prst="rect">
            <a:avLst/>
          </a:prstGeom>
          <a:noFill/>
        </p:spPr>
        <p:txBody>
          <a:bodyPr wrap="square" rtlCol="0">
            <a:spAutoFit/>
          </a:bodyPr>
          <a:lstStyle/>
          <a:p>
            <a:pPr marL="742950" lvl="1" indent="-285750">
              <a:buClr>
                <a:srgbClr val="00B0F0"/>
              </a:buClr>
              <a:buFont typeface="Wingdings" pitchFamily="2" charset="2"/>
              <a:buChar char="§"/>
            </a:pPr>
            <a:r>
              <a:rPr lang="en-US" dirty="0"/>
              <a:t>Continued pursuit of:</a:t>
            </a:r>
          </a:p>
          <a:p>
            <a:pPr marL="1200150" lvl="2" indent="-285750">
              <a:buClr>
                <a:srgbClr val="00B0F0"/>
              </a:buClr>
              <a:buFont typeface="Wingdings" pitchFamily="2" charset="2"/>
              <a:buChar char="§"/>
            </a:pPr>
            <a:r>
              <a:rPr lang="en-US" dirty="0"/>
              <a:t>Novel production methods</a:t>
            </a:r>
          </a:p>
          <a:p>
            <a:pPr marL="1200150" lvl="2" indent="-285750">
              <a:buClr>
                <a:srgbClr val="00B0F0"/>
              </a:buClr>
              <a:buFont typeface="Wingdings" pitchFamily="2" charset="2"/>
              <a:buChar char="§"/>
            </a:pPr>
            <a:r>
              <a:rPr lang="en-US" dirty="0"/>
              <a:t>Separation chemistry</a:t>
            </a:r>
          </a:p>
          <a:p>
            <a:pPr marL="1200150" lvl="2" indent="-285750">
              <a:buClr>
                <a:srgbClr val="00B0F0"/>
              </a:buClr>
              <a:buFont typeface="Wingdings" pitchFamily="2" charset="2"/>
              <a:buChar char="§"/>
            </a:pPr>
            <a:r>
              <a:rPr lang="en-US" dirty="0"/>
              <a:t>Chelate chemistry</a:t>
            </a:r>
          </a:p>
          <a:p>
            <a:pPr marL="1200150" lvl="2" indent="-285750">
              <a:buClr>
                <a:srgbClr val="00B0F0"/>
              </a:buClr>
              <a:buFont typeface="Wingdings" pitchFamily="2" charset="2"/>
              <a:buChar char="§"/>
            </a:pPr>
            <a:r>
              <a:rPr lang="en-US" dirty="0"/>
              <a:t>Applications</a:t>
            </a:r>
          </a:p>
        </p:txBody>
      </p:sp>
    </p:spTree>
    <p:extLst>
      <p:ext uri="{BB962C8B-B14F-4D97-AF65-F5344CB8AC3E}">
        <p14:creationId xmlns:p14="http://schemas.microsoft.com/office/powerpoint/2010/main" val="49281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33548-2F89-1549-AFED-75CAE4F87C86}"/>
              </a:ext>
            </a:extLst>
          </p:cNvPr>
          <p:cNvSpPr txBox="1"/>
          <p:nvPr/>
        </p:nvSpPr>
        <p:spPr>
          <a:xfrm>
            <a:off x="704678" y="418239"/>
            <a:ext cx="10930927" cy="523220"/>
          </a:xfrm>
          <a:prstGeom prst="rect">
            <a:avLst/>
          </a:prstGeom>
          <a:noFill/>
        </p:spPr>
        <p:txBody>
          <a:bodyPr wrap="square" rtlCol="0">
            <a:spAutoFit/>
          </a:bodyPr>
          <a:lstStyle/>
          <a:p>
            <a:pPr lvl="0"/>
            <a:r>
              <a:rPr lang="en-US" sz="2800" b="1" dirty="0"/>
              <a:t>Today’s presentation:</a:t>
            </a:r>
          </a:p>
        </p:txBody>
      </p:sp>
      <p:sp>
        <p:nvSpPr>
          <p:cNvPr id="2" name="Rectangle: Rounded Corners 1">
            <a:extLst>
              <a:ext uri="{FF2B5EF4-FFF2-40B4-BE49-F238E27FC236}">
                <a16:creationId xmlns:a16="http://schemas.microsoft.com/office/drawing/2014/main" id="{3EFE9A09-EF92-B770-909A-8739652D9ED0}"/>
              </a:ext>
            </a:extLst>
          </p:cNvPr>
          <p:cNvSpPr/>
          <p:nvPr/>
        </p:nvSpPr>
        <p:spPr>
          <a:xfrm>
            <a:off x="875630" y="1045627"/>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Backdrop: LS Vision, Mission; The Team; Our Pillars</a:t>
            </a:r>
          </a:p>
        </p:txBody>
      </p:sp>
      <p:sp>
        <p:nvSpPr>
          <p:cNvPr id="4" name="Rectangle: Rounded Corners 3">
            <a:extLst>
              <a:ext uri="{FF2B5EF4-FFF2-40B4-BE49-F238E27FC236}">
                <a16:creationId xmlns:a16="http://schemas.microsoft.com/office/drawing/2014/main" id="{18AF6A90-1E79-8509-3F19-75900DC04C45}"/>
              </a:ext>
            </a:extLst>
          </p:cNvPr>
          <p:cNvSpPr/>
          <p:nvPr/>
        </p:nvSpPr>
        <p:spPr>
          <a:xfrm>
            <a:off x="875630" y="2411838"/>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 Summary of Achievements: Infrastructure and Research</a:t>
            </a:r>
          </a:p>
        </p:txBody>
      </p:sp>
      <p:sp>
        <p:nvSpPr>
          <p:cNvPr id="5" name="Rectangle: Rounded Corners 4">
            <a:extLst>
              <a:ext uri="{FF2B5EF4-FFF2-40B4-BE49-F238E27FC236}">
                <a16:creationId xmlns:a16="http://schemas.microsoft.com/office/drawing/2014/main" id="{D93C8D7E-8A88-27DD-15D2-853B5075B6A4}"/>
              </a:ext>
            </a:extLst>
          </p:cNvPr>
          <p:cNvSpPr/>
          <p:nvPr/>
        </p:nvSpPr>
        <p:spPr>
          <a:xfrm>
            <a:off x="875630" y="5196338"/>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What’s coming: 2025-2030</a:t>
            </a:r>
          </a:p>
        </p:txBody>
      </p:sp>
      <p:sp>
        <p:nvSpPr>
          <p:cNvPr id="6" name="Rectangle 5">
            <a:extLst>
              <a:ext uri="{FF2B5EF4-FFF2-40B4-BE49-F238E27FC236}">
                <a16:creationId xmlns:a16="http://schemas.microsoft.com/office/drawing/2014/main" id="{46DF9B61-287A-7B2A-B376-3E7058F45EC8}"/>
              </a:ext>
            </a:extLst>
          </p:cNvPr>
          <p:cNvSpPr/>
          <p:nvPr/>
        </p:nvSpPr>
        <p:spPr>
          <a:xfrm>
            <a:off x="11481683" y="5255812"/>
            <a:ext cx="622462" cy="15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D736C93-1B4B-EB65-5818-9D47710E5261}"/>
              </a:ext>
            </a:extLst>
          </p:cNvPr>
          <p:cNvSpPr/>
          <p:nvPr/>
        </p:nvSpPr>
        <p:spPr>
          <a:xfrm>
            <a:off x="875630" y="3789618"/>
            <a:ext cx="10440740" cy="1255059"/>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IAMI Status and Ramp-up</a:t>
            </a:r>
          </a:p>
        </p:txBody>
      </p:sp>
    </p:spTree>
    <p:extLst>
      <p:ext uri="{BB962C8B-B14F-4D97-AF65-F5344CB8AC3E}">
        <p14:creationId xmlns:p14="http://schemas.microsoft.com/office/powerpoint/2010/main" val="89165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B221E3C-BE7B-EFC7-E694-0A7722990771}"/>
              </a:ext>
            </a:extLst>
          </p:cNvPr>
          <p:cNvSpPr txBox="1"/>
          <p:nvPr/>
        </p:nvSpPr>
        <p:spPr>
          <a:xfrm>
            <a:off x="5760132" y="2914926"/>
            <a:ext cx="549646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155</a:t>
            </a:r>
            <a:r>
              <a:rPr lang="en-US" sz="1400" dirty="0">
                <a:latin typeface="Arial" panose="020B0604020202020204" pitchFamily="34" charset="0"/>
                <a:cs typeface="Arial" panose="020B0604020202020204" pitchFamily="34" charset="0"/>
              </a:rPr>
              <a:t>Tb]Tb-crown-</a:t>
            </a: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MSH Biodistribution 2 h </a:t>
            </a:r>
            <a:r>
              <a:rPr lang="en-US" sz="1400" dirty="0" err="1">
                <a:latin typeface="Arial" panose="020B0604020202020204" pitchFamily="34" charset="0"/>
                <a:cs typeface="Arial" panose="020B0604020202020204" pitchFamily="34" charset="0"/>
              </a:rPr>
              <a:t>p.i.</a:t>
            </a:r>
            <a:endParaRPr lang="en-CA" sz="1400" dirty="0">
              <a:latin typeface="Arial" panose="020B0604020202020204" pitchFamily="34" charset="0"/>
              <a:cs typeface="Arial" panose="020B0604020202020204" pitchFamily="34" charset="0"/>
            </a:endParaRPr>
          </a:p>
        </p:txBody>
      </p:sp>
      <p:pic>
        <p:nvPicPr>
          <p:cNvPr id="15" name="Picture 14" descr="A picture containing indoor, dark&#10;&#10;Description automatically generated">
            <a:extLst>
              <a:ext uri="{FF2B5EF4-FFF2-40B4-BE49-F238E27FC236}">
                <a16:creationId xmlns:a16="http://schemas.microsoft.com/office/drawing/2014/main" id="{5EDC4437-72D5-4EFD-5977-780BCD239C7E}"/>
              </a:ext>
            </a:extLst>
          </p:cNvPr>
          <p:cNvPicPr>
            <a:picLocks noChangeAspect="1"/>
          </p:cNvPicPr>
          <p:nvPr/>
        </p:nvPicPr>
        <p:blipFill rotWithShape="1">
          <a:blip r:embed="rId4"/>
          <a:srcRect t="9081"/>
          <a:stretch/>
        </p:blipFill>
        <p:spPr>
          <a:xfrm>
            <a:off x="5833035" y="3124254"/>
            <a:ext cx="5008801" cy="3216758"/>
          </a:xfrm>
          <a:prstGeom prst="rect">
            <a:avLst/>
          </a:prstGeom>
        </p:spPr>
      </p:pic>
      <p:pic>
        <p:nvPicPr>
          <p:cNvPr id="16" name="M1098_2H_11_2">
            <a:hlinkClick r:id="" action="ppaction://media"/>
            <a:extLst>
              <a:ext uri="{FF2B5EF4-FFF2-40B4-BE49-F238E27FC236}">
                <a16:creationId xmlns:a16="http://schemas.microsoft.com/office/drawing/2014/main" id="{547AE82B-6966-3934-02AF-B30A3405552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2645" r="35809"/>
          <a:stretch/>
        </p:blipFill>
        <p:spPr>
          <a:xfrm rot="5400000">
            <a:off x="7979683" y="363645"/>
            <a:ext cx="1135691" cy="3600183"/>
          </a:xfrm>
          <a:prstGeom prst="rect">
            <a:avLst/>
          </a:prstGeom>
        </p:spPr>
      </p:pic>
      <p:sp>
        <p:nvSpPr>
          <p:cNvPr id="17" name="TextBox 16">
            <a:extLst>
              <a:ext uri="{FF2B5EF4-FFF2-40B4-BE49-F238E27FC236}">
                <a16:creationId xmlns:a16="http://schemas.microsoft.com/office/drawing/2014/main" id="{4F84DDE8-0B38-A42D-2F4C-B24F80783E68}"/>
              </a:ext>
            </a:extLst>
          </p:cNvPr>
          <p:cNvSpPr txBox="1"/>
          <p:nvPr/>
        </p:nvSpPr>
        <p:spPr>
          <a:xfrm>
            <a:off x="6833541" y="1288114"/>
            <a:ext cx="342797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155</a:t>
            </a:r>
            <a:r>
              <a:rPr lang="en-US" sz="1400" dirty="0">
                <a:latin typeface="Arial" panose="020B0604020202020204" pitchFamily="34" charset="0"/>
                <a:cs typeface="Arial" panose="020B0604020202020204" pitchFamily="34" charset="0"/>
              </a:rPr>
              <a:t>Tb]Tb-crown-</a:t>
            </a: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MSH SPECT , 2h </a:t>
            </a:r>
            <a:r>
              <a:rPr lang="en-US" sz="1400" dirty="0" err="1">
                <a:latin typeface="Arial" panose="020B0604020202020204" pitchFamily="34" charset="0"/>
                <a:cs typeface="Arial" panose="020B0604020202020204" pitchFamily="34" charset="0"/>
              </a:rPr>
              <a:t>p.i.</a:t>
            </a:r>
            <a:r>
              <a:rPr lang="en-US" sz="1400" dirty="0">
                <a:latin typeface="Arial" panose="020B0604020202020204" pitchFamily="34" charset="0"/>
                <a:cs typeface="Arial" panose="020B0604020202020204" pitchFamily="34" charset="0"/>
              </a:rPr>
              <a:t>, </a:t>
            </a:r>
            <a:endParaRPr lang="en-CA" sz="1400" dirty="0">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C524E470-B3FE-2AAC-AE12-ECE85C5B9FC1}"/>
              </a:ext>
            </a:extLst>
          </p:cNvPr>
          <p:cNvSpPr txBox="1">
            <a:spLocks/>
          </p:cNvSpPr>
          <p:nvPr/>
        </p:nvSpPr>
        <p:spPr>
          <a:xfrm>
            <a:off x="6446492" y="4348879"/>
            <a:ext cx="4764118" cy="1135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dirty="0">
                <a:latin typeface="Arial" panose="020B0604020202020204" pitchFamily="34" charset="0"/>
                <a:cs typeface="Arial" panose="020B0604020202020204" pitchFamily="34" charset="0"/>
              </a:rPr>
              <a:t>High contrast images</a:t>
            </a:r>
          </a:p>
          <a:p>
            <a:pPr>
              <a:lnSpc>
                <a:spcPct val="100000"/>
              </a:lnSpc>
              <a:spcBef>
                <a:spcPts val="0"/>
              </a:spcBef>
            </a:pPr>
            <a:r>
              <a:rPr lang="en-GB" sz="1600" dirty="0">
                <a:latin typeface="Arial" panose="020B0604020202020204" pitchFamily="34" charset="0"/>
                <a:cs typeface="Arial" panose="020B0604020202020204" pitchFamily="34" charset="0"/>
              </a:rPr>
              <a:t>Good tumour uptake</a:t>
            </a:r>
          </a:p>
        </p:txBody>
      </p:sp>
      <p:pic>
        <p:nvPicPr>
          <p:cNvPr id="19" name="Graphic 78">
            <a:extLst>
              <a:ext uri="{FF2B5EF4-FFF2-40B4-BE49-F238E27FC236}">
                <a16:creationId xmlns:a16="http://schemas.microsoft.com/office/drawing/2014/main" id="{273D2DD9-4ACF-D468-84F4-01D84A4CD52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54184"/>
          <a:stretch/>
        </p:blipFill>
        <p:spPr>
          <a:xfrm>
            <a:off x="1249576" y="543293"/>
            <a:ext cx="5744052" cy="1401033"/>
          </a:xfrm>
          <a:prstGeom prst="rect">
            <a:avLst/>
          </a:prstGeom>
        </p:spPr>
      </p:pic>
      <p:pic>
        <p:nvPicPr>
          <p:cNvPr id="20" name="Graphic 19">
            <a:extLst>
              <a:ext uri="{FF2B5EF4-FFF2-40B4-BE49-F238E27FC236}">
                <a16:creationId xmlns:a16="http://schemas.microsoft.com/office/drawing/2014/main" id="{7ECCD6D5-DEE3-CED7-52C9-BBFDFF8DB0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355" y="4009933"/>
            <a:ext cx="3273247" cy="795231"/>
          </a:xfrm>
          <a:prstGeom prst="rect">
            <a:avLst/>
          </a:prstGeom>
        </p:spPr>
      </p:pic>
      <p:pic>
        <p:nvPicPr>
          <p:cNvPr id="21" name="Graphic 2">
            <a:extLst>
              <a:ext uri="{FF2B5EF4-FFF2-40B4-BE49-F238E27FC236}">
                <a16:creationId xmlns:a16="http://schemas.microsoft.com/office/drawing/2014/main" id="{F1A3F724-55A1-E95D-A625-8B1FC9F720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8355" y="3186491"/>
            <a:ext cx="3273247" cy="798378"/>
          </a:xfrm>
          <a:prstGeom prst="rect">
            <a:avLst/>
          </a:prstGeom>
        </p:spPr>
      </p:pic>
      <p:pic>
        <p:nvPicPr>
          <p:cNvPr id="22" name="Graphic 3">
            <a:extLst>
              <a:ext uri="{FF2B5EF4-FFF2-40B4-BE49-F238E27FC236}">
                <a16:creationId xmlns:a16="http://schemas.microsoft.com/office/drawing/2014/main" id="{D7E464F7-3F64-AF72-7A9B-E43D34F21D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2725" y="1870322"/>
            <a:ext cx="3715251" cy="1238417"/>
          </a:xfrm>
          <a:prstGeom prst="rect">
            <a:avLst/>
          </a:prstGeom>
        </p:spPr>
      </p:pic>
      <p:sp>
        <p:nvSpPr>
          <p:cNvPr id="23" name="Title 1">
            <a:extLst>
              <a:ext uri="{FF2B5EF4-FFF2-40B4-BE49-F238E27FC236}">
                <a16:creationId xmlns:a16="http://schemas.microsoft.com/office/drawing/2014/main" id="{A8444E59-55F2-128E-32B4-CFA5A177619A}"/>
              </a:ext>
            </a:extLst>
          </p:cNvPr>
          <p:cNvSpPr>
            <a:spLocks noGrp="1"/>
          </p:cNvSpPr>
          <p:nvPr>
            <p:ph type="title"/>
          </p:nvPr>
        </p:nvSpPr>
        <p:spPr>
          <a:xfrm>
            <a:off x="3754877" y="154687"/>
            <a:ext cx="8123585" cy="676102"/>
          </a:xfrm>
        </p:spPr>
        <p:txBody>
          <a:bodyPr anchor="ctr">
            <a:normAutofit fontScale="90000"/>
          </a:bodyPr>
          <a:lstStyle/>
          <a:p>
            <a:pPr algn="r"/>
            <a:r>
              <a:rPr lang="en-CA" altLang="en-US" sz="2800" b="1" dirty="0">
                <a:solidFill>
                  <a:srgbClr val="00A9FF"/>
                </a:solidFill>
              </a:rPr>
              <a:t>ISAC/ISOL for R&amp;D into unconventional radionuclides</a:t>
            </a:r>
          </a:p>
        </p:txBody>
      </p:sp>
      <p:pic>
        <p:nvPicPr>
          <p:cNvPr id="24" name="Picture 23">
            <a:extLst>
              <a:ext uri="{FF2B5EF4-FFF2-40B4-BE49-F238E27FC236}">
                <a16:creationId xmlns:a16="http://schemas.microsoft.com/office/drawing/2014/main" id="{8BAD6D65-1373-B5A6-A166-6FC9D558CD8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3325" y="129366"/>
            <a:ext cx="1037832" cy="1402845"/>
          </a:xfrm>
          <a:prstGeom prst="rect">
            <a:avLst/>
          </a:prstGeom>
        </p:spPr>
      </p:pic>
      <p:pic>
        <p:nvPicPr>
          <p:cNvPr id="25" name="Picture 24" descr="A person wearing glasses and smiling at the camera&#10;&#10;Description automatically generated">
            <a:extLst>
              <a:ext uri="{FF2B5EF4-FFF2-40B4-BE49-F238E27FC236}">
                <a16:creationId xmlns:a16="http://schemas.microsoft.com/office/drawing/2014/main" id="{E0025743-4662-AA69-AAA7-729F414A0325}"/>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983784" y="5449779"/>
            <a:ext cx="1000836" cy="1347998"/>
          </a:xfrm>
          <a:prstGeom prst="rect">
            <a:avLst/>
          </a:prstGeom>
        </p:spPr>
      </p:pic>
      <p:grpSp>
        <p:nvGrpSpPr>
          <p:cNvPr id="3" name="Group 2">
            <a:extLst>
              <a:ext uri="{FF2B5EF4-FFF2-40B4-BE49-F238E27FC236}">
                <a16:creationId xmlns:a16="http://schemas.microsoft.com/office/drawing/2014/main" id="{B78CB45F-6499-64AE-D357-5B731E49923A}"/>
              </a:ext>
            </a:extLst>
          </p:cNvPr>
          <p:cNvGrpSpPr>
            <a:grpSpLocks noChangeAspect="1"/>
          </p:cNvGrpSpPr>
          <p:nvPr/>
        </p:nvGrpSpPr>
        <p:grpSpPr>
          <a:xfrm rot="5400000">
            <a:off x="1792994" y="3891927"/>
            <a:ext cx="1383967" cy="3951936"/>
            <a:chOff x="8594514" y="578096"/>
            <a:chExt cx="1997743" cy="5704574"/>
          </a:xfrm>
        </p:grpSpPr>
        <p:pic>
          <p:nvPicPr>
            <p:cNvPr id="4" name="Picture 3">
              <a:extLst>
                <a:ext uri="{FF2B5EF4-FFF2-40B4-BE49-F238E27FC236}">
                  <a16:creationId xmlns:a16="http://schemas.microsoft.com/office/drawing/2014/main" id="{EA45C29F-9D75-AA6D-9A6B-45C4626C7BAA}"/>
                </a:ext>
              </a:extLst>
            </p:cNvPr>
            <p:cNvPicPr>
              <a:picLocks noChangeAspect="1"/>
            </p:cNvPicPr>
            <p:nvPr/>
          </p:nvPicPr>
          <p:blipFill rotWithShape="1">
            <a:blip r:embed="rId16"/>
            <a:srcRect l="21694" t="2332" r="28331" b="2797"/>
            <a:stretch/>
          </p:blipFill>
          <p:spPr>
            <a:xfrm>
              <a:off x="10249193" y="578096"/>
              <a:ext cx="343064" cy="5704574"/>
            </a:xfrm>
            <a:prstGeom prst="rect">
              <a:avLst/>
            </a:prstGeom>
          </p:spPr>
        </p:pic>
        <p:pic>
          <p:nvPicPr>
            <p:cNvPr id="9" name="Picture 8" descr="A picture containing light, purple, close&#10;&#10;Description automatically generated">
              <a:extLst>
                <a:ext uri="{FF2B5EF4-FFF2-40B4-BE49-F238E27FC236}">
                  <a16:creationId xmlns:a16="http://schemas.microsoft.com/office/drawing/2014/main" id="{50372D2C-5523-C717-6A14-AB501EEB7045}"/>
                </a:ext>
              </a:extLst>
            </p:cNvPr>
            <p:cNvPicPr>
              <a:picLocks noChangeAspect="1"/>
            </p:cNvPicPr>
            <p:nvPr/>
          </p:nvPicPr>
          <p:blipFill>
            <a:blip r:embed="rId17"/>
            <a:stretch>
              <a:fillRect/>
            </a:stretch>
          </p:blipFill>
          <p:spPr>
            <a:xfrm>
              <a:off x="8594514" y="578096"/>
              <a:ext cx="1655523" cy="5704574"/>
            </a:xfrm>
            <a:prstGeom prst="rect">
              <a:avLst/>
            </a:prstGeom>
          </p:spPr>
        </p:pic>
      </p:grpSp>
      <p:sp>
        <p:nvSpPr>
          <p:cNvPr id="10" name="TextBox 9">
            <a:extLst>
              <a:ext uri="{FF2B5EF4-FFF2-40B4-BE49-F238E27FC236}">
                <a16:creationId xmlns:a16="http://schemas.microsoft.com/office/drawing/2014/main" id="{8C0DCEDC-BB9F-DA5B-99D2-934B2DF743DA}"/>
              </a:ext>
            </a:extLst>
          </p:cNvPr>
          <p:cNvSpPr txBox="1"/>
          <p:nvPr/>
        </p:nvSpPr>
        <p:spPr>
          <a:xfrm>
            <a:off x="-263255" y="4833286"/>
            <a:ext cx="549646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t>
            </a:r>
            <a:r>
              <a:rPr lang="en-US" sz="1400" baseline="30000" dirty="0">
                <a:latin typeface="Arial" panose="020B0604020202020204" pitchFamily="34" charset="0"/>
                <a:cs typeface="Arial" panose="020B0604020202020204" pitchFamily="34" charset="0"/>
              </a:rPr>
              <a:t>226</a:t>
            </a:r>
            <a:r>
              <a:rPr lang="en-US" sz="1400" dirty="0">
                <a:latin typeface="Arial" panose="020B0604020202020204" pitchFamily="34" charset="0"/>
                <a:cs typeface="Arial" panose="020B0604020202020204" pitchFamily="34" charset="0"/>
              </a:rPr>
              <a:t>Ac]-crown-TATE Biodistribution 24 h </a:t>
            </a:r>
            <a:r>
              <a:rPr lang="en-US" sz="1400" dirty="0" err="1">
                <a:latin typeface="Arial" panose="020B0604020202020204" pitchFamily="34" charset="0"/>
                <a:cs typeface="Arial" panose="020B0604020202020204" pitchFamily="34" charset="0"/>
              </a:rPr>
              <a:t>p.i.</a:t>
            </a: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09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B48A271-8A39-AC3E-6656-F967FF2D1209}"/>
              </a:ext>
            </a:extLst>
          </p:cNvPr>
          <p:cNvGrpSpPr/>
          <p:nvPr/>
        </p:nvGrpSpPr>
        <p:grpSpPr>
          <a:xfrm>
            <a:off x="2306300" y="2436957"/>
            <a:ext cx="3955436" cy="1620507"/>
            <a:chOff x="477913" y="1046704"/>
            <a:chExt cx="4849299" cy="2277058"/>
          </a:xfrm>
        </p:grpSpPr>
        <p:grpSp>
          <p:nvGrpSpPr>
            <p:cNvPr id="9" name="Group 8">
              <a:extLst>
                <a:ext uri="{FF2B5EF4-FFF2-40B4-BE49-F238E27FC236}">
                  <a16:creationId xmlns:a16="http://schemas.microsoft.com/office/drawing/2014/main" id="{E000DE9E-B38D-8436-BD98-C442D650CA2C}"/>
                </a:ext>
              </a:extLst>
            </p:cNvPr>
            <p:cNvGrpSpPr/>
            <p:nvPr/>
          </p:nvGrpSpPr>
          <p:grpSpPr>
            <a:xfrm>
              <a:off x="477913" y="1046704"/>
              <a:ext cx="4849299" cy="2277058"/>
              <a:chOff x="3237122" y="409125"/>
              <a:chExt cx="3055345" cy="1311679"/>
            </a:xfrm>
          </p:grpSpPr>
          <p:pic>
            <p:nvPicPr>
              <p:cNvPr id="11" name="Picture 10" descr="A close up of a logo&#10;&#10;Description automatically generated">
                <a:extLst>
                  <a:ext uri="{FF2B5EF4-FFF2-40B4-BE49-F238E27FC236}">
                    <a16:creationId xmlns:a16="http://schemas.microsoft.com/office/drawing/2014/main" id="{0D5486A3-9D70-00EA-1A85-98222A4DB79A}"/>
                  </a:ext>
                </a:extLst>
              </p:cNvPr>
              <p:cNvPicPr>
                <a:picLocks noChangeAspect="1"/>
              </p:cNvPicPr>
              <p:nvPr/>
            </p:nvPicPr>
            <p:blipFill>
              <a:blip r:embed="rId2"/>
              <a:stretch>
                <a:fillRect/>
              </a:stretch>
            </p:blipFill>
            <p:spPr>
              <a:xfrm>
                <a:off x="5018182" y="490463"/>
                <a:ext cx="1274285" cy="1139822"/>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2459BD36-080A-6870-DEC8-D182BA2541D4}"/>
                  </a:ext>
                </a:extLst>
              </p:cNvPr>
              <p:cNvPicPr>
                <a:picLocks noChangeAspect="1"/>
              </p:cNvPicPr>
              <p:nvPr/>
            </p:nvPicPr>
            <p:blipFill>
              <a:blip r:embed="rId3"/>
              <a:stretch>
                <a:fillRect/>
              </a:stretch>
            </p:blipFill>
            <p:spPr>
              <a:xfrm>
                <a:off x="3237122" y="409125"/>
                <a:ext cx="1558887" cy="1311679"/>
              </a:xfrm>
              <a:prstGeom prst="rect">
                <a:avLst/>
              </a:prstGeom>
            </p:spPr>
          </p:pic>
          <p:sp>
            <p:nvSpPr>
              <p:cNvPr id="13" name="Rectangle 12">
                <a:extLst>
                  <a:ext uri="{FF2B5EF4-FFF2-40B4-BE49-F238E27FC236}">
                    <a16:creationId xmlns:a16="http://schemas.microsoft.com/office/drawing/2014/main" id="{BE7206E4-2DDC-AF13-B7B1-6721F9B0E731}"/>
                  </a:ext>
                </a:extLst>
              </p:cNvPr>
              <p:cNvSpPr/>
              <p:nvPr/>
            </p:nvSpPr>
            <p:spPr>
              <a:xfrm>
                <a:off x="4472848" y="428740"/>
                <a:ext cx="541662" cy="422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sym typeface="Helvetica Neue"/>
                </a:endParaRPr>
              </a:p>
            </p:txBody>
          </p:sp>
        </p:grpSp>
        <p:sp>
          <p:nvSpPr>
            <p:cNvPr id="10" name="Rectangle 9">
              <a:extLst>
                <a:ext uri="{FF2B5EF4-FFF2-40B4-BE49-F238E27FC236}">
                  <a16:creationId xmlns:a16="http://schemas.microsoft.com/office/drawing/2014/main" id="{5EA9929D-F6FD-159C-D719-A85861F2525F}"/>
                </a:ext>
              </a:extLst>
            </p:cNvPr>
            <p:cNvSpPr/>
            <p:nvPr/>
          </p:nvSpPr>
          <p:spPr>
            <a:xfrm>
              <a:off x="3256097" y="1080755"/>
              <a:ext cx="2071115" cy="2085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sym typeface="Helvetica Neue"/>
              </a:endParaRPr>
            </a:p>
          </p:txBody>
        </p:sp>
      </p:grpSp>
      <p:sp>
        <p:nvSpPr>
          <p:cNvPr id="53" name="Title 1">
            <a:extLst>
              <a:ext uri="{FF2B5EF4-FFF2-40B4-BE49-F238E27FC236}">
                <a16:creationId xmlns:a16="http://schemas.microsoft.com/office/drawing/2014/main" id="{64AC99F1-9484-27B3-3762-0296DC050794}"/>
              </a:ext>
            </a:extLst>
          </p:cNvPr>
          <p:cNvSpPr>
            <a:spLocks noGrp="1"/>
          </p:cNvSpPr>
          <p:nvPr>
            <p:ph type="title"/>
          </p:nvPr>
        </p:nvSpPr>
        <p:spPr>
          <a:xfrm>
            <a:off x="3754877" y="154687"/>
            <a:ext cx="8123585" cy="676102"/>
          </a:xfrm>
        </p:spPr>
        <p:txBody>
          <a:bodyPr anchor="ctr"/>
          <a:lstStyle/>
          <a:p>
            <a:pPr algn="r"/>
            <a:r>
              <a:rPr lang="en-CA" altLang="en-US" sz="2800" b="1" dirty="0">
                <a:solidFill>
                  <a:srgbClr val="00A9FF"/>
                </a:solidFill>
              </a:rPr>
              <a:t>Radiopharmaceuticals Development</a:t>
            </a:r>
          </a:p>
        </p:txBody>
      </p:sp>
      <p:pic>
        <p:nvPicPr>
          <p:cNvPr id="65" name="Picture 64">
            <a:extLst>
              <a:ext uri="{FF2B5EF4-FFF2-40B4-BE49-F238E27FC236}">
                <a16:creationId xmlns:a16="http://schemas.microsoft.com/office/drawing/2014/main" id="{E806AD0B-53EA-DEB9-7A3C-408FEDC14E8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8629" y="154687"/>
            <a:ext cx="1037832" cy="1402845"/>
          </a:xfrm>
          <a:prstGeom prst="rect">
            <a:avLst/>
          </a:prstGeom>
        </p:spPr>
      </p:pic>
      <p:pic>
        <p:nvPicPr>
          <p:cNvPr id="66" name="Picture 65">
            <a:extLst>
              <a:ext uri="{FF2B5EF4-FFF2-40B4-BE49-F238E27FC236}">
                <a16:creationId xmlns:a16="http://schemas.microsoft.com/office/drawing/2014/main" id="{63336156-1CC6-56F7-4AAA-CA90F012401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85988" y="209534"/>
            <a:ext cx="984130" cy="1347998"/>
          </a:xfrm>
          <a:prstGeom prst="rect">
            <a:avLst/>
          </a:prstGeom>
        </p:spPr>
      </p:pic>
      <p:pic>
        <p:nvPicPr>
          <p:cNvPr id="67" name="Picture 66" descr="A person wearing glasses and smiling at the camera&#10;&#10;Description automatically generated">
            <a:extLst>
              <a:ext uri="{FF2B5EF4-FFF2-40B4-BE49-F238E27FC236}">
                <a16:creationId xmlns:a16="http://schemas.microsoft.com/office/drawing/2014/main" id="{EAF4F3B7-3566-FC39-8488-001E4E26D2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19100" y="209534"/>
            <a:ext cx="1000836" cy="1347998"/>
          </a:xfrm>
          <a:prstGeom prst="rect">
            <a:avLst/>
          </a:prstGeom>
        </p:spPr>
      </p:pic>
      <p:pic>
        <p:nvPicPr>
          <p:cNvPr id="3" name="Picture 2">
            <a:extLst>
              <a:ext uri="{FF2B5EF4-FFF2-40B4-BE49-F238E27FC236}">
                <a16:creationId xmlns:a16="http://schemas.microsoft.com/office/drawing/2014/main" id="{17BD3411-DF11-CF4F-97D1-274B21D275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9171" y="1224733"/>
            <a:ext cx="5229960" cy="2582370"/>
          </a:xfrm>
          <a:prstGeom prst="rect">
            <a:avLst/>
          </a:prstGeom>
        </p:spPr>
      </p:pic>
      <p:pic>
        <p:nvPicPr>
          <p:cNvPr id="1026" name="Picture 2" descr="A picture containing diagram&#10;&#10;Description automatically generated">
            <a:extLst>
              <a:ext uri="{FF2B5EF4-FFF2-40B4-BE49-F238E27FC236}">
                <a16:creationId xmlns:a16="http://schemas.microsoft.com/office/drawing/2014/main" id="{D7B2DE25-8FBC-5567-84DA-7A7293DA5E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234" r="39208" b="23175"/>
          <a:stretch/>
        </p:blipFill>
        <p:spPr bwMode="auto">
          <a:xfrm>
            <a:off x="289758" y="2378509"/>
            <a:ext cx="1496091" cy="17489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664875-45E5-6F3C-FE1C-D46C3B143C38}"/>
              </a:ext>
            </a:extLst>
          </p:cNvPr>
          <p:cNvSpPr txBox="1"/>
          <p:nvPr/>
        </p:nvSpPr>
        <p:spPr>
          <a:xfrm>
            <a:off x="167642" y="1914350"/>
            <a:ext cx="2377574" cy="369332"/>
          </a:xfrm>
          <a:prstGeom prst="rect">
            <a:avLst/>
          </a:prstGeom>
          <a:noFill/>
        </p:spPr>
        <p:txBody>
          <a:bodyPr wrap="none" rtlCol="0">
            <a:spAutoFit/>
          </a:bodyPr>
          <a:lstStyle/>
          <a:p>
            <a:r>
              <a:rPr lang="en-US" dirty="0"/>
              <a:t>Macrocyclic chelates:</a:t>
            </a:r>
          </a:p>
        </p:txBody>
      </p:sp>
      <p:sp>
        <p:nvSpPr>
          <p:cNvPr id="16" name="TextBox 15">
            <a:extLst>
              <a:ext uri="{FF2B5EF4-FFF2-40B4-BE49-F238E27FC236}">
                <a16:creationId xmlns:a16="http://schemas.microsoft.com/office/drawing/2014/main" id="{F28FDFD1-C313-ED64-089D-941015BA2BCD}"/>
              </a:ext>
            </a:extLst>
          </p:cNvPr>
          <p:cNvSpPr txBox="1"/>
          <p:nvPr/>
        </p:nvSpPr>
        <p:spPr>
          <a:xfrm>
            <a:off x="218629" y="4462486"/>
            <a:ext cx="1890261" cy="369332"/>
          </a:xfrm>
          <a:prstGeom prst="rect">
            <a:avLst/>
          </a:prstGeom>
          <a:noFill/>
        </p:spPr>
        <p:txBody>
          <a:bodyPr wrap="none" rtlCol="0">
            <a:spAutoFit/>
          </a:bodyPr>
          <a:lstStyle/>
          <a:p>
            <a:r>
              <a:rPr lang="en-US" dirty="0"/>
              <a:t>Acyclic chelates:</a:t>
            </a:r>
          </a:p>
        </p:txBody>
      </p:sp>
      <p:sp>
        <p:nvSpPr>
          <p:cNvPr id="17" name="TextBox 16">
            <a:extLst>
              <a:ext uri="{FF2B5EF4-FFF2-40B4-BE49-F238E27FC236}">
                <a16:creationId xmlns:a16="http://schemas.microsoft.com/office/drawing/2014/main" id="{6ACE4CDD-B2C0-61E7-02FE-8205560BC043}"/>
              </a:ext>
            </a:extLst>
          </p:cNvPr>
          <p:cNvSpPr txBox="1"/>
          <p:nvPr/>
        </p:nvSpPr>
        <p:spPr>
          <a:xfrm>
            <a:off x="5104719" y="4201047"/>
            <a:ext cx="6798863" cy="2308324"/>
          </a:xfrm>
          <a:prstGeom prst="rect">
            <a:avLst/>
          </a:prstGeom>
          <a:noFill/>
        </p:spPr>
        <p:txBody>
          <a:bodyPr wrap="square" lIns="91440" tIns="45720" rIns="91440" bIns="45720" rtlCol="0" anchor="t">
            <a:spAutoFit/>
          </a:bodyPr>
          <a:lstStyle/>
          <a:p>
            <a:pPr marL="285750" indent="-285750">
              <a:buClr>
                <a:srgbClr val="00B0F0"/>
              </a:buClr>
              <a:buFont typeface="Wingdings" pitchFamily="2" charset="2"/>
              <a:buChar char="§"/>
            </a:pPr>
            <a:r>
              <a:rPr lang="en-US" dirty="0"/>
              <a:t>Different metals have different bond requirements</a:t>
            </a:r>
          </a:p>
          <a:p>
            <a:pPr marL="285750" indent="-285750">
              <a:buClr>
                <a:srgbClr val="00B0F0"/>
              </a:buClr>
              <a:buFont typeface="Wingdings" pitchFamily="2" charset="2"/>
              <a:buChar char="§"/>
            </a:pPr>
            <a:r>
              <a:rPr lang="en-US" dirty="0"/>
              <a:t>Continued pursuit of optimized chelates for Gen 4 radiopharmaceuticals:</a:t>
            </a:r>
          </a:p>
          <a:p>
            <a:pPr marL="742950" lvl="1" indent="-285750">
              <a:buClr>
                <a:srgbClr val="00B0F0"/>
              </a:buClr>
              <a:buFont typeface="Wingdings" pitchFamily="2" charset="2"/>
              <a:buChar char="§"/>
            </a:pPr>
            <a:r>
              <a:rPr lang="en-US" dirty="0"/>
              <a:t>Novel synthesis, labeling</a:t>
            </a:r>
          </a:p>
          <a:p>
            <a:pPr marL="742950" lvl="1" indent="-285750">
              <a:buClr>
                <a:srgbClr val="00B0F0"/>
              </a:buClr>
              <a:buFont typeface="Wingdings" pitchFamily="2" charset="2"/>
              <a:buChar char="§"/>
            </a:pPr>
            <a:r>
              <a:rPr lang="en-US" dirty="0"/>
              <a:t>Ideal conditions: low conc (&lt;10</a:t>
            </a:r>
            <a:r>
              <a:rPr lang="en-US" baseline="30000" dirty="0"/>
              <a:t>-6</a:t>
            </a:r>
            <a:r>
              <a:rPr lang="en-US" dirty="0"/>
              <a:t>M), fast (minutes), neutral pH, ambient temp.</a:t>
            </a:r>
          </a:p>
          <a:p>
            <a:pPr marL="742950" lvl="1" indent="-285750">
              <a:buClr>
                <a:srgbClr val="00B0F0"/>
              </a:buClr>
              <a:buFont typeface="Wingdings" pitchFamily="2" charset="2"/>
              <a:buChar char="§"/>
            </a:pPr>
            <a:r>
              <a:rPr lang="en-US" dirty="0"/>
              <a:t>Bifunctional molecular ‘handle’ to enable controlled conjugation to targeting agents</a:t>
            </a:r>
          </a:p>
        </p:txBody>
      </p:sp>
      <p:sp>
        <p:nvSpPr>
          <p:cNvPr id="18" name="TextBox 17">
            <a:extLst>
              <a:ext uri="{FF2B5EF4-FFF2-40B4-BE49-F238E27FC236}">
                <a16:creationId xmlns:a16="http://schemas.microsoft.com/office/drawing/2014/main" id="{D15D7D12-0D55-3C24-A83F-7396390D6425}"/>
              </a:ext>
            </a:extLst>
          </p:cNvPr>
          <p:cNvSpPr txBox="1"/>
          <p:nvPr/>
        </p:nvSpPr>
        <p:spPr>
          <a:xfrm>
            <a:off x="609109" y="3998327"/>
            <a:ext cx="747320" cy="369332"/>
          </a:xfrm>
          <a:prstGeom prst="rect">
            <a:avLst/>
          </a:prstGeom>
          <a:noFill/>
        </p:spPr>
        <p:txBody>
          <a:bodyPr wrap="none" rtlCol="0">
            <a:spAutoFit/>
          </a:bodyPr>
          <a:lstStyle/>
          <a:p>
            <a:r>
              <a:rPr lang="en-US" b="1" baseline="30000" dirty="0"/>
              <a:t>197</a:t>
            </a:r>
            <a:r>
              <a:rPr lang="en-US" b="1" dirty="0"/>
              <a:t>Hg</a:t>
            </a:r>
          </a:p>
        </p:txBody>
      </p:sp>
      <p:sp>
        <p:nvSpPr>
          <p:cNvPr id="19" name="TextBox 18">
            <a:extLst>
              <a:ext uri="{FF2B5EF4-FFF2-40B4-BE49-F238E27FC236}">
                <a16:creationId xmlns:a16="http://schemas.microsoft.com/office/drawing/2014/main" id="{D187529B-B0AE-9CBA-321A-AF3CA13B2B90}"/>
              </a:ext>
            </a:extLst>
          </p:cNvPr>
          <p:cNvSpPr txBox="1"/>
          <p:nvPr/>
        </p:nvSpPr>
        <p:spPr>
          <a:xfrm>
            <a:off x="2030649" y="4034842"/>
            <a:ext cx="2722220" cy="369332"/>
          </a:xfrm>
          <a:prstGeom prst="rect">
            <a:avLst/>
          </a:prstGeom>
          <a:noFill/>
        </p:spPr>
        <p:txBody>
          <a:bodyPr wrap="none" lIns="91440" tIns="45720" rIns="91440" bIns="45720" rtlCol="0" anchor="t">
            <a:spAutoFit/>
          </a:bodyPr>
          <a:lstStyle/>
          <a:p>
            <a:r>
              <a:rPr lang="en-US" b="1" baseline="30000" dirty="0"/>
              <a:t>225</a:t>
            </a:r>
            <a:r>
              <a:rPr lang="en-US" b="1" dirty="0"/>
              <a:t>Ac, </a:t>
            </a:r>
            <a:r>
              <a:rPr lang="en-US" b="1" baseline="30000" dirty="0"/>
              <a:t>213</a:t>
            </a:r>
            <a:r>
              <a:rPr lang="en-US" b="1" dirty="0"/>
              <a:t>Bi, </a:t>
            </a:r>
            <a:r>
              <a:rPr lang="en-US" b="1" baseline="30000" dirty="0"/>
              <a:t>155</a:t>
            </a:r>
            <a:r>
              <a:rPr lang="en-US" b="1" dirty="0"/>
              <a:t>Tb, </a:t>
            </a:r>
            <a:r>
              <a:rPr lang="en-US" b="1" baseline="30000" dirty="0"/>
              <a:t>177</a:t>
            </a:r>
            <a:r>
              <a:rPr lang="en-US" b="1" dirty="0"/>
              <a:t>Lu</a:t>
            </a:r>
          </a:p>
        </p:txBody>
      </p:sp>
      <p:sp>
        <p:nvSpPr>
          <p:cNvPr id="20" name="TextBox 19">
            <a:extLst>
              <a:ext uri="{FF2B5EF4-FFF2-40B4-BE49-F238E27FC236}">
                <a16:creationId xmlns:a16="http://schemas.microsoft.com/office/drawing/2014/main" id="{79E8B378-FDF1-61DA-9030-7896FBCCBABC}"/>
              </a:ext>
            </a:extLst>
          </p:cNvPr>
          <p:cNvSpPr txBox="1"/>
          <p:nvPr/>
        </p:nvSpPr>
        <p:spPr>
          <a:xfrm>
            <a:off x="888746" y="6412611"/>
            <a:ext cx="2678938" cy="369332"/>
          </a:xfrm>
          <a:prstGeom prst="rect">
            <a:avLst/>
          </a:prstGeom>
          <a:noFill/>
        </p:spPr>
        <p:txBody>
          <a:bodyPr wrap="none" rtlCol="0">
            <a:spAutoFit/>
          </a:bodyPr>
          <a:lstStyle/>
          <a:p>
            <a:r>
              <a:rPr lang="en-US" b="1" baseline="30000" dirty="0"/>
              <a:t>225</a:t>
            </a:r>
            <a:r>
              <a:rPr lang="en-US" b="1" dirty="0"/>
              <a:t>Ac, </a:t>
            </a:r>
            <a:r>
              <a:rPr lang="en-US" b="1" baseline="30000" dirty="0"/>
              <a:t>213</a:t>
            </a:r>
            <a:r>
              <a:rPr lang="en-US" b="1" dirty="0"/>
              <a:t>Bi, </a:t>
            </a:r>
            <a:r>
              <a:rPr lang="en-US" b="1" baseline="30000" dirty="0"/>
              <a:t>255</a:t>
            </a:r>
            <a:r>
              <a:rPr lang="en-US" b="1" dirty="0"/>
              <a:t>Tb, </a:t>
            </a:r>
            <a:r>
              <a:rPr lang="en-US" b="1" baseline="30000" dirty="0"/>
              <a:t>177</a:t>
            </a:r>
            <a:r>
              <a:rPr lang="en-US" b="1" dirty="0"/>
              <a:t>Lu</a:t>
            </a:r>
          </a:p>
        </p:txBody>
      </p:sp>
      <p:grpSp>
        <p:nvGrpSpPr>
          <p:cNvPr id="25" name="Group 24">
            <a:extLst>
              <a:ext uri="{FF2B5EF4-FFF2-40B4-BE49-F238E27FC236}">
                <a16:creationId xmlns:a16="http://schemas.microsoft.com/office/drawing/2014/main" id="{45D5B651-DBD9-ECA7-6889-F99152A5D375}"/>
              </a:ext>
            </a:extLst>
          </p:cNvPr>
          <p:cNvGrpSpPr/>
          <p:nvPr/>
        </p:nvGrpSpPr>
        <p:grpSpPr>
          <a:xfrm>
            <a:off x="691243" y="4837173"/>
            <a:ext cx="3073944" cy="1575438"/>
            <a:chOff x="691243" y="4837173"/>
            <a:chExt cx="3073944" cy="1575438"/>
          </a:xfrm>
        </p:grpSpPr>
        <p:pic>
          <p:nvPicPr>
            <p:cNvPr id="1030" name="Picture 6" descr="Diagram&#10;&#10;Description automatically generated">
              <a:extLst>
                <a:ext uri="{FF2B5EF4-FFF2-40B4-BE49-F238E27FC236}">
                  <a16:creationId xmlns:a16="http://schemas.microsoft.com/office/drawing/2014/main" id="{8F40119D-233B-E60E-FF87-31105EA6E51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473" t="5775" r="824" b="55462"/>
            <a:stretch/>
          </p:blipFill>
          <p:spPr bwMode="auto">
            <a:xfrm>
              <a:off x="835011" y="4926645"/>
              <a:ext cx="2775858" cy="13882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1E2C92-0B3B-1772-6E2E-B71EED6D079E}"/>
                </a:ext>
              </a:extLst>
            </p:cNvPr>
            <p:cNvSpPr/>
            <p:nvPr/>
          </p:nvSpPr>
          <p:spPr>
            <a:xfrm>
              <a:off x="691243" y="6210300"/>
              <a:ext cx="239486" cy="199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4B6801-467E-3294-FF8D-DFD2D74D8C1B}"/>
                </a:ext>
              </a:extLst>
            </p:cNvPr>
            <p:cNvSpPr/>
            <p:nvPr/>
          </p:nvSpPr>
          <p:spPr>
            <a:xfrm>
              <a:off x="2425473" y="4837173"/>
              <a:ext cx="239486" cy="199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3108611-D803-CEB3-FDBF-C79387765208}"/>
                </a:ext>
              </a:extLst>
            </p:cNvPr>
            <p:cNvSpPr/>
            <p:nvPr/>
          </p:nvSpPr>
          <p:spPr>
            <a:xfrm>
              <a:off x="1751150" y="6225246"/>
              <a:ext cx="794065" cy="187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30BD86-25B0-5442-1F2E-E7D821CE9A97}"/>
                </a:ext>
              </a:extLst>
            </p:cNvPr>
            <p:cNvSpPr/>
            <p:nvPr/>
          </p:nvSpPr>
          <p:spPr>
            <a:xfrm>
              <a:off x="3328038" y="6210300"/>
              <a:ext cx="437149" cy="194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924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B9BA572-FD44-4677-AB8E-128CAC44A2C1}"/>
              </a:ext>
            </a:extLst>
          </p:cNvPr>
          <p:cNvSpPr txBox="1">
            <a:spLocks/>
          </p:cNvSpPr>
          <p:nvPr/>
        </p:nvSpPr>
        <p:spPr>
          <a:xfrm>
            <a:off x="218088" y="230350"/>
            <a:ext cx="10972800" cy="606425"/>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2000" kern="1200">
                <a:solidFill>
                  <a:srgbClr val="FFFFFF"/>
                </a:solidFill>
                <a:latin typeface="Avenir Heavy"/>
                <a:ea typeface="+mj-ea"/>
                <a:cs typeface="Avenir Heavy"/>
              </a:defRPr>
            </a:lvl1pPr>
          </a:lstStyle>
          <a:p>
            <a:pPr algn="l"/>
            <a:r>
              <a:rPr lang="en-US" sz="2800" b="1" dirty="0">
                <a:solidFill>
                  <a:srgbClr val="00B0F0"/>
                </a:solidFill>
                <a:latin typeface="Arial   "/>
              </a:rPr>
              <a:t>Proton (and photon) FLASH at TRIUMF</a:t>
            </a:r>
          </a:p>
        </p:txBody>
      </p:sp>
      <p:pic>
        <p:nvPicPr>
          <p:cNvPr id="20" name="Picture 2" descr="http://www.triumf.ca/sites/default/files/user-553/Cornelia%20Hoehr_DxO.Horizrontal_1_0_0.jpg">
            <a:extLst>
              <a:ext uri="{FF2B5EF4-FFF2-40B4-BE49-F238E27FC236}">
                <a16:creationId xmlns:a16="http://schemas.microsoft.com/office/drawing/2014/main" id="{583CC8E7-F891-4434-BBCB-4D6AF50E92C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93727" y="138114"/>
            <a:ext cx="1280185" cy="15105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254EB2D-C785-5BF0-6B1E-F64FA088602E}"/>
              </a:ext>
            </a:extLst>
          </p:cNvPr>
          <p:cNvPicPr>
            <a:picLocks noChangeAspect="1"/>
          </p:cNvPicPr>
          <p:nvPr/>
        </p:nvPicPr>
        <p:blipFill>
          <a:blip r:embed="rId4"/>
          <a:stretch>
            <a:fillRect/>
          </a:stretch>
        </p:blipFill>
        <p:spPr>
          <a:xfrm>
            <a:off x="409468" y="4288639"/>
            <a:ext cx="3251672" cy="2495659"/>
          </a:xfrm>
          <a:prstGeom prst="rect">
            <a:avLst/>
          </a:prstGeom>
        </p:spPr>
      </p:pic>
      <p:sp>
        <p:nvSpPr>
          <p:cNvPr id="27" name="TextBox 8">
            <a:extLst>
              <a:ext uri="{FF2B5EF4-FFF2-40B4-BE49-F238E27FC236}">
                <a16:creationId xmlns:a16="http://schemas.microsoft.com/office/drawing/2014/main" id="{16B19C23-0F10-231F-0BF8-504030BAA52A}"/>
              </a:ext>
            </a:extLst>
          </p:cNvPr>
          <p:cNvSpPr txBox="1"/>
          <p:nvPr/>
        </p:nvSpPr>
        <p:spPr>
          <a:xfrm>
            <a:off x="254919" y="688529"/>
            <a:ext cx="7770008" cy="430887"/>
          </a:xfrm>
          <a:prstGeom prst="rect">
            <a:avLst/>
          </a:prstGeom>
          <a:noFill/>
        </p:spPr>
        <p:txBody>
          <a:bodyPr wrap="square" rtlCol="0">
            <a:spAutoFit/>
          </a:bodyPr>
          <a:lstStyle/>
          <a:p>
            <a:r>
              <a:rPr lang="en-US" sz="2200" dirty="0">
                <a:cs typeface="Arial" panose="020B0604020202020204" pitchFamily="34" charset="0"/>
              </a:rPr>
              <a:t>Continue building on decades of PT experience at TRIUMF</a:t>
            </a:r>
          </a:p>
        </p:txBody>
      </p:sp>
      <p:pic>
        <p:nvPicPr>
          <p:cNvPr id="1026" name="Picture 2">
            <a:extLst>
              <a:ext uri="{FF2B5EF4-FFF2-40B4-BE49-F238E27FC236}">
                <a16:creationId xmlns:a16="http://schemas.microsoft.com/office/drawing/2014/main" id="{40628E38-A38A-5698-73E8-85EAB98BE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48" y="1067786"/>
            <a:ext cx="4686300" cy="3524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7D57D5-B691-46F6-CCFD-BBEEB926A830}"/>
              </a:ext>
            </a:extLst>
          </p:cNvPr>
          <p:cNvSpPr txBox="1"/>
          <p:nvPr/>
        </p:nvSpPr>
        <p:spPr>
          <a:xfrm>
            <a:off x="5131430" y="3954114"/>
            <a:ext cx="6798863" cy="2862322"/>
          </a:xfrm>
          <a:prstGeom prst="rect">
            <a:avLst/>
          </a:prstGeom>
          <a:noFill/>
        </p:spPr>
        <p:txBody>
          <a:bodyPr wrap="square" lIns="91440" tIns="45720" rIns="91440" bIns="45720" rtlCol="0" anchor="t">
            <a:spAutoFit/>
          </a:bodyPr>
          <a:lstStyle/>
          <a:p>
            <a:pPr marL="285750" indent="-285750">
              <a:buClr>
                <a:srgbClr val="00B0F0"/>
              </a:buClr>
              <a:buFont typeface="Wingdings" pitchFamily="2" charset="2"/>
              <a:buChar char="§"/>
            </a:pPr>
            <a:r>
              <a:rPr lang="en-US" dirty="0"/>
              <a:t>Goal: research ways to enhance therapeutic index for proton therapy</a:t>
            </a:r>
          </a:p>
          <a:p>
            <a:pPr marL="742950" lvl="1" indent="-285750">
              <a:buClr>
                <a:srgbClr val="00B0F0"/>
              </a:buClr>
              <a:buFont typeface="Wingdings" pitchFamily="2" charset="2"/>
              <a:buChar char="§"/>
            </a:pPr>
            <a:r>
              <a:rPr lang="en-US" dirty="0"/>
              <a:t>Use FLASH effect: deliver therapeutic dose to target tissue in minimal time; spare surrounding healthy tissue </a:t>
            </a:r>
          </a:p>
          <a:p>
            <a:pPr marL="285750" indent="-285750">
              <a:buClr>
                <a:srgbClr val="00B0F0"/>
              </a:buClr>
              <a:buFont typeface="Wingdings" pitchFamily="2" charset="2"/>
              <a:buChar char="§"/>
            </a:pPr>
            <a:r>
              <a:rPr lang="en-US" dirty="0"/>
              <a:t>Measure irradiation effects on cell cultures</a:t>
            </a:r>
          </a:p>
          <a:p>
            <a:pPr marL="285750" indent="-285750">
              <a:buClr>
                <a:srgbClr val="00B0F0"/>
              </a:buClr>
              <a:buFont typeface="Wingdings" pitchFamily="2" charset="2"/>
              <a:buChar char="§"/>
            </a:pPr>
            <a:r>
              <a:rPr lang="en-US" dirty="0"/>
              <a:t>Develop novel technologies that provide real time feedback on dose delivery (see fiber work C Hoehr talk Monday)</a:t>
            </a:r>
          </a:p>
          <a:p>
            <a:pPr marL="742950" lvl="1" indent="-285750">
              <a:buClr>
                <a:srgbClr val="00B0F0"/>
              </a:buClr>
              <a:buFont typeface="Wingdings" pitchFamily="2" charset="2"/>
              <a:buChar char="§"/>
            </a:pPr>
            <a:r>
              <a:rPr lang="en-US" dirty="0"/>
              <a:t>Apply to relevant adjacencies (i.e. isotope production </a:t>
            </a:r>
            <a:r>
              <a:rPr lang="en-US" dirty="0" err="1"/>
              <a:t>tgts</a:t>
            </a:r>
            <a:r>
              <a:rPr lang="en-US" dirty="0"/>
              <a:t>)</a:t>
            </a:r>
          </a:p>
          <a:p>
            <a:pPr marL="285750" indent="-285750">
              <a:buClr>
                <a:srgbClr val="00B0F0"/>
              </a:buClr>
              <a:buFont typeface="Wingdings" pitchFamily="2" charset="2"/>
              <a:buChar char="§"/>
            </a:pPr>
            <a:r>
              <a:rPr lang="en-US" dirty="0"/>
              <a:t>Continue to nurture international collaborations inherent to the effort</a:t>
            </a:r>
          </a:p>
        </p:txBody>
      </p:sp>
      <p:pic>
        <p:nvPicPr>
          <p:cNvPr id="1028" name="Picture 4" descr="A machine with a box on it&#10;&#10;Description automatically generated">
            <a:extLst>
              <a:ext uri="{FF2B5EF4-FFF2-40B4-BE49-F238E27FC236}">
                <a16:creationId xmlns:a16="http://schemas.microsoft.com/office/drawing/2014/main" id="{1C8FD169-5AAA-FAF5-FD4A-B01E47835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768" y="1119416"/>
            <a:ext cx="5235462" cy="276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2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C7D1BA88-4E78-E13E-2A7F-2CA4B7DD4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543" y="309481"/>
            <a:ext cx="6917972" cy="6283825"/>
          </a:xfrm>
          <a:prstGeom prst="rect">
            <a:avLst/>
          </a:prstGeom>
        </p:spPr>
      </p:pic>
      <p:pic>
        <p:nvPicPr>
          <p:cNvPr id="7" name="Picture 6" descr="A person in a black suit&#10;&#10;Description automatically generated with low confidence">
            <a:extLst>
              <a:ext uri="{FF2B5EF4-FFF2-40B4-BE49-F238E27FC236}">
                <a16:creationId xmlns:a16="http://schemas.microsoft.com/office/drawing/2014/main" id="{6E2FFF06-9189-5F86-4610-7471D514949D}"/>
              </a:ext>
            </a:extLst>
          </p:cNvPr>
          <p:cNvPicPr preferRelativeResize="0">
            <a:picLocks noChangeAspect="1"/>
          </p:cNvPicPr>
          <p:nvPr/>
        </p:nvPicPr>
        <p:blipFill rotWithShape="1">
          <a:blip r:embed="rId4"/>
          <a:srcRect l="18079" t="15168" r="20696" b="38592"/>
          <a:stretch/>
        </p:blipFill>
        <p:spPr>
          <a:xfrm>
            <a:off x="5133765" y="421312"/>
            <a:ext cx="1412950" cy="1600760"/>
          </a:xfrm>
          <a:prstGeom prst="rect">
            <a:avLst/>
          </a:prstGeom>
        </p:spPr>
      </p:pic>
      <p:sp>
        <p:nvSpPr>
          <p:cNvPr id="12" name="Title 1">
            <a:extLst>
              <a:ext uri="{FF2B5EF4-FFF2-40B4-BE49-F238E27FC236}">
                <a16:creationId xmlns:a16="http://schemas.microsoft.com/office/drawing/2014/main" id="{835DCA0F-149A-C225-E866-666696EA5AAC}"/>
              </a:ext>
            </a:extLst>
          </p:cNvPr>
          <p:cNvSpPr txBox="1">
            <a:spLocks/>
          </p:cNvSpPr>
          <p:nvPr/>
        </p:nvSpPr>
        <p:spPr>
          <a:xfrm>
            <a:off x="150465" y="202700"/>
            <a:ext cx="10972800" cy="606425"/>
          </a:xfrm>
          <a:prstGeom prst="rect">
            <a:avLst/>
          </a:prstGeom>
        </p:spPr>
        <p:txBody>
          <a:bodyPr vert="horz" lIns="121920" tIns="60960" rIns="121920" bIns="60960" rtlCol="0" anchor="ctr">
            <a:noAutofit/>
          </a:bodyPr>
          <a:lstStyle>
            <a:lvl1pPr algn="r" defTabSz="457200" rtl="0" eaLnBrk="1" latinLnBrk="0" hangingPunct="1">
              <a:spcBef>
                <a:spcPct val="0"/>
              </a:spcBef>
              <a:buNone/>
              <a:defRPr sz="2000" kern="1200">
                <a:solidFill>
                  <a:srgbClr val="FFFFFF"/>
                </a:solidFill>
                <a:latin typeface="Avenir Heavy"/>
                <a:ea typeface="+mj-ea"/>
                <a:cs typeface="Avenir Heavy"/>
              </a:defRPr>
            </a:lvl1pPr>
          </a:lstStyle>
          <a:p>
            <a:pPr algn="l"/>
            <a:r>
              <a:rPr lang="en-US" sz="2800" b="1" dirty="0">
                <a:solidFill>
                  <a:srgbClr val="00B0F0"/>
                </a:solidFill>
                <a:latin typeface="Arial   "/>
              </a:rPr>
              <a:t>Bio-</a:t>
            </a:r>
            <a:r>
              <a:rPr lang="en-US" sz="2800" b="1" dirty="0">
                <a:solidFill>
                  <a:srgbClr val="00B0F0"/>
                </a:solidFill>
                <a:latin typeface="Arial   "/>
                <a:cs typeface="Arial" panose="020B0604020202020204" pitchFamily="34" charset="0"/>
              </a:rPr>
              <a:t>β</a:t>
            </a:r>
            <a:r>
              <a:rPr lang="en-US" sz="2800" b="1" dirty="0">
                <a:solidFill>
                  <a:srgbClr val="00B0F0"/>
                </a:solidFill>
                <a:latin typeface="Arial   "/>
              </a:rPr>
              <a:t>NMR at TRIUMF</a:t>
            </a:r>
          </a:p>
        </p:txBody>
      </p:sp>
      <p:sp>
        <p:nvSpPr>
          <p:cNvPr id="13" name="TextBox 8">
            <a:extLst>
              <a:ext uri="{FF2B5EF4-FFF2-40B4-BE49-F238E27FC236}">
                <a16:creationId xmlns:a16="http://schemas.microsoft.com/office/drawing/2014/main" id="{E697FCBC-8B0C-992B-3F53-1741E7278A58}"/>
              </a:ext>
            </a:extLst>
          </p:cNvPr>
          <p:cNvSpPr txBox="1"/>
          <p:nvPr/>
        </p:nvSpPr>
        <p:spPr>
          <a:xfrm>
            <a:off x="333389" y="1962345"/>
            <a:ext cx="4246733" cy="1446550"/>
          </a:xfrm>
          <a:prstGeom prst="rect">
            <a:avLst/>
          </a:prstGeom>
          <a:noFill/>
        </p:spPr>
        <p:txBody>
          <a:bodyPr wrap="square" rtlCol="0">
            <a:spAutoFit/>
          </a:bodyPr>
          <a:lstStyle/>
          <a:p>
            <a:r>
              <a:rPr lang="en-US" sz="2200" dirty="0">
                <a:solidFill>
                  <a:srgbClr val="009CFF"/>
                </a:solidFill>
                <a:cs typeface="Arial" panose="020B0604020202020204" pitchFamily="34" charset="0"/>
              </a:rPr>
              <a:t>Current interests:</a:t>
            </a:r>
            <a:endParaRPr lang="hu-HU" sz="2200" dirty="0">
              <a:solidFill>
                <a:srgbClr val="009CFF"/>
              </a:solidFill>
              <a:cs typeface="Arial" panose="020B0604020202020204" pitchFamily="34" charset="0"/>
            </a:endParaRPr>
          </a:p>
          <a:p>
            <a:pPr marL="285750" indent="-285750">
              <a:buFont typeface="Arial" panose="020B0604020202020204" pitchFamily="34" charset="0"/>
              <a:buChar char="•"/>
            </a:pPr>
            <a:r>
              <a:rPr lang="hu-HU" sz="2200" baseline="30000" dirty="0">
                <a:cs typeface="Arial" panose="020B0604020202020204" pitchFamily="34" charset="0"/>
              </a:rPr>
              <a:t>31</a:t>
            </a:r>
            <a:r>
              <a:rPr lang="hu-HU" sz="2200" dirty="0">
                <a:cs typeface="Arial" panose="020B0604020202020204" pitchFamily="34" charset="0"/>
              </a:rPr>
              <a:t>Mg + </a:t>
            </a:r>
            <a:r>
              <a:rPr lang="hu-HU" sz="2200" baseline="30000" dirty="0">
                <a:cs typeface="Arial" panose="020B0604020202020204" pitchFamily="34" charset="0"/>
              </a:rPr>
              <a:t>8</a:t>
            </a:r>
            <a:r>
              <a:rPr lang="hu-HU" sz="2200" dirty="0">
                <a:cs typeface="Arial" panose="020B0604020202020204" pitchFamily="34" charset="0"/>
              </a:rPr>
              <a:t>Li (routine)</a:t>
            </a:r>
          </a:p>
          <a:p>
            <a:pPr marL="285750" indent="-285750">
              <a:buFont typeface="Arial" panose="020B0604020202020204" pitchFamily="34" charset="0"/>
              <a:buChar char="•"/>
            </a:pPr>
            <a:r>
              <a:rPr lang="hu-HU" sz="2200" baseline="30000" dirty="0">
                <a:cs typeface="Arial" panose="020B0604020202020204" pitchFamily="34" charset="0"/>
              </a:rPr>
              <a:t>58/74</a:t>
            </a:r>
            <a:r>
              <a:rPr lang="hu-HU" sz="2200" dirty="0">
                <a:cs typeface="Arial" panose="020B0604020202020204" pitchFamily="34" charset="0"/>
              </a:rPr>
              <a:t>Cu (under development)</a:t>
            </a:r>
          </a:p>
          <a:p>
            <a:pPr marL="285750" indent="-285750">
              <a:buFont typeface="Arial" panose="020B0604020202020204" pitchFamily="34" charset="0"/>
              <a:buChar char="•"/>
            </a:pPr>
            <a:r>
              <a:rPr lang="hu-HU" sz="2200" baseline="30000" dirty="0">
                <a:cs typeface="Arial" panose="020B0604020202020204" pitchFamily="34" charset="0"/>
              </a:rPr>
              <a:t>226,230</a:t>
            </a:r>
            <a:r>
              <a:rPr lang="hu-HU" sz="2200" dirty="0">
                <a:cs typeface="Arial" panose="020B0604020202020204" pitchFamily="34" charset="0"/>
              </a:rPr>
              <a:t>Ac (under development)</a:t>
            </a:r>
          </a:p>
        </p:txBody>
      </p:sp>
      <p:sp>
        <p:nvSpPr>
          <p:cNvPr id="20" name="TextBox 8">
            <a:extLst>
              <a:ext uri="{FF2B5EF4-FFF2-40B4-BE49-F238E27FC236}">
                <a16:creationId xmlns:a16="http://schemas.microsoft.com/office/drawing/2014/main" id="{F7782DD9-F532-B783-A453-E98574DAF213}"/>
              </a:ext>
            </a:extLst>
          </p:cNvPr>
          <p:cNvSpPr txBox="1"/>
          <p:nvPr/>
        </p:nvSpPr>
        <p:spPr>
          <a:xfrm>
            <a:off x="333389" y="3870020"/>
            <a:ext cx="4316186" cy="1785104"/>
          </a:xfrm>
          <a:prstGeom prst="rect">
            <a:avLst/>
          </a:prstGeom>
          <a:noFill/>
        </p:spPr>
        <p:txBody>
          <a:bodyPr wrap="square" rtlCol="0">
            <a:spAutoFit/>
          </a:bodyPr>
          <a:lstStyle/>
          <a:p>
            <a:r>
              <a:rPr lang="en-US" sz="2200" dirty="0">
                <a:solidFill>
                  <a:srgbClr val="00B0F0"/>
                </a:solidFill>
                <a:cs typeface="Arial" panose="020B0604020202020204" pitchFamily="34" charset="0"/>
              </a:rPr>
              <a:t>Attributes:</a:t>
            </a:r>
          </a:p>
          <a:p>
            <a:pPr marL="285750" indent="-285750">
              <a:buFont typeface="Arial" panose="020B0604020202020204" pitchFamily="34" charset="0"/>
              <a:buChar char="•"/>
            </a:pPr>
            <a:r>
              <a:rPr lang="en-US" sz="2200" dirty="0">
                <a:cs typeface="Arial" panose="020B0604020202020204" pitchFamily="34" charset="0"/>
              </a:rPr>
              <a:t>Unique, high-impact science;</a:t>
            </a:r>
          </a:p>
          <a:p>
            <a:pPr marL="285750" indent="-285750">
              <a:buFont typeface="Arial" panose="020B0604020202020204" pitchFamily="34" charset="0"/>
              <a:buChar char="•"/>
            </a:pPr>
            <a:r>
              <a:rPr lang="en-US" sz="2200" dirty="0">
                <a:cs typeface="Arial" panose="020B0604020202020204" pitchFamily="34" charset="0"/>
              </a:rPr>
              <a:t>International collaboration; </a:t>
            </a:r>
          </a:p>
          <a:p>
            <a:pPr marL="285750" indent="-285750">
              <a:buFont typeface="Arial" panose="020B0604020202020204" pitchFamily="34" charset="0"/>
              <a:buChar char="•"/>
            </a:pPr>
            <a:r>
              <a:rPr lang="en-US" sz="2200" dirty="0">
                <a:cs typeface="Arial" panose="020B0604020202020204" pitchFamily="34" charset="0"/>
              </a:rPr>
              <a:t>Private sector interest;</a:t>
            </a:r>
          </a:p>
          <a:p>
            <a:pPr marL="285750" indent="-285750">
              <a:buFont typeface="Arial" panose="020B0604020202020204" pitchFamily="34" charset="0"/>
              <a:buChar char="•"/>
            </a:pPr>
            <a:r>
              <a:rPr lang="en-US" sz="2200" dirty="0">
                <a:cs typeface="Arial" panose="020B0604020202020204" pitchFamily="34" charset="0"/>
              </a:rPr>
              <a:t>Threats: beam availability</a:t>
            </a:r>
            <a:endParaRPr lang="hu-HU" sz="2200" dirty="0">
              <a:cs typeface="Arial" panose="020B0604020202020204" pitchFamily="34" charset="0"/>
            </a:endParaRPr>
          </a:p>
        </p:txBody>
      </p:sp>
    </p:spTree>
    <p:extLst>
      <p:ext uri="{BB962C8B-B14F-4D97-AF65-F5344CB8AC3E}">
        <p14:creationId xmlns:p14="http://schemas.microsoft.com/office/powerpoint/2010/main" val="177410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0B0AAA-AE64-4146-8030-F17C66224816}"/>
              </a:ext>
            </a:extLst>
          </p:cNvPr>
          <p:cNvSpPr txBox="1">
            <a:spLocks/>
          </p:cNvSpPr>
          <p:nvPr/>
        </p:nvSpPr>
        <p:spPr>
          <a:xfrm>
            <a:off x="1041421" y="1931449"/>
            <a:ext cx="4904510" cy="1802953"/>
          </a:xfrm>
          <a:prstGeom prst="rect">
            <a:avLst/>
          </a:prstGeom>
        </p:spPr>
        <p:txBody>
          <a:bodyPr anchor="t">
            <a:normAutofit/>
          </a:bodyPr>
          <a:lstStyle>
            <a:lvl1pPr>
              <a:lnSpc>
                <a:spcPct val="90000"/>
              </a:lnSpc>
              <a:spcBef>
                <a:spcPct val="0"/>
              </a:spcBef>
              <a:buNone/>
              <a:defRPr sz="4000" b="1" i="0">
                <a:solidFill>
                  <a:srgbClr val="00B0F0"/>
                </a:solidFill>
                <a:latin typeface="Arial" charset="0"/>
                <a:ea typeface="Arial" charset="0"/>
                <a:cs typeface="Arial" charset="0"/>
              </a:defRPr>
            </a:lvl1pPr>
          </a:lstStyle>
          <a:p>
            <a:endParaRPr lang="en-US"/>
          </a:p>
        </p:txBody>
      </p:sp>
      <p:sp>
        <p:nvSpPr>
          <p:cNvPr id="16" name="Title 1">
            <a:extLst>
              <a:ext uri="{FF2B5EF4-FFF2-40B4-BE49-F238E27FC236}">
                <a16:creationId xmlns:a16="http://schemas.microsoft.com/office/drawing/2014/main" id="{04DDEBBF-34D0-4490-A79B-D260D2ACB28B}"/>
              </a:ext>
            </a:extLst>
          </p:cNvPr>
          <p:cNvSpPr txBox="1">
            <a:spLocks/>
          </p:cNvSpPr>
          <p:nvPr/>
        </p:nvSpPr>
        <p:spPr>
          <a:xfrm>
            <a:off x="368453" y="193089"/>
            <a:ext cx="10888229" cy="650329"/>
          </a:xfrm>
          <a:prstGeom prst="rect">
            <a:avLst/>
          </a:prstGeom>
        </p:spPr>
        <p:txBody>
          <a:bodyPr anchor="ctr">
            <a:norm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r>
              <a:rPr lang="en-CA" sz="2800" dirty="0"/>
              <a:t>Complete ARIEL (P405 – Symbiotic Isotope Production)</a:t>
            </a:r>
          </a:p>
        </p:txBody>
      </p:sp>
      <p:pic>
        <p:nvPicPr>
          <p:cNvPr id="17" name="Picture 2" descr="Image result for ubc logo">
            <a:extLst>
              <a:ext uri="{FF2B5EF4-FFF2-40B4-BE49-F238E27FC236}">
                <a16:creationId xmlns:a16="http://schemas.microsoft.com/office/drawing/2014/main" id="{01C02010-B960-419B-84F6-423076E65E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4215" y="4638193"/>
            <a:ext cx="679511" cy="9263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034C702-09C8-4D22-BCD5-A893AB3431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75725" y="5817239"/>
            <a:ext cx="1016493" cy="1016493"/>
          </a:xfrm>
          <a:prstGeom prst="rect">
            <a:avLst/>
          </a:prstGeom>
        </p:spPr>
      </p:pic>
      <p:sp>
        <p:nvSpPr>
          <p:cNvPr id="136" name="Rectangle 135">
            <a:extLst>
              <a:ext uri="{FF2B5EF4-FFF2-40B4-BE49-F238E27FC236}">
                <a16:creationId xmlns:a16="http://schemas.microsoft.com/office/drawing/2014/main" id="{4E0E85BA-31DF-D70B-6A73-997145097806}"/>
              </a:ext>
            </a:extLst>
          </p:cNvPr>
          <p:cNvSpPr/>
          <p:nvPr/>
        </p:nvSpPr>
        <p:spPr>
          <a:xfrm>
            <a:off x="150442" y="1029535"/>
            <a:ext cx="5925201" cy="400110"/>
          </a:xfrm>
          <a:prstGeom prst="rect">
            <a:avLst/>
          </a:prstGeom>
        </p:spPr>
        <p:txBody>
          <a:bodyPr wrap="square" lIns="91440" tIns="45720" rIns="91440" bIns="45720" anchor="t">
            <a:spAutoFit/>
          </a:bodyPr>
          <a:lstStyle/>
          <a:p>
            <a:pPr>
              <a:buClr>
                <a:schemeClr val="tx1"/>
              </a:buClr>
            </a:pPr>
            <a:r>
              <a:rPr lang="en-US" sz="2000" b="1" dirty="0">
                <a:latin typeface="Arial"/>
                <a:cs typeface="Arial"/>
              </a:rPr>
              <a:t>Design efforts underway</a:t>
            </a:r>
            <a:r>
              <a:rPr lang="en-US" sz="2000" dirty="0">
                <a:latin typeface="Arial"/>
                <a:cs typeface="Arial"/>
              </a:rPr>
              <a:t>: </a:t>
            </a:r>
            <a:endParaRPr lang="en-US" sz="2000" dirty="0">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CC1BE8C7-0874-C390-739D-206D3DBD67F3}"/>
              </a:ext>
            </a:extLst>
          </p:cNvPr>
          <p:cNvSpPr txBox="1"/>
          <p:nvPr/>
        </p:nvSpPr>
        <p:spPr>
          <a:xfrm>
            <a:off x="150442" y="1429645"/>
            <a:ext cx="633925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chemeClr val="tx1"/>
              </a:buClr>
              <a:buFont typeface="+mj-lt"/>
              <a:buAutoNum type="arabicPeriod"/>
            </a:pPr>
            <a:r>
              <a:rPr lang="en-US" dirty="0"/>
              <a:t>Development effort paced with APTW</a:t>
            </a:r>
          </a:p>
          <a:p>
            <a:pPr marL="800100" lvl="1" indent="-342900">
              <a:buClr>
                <a:srgbClr val="00A9FF"/>
              </a:buClr>
              <a:buFont typeface="Arial" panose="020B0604020202020204" pitchFamily="34" charset="0"/>
              <a:buChar char="•"/>
            </a:pPr>
            <a:r>
              <a:rPr lang="en-US" sz="1600" dirty="0"/>
              <a:t>RFI for Hot cell 2 completed </a:t>
            </a:r>
          </a:p>
          <a:p>
            <a:pPr marL="800100" lvl="1" indent="-342900">
              <a:buClr>
                <a:srgbClr val="00A9FF"/>
              </a:buClr>
              <a:buFont typeface="Arial" panose="020B0604020202020204" pitchFamily="34" charset="0"/>
              <a:buChar char="•"/>
            </a:pPr>
            <a:r>
              <a:rPr lang="en-US" sz="1600" dirty="0"/>
              <a:t>Re-baseline from updated cost estimates </a:t>
            </a:r>
          </a:p>
          <a:p>
            <a:pPr marL="342900" indent="-342900">
              <a:buClr>
                <a:schemeClr val="tx1"/>
              </a:buClr>
              <a:buFont typeface="+mj-lt"/>
              <a:buAutoNum type="arabicPeriod"/>
            </a:pPr>
            <a:r>
              <a:rPr lang="en-US" dirty="0">
                <a:cs typeface="Arial"/>
              </a:rPr>
              <a:t>ASMF Targets Design development</a:t>
            </a:r>
          </a:p>
          <a:p>
            <a:pPr marL="800100" lvl="1" indent="-342900">
              <a:buClr>
                <a:srgbClr val="00A9FF"/>
              </a:buClr>
              <a:buFont typeface="Arial" panose="020B0604020202020204" pitchFamily="34" charset="0"/>
              <a:buChar char="•"/>
            </a:pPr>
            <a:r>
              <a:rPr lang="en-US" sz="1600" dirty="0">
                <a:cs typeface="Arial"/>
              </a:rPr>
              <a:t>Medical Target testing complete</a:t>
            </a:r>
          </a:p>
          <a:p>
            <a:pPr marL="800100" lvl="1" indent="-342900">
              <a:buClr>
                <a:srgbClr val="00A9FF"/>
              </a:buClr>
              <a:buFont typeface="Arial" panose="020B0604020202020204" pitchFamily="34" charset="0"/>
              <a:buChar char="•"/>
            </a:pPr>
            <a:r>
              <a:rPr lang="en-US" sz="1600" dirty="0">
                <a:cs typeface="Arial"/>
              </a:rPr>
              <a:t>Feasibility testing of Target Module being underway</a:t>
            </a:r>
          </a:p>
        </p:txBody>
      </p:sp>
      <p:pic>
        <p:nvPicPr>
          <p:cNvPr id="138" name="Picture 137">
            <a:extLst>
              <a:ext uri="{FF2B5EF4-FFF2-40B4-BE49-F238E27FC236}">
                <a16:creationId xmlns:a16="http://schemas.microsoft.com/office/drawing/2014/main" id="{B222FEF1-50C4-5DB9-0209-1E40A8E613C4}"/>
              </a:ext>
            </a:extLst>
          </p:cNvPr>
          <p:cNvPicPr>
            <a:picLocks noChangeAspect="1"/>
          </p:cNvPicPr>
          <p:nvPr/>
        </p:nvPicPr>
        <p:blipFill>
          <a:blip r:embed="rId5"/>
          <a:stretch>
            <a:fillRect/>
          </a:stretch>
        </p:blipFill>
        <p:spPr>
          <a:xfrm>
            <a:off x="6545621" y="4451018"/>
            <a:ext cx="4399763" cy="2388382"/>
          </a:xfrm>
          <a:prstGeom prst="rect">
            <a:avLst/>
          </a:prstGeom>
        </p:spPr>
      </p:pic>
      <p:sp>
        <p:nvSpPr>
          <p:cNvPr id="139" name="TextBox 138">
            <a:extLst>
              <a:ext uri="{FF2B5EF4-FFF2-40B4-BE49-F238E27FC236}">
                <a16:creationId xmlns:a16="http://schemas.microsoft.com/office/drawing/2014/main" id="{0A728084-B06F-4D25-70F4-209206F773E0}"/>
              </a:ext>
            </a:extLst>
          </p:cNvPr>
          <p:cNvSpPr txBox="1"/>
          <p:nvPr/>
        </p:nvSpPr>
        <p:spPr>
          <a:xfrm>
            <a:off x="221294" y="3553222"/>
            <a:ext cx="670532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chemeClr val="tx1"/>
              </a:buClr>
              <a:buFont typeface="+mj-lt"/>
              <a:buAutoNum type="arabicPeriod"/>
            </a:pPr>
            <a:r>
              <a:rPr lang="en-US" dirty="0">
                <a:cs typeface="Arial"/>
              </a:rPr>
              <a:t>Hiring of Qualified personnel is proving to be challenging</a:t>
            </a:r>
          </a:p>
          <a:p>
            <a:pPr marL="342900" indent="-342900">
              <a:buClr>
                <a:schemeClr val="tx1"/>
              </a:buClr>
              <a:buFont typeface="+mj-lt"/>
              <a:buAutoNum type="arabicPeriod"/>
            </a:pPr>
            <a:r>
              <a:rPr lang="en-US" dirty="0">
                <a:cs typeface="Arial"/>
              </a:rPr>
              <a:t>AMSF scope being split into technical WBS leadership</a:t>
            </a:r>
          </a:p>
          <a:p>
            <a:pPr marL="742950" lvl="1" indent="-285750">
              <a:buClr>
                <a:srgbClr val="00A9FF"/>
              </a:buClr>
              <a:buFont typeface="Arial"/>
              <a:buChar char="•"/>
            </a:pPr>
            <a:r>
              <a:rPr lang="en-US" sz="1600" dirty="0">
                <a:cs typeface="Arial"/>
              </a:rPr>
              <a:t>Medical Module 		→ 	P353 Target Stations</a:t>
            </a:r>
          </a:p>
          <a:p>
            <a:pPr marL="742950" lvl="1" indent="-285750">
              <a:buClr>
                <a:srgbClr val="00A9FF"/>
              </a:buClr>
              <a:buFont typeface="Arial"/>
              <a:buChar char="•"/>
            </a:pPr>
            <a:r>
              <a:rPr lang="en-US" sz="1600" dirty="0">
                <a:cs typeface="Arial"/>
              </a:rPr>
              <a:t>Transfer System 		→ 	P424 Target Hall Infrastructure</a:t>
            </a:r>
          </a:p>
          <a:p>
            <a:pPr marL="742950" lvl="1" indent="-285750">
              <a:buClr>
                <a:srgbClr val="00A9FF"/>
              </a:buClr>
              <a:buFont typeface="Arial"/>
              <a:buChar char="•"/>
            </a:pPr>
            <a:r>
              <a:rPr lang="en-US" sz="1600" dirty="0">
                <a:cs typeface="Arial"/>
              </a:rPr>
              <a:t>Hot Cell Integration 	→ 	P487 Hot Cell</a:t>
            </a:r>
          </a:p>
        </p:txBody>
      </p:sp>
      <p:sp>
        <p:nvSpPr>
          <p:cNvPr id="140" name="Rectangle 139">
            <a:extLst>
              <a:ext uri="{FF2B5EF4-FFF2-40B4-BE49-F238E27FC236}">
                <a16:creationId xmlns:a16="http://schemas.microsoft.com/office/drawing/2014/main" id="{B22CAEAD-EF54-3A28-900C-DC0E4D27B055}"/>
              </a:ext>
            </a:extLst>
          </p:cNvPr>
          <p:cNvSpPr/>
          <p:nvPr/>
        </p:nvSpPr>
        <p:spPr>
          <a:xfrm>
            <a:off x="150442" y="3162555"/>
            <a:ext cx="6945285" cy="400110"/>
          </a:xfrm>
          <a:prstGeom prst="rect">
            <a:avLst/>
          </a:prstGeom>
        </p:spPr>
        <p:txBody>
          <a:bodyPr wrap="square" lIns="91440" tIns="45720" rIns="91440" bIns="45720" anchor="t">
            <a:spAutoFit/>
          </a:bodyPr>
          <a:lstStyle/>
          <a:p>
            <a:pPr>
              <a:buClr>
                <a:schemeClr val="tx1"/>
              </a:buClr>
            </a:pPr>
            <a:r>
              <a:rPr lang="en-US" sz="2000" b="1" dirty="0">
                <a:latin typeface="Arial"/>
                <a:cs typeface="Arial"/>
              </a:rPr>
              <a:t>Team: </a:t>
            </a:r>
            <a:endParaRPr lang="en-US" sz="2000" b="1" dirty="0">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5EB96F0A-058A-E870-B0E0-21D78A4E6B10}"/>
              </a:ext>
            </a:extLst>
          </p:cNvPr>
          <p:cNvSpPr txBox="1"/>
          <p:nvPr/>
        </p:nvSpPr>
        <p:spPr>
          <a:xfrm>
            <a:off x="191087" y="5458527"/>
            <a:ext cx="67053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00A9FF"/>
              </a:buClr>
              <a:buFont typeface="Arial"/>
              <a:buChar char="•"/>
            </a:pPr>
            <a:r>
              <a:rPr lang="en-US" sz="1600" dirty="0">
                <a:cs typeface="Arial"/>
              </a:rPr>
              <a:t>Implementation of promised scope in CFI to continue as planned</a:t>
            </a:r>
          </a:p>
          <a:p>
            <a:pPr marL="285750" indent="-285750">
              <a:buClr>
                <a:srgbClr val="00A9FF"/>
              </a:buClr>
              <a:buFont typeface="Arial"/>
              <a:buChar char="•"/>
            </a:pPr>
            <a:r>
              <a:rPr lang="en-US" sz="1600" dirty="0">
                <a:cs typeface="Arial"/>
              </a:rPr>
              <a:t>Integration of processing of Medical targets inside Hot Cell 1</a:t>
            </a:r>
          </a:p>
          <a:p>
            <a:pPr marL="285750" indent="-285750">
              <a:buClr>
                <a:srgbClr val="00A9FF"/>
              </a:buClr>
              <a:buFont typeface="Arial"/>
              <a:buChar char="•"/>
            </a:pPr>
            <a:r>
              <a:rPr lang="en-US" sz="1600" dirty="0">
                <a:cs typeface="Arial"/>
              </a:rPr>
              <a:t>Therapeutic Isotope Commissioning planned for October 2027</a:t>
            </a:r>
          </a:p>
          <a:p>
            <a:pPr marL="285750" indent="-285750">
              <a:buClr>
                <a:srgbClr val="00A9FF"/>
              </a:buClr>
              <a:buFont typeface="Arial"/>
              <a:buChar char="•"/>
            </a:pPr>
            <a:r>
              <a:rPr lang="en-US" sz="1600">
                <a:cs typeface="Arial"/>
              </a:rPr>
              <a:t>Estimated project </a:t>
            </a:r>
            <a:r>
              <a:rPr lang="en-US" sz="1600" dirty="0">
                <a:cs typeface="Arial"/>
              </a:rPr>
              <a:t>c</a:t>
            </a:r>
            <a:r>
              <a:rPr lang="en-US" sz="1600">
                <a:cs typeface="Arial"/>
              </a:rPr>
              <a:t>ompletion </a:t>
            </a:r>
            <a:r>
              <a:rPr lang="en-US" sz="1600" dirty="0">
                <a:cs typeface="Arial"/>
              </a:rPr>
              <a:t>April 2028</a:t>
            </a:r>
          </a:p>
        </p:txBody>
      </p:sp>
      <p:sp>
        <p:nvSpPr>
          <p:cNvPr id="144" name="Rectangle 143">
            <a:extLst>
              <a:ext uri="{FF2B5EF4-FFF2-40B4-BE49-F238E27FC236}">
                <a16:creationId xmlns:a16="http://schemas.microsoft.com/office/drawing/2014/main" id="{D6A3280A-FC69-EAC8-FFA8-0B10852EE7C1}"/>
              </a:ext>
            </a:extLst>
          </p:cNvPr>
          <p:cNvSpPr/>
          <p:nvPr/>
        </p:nvSpPr>
        <p:spPr>
          <a:xfrm>
            <a:off x="101314" y="5053690"/>
            <a:ext cx="6945285" cy="400110"/>
          </a:xfrm>
          <a:prstGeom prst="rect">
            <a:avLst/>
          </a:prstGeom>
        </p:spPr>
        <p:txBody>
          <a:bodyPr wrap="square" lIns="91440" tIns="45720" rIns="91440" bIns="45720" anchor="t">
            <a:spAutoFit/>
          </a:bodyPr>
          <a:lstStyle/>
          <a:p>
            <a:pPr>
              <a:buClr>
                <a:schemeClr val="tx1"/>
              </a:buClr>
            </a:pPr>
            <a:r>
              <a:rPr lang="en-US" sz="2000" b="1" dirty="0">
                <a:latin typeface="Arial"/>
                <a:cs typeface="Arial"/>
              </a:rPr>
              <a:t>5YR Outlook </a:t>
            </a:r>
            <a:endParaRPr lang="en-US" sz="2000" b="1" dirty="0">
              <a:latin typeface="Arial" panose="020B0604020202020204" pitchFamily="34" charset="0"/>
              <a:cs typeface="Arial" panose="020B0604020202020204" pitchFamily="34" charset="0"/>
            </a:endParaRPr>
          </a:p>
        </p:txBody>
      </p:sp>
      <p:pic>
        <p:nvPicPr>
          <p:cNvPr id="198" name="Picture 197">
            <a:extLst>
              <a:ext uri="{FF2B5EF4-FFF2-40B4-BE49-F238E27FC236}">
                <a16:creationId xmlns:a16="http://schemas.microsoft.com/office/drawing/2014/main" id="{501DA202-09DD-FA49-4966-2C889D65C3CF}"/>
              </a:ext>
            </a:extLst>
          </p:cNvPr>
          <p:cNvPicPr>
            <a:picLocks noChangeAspect="1"/>
          </p:cNvPicPr>
          <p:nvPr/>
        </p:nvPicPr>
        <p:blipFill>
          <a:blip r:embed="rId6"/>
          <a:stretch>
            <a:fillRect/>
          </a:stretch>
        </p:blipFill>
        <p:spPr>
          <a:xfrm>
            <a:off x="6539488" y="1003998"/>
            <a:ext cx="5672539" cy="3381456"/>
          </a:xfrm>
          <a:prstGeom prst="rect">
            <a:avLst/>
          </a:prstGeom>
        </p:spPr>
      </p:pic>
    </p:spTree>
    <p:extLst>
      <p:ext uri="{BB962C8B-B14F-4D97-AF65-F5344CB8AC3E}">
        <p14:creationId xmlns:p14="http://schemas.microsoft.com/office/powerpoint/2010/main" val="35342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1E19-BEF7-4E03-8D1B-54D8BA741320}"/>
              </a:ext>
            </a:extLst>
          </p:cNvPr>
          <p:cNvSpPr>
            <a:spLocks noGrp="1"/>
          </p:cNvSpPr>
          <p:nvPr>
            <p:ph type="title"/>
          </p:nvPr>
        </p:nvSpPr>
        <p:spPr>
          <a:xfrm>
            <a:off x="317773" y="118866"/>
            <a:ext cx="8953827" cy="650329"/>
          </a:xfrm>
        </p:spPr>
        <p:txBody>
          <a:bodyPr anchor="ctr">
            <a:normAutofit/>
          </a:bodyPr>
          <a:lstStyle/>
          <a:p>
            <a:r>
              <a:rPr lang="en-CA" sz="2800" dirty="0">
                <a:solidFill>
                  <a:srgbClr val="00B0F0"/>
                </a:solidFill>
              </a:rPr>
              <a:t>UBC; BC Cancer tracer supply</a:t>
            </a:r>
          </a:p>
        </p:txBody>
      </p:sp>
      <p:sp>
        <p:nvSpPr>
          <p:cNvPr id="3" name="TextBox 2">
            <a:extLst>
              <a:ext uri="{FF2B5EF4-FFF2-40B4-BE49-F238E27FC236}">
                <a16:creationId xmlns:a16="http://schemas.microsoft.com/office/drawing/2014/main" id="{3F7800B6-73CD-41B6-96E5-83F345543B7B}"/>
              </a:ext>
            </a:extLst>
          </p:cNvPr>
          <p:cNvSpPr txBox="1"/>
          <p:nvPr/>
        </p:nvSpPr>
        <p:spPr>
          <a:xfrm>
            <a:off x="0" y="721083"/>
            <a:ext cx="7171260" cy="1823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b="1" dirty="0"/>
              <a:t>   	Status on T</a:t>
            </a:r>
            <a:r>
              <a:rPr lang="en-CA" b="1" dirty="0"/>
              <a:t>racer deliveries: </a:t>
            </a:r>
            <a:endParaRPr lang="en-CA" b="1" dirty="0">
              <a:cs typeface="Calibri"/>
            </a:endParaRPr>
          </a:p>
          <a:p>
            <a:pPr marL="742950" lvl="1" indent="-285750">
              <a:lnSpc>
                <a:spcPct val="130000"/>
              </a:lnSpc>
              <a:buClr>
                <a:srgbClr val="00A9FF"/>
              </a:buClr>
              <a:buFont typeface="Arial"/>
              <a:buChar char="•"/>
            </a:pPr>
            <a:r>
              <a:rPr lang="en-CA" sz="1400" dirty="0"/>
              <a:t>Deliveries of [</a:t>
            </a:r>
            <a:r>
              <a:rPr lang="en-CA" sz="1400" baseline="30000" dirty="0"/>
              <a:t>11</a:t>
            </a:r>
            <a:r>
              <a:rPr lang="en-CA" sz="1400" dirty="0"/>
              <a:t>C] tracers to UBC resumed in January 2021</a:t>
            </a:r>
            <a:endParaRPr lang="en-CA" sz="1400" dirty="0">
              <a:ea typeface="+mn-lt"/>
              <a:cs typeface="+mn-lt"/>
            </a:endParaRPr>
          </a:p>
          <a:p>
            <a:pPr marL="742950" lvl="1" indent="-285750">
              <a:lnSpc>
                <a:spcPct val="130000"/>
              </a:lnSpc>
              <a:buClr>
                <a:srgbClr val="00A9FF"/>
              </a:buClr>
              <a:buFont typeface="Arial"/>
              <a:buChar char="•"/>
            </a:pPr>
            <a:r>
              <a:rPr lang="en-CA" sz="1400" dirty="0">
                <a:solidFill>
                  <a:srgbClr val="FF0000"/>
                </a:solidFill>
                <a:ea typeface="+mn-lt"/>
                <a:cs typeface="+mn-lt"/>
              </a:rPr>
              <a:t>Low demand for tracers continues to be challenging </a:t>
            </a:r>
          </a:p>
          <a:p>
            <a:pPr marL="742950" lvl="1" indent="-285750">
              <a:lnSpc>
                <a:spcPct val="130000"/>
              </a:lnSpc>
              <a:buClr>
                <a:srgbClr val="00A9FF"/>
              </a:buClr>
              <a:buFont typeface="Arial"/>
              <a:buChar char="•"/>
            </a:pPr>
            <a:r>
              <a:rPr lang="en-CA" sz="1400" dirty="0">
                <a:ea typeface="+mn-lt"/>
                <a:cs typeface="+mn-lt"/>
              </a:rPr>
              <a:t>TRIUMF has met production reliability targets that were mutually agreed upon</a:t>
            </a:r>
            <a:endParaRPr lang="en-CA" sz="1400" dirty="0">
              <a:cs typeface="Arial"/>
            </a:endParaRPr>
          </a:p>
          <a:p>
            <a:pPr marL="742950" lvl="1" indent="-285750">
              <a:lnSpc>
                <a:spcPct val="130000"/>
              </a:lnSpc>
              <a:buClr>
                <a:srgbClr val="00A9FF"/>
              </a:buClr>
              <a:buFont typeface="Arial"/>
              <a:buChar char="•"/>
            </a:pPr>
            <a:r>
              <a:rPr lang="en-CA" sz="1400" dirty="0">
                <a:cs typeface="Arial"/>
              </a:rPr>
              <a:t>BC Cancer </a:t>
            </a:r>
            <a:r>
              <a:rPr lang="en-US" sz="1400" dirty="0">
                <a:ea typeface="+mn-lt"/>
                <a:cs typeface="+mn-lt"/>
              </a:rPr>
              <a:t>no longer utilizing F-DOPA as a clinical tracer </a:t>
            </a:r>
          </a:p>
          <a:p>
            <a:pPr marL="1200150" lvl="2" indent="-285750">
              <a:lnSpc>
                <a:spcPct val="130000"/>
              </a:lnSpc>
              <a:buClr>
                <a:srgbClr val="00A9FF"/>
              </a:buClr>
              <a:buFont typeface="Arial"/>
              <a:buChar char="•"/>
            </a:pPr>
            <a:r>
              <a:rPr lang="en-US" sz="1400" dirty="0">
                <a:ea typeface="+mn-lt"/>
                <a:cs typeface="+mn-lt"/>
              </a:rPr>
              <a:t>Replaced with [</a:t>
            </a:r>
            <a:r>
              <a:rPr lang="en-US" sz="1400" baseline="30000" dirty="0">
                <a:ea typeface="+mn-lt"/>
                <a:cs typeface="+mn-lt"/>
              </a:rPr>
              <a:t>68</a:t>
            </a:r>
            <a:r>
              <a:rPr lang="en-US" sz="1400" dirty="0">
                <a:ea typeface="+mn-lt"/>
                <a:cs typeface="+mn-lt"/>
              </a:rPr>
              <a:t>Ga]DOTATOC </a:t>
            </a:r>
            <a:endParaRPr lang="en-US" sz="1400" dirty="0">
              <a:cs typeface="Arial"/>
            </a:endParaRPr>
          </a:p>
        </p:txBody>
      </p:sp>
      <p:pic>
        <p:nvPicPr>
          <p:cNvPr id="12" name="Picture 12" descr="A picture containing text, indoor&#10;&#10;Description automatically generated">
            <a:extLst>
              <a:ext uri="{FF2B5EF4-FFF2-40B4-BE49-F238E27FC236}">
                <a16:creationId xmlns:a16="http://schemas.microsoft.com/office/drawing/2014/main" id="{3922C31F-132C-4D98-B2B7-5EC670E95424}"/>
              </a:ext>
            </a:extLst>
          </p:cNvPr>
          <p:cNvPicPr>
            <a:picLocks noChangeAspect="1"/>
          </p:cNvPicPr>
          <p:nvPr/>
        </p:nvPicPr>
        <p:blipFill>
          <a:blip r:embed="rId2"/>
          <a:stretch>
            <a:fillRect/>
          </a:stretch>
        </p:blipFill>
        <p:spPr>
          <a:xfrm>
            <a:off x="8773038" y="3211993"/>
            <a:ext cx="3167864" cy="2454502"/>
          </a:xfrm>
          <a:prstGeom prst="rect">
            <a:avLst/>
          </a:prstGeom>
        </p:spPr>
      </p:pic>
      <p:sp>
        <p:nvSpPr>
          <p:cNvPr id="5" name="TextBox 4">
            <a:extLst>
              <a:ext uri="{FF2B5EF4-FFF2-40B4-BE49-F238E27FC236}">
                <a16:creationId xmlns:a16="http://schemas.microsoft.com/office/drawing/2014/main" id="{DD5327DE-2811-FC97-2DA2-FDB41F9F1BC6}"/>
              </a:ext>
            </a:extLst>
          </p:cNvPr>
          <p:cNvSpPr txBox="1"/>
          <p:nvPr/>
        </p:nvSpPr>
        <p:spPr>
          <a:xfrm>
            <a:off x="0" y="2610199"/>
            <a:ext cx="8078771" cy="1863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sz="2000" b="1" dirty="0">
                <a:ea typeface="+mn-lt"/>
                <a:cs typeface="+mn-lt"/>
              </a:rPr>
              <a:t>    </a:t>
            </a:r>
            <a:r>
              <a:rPr lang="en-US" b="1" dirty="0">
                <a:ea typeface="+mn-lt"/>
                <a:cs typeface="+mn-lt"/>
              </a:rPr>
              <a:t>	Status on advancing GMP compliance:</a:t>
            </a:r>
            <a:endParaRPr lang="en-US" dirty="0">
              <a:ea typeface="+mn-lt"/>
              <a:cs typeface="+mn-lt"/>
            </a:endParaRPr>
          </a:p>
          <a:p>
            <a:pPr marL="742950" lvl="1" indent="-285750">
              <a:lnSpc>
                <a:spcPct val="130000"/>
              </a:lnSpc>
              <a:buClr>
                <a:srgbClr val="00A9FF"/>
              </a:buClr>
              <a:buFont typeface="Arial" panose="020B0604020202020204" pitchFamily="34" charset="0"/>
              <a:buChar char="•"/>
            </a:pPr>
            <a:r>
              <a:rPr lang="en-CA" sz="1400" dirty="0">
                <a:ea typeface="+mn-lt"/>
                <a:cs typeface="+mn-lt"/>
              </a:rPr>
              <a:t>265 GMP documents released (over 80 documents have gone through multiple releases)</a:t>
            </a:r>
          </a:p>
          <a:p>
            <a:pPr marL="742950" lvl="1" indent="-285750">
              <a:lnSpc>
                <a:spcPct val="130000"/>
              </a:lnSpc>
              <a:buClr>
                <a:srgbClr val="00A9FF"/>
              </a:buClr>
              <a:buFont typeface="Arial" panose="020B0604020202020204" pitchFamily="34" charset="0"/>
              <a:buChar char="•"/>
            </a:pPr>
            <a:r>
              <a:rPr lang="en-CA" sz="1400" dirty="0">
                <a:ea typeface="+mn-lt"/>
                <a:cs typeface="+mn-lt"/>
              </a:rPr>
              <a:t>All tracer production is now performed under GMP conditions     </a:t>
            </a:r>
            <a:endParaRPr lang="en-US" sz="1400" dirty="0">
              <a:ea typeface="+mn-lt"/>
              <a:cs typeface="+mn-lt"/>
            </a:endParaRPr>
          </a:p>
          <a:p>
            <a:pPr marL="742950" lvl="1" indent="-285750">
              <a:lnSpc>
                <a:spcPct val="130000"/>
              </a:lnSpc>
              <a:buClr>
                <a:srgbClr val="00A9FF"/>
              </a:buClr>
              <a:buFont typeface="Arial" panose="020B0604020202020204" pitchFamily="34" charset="0"/>
              <a:buChar char="•"/>
            </a:pPr>
            <a:r>
              <a:rPr lang="en-CA" sz="1400" dirty="0">
                <a:ea typeface="+mn-lt"/>
                <a:cs typeface="+mn-lt"/>
              </a:rPr>
              <a:t>Continuous improvements have been made </a:t>
            </a:r>
            <a:r>
              <a:rPr lang="en-US" sz="1400" dirty="0"/>
              <a:t>on the implementation of GMP processes. </a:t>
            </a:r>
          </a:p>
          <a:p>
            <a:pPr marL="1200150" lvl="2" indent="-285750">
              <a:lnSpc>
                <a:spcPct val="130000"/>
              </a:lnSpc>
              <a:buClr>
                <a:srgbClr val="00A9FF"/>
              </a:buClr>
              <a:buFont typeface="Arial" panose="020B0604020202020204" pitchFamily="34" charset="0"/>
              <a:buChar char="•"/>
            </a:pPr>
            <a:r>
              <a:rPr lang="en-US" sz="1400" dirty="0"/>
              <a:t>(100 Change Controls, 64 CAPAs have been filed and put into effect since 2021 Jan)</a:t>
            </a:r>
          </a:p>
          <a:p>
            <a:pPr marL="742950" lvl="1" indent="-285750">
              <a:lnSpc>
                <a:spcPct val="130000"/>
              </a:lnSpc>
              <a:buClr>
                <a:srgbClr val="00A9FF"/>
              </a:buClr>
              <a:buFont typeface="Arial" panose="020B0604020202020204" pitchFamily="34" charset="0"/>
              <a:buChar char="•"/>
            </a:pPr>
            <a:r>
              <a:rPr lang="en-US" sz="1400" dirty="0">
                <a:cs typeface="Arial"/>
              </a:rPr>
              <a:t>New GMP Lab 007 coming online soon </a:t>
            </a:r>
            <a:r>
              <a:rPr lang="en-US" sz="1400" dirty="0">
                <a:solidFill>
                  <a:srgbClr val="FF0000"/>
                </a:solidFill>
                <a:cs typeface="Arial"/>
              </a:rPr>
              <a:t>pending Engineering Services close-out</a:t>
            </a:r>
          </a:p>
        </p:txBody>
      </p:sp>
      <p:pic>
        <p:nvPicPr>
          <p:cNvPr id="6" name="Picture 5">
            <a:extLst>
              <a:ext uri="{FF2B5EF4-FFF2-40B4-BE49-F238E27FC236}">
                <a16:creationId xmlns:a16="http://schemas.microsoft.com/office/drawing/2014/main" id="{250333E6-8989-4173-B590-1C4F6304C2A3}"/>
              </a:ext>
            </a:extLst>
          </p:cNvPr>
          <p:cNvPicPr>
            <a:picLocks noChangeAspect="1"/>
          </p:cNvPicPr>
          <p:nvPr/>
        </p:nvPicPr>
        <p:blipFill rotWithShape="1">
          <a:blip r:embed="rId3"/>
          <a:srcRect l="3553" t="6483" r="4220" b="5138"/>
          <a:stretch/>
        </p:blipFill>
        <p:spPr>
          <a:xfrm>
            <a:off x="7860754" y="209142"/>
            <a:ext cx="4013473" cy="2794659"/>
          </a:xfrm>
          <a:prstGeom prst="rect">
            <a:avLst/>
          </a:prstGeom>
        </p:spPr>
      </p:pic>
      <p:sp>
        <p:nvSpPr>
          <p:cNvPr id="13" name="TextBox 12">
            <a:extLst>
              <a:ext uri="{FF2B5EF4-FFF2-40B4-BE49-F238E27FC236}">
                <a16:creationId xmlns:a16="http://schemas.microsoft.com/office/drawing/2014/main" id="{94A3C6BE-1036-55FC-FCD6-5D288721C61E}"/>
              </a:ext>
            </a:extLst>
          </p:cNvPr>
          <p:cNvSpPr txBox="1"/>
          <p:nvPr/>
        </p:nvSpPr>
        <p:spPr>
          <a:xfrm>
            <a:off x="484280" y="4754814"/>
            <a:ext cx="4916395" cy="1543564"/>
          </a:xfrm>
          <a:prstGeom prst="rect">
            <a:avLst/>
          </a:prstGeom>
          <a:noFill/>
        </p:spPr>
        <p:txBody>
          <a:bodyPr wrap="square">
            <a:spAutoFit/>
          </a:bodyPr>
          <a:lstStyle/>
          <a:p>
            <a:pPr>
              <a:lnSpc>
                <a:spcPct val="130000"/>
              </a:lnSpc>
            </a:pPr>
            <a:r>
              <a:rPr lang="en-US" b="1" dirty="0"/>
              <a:t> Getting ready for the IAMI era</a:t>
            </a:r>
          </a:p>
          <a:p>
            <a:pPr indent="-285750">
              <a:lnSpc>
                <a:spcPct val="130000"/>
              </a:lnSpc>
              <a:buClr>
                <a:srgbClr val="00A9FF"/>
              </a:buClr>
              <a:buFont typeface="Arial" panose="020B0604020202020204" pitchFamily="34" charset="0"/>
              <a:buChar char="•"/>
            </a:pPr>
            <a:r>
              <a:rPr lang="en-CA" sz="1400" dirty="0">
                <a:ea typeface="+mn-lt"/>
                <a:cs typeface="+mn-lt"/>
              </a:rPr>
              <a:t>Clean lab for F-18 radiotracer production.</a:t>
            </a:r>
          </a:p>
          <a:p>
            <a:pPr indent="-285750">
              <a:lnSpc>
                <a:spcPct val="130000"/>
              </a:lnSpc>
              <a:buClr>
                <a:srgbClr val="00A9FF"/>
              </a:buClr>
              <a:buFont typeface="Arial" panose="020B0604020202020204" pitchFamily="34" charset="0"/>
              <a:buChar char="•"/>
            </a:pPr>
            <a:r>
              <a:rPr lang="en-US" sz="1400" dirty="0">
                <a:ea typeface="+mn-lt"/>
                <a:cs typeface="+mn-lt"/>
              </a:rPr>
              <a:t>Tc-99m production Implementation to support PHSA.</a:t>
            </a:r>
          </a:p>
          <a:p>
            <a:pPr indent="-285750">
              <a:lnSpc>
                <a:spcPct val="130000"/>
              </a:lnSpc>
              <a:buClr>
                <a:srgbClr val="00A9FF"/>
              </a:buClr>
              <a:buFont typeface="Arial" panose="020B0604020202020204" pitchFamily="34" charset="0"/>
              <a:buChar char="•"/>
            </a:pPr>
            <a:r>
              <a:rPr lang="en-US" sz="1400" dirty="0">
                <a:ea typeface="+mn-lt"/>
                <a:cs typeface="+mn-lt"/>
              </a:rPr>
              <a:t>Ac-225 production to collaborate with Fusion and other commercial partners.</a:t>
            </a:r>
            <a:endParaRPr lang="en-CA" sz="1400" dirty="0">
              <a:ea typeface="+mn-lt"/>
              <a:cs typeface="+mn-lt"/>
            </a:endParaRPr>
          </a:p>
        </p:txBody>
      </p:sp>
      <p:pic>
        <p:nvPicPr>
          <p:cNvPr id="14" name="Picture 13">
            <a:extLst>
              <a:ext uri="{FF2B5EF4-FFF2-40B4-BE49-F238E27FC236}">
                <a16:creationId xmlns:a16="http://schemas.microsoft.com/office/drawing/2014/main" id="{59305BF9-C6E5-0FC2-F0D2-DB01D84A8879}"/>
              </a:ext>
            </a:extLst>
          </p:cNvPr>
          <p:cNvPicPr>
            <a:picLocks noChangeAspect="1"/>
          </p:cNvPicPr>
          <p:nvPr/>
        </p:nvPicPr>
        <p:blipFill rotWithShape="1">
          <a:blip r:embed="rId4"/>
          <a:srcRect l="17626" t="23321" r="22249" b="24841"/>
          <a:stretch/>
        </p:blipFill>
        <p:spPr>
          <a:xfrm>
            <a:off x="5362831" y="4682044"/>
            <a:ext cx="3372363" cy="2057090"/>
          </a:xfrm>
          <a:prstGeom prst="rect">
            <a:avLst/>
          </a:prstGeom>
          <a:ln>
            <a:noFill/>
          </a:ln>
          <a:effectLst>
            <a:softEdge rad="112500"/>
          </a:effectLst>
        </p:spPr>
      </p:pic>
    </p:spTree>
    <p:extLst>
      <p:ext uri="{BB962C8B-B14F-4D97-AF65-F5344CB8AC3E}">
        <p14:creationId xmlns:p14="http://schemas.microsoft.com/office/powerpoint/2010/main" val="3401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FCE4-341E-43FD-8056-78A28A52789E}"/>
              </a:ext>
            </a:extLst>
          </p:cNvPr>
          <p:cNvSpPr>
            <a:spLocks noGrp="1"/>
          </p:cNvSpPr>
          <p:nvPr>
            <p:ph type="title"/>
          </p:nvPr>
        </p:nvSpPr>
        <p:spPr>
          <a:xfrm>
            <a:off x="495831" y="219986"/>
            <a:ext cx="4129957" cy="650329"/>
          </a:xfrm>
        </p:spPr>
        <p:txBody>
          <a:bodyPr anchor="ctr">
            <a:normAutofit/>
          </a:bodyPr>
          <a:lstStyle/>
          <a:p>
            <a:r>
              <a:rPr lang="en-US" sz="2800"/>
              <a:t>IAMI (P442)</a:t>
            </a:r>
          </a:p>
        </p:txBody>
      </p:sp>
      <p:sp>
        <p:nvSpPr>
          <p:cNvPr id="3" name="Content Placeholder 2">
            <a:extLst>
              <a:ext uri="{FF2B5EF4-FFF2-40B4-BE49-F238E27FC236}">
                <a16:creationId xmlns:a16="http://schemas.microsoft.com/office/drawing/2014/main" id="{3AAAEBF1-DAA0-4D83-A526-1CB6EABDA00D}"/>
              </a:ext>
            </a:extLst>
          </p:cNvPr>
          <p:cNvSpPr>
            <a:spLocks noGrp="1"/>
          </p:cNvSpPr>
          <p:nvPr>
            <p:ph idx="1"/>
          </p:nvPr>
        </p:nvSpPr>
        <p:spPr>
          <a:xfrm>
            <a:off x="348363" y="894496"/>
            <a:ext cx="5909001" cy="3072960"/>
          </a:xfrm>
        </p:spPr>
        <p:txBody>
          <a:bodyPr anchor="t">
            <a:normAutofit fontScale="77500" lnSpcReduction="20000"/>
          </a:bodyPr>
          <a:lstStyle/>
          <a:p>
            <a:pPr>
              <a:lnSpc>
                <a:spcPct val="130000"/>
              </a:lnSpc>
              <a:spcBef>
                <a:spcPts val="0"/>
              </a:spcBef>
              <a:buFont typeface="Arial" panose="020B0604020202020204" pitchFamily="34" charset="0"/>
              <a:buChar char="•"/>
            </a:pPr>
            <a:r>
              <a:rPr lang="en-US" sz="2400" dirty="0"/>
              <a:t>includes P471, P550, P527</a:t>
            </a:r>
          </a:p>
          <a:p>
            <a:pPr lvl="1">
              <a:lnSpc>
                <a:spcPct val="130000"/>
              </a:lnSpc>
              <a:spcBef>
                <a:spcPts val="0"/>
              </a:spcBef>
              <a:buFont typeface="Arial" panose="020B0604020202020204" pitchFamily="34" charset="0"/>
              <a:buChar char="•"/>
            </a:pPr>
            <a:r>
              <a:rPr lang="en-US" sz="2400" dirty="0"/>
              <a:t>Construction substantially complete</a:t>
            </a:r>
          </a:p>
          <a:p>
            <a:pPr lvl="1">
              <a:lnSpc>
                <a:spcPct val="130000"/>
              </a:lnSpc>
              <a:spcBef>
                <a:spcPts val="0"/>
              </a:spcBef>
              <a:buFont typeface="Arial" panose="020B0604020202020204" pitchFamily="34" charset="0"/>
              <a:buChar char="•"/>
            </a:pPr>
            <a:r>
              <a:rPr lang="en-US" sz="2400" dirty="0"/>
              <a:t>BC Provincial Health Authority will be placing 2</a:t>
            </a:r>
            <a:r>
              <a:rPr lang="en-US" sz="2400" baseline="30000" dirty="0"/>
              <a:t>nd</a:t>
            </a:r>
            <a:r>
              <a:rPr lang="en-US" sz="2400" dirty="0"/>
              <a:t> cyclotron in facility; additional lab space to support expanding provincial PET program</a:t>
            </a:r>
          </a:p>
          <a:p>
            <a:pPr lvl="1">
              <a:lnSpc>
                <a:spcPct val="130000"/>
              </a:lnSpc>
              <a:spcBef>
                <a:spcPts val="0"/>
              </a:spcBef>
              <a:buFont typeface="Arial" panose="020B0604020202020204" pitchFamily="34" charset="0"/>
              <a:buChar char="•"/>
            </a:pPr>
            <a:r>
              <a:rPr lang="en-US" sz="2400" dirty="0"/>
              <a:t>Additional funding requests continue in discussion with provincial funding ministries</a:t>
            </a:r>
          </a:p>
          <a:p>
            <a:pPr lvl="1">
              <a:lnSpc>
                <a:spcPct val="130000"/>
              </a:lnSpc>
              <a:spcBef>
                <a:spcPts val="0"/>
              </a:spcBef>
              <a:buFont typeface="Arial" panose="020B0604020202020204" pitchFamily="34" charset="0"/>
              <a:buChar char="•"/>
            </a:pPr>
            <a:r>
              <a:rPr lang="en-US" sz="2400" dirty="0"/>
              <a:t>If all remaining funding materializes, expect operations to commence in 2025</a:t>
            </a:r>
          </a:p>
        </p:txBody>
      </p:sp>
      <p:pic>
        <p:nvPicPr>
          <p:cNvPr id="5" name="Picture 4">
            <a:extLst>
              <a:ext uri="{FF2B5EF4-FFF2-40B4-BE49-F238E27FC236}">
                <a16:creationId xmlns:a16="http://schemas.microsoft.com/office/drawing/2014/main" id="{CF3CDC0C-2D59-472F-93F8-CC52B8DF7E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75410" y="3967456"/>
            <a:ext cx="4791485" cy="2811211"/>
          </a:xfrm>
          <a:prstGeom prst="rect">
            <a:avLst/>
          </a:prstGeom>
        </p:spPr>
      </p:pic>
      <p:pic>
        <p:nvPicPr>
          <p:cNvPr id="6" name="Picture 5">
            <a:extLst>
              <a:ext uri="{FF2B5EF4-FFF2-40B4-BE49-F238E27FC236}">
                <a16:creationId xmlns:a16="http://schemas.microsoft.com/office/drawing/2014/main" id="{8DBF5D6C-8B49-49CA-883A-2A78F687F1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28225" y="3947984"/>
            <a:ext cx="4906404" cy="2811210"/>
          </a:xfrm>
          <a:prstGeom prst="rect">
            <a:avLst/>
          </a:prstGeom>
        </p:spPr>
      </p:pic>
      <p:pic>
        <p:nvPicPr>
          <p:cNvPr id="16" name="Picture 15">
            <a:extLst>
              <a:ext uri="{FF2B5EF4-FFF2-40B4-BE49-F238E27FC236}">
                <a16:creationId xmlns:a16="http://schemas.microsoft.com/office/drawing/2014/main" id="{50EB1E35-1F9A-B62C-93D7-E1AD5BEC04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3886" y="256205"/>
            <a:ext cx="580115" cy="577889"/>
          </a:xfrm>
          <a:prstGeom prst="rect">
            <a:avLst/>
          </a:prstGeom>
        </p:spPr>
      </p:pic>
      <p:pic>
        <p:nvPicPr>
          <p:cNvPr id="18" name="Picture 2" descr="Image result for bc cancer logo">
            <a:extLst>
              <a:ext uri="{FF2B5EF4-FFF2-40B4-BE49-F238E27FC236}">
                <a16:creationId xmlns:a16="http://schemas.microsoft.com/office/drawing/2014/main" id="{9D947ACC-3A7D-CCA6-4ACF-EA1049469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1476" y="236407"/>
            <a:ext cx="577176" cy="647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bc logo">
            <a:extLst>
              <a:ext uri="{FF2B5EF4-FFF2-40B4-BE49-F238E27FC236}">
                <a16:creationId xmlns:a16="http://schemas.microsoft.com/office/drawing/2014/main" id="{78DA82BA-76F8-A015-F644-76B9ADD062A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79586" y="270138"/>
            <a:ext cx="440272" cy="600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grass, outdoor, sky, building&#10;&#10;Description automatically generated">
            <a:extLst>
              <a:ext uri="{FF2B5EF4-FFF2-40B4-BE49-F238E27FC236}">
                <a16:creationId xmlns:a16="http://schemas.microsoft.com/office/drawing/2014/main" id="{D06079B7-ED51-2053-C922-EAED3AFF557D}"/>
              </a:ext>
            </a:extLst>
          </p:cNvPr>
          <p:cNvPicPr>
            <a:picLocks noChangeAspect="1"/>
          </p:cNvPicPr>
          <p:nvPr/>
        </p:nvPicPr>
        <p:blipFill>
          <a:blip r:embed="rId8"/>
          <a:stretch>
            <a:fillRect/>
          </a:stretch>
        </p:blipFill>
        <p:spPr>
          <a:xfrm>
            <a:off x="6632056" y="270138"/>
            <a:ext cx="4620386" cy="3465290"/>
          </a:xfrm>
          <a:prstGeom prst="rect">
            <a:avLst/>
          </a:prstGeom>
        </p:spPr>
      </p:pic>
    </p:spTree>
    <p:extLst>
      <p:ext uri="{BB962C8B-B14F-4D97-AF65-F5344CB8AC3E}">
        <p14:creationId xmlns:p14="http://schemas.microsoft.com/office/powerpoint/2010/main" val="304176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FCE4-341E-43FD-8056-78A28A52789E}"/>
              </a:ext>
            </a:extLst>
          </p:cNvPr>
          <p:cNvSpPr>
            <a:spLocks noGrp="1"/>
          </p:cNvSpPr>
          <p:nvPr>
            <p:ph type="title"/>
          </p:nvPr>
        </p:nvSpPr>
        <p:spPr>
          <a:xfrm>
            <a:off x="495831" y="219986"/>
            <a:ext cx="4129957" cy="650329"/>
          </a:xfrm>
        </p:spPr>
        <p:txBody>
          <a:bodyPr anchor="ctr">
            <a:normAutofit/>
          </a:bodyPr>
          <a:lstStyle/>
          <a:p>
            <a:r>
              <a:rPr lang="en-US" sz="2800"/>
              <a:t>IAMI (P442)</a:t>
            </a:r>
          </a:p>
        </p:txBody>
      </p:sp>
      <p:sp>
        <p:nvSpPr>
          <p:cNvPr id="3" name="Content Placeholder 2">
            <a:extLst>
              <a:ext uri="{FF2B5EF4-FFF2-40B4-BE49-F238E27FC236}">
                <a16:creationId xmlns:a16="http://schemas.microsoft.com/office/drawing/2014/main" id="{3AAAEBF1-DAA0-4D83-A526-1CB6EABDA00D}"/>
              </a:ext>
            </a:extLst>
          </p:cNvPr>
          <p:cNvSpPr>
            <a:spLocks noGrp="1"/>
          </p:cNvSpPr>
          <p:nvPr>
            <p:ph idx="1"/>
          </p:nvPr>
        </p:nvSpPr>
        <p:spPr>
          <a:xfrm>
            <a:off x="348364" y="894496"/>
            <a:ext cx="4906404" cy="3072960"/>
          </a:xfrm>
        </p:spPr>
        <p:txBody>
          <a:bodyPr anchor="t">
            <a:normAutofit fontScale="77500" lnSpcReduction="20000"/>
          </a:bodyPr>
          <a:lstStyle/>
          <a:p>
            <a:pPr>
              <a:lnSpc>
                <a:spcPct val="130000"/>
              </a:lnSpc>
              <a:spcBef>
                <a:spcPts val="0"/>
              </a:spcBef>
              <a:buFont typeface="Arial" panose="020B0604020202020204" pitchFamily="34" charset="0"/>
              <a:buChar char="•"/>
            </a:pPr>
            <a:r>
              <a:rPr lang="en-US" sz="2400" dirty="0"/>
              <a:t>includes P471, P550, P527</a:t>
            </a:r>
          </a:p>
          <a:p>
            <a:pPr lvl="1">
              <a:lnSpc>
                <a:spcPct val="130000"/>
              </a:lnSpc>
              <a:spcBef>
                <a:spcPts val="0"/>
              </a:spcBef>
              <a:buFont typeface="Arial" panose="020B0604020202020204" pitchFamily="34" charset="0"/>
              <a:buChar char="•"/>
            </a:pPr>
            <a:r>
              <a:rPr lang="en-US" sz="2400" dirty="0"/>
              <a:t>Construction substantially complete</a:t>
            </a:r>
          </a:p>
          <a:p>
            <a:pPr lvl="1">
              <a:lnSpc>
                <a:spcPct val="130000"/>
              </a:lnSpc>
              <a:spcBef>
                <a:spcPts val="0"/>
              </a:spcBef>
              <a:buFont typeface="Arial" panose="020B0604020202020204" pitchFamily="34" charset="0"/>
              <a:buChar char="•"/>
            </a:pPr>
            <a:r>
              <a:rPr lang="en-US" sz="2400" dirty="0"/>
              <a:t>BC Provincial Health Authority will be placing 2</a:t>
            </a:r>
            <a:r>
              <a:rPr lang="en-US" sz="2400" baseline="30000" dirty="0"/>
              <a:t>nd</a:t>
            </a:r>
            <a:r>
              <a:rPr lang="en-US" sz="2400" dirty="0"/>
              <a:t> cyclotron in facility; additional lab space to support expanding provincial PET program</a:t>
            </a:r>
          </a:p>
          <a:p>
            <a:pPr lvl="1">
              <a:lnSpc>
                <a:spcPct val="130000"/>
              </a:lnSpc>
              <a:spcBef>
                <a:spcPts val="0"/>
              </a:spcBef>
              <a:buFont typeface="Arial" panose="020B0604020202020204" pitchFamily="34" charset="0"/>
              <a:buChar char="•"/>
            </a:pPr>
            <a:r>
              <a:rPr lang="en-US" sz="2400" dirty="0"/>
              <a:t>Additional funding requests continue in discussion with provincial funding ministries</a:t>
            </a:r>
          </a:p>
        </p:txBody>
      </p:sp>
      <p:pic>
        <p:nvPicPr>
          <p:cNvPr id="5" name="Picture 4">
            <a:extLst>
              <a:ext uri="{FF2B5EF4-FFF2-40B4-BE49-F238E27FC236}">
                <a16:creationId xmlns:a16="http://schemas.microsoft.com/office/drawing/2014/main" id="{CF3CDC0C-2D59-472F-93F8-CC52B8DF7E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75410" y="3967456"/>
            <a:ext cx="4791485" cy="2811211"/>
          </a:xfrm>
          <a:prstGeom prst="rect">
            <a:avLst/>
          </a:prstGeom>
        </p:spPr>
      </p:pic>
      <p:pic>
        <p:nvPicPr>
          <p:cNvPr id="6" name="Picture 5">
            <a:extLst>
              <a:ext uri="{FF2B5EF4-FFF2-40B4-BE49-F238E27FC236}">
                <a16:creationId xmlns:a16="http://schemas.microsoft.com/office/drawing/2014/main" id="{8DBF5D6C-8B49-49CA-883A-2A78F687F1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28225" y="3947984"/>
            <a:ext cx="4906404" cy="2811210"/>
          </a:xfrm>
          <a:prstGeom prst="rect">
            <a:avLst/>
          </a:prstGeom>
        </p:spPr>
      </p:pic>
      <p:sp>
        <p:nvSpPr>
          <p:cNvPr id="7" name="Rectangle 6">
            <a:extLst>
              <a:ext uri="{FF2B5EF4-FFF2-40B4-BE49-F238E27FC236}">
                <a16:creationId xmlns:a16="http://schemas.microsoft.com/office/drawing/2014/main" id="{20E8FDE4-C0EB-4148-9BEB-9F6F3FBDC355}"/>
              </a:ext>
            </a:extLst>
          </p:cNvPr>
          <p:cNvSpPr/>
          <p:nvPr/>
        </p:nvSpPr>
        <p:spPr>
          <a:xfrm>
            <a:off x="9231433" y="4849318"/>
            <a:ext cx="1466449" cy="744658"/>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E4C84C40-1013-4982-8C36-6E71D1531995}"/>
              </a:ext>
            </a:extLst>
          </p:cNvPr>
          <p:cNvSpPr/>
          <p:nvPr/>
        </p:nvSpPr>
        <p:spPr>
          <a:xfrm>
            <a:off x="9584044" y="5791199"/>
            <a:ext cx="1113837" cy="698691"/>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DE7522A4-B6B7-461D-8A90-390B4A6F2F24}"/>
              </a:ext>
            </a:extLst>
          </p:cNvPr>
          <p:cNvCxnSpPr>
            <a:cxnSpLocks/>
            <a:endCxn id="28" idx="0"/>
          </p:cNvCxnSpPr>
          <p:nvPr/>
        </p:nvCxnSpPr>
        <p:spPr>
          <a:xfrm>
            <a:off x="2023353" y="1264024"/>
            <a:ext cx="291810" cy="3660588"/>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95E689-CD86-4046-9004-A03673F57E62}"/>
              </a:ext>
            </a:extLst>
          </p:cNvPr>
          <p:cNvCxnSpPr>
            <a:cxnSpLocks/>
            <a:endCxn id="8" idx="1"/>
          </p:cNvCxnSpPr>
          <p:nvPr/>
        </p:nvCxnSpPr>
        <p:spPr>
          <a:xfrm>
            <a:off x="2957209" y="1264024"/>
            <a:ext cx="6626835" cy="4876521"/>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45810E-DEDB-49FC-BA22-3B5393BD6D57}"/>
              </a:ext>
            </a:extLst>
          </p:cNvPr>
          <p:cNvCxnSpPr>
            <a:cxnSpLocks/>
            <a:endCxn id="7" idx="1"/>
          </p:cNvCxnSpPr>
          <p:nvPr/>
        </p:nvCxnSpPr>
        <p:spPr>
          <a:xfrm>
            <a:off x="2957209" y="1264024"/>
            <a:ext cx="6274224" cy="3957623"/>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83137D1-944E-4257-9CA4-43ED593215E6}"/>
              </a:ext>
            </a:extLst>
          </p:cNvPr>
          <p:cNvSpPr/>
          <p:nvPr/>
        </p:nvSpPr>
        <p:spPr>
          <a:xfrm>
            <a:off x="1949104" y="4924612"/>
            <a:ext cx="732118" cy="539027"/>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F7FCAB7A-D499-4136-BC67-6D3680829CBA}"/>
              </a:ext>
            </a:extLst>
          </p:cNvPr>
          <p:cNvSpPr/>
          <p:nvPr/>
        </p:nvSpPr>
        <p:spPr>
          <a:xfrm>
            <a:off x="3595621" y="4938980"/>
            <a:ext cx="732118" cy="539027"/>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17E334DB-76DB-4980-B2BE-87ABE586ED4A}"/>
              </a:ext>
            </a:extLst>
          </p:cNvPr>
          <p:cNvCxnSpPr>
            <a:cxnSpLocks/>
          </p:cNvCxnSpPr>
          <p:nvPr/>
        </p:nvCxnSpPr>
        <p:spPr>
          <a:xfrm>
            <a:off x="2023353" y="1264024"/>
            <a:ext cx="1938327" cy="3660588"/>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0EB1E35-1F9A-B62C-93D7-E1AD5BEC04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3886" y="256205"/>
            <a:ext cx="580115" cy="577889"/>
          </a:xfrm>
          <a:prstGeom prst="rect">
            <a:avLst/>
          </a:prstGeom>
        </p:spPr>
      </p:pic>
      <p:pic>
        <p:nvPicPr>
          <p:cNvPr id="18" name="Picture 2" descr="Image result for bc cancer logo">
            <a:extLst>
              <a:ext uri="{FF2B5EF4-FFF2-40B4-BE49-F238E27FC236}">
                <a16:creationId xmlns:a16="http://schemas.microsoft.com/office/drawing/2014/main" id="{9D947ACC-3A7D-CCA6-4ACF-EA1049469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1476" y="236407"/>
            <a:ext cx="577176" cy="647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bc logo">
            <a:extLst>
              <a:ext uri="{FF2B5EF4-FFF2-40B4-BE49-F238E27FC236}">
                <a16:creationId xmlns:a16="http://schemas.microsoft.com/office/drawing/2014/main" id="{78DA82BA-76F8-A015-F644-76B9ADD062A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79586" y="270138"/>
            <a:ext cx="440272" cy="600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grass, outdoor, sky, building&#10;&#10;Description automatically generated">
            <a:extLst>
              <a:ext uri="{FF2B5EF4-FFF2-40B4-BE49-F238E27FC236}">
                <a16:creationId xmlns:a16="http://schemas.microsoft.com/office/drawing/2014/main" id="{D06079B7-ED51-2053-C922-EAED3AFF557D}"/>
              </a:ext>
            </a:extLst>
          </p:cNvPr>
          <p:cNvPicPr>
            <a:picLocks noChangeAspect="1"/>
          </p:cNvPicPr>
          <p:nvPr/>
        </p:nvPicPr>
        <p:blipFill>
          <a:blip r:embed="rId8"/>
          <a:stretch>
            <a:fillRect/>
          </a:stretch>
        </p:blipFill>
        <p:spPr>
          <a:xfrm>
            <a:off x="6632056" y="270138"/>
            <a:ext cx="4620386" cy="3465290"/>
          </a:xfrm>
          <a:prstGeom prst="rect">
            <a:avLst/>
          </a:prstGeom>
        </p:spPr>
      </p:pic>
    </p:spTree>
    <p:extLst>
      <p:ext uri="{BB962C8B-B14F-4D97-AF65-F5344CB8AC3E}">
        <p14:creationId xmlns:p14="http://schemas.microsoft.com/office/powerpoint/2010/main" val="27746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552B9E-DF29-484E-BE08-CFCC4EA95F99}"/>
              </a:ext>
            </a:extLst>
          </p:cNvPr>
          <p:cNvSpPr>
            <a:spLocks noGrp="1"/>
          </p:cNvSpPr>
          <p:nvPr>
            <p:ph idx="1"/>
          </p:nvPr>
        </p:nvSpPr>
        <p:spPr>
          <a:xfrm>
            <a:off x="681471" y="685800"/>
            <a:ext cx="11142229" cy="5981700"/>
          </a:xfrm>
        </p:spPr>
        <p:txBody>
          <a:bodyPr>
            <a:noAutofit/>
          </a:bodyPr>
          <a:lstStyle/>
          <a:p>
            <a:pPr marL="0" lvl="0" indent="0">
              <a:lnSpc>
                <a:spcPct val="110000"/>
              </a:lnSpc>
              <a:spcBef>
                <a:spcPts val="0"/>
              </a:spcBef>
              <a:buNone/>
            </a:pPr>
            <a:r>
              <a:rPr lang="en-CA" sz="2200"/>
              <a:t>Current proposal (pending full review, ratification by TRIUMF Board, Partners):</a:t>
            </a:r>
          </a:p>
          <a:p>
            <a:pPr marL="0" lvl="0" indent="0">
              <a:lnSpc>
                <a:spcPct val="110000"/>
              </a:lnSpc>
              <a:spcBef>
                <a:spcPts val="0"/>
              </a:spcBef>
              <a:buNone/>
            </a:pPr>
            <a:r>
              <a:rPr lang="en-CA" sz="2200"/>
              <a:t>Operations and Governance will evolve through phases: Start-up through to Full Ops</a:t>
            </a:r>
          </a:p>
          <a:p>
            <a:pPr marL="342900" lvl="0" indent="-342900">
              <a:lnSpc>
                <a:spcPct val="110000"/>
              </a:lnSpc>
              <a:spcBef>
                <a:spcPts val="0"/>
              </a:spcBef>
              <a:buFont typeface="Wingdings" panose="05000000000000000000" pitchFamily="2" charset="2"/>
              <a:buChar char="§"/>
            </a:pPr>
            <a:r>
              <a:rPr lang="en-CA" sz="2200">
                <a:solidFill>
                  <a:srgbClr val="009CFF"/>
                </a:solidFill>
              </a:rPr>
              <a:t>Start-up operations </a:t>
            </a:r>
            <a:r>
              <a:rPr lang="en-CA" sz="2200"/>
              <a:t>occur in an integrated fashion within an existing, albeit modified Life Sciences organization. Operations supported by TRIUMF and partners;</a:t>
            </a:r>
          </a:p>
          <a:p>
            <a:pPr marL="342900" lvl="0" indent="-342900">
              <a:lnSpc>
                <a:spcPct val="110000"/>
              </a:lnSpc>
              <a:spcBef>
                <a:spcPts val="0"/>
              </a:spcBef>
              <a:buFont typeface="Wingdings" panose="05000000000000000000" pitchFamily="2" charset="2"/>
              <a:buChar char="§"/>
            </a:pPr>
            <a:r>
              <a:rPr lang="en-CA" sz="2200">
                <a:solidFill>
                  <a:srgbClr val="009CFF"/>
                </a:solidFill>
              </a:rPr>
              <a:t>Full operations </a:t>
            </a:r>
            <a:r>
              <a:rPr lang="en-CA" sz="2200"/>
              <a:t>are initiated once IAMI crosses a legal, financial or administrative threshold that has yet to be determined</a:t>
            </a:r>
          </a:p>
          <a:p>
            <a:pPr marL="0" lvl="0" indent="0">
              <a:lnSpc>
                <a:spcPct val="110000"/>
              </a:lnSpc>
              <a:spcBef>
                <a:spcPts val="0"/>
              </a:spcBef>
              <a:buNone/>
            </a:pPr>
            <a:endParaRPr lang="en-CA" sz="2200"/>
          </a:p>
          <a:p>
            <a:pPr marL="0" lvl="0" indent="0">
              <a:lnSpc>
                <a:spcPct val="110000"/>
              </a:lnSpc>
              <a:spcBef>
                <a:spcPts val="0"/>
              </a:spcBef>
              <a:buNone/>
            </a:pPr>
            <a:r>
              <a:rPr lang="en-CA" sz="2200"/>
              <a:t>Governance will be achieved through a Steering Committee that will recommend resource allocation to meet IAMI program objectives, including balance between R&amp;D and revenue-generating activities</a:t>
            </a:r>
          </a:p>
          <a:p>
            <a:pPr marL="0" lvl="0" indent="0">
              <a:lnSpc>
                <a:spcPct val="110000"/>
              </a:lnSpc>
              <a:spcBef>
                <a:spcPts val="0"/>
              </a:spcBef>
              <a:buNone/>
            </a:pPr>
            <a:endParaRPr lang="en-CA" sz="2200"/>
          </a:p>
          <a:p>
            <a:pPr marL="0" indent="0">
              <a:lnSpc>
                <a:spcPct val="110000"/>
              </a:lnSpc>
              <a:spcBef>
                <a:spcPts val="0"/>
              </a:spcBef>
              <a:buNone/>
            </a:pPr>
            <a:r>
              <a:rPr lang="en-CA" sz="2200"/>
              <a:t>Next steps:</a:t>
            </a:r>
          </a:p>
          <a:p>
            <a:pPr lvl="1">
              <a:lnSpc>
                <a:spcPct val="110000"/>
              </a:lnSpc>
              <a:spcBef>
                <a:spcPts val="0"/>
              </a:spcBef>
            </a:pPr>
            <a:r>
              <a:rPr lang="en-CA" sz="2200"/>
              <a:t>Ratification of Operating and Governance Models</a:t>
            </a:r>
          </a:p>
          <a:p>
            <a:pPr lvl="1">
              <a:lnSpc>
                <a:spcPct val="110000"/>
              </a:lnSpc>
              <a:spcBef>
                <a:spcPts val="0"/>
              </a:spcBef>
            </a:pPr>
            <a:r>
              <a:rPr lang="en-CA" sz="2200"/>
              <a:t>Finalization of Business Plan – collaborate with TRIUMF Innovations</a:t>
            </a:r>
          </a:p>
        </p:txBody>
      </p:sp>
      <p:sp>
        <p:nvSpPr>
          <p:cNvPr id="4" name="Title 1">
            <a:extLst>
              <a:ext uri="{FF2B5EF4-FFF2-40B4-BE49-F238E27FC236}">
                <a16:creationId xmlns:a16="http://schemas.microsoft.com/office/drawing/2014/main" id="{B2965E71-FE12-4776-8BA1-F4B6AA46C65A}"/>
              </a:ext>
            </a:extLst>
          </p:cNvPr>
          <p:cNvSpPr>
            <a:spLocks noGrp="1"/>
          </p:cNvSpPr>
          <p:nvPr>
            <p:ph type="title"/>
          </p:nvPr>
        </p:nvSpPr>
        <p:spPr>
          <a:xfrm>
            <a:off x="681471" y="230825"/>
            <a:ext cx="8953827" cy="650329"/>
          </a:xfrm>
        </p:spPr>
        <p:txBody>
          <a:bodyPr>
            <a:normAutofit/>
          </a:bodyPr>
          <a:lstStyle/>
          <a:p>
            <a:r>
              <a:rPr lang="en-CA" sz="2800"/>
              <a:t>IAMI: Operations Model</a:t>
            </a:r>
          </a:p>
        </p:txBody>
      </p:sp>
    </p:spTree>
    <p:extLst>
      <p:ext uri="{BB962C8B-B14F-4D97-AF65-F5344CB8AC3E}">
        <p14:creationId xmlns:p14="http://schemas.microsoft.com/office/powerpoint/2010/main" val="24129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6836" y="2256795"/>
            <a:ext cx="2451735" cy="71892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Director</a:t>
            </a:r>
          </a:p>
          <a:p>
            <a:pPr algn="ctr"/>
            <a:r>
              <a:rPr lang="en-CA" dirty="0"/>
              <a:t>Life Sciences</a:t>
            </a:r>
          </a:p>
        </p:txBody>
      </p:sp>
      <p:cxnSp>
        <p:nvCxnSpPr>
          <p:cNvPr id="7" name="Straight Connector 6"/>
          <p:cNvCxnSpPr/>
          <p:nvPr/>
        </p:nvCxnSpPr>
        <p:spPr>
          <a:xfrm>
            <a:off x="3595082" y="276778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Rounded Rectangle 3">
            <a:extLst>
              <a:ext uri="{FF2B5EF4-FFF2-40B4-BE49-F238E27FC236}">
                <a16:creationId xmlns:a16="http://schemas.microsoft.com/office/drawing/2014/main" id="{1A742B45-8317-474F-BE20-FC7D01162030}"/>
              </a:ext>
            </a:extLst>
          </p:cNvPr>
          <p:cNvSpPr/>
          <p:nvPr/>
        </p:nvSpPr>
        <p:spPr>
          <a:xfrm>
            <a:off x="5460283" y="1091070"/>
            <a:ext cx="1461956" cy="135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IAMI Steering Committee</a:t>
            </a:r>
          </a:p>
        </p:txBody>
      </p:sp>
      <p:sp>
        <p:nvSpPr>
          <p:cNvPr id="53" name="Rounded Rectangle 3">
            <a:extLst>
              <a:ext uri="{FF2B5EF4-FFF2-40B4-BE49-F238E27FC236}">
                <a16:creationId xmlns:a16="http://schemas.microsoft.com/office/drawing/2014/main" id="{C094461B-E0A0-4195-8353-770C70D48718}"/>
              </a:ext>
            </a:extLst>
          </p:cNvPr>
          <p:cNvSpPr/>
          <p:nvPr/>
        </p:nvSpPr>
        <p:spPr>
          <a:xfrm>
            <a:off x="2636836" y="1188440"/>
            <a:ext cx="2451735" cy="7096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TRIUMF Executive Director</a:t>
            </a:r>
          </a:p>
        </p:txBody>
      </p:sp>
      <p:cxnSp>
        <p:nvCxnSpPr>
          <p:cNvPr id="54" name="Straight Connector 53">
            <a:extLst>
              <a:ext uri="{FF2B5EF4-FFF2-40B4-BE49-F238E27FC236}">
                <a16:creationId xmlns:a16="http://schemas.microsoft.com/office/drawing/2014/main" id="{0A43AEA9-8355-4AD0-A5C1-E7FE07080FA6}"/>
              </a:ext>
            </a:extLst>
          </p:cNvPr>
          <p:cNvCxnSpPr>
            <a:cxnSpLocks/>
            <a:stCxn id="35" idx="0"/>
            <a:endCxn id="52" idx="2"/>
          </p:cNvCxnSpPr>
          <p:nvPr/>
        </p:nvCxnSpPr>
        <p:spPr>
          <a:xfrm flipV="1">
            <a:off x="6191261" y="2442258"/>
            <a:ext cx="0" cy="326128"/>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16EF013-6B1E-45CF-B83E-D72B9A61B608}"/>
              </a:ext>
            </a:extLst>
          </p:cNvPr>
          <p:cNvCxnSpPr>
            <a:cxnSpLocks/>
          </p:cNvCxnSpPr>
          <p:nvPr/>
        </p:nvCxnSpPr>
        <p:spPr>
          <a:xfrm>
            <a:off x="5073322" y="1514568"/>
            <a:ext cx="435300"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BD05F8F-F698-482F-8A1B-A3D282563086}"/>
              </a:ext>
            </a:extLst>
          </p:cNvPr>
          <p:cNvSpPr txBox="1"/>
          <p:nvPr/>
        </p:nvSpPr>
        <p:spPr>
          <a:xfrm>
            <a:off x="7738130" y="2973084"/>
            <a:ext cx="3246935" cy="1077218"/>
          </a:xfrm>
          <a:prstGeom prst="rect">
            <a:avLst/>
          </a:prstGeom>
          <a:noFill/>
        </p:spPr>
        <p:txBody>
          <a:bodyPr wrap="square" rtlCol="0" anchor="t">
            <a:spAutoFit/>
          </a:bodyPr>
          <a:lstStyle/>
          <a:p>
            <a:r>
              <a:rPr lang="en-CA" sz="1600" b="1" dirty="0">
                <a:solidFill>
                  <a:schemeClr val="bg2">
                    <a:lumMod val="25000"/>
                  </a:schemeClr>
                </a:solidFill>
              </a:rPr>
              <a:t>IAMI Steering Committee composition (in principle): </a:t>
            </a:r>
          </a:p>
          <a:p>
            <a:pPr marL="401320" lvl="1" indent="-228600">
              <a:buFont typeface="Arial" panose="020B0604020202020204" pitchFamily="34" charset="0"/>
              <a:buChar char="•"/>
            </a:pPr>
            <a:r>
              <a:rPr lang="en-CA" sz="1600" dirty="0">
                <a:solidFill>
                  <a:schemeClr val="bg2">
                    <a:lumMod val="25000"/>
                  </a:schemeClr>
                </a:solidFill>
              </a:rPr>
              <a:t>appointees (incl. chair) from TRIUMF, BCC and UBC</a:t>
            </a:r>
            <a:endParaRPr lang="en-CA" sz="1600" u="sng" dirty="0">
              <a:solidFill>
                <a:schemeClr val="bg2">
                  <a:lumMod val="25000"/>
                </a:schemeClr>
              </a:solidFill>
            </a:endParaRPr>
          </a:p>
        </p:txBody>
      </p:sp>
      <p:cxnSp>
        <p:nvCxnSpPr>
          <p:cNvPr id="57" name="Straight Connector 56">
            <a:extLst>
              <a:ext uri="{FF2B5EF4-FFF2-40B4-BE49-F238E27FC236}">
                <a16:creationId xmlns:a16="http://schemas.microsoft.com/office/drawing/2014/main" id="{BC1930A7-8C43-45AB-9177-9522FF96A820}"/>
              </a:ext>
            </a:extLst>
          </p:cNvPr>
          <p:cNvCxnSpPr>
            <a:cxnSpLocks/>
            <a:stCxn id="53" idx="2"/>
            <a:endCxn id="4" idx="0"/>
          </p:cNvCxnSpPr>
          <p:nvPr/>
        </p:nvCxnSpPr>
        <p:spPr>
          <a:xfrm>
            <a:off x="3862704" y="1898128"/>
            <a:ext cx="0" cy="3586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ECDD890-BD74-4956-9099-E04E0B9DF7AD}"/>
              </a:ext>
            </a:extLst>
          </p:cNvPr>
          <p:cNvSpPr txBox="1"/>
          <p:nvPr/>
        </p:nvSpPr>
        <p:spPr>
          <a:xfrm>
            <a:off x="316009" y="194855"/>
            <a:ext cx="6476453" cy="523220"/>
          </a:xfrm>
          <a:prstGeom prst="rect">
            <a:avLst/>
          </a:prstGeom>
          <a:noFill/>
        </p:spPr>
        <p:txBody>
          <a:bodyPr wrap="none" rtlCol="0">
            <a:spAutoFit/>
          </a:bodyPr>
          <a:lstStyle/>
          <a:p>
            <a:r>
              <a:rPr lang="en-CA" sz="2800" b="1">
                <a:solidFill>
                  <a:srgbClr val="00B0F0"/>
                </a:solidFill>
              </a:rPr>
              <a:t>Proposed IAMI Start-up Governance</a:t>
            </a:r>
          </a:p>
        </p:txBody>
      </p:sp>
      <p:sp>
        <p:nvSpPr>
          <p:cNvPr id="35" name="Rounded Rectangle 3">
            <a:extLst>
              <a:ext uri="{FF2B5EF4-FFF2-40B4-BE49-F238E27FC236}">
                <a16:creationId xmlns:a16="http://schemas.microsoft.com/office/drawing/2014/main" id="{1A742B45-8317-474F-BE20-FC7D01162030}"/>
              </a:ext>
            </a:extLst>
          </p:cNvPr>
          <p:cNvSpPr/>
          <p:nvPr/>
        </p:nvSpPr>
        <p:spPr>
          <a:xfrm>
            <a:off x="5439196" y="2768386"/>
            <a:ext cx="1504130" cy="12797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IAMI Operations Committee</a:t>
            </a:r>
          </a:p>
        </p:txBody>
      </p:sp>
      <p:sp>
        <p:nvSpPr>
          <p:cNvPr id="61" name="TextBox 60">
            <a:extLst>
              <a:ext uri="{FF2B5EF4-FFF2-40B4-BE49-F238E27FC236}">
                <a16:creationId xmlns:a16="http://schemas.microsoft.com/office/drawing/2014/main" id="{BBD05F8F-F698-482F-8A1B-A3D282563086}"/>
              </a:ext>
            </a:extLst>
          </p:cNvPr>
          <p:cNvSpPr txBox="1"/>
          <p:nvPr/>
        </p:nvSpPr>
        <p:spPr>
          <a:xfrm>
            <a:off x="6998536" y="2018977"/>
            <a:ext cx="3747125" cy="954107"/>
          </a:xfrm>
          <a:prstGeom prst="rect">
            <a:avLst/>
          </a:prstGeom>
          <a:noFill/>
        </p:spPr>
        <p:txBody>
          <a:bodyPr wrap="square" rtlCol="0" anchor="ctr">
            <a:spAutoFit/>
          </a:bodyPr>
          <a:lstStyle/>
          <a:p>
            <a:pPr marL="285750" indent="-285750">
              <a:buFont typeface="Arial" panose="020B0604020202020204" pitchFamily="34" charset="0"/>
              <a:buChar char="•"/>
            </a:pPr>
            <a:r>
              <a:rPr lang="en-CA" sz="1400" dirty="0">
                <a:solidFill>
                  <a:schemeClr val="accent1"/>
                </a:solidFill>
              </a:rPr>
              <a:t>Meets quarterly</a:t>
            </a:r>
          </a:p>
          <a:p>
            <a:pPr marL="285750" indent="-285750">
              <a:buFont typeface="Arial" panose="020B0604020202020204" pitchFamily="34" charset="0"/>
              <a:buChar char="•"/>
            </a:pPr>
            <a:r>
              <a:rPr lang="en-CA" sz="1400" dirty="0">
                <a:solidFill>
                  <a:schemeClr val="accent1"/>
                </a:solidFill>
              </a:rPr>
              <a:t>Sets strategic direction/priorities </a:t>
            </a:r>
          </a:p>
          <a:p>
            <a:pPr marL="285750" indent="-285750">
              <a:buFont typeface="Arial" panose="020B0604020202020204" pitchFamily="34" charset="0"/>
              <a:buChar char="•"/>
            </a:pPr>
            <a:r>
              <a:rPr lang="en-CA" sz="1400" dirty="0">
                <a:solidFill>
                  <a:schemeClr val="accent1"/>
                </a:solidFill>
              </a:rPr>
              <a:t>Ensures alignment of operations</a:t>
            </a:r>
          </a:p>
          <a:p>
            <a:pPr marL="285750" indent="-285750">
              <a:buFont typeface="Arial" panose="020B0604020202020204" pitchFamily="34" charset="0"/>
              <a:buChar char="•"/>
            </a:pPr>
            <a:r>
              <a:rPr lang="en-CA" sz="1400" dirty="0">
                <a:solidFill>
                  <a:schemeClr val="accent1"/>
                </a:solidFill>
              </a:rPr>
              <a:t>Discusses/resolves issues from Ops</a:t>
            </a:r>
          </a:p>
        </p:txBody>
      </p:sp>
      <p:sp>
        <p:nvSpPr>
          <p:cNvPr id="62" name="TextBox 61">
            <a:extLst>
              <a:ext uri="{FF2B5EF4-FFF2-40B4-BE49-F238E27FC236}">
                <a16:creationId xmlns:a16="http://schemas.microsoft.com/office/drawing/2014/main" id="{BBD05F8F-F698-482F-8A1B-A3D282563086}"/>
              </a:ext>
            </a:extLst>
          </p:cNvPr>
          <p:cNvSpPr txBox="1"/>
          <p:nvPr/>
        </p:nvSpPr>
        <p:spPr>
          <a:xfrm>
            <a:off x="6998536" y="4061299"/>
            <a:ext cx="3642310" cy="1384995"/>
          </a:xfrm>
          <a:prstGeom prst="rect">
            <a:avLst/>
          </a:prstGeom>
          <a:noFill/>
        </p:spPr>
        <p:txBody>
          <a:bodyPr wrap="square" rtlCol="0" anchor="ctr">
            <a:spAutoFit/>
          </a:bodyPr>
          <a:lstStyle/>
          <a:p>
            <a:pPr marL="285750" indent="-285750">
              <a:buFont typeface="Arial" panose="020B0604020202020204" pitchFamily="34" charset="0"/>
              <a:buChar char="•"/>
            </a:pPr>
            <a:r>
              <a:rPr lang="en-CA" sz="1400" dirty="0">
                <a:solidFill>
                  <a:schemeClr val="accent1"/>
                </a:solidFill>
              </a:rPr>
              <a:t>Meets monthly</a:t>
            </a:r>
          </a:p>
          <a:p>
            <a:pPr marL="285750" indent="-285750">
              <a:buFont typeface="Arial" panose="020B0604020202020204" pitchFamily="34" charset="0"/>
              <a:buChar char="•"/>
            </a:pPr>
            <a:r>
              <a:rPr lang="en-CA" sz="1400" dirty="0">
                <a:solidFill>
                  <a:schemeClr val="accent1"/>
                </a:solidFill>
              </a:rPr>
              <a:t>Manages/coordinates scheduling, operations</a:t>
            </a:r>
          </a:p>
          <a:p>
            <a:pPr marL="285750" indent="-285750">
              <a:buFont typeface="Arial" panose="020B0604020202020204" pitchFamily="34" charset="0"/>
              <a:buChar char="•"/>
            </a:pPr>
            <a:r>
              <a:rPr lang="en-CA" sz="1400" dirty="0">
                <a:solidFill>
                  <a:schemeClr val="accent1"/>
                </a:solidFill>
              </a:rPr>
              <a:t>Facilities communications</a:t>
            </a:r>
          </a:p>
          <a:p>
            <a:pPr marL="285750" indent="-285750">
              <a:buFont typeface="Arial" panose="020B0604020202020204" pitchFamily="34" charset="0"/>
              <a:buChar char="•"/>
            </a:pPr>
            <a:r>
              <a:rPr lang="en-CA" sz="1400" dirty="0">
                <a:solidFill>
                  <a:schemeClr val="accent1"/>
                </a:solidFill>
              </a:rPr>
              <a:t>Discusses and resolves issues</a:t>
            </a:r>
          </a:p>
          <a:p>
            <a:pPr marL="285750" indent="-285750">
              <a:buFont typeface="Arial" panose="020B0604020202020204" pitchFamily="34" charset="0"/>
              <a:buChar char="•"/>
            </a:pPr>
            <a:endParaRPr lang="en-CA" sz="1400" dirty="0">
              <a:solidFill>
                <a:schemeClr val="bg2">
                  <a:lumMod val="25000"/>
                </a:schemeClr>
              </a:solidFill>
            </a:endParaRPr>
          </a:p>
        </p:txBody>
      </p:sp>
      <p:sp>
        <p:nvSpPr>
          <p:cNvPr id="2" name="Rectangle: Rounded Corners 1">
            <a:extLst>
              <a:ext uri="{FF2B5EF4-FFF2-40B4-BE49-F238E27FC236}">
                <a16:creationId xmlns:a16="http://schemas.microsoft.com/office/drawing/2014/main" id="{3514981D-34A4-4F3B-981B-EDD5E5C83282}"/>
              </a:ext>
            </a:extLst>
          </p:cNvPr>
          <p:cNvSpPr/>
          <p:nvPr/>
        </p:nvSpPr>
        <p:spPr>
          <a:xfrm>
            <a:off x="7738130" y="510102"/>
            <a:ext cx="2562130" cy="52382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Science Advisory Committee (LSPEC?)</a:t>
            </a:r>
          </a:p>
        </p:txBody>
      </p:sp>
      <p:sp>
        <p:nvSpPr>
          <p:cNvPr id="26" name="TextBox 25">
            <a:extLst>
              <a:ext uri="{FF2B5EF4-FFF2-40B4-BE49-F238E27FC236}">
                <a16:creationId xmlns:a16="http://schemas.microsoft.com/office/drawing/2014/main" id="{BCC19F75-FE1F-4E3E-95CF-1B6470D6EE6A}"/>
              </a:ext>
            </a:extLst>
          </p:cNvPr>
          <p:cNvSpPr txBox="1"/>
          <p:nvPr/>
        </p:nvSpPr>
        <p:spPr>
          <a:xfrm>
            <a:off x="7602865" y="1091070"/>
            <a:ext cx="3489910" cy="523220"/>
          </a:xfrm>
          <a:prstGeom prst="rect">
            <a:avLst/>
          </a:prstGeom>
          <a:noFill/>
        </p:spPr>
        <p:txBody>
          <a:bodyPr wrap="square" rtlCol="0" anchor="ctr">
            <a:spAutoFit/>
          </a:bodyPr>
          <a:lstStyle/>
          <a:p>
            <a:pPr marL="285750" indent="-285750">
              <a:buFont typeface="Arial" panose="020B0604020202020204" pitchFamily="34" charset="0"/>
              <a:buChar char="•"/>
            </a:pPr>
            <a:r>
              <a:rPr lang="en-CA" sz="1400" dirty="0">
                <a:solidFill>
                  <a:schemeClr val="accent1"/>
                </a:solidFill>
              </a:rPr>
              <a:t>Meets annually</a:t>
            </a:r>
          </a:p>
          <a:p>
            <a:pPr marL="285750" indent="-285750">
              <a:buFont typeface="Arial" panose="020B0604020202020204" pitchFamily="34" charset="0"/>
              <a:buChar char="•"/>
            </a:pPr>
            <a:r>
              <a:rPr lang="en-CA" sz="1400" dirty="0">
                <a:solidFill>
                  <a:schemeClr val="accent1"/>
                </a:solidFill>
              </a:rPr>
              <a:t>Advises on new areas, global trends</a:t>
            </a:r>
          </a:p>
        </p:txBody>
      </p:sp>
      <p:cxnSp>
        <p:nvCxnSpPr>
          <p:cNvPr id="29" name="Straight Connector 28">
            <a:extLst>
              <a:ext uri="{FF2B5EF4-FFF2-40B4-BE49-F238E27FC236}">
                <a16:creationId xmlns:a16="http://schemas.microsoft.com/office/drawing/2014/main" id="{78790E25-C551-4758-A2C8-D920C2958125}"/>
              </a:ext>
            </a:extLst>
          </p:cNvPr>
          <p:cNvCxnSpPr>
            <a:cxnSpLocks/>
            <a:endCxn id="2" idx="1"/>
          </p:cNvCxnSpPr>
          <p:nvPr/>
        </p:nvCxnSpPr>
        <p:spPr>
          <a:xfrm flipV="1">
            <a:off x="6845031" y="772013"/>
            <a:ext cx="893099" cy="375461"/>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8AC54C-1978-4622-9682-55E20208E6CD}"/>
              </a:ext>
            </a:extLst>
          </p:cNvPr>
          <p:cNvSpPr txBox="1"/>
          <p:nvPr/>
        </p:nvSpPr>
        <p:spPr>
          <a:xfrm flipH="1">
            <a:off x="402315" y="4593996"/>
            <a:ext cx="11197629" cy="2031325"/>
          </a:xfrm>
          <a:prstGeom prst="rect">
            <a:avLst/>
          </a:prstGeom>
          <a:noFill/>
        </p:spPr>
        <p:txBody>
          <a:bodyPr wrap="square" rtlCol="0" anchor="t">
            <a:spAutoFit/>
          </a:bodyPr>
          <a:lstStyle/>
          <a:p>
            <a:r>
              <a:rPr lang="en-CA" b="1" dirty="0">
                <a:solidFill>
                  <a:srgbClr val="009CFF"/>
                </a:solidFill>
              </a:rPr>
              <a:t>Status:</a:t>
            </a:r>
            <a:r>
              <a:rPr lang="en-CA" dirty="0">
                <a:solidFill>
                  <a:srgbClr val="009CFF"/>
                </a:solidFill>
              </a:rPr>
              <a:t> </a:t>
            </a:r>
            <a:endParaRPr lang="en-CA" dirty="0"/>
          </a:p>
          <a:p>
            <a:r>
              <a:rPr lang="en-US" b="0" i="0" dirty="0">
                <a:effectLst/>
                <a:latin typeface="-apple-system"/>
              </a:rPr>
              <a:t>1) Phase 1 Lease and Operating Agreements are being finalized </a:t>
            </a:r>
          </a:p>
          <a:p>
            <a:r>
              <a:rPr lang="en-US" b="0" i="0" dirty="0">
                <a:effectLst/>
                <a:latin typeface="-apple-system"/>
              </a:rPr>
              <a:t>2) LOU and LOI for expanded efforts are signed </a:t>
            </a:r>
          </a:p>
          <a:p>
            <a:r>
              <a:rPr lang="en-US" b="0" i="0" dirty="0">
                <a:effectLst/>
                <a:latin typeface="-apple-system"/>
              </a:rPr>
              <a:t>3) Business and operating plans are being updated now that partner activities are becoming more well defined</a:t>
            </a:r>
          </a:p>
          <a:p>
            <a:r>
              <a:rPr lang="en-US" b="0" i="0" dirty="0">
                <a:effectLst/>
                <a:latin typeface="-apple-system"/>
              </a:rPr>
              <a:t>4) </a:t>
            </a:r>
            <a:r>
              <a:rPr lang="en-US" dirty="0">
                <a:effectLst/>
                <a:latin typeface="-apple-system"/>
              </a:rPr>
              <a:t>Steering and Operating Committee Terms of References are finalized </a:t>
            </a:r>
          </a:p>
          <a:p>
            <a:r>
              <a:rPr lang="en-US" dirty="0">
                <a:effectLst/>
                <a:latin typeface="-apple-system"/>
              </a:rPr>
              <a:t>5) Services Agreement for expanded effort has been drafted and is under review </a:t>
            </a:r>
          </a:p>
          <a:p>
            <a:r>
              <a:rPr lang="en-US" dirty="0">
                <a:effectLst/>
                <a:latin typeface="-apple-system"/>
              </a:rPr>
              <a:t>6) Sublease for expanded effort is being drafted </a:t>
            </a:r>
            <a:endParaRPr lang="en-CA" dirty="0"/>
          </a:p>
        </p:txBody>
      </p:sp>
      <p:sp>
        <p:nvSpPr>
          <p:cNvPr id="23" name="Rounded Rectangle 3">
            <a:extLst>
              <a:ext uri="{FF2B5EF4-FFF2-40B4-BE49-F238E27FC236}">
                <a16:creationId xmlns:a16="http://schemas.microsoft.com/office/drawing/2014/main" id="{2F2074A9-E6CB-D199-5BD5-FF9BCB2382DD}"/>
              </a:ext>
            </a:extLst>
          </p:cNvPr>
          <p:cNvSpPr/>
          <p:nvPr/>
        </p:nvSpPr>
        <p:spPr>
          <a:xfrm>
            <a:off x="2621587" y="3259292"/>
            <a:ext cx="2451735" cy="71892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Director</a:t>
            </a:r>
          </a:p>
          <a:p>
            <a:pPr algn="ctr"/>
            <a:r>
              <a:rPr lang="en-CA" dirty="0"/>
              <a:t>IAMI Operations</a:t>
            </a:r>
          </a:p>
        </p:txBody>
      </p:sp>
      <p:cxnSp>
        <p:nvCxnSpPr>
          <p:cNvPr id="24" name="Straight Connector 23">
            <a:extLst>
              <a:ext uri="{FF2B5EF4-FFF2-40B4-BE49-F238E27FC236}">
                <a16:creationId xmlns:a16="http://schemas.microsoft.com/office/drawing/2014/main" id="{44302AB0-F06F-4019-AF22-06BF444C6AA0}"/>
              </a:ext>
            </a:extLst>
          </p:cNvPr>
          <p:cNvCxnSpPr>
            <a:cxnSpLocks/>
          </p:cNvCxnSpPr>
          <p:nvPr/>
        </p:nvCxnSpPr>
        <p:spPr>
          <a:xfrm>
            <a:off x="3862703" y="2973084"/>
            <a:ext cx="0" cy="3586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5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511854"/>
            <a:ext cx="8953827" cy="650329"/>
          </a:xfrm>
        </p:spPr>
        <p:txBody>
          <a:bodyPr>
            <a:normAutofit/>
          </a:bodyPr>
          <a:lstStyle/>
          <a:p>
            <a:r>
              <a:rPr lang="en-CA" sz="2800" dirty="0">
                <a:solidFill>
                  <a:schemeClr val="tx1"/>
                </a:solidFill>
              </a:rPr>
              <a:t>Life Sciences Vision and Mission Statements</a:t>
            </a:r>
            <a:endParaRPr lang="en-US" sz="2800" dirty="0">
              <a:solidFill>
                <a:schemeClr val="tx1"/>
              </a:solidFill>
            </a:endParaRPr>
          </a:p>
        </p:txBody>
      </p:sp>
      <p:sp>
        <p:nvSpPr>
          <p:cNvPr id="3" name="Content Placeholder 2"/>
          <p:cNvSpPr>
            <a:spLocks noGrp="1"/>
          </p:cNvSpPr>
          <p:nvPr>
            <p:ph idx="1"/>
          </p:nvPr>
        </p:nvSpPr>
        <p:spPr>
          <a:xfrm>
            <a:off x="389467" y="931333"/>
            <a:ext cx="11192933" cy="5621867"/>
          </a:xfrm>
        </p:spPr>
        <p:txBody>
          <a:bodyPr>
            <a:normAutofit/>
          </a:bodyPr>
          <a:lstStyle/>
          <a:p>
            <a:pPr marL="0" indent="0">
              <a:lnSpc>
                <a:spcPct val="120000"/>
              </a:lnSpc>
              <a:spcBef>
                <a:spcPts val="0"/>
              </a:spcBef>
              <a:buNone/>
            </a:pPr>
            <a:r>
              <a:rPr lang="en-CA" sz="2933" b="1"/>
              <a:t>Vision Statement:</a:t>
            </a:r>
          </a:p>
          <a:p>
            <a:pPr marL="0" indent="0">
              <a:buNone/>
            </a:pPr>
            <a:r>
              <a:rPr lang="en-US" sz="2400"/>
              <a:t>The Life Sciences Division will place TRIUMF as a global leader in the </a:t>
            </a:r>
            <a:r>
              <a:rPr lang="en-US" sz="2400">
                <a:solidFill>
                  <a:srgbClr val="00B0F0"/>
                </a:solidFill>
              </a:rPr>
              <a:t>application of accelerator research toward the life sciences </a:t>
            </a:r>
            <a:r>
              <a:rPr lang="en-US" sz="2400"/>
              <a:t>in a manner that derives maximum societal and economic benefit.</a:t>
            </a:r>
          </a:p>
          <a:p>
            <a:pPr marL="0" indent="0">
              <a:buNone/>
            </a:pPr>
            <a:endParaRPr lang="en-CA" sz="2667"/>
          </a:p>
          <a:p>
            <a:pPr marL="0" indent="0">
              <a:buNone/>
            </a:pPr>
            <a:r>
              <a:rPr lang="en-CA" sz="2933" b="1"/>
              <a:t>Mission Statement:</a:t>
            </a:r>
          </a:p>
          <a:p>
            <a:pPr marL="0" indent="0">
              <a:buNone/>
            </a:pPr>
            <a:r>
              <a:rPr lang="en-US" sz="2400"/>
              <a:t>The Life Sciences Division at TRIUMF will </a:t>
            </a:r>
            <a:r>
              <a:rPr lang="en-CA" sz="2400"/>
              <a:t>innovate </a:t>
            </a:r>
            <a:r>
              <a:rPr lang="en-CA" sz="2400">
                <a:solidFill>
                  <a:srgbClr val="00B0F0"/>
                </a:solidFill>
              </a:rPr>
              <a:t>new accelerator technologies, isotopes and radiopharmaceuticals to better health, understand life and better the environment</a:t>
            </a:r>
            <a:r>
              <a:rPr lang="en-CA" sz="2400"/>
              <a:t>. The Division will leverage its core expertise to lead in our community as an interdisciplinary centre of excellence that enables ourselves, and our partners, with world-class people and state-of-the-art facilities.</a:t>
            </a:r>
          </a:p>
        </p:txBody>
      </p:sp>
      <p:sp>
        <p:nvSpPr>
          <p:cNvPr id="4" name="Slide Number Placeholder 5"/>
          <p:cNvSpPr txBox="1">
            <a:spLocks/>
          </p:cNvSpPr>
          <p:nvPr/>
        </p:nvSpPr>
        <p:spPr>
          <a:xfrm>
            <a:off x="10151536" y="6324600"/>
            <a:ext cx="1919817" cy="476251"/>
          </a:xfrm>
          <a:prstGeom prst="rect">
            <a:avLst/>
          </a:prstGeom>
        </p:spPr>
        <p:txBody>
          <a:bodyPr anchor="ctr"/>
          <a:lstStyle>
            <a:defPPr>
              <a:defRPr lang="en-US"/>
            </a:defPPr>
            <a:lvl1pPr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a:lstStyle>
          <a:p>
            <a:pPr algn="r" defTabSz="609585">
              <a:defRPr/>
            </a:pPr>
            <a:fld id="{46A7D6E3-EA9D-E741-9881-B35FD4502932}" type="slidenum">
              <a:rPr lang="en-US" sz="1867">
                <a:solidFill>
                  <a:srgbClr val="113F7C"/>
                </a:solidFill>
                <a:latin typeface="Calibri"/>
              </a:rPr>
              <a:pPr algn="r" defTabSz="609585">
                <a:defRPr/>
              </a:pPr>
              <a:t>3</a:t>
            </a:fld>
            <a:endParaRPr lang="en-US" sz="1867">
              <a:solidFill>
                <a:srgbClr val="113F7C"/>
              </a:solidFill>
              <a:latin typeface="Calibri"/>
            </a:endParaRPr>
          </a:p>
        </p:txBody>
      </p:sp>
    </p:spTree>
    <p:extLst>
      <p:ext uri="{BB962C8B-B14F-4D97-AF65-F5344CB8AC3E}">
        <p14:creationId xmlns:p14="http://schemas.microsoft.com/office/powerpoint/2010/main" val="35072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B74AF-4F2F-0BB9-8655-95973797AACA}"/>
              </a:ext>
            </a:extLst>
          </p:cNvPr>
          <p:cNvSpPr>
            <a:spLocks noGrp="1"/>
          </p:cNvSpPr>
          <p:nvPr>
            <p:ph type="body" sz="quarter" idx="21"/>
          </p:nvPr>
        </p:nvSpPr>
        <p:spPr>
          <a:xfrm>
            <a:off x="707932" y="267510"/>
            <a:ext cx="10450005" cy="439059"/>
          </a:xfrm>
        </p:spPr>
        <p:txBody>
          <a:bodyPr>
            <a:noAutofit/>
          </a:bodyPr>
          <a:lstStyle/>
          <a:p>
            <a:r>
              <a:rPr lang="en-CA" sz="2800"/>
              <a:t>NFRF-Transformation: Rare Isotopes to Transform Cancer Therapy</a:t>
            </a:r>
          </a:p>
        </p:txBody>
      </p:sp>
      <p:pic>
        <p:nvPicPr>
          <p:cNvPr id="10" name="Picture 9" descr="Diagram&#10;&#10;Description automatically generated">
            <a:extLst>
              <a:ext uri="{FF2B5EF4-FFF2-40B4-BE49-F238E27FC236}">
                <a16:creationId xmlns:a16="http://schemas.microsoft.com/office/drawing/2014/main" id="{F0019B88-7969-D3BE-B4DC-A31E1973562E}"/>
              </a:ext>
            </a:extLst>
          </p:cNvPr>
          <p:cNvPicPr>
            <a:picLocks noChangeAspect="1"/>
          </p:cNvPicPr>
          <p:nvPr/>
        </p:nvPicPr>
        <p:blipFill rotWithShape="1">
          <a:blip r:embed="rId3"/>
          <a:srcRect l="5116" t="19455" r="6634" b="16870"/>
          <a:stretch/>
        </p:blipFill>
        <p:spPr>
          <a:xfrm>
            <a:off x="323461" y="2895213"/>
            <a:ext cx="8502482" cy="3451612"/>
          </a:xfrm>
          <a:prstGeom prst="rect">
            <a:avLst/>
          </a:prstGeom>
        </p:spPr>
      </p:pic>
      <p:sp>
        <p:nvSpPr>
          <p:cNvPr id="12" name="Text Placeholder 2">
            <a:extLst>
              <a:ext uri="{FF2B5EF4-FFF2-40B4-BE49-F238E27FC236}">
                <a16:creationId xmlns:a16="http://schemas.microsoft.com/office/drawing/2014/main" id="{B6BBD9E8-2E57-DB99-AF46-38D6D2DFF9A1}"/>
              </a:ext>
            </a:extLst>
          </p:cNvPr>
          <p:cNvSpPr>
            <a:spLocks noGrp="1"/>
          </p:cNvSpPr>
          <p:nvPr>
            <p:ph type="body" sz="quarter" idx="22"/>
          </p:nvPr>
        </p:nvSpPr>
        <p:spPr>
          <a:xfrm>
            <a:off x="810131" y="896880"/>
            <a:ext cx="10450006" cy="1631167"/>
          </a:xfrm>
        </p:spPr>
        <p:txBody>
          <a:bodyPr>
            <a:noAutofit/>
          </a:bodyPr>
          <a:lstStyle/>
          <a:p>
            <a:pPr algn="r"/>
            <a:r>
              <a:rPr lang="en-CA" b="0">
                <a:solidFill>
                  <a:schemeClr val="tx1"/>
                </a:solidFill>
              </a:rPr>
              <a:t>$23.7 mil over 6 years</a:t>
            </a:r>
          </a:p>
          <a:p>
            <a:pPr algn="r"/>
            <a:r>
              <a:rPr lang="en-CA" b="0">
                <a:solidFill>
                  <a:schemeClr val="tx1"/>
                </a:solidFill>
              </a:rPr>
              <a:t>NPI: </a:t>
            </a:r>
            <a:r>
              <a:rPr lang="en-CA" b="0" err="1">
                <a:solidFill>
                  <a:schemeClr val="tx1"/>
                </a:solidFill>
              </a:rPr>
              <a:t>Bénard</a:t>
            </a:r>
            <a:r>
              <a:rPr lang="en-CA" b="0">
                <a:solidFill>
                  <a:schemeClr val="tx1"/>
                </a:solidFill>
              </a:rPr>
              <a:t> (UBC/BC Cancer)</a:t>
            </a:r>
          </a:p>
          <a:p>
            <a:pPr algn="r"/>
            <a:r>
              <a:rPr lang="en-CA" b="0">
                <a:solidFill>
                  <a:schemeClr val="tx1"/>
                </a:solidFill>
              </a:rPr>
              <a:t>Co-PI: Ramogida (SFU/TRIUMF)</a:t>
            </a:r>
          </a:p>
          <a:p>
            <a:pPr algn="r"/>
            <a:r>
              <a:rPr lang="en-CA" b="0">
                <a:solidFill>
                  <a:schemeClr val="tx1"/>
                </a:solidFill>
              </a:rPr>
              <a:t>TRIUMF Team: Hoehr, Radchenko, Schaffer, Yang  </a:t>
            </a:r>
          </a:p>
        </p:txBody>
      </p:sp>
      <p:pic>
        <p:nvPicPr>
          <p:cNvPr id="14" name="Picture 13" descr="A picture containing text, person&#10;&#10;Description automatically generated">
            <a:extLst>
              <a:ext uri="{FF2B5EF4-FFF2-40B4-BE49-F238E27FC236}">
                <a16:creationId xmlns:a16="http://schemas.microsoft.com/office/drawing/2014/main" id="{2022613E-85E3-AD86-E5BC-45C381AF99A0}"/>
              </a:ext>
            </a:extLst>
          </p:cNvPr>
          <p:cNvPicPr>
            <a:picLocks noChangeAspect="1"/>
          </p:cNvPicPr>
          <p:nvPr/>
        </p:nvPicPr>
        <p:blipFill rotWithShape="1">
          <a:blip r:embed="rId4"/>
          <a:srcRect l="5882" t="35510" r="64456" b="13730"/>
          <a:stretch/>
        </p:blipFill>
        <p:spPr>
          <a:xfrm>
            <a:off x="9045633" y="3223469"/>
            <a:ext cx="2902916" cy="2795100"/>
          </a:xfrm>
          <a:prstGeom prst="rect">
            <a:avLst/>
          </a:prstGeom>
        </p:spPr>
      </p:pic>
      <p:pic>
        <p:nvPicPr>
          <p:cNvPr id="2050" name="Picture 2">
            <a:extLst>
              <a:ext uri="{FF2B5EF4-FFF2-40B4-BE49-F238E27FC236}">
                <a16:creationId xmlns:a16="http://schemas.microsoft.com/office/drawing/2014/main" id="{EC614238-27CE-806B-ABF5-ED376E3E4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32" y="720264"/>
            <a:ext cx="4527456" cy="180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5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293D-6922-4F3D-9CF8-2A0543B2946A}"/>
              </a:ext>
            </a:extLst>
          </p:cNvPr>
          <p:cNvSpPr>
            <a:spLocks noGrp="1"/>
          </p:cNvSpPr>
          <p:nvPr>
            <p:ph type="title"/>
          </p:nvPr>
        </p:nvSpPr>
        <p:spPr>
          <a:xfrm>
            <a:off x="467158" y="535052"/>
            <a:ext cx="8953827" cy="650329"/>
          </a:xfrm>
        </p:spPr>
        <p:txBody>
          <a:bodyPr>
            <a:normAutofit/>
          </a:bodyPr>
          <a:lstStyle/>
          <a:p>
            <a:r>
              <a:rPr lang="en-US" sz="2800"/>
              <a:t>Summary</a:t>
            </a:r>
          </a:p>
        </p:txBody>
      </p:sp>
      <p:sp>
        <p:nvSpPr>
          <p:cNvPr id="3" name="Content Placeholder 2">
            <a:extLst>
              <a:ext uri="{FF2B5EF4-FFF2-40B4-BE49-F238E27FC236}">
                <a16:creationId xmlns:a16="http://schemas.microsoft.com/office/drawing/2014/main" id="{A544B6BA-06C8-47DE-A333-BD81DA500A71}"/>
              </a:ext>
            </a:extLst>
          </p:cNvPr>
          <p:cNvSpPr>
            <a:spLocks noGrp="1"/>
          </p:cNvSpPr>
          <p:nvPr>
            <p:ph idx="1"/>
          </p:nvPr>
        </p:nvSpPr>
        <p:spPr>
          <a:xfrm>
            <a:off x="467158" y="1085375"/>
            <a:ext cx="11257684" cy="5213827"/>
          </a:xfrm>
        </p:spPr>
        <p:txBody>
          <a:bodyPr lIns="91440" tIns="45720" rIns="91440" bIns="45720" anchor="ctr">
            <a:normAutofit fontScale="92500" lnSpcReduction="20000"/>
          </a:bodyPr>
          <a:lstStyle/>
          <a:p>
            <a:pPr>
              <a:lnSpc>
                <a:spcPct val="120000"/>
              </a:lnSpc>
              <a:buFont typeface="Arial" panose="020B0604020202020204" pitchFamily="34" charset="0"/>
              <a:buChar char="•"/>
            </a:pPr>
            <a:r>
              <a:rPr lang="en-US" sz="2800" dirty="0">
                <a:latin typeface="Arial"/>
                <a:cs typeface="Arial"/>
              </a:rPr>
              <a:t>The Life Sciences Division is nearing completion of several major facility buildouts and renovations</a:t>
            </a:r>
          </a:p>
          <a:p>
            <a:pPr>
              <a:lnSpc>
                <a:spcPct val="120000"/>
              </a:lnSpc>
              <a:buFont typeface="Arial" panose="020B0604020202020204" pitchFamily="34" charset="0"/>
              <a:buChar char="•"/>
            </a:pPr>
            <a:r>
              <a:rPr lang="en-US" sz="2800" dirty="0">
                <a:latin typeface="Arial"/>
                <a:cs typeface="Arial"/>
              </a:rPr>
              <a:t>Current strategic priorities remain as IAMI, ARIEL, therapeutic isotopes</a:t>
            </a:r>
          </a:p>
          <a:p>
            <a:pPr>
              <a:lnSpc>
                <a:spcPct val="120000"/>
              </a:lnSpc>
              <a:buFont typeface="Arial" panose="020B0604020202020204" pitchFamily="34" charset="0"/>
              <a:buChar char="•"/>
            </a:pPr>
            <a:r>
              <a:rPr lang="en-US" sz="2800" dirty="0">
                <a:latin typeface="Arial"/>
                <a:cs typeface="Arial"/>
              </a:rPr>
              <a:t>Future initiatives to continue focusing on building LS capabilities and infrastructure; leveraging both to foster strategic partnerships</a:t>
            </a:r>
          </a:p>
          <a:p>
            <a:pPr lvl="1">
              <a:lnSpc>
                <a:spcPct val="120000"/>
              </a:lnSpc>
              <a:buFont typeface="Arial" panose="020B0604020202020204" pitchFamily="34" charset="0"/>
              <a:buChar char="•"/>
            </a:pPr>
            <a:r>
              <a:rPr lang="en-US" sz="2800" dirty="0">
                <a:latin typeface="Arial"/>
                <a:cs typeface="Arial"/>
              </a:rPr>
              <a:t>Includes operating IAMI, ARIEL</a:t>
            </a:r>
          </a:p>
          <a:p>
            <a:pPr lvl="1">
              <a:lnSpc>
                <a:spcPct val="120000"/>
              </a:lnSpc>
              <a:buFont typeface="Arial" panose="020B0604020202020204" pitchFamily="34" charset="0"/>
              <a:buChar char="•"/>
            </a:pPr>
            <a:r>
              <a:rPr lang="en-US" sz="2800" dirty="0">
                <a:latin typeface="Arial"/>
                <a:cs typeface="Arial"/>
              </a:rPr>
              <a:t>investing in:</a:t>
            </a:r>
          </a:p>
          <a:p>
            <a:pPr lvl="2">
              <a:lnSpc>
                <a:spcPct val="120000"/>
              </a:lnSpc>
              <a:buFont typeface="Arial" panose="020B0604020202020204" pitchFamily="34" charset="0"/>
              <a:buChar char="•"/>
            </a:pPr>
            <a:r>
              <a:rPr lang="en-US" sz="2800" dirty="0">
                <a:latin typeface="Arial"/>
                <a:cs typeface="Arial"/>
              </a:rPr>
              <a:t>BL1A</a:t>
            </a:r>
          </a:p>
          <a:p>
            <a:pPr lvl="2">
              <a:lnSpc>
                <a:spcPct val="120000"/>
              </a:lnSpc>
              <a:buFont typeface="Arial" panose="020B0604020202020204" pitchFamily="34" charset="0"/>
              <a:buChar char="•"/>
            </a:pPr>
            <a:r>
              <a:rPr lang="en-US" sz="2800" dirty="0">
                <a:latin typeface="Arial"/>
                <a:cs typeface="Arial"/>
              </a:rPr>
              <a:t>Expansion of TRIUMF’s isotope, radiochemistry and radiopharmaceutical portfolio</a:t>
            </a:r>
          </a:p>
          <a:p>
            <a:pPr lvl="2">
              <a:lnSpc>
                <a:spcPct val="120000"/>
              </a:lnSpc>
              <a:buFont typeface="Arial" panose="020B0604020202020204" pitchFamily="34" charset="0"/>
              <a:buChar char="•"/>
            </a:pPr>
            <a:r>
              <a:rPr lang="en-US" sz="2800" dirty="0">
                <a:latin typeface="Arial"/>
                <a:cs typeface="Arial"/>
              </a:rPr>
              <a:t>Strategic directions re: FLASH, bio </a:t>
            </a:r>
            <a:r>
              <a:rPr lang="el-GR" sz="2800" dirty="0">
                <a:latin typeface="Arial" panose="020B0604020202020204" pitchFamily="34" charset="0"/>
                <a:cs typeface="Arial" panose="020B0604020202020204" pitchFamily="34" charset="0"/>
              </a:rPr>
              <a:t>β</a:t>
            </a:r>
            <a:r>
              <a:rPr lang="en-US" sz="2800" dirty="0">
                <a:latin typeface="Arial" panose="020B0604020202020204" pitchFamily="34" charset="0"/>
                <a:cs typeface="Arial" panose="020B0604020202020204" pitchFamily="34" charset="0"/>
              </a:rPr>
              <a:t>NMR</a:t>
            </a:r>
            <a:endParaRPr lang="en-US" sz="2800" dirty="0">
              <a:latin typeface="Arial"/>
              <a:cs typeface="Arial"/>
            </a:endParaRPr>
          </a:p>
        </p:txBody>
      </p:sp>
    </p:spTree>
    <p:extLst>
      <p:ext uri="{BB962C8B-B14F-4D97-AF65-F5344CB8AC3E}">
        <p14:creationId xmlns:p14="http://schemas.microsoft.com/office/powerpoint/2010/main" val="244185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B4B9-8230-44DA-8BB4-8A15CDC472FE}"/>
              </a:ext>
            </a:extLst>
          </p:cNvPr>
          <p:cNvSpPr>
            <a:spLocks noGrp="1"/>
          </p:cNvSpPr>
          <p:nvPr>
            <p:ph type="title"/>
          </p:nvPr>
        </p:nvSpPr>
        <p:spPr>
          <a:xfrm>
            <a:off x="745724" y="365125"/>
            <a:ext cx="10866268" cy="1099691"/>
          </a:xfrm>
        </p:spPr>
        <p:txBody>
          <a:bodyPr>
            <a:normAutofit/>
          </a:bodyPr>
          <a:lstStyle/>
          <a:p>
            <a:pPr algn="ctr"/>
            <a:r>
              <a:rPr lang="en-CA" sz="4000" b="1" dirty="0">
                <a:solidFill>
                  <a:srgbClr val="00B0F0"/>
                </a:solidFill>
                <a:latin typeface="Arial" panose="020B0604020202020204" pitchFamily="34" charset="0"/>
                <a:cs typeface="Arial" panose="020B0604020202020204" pitchFamily="34" charset="0"/>
              </a:rPr>
              <a:t>Our </a:t>
            </a:r>
            <a:r>
              <a:rPr lang="en-CA" sz="4000" b="1">
                <a:solidFill>
                  <a:srgbClr val="00B0F0"/>
                </a:solidFill>
                <a:latin typeface="Arial" panose="020B0604020202020204" pitchFamily="34" charset="0"/>
                <a:cs typeface="Arial" panose="020B0604020202020204" pitchFamily="34" charset="0"/>
              </a:rPr>
              <a:t>20 Year </a:t>
            </a:r>
            <a:r>
              <a:rPr lang="en-CA" sz="4000" b="1" dirty="0">
                <a:solidFill>
                  <a:srgbClr val="00B0F0"/>
                </a:solidFill>
                <a:latin typeface="Arial" panose="020B0604020202020204" pitchFamily="34" charset="0"/>
                <a:cs typeface="Arial" panose="020B0604020202020204" pitchFamily="34" charset="0"/>
              </a:rPr>
              <a:t>Vision for Life Sciences</a:t>
            </a:r>
          </a:p>
        </p:txBody>
      </p:sp>
      <p:sp>
        <p:nvSpPr>
          <p:cNvPr id="3" name="Content Placeholder 2">
            <a:extLst>
              <a:ext uri="{FF2B5EF4-FFF2-40B4-BE49-F238E27FC236}">
                <a16:creationId xmlns:a16="http://schemas.microsoft.com/office/drawing/2014/main" id="{1423171B-F16A-47E6-8CA4-C27C0285F69A}"/>
              </a:ext>
            </a:extLst>
          </p:cNvPr>
          <p:cNvSpPr>
            <a:spLocks noGrp="1"/>
          </p:cNvSpPr>
          <p:nvPr>
            <p:ph idx="1"/>
          </p:nvPr>
        </p:nvSpPr>
        <p:spPr>
          <a:xfrm>
            <a:off x="4395132" y="1630804"/>
            <a:ext cx="3487270" cy="4019363"/>
          </a:xfrm>
          <a:solidFill>
            <a:srgbClr val="EA34EE"/>
          </a:solidFill>
        </p:spPr>
        <p:txBody>
          <a:bodyPr>
            <a:normAutofit/>
          </a:bodyPr>
          <a:lstStyle/>
          <a:p>
            <a:pPr marL="0" indent="0" algn="ctr">
              <a:lnSpc>
                <a:spcPct val="110000"/>
              </a:lnSpc>
              <a:buNone/>
            </a:pPr>
            <a:r>
              <a:rPr lang="en-CA" sz="2400" dirty="0">
                <a:solidFill>
                  <a:schemeClr val="bg1"/>
                </a:solidFill>
                <a:latin typeface="Arial" panose="020B0604020202020204" pitchFamily="34" charset="0"/>
                <a:cs typeface="Arial" panose="020B0604020202020204" pitchFamily="34" charset="0"/>
              </a:rPr>
              <a:t>Be Different</a:t>
            </a:r>
          </a:p>
          <a:p>
            <a:pPr marL="0" indent="0" algn="ctr">
              <a:lnSpc>
                <a:spcPct val="110000"/>
              </a:lnSpc>
              <a:buNone/>
            </a:pPr>
            <a:r>
              <a:rPr lang="en-CA" sz="2400" dirty="0">
                <a:solidFill>
                  <a:schemeClr val="bg1"/>
                </a:solidFill>
                <a:latin typeface="Arial" panose="020B0604020202020204" pitchFamily="34" charset="0"/>
                <a:cs typeface="Arial" panose="020B0604020202020204" pitchFamily="34" charset="0"/>
              </a:rPr>
              <a:t>Apply Physics to Life</a:t>
            </a:r>
          </a:p>
          <a:p>
            <a:pPr marL="0" indent="0">
              <a:lnSpc>
                <a:spcPct val="110000"/>
              </a:lnSpc>
              <a:buNone/>
            </a:pPr>
            <a:r>
              <a:rPr lang="en-CA" sz="1600" dirty="0">
                <a:solidFill>
                  <a:schemeClr val="bg1"/>
                </a:solidFill>
                <a:latin typeface="Arial" panose="020B0604020202020204" pitchFamily="34" charset="0"/>
                <a:cs typeface="Arial" panose="020B0604020202020204" pitchFamily="34" charset="0"/>
              </a:rPr>
              <a:t>TRIUMF Life Sciences will be an engine that applies accelerator science toward the study of life – in order to derive maximum societal benefit.</a:t>
            </a:r>
          </a:p>
          <a:p>
            <a:pPr marL="0" indent="0">
              <a:lnSpc>
                <a:spcPct val="110000"/>
              </a:lnSpc>
              <a:buNone/>
            </a:pPr>
            <a:r>
              <a:rPr lang="en-CA" sz="1600" dirty="0">
                <a:solidFill>
                  <a:schemeClr val="bg1"/>
                </a:solidFill>
                <a:latin typeface="Arial" panose="020B0604020202020204" pitchFamily="34" charset="0"/>
                <a:cs typeface="Arial" panose="020B0604020202020204" pitchFamily="34" charset="0"/>
              </a:rPr>
              <a:t>TRIUMF has globally unique infrastructure, rare talent, and an innovative mindset to better life for all. </a:t>
            </a:r>
          </a:p>
        </p:txBody>
      </p:sp>
      <p:sp>
        <p:nvSpPr>
          <p:cNvPr id="6" name="Content Placeholder 2">
            <a:extLst>
              <a:ext uri="{FF2B5EF4-FFF2-40B4-BE49-F238E27FC236}">
                <a16:creationId xmlns:a16="http://schemas.microsoft.com/office/drawing/2014/main" id="{486425DA-FB1C-499A-A1B1-2835CC911DBF}"/>
              </a:ext>
            </a:extLst>
          </p:cNvPr>
          <p:cNvSpPr txBox="1">
            <a:spLocks/>
          </p:cNvSpPr>
          <p:nvPr/>
        </p:nvSpPr>
        <p:spPr>
          <a:xfrm>
            <a:off x="547463" y="1655972"/>
            <a:ext cx="3487270" cy="4019362"/>
          </a:xfrm>
          <a:prstGeom prst="rect">
            <a:avLst/>
          </a:prstGeom>
          <a:solidFill>
            <a:srgbClr val="5D3DE5"/>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Think Big</a:t>
            </a:r>
          </a:p>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Pursue Creative, Impactful Science</a:t>
            </a:r>
          </a:p>
          <a:p>
            <a:pPr marL="0" indent="0">
              <a:lnSpc>
                <a:spcPct val="110000"/>
              </a:lnSpc>
              <a:buNone/>
            </a:pPr>
            <a:r>
              <a:rPr lang="en-CA" sz="1600" dirty="0">
                <a:solidFill>
                  <a:schemeClr val="bg1"/>
                </a:solidFill>
                <a:latin typeface="Arial" panose="020B0604020202020204" pitchFamily="34" charset="0"/>
                <a:cs typeface="Arial" panose="020B0604020202020204" pitchFamily="34" charset="0"/>
              </a:rPr>
              <a:t>TRIUMF is inherently multidisciplinary and translational, brining together science, creativity, innovation and novel infrastructure; encouraging and inviting collaborators from around the world to answer some of life’s most difficult questions.</a:t>
            </a:r>
          </a:p>
        </p:txBody>
      </p:sp>
      <p:sp>
        <p:nvSpPr>
          <p:cNvPr id="7" name="Content Placeholder 2">
            <a:extLst>
              <a:ext uri="{FF2B5EF4-FFF2-40B4-BE49-F238E27FC236}">
                <a16:creationId xmlns:a16="http://schemas.microsoft.com/office/drawing/2014/main" id="{1C03076E-C1F8-4F6F-8A5B-23499F3947FC}"/>
              </a:ext>
            </a:extLst>
          </p:cNvPr>
          <p:cNvSpPr txBox="1">
            <a:spLocks/>
          </p:cNvSpPr>
          <p:nvPr/>
        </p:nvSpPr>
        <p:spPr>
          <a:xfrm>
            <a:off x="8238565" y="1639194"/>
            <a:ext cx="3487270" cy="4019362"/>
          </a:xfrm>
          <a:prstGeom prst="rect">
            <a:avLst/>
          </a:prstGeom>
          <a:solidFill>
            <a:srgbClr val="42B05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Be Bold</a:t>
            </a:r>
          </a:p>
          <a:p>
            <a:pPr marL="0" indent="0" algn="ctr">
              <a:lnSpc>
                <a:spcPct val="110000"/>
              </a:lnSpc>
              <a:buFont typeface="Arial" panose="020B0604020202020204" pitchFamily="34" charset="0"/>
              <a:buNone/>
            </a:pPr>
            <a:r>
              <a:rPr lang="en-CA" sz="2400" dirty="0">
                <a:solidFill>
                  <a:schemeClr val="bg1"/>
                </a:solidFill>
                <a:latin typeface="Arial" panose="020B0604020202020204" pitchFamily="34" charset="0"/>
                <a:cs typeface="Arial" panose="020B0604020202020204" pitchFamily="34" charset="0"/>
              </a:rPr>
              <a:t>Train and Send Forth World-Class Talent</a:t>
            </a:r>
            <a:endParaRPr lang="en-CA" sz="1600" dirty="0">
              <a:solidFill>
                <a:schemeClr val="bg1"/>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r>
              <a:rPr lang="en-CA" sz="1600" dirty="0">
                <a:solidFill>
                  <a:schemeClr val="bg1"/>
                </a:solidFill>
                <a:latin typeface="Arial" panose="020B0604020202020204" pitchFamily="34" charset="0"/>
                <a:cs typeface="Arial" panose="020B0604020202020204" pitchFamily="34" charset="0"/>
              </a:rPr>
              <a:t>Creative, impactful research will be woven into the cultural fabric of TRIUMF Life Sciences; training a generation of innovative thought and technology leaders to work collaboratively across disciplines to ask tough questions and derive elegant answers.</a:t>
            </a:r>
            <a:endParaRPr lang="en-CA" sz="2400" dirty="0">
              <a:solidFill>
                <a:schemeClr val="bg1"/>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endParaRPr lang="en-CA" sz="1600" dirty="0">
              <a:solidFill>
                <a:schemeClr val="bg1"/>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endParaRPr lang="en-CA" sz="240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48B606-55FA-4BD9-826E-398FDAE343D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2C721-737E-4751-85AF-93871F083DBC}" type="slidenum">
              <a:rPr lang="en-CA" smtClean="0"/>
              <a:pPr/>
              <a:t>32</a:t>
            </a:fld>
            <a:endParaRPr lang="en-CA" dirty="0"/>
          </a:p>
        </p:txBody>
      </p:sp>
    </p:spTree>
    <p:extLst>
      <p:ext uri="{BB962C8B-B14F-4D97-AF65-F5344CB8AC3E}">
        <p14:creationId xmlns:p14="http://schemas.microsoft.com/office/powerpoint/2010/main" val="26964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61743" y="2032776"/>
            <a:ext cx="4697657" cy="1581961"/>
          </a:xfrm>
        </p:spPr>
        <p:txBody>
          <a:bodyPr>
            <a:normAutofit/>
          </a:bodyPr>
          <a:lstStyle/>
          <a:p>
            <a:r>
              <a:rPr lang="en-US"/>
              <a:t>Thank you</a:t>
            </a:r>
            <a:br>
              <a:rPr lang="en-US">
                <a:latin typeface="Myriad Pro" pitchFamily="34" charset="0"/>
                <a:cs typeface="Avenir Heavy"/>
              </a:rPr>
            </a:br>
            <a:endParaRPr lang="en-US"/>
          </a:p>
        </p:txBody>
      </p:sp>
      <p:sp>
        <p:nvSpPr>
          <p:cNvPr id="6" name="Text Placeholder 2"/>
          <p:cNvSpPr>
            <a:spLocks noGrp="1"/>
          </p:cNvSpPr>
          <p:nvPr>
            <p:ph type="body" sz="quarter" idx="10"/>
          </p:nvPr>
        </p:nvSpPr>
        <p:spPr>
          <a:xfrm>
            <a:off x="661988" y="4493174"/>
            <a:ext cx="3938587" cy="304113"/>
          </a:xfrm>
        </p:spPr>
        <p:txBody>
          <a:bodyPr/>
          <a:lstStyle/>
          <a:p>
            <a:r>
              <a:rPr lang="en-US"/>
              <a:t>Follow us </a:t>
            </a:r>
            <a:r>
              <a:rPr lang="en-US" b="1"/>
              <a:t>@TRIUMFLab</a:t>
            </a:r>
          </a:p>
        </p:txBody>
      </p:sp>
      <p:sp>
        <p:nvSpPr>
          <p:cNvPr id="7" name="Text Placeholder 3"/>
          <p:cNvSpPr>
            <a:spLocks noGrp="1"/>
          </p:cNvSpPr>
          <p:nvPr>
            <p:ph type="body" sz="quarter" idx="11"/>
          </p:nvPr>
        </p:nvSpPr>
        <p:spPr>
          <a:xfrm>
            <a:off x="661743" y="4118554"/>
            <a:ext cx="3938587" cy="374620"/>
          </a:xfrm>
        </p:spPr>
        <p:txBody>
          <a:bodyPr/>
          <a:lstStyle/>
          <a:p>
            <a:r>
              <a:rPr lang="en-US"/>
              <a:t>www.triumf.ca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96" y="4932943"/>
            <a:ext cx="411480" cy="41148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549" y="4935991"/>
            <a:ext cx="408432" cy="4084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354" y="4932943"/>
            <a:ext cx="411480" cy="4114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59" y="4932943"/>
            <a:ext cx="411480" cy="411480"/>
          </a:xfrm>
          <a:prstGeom prst="rect">
            <a:avLst/>
          </a:prstGeom>
        </p:spPr>
      </p:pic>
      <p:pic>
        <p:nvPicPr>
          <p:cNvPr id="2" name="Picture 1" descr="Screen Shot 2017-11-06 at 12.06.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4489" y="0"/>
            <a:ext cx="3951183" cy="6858000"/>
          </a:xfrm>
          <a:prstGeom prst="rect">
            <a:avLst/>
          </a:prstGeom>
        </p:spPr>
      </p:pic>
      <p:sp>
        <p:nvSpPr>
          <p:cNvPr id="3" name="Rectangle 2">
            <a:extLst>
              <a:ext uri="{FF2B5EF4-FFF2-40B4-BE49-F238E27FC236}">
                <a16:creationId xmlns:a16="http://schemas.microsoft.com/office/drawing/2014/main" id="{56B13F6A-C9CF-7343-9A53-BFB1D0F5D3EE}"/>
              </a:ext>
            </a:extLst>
          </p:cNvPr>
          <p:cNvSpPr/>
          <p:nvPr/>
        </p:nvSpPr>
        <p:spPr>
          <a:xfrm>
            <a:off x="11521440" y="849854"/>
            <a:ext cx="559398" cy="527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8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creen Shot 2019-04-01 at 16.23.42.png" descr="Screen Shot 2019-04-01 at 16.23.4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0259" y="3138321"/>
            <a:ext cx="10112189" cy="3488853"/>
          </a:xfrm>
          <a:prstGeom prst="rect">
            <a:avLst/>
          </a:prstGeom>
          <a:ln w="12700">
            <a:miter lim="400000"/>
          </a:ln>
        </p:spPr>
      </p:pic>
      <p:sp>
        <p:nvSpPr>
          <p:cNvPr id="413" name="Rectangle"/>
          <p:cNvSpPr/>
          <p:nvPr/>
        </p:nvSpPr>
        <p:spPr>
          <a:xfrm>
            <a:off x="8699705" y="2533856"/>
            <a:ext cx="540069" cy="521437"/>
          </a:xfrm>
          <a:prstGeom prst="rect">
            <a:avLst/>
          </a:prstGeom>
          <a:solidFill>
            <a:srgbClr val="FFFFFF"/>
          </a:solidFill>
          <a:ln w="12700">
            <a:miter lim="400000"/>
          </a:ln>
        </p:spPr>
        <p:txBody>
          <a:bodyPr lIns="25400" tIns="25400" rIns="25400" bIns="25400" anchor="ctr"/>
          <a:lstStyle/>
          <a:p>
            <a:pPr algn="ctr" defTabSz="412750" hangingPunct="0">
              <a:defRPr sz="3200" b="0">
                <a:latin typeface="Helvetica Light"/>
                <a:ea typeface="Helvetica Light"/>
                <a:cs typeface="Helvetica Light"/>
                <a:sym typeface="Helvetica Light"/>
              </a:defRPr>
            </a:pPr>
            <a:endParaRPr sz="1600" kern="0">
              <a:solidFill>
                <a:srgbClr val="000000"/>
              </a:solidFill>
              <a:latin typeface="Helvetica Light"/>
              <a:sym typeface="Helvetica Light"/>
            </a:endParaRPr>
          </a:p>
        </p:txBody>
      </p:sp>
      <p:sp>
        <p:nvSpPr>
          <p:cNvPr id="19" name="TextBox 18">
            <a:extLst>
              <a:ext uri="{FF2B5EF4-FFF2-40B4-BE49-F238E27FC236}">
                <a16:creationId xmlns:a16="http://schemas.microsoft.com/office/drawing/2014/main" id="{BBE392A0-A7F2-4AFC-A388-535DEBBE1101}"/>
              </a:ext>
            </a:extLst>
          </p:cNvPr>
          <p:cNvSpPr txBox="1"/>
          <p:nvPr/>
        </p:nvSpPr>
        <p:spPr>
          <a:xfrm>
            <a:off x="597801" y="833723"/>
            <a:ext cx="10912728" cy="1386855"/>
          </a:xfrm>
          <a:prstGeom prst="rect">
            <a:avLst/>
          </a:prstGeom>
          <a:noFill/>
        </p:spPr>
        <p:txBody>
          <a:bodyPr wrap="square" lIns="91440" tIns="45720" rIns="91440" bIns="45720" rtlCol="0" anchor="t">
            <a:spAutoFit/>
          </a:bodyPr>
          <a:lstStyle/>
          <a:p>
            <a:pPr>
              <a:lnSpc>
                <a:spcPct val="113000"/>
              </a:lnSpc>
            </a:pPr>
            <a:r>
              <a:rPr lang="en-CA" sz="1900" b="1" dirty="0"/>
              <a:t>Objective: </a:t>
            </a:r>
            <a:r>
              <a:rPr lang="en-CA" sz="1900" dirty="0"/>
              <a:t>replace, enhance functionality of BL1A</a:t>
            </a:r>
          </a:p>
          <a:p>
            <a:pPr>
              <a:lnSpc>
                <a:spcPct val="113000"/>
              </a:lnSpc>
            </a:pPr>
            <a:r>
              <a:rPr lang="en-CA" sz="1900" b="1" dirty="0">
                <a:cs typeface="Arial"/>
              </a:rPr>
              <a:t>Next step: </a:t>
            </a:r>
            <a:r>
              <a:rPr lang="en-CA" sz="1900" dirty="0">
                <a:cs typeface="Arial"/>
              </a:rPr>
              <a:t>2023 CFI Infrastructure Fund application </a:t>
            </a:r>
            <a:r>
              <a:rPr lang="en-CA" sz="1900" b="1" dirty="0">
                <a:solidFill>
                  <a:srgbClr val="00B0F0"/>
                </a:solidFill>
                <a:cs typeface="Arial"/>
              </a:rPr>
              <a:t>not successful!</a:t>
            </a:r>
            <a:endParaRPr lang="en-CA" sz="1900" dirty="0">
              <a:cs typeface="Arial"/>
            </a:endParaRPr>
          </a:p>
          <a:p>
            <a:pPr marL="342900" indent="-342900">
              <a:lnSpc>
                <a:spcPct val="113000"/>
              </a:lnSpc>
              <a:buClr>
                <a:srgbClr val="00A9FF"/>
              </a:buClr>
              <a:buFont typeface="Arial" panose="020B0604020202020204" pitchFamily="34" charset="0"/>
              <a:buChar char="•"/>
            </a:pPr>
            <a:r>
              <a:rPr lang="en-CA" sz="1900" dirty="0">
                <a:cs typeface="Arial"/>
              </a:rPr>
              <a:t>Title: TRIUMF High-Energy Accelerator Proton Irradiation Experiments (</a:t>
            </a:r>
            <a:r>
              <a:rPr lang="en-CA" sz="1900" dirty="0" err="1">
                <a:cs typeface="Arial"/>
              </a:rPr>
              <a:t>THErAPIE</a:t>
            </a:r>
            <a:r>
              <a:rPr lang="en-CA" sz="1900" dirty="0">
                <a:cs typeface="Arial"/>
              </a:rPr>
              <a:t>)</a:t>
            </a:r>
          </a:p>
          <a:p>
            <a:pPr marL="342900" indent="-342900">
              <a:lnSpc>
                <a:spcPct val="112999"/>
              </a:lnSpc>
              <a:buClr>
                <a:srgbClr val="00A9FF"/>
              </a:buClr>
              <a:buFont typeface="Arial"/>
              <a:buChar char="•"/>
            </a:pPr>
            <a:r>
              <a:rPr lang="en-CA" sz="1900" dirty="0">
                <a:ea typeface="+mn-lt"/>
                <a:cs typeface="+mn-lt"/>
              </a:rPr>
              <a:t>$28+M budget ($9.7M from CFI) involving 9 institutions across 4 provinces</a:t>
            </a:r>
          </a:p>
        </p:txBody>
      </p:sp>
      <p:sp>
        <p:nvSpPr>
          <p:cNvPr id="9" name="Title 1">
            <a:extLst>
              <a:ext uri="{FF2B5EF4-FFF2-40B4-BE49-F238E27FC236}">
                <a16:creationId xmlns:a16="http://schemas.microsoft.com/office/drawing/2014/main" id="{9204E4B9-675C-4B32-B4DF-73CA809ABA9A}"/>
              </a:ext>
            </a:extLst>
          </p:cNvPr>
          <p:cNvSpPr txBox="1">
            <a:spLocks/>
          </p:cNvSpPr>
          <p:nvPr/>
        </p:nvSpPr>
        <p:spPr>
          <a:xfrm>
            <a:off x="604370" y="237916"/>
            <a:ext cx="10989829" cy="650329"/>
          </a:xfrm>
          <a:prstGeom prst="rect">
            <a:avLst/>
          </a:prstGeom>
        </p:spPr>
        <p:txBody>
          <a:bodyPr anchor="ctr">
            <a:norm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r>
              <a:rPr lang="en-CA" sz="2800" dirty="0">
                <a:solidFill>
                  <a:srgbClr val="00B0F0"/>
                </a:solidFill>
              </a:rPr>
              <a:t>Replace BL1A</a:t>
            </a:r>
          </a:p>
        </p:txBody>
      </p:sp>
      <p:sp>
        <p:nvSpPr>
          <p:cNvPr id="2" name="TextBox 1">
            <a:extLst>
              <a:ext uri="{FF2B5EF4-FFF2-40B4-BE49-F238E27FC236}">
                <a16:creationId xmlns:a16="http://schemas.microsoft.com/office/drawing/2014/main" id="{0E9ECD14-4473-4021-8641-406C284B623F}"/>
              </a:ext>
            </a:extLst>
          </p:cNvPr>
          <p:cNvSpPr txBox="1"/>
          <p:nvPr/>
        </p:nvSpPr>
        <p:spPr>
          <a:xfrm>
            <a:off x="4852895" y="2492020"/>
            <a:ext cx="5971058" cy="2682209"/>
          </a:xfrm>
          <a:prstGeom prst="rect">
            <a:avLst/>
          </a:prstGeom>
          <a:noFill/>
        </p:spPr>
        <p:txBody>
          <a:bodyPr wrap="none" rtlCol="0">
            <a:spAutoFit/>
          </a:bodyPr>
          <a:lstStyle/>
          <a:p>
            <a:pPr lvl="1">
              <a:lnSpc>
                <a:spcPct val="112999"/>
              </a:lnSpc>
            </a:pPr>
            <a:r>
              <a:rPr lang="en-CA" sz="1900" b="1" dirty="0">
                <a:ea typeface="+mn-lt"/>
                <a:cs typeface="+mn-lt"/>
              </a:rPr>
              <a:t>Two Research Programs: </a:t>
            </a:r>
          </a:p>
          <a:p>
            <a:pPr marL="1257300" lvl="2" indent="-342900">
              <a:lnSpc>
                <a:spcPct val="112999"/>
              </a:lnSpc>
              <a:buAutoNum type="arabicParenR"/>
            </a:pPr>
            <a:r>
              <a:rPr lang="en-CA" sz="1900" dirty="0">
                <a:ea typeface="+mn-lt"/>
                <a:cs typeface="+mn-lt"/>
              </a:rPr>
              <a:t>Radioisotopes &amp; Radiopharmaceuticals</a:t>
            </a:r>
          </a:p>
          <a:p>
            <a:pPr marL="1714500" lvl="3" indent="-342900">
              <a:lnSpc>
                <a:spcPct val="112999"/>
              </a:lnSpc>
              <a:buClr>
                <a:srgbClr val="00A9FF"/>
              </a:buClr>
              <a:buFont typeface="Arial" panose="020B0604020202020204" pitchFamily="34" charset="0"/>
              <a:buChar char="•"/>
            </a:pPr>
            <a:r>
              <a:rPr lang="en-CA" sz="1900" dirty="0">
                <a:ea typeface="+mn-lt"/>
                <a:cs typeface="+mn-lt"/>
              </a:rPr>
              <a:t>Isotope production, radiochemistry, </a:t>
            </a:r>
          </a:p>
          <a:p>
            <a:pPr lvl="3">
              <a:lnSpc>
                <a:spcPct val="112999"/>
              </a:lnSpc>
              <a:buClr>
                <a:srgbClr val="00A9FF"/>
              </a:buClr>
            </a:pPr>
            <a:r>
              <a:rPr lang="en-CA" sz="1900" dirty="0">
                <a:ea typeface="+mn-lt"/>
                <a:cs typeface="+mn-lt"/>
              </a:rPr>
              <a:t>	generators, radiopharmaceuticals</a:t>
            </a:r>
          </a:p>
          <a:p>
            <a:pPr marL="1257300" lvl="2" indent="-342900">
              <a:lnSpc>
                <a:spcPct val="112999"/>
              </a:lnSpc>
              <a:buAutoNum type="arabicParenR"/>
            </a:pPr>
            <a:r>
              <a:rPr lang="en-CA" sz="1900" dirty="0">
                <a:ea typeface="+mn-lt"/>
                <a:cs typeface="+mn-lt"/>
              </a:rPr>
              <a:t>Quantum Chemistry &amp; Materials </a:t>
            </a:r>
          </a:p>
          <a:p>
            <a:pPr marL="1714500" lvl="3" indent="-342900">
              <a:lnSpc>
                <a:spcPct val="112999"/>
              </a:lnSpc>
              <a:buClr>
                <a:srgbClr val="00A9FF"/>
              </a:buClr>
              <a:buFont typeface="Arial" panose="020B0604020202020204" pitchFamily="34" charset="0"/>
              <a:buChar char="•"/>
            </a:pPr>
            <a:r>
              <a:rPr lang="en-CA" sz="1900" dirty="0">
                <a:ea typeface="+mn-lt"/>
                <a:cs typeface="+mn-lt"/>
              </a:rPr>
              <a:t>Quantum materials, green chemistry, </a:t>
            </a:r>
          </a:p>
          <a:p>
            <a:pPr lvl="3">
              <a:lnSpc>
                <a:spcPct val="112999"/>
              </a:lnSpc>
              <a:buClr>
                <a:srgbClr val="00A9FF"/>
              </a:buClr>
            </a:pPr>
            <a:r>
              <a:rPr lang="en-CA" sz="1900" dirty="0">
                <a:ea typeface="+mn-lt"/>
                <a:cs typeface="+mn-lt"/>
              </a:rPr>
              <a:t>	new energy technologies </a:t>
            </a:r>
          </a:p>
          <a:p>
            <a:endParaRPr lang="en-US" dirty="0"/>
          </a:p>
        </p:txBody>
      </p:sp>
      <p:sp>
        <p:nvSpPr>
          <p:cNvPr id="12" name="Rectangle 11">
            <a:extLst>
              <a:ext uri="{FF2B5EF4-FFF2-40B4-BE49-F238E27FC236}">
                <a16:creationId xmlns:a16="http://schemas.microsoft.com/office/drawing/2014/main" id="{4B9E2070-A9F5-423D-8498-2F8688C9485F}"/>
              </a:ext>
            </a:extLst>
          </p:cNvPr>
          <p:cNvSpPr/>
          <p:nvPr/>
        </p:nvSpPr>
        <p:spPr>
          <a:xfrm>
            <a:off x="4398682" y="5928483"/>
            <a:ext cx="6018306" cy="698691"/>
          </a:xfrm>
          <a:prstGeom prst="rect">
            <a:avLst/>
          </a:prstGeom>
          <a:noFill/>
          <a:ln w="635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5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214" y="360150"/>
            <a:ext cx="8953827" cy="650329"/>
          </a:xfrm>
        </p:spPr>
        <p:txBody>
          <a:bodyPr anchor="ctr">
            <a:normAutofit/>
          </a:bodyPr>
          <a:lstStyle/>
          <a:p>
            <a:r>
              <a:rPr lang="en-US" sz="2800" dirty="0"/>
              <a:t>FLASH Proton and X-ray Therapy (P490)</a:t>
            </a:r>
          </a:p>
        </p:txBody>
      </p:sp>
      <p:sp>
        <p:nvSpPr>
          <p:cNvPr id="30" name="TextBox 29">
            <a:extLst>
              <a:ext uri="{FF2B5EF4-FFF2-40B4-BE49-F238E27FC236}">
                <a16:creationId xmlns:a16="http://schemas.microsoft.com/office/drawing/2014/main" id="{4AC128D9-5C7C-4F67-ABC6-22ACCBF096CC}"/>
              </a:ext>
            </a:extLst>
          </p:cNvPr>
          <p:cNvSpPr txBox="1"/>
          <p:nvPr/>
        </p:nvSpPr>
        <p:spPr>
          <a:xfrm>
            <a:off x="718528" y="919687"/>
            <a:ext cx="7941378" cy="1477328"/>
          </a:xfrm>
          <a:prstGeom prst="rect">
            <a:avLst/>
          </a:prstGeom>
          <a:noFill/>
        </p:spPr>
        <p:txBody>
          <a:bodyPr wrap="square" lIns="91440" tIns="45720" rIns="91440" bIns="45720" rtlCol="0" anchor="t">
            <a:spAutoFit/>
          </a:bodyPr>
          <a:lstStyle/>
          <a:p>
            <a:pPr marL="285750" indent="-285750">
              <a:buClr>
                <a:srgbClr val="00A9FF"/>
              </a:buClr>
              <a:buFont typeface="Arial" panose="020B0604020202020204" pitchFamily="34" charset="0"/>
              <a:buChar char="•"/>
            </a:pPr>
            <a:r>
              <a:rPr lang="en-CA" b="1" dirty="0">
                <a:ea typeface="+mn-lt"/>
                <a:cs typeface="+mn-lt"/>
              </a:rPr>
              <a:t>Objective:</a:t>
            </a:r>
            <a:r>
              <a:rPr lang="en-CA" dirty="0">
                <a:ea typeface="+mn-lt"/>
                <a:cs typeface="+mn-lt"/>
              </a:rPr>
              <a:t> </a:t>
            </a:r>
            <a:r>
              <a:rPr lang="en-US" dirty="0">
                <a:ea typeface="+mn-lt"/>
                <a:cs typeface="+mn-lt"/>
              </a:rPr>
              <a:t>establish go/no-go for</a:t>
            </a:r>
            <a:r>
              <a:rPr lang="en-US" dirty="0">
                <a:ea typeface="+mn-lt"/>
                <a:cs typeface="Arial" panose="020B0604020202020204" pitchFamily="34" charset="0"/>
              </a:rPr>
              <a:t> larger-scale infrastructure investment at TRIUMF</a:t>
            </a:r>
          </a:p>
          <a:p>
            <a:pPr marL="285750" indent="-285750">
              <a:buClr>
                <a:srgbClr val="00A9FF"/>
              </a:buClr>
              <a:buFont typeface="Arial" panose="020B0604020202020204" pitchFamily="34" charset="0"/>
              <a:buChar char="•"/>
            </a:pPr>
            <a:r>
              <a:rPr lang="en-CA" b="1" dirty="0">
                <a:cs typeface="Arial"/>
              </a:rPr>
              <a:t>Current Status:</a:t>
            </a:r>
            <a:r>
              <a:rPr lang="en-CA" dirty="0">
                <a:cs typeface="Arial"/>
              </a:rPr>
              <a:t> Feasibility (NFRF-Exploration grant) with animal studies underway</a:t>
            </a:r>
          </a:p>
          <a:p>
            <a:pPr marL="285750" indent="-285750">
              <a:buClr>
                <a:srgbClr val="00A9FF"/>
              </a:buClr>
              <a:buFont typeface="Arial" panose="020B0604020202020204" pitchFamily="34" charset="0"/>
              <a:buChar char="•"/>
            </a:pPr>
            <a:r>
              <a:rPr lang="en-CA" b="1" dirty="0">
                <a:cs typeface="Arial"/>
              </a:rPr>
              <a:t>Next steps: </a:t>
            </a:r>
            <a:r>
              <a:rPr lang="en-CA" dirty="0">
                <a:cs typeface="Arial"/>
              </a:rPr>
              <a:t>prepare CFI application (2025)</a:t>
            </a:r>
            <a:endParaRPr lang="en-CA" dirty="0"/>
          </a:p>
        </p:txBody>
      </p:sp>
      <p:pic>
        <p:nvPicPr>
          <p:cNvPr id="31" name="Picture 30">
            <a:extLst>
              <a:ext uri="{FF2B5EF4-FFF2-40B4-BE49-F238E27FC236}">
                <a16:creationId xmlns:a16="http://schemas.microsoft.com/office/drawing/2014/main" id="{21105FEB-6C20-4451-99A5-DF73A584FF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
          <a:stretch/>
        </p:blipFill>
        <p:spPr>
          <a:xfrm>
            <a:off x="386146" y="2519065"/>
            <a:ext cx="7049921" cy="3892859"/>
          </a:xfrm>
          <a:prstGeom prst="rect">
            <a:avLst/>
          </a:prstGeom>
        </p:spPr>
      </p:pic>
      <p:sp>
        <p:nvSpPr>
          <p:cNvPr id="32" name="Rectangle 31">
            <a:extLst>
              <a:ext uri="{FF2B5EF4-FFF2-40B4-BE49-F238E27FC236}">
                <a16:creationId xmlns:a16="http://schemas.microsoft.com/office/drawing/2014/main" id="{892EFBAC-1416-47B6-853E-BAC84D408AC4}"/>
              </a:ext>
            </a:extLst>
          </p:cNvPr>
          <p:cNvSpPr/>
          <p:nvPr/>
        </p:nvSpPr>
        <p:spPr>
          <a:xfrm>
            <a:off x="5434393" y="5477943"/>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33" name="Rectangle 32">
            <a:extLst>
              <a:ext uri="{FF2B5EF4-FFF2-40B4-BE49-F238E27FC236}">
                <a16:creationId xmlns:a16="http://schemas.microsoft.com/office/drawing/2014/main" id="{E9CBC4BB-9918-47F1-ACAD-178879836729}"/>
              </a:ext>
            </a:extLst>
          </p:cNvPr>
          <p:cNvSpPr/>
          <p:nvPr/>
        </p:nvSpPr>
        <p:spPr>
          <a:xfrm>
            <a:off x="5774389" y="4283612"/>
            <a:ext cx="855385" cy="1194331"/>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AB14824-59B3-44D2-AB9C-6278A1D2A5A9}"/>
              </a:ext>
            </a:extLst>
          </p:cNvPr>
          <p:cNvSpPr/>
          <p:nvPr/>
        </p:nvSpPr>
        <p:spPr>
          <a:xfrm>
            <a:off x="5534621" y="2451352"/>
            <a:ext cx="1100470" cy="1832259"/>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DE65978-D7BA-419E-BA13-761DEBE0A4EF}"/>
              </a:ext>
            </a:extLst>
          </p:cNvPr>
          <p:cNvSpPr/>
          <p:nvPr/>
        </p:nvSpPr>
        <p:spPr>
          <a:xfrm>
            <a:off x="5157165" y="2451352"/>
            <a:ext cx="377456" cy="1832260"/>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B4FD292-0EF5-49CA-8831-F9B2D4CDADFA}"/>
              </a:ext>
            </a:extLst>
          </p:cNvPr>
          <p:cNvSpPr/>
          <p:nvPr/>
        </p:nvSpPr>
        <p:spPr>
          <a:xfrm>
            <a:off x="5106128" y="2631388"/>
            <a:ext cx="45719" cy="1473794"/>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5747189-D19B-47F0-B536-FEAE2749A413}"/>
              </a:ext>
            </a:extLst>
          </p:cNvPr>
          <p:cNvSpPr/>
          <p:nvPr/>
        </p:nvSpPr>
        <p:spPr>
          <a:xfrm>
            <a:off x="3185360" y="2641645"/>
            <a:ext cx="667108" cy="284123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41AFADD-6BC8-46A6-B67B-2828639676D1}"/>
              </a:ext>
            </a:extLst>
          </p:cNvPr>
          <p:cNvSpPr/>
          <p:nvPr/>
        </p:nvSpPr>
        <p:spPr>
          <a:xfrm>
            <a:off x="3856605" y="4518719"/>
            <a:ext cx="480082"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0" name="Rectangle 39">
            <a:extLst>
              <a:ext uri="{FF2B5EF4-FFF2-40B4-BE49-F238E27FC236}">
                <a16:creationId xmlns:a16="http://schemas.microsoft.com/office/drawing/2014/main" id="{1227F4FC-766B-43D9-98EF-9CED3CDD2069}"/>
              </a:ext>
            </a:extLst>
          </p:cNvPr>
          <p:cNvSpPr/>
          <p:nvPr/>
        </p:nvSpPr>
        <p:spPr>
          <a:xfrm>
            <a:off x="4537922" y="5451048"/>
            <a:ext cx="614552" cy="739372"/>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1" name="Rectangle 40">
            <a:extLst>
              <a:ext uri="{FF2B5EF4-FFF2-40B4-BE49-F238E27FC236}">
                <a16:creationId xmlns:a16="http://schemas.microsoft.com/office/drawing/2014/main" id="{CC064761-E853-4570-B5FE-B8D4FCA01A34}"/>
              </a:ext>
            </a:extLst>
          </p:cNvPr>
          <p:cNvSpPr/>
          <p:nvPr/>
        </p:nvSpPr>
        <p:spPr>
          <a:xfrm>
            <a:off x="5434393" y="6051684"/>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42" name="Rectangle 41">
            <a:extLst>
              <a:ext uri="{FF2B5EF4-FFF2-40B4-BE49-F238E27FC236}">
                <a16:creationId xmlns:a16="http://schemas.microsoft.com/office/drawing/2014/main" id="{6014FD81-5EAF-4B32-AD66-92F6EB8F1C52}"/>
              </a:ext>
            </a:extLst>
          </p:cNvPr>
          <p:cNvSpPr/>
          <p:nvPr/>
        </p:nvSpPr>
        <p:spPr>
          <a:xfrm>
            <a:off x="1393973" y="4283611"/>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C29D2253-CB71-41A7-8906-EA880B3531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69542" y="3027340"/>
            <a:ext cx="5163263" cy="3706873"/>
          </a:xfrm>
          <a:prstGeom prst="rect">
            <a:avLst/>
          </a:prstGeom>
        </p:spPr>
      </p:pic>
      <p:pic>
        <p:nvPicPr>
          <p:cNvPr id="52" name="Picture 4">
            <a:extLst>
              <a:ext uri="{FF2B5EF4-FFF2-40B4-BE49-F238E27FC236}">
                <a16:creationId xmlns:a16="http://schemas.microsoft.com/office/drawing/2014/main" id="{EE936969-3A54-41D5-A73D-BA4184F5B0F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987253" y="64994"/>
            <a:ext cx="2818601" cy="3224639"/>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1778155D-4404-4DD7-8BE7-02CFF1F83EE7}"/>
              </a:ext>
            </a:extLst>
          </p:cNvPr>
          <p:cNvCxnSpPr>
            <a:cxnSpLocks/>
          </p:cNvCxnSpPr>
          <p:nvPr/>
        </p:nvCxnSpPr>
        <p:spPr>
          <a:xfrm flipV="1">
            <a:off x="2126091" y="3382682"/>
            <a:ext cx="4914064" cy="883123"/>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2BACF7-9C0A-4D51-8A76-965722F6C536}"/>
              </a:ext>
            </a:extLst>
          </p:cNvPr>
          <p:cNvCxnSpPr>
            <a:cxnSpLocks/>
          </p:cNvCxnSpPr>
          <p:nvPr/>
        </p:nvCxnSpPr>
        <p:spPr>
          <a:xfrm>
            <a:off x="2126091" y="4982302"/>
            <a:ext cx="4914191" cy="1429622"/>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71" y="522487"/>
            <a:ext cx="8953827" cy="650329"/>
          </a:xfrm>
        </p:spPr>
        <p:txBody>
          <a:bodyPr>
            <a:normAutofit/>
          </a:bodyPr>
          <a:lstStyle/>
          <a:p>
            <a:r>
              <a:rPr lang="en-US" sz="2800" dirty="0"/>
              <a:t>Expand bio-</a:t>
            </a:r>
            <a:r>
              <a:rPr lang="el-GR" sz="2800" dirty="0"/>
              <a:t>β</a:t>
            </a:r>
            <a:r>
              <a:rPr lang="en-US" sz="2800" dirty="0"/>
              <a:t>-NMR (P382, P464)</a:t>
            </a:r>
          </a:p>
        </p:txBody>
      </p:sp>
      <p:pic>
        <p:nvPicPr>
          <p:cNvPr id="5" name="Picture 4">
            <a:extLst>
              <a:ext uri="{FF2B5EF4-FFF2-40B4-BE49-F238E27FC236}">
                <a16:creationId xmlns:a16="http://schemas.microsoft.com/office/drawing/2014/main" id="{527D0FE4-D87B-064C-B35C-6C8CFDAAD0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4600" b="21019"/>
          <a:stretch/>
        </p:blipFill>
        <p:spPr>
          <a:xfrm>
            <a:off x="1130450" y="1947568"/>
            <a:ext cx="8509000" cy="3618963"/>
          </a:xfrm>
          <a:prstGeom prst="rect">
            <a:avLst/>
          </a:prstGeom>
        </p:spPr>
      </p:pic>
      <p:sp>
        <p:nvSpPr>
          <p:cNvPr id="6" name="Right Brace 5">
            <a:extLst>
              <a:ext uri="{FF2B5EF4-FFF2-40B4-BE49-F238E27FC236}">
                <a16:creationId xmlns:a16="http://schemas.microsoft.com/office/drawing/2014/main" id="{51DE44AC-C8FC-FD4F-AFB0-DD27DA82E98A}"/>
              </a:ext>
            </a:extLst>
          </p:cNvPr>
          <p:cNvSpPr/>
          <p:nvPr/>
        </p:nvSpPr>
        <p:spPr>
          <a:xfrm rot="5400000">
            <a:off x="4011251" y="4410454"/>
            <a:ext cx="354397" cy="2343125"/>
          </a:xfrm>
          <a:prstGeom prst="rightBrace">
            <a:avLst>
              <a:gd name="adj1" fmla="val 8333"/>
              <a:gd name="adj2" fmla="val 5020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48C05302-8151-CF47-A740-29ACAD96E02E}"/>
              </a:ext>
            </a:extLst>
          </p:cNvPr>
          <p:cNvSpPr/>
          <p:nvPr/>
        </p:nvSpPr>
        <p:spPr>
          <a:xfrm rot="5400000">
            <a:off x="1901585" y="4786081"/>
            <a:ext cx="354397" cy="1591871"/>
          </a:xfrm>
          <a:prstGeom prst="rightBrace">
            <a:avLst>
              <a:gd name="adj1" fmla="val 8333"/>
              <a:gd name="adj2" fmla="val 5020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 Placeholder 4">
            <a:extLst>
              <a:ext uri="{FF2B5EF4-FFF2-40B4-BE49-F238E27FC236}">
                <a16:creationId xmlns:a16="http://schemas.microsoft.com/office/drawing/2014/main" id="{104100EB-28AE-424D-871A-D82A6A897EE0}"/>
              </a:ext>
            </a:extLst>
          </p:cNvPr>
          <p:cNvSpPr txBox="1">
            <a:spLocks/>
          </p:cNvSpPr>
          <p:nvPr/>
        </p:nvSpPr>
        <p:spPr>
          <a:xfrm>
            <a:off x="3266069" y="5769011"/>
            <a:ext cx="1846689" cy="611388"/>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a:t>Polarizer</a:t>
            </a:r>
          </a:p>
          <a:p>
            <a:pPr marL="0" indent="0" algn="ctr">
              <a:spcBef>
                <a:spcPts val="400"/>
              </a:spcBef>
              <a:buNone/>
            </a:pPr>
            <a:r>
              <a:rPr lang="en-US" sz="1200"/>
              <a:t>(Accelerator </a:t>
            </a:r>
            <a:r>
              <a:rPr lang="en-US" sz="1200" err="1"/>
              <a:t>Div</a:t>
            </a:r>
            <a:r>
              <a:rPr lang="en-US" sz="1200"/>
              <a:t>)</a:t>
            </a:r>
          </a:p>
        </p:txBody>
      </p:sp>
      <p:sp>
        <p:nvSpPr>
          <p:cNvPr id="9" name="Text Placeholder 4">
            <a:extLst>
              <a:ext uri="{FF2B5EF4-FFF2-40B4-BE49-F238E27FC236}">
                <a16:creationId xmlns:a16="http://schemas.microsoft.com/office/drawing/2014/main" id="{3BDB6BF8-528B-CB40-A132-FEA07604690E}"/>
              </a:ext>
            </a:extLst>
          </p:cNvPr>
          <p:cNvSpPr txBox="1">
            <a:spLocks/>
          </p:cNvSpPr>
          <p:nvPr/>
        </p:nvSpPr>
        <p:spPr>
          <a:xfrm>
            <a:off x="6608041" y="5265738"/>
            <a:ext cx="2343124" cy="634592"/>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400">
                <a:solidFill>
                  <a:srgbClr val="C00000"/>
                </a:solidFill>
              </a:rPr>
              <a:t>9T </a:t>
            </a:r>
            <a:r>
              <a:rPr lang="en-US" sz="1400" err="1">
                <a:solidFill>
                  <a:srgbClr val="C00000"/>
                </a:solidFill>
              </a:rPr>
              <a:t>bNMR</a:t>
            </a:r>
            <a:r>
              <a:rPr lang="en-US" sz="1400">
                <a:solidFill>
                  <a:srgbClr val="C00000"/>
                </a:solidFill>
              </a:rPr>
              <a:t> spectrometer</a:t>
            </a:r>
          </a:p>
          <a:p>
            <a:pPr marL="0" indent="0" algn="ctr">
              <a:spcBef>
                <a:spcPts val="400"/>
              </a:spcBef>
              <a:buNone/>
            </a:pPr>
            <a:r>
              <a:rPr lang="en-US" sz="1400">
                <a:solidFill>
                  <a:srgbClr val="C00000"/>
                </a:solidFill>
              </a:rPr>
              <a:t>(CMMS, PSD)</a:t>
            </a:r>
          </a:p>
        </p:txBody>
      </p:sp>
      <p:sp>
        <p:nvSpPr>
          <p:cNvPr id="10" name="Text Placeholder 4">
            <a:extLst>
              <a:ext uri="{FF2B5EF4-FFF2-40B4-BE49-F238E27FC236}">
                <a16:creationId xmlns:a16="http://schemas.microsoft.com/office/drawing/2014/main" id="{7EB79412-03B8-D24C-8406-20ECAEB30DF1}"/>
              </a:ext>
            </a:extLst>
          </p:cNvPr>
          <p:cNvSpPr txBox="1">
            <a:spLocks/>
          </p:cNvSpPr>
          <p:nvPr/>
        </p:nvSpPr>
        <p:spPr>
          <a:xfrm>
            <a:off x="922945" y="5770665"/>
            <a:ext cx="2343124" cy="611388"/>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a:t>ISAC-I RIB </a:t>
            </a:r>
          </a:p>
          <a:p>
            <a:pPr marL="0" indent="0" algn="ctr">
              <a:spcBef>
                <a:spcPts val="400"/>
              </a:spcBef>
              <a:buNone/>
            </a:pPr>
            <a:r>
              <a:rPr lang="en-US" sz="1200"/>
              <a:t>(Accelerator </a:t>
            </a:r>
            <a:r>
              <a:rPr lang="en-US" sz="1200" err="1"/>
              <a:t>Div</a:t>
            </a:r>
            <a:r>
              <a:rPr lang="en-US" sz="1200"/>
              <a:t>)</a:t>
            </a:r>
          </a:p>
          <a:p>
            <a:pPr marL="0" indent="0" algn="ctr">
              <a:buNone/>
            </a:pPr>
            <a:endParaRPr lang="en-US" sz="1600"/>
          </a:p>
        </p:txBody>
      </p:sp>
      <p:sp>
        <p:nvSpPr>
          <p:cNvPr id="11" name="Rectangle 10">
            <a:extLst>
              <a:ext uri="{FF2B5EF4-FFF2-40B4-BE49-F238E27FC236}">
                <a16:creationId xmlns:a16="http://schemas.microsoft.com/office/drawing/2014/main" id="{4507484C-8BF5-4D4E-8261-5C94380DD9EF}"/>
              </a:ext>
            </a:extLst>
          </p:cNvPr>
          <p:cNvSpPr/>
          <p:nvPr/>
        </p:nvSpPr>
        <p:spPr>
          <a:xfrm>
            <a:off x="2276353" y="2152588"/>
            <a:ext cx="1196731" cy="375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A7EAC0-E4FE-104E-A114-4092E46F4219}"/>
              </a:ext>
            </a:extLst>
          </p:cNvPr>
          <p:cNvSpPr/>
          <p:nvPr/>
        </p:nvSpPr>
        <p:spPr>
          <a:xfrm rot="5400000">
            <a:off x="8715727" y="1211280"/>
            <a:ext cx="470875" cy="783423"/>
          </a:xfrm>
          <a:prstGeom prst="rect">
            <a:avLst/>
          </a:prstGeom>
          <a:noFill/>
          <a:ln w="47625">
            <a:solidFill>
              <a:srgbClr val="00AA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F2A2A509-076D-8F40-BCDA-72A936A5FAD8}"/>
              </a:ext>
            </a:extLst>
          </p:cNvPr>
          <p:cNvSpPr txBox="1">
            <a:spLocks/>
          </p:cNvSpPr>
          <p:nvPr/>
        </p:nvSpPr>
        <p:spPr>
          <a:xfrm>
            <a:off x="9342876" y="1316080"/>
            <a:ext cx="2322588" cy="575478"/>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400">
                <a:solidFill>
                  <a:srgbClr val="00B0F0"/>
                </a:solidFill>
              </a:rPr>
              <a:t>7T </a:t>
            </a:r>
            <a:r>
              <a:rPr lang="en-US" sz="1400" err="1">
                <a:solidFill>
                  <a:srgbClr val="00B0F0"/>
                </a:solidFill>
              </a:rPr>
              <a:t>bNMR</a:t>
            </a:r>
            <a:r>
              <a:rPr lang="en-US" sz="1400">
                <a:solidFill>
                  <a:srgbClr val="00B0F0"/>
                </a:solidFill>
              </a:rPr>
              <a:t> </a:t>
            </a:r>
          </a:p>
          <a:p>
            <a:pPr marL="0" indent="0">
              <a:spcBef>
                <a:spcPts val="0"/>
              </a:spcBef>
              <a:buNone/>
            </a:pPr>
            <a:r>
              <a:rPr lang="en-US" sz="1400">
                <a:solidFill>
                  <a:srgbClr val="00B0F0"/>
                </a:solidFill>
              </a:rPr>
              <a:t>bio-</a:t>
            </a:r>
            <a:r>
              <a:rPr lang="el-GR" sz="1400">
                <a:solidFill>
                  <a:srgbClr val="00B0F0"/>
                </a:solidFill>
                <a:ea typeface="Helvetica Neue Light" panose="02000403000000020004" pitchFamily="2" charset="0"/>
              </a:rPr>
              <a:t>β</a:t>
            </a:r>
            <a:r>
              <a:rPr lang="en-US" sz="1400">
                <a:solidFill>
                  <a:srgbClr val="00B0F0"/>
                </a:solidFill>
                <a:ea typeface="Helvetica Neue Light" panose="02000403000000020004" pitchFamily="2" charset="0"/>
              </a:rPr>
              <a:t>-</a:t>
            </a:r>
            <a:r>
              <a:rPr lang="en-US" sz="1400">
                <a:solidFill>
                  <a:srgbClr val="00B0F0"/>
                </a:solidFill>
              </a:rPr>
              <a:t>NMR spectrometer</a:t>
            </a:r>
            <a:br>
              <a:rPr lang="en-US" sz="1400">
                <a:solidFill>
                  <a:srgbClr val="00B0F0"/>
                </a:solidFill>
              </a:rPr>
            </a:br>
            <a:endParaRPr lang="en-US" sz="1400">
              <a:solidFill>
                <a:srgbClr val="00B0F0"/>
              </a:solidFill>
            </a:endParaRPr>
          </a:p>
        </p:txBody>
      </p:sp>
      <p:sp>
        <p:nvSpPr>
          <p:cNvPr id="14" name="Text Placeholder 4">
            <a:extLst>
              <a:ext uri="{FF2B5EF4-FFF2-40B4-BE49-F238E27FC236}">
                <a16:creationId xmlns:a16="http://schemas.microsoft.com/office/drawing/2014/main" id="{1704CEAF-1980-2841-AA25-BBD8A13A24FD}"/>
              </a:ext>
            </a:extLst>
          </p:cNvPr>
          <p:cNvSpPr txBox="1">
            <a:spLocks/>
          </p:cNvSpPr>
          <p:nvPr/>
        </p:nvSpPr>
        <p:spPr>
          <a:xfrm>
            <a:off x="9931181" y="2048589"/>
            <a:ext cx="1955020" cy="634592"/>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a:solidFill>
                  <a:srgbClr val="00B0F0"/>
                </a:solidFill>
              </a:rPr>
              <a:t>3T </a:t>
            </a:r>
            <a:r>
              <a:rPr lang="en-US" sz="1400" err="1">
                <a:solidFill>
                  <a:srgbClr val="00B0F0"/>
                </a:solidFill>
              </a:rPr>
              <a:t>bNMR</a:t>
            </a:r>
            <a:r>
              <a:rPr lang="en-US" sz="1400">
                <a:solidFill>
                  <a:srgbClr val="00B0F0"/>
                </a:solidFill>
              </a:rPr>
              <a:t> </a:t>
            </a:r>
            <a:br>
              <a:rPr lang="en-US" sz="1400">
                <a:solidFill>
                  <a:srgbClr val="00B0F0"/>
                </a:solidFill>
              </a:rPr>
            </a:br>
            <a:r>
              <a:rPr lang="en-US" sz="1400" err="1">
                <a:solidFill>
                  <a:srgbClr val="00B0F0"/>
                </a:solidFill>
              </a:rPr>
              <a:t>SMuRF</a:t>
            </a:r>
            <a:r>
              <a:rPr lang="en-US" sz="1400">
                <a:solidFill>
                  <a:srgbClr val="00B0F0"/>
                </a:solidFill>
              </a:rPr>
              <a:t> spectrometer</a:t>
            </a:r>
            <a:br>
              <a:rPr lang="en-US" sz="1400">
                <a:solidFill>
                  <a:srgbClr val="00B0F0"/>
                </a:solidFill>
              </a:rPr>
            </a:br>
            <a:endParaRPr lang="en-US" sz="1400">
              <a:solidFill>
                <a:srgbClr val="00B0F0"/>
              </a:solidFill>
            </a:endParaRPr>
          </a:p>
        </p:txBody>
      </p:sp>
      <p:sp>
        <p:nvSpPr>
          <p:cNvPr id="15" name="Rectangle 14">
            <a:extLst>
              <a:ext uri="{FF2B5EF4-FFF2-40B4-BE49-F238E27FC236}">
                <a16:creationId xmlns:a16="http://schemas.microsoft.com/office/drawing/2014/main" id="{280402FA-6303-9B4B-89F5-F8F63C4AEB16}"/>
              </a:ext>
            </a:extLst>
          </p:cNvPr>
          <p:cNvSpPr/>
          <p:nvPr/>
        </p:nvSpPr>
        <p:spPr>
          <a:xfrm>
            <a:off x="6833086" y="3301258"/>
            <a:ext cx="1797387" cy="1769445"/>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4e</a:t>
            </a:r>
          </a:p>
        </p:txBody>
      </p:sp>
      <p:sp>
        <p:nvSpPr>
          <p:cNvPr id="16" name="Rectangle 15">
            <a:extLst>
              <a:ext uri="{FF2B5EF4-FFF2-40B4-BE49-F238E27FC236}">
                <a16:creationId xmlns:a16="http://schemas.microsoft.com/office/drawing/2014/main" id="{540898EF-EFC2-A34D-A324-9D3DDC54900A}"/>
              </a:ext>
            </a:extLst>
          </p:cNvPr>
          <p:cNvSpPr/>
          <p:nvPr/>
        </p:nvSpPr>
        <p:spPr>
          <a:xfrm>
            <a:off x="5372891" y="2830482"/>
            <a:ext cx="775984" cy="968480"/>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4e</a:t>
            </a:r>
          </a:p>
        </p:txBody>
      </p:sp>
      <p:sp>
        <p:nvSpPr>
          <p:cNvPr id="17" name="Text Placeholder 4">
            <a:extLst>
              <a:ext uri="{FF2B5EF4-FFF2-40B4-BE49-F238E27FC236}">
                <a16:creationId xmlns:a16="http://schemas.microsoft.com/office/drawing/2014/main" id="{6FB30A90-7637-5F4F-9C7C-A2991823A999}"/>
              </a:ext>
            </a:extLst>
          </p:cNvPr>
          <p:cNvSpPr txBox="1">
            <a:spLocks/>
          </p:cNvSpPr>
          <p:nvPr/>
        </p:nvSpPr>
        <p:spPr>
          <a:xfrm>
            <a:off x="3844448" y="2950539"/>
            <a:ext cx="1676121" cy="913097"/>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400">
                <a:solidFill>
                  <a:srgbClr val="C00000"/>
                </a:solidFill>
              </a:rPr>
              <a:t>0.2T </a:t>
            </a:r>
            <a:r>
              <a:rPr lang="en-US" sz="1400" err="1">
                <a:solidFill>
                  <a:srgbClr val="C00000"/>
                </a:solidFill>
              </a:rPr>
              <a:t>bNMR</a:t>
            </a:r>
            <a:r>
              <a:rPr lang="en-US" sz="1400">
                <a:solidFill>
                  <a:srgbClr val="C00000"/>
                </a:solidFill>
              </a:rPr>
              <a:t> spectrometer</a:t>
            </a:r>
            <a:br>
              <a:rPr lang="en-US" sz="1400">
                <a:solidFill>
                  <a:srgbClr val="C00000"/>
                </a:solidFill>
              </a:rPr>
            </a:br>
            <a:r>
              <a:rPr lang="en-US" sz="1400">
                <a:solidFill>
                  <a:srgbClr val="C00000"/>
                </a:solidFill>
              </a:rPr>
              <a:t>(CMMS, PSD)</a:t>
            </a:r>
          </a:p>
        </p:txBody>
      </p:sp>
      <p:sp>
        <p:nvSpPr>
          <p:cNvPr id="18" name="Rectangle 17">
            <a:extLst>
              <a:ext uri="{FF2B5EF4-FFF2-40B4-BE49-F238E27FC236}">
                <a16:creationId xmlns:a16="http://schemas.microsoft.com/office/drawing/2014/main" id="{BA331A29-E6ED-7F42-A990-CE205959C684}"/>
              </a:ext>
            </a:extLst>
          </p:cNvPr>
          <p:cNvSpPr/>
          <p:nvPr/>
        </p:nvSpPr>
        <p:spPr>
          <a:xfrm>
            <a:off x="8552348" y="2033355"/>
            <a:ext cx="1306286" cy="634592"/>
          </a:xfrm>
          <a:prstGeom prst="rect">
            <a:avLst/>
          </a:prstGeom>
          <a:noFill/>
          <a:ln w="4762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18F310F-527F-8F42-9305-9D1C32374250}"/>
              </a:ext>
            </a:extLst>
          </p:cNvPr>
          <p:cNvCxnSpPr>
            <a:cxnSpLocks/>
          </p:cNvCxnSpPr>
          <p:nvPr/>
        </p:nvCxnSpPr>
        <p:spPr>
          <a:xfrm flipV="1">
            <a:off x="6672435" y="1590047"/>
            <a:ext cx="1271549" cy="1450646"/>
          </a:xfrm>
          <a:prstGeom prst="line">
            <a:avLst/>
          </a:prstGeom>
          <a:ln w="31750">
            <a:solidFill>
              <a:srgbClr val="00A9FF"/>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1BF3ED-1EB4-E34A-9741-90C26DB34AAC}"/>
              </a:ext>
            </a:extLst>
          </p:cNvPr>
          <p:cNvCxnSpPr>
            <a:cxnSpLocks/>
          </p:cNvCxnSpPr>
          <p:nvPr/>
        </p:nvCxnSpPr>
        <p:spPr>
          <a:xfrm flipV="1">
            <a:off x="7308209" y="2339520"/>
            <a:ext cx="1196872" cy="11131"/>
          </a:xfrm>
          <a:prstGeom prst="line">
            <a:avLst/>
          </a:prstGeom>
          <a:ln w="31750">
            <a:solidFill>
              <a:srgbClr val="00A9FF"/>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D2B26E1-A345-6541-BC5B-EB1E046FB268}"/>
              </a:ext>
            </a:extLst>
          </p:cNvPr>
          <p:cNvSpPr/>
          <p:nvPr/>
        </p:nvSpPr>
        <p:spPr>
          <a:xfrm>
            <a:off x="922945" y="2757598"/>
            <a:ext cx="8028220" cy="3654136"/>
          </a:xfrm>
          <a:prstGeom prst="rect">
            <a:avLst/>
          </a:prstGeom>
          <a:noFill/>
          <a:ln w="317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1E0B54-DA89-384E-94E8-9EC03D55F44E}"/>
              </a:ext>
            </a:extLst>
          </p:cNvPr>
          <p:cNvSpPr/>
          <p:nvPr/>
        </p:nvSpPr>
        <p:spPr>
          <a:xfrm>
            <a:off x="9129623" y="5151264"/>
            <a:ext cx="362890" cy="22894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4e</a:t>
            </a:r>
          </a:p>
        </p:txBody>
      </p:sp>
      <p:sp>
        <p:nvSpPr>
          <p:cNvPr id="23" name="Rectangle 22">
            <a:extLst>
              <a:ext uri="{FF2B5EF4-FFF2-40B4-BE49-F238E27FC236}">
                <a16:creationId xmlns:a16="http://schemas.microsoft.com/office/drawing/2014/main" id="{5F60CC72-CACD-E34B-9F86-D0ED18097AFD}"/>
              </a:ext>
            </a:extLst>
          </p:cNvPr>
          <p:cNvSpPr/>
          <p:nvPr/>
        </p:nvSpPr>
        <p:spPr>
          <a:xfrm>
            <a:off x="9128475" y="5507765"/>
            <a:ext cx="362890" cy="251450"/>
          </a:xfrm>
          <a:prstGeom prst="rect">
            <a:avLst/>
          </a:prstGeom>
          <a:noFill/>
          <a:ln w="4762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391B62-5A3E-164D-988F-C03236382B5F}"/>
              </a:ext>
            </a:extLst>
          </p:cNvPr>
          <p:cNvSpPr/>
          <p:nvPr/>
        </p:nvSpPr>
        <p:spPr>
          <a:xfrm>
            <a:off x="9128475" y="5886768"/>
            <a:ext cx="362890" cy="251451"/>
          </a:xfrm>
          <a:prstGeom prst="rect">
            <a:avLst/>
          </a:prstGeom>
          <a:noFill/>
          <a:ln w="317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
            <a:extLst>
              <a:ext uri="{FF2B5EF4-FFF2-40B4-BE49-F238E27FC236}">
                <a16:creationId xmlns:a16="http://schemas.microsoft.com/office/drawing/2014/main" id="{2B738F9B-8028-E547-864C-AB086794E930}"/>
              </a:ext>
            </a:extLst>
          </p:cNvPr>
          <p:cNvSpPr txBox="1">
            <a:spLocks/>
          </p:cNvSpPr>
          <p:nvPr/>
        </p:nvSpPr>
        <p:spPr>
          <a:xfrm>
            <a:off x="9205254" y="5252175"/>
            <a:ext cx="1588198" cy="634593"/>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endParaRPr lang="en-US" sz="1600">
              <a:solidFill>
                <a:srgbClr val="00B0F0"/>
              </a:solidFill>
            </a:endParaRPr>
          </a:p>
          <a:p>
            <a:pPr marL="0" indent="0" algn="ctr">
              <a:spcBef>
                <a:spcPts val="0"/>
              </a:spcBef>
              <a:buNone/>
            </a:pPr>
            <a:r>
              <a:rPr lang="en-US" sz="1600">
                <a:solidFill>
                  <a:srgbClr val="00B0F0"/>
                </a:solidFill>
              </a:rPr>
              <a:t>CFI 2025</a:t>
            </a:r>
          </a:p>
        </p:txBody>
      </p:sp>
      <p:sp>
        <p:nvSpPr>
          <p:cNvPr id="26" name="Text Placeholder 4">
            <a:extLst>
              <a:ext uri="{FF2B5EF4-FFF2-40B4-BE49-F238E27FC236}">
                <a16:creationId xmlns:a16="http://schemas.microsoft.com/office/drawing/2014/main" id="{9F91847F-0277-FE46-8173-D12253ED0901}"/>
              </a:ext>
            </a:extLst>
          </p:cNvPr>
          <p:cNvSpPr txBox="1">
            <a:spLocks/>
          </p:cNvSpPr>
          <p:nvPr/>
        </p:nvSpPr>
        <p:spPr>
          <a:xfrm>
            <a:off x="9352784" y="4852095"/>
            <a:ext cx="2391206" cy="634593"/>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endParaRPr lang="en-US" sz="1600">
              <a:solidFill>
                <a:srgbClr val="C00000"/>
              </a:solidFill>
            </a:endParaRPr>
          </a:p>
          <a:p>
            <a:pPr marL="0" indent="0" algn="ctr">
              <a:spcBef>
                <a:spcPts val="0"/>
              </a:spcBef>
              <a:buNone/>
            </a:pPr>
            <a:r>
              <a:rPr lang="en-US" sz="1600">
                <a:solidFill>
                  <a:srgbClr val="C00000"/>
                </a:solidFill>
              </a:rPr>
              <a:t>CMMS spectrometers</a:t>
            </a:r>
          </a:p>
        </p:txBody>
      </p:sp>
      <p:sp>
        <p:nvSpPr>
          <p:cNvPr id="27" name="Text Placeholder 4">
            <a:extLst>
              <a:ext uri="{FF2B5EF4-FFF2-40B4-BE49-F238E27FC236}">
                <a16:creationId xmlns:a16="http://schemas.microsoft.com/office/drawing/2014/main" id="{AC1571D9-785A-674D-AFE1-C5E2604F6CF2}"/>
              </a:ext>
            </a:extLst>
          </p:cNvPr>
          <p:cNvSpPr txBox="1">
            <a:spLocks/>
          </p:cNvSpPr>
          <p:nvPr/>
        </p:nvSpPr>
        <p:spPr>
          <a:xfrm>
            <a:off x="9178615" y="5596910"/>
            <a:ext cx="2391206" cy="634593"/>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endParaRPr lang="en-US" sz="1600">
              <a:solidFill>
                <a:schemeClr val="tx1">
                  <a:lumMod val="50000"/>
                  <a:lumOff val="50000"/>
                </a:schemeClr>
              </a:solidFill>
            </a:endParaRPr>
          </a:p>
          <a:p>
            <a:pPr marL="0" indent="0" algn="ctr">
              <a:spcBef>
                <a:spcPts val="0"/>
              </a:spcBef>
              <a:buNone/>
            </a:pPr>
            <a:r>
              <a:rPr lang="en-US" sz="1600">
                <a:solidFill>
                  <a:schemeClr val="tx1">
                    <a:lumMod val="50000"/>
                    <a:lumOff val="50000"/>
                  </a:schemeClr>
                </a:solidFill>
              </a:rPr>
              <a:t>Existing at ISAC-I</a:t>
            </a:r>
          </a:p>
        </p:txBody>
      </p:sp>
      <p:sp>
        <p:nvSpPr>
          <p:cNvPr id="28" name="Rectangle 27">
            <a:extLst>
              <a:ext uri="{FF2B5EF4-FFF2-40B4-BE49-F238E27FC236}">
                <a16:creationId xmlns:a16="http://schemas.microsoft.com/office/drawing/2014/main" id="{C6436501-E627-0C47-8B7B-C6C2E710632D}"/>
              </a:ext>
            </a:extLst>
          </p:cNvPr>
          <p:cNvSpPr/>
          <p:nvPr/>
        </p:nvSpPr>
        <p:spPr>
          <a:xfrm>
            <a:off x="3190021" y="4067453"/>
            <a:ext cx="1865717" cy="586499"/>
          </a:xfrm>
          <a:prstGeom prst="rect">
            <a:avLst/>
          </a:prstGeom>
          <a:noFill/>
          <a:ln w="47625">
            <a:solidFill>
              <a:srgbClr val="00AA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EBB81A1-A3CB-8C48-882C-5C89D50A5865}"/>
              </a:ext>
            </a:extLst>
          </p:cNvPr>
          <p:cNvSpPr txBox="1">
            <a:spLocks/>
          </p:cNvSpPr>
          <p:nvPr/>
        </p:nvSpPr>
        <p:spPr>
          <a:xfrm>
            <a:off x="891278" y="2029148"/>
            <a:ext cx="3690953" cy="7790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a:latin typeface="+mn-lt"/>
              </a:rPr>
              <a:t>P464 (POLARIS) </a:t>
            </a:r>
          </a:p>
          <a:p>
            <a:pPr algn="l"/>
            <a:r>
              <a:rPr lang="en-US" sz="1600">
                <a:latin typeface="+mn-lt"/>
              </a:rPr>
              <a:t>P382 (bio-</a:t>
            </a:r>
            <a:r>
              <a:rPr lang="el-GR" sz="1600">
                <a:latin typeface="+mn-lt"/>
                <a:ea typeface="Helvetica Neue Light" panose="02000403000000020004" pitchFamily="2" charset="0"/>
              </a:rPr>
              <a:t>β</a:t>
            </a:r>
            <a:r>
              <a:rPr lang="en-US" sz="1600">
                <a:latin typeface="+mn-lt"/>
                <a:ea typeface="Helvetica Neue Light" panose="02000403000000020004" pitchFamily="2" charset="0"/>
              </a:rPr>
              <a:t>-</a:t>
            </a:r>
            <a:r>
              <a:rPr lang="en-US" sz="1600">
                <a:latin typeface="+mn-lt"/>
              </a:rPr>
              <a:t>NMR)</a:t>
            </a:r>
            <a:br>
              <a:rPr lang="en-US" sz="1600">
                <a:latin typeface="+mn-lt"/>
              </a:rPr>
            </a:br>
            <a:endParaRPr lang="en-CA" sz="1600">
              <a:latin typeface="+mn-lt"/>
            </a:endParaRPr>
          </a:p>
        </p:txBody>
      </p:sp>
      <p:cxnSp>
        <p:nvCxnSpPr>
          <p:cNvPr id="34" name="Straight Connector 33">
            <a:extLst>
              <a:ext uri="{FF2B5EF4-FFF2-40B4-BE49-F238E27FC236}">
                <a16:creationId xmlns:a16="http://schemas.microsoft.com/office/drawing/2014/main" id="{8ED09D7F-D8E0-1040-B39B-417302C8DC90}"/>
              </a:ext>
            </a:extLst>
          </p:cNvPr>
          <p:cNvCxnSpPr>
            <a:cxnSpLocks/>
          </p:cNvCxnSpPr>
          <p:nvPr/>
        </p:nvCxnSpPr>
        <p:spPr>
          <a:xfrm flipV="1">
            <a:off x="7971393" y="1590047"/>
            <a:ext cx="560828" cy="1"/>
          </a:xfrm>
          <a:prstGeom prst="line">
            <a:avLst/>
          </a:prstGeom>
          <a:ln w="31750">
            <a:solidFill>
              <a:srgbClr val="00A9FF"/>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C128D9-5C7C-4F67-ABC6-22ACCBF096CC}"/>
              </a:ext>
            </a:extLst>
          </p:cNvPr>
          <p:cNvSpPr txBox="1"/>
          <p:nvPr/>
        </p:nvSpPr>
        <p:spPr>
          <a:xfrm>
            <a:off x="718528" y="1057483"/>
            <a:ext cx="7813693" cy="646331"/>
          </a:xfrm>
          <a:prstGeom prst="rect">
            <a:avLst/>
          </a:prstGeom>
          <a:noFill/>
        </p:spPr>
        <p:txBody>
          <a:bodyPr wrap="square" lIns="91440" tIns="45720" rIns="91440" bIns="45720" rtlCol="0" anchor="t">
            <a:spAutoFit/>
          </a:bodyPr>
          <a:lstStyle/>
          <a:p>
            <a:pPr marL="285750" indent="-285750">
              <a:buClr>
                <a:srgbClr val="00A9FF"/>
              </a:buClr>
              <a:buFont typeface="Arial" panose="020B0604020202020204" pitchFamily="34" charset="0"/>
              <a:buChar char="•"/>
            </a:pPr>
            <a:r>
              <a:rPr lang="en-CA" sz="1800" b="1" dirty="0">
                <a:ea typeface="+mn-lt"/>
                <a:cs typeface="+mn-lt"/>
              </a:rPr>
              <a:t>Objective:</a:t>
            </a:r>
            <a:r>
              <a:rPr lang="en-CA" sz="1800" dirty="0">
                <a:ea typeface="+mn-lt"/>
                <a:cs typeface="+mn-lt"/>
              </a:rPr>
              <a:t> enhance bio-</a:t>
            </a:r>
            <a:r>
              <a:rPr lang="el-GR" sz="1800" dirty="0">
                <a:latin typeface="Arial" panose="020B0604020202020204" pitchFamily="34" charset="0"/>
                <a:ea typeface="+mn-lt"/>
                <a:cs typeface="Arial" panose="020B0604020202020204" pitchFamily="34" charset="0"/>
              </a:rPr>
              <a:t>β</a:t>
            </a:r>
            <a:r>
              <a:rPr lang="en-US" sz="1800" dirty="0">
                <a:latin typeface="Arial" panose="020B0604020202020204" pitchFamily="34" charset="0"/>
                <a:ea typeface="+mn-lt"/>
                <a:cs typeface="Arial" panose="020B0604020202020204" pitchFamily="34" charset="0"/>
              </a:rPr>
              <a:t>NMR infrastructure at TRIUMF</a:t>
            </a:r>
          </a:p>
          <a:p>
            <a:pPr marL="285750" indent="-285750">
              <a:buClr>
                <a:srgbClr val="00A9FF"/>
              </a:buClr>
              <a:buFont typeface="Arial" panose="020B0604020202020204" pitchFamily="34" charset="0"/>
              <a:buChar char="•"/>
            </a:pPr>
            <a:r>
              <a:rPr lang="en-CA" sz="1800" b="1" dirty="0">
                <a:cs typeface="Arial"/>
              </a:rPr>
              <a:t>Next steps: </a:t>
            </a:r>
            <a:r>
              <a:rPr lang="en-CA" sz="1800" dirty="0">
                <a:cs typeface="Arial"/>
              </a:rPr>
              <a:t>prepare CFI application (2025)</a:t>
            </a:r>
            <a:endParaRPr lang="en-CA" sz="1800" dirty="0"/>
          </a:p>
        </p:txBody>
      </p:sp>
    </p:spTree>
    <p:extLst>
      <p:ext uri="{BB962C8B-B14F-4D97-AF65-F5344CB8AC3E}">
        <p14:creationId xmlns:p14="http://schemas.microsoft.com/office/powerpoint/2010/main" val="41994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6E2-E1AF-45DB-B4D4-B0FC4796C6C5}"/>
              </a:ext>
            </a:extLst>
          </p:cNvPr>
          <p:cNvSpPr>
            <a:spLocks noGrp="1"/>
          </p:cNvSpPr>
          <p:nvPr>
            <p:ph type="title"/>
          </p:nvPr>
        </p:nvSpPr>
        <p:spPr>
          <a:xfrm>
            <a:off x="681471" y="471687"/>
            <a:ext cx="10291329" cy="650329"/>
          </a:xfrm>
        </p:spPr>
        <p:txBody>
          <a:bodyPr>
            <a:noAutofit/>
          </a:bodyPr>
          <a:lstStyle/>
          <a:p>
            <a:r>
              <a:rPr lang="en-CA" sz="2800" dirty="0">
                <a:solidFill>
                  <a:srgbClr val="00B0F0"/>
                </a:solidFill>
              </a:rPr>
              <a:t>Current Life Sciences Priorities</a:t>
            </a:r>
          </a:p>
        </p:txBody>
      </p:sp>
      <p:sp>
        <p:nvSpPr>
          <p:cNvPr id="3" name="Content Placeholder 2">
            <a:extLst>
              <a:ext uri="{FF2B5EF4-FFF2-40B4-BE49-F238E27FC236}">
                <a16:creationId xmlns:a16="http://schemas.microsoft.com/office/drawing/2014/main" id="{FD227CF7-C820-4288-B9AD-81B7F4BD5504}"/>
              </a:ext>
            </a:extLst>
          </p:cNvPr>
          <p:cNvSpPr>
            <a:spLocks noGrp="1"/>
          </p:cNvSpPr>
          <p:nvPr>
            <p:ph idx="1"/>
          </p:nvPr>
        </p:nvSpPr>
        <p:spPr>
          <a:xfrm>
            <a:off x="681471" y="1028700"/>
            <a:ext cx="11021431" cy="5378449"/>
          </a:xfrm>
        </p:spPr>
        <p:txBody>
          <a:bodyPr>
            <a:normAutofit fontScale="70000" lnSpcReduction="20000"/>
          </a:bodyPr>
          <a:lstStyle/>
          <a:p>
            <a:pPr marL="0" indent="0">
              <a:buNone/>
            </a:pPr>
            <a:r>
              <a:rPr lang="en-CA" sz="2800" dirty="0"/>
              <a:t>1) Build IAMI</a:t>
            </a:r>
          </a:p>
          <a:p>
            <a:pPr marL="0" indent="0">
              <a:buNone/>
            </a:pPr>
            <a:r>
              <a:rPr lang="en-CA" sz="2800" dirty="0"/>
              <a:t>2) Implement GMP capabilities – complete validation master plan</a:t>
            </a:r>
            <a:endParaRPr lang="en-CA" sz="2800" dirty="0">
              <a:solidFill>
                <a:srgbClr val="00B050"/>
              </a:solidFill>
            </a:endParaRPr>
          </a:p>
          <a:p>
            <a:pPr marL="0" indent="0">
              <a:buNone/>
            </a:pPr>
            <a:r>
              <a:rPr lang="en-CA" sz="2800" dirty="0"/>
              <a:t>3) Grow/Enable Therapeutic Isotope Program</a:t>
            </a:r>
          </a:p>
          <a:p>
            <a:pPr marL="0" indent="0">
              <a:buNone/>
            </a:pPr>
            <a:r>
              <a:rPr lang="en-CA" sz="2800" dirty="0"/>
              <a:t>4) Deliver on our commitments (to our researchers and our partners)</a:t>
            </a:r>
          </a:p>
          <a:p>
            <a:pPr marL="0" indent="0">
              <a:buNone/>
            </a:pPr>
            <a:endParaRPr lang="en-CA" sz="2800" dirty="0"/>
          </a:p>
          <a:p>
            <a:pPr marL="0" indent="0">
              <a:buNone/>
            </a:pPr>
            <a:r>
              <a:rPr lang="en-CA" sz="2800" dirty="0"/>
              <a:t>These priorities are set via internal reviews, coupled with external peer evaluation (LSPEC)</a:t>
            </a:r>
          </a:p>
          <a:p>
            <a:pPr marL="0" indent="0">
              <a:buNone/>
            </a:pPr>
            <a:r>
              <a:rPr lang="en-CA" sz="2800" dirty="0"/>
              <a:t>Align with TRIUMF’s goals within:</a:t>
            </a:r>
          </a:p>
          <a:p>
            <a:r>
              <a:rPr lang="en-CA" sz="2900" dirty="0"/>
              <a:t>Science and Technology</a:t>
            </a:r>
          </a:p>
          <a:p>
            <a:pPr lvl="1"/>
            <a:r>
              <a:rPr lang="en-CA" sz="2900" dirty="0"/>
              <a:t>Make ground-breaking discoveries across our multidisciplinary research portfolio</a:t>
            </a:r>
          </a:p>
          <a:p>
            <a:pPr lvl="1"/>
            <a:r>
              <a:rPr lang="en-CA" sz="2900" dirty="0"/>
              <a:t>Strengthen our position as a world-leading particle accelerator centre</a:t>
            </a:r>
          </a:p>
          <a:p>
            <a:pPr>
              <a:buClr>
                <a:srgbClr val="00B0F0"/>
              </a:buClr>
            </a:pPr>
            <a:r>
              <a:rPr lang="en-CA" sz="2900" dirty="0"/>
              <a:t>People and Skills</a:t>
            </a:r>
          </a:p>
          <a:p>
            <a:pPr lvl="1">
              <a:buClr>
                <a:srgbClr val="00B0F0"/>
              </a:buClr>
            </a:pPr>
            <a:r>
              <a:rPr lang="en-CA" sz="2900" dirty="0"/>
              <a:t>Become a hub for interdisciplinary education and training</a:t>
            </a:r>
          </a:p>
          <a:p>
            <a:pPr lvl="1">
              <a:buClr>
                <a:srgbClr val="00B0F0"/>
              </a:buClr>
            </a:pPr>
            <a:r>
              <a:rPr lang="en-CA" sz="2900" dirty="0"/>
              <a:t>Inspire Canadians to discover and innovate</a:t>
            </a:r>
          </a:p>
          <a:p>
            <a:r>
              <a:rPr lang="en-CA" sz="2900" dirty="0"/>
              <a:t>Innovation and Collaboration</a:t>
            </a:r>
          </a:p>
          <a:p>
            <a:pPr lvl="1"/>
            <a:r>
              <a:rPr lang="en-CA" sz="2900" dirty="0"/>
              <a:t>Translate science and technology into innovation</a:t>
            </a:r>
          </a:p>
          <a:p>
            <a:pPr lvl="1"/>
            <a:r>
              <a:rPr lang="en-CA" sz="2900" dirty="0"/>
              <a:t>Drive national and international collaboration in research, technology and innovation</a:t>
            </a:r>
          </a:p>
        </p:txBody>
      </p:sp>
    </p:spTree>
    <p:extLst>
      <p:ext uri="{BB962C8B-B14F-4D97-AF65-F5344CB8AC3E}">
        <p14:creationId xmlns:p14="http://schemas.microsoft.com/office/powerpoint/2010/main" val="341660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Triumf-058-1500px.jpeg">
            <a:extLst>
              <a:ext uri="{FF2B5EF4-FFF2-40B4-BE49-F238E27FC236}">
                <a16:creationId xmlns:a16="http://schemas.microsoft.com/office/drawing/2014/main" id="{861F5699-352A-4DD8-A3E9-A9D1742F4899}"/>
              </a:ext>
            </a:extLst>
          </p:cNvPr>
          <p:cNvPicPr>
            <a:picLocks noChangeAspect="1"/>
          </p:cNvPicPr>
          <p:nvPr/>
        </p:nvPicPr>
        <p:blipFill>
          <a:blip r:embed="rId2"/>
          <a:stretch>
            <a:fillRect/>
          </a:stretch>
        </p:blipFill>
        <p:spPr>
          <a:xfrm>
            <a:off x="3248619" y="3524113"/>
            <a:ext cx="2902277" cy="2099314"/>
          </a:xfrm>
          <a:prstGeom prst="rect">
            <a:avLst/>
          </a:prstGeom>
        </p:spPr>
      </p:pic>
      <p:sp>
        <p:nvSpPr>
          <p:cNvPr id="35" name="Rounded Rectangle 34">
            <a:extLst>
              <a:ext uri="{FF2B5EF4-FFF2-40B4-BE49-F238E27FC236}">
                <a16:creationId xmlns:a16="http://schemas.microsoft.com/office/drawing/2014/main" id="{64C5A9A7-42D6-4F7F-B3E3-1E8BCD78C14B}"/>
              </a:ext>
            </a:extLst>
          </p:cNvPr>
          <p:cNvSpPr/>
          <p:nvPr/>
        </p:nvSpPr>
        <p:spPr>
          <a:xfrm>
            <a:off x="6255983" y="3560210"/>
            <a:ext cx="2708513" cy="2063217"/>
          </a:xfrm>
          <a:prstGeom prst="roundRect">
            <a:avLst>
              <a:gd name="adj" fmla="val 10000"/>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36" name="Object 2">
            <a:extLst>
              <a:ext uri="{FF2B5EF4-FFF2-40B4-BE49-F238E27FC236}">
                <a16:creationId xmlns:a16="http://schemas.microsoft.com/office/drawing/2014/main" id="{31E4D6CC-EF02-4DFA-A89C-EDF0DF3105BA}"/>
              </a:ext>
            </a:extLst>
          </p:cNvPr>
          <p:cNvGraphicFramePr>
            <a:graphicFrameLocks noChangeAspect="1"/>
          </p:cNvGraphicFramePr>
          <p:nvPr/>
        </p:nvGraphicFramePr>
        <p:xfrm>
          <a:off x="9146157" y="3718045"/>
          <a:ext cx="2404350" cy="1811974"/>
        </p:xfrm>
        <a:graphic>
          <a:graphicData uri="http://schemas.openxmlformats.org/presentationml/2006/ole">
            <mc:AlternateContent xmlns:mc="http://schemas.openxmlformats.org/markup-compatibility/2006">
              <mc:Choice xmlns:v="urn:schemas-microsoft-com:vml" Requires="v">
                <p:oleObj name="MDLDrawObject Class" r:id="rId4" imgW="1971746" imgH="1485686" progId="MDLDrawOLE.MDLDrawObject.1">
                  <p:embed/>
                </p:oleObj>
              </mc:Choice>
              <mc:Fallback>
                <p:oleObj name="MDLDrawObject Class" r:id="rId4" imgW="1971746" imgH="1485686" progId="MDLDrawOLE.MDLDrawObject.1">
                  <p:embed/>
                  <p:pic>
                    <p:nvPicPr>
                      <p:cNvPr id="36" name="Object 2">
                        <a:extLst>
                          <a:ext uri="{FF2B5EF4-FFF2-40B4-BE49-F238E27FC236}">
                            <a16:creationId xmlns:a16="http://schemas.microsoft.com/office/drawing/2014/main" id="{31E4D6CC-EF02-4DFA-A89C-EDF0DF310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6157" y="3718045"/>
                        <a:ext cx="2404350" cy="1811974"/>
                      </a:xfrm>
                      <a:prstGeom prst="rect">
                        <a:avLst/>
                      </a:prstGeom>
                      <a:solidFill>
                        <a:schemeClr val="accent1"/>
                      </a:solidFill>
                      <a:ln>
                        <a:noFill/>
                      </a:ln>
                      <a:effectLst/>
                    </p:spPr>
                  </p:pic>
                </p:oleObj>
              </mc:Fallback>
            </mc:AlternateContent>
          </a:graphicData>
        </a:graphic>
      </p:graphicFrame>
      <p:sp>
        <p:nvSpPr>
          <p:cNvPr id="37" name="Title 1">
            <a:extLst>
              <a:ext uri="{FF2B5EF4-FFF2-40B4-BE49-F238E27FC236}">
                <a16:creationId xmlns:a16="http://schemas.microsoft.com/office/drawing/2014/main" id="{59881843-3058-42A7-BF74-1974027A575B}"/>
              </a:ext>
            </a:extLst>
          </p:cNvPr>
          <p:cNvSpPr>
            <a:spLocks noGrp="1"/>
          </p:cNvSpPr>
          <p:nvPr>
            <p:ph type="title"/>
          </p:nvPr>
        </p:nvSpPr>
        <p:spPr>
          <a:xfrm>
            <a:off x="780905" y="5623427"/>
            <a:ext cx="10566402" cy="1036925"/>
          </a:xfrm>
        </p:spPr>
        <p:txBody>
          <a:bodyPr anchor="ctr">
            <a:noAutofit/>
          </a:bodyPr>
          <a:lstStyle/>
          <a:p>
            <a:pPr algn="ctr"/>
            <a:r>
              <a:rPr lang="en-CA" sz="2600"/>
              <a:t>TRIUMF Life Sciences focuses on advancing accelerator-based technology for the development of isotopes that can improve life</a:t>
            </a:r>
            <a:endParaRPr lang="en-CA" sz="2600">
              <a:solidFill>
                <a:srgbClr val="00B0F0"/>
              </a:solidFill>
            </a:endParaRPr>
          </a:p>
        </p:txBody>
      </p:sp>
      <p:grpSp>
        <p:nvGrpSpPr>
          <p:cNvPr id="38" name="Group 6">
            <a:extLst>
              <a:ext uri="{FF2B5EF4-FFF2-40B4-BE49-F238E27FC236}">
                <a16:creationId xmlns:a16="http://schemas.microsoft.com/office/drawing/2014/main" id="{E76140C8-91C6-4372-9A00-91E2080FFE67}"/>
              </a:ext>
            </a:extLst>
          </p:cNvPr>
          <p:cNvGrpSpPr/>
          <p:nvPr/>
        </p:nvGrpSpPr>
        <p:grpSpPr>
          <a:xfrm>
            <a:off x="4071583" y="766220"/>
            <a:ext cx="3962400" cy="1422400"/>
            <a:chOff x="3200400" y="381000"/>
            <a:chExt cx="2971800" cy="1066800"/>
          </a:xfrm>
          <a:solidFill>
            <a:srgbClr val="00B0F0"/>
          </a:solidFill>
        </p:grpSpPr>
        <p:sp>
          <p:nvSpPr>
            <p:cNvPr id="39" name="Round Diagonal Corner Rectangle 4">
              <a:extLst>
                <a:ext uri="{FF2B5EF4-FFF2-40B4-BE49-F238E27FC236}">
                  <a16:creationId xmlns:a16="http://schemas.microsoft.com/office/drawing/2014/main" id="{510FD2C5-445D-4C85-9D4E-4CA5BC0AB2A3}"/>
                </a:ext>
              </a:extLst>
            </p:cNvPr>
            <p:cNvSpPr/>
            <p:nvPr/>
          </p:nvSpPr>
          <p:spPr bwMode="auto">
            <a:xfrm>
              <a:off x="3200400" y="381000"/>
              <a:ext cx="2971800" cy="1066800"/>
            </a:xfrm>
            <a:prstGeom prst="round2DiagRect">
              <a:avLst/>
            </a:prstGeom>
            <a:grpFill/>
            <a:ln w="19050" cap="flat" cmpd="sng" algn="ctr">
              <a:solidFill>
                <a:srgbClr val="00B0F0"/>
              </a:solidFill>
              <a:prstDash val="solid"/>
              <a:round/>
              <a:headEnd type="none" w="med" len="med"/>
              <a:tailEnd type="stealth" w="lg" len="lg"/>
            </a:ln>
            <a:effectLst/>
          </p:spPr>
          <p:txBody>
            <a:bodyPr/>
            <a:lstStyle/>
            <a:p>
              <a:pPr defTabSz="609585">
                <a:defRPr/>
              </a:pPr>
              <a:endParaRPr lang="en-US" sz="2800">
                <a:solidFill>
                  <a:prstClr val="black"/>
                </a:solidFill>
                <a:latin typeface="Myriad Pro"/>
              </a:endParaRPr>
            </a:p>
          </p:txBody>
        </p:sp>
        <p:sp>
          <p:nvSpPr>
            <p:cNvPr id="40" name="TextBox 37">
              <a:extLst>
                <a:ext uri="{FF2B5EF4-FFF2-40B4-BE49-F238E27FC236}">
                  <a16:creationId xmlns:a16="http://schemas.microsoft.com/office/drawing/2014/main" id="{FB3DB357-10F0-4F14-AA92-0029C913D1A6}"/>
                </a:ext>
              </a:extLst>
            </p:cNvPr>
            <p:cNvSpPr txBox="1">
              <a:spLocks noChangeArrowheads="1"/>
            </p:cNvSpPr>
            <p:nvPr/>
          </p:nvSpPr>
          <p:spPr bwMode="auto">
            <a:xfrm>
              <a:off x="3870671" y="598953"/>
              <a:ext cx="1631697" cy="715580"/>
            </a:xfrm>
            <a:prstGeom prst="rect">
              <a:avLst/>
            </a:prstGeom>
            <a:grpFill/>
            <a:ln w="9525">
              <a:solidFill>
                <a:srgbClr val="00B0F0"/>
              </a:solidFill>
              <a:miter lim="800000"/>
              <a:headEnd/>
              <a:tailEnd/>
            </a:ln>
          </p:spPr>
          <p:txBody>
            <a:bodyPr wrap="none">
              <a:spAutoFit/>
            </a:bodyPr>
            <a:lstStyle/>
            <a:p>
              <a:pPr algn="ctr" defTabSz="609585">
                <a:defRPr/>
              </a:pPr>
              <a:r>
                <a:rPr lang="en-US" sz="2800">
                  <a:solidFill>
                    <a:prstClr val="white"/>
                  </a:solidFill>
                  <a:latin typeface="Myriad Pro"/>
                </a:rPr>
                <a:t>Life Sciences</a:t>
              </a:r>
            </a:p>
            <a:p>
              <a:pPr algn="ctr" defTabSz="609585">
                <a:defRPr/>
              </a:pPr>
              <a:r>
                <a:rPr lang="en-US" sz="2800">
                  <a:solidFill>
                    <a:prstClr val="white"/>
                  </a:solidFill>
                  <a:latin typeface="Myriad Pro"/>
                </a:rPr>
                <a:t>at TRIUMF</a:t>
              </a:r>
            </a:p>
          </p:txBody>
        </p:sp>
      </p:grpSp>
      <p:grpSp>
        <p:nvGrpSpPr>
          <p:cNvPr id="41" name="Group 12">
            <a:extLst>
              <a:ext uri="{FF2B5EF4-FFF2-40B4-BE49-F238E27FC236}">
                <a16:creationId xmlns:a16="http://schemas.microsoft.com/office/drawing/2014/main" id="{58B267C7-33AA-448A-9DA8-97BC07A8288A}"/>
              </a:ext>
            </a:extLst>
          </p:cNvPr>
          <p:cNvGrpSpPr/>
          <p:nvPr/>
        </p:nvGrpSpPr>
        <p:grpSpPr>
          <a:xfrm>
            <a:off x="4284942" y="2708473"/>
            <a:ext cx="3556000" cy="635080"/>
            <a:chOff x="5715000" y="1905000"/>
            <a:chExt cx="2667000" cy="762000"/>
          </a:xfrm>
        </p:grpSpPr>
        <p:sp>
          <p:nvSpPr>
            <p:cNvPr id="42" name="Round Diagonal Corner Rectangle 7">
              <a:extLst>
                <a:ext uri="{FF2B5EF4-FFF2-40B4-BE49-F238E27FC236}">
                  <a16:creationId xmlns:a16="http://schemas.microsoft.com/office/drawing/2014/main" id="{0015CC1C-9E38-41B6-9425-471FA6A5407C}"/>
                </a:ext>
              </a:extLst>
            </p:cNvPr>
            <p:cNvSpPr/>
            <p:nvPr/>
          </p:nvSpPr>
          <p:spPr bwMode="auto">
            <a:xfrm>
              <a:off x="5715000" y="19050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Myriad Pro"/>
              </a:endParaRPr>
            </a:p>
          </p:txBody>
        </p:sp>
        <p:sp>
          <p:nvSpPr>
            <p:cNvPr id="43" name="TextBox 43">
              <a:extLst>
                <a:ext uri="{FF2B5EF4-FFF2-40B4-BE49-F238E27FC236}">
                  <a16:creationId xmlns:a16="http://schemas.microsoft.com/office/drawing/2014/main" id="{9195DA01-A953-49D2-9CAE-B161AF7C012B}"/>
                </a:ext>
              </a:extLst>
            </p:cNvPr>
            <p:cNvSpPr txBox="1">
              <a:spLocks noChangeArrowheads="1"/>
            </p:cNvSpPr>
            <p:nvPr/>
          </p:nvSpPr>
          <p:spPr bwMode="auto">
            <a:xfrm>
              <a:off x="5948745" y="1981200"/>
              <a:ext cx="2223878"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Myriad Pro"/>
                </a:rPr>
                <a:t>Nuclear Chemistry</a:t>
              </a:r>
            </a:p>
          </p:txBody>
        </p:sp>
      </p:grpSp>
      <p:cxnSp>
        <p:nvCxnSpPr>
          <p:cNvPr id="44" name="Straight Connector 43">
            <a:extLst>
              <a:ext uri="{FF2B5EF4-FFF2-40B4-BE49-F238E27FC236}">
                <a16:creationId xmlns:a16="http://schemas.microsoft.com/office/drawing/2014/main" id="{B47EF320-E943-4DFA-8F7C-B63C6F42615B}"/>
              </a:ext>
            </a:extLst>
          </p:cNvPr>
          <p:cNvCxnSpPr/>
          <p:nvPr/>
        </p:nvCxnSpPr>
        <p:spPr bwMode="auto">
          <a:xfrm>
            <a:off x="1998943" y="2386740"/>
            <a:ext cx="0" cy="304800"/>
          </a:xfrm>
          <a:prstGeom prst="line">
            <a:avLst/>
          </a:prstGeom>
          <a:solidFill>
            <a:schemeClr val="accent1"/>
          </a:solidFill>
          <a:ln w="19050" cap="flat" cmpd="sng" algn="ctr">
            <a:solidFill>
              <a:schemeClr val="tx2"/>
            </a:solidFill>
            <a:prstDash val="solid"/>
            <a:round/>
            <a:headEnd type="none" w="med" len="med"/>
            <a:tailEnd type="stealth" w="lg" len="lg"/>
          </a:ln>
          <a:effectLst/>
        </p:spPr>
      </p:cxnSp>
      <p:grpSp>
        <p:nvGrpSpPr>
          <p:cNvPr id="45" name="Group 9">
            <a:extLst>
              <a:ext uri="{FF2B5EF4-FFF2-40B4-BE49-F238E27FC236}">
                <a16:creationId xmlns:a16="http://schemas.microsoft.com/office/drawing/2014/main" id="{CA8A8C9C-E905-4623-9DB8-6B80667EF72B}"/>
              </a:ext>
            </a:extLst>
          </p:cNvPr>
          <p:cNvGrpSpPr/>
          <p:nvPr/>
        </p:nvGrpSpPr>
        <p:grpSpPr>
          <a:xfrm>
            <a:off x="373344" y="2708473"/>
            <a:ext cx="3556000" cy="635080"/>
            <a:chOff x="457200" y="1371600"/>
            <a:chExt cx="2667000" cy="762000"/>
          </a:xfrm>
        </p:grpSpPr>
        <p:sp>
          <p:nvSpPr>
            <p:cNvPr id="46" name="Round Diagonal Corner Rectangle 11">
              <a:extLst>
                <a:ext uri="{FF2B5EF4-FFF2-40B4-BE49-F238E27FC236}">
                  <a16:creationId xmlns:a16="http://schemas.microsoft.com/office/drawing/2014/main" id="{95DEF2DC-B261-43D8-9224-532777A202DF}"/>
                </a:ext>
              </a:extLst>
            </p:cNvPr>
            <p:cNvSpPr/>
            <p:nvPr/>
          </p:nvSpPr>
          <p:spPr bwMode="auto">
            <a:xfrm>
              <a:off x="457200" y="13716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Myriad Pro"/>
              </a:endParaRPr>
            </a:p>
          </p:txBody>
        </p:sp>
        <p:sp>
          <p:nvSpPr>
            <p:cNvPr id="47" name="TextBox 41">
              <a:extLst>
                <a:ext uri="{FF2B5EF4-FFF2-40B4-BE49-F238E27FC236}">
                  <a16:creationId xmlns:a16="http://schemas.microsoft.com/office/drawing/2014/main" id="{7C7B6FF9-54C9-4BE7-931F-27E42B6480EC}"/>
                </a:ext>
              </a:extLst>
            </p:cNvPr>
            <p:cNvSpPr txBox="1">
              <a:spLocks noChangeArrowheads="1"/>
            </p:cNvSpPr>
            <p:nvPr/>
          </p:nvSpPr>
          <p:spPr bwMode="auto">
            <a:xfrm>
              <a:off x="650615" y="1447800"/>
              <a:ext cx="2262879"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Myriad Pro"/>
                </a:rPr>
                <a:t>Applied Ion Beams</a:t>
              </a:r>
            </a:p>
          </p:txBody>
        </p:sp>
      </p:grpSp>
      <p:grpSp>
        <p:nvGrpSpPr>
          <p:cNvPr id="48" name="Group 9">
            <a:extLst>
              <a:ext uri="{FF2B5EF4-FFF2-40B4-BE49-F238E27FC236}">
                <a16:creationId xmlns:a16="http://schemas.microsoft.com/office/drawing/2014/main" id="{BC65C6A1-B48C-4121-A7FE-E353E85EE841}"/>
              </a:ext>
            </a:extLst>
          </p:cNvPr>
          <p:cNvGrpSpPr/>
          <p:nvPr/>
        </p:nvGrpSpPr>
        <p:grpSpPr>
          <a:xfrm>
            <a:off x="8196543" y="2708473"/>
            <a:ext cx="3556000" cy="635080"/>
            <a:chOff x="457200" y="1371600"/>
            <a:chExt cx="2667000" cy="762000"/>
          </a:xfrm>
        </p:grpSpPr>
        <p:sp>
          <p:nvSpPr>
            <p:cNvPr id="49" name="Round Diagonal Corner Rectangle 14">
              <a:extLst>
                <a:ext uri="{FF2B5EF4-FFF2-40B4-BE49-F238E27FC236}">
                  <a16:creationId xmlns:a16="http://schemas.microsoft.com/office/drawing/2014/main" id="{20E34CB1-92EA-43A4-81BE-66F797D05583}"/>
                </a:ext>
              </a:extLst>
            </p:cNvPr>
            <p:cNvSpPr/>
            <p:nvPr/>
          </p:nvSpPr>
          <p:spPr bwMode="auto">
            <a:xfrm>
              <a:off x="457200" y="1371600"/>
              <a:ext cx="2667000" cy="762000"/>
            </a:xfrm>
            <a:prstGeom prst="round2DiagRect">
              <a:avLst/>
            </a:prstGeom>
            <a:solidFill>
              <a:srgbClr val="FFFFFF"/>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Myriad Pro"/>
              </a:endParaRPr>
            </a:p>
          </p:txBody>
        </p:sp>
        <p:sp>
          <p:nvSpPr>
            <p:cNvPr id="50" name="TextBox 41">
              <a:extLst>
                <a:ext uri="{FF2B5EF4-FFF2-40B4-BE49-F238E27FC236}">
                  <a16:creationId xmlns:a16="http://schemas.microsoft.com/office/drawing/2014/main" id="{410CCC4D-0B39-4F69-9329-33B9068D2219}"/>
                </a:ext>
              </a:extLst>
            </p:cNvPr>
            <p:cNvSpPr txBox="1">
              <a:spLocks noChangeArrowheads="1"/>
            </p:cNvSpPr>
            <p:nvPr/>
          </p:nvSpPr>
          <p:spPr bwMode="auto">
            <a:xfrm>
              <a:off x="760422" y="1447800"/>
              <a:ext cx="2043252"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Myriad Pro"/>
                </a:rPr>
                <a:t>Applied Isotopes</a:t>
              </a:r>
            </a:p>
          </p:txBody>
        </p:sp>
      </p:grpSp>
      <p:cxnSp>
        <p:nvCxnSpPr>
          <p:cNvPr id="51" name="Straight Connector 50">
            <a:extLst>
              <a:ext uri="{FF2B5EF4-FFF2-40B4-BE49-F238E27FC236}">
                <a16:creationId xmlns:a16="http://schemas.microsoft.com/office/drawing/2014/main" id="{726F5F34-0B58-437C-864F-1FF1B08C8A74}"/>
              </a:ext>
            </a:extLst>
          </p:cNvPr>
          <p:cNvCxnSpPr>
            <a:cxnSpLocks/>
            <a:stCxn id="39" idx="1"/>
            <a:endCxn id="42" idx="3"/>
          </p:cNvCxnSpPr>
          <p:nvPr/>
        </p:nvCxnSpPr>
        <p:spPr bwMode="auto">
          <a:xfrm>
            <a:off x="6052783" y="2188620"/>
            <a:ext cx="10159" cy="519853"/>
          </a:xfrm>
          <a:prstGeom prst="line">
            <a:avLst/>
          </a:prstGeom>
          <a:solidFill>
            <a:schemeClr val="accent1"/>
          </a:solidFill>
          <a:ln w="19050" cap="flat" cmpd="sng" algn="ctr">
            <a:solidFill>
              <a:schemeClr val="tx2"/>
            </a:solidFill>
            <a:prstDash val="solid"/>
            <a:round/>
            <a:headEnd type="none" w="med" len="med"/>
            <a:tailEnd type="stealth" w="lg" len="lg"/>
          </a:ln>
          <a:effectLst/>
        </p:spPr>
      </p:cxnSp>
      <p:cxnSp>
        <p:nvCxnSpPr>
          <p:cNvPr id="52" name="Straight Connector 51">
            <a:extLst>
              <a:ext uri="{FF2B5EF4-FFF2-40B4-BE49-F238E27FC236}">
                <a16:creationId xmlns:a16="http://schemas.microsoft.com/office/drawing/2014/main" id="{9BDF49AF-5BA5-4C33-96A6-87215A79AB06}"/>
              </a:ext>
            </a:extLst>
          </p:cNvPr>
          <p:cNvCxnSpPr/>
          <p:nvPr/>
        </p:nvCxnSpPr>
        <p:spPr bwMode="auto">
          <a:xfrm>
            <a:off x="10034101" y="2393513"/>
            <a:ext cx="0" cy="304800"/>
          </a:xfrm>
          <a:prstGeom prst="line">
            <a:avLst/>
          </a:prstGeom>
          <a:solidFill>
            <a:schemeClr val="accent1"/>
          </a:solidFill>
          <a:ln w="19050" cap="flat" cmpd="sng" algn="ctr">
            <a:solidFill>
              <a:schemeClr val="tx2"/>
            </a:solidFill>
            <a:prstDash val="solid"/>
            <a:round/>
            <a:headEnd type="none" w="med" len="med"/>
            <a:tailEnd type="stealth" w="lg" len="lg"/>
          </a:ln>
          <a:effectLst/>
        </p:spPr>
      </p:cxnSp>
      <p:cxnSp>
        <p:nvCxnSpPr>
          <p:cNvPr id="53" name="Straight Connector 52">
            <a:extLst>
              <a:ext uri="{FF2B5EF4-FFF2-40B4-BE49-F238E27FC236}">
                <a16:creationId xmlns:a16="http://schemas.microsoft.com/office/drawing/2014/main" id="{D80F06E7-0B8F-45A3-9CD7-A39D606F8A25}"/>
              </a:ext>
            </a:extLst>
          </p:cNvPr>
          <p:cNvCxnSpPr/>
          <p:nvPr/>
        </p:nvCxnSpPr>
        <p:spPr>
          <a:xfrm>
            <a:off x="1998943" y="2386740"/>
            <a:ext cx="80264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5D224C8F-6DD1-4D0D-A3D6-C607C6546064}"/>
              </a:ext>
            </a:extLst>
          </p:cNvPr>
          <p:cNvPicPr>
            <a:picLocks noChangeAspect="1"/>
          </p:cNvPicPr>
          <p:nvPr/>
        </p:nvPicPr>
        <p:blipFill rotWithShape="1">
          <a:blip r:embed="rId6"/>
          <a:srcRect l="16238" b="19392"/>
          <a:stretch/>
        </p:blipFill>
        <p:spPr>
          <a:xfrm>
            <a:off x="461443" y="3379650"/>
            <a:ext cx="2787176" cy="2090804"/>
          </a:xfrm>
          <a:prstGeom prst="rect">
            <a:avLst/>
          </a:prstGeom>
        </p:spPr>
      </p:pic>
    </p:spTree>
    <p:extLst>
      <p:ext uri="{BB962C8B-B14F-4D97-AF65-F5344CB8AC3E}">
        <p14:creationId xmlns:p14="http://schemas.microsoft.com/office/powerpoint/2010/main" val="155622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2">
            <a:extLst>
              <a:ext uri="{FF2B5EF4-FFF2-40B4-BE49-F238E27FC236}">
                <a16:creationId xmlns:a16="http://schemas.microsoft.com/office/drawing/2014/main" id="{16C46D0A-9288-43EA-BD93-D5EECA565D75}"/>
              </a:ext>
            </a:extLst>
          </p:cNvPr>
          <p:cNvGrpSpPr/>
          <p:nvPr/>
        </p:nvGrpSpPr>
        <p:grpSpPr>
          <a:xfrm>
            <a:off x="4210797" y="1066871"/>
            <a:ext cx="3556000" cy="635080"/>
            <a:chOff x="5715000" y="1905000"/>
            <a:chExt cx="2667000" cy="762000"/>
          </a:xfrm>
        </p:grpSpPr>
        <p:sp>
          <p:nvSpPr>
            <p:cNvPr id="10" name="Round Diagonal Corner Rectangle 7">
              <a:extLst>
                <a:ext uri="{FF2B5EF4-FFF2-40B4-BE49-F238E27FC236}">
                  <a16:creationId xmlns:a16="http://schemas.microsoft.com/office/drawing/2014/main" id="{F1E45B8A-DF63-4C43-B67F-4790608BA2DB}"/>
                </a:ext>
              </a:extLst>
            </p:cNvPr>
            <p:cNvSpPr/>
            <p:nvPr/>
          </p:nvSpPr>
          <p:spPr bwMode="auto">
            <a:xfrm>
              <a:off x="5715000" y="19050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1" name="TextBox 43">
              <a:extLst>
                <a:ext uri="{FF2B5EF4-FFF2-40B4-BE49-F238E27FC236}">
                  <a16:creationId xmlns:a16="http://schemas.microsoft.com/office/drawing/2014/main" id="{0099228D-C487-4590-A5F6-60081984688A}"/>
                </a:ext>
              </a:extLst>
            </p:cNvPr>
            <p:cNvSpPr txBox="1">
              <a:spLocks noChangeArrowheads="1"/>
            </p:cNvSpPr>
            <p:nvPr/>
          </p:nvSpPr>
          <p:spPr bwMode="auto">
            <a:xfrm>
              <a:off x="6033456" y="1981200"/>
              <a:ext cx="2054456"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Avenir Heavy"/>
                </a:rPr>
                <a:t>Nuclear Chemistry</a:t>
              </a:r>
            </a:p>
          </p:txBody>
        </p:sp>
      </p:grpSp>
      <p:grpSp>
        <p:nvGrpSpPr>
          <p:cNvPr id="13" name="Group 9">
            <a:extLst>
              <a:ext uri="{FF2B5EF4-FFF2-40B4-BE49-F238E27FC236}">
                <a16:creationId xmlns:a16="http://schemas.microsoft.com/office/drawing/2014/main" id="{7764843A-97E1-4310-9B4A-A258BEE22815}"/>
              </a:ext>
            </a:extLst>
          </p:cNvPr>
          <p:cNvGrpSpPr/>
          <p:nvPr/>
        </p:nvGrpSpPr>
        <p:grpSpPr>
          <a:xfrm>
            <a:off x="299197" y="1066871"/>
            <a:ext cx="3556000" cy="635080"/>
            <a:chOff x="457200" y="1371600"/>
            <a:chExt cx="2667000" cy="762000"/>
          </a:xfrm>
        </p:grpSpPr>
        <p:sp>
          <p:nvSpPr>
            <p:cNvPr id="14" name="Round Diagonal Corner Rectangle 11">
              <a:extLst>
                <a:ext uri="{FF2B5EF4-FFF2-40B4-BE49-F238E27FC236}">
                  <a16:creationId xmlns:a16="http://schemas.microsoft.com/office/drawing/2014/main" id="{1073E73B-4796-473E-9DB7-6D616D3D21D0}"/>
                </a:ext>
              </a:extLst>
            </p:cNvPr>
            <p:cNvSpPr/>
            <p:nvPr/>
          </p:nvSpPr>
          <p:spPr bwMode="auto">
            <a:xfrm>
              <a:off x="457200" y="13716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5" name="TextBox 41">
              <a:extLst>
                <a:ext uri="{FF2B5EF4-FFF2-40B4-BE49-F238E27FC236}">
                  <a16:creationId xmlns:a16="http://schemas.microsoft.com/office/drawing/2014/main" id="{FA5419B2-9815-405B-94D8-D8FE5F1AA77F}"/>
                </a:ext>
              </a:extLst>
            </p:cNvPr>
            <p:cNvSpPr txBox="1">
              <a:spLocks noChangeArrowheads="1"/>
            </p:cNvSpPr>
            <p:nvPr/>
          </p:nvSpPr>
          <p:spPr bwMode="auto">
            <a:xfrm>
              <a:off x="741986" y="1447800"/>
              <a:ext cx="2080136"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Avenir Heavy"/>
                </a:rPr>
                <a:t>Applied Ion Beams</a:t>
              </a:r>
            </a:p>
          </p:txBody>
        </p:sp>
      </p:grpSp>
      <p:grpSp>
        <p:nvGrpSpPr>
          <p:cNvPr id="16" name="Group 9">
            <a:extLst>
              <a:ext uri="{FF2B5EF4-FFF2-40B4-BE49-F238E27FC236}">
                <a16:creationId xmlns:a16="http://schemas.microsoft.com/office/drawing/2014/main" id="{244095C0-CD9C-4D9E-8F6E-8304AB275D3C}"/>
              </a:ext>
            </a:extLst>
          </p:cNvPr>
          <p:cNvGrpSpPr/>
          <p:nvPr/>
        </p:nvGrpSpPr>
        <p:grpSpPr>
          <a:xfrm>
            <a:off x="8122396" y="1066871"/>
            <a:ext cx="3556000" cy="635080"/>
            <a:chOff x="457200" y="1371600"/>
            <a:chExt cx="2667000" cy="762000"/>
          </a:xfrm>
        </p:grpSpPr>
        <p:sp>
          <p:nvSpPr>
            <p:cNvPr id="17" name="Round Diagonal Corner Rectangle 14">
              <a:extLst>
                <a:ext uri="{FF2B5EF4-FFF2-40B4-BE49-F238E27FC236}">
                  <a16:creationId xmlns:a16="http://schemas.microsoft.com/office/drawing/2014/main" id="{FCAF9260-BE2B-447D-92D0-87C523A9AF74}"/>
                </a:ext>
              </a:extLst>
            </p:cNvPr>
            <p:cNvSpPr/>
            <p:nvPr/>
          </p:nvSpPr>
          <p:spPr bwMode="auto">
            <a:xfrm>
              <a:off x="457200" y="1371600"/>
              <a:ext cx="2667000" cy="762000"/>
            </a:xfrm>
            <a:prstGeom prst="round2DiagRect">
              <a:avLst/>
            </a:prstGeom>
            <a:solidFill>
              <a:srgbClr val="FFFFFF"/>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8" name="TextBox 41">
              <a:extLst>
                <a:ext uri="{FF2B5EF4-FFF2-40B4-BE49-F238E27FC236}">
                  <a16:creationId xmlns:a16="http://schemas.microsoft.com/office/drawing/2014/main" id="{ECC36B85-3B19-4997-BAAD-0EF4A17721E0}"/>
                </a:ext>
              </a:extLst>
            </p:cNvPr>
            <p:cNvSpPr txBox="1">
              <a:spLocks noChangeArrowheads="1"/>
            </p:cNvSpPr>
            <p:nvPr/>
          </p:nvSpPr>
          <p:spPr bwMode="auto">
            <a:xfrm>
              <a:off x="844820" y="1447800"/>
              <a:ext cx="1874456" cy="603243"/>
            </a:xfrm>
            <a:prstGeom prst="rect">
              <a:avLst/>
            </a:prstGeom>
            <a:noFill/>
            <a:ln w="9525">
              <a:noFill/>
              <a:miter lim="800000"/>
              <a:headEnd/>
              <a:tailEnd/>
            </a:ln>
          </p:spPr>
          <p:txBody>
            <a:bodyPr wrap="none">
              <a:spAutoFit/>
            </a:bodyPr>
            <a:lstStyle/>
            <a:p>
              <a:pPr algn="ctr" defTabSz="609585">
                <a:defRPr/>
              </a:pPr>
              <a:r>
                <a:rPr lang="en-US" sz="2667">
                  <a:solidFill>
                    <a:prstClr val="black"/>
                  </a:solidFill>
                  <a:latin typeface="Avenir Heavy"/>
                </a:rPr>
                <a:t>Applied Isotopes</a:t>
              </a:r>
            </a:p>
          </p:txBody>
        </p:sp>
      </p:grpSp>
      <p:pic>
        <p:nvPicPr>
          <p:cNvPr id="23" name="Picture 2" descr="http://www.triumf.ca/sites/default/files/user-553/Cornelia%20Hoehr_DxO.Horizrontal_1_0_0.jpg">
            <a:extLst>
              <a:ext uri="{FF2B5EF4-FFF2-40B4-BE49-F238E27FC236}">
                <a16:creationId xmlns:a16="http://schemas.microsoft.com/office/drawing/2014/main" id="{D47594AB-2565-43FA-81EF-4F588960141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231767" y="1929432"/>
            <a:ext cx="1688111" cy="231803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29B679E-90C7-4DE9-8B64-1986FD0E68F5}"/>
              </a:ext>
            </a:extLst>
          </p:cNvPr>
          <p:cNvSpPr txBox="1"/>
          <p:nvPr/>
        </p:nvSpPr>
        <p:spPr>
          <a:xfrm>
            <a:off x="2469968" y="4359432"/>
            <a:ext cx="1236236" cy="1107996"/>
          </a:xfrm>
          <a:prstGeom prst="rect">
            <a:avLst/>
          </a:prstGeom>
          <a:noFill/>
        </p:spPr>
        <p:txBody>
          <a:bodyPr wrap="none" rtlCol="0">
            <a:spAutoFit/>
          </a:bodyPr>
          <a:lstStyle/>
          <a:p>
            <a:pPr algn="ctr" defTabSz="609585">
              <a:defRPr/>
            </a:pPr>
            <a:r>
              <a:rPr lang="en-CA" sz="2200" dirty="0"/>
              <a:t>Cornelia</a:t>
            </a:r>
          </a:p>
          <a:p>
            <a:pPr algn="ctr" defTabSz="609585">
              <a:defRPr/>
            </a:pPr>
            <a:r>
              <a:rPr lang="en-CA" sz="2200" dirty="0"/>
              <a:t>Hoehr</a:t>
            </a:r>
          </a:p>
          <a:p>
            <a:pPr algn="ctr" defTabSz="609585">
              <a:defRPr/>
            </a:pPr>
            <a:r>
              <a:rPr lang="en-CA" sz="2200" dirty="0"/>
              <a:t>(2013)</a:t>
            </a:r>
          </a:p>
        </p:txBody>
      </p:sp>
      <p:sp>
        <p:nvSpPr>
          <p:cNvPr id="26" name="TextBox 25">
            <a:extLst>
              <a:ext uri="{FF2B5EF4-FFF2-40B4-BE49-F238E27FC236}">
                <a16:creationId xmlns:a16="http://schemas.microsoft.com/office/drawing/2014/main" id="{C7ECD704-4390-4F1A-AE4D-9FD3147B1D4B}"/>
              </a:ext>
            </a:extLst>
          </p:cNvPr>
          <p:cNvSpPr txBox="1"/>
          <p:nvPr/>
        </p:nvSpPr>
        <p:spPr>
          <a:xfrm>
            <a:off x="4333638" y="4361256"/>
            <a:ext cx="1612942" cy="1107996"/>
          </a:xfrm>
          <a:prstGeom prst="rect">
            <a:avLst/>
          </a:prstGeom>
          <a:noFill/>
        </p:spPr>
        <p:txBody>
          <a:bodyPr wrap="none" rtlCol="0">
            <a:spAutoFit/>
          </a:bodyPr>
          <a:lstStyle/>
          <a:p>
            <a:pPr algn="ctr" defTabSz="609585">
              <a:defRPr/>
            </a:pPr>
            <a:r>
              <a:rPr lang="en-CA" sz="2200" dirty="0">
                <a:solidFill>
                  <a:prstClr val="black"/>
                </a:solidFill>
              </a:rPr>
              <a:t>Valery</a:t>
            </a:r>
          </a:p>
          <a:p>
            <a:pPr algn="ctr" defTabSz="609585">
              <a:defRPr/>
            </a:pPr>
            <a:r>
              <a:rPr lang="en-CA" sz="2200" dirty="0">
                <a:solidFill>
                  <a:prstClr val="black"/>
                </a:solidFill>
              </a:rPr>
              <a:t>Radchenko</a:t>
            </a:r>
          </a:p>
          <a:p>
            <a:pPr algn="ctr" defTabSz="609585">
              <a:defRPr/>
            </a:pPr>
            <a:r>
              <a:rPr lang="en-CA" sz="2200" dirty="0">
                <a:solidFill>
                  <a:prstClr val="black"/>
                </a:solidFill>
              </a:rPr>
              <a:t>(2016)</a:t>
            </a:r>
          </a:p>
        </p:txBody>
      </p:sp>
      <p:sp>
        <p:nvSpPr>
          <p:cNvPr id="29" name="TextBox 28">
            <a:extLst>
              <a:ext uri="{FF2B5EF4-FFF2-40B4-BE49-F238E27FC236}">
                <a16:creationId xmlns:a16="http://schemas.microsoft.com/office/drawing/2014/main" id="{16F08C3B-EE00-4697-917D-797D3461CA31}"/>
              </a:ext>
            </a:extLst>
          </p:cNvPr>
          <p:cNvSpPr txBox="1"/>
          <p:nvPr/>
        </p:nvSpPr>
        <p:spPr>
          <a:xfrm>
            <a:off x="485860" y="4359432"/>
            <a:ext cx="1314784" cy="1107996"/>
          </a:xfrm>
          <a:prstGeom prst="rect">
            <a:avLst/>
          </a:prstGeom>
          <a:noFill/>
        </p:spPr>
        <p:txBody>
          <a:bodyPr wrap="none" rtlCol="0">
            <a:spAutoFit/>
          </a:bodyPr>
          <a:lstStyle/>
          <a:p>
            <a:pPr algn="ctr" defTabSz="609585">
              <a:defRPr/>
            </a:pPr>
            <a:r>
              <a:rPr lang="en-CA" sz="2200" dirty="0">
                <a:solidFill>
                  <a:prstClr val="black"/>
                </a:solidFill>
              </a:rPr>
              <a:t>Monika</a:t>
            </a:r>
          </a:p>
          <a:p>
            <a:pPr algn="ctr" defTabSz="609585">
              <a:defRPr/>
            </a:pPr>
            <a:r>
              <a:rPr lang="en-CA" sz="2200" dirty="0">
                <a:solidFill>
                  <a:prstClr val="black"/>
                </a:solidFill>
              </a:rPr>
              <a:t>Stachura</a:t>
            </a:r>
          </a:p>
          <a:p>
            <a:pPr algn="ctr" defTabSz="609585">
              <a:defRPr/>
            </a:pPr>
            <a:r>
              <a:rPr lang="en-CA" sz="2200" dirty="0">
                <a:solidFill>
                  <a:prstClr val="black"/>
                </a:solidFill>
              </a:rPr>
              <a:t>(2016)</a:t>
            </a:r>
            <a:endParaRPr lang="en-US" sz="2200" dirty="0">
              <a:solidFill>
                <a:prstClr val="black"/>
              </a:solidFill>
            </a:endParaRPr>
          </a:p>
        </p:txBody>
      </p:sp>
      <p:sp>
        <p:nvSpPr>
          <p:cNvPr id="30" name="TextBox 29">
            <a:extLst>
              <a:ext uri="{FF2B5EF4-FFF2-40B4-BE49-F238E27FC236}">
                <a16:creationId xmlns:a16="http://schemas.microsoft.com/office/drawing/2014/main" id="{4D1D09A4-2C23-4FF0-87AB-23CE89660781}"/>
              </a:ext>
            </a:extLst>
          </p:cNvPr>
          <p:cNvSpPr txBox="1"/>
          <p:nvPr/>
        </p:nvSpPr>
        <p:spPr>
          <a:xfrm>
            <a:off x="6522647" y="4361257"/>
            <a:ext cx="1231170" cy="1107996"/>
          </a:xfrm>
          <a:prstGeom prst="rect">
            <a:avLst/>
          </a:prstGeom>
          <a:noFill/>
        </p:spPr>
        <p:txBody>
          <a:bodyPr wrap="none" rtlCol="0">
            <a:spAutoFit/>
          </a:bodyPr>
          <a:lstStyle/>
          <a:p>
            <a:pPr algn="ctr" defTabSz="609585">
              <a:defRPr/>
            </a:pPr>
            <a:r>
              <a:rPr lang="en-CA" sz="2200" dirty="0">
                <a:solidFill>
                  <a:prstClr val="black"/>
                </a:solidFill>
              </a:rPr>
              <a:t>Paul</a:t>
            </a:r>
          </a:p>
          <a:p>
            <a:pPr algn="ctr" defTabSz="609585">
              <a:defRPr/>
            </a:pPr>
            <a:r>
              <a:rPr lang="en-CA" sz="2200" dirty="0">
                <a:solidFill>
                  <a:prstClr val="black"/>
                </a:solidFill>
              </a:rPr>
              <a:t>Schaffer</a:t>
            </a:r>
          </a:p>
          <a:p>
            <a:pPr algn="ctr" defTabSz="609585">
              <a:defRPr/>
            </a:pPr>
            <a:r>
              <a:rPr lang="en-CA" sz="2200" dirty="0">
                <a:solidFill>
                  <a:prstClr val="black"/>
                </a:solidFill>
              </a:rPr>
              <a:t>(2009)</a:t>
            </a:r>
          </a:p>
        </p:txBody>
      </p:sp>
      <p:pic>
        <p:nvPicPr>
          <p:cNvPr id="31" name="Picture 30">
            <a:extLst>
              <a:ext uri="{FF2B5EF4-FFF2-40B4-BE49-F238E27FC236}">
                <a16:creationId xmlns:a16="http://schemas.microsoft.com/office/drawing/2014/main" id="{6863F654-6F30-49B6-BDAD-8F62A5C0A1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7376" y="1940254"/>
            <a:ext cx="1698882" cy="2296391"/>
          </a:xfrm>
          <a:prstGeom prst="rect">
            <a:avLst/>
          </a:prstGeom>
        </p:spPr>
      </p:pic>
      <p:sp>
        <p:nvSpPr>
          <p:cNvPr id="36" name="TextBox 35">
            <a:extLst>
              <a:ext uri="{FF2B5EF4-FFF2-40B4-BE49-F238E27FC236}">
                <a16:creationId xmlns:a16="http://schemas.microsoft.com/office/drawing/2014/main" id="{D0B313CD-4FA3-417C-914C-91E3ED07B528}"/>
              </a:ext>
            </a:extLst>
          </p:cNvPr>
          <p:cNvSpPr txBox="1"/>
          <p:nvPr/>
        </p:nvSpPr>
        <p:spPr>
          <a:xfrm>
            <a:off x="10276181" y="4278648"/>
            <a:ext cx="1471878" cy="1323439"/>
          </a:xfrm>
          <a:prstGeom prst="rect">
            <a:avLst/>
          </a:prstGeom>
          <a:noFill/>
        </p:spPr>
        <p:txBody>
          <a:bodyPr wrap="none" rtlCol="0">
            <a:spAutoFit/>
          </a:bodyPr>
          <a:lstStyle/>
          <a:p>
            <a:pPr algn="ctr"/>
            <a:r>
              <a:rPr lang="en-CA" sz="2200" dirty="0"/>
              <a:t>Caterina</a:t>
            </a:r>
          </a:p>
          <a:p>
            <a:pPr algn="ctr"/>
            <a:r>
              <a:rPr lang="en-CA" sz="2200" dirty="0"/>
              <a:t>Ramogida</a:t>
            </a:r>
          </a:p>
          <a:p>
            <a:pPr algn="ctr"/>
            <a:r>
              <a:rPr lang="en-CA" sz="2200" dirty="0"/>
              <a:t>(2018)</a:t>
            </a:r>
          </a:p>
          <a:p>
            <a:pPr algn="ctr"/>
            <a:r>
              <a:rPr lang="en-CA" sz="1400" dirty="0"/>
              <a:t>(joint SFU)</a:t>
            </a:r>
          </a:p>
        </p:txBody>
      </p:sp>
      <p:pic>
        <p:nvPicPr>
          <p:cNvPr id="37" name="Picture 36">
            <a:extLst>
              <a:ext uri="{FF2B5EF4-FFF2-40B4-BE49-F238E27FC236}">
                <a16:creationId xmlns:a16="http://schemas.microsoft.com/office/drawing/2014/main" id="{6C054E64-83D8-470C-B24C-A00B3D5761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73756" y="1924940"/>
            <a:ext cx="1698882" cy="2327019"/>
          </a:xfrm>
          <a:prstGeom prst="rect">
            <a:avLst/>
          </a:prstGeom>
        </p:spPr>
      </p:pic>
      <p:sp>
        <p:nvSpPr>
          <p:cNvPr id="32" name="TextBox 31">
            <a:extLst>
              <a:ext uri="{FF2B5EF4-FFF2-40B4-BE49-F238E27FC236}">
                <a16:creationId xmlns:a16="http://schemas.microsoft.com/office/drawing/2014/main" id="{D7DA5E4F-BD5C-4CFA-9725-8138DC1EAD44}"/>
              </a:ext>
            </a:extLst>
          </p:cNvPr>
          <p:cNvSpPr txBox="1"/>
          <p:nvPr/>
        </p:nvSpPr>
        <p:spPr>
          <a:xfrm>
            <a:off x="8682912" y="4361257"/>
            <a:ext cx="1002198" cy="1107996"/>
          </a:xfrm>
          <a:prstGeom prst="rect">
            <a:avLst/>
          </a:prstGeom>
          <a:noFill/>
        </p:spPr>
        <p:txBody>
          <a:bodyPr wrap="none" rtlCol="0">
            <a:spAutoFit/>
          </a:bodyPr>
          <a:lstStyle/>
          <a:p>
            <a:pPr algn="ctr" defTabSz="609585">
              <a:defRPr/>
            </a:pPr>
            <a:r>
              <a:rPr lang="en-CA" sz="2200" dirty="0">
                <a:solidFill>
                  <a:prstClr val="black"/>
                </a:solidFill>
              </a:rPr>
              <a:t>Hua</a:t>
            </a:r>
          </a:p>
          <a:p>
            <a:pPr algn="ctr" defTabSz="609585">
              <a:defRPr/>
            </a:pPr>
            <a:r>
              <a:rPr lang="en-CA" sz="2200" dirty="0">
                <a:solidFill>
                  <a:prstClr val="black"/>
                </a:solidFill>
              </a:rPr>
              <a:t>Yang</a:t>
            </a:r>
          </a:p>
          <a:p>
            <a:pPr algn="ctr" defTabSz="609585">
              <a:defRPr/>
            </a:pPr>
            <a:r>
              <a:rPr lang="en-CA" sz="2200" dirty="0">
                <a:solidFill>
                  <a:prstClr val="black"/>
                </a:solidFill>
              </a:rPr>
              <a:t>(2020)</a:t>
            </a:r>
          </a:p>
        </p:txBody>
      </p:sp>
      <p:pic>
        <p:nvPicPr>
          <p:cNvPr id="33" name="Picture 32" descr="A person wearing glasses and smiling at the camera&#10;&#10;Description automatically generated">
            <a:extLst>
              <a:ext uri="{FF2B5EF4-FFF2-40B4-BE49-F238E27FC236}">
                <a16:creationId xmlns:a16="http://schemas.microsoft.com/office/drawing/2014/main" id="{4CF38824-F1F3-48C9-A986-0907DE11B2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24078" y="1944361"/>
            <a:ext cx="1698882" cy="2288176"/>
          </a:xfrm>
          <a:prstGeom prst="rect">
            <a:avLst/>
          </a:prstGeom>
        </p:spPr>
      </p:pic>
      <p:pic>
        <p:nvPicPr>
          <p:cNvPr id="34" name="Picture 33" descr="A person in a black suit&#10;&#10;Description automatically generated with low confidence">
            <a:extLst>
              <a:ext uri="{FF2B5EF4-FFF2-40B4-BE49-F238E27FC236}">
                <a16:creationId xmlns:a16="http://schemas.microsoft.com/office/drawing/2014/main" id="{C2631238-BE73-4521-ACA6-2AB41A5CBD9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9197" y="1913565"/>
            <a:ext cx="1688111" cy="2349769"/>
          </a:xfrm>
          <a:prstGeom prst="rect">
            <a:avLst/>
          </a:prstGeom>
        </p:spPr>
      </p:pic>
      <p:pic>
        <p:nvPicPr>
          <p:cNvPr id="35" name="Picture 34">
            <a:extLst>
              <a:ext uri="{FF2B5EF4-FFF2-40B4-BE49-F238E27FC236}">
                <a16:creationId xmlns:a16="http://schemas.microsoft.com/office/drawing/2014/main" id="{07C014EA-E46E-44C6-A1F0-B4131A26FE4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47698" y="1923942"/>
            <a:ext cx="1698882" cy="2329014"/>
          </a:xfrm>
          <a:prstGeom prst="rect">
            <a:avLst/>
          </a:prstGeom>
        </p:spPr>
      </p:pic>
      <p:sp>
        <p:nvSpPr>
          <p:cNvPr id="38" name="Title 2">
            <a:extLst>
              <a:ext uri="{FF2B5EF4-FFF2-40B4-BE49-F238E27FC236}">
                <a16:creationId xmlns:a16="http://schemas.microsoft.com/office/drawing/2014/main" id="{92E0FCB8-89D9-4767-A2EE-A6E3FACE6D82}"/>
              </a:ext>
            </a:extLst>
          </p:cNvPr>
          <p:cNvSpPr>
            <a:spLocks noGrp="1"/>
          </p:cNvSpPr>
          <p:nvPr>
            <p:ph type="title"/>
          </p:nvPr>
        </p:nvSpPr>
        <p:spPr>
          <a:xfrm>
            <a:off x="5138920" y="361032"/>
            <a:ext cx="6805936" cy="676102"/>
          </a:xfrm>
        </p:spPr>
        <p:txBody>
          <a:bodyPr anchor="ctr"/>
          <a:lstStyle/>
          <a:p>
            <a:pPr algn="r"/>
            <a:r>
              <a:rPr lang="en-US" sz="2800" b="1" dirty="0"/>
              <a:t>Life Sciences BAEs at TRIUMF</a:t>
            </a:r>
            <a:endParaRPr lang="en-CA" sz="2800" b="1" dirty="0"/>
          </a:p>
        </p:txBody>
      </p:sp>
      <p:pic>
        <p:nvPicPr>
          <p:cNvPr id="27" name="Picture 26">
            <a:extLst>
              <a:ext uri="{FF2B5EF4-FFF2-40B4-BE49-F238E27FC236}">
                <a16:creationId xmlns:a16="http://schemas.microsoft.com/office/drawing/2014/main" id="{99C54701-62C3-6610-5E1F-4D16641EF7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17541" y="1923942"/>
            <a:ext cx="1698882" cy="2296391"/>
          </a:xfrm>
          <a:prstGeom prst="rect">
            <a:avLst/>
          </a:prstGeom>
        </p:spPr>
      </p:pic>
      <p:pic>
        <p:nvPicPr>
          <p:cNvPr id="28" name="Picture 27">
            <a:extLst>
              <a:ext uri="{FF2B5EF4-FFF2-40B4-BE49-F238E27FC236}">
                <a16:creationId xmlns:a16="http://schemas.microsoft.com/office/drawing/2014/main" id="{C3D5662C-1247-7D18-8585-D2A608A497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93921" y="1908628"/>
            <a:ext cx="1698882" cy="2327019"/>
          </a:xfrm>
          <a:prstGeom prst="rect">
            <a:avLst/>
          </a:prstGeom>
        </p:spPr>
      </p:pic>
      <p:pic>
        <p:nvPicPr>
          <p:cNvPr id="39" name="Picture 38" descr="A person wearing glasses and smiling at the camera&#10;&#10;Description automatically generated">
            <a:extLst>
              <a:ext uri="{FF2B5EF4-FFF2-40B4-BE49-F238E27FC236}">
                <a16:creationId xmlns:a16="http://schemas.microsoft.com/office/drawing/2014/main" id="{49F28410-B414-B87F-B00C-64AB3F0E3C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4243" y="1928049"/>
            <a:ext cx="1698882" cy="2288176"/>
          </a:xfrm>
          <a:prstGeom prst="rect">
            <a:avLst/>
          </a:prstGeom>
        </p:spPr>
      </p:pic>
    </p:spTree>
    <p:extLst>
      <p:ext uri="{BB962C8B-B14F-4D97-AF65-F5344CB8AC3E}">
        <p14:creationId xmlns:p14="http://schemas.microsoft.com/office/powerpoint/2010/main" val="103498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861780" y="150754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ECDD890-BD74-4956-9099-E04E0B9DF7AD}"/>
              </a:ext>
            </a:extLst>
          </p:cNvPr>
          <p:cNvSpPr txBox="1"/>
          <p:nvPr/>
        </p:nvSpPr>
        <p:spPr>
          <a:xfrm>
            <a:off x="347330" y="323434"/>
            <a:ext cx="4056838" cy="1384995"/>
          </a:xfrm>
          <a:prstGeom prst="rect">
            <a:avLst/>
          </a:prstGeom>
          <a:noFill/>
        </p:spPr>
        <p:txBody>
          <a:bodyPr wrap="square" rtlCol="0">
            <a:spAutoFit/>
          </a:bodyPr>
          <a:lstStyle/>
          <a:p>
            <a:r>
              <a:rPr lang="en-CA" sz="2800" b="1" dirty="0"/>
              <a:t>Structuring the Division for What’s Ahead</a:t>
            </a:r>
          </a:p>
        </p:txBody>
      </p:sp>
      <p:cxnSp>
        <p:nvCxnSpPr>
          <p:cNvPr id="18" name="Straight Connector 17"/>
          <p:cNvCxnSpPr>
            <a:cxnSpLocks/>
          </p:cNvCxnSpPr>
          <p:nvPr/>
        </p:nvCxnSpPr>
        <p:spPr>
          <a:xfrm>
            <a:off x="1371650" y="1930722"/>
            <a:ext cx="8820838" cy="0"/>
          </a:xfrm>
          <a:prstGeom prst="line">
            <a:avLst/>
          </a:prstGeom>
          <a:ln w="28575" cap="rnd"/>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8512046" y="3508550"/>
            <a:ext cx="0" cy="377914"/>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p:cNvCxnSpPr>
            <a:cxnSpLocks/>
          </p:cNvCxnSpPr>
          <p:nvPr/>
        </p:nvCxnSpPr>
        <p:spPr>
          <a:xfrm flipH="1" flipV="1">
            <a:off x="7219367" y="1933641"/>
            <a:ext cx="1" cy="260664"/>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V="1">
            <a:off x="6190831" y="1600076"/>
            <a:ext cx="1" cy="333565"/>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p:cNvCxnSpPr>
            <a:cxnSpLocks/>
          </p:cNvCxnSpPr>
          <p:nvPr/>
        </p:nvCxnSpPr>
        <p:spPr>
          <a:xfrm>
            <a:off x="9894912" y="3506468"/>
            <a:ext cx="1264821" cy="7308"/>
          </a:xfrm>
          <a:prstGeom prst="line">
            <a:avLst/>
          </a:prstGeom>
          <a:ln w="28575" cap="rnd">
            <a:prstDash val="solid"/>
          </a:ln>
        </p:spPr>
        <p:style>
          <a:lnRef idx="1">
            <a:schemeClr val="dk1"/>
          </a:lnRef>
          <a:fillRef idx="0">
            <a:schemeClr val="dk1"/>
          </a:fillRef>
          <a:effectRef idx="0">
            <a:schemeClr val="dk1"/>
          </a:effectRef>
          <a:fontRef idx="minor">
            <a:schemeClr val="tx1"/>
          </a:fontRef>
        </p:style>
      </p:cxnSp>
      <p:sp>
        <p:nvSpPr>
          <p:cNvPr id="4" name="Rounded Rectangle 3"/>
          <p:cNvSpPr/>
          <p:nvPr/>
        </p:nvSpPr>
        <p:spPr>
          <a:xfrm>
            <a:off x="4964965" y="381681"/>
            <a:ext cx="2451735" cy="1218396"/>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Director</a:t>
            </a:r>
          </a:p>
          <a:p>
            <a:pPr algn="ctr"/>
            <a:r>
              <a:rPr lang="en-CA" dirty="0"/>
              <a:t>Life Sciences</a:t>
            </a:r>
          </a:p>
        </p:txBody>
      </p:sp>
      <p:sp>
        <p:nvSpPr>
          <p:cNvPr id="8" name="Rounded Rectangle 7"/>
          <p:cNvSpPr/>
          <p:nvPr/>
        </p:nvSpPr>
        <p:spPr>
          <a:xfrm>
            <a:off x="6397193" y="2171073"/>
            <a:ext cx="164434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Research and Development</a:t>
            </a:r>
          </a:p>
        </p:txBody>
      </p:sp>
      <p:sp>
        <p:nvSpPr>
          <p:cNvPr id="14" name="Rounded Rectangle 13"/>
          <p:cNvSpPr/>
          <p:nvPr/>
        </p:nvSpPr>
        <p:spPr>
          <a:xfrm>
            <a:off x="7892104" y="3886464"/>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Production Support</a:t>
            </a:r>
          </a:p>
        </p:txBody>
      </p:sp>
      <p:cxnSp>
        <p:nvCxnSpPr>
          <p:cNvPr id="49" name="Straight Connector 48">
            <a:extLst>
              <a:ext uri="{FF2B5EF4-FFF2-40B4-BE49-F238E27FC236}">
                <a16:creationId xmlns:a16="http://schemas.microsoft.com/office/drawing/2014/main" id="{E9CF8A0B-FA59-4A48-AFA6-4156D179BBFB}"/>
              </a:ext>
            </a:extLst>
          </p:cNvPr>
          <p:cNvCxnSpPr>
            <a:cxnSpLocks/>
          </p:cNvCxnSpPr>
          <p:nvPr/>
        </p:nvCxnSpPr>
        <p:spPr>
          <a:xfrm flipV="1">
            <a:off x="3634148" y="3499338"/>
            <a:ext cx="2757860" cy="1560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5C18089-5F2D-25FE-F1DD-D8E04B7011D1}"/>
              </a:ext>
            </a:extLst>
          </p:cNvPr>
          <p:cNvCxnSpPr/>
          <p:nvPr/>
        </p:nvCxnSpPr>
        <p:spPr>
          <a:xfrm flipV="1">
            <a:off x="11159733" y="3487686"/>
            <a:ext cx="0" cy="377914"/>
          </a:xfrm>
          <a:prstGeom prst="line">
            <a:avLst/>
          </a:prstGeom>
          <a:ln w="28575"/>
        </p:spPr>
        <p:style>
          <a:lnRef idx="1">
            <a:schemeClr val="dk1"/>
          </a:lnRef>
          <a:fillRef idx="0">
            <a:schemeClr val="dk1"/>
          </a:fillRef>
          <a:effectRef idx="0">
            <a:schemeClr val="dk1"/>
          </a:effectRef>
          <a:fontRef idx="minor">
            <a:schemeClr val="tx1"/>
          </a:fontRef>
        </p:style>
      </p:cxnSp>
      <p:sp>
        <p:nvSpPr>
          <p:cNvPr id="64" name="Rounded Rectangle 13">
            <a:extLst>
              <a:ext uri="{FF2B5EF4-FFF2-40B4-BE49-F238E27FC236}">
                <a16:creationId xmlns:a16="http://schemas.microsoft.com/office/drawing/2014/main" id="{6ED3A0C2-9967-2CFB-EF75-B1FB26397359}"/>
              </a:ext>
            </a:extLst>
          </p:cNvPr>
          <p:cNvSpPr/>
          <p:nvPr/>
        </p:nvSpPr>
        <p:spPr>
          <a:xfrm>
            <a:off x="9251858" y="3879278"/>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Quality Assurance</a:t>
            </a:r>
          </a:p>
        </p:txBody>
      </p:sp>
      <p:sp>
        <p:nvSpPr>
          <p:cNvPr id="65" name="Rounded Rectangle 13">
            <a:extLst>
              <a:ext uri="{FF2B5EF4-FFF2-40B4-BE49-F238E27FC236}">
                <a16:creationId xmlns:a16="http://schemas.microsoft.com/office/drawing/2014/main" id="{89128FC3-F981-1AB7-1E0E-F066FE0FC60B}"/>
              </a:ext>
            </a:extLst>
          </p:cNvPr>
          <p:cNvSpPr/>
          <p:nvPr/>
        </p:nvSpPr>
        <p:spPr>
          <a:xfrm>
            <a:off x="10611612" y="3870952"/>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Quality Control</a:t>
            </a:r>
          </a:p>
        </p:txBody>
      </p:sp>
      <p:cxnSp>
        <p:nvCxnSpPr>
          <p:cNvPr id="70" name="Straight Connector 69">
            <a:extLst>
              <a:ext uri="{FF2B5EF4-FFF2-40B4-BE49-F238E27FC236}">
                <a16:creationId xmlns:a16="http://schemas.microsoft.com/office/drawing/2014/main" id="{E9E70065-DAD4-ADD4-4BC7-40F1E1F3A797}"/>
              </a:ext>
            </a:extLst>
          </p:cNvPr>
          <p:cNvCxnSpPr/>
          <p:nvPr/>
        </p:nvCxnSpPr>
        <p:spPr>
          <a:xfrm flipV="1">
            <a:off x="9894912" y="3501364"/>
            <a:ext cx="0" cy="377914"/>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7C6F748-CB07-693B-F9A3-F47AB7A09FE3}"/>
              </a:ext>
            </a:extLst>
          </p:cNvPr>
          <p:cNvCxnSpPr>
            <a:cxnSpLocks/>
          </p:cNvCxnSpPr>
          <p:nvPr/>
        </p:nvCxnSpPr>
        <p:spPr>
          <a:xfrm flipV="1">
            <a:off x="10192488" y="1927849"/>
            <a:ext cx="0" cy="255369"/>
          </a:xfrm>
          <a:prstGeom prst="line">
            <a:avLst/>
          </a:prstGeom>
          <a:ln w="28575"/>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3D7F8A59-03BA-0D62-421C-94EAEDC9FFE0}"/>
              </a:ext>
            </a:extLst>
          </p:cNvPr>
          <p:cNvCxnSpPr>
            <a:cxnSpLocks/>
          </p:cNvCxnSpPr>
          <p:nvPr/>
        </p:nvCxnSpPr>
        <p:spPr>
          <a:xfrm flipV="1">
            <a:off x="8510039" y="3508550"/>
            <a:ext cx="1401416" cy="12813"/>
          </a:xfrm>
          <a:prstGeom prst="line">
            <a:avLst/>
          </a:prstGeom>
          <a:ln w="28575" cap="rnd">
            <a:prstDash val="solid"/>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27D0BF24-5BC9-CA8C-6ED6-239289B642E9}"/>
              </a:ext>
            </a:extLst>
          </p:cNvPr>
          <p:cNvCxnSpPr>
            <a:cxnSpLocks/>
          </p:cNvCxnSpPr>
          <p:nvPr/>
        </p:nvCxnSpPr>
        <p:spPr>
          <a:xfrm flipV="1">
            <a:off x="10190365" y="3008091"/>
            <a:ext cx="0" cy="479595"/>
          </a:xfrm>
          <a:prstGeom prst="line">
            <a:avLst/>
          </a:prstGeom>
          <a:ln w="28575"/>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52CB4597-9AD5-51DE-478F-65FC52B6DE89}"/>
              </a:ext>
            </a:extLst>
          </p:cNvPr>
          <p:cNvCxnSpPr>
            <a:cxnSpLocks/>
          </p:cNvCxnSpPr>
          <p:nvPr/>
        </p:nvCxnSpPr>
        <p:spPr>
          <a:xfrm>
            <a:off x="6876500" y="3014682"/>
            <a:ext cx="0" cy="6619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B90F986-E235-A785-D3E9-8F065577AE9A}"/>
              </a:ext>
            </a:extLst>
          </p:cNvPr>
          <p:cNvCxnSpPr>
            <a:cxnSpLocks/>
          </p:cNvCxnSpPr>
          <p:nvPr/>
        </p:nvCxnSpPr>
        <p:spPr>
          <a:xfrm>
            <a:off x="6876500" y="3265403"/>
            <a:ext cx="14788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C52031F-2A6F-E3E3-5E21-F892BEB7BF8A}"/>
              </a:ext>
            </a:extLst>
          </p:cNvPr>
          <p:cNvSpPr txBox="1"/>
          <p:nvPr/>
        </p:nvSpPr>
        <p:spPr>
          <a:xfrm>
            <a:off x="6980120" y="3125043"/>
            <a:ext cx="985013" cy="830997"/>
          </a:xfrm>
          <a:prstGeom prst="rect">
            <a:avLst/>
          </a:prstGeom>
          <a:noFill/>
        </p:spPr>
        <p:txBody>
          <a:bodyPr wrap="none" rtlCol="0">
            <a:spAutoFit/>
          </a:bodyPr>
          <a:lstStyle/>
          <a:p>
            <a:r>
              <a:rPr lang="en-CA" sz="1200" dirty="0"/>
              <a:t>BAEs</a:t>
            </a:r>
          </a:p>
          <a:p>
            <a:r>
              <a:rPr lang="en-CA" sz="1200" dirty="0"/>
              <a:t>PDFs</a:t>
            </a:r>
          </a:p>
          <a:p>
            <a:r>
              <a:rPr lang="en-CA" sz="1200" dirty="0"/>
              <a:t>Affiliate Sci </a:t>
            </a:r>
          </a:p>
          <a:p>
            <a:r>
              <a:rPr lang="en-CA" sz="1200" dirty="0"/>
              <a:t>Emeriti</a:t>
            </a:r>
          </a:p>
        </p:txBody>
      </p:sp>
      <p:sp>
        <p:nvSpPr>
          <p:cNvPr id="83" name="Rounded Rectangle 7">
            <a:extLst>
              <a:ext uri="{FF2B5EF4-FFF2-40B4-BE49-F238E27FC236}">
                <a16:creationId xmlns:a16="http://schemas.microsoft.com/office/drawing/2014/main" id="{6513B99B-7A2A-31CC-12FA-76C593CE18AB}"/>
              </a:ext>
            </a:extLst>
          </p:cNvPr>
          <p:cNvSpPr/>
          <p:nvPr/>
        </p:nvSpPr>
        <p:spPr>
          <a:xfrm>
            <a:off x="3429397" y="2183218"/>
            <a:ext cx="164434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Research and Development Support</a:t>
            </a:r>
          </a:p>
        </p:txBody>
      </p:sp>
      <p:cxnSp>
        <p:nvCxnSpPr>
          <p:cNvPr id="84" name="Straight Connector 83">
            <a:extLst>
              <a:ext uri="{FF2B5EF4-FFF2-40B4-BE49-F238E27FC236}">
                <a16:creationId xmlns:a16="http://schemas.microsoft.com/office/drawing/2014/main" id="{E65D6D9C-C705-E6A4-46FA-C4BCBC3F828A}"/>
              </a:ext>
            </a:extLst>
          </p:cNvPr>
          <p:cNvCxnSpPr>
            <a:cxnSpLocks/>
          </p:cNvCxnSpPr>
          <p:nvPr/>
        </p:nvCxnSpPr>
        <p:spPr>
          <a:xfrm flipH="1" flipV="1">
            <a:off x="4251570" y="1943956"/>
            <a:ext cx="1" cy="260664"/>
          </a:xfrm>
          <a:prstGeom prst="line">
            <a:avLst/>
          </a:prstGeom>
          <a:ln w="28575"/>
        </p:spPr>
        <p:style>
          <a:lnRef idx="1">
            <a:schemeClr val="dk1"/>
          </a:lnRef>
          <a:fillRef idx="0">
            <a:schemeClr val="dk1"/>
          </a:fillRef>
          <a:effectRef idx="0">
            <a:schemeClr val="dk1"/>
          </a:effectRef>
          <a:fontRef idx="minor">
            <a:schemeClr val="tx1"/>
          </a:fontRef>
        </p:style>
      </p:cxnSp>
      <p:sp>
        <p:nvSpPr>
          <p:cNvPr id="85" name="Rounded Rectangle 7">
            <a:extLst>
              <a:ext uri="{FF2B5EF4-FFF2-40B4-BE49-F238E27FC236}">
                <a16:creationId xmlns:a16="http://schemas.microsoft.com/office/drawing/2014/main" id="{3D000944-F367-D8CF-06DC-43523632BC9E}"/>
              </a:ext>
            </a:extLst>
          </p:cNvPr>
          <p:cNvSpPr/>
          <p:nvPr/>
        </p:nvSpPr>
        <p:spPr>
          <a:xfrm>
            <a:off x="550744" y="2151717"/>
            <a:ext cx="164434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Infrastructure &amp; Facilities</a:t>
            </a:r>
          </a:p>
        </p:txBody>
      </p:sp>
      <p:cxnSp>
        <p:nvCxnSpPr>
          <p:cNvPr id="86" name="Straight Connector 85">
            <a:extLst>
              <a:ext uri="{FF2B5EF4-FFF2-40B4-BE49-F238E27FC236}">
                <a16:creationId xmlns:a16="http://schemas.microsoft.com/office/drawing/2014/main" id="{541DAE38-B5E8-FC36-0D0D-EEDE179407CB}"/>
              </a:ext>
            </a:extLst>
          </p:cNvPr>
          <p:cNvCxnSpPr>
            <a:cxnSpLocks/>
          </p:cNvCxnSpPr>
          <p:nvPr/>
        </p:nvCxnSpPr>
        <p:spPr>
          <a:xfrm flipH="1" flipV="1">
            <a:off x="1371650" y="1930722"/>
            <a:ext cx="1" cy="228571"/>
          </a:xfrm>
          <a:prstGeom prst="line">
            <a:avLst/>
          </a:prstGeom>
          <a:ln w="28575"/>
        </p:spPr>
        <p:style>
          <a:lnRef idx="1">
            <a:schemeClr val="dk1"/>
          </a:lnRef>
          <a:fillRef idx="0">
            <a:schemeClr val="dk1"/>
          </a:fillRef>
          <a:effectRef idx="0">
            <a:schemeClr val="dk1"/>
          </a:effectRef>
          <a:fontRef idx="minor">
            <a:schemeClr val="tx1"/>
          </a:fontRef>
        </p:style>
      </p:cxnSp>
      <p:sp>
        <p:nvSpPr>
          <p:cNvPr id="90" name="Rounded Rectangle 13">
            <a:extLst>
              <a:ext uri="{FF2B5EF4-FFF2-40B4-BE49-F238E27FC236}">
                <a16:creationId xmlns:a16="http://schemas.microsoft.com/office/drawing/2014/main" id="{4B0C669F-C94F-511C-0CD7-800887058EF2}"/>
              </a:ext>
            </a:extLst>
          </p:cNvPr>
          <p:cNvSpPr/>
          <p:nvPr/>
        </p:nvSpPr>
        <p:spPr>
          <a:xfrm>
            <a:off x="126285" y="3903614"/>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Facility Support</a:t>
            </a:r>
          </a:p>
        </p:txBody>
      </p:sp>
      <p:cxnSp>
        <p:nvCxnSpPr>
          <p:cNvPr id="93" name="Straight Connector 92">
            <a:extLst>
              <a:ext uri="{FF2B5EF4-FFF2-40B4-BE49-F238E27FC236}">
                <a16:creationId xmlns:a16="http://schemas.microsoft.com/office/drawing/2014/main" id="{F7829B29-5A49-7FCA-BF44-3A69656A028E}"/>
              </a:ext>
            </a:extLst>
          </p:cNvPr>
          <p:cNvCxnSpPr>
            <a:cxnSpLocks/>
          </p:cNvCxnSpPr>
          <p:nvPr/>
        </p:nvCxnSpPr>
        <p:spPr>
          <a:xfrm flipV="1">
            <a:off x="4251571" y="3040466"/>
            <a:ext cx="0" cy="479595"/>
          </a:xfrm>
          <a:prstGeom prst="line">
            <a:avLst/>
          </a:prstGeom>
          <a:ln w="28575"/>
        </p:spPr>
        <p:style>
          <a:lnRef idx="1">
            <a:schemeClr val="dk1"/>
          </a:lnRef>
          <a:fillRef idx="0">
            <a:schemeClr val="dk1"/>
          </a:fillRef>
          <a:effectRef idx="0">
            <a:schemeClr val="dk1"/>
          </a:effectRef>
          <a:fontRef idx="minor">
            <a:schemeClr val="tx1"/>
          </a:fontRef>
        </p:style>
      </p:cxnSp>
      <p:sp>
        <p:nvSpPr>
          <p:cNvPr id="95" name="Rounded Rectangle 13">
            <a:extLst>
              <a:ext uri="{FF2B5EF4-FFF2-40B4-BE49-F238E27FC236}">
                <a16:creationId xmlns:a16="http://schemas.microsoft.com/office/drawing/2014/main" id="{9720D69F-F080-594D-CA0C-B6ADEA821720}"/>
              </a:ext>
            </a:extLst>
          </p:cNvPr>
          <p:cNvSpPr/>
          <p:nvPr/>
        </p:nvSpPr>
        <p:spPr>
          <a:xfrm>
            <a:off x="4834525" y="3886464"/>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R&amp;D Biology Support</a:t>
            </a:r>
          </a:p>
        </p:txBody>
      </p:sp>
      <p:sp>
        <p:nvSpPr>
          <p:cNvPr id="96" name="Rounded Rectangle 13">
            <a:extLst>
              <a:ext uri="{FF2B5EF4-FFF2-40B4-BE49-F238E27FC236}">
                <a16:creationId xmlns:a16="http://schemas.microsoft.com/office/drawing/2014/main" id="{1B82EEBA-6362-168D-451A-DADAE817C7F0}"/>
              </a:ext>
            </a:extLst>
          </p:cNvPr>
          <p:cNvSpPr/>
          <p:nvPr/>
        </p:nvSpPr>
        <p:spPr>
          <a:xfrm>
            <a:off x="2948164" y="3864996"/>
            <a:ext cx="1351567"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R&amp;D Engineering Support</a:t>
            </a:r>
          </a:p>
        </p:txBody>
      </p:sp>
      <p:cxnSp>
        <p:nvCxnSpPr>
          <p:cNvPr id="99" name="Straight Connector 98">
            <a:extLst>
              <a:ext uri="{FF2B5EF4-FFF2-40B4-BE49-F238E27FC236}">
                <a16:creationId xmlns:a16="http://schemas.microsoft.com/office/drawing/2014/main" id="{B8C716D7-0837-77B0-EB48-1372C9A49B7F}"/>
              </a:ext>
            </a:extLst>
          </p:cNvPr>
          <p:cNvCxnSpPr/>
          <p:nvPr/>
        </p:nvCxnSpPr>
        <p:spPr>
          <a:xfrm flipV="1">
            <a:off x="5477732" y="3516923"/>
            <a:ext cx="0" cy="398778"/>
          </a:xfrm>
          <a:prstGeom prst="line">
            <a:avLst/>
          </a:prstGeom>
          <a:ln w="28575"/>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40B777FE-8C5E-DAA5-5B24-30616E9AD29E}"/>
              </a:ext>
            </a:extLst>
          </p:cNvPr>
          <p:cNvCxnSpPr>
            <a:cxnSpLocks/>
            <a:stCxn id="96" idx="0"/>
          </p:cNvCxnSpPr>
          <p:nvPr/>
        </p:nvCxnSpPr>
        <p:spPr>
          <a:xfrm flipV="1">
            <a:off x="3623948" y="3532270"/>
            <a:ext cx="10200" cy="332726"/>
          </a:xfrm>
          <a:prstGeom prst="line">
            <a:avLst/>
          </a:prstGeom>
          <a:ln w="2857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F3F93AB9-750D-16D2-090F-6ABCC202D7F9}"/>
              </a:ext>
            </a:extLst>
          </p:cNvPr>
          <p:cNvCxnSpPr>
            <a:cxnSpLocks/>
          </p:cNvCxnSpPr>
          <p:nvPr/>
        </p:nvCxnSpPr>
        <p:spPr>
          <a:xfrm flipV="1">
            <a:off x="651836" y="3487686"/>
            <a:ext cx="1382866" cy="1121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69530EC-075E-A454-4A5B-50EE6FA471D6}"/>
              </a:ext>
            </a:extLst>
          </p:cNvPr>
          <p:cNvCxnSpPr>
            <a:cxnSpLocks/>
          </p:cNvCxnSpPr>
          <p:nvPr/>
        </p:nvCxnSpPr>
        <p:spPr>
          <a:xfrm flipV="1">
            <a:off x="1371650" y="3014682"/>
            <a:ext cx="0" cy="479595"/>
          </a:xfrm>
          <a:prstGeom prst="line">
            <a:avLst/>
          </a:prstGeom>
          <a:ln w="2857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D34AA905-1B9C-654F-0402-EB950CF40BFA}"/>
              </a:ext>
            </a:extLst>
          </p:cNvPr>
          <p:cNvCxnSpPr/>
          <p:nvPr/>
        </p:nvCxnSpPr>
        <p:spPr>
          <a:xfrm flipV="1">
            <a:off x="2038905" y="3494060"/>
            <a:ext cx="0" cy="398778"/>
          </a:xfrm>
          <a:prstGeom prst="line">
            <a:avLst/>
          </a:prstGeom>
          <a:ln w="28575"/>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C6F67D70-062C-C8AC-F720-997D031CA14F}"/>
              </a:ext>
            </a:extLst>
          </p:cNvPr>
          <p:cNvCxnSpPr/>
          <p:nvPr/>
        </p:nvCxnSpPr>
        <p:spPr>
          <a:xfrm flipV="1">
            <a:off x="651836" y="3498449"/>
            <a:ext cx="0" cy="398778"/>
          </a:xfrm>
          <a:prstGeom prst="line">
            <a:avLst/>
          </a:prstGeom>
          <a:ln w="28575"/>
        </p:spPr>
        <p:style>
          <a:lnRef idx="1">
            <a:schemeClr val="dk1"/>
          </a:lnRef>
          <a:fillRef idx="0">
            <a:schemeClr val="dk1"/>
          </a:fillRef>
          <a:effectRef idx="0">
            <a:schemeClr val="dk1"/>
          </a:effectRef>
          <a:fontRef idx="minor">
            <a:schemeClr val="tx1"/>
          </a:fontRef>
        </p:style>
      </p:cxnSp>
      <p:sp>
        <p:nvSpPr>
          <p:cNvPr id="5" name="Rounded Rectangle 13">
            <a:extLst>
              <a:ext uri="{FF2B5EF4-FFF2-40B4-BE49-F238E27FC236}">
                <a16:creationId xmlns:a16="http://schemas.microsoft.com/office/drawing/2014/main" id="{9E4319E2-F5E3-7875-B6A0-1AFE8970C672}"/>
              </a:ext>
            </a:extLst>
          </p:cNvPr>
          <p:cNvSpPr/>
          <p:nvPr/>
        </p:nvSpPr>
        <p:spPr>
          <a:xfrm>
            <a:off x="1469797" y="3864996"/>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Ops Engineering Support</a:t>
            </a:r>
          </a:p>
        </p:txBody>
      </p:sp>
      <p:sp>
        <p:nvSpPr>
          <p:cNvPr id="13" name="Rounded Rectangle 9">
            <a:extLst>
              <a:ext uri="{FF2B5EF4-FFF2-40B4-BE49-F238E27FC236}">
                <a16:creationId xmlns:a16="http://schemas.microsoft.com/office/drawing/2014/main" id="{623AEF63-1CA0-40FE-1C48-2F42FA135286}"/>
              </a:ext>
            </a:extLst>
          </p:cNvPr>
          <p:cNvSpPr/>
          <p:nvPr/>
        </p:nvSpPr>
        <p:spPr>
          <a:xfrm>
            <a:off x="9271495" y="2181444"/>
            <a:ext cx="1970356" cy="862965"/>
          </a:xfrm>
          <a:prstGeom prst="roundRect">
            <a:avLst/>
          </a:prstGeom>
          <a:solidFill>
            <a:srgbClr val="00A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Radiopharmaceutical Operations</a:t>
            </a:r>
          </a:p>
        </p:txBody>
      </p:sp>
      <p:sp>
        <p:nvSpPr>
          <p:cNvPr id="6" name="Rounded Rectangle 13">
            <a:extLst>
              <a:ext uri="{FF2B5EF4-FFF2-40B4-BE49-F238E27FC236}">
                <a16:creationId xmlns:a16="http://schemas.microsoft.com/office/drawing/2014/main" id="{2ECA7273-D8BF-A7FC-B028-BE85BE9FF02D}"/>
              </a:ext>
            </a:extLst>
          </p:cNvPr>
          <p:cNvSpPr/>
          <p:nvPr/>
        </p:nvSpPr>
        <p:spPr>
          <a:xfrm>
            <a:off x="4110559" y="5471038"/>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R&amp;D Chemistry Support</a:t>
            </a:r>
          </a:p>
        </p:txBody>
      </p:sp>
      <p:sp>
        <p:nvSpPr>
          <p:cNvPr id="17" name="Rounded Rectangle 13">
            <a:extLst>
              <a:ext uri="{FF2B5EF4-FFF2-40B4-BE49-F238E27FC236}">
                <a16:creationId xmlns:a16="http://schemas.microsoft.com/office/drawing/2014/main" id="{4B90D0F1-5493-FE0C-F479-B0E52DA4902B}"/>
              </a:ext>
            </a:extLst>
          </p:cNvPr>
          <p:cNvSpPr/>
          <p:nvPr/>
        </p:nvSpPr>
        <p:spPr>
          <a:xfrm>
            <a:off x="5945062" y="5446858"/>
            <a:ext cx="1260478" cy="862965"/>
          </a:xfrm>
          <a:prstGeom prst="roundRect">
            <a:avLst/>
          </a:prstGeom>
          <a:solidFill>
            <a:srgbClr val="00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t>R&amp;D Physics Support</a:t>
            </a:r>
          </a:p>
        </p:txBody>
      </p:sp>
      <p:cxnSp>
        <p:nvCxnSpPr>
          <p:cNvPr id="19" name="Straight Connector 18">
            <a:extLst>
              <a:ext uri="{FF2B5EF4-FFF2-40B4-BE49-F238E27FC236}">
                <a16:creationId xmlns:a16="http://schemas.microsoft.com/office/drawing/2014/main" id="{5D99E9DA-1739-51AB-075D-F96CF3AAC6D1}"/>
              </a:ext>
            </a:extLst>
          </p:cNvPr>
          <p:cNvCxnSpPr>
            <a:cxnSpLocks/>
          </p:cNvCxnSpPr>
          <p:nvPr/>
        </p:nvCxnSpPr>
        <p:spPr>
          <a:xfrm flipV="1">
            <a:off x="4589763" y="3521312"/>
            <a:ext cx="0" cy="19375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297EA7A-613B-11B7-B05E-3338D4B9F09F}"/>
              </a:ext>
            </a:extLst>
          </p:cNvPr>
          <p:cNvCxnSpPr>
            <a:cxnSpLocks/>
          </p:cNvCxnSpPr>
          <p:nvPr/>
        </p:nvCxnSpPr>
        <p:spPr>
          <a:xfrm flipV="1">
            <a:off x="6392008" y="3487686"/>
            <a:ext cx="0" cy="193750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682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45EA11-0F1A-CE4C-9647-5E8A73C72183}"/>
              </a:ext>
            </a:extLst>
          </p:cNvPr>
          <p:cNvSpPr/>
          <p:nvPr/>
        </p:nvSpPr>
        <p:spPr>
          <a:xfrm>
            <a:off x="166506" y="30270"/>
            <a:ext cx="2137891" cy="6631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BA9BE02-EB6B-0E4C-B4B9-DF05B046858F}"/>
              </a:ext>
            </a:extLst>
          </p:cNvPr>
          <p:cNvPicPr>
            <a:picLocks noChangeAspect="1"/>
          </p:cNvPicPr>
          <p:nvPr/>
        </p:nvPicPr>
        <p:blipFill rotWithShape="1">
          <a:blip r:embed="rId3"/>
          <a:srcRect l="12923" t="3261" r="7659" b="-5"/>
          <a:stretch/>
        </p:blipFill>
        <p:spPr>
          <a:xfrm>
            <a:off x="125274" y="266369"/>
            <a:ext cx="7049921" cy="6440923"/>
          </a:xfrm>
          <a:prstGeom prst="rect">
            <a:avLst/>
          </a:prstGeom>
        </p:spPr>
      </p:pic>
      <p:sp>
        <p:nvSpPr>
          <p:cNvPr id="3" name="Title 2"/>
          <p:cNvSpPr>
            <a:spLocks noGrp="1"/>
          </p:cNvSpPr>
          <p:nvPr>
            <p:ph type="title"/>
          </p:nvPr>
        </p:nvSpPr>
        <p:spPr>
          <a:xfrm>
            <a:off x="5061651" y="208896"/>
            <a:ext cx="6805936" cy="676102"/>
          </a:xfrm>
        </p:spPr>
        <p:txBody>
          <a:bodyPr>
            <a:normAutofit/>
          </a:bodyPr>
          <a:lstStyle/>
          <a:p>
            <a:pPr algn="r"/>
            <a:r>
              <a:rPr lang="en-US" sz="2800" b="1" dirty="0"/>
              <a:t>Life Sciences at TRIUMF</a:t>
            </a:r>
            <a:endParaRPr lang="en-CA" sz="2800" b="1" dirty="0"/>
          </a:p>
        </p:txBody>
      </p:sp>
      <p:sp>
        <p:nvSpPr>
          <p:cNvPr id="9" name="TextBox 8">
            <a:extLst>
              <a:ext uri="{FF2B5EF4-FFF2-40B4-BE49-F238E27FC236}">
                <a16:creationId xmlns:a16="http://schemas.microsoft.com/office/drawing/2014/main" id="{57D8E86C-D1A1-BD43-8FCB-61724E3EA467}"/>
              </a:ext>
            </a:extLst>
          </p:cNvPr>
          <p:cNvSpPr txBox="1"/>
          <p:nvPr/>
        </p:nvSpPr>
        <p:spPr>
          <a:xfrm>
            <a:off x="6957166" y="1299699"/>
            <a:ext cx="4943128" cy="4862870"/>
          </a:xfrm>
          <a:prstGeom prst="rect">
            <a:avLst/>
          </a:prstGeom>
          <a:noFill/>
        </p:spPr>
        <p:txBody>
          <a:bodyPr wrap="square" rtlCol="0">
            <a:spAutoFit/>
          </a:bodyPr>
          <a:lstStyle/>
          <a:p>
            <a:pPr>
              <a:buClr>
                <a:srgbClr val="00B0F0"/>
              </a:buClr>
            </a:pPr>
            <a:endParaRPr lang="en-US" sz="1000" dirty="0"/>
          </a:p>
          <a:p>
            <a:pPr marL="742950" lvl="1" indent="-285750">
              <a:buClr>
                <a:srgbClr val="00B0F0"/>
              </a:buClr>
              <a:buFont typeface="Wingdings" pitchFamily="2" charset="2"/>
              <a:buChar char="§"/>
            </a:pPr>
            <a:r>
              <a:rPr lang="en-US" sz="2000" dirty="0"/>
              <a:t>Many applications derived from beams and isotopes obtained from 13 to 520 MeV machines</a:t>
            </a:r>
          </a:p>
          <a:p>
            <a:pPr marL="1200150" lvl="2" indent="-285750">
              <a:buClr>
                <a:srgbClr val="00B0F0"/>
              </a:buClr>
              <a:buFont typeface="Wingdings" pitchFamily="2" charset="2"/>
              <a:buChar char="§"/>
            </a:pPr>
            <a:r>
              <a:rPr lang="en-US" sz="2000" dirty="0"/>
              <a:t>Isotope production</a:t>
            </a:r>
          </a:p>
          <a:p>
            <a:pPr marL="1200150" lvl="2" indent="-285750">
              <a:buClr>
                <a:srgbClr val="00B0F0"/>
              </a:buClr>
              <a:buFont typeface="Wingdings" pitchFamily="2" charset="2"/>
              <a:buChar char="§"/>
            </a:pPr>
            <a:r>
              <a:rPr lang="en-US" sz="2000" dirty="0"/>
              <a:t>Radiochemistry</a:t>
            </a:r>
          </a:p>
          <a:p>
            <a:pPr marL="1200150" lvl="2" indent="-285750">
              <a:buClr>
                <a:srgbClr val="00B0F0"/>
              </a:buClr>
              <a:buFont typeface="Wingdings" pitchFamily="2" charset="2"/>
              <a:buChar char="§"/>
            </a:pPr>
            <a:r>
              <a:rPr lang="en-US" sz="2000" dirty="0"/>
              <a:t>Proton Therapy</a:t>
            </a:r>
          </a:p>
          <a:p>
            <a:pPr marL="1200150" lvl="2" indent="-285750">
              <a:buClr>
                <a:srgbClr val="00B0F0"/>
              </a:buClr>
              <a:buFont typeface="Wingdings" pitchFamily="2" charset="2"/>
              <a:buChar char="§"/>
            </a:pPr>
            <a:r>
              <a:rPr lang="en-US" sz="2000" dirty="0"/>
              <a:t>Bio-</a:t>
            </a:r>
            <a:r>
              <a:rPr lang="en-US" sz="2000" dirty="0">
                <a:sym typeface="Symbol" panose="05050102010706020507" pitchFamily="18" charset="2"/>
              </a:rPr>
              <a:t>NMR</a:t>
            </a:r>
            <a:endParaRPr lang="en-US" sz="2000" dirty="0"/>
          </a:p>
          <a:p>
            <a:pPr marL="742950" lvl="1" indent="-285750">
              <a:buClr>
                <a:srgbClr val="00B0F0"/>
              </a:buClr>
              <a:buFont typeface="Wingdings" pitchFamily="2" charset="2"/>
              <a:buChar char="§"/>
            </a:pPr>
            <a:r>
              <a:rPr lang="en-US" sz="2000" dirty="0"/>
              <a:t>Other drivers: ARIEL, ISAC/ISOL</a:t>
            </a:r>
          </a:p>
          <a:p>
            <a:pPr marL="742950" lvl="1" indent="-285750">
              <a:buClr>
                <a:srgbClr val="00B0F0"/>
              </a:buClr>
              <a:buFont typeface="Wingdings" pitchFamily="2" charset="2"/>
              <a:buChar char="§"/>
            </a:pPr>
            <a:r>
              <a:rPr lang="en-US" sz="2000" dirty="0"/>
              <a:t>Partnerships:</a:t>
            </a:r>
          </a:p>
          <a:p>
            <a:pPr marL="1200150" lvl="2" indent="-285750">
              <a:buClr>
                <a:srgbClr val="00B0F0"/>
              </a:buClr>
              <a:buFont typeface="Wingdings" pitchFamily="2" charset="2"/>
              <a:buChar char="§"/>
            </a:pPr>
            <a:r>
              <a:rPr lang="en-US" sz="2000" dirty="0"/>
              <a:t>UBC: Science, Pharmacy, Medicine, Engineering</a:t>
            </a:r>
          </a:p>
          <a:p>
            <a:pPr marL="1200150" lvl="2" indent="-285750">
              <a:buClr>
                <a:srgbClr val="00B0F0"/>
              </a:buClr>
              <a:buFont typeface="Wingdings" pitchFamily="2" charset="2"/>
              <a:buChar char="§"/>
            </a:pPr>
            <a:r>
              <a:rPr lang="en-US" sz="2000" dirty="0"/>
              <a:t>SFU: Science</a:t>
            </a:r>
          </a:p>
          <a:p>
            <a:pPr marL="1200150" lvl="2" indent="-285750">
              <a:buClr>
                <a:srgbClr val="00B0F0"/>
              </a:buClr>
              <a:buFont typeface="Wingdings" pitchFamily="2" charset="2"/>
              <a:buChar char="§"/>
            </a:pPr>
            <a:r>
              <a:rPr lang="en-US" sz="2000" dirty="0"/>
              <a:t>BC Cancer</a:t>
            </a:r>
          </a:p>
          <a:p>
            <a:pPr marL="1200150" lvl="2" indent="-285750">
              <a:buClr>
                <a:srgbClr val="00B0F0"/>
              </a:buClr>
              <a:buFont typeface="Wingdings" pitchFamily="2" charset="2"/>
              <a:buChar char="§"/>
            </a:pPr>
            <a:r>
              <a:rPr lang="en-US" sz="2000" dirty="0"/>
              <a:t>Fusion, BWXT</a:t>
            </a:r>
          </a:p>
          <a:p>
            <a:pPr marL="1200150" lvl="2" indent="-285750">
              <a:buClr>
                <a:srgbClr val="00B0F0"/>
              </a:buClr>
              <a:buFont typeface="Wingdings" pitchFamily="2" charset="2"/>
              <a:buChar char="§"/>
            </a:pPr>
            <a:r>
              <a:rPr lang="en-US" sz="2000" dirty="0"/>
              <a:t>…</a:t>
            </a:r>
          </a:p>
        </p:txBody>
      </p:sp>
      <p:sp>
        <p:nvSpPr>
          <p:cNvPr id="11" name="Rectangle 10">
            <a:extLst>
              <a:ext uri="{FF2B5EF4-FFF2-40B4-BE49-F238E27FC236}">
                <a16:creationId xmlns:a16="http://schemas.microsoft.com/office/drawing/2014/main" id="{D5517E4A-10B4-884E-A1FE-DA389B7AF1EF}"/>
              </a:ext>
            </a:extLst>
          </p:cNvPr>
          <p:cNvSpPr/>
          <p:nvPr/>
        </p:nvSpPr>
        <p:spPr>
          <a:xfrm>
            <a:off x="79923" y="951734"/>
            <a:ext cx="2006051" cy="450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4FFCF4-DDDE-B149-B697-EB90D2F74D00}"/>
              </a:ext>
            </a:extLst>
          </p:cNvPr>
          <p:cNvSpPr/>
          <p:nvPr/>
        </p:nvSpPr>
        <p:spPr>
          <a:xfrm>
            <a:off x="5173521" y="5773311"/>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11DDA3-E262-0F43-8327-3BCB418C0FC4}"/>
              </a:ext>
            </a:extLst>
          </p:cNvPr>
          <p:cNvSpPr/>
          <p:nvPr/>
        </p:nvSpPr>
        <p:spPr>
          <a:xfrm>
            <a:off x="5513517" y="4578980"/>
            <a:ext cx="855385" cy="1194331"/>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31A327-7E1B-1A4E-BB23-B9B5494DB633}"/>
              </a:ext>
            </a:extLst>
          </p:cNvPr>
          <p:cNvSpPr/>
          <p:nvPr/>
        </p:nvSpPr>
        <p:spPr>
          <a:xfrm>
            <a:off x="5273749" y="1958433"/>
            <a:ext cx="1100470" cy="2620547"/>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98F0D6-DAFD-5D44-971D-7DB8E96C4360}"/>
              </a:ext>
            </a:extLst>
          </p:cNvPr>
          <p:cNvSpPr/>
          <p:nvPr/>
        </p:nvSpPr>
        <p:spPr>
          <a:xfrm>
            <a:off x="4896293" y="2384612"/>
            <a:ext cx="377456" cy="219436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89A26F-87C4-7F43-94FE-395484900F30}"/>
              </a:ext>
            </a:extLst>
          </p:cNvPr>
          <p:cNvSpPr/>
          <p:nvPr/>
        </p:nvSpPr>
        <p:spPr>
          <a:xfrm>
            <a:off x="4845256" y="2926756"/>
            <a:ext cx="45719" cy="1473794"/>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B51B64-6AF0-49B0-9C12-323E169B6C02}"/>
              </a:ext>
            </a:extLst>
          </p:cNvPr>
          <p:cNvSpPr/>
          <p:nvPr/>
        </p:nvSpPr>
        <p:spPr>
          <a:xfrm>
            <a:off x="2924488" y="2937013"/>
            <a:ext cx="667108" cy="284123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B363F1-D01D-492E-9FFE-7580C9B49BB8}"/>
              </a:ext>
            </a:extLst>
          </p:cNvPr>
          <p:cNvSpPr/>
          <p:nvPr/>
        </p:nvSpPr>
        <p:spPr>
          <a:xfrm>
            <a:off x="1691797" y="2653748"/>
            <a:ext cx="788354" cy="566530"/>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A2528A-C85E-458B-A08B-E47EEBCB6600}"/>
              </a:ext>
            </a:extLst>
          </p:cNvPr>
          <p:cNvSpPr txBox="1"/>
          <p:nvPr/>
        </p:nvSpPr>
        <p:spPr>
          <a:xfrm>
            <a:off x="3558057" y="3161176"/>
            <a:ext cx="736099" cy="369332"/>
          </a:xfrm>
          <a:prstGeom prst="rect">
            <a:avLst/>
          </a:prstGeom>
          <a:noFill/>
        </p:spPr>
        <p:txBody>
          <a:bodyPr wrap="none" rtlCol="0">
            <a:spAutoFit/>
          </a:bodyPr>
          <a:lstStyle/>
          <a:p>
            <a:r>
              <a:rPr lang="en-CA" b="1">
                <a:solidFill>
                  <a:srgbClr val="00B0F0"/>
                </a:solidFill>
              </a:rPr>
              <a:t>ISAC</a:t>
            </a:r>
          </a:p>
        </p:txBody>
      </p:sp>
      <p:sp>
        <p:nvSpPr>
          <p:cNvPr id="22" name="TextBox 21">
            <a:extLst>
              <a:ext uri="{FF2B5EF4-FFF2-40B4-BE49-F238E27FC236}">
                <a16:creationId xmlns:a16="http://schemas.microsoft.com/office/drawing/2014/main" id="{CA34A1D0-9641-4695-A989-FD1C44F1A37D}"/>
              </a:ext>
            </a:extLst>
          </p:cNvPr>
          <p:cNvSpPr txBox="1"/>
          <p:nvPr/>
        </p:nvSpPr>
        <p:spPr>
          <a:xfrm>
            <a:off x="836033" y="2752347"/>
            <a:ext cx="877163" cy="369332"/>
          </a:xfrm>
          <a:prstGeom prst="rect">
            <a:avLst/>
          </a:prstGeom>
          <a:noFill/>
        </p:spPr>
        <p:txBody>
          <a:bodyPr wrap="none" rtlCol="0">
            <a:spAutoFit/>
          </a:bodyPr>
          <a:lstStyle/>
          <a:p>
            <a:r>
              <a:rPr lang="en-CA" b="1">
                <a:solidFill>
                  <a:srgbClr val="00B0F0"/>
                </a:solidFill>
              </a:rPr>
              <a:t>ARIEL</a:t>
            </a:r>
          </a:p>
        </p:txBody>
      </p:sp>
      <p:sp>
        <p:nvSpPr>
          <p:cNvPr id="23" name="TextBox 22">
            <a:extLst>
              <a:ext uri="{FF2B5EF4-FFF2-40B4-BE49-F238E27FC236}">
                <a16:creationId xmlns:a16="http://schemas.microsoft.com/office/drawing/2014/main" id="{FC79F91F-697E-4FE8-926E-D41171152863}"/>
              </a:ext>
            </a:extLst>
          </p:cNvPr>
          <p:cNvSpPr txBox="1"/>
          <p:nvPr/>
        </p:nvSpPr>
        <p:spPr>
          <a:xfrm>
            <a:off x="6468347" y="5403079"/>
            <a:ext cx="543739" cy="369332"/>
          </a:xfrm>
          <a:prstGeom prst="rect">
            <a:avLst/>
          </a:prstGeom>
          <a:noFill/>
        </p:spPr>
        <p:txBody>
          <a:bodyPr wrap="none" rtlCol="0">
            <a:spAutoFit/>
          </a:bodyPr>
          <a:lstStyle/>
          <a:p>
            <a:r>
              <a:rPr lang="en-CA" b="1">
                <a:solidFill>
                  <a:srgbClr val="00B0F0"/>
                </a:solidFill>
              </a:rPr>
              <a:t>IPF</a:t>
            </a:r>
          </a:p>
        </p:txBody>
      </p:sp>
      <p:sp>
        <p:nvSpPr>
          <p:cNvPr id="24" name="TextBox 23">
            <a:extLst>
              <a:ext uri="{FF2B5EF4-FFF2-40B4-BE49-F238E27FC236}">
                <a16:creationId xmlns:a16="http://schemas.microsoft.com/office/drawing/2014/main" id="{5429CF08-B0EA-4CD5-9E3D-3FDE84C83749}"/>
              </a:ext>
            </a:extLst>
          </p:cNvPr>
          <p:cNvSpPr txBox="1"/>
          <p:nvPr/>
        </p:nvSpPr>
        <p:spPr>
          <a:xfrm>
            <a:off x="6524997" y="2288325"/>
            <a:ext cx="864339" cy="369332"/>
          </a:xfrm>
          <a:prstGeom prst="rect">
            <a:avLst/>
          </a:prstGeom>
          <a:noFill/>
        </p:spPr>
        <p:txBody>
          <a:bodyPr wrap="none" rtlCol="0">
            <a:spAutoFit/>
          </a:bodyPr>
          <a:lstStyle/>
          <a:p>
            <a:r>
              <a:rPr lang="en-CA" b="1">
                <a:solidFill>
                  <a:srgbClr val="00B0F0"/>
                </a:solidFill>
              </a:rPr>
              <a:t>BWXT</a:t>
            </a:r>
          </a:p>
        </p:txBody>
      </p:sp>
      <p:sp>
        <p:nvSpPr>
          <p:cNvPr id="25" name="TextBox 24">
            <a:extLst>
              <a:ext uri="{FF2B5EF4-FFF2-40B4-BE49-F238E27FC236}">
                <a16:creationId xmlns:a16="http://schemas.microsoft.com/office/drawing/2014/main" id="{5357614D-CC64-4E7F-9D46-DECD36187AD5}"/>
              </a:ext>
            </a:extLst>
          </p:cNvPr>
          <p:cNvSpPr txBox="1"/>
          <p:nvPr/>
        </p:nvSpPr>
        <p:spPr>
          <a:xfrm>
            <a:off x="5487994" y="6395433"/>
            <a:ext cx="671979" cy="369332"/>
          </a:xfrm>
          <a:prstGeom prst="rect">
            <a:avLst/>
          </a:prstGeom>
          <a:noFill/>
        </p:spPr>
        <p:txBody>
          <a:bodyPr wrap="none" rtlCol="0">
            <a:spAutoFit/>
          </a:bodyPr>
          <a:lstStyle/>
          <a:p>
            <a:r>
              <a:rPr lang="en-CA" b="1" dirty="0">
                <a:solidFill>
                  <a:srgbClr val="00B0F0"/>
                </a:solidFill>
              </a:rPr>
              <a:t>IAMI</a:t>
            </a:r>
          </a:p>
        </p:txBody>
      </p:sp>
      <p:sp>
        <p:nvSpPr>
          <p:cNvPr id="19" name="Rectangle 18">
            <a:extLst>
              <a:ext uri="{FF2B5EF4-FFF2-40B4-BE49-F238E27FC236}">
                <a16:creationId xmlns:a16="http://schemas.microsoft.com/office/drawing/2014/main" id="{05385DD9-5034-FEB5-945F-736899F91740}"/>
              </a:ext>
            </a:extLst>
          </p:cNvPr>
          <p:cNvSpPr/>
          <p:nvPr/>
        </p:nvSpPr>
        <p:spPr>
          <a:xfrm>
            <a:off x="2373633" y="2142402"/>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BE12D-49A8-2585-A39E-EF3ED01B02DA}"/>
              </a:ext>
            </a:extLst>
          </p:cNvPr>
          <p:cNvSpPr/>
          <p:nvPr/>
        </p:nvSpPr>
        <p:spPr>
          <a:xfrm>
            <a:off x="3539709" y="5683461"/>
            <a:ext cx="671979" cy="812963"/>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7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45EA11-0F1A-CE4C-9647-5E8A73C72183}"/>
              </a:ext>
            </a:extLst>
          </p:cNvPr>
          <p:cNvSpPr/>
          <p:nvPr/>
        </p:nvSpPr>
        <p:spPr>
          <a:xfrm>
            <a:off x="166506" y="30270"/>
            <a:ext cx="2137891" cy="6631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BA9BE02-EB6B-0E4C-B4B9-DF05B046858F}"/>
              </a:ext>
            </a:extLst>
          </p:cNvPr>
          <p:cNvPicPr>
            <a:picLocks noChangeAspect="1"/>
          </p:cNvPicPr>
          <p:nvPr/>
        </p:nvPicPr>
        <p:blipFill rotWithShape="1">
          <a:blip r:embed="rId3"/>
          <a:srcRect l="12923" t="3261" r="7659" b="-5"/>
          <a:stretch/>
        </p:blipFill>
        <p:spPr>
          <a:xfrm>
            <a:off x="125274" y="266369"/>
            <a:ext cx="7049921" cy="6440923"/>
          </a:xfrm>
          <a:prstGeom prst="rect">
            <a:avLst/>
          </a:prstGeom>
        </p:spPr>
      </p:pic>
      <p:sp>
        <p:nvSpPr>
          <p:cNvPr id="3" name="Title 2"/>
          <p:cNvSpPr>
            <a:spLocks noGrp="1"/>
          </p:cNvSpPr>
          <p:nvPr>
            <p:ph type="title"/>
          </p:nvPr>
        </p:nvSpPr>
        <p:spPr>
          <a:xfrm>
            <a:off x="5061651" y="208896"/>
            <a:ext cx="6805936" cy="676102"/>
          </a:xfrm>
        </p:spPr>
        <p:txBody>
          <a:bodyPr>
            <a:normAutofit/>
          </a:bodyPr>
          <a:lstStyle/>
          <a:p>
            <a:pPr algn="r"/>
            <a:r>
              <a:rPr lang="en-US" sz="2800" b="1" dirty="0"/>
              <a:t>LS Facility Updates</a:t>
            </a:r>
            <a:endParaRPr lang="en-CA" sz="2800" b="1" dirty="0"/>
          </a:p>
        </p:txBody>
      </p:sp>
      <p:sp>
        <p:nvSpPr>
          <p:cNvPr id="11" name="Rectangle 10">
            <a:extLst>
              <a:ext uri="{FF2B5EF4-FFF2-40B4-BE49-F238E27FC236}">
                <a16:creationId xmlns:a16="http://schemas.microsoft.com/office/drawing/2014/main" id="{D5517E4A-10B4-884E-A1FE-DA389B7AF1EF}"/>
              </a:ext>
            </a:extLst>
          </p:cNvPr>
          <p:cNvSpPr/>
          <p:nvPr/>
        </p:nvSpPr>
        <p:spPr>
          <a:xfrm>
            <a:off x="79923" y="951734"/>
            <a:ext cx="2006051" cy="450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4FFCF4-DDDE-B149-B697-EB90D2F74D00}"/>
              </a:ext>
            </a:extLst>
          </p:cNvPr>
          <p:cNvSpPr/>
          <p:nvPr/>
        </p:nvSpPr>
        <p:spPr>
          <a:xfrm>
            <a:off x="5173521" y="5773311"/>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11DDA3-E262-0F43-8327-3BCB418C0FC4}"/>
              </a:ext>
            </a:extLst>
          </p:cNvPr>
          <p:cNvSpPr/>
          <p:nvPr/>
        </p:nvSpPr>
        <p:spPr>
          <a:xfrm>
            <a:off x="5513517" y="4578980"/>
            <a:ext cx="855385" cy="1194331"/>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31A327-7E1B-1A4E-BB23-B9B5494DB633}"/>
              </a:ext>
            </a:extLst>
          </p:cNvPr>
          <p:cNvSpPr/>
          <p:nvPr/>
        </p:nvSpPr>
        <p:spPr>
          <a:xfrm>
            <a:off x="5273749" y="1958433"/>
            <a:ext cx="1100470" cy="2620547"/>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98F0D6-DAFD-5D44-971D-7DB8E96C4360}"/>
              </a:ext>
            </a:extLst>
          </p:cNvPr>
          <p:cNvSpPr/>
          <p:nvPr/>
        </p:nvSpPr>
        <p:spPr>
          <a:xfrm>
            <a:off x="4896293" y="2384612"/>
            <a:ext cx="377456" cy="219436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89A26F-87C4-7F43-94FE-395484900F30}"/>
              </a:ext>
            </a:extLst>
          </p:cNvPr>
          <p:cNvSpPr/>
          <p:nvPr/>
        </p:nvSpPr>
        <p:spPr>
          <a:xfrm>
            <a:off x="4845256" y="2926756"/>
            <a:ext cx="45719" cy="1473794"/>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B51B64-6AF0-49B0-9C12-323E169B6C02}"/>
              </a:ext>
            </a:extLst>
          </p:cNvPr>
          <p:cNvSpPr/>
          <p:nvPr/>
        </p:nvSpPr>
        <p:spPr>
          <a:xfrm>
            <a:off x="2924488" y="2937013"/>
            <a:ext cx="667108" cy="2841238"/>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B363F1-D01D-492E-9FFE-7580C9B49BB8}"/>
              </a:ext>
            </a:extLst>
          </p:cNvPr>
          <p:cNvSpPr/>
          <p:nvPr/>
        </p:nvSpPr>
        <p:spPr>
          <a:xfrm>
            <a:off x="1691797" y="2653748"/>
            <a:ext cx="788354" cy="566530"/>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A2528A-C85E-458B-A08B-E47EEBCB6600}"/>
              </a:ext>
            </a:extLst>
          </p:cNvPr>
          <p:cNvSpPr txBox="1"/>
          <p:nvPr/>
        </p:nvSpPr>
        <p:spPr>
          <a:xfrm>
            <a:off x="3558057" y="3161176"/>
            <a:ext cx="736099" cy="369332"/>
          </a:xfrm>
          <a:prstGeom prst="rect">
            <a:avLst/>
          </a:prstGeom>
          <a:noFill/>
        </p:spPr>
        <p:txBody>
          <a:bodyPr wrap="none" rtlCol="0">
            <a:spAutoFit/>
          </a:bodyPr>
          <a:lstStyle/>
          <a:p>
            <a:r>
              <a:rPr lang="en-CA" b="1">
                <a:solidFill>
                  <a:srgbClr val="00B0F0"/>
                </a:solidFill>
              </a:rPr>
              <a:t>ISAC</a:t>
            </a:r>
          </a:p>
        </p:txBody>
      </p:sp>
      <p:sp>
        <p:nvSpPr>
          <p:cNvPr id="22" name="TextBox 21">
            <a:extLst>
              <a:ext uri="{FF2B5EF4-FFF2-40B4-BE49-F238E27FC236}">
                <a16:creationId xmlns:a16="http://schemas.microsoft.com/office/drawing/2014/main" id="{CA34A1D0-9641-4695-A989-FD1C44F1A37D}"/>
              </a:ext>
            </a:extLst>
          </p:cNvPr>
          <p:cNvSpPr txBox="1"/>
          <p:nvPr/>
        </p:nvSpPr>
        <p:spPr>
          <a:xfrm>
            <a:off x="836033" y="2752347"/>
            <a:ext cx="877163" cy="369332"/>
          </a:xfrm>
          <a:prstGeom prst="rect">
            <a:avLst/>
          </a:prstGeom>
          <a:noFill/>
        </p:spPr>
        <p:txBody>
          <a:bodyPr wrap="none" rtlCol="0">
            <a:spAutoFit/>
          </a:bodyPr>
          <a:lstStyle/>
          <a:p>
            <a:r>
              <a:rPr lang="en-CA" b="1">
                <a:solidFill>
                  <a:srgbClr val="00B0F0"/>
                </a:solidFill>
              </a:rPr>
              <a:t>ARIEL</a:t>
            </a:r>
          </a:p>
        </p:txBody>
      </p:sp>
      <p:sp>
        <p:nvSpPr>
          <p:cNvPr id="23" name="TextBox 22">
            <a:extLst>
              <a:ext uri="{FF2B5EF4-FFF2-40B4-BE49-F238E27FC236}">
                <a16:creationId xmlns:a16="http://schemas.microsoft.com/office/drawing/2014/main" id="{FC79F91F-697E-4FE8-926E-D41171152863}"/>
              </a:ext>
            </a:extLst>
          </p:cNvPr>
          <p:cNvSpPr txBox="1"/>
          <p:nvPr/>
        </p:nvSpPr>
        <p:spPr>
          <a:xfrm>
            <a:off x="5294974" y="5197032"/>
            <a:ext cx="543739" cy="369332"/>
          </a:xfrm>
          <a:prstGeom prst="rect">
            <a:avLst/>
          </a:prstGeom>
          <a:noFill/>
        </p:spPr>
        <p:txBody>
          <a:bodyPr wrap="none" rtlCol="0">
            <a:spAutoFit/>
          </a:bodyPr>
          <a:lstStyle/>
          <a:p>
            <a:r>
              <a:rPr lang="en-CA" b="1" dirty="0">
                <a:solidFill>
                  <a:srgbClr val="00B0F0"/>
                </a:solidFill>
              </a:rPr>
              <a:t>IPF</a:t>
            </a:r>
          </a:p>
        </p:txBody>
      </p:sp>
      <p:sp>
        <p:nvSpPr>
          <p:cNvPr id="24" name="TextBox 23">
            <a:extLst>
              <a:ext uri="{FF2B5EF4-FFF2-40B4-BE49-F238E27FC236}">
                <a16:creationId xmlns:a16="http://schemas.microsoft.com/office/drawing/2014/main" id="{5429CF08-B0EA-4CD5-9E3D-3FDE84C83749}"/>
              </a:ext>
            </a:extLst>
          </p:cNvPr>
          <p:cNvSpPr txBox="1"/>
          <p:nvPr/>
        </p:nvSpPr>
        <p:spPr>
          <a:xfrm>
            <a:off x="5417967" y="2227195"/>
            <a:ext cx="864339" cy="369332"/>
          </a:xfrm>
          <a:prstGeom prst="rect">
            <a:avLst/>
          </a:prstGeom>
          <a:noFill/>
        </p:spPr>
        <p:txBody>
          <a:bodyPr wrap="none" rtlCol="0">
            <a:spAutoFit/>
          </a:bodyPr>
          <a:lstStyle/>
          <a:p>
            <a:r>
              <a:rPr lang="en-CA" b="1" dirty="0">
                <a:solidFill>
                  <a:srgbClr val="00B0F0"/>
                </a:solidFill>
              </a:rPr>
              <a:t>BWXT</a:t>
            </a:r>
          </a:p>
        </p:txBody>
      </p:sp>
      <p:sp>
        <p:nvSpPr>
          <p:cNvPr id="25" name="TextBox 24">
            <a:extLst>
              <a:ext uri="{FF2B5EF4-FFF2-40B4-BE49-F238E27FC236}">
                <a16:creationId xmlns:a16="http://schemas.microsoft.com/office/drawing/2014/main" id="{5357614D-CC64-4E7F-9D46-DECD36187AD5}"/>
              </a:ext>
            </a:extLst>
          </p:cNvPr>
          <p:cNvSpPr txBox="1"/>
          <p:nvPr/>
        </p:nvSpPr>
        <p:spPr>
          <a:xfrm>
            <a:off x="5460917" y="6408261"/>
            <a:ext cx="671979" cy="369332"/>
          </a:xfrm>
          <a:prstGeom prst="rect">
            <a:avLst/>
          </a:prstGeom>
          <a:noFill/>
        </p:spPr>
        <p:txBody>
          <a:bodyPr wrap="none" rtlCol="0">
            <a:spAutoFit/>
          </a:bodyPr>
          <a:lstStyle/>
          <a:p>
            <a:r>
              <a:rPr lang="en-CA" b="1" dirty="0">
                <a:solidFill>
                  <a:srgbClr val="00B0F0"/>
                </a:solidFill>
              </a:rPr>
              <a:t>IAMI</a:t>
            </a:r>
          </a:p>
        </p:txBody>
      </p:sp>
      <p:sp>
        <p:nvSpPr>
          <p:cNvPr id="19" name="Rectangle 18">
            <a:extLst>
              <a:ext uri="{FF2B5EF4-FFF2-40B4-BE49-F238E27FC236}">
                <a16:creationId xmlns:a16="http://schemas.microsoft.com/office/drawing/2014/main" id="{05385DD9-5034-FEB5-945F-736899F91740}"/>
              </a:ext>
            </a:extLst>
          </p:cNvPr>
          <p:cNvSpPr/>
          <p:nvPr/>
        </p:nvSpPr>
        <p:spPr>
          <a:xfrm>
            <a:off x="2373633" y="2142402"/>
            <a:ext cx="1035893" cy="515255"/>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BE12D-49A8-2585-A39E-EF3ED01B02DA}"/>
              </a:ext>
            </a:extLst>
          </p:cNvPr>
          <p:cNvSpPr/>
          <p:nvPr/>
        </p:nvSpPr>
        <p:spPr>
          <a:xfrm>
            <a:off x="3539709" y="5683461"/>
            <a:ext cx="671979" cy="812963"/>
          </a:xfrm>
          <a:prstGeom prst="rect">
            <a:avLst/>
          </a:prstGeom>
          <a:solidFill>
            <a:srgbClr val="00B0F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4B4BDC9-CEA5-A0F3-A757-5EC1D0FD427F}"/>
              </a:ext>
            </a:extLst>
          </p:cNvPr>
          <p:cNvSpPr/>
          <p:nvPr/>
        </p:nvSpPr>
        <p:spPr>
          <a:xfrm>
            <a:off x="4807462" y="3530508"/>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A5191A-C4CB-53D4-C2F7-9C58600B3F0F}"/>
              </a:ext>
            </a:extLst>
          </p:cNvPr>
          <p:cNvSpPr/>
          <p:nvPr/>
        </p:nvSpPr>
        <p:spPr>
          <a:xfrm>
            <a:off x="5400778" y="6058916"/>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31793-6FD2-D979-AA82-837758E366DD}"/>
              </a:ext>
            </a:extLst>
          </p:cNvPr>
          <p:cNvSpPr/>
          <p:nvPr/>
        </p:nvSpPr>
        <p:spPr>
          <a:xfrm>
            <a:off x="5048012" y="5684413"/>
            <a:ext cx="1320889"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EC7EE5-BDC2-2E1A-AAF0-85006B853E77}"/>
              </a:ext>
            </a:extLst>
          </p:cNvPr>
          <p:cNvSpPr/>
          <p:nvPr/>
        </p:nvSpPr>
        <p:spPr>
          <a:xfrm>
            <a:off x="1716497" y="2565182"/>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BAB585-4A3E-FDD4-1085-48FC8ADFFF8A}"/>
              </a:ext>
            </a:extLst>
          </p:cNvPr>
          <p:cNvSpPr/>
          <p:nvPr/>
        </p:nvSpPr>
        <p:spPr>
          <a:xfrm>
            <a:off x="5190981" y="5182732"/>
            <a:ext cx="732118" cy="698691"/>
          </a:xfrm>
          <a:prstGeom prst="rect">
            <a:avLst/>
          </a:prstGeom>
          <a:noFill/>
          <a:ln w="38100">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93EBCC9-285E-27D1-EE0E-4C9FE7203B7D}"/>
              </a:ext>
            </a:extLst>
          </p:cNvPr>
          <p:cNvCxnSpPr>
            <a:cxnSpLocks/>
            <a:stCxn id="10" idx="3"/>
          </p:cNvCxnSpPr>
          <p:nvPr/>
        </p:nvCxnSpPr>
        <p:spPr>
          <a:xfrm flipV="1">
            <a:off x="2448615" y="1401872"/>
            <a:ext cx="5389099" cy="1512656"/>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4427D4-DE2B-5C7B-8E14-59E54455EDE6}"/>
              </a:ext>
            </a:extLst>
          </p:cNvPr>
          <p:cNvCxnSpPr>
            <a:cxnSpLocks/>
            <a:stCxn id="2" idx="3"/>
          </p:cNvCxnSpPr>
          <p:nvPr/>
        </p:nvCxnSpPr>
        <p:spPr>
          <a:xfrm flipV="1">
            <a:off x="5539580" y="2279020"/>
            <a:ext cx="2298134" cy="1600834"/>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D4530E6-3B10-051C-637F-765E49644CA0}"/>
              </a:ext>
            </a:extLst>
          </p:cNvPr>
          <p:cNvCxnSpPr>
            <a:cxnSpLocks/>
          </p:cNvCxnSpPr>
          <p:nvPr/>
        </p:nvCxnSpPr>
        <p:spPr>
          <a:xfrm flipV="1">
            <a:off x="5923099" y="3161176"/>
            <a:ext cx="1914615" cy="2341553"/>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F325B4-B827-6A50-07FA-28DE65EC6736}"/>
              </a:ext>
            </a:extLst>
          </p:cNvPr>
          <p:cNvCxnSpPr>
            <a:cxnSpLocks/>
          </p:cNvCxnSpPr>
          <p:nvPr/>
        </p:nvCxnSpPr>
        <p:spPr>
          <a:xfrm flipV="1">
            <a:off x="6368901" y="4152900"/>
            <a:ext cx="1468813" cy="1839686"/>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9DED6C4-B29A-F56B-B435-E7487AA81FE6}"/>
              </a:ext>
            </a:extLst>
          </p:cNvPr>
          <p:cNvCxnSpPr>
            <a:cxnSpLocks/>
            <a:stCxn id="6" idx="3"/>
          </p:cNvCxnSpPr>
          <p:nvPr/>
        </p:nvCxnSpPr>
        <p:spPr>
          <a:xfrm flipV="1">
            <a:off x="6132896" y="5078186"/>
            <a:ext cx="1704818" cy="1330076"/>
          </a:xfrm>
          <a:prstGeom prst="line">
            <a:avLst/>
          </a:prstGeom>
          <a:ln w="38100">
            <a:solidFill>
              <a:srgbClr val="00A9FF"/>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259FB9-29F2-2B83-574B-E3D938B6B88A}"/>
              </a:ext>
            </a:extLst>
          </p:cNvPr>
          <p:cNvSpPr txBox="1"/>
          <p:nvPr/>
        </p:nvSpPr>
        <p:spPr>
          <a:xfrm>
            <a:off x="8175171" y="1176803"/>
            <a:ext cx="3531736" cy="646331"/>
          </a:xfrm>
          <a:prstGeom prst="rect">
            <a:avLst/>
          </a:prstGeom>
          <a:noFill/>
        </p:spPr>
        <p:txBody>
          <a:bodyPr wrap="none" rtlCol="0">
            <a:spAutoFit/>
          </a:bodyPr>
          <a:lstStyle/>
          <a:p>
            <a:r>
              <a:rPr lang="en-US" dirty="0"/>
              <a:t>P405: Symbiotic Medical Isotope</a:t>
            </a:r>
          </a:p>
          <a:p>
            <a:r>
              <a:rPr lang="en-US" dirty="0"/>
              <a:t>Production</a:t>
            </a:r>
          </a:p>
        </p:txBody>
      </p:sp>
      <p:sp>
        <p:nvSpPr>
          <p:cNvPr id="43" name="TextBox 42">
            <a:extLst>
              <a:ext uri="{FF2B5EF4-FFF2-40B4-BE49-F238E27FC236}">
                <a16:creationId xmlns:a16="http://schemas.microsoft.com/office/drawing/2014/main" id="{972EA4E3-93DD-00EF-96C6-0BF8B5982E1E}"/>
              </a:ext>
            </a:extLst>
          </p:cNvPr>
          <p:cNvSpPr txBox="1"/>
          <p:nvPr/>
        </p:nvSpPr>
        <p:spPr>
          <a:xfrm>
            <a:off x="8175171" y="1962880"/>
            <a:ext cx="3604513" cy="646331"/>
          </a:xfrm>
          <a:prstGeom prst="rect">
            <a:avLst/>
          </a:prstGeom>
          <a:noFill/>
        </p:spPr>
        <p:txBody>
          <a:bodyPr wrap="none" rtlCol="0">
            <a:spAutoFit/>
          </a:bodyPr>
          <a:lstStyle/>
          <a:p>
            <a:r>
              <a:rPr lang="en-US" dirty="0"/>
              <a:t>P412: GMP Radiopharmaceutical</a:t>
            </a:r>
          </a:p>
          <a:p>
            <a:r>
              <a:rPr lang="en-US" dirty="0"/>
              <a:t>Upgrades </a:t>
            </a:r>
          </a:p>
        </p:txBody>
      </p:sp>
      <p:sp>
        <p:nvSpPr>
          <p:cNvPr id="44" name="TextBox 43">
            <a:extLst>
              <a:ext uri="{FF2B5EF4-FFF2-40B4-BE49-F238E27FC236}">
                <a16:creationId xmlns:a16="http://schemas.microsoft.com/office/drawing/2014/main" id="{409A66F0-925A-C23F-B308-11443D934F3B}"/>
              </a:ext>
            </a:extLst>
          </p:cNvPr>
          <p:cNvSpPr txBox="1"/>
          <p:nvPr/>
        </p:nvSpPr>
        <p:spPr>
          <a:xfrm>
            <a:off x="8164956" y="2756271"/>
            <a:ext cx="3557384" cy="646331"/>
          </a:xfrm>
          <a:prstGeom prst="rect">
            <a:avLst/>
          </a:prstGeom>
          <a:noFill/>
        </p:spPr>
        <p:txBody>
          <a:bodyPr wrap="none" rtlCol="0">
            <a:spAutoFit/>
          </a:bodyPr>
          <a:lstStyle/>
          <a:p>
            <a:r>
              <a:rPr lang="en-US" dirty="0"/>
              <a:t>P457: Isotope Production Facility</a:t>
            </a:r>
          </a:p>
          <a:p>
            <a:r>
              <a:rPr lang="en-US" dirty="0"/>
              <a:t>Nuclear Ventilation Upgrade </a:t>
            </a:r>
          </a:p>
        </p:txBody>
      </p:sp>
      <p:sp>
        <p:nvSpPr>
          <p:cNvPr id="45" name="TextBox 44">
            <a:extLst>
              <a:ext uri="{FF2B5EF4-FFF2-40B4-BE49-F238E27FC236}">
                <a16:creationId xmlns:a16="http://schemas.microsoft.com/office/drawing/2014/main" id="{E149C27C-B731-1E23-B99D-A2417BBA09F4}"/>
              </a:ext>
            </a:extLst>
          </p:cNvPr>
          <p:cNvSpPr txBox="1"/>
          <p:nvPr/>
        </p:nvSpPr>
        <p:spPr>
          <a:xfrm>
            <a:off x="8175171" y="3830407"/>
            <a:ext cx="2736647" cy="369332"/>
          </a:xfrm>
          <a:prstGeom prst="rect">
            <a:avLst/>
          </a:prstGeom>
          <a:noFill/>
        </p:spPr>
        <p:txBody>
          <a:bodyPr wrap="none" rtlCol="0">
            <a:spAutoFit/>
          </a:bodyPr>
          <a:lstStyle/>
          <a:p>
            <a:r>
              <a:rPr lang="en-US" dirty="0"/>
              <a:t>P468: Biohazard Facility </a:t>
            </a:r>
          </a:p>
        </p:txBody>
      </p:sp>
      <p:sp>
        <p:nvSpPr>
          <p:cNvPr id="46" name="TextBox 45">
            <a:extLst>
              <a:ext uri="{FF2B5EF4-FFF2-40B4-BE49-F238E27FC236}">
                <a16:creationId xmlns:a16="http://schemas.microsoft.com/office/drawing/2014/main" id="{48ED41AB-1CDB-BF6F-EEE3-0A557FBC3640}"/>
              </a:ext>
            </a:extLst>
          </p:cNvPr>
          <p:cNvSpPr txBox="1"/>
          <p:nvPr/>
        </p:nvSpPr>
        <p:spPr>
          <a:xfrm>
            <a:off x="8164956" y="4627544"/>
            <a:ext cx="2390398" cy="646331"/>
          </a:xfrm>
          <a:prstGeom prst="rect">
            <a:avLst/>
          </a:prstGeom>
          <a:noFill/>
        </p:spPr>
        <p:txBody>
          <a:bodyPr wrap="none" rtlCol="0">
            <a:spAutoFit/>
          </a:bodyPr>
          <a:lstStyle/>
          <a:p>
            <a:r>
              <a:rPr lang="en-US" dirty="0"/>
              <a:t>P442, 471, 527, 550: </a:t>
            </a:r>
          </a:p>
          <a:p>
            <a:r>
              <a:rPr lang="en-US" dirty="0"/>
              <a:t>IAMI Buildout </a:t>
            </a:r>
          </a:p>
        </p:txBody>
      </p:sp>
    </p:spTree>
    <p:extLst>
      <p:ext uri="{BB962C8B-B14F-4D97-AF65-F5344CB8AC3E}">
        <p14:creationId xmlns:p14="http://schemas.microsoft.com/office/powerpoint/2010/main" val="244020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1_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95DFFFD-7B87-4DD8-A2A1-E048C6657955}">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02A3451D615C4F8268874AE215A7C6" ma:contentTypeVersion="3" ma:contentTypeDescription="Create a new document." ma:contentTypeScope="" ma:versionID="c97ffa19abab966077aabf0adcbc2ef6">
  <xsd:schema xmlns:xsd="http://www.w3.org/2001/XMLSchema" xmlns:xs="http://www.w3.org/2001/XMLSchema" xmlns:p="http://schemas.microsoft.com/office/2006/metadata/properties" xmlns:ns2="56cf4c6a-3be4-45ea-81b0-1e2fc61583a6" targetNamespace="http://schemas.microsoft.com/office/2006/metadata/properties" ma:root="true" ma:fieldsID="18a67c5b656a30f649687e557322f7ef" ns2:_="">
    <xsd:import namespace="56cf4c6a-3be4-45ea-81b0-1e2fc61583a6"/>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f4c6a-3be4-45ea-81b0-1e2fc615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D4B155-34C7-4938-BC4B-D0A81988A3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cf4c6a-3be4-45ea-81b0-1e2fc6158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DBE18B-3E07-4798-938C-9D22F0E055C6}">
  <ds:schemaRefs>
    <ds:schemaRef ds:uri="http://schemas.microsoft.com/sharepoint/v3/contenttype/forms"/>
  </ds:schemaRefs>
</ds:datastoreItem>
</file>

<file path=customXml/itemProps3.xml><?xml version="1.0" encoding="utf-8"?>
<ds:datastoreItem xmlns:ds="http://schemas.openxmlformats.org/officeDocument/2006/customXml" ds:itemID="{F1AEFBFA-2464-4A19-9AC2-49D62E17162B}">
  <ds:schemaRefs>
    <ds:schemaRef ds:uri="http://schemas.microsoft.com/office/2006/documentManagement/types"/>
    <ds:schemaRef ds:uri="http://purl.org/dc/terms/"/>
    <ds:schemaRef ds:uri="http://schemas.openxmlformats.org/package/2006/metadata/core-properties"/>
    <ds:schemaRef ds:uri="ddf70187-2574-4bdf-8d47-caead31c8424"/>
    <ds:schemaRef ds:uri="http://purl.org/dc/dcmitype/"/>
    <ds:schemaRef ds:uri="http://schemas.microsoft.com/office/infopath/2007/PartnerControls"/>
    <ds:schemaRef ds:uri="http://purl.org/dc/elements/1.1/"/>
    <ds:schemaRef ds:uri="http://schemas.microsoft.com/office/2006/metadata/properties"/>
    <ds:schemaRef ds:uri="7f7e9349-7aa3-411b-b2a2-e10845bb70e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2422</TotalTime>
  <Words>3496</Words>
  <Application>Microsoft Office PowerPoint</Application>
  <PresentationFormat>Widescreen</PresentationFormat>
  <Paragraphs>498</Paragraphs>
  <Slides>36</Slides>
  <Notes>18</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2" baseType="lpstr">
      <vt:lpstr>-apple-system</vt:lpstr>
      <vt:lpstr>Arial</vt:lpstr>
      <vt:lpstr>Arial </vt:lpstr>
      <vt:lpstr>Arial   </vt:lpstr>
      <vt:lpstr>Arial Black</vt:lpstr>
      <vt:lpstr>Avenir Heavy</vt:lpstr>
      <vt:lpstr>Calibri</vt:lpstr>
      <vt:lpstr>Helvetica Light</vt:lpstr>
      <vt:lpstr>Helvetica Neue</vt:lpstr>
      <vt:lpstr>Myriad Pro</vt:lpstr>
      <vt:lpstr>Myriad Pro SemiExt</vt:lpstr>
      <vt:lpstr>Times New Roman</vt:lpstr>
      <vt:lpstr>Wingdings</vt:lpstr>
      <vt:lpstr>Custom Design</vt:lpstr>
      <vt:lpstr>1_Custom Design</vt:lpstr>
      <vt:lpstr>MDLDrawObject Class</vt:lpstr>
      <vt:lpstr>Life Sciences 2025-2030 Five Year Plan    </vt:lpstr>
      <vt:lpstr>PowerPoint Presentation</vt:lpstr>
      <vt:lpstr>Life Sciences Vision and Mission Statements</vt:lpstr>
      <vt:lpstr>Current Life Sciences Priorities</vt:lpstr>
      <vt:lpstr>TRIUMF Life Sciences focuses on advancing accelerator-based technology for the development of isotopes that can improve life</vt:lpstr>
      <vt:lpstr>Life Sciences BAEs at TRIUMF</vt:lpstr>
      <vt:lpstr>PowerPoint Presentation</vt:lpstr>
      <vt:lpstr>Life Sciences at TRIUMF</vt:lpstr>
      <vt:lpstr>LS Facility Updates</vt:lpstr>
      <vt:lpstr>PowerPoint Presentation</vt:lpstr>
      <vt:lpstr>PowerPoint Presentation</vt:lpstr>
      <vt:lpstr>2025-2030: Focus on Radiometals (Radchenko, Yang talks, Monday)</vt:lpstr>
      <vt:lpstr>2025-2030: Focus on Radiometals (Radchenko, Yang talks, Monday)</vt:lpstr>
      <vt:lpstr>PowerPoint Presentation</vt:lpstr>
      <vt:lpstr>PowerPoint Presentation</vt:lpstr>
      <vt:lpstr>PowerPoint Presentation</vt:lpstr>
      <vt:lpstr>PowerPoint Presentation</vt:lpstr>
      <vt:lpstr>PowerPoint Presentation</vt:lpstr>
      <vt:lpstr>PowerPoint Presentation</vt:lpstr>
      <vt:lpstr>ISAC/ISOL for R&amp;D into unconventional radionuclides</vt:lpstr>
      <vt:lpstr>Radiopharmaceuticals Development</vt:lpstr>
      <vt:lpstr>PowerPoint Presentation</vt:lpstr>
      <vt:lpstr>PowerPoint Presentation</vt:lpstr>
      <vt:lpstr>PowerPoint Presentation</vt:lpstr>
      <vt:lpstr>UBC; BC Cancer tracer supply</vt:lpstr>
      <vt:lpstr>IAMI (P442)</vt:lpstr>
      <vt:lpstr>IAMI (P442)</vt:lpstr>
      <vt:lpstr>IAMI: Operations Model</vt:lpstr>
      <vt:lpstr>PowerPoint Presentation</vt:lpstr>
      <vt:lpstr>PowerPoint Presentation</vt:lpstr>
      <vt:lpstr>Summary</vt:lpstr>
      <vt:lpstr>Our 20 Year Vision for Life Sciences</vt:lpstr>
      <vt:lpstr>Thank you </vt:lpstr>
      <vt:lpstr>PowerPoint Presentation</vt:lpstr>
      <vt:lpstr>FLASH Proton and X-ray Therapy (P490)</vt:lpstr>
      <vt:lpstr>Expand bio-β-NMR (P382, P464)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TRIUMF</dc:title>
  <dc:creator>Paul Schaffer</dc:creator>
  <cp:lastModifiedBy>Paul Schaffer</cp:lastModifiedBy>
  <cp:revision>20</cp:revision>
  <cp:lastPrinted>2020-05-30T21:37:43Z</cp:lastPrinted>
  <dcterms:modified xsi:type="dcterms:W3CDTF">2023-08-02T15:22:01Z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0x0101006FCE611AAFD5C64683D0916501202EFD</vt:lpwstr>
  </property>
</Properties>
</file>