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25" r:id="rId2"/>
    <p:sldMasterId id="2147483737" r:id="rId3"/>
    <p:sldMasterId id="2147483749" r:id="rId4"/>
  </p:sldMasterIdLst>
  <p:notesMasterIdLst>
    <p:notesMasterId r:id="rId54"/>
  </p:notesMasterIdLst>
  <p:sldIdLst>
    <p:sldId id="281" r:id="rId5"/>
    <p:sldId id="1139" r:id="rId6"/>
    <p:sldId id="1138" r:id="rId7"/>
    <p:sldId id="1176" r:id="rId8"/>
    <p:sldId id="1140" r:id="rId9"/>
    <p:sldId id="1127" r:id="rId10"/>
    <p:sldId id="1143" r:id="rId11"/>
    <p:sldId id="1188" r:id="rId12"/>
    <p:sldId id="1181" r:id="rId13"/>
    <p:sldId id="1125" r:id="rId14"/>
    <p:sldId id="1190" r:id="rId15"/>
    <p:sldId id="342" r:id="rId16"/>
    <p:sldId id="1126" r:id="rId17"/>
    <p:sldId id="314" r:id="rId18"/>
    <p:sldId id="1129" r:id="rId19"/>
    <p:sldId id="1191" r:id="rId20"/>
    <p:sldId id="278" r:id="rId21"/>
    <p:sldId id="1091" r:id="rId22"/>
    <p:sldId id="1130" r:id="rId23"/>
    <p:sldId id="280" r:id="rId24"/>
    <p:sldId id="1132" r:id="rId25"/>
    <p:sldId id="282" r:id="rId26"/>
    <p:sldId id="285" r:id="rId27"/>
    <p:sldId id="1192" r:id="rId28"/>
    <p:sldId id="1141" r:id="rId29"/>
    <p:sldId id="275" r:id="rId30"/>
    <p:sldId id="276" r:id="rId31"/>
    <p:sldId id="1189" r:id="rId32"/>
    <p:sldId id="1074" r:id="rId33"/>
    <p:sldId id="1193" r:id="rId34"/>
    <p:sldId id="1197" r:id="rId35"/>
    <p:sldId id="1196" r:id="rId36"/>
    <p:sldId id="1155" r:id="rId37"/>
    <p:sldId id="1157" r:id="rId38"/>
    <p:sldId id="1156" r:id="rId39"/>
    <p:sldId id="1185" r:id="rId40"/>
    <p:sldId id="1201" r:id="rId41"/>
    <p:sldId id="1200" r:id="rId42"/>
    <p:sldId id="1202" r:id="rId43"/>
    <p:sldId id="1186" r:id="rId44"/>
    <p:sldId id="1187" r:id="rId45"/>
    <p:sldId id="1194" r:id="rId46"/>
    <p:sldId id="1203" r:id="rId47"/>
    <p:sldId id="1142" r:id="rId48"/>
    <p:sldId id="1183" r:id="rId49"/>
    <p:sldId id="1180" r:id="rId50"/>
    <p:sldId id="1179" r:id="rId51"/>
    <p:sldId id="1178" r:id="rId52"/>
    <p:sldId id="760" r:id="rId53"/>
  </p:sldIdLst>
  <p:sldSz cx="9144000" cy="6858000" type="screen4x3"/>
  <p:notesSz cx="6797675" cy="987425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11FF11"/>
    <a:srgbClr val="FFABAB"/>
    <a:srgbClr val="003399"/>
    <a:srgbClr val="006600"/>
    <a:srgbClr val="3399FF"/>
    <a:srgbClr val="FF6600"/>
    <a:srgbClr val="E68C32"/>
    <a:srgbClr val="8BFF8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0" autoAdjust="0"/>
    <p:restoredTop sz="94411" autoAdjust="0"/>
  </p:normalViewPr>
  <p:slideViewPr>
    <p:cSldViewPr>
      <p:cViewPr varScale="1">
        <p:scale>
          <a:sx n="86" d="100"/>
          <a:sy n="86" d="100"/>
        </p:scale>
        <p:origin x="1315" y="67"/>
      </p:cViewPr>
      <p:guideLst>
        <p:guide orient="horz" pos="2160"/>
        <p:guide pos="2880"/>
      </p:guideLst>
    </p:cSldViewPr>
  </p:slideViewPr>
  <p:outlineViewPr>
    <p:cViewPr>
      <p:scale>
        <a:sx n="33" d="100"/>
        <a:sy n="33" d="100"/>
      </p:scale>
      <p:origin x="0" y="-12140"/>
    </p:cViewPr>
  </p:outlineViewPr>
  <p:notesTextViewPr>
    <p:cViewPr>
      <p:scale>
        <a:sx n="3" d="2"/>
        <a:sy n="3" d="2"/>
      </p:scale>
      <p:origin x="0" y="0"/>
    </p:cViewPr>
  </p:notesTextViewPr>
  <p:sorterViewPr>
    <p:cViewPr>
      <p:scale>
        <a:sx n="66" d="100"/>
        <a:sy n="66" d="100"/>
      </p:scale>
      <p:origin x="0" y="-5544"/>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3075" name="Rectangle 3"/>
          <p:cNvSpPr>
            <a:spLocks noGrp="1" noChangeArrowheads="1"/>
          </p:cNvSpPr>
          <p:nvPr>
            <p:ph type="dt" idx="1"/>
          </p:nvPr>
        </p:nvSpPr>
        <p:spPr bwMode="auto">
          <a:xfrm>
            <a:off x="3850443" y="0"/>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49156"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9768" y="4690269"/>
            <a:ext cx="5438140"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9378824"/>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3079" name="Rectangle 7"/>
          <p:cNvSpPr>
            <a:spLocks noGrp="1" noChangeArrowheads="1"/>
          </p:cNvSpPr>
          <p:nvPr>
            <p:ph type="sldNum" sz="quarter" idx="5"/>
          </p:nvPr>
        </p:nvSpPr>
        <p:spPr bwMode="auto">
          <a:xfrm>
            <a:off x="3850443" y="9378824"/>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61D1CAB8-D643-4106-BE85-DE5606B05C1B}" type="slidenum">
              <a:rPr lang="fr-FR"/>
              <a:pPr>
                <a:defRPr/>
              </a:pPr>
              <a:t>‹N°›</a:t>
            </a:fld>
            <a:endParaRPr lang="fr-FR"/>
          </a:p>
        </p:txBody>
      </p:sp>
    </p:spTree>
    <p:extLst>
      <p:ext uri="{BB962C8B-B14F-4D97-AF65-F5344CB8AC3E}">
        <p14:creationId xmlns:p14="http://schemas.microsoft.com/office/powerpoint/2010/main" val="370074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6B500A9-87AE-5C6F-E68F-697D4C25E928}"/>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55EFF7D-0D00-4471-81FA-982D6FBD0A45}" type="slidenum">
              <a:rPr kumimoji="0" lang="de-DE" sz="1400" b="0" i="0" u="none" strike="noStrike" kern="1200" cap="none" spc="0" normalizeH="0" baseline="0" noProof="0" smtClean="0">
                <a:ln>
                  <a:noFill/>
                </a:ln>
                <a:solidFill>
                  <a:prstClr val="black"/>
                </a:solidFill>
                <a:effectLst/>
                <a:uLnTx/>
                <a:uFillTx/>
                <a:latin typeface="Liberation Serif" pitchFamily="18"/>
                <a:ea typeface="+mn-ea"/>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17</a:t>
            </a:fld>
            <a:endParaRPr kumimoji="0" lang="de-DE" sz="1400" b="0" i="0" u="none" strike="noStrike" kern="1200" cap="none" spc="0" normalizeH="0" baseline="0" noProof="0">
              <a:ln>
                <a:noFill/>
              </a:ln>
              <a:solidFill>
                <a:prstClr val="black"/>
              </a:solidFill>
              <a:effectLst/>
              <a:uLnTx/>
              <a:uFillTx/>
              <a:latin typeface="Liberation Serif" pitchFamily="18"/>
              <a:ea typeface="+mn-ea"/>
              <a:cs typeface="Tahoma" pitchFamily="2"/>
            </a:endParaRPr>
          </a:p>
        </p:txBody>
      </p:sp>
      <p:sp>
        <p:nvSpPr>
          <p:cNvPr id="2" name="Espace réservé de l'image des diapositives 1">
            <a:extLst>
              <a:ext uri="{FF2B5EF4-FFF2-40B4-BE49-F238E27FC236}">
                <a16:creationId xmlns:a16="http://schemas.microsoft.com/office/drawing/2014/main" id="{05D0D6EB-6150-0B91-0E90-2E77182B7AE6}"/>
              </a:ext>
            </a:extLst>
          </p:cNvPr>
          <p:cNvSpPr>
            <a:spLocks noGrp="1" noRot="1" noChangeAspect="1" noResize="1"/>
          </p:cNvSpPr>
          <p:nvPr>
            <p:ph type="sldImg"/>
          </p:nvPr>
        </p:nvSpPr>
        <p:spPr>
          <a:xfrm>
            <a:off x="1108075" y="812800"/>
            <a:ext cx="5343525"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698B99F2-FF09-C9F5-C361-87B4A155F806}"/>
              </a:ext>
            </a:extLst>
          </p:cNvPr>
          <p:cNvSpPr txBox="1">
            <a:spLocks noGrp="1"/>
          </p:cNvSpPr>
          <p:nvPr>
            <p:ph type="body" sz="quarter" idx="1"/>
          </p:nvPr>
        </p:nvSpPr>
        <p:spPr/>
        <p:txBody>
          <a:bodyPr vert="horz"/>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F0F9A31-43AA-8063-602B-D04727D2A788}"/>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EF51412-ACDE-47F6-BB6A-8C8929B35A2D}" type="slidenum">
              <a:rPr kumimoji="0" lang="de-DE" sz="1400" b="0" i="0" u="none" strike="noStrike" kern="1200" cap="none" spc="0" normalizeH="0" baseline="0" noProof="0" smtClean="0">
                <a:ln>
                  <a:noFill/>
                </a:ln>
                <a:solidFill>
                  <a:prstClr val="black"/>
                </a:solidFill>
                <a:effectLst/>
                <a:uLnTx/>
                <a:uFillTx/>
                <a:latin typeface="Liberation Serif" pitchFamily="18"/>
                <a:ea typeface="+mn-ea"/>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20</a:t>
            </a:fld>
            <a:endParaRPr kumimoji="0" lang="de-DE" sz="1400" b="0" i="0" u="none" strike="noStrike" kern="1200" cap="none" spc="0" normalizeH="0" baseline="0" noProof="0">
              <a:ln>
                <a:noFill/>
              </a:ln>
              <a:solidFill>
                <a:prstClr val="black"/>
              </a:solidFill>
              <a:effectLst/>
              <a:uLnTx/>
              <a:uFillTx/>
              <a:latin typeface="Liberation Serif" pitchFamily="18"/>
              <a:ea typeface="+mn-ea"/>
              <a:cs typeface="Tahoma" pitchFamily="2"/>
            </a:endParaRPr>
          </a:p>
        </p:txBody>
      </p:sp>
      <p:sp>
        <p:nvSpPr>
          <p:cNvPr id="2" name="Espace réservé de l'image des diapositives 1">
            <a:extLst>
              <a:ext uri="{FF2B5EF4-FFF2-40B4-BE49-F238E27FC236}">
                <a16:creationId xmlns:a16="http://schemas.microsoft.com/office/drawing/2014/main" id="{76C9C4C7-9134-5920-4836-BCB4A11C6212}"/>
              </a:ext>
            </a:extLst>
          </p:cNvPr>
          <p:cNvSpPr>
            <a:spLocks noGrp="1" noRot="1" noChangeAspect="1" noResize="1"/>
          </p:cNvSpPr>
          <p:nvPr>
            <p:ph type="sldImg"/>
          </p:nvPr>
        </p:nvSpPr>
        <p:spPr>
          <a:xfrm>
            <a:off x="1108075" y="812800"/>
            <a:ext cx="5343525"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981F59C3-784F-B0D1-B196-8697D0160795}"/>
              </a:ext>
            </a:extLst>
          </p:cNvPr>
          <p:cNvSpPr txBox="1">
            <a:spLocks noGrp="1"/>
          </p:cNvSpPr>
          <p:nvPr>
            <p:ph type="body" sz="quarter" idx="1"/>
          </p:nvPr>
        </p:nvSpPr>
        <p:spPr/>
        <p:txBody>
          <a:bodyPr vert="horz"/>
          <a:lstStyle/>
          <a:p>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AC62E52-062A-83C2-35A5-C2EFFE58FF81}"/>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314158E-0375-4529-857D-B5D2716F17A5}" type="slidenum">
              <a:rPr kumimoji="0" lang="de-DE" sz="1400" b="0" i="0" u="none" strike="noStrike" kern="1200" cap="none" spc="0" normalizeH="0" baseline="0" noProof="0" smtClean="0">
                <a:ln>
                  <a:noFill/>
                </a:ln>
                <a:solidFill>
                  <a:prstClr val="black"/>
                </a:solidFill>
                <a:effectLst/>
                <a:uLnTx/>
                <a:uFillTx/>
                <a:latin typeface="Liberation Serif" pitchFamily="18"/>
                <a:ea typeface="+mn-ea"/>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21</a:t>
            </a:fld>
            <a:endParaRPr kumimoji="0" lang="de-DE" sz="1400" b="0" i="0" u="none" strike="noStrike" kern="1200" cap="none" spc="0" normalizeH="0" baseline="0" noProof="0">
              <a:ln>
                <a:noFill/>
              </a:ln>
              <a:solidFill>
                <a:prstClr val="black"/>
              </a:solidFill>
              <a:effectLst/>
              <a:uLnTx/>
              <a:uFillTx/>
              <a:latin typeface="Liberation Serif" pitchFamily="18"/>
              <a:ea typeface="+mn-ea"/>
              <a:cs typeface="Tahoma" pitchFamily="2"/>
            </a:endParaRPr>
          </a:p>
        </p:txBody>
      </p:sp>
      <p:sp>
        <p:nvSpPr>
          <p:cNvPr id="2" name="Espace réservé de l'image des diapositives 1">
            <a:extLst>
              <a:ext uri="{FF2B5EF4-FFF2-40B4-BE49-F238E27FC236}">
                <a16:creationId xmlns:a16="http://schemas.microsoft.com/office/drawing/2014/main" id="{342D022F-8AE3-029F-92BE-C447D1D3E3FF}"/>
              </a:ext>
            </a:extLst>
          </p:cNvPr>
          <p:cNvSpPr>
            <a:spLocks noGrp="1" noRot="1" noChangeAspect="1" noResize="1"/>
          </p:cNvSpPr>
          <p:nvPr>
            <p:ph type="sldImg"/>
          </p:nvPr>
        </p:nvSpPr>
        <p:spPr>
          <a:xfrm>
            <a:off x="1108075" y="812800"/>
            <a:ext cx="5343525"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26088872-DF7C-0472-84DA-D0525A89BFA3}"/>
              </a:ext>
            </a:extLst>
          </p:cNvPr>
          <p:cNvSpPr txBox="1">
            <a:spLocks noGrp="1"/>
          </p:cNvSpPr>
          <p:nvPr>
            <p:ph type="body" sz="quarter" idx="1"/>
          </p:nvPr>
        </p:nvSpPr>
        <p:spPr/>
        <p:txBody>
          <a:bodyPr vert="horz"/>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8540A31-BBBE-EA7B-6EBB-92C69FA1BD1B}"/>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275962B-6D34-4D04-A417-D91F3288A5A8}" type="slidenum">
              <a:rPr kumimoji="0" lang="de-DE" sz="1400" b="0" i="0" u="none" strike="noStrike" kern="1200" cap="none" spc="0" normalizeH="0" baseline="0" noProof="0" smtClean="0">
                <a:ln>
                  <a:noFill/>
                </a:ln>
                <a:solidFill>
                  <a:prstClr val="black"/>
                </a:solidFill>
                <a:effectLst/>
                <a:uLnTx/>
                <a:uFillTx/>
                <a:latin typeface="Liberation Serif"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22</a:t>
            </a:fld>
            <a:endParaRPr kumimoji="0" lang="de-DE" sz="1400" b="0" i="0" u="none" strike="noStrike" kern="1200" cap="none" spc="0" normalizeH="0" baseline="0" noProof="0">
              <a:ln>
                <a:noFill/>
              </a:ln>
              <a:solidFill>
                <a:prstClr val="black"/>
              </a:solidFill>
              <a:effectLst/>
              <a:uLnTx/>
              <a:uFillTx/>
              <a:latin typeface="Liberation Serif" pitchFamily="18"/>
              <a:cs typeface="Tahoma" pitchFamily="2"/>
            </a:endParaRPr>
          </a:p>
        </p:txBody>
      </p:sp>
      <p:sp>
        <p:nvSpPr>
          <p:cNvPr id="2" name="Espace réservé de l'image des diapositives 1">
            <a:extLst>
              <a:ext uri="{FF2B5EF4-FFF2-40B4-BE49-F238E27FC236}">
                <a16:creationId xmlns:a16="http://schemas.microsoft.com/office/drawing/2014/main" id="{E51D39A2-E890-3E88-CA5C-477D8FEE26E1}"/>
              </a:ext>
            </a:extLst>
          </p:cNvPr>
          <p:cNvSpPr>
            <a:spLocks noGrp="1" noRot="1" noChangeAspect="1" noResize="1"/>
          </p:cNvSpPr>
          <p:nvPr>
            <p:ph type="sldImg"/>
          </p:nvPr>
        </p:nvSpPr>
        <p:spPr>
          <a:xfrm>
            <a:off x="1108075" y="812800"/>
            <a:ext cx="5343525"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9C621BC5-42D1-9BB5-F041-4E25847F5665}"/>
              </a:ext>
            </a:extLst>
          </p:cNvPr>
          <p:cNvSpPr txBox="1">
            <a:spLocks noGrp="1"/>
          </p:cNvSpPr>
          <p:nvPr>
            <p:ph type="body" sz="quarter" idx="1"/>
          </p:nvPr>
        </p:nvSpPr>
        <p:spPr/>
        <p:txBody>
          <a:bodyPr vert="horz"/>
          <a:lstStyle/>
          <a:p>
            <a:endParaRPr lang="de-DE"/>
          </a:p>
        </p:txBody>
      </p:sp>
    </p:spTree>
    <p:extLst>
      <p:ext uri="{BB962C8B-B14F-4D97-AF65-F5344CB8AC3E}">
        <p14:creationId xmlns:p14="http://schemas.microsoft.com/office/powerpoint/2010/main" val="1727131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8665796-82E7-FF0A-015D-6D8859EA0186}"/>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AA08C35-47A1-45F7-9557-624F78552D44}" type="slidenum">
              <a:rPr kumimoji="0" lang="de-DE" sz="1400" b="0" i="0" u="none" strike="noStrike" kern="1200" cap="none" spc="0" normalizeH="0" baseline="0" noProof="0" smtClean="0">
                <a:ln>
                  <a:noFill/>
                </a:ln>
                <a:solidFill>
                  <a:prstClr val="black"/>
                </a:solidFill>
                <a:effectLst/>
                <a:uLnTx/>
                <a:uFillTx/>
                <a:latin typeface="Liberation Serif"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23</a:t>
            </a:fld>
            <a:endParaRPr kumimoji="0" lang="de-DE" sz="1400" b="0" i="0" u="none" strike="noStrike" kern="1200" cap="none" spc="0" normalizeH="0" baseline="0" noProof="0">
              <a:ln>
                <a:noFill/>
              </a:ln>
              <a:solidFill>
                <a:prstClr val="black"/>
              </a:solidFill>
              <a:effectLst/>
              <a:uLnTx/>
              <a:uFillTx/>
              <a:latin typeface="Liberation Serif" pitchFamily="18"/>
              <a:cs typeface="Tahoma" pitchFamily="2"/>
            </a:endParaRPr>
          </a:p>
        </p:txBody>
      </p:sp>
      <p:sp>
        <p:nvSpPr>
          <p:cNvPr id="2" name="Espace réservé de l'image des diapositives 1">
            <a:extLst>
              <a:ext uri="{FF2B5EF4-FFF2-40B4-BE49-F238E27FC236}">
                <a16:creationId xmlns:a16="http://schemas.microsoft.com/office/drawing/2014/main" id="{8933F696-E898-31B1-9D0F-BC33BEEADE69}"/>
              </a:ext>
            </a:extLst>
          </p:cNvPr>
          <p:cNvSpPr>
            <a:spLocks noGrp="1" noRot="1" noChangeAspect="1" noResize="1"/>
          </p:cNvSpPr>
          <p:nvPr>
            <p:ph type="sldImg"/>
          </p:nvPr>
        </p:nvSpPr>
        <p:spPr>
          <a:xfrm>
            <a:off x="1108075" y="812800"/>
            <a:ext cx="5343525"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59DA6A72-124A-C615-29F4-7F07B6CE351B}"/>
              </a:ext>
            </a:extLst>
          </p:cNvPr>
          <p:cNvSpPr txBox="1">
            <a:spLocks noGrp="1"/>
          </p:cNvSpPr>
          <p:nvPr>
            <p:ph type="body" sz="quarter" idx="1"/>
          </p:nvPr>
        </p:nvSpPr>
        <p:spPr/>
        <p:txBody>
          <a:bodyPr vert="horz"/>
          <a:lstStyle/>
          <a:p>
            <a:endParaRPr lang="de-DE"/>
          </a:p>
        </p:txBody>
      </p:sp>
    </p:spTree>
    <p:extLst>
      <p:ext uri="{BB962C8B-B14F-4D97-AF65-F5344CB8AC3E}">
        <p14:creationId xmlns:p14="http://schemas.microsoft.com/office/powerpoint/2010/main" val="1305070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AF5958D-4842-EA9C-8E22-D7F6000E8145}"/>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C4D4904-88AC-4504-A1F7-86D0D66E3C8E}" type="slidenum">
              <a:rPr kumimoji="0" lang="de-DE" sz="1400" b="0" i="0" u="none" strike="noStrike" kern="1200" cap="none" spc="0" normalizeH="0" baseline="0" noProof="0" smtClean="0">
                <a:ln>
                  <a:noFill/>
                </a:ln>
                <a:solidFill>
                  <a:prstClr val="black"/>
                </a:solidFill>
                <a:effectLst/>
                <a:uLnTx/>
                <a:uFillTx/>
                <a:latin typeface="Liberation Serif"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26</a:t>
            </a:fld>
            <a:endParaRPr kumimoji="0" lang="de-DE" sz="1400" b="0" i="0" u="none" strike="noStrike" kern="1200" cap="none" spc="0" normalizeH="0" baseline="0" noProof="0">
              <a:ln>
                <a:noFill/>
              </a:ln>
              <a:solidFill>
                <a:prstClr val="black"/>
              </a:solidFill>
              <a:effectLst/>
              <a:uLnTx/>
              <a:uFillTx/>
              <a:latin typeface="Liberation Serif" pitchFamily="18"/>
              <a:cs typeface="Tahoma" pitchFamily="2"/>
            </a:endParaRPr>
          </a:p>
        </p:txBody>
      </p:sp>
      <p:sp>
        <p:nvSpPr>
          <p:cNvPr id="2" name="Espace réservé de l'image des diapositives 1">
            <a:extLst>
              <a:ext uri="{FF2B5EF4-FFF2-40B4-BE49-F238E27FC236}">
                <a16:creationId xmlns:a16="http://schemas.microsoft.com/office/drawing/2014/main" id="{A7491442-EAD4-78FE-34D6-7C026E1E3D4F}"/>
              </a:ext>
            </a:extLst>
          </p:cNvPr>
          <p:cNvSpPr>
            <a:spLocks noGrp="1" noRot="1" noChangeAspect="1" noResize="1"/>
          </p:cNvSpPr>
          <p:nvPr>
            <p:ph type="sldImg"/>
          </p:nvPr>
        </p:nvSpPr>
        <p:spPr>
          <a:xfrm>
            <a:off x="1108075" y="812800"/>
            <a:ext cx="5343525"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1458D85D-5124-F378-E3DF-092E3CA1D6A5}"/>
              </a:ext>
            </a:extLst>
          </p:cNvPr>
          <p:cNvSpPr txBox="1">
            <a:spLocks noGrp="1"/>
          </p:cNvSpPr>
          <p:nvPr>
            <p:ph type="body" sz="quarter" idx="1"/>
          </p:nvPr>
        </p:nvSpPr>
        <p:spPr/>
        <p:txBody>
          <a:bodyPr vert="horz"/>
          <a:lstStyle/>
          <a:p>
            <a:endParaRPr lang="de-DE"/>
          </a:p>
        </p:txBody>
      </p:sp>
    </p:spTree>
    <p:extLst>
      <p:ext uri="{BB962C8B-B14F-4D97-AF65-F5344CB8AC3E}">
        <p14:creationId xmlns:p14="http://schemas.microsoft.com/office/powerpoint/2010/main" val="559380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67B6F42-077C-0AC9-A553-5BC8E7C63E75}"/>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BD792B2-6920-4CE7-B85A-78E44C78F311}" type="slidenum">
              <a:rPr kumimoji="0" lang="de-DE" sz="1400" b="0" i="0" u="none" strike="noStrike" kern="1200" cap="none" spc="0" normalizeH="0" baseline="0" noProof="0" smtClean="0">
                <a:ln>
                  <a:noFill/>
                </a:ln>
                <a:solidFill>
                  <a:prstClr val="black"/>
                </a:solidFill>
                <a:effectLst/>
                <a:uLnTx/>
                <a:uFillTx/>
                <a:latin typeface="Liberation Serif" pitchFamily="18"/>
                <a:ea typeface="+mn-ea"/>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27</a:t>
            </a:fld>
            <a:endParaRPr kumimoji="0" lang="de-DE" sz="1400" b="0" i="0" u="none" strike="noStrike" kern="1200" cap="none" spc="0" normalizeH="0" baseline="0" noProof="0">
              <a:ln>
                <a:noFill/>
              </a:ln>
              <a:solidFill>
                <a:prstClr val="black"/>
              </a:solidFill>
              <a:effectLst/>
              <a:uLnTx/>
              <a:uFillTx/>
              <a:latin typeface="Liberation Serif" pitchFamily="18"/>
              <a:ea typeface="+mn-ea"/>
              <a:cs typeface="Tahoma" pitchFamily="2"/>
            </a:endParaRPr>
          </a:p>
        </p:txBody>
      </p:sp>
      <p:sp>
        <p:nvSpPr>
          <p:cNvPr id="2" name="Espace réservé de l'image des diapositives 1">
            <a:extLst>
              <a:ext uri="{FF2B5EF4-FFF2-40B4-BE49-F238E27FC236}">
                <a16:creationId xmlns:a16="http://schemas.microsoft.com/office/drawing/2014/main" id="{9A78015A-AEC8-E5C4-7713-31BD4EBB2A85}"/>
              </a:ext>
            </a:extLst>
          </p:cNvPr>
          <p:cNvSpPr>
            <a:spLocks noGrp="1" noRot="1" noChangeAspect="1" noResize="1"/>
          </p:cNvSpPr>
          <p:nvPr>
            <p:ph type="sldImg"/>
          </p:nvPr>
        </p:nvSpPr>
        <p:spPr>
          <a:xfrm>
            <a:off x="1108075" y="812800"/>
            <a:ext cx="5343525" cy="4008438"/>
          </a:xfrm>
          <a:solidFill>
            <a:srgbClr val="729FCF"/>
          </a:solidFill>
          <a:ln w="25400">
            <a:solidFill>
              <a:srgbClr val="3465A4"/>
            </a:solidFill>
            <a:prstDash val="solid"/>
          </a:ln>
        </p:spPr>
      </p:sp>
      <p:sp>
        <p:nvSpPr>
          <p:cNvPr id="3" name="Espace réservé des notes 2">
            <a:extLst>
              <a:ext uri="{FF2B5EF4-FFF2-40B4-BE49-F238E27FC236}">
                <a16:creationId xmlns:a16="http://schemas.microsoft.com/office/drawing/2014/main" id="{B17CDDAC-542A-3338-89E3-0A801913F751}"/>
              </a:ext>
            </a:extLst>
          </p:cNvPr>
          <p:cNvSpPr txBox="1">
            <a:spLocks noGrp="1"/>
          </p:cNvSpPr>
          <p:nvPr>
            <p:ph type="body" sz="quarter" idx="1"/>
          </p:nvPr>
        </p:nvSpPr>
        <p:spPr/>
        <p:txBody>
          <a:bodyPr vert="horz"/>
          <a:lstStyle/>
          <a:p>
            <a:endParaRPr lang="de-DE"/>
          </a:p>
        </p:txBody>
      </p:sp>
    </p:spTree>
    <p:extLst>
      <p:ext uri="{BB962C8B-B14F-4D97-AF65-F5344CB8AC3E}">
        <p14:creationId xmlns:p14="http://schemas.microsoft.com/office/powerpoint/2010/main" val="95349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7732713" cy="576263"/>
          </a:xfrm>
        </p:spPr>
        <p:txBody>
          <a:bodyPr/>
          <a:lstStyle>
            <a:lvl1pPr algn="l">
              <a:defRPr sz="3200">
                <a:solidFill>
                  <a:schemeClr val="accent6"/>
                </a:solidFill>
              </a:defRPr>
            </a:lvl1pPr>
          </a:lstStyle>
          <a:p>
            <a:r>
              <a:rPr lang="fr-FR" dirty="0"/>
              <a:t>Cliquez pour modifier le style du titre</a:t>
            </a:r>
          </a:p>
        </p:txBody>
      </p:sp>
      <p:sp>
        <p:nvSpPr>
          <p:cNvPr id="3" name="Espace réservé du contenu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5" name="Rectangle 34"/>
          <p:cNvSpPr>
            <a:spLocks noGrp="1" noChangeArrowheads="1"/>
          </p:cNvSpPr>
          <p:nvPr>
            <p:ph type="dt" sz="half" idx="11"/>
          </p:nvPr>
        </p:nvSpPr>
        <p:spPr>
          <a:ln/>
        </p:spPr>
        <p:txBody>
          <a:bodyPr/>
          <a:lstStyle>
            <a:lvl1pPr>
              <a:defRPr>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4FB3607-8304-49C2-8F62-20962F99CF52}" type="datetime1">
              <a:rPr kumimoji="0" lang="fr-FR"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35"/>
          <p:cNvSpPr>
            <a:spLocks noGrp="1" noChangeArrowheads="1"/>
          </p:cNvSpPr>
          <p:nvPr>
            <p:ph type="sldNum" sz="quarter" idx="12"/>
          </p:nvPr>
        </p:nvSpPr>
        <p:spPr>
          <a:ln/>
        </p:spPr>
        <p:txBody>
          <a:bodyPr/>
          <a:lstStyle>
            <a:lvl1pPr>
              <a:defRPr>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8CAE9D-42DE-496C-A963-323AA83897E3}" type="slidenum">
              <a:rPr kumimoji="0" lang="fr-FR"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8" name="Connecteur droit 7"/>
          <p:cNvCxnSpPr/>
          <p:nvPr userDrawn="1"/>
        </p:nvCxnSpPr>
        <p:spPr>
          <a:xfrm>
            <a:off x="0" y="699247"/>
            <a:ext cx="9049871"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27794884"/>
      </p:ext>
    </p:extLst>
  </p:cSld>
  <p:clrMapOvr>
    <a:masterClrMapping/>
  </p:clrMapOvr>
  <p:transition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5" name="Rectangle 34"/>
          <p:cNvSpPr>
            <a:spLocks noGrp="1" noChangeArrowheads="1"/>
          </p:cNvSpPr>
          <p:nvPr>
            <p:ph type="dt" sz="half"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81DBE80-69DE-4D05-BA72-996D827F6276}" type="datetime1">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6" name="Rectangle 3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3D815F-8B4D-46EC-A660-EA9A0451C016}" type="slidenum">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29949817"/>
      </p:ext>
    </p:extLst>
  </p:cSld>
  <p:clrMapOvr>
    <a:masterClrMapping/>
  </p:clrMapOvr>
  <p:transition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361950"/>
            <a:ext cx="2087563" cy="5659438"/>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395288" y="361950"/>
            <a:ext cx="6113462" cy="56594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5" name="Rectangle 34"/>
          <p:cNvSpPr>
            <a:spLocks noGrp="1" noChangeArrowheads="1"/>
          </p:cNvSpPr>
          <p:nvPr>
            <p:ph type="dt" sz="half"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26690C2-1C11-4A65-9105-400A6AF71079}" type="datetime1">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6" name="Rectangle 3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7A49C-6930-4CA3-BF80-E00CE6879E81}" type="slidenum">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33590477"/>
      </p:ext>
    </p:extLst>
  </p:cSld>
  <p:clrMapOvr>
    <a:masterClrMapping/>
  </p:clrMapOvr>
  <p:transition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395288" y="361950"/>
            <a:ext cx="8353425" cy="56594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4" name="Rectangle 34"/>
          <p:cNvSpPr>
            <a:spLocks noGrp="1" noChangeArrowheads="1"/>
          </p:cNvSpPr>
          <p:nvPr>
            <p:ph type="dt" sz="half"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6FDD8BA-EAF4-4A63-AE86-E8A9B986A09E}" type="datetime1">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5" name="Rectangle 3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A3D689-C55B-4985-BCE3-4700D8D43A5F}" type="slidenum">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94987265"/>
      </p:ext>
    </p:extLst>
  </p:cSld>
  <p:clrMapOvr>
    <a:masterClrMapping/>
  </p:clrMapOvr>
  <p:transition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FE6DEE-F9FC-4992-87C6-DFCCD7CBCB30}"/>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AC9897AA-CC8E-4A05-BD96-5DB6FE81A8D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27314DD-FFEA-4C82-8E1F-644D10C87D7C}"/>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5" name="Espace réservé du pied de page 4">
            <a:extLst>
              <a:ext uri="{FF2B5EF4-FFF2-40B4-BE49-F238E27FC236}">
                <a16:creationId xmlns:a16="http://schemas.microsoft.com/office/drawing/2014/main" id="{9CE6EA17-7937-4A3D-916A-B4EFA0782ABC}"/>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a:extLst>
              <a:ext uri="{FF2B5EF4-FFF2-40B4-BE49-F238E27FC236}">
                <a16:creationId xmlns:a16="http://schemas.microsoft.com/office/drawing/2014/main" id="{14A4A411-C23C-4323-81B4-5AD4CBCE0000}"/>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2315206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3E2D6A-2D36-4167-8FE2-7F74F8408C2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2010EF3-7DD5-48B2-9AD2-661E48DB60C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E6241F-AE37-4AAB-9FC9-C76ED0C06F91}"/>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5" name="Espace réservé du pied de page 4">
            <a:extLst>
              <a:ext uri="{FF2B5EF4-FFF2-40B4-BE49-F238E27FC236}">
                <a16:creationId xmlns:a16="http://schemas.microsoft.com/office/drawing/2014/main" id="{8CABAB0B-90BC-4B23-8E4C-6EDF4590F3B2}"/>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a:extLst>
              <a:ext uri="{FF2B5EF4-FFF2-40B4-BE49-F238E27FC236}">
                <a16:creationId xmlns:a16="http://schemas.microsoft.com/office/drawing/2014/main" id="{5E92C71A-9A33-4A41-8F3D-06E69ADD300C}"/>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537541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761E60-F440-43D4-87D9-2E2E6BD7F50F}"/>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EBA894A1-D855-4F73-92A2-5365D101AD2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45ECF20-EA16-462F-997F-E3BD069B8182}"/>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5" name="Espace réservé du pied de page 4">
            <a:extLst>
              <a:ext uri="{FF2B5EF4-FFF2-40B4-BE49-F238E27FC236}">
                <a16:creationId xmlns:a16="http://schemas.microsoft.com/office/drawing/2014/main" id="{BB35A88F-2ACE-4168-8424-9CE67756FD80}"/>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a:extLst>
              <a:ext uri="{FF2B5EF4-FFF2-40B4-BE49-F238E27FC236}">
                <a16:creationId xmlns:a16="http://schemas.microsoft.com/office/drawing/2014/main" id="{BB33A66B-A1D5-405B-A0AB-40F4124ECE60}"/>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286517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343B80-E0CF-46EB-B783-1CFFE1751D7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EE2AFCD-023B-41BC-BD2E-452A3C3B6488}"/>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3A915A8-149D-4C96-8ED6-0BBC14555C7A}"/>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5E75388-0084-4C3E-93A5-F3D253F9205E}"/>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6" name="Espace réservé du pied de page 5">
            <a:extLst>
              <a:ext uri="{FF2B5EF4-FFF2-40B4-BE49-F238E27FC236}">
                <a16:creationId xmlns:a16="http://schemas.microsoft.com/office/drawing/2014/main" id="{DF902DFF-60D2-4633-8F28-45B1C052F14B}"/>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7" name="Espace réservé du numéro de diapositive 6">
            <a:extLst>
              <a:ext uri="{FF2B5EF4-FFF2-40B4-BE49-F238E27FC236}">
                <a16:creationId xmlns:a16="http://schemas.microsoft.com/office/drawing/2014/main" id="{C3EE251A-5353-4876-AD33-DD83AE0C2968}"/>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2293965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1E04C0-1010-4051-B4D0-0678F8A9598A}"/>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D2BBA70-AEE1-413E-B6D6-DF2903F4724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DDE11AD-B1DF-4E94-849E-8C2A3A24F69E}"/>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AD9DDB5-CAF4-42AA-A73D-22955CBAFD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68EE095-391D-4644-90F9-09337EEE3C06}"/>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5604D9A-7F0B-44E9-8D1B-59D25CEE0BC7}"/>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8" name="Espace réservé du pied de page 7">
            <a:extLst>
              <a:ext uri="{FF2B5EF4-FFF2-40B4-BE49-F238E27FC236}">
                <a16:creationId xmlns:a16="http://schemas.microsoft.com/office/drawing/2014/main" id="{73C34F9B-B503-4D8A-A5AE-B40EFAE6C81D}"/>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9" name="Espace réservé du numéro de diapositive 8">
            <a:extLst>
              <a:ext uri="{FF2B5EF4-FFF2-40B4-BE49-F238E27FC236}">
                <a16:creationId xmlns:a16="http://schemas.microsoft.com/office/drawing/2014/main" id="{7E1C6B30-6A66-4ED6-82C9-D51C5B0530FB}"/>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82707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CF1D83-2700-4C8E-A5D8-A8CDE45AEED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593CD5A-B70C-4997-8331-B360F95BCDCE}"/>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4" name="Espace réservé du pied de page 3">
            <a:extLst>
              <a:ext uri="{FF2B5EF4-FFF2-40B4-BE49-F238E27FC236}">
                <a16:creationId xmlns:a16="http://schemas.microsoft.com/office/drawing/2014/main" id="{74BD0A78-6693-4B57-82F3-CED7A95475B2}"/>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5" name="Espace réservé du numéro de diapositive 4">
            <a:extLst>
              <a:ext uri="{FF2B5EF4-FFF2-40B4-BE49-F238E27FC236}">
                <a16:creationId xmlns:a16="http://schemas.microsoft.com/office/drawing/2014/main" id="{954661F9-D068-45A0-8E76-7FB14B2D7991}"/>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748588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FC1B20F-C77B-4CF8-9070-1DEF4D6BC90B}"/>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3" name="Espace réservé du pied de page 2">
            <a:extLst>
              <a:ext uri="{FF2B5EF4-FFF2-40B4-BE49-F238E27FC236}">
                <a16:creationId xmlns:a16="http://schemas.microsoft.com/office/drawing/2014/main" id="{839E71AE-B593-435A-9F30-6D81852944B9}"/>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4" name="Espace réservé du numéro de diapositive 3">
            <a:extLst>
              <a:ext uri="{FF2B5EF4-FFF2-40B4-BE49-F238E27FC236}">
                <a16:creationId xmlns:a16="http://schemas.microsoft.com/office/drawing/2014/main" id="{8D12AFDD-6AAE-4D07-9A98-887BD1E31F38}"/>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240087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5" name="Rectangle 34"/>
          <p:cNvSpPr>
            <a:spLocks noGrp="1" noChangeArrowheads="1"/>
          </p:cNvSpPr>
          <p:nvPr>
            <p:ph type="dt" sz="half"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89C7FAB-EC85-459B-A23C-927AFEAAECD5}" type="datetime1">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6" name="Rectangle 3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509814-0A2F-432F-97F1-766B415EA331}" type="slidenum">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17204324"/>
      </p:ext>
    </p:extLst>
  </p:cSld>
  <p:clrMapOvr>
    <a:masterClrMapping/>
  </p:clrMapOvr>
  <p:transition advTm="500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D7522E-3E8A-4A8B-9045-FC744275015E}"/>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80EA100B-70FB-42EE-91CA-75E3840585F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A6AED9A-EA51-4E50-BDD4-5F4D52C4DC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B5B6772-1046-4FF7-8492-1D5DE26A6E3D}"/>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6" name="Espace réservé du pied de page 5">
            <a:extLst>
              <a:ext uri="{FF2B5EF4-FFF2-40B4-BE49-F238E27FC236}">
                <a16:creationId xmlns:a16="http://schemas.microsoft.com/office/drawing/2014/main" id="{3F5446C6-8A3E-4F3F-8844-CA5DB3787FF9}"/>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7" name="Espace réservé du numéro de diapositive 6">
            <a:extLst>
              <a:ext uri="{FF2B5EF4-FFF2-40B4-BE49-F238E27FC236}">
                <a16:creationId xmlns:a16="http://schemas.microsoft.com/office/drawing/2014/main" id="{75F8E6AC-73AA-4358-A10D-18E30E10B775}"/>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1640296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657204-BCDF-43A1-9980-8BA5097FBAFC}"/>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0A921AF2-0047-4B41-8C5C-C3A54F0B0A7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F32CE703-41FA-4EF9-8FA2-5FCCB3E7B1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5F18C69-B937-4A39-9E3B-6E0DCB84F3FE}"/>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6" name="Espace réservé du pied de page 5">
            <a:extLst>
              <a:ext uri="{FF2B5EF4-FFF2-40B4-BE49-F238E27FC236}">
                <a16:creationId xmlns:a16="http://schemas.microsoft.com/office/drawing/2014/main" id="{79BB72E3-8320-476F-B5A1-6738DA5C07EE}"/>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7" name="Espace réservé du numéro de diapositive 6">
            <a:extLst>
              <a:ext uri="{FF2B5EF4-FFF2-40B4-BE49-F238E27FC236}">
                <a16:creationId xmlns:a16="http://schemas.microsoft.com/office/drawing/2014/main" id="{25BABD9D-795B-421B-A426-26531F664614}"/>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180369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6EAA5E-5CB7-43ED-8D1F-9403CD0A6E8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1F85BF4-C4D4-4D91-8357-DB1461D7552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2E6936E-03C4-4A28-9BB5-48DCE85D7A8D}"/>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5" name="Espace réservé du pied de page 4">
            <a:extLst>
              <a:ext uri="{FF2B5EF4-FFF2-40B4-BE49-F238E27FC236}">
                <a16:creationId xmlns:a16="http://schemas.microsoft.com/office/drawing/2014/main" id="{BB78E2CC-2B78-47B5-A2A0-34BE2AD971EF}"/>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a:extLst>
              <a:ext uri="{FF2B5EF4-FFF2-40B4-BE49-F238E27FC236}">
                <a16:creationId xmlns:a16="http://schemas.microsoft.com/office/drawing/2014/main" id="{ADBE84E5-1F2B-463F-A98C-38C40B05D02F}"/>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2602292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07B4713-15C4-406F-9E6C-1FB63DD9AF99}"/>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3BC853A-E20A-48F3-B92F-0FA1D113A802}"/>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830F40A-22D9-4B4E-9C17-21B38F6D648F}"/>
              </a:ext>
            </a:extLst>
          </p:cNvPr>
          <p:cNvSpPr>
            <a:spLocks noGrp="1"/>
          </p:cNvSpPr>
          <p:nvPr>
            <p:ph type="dt" sz="half" idx="10"/>
          </p:nvPr>
        </p:nvSpPr>
        <p:spPr/>
        <p:txBody>
          <a:body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5" name="Espace réservé du pied de page 4">
            <a:extLst>
              <a:ext uri="{FF2B5EF4-FFF2-40B4-BE49-F238E27FC236}">
                <a16:creationId xmlns:a16="http://schemas.microsoft.com/office/drawing/2014/main" id="{5D0BB218-2890-4FC9-9ED5-BF951CB25861}"/>
              </a:ext>
            </a:extLst>
          </p:cNvPr>
          <p:cNvSpPr>
            <a:spLocks noGrp="1"/>
          </p:cNvSpPr>
          <p:nvPr>
            <p:ph type="ftr" sz="quarter" idx="11"/>
          </p:nvPr>
        </p:nvSpPr>
        <p:spPr/>
        <p:txBody>
          <a:body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a:extLst>
              <a:ext uri="{FF2B5EF4-FFF2-40B4-BE49-F238E27FC236}">
                <a16:creationId xmlns:a16="http://schemas.microsoft.com/office/drawing/2014/main" id="{AE2090A0-164F-4A1F-9133-21D705253BE3}"/>
              </a:ext>
            </a:extLst>
          </p:cNvPr>
          <p:cNvSpPr>
            <a:spLocks noGrp="1"/>
          </p:cNvSpPr>
          <p:nvPr>
            <p:ph type="sldNum" sz="quarter" idx="12"/>
          </p:nvPr>
        </p:nvSpPr>
        <p:spPr/>
        <p:txBody>
          <a:body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3036544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59723CAD-24F4-4F96-8CBC-E437FBB3ABF2}" type="datetimeFigureOut">
              <a:rPr lang="fr-FR" smtClean="0"/>
              <a:t>02/05/2023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323821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9723CAD-24F4-4F96-8CBC-E437FBB3ABF2}" type="datetimeFigureOut">
              <a:rPr lang="fr-FR" smtClean="0"/>
              <a:t>02/05/2023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2587974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59723CAD-24F4-4F96-8CBC-E437FBB3ABF2}" type="datetimeFigureOut">
              <a:rPr lang="fr-FR" smtClean="0"/>
              <a:t>02/05/2023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874743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9723CAD-24F4-4F96-8CBC-E437FBB3ABF2}" type="datetimeFigureOut">
              <a:rPr lang="fr-FR" smtClean="0"/>
              <a:t>02/05/2023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3958349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9723CAD-24F4-4F96-8CBC-E437FBB3ABF2}" type="datetimeFigureOut">
              <a:rPr lang="fr-FR" smtClean="0"/>
              <a:t>02/05/2023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2189087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9723CAD-24F4-4F96-8CBC-E437FBB3ABF2}" type="datetimeFigureOut">
              <a:rPr lang="fr-FR" smtClean="0"/>
              <a:t>02/05/2023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234720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5" name="Rectangle 34"/>
          <p:cNvSpPr>
            <a:spLocks noGrp="1" noChangeArrowheads="1"/>
          </p:cNvSpPr>
          <p:nvPr>
            <p:ph type="dt" sz="half"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7D1AC87-33E0-4C07-9392-09EE03D97498}" type="datetime1">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6" name="Rectangle 3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EC0F22-6465-403E-93BF-A0F26B7A7D96}" type="slidenum">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3030712"/>
      </p:ext>
    </p:extLst>
  </p:cSld>
  <p:clrMapOvr>
    <a:masterClrMapping/>
  </p:clrMapOvr>
  <p:transition advTm="500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9723CAD-24F4-4F96-8CBC-E437FBB3ABF2}" type="datetimeFigureOut">
              <a:rPr lang="fr-FR" smtClean="0"/>
              <a:t>02/05/2023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2558257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9723CAD-24F4-4F96-8CBC-E437FBB3ABF2}" type="datetimeFigureOut">
              <a:rPr lang="fr-FR" smtClean="0"/>
              <a:t>02/05/2023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1407041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9723CAD-24F4-4F96-8CBC-E437FBB3ABF2}" type="datetimeFigureOut">
              <a:rPr lang="fr-FR" smtClean="0"/>
              <a:t>02/05/2023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1891569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9723CAD-24F4-4F96-8CBC-E437FBB3ABF2}" type="datetimeFigureOut">
              <a:rPr lang="fr-FR" smtClean="0"/>
              <a:t>02/05/2023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1486954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9723CAD-24F4-4F96-8CBC-E437FBB3ABF2}" type="datetimeFigureOut">
              <a:rPr lang="fr-FR" smtClean="0"/>
              <a:t>02/05/2023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B65910-87FE-4707-804C-6CF8A88FA8AD}" type="slidenum">
              <a:rPr lang="fr-FR" smtClean="0"/>
              <a:t>‹N°›</a:t>
            </a:fld>
            <a:endParaRPr lang="fr-FR"/>
          </a:p>
        </p:txBody>
      </p:sp>
    </p:spTree>
    <p:extLst>
      <p:ext uri="{BB962C8B-B14F-4D97-AF65-F5344CB8AC3E}">
        <p14:creationId xmlns:p14="http://schemas.microsoft.com/office/powerpoint/2010/main" val="3130039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3DBAA-5DBA-B02E-8317-1DFA25912862}"/>
              </a:ext>
            </a:extLst>
          </p:cNvPr>
          <p:cNvSpPr>
            <a:spLocks noGrp="1"/>
          </p:cNvSpPr>
          <p:nvPr>
            <p:ph type="ctrTitle"/>
          </p:nvPr>
        </p:nvSpPr>
        <p:spPr>
          <a:xfrm>
            <a:off x="1143361" y="1123161"/>
            <a:ext cx="6857280" cy="2386476"/>
          </a:xfrm>
        </p:spPr>
        <p:txBody>
          <a:bodyPr anchor="b"/>
          <a:lstStyle>
            <a:lvl1pPr algn="ctr">
              <a:defRPr sz="5442"/>
            </a:lvl1pPr>
          </a:lstStyle>
          <a:p>
            <a:r>
              <a:rPr lang="fr-FR"/>
              <a:t>Modifiez le style du titre</a:t>
            </a:r>
          </a:p>
        </p:txBody>
      </p:sp>
      <p:sp>
        <p:nvSpPr>
          <p:cNvPr id="3" name="Sous-titre 2">
            <a:extLst>
              <a:ext uri="{FF2B5EF4-FFF2-40B4-BE49-F238E27FC236}">
                <a16:creationId xmlns:a16="http://schemas.microsoft.com/office/drawing/2014/main" id="{98C2EBB2-B0BD-D133-DBE5-7AA93050BE7C}"/>
              </a:ext>
            </a:extLst>
          </p:cNvPr>
          <p:cNvSpPr>
            <a:spLocks noGrp="1"/>
          </p:cNvSpPr>
          <p:nvPr>
            <p:ph type="subTitle" idx="1"/>
          </p:nvPr>
        </p:nvSpPr>
        <p:spPr>
          <a:xfrm>
            <a:off x="1143361" y="3601795"/>
            <a:ext cx="6857280" cy="1656903"/>
          </a:xfrm>
        </p:spPr>
        <p:txBody>
          <a:bodyPr/>
          <a:lstStyle>
            <a:lvl1pPr marL="0" indent="0" algn="ctr">
              <a:buNone/>
              <a:defRPr sz="2177"/>
            </a:lvl1pPr>
            <a:lvl2pPr marL="414704" indent="0" algn="ctr">
              <a:buNone/>
              <a:defRPr sz="1814"/>
            </a:lvl2pPr>
            <a:lvl3pPr marL="829406" indent="0" algn="ctr">
              <a:buNone/>
              <a:defRPr sz="1633"/>
            </a:lvl3pPr>
            <a:lvl4pPr marL="1244110" indent="0" algn="ctr">
              <a:buNone/>
              <a:defRPr sz="1451"/>
            </a:lvl4pPr>
            <a:lvl5pPr marL="1658813" indent="0" algn="ctr">
              <a:buNone/>
              <a:defRPr sz="1451"/>
            </a:lvl5pPr>
            <a:lvl6pPr marL="2073516" indent="0" algn="ctr">
              <a:buNone/>
              <a:defRPr sz="1451"/>
            </a:lvl6pPr>
            <a:lvl7pPr marL="2488220" indent="0" algn="ctr">
              <a:buNone/>
              <a:defRPr sz="1451"/>
            </a:lvl7pPr>
            <a:lvl8pPr marL="2902923" indent="0" algn="ctr">
              <a:buNone/>
              <a:defRPr sz="1451"/>
            </a:lvl8pPr>
            <a:lvl9pPr marL="3317626" indent="0" algn="ctr">
              <a:buNone/>
              <a:defRPr sz="1451"/>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964D066-FBEB-9C5E-1979-30C3186422A5}"/>
              </a:ext>
            </a:extLst>
          </p:cNvPr>
          <p:cNvSpPr>
            <a:spLocks noGrp="1"/>
          </p:cNvSpPr>
          <p:nvPr>
            <p:ph type="dt" sz="half" idx="10"/>
          </p:nvPr>
        </p:nvSpPr>
        <p:spPr/>
        <p:txBody>
          <a:bodyPr/>
          <a:lstStyle/>
          <a:p>
            <a:pPr lvl="0"/>
            <a:endParaRPr lang="de-DE"/>
          </a:p>
        </p:txBody>
      </p:sp>
      <p:sp>
        <p:nvSpPr>
          <p:cNvPr id="5" name="Espace réservé du pied de page 4">
            <a:extLst>
              <a:ext uri="{FF2B5EF4-FFF2-40B4-BE49-F238E27FC236}">
                <a16:creationId xmlns:a16="http://schemas.microsoft.com/office/drawing/2014/main" id="{140A33AB-7C73-C59F-5EDF-B61B0BE8CF25}"/>
              </a:ext>
            </a:extLst>
          </p:cNvPr>
          <p:cNvSpPr>
            <a:spLocks noGrp="1"/>
          </p:cNvSpPr>
          <p:nvPr>
            <p:ph type="ftr" sz="quarter" idx="11"/>
          </p:nvPr>
        </p:nvSpPr>
        <p:spPr/>
        <p:txBody>
          <a:bodyPr/>
          <a:lstStyle/>
          <a:p>
            <a:pPr lvl="0"/>
            <a:endParaRPr lang="de-DE"/>
          </a:p>
        </p:txBody>
      </p:sp>
      <p:sp>
        <p:nvSpPr>
          <p:cNvPr id="6" name="Espace réservé du numéro de diapositive 5">
            <a:extLst>
              <a:ext uri="{FF2B5EF4-FFF2-40B4-BE49-F238E27FC236}">
                <a16:creationId xmlns:a16="http://schemas.microsoft.com/office/drawing/2014/main" id="{0ACDC457-5B8C-F107-245B-624E149F8F3D}"/>
              </a:ext>
            </a:extLst>
          </p:cNvPr>
          <p:cNvSpPr>
            <a:spLocks noGrp="1"/>
          </p:cNvSpPr>
          <p:nvPr>
            <p:ph type="sldNum" sz="quarter" idx="12"/>
          </p:nvPr>
        </p:nvSpPr>
        <p:spPr/>
        <p:txBody>
          <a:bodyPr/>
          <a:lstStyle/>
          <a:p>
            <a:pPr lvl="0"/>
            <a:fld id="{44E6893D-5963-4390-B1B2-0822588D4D12}" type="slidenum">
              <a:t>‹N°›</a:t>
            </a:fld>
            <a:endParaRPr lang="de-DE"/>
          </a:p>
        </p:txBody>
      </p:sp>
    </p:spTree>
    <p:extLst>
      <p:ext uri="{BB962C8B-B14F-4D97-AF65-F5344CB8AC3E}">
        <p14:creationId xmlns:p14="http://schemas.microsoft.com/office/powerpoint/2010/main" val="959397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27A38A-880D-0E6F-CDA7-8DC7F1B305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F0CD14A-01CF-85CF-FD7D-BE1C85DB2FD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47A5D53-FD63-7B29-2229-AC44561619C0}"/>
              </a:ext>
            </a:extLst>
          </p:cNvPr>
          <p:cNvSpPr>
            <a:spLocks noGrp="1"/>
          </p:cNvSpPr>
          <p:nvPr>
            <p:ph type="dt" sz="half" idx="10"/>
          </p:nvPr>
        </p:nvSpPr>
        <p:spPr/>
        <p:txBody>
          <a:bodyPr/>
          <a:lstStyle/>
          <a:p>
            <a:pPr lvl="0"/>
            <a:endParaRPr lang="de-DE"/>
          </a:p>
        </p:txBody>
      </p:sp>
      <p:sp>
        <p:nvSpPr>
          <p:cNvPr id="5" name="Espace réservé du pied de page 4">
            <a:extLst>
              <a:ext uri="{FF2B5EF4-FFF2-40B4-BE49-F238E27FC236}">
                <a16:creationId xmlns:a16="http://schemas.microsoft.com/office/drawing/2014/main" id="{5C784AF4-2998-48D6-F149-8860175BC01B}"/>
              </a:ext>
            </a:extLst>
          </p:cNvPr>
          <p:cNvSpPr>
            <a:spLocks noGrp="1"/>
          </p:cNvSpPr>
          <p:nvPr>
            <p:ph type="ftr" sz="quarter" idx="11"/>
          </p:nvPr>
        </p:nvSpPr>
        <p:spPr/>
        <p:txBody>
          <a:bodyPr/>
          <a:lstStyle/>
          <a:p>
            <a:pPr lvl="0"/>
            <a:endParaRPr lang="de-DE"/>
          </a:p>
        </p:txBody>
      </p:sp>
      <p:sp>
        <p:nvSpPr>
          <p:cNvPr id="6" name="Espace réservé du numéro de diapositive 5">
            <a:extLst>
              <a:ext uri="{FF2B5EF4-FFF2-40B4-BE49-F238E27FC236}">
                <a16:creationId xmlns:a16="http://schemas.microsoft.com/office/drawing/2014/main" id="{57A8C2A9-3733-B307-52E4-49EDF3CCDA2F}"/>
              </a:ext>
            </a:extLst>
          </p:cNvPr>
          <p:cNvSpPr>
            <a:spLocks noGrp="1"/>
          </p:cNvSpPr>
          <p:nvPr>
            <p:ph type="sldNum" sz="quarter" idx="12"/>
          </p:nvPr>
        </p:nvSpPr>
        <p:spPr/>
        <p:txBody>
          <a:bodyPr/>
          <a:lstStyle/>
          <a:p>
            <a:pPr lvl="0"/>
            <a:fld id="{C6DE996B-ADFD-4BA8-8DB7-7AF2561E1BA8}" type="slidenum">
              <a:t>‹N°›</a:t>
            </a:fld>
            <a:endParaRPr lang="de-DE"/>
          </a:p>
        </p:txBody>
      </p:sp>
    </p:spTree>
    <p:extLst>
      <p:ext uri="{BB962C8B-B14F-4D97-AF65-F5344CB8AC3E}">
        <p14:creationId xmlns:p14="http://schemas.microsoft.com/office/powerpoint/2010/main" val="3312977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B5C3C1-36C0-4CF9-786B-C60C99673C1F}"/>
              </a:ext>
            </a:extLst>
          </p:cNvPr>
          <p:cNvSpPr>
            <a:spLocks noGrp="1"/>
          </p:cNvSpPr>
          <p:nvPr>
            <p:ph type="title"/>
          </p:nvPr>
        </p:nvSpPr>
        <p:spPr>
          <a:xfrm>
            <a:off x="623521" y="1710661"/>
            <a:ext cx="7886879" cy="2851100"/>
          </a:xfrm>
        </p:spPr>
        <p:txBody>
          <a:bodyPr anchor="b"/>
          <a:lstStyle>
            <a:lvl1pPr>
              <a:defRPr sz="5442"/>
            </a:lvl1pPr>
          </a:lstStyle>
          <a:p>
            <a:r>
              <a:rPr lang="fr-FR"/>
              <a:t>Modifiez le style du titre</a:t>
            </a:r>
          </a:p>
        </p:txBody>
      </p:sp>
      <p:sp>
        <p:nvSpPr>
          <p:cNvPr id="3" name="Espace réservé du texte 2">
            <a:extLst>
              <a:ext uri="{FF2B5EF4-FFF2-40B4-BE49-F238E27FC236}">
                <a16:creationId xmlns:a16="http://schemas.microsoft.com/office/drawing/2014/main" id="{3E8D6716-771F-3E6C-606B-12430CAB78F2}"/>
              </a:ext>
            </a:extLst>
          </p:cNvPr>
          <p:cNvSpPr>
            <a:spLocks noGrp="1"/>
          </p:cNvSpPr>
          <p:nvPr>
            <p:ph type="body" idx="1"/>
          </p:nvPr>
        </p:nvSpPr>
        <p:spPr>
          <a:xfrm>
            <a:off x="623521" y="4588641"/>
            <a:ext cx="7886879" cy="1501387"/>
          </a:xfrm>
        </p:spPr>
        <p:txBody>
          <a:bodyPr/>
          <a:lstStyle>
            <a:lvl1pPr marL="0" indent="0">
              <a:buNone/>
              <a:defRPr sz="2177">
                <a:solidFill>
                  <a:schemeClr val="tx1">
                    <a:tint val="75000"/>
                  </a:schemeClr>
                </a:solidFill>
              </a:defRPr>
            </a:lvl1pPr>
            <a:lvl2pPr marL="414704" indent="0">
              <a:buNone/>
              <a:defRPr sz="1814">
                <a:solidFill>
                  <a:schemeClr val="tx1">
                    <a:tint val="75000"/>
                  </a:schemeClr>
                </a:solidFill>
              </a:defRPr>
            </a:lvl2pPr>
            <a:lvl3pPr marL="829406" indent="0">
              <a:buNone/>
              <a:defRPr sz="1633">
                <a:solidFill>
                  <a:schemeClr val="tx1">
                    <a:tint val="75000"/>
                  </a:schemeClr>
                </a:solidFill>
              </a:defRPr>
            </a:lvl3pPr>
            <a:lvl4pPr marL="1244110" indent="0">
              <a:buNone/>
              <a:defRPr sz="1451">
                <a:solidFill>
                  <a:schemeClr val="tx1">
                    <a:tint val="75000"/>
                  </a:schemeClr>
                </a:solidFill>
              </a:defRPr>
            </a:lvl4pPr>
            <a:lvl5pPr marL="1658813" indent="0">
              <a:buNone/>
              <a:defRPr sz="1451">
                <a:solidFill>
                  <a:schemeClr val="tx1">
                    <a:tint val="75000"/>
                  </a:schemeClr>
                </a:solidFill>
              </a:defRPr>
            </a:lvl5pPr>
            <a:lvl6pPr marL="2073516" indent="0">
              <a:buNone/>
              <a:defRPr sz="1451">
                <a:solidFill>
                  <a:schemeClr val="tx1">
                    <a:tint val="75000"/>
                  </a:schemeClr>
                </a:solidFill>
              </a:defRPr>
            </a:lvl6pPr>
            <a:lvl7pPr marL="2488220" indent="0">
              <a:buNone/>
              <a:defRPr sz="1451">
                <a:solidFill>
                  <a:schemeClr val="tx1">
                    <a:tint val="75000"/>
                  </a:schemeClr>
                </a:solidFill>
              </a:defRPr>
            </a:lvl7pPr>
            <a:lvl8pPr marL="2902923" indent="0">
              <a:buNone/>
              <a:defRPr sz="1451">
                <a:solidFill>
                  <a:schemeClr val="tx1">
                    <a:tint val="75000"/>
                  </a:schemeClr>
                </a:solidFill>
              </a:defRPr>
            </a:lvl8pPr>
            <a:lvl9pPr marL="3317626" indent="0">
              <a:buNone/>
              <a:defRPr sz="1451">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12297E6-E809-1AEA-E0CC-5D6DF8B5E9CB}"/>
              </a:ext>
            </a:extLst>
          </p:cNvPr>
          <p:cNvSpPr>
            <a:spLocks noGrp="1"/>
          </p:cNvSpPr>
          <p:nvPr>
            <p:ph type="dt" sz="half" idx="10"/>
          </p:nvPr>
        </p:nvSpPr>
        <p:spPr/>
        <p:txBody>
          <a:bodyPr/>
          <a:lstStyle/>
          <a:p>
            <a:pPr lvl="0"/>
            <a:endParaRPr lang="de-DE"/>
          </a:p>
        </p:txBody>
      </p:sp>
      <p:sp>
        <p:nvSpPr>
          <p:cNvPr id="5" name="Espace réservé du pied de page 4">
            <a:extLst>
              <a:ext uri="{FF2B5EF4-FFF2-40B4-BE49-F238E27FC236}">
                <a16:creationId xmlns:a16="http://schemas.microsoft.com/office/drawing/2014/main" id="{A664C0EA-026C-6659-1CD6-9C22929A69C5}"/>
              </a:ext>
            </a:extLst>
          </p:cNvPr>
          <p:cNvSpPr>
            <a:spLocks noGrp="1"/>
          </p:cNvSpPr>
          <p:nvPr>
            <p:ph type="ftr" sz="quarter" idx="11"/>
          </p:nvPr>
        </p:nvSpPr>
        <p:spPr/>
        <p:txBody>
          <a:bodyPr/>
          <a:lstStyle/>
          <a:p>
            <a:pPr lvl="0"/>
            <a:endParaRPr lang="de-DE"/>
          </a:p>
        </p:txBody>
      </p:sp>
      <p:sp>
        <p:nvSpPr>
          <p:cNvPr id="6" name="Espace réservé du numéro de diapositive 5">
            <a:extLst>
              <a:ext uri="{FF2B5EF4-FFF2-40B4-BE49-F238E27FC236}">
                <a16:creationId xmlns:a16="http://schemas.microsoft.com/office/drawing/2014/main" id="{02D7D1F4-8C59-7555-FD25-3C89D40E8F09}"/>
              </a:ext>
            </a:extLst>
          </p:cNvPr>
          <p:cNvSpPr>
            <a:spLocks noGrp="1"/>
          </p:cNvSpPr>
          <p:nvPr>
            <p:ph type="sldNum" sz="quarter" idx="12"/>
          </p:nvPr>
        </p:nvSpPr>
        <p:spPr/>
        <p:txBody>
          <a:bodyPr/>
          <a:lstStyle/>
          <a:p>
            <a:pPr lvl="0"/>
            <a:fld id="{069CC14F-BF2E-4C40-AC56-1A3E6A033EC1}" type="slidenum">
              <a:t>‹N°›</a:t>
            </a:fld>
            <a:endParaRPr lang="de-DE"/>
          </a:p>
        </p:txBody>
      </p:sp>
    </p:spTree>
    <p:extLst>
      <p:ext uri="{BB962C8B-B14F-4D97-AF65-F5344CB8AC3E}">
        <p14:creationId xmlns:p14="http://schemas.microsoft.com/office/powerpoint/2010/main" val="1051244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BAA0E8-C0DC-3172-0BB7-13887A4106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7E5008-02DD-385D-6305-DB4293663646}"/>
              </a:ext>
            </a:extLst>
          </p:cNvPr>
          <p:cNvSpPr>
            <a:spLocks noGrp="1"/>
          </p:cNvSpPr>
          <p:nvPr>
            <p:ph sz="half" idx="1"/>
          </p:nvPr>
        </p:nvSpPr>
        <p:spPr>
          <a:xfrm>
            <a:off x="456481" y="1605065"/>
            <a:ext cx="4044959" cy="397618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DA49556-63C0-8D5D-4F65-244F8B9A01EB}"/>
              </a:ext>
            </a:extLst>
          </p:cNvPr>
          <p:cNvSpPr>
            <a:spLocks noGrp="1"/>
          </p:cNvSpPr>
          <p:nvPr>
            <p:ph sz="half" idx="2"/>
          </p:nvPr>
        </p:nvSpPr>
        <p:spPr>
          <a:xfrm>
            <a:off x="4639681" y="1605065"/>
            <a:ext cx="4046400" cy="397618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32ADFF5-3E8A-C964-7945-C191AFA001CE}"/>
              </a:ext>
            </a:extLst>
          </p:cNvPr>
          <p:cNvSpPr>
            <a:spLocks noGrp="1"/>
          </p:cNvSpPr>
          <p:nvPr>
            <p:ph type="dt" sz="half" idx="10"/>
          </p:nvPr>
        </p:nvSpPr>
        <p:spPr/>
        <p:txBody>
          <a:bodyPr/>
          <a:lstStyle/>
          <a:p>
            <a:pPr lvl="0"/>
            <a:endParaRPr lang="de-DE"/>
          </a:p>
        </p:txBody>
      </p:sp>
      <p:sp>
        <p:nvSpPr>
          <p:cNvPr id="6" name="Espace réservé du pied de page 5">
            <a:extLst>
              <a:ext uri="{FF2B5EF4-FFF2-40B4-BE49-F238E27FC236}">
                <a16:creationId xmlns:a16="http://schemas.microsoft.com/office/drawing/2014/main" id="{94E5F860-FABA-0328-4CF3-88A0ABD284AB}"/>
              </a:ext>
            </a:extLst>
          </p:cNvPr>
          <p:cNvSpPr>
            <a:spLocks noGrp="1"/>
          </p:cNvSpPr>
          <p:nvPr>
            <p:ph type="ftr" sz="quarter" idx="11"/>
          </p:nvPr>
        </p:nvSpPr>
        <p:spPr/>
        <p:txBody>
          <a:bodyPr/>
          <a:lstStyle/>
          <a:p>
            <a:pPr lvl="0"/>
            <a:endParaRPr lang="de-DE"/>
          </a:p>
        </p:txBody>
      </p:sp>
      <p:sp>
        <p:nvSpPr>
          <p:cNvPr id="7" name="Espace réservé du numéro de diapositive 6">
            <a:extLst>
              <a:ext uri="{FF2B5EF4-FFF2-40B4-BE49-F238E27FC236}">
                <a16:creationId xmlns:a16="http://schemas.microsoft.com/office/drawing/2014/main" id="{D1361971-493B-F4EA-55B7-3C59AFFF8CA1}"/>
              </a:ext>
            </a:extLst>
          </p:cNvPr>
          <p:cNvSpPr>
            <a:spLocks noGrp="1"/>
          </p:cNvSpPr>
          <p:nvPr>
            <p:ph type="sldNum" sz="quarter" idx="12"/>
          </p:nvPr>
        </p:nvSpPr>
        <p:spPr/>
        <p:txBody>
          <a:bodyPr/>
          <a:lstStyle/>
          <a:p>
            <a:pPr lvl="0"/>
            <a:fld id="{9268F5BC-CEC1-4FE3-9B6A-FDAE55A452C2}" type="slidenum">
              <a:t>‹N°›</a:t>
            </a:fld>
            <a:endParaRPr lang="de-DE"/>
          </a:p>
        </p:txBody>
      </p:sp>
    </p:spTree>
    <p:extLst>
      <p:ext uri="{BB962C8B-B14F-4D97-AF65-F5344CB8AC3E}">
        <p14:creationId xmlns:p14="http://schemas.microsoft.com/office/powerpoint/2010/main" val="1765526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A90CE-4AC5-E574-C4A2-3864FFCB1F71}"/>
              </a:ext>
            </a:extLst>
          </p:cNvPr>
          <p:cNvSpPr>
            <a:spLocks noGrp="1"/>
          </p:cNvSpPr>
          <p:nvPr>
            <p:ph type="title"/>
          </p:nvPr>
        </p:nvSpPr>
        <p:spPr>
          <a:xfrm>
            <a:off x="629281" y="364788"/>
            <a:ext cx="7886879" cy="1326674"/>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48320E2-D2D6-79C6-A7D5-DDD03A8DD24D}"/>
              </a:ext>
            </a:extLst>
          </p:cNvPr>
          <p:cNvSpPr>
            <a:spLocks noGrp="1"/>
          </p:cNvSpPr>
          <p:nvPr>
            <p:ph type="body" idx="1"/>
          </p:nvPr>
        </p:nvSpPr>
        <p:spPr>
          <a:xfrm>
            <a:off x="629281" y="1681861"/>
            <a:ext cx="3869279" cy="823652"/>
          </a:xfrm>
        </p:spPr>
        <p:txBody>
          <a:bodyPr anchor="b"/>
          <a:lstStyle>
            <a:lvl1pPr marL="0" indent="0">
              <a:buNone/>
              <a:defRPr sz="2177" b="1"/>
            </a:lvl1pPr>
            <a:lvl2pPr marL="414704" indent="0">
              <a:buNone/>
              <a:defRPr sz="1814" b="1"/>
            </a:lvl2pPr>
            <a:lvl3pPr marL="829406" indent="0">
              <a:buNone/>
              <a:defRPr sz="1633" b="1"/>
            </a:lvl3pPr>
            <a:lvl4pPr marL="1244110" indent="0">
              <a:buNone/>
              <a:defRPr sz="1451" b="1"/>
            </a:lvl4pPr>
            <a:lvl5pPr marL="1658813" indent="0">
              <a:buNone/>
              <a:defRPr sz="1451" b="1"/>
            </a:lvl5pPr>
            <a:lvl6pPr marL="2073516" indent="0">
              <a:buNone/>
              <a:defRPr sz="1451" b="1"/>
            </a:lvl6pPr>
            <a:lvl7pPr marL="2488220" indent="0">
              <a:buNone/>
              <a:defRPr sz="1451" b="1"/>
            </a:lvl7pPr>
            <a:lvl8pPr marL="2902923" indent="0">
              <a:buNone/>
              <a:defRPr sz="1451" b="1"/>
            </a:lvl8pPr>
            <a:lvl9pPr marL="3317626" indent="0">
              <a:buNone/>
              <a:defRPr sz="1451"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1122ED6-8C97-4D6A-D6F3-8B500C6F8985}"/>
              </a:ext>
            </a:extLst>
          </p:cNvPr>
          <p:cNvSpPr>
            <a:spLocks noGrp="1"/>
          </p:cNvSpPr>
          <p:nvPr>
            <p:ph sz="half" idx="2"/>
          </p:nvPr>
        </p:nvSpPr>
        <p:spPr>
          <a:xfrm>
            <a:off x="629281" y="2505513"/>
            <a:ext cx="3869279" cy="36843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8D8F2CF-D823-59BE-C302-0AC126B874DC}"/>
              </a:ext>
            </a:extLst>
          </p:cNvPr>
          <p:cNvSpPr>
            <a:spLocks noGrp="1"/>
          </p:cNvSpPr>
          <p:nvPr>
            <p:ph type="body" sz="quarter" idx="3"/>
          </p:nvPr>
        </p:nvSpPr>
        <p:spPr>
          <a:xfrm>
            <a:off x="4629601" y="1681861"/>
            <a:ext cx="3886559" cy="823652"/>
          </a:xfrm>
        </p:spPr>
        <p:txBody>
          <a:bodyPr anchor="b"/>
          <a:lstStyle>
            <a:lvl1pPr marL="0" indent="0">
              <a:buNone/>
              <a:defRPr sz="2177" b="1"/>
            </a:lvl1pPr>
            <a:lvl2pPr marL="414704" indent="0">
              <a:buNone/>
              <a:defRPr sz="1814" b="1"/>
            </a:lvl2pPr>
            <a:lvl3pPr marL="829406" indent="0">
              <a:buNone/>
              <a:defRPr sz="1633" b="1"/>
            </a:lvl3pPr>
            <a:lvl4pPr marL="1244110" indent="0">
              <a:buNone/>
              <a:defRPr sz="1451" b="1"/>
            </a:lvl4pPr>
            <a:lvl5pPr marL="1658813" indent="0">
              <a:buNone/>
              <a:defRPr sz="1451" b="1"/>
            </a:lvl5pPr>
            <a:lvl6pPr marL="2073516" indent="0">
              <a:buNone/>
              <a:defRPr sz="1451" b="1"/>
            </a:lvl6pPr>
            <a:lvl7pPr marL="2488220" indent="0">
              <a:buNone/>
              <a:defRPr sz="1451" b="1"/>
            </a:lvl7pPr>
            <a:lvl8pPr marL="2902923" indent="0">
              <a:buNone/>
              <a:defRPr sz="1451" b="1"/>
            </a:lvl8pPr>
            <a:lvl9pPr marL="3317626" indent="0">
              <a:buNone/>
              <a:defRPr sz="1451"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0C9C0F2-FF39-BDEA-6033-A3BB40CDDDBA}"/>
              </a:ext>
            </a:extLst>
          </p:cNvPr>
          <p:cNvSpPr>
            <a:spLocks noGrp="1"/>
          </p:cNvSpPr>
          <p:nvPr>
            <p:ph sz="quarter" idx="4"/>
          </p:nvPr>
        </p:nvSpPr>
        <p:spPr>
          <a:xfrm>
            <a:off x="4629601" y="2505513"/>
            <a:ext cx="3886559" cy="36843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33330DB-4984-1AA0-89DB-74AA2B25A3D6}"/>
              </a:ext>
            </a:extLst>
          </p:cNvPr>
          <p:cNvSpPr>
            <a:spLocks noGrp="1"/>
          </p:cNvSpPr>
          <p:nvPr>
            <p:ph type="dt" sz="half" idx="10"/>
          </p:nvPr>
        </p:nvSpPr>
        <p:spPr/>
        <p:txBody>
          <a:bodyPr/>
          <a:lstStyle/>
          <a:p>
            <a:pPr lvl="0"/>
            <a:endParaRPr lang="de-DE"/>
          </a:p>
        </p:txBody>
      </p:sp>
      <p:sp>
        <p:nvSpPr>
          <p:cNvPr id="8" name="Espace réservé du pied de page 7">
            <a:extLst>
              <a:ext uri="{FF2B5EF4-FFF2-40B4-BE49-F238E27FC236}">
                <a16:creationId xmlns:a16="http://schemas.microsoft.com/office/drawing/2014/main" id="{B250550E-83D2-EB95-E16B-54EB97684B9C}"/>
              </a:ext>
            </a:extLst>
          </p:cNvPr>
          <p:cNvSpPr>
            <a:spLocks noGrp="1"/>
          </p:cNvSpPr>
          <p:nvPr>
            <p:ph type="ftr" sz="quarter" idx="11"/>
          </p:nvPr>
        </p:nvSpPr>
        <p:spPr/>
        <p:txBody>
          <a:bodyPr/>
          <a:lstStyle/>
          <a:p>
            <a:pPr lvl="0"/>
            <a:endParaRPr lang="de-DE"/>
          </a:p>
        </p:txBody>
      </p:sp>
      <p:sp>
        <p:nvSpPr>
          <p:cNvPr id="9" name="Espace réservé du numéro de diapositive 8">
            <a:extLst>
              <a:ext uri="{FF2B5EF4-FFF2-40B4-BE49-F238E27FC236}">
                <a16:creationId xmlns:a16="http://schemas.microsoft.com/office/drawing/2014/main" id="{4062E4C7-738A-44ED-51F4-671842ABF70D}"/>
              </a:ext>
            </a:extLst>
          </p:cNvPr>
          <p:cNvSpPr>
            <a:spLocks noGrp="1"/>
          </p:cNvSpPr>
          <p:nvPr>
            <p:ph type="sldNum" sz="quarter" idx="12"/>
          </p:nvPr>
        </p:nvSpPr>
        <p:spPr/>
        <p:txBody>
          <a:bodyPr/>
          <a:lstStyle/>
          <a:p>
            <a:pPr lvl="0"/>
            <a:fld id="{29520F35-5EF8-49C3-9457-B5CB5D343355}" type="slidenum">
              <a:t>‹N°›</a:t>
            </a:fld>
            <a:endParaRPr lang="de-DE"/>
          </a:p>
        </p:txBody>
      </p:sp>
    </p:spTree>
    <p:extLst>
      <p:ext uri="{BB962C8B-B14F-4D97-AF65-F5344CB8AC3E}">
        <p14:creationId xmlns:p14="http://schemas.microsoft.com/office/powerpoint/2010/main" val="3006063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395288" y="1411288"/>
            <a:ext cx="4100512" cy="461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411288"/>
            <a:ext cx="4100513" cy="461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6" name="Rectangle 34"/>
          <p:cNvSpPr>
            <a:spLocks noGrp="1" noChangeArrowheads="1"/>
          </p:cNvSpPr>
          <p:nvPr>
            <p:ph type="dt" sz="half"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CEEA4D8-568E-40B7-99FB-76E447EC9179}" type="datetime1">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7" name="Rectangle 3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4C43C7-63B4-44DE-B476-F712BB7A666A}" type="slidenum">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8330049"/>
      </p:ext>
    </p:extLst>
  </p:cSld>
  <p:clrMapOvr>
    <a:masterClrMapping/>
  </p:clrMapOvr>
  <p:transition advTm="500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8A7F3D-7D71-45FA-2E5C-631E9411FC9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AA41A2D-53C0-84F3-9A0A-36F4E2C54019}"/>
              </a:ext>
            </a:extLst>
          </p:cNvPr>
          <p:cNvSpPr>
            <a:spLocks noGrp="1"/>
          </p:cNvSpPr>
          <p:nvPr>
            <p:ph type="dt" sz="half" idx="10"/>
          </p:nvPr>
        </p:nvSpPr>
        <p:spPr/>
        <p:txBody>
          <a:bodyPr/>
          <a:lstStyle/>
          <a:p>
            <a:pPr lvl="0"/>
            <a:endParaRPr lang="de-DE"/>
          </a:p>
        </p:txBody>
      </p:sp>
      <p:sp>
        <p:nvSpPr>
          <p:cNvPr id="4" name="Espace réservé du pied de page 3">
            <a:extLst>
              <a:ext uri="{FF2B5EF4-FFF2-40B4-BE49-F238E27FC236}">
                <a16:creationId xmlns:a16="http://schemas.microsoft.com/office/drawing/2014/main" id="{523D994C-5E13-4A23-0C9B-5F405275B5D9}"/>
              </a:ext>
            </a:extLst>
          </p:cNvPr>
          <p:cNvSpPr>
            <a:spLocks noGrp="1"/>
          </p:cNvSpPr>
          <p:nvPr>
            <p:ph type="ftr" sz="quarter" idx="11"/>
          </p:nvPr>
        </p:nvSpPr>
        <p:spPr/>
        <p:txBody>
          <a:bodyPr/>
          <a:lstStyle/>
          <a:p>
            <a:pPr lvl="0"/>
            <a:endParaRPr lang="de-DE"/>
          </a:p>
        </p:txBody>
      </p:sp>
      <p:sp>
        <p:nvSpPr>
          <p:cNvPr id="5" name="Espace réservé du numéro de diapositive 4">
            <a:extLst>
              <a:ext uri="{FF2B5EF4-FFF2-40B4-BE49-F238E27FC236}">
                <a16:creationId xmlns:a16="http://schemas.microsoft.com/office/drawing/2014/main" id="{2E1B7A31-FFED-C4A5-C728-E26AFC4F550E}"/>
              </a:ext>
            </a:extLst>
          </p:cNvPr>
          <p:cNvSpPr>
            <a:spLocks noGrp="1"/>
          </p:cNvSpPr>
          <p:nvPr>
            <p:ph type="sldNum" sz="quarter" idx="12"/>
          </p:nvPr>
        </p:nvSpPr>
        <p:spPr/>
        <p:txBody>
          <a:bodyPr/>
          <a:lstStyle/>
          <a:p>
            <a:pPr lvl="0"/>
            <a:fld id="{688E0CA6-B3D8-4B65-BA3C-02AD860B0100}" type="slidenum">
              <a:t>‹N°›</a:t>
            </a:fld>
            <a:endParaRPr lang="de-DE"/>
          </a:p>
        </p:txBody>
      </p:sp>
    </p:spTree>
    <p:extLst>
      <p:ext uri="{BB962C8B-B14F-4D97-AF65-F5344CB8AC3E}">
        <p14:creationId xmlns:p14="http://schemas.microsoft.com/office/powerpoint/2010/main" val="1508881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228598-CC33-C5C4-EC59-75719785764A}"/>
              </a:ext>
            </a:extLst>
          </p:cNvPr>
          <p:cNvSpPr>
            <a:spLocks noGrp="1"/>
          </p:cNvSpPr>
          <p:nvPr>
            <p:ph type="dt" sz="half" idx="10"/>
          </p:nvPr>
        </p:nvSpPr>
        <p:spPr/>
        <p:txBody>
          <a:bodyPr/>
          <a:lstStyle/>
          <a:p>
            <a:pPr lvl="0"/>
            <a:endParaRPr lang="de-DE"/>
          </a:p>
        </p:txBody>
      </p:sp>
      <p:sp>
        <p:nvSpPr>
          <p:cNvPr id="3" name="Espace réservé du pied de page 2">
            <a:extLst>
              <a:ext uri="{FF2B5EF4-FFF2-40B4-BE49-F238E27FC236}">
                <a16:creationId xmlns:a16="http://schemas.microsoft.com/office/drawing/2014/main" id="{289E998E-F894-47DF-EB73-E466514F8DC7}"/>
              </a:ext>
            </a:extLst>
          </p:cNvPr>
          <p:cNvSpPr>
            <a:spLocks noGrp="1"/>
          </p:cNvSpPr>
          <p:nvPr>
            <p:ph type="ftr" sz="quarter" idx="11"/>
          </p:nvPr>
        </p:nvSpPr>
        <p:spPr/>
        <p:txBody>
          <a:bodyPr/>
          <a:lstStyle/>
          <a:p>
            <a:pPr lvl="0"/>
            <a:endParaRPr lang="de-DE"/>
          </a:p>
        </p:txBody>
      </p:sp>
      <p:sp>
        <p:nvSpPr>
          <p:cNvPr id="4" name="Espace réservé du numéro de diapositive 3">
            <a:extLst>
              <a:ext uri="{FF2B5EF4-FFF2-40B4-BE49-F238E27FC236}">
                <a16:creationId xmlns:a16="http://schemas.microsoft.com/office/drawing/2014/main" id="{A9B42219-BDB0-BEC7-763C-4B7DD2213C4C}"/>
              </a:ext>
            </a:extLst>
          </p:cNvPr>
          <p:cNvSpPr>
            <a:spLocks noGrp="1"/>
          </p:cNvSpPr>
          <p:nvPr>
            <p:ph type="sldNum" sz="quarter" idx="12"/>
          </p:nvPr>
        </p:nvSpPr>
        <p:spPr/>
        <p:txBody>
          <a:bodyPr/>
          <a:lstStyle/>
          <a:p>
            <a:pPr lvl="0"/>
            <a:fld id="{E0F4A41E-3450-4A83-A888-CC193E298C07}" type="slidenum">
              <a:t>‹N°›</a:t>
            </a:fld>
            <a:endParaRPr lang="de-DE"/>
          </a:p>
        </p:txBody>
      </p:sp>
    </p:spTree>
    <p:extLst>
      <p:ext uri="{BB962C8B-B14F-4D97-AF65-F5344CB8AC3E}">
        <p14:creationId xmlns:p14="http://schemas.microsoft.com/office/powerpoint/2010/main" val="4229639380"/>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8677CE-F1B5-FC00-DCA9-69CD177F8E74}"/>
              </a:ext>
            </a:extLst>
          </p:cNvPr>
          <p:cNvSpPr>
            <a:spLocks noGrp="1"/>
          </p:cNvSpPr>
          <p:nvPr>
            <p:ph type="title"/>
          </p:nvPr>
        </p:nvSpPr>
        <p:spPr>
          <a:xfrm>
            <a:off x="629281" y="456945"/>
            <a:ext cx="2949120" cy="1601224"/>
          </a:xfrm>
        </p:spPr>
        <p:txBody>
          <a:bodyPr anchor="b"/>
          <a:lstStyle>
            <a:lvl1pPr>
              <a:defRPr sz="2903"/>
            </a:lvl1pPr>
          </a:lstStyle>
          <a:p>
            <a:r>
              <a:rPr lang="fr-FR"/>
              <a:t>Modifiez le style du titre</a:t>
            </a:r>
          </a:p>
        </p:txBody>
      </p:sp>
      <p:sp>
        <p:nvSpPr>
          <p:cNvPr id="3" name="Espace réservé du contenu 2">
            <a:extLst>
              <a:ext uri="{FF2B5EF4-FFF2-40B4-BE49-F238E27FC236}">
                <a16:creationId xmlns:a16="http://schemas.microsoft.com/office/drawing/2014/main" id="{8EB48000-B7C2-8407-F42B-14FF07328BA6}"/>
              </a:ext>
            </a:extLst>
          </p:cNvPr>
          <p:cNvSpPr>
            <a:spLocks noGrp="1"/>
          </p:cNvSpPr>
          <p:nvPr>
            <p:ph idx="1"/>
          </p:nvPr>
        </p:nvSpPr>
        <p:spPr>
          <a:xfrm>
            <a:off x="3888001" y="986846"/>
            <a:ext cx="4628160" cy="4874710"/>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019FC94-89BD-D439-0DC6-63FFD210155B}"/>
              </a:ext>
            </a:extLst>
          </p:cNvPr>
          <p:cNvSpPr>
            <a:spLocks noGrp="1"/>
          </p:cNvSpPr>
          <p:nvPr>
            <p:ph type="body" sz="half" idx="2"/>
          </p:nvPr>
        </p:nvSpPr>
        <p:spPr>
          <a:xfrm>
            <a:off x="629281" y="2058169"/>
            <a:ext cx="2949120" cy="3811067"/>
          </a:xfrm>
        </p:spPr>
        <p:txBody>
          <a:bodyPr/>
          <a:lstStyle>
            <a:lvl1pPr marL="0" indent="0">
              <a:buNone/>
              <a:defRPr sz="1451"/>
            </a:lvl1pPr>
            <a:lvl2pPr marL="414704" indent="0">
              <a:buNone/>
              <a:defRPr sz="1270"/>
            </a:lvl2pPr>
            <a:lvl3pPr marL="829406" indent="0">
              <a:buNone/>
              <a:defRPr sz="1088"/>
            </a:lvl3pPr>
            <a:lvl4pPr marL="1244110" indent="0">
              <a:buNone/>
              <a:defRPr sz="907"/>
            </a:lvl4pPr>
            <a:lvl5pPr marL="1658813" indent="0">
              <a:buNone/>
              <a:defRPr sz="907"/>
            </a:lvl5pPr>
            <a:lvl6pPr marL="2073516" indent="0">
              <a:buNone/>
              <a:defRPr sz="907"/>
            </a:lvl6pPr>
            <a:lvl7pPr marL="2488220" indent="0">
              <a:buNone/>
              <a:defRPr sz="907"/>
            </a:lvl7pPr>
            <a:lvl8pPr marL="2902923" indent="0">
              <a:buNone/>
              <a:defRPr sz="907"/>
            </a:lvl8pPr>
            <a:lvl9pPr marL="3317626" indent="0">
              <a:buNone/>
              <a:defRPr sz="90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0002715-FB54-30C2-5DE2-04B91614392C}"/>
              </a:ext>
            </a:extLst>
          </p:cNvPr>
          <p:cNvSpPr>
            <a:spLocks noGrp="1"/>
          </p:cNvSpPr>
          <p:nvPr>
            <p:ph type="dt" sz="half" idx="10"/>
          </p:nvPr>
        </p:nvSpPr>
        <p:spPr/>
        <p:txBody>
          <a:bodyPr/>
          <a:lstStyle/>
          <a:p>
            <a:pPr lvl="0"/>
            <a:endParaRPr lang="de-DE"/>
          </a:p>
        </p:txBody>
      </p:sp>
      <p:sp>
        <p:nvSpPr>
          <p:cNvPr id="6" name="Espace réservé du pied de page 5">
            <a:extLst>
              <a:ext uri="{FF2B5EF4-FFF2-40B4-BE49-F238E27FC236}">
                <a16:creationId xmlns:a16="http://schemas.microsoft.com/office/drawing/2014/main" id="{63A7F145-A540-E658-CE8D-36214982B085}"/>
              </a:ext>
            </a:extLst>
          </p:cNvPr>
          <p:cNvSpPr>
            <a:spLocks noGrp="1"/>
          </p:cNvSpPr>
          <p:nvPr>
            <p:ph type="ftr" sz="quarter" idx="11"/>
          </p:nvPr>
        </p:nvSpPr>
        <p:spPr/>
        <p:txBody>
          <a:bodyPr/>
          <a:lstStyle/>
          <a:p>
            <a:pPr lvl="0"/>
            <a:endParaRPr lang="de-DE"/>
          </a:p>
        </p:txBody>
      </p:sp>
      <p:sp>
        <p:nvSpPr>
          <p:cNvPr id="7" name="Espace réservé du numéro de diapositive 6">
            <a:extLst>
              <a:ext uri="{FF2B5EF4-FFF2-40B4-BE49-F238E27FC236}">
                <a16:creationId xmlns:a16="http://schemas.microsoft.com/office/drawing/2014/main" id="{5AB920D7-82FD-2893-72F0-05636215D1F1}"/>
              </a:ext>
            </a:extLst>
          </p:cNvPr>
          <p:cNvSpPr>
            <a:spLocks noGrp="1"/>
          </p:cNvSpPr>
          <p:nvPr>
            <p:ph type="sldNum" sz="quarter" idx="12"/>
          </p:nvPr>
        </p:nvSpPr>
        <p:spPr/>
        <p:txBody>
          <a:bodyPr/>
          <a:lstStyle/>
          <a:p>
            <a:pPr lvl="0"/>
            <a:fld id="{C8D567EE-AAD3-4DF2-A403-4A1178EBC3CC}" type="slidenum">
              <a:t>‹N°›</a:t>
            </a:fld>
            <a:endParaRPr lang="de-DE"/>
          </a:p>
        </p:txBody>
      </p:sp>
    </p:spTree>
    <p:extLst>
      <p:ext uri="{BB962C8B-B14F-4D97-AF65-F5344CB8AC3E}">
        <p14:creationId xmlns:p14="http://schemas.microsoft.com/office/powerpoint/2010/main" val="683847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F357C4-D8BB-A830-75A4-6FD03C75A18D}"/>
              </a:ext>
            </a:extLst>
          </p:cNvPr>
          <p:cNvSpPr>
            <a:spLocks noGrp="1"/>
          </p:cNvSpPr>
          <p:nvPr>
            <p:ph type="title"/>
          </p:nvPr>
        </p:nvSpPr>
        <p:spPr>
          <a:xfrm>
            <a:off x="629281" y="456945"/>
            <a:ext cx="2949120" cy="1601224"/>
          </a:xfrm>
        </p:spPr>
        <p:txBody>
          <a:bodyPr anchor="b"/>
          <a:lstStyle>
            <a:lvl1pPr>
              <a:defRPr sz="2903"/>
            </a:lvl1pPr>
          </a:lstStyle>
          <a:p>
            <a:r>
              <a:rPr lang="fr-FR"/>
              <a:t>Modifiez le style du titre</a:t>
            </a:r>
          </a:p>
        </p:txBody>
      </p:sp>
      <p:sp>
        <p:nvSpPr>
          <p:cNvPr id="3" name="Espace réservé pour une image  2">
            <a:extLst>
              <a:ext uri="{FF2B5EF4-FFF2-40B4-BE49-F238E27FC236}">
                <a16:creationId xmlns:a16="http://schemas.microsoft.com/office/drawing/2014/main" id="{6136E90E-5FC0-D3AC-01C6-FF28DD66798B}"/>
              </a:ext>
            </a:extLst>
          </p:cNvPr>
          <p:cNvSpPr>
            <a:spLocks noGrp="1"/>
          </p:cNvSpPr>
          <p:nvPr>
            <p:ph type="pic" idx="1"/>
          </p:nvPr>
        </p:nvSpPr>
        <p:spPr>
          <a:xfrm>
            <a:off x="3888001" y="986846"/>
            <a:ext cx="4628160" cy="4874710"/>
          </a:xfrm>
        </p:spPr>
        <p:txBody>
          <a:bodyPr/>
          <a:lstStyle>
            <a:lvl1pPr marL="0" indent="0">
              <a:buNone/>
              <a:defRPr sz="2903"/>
            </a:lvl1pPr>
            <a:lvl2pPr marL="414704" indent="0">
              <a:buNone/>
              <a:defRPr sz="2540"/>
            </a:lvl2pPr>
            <a:lvl3pPr marL="829406" indent="0">
              <a:buNone/>
              <a:defRPr sz="2177"/>
            </a:lvl3pPr>
            <a:lvl4pPr marL="1244110" indent="0">
              <a:buNone/>
              <a:defRPr sz="1814"/>
            </a:lvl4pPr>
            <a:lvl5pPr marL="1658813" indent="0">
              <a:buNone/>
              <a:defRPr sz="1814"/>
            </a:lvl5pPr>
            <a:lvl6pPr marL="2073516" indent="0">
              <a:buNone/>
              <a:defRPr sz="1814"/>
            </a:lvl6pPr>
            <a:lvl7pPr marL="2488220" indent="0">
              <a:buNone/>
              <a:defRPr sz="1814"/>
            </a:lvl7pPr>
            <a:lvl8pPr marL="2902923" indent="0">
              <a:buNone/>
              <a:defRPr sz="1814"/>
            </a:lvl8pPr>
            <a:lvl9pPr marL="3317626" indent="0">
              <a:buNone/>
              <a:defRPr sz="1814"/>
            </a:lvl9pPr>
          </a:lstStyle>
          <a:p>
            <a:endParaRPr lang="fr-FR"/>
          </a:p>
        </p:txBody>
      </p:sp>
      <p:sp>
        <p:nvSpPr>
          <p:cNvPr id="4" name="Espace réservé du texte 3">
            <a:extLst>
              <a:ext uri="{FF2B5EF4-FFF2-40B4-BE49-F238E27FC236}">
                <a16:creationId xmlns:a16="http://schemas.microsoft.com/office/drawing/2014/main" id="{40C55DFB-590B-8A46-9E2D-09AEAFDC939A}"/>
              </a:ext>
            </a:extLst>
          </p:cNvPr>
          <p:cNvSpPr>
            <a:spLocks noGrp="1"/>
          </p:cNvSpPr>
          <p:nvPr>
            <p:ph type="body" sz="half" idx="2"/>
          </p:nvPr>
        </p:nvSpPr>
        <p:spPr>
          <a:xfrm>
            <a:off x="629281" y="2058169"/>
            <a:ext cx="2949120" cy="3811067"/>
          </a:xfrm>
        </p:spPr>
        <p:txBody>
          <a:bodyPr/>
          <a:lstStyle>
            <a:lvl1pPr marL="0" indent="0">
              <a:buNone/>
              <a:defRPr sz="1451"/>
            </a:lvl1pPr>
            <a:lvl2pPr marL="414704" indent="0">
              <a:buNone/>
              <a:defRPr sz="1270"/>
            </a:lvl2pPr>
            <a:lvl3pPr marL="829406" indent="0">
              <a:buNone/>
              <a:defRPr sz="1088"/>
            </a:lvl3pPr>
            <a:lvl4pPr marL="1244110" indent="0">
              <a:buNone/>
              <a:defRPr sz="907"/>
            </a:lvl4pPr>
            <a:lvl5pPr marL="1658813" indent="0">
              <a:buNone/>
              <a:defRPr sz="907"/>
            </a:lvl5pPr>
            <a:lvl6pPr marL="2073516" indent="0">
              <a:buNone/>
              <a:defRPr sz="907"/>
            </a:lvl6pPr>
            <a:lvl7pPr marL="2488220" indent="0">
              <a:buNone/>
              <a:defRPr sz="907"/>
            </a:lvl7pPr>
            <a:lvl8pPr marL="2902923" indent="0">
              <a:buNone/>
              <a:defRPr sz="907"/>
            </a:lvl8pPr>
            <a:lvl9pPr marL="3317626" indent="0">
              <a:buNone/>
              <a:defRPr sz="90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4D3CDE8-5C59-05DF-AF9E-185AAF684B3A}"/>
              </a:ext>
            </a:extLst>
          </p:cNvPr>
          <p:cNvSpPr>
            <a:spLocks noGrp="1"/>
          </p:cNvSpPr>
          <p:nvPr>
            <p:ph type="dt" sz="half" idx="10"/>
          </p:nvPr>
        </p:nvSpPr>
        <p:spPr/>
        <p:txBody>
          <a:bodyPr/>
          <a:lstStyle/>
          <a:p>
            <a:pPr lvl="0"/>
            <a:endParaRPr lang="de-DE"/>
          </a:p>
        </p:txBody>
      </p:sp>
      <p:sp>
        <p:nvSpPr>
          <p:cNvPr id="6" name="Espace réservé du pied de page 5">
            <a:extLst>
              <a:ext uri="{FF2B5EF4-FFF2-40B4-BE49-F238E27FC236}">
                <a16:creationId xmlns:a16="http://schemas.microsoft.com/office/drawing/2014/main" id="{F78DD35E-7F4C-4444-E504-7CADEC666EC4}"/>
              </a:ext>
            </a:extLst>
          </p:cNvPr>
          <p:cNvSpPr>
            <a:spLocks noGrp="1"/>
          </p:cNvSpPr>
          <p:nvPr>
            <p:ph type="ftr" sz="quarter" idx="11"/>
          </p:nvPr>
        </p:nvSpPr>
        <p:spPr/>
        <p:txBody>
          <a:bodyPr/>
          <a:lstStyle/>
          <a:p>
            <a:pPr lvl="0"/>
            <a:endParaRPr lang="de-DE"/>
          </a:p>
        </p:txBody>
      </p:sp>
      <p:sp>
        <p:nvSpPr>
          <p:cNvPr id="7" name="Espace réservé du numéro de diapositive 6">
            <a:extLst>
              <a:ext uri="{FF2B5EF4-FFF2-40B4-BE49-F238E27FC236}">
                <a16:creationId xmlns:a16="http://schemas.microsoft.com/office/drawing/2014/main" id="{D58811C2-8DED-0BDB-27F2-573CC20C5733}"/>
              </a:ext>
            </a:extLst>
          </p:cNvPr>
          <p:cNvSpPr>
            <a:spLocks noGrp="1"/>
          </p:cNvSpPr>
          <p:nvPr>
            <p:ph type="sldNum" sz="quarter" idx="12"/>
          </p:nvPr>
        </p:nvSpPr>
        <p:spPr/>
        <p:txBody>
          <a:bodyPr/>
          <a:lstStyle/>
          <a:p>
            <a:pPr lvl="0"/>
            <a:fld id="{DE124450-0E6C-4C22-93E9-089D61504E6B}" type="slidenum">
              <a:t>‹N°›</a:t>
            </a:fld>
            <a:endParaRPr lang="de-DE"/>
          </a:p>
        </p:txBody>
      </p:sp>
    </p:spTree>
    <p:extLst>
      <p:ext uri="{BB962C8B-B14F-4D97-AF65-F5344CB8AC3E}">
        <p14:creationId xmlns:p14="http://schemas.microsoft.com/office/powerpoint/2010/main" val="2615614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5332FD-FE4A-6FD7-BEBA-8BA1749B1D0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1CFA9F9-0D35-ABC0-BE0C-D8F2537ABBA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CDE05D-CA1C-06AF-15D4-B45330AC15F3}"/>
              </a:ext>
            </a:extLst>
          </p:cNvPr>
          <p:cNvSpPr>
            <a:spLocks noGrp="1"/>
          </p:cNvSpPr>
          <p:nvPr>
            <p:ph type="dt" sz="half" idx="10"/>
          </p:nvPr>
        </p:nvSpPr>
        <p:spPr/>
        <p:txBody>
          <a:bodyPr/>
          <a:lstStyle/>
          <a:p>
            <a:pPr lvl="0"/>
            <a:endParaRPr lang="de-DE"/>
          </a:p>
        </p:txBody>
      </p:sp>
      <p:sp>
        <p:nvSpPr>
          <p:cNvPr id="5" name="Espace réservé du pied de page 4">
            <a:extLst>
              <a:ext uri="{FF2B5EF4-FFF2-40B4-BE49-F238E27FC236}">
                <a16:creationId xmlns:a16="http://schemas.microsoft.com/office/drawing/2014/main" id="{4825208C-FB80-BA30-361A-B4091B0E6281}"/>
              </a:ext>
            </a:extLst>
          </p:cNvPr>
          <p:cNvSpPr>
            <a:spLocks noGrp="1"/>
          </p:cNvSpPr>
          <p:nvPr>
            <p:ph type="ftr" sz="quarter" idx="11"/>
          </p:nvPr>
        </p:nvSpPr>
        <p:spPr/>
        <p:txBody>
          <a:bodyPr/>
          <a:lstStyle/>
          <a:p>
            <a:pPr lvl="0"/>
            <a:endParaRPr lang="de-DE"/>
          </a:p>
        </p:txBody>
      </p:sp>
      <p:sp>
        <p:nvSpPr>
          <p:cNvPr id="6" name="Espace réservé du numéro de diapositive 5">
            <a:extLst>
              <a:ext uri="{FF2B5EF4-FFF2-40B4-BE49-F238E27FC236}">
                <a16:creationId xmlns:a16="http://schemas.microsoft.com/office/drawing/2014/main" id="{5D55D13D-58AD-C302-9304-2D389C2E0901}"/>
              </a:ext>
            </a:extLst>
          </p:cNvPr>
          <p:cNvSpPr>
            <a:spLocks noGrp="1"/>
          </p:cNvSpPr>
          <p:nvPr>
            <p:ph type="sldNum" sz="quarter" idx="12"/>
          </p:nvPr>
        </p:nvSpPr>
        <p:spPr/>
        <p:txBody>
          <a:bodyPr/>
          <a:lstStyle/>
          <a:p>
            <a:pPr lvl="0"/>
            <a:fld id="{E1023A9D-BC7D-4BA3-830B-BF7E71A1622B}" type="slidenum">
              <a:t>‹N°›</a:t>
            </a:fld>
            <a:endParaRPr lang="de-DE"/>
          </a:p>
        </p:txBody>
      </p:sp>
    </p:spTree>
    <p:extLst>
      <p:ext uri="{BB962C8B-B14F-4D97-AF65-F5344CB8AC3E}">
        <p14:creationId xmlns:p14="http://schemas.microsoft.com/office/powerpoint/2010/main" val="2227044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98DA6E0-1CCC-E432-2A91-5E4CC8C3A9D4}"/>
              </a:ext>
            </a:extLst>
          </p:cNvPr>
          <p:cNvSpPr>
            <a:spLocks noGrp="1"/>
          </p:cNvSpPr>
          <p:nvPr>
            <p:ph type="title" orient="vert"/>
          </p:nvPr>
        </p:nvSpPr>
        <p:spPr>
          <a:xfrm>
            <a:off x="6629760" y="272631"/>
            <a:ext cx="2056320" cy="530861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CB7BCD6-B8CB-2B1F-4491-1E3DF63FA70E}"/>
              </a:ext>
            </a:extLst>
          </p:cNvPr>
          <p:cNvSpPr>
            <a:spLocks noGrp="1"/>
          </p:cNvSpPr>
          <p:nvPr>
            <p:ph type="body" orient="vert" idx="1"/>
          </p:nvPr>
        </p:nvSpPr>
        <p:spPr>
          <a:xfrm>
            <a:off x="456481" y="272631"/>
            <a:ext cx="6035039" cy="530861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3B01DD-9EC4-E498-2F7C-394CCBBE9B3D}"/>
              </a:ext>
            </a:extLst>
          </p:cNvPr>
          <p:cNvSpPr>
            <a:spLocks noGrp="1"/>
          </p:cNvSpPr>
          <p:nvPr>
            <p:ph type="dt" sz="half" idx="10"/>
          </p:nvPr>
        </p:nvSpPr>
        <p:spPr/>
        <p:txBody>
          <a:bodyPr/>
          <a:lstStyle/>
          <a:p>
            <a:pPr lvl="0"/>
            <a:endParaRPr lang="de-DE"/>
          </a:p>
        </p:txBody>
      </p:sp>
      <p:sp>
        <p:nvSpPr>
          <p:cNvPr id="5" name="Espace réservé du pied de page 4">
            <a:extLst>
              <a:ext uri="{FF2B5EF4-FFF2-40B4-BE49-F238E27FC236}">
                <a16:creationId xmlns:a16="http://schemas.microsoft.com/office/drawing/2014/main" id="{4D66DC6F-302B-949D-FAEE-C0D55D7348EA}"/>
              </a:ext>
            </a:extLst>
          </p:cNvPr>
          <p:cNvSpPr>
            <a:spLocks noGrp="1"/>
          </p:cNvSpPr>
          <p:nvPr>
            <p:ph type="ftr" sz="quarter" idx="11"/>
          </p:nvPr>
        </p:nvSpPr>
        <p:spPr/>
        <p:txBody>
          <a:bodyPr/>
          <a:lstStyle/>
          <a:p>
            <a:pPr lvl="0"/>
            <a:endParaRPr lang="de-DE"/>
          </a:p>
        </p:txBody>
      </p:sp>
      <p:sp>
        <p:nvSpPr>
          <p:cNvPr id="6" name="Espace réservé du numéro de diapositive 5">
            <a:extLst>
              <a:ext uri="{FF2B5EF4-FFF2-40B4-BE49-F238E27FC236}">
                <a16:creationId xmlns:a16="http://schemas.microsoft.com/office/drawing/2014/main" id="{546C7197-5B8A-3B02-8A98-4246CBFB928F}"/>
              </a:ext>
            </a:extLst>
          </p:cNvPr>
          <p:cNvSpPr>
            <a:spLocks noGrp="1"/>
          </p:cNvSpPr>
          <p:nvPr>
            <p:ph type="sldNum" sz="quarter" idx="12"/>
          </p:nvPr>
        </p:nvSpPr>
        <p:spPr/>
        <p:txBody>
          <a:bodyPr/>
          <a:lstStyle/>
          <a:p>
            <a:pPr lvl="0"/>
            <a:fld id="{A6135DC2-AA77-462A-B579-DC84F0DD5E4D}" type="slidenum">
              <a:t>‹N°›</a:t>
            </a:fld>
            <a:endParaRPr lang="de-DE"/>
          </a:p>
        </p:txBody>
      </p:sp>
    </p:spTree>
    <p:extLst>
      <p:ext uri="{BB962C8B-B14F-4D97-AF65-F5344CB8AC3E}">
        <p14:creationId xmlns:p14="http://schemas.microsoft.com/office/powerpoint/2010/main" val="239378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8" name="Rectangle 34"/>
          <p:cNvSpPr>
            <a:spLocks noGrp="1" noChangeArrowheads="1"/>
          </p:cNvSpPr>
          <p:nvPr>
            <p:ph type="dt" sz="half"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D6B7EB2-45E4-4852-8610-B519788FAD88}" type="datetime1">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9" name="Rectangle 3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B9DE0D-581D-4D1E-B835-066950BA4818}" type="slidenum">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73946619"/>
      </p:ext>
    </p:extLst>
  </p:cSld>
  <p:clrMapOvr>
    <a:masterClrMapping/>
  </p:clrMapOvr>
  <p:transition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4" name="Rectangle 34"/>
          <p:cNvSpPr>
            <a:spLocks noGrp="1" noChangeArrowheads="1"/>
          </p:cNvSpPr>
          <p:nvPr>
            <p:ph type="dt" sz="half"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6394FB4-ACDF-4BC2-89D3-2B111DA6221A}" type="datetime1">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5" name="Rectangle 3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4DAF76-FCC4-41A4-B8C5-648F83FE6472}" type="slidenum">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07402744"/>
      </p:ext>
    </p:extLst>
  </p:cSld>
  <p:clrMapOvr>
    <a:masterClrMapping/>
  </p:clrMapOvr>
  <p:transition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163154"/>
      </p:ext>
    </p:extLst>
  </p:cSld>
  <p:clrMapOvr>
    <a:masterClrMapping/>
  </p:clrMapOvr>
  <p:transition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6" name="Rectangle 34"/>
          <p:cNvSpPr>
            <a:spLocks noGrp="1" noChangeArrowheads="1"/>
          </p:cNvSpPr>
          <p:nvPr>
            <p:ph type="dt" sz="half"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EC8500E-A072-411D-BE49-7A19E4B95151}" type="datetime1">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7" name="Rectangle 3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DA71DE-1D52-4C82-85BC-7E6253EDA5FA}" type="slidenum">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6890414"/>
      </p:ext>
    </p:extLst>
  </p:cSld>
  <p:clrMapOvr>
    <a:masterClrMapping/>
  </p:clrMapOvr>
  <p:transition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6" name="Rectangle 34"/>
          <p:cNvSpPr>
            <a:spLocks noGrp="1" noChangeArrowheads="1"/>
          </p:cNvSpPr>
          <p:nvPr>
            <p:ph type="dt" sz="half"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B2FCF41-1D8C-43C8-8642-C0AF7DBC36B5}" type="datetime1">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7" name="Rectangle 35"/>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0B59A7-CE39-4740-A213-D162616450F6}" type="slidenum">
              <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8464820"/>
      </p:ext>
    </p:extLst>
  </p:cSld>
  <p:clrMapOvr>
    <a:masterClrMapping/>
  </p:clrMapOvr>
  <p:transition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468438" y="361950"/>
            <a:ext cx="6264275"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a:t>
            </a:r>
            <a:br>
              <a:rPr lang="fr-FR"/>
            </a:br>
            <a:r>
              <a:rPr lang="fr-FR"/>
              <a:t>le style du titre du masque</a:t>
            </a:r>
          </a:p>
        </p:txBody>
      </p:sp>
      <p:sp>
        <p:nvSpPr>
          <p:cNvPr id="23555" name="Rectangle 3"/>
          <p:cNvSpPr>
            <a:spLocks noGrp="1" noChangeArrowheads="1"/>
          </p:cNvSpPr>
          <p:nvPr>
            <p:ph type="body" idx="1"/>
          </p:nvPr>
        </p:nvSpPr>
        <p:spPr bwMode="auto">
          <a:xfrm>
            <a:off x="395288" y="1411288"/>
            <a:ext cx="8353425" cy="4610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9" name="Rectangle 5"/>
          <p:cNvSpPr>
            <a:spLocks noGrp="1" noChangeArrowheads="1"/>
          </p:cNvSpPr>
          <p:nvPr>
            <p:ph type="ftr" sz="quarter" idx="3"/>
          </p:nvPr>
        </p:nvSpPr>
        <p:spPr bwMode="auto">
          <a:xfrm>
            <a:off x="3419475" y="6021388"/>
            <a:ext cx="2520950" cy="287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1034" name="Rectangle 10"/>
          <p:cNvSpPr>
            <a:spLocks noChangeArrowheads="1"/>
          </p:cNvSpPr>
          <p:nvPr userDrawn="1"/>
        </p:nvSpPr>
        <p:spPr bwMode="auto">
          <a:xfrm>
            <a:off x="4000500" y="3257550"/>
            <a:ext cx="9144000" cy="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1036" name="Rectangle 12"/>
          <p:cNvSpPr>
            <a:spLocks noChangeArrowheads="1"/>
          </p:cNvSpPr>
          <p:nvPr userDrawn="1"/>
        </p:nvSpPr>
        <p:spPr bwMode="auto">
          <a:xfrm>
            <a:off x="3943350" y="3248025"/>
            <a:ext cx="9144000" cy="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1041" name="Rectangle 17"/>
          <p:cNvSpPr>
            <a:spLocks noChangeArrowheads="1"/>
          </p:cNvSpPr>
          <p:nvPr userDrawn="1"/>
        </p:nvSpPr>
        <p:spPr bwMode="auto">
          <a:xfrm>
            <a:off x="1695450" y="3181350"/>
            <a:ext cx="9144000" cy="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1044" name="Rectangle 20"/>
          <p:cNvSpPr>
            <a:spLocks noChangeArrowheads="1"/>
          </p:cNvSpPr>
          <p:nvPr userDrawn="1"/>
        </p:nvSpPr>
        <p:spPr bwMode="auto">
          <a:xfrm>
            <a:off x="4014788" y="3267075"/>
            <a:ext cx="9144000" cy="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1058" name="Rectangle 34"/>
          <p:cNvSpPr>
            <a:spLocks noGrp="1" noChangeArrowheads="1"/>
          </p:cNvSpPr>
          <p:nvPr>
            <p:ph type="dt" sz="half" idx="2"/>
          </p:nvPr>
        </p:nvSpPr>
        <p:spPr bwMode="auto">
          <a:xfrm>
            <a:off x="57150" y="6527800"/>
            <a:ext cx="190500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AB93D06-4AA4-4D6A-A2C4-8C29BE0CCA6A}" type="datetime1">
              <a:rPr kumimoji="0" lang="fr-FR" sz="1400" b="0" i="0" u="none" strike="noStrike" kern="1200" cap="none" spc="0" normalizeH="0" baseline="0" noProof="0" smtClean="0">
                <a:ln>
                  <a:noFill/>
                </a:ln>
                <a:solidFill>
                  <a:srgbClr val="660033"/>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02/05/2023</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
        <p:nvSpPr>
          <p:cNvPr id="1059" name="Rectangle 35"/>
          <p:cNvSpPr>
            <a:spLocks noGrp="1" noChangeArrowheads="1"/>
          </p:cNvSpPr>
          <p:nvPr>
            <p:ph type="sldNum" sz="quarter" idx="4"/>
          </p:nvPr>
        </p:nvSpPr>
        <p:spPr bwMode="auto">
          <a:xfrm>
            <a:off x="7239000" y="6570663"/>
            <a:ext cx="1905000" cy="287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C5C364-885D-44ED-B9E7-84C7CD49C2BC}" type="slidenum">
              <a:rPr kumimoji="0" lang="fr-FR" sz="1400" b="0" i="0" u="none" strike="noStrike" kern="1200" cap="none" spc="0" normalizeH="0" baseline="0" noProof="0" smtClean="0">
                <a:ln>
                  <a:noFill/>
                </a:ln>
                <a:solidFill>
                  <a:srgbClr val="660033"/>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fr-FR" sz="1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4735244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advTm="5000"/>
  <p:hf hdr="0" ftr="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ahoma" pitchFamily="34" charset="0"/>
        </a:defRPr>
      </a:lvl2pPr>
      <a:lvl3pPr algn="ctr" rtl="0" eaLnBrk="0" fontAlgn="base" hangingPunct="0">
        <a:spcBef>
          <a:spcPct val="0"/>
        </a:spcBef>
        <a:spcAft>
          <a:spcPct val="0"/>
        </a:spcAft>
        <a:defRPr sz="3600">
          <a:solidFill>
            <a:schemeClr val="tx2"/>
          </a:solidFill>
          <a:latin typeface="Tahoma" pitchFamily="34" charset="0"/>
        </a:defRPr>
      </a:lvl3pPr>
      <a:lvl4pPr algn="ctr" rtl="0" eaLnBrk="0" fontAlgn="base" hangingPunct="0">
        <a:spcBef>
          <a:spcPct val="0"/>
        </a:spcBef>
        <a:spcAft>
          <a:spcPct val="0"/>
        </a:spcAft>
        <a:defRPr sz="3600">
          <a:solidFill>
            <a:schemeClr val="tx2"/>
          </a:solidFill>
          <a:latin typeface="Tahoma" pitchFamily="34" charset="0"/>
        </a:defRPr>
      </a:lvl4pPr>
      <a:lvl5pPr algn="ctr" rtl="0" eaLnBrk="0" fontAlgn="base" hangingPunct="0">
        <a:spcBef>
          <a:spcPct val="0"/>
        </a:spcBef>
        <a:spcAft>
          <a:spcPct val="0"/>
        </a:spcAft>
        <a:defRPr sz="3600">
          <a:solidFill>
            <a:schemeClr val="tx2"/>
          </a:solidFill>
          <a:latin typeface="Tahoma" pitchFamily="34" charset="0"/>
        </a:defRPr>
      </a:lvl5pPr>
      <a:lvl6pPr marL="457200" algn="ctr" rtl="0" fontAlgn="base">
        <a:spcBef>
          <a:spcPct val="0"/>
        </a:spcBef>
        <a:spcAft>
          <a:spcPct val="0"/>
        </a:spcAft>
        <a:defRPr sz="3600">
          <a:solidFill>
            <a:schemeClr val="tx2"/>
          </a:solidFill>
          <a:latin typeface="Tahoma" pitchFamily="34" charset="0"/>
        </a:defRPr>
      </a:lvl6pPr>
      <a:lvl7pPr marL="914400" algn="ctr" rtl="0" fontAlgn="base">
        <a:spcBef>
          <a:spcPct val="0"/>
        </a:spcBef>
        <a:spcAft>
          <a:spcPct val="0"/>
        </a:spcAft>
        <a:defRPr sz="3600">
          <a:solidFill>
            <a:schemeClr val="tx2"/>
          </a:solidFill>
          <a:latin typeface="Tahoma" pitchFamily="34" charset="0"/>
        </a:defRPr>
      </a:lvl7pPr>
      <a:lvl8pPr marL="1371600" algn="ctr" rtl="0" fontAlgn="base">
        <a:spcBef>
          <a:spcPct val="0"/>
        </a:spcBef>
        <a:spcAft>
          <a:spcPct val="0"/>
        </a:spcAft>
        <a:defRPr sz="3600">
          <a:solidFill>
            <a:schemeClr val="tx2"/>
          </a:solidFill>
          <a:latin typeface="Tahoma" pitchFamily="34" charset="0"/>
        </a:defRPr>
      </a:lvl8pPr>
      <a:lvl9pPr marL="1828800" algn="ctr"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Font typeface="Wingdings" pitchFamily="2"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9E71D3F-BC06-426B-A710-FB8F87ADD1B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D9DF1CE-1D17-425C-8FB9-283C3811DAE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816B1FF-DCE0-4547-9165-23F3E1F3C38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D69CD94F-B95B-4CEC-A534-01D2FC860FBD}" type="datetimeFigureOut">
              <a:rPr lang="fr-FR" smtClean="0">
                <a:solidFill>
                  <a:prstClr val="black">
                    <a:tint val="75000"/>
                  </a:prstClr>
                </a:solidFill>
                <a:latin typeface="Calibri" panose="020F0502020204030204"/>
              </a:rPr>
              <a:pPr defTabSz="685800" fontAlgn="auto">
                <a:spcBef>
                  <a:spcPts val="0"/>
                </a:spcBef>
                <a:spcAft>
                  <a:spcPts val="0"/>
                </a:spcAft>
              </a:pPr>
              <a:t>02/05/2023</a:t>
            </a:fld>
            <a:endParaRPr lang="fr-FR">
              <a:solidFill>
                <a:prstClr val="black">
                  <a:tint val="75000"/>
                </a:prstClr>
              </a:solidFill>
              <a:latin typeface="Calibri" panose="020F0502020204030204"/>
            </a:endParaRPr>
          </a:p>
        </p:txBody>
      </p:sp>
      <p:sp>
        <p:nvSpPr>
          <p:cNvPr id="5" name="Espace réservé du pied de page 4">
            <a:extLst>
              <a:ext uri="{FF2B5EF4-FFF2-40B4-BE49-F238E27FC236}">
                <a16:creationId xmlns:a16="http://schemas.microsoft.com/office/drawing/2014/main" id="{7AC01DC6-78EF-474E-BC4E-B42FFE5552D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a:extLst>
              <a:ext uri="{FF2B5EF4-FFF2-40B4-BE49-F238E27FC236}">
                <a16:creationId xmlns:a16="http://schemas.microsoft.com/office/drawing/2014/main" id="{185033B3-B6DB-4EAC-B51A-C489C54445F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DBB599CC-FC57-445F-A17C-9765D8BB1970}" type="slidenum">
              <a:rPr lang="fr-FR" smtClean="0">
                <a:solidFill>
                  <a:prstClr val="black">
                    <a:tint val="75000"/>
                  </a:prstClr>
                </a:solidFill>
                <a:latin typeface="Calibri" panose="020F0502020204030204"/>
              </a:rPr>
              <a:pPr defTabSz="685800" fontAlgn="auto">
                <a:spcBef>
                  <a:spcPts val="0"/>
                </a:spcBef>
                <a:spcAft>
                  <a:spcPts val="0"/>
                </a:spcAft>
              </a:pPr>
              <a:t>‹N°›</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280234037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723CAD-24F4-4F96-8CBC-E437FBB3ABF2}" type="datetimeFigureOut">
              <a:rPr lang="fr-FR" smtClean="0"/>
              <a:t>02/05/2023</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B65910-87FE-4707-804C-6CF8A88FA8AD}" type="slidenum">
              <a:rPr lang="fr-FR" smtClean="0"/>
              <a:t>‹N°›</a:t>
            </a:fld>
            <a:endParaRPr lang="fr-FR"/>
          </a:p>
        </p:txBody>
      </p:sp>
    </p:spTree>
    <p:extLst>
      <p:ext uri="{BB962C8B-B14F-4D97-AF65-F5344CB8AC3E}">
        <p14:creationId xmlns:p14="http://schemas.microsoft.com/office/powerpoint/2010/main" val="191359036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E9F3BC9-D8CF-A2EF-D9CA-A7D62583A16B}"/>
              </a:ext>
            </a:extLst>
          </p:cNvPr>
          <p:cNvSpPr txBox="1">
            <a:spLocks noGrp="1"/>
          </p:cNvSpPr>
          <p:nvPr>
            <p:ph type="title"/>
          </p:nvPr>
        </p:nvSpPr>
        <p:spPr>
          <a:xfrm>
            <a:off x="457171" y="273423"/>
            <a:ext cx="8228763" cy="1144631"/>
          </a:xfrm>
          <a:prstGeom prst="rect">
            <a:avLst/>
          </a:prstGeom>
          <a:noFill/>
          <a:ln>
            <a:noFill/>
          </a:ln>
        </p:spPr>
        <p:txBody>
          <a:bodyPr lIns="0" tIns="0" rIns="0" bIns="0" anchor="ctr"/>
          <a:lstStyle/>
          <a:p>
            <a:endParaRPr lang="de-DE"/>
          </a:p>
        </p:txBody>
      </p:sp>
      <p:sp>
        <p:nvSpPr>
          <p:cNvPr id="3" name="Espace réservé du texte 2">
            <a:extLst>
              <a:ext uri="{FF2B5EF4-FFF2-40B4-BE49-F238E27FC236}">
                <a16:creationId xmlns:a16="http://schemas.microsoft.com/office/drawing/2014/main" id="{C11349BC-C7BC-1538-371B-F4CE2D995D40}"/>
              </a:ext>
            </a:extLst>
          </p:cNvPr>
          <p:cNvSpPr txBox="1">
            <a:spLocks noGrp="1"/>
          </p:cNvSpPr>
          <p:nvPr>
            <p:ph type="body" idx="1"/>
          </p:nvPr>
        </p:nvSpPr>
        <p:spPr>
          <a:xfrm>
            <a:off x="457171" y="1604399"/>
            <a:ext cx="8228763" cy="3976818"/>
          </a:xfrm>
          <a:prstGeom prst="rect">
            <a:avLst/>
          </a:prstGeom>
          <a:noFill/>
          <a:ln>
            <a:noFill/>
          </a:ln>
        </p:spPr>
        <p:txBody>
          <a:bodyPr lIns="0" tIns="0" rIns="0" bIns="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a:extLst>
              <a:ext uri="{FF2B5EF4-FFF2-40B4-BE49-F238E27FC236}">
                <a16:creationId xmlns:a16="http://schemas.microsoft.com/office/drawing/2014/main" id="{6BF69BA0-41BF-72EB-8BC2-80BCACC9C93F}"/>
              </a:ext>
            </a:extLst>
          </p:cNvPr>
          <p:cNvSpPr txBox="1">
            <a:spLocks noGrp="1"/>
          </p:cNvSpPr>
          <p:nvPr>
            <p:ph type="dt" sz="half" idx="2"/>
          </p:nvPr>
        </p:nvSpPr>
        <p:spPr>
          <a:xfrm>
            <a:off x="457171" y="6246923"/>
            <a:ext cx="2130093" cy="472394"/>
          </a:xfrm>
          <a:prstGeom prst="rect">
            <a:avLst/>
          </a:prstGeom>
          <a:noFill/>
          <a:ln>
            <a:noFill/>
          </a:ln>
        </p:spPr>
        <p:txBody>
          <a:bodyPr vert="horz" lIns="0" tIns="0" rIns="0" bIns="0" anchorCtr="0">
            <a:noAutofit/>
          </a:bodyPr>
          <a:lstStyle>
            <a:lvl1pPr lvl="0" rtl="0" hangingPunct="0">
              <a:buNone/>
              <a:tabLst/>
              <a:defRPr lang="de-DE" sz="1270" kern="1200">
                <a:latin typeface="Liberation Serif" pitchFamily="18"/>
                <a:ea typeface="Segoe UI" pitchFamily="2"/>
                <a:cs typeface="Tahoma" pitchFamily="2"/>
              </a:defRPr>
            </a:lvl1pPr>
          </a:lstStyle>
          <a:p>
            <a:pPr lvl="0"/>
            <a:endParaRPr lang="de-DE"/>
          </a:p>
        </p:txBody>
      </p:sp>
      <p:sp>
        <p:nvSpPr>
          <p:cNvPr id="5" name="Espace réservé du pied de page 4">
            <a:extLst>
              <a:ext uri="{FF2B5EF4-FFF2-40B4-BE49-F238E27FC236}">
                <a16:creationId xmlns:a16="http://schemas.microsoft.com/office/drawing/2014/main" id="{EB17D7E2-F075-DF9D-F551-9562CBB39B8C}"/>
              </a:ext>
            </a:extLst>
          </p:cNvPr>
          <p:cNvSpPr txBox="1">
            <a:spLocks noGrp="1"/>
          </p:cNvSpPr>
          <p:nvPr>
            <p:ph type="ftr" sz="quarter" idx="3"/>
          </p:nvPr>
        </p:nvSpPr>
        <p:spPr>
          <a:xfrm>
            <a:off x="3127054" y="6246923"/>
            <a:ext cx="2898142" cy="472394"/>
          </a:xfrm>
          <a:prstGeom prst="rect">
            <a:avLst/>
          </a:prstGeom>
          <a:noFill/>
          <a:ln>
            <a:noFill/>
          </a:ln>
        </p:spPr>
        <p:txBody>
          <a:bodyPr vert="horz" lIns="0" tIns="0" rIns="0" bIns="0" anchorCtr="0">
            <a:noAutofit/>
          </a:bodyPr>
          <a:lstStyle>
            <a:lvl1pPr lvl="0" algn="ctr" rtl="0" hangingPunct="0">
              <a:buNone/>
              <a:tabLst/>
              <a:defRPr lang="de-DE" sz="1270" kern="1200">
                <a:latin typeface="Liberation Serif" pitchFamily="18"/>
                <a:ea typeface="Segoe UI" pitchFamily="2"/>
                <a:cs typeface="Tahoma" pitchFamily="2"/>
              </a:defRPr>
            </a:lvl1pPr>
          </a:lstStyle>
          <a:p>
            <a:pPr lvl="0"/>
            <a:endParaRPr lang="de-DE"/>
          </a:p>
        </p:txBody>
      </p:sp>
      <p:sp>
        <p:nvSpPr>
          <p:cNvPr id="6" name="Espace réservé du numéro de diapositive 5">
            <a:extLst>
              <a:ext uri="{FF2B5EF4-FFF2-40B4-BE49-F238E27FC236}">
                <a16:creationId xmlns:a16="http://schemas.microsoft.com/office/drawing/2014/main" id="{31964FC9-F587-660E-D1EF-C45367E9FC2C}"/>
              </a:ext>
            </a:extLst>
          </p:cNvPr>
          <p:cNvSpPr txBox="1">
            <a:spLocks noGrp="1"/>
          </p:cNvSpPr>
          <p:nvPr>
            <p:ph type="sldNum" sz="quarter" idx="4"/>
          </p:nvPr>
        </p:nvSpPr>
        <p:spPr>
          <a:xfrm>
            <a:off x="6555842" y="6246923"/>
            <a:ext cx="2130093" cy="472394"/>
          </a:xfrm>
          <a:prstGeom prst="rect">
            <a:avLst/>
          </a:prstGeom>
          <a:noFill/>
          <a:ln>
            <a:noFill/>
          </a:ln>
        </p:spPr>
        <p:txBody>
          <a:bodyPr vert="horz" lIns="0" tIns="0" rIns="0" bIns="0" anchorCtr="0">
            <a:noAutofit/>
          </a:bodyPr>
          <a:lstStyle>
            <a:lvl1pPr lvl="0" algn="r" rtl="0" hangingPunct="0">
              <a:buNone/>
              <a:tabLst/>
              <a:defRPr lang="de-DE" sz="1270" kern="1200">
                <a:latin typeface="Liberation Serif" pitchFamily="18"/>
                <a:ea typeface="Segoe UI" pitchFamily="2"/>
                <a:cs typeface="Tahoma" pitchFamily="2"/>
              </a:defRPr>
            </a:lvl1pPr>
          </a:lstStyle>
          <a:p>
            <a:pPr lvl="0"/>
            <a:fld id="{D83AF55A-04D4-43A6-8519-32AE060E6351}" type="slidenum">
              <a:t>‹N°›</a:t>
            </a:fld>
            <a:endParaRPr lang="de-DE"/>
          </a:p>
        </p:txBody>
      </p:sp>
    </p:spTree>
    <p:extLst>
      <p:ext uri="{BB962C8B-B14F-4D97-AF65-F5344CB8AC3E}">
        <p14:creationId xmlns:p14="http://schemas.microsoft.com/office/powerpoint/2010/main" val="307457662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hangingPunct="0">
        <a:tabLst/>
        <a:defRPr lang="de-DE" sz="3991" b="0" i="0" u="none" strike="noStrike" kern="1200" cap="none">
          <a:ln>
            <a:noFill/>
          </a:ln>
          <a:highlight>
            <a:scrgbClr r="0" g="0" b="0">
              <a:alpha val="0"/>
            </a:scrgbClr>
          </a:highlight>
          <a:latin typeface="Liberation Sans" pitchFamily="18"/>
          <a:ea typeface="Microsoft YaHei" pitchFamily="2"/>
          <a:cs typeface="Arial" pitchFamily="2"/>
        </a:defRPr>
      </a:lvl1pPr>
    </p:titleStyle>
    <p:bodyStyle>
      <a:lvl1pPr rtl="0" hangingPunct="0">
        <a:spcBef>
          <a:spcPts val="1286"/>
        </a:spcBef>
        <a:spcAft>
          <a:spcPts val="0"/>
        </a:spcAft>
        <a:tabLst/>
        <a:defRPr lang="de-DE" sz="2903" b="0" i="0" u="none" strike="noStrike" kern="1200" cap="none">
          <a:ln>
            <a:noFill/>
          </a:ln>
          <a:highlight>
            <a:scrgbClr r="0" g="0" b="0">
              <a:alpha val="0"/>
            </a:scrgbClr>
          </a:highlight>
          <a:latin typeface="Liberation Sans" pitchFamily="18"/>
          <a:ea typeface="Microsoft YaHei" pitchFamily="2"/>
          <a:cs typeface="Arial" pitchFamily="2"/>
        </a:defRPr>
      </a:lvl1pPr>
      <a:lvl2pPr marL="622055" indent="-207352" algn="l" defTabSz="829406"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758" indent="-207352" algn="l" defTabSz="829406"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462" indent="-207352" algn="l" defTabSz="829406"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165" indent="-207352" algn="l" defTabSz="829406"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868" indent="-207352" algn="l" defTabSz="829406"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571" indent="-207352" algn="l" defTabSz="829406"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275" indent="-207352" algn="l" defTabSz="829406"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4978" indent="-207352" algn="l" defTabSz="829406"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fr-FR"/>
      </a:defPPr>
      <a:lvl1pPr marL="0" algn="l" defTabSz="829406" rtl="0" eaLnBrk="1" latinLnBrk="0" hangingPunct="1">
        <a:defRPr sz="1633" kern="1200">
          <a:solidFill>
            <a:schemeClr val="tx1"/>
          </a:solidFill>
          <a:latin typeface="+mn-lt"/>
          <a:ea typeface="+mn-ea"/>
          <a:cs typeface="+mn-cs"/>
        </a:defRPr>
      </a:lvl1pPr>
      <a:lvl2pPr marL="414704" algn="l" defTabSz="829406" rtl="0" eaLnBrk="1" latinLnBrk="0" hangingPunct="1">
        <a:defRPr sz="1633" kern="1200">
          <a:solidFill>
            <a:schemeClr val="tx1"/>
          </a:solidFill>
          <a:latin typeface="+mn-lt"/>
          <a:ea typeface="+mn-ea"/>
          <a:cs typeface="+mn-cs"/>
        </a:defRPr>
      </a:lvl2pPr>
      <a:lvl3pPr marL="829406" algn="l" defTabSz="829406" rtl="0" eaLnBrk="1" latinLnBrk="0" hangingPunct="1">
        <a:defRPr sz="1633" kern="1200">
          <a:solidFill>
            <a:schemeClr val="tx1"/>
          </a:solidFill>
          <a:latin typeface="+mn-lt"/>
          <a:ea typeface="+mn-ea"/>
          <a:cs typeface="+mn-cs"/>
        </a:defRPr>
      </a:lvl3pPr>
      <a:lvl4pPr marL="1244110" algn="l" defTabSz="829406" rtl="0" eaLnBrk="1" latinLnBrk="0" hangingPunct="1">
        <a:defRPr sz="1633" kern="1200">
          <a:solidFill>
            <a:schemeClr val="tx1"/>
          </a:solidFill>
          <a:latin typeface="+mn-lt"/>
          <a:ea typeface="+mn-ea"/>
          <a:cs typeface="+mn-cs"/>
        </a:defRPr>
      </a:lvl4pPr>
      <a:lvl5pPr marL="1658813" algn="l" defTabSz="829406" rtl="0" eaLnBrk="1" latinLnBrk="0" hangingPunct="1">
        <a:defRPr sz="1633" kern="1200">
          <a:solidFill>
            <a:schemeClr val="tx1"/>
          </a:solidFill>
          <a:latin typeface="+mn-lt"/>
          <a:ea typeface="+mn-ea"/>
          <a:cs typeface="+mn-cs"/>
        </a:defRPr>
      </a:lvl5pPr>
      <a:lvl6pPr marL="2073516" algn="l" defTabSz="829406" rtl="0" eaLnBrk="1" latinLnBrk="0" hangingPunct="1">
        <a:defRPr sz="1633" kern="1200">
          <a:solidFill>
            <a:schemeClr val="tx1"/>
          </a:solidFill>
          <a:latin typeface="+mn-lt"/>
          <a:ea typeface="+mn-ea"/>
          <a:cs typeface="+mn-cs"/>
        </a:defRPr>
      </a:lvl6pPr>
      <a:lvl7pPr marL="2488220" algn="l" defTabSz="829406" rtl="0" eaLnBrk="1" latinLnBrk="0" hangingPunct="1">
        <a:defRPr sz="1633" kern="1200">
          <a:solidFill>
            <a:schemeClr val="tx1"/>
          </a:solidFill>
          <a:latin typeface="+mn-lt"/>
          <a:ea typeface="+mn-ea"/>
          <a:cs typeface="+mn-cs"/>
        </a:defRPr>
      </a:lvl7pPr>
      <a:lvl8pPr marL="2902923" algn="l" defTabSz="829406" rtl="0" eaLnBrk="1" latinLnBrk="0" hangingPunct="1">
        <a:defRPr sz="1633" kern="1200">
          <a:solidFill>
            <a:schemeClr val="tx1"/>
          </a:solidFill>
          <a:latin typeface="+mn-lt"/>
          <a:ea typeface="+mn-ea"/>
          <a:cs typeface="+mn-cs"/>
        </a:defRPr>
      </a:lvl8pPr>
      <a:lvl9pPr marL="3317626" algn="l" defTabSz="829406"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si.ch/en/nedm/edms-world-wide" TargetMode="Externa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tags" Target="../tags/tag10.xml"/><Relationship Id="rId21" Type="http://schemas.openxmlformats.org/officeDocument/2006/relationships/image" Target="../media/image56.png"/><Relationship Id="rId34" Type="http://schemas.openxmlformats.org/officeDocument/2006/relationships/image" Target="../media/image69.png"/><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slideLayout" Target="../slideLayouts/slideLayout29.xml"/><Relationship Id="rId25" Type="http://schemas.openxmlformats.org/officeDocument/2006/relationships/image" Target="../media/image60.png"/><Relationship Id="rId33" Type="http://schemas.openxmlformats.org/officeDocument/2006/relationships/image" Target="../media/image68.png"/><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image" Target="../media/image59.png"/><Relationship Id="rId32" Type="http://schemas.openxmlformats.org/officeDocument/2006/relationships/image" Target="../media/image67.png"/><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tags" Target="../tags/tag17.xml"/><Relationship Id="rId19" Type="http://schemas.openxmlformats.org/officeDocument/2006/relationships/image" Target="../media/image54.png"/><Relationship Id="rId31" Type="http://schemas.openxmlformats.org/officeDocument/2006/relationships/image" Target="../media/image66.png"/><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4.xml"/><Relationship Id="rId1" Type="http://schemas.openxmlformats.org/officeDocument/2006/relationships/tags" Target="../tags/tag24.xml"/><Relationship Id="rId6" Type="http://schemas.openxmlformats.org/officeDocument/2006/relationships/image" Target="../media/image27.png"/><Relationship Id="rId5" Type="http://schemas.openxmlformats.org/officeDocument/2006/relationships/image" Target="../media/image73.pn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76.png"/><Relationship Id="rId4" Type="http://schemas.openxmlformats.org/officeDocument/2006/relationships/image" Target="../media/image75.sv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9.xml"/><Relationship Id="rId4" Type="http://schemas.openxmlformats.org/officeDocument/2006/relationships/image" Target="../media/image79.jpg"/></Relationships>
</file>

<file path=ppt/slides/_rels/slide19.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sv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slideLayout" Target="../slideLayouts/slideLayout14.xml"/><Relationship Id="rId1" Type="http://schemas.openxmlformats.org/officeDocument/2006/relationships/tags" Target="../tags/tag25.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png"/><Relationship Id="rId9"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114.png"/><Relationship Id="rId4" Type="http://schemas.openxmlformats.org/officeDocument/2006/relationships/image" Target="../media/image113.svg"/></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19.xml"/><Relationship Id="rId1" Type="http://schemas.openxmlformats.org/officeDocument/2006/relationships/tags" Target="../tags/tag26.xml"/><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tags" Target="../tags/tag29.xml"/><Relationship Id="rId7" Type="http://schemas.openxmlformats.org/officeDocument/2006/relationships/image" Target="../media/image11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22.png"/><Relationship Id="rId2" Type="http://schemas.openxmlformats.org/officeDocument/2006/relationships/slideLayout" Target="../slideLayouts/slideLayout14.xml"/><Relationship Id="rId1" Type="http://schemas.openxmlformats.org/officeDocument/2006/relationships/tags" Target="../tags/tag30.xml"/><Relationship Id="rId6" Type="http://schemas.openxmlformats.org/officeDocument/2006/relationships/image" Target="../media/image121.png"/><Relationship Id="rId5" Type="http://schemas.openxmlformats.org/officeDocument/2006/relationships/image" Target="../media/image103.sv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tags" Target="../tags/tag33.xml"/><Relationship Id="rId7" Type="http://schemas.openxmlformats.org/officeDocument/2006/relationships/image" Target="../media/image12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slideLayout" Target="../slideLayouts/slideLayout25.xml"/><Relationship Id="rId9" Type="http://schemas.openxmlformats.org/officeDocument/2006/relationships/image" Target="../media/image127.png"/></Relationships>
</file>

<file path=ppt/slides/_rels/slide34.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tags" Target="../tags/tag35.xml"/><Relationship Id="rId16" Type="http://schemas.openxmlformats.org/officeDocument/2006/relationships/image" Target="../media/image134.png"/><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129.png"/><Relationship Id="rId5" Type="http://schemas.openxmlformats.org/officeDocument/2006/relationships/tags" Target="../tags/tag38.xml"/><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tags" Target="../tags/tag37.xml"/><Relationship Id="rId9" Type="http://schemas.openxmlformats.org/officeDocument/2006/relationships/slideLayout" Target="../slideLayouts/slideLayout25.xml"/><Relationship Id="rId14" Type="http://schemas.openxmlformats.org/officeDocument/2006/relationships/image" Target="../media/image132.png"/></Relationships>
</file>

<file path=ppt/slides/_rels/slide35.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1.png"/><Relationship Id="rId3" Type="http://schemas.openxmlformats.org/officeDocument/2006/relationships/tags" Target="../tags/tag44.xml"/><Relationship Id="rId7" Type="http://schemas.openxmlformats.org/officeDocument/2006/relationships/image" Target="../media/image103.svg"/><Relationship Id="rId12" Type="http://schemas.openxmlformats.org/officeDocument/2006/relationships/image" Target="../media/image123.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02.png"/><Relationship Id="rId11" Type="http://schemas.openxmlformats.org/officeDocument/2006/relationships/image" Target="../media/image140.png"/><Relationship Id="rId5" Type="http://schemas.openxmlformats.org/officeDocument/2006/relationships/image" Target="../media/image137.png"/><Relationship Id="rId10" Type="http://schemas.openxmlformats.org/officeDocument/2006/relationships/image" Target="../media/image139.png"/><Relationship Id="rId4" Type="http://schemas.openxmlformats.org/officeDocument/2006/relationships/slideLayout" Target="../slideLayouts/slideLayout25.xml"/><Relationship Id="rId9" Type="http://schemas.openxmlformats.org/officeDocument/2006/relationships/image" Target="../media/image134.png"/><Relationship Id="rId14" Type="http://schemas.openxmlformats.org/officeDocument/2006/relationships/image" Target="../media/image142.pn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43.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14.xml"/><Relationship Id="rId4" Type="http://schemas.openxmlformats.org/officeDocument/2006/relationships/image" Target="../media/image146.png"/></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47.png"/><Relationship Id="rId7" Type="http://schemas.openxmlformats.org/officeDocument/2006/relationships/image" Target="../media/image150.png"/><Relationship Id="rId2" Type="http://schemas.openxmlformats.org/officeDocument/2006/relationships/slideLayout" Target="../slideLayouts/slideLayout14.xml"/><Relationship Id="rId1" Type="http://schemas.openxmlformats.org/officeDocument/2006/relationships/tags" Target="../tags/tag45.xml"/><Relationship Id="rId6" Type="http://schemas.openxmlformats.org/officeDocument/2006/relationships/image" Target="../media/image121.png"/><Relationship Id="rId5" Type="http://schemas.openxmlformats.org/officeDocument/2006/relationships/image" Target="../media/image149.png"/><Relationship Id="rId10" Type="http://schemas.openxmlformats.org/officeDocument/2006/relationships/image" Target="../media/image151.png"/><Relationship Id="rId4" Type="http://schemas.openxmlformats.org/officeDocument/2006/relationships/image" Target="../media/image148.png"/><Relationship Id="rId9" Type="http://schemas.openxmlformats.org/officeDocument/2006/relationships/image" Target="../media/image103.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30.xml"/><Relationship Id="rId1" Type="http://schemas.openxmlformats.org/officeDocument/2006/relationships/tags" Target="../tags/tag4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30.xml"/><Relationship Id="rId1" Type="http://schemas.openxmlformats.org/officeDocument/2006/relationships/tags" Target="../tags/tag47.xml"/><Relationship Id="rId6" Type="http://schemas.openxmlformats.org/officeDocument/2006/relationships/image" Target="../media/image158.png"/><Relationship Id="rId5" Type="http://schemas.openxmlformats.org/officeDocument/2006/relationships/image" Target="../media/image155.png"/><Relationship Id="rId4" Type="http://schemas.openxmlformats.org/officeDocument/2006/relationships/image" Target="../media/image1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hyperlink" Target="http://www.lac.universite-paris-saclay.fr/Data/Stages/2022/1" TargetMode="External"/><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0.xml"/><Relationship Id="rId5" Type="http://schemas.openxmlformats.org/officeDocument/2006/relationships/image" Target="../media/image24.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4.xml"/><Relationship Id="rId7" Type="http://schemas.openxmlformats.org/officeDocument/2006/relationships/image" Target="../media/image1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6.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slideLayout" Target="../slideLayouts/slideLayout29.xml"/><Relationship Id="rId10" Type="http://schemas.openxmlformats.org/officeDocument/2006/relationships/image" Target="../media/image33.png"/><Relationship Id="rId4" Type="http://schemas.openxmlformats.org/officeDocument/2006/relationships/tags" Target="../tags/tag7.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Résultat de recherche d'images pour &quot;cern logo&quot;">
            <a:extLst>
              <a:ext uri="{FF2B5EF4-FFF2-40B4-BE49-F238E27FC236}">
                <a16:creationId xmlns:a16="http://schemas.microsoft.com/office/drawing/2014/main" id="{AB2C9E65-C0C8-CF00-C736-732E1E7069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291" y="5373806"/>
            <a:ext cx="839389" cy="471487"/>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1697824" y="4532562"/>
            <a:ext cx="7226270" cy="1776758"/>
          </a:xfrm>
        </p:spPr>
        <p:txBody>
          <a:bodyPr>
            <a:noAutofit/>
          </a:bodyPr>
          <a:lstStyle/>
          <a:p>
            <a:pPr algn="l"/>
            <a:br>
              <a:rPr lang="fr-FR" sz="1500" dirty="0">
                <a:latin typeface="Times New Roman" panose="02020603050405020304" pitchFamily="18" charset="0"/>
                <a:ea typeface="Times New Roman" panose="02020603050405020304" pitchFamily="18" charset="0"/>
              </a:rPr>
            </a:br>
            <a:br>
              <a:rPr lang="fr-FR" sz="1500" dirty="0">
                <a:latin typeface="Times New Roman" panose="02020603050405020304" pitchFamily="18" charset="0"/>
                <a:ea typeface="Times New Roman" panose="02020603050405020304" pitchFamily="18" charset="0"/>
              </a:rPr>
            </a:br>
            <a:r>
              <a:rPr lang="fr-FR" sz="1500" dirty="0" err="1">
                <a:latin typeface="Times New Roman" panose="02020603050405020304" pitchFamily="18" charset="0"/>
                <a:ea typeface="Times New Roman" panose="02020603050405020304" pitchFamily="18" charset="0"/>
              </a:rPr>
              <a:t>Wutharath</a:t>
            </a:r>
            <a:r>
              <a:rPr lang="fr-FR" sz="1500" dirty="0">
                <a:latin typeface="Times New Roman" panose="02020603050405020304" pitchFamily="18" charset="0"/>
                <a:ea typeface="Times New Roman" panose="02020603050405020304" pitchFamily="18" charset="0"/>
              </a:rPr>
              <a:t> Chin, Claudine Crépin-Gilbert</a:t>
            </a:r>
            <a:br>
              <a:rPr lang="fr-FR" sz="1500" baseline="30000" dirty="0">
                <a:latin typeface="Times New Roman" panose="02020603050405020304" pitchFamily="18" charset="0"/>
                <a:ea typeface="Times New Roman" panose="02020603050405020304" pitchFamily="18" charset="0"/>
              </a:rPr>
            </a:br>
            <a:br>
              <a:rPr lang="fr-FR" sz="1500" dirty="0">
                <a:latin typeface="Times New Roman" panose="02020603050405020304" pitchFamily="18" charset="0"/>
                <a:ea typeface="Times New Roman" panose="02020603050405020304" pitchFamily="18" charset="0"/>
              </a:rPr>
            </a:br>
            <a:r>
              <a:rPr lang="fr-FR" sz="1500" dirty="0">
                <a:latin typeface="Times New Roman" panose="02020603050405020304" pitchFamily="18" charset="0"/>
                <a:ea typeface="Times New Roman" panose="02020603050405020304" pitchFamily="18" charset="0"/>
              </a:rPr>
              <a:t>Julie </a:t>
            </a:r>
            <a:r>
              <a:rPr lang="fr-FR" sz="1500" dirty="0" err="1">
                <a:latin typeface="Times New Roman" panose="02020603050405020304" pitchFamily="18" charset="0"/>
                <a:ea typeface="Times New Roman" panose="02020603050405020304" pitchFamily="18" charset="0"/>
              </a:rPr>
              <a:t>Douady</a:t>
            </a:r>
            <a:r>
              <a:rPr lang="fr-FR" sz="1500" dirty="0">
                <a:latin typeface="Times New Roman" panose="02020603050405020304" pitchFamily="18" charset="0"/>
                <a:ea typeface="Times New Roman" panose="02020603050405020304" pitchFamily="18" charset="0"/>
              </a:rPr>
              <a:t>, Benoit Gervais, Erwan </a:t>
            </a:r>
            <a:r>
              <a:rPr lang="fr-FR" sz="1500" dirty="0" err="1">
                <a:latin typeface="Times New Roman" panose="02020603050405020304" pitchFamily="18" charset="0"/>
                <a:ea typeface="Times New Roman" panose="02020603050405020304" pitchFamily="18" charset="0"/>
              </a:rPr>
              <a:t>Hochard</a:t>
            </a:r>
            <a:r>
              <a:rPr lang="fr-FR" sz="1500" dirty="0">
                <a:latin typeface="Times New Roman" panose="02020603050405020304" pitchFamily="18" charset="0"/>
                <a:ea typeface="Times New Roman" panose="02020603050405020304" pitchFamily="18" charset="0"/>
              </a:rPr>
              <a:t>, Emmanuelle Jacquet, Raphael </a:t>
            </a:r>
            <a:r>
              <a:rPr lang="fr-FR" sz="1500" dirty="0" err="1">
                <a:latin typeface="Times New Roman" panose="02020603050405020304" pitchFamily="18" charset="0"/>
                <a:ea typeface="Times New Roman" panose="02020603050405020304" pitchFamily="18" charset="0"/>
              </a:rPr>
              <a:t>Photopoulos</a:t>
            </a:r>
            <a:br>
              <a:rPr lang="fr-FR" sz="1500" baseline="30000" dirty="0">
                <a:latin typeface="Times New Roman" panose="02020603050405020304" pitchFamily="18" charset="0"/>
                <a:ea typeface="Times New Roman" panose="02020603050405020304" pitchFamily="18" charset="0"/>
              </a:rPr>
            </a:br>
            <a:br>
              <a:rPr lang="fr-FR" sz="1500" dirty="0">
                <a:latin typeface="Times New Roman" panose="02020603050405020304" pitchFamily="18" charset="0"/>
                <a:ea typeface="Times New Roman" panose="02020603050405020304" pitchFamily="18" charset="0"/>
              </a:rPr>
            </a:br>
            <a:r>
              <a:rPr lang="fr-FR" sz="1500" dirty="0">
                <a:latin typeface="Times New Roman" panose="02020603050405020304" pitchFamily="18" charset="0"/>
                <a:ea typeface="Times New Roman" panose="02020603050405020304" pitchFamily="18" charset="0"/>
              </a:rPr>
              <a:t>Chloé </a:t>
            </a:r>
            <a:r>
              <a:rPr lang="fr-FR" sz="1500" dirty="0" err="1">
                <a:latin typeface="Times New Roman" panose="02020603050405020304" pitchFamily="18" charset="0"/>
                <a:ea typeface="Times New Roman" panose="02020603050405020304" pitchFamily="18" charset="0"/>
              </a:rPr>
              <a:t>Malbrunot</a:t>
            </a:r>
            <a:br>
              <a:rPr lang="fr-FR" sz="1500" baseline="30000" dirty="0">
                <a:latin typeface="Times New Roman" panose="02020603050405020304" pitchFamily="18" charset="0"/>
                <a:ea typeface="Times New Roman" panose="02020603050405020304" pitchFamily="18" charset="0"/>
              </a:rPr>
            </a:br>
            <a:br>
              <a:rPr lang="fr-FR" sz="1500" dirty="0">
                <a:latin typeface="Times New Roman" panose="02020603050405020304" pitchFamily="18" charset="0"/>
                <a:ea typeface="Times New Roman" panose="02020603050405020304" pitchFamily="18" charset="0"/>
              </a:rPr>
            </a:br>
            <a:r>
              <a:rPr lang="fr-FR" sz="1500" dirty="0">
                <a:latin typeface="Times New Roman" panose="02020603050405020304" pitchFamily="18" charset="0"/>
                <a:ea typeface="Times New Roman" panose="02020603050405020304" pitchFamily="18" charset="0"/>
              </a:rPr>
              <a:t>Benoit </a:t>
            </a:r>
            <a:r>
              <a:rPr lang="fr-FR" sz="1500" dirty="0" err="1">
                <a:latin typeface="Times New Roman" panose="02020603050405020304" pitchFamily="18" charset="0"/>
                <a:ea typeface="Times New Roman" panose="02020603050405020304" pitchFamily="18" charset="0"/>
              </a:rPr>
              <a:t>Darquié</a:t>
            </a:r>
            <a:r>
              <a:rPr lang="fr-FR" sz="1500" dirty="0">
                <a:latin typeface="Times New Roman" panose="02020603050405020304" pitchFamily="18" charset="0"/>
                <a:ea typeface="Times New Roman" panose="02020603050405020304" pitchFamily="18" charset="0"/>
              </a:rPr>
              <a:t>, Mathieu Manceau, </a:t>
            </a:r>
            <a:r>
              <a:rPr lang="fr-FR" sz="1500" dirty="0" err="1">
                <a:latin typeface="Times New Roman" panose="02020603050405020304" pitchFamily="18" charset="0"/>
                <a:ea typeface="Times New Roman" panose="02020603050405020304" pitchFamily="18" charset="0"/>
              </a:rPr>
              <a:t>Hemanth</a:t>
            </a:r>
            <a:r>
              <a:rPr lang="fr-FR" sz="1500" dirty="0">
                <a:latin typeface="Times New Roman" panose="02020603050405020304" pitchFamily="18" charset="0"/>
                <a:ea typeface="Times New Roman" panose="02020603050405020304" pitchFamily="18" charset="0"/>
              </a:rPr>
              <a:t> </a:t>
            </a:r>
            <a:r>
              <a:rPr lang="fr-FR" sz="1500" dirty="0" err="1">
                <a:latin typeface="Times New Roman" panose="02020603050405020304" pitchFamily="18" charset="0"/>
                <a:ea typeface="Times New Roman" panose="02020603050405020304" pitchFamily="18" charset="0"/>
              </a:rPr>
              <a:t>Dinesan</a:t>
            </a:r>
            <a:endParaRPr lang="fr-FR" sz="1500" dirty="0">
              <a:latin typeface="Times New Roman" panose="02020603050405020304" pitchFamily="18" charset="0"/>
              <a:ea typeface="Times New Roman" panose="02020603050405020304" pitchFamily="18" charset="0"/>
            </a:endParaRPr>
          </a:p>
        </p:txBody>
      </p:sp>
      <p:pic>
        <p:nvPicPr>
          <p:cNvPr id="5" name="Picture 2">
            <a:extLst>
              <a:ext uri="{FF2B5EF4-FFF2-40B4-BE49-F238E27FC236}">
                <a16:creationId xmlns:a16="http://schemas.microsoft.com/office/drawing/2014/main" id="{ED88AF1B-C141-4533-820B-E518CA7BC9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74" r="35498"/>
          <a:stretch/>
        </p:blipFill>
        <p:spPr bwMode="auto">
          <a:xfrm>
            <a:off x="3869526" y="48998"/>
            <a:ext cx="1404948" cy="139566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4AE8520B-934A-4158-9A15-95C4E527E785}"/>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312455" y="289708"/>
            <a:ext cx="2273642" cy="866307"/>
          </a:xfrm>
          <a:prstGeom prst="rect">
            <a:avLst/>
          </a:prstGeom>
          <a:noFill/>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A340D44A-2B1D-44B9-81BD-B12EEA50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3614" y="367965"/>
            <a:ext cx="2416298" cy="880499"/>
          </a:xfrm>
          <a:prstGeom prst="rect">
            <a:avLst/>
          </a:prstGeom>
        </p:spPr>
      </p:pic>
      <p:pic>
        <p:nvPicPr>
          <p:cNvPr id="60" name="Picture 2" descr="Retour à l'accueil">
            <a:extLst>
              <a:ext uri="{FF2B5EF4-FFF2-40B4-BE49-F238E27FC236}">
                <a16:creationId xmlns:a16="http://schemas.microsoft.com/office/drawing/2014/main" id="{C3EE87C7-69C8-4B0D-9B58-BB0D248388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3614" y="3553751"/>
            <a:ext cx="2165107" cy="666187"/>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394602C0-FA07-25A2-599C-451AC4981D7E}"/>
              </a:ext>
            </a:extLst>
          </p:cNvPr>
          <p:cNvSpPr txBox="1"/>
          <p:nvPr/>
        </p:nvSpPr>
        <p:spPr>
          <a:xfrm>
            <a:off x="154519" y="1626511"/>
            <a:ext cx="8799351" cy="1661993"/>
          </a:xfrm>
          <a:prstGeom prst="rect">
            <a:avLst/>
          </a:prstGeom>
          <a:noFill/>
        </p:spPr>
        <p:txBody>
          <a:bodyPr wrap="square">
            <a:spAutoFit/>
          </a:bodyPr>
          <a:lstStyle/>
          <a:p>
            <a:pPr algn="ctr"/>
            <a:r>
              <a:rPr lang="en-US" sz="2400" b="1" dirty="0">
                <a:solidFill>
                  <a:srgbClr val="000000"/>
                </a:solidFill>
                <a:latin typeface="Times New Roman" panose="02020603050405020304" pitchFamily="18" charset="0"/>
                <a:ea typeface="Times New Roman" panose="02020603050405020304" pitchFamily="18" charset="0"/>
              </a:rPr>
              <a:t>Cesium atoms embedded in cryogenic argon for electron EDM measurement</a:t>
            </a:r>
          </a:p>
          <a:p>
            <a:pPr algn="ctr"/>
            <a:br>
              <a:rPr lang="fr-FR" sz="2700" dirty="0">
                <a:latin typeface="Times New Roman" panose="02020603050405020304" pitchFamily="18" charset="0"/>
                <a:ea typeface="Times New Roman" panose="02020603050405020304" pitchFamily="18" charset="0"/>
              </a:rPr>
            </a:br>
            <a:endParaRPr lang="fr-FR" sz="2700" dirty="0"/>
          </a:p>
        </p:txBody>
      </p:sp>
      <p:pic>
        <p:nvPicPr>
          <p:cNvPr id="29" name="Graphique 28">
            <a:extLst>
              <a:ext uri="{FF2B5EF4-FFF2-40B4-BE49-F238E27FC236}">
                <a16:creationId xmlns:a16="http://schemas.microsoft.com/office/drawing/2014/main" id="{B0086C92-DA5A-8109-D256-1012B57705A3}"/>
              </a:ext>
            </a:extLst>
          </p:cNvPr>
          <p:cNvPicPr>
            <a:picLocks noChangeAspect="1"/>
          </p:cNvPicPr>
          <p:nvPr/>
        </p:nvPicPr>
        <p:blipFill>
          <a:blip r:embed="rId7">
            <a:lum/>
            <a:alphaModFix/>
            <a:extLst>
              <a:ext uri="{96DAC541-7B7A-43D3-8B79-37D633B846F1}">
                <asvg:svgBlip xmlns:asvg="http://schemas.microsoft.com/office/drawing/2016/SVG/main" r:embed="rId8"/>
              </a:ext>
            </a:extLst>
          </a:blip>
          <a:srcRect/>
          <a:stretch>
            <a:fillRect/>
          </a:stretch>
        </p:blipFill>
        <p:spPr>
          <a:xfrm>
            <a:off x="1436257" y="3284939"/>
            <a:ext cx="2299679" cy="1091977"/>
          </a:xfrm>
          <a:prstGeom prst="rect">
            <a:avLst/>
          </a:prstGeom>
          <a:noFill/>
          <a:ln>
            <a:noFill/>
          </a:ln>
        </p:spPr>
      </p:pic>
      <p:pic>
        <p:nvPicPr>
          <p:cNvPr id="1026" name="Picture 2" descr="ISMO">
            <a:extLst>
              <a:ext uri="{FF2B5EF4-FFF2-40B4-BE49-F238E27FC236}">
                <a16:creationId xmlns:a16="http://schemas.microsoft.com/office/drawing/2014/main" id="{35E1EBB4-A3C2-2BB6-4711-8AEF953EE5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798" y="4532562"/>
            <a:ext cx="674706" cy="391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ntre de recherche sur les Ions, les MAtériaux et la Photonique (UMR 6252)">
            <a:extLst>
              <a:ext uri="{FF2B5EF4-FFF2-40B4-BE49-F238E27FC236}">
                <a16:creationId xmlns:a16="http://schemas.microsoft.com/office/drawing/2014/main" id="{6BDA89D4-8810-5673-511C-EEABB61DC6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87" y="4923892"/>
            <a:ext cx="573395" cy="57339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4AF00B5C-E549-9D65-1D28-C13DD3BC71CD}"/>
              </a:ext>
            </a:extLst>
          </p:cNvPr>
          <p:cNvPicPr>
            <a:picLocks noChangeAspect="1"/>
          </p:cNvPicPr>
          <p:nvPr/>
        </p:nvPicPr>
        <p:blipFill>
          <a:blip r:embed="rId11"/>
          <a:stretch>
            <a:fillRect/>
          </a:stretch>
        </p:blipFill>
        <p:spPr>
          <a:xfrm>
            <a:off x="91703" y="5473917"/>
            <a:ext cx="811469" cy="181829"/>
          </a:xfrm>
          <a:prstGeom prst="rect">
            <a:avLst/>
          </a:prstGeom>
          <a:solidFill>
            <a:schemeClr val="tx1"/>
          </a:solidFill>
        </p:spPr>
      </p:pic>
      <p:pic>
        <p:nvPicPr>
          <p:cNvPr id="1032" name="Picture 8" descr="Université Sorbonne Paris Nord">
            <a:extLst>
              <a:ext uri="{FF2B5EF4-FFF2-40B4-BE49-F238E27FC236}">
                <a16:creationId xmlns:a16="http://schemas.microsoft.com/office/drawing/2014/main" id="{7723561C-16E3-0C4D-A79C-4B1032B5FB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63" y="5839525"/>
            <a:ext cx="811469" cy="3803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317E31B-5979-3698-E97E-98655C6464A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8522"/>
          <a:stretch/>
        </p:blipFill>
        <p:spPr bwMode="auto">
          <a:xfrm>
            <a:off x="959165" y="5859169"/>
            <a:ext cx="657225" cy="40405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646873B-9657-B7DB-4CBF-D8B21D0D20C7}"/>
              </a:ext>
            </a:extLst>
          </p:cNvPr>
          <p:cNvSpPr txBox="1"/>
          <p:nvPr/>
        </p:nvSpPr>
        <p:spPr>
          <a:xfrm>
            <a:off x="877732" y="2495693"/>
            <a:ext cx="6961482" cy="369332"/>
          </a:xfrm>
          <a:prstGeom prst="rect">
            <a:avLst/>
          </a:prstGeom>
          <a:noFill/>
        </p:spPr>
        <p:txBody>
          <a:bodyPr wrap="square">
            <a:spAutoFit/>
          </a:bodyPr>
          <a:lstStyle/>
          <a:p>
            <a:r>
              <a:rPr lang="fr-FR" sz="1800" dirty="0">
                <a:latin typeface="Times New Roman" panose="02020603050405020304" pitchFamily="18" charset="0"/>
                <a:ea typeface="Times New Roman" panose="02020603050405020304" pitchFamily="18" charset="0"/>
              </a:rPr>
              <a:t>Thomas </a:t>
            </a:r>
            <a:r>
              <a:rPr lang="fr-FR" sz="1800" dirty="0" err="1">
                <a:latin typeface="Times New Roman" panose="02020603050405020304" pitchFamily="18" charset="0"/>
                <a:ea typeface="Times New Roman" panose="02020603050405020304" pitchFamily="18" charset="0"/>
              </a:rPr>
              <a:t>Battard</a:t>
            </a:r>
            <a:r>
              <a:rPr lang="fr-FR" sz="1800" dirty="0">
                <a:latin typeface="Times New Roman" panose="02020603050405020304" pitchFamily="18" charset="0"/>
                <a:ea typeface="Times New Roman" panose="02020603050405020304" pitchFamily="18" charset="0"/>
              </a:rPr>
              <a:t>, </a:t>
            </a:r>
            <a:r>
              <a:rPr lang="fr-FR" sz="1800" b="1" dirty="0">
                <a:latin typeface="Times New Roman" panose="02020603050405020304" pitchFamily="18" charset="0"/>
                <a:ea typeface="Times New Roman" panose="02020603050405020304" pitchFamily="18" charset="0"/>
              </a:rPr>
              <a:t>Daniel </a:t>
            </a:r>
            <a:r>
              <a:rPr lang="fr-FR" sz="1800" b="1" dirty="0" err="1">
                <a:latin typeface="Times New Roman" panose="02020603050405020304" pitchFamily="18" charset="0"/>
                <a:ea typeface="Times New Roman" panose="02020603050405020304" pitchFamily="18" charset="0"/>
              </a:rPr>
              <a:t>Comparat</a:t>
            </a:r>
            <a:r>
              <a:rPr lang="fr-FR" sz="1800" dirty="0">
                <a:latin typeface="Times New Roman" panose="02020603050405020304" pitchFamily="18" charset="0"/>
                <a:ea typeface="Times New Roman" panose="02020603050405020304" pitchFamily="18" charset="0"/>
              </a:rPr>
              <a:t>, Sébastian </a:t>
            </a:r>
            <a:r>
              <a:rPr lang="fr-FR" sz="1800" dirty="0" err="1">
                <a:latin typeface="Times New Roman" panose="02020603050405020304" pitchFamily="18" charset="0"/>
                <a:ea typeface="Times New Roman" panose="02020603050405020304" pitchFamily="18" charset="0"/>
              </a:rPr>
              <a:t>Lahs</a:t>
            </a:r>
            <a:endParaRPr lang="fr-FR" dirty="0"/>
          </a:p>
        </p:txBody>
      </p:sp>
    </p:spTree>
    <p:extLst>
      <p:ext uri="{BB962C8B-B14F-4D97-AF65-F5344CB8AC3E}">
        <p14:creationId xmlns:p14="http://schemas.microsoft.com/office/powerpoint/2010/main" val="1873211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A9DBA5-EA9B-4130-80A0-05182EF2A411}"/>
              </a:ext>
            </a:extLst>
          </p:cNvPr>
          <p:cNvSpPr>
            <a:spLocks noGrp="1"/>
          </p:cNvSpPr>
          <p:nvPr>
            <p:ph type="title"/>
          </p:nvPr>
        </p:nvSpPr>
        <p:spPr>
          <a:xfrm>
            <a:off x="329676" y="736706"/>
            <a:ext cx="6172200" cy="857250"/>
          </a:xfrm>
        </p:spPr>
        <p:txBody>
          <a:bodyPr/>
          <a:lstStyle/>
          <a:p>
            <a:r>
              <a:rPr lang="fr-FR" dirty="0"/>
              <a:t>EDM – </a:t>
            </a:r>
            <a:r>
              <a:rPr lang="fr-FR" dirty="0" err="1"/>
              <a:t>worldwide</a:t>
            </a:r>
            <a:r>
              <a:rPr lang="fr-FR" dirty="0"/>
              <a:t> (</a:t>
            </a:r>
            <a:r>
              <a:rPr lang="fr-FR" dirty="0" err="1"/>
              <a:t>gas</a:t>
            </a:r>
            <a:r>
              <a:rPr lang="fr-FR" dirty="0"/>
              <a:t> phase)</a:t>
            </a:r>
          </a:p>
        </p:txBody>
      </p:sp>
      <p:sp>
        <p:nvSpPr>
          <p:cNvPr id="5" name="Rectangle 4">
            <a:extLst>
              <a:ext uri="{FF2B5EF4-FFF2-40B4-BE49-F238E27FC236}">
                <a16:creationId xmlns:a16="http://schemas.microsoft.com/office/drawing/2014/main" id="{AB4AAC3A-5147-4752-83C5-403DFFF584C6}"/>
              </a:ext>
            </a:extLst>
          </p:cNvPr>
          <p:cNvSpPr/>
          <p:nvPr/>
        </p:nvSpPr>
        <p:spPr>
          <a:xfrm>
            <a:off x="5477703" y="965877"/>
            <a:ext cx="4360794" cy="507831"/>
          </a:xfrm>
          <a:prstGeom prst="rect">
            <a:avLst/>
          </a:prstGeom>
        </p:spPr>
        <p:txBody>
          <a:bodyPr wrap="square">
            <a:spAutoFit/>
          </a:bodyPr>
          <a:lstStyle/>
          <a:p>
            <a:pPr defTabSz="685800" fontAlgn="auto">
              <a:spcBef>
                <a:spcPts val="0"/>
              </a:spcBef>
              <a:spcAft>
                <a:spcPts val="0"/>
              </a:spcAft>
            </a:pPr>
            <a:r>
              <a:rPr lang="fr-FR" sz="1350" dirty="0">
                <a:solidFill>
                  <a:prstClr val="black"/>
                </a:solidFill>
                <a:latin typeface="Calibri" panose="020F0502020204030204"/>
                <a:hlinkClick r:id="rId2"/>
              </a:rPr>
              <a:t>https://www.psi.ch/en/nedm/edms-world-wide</a:t>
            </a:r>
            <a:endParaRPr lang="fr-FR" sz="1350" dirty="0">
              <a:solidFill>
                <a:prstClr val="black"/>
              </a:solidFill>
              <a:latin typeface="Calibri" panose="020F0502020204030204"/>
            </a:endParaRPr>
          </a:p>
          <a:p>
            <a:pPr defTabSz="685800" fontAlgn="auto">
              <a:spcBef>
                <a:spcPts val="0"/>
              </a:spcBef>
              <a:spcAft>
                <a:spcPts val="0"/>
              </a:spcAft>
            </a:pPr>
            <a:r>
              <a:rPr lang="fr-FR" sz="1350" dirty="0">
                <a:solidFill>
                  <a:prstClr val="black"/>
                </a:solidFill>
                <a:latin typeface="Calibri" panose="020F0502020204030204"/>
              </a:rPr>
              <a:t>In 2020</a:t>
            </a:r>
          </a:p>
        </p:txBody>
      </p:sp>
      <p:pic>
        <p:nvPicPr>
          <p:cNvPr id="2050" name="Picture 2" descr="EDM searche updated 2020">
            <a:extLst>
              <a:ext uri="{FF2B5EF4-FFF2-40B4-BE49-F238E27FC236}">
                <a16:creationId xmlns:a16="http://schemas.microsoft.com/office/drawing/2014/main" id="{614870B0-7E9B-9339-D35F-40842CBB2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65" y="2483895"/>
            <a:ext cx="8414924" cy="31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692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09A05-30D6-06F4-64E2-782A188AB4A2}"/>
              </a:ext>
            </a:extLst>
          </p:cNvPr>
          <p:cNvSpPr>
            <a:spLocks noGrp="1"/>
          </p:cNvSpPr>
          <p:nvPr>
            <p:ph type="title"/>
          </p:nvPr>
        </p:nvSpPr>
        <p:spPr>
          <a:xfrm>
            <a:off x="3401870" y="368660"/>
            <a:ext cx="2503190" cy="1083654"/>
          </a:xfrm>
        </p:spPr>
        <p:txBody>
          <a:bodyPr>
            <a:normAutofit/>
          </a:bodyPr>
          <a:lstStyle/>
          <a:p>
            <a:r>
              <a:rPr lang="fr-FR" sz="4400" dirty="0" err="1"/>
              <a:t>Outline</a:t>
            </a:r>
            <a:endParaRPr lang="fr-FR" sz="4400" dirty="0"/>
          </a:p>
        </p:txBody>
      </p:sp>
      <p:sp>
        <p:nvSpPr>
          <p:cNvPr id="3" name="Espace réservé du contenu 2">
            <a:extLst>
              <a:ext uri="{FF2B5EF4-FFF2-40B4-BE49-F238E27FC236}">
                <a16:creationId xmlns:a16="http://schemas.microsoft.com/office/drawing/2014/main" id="{6756BA59-B466-3E78-798C-1B940BD01606}"/>
              </a:ext>
            </a:extLst>
          </p:cNvPr>
          <p:cNvSpPr>
            <a:spLocks noGrp="1"/>
          </p:cNvSpPr>
          <p:nvPr>
            <p:ph idx="1"/>
          </p:nvPr>
        </p:nvSpPr>
        <p:spPr/>
        <p:txBody>
          <a:bodyPr>
            <a:normAutofit/>
          </a:bodyPr>
          <a:lstStyle/>
          <a:p>
            <a:r>
              <a:rPr lang="fr-FR" sz="3200" dirty="0"/>
              <a:t>EDM </a:t>
            </a:r>
            <a:r>
              <a:rPr lang="fr-FR" sz="3200" dirty="0" err="1"/>
              <a:t>worldwide</a:t>
            </a:r>
            <a:r>
              <a:rPr lang="fr-FR" sz="3200" dirty="0"/>
              <a:t> </a:t>
            </a:r>
            <a:r>
              <a:rPr lang="fr-FR" sz="3200" dirty="0">
                <a:sym typeface="Wingdings" panose="05000000000000000000" pitchFamily="2" charset="2"/>
              </a:rPr>
              <a:t></a:t>
            </a:r>
            <a:r>
              <a:rPr lang="fr-FR" sz="3200" dirty="0"/>
              <a:t> </a:t>
            </a:r>
            <a:r>
              <a:rPr lang="fr-FR" sz="3200" dirty="0" err="1"/>
              <a:t>why</a:t>
            </a:r>
            <a:r>
              <a:rPr lang="fr-FR" sz="3200" dirty="0"/>
              <a:t> EDM </a:t>
            </a:r>
          </a:p>
          <a:p>
            <a:r>
              <a:rPr lang="fr-FR" sz="3200" dirty="0" err="1"/>
              <a:t>Why</a:t>
            </a:r>
            <a:r>
              <a:rPr lang="fr-FR" sz="3200" dirty="0"/>
              <a:t> in </a:t>
            </a:r>
            <a:r>
              <a:rPr lang="fr-FR" sz="3200" dirty="0" err="1"/>
              <a:t>cryogenic</a:t>
            </a:r>
            <a:r>
              <a:rPr lang="fr-FR" sz="3200" dirty="0"/>
              <a:t> </a:t>
            </a:r>
            <a:r>
              <a:rPr lang="fr-FR" sz="3200" dirty="0" err="1"/>
              <a:t>solid</a:t>
            </a:r>
            <a:r>
              <a:rPr lang="fr-FR" sz="3200" dirty="0"/>
              <a:t>: EDMMA </a:t>
            </a:r>
            <a:r>
              <a:rPr lang="fr-FR" sz="3200" dirty="0" err="1"/>
              <a:t>project</a:t>
            </a:r>
            <a:r>
              <a:rPr lang="fr-FR" sz="3200" dirty="0"/>
              <a:t> (Cs in Ar)</a:t>
            </a:r>
          </a:p>
          <a:p>
            <a:r>
              <a:rPr lang="fr-FR" sz="3200" dirty="0" err="1">
                <a:solidFill>
                  <a:schemeClr val="bg2">
                    <a:lumMod val="90000"/>
                  </a:schemeClr>
                </a:solidFill>
              </a:rPr>
              <a:t>Experimental</a:t>
            </a:r>
            <a:r>
              <a:rPr lang="fr-FR" sz="3200" dirty="0">
                <a:solidFill>
                  <a:schemeClr val="bg2">
                    <a:lumMod val="90000"/>
                  </a:schemeClr>
                </a:solidFill>
              </a:rPr>
              <a:t> setup: Cs absorption </a:t>
            </a:r>
            <a:r>
              <a:rPr lang="fr-FR" sz="3200" dirty="0" err="1">
                <a:solidFill>
                  <a:schemeClr val="bg2">
                    <a:lumMod val="90000"/>
                  </a:schemeClr>
                </a:solidFill>
              </a:rPr>
              <a:t>spectra</a:t>
            </a:r>
            <a:endParaRPr lang="fr-FR" sz="3200" dirty="0">
              <a:solidFill>
                <a:schemeClr val="bg2">
                  <a:lumMod val="90000"/>
                </a:schemeClr>
              </a:solidFill>
            </a:endParaRPr>
          </a:p>
          <a:p>
            <a:r>
              <a:rPr lang="fr-FR" sz="3200" dirty="0">
                <a:solidFill>
                  <a:schemeClr val="bg2">
                    <a:lumMod val="90000"/>
                  </a:schemeClr>
                </a:solidFill>
              </a:rPr>
              <a:t>Possible </a:t>
            </a:r>
            <a:r>
              <a:rPr lang="fr-FR" sz="3200" dirty="0" err="1">
                <a:solidFill>
                  <a:schemeClr val="bg2">
                    <a:lumMod val="90000"/>
                  </a:schemeClr>
                </a:solidFill>
              </a:rPr>
              <a:t>trapping</a:t>
            </a:r>
            <a:r>
              <a:rPr lang="fr-FR" sz="3200" dirty="0">
                <a:solidFill>
                  <a:schemeClr val="bg2">
                    <a:lumMod val="90000"/>
                  </a:schemeClr>
                </a:solidFill>
              </a:rPr>
              <a:t> sites: </a:t>
            </a:r>
            <a:r>
              <a:rPr lang="fr-FR" sz="3200" dirty="0" err="1">
                <a:solidFill>
                  <a:schemeClr val="bg2">
                    <a:lumMod val="90000"/>
                  </a:schemeClr>
                </a:solidFill>
              </a:rPr>
              <a:t>stability</a:t>
            </a:r>
            <a:r>
              <a:rPr lang="fr-FR" sz="3200" dirty="0">
                <a:solidFill>
                  <a:schemeClr val="bg2">
                    <a:lumMod val="90000"/>
                  </a:schemeClr>
                </a:solidFill>
              </a:rPr>
              <a:t> </a:t>
            </a:r>
            <a:r>
              <a:rPr lang="fr-FR" sz="3200" dirty="0" err="1">
                <a:solidFill>
                  <a:schemeClr val="bg2">
                    <a:lumMod val="90000"/>
                  </a:schemeClr>
                </a:solidFill>
              </a:rPr>
              <a:t>study</a:t>
            </a:r>
            <a:endParaRPr lang="fr-FR" sz="3200" dirty="0">
              <a:solidFill>
                <a:schemeClr val="bg2">
                  <a:lumMod val="90000"/>
                </a:schemeClr>
              </a:solidFill>
            </a:endParaRPr>
          </a:p>
          <a:p>
            <a:r>
              <a:rPr lang="fr-FR" sz="3200" dirty="0">
                <a:solidFill>
                  <a:schemeClr val="bg2">
                    <a:lumMod val="90000"/>
                  </a:schemeClr>
                </a:solidFill>
              </a:rPr>
              <a:t>Line position </a:t>
            </a:r>
          </a:p>
          <a:p>
            <a:r>
              <a:rPr lang="fr-FR" sz="3200" dirty="0">
                <a:solidFill>
                  <a:schemeClr val="bg2">
                    <a:lumMod val="90000"/>
                  </a:schemeClr>
                </a:solidFill>
              </a:rPr>
              <a:t>Line </a:t>
            </a:r>
            <a:r>
              <a:rPr lang="fr-FR" sz="3200" dirty="0" err="1">
                <a:solidFill>
                  <a:schemeClr val="bg2">
                    <a:lumMod val="90000"/>
                  </a:schemeClr>
                </a:solidFill>
              </a:rPr>
              <a:t>broadening</a:t>
            </a:r>
            <a:endParaRPr lang="fr-FR" sz="3200" dirty="0">
              <a:solidFill>
                <a:schemeClr val="bg2">
                  <a:lumMod val="90000"/>
                </a:schemeClr>
              </a:solidFill>
            </a:endParaRPr>
          </a:p>
          <a:p>
            <a:r>
              <a:rPr lang="fr-FR" sz="3200" dirty="0">
                <a:solidFill>
                  <a:schemeClr val="bg2">
                    <a:lumMod val="90000"/>
                  </a:schemeClr>
                </a:solidFill>
              </a:rPr>
              <a:t>Possible </a:t>
            </a:r>
            <a:r>
              <a:rPr lang="fr-FR" sz="3200" dirty="0" err="1">
                <a:solidFill>
                  <a:schemeClr val="bg2">
                    <a:lumMod val="90000"/>
                  </a:schemeClr>
                </a:solidFill>
              </a:rPr>
              <a:t>improvement</a:t>
            </a:r>
            <a:endParaRPr lang="fr-FR" sz="3200" dirty="0">
              <a:solidFill>
                <a:schemeClr val="bg2">
                  <a:lumMod val="90000"/>
                </a:schemeClr>
              </a:solidFill>
            </a:endParaRPr>
          </a:p>
        </p:txBody>
      </p:sp>
    </p:spTree>
    <p:extLst>
      <p:ext uri="{BB962C8B-B14F-4D97-AF65-F5344CB8AC3E}">
        <p14:creationId xmlns:p14="http://schemas.microsoft.com/office/powerpoint/2010/main" val="1840283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32566" y="69764"/>
            <a:ext cx="4829743" cy="857250"/>
          </a:xfrm>
        </p:spPr>
        <p:txBody>
          <a:bodyPr>
            <a:normAutofit fontScale="90000"/>
          </a:bodyPr>
          <a:lstStyle/>
          <a:p>
            <a:r>
              <a:rPr lang="fr-FR" dirty="0" err="1">
                <a:sym typeface="Wingdings" panose="05000000000000000000" pitchFamily="2" charset="2"/>
              </a:rPr>
              <a:t>Using</a:t>
            </a:r>
            <a:r>
              <a:rPr lang="fr-FR" dirty="0">
                <a:sym typeface="Wingdings" panose="05000000000000000000" pitchFamily="2" charset="2"/>
              </a:rPr>
              <a:t> </a:t>
            </a:r>
            <a:r>
              <a:rPr lang="fr-FR" dirty="0" err="1">
                <a:sym typeface="Wingdings" panose="05000000000000000000" pitchFamily="2" charset="2"/>
              </a:rPr>
              <a:t>cryogenic</a:t>
            </a:r>
            <a:r>
              <a:rPr lang="fr-FR" dirty="0">
                <a:sym typeface="Wingdings" panose="05000000000000000000" pitchFamily="2" charset="2"/>
              </a:rPr>
              <a:t> matrix: </a:t>
            </a:r>
            <a:br>
              <a:rPr lang="fr-FR" dirty="0">
                <a:sym typeface="Wingdings" panose="05000000000000000000" pitchFamily="2" charset="2"/>
              </a:rPr>
            </a:br>
            <a:r>
              <a:rPr lang="fr-FR" dirty="0">
                <a:sym typeface="Wingdings" panose="05000000000000000000" pitchFamily="2" charset="2"/>
              </a:rPr>
              <a:t>An </a:t>
            </a:r>
            <a:r>
              <a:rPr lang="fr-FR" dirty="0" err="1">
                <a:sym typeface="Wingdings" panose="05000000000000000000" pitchFamily="2" charset="2"/>
              </a:rPr>
              <a:t>old</a:t>
            </a:r>
            <a:r>
              <a:rPr lang="fr-FR" dirty="0">
                <a:sym typeface="Wingdings" panose="05000000000000000000" pitchFamily="2" charset="2"/>
              </a:rPr>
              <a:t> </a:t>
            </a:r>
            <a:r>
              <a:rPr lang="fr-FR" dirty="0" err="1">
                <a:sym typeface="Wingdings" panose="05000000000000000000" pitchFamily="2" charset="2"/>
              </a:rPr>
              <a:t>idea</a:t>
            </a:r>
            <a:endParaRPr lang="fr-FR" dirty="0"/>
          </a:p>
        </p:txBody>
      </p:sp>
      <p:grpSp>
        <p:nvGrpSpPr>
          <p:cNvPr id="3" name="Groupe 2">
            <a:extLst>
              <a:ext uri="{FF2B5EF4-FFF2-40B4-BE49-F238E27FC236}">
                <a16:creationId xmlns:a16="http://schemas.microsoft.com/office/drawing/2014/main" id="{B3C4ED9C-34F5-F2C2-2F64-D606FE66BD92}"/>
              </a:ext>
            </a:extLst>
          </p:cNvPr>
          <p:cNvGrpSpPr/>
          <p:nvPr/>
        </p:nvGrpSpPr>
        <p:grpSpPr>
          <a:xfrm>
            <a:off x="521550" y="1403775"/>
            <a:ext cx="8422766" cy="5355559"/>
            <a:chOff x="1009774" y="1633225"/>
            <a:chExt cx="7203799" cy="4135999"/>
          </a:xfrm>
        </p:grpSpPr>
        <p:pic>
          <p:nvPicPr>
            <p:cNvPr id="16" name="Image 15"/>
            <p:cNvPicPr>
              <a:picLocks noChangeAspect="1"/>
            </p:cNvPicPr>
            <p:nvPr/>
          </p:nvPicPr>
          <p:blipFill>
            <a:blip r:embed="rId2"/>
            <a:stretch>
              <a:fillRect/>
            </a:stretch>
          </p:blipFill>
          <p:spPr>
            <a:xfrm>
              <a:off x="1035848" y="2635240"/>
              <a:ext cx="4212468" cy="590164"/>
            </a:xfrm>
            <a:prstGeom prst="rect">
              <a:avLst/>
            </a:prstGeom>
            <a:ln>
              <a:solidFill>
                <a:schemeClr val="tx1"/>
              </a:solidFill>
            </a:ln>
          </p:spPr>
        </p:pic>
        <p:pic>
          <p:nvPicPr>
            <p:cNvPr id="18" name="Image 17"/>
            <p:cNvPicPr>
              <a:picLocks noChangeAspect="1"/>
            </p:cNvPicPr>
            <p:nvPr/>
          </p:nvPicPr>
          <p:blipFill>
            <a:blip r:embed="rId3"/>
            <a:stretch>
              <a:fillRect/>
            </a:stretch>
          </p:blipFill>
          <p:spPr>
            <a:xfrm>
              <a:off x="3826131" y="2980416"/>
              <a:ext cx="1789121" cy="152439"/>
            </a:xfrm>
            <a:prstGeom prst="rect">
              <a:avLst/>
            </a:prstGeom>
            <a:ln>
              <a:solidFill>
                <a:schemeClr val="tx1"/>
              </a:solidFill>
            </a:ln>
          </p:spPr>
        </p:pic>
        <p:grpSp>
          <p:nvGrpSpPr>
            <p:cNvPr id="20" name="Groupe 19"/>
            <p:cNvGrpSpPr/>
            <p:nvPr/>
          </p:nvGrpSpPr>
          <p:grpSpPr>
            <a:xfrm>
              <a:off x="1012372" y="1633225"/>
              <a:ext cx="4531738" cy="857250"/>
              <a:chOff x="1403648" y="1205265"/>
              <a:chExt cx="7632848" cy="1446980"/>
            </a:xfrm>
          </p:grpSpPr>
          <p:sp>
            <p:nvSpPr>
              <p:cNvPr id="21" name="Rectangle 20"/>
              <p:cNvSpPr/>
              <p:nvPr/>
            </p:nvSpPr>
            <p:spPr>
              <a:xfrm>
                <a:off x="1403648" y="1205265"/>
                <a:ext cx="7632848" cy="14469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pic>
            <p:nvPicPr>
              <p:cNvPr id="23" name="Image 22"/>
              <p:cNvPicPr>
                <a:picLocks noChangeAspect="1"/>
              </p:cNvPicPr>
              <p:nvPr/>
            </p:nvPicPr>
            <p:blipFill>
              <a:blip r:embed="rId4"/>
              <a:stretch>
                <a:fillRect/>
              </a:stretch>
            </p:blipFill>
            <p:spPr>
              <a:xfrm>
                <a:off x="1619672" y="1333948"/>
                <a:ext cx="6257925" cy="409575"/>
              </a:xfrm>
              <a:prstGeom prst="rect">
                <a:avLst/>
              </a:prstGeom>
            </p:spPr>
          </p:pic>
          <p:pic>
            <p:nvPicPr>
              <p:cNvPr id="24" name="Image 23"/>
              <p:cNvPicPr>
                <a:picLocks noChangeAspect="1"/>
              </p:cNvPicPr>
              <p:nvPr/>
            </p:nvPicPr>
            <p:blipFill>
              <a:blip r:embed="rId5"/>
              <a:stretch>
                <a:fillRect/>
              </a:stretch>
            </p:blipFill>
            <p:spPr>
              <a:xfrm>
                <a:off x="1475656" y="1770703"/>
                <a:ext cx="6734175" cy="881542"/>
              </a:xfrm>
              <a:prstGeom prst="rect">
                <a:avLst/>
              </a:prstGeom>
            </p:spPr>
          </p:pic>
          <p:pic>
            <p:nvPicPr>
              <p:cNvPr id="25" name="Image 24"/>
              <p:cNvPicPr>
                <a:picLocks noChangeAspect="1"/>
              </p:cNvPicPr>
              <p:nvPr/>
            </p:nvPicPr>
            <p:blipFill>
              <a:blip r:embed="rId6"/>
              <a:stretch>
                <a:fillRect/>
              </a:stretch>
            </p:blipFill>
            <p:spPr>
              <a:xfrm>
                <a:off x="7173788" y="2120641"/>
                <a:ext cx="1790700" cy="266700"/>
              </a:xfrm>
              <a:prstGeom prst="rect">
                <a:avLst/>
              </a:prstGeom>
            </p:spPr>
          </p:pic>
        </p:grpSp>
        <p:pic>
          <p:nvPicPr>
            <p:cNvPr id="26" name="Image 25"/>
            <p:cNvPicPr>
              <a:picLocks noChangeAspect="1"/>
            </p:cNvPicPr>
            <p:nvPr/>
          </p:nvPicPr>
          <p:blipFill>
            <a:blip r:embed="rId7"/>
            <a:stretch>
              <a:fillRect/>
            </a:stretch>
          </p:blipFill>
          <p:spPr>
            <a:xfrm>
              <a:off x="1009774" y="3459857"/>
              <a:ext cx="4574186" cy="965673"/>
            </a:xfrm>
            <a:prstGeom prst="rect">
              <a:avLst/>
            </a:prstGeom>
            <a:ln>
              <a:solidFill>
                <a:schemeClr val="tx1"/>
              </a:solidFill>
            </a:ln>
          </p:spPr>
        </p:pic>
        <p:pic>
          <p:nvPicPr>
            <p:cNvPr id="27" name="Image 26"/>
            <p:cNvPicPr>
              <a:picLocks noChangeAspect="1"/>
            </p:cNvPicPr>
            <p:nvPr/>
          </p:nvPicPr>
          <p:blipFill>
            <a:blip r:embed="rId8"/>
            <a:stretch>
              <a:fillRect/>
            </a:stretch>
          </p:blipFill>
          <p:spPr>
            <a:xfrm>
              <a:off x="1133777" y="3829390"/>
              <a:ext cx="1223040" cy="126658"/>
            </a:xfrm>
            <a:prstGeom prst="rect">
              <a:avLst/>
            </a:prstGeom>
            <a:ln>
              <a:solidFill>
                <a:schemeClr val="tx1"/>
              </a:solidFill>
            </a:ln>
          </p:spPr>
        </p:pic>
        <p:pic>
          <p:nvPicPr>
            <p:cNvPr id="29" name="Image 28"/>
            <p:cNvPicPr>
              <a:picLocks noChangeAspect="1"/>
            </p:cNvPicPr>
            <p:nvPr/>
          </p:nvPicPr>
          <p:blipFill>
            <a:blip r:embed="rId9"/>
            <a:stretch>
              <a:fillRect/>
            </a:stretch>
          </p:blipFill>
          <p:spPr>
            <a:xfrm>
              <a:off x="6084192" y="1732120"/>
              <a:ext cx="1833427" cy="1324516"/>
            </a:xfrm>
            <a:prstGeom prst="rect">
              <a:avLst/>
            </a:prstGeom>
          </p:spPr>
        </p:pic>
        <p:pic>
          <p:nvPicPr>
            <p:cNvPr id="30" name="Image 29"/>
            <p:cNvPicPr>
              <a:picLocks noChangeAspect="1"/>
            </p:cNvPicPr>
            <p:nvPr/>
          </p:nvPicPr>
          <p:blipFill rotWithShape="1">
            <a:blip r:embed="rId10"/>
            <a:srcRect b="30781"/>
            <a:stretch/>
          </p:blipFill>
          <p:spPr>
            <a:xfrm>
              <a:off x="6215350" y="3298057"/>
              <a:ext cx="1702268" cy="1030007"/>
            </a:xfrm>
            <a:prstGeom prst="rect">
              <a:avLst/>
            </a:prstGeom>
          </p:spPr>
        </p:pic>
        <p:pic>
          <p:nvPicPr>
            <p:cNvPr id="4" name="Image 3"/>
            <p:cNvPicPr>
              <a:picLocks noChangeAspect="1"/>
            </p:cNvPicPr>
            <p:nvPr/>
          </p:nvPicPr>
          <p:blipFill>
            <a:blip r:embed="rId11"/>
            <a:stretch>
              <a:fillRect/>
            </a:stretch>
          </p:blipFill>
          <p:spPr>
            <a:xfrm>
              <a:off x="1024977" y="4534559"/>
              <a:ext cx="3664167" cy="1234665"/>
            </a:xfrm>
            <a:prstGeom prst="rect">
              <a:avLst/>
            </a:prstGeom>
            <a:ln w="57150">
              <a:solidFill>
                <a:srgbClr val="002060"/>
              </a:solidFill>
            </a:ln>
          </p:spPr>
        </p:pic>
        <p:pic>
          <p:nvPicPr>
            <p:cNvPr id="31" name="Image 30"/>
            <p:cNvPicPr>
              <a:picLocks noChangeAspect="1"/>
            </p:cNvPicPr>
            <p:nvPr/>
          </p:nvPicPr>
          <p:blipFill>
            <a:blip r:embed="rId12"/>
            <a:stretch>
              <a:fillRect/>
            </a:stretch>
          </p:blipFill>
          <p:spPr>
            <a:xfrm>
              <a:off x="6215351" y="4542324"/>
              <a:ext cx="1998222" cy="1167113"/>
            </a:xfrm>
            <a:prstGeom prst="rect">
              <a:avLst/>
            </a:prstGeom>
          </p:spPr>
        </p:pic>
        <p:sp>
          <p:nvSpPr>
            <p:cNvPr id="8" name="ZoneTexte 7"/>
            <p:cNvSpPr txBox="1"/>
            <p:nvPr/>
          </p:nvSpPr>
          <p:spPr>
            <a:xfrm>
              <a:off x="5304067" y="4878527"/>
              <a:ext cx="442750" cy="715581"/>
            </a:xfrm>
            <a:prstGeom prst="rect">
              <a:avLst/>
            </a:prstGeom>
            <a:noFill/>
          </p:spPr>
          <p:txBody>
            <a:bodyPr wrap="none" rtlCol="0">
              <a:spAutoFit/>
            </a:bodyPr>
            <a:lstStyle/>
            <a:p>
              <a:pPr defTabSz="685800" fontAlgn="auto">
                <a:spcBef>
                  <a:spcPts val="0"/>
                </a:spcBef>
                <a:spcAft>
                  <a:spcPts val="0"/>
                </a:spcAft>
              </a:pPr>
              <a:r>
                <a:rPr lang="fr-FR" sz="1350" dirty="0" err="1">
                  <a:solidFill>
                    <a:prstClr val="black"/>
                  </a:solidFill>
                  <a:latin typeface="Calibri" panose="020F0502020204030204"/>
                </a:rPr>
                <a:t>BaF</a:t>
              </a:r>
              <a:endParaRPr lang="fr-FR" sz="1350" dirty="0">
                <a:solidFill>
                  <a:prstClr val="black"/>
                </a:solidFill>
                <a:latin typeface="Calibri" panose="020F0502020204030204"/>
              </a:endParaRPr>
            </a:p>
            <a:p>
              <a:pPr defTabSz="685800" fontAlgn="auto">
                <a:spcBef>
                  <a:spcPts val="0"/>
                </a:spcBef>
                <a:spcAft>
                  <a:spcPts val="0"/>
                </a:spcAft>
              </a:pPr>
              <a:r>
                <a:rPr lang="fr-FR" sz="1350" dirty="0" err="1">
                  <a:solidFill>
                    <a:prstClr val="black"/>
                  </a:solidFill>
                  <a:latin typeface="Calibri" panose="020F0502020204030204"/>
                </a:rPr>
                <a:t>YbF</a:t>
              </a:r>
              <a:endParaRPr lang="fr-FR" sz="1350" dirty="0">
                <a:solidFill>
                  <a:prstClr val="black"/>
                </a:solidFill>
                <a:latin typeface="Calibri" panose="020F0502020204030204"/>
              </a:endParaRPr>
            </a:p>
            <a:p>
              <a:pPr defTabSz="685800" fontAlgn="auto">
                <a:spcBef>
                  <a:spcPts val="0"/>
                </a:spcBef>
                <a:spcAft>
                  <a:spcPts val="0"/>
                </a:spcAft>
              </a:pPr>
              <a:r>
                <a:rPr lang="fr-FR" sz="1350" dirty="0">
                  <a:solidFill>
                    <a:prstClr val="black"/>
                  </a:solidFill>
                  <a:latin typeface="Calibri" panose="020F0502020204030204"/>
                </a:rPr>
                <a:t>…</a:t>
              </a:r>
            </a:p>
          </p:txBody>
        </p:sp>
        <p:sp>
          <p:nvSpPr>
            <p:cNvPr id="5" name="ZoneTexte 4">
              <a:extLst>
                <a:ext uri="{FF2B5EF4-FFF2-40B4-BE49-F238E27FC236}">
                  <a16:creationId xmlns:a16="http://schemas.microsoft.com/office/drawing/2014/main" id="{802661BE-2446-B79F-77F8-61B0E7A52C7D}"/>
                </a:ext>
              </a:extLst>
            </p:cNvPr>
            <p:cNvSpPr txBox="1"/>
            <p:nvPr/>
          </p:nvSpPr>
          <p:spPr>
            <a:xfrm>
              <a:off x="4969775" y="1702119"/>
              <a:ext cx="955222" cy="300082"/>
            </a:xfrm>
            <a:prstGeom prst="rect">
              <a:avLst/>
            </a:prstGeom>
            <a:noFill/>
          </p:spPr>
          <p:txBody>
            <a:bodyPr wrap="square">
              <a:spAutoFit/>
            </a:bodyPr>
            <a:lstStyle/>
            <a:p>
              <a:pPr defTabSz="685800" fontAlgn="auto">
                <a:spcBef>
                  <a:spcPts val="0"/>
                </a:spcBef>
                <a:spcAft>
                  <a:spcPts val="0"/>
                </a:spcAft>
              </a:pPr>
              <a:r>
                <a:rPr lang="fr-FR" sz="1350" dirty="0">
                  <a:solidFill>
                    <a:prstClr val="black"/>
                  </a:solidFill>
                  <a:latin typeface="Calibri" panose="020F0502020204030204"/>
                  <a:sym typeface="Wingdings" panose="05000000000000000000" pitchFamily="2" charset="2"/>
                </a:rPr>
                <a:t>1987</a:t>
              </a:r>
              <a:endParaRPr lang="fr-FR" sz="1350" dirty="0">
                <a:solidFill>
                  <a:prstClr val="black"/>
                </a:solidFill>
                <a:latin typeface="Calibri" panose="020F0502020204030204"/>
              </a:endParaRPr>
            </a:p>
          </p:txBody>
        </p:sp>
      </p:grpSp>
    </p:spTree>
    <p:extLst>
      <p:ext uri="{BB962C8B-B14F-4D97-AF65-F5344CB8AC3E}">
        <p14:creationId xmlns:p14="http://schemas.microsoft.com/office/powerpoint/2010/main" val="734930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8BD59FD-65B0-7A09-6A1E-50A19C2CB3CB}"/>
              </a:ext>
            </a:extLst>
          </p:cNvPr>
          <p:cNvPicPr>
            <a:picLocks noChangeAspect="1"/>
          </p:cNvPicPr>
          <p:nvPr/>
        </p:nvPicPr>
        <p:blipFill>
          <a:blip r:embed="rId2">
            <a:lum/>
            <a:alphaModFix/>
          </a:blip>
          <a:srcRect/>
          <a:stretch>
            <a:fillRect/>
          </a:stretch>
        </p:blipFill>
        <p:spPr>
          <a:xfrm>
            <a:off x="2283742" y="5641957"/>
            <a:ext cx="6811844" cy="972346"/>
          </a:xfrm>
          <a:prstGeom prst="rect">
            <a:avLst/>
          </a:prstGeom>
          <a:noFill/>
          <a:ln>
            <a:noFill/>
          </a:ln>
        </p:spPr>
      </p:pic>
      <p:graphicFrame>
        <p:nvGraphicFramePr>
          <p:cNvPr id="31" name="Tableau 30">
            <a:extLst>
              <a:ext uri="{FF2B5EF4-FFF2-40B4-BE49-F238E27FC236}">
                <a16:creationId xmlns:a16="http://schemas.microsoft.com/office/drawing/2014/main" id="{6D0E5073-5CA2-6AA0-0CD6-890F6384F08D}"/>
              </a:ext>
            </a:extLst>
          </p:cNvPr>
          <p:cNvGraphicFramePr>
            <a:graphicFrameLocks noGrp="1"/>
          </p:cNvGraphicFramePr>
          <p:nvPr/>
        </p:nvGraphicFramePr>
        <p:xfrm>
          <a:off x="62865" y="1348177"/>
          <a:ext cx="9018271" cy="3698514"/>
        </p:xfrm>
        <a:graphic>
          <a:graphicData uri="http://schemas.openxmlformats.org/drawingml/2006/table">
            <a:tbl>
              <a:tblPr firstRow="1" bandRow="1"/>
              <a:tblGrid>
                <a:gridCol w="496972">
                  <a:extLst>
                    <a:ext uri="{9D8B030D-6E8A-4147-A177-3AD203B41FA5}">
                      <a16:colId xmlns:a16="http://schemas.microsoft.com/office/drawing/2014/main" val="2042153291"/>
                    </a:ext>
                  </a:extLst>
                </a:gridCol>
                <a:gridCol w="1945433">
                  <a:extLst>
                    <a:ext uri="{9D8B030D-6E8A-4147-A177-3AD203B41FA5}">
                      <a16:colId xmlns:a16="http://schemas.microsoft.com/office/drawing/2014/main" val="2989185543"/>
                    </a:ext>
                  </a:extLst>
                </a:gridCol>
                <a:gridCol w="2687216">
                  <a:extLst>
                    <a:ext uri="{9D8B030D-6E8A-4147-A177-3AD203B41FA5}">
                      <a16:colId xmlns:a16="http://schemas.microsoft.com/office/drawing/2014/main" val="1965810815"/>
                    </a:ext>
                  </a:extLst>
                </a:gridCol>
                <a:gridCol w="1630525">
                  <a:extLst>
                    <a:ext uri="{9D8B030D-6E8A-4147-A177-3AD203B41FA5}">
                      <a16:colId xmlns:a16="http://schemas.microsoft.com/office/drawing/2014/main" val="3736922098"/>
                    </a:ext>
                  </a:extLst>
                </a:gridCol>
                <a:gridCol w="2258125">
                  <a:extLst>
                    <a:ext uri="{9D8B030D-6E8A-4147-A177-3AD203B41FA5}">
                      <a16:colId xmlns:a16="http://schemas.microsoft.com/office/drawing/2014/main" val="941509196"/>
                    </a:ext>
                  </a:extLst>
                </a:gridCol>
              </a:tblGrid>
              <a:tr h="606114">
                <a:tc>
                  <a:txBody>
                    <a:bodyPr/>
                    <a:lstStyle/>
                    <a:p>
                      <a:pPr marL="0" marR="0" lvl="0" indent="0" algn="ctr" rtl="0" hangingPunct="0">
                        <a:lnSpc>
                          <a:spcPct val="100000"/>
                        </a:lnSpc>
                        <a:spcBef>
                          <a:spcPts val="0"/>
                        </a:spcBef>
                        <a:spcAft>
                          <a:spcPts val="0"/>
                        </a:spcAft>
                        <a:buNone/>
                        <a:tabLst/>
                      </a:pPr>
                      <a:r>
                        <a:rPr lang="de-DE" sz="1200" b="0" i="0" kern="1200">
                          <a:latin typeface="Arial" pitchFamily="18"/>
                          <a:ea typeface="Microsoft YaHei" pitchFamily="2"/>
                          <a:cs typeface="Arial" pitchFamily="2"/>
                        </a:rPr>
                        <a:t>year</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sample</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eEDM limit in e·cm</a:t>
                      </a:r>
                    </a:p>
                  </a:txBody>
                  <a:tcPr marL="68580" marR="68580" marT="34290" marB="34290"/>
                </a:tc>
                <a:tc>
                  <a:txBody>
                    <a:bodyPr/>
                    <a:lstStyle/>
                    <a:p>
                      <a:pPr marL="0" marR="0" lvl="0" indent="0" algn="l" rtl="0" hangingPunct="0">
                        <a:lnSpc>
                          <a:spcPct val="100000"/>
                        </a:lnSpc>
                        <a:spcBef>
                          <a:spcPts val="0"/>
                        </a:spcBef>
                        <a:spcAft>
                          <a:spcPts val="0"/>
                        </a:spcAft>
                        <a:buNone/>
                        <a:tabLst/>
                        <a:defRPr sz="2600">
                          <a:latin typeface="Arial" pitchFamily="34"/>
                        </a:defRPr>
                      </a:pPr>
                      <a:r>
                        <a:rPr lang="de-DE" sz="1200" b="0" i="0" kern="1200">
                          <a:latin typeface="Arial" pitchFamily="34"/>
                          <a:ea typeface="Microsoft YaHei" pitchFamily="2"/>
                          <a:cs typeface="Arial" pitchFamily="2"/>
                        </a:rPr>
                        <a:t>method</a:t>
                      </a:r>
                    </a:p>
                  </a:txBody>
                  <a:tcPr marL="68580" marR="68580" marT="34290" marB="34290"/>
                </a:tc>
                <a:tc>
                  <a:txBody>
                    <a:bodyPr/>
                    <a:lstStyle/>
                    <a:p>
                      <a:pPr marL="0" marR="0" indent="0" rtl="0" hangingPunct="0">
                        <a:lnSpc>
                          <a:spcPct val="100000"/>
                        </a:lnSpc>
                        <a:spcBef>
                          <a:spcPts val="0"/>
                        </a:spcBef>
                        <a:spcAft>
                          <a:spcPts val="0"/>
                        </a:spcAft>
                        <a:tabLst/>
                      </a:pPr>
                      <a:endParaRPr lang="de-DE" sz="1200" b="0" i="0" kern="1200" dirty="0">
                        <a:latin typeface="Arial" pitchFamily="18"/>
                        <a:ea typeface="Microsoft YaHei" pitchFamily="2"/>
                        <a:cs typeface="Arial" pitchFamily="2"/>
                      </a:endParaRPr>
                    </a:p>
                  </a:txBody>
                  <a:tcPr marL="68580" marR="68580" marT="34290" marB="34290"/>
                </a:tc>
                <a:extLst>
                  <a:ext uri="{0D108BD9-81ED-4DB2-BD59-A6C34878D82A}">
                    <a16:rowId xmlns:a16="http://schemas.microsoft.com/office/drawing/2014/main" val="1882638043"/>
                  </a:ext>
                </a:extLst>
              </a:tr>
              <a:tr h="546741">
                <a:tc>
                  <a:txBody>
                    <a:bodyPr/>
                    <a:lstStyle/>
                    <a:p>
                      <a:pPr marL="0" marR="0" lvl="0" indent="0" algn="ctr"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1961</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a:latin typeface="Arial" pitchFamily="34"/>
                          <a:ea typeface="Microsoft YaHei" pitchFamily="2"/>
                          <a:cs typeface="Arial" pitchFamily="2"/>
                        </a:rPr>
                        <a:t>KCr</a:t>
                      </a:r>
                      <a:r>
                        <a:rPr lang="de-DE" sz="1200" b="0" i="0" kern="1200" baseline="0">
                          <a:latin typeface="Arial" pitchFamily="34"/>
                          <a:ea typeface="Microsoft YaHei" pitchFamily="2"/>
                          <a:cs typeface="Arial" pitchFamily="2"/>
                        </a:rPr>
                        <a:t>-</a:t>
                      </a:r>
                      <a:r>
                        <a:rPr lang="de-DE" sz="1200" b="0" i="0" kern="1200">
                          <a:latin typeface="Arial" pitchFamily="34"/>
                          <a:ea typeface="Microsoft YaHei" pitchFamily="2"/>
                          <a:cs typeface="Arial" pitchFamily="2"/>
                        </a:rPr>
                        <a:t> &amp; NH</a:t>
                      </a:r>
                      <a:r>
                        <a:rPr lang="de-DE" sz="1200" b="0" i="0" kern="1200" baseline="-8000">
                          <a:latin typeface="Arial" pitchFamily="34"/>
                          <a:ea typeface="Microsoft YaHei" pitchFamily="2"/>
                          <a:cs typeface="Arial" pitchFamily="2"/>
                        </a:rPr>
                        <a:t>4</a:t>
                      </a:r>
                      <a:r>
                        <a:rPr lang="de-DE" sz="1200" b="0" i="0" kern="1200" baseline="0">
                          <a:latin typeface="Arial" pitchFamily="34"/>
                          <a:ea typeface="Microsoft YaHei" pitchFamily="2"/>
                          <a:cs typeface="Arial" pitchFamily="2"/>
                        </a:rPr>
                        <a:t>-</a:t>
                      </a:r>
                      <a:r>
                        <a:rPr lang="de-DE" sz="1200" b="0" i="0" kern="1200">
                          <a:latin typeface="Arial" pitchFamily="18"/>
                          <a:ea typeface="Microsoft YaHei" pitchFamily="2"/>
                          <a:cs typeface="Arial" pitchFamily="2"/>
                        </a:rPr>
                        <a:t>(SO</a:t>
                      </a:r>
                      <a:r>
                        <a:rPr lang="de-DE" sz="1200" b="0" i="0" kern="1200" baseline="-8000">
                          <a:latin typeface="Arial" pitchFamily="18"/>
                          <a:ea typeface="Microsoft YaHei" pitchFamily="2"/>
                          <a:cs typeface="Arial" pitchFamily="2"/>
                        </a:rPr>
                        <a:t>4</a:t>
                      </a:r>
                      <a:r>
                        <a:rPr lang="de-DE" sz="1200" b="0" i="0" kern="1200">
                          <a:latin typeface="Arial" pitchFamily="18"/>
                          <a:ea typeface="Microsoft YaHei" pitchFamily="2"/>
                          <a:cs typeface="Arial" pitchFamily="2"/>
                        </a:rPr>
                        <a:t>)</a:t>
                      </a:r>
                      <a:r>
                        <a:rPr lang="de-DE" sz="1200" b="0" i="0" kern="1200" baseline="-8000">
                          <a:latin typeface="Arial" pitchFamily="18"/>
                          <a:ea typeface="Microsoft YaHei" pitchFamily="2"/>
                          <a:cs typeface="Arial" pitchFamily="2"/>
                        </a:rPr>
                        <a:t>2</a:t>
                      </a:r>
                      <a:r>
                        <a:rPr lang="de-DE" sz="1200" b="0" i="0" kern="1200">
                          <a:latin typeface="Arial" pitchFamily="18"/>
                          <a:ea typeface="Microsoft YaHei" pitchFamily="2"/>
                          <a:cs typeface="Arial" pitchFamily="2"/>
                        </a:rPr>
                        <a:t> 12H</a:t>
                      </a:r>
                      <a:r>
                        <a:rPr lang="de-DE" sz="1200" b="0" i="0" kern="1200" baseline="-8000">
                          <a:latin typeface="Arial" pitchFamily="18"/>
                          <a:ea typeface="Microsoft YaHei" pitchFamily="2"/>
                          <a:cs typeface="Arial" pitchFamily="2"/>
                        </a:rPr>
                        <a:t>2</a:t>
                      </a:r>
                      <a:r>
                        <a:rPr lang="de-DE" sz="1200" b="0" i="0" kern="1200">
                          <a:latin typeface="Arial" pitchFamily="18"/>
                          <a:ea typeface="Microsoft YaHei" pitchFamily="2"/>
                          <a:cs typeface="Arial" pitchFamily="2"/>
                        </a:rPr>
                        <a:t>O</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d</a:t>
                      </a:r>
                      <a:r>
                        <a:rPr lang="de-DE" sz="1200" b="0" i="0" kern="1200" baseline="-8000">
                          <a:latin typeface="Arial" pitchFamily="18"/>
                          <a:ea typeface="Microsoft YaHei" pitchFamily="2"/>
                          <a:cs typeface="Arial" pitchFamily="2"/>
                        </a:rPr>
                        <a:t>e</a:t>
                      </a:r>
                      <a:r>
                        <a:rPr lang="de-DE" sz="1200" b="0" i="0" kern="1200">
                          <a:latin typeface="Arial" pitchFamily="18"/>
                          <a:ea typeface="Microsoft YaHei" pitchFamily="2"/>
                          <a:cs typeface="Arial" pitchFamily="2"/>
                        </a:rPr>
                        <a:t> &lt; 10</a:t>
                      </a:r>
                      <a:r>
                        <a:rPr lang="de-DE" sz="1200" b="0" i="0" kern="1200" baseline="33000">
                          <a:latin typeface="Arial" pitchFamily="18"/>
                          <a:ea typeface="Microsoft YaHei" pitchFamily="2"/>
                          <a:cs typeface="Arial" pitchFamily="2"/>
                        </a:rPr>
                        <a:t>-13</a:t>
                      </a:r>
                    </a:p>
                  </a:txBody>
                  <a:tcPr marL="68580" marR="68580" marT="34290" marB="34290"/>
                </a:tc>
                <a:tc>
                  <a:txBody>
                    <a:bodyPr/>
                    <a:lstStyle/>
                    <a:p>
                      <a:pPr marL="0" marR="0" lvl="0" indent="0" algn="l" rtl="0" hangingPunct="0">
                        <a:lnSpc>
                          <a:spcPct val="100000"/>
                        </a:lnSpc>
                        <a:spcBef>
                          <a:spcPts val="0"/>
                        </a:spcBef>
                        <a:spcAft>
                          <a:spcPts val="0"/>
                        </a:spcAft>
                        <a:buNone/>
                        <a:tabLst/>
                        <a:defRPr sz="2600">
                          <a:latin typeface="Arial" pitchFamily="34"/>
                        </a:defRPr>
                      </a:pPr>
                      <a:r>
                        <a:rPr lang="de-DE" sz="1200" b="0" i="0" kern="1200">
                          <a:latin typeface="Arial" pitchFamily="34"/>
                          <a:ea typeface="Microsoft YaHei" pitchFamily="2"/>
                          <a:cs typeface="Arial" pitchFamily="2"/>
                        </a:rPr>
                        <a:t>EPR spectroscopy</a:t>
                      </a:r>
                    </a:p>
                  </a:txBody>
                  <a:tcPr marL="68580" marR="68580" marT="34290" marB="34290"/>
                </a:tc>
                <a:tc rowSpan="2">
                  <a:txBody>
                    <a:bodyPr/>
                    <a:lstStyle/>
                    <a:p>
                      <a:pPr marL="0" marR="0" lvl="0" indent="0" algn="ctr" rtl="0" hangingPunct="0">
                        <a:lnSpc>
                          <a:spcPct val="100000"/>
                        </a:lnSpc>
                        <a:spcBef>
                          <a:spcPts val="0"/>
                        </a:spcBef>
                        <a:spcAft>
                          <a:spcPts val="0"/>
                        </a:spcAft>
                        <a:buNone/>
                        <a:tabLst/>
                        <a:defRPr sz="2600">
                          <a:latin typeface="Arial" pitchFamily="34"/>
                        </a:defRPr>
                      </a:pPr>
                      <a:r>
                        <a:rPr lang="de-DE" sz="1200" b="0" i="0" kern="1200" dirty="0">
                          <a:latin typeface="Symbol" panose="05050102010706020507" pitchFamily="18" charset="2"/>
                          <a:ea typeface="Microsoft YaHei" pitchFamily="2"/>
                          <a:cs typeface="Arial" pitchFamily="2"/>
                        </a:rPr>
                        <a:t>D </a:t>
                      </a:r>
                      <a:r>
                        <a:rPr lang="de-DE" sz="1200" b="0" i="0" kern="1200" dirty="0">
                          <a:latin typeface="Arial" pitchFamily="34"/>
                          <a:ea typeface="Microsoft YaHei" pitchFamily="2"/>
                          <a:cs typeface="Arial" pitchFamily="2"/>
                        </a:rPr>
                        <a:t>Energy = -</a:t>
                      </a:r>
                      <a:r>
                        <a:rPr lang="de-DE" sz="1200" b="0" i="0" kern="1200" dirty="0" err="1">
                          <a:latin typeface="Arial" pitchFamily="34"/>
                          <a:ea typeface="Microsoft YaHei" pitchFamily="2"/>
                          <a:cs typeface="Arial" pitchFamily="2"/>
                        </a:rPr>
                        <a:t>d.E</a:t>
                      </a:r>
                      <a:r>
                        <a:rPr lang="de-DE" sz="1200" b="0" i="0" kern="1200" baseline="-25000" dirty="0" err="1">
                          <a:latin typeface="Arial" pitchFamily="34"/>
                          <a:ea typeface="Microsoft YaHei" pitchFamily="2"/>
                          <a:cs typeface="Arial" pitchFamily="2"/>
                        </a:rPr>
                        <a:t>eff</a:t>
                      </a:r>
                      <a:endParaRPr lang="de-DE" sz="1200" b="0" i="0" kern="1200" dirty="0">
                        <a:latin typeface="Arial" pitchFamily="34"/>
                        <a:ea typeface="Microsoft YaHei" pitchFamily="2"/>
                        <a:cs typeface="Arial" pitchFamily="2"/>
                      </a:endParaRPr>
                    </a:p>
                  </a:txBody>
                  <a:tcPr marL="68580" marR="68580" marT="34290" marB="34290"/>
                </a:tc>
                <a:extLst>
                  <a:ext uri="{0D108BD9-81ED-4DB2-BD59-A6C34878D82A}">
                    <a16:rowId xmlns:a16="http://schemas.microsoft.com/office/drawing/2014/main" val="925883175"/>
                  </a:ext>
                </a:extLst>
              </a:tr>
              <a:tr h="506575">
                <a:tc>
                  <a:txBody>
                    <a:bodyPr/>
                    <a:lstStyle/>
                    <a:p>
                      <a:pPr marL="0" marR="0" lvl="0" indent="0" algn="ctr"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1963</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Al</a:t>
                      </a:r>
                      <a:r>
                        <a:rPr lang="de-DE" sz="1200" b="0" i="0" kern="1200" baseline="-8000">
                          <a:latin typeface="Arial" pitchFamily="18"/>
                          <a:ea typeface="Microsoft YaHei" pitchFamily="2"/>
                          <a:cs typeface="Arial" pitchFamily="2"/>
                        </a:rPr>
                        <a:t>2</a:t>
                      </a:r>
                      <a:r>
                        <a:rPr lang="de-DE" sz="1200" b="0" i="0" kern="1200">
                          <a:latin typeface="Arial" pitchFamily="18"/>
                          <a:ea typeface="Microsoft YaHei" pitchFamily="2"/>
                          <a:cs typeface="Arial" pitchFamily="2"/>
                        </a:rPr>
                        <a:t>O</a:t>
                      </a:r>
                      <a:r>
                        <a:rPr lang="de-DE" sz="1200" b="0" i="0" kern="1200" baseline="-8000">
                          <a:latin typeface="Arial" pitchFamily="18"/>
                          <a:ea typeface="Microsoft YaHei" pitchFamily="2"/>
                          <a:cs typeface="Arial" pitchFamily="2"/>
                        </a:rPr>
                        <a:t>3</a:t>
                      </a:r>
                      <a:r>
                        <a:rPr lang="de-DE" sz="1200" b="0" i="0" kern="1200">
                          <a:latin typeface="Arial" pitchFamily="18"/>
                          <a:ea typeface="Microsoft YaHei" pitchFamily="2"/>
                          <a:cs typeface="Arial" pitchFamily="2"/>
                        </a:rPr>
                        <a:t>:Cr &amp; MgO:Cr</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baseline="0">
                          <a:latin typeface="Arial" pitchFamily="18"/>
                          <a:ea typeface="Microsoft YaHei" pitchFamily="2"/>
                          <a:cs typeface="Arial" pitchFamily="2"/>
                        </a:rPr>
                        <a:t>d</a:t>
                      </a:r>
                      <a:r>
                        <a:rPr lang="de-DE" sz="1200" b="0" i="0" kern="1200" baseline="-8000">
                          <a:latin typeface="Arial" pitchFamily="18"/>
                          <a:ea typeface="Microsoft YaHei" pitchFamily="2"/>
                          <a:cs typeface="Arial" pitchFamily="2"/>
                        </a:rPr>
                        <a:t>e</a:t>
                      </a:r>
                      <a:r>
                        <a:rPr lang="de-DE" sz="1200" b="0" i="0" kern="1200">
                          <a:latin typeface="Arial" pitchFamily="18"/>
                          <a:ea typeface="Microsoft YaHei" pitchFamily="2"/>
                          <a:cs typeface="Arial" pitchFamily="2"/>
                        </a:rPr>
                        <a:t> = (1 ± 4.6)x10</a:t>
                      </a:r>
                      <a:r>
                        <a:rPr lang="de-DE" sz="1200" b="0" i="0" kern="1200" baseline="33000">
                          <a:latin typeface="Arial" pitchFamily="18"/>
                          <a:ea typeface="Microsoft YaHei" pitchFamily="2"/>
                          <a:cs typeface="Arial" pitchFamily="2"/>
                        </a:rPr>
                        <a:t>-16</a:t>
                      </a:r>
                    </a:p>
                  </a:txBody>
                  <a:tcPr marL="68580" marR="68580" marT="34290" marB="34290"/>
                </a:tc>
                <a:tc>
                  <a:txBody>
                    <a:bodyPr/>
                    <a:lstStyle/>
                    <a:p>
                      <a:pPr marL="0" marR="0" lvl="0" indent="0" algn="l" rtl="0" hangingPunct="0">
                        <a:lnSpc>
                          <a:spcPct val="100000"/>
                        </a:lnSpc>
                        <a:spcBef>
                          <a:spcPts val="0"/>
                        </a:spcBef>
                        <a:spcAft>
                          <a:spcPts val="0"/>
                        </a:spcAft>
                        <a:buNone/>
                        <a:tabLst/>
                        <a:defRPr sz="2600">
                          <a:latin typeface="Arial" pitchFamily="34"/>
                        </a:defRPr>
                      </a:pPr>
                      <a:r>
                        <a:rPr lang="de-DE" sz="1200" b="0" i="0" kern="1200" dirty="0">
                          <a:latin typeface="Arial" pitchFamily="34"/>
                          <a:ea typeface="Microsoft YaHei" pitchFamily="2"/>
                          <a:cs typeface="Arial" pitchFamily="2"/>
                        </a:rPr>
                        <a:t>EPR </a:t>
                      </a:r>
                      <a:r>
                        <a:rPr lang="de-DE" sz="1200" b="0" i="0" kern="1200" dirty="0" err="1">
                          <a:latin typeface="Arial" pitchFamily="34"/>
                          <a:ea typeface="Microsoft YaHei" pitchFamily="2"/>
                          <a:cs typeface="Arial" pitchFamily="2"/>
                        </a:rPr>
                        <a:t>spectroscopy</a:t>
                      </a:r>
                      <a:endParaRPr lang="de-DE" sz="1200" b="0" i="0" kern="1200" dirty="0">
                        <a:latin typeface="Arial" pitchFamily="34"/>
                        <a:ea typeface="Microsoft YaHei" pitchFamily="2"/>
                        <a:cs typeface="Arial" pitchFamily="2"/>
                      </a:endParaRPr>
                    </a:p>
                  </a:txBody>
                  <a:tcPr marL="68580" marR="68580" marT="34290" marB="34290"/>
                </a:tc>
                <a:tc vMerge="1">
                  <a:txBody>
                    <a:bodyPr/>
                    <a:lstStyle/>
                    <a:p>
                      <a:pPr marL="0" marR="0" lvl="0" indent="0" algn="ctr" rtl="0" hangingPunct="0">
                        <a:lnSpc>
                          <a:spcPct val="100000"/>
                        </a:lnSpc>
                        <a:spcBef>
                          <a:spcPts val="0"/>
                        </a:spcBef>
                        <a:spcAft>
                          <a:spcPts val="0"/>
                        </a:spcAft>
                        <a:buNone/>
                        <a:tabLst/>
                        <a:defRPr sz="2600">
                          <a:latin typeface="Arial" pitchFamily="34"/>
                        </a:defRPr>
                      </a:pPr>
                      <a:endParaRPr lang="de-DE" sz="1600" b="0" i="0" kern="1200" dirty="0">
                        <a:latin typeface="Arial" pitchFamily="34"/>
                        <a:ea typeface="Microsoft YaHei" pitchFamily="2"/>
                        <a:cs typeface="Arial" pitchFamily="2"/>
                      </a:endParaRPr>
                    </a:p>
                  </a:txBody>
                  <a:tcPr/>
                </a:tc>
                <a:extLst>
                  <a:ext uri="{0D108BD9-81ED-4DB2-BD59-A6C34878D82A}">
                    <a16:rowId xmlns:a16="http://schemas.microsoft.com/office/drawing/2014/main" val="259281831"/>
                  </a:ext>
                </a:extLst>
              </a:tr>
              <a:tr h="509956">
                <a:tc>
                  <a:txBody>
                    <a:bodyPr/>
                    <a:lstStyle/>
                    <a:p>
                      <a:pPr marL="0" marR="0" lvl="0" indent="0" algn="ctr"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1979</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Nickel-Zink-Ferrite</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d</a:t>
                      </a:r>
                      <a:r>
                        <a:rPr lang="de-DE" sz="1200" b="0" i="0" kern="1200" baseline="-8000">
                          <a:latin typeface="Arial" pitchFamily="18"/>
                          <a:ea typeface="Microsoft YaHei" pitchFamily="2"/>
                          <a:cs typeface="Arial" pitchFamily="2"/>
                        </a:rPr>
                        <a:t>e</a:t>
                      </a:r>
                      <a:r>
                        <a:rPr lang="de-DE" sz="1200" b="0" i="0" kern="1200">
                          <a:latin typeface="Arial" pitchFamily="18"/>
                          <a:ea typeface="Microsoft YaHei" pitchFamily="2"/>
                          <a:cs typeface="Arial" pitchFamily="2"/>
                        </a:rPr>
                        <a:t> = (8.1 ± 11.6)x10</a:t>
                      </a:r>
                      <a:r>
                        <a:rPr lang="de-DE" sz="1200" b="0" i="0" kern="1200" baseline="33000">
                          <a:latin typeface="Arial" pitchFamily="18"/>
                          <a:ea typeface="Microsoft YaHei" pitchFamily="2"/>
                          <a:cs typeface="Arial" pitchFamily="2"/>
                        </a:rPr>
                        <a:t>-23</a:t>
                      </a:r>
                    </a:p>
                  </a:txBody>
                  <a:tcPr marL="68580" marR="68580" marT="34290" marB="34290"/>
                </a:tc>
                <a:tc>
                  <a:txBody>
                    <a:bodyPr/>
                    <a:lstStyle/>
                    <a:p>
                      <a:pPr marL="0" marR="0" lvl="0" indent="0" algn="l" rtl="0" hangingPunct="0">
                        <a:lnSpc>
                          <a:spcPct val="100000"/>
                        </a:lnSpc>
                        <a:spcBef>
                          <a:spcPts val="0"/>
                        </a:spcBef>
                        <a:spcAft>
                          <a:spcPts val="0"/>
                        </a:spcAft>
                        <a:buNone/>
                        <a:tabLst/>
                        <a:defRPr sz="2600">
                          <a:latin typeface="Arial" pitchFamily="34"/>
                        </a:defRPr>
                      </a:pPr>
                      <a:r>
                        <a:rPr lang="de-DE" sz="1200" b="0" i="0" kern="1200">
                          <a:latin typeface="Arial" pitchFamily="34"/>
                          <a:ea typeface="Microsoft YaHei" pitchFamily="2"/>
                          <a:cs typeface="Arial" pitchFamily="2"/>
                        </a:rPr>
                        <a:t>Magnetometry</a:t>
                      </a:r>
                    </a:p>
                  </a:txBody>
                  <a:tcPr marL="68580" marR="68580" marT="34290" marB="34290"/>
                </a:tc>
                <a:tc>
                  <a:txBody>
                    <a:bodyPr/>
                    <a:lstStyle/>
                    <a:p>
                      <a:pPr marL="0" marR="0" lvl="0" indent="0" algn="ctr" rtl="0" hangingPunct="0">
                        <a:lnSpc>
                          <a:spcPct val="100000"/>
                        </a:lnSpc>
                        <a:spcBef>
                          <a:spcPts val="0"/>
                        </a:spcBef>
                        <a:spcAft>
                          <a:spcPts val="0"/>
                        </a:spcAft>
                        <a:buNone/>
                        <a:tabLst/>
                        <a:defRPr sz="2600">
                          <a:latin typeface="Arial" pitchFamily="34"/>
                        </a:defRPr>
                      </a:pPr>
                      <a:endParaRPr lang="de-DE" sz="1200" b="0" i="0" kern="1200" dirty="0">
                        <a:latin typeface="Arial" pitchFamily="34"/>
                        <a:ea typeface="Microsoft YaHei" pitchFamily="2"/>
                        <a:cs typeface="Arial" pitchFamily="2"/>
                      </a:endParaRPr>
                    </a:p>
                  </a:txBody>
                  <a:tcPr marL="68580" marR="68580" marT="34290" marB="34290"/>
                </a:tc>
                <a:extLst>
                  <a:ext uri="{0D108BD9-81ED-4DB2-BD59-A6C34878D82A}">
                    <a16:rowId xmlns:a16="http://schemas.microsoft.com/office/drawing/2014/main" val="589912490"/>
                  </a:ext>
                </a:extLst>
              </a:tr>
              <a:tr h="509956">
                <a:tc>
                  <a:txBody>
                    <a:bodyPr/>
                    <a:lstStyle/>
                    <a:p>
                      <a:pPr marL="0" marR="0" lvl="0" indent="0" algn="ctr"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2004</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GdIG</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d</a:t>
                      </a:r>
                      <a:r>
                        <a:rPr lang="de-DE" sz="1200" b="0" i="0" kern="1200" baseline="-8000">
                          <a:latin typeface="Arial" pitchFamily="18"/>
                          <a:ea typeface="Microsoft YaHei" pitchFamily="2"/>
                          <a:cs typeface="Arial" pitchFamily="2"/>
                        </a:rPr>
                        <a:t>e</a:t>
                      </a:r>
                      <a:r>
                        <a:rPr lang="de-DE" sz="1200" b="0" i="0" kern="1200">
                          <a:latin typeface="Arial" pitchFamily="18"/>
                          <a:ea typeface="Microsoft YaHei" pitchFamily="2"/>
                          <a:cs typeface="Arial" pitchFamily="2"/>
                        </a:rPr>
                        <a:t> = (2 ± 3)x10</a:t>
                      </a:r>
                      <a:r>
                        <a:rPr lang="de-DE" sz="1200" b="0" i="0" kern="1200" baseline="33000">
                          <a:latin typeface="Arial" pitchFamily="18"/>
                          <a:ea typeface="Microsoft YaHei" pitchFamily="2"/>
                          <a:cs typeface="Arial" pitchFamily="2"/>
                        </a:rPr>
                        <a:t>-24</a:t>
                      </a:r>
                    </a:p>
                  </a:txBody>
                  <a:tcPr marL="68580" marR="68580" marT="34290" marB="34290"/>
                </a:tc>
                <a:tc>
                  <a:txBody>
                    <a:bodyPr/>
                    <a:lstStyle/>
                    <a:p>
                      <a:pPr marL="0" marR="0" lvl="0" indent="0" algn="l" rtl="0" hangingPunct="0">
                        <a:lnSpc>
                          <a:spcPct val="100000"/>
                        </a:lnSpc>
                        <a:spcBef>
                          <a:spcPts val="0"/>
                        </a:spcBef>
                        <a:spcAft>
                          <a:spcPts val="0"/>
                        </a:spcAft>
                        <a:buNone/>
                        <a:tabLst/>
                        <a:defRPr sz="2600">
                          <a:latin typeface="Arial" pitchFamily="34"/>
                        </a:defRPr>
                      </a:pPr>
                      <a:r>
                        <a:rPr lang="de-DE" sz="1200" b="0" i="0" kern="1200">
                          <a:latin typeface="Arial" pitchFamily="34"/>
                          <a:ea typeface="Microsoft YaHei" pitchFamily="2"/>
                          <a:cs typeface="Arial" pitchFamily="2"/>
                        </a:rPr>
                        <a:t>Voltage measurement</a:t>
                      </a:r>
                    </a:p>
                  </a:txBody>
                  <a:tcPr marL="68580" marR="68580" marT="34290" marB="34290"/>
                </a:tc>
                <a:tc>
                  <a:txBody>
                    <a:bodyPr/>
                    <a:lstStyle/>
                    <a:p>
                      <a:pPr marL="0" marR="0" lvl="0" indent="0" algn="ctr" rtl="0" hangingPunct="0">
                        <a:lnSpc>
                          <a:spcPct val="100000"/>
                        </a:lnSpc>
                        <a:spcBef>
                          <a:spcPts val="0"/>
                        </a:spcBef>
                        <a:spcAft>
                          <a:spcPts val="0"/>
                        </a:spcAft>
                        <a:buNone/>
                        <a:tabLst/>
                        <a:defRPr sz="2600">
                          <a:latin typeface="Arial" pitchFamily="34"/>
                        </a:defRPr>
                      </a:pPr>
                      <a:r>
                        <a:rPr lang="de-DE" sz="1200" b="0" i="0" kern="1200" dirty="0">
                          <a:latin typeface="Arial" pitchFamily="34"/>
                          <a:ea typeface="Microsoft YaHei" pitchFamily="2"/>
                          <a:cs typeface="Arial" pitchFamily="2"/>
                        </a:rPr>
                        <a:t>B </a:t>
                      </a:r>
                      <a:r>
                        <a:rPr lang="de-DE" sz="1200" b="0" i="0" kern="1200" dirty="0" err="1">
                          <a:latin typeface="Arial" pitchFamily="34"/>
                          <a:ea typeface="Microsoft YaHei" pitchFamily="2"/>
                          <a:cs typeface="Arial" pitchFamily="2"/>
                        </a:rPr>
                        <a:t>field</a:t>
                      </a:r>
                      <a:r>
                        <a:rPr lang="de-DE" sz="1200" b="0" i="0" kern="1200" dirty="0">
                          <a:latin typeface="Arial" pitchFamily="34"/>
                          <a:ea typeface="Microsoft YaHei" pitchFamily="2"/>
                          <a:cs typeface="Arial" pitchFamily="2"/>
                        </a:rPr>
                        <a:t>, </a:t>
                      </a:r>
                      <a:r>
                        <a:rPr lang="de-DE" sz="1200" b="0" i="0" kern="1200" dirty="0" err="1">
                          <a:latin typeface="Arial" pitchFamily="34"/>
                          <a:ea typeface="Microsoft YaHei" pitchFamily="2"/>
                          <a:cs typeface="Arial" pitchFamily="2"/>
                        </a:rPr>
                        <a:t>align</a:t>
                      </a:r>
                      <a:r>
                        <a:rPr lang="de-DE" sz="1200" b="0" i="0" kern="1200" dirty="0">
                          <a:latin typeface="Arial" pitchFamily="34"/>
                          <a:ea typeface="Microsoft YaHei" pitchFamily="2"/>
                          <a:cs typeface="Arial" pitchFamily="2"/>
                        </a:rPr>
                        <a:t> </a:t>
                      </a:r>
                      <a:r>
                        <a:rPr lang="de-DE" sz="1200" b="0" i="0" kern="1200" dirty="0" err="1">
                          <a:latin typeface="Arial" pitchFamily="34"/>
                          <a:ea typeface="Microsoft YaHei" pitchFamily="2"/>
                          <a:cs typeface="Arial" pitchFamily="2"/>
                        </a:rPr>
                        <a:t>spin</a:t>
                      </a:r>
                      <a:r>
                        <a:rPr lang="de-DE" sz="1200" b="0" i="0" kern="1200" dirty="0">
                          <a:latin typeface="Arial" pitchFamily="34"/>
                          <a:ea typeface="Microsoft YaHei" pitchFamily="2"/>
                          <a:cs typeface="Arial" pitchFamily="2"/>
                        </a:rPr>
                        <a:t> </a:t>
                      </a:r>
                      <a:r>
                        <a:rPr lang="de-DE" sz="1200" b="0" i="0" kern="1200" dirty="0">
                          <a:latin typeface="Arial" pitchFamily="34"/>
                          <a:ea typeface="Microsoft YaHei" pitchFamily="2"/>
                          <a:cs typeface="Arial" pitchFamily="2"/>
                          <a:sym typeface="Wingdings" panose="05000000000000000000" pitchFamily="2" charset="2"/>
                        </a:rPr>
                        <a:t> </a:t>
                      </a:r>
                      <a:r>
                        <a:rPr lang="de-DE" sz="1200" b="0" i="0" kern="1200" dirty="0" err="1">
                          <a:latin typeface="Arial" pitchFamily="34"/>
                          <a:ea typeface="Microsoft YaHei" pitchFamily="2"/>
                          <a:cs typeface="Arial" pitchFamily="2"/>
                          <a:sym typeface="Wingdings" panose="05000000000000000000" pitchFamily="2" charset="2"/>
                        </a:rPr>
                        <a:t>dipole</a:t>
                      </a:r>
                      <a:endParaRPr lang="de-DE" sz="1200" b="0" i="0" kern="1200" dirty="0">
                        <a:latin typeface="Arial" pitchFamily="34"/>
                        <a:ea typeface="Microsoft YaHei" pitchFamily="2"/>
                        <a:cs typeface="Arial" pitchFamily="2"/>
                      </a:endParaRPr>
                    </a:p>
                    <a:p>
                      <a:pPr marL="0" marR="0" lvl="0" indent="0" algn="ctr" rtl="0" hangingPunct="0">
                        <a:lnSpc>
                          <a:spcPct val="100000"/>
                        </a:lnSpc>
                        <a:spcBef>
                          <a:spcPts val="0"/>
                        </a:spcBef>
                        <a:spcAft>
                          <a:spcPts val="0"/>
                        </a:spcAft>
                        <a:buNone/>
                        <a:tabLst/>
                        <a:defRPr sz="2600">
                          <a:latin typeface="Arial" pitchFamily="34"/>
                        </a:defRPr>
                      </a:pPr>
                      <a:r>
                        <a:rPr lang="de-DE" sz="1200" b="0" i="0" kern="1200" dirty="0">
                          <a:latin typeface="Arial" pitchFamily="34"/>
                          <a:ea typeface="Microsoft YaHei" pitchFamily="2"/>
                          <a:cs typeface="Arial" pitchFamily="2"/>
                          <a:sym typeface="Wingdings" panose="05000000000000000000" pitchFamily="2" charset="2"/>
                        </a:rPr>
                        <a:t> Create +/- </a:t>
                      </a:r>
                      <a:r>
                        <a:rPr lang="de-DE" sz="1200" b="0" i="0" kern="1200" dirty="0" err="1">
                          <a:latin typeface="Arial" pitchFamily="34"/>
                          <a:ea typeface="Microsoft YaHei" pitchFamily="2"/>
                          <a:cs typeface="Arial" pitchFamily="2"/>
                          <a:sym typeface="Wingdings" panose="05000000000000000000" pitchFamily="2" charset="2"/>
                        </a:rPr>
                        <a:t>charges</a:t>
                      </a:r>
                      <a:endParaRPr lang="de-DE" sz="1200" b="0" i="0" kern="1200" dirty="0">
                        <a:latin typeface="Arial" pitchFamily="34"/>
                        <a:ea typeface="Microsoft YaHei" pitchFamily="2"/>
                        <a:cs typeface="Arial" pitchFamily="2"/>
                      </a:endParaRPr>
                    </a:p>
                  </a:txBody>
                  <a:tcPr marL="68580" marR="68580" marT="34290" marB="34290"/>
                </a:tc>
                <a:extLst>
                  <a:ext uri="{0D108BD9-81ED-4DB2-BD59-A6C34878D82A}">
                    <a16:rowId xmlns:a16="http://schemas.microsoft.com/office/drawing/2014/main" val="402456864"/>
                  </a:ext>
                </a:extLst>
              </a:tr>
              <a:tr h="506575">
                <a:tc>
                  <a:txBody>
                    <a:bodyPr/>
                    <a:lstStyle/>
                    <a:p>
                      <a:pPr marL="0" marR="0" lvl="0" indent="0" algn="ctr"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2011</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GGG</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baseline="0">
                          <a:latin typeface="Liberation Sans" pitchFamily="18"/>
                          <a:ea typeface="Microsoft YaHei" pitchFamily="2"/>
                          <a:cs typeface="Arial" pitchFamily="2"/>
                        </a:rPr>
                        <a:t>d</a:t>
                      </a:r>
                      <a:r>
                        <a:rPr lang="de-DE" sz="1200" b="0" i="0" kern="1200" baseline="-8000">
                          <a:latin typeface="Liberation Sans" pitchFamily="18"/>
                          <a:ea typeface="Microsoft YaHei" pitchFamily="2"/>
                          <a:cs typeface="Arial" pitchFamily="2"/>
                        </a:rPr>
                        <a:t>e</a:t>
                      </a:r>
                      <a:r>
                        <a:rPr lang="de-DE" sz="1200" b="0" i="0" kern="1200">
                          <a:latin typeface="Liberation Sans" pitchFamily="18"/>
                          <a:ea typeface="Microsoft YaHei" pitchFamily="2"/>
                          <a:cs typeface="Arial" pitchFamily="2"/>
                        </a:rPr>
                        <a:t> = (-5.57 ± 7.98</a:t>
                      </a:r>
                      <a:r>
                        <a:rPr lang="de-DE" sz="1200" b="0" i="1" kern="1200" baseline="-8000">
                          <a:latin typeface="Liberation Sans" pitchFamily="18"/>
                          <a:ea typeface="Microsoft YaHei" pitchFamily="2"/>
                          <a:cs typeface="Arial" pitchFamily="2"/>
                        </a:rPr>
                        <a:t>stat</a:t>
                      </a:r>
                      <a:r>
                        <a:rPr lang="de-DE" sz="1200" b="0" i="0" kern="1200">
                          <a:latin typeface="Liberation Sans" pitchFamily="18"/>
                          <a:ea typeface="Microsoft YaHei" pitchFamily="2"/>
                          <a:cs typeface="Arial" pitchFamily="2"/>
                        </a:rPr>
                        <a:t> </a:t>
                      </a:r>
                      <a:r>
                        <a:rPr lang="zh-CN" sz="1200" b="0" i="0" kern="1200">
                          <a:latin typeface="Arial" pitchFamily="18"/>
                          <a:ea typeface="Microsoft YaHei" pitchFamily="2"/>
                          <a:cs typeface="Arial" pitchFamily="2"/>
                        </a:rPr>
                        <a:t>± 0.12</a:t>
                      </a:r>
                      <a:r>
                        <a:rPr lang="de-DE" sz="1200" b="0" i="1" kern="1200" baseline="-8000">
                          <a:latin typeface="Arial" pitchFamily="18"/>
                          <a:ea typeface="Microsoft YaHei" pitchFamily="2"/>
                          <a:cs typeface="Arial" pitchFamily="2"/>
                        </a:rPr>
                        <a:t>syst</a:t>
                      </a:r>
                      <a:r>
                        <a:rPr lang="de-DE" sz="1200" b="0" i="0" kern="1200">
                          <a:latin typeface="Arial" pitchFamily="18"/>
                          <a:ea typeface="Microsoft YaHei" pitchFamily="2"/>
                          <a:cs typeface="Arial" pitchFamily="2"/>
                        </a:rPr>
                        <a:t>)x10</a:t>
                      </a:r>
                      <a:r>
                        <a:rPr lang="de-DE" sz="1200" b="0" i="0" kern="1200" baseline="33000">
                          <a:latin typeface="Arial" pitchFamily="18"/>
                          <a:ea typeface="Microsoft YaHei" pitchFamily="2"/>
                          <a:cs typeface="Arial" pitchFamily="2"/>
                        </a:rPr>
                        <a:t>-25</a:t>
                      </a:r>
                    </a:p>
                  </a:txBody>
                  <a:tcPr marL="68580" marR="68580" marT="34290" marB="34290"/>
                </a:tc>
                <a:tc>
                  <a:txBody>
                    <a:bodyPr/>
                    <a:lstStyle/>
                    <a:p>
                      <a:pPr marL="0" marR="0" lvl="0" indent="0" algn="l" rtl="0" hangingPunct="0">
                        <a:lnSpc>
                          <a:spcPct val="100000"/>
                        </a:lnSpc>
                        <a:spcBef>
                          <a:spcPts val="0"/>
                        </a:spcBef>
                        <a:spcAft>
                          <a:spcPts val="0"/>
                        </a:spcAft>
                        <a:buNone/>
                        <a:tabLst/>
                        <a:defRPr sz="2600">
                          <a:latin typeface="Arial" pitchFamily="34"/>
                        </a:defRPr>
                      </a:pPr>
                      <a:r>
                        <a:rPr lang="de-DE" sz="1200" b="0" i="0" kern="1200">
                          <a:latin typeface="Arial" pitchFamily="34"/>
                          <a:ea typeface="Microsoft YaHei" pitchFamily="2"/>
                          <a:cs typeface="Arial" pitchFamily="2"/>
                        </a:rPr>
                        <a:t>Magnetometry</a:t>
                      </a:r>
                    </a:p>
                  </a:txBody>
                  <a:tcPr marL="68580" marR="68580" marT="34290" marB="34290"/>
                </a:tc>
                <a:tc rowSpan="2">
                  <a:txBody>
                    <a:bodyPr/>
                    <a:lstStyle/>
                    <a:p>
                      <a:pPr marL="0" marR="0" lvl="0" indent="0" algn="ctr" rtl="0" hangingPunct="0">
                        <a:lnSpc>
                          <a:spcPct val="100000"/>
                        </a:lnSpc>
                        <a:spcBef>
                          <a:spcPts val="0"/>
                        </a:spcBef>
                        <a:spcAft>
                          <a:spcPts val="0"/>
                        </a:spcAft>
                        <a:buNone/>
                        <a:tabLst/>
                        <a:defRPr sz="2600">
                          <a:latin typeface="Arial" pitchFamily="34"/>
                        </a:defRPr>
                      </a:pPr>
                      <a:r>
                        <a:rPr lang="de-DE" sz="1200" b="0" i="0" kern="1200" dirty="0">
                          <a:latin typeface="Arial" pitchFamily="34"/>
                          <a:ea typeface="Microsoft YaHei" pitchFamily="2"/>
                          <a:cs typeface="Arial" pitchFamily="2"/>
                        </a:rPr>
                        <a:t>E </a:t>
                      </a:r>
                      <a:r>
                        <a:rPr lang="de-DE" sz="1200" b="0" i="0" kern="1200" dirty="0" err="1">
                          <a:latin typeface="Arial" pitchFamily="34"/>
                          <a:ea typeface="Microsoft YaHei" pitchFamily="2"/>
                          <a:cs typeface="Arial" pitchFamily="2"/>
                        </a:rPr>
                        <a:t>field</a:t>
                      </a:r>
                      <a:r>
                        <a:rPr lang="de-DE" sz="1200" b="0" i="0" kern="1200" dirty="0">
                          <a:latin typeface="Arial" pitchFamily="34"/>
                          <a:ea typeface="Microsoft YaHei" pitchFamily="2"/>
                          <a:cs typeface="Arial" pitchFamily="2"/>
                        </a:rPr>
                        <a:t>, </a:t>
                      </a:r>
                      <a:r>
                        <a:rPr lang="de-DE" sz="1200" b="0" i="0" kern="1200" dirty="0" err="1">
                          <a:latin typeface="Arial" pitchFamily="34"/>
                          <a:ea typeface="Microsoft YaHei" pitchFamily="2"/>
                          <a:cs typeface="Arial" pitchFamily="2"/>
                        </a:rPr>
                        <a:t>align</a:t>
                      </a:r>
                      <a:r>
                        <a:rPr lang="de-DE" sz="1200" b="0" i="0" kern="1200" dirty="0">
                          <a:latin typeface="Arial" pitchFamily="34"/>
                          <a:ea typeface="Microsoft YaHei" pitchFamily="2"/>
                          <a:cs typeface="Arial" pitchFamily="2"/>
                        </a:rPr>
                        <a:t> </a:t>
                      </a:r>
                      <a:r>
                        <a:rPr lang="de-DE" sz="1200" b="0" i="0" kern="1200" dirty="0" err="1">
                          <a:latin typeface="Arial" pitchFamily="34"/>
                          <a:ea typeface="Microsoft YaHei" pitchFamily="2"/>
                          <a:cs typeface="Arial" pitchFamily="2"/>
                        </a:rPr>
                        <a:t>dipole</a:t>
                      </a:r>
                      <a:r>
                        <a:rPr lang="de-DE" sz="1200" b="0" i="0" kern="1200" dirty="0">
                          <a:latin typeface="Arial" pitchFamily="34"/>
                          <a:ea typeface="Microsoft YaHei" pitchFamily="2"/>
                          <a:cs typeface="Arial" pitchFamily="2"/>
                          <a:sym typeface="Wingdings" panose="05000000000000000000" pitchFamily="2" charset="2"/>
                        </a:rPr>
                        <a:t> </a:t>
                      </a:r>
                      <a:r>
                        <a:rPr lang="de-DE" sz="1200" b="0" i="0" kern="1200" dirty="0">
                          <a:latin typeface="Arial" pitchFamily="34"/>
                          <a:ea typeface="Microsoft YaHei" pitchFamily="2"/>
                          <a:cs typeface="Arial" pitchFamily="2"/>
                        </a:rPr>
                        <a:t>Spin</a:t>
                      </a:r>
                    </a:p>
                    <a:p>
                      <a:pPr marL="0" marR="0" lvl="0" indent="0" algn="ctr" rtl="0" hangingPunct="0">
                        <a:lnSpc>
                          <a:spcPct val="100000"/>
                        </a:lnSpc>
                        <a:spcBef>
                          <a:spcPts val="0"/>
                        </a:spcBef>
                        <a:spcAft>
                          <a:spcPts val="0"/>
                        </a:spcAft>
                        <a:buNone/>
                        <a:tabLst/>
                        <a:defRPr sz="2600">
                          <a:latin typeface="Arial" pitchFamily="34"/>
                        </a:defRPr>
                      </a:pPr>
                      <a:r>
                        <a:rPr lang="de-DE" sz="1200" b="0" i="0" kern="1200" dirty="0">
                          <a:latin typeface="Arial" pitchFamily="34"/>
                          <a:ea typeface="Microsoft YaHei" pitchFamily="2"/>
                          <a:cs typeface="Arial" pitchFamily="2"/>
                          <a:sym typeface="Wingdings" panose="05000000000000000000" pitchFamily="2" charset="2"/>
                        </a:rPr>
                        <a:t> Create B </a:t>
                      </a:r>
                      <a:r>
                        <a:rPr lang="de-DE" sz="1200" b="0" i="0" kern="1200" dirty="0" err="1">
                          <a:latin typeface="Arial" pitchFamily="34"/>
                          <a:ea typeface="Microsoft YaHei" pitchFamily="2"/>
                          <a:cs typeface="Arial" pitchFamily="2"/>
                          <a:sym typeface="Wingdings" panose="05000000000000000000" pitchFamily="2" charset="2"/>
                        </a:rPr>
                        <a:t>field</a:t>
                      </a:r>
                      <a:endParaRPr lang="de-DE" sz="1200" b="0" i="0" kern="1200" dirty="0">
                        <a:latin typeface="Arial" pitchFamily="34"/>
                        <a:ea typeface="Microsoft YaHei" pitchFamily="2"/>
                        <a:cs typeface="Arial" pitchFamily="2"/>
                      </a:endParaRPr>
                    </a:p>
                    <a:p>
                      <a:pPr marL="0" marR="0" lvl="0" indent="0" algn="ctr" rtl="0" hangingPunct="0">
                        <a:lnSpc>
                          <a:spcPct val="100000"/>
                        </a:lnSpc>
                        <a:spcBef>
                          <a:spcPts val="0"/>
                        </a:spcBef>
                        <a:spcAft>
                          <a:spcPts val="0"/>
                        </a:spcAft>
                        <a:buNone/>
                        <a:tabLst/>
                        <a:defRPr sz="2600">
                          <a:latin typeface="Arial" pitchFamily="34"/>
                        </a:defRPr>
                      </a:pPr>
                      <a:endParaRPr lang="de-DE" sz="1200" b="0" i="0" kern="1200" dirty="0">
                        <a:latin typeface="Arial" pitchFamily="34"/>
                        <a:ea typeface="Microsoft YaHei" pitchFamily="2"/>
                        <a:cs typeface="Arial" pitchFamily="2"/>
                      </a:endParaRPr>
                    </a:p>
                  </a:txBody>
                  <a:tcPr marL="68580" marR="68580" marT="34290" marB="34290"/>
                </a:tc>
                <a:extLst>
                  <a:ext uri="{0D108BD9-81ED-4DB2-BD59-A6C34878D82A}">
                    <a16:rowId xmlns:a16="http://schemas.microsoft.com/office/drawing/2014/main" val="252960384"/>
                  </a:ext>
                </a:extLst>
              </a:tr>
              <a:tr h="512597">
                <a:tc>
                  <a:txBody>
                    <a:bodyPr/>
                    <a:lstStyle/>
                    <a:p>
                      <a:pPr marL="0" marR="0" lvl="0" indent="0" algn="ctr" rtl="0" hangingPunct="0">
                        <a:lnSpc>
                          <a:spcPct val="100000"/>
                        </a:lnSpc>
                        <a:spcBef>
                          <a:spcPts val="0"/>
                        </a:spcBef>
                        <a:spcAft>
                          <a:spcPts val="0"/>
                        </a:spcAft>
                        <a:buNone/>
                        <a:tabLst/>
                        <a:defRPr sz="2600"/>
                      </a:pPr>
                      <a:r>
                        <a:rPr lang="de-DE" sz="1200" b="0" i="0" kern="1200">
                          <a:latin typeface="Arial" pitchFamily="18"/>
                          <a:ea typeface="Microsoft YaHei" pitchFamily="2"/>
                          <a:cs typeface="Arial" pitchFamily="2"/>
                        </a:rPr>
                        <a:t>2012</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dirty="0">
                          <a:latin typeface="Arial" pitchFamily="18"/>
                          <a:ea typeface="Microsoft YaHei" pitchFamily="2"/>
                          <a:cs typeface="Arial" pitchFamily="2"/>
                        </a:rPr>
                        <a:t>Eu</a:t>
                      </a:r>
                      <a:r>
                        <a:rPr lang="de-DE" sz="1200" b="0" i="0" kern="1200" baseline="-8000" dirty="0">
                          <a:latin typeface="Arial" pitchFamily="18"/>
                          <a:ea typeface="Microsoft YaHei" pitchFamily="2"/>
                          <a:cs typeface="Arial" pitchFamily="2"/>
                        </a:rPr>
                        <a:t>0.5</a:t>
                      </a:r>
                      <a:r>
                        <a:rPr lang="de-DE" sz="1200" b="0" i="0" kern="1200" dirty="0">
                          <a:latin typeface="Arial" pitchFamily="18"/>
                          <a:ea typeface="Microsoft YaHei" pitchFamily="2"/>
                          <a:cs typeface="Arial" pitchFamily="2"/>
                        </a:rPr>
                        <a:t>Ba</a:t>
                      </a:r>
                      <a:r>
                        <a:rPr lang="de-DE" sz="1200" b="0" i="0" kern="1200" baseline="-8000" dirty="0">
                          <a:latin typeface="Arial" pitchFamily="18"/>
                          <a:ea typeface="Microsoft YaHei" pitchFamily="2"/>
                          <a:cs typeface="Arial" pitchFamily="2"/>
                        </a:rPr>
                        <a:t>0.5</a:t>
                      </a:r>
                      <a:r>
                        <a:rPr lang="de-DE" sz="1200" b="0" i="0" kern="1200" dirty="0">
                          <a:latin typeface="Arial" pitchFamily="18"/>
                          <a:ea typeface="Microsoft YaHei" pitchFamily="2"/>
                          <a:cs typeface="Arial" pitchFamily="2"/>
                        </a:rPr>
                        <a:t>TiO</a:t>
                      </a:r>
                      <a:r>
                        <a:rPr lang="de-DE" sz="1200" b="0" i="0" kern="1200" baseline="-8000" dirty="0">
                          <a:latin typeface="Arial" pitchFamily="18"/>
                          <a:ea typeface="Microsoft YaHei" pitchFamily="2"/>
                          <a:cs typeface="Arial" pitchFamily="2"/>
                        </a:rPr>
                        <a:t>3</a:t>
                      </a:r>
                    </a:p>
                  </a:txBody>
                  <a:tcPr marL="68580" marR="68580" marT="34290" marB="34290"/>
                </a:tc>
                <a:tc>
                  <a:txBody>
                    <a:bodyPr/>
                    <a:lstStyle/>
                    <a:p>
                      <a:pPr marL="0" marR="0" lvl="0" indent="0" algn="l" rtl="0" hangingPunct="0">
                        <a:lnSpc>
                          <a:spcPct val="100000"/>
                        </a:lnSpc>
                        <a:spcBef>
                          <a:spcPts val="0"/>
                        </a:spcBef>
                        <a:spcAft>
                          <a:spcPts val="0"/>
                        </a:spcAft>
                        <a:buNone/>
                        <a:tabLst/>
                        <a:defRPr sz="2600"/>
                      </a:pPr>
                      <a:r>
                        <a:rPr lang="de-DE" sz="1200" b="0" i="0" kern="1200" baseline="0">
                          <a:latin typeface="Liberation Sans" pitchFamily="18"/>
                          <a:ea typeface="Microsoft YaHei" pitchFamily="2"/>
                          <a:cs typeface="Arial" pitchFamily="2"/>
                        </a:rPr>
                        <a:t>d</a:t>
                      </a:r>
                      <a:r>
                        <a:rPr lang="de-DE" sz="1200" b="0" i="0" kern="1200" baseline="-8000">
                          <a:latin typeface="Liberation Sans" pitchFamily="18"/>
                          <a:ea typeface="Microsoft YaHei" pitchFamily="2"/>
                          <a:cs typeface="Arial" pitchFamily="2"/>
                        </a:rPr>
                        <a:t>e</a:t>
                      </a:r>
                      <a:r>
                        <a:rPr lang="de-DE" sz="1200" b="0" i="0" kern="1200">
                          <a:latin typeface="Liberation Sans" pitchFamily="18"/>
                          <a:ea typeface="Microsoft YaHei" pitchFamily="2"/>
                          <a:cs typeface="Arial" pitchFamily="2"/>
                        </a:rPr>
                        <a:t> = (-1.07 ± 3.06</a:t>
                      </a:r>
                      <a:r>
                        <a:rPr lang="de-DE" sz="1200" b="0" i="1" kern="1200" baseline="-8000">
                          <a:latin typeface="Liberation Sans" pitchFamily="18"/>
                          <a:ea typeface="Microsoft YaHei" pitchFamily="2"/>
                          <a:cs typeface="Arial" pitchFamily="2"/>
                        </a:rPr>
                        <a:t>stat</a:t>
                      </a:r>
                      <a:r>
                        <a:rPr lang="de-DE" sz="1200" b="0" i="0" kern="1200">
                          <a:latin typeface="Liberation Sans" pitchFamily="18"/>
                          <a:ea typeface="Microsoft YaHei" pitchFamily="2"/>
                          <a:cs typeface="Arial" pitchFamily="2"/>
                        </a:rPr>
                        <a:t> </a:t>
                      </a:r>
                      <a:r>
                        <a:rPr lang="zh-CN" sz="1200" b="0" i="0" kern="1200">
                          <a:latin typeface="Arial" pitchFamily="18"/>
                          <a:ea typeface="Microsoft YaHei" pitchFamily="2"/>
                          <a:cs typeface="Arial" pitchFamily="2"/>
                        </a:rPr>
                        <a:t>± 1.74</a:t>
                      </a:r>
                      <a:r>
                        <a:rPr lang="de-DE" sz="1200" b="0" i="1" kern="1200" baseline="-8000">
                          <a:latin typeface="Arial" pitchFamily="18"/>
                          <a:ea typeface="Microsoft YaHei" pitchFamily="2"/>
                          <a:cs typeface="Arial" pitchFamily="2"/>
                        </a:rPr>
                        <a:t>syst</a:t>
                      </a:r>
                      <a:r>
                        <a:rPr lang="de-DE" sz="1200" b="0" i="0" kern="1200">
                          <a:latin typeface="Arial" pitchFamily="18"/>
                          <a:ea typeface="Microsoft YaHei" pitchFamily="2"/>
                          <a:cs typeface="Arial" pitchFamily="2"/>
                        </a:rPr>
                        <a:t>)x10</a:t>
                      </a:r>
                      <a:r>
                        <a:rPr lang="de-DE" sz="1200" b="0" i="0" kern="1200" baseline="33000">
                          <a:latin typeface="Arial" pitchFamily="18"/>
                          <a:ea typeface="Microsoft YaHei" pitchFamily="2"/>
                          <a:cs typeface="Arial" pitchFamily="2"/>
                        </a:rPr>
                        <a:t>-25</a:t>
                      </a:r>
                    </a:p>
                  </a:txBody>
                  <a:tcPr marL="68580" marR="68580" marT="34290" marB="34290"/>
                </a:tc>
                <a:tc>
                  <a:txBody>
                    <a:bodyPr/>
                    <a:lstStyle/>
                    <a:p>
                      <a:pPr marL="0" marR="0" lvl="0" indent="0" algn="l" rtl="0" hangingPunct="0">
                        <a:lnSpc>
                          <a:spcPct val="100000"/>
                        </a:lnSpc>
                        <a:spcBef>
                          <a:spcPts val="0"/>
                        </a:spcBef>
                        <a:spcAft>
                          <a:spcPts val="0"/>
                        </a:spcAft>
                        <a:buNone/>
                        <a:tabLst/>
                        <a:defRPr sz="2600">
                          <a:latin typeface="Arial" pitchFamily="34"/>
                        </a:defRPr>
                      </a:pPr>
                      <a:r>
                        <a:rPr lang="de-DE" sz="1200" b="0" i="0" kern="1200" dirty="0" err="1">
                          <a:latin typeface="Arial" pitchFamily="34"/>
                          <a:ea typeface="Microsoft YaHei" pitchFamily="2"/>
                          <a:cs typeface="Arial" pitchFamily="2"/>
                        </a:rPr>
                        <a:t>Magnetometry</a:t>
                      </a:r>
                      <a:endParaRPr lang="de-DE" sz="1200" b="0" i="0" kern="1200" dirty="0">
                        <a:latin typeface="Arial" pitchFamily="34"/>
                        <a:ea typeface="Microsoft YaHei" pitchFamily="2"/>
                        <a:cs typeface="Arial" pitchFamily="2"/>
                      </a:endParaRPr>
                    </a:p>
                  </a:txBody>
                  <a:tcPr marL="68580" marR="68580" marT="34290" marB="34290"/>
                </a:tc>
                <a:tc vMerge="1">
                  <a:txBody>
                    <a:bodyPr/>
                    <a:lstStyle/>
                    <a:p>
                      <a:pPr marL="0" marR="0" lvl="0" indent="0" algn="ctr" rtl="0" hangingPunct="0">
                        <a:lnSpc>
                          <a:spcPct val="100000"/>
                        </a:lnSpc>
                        <a:spcBef>
                          <a:spcPts val="0"/>
                        </a:spcBef>
                        <a:spcAft>
                          <a:spcPts val="0"/>
                        </a:spcAft>
                        <a:buNone/>
                        <a:tabLst/>
                        <a:defRPr sz="2600">
                          <a:latin typeface="Arial" pitchFamily="34"/>
                        </a:defRPr>
                      </a:pPr>
                      <a:endParaRPr lang="de-DE" sz="1600" b="0" i="0" kern="1200" dirty="0">
                        <a:latin typeface="Arial" pitchFamily="34"/>
                        <a:ea typeface="Microsoft YaHei" pitchFamily="2"/>
                        <a:cs typeface="Arial" pitchFamily="2"/>
                      </a:endParaRPr>
                    </a:p>
                  </a:txBody>
                  <a:tcPr/>
                </a:tc>
                <a:extLst>
                  <a:ext uri="{0D108BD9-81ED-4DB2-BD59-A6C34878D82A}">
                    <a16:rowId xmlns:a16="http://schemas.microsoft.com/office/drawing/2014/main" val="831530652"/>
                  </a:ext>
                </a:extLst>
              </a:tr>
            </a:tbl>
          </a:graphicData>
        </a:graphic>
      </p:graphicFrame>
      <p:sp>
        <p:nvSpPr>
          <p:cNvPr id="34" name="ZoneTexte 33">
            <a:extLst>
              <a:ext uri="{FF2B5EF4-FFF2-40B4-BE49-F238E27FC236}">
                <a16:creationId xmlns:a16="http://schemas.microsoft.com/office/drawing/2014/main" id="{5CFB9673-4C44-E91F-A4A1-A889DF57959F}"/>
              </a:ext>
            </a:extLst>
          </p:cNvPr>
          <p:cNvSpPr txBox="1"/>
          <p:nvPr/>
        </p:nvSpPr>
        <p:spPr>
          <a:xfrm>
            <a:off x="3914" y="263869"/>
            <a:ext cx="4568085" cy="461665"/>
          </a:xfrm>
          <a:prstGeom prst="rect">
            <a:avLst/>
          </a:prstGeom>
          <a:noFill/>
        </p:spPr>
        <p:txBody>
          <a:bodyPr wrap="square">
            <a:spAutoFit/>
          </a:bodyPr>
          <a:lstStyle/>
          <a:p>
            <a:pPr algn="ctr" defTabSz="685800" fontAlgn="auto" hangingPunct="0">
              <a:spcBef>
                <a:spcPts val="0"/>
              </a:spcBef>
              <a:spcAft>
                <a:spcPts val="0"/>
              </a:spcAft>
            </a:pPr>
            <a:r>
              <a:rPr lang="de-DE" sz="2400" dirty="0" err="1">
                <a:solidFill>
                  <a:prstClr val="black"/>
                </a:solidFill>
                <a:latin typeface="Arial" pitchFamily="18"/>
                <a:ea typeface="Microsoft YaHei" pitchFamily="2"/>
                <a:cs typeface="Arial" pitchFamily="2"/>
              </a:rPr>
              <a:t>eEDM</a:t>
            </a:r>
            <a:r>
              <a:rPr lang="de-DE" sz="2400" dirty="0">
                <a:solidFill>
                  <a:prstClr val="black"/>
                </a:solidFill>
                <a:latin typeface="Arial" pitchFamily="18"/>
                <a:ea typeface="Microsoft YaHei" pitchFamily="2"/>
                <a:cs typeface="Arial" pitchFamily="2"/>
              </a:rPr>
              <a:t> in solid </a:t>
            </a:r>
            <a:r>
              <a:rPr lang="de-DE" sz="2400" dirty="0" err="1">
                <a:solidFill>
                  <a:prstClr val="black"/>
                </a:solidFill>
                <a:latin typeface="Arial" pitchFamily="18"/>
                <a:ea typeface="Microsoft YaHei" pitchFamily="2"/>
                <a:cs typeface="Arial" pitchFamily="2"/>
              </a:rPr>
              <a:t>state</a:t>
            </a:r>
            <a:r>
              <a:rPr lang="de-DE" sz="2400" dirty="0">
                <a:solidFill>
                  <a:prstClr val="black"/>
                </a:solidFill>
                <a:latin typeface="Arial" pitchFamily="18"/>
                <a:ea typeface="Microsoft YaHei" pitchFamily="2"/>
                <a:cs typeface="Arial" pitchFamily="2"/>
              </a:rPr>
              <a:t> </a:t>
            </a:r>
            <a:r>
              <a:rPr lang="de-DE" sz="2400" dirty="0" err="1">
                <a:solidFill>
                  <a:prstClr val="black"/>
                </a:solidFill>
                <a:latin typeface="Arial" pitchFamily="18"/>
                <a:ea typeface="Microsoft YaHei" pitchFamily="2"/>
                <a:cs typeface="Arial" pitchFamily="2"/>
              </a:rPr>
              <a:t>systems</a:t>
            </a:r>
            <a:endParaRPr lang="de-DE" sz="2400" dirty="0">
              <a:solidFill>
                <a:prstClr val="black"/>
              </a:solidFill>
              <a:latin typeface="Arial" pitchFamily="18"/>
              <a:ea typeface="Microsoft YaHei" pitchFamily="2"/>
              <a:cs typeface="Arial" pitchFamily="2"/>
            </a:endParaRPr>
          </a:p>
        </p:txBody>
      </p:sp>
      <p:sp>
        <p:nvSpPr>
          <p:cNvPr id="13" name="ZoneTexte 12">
            <a:extLst>
              <a:ext uri="{FF2B5EF4-FFF2-40B4-BE49-F238E27FC236}">
                <a16:creationId xmlns:a16="http://schemas.microsoft.com/office/drawing/2014/main" id="{36F75C6F-DEB6-41BF-49FD-3CB3721E73DD}"/>
              </a:ext>
            </a:extLst>
          </p:cNvPr>
          <p:cNvSpPr txBox="1"/>
          <p:nvPr/>
        </p:nvSpPr>
        <p:spPr>
          <a:xfrm>
            <a:off x="30389" y="5840631"/>
            <a:ext cx="2334986" cy="643317"/>
          </a:xfrm>
          <a:prstGeom prst="rect">
            <a:avLst/>
          </a:prstGeom>
          <a:noFill/>
          <a:ln>
            <a:noFill/>
          </a:ln>
        </p:spPr>
        <p:txBody>
          <a:bodyPr vert="horz" wrap="square" lIns="67500" tIns="33750" rIns="67500" bIns="33750" anchorCtr="0" compatLnSpc="0">
            <a:spAutoFit/>
          </a:bodyPr>
          <a:lstStyle/>
          <a:p>
            <a:pPr defTabSz="685800" fontAlgn="auto" hangingPunct="0">
              <a:spcBef>
                <a:spcPts val="0"/>
              </a:spcBef>
              <a:spcAft>
                <a:spcPts val="0"/>
              </a:spcAft>
            </a:pPr>
            <a:r>
              <a:rPr lang="de-DE" sz="1950" b="1" dirty="0" err="1">
                <a:solidFill>
                  <a:prstClr val="black"/>
                </a:solidFill>
                <a:latin typeface="Arial" pitchFamily="18"/>
                <a:ea typeface="Microsoft YaHei" pitchFamily="2"/>
                <a:cs typeface="Arial" pitchFamily="2"/>
              </a:rPr>
              <a:t>Broken</a:t>
            </a:r>
            <a:r>
              <a:rPr lang="de-DE" sz="1950" b="1" dirty="0">
                <a:solidFill>
                  <a:prstClr val="black"/>
                </a:solidFill>
                <a:latin typeface="Arial" pitchFamily="18"/>
                <a:ea typeface="Microsoft YaHei" pitchFamily="2"/>
                <a:cs typeface="Arial" pitchFamily="2"/>
              </a:rPr>
              <a:t> </a:t>
            </a:r>
            <a:r>
              <a:rPr lang="de-DE" sz="1950" b="1" dirty="0" err="1">
                <a:solidFill>
                  <a:prstClr val="black"/>
                </a:solidFill>
                <a:latin typeface="Arial" pitchFamily="18"/>
                <a:ea typeface="Microsoft YaHei" pitchFamily="2"/>
                <a:cs typeface="Arial" pitchFamily="2"/>
              </a:rPr>
              <a:t>symmetry</a:t>
            </a:r>
            <a:r>
              <a:rPr lang="de-DE" sz="1950" b="1" dirty="0">
                <a:solidFill>
                  <a:prstClr val="black"/>
                </a:solidFill>
                <a:latin typeface="Arial" pitchFamily="18"/>
                <a:ea typeface="Microsoft YaHei" pitchFamily="2"/>
                <a:cs typeface="Arial" pitchFamily="2"/>
              </a:rPr>
              <a:t> -&gt; </a:t>
            </a:r>
            <a:r>
              <a:rPr lang="de-DE" sz="1950" b="1" dirty="0" err="1">
                <a:solidFill>
                  <a:prstClr val="black"/>
                </a:solidFill>
                <a:latin typeface="Arial" pitchFamily="18"/>
                <a:ea typeface="Microsoft YaHei" pitchFamily="2"/>
                <a:cs typeface="Arial" pitchFamily="2"/>
              </a:rPr>
              <a:t>magnetoelectric</a:t>
            </a:r>
            <a:endParaRPr lang="de-DE" sz="1950" b="1" dirty="0">
              <a:solidFill>
                <a:prstClr val="black"/>
              </a:solidFill>
              <a:latin typeface="Arial" pitchFamily="18"/>
              <a:ea typeface="Microsoft YaHei" pitchFamily="2"/>
              <a:cs typeface="Arial" pitchFamily="2"/>
            </a:endParaRPr>
          </a:p>
        </p:txBody>
      </p:sp>
      <p:pic>
        <p:nvPicPr>
          <p:cNvPr id="22" name="Image 21">
            <a:extLst>
              <a:ext uri="{FF2B5EF4-FFF2-40B4-BE49-F238E27FC236}">
                <a16:creationId xmlns:a16="http://schemas.microsoft.com/office/drawing/2014/main" id="{8B613BC1-C308-E8AA-1496-4EE9B7C0C5A8}"/>
              </a:ext>
            </a:extLst>
          </p:cNvPr>
          <p:cNvPicPr>
            <a:picLocks noChangeAspect="1"/>
          </p:cNvPicPr>
          <p:nvPr/>
        </p:nvPicPr>
        <p:blipFill>
          <a:blip r:embed="rId3"/>
          <a:stretch>
            <a:fillRect/>
          </a:stretch>
        </p:blipFill>
        <p:spPr>
          <a:xfrm>
            <a:off x="7038918" y="4549580"/>
            <a:ext cx="1760386" cy="472247"/>
          </a:xfrm>
          <a:prstGeom prst="rect">
            <a:avLst/>
          </a:prstGeom>
        </p:spPr>
      </p:pic>
      <p:pic>
        <p:nvPicPr>
          <p:cNvPr id="99" name="Image 98">
            <a:extLst>
              <a:ext uri="{FF2B5EF4-FFF2-40B4-BE49-F238E27FC236}">
                <a16:creationId xmlns:a16="http://schemas.microsoft.com/office/drawing/2014/main" id="{2F54AED6-E268-0787-4856-BCC1DF2563BC}"/>
              </a:ext>
            </a:extLst>
          </p:cNvPr>
          <p:cNvPicPr>
            <a:picLocks noChangeAspect="1"/>
          </p:cNvPicPr>
          <p:nvPr/>
        </p:nvPicPr>
        <p:blipFill>
          <a:blip r:embed="rId4"/>
          <a:stretch>
            <a:fillRect/>
          </a:stretch>
        </p:blipFill>
        <p:spPr>
          <a:xfrm>
            <a:off x="6993492" y="2293923"/>
            <a:ext cx="2150508" cy="727417"/>
          </a:xfrm>
          <a:prstGeom prst="rect">
            <a:avLst/>
          </a:prstGeom>
        </p:spPr>
      </p:pic>
      <p:pic>
        <p:nvPicPr>
          <p:cNvPr id="5" name="Image 4">
            <a:extLst>
              <a:ext uri="{FF2B5EF4-FFF2-40B4-BE49-F238E27FC236}">
                <a16:creationId xmlns:a16="http://schemas.microsoft.com/office/drawing/2014/main" id="{96729090-B148-7D29-4C07-4DEB8DF14E72}"/>
              </a:ext>
            </a:extLst>
          </p:cNvPr>
          <p:cNvPicPr>
            <a:picLocks noChangeAspect="1"/>
          </p:cNvPicPr>
          <p:nvPr/>
        </p:nvPicPr>
        <p:blipFill rotWithShape="1">
          <a:blip r:embed="rId5"/>
          <a:srcRect t="1" r="39826" b="-18710"/>
          <a:stretch/>
        </p:blipFill>
        <p:spPr>
          <a:xfrm>
            <a:off x="6987743" y="1385779"/>
            <a:ext cx="1862733" cy="330065"/>
          </a:xfrm>
          <a:prstGeom prst="rect">
            <a:avLst/>
          </a:prstGeom>
        </p:spPr>
      </p:pic>
      <p:sp>
        <p:nvSpPr>
          <p:cNvPr id="6" name="ZoneTexte 5">
            <a:extLst>
              <a:ext uri="{FF2B5EF4-FFF2-40B4-BE49-F238E27FC236}">
                <a16:creationId xmlns:a16="http://schemas.microsoft.com/office/drawing/2014/main" id="{8F24A95A-6F08-A929-27ED-DB1A89981AF1}"/>
              </a:ext>
            </a:extLst>
          </p:cNvPr>
          <p:cNvSpPr txBox="1"/>
          <p:nvPr/>
        </p:nvSpPr>
        <p:spPr>
          <a:xfrm>
            <a:off x="7044949" y="1642640"/>
            <a:ext cx="756938" cy="323165"/>
          </a:xfrm>
          <a:prstGeom prst="rect">
            <a:avLst/>
          </a:prstGeom>
          <a:noFill/>
        </p:spPr>
        <p:txBody>
          <a:bodyPr wrap="none" rtlCol="0">
            <a:spAutoFit/>
          </a:bodyPr>
          <a:lstStyle/>
          <a:p>
            <a:pPr defTabSz="685800" fontAlgn="auto">
              <a:spcBef>
                <a:spcPts val="0"/>
              </a:spcBef>
              <a:spcAft>
                <a:spcPts val="0"/>
              </a:spcAft>
            </a:pPr>
            <a:r>
              <a:rPr lang="fr-FR" sz="1500" b="1" dirty="0">
                <a:solidFill>
                  <a:srgbClr val="FF0000"/>
                </a:solidFill>
                <a:latin typeface="Calibri" panose="020F0502020204030204"/>
              </a:rPr>
              <a:t>d</a:t>
            </a:r>
            <a:r>
              <a:rPr lang="fr-FR" sz="1500" b="1" baseline="-25000" dirty="0">
                <a:solidFill>
                  <a:srgbClr val="FF0000"/>
                </a:solidFill>
                <a:latin typeface="Calibri" panose="020F0502020204030204"/>
              </a:rPr>
              <a:t>e</a:t>
            </a:r>
            <a:r>
              <a:rPr lang="fr-FR" sz="1500" b="1" dirty="0">
                <a:solidFill>
                  <a:prstClr val="black"/>
                </a:solidFill>
                <a:latin typeface="Calibri" panose="020F0502020204030204"/>
              </a:rPr>
              <a:t> // </a:t>
            </a:r>
            <a:r>
              <a:rPr lang="fr-FR" sz="1500" b="1" dirty="0">
                <a:solidFill>
                  <a:srgbClr val="CCCC00"/>
                </a:solidFill>
                <a:latin typeface="Calibri" panose="020F0502020204030204"/>
              </a:rPr>
              <a:t>µ </a:t>
            </a:r>
          </a:p>
        </p:txBody>
      </p:sp>
    </p:spTree>
    <p:extLst>
      <p:ext uri="{BB962C8B-B14F-4D97-AF65-F5344CB8AC3E}">
        <p14:creationId xmlns:p14="http://schemas.microsoft.com/office/powerpoint/2010/main" val="105390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50724" y="775555"/>
            <a:ext cx="4256000" cy="1338828"/>
          </a:xfrm>
          <a:prstGeom prst="rect">
            <a:avLst/>
          </a:prstGeom>
          <a:noFill/>
        </p:spPr>
        <p:txBody>
          <a:bodyPr wrap="square" rtlCol="0">
            <a:spAutoFit/>
          </a:bodyPr>
          <a:lstStyle/>
          <a:p>
            <a:pPr algn="ctr" defTabSz="685800" fontAlgn="auto">
              <a:spcBef>
                <a:spcPts val="0"/>
              </a:spcBef>
              <a:spcAft>
                <a:spcPts val="0"/>
              </a:spcAft>
            </a:pPr>
            <a:r>
              <a:rPr lang="en-US" sz="2700" b="1" dirty="0">
                <a:solidFill>
                  <a:prstClr val="black"/>
                </a:solidFill>
                <a:latin typeface="Calibri" panose="020F0502020204030204"/>
              </a:rPr>
              <a:t>Spin precession</a:t>
            </a:r>
          </a:p>
          <a:p>
            <a:pPr algn="ctr" defTabSz="685800" fontAlgn="auto">
              <a:spcBef>
                <a:spcPts val="0"/>
              </a:spcBef>
              <a:spcAft>
                <a:spcPts val="0"/>
              </a:spcAft>
            </a:pPr>
            <a:r>
              <a:rPr lang="en-US" sz="2700" b="1" dirty="0">
                <a:solidFill>
                  <a:prstClr val="black"/>
                </a:solidFill>
                <a:latin typeface="Calibri" panose="020F0502020204030204"/>
              </a:rPr>
              <a:t> align by optical pumping + coherence</a:t>
            </a:r>
            <a:endParaRPr lang="fr-FR" sz="2700" b="1" dirty="0">
              <a:solidFill>
                <a:prstClr val="black"/>
              </a:solidFill>
              <a:latin typeface="Calibri" panose="020F0502020204030204"/>
            </a:endParaRPr>
          </a:p>
        </p:txBody>
      </p:sp>
      <p:grpSp>
        <p:nvGrpSpPr>
          <p:cNvPr id="6" name="Groupe 5">
            <a:extLst>
              <a:ext uri="{FF2B5EF4-FFF2-40B4-BE49-F238E27FC236}">
                <a16:creationId xmlns:a16="http://schemas.microsoft.com/office/drawing/2014/main" id="{20A08CC1-F8ED-7119-08ED-FAEAFADB5DFB}"/>
              </a:ext>
            </a:extLst>
          </p:cNvPr>
          <p:cNvGrpSpPr/>
          <p:nvPr/>
        </p:nvGrpSpPr>
        <p:grpSpPr>
          <a:xfrm>
            <a:off x="4130205" y="2106161"/>
            <a:ext cx="4997011" cy="3966309"/>
            <a:chOff x="-434615" y="1600366"/>
            <a:chExt cx="7758608" cy="5288412"/>
          </a:xfrm>
        </p:grpSpPr>
        <p:pic>
          <p:nvPicPr>
            <p:cNvPr id="15" name="Image 14">
              <a:extLst>
                <a:ext uri="{FF2B5EF4-FFF2-40B4-BE49-F238E27FC236}">
                  <a16:creationId xmlns:a16="http://schemas.microsoft.com/office/drawing/2014/main" id="{817312CF-6C73-4AF9-B8D8-E7F614B24C0D}"/>
                </a:ext>
              </a:extLst>
            </p:cNvPr>
            <p:cNvPicPr>
              <a:picLocks noChangeAspect="1"/>
            </p:cNvPicPr>
            <p:nvPr/>
          </p:nvPicPr>
          <p:blipFill>
            <a:blip r:embed="rId18"/>
            <a:stretch>
              <a:fillRect/>
            </a:stretch>
          </p:blipFill>
          <p:spPr>
            <a:xfrm>
              <a:off x="377689" y="2880621"/>
              <a:ext cx="6795998" cy="592169"/>
            </a:xfrm>
            <a:prstGeom prst="rect">
              <a:avLst/>
            </a:prstGeom>
            <a:ln>
              <a:solidFill>
                <a:srgbClr val="002060"/>
              </a:solidFill>
            </a:ln>
          </p:spPr>
        </p:pic>
        <p:pic>
          <p:nvPicPr>
            <p:cNvPr id="16" name="Espace réservé du contenu 3">
              <a:extLst>
                <a:ext uri="{FF2B5EF4-FFF2-40B4-BE49-F238E27FC236}">
                  <a16:creationId xmlns:a16="http://schemas.microsoft.com/office/drawing/2014/main" id="{34D3C64D-F583-4713-80F2-76B439ED32B3}"/>
                </a:ext>
              </a:extLst>
            </p:cNvPr>
            <p:cNvPicPr>
              <a:picLocks noChangeAspect="1"/>
            </p:cNvPicPr>
            <p:nvPr/>
          </p:nvPicPr>
          <p:blipFill>
            <a:blip r:embed="rId19"/>
            <a:stretch>
              <a:fillRect/>
            </a:stretch>
          </p:blipFill>
          <p:spPr>
            <a:xfrm>
              <a:off x="305578" y="1600366"/>
              <a:ext cx="6963932" cy="1080684"/>
            </a:xfrm>
            <a:prstGeom prst="rect">
              <a:avLst/>
            </a:prstGeom>
            <a:ln>
              <a:solidFill>
                <a:schemeClr val="tx1"/>
              </a:solidFill>
            </a:ln>
          </p:spPr>
        </p:pic>
        <p:sp>
          <p:nvSpPr>
            <p:cNvPr id="24" name="ZoneTexte 23">
              <a:extLst>
                <a:ext uri="{FF2B5EF4-FFF2-40B4-BE49-F238E27FC236}">
                  <a16:creationId xmlns:a16="http://schemas.microsoft.com/office/drawing/2014/main" id="{8B9A53E5-647A-42C6-AB3F-02C79CFF340F}"/>
                </a:ext>
              </a:extLst>
            </p:cNvPr>
            <p:cNvSpPr txBox="1"/>
            <p:nvPr/>
          </p:nvSpPr>
          <p:spPr>
            <a:xfrm>
              <a:off x="163043" y="3922509"/>
              <a:ext cx="4262494" cy="954108"/>
            </a:xfrm>
            <a:prstGeom prst="rect">
              <a:avLst/>
            </a:prstGeom>
            <a:noFill/>
          </p:spPr>
          <p:txBody>
            <a:bodyPr wrap="none" rtlCol="0">
              <a:spAutoFit/>
            </a:bodyPr>
            <a:lstStyle/>
            <a:p>
              <a:pPr defTabSz="685800" fontAlgn="auto">
                <a:spcBef>
                  <a:spcPts val="0"/>
                </a:spcBef>
                <a:spcAft>
                  <a:spcPts val="0"/>
                </a:spcAft>
              </a:pPr>
              <a:r>
                <a:rPr lang="fr-FR" sz="1350" dirty="0">
                  <a:solidFill>
                    <a:srgbClr val="0070C0"/>
                  </a:solidFill>
                  <a:latin typeface="Calibri" panose="020F0502020204030204"/>
                </a:rPr>
                <a:t>T</a:t>
              </a:r>
              <a:r>
                <a:rPr lang="fr-FR" sz="1350" baseline="-25000" dirty="0">
                  <a:solidFill>
                    <a:srgbClr val="0070C0"/>
                  </a:solidFill>
                  <a:latin typeface="Calibri" panose="020F0502020204030204"/>
                </a:rPr>
                <a:t>1</a:t>
              </a:r>
              <a:r>
                <a:rPr lang="fr-FR" sz="1350" dirty="0">
                  <a:solidFill>
                    <a:srgbClr val="0070C0"/>
                  </a:solidFill>
                  <a:latin typeface="Calibri" panose="020F0502020204030204"/>
                </a:rPr>
                <a:t> (population) ~1 s     </a:t>
              </a:r>
            </a:p>
            <a:p>
              <a:pPr defTabSz="685800" fontAlgn="auto">
                <a:spcBef>
                  <a:spcPts val="0"/>
                </a:spcBef>
                <a:spcAft>
                  <a:spcPts val="0"/>
                </a:spcAft>
              </a:pPr>
              <a:endParaRPr lang="fr-FR" sz="1350" dirty="0">
                <a:solidFill>
                  <a:srgbClr val="0070C0"/>
                </a:solidFill>
                <a:latin typeface="Calibri" panose="020F0502020204030204"/>
              </a:endParaRPr>
            </a:p>
            <a:p>
              <a:pPr defTabSz="685800" fontAlgn="auto">
                <a:spcBef>
                  <a:spcPts val="0"/>
                </a:spcBef>
                <a:spcAft>
                  <a:spcPts val="0"/>
                </a:spcAft>
              </a:pPr>
              <a:r>
                <a:rPr lang="fr-FR" sz="1350" dirty="0">
                  <a:solidFill>
                    <a:srgbClr val="FF0000"/>
                  </a:solidFill>
                  <a:latin typeface="Calibri" panose="020F0502020204030204"/>
                </a:rPr>
                <a:t> T</a:t>
              </a:r>
              <a:r>
                <a:rPr lang="fr-FR" sz="1350" baseline="-25000" dirty="0">
                  <a:solidFill>
                    <a:srgbClr val="FF0000"/>
                  </a:solidFill>
                  <a:latin typeface="Calibri" panose="020F0502020204030204"/>
                </a:rPr>
                <a:t>2</a:t>
              </a:r>
              <a:r>
                <a:rPr lang="fr-FR" sz="1350" dirty="0">
                  <a:solidFill>
                    <a:srgbClr val="FF0000"/>
                  </a:solidFill>
                  <a:latin typeface="Calibri" panose="020F0502020204030204"/>
                </a:rPr>
                <a:t> (</a:t>
              </a:r>
              <a:r>
                <a:rPr lang="fr-FR" sz="1350" dirty="0" err="1">
                  <a:solidFill>
                    <a:srgbClr val="FF0000"/>
                  </a:solidFill>
                  <a:latin typeface="Calibri" panose="020F0502020204030204"/>
                </a:rPr>
                <a:t>coherence</a:t>
              </a:r>
              <a:r>
                <a:rPr lang="fr-FR" sz="1350" dirty="0">
                  <a:solidFill>
                    <a:srgbClr val="FF0000"/>
                  </a:solidFill>
                  <a:latin typeface="Calibri" panose="020F0502020204030204"/>
                </a:rPr>
                <a:t>, phase) ~0.1 s (for Cs)</a:t>
              </a:r>
            </a:p>
          </p:txBody>
        </p:sp>
        <p:sp>
          <p:nvSpPr>
            <p:cNvPr id="37" name="Rectangle 36">
              <a:extLst>
                <a:ext uri="{FF2B5EF4-FFF2-40B4-BE49-F238E27FC236}">
                  <a16:creationId xmlns:a16="http://schemas.microsoft.com/office/drawing/2014/main" id="{1AC110EB-81C9-4B95-9B93-F4E8822A8420}"/>
                </a:ext>
              </a:extLst>
            </p:cNvPr>
            <p:cNvSpPr/>
            <p:nvPr/>
          </p:nvSpPr>
          <p:spPr>
            <a:xfrm>
              <a:off x="5379051" y="2324555"/>
              <a:ext cx="716949" cy="220387"/>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pic>
          <p:nvPicPr>
            <p:cNvPr id="2" name="Image 1">
              <a:extLst>
                <a:ext uri="{FF2B5EF4-FFF2-40B4-BE49-F238E27FC236}">
                  <a16:creationId xmlns:a16="http://schemas.microsoft.com/office/drawing/2014/main" id="{87A05CF7-9EA9-42AE-A626-3F545D4F5E70}"/>
                </a:ext>
              </a:extLst>
            </p:cNvPr>
            <p:cNvPicPr>
              <a:picLocks noChangeAspect="1"/>
            </p:cNvPicPr>
            <p:nvPr/>
          </p:nvPicPr>
          <p:blipFill>
            <a:blip r:embed="rId20"/>
            <a:stretch>
              <a:fillRect/>
            </a:stretch>
          </p:blipFill>
          <p:spPr>
            <a:xfrm>
              <a:off x="-434615" y="5353168"/>
              <a:ext cx="7758608" cy="966538"/>
            </a:xfrm>
            <a:prstGeom prst="rect">
              <a:avLst/>
            </a:prstGeom>
          </p:spPr>
        </p:pic>
        <p:sp>
          <p:nvSpPr>
            <p:cNvPr id="38" name="Rectangle 37">
              <a:extLst>
                <a:ext uri="{FF2B5EF4-FFF2-40B4-BE49-F238E27FC236}">
                  <a16:creationId xmlns:a16="http://schemas.microsoft.com/office/drawing/2014/main" id="{672F889E-D4D5-443B-8112-E93BD2052DC6}"/>
                </a:ext>
              </a:extLst>
            </p:cNvPr>
            <p:cNvSpPr/>
            <p:nvPr/>
          </p:nvSpPr>
          <p:spPr>
            <a:xfrm>
              <a:off x="4626365" y="5911958"/>
              <a:ext cx="2068512" cy="214775"/>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40" name="Rectangle 39">
              <a:extLst>
                <a:ext uri="{FF2B5EF4-FFF2-40B4-BE49-F238E27FC236}">
                  <a16:creationId xmlns:a16="http://schemas.microsoft.com/office/drawing/2014/main" id="{4A7549C3-A23F-4545-8849-DFFEEB951A22}"/>
                </a:ext>
              </a:extLst>
            </p:cNvPr>
            <p:cNvSpPr/>
            <p:nvPr/>
          </p:nvSpPr>
          <p:spPr>
            <a:xfrm>
              <a:off x="1771231" y="6488669"/>
              <a:ext cx="4081966" cy="400109"/>
            </a:xfrm>
            <a:prstGeom prst="rect">
              <a:avLst/>
            </a:prstGeom>
          </p:spPr>
          <p:txBody>
            <a:bodyPr wrap="square">
              <a:spAutoFit/>
            </a:bodyPr>
            <a:lstStyle/>
            <a:p>
              <a:pPr defTabSz="685800" fontAlgn="auto">
                <a:spcBef>
                  <a:spcPts val="0"/>
                </a:spcBef>
                <a:spcAft>
                  <a:spcPts val="0"/>
                </a:spcAft>
              </a:pPr>
              <a:r>
                <a:rPr lang="en-US" sz="1350" dirty="0">
                  <a:solidFill>
                    <a:prstClr val="black"/>
                  </a:solidFill>
                  <a:latin typeface="Calibri" panose="020F0502020204030204"/>
                </a:rPr>
                <a:t>Phys. Rev. A 100, 063419 (2019)</a:t>
              </a:r>
              <a:endParaRPr lang="fr-FR" sz="1350" dirty="0">
                <a:solidFill>
                  <a:prstClr val="black"/>
                </a:solidFill>
                <a:latin typeface="Calibri" panose="020F0502020204030204"/>
              </a:endParaRPr>
            </a:p>
          </p:txBody>
        </p:sp>
      </p:grpSp>
      <p:pic>
        <p:nvPicPr>
          <p:cNvPr id="166" name="Image 165">
            <a:extLst>
              <a:ext uri="{FF2B5EF4-FFF2-40B4-BE49-F238E27FC236}">
                <a16:creationId xmlns:a16="http://schemas.microsoft.com/office/drawing/2014/main" id="{7673F736-6ADA-D3BE-5882-7C8BEED1EAE7}"/>
              </a:ext>
            </a:extLst>
          </p:cNvPr>
          <p:cNvPicPr>
            <a:picLocks noChangeAspect="1"/>
          </p:cNvPicPr>
          <p:nvPr/>
        </p:nvPicPr>
        <p:blipFill>
          <a:blip r:embed="rId21"/>
          <a:stretch>
            <a:fillRect/>
          </a:stretch>
        </p:blipFill>
        <p:spPr>
          <a:xfrm>
            <a:off x="1528875" y="3011985"/>
            <a:ext cx="846178" cy="520528"/>
          </a:xfrm>
          <a:prstGeom prst="rect">
            <a:avLst/>
          </a:prstGeom>
        </p:spPr>
      </p:pic>
      <p:cxnSp>
        <p:nvCxnSpPr>
          <p:cNvPr id="168" name="Connecteur droit 167">
            <a:extLst>
              <a:ext uri="{FF2B5EF4-FFF2-40B4-BE49-F238E27FC236}">
                <a16:creationId xmlns:a16="http://schemas.microsoft.com/office/drawing/2014/main" id="{299821E0-3B19-F598-BCD5-C8381B3F743F}"/>
              </a:ext>
            </a:extLst>
          </p:cNvPr>
          <p:cNvCxnSpPr/>
          <p:nvPr/>
        </p:nvCxnSpPr>
        <p:spPr>
          <a:xfrm>
            <a:off x="3285055" y="2404337"/>
            <a:ext cx="14273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9" name="Connecteur droit 168">
            <a:extLst>
              <a:ext uri="{FF2B5EF4-FFF2-40B4-BE49-F238E27FC236}">
                <a16:creationId xmlns:a16="http://schemas.microsoft.com/office/drawing/2014/main" id="{E97511FE-7794-7093-910A-9AFBAAEDBD78}"/>
              </a:ext>
            </a:extLst>
          </p:cNvPr>
          <p:cNvCxnSpPr/>
          <p:nvPr/>
        </p:nvCxnSpPr>
        <p:spPr>
          <a:xfrm>
            <a:off x="3475372" y="2405410"/>
            <a:ext cx="14273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0" name="Connecteur droit 169">
            <a:extLst>
              <a:ext uri="{FF2B5EF4-FFF2-40B4-BE49-F238E27FC236}">
                <a16:creationId xmlns:a16="http://schemas.microsoft.com/office/drawing/2014/main" id="{D3CDE37B-FD98-207E-2EF2-D6FA67F39443}"/>
              </a:ext>
            </a:extLst>
          </p:cNvPr>
          <p:cNvCxnSpPr/>
          <p:nvPr/>
        </p:nvCxnSpPr>
        <p:spPr>
          <a:xfrm>
            <a:off x="3276198" y="2137478"/>
            <a:ext cx="14273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1" name="Connecteur droit 170">
            <a:extLst>
              <a:ext uri="{FF2B5EF4-FFF2-40B4-BE49-F238E27FC236}">
                <a16:creationId xmlns:a16="http://schemas.microsoft.com/office/drawing/2014/main" id="{24D677C2-0D08-A62A-1B9D-B574DEDAB139}"/>
              </a:ext>
            </a:extLst>
          </p:cNvPr>
          <p:cNvCxnSpPr/>
          <p:nvPr/>
        </p:nvCxnSpPr>
        <p:spPr>
          <a:xfrm>
            <a:off x="3455370" y="2136002"/>
            <a:ext cx="14273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2" name="Connecteur droit avec flèche 171">
            <a:extLst>
              <a:ext uri="{FF2B5EF4-FFF2-40B4-BE49-F238E27FC236}">
                <a16:creationId xmlns:a16="http://schemas.microsoft.com/office/drawing/2014/main" id="{DD620353-BD36-ADEC-D5FB-3C60E086FEB2}"/>
              </a:ext>
            </a:extLst>
          </p:cNvPr>
          <p:cNvCxnSpPr/>
          <p:nvPr/>
        </p:nvCxnSpPr>
        <p:spPr>
          <a:xfrm flipV="1">
            <a:off x="3310459" y="2169086"/>
            <a:ext cx="166529" cy="22639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3" name="Ellipse 172">
            <a:extLst>
              <a:ext uri="{FF2B5EF4-FFF2-40B4-BE49-F238E27FC236}">
                <a16:creationId xmlns:a16="http://schemas.microsoft.com/office/drawing/2014/main" id="{9C68E2C2-919B-E75B-0EF0-40C351FE4668}"/>
              </a:ext>
            </a:extLst>
          </p:cNvPr>
          <p:cNvSpPr/>
          <p:nvPr/>
        </p:nvSpPr>
        <p:spPr>
          <a:xfrm>
            <a:off x="3511057" y="2376174"/>
            <a:ext cx="71369" cy="7886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235" name="ZoneTexte 234">
            <a:extLst>
              <a:ext uri="{FF2B5EF4-FFF2-40B4-BE49-F238E27FC236}">
                <a16:creationId xmlns:a16="http://schemas.microsoft.com/office/drawing/2014/main" id="{CE5CD827-6CDF-9918-CCC6-49F2C6B4CC86}"/>
              </a:ext>
            </a:extLst>
          </p:cNvPr>
          <p:cNvSpPr txBox="1"/>
          <p:nvPr/>
        </p:nvSpPr>
        <p:spPr>
          <a:xfrm>
            <a:off x="89722" y="2085098"/>
            <a:ext cx="3016958" cy="1246495"/>
          </a:xfrm>
          <a:prstGeom prst="rect">
            <a:avLst/>
          </a:prstGeom>
          <a:noFill/>
        </p:spPr>
        <p:txBody>
          <a:bodyPr wrap="square" rtlCol="0">
            <a:spAutoFit/>
          </a:bodyPr>
          <a:lstStyle/>
          <a:p>
            <a:pPr marL="342900" indent="-342900" defTabSz="685800" fontAlgn="auto">
              <a:spcBef>
                <a:spcPts val="0"/>
              </a:spcBef>
              <a:spcAft>
                <a:spcPts val="0"/>
              </a:spcAft>
              <a:buFontTx/>
              <a:buAutoNum type="arabicParenR"/>
            </a:pPr>
            <a:r>
              <a:rPr lang="fr-FR" sz="1500" dirty="0">
                <a:solidFill>
                  <a:prstClr val="black"/>
                </a:solidFill>
                <a:latin typeface="Calibri" panose="020F0502020204030204"/>
              </a:rPr>
              <a:t>Optical </a:t>
            </a:r>
            <a:r>
              <a:rPr lang="fr-FR" sz="1500" dirty="0" err="1">
                <a:solidFill>
                  <a:prstClr val="black"/>
                </a:solidFill>
                <a:latin typeface="Calibri" panose="020F0502020204030204"/>
              </a:rPr>
              <a:t>pumping</a:t>
            </a:r>
            <a:r>
              <a:rPr lang="fr-FR" sz="1500" dirty="0">
                <a:solidFill>
                  <a:prstClr val="black"/>
                </a:solidFill>
                <a:latin typeface="Calibri" panose="020F0502020204030204"/>
              </a:rPr>
              <a:t> (alignement)</a:t>
            </a:r>
          </a:p>
          <a:p>
            <a:pPr marL="342900" indent="-342900" defTabSz="685800" fontAlgn="auto">
              <a:spcBef>
                <a:spcPts val="0"/>
              </a:spcBef>
              <a:spcAft>
                <a:spcPts val="0"/>
              </a:spcAft>
              <a:buFontTx/>
              <a:buAutoNum type="arabicParenR"/>
            </a:pPr>
            <a:endParaRPr lang="fr-FR" sz="1500" dirty="0">
              <a:solidFill>
                <a:prstClr val="black"/>
              </a:solidFill>
              <a:latin typeface="Calibri" panose="020F0502020204030204"/>
            </a:endParaRPr>
          </a:p>
          <a:p>
            <a:pPr marL="342900" indent="-342900" defTabSz="685800" fontAlgn="auto">
              <a:spcBef>
                <a:spcPts val="0"/>
              </a:spcBef>
              <a:spcAft>
                <a:spcPts val="0"/>
              </a:spcAft>
              <a:buFontTx/>
              <a:buAutoNum type="arabicParenR"/>
            </a:pPr>
            <a:r>
              <a:rPr lang="fr-FR" sz="1500" dirty="0" err="1">
                <a:solidFill>
                  <a:prstClr val="black"/>
                </a:solidFill>
                <a:latin typeface="Calibri" panose="020F0502020204030204"/>
              </a:rPr>
              <a:t>Precession</a:t>
            </a:r>
            <a:endParaRPr lang="fr-FR" sz="1500" dirty="0">
              <a:solidFill>
                <a:prstClr val="black"/>
              </a:solidFill>
              <a:latin typeface="Calibri" panose="020F0502020204030204"/>
            </a:endParaRPr>
          </a:p>
          <a:p>
            <a:pPr marL="342900" indent="-342900" defTabSz="685800" fontAlgn="auto">
              <a:spcBef>
                <a:spcPts val="0"/>
              </a:spcBef>
              <a:spcAft>
                <a:spcPts val="0"/>
              </a:spcAft>
              <a:buFontTx/>
              <a:buAutoNum type="arabicParenR"/>
            </a:pPr>
            <a:endParaRPr lang="fr-FR" sz="1500" dirty="0">
              <a:solidFill>
                <a:prstClr val="black"/>
              </a:solidFill>
              <a:latin typeface="Calibri" panose="020F0502020204030204"/>
            </a:endParaRPr>
          </a:p>
          <a:p>
            <a:pPr marL="342900" indent="-342900" defTabSz="685800" fontAlgn="auto">
              <a:spcBef>
                <a:spcPts val="0"/>
              </a:spcBef>
              <a:spcAft>
                <a:spcPts val="0"/>
              </a:spcAft>
              <a:buFontTx/>
              <a:buAutoNum type="arabicParenR"/>
            </a:pPr>
            <a:r>
              <a:rPr lang="fr-FR" sz="1500" dirty="0" err="1">
                <a:solidFill>
                  <a:prstClr val="black"/>
                </a:solidFill>
                <a:latin typeface="Calibri" panose="020F0502020204030204"/>
              </a:rPr>
              <a:t>Readout</a:t>
            </a:r>
            <a:endParaRPr lang="fr-FR" sz="1500" dirty="0">
              <a:solidFill>
                <a:prstClr val="black"/>
              </a:solidFill>
              <a:latin typeface="Calibri" panose="020F0502020204030204"/>
            </a:endParaRPr>
          </a:p>
        </p:txBody>
      </p:sp>
      <p:pic>
        <p:nvPicPr>
          <p:cNvPr id="236" name="Image 235">
            <a:extLst>
              <a:ext uri="{FF2B5EF4-FFF2-40B4-BE49-F238E27FC236}">
                <a16:creationId xmlns:a16="http://schemas.microsoft.com/office/drawing/2014/main" id="{2EE85318-43AF-95B2-BEA8-FB9407180CCE}"/>
              </a:ext>
            </a:extLst>
          </p:cNvPr>
          <p:cNvPicPr>
            <a:picLocks noChangeAspect="1"/>
          </p:cNvPicPr>
          <p:nvPr>
            <p:custDataLst>
              <p:tags r:id="rId1"/>
            </p:custDataLst>
          </p:nvPr>
        </p:nvPicPr>
        <p:blipFill>
          <a:blip r:embed="rId22" cstate="print">
            <a:extLst>
              <a:ext uri="{28A0092B-C50C-407E-A947-70E740481C1C}">
                <a14:useLocalDpi xmlns:a14="http://schemas.microsoft.com/office/drawing/2010/main" val="0"/>
              </a:ext>
            </a:extLst>
          </a:blip>
          <a:stretch>
            <a:fillRect/>
          </a:stretch>
        </p:blipFill>
        <p:spPr>
          <a:xfrm>
            <a:off x="3718812" y="2311152"/>
            <a:ext cx="334838" cy="206196"/>
          </a:xfrm>
          <a:prstGeom prst="rect">
            <a:avLst/>
          </a:prstGeom>
        </p:spPr>
      </p:pic>
      <p:pic>
        <p:nvPicPr>
          <p:cNvPr id="237" name="Image 236">
            <a:extLst>
              <a:ext uri="{FF2B5EF4-FFF2-40B4-BE49-F238E27FC236}">
                <a16:creationId xmlns:a16="http://schemas.microsoft.com/office/drawing/2014/main" id="{9E03005E-444B-0369-EBFA-601526DF77DD}"/>
              </a:ext>
            </a:extLst>
          </p:cNvPr>
          <p:cNvPicPr>
            <a:picLocks noChangeAspect="1"/>
          </p:cNvPicPr>
          <p:nvPr>
            <p:custDataLst>
              <p:tags r:id="rId2"/>
            </p:custDataLst>
          </p:nvPr>
        </p:nvPicPr>
        <p:blipFill>
          <a:blip r:embed="rId23" cstate="print">
            <a:extLst>
              <a:ext uri="{28A0092B-C50C-407E-A947-70E740481C1C}">
                <a14:useLocalDpi xmlns:a14="http://schemas.microsoft.com/office/drawing/2010/main" val="0"/>
              </a:ext>
            </a:extLst>
          </a:blip>
          <a:stretch>
            <a:fillRect/>
          </a:stretch>
        </p:blipFill>
        <p:spPr>
          <a:xfrm>
            <a:off x="3713359" y="2004729"/>
            <a:ext cx="344210" cy="202865"/>
          </a:xfrm>
          <a:prstGeom prst="rect">
            <a:avLst/>
          </a:prstGeom>
        </p:spPr>
      </p:pic>
      <p:pic>
        <p:nvPicPr>
          <p:cNvPr id="238" name="Image 237">
            <a:extLst>
              <a:ext uri="{FF2B5EF4-FFF2-40B4-BE49-F238E27FC236}">
                <a16:creationId xmlns:a16="http://schemas.microsoft.com/office/drawing/2014/main" id="{7DC177E6-5951-EB7F-75EA-3AC648443834}"/>
              </a:ext>
            </a:extLst>
          </p:cNvPr>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tretch>
            <a:fillRect/>
          </a:stretch>
        </p:blipFill>
        <p:spPr>
          <a:xfrm>
            <a:off x="3099337" y="2190050"/>
            <a:ext cx="220503" cy="156990"/>
          </a:xfrm>
          <a:prstGeom prst="rect">
            <a:avLst/>
          </a:prstGeom>
        </p:spPr>
      </p:pic>
      <p:cxnSp>
        <p:nvCxnSpPr>
          <p:cNvPr id="239" name="Connecteur droit avec flèche 238">
            <a:extLst>
              <a:ext uri="{FF2B5EF4-FFF2-40B4-BE49-F238E27FC236}">
                <a16:creationId xmlns:a16="http://schemas.microsoft.com/office/drawing/2014/main" id="{FA33B962-5BE8-DAB6-9F62-4134AFBD8664}"/>
              </a:ext>
            </a:extLst>
          </p:cNvPr>
          <p:cNvCxnSpPr>
            <a:cxnSpLocks/>
          </p:cNvCxnSpPr>
          <p:nvPr/>
        </p:nvCxnSpPr>
        <p:spPr>
          <a:xfrm>
            <a:off x="3570532" y="2160186"/>
            <a:ext cx="0" cy="225401"/>
          </a:xfrm>
          <a:prstGeom prst="straightConnector1">
            <a:avLst/>
          </a:prstGeom>
          <a:ln w="1270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0" name="Connecteur droit avec flèche 239">
            <a:extLst>
              <a:ext uri="{FF2B5EF4-FFF2-40B4-BE49-F238E27FC236}">
                <a16:creationId xmlns:a16="http://schemas.microsoft.com/office/drawing/2014/main" id="{AE74B2C4-1D4F-5D38-0C88-BC7331540AC8}"/>
              </a:ext>
            </a:extLst>
          </p:cNvPr>
          <p:cNvCxnSpPr>
            <a:cxnSpLocks/>
          </p:cNvCxnSpPr>
          <p:nvPr/>
        </p:nvCxnSpPr>
        <p:spPr>
          <a:xfrm flipH="1">
            <a:off x="3371008" y="2199093"/>
            <a:ext cx="134510" cy="206317"/>
          </a:xfrm>
          <a:prstGeom prst="straightConnector1">
            <a:avLst/>
          </a:prstGeom>
          <a:ln w="1270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1" name="Connecteur droit avec flèche 240">
            <a:extLst>
              <a:ext uri="{FF2B5EF4-FFF2-40B4-BE49-F238E27FC236}">
                <a16:creationId xmlns:a16="http://schemas.microsoft.com/office/drawing/2014/main" id="{AE35AC18-0095-CAA3-F9B8-5791BACABCA0}"/>
              </a:ext>
            </a:extLst>
          </p:cNvPr>
          <p:cNvCxnSpPr>
            <a:cxnSpLocks/>
          </p:cNvCxnSpPr>
          <p:nvPr/>
        </p:nvCxnSpPr>
        <p:spPr>
          <a:xfrm flipV="1">
            <a:off x="1554731" y="2997034"/>
            <a:ext cx="0" cy="4977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Connecteur droit avec flèche 241">
            <a:extLst>
              <a:ext uri="{FF2B5EF4-FFF2-40B4-BE49-F238E27FC236}">
                <a16:creationId xmlns:a16="http://schemas.microsoft.com/office/drawing/2014/main" id="{FF4B21EA-E3A8-DB1A-D13D-D2692C314DEB}"/>
              </a:ext>
            </a:extLst>
          </p:cNvPr>
          <p:cNvCxnSpPr>
            <a:cxnSpLocks/>
          </p:cNvCxnSpPr>
          <p:nvPr/>
        </p:nvCxnSpPr>
        <p:spPr>
          <a:xfrm flipV="1">
            <a:off x="1555279" y="3482112"/>
            <a:ext cx="913553" cy="72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3" name="ZoneTexte 242">
            <a:extLst>
              <a:ext uri="{FF2B5EF4-FFF2-40B4-BE49-F238E27FC236}">
                <a16:creationId xmlns:a16="http://schemas.microsoft.com/office/drawing/2014/main" id="{91533C8B-0C05-B17E-D617-DDB4F7CE6798}"/>
              </a:ext>
            </a:extLst>
          </p:cNvPr>
          <p:cNvSpPr txBox="1"/>
          <p:nvPr/>
        </p:nvSpPr>
        <p:spPr>
          <a:xfrm>
            <a:off x="2434099" y="3340078"/>
            <a:ext cx="166664" cy="253916"/>
          </a:xfrm>
          <a:prstGeom prst="rect">
            <a:avLst/>
          </a:prstGeom>
          <a:noFill/>
        </p:spPr>
        <p:txBody>
          <a:bodyPr wrap="square" rtlCol="0">
            <a:spAutoFit/>
          </a:bodyPr>
          <a:lstStyle/>
          <a:p>
            <a:pPr defTabSz="685800" fontAlgn="auto">
              <a:spcBef>
                <a:spcPts val="0"/>
              </a:spcBef>
              <a:spcAft>
                <a:spcPts val="0"/>
              </a:spcAft>
            </a:pPr>
            <a:r>
              <a:rPr lang="fr-FR" sz="1050" dirty="0">
                <a:solidFill>
                  <a:prstClr val="black"/>
                </a:solidFill>
                <a:latin typeface="Calibri" panose="020F0502020204030204"/>
              </a:rPr>
              <a:t>t</a:t>
            </a:r>
          </a:p>
        </p:txBody>
      </p:sp>
      <p:cxnSp>
        <p:nvCxnSpPr>
          <p:cNvPr id="244" name="Connecteur droit 243">
            <a:extLst>
              <a:ext uri="{FF2B5EF4-FFF2-40B4-BE49-F238E27FC236}">
                <a16:creationId xmlns:a16="http://schemas.microsoft.com/office/drawing/2014/main" id="{857E4465-E3D5-77D3-8079-C3129AC09CD5}"/>
              </a:ext>
            </a:extLst>
          </p:cNvPr>
          <p:cNvCxnSpPr/>
          <p:nvPr/>
        </p:nvCxnSpPr>
        <p:spPr>
          <a:xfrm>
            <a:off x="1715802" y="2724836"/>
            <a:ext cx="14273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5" name="Connecteur droit 244">
            <a:extLst>
              <a:ext uri="{FF2B5EF4-FFF2-40B4-BE49-F238E27FC236}">
                <a16:creationId xmlns:a16="http://schemas.microsoft.com/office/drawing/2014/main" id="{BA21C20A-950B-12E2-F27B-987B1AB9820C}"/>
              </a:ext>
            </a:extLst>
          </p:cNvPr>
          <p:cNvCxnSpPr/>
          <p:nvPr/>
        </p:nvCxnSpPr>
        <p:spPr>
          <a:xfrm>
            <a:off x="1906120" y="2694582"/>
            <a:ext cx="14273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6" name="Ellipse 245">
            <a:extLst>
              <a:ext uri="{FF2B5EF4-FFF2-40B4-BE49-F238E27FC236}">
                <a16:creationId xmlns:a16="http://schemas.microsoft.com/office/drawing/2014/main" id="{69CF87C1-9ABF-02ED-33B3-896256BE11C2}"/>
              </a:ext>
            </a:extLst>
          </p:cNvPr>
          <p:cNvSpPr/>
          <p:nvPr/>
        </p:nvSpPr>
        <p:spPr>
          <a:xfrm>
            <a:off x="1939570" y="2649090"/>
            <a:ext cx="71369" cy="78861"/>
          </a:xfrm>
          <a:prstGeom prst="ellipse">
            <a:avLst/>
          </a:prstGeom>
          <a:solidFill>
            <a:srgbClr val="DF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248" name="Ellipse 247">
            <a:extLst>
              <a:ext uri="{FF2B5EF4-FFF2-40B4-BE49-F238E27FC236}">
                <a16:creationId xmlns:a16="http://schemas.microsoft.com/office/drawing/2014/main" id="{77CF335C-4346-41DF-8DC1-DCBB4130DB02}"/>
              </a:ext>
            </a:extLst>
          </p:cNvPr>
          <p:cNvSpPr/>
          <p:nvPr/>
        </p:nvSpPr>
        <p:spPr>
          <a:xfrm>
            <a:off x="1749031" y="2680387"/>
            <a:ext cx="71369" cy="78861"/>
          </a:xfrm>
          <a:prstGeom prst="ellipse">
            <a:avLst/>
          </a:prstGeom>
          <a:solidFill>
            <a:srgbClr val="DFD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249" name="Arc 248">
            <a:extLst>
              <a:ext uri="{FF2B5EF4-FFF2-40B4-BE49-F238E27FC236}">
                <a16:creationId xmlns:a16="http://schemas.microsoft.com/office/drawing/2014/main" id="{FF188BA9-FB48-06CF-2670-A5B1EF5B68CC}"/>
              </a:ext>
            </a:extLst>
          </p:cNvPr>
          <p:cNvSpPr/>
          <p:nvPr/>
        </p:nvSpPr>
        <p:spPr>
          <a:xfrm rot="16863125">
            <a:off x="1846115" y="2597800"/>
            <a:ext cx="44973" cy="86776"/>
          </a:xfrm>
          <a:prstGeom prst="arc">
            <a:avLst>
              <a:gd name="adj1" fmla="val 10012151"/>
              <a:gd name="adj2" fmla="val 5393407"/>
            </a:avLst>
          </a:prstGeom>
          <a:ln>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fr-FR" sz="1050" dirty="0">
              <a:solidFill>
                <a:prstClr val="black"/>
              </a:solidFill>
              <a:latin typeface="Calibri" panose="020F0502020204030204"/>
            </a:endParaRPr>
          </a:p>
        </p:txBody>
      </p:sp>
      <p:sp>
        <p:nvSpPr>
          <p:cNvPr id="250" name="ZoneTexte 249">
            <a:extLst>
              <a:ext uri="{FF2B5EF4-FFF2-40B4-BE49-F238E27FC236}">
                <a16:creationId xmlns:a16="http://schemas.microsoft.com/office/drawing/2014/main" id="{9F72364B-88C6-8445-0DDC-9B227BF0F058}"/>
              </a:ext>
            </a:extLst>
          </p:cNvPr>
          <p:cNvSpPr txBox="1"/>
          <p:nvPr/>
        </p:nvSpPr>
        <p:spPr>
          <a:xfrm>
            <a:off x="1520224" y="2854677"/>
            <a:ext cx="1300862" cy="253916"/>
          </a:xfrm>
          <a:prstGeom prst="rect">
            <a:avLst/>
          </a:prstGeom>
          <a:noFill/>
        </p:spPr>
        <p:txBody>
          <a:bodyPr wrap="square" rtlCol="0">
            <a:spAutoFit/>
          </a:bodyPr>
          <a:lstStyle/>
          <a:p>
            <a:pPr defTabSz="685800" fontAlgn="auto">
              <a:spcBef>
                <a:spcPts val="0"/>
              </a:spcBef>
              <a:spcAft>
                <a:spcPts val="0"/>
              </a:spcAft>
            </a:pPr>
            <a:r>
              <a:rPr lang="fr-FR" sz="1050" dirty="0">
                <a:solidFill>
                  <a:prstClr val="black"/>
                </a:solidFill>
                <a:latin typeface="Calibri" panose="020F0502020204030204"/>
              </a:rPr>
              <a:t>population</a:t>
            </a:r>
          </a:p>
        </p:txBody>
      </p:sp>
      <p:pic>
        <p:nvPicPr>
          <p:cNvPr id="251" name="Image 250">
            <a:extLst>
              <a:ext uri="{FF2B5EF4-FFF2-40B4-BE49-F238E27FC236}">
                <a16:creationId xmlns:a16="http://schemas.microsoft.com/office/drawing/2014/main" id="{EE96A3A5-89CB-2810-254D-48CF7CC3D746}"/>
              </a:ext>
            </a:extLst>
          </p:cNvPr>
          <p:cNvPicPr>
            <a:picLocks noChangeAspect="1"/>
          </p:cNvPicPr>
          <p:nvPr>
            <p:custDataLst>
              <p:tags r:id="rId4"/>
            </p:custDataLst>
          </p:nvPr>
        </p:nvPicPr>
        <p:blipFill>
          <a:blip r:embed="rId25" cstate="print">
            <a:extLst>
              <a:ext uri="{28A0092B-C50C-407E-A947-70E740481C1C}">
                <a14:useLocalDpi xmlns:a14="http://schemas.microsoft.com/office/drawing/2010/main" val="0"/>
              </a:ext>
            </a:extLst>
          </a:blip>
          <a:stretch>
            <a:fillRect/>
          </a:stretch>
        </p:blipFill>
        <p:spPr>
          <a:xfrm>
            <a:off x="1720100" y="3398800"/>
            <a:ext cx="149146" cy="87131"/>
          </a:xfrm>
          <a:prstGeom prst="rect">
            <a:avLst/>
          </a:prstGeom>
        </p:spPr>
      </p:pic>
      <p:cxnSp>
        <p:nvCxnSpPr>
          <p:cNvPr id="252" name="Connecteur droit avec flèche 251">
            <a:extLst>
              <a:ext uri="{FF2B5EF4-FFF2-40B4-BE49-F238E27FC236}">
                <a16:creationId xmlns:a16="http://schemas.microsoft.com/office/drawing/2014/main" id="{F90A8975-4B88-C027-84F9-763422D1CC14}"/>
              </a:ext>
            </a:extLst>
          </p:cNvPr>
          <p:cNvCxnSpPr>
            <a:cxnSpLocks/>
          </p:cNvCxnSpPr>
          <p:nvPr/>
        </p:nvCxnSpPr>
        <p:spPr>
          <a:xfrm flipH="1">
            <a:off x="1873527" y="2765045"/>
            <a:ext cx="73451" cy="15068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53" name="Image 252">
            <a:extLst>
              <a:ext uri="{FF2B5EF4-FFF2-40B4-BE49-F238E27FC236}">
                <a16:creationId xmlns:a16="http://schemas.microsoft.com/office/drawing/2014/main" id="{62B5F416-E726-2506-DC9D-9B403D9219DA}"/>
              </a:ext>
            </a:extLst>
          </p:cNvPr>
          <p:cNvPicPr>
            <a:picLocks noChangeAspect="1"/>
          </p:cNvPicPr>
          <p:nvPr>
            <p:custDataLst>
              <p:tags r:id="rId5"/>
            </p:custDataLst>
          </p:nvPr>
        </p:nvPicPr>
        <p:blipFill>
          <a:blip r:embed="rId26" cstate="print">
            <a:extLst>
              <a:ext uri="{28A0092B-C50C-407E-A947-70E740481C1C}">
                <a14:useLocalDpi xmlns:a14="http://schemas.microsoft.com/office/drawing/2010/main" val="0"/>
              </a:ext>
            </a:extLst>
          </a:blip>
          <a:stretch>
            <a:fillRect/>
          </a:stretch>
        </p:blipFill>
        <p:spPr>
          <a:xfrm>
            <a:off x="1629457" y="3070225"/>
            <a:ext cx="138965" cy="55493"/>
          </a:xfrm>
          <a:prstGeom prst="rect">
            <a:avLst/>
          </a:prstGeom>
        </p:spPr>
      </p:pic>
      <p:cxnSp>
        <p:nvCxnSpPr>
          <p:cNvPr id="254" name="Connecteur droit avec flèche 253">
            <a:extLst>
              <a:ext uri="{FF2B5EF4-FFF2-40B4-BE49-F238E27FC236}">
                <a16:creationId xmlns:a16="http://schemas.microsoft.com/office/drawing/2014/main" id="{D2728B05-A798-E034-688E-5114D6068540}"/>
              </a:ext>
            </a:extLst>
          </p:cNvPr>
          <p:cNvCxnSpPr>
            <a:cxnSpLocks/>
          </p:cNvCxnSpPr>
          <p:nvPr/>
        </p:nvCxnSpPr>
        <p:spPr>
          <a:xfrm flipH="1" flipV="1">
            <a:off x="2004553" y="3091204"/>
            <a:ext cx="3164" cy="390908"/>
          </a:xfrm>
          <a:prstGeom prst="straightConnector1">
            <a:avLst/>
          </a:prstGeom>
          <a:ln w="127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55" name="Ellipse 254">
            <a:extLst>
              <a:ext uri="{FF2B5EF4-FFF2-40B4-BE49-F238E27FC236}">
                <a16:creationId xmlns:a16="http://schemas.microsoft.com/office/drawing/2014/main" id="{A9D296B6-DE80-EA79-3B7F-3C0AC1B2C701}"/>
              </a:ext>
            </a:extLst>
          </p:cNvPr>
          <p:cNvSpPr/>
          <p:nvPr/>
        </p:nvSpPr>
        <p:spPr>
          <a:xfrm>
            <a:off x="1986633" y="3201779"/>
            <a:ext cx="34289" cy="342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050">
              <a:solidFill>
                <a:prstClr val="white"/>
              </a:solidFill>
              <a:latin typeface="Calibri" panose="020F0502020204030204"/>
            </a:endParaRPr>
          </a:p>
        </p:txBody>
      </p:sp>
      <p:sp>
        <p:nvSpPr>
          <p:cNvPr id="256" name="Ellipse 255">
            <a:extLst>
              <a:ext uri="{FF2B5EF4-FFF2-40B4-BE49-F238E27FC236}">
                <a16:creationId xmlns:a16="http://schemas.microsoft.com/office/drawing/2014/main" id="{2BEA795A-7B93-D23A-DB91-0D1257783145}"/>
              </a:ext>
            </a:extLst>
          </p:cNvPr>
          <p:cNvSpPr/>
          <p:nvPr/>
        </p:nvSpPr>
        <p:spPr>
          <a:xfrm>
            <a:off x="1986878" y="3306354"/>
            <a:ext cx="35352" cy="3428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050">
              <a:solidFill>
                <a:prstClr val="white"/>
              </a:solidFill>
              <a:latin typeface="Calibri" panose="020F0502020204030204"/>
            </a:endParaRPr>
          </a:p>
        </p:txBody>
      </p:sp>
      <p:cxnSp>
        <p:nvCxnSpPr>
          <p:cNvPr id="257" name="Connecteur droit avec flèche 256">
            <a:extLst>
              <a:ext uri="{FF2B5EF4-FFF2-40B4-BE49-F238E27FC236}">
                <a16:creationId xmlns:a16="http://schemas.microsoft.com/office/drawing/2014/main" id="{121224F8-FDBE-BC0B-BA79-D9BEAD05FCD2}"/>
              </a:ext>
            </a:extLst>
          </p:cNvPr>
          <p:cNvCxnSpPr>
            <a:cxnSpLocks/>
          </p:cNvCxnSpPr>
          <p:nvPr/>
        </p:nvCxnSpPr>
        <p:spPr>
          <a:xfrm>
            <a:off x="2099084" y="3201779"/>
            <a:ext cx="0" cy="144859"/>
          </a:xfrm>
          <a:prstGeom prst="straightConnector1">
            <a:avLst/>
          </a:prstGeom>
          <a:ln w="12700">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pic>
        <p:nvPicPr>
          <p:cNvPr id="258" name="Image 257">
            <a:extLst>
              <a:ext uri="{FF2B5EF4-FFF2-40B4-BE49-F238E27FC236}">
                <a16:creationId xmlns:a16="http://schemas.microsoft.com/office/drawing/2014/main" id="{A4B4C00D-212F-9594-14DD-60A9484E469A}"/>
              </a:ext>
            </a:extLst>
          </p:cNvPr>
          <p:cNvPicPr>
            <a:picLocks noChangeAspect="1"/>
          </p:cNvPicPr>
          <p:nvPr>
            <p:custDataLst>
              <p:tags r:id="rId6"/>
            </p:custDataLst>
          </p:nvPr>
        </p:nvPicPr>
        <p:blipFill>
          <a:blip r:embed="rId27" cstate="print">
            <a:extLst>
              <a:ext uri="{28A0092B-C50C-407E-A947-70E740481C1C}">
                <a14:useLocalDpi xmlns:a14="http://schemas.microsoft.com/office/drawing/2010/main" val="0"/>
              </a:ext>
            </a:extLst>
          </a:blip>
          <a:stretch>
            <a:fillRect/>
          </a:stretch>
        </p:blipFill>
        <p:spPr>
          <a:xfrm>
            <a:off x="2383703" y="3203222"/>
            <a:ext cx="491978" cy="139535"/>
          </a:xfrm>
          <a:prstGeom prst="rect">
            <a:avLst/>
          </a:prstGeom>
        </p:spPr>
      </p:pic>
      <p:pic>
        <p:nvPicPr>
          <p:cNvPr id="259" name="Image 258">
            <a:extLst>
              <a:ext uri="{FF2B5EF4-FFF2-40B4-BE49-F238E27FC236}">
                <a16:creationId xmlns:a16="http://schemas.microsoft.com/office/drawing/2014/main" id="{ED8A0346-36DB-3713-90D0-30160A04885F}"/>
              </a:ext>
            </a:extLst>
          </p:cNvPr>
          <p:cNvPicPr>
            <a:picLocks noChangeAspect="1"/>
          </p:cNvPicPr>
          <p:nvPr>
            <p:custDataLst>
              <p:tags r:id="rId7"/>
            </p:custDataLst>
          </p:nvPr>
        </p:nvPicPr>
        <p:blipFill>
          <a:blip r:embed="rId28" cstate="print">
            <a:extLst>
              <a:ext uri="{28A0092B-C50C-407E-A947-70E740481C1C}">
                <a14:useLocalDpi xmlns:a14="http://schemas.microsoft.com/office/drawing/2010/main" val="0"/>
              </a:ext>
            </a:extLst>
          </a:blip>
          <a:stretch>
            <a:fillRect/>
          </a:stretch>
        </p:blipFill>
        <p:spPr>
          <a:xfrm>
            <a:off x="1937067" y="3408715"/>
            <a:ext cx="64267" cy="60517"/>
          </a:xfrm>
          <a:prstGeom prst="rect">
            <a:avLst/>
          </a:prstGeom>
        </p:spPr>
      </p:pic>
      <p:pic>
        <p:nvPicPr>
          <p:cNvPr id="260" name="Image 259">
            <a:extLst>
              <a:ext uri="{FF2B5EF4-FFF2-40B4-BE49-F238E27FC236}">
                <a16:creationId xmlns:a16="http://schemas.microsoft.com/office/drawing/2014/main" id="{D9D8CAD5-1625-72DC-19B7-789EDDA72DBF}"/>
              </a:ext>
            </a:extLst>
          </p:cNvPr>
          <p:cNvPicPr>
            <a:picLocks noChangeAspect="1"/>
          </p:cNvPicPr>
          <p:nvPr>
            <p:custDataLst>
              <p:tags r:id="rId8"/>
            </p:custDataLst>
          </p:nvPr>
        </p:nvPicPr>
        <p:blipFill>
          <a:blip r:embed="rId29" cstate="print">
            <a:extLst>
              <a:ext uri="{28A0092B-C50C-407E-A947-70E740481C1C}">
                <a14:useLocalDpi xmlns:a14="http://schemas.microsoft.com/office/drawing/2010/main" val="0"/>
              </a:ext>
            </a:extLst>
          </a:blip>
          <a:stretch>
            <a:fillRect/>
          </a:stretch>
        </p:blipFill>
        <p:spPr>
          <a:xfrm>
            <a:off x="2993819" y="1986465"/>
            <a:ext cx="667244" cy="110263"/>
          </a:xfrm>
          <a:prstGeom prst="rect">
            <a:avLst/>
          </a:prstGeom>
        </p:spPr>
      </p:pic>
      <p:pic>
        <p:nvPicPr>
          <p:cNvPr id="261" name="Image 260">
            <a:extLst>
              <a:ext uri="{FF2B5EF4-FFF2-40B4-BE49-F238E27FC236}">
                <a16:creationId xmlns:a16="http://schemas.microsoft.com/office/drawing/2014/main" id="{E8092EEC-3C8A-5E00-1666-7EF83AB28775}"/>
              </a:ext>
            </a:extLst>
          </p:cNvPr>
          <p:cNvPicPr>
            <a:picLocks noChangeAspect="1"/>
          </p:cNvPicPr>
          <p:nvPr>
            <p:custDataLst>
              <p:tags r:id="rId9"/>
            </p:custDataLst>
          </p:nvPr>
        </p:nvPicPr>
        <p:blipFill>
          <a:blip r:embed="rId30" cstate="print">
            <a:extLst>
              <a:ext uri="{28A0092B-C50C-407E-A947-70E740481C1C}">
                <a14:useLocalDpi xmlns:a14="http://schemas.microsoft.com/office/drawing/2010/main" val="0"/>
              </a:ext>
            </a:extLst>
          </a:blip>
          <a:stretch>
            <a:fillRect/>
          </a:stretch>
        </p:blipFill>
        <p:spPr>
          <a:xfrm>
            <a:off x="3718252" y="1733160"/>
            <a:ext cx="344949" cy="204424"/>
          </a:xfrm>
          <a:prstGeom prst="rect">
            <a:avLst/>
          </a:prstGeom>
        </p:spPr>
      </p:pic>
      <p:cxnSp>
        <p:nvCxnSpPr>
          <p:cNvPr id="262" name="Connecteur droit 261">
            <a:extLst>
              <a:ext uri="{FF2B5EF4-FFF2-40B4-BE49-F238E27FC236}">
                <a16:creationId xmlns:a16="http://schemas.microsoft.com/office/drawing/2014/main" id="{F22BADE0-0A6E-82AA-80C7-CEB5DC3168AF}"/>
              </a:ext>
            </a:extLst>
          </p:cNvPr>
          <p:cNvCxnSpPr/>
          <p:nvPr/>
        </p:nvCxnSpPr>
        <p:spPr>
          <a:xfrm>
            <a:off x="3279952" y="1901051"/>
            <a:ext cx="14273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3" name="Connecteur droit 262">
            <a:extLst>
              <a:ext uri="{FF2B5EF4-FFF2-40B4-BE49-F238E27FC236}">
                <a16:creationId xmlns:a16="http://schemas.microsoft.com/office/drawing/2014/main" id="{FD4DFA88-6524-2D9B-7934-942BBD360EC3}"/>
              </a:ext>
            </a:extLst>
          </p:cNvPr>
          <p:cNvCxnSpPr/>
          <p:nvPr/>
        </p:nvCxnSpPr>
        <p:spPr>
          <a:xfrm>
            <a:off x="3456266" y="1899575"/>
            <a:ext cx="14273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4" name="Connecteur droit 263">
            <a:extLst>
              <a:ext uri="{FF2B5EF4-FFF2-40B4-BE49-F238E27FC236}">
                <a16:creationId xmlns:a16="http://schemas.microsoft.com/office/drawing/2014/main" id="{B152B231-890E-9E2C-EADF-E0F613729AD4}"/>
              </a:ext>
            </a:extLst>
          </p:cNvPr>
          <p:cNvCxnSpPr/>
          <p:nvPr/>
        </p:nvCxnSpPr>
        <p:spPr>
          <a:xfrm>
            <a:off x="3623430" y="1899575"/>
            <a:ext cx="14273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5" name="Connecteur droit 264">
            <a:extLst>
              <a:ext uri="{FF2B5EF4-FFF2-40B4-BE49-F238E27FC236}">
                <a16:creationId xmlns:a16="http://schemas.microsoft.com/office/drawing/2014/main" id="{9C1D31FD-43A5-1C41-8420-F4FA2785DFA3}"/>
              </a:ext>
            </a:extLst>
          </p:cNvPr>
          <p:cNvCxnSpPr/>
          <p:nvPr/>
        </p:nvCxnSpPr>
        <p:spPr>
          <a:xfrm>
            <a:off x="3106222" y="1902432"/>
            <a:ext cx="14273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0" name="Connecteur droit avec flèche 209">
            <a:extLst>
              <a:ext uri="{FF2B5EF4-FFF2-40B4-BE49-F238E27FC236}">
                <a16:creationId xmlns:a16="http://schemas.microsoft.com/office/drawing/2014/main" id="{29742EFF-1158-5F24-8A9E-3BDA9D3668D7}"/>
              </a:ext>
            </a:extLst>
          </p:cNvPr>
          <p:cNvCxnSpPr>
            <a:cxnSpLocks/>
          </p:cNvCxnSpPr>
          <p:nvPr/>
        </p:nvCxnSpPr>
        <p:spPr>
          <a:xfrm flipV="1">
            <a:off x="308790" y="3892976"/>
            <a:ext cx="0" cy="3976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Connecteur droit avec flèche 210">
            <a:extLst>
              <a:ext uri="{FF2B5EF4-FFF2-40B4-BE49-F238E27FC236}">
                <a16:creationId xmlns:a16="http://schemas.microsoft.com/office/drawing/2014/main" id="{12FCD06F-4E07-8D29-A3B1-120BDDCD0800}"/>
              </a:ext>
            </a:extLst>
          </p:cNvPr>
          <p:cNvCxnSpPr>
            <a:cxnSpLocks/>
          </p:cNvCxnSpPr>
          <p:nvPr/>
        </p:nvCxnSpPr>
        <p:spPr>
          <a:xfrm>
            <a:off x="309337" y="4285217"/>
            <a:ext cx="24611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2" name="Image 211">
            <a:extLst>
              <a:ext uri="{FF2B5EF4-FFF2-40B4-BE49-F238E27FC236}">
                <a16:creationId xmlns:a16="http://schemas.microsoft.com/office/drawing/2014/main" id="{B2AD76A1-B380-4616-67F9-77D7B77E54CA}"/>
              </a:ext>
            </a:extLst>
          </p:cNvPr>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a:xfrm>
            <a:off x="2496342" y="2614862"/>
            <a:ext cx="1682231" cy="169973"/>
          </a:xfrm>
          <a:prstGeom prst="rect">
            <a:avLst/>
          </a:prstGeom>
        </p:spPr>
      </p:pic>
      <p:sp>
        <p:nvSpPr>
          <p:cNvPr id="218" name="ZoneTexte 217">
            <a:extLst>
              <a:ext uri="{FF2B5EF4-FFF2-40B4-BE49-F238E27FC236}">
                <a16:creationId xmlns:a16="http://schemas.microsoft.com/office/drawing/2014/main" id="{A55C1ECA-1872-B4FC-02C1-301251031A27}"/>
              </a:ext>
            </a:extLst>
          </p:cNvPr>
          <p:cNvSpPr txBox="1"/>
          <p:nvPr/>
        </p:nvSpPr>
        <p:spPr>
          <a:xfrm>
            <a:off x="491941" y="4192352"/>
            <a:ext cx="166664" cy="300082"/>
          </a:xfrm>
          <a:prstGeom prst="rect">
            <a:avLst/>
          </a:prstGeom>
          <a:noFill/>
        </p:spPr>
        <p:txBody>
          <a:bodyPr wrap="square" rtlCol="0">
            <a:spAutoFit/>
          </a:bodyPr>
          <a:lstStyle/>
          <a:p>
            <a:pPr defTabSz="685800" fontAlgn="auto">
              <a:spcBef>
                <a:spcPts val="0"/>
              </a:spcBef>
              <a:spcAft>
                <a:spcPts val="0"/>
              </a:spcAft>
            </a:pPr>
            <a:r>
              <a:rPr lang="fr-FR" sz="1350" dirty="0">
                <a:solidFill>
                  <a:prstClr val="black"/>
                </a:solidFill>
                <a:latin typeface="Calibri" panose="020F0502020204030204"/>
              </a:rPr>
              <a:t>t</a:t>
            </a:r>
          </a:p>
        </p:txBody>
      </p:sp>
      <p:grpSp>
        <p:nvGrpSpPr>
          <p:cNvPr id="219" name="Groupe 218">
            <a:extLst>
              <a:ext uri="{FF2B5EF4-FFF2-40B4-BE49-F238E27FC236}">
                <a16:creationId xmlns:a16="http://schemas.microsoft.com/office/drawing/2014/main" id="{ED3C8398-BA30-1101-896C-CDB2B6D97F37}"/>
              </a:ext>
            </a:extLst>
          </p:cNvPr>
          <p:cNvGrpSpPr/>
          <p:nvPr/>
        </p:nvGrpSpPr>
        <p:grpSpPr>
          <a:xfrm>
            <a:off x="384442" y="4030226"/>
            <a:ext cx="3195342" cy="198418"/>
            <a:chOff x="921121" y="5839080"/>
            <a:chExt cx="3547875" cy="210444"/>
          </a:xfrm>
        </p:grpSpPr>
        <p:sp>
          <p:nvSpPr>
            <p:cNvPr id="220" name="Forme libre : forme 219">
              <a:extLst>
                <a:ext uri="{FF2B5EF4-FFF2-40B4-BE49-F238E27FC236}">
                  <a16:creationId xmlns:a16="http://schemas.microsoft.com/office/drawing/2014/main" id="{5FD9856D-1CA7-334C-648A-5B6B5F09376F}"/>
                </a:ext>
              </a:extLst>
            </p:cNvPr>
            <p:cNvSpPr/>
            <p:nvPr/>
          </p:nvSpPr>
          <p:spPr>
            <a:xfrm>
              <a:off x="4045461" y="5839080"/>
              <a:ext cx="169165" cy="203214"/>
            </a:xfrm>
            <a:custGeom>
              <a:avLst/>
              <a:gdLst>
                <a:gd name="connsiteX0" fmla="*/ 0 w 187960"/>
                <a:gd name="connsiteY0" fmla="*/ 96522 h 203214"/>
                <a:gd name="connsiteX1" fmla="*/ 20320 w 187960"/>
                <a:gd name="connsiteY1" fmla="*/ 10162 h 203214"/>
                <a:gd name="connsiteX2" fmla="*/ 55880 w 187960"/>
                <a:gd name="connsiteY2" fmla="*/ 203202 h 203214"/>
                <a:gd name="connsiteX3" fmla="*/ 81280 w 187960"/>
                <a:gd name="connsiteY3" fmla="*/ 2 h 203214"/>
                <a:gd name="connsiteX4" fmla="*/ 111760 w 187960"/>
                <a:gd name="connsiteY4" fmla="*/ 198122 h 203214"/>
                <a:gd name="connsiteX5" fmla="*/ 132080 w 187960"/>
                <a:gd name="connsiteY5" fmla="*/ 2 h 203214"/>
                <a:gd name="connsiteX6" fmla="*/ 172720 w 187960"/>
                <a:gd name="connsiteY6" fmla="*/ 198122 h 203214"/>
                <a:gd name="connsiteX7" fmla="*/ 187960 w 187960"/>
                <a:gd name="connsiteY7" fmla="*/ 86362 h 20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960" h="203214">
                  <a:moveTo>
                    <a:pt x="0" y="96522"/>
                  </a:moveTo>
                  <a:cubicBezTo>
                    <a:pt x="5503" y="44452"/>
                    <a:pt x="11007" y="-7618"/>
                    <a:pt x="20320" y="10162"/>
                  </a:cubicBezTo>
                  <a:cubicBezTo>
                    <a:pt x="29633" y="27942"/>
                    <a:pt x="45720" y="204895"/>
                    <a:pt x="55880" y="203202"/>
                  </a:cubicBezTo>
                  <a:cubicBezTo>
                    <a:pt x="66040" y="201509"/>
                    <a:pt x="71967" y="849"/>
                    <a:pt x="81280" y="2"/>
                  </a:cubicBezTo>
                  <a:cubicBezTo>
                    <a:pt x="90593" y="-845"/>
                    <a:pt x="103293" y="198122"/>
                    <a:pt x="111760" y="198122"/>
                  </a:cubicBezTo>
                  <a:cubicBezTo>
                    <a:pt x="120227" y="198122"/>
                    <a:pt x="121920" y="2"/>
                    <a:pt x="132080" y="2"/>
                  </a:cubicBezTo>
                  <a:cubicBezTo>
                    <a:pt x="142240" y="2"/>
                    <a:pt x="163407" y="183729"/>
                    <a:pt x="172720" y="198122"/>
                  </a:cubicBezTo>
                  <a:cubicBezTo>
                    <a:pt x="182033" y="212515"/>
                    <a:pt x="184996" y="149438"/>
                    <a:pt x="187960" y="86362"/>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pPr>
              <a:endParaRPr lang="fr-FR" sz="1350">
                <a:solidFill>
                  <a:prstClr val="black"/>
                </a:solidFill>
                <a:latin typeface="Calibri" panose="020F0502020204030204"/>
              </a:endParaRPr>
            </a:p>
          </p:txBody>
        </p:sp>
        <p:grpSp>
          <p:nvGrpSpPr>
            <p:cNvPr id="221" name="Groupe 220">
              <a:extLst>
                <a:ext uri="{FF2B5EF4-FFF2-40B4-BE49-F238E27FC236}">
                  <a16:creationId xmlns:a16="http://schemas.microsoft.com/office/drawing/2014/main" id="{BB87FF01-9E75-8234-9C7A-0C0A5177F69C}"/>
                </a:ext>
              </a:extLst>
            </p:cNvPr>
            <p:cNvGrpSpPr/>
            <p:nvPr/>
          </p:nvGrpSpPr>
          <p:grpSpPr>
            <a:xfrm>
              <a:off x="921121" y="5846310"/>
              <a:ext cx="3547875" cy="203214"/>
              <a:chOff x="921121" y="5846310"/>
              <a:chExt cx="3547875" cy="203214"/>
            </a:xfrm>
          </p:grpSpPr>
          <p:sp>
            <p:nvSpPr>
              <p:cNvPr id="222" name="Forme libre : forme 221">
                <a:extLst>
                  <a:ext uri="{FF2B5EF4-FFF2-40B4-BE49-F238E27FC236}">
                    <a16:creationId xmlns:a16="http://schemas.microsoft.com/office/drawing/2014/main" id="{AA991C11-7C6F-424D-4901-F925235BC133}"/>
                  </a:ext>
                </a:extLst>
              </p:cNvPr>
              <p:cNvSpPr/>
              <p:nvPr/>
            </p:nvSpPr>
            <p:spPr>
              <a:xfrm>
                <a:off x="1178489" y="5846310"/>
                <a:ext cx="169165" cy="203214"/>
              </a:xfrm>
              <a:custGeom>
                <a:avLst/>
                <a:gdLst>
                  <a:gd name="connsiteX0" fmla="*/ 0 w 187960"/>
                  <a:gd name="connsiteY0" fmla="*/ 96522 h 203214"/>
                  <a:gd name="connsiteX1" fmla="*/ 20320 w 187960"/>
                  <a:gd name="connsiteY1" fmla="*/ 10162 h 203214"/>
                  <a:gd name="connsiteX2" fmla="*/ 55880 w 187960"/>
                  <a:gd name="connsiteY2" fmla="*/ 203202 h 203214"/>
                  <a:gd name="connsiteX3" fmla="*/ 81280 w 187960"/>
                  <a:gd name="connsiteY3" fmla="*/ 2 h 203214"/>
                  <a:gd name="connsiteX4" fmla="*/ 111760 w 187960"/>
                  <a:gd name="connsiteY4" fmla="*/ 198122 h 203214"/>
                  <a:gd name="connsiteX5" fmla="*/ 132080 w 187960"/>
                  <a:gd name="connsiteY5" fmla="*/ 2 h 203214"/>
                  <a:gd name="connsiteX6" fmla="*/ 172720 w 187960"/>
                  <a:gd name="connsiteY6" fmla="*/ 198122 h 203214"/>
                  <a:gd name="connsiteX7" fmla="*/ 187960 w 187960"/>
                  <a:gd name="connsiteY7" fmla="*/ 86362 h 20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960" h="203214">
                    <a:moveTo>
                      <a:pt x="0" y="96522"/>
                    </a:moveTo>
                    <a:cubicBezTo>
                      <a:pt x="5503" y="44452"/>
                      <a:pt x="11007" y="-7618"/>
                      <a:pt x="20320" y="10162"/>
                    </a:cubicBezTo>
                    <a:cubicBezTo>
                      <a:pt x="29633" y="27942"/>
                      <a:pt x="45720" y="204895"/>
                      <a:pt x="55880" y="203202"/>
                    </a:cubicBezTo>
                    <a:cubicBezTo>
                      <a:pt x="66040" y="201509"/>
                      <a:pt x="71967" y="849"/>
                      <a:pt x="81280" y="2"/>
                    </a:cubicBezTo>
                    <a:cubicBezTo>
                      <a:pt x="90593" y="-845"/>
                      <a:pt x="103293" y="198122"/>
                      <a:pt x="111760" y="198122"/>
                    </a:cubicBezTo>
                    <a:cubicBezTo>
                      <a:pt x="120227" y="198122"/>
                      <a:pt x="121920" y="2"/>
                      <a:pt x="132080" y="2"/>
                    </a:cubicBezTo>
                    <a:cubicBezTo>
                      <a:pt x="142240" y="2"/>
                      <a:pt x="163407" y="183729"/>
                      <a:pt x="172720" y="198122"/>
                    </a:cubicBezTo>
                    <a:cubicBezTo>
                      <a:pt x="182033" y="212515"/>
                      <a:pt x="184996" y="149438"/>
                      <a:pt x="187960" y="86362"/>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defTabSz="685800" fontAlgn="auto">
                  <a:spcBef>
                    <a:spcPts val="0"/>
                  </a:spcBef>
                  <a:spcAft>
                    <a:spcPts val="0"/>
                  </a:spcAft>
                </a:pPr>
                <a:endParaRPr lang="fr-FR" sz="1350">
                  <a:solidFill>
                    <a:prstClr val="black"/>
                  </a:solidFill>
                  <a:latin typeface="Calibri" panose="020F0502020204030204"/>
                </a:endParaRPr>
              </a:p>
            </p:txBody>
          </p:sp>
          <p:cxnSp>
            <p:nvCxnSpPr>
              <p:cNvPr id="223" name="Connecteur droit 222">
                <a:extLst>
                  <a:ext uri="{FF2B5EF4-FFF2-40B4-BE49-F238E27FC236}">
                    <a16:creationId xmlns:a16="http://schemas.microsoft.com/office/drawing/2014/main" id="{BE65A66F-A489-203A-BE13-B26DD8D050F4}"/>
                  </a:ext>
                </a:extLst>
              </p:cNvPr>
              <p:cNvCxnSpPr>
                <a:cxnSpLocks/>
                <a:endCxn id="222" idx="0"/>
              </p:cNvCxnSpPr>
              <p:nvPr/>
            </p:nvCxnSpPr>
            <p:spPr>
              <a:xfrm>
                <a:off x="921121" y="5940687"/>
                <a:ext cx="257368" cy="2145"/>
              </a:xfrm>
              <a:prstGeom prst="line">
                <a:avLst/>
              </a:prstGeom>
              <a:ln/>
            </p:spPr>
            <p:style>
              <a:lnRef idx="1">
                <a:schemeClr val="dk1"/>
              </a:lnRef>
              <a:fillRef idx="0">
                <a:schemeClr val="dk1"/>
              </a:fillRef>
              <a:effectRef idx="0">
                <a:schemeClr val="dk1"/>
              </a:effectRef>
              <a:fontRef idx="minor">
                <a:schemeClr val="tx1"/>
              </a:fontRef>
            </p:style>
          </p:cxnSp>
          <p:cxnSp>
            <p:nvCxnSpPr>
              <p:cNvPr id="224" name="Connecteur droit 223">
                <a:extLst>
                  <a:ext uri="{FF2B5EF4-FFF2-40B4-BE49-F238E27FC236}">
                    <a16:creationId xmlns:a16="http://schemas.microsoft.com/office/drawing/2014/main" id="{F469F1FB-2BD5-9F8E-DE67-D40B998BB54A}"/>
                  </a:ext>
                </a:extLst>
              </p:cNvPr>
              <p:cNvCxnSpPr>
                <a:cxnSpLocks/>
              </p:cNvCxnSpPr>
              <p:nvPr/>
            </p:nvCxnSpPr>
            <p:spPr>
              <a:xfrm>
                <a:off x="1345606" y="5940687"/>
                <a:ext cx="2698905" cy="0"/>
              </a:xfrm>
              <a:prstGeom prst="line">
                <a:avLst/>
              </a:prstGeom>
              <a:ln/>
            </p:spPr>
            <p:style>
              <a:lnRef idx="1">
                <a:schemeClr val="dk1"/>
              </a:lnRef>
              <a:fillRef idx="0">
                <a:schemeClr val="dk1"/>
              </a:fillRef>
              <a:effectRef idx="0">
                <a:schemeClr val="dk1"/>
              </a:effectRef>
              <a:fontRef idx="minor">
                <a:schemeClr val="tx1"/>
              </a:fontRef>
            </p:style>
          </p:cxnSp>
          <p:cxnSp>
            <p:nvCxnSpPr>
              <p:cNvPr id="225" name="Connecteur droit 224">
                <a:extLst>
                  <a:ext uri="{FF2B5EF4-FFF2-40B4-BE49-F238E27FC236}">
                    <a16:creationId xmlns:a16="http://schemas.microsoft.com/office/drawing/2014/main" id="{DDCA5FE4-DCAC-2F3C-DB8A-EC3F91A98168}"/>
                  </a:ext>
                </a:extLst>
              </p:cNvPr>
              <p:cNvCxnSpPr>
                <a:cxnSpLocks/>
              </p:cNvCxnSpPr>
              <p:nvPr/>
            </p:nvCxnSpPr>
            <p:spPr>
              <a:xfrm>
                <a:off x="4211628" y="5934652"/>
                <a:ext cx="257368" cy="2145"/>
              </a:xfrm>
              <a:prstGeom prst="line">
                <a:avLst/>
              </a:prstGeom>
              <a:ln/>
            </p:spPr>
            <p:style>
              <a:lnRef idx="1">
                <a:schemeClr val="dk1"/>
              </a:lnRef>
              <a:fillRef idx="0">
                <a:schemeClr val="dk1"/>
              </a:fillRef>
              <a:effectRef idx="0">
                <a:schemeClr val="dk1"/>
              </a:effectRef>
              <a:fontRef idx="minor">
                <a:schemeClr val="tx1"/>
              </a:fontRef>
            </p:style>
          </p:cxnSp>
        </p:grpSp>
      </p:grpSp>
      <p:pic>
        <p:nvPicPr>
          <p:cNvPr id="226" name="Image 225">
            <a:extLst>
              <a:ext uri="{FF2B5EF4-FFF2-40B4-BE49-F238E27FC236}">
                <a16:creationId xmlns:a16="http://schemas.microsoft.com/office/drawing/2014/main" id="{96262FC3-B39B-81B8-A559-D1B1291FEB92}"/>
              </a:ext>
            </a:extLst>
          </p:cNvPr>
          <p:cNvPicPr>
            <a:picLocks noChangeAspect="1"/>
          </p:cNvPicPr>
          <p:nvPr>
            <p:custDataLst>
              <p:tags r:id="rId11"/>
            </p:custDataLst>
          </p:nvPr>
        </p:nvPicPr>
        <p:blipFill>
          <a:blip r:embed="rId32" cstate="print">
            <a:extLst>
              <a:ext uri="{28A0092B-C50C-407E-A947-70E740481C1C}">
                <a14:useLocalDpi xmlns:a14="http://schemas.microsoft.com/office/drawing/2010/main" val="0"/>
              </a:ext>
            </a:extLst>
          </a:blip>
          <a:stretch>
            <a:fillRect/>
          </a:stretch>
        </p:blipFill>
        <p:spPr>
          <a:xfrm>
            <a:off x="542346" y="3795805"/>
            <a:ext cx="296917" cy="193982"/>
          </a:xfrm>
          <a:prstGeom prst="rect">
            <a:avLst/>
          </a:prstGeom>
        </p:spPr>
      </p:pic>
      <p:pic>
        <p:nvPicPr>
          <p:cNvPr id="228" name="Image 227">
            <a:extLst>
              <a:ext uri="{FF2B5EF4-FFF2-40B4-BE49-F238E27FC236}">
                <a16:creationId xmlns:a16="http://schemas.microsoft.com/office/drawing/2014/main" id="{E661DD74-A8B6-CBAA-3704-D8013458EE57}"/>
              </a:ext>
            </a:extLst>
          </p:cNvPr>
          <p:cNvPicPr>
            <a:picLocks noChangeAspect="1"/>
          </p:cNvPicPr>
          <p:nvPr>
            <p:custDataLst>
              <p:tags r:id="rId12"/>
            </p:custDataLst>
          </p:nvPr>
        </p:nvPicPr>
        <p:blipFill>
          <a:blip r:embed="rId32" cstate="print">
            <a:extLst>
              <a:ext uri="{28A0092B-C50C-407E-A947-70E740481C1C}">
                <a14:useLocalDpi xmlns:a14="http://schemas.microsoft.com/office/drawing/2010/main" val="0"/>
              </a:ext>
            </a:extLst>
          </a:blip>
          <a:stretch>
            <a:fillRect/>
          </a:stretch>
        </p:blipFill>
        <p:spPr>
          <a:xfrm>
            <a:off x="3104116" y="3778552"/>
            <a:ext cx="296917" cy="193982"/>
          </a:xfrm>
          <a:prstGeom prst="rect">
            <a:avLst/>
          </a:prstGeom>
        </p:spPr>
      </p:pic>
      <p:grpSp>
        <p:nvGrpSpPr>
          <p:cNvPr id="7" name="Groupe 6">
            <a:extLst>
              <a:ext uri="{FF2B5EF4-FFF2-40B4-BE49-F238E27FC236}">
                <a16:creationId xmlns:a16="http://schemas.microsoft.com/office/drawing/2014/main" id="{BFE26A3F-0228-5E0D-9CAB-CDDCA5897C0E}"/>
              </a:ext>
            </a:extLst>
          </p:cNvPr>
          <p:cNvGrpSpPr/>
          <p:nvPr/>
        </p:nvGrpSpPr>
        <p:grpSpPr>
          <a:xfrm>
            <a:off x="189144" y="4530784"/>
            <a:ext cx="3663555" cy="1411931"/>
            <a:chOff x="160135" y="3894412"/>
            <a:chExt cx="4884740" cy="1882575"/>
          </a:xfrm>
        </p:grpSpPr>
        <p:sp>
          <p:nvSpPr>
            <p:cNvPr id="174" name="Arc 173">
              <a:extLst>
                <a:ext uri="{FF2B5EF4-FFF2-40B4-BE49-F238E27FC236}">
                  <a16:creationId xmlns:a16="http://schemas.microsoft.com/office/drawing/2014/main" id="{D8624B76-03EB-18FA-874F-47A226986DED}"/>
                </a:ext>
              </a:extLst>
            </p:cNvPr>
            <p:cNvSpPr/>
            <p:nvPr/>
          </p:nvSpPr>
          <p:spPr>
            <a:xfrm rot="10800000" flipH="1" flipV="1">
              <a:off x="2475221" y="4329137"/>
              <a:ext cx="155238" cy="50954"/>
            </a:xfrm>
            <a:prstGeom prst="arc">
              <a:avLst>
                <a:gd name="adj1" fmla="val 7143880"/>
                <a:gd name="adj2" fmla="val 2559928"/>
              </a:avLst>
            </a:prstGeom>
            <a:ln>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fr-FR" sz="1050" dirty="0">
                <a:solidFill>
                  <a:prstClr val="black"/>
                </a:solidFill>
                <a:latin typeface="Calibri" panose="020F0502020204030204"/>
              </a:endParaRPr>
            </a:p>
          </p:txBody>
        </p:sp>
        <p:sp>
          <p:nvSpPr>
            <p:cNvPr id="175" name="Oval 5 6">
              <a:extLst>
                <a:ext uri="{FF2B5EF4-FFF2-40B4-BE49-F238E27FC236}">
                  <a16:creationId xmlns:a16="http://schemas.microsoft.com/office/drawing/2014/main" id="{67D15A6B-5FEE-7BF9-D5BF-AAF66CA541B9}"/>
                </a:ext>
              </a:extLst>
            </p:cNvPr>
            <p:cNvSpPr>
              <a:spLocks noChangeArrowheads="1"/>
            </p:cNvSpPr>
            <p:nvPr/>
          </p:nvSpPr>
          <p:spPr bwMode="auto">
            <a:xfrm>
              <a:off x="319663" y="4420039"/>
              <a:ext cx="1230381" cy="1231613"/>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2"/>
                  </a:solidFill>
                  <a:latin typeface="Arial" panose="020B0604020202020204" pitchFamily="34" charset="0"/>
                </a:defRPr>
              </a:lvl1pPr>
              <a:lvl2pPr marL="742950" indent="-285750" eaLnBrk="0" hangingPunct="0">
                <a:defRPr>
                  <a:solidFill>
                    <a:schemeClr val="tx2"/>
                  </a:solidFill>
                  <a:latin typeface="Arial" panose="020B0604020202020204" pitchFamily="34" charset="0"/>
                </a:defRPr>
              </a:lvl2pPr>
              <a:lvl3pPr marL="1143000" indent="-228600" eaLnBrk="0" hangingPunct="0">
                <a:defRPr>
                  <a:solidFill>
                    <a:schemeClr val="tx2"/>
                  </a:solidFill>
                  <a:latin typeface="Arial" panose="020B0604020202020204" pitchFamily="34" charset="0"/>
                </a:defRPr>
              </a:lvl3pPr>
              <a:lvl4pPr marL="1600200" indent="-228600" eaLnBrk="0" hangingPunct="0">
                <a:defRPr>
                  <a:solidFill>
                    <a:schemeClr val="tx2"/>
                  </a:solidFill>
                  <a:latin typeface="Arial" panose="020B0604020202020204" pitchFamily="34" charset="0"/>
                </a:defRPr>
              </a:lvl4pPr>
              <a:lvl5pPr marL="2057400" indent="-228600" eaLnBrk="0" hangingPunct="0">
                <a:defRPr>
                  <a:solidFill>
                    <a:schemeClr val="tx2"/>
                  </a:solidFill>
                  <a:latin typeface="Arial" panose="020B0604020202020204" pitchFamily="34" charset="0"/>
                </a:defRPr>
              </a:lvl5pPr>
              <a:lvl6pPr marL="2514600" indent="-228600" algn="ctr" eaLnBrk="0" fontAlgn="base" hangingPunct="0">
                <a:spcBef>
                  <a:spcPct val="0"/>
                </a:spcBef>
                <a:spcAft>
                  <a:spcPct val="0"/>
                </a:spcAft>
                <a:defRPr>
                  <a:solidFill>
                    <a:schemeClr val="tx2"/>
                  </a:solidFill>
                  <a:latin typeface="Arial" panose="020B0604020202020204" pitchFamily="34" charset="0"/>
                </a:defRPr>
              </a:lvl6pPr>
              <a:lvl7pPr marL="2971800" indent="-228600" algn="ctr" eaLnBrk="0" fontAlgn="base" hangingPunct="0">
                <a:spcBef>
                  <a:spcPct val="0"/>
                </a:spcBef>
                <a:spcAft>
                  <a:spcPct val="0"/>
                </a:spcAft>
                <a:defRPr>
                  <a:solidFill>
                    <a:schemeClr val="tx2"/>
                  </a:solidFill>
                  <a:latin typeface="Arial" panose="020B0604020202020204" pitchFamily="34" charset="0"/>
                </a:defRPr>
              </a:lvl7pPr>
              <a:lvl8pPr marL="3429000" indent="-228600" algn="ctr" eaLnBrk="0" fontAlgn="base" hangingPunct="0">
                <a:spcBef>
                  <a:spcPct val="0"/>
                </a:spcBef>
                <a:spcAft>
                  <a:spcPct val="0"/>
                </a:spcAft>
                <a:defRPr>
                  <a:solidFill>
                    <a:schemeClr val="tx2"/>
                  </a:solidFill>
                  <a:latin typeface="Arial" panose="020B0604020202020204" pitchFamily="34" charset="0"/>
                </a:defRPr>
              </a:lvl8pPr>
              <a:lvl9pPr marL="3886200" indent="-228600" algn="ctr" eaLnBrk="0" fontAlgn="base" hangingPunct="0">
                <a:spcBef>
                  <a:spcPct val="0"/>
                </a:spcBef>
                <a:spcAft>
                  <a:spcPct val="0"/>
                </a:spcAft>
                <a:defRPr>
                  <a:solidFill>
                    <a:schemeClr val="tx2"/>
                  </a:solidFill>
                  <a:latin typeface="Arial" panose="020B0604020202020204" pitchFamily="34" charset="0"/>
                </a:defRPr>
              </a:lvl9pPr>
            </a:lstStyle>
            <a:p>
              <a:pPr defTabSz="685800" eaLnBrk="1" fontAlgn="auto" hangingPunct="1">
                <a:spcBef>
                  <a:spcPts val="0"/>
                </a:spcBef>
                <a:spcAft>
                  <a:spcPts val="0"/>
                </a:spcAft>
              </a:pPr>
              <a:endParaRPr lang="en-CA" altLang="fr-FR" sz="1050">
                <a:solidFill>
                  <a:prstClr val="black"/>
                </a:solidFill>
              </a:endParaRPr>
            </a:p>
          </p:txBody>
        </p:sp>
        <p:sp>
          <p:nvSpPr>
            <p:cNvPr id="176" name="Oval 5 7">
              <a:extLst>
                <a:ext uri="{FF2B5EF4-FFF2-40B4-BE49-F238E27FC236}">
                  <a16:creationId xmlns:a16="http://schemas.microsoft.com/office/drawing/2014/main" id="{5D221F03-D624-F42B-09FE-ABB3476B3656}"/>
                </a:ext>
              </a:extLst>
            </p:cNvPr>
            <p:cNvSpPr>
              <a:spLocks noChangeArrowheads="1"/>
            </p:cNvSpPr>
            <p:nvPr/>
          </p:nvSpPr>
          <p:spPr bwMode="auto">
            <a:xfrm>
              <a:off x="328448" y="4844125"/>
              <a:ext cx="1230381" cy="387712"/>
            </a:xfrm>
            <a:prstGeom prst="ellipse">
              <a:avLst/>
            </a:prstGeom>
            <a:noFill/>
            <a:ln w="12700">
              <a:solidFill>
                <a:schemeClr val="accent1"/>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2"/>
                  </a:solidFill>
                  <a:latin typeface="Arial" panose="020B0604020202020204" pitchFamily="34" charset="0"/>
                </a:defRPr>
              </a:lvl1pPr>
              <a:lvl2pPr marL="742950" indent="-285750" eaLnBrk="0" hangingPunct="0">
                <a:defRPr>
                  <a:solidFill>
                    <a:schemeClr val="tx2"/>
                  </a:solidFill>
                  <a:latin typeface="Arial" panose="020B0604020202020204" pitchFamily="34" charset="0"/>
                </a:defRPr>
              </a:lvl2pPr>
              <a:lvl3pPr marL="1143000" indent="-228600" eaLnBrk="0" hangingPunct="0">
                <a:defRPr>
                  <a:solidFill>
                    <a:schemeClr val="tx2"/>
                  </a:solidFill>
                  <a:latin typeface="Arial" panose="020B0604020202020204" pitchFamily="34" charset="0"/>
                </a:defRPr>
              </a:lvl3pPr>
              <a:lvl4pPr marL="1600200" indent="-228600" eaLnBrk="0" hangingPunct="0">
                <a:defRPr>
                  <a:solidFill>
                    <a:schemeClr val="tx2"/>
                  </a:solidFill>
                  <a:latin typeface="Arial" panose="020B0604020202020204" pitchFamily="34" charset="0"/>
                </a:defRPr>
              </a:lvl4pPr>
              <a:lvl5pPr marL="2057400" indent="-228600" eaLnBrk="0" hangingPunct="0">
                <a:defRPr>
                  <a:solidFill>
                    <a:schemeClr val="tx2"/>
                  </a:solidFill>
                  <a:latin typeface="Arial" panose="020B0604020202020204" pitchFamily="34" charset="0"/>
                </a:defRPr>
              </a:lvl5pPr>
              <a:lvl6pPr marL="2514600" indent="-228600" algn="ctr" eaLnBrk="0" fontAlgn="base" hangingPunct="0">
                <a:spcBef>
                  <a:spcPct val="0"/>
                </a:spcBef>
                <a:spcAft>
                  <a:spcPct val="0"/>
                </a:spcAft>
                <a:defRPr>
                  <a:solidFill>
                    <a:schemeClr val="tx2"/>
                  </a:solidFill>
                  <a:latin typeface="Arial" panose="020B0604020202020204" pitchFamily="34" charset="0"/>
                </a:defRPr>
              </a:lvl6pPr>
              <a:lvl7pPr marL="2971800" indent="-228600" algn="ctr" eaLnBrk="0" fontAlgn="base" hangingPunct="0">
                <a:spcBef>
                  <a:spcPct val="0"/>
                </a:spcBef>
                <a:spcAft>
                  <a:spcPct val="0"/>
                </a:spcAft>
                <a:defRPr>
                  <a:solidFill>
                    <a:schemeClr val="tx2"/>
                  </a:solidFill>
                  <a:latin typeface="Arial" panose="020B0604020202020204" pitchFamily="34" charset="0"/>
                </a:defRPr>
              </a:lvl7pPr>
              <a:lvl8pPr marL="3429000" indent="-228600" algn="ctr" eaLnBrk="0" fontAlgn="base" hangingPunct="0">
                <a:spcBef>
                  <a:spcPct val="0"/>
                </a:spcBef>
                <a:spcAft>
                  <a:spcPct val="0"/>
                </a:spcAft>
                <a:defRPr>
                  <a:solidFill>
                    <a:schemeClr val="tx2"/>
                  </a:solidFill>
                  <a:latin typeface="Arial" panose="020B0604020202020204" pitchFamily="34" charset="0"/>
                </a:defRPr>
              </a:lvl8pPr>
              <a:lvl9pPr marL="3886200" indent="-228600" algn="ctr" eaLnBrk="0" fontAlgn="base" hangingPunct="0">
                <a:spcBef>
                  <a:spcPct val="0"/>
                </a:spcBef>
                <a:spcAft>
                  <a:spcPct val="0"/>
                </a:spcAft>
                <a:defRPr>
                  <a:solidFill>
                    <a:schemeClr val="tx2"/>
                  </a:solidFill>
                  <a:latin typeface="Arial" panose="020B0604020202020204" pitchFamily="34" charset="0"/>
                </a:defRPr>
              </a:lvl9pPr>
            </a:lstStyle>
            <a:p>
              <a:pPr defTabSz="685800" eaLnBrk="1" fontAlgn="auto" hangingPunct="1">
                <a:spcBef>
                  <a:spcPts val="0"/>
                </a:spcBef>
                <a:spcAft>
                  <a:spcPts val="0"/>
                </a:spcAft>
              </a:pPr>
              <a:endParaRPr lang="en-CA" altLang="fr-FR" sz="1050">
                <a:solidFill>
                  <a:prstClr val="black"/>
                </a:solidFill>
              </a:endParaRPr>
            </a:p>
          </p:txBody>
        </p:sp>
        <p:sp>
          <p:nvSpPr>
            <p:cNvPr id="177" name="ZoneTexte 176">
              <a:extLst>
                <a:ext uri="{FF2B5EF4-FFF2-40B4-BE49-F238E27FC236}">
                  <a16:creationId xmlns:a16="http://schemas.microsoft.com/office/drawing/2014/main" id="{302A963C-7B7E-17D0-C6BA-6600E2AC16BF}"/>
                </a:ext>
              </a:extLst>
            </p:cNvPr>
            <p:cNvSpPr txBox="1"/>
            <p:nvPr/>
          </p:nvSpPr>
          <p:spPr>
            <a:xfrm>
              <a:off x="788788" y="3894412"/>
              <a:ext cx="344539" cy="338555"/>
            </a:xfrm>
            <a:prstGeom prst="rect">
              <a:avLst/>
            </a:prstGeom>
            <a:noFill/>
          </p:spPr>
          <p:txBody>
            <a:bodyPr wrap="none" rtlCol="0">
              <a:spAutoFit/>
            </a:bodyPr>
            <a:lstStyle/>
            <a:p>
              <a:pPr defTabSz="685800" fontAlgn="auto">
                <a:spcBef>
                  <a:spcPts val="0"/>
                </a:spcBef>
                <a:spcAft>
                  <a:spcPts val="0"/>
                </a:spcAft>
              </a:pPr>
              <a:r>
                <a:rPr lang="fr-FR" sz="1050" i="1" dirty="0">
                  <a:solidFill>
                    <a:srgbClr val="FF0000"/>
                  </a:solidFill>
                  <a:latin typeface="Calibri" panose="020F0502020204030204"/>
                </a:rPr>
                <a:t>B</a:t>
              </a:r>
            </a:p>
          </p:txBody>
        </p:sp>
        <p:cxnSp>
          <p:nvCxnSpPr>
            <p:cNvPr id="178" name="Connecteur droit avec flèche 177">
              <a:extLst>
                <a:ext uri="{FF2B5EF4-FFF2-40B4-BE49-F238E27FC236}">
                  <a16:creationId xmlns:a16="http://schemas.microsoft.com/office/drawing/2014/main" id="{BA34A1E9-D2F6-779B-CE06-077B0DA5BB3B}"/>
                </a:ext>
              </a:extLst>
            </p:cNvPr>
            <p:cNvCxnSpPr>
              <a:cxnSpLocks/>
            </p:cNvCxnSpPr>
            <p:nvPr/>
          </p:nvCxnSpPr>
          <p:spPr>
            <a:xfrm flipH="1">
              <a:off x="737816" y="5048991"/>
              <a:ext cx="246326" cy="249728"/>
            </a:xfrm>
            <a:prstGeom prst="straightConnector1">
              <a:avLst/>
            </a:prstGeom>
            <a:ln w="15875">
              <a:solidFill>
                <a:srgbClr val="0070C0"/>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79" name="Connecteur droit avec flèche 178">
              <a:extLst>
                <a:ext uri="{FF2B5EF4-FFF2-40B4-BE49-F238E27FC236}">
                  <a16:creationId xmlns:a16="http://schemas.microsoft.com/office/drawing/2014/main" id="{E118ADB8-BD85-F863-6120-3033490BB83E}"/>
                </a:ext>
              </a:extLst>
            </p:cNvPr>
            <p:cNvCxnSpPr>
              <a:cxnSpLocks/>
            </p:cNvCxnSpPr>
            <p:nvPr/>
          </p:nvCxnSpPr>
          <p:spPr>
            <a:xfrm>
              <a:off x="960928" y="5055596"/>
              <a:ext cx="805767" cy="0"/>
            </a:xfrm>
            <a:prstGeom prst="straightConnector1">
              <a:avLst/>
            </a:prstGeom>
            <a:ln w="15875">
              <a:solidFill>
                <a:srgbClr val="0070C0"/>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80" name="ZoneTexte 179">
              <a:extLst>
                <a:ext uri="{FF2B5EF4-FFF2-40B4-BE49-F238E27FC236}">
                  <a16:creationId xmlns:a16="http://schemas.microsoft.com/office/drawing/2014/main" id="{DA00CA7B-EEC5-1461-A355-E9E1B79BB845}"/>
                </a:ext>
              </a:extLst>
            </p:cNvPr>
            <p:cNvSpPr txBox="1"/>
            <p:nvPr/>
          </p:nvSpPr>
          <p:spPr>
            <a:xfrm>
              <a:off x="591394" y="4949212"/>
              <a:ext cx="327440" cy="338555"/>
            </a:xfrm>
            <a:prstGeom prst="rect">
              <a:avLst/>
            </a:prstGeom>
            <a:noFill/>
          </p:spPr>
          <p:txBody>
            <a:bodyPr wrap="none" rtlCol="0">
              <a:spAutoFit/>
            </a:bodyPr>
            <a:lstStyle/>
            <a:p>
              <a:pPr defTabSz="685800" fontAlgn="auto">
                <a:spcBef>
                  <a:spcPts val="0"/>
                </a:spcBef>
                <a:spcAft>
                  <a:spcPts val="0"/>
                </a:spcAft>
              </a:pPr>
              <a:r>
                <a:rPr lang="fr-FR" sz="1050" i="1" dirty="0">
                  <a:solidFill>
                    <a:srgbClr val="00B050"/>
                  </a:solidFill>
                  <a:latin typeface="Calibri" panose="020F0502020204030204"/>
                </a:rPr>
                <a:t>S</a:t>
              </a:r>
            </a:p>
          </p:txBody>
        </p:sp>
        <p:sp>
          <p:nvSpPr>
            <p:cNvPr id="181" name="ZoneTexte 180">
              <a:extLst>
                <a:ext uri="{FF2B5EF4-FFF2-40B4-BE49-F238E27FC236}">
                  <a16:creationId xmlns:a16="http://schemas.microsoft.com/office/drawing/2014/main" id="{80A3C90F-193B-4766-4321-1F3DED3C5886}"/>
                </a:ext>
              </a:extLst>
            </p:cNvPr>
            <p:cNvSpPr txBox="1"/>
            <p:nvPr/>
          </p:nvSpPr>
          <p:spPr>
            <a:xfrm>
              <a:off x="585538" y="5207879"/>
              <a:ext cx="284052" cy="338555"/>
            </a:xfrm>
            <a:prstGeom prst="rect">
              <a:avLst/>
            </a:prstGeom>
            <a:noFill/>
          </p:spPr>
          <p:txBody>
            <a:bodyPr wrap="square" rtlCol="0">
              <a:spAutoFit/>
            </a:bodyPr>
            <a:lstStyle/>
            <a:p>
              <a:pPr defTabSz="685800" fontAlgn="auto">
                <a:spcBef>
                  <a:spcPts val="0"/>
                </a:spcBef>
                <a:spcAft>
                  <a:spcPts val="0"/>
                </a:spcAft>
              </a:pPr>
              <a:r>
                <a:rPr lang="fr-FR" sz="1050" i="1" dirty="0">
                  <a:solidFill>
                    <a:srgbClr val="0070C0"/>
                  </a:solidFill>
                  <a:latin typeface="Calibri" panose="020F0502020204030204"/>
                </a:rPr>
                <a:t>x</a:t>
              </a:r>
            </a:p>
          </p:txBody>
        </p:sp>
        <p:sp>
          <p:nvSpPr>
            <p:cNvPr id="182" name="ZoneTexte 181">
              <a:extLst>
                <a:ext uri="{FF2B5EF4-FFF2-40B4-BE49-F238E27FC236}">
                  <a16:creationId xmlns:a16="http://schemas.microsoft.com/office/drawing/2014/main" id="{052407E8-DA8D-0068-B767-842D87DAA83F}"/>
                </a:ext>
              </a:extLst>
            </p:cNvPr>
            <p:cNvSpPr txBox="1"/>
            <p:nvPr/>
          </p:nvSpPr>
          <p:spPr>
            <a:xfrm>
              <a:off x="1666436" y="4961458"/>
              <a:ext cx="305000" cy="338555"/>
            </a:xfrm>
            <a:prstGeom prst="rect">
              <a:avLst/>
            </a:prstGeom>
            <a:noFill/>
          </p:spPr>
          <p:txBody>
            <a:bodyPr wrap="square" rtlCol="0">
              <a:spAutoFit/>
            </a:bodyPr>
            <a:lstStyle/>
            <a:p>
              <a:pPr defTabSz="685800" fontAlgn="auto">
                <a:spcBef>
                  <a:spcPts val="0"/>
                </a:spcBef>
                <a:spcAft>
                  <a:spcPts val="0"/>
                </a:spcAft>
              </a:pPr>
              <a:r>
                <a:rPr lang="fr-FR" sz="1050" i="1" dirty="0">
                  <a:solidFill>
                    <a:srgbClr val="0070C0"/>
                  </a:solidFill>
                  <a:latin typeface="Calibri" panose="020F0502020204030204"/>
                </a:rPr>
                <a:t>y</a:t>
              </a:r>
            </a:p>
          </p:txBody>
        </p:sp>
        <p:sp>
          <p:nvSpPr>
            <p:cNvPr id="183" name="Arc 182">
              <a:extLst>
                <a:ext uri="{FF2B5EF4-FFF2-40B4-BE49-F238E27FC236}">
                  <a16:creationId xmlns:a16="http://schemas.microsoft.com/office/drawing/2014/main" id="{7845996F-F158-0BA5-19CF-F4C2B8ED410B}"/>
                </a:ext>
              </a:extLst>
            </p:cNvPr>
            <p:cNvSpPr/>
            <p:nvPr/>
          </p:nvSpPr>
          <p:spPr>
            <a:xfrm rot="16200000">
              <a:off x="2476710" y="4743368"/>
              <a:ext cx="174864" cy="634479"/>
            </a:xfrm>
            <a:prstGeom prst="arc">
              <a:avLst>
                <a:gd name="adj1" fmla="val 16158800"/>
                <a:gd name="adj2" fmla="val 12479209"/>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fr-FR" sz="1050" dirty="0">
                <a:solidFill>
                  <a:prstClr val="black"/>
                </a:solidFill>
                <a:latin typeface="Calibri" panose="020F0502020204030204"/>
              </a:endParaRPr>
            </a:p>
          </p:txBody>
        </p:sp>
        <p:sp>
          <p:nvSpPr>
            <p:cNvPr id="184" name="Arc 183">
              <a:extLst>
                <a:ext uri="{FF2B5EF4-FFF2-40B4-BE49-F238E27FC236}">
                  <a16:creationId xmlns:a16="http://schemas.microsoft.com/office/drawing/2014/main" id="{979C35F2-F699-FA05-9D70-92460F106838}"/>
                </a:ext>
              </a:extLst>
            </p:cNvPr>
            <p:cNvSpPr/>
            <p:nvPr/>
          </p:nvSpPr>
          <p:spPr>
            <a:xfrm rot="10800000">
              <a:off x="853683" y="4837078"/>
              <a:ext cx="245238" cy="559891"/>
            </a:xfrm>
            <a:prstGeom prst="arc">
              <a:avLst>
                <a:gd name="adj1" fmla="val 284070"/>
                <a:gd name="adj2" fmla="val 5393407"/>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fr-FR" sz="1050" dirty="0">
                <a:solidFill>
                  <a:prstClr val="black"/>
                </a:solidFill>
                <a:latin typeface="Calibri" panose="020F0502020204030204"/>
              </a:endParaRPr>
            </a:p>
          </p:txBody>
        </p:sp>
        <p:grpSp>
          <p:nvGrpSpPr>
            <p:cNvPr id="185" name="Groupe 184">
              <a:extLst>
                <a:ext uri="{FF2B5EF4-FFF2-40B4-BE49-F238E27FC236}">
                  <a16:creationId xmlns:a16="http://schemas.microsoft.com/office/drawing/2014/main" id="{2EB84605-E4CD-3248-2B89-FE66116D1A41}"/>
                </a:ext>
              </a:extLst>
            </p:cNvPr>
            <p:cNvGrpSpPr/>
            <p:nvPr/>
          </p:nvGrpSpPr>
          <p:grpSpPr>
            <a:xfrm>
              <a:off x="1920336" y="3904695"/>
              <a:ext cx="1635146" cy="1757240"/>
              <a:chOff x="779680" y="3317661"/>
              <a:chExt cx="1635146" cy="1757240"/>
            </a:xfrm>
          </p:grpSpPr>
          <p:sp>
            <p:nvSpPr>
              <p:cNvPr id="186" name="Oval 5 11">
                <a:extLst>
                  <a:ext uri="{FF2B5EF4-FFF2-40B4-BE49-F238E27FC236}">
                    <a16:creationId xmlns:a16="http://schemas.microsoft.com/office/drawing/2014/main" id="{4DCD6F9E-0394-98C7-684F-B013B28D77B0}"/>
                  </a:ext>
                </a:extLst>
              </p:cNvPr>
              <p:cNvSpPr>
                <a:spLocks noChangeArrowheads="1"/>
              </p:cNvSpPr>
              <p:nvPr/>
            </p:nvSpPr>
            <p:spPr bwMode="auto">
              <a:xfrm>
                <a:off x="779680" y="3843288"/>
                <a:ext cx="1230381" cy="1231613"/>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2"/>
                    </a:solidFill>
                    <a:latin typeface="Arial" panose="020B0604020202020204" pitchFamily="34" charset="0"/>
                  </a:defRPr>
                </a:lvl1pPr>
                <a:lvl2pPr marL="742950" indent="-285750" eaLnBrk="0" hangingPunct="0">
                  <a:defRPr>
                    <a:solidFill>
                      <a:schemeClr val="tx2"/>
                    </a:solidFill>
                    <a:latin typeface="Arial" panose="020B0604020202020204" pitchFamily="34" charset="0"/>
                  </a:defRPr>
                </a:lvl2pPr>
                <a:lvl3pPr marL="1143000" indent="-228600" eaLnBrk="0" hangingPunct="0">
                  <a:defRPr>
                    <a:solidFill>
                      <a:schemeClr val="tx2"/>
                    </a:solidFill>
                    <a:latin typeface="Arial" panose="020B0604020202020204" pitchFamily="34" charset="0"/>
                  </a:defRPr>
                </a:lvl3pPr>
                <a:lvl4pPr marL="1600200" indent="-228600" eaLnBrk="0" hangingPunct="0">
                  <a:defRPr>
                    <a:solidFill>
                      <a:schemeClr val="tx2"/>
                    </a:solidFill>
                    <a:latin typeface="Arial" panose="020B0604020202020204" pitchFamily="34" charset="0"/>
                  </a:defRPr>
                </a:lvl4pPr>
                <a:lvl5pPr marL="2057400" indent="-228600" eaLnBrk="0" hangingPunct="0">
                  <a:defRPr>
                    <a:solidFill>
                      <a:schemeClr val="tx2"/>
                    </a:solidFill>
                    <a:latin typeface="Arial" panose="020B0604020202020204" pitchFamily="34" charset="0"/>
                  </a:defRPr>
                </a:lvl5pPr>
                <a:lvl6pPr marL="2514600" indent="-228600" algn="ctr" eaLnBrk="0" fontAlgn="base" hangingPunct="0">
                  <a:spcBef>
                    <a:spcPct val="0"/>
                  </a:spcBef>
                  <a:spcAft>
                    <a:spcPct val="0"/>
                  </a:spcAft>
                  <a:defRPr>
                    <a:solidFill>
                      <a:schemeClr val="tx2"/>
                    </a:solidFill>
                    <a:latin typeface="Arial" panose="020B0604020202020204" pitchFamily="34" charset="0"/>
                  </a:defRPr>
                </a:lvl6pPr>
                <a:lvl7pPr marL="2971800" indent="-228600" algn="ctr" eaLnBrk="0" fontAlgn="base" hangingPunct="0">
                  <a:spcBef>
                    <a:spcPct val="0"/>
                  </a:spcBef>
                  <a:spcAft>
                    <a:spcPct val="0"/>
                  </a:spcAft>
                  <a:defRPr>
                    <a:solidFill>
                      <a:schemeClr val="tx2"/>
                    </a:solidFill>
                    <a:latin typeface="Arial" panose="020B0604020202020204" pitchFamily="34" charset="0"/>
                  </a:defRPr>
                </a:lvl7pPr>
                <a:lvl8pPr marL="3429000" indent="-228600" algn="ctr" eaLnBrk="0" fontAlgn="base" hangingPunct="0">
                  <a:spcBef>
                    <a:spcPct val="0"/>
                  </a:spcBef>
                  <a:spcAft>
                    <a:spcPct val="0"/>
                  </a:spcAft>
                  <a:defRPr>
                    <a:solidFill>
                      <a:schemeClr val="tx2"/>
                    </a:solidFill>
                    <a:latin typeface="Arial" panose="020B0604020202020204" pitchFamily="34" charset="0"/>
                  </a:defRPr>
                </a:lvl8pPr>
                <a:lvl9pPr marL="3886200" indent="-228600" algn="ctr" eaLnBrk="0" fontAlgn="base" hangingPunct="0">
                  <a:spcBef>
                    <a:spcPct val="0"/>
                  </a:spcBef>
                  <a:spcAft>
                    <a:spcPct val="0"/>
                  </a:spcAft>
                  <a:defRPr>
                    <a:solidFill>
                      <a:schemeClr val="tx2"/>
                    </a:solidFill>
                    <a:latin typeface="Arial" panose="020B0604020202020204" pitchFamily="34" charset="0"/>
                  </a:defRPr>
                </a:lvl9pPr>
              </a:lstStyle>
              <a:p>
                <a:pPr defTabSz="685800" eaLnBrk="1" fontAlgn="auto" hangingPunct="1">
                  <a:spcBef>
                    <a:spcPts val="0"/>
                  </a:spcBef>
                  <a:spcAft>
                    <a:spcPts val="0"/>
                  </a:spcAft>
                </a:pPr>
                <a:endParaRPr lang="en-CA" altLang="fr-FR" sz="1050">
                  <a:solidFill>
                    <a:prstClr val="black"/>
                  </a:solidFill>
                </a:endParaRPr>
              </a:p>
            </p:txBody>
          </p:sp>
          <p:sp>
            <p:nvSpPr>
              <p:cNvPr id="187" name="Oval 5 12">
                <a:extLst>
                  <a:ext uri="{FF2B5EF4-FFF2-40B4-BE49-F238E27FC236}">
                    <a16:creationId xmlns:a16="http://schemas.microsoft.com/office/drawing/2014/main" id="{9F7F8A4F-8BA8-B226-3F63-1955AD49C6F5}"/>
                  </a:ext>
                </a:extLst>
              </p:cNvPr>
              <p:cNvSpPr>
                <a:spLocks noChangeArrowheads="1"/>
              </p:cNvSpPr>
              <p:nvPr/>
            </p:nvSpPr>
            <p:spPr bwMode="auto">
              <a:xfrm>
                <a:off x="788465" y="4267374"/>
                <a:ext cx="1230381" cy="387712"/>
              </a:xfrm>
              <a:prstGeom prst="ellipse">
                <a:avLst/>
              </a:prstGeom>
              <a:noFill/>
              <a:ln w="12700">
                <a:solidFill>
                  <a:schemeClr val="accent1"/>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2"/>
                    </a:solidFill>
                    <a:latin typeface="Arial" panose="020B0604020202020204" pitchFamily="34" charset="0"/>
                  </a:defRPr>
                </a:lvl1pPr>
                <a:lvl2pPr marL="742950" indent="-285750" eaLnBrk="0" hangingPunct="0">
                  <a:defRPr>
                    <a:solidFill>
                      <a:schemeClr val="tx2"/>
                    </a:solidFill>
                    <a:latin typeface="Arial" panose="020B0604020202020204" pitchFamily="34" charset="0"/>
                  </a:defRPr>
                </a:lvl2pPr>
                <a:lvl3pPr marL="1143000" indent="-228600" eaLnBrk="0" hangingPunct="0">
                  <a:defRPr>
                    <a:solidFill>
                      <a:schemeClr val="tx2"/>
                    </a:solidFill>
                    <a:latin typeface="Arial" panose="020B0604020202020204" pitchFamily="34" charset="0"/>
                  </a:defRPr>
                </a:lvl3pPr>
                <a:lvl4pPr marL="1600200" indent="-228600" eaLnBrk="0" hangingPunct="0">
                  <a:defRPr>
                    <a:solidFill>
                      <a:schemeClr val="tx2"/>
                    </a:solidFill>
                    <a:latin typeface="Arial" panose="020B0604020202020204" pitchFamily="34" charset="0"/>
                  </a:defRPr>
                </a:lvl4pPr>
                <a:lvl5pPr marL="2057400" indent="-228600" eaLnBrk="0" hangingPunct="0">
                  <a:defRPr>
                    <a:solidFill>
                      <a:schemeClr val="tx2"/>
                    </a:solidFill>
                    <a:latin typeface="Arial" panose="020B0604020202020204" pitchFamily="34" charset="0"/>
                  </a:defRPr>
                </a:lvl5pPr>
                <a:lvl6pPr marL="2514600" indent="-228600" algn="ctr" eaLnBrk="0" fontAlgn="base" hangingPunct="0">
                  <a:spcBef>
                    <a:spcPct val="0"/>
                  </a:spcBef>
                  <a:spcAft>
                    <a:spcPct val="0"/>
                  </a:spcAft>
                  <a:defRPr>
                    <a:solidFill>
                      <a:schemeClr val="tx2"/>
                    </a:solidFill>
                    <a:latin typeface="Arial" panose="020B0604020202020204" pitchFamily="34" charset="0"/>
                  </a:defRPr>
                </a:lvl6pPr>
                <a:lvl7pPr marL="2971800" indent="-228600" algn="ctr" eaLnBrk="0" fontAlgn="base" hangingPunct="0">
                  <a:spcBef>
                    <a:spcPct val="0"/>
                  </a:spcBef>
                  <a:spcAft>
                    <a:spcPct val="0"/>
                  </a:spcAft>
                  <a:defRPr>
                    <a:solidFill>
                      <a:schemeClr val="tx2"/>
                    </a:solidFill>
                    <a:latin typeface="Arial" panose="020B0604020202020204" pitchFamily="34" charset="0"/>
                  </a:defRPr>
                </a:lvl7pPr>
                <a:lvl8pPr marL="3429000" indent="-228600" algn="ctr" eaLnBrk="0" fontAlgn="base" hangingPunct="0">
                  <a:spcBef>
                    <a:spcPct val="0"/>
                  </a:spcBef>
                  <a:spcAft>
                    <a:spcPct val="0"/>
                  </a:spcAft>
                  <a:defRPr>
                    <a:solidFill>
                      <a:schemeClr val="tx2"/>
                    </a:solidFill>
                    <a:latin typeface="Arial" panose="020B0604020202020204" pitchFamily="34" charset="0"/>
                  </a:defRPr>
                </a:lvl8pPr>
                <a:lvl9pPr marL="3886200" indent="-228600" algn="ctr" eaLnBrk="0" fontAlgn="base" hangingPunct="0">
                  <a:spcBef>
                    <a:spcPct val="0"/>
                  </a:spcBef>
                  <a:spcAft>
                    <a:spcPct val="0"/>
                  </a:spcAft>
                  <a:defRPr>
                    <a:solidFill>
                      <a:schemeClr val="tx2"/>
                    </a:solidFill>
                    <a:latin typeface="Arial" panose="020B0604020202020204" pitchFamily="34" charset="0"/>
                  </a:defRPr>
                </a:lvl9pPr>
              </a:lstStyle>
              <a:p>
                <a:pPr defTabSz="685800" eaLnBrk="1" fontAlgn="auto" hangingPunct="1">
                  <a:spcBef>
                    <a:spcPts val="0"/>
                  </a:spcBef>
                  <a:spcAft>
                    <a:spcPts val="0"/>
                  </a:spcAft>
                </a:pPr>
                <a:endParaRPr lang="en-CA" altLang="fr-FR" sz="1050">
                  <a:solidFill>
                    <a:prstClr val="black"/>
                  </a:solidFill>
                </a:endParaRPr>
              </a:p>
            </p:txBody>
          </p:sp>
          <p:sp>
            <p:nvSpPr>
              <p:cNvPr id="188" name="ZoneTexte 187">
                <a:extLst>
                  <a:ext uri="{FF2B5EF4-FFF2-40B4-BE49-F238E27FC236}">
                    <a16:creationId xmlns:a16="http://schemas.microsoft.com/office/drawing/2014/main" id="{89310545-EEC2-03CA-A7B6-27BC74C4416E}"/>
                  </a:ext>
                </a:extLst>
              </p:cNvPr>
              <p:cNvSpPr txBox="1"/>
              <p:nvPr/>
            </p:nvSpPr>
            <p:spPr>
              <a:xfrm>
                <a:off x="1248805" y="3317661"/>
                <a:ext cx="344539" cy="338555"/>
              </a:xfrm>
              <a:prstGeom prst="rect">
                <a:avLst/>
              </a:prstGeom>
              <a:noFill/>
            </p:spPr>
            <p:txBody>
              <a:bodyPr wrap="none" rtlCol="0">
                <a:spAutoFit/>
              </a:bodyPr>
              <a:lstStyle/>
              <a:p>
                <a:pPr defTabSz="685800" fontAlgn="auto">
                  <a:spcBef>
                    <a:spcPts val="0"/>
                  </a:spcBef>
                  <a:spcAft>
                    <a:spcPts val="0"/>
                  </a:spcAft>
                </a:pPr>
                <a:r>
                  <a:rPr lang="fr-FR" sz="1050" i="1" dirty="0">
                    <a:solidFill>
                      <a:srgbClr val="FF0000"/>
                    </a:solidFill>
                    <a:latin typeface="Calibri" panose="020F0502020204030204"/>
                  </a:rPr>
                  <a:t>B</a:t>
                </a:r>
              </a:p>
            </p:txBody>
          </p:sp>
          <p:cxnSp>
            <p:nvCxnSpPr>
              <p:cNvPr id="189" name="Connecteur droit avec flèche 188">
                <a:extLst>
                  <a:ext uri="{FF2B5EF4-FFF2-40B4-BE49-F238E27FC236}">
                    <a16:creationId xmlns:a16="http://schemas.microsoft.com/office/drawing/2014/main" id="{386FC9C5-6508-077D-B7EA-CB9CAB690293}"/>
                  </a:ext>
                </a:extLst>
              </p:cNvPr>
              <p:cNvCxnSpPr>
                <a:cxnSpLocks/>
              </p:cNvCxnSpPr>
              <p:nvPr/>
            </p:nvCxnSpPr>
            <p:spPr>
              <a:xfrm flipH="1">
                <a:off x="945491" y="4487408"/>
                <a:ext cx="475455" cy="11319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Connecteur droit avec flèche 189">
                <a:extLst>
                  <a:ext uri="{FF2B5EF4-FFF2-40B4-BE49-F238E27FC236}">
                    <a16:creationId xmlns:a16="http://schemas.microsoft.com/office/drawing/2014/main" id="{795F609C-D537-2EA7-9A49-056BD79EE3BF}"/>
                  </a:ext>
                </a:extLst>
              </p:cNvPr>
              <p:cNvCxnSpPr>
                <a:cxnSpLocks/>
              </p:cNvCxnSpPr>
              <p:nvPr/>
            </p:nvCxnSpPr>
            <p:spPr>
              <a:xfrm flipH="1">
                <a:off x="1224971" y="4472240"/>
                <a:ext cx="219188" cy="293695"/>
              </a:xfrm>
              <a:prstGeom prst="straightConnector1">
                <a:avLst/>
              </a:prstGeom>
              <a:ln w="15875">
                <a:solidFill>
                  <a:srgbClr val="0070C0"/>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1" name="Connecteur droit avec flèche 190">
                <a:extLst>
                  <a:ext uri="{FF2B5EF4-FFF2-40B4-BE49-F238E27FC236}">
                    <a16:creationId xmlns:a16="http://schemas.microsoft.com/office/drawing/2014/main" id="{CD0E98AD-8D69-D87E-20E7-C4FCACA4C232}"/>
                  </a:ext>
                </a:extLst>
              </p:cNvPr>
              <p:cNvCxnSpPr>
                <a:cxnSpLocks/>
              </p:cNvCxnSpPr>
              <p:nvPr/>
            </p:nvCxnSpPr>
            <p:spPr>
              <a:xfrm>
                <a:off x="1420945" y="4478845"/>
                <a:ext cx="805767" cy="0"/>
              </a:xfrm>
              <a:prstGeom prst="straightConnector1">
                <a:avLst/>
              </a:prstGeom>
              <a:ln w="15875">
                <a:solidFill>
                  <a:srgbClr val="0070C0"/>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92" name="ZoneTexte 191">
                <a:extLst>
                  <a:ext uri="{FF2B5EF4-FFF2-40B4-BE49-F238E27FC236}">
                    <a16:creationId xmlns:a16="http://schemas.microsoft.com/office/drawing/2014/main" id="{9B982EC4-5F19-7F41-94D2-05860339443B}"/>
                  </a:ext>
                </a:extLst>
              </p:cNvPr>
              <p:cNvSpPr txBox="1"/>
              <p:nvPr/>
            </p:nvSpPr>
            <p:spPr>
              <a:xfrm>
                <a:off x="851433" y="4543048"/>
                <a:ext cx="327440" cy="338555"/>
              </a:xfrm>
              <a:prstGeom prst="rect">
                <a:avLst/>
              </a:prstGeom>
              <a:noFill/>
            </p:spPr>
            <p:txBody>
              <a:bodyPr wrap="none" rtlCol="0">
                <a:spAutoFit/>
              </a:bodyPr>
              <a:lstStyle/>
              <a:p>
                <a:pPr defTabSz="685800" fontAlgn="auto">
                  <a:spcBef>
                    <a:spcPts val="0"/>
                  </a:spcBef>
                  <a:spcAft>
                    <a:spcPts val="0"/>
                  </a:spcAft>
                </a:pPr>
                <a:r>
                  <a:rPr lang="fr-FR" sz="1050" i="1" dirty="0">
                    <a:solidFill>
                      <a:srgbClr val="00B050"/>
                    </a:solidFill>
                    <a:latin typeface="Calibri" panose="020F0502020204030204"/>
                  </a:rPr>
                  <a:t>S</a:t>
                </a:r>
              </a:p>
            </p:txBody>
          </p:sp>
          <p:sp>
            <p:nvSpPr>
              <p:cNvPr id="193" name="ZoneTexte 192">
                <a:extLst>
                  <a:ext uri="{FF2B5EF4-FFF2-40B4-BE49-F238E27FC236}">
                    <a16:creationId xmlns:a16="http://schemas.microsoft.com/office/drawing/2014/main" id="{4F2CCDA8-ABEA-D66D-0928-CA4059538213}"/>
                  </a:ext>
                </a:extLst>
              </p:cNvPr>
              <p:cNvSpPr txBox="1"/>
              <p:nvPr/>
            </p:nvSpPr>
            <p:spPr>
              <a:xfrm>
                <a:off x="1069019" y="4655086"/>
                <a:ext cx="284052" cy="338555"/>
              </a:xfrm>
              <a:prstGeom prst="rect">
                <a:avLst/>
              </a:prstGeom>
              <a:noFill/>
            </p:spPr>
            <p:txBody>
              <a:bodyPr wrap="square" rtlCol="0">
                <a:spAutoFit/>
              </a:bodyPr>
              <a:lstStyle/>
              <a:p>
                <a:pPr defTabSz="685800" fontAlgn="auto">
                  <a:spcBef>
                    <a:spcPts val="0"/>
                  </a:spcBef>
                  <a:spcAft>
                    <a:spcPts val="0"/>
                  </a:spcAft>
                </a:pPr>
                <a:r>
                  <a:rPr lang="fr-FR" sz="1050" i="1" dirty="0">
                    <a:solidFill>
                      <a:srgbClr val="0070C0"/>
                    </a:solidFill>
                    <a:latin typeface="Calibri" panose="020F0502020204030204"/>
                  </a:rPr>
                  <a:t>x</a:t>
                </a:r>
              </a:p>
            </p:txBody>
          </p:sp>
          <p:sp>
            <p:nvSpPr>
              <p:cNvPr id="194" name="ZoneTexte 193">
                <a:extLst>
                  <a:ext uri="{FF2B5EF4-FFF2-40B4-BE49-F238E27FC236}">
                    <a16:creationId xmlns:a16="http://schemas.microsoft.com/office/drawing/2014/main" id="{45913BA1-7EA1-12B3-089C-3EB68F9F6477}"/>
                  </a:ext>
                </a:extLst>
              </p:cNvPr>
              <p:cNvSpPr txBox="1"/>
              <p:nvPr/>
            </p:nvSpPr>
            <p:spPr>
              <a:xfrm>
                <a:off x="2125963" y="4378268"/>
                <a:ext cx="288863" cy="338555"/>
              </a:xfrm>
              <a:prstGeom prst="rect">
                <a:avLst/>
              </a:prstGeom>
              <a:noFill/>
            </p:spPr>
            <p:txBody>
              <a:bodyPr wrap="square" rtlCol="0">
                <a:spAutoFit/>
              </a:bodyPr>
              <a:lstStyle/>
              <a:p>
                <a:pPr defTabSz="685800" fontAlgn="auto">
                  <a:spcBef>
                    <a:spcPts val="0"/>
                  </a:spcBef>
                  <a:spcAft>
                    <a:spcPts val="0"/>
                  </a:spcAft>
                </a:pPr>
                <a:r>
                  <a:rPr lang="fr-FR" sz="1050" i="1" dirty="0">
                    <a:solidFill>
                      <a:srgbClr val="0070C0"/>
                    </a:solidFill>
                    <a:latin typeface="Calibri" panose="020F0502020204030204"/>
                  </a:rPr>
                  <a:t>y</a:t>
                </a:r>
              </a:p>
            </p:txBody>
          </p:sp>
          <p:cxnSp>
            <p:nvCxnSpPr>
              <p:cNvPr id="195" name="Connecteur droit avec flèche 194">
                <a:extLst>
                  <a:ext uri="{FF2B5EF4-FFF2-40B4-BE49-F238E27FC236}">
                    <a16:creationId xmlns:a16="http://schemas.microsoft.com/office/drawing/2014/main" id="{DC271D8D-6052-6B4D-9B06-251D4A621D38}"/>
                  </a:ext>
                </a:extLst>
              </p:cNvPr>
              <p:cNvCxnSpPr>
                <a:cxnSpLocks/>
              </p:cNvCxnSpPr>
              <p:nvPr/>
            </p:nvCxnSpPr>
            <p:spPr>
              <a:xfrm flipV="1">
                <a:off x="1417581" y="3606975"/>
                <a:ext cx="824" cy="8890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6" name="Oval 5 13">
              <a:extLst>
                <a:ext uri="{FF2B5EF4-FFF2-40B4-BE49-F238E27FC236}">
                  <a16:creationId xmlns:a16="http://schemas.microsoft.com/office/drawing/2014/main" id="{167CCDD7-4351-908F-ACBA-FAE95AF6B6D0}"/>
                </a:ext>
              </a:extLst>
            </p:cNvPr>
            <p:cNvSpPr>
              <a:spLocks noChangeArrowheads="1"/>
            </p:cNvSpPr>
            <p:nvPr/>
          </p:nvSpPr>
          <p:spPr bwMode="auto">
            <a:xfrm>
              <a:off x="3597843" y="4430322"/>
              <a:ext cx="1230381" cy="1231613"/>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2"/>
                  </a:solidFill>
                  <a:latin typeface="Arial" panose="020B0604020202020204" pitchFamily="34" charset="0"/>
                </a:defRPr>
              </a:lvl1pPr>
              <a:lvl2pPr marL="742950" indent="-285750" eaLnBrk="0" hangingPunct="0">
                <a:defRPr>
                  <a:solidFill>
                    <a:schemeClr val="tx2"/>
                  </a:solidFill>
                  <a:latin typeface="Arial" panose="020B0604020202020204" pitchFamily="34" charset="0"/>
                </a:defRPr>
              </a:lvl2pPr>
              <a:lvl3pPr marL="1143000" indent="-228600" eaLnBrk="0" hangingPunct="0">
                <a:defRPr>
                  <a:solidFill>
                    <a:schemeClr val="tx2"/>
                  </a:solidFill>
                  <a:latin typeface="Arial" panose="020B0604020202020204" pitchFamily="34" charset="0"/>
                </a:defRPr>
              </a:lvl3pPr>
              <a:lvl4pPr marL="1600200" indent="-228600" eaLnBrk="0" hangingPunct="0">
                <a:defRPr>
                  <a:solidFill>
                    <a:schemeClr val="tx2"/>
                  </a:solidFill>
                  <a:latin typeface="Arial" panose="020B0604020202020204" pitchFamily="34" charset="0"/>
                </a:defRPr>
              </a:lvl4pPr>
              <a:lvl5pPr marL="2057400" indent="-228600" eaLnBrk="0" hangingPunct="0">
                <a:defRPr>
                  <a:solidFill>
                    <a:schemeClr val="tx2"/>
                  </a:solidFill>
                  <a:latin typeface="Arial" panose="020B0604020202020204" pitchFamily="34" charset="0"/>
                </a:defRPr>
              </a:lvl5pPr>
              <a:lvl6pPr marL="2514600" indent="-228600" algn="ctr" eaLnBrk="0" fontAlgn="base" hangingPunct="0">
                <a:spcBef>
                  <a:spcPct val="0"/>
                </a:spcBef>
                <a:spcAft>
                  <a:spcPct val="0"/>
                </a:spcAft>
                <a:defRPr>
                  <a:solidFill>
                    <a:schemeClr val="tx2"/>
                  </a:solidFill>
                  <a:latin typeface="Arial" panose="020B0604020202020204" pitchFamily="34" charset="0"/>
                </a:defRPr>
              </a:lvl6pPr>
              <a:lvl7pPr marL="2971800" indent="-228600" algn="ctr" eaLnBrk="0" fontAlgn="base" hangingPunct="0">
                <a:spcBef>
                  <a:spcPct val="0"/>
                </a:spcBef>
                <a:spcAft>
                  <a:spcPct val="0"/>
                </a:spcAft>
                <a:defRPr>
                  <a:solidFill>
                    <a:schemeClr val="tx2"/>
                  </a:solidFill>
                  <a:latin typeface="Arial" panose="020B0604020202020204" pitchFamily="34" charset="0"/>
                </a:defRPr>
              </a:lvl7pPr>
              <a:lvl8pPr marL="3429000" indent="-228600" algn="ctr" eaLnBrk="0" fontAlgn="base" hangingPunct="0">
                <a:spcBef>
                  <a:spcPct val="0"/>
                </a:spcBef>
                <a:spcAft>
                  <a:spcPct val="0"/>
                </a:spcAft>
                <a:defRPr>
                  <a:solidFill>
                    <a:schemeClr val="tx2"/>
                  </a:solidFill>
                  <a:latin typeface="Arial" panose="020B0604020202020204" pitchFamily="34" charset="0"/>
                </a:defRPr>
              </a:lvl8pPr>
              <a:lvl9pPr marL="3886200" indent="-228600" algn="ctr" eaLnBrk="0" fontAlgn="base" hangingPunct="0">
                <a:spcBef>
                  <a:spcPct val="0"/>
                </a:spcBef>
                <a:spcAft>
                  <a:spcPct val="0"/>
                </a:spcAft>
                <a:defRPr>
                  <a:solidFill>
                    <a:schemeClr val="tx2"/>
                  </a:solidFill>
                  <a:latin typeface="Arial" panose="020B0604020202020204" pitchFamily="34" charset="0"/>
                </a:defRPr>
              </a:lvl9pPr>
            </a:lstStyle>
            <a:p>
              <a:pPr defTabSz="685800" eaLnBrk="1" fontAlgn="auto" hangingPunct="1">
                <a:spcBef>
                  <a:spcPts val="0"/>
                </a:spcBef>
                <a:spcAft>
                  <a:spcPts val="0"/>
                </a:spcAft>
              </a:pPr>
              <a:endParaRPr lang="en-CA" altLang="fr-FR" sz="1050">
                <a:solidFill>
                  <a:prstClr val="black"/>
                </a:solidFill>
              </a:endParaRPr>
            </a:p>
          </p:txBody>
        </p:sp>
        <p:sp>
          <p:nvSpPr>
            <p:cNvPr id="197" name="Oval 5 14">
              <a:extLst>
                <a:ext uri="{FF2B5EF4-FFF2-40B4-BE49-F238E27FC236}">
                  <a16:creationId xmlns:a16="http://schemas.microsoft.com/office/drawing/2014/main" id="{EB44C15E-0BC8-482A-5377-57012128FD6F}"/>
                </a:ext>
              </a:extLst>
            </p:cNvPr>
            <p:cNvSpPr>
              <a:spLocks noChangeArrowheads="1"/>
            </p:cNvSpPr>
            <p:nvPr/>
          </p:nvSpPr>
          <p:spPr bwMode="auto">
            <a:xfrm>
              <a:off x="3606628" y="4854408"/>
              <a:ext cx="1230381" cy="387712"/>
            </a:xfrm>
            <a:prstGeom prst="ellipse">
              <a:avLst/>
            </a:prstGeom>
            <a:noFill/>
            <a:ln w="12700">
              <a:solidFill>
                <a:schemeClr val="accent1"/>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2"/>
                  </a:solidFill>
                  <a:latin typeface="Arial" panose="020B0604020202020204" pitchFamily="34" charset="0"/>
                </a:defRPr>
              </a:lvl1pPr>
              <a:lvl2pPr marL="742950" indent="-285750" eaLnBrk="0" hangingPunct="0">
                <a:defRPr>
                  <a:solidFill>
                    <a:schemeClr val="tx2"/>
                  </a:solidFill>
                  <a:latin typeface="Arial" panose="020B0604020202020204" pitchFamily="34" charset="0"/>
                </a:defRPr>
              </a:lvl2pPr>
              <a:lvl3pPr marL="1143000" indent="-228600" eaLnBrk="0" hangingPunct="0">
                <a:defRPr>
                  <a:solidFill>
                    <a:schemeClr val="tx2"/>
                  </a:solidFill>
                  <a:latin typeface="Arial" panose="020B0604020202020204" pitchFamily="34" charset="0"/>
                </a:defRPr>
              </a:lvl3pPr>
              <a:lvl4pPr marL="1600200" indent="-228600" eaLnBrk="0" hangingPunct="0">
                <a:defRPr>
                  <a:solidFill>
                    <a:schemeClr val="tx2"/>
                  </a:solidFill>
                  <a:latin typeface="Arial" panose="020B0604020202020204" pitchFamily="34" charset="0"/>
                </a:defRPr>
              </a:lvl4pPr>
              <a:lvl5pPr marL="2057400" indent="-228600" eaLnBrk="0" hangingPunct="0">
                <a:defRPr>
                  <a:solidFill>
                    <a:schemeClr val="tx2"/>
                  </a:solidFill>
                  <a:latin typeface="Arial" panose="020B0604020202020204" pitchFamily="34" charset="0"/>
                </a:defRPr>
              </a:lvl5pPr>
              <a:lvl6pPr marL="2514600" indent="-228600" algn="ctr" eaLnBrk="0" fontAlgn="base" hangingPunct="0">
                <a:spcBef>
                  <a:spcPct val="0"/>
                </a:spcBef>
                <a:spcAft>
                  <a:spcPct val="0"/>
                </a:spcAft>
                <a:defRPr>
                  <a:solidFill>
                    <a:schemeClr val="tx2"/>
                  </a:solidFill>
                  <a:latin typeface="Arial" panose="020B0604020202020204" pitchFamily="34" charset="0"/>
                </a:defRPr>
              </a:lvl6pPr>
              <a:lvl7pPr marL="2971800" indent="-228600" algn="ctr" eaLnBrk="0" fontAlgn="base" hangingPunct="0">
                <a:spcBef>
                  <a:spcPct val="0"/>
                </a:spcBef>
                <a:spcAft>
                  <a:spcPct val="0"/>
                </a:spcAft>
                <a:defRPr>
                  <a:solidFill>
                    <a:schemeClr val="tx2"/>
                  </a:solidFill>
                  <a:latin typeface="Arial" panose="020B0604020202020204" pitchFamily="34" charset="0"/>
                </a:defRPr>
              </a:lvl7pPr>
              <a:lvl8pPr marL="3429000" indent="-228600" algn="ctr" eaLnBrk="0" fontAlgn="base" hangingPunct="0">
                <a:spcBef>
                  <a:spcPct val="0"/>
                </a:spcBef>
                <a:spcAft>
                  <a:spcPct val="0"/>
                </a:spcAft>
                <a:defRPr>
                  <a:solidFill>
                    <a:schemeClr val="tx2"/>
                  </a:solidFill>
                  <a:latin typeface="Arial" panose="020B0604020202020204" pitchFamily="34" charset="0"/>
                </a:defRPr>
              </a:lvl8pPr>
              <a:lvl9pPr marL="3886200" indent="-228600" algn="ctr" eaLnBrk="0" fontAlgn="base" hangingPunct="0">
                <a:spcBef>
                  <a:spcPct val="0"/>
                </a:spcBef>
                <a:spcAft>
                  <a:spcPct val="0"/>
                </a:spcAft>
                <a:defRPr>
                  <a:solidFill>
                    <a:schemeClr val="tx2"/>
                  </a:solidFill>
                  <a:latin typeface="Arial" panose="020B0604020202020204" pitchFamily="34" charset="0"/>
                </a:defRPr>
              </a:lvl9pPr>
            </a:lstStyle>
            <a:p>
              <a:pPr defTabSz="685800" eaLnBrk="1" fontAlgn="auto" hangingPunct="1">
                <a:spcBef>
                  <a:spcPts val="0"/>
                </a:spcBef>
                <a:spcAft>
                  <a:spcPts val="0"/>
                </a:spcAft>
              </a:pPr>
              <a:endParaRPr lang="en-CA" altLang="fr-FR" sz="1050">
                <a:solidFill>
                  <a:prstClr val="black"/>
                </a:solidFill>
              </a:endParaRPr>
            </a:p>
          </p:txBody>
        </p:sp>
        <p:sp>
          <p:nvSpPr>
            <p:cNvPr id="198" name="ZoneTexte 197">
              <a:extLst>
                <a:ext uri="{FF2B5EF4-FFF2-40B4-BE49-F238E27FC236}">
                  <a16:creationId xmlns:a16="http://schemas.microsoft.com/office/drawing/2014/main" id="{1D2E5530-63A0-C86A-C05A-D8267D6C7426}"/>
                </a:ext>
              </a:extLst>
            </p:cNvPr>
            <p:cNvSpPr txBox="1"/>
            <p:nvPr/>
          </p:nvSpPr>
          <p:spPr>
            <a:xfrm>
              <a:off x="4066968" y="3904695"/>
              <a:ext cx="344539" cy="338555"/>
            </a:xfrm>
            <a:prstGeom prst="rect">
              <a:avLst/>
            </a:prstGeom>
            <a:noFill/>
          </p:spPr>
          <p:txBody>
            <a:bodyPr wrap="none" rtlCol="0">
              <a:spAutoFit/>
            </a:bodyPr>
            <a:lstStyle/>
            <a:p>
              <a:pPr defTabSz="685800" fontAlgn="auto">
                <a:spcBef>
                  <a:spcPts val="0"/>
                </a:spcBef>
                <a:spcAft>
                  <a:spcPts val="0"/>
                </a:spcAft>
              </a:pPr>
              <a:r>
                <a:rPr lang="fr-FR" sz="1050" i="1" dirty="0">
                  <a:solidFill>
                    <a:srgbClr val="FF0000"/>
                  </a:solidFill>
                  <a:latin typeface="Calibri" panose="020F0502020204030204"/>
                </a:rPr>
                <a:t>B</a:t>
              </a:r>
            </a:p>
          </p:txBody>
        </p:sp>
        <p:cxnSp>
          <p:nvCxnSpPr>
            <p:cNvPr id="199" name="Connecteur droit avec flèche 198">
              <a:extLst>
                <a:ext uri="{FF2B5EF4-FFF2-40B4-BE49-F238E27FC236}">
                  <a16:creationId xmlns:a16="http://schemas.microsoft.com/office/drawing/2014/main" id="{DB0FD693-A7AE-0F34-BFF5-79065DACB9E5}"/>
                </a:ext>
              </a:extLst>
            </p:cNvPr>
            <p:cNvCxnSpPr>
              <a:cxnSpLocks/>
            </p:cNvCxnSpPr>
            <p:nvPr/>
          </p:nvCxnSpPr>
          <p:spPr>
            <a:xfrm flipH="1">
              <a:off x="4074279" y="5068152"/>
              <a:ext cx="166678" cy="278182"/>
            </a:xfrm>
            <a:prstGeom prst="straightConnector1">
              <a:avLst/>
            </a:prstGeom>
            <a:ln w="15875">
              <a:solidFill>
                <a:srgbClr val="0070C0"/>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200" name="ZoneTexte 199">
              <a:extLst>
                <a:ext uri="{FF2B5EF4-FFF2-40B4-BE49-F238E27FC236}">
                  <a16:creationId xmlns:a16="http://schemas.microsoft.com/office/drawing/2014/main" id="{18CF11E1-502D-C4BA-73EF-81A485F5928E}"/>
                </a:ext>
              </a:extLst>
            </p:cNvPr>
            <p:cNvSpPr txBox="1"/>
            <p:nvPr/>
          </p:nvSpPr>
          <p:spPr>
            <a:xfrm>
              <a:off x="3944354" y="5263854"/>
              <a:ext cx="284052" cy="338555"/>
            </a:xfrm>
            <a:prstGeom prst="rect">
              <a:avLst/>
            </a:prstGeom>
            <a:noFill/>
          </p:spPr>
          <p:txBody>
            <a:bodyPr wrap="square" rtlCol="0">
              <a:spAutoFit/>
            </a:bodyPr>
            <a:lstStyle/>
            <a:p>
              <a:pPr defTabSz="685800" fontAlgn="auto">
                <a:spcBef>
                  <a:spcPts val="0"/>
                </a:spcBef>
                <a:spcAft>
                  <a:spcPts val="0"/>
                </a:spcAft>
              </a:pPr>
              <a:r>
                <a:rPr lang="fr-FR" sz="1050" i="1" dirty="0">
                  <a:solidFill>
                    <a:srgbClr val="0070C0"/>
                  </a:solidFill>
                  <a:latin typeface="Calibri" panose="020F0502020204030204"/>
                </a:rPr>
                <a:t>x</a:t>
              </a:r>
            </a:p>
          </p:txBody>
        </p:sp>
        <p:cxnSp>
          <p:nvCxnSpPr>
            <p:cNvPr id="201" name="Connecteur droit avec flèche 200">
              <a:extLst>
                <a:ext uri="{FF2B5EF4-FFF2-40B4-BE49-F238E27FC236}">
                  <a16:creationId xmlns:a16="http://schemas.microsoft.com/office/drawing/2014/main" id="{5A856A35-EF68-A5A1-0E43-C815798A83D2}"/>
                </a:ext>
              </a:extLst>
            </p:cNvPr>
            <p:cNvCxnSpPr>
              <a:cxnSpLocks/>
            </p:cNvCxnSpPr>
            <p:nvPr/>
          </p:nvCxnSpPr>
          <p:spPr>
            <a:xfrm flipH="1" flipV="1">
              <a:off x="4140782" y="4629112"/>
              <a:ext cx="83494" cy="4552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Connecteur droit avec flèche 201">
              <a:extLst>
                <a:ext uri="{FF2B5EF4-FFF2-40B4-BE49-F238E27FC236}">
                  <a16:creationId xmlns:a16="http://schemas.microsoft.com/office/drawing/2014/main" id="{A9636704-5C5D-0A14-B008-67952E1907C6}"/>
                </a:ext>
              </a:extLst>
            </p:cNvPr>
            <p:cNvCxnSpPr>
              <a:cxnSpLocks/>
            </p:cNvCxnSpPr>
            <p:nvPr/>
          </p:nvCxnSpPr>
          <p:spPr>
            <a:xfrm flipV="1">
              <a:off x="981802" y="4396911"/>
              <a:ext cx="5981" cy="641406"/>
            </a:xfrm>
            <a:prstGeom prst="straightConnector1">
              <a:avLst/>
            </a:prstGeom>
            <a:ln w="127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3" name="Connecteur droit avec flèche 202">
              <a:extLst>
                <a:ext uri="{FF2B5EF4-FFF2-40B4-BE49-F238E27FC236}">
                  <a16:creationId xmlns:a16="http://schemas.microsoft.com/office/drawing/2014/main" id="{848FB8B5-6A86-A513-7768-E48D407B62DB}"/>
                </a:ext>
              </a:extLst>
            </p:cNvPr>
            <p:cNvCxnSpPr>
              <a:cxnSpLocks/>
            </p:cNvCxnSpPr>
            <p:nvPr/>
          </p:nvCxnSpPr>
          <p:spPr>
            <a:xfrm flipV="1">
              <a:off x="957564" y="4183726"/>
              <a:ext cx="824" cy="8890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Connecteur droit avec flèche 203">
              <a:extLst>
                <a:ext uri="{FF2B5EF4-FFF2-40B4-BE49-F238E27FC236}">
                  <a16:creationId xmlns:a16="http://schemas.microsoft.com/office/drawing/2014/main" id="{8C4DA975-1F7F-BC85-5186-C32F44C5E9A7}"/>
                </a:ext>
              </a:extLst>
            </p:cNvPr>
            <p:cNvCxnSpPr>
              <a:cxnSpLocks/>
            </p:cNvCxnSpPr>
            <p:nvPr/>
          </p:nvCxnSpPr>
          <p:spPr>
            <a:xfrm flipH="1">
              <a:off x="2433720" y="5060248"/>
              <a:ext cx="147932" cy="188265"/>
            </a:xfrm>
            <a:prstGeom prst="straightConnector1">
              <a:avLst/>
            </a:prstGeom>
            <a:ln w="127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5" name="Connecteur droit avec flèche 204">
              <a:extLst>
                <a:ext uri="{FF2B5EF4-FFF2-40B4-BE49-F238E27FC236}">
                  <a16:creationId xmlns:a16="http://schemas.microsoft.com/office/drawing/2014/main" id="{C33D0507-BE73-FE98-FA27-22940569D3E9}"/>
                </a:ext>
              </a:extLst>
            </p:cNvPr>
            <p:cNvCxnSpPr>
              <a:cxnSpLocks/>
              <a:endCxn id="197" idx="3"/>
            </p:cNvCxnSpPr>
            <p:nvPr/>
          </p:nvCxnSpPr>
          <p:spPr>
            <a:xfrm flipH="1">
              <a:off x="3786813" y="5079208"/>
              <a:ext cx="448932" cy="106133"/>
            </a:xfrm>
            <a:prstGeom prst="straightConnector1">
              <a:avLst/>
            </a:prstGeom>
            <a:ln w="127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6" name="ZoneTexte 205">
              <a:extLst>
                <a:ext uri="{FF2B5EF4-FFF2-40B4-BE49-F238E27FC236}">
                  <a16:creationId xmlns:a16="http://schemas.microsoft.com/office/drawing/2014/main" id="{6FA6DA8C-EE78-2540-FD69-F3DD7F7816D8}"/>
                </a:ext>
              </a:extLst>
            </p:cNvPr>
            <p:cNvSpPr txBox="1"/>
            <p:nvPr/>
          </p:nvSpPr>
          <p:spPr>
            <a:xfrm>
              <a:off x="3887374" y="4460761"/>
              <a:ext cx="327440" cy="338555"/>
            </a:xfrm>
            <a:prstGeom prst="rect">
              <a:avLst/>
            </a:prstGeom>
            <a:noFill/>
          </p:spPr>
          <p:txBody>
            <a:bodyPr wrap="none" rtlCol="0">
              <a:spAutoFit/>
            </a:bodyPr>
            <a:lstStyle/>
            <a:p>
              <a:pPr defTabSz="685800" fontAlgn="auto">
                <a:spcBef>
                  <a:spcPts val="0"/>
                </a:spcBef>
                <a:spcAft>
                  <a:spcPts val="0"/>
                </a:spcAft>
              </a:pPr>
              <a:r>
                <a:rPr lang="fr-FR" sz="1050" i="1" dirty="0">
                  <a:solidFill>
                    <a:srgbClr val="00B050"/>
                  </a:solidFill>
                  <a:latin typeface="Calibri" panose="020F0502020204030204"/>
                </a:rPr>
                <a:t>S</a:t>
              </a:r>
            </a:p>
          </p:txBody>
        </p:sp>
        <p:cxnSp>
          <p:nvCxnSpPr>
            <p:cNvPr id="207" name="Connecteur droit avec flèche 206">
              <a:extLst>
                <a:ext uri="{FF2B5EF4-FFF2-40B4-BE49-F238E27FC236}">
                  <a16:creationId xmlns:a16="http://schemas.microsoft.com/office/drawing/2014/main" id="{056C928E-2027-94C0-8AD6-74CA4B0F5923}"/>
                </a:ext>
              </a:extLst>
            </p:cNvPr>
            <p:cNvCxnSpPr>
              <a:cxnSpLocks/>
              <a:endCxn id="206" idx="3"/>
            </p:cNvCxnSpPr>
            <p:nvPr/>
          </p:nvCxnSpPr>
          <p:spPr>
            <a:xfrm flipH="1">
              <a:off x="4214814" y="4608669"/>
              <a:ext cx="24295" cy="21369"/>
            </a:xfrm>
            <a:prstGeom prst="straightConnector1">
              <a:avLst/>
            </a:prstGeom>
            <a:ln w="127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 name="Connecteur droit avec flèche 207">
              <a:extLst>
                <a:ext uri="{FF2B5EF4-FFF2-40B4-BE49-F238E27FC236}">
                  <a16:creationId xmlns:a16="http://schemas.microsoft.com/office/drawing/2014/main" id="{3A051F34-0D03-FDD1-8CA9-774D31B8410E}"/>
                </a:ext>
              </a:extLst>
            </p:cNvPr>
            <p:cNvCxnSpPr>
              <a:cxnSpLocks/>
            </p:cNvCxnSpPr>
            <p:nvPr/>
          </p:nvCxnSpPr>
          <p:spPr>
            <a:xfrm flipV="1">
              <a:off x="4235744" y="4194009"/>
              <a:ext cx="824" cy="8890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9" name="Arc 208">
              <a:extLst>
                <a:ext uri="{FF2B5EF4-FFF2-40B4-BE49-F238E27FC236}">
                  <a16:creationId xmlns:a16="http://schemas.microsoft.com/office/drawing/2014/main" id="{2B1A8B61-C444-F98B-EB14-4F29B58A0E21}"/>
                </a:ext>
              </a:extLst>
            </p:cNvPr>
            <p:cNvSpPr/>
            <p:nvPr/>
          </p:nvSpPr>
          <p:spPr>
            <a:xfrm rot="10800000">
              <a:off x="1615021" y="5011378"/>
              <a:ext cx="59964" cy="115701"/>
            </a:xfrm>
            <a:prstGeom prst="arc">
              <a:avLst>
                <a:gd name="adj1" fmla="val 10012151"/>
                <a:gd name="adj2" fmla="val 5393407"/>
              </a:avLst>
            </a:prstGeom>
            <a:ln>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fr-FR" sz="1050" dirty="0">
                <a:solidFill>
                  <a:prstClr val="black"/>
                </a:solidFill>
                <a:latin typeface="Calibri" panose="020F0502020204030204"/>
              </a:endParaRPr>
            </a:p>
          </p:txBody>
        </p:sp>
        <p:pic>
          <p:nvPicPr>
            <p:cNvPr id="213" name="Image 212">
              <a:extLst>
                <a:ext uri="{FF2B5EF4-FFF2-40B4-BE49-F238E27FC236}">
                  <a16:creationId xmlns:a16="http://schemas.microsoft.com/office/drawing/2014/main" id="{28F1FBD9-F7B3-B8C9-93D4-376C89BC0B4A}"/>
                </a:ext>
              </a:extLst>
            </p:cNvPr>
            <p:cNvPicPr>
              <a:picLocks noChangeAspect="1"/>
            </p:cNvPicPr>
            <p:nvPr>
              <p:custDataLst>
                <p:tags r:id="rId14"/>
              </p:custDataLst>
            </p:nvPr>
          </p:nvPicPr>
          <p:blipFill>
            <a:blip r:embed="rId33" cstate="print">
              <a:extLst>
                <a:ext uri="{28A0092B-C50C-407E-A947-70E740481C1C}">
                  <a14:useLocalDpi xmlns:a14="http://schemas.microsoft.com/office/drawing/2010/main" val="0"/>
                </a:ext>
              </a:extLst>
            </a:blip>
            <a:stretch>
              <a:fillRect/>
            </a:stretch>
          </p:blipFill>
          <p:spPr>
            <a:xfrm>
              <a:off x="2683578" y="4276474"/>
              <a:ext cx="304329" cy="154895"/>
            </a:xfrm>
            <a:prstGeom prst="rect">
              <a:avLst/>
            </a:prstGeom>
          </p:spPr>
        </p:pic>
        <p:cxnSp>
          <p:nvCxnSpPr>
            <p:cNvPr id="214" name="Connecteur droit avec flèche 213">
              <a:extLst>
                <a:ext uri="{FF2B5EF4-FFF2-40B4-BE49-F238E27FC236}">
                  <a16:creationId xmlns:a16="http://schemas.microsoft.com/office/drawing/2014/main" id="{2510A320-E86D-8234-7191-D481F6DDBE20}"/>
                </a:ext>
              </a:extLst>
            </p:cNvPr>
            <p:cNvCxnSpPr>
              <a:cxnSpLocks/>
            </p:cNvCxnSpPr>
            <p:nvPr/>
          </p:nvCxnSpPr>
          <p:spPr>
            <a:xfrm flipH="1" flipV="1">
              <a:off x="2573887" y="4807891"/>
              <a:ext cx="5603" cy="26655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Connecteur droit avec flèche 214">
              <a:extLst>
                <a:ext uri="{FF2B5EF4-FFF2-40B4-BE49-F238E27FC236}">
                  <a16:creationId xmlns:a16="http://schemas.microsoft.com/office/drawing/2014/main" id="{49F1616B-A3EC-51B7-9AA7-5A7F7F63E416}"/>
                </a:ext>
              </a:extLst>
            </p:cNvPr>
            <p:cNvCxnSpPr>
              <a:cxnSpLocks/>
            </p:cNvCxnSpPr>
            <p:nvPr/>
          </p:nvCxnSpPr>
          <p:spPr>
            <a:xfrm>
              <a:off x="2571117" y="5102727"/>
              <a:ext cx="5540" cy="26708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6" name="ZoneTexte 215">
              <a:extLst>
                <a:ext uri="{FF2B5EF4-FFF2-40B4-BE49-F238E27FC236}">
                  <a16:creationId xmlns:a16="http://schemas.microsoft.com/office/drawing/2014/main" id="{CA08FCAC-F26A-70F9-B17D-9396426F2207}"/>
                </a:ext>
              </a:extLst>
            </p:cNvPr>
            <p:cNvSpPr txBox="1"/>
            <p:nvPr/>
          </p:nvSpPr>
          <p:spPr>
            <a:xfrm>
              <a:off x="2539704" y="4603161"/>
              <a:ext cx="464229" cy="338555"/>
            </a:xfrm>
            <a:prstGeom prst="rect">
              <a:avLst/>
            </a:prstGeom>
            <a:noFill/>
            <a:ln>
              <a:noFill/>
            </a:ln>
          </p:spPr>
          <p:txBody>
            <a:bodyPr wrap="none" rtlCol="0">
              <a:spAutoFit/>
            </a:bodyPr>
            <a:lstStyle/>
            <a:p>
              <a:pPr defTabSz="685800" fontAlgn="auto">
                <a:spcBef>
                  <a:spcPts val="0"/>
                </a:spcBef>
                <a:spcAft>
                  <a:spcPts val="0"/>
                </a:spcAft>
              </a:pPr>
              <a:r>
                <a:rPr lang="fr-FR" sz="1050" i="1" dirty="0" err="1">
                  <a:solidFill>
                    <a:srgbClr val="00B0F0"/>
                  </a:solidFill>
                  <a:latin typeface="Calibri" panose="020F0502020204030204"/>
                </a:rPr>
                <a:t>E</a:t>
              </a:r>
              <a:r>
                <a:rPr lang="fr-FR" sz="1050" i="1" baseline="-25000" dirty="0" err="1">
                  <a:solidFill>
                    <a:srgbClr val="00B0F0"/>
                  </a:solidFill>
                  <a:latin typeface="Calibri" panose="020F0502020204030204"/>
                </a:rPr>
                <a:t>eff</a:t>
              </a:r>
              <a:endParaRPr lang="fr-FR" sz="1050" i="1" dirty="0">
                <a:solidFill>
                  <a:srgbClr val="00B0F0"/>
                </a:solidFill>
                <a:latin typeface="Calibri" panose="020F0502020204030204"/>
              </a:endParaRPr>
            </a:p>
          </p:txBody>
        </p:sp>
        <p:sp>
          <p:nvSpPr>
            <p:cNvPr id="217" name="ZoneTexte 216">
              <a:extLst>
                <a:ext uri="{FF2B5EF4-FFF2-40B4-BE49-F238E27FC236}">
                  <a16:creationId xmlns:a16="http://schemas.microsoft.com/office/drawing/2014/main" id="{920C2446-8218-49D5-37FB-77D8395A2665}"/>
                </a:ext>
              </a:extLst>
            </p:cNvPr>
            <p:cNvSpPr txBox="1"/>
            <p:nvPr/>
          </p:nvSpPr>
          <p:spPr>
            <a:xfrm>
              <a:off x="2505318" y="5222990"/>
              <a:ext cx="473999" cy="553997"/>
            </a:xfrm>
            <a:prstGeom prst="rect">
              <a:avLst/>
            </a:prstGeom>
            <a:noFill/>
            <a:ln>
              <a:noFill/>
            </a:ln>
          </p:spPr>
          <p:txBody>
            <a:bodyPr wrap="square" rtlCol="0">
              <a:spAutoFit/>
            </a:bodyPr>
            <a:lstStyle/>
            <a:p>
              <a:pPr defTabSz="685800" fontAlgn="auto">
                <a:spcBef>
                  <a:spcPts val="0"/>
                </a:spcBef>
                <a:spcAft>
                  <a:spcPts val="0"/>
                </a:spcAft>
              </a:pPr>
              <a:r>
                <a:rPr lang="fr-FR" sz="1050" i="1" dirty="0">
                  <a:solidFill>
                    <a:srgbClr val="00B0F0"/>
                  </a:solidFill>
                  <a:latin typeface="Calibri" panose="020F0502020204030204"/>
                </a:rPr>
                <a:t>-</a:t>
              </a:r>
              <a:r>
                <a:rPr lang="fr-FR" sz="1050" i="1" dirty="0" err="1">
                  <a:solidFill>
                    <a:srgbClr val="00B0F0"/>
                  </a:solidFill>
                  <a:latin typeface="Calibri" panose="020F0502020204030204"/>
                </a:rPr>
                <a:t>E</a:t>
              </a:r>
              <a:r>
                <a:rPr lang="fr-FR" sz="1050" i="1" baseline="-25000" dirty="0" err="1">
                  <a:solidFill>
                    <a:srgbClr val="00B0F0"/>
                  </a:solidFill>
                  <a:latin typeface="Calibri" panose="020F0502020204030204"/>
                </a:rPr>
                <a:t>eff</a:t>
              </a:r>
              <a:endParaRPr lang="fr-FR" sz="1050" i="1" dirty="0">
                <a:solidFill>
                  <a:srgbClr val="00B0F0"/>
                </a:solidFill>
                <a:latin typeface="Calibri" panose="020F0502020204030204"/>
              </a:endParaRPr>
            </a:p>
          </p:txBody>
        </p:sp>
        <p:cxnSp>
          <p:nvCxnSpPr>
            <p:cNvPr id="229" name="Connecteur droit avec flèche 228">
              <a:extLst>
                <a:ext uri="{FF2B5EF4-FFF2-40B4-BE49-F238E27FC236}">
                  <a16:creationId xmlns:a16="http://schemas.microsoft.com/office/drawing/2014/main" id="{603802E3-BBF4-995E-408C-5CD09F3AA09C}"/>
                </a:ext>
              </a:extLst>
            </p:cNvPr>
            <p:cNvCxnSpPr>
              <a:cxnSpLocks/>
            </p:cNvCxnSpPr>
            <p:nvPr/>
          </p:nvCxnSpPr>
          <p:spPr>
            <a:xfrm flipH="1">
              <a:off x="799792" y="5060553"/>
              <a:ext cx="179069" cy="17145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0" name="ZoneTexte 229">
              <a:extLst>
                <a:ext uri="{FF2B5EF4-FFF2-40B4-BE49-F238E27FC236}">
                  <a16:creationId xmlns:a16="http://schemas.microsoft.com/office/drawing/2014/main" id="{9BF6C3E9-2401-2326-90DD-8C2B7818FA73}"/>
                </a:ext>
              </a:extLst>
            </p:cNvPr>
            <p:cNvSpPr txBox="1"/>
            <p:nvPr/>
          </p:nvSpPr>
          <p:spPr>
            <a:xfrm>
              <a:off x="160135" y="4125208"/>
              <a:ext cx="4146863" cy="430887"/>
            </a:xfrm>
            <a:prstGeom prst="rect">
              <a:avLst/>
            </a:prstGeom>
            <a:noFill/>
          </p:spPr>
          <p:txBody>
            <a:bodyPr wrap="none" rtlCol="0">
              <a:spAutoFit/>
            </a:bodyPr>
            <a:lstStyle/>
            <a:p>
              <a:pPr defTabSz="685800" fontAlgn="auto">
                <a:spcBef>
                  <a:spcPts val="0"/>
                </a:spcBef>
                <a:spcAft>
                  <a:spcPts val="0"/>
                </a:spcAft>
              </a:pPr>
              <a:r>
                <a:rPr lang="fr-FR" sz="1500" dirty="0">
                  <a:solidFill>
                    <a:prstClr val="black"/>
                  </a:solidFill>
                  <a:latin typeface="Calibri" panose="020F0502020204030204"/>
                </a:rPr>
                <a:t>1)		2)		3)</a:t>
              </a:r>
            </a:p>
          </p:txBody>
        </p:sp>
        <p:sp>
          <p:nvSpPr>
            <p:cNvPr id="231" name="Arc 230">
              <a:extLst>
                <a:ext uri="{FF2B5EF4-FFF2-40B4-BE49-F238E27FC236}">
                  <a16:creationId xmlns:a16="http://schemas.microsoft.com/office/drawing/2014/main" id="{B8A88DAD-9523-849F-0142-FEA9BFE96D45}"/>
                </a:ext>
              </a:extLst>
            </p:cNvPr>
            <p:cNvSpPr/>
            <p:nvPr/>
          </p:nvSpPr>
          <p:spPr>
            <a:xfrm rot="10800000">
              <a:off x="4094812" y="4936944"/>
              <a:ext cx="245238" cy="559891"/>
            </a:xfrm>
            <a:prstGeom prst="arc">
              <a:avLst>
                <a:gd name="adj1" fmla="val 2396040"/>
                <a:gd name="adj2" fmla="val 5393407"/>
              </a:avLst>
            </a:prstGeom>
            <a:ln>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fr-FR" sz="1050" dirty="0">
                <a:solidFill>
                  <a:prstClr val="black"/>
                </a:solidFill>
                <a:latin typeface="Calibri" panose="020F0502020204030204"/>
              </a:endParaRPr>
            </a:p>
          </p:txBody>
        </p:sp>
        <p:pic>
          <p:nvPicPr>
            <p:cNvPr id="232" name="Image 231">
              <a:extLst>
                <a:ext uri="{FF2B5EF4-FFF2-40B4-BE49-F238E27FC236}">
                  <a16:creationId xmlns:a16="http://schemas.microsoft.com/office/drawing/2014/main" id="{9D7CEC78-D837-A890-92DD-9F277AD9D26A}"/>
                </a:ext>
              </a:extLst>
            </p:cNvPr>
            <p:cNvPicPr>
              <a:picLocks noChangeAspect="1"/>
            </p:cNvPicPr>
            <p:nvPr>
              <p:custDataLst>
                <p:tags r:id="rId15"/>
              </p:custDataLst>
            </p:nvPr>
          </p:nvPicPr>
          <p:blipFill>
            <a:blip r:embed="rId34" cstate="print">
              <a:extLst>
                <a:ext uri="{28A0092B-C50C-407E-A947-70E740481C1C}">
                  <a14:useLocalDpi xmlns:a14="http://schemas.microsoft.com/office/drawing/2010/main" val="0"/>
                </a:ext>
              </a:extLst>
            </a:blip>
            <a:stretch>
              <a:fillRect/>
            </a:stretch>
          </p:blipFill>
          <p:spPr>
            <a:xfrm>
              <a:off x="4276871" y="4738506"/>
              <a:ext cx="457731" cy="126685"/>
            </a:xfrm>
            <a:prstGeom prst="rect">
              <a:avLst/>
            </a:prstGeom>
            <a:noFill/>
          </p:spPr>
        </p:pic>
        <p:cxnSp>
          <p:nvCxnSpPr>
            <p:cNvPr id="233" name="Connecteur droit avec flèche 232">
              <a:extLst>
                <a:ext uri="{FF2B5EF4-FFF2-40B4-BE49-F238E27FC236}">
                  <a16:creationId xmlns:a16="http://schemas.microsoft.com/office/drawing/2014/main" id="{CC2D78E8-DB3A-CEA2-3362-3A654A2E480D}"/>
                </a:ext>
              </a:extLst>
            </p:cNvPr>
            <p:cNvCxnSpPr>
              <a:cxnSpLocks/>
            </p:cNvCxnSpPr>
            <p:nvPr/>
          </p:nvCxnSpPr>
          <p:spPr>
            <a:xfrm>
              <a:off x="4251241" y="4629112"/>
              <a:ext cx="32" cy="43446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pic>
          <p:nvPicPr>
            <p:cNvPr id="234" name="Image 233">
              <a:extLst>
                <a:ext uri="{FF2B5EF4-FFF2-40B4-BE49-F238E27FC236}">
                  <a16:creationId xmlns:a16="http://schemas.microsoft.com/office/drawing/2014/main" id="{DEB62477-15B7-FF34-7C33-AABE05D7C4C0}"/>
                </a:ext>
              </a:extLst>
            </p:cNvPr>
            <p:cNvPicPr>
              <a:picLocks noChangeAspect="1"/>
            </p:cNvPicPr>
            <p:nvPr>
              <p:custDataLst>
                <p:tags r:id="rId16"/>
              </p:custDataLst>
            </p:nvPr>
          </p:nvPicPr>
          <p:blipFill>
            <a:blip r:embed="rId35" cstate="print">
              <a:extLst>
                <a:ext uri="{28A0092B-C50C-407E-A947-70E740481C1C}">
                  <a14:useLocalDpi xmlns:a14="http://schemas.microsoft.com/office/drawing/2010/main" val="0"/>
                </a:ext>
              </a:extLst>
            </a:blip>
            <a:stretch>
              <a:fillRect/>
            </a:stretch>
          </p:blipFill>
          <p:spPr>
            <a:xfrm>
              <a:off x="1963122" y="4959267"/>
              <a:ext cx="278944" cy="143298"/>
            </a:xfrm>
            <a:prstGeom prst="rect">
              <a:avLst/>
            </a:prstGeom>
          </p:spPr>
        </p:pic>
        <p:sp>
          <p:nvSpPr>
            <p:cNvPr id="266" name="Arc 265">
              <a:extLst>
                <a:ext uri="{FF2B5EF4-FFF2-40B4-BE49-F238E27FC236}">
                  <a16:creationId xmlns:a16="http://schemas.microsoft.com/office/drawing/2014/main" id="{6975EFEC-F7CB-B6FB-9593-CF0B8398D3EE}"/>
                </a:ext>
              </a:extLst>
            </p:cNvPr>
            <p:cNvSpPr/>
            <p:nvPr/>
          </p:nvSpPr>
          <p:spPr>
            <a:xfrm rot="10800000" flipH="1">
              <a:off x="4909632" y="5020249"/>
              <a:ext cx="45736" cy="115701"/>
            </a:xfrm>
            <a:prstGeom prst="arc">
              <a:avLst>
                <a:gd name="adj1" fmla="val 10012151"/>
                <a:gd name="adj2" fmla="val 5393407"/>
              </a:avLst>
            </a:prstGeom>
            <a:ln>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fr-FR" sz="1050" dirty="0">
                <a:solidFill>
                  <a:prstClr val="black"/>
                </a:solidFill>
                <a:latin typeface="Calibri" panose="020F0502020204030204"/>
              </a:endParaRPr>
            </a:p>
          </p:txBody>
        </p:sp>
        <p:cxnSp>
          <p:nvCxnSpPr>
            <p:cNvPr id="267" name="Connecteur droit avec flèche 266">
              <a:extLst>
                <a:ext uri="{FF2B5EF4-FFF2-40B4-BE49-F238E27FC236}">
                  <a16:creationId xmlns:a16="http://schemas.microsoft.com/office/drawing/2014/main" id="{70052282-7BE0-02D6-ABF7-0E77F01D6197}"/>
                </a:ext>
              </a:extLst>
            </p:cNvPr>
            <p:cNvCxnSpPr>
              <a:cxnSpLocks/>
            </p:cNvCxnSpPr>
            <p:nvPr/>
          </p:nvCxnSpPr>
          <p:spPr>
            <a:xfrm>
              <a:off x="4239108" y="5065879"/>
              <a:ext cx="805767" cy="0"/>
            </a:xfrm>
            <a:prstGeom prst="straightConnector1">
              <a:avLst/>
            </a:prstGeom>
            <a:ln w="15875">
              <a:solidFill>
                <a:srgbClr val="0070C0"/>
              </a:solidFill>
              <a:headEnd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115" name="ZoneTexte 114">
            <a:extLst>
              <a:ext uri="{FF2B5EF4-FFF2-40B4-BE49-F238E27FC236}">
                <a16:creationId xmlns:a16="http://schemas.microsoft.com/office/drawing/2014/main" id="{5F786CB6-7E79-1217-E801-E186975AE488}"/>
              </a:ext>
            </a:extLst>
          </p:cNvPr>
          <p:cNvSpPr txBox="1"/>
          <p:nvPr/>
        </p:nvSpPr>
        <p:spPr>
          <a:xfrm>
            <a:off x="5220870" y="1091661"/>
            <a:ext cx="2733053" cy="923330"/>
          </a:xfrm>
          <a:prstGeom prst="rect">
            <a:avLst/>
          </a:prstGeom>
          <a:noFill/>
        </p:spPr>
        <p:txBody>
          <a:bodyPr wrap="square">
            <a:spAutoFit/>
          </a:bodyPr>
          <a:lstStyle/>
          <a:p>
            <a:pPr algn="ctr" defTabSz="685800" fontAlgn="auto">
              <a:spcBef>
                <a:spcPts val="0"/>
              </a:spcBef>
              <a:spcAft>
                <a:spcPts val="0"/>
              </a:spcAft>
            </a:pPr>
            <a:r>
              <a:rPr lang="en-US" sz="2700" b="1" dirty="0">
                <a:solidFill>
                  <a:prstClr val="black"/>
                </a:solidFill>
                <a:latin typeface="Calibri" panose="020F0502020204030204"/>
              </a:rPr>
              <a:t>USE ATOMS (circular)</a:t>
            </a:r>
          </a:p>
        </p:txBody>
      </p:sp>
      <p:cxnSp>
        <p:nvCxnSpPr>
          <p:cNvPr id="114" name="Connecteur droit avec flèche 113">
            <a:extLst>
              <a:ext uri="{FF2B5EF4-FFF2-40B4-BE49-F238E27FC236}">
                <a16:creationId xmlns:a16="http://schemas.microsoft.com/office/drawing/2014/main" id="{0AF2C3AA-BE55-A0D4-13C4-3FF56163E66B}"/>
              </a:ext>
            </a:extLst>
          </p:cNvPr>
          <p:cNvCxnSpPr>
            <a:cxnSpLocks/>
          </p:cNvCxnSpPr>
          <p:nvPr/>
        </p:nvCxnSpPr>
        <p:spPr>
          <a:xfrm flipV="1">
            <a:off x="2048859" y="2680387"/>
            <a:ext cx="383222" cy="8134"/>
          </a:xfrm>
          <a:prstGeom prst="straightConnector1">
            <a:avLst/>
          </a:prstGeom>
          <a:ln w="12700">
            <a:solidFill>
              <a:srgbClr val="FF0000"/>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Connecteur droit avec flèche 115">
            <a:extLst>
              <a:ext uri="{FF2B5EF4-FFF2-40B4-BE49-F238E27FC236}">
                <a16:creationId xmlns:a16="http://schemas.microsoft.com/office/drawing/2014/main" id="{92F5580C-CBB4-BE83-8740-B321855C250C}"/>
              </a:ext>
            </a:extLst>
          </p:cNvPr>
          <p:cNvCxnSpPr>
            <a:cxnSpLocks/>
          </p:cNvCxnSpPr>
          <p:nvPr/>
        </p:nvCxnSpPr>
        <p:spPr>
          <a:xfrm flipV="1">
            <a:off x="1857247" y="2719554"/>
            <a:ext cx="574834" cy="5282"/>
          </a:xfrm>
          <a:prstGeom prst="straightConnector1">
            <a:avLst/>
          </a:prstGeom>
          <a:ln w="12700">
            <a:solidFill>
              <a:srgbClr val="FF0000"/>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9" name="Image 118">
            <a:extLst>
              <a:ext uri="{FF2B5EF4-FFF2-40B4-BE49-F238E27FC236}">
                <a16:creationId xmlns:a16="http://schemas.microsoft.com/office/drawing/2014/main" id="{E3951AD4-6944-BC5A-C930-03F4EA333A81}"/>
              </a:ext>
            </a:extLst>
          </p:cNvPr>
          <p:cNvPicPr>
            <a:picLocks noChangeAspect="1"/>
          </p:cNvPicPr>
          <p:nvPr>
            <p:custDataLst>
              <p:tags r:id="rId13"/>
            </p:custDataLst>
          </p:nvPr>
        </p:nvPicPr>
        <p:blipFill>
          <a:blip r:embed="rId22" cstate="print">
            <a:extLst>
              <a:ext uri="{28A0092B-C50C-407E-A947-70E740481C1C}">
                <a14:useLocalDpi xmlns:a14="http://schemas.microsoft.com/office/drawing/2010/main" val="0"/>
              </a:ext>
            </a:extLst>
          </a:blip>
          <a:stretch>
            <a:fillRect/>
          </a:stretch>
        </p:blipFill>
        <p:spPr>
          <a:xfrm>
            <a:off x="1508556" y="2654617"/>
            <a:ext cx="171949" cy="105887"/>
          </a:xfrm>
          <a:prstGeom prst="rect">
            <a:avLst/>
          </a:prstGeom>
        </p:spPr>
      </p:pic>
    </p:spTree>
    <p:extLst>
      <p:ext uri="{BB962C8B-B14F-4D97-AF65-F5344CB8AC3E}">
        <p14:creationId xmlns:p14="http://schemas.microsoft.com/office/powerpoint/2010/main" val="332846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
            <a:extLst>
              <a:ext uri="{FF2B5EF4-FFF2-40B4-BE49-F238E27FC236}">
                <a16:creationId xmlns:a16="http://schemas.microsoft.com/office/drawing/2014/main" id="{33C0D7E5-8821-4ACD-86EF-D22E36F5B045}"/>
              </a:ext>
            </a:extLst>
          </p:cNvPr>
          <p:cNvSpPr>
            <a:spLocks noChangeArrowheads="1"/>
          </p:cNvSpPr>
          <p:nvPr/>
        </p:nvSpPr>
        <p:spPr bwMode="auto">
          <a:xfrm>
            <a:off x="9263590" y="4327088"/>
            <a:ext cx="164148"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defTabSz="685800" eaLnBrk="0" hangingPunct="0"/>
            <a:r>
              <a:rPr lang="fr-FR" altLang="fr-FR" sz="90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fr-FR" altLang="fr-FR" sz="1350">
              <a:solidFill>
                <a:prstClr val="black"/>
              </a:solidFill>
              <a:latin typeface="Arial" panose="020B0604020202020204" pitchFamily="34" charset="0"/>
            </a:endParaRPr>
          </a:p>
        </p:txBody>
      </p:sp>
      <p:pic>
        <p:nvPicPr>
          <p:cNvPr id="30" name="Image 29">
            <a:extLst>
              <a:ext uri="{FF2B5EF4-FFF2-40B4-BE49-F238E27FC236}">
                <a16:creationId xmlns:a16="http://schemas.microsoft.com/office/drawing/2014/main" id="{C9C00C80-0BEA-471B-8382-08675749D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6" y="2153556"/>
            <a:ext cx="1276253" cy="2130104"/>
          </a:xfrm>
          <a:prstGeom prst="rect">
            <a:avLst/>
          </a:prstGeom>
        </p:spPr>
      </p:pic>
      <p:pic>
        <p:nvPicPr>
          <p:cNvPr id="20" name="Image 19"/>
          <p:cNvPicPr/>
          <p:nvPr/>
        </p:nvPicPr>
        <p:blipFill>
          <a:blip r:embed="rId4"/>
          <a:srcRect l="5414" t="9546" r="14525" b="3115"/>
          <a:stretch/>
        </p:blipFill>
        <p:spPr>
          <a:xfrm rot="5394600">
            <a:off x="776148" y="2628044"/>
            <a:ext cx="1981907" cy="1159934"/>
          </a:xfrm>
          <a:prstGeom prst="rect">
            <a:avLst/>
          </a:prstGeom>
          <a:ln w="0">
            <a:noFill/>
          </a:ln>
        </p:spPr>
      </p:pic>
      <p:sp>
        <p:nvSpPr>
          <p:cNvPr id="22" name="TextBox 10"/>
          <p:cNvSpPr/>
          <p:nvPr/>
        </p:nvSpPr>
        <p:spPr>
          <a:xfrm>
            <a:off x="2253528" y="836717"/>
            <a:ext cx="2520136" cy="991489"/>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pPr>
            <a:r>
              <a:rPr lang="fr-FR" sz="1500" spc="-1" dirty="0">
                <a:solidFill>
                  <a:srgbClr val="000000"/>
                </a:solidFill>
                <a:latin typeface="Calibri"/>
              </a:rPr>
              <a:t>LAC</a:t>
            </a:r>
          </a:p>
          <a:p>
            <a:pPr algn="ctr" defTabSz="685800" fontAlgn="auto">
              <a:spcBef>
                <a:spcPts val="0"/>
              </a:spcBef>
              <a:spcAft>
                <a:spcPts val="0"/>
              </a:spcAft>
            </a:pPr>
            <a:r>
              <a:rPr lang="fr-FR" sz="1500" spc="-1" dirty="0">
                <a:solidFill>
                  <a:srgbClr val="000000"/>
                </a:solidFill>
                <a:latin typeface="Calibri"/>
              </a:rPr>
              <a:t>ISMO (</a:t>
            </a:r>
            <a:r>
              <a:rPr lang="fr-FR" sz="1500" spc="-1" dirty="0" err="1">
                <a:solidFill>
                  <a:srgbClr val="000000"/>
                </a:solidFill>
                <a:latin typeface="Calibri"/>
              </a:rPr>
              <a:t>cryogenic</a:t>
            </a:r>
            <a:r>
              <a:rPr lang="fr-FR" sz="1500" spc="-1" dirty="0">
                <a:solidFill>
                  <a:srgbClr val="000000"/>
                </a:solidFill>
                <a:latin typeface="Calibri"/>
              </a:rPr>
              <a:t> matrix) </a:t>
            </a:r>
          </a:p>
          <a:p>
            <a:pPr algn="ctr" defTabSz="685800" fontAlgn="auto">
              <a:spcBef>
                <a:spcPts val="0"/>
              </a:spcBef>
              <a:spcAft>
                <a:spcPts val="0"/>
              </a:spcAft>
            </a:pPr>
            <a:r>
              <a:rPr lang="fr-FR" sz="1500" spc="-1" dirty="0">
                <a:solidFill>
                  <a:srgbClr val="000000"/>
                </a:solidFill>
                <a:latin typeface="Calibri"/>
              </a:rPr>
              <a:t>LPL (RF </a:t>
            </a:r>
            <a:r>
              <a:rPr lang="fr-FR" sz="1500" spc="-1" dirty="0" err="1">
                <a:solidFill>
                  <a:srgbClr val="000000"/>
                </a:solidFill>
                <a:latin typeface="Calibri"/>
              </a:rPr>
              <a:t>metrology</a:t>
            </a:r>
            <a:r>
              <a:rPr lang="fr-FR" sz="1500" spc="-1" dirty="0">
                <a:solidFill>
                  <a:srgbClr val="000000"/>
                </a:solidFill>
                <a:latin typeface="Calibri"/>
              </a:rPr>
              <a:t>)</a:t>
            </a:r>
          </a:p>
          <a:p>
            <a:pPr algn="ctr" defTabSz="685800" fontAlgn="auto">
              <a:spcBef>
                <a:spcPts val="0"/>
              </a:spcBef>
              <a:spcAft>
                <a:spcPts val="0"/>
              </a:spcAft>
            </a:pPr>
            <a:r>
              <a:rPr lang="fr-FR" sz="1500" spc="-1" dirty="0">
                <a:solidFill>
                  <a:srgbClr val="000000"/>
                </a:solidFill>
                <a:latin typeface="Calibri"/>
              </a:rPr>
              <a:t>CIMAP (</a:t>
            </a:r>
            <a:r>
              <a:rPr lang="fr-FR" sz="1500" spc="-1" dirty="0" err="1">
                <a:solidFill>
                  <a:srgbClr val="000000"/>
                </a:solidFill>
                <a:latin typeface="Calibri"/>
              </a:rPr>
              <a:t>theory</a:t>
            </a:r>
            <a:r>
              <a:rPr lang="fr-FR" sz="1500" spc="-1" dirty="0">
                <a:solidFill>
                  <a:srgbClr val="000000"/>
                </a:solidFill>
                <a:latin typeface="Calibri"/>
              </a:rPr>
              <a:t> matrix)</a:t>
            </a:r>
            <a:endParaRPr lang="fr-FR" sz="1500" spc="-1" dirty="0">
              <a:solidFill>
                <a:prstClr val="black"/>
              </a:solidFill>
              <a:latin typeface="Arial"/>
            </a:endParaRPr>
          </a:p>
        </p:txBody>
      </p:sp>
      <p:pic>
        <p:nvPicPr>
          <p:cNvPr id="24" name="Image 23">
            <a:extLst>
              <a:ext uri="{FF2B5EF4-FFF2-40B4-BE49-F238E27FC236}">
                <a16:creationId xmlns:a16="http://schemas.microsoft.com/office/drawing/2014/main" id="{AB7FE776-39CE-4C80-B42B-C62C02C7A7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931" y="903532"/>
            <a:ext cx="1551857" cy="765791"/>
          </a:xfrm>
          <a:prstGeom prst="rect">
            <a:avLst/>
          </a:prstGeom>
        </p:spPr>
      </p:pic>
      <p:sp>
        <p:nvSpPr>
          <p:cNvPr id="16" name="Ellipse 15">
            <a:extLst>
              <a:ext uri="{FF2B5EF4-FFF2-40B4-BE49-F238E27FC236}">
                <a16:creationId xmlns:a16="http://schemas.microsoft.com/office/drawing/2014/main" id="{F8072FEB-C930-FF8F-979B-64E316C159A3}"/>
              </a:ext>
            </a:extLst>
          </p:cNvPr>
          <p:cNvSpPr/>
          <p:nvPr/>
        </p:nvSpPr>
        <p:spPr>
          <a:xfrm>
            <a:off x="6676339" y="1305083"/>
            <a:ext cx="2430270" cy="24302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cxnSp>
        <p:nvCxnSpPr>
          <p:cNvPr id="17" name="Connecteur droit 16">
            <a:extLst>
              <a:ext uri="{FF2B5EF4-FFF2-40B4-BE49-F238E27FC236}">
                <a16:creationId xmlns:a16="http://schemas.microsoft.com/office/drawing/2014/main" id="{4A63F39A-F1CF-5E33-EA2E-FBE84AD82AD7}"/>
              </a:ext>
            </a:extLst>
          </p:cNvPr>
          <p:cNvCxnSpPr>
            <a:cxnSpLocks/>
            <a:endCxn id="67" idx="2"/>
          </p:cNvCxnSpPr>
          <p:nvPr/>
        </p:nvCxnSpPr>
        <p:spPr>
          <a:xfrm flipH="1">
            <a:off x="4121615" y="1525526"/>
            <a:ext cx="3063243" cy="191684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CD006E7B-42EC-B0AA-29D4-27D32535764D}"/>
              </a:ext>
            </a:extLst>
          </p:cNvPr>
          <p:cNvSpPr txBox="1"/>
          <p:nvPr/>
        </p:nvSpPr>
        <p:spPr>
          <a:xfrm>
            <a:off x="7481137" y="1394149"/>
            <a:ext cx="1039515" cy="300082"/>
          </a:xfrm>
          <a:prstGeom prst="rect">
            <a:avLst/>
          </a:prstGeom>
          <a:noFill/>
        </p:spPr>
        <p:txBody>
          <a:bodyPr wrap="none" rtlCol="0">
            <a:spAutoFit/>
          </a:bodyPr>
          <a:lstStyle/>
          <a:p>
            <a:pPr defTabSz="685800" fontAlgn="auto">
              <a:spcBef>
                <a:spcPts val="0"/>
              </a:spcBef>
              <a:spcAft>
                <a:spcPts val="0"/>
              </a:spcAft>
            </a:pPr>
            <a:r>
              <a:rPr lang="fr-FR" sz="1350" dirty="0">
                <a:solidFill>
                  <a:srgbClr val="00B050"/>
                </a:solidFill>
                <a:latin typeface="Calibri" panose="020F0502020204030204"/>
              </a:rPr>
              <a:t>Substitution</a:t>
            </a:r>
            <a:endParaRPr lang="fr-FR" sz="1350" dirty="0">
              <a:solidFill>
                <a:srgbClr val="0070C0"/>
              </a:solidFill>
              <a:latin typeface="Calibri" panose="020F0502020204030204"/>
            </a:endParaRPr>
          </a:p>
        </p:txBody>
      </p:sp>
      <p:cxnSp>
        <p:nvCxnSpPr>
          <p:cNvPr id="19" name="Connecteur droit 18">
            <a:extLst>
              <a:ext uri="{FF2B5EF4-FFF2-40B4-BE49-F238E27FC236}">
                <a16:creationId xmlns:a16="http://schemas.microsoft.com/office/drawing/2014/main" id="{D86A609F-BE1D-08EE-9727-ECA972D346EA}"/>
              </a:ext>
            </a:extLst>
          </p:cNvPr>
          <p:cNvCxnSpPr>
            <a:cxnSpLocks/>
            <a:endCxn id="42" idx="7"/>
          </p:cNvCxnSpPr>
          <p:nvPr/>
        </p:nvCxnSpPr>
        <p:spPr>
          <a:xfrm>
            <a:off x="7307391" y="2507473"/>
            <a:ext cx="531311" cy="485063"/>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2F7EE3B4-923C-E457-6FE5-7978084E65B6}"/>
              </a:ext>
            </a:extLst>
          </p:cNvPr>
          <p:cNvCxnSpPr/>
          <p:nvPr/>
        </p:nvCxnSpPr>
        <p:spPr>
          <a:xfrm rot="16200000" flipV="1">
            <a:off x="7203802" y="1815792"/>
            <a:ext cx="208220" cy="185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93F4D1C6-8EC1-85A4-DB1D-BC0254B2A916}"/>
              </a:ext>
            </a:extLst>
          </p:cNvPr>
          <p:cNvCxnSpPr/>
          <p:nvPr/>
        </p:nvCxnSpPr>
        <p:spPr>
          <a:xfrm rot="16200000" flipV="1">
            <a:off x="8326492" y="1819332"/>
            <a:ext cx="208220" cy="185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CEDE8816-5D60-8860-A0A4-1C91B463E3BB}"/>
              </a:ext>
            </a:extLst>
          </p:cNvPr>
          <p:cNvCxnSpPr/>
          <p:nvPr/>
        </p:nvCxnSpPr>
        <p:spPr>
          <a:xfrm rot="16200000" flipV="1">
            <a:off x="7178562" y="2959545"/>
            <a:ext cx="208220" cy="1854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7C35B0AE-BB0C-442F-75EA-38E2C8CE6575}"/>
              </a:ext>
            </a:extLst>
          </p:cNvPr>
          <p:cNvCxnSpPr/>
          <p:nvPr/>
        </p:nvCxnSpPr>
        <p:spPr>
          <a:xfrm rot="16200000" flipV="1">
            <a:off x="8326493" y="2974070"/>
            <a:ext cx="208220" cy="185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46C3096-3345-1AF2-6F31-DC080572AB8B}"/>
              </a:ext>
            </a:extLst>
          </p:cNvPr>
          <p:cNvSpPr/>
          <p:nvPr/>
        </p:nvSpPr>
        <p:spPr>
          <a:xfrm rot="16200000">
            <a:off x="7156638" y="1768417"/>
            <a:ext cx="1166854" cy="1157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1" name="Rectangle 30">
            <a:extLst>
              <a:ext uri="{FF2B5EF4-FFF2-40B4-BE49-F238E27FC236}">
                <a16:creationId xmlns:a16="http://schemas.microsoft.com/office/drawing/2014/main" id="{0ADA6A06-45CD-BE5E-04B6-64B6199BB37A}"/>
              </a:ext>
            </a:extLst>
          </p:cNvPr>
          <p:cNvSpPr/>
          <p:nvPr/>
        </p:nvSpPr>
        <p:spPr>
          <a:xfrm rot="16200000">
            <a:off x="7437018" y="2040496"/>
            <a:ext cx="1166854" cy="1157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2" name="Ellipse 31">
            <a:extLst>
              <a:ext uri="{FF2B5EF4-FFF2-40B4-BE49-F238E27FC236}">
                <a16:creationId xmlns:a16="http://schemas.microsoft.com/office/drawing/2014/main" id="{EDE772BE-F5D2-423A-309D-B1DC28287A98}"/>
              </a:ext>
            </a:extLst>
          </p:cNvPr>
          <p:cNvSpPr/>
          <p:nvPr/>
        </p:nvSpPr>
        <p:spPr>
          <a:xfrm rot="16200000">
            <a:off x="7080149" y="2849741"/>
            <a:ext cx="162018" cy="162018"/>
          </a:xfrm>
          <a:prstGeom prst="ellipse">
            <a:avLst/>
          </a:prstGeom>
          <a:ln w="12700">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3" name="Ellipse 32">
            <a:extLst>
              <a:ext uri="{FF2B5EF4-FFF2-40B4-BE49-F238E27FC236}">
                <a16:creationId xmlns:a16="http://schemas.microsoft.com/office/drawing/2014/main" id="{568A4275-B1A8-85D7-FDD7-7750F922FB78}"/>
              </a:ext>
            </a:extLst>
          </p:cNvPr>
          <p:cNvSpPr/>
          <p:nvPr/>
        </p:nvSpPr>
        <p:spPr>
          <a:xfrm rot="16200000">
            <a:off x="7099033" y="1682888"/>
            <a:ext cx="162018" cy="162018"/>
          </a:xfrm>
          <a:prstGeom prst="ellipse">
            <a:avLst/>
          </a:prstGeom>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4" name="Ellipse 33">
            <a:extLst>
              <a:ext uri="{FF2B5EF4-FFF2-40B4-BE49-F238E27FC236}">
                <a16:creationId xmlns:a16="http://schemas.microsoft.com/office/drawing/2014/main" id="{6F6DB270-F343-686E-509D-2F1A8A3317DB}"/>
              </a:ext>
            </a:extLst>
          </p:cNvPr>
          <p:cNvSpPr/>
          <p:nvPr/>
        </p:nvSpPr>
        <p:spPr>
          <a:xfrm rot="16200000">
            <a:off x="7355462" y="3129031"/>
            <a:ext cx="162018" cy="162018"/>
          </a:xfrm>
          <a:prstGeom prst="ellipse">
            <a:avLst/>
          </a:prstGeom>
          <a:solidFill>
            <a:schemeClr val="accent1">
              <a:lumMod val="40000"/>
              <a:lumOff val="60000"/>
            </a:schemeClr>
          </a:solidFill>
          <a:ln w="12700">
            <a:solidFill>
              <a:schemeClr val="tx1"/>
            </a:solid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5" name="Ellipse 34">
            <a:extLst>
              <a:ext uri="{FF2B5EF4-FFF2-40B4-BE49-F238E27FC236}">
                <a16:creationId xmlns:a16="http://schemas.microsoft.com/office/drawing/2014/main" id="{28EE4387-288F-1B27-7C55-6AF7EC3E3B49}"/>
              </a:ext>
            </a:extLst>
          </p:cNvPr>
          <p:cNvSpPr/>
          <p:nvPr/>
        </p:nvSpPr>
        <p:spPr>
          <a:xfrm rot="16200000">
            <a:off x="8518340" y="3129031"/>
            <a:ext cx="162018" cy="162018"/>
          </a:xfrm>
          <a:prstGeom prst="ellipse">
            <a:avLst/>
          </a:prstGeom>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7" name="Ellipse 36">
            <a:extLst>
              <a:ext uri="{FF2B5EF4-FFF2-40B4-BE49-F238E27FC236}">
                <a16:creationId xmlns:a16="http://schemas.microsoft.com/office/drawing/2014/main" id="{BCB1CBF4-4345-F188-A138-D1241632ADBB}"/>
              </a:ext>
            </a:extLst>
          </p:cNvPr>
          <p:cNvSpPr/>
          <p:nvPr/>
        </p:nvSpPr>
        <p:spPr>
          <a:xfrm rot="16200000">
            <a:off x="8518340" y="1972116"/>
            <a:ext cx="162018" cy="162018"/>
          </a:xfrm>
          <a:prstGeom prst="ellipse">
            <a:avLst/>
          </a:prstGeom>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8" name="Ellipse 37">
            <a:extLst>
              <a:ext uri="{FF2B5EF4-FFF2-40B4-BE49-F238E27FC236}">
                <a16:creationId xmlns:a16="http://schemas.microsoft.com/office/drawing/2014/main" id="{5310C5C1-0129-D685-B006-3E5C943CF101}"/>
              </a:ext>
            </a:extLst>
          </p:cNvPr>
          <p:cNvSpPr/>
          <p:nvPr/>
        </p:nvSpPr>
        <p:spPr>
          <a:xfrm rot="16200000">
            <a:off x="8224053" y="2855596"/>
            <a:ext cx="162018" cy="162018"/>
          </a:xfrm>
          <a:prstGeom prst="ellipse">
            <a:avLst/>
          </a:prstGeom>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9" name="Ellipse 38">
            <a:extLst>
              <a:ext uri="{FF2B5EF4-FFF2-40B4-BE49-F238E27FC236}">
                <a16:creationId xmlns:a16="http://schemas.microsoft.com/office/drawing/2014/main" id="{E0D1D6E5-1AC0-9187-6DF6-D8D1E75FDE40}"/>
              </a:ext>
            </a:extLst>
          </p:cNvPr>
          <p:cNvSpPr/>
          <p:nvPr/>
        </p:nvSpPr>
        <p:spPr>
          <a:xfrm rot="16200000">
            <a:off x="7365539" y="1972116"/>
            <a:ext cx="162018" cy="162018"/>
          </a:xfrm>
          <a:prstGeom prst="ellipse">
            <a:avLst/>
          </a:prstGeom>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40" name="Ellipse 39">
            <a:extLst>
              <a:ext uri="{FF2B5EF4-FFF2-40B4-BE49-F238E27FC236}">
                <a16:creationId xmlns:a16="http://schemas.microsoft.com/office/drawing/2014/main" id="{F84875AE-CE8A-4AB0-6D0B-4B8C5ACBB7EF}"/>
              </a:ext>
            </a:extLst>
          </p:cNvPr>
          <p:cNvSpPr/>
          <p:nvPr/>
        </p:nvSpPr>
        <p:spPr>
          <a:xfrm rot="16200000">
            <a:off x="7788823" y="1810098"/>
            <a:ext cx="162018" cy="162018"/>
          </a:xfrm>
          <a:prstGeom prst="ellipse">
            <a:avLst/>
          </a:prstGeom>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41" name="Ellipse 40">
            <a:extLst>
              <a:ext uri="{FF2B5EF4-FFF2-40B4-BE49-F238E27FC236}">
                <a16:creationId xmlns:a16="http://schemas.microsoft.com/office/drawing/2014/main" id="{E1F9C4BD-6EAC-ACEC-B250-1DE2DF680A9C}"/>
              </a:ext>
            </a:extLst>
          </p:cNvPr>
          <p:cNvSpPr/>
          <p:nvPr/>
        </p:nvSpPr>
        <p:spPr>
          <a:xfrm rot="16200000">
            <a:off x="8362663" y="2431040"/>
            <a:ext cx="162018" cy="162018"/>
          </a:xfrm>
          <a:prstGeom prst="ellipse">
            <a:avLst/>
          </a:prstGeom>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42" name="Ellipse 41">
            <a:extLst>
              <a:ext uri="{FF2B5EF4-FFF2-40B4-BE49-F238E27FC236}">
                <a16:creationId xmlns:a16="http://schemas.microsoft.com/office/drawing/2014/main" id="{7FB240B9-7278-357F-1178-3B6D57C38E71}"/>
              </a:ext>
            </a:extLst>
          </p:cNvPr>
          <p:cNvSpPr/>
          <p:nvPr/>
        </p:nvSpPr>
        <p:spPr>
          <a:xfrm rot="16200000">
            <a:off x="7814975" y="2968809"/>
            <a:ext cx="162018" cy="162018"/>
          </a:xfrm>
          <a:prstGeom prst="ellipse">
            <a:avLst/>
          </a:prstGeom>
          <a:solidFill>
            <a:schemeClr val="accent1">
              <a:lumMod val="40000"/>
              <a:lumOff val="60000"/>
            </a:schemeClr>
          </a:solidFill>
          <a:ln w="12700">
            <a:solidFill>
              <a:schemeClr val="tx1"/>
            </a:solid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43" name="Ellipse 42">
            <a:extLst>
              <a:ext uri="{FF2B5EF4-FFF2-40B4-BE49-F238E27FC236}">
                <a16:creationId xmlns:a16="http://schemas.microsoft.com/office/drawing/2014/main" id="{4E4D2570-1D19-9522-6456-C74A5504F6D3}"/>
              </a:ext>
            </a:extLst>
          </p:cNvPr>
          <p:cNvSpPr/>
          <p:nvPr/>
        </p:nvSpPr>
        <p:spPr>
          <a:xfrm rot="16200000">
            <a:off x="7713139" y="2325204"/>
            <a:ext cx="162018" cy="162018"/>
          </a:xfrm>
          <a:prstGeom prst="ellipse">
            <a:avLst/>
          </a:prstGeom>
          <a:ln w="12700">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44" name="Ellipse 43">
            <a:extLst>
              <a:ext uri="{FF2B5EF4-FFF2-40B4-BE49-F238E27FC236}">
                <a16:creationId xmlns:a16="http://schemas.microsoft.com/office/drawing/2014/main" id="{74604CC4-8F78-A9D7-A2C1-2FD989B24A4B}"/>
              </a:ext>
            </a:extLst>
          </p:cNvPr>
          <p:cNvSpPr/>
          <p:nvPr/>
        </p:nvSpPr>
        <p:spPr>
          <a:xfrm rot="16200000">
            <a:off x="7905741" y="2494340"/>
            <a:ext cx="162018" cy="162018"/>
          </a:xfrm>
          <a:prstGeom prst="ellipse">
            <a:avLst/>
          </a:prstGeom>
          <a:solidFill>
            <a:schemeClr val="accent1">
              <a:lumMod val="40000"/>
              <a:lumOff val="60000"/>
            </a:schemeClr>
          </a:solidFill>
          <a:ln w="12700">
            <a:solidFill>
              <a:schemeClr val="tx1"/>
            </a:solid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45" name="Ellipse 44">
            <a:extLst>
              <a:ext uri="{FF2B5EF4-FFF2-40B4-BE49-F238E27FC236}">
                <a16:creationId xmlns:a16="http://schemas.microsoft.com/office/drawing/2014/main" id="{E5060A28-4254-F547-F092-BA7AF6A03587}"/>
              </a:ext>
            </a:extLst>
          </p:cNvPr>
          <p:cNvSpPr/>
          <p:nvPr/>
        </p:nvSpPr>
        <p:spPr>
          <a:xfrm rot="16200000">
            <a:off x="7213333" y="2412206"/>
            <a:ext cx="162018" cy="162018"/>
          </a:xfrm>
          <a:prstGeom prst="ellipse">
            <a:avLst/>
          </a:prstGeom>
          <a:solidFill>
            <a:schemeClr val="accent1">
              <a:lumMod val="40000"/>
              <a:lumOff val="60000"/>
            </a:schemeClr>
          </a:solidFill>
          <a:ln w="12700">
            <a:solidFill>
              <a:schemeClr val="tx1"/>
            </a:solid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cxnSp>
        <p:nvCxnSpPr>
          <p:cNvPr id="46" name="Connecteur droit 45">
            <a:extLst>
              <a:ext uri="{FF2B5EF4-FFF2-40B4-BE49-F238E27FC236}">
                <a16:creationId xmlns:a16="http://schemas.microsoft.com/office/drawing/2014/main" id="{BA7BA3B6-1FB4-3F8C-1B31-C5200CE444F7}"/>
              </a:ext>
            </a:extLst>
          </p:cNvPr>
          <p:cNvCxnSpPr>
            <a:cxnSpLocks/>
            <a:stCxn id="45" idx="4"/>
            <a:endCxn id="44" idx="0"/>
          </p:cNvCxnSpPr>
          <p:nvPr/>
        </p:nvCxnSpPr>
        <p:spPr>
          <a:xfrm>
            <a:off x="7375352" y="2493217"/>
            <a:ext cx="530390" cy="82133"/>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F28DF0AD-A53D-1FE0-EC27-D083B66971BB}"/>
              </a:ext>
            </a:extLst>
          </p:cNvPr>
          <p:cNvCxnSpPr>
            <a:cxnSpLocks/>
            <a:stCxn id="44" idx="2"/>
            <a:endCxn id="42" idx="6"/>
          </p:cNvCxnSpPr>
          <p:nvPr/>
        </p:nvCxnSpPr>
        <p:spPr>
          <a:xfrm flipH="1">
            <a:off x="7895983" y="2656357"/>
            <a:ext cx="90767" cy="312452"/>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5D124469-5182-1361-6D6E-A0D2A735F2A4}"/>
              </a:ext>
            </a:extLst>
          </p:cNvPr>
          <p:cNvCxnSpPr>
            <a:cxnSpLocks/>
            <a:stCxn id="45" idx="2"/>
            <a:endCxn id="34" idx="6"/>
          </p:cNvCxnSpPr>
          <p:nvPr/>
        </p:nvCxnSpPr>
        <p:spPr>
          <a:xfrm>
            <a:off x="7294342" y="2574224"/>
            <a:ext cx="142130" cy="554807"/>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7C85BCB8-6E79-DA0E-F1A5-BBB135EA0EDB}"/>
              </a:ext>
            </a:extLst>
          </p:cNvPr>
          <p:cNvCxnSpPr>
            <a:cxnSpLocks/>
            <a:stCxn id="34" idx="4"/>
            <a:endCxn id="42" idx="0"/>
          </p:cNvCxnSpPr>
          <p:nvPr/>
        </p:nvCxnSpPr>
        <p:spPr>
          <a:xfrm flipV="1">
            <a:off x="7517482" y="3049819"/>
            <a:ext cx="297494" cy="160222"/>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53656066-222A-2F18-F063-592359EFEFA3}"/>
              </a:ext>
            </a:extLst>
          </p:cNvPr>
          <p:cNvCxnSpPr>
            <a:cxnSpLocks/>
            <a:stCxn id="34" idx="5"/>
            <a:endCxn id="44" idx="1"/>
          </p:cNvCxnSpPr>
          <p:nvPr/>
        </p:nvCxnSpPr>
        <p:spPr>
          <a:xfrm flipV="1">
            <a:off x="7493754" y="2632632"/>
            <a:ext cx="435715" cy="520127"/>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A417F236-1565-21D8-238E-8E1EA150DCFF}"/>
              </a:ext>
            </a:extLst>
          </p:cNvPr>
          <p:cNvSpPr/>
          <p:nvPr/>
        </p:nvSpPr>
        <p:spPr>
          <a:xfrm rot="16200000">
            <a:off x="7502489" y="2698658"/>
            <a:ext cx="216024" cy="216024"/>
          </a:xfrm>
          <a:prstGeom prst="ellipse">
            <a:avLst/>
          </a:prstGeom>
          <a:solidFill>
            <a:srgbClr val="00B050"/>
          </a:solid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panose="020F0502020204030204"/>
            </a:endParaRPr>
          </a:p>
        </p:txBody>
      </p:sp>
      <p:sp>
        <p:nvSpPr>
          <p:cNvPr id="52" name="Ellipse 51">
            <a:extLst>
              <a:ext uri="{FF2B5EF4-FFF2-40B4-BE49-F238E27FC236}">
                <a16:creationId xmlns:a16="http://schemas.microsoft.com/office/drawing/2014/main" id="{91E57F7A-1196-97CD-ABFC-1C418FB3C37F}"/>
              </a:ext>
            </a:extLst>
          </p:cNvPr>
          <p:cNvSpPr/>
          <p:nvPr/>
        </p:nvSpPr>
        <p:spPr>
          <a:xfrm rot="16200000">
            <a:off x="8215146" y="1661216"/>
            <a:ext cx="216024" cy="216024"/>
          </a:xfrm>
          <a:prstGeom prst="ellipse">
            <a:avLst/>
          </a:prstGeom>
          <a:solidFill>
            <a:srgbClr val="00B050"/>
          </a:solid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panose="020F0502020204030204"/>
            </a:endParaRPr>
          </a:p>
        </p:txBody>
      </p:sp>
      <p:sp>
        <p:nvSpPr>
          <p:cNvPr id="53" name="ZoneTexte 52">
            <a:extLst>
              <a:ext uri="{FF2B5EF4-FFF2-40B4-BE49-F238E27FC236}">
                <a16:creationId xmlns:a16="http://schemas.microsoft.com/office/drawing/2014/main" id="{FD7358CB-5191-78E6-5223-CB98B1CA25ED}"/>
              </a:ext>
            </a:extLst>
          </p:cNvPr>
          <p:cNvSpPr txBox="1"/>
          <p:nvPr/>
        </p:nvSpPr>
        <p:spPr>
          <a:xfrm>
            <a:off x="7343977" y="3208011"/>
            <a:ext cx="1023870" cy="507831"/>
          </a:xfrm>
          <a:prstGeom prst="rect">
            <a:avLst/>
          </a:prstGeom>
          <a:noFill/>
        </p:spPr>
        <p:txBody>
          <a:bodyPr wrap="none" rtlCol="0">
            <a:spAutoFit/>
          </a:bodyPr>
          <a:lstStyle/>
          <a:p>
            <a:pPr defTabSz="685800" fontAlgn="auto">
              <a:spcBef>
                <a:spcPts val="0"/>
              </a:spcBef>
              <a:spcAft>
                <a:spcPts val="0"/>
              </a:spcAft>
            </a:pPr>
            <a:r>
              <a:rPr lang="fr-FR" sz="1350" dirty="0">
                <a:solidFill>
                  <a:srgbClr val="00B050"/>
                </a:solidFill>
                <a:latin typeface="Calibri" panose="020F0502020204030204"/>
              </a:rPr>
              <a:t>4 </a:t>
            </a:r>
            <a:r>
              <a:rPr lang="fr-FR" sz="1350" dirty="0" err="1">
                <a:solidFill>
                  <a:prstClr val="white">
                    <a:lumMod val="65000"/>
                  </a:prstClr>
                </a:solidFill>
                <a:latin typeface="Calibri" panose="020F0502020204030204"/>
              </a:rPr>
              <a:t>vacancies</a:t>
            </a:r>
            <a:r>
              <a:rPr lang="fr-FR" sz="1350" dirty="0">
                <a:solidFill>
                  <a:prstClr val="white">
                    <a:lumMod val="65000"/>
                  </a:prstClr>
                </a:solidFill>
                <a:latin typeface="Calibri" panose="020F0502020204030204"/>
              </a:rPr>
              <a:t> </a:t>
            </a:r>
          </a:p>
          <a:p>
            <a:pPr defTabSz="685800" fontAlgn="auto">
              <a:spcBef>
                <a:spcPts val="0"/>
              </a:spcBef>
              <a:spcAft>
                <a:spcPts val="0"/>
              </a:spcAft>
            </a:pPr>
            <a:r>
              <a:rPr lang="fr-FR" sz="1350" dirty="0">
                <a:solidFill>
                  <a:srgbClr val="00B050"/>
                </a:solidFill>
                <a:latin typeface="Calibri" panose="020F0502020204030204"/>
              </a:rPr>
              <a:t>+ insertion</a:t>
            </a:r>
            <a:endParaRPr lang="fr-FR" sz="1350" dirty="0">
              <a:solidFill>
                <a:srgbClr val="0070C0"/>
              </a:solidFill>
              <a:latin typeface="Calibri" panose="020F0502020204030204"/>
            </a:endParaRPr>
          </a:p>
        </p:txBody>
      </p:sp>
      <p:cxnSp>
        <p:nvCxnSpPr>
          <p:cNvPr id="55" name="Connecteur droit 54">
            <a:extLst>
              <a:ext uri="{FF2B5EF4-FFF2-40B4-BE49-F238E27FC236}">
                <a16:creationId xmlns:a16="http://schemas.microsoft.com/office/drawing/2014/main" id="{8EFE3A3B-DE4F-2BFC-9BAF-D4DCF5C4D93B}"/>
              </a:ext>
            </a:extLst>
          </p:cNvPr>
          <p:cNvCxnSpPr>
            <a:cxnSpLocks/>
            <a:stCxn id="67" idx="2"/>
          </p:cNvCxnSpPr>
          <p:nvPr/>
        </p:nvCxnSpPr>
        <p:spPr>
          <a:xfrm>
            <a:off x="4121615" y="3442375"/>
            <a:ext cx="3591525" cy="29291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255A8CE-270E-45AD-E4E3-66E32E9D1082}"/>
              </a:ext>
            </a:extLst>
          </p:cNvPr>
          <p:cNvSpPr/>
          <p:nvPr/>
        </p:nvSpPr>
        <p:spPr>
          <a:xfrm>
            <a:off x="4258701" y="2906624"/>
            <a:ext cx="163190" cy="2843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57" name="ZoneTexte 56">
            <a:extLst>
              <a:ext uri="{FF2B5EF4-FFF2-40B4-BE49-F238E27FC236}">
                <a16:creationId xmlns:a16="http://schemas.microsoft.com/office/drawing/2014/main" id="{8520D7BB-5099-4BD6-6546-59B62FEDFA31}"/>
              </a:ext>
            </a:extLst>
          </p:cNvPr>
          <p:cNvSpPr txBox="1"/>
          <p:nvPr/>
        </p:nvSpPr>
        <p:spPr>
          <a:xfrm>
            <a:off x="2477910" y="3487229"/>
            <a:ext cx="865544" cy="715581"/>
          </a:xfrm>
          <a:prstGeom prst="rect">
            <a:avLst/>
          </a:prstGeom>
          <a:noFill/>
        </p:spPr>
        <p:txBody>
          <a:bodyPr wrap="square" rtlCol="0">
            <a:spAutoFit/>
          </a:bodyPr>
          <a:lstStyle/>
          <a:p>
            <a:pPr defTabSz="685800" fontAlgn="auto">
              <a:spcBef>
                <a:spcPts val="0"/>
              </a:spcBef>
              <a:spcAft>
                <a:spcPts val="0"/>
              </a:spcAft>
            </a:pPr>
            <a:r>
              <a:rPr lang="fr-FR" sz="1350" dirty="0" err="1">
                <a:solidFill>
                  <a:srgbClr val="FF0000"/>
                </a:solidFill>
                <a:latin typeface="Calibri" panose="020F0502020204030204"/>
              </a:rPr>
              <a:t>pump</a:t>
            </a:r>
            <a:r>
              <a:rPr lang="fr-FR" sz="1350" dirty="0">
                <a:solidFill>
                  <a:srgbClr val="FF0000"/>
                </a:solidFill>
                <a:latin typeface="Calibri" panose="020F0502020204030204"/>
              </a:rPr>
              <a:t> </a:t>
            </a:r>
          </a:p>
          <a:p>
            <a:pPr defTabSz="685800" fontAlgn="auto">
              <a:spcBef>
                <a:spcPts val="0"/>
              </a:spcBef>
              <a:spcAft>
                <a:spcPts val="0"/>
              </a:spcAft>
            </a:pPr>
            <a:r>
              <a:rPr lang="fr-FR" sz="1350" dirty="0">
                <a:solidFill>
                  <a:srgbClr val="FF0000"/>
                </a:solidFill>
                <a:latin typeface="Calibri" panose="020F0502020204030204"/>
              </a:rPr>
              <a:t>probe lasers</a:t>
            </a:r>
          </a:p>
        </p:txBody>
      </p:sp>
      <p:sp>
        <p:nvSpPr>
          <p:cNvPr id="58" name="Flèche droite 4099">
            <a:extLst>
              <a:ext uri="{FF2B5EF4-FFF2-40B4-BE49-F238E27FC236}">
                <a16:creationId xmlns:a16="http://schemas.microsoft.com/office/drawing/2014/main" id="{B706F927-AABB-207A-0A7F-AA9B33D21F0A}"/>
              </a:ext>
            </a:extLst>
          </p:cNvPr>
          <p:cNvSpPr/>
          <p:nvPr/>
        </p:nvSpPr>
        <p:spPr>
          <a:xfrm rot="18805569">
            <a:off x="3326213" y="4480772"/>
            <a:ext cx="265367" cy="73394"/>
          </a:xfrm>
          <a:prstGeom prst="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59" name="Rectangle 58">
            <a:extLst>
              <a:ext uri="{FF2B5EF4-FFF2-40B4-BE49-F238E27FC236}">
                <a16:creationId xmlns:a16="http://schemas.microsoft.com/office/drawing/2014/main" id="{75CEB2C3-FE1A-C019-9B27-62D6E7849643}"/>
              </a:ext>
            </a:extLst>
          </p:cNvPr>
          <p:cNvSpPr/>
          <p:nvPr/>
        </p:nvSpPr>
        <p:spPr>
          <a:xfrm>
            <a:off x="3048165" y="2012108"/>
            <a:ext cx="2245939" cy="28336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60" name="Rectangle 59">
            <a:extLst>
              <a:ext uri="{FF2B5EF4-FFF2-40B4-BE49-F238E27FC236}">
                <a16:creationId xmlns:a16="http://schemas.microsoft.com/office/drawing/2014/main" id="{7DC4DB65-2EA0-D196-938A-F7B6D89B32D8}"/>
              </a:ext>
            </a:extLst>
          </p:cNvPr>
          <p:cNvSpPr/>
          <p:nvPr/>
        </p:nvSpPr>
        <p:spPr>
          <a:xfrm>
            <a:off x="3468098" y="2137065"/>
            <a:ext cx="1526441" cy="6904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61" name="Rectangle 60">
            <a:extLst>
              <a:ext uri="{FF2B5EF4-FFF2-40B4-BE49-F238E27FC236}">
                <a16:creationId xmlns:a16="http://schemas.microsoft.com/office/drawing/2014/main" id="{F228B96D-E00A-C89E-C53F-D165E427A3B6}"/>
              </a:ext>
            </a:extLst>
          </p:cNvPr>
          <p:cNvSpPr/>
          <p:nvPr/>
        </p:nvSpPr>
        <p:spPr>
          <a:xfrm>
            <a:off x="2995095" y="3315532"/>
            <a:ext cx="149729" cy="771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grpSp>
        <p:nvGrpSpPr>
          <p:cNvPr id="62" name="Groupe 61">
            <a:extLst>
              <a:ext uri="{FF2B5EF4-FFF2-40B4-BE49-F238E27FC236}">
                <a16:creationId xmlns:a16="http://schemas.microsoft.com/office/drawing/2014/main" id="{1209995A-3280-E263-D0FB-B0EA51DB52F1}"/>
              </a:ext>
            </a:extLst>
          </p:cNvPr>
          <p:cNvGrpSpPr/>
          <p:nvPr/>
        </p:nvGrpSpPr>
        <p:grpSpPr>
          <a:xfrm>
            <a:off x="3789373" y="2831984"/>
            <a:ext cx="632519" cy="1478580"/>
            <a:chOff x="2788343" y="1945942"/>
            <a:chExt cx="345567" cy="1113786"/>
          </a:xfrm>
        </p:grpSpPr>
        <p:sp>
          <p:nvSpPr>
            <p:cNvPr id="130" name="Rectangle 129">
              <a:extLst>
                <a:ext uri="{FF2B5EF4-FFF2-40B4-BE49-F238E27FC236}">
                  <a16:creationId xmlns:a16="http://schemas.microsoft.com/office/drawing/2014/main" id="{F83E7075-2732-1AED-B2C6-8790CC347F5A}"/>
                </a:ext>
              </a:extLst>
            </p:cNvPr>
            <p:cNvSpPr/>
            <p:nvPr/>
          </p:nvSpPr>
          <p:spPr>
            <a:xfrm>
              <a:off x="2788343" y="1945942"/>
              <a:ext cx="345567" cy="963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131" name="Rectangle 130">
              <a:extLst>
                <a:ext uri="{FF2B5EF4-FFF2-40B4-BE49-F238E27FC236}">
                  <a16:creationId xmlns:a16="http://schemas.microsoft.com/office/drawing/2014/main" id="{21DE7139-423D-9117-3AD5-6C076A13FE86}"/>
                </a:ext>
              </a:extLst>
            </p:cNvPr>
            <p:cNvSpPr/>
            <p:nvPr/>
          </p:nvSpPr>
          <p:spPr>
            <a:xfrm>
              <a:off x="3001233" y="2042848"/>
              <a:ext cx="37167" cy="1016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panose="020F0502020204030204"/>
              </a:endParaRPr>
            </a:p>
          </p:txBody>
        </p:sp>
      </p:grpSp>
      <p:sp>
        <p:nvSpPr>
          <p:cNvPr id="63" name="ZoneTexte 62">
            <a:extLst>
              <a:ext uri="{FF2B5EF4-FFF2-40B4-BE49-F238E27FC236}">
                <a16:creationId xmlns:a16="http://schemas.microsoft.com/office/drawing/2014/main" id="{17A7EB01-9669-838A-2E15-52398F5BD9F5}"/>
              </a:ext>
            </a:extLst>
          </p:cNvPr>
          <p:cNvSpPr txBox="1"/>
          <p:nvPr/>
        </p:nvSpPr>
        <p:spPr>
          <a:xfrm flipH="1">
            <a:off x="3142625" y="2874623"/>
            <a:ext cx="560297" cy="300082"/>
          </a:xfrm>
          <a:prstGeom prst="rect">
            <a:avLst/>
          </a:prstGeom>
          <a:noFill/>
        </p:spPr>
        <p:txBody>
          <a:bodyPr wrap="square" rtlCol="0">
            <a:spAutoFit/>
          </a:bodyPr>
          <a:lstStyle/>
          <a:p>
            <a:pPr defTabSz="685800" fontAlgn="auto">
              <a:spcBef>
                <a:spcPts val="0"/>
              </a:spcBef>
              <a:spcAft>
                <a:spcPts val="0"/>
              </a:spcAft>
            </a:pPr>
            <a:r>
              <a:rPr lang="fr-FR" sz="1350" dirty="0">
                <a:solidFill>
                  <a:prstClr val="black">
                    <a:lumMod val="75000"/>
                    <a:lumOff val="25000"/>
                  </a:prstClr>
                </a:solidFill>
                <a:latin typeface="Calibri" panose="020F0502020204030204"/>
              </a:rPr>
              <a:t>HV</a:t>
            </a:r>
          </a:p>
        </p:txBody>
      </p:sp>
      <p:sp>
        <p:nvSpPr>
          <p:cNvPr id="64" name="Rectangle 63">
            <a:extLst>
              <a:ext uri="{FF2B5EF4-FFF2-40B4-BE49-F238E27FC236}">
                <a16:creationId xmlns:a16="http://schemas.microsoft.com/office/drawing/2014/main" id="{3E9EA444-1801-7561-6370-92D315E6AAAD}"/>
              </a:ext>
            </a:extLst>
          </p:cNvPr>
          <p:cNvSpPr/>
          <p:nvPr/>
        </p:nvSpPr>
        <p:spPr>
          <a:xfrm>
            <a:off x="4026938" y="3365191"/>
            <a:ext cx="145606" cy="671802"/>
          </a:xfrm>
          <a:prstGeom prst="rect">
            <a:avLst/>
          </a:prstGeom>
          <a:pattFill prst="lgConfetti">
            <a:fgClr>
              <a:srgbClr val="0000FF"/>
            </a:fgClr>
            <a:bgClr>
              <a:srgbClr val="66FF9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65" name="Rectangle 64">
            <a:extLst>
              <a:ext uri="{FF2B5EF4-FFF2-40B4-BE49-F238E27FC236}">
                <a16:creationId xmlns:a16="http://schemas.microsoft.com/office/drawing/2014/main" id="{D007AE64-7600-ECF1-CA56-DF776EC34737}"/>
              </a:ext>
            </a:extLst>
          </p:cNvPr>
          <p:cNvSpPr/>
          <p:nvPr/>
        </p:nvSpPr>
        <p:spPr>
          <a:xfrm rot="5400000">
            <a:off x="4049765" y="4493124"/>
            <a:ext cx="158280" cy="7294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cxnSp>
        <p:nvCxnSpPr>
          <p:cNvPr id="66" name="Connecteur droit avec flèche 65">
            <a:extLst>
              <a:ext uri="{FF2B5EF4-FFF2-40B4-BE49-F238E27FC236}">
                <a16:creationId xmlns:a16="http://schemas.microsoft.com/office/drawing/2014/main" id="{A2C7BFBD-F960-8E78-1E3F-0861BA366400}"/>
              </a:ext>
            </a:extLst>
          </p:cNvPr>
          <p:cNvCxnSpPr>
            <a:cxnSpLocks/>
          </p:cNvCxnSpPr>
          <p:nvPr/>
        </p:nvCxnSpPr>
        <p:spPr>
          <a:xfrm flipH="1">
            <a:off x="4006657" y="3447707"/>
            <a:ext cx="166490" cy="13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ZoneTexte 66">
            <a:extLst>
              <a:ext uri="{FF2B5EF4-FFF2-40B4-BE49-F238E27FC236}">
                <a16:creationId xmlns:a16="http://schemas.microsoft.com/office/drawing/2014/main" id="{6E200651-9022-8651-1C52-4D5C2F8CEC72}"/>
              </a:ext>
            </a:extLst>
          </p:cNvPr>
          <p:cNvSpPr txBox="1"/>
          <p:nvPr/>
        </p:nvSpPr>
        <p:spPr>
          <a:xfrm flipH="1">
            <a:off x="3986802" y="3142293"/>
            <a:ext cx="269626" cy="300082"/>
          </a:xfrm>
          <a:prstGeom prst="rect">
            <a:avLst/>
          </a:prstGeom>
          <a:noFill/>
        </p:spPr>
        <p:txBody>
          <a:bodyPr wrap="none" rtlCol="0">
            <a:spAutoFit/>
          </a:bodyPr>
          <a:lstStyle/>
          <a:p>
            <a:pPr defTabSz="685800" fontAlgn="auto">
              <a:spcBef>
                <a:spcPts val="0"/>
              </a:spcBef>
              <a:spcAft>
                <a:spcPts val="0"/>
              </a:spcAft>
            </a:pPr>
            <a:r>
              <a:rPr lang="fr-FR" sz="1350" dirty="0">
                <a:solidFill>
                  <a:srgbClr val="FF0000"/>
                </a:solidFill>
                <a:latin typeface="Calibri" panose="020F0502020204030204"/>
              </a:rPr>
              <a:t>E</a:t>
            </a:r>
          </a:p>
        </p:txBody>
      </p:sp>
      <p:cxnSp>
        <p:nvCxnSpPr>
          <p:cNvPr id="68" name="Connecteur droit avec flèche 67">
            <a:extLst>
              <a:ext uri="{FF2B5EF4-FFF2-40B4-BE49-F238E27FC236}">
                <a16:creationId xmlns:a16="http://schemas.microsoft.com/office/drawing/2014/main" id="{F1D8B20C-7B18-1DAC-9828-FDFA82266EB0}"/>
              </a:ext>
            </a:extLst>
          </p:cNvPr>
          <p:cNvCxnSpPr>
            <a:cxnSpLocks/>
          </p:cNvCxnSpPr>
          <p:nvPr/>
        </p:nvCxnSpPr>
        <p:spPr>
          <a:xfrm flipH="1">
            <a:off x="4013689" y="3607718"/>
            <a:ext cx="166490" cy="13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id="{97554CAC-E1C7-D41C-32DD-00C073F25EE1}"/>
              </a:ext>
            </a:extLst>
          </p:cNvPr>
          <p:cNvCxnSpPr>
            <a:cxnSpLocks/>
          </p:cNvCxnSpPr>
          <p:nvPr/>
        </p:nvCxnSpPr>
        <p:spPr>
          <a:xfrm flipH="1">
            <a:off x="4010446" y="3943329"/>
            <a:ext cx="166490" cy="13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7AF7E3F5-9C8A-DE84-E4DB-B42E5B7D29BA}"/>
              </a:ext>
            </a:extLst>
          </p:cNvPr>
          <p:cNvCxnSpPr>
            <a:cxnSpLocks/>
          </p:cNvCxnSpPr>
          <p:nvPr/>
        </p:nvCxnSpPr>
        <p:spPr>
          <a:xfrm flipH="1">
            <a:off x="4016496" y="3775523"/>
            <a:ext cx="166490" cy="13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2EFA5DD8-D099-C404-3A5F-8A08D1F2A814}"/>
              </a:ext>
            </a:extLst>
          </p:cNvPr>
          <p:cNvSpPr/>
          <p:nvPr/>
        </p:nvSpPr>
        <p:spPr>
          <a:xfrm>
            <a:off x="3427494" y="2912712"/>
            <a:ext cx="32437" cy="200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72" name="Rectangle 71">
            <a:extLst>
              <a:ext uri="{FF2B5EF4-FFF2-40B4-BE49-F238E27FC236}">
                <a16:creationId xmlns:a16="http://schemas.microsoft.com/office/drawing/2014/main" id="{D919AF3A-4EEA-FEE1-F966-CD5CAA02D640}"/>
              </a:ext>
            </a:extLst>
          </p:cNvPr>
          <p:cNvSpPr/>
          <p:nvPr/>
        </p:nvSpPr>
        <p:spPr>
          <a:xfrm>
            <a:off x="3157389" y="2901935"/>
            <a:ext cx="32437" cy="200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73" name="Forme libre : forme 72">
            <a:extLst>
              <a:ext uri="{FF2B5EF4-FFF2-40B4-BE49-F238E27FC236}">
                <a16:creationId xmlns:a16="http://schemas.microsoft.com/office/drawing/2014/main" id="{41DF6300-ED9D-5B48-5FC1-2901C5687EF0}"/>
              </a:ext>
            </a:extLst>
          </p:cNvPr>
          <p:cNvSpPr/>
          <p:nvPr/>
        </p:nvSpPr>
        <p:spPr>
          <a:xfrm rot="727122">
            <a:off x="3941053" y="3827079"/>
            <a:ext cx="82142" cy="1051005"/>
          </a:xfrm>
          <a:custGeom>
            <a:avLst/>
            <a:gdLst>
              <a:gd name="connsiteX0" fmla="*/ 61083 w 112725"/>
              <a:gd name="connsiteY0" fmla="*/ 0 h 676275"/>
              <a:gd name="connsiteX1" fmla="*/ 112518 w 112725"/>
              <a:gd name="connsiteY1" fmla="*/ 89535 h 676275"/>
              <a:gd name="connsiteX2" fmla="*/ 43938 w 112725"/>
              <a:gd name="connsiteY2" fmla="*/ 146685 h 676275"/>
              <a:gd name="connsiteX3" fmla="*/ 99183 w 112725"/>
              <a:gd name="connsiteY3" fmla="*/ 241935 h 676275"/>
              <a:gd name="connsiteX4" fmla="*/ 28698 w 112725"/>
              <a:gd name="connsiteY4" fmla="*/ 291465 h 676275"/>
              <a:gd name="connsiteX5" fmla="*/ 89658 w 112725"/>
              <a:gd name="connsiteY5" fmla="*/ 386715 h 676275"/>
              <a:gd name="connsiteX6" fmla="*/ 9648 w 112725"/>
              <a:gd name="connsiteY6" fmla="*/ 436245 h 676275"/>
              <a:gd name="connsiteX7" fmla="*/ 74418 w 112725"/>
              <a:gd name="connsiteY7" fmla="*/ 537210 h 676275"/>
              <a:gd name="connsiteX8" fmla="*/ 123 w 112725"/>
              <a:gd name="connsiteY8" fmla="*/ 592455 h 676275"/>
              <a:gd name="connsiteX9" fmla="*/ 55368 w 112725"/>
              <a:gd name="connsiteY9" fmla="*/ 676275 h 676275"/>
              <a:gd name="connsiteX0" fmla="*/ 66675 w 118317"/>
              <a:gd name="connsiteY0" fmla="*/ 0 h 663575"/>
              <a:gd name="connsiteX1" fmla="*/ 118110 w 118317"/>
              <a:gd name="connsiteY1" fmla="*/ 89535 h 663575"/>
              <a:gd name="connsiteX2" fmla="*/ 49530 w 118317"/>
              <a:gd name="connsiteY2" fmla="*/ 146685 h 663575"/>
              <a:gd name="connsiteX3" fmla="*/ 104775 w 118317"/>
              <a:gd name="connsiteY3" fmla="*/ 241935 h 663575"/>
              <a:gd name="connsiteX4" fmla="*/ 34290 w 118317"/>
              <a:gd name="connsiteY4" fmla="*/ 291465 h 663575"/>
              <a:gd name="connsiteX5" fmla="*/ 95250 w 118317"/>
              <a:gd name="connsiteY5" fmla="*/ 386715 h 663575"/>
              <a:gd name="connsiteX6" fmla="*/ 15240 w 118317"/>
              <a:gd name="connsiteY6" fmla="*/ 436245 h 663575"/>
              <a:gd name="connsiteX7" fmla="*/ 80010 w 118317"/>
              <a:gd name="connsiteY7" fmla="*/ 537210 h 663575"/>
              <a:gd name="connsiteX8" fmla="*/ 5715 w 118317"/>
              <a:gd name="connsiteY8" fmla="*/ 592455 h 663575"/>
              <a:gd name="connsiteX9" fmla="*/ 0 w 118317"/>
              <a:gd name="connsiteY9" fmla="*/ 663575 h 663575"/>
              <a:gd name="connsiteX0" fmla="*/ 64135 w 115777"/>
              <a:gd name="connsiteY0" fmla="*/ 0 h 696595"/>
              <a:gd name="connsiteX1" fmla="*/ 115570 w 115777"/>
              <a:gd name="connsiteY1" fmla="*/ 89535 h 696595"/>
              <a:gd name="connsiteX2" fmla="*/ 46990 w 115777"/>
              <a:gd name="connsiteY2" fmla="*/ 146685 h 696595"/>
              <a:gd name="connsiteX3" fmla="*/ 102235 w 115777"/>
              <a:gd name="connsiteY3" fmla="*/ 241935 h 696595"/>
              <a:gd name="connsiteX4" fmla="*/ 31750 w 115777"/>
              <a:gd name="connsiteY4" fmla="*/ 291465 h 696595"/>
              <a:gd name="connsiteX5" fmla="*/ 92710 w 115777"/>
              <a:gd name="connsiteY5" fmla="*/ 386715 h 696595"/>
              <a:gd name="connsiteX6" fmla="*/ 12700 w 115777"/>
              <a:gd name="connsiteY6" fmla="*/ 436245 h 696595"/>
              <a:gd name="connsiteX7" fmla="*/ 77470 w 115777"/>
              <a:gd name="connsiteY7" fmla="*/ 537210 h 696595"/>
              <a:gd name="connsiteX8" fmla="*/ 3175 w 115777"/>
              <a:gd name="connsiteY8" fmla="*/ 592455 h 696595"/>
              <a:gd name="connsiteX9" fmla="*/ 0 w 115777"/>
              <a:gd name="connsiteY9" fmla="*/ 696595 h 69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77" h="696595">
                <a:moveTo>
                  <a:pt x="64135" y="0"/>
                </a:moveTo>
                <a:cubicBezTo>
                  <a:pt x="91281" y="32544"/>
                  <a:pt x="118427" y="65088"/>
                  <a:pt x="115570" y="89535"/>
                </a:cubicBezTo>
                <a:cubicBezTo>
                  <a:pt x="112713" y="113982"/>
                  <a:pt x="49212" y="121285"/>
                  <a:pt x="46990" y="146685"/>
                </a:cubicBezTo>
                <a:cubicBezTo>
                  <a:pt x="44768" y="172085"/>
                  <a:pt x="104775" y="217805"/>
                  <a:pt x="102235" y="241935"/>
                </a:cubicBezTo>
                <a:cubicBezTo>
                  <a:pt x="99695" y="266065"/>
                  <a:pt x="33337" y="267335"/>
                  <a:pt x="31750" y="291465"/>
                </a:cubicBezTo>
                <a:cubicBezTo>
                  <a:pt x="30163" y="315595"/>
                  <a:pt x="95885" y="362585"/>
                  <a:pt x="92710" y="386715"/>
                </a:cubicBezTo>
                <a:cubicBezTo>
                  <a:pt x="89535" y="410845"/>
                  <a:pt x="15240" y="411163"/>
                  <a:pt x="12700" y="436245"/>
                </a:cubicBezTo>
                <a:cubicBezTo>
                  <a:pt x="10160" y="461327"/>
                  <a:pt x="79058" y="511175"/>
                  <a:pt x="77470" y="537210"/>
                </a:cubicBezTo>
                <a:cubicBezTo>
                  <a:pt x="75882" y="563245"/>
                  <a:pt x="6350" y="569278"/>
                  <a:pt x="3175" y="592455"/>
                </a:cubicBezTo>
                <a:cubicBezTo>
                  <a:pt x="0" y="615632"/>
                  <a:pt x="635" y="669608"/>
                  <a:pt x="0" y="696595"/>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panose="020F0502020204030204"/>
            </a:endParaRPr>
          </a:p>
        </p:txBody>
      </p:sp>
      <p:sp>
        <p:nvSpPr>
          <p:cNvPr id="74" name="Forme libre : forme 73">
            <a:extLst>
              <a:ext uri="{FF2B5EF4-FFF2-40B4-BE49-F238E27FC236}">
                <a16:creationId xmlns:a16="http://schemas.microsoft.com/office/drawing/2014/main" id="{1DBEA50C-2102-078A-BE0A-C8EB5CDA4601}"/>
              </a:ext>
            </a:extLst>
          </p:cNvPr>
          <p:cNvSpPr/>
          <p:nvPr/>
        </p:nvSpPr>
        <p:spPr>
          <a:xfrm>
            <a:off x="3174684" y="3083142"/>
            <a:ext cx="841957" cy="301592"/>
          </a:xfrm>
          <a:custGeom>
            <a:avLst/>
            <a:gdLst>
              <a:gd name="connsiteX0" fmla="*/ 830580 w 834390"/>
              <a:gd name="connsiteY0" fmla="*/ 137160 h 137160"/>
              <a:gd name="connsiteX1" fmla="*/ 834390 w 834390"/>
              <a:gd name="connsiteY1" fmla="*/ 53340 h 137160"/>
              <a:gd name="connsiteX2" fmla="*/ 0 w 834390"/>
              <a:gd name="connsiteY2" fmla="*/ 53340 h 137160"/>
              <a:gd name="connsiteX3" fmla="*/ 0 w 834390"/>
              <a:gd name="connsiteY3" fmla="*/ 0 h 137160"/>
              <a:gd name="connsiteX0" fmla="*/ 830580 w 834390"/>
              <a:gd name="connsiteY0" fmla="*/ 211199 h 211199"/>
              <a:gd name="connsiteX1" fmla="*/ 834390 w 834390"/>
              <a:gd name="connsiteY1" fmla="*/ 127379 h 211199"/>
              <a:gd name="connsiteX2" fmla="*/ 0 w 834390"/>
              <a:gd name="connsiteY2" fmla="*/ 127379 h 211199"/>
              <a:gd name="connsiteX3" fmla="*/ 0 w 834390"/>
              <a:gd name="connsiteY3" fmla="*/ 0 h 211199"/>
            </a:gdLst>
            <a:ahLst/>
            <a:cxnLst>
              <a:cxn ang="0">
                <a:pos x="connsiteX0" y="connsiteY0"/>
              </a:cxn>
              <a:cxn ang="0">
                <a:pos x="connsiteX1" y="connsiteY1"/>
              </a:cxn>
              <a:cxn ang="0">
                <a:pos x="connsiteX2" y="connsiteY2"/>
              </a:cxn>
              <a:cxn ang="0">
                <a:pos x="connsiteX3" y="connsiteY3"/>
              </a:cxn>
            </a:cxnLst>
            <a:rect l="l" t="t" r="r" b="b"/>
            <a:pathLst>
              <a:path w="834390" h="211199">
                <a:moveTo>
                  <a:pt x="830580" y="211199"/>
                </a:moveTo>
                <a:lnTo>
                  <a:pt x="834390" y="127379"/>
                </a:lnTo>
                <a:lnTo>
                  <a:pt x="0" y="127379"/>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75" name="Forme libre : forme 74">
            <a:extLst>
              <a:ext uri="{FF2B5EF4-FFF2-40B4-BE49-F238E27FC236}">
                <a16:creationId xmlns:a16="http://schemas.microsoft.com/office/drawing/2014/main" id="{ACDEC1FB-E3E6-B0C2-BABD-212F79647CC3}"/>
              </a:ext>
            </a:extLst>
          </p:cNvPr>
          <p:cNvSpPr/>
          <p:nvPr/>
        </p:nvSpPr>
        <p:spPr>
          <a:xfrm>
            <a:off x="3464866" y="3043087"/>
            <a:ext cx="705932" cy="102870"/>
          </a:xfrm>
          <a:custGeom>
            <a:avLst/>
            <a:gdLst>
              <a:gd name="connsiteX0" fmla="*/ 830580 w 834390"/>
              <a:gd name="connsiteY0" fmla="*/ 137160 h 137160"/>
              <a:gd name="connsiteX1" fmla="*/ 834390 w 834390"/>
              <a:gd name="connsiteY1" fmla="*/ 53340 h 137160"/>
              <a:gd name="connsiteX2" fmla="*/ 0 w 834390"/>
              <a:gd name="connsiteY2" fmla="*/ 53340 h 137160"/>
              <a:gd name="connsiteX3" fmla="*/ 0 w 834390"/>
              <a:gd name="connsiteY3" fmla="*/ 0 h 137160"/>
            </a:gdLst>
            <a:ahLst/>
            <a:cxnLst>
              <a:cxn ang="0">
                <a:pos x="connsiteX0" y="connsiteY0"/>
              </a:cxn>
              <a:cxn ang="0">
                <a:pos x="connsiteX1" y="connsiteY1"/>
              </a:cxn>
              <a:cxn ang="0">
                <a:pos x="connsiteX2" y="connsiteY2"/>
              </a:cxn>
              <a:cxn ang="0">
                <a:pos x="connsiteX3" y="connsiteY3"/>
              </a:cxn>
            </a:cxnLst>
            <a:rect l="l" t="t" r="r" b="b"/>
            <a:pathLst>
              <a:path w="834390" h="137160">
                <a:moveTo>
                  <a:pt x="830580" y="137160"/>
                </a:moveTo>
                <a:lnTo>
                  <a:pt x="834390" y="53340"/>
                </a:lnTo>
                <a:lnTo>
                  <a:pt x="0" y="53340"/>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76" name="Rectangle 75">
            <a:extLst>
              <a:ext uri="{FF2B5EF4-FFF2-40B4-BE49-F238E27FC236}">
                <a16:creationId xmlns:a16="http://schemas.microsoft.com/office/drawing/2014/main" id="{EA8F4C87-75A0-6223-0E6F-500BFB51C848}"/>
              </a:ext>
            </a:extLst>
          </p:cNvPr>
          <p:cNvSpPr/>
          <p:nvPr/>
        </p:nvSpPr>
        <p:spPr>
          <a:xfrm>
            <a:off x="3871061" y="4529242"/>
            <a:ext cx="1112099" cy="300082"/>
          </a:xfrm>
          <a:prstGeom prst="rect">
            <a:avLst/>
          </a:prstGeom>
        </p:spPr>
        <p:txBody>
          <a:bodyPr wrap="none">
            <a:spAutoFit/>
          </a:bodyPr>
          <a:lstStyle/>
          <a:p>
            <a:pPr defTabSz="685800" fontAlgn="auto">
              <a:spcBef>
                <a:spcPts val="0"/>
              </a:spcBef>
              <a:spcAft>
                <a:spcPts val="0"/>
              </a:spcAft>
            </a:pPr>
            <a:r>
              <a:rPr lang="fr-FR" sz="1350" dirty="0">
                <a:solidFill>
                  <a:srgbClr val="7030A0"/>
                </a:solidFill>
                <a:latin typeface="Calibri" panose="020F0502020204030204"/>
              </a:rPr>
              <a:t>Fluorescence</a:t>
            </a:r>
          </a:p>
        </p:txBody>
      </p:sp>
      <p:sp>
        <p:nvSpPr>
          <p:cNvPr id="77" name="ZoneTexte 76">
            <a:extLst>
              <a:ext uri="{FF2B5EF4-FFF2-40B4-BE49-F238E27FC236}">
                <a16:creationId xmlns:a16="http://schemas.microsoft.com/office/drawing/2014/main" id="{520A5B52-3DCE-BE11-8237-A36056BF704F}"/>
              </a:ext>
            </a:extLst>
          </p:cNvPr>
          <p:cNvSpPr txBox="1"/>
          <p:nvPr/>
        </p:nvSpPr>
        <p:spPr>
          <a:xfrm flipH="1">
            <a:off x="3079483" y="4564690"/>
            <a:ext cx="793807" cy="300082"/>
          </a:xfrm>
          <a:prstGeom prst="rect">
            <a:avLst/>
          </a:prstGeom>
          <a:noFill/>
        </p:spPr>
        <p:txBody>
          <a:bodyPr wrap="none" rtlCol="0">
            <a:spAutoFit/>
          </a:bodyPr>
          <a:lstStyle/>
          <a:p>
            <a:pPr defTabSz="685800" fontAlgn="auto">
              <a:spcBef>
                <a:spcPts val="0"/>
              </a:spcBef>
              <a:spcAft>
                <a:spcPts val="0"/>
              </a:spcAft>
            </a:pPr>
            <a:r>
              <a:rPr lang="fr-FR" sz="1350" dirty="0" err="1">
                <a:solidFill>
                  <a:srgbClr val="0070C0"/>
                </a:solidFill>
                <a:latin typeface="Calibri" panose="020F0502020204030204"/>
              </a:rPr>
              <a:t>Inert</a:t>
            </a:r>
            <a:r>
              <a:rPr lang="fr-FR" sz="1350" dirty="0">
                <a:solidFill>
                  <a:srgbClr val="0070C0"/>
                </a:solidFill>
                <a:latin typeface="Calibri" panose="020F0502020204030204"/>
              </a:rPr>
              <a:t> gaz</a:t>
            </a:r>
          </a:p>
        </p:txBody>
      </p:sp>
      <p:sp>
        <p:nvSpPr>
          <p:cNvPr id="78" name="Flèche droite 4099">
            <a:extLst>
              <a:ext uri="{FF2B5EF4-FFF2-40B4-BE49-F238E27FC236}">
                <a16:creationId xmlns:a16="http://schemas.microsoft.com/office/drawing/2014/main" id="{6FCF9ADC-DC72-0B5C-B01E-9EF626CBEA86}"/>
              </a:ext>
            </a:extLst>
          </p:cNvPr>
          <p:cNvSpPr/>
          <p:nvPr/>
        </p:nvSpPr>
        <p:spPr>
          <a:xfrm rot="19157303">
            <a:off x="3170743" y="4156021"/>
            <a:ext cx="251031" cy="77585"/>
          </a:xfrm>
          <a:prstGeom prst="rightArrow">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79" name="ZoneTexte 78">
            <a:extLst>
              <a:ext uri="{FF2B5EF4-FFF2-40B4-BE49-F238E27FC236}">
                <a16:creationId xmlns:a16="http://schemas.microsoft.com/office/drawing/2014/main" id="{9E1E8E32-7EE2-5044-974F-0186138F80F1}"/>
              </a:ext>
            </a:extLst>
          </p:cNvPr>
          <p:cNvSpPr txBox="1"/>
          <p:nvPr/>
        </p:nvSpPr>
        <p:spPr>
          <a:xfrm flipH="1">
            <a:off x="3045442" y="4245565"/>
            <a:ext cx="344966" cy="300082"/>
          </a:xfrm>
          <a:prstGeom prst="rect">
            <a:avLst/>
          </a:prstGeom>
          <a:noFill/>
        </p:spPr>
        <p:txBody>
          <a:bodyPr wrap="none" rtlCol="0">
            <a:spAutoFit/>
          </a:bodyPr>
          <a:lstStyle/>
          <a:p>
            <a:pPr defTabSz="685800" fontAlgn="auto">
              <a:spcBef>
                <a:spcPts val="0"/>
              </a:spcBef>
              <a:spcAft>
                <a:spcPts val="0"/>
              </a:spcAft>
            </a:pPr>
            <a:r>
              <a:rPr lang="fr-FR" sz="1350" dirty="0">
                <a:solidFill>
                  <a:srgbClr val="00B050"/>
                </a:solidFill>
                <a:latin typeface="Calibri" panose="020F0502020204030204"/>
              </a:rPr>
              <a:t>Cs</a:t>
            </a:r>
          </a:p>
        </p:txBody>
      </p:sp>
      <p:cxnSp>
        <p:nvCxnSpPr>
          <p:cNvPr id="80" name="Connecteur droit 79">
            <a:extLst>
              <a:ext uri="{FF2B5EF4-FFF2-40B4-BE49-F238E27FC236}">
                <a16:creationId xmlns:a16="http://schemas.microsoft.com/office/drawing/2014/main" id="{4CE623FD-57B5-659A-D31F-B142BF956109}"/>
              </a:ext>
            </a:extLst>
          </p:cNvPr>
          <p:cNvCxnSpPr>
            <a:cxnSpLocks/>
          </p:cNvCxnSpPr>
          <p:nvPr/>
        </p:nvCxnSpPr>
        <p:spPr>
          <a:xfrm>
            <a:off x="4008186" y="3347305"/>
            <a:ext cx="5470" cy="7075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2AEAD447-ACDF-1136-BA0E-D22C98975B4D}"/>
              </a:ext>
            </a:extLst>
          </p:cNvPr>
          <p:cNvSpPr/>
          <p:nvPr/>
        </p:nvSpPr>
        <p:spPr>
          <a:xfrm>
            <a:off x="5749338" y="3012774"/>
            <a:ext cx="750014" cy="300082"/>
          </a:xfrm>
          <a:prstGeom prst="rect">
            <a:avLst/>
          </a:prstGeom>
        </p:spPr>
        <p:txBody>
          <a:bodyPr wrap="none">
            <a:spAutoFit/>
          </a:bodyPr>
          <a:lstStyle/>
          <a:p>
            <a:pPr defTabSz="685800" fontAlgn="auto">
              <a:spcBef>
                <a:spcPts val="0"/>
              </a:spcBef>
              <a:spcAft>
                <a:spcPts val="0"/>
              </a:spcAft>
            </a:pPr>
            <a:r>
              <a:rPr lang="fr-FR" sz="1350" dirty="0">
                <a:solidFill>
                  <a:srgbClr val="FF0000"/>
                </a:solidFill>
                <a:latin typeface="Calibri" panose="020F0502020204030204"/>
              </a:rPr>
              <a:t> </a:t>
            </a:r>
            <a:r>
              <a:rPr lang="fr-FR" sz="1350" dirty="0" err="1">
                <a:solidFill>
                  <a:srgbClr val="FF0000"/>
                </a:solidFill>
                <a:latin typeface="Calibri" panose="020F0502020204030204"/>
              </a:rPr>
              <a:t>analyze</a:t>
            </a:r>
            <a:endParaRPr lang="fr-FR" sz="1350" dirty="0">
              <a:solidFill>
                <a:srgbClr val="FF0000"/>
              </a:solidFill>
              <a:latin typeface="Calibri" panose="020F0502020204030204"/>
            </a:endParaRPr>
          </a:p>
        </p:txBody>
      </p:sp>
      <p:grpSp>
        <p:nvGrpSpPr>
          <p:cNvPr id="82" name="Groupe 81">
            <a:extLst>
              <a:ext uri="{FF2B5EF4-FFF2-40B4-BE49-F238E27FC236}">
                <a16:creationId xmlns:a16="http://schemas.microsoft.com/office/drawing/2014/main" id="{A01B9208-FA49-0F96-687E-3643A17CA7E7}"/>
              </a:ext>
            </a:extLst>
          </p:cNvPr>
          <p:cNvGrpSpPr/>
          <p:nvPr/>
        </p:nvGrpSpPr>
        <p:grpSpPr>
          <a:xfrm>
            <a:off x="5820289" y="3568943"/>
            <a:ext cx="290670" cy="332209"/>
            <a:chOff x="4105282" y="5317503"/>
            <a:chExt cx="773719" cy="726209"/>
          </a:xfrm>
        </p:grpSpPr>
        <p:sp>
          <p:nvSpPr>
            <p:cNvPr id="128" name="Rectangle 127">
              <a:extLst>
                <a:ext uri="{FF2B5EF4-FFF2-40B4-BE49-F238E27FC236}">
                  <a16:creationId xmlns:a16="http://schemas.microsoft.com/office/drawing/2014/main" id="{38FF8143-CAE9-8BC3-6A46-C5EC7BA9F59B}"/>
                </a:ext>
              </a:extLst>
            </p:cNvPr>
            <p:cNvSpPr/>
            <p:nvPr/>
          </p:nvSpPr>
          <p:spPr>
            <a:xfrm>
              <a:off x="4105282" y="5318845"/>
              <a:ext cx="773719" cy="7248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cxnSp>
          <p:nvCxnSpPr>
            <p:cNvPr id="129" name="Connecteur droit 128">
              <a:extLst>
                <a:ext uri="{FF2B5EF4-FFF2-40B4-BE49-F238E27FC236}">
                  <a16:creationId xmlns:a16="http://schemas.microsoft.com/office/drawing/2014/main" id="{58E487F5-8410-0864-366F-6C6E11501095}"/>
                </a:ext>
              </a:extLst>
            </p:cNvPr>
            <p:cNvCxnSpPr/>
            <p:nvPr/>
          </p:nvCxnSpPr>
          <p:spPr>
            <a:xfrm flipH="1">
              <a:off x="4105282" y="5317503"/>
              <a:ext cx="773719" cy="725507"/>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83" name="Connecteur droit avec flèche 82">
            <a:extLst>
              <a:ext uri="{FF2B5EF4-FFF2-40B4-BE49-F238E27FC236}">
                <a16:creationId xmlns:a16="http://schemas.microsoft.com/office/drawing/2014/main" id="{BC81F82F-C231-7E2D-9A01-0E2375B3793E}"/>
              </a:ext>
            </a:extLst>
          </p:cNvPr>
          <p:cNvCxnSpPr>
            <a:cxnSpLocks/>
            <a:stCxn id="128" idx="0"/>
          </p:cNvCxnSpPr>
          <p:nvPr/>
        </p:nvCxnSpPr>
        <p:spPr>
          <a:xfrm flipV="1">
            <a:off x="5965624" y="3403192"/>
            <a:ext cx="15059" cy="166364"/>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a:extLst>
              <a:ext uri="{FF2B5EF4-FFF2-40B4-BE49-F238E27FC236}">
                <a16:creationId xmlns:a16="http://schemas.microsoft.com/office/drawing/2014/main" id="{290465A9-3C25-DD1A-2710-7B5C85AC33AC}"/>
              </a:ext>
            </a:extLst>
          </p:cNvPr>
          <p:cNvCxnSpPr>
            <a:cxnSpLocks/>
          </p:cNvCxnSpPr>
          <p:nvPr/>
        </p:nvCxnSpPr>
        <p:spPr>
          <a:xfrm flipV="1">
            <a:off x="6109822" y="3713440"/>
            <a:ext cx="162347" cy="6554"/>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06BF858B-3E0B-902C-999C-C5FA70C7AD91}"/>
              </a:ext>
            </a:extLst>
          </p:cNvPr>
          <p:cNvSpPr/>
          <p:nvPr/>
        </p:nvSpPr>
        <p:spPr>
          <a:xfrm>
            <a:off x="5242456" y="3315532"/>
            <a:ext cx="149729" cy="771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86" name="Lune 85">
            <a:extLst>
              <a:ext uri="{FF2B5EF4-FFF2-40B4-BE49-F238E27FC236}">
                <a16:creationId xmlns:a16="http://schemas.microsoft.com/office/drawing/2014/main" id="{345055BA-A6FD-4CF6-1765-369293449F59}"/>
              </a:ext>
            </a:extLst>
          </p:cNvPr>
          <p:cNvSpPr/>
          <p:nvPr/>
        </p:nvSpPr>
        <p:spPr>
          <a:xfrm rot="5400000">
            <a:off x="5915180" y="3227043"/>
            <a:ext cx="131008" cy="304249"/>
          </a:xfrm>
          <a:prstGeom prst="moon">
            <a:avLst>
              <a:gd name="adj"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87" name="Rectangle 86">
            <a:extLst>
              <a:ext uri="{FF2B5EF4-FFF2-40B4-BE49-F238E27FC236}">
                <a16:creationId xmlns:a16="http://schemas.microsoft.com/office/drawing/2014/main" id="{F61AE708-3DA1-0666-74F1-68414B383724}"/>
              </a:ext>
            </a:extLst>
          </p:cNvPr>
          <p:cNvSpPr/>
          <p:nvPr/>
        </p:nvSpPr>
        <p:spPr>
          <a:xfrm>
            <a:off x="2746675" y="1898416"/>
            <a:ext cx="2915084" cy="3054071"/>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srgbClr val="FF66FF"/>
              </a:solidFill>
              <a:latin typeface="Calibri" panose="020F0502020204030204"/>
            </a:endParaRPr>
          </a:p>
        </p:txBody>
      </p:sp>
      <p:sp>
        <p:nvSpPr>
          <p:cNvPr id="89" name="Flèche : bas 88">
            <a:extLst>
              <a:ext uri="{FF2B5EF4-FFF2-40B4-BE49-F238E27FC236}">
                <a16:creationId xmlns:a16="http://schemas.microsoft.com/office/drawing/2014/main" id="{8756E9E5-89BF-9204-5D47-CAA0201F50E7}"/>
              </a:ext>
            </a:extLst>
          </p:cNvPr>
          <p:cNvSpPr/>
          <p:nvPr/>
        </p:nvSpPr>
        <p:spPr>
          <a:xfrm rot="16702251">
            <a:off x="4362516" y="2047394"/>
            <a:ext cx="165292" cy="3576343"/>
          </a:xfrm>
          <a:prstGeom prst="downArrow">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panose="020F0502020204030204"/>
            </a:endParaRPr>
          </a:p>
        </p:txBody>
      </p:sp>
      <p:sp>
        <p:nvSpPr>
          <p:cNvPr id="90" name="Lune 89">
            <a:extLst>
              <a:ext uri="{FF2B5EF4-FFF2-40B4-BE49-F238E27FC236}">
                <a16:creationId xmlns:a16="http://schemas.microsoft.com/office/drawing/2014/main" id="{78B91F77-0A82-38F9-2686-C824A5FA349D}"/>
              </a:ext>
            </a:extLst>
          </p:cNvPr>
          <p:cNvSpPr/>
          <p:nvPr/>
        </p:nvSpPr>
        <p:spPr>
          <a:xfrm rot="10800000">
            <a:off x="6246705" y="3562326"/>
            <a:ext cx="123931" cy="321623"/>
          </a:xfrm>
          <a:prstGeom prst="moon">
            <a:avLst>
              <a:gd name="adj"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91" name="Rectangle 90">
            <a:extLst>
              <a:ext uri="{FF2B5EF4-FFF2-40B4-BE49-F238E27FC236}">
                <a16:creationId xmlns:a16="http://schemas.microsoft.com/office/drawing/2014/main" id="{7CD9D152-0ED6-6F18-9E31-71B5E9A77B18}"/>
              </a:ext>
            </a:extLst>
          </p:cNvPr>
          <p:cNvSpPr/>
          <p:nvPr/>
        </p:nvSpPr>
        <p:spPr>
          <a:xfrm>
            <a:off x="3768658" y="2419744"/>
            <a:ext cx="806183" cy="300082"/>
          </a:xfrm>
          <a:prstGeom prst="rect">
            <a:avLst/>
          </a:prstGeom>
        </p:spPr>
        <p:txBody>
          <a:bodyPr wrap="none">
            <a:spAutoFit/>
          </a:bodyPr>
          <a:lstStyle/>
          <a:p>
            <a:pPr defTabSz="685800" fontAlgn="auto">
              <a:spcBef>
                <a:spcPts val="0"/>
              </a:spcBef>
              <a:spcAft>
                <a:spcPts val="0"/>
              </a:spcAft>
            </a:pPr>
            <a:r>
              <a:rPr lang="fr-FR" sz="1350" dirty="0">
                <a:solidFill>
                  <a:srgbClr val="0070C0"/>
                </a:solidFill>
                <a:latin typeface="Calibri" panose="020F0502020204030204"/>
              </a:rPr>
              <a:t>Cryostat </a:t>
            </a:r>
          </a:p>
        </p:txBody>
      </p:sp>
      <p:cxnSp>
        <p:nvCxnSpPr>
          <p:cNvPr id="93" name="Connecteur droit avec flèche 92">
            <a:extLst>
              <a:ext uri="{FF2B5EF4-FFF2-40B4-BE49-F238E27FC236}">
                <a16:creationId xmlns:a16="http://schemas.microsoft.com/office/drawing/2014/main" id="{5FAE49E7-7184-1E1D-E504-1CD71197BEF3}"/>
              </a:ext>
            </a:extLst>
          </p:cNvPr>
          <p:cNvCxnSpPr>
            <a:cxnSpLocks/>
            <a:endCxn id="128" idx="1"/>
          </p:cNvCxnSpPr>
          <p:nvPr/>
        </p:nvCxnSpPr>
        <p:spPr>
          <a:xfrm>
            <a:off x="2717884" y="3725522"/>
            <a:ext cx="3102406" cy="9831"/>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94" name="Groupe 93">
            <a:extLst>
              <a:ext uri="{FF2B5EF4-FFF2-40B4-BE49-F238E27FC236}">
                <a16:creationId xmlns:a16="http://schemas.microsoft.com/office/drawing/2014/main" id="{28B0FD43-642A-97E3-5FD7-497DA947E79F}"/>
              </a:ext>
            </a:extLst>
          </p:cNvPr>
          <p:cNvGrpSpPr/>
          <p:nvPr/>
        </p:nvGrpSpPr>
        <p:grpSpPr>
          <a:xfrm>
            <a:off x="5405926" y="2564529"/>
            <a:ext cx="178286" cy="2173897"/>
            <a:chOff x="4226344" y="3332914"/>
            <a:chExt cx="251290" cy="2898529"/>
          </a:xfrm>
        </p:grpSpPr>
        <p:grpSp>
          <p:nvGrpSpPr>
            <p:cNvPr id="116" name="Groupe 115">
              <a:extLst>
                <a:ext uri="{FF2B5EF4-FFF2-40B4-BE49-F238E27FC236}">
                  <a16:creationId xmlns:a16="http://schemas.microsoft.com/office/drawing/2014/main" id="{2E794E1A-9771-16BC-5828-6F91138C36DA}"/>
                </a:ext>
              </a:extLst>
            </p:cNvPr>
            <p:cNvGrpSpPr/>
            <p:nvPr/>
          </p:nvGrpSpPr>
          <p:grpSpPr>
            <a:xfrm>
              <a:off x="4242253" y="3332914"/>
              <a:ext cx="232640" cy="261141"/>
              <a:chOff x="4556346" y="272269"/>
              <a:chExt cx="450637" cy="443373"/>
            </a:xfrm>
          </p:grpSpPr>
          <p:grpSp>
            <p:nvGrpSpPr>
              <p:cNvPr id="124" name="Groupe 123">
                <a:extLst>
                  <a:ext uri="{FF2B5EF4-FFF2-40B4-BE49-F238E27FC236}">
                    <a16:creationId xmlns:a16="http://schemas.microsoft.com/office/drawing/2014/main" id="{9E1AE1E5-5FD7-43F4-2948-68F9D53E2B1E}"/>
                  </a:ext>
                </a:extLst>
              </p:cNvPr>
              <p:cNvGrpSpPr/>
              <p:nvPr/>
            </p:nvGrpSpPr>
            <p:grpSpPr>
              <a:xfrm>
                <a:off x="4556346" y="272697"/>
                <a:ext cx="450637" cy="442945"/>
                <a:chOff x="4105282" y="5317503"/>
                <a:chExt cx="773719" cy="726209"/>
              </a:xfrm>
            </p:grpSpPr>
            <p:sp>
              <p:nvSpPr>
                <p:cNvPr id="126" name="Rectangle 125">
                  <a:extLst>
                    <a:ext uri="{FF2B5EF4-FFF2-40B4-BE49-F238E27FC236}">
                      <a16:creationId xmlns:a16="http://schemas.microsoft.com/office/drawing/2014/main" id="{2FC475CD-D2C3-2438-67BF-6EC95F770D6E}"/>
                    </a:ext>
                  </a:extLst>
                </p:cNvPr>
                <p:cNvSpPr/>
                <p:nvPr/>
              </p:nvSpPr>
              <p:spPr>
                <a:xfrm>
                  <a:off x="4105282" y="5318845"/>
                  <a:ext cx="773719" cy="724867"/>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cxnSp>
              <p:nvCxnSpPr>
                <p:cNvPr id="127" name="Connecteur droit 126">
                  <a:extLst>
                    <a:ext uri="{FF2B5EF4-FFF2-40B4-BE49-F238E27FC236}">
                      <a16:creationId xmlns:a16="http://schemas.microsoft.com/office/drawing/2014/main" id="{D987C0DF-7BA6-785C-06C8-F8110008A8F3}"/>
                    </a:ext>
                  </a:extLst>
                </p:cNvPr>
                <p:cNvCxnSpPr/>
                <p:nvPr/>
              </p:nvCxnSpPr>
              <p:spPr>
                <a:xfrm flipH="1">
                  <a:off x="4105282" y="5317503"/>
                  <a:ext cx="773719" cy="72550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25" name="Connecteur droit 124">
                <a:extLst>
                  <a:ext uri="{FF2B5EF4-FFF2-40B4-BE49-F238E27FC236}">
                    <a16:creationId xmlns:a16="http://schemas.microsoft.com/office/drawing/2014/main" id="{6EB08B65-915C-7252-BDE2-D364E50D61FB}"/>
                  </a:ext>
                </a:extLst>
              </p:cNvPr>
              <p:cNvCxnSpPr>
                <a:cxnSpLocks/>
              </p:cNvCxnSpPr>
              <p:nvPr/>
            </p:nvCxnSpPr>
            <p:spPr>
              <a:xfrm>
                <a:off x="4572000" y="272269"/>
                <a:ext cx="416665" cy="44294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17" name="Groupe 116">
              <a:extLst>
                <a:ext uri="{FF2B5EF4-FFF2-40B4-BE49-F238E27FC236}">
                  <a16:creationId xmlns:a16="http://schemas.microsoft.com/office/drawing/2014/main" id="{C7D4E55F-8E68-3A02-39F0-3F4FC7606505}"/>
                </a:ext>
              </a:extLst>
            </p:cNvPr>
            <p:cNvGrpSpPr/>
            <p:nvPr/>
          </p:nvGrpSpPr>
          <p:grpSpPr>
            <a:xfrm>
              <a:off x="4232796" y="5970302"/>
              <a:ext cx="232640" cy="261141"/>
              <a:chOff x="4556346" y="272269"/>
              <a:chExt cx="450637" cy="443373"/>
            </a:xfrm>
          </p:grpSpPr>
          <p:grpSp>
            <p:nvGrpSpPr>
              <p:cNvPr id="120" name="Groupe 119">
                <a:extLst>
                  <a:ext uri="{FF2B5EF4-FFF2-40B4-BE49-F238E27FC236}">
                    <a16:creationId xmlns:a16="http://schemas.microsoft.com/office/drawing/2014/main" id="{7383E67B-9328-47CA-67D0-A7E491083334}"/>
                  </a:ext>
                </a:extLst>
              </p:cNvPr>
              <p:cNvGrpSpPr/>
              <p:nvPr/>
            </p:nvGrpSpPr>
            <p:grpSpPr>
              <a:xfrm>
                <a:off x="4556346" y="272697"/>
                <a:ext cx="450637" cy="442945"/>
                <a:chOff x="4105282" y="5317503"/>
                <a:chExt cx="773719" cy="726209"/>
              </a:xfrm>
            </p:grpSpPr>
            <p:sp>
              <p:nvSpPr>
                <p:cNvPr id="122" name="Rectangle 121">
                  <a:extLst>
                    <a:ext uri="{FF2B5EF4-FFF2-40B4-BE49-F238E27FC236}">
                      <a16:creationId xmlns:a16="http://schemas.microsoft.com/office/drawing/2014/main" id="{738B74BD-5E4B-431E-66F6-D19A4674647E}"/>
                    </a:ext>
                  </a:extLst>
                </p:cNvPr>
                <p:cNvSpPr/>
                <p:nvPr/>
              </p:nvSpPr>
              <p:spPr>
                <a:xfrm>
                  <a:off x="4105282" y="5318845"/>
                  <a:ext cx="773719" cy="724867"/>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cxnSp>
              <p:nvCxnSpPr>
                <p:cNvPr id="123" name="Connecteur droit 122">
                  <a:extLst>
                    <a:ext uri="{FF2B5EF4-FFF2-40B4-BE49-F238E27FC236}">
                      <a16:creationId xmlns:a16="http://schemas.microsoft.com/office/drawing/2014/main" id="{299DDDB1-93D8-AA33-37F6-E7E90618A160}"/>
                    </a:ext>
                  </a:extLst>
                </p:cNvPr>
                <p:cNvCxnSpPr/>
                <p:nvPr/>
              </p:nvCxnSpPr>
              <p:spPr>
                <a:xfrm flipH="1">
                  <a:off x="4105282" y="5317503"/>
                  <a:ext cx="773719" cy="72550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21" name="Connecteur droit 120">
                <a:extLst>
                  <a:ext uri="{FF2B5EF4-FFF2-40B4-BE49-F238E27FC236}">
                    <a16:creationId xmlns:a16="http://schemas.microsoft.com/office/drawing/2014/main" id="{BF7822B9-E806-9809-EF65-2513014B1390}"/>
                  </a:ext>
                </a:extLst>
              </p:cNvPr>
              <p:cNvCxnSpPr>
                <a:cxnSpLocks/>
              </p:cNvCxnSpPr>
              <p:nvPr/>
            </p:nvCxnSpPr>
            <p:spPr>
              <a:xfrm>
                <a:off x="4572000" y="272269"/>
                <a:ext cx="416665" cy="44294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18" name="Connecteur droit 117">
              <a:extLst>
                <a:ext uri="{FF2B5EF4-FFF2-40B4-BE49-F238E27FC236}">
                  <a16:creationId xmlns:a16="http://schemas.microsoft.com/office/drawing/2014/main" id="{54E87832-BBF1-0452-64F8-58111C885062}"/>
                </a:ext>
              </a:extLst>
            </p:cNvPr>
            <p:cNvCxnSpPr>
              <a:cxnSpLocks/>
            </p:cNvCxnSpPr>
            <p:nvPr/>
          </p:nvCxnSpPr>
          <p:spPr>
            <a:xfrm flipH="1">
              <a:off x="4462935" y="3604550"/>
              <a:ext cx="14699" cy="2366851"/>
            </a:xfrm>
            <a:prstGeom prst="line">
              <a:avLst/>
            </a:prstGeom>
            <a:ln w="127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19" name="Connecteur droit 118">
              <a:extLst>
                <a:ext uri="{FF2B5EF4-FFF2-40B4-BE49-F238E27FC236}">
                  <a16:creationId xmlns:a16="http://schemas.microsoft.com/office/drawing/2014/main" id="{B02CB47F-E765-582D-5A4D-5E7796DA8129}"/>
                </a:ext>
              </a:extLst>
            </p:cNvPr>
            <p:cNvCxnSpPr>
              <a:cxnSpLocks/>
            </p:cNvCxnSpPr>
            <p:nvPr/>
          </p:nvCxnSpPr>
          <p:spPr>
            <a:xfrm flipH="1">
              <a:off x="4226344" y="3577487"/>
              <a:ext cx="14699" cy="2366851"/>
            </a:xfrm>
            <a:prstGeom prst="line">
              <a:avLst/>
            </a:prstGeom>
            <a:ln w="127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grpSp>
        <p:nvGrpSpPr>
          <p:cNvPr id="95" name="Groupe 94">
            <a:extLst>
              <a:ext uri="{FF2B5EF4-FFF2-40B4-BE49-F238E27FC236}">
                <a16:creationId xmlns:a16="http://schemas.microsoft.com/office/drawing/2014/main" id="{5B1AFF54-A2CD-FF3E-E34E-C455D58D876F}"/>
              </a:ext>
            </a:extLst>
          </p:cNvPr>
          <p:cNvGrpSpPr/>
          <p:nvPr/>
        </p:nvGrpSpPr>
        <p:grpSpPr>
          <a:xfrm>
            <a:off x="2789552" y="2561327"/>
            <a:ext cx="178286" cy="2173897"/>
            <a:chOff x="4226344" y="3332914"/>
            <a:chExt cx="251290" cy="2898529"/>
          </a:xfrm>
        </p:grpSpPr>
        <p:grpSp>
          <p:nvGrpSpPr>
            <p:cNvPr id="104" name="Groupe 103">
              <a:extLst>
                <a:ext uri="{FF2B5EF4-FFF2-40B4-BE49-F238E27FC236}">
                  <a16:creationId xmlns:a16="http://schemas.microsoft.com/office/drawing/2014/main" id="{6BCB5170-2786-7692-E95F-674B224BA4DE}"/>
                </a:ext>
              </a:extLst>
            </p:cNvPr>
            <p:cNvGrpSpPr/>
            <p:nvPr/>
          </p:nvGrpSpPr>
          <p:grpSpPr>
            <a:xfrm>
              <a:off x="4242253" y="3332914"/>
              <a:ext cx="232640" cy="261141"/>
              <a:chOff x="4556346" y="272269"/>
              <a:chExt cx="450637" cy="443373"/>
            </a:xfrm>
          </p:grpSpPr>
          <p:grpSp>
            <p:nvGrpSpPr>
              <p:cNvPr id="112" name="Groupe 111">
                <a:extLst>
                  <a:ext uri="{FF2B5EF4-FFF2-40B4-BE49-F238E27FC236}">
                    <a16:creationId xmlns:a16="http://schemas.microsoft.com/office/drawing/2014/main" id="{649FBE35-5164-B200-7453-76258D52C5D7}"/>
                  </a:ext>
                </a:extLst>
              </p:cNvPr>
              <p:cNvGrpSpPr/>
              <p:nvPr/>
            </p:nvGrpSpPr>
            <p:grpSpPr>
              <a:xfrm>
                <a:off x="4556346" y="272697"/>
                <a:ext cx="450637" cy="442945"/>
                <a:chOff x="4105282" y="5317503"/>
                <a:chExt cx="773719" cy="726209"/>
              </a:xfrm>
            </p:grpSpPr>
            <p:sp>
              <p:nvSpPr>
                <p:cNvPr id="114" name="Rectangle 113">
                  <a:extLst>
                    <a:ext uri="{FF2B5EF4-FFF2-40B4-BE49-F238E27FC236}">
                      <a16:creationId xmlns:a16="http://schemas.microsoft.com/office/drawing/2014/main" id="{B506A831-7B50-C719-D290-E149363A599A}"/>
                    </a:ext>
                  </a:extLst>
                </p:cNvPr>
                <p:cNvSpPr/>
                <p:nvPr/>
              </p:nvSpPr>
              <p:spPr>
                <a:xfrm>
                  <a:off x="4105282" y="5318845"/>
                  <a:ext cx="773719" cy="724867"/>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cxnSp>
              <p:nvCxnSpPr>
                <p:cNvPr id="115" name="Connecteur droit 114">
                  <a:extLst>
                    <a:ext uri="{FF2B5EF4-FFF2-40B4-BE49-F238E27FC236}">
                      <a16:creationId xmlns:a16="http://schemas.microsoft.com/office/drawing/2014/main" id="{B8FAAFD3-C361-1B81-8669-FE7DBE616ED9}"/>
                    </a:ext>
                  </a:extLst>
                </p:cNvPr>
                <p:cNvCxnSpPr/>
                <p:nvPr/>
              </p:nvCxnSpPr>
              <p:spPr>
                <a:xfrm flipH="1">
                  <a:off x="4105282" y="5317503"/>
                  <a:ext cx="773719" cy="72550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13" name="Connecteur droit 112">
                <a:extLst>
                  <a:ext uri="{FF2B5EF4-FFF2-40B4-BE49-F238E27FC236}">
                    <a16:creationId xmlns:a16="http://schemas.microsoft.com/office/drawing/2014/main" id="{FD602985-D4F4-9A5E-719F-C0909D4FF005}"/>
                  </a:ext>
                </a:extLst>
              </p:cNvPr>
              <p:cNvCxnSpPr>
                <a:cxnSpLocks/>
              </p:cNvCxnSpPr>
              <p:nvPr/>
            </p:nvCxnSpPr>
            <p:spPr>
              <a:xfrm>
                <a:off x="4572000" y="272269"/>
                <a:ext cx="416665" cy="44294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5" name="Groupe 104">
              <a:extLst>
                <a:ext uri="{FF2B5EF4-FFF2-40B4-BE49-F238E27FC236}">
                  <a16:creationId xmlns:a16="http://schemas.microsoft.com/office/drawing/2014/main" id="{EAFE94EB-2D99-7CD6-C4F5-1087D0078622}"/>
                </a:ext>
              </a:extLst>
            </p:cNvPr>
            <p:cNvGrpSpPr/>
            <p:nvPr/>
          </p:nvGrpSpPr>
          <p:grpSpPr>
            <a:xfrm>
              <a:off x="4232796" y="5970302"/>
              <a:ext cx="232640" cy="261141"/>
              <a:chOff x="4556346" y="272269"/>
              <a:chExt cx="450637" cy="443373"/>
            </a:xfrm>
          </p:grpSpPr>
          <p:grpSp>
            <p:nvGrpSpPr>
              <p:cNvPr id="108" name="Groupe 107">
                <a:extLst>
                  <a:ext uri="{FF2B5EF4-FFF2-40B4-BE49-F238E27FC236}">
                    <a16:creationId xmlns:a16="http://schemas.microsoft.com/office/drawing/2014/main" id="{1BC0EA2D-8144-888D-CB24-A4400411930B}"/>
                  </a:ext>
                </a:extLst>
              </p:cNvPr>
              <p:cNvGrpSpPr/>
              <p:nvPr/>
            </p:nvGrpSpPr>
            <p:grpSpPr>
              <a:xfrm>
                <a:off x="4556346" y="272697"/>
                <a:ext cx="450637" cy="442945"/>
                <a:chOff x="4105282" y="5317503"/>
                <a:chExt cx="773719" cy="726209"/>
              </a:xfrm>
            </p:grpSpPr>
            <p:sp>
              <p:nvSpPr>
                <p:cNvPr id="110" name="Rectangle 109">
                  <a:extLst>
                    <a:ext uri="{FF2B5EF4-FFF2-40B4-BE49-F238E27FC236}">
                      <a16:creationId xmlns:a16="http://schemas.microsoft.com/office/drawing/2014/main" id="{19698B9F-DF6D-CF5C-8712-69034409BDF5}"/>
                    </a:ext>
                  </a:extLst>
                </p:cNvPr>
                <p:cNvSpPr/>
                <p:nvPr/>
              </p:nvSpPr>
              <p:spPr>
                <a:xfrm>
                  <a:off x="4105282" y="5318845"/>
                  <a:ext cx="773719" cy="724867"/>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cxnSp>
              <p:nvCxnSpPr>
                <p:cNvPr id="111" name="Connecteur droit 110">
                  <a:extLst>
                    <a:ext uri="{FF2B5EF4-FFF2-40B4-BE49-F238E27FC236}">
                      <a16:creationId xmlns:a16="http://schemas.microsoft.com/office/drawing/2014/main" id="{2E7F9683-F8F4-0F53-626A-5FF6E66CC392}"/>
                    </a:ext>
                  </a:extLst>
                </p:cNvPr>
                <p:cNvCxnSpPr/>
                <p:nvPr/>
              </p:nvCxnSpPr>
              <p:spPr>
                <a:xfrm flipH="1">
                  <a:off x="4105282" y="5317503"/>
                  <a:ext cx="773719" cy="72550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09" name="Connecteur droit 108">
                <a:extLst>
                  <a:ext uri="{FF2B5EF4-FFF2-40B4-BE49-F238E27FC236}">
                    <a16:creationId xmlns:a16="http://schemas.microsoft.com/office/drawing/2014/main" id="{6B879FCE-0101-3BDE-1E30-5F9952ABAACB}"/>
                  </a:ext>
                </a:extLst>
              </p:cNvPr>
              <p:cNvCxnSpPr>
                <a:cxnSpLocks/>
              </p:cNvCxnSpPr>
              <p:nvPr/>
            </p:nvCxnSpPr>
            <p:spPr>
              <a:xfrm>
                <a:off x="4572000" y="272269"/>
                <a:ext cx="416665" cy="44294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06" name="Connecteur droit 105">
              <a:extLst>
                <a:ext uri="{FF2B5EF4-FFF2-40B4-BE49-F238E27FC236}">
                  <a16:creationId xmlns:a16="http://schemas.microsoft.com/office/drawing/2014/main" id="{3846F5CF-6570-3CBD-6C03-EB4CCA182566}"/>
                </a:ext>
              </a:extLst>
            </p:cNvPr>
            <p:cNvCxnSpPr>
              <a:cxnSpLocks/>
            </p:cNvCxnSpPr>
            <p:nvPr/>
          </p:nvCxnSpPr>
          <p:spPr>
            <a:xfrm flipH="1">
              <a:off x="4462935" y="3604550"/>
              <a:ext cx="14699" cy="2366851"/>
            </a:xfrm>
            <a:prstGeom prst="line">
              <a:avLst/>
            </a:prstGeom>
            <a:ln w="127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16A0A777-A434-443F-BA3F-1B67D29123D6}"/>
                </a:ext>
              </a:extLst>
            </p:cNvPr>
            <p:cNvCxnSpPr>
              <a:cxnSpLocks/>
            </p:cNvCxnSpPr>
            <p:nvPr/>
          </p:nvCxnSpPr>
          <p:spPr>
            <a:xfrm flipH="1">
              <a:off x="4226344" y="3577487"/>
              <a:ext cx="14699" cy="2366851"/>
            </a:xfrm>
            <a:prstGeom prst="line">
              <a:avLst/>
            </a:prstGeom>
            <a:ln w="127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
        <p:nvSpPr>
          <p:cNvPr id="96" name="Rectangle 95">
            <a:extLst>
              <a:ext uri="{FF2B5EF4-FFF2-40B4-BE49-F238E27FC236}">
                <a16:creationId xmlns:a16="http://schemas.microsoft.com/office/drawing/2014/main" id="{B5865D89-23E2-A6A8-CBBA-5186A9C31B52}"/>
              </a:ext>
            </a:extLst>
          </p:cNvPr>
          <p:cNvSpPr/>
          <p:nvPr/>
        </p:nvSpPr>
        <p:spPr>
          <a:xfrm>
            <a:off x="5602549" y="2406693"/>
            <a:ext cx="845744" cy="507831"/>
          </a:xfrm>
          <a:prstGeom prst="rect">
            <a:avLst/>
          </a:prstGeom>
          <a:solidFill>
            <a:schemeClr val="bg1"/>
          </a:solidFill>
        </p:spPr>
        <p:txBody>
          <a:bodyPr wrap="none">
            <a:spAutoFit/>
          </a:bodyPr>
          <a:lstStyle/>
          <a:p>
            <a:pPr defTabSz="685800" fontAlgn="auto">
              <a:spcBef>
                <a:spcPts val="0"/>
              </a:spcBef>
              <a:spcAft>
                <a:spcPts val="0"/>
              </a:spcAft>
            </a:pPr>
            <a:r>
              <a:rPr lang="fr-FR" sz="1350" dirty="0">
                <a:solidFill>
                  <a:srgbClr val="0070C0"/>
                </a:solidFill>
                <a:latin typeface="Calibri" panose="020F0502020204030204"/>
              </a:rPr>
              <a:t>Magnetic</a:t>
            </a:r>
          </a:p>
          <a:p>
            <a:pPr defTabSz="685800" fontAlgn="auto">
              <a:spcBef>
                <a:spcPts val="0"/>
              </a:spcBef>
              <a:spcAft>
                <a:spcPts val="0"/>
              </a:spcAft>
            </a:pPr>
            <a:r>
              <a:rPr lang="fr-FR" sz="1350" dirty="0" err="1">
                <a:solidFill>
                  <a:srgbClr val="0070C0"/>
                </a:solidFill>
                <a:latin typeface="Calibri" panose="020F0502020204030204"/>
              </a:rPr>
              <a:t>coils</a:t>
            </a:r>
            <a:endParaRPr lang="fr-FR" sz="1350" dirty="0">
              <a:solidFill>
                <a:srgbClr val="0070C0"/>
              </a:solidFill>
              <a:latin typeface="Calibri" panose="020F0502020204030204"/>
            </a:endParaRPr>
          </a:p>
        </p:txBody>
      </p:sp>
      <p:sp>
        <p:nvSpPr>
          <p:cNvPr id="97" name="Ellipse 96">
            <a:extLst>
              <a:ext uri="{FF2B5EF4-FFF2-40B4-BE49-F238E27FC236}">
                <a16:creationId xmlns:a16="http://schemas.microsoft.com/office/drawing/2014/main" id="{D5D2F6C6-28BA-4E61-7968-6A3345E4A8C0}"/>
              </a:ext>
            </a:extLst>
          </p:cNvPr>
          <p:cNvSpPr/>
          <p:nvPr/>
        </p:nvSpPr>
        <p:spPr>
          <a:xfrm>
            <a:off x="3312935" y="2844758"/>
            <a:ext cx="1619106" cy="1656959"/>
          </a:xfrm>
          <a:prstGeom prst="ellipse">
            <a:avLst/>
          </a:prstGeom>
          <a:noFill/>
          <a:ln>
            <a:solidFill>
              <a:srgbClr val="FF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98" name="Rectangle 97">
            <a:extLst>
              <a:ext uri="{FF2B5EF4-FFF2-40B4-BE49-F238E27FC236}">
                <a16:creationId xmlns:a16="http://schemas.microsoft.com/office/drawing/2014/main" id="{19AF2A7A-C460-35C6-74DB-27BE9057628E}"/>
              </a:ext>
            </a:extLst>
          </p:cNvPr>
          <p:cNvSpPr/>
          <p:nvPr/>
        </p:nvSpPr>
        <p:spPr>
          <a:xfrm>
            <a:off x="4775200" y="4063342"/>
            <a:ext cx="495841" cy="507831"/>
          </a:xfrm>
          <a:prstGeom prst="rect">
            <a:avLst/>
          </a:prstGeom>
        </p:spPr>
        <p:txBody>
          <a:bodyPr wrap="none">
            <a:spAutoFit/>
          </a:bodyPr>
          <a:lstStyle/>
          <a:p>
            <a:pPr defTabSz="685800" fontAlgn="auto">
              <a:spcBef>
                <a:spcPts val="0"/>
              </a:spcBef>
              <a:spcAft>
                <a:spcPts val="0"/>
              </a:spcAft>
            </a:pPr>
            <a:r>
              <a:rPr lang="fr-FR" sz="1350" dirty="0">
                <a:solidFill>
                  <a:srgbClr val="FF66FF"/>
                </a:solidFill>
                <a:latin typeface="Calibri" panose="020F0502020204030204"/>
              </a:rPr>
              <a:t>RF</a:t>
            </a:r>
          </a:p>
          <a:p>
            <a:pPr defTabSz="685800" fontAlgn="auto">
              <a:spcBef>
                <a:spcPts val="0"/>
              </a:spcBef>
              <a:spcAft>
                <a:spcPts val="0"/>
              </a:spcAft>
            </a:pPr>
            <a:r>
              <a:rPr lang="fr-FR" sz="1350" dirty="0" err="1">
                <a:solidFill>
                  <a:srgbClr val="FF66FF"/>
                </a:solidFill>
                <a:latin typeface="Calibri" panose="020F0502020204030204"/>
              </a:rPr>
              <a:t>coils</a:t>
            </a:r>
            <a:endParaRPr lang="fr-FR" sz="1350" dirty="0">
              <a:solidFill>
                <a:srgbClr val="FF66FF"/>
              </a:solidFill>
              <a:latin typeface="Calibri" panose="020F0502020204030204"/>
            </a:endParaRPr>
          </a:p>
        </p:txBody>
      </p:sp>
      <p:sp>
        <p:nvSpPr>
          <p:cNvPr id="99" name="Rectangle 98">
            <a:extLst>
              <a:ext uri="{FF2B5EF4-FFF2-40B4-BE49-F238E27FC236}">
                <a16:creationId xmlns:a16="http://schemas.microsoft.com/office/drawing/2014/main" id="{84E22D61-8C06-8CDD-D71A-84DEF7E5D549}"/>
              </a:ext>
            </a:extLst>
          </p:cNvPr>
          <p:cNvSpPr/>
          <p:nvPr/>
        </p:nvSpPr>
        <p:spPr>
          <a:xfrm>
            <a:off x="5693003" y="3568943"/>
            <a:ext cx="32437" cy="354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100" name="Forme libre : forme 99">
            <a:extLst>
              <a:ext uri="{FF2B5EF4-FFF2-40B4-BE49-F238E27FC236}">
                <a16:creationId xmlns:a16="http://schemas.microsoft.com/office/drawing/2014/main" id="{DA3C0AB2-2E58-603F-7A9A-60BBD554E58C}"/>
              </a:ext>
            </a:extLst>
          </p:cNvPr>
          <p:cNvSpPr/>
          <p:nvPr/>
        </p:nvSpPr>
        <p:spPr>
          <a:xfrm rot="15856632" flipH="1">
            <a:off x="4672516" y="2965348"/>
            <a:ext cx="34289" cy="1051005"/>
          </a:xfrm>
          <a:custGeom>
            <a:avLst/>
            <a:gdLst>
              <a:gd name="connsiteX0" fmla="*/ 61083 w 112725"/>
              <a:gd name="connsiteY0" fmla="*/ 0 h 676275"/>
              <a:gd name="connsiteX1" fmla="*/ 112518 w 112725"/>
              <a:gd name="connsiteY1" fmla="*/ 89535 h 676275"/>
              <a:gd name="connsiteX2" fmla="*/ 43938 w 112725"/>
              <a:gd name="connsiteY2" fmla="*/ 146685 h 676275"/>
              <a:gd name="connsiteX3" fmla="*/ 99183 w 112725"/>
              <a:gd name="connsiteY3" fmla="*/ 241935 h 676275"/>
              <a:gd name="connsiteX4" fmla="*/ 28698 w 112725"/>
              <a:gd name="connsiteY4" fmla="*/ 291465 h 676275"/>
              <a:gd name="connsiteX5" fmla="*/ 89658 w 112725"/>
              <a:gd name="connsiteY5" fmla="*/ 386715 h 676275"/>
              <a:gd name="connsiteX6" fmla="*/ 9648 w 112725"/>
              <a:gd name="connsiteY6" fmla="*/ 436245 h 676275"/>
              <a:gd name="connsiteX7" fmla="*/ 74418 w 112725"/>
              <a:gd name="connsiteY7" fmla="*/ 537210 h 676275"/>
              <a:gd name="connsiteX8" fmla="*/ 123 w 112725"/>
              <a:gd name="connsiteY8" fmla="*/ 592455 h 676275"/>
              <a:gd name="connsiteX9" fmla="*/ 55368 w 112725"/>
              <a:gd name="connsiteY9" fmla="*/ 676275 h 676275"/>
              <a:gd name="connsiteX0" fmla="*/ 66675 w 118317"/>
              <a:gd name="connsiteY0" fmla="*/ 0 h 663575"/>
              <a:gd name="connsiteX1" fmla="*/ 118110 w 118317"/>
              <a:gd name="connsiteY1" fmla="*/ 89535 h 663575"/>
              <a:gd name="connsiteX2" fmla="*/ 49530 w 118317"/>
              <a:gd name="connsiteY2" fmla="*/ 146685 h 663575"/>
              <a:gd name="connsiteX3" fmla="*/ 104775 w 118317"/>
              <a:gd name="connsiteY3" fmla="*/ 241935 h 663575"/>
              <a:gd name="connsiteX4" fmla="*/ 34290 w 118317"/>
              <a:gd name="connsiteY4" fmla="*/ 291465 h 663575"/>
              <a:gd name="connsiteX5" fmla="*/ 95250 w 118317"/>
              <a:gd name="connsiteY5" fmla="*/ 386715 h 663575"/>
              <a:gd name="connsiteX6" fmla="*/ 15240 w 118317"/>
              <a:gd name="connsiteY6" fmla="*/ 436245 h 663575"/>
              <a:gd name="connsiteX7" fmla="*/ 80010 w 118317"/>
              <a:gd name="connsiteY7" fmla="*/ 537210 h 663575"/>
              <a:gd name="connsiteX8" fmla="*/ 5715 w 118317"/>
              <a:gd name="connsiteY8" fmla="*/ 592455 h 663575"/>
              <a:gd name="connsiteX9" fmla="*/ 0 w 118317"/>
              <a:gd name="connsiteY9" fmla="*/ 663575 h 663575"/>
              <a:gd name="connsiteX0" fmla="*/ 64135 w 115777"/>
              <a:gd name="connsiteY0" fmla="*/ 0 h 696595"/>
              <a:gd name="connsiteX1" fmla="*/ 115570 w 115777"/>
              <a:gd name="connsiteY1" fmla="*/ 89535 h 696595"/>
              <a:gd name="connsiteX2" fmla="*/ 46990 w 115777"/>
              <a:gd name="connsiteY2" fmla="*/ 146685 h 696595"/>
              <a:gd name="connsiteX3" fmla="*/ 102235 w 115777"/>
              <a:gd name="connsiteY3" fmla="*/ 241935 h 696595"/>
              <a:gd name="connsiteX4" fmla="*/ 31750 w 115777"/>
              <a:gd name="connsiteY4" fmla="*/ 291465 h 696595"/>
              <a:gd name="connsiteX5" fmla="*/ 92710 w 115777"/>
              <a:gd name="connsiteY5" fmla="*/ 386715 h 696595"/>
              <a:gd name="connsiteX6" fmla="*/ 12700 w 115777"/>
              <a:gd name="connsiteY6" fmla="*/ 436245 h 696595"/>
              <a:gd name="connsiteX7" fmla="*/ 77470 w 115777"/>
              <a:gd name="connsiteY7" fmla="*/ 537210 h 696595"/>
              <a:gd name="connsiteX8" fmla="*/ 3175 w 115777"/>
              <a:gd name="connsiteY8" fmla="*/ 592455 h 696595"/>
              <a:gd name="connsiteX9" fmla="*/ 0 w 115777"/>
              <a:gd name="connsiteY9" fmla="*/ 696595 h 69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77" h="696595">
                <a:moveTo>
                  <a:pt x="64135" y="0"/>
                </a:moveTo>
                <a:cubicBezTo>
                  <a:pt x="91281" y="32544"/>
                  <a:pt x="118427" y="65088"/>
                  <a:pt x="115570" y="89535"/>
                </a:cubicBezTo>
                <a:cubicBezTo>
                  <a:pt x="112713" y="113982"/>
                  <a:pt x="49212" y="121285"/>
                  <a:pt x="46990" y="146685"/>
                </a:cubicBezTo>
                <a:cubicBezTo>
                  <a:pt x="44768" y="172085"/>
                  <a:pt x="104775" y="217805"/>
                  <a:pt x="102235" y="241935"/>
                </a:cubicBezTo>
                <a:cubicBezTo>
                  <a:pt x="99695" y="266065"/>
                  <a:pt x="33337" y="267335"/>
                  <a:pt x="31750" y="291465"/>
                </a:cubicBezTo>
                <a:cubicBezTo>
                  <a:pt x="30163" y="315595"/>
                  <a:pt x="95885" y="362585"/>
                  <a:pt x="92710" y="386715"/>
                </a:cubicBezTo>
                <a:cubicBezTo>
                  <a:pt x="89535" y="410845"/>
                  <a:pt x="15240" y="411163"/>
                  <a:pt x="12700" y="436245"/>
                </a:cubicBezTo>
                <a:cubicBezTo>
                  <a:pt x="10160" y="461327"/>
                  <a:pt x="79058" y="511175"/>
                  <a:pt x="77470" y="537210"/>
                </a:cubicBezTo>
                <a:cubicBezTo>
                  <a:pt x="75882" y="563245"/>
                  <a:pt x="6350" y="569278"/>
                  <a:pt x="3175" y="592455"/>
                </a:cubicBezTo>
                <a:cubicBezTo>
                  <a:pt x="0" y="615632"/>
                  <a:pt x="635" y="669608"/>
                  <a:pt x="0" y="696595"/>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panose="020F0502020204030204"/>
            </a:endParaRPr>
          </a:p>
        </p:txBody>
      </p:sp>
      <p:sp>
        <p:nvSpPr>
          <p:cNvPr id="101" name="Forme libre : forme 100">
            <a:extLst>
              <a:ext uri="{FF2B5EF4-FFF2-40B4-BE49-F238E27FC236}">
                <a16:creationId xmlns:a16="http://schemas.microsoft.com/office/drawing/2014/main" id="{FA3E922B-ED41-32E3-51D9-070ADA48CE51}"/>
              </a:ext>
            </a:extLst>
          </p:cNvPr>
          <p:cNvSpPr/>
          <p:nvPr/>
        </p:nvSpPr>
        <p:spPr>
          <a:xfrm rot="5664357">
            <a:off x="3506056" y="2954960"/>
            <a:ext cx="82142" cy="1051005"/>
          </a:xfrm>
          <a:custGeom>
            <a:avLst/>
            <a:gdLst>
              <a:gd name="connsiteX0" fmla="*/ 61083 w 112725"/>
              <a:gd name="connsiteY0" fmla="*/ 0 h 676275"/>
              <a:gd name="connsiteX1" fmla="*/ 112518 w 112725"/>
              <a:gd name="connsiteY1" fmla="*/ 89535 h 676275"/>
              <a:gd name="connsiteX2" fmla="*/ 43938 w 112725"/>
              <a:gd name="connsiteY2" fmla="*/ 146685 h 676275"/>
              <a:gd name="connsiteX3" fmla="*/ 99183 w 112725"/>
              <a:gd name="connsiteY3" fmla="*/ 241935 h 676275"/>
              <a:gd name="connsiteX4" fmla="*/ 28698 w 112725"/>
              <a:gd name="connsiteY4" fmla="*/ 291465 h 676275"/>
              <a:gd name="connsiteX5" fmla="*/ 89658 w 112725"/>
              <a:gd name="connsiteY5" fmla="*/ 386715 h 676275"/>
              <a:gd name="connsiteX6" fmla="*/ 9648 w 112725"/>
              <a:gd name="connsiteY6" fmla="*/ 436245 h 676275"/>
              <a:gd name="connsiteX7" fmla="*/ 74418 w 112725"/>
              <a:gd name="connsiteY7" fmla="*/ 537210 h 676275"/>
              <a:gd name="connsiteX8" fmla="*/ 123 w 112725"/>
              <a:gd name="connsiteY8" fmla="*/ 592455 h 676275"/>
              <a:gd name="connsiteX9" fmla="*/ 55368 w 112725"/>
              <a:gd name="connsiteY9" fmla="*/ 676275 h 676275"/>
              <a:gd name="connsiteX0" fmla="*/ 66675 w 118317"/>
              <a:gd name="connsiteY0" fmla="*/ 0 h 663575"/>
              <a:gd name="connsiteX1" fmla="*/ 118110 w 118317"/>
              <a:gd name="connsiteY1" fmla="*/ 89535 h 663575"/>
              <a:gd name="connsiteX2" fmla="*/ 49530 w 118317"/>
              <a:gd name="connsiteY2" fmla="*/ 146685 h 663575"/>
              <a:gd name="connsiteX3" fmla="*/ 104775 w 118317"/>
              <a:gd name="connsiteY3" fmla="*/ 241935 h 663575"/>
              <a:gd name="connsiteX4" fmla="*/ 34290 w 118317"/>
              <a:gd name="connsiteY4" fmla="*/ 291465 h 663575"/>
              <a:gd name="connsiteX5" fmla="*/ 95250 w 118317"/>
              <a:gd name="connsiteY5" fmla="*/ 386715 h 663575"/>
              <a:gd name="connsiteX6" fmla="*/ 15240 w 118317"/>
              <a:gd name="connsiteY6" fmla="*/ 436245 h 663575"/>
              <a:gd name="connsiteX7" fmla="*/ 80010 w 118317"/>
              <a:gd name="connsiteY7" fmla="*/ 537210 h 663575"/>
              <a:gd name="connsiteX8" fmla="*/ 5715 w 118317"/>
              <a:gd name="connsiteY8" fmla="*/ 592455 h 663575"/>
              <a:gd name="connsiteX9" fmla="*/ 0 w 118317"/>
              <a:gd name="connsiteY9" fmla="*/ 663575 h 663575"/>
              <a:gd name="connsiteX0" fmla="*/ 64135 w 115777"/>
              <a:gd name="connsiteY0" fmla="*/ 0 h 696595"/>
              <a:gd name="connsiteX1" fmla="*/ 115570 w 115777"/>
              <a:gd name="connsiteY1" fmla="*/ 89535 h 696595"/>
              <a:gd name="connsiteX2" fmla="*/ 46990 w 115777"/>
              <a:gd name="connsiteY2" fmla="*/ 146685 h 696595"/>
              <a:gd name="connsiteX3" fmla="*/ 102235 w 115777"/>
              <a:gd name="connsiteY3" fmla="*/ 241935 h 696595"/>
              <a:gd name="connsiteX4" fmla="*/ 31750 w 115777"/>
              <a:gd name="connsiteY4" fmla="*/ 291465 h 696595"/>
              <a:gd name="connsiteX5" fmla="*/ 92710 w 115777"/>
              <a:gd name="connsiteY5" fmla="*/ 386715 h 696595"/>
              <a:gd name="connsiteX6" fmla="*/ 12700 w 115777"/>
              <a:gd name="connsiteY6" fmla="*/ 436245 h 696595"/>
              <a:gd name="connsiteX7" fmla="*/ 77470 w 115777"/>
              <a:gd name="connsiteY7" fmla="*/ 537210 h 696595"/>
              <a:gd name="connsiteX8" fmla="*/ 3175 w 115777"/>
              <a:gd name="connsiteY8" fmla="*/ 592455 h 696595"/>
              <a:gd name="connsiteX9" fmla="*/ 0 w 115777"/>
              <a:gd name="connsiteY9" fmla="*/ 696595 h 69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77" h="696595">
                <a:moveTo>
                  <a:pt x="64135" y="0"/>
                </a:moveTo>
                <a:cubicBezTo>
                  <a:pt x="91281" y="32544"/>
                  <a:pt x="118427" y="65088"/>
                  <a:pt x="115570" y="89535"/>
                </a:cubicBezTo>
                <a:cubicBezTo>
                  <a:pt x="112713" y="113982"/>
                  <a:pt x="49212" y="121285"/>
                  <a:pt x="46990" y="146685"/>
                </a:cubicBezTo>
                <a:cubicBezTo>
                  <a:pt x="44768" y="172085"/>
                  <a:pt x="104775" y="217805"/>
                  <a:pt x="102235" y="241935"/>
                </a:cubicBezTo>
                <a:cubicBezTo>
                  <a:pt x="99695" y="266065"/>
                  <a:pt x="33337" y="267335"/>
                  <a:pt x="31750" y="291465"/>
                </a:cubicBezTo>
                <a:cubicBezTo>
                  <a:pt x="30163" y="315595"/>
                  <a:pt x="95885" y="362585"/>
                  <a:pt x="92710" y="386715"/>
                </a:cubicBezTo>
                <a:cubicBezTo>
                  <a:pt x="89535" y="410845"/>
                  <a:pt x="15240" y="411163"/>
                  <a:pt x="12700" y="436245"/>
                </a:cubicBezTo>
                <a:cubicBezTo>
                  <a:pt x="10160" y="461327"/>
                  <a:pt x="79058" y="511175"/>
                  <a:pt x="77470" y="537210"/>
                </a:cubicBezTo>
                <a:cubicBezTo>
                  <a:pt x="75882" y="563245"/>
                  <a:pt x="6350" y="569278"/>
                  <a:pt x="3175" y="592455"/>
                </a:cubicBezTo>
                <a:cubicBezTo>
                  <a:pt x="0" y="615632"/>
                  <a:pt x="635" y="669608"/>
                  <a:pt x="0" y="696595"/>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panose="020F0502020204030204"/>
            </a:endParaRPr>
          </a:p>
        </p:txBody>
      </p:sp>
      <p:sp>
        <p:nvSpPr>
          <p:cNvPr id="102" name="Forme libre : forme 101">
            <a:extLst>
              <a:ext uri="{FF2B5EF4-FFF2-40B4-BE49-F238E27FC236}">
                <a16:creationId xmlns:a16="http://schemas.microsoft.com/office/drawing/2014/main" id="{7E02C7A4-B9DA-D3A5-CBE3-A740AFF50161}"/>
              </a:ext>
            </a:extLst>
          </p:cNvPr>
          <p:cNvSpPr/>
          <p:nvPr/>
        </p:nvSpPr>
        <p:spPr>
          <a:xfrm rot="18949885">
            <a:off x="4559035" y="3766542"/>
            <a:ext cx="82142" cy="1051005"/>
          </a:xfrm>
          <a:custGeom>
            <a:avLst/>
            <a:gdLst>
              <a:gd name="connsiteX0" fmla="*/ 61083 w 112725"/>
              <a:gd name="connsiteY0" fmla="*/ 0 h 676275"/>
              <a:gd name="connsiteX1" fmla="*/ 112518 w 112725"/>
              <a:gd name="connsiteY1" fmla="*/ 89535 h 676275"/>
              <a:gd name="connsiteX2" fmla="*/ 43938 w 112725"/>
              <a:gd name="connsiteY2" fmla="*/ 146685 h 676275"/>
              <a:gd name="connsiteX3" fmla="*/ 99183 w 112725"/>
              <a:gd name="connsiteY3" fmla="*/ 241935 h 676275"/>
              <a:gd name="connsiteX4" fmla="*/ 28698 w 112725"/>
              <a:gd name="connsiteY4" fmla="*/ 291465 h 676275"/>
              <a:gd name="connsiteX5" fmla="*/ 89658 w 112725"/>
              <a:gd name="connsiteY5" fmla="*/ 386715 h 676275"/>
              <a:gd name="connsiteX6" fmla="*/ 9648 w 112725"/>
              <a:gd name="connsiteY6" fmla="*/ 436245 h 676275"/>
              <a:gd name="connsiteX7" fmla="*/ 74418 w 112725"/>
              <a:gd name="connsiteY7" fmla="*/ 537210 h 676275"/>
              <a:gd name="connsiteX8" fmla="*/ 123 w 112725"/>
              <a:gd name="connsiteY8" fmla="*/ 592455 h 676275"/>
              <a:gd name="connsiteX9" fmla="*/ 55368 w 112725"/>
              <a:gd name="connsiteY9" fmla="*/ 676275 h 676275"/>
              <a:gd name="connsiteX0" fmla="*/ 66675 w 118317"/>
              <a:gd name="connsiteY0" fmla="*/ 0 h 663575"/>
              <a:gd name="connsiteX1" fmla="*/ 118110 w 118317"/>
              <a:gd name="connsiteY1" fmla="*/ 89535 h 663575"/>
              <a:gd name="connsiteX2" fmla="*/ 49530 w 118317"/>
              <a:gd name="connsiteY2" fmla="*/ 146685 h 663575"/>
              <a:gd name="connsiteX3" fmla="*/ 104775 w 118317"/>
              <a:gd name="connsiteY3" fmla="*/ 241935 h 663575"/>
              <a:gd name="connsiteX4" fmla="*/ 34290 w 118317"/>
              <a:gd name="connsiteY4" fmla="*/ 291465 h 663575"/>
              <a:gd name="connsiteX5" fmla="*/ 95250 w 118317"/>
              <a:gd name="connsiteY5" fmla="*/ 386715 h 663575"/>
              <a:gd name="connsiteX6" fmla="*/ 15240 w 118317"/>
              <a:gd name="connsiteY6" fmla="*/ 436245 h 663575"/>
              <a:gd name="connsiteX7" fmla="*/ 80010 w 118317"/>
              <a:gd name="connsiteY7" fmla="*/ 537210 h 663575"/>
              <a:gd name="connsiteX8" fmla="*/ 5715 w 118317"/>
              <a:gd name="connsiteY8" fmla="*/ 592455 h 663575"/>
              <a:gd name="connsiteX9" fmla="*/ 0 w 118317"/>
              <a:gd name="connsiteY9" fmla="*/ 663575 h 663575"/>
              <a:gd name="connsiteX0" fmla="*/ 64135 w 115777"/>
              <a:gd name="connsiteY0" fmla="*/ 0 h 696595"/>
              <a:gd name="connsiteX1" fmla="*/ 115570 w 115777"/>
              <a:gd name="connsiteY1" fmla="*/ 89535 h 696595"/>
              <a:gd name="connsiteX2" fmla="*/ 46990 w 115777"/>
              <a:gd name="connsiteY2" fmla="*/ 146685 h 696595"/>
              <a:gd name="connsiteX3" fmla="*/ 102235 w 115777"/>
              <a:gd name="connsiteY3" fmla="*/ 241935 h 696595"/>
              <a:gd name="connsiteX4" fmla="*/ 31750 w 115777"/>
              <a:gd name="connsiteY4" fmla="*/ 291465 h 696595"/>
              <a:gd name="connsiteX5" fmla="*/ 92710 w 115777"/>
              <a:gd name="connsiteY5" fmla="*/ 386715 h 696595"/>
              <a:gd name="connsiteX6" fmla="*/ 12700 w 115777"/>
              <a:gd name="connsiteY6" fmla="*/ 436245 h 696595"/>
              <a:gd name="connsiteX7" fmla="*/ 77470 w 115777"/>
              <a:gd name="connsiteY7" fmla="*/ 537210 h 696595"/>
              <a:gd name="connsiteX8" fmla="*/ 3175 w 115777"/>
              <a:gd name="connsiteY8" fmla="*/ 592455 h 696595"/>
              <a:gd name="connsiteX9" fmla="*/ 0 w 115777"/>
              <a:gd name="connsiteY9" fmla="*/ 696595 h 69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77" h="696595">
                <a:moveTo>
                  <a:pt x="64135" y="0"/>
                </a:moveTo>
                <a:cubicBezTo>
                  <a:pt x="91281" y="32544"/>
                  <a:pt x="118427" y="65088"/>
                  <a:pt x="115570" y="89535"/>
                </a:cubicBezTo>
                <a:cubicBezTo>
                  <a:pt x="112713" y="113982"/>
                  <a:pt x="49212" y="121285"/>
                  <a:pt x="46990" y="146685"/>
                </a:cubicBezTo>
                <a:cubicBezTo>
                  <a:pt x="44768" y="172085"/>
                  <a:pt x="104775" y="217805"/>
                  <a:pt x="102235" y="241935"/>
                </a:cubicBezTo>
                <a:cubicBezTo>
                  <a:pt x="99695" y="266065"/>
                  <a:pt x="33337" y="267335"/>
                  <a:pt x="31750" y="291465"/>
                </a:cubicBezTo>
                <a:cubicBezTo>
                  <a:pt x="30163" y="315595"/>
                  <a:pt x="95885" y="362585"/>
                  <a:pt x="92710" y="386715"/>
                </a:cubicBezTo>
                <a:cubicBezTo>
                  <a:pt x="89535" y="410845"/>
                  <a:pt x="15240" y="411163"/>
                  <a:pt x="12700" y="436245"/>
                </a:cubicBezTo>
                <a:cubicBezTo>
                  <a:pt x="10160" y="461327"/>
                  <a:pt x="79058" y="511175"/>
                  <a:pt x="77470" y="537210"/>
                </a:cubicBezTo>
                <a:cubicBezTo>
                  <a:pt x="75882" y="563245"/>
                  <a:pt x="6350" y="569278"/>
                  <a:pt x="3175" y="592455"/>
                </a:cubicBezTo>
                <a:cubicBezTo>
                  <a:pt x="0" y="615632"/>
                  <a:pt x="635" y="669608"/>
                  <a:pt x="0" y="696595"/>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panose="020F0502020204030204"/>
            </a:endParaRPr>
          </a:p>
        </p:txBody>
      </p:sp>
      <p:sp>
        <p:nvSpPr>
          <p:cNvPr id="103" name="Forme libre : forme 102">
            <a:extLst>
              <a:ext uri="{FF2B5EF4-FFF2-40B4-BE49-F238E27FC236}">
                <a16:creationId xmlns:a16="http://schemas.microsoft.com/office/drawing/2014/main" id="{8E2B21A8-471E-552A-C78E-6F5F57A8035A}"/>
              </a:ext>
            </a:extLst>
          </p:cNvPr>
          <p:cNvSpPr/>
          <p:nvPr/>
        </p:nvSpPr>
        <p:spPr>
          <a:xfrm rot="3684921">
            <a:off x="3483546" y="3431797"/>
            <a:ext cx="82142" cy="1051005"/>
          </a:xfrm>
          <a:custGeom>
            <a:avLst/>
            <a:gdLst>
              <a:gd name="connsiteX0" fmla="*/ 61083 w 112725"/>
              <a:gd name="connsiteY0" fmla="*/ 0 h 676275"/>
              <a:gd name="connsiteX1" fmla="*/ 112518 w 112725"/>
              <a:gd name="connsiteY1" fmla="*/ 89535 h 676275"/>
              <a:gd name="connsiteX2" fmla="*/ 43938 w 112725"/>
              <a:gd name="connsiteY2" fmla="*/ 146685 h 676275"/>
              <a:gd name="connsiteX3" fmla="*/ 99183 w 112725"/>
              <a:gd name="connsiteY3" fmla="*/ 241935 h 676275"/>
              <a:gd name="connsiteX4" fmla="*/ 28698 w 112725"/>
              <a:gd name="connsiteY4" fmla="*/ 291465 h 676275"/>
              <a:gd name="connsiteX5" fmla="*/ 89658 w 112725"/>
              <a:gd name="connsiteY5" fmla="*/ 386715 h 676275"/>
              <a:gd name="connsiteX6" fmla="*/ 9648 w 112725"/>
              <a:gd name="connsiteY6" fmla="*/ 436245 h 676275"/>
              <a:gd name="connsiteX7" fmla="*/ 74418 w 112725"/>
              <a:gd name="connsiteY7" fmla="*/ 537210 h 676275"/>
              <a:gd name="connsiteX8" fmla="*/ 123 w 112725"/>
              <a:gd name="connsiteY8" fmla="*/ 592455 h 676275"/>
              <a:gd name="connsiteX9" fmla="*/ 55368 w 112725"/>
              <a:gd name="connsiteY9" fmla="*/ 676275 h 676275"/>
              <a:gd name="connsiteX0" fmla="*/ 66675 w 118317"/>
              <a:gd name="connsiteY0" fmla="*/ 0 h 663575"/>
              <a:gd name="connsiteX1" fmla="*/ 118110 w 118317"/>
              <a:gd name="connsiteY1" fmla="*/ 89535 h 663575"/>
              <a:gd name="connsiteX2" fmla="*/ 49530 w 118317"/>
              <a:gd name="connsiteY2" fmla="*/ 146685 h 663575"/>
              <a:gd name="connsiteX3" fmla="*/ 104775 w 118317"/>
              <a:gd name="connsiteY3" fmla="*/ 241935 h 663575"/>
              <a:gd name="connsiteX4" fmla="*/ 34290 w 118317"/>
              <a:gd name="connsiteY4" fmla="*/ 291465 h 663575"/>
              <a:gd name="connsiteX5" fmla="*/ 95250 w 118317"/>
              <a:gd name="connsiteY5" fmla="*/ 386715 h 663575"/>
              <a:gd name="connsiteX6" fmla="*/ 15240 w 118317"/>
              <a:gd name="connsiteY6" fmla="*/ 436245 h 663575"/>
              <a:gd name="connsiteX7" fmla="*/ 80010 w 118317"/>
              <a:gd name="connsiteY7" fmla="*/ 537210 h 663575"/>
              <a:gd name="connsiteX8" fmla="*/ 5715 w 118317"/>
              <a:gd name="connsiteY8" fmla="*/ 592455 h 663575"/>
              <a:gd name="connsiteX9" fmla="*/ 0 w 118317"/>
              <a:gd name="connsiteY9" fmla="*/ 663575 h 663575"/>
              <a:gd name="connsiteX0" fmla="*/ 64135 w 115777"/>
              <a:gd name="connsiteY0" fmla="*/ 0 h 696595"/>
              <a:gd name="connsiteX1" fmla="*/ 115570 w 115777"/>
              <a:gd name="connsiteY1" fmla="*/ 89535 h 696595"/>
              <a:gd name="connsiteX2" fmla="*/ 46990 w 115777"/>
              <a:gd name="connsiteY2" fmla="*/ 146685 h 696595"/>
              <a:gd name="connsiteX3" fmla="*/ 102235 w 115777"/>
              <a:gd name="connsiteY3" fmla="*/ 241935 h 696595"/>
              <a:gd name="connsiteX4" fmla="*/ 31750 w 115777"/>
              <a:gd name="connsiteY4" fmla="*/ 291465 h 696595"/>
              <a:gd name="connsiteX5" fmla="*/ 92710 w 115777"/>
              <a:gd name="connsiteY5" fmla="*/ 386715 h 696595"/>
              <a:gd name="connsiteX6" fmla="*/ 12700 w 115777"/>
              <a:gd name="connsiteY6" fmla="*/ 436245 h 696595"/>
              <a:gd name="connsiteX7" fmla="*/ 77470 w 115777"/>
              <a:gd name="connsiteY7" fmla="*/ 537210 h 696595"/>
              <a:gd name="connsiteX8" fmla="*/ 3175 w 115777"/>
              <a:gd name="connsiteY8" fmla="*/ 592455 h 696595"/>
              <a:gd name="connsiteX9" fmla="*/ 0 w 115777"/>
              <a:gd name="connsiteY9" fmla="*/ 696595 h 69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77" h="696595">
                <a:moveTo>
                  <a:pt x="64135" y="0"/>
                </a:moveTo>
                <a:cubicBezTo>
                  <a:pt x="91281" y="32544"/>
                  <a:pt x="118427" y="65088"/>
                  <a:pt x="115570" y="89535"/>
                </a:cubicBezTo>
                <a:cubicBezTo>
                  <a:pt x="112713" y="113982"/>
                  <a:pt x="49212" y="121285"/>
                  <a:pt x="46990" y="146685"/>
                </a:cubicBezTo>
                <a:cubicBezTo>
                  <a:pt x="44768" y="172085"/>
                  <a:pt x="104775" y="217805"/>
                  <a:pt x="102235" y="241935"/>
                </a:cubicBezTo>
                <a:cubicBezTo>
                  <a:pt x="99695" y="266065"/>
                  <a:pt x="33337" y="267335"/>
                  <a:pt x="31750" y="291465"/>
                </a:cubicBezTo>
                <a:cubicBezTo>
                  <a:pt x="30163" y="315595"/>
                  <a:pt x="95885" y="362585"/>
                  <a:pt x="92710" y="386715"/>
                </a:cubicBezTo>
                <a:cubicBezTo>
                  <a:pt x="89535" y="410845"/>
                  <a:pt x="15240" y="411163"/>
                  <a:pt x="12700" y="436245"/>
                </a:cubicBezTo>
                <a:cubicBezTo>
                  <a:pt x="10160" y="461327"/>
                  <a:pt x="79058" y="511175"/>
                  <a:pt x="77470" y="537210"/>
                </a:cubicBezTo>
                <a:cubicBezTo>
                  <a:pt x="75882" y="563245"/>
                  <a:pt x="6350" y="569278"/>
                  <a:pt x="3175" y="592455"/>
                </a:cubicBezTo>
                <a:cubicBezTo>
                  <a:pt x="0" y="615632"/>
                  <a:pt x="635" y="669608"/>
                  <a:pt x="0" y="696595"/>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dirty="0">
              <a:solidFill>
                <a:prstClr val="white"/>
              </a:solidFill>
              <a:latin typeface="Calibri" panose="020F0502020204030204"/>
            </a:endParaRPr>
          </a:p>
        </p:txBody>
      </p:sp>
      <p:sp>
        <p:nvSpPr>
          <p:cNvPr id="2" name="ZoneTexte 1">
            <a:extLst>
              <a:ext uri="{FF2B5EF4-FFF2-40B4-BE49-F238E27FC236}">
                <a16:creationId xmlns:a16="http://schemas.microsoft.com/office/drawing/2014/main" id="{9AFC9CCD-9BEC-0980-0D24-7C82F1C9C3F3}"/>
              </a:ext>
            </a:extLst>
          </p:cNvPr>
          <p:cNvSpPr txBox="1"/>
          <p:nvPr/>
        </p:nvSpPr>
        <p:spPr>
          <a:xfrm>
            <a:off x="1248388" y="4151567"/>
            <a:ext cx="990784" cy="300082"/>
          </a:xfrm>
          <a:prstGeom prst="rect">
            <a:avLst/>
          </a:prstGeom>
          <a:noFill/>
        </p:spPr>
        <p:txBody>
          <a:bodyPr wrap="none" rtlCol="0">
            <a:spAutoFit/>
          </a:bodyPr>
          <a:lstStyle/>
          <a:p>
            <a:pPr defTabSz="685800" fontAlgn="auto">
              <a:spcBef>
                <a:spcPts val="0"/>
              </a:spcBef>
              <a:spcAft>
                <a:spcPts val="0"/>
              </a:spcAft>
            </a:pPr>
            <a:r>
              <a:rPr lang="fr-FR" sz="1350" dirty="0" err="1">
                <a:solidFill>
                  <a:prstClr val="black"/>
                </a:solidFill>
                <a:latin typeface="Calibri" panose="020F0502020204030204"/>
              </a:rPr>
              <a:t>mycryofirm</a:t>
            </a:r>
            <a:endParaRPr lang="fr-FR" sz="1350" dirty="0">
              <a:solidFill>
                <a:prstClr val="black"/>
              </a:solidFill>
              <a:latin typeface="Calibri" panose="020F0502020204030204"/>
            </a:endParaRPr>
          </a:p>
        </p:txBody>
      </p:sp>
      <p:sp>
        <p:nvSpPr>
          <p:cNvPr id="3" name="ZoneTexte 2">
            <a:extLst>
              <a:ext uri="{FF2B5EF4-FFF2-40B4-BE49-F238E27FC236}">
                <a16:creationId xmlns:a16="http://schemas.microsoft.com/office/drawing/2014/main" id="{BE753B28-1B8F-C6D4-9967-8999942311DB}"/>
              </a:ext>
            </a:extLst>
          </p:cNvPr>
          <p:cNvSpPr txBox="1"/>
          <p:nvPr/>
        </p:nvSpPr>
        <p:spPr>
          <a:xfrm>
            <a:off x="34642" y="5577793"/>
            <a:ext cx="6883487" cy="1061829"/>
          </a:xfrm>
          <a:prstGeom prst="rect">
            <a:avLst/>
          </a:prstGeom>
          <a:noFill/>
        </p:spPr>
        <p:txBody>
          <a:bodyPr wrap="none" rtlCol="0">
            <a:spAutoFit/>
          </a:bodyPr>
          <a:lstStyle/>
          <a:p>
            <a:pPr defTabSz="685800" fontAlgn="auto">
              <a:spcBef>
                <a:spcPts val="0"/>
              </a:spcBef>
              <a:spcAft>
                <a:spcPts val="0"/>
              </a:spcAft>
            </a:pPr>
            <a:r>
              <a:rPr lang="fr-FR" sz="2100" b="1" dirty="0">
                <a:solidFill>
                  <a:srgbClr val="FF0000"/>
                </a:solidFill>
                <a:latin typeface="Calibri" panose="020F0502020204030204"/>
              </a:rPr>
              <a:t>More </a:t>
            </a:r>
            <a:r>
              <a:rPr lang="fr-FR" sz="2100" b="1" dirty="0" err="1">
                <a:solidFill>
                  <a:srgbClr val="FF0000"/>
                </a:solidFill>
                <a:latin typeface="Calibri" panose="020F0502020204030204"/>
              </a:rPr>
              <a:t>particles</a:t>
            </a:r>
            <a:r>
              <a:rPr lang="fr-FR" sz="2100" b="1" dirty="0">
                <a:solidFill>
                  <a:srgbClr val="FF0000"/>
                </a:solidFill>
                <a:latin typeface="Calibri" panose="020F0502020204030204"/>
              </a:rPr>
              <a:t> N, </a:t>
            </a:r>
          </a:p>
          <a:p>
            <a:pPr defTabSz="685800" fontAlgn="auto">
              <a:spcBef>
                <a:spcPts val="0"/>
              </a:spcBef>
              <a:spcAft>
                <a:spcPts val="0"/>
              </a:spcAft>
            </a:pPr>
            <a:r>
              <a:rPr lang="fr-FR" sz="2100" b="1" dirty="0" err="1">
                <a:solidFill>
                  <a:srgbClr val="FF0000"/>
                </a:solidFill>
                <a:latin typeface="Calibri" panose="020F0502020204030204"/>
              </a:rPr>
              <a:t>Trapped</a:t>
            </a:r>
            <a:r>
              <a:rPr lang="fr-FR" sz="2100" b="1" dirty="0">
                <a:solidFill>
                  <a:srgbClr val="FF0000"/>
                </a:solidFill>
                <a:latin typeface="Calibri" panose="020F0502020204030204"/>
              </a:rPr>
              <a:t> long time </a:t>
            </a:r>
            <a:r>
              <a:rPr lang="fr-FR" sz="2100" b="1" dirty="0">
                <a:solidFill>
                  <a:srgbClr val="FF0000"/>
                </a:solidFill>
                <a:latin typeface="Symbol" panose="05050102010706020507" pitchFamily="18" charset="2"/>
              </a:rPr>
              <a:t>t</a:t>
            </a:r>
          </a:p>
          <a:p>
            <a:pPr defTabSz="685800" fontAlgn="auto">
              <a:spcBef>
                <a:spcPts val="0"/>
              </a:spcBef>
              <a:spcAft>
                <a:spcPts val="0"/>
              </a:spcAft>
            </a:pPr>
            <a:r>
              <a:rPr lang="fr-FR" sz="2100" b="1" dirty="0">
                <a:solidFill>
                  <a:srgbClr val="FF0000"/>
                </a:solidFill>
                <a:latin typeface="Calibri" panose="020F0502020204030204"/>
              </a:rPr>
              <a:t>Spin : </a:t>
            </a:r>
            <a:r>
              <a:rPr lang="fr-FR" sz="2100" b="1" dirty="0" err="1">
                <a:solidFill>
                  <a:srgbClr val="FF0000"/>
                </a:solidFill>
                <a:latin typeface="Calibri" panose="020F0502020204030204"/>
              </a:rPr>
              <a:t>aligned</a:t>
            </a:r>
            <a:r>
              <a:rPr lang="fr-FR" sz="2100" b="1" dirty="0">
                <a:solidFill>
                  <a:srgbClr val="FF0000"/>
                </a:solidFill>
                <a:latin typeface="Calibri" panose="020F0502020204030204"/>
              </a:rPr>
              <a:t>, </a:t>
            </a:r>
            <a:r>
              <a:rPr lang="fr-FR" sz="2100" b="1" dirty="0" err="1">
                <a:solidFill>
                  <a:srgbClr val="FF0000"/>
                </a:solidFill>
                <a:latin typeface="Calibri" panose="020F0502020204030204"/>
              </a:rPr>
              <a:t>polarised</a:t>
            </a:r>
            <a:r>
              <a:rPr lang="fr-FR" sz="2100" b="1" dirty="0">
                <a:solidFill>
                  <a:srgbClr val="FF0000"/>
                </a:solidFill>
                <a:latin typeface="Calibri" panose="020F0502020204030204"/>
              </a:rPr>
              <a:t> + </a:t>
            </a:r>
            <a:r>
              <a:rPr lang="fr-FR" sz="2100" b="1" dirty="0" err="1">
                <a:solidFill>
                  <a:srgbClr val="FF0000"/>
                </a:solidFill>
                <a:latin typeface="Calibri" panose="020F0502020204030204"/>
              </a:rPr>
              <a:t>optical</a:t>
            </a:r>
            <a:r>
              <a:rPr lang="fr-FR" sz="2100" b="1" dirty="0">
                <a:solidFill>
                  <a:srgbClr val="FF0000"/>
                </a:solidFill>
                <a:latin typeface="Calibri" panose="020F0502020204030204"/>
              </a:rPr>
              <a:t> manipulation (diagnostics)</a:t>
            </a:r>
          </a:p>
        </p:txBody>
      </p:sp>
      <p:pic>
        <p:nvPicPr>
          <p:cNvPr id="4" name="Image 3">
            <a:extLst>
              <a:ext uri="{FF2B5EF4-FFF2-40B4-BE49-F238E27FC236}">
                <a16:creationId xmlns:a16="http://schemas.microsoft.com/office/drawing/2014/main" id="{D218E06D-5EBF-928C-82B5-5E06AF6C5DA9}"/>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022331" y="5612396"/>
            <a:ext cx="2529010" cy="597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4878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09A05-30D6-06F4-64E2-782A188AB4A2}"/>
              </a:ext>
            </a:extLst>
          </p:cNvPr>
          <p:cNvSpPr>
            <a:spLocks noGrp="1"/>
          </p:cNvSpPr>
          <p:nvPr>
            <p:ph type="title"/>
          </p:nvPr>
        </p:nvSpPr>
        <p:spPr>
          <a:xfrm>
            <a:off x="3401870" y="368660"/>
            <a:ext cx="2503190" cy="1083654"/>
          </a:xfrm>
        </p:spPr>
        <p:txBody>
          <a:bodyPr>
            <a:normAutofit/>
          </a:bodyPr>
          <a:lstStyle/>
          <a:p>
            <a:r>
              <a:rPr lang="fr-FR" sz="4400" dirty="0" err="1"/>
              <a:t>Outline</a:t>
            </a:r>
            <a:endParaRPr lang="fr-FR" sz="4400" dirty="0"/>
          </a:p>
        </p:txBody>
      </p:sp>
      <p:sp>
        <p:nvSpPr>
          <p:cNvPr id="3" name="Espace réservé du contenu 2">
            <a:extLst>
              <a:ext uri="{FF2B5EF4-FFF2-40B4-BE49-F238E27FC236}">
                <a16:creationId xmlns:a16="http://schemas.microsoft.com/office/drawing/2014/main" id="{6756BA59-B466-3E78-798C-1B940BD01606}"/>
              </a:ext>
            </a:extLst>
          </p:cNvPr>
          <p:cNvSpPr>
            <a:spLocks noGrp="1"/>
          </p:cNvSpPr>
          <p:nvPr>
            <p:ph idx="1"/>
          </p:nvPr>
        </p:nvSpPr>
        <p:spPr/>
        <p:txBody>
          <a:bodyPr>
            <a:normAutofit/>
          </a:bodyPr>
          <a:lstStyle/>
          <a:p>
            <a:r>
              <a:rPr lang="fr-FR" sz="3200" dirty="0"/>
              <a:t>EDM </a:t>
            </a:r>
            <a:r>
              <a:rPr lang="fr-FR" sz="3200" dirty="0" err="1"/>
              <a:t>worldwide</a:t>
            </a:r>
            <a:r>
              <a:rPr lang="fr-FR" sz="3200" dirty="0"/>
              <a:t> </a:t>
            </a:r>
            <a:r>
              <a:rPr lang="fr-FR" sz="3200" dirty="0">
                <a:sym typeface="Wingdings" panose="05000000000000000000" pitchFamily="2" charset="2"/>
              </a:rPr>
              <a:t></a:t>
            </a:r>
            <a:r>
              <a:rPr lang="fr-FR" sz="3200" dirty="0"/>
              <a:t> </a:t>
            </a:r>
            <a:r>
              <a:rPr lang="fr-FR" sz="3200" dirty="0" err="1"/>
              <a:t>why</a:t>
            </a:r>
            <a:r>
              <a:rPr lang="fr-FR" sz="3200" dirty="0"/>
              <a:t> EDM </a:t>
            </a:r>
          </a:p>
          <a:p>
            <a:r>
              <a:rPr lang="fr-FR" sz="3200" dirty="0" err="1"/>
              <a:t>Why</a:t>
            </a:r>
            <a:r>
              <a:rPr lang="fr-FR" sz="3200" dirty="0"/>
              <a:t> in </a:t>
            </a:r>
            <a:r>
              <a:rPr lang="fr-FR" sz="3200" dirty="0" err="1"/>
              <a:t>cryogenic</a:t>
            </a:r>
            <a:r>
              <a:rPr lang="fr-FR" sz="3200" dirty="0"/>
              <a:t> </a:t>
            </a:r>
            <a:r>
              <a:rPr lang="fr-FR" sz="3200" dirty="0" err="1"/>
              <a:t>solid</a:t>
            </a:r>
            <a:r>
              <a:rPr lang="fr-FR" sz="3200" dirty="0"/>
              <a:t>: EDMMA </a:t>
            </a:r>
            <a:r>
              <a:rPr lang="fr-FR" sz="3200" dirty="0" err="1"/>
              <a:t>project</a:t>
            </a:r>
            <a:r>
              <a:rPr lang="fr-FR" sz="3200" dirty="0"/>
              <a:t> (Cs in Ar)</a:t>
            </a:r>
          </a:p>
          <a:p>
            <a:r>
              <a:rPr lang="fr-FR" sz="3200" dirty="0" err="1"/>
              <a:t>Experimental</a:t>
            </a:r>
            <a:r>
              <a:rPr lang="fr-FR" sz="3200" dirty="0"/>
              <a:t> setup: Cs absorption </a:t>
            </a:r>
            <a:r>
              <a:rPr lang="fr-FR" sz="3200" dirty="0" err="1"/>
              <a:t>spectra</a:t>
            </a:r>
            <a:endParaRPr lang="fr-FR" sz="3200" dirty="0"/>
          </a:p>
          <a:p>
            <a:r>
              <a:rPr lang="fr-FR" sz="3200" dirty="0">
                <a:solidFill>
                  <a:schemeClr val="bg2">
                    <a:lumMod val="90000"/>
                  </a:schemeClr>
                </a:solidFill>
              </a:rPr>
              <a:t>Possible </a:t>
            </a:r>
            <a:r>
              <a:rPr lang="fr-FR" sz="3200" dirty="0" err="1">
                <a:solidFill>
                  <a:schemeClr val="bg2">
                    <a:lumMod val="90000"/>
                  </a:schemeClr>
                </a:solidFill>
              </a:rPr>
              <a:t>trapping</a:t>
            </a:r>
            <a:r>
              <a:rPr lang="fr-FR" sz="3200" dirty="0">
                <a:solidFill>
                  <a:schemeClr val="bg2">
                    <a:lumMod val="90000"/>
                  </a:schemeClr>
                </a:solidFill>
              </a:rPr>
              <a:t> sites: </a:t>
            </a:r>
            <a:r>
              <a:rPr lang="fr-FR" sz="3200" dirty="0" err="1">
                <a:solidFill>
                  <a:schemeClr val="bg2">
                    <a:lumMod val="90000"/>
                  </a:schemeClr>
                </a:solidFill>
              </a:rPr>
              <a:t>stability</a:t>
            </a:r>
            <a:r>
              <a:rPr lang="fr-FR" sz="3200" dirty="0">
                <a:solidFill>
                  <a:schemeClr val="bg2">
                    <a:lumMod val="90000"/>
                  </a:schemeClr>
                </a:solidFill>
              </a:rPr>
              <a:t> </a:t>
            </a:r>
            <a:r>
              <a:rPr lang="fr-FR" sz="3200" dirty="0" err="1">
                <a:solidFill>
                  <a:schemeClr val="bg2">
                    <a:lumMod val="90000"/>
                  </a:schemeClr>
                </a:solidFill>
              </a:rPr>
              <a:t>study</a:t>
            </a:r>
            <a:endParaRPr lang="fr-FR" sz="3200" dirty="0">
              <a:solidFill>
                <a:schemeClr val="bg2">
                  <a:lumMod val="90000"/>
                </a:schemeClr>
              </a:solidFill>
            </a:endParaRPr>
          </a:p>
          <a:p>
            <a:r>
              <a:rPr lang="fr-FR" sz="3200" dirty="0">
                <a:solidFill>
                  <a:schemeClr val="bg2">
                    <a:lumMod val="90000"/>
                  </a:schemeClr>
                </a:solidFill>
              </a:rPr>
              <a:t>Line position </a:t>
            </a:r>
          </a:p>
          <a:p>
            <a:r>
              <a:rPr lang="fr-FR" sz="3200" dirty="0">
                <a:solidFill>
                  <a:schemeClr val="bg2">
                    <a:lumMod val="90000"/>
                  </a:schemeClr>
                </a:solidFill>
              </a:rPr>
              <a:t>Line </a:t>
            </a:r>
            <a:r>
              <a:rPr lang="fr-FR" sz="3200" dirty="0" err="1">
                <a:solidFill>
                  <a:schemeClr val="bg2">
                    <a:lumMod val="90000"/>
                  </a:schemeClr>
                </a:solidFill>
              </a:rPr>
              <a:t>broadening</a:t>
            </a:r>
            <a:endParaRPr lang="fr-FR" sz="3200" dirty="0">
              <a:solidFill>
                <a:schemeClr val="bg2">
                  <a:lumMod val="90000"/>
                </a:schemeClr>
              </a:solidFill>
            </a:endParaRPr>
          </a:p>
          <a:p>
            <a:r>
              <a:rPr lang="fr-FR" sz="3200" dirty="0">
                <a:solidFill>
                  <a:schemeClr val="bg2">
                    <a:lumMod val="90000"/>
                  </a:schemeClr>
                </a:solidFill>
              </a:rPr>
              <a:t>Possible </a:t>
            </a:r>
            <a:r>
              <a:rPr lang="fr-FR" sz="3200" dirty="0" err="1">
                <a:solidFill>
                  <a:schemeClr val="bg2">
                    <a:lumMod val="90000"/>
                  </a:schemeClr>
                </a:solidFill>
              </a:rPr>
              <a:t>improvement</a:t>
            </a:r>
            <a:endParaRPr lang="fr-FR" sz="3200" dirty="0">
              <a:solidFill>
                <a:schemeClr val="bg2">
                  <a:lumMod val="90000"/>
                </a:schemeClr>
              </a:solidFill>
            </a:endParaRPr>
          </a:p>
        </p:txBody>
      </p:sp>
    </p:spTree>
    <p:extLst>
      <p:ext uri="{BB962C8B-B14F-4D97-AF65-F5344CB8AC3E}">
        <p14:creationId xmlns:p14="http://schemas.microsoft.com/office/powerpoint/2010/main" val="785509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47F86A3D-91EA-014D-0356-1D4B16689F86}"/>
              </a:ext>
            </a:extLst>
          </p:cNvPr>
          <p:cNvPicPr>
            <a:picLocks noChangeAspect="1"/>
          </p:cNvPicPr>
          <p:nvPr/>
        </p:nvPicPr>
        <p:blipFill>
          <a:blip r:embed="rId3">
            <a:lum/>
            <a:alphaModFix/>
            <a:extLst>
              <a:ext uri="{96DAC541-7B7A-43D3-8B79-37D633B846F1}">
                <asvg:svgBlip xmlns:asvg="http://schemas.microsoft.com/office/drawing/2016/SVG/main" r:embed="rId4"/>
              </a:ext>
            </a:extLst>
          </a:blip>
          <a:srcRect/>
          <a:stretch>
            <a:fillRect/>
          </a:stretch>
        </p:blipFill>
        <p:spPr>
          <a:xfrm>
            <a:off x="77987" y="-30480"/>
            <a:ext cx="9082377" cy="3590305"/>
          </a:xfrm>
          <a:prstGeom prst="rect">
            <a:avLst/>
          </a:prstGeom>
          <a:noFill/>
          <a:ln>
            <a:noFill/>
          </a:ln>
        </p:spPr>
      </p:pic>
      <p:sp>
        <p:nvSpPr>
          <p:cNvPr id="3" name="ZoneTexte 2">
            <a:extLst>
              <a:ext uri="{FF2B5EF4-FFF2-40B4-BE49-F238E27FC236}">
                <a16:creationId xmlns:a16="http://schemas.microsoft.com/office/drawing/2014/main" id="{CF8A4969-27A7-9EB2-DAB2-FDD6D907BA69}"/>
              </a:ext>
            </a:extLst>
          </p:cNvPr>
          <p:cNvSpPr txBox="1"/>
          <p:nvPr/>
        </p:nvSpPr>
        <p:spPr>
          <a:xfrm>
            <a:off x="3536885" y="188640"/>
            <a:ext cx="3750205" cy="564038"/>
          </a:xfrm>
          <a:prstGeom prst="rect">
            <a:avLst/>
          </a:prstGeom>
          <a:noFill/>
          <a:ln>
            <a:noFill/>
          </a:ln>
        </p:spPr>
        <p:txBody>
          <a:bodyPr vert="horz" wrap="none" lIns="81635" tIns="40817" rIns="81635" bIns="40817" anchorCtr="0" compatLnSpc="0">
            <a:spAutoFit/>
          </a:bodyPr>
          <a:lstStyle/>
          <a:p>
            <a:pPr defTabSz="829406" fontAlgn="auto" hangingPunct="0">
              <a:spcBef>
                <a:spcPts val="0"/>
              </a:spcBef>
              <a:spcAft>
                <a:spcPts val="0"/>
              </a:spcAft>
            </a:pPr>
            <a:r>
              <a:rPr lang="de-DE" sz="3266" dirty="0">
                <a:solidFill>
                  <a:prstClr val="black"/>
                </a:solidFill>
                <a:latin typeface="Liberation Sans" pitchFamily="18"/>
                <a:ea typeface="Microsoft YaHei" pitchFamily="2"/>
                <a:cs typeface="Arial" pitchFamily="2"/>
              </a:rPr>
              <a:t>Experimental </a:t>
            </a:r>
            <a:r>
              <a:rPr lang="de-DE" sz="3266" dirty="0" err="1">
                <a:solidFill>
                  <a:prstClr val="black"/>
                </a:solidFill>
                <a:latin typeface="Liberation Sans" pitchFamily="18"/>
                <a:ea typeface="Microsoft YaHei" pitchFamily="2"/>
                <a:cs typeface="Arial" pitchFamily="2"/>
              </a:rPr>
              <a:t>setup</a:t>
            </a:r>
            <a:endParaRPr lang="de-DE" sz="3266" dirty="0">
              <a:solidFill>
                <a:prstClr val="black"/>
              </a:solidFill>
              <a:latin typeface="Liberation Sans" pitchFamily="18"/>
              <a:ea typeface="Microsoft YaHei" pitchFamily="2"/>
              <a:cs typeface="Arial" pitchFamily="2"/>
            </a:endParaRPr>
          </a:p>
        </p:txBody>
      </p:sp>
      <p:pic>
        <p:nvPicPr>
          <p:cNvPr id="5" name="Image 15_0">
            <a:extLst>
              <a:ext uri="{FF2B5EF4-FFF2-40B4-BE49-F238E27FC236}">
                <a16:creationId xmlns:a16="http://schemas.microsoft.com/office/drawing/2014/main" id="{652A9EE6-3C67-E0F7-A4AF-9CC58CC9B893}"/>
              </a:ext>
            </a:extLst>
          </p:cNvPr>
          <p:cNvPicPr/>
          <p:nvPr/>
        </p:nvPicPr>
        <p:blipFill>
          <a:blip r:embed="rId5"/>
          <a:srcRect l="23245" t="10087" r="58145" b="29804"/>
          <a:stretch/>
        </p:blipFill>
        <p:spPr>
          <a:xfrm>
            <a:off x="566555" y="3577660"/>
            <a:ext cx="2160240" cy="2943774"/>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73F44DD-5273-41ED-90AD-11691B576FC5}"/>
              </a:ext>
            </a:extLst>
          </p:cNvPr>
          <p:cNvPicPr>
            <a:picLocks noChangeAspect="1"/>
          </p:cNvPicPr>
          <p:nvPr/>
        </p:nvPicPr>
        <p:blipFill rotWithShape="1">
          <a:blip r:embed="rId2"/>
          <a:srcRect r="13414"/>
          <a:stretch/>
        </p:blipFill>
        <p:spPr>
          <a:xfrm>
            <a:off x="6811852" y="1966359"/>
            <a:ext cx="1855898" cy="3122255"/>
          </a:xfrm>
          <a:prstGeom prst="rect">
            <a:avLst/>
          </a:prstGeom>
        </p:spPr>
      </p:pic>
      <p:sp>
        <p:nvSpPr>
          <p:cNvPr id="8" name="ZoneTexte 7">
            <a:extLst>
              <a:ext uri="{FF2B5EF4-FFF2-40B4-BE49-F238E27FC236}">
                <a16:creationId xmlns:a16="http://schemas.microsoft.com/office/drawing/2014/main" id="{D474579A-3912-7D70-CAAC-5CC2FE5F0299}"/>
              </a:ext>
            </a:extLst>
          </p:cNvPr>
          <p:cNvSpPr txBox="1"/>
          <p:nvPr/>
        </p:nvSpPr>
        <p:spPr>
          <a:xfrm>
            <a:off x="1287540" y="1251131"/>
            <a:ext cx="1051891" cy="415498"/>
          </a:xfrm>
          <a:prstGeom prst="rect">
            <a:avLst/>
          </a:prstGeom>
          <a:noFill/>
        </p:spPr>
        <p:txBody>
          <a:bodyPr wrap="none" rtlCol="0">
            <a:spAutoFit/>
          </a:bodyPr>
          <a:lstStyle/>
          <a:p>
            <a:r>
              <a:rPr lang="fr-FR" sz="2100" dirty="0">
                <a:solidFill>
                  <a:srgbClr val="FFC000"/>
                </a:solidFill>
              </a:rPr>
              <a:t>Ar tube</a:t>
            </a:r>
          </a:p>
        </p:txBody>
      </p:sp>
      <p:pic>
        <p:nvPicPr>
          <p:cNvPr id="9" name="Image 8">
            <a:extLst>
              <a:ext uri="{FF2B5EF4-FFF2-40B4-BE49-F238E27FC236}">
                <a16:creationId xmlns:a16="http://schemas.microsoft.com/office/drawing/2014/main" id="{99B5E2F6-C415-E5FA-8DCC-0BE49AA45075}"/>
              </a:ext>
            </a:extLst>
          </p:cNvPr>
          <p:cNvPicPr>
            <a:picLocks noChangeAspect="1"/>
          </p:cNvPicPr>
          <p:nvPr/>
        </p:nvPicPr>
        <p:blipFill rotWithShape="1">
          <a:blip r:embed="rId3">
            <a:lum/>
            <a:alphaModFix/>
          </a:blip>
          <a:srcRect t="44598" r="14819"/>
          <a:stretch/>
        </p:blipFill>
        <p:spPr>
          <a:xfrm flipH="1">
            <a:off x="360100" y="2707031"/>
            <a:ext cx="2342690" cy="2409975"/>
          </a:xfrm>
          <a:prstGeom prst="rect">
            <a:avLst/>
          </a:prstGeom>
          <a:noFill/>
          <a:ln>
            <a:noFill/>
          </a:ln>
        </p:spPr>
      </p:pic>
      <p:pic>
        <p:nvPicPr>
          <p:cNvPr id="5" name="Image 4">
            <a:extLst>
              <a:ext uri="{FF2B5EF4-FFF2-40B4-BE49-F238E27FC236}">
                <a16:creationId xmlns:a16="http://schemas.microsoft.com/office/drawing/2014/main" id="{9D24FBBA-5F2C-FBA1-B56C-C28679FBE702}"/>
              </a:ext>
            </a:extLst>
          </p:cNvPr>
          <p:cNvPicPr>
            <a:picLocks noChangeAspect="1"/>
          </p:cNvPicPr>
          <p:nvPr/>
        </p:nvPicPr>
        <p:blipFill>
          <a:blip r:embed="rId4">
            <a:lum/>
            <a:alphaModFix/>
          </a:blip>
          <a:srcRect l="7124" r="5628" b="12338"/>
          <a:stretch>
            <a:fillRect/>
          </a:stretch>
        </p:blipFill>
        <p:spPr>
          <a:xfrm rot="20830989">
            <a:off x="1825182" y="2194043"/>
            <a:ext cx="4361964" cy="2469914"/>
          </a:xfrm>
          <a:prstGeom prst="rect">
            <a:avLst/>
          </a:prstGeom>
          <a:noFill/>
          <a:ln>
            <a:noFill/>
          </a:ln>
        </p:spPr>
      </p:pic>
      <p:cxnSp>
        <p:nvCxnSpPr>
          <p:cNvPr id="7" name="Connecteur droit avec flèche 6">
            <a:extLst>
              <a:ext uri="{FF2B5EF4-FFF2-40B4-BE49-F238E27FC236}">
                <a16:creationId xmlns:a16="http://schemas.microsoft.com/office/drawing/2014/main" id="{E654560D-A2E7-65AE-DAEF-0C03D6800648}"/>
              </a:ext>
            </a:extLst>
          </p:cNvPr>
          <p:cNvCxnSpPr>
            <a:cxnSpLocks/>
          </p:cNvCxnSpPr>
          <p:nvPr/>
        </p:nvCxnSpPr>
        <p:spPr>
          <a:xfrm>
            <a:off x="1952625" y="1599085"/>
            <a:ext cx="1155255" cy="206804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A635F29E-0B82-9A8A-F3EF-CC6E103AF269}"/>
              </a:ext>
            </a:extLst>
          </p:cNvPr>
          <p:cNvSpPr txBox="1"/>
          <p:nvPr/>
        </p:nvSpPr>
        <p:spPr>
          <a:xfrm>
            <a:off x="2831809" y="1348579"/>
            <a:ext cx="1186543" cy="415498"/>
          </a:xfrm>
          <a:prstGeom prst="rect">
            <a:avLst/>
          </a:prstGeom>
          <a:noFill/>
        </p:spPr>
        <p:txBody>
          <a:bodyPr wrap="none" rtlCol="0">
            <a:spAutoFit/>
          </a:bodyPr>
          <a:lstStyle/>
          <a:p>
            <a:r>
              <a:rPr lang="fr-FR" sz="2100" dirty="0">
                <a:solidFill>
                  <a:srgbClr val="00B050"/>
                </a:solidFill>
              </a:rPr>
              <a:t>Cs tube </a:t>
            </a:r>
          </a:p>
        </p:txBody>
      </p:sp>
      <p:cxnSp>
        <p:nvCxnSpPr>
          <p:cNvPr id="14" name="Connecteur droit avec flèche 13">
            <a:extLst>
              <a:ext uri="{FF2B5EF4-FFF2-40B4-BE49-F238E27FC236}">
                <a16:creationId xmlns:a16="http://schemas.microsoft.com/office/drawing/2014/main" id="{4D70896E-9CC2-0EC5-CA02-910E0DB1A604}"/>
              </a:ext>
            </a:extLst>
          </p:cNvPr>
          <p:cNvCxnSpPr>
            <a:cxnSpLocks/>
            <a:stCxn id="13" idx="2"/>
          </p:cNvCxnSpPr>
          <p:nvPr/>
        </p:nvCxnSpPr>
        <p:spPr>
          <a:xfrm>
            <a:off x="3425081" y="1764077"/>
            <a:ext cx="115126" cy="172531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05ECE23C-675D-2EFC-8BDF-36FB8001F79A}"/>
              </a:ext>
            </a:extLst>
          </p:cNvPr>
          <p:cNvCxnSpPr>
            <a:cxnSpLocks/>
          </p:cNvCxnSpPr>
          <p:nvPr/>
        </p:nvCxnSpPr>
        <p:spPr>
          <a:xfrm flipH="1" flipV="1">
            <a:off x="574805" y="3934902"/>
            <a:ext cx="1094261" cy="107908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773497C6-158B-B035-719B-0116FA20BC9C}"/>
              </a:ext>
            </a:extLst>
          </p:cNvPr>
          <p:cNvSpPr txBox="1"/>
          <p:nvPr/>
        </p:nvSpPr>
        <p:spPr>
          <a:xfrm>
            <a:off x="1121936" y="5109927"/>
            <a:ext cx="2484976" cy="415498"/>
          </a:xfrm>
          <a:prstGeom prst="rect">
            <a:avLst/>
          </a:prstGeom>
          <a:noFill/>
        </p:spPr>
        <p:txBody>
          <a:bodyPr wrap="none" rtlCol="0">
            <a:spAutoFit/>
          </a:bodyPr>
          <a:lstStyle/>
          <a:p>
            <a:r>
              <a:rPr lang="fr-FR" sz="2100" dirty="0">
                <a:solidFill>
                  <a:srgbClr val="00B050"/>
                </a:solidFill>
              </a:rPr>
              <a:t>Cs or Rb dispenser</a:t>
            </a:r>
          </a:p>
        </p:txBody>
      </p:sp>
      <p:cxnSp>
        <p:nvCxnSpPr>
          <p:cNvPr id="11" name="Connecteur droit avec flèche 10">
            <a:extLst>
              <a:ext uri="{FF2B5EF4-FFF2-40B4-BE49-F238E27FC236}">
                <a16:creationId xmlns:a16="http://schemas.microsoft.com/office/drawing/2014/main" id="{5148388D-7BA7-F023-7F4C-ABA1AE28FCCA}"/>
              </a:ext>
            </a:extLst>
          </p:cNvPr>
          <p:cNvCxnSpPr>
            <a:cxnSpLocks/>
          </p:cNvCxnSpPr>
          <p:nvPr/>
        </p:nvCxnSpPr>
        <p:spPr>
          <a:xfrm flipH="1">
            <a:off x="4069490" y="1643546"/>
            <a:ext cx="2451960" cy="196014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C79D7F0-6B8B-67CA-F43C-08980A67B664}"/>
              </a:ext>
            </a:extLst>
          </p:cNvPr>
          <p:cNvCxnSpPr>
            <a:cxnSpLocks/>
          </p:cNvCxnSpPr>
          <p:nvPr/>
        </p:nvCxnSpPr>
        <p:spPr>
          <a:xfrm>
            <a:off x="6635750" y="1757846"/>
            <a:ext cx="1511300" cy="131555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C918CB18-CFA6-056C-EF92-F517C422DBC1}"/>
              </a:ext>
            </a:extLst>
          </p:cNvPr>
          <p:cNvSpPr txBox="1"/>
          <p:nvPr/>
        </p:nvSpPr>
        <p:spPr>
          <a:xfrm>
            <a:off x="5879428" y="1299856"/>
            <a:ext cx="2363147" cy="415498"/>
          </a:xfrm>
          <a:prstGeom prst="rect">
            <a:avLst/>
          </a:prstGeom>
          <a:noFill/>
        </p:spPr>
        <p:txBody>
          <a:bodyPr wrap="none" rtlCol="0">
            <a:spAutoFit/>
          </a:bodyPr>
          <a:lstStyle/>
          <a:p>
            <a:r>
              <a:rPr lang="fr-FR" sz="2100" dirty="0" err="1">
                <a:solidFill>
                  <a:srgbClr val="00B0F0"/>
                </a:solidFill>
              </a:rPr>
              <a:t>Sapphire</a:t>
            </a:r>
            <a:r>
              <a:rPr lang="fr-FR" sz="2100" dirty="0">
                <a:solidFill>
                  <a:srgbClr val="00B0F0"/>
                </a:solidFill>
              </a:rPr>
              <a:t> </a:t>
            </a:r>
            <a:r>
              <a:rPr lang="fr-FR" sz="2100" dirty="0" err="1">
                <a:solidFill>
                  <a:srgbClr val="00B0F0"/>
                </a:solidFill>
              </a:rPr>
              <a:t>windows</a:t>
            </a:r>
            <a:endParaRPr lang="fr-FR" sz="2100" dirty="0">
              <a:solidFill>
                <a:srgbClr val="00B0F0"/>
              </a:solidFill>
            </a:endParaRPr>
          </a:p>
        </p:txBody>
      </p:sp>
    </p:spTree>
    <p:extLst>
      <p:ext uri="{BB962C8B-B14F-4D97-AF65-F5344CB8AC3E}">
        <p14:creationId xmlns:p14="http://schemas.microsoft.com/office/powerpoint/2010/main" val="3501181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que 32">
            <a:extLst>
              <a:ext uri="{FF2B5EF4-FFF2-40B4-BE49-F238E27FC236}">
                <a16:creationId xmlns:a16="http://schemas.microsoft.com/office/drawing/2014/main" id="{9D3C482E-070C-B6E0-50CB-977123366EBA}"/>
              </a:ext>
            </a:extLst>
          </p:cNvPr>
          <p:cNvPicPr>
            <a:picLocks noChangeAspect="1"/>
          </p:cNvPicPr>
          <p:nvPr/>
        </p:nvPicPr>
        <p:blipFill>
          <a:blip r:embed="rId2">
            <a:lum/>
            <a:alphaModFix/>
            <a:extLst>
              <a:ext uri="{96DAC541-7B7A-43D3-8B79-37D633B846F1}">
                <asvg:svgBlip xmlns:asvg="http://schemas.microsoft.com/office/drawing/2016/SVG/main" r:embed="rId3"/>
              </a:ext>
            </a:extLst>
          </a:blip>
          <a:srcRect/>
          <a:stretch>
            <a:fillRect/>
          </a:stretch>
        </p:blipFill>
        <p:spPr>
          <a:xfrm>
            <a:off x="0" y="937381"/>
            <a:ext cx="7813530" cy="5076000"/>
          </a:xfrm>
          <a:prstGeom prst="rect">
            <a:avLst/>
          </a:prstGeom>
          <a:noFill/>
          <a:ln>
            <a:noFill/>
          </a:ln>
        </p:spPr>
      </p:pic>
      <p:sp>
        <p:nvSpPr>
          <p:cNvPr id="34" name="ZoneTexte 33">
            <a:extLst>
              <a:ext uri="{FF2B5EF4-FFF2-40B4-BE49-F238E27FC236}">
                <a16:creationId xmlns:a16="http://schemas.microsoft.com/office/drawing/2014/main" id="{35CD81DC-5D32-ED81-C89F-642EE657E590}"/>
              </a:ext>
            </a:extLst>
          </p:cNvPr>
          <p:cNvSpPr txBox="1"/>
          <p:nvPr/>
        </p:nvSpPr>
        <p:spPr>
          <a:xfrm>
            <a:off x="5193811" y="1313332"/>
            <a:ext cx="1998816" cy="422039"/>
          </a:xfrm>
          <a:prstGeom prst="rect">
            <a:avLst/>
          </a:prstGeom>
          <a:noFill/>
          <a:ln>
            <a:noFill/>
          </a:ln>
        </p:spPr>
        <p:txBody>
          <a:bodyPr vert="horz" wrap="none" lIns="67500" tIns="33750" rIns="67500" bIns="33750" anchorCtr="0" compatLnSpc="0">
            <a:spAutoFit/>
          </a:bodyPr>
          <a:lstStyle/>
          <a:p>
            <a:pPr hangingPunct="0">
              <a:spcBef>
                <a:spcPts val="0"/>
              </a:spcBef>
              <a:spcAft>
                <a:spcPts val="0"/>
              </a:spcAft>
            </a:pPr>
            <a:r>
              <a:rPr lang="de-DE" sz="2400" dirty="0">
                <a:latin typeface="Arial" pitchFamily="18"/>
                <a:ea typeface="Microsoft YaHei" pitchFamily="2"/>
                <a:cs typeface="Arial" pitchFamily="2"/>
              </a:rPr>
              <a:t>→ N</a:t>
            </a:r>
            <a:r>
              <a:rPr lang="de-DE" sz="2400" baseline="-8000" dirty="0">
                <a:latin typeface="Arial" pitchFamily="18"/>
                <a:ea typeface="Microsoft YaHei" pitchFamily="2"/>
                <a:cs typeface="Arial" pitchFamily="2"/>
              </a:rPr>
              <a:t>Cs</a:t>
            </a:r>
            <a:r>
              <a:rPr lang="de-DE" sz="2400" dirty="0">
                <a:latin typeface="Arial" pitchFamily="18"/>
                <a:ea typeface="Microsoft YaHei" pitchFamily="2"/>
                <a:cs typeface="Arial" pitchFamily="2"/>
              </a:rPr>
              <a:t> ≈  10</a:t>
            </a:r>
            <a:r>
              <a:rPr lang="de-DE" sz="2400" baseline="33000" dirty="0">
                <a:latin typeface="Arial" pitchFamily="18"/>
                <a:ea typeface="Microsoft YaHei" pitchFamily="2"/>
                <a:cs typeface="Arial" pitchFamily="2"/>
              </a:rPr>
              <a:t>18</a:t>
            </a:r>
          </a:p>
        </p:txBody>
      </p:sp>
      <p:sp>
        <p:nvSpPr>
          <p:cNvPr id="2" name="ZoneTexte 1">
            <a:extLst>
              <a:ext uri="{FF2B5EF4-FFF2-40B4-BE49-F238E27FC236}">
                <a16:creationId xmlns:a16="http://schemas.microsoft.com/office/drawing/2014/main" id="{A8E5FB2E-C0AF-224A-F07C-EBCF0A02F565}"/>
              </a:ext>
            </a:extLst>
          </p:cNvPr>
          <p:cNvSpPr txBox="1"/>
          <p:nvPr/>
        </p:nvSpPr>
        <p:spPr>
          <a:xfrm>
            <a:off x="1724923" y="5240752"/>
            <a:ext cx="2377574" cy="923330"/>
          </a:xfrm>
          <a:prstGeom prst="rect">
            <a:avLst/>
          </a:prstGeom>
          <a:noFill/>
        </p:spPr>
        <p:txBody>
          <a:bodyPr wrap="none" rtlCol="0">
            <a:spAutoFit/>
          </a:bodyPr>
          <a:lstStyle/>
          <a:p>
            <a:r>
              <a:rPr lang="fr-FR" dirty="0"/>
              <a:t>Fizeau </a:t>
            </a:r>
            <a:r>
              <a:rPr lang="fr-FR" dirty="0" err="1"/>
              <a:t>interferometer</a:t>
            </a:r>
            <a:endParaRPr lang="fr-FR" dirty="0"/>
          </a:p>
          <a:p>
            <a:r>
              <a:rPr lang="fr-FR" dirty="0"/>
              <a:t>Matrix </a:t>
            </a:r>
            <a:r>
              <a:rPr lang="fr-FR" dirty="0" err="1"/>
              <a:t>growth</a:t>
            </a:r>
            <a:endParaRPr lang="fr-FR" dirty="0"/>
          </a:p>
          <a:p>
            <a:r>
              <a:rPr lang="fr-FR" dirty="0">
                <a:latin typeface="Symbol" panose="05050102010706020507" pitchFamily="18" charset="2"/>
              </a:rPr>
              <a:t>l</a:t>
            </a:r>
            <a:r>
              <a:rPr lang="fr-FR" dirty="0"/>
              <a:t>/2 </a:t>
            </a:r>
            <a:r>
              <a:rPr lang="fr-FR" dirty="0" err="1"/>
              <a:t>every</a:t>
            </a:r>
            <a:r>
              <a:rPr lang="fr-FR" dirty="0"/>
              <a:t> </a:t>
            </a:r>
            <a:r>
              <a:rPr lang="fr-FR" dirty="0" err="1"/>
              <a:t>fringes</a:t>
            </a:r>
            <a:endParaRPr lang="fr-FR" dirty="0"/>
          </a:p>
        </p:txBody>
      </p:sp>
      <p:grpSp>
        <p:nvGrpSpPr>
          <p:cNvPr id="3" name="Groupe 2">
            <a:extLst>
              <a:ext uri="{FF2B5EF4-FFF2-40B4-BE49-F238E27FC236}">
                <a16:creationId xmlns:a16="http://schemas.microsoft.com/office/drawing/2014/main" id="{6F4A48B6-0A91-F480-2BAF-1A21316F06AF}"/>
              </a:ext>
            </a:extLst>
          </p:cNvPr>
          <p:cNvGrpSpPr/>
          <p:nvPr/>
        </p:nvGrpSpPr>
        <p:grpSpPr>
          <a:xfrm>
            <a:off x="2327508" y="924750"/>
            <a:ext cx="1384183" cy="816957"/>
            <a:chOff x="4161523" y="-27866"/>
            <a:chExt cx="1845167" cy="1802418"/>
          </a:xfrm>
        </p:grpSpPr>
        <p:pic>
          <p:nvPicPr>
            <p:cNvPr id="6" name="Image 5">
              <a:extLst>
                <a:ext uri="{FF2B5EF4-FFF2-40B4-BE49-F238E27FC236}">
                  <a16:creationId xmlns:a16="http://schemas.microsoft.com/office/drawing/2014/main" id="{02CA353B-6D3F-CCDA-4A21-8BDCC4E0A11D}"/>
                </a:ext>
              </a:extLst>
            </p:cNvPr>
            <p:cNvPicPr>
              <a:picLocks noChangeAspect="1"/>
            </p:cNvPicPr>
            <p:nvPr/>
          </p:nvPicPr>
          <p:blipFill>
            <a:blip r:embed="rId4">
              <a:lum bright="-3000"/>
              <a:alphaModFix/>
            </a:blip>
            <a:srcRect/>
            <a:stretch>
              <a:fillRect/>
            </a:stretch>
          </p:blipFill>
          <p:spPr>
            <a:xfrm>
              <a:off x="4161523" y="-27866"/>
              <a:ext cx="1845167" cy="1229965"/>
            </a:xfrm>
            <a:prstGeom prst="rect">
              <a:avLst/>
            </a:prstGeom>
            <a:noFill/>
            <a:ln>
              <a:noFill/>
            </a:ln>
          </p:spPr>
        </p:pic>
        <p:sp>
          <p:nvSpPr>
            <p:cNvPr id="7" name="Forme libre : forme 6">
              <a:extLst>
                <a:ext uri="{FF2B5EF4-FFF2-40B4-BE49-F238E27FC236}">
                  <a16:creationId xmlns:a16="http://schemas.microsoft.com/office/drawing/2014/main" id="{C9AA7920-9F25-8E3C-02B8-F755822134A7}"/>
                </a:ext>
              </a:extLst>
            </p:cNvPr>
            <p:cNvSpPr/>
            <p:nvPr/>
          </p:nvSpPr>
          <p:spPr>
            <a:xfrm>
              <a:off x="4161523" y="0"/>
              <a:ext cx="1845167" cy="12299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9080">
              <a:solidFill>
                <a:srgbClr val="424242"/>
              </a:solidFill>
              <a:prstDash val="solid"/>
            </a:ln>
          </p:spPr>
          <p:txBody>
            <a:bodyPr wrap="none" lIns="90125" tIns="49307" rIns="90125" bIns="49307" anchor="ctr" anchorCtr="0" compatLnSpc="0">
              <a:noAutofit/>
            </a:bodyPr>
            <a:lstStyle/>
            <a:p>
              <a:pPr defTabSz="829406" hangingPunct="0"/>
              <a:endParaRPr lang="de-DE" sz="1200">
                <a:solidFill>
                  <a:prstClr val="black"/>
                </a:solidFill>
                <a:latin typeface="Liberation Sans" pitchFamily="18"/>
                <a:ea typeface="Microsoft YaHei" pitchFamily="2"/>
                <a:cs typeface="Arial" pitchFamily="2"/>
              </a:endParaRPr>
            </a:p>
          </p:txBody>
        </p:sp>
        <p:sp>
          <p:nvSpPr>
            <p:cNvPr id="8" name="ZoneTexte 7">
              <a:extLst>
                <a:ext uri="{FF2B5EF4-FFF2-40B4-BE49-F238E27FC236}">
                  <a16:creationId xmlns:a16="http://schemas.microsoft.com/office/drawing/2014/main" id="{8F78C3C0-38FF-2914-5FA7-4180E7C39126}"/>
                </a:ext>
              </a:extLst>
            </p:cNvPr>
            <p:cNvSpPr txBox="1"/>
            <p:nvPr/>
          </p:nvSpPr>
          <p:spPr>
            <a:xfrm>
              <a:off x="4335676" y="1202101"/>
              <a:ext cx="1538642" cy="572451"/>
            </a:xfrm>
            <a:prstGeom prst="rect">
              <a:avLst/>
            </a:prstGeom>
            <a:noFill/>
            <a:ln>
              <a:noFill/>
            </a:ln>
          </p:spPr>
          <p:txBody>
            <a:bodyPr vert="horz" wrap="square" lIns="81635" tIns="40817" rIns="81635" bIns="40817" anchorCtr="0" compatLnSpc="0">
              <a:spAutoFit/>
            </a:bodyPr>
            <a:lstStyle/>
            <a:p>
              <a:pPr defTabSz="829406" hangingPunct="0"/>
              <a:r>
                <a:rPr lang="de-DE" sz="1200">
                  <a:solidFill>
                    <a:srgbClr val="33691E"/>
                  </a:solidFill>
                  <a:latin typeface="Arial" pitchFamily="34"/>
                  <a:ea typeface="Microsoft YaHei" pitchFamily="2"/>
                  <a:cs typeface="Arial" pitchFamily="2"/>
                </a:rPr>
                <a:t>Oscilloscope</a:t>
              </a:r>
            </a:p>
          </p:txBody>
        </p:sp>
      </p:grpSp>
      <p:pic>
        <p:nvPicPr>
          <p:cNvPr id="22" name="Image 21">
            <a:extLst>
              <a:ext uri="{FF2B5EF4-FFF2-40B4-BE49-F238E27FC236}">
                <a16:creationId xmlns:a16="http://schemas.microsoft.com/office/drawing/2014/main" id="{41D5FA47-4CA2-F869-816E-82F1C42C2EDB}"/>
              </a:ext>
            </a:extLst>
          </p:cNvPr>
          <p:cNvPicPr>
            <a:picLocks noChangeAspect="1"/>
          </p:cNvPicPr>
          <p:nvPr/>
        </p:nvPicPr>
        <p:blipFill>
          <a:blip r:embed="rId5">
            <a:lum bright="73000" contrast="64000"/>
            <a:alphaModFix amt="96000"/>
            <a:grayscl/>
          </a:blip>
          <a:srcRect r="9506"/>
          <a:stretch>
            <a:fillRect/>
          </a:stretch>
        </p:blipFill>
        <p:spPr>
          <a:xfrm>
            <a:off x="6984154" y="1719473"/>
            <a:ext cx="1015073" cy="1018197"/>
          </a:xfrm>
          <a:prstGeom prst="rect">
            <a:avLst/>
          </a:prstGeom>
          <a:noFill/>
          <a:ln w="38160">
            <a:solidFill>
              <a:srgbClr val="E0E0E0"/>
            </a:solidFill>
            <a:prstDash val="solid"/>
          </a:ln>
        </p:spPr>
      </p:pic>
      <p:pic>
        <p:nvPicPr>
          <p:cNvPr id="4" name="Graphique 3">
            <a:extLst>
              <a:ext uri="{FF2B5EF4-FFF2-40B4-BE49-F238E27FC236}">
                <a16:creationId xmlns:a16="http://schemas.microsoft.com/office/drawing/2014/main" id="{557BB5C9-48B5-6C34-47C3-B56F32DC3A78}"/>
              </a:ext>
            </a:extLst>
          </p:cNvPr>
          <p:cNvPicPr>
            <a:picLocks noChangeAspect="1"/>
          </p:cNvPicPr>
          <p:nvPr/>
        </p:nvPicPr>
        <p:blipFill>
          <a:blip r:embed="rId6">
            <a:lum/>
            <a:alphaModFix/>
            <a:extLst>
              <a:ext uri="{96DAC541-7B7A-43D3-8B79-37D633B846F1}">
                <asvg:svgBlip xmlns:asvg="http://schemas.microsoft.com/office/drawing/2016/SVG/main" r:embed="rId7"/>
              </a:ext>
            </a:extLst>
          </a:blip>
          <a:srcRect l="1802" t="2707" r="4820" b="4888"/>
          <a:stretch>
            <a:fillRect/>
          </a:stretch>
        </p:blipFill>
        <p:spPr>
          <a:xfrm>
            <a:off x="5816654" y="4128948"/>
            <a:ext cx="2881810" cy="1704980"/>
          </a:xfrm>
          <a:prstGeom prst="rect">
            <a:avLst/>
          </a:prstGeom>
          <a:noFill/>
          <a:ln>
            <a:noFill/>
          </a:ln>
        </p:spPr>
      </p:pic>
      <p:sp>
        <p:nvSpPr>
          <p:cNvPr id="9" name="ZoneTexte 8">
            <a:extLst>
              <a:ext uri="{FF2B5EF4-FFF2-40B4-BE49-F238E27FC236}">
                <a16:creationId xmlns:a16="http://schemas.microsoft.com/office/drawing/2014/main" id="{E5D69681-84C7-2500-B58A-FDB1DF623DA6}"/>
              </a:ext>
            </a:extLst>
          </p:cNvPr>
          <p:cNvSpPr txBox="1"/>
          <p:nvPr/>
        </p:nvSpPr>
        <p:spPr>
          <a:xfrm>
            <a:off x="7122529" y="3516187"/>
            <a:ext cx="1548244" cy="646331"/>
          </a:xfrm>
          <a:prstGeom prst="rect">
            <a:avLst/>
          </a:prstGeom>
          <a:noFill/>
        </p:spPr>
        <p:txBody>
          <a:bodyPr wrap="none" rtlCol="0">
            <a:spAutoFit/>
          </a:bodyPr>
          <a:lstStyle/>
          <a:p>
            <a:r>
              <a:rPr lang="fr-FR" dirty="0"/>
              <a:t>Transmission</a:t>
            </a:r>
          </a:p>
          <a:p>
            <a:r>
              <a:rPr lang="fr-FR" dirty="0"/>
              <a:t>Cs in argon</a:t>
            </a:r>
          </a:p>
        </p:txBody>
      </p:sp>
    </p:spTree>
    <p:extLst>
      <p:ext uri="{BB962C8B-B14F-4D97-AF65-F5344CB8AC3E}">
        <p14:creationId xmlns:p14="http://schemas.microsoft.com/office/powerpoint/2010/main" val="868192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09A05-30D6-06F4-64E2-782A188AB4A2}"/>
              </a:ext>
            </a:extLst>
          </p:cNvPr>
          <p:cNvSpPr>
            <a:spLocks noGrp="1"/>
          </p:cNvSpPr>
          <p:nvPr>
            <p:ph type="title"/>
          </p:nvPr>
        </p:nvSpPr>
        <p:spPr>
          <a:xfrm>
            <a:off x="3401870" y="368660"/>
            <a:ext cx="2503190" cy="1083654"/>
          </a:xfrm>
        </p:spPr>
        <p:txBody>
          <a:bodyPr>
            <a:normAutofit/>
          </a:bodyPr>
          <a:lstStyle/>
          <a:p>
            <a:r>
              <a:rPr lang="fr-FR" sz="4400" dirty="0" err="1"/>
              <a:t>Outline</a:t>
            </a:r>
            <a:endParaRPr lang="fr-FR" sz="4400" dirty="0"/>
          </a:p>
        </p:txBody>
      </p:sp>
      <p:sp>
        <p:nvSpPr>
          <p:cNvPr id="3" name="Espace réservé du contenu 2">
            <a:extLst>
              <a:ext uri="{FF2B5EF4-FFF2-40B4-BE49-F238E27FC236}">
                <a16:creationId xmlns:a16="http://schemas.microsoft.com/office/drawing/2014/main" id="{6756BA59-B466-3E78-798C-1B940BD01606}"/>
              </a:ext>
            </a:extLst>
          </p:cNvPr>
          <p:cNvSpPr>
            <a:spLocks noGrp="1"/>
          </p:cNvSpPr>
          <p:nvPr>
            <p:ph idx="1"/>
          </p:nvPr>
        </p:nvSpPr>
        <p:spPr/>
        <p:txBody>
          <a:bodyPr>
            <a:normAutofit/>
          </a:bodyPr>
          <a:lstStyle/>
          <a:p>
            <a:r>
              <a:rPr lang="fr-FR" sz="3200" dirty="0"/>
              <a:t>EDM </a:t>
            </a:r>
            <a:r>
              <a:rPr lang="fr-FR" sz="3200" dirty="0" err="1"/>
              <a:t>worldwide</a:t>
            </a:r>
            <a:r>
              <a:rPr lang="fr-FR" sz="3200" dirty="0"/>
              <a:t> </a:t>
            </a:r>
            <a:r>
              <a:rPr lang="fr-FR" sz="3200" dirty="0">
                <a:sym typeface="Wingdings" panose="05000000000000000000" pitchFamily="2" charset="2"/>
              </a:rPr>
              <a:t></a:t>
            </a:r>
            <a:r>
              <a:rPr lang="fr-FR" sz="3200" dirty="0"/>
              <a:t> </a:t>
            </a:r>
            <a:r>
              <a:rPr lang="fr-FR" sz="3200" dirty="0" err="1"/>
              <a:t>why</a:t>
            </a:r>
            <a:r>
              <a:rPr lang="fr-FR" sz="3200" dirty="0"/>
              <a:t> EDM </a:t>
            </a:r>
          </a:p>
          <a:p>
            <a:r>
              <a:rPr lang="fr-FR" sz="3200" dirty="0" err="1"/>
              <a:t>Why</a:t>
            </a:r>
            <a:r>
              <a:rPr lang="fr-FR" sz="3200" dirty="0"/>
              <a:t> in </a:t>
            </a:r>
            <a:r>
              <a:rPr lang="fr-FR" sz="3200" dirty="0" err="1"/>
              <a:t>cryogenic</a:t>
            </a:r>
            <a:r>
              <a:rPr lang="fr-FR" sz="3200" dirty="0"/>
              <a:t> </a:t>
            </a:r>
            <a:r>
              <a:rPr lang="fr-FR" sz="3200" dirty="0" err="1"/>
              <a:t>solid</a:t>
            </a:r>
            <a:r>
              <a:rPr lang="fr-FR" sz="3200" dirty="0"/>
              <a:t>: EDMMA </a:t>
            </a:r>
            <a:r>
              <a:rPr lang="fr-FR" sz="3200" dirty="0" err="1"/>
              <a:t>project</a:t>
            </a:r>
            <a:r>
              <a:rPr lang="fr-FR" sz="3200" dirty="0"/>
              <a:t> (Cs in Ar)</a:t>
            </a:r>
          </a:p>
          <a:p>
            <a:r>
              <a:rPr lang="fr-FR" sz="3200" dirty="0" err="1"/>
              <a:t>Experimental</a:t>
            </a:r>
            <a:r>
              <a:rPr lang="fr-FR" sz="3200" dirty="0"/>
              <a:t> setup: Cs absorption </a:t>
            </a:r>
            <a:r>
              <a:rPr lang="fr-FR" sz="3200" dirty="0" err="1"/>
              <a:t>spectra</a:t>
            </a:r>
            <a:endParaRPr lang="fr-FR" sz="3200" dirty="0"/>
          </a:p>
          <a:p>
            <a:r>
              <a:rPr lang="fr-FR" sz="3200" dirty="0"/>
              <a:t>Possible </a:t>
            </a:r>
            <a:r>
              <a:rPr lang="fr-FR" sz="3200" dirty="0" err="1"/>
              <a:t>trapping</a:t>
            </a:r>
            <a:r>
              <a:rPr lang="fr-FR" sz="3200" dirty="0"/>
              <a:t> sites: </a:t>
            </a:r>
            <a:r>
              <a:rPr lang="fr-FR" sz="3200" dirty="0" err="1"/>
              <a:t>stability</a:t>
            </a:r>
            <a:r>
              <a:rPr lang="fr-FR" sz="3200" dirty="0"/>
              <a:t> </a:t>
            </a:r>
            <a:r>
              <a:rPr lang="fr-FR" sz="3200" dirty="0" err="1"/>
              <a:t>study</a:t>
            </a:r>
            <a:endParaRPr lang="fr-FR" sz="3200" dirty="0"/>
          </a:p>
          <a:p>
            <a:r>
              <a:rPr lang="fr-FR" sz="3200" dirty="0"/>
              <a:t>Line position </a:t>
            </a:r>
          </a:p>
          <a:p>
            <a:r>
              <a:rPr lang="fr-FR" sz="3200" dirty="0"/>
              <a:t>Line </a:t>
            </a:r>
            <a:r>
              <a:rPr lang="fr-FR" sz="3200" dirty="0" err="1"/>
              <a:t>broadening</a:t>
            </a:r>
            <a:endParaRPr lang="fr-FR" sz="3200" dirty="0"/>
          </a:p>
          <a:p>
            <a:r>
              <a:rPr lang="fr-FR" sz="3200" dirty="0"/>
              <a:t>Possible </a:t>
            </a:r>
            <a:r>
              <a:rPr lang="fr-FR" sz="3200" dirty="0" err="1"/>
              <a:t>improvement</a:t>
            </a:r>
            <a:endParaRPr lang="fr-FR" sz="3200" dirty="0"/>
          </a:p>
        </p:txBody>
      </p:sp>
    </p:spTree>
    <p:extLst>
      <p:ext uri="{BB962C8B-B14F-4D97-AF65-F5344CB8AC3E}">
        <p14:creationId xmlns:p14="http://schemas.microsoft.com/office/powerpoint/2010/main" val="3821921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91B9C41-CCF3-6F7F-4B00-690EB147ECB6}"/>
              </a:ext>
            </a:extLst>
          </p:cNvPr>
          <p:cNvSpPr txBox="1"/>
          <p:nvPr/>
        </p:nvSpPr>
        <p:spPr>
          <a:xfrm>
            <a:off x="237229" y="961377"/>
            <a:ext cx="4882503" cy="510497"/>
          </a:xfrm>
          <a:prstGeom prst="rect">
            <a:avLst/>
          </a:prstGeom>
          <a:noFill/>
          <a:ln>
            <a:noFill/>
          </a:ln>
        </p:spPr>
        <p:txBody>
          <a:bodyPr vert="horz" wrap="none" lIns="81635" tIns="40817" rIns="81635" bIns="40817" anchorCtr="0" compatLnSpc="0">
            <a:spAutoFit/>
          </a:bodyPr>
          <a:lstStyle/>
          <a:p>
            <a:pPr defTabSz="829406" fontAlgn="auto" hangingPunct="0">
              <a:spcBef>
                <a:spcPts val="0"/>
              </a:spcBef>
              <a:spcAft>
                <a:spcPts val="0"/>
              </a:spcAft>
            </a:pPr>
            <a:r>
              <a:rPr lang="de-DE" sz="2903" dirty="0">
                <a:solidFill>
                  <a:prstClr val="black"/>
                </a:solidFill>
                <a:latin typeface="Liberation Sans" pitchFamily="18"/>
                <a:ea typeface="Microsoft YaHei" pitchFamily="2"/>
                <a:cs typeface="Arial" pitchFamily="2"/>
              </a:rPr>
              <a:t>Crystal </a:t>
            </a:r>
            <a:r>
              <a:rPr lang="de-DE" sz="2903" dirty="0" err="1">
                <a:solidFill>
                  <a:prstClr val="black"/>
                </a:solidFill>
                <a:latin typeface="Liberation Sans" pitchFamily="18"/>
                <a:ea typeface="Microsoft YaHei" pitchFamily="2"/>
                <a:cs typeface="Arial" pitchFamily="2"/>
              </a:rPr>
              <a:t>thickness</a:t>
            </a:r>
            <a:r>
              <a:rPr lang="de-DE" sz="2903" dirty="0">
                <a:solidFill>
                  <a:prstClr val="black"/>
                </a:solidFill>
                <a:latin typeface="Liberation Sans" pitchFamily="18"/>
                <a:ea typeface="Microsoft YaHei" pitchFamily="2"/>
                <a:cs typeface="Arial" pitchFamily="2"/>
              </a:rPr>
              <a:t> and </a:t>
            </a:r>
            <a:r>
              <a:rPr lang="de-DE" sz="2903" dirty="0" err="1">
                <a:solidFill>
                  <a:prstClr val="black"/>
                </a:solidFill>
                <a:latin typeface="Liberation Sans" pitchFamily="18"/>
                <a:ea typeface="Microsoft YaHei" pitchFamily="2"/>
                <a:cs typeface="Arial" pitchFamily="2"/>
              </a:rPr>
              <a:t>quality</a:t>
            </a:r>
            <a:endParaRPr lang="de-DE" sz="2903" dirty="0">
              <a:solidFill>
                <a:prstClr val="black"/>
              </a:solidFill>
              <a:latin typeface="Liberation Sans" pitchFamily="18"/>
              <a:ea typeface="Microsoft YaHei" pitchFamily="2"/>
              <a:cs typeface="Arial" pitchFamily="2"/>
            </a:endParaRPr>
          </a:p>
        </p:txBody>
      </p:sp>
      <p:pic>
        <p:nvPicPr>
          <p:cNvPr id="3" name="Image 2">
            <a:extLst>
              <a:ext uri="{FF2B5EF4-FFF2-40B4-BE49-F238E27FC236}">
                <a16:creationId xmlns:a16="http://schemas.microsoft.com/office/drawing/2014/main" id="{E42D78BA-C429-7288-ECF3-C23B9F32DAF1}"/>
              </a:ext>
            </a:extLst>
          </p:cNvPr>
          <p:cNvPicPr>
            <a:picLocks noChangeAspect="1"/>
          </p:cNvPicPr>
          <p:nvPr/>
        </p:nvPicPr>
        <p:blipFill>
          <a:blip r:embed="rId3">
            <a:lum/>
            <a:alphaModFix/>
          </a:blip>
          <a:srcRect/>
          <a:stretch>
            <a:fillRect/>
          </a:stretch>
        </p:blipFill>
        <p:spPr>
          <a:xfrm>
            <a:off x="588840" y="2143705"/>
            <a:ext cx="4428517" cy="2925042"/>
          </a:xfrm>
          <a:prstGeom prst="rect">
            <a:avLst/>
          </a:prstGeom>
          <a:noFill/>
          <a:ln>
            <a:noFill/>
          </a:ln>
        </p:spPr>
      </p:pic>
      <p:pic>
        <p:nvPicPr>
          <p:cNvPr id="4" name="Graphique 3">
            <a:extLst>
              <a:ext uri="{FF2B5EF4-FFF2-40B4-BE49-F238E27FC236}">
                <a16:creationId xmlns:a16="http://schemas.microsoft.com/office/drawing/2014/main" id="{E6A27A6D-584F-1A27-A4CF-BCD77855D54A}"/>
              </a:ext>
            </a:extLst>
          </p:cNvPr>
          <p:cNvPicPr>
            <a:picLocks noChangeAspect="1"/>
          </p:cNvPicPr>
          <p:nvPr/>
        </p:nvPicPr>
        <p:blipFill>
          <a:blip r:embed="rId4">
            <a:lum/>
            <a:alphaModFix/>
            <a:extLst>
              <a:ext uri="{96DAC541-7B7A-43D3-8B79-37D633B846F1}">
                <asvg:svgBlip xmlns:asvg="http://schemas.microsoft.com/office/drawing/2016/SVG/main" r:embed="rId5"/>
              </a:ext>
            </a:extLst>
          </a:blip>
          <a:srcRect/>
          <a:stretch>
            <a:fillRect/>
          </a:stretch>
        </p:blipFill>
        <p:spPr>
          <a:xfrm>
            <a:off x="6328759" y="4059070"/>
            <a:ext cx="2775588" cy="2480069"/>
          </a:xfrm>
          <a:prstGeom prst="rect">
            <a:avLst/>
          </a:prstGeom>
          <a:noFill/>
          <a:ln>
            <a:noFill/>
          </a:ln>
        </p:spPr>
      </p:pic>
      <p:sp>
        <p:nvSpPr>
          <p:cNvPr id="5" name="ZoneTexte 4">
            <a:extLst>
              <a:ext uri="{FF2B5EF4-FFF2-40B4-BE49-F238E27FC236}">
                <a16:creationId xmlns:a16="http://schemas.microsoft.com/office/drawing/2014/main" id="{7108B53B-ABB9-FE4E-A5C6-4C4B63CACFF6}"/>
              </a:ext>
            </a:extLst>
          </p:cNvPr>
          <p:cNvSpPr txBox="1"/>
          <p:nvPr/>
        </p:nvSpPr>
        <p:spPr>
          <a:xfrm>
            <a:off x="746575" y="5681578"/>
            <a:ext cx="3243977" cy="430090"/>
          </a:xfrm>
          <a:prstGeom prst="rect">
            <a:avLst/>
          </a:prstGeom>
          <a:noFill/>
          <a:ln>
            <a:noFill/>
          </a:ln>
        </p:spPr>
        <p:txBody>
          <a:bodyPr vert="horz" wrap="none" lIns="81635" tIns="40817" rIns="81635" bIns="40817" anchorCtr="0" compatLnSpc="0">
            <a:spAutoFit/>
          </a:bodyPr>
          <a:lstStyle/>
          <a:p>
            <a:pPr defTabSz="829406" fontAlgn="auto" hangingPunct="0">
              <a:spcBef>
                <a:spcPts val="0"/>
              </a:spcBef>
              <a:spcAft>
                <a:spcPts val="0"/>
              </a:spcAft>
            </a:pPr>
            <a:r>
              <a:rPr lang="de-DE" sz="2358" dirty="0">
                <a:solidFill>
                  <a:prstClr val="black"/>
                </a:solidFill>
                <a:latin typeface="Liberation Sans" pitchFamily="18"/>
                <a:ea typeface="Microsoft YaHei" pitchFamily="2"/>
                <a:cs typeface="Arial" pitchFamily="2"/>
              </a:rPr>
              <a:t>Growth rate ≈ 1</a:t>
            </a:r>
            <a:r>
              <a:rPr lang="de-DE" sz="2358" dirty="0">
                <a:solidFill>
                  <a:prstClr val="black"/>
                </a:solidFill>
                <a:latin typeface="Liberation Sans" pitchFamily="34"/>
                <a:ea typeface="Liberation Sans" pitchFamily="34"/>
                <a:cs typeface="Liberation Sans" pitchFamily="34"/>
              </a:rPr>
              <a:t>μ</a:t>
            </a:r>
            <a:r>
              <a:rPr lang="de-DE" sz="2358" dirty="0">
                <a:solidFill>
                  <a:prstClr val="black"/>
                </a:solidFill>
                <a:latin typeface="Liberation Sans" pitchFamily="18"/>
                <a:ea typeface="Liberation Sans" pitchFamily="34"/>
                <a:cs typeface="Liberation Sans" pitchFamily="34"/>
              </a:rPr>
              <a:t>m/min</a:t>
            </a:r>
          </a:p>
        </p:txBody>
      </p:sp>
      <p:pic>
        <p:nvPicPr>
          <p:cNvPr id="6" name="Graphique 5">
            <a:extLst>
              <a:ext uri="{FF2B5EF4-FFF2-40B4-BE49-F238E27FC236}">
                <a16:creationId xmlns:a16="http://schemas.microsoft.com/office/drawing/2014/main" id="{A1CEB23E-7CFC-17A3-549C-7DBD142B4992}"/>
              </a:ext>
            </a:extLst>
          </p:cNvPr>
          <p:cNvPicPr>
            <a:picLocks noChangeAspect="1"/>
          </p:cNvPicPr>
          <p:nvPr/>
        </p:nvPicPr>
        <p:blipFill>
          <a:blip r:embed="rId6">
            <a:lum/>
            <a:alphaModFix/>
            <a:extLst>
              <a:ext uri="{96DAC541-7B7A-43D3-8B79-37D633B846F1}">
                <asvg:svgBlip xmlns:asvg="http://schemas.microsoft.com/office/drawing/2016/SVG/main" r:embed="rId7"/>
              </a:ext>
            </a:extLst>
          </a:blip>
          <a:srcRect/>
          <a:stretch>
            <a:fillRect/>
          </a:stretch>
        </p:blipFill>
        <p:spPr>
          <a:xfrm>
            <a:off x="5723681" y="929742"/>
            <a:ext cx="3380666" cy="25904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3623740F-B8D4-B0B0-B263-5435B7B53FCA}"/>
              </a:ext>
            </a:extLst>
          </p:cNvPr>
          <p:cNvPicPr>
            <a:picLocks noChangeAspect="1"/>
          </p:cNvPicPr>
          <p:nvPr/>
        </p:nvPicPr>
        <p:blipFill>
          <a:blip r:embed="rId3">
            <a:lum/>
            <a:alphaModFix/>
            <a:extLst>
              <a:ext uri="{96DAC541-7B7A-43D3-8B79-37D633B846F1}">
                <asvg:svgBlip xmlns:asvg="http://schemas.microsoft.com/office/drawing/2016/SVG/main" r:embed="rId4"/>
              </a:ext>
            </a:extLst>
          </a:blip>
          <a:srcRect/>
          <a:stretch>
            <a:fillRect/>
          </a:stretch>
        </p:blipFill>
        <p:spPr>
          <a:xfrm>
            <a:off x="4680082" y="1982051"/>
            <a:ext cx="3949385" cy="2893898"/>
          </a:xfrm>
          <a:prstGeom prst="rect">
            <a:avLst/>
          </a:prstGeom>
          <a:noFill/>
          <a:ln>
            <a:noFill/>
          </a:ln>
        </p:spPr>
      </p:pic>
      <p:pic>
        <p:nvPicPr>
          <p:cNvPr id="3" name="Graphique 2">
            <a:extLst>
              <a:ext uri="{FF2B5EF4-FFF2-40B4-BE49-F238E27FC236}">
                <a16:creationId xmlns:a16="http://schemas.microsoft.com/office/drawing/2014/main" id="{2D87D48D-B12F-D21C-7774-CFAF916F9A51}"/>
              </a:ext>
            </a:extLst>
          </p:cNvPr>
          <p:cNvPicPr>
            <a:picLocks noChangeAspect="1"/>
          </p:cNvPicPr>
          <p:nvPr/>
        </p:nvPicPr>
        <p:blipFill>
          <a:blip r:embed="rId5">
            <a:lum/>
            <a:alphaModFix/>
            <a:extLst>
              <a:ext uri="{96DAC541-7B7A-43D3-8B79-37D633B846F1}">
                <asvg:svgBlip xmlns:asvg="http://schemas.microsoft.com/office/drawing/2016/SVG/main" r:embed="rId6"/>
              </a:ext>
            </a:extLst>
          </a:blip>
          <a:srcRect/>
          <a:stretch>
            <a:fillRect/>
          </a:stretch>
        </p:blipFill>
        <p:spPr>
          <a:xfrm>
            <a:off x="844503" y="2800224"/>
            <a:ext cx="2647480" cy="1978329"/>
          </a:xfrm>
          <a:prstGeom prst="rect">
            <a:avLst/>
          </a:prstGeom>
          <a:noFill/>
          <a:ln>
            <a:noFill/>
          </a:ln>
        </p:spPr>
      </p:pic>
      <p:sp>
        <p:nvSpPr>
          <p:cNvPr id="4" name="ZoneTexte 3">
            <a:extLst>
              <a:ext uri="{FF2B5EF4-FFF2-40B4-BE49-F238E27FC236}">
                <a16:creationId xmlns:a16="http://schemas.microsoft.com/office/drawing/2014/main" id="{E1CF2EBE-9F98-E50A-BAC7-88598E4BF953}"/>
              </a:ext>
            </a:extLst>
          </p:cNvPr>
          <p:cNvSpPr txBox="1"/>
          <p:nvPr/>
        </p:nvSpPr>
        <p:spPr>
          <a:xfrm>
            <a:off x="146958" y="943238"/>
            <a:ext cx="5967237" cy="1734935"/>
          </a:xfrm>
          <a:prstGeom prst="rect">
            <a:avLst/>
          </a:prstGeom>
          <a:noFill/>
          <a:ln>
            <a:noFill/>
          </a:ln>
        </p:spPr>
        <p:txBody>
          <a:bodyPr vert="horz" wrap="square" lIns="81635" tIns="40817" rIns="81635" bIns="40817" anchorCtr="0" compatLnSpc="0">
            <a:spAutoFit/>
          </a:bodyPr>
          <a:lstStyle/>
          <a:p>
            <a:pPr algn="ctr" defTabSz="829406" fontAlgn="auto" hangingPunct="0">
              <a:spcBef>
                <a:spcPts val="0"/>
              </a:spcBef>
              <a:spcAft>
                <a:spcPts val="0"/>
              </a:spcAft>
            </a:pPr>
            <a:r>
              <a:rPr lang="de-DE" sz="2903" dirty="0" err="1">
                <a:solidFill>
                  <a:prstClr val="black"/>
                </a:solidFill>
                <a:latin typeface="Liberation Sans" pitchFamily="18"/>
                <a:ea typeface="Microsoft YaHei" pitchFamily="2"/>
                <a:cs typeface="Arial" pitchFamily="2"/>
              </a:rPr>
              <a:t>Cs</a:t>
            </a:r>
            <a:r>
              <a:rPr lang="de-DE" sz="2903" dirty="0">
                <a:solidFill>
                  <a:prstClr val="black"/>
                </a:solidFill>
                <a:latin typeface="Liberation Sans" pitchFamily="18"/>
                <a:ea typeface="Microsoft YaHei" pitchFamily="2"/>
                <a:cs typeface="Arial" pitchFamily="2"/>
              </a:rPr>
              <a:t> </a:t>
            </a:r>
            <a:r>
              <a:rPr lang="de-DE" sz="2903" dirty="0" err="1">
                <a:solidFill>
                  <a:prstClr val="black"/>
                </a:solidFill>
                <a:latin typeface="Liberation Sans" pitchFamily="18"/>
                <a:ea typeface="Microsoft YaHei" pitchFamily="2"/>
                <a:cs typeface="Arial" pitchFamily="2"/>
              </a:rPr>
              <a:t>flux</a:t>
            </a:r>
            <a:r>
              <a:rPr lang="de-DE" sz="2903" dirty="0">
                <a:solidFill>
                  <a:prstClr val="black"/>
                </a:solidFill>
                <a:latin typeface="Liberation Sans" pitchFamily="18"/>
                <a:ea typeface="Microsoft YaHei" pitchFamily="2"/>
                <a:cs typeface="Arial" pitchFamily="2"/>
              </a:rPr>
              <a:t> </a:t>
            </a:r>
            <a:r>
              <a:rPr lang="de-DE" sz="2903" dirty="0" err="1">
                <a:solidFill>
                  <a:prstClr val="black"/>
                </a:solidFill>
                <a:latin typeface="Liberation Sans" pitchFamily="18"/>
                <a:ea typeface="Microsoft YaHei" pitchFamily="2"/>
                <a:cs typeface="Arial" pitchFamily="2"/>
              </a:rPr>
              <a:t>measurement</a:t>
            </a:r>
            <a:endParaRPr lang="de-DE" sz="2903" dirty="0">
              <a:solidFill>
                <a:prstClr val="black"/>
              </a:solidFill>
              <a:latin typeface="Liberation Sans" pitchFamily="18"/>
              <a:ea typeface="Microsoft YaHei" pitchFamily="2"/>
              <a:cs typeface="Arial" pitchFamily="2"/>
            </a:endParaRPr>
          </a:p>
          <a:p>
            <a:pPr defTabSz="829406" fontAlgn="auto" hangingPunct="0">
              <a:spcBef>
                <a:spcPts val="0"/>
              </a:spcBef>
              <a:spcAft>
                <a:spcPts val="0"/>
              </a:spcAft>
            </a:pPr>
            <a:endParaRPr lang="de-DE" sz="2903" dirty="0">
              <a:solidFill>
                <a:prstClr val="black"/>
              </a:solidFill>
              <a:latin typeface="Liberation Sans" pitchFamily="18"/>
              <a:ea typeface="Microsoft YaHei" pitchFamily="2"/>
              <a:cs typeface="Arial" pitchFamily="2"/>
            </a:endParaRPr>
          </a:p>
          <a:p>
            <a:pPr marL="257175" indent="-257175" defTabSz="829406" fontAlgn="auto" hangingPunct="0">
              <a:spcBef>
                <a:spcPts val="0"/>
              </a:spcBef>
              <a:spcAft>
                <a:spcPts val="0"/>
              </a:spcAft>
              <a:buFont typeface="Wingdings" panose="05000000000000000000" pitchFamily="2" charset="2"/>
              <a:buChar char="à"/>
            </a:pPr>
            <a:r>
              <a:rPr lang="de-DE" dirty="0">
                <a:solidFill>
                  <a:prstClr val="black"/>
                </a:solidFill>
                <a:latin typeface="Liberation Sans" pitchFamily="18"/>
                <a:ea typeface="Microsoft YaHei" pitchFamily="2"/>
                <a:cs typeface="Arial" pitchFamily="2"/>
                <a:sym typeface="Wingdings" panose="05000000000000000000" pitchFamily="2" charset="2"/>
              </a:rPr>
              <a:t>In Ar </a:t>
            </a:r>
            <a:r>
              <a:rPr lang="de-DE" dirty="0" err="1">
                <a:solidFill>
                  <a:prstClr val="black"/>
                </a:solidFill>
                <a:latin typeface="Liberation Sans" pitchFamily="18"/>
                <a:ea typeface="Microsoft YaHei" pitchFamily="2"/>
                <a:cs typeface="Arial" pitchFamily="2"/>
                <a:sym typeface="Wingdings" panose="05000000000000000000" pitchFamily="2" charset="2"/>
              </a:rPr>
              <a:t>crystal</a:t>
            </a:r>
            <a:r>
              <a:rPr lang="de-DE" dirty="0">
                <a:solidFill>
                  <a:prstClr val="black"/>
                </a:solidFill>
                <a:latin typeface="Liberation Sans" pitchFamily="18"/>
                <a:ea typeface="Microsoft YaHei" pitchFamily="2"/>
                <a:cs typeface="Arial" pitchFamily="2"/>
                <a:sym typeface="Wingdings" panose="05000000000000000000" pitchFamily="2" charset="2"/>
              </a:rPr>
              <a:t> ~10</a:t>
            </a:r>
            <a:r>
              <a:rPr lang="de-DE" baseline="30000" dirty="0">
                <a:solidFill>
                  <a:prstClr val="black"/>
                </a:solidFill>
                <a:latin typeface="Liberation Sans" pitchFamily="18"/>
                <a:ea typeface="Microsoft YaHei" pitchFamily="2"/>
                <a:cs typeface="Arial" pitchFamily="2"/>
                <a:sym typeface="Wingdings" panose="05000000000000000000" pitchFamily="2" charset="2"/>
              </a:rPr>
              <a:t>18</a:t>
            </a:r>
            <a:r>
              <a:rPr lang="de-DE" dirty="0">
                <a:solidFill>
                  <a:prstClr val="black"/>
                </a:solidFill>
                <a:latin typeface="Liberation Sans" pitchFamily="18"/>
                <a:ea typeface="Microsoft YaHei" pitchFamily="2"/>
                <a:cs typeface="Arial" pitchFamily="2"/>
                <a:sym typeface="Wingdings" panose="05000000000000000000" pitchFamily="2" charset="2"/>
              </a:rPr>
              <a:t> per cm</a:t>
            </a:r>
            <a:r>
              <a:rPr lang="de-DE" baseline="30000" dirty="0">
                <a:solidFill>
                  <a:prstClr val="black"/>
                </a:solidFill>
                <a:latin typeface="Liberation Sans" pitchFamily="18"/>
                <a:ea typeface="Microsoft YaHei" pitchFamily="2"/>
                <a:cs typeface="Arial" pitchFamily="2"/>
                <a:sym typeface="Wingdings" panose="05000000000000000000" pitchFamily="2" charset="2"/>
              </a:rPr>
              <a:t>3</a:t>
            </a:r>
          </a:p>
          <a:p>
            <a:pPr defTabSz="829406" fontAlgn="auto" hangingPunct="0">
              <a:spcBef>
                <a:spcPts val="0"/>
              </a:spcBef>
              <a:spcAft>
                <a:spcPts val="0"/>
              </a:spcAft>
            </a:pPr>
            <a:endParaRPr lang="de-DE" baseline="30000" dirty="0">
              <a:solidFill>
                <a:prstClr val="black"/>
              </a:solidFill>
              <a:latin typeface="Liberation Sans" pitchFamily="18"/>
              <a:ea typeface="Microsoft YaHei" pitchFamily="2"/>
              <a:cs typeface="Arial" pitchFamily="2"/>
              <a:sym typeface="Wingdings" panose="05000000000000000000" pitchFamily="2" charset="2"/>
            </a:endParaRPr>
          </a:p>
          <a:p>
            <a:pPr defTabSz="829406" fontAlgn="auto" hangingPunct="0">
              <a:spcBef>
                <a:spcPts val="0"/>
              </a:spcBef>
              <a:spcAft>
                <a:spcPts val="0"/>
              </a:spcAft>
            </a:pPr>
            <a:r>
              <a:rPr lang="de-DE" dirty="0" err="1">
                <a:solidFill>
                  <a:prstClr val="black"/>
                </a:solidFill>
                <a:latin typeface="Liberation Sans" pitchFamily="18"/>
                <a:ea typeface="Microsoft YaHei" pitchFamily="2"/>
                <a:cs typeface="Arial" pitchFamily="2"/>
                <a:sym typeface="Wingdings" panose="05000000000000000000" pitchFamily="2" charset="2"/>
              </a:rPr>
              <a:t>Cs</a:t>
            </a:r>
            <a:r>
              <a:rPr lang="de-DE" dirty="0">
                <a:solidFill>
                  <a:prstClr val="black"/>
                </a:solidFill>
                <a:latin typeface="Liberation Sans" pitchFamily="18"/>
                <a:ea typeface="Microsoft YaHei" pitchFamily="2"/>
                <a:cs typeface="Arial" pitchFamily="2"/>
                <a:sym typeface="Wingdings" panose="05000000000000000000" pitchFamily="2" charset="2"/>
              </a:rPr>
              <a:t> in Ar at </a:t>
            </a:r>
            <a:r>
              <a:rPr lang="de-DE" dirty="0" err="1">
                <a:solidFill>
                  <a:prstClr val="black"/>
                </a:solidFill>
                <a:latin typeface="Liberation Sans" pitchFamily="18"/>
                <a:ea typeface="Microsoft YaHei" pitchFamily="2"/>
                <a:cs typeface="Arial" pitchFamily="2"/>
                <a:sym typeface="Wingdings" panose="05000000000000000000" pitchFamily="2" charset="2"/>
              </a:rPr>
              <a:t>Similar</a:t>
            </a:r>
            <a:r>
              <a:rPr lang="de-DE" dirty="0">
                <a:solidFill>
                  <a:prstClr val="black"/>
                </a:solidFill>
                <a:latin typeface="Liberation Sans" pitchFamily="18"/>
                <a:ea typeface="Microsoft YaHei" pitchFamily="2"/>
                <a:cs typeface="Arial" pitchFamily="2"/>
                <a:sym typeface="Wingdings" panose="05000000000000000000" pitchFamily="2" charset="2"/>
              </a:rPr>
              <a:t> </a:t>
            </a:r>
            <a:r>
              <a:rPr lang="de-DE" dirty="0" err="1">
                <a:solidFill>
                  <a:prstClr val="black"/>
                </a:solidFill>
                <a:latin typeface="Liberation Sans" pitchFamily="18"/>
                <a:ea typeface="Microsoft YaHei" pitchFamily="2"/>
                <a:cs typeface="Arial" pitchFamily="2"/>
                <a:sym typeface="Wingdings" panose="05000000000000000000" pitchFamily="2" charset="2"/>
              </a:rPr>
              <a:t>distance</a:t>
            </a:r>
            <a:r>
              <a:rPr lang="de-DE" dirty="0">
                <a:solidFill>
                  <a:prstClr val="black"/>
                </a:solidFill>
                <a:latin typeface="Liberation Sans" pitchFamily="18"/>
                <a:ea typeface="Microsoft YaHei" pitchFamily="2"/>
                <a:cs typeface="Arial" pitchFamily="2"/>
                <a:sym typeface="Wingdings" panose="05000000000000000000" pitchFamily="2" charset="2"/>
              </a:rPr>
              <a:t> (10nm) </a:t>
            </a:r>
            <a:r>
              <a:rPr lang="de-DE" dirty="0" err="1">
                <a:solidFill>
                  <a:prstClr val="black"/>
                </a:solidFill>
                <a:latin typeface="Liberation Sans" pitchFamily="18"/>
                <a:ea typeface="Microsoft YaHei" pitchFamily="2"/>
                <a:cs typeface="Arial" pitchFamily="2"/>
                <a:sym typeface="Wingdings" panose="05000000000000000000" pitchFamily="2" charset="2"/>
              </a:rPr>
              <a:t>than</a:t>
            </a:r>
            <a:r>
              <a:rPr lang="de-DE" dirty="0">
                <a:solidFill>
                  <a:prstClr val="black"/>
                </a:solidFill>
                <a:latin typeface="Liberation Sans" pitchFamily="18"/>
                <a:ea typeface="Microsoft YaHei" pitchFamily="2"/>
                <a:cs typeface="Arial" pitchFamily="2"/>
                <a:sym typeface="Wingdings" panose="05000000000000000000" pitchFamily="2" charset="2"/>
              </a:rPr>
              <a:t> </a:t>
            </a:r>
            <a:r>
              <a:rPr lang="de-DE" dirty="0" err="1">
                <a:solidFill>
                  <a:prstClr val="black"/>
                </a:solidFill>
                <a:latin typeface="Liberation Sans" pitchFamily="18"/>
                <a:ea typeface="Microsoft YaHei" pitchFamily="2"/>
                <a:cs typeface="Arial" pitchFamily="2"/>
                <a:sym typeface="Wingdings" panose="05000000000000000000" pitchFamily="2" charset="2"/>
              </a:rPr>
              <a:t>dislocations</a:t>
            </a:r>
            <a:r>
              <a:rPr lang="de-DE" dirty="0">
                <a:solidFill>
                  <a:prstClr val="black"/>
                </a:solidFill>
                <a:latin typeface="Liberation Sans" pitchFamily="18"/>
                <a:ea typeface="Microsoft YaHei" pitchFamily="2"/>
                <a:cs typeface="Arial" pitchFamily="2"/>
                <a:sym typeface="Wingdings" panose="05000000000000000000" pitchFamily="2" charset="2"/>
              </a:rPr>
              <a:t>!</a:t>
            </a:r>
            <a:endParaRPr lang="de-DE" dirty="0">
              <a:solidFill>
                <a:prstClr val="black"/>
              </a:solidFill>
              <a:latin typeface="Liberation Sans" pitchFamily="18"/>
              <a:ea typeface="Microsoft YaHei" pitchFamily="2"/>
              <a:cs typeface="Arial" pitchFamily="2"/>
            </a:endParaRPr>
          </a:p>
        </p:txBody>
      </p:sp>
      <p:pic>
        <p:nvPicPr>
          <p:cNvPr id="10" name="Graphique 9">
            <a:extLst>
              <a:ext uri="{FF2B5EF4-FFF2-40B4-BE49-F238E27FC236}">
                <a16:creationId xmlns:a16="http://schemas.microsoft.com/office/drawing/2014/main" id="{C5B44A56-E0FB-BD40-E3E6-6488D723CE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524429" y="4835563"/>
            <a:ext cx="1287625" cy="1153109"/>
          </a:xfrm>
          <a:prstGeom prst="rect">
            <a:avLst/>
          </a:prstGeom>
        </p:spPr>
      </p:pic>
      <p:sp>
        <p:nvSpPr>
          <p:cNvPr id="12" name="ZoneTexte 11">
            <a:extLst>
              <a:ext uri="{FF2B5EF4-FFF2-40B4-BE49-F238E27FC236}">
                <a16:creationId xmlns:a16="http://schemas.microsoft.com/office/drawing/2014/main" id="{8C1A5D80-D65B-F8EE-B220-C40297448CA4}"/>
              </a:ext>
            </a:extLst>
          </p:cNvPr>
          <p:cNvSpPr txBox="1"/>
          <p:nvPr/>
        </p:nvSpPr>
        <p:spPr>
          <a:xfrm>
            <a:off x="2871457" y="5412117"/>
            <a:ext cx="4573166" cy="300082"/>
          </a:xfrm>
          <a:prstGeom prst="rect">
            <a:avLst/>
          </a:prstGeom>
          <a:noFill/>
        </p:spPr>
        <p:txBody>
          <a:bodyPr wrap="square">
            <a:spAutoFit/>
          </a:bodyPr>
          <a:lstStyle/>
          <a:p>
            <a:pPr defTabSz="685800" fontAlgn="auto">
              <a:spcBef>
                <a:spcPts val="0"/>
              </a:spcBef>
              <a:spcAft>
                <a:spcPts val="0"/>
              </a:spcAft>
            </a:pPr>
            <a:r>
              <a:rPr lang="de-DE" sz="1350" dirty="0">
                <a:solidFill>
                  <a:prstClr val="black"/>
                </a:solidFill>
                <a:latin typeface="Liberation Sans" pitchFamily="18"/>
                <a:ea typeface="Microsoft YaHei" pitchFamily="2"/>
                <a:cs typeface="Arial" pitchFamily="2"/>
                <a:sym typeface="Wingdings" panose="05000000000000000000" pitchFamily="2" charset="2"/>
              </a:rPr>
              <a:t>Effusive beam </a:t>
            </a:r>
            <a:r>
              <a:rPr lang="de-DE" sz="1350" dirty="0" err="1">
                <a:solidFill>
                  <a:prstClr val="black"/>
                </a:solidFill>
                <a:latin typeface="Liberation Sans" pitchFamily="18"/>
                <a:ea typeface="Microsoft YaHei" pitchFamily="2"/>
                <a:cs typeface="Arial" pitchFamily="2"/>
                <a:sym typeface="Wingdings" panose="05000000000000000000" pitchFamily="2" charset="2"/>
              </a:rPr>
              <a:t>model</a:t>
            </a:r>
            <a:r>
              <a:rPr lang="de-DE" sz="1350" dirty="0">
                <a:solidFill>
                  <a:prstClr val="black"/>
                </a:solidFill>
                <a:latin typeface="Liberation Sans" pitchFamily="18"/>
                <a:ea typeface="Microsoft YaHei" pitchFamily="2"/>
                <a:cs typeface="Arial" pitchFamily="2"/>
                <a:sym typeface="Wingdings" panose="05000000000000000000" pitchFamily="2" charset="2"/>
              </a:rPr>
              <a:t>, </a:t>
            </a:r>
            <a:r>
              <a:rPr lang="de-DE" sz="1350" dirty="0" err="1">
                <a:solidFill>
                  <a:prstClr val="black"/>
                </a:solidFill>
                <a:latin typeface="Liberation Sans" pitchFamily="18"/>
                <a:ea typeface="Microsoft YaHei" pitchFamily="2"/>
                <a:cs typeface="Arial" pitchFamily="2"/>
                <a:sym typeface="Wingdings" panose="05000000000000000000" pitchFamily="2" charset="2"/>
              </a:rPr>
              <a:t>broadening</a:t>
            </a:r>
            <a:r>
              <a:rPr lang="de-DE" sz="1350" dirty="0">
                <a:solidFill>
                  <a:prstClr val="black"/>
                </a:solidFill>
                <a:latin typeface="Liberation Sans" pitchFamily="18"/>
                <a:ea typeface="Microsoft YaHei" pitchFamily="2"/>
                <a:cs typeface="Arial" pitchFamily="2"/>
                <a:sym typeface="Wingdings" panose="05000000000000000000" pitchFamily="2" charset="2"/>
              </a:rPr>
              <a:t> </a:t>
            </a:r>
            <a:r>
              <a:rPr lang="de-DE" sz="1350" dirty="0" err="1">
                <a:solidFill>
                  <a:prstClr val="black"/>
                </a:solidFill>
                <a:latin typeface="Liberation Sans" pitchFamily="18"/>
                <a:ea typeface="Microsoft YaHei" pitchFamily="2"/>
                <a:cs typeface="Arial" pitchFamily="2"/>
                <a:sym typeface="Wingdings" panose="05000000000000000000" pitchFamily="2" charset="2"/>
              </a:rPr>
              <a:t>by</a:t>
            </a:r>
            <a:r>
              <a:rPr lang="de-DE" sz="1350" dirty="0">
                <a:solidFill>
                  <a:prstClr val="black"/>
                </a:solidFill>
                <a:latin typeface="Liberation Sans" pitchFamily="18"/>
                <a:ea typeface="Microsoft YaHei" pitchFamily="2"/>
                <a:cs typeface="Arial" pitchFamily="2"/>
                <a:sym typeface="Wingdings" panose="05000000000000000000" pitchFamily="2" charset="2"/>
              </a:rPr>
              <a:t> Doppler </a:t>
            </a:r>
            <a:r>
              <a:rPr lang="de-DE" sz="1350" dirty="0" err="1">
                <a:solidFill>
                  <a:prstClr val="black"/>
                </a:solidFill>
                <a:latin typeface="Liberation Sans" pitchFamily="18"/>
                <a:ea typeface="Microsoft YaHei" pitchFamily="2"/>
                <a:cs typeface="Arial" pitchFamily="2"/>
                <a:sym typeface="Wingdings" panose="05000000000000000000" pitchFamily="2" charset="2"/>
              </a:rPr>
              <a:t>effect</a:t>
            </a:r>
            <a:endParaRPr lang="fr-FR" sz="1350" dirty="0">
              <a:solidFill>
                <a:prstClr val="black"/>
              </a:solidFill>
              <a:latin typeface="Calibri" panose="020F050202020403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B9F0236-EB10-784B-29D8-AA95524641FD}"/>
              </a:ext>
            </a:extLst>
          </p:cNvPr>
          <p:cNvPicPr>
            <a:picLocks noChangeAspect="1"/>
          </p:cNvPicPr>
          <p:nvPr/>
        </p:nvPicPr>
        <p:blipFill>
          <a:blip r:embed="rId3"/>
          <a:stretch>
            <a:fillRect/>
          </a:stretch>
        </p:blipFill>
        <p:spPr>
          <a:xfrm>
            <a:off x="41834" y="857250"/>
            <a:ext cx="9060333" cy="5143500"/>
          </a:xfrm>
          <a:prstGeom prst="rect">
            <a:avLst/>
          </a:prstGeom>
        </p:spPr>
      </p:pic>
      <p:sp>
        <p:nvSpPr>
          <p:cNvPr id="8" name="Rectangle 7">
            <a:extLst>
              <a:ext uri="{FF2B5EF4-FFF2-40B4-BE49-F238E27FC236}">
                <a16:creationId xmlns:a16="http://schemas.microsoft.com/office/drawing/2014/main" id="{67B82E88-4206-71A0-41E3-C6766824CF03}"/>
              </a:ext>
            </a:extLst>
          </p:cNvPr>
          <p:cNvSpPr/>
          <p:nvPr/>
        </p:nvSpPr>
        <p:spPr>
          <a:xfrm>
            <a:off x="8309610" y="5737860"/>
            <a:ext cx="342900" cy="262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29DEC61C-216F-0DE5-D532-AE55DB196481}"/>
              </a:ext>
            </a:extLst>
          </p:cNvPr>
          <p:cNvSpPr txBox="1"/>
          <p:nvPr/>
        </p:nvSpPr>
        <p:spPr>
          <a:xfrm>
            <a:off x="241573" y="314098"/>
            <a:ext cx="2772373" cy="938563"/>
          </a:xfrm>
          <a:prstGeom prst="rect">
            <a:avLst/>
          </a:prstGeom>
          <a:noFill/>
          <a:ln>
            <a:noFill/>
          </a:ln>
        </p:spPr>
        <p:txBody>
          <a:bodyPr vert="horz" wrap="none" lIns="81635" tIns="40817" rIns="81635" bIns="40817" anchorCtr="0" compatLnSpc="0">
            <a:spAutoFit/>
          </a:bodyPr>
          <a:lstStyle/>
          <a:p>
            <a:pPr defTabSz="829406" hangingPunct="0"/>
            <a:r>
              <a:rPr lang="de-DE" sz="2903" dirty="0">
                <a:solidFill>
                  <a:prstClr val="black"/>
                </a:solidFill>
                <a:latin typeface="Liberation Sans" pitchFamily="18"/>
                <a:ea typeface="Microsoft YaHei" pitchFamily="2"/>
                <a:cs typeface="Arial" pitchFamily="2"/>
              </a:rPr>
              <a:t>Interpretation </a:t>
            </a:r>
            <a:r>
              <a:rPr lang="de-DE" sz="2903" dirty="0" err="1">
                <a:solidFill>
                  <a:prstClr val="black"/>
                </a:solidFill>
                <a:latin typeface="Liberation Sans" pitchFamily="18"/>
                <a:ea typeface="Microsoft YaHei" pitchFamily="2"/>
                <a:cs typeface="Arial" pitchFamily="2"/>
              </a:rPr>
              <a:t>of</a:t>
            </a:r>
            <a:endParaRPr lang="de-DE" sz="2903" dirty="0">
              <a:solidFill>
                <a:prstClr val="black"/>
              </a:solidFill>
              <a:latin typeface="Liberation Sans" pitchFamily="18"/>
              <a:ea typeface="Microsoft YaHei" pitchFamily="2"/>
              <a:cs typeface="Arial" pitchFamily="2"/>
            </a:endParaRPr>
          </a:p>
          <a:p>
            <a:pPr defTabSz="829406" hangingPunct="0"/>
            <a:r>
              <a:rPr lang="de-DE" sz="2903" dirty="0" err="1">
                <a:solidFill>
                  <a:prstClr val="black"/>
                </a:solidFill>
                <a:latin typeface="Liberation Sans" pitchFamily="18"/>
                <a:ea typeface="Microsoft YaHei" pitchFamily="2"/>
                <a:cs typeface="Arial" pitchFamily="2"/>
              </a:rPr>
              <a:t>Cs</a:t>
            </a:r>
            <a:r>
              <a:rPr lang="de-DE" sz="2903" dirty="0">
                <a:solidFill>
                  <a:prstClr val="black"/>
                </a:solidFill>
                <a:latin typeface="Liberation Sans" pitchFamily="18"/>
                <a:ea typeface="Microsoft YaHei" pitchFamily="2"/>
                <a:cs typeface="Arial" pitchFamily="2"/>
              </a:rPr>
              <a:t> </a:t>
            </a:r>
            <a:r>
              <a:rPr lang="de-DE" sz="2903" dirty="0" err="1">
                <a:solidFill>
                  <a:prstClr val="black"/>
                </a:solidFill>
                <a:latin typeface="Liberation Sans" pitchFamily="18"/>
                <a:ea typeface="Microsoft YaHei" pitchFamily="2"/>
                <a:cs typeface="Arial" pitchFamily="2"/>
              </a:rPr>
              <a:t>spectrum</a:t>
            </a:r>
            <a:endParaRPr lang="de-DE" sz="2903" dirty="0">
              <a:solidFill>
                <a:prstClr val="black"/>
              </a:solidFill>
              <a:latin typeface="Liberation Sans" pitchFamily="18"/>
              <a:ea typeface="Microsoft YaHei" pitchFamily="2"/>
              <a:cs typeface="Arial" pitchFamily="2"/>
            </a:endParaRPr>
          </a:p>
        </p:txBody>
      </p:sp>
      <p:pic>
        <p:nvPicPr>
          <p:cNvPr id="18" name="Image 17">
            <a:extLst>
              <a:ext uri="{FF2B5EF4-FFF2-40B4-BE49-F238E27FC236}">
                <a16:creationId xmlns:a16="http://schemas.microsoft.com/office/drawing/2014/main" id="{5412815B-47FF-38B0-A954-A2165B1104B6}"/>
              </a:ext>
            </a:extLst>
          </p:cNvPr>
          <p:cNvPicPr>
            <a:picLocks noChangeAspect="1"/>
          </p:cNvPicPr>
          <p:nvPr/>
        </p:nvPicPr>
        <p:blipFill rotWithShape="1">
          <a:blip r:embed="rId3"/>
          <a:srcRect l="4441" t="-3454" r="34211" b="46738"/>
          <a:stretch/>
        </p:blipFill>
        <p:spPr>
          <a:xfrm>
            <a:off x="2861810" y="1505057"/>
            <a:ext cx="4574196" cy="1359181"/>
          </a:xfrm>
          <a:prstGeom prst="rect">
            <a:avLst/>
          </a:prstGeom>
        </p:spPr>
      </p:pic>
      <p:pic>
        <p:nvPicPr>
          <p:cNvPr id="8" name="Image 7">
            <a:extLst>
              <a:ext uri="{FF2B5EF4-FFF2-40B4-BE49-F238E27FC236}">
                <a16:creationId xmlns:a16="http://schemas.microsoft.com/office/drawing/2014/main" id="{F1E26EE0-8F58-72D5-7088-CD1A22AAD77A}"/>
              </a:ext>
            </a:extLst>
          </p:cNvPr>
          <p:cNvPicPr>
            <a:picLocks noChangeAspect="1"/>
          </p:cNvPicPr>
          <p:nvPr/>
        </p:nvPicPr>
        <p:blipFill>
          <a:blip r:embed="rId4"/>
          <a:stretch>
            <a:fillRect/>
          </a:stretch>
        </p:blipFill>
        <p:spPr>
          <a:xfrm>
            <a:off x="327565" y="3568523"/>
            <a:ext cx="7202004" cy="3325862"/>
          </a:xfrm>
          <a:prstGeom prst="rect">
            <a:avLst/>
          </a:prstGeom>
        </p:spPr>
      </p:pic>
      <p:pic>
        <p:nvPicPr>
          <p:cNvPr id="4" name="Image 3">
            <a:extLst>
              <a:ext uri="{FF2B5EF4-FFF2-40B4-BE49-F238E27FC236}">
                <a16:creationId xmlns:a16="http://schemas.microsoft.com/office/drawing/2014/main" id="{2E88758C-26B1-5BED-D5CB-F68A317293B5}"/>
              </a:ext>
            </a:extLst>
          </p:cNvPr>
          <p:cNvPicPr>
            <a:picLocks noChangeAspect="1"/>
          </p:cNvPicPr>
          <p:nvPr/>
        </p:nvPicPr>
        <p:blipFill>
          <a:blip r:embed="rId5"/>
          <a:stretch>
            <a:fillRect/>
          </a:stretch>
        </p:blipFill>
        <p:spPr>
          <a:xfrm>
            <a:off x="3700036" y="477088"/>
            <a:ext cx="5282293" cy="849230"/>
          </a:xfrm>
          <a:prstGeom prst="rect">
            <a:avLst/>
          </a:prstGeom>
        </p:spPr>
      </p:pic>
      <p:cxnSp>
        <p:nvCxnSpPr>
          <p:cNvPr id="6" name="Connecteur droit 5">
            <a:extLst>
              <a:ext uri="{FF2B5EF4-FFF2-40B4-BE49-F238E27FC236}">
                <a16:creationId xmlns:a16="http://schemas.microsoft.com/office/drawing/2014/main" id="{2CB84185-9DD1-7EE6-2245-F4BEAB070CE3}"/>
              </a:ext>
            </a:extLst>
          </p:cNvPr>
          <p:cNvCxnSpPr/>
          <p:nvPr/>
        </p:nvCxnSpPr>
        <p:spPr>
          <a:xfrm flipV="1">
            <a:off x="2996296" y="3568522"/>
            <a:ext cx="0" cy="2991602"/>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CE29394D-F696-86C2-B2FE-790E10C1F9E4}"/>
              </a:ext>
            </a:extLst>
          </p:cNvPr>
          <p:cNvCxnSpPr/>
          <p:nvPr/>
        </p:nvCxnSpPr>
        <p:spPr>
          <a:xfrm flipV="1">
            <a:off x="3461658" y="3568522"/>
            <a:ext cx="0" cy="2991602"/>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7E5D1A9-BFAE-E6AA-A399-0483ADBD5452}"/>
              </a:ext>
            </a:extLst>
          </p:cNvPr>
          <p:cNvSpPr txBox="1"/>
          <p:nvPr/>
        </p:nvSpPr>
        <p:spPr>
          <a:xfrm>
            <a:off x="2536222" y="2995849"/>
            <a:ext cx="3095719" cy="646331"/>
          </a:xfrm>
          <a:prstGeom prst="rect">
            <a:avLst/>
          </a:prstGeom>
          <a:noFill/>
        </p:spPr>
        <p:txBody>
          <a:bodyPr wrap="none" rtlCol="0">
            <a:spAutoFit/>
          </a:bodyPr>
          <a:lstStyle/>
          <a:p>
            <a:r>
              <a:rPr lang="fr-FR" dirty="0"/>
              <a:t>Gas phase Cs(6s)—Cs(6p</a:t>
            </a:r>
            <a:r>
              <a:rPr lang="fr-FR" baseline="-25000" dirty="0"/>
              <a:t>J</a:t>
            </a:r>
            <a:r>
              <a:rPr lang="fr-FR" dirty="0"/>
              <a:t>)</a:t>
            </a:r>
          </a:p>
          <a:p>
            <a:r>
              <a:rPr lang="fr-FR" dirty="0"/>
              <a:t>852nm 894nm</a:t>
            </a:r>
          </a:p>
        </p:txBody>
      </p:sp>
      <p:sp>
        <p:nvSpPr>
          <p:cNvPr id="40" name="Rectangle 4">
            <a:extLst>
              <a:ext uri="{FF2B5EF4-FFF2-40B4-BE49-F238E27FC236}">
                <a16:creationId xmlns:a16="http://schemas.microsoft.com/office/drawing/2014/main" id="{4AE57E0E-676B-0561-FE13-F9BF2EF36641}"/>
              </a:ext>
            </a:extLst>
          </p:cNvPr>
          <p:cNvSpPr>
            <a:spLocks noChangeArrowheads="1"/>
          </p:cNvSpPr>
          <p:nvPr/>
        </p:nvSpPr>
        <p:spPr bwMode="auto">
          <a:xfrm>
            <a:off x="8598053" y="4424948"/>
            <a:ext cx="164148"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defTabSz="685800" eaLnBrk="0" hangingPunct="0"/>
            <a:r>
              <a:rPr lang="fr-FR" altLang="fr-FR" sz="90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fr-FR" altLang="fr-FR" sz="1350">
              <a:solidFill>
                <a:prstClr val="black"/>
              </a:solidFill>
              <a:latin typeface="Arial" panose="020B0604020202020204" pitchFamily="34" charset="0"/>
            </a:endParaRPr>
          </a:p>
        </p:txBody>
      </p:sp>
      <p:sp>
        <p:nvSpPr>
          <p:cNvPr id="71" name="ZoneTexte 70">
            <a:extLst>
              <a:ext uri="{FF2B5EF4-FFF2-40B4-BE49-F238E27FC236}">
                <a16:creationId xmlns:a16="http://schemas.microsoft.com/office/drawing/2014/main" id="{1D9C5897-E325-D3DD-8F2D-5276F655D92F}"/>
              </a:ext>
            </a:extLst>
          </p:cNvPr>
          <p:cNvSpPr txBox="1"/>
          <p:nvPr/>
        </p:nvSpPr>
        <p:spPr>
          <a:xfrm>
            <a:off x="356154" y="1825335"/>
            <a:ext cx="2181046" cy="646331"/>
          </a:xfrm>
          <a:prstGeom prst="rect">
            <a:avLst/>
          </a:prstGeom>
          <a:noFill/>
        </p:spPr>
        <p:txBody>
          <a:bodyPr wrap="none" rtlCol="0">
            <a:spAutoFit/>
          </a:bodyPr>
          <a:lstStyle/>
          <a:p>
            <a:r>
              <a:rPr lang="fr-FR" dirty="0" err="1"/>
              <a:t>Probably</a:t>
            </a:r>
            <a:r>
              <a:rPr lang="fr-FR" dirty="0"/>
              <a:t> 2 </a:t>
            </a:r>
            <a:r>
              <a:rPr lang="fr-FR" dirty="0" err="1"/>
              <a:t>different</a:t>
            </a:r>
            <a:endParaRPr lang="fr-FR" dirty="0"/>
          </a:p>
          <a:p>
            <a:r>
              <a:rPr lang="fr-FR" dirty="0" err="1"/>
              <a:t>Trapping</a:t>
            </a:r>
            <a:r>
              <a:rPr lang="fr-FR" dirty="0"/>
              <a:t> sites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09A05-30D6-06F4-64E2-782A188AB4A2}"/>
              </a:ext>
            </a:extLst>
          </p:cNvPr>
          <p:cNvSpPr>
            <a:spLocks noGrp="1"/>
          </p:cNvSpPr>
          <p:nvPr>
            <p:ph type="title"/>
          </p:nvPr>
        </p:nvSpPr>
        <p:spPr>
          <a:xfrm>
            <a:off x="3401870" y="368660"/>
            <a:ext cx="2503190" cy="1083654"/>
          </a:xfrm>
        </p:spPr>
        <p:txBody>
          <a:bodyPr>
            <a:normAutofit/>
          </a:bodyPr>
          <a:lstStyle/>
          <a:p>
            <a:r>
              <a:rPr lang="fr-FR" sz="4400" dirty="0" err="1"/>
              <a:t>Outline</a:t>
            </a:r>
            <a:endParaRPr lang="fr-FR" sz="4400" dirty="0"/>
          </a:p>
        </p:txBody>
      </p:sp>
      <p:sp>
        <p:nvSpPr>
          <p:cNvPr id="3" name="Espace réservé du contenu 2">
            <a:extLst>
              <a:ext uri="{FF2B5EF4-FFF2-40B4-BE49-F238E27FC236}">
                <a16:creationId xmlns:a16="http://schemas.microsoft.com/office/drawing/2014/main" id="{6756BA59-B466-3E78-798C-1B940BD01606}"/>
              </a:ext>
            </a:extLst>
          </p:cNvPr>
          <p:cNvSpPr>
            <a:spLocks noGrp="1"/>
          </p:cNvSpPr>
          <p:nvPr>
            <p:ph idx="1"/>
          </p:nvPr>
        </p:nvSpPr>
        <p:spPr/>
        <p:txBody>
          <a:bodyPr>
            <a:normAutofit/>
          </a:bodyPr>
          <a:lstStyle/>
          <a:p>
            <a:r>
              <a:rPr lang="fr-FR" sz="3200" dirty="0"/>
              <a:t>EDM </a:t>
            </a:r>
            <a:r>
              <a:rPr lang="fr-FR" sz="3200" dirty="0" err="1"/>
              <a:t>worldwide</a:t>
            </a:r>
            <a:r>
              <a:rPr lang="fr-FR" sz="3200" dirty="0"/>
              <a:t> </a:t>
            </a:r>
            <a:r>
              <a:rPr lang="fr-FR" sz="3200" dirty="0">
                <a:sym typeface="Wingdings" panose="05000000000000000000" pitchFamily="2" charset="2"/>
              </a:rPr>
              <a:t></a:t>
            </a:r>
            <a:r>
              <a:rPr lang="fr-FR" sz="3200" dirty="0"/>
              <a:t> </a:t>
            </a:r>
            <a:r>
              <a:rPr lang="fr-FR" sz="3200" dirty="0" err="1"/>
              <a:t>why</a:t>
            </a:r>
            <a:r>
              <a:rPr lang="fr-FR" sz="3200" dirty="0"/>
              <a:t> EDM </a:t>
            </a:r>
          </a:p>
          <a:p>
            <a:r>
              <a:rPr lang="fr-FR" sz="3200" dirty="0" err="1"/>
              <a:t>Why</a:t>
            </a:r>
            <a:r>
              <a:rPr lang="fr-FR" sz="3200" dirty="0"/>
              <a:t> in </a:t>
            </a:r>
            <a:r>
              <a:rPr lang="fr-FR" sz="3200" dirty="0" err="1"/>
              <a:t>cryogenic</a:t>
            </a:r>
            <a:r>
              <a:rPr lang="fr-FR" sz="3200" dirty="0"/>
              <a:t> </a:t>
            </a:r>
            <a:r>
              <a:rPr lang="fr-FR" sz="3200" dirty="0" err="1"/>
              <a:t>solid</a:t>
            </a:r>
            <a:r>
              <a:rPr lang="fr-FR" sz="3200" dirty="0"/>
              <a:t>: EDMMA </a:t>
            </a:r>
            <a:r>
              <a:rPr lang="fr-FR" sz="3200" dirty="0" err="1"/>
              <a:t>project</a:t>
            </a:r>
            <a:r>
              <a:rPr lang="fr-FR" sz="3200" dirty="0"/>
              <a:t> (Cs in Ar)</a:t>
            </a:r>
          </a:p>
          <a:p>
            <a:r>
              <a:rPr lang="fr-FR" sz="3200" dirty="0" err="1"/>
              <a:t>Experimental</a:t>
            </a:r>
            <a:r>
              <a:rPr lang="fr-FR" sz="3200" dirty="0"/>
              <a:t> setup: Cs absorption </a:t>
            </a:r>
            <a:r>
              <a:rPr lang="fr-FR" sz="3200" dirty="0" err="1"/>
              <a:t>spectra</a:t>
            </a:r>
            <a:endParaRPr lang="fr-FR" sz="3200" dirty="0"/>
          </a:p>
          <a:p>
            <a:r>
              <a:rPr lang="fr-FR" sz="3200" dirty="0"/>
              <a:t>Possible </a:t>
            </a:r>
            <a:r>
              <a:rPr lang="fr-FR" sz="3200" dirty="0" err="1"/>
              <a:t>trapping</a:t>
            </a:r>
            <a:r>
              <a:rPr lang="fr-FR" sz="3200" dirty="0"/>
              <a:t> sites: </a:t>
            </a:r>
            <a:r>
              <a:rPr lang="fr-FR" sz="3200" dirty="0" err="1"/>
              <a:t>stability</a:t>
            </a:r>
            <a:r>
              <a:rPr lang="fr-FR" sz="3200" dirty="0"/>
              <a:t> </a:t>
            </a:r>
            <a:r>
              <a:rPr lang="fr-FR" sz="3200" dirty="0" err="1"/>
              <a:t>study</a:t>
            </a:r>
            <a:endParaRPr lang="fr-FR" sz="3200" dirty="0"/>
          </a:p>
          <a:p>
            <a:r>
              <a:rPr lang="fr-FR" sz="3200" dirty="0">
                <a:solidFill>
                  <a:schemeClr val="bg2">
                    <a:lumMod val="90000"/>
                  </a:schemeClr>
                </a:solidFill>
              </a:rPr>
              <a:t>Line position </a:t>
            </a:r>
          </a:p>
          <a:p>
            <a:r>
              <a:rPr lang="fr-FR" sz="3200" dirty="0">
                <a:solidFill>
                  <a:schemeClr val="bg2">
                    <a:lumMod val="90000"/>
                  </a:schemeClr>
                </a:solidFill>
              </a:rPr>
              <a:t>Line </a:t>
            </a:r>
            <a:r>
              <a:rPr lang="fr-FR" sz="3200" dirty="0" err="1">
                <a:solidFill>
                  <a:schemeClr val="bg2">
                    <a:lumMod val="90000"/>
                  </a:schemeClr>
                </a:solidFill>
              </a:rPr>
              <a:t>broadening</a:t>
            </a:r>
            <a:endParaRPr lang="fr-FR" sz="3200" dirty="0">
              <a:solidFill>
                <a:schemeClr val="bg2">
                  <a:lumMod val="90000"/>
                </a:schemeClr>
              </a:solidFill>
            </a:endParaRPr>
          </a:p>
          <a:p>
            <a:r>
              <a:rPr lang="fr-FR" sz="3200" dirty="0">
                <a:solidFill>
                  <a:schemeClr val="bg2">
                    <a:lumMod val="90000"/>
                  </a:schemeClr>
                </a:solidFill>
              </a:rPr>
              <a:t>Possible </a:t>
            </a:r>
            <a:r>
              <a:rPr lang="fr-FR" sz="3200" dirty="0" err="1">
                <a:solidFill>
                  <a:schemeClr val="bg2">
                    <a:lumMod val="90000"/>
                  </a:schemeClr>
                </a:solidFill>
              </a:rPr>
              <a:t>improvement</a:t>
            </a:r>
            <a:endParaRPr lang="fr-FR" sz="3200" dirty="0">
              <a:solidFill>
                <a:schemeClr val="bg2">
                  <a:lumMod val="90000"/>
                </a:schemeClr>
              </a:solidFill>
            </a:endParaRPr>
          </a:p>
        </p:txBody>
      </p:sp>
    </p:spTree>
    <p:extLst>
      <p:ext uri="{BB962C8B-B14F-4D97-AF65-F5344CB8AC3E}">
        <p14:creationId xmlns:p14="http://schemas.microsoft.com/office/powerpoint/2010/main" val="931872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05F2E-8FFD-DEFD-A065-587844B7AEA9}"/>
              </a:ext>
            </a:extLst>
          </p:cNvPr>
          <p:cNvSpPr>
            <a:spLocks noGrp="1"/>
          </p:cNvSpPr>
          <p:nvPr>
            <p:ph type="title"/>
          </p:nvPr>
        </p:nvSpPr>
        <p:spPr>
          <a:xfrm>
            <a:off x="833028" y="249234"/>
            <a:ext cx="7886700" cy="566708"/>
          </a:xfrm>
        </p:spPr>
        <p:txBody>
          <a:bodyPr>
            <a:normAutofit fontScale="90000"/>
          </a:bodyPr>
          <a:lstStyle/>
          <a:p>
            <a:r>
              <a:rPr lang="fr-FR" dirty="0" err="1"/>
              <a:t>Ar-Ar</a:t>
            </a:r>
            <a:r>
              <a:rPr lang="fr-FR" dirty="0"/>
              <a:t> and </a:t>
            </a:r>
            <a:r>
              <a:rPr lang="fr-FR" dirty="0" err="1"/>
              <a:t>Cs-Ar</a:t>
            </a:r>
            <a:r>
              <a:rPr lang="fr-FR" dirty="0"/>
              <a:t> Pair </a:t>
            </a:r>
            <a:r>
              <a:rPr lang="fr-FR" dirty="0" err="1"/>
              <a:t>wise</a:t>
            </a:r>
            <a:r>
              <a:rPr lang="fr-FR" dirty="0"/>
              <a:t> </a:t>
            </a:r>
            <a:r>
              <a:rPr lang="fr-FR" dirty="0" err="1"/>
              <a:t>potential</a:t>
            </a:r>
            <a:r>
              <a:rPr lang="fr-FR" dirty="0"/>
              <a:t> approximation</a:t>
            </a:r>
          </a:p>
        </p:txBody>
      </p:sp>
      <p:pic>
        <p:nvPicPr>
          <p:cNvPr id="25" name="Image 24">
            <a:extLst>
              <a:ext uri="{FF2B5EF4-FFF2-40B4-BE49-F238E27FC236}">
                <a16:creationId xmlns:a16="http://schemas.microsoft.com/office/drawing/2014/main" id="{69BBD5EB-C20F-1151-2A59-DAE406BC0EAF}"/>
              </a:ext>
            </a:extLst>
          </p:cNvPr>
          <p:cNvPicPr>
            <a:picLocks noChangeAspect="1"/>
          </p:cNvPicPr>
          <p:nvPr/>
        </p:nvPicPr>
        <p:blipFill>
          <a:blip r:embed="rId3"/>
          <a:stretch>
            <a:fillRect/>
          </a:stretch>
        </p:blipFill>
        <p:spPr>
          <a:xfrm>
            <a:off x="662318" y="1727505"/>
            <a:ext cx="4865029" cy="925502"/>
          </a:xfrm>
          <a:prstGeom prst="rect">
            <a:avLst/>
          </a:prstGeom>
          <a:ln w="19050">
            <a:solidFill>
              <a:srgbClr val="FF0000"/>
            </a:solidFill>
          </a:ln>
        </p:spPr>
      </p:pic>
      <p:grpSp>
        <p:nvGrpSpPr>
          <p:cNvPr id="30" name="Groupe 29">
            <a:extLst>
              <a:ext uri="{FF2B5EF4-FFF2-40B4-BE49-F238E27FC236}">
                <a16:creationId xmlns:a16="http://schemas.microsoft.com/office/drawing/2014/main" id="{2D9BAFF3-16B2-3AE1-7332-65101F0EB6C7}"/>
              </a:ext>
            </a:extLst>
          </p:cNvPr>
          <p:cNvGrpSpPr/>
          <p:nvPr/>
        </p:nvGrpSpPr>
        <p:grpSpPr>
          <a:xfrm>
            <a:off x="6296189" y="814949"/>
            <a:ext cx="2354534" cy="2118996"/>
            <a:chOff x="8748180" y="113063"/>
            <a:chExt cx="2708586" cy="2479592"/>
          </a:xfrm>
        </p:grpSpPr>
        <p:pic>
          <p:nvPicPr>
            <p:cNvPr id="31" name="Graphique 30">
              <a:extLst>
                <a:ext uri="{FF2B5EF4-FFF2-40B4-BE49-F238E27FC236}">
                  <a16:creationId xmlns:a16="http://schemas.microsoft.com/office/drawing/2014/main" id="{E6E608CE-F277-8243-734D-149C220A841C}"/>
                </a:ext>
              </a:extLst>
            </p:cNvPr>
            <p:cNvPicPr>
              <a:picLocks noChangeAspect="1"/>
            </p:cNvPicPr>
            <p:nvPr/>
          </p:nvPicPr>
          <p:blipFill>
            <a:blip r:embed="rId4">
              <a:lum/>
              <a:alphaModFix/>
              <a:extLst>
                <a:ext uri="{96DAC541-7B7A-43D3-8B79-37D633B846F1}">
                  <asvg:svgBlip xmlns:asvg="http://schemas.microsoft.com/office/drawing/2016/SVG/main" r:embed="rId5"/>
                </a:ext>
              </a:extLst>
            </a:blip>
            <a:srcRect/>
            <a:stretch>
              <a:fillRect/>
            </a:stretch>
          </p:blipFill>
          <p:spPr>
            <a:xfrm>
              <a:off x="9201877" y="113063"/>
              <a:ext cx="2254889" cy="2479592"/>
            </a:xfrm>
            <a:prstGeom prst="rect">
              <a:avLst/>
            </a:prstGeom>
            <a:noFill/>
            <a:ln>
              <a:noFill/>
            </a:ln>
          </p:spPr>
        </p:pic>
        <p:cxnSp>
          <p:nvCxnSpPr>
            <p:cNvPr id="32" name="Connecteur droit avec flèche 31">
              <a:extLst>
                <a:ext uri="{FF2B5EF4-FFF2-40B4-BE49-F238E27FC236}">
                  <a16:creationId xmlns:a16="http://schemas.microsoft.com/office/drawing/2014/main" id="{52D872E5-8E21-5F06-3720-76617971C4C6}"/>
                </a:ext>
              </a:extLst>
            </p:cNvPr>
            <p:cNvCxnSpPr>
              <a:cxnSpLocks/>
            </p:cNvCxnSpPr>
            <p:nvPr/>
          </p:nvCxnSpPr>
          <p:spPr>
            <a:xfrm flipH="1" flipV="1">
              <a:off x="9545782" y="375264"/>
              <a:ext cx="711972" cy="904163"/>
            </a:xfrm>
            <a:prstGeom prst="straightConnector1">
              <a:avLst/>
            </a:prstGeom>
            <a:ln w="38100">
              <a:solidFill>
                <a:schemeClr val="tx1"/>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6BE8FDAF-92CB-BE1A-3717-0CCFA322B042}"/>
                </a:ext>
              </a:extLst>
            </p:cNvPr>
            <p:cNvSpPr txBox="1"/>
            <p:nvPr/>
          </p:nvSpPr>
          <p:spPr>
            <a:xfrm>
              <a:off x="8773183" y="139766"/>
              <a:ext cx="1556138" cy="544826"/>
            </a:xfrm>
            <a:prstGeom prst="rect">
              <a:avLst/>
            </a:prstGeom>
            <a:noFill/>
          </p:spPr>
          <p:txBody>
            <a:bodyPr wrap="square" rtlCol="0">
              <a:spAutoFit/>
            </a:bodyPr>
            <a:lstStyle/>
            <a:p>
              <a:pPr defTabSz="685800" fontAlgn="auto">
                <a:spcBef>
                  <a:spcPts val="0"/>
                </a:spcBef>
                <a:spcAft>
                  <a:spcPts val="0"/>
                </a:spcAft>
                <a:defRPr/>
              </a:pPr>
              <a:r>
                <a:rPr lang="fr-FR" sz="1350" dirty="0">
                  <a:solidFill>
                    <a:prstClr val="black"/>
                  </a:solidFill>
                  <a:latin typeface="Calibri" panose="020F0502020204030204"/>
                </a:rPr>
                <a:t>X,Y,Z</a:t>
              </a:r>
            </a:p>
          </p:txBody>
        </p:sp>
        <p:sp>
          <p:nvSpPr>
            <p:cNvPr id="34" name="ZoneTexte 33">
              <a:extLst>
                <a:ext uri="{FF2B5EF4-FFF2-40B4-BE49-F238E27FC236}">
                  <a16:creationId xmlns:a16="http://schemas.microsoft.com/office/drawing/2014/main" id="{E1F034DF-D7DF-22AB-34C8-22C679B1D058}"/>
                </a:ext>
              </a:extLst>
            </p:cNvPr>
            <p:cNvSpPr txBox="1"/>
            <p:nvPr/>
          </p:nvSpPr>
          <p:spPr>
            <a:xfrm>
              <a:off x="8748180" y="472009"/>
              <a:ext cx="628862" cy="544826"/>
            </a:xfrm>
            <a:prstGeom prst="rect">
              <a:avLst/>
            </a:prstGeom>
            <a:noFill/>
          </p:spPr>
          <p:txBody>
            <a:bodyPr wrap="none" rtlCol="0">
              <a:spAutoFit/>
            </a:bodyPr>
            <a:lstStyle/>
            <a:p>
              <a:pPr defTabSz="685800" fontAlgn="auto">
                <a:spcBef>
                  <a:spcPts val="0"/>
                </a:spcBef>
                <a:spcAft>
                  <a:spcPts val="0"/>
                </a:spcAft>
                <a:defRPr/>
              </a:pPr>
              <a:r>
                <a:rPr lang="fr-FR" sz="1350" dirty="0">
                  <a:solidFill>
                    <a:srgbClr val="E301CD"/>
                  </a:solidFill>
                  <a:latin typeface="Calibri" panose="020F0502020204030204"/>
                </a:rPr>
                <a:t>Ar</a:t>
              </a:r>
            </a:p>
          </p:txBody>
        </p:sp>
      </p:grpSp>
      <p:sp>
        <p:nvSpPr>
          <p:cNvPr id="6" name="ZoneTexte 5">
            <a:extLst>
              <a:ext uri="{FF2B5EF4-FFF2-40B4-BE49-F238E27FC236}">
                <a16:creationId xmlns:a16="http://schemas.microsoft.com/office/drawing/2014/main" id="{130CACDF-1C14-64A7-DE34-EF56CB9BA0A9}"/>
              </a:ext>
            </a:extLst>
          </p:cNvPr>
          <p:cNvSpPr txBox="1"/>
          <p:nvPr/>
        </p:nvSpPr>
        <p:spPr>
          <a:xfrm>
            <a:off x="6110327" y="3564570"/>
            <a:ext cx="2377317" cy="577081"/>
          </a:xfrm>
          <a:prstGeom prst="rect">
            <a:avLst/>
          </a:prstGeom>
          <a:noFill/>
        </p:spPr>
        <p:txBody>
          <a:bodyPr wrap="square">
            <a:spAutoFit/>
          </a:bodyPr>
          <a:lstStyle/>
          <a:p>
            <a:pPr defTabSz="685800" fontAlgn="auto">
              <a:spcBef>
                <a:spcPts val="0"/>
              </a:spcBef>
              <a:spcAft>
                <a:spcPts val="0"/>
              </a:spcAft>
              <a:defRPr/>
            </a:pPr>
            <a:r>
              <a:rPr lang="en-US" dirty="0">
                <a:solidFill>
                  <a:prstClr val="black"/>
                </a:solidFill>
                <a:latin typeface="Calibri" panose="020F0502020204030204"/>
                <a:sym typeface="Wingdings" panose="05000000000000000000" pitchFamily="2" charset="2"/>
              </a:rPr>
              <a:t>N ~ 1000 atoms</a:t>
            </a:r>
          </a:p>
          <a:p>
            <a:pPr defTabSz="685800" fontAlgn="auto">
              <a:spcBef>
                <a:spcPts val="0"/>
              </a:spcBef>
              <a:spcAft>
                <a:spcPts val="0"/>
              </a:spcAft>
              <a:defRPr/>
            </a:pPr>
            <a:r>
              <a:rPr lang="en-US" sz="1350" dirty="0">
                <a:solidFill>
                  <a:prstClr val="black"/>
                </a:solidFill>
                <a:latin typeface="Calibri" panose="020F0502020204030204"/>
                <a:sym typeface="Wingdings" panose="05000000000000000000" pitchFamily="2" charset="2"/>
              </a:rPr>
              <a:t>n vacancies</a:t>
            </a:r>
            <a:endParaRPr lang="fr-FR" sz="1350" dirty="0">
              <a:solidFill>
                <a:prstClr val="black"/>
              </a:solidFill>
              <a:latin typeface="Calibri" panose="020F0502020204030204"/>
            </a:endParaRPr>
          </a:p>
        </p:txBody>
      </p:sp>
      <p:pic>
        <p:nvPicPr>
          <p:cNvPr id="9" name="Image 8">
            <a:extLst>
              <a:ext uri="{FF2B5EF4-FFF2-40B4-BE49-F238E27FC236}">
                <a16:creationId xmlns:a16="http://schemas.microsoft.com/office/drawing/2014/main" id="{07F49C99-4167-EEF1-E977-843184443A20}"/>
              </a:ext>
            </a:extLst>
          </p:cNvPr>
          <p:cNvPicPr>
            <a:picLocks noChangeAspect="1"/>
          </p:cNvPicPr>
          <p:nvPr/>
        </p:nvPicPr>
        <p:blipFill rotWithShape="1">
          <a:blip r:embed="rId6"/>
          <a:srcRect l="10585" t="32758"/>
          <a:stretch/>
        </p:blipFill>
        <p:spPr>
          <a:xfrm>
            <a:off x="545675" y="2798930"/>
            <a:ext cx="5265585" cy="3896328"/>
          </a:xfrm>
          <a:prstGeom prst="rect">
            <a:avLst/>
          </a:prstGeom>
        </p:spPr>
      </p:pic>
      <p:pic>
        <p:nvPicPr>
          <p:cNvPr id="18" name="Image 17">
            <a:extLst>
              <a:ext uri="{FF2B5EF4-FFF2-40B4-BE49-F238E27FC236}">
                <a16:creationId xmlns:a16="http://schemas.microsoft.com/office/drawing/2014/main" id="{F593A785-EFC7-C367-F5F1-460E40B1993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833028" y="1121695"/>
            <a:ext cx="1918971" cy="302612"/>
          </a:xfrm>
          <a:prstGeom prst="rect">
            <a:avLst/>
          </a:prstGeom>
        </p:spPr>
      </p:pic>
    </p:spTree>
    <p:extLst>
      <p:ext uri="{BB962C8B-B14F-4D97-AF65-F5344CB8AC3E}">
        <p14:creationId xmlns:p14="http://schemas.microsoft.com/office/powerpoint/2010/main" val="474179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F1D517A0-C7FC-4AB5-09E3-27B0BA079537}"/>
              </a:ext>
            </a:extLst>
          </p:cNvPr>
          <p:cNvGrpSpPr/>
          <p:nvPr/>
        </p:nvGrpSpPr>
        <p:grpSpPr>
          <a:xfrm>
            <a:off x="142282" y="2427594"/>
            <a:ext cx="5028716" cy="3963230"/>
            <a:chOff x="216000" y="1746360"/>
            <a:chExt cx="5239931" cy="3149639"/>
          </a:xfrm>
        </p:grpSpPr>
        <p:pic>
          <p:nvPicPr>
            <p:cNvPr id="3" name="Image 2">
              <a:extLst>
                <a:ext uri="{FF2B5EF4-FFF2-40B4-BE49-F238E27FC236}">
                  <a16:creationId xmlns:a16="http://schemas.microsoft.com/office/drawing/2014/main" id="{867B4C66-DFE1-EE31-851A-FA20B392A001}"/>
                </a:ext>
              </a:extLst>
            </p:cNvPr>
            <p:cNvPicPr>
              <a:picLocks noChangeAspect="1"/>
            </p:cNvPicPr>
            <p:nvPr/>
          </p:nvPicPr>
          <p:blipFill>
            <a:blip r:embed="rId3">
              <a:lum/>
              <a:alphaModFix/>
            </a:blip>
            <a:srcRect/>
            <a:stretch>
              <a:fillRect/>
            </a:stretch>
          </p:blipFill>
          <p:spPr>
            <a:xfrm>
              <a:off x="413280" y="1746360"/>
              <a:ext cx="3885120" cy="2504160"/>
            </a:xfrm>
            <a:prstGeom prst="rect">
              <a:avLst/>
            </a:prstGeom>
            <a:noFill/>
            <a:ln>
              <a:noFill/>
            </a:ln>
          </p:spPr>
        </p:pic>
        <p:pic>
          <p:nvPicPr>
            <p:cNvPr id="4" name="Image 3">
              <a:extLst>
                <a:ext uri="{FF2B5EF4-FFF2-40B4-BE49-F238E27FC236}">
                  <a16:creationId xmlns:a16="http://schemas.microsoft.com/office/drawing/2014/main" id="{3006FEAE-4AE8-CF58-FB13-453E8DD7B7C3}"/>
                </a:ext>
              </a:extLst>
            </p:cNvPr>
            <p:cNvPicPr>
              <a:picLocks noChangeAspect="1"/>
            </p:cNvPicPr>
            <p:nvPr/>
          </p:nvPicPr>
          <p:blipFill>
            <a:blip r:embed="rId4">
              <a:lum/>
              <a:alphaModFix/>
            </a:blip>
            <a:srcRect/>
            <a:stretch>
              <a:fillRect/>
            </a:stretch>
          </p:blipFill>
          <p:spPr>
            <a:xfrm>
              <a:off x="4351680" y="1991880"/>
              <a:ext cx="560520" cy="2221560"/>
            </a:xfrm>
            <a:prstGeom prst="rect">
              <a:avLst/>
            </a:prstGeom>
            <a:noFill/>
            <a:ln>
              <a:noFill/>
            </a:ln>
          </p:spPr>
        </p:pic>
        <p:pic>
          <p:nvPicPr>
            <p:cNvPr id="5" name="Image 4">
              <a:extLst>
                <a:ext uri="{FF2B5EF4-FFF2-40B4-BE49-F238E27FC236}">
                  <a16:creationId xmlns:a16="http://schemas.microsoft.com/office/drawing/2014/main" id="{B7672FFF-EF3D-0CA8-26F2-ABB4133BDE55}"/>
                </a:ext>
              </a:extLst>
            </p:cNvPr>
            <p:cNvPicPr>
              <a:picLocks noChangeAspect="1"/>
            </p:cNvPicPr>
            <p:nvPr/>
          </p:nvPicPr>
          <p:blipFill>
            <a:blip r:embed="rId5">
              <a:lum/>
              <a:alphaModFix/>
            </a:blip>
            <a:srcRect/>
            <a:stretch>
              <a:fillRect/>
            </a:stretch>
          </p:blipFill>
          <p:spPr>
            <a:xfrm>
              <a:off x="875519" y="4190759"/>
              <a:ext cx="3476160" cy="705240"/>
            </a:xfrm>
            <a:prstGeom prst="rect">
              <a:avLst/>
            </a:prstGeom>
            <a:noFill/>
            <a:ln>
              <a:noFill/>
            </a:ln>
          </p:spPr>
        </p:pic>
        <p:pic>
          <p:nvPicPr>
            <p:cNvPr id="6" name="Image 5">
              <a:extLst>
                <a:ext uri="{FF2B5EF4-FFF2-40B4-BE49-F238E27FC236}">
                  <a16:creationId xmlns:a16="http://schemas.microsoft.com/office/drawing/2014/main" id="{91407271-3872-E25B-F757-4DA4FC82F418}"/>
                </a:ext>
              </a:extLst>
            </p:cNvPr>
            <p:cNvPicPr>
              <a:picLocks noChangeAspect="1"/>
            </p:cNvPicPr>
            <p:nvPr/>
          </p:nvPicPr>
          <p:blipFill>
            <a:blip r:embed="rId6">
              <a:lum/>
              <a:alphaModFix/>
            </a:blip>
            <a:srcRect/>
            <a:stretch>
              <a:fillRect/>
            </a:stretch>
          </p:blipFill>
          <p:spPr>
            <a:xfrm>
              <a:off x="216000" y="3055680"/>
              <a:ext cx="377640" cy="903240"/>
            </a:xfrm>
            <a:prstGeom prst="rect">
              <a:avLst/>
            </a:prstGeom>
            <a:noFill/>
            <a:ln>
              <a:noFill/>
            </a:ln>
          </p:spPr>
        </p:pic>
        <p:sp>
          <p:nvSpPr>
            <p:cNvPr id="7" name="ZoneTexte 6">
              <a:extLst>
                <a:ext uri="{FF2B5EF4-FFF2-40B4-BE49-F238E27FC236}">
                  <a16:creationId xmlns:a16="http://schemas.microsoft.com/office/drawing/2014/main" id="{0F2794A1-F06A-7647-3D2A-46CB51397CAD}"/>
                </a:ext>
              </a:extLst>
            </p:cNvPr>
            <p:cNvSpPr txBox="1"/>
            <p:nvPr/>
          </p:nvSpPr>
          <p:spPr>
            <a:xfrm>
              <a:off x="4258080" y="1853999"/>
              <a:ext cx="1197851" cy="298566"/>
            </a:xfrm>
            <a:prstGeom prst="rect">
              <a:avLst/>
            </a:prstGeom>
            <a:noFill/>
            <a:ln>
              <a:noFill/>
            </a:ln>
          </p:spPr>
          <p:txBody>
            <a:bodyPr vert="horz" wrap="none" lIns="81635" tIns="40817" rIns="81635" bIns="40817" anchorCtr="0" compatLnSpc="0">
              <a:spAutoFit/>
            </a:bodyPr>
            <a:lstStyle/>
            <a:p>
              <a:pPr defTabSz="829406" hangingPunct="0"/>
              <a:r>
                <a:rPr lang="de-DE" sz="1088">
                  <a:solidFill>
                    <a:srgbClr val="424242"/>
                  </a:solidFill>
                  <a:latin typeface="Liberation Sans" pitchFamily="18"/>
                  <a:ea typeface="Microsoft YaHei" pitchFamily="2"/>
                  <a:cs typeface="Arial" pitchFamily="2"/>
                </a:rPr>
                <a:t>#vacancies</a:t>
              </a:r>
            </a:p>
          </p:txBody>
        </p:sp>
        <p:sp>
          <p:nvSpPr>
            <p:cNvPr id="8" name="Connecteur droit 7">
              <a:extLst>
                <a:ext uri="{FF2B5EF4-FFF2-40B4-BE49-F238E27FC236}">
                  <a16:creationId xmlns:a16="http://schemas.microsoft.com/office/drawing/2014/main" id="{EA53189F-7462-CA25-8370-734971AC559B}"/>
                </a:ext>
              </a:extLst>
            </p:cNvPr>
            <p:cNvSpPr/>
            <p:nvPr/>
          </p:nvSpPr>
          <p:spPr>
            <a:xfrm>
              <a:off x="2674440" y="2770560"/>
              <a:ext cx="163080" cy="163079"/>
            </a:xfrm>
            <a:prstGeom prst="line">
              <a:avLst/>
            </a:prstGeom>
            <a:noFill/>
            <a:ln w="38160">
              <a:solidFill>
                <a:srgbClr val="212121"/>
              </a:solidFill>
              <a:prstDash val="solid"/>
            </a:ln>
          </p:spPr>
          <p:txBody>
            <a:bodyPr vert="horz" wrap="none" lIns="98942" tIns="58124" rIns="98942" bIns="58124" anchor="ctr" anchorCtr="0" compatLnSpc="0"/>
            <a:lstStyle/>
            <a:p>
              <a:pPr defTabSz="829406" hangingPunct="0"/>
              <a:endParaRPr lang="de-DE" sz="1633">
                <a:solidFill>
                  <a:prstClr val="black"/>
                </a:solidFill>
                <a:latin typeface="Liberation Sans" pitchFamily="18"/>
                <a:ea typeface="Microsoft YaHei" pitchFamily="2"/>
                <a:cs typeface="Arial" pitchFamily="2"/>
              </a:endParaRPr>
            </a:p>
          </p:txBody>
        </p:sp>
        <p:sp>
          <p:nvSpPr>
            <p:cNvPr id="9" name="Connecteur droit 8">
              <a:extLst>
                <a:ext uri="{FF2B5EF4-FFF2-40B4-BE49-F238E27FC236}">
                  <a16:creationId xmlns:a16="http://schemas.microsoft.com/office/drawing/2014/main" id="{6A79F483-6B8B-D872-7B01-330DEDA31DA2}"/>
                </a:ext>
              </a:extLst>
            </p:cNvPr>
            <p:cNvSpPr/>
            <p:nvPr/>
          </p:nvSpPr>
          <p:spPr>
            <a:xfrm flipV="1">
              <a:off x="2674440" y="2770560"/>
              <a:ext cx="163080" cy="163079"/>
            </a:xfrm>
            <a:prstGeom prst="line">
              <a:avLst/>
            </a:prstGeom>
            <a:noFill/>
            <a:ln w="38160">
              <a:solidFill>
                <a:srgbClr val="212121"/>
              </a:solidFill>
              <a:prstDash val="solid"/>
            </a:ln>
          </p:spPr>
          <p:txBody>
            <a:bodyPr vert="horz" wrap="none" lIns="98942" tIns="58124" rIns="98942" bIns="58124" anchor="ctr" anchorCtr="0" compatLnSpc="0"/>
            <a:lstStyle/>
            <a:p>
              <a:pPr defTabSz="829406" hangingPunct="0"/>
              <a:endParaRPr lang="de-DE" sz="1633">
                <a:solidFill>
                  <a:prstClr val="black"/>
                </a:solidFill>
                <a:latin typeface="Liberation Sans" pitchFamily="18"/>
                <a:ea typeface="Microsoft YaHei" pitchFamily="2"/>
                <a:cs typeface="Arial" pitchFamily="2"/>
              </a:endParaRPr>
            </a:p>
          </p:txBody>
        </p:sp>
        <p:sp>
          <p:nvSpPr>
            <p:cNvPr id="10" name="Forme libre : forme 9">
              <a:extLst>
                <a:ext uri="{FF2B5EF4-FFF2-40B4-BE49-F238E27FC236}">
                  <a16:creationId xmlns:a16="http://schemas.microsoft.com/office/drawing/2014/main" id="{C2ADD13C-890F-B449-F339-9AF01F055942}"/>
                </a:ext>
              </a:extLst>
            </p:cNvPr>
            <p:cNvSpPr/>
            <p:nvPr/>
          </p:nvSpPr>
          <p:spPr>
            <a:xfrm rot="19376940">
              <a:off x="2679751" y="2441086"/>
              <a:ext cx="910519" cy="322734"/>
            </a:xfrm>
            <a:custGeom>
              <a:avLst>
                <a:gd name="f0" fmla="val 2686"/>
                <a:gd name="f1" fmla="val 709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21600 f7 1"/>
                <a:gd name="f17" fmla="*/ f12 f11 1"/>
                <a:gd name="f18" fmla="*/ f13 f8 1"/>
                <a:gd name="f19" fmla="*/ f11 f8 1"/>
                <a:gd name="f20" fmla="*/ f17 1 10800"/>
                <a:gd name="f21" fmla="+- f12 0 f20"/>
                <a:gd name="f22" fmla="*/ f21 f7 1"/>
              </a:gdLst>
              <a:ahLst>
                <a:ahXY gdRefX="f0" minX="f4" maxX="f5" gdRefY="f1" minY="f4" maxY="f6">
                  <a:pos x="f14" y="f15"/>
                </a:ahXY>
              </a:ahLst>
              <a:cxnLst>
                <a:cxn ang="3cd4">
                  <a:pos x="hc" y="t"/>
                </a:cxn>
                <a:cxn ang="0">
                  <a:pos x="r" y="vc"/>
                </a:cxn>
                <a:cxn ang="cd4">
                  <a:pos x="hc" y="b"/>
                </a:cxn>
                <a:cxn ang="cd2">
                  <a:pos x="l" y="vc"/>
                </a:cxn>
              </a:cxnLst>
              <a:rect l="f22" t="f19" r="f16" b="f18"/>
              <a:pathLst>
                <a:path w="21600" h="21600">
                  <a:moveTo>
                    <a:pt x="f5" y="f11"/>
                  </a:moveTo>
                  <a:lnTo>
                    <a:pt x="f12" y="f11"/>
                  </a:lnTo>
                  <a:lnTo>
                    <a:pt x="f12" y="f4"/>
                  </a:lnTo>
                  <a:lnTo>
                    <a:pt x="f4" y="f6"/>
                  </a:lnTo>
                  <a:lnTo>
                    <a:pt x="f12" y="f5"/>
                  </a:lnTo>
                  <a:lnTo>
                    <a:pt x="f12" y="f13"/>
                  </a:lnTo>
                  <a:lnTo>
                    <a:pt x="f5" y="f13"/>
                  </a:lnTo>
                  <a:close/>
                </a:path>
              </a:pathLst>
            </a:custGeom>
            <a:solidFill>
              <a:srgbClr val="212121">
                <a:alpha val="93000"/>
              </a:srgbClr>
            </a:solidFill>
            <a:ln>
              <a:noFill/>
              <a:prstDash val="solid"/>
            </a:ln>
          </p:spPr>
          <p:txBody>
            <a:bodyPr vert="horz" wrap="none" lIns="81635" tIns="40817" rIns="81635" bIns="40817" anchor="ctr" anchorCtr="0" compatLnSpc="0">
              <a:noAutofit/>
            </a:bodyPr>
            <a:lstStyle/>
            <a:p>
              <a:pPr defTabSz="829406" hangingPunct="0"/>
              <a:endParaRPr lang="de-DE" sz="1633">
                <a:solidFill>
                  <a:prstClr val="black"/>
                </a:solidFill>
                <a:latin typeface="Liberation Sans" pitchFamily="18"/>
                <a:ea typeface="Microsoft YaHei" pitchFamily="2"/>
                <a:cs typeface="Arial" pitchFamily="2"/>
              </a:endParaRPr>
            </a:p>
          </p:txBody>
        </p:sp>
        <p:sp>
          <p:nvSpPr>
            <p:cNvPr id="11" name="ZoneTexte 10">
              <a:extLst>
                <a:ext uri="{FF2B5EF4-FFF2-40B4-BE49-F238E27FC236}">
                  <a16:creationId xmlns:a16="http://schemas.microsoft.com/office/drawing/2014/main" id="{0E3C8E79-57F8-53DD-FE8D-70131ED37CFF}"/>
                </a:ext>
              </a:extLst>
            </p:cNvPr>
            <p:cNvSpPr txBox="1"/>
            <p:nvPr/>
          </p:nvSpPr>
          <p:spPr>
            <a:xfrm>
              <a:off x="1601058" y="2003038"/>
              <a:ext cx="2512658" cy="331515"/>
            </a:xfrm>
            <a:prstGeom prst="rect">
              <a:avLst/>
            </a:prstGeom>
            <a:solidFill>
              <a:srgbClr val="000000"/>
            </a:solidFill>
            <a:ln>
              <a:noFill/>
            </a:ln>
          </p:spPr>
          <p:txBody>
            <a:bodyPr vert="horz" wrap="none" lIns="81635" tIns="40817" rIns="81635" bIns="40817" anchorCtr="0" compatLnSpc="0">
              <a:spAutoFit/>
            </a:bodyPr>
            <a:lstStyle/>
            <a:p>
              <a:pPr algn="r" defTabSz="829406" hangingPunct="0"/>
              <a:r>
                <a:rPr lang="de-DE" sz="1270">
                  <a:solidFill>
                    <a:srgbClr val="FFFDE7"/>
                  </a:solidFill>
                  <a:highlight>
                    <a:scrgbClr r="0" g="0" b="0">
                      <a:alpha val="0"/>
                    </a:scrgbClr>
                  </a:highlight>
                  <a:latin typeface="Liberation Sans" pitchFamily="18"/>
                  <a:ea typeface="Microsoft YaHei" pitchFamily="2"/>
                  <a:cs typeface="Arial" pitchFamily="2"/>
                </a:rPr>
                <a:t>V</a:t>
              </a:r>
              <a:r>
                <a:rPr lang="de-DE" sz="1270" baseline="-8000">
                  <a:solidFill>
                    <a:srgbClr val="FFFDE7"/>
                  </a:solidFill>
                  <a:highlight>
                    <a:scrgbClr r="0" g="0" b="0">
                      <a:alpha val="0"/>
                    </a:scrgbClr>
                  </a:highlight>
                  <a:latin typeface="Liberation Sans" pitchFamily="18"/>
                  <a:ea typeface="Microsoft YaHei" pitchFamily="2"/>
                  <a:cs typeface="Arial" pitchFamily="2"/>
                </a:rPr>
                <a:t>LJ</a:t>
              </a:r>
              <a:r>
                <a:rPr lang="de-DE" sz="1270">
                  <a:solidFill>
                    <a:srgbClr val="FFFDE7"/>
                  </a:solidFill>
                  <a:highlight>
                    <a:scrgbClr r="0" g="0" b="0">
                      <a:alpha val="0"/>
                    </a:scrgbClr>
                  </a:highlight>
                  <a:latin typeface="Liberation Sans" pitchFamily="18"/>
                  <a:ea typeface="Microsoft YaHei" pitchFamily="2"/>
                  <a:cs typeface="Arial" pitchFamily="2"/>
                </a:rPr>
                <a:t> between Cs and Ar</a:t>
              </a:r>
            </a:p>
          </p:txBody>
        </p:sp>
      </p:grpSp>
      <p:pic>
        <p:nvPicPr>
          <p:cNvPr id="12" name="Espace réservé pour une image  11">
            <a:extLst>
              <a:ext uri="{FF2B5EF4-FFF2-40B4-BE49-F238E27FC236}">
                <a16:creationId xmlns:a16="http://schemas.microsoft.com/office/drawing/2014/main" id="{7CFEB440-31F3-85E1-30ED-3EAB73400A7E}"/>
              </a:ext>
            </a:extLst>
          </p:cNvPr>
          <p:cNvPicPr>
            <a:picLocks noGrp="1" noChangeAspect="1"/>
          </p:cNvPicPr>
          <p:nvPr>
            <p:ph type="pic" idx="4294967295"/>
          </p:nvPr>
        </p:nvPicPr>
        <p:blipFill>
          <a:blip r:embed="rId7">
            <a:lum/>
            <a:alphaModFix/>
            <a:extLst>
              <a:ext uri="{96DAC541-7B7A-43D3-8B79-37D633B846F1}">
                <asvg:svgBlip xmlns:asvg="http://schemas.microsoft.com/office/drawing/2016/SVG/main" r:embed="rId8"/>
              </a:ext>
            </a:extLst>
          </a:blip>
          <a:srcRect/>
          <a:stretch>
            <a:fillRect/>
          </a:stretch>
        </p:blipFill>
        <p:spPr>
          <a:xfrm>
            <a:off x="6430265" y="1578370"/>
            <a:ext cx="1817520" cy="342867"/>
          </a:xfrm>
        </p:spPr>
      </p:pic>
      <p:sp>
        <p:nvSpPr>
          <p:cNvPr id="13" name="ZoneTexte 12">
            <a:extLst>
              <a:ext uri="{FF2B5EF4-FFF2-40B4-BE49-F238E27FC236}">
                <a16:creationId xmlns:a16="http://schemas.microsoft.com/office/drawing/2014/main" id="{6EBD7920-5D78-5C86-CC2C-5F403194D0CA}"/>
              </a:ext>
            </a:extLst>
          </p:cNvPr>
          <p:cNvSpPr txBox="1"/>
          <p:nvPr/>
        </p:nvSpPr>
        <p:spPr>
          <a:xfrm>
            <a:off x="142282" y="1585293"/>
            <a:ext cx="6204467" cy="283127"/>
          </a:xfrm>
          <a:prstGeom prst="rect">
            <a:avLst/>
          </a:prstGeom>
          <a:noFill/>
          <a:ln>
            <a:noFill/>
          </a:ln>
        </p:spPr>
        <p:txBody>
          <a:bodyPr vert="horz" wrap="none" lIns="81635" tIns="40817" rIns="81635" bIns="40817" anchorCtr="0" compatLnSpc="0">
            <a:spAutoFit/>
          </a:bodyPr>
          <a:lstStyle/>
          <a:p>
            <a:pPr defTabSz="829406" hangingPunct="0"/>
            <a:r>
              <a:rPr lang="de-DE" sz="1361" dirty="0">
                <a:solidFill>
                  <a:prstClr val="black"/>
                </a:solidFill>
                <a:latin typeface="Liberation Sans" pitchFamily="18"/>
                <a:ea typeface="Microsoft YaHei" pitchFamily="2"/>
                <a:cs typeface="Arial" pitchFamily="2"/>
              </a:rPr>
              <a:t>Free </a:t>
            </a:r>
            <a:r>
              <a:rPr lang="de-DE" sz="1361" dirty="0" err="1">
                <a:solidFill>
                  <a:prstClr val="black"/>
                </a:solidFill>
                <a:latin typeface="Liberation Sans" pitchFamily="18"/>
                <a:ea typeface="Microsoft YaHei" pitchFamily="2"/>
                <a:cs typeface="Arial" pitchFamily="2"/>
              </a:rPr>
              <a:t>energy</a:t>
            </a:r>
            <a:r>
              <a:rPr lang="de-DE" sz="1361" dirty="0">
                <a:solidFill>
                  <a:prstClr val="black"/>
                </a:solidFill>
                <a:latin typeface="Liberation Sans" pitchFamily="18"/>
                <a:ea typeface="Microsoft YaHei" pitchFamily="2"/>
                <a:cs typeface="Arial" pitchFamily="2"/>
              </a:rPr>
              <a:t> </a:t>
            </a:r>
            <a:r>
              <a:rPr lang="de-DE" sz="1361" dirty="0" err="1">
                <a:solidFill>
                  <a:prstClr val="black"/>
                </a:solidFill>
                <a:latin typeface="Liberation Sans" pitchFamily="18"/>
                <a:ea typeface="Microsoft YaHei" pitchFamily="2"/>
                <a:cs typeface="Arial" pitchFamily="2"/>
              </a:rPr>
              <a:t>of</a:t>
            </a:r>
            <a:r>
              <a:rPr lang="de-DE" sz="1361" dirty="0">
                <a:solidFill>
                  <a:prstClr val="black"/>
                </a:solidFill>
                <a:latin typeface="Liberation Sans" pitchFamily="18"/>
                <a:ea typeface="Microsoft YaHei" pitchFamily="2"/>
                <a:cs typeface="Arial" pitchFamily="2"/>
              </a:rPr>
              <a:t> </a:t>
            </a:r>
            <a:r>
              <a:rPr lang="de-DE" sz="1361" dirty="0" err="1">
                <a:solidFill>
                  <a:prstClr val="black"/>
                </a:solidFill>
                <a:latin typeface="Liberation Sans" pitchFamily="18"/>
                <a:ea typeface="Microsoft YaHei" pitchFamily="2"/>
                <a:cs typeface="Arial" pitchFamily="2"/>
              </a:rPr>
              <a:t>trapping</a:t>
            </a:r>
            <a:r>
              <a:rPr lang="de-DE" sz="1361" dirty="0">
                <a:solidFill>
                  <a:prstClr val="black"/>
                </a:solidFill>
                <a:latin typeface="Liberation Sans" pitchFamily="18"/>
                <a:ea typeface="Microsoft YaHei" pitchFamily="2"/>
                <a:cs typeface="Arial" pitchFamily="2"/>
              </a:rPr>
              <a:t> </a:t>
            </a:r>
            <a:r>
              <a:rPr lang="de-DE" sz="1361" dirty="0" err="1">
                <a:solidFill>
                  <a:prstClr val="black"/>
                </a:solidFill>
                <a:latin typeface="Liberation Sans" pitchFamily="18"/>
                <a:ea typeface="Microsoft YaHei" pitchFamily="2"/>
                <a:cs typeface="Arial" pitchFamily="2"/>
              </a:rPr>
              <a:t>sites</a:t>
            </a:r>
            <a:r>
              <a:rPr lang="de-DE" sz="1361" dirty="0">
                <a:solidFill>
                  <a:prstClr val="black"/>
                </a:solidFill>
                <a:latin typeface="Liberation Sans" pitchFamily="18"/>
                <a:ea typeface="Microsoft YaHei" pitchFamily="2"/>
                <a:cs typeface="Arial" pitchFamily="2"/>
              </a:rPr>
              <a:t> in </a:t>
            </a:r>
            <a:r>
              <a:rPr lang="de-DE" sz="1361" dirty="0" err="1">
                <a:solidFill>
                  <a:prstClr val="black"/>
                </a:solidFill>
                <a:latin typeface="Liberation Sans" pitchFamily="18"/>
                <a:ea typeface="Microsoft YaHei" pitchFamily="2"/>
                <a:cs typeface="Arial" pitchFamily="2"/>
              </a:rPr>
              <a:t>fcc</a:t>
            </a:r>
            <a:r>
              <a:rPr lang="de-DE" sz="1361" dirty="0">
                <a:solidFill>
                  <a:prstClr val="black"/>
                </a:solidFill>
                <a:latin typeface="Liberation Sans" pitchFamily="18"/>
                <a:ea typeface="Microsoft YaHei" pitchFamily="2"/>
                <a:cs typeface="Arial" pitchFamily="2"/>
              </a:rPr>
              <a:t> </a:t>
            </a:r>
            <a:r>
              <a:rPr lang="de-DE" sz="1361" dirty="0" err="1">
                <a:solidFill>
                  <a:prstClr val="black"/>
                </a:solidFill>
                <a:latin typeface="Liberation Sans" pitchFamily="18"/>
                <a:ea typeface="Microsoft YaHei" pitchFamily="2"/>
                <a:cs typeface="Arial" pitchFamily="2"/>
              </a:rPr>
              <a:t>argon</a:t>
            </a:r>
            <a:r>
              <a:rPr lang="de-DE" sz="1361" dirty="0">
                <a:solidFill>
                  <a:prstClr val="black"/>
                </a:solidFill>
                <a:latin typeface="Liberation Sans" pitchFamily="18"/>
                <a:ea typeface="Microsoft YaHei" pitchFamily="2"/>
                <a:cs typeface="Arial" pitchFamily="2"/>
              </a:rPr>
              <a:t> </a:t>
            </a:r>
            <a:r>
              <a:rPr lang="de-DE" sz="1361" dirty="0" err="1">
                <a:solidFill>
                  <a:prstClr val="black"/>
                </a:solidFill>
                <a:latin typeface="Liberation Sans" pitchFamily="18"/>
                <a:ea typeface="Microsoft YaHei" pitchFamily="2"/>
                <a:cs typeface="Arial" pitchFamily="2"/>
              </a:rPr>
              <a:t>for</a:t>
            </a:r>
            <a:r>
              <a:rPr lang="de-DE" sz="1361" dirty="0">
                <a:solidFill>
                  <a:prstClr val="black"/>
                </a:solidFill>
                <a:latin typeface="Liberation Sans" pitchFamily="18"/>
                <a:ea typeface="Microsoft YaHei" pitchFamily="2"/>
                <a:cs typeface="Arial" pitchFamily="2"/>
              </a:rPr>
              <a:t> different Lennard-J</a:t>
            </a:r>
            <a:r>
              <a:rPr lang="de-DE" sz="1270" dirty="0">
                <a:solidFill>
                  <a:prstClr val="black"/>
                </a:solidFill>
                <a:latin typeface="Liberation Sans" pitchFamily="18"/>
                <a:ea typeface="Microsoft YaHei" pitchFamily="2"/>
                <a:cs typeface="Arial" pitchFamily="2"/>
              </a:rPr>
              <a:t>ones-potentials</a:t>
            </a:r>
          </a:p>
        </p:txBody>
      </p:sp>
      <p:pic>
        <p:nvPicPr>
          <p:cNvPr id="15" name="Graphique 14">
            <a:extLst>
              <a:ext uri="{FF2B5EF4-FFF2-40B4-BE49-F238E27FC236}">
                <a16:creationId xmlns:a16="http://schemas.microsoft.com/office/drawing/2014/main" id="{A6F619C0-E9A5-563D-162F-6C627EBA4B22}"/>
              </a:ext>
            </a:extLst>
          </p:cNvPr>
          <p:cNvPicPr>
            <a:picLocks noChangeAspect="1"/>
          </p:cNvPicPr>
          <p:nvPr/>
        </p:nvPicPr>
        <p:blipFill>
          <a:blip r:embed="rId9">
            <a:lum/>
            <a:alphaModFix/>
            <a:extLst>
              <a:ext uri="{96DAC541-7B7A-43D3-8B79-37D633B846F1}">
                <asvg:svgBlip xmlns:asvg="http://schemas.microsoft.com/office/drawing/2016/SVG/main" r:embed="rId10"/>
              </a:ext>
            </a:extLst>
          </a:blip>
          <a:srcRect/>
          <a:stretch>
            <a:fillRect/>
          </a:stretch>
        </p:blipFill>
        <p:spPr>
          <a:xfrm>
            <a:off x="5032745" y="4734145"/>
            <a:ext cx="3805243" cy="1656679"/>
          </a:xfrm>
          <a:prstGeom prst="rect">
            <a:avLst/>
          </a:prstGeom>
          <a:noFill/>
          <a:ln>
            <a:noFill/>
          </a:ln>
        </p:spPr>
      </p:pic>
      <p:sp>
        <p:nvSpPr>
          <p:cNvPr id="16" name="ZoneTexte 15">
            <a:extLst>
              <a:ext uri="{FF2B5EF4-FFF2-40B4-BE49-F238E27FC236}">
                <a16:creationId xmlns:a16="http://schemas.microsoft.com/office/drawing/2014/main" id="{453B416E-3CAF-3F80-37A4-C083642CE3A3}"/>
              </a:ext>
            </a:extLst>
          </p:cNvPr>
          <p:cNvSpPr txBox="1"/>
          <p:nvPr/>
        </p:nvSpPr>
        <p:spPr>
          <a:xfrm>
            <a:off x="4848859" y="3232194"/>
            <a:ext cx="4409744" cy="536017"/>
          </a:xfrm>
          <a:prstGeom prst="rect">
            <a:avLst/>
          </a:prstGeom>
          <a:noFill/>
          <a:ln>
            <a:noFill/>
          </a:ln>
        </p:spPr>
        <p:txBody>
          <a:bodyPr vert="horz" wrap="none" lIns="81635" tIns="40817" rIns="81635" bIns="40817" anchorCtr="0" compatLnSpc="0">
            <a:spAutoFit/>
          </a:bodyPr>
          <a:lstStyle/>
          <a:p>
            <a:pPr defTabSz="829406" hangingPunct="0">
              <a:lnSpc>
                <a:spcPct val="115000"/>
              </a:lnSpc>
            </a:pPr>
            <a:r>
              <a:rPr lang="de-DE" sz="1400" dirty="0">
                <a:solidFill>
                  <a:prstClr val="black"/>
                </a:solidFill>
                <a:latin typeface="Arial" pitchFamily="34"/>
                <a:ea typeface="CMR9" pitchFamily="2"/>
                <a:cs typeface="CMR9" pitchFamily="2"/>
              </a:rPr>
              <a:t>G. K. </a:t>
            </a:r>
            <a:r>
              <a:rPr lang="de-DE" sz="1400" dirty="0" err="1">
                <a:solidFill>
                  <a:prstClr val="black"/>
                </a:solidFill>
                <a:latin typeface="Arial" pitchFamily="34"/>
                <a:ea typeface="CMR9" pitchFamily="2"/>
                <a:cs typeface="CMR9" pitchFamily="2"/>
              </a:rPr>
              <a:t>Ozerov</a:t>
            </a:r>
            <a:r>
              <a:rPr lang="de-DE" sz="1400" dirty="0">
                <a:solidFill>
                  <a:prstClr val="black"/>
                </a:solidFill>
                <a:latin typeface="Arial" pitchFamily="34"/>
                <a:ea typeface="CMR9" pitchFamily="2"/>
                <a:cs typeface="CMR9" pitchFamily="2"/>
              </a:rPr>
              <a:t>, D. S. </a:t>
            </a:r>
            <a:r>
              <a:rPr lang="de-DE" sz="1400" dirty="0" err="1">
                <a:solidFill>
                  <a:prstClr val="black"/>
                </a:solidFill>
                <a:latin typeface="Arial" pitchFamily="34"/>
                <a:ea typeface="CMR9" pitchFamily="2"/>
                <a:cs typeface="CMR9" pitchFamily="2"/>
              </a:rPr>
              <a:t>Bezrukov</a:t>
            </a:r>
            <a:r>
              <a:rPr lang="de-DE" sz="1400" dirty="0">
                <a:solidFill>
                  <a:prstClr val="black"/>
                </a:solidFill>
                <a:latin typeface="Arial" pitchFamily="34"/>
                <a:ea typeface="CMR9" pitchFamily="2"/>
                <a:cs typeface="CMR9" pitchFamily="2"/>
              </a:rPr>
              <a:t>, and</a:t>
            </a:r>
          </a:p>
          <a:p>
            <a:pPr defTabSz="829406" hangingPunct="0">
              <a:lnSpc>
                <a:spcPct val="115000"/>
              </a:lnSpc>
            </a:pPr>
            <a:r>
              <a:rPr lang="de-DE" sz="1400" dirty="0">
                <a:solidFill>
                  <a:prstClr val="black"/>
                </a:solidFill>
                <a:latin typeface="Arial" pitchFamily="34"/>
                <a:ea typeface="CMR9" pitchFamily="2"/>
                <a:cs typeface="CMR9" pitchFamily="2"/>
              </a:rPr>
              <a:t>A. A. </a:t>
            </a:r>
            <a:r>
              <a:rPr lang="de-DE" sz="1400" dirty="0" err="1">
                <a:solidFill>
                  <a:prstClr val="black"/>
                </a:solidFill>
                <a:latin typeface="Arial" pitchFamily="34"/>
                <a:ea typeface="CMR9" pitchFamily="2"/>
                <a:cs typeface="CMR9" pitchFamily="2"/>
              </a:rPr>
              <a:t>Buchachenko</a:t>
            </a:r>
            <a:r>
              <a:rPr lang="de-DE" sz="1400" dirty="0">
                <a:solidFill>
                  <a:prstClr val="black"/>
                </a:solidFill>
                <a:latin typeface="Arial" pitchFamily="34"/>
                <a:ea typeface="CMR9" pitchFamily="2"/>
                <a:cs typeface="CMR9" pitchFamily="2"/>
              </a:rPr>
              <a:t>, Phys. Rev. B 103, 184110 (2021)</a:t>
            </a:r>
          </a:p>
        </p:txBody>
      </p:sp>
      <p:sp>
        <p:nvSpPr>
          <p:cNvPr id="17" name="ZoneTexte 16">
            <a:extLst>
              <a:ext uri="{FF2B5EF4-FFF2-40B4-BE49-F238E27FC236}">
                <a16:creationId xmlns:a16="http://schemas.microsoft.com/office/drawing/2014/main" id="{30D5D5FA-FD6F-FABA-6ACD-6012CB19C052}"/>
              </a:ext>
            </a:extLst>
          </p:cNvPr>
          <p:cNvSpPr txBox="1"/>
          <p:nvPr/>
        </p:nvSpPr>
        <p:spPr>
          <a:xfrm>
            <a:off x="520991" y="497910"/>
            <a:ext cx="7560992" cy="457021"/>
          </a:xfrm>
          <a:prstGeom prst="rect">
            <a:avLst/>
          </a:prstGeom>
          <a:noFill/>
          <a:ln>
            <a:noFill/>
          </a:ln>
        </p:spPr>
        <p:txBody>
          <a:bodyPr vert="horz" wrap="none" lIns="81635" tIns="40817" rIns="81635" bIns="40817" anchorCtr="0" compatLnSpc="0">
            <a:spAutoFit/>
          </a:bodyPr>
          <a:lstStyle/>
          <a:p>
            <a:pPr algn="ctr" defTabSz="829406" hangingPunct="0"/>
            <a:r>
              <a:rPr lang="de-DE" sz="2540" dirty="0">
                <a:solidFill>
                  <a:prstClr val="black"/>
                </a:solidFill>
                <a:latin typeface="Liberation Sans" pitchFamily="18"/>
                <a:ea typeface="Microsoft YaHei" pitchFamily="2"/>
                <a:cs typeface="Arial" pitchFamily="2"/>
              </a:rPr>
              <a:t>Most probable </a:t>
            </a:r>
            <a:r>
              <a:rPr lang="de-DE" sz="2540" dirty="0" err="1">
                <a:solidFill>
                  <a:prstClr val="black"/>
                </a:solidFill>
                <a:latin typeface="Liberation Sans" pitchFamily="18"/>
                <a:ea typeface="Microsoft YaHei" pitchFamily="2"/>
                <a:cs typeface="Arial" pitchFamily="2"/>
              </a:rPr>
              <a:t>trapping</a:t>
            </a:r>
            <a:r>
              <a:rPr lang="de-DE" sz="2540" dirty="0">
                <a:solidFill>
                  <a:prstClr val="black"/>
                </a:solidFill>
                <a:latin typeface="Liberation Sans" pitchFamily="18"/>
                <a:ea typeface="Microsoft YaHei" pitchFamily="2"/>
                <a:cs typeface="Arial" pitchFamily="2"/>
              </a:rPr>
              <a:t> </a:t>
            </a:r>
            <a:r>
              <a:rPr lang="de-DE" sz="2540" dirty="0" err="1">
                <a:solidFill>
                  <a:prstClr val="black"/>
                </a:solidFill>
                <a:latin typeface="Liberation Sans" pitchFamily="18"/>
                <a:ea typeface="Microsoft YaHei" pitchFamily="2"/>
                <a:cs typeface="Arial" pitchFamily="2"/>
              </a:rPr>
              <a:t>sites</a:t>
            </a:r>
            <a:r>
              <a:rPr lang="de-DE" sz="2540" dirty="0">
                <a:solidFill>
                  <a:prstClr val="black"/>
                </a:solidFill>
                <a:latin typeface="Liberation Sans" pitchFamily="18"/>
                <a:ea typeface="Microsoft YaHei" pitchFamily="2"/>
                <a:cs typeface="Arial" pitchFamily="2"/>
              </a:rPr>
              <a:t> (n=6,8,10 </a:t>
            </a:r>
            <a:r>
              <a:rPr lang="de-DE" sz="2540" dirty="0" err="1">
                <a:solidFill>
                  <a:prstClr val="black"/>
                </a:solidFill>
                <a:latin typeface="Liberation Sans" pitchFamily="18"/>
                <a:ea typeface="Microsoft YaHei" pitchFamily="2"/>
                <a:cs typeface="Arial" pitchFamily="2"/>
              </a:rPr>
              <a:t>vacancies</a:t>
            </a:r>
            <a:r>
              <a:rPr lang="de-DE" sz="2540" dirty="0">
                <a:solidFill>
                  <a:prstClr val="black"/>
                </a:solidFill>
                <a:latin typeface="Liberation Sans" pitchFamily="18"/>
                <a:ea typeface="Microsoft YaHei" pitchFamily="2"/>
                <a:cs typeface="Arial" pitchFamily="2"/>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C094C30E-D88F-3AF3-C4ED-3BC97FCE5B8A}"/>
              </a:ext>
            </a:extLst>
          </p:cNvPr>
          <p:cNvPicPr>
            <a:picLocks noChangeAspect="1"/>
          </p:cNvPicPr>
          <p:nvPr/>
        </p:nvPicPr>
        <p:blipFill>
          <a:blip r:embed="rId3">
            <a:lum/>
            <a:alphaModFix/>
            <a:extLst>
              <a:ext uri="{96DAC541-7B7A-43D3-8B79-37D633B846F1}">
                <asvg:svgBlip xmlns:asvg="http://schemas.microsoft.com/office/drawing/2016/SVG/main" r:embed="rId4"/>
              </a:ext>
            </a:extLst>
          </a:blip>
          <a:srcRect r="68369"/>
          <a:stretch>
            <a:fillRect/>
          </a:stretch>
        </p:blipFill>
        <p:spPr>
          <a:xfrm>
            <a:off x="1763475" y="2130756"/>
            <a:ext cx="1142889" cy="1571962"/>
          </a:xfrm>
          <a:prstGeom prst="rect">
            <a:avLst/>
          </a:prstGeom>
          <a:noFill/>
          <a:ln>
            <a:noFill/>
          </a:ln>
        </p:spPr>
      </p:pic>
      <p:pic>
        <p:nvPicPr>
          <p:cNvPr id="3" name="Image 2">
            <a:extLst>
              <a:ext uri="{FF2B5EF4-FFF2-40B4-BE49-F238E27FC236}">
                <a16:creationId xmlns:a16="http://schemas.microsoft.com/office/drawing/2014/main" id="{F1C32303-9755-965F-0DFE-9573FCBFEE66}"/>
              </a:ext>
            </a:extLst>
          </p:cNvPr>
          <p:cNvPicPr>
            <a:picLocks noChangeAspect="1"/>
          </p:cNvPicPr>
          <p:nvPr/>
        </p:nvPicPr>
        <p:blipFill>
          <a:blip r:embed="rId5">
            <a:lum/>
            <a:alphaModFix/>
          </a:blip>
          <a:srcRect r="74014"/>
          <a:stretch>
            <a:fillRect/>
          </a:stretch>
        </p:blipFill>
        <p:spPr>
          <a:xfrm>
            <a:off x="1241339" y="3796108"/>
            <a:ext cx="1632372" cy="968843"/>
          </a:xfrm>
          <a:prstGeom prst="rect">
            <a:avLst/>
          </a:prstGeom>
          <a:noFill/>
          <a:ln>
            <a:noFill/>
          </a:ln>
        </p:spPr>
      </p:pic>
      <p:pic>
        <p:nvPicPr>
          <p:cNvPr id="4" name="Graphique 3">
            <a:extLst>
              <a:ext uri="{FF2B5EF4-FFF2-40B4-BE49-F238E27FC236}">
                <a16:creationId xmlns:a16="http://schemas.microsoft.com/office/drawing/2014/main" id="{3C8719B0-8B7B-F23A-1F31-50443F1D360D}"/>
              </a:ext>
            </a:extLst>
          </p:cNvPr>
          <p:cNvPicPr>
            <a:picLocks noChangeAspect="1"/>
          </p:cNvPicPr>
          <p:nvPr/>
        </p:nvPicPr>
        <p:blipFill>
          <a:blip r:embed="rId3">
            <a:lum/>
            <a:alphaModFix/>
            <a:extLst>
              <a:ext uri="{96DAC541-7B7A-43D3-8B79-37D633B846F1}">
                <asvg:svgBlip xmlns:asvg="http://schemas.microsoft.com/office/drawing/2016/SVG/main" r:embed="rId4"/>
              </a:ext>
            </a:extLst>
          </a:blip>
          <a:srcRect l="68365"/>
          <a:stretch>
            <a:fillRect/>
          </a:stretch>
        </p:blipFill>
        <p:spPr>
          <a:xfrm>
            <a:off x="7200036" y="2115734"/>
            <a:ext cx="1198074" cy="1647719"/>
          </a:xfrm>
          <a:prstGeom prst="rect">
            <a:avLst/>
          </a:prstGeom>
          <a:noFill/>
          <a:ln>
            <a:noFill/>
          </a:ln>
        </p:spPr>
      </p:pic>
      <p:pic>
        <p:nvPicPr>
          <p:cNvPr id="5" name="Graphique 4">
            <a:extLst>
              <a:ext uri="{FF2B5EF4-FFF2-40B4-BE49-F238E27FC236}">
                <a16:creationId xmlns:a16="http://schemas.microsoft.com/office/drawing/2014/main" id="{37525F8E-6DF9-A596-D097-A03BCF81E470}"/>
              </a:ext>
            </a:extLst>
          </p:cNvPr>
          <p:cNvPicPr>
            <a:picLocks noChangeAspect="1"/>
          </p:cNvPicPr>
          <p:nvPr/>
        </p:nvPicPr>
        <p:blipFill>
          <a:blip r:embed="rId3">
            <a:lum/>
            <a:alphaModFix/>
            <a:extLst>
              <a:ext uri="{96DAC541-7B7A-43D3-8B79-37D633B846F1}">
                <asvg:svgBlip xmlns:asvg="http://schemas.microsoft.com/office/drawing/2016/SVG/main" r:embed="rId4"/>
              </a:ext>
            </a:extLst>
          </a:blip>
          <a:srcRect l="32727" r="35643"/>
          <a:stretch>
            <a:fillRect/>
          </a:stretch>
        </p:blipFill>
        <p:spPr>
          <a:xfrm>
            <a:off x="4252361" y="2130755"/>
            <a:ext cx="1135706" cy="1562166"/>
          </a:xfrm>
          <a:prstGeom prst="rect">
            <a:avLst/>
          </a:prstGeom>
          <a:noFill/>
          <a:ln>
            <a:noFill/>
          </a:ln>
        </p:spPr>
      </p:pic>
      <p:sp>
        <p:nvSpPr>
          <p:cNvPr id="6" name="Forme libre : forme 5">
            <a:extLst>
              <a:ext uri="{FF2B5EF4-FFF2-40B4-BE49-F238E27FC236}">
                <a16:creationId xmlns:a16="http://schemas.microsoft.com/office/drawing/2014/main" id="{B18E1674-D8A9-61BC-88C6-74326A00F640}"/>
              </a:ext>
            </a:extLst>
          </p:cNvPr>
          <p:cNvSpPr/>
          <p:nvPr/>
        </p:nvSpPr>
        <p:spPr>
          <a:xfrm flipH="1">
            <a:off x="4166155" y="2130755"/>
            <a:ext cx="142045" cy="156216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81635" tIns="40817" rIns="81635" bIns="40817" anchor="ctr" anchorCtr="0" compatLnSpc="0">
            <a:noAutofit/>
          </a:bodyPr>
          <a:lstStyle/>
          <a:p>
            <a:pPr defTabSz="829406" fontAlgn="auto" hangingPunct="0">
              <a:spcBef>
                <a:spcPts val="0"/>
              </a:spcBef>
              <a:spcAft>
                <a:spcPts val="0"/>
              </a:spcAft>
            </a:pPr>
            <a:endParaRPr lang="de-DE" sz="1633">
              <a:solidFill>
                <a:prstClr val="black"/>
              </a:solidFill>
              <a:latin typeface="Liberation Sans" pitchFamily="18"/>
              <a:ea typeface="Microsoft YaHei" pitchFamily="2"/>
              <a:cs typeface="Arial" pitchFamily="2"/>
            </a:endParaRPr>
          </a:p>
        </p:txBody>
      </p:sp>
      <p:pic>
        <p:nvPicPr>
          <p:cNvPr id="7" name="Image 6">
            <a:extLst>
              <a:ext uri="{FF2B5EF4-FFF2-40B4-BE49-F238E27FC236}">
                <a16:creationId xmlns:a16="http://schemas.microsoft.com/office/drawing/2014/main" id="{23E3432B-00D2-964A-ED2E-9AE87F3C85BE}"/>
              </a:ext>
            </a:extLst>
          </p:cNvPr>
          <p:cNvPicPr>
            <a:picLocks noChangeAspect="1"/>
          </p:cNvPicPr>
          <p:nvPr/>
        </p:nvPicPr>
        <p:blipFill>
          <a:blip r:embed="rId6">
            <a:lum/>
            <a:alphaModFix/>
          </a:blip>
          <a:srcRect/>
          <a:stretch>
            <a:fillRect/>
          </a:stretch>
        </p:blipFill>
        <p:spPr>
          <a:xfrm>
            <a:off x="783856" y="955538"/>
            <a:ext cx="7379798" cy="1053417"/>
          </a:xfrm>
          <a:prstGeom prst="rect">
            <a:avLst/>
          </a:prstGeom>
          <a:noFill/>
          <a:ln>
            <a:noFill/>
          </a:ln>
        </p:spPr>
      </p:pic>
      <p:sp>
        <p:nvSpPr>
          <p:cNvPr id="8" name="ZoneTexte 7">
            <a:extLst>
              <a:ext uri="{FF2B5EF4-FFF2-40B4-BE49-F238E27FC236}">
                <a16:creationId xmlns:a16="http://schemas.microsoft.com/office/drawing/2014/main" id="{6A83AD38-DF12-141E-DDA7-DB24DAC57382}"/>
              </a:ext>
            </a:extLst>
          </p:cNvPr>
          <p:cNvSpPr txBox="1"/>
          <p:nvPr/>
        </p:nvSpPr>
        <p:spPr>
          <a:xfrm>
            <a:off x="228739" y="3927050"/>
            <a:ext cx="500662" cy="564038"/>
          </a:xfrm>
          <a:prstGeom prst="rect">
            <a:avLst/>
          </a:prstGeom>
          <a:noFill/>
          <a:ln>
            <a:noFill/>
          </a:ln>
        </p:spPr>
        <p:txBody>
          <a:bodyPr vert="horz" wrap="none" lIns="81635" tIns="40817" rIns="81635" bIns="40817" anchorCtr="0" compatLnSpc="0">
            <a:spAutoFit/>
          </a:bodyPr>
          <a:lstStyle/>
          <a:p>
            <a:pPr defTabSz="829406" fontAlgn="auto" hangingPunct="0">
              <a:spcBef>
                <a:spcPts val="0"/>
              </a:spcBef>
              <a:spcAft>
                <a:spcPts val="0"/>
              </a:spcAft>
            </a:pPr>
            <a:r>
              <a:rPr lang="de-DE" sz="3266">
                <a:solidFill>
                  <a:prstClr val="black"/>
                </a:solidFill>
                <a:latin typeface="Times New Roman" pitchFamily="18"/>
                <a:ea typeface="Times New Roman" pitchFamily="18"/>
                <a:cs typeface="Times New Roman" pitchFamily="18"/>
              </a:rPr>
              <a:t>α</a:t>
            </a:r>
            <a:r>
              <a:rPr lang="de-DE" sz="3266">
                <a:solidFill>
                  <a:prstClr val="black"/>
                </a:solidFill>
                <a:latin typeface="Times New Roman" pitchFamily="18"/>
                <a:ea typeface="Liberation Sans" pitchFamily="34"/>
                <a:cs typeface="Liberation Sans" pitchFamily="34"/>
              </a:rPr>
              <a:t>:</a:t>
            </a:r>
          </a:p>
        </p:txBody>
      </p:sp>
      <p:sp>
        <p:nvSpPr>
          <p:cNvPr id="9" name="ZoneTexte 8">
            <a:extLst>
              <a:ext uri="{FF2B5EF4-FFF2-40B4-BE49-F238E27FC236}">
                <a16:creationId xmlns:a16="http://schemas.microsoft.com/office/drawing/2014/main" id="{ABB91B25-BBD4-2976-7BF3-D2883F3979F9}"/>
              </a:ext>
            </a:extLst>
          </p:cNvPr>
          <p:cNvSpPr txBox="1"/>
          <p:nvPr/>
        </p:nvSpPr>
        <p:spPr>
          <a:xfrm>
            <a:off x="65470" y="5167901"/>
            <a:ext cx="1056775" cy="512164"/>
          </a:xfrm>
          <a:prstGeom prst="rect">
            <a:avLst/>
          </a:prstGeom>
          <a:noFill/>
          <a:ln>
            <a:noFill/>
          </a:ln>
        </p:spPr>
        <p:txBody>
          <a:bodyPr vert="horz" wrap="none" lIns="81635" tIns="40817" rIns="81635" bIns="40817" anchorCtr="0" compatLnSpc="0">
            <a:spAutoFit/>
          </a:bodyPr>
          <a:lstStyle/>
          <a:p>
            <a:pPr defTabSz="829406" fontAlgn="auto" hangingPunct="0">
              <a:spcBef>
                <a:spcPts val="0"/>
              </a:spcBef>
              <a:spcAft>
                <a:spcPts val="0"/>
              </a:spcAft>
            </a:pPr>
            <a:r>
              <a:rPr lang="de-DE" sz="2903">
                <a:solidFill>
                  <a:prstClr val="black"/>
                </a:solidFill>
                <a:latin typeface="Times New Roman" pitchFamily="18"/>
                <a:ea typeface="Liberation Sans" pitchFamily="34"/>
                <a:cs typeface="Liberation Sans" pitchFamily="34"/>
              </a:rPr>
              <a:t>β </a:t>
            </a:r>
            <a:r>
              <a:rPr lang="de-DE" sz="2903">
                <a:solidFill>
                  <a:prstClr val="black"/>
                </a:solidFill>
                <a:latin typeface="Arial" pitchFamily="34"/>
                <a:ea typeface="Liberation Sans" pitchFamily="34"/>
                <a:cs typeface="Liberation Sans" pitchFamily="34"/>
              </a:rPr>
              <a:t>&amp;</a:t>
            </a:r>
            <a:r>
              <a:rPr lang="de-DE" sz="2903">
                <a:solidFill>
                  <a:prstClr val="black"/>
                </a:solidFill>
                <a:latin typeface="Times New Roman" pitchFamily="18"/>
                <a:ea typeface="Liberation Sans" pitchFamily="34"/>
                <a:cs typeface="Liberation Sans" pitchFamily="34"/>
              </a:rPr>
              <a:t> γ:</a:t>
            </a:r>
          </a:p>
        </p:txBody>
      </p:sp>
      <p:sp>
        <p:nvSpPr>
          <p:cNvPr id="10" name="ZoneTexte 9">
            <a:extLst>
              <a:ext uri="{FF2B5EF4-FFF2-40B4-BE49-F238E27FC236}">
                <a16:creationId xmlns:a16="http://schemas.microsoft.com/office/drawing/2014/main" id="{1040B8B1-3E0D-9251-EEC1-1B9860036420}"/>
              </a:ext>
            </a:extLst>
          </p:cNvPr>
          <p:cNvSpPr txBox="1"/>
          <p:nvPr/>
        </p:nvSpPr>
        <p:spPr>
          <a:xfrm>
            <a:off x="1861437" y="5267497"/>
            <a:ext cx="707898" cy="403481"/>
          </a:xfrm>
          <a:prstGeom prst="rect">
            <a:avLst/>
          </a:prstGeom>
          <a:noFill/>
          <a:ln>
            <a:noFill/>
          </a:ln>
        </p:spPr>
        <p:txBody>
          <a:bodyPr vert="horz" wrap="none" lIns="81635" tIns="40817" rIns="81635" bIns="40817" anchorCtr="0" compatLnSpc="0">
            <a:spAutoFit/>
          </a:bodyPr>
          <a:lstStyle/>
          <a:p>
            <a:pPr defTabSz="829406" fontAlgn="auto" hangingPunct="0">
              <a:spcBef>
                <a:spcPts val="0"/>
              </a:spcBef>
              <a:spcAft>
                <a:spcPts val="0"/>
              </a:spcAft>
            </a:pPr>
            <a:r>
              <a:rPr lang="de-DE" sz="2177">
                <a:solidFill>
                  <a:prstClr val="black"/>
                </a:solidFill>
                <a:latin typeface="Liberation Sans" pitchFamily="18"/>
                <a:ea typeface="Microsoft YaHei" pitchFamily="2"/>
                <a:cs typeface="Arial" pitchFamily="2"/>
              </a:rPr>
              <a:t>zero</a:t>
            </a:r>
          </a:p>
        </p:txBody>
      </p:sp>
      <p:sp>
        <p:nvSpPr>
          <p:cNvPr id="11" name="ZoneTexte 10">
            <a:extLst>
              <a:ext uri="{FF2B5EF4-FFF2-40B4-BE49-F238E27FC236}">
                <a16:creationId xmlns:a16="http://schemas.microsoft.com/office/drawing/2014/main" id="{203918A6-994A-50F8-4899-2B54A245522A}"/>
              </a:ext>
            </a:extLst>
          </p:cNvPr>
          <p:cNvSpPr txBox="1"/>
          <p:nvPr/>
        </p:nvSpPr>
        <p:spPr>
          <a:xfrm>
            <a:off x="3599986" y="5078140"/>
            <a:ext cx="2530897" cy="349940"/>
          </a:xfrm>
          <a:prstGeom prst="rect">
            <a:avLst/>
          </a:prstGeom>
          <a:noFill/>
          <a:ln>
            <a:noFill/>
          </a:ln>
        </p:spPr>
        <p:txBody>
          <a:bodyPr vert="horz" wrap="none" lIns="81635" tIns="40817" rIns="81635" bIns="40817" anchorCtr="0" compatLnSpc="0">
            <a:spAutoFit/>
          </a:bodyPr>
          <a:lstStyle/>
          <a:p>
            <a:pPr defTabSz="829406" fontAlgn="auto" hangingPunct="0">
              <a:spcBef>
                <a:spcPts val="0"/>
              </a:spcBef>
              <a:spcAft>
                <a:spcPts val="0"/>
              </a:spcAft>
            </a:pPr>
            <a:r>
              <a:rPr lang="de-DE" sz="1814" dirty="0">
                <a:solidFill>
                  <a:prstClr val="black"/>
                </a:solidFill>
                <a:latin typeface="Liberation Sans" pitchFamily="18"/>
                <a:ea typeface="Microsoft YaHei" pitchFamily="2"/>
                <a:cs typeface="Arial" pitchFamily="2"/>
              </a:rPr>
              <a:t>Orthogonal </a:t>
            </a:r>
            <a:r>
              <a:rPr lang="de-DE" sz="1814" b="1" i="1" dirty="0">
                <a:solidFill>
                  <a:prstClr val="black"/>
                </a:solidFill>
                <a:latin typeface="Liberation Sans" pitchFamily="18"/>
                <a:ea typeface="Microsoft YaHei" pitchFamily="2"/>
                <a:cs typeface="Arial" pitchFamily="2"/>
              </a:rPr>
              <a:t>E</a:t>
            </a:r>
            <a:r>
              <a:rPr lang="de-DE" sz="1814" dirty="0">
                <a:solidFill>
                  <a:prstClr val="black"/>
                </a:solidFill>
                <a:latin typeface="Liberation Sans" pitchFamily="18"/>
                <a:ea typeface="Microsoft YaHei" pitchFamily="2"/>
                <a:cs typeface="Arial" pitchFamily="2"/>
              </a:rPr>
              <a:t>-</a:t>
            </a:r>
            <a:r>
              <a:rPr lang="de-DE" sz="1814" b="1" i="1" dirty="0">
                <a:solidFill>
                  <a:prstClr val="black"/>
                </a:solidFill>
                <a:latin typeface="Liberation Sans" pitchFamily="18"/>
                <a:ea typeface="Microsoft YaHei" pitchFamily="2"/>
                <a:cs typeface="Arial" pitchFamily="2"/>
              </a:rPr>
              <a:t>B</a:t>
            </a:r>
            <a:r>
              <a:rPr lang="de-DE" sz="1814" dirty="0">
                <a:solidFill>
                  <a:prstClr val="black"/>
                </a:solidFill>
                <a:latin typeface="Liberation Sans" pitchFamily="18"/>
                <a:ea typeface="Microsoft YaHei" pitchFamily="2"/>
                <a:cs typeface="Arial" pitchFamily="2"/>
              </a:rPr>
              <a:t>-mixing</a:t>
            </a:r>
          </a:p>
        </p:txBody>
      </p:sp>
      <p:sp>
        <p:nvSpPr>
          <p:cNvPr id="13" name="ZoneTexte 12">
            <a:extLst>
              <a:ext uri="{FF2B5EF4-FFF2-40B4-BE49-F238E27FC236}">
                <a16:creationId xmlns:a16="http://schemas.microsoft.com/office/drawing/2014/main" id="{767285B3-B799-5AFD-67A5-827AF4A8D8D7}"/>
              </a:ext>
            </a:extLst>
          </p:cNvPr>
          <p:cNvSpPr txBox="1"/>
          <p:nvPr/>
        </p:nvSpPr>
        <p:spPr>
          <a:xfrm>
            <a:off x="6414471" y="5100844"/>
            <a:ext cx="2530897" cy="349940"/>
          </a:xfrm>
          <a:prstGeom prst="rect">
            <a:avLst/>
          </a:prstGeom>
          <a:noFill/>
          <a:ln>
            <a:noFill/>
          </a:ln>
        </p:spPr>
        <p:txBody>
          <a:bodyPr vert="horz" wrap="none" lIns="81635" tIns="40817" rIns="81635" bIns="40817" anchorCtr="0" compatLnSpc="0">
            <a:spAutoFit/>
          </a:bodyPr>
          <a:lstStyle/>
          <a:p>
            <a:pPr defTabSz="829406" fontAlgn="auto" hangingPunct="0">
              <a:spcBef>
                <a:spcPts val="0"/>
              </a:spcBef>
              <a:spcAft>
                <a:spcPts val="0"/>
              </a:spcAft>
            </a:pPr>
            <a:r>
              <a:rPr lang="de-DE" sz="1814" dirty="0">
                <a:solidFill>
                  <a:prstClr val="black"/>
                </a:solidFill>
                <a:latin typeface="Liberation Sans" pitchFamily="18"/>
                <a:ea typeface="Microsoft YaHei" pitchFamily="2"/>
                <a:cs typeface="Arial" pitchFamily="2"/>
              </a:rPr>
              <a:t>Orthogonal </a:t>
            </a:r>
            <a:r>
              <a:rPr lang="de-DE" sz="1814" b="1" i="1" dirty="0">
                <a:solidFill>
                  <a:prstClr val="black"/>
                </a:solidFill>
                <a:latin typeface="Liberation Sans" pitchFamily="18"/>
                <a:ea typeface="Microsoft YaHei" pitchFamily="2"/>
                <a:cs typeface="Arial" pitchFamily="2"/>
              </a:rPr>
              <a:t>E</a:t>
            </a:r>
            <a:r>
              <a:rPr lang="de-DE" sz="1814" dirty="0">
                <a:solidFill>
                  <a:prstClr val="black"/>
                </a:solidFill>
                <a:latin typeface="Liberation Sans" pitchFamily="18"/>
                <a:ea typeface="Microsoft YaHei" pitchFamily="2"/>
                <a:cs typeface="Arial" pitchFamily="2"/>
              </a:rPr>
              <a:t>-</a:t>
            </a:r>
            <a:r>
              <a:rPr lang="de-DE" sz="1814" b="1" i="1" dirty="0">
                <a:solidFill>
                  <a:prstClr val="black"/>
                </a:solidFill>
                <a:latin typeface="Liberation Sans" pitchFamily="18"/>
                <a:ea typeface="Microsoft YaHei" pitchFamily="2"/>
                <a:cs typeface="Arial" pitchFamily="2"/>
              </a:rPr>
              <a:t>B</a:t>
            </a:r>
            <a:r>
              <a:rPr lang="de-DE" sz="1814" dirty="0">
                <a:solidFill>
                  <a:prstClr val="black"/>
                </a:solidFill>
                <a:latin typeface="Liberation Sans" pitchFamily="18"/>
                <a:ea typeface="Microsoft YaHei" pitchFamily="2"/>
                <a:cs typeface="Arial" pitchFamily="2"/>
              </a:rPr>
              <a:t>-mixing</a:t>
            </a:r>
          </a:p>
        </p:txBody>
      </p:sp>
      <p:sp>
        <p:nvSpPr>
          <p:cNvPr id="14" name="Connecteur droit 13">
            <a:extLst>
              <a:ext uri="{FF2B5EF4-FFF2-40B4-BE49-F238E27FC236}">
                <a16:creationId xmlns:a16="http://schemas.microsoft.com/office/drawing/2014/main" id="{BF0940F5-78C7-5C9B-5B91-871F186EB28E}"/>
              </a:ext>
            </a:extLst>
          </p:cNvPr>
          <p:cNvSpPr/>
          <p:nvPr/>
        </p:nvSpPr>
        <p:spPr>
          <a:xfrm>
            <a:off x="161" y="4938997"/>
            <a:ext cx="9143113" cy="0"/>
          </a:xfrm>
          <a:prstGeom prst="line">
            <a:avLst/>
          </a:prstGeom>
          <a:noFill/>
          <a:ln w="19080">
            <a:solidFill>
              <a:srgbClr val="E0E0E0"/>
            </a:solidFill>
            <a:prstDash val="solid"/>
          </a:ln>
        </p:spPr>
        <p:txBody>
          <a:bodyPr vert="horz" wrap="none" lIns="90125" tIns="49307" rIns="90125" bIns="49307" anchor="ctr" anchorCtr="0" compatLnSpc="0"/>
          <a:lstStyle/>
          <a:p>
            <a:pPr defTabSz="829406" fontAlgn="auto" hangingPunct="0">
              <a:spcBef>
                <a:spcPts val="0"/>
              </a:spcBef>
              <a:spcAft>
                <a:spcPts val="0"/>
              </a:spcAft>
            </a:pPr>
            <a:endParaRPr lang="de-DE" sz="1633">
              <a:solidFill>
                <a:prstClr val="black"/>
              </a:solidFill>
              <a:latin typeface="Liberation Sans" pitchFamily="18"/>
              <a:ea typeface="Microsoft YaHei" pitchFamily="2"/>
              <a:cs typeface="Arial" pitchFamily="2"/>
            </a:endParaRPr>
          </a:p>
        </p:txBody>
      </p:sp>
      <p:sp>
        <p:nvSpPr>
          <p:cNvPr id="15" name="Connecteur droit 14">
            <a:extLst>
              <a:ext uri="{FF2B5EF4-FFF2-40B4-BE49-F238E27FC236}">
                <a16:creationId xmlns:a16="http://schemas.microsoft.com/office/drawing/2014/main" id="{2D41E169-D0E2-CB60-02EA-E42668E55B43}"/>
              </a:ext>
            </a:extLst>
          </p:cNvPr>
          <p:cNvSpPr/>
          <p:nvPr/>
        </p:nvSpPr>
        <p:spPr>
          <a:xfrm>
            <a:off x="161" y="3632838"/>
            <a:ext cx="9143113" cy="0"/>
          </a:xfrm>
          <a:prstGeom prst="line">
            <a:avLst/>
          </a:prstGeom>
          <a:noFill/>
          <a:ln w="19080">
            <a:solidFill>
              <a:srgbClr val="424242"/>
            </a:solidFill>
            <a:prstDash val="solid"/>
          </a:ln>
        </p:spPr>
        <p:txBody>
          <a:bodyPr vert="horz" wrap="none" lIns="90125" tIns="49307" rIns="90125" bIns="49307" anchor="ctr" anchorCtr="0" compatLnSpc="0"/>
          <a:lstStyle/>
          <a:p>
            <a:pPr defTabSz="829406" fontAlgn="auto" hangingPunct="0">
              <a:spcBef>
                <a:spcPts val="0"/>
              </a:spcBef>
              <a:spcAft>
                <a:spcPts val="0"/>
              </a:spcAft>
            </a:pPr>
            <a:endParaRPr lang="de-DE" sz="1633">
              <a:solidFill>
                <a:prstClr val="black"/>
              </a:solidFill>
              <a:latin typeface="Liberation Sans" pitchFamily="18"/>
              <a:ea typeface="Microsoft YaHei" pitchFamily="2"/>
              <a:cs typeface="Arial" pitchFamily="2"/>
            </a:endParaRPr>
          </a:p>
        </p:txBody>
      </p:sp>
      <p:pic>
        <p:nvPicPr>
          <p:cNvPr id="16" name="Image 15">
            <a:extLst>
              <a:ext uri="{FF2B5EF4-FFF2-40B4-BE49-F238E27FC236}">
                <a16:creationId xmlns:a16="http://schemas.microsoft.com/office/drawing/2014/main" id="{41EF1C4F-DBB8-5FA6-76E5-20F972E38C1B}"/>
              </a:ext>
            </a:extLst>
          </p:cNvPr>
          <p:cNvPicPr>
            <a:picLocks noChangeAspect="1"/>
          </p:cNvPicPr>
          <p:nvPr/>
        </p:nvPicPr>
        <p:blipFill>
          <a:blip r:embed="rId5">
            <a:lum/>
            <a:alphaModFix/>
          </a:blip>
          <a:srcRect l="28577" r="37641"/>
          <a:stretch>
            <a:fillRect/>
          </a:stretch>
        </p:blipFill>
        <p:spPr>
          <a:xfrm>
            <a:off x="3526790" y="3806884"/>
            <a:ext cx="2122182" cy="968843"/>
          </a:xfrm>
          <a:prstGeom prst="rect">
            <a:avLst/>
          </a:prstGeom>
          <a:noFill/>
          <a:ln>
            <a:noFill/>
          </a:ln>
        </p:spPr>
      </p:pic>
      <p:pic>
        <p:nvPicPr>
          <p:cNvPr id="17" name="Image 16">
            <a:extLst>
              <a:ext uri="{FF2B5EF4-FFF2-40B4-BE49-F238E27FC236}">
                <a16:creationId xmlns:a16="http://schemas.microsoft.com/office/drawing/2014/main" id="{B2357DE0-36E2-98B2-C3BF-1D3CAB05CA67}"/>
              </a:ext>
            </a:extLst>
          </p:cNvPr>
          <p:cNvPicPr>
            <a:picLocks noChangeAspect="1"/>
          </p:cNvPicPr>
          <p:nvPr/>
        </p:nvPicPr>
        <p:blipFill>
          <a:blip r:embed="rId5">
            <a:lum/>
            <a:alphaModFix/>
          </a:blip>
          <a:srcRect l="63616"/>
          <a:stretch>
            <a:fillRect/>
          </a:stretch>
        </p:blipFill>
        <p:spPr>
          <a:xfrm>
            <a:off x="6367686" y="3796108"/>
            <a:ext cx="2285778" cy="968843"/>
          </a:xfrm>
          <a:prstGeom prst="rect">
            <a:avLst/>
          </a:prstGeom>
          <a:noFill/>
          <a:ln>
            <a:noFill/>
          </a:ln>
        </p:spPr>
      </p:pic>
      <p:sp>
        <p:nvSpPr>
          <p:cNvPr id="18" name="Connecteur droit 17">
            <a:extLst>
              <a:ext uri="{FF2B5EF4-FFF2-40B4-BE49-F238E27FC236}">
                <a16:creationId xmlns:a16="http://schemas.microsoft.com/office/drawing/2014/main" id="{A827B808-4009-C43C-8F0F-0079291D6BA1}"/>
              </a:ext>
            </a:extLst>
          </p:cNvPr>
          <p:cNvSpPr/>
          <p:nvPr/>
        </p:nvSpPr>
        <p:spPr>
          <a:xfrm flipH="1">
            <a:off x="3396175" y="2115734"/>
            <a:ext cx="32654" cy="3868191"/>
          </a:xfrm>
          <a:prstGeom prst="line">
            <a:avLst/>
          </a:prstGeom>
          <a:noFill/>
          <a:ln w="19080">
            <a:solidFill>
              <a:srgbClr val="E0E0E0"/>
            </a:solidFill>
            <a:prstDash val="solid"/>
          </a:ln>
        </p:spPr>
        <p:txBody>
          <a:bodyPr vert="horz" wrap="none" lIns="90125" tIns="49307" rIns="90125" bIns="49307" anchor="ctr" anchorCtr="0" compatLnSpc="0"/>
          <a:lstStyle/>
          <a:p>
            <a:pPr defTabSz="829406" fontAlgn="auto" hangingPunct="0">
              <a:spcBef>
                <a:spcPts val="0"/>
              </a:spcBef>
              <a:spcAft>
                <a:spcPts val="0"/>
              </a:spcAft>
            </a:pPr>
            <a:endParaRPr lang="de-DE" sz="1633">
              <a:solidFill>
                <a:prstClr val="black"/>
              </a:solidFill>
              <a:latin typeface="Liberation Sans" pitchFamily="18"/>
              <a:ea typeface="Microsoft YaHei" pitchFamily="2"/>
              <a:cs typeface="Arial" pitchFamily="2"/>
            </a:endParaRPr>
          </a:p>
        </p:txBody>
      </p:sp>
      <p:sp>
        <p:nvSpPr>
          <p:cNvPr id="19" name="Connecteur droit 18">
            <a:extLst>
              <a:ext uri="{FF2B5EF4-FFF2-40B4-BE49-F238E27FC236}">
                <a16:creationId xmlns:a16="http://schemas.microsoft.com/office/drawing/2014/main" id="{D6498187-5CCA-DC9D-9432-D0A1978D4267}"/>
              </a:ext>
            </a:extLst>
          </p:cNvPr>
          <p:cNvSpPr/>
          <p:nvPr/>
        </p:nvSpPr>
        <p:spPr>
          <a:xfrm flipH="1">
            <a:off x="6302379" y="2115734"/>
            <a:ext cx="32653" cy="3868191"/>
          </a:xfrm>
          <a:prstGeom prst="line">
            <a:avLst/>
          </a:prstGeom>
          <a:noFill/>
          <a:ln w="19080">
            <a:solidFill>
              <a:srgbClr val="E0E0E0"/>
            </a:solidFill>
            <a:prstDash val="solid"/>
          </a:ln>
        </p:spPr>
        <p:txBody>
          <a:bodyPr vert="horz" wrap="none" lIns="90125" tIns="49307" rIns="90125" bIns="49307" anchor="ctr" anchorCtr="0" compatLnSpc="0"/>
          <a:lstStyle/>
          <a:p>
            <a:pPr defTabSz="829406" fontAlgn="auto" hangingPunct="0">
              <a:spcBef>
                <a:spcPts val="0"/>
              </a:spcBef>
              <a:spcAft>
                <a:spcPts val="0"/>
              </a:spcAft>
            </a:pPr>
            <a:endParaRPr lang="de-DE" sz="1633">
              <a:solidFill>
                <a:prstClr val="black"/>
              </a:solidFill>
              <a:latin typeface="Liberation Sans" pitchFamily="18"/>
              <a:ea typeface="Microsoft YaHei" pitchFamily="2"/>
              <a:cs typeface="Arial" pitchFamily="2"/>
            </a:endParaRPr>
          </a:p>
        </p:txBody>
      </p:sp>
      <p:sp>
        <p:nvSpPr>
          <p:cNvPr id="20" name="Connecteur droit 19">
            <a:extLst>
              <a:ext uri="{FF2B5EF4-FFF2-40B4-BE49-F238E27FC236}">
                <a16:creationId xmlns:a16="http://schemas.microsoft.com/office/drawing/2014/main" id="{6AA94911-3D96-4D96-58C8-4E02DF238565}"/>
              </a:ext>
            </a:extLst>
          </p:cNvPr>
          <p:cNvSpPr/>
          <p:nvPr/>
        </p:nvSpPr>
        <p:spPr>
          <a:xfrm flipH="1">
            <a:off x="1143050" y="2132062"/>
            <a:ext cx="32654" cy="3868190"/>
          </a:xfrm>
          <a:prstGeom prst="line">
            <a:avLst/>
          </a:prstGeom>
          <a:noFill/>
          <a:ln w="19080">
            <a:solidFill>
              <a:srgbClr val="424242"/>
            </a:solidFill>
            <a:prstDash val="solid"/>
          </a:ln>
        </p:spPr>
        <p:txBody>
          <a:bodyPr vert="horz" wrap="none" lIns="90125" tIns="49307" rIns="90125" bIns="49307" anchor="ctr" anchorCtr="0" compatLnSpc="0"/>
          <a:lstStyle/>
          <a:p>
            <a:pPr defTabSz="829406" fontAlgn="auto" hangingPunct="0">
              <a:spcBef>
                <a:spcPts val="0"/>
              </a:spcBef>
              <a:spcAft>
                <a:spcPts val="0"/>
              </a:spcAft>
            </a:pPr>
            <a:endParaRPr lang="de-DE" sz="1633">
              <a:solidFill>
                <a:prstClr val="black"/>
              </a:solidFill>
              <a:latin typeface="Liberation Sans" pitchFamily="18"/>
              <a:ea typeface="Microsoft YaHei" pitchFamily="2"/>
              <a:cs typeface="Arial" pitchFamily="2"/>
            </a:endParaRPr>
          </a:p>
        </p:txBody>
      </p:sp>
      <p:sp>
        <p:nvSpPr>
          <p:cNvPr id="21" name="ZoneTexte 20">
            <a:extLst>
              <a:ext uri="{FF2B5EF4-FFF2-40B4-BE49-F238E27FC236}">
                <a16:creationId xmlns:a16="http://schemas.microsoft.com/office/drawing/2014/main" id="{EE1BF2C9-ECF3-F17E-B68A-1D22C2668F0F}"/>
              </a:ext>
            </a:extLst>
          </p:cNvPr>
          <p:cNvSpPr txBox="1"/>
          <p:nvPr/>
        </p:nvSpPr>
        <p:spPr>
          <a:xfrm>
            <a:off x="1630762" y="331831"/>
            <a:ext cx="5354875" cy="457021"/>
          </a:xfrm>
          <a:prstGeom prst="rect">
            <a:avLst/>
          </a:prstGeom>
          <a:noFill/>
          <a:ln>
            <a:noFill/>
          </a:ln>
        </p:spPr>
        <p:txBody>
          <a:bodyPr vert="horz" wrap="none" lIns="81635" tIns="40817" rIns="81635" bIns="40817" anchorCtr="0" compatLnSpc="0">
            <a:spAutoFit/>
          </a:bodyPr>
          <a:lstStyle/>
          <a:p>
            <a:pPr algn="ctr" defTabSz="829406" hangingPunct="0"/>
            <a:r>
              <a:rPr lang="de-DE" sz="2540" dirty="0">
                <a:solidFill>
                  <a:prstClr val="black"/>
                </a:solidFill>
                <a:latin typeface="Liberation Sans" pitchFamily="18"/>
                <a:ea typeface="Microsoft YaHei" pitchFamily="2"/>
                <a:cs typeface="Arial" pitchFamily="2"/>
              </a:rPr>
              <a:t>Different </a:t>
            </a:r>
            <a:r>
              <a:rPr lang="de-DE" sz="2540" dirty="0" err="1">
                <a:solidFill>
                  <a:prstClr val="black"/>
                </a:solidFill>
                <a:latin typeface="Liberation Sans" pitchFamily="18"/>
                <a:ea typeface="Microsoft YaHei" pitchFamily="2"/>
                <a:cs typeface="Arial" pitchFamily="2"/>
              </a:rPr>
              <a:t>magneto-electric</a:t>
            </a:r>
            <a:r>
              <a:rPr lang="de-DE" sz="2540" dirty="0">
                <a:solidFill>
                  <a:prstClr val="black"/>
                </a:solidFill>
                <a:latin typeface="Liberation Sans" pitchFamily="18"/>
                <a:ea typeface="Microsoft YaHei" pitchFamily="2"/>
                <a:cs typeface="Arial" pitchFamily="2"/>
              </a:rPr>
              <a:t> </a:t>
            </a:r>
            <a:r>
              <a:rPr lang="de-DE" sz="2540" dirty="0" err="1">
                <a:solidFill>
                  <a:prstClr val="black"/>
                </a:solidFill>
                <a:latin typeface="Liberation Sans" pitchFamily="18"/>
                <a:ea typeface="Microsoft YaHei" pitchFamily="2"/>
                <a:cs typeface="Arial" pitchFamily="2"/>
              </a:rPr>
              <a:t>couplings</a:t>
            </a:r>
            <a:endParaRPr lang="de-DE" sz="2540" dirty="0">
              <a:solidFill>
                <a:prstClr val="black"/>
              </a:solidFill>
              <a:latin typeface="Liberation Sans" pitchFamily="18"/>
              <a:ea typeface="Microsoft YaHei" pitchFamily="2"/>
              <a:cs typeface="Arial" pitchFamily="2"/>
            </a:endParaRPr>
          </a:p>
        </p:txBody>
      </p:sp>
    </p:spTree>
    <p:extLst>
      <p:ext uri="{BB962C8B-B14F-4D97-AF65-F5344CB8AC3E}">
        <p14:creationId xmlns:p14="http://schemas.microsoft.com/office/powerpoint/2010/main" val="2845886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3ACB10-4567-C8D8-2AF4-0E340054DE3B}"/>
              </a:ext>
            </a:extLst>
          </p:cNvPr>
          <p:cNvPicPr>
            <a:picLocks noChangeAspect="1"/>
          </p:cNvPicPr>
          <p:nvPr/>
        </p:nvPicPr>
        <p:blipFill>
          <a:blip r:embed="rId3"/>
          <a:stretch>
            <a:fillRect/>
          </a:stretch>
        </p:blipFill>
        <p:spPr>
          <a:xfrm>
            <a:off x="357396" y="1552382"/>
            <a:ext cx="8013091" cy="4554125"/>
          </a:xfrm>
          <a:prstGeom prst="rect">
            <a:avLst/>
          </a:prstGeom>
        </p:spPr>
      </p:pic>
      <p:sp>
        <p:nvSpPr>
          <p:cNvPr id="5" name="ZoneTexte 4">
            <a:extLst>
              <a:ext uri="{FF2B5EF4-FFF2-40B4-BE49-F238E27FC236}">
                <a16:creationId xmlns:a16="http://schemas.microsoft.com/office/drawing/2014/main" id="{5CA8D8BE-DDE8-0EBB-19C6-95590610E343}"/>
              </a:ext>
            </a:extLst>
          </p:cNvPr>
          <p:cNvSpPr txBox="1"/>
          <p:nvPr/>
        </p:nvSpPr>
        <p:spPr>
          <a:xfrm>
            <a:off x="357396" y="717039"/>
            <a:ext cx="8323607" cy="369332"/>
          </a:xfrm>
          <a:prstGeom prst="rect">
            <a:avLst/>
          </a:prstGeom>
          <a:noFill/>
        </p:spPr>
        <p:txBody>
          <a:bodyPr wrap="square">
            <a:spAutoFit/>
          </a:bodyPr>
          <a:lstStyle/>
          <a:p>
            <a:r>
              <a:rPr lang="fr-FR" dirty="0" err="1"/>
              <a:t>Accomodation</a:t>
            </a:r>
            <a:r>
              <a:rPr lang="fr-FR" dirty="0"/>
              <a:t> </a:t>
            </a:r>
            <a:r>
              <a:rPr lang="fr-FR" dirty="0" err="1"/>
              <a:t>energy</a:t>
            </a:r>
            <a:r>
              <a:rPr lang="fr-FR" dirty="0"/>
              <a:t>: system (</a:t>
            </a:r>
            <a:r>
              <a:rPr lang="fr-FR" dirty="0" err="1"/>
              <a:t>Cs+Ar</a:t>
            </a:r>
            <a:r>
              <a:rPr lang="fr-FR" dirty="0"/>
              <a:t>) </a:t>
            </a:r>
            <a:r>
              <a:rPr lang="fr-FR" dirty="0" err="1"/>
              <a:t>energy</a:t>
            </a:r>
            <a:r>
              <a:rPr lang="fr-FR" dirty="0"/>
              <a:t> – </a:t>
            </a:r>
            <a:r>
              <a:rPr lang="fr-FR" dirty="0" err="1"/>
              <a:t>energy</a:t>
            </a:r>
            <a:r>
              <a:rPr lang="fr-FR" dirty="0"/>
              <a:t> of the pure Ar </a:t>
            </a:r>
            <a:r>
              <a:rPr lang="fr-FR" dirty="0" err="1"/>
              <a:t>crystal</a:t>
            </a:r>
            <a:endParaRPr lang="fr-FR" dirty="0"/>
          </a:p>
        </p:txBody>
      </p:sp>
      <p:pic>
        <p:nvPicPr>
          <p:cNvPr id="10" name="Image 9">
            <a:extLst>
              <a:ext uri="{FF2B5EF4-FFF2-40B4-BE49-F238E27FC236}">
                <a16:creationId xmlns:a16="http://schemas.microsoft.com/office/drawing/2014/main" id="{AD449EC4-B0BB-64EA-A645-C989563C528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978643" y="1315343"/>
            <a:ext cx="4770596" cy="254797"/>
          </a:xfrm>
          <a:prstGeom prst="rect">
            <a:avLst/>
          </a:prstGeom>
        </p:spPr>
      </p:pic>
      <p:sp>
        <p:nvSpPr>
          <p:cNvPr id="11" name="Titre 1">
            <a:extLst>
              <a:ext uri="{FF2B5EF4-FFF2-40B4-BE49-F238E27FC236}">
                <a16:creationId xmlns:a16="http://schemas.microsoft.com/office/drawing/2014/main" id="{A70BF32F-9F14-0D3E-8A27-F8F08AE1B5BA}"/>
              </a:ext>
            </a:extLst>
          </p:cNvPr>
          <p:cNvSpPr txBox="1">
            <a:spLocks/>
          </p:cNvSpPr>
          <p:nvPr/>
        </p:nvSpPr>
        <p:spPr>
          <a:xfrm>
            <a:off x="2869859" y="57831"/>
            <a:ext cx="3853629" cy="659208"/>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fr-FR" dirty="0" err="1"/>
              <a:t>Stability</a:t>
            </a:r>
            <a:r>
              <a:rPr lang="fr-FR" dirty="0"/>
              <a:t> </a:t>
            </a:r>
            <a:r>
              <a:rPr lang="fr-FR" dirty="0" err="1"/>
              <a:t>diagram</a:t>
            </a:r>
            <a:endParaRPr lang="fr-FR" dirty="0"/>
          </a:p>
        </p:txBody>
      </p:sp>
      <p:sp>
        <p:nvSpPr>
          <p:cNvPr id="12" name="ZoneTexte 11">
            <a:extLst>
              <a:ext uri="{FF2B5EF4-FFF2-40B4-BE49-F238E27FC236}">
                <a16:creationId xmlns:a16="http://schemas.microsoft.com/office/drawing/2014/main" id="{1DBEDD0F-14FC-D1B8-7A31-677E1AA70D6A}"/>
              </a:ext>
            </a:extLst>
          </p:cNvPr>
          <p:cNvSpPr txBox="1"/>
          <p:nvPr/>
        </p:nvSpPr>
        <p:spPr>
          <a:xfrm>
            <a:off x="566555" y="6444335"/>
            <a:ext cx="6894836" cy="369332"/>
          </a:xfrm>
          <a:prstGeom prst="rect">
            <a:avLst/>
          </a:prstGeom>
          <a:noFill/>
        </p:spPr>
        <p:txBody>
          <a:bodyPr wrap="none" rtlCol="0">
            <a:spAutoFit/>
          </a:bodyPr>
          <a:lstStyle/>
          <a:p>
            <a:r>
              <a:rPr lang="fr-FR" dirty="0" err="1"/>
              <a:t>Convex</a:t>
            </a:r>
            <a:r>
              <a:rPr lang="fr-FR" dirty="0"/>
              <a:t> </a:t>
            </a:r>
            <a:r>
              <a:rPr lang="fr-FR" dirty="0" err="1"/>
              <a:t>stability</a:t>
            </a:r>
            <a:r>
              <a:rPr lang="fr-FR" dirty="0"/>
              <a:t> (ex: 5+5 </a:t>
            </a:r>
            <a:r>
              <a:rPr lang="fr-FR" dirty="0">
                <a:sym typeface="Wingdings" panose="05000000000000000000" pitchFamily="2" charset="2"/>
              </a:rPr>
              <a:t> 4 +6)  </a:t>
            </a:r>
            <a:r>
              <a:rPr lang="fr-FR" b="1" dirty="0">
                <a:solidFill>
                  <a:srgbClr val="FF0000"/>
                </a:solidFill>
                <a:sym typeface="Wingdings" panose="05000000000000000000" pitchFamily="2" charset="2"/>
              </a:rPr>
              <a:t>4 </a:t>
            </a:r>
            <a:r>
              <a:rPr lang="fr-FR" b="1" dirty="0" err="1">
                <a:solidFill>
                  <a:srgbClr val="FF0000"/>
                </a:solidFill>
                <a:sym typeface="Wingdings" panose="05000000000000000000" pitchFamily="2" charset="2"/>
              </a:rPr>
              <a:t>vacancies</a:t>
            </a:r>
            <a:r>
              <a:rPr lang="fr-FR" b="1" dirty="0">
                <a:solidFill>
                  <a:srgbClr val="FF0000"/>
                </a:solidFill>
                <a:sym typeface="Wingdings" panose="05000000000000000000" pitchFamily="2" charset="2"/>
              </a:rPr>
              <a:t> or 6 </a:t>
            </a:r>
            <a:r>
              <a:rPr lang="fr-FR" b="1" dirty="0" err="1">
                <a:solidFill>
                  <a:srgbClr val="FF0000"/>
                </a:solidFill>
                <a:sym typeface="Wingdings" panose="05000000000000000000" pitchFamily="2" charset="2"/>
              </a:rPr>
              <a:t>vacancies</a:t>
            </a:r>
            <a:endParaRPr lang="fr-FR" b="1" dirty="0">
              <a:solidFill>
                <a:srgbClr val="FF0000"/>
              </a:solidFill>
            </a:endParaRPr>
          </a:p>
        </p:txBody>
      </p:sp>
      <p:sp>
        <p:nvSpPr>
          <p:cNvPr id="14" name="ZoneTexte 13">
            <a:extLst>
              <a:ext uri="{FF2B5EF4-FFF2-40B4-BE49-F238E27FC236}">
                <a16:creationId xmlns:a16="http://schemas.microsoft.com/office/drawing/2014/main" id="{7E5BAD0C-8D93-0E04-A596-C09B4277147D}"/>
              </a:ext>
            </a:extLst>
          </p:cNvPr>
          <p:cNvSpPr txBox="1"/>
          <p:nvPr/>
        </p:nvSpPr>
        <p:spPr>
          <a:xfrm>
            <a:off x="3626895" y="6075003"/>
            <a:ext cx="4572000" cy="369332"/>
          </a:xfrm>
          <a:prstGeom prst="rect">
            <a:avLst/>
          </a:prstGeom>
          <a:noFill/>
        </p:spPr>
        <p:txBody>
          <a:bodyPr wrap="square">
            <a:spAutoFit/>
          </a:bodyPr>
          <a:lstStyle/>
          <a:p>
            <a:r>
              <a:rPr lang="fr-FR" dirty="0"/>
              <a:t>4(T</a:t>
            </a:r>
            <a:r>
              <a:rPr lang="fr-FR" baseline="-25000" dirty="0"/>
              <a:t>d</a:t>
            </a:r>
            <a:r>
              <a:rPr lang="fr-FR" dirty="0"/>
              <a:t>)         6 (O</a:t>
            </a:r>
            <a:r>
              <a:rPr lang="fr-FR" baseline="-25000" dirty="0"/>
              <a:t>h</a:t>
            </a:r>
            <a:r>
              <a:rPr lang="fr-FR" dirty="0"/>
              <a:t>)</a:t>
            </a:r>
          </a:p>
        </p:txBody>
      </p:sp>
    </p:spTree>
    <p:extLst>
      <p:ext uri="{BB962C8B-B14F-4D97-AF65-F5344CB8AC3E}">
        <p14:creationId xmlns:p14="http://schemas.microsoft.com/office/powerpoint/2010/main" val="4173985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9DA7D02-1799-77B0-0C92-7CDCDA43C2BF}"/>
              </a:ext>
            </a:extLst>
          </p:cNvPr>
          <p:cNvSpPr>
            <a:spLocks noGrp="1"/>
          </p:cNvSpPr>
          <p:nvPr>
            <p:ph idx="1"/>
          </p:nvPr>
        </p:nvSpPr>
        <p:spPr>
          <a:xfrm>
            <a:off x="163104" y="267129"/>
            <a:ext cx="8571695" cy="3263504"/>
          </a:xfrm>
        </p:spPr>
        <p:txBody>
          <a:bodyPr/>
          <a:lstStyle/>
          <a:p>
            <a:pPr marL="0" indent="0">
              <a:buNone/>
            </a:pPr>
            <a:r>
              <a:rPr lang="fr-FR" dirty="0" err="1"/>
              <a:t>Optimizing</a:t>
            </a:r>
            <a:r>
              <a:rPr lang="fr-FR" dirty="0"/>
              <a:t> the Ar and Cs positions </a:t>
            </a:r>
            <a:r>
              <a:rPr lang="fr-FR" dirty="0">
                <a:sym typeface="Wingdings" panose="05000000000000000000" pitchFamily="2" charset="2"/>
              </a:rPr>
              <a:t>to </a:t>
            </a:r>
            <a:r>
              <a:rPr lang="fr-FR" dirty="0" err="1">
                <a:sym typeface="Wingdings" panose="05000000000000000000" pitchFamily="2" charset="2"/>
              </a:rPr>
              <a:t>minimize</a:t>
            </a:r>
            <a:r>
              <a:rPr lang="fr-FR" dirty="0">
                <a:sym typeface="Wingdings" panose="05000000000000000000" pitchFamily="2" charset="2"/>
              </a:rPr>
              <a:t> the </a:t>
            </a:r>
            <a:r>
              <a:rPr lang="fr-FR" dirty="0" err="1">
                <a:sym typeface="Wingdings" panose="05000000000000000000" pitchFamily="2" charset="2"/>
              </a:rPr>
              <a:t>energy</a:t>
            </a:r>
            <a:r>
              <a:rPr lang="fr-FR" dirty="0">
                <a:sym typeface="Wingdings" panose="05000000000000000000" pitchFamily="2" charset="2"/>
              </a:rPr>
              <a:t>  </a:t>
            </a:r>
            <a:r>
              <a:rPr lang="fr-FR" dirty="0" err="1">
                <a:sym typeface="Wingdings" panose="05000000000000000000" pitchFamily="2" charset="2"/>
              </a:rPr>
              <a:t>frozen</a:t>
            </a:r>
            <a:r>
              <a:rPr lang="fr-FR" dirty="0">
                <a:sym typeface="Wingdings" panose="05000000000000000000" pitchFamily="2" charset="2"/>
              </a:rPr>
              <a:t> </a:t>
            </a:r>
            <a:r>
              <a:rPr lang="fr-FR" dirty="0" err="1">
                <a:sym typeface="Wingdings" panose="05000000000000000000" pitchFamily="2" charset="2"/>
              </a:rPr>
              <a:t>shell</a:t>
            </a:r>
            <a:endParaRPr lang="fr-FR" dirty="0"/>
          </a:p>
        </p:txBody>
      </p:sp>
      <p:pic>
        <p:nvPicPr>
          <p:cNvPr id="5" name="Image 4" descr="\documentclass{article}&#10;\usepackage{amsmath,bm}&#10;\usepackage{xcolor}&#10;\pagestyle{empty}&#10;\begin{document}&#10;&#10;&#10;&#10;&#10; Taylor expansion of the energy :&#10;$V  = V(0) + \sum_k \left(\dfrac{\partial V}{\partial x_k}\right) x_k + \dfrac{1}{2} \sum_{j,k} x_j H_{j,k} x_k $&#10;&#10;$x_j = q_j \sqrt{(m_j)} $ where $m_j$   is the mass of the atom on which the  $j^{\rm th}$  cartesian coordinate reside&#10;&#10;&#10;\end{document}" title="IguanaTex Bitmap Display">
            <a:extLst>
              <a:ext uri="{FF2B5EF4-FFF2-40B4-BE49-F238E27FC236}">
                <a16:creationId xmlns:a16="http://schemas.microsoft.com/office/drawing/2014/main" id="{472E2D7F-B309-F33A-2CC1-7B30FDFE9F8C}"/>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22420" b="50272"/>
          <a:stretch/>
        </p:blipFill>
        <p:spPr>
          <a:xfrm>
            <a:off x="43289" y="1695697"/>
            <a:ext cx="5851897" cy="502970"/>
          </a:xfrm>
          <a:prstGeom prst="rect">
            <a:avLst/>
          </a:prstGeom>
        </p:spPr>
      </p:pic>
      <p:pic>
        <p:nvPicPr>
          <p:cNvPr id="8" name="Image 7">
            <a:extLst>
              <a:ext uri="{FF2B5EF4-FFF2-40B4-BE49-F238E27FC236}">
                <a16:creationId xmlns:a16="http://schemas.microsoft.com/office/drawing/2014/main" id="{0770CA4F-692E-4C1C-BD96-4AB9B36EDE32}"/>
              </a:ext>
            </a:extLst>
          </p:cNvPr>
          <p:cNvPicPr>
            <a:picLocks noChangeAspect="1"/>
          </p:cNvPicPr>
          <p:nvPr/>
        </p:nvPicPr>
        <p:blipFill>
          <a:blip r:embed="rId6"/>
          <a:stretch>
            <a:fillRect/>
          </a:stretch>
        </p:blipFill>
        <p:spPr>
          <a:xfrm>
            <a:off x="6558313" y="1463811"/>
            <a:ext cx="2365955" cy="2302778"/>
          </a:xfrm>
          <a:prstGeom prst="rect">
            <a:avLst/>
          </a:prstGeom>
        </p:spPr>
      </p:pic>
      <p:pic>
        <p:nvPicPr>
          <p:cNvPr id="11" name="Image 10" descr="\documentclass{article}&#10;\usepackage{amsmath,bm}&#10;\usepackage{xcolor}&#10;\pagestyle{empty}&#10;\begin{document}&#10;&#10;ibrational modes $\bm Q^{\rm normal} = \bm P (\bm X-\bm X_0) $ with $P$ an orthonormal matrix leading to&#10;$ V =  \sum_{k} &#10;\left( \frac{\omega_k Q^{\rm normal} _k}{\sqrt{2}}\right)^2    + (V^{(1)}  \bm P^{\rm T} )_k Q^{\rm normal} _k $.&#10;&#10;&#10;\end{document}" title="IguanaTex Bitmap Display">
            <a:extLst>
              <a:ext uri="{FF2B5EF4-FFF2-40B4-BE49-F238E27FC236}">
                <a16:creationId xmlns:a16="http://schemas.microsoft.com/office/drawing/2014/main" id="{7E488397-3786-4830-498A-20EC84982F38}"/>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276745" y="5722948"/>
            <a:ext cx="6537143" cy="609143"/>
          </a:xfrm>
          <a:prstGeom prst="rect">
            <a:avLst/>
          </a:prstGeom>
        </p:spPr>
      </p:pic>
      <p:sp>
        <p:nvSpPr>
          <p:cNvPr id="12" name="Flèche : droite 11">
            <a:extLst>
              <a:ext uri="{FF2B5EF4-FFF2-40B4-BE49-F238E27FC236}">
                <a16:creationId xmlns:a16="http://schemas.microsoft.com/office/drawing/2014/main" id="{B005A14B-0F75-F998-6DE9-77D9DF8B2C69}"/>
              </a:ext>
            </a:extLst>
          </p:cNvPr>
          <p:cNvSpPr/>
          <p:nvPr/>
        </p:nvSpPr>
        <p:spPr>
          <a:xfrm>
            <a:off x="5143357" y="5869749"/>
            <a:ext cx="2476870" cy="609143"/>
          </a:xfrm>
          <a:prstGeom prst="right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fr-FR" sz="1350">
              <a:solidFill>
                <a:prstClr val="white"/>
              </a:solidFill>
              <a:latin typeface="Calibri" panose="020F0502020204030204"/>
            </a:endParaRPr>
          </a:p>
        </p:txBody>
      </p:sp>
      <p:sp>
        <p:nvSpPr>
          <p:cNvPr id="13" name="ZoneTexte 12">
            <a:extLst>
              <a:ext uri="{FF2B5EF4-FFF2-40B4-BE49-F238E27FC236}">
                <a16:creationId xmlns:a16="http://schemas.microsoft.com/office/drawing/2014/main" id="{90CFA931-8BB4-A361-6949-A6A993097398}"/>
              </a:ext>
            </a:extLst>
          </p:cNvPr>
          <p:cNvSpPr txBox="1"/>
          <p:nvPr/>
        </p:nvSpPr>
        <p:spPr>
          <a:xfrm>
            <a:off x="7677183" y="6011143"/>
            <a:ext cx="1182503" cy="300082"/>
          </a:xfrm>
          <a:prstGeom prst="rect">
            <a:avLst/>
          </a:prstGeom>
          <a:noFill/>
        </p:spPr>
        <p:txBody>
          <a:bodyPr wrap="none" rtlCol="0">
            <a:spAutoFit/>
          </a:bodyPr>
          <a:lstStyle/>
          <a:p>
            <a:pPr defTabSz="685800" fontAlgn="auto">
              <a:spcBef>
                <a:spcPts val="0"/>
              </a:spcBef>
              <a:spcAft>
                <a:spcPts val="0"/>
              </a:spcAft>
              <a:defRPr/>
            </a:pPr>
            <a:r>
              <a:rPr lang="fr-FR" sz="1350" dirty="0">
                <a:solidFill>
                  <a:srgbClr val="0070C0"/>
                </a:solidFill>
                <a:latin typeface="Calibri" panose="020F0502020204030204"/>
              </a:rPr>
              <a:t>New positions</a:t>
            </a:r>
          </a:p>
        </p:txBody>
      </p:sp>
      <p:pic>
        <p:nvPicPr>
          <p:cNvPr id="9" name="Image 8">
            <a:extLst>
              <a:ext uri="{FF2B5EF4-FFF2-40B4-BE49-F238E27FC236}">
                <a16:creationId xmlns:a16="http://schemas.microsoft.com/office/drawing/2014/main" id="{730FA023-D945-2F70-3214-9C03F0CC7AC5}"/>
              </a:ext>
            </a:extLst>
          </p:cNvPr>
          <p:cNvPicPr>
            <a:picLocks noChangeAspect="1"/>
          </p:cNvPicPr>
          <p:nvPr/>
        </p:nvPicPr>
        <p:blipFill rotWithShape="1">
          <a:blip r:embed="rId8"/>
          <a:srcRect b="57135"/>
          <a:stretch/>
        </p:blipFill>
        <p:spPr>
          <a:xfrm>
            <a:off x="234893" y="3008044"/>
            <a:ext cx="3931438" cy="458121"/>
          </a:xfrm>
          <a:prstGeom prst="rect">
            <a:avLst/>
          </a:prstGeom>
        </p:spPr>
      </p:pic>
      <p:pic>
        <p:nvPicPr>
          <p:cNvPr id="10" name="Image 9">
            <a:extLst>
              <a:ext uri="{FF2B5EF4-FFF2-40B4-BE49-F238E27FC236}">
                <a16:creationId xmlns:a16="http://schemas.microsoft.com/office/drawing/2014/main" id="{DFF601BB-C27A-C692-0641-3192D580123C}"/>
              </a:ext>
            </a:extLst>
          </p:cNvPr>
          <p:cNvPicPr>
            <a:picLocks noChangeAspect="1"/>
          </p:cNvPicPr>
          <p:nvPr/>
        </p:nvPicPr>
        <p:blipFill rotWithShape="1">
          <a:blip r:embed="rId8"/>
          <a:srcRect l="40345" t="79283" r="34483" b="2848"/>
          <a:stretch/>
        </p:blipFill>
        <p:spPr>
          <a:xfrm>
            <a:off x="4238120" y="3133055"/>
            <a:ext cx="1852129" cy="357428"/>
          </a:xfrm>
          <a:prstGeom prst="rect">
            <a:avLst/>
          </a:prstGeom>
        </p:spPr>
      </p:pic>
      <p:pic>
        <p:nvPicPr>
          <p:cNvPr id="16" name="Image 15" descr="\documentclass{article}&#10;\usepackage{amsmath,bm}&#10;\usepackage{xcolor}&#10;\pagestyle{empty}&#10;\begin{document}&#10;&#10;&#10;&#10;&#10; Taylor expansion of the energy :&#10;$V  = V(0) + \sum_k \left(\dfrac{\partial V}{\partial x_k}\right) x_k + \dfrac{1}{2} \sum_{j,k} x_j H_{j,k} x_k $&#10;&#10;$x_j = q_j \sqrt{(m_j)} $ where $m_j$   is the mass of the atom on which the  $j^{\rm th}$  cartesian coordinate reside&#10;&#10;&#10;\end{document}" title="IguanaTex Bitmap Display">
            <a:extLst>
              <a:ext uri="{FF2B5EF4-FFF2-40B4-BE49-F238E27FC236}">
                <a16:creationId xmlns:a16="http://schemas.microsoft.com/office/drawing/2014/main" id="{2C7E9714-30D6-A1ED-1961-C6365ED542B1}"/>
              </a:ext>
            </a:extLst>
          </p:cNvPr>
          <p:cNvPicPr>
            <a:picLocks noChangeAspect="1"/>
          </p:cNvPicPr>
          <p:nvPr>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3289" y="4465021"/>
            <a:ext cx="7543061" cy="1011441"/>
          </a:xfrm>
          <a:prstGeom prst="rect">
            <a:avLst/>
          </a:prstGeom>
        </p:spPr>
      </p:pic>
      <p:sp>
        <p:nvSpPr>
          <p:cNvPr id="18" name="ZoneTexte 17">
            <a:extLst>
              <a:ext uri="{FF2B5EF4-FFF2-40B4-BE49-F238E27FC236}">
                <a16:creationId xmlns:a16="http://schemas.microsoft.com/office/drawing/2014/main" id="{FC84C538-79FD-5F18-570A-E4495029FA9E}"/>
              </a:ext>
            </a:extLst>
          </p:cNvPr>
          <p:cNvSpPr txBox="1"/>
          <p:nvPr/>
        </p:nvSpPr>
        <p:spPr>
          <a:xfrm>
            <a:off x="326056" y="2166905"/>
            <a:ext cx="4618299" cy="577081"/>
          </a:xfrm>
          <a:prstGeom prst="rect">
            <a:avLst/>
          </a:prstGeom>
          <a:noFill/>
        </p:spPr>
        <p:txBody>
          <a:bodyPr wrap="square">
            <a:spAutoFit/>
          </a:bodyPr>
          <a:lstStyle/>
          <a:p>
            <a:pPr defTabSz="685800" fontAlgn="auto">
              <a:spcBef>
                <a:spcPts val="0"/>
              </a:spcBef>
              <a:spcAft>
                <a:spcPts val="0"/>
              </a:spcAft>
              <a:defRPr/>
            </a:pPr>
            <a:r>
              <a:rPr lang="fr-FR" sz="1350" dirty="0" err="1">
                <a:solidFill>
                  <a:prstClr val="black"/>
                </a:solidFill>
                <a:latin typeface="Calibri" panose="020F0502020204030204"/>
              </a:rPr>
              <a:t>Derivative</a:t>
            </a:r>
            <a:r>
              <a:rPr lang="fr-FR" sz="1350" dirty="0">
                <a:solidFill>
                  <a:prstClr val="black"/>
                </a:solidFill>
                <a:latin typeface="Calibri" panose="020F0502020204030204"/>
              </a:rPr>
              <a:t> </a:t>
            </a:r>
            <a:r>
              <a:rPr lang="fr-FR" sz="1350" dirty="0" err="1">
                <a:solidFill>
                  <a:prstClr val="black"/>
                </a:solidFill>
                <a:latin typeface="Calibri" panose="020F0502020204030204"/>
              </a:rPr>
              <a:t>calculated</a:t>
            </a:r>
            <a:r>
              <a:rPr lang="fr-FR" sz="1350" dirty="0">
                <a:solidFill>
                  <a:prstClr val="black"/>
                </a:solidFill>
                <a:latin typeface="Calibri" panose="020F0502020204030204"/>
              </a:rPr>
              <a:t> by </a:t>
            </a:r>
            <a:r>
              <a:rPr lang="fr-FR" sz="1350" dirty="0" err="1">
                <a:solidFill>
                  <a:prstClr val="black"/>
                </a:solidFill>
                <a:latin typeface="Calibri" panose="020F0502020204030204"/>
              </a:rPr>
              <a:t>finite</a:t>
            </a:r>
            <a:r>
              <a:rPr lang="fr-FR" sz="1350" dirty="0">
                <a:solidFill>
                  <a:prstClr val="black"/>
                </a:solidFill>
                <a:latin typeface="Calibri" panose="020F0502020204030204"/>
              </a:rPr>
              <a:t> </a:t>
            </a:r>
            <a:r>
              <a:rPr lang="fr-FR" sz="1350" dirty="0" err="1">
                <a:solidFill>
                  <a:prstClr val="black"/>
                </a:solidFill>
                <a:latin typeface="Calibri" panose="020F0502020204030204"/>
              </a:rPr>
              <a:t>difference</a:t>
            </a:r>
            <a:endParaRPr lang="fr-FR" sz="1350" dirty="0">
              <a:solidFill>
                <a:prstClr val="black"/>
              </a:solidFill>
              <a:latin typeface="Calibri" panose="020F0502020204030204"/>
            </a:endParaRPr>
          </a:p>
          <a:p>
            <a:pPr defTabSz="685800" fontAlgn="auto">
              <a:spcBef>
                <a:spcPts val="0"/>
              </a:spcBef>
              <a:spcAft>
                <a:spcPts val="0"/>
              </a:spcAft>
              <a:defRPr/>
            </a:pPr>
            <a:endParaRPr lang="fr-FR" dirty="0">
              <a:solidFill>
                <a:prstClr val="black"/>
              </a:solidFill>
              <a:latin typeface="Calibri" panose="020F0502020204030204"/>
            </a:endParaRPr>
          </a:p>
        </p:txBody>
      </p:sp>
      <p:sp>
        <p:nvSpPr>
          <p:cNvPr id="19" name="ZoneTexte 18">
            <a:extLst>
              <a:ext uri="{FF2B5EF4-FFF2-40B4-BE49-F238E27FC236}">
                <a16:creationId xmlns:a16="http://schemas.microsoft.com/office/drawing/2014/main" id="{C732308D-8560-C12C-5447-9A38475C45D0}"/>
              </a:ext>
            </a:extLst>
          </p:cNvPr>
          <p:cNvSpPr txBox="1"/>
          <p:nvPr/>
        </p:nvSpPr>
        <p:spPr>
          <a:xfrm>
            <a:off x="219732" y="1305128"/>
            <a:ext cx="1338828" cy="369332"/>
          </a:xfrm>
          <a:prstGeom prst="rect">
            <a:avLst/>
          </a:prstGeom>
          <a:noFill/>
        </p:spPr>
        <p:txBody>
          <a:bodyPr wrap="none" rtlCol="0">
            <a:spAutoFit/>
          </a:bodyPr>
          <a:lstStyle/>
          <a:p>
            <a:r>
              <a:rPr lang="fr-FR" b="1" u="sng" dirty="0"/>
              <a:t>First </a:t>
            </a:r>
            <a:r>
              <a:rPr lang="fr-FR" b="1" u="sng" dirty="0" err="1"/>
              <a:t>order</a:t>
            </a:r>
            <a:endParaRPr lang="fr-FR" b="1" u="sng" dirty="0"/>
          </a:p>
        </p:txBody>
      </p:sp>
      <p:sp>
        <p:nvSpPr>
          <p:cNvPr id="20" name="ZoneTexte 19">
            <a:extLst>
              <a:ext uri="{FF2B5EF4-FFF2-40B4-BE49-F238E27FC236}">
                <a16:creationId xmlns:a16="http://schemas.microsoft.com/office/drawing/2014/main" id="{96EB8919-F7DF-792A-0C77-133855A08B3F}"/>
              </a:ext>
            </a:extLst>
          </p:cNvPr>
          <p:cNvSpPr txBox="1"/>
          <p:nvPr/>
        </p:nvSpPr>
        <p:spPr>
          <a:xfrm>
            <a:off x="148432" y="3857608"/>
            <a:ext cx="1672253" cy="369332"/>
          </a:xfrm>
          <a:prstGeom prst="rect">
            <a:avLst/>
          </a:prstGeom>
          <a:noFill/>
        </p:spPr>
        <p:txBody>
          <a:bodyPr wrap="none" rtlCol="0">
            <a:spAutoFit/>
          </a:bodyPr>
          <a:lstStyle/>
          <a:p>
            <a:r>
              <a:rPr lang="fr-FR" b="1" u="sng" dirty="0"/>
              <a:t>Second </a:t>
            </a:r>
            <a:r>
              <a:rPr lang="fr-FR" b="1" u="sng" dirty="0" err="1"/>
              <a:t>order</a:t>
            </a:r>
            <a:endParaRPr lang="fr-FR" b="1" u="sng" dirty="0"/>
          </a:p>
        </p:txBody>
      </p:sp>
      <p:sp>
        <p:nvSpPr>
          <p:cNvPr id="22" name="ZoneTexte 21">
            <a:extLst>
              <a:ext uri="{FF2B5EF4-FFF2-40B4-BE49-F238E27FC236}">
                <a16:creationId xmlns:a16="http://schemas.microsoft.com/office/drawing/2014/main" id="{E72E79F4-2969-DB2C-76D2-8D2535C4C9C3}"/>
              </a:ext>
            </a:extLst>
          </p:cNvPr>
          <p:cNvSpPr txBox="1"/>
          <p:nvPr/>
        </p:nvSpPr>
        <p:spPr>
          <a:xfrm>
            <a:off x="152342" y="2543360"/>
            <a:ext cx="1901745" cy="300082"/>
          </a:xfrm>
          <a:prstGeom prst="rect">
            <a:avLst/>
          </a:prstGeom>
          <a:noFill/>
        </p:spPr>
        <p:txBody>
          <a:bodyPr wrap="square">
            <a:spAutoFit/>
          </a:bodyPr>
          <a:lstStyle/>
          <a:p>
            <a:pPr defTabSz="685800" fontAlgn="auto">
              <a:spcBef>
                <a:spcPts val="0"/>
              </a:spcBef>
              <a:spcAft>
                <a:spcPts val="0"/>
              </a:spcAft>
              <a:defRPr/>
            </a:pPr>
            <a:r>
              <a:rPr lang="fr-FR" sz="1350" dirty="0">
                <a:solidFill>
                  <a:prstClr val="black"/>
                </a:solidFill>
                <a:latin typeface="Calibri" panose="020F0502020204030204"/>
              </a:rPr>
              <a:t>GRADIENT DESCENT  </a:t>
            </a:r>
          </a:p>
        </p:txBody>
      </p:sp>
    </p:spTree>
    <p:extLst>
      <p:ext uri="{BB962C8B-B14F-4D97-AF65-F5344CB8AC3E}">
        <p14:creationId xmlns:p14="http://schemas.microsoft.com/office/powerpoint/2010/main" val="427583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0"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675" y="113801"/>
            <a:ext cx="9144000" cy="857250"/>
          </a:xfrm>
          <a:ln>
            <a:noFill/>
          </a:ln>
        </p:spPr>
        <p:txBody>
          <a:bodyPr>
            <a:normAutofit fontScale="90000"/>
          </a:bodyPr>
          <a:lstStyle/>
          <a:p>
            <a:pPr algn="ctr"/>
            <a:r>
              <a:rPr lang="fr-FR" dirty="0" err="1"/>
              <a:t>electron</a:t>
            </a:r>
            <a:r>
              <a:rPr lang="fr-FR" dirty="0"/>
              <a:t>-EDM:  P and T violation</a:t>
            </a:r>
            <a:br>
              <a:rPr lang="fr-FR" dirty="0"/>
            </a:br>
            <a:r>
              <a:rPr lang="fr-FR" sz="450" dirty="0"/>
              <a:t> </a:t>
            </a:r>
            <a:br>
              <a:rPr lang="fr-FR" dirty="0"/>
            </a:br>
            <a:r>
              <a:rPr lang="fr-FR" sz="2700" dirty="0"/>
              <a:t>CPT</a:t>
            </a:r>
            <a:r>
              <a:rPr lang="fr-FR" sz="2700" dirty="0">
                <a:sym typeface="Wingdings" panose="05000000000000000000" pitchFamily="2" charset="2"/>
              </a:rPr>
              <a:t>  CP violation (can </a:t>
            </a:r>
            <a:r>
              <a:rPr lang="fr-FR" sz="2700" dirty="0" err="1">
                <a:sym typeface="Wingdings" panose="05000000000000000000" pitchFamily="2" charset="2"/>
              </a:rPr>
              <a:t>explain</a:t>
            </a:r>
            <a:r>
              <a:rPr lang="fr-FR" sz="2700" dirty="0">
                <a:sym typeface="Wingdings" panose="05000000000000000000" pitchFamily="2" charset="2"/>
              </a:rPr>
              <a:t> </a:t>
            </a:r>
            <a:r>
              <a:rPr lang="fr-FR" sz="2700" dirty="0" err="1">
                <a:sym typeface="Wingdings" panose="05000000000000000000" pitchFamily="2" charset="2"/>
              </a:rPr>
              <a:t>matter</a:t>
            </a:r>
            <a:r>
              <a:rPr lang="fr-FR" sz="2700" dirty="0">
                <a:sym typeface="Wingdings" panose="05000000000000000000" pitchFamily="2" charset="2"/>
              </a:rPr>
              <a:t>/</a:t>
            </a:r>
            <a:r>
              <a:rPr lang="fr-FR" sz="2700" dirty="0" err="1">
                <a:sym typeface="Wingdings" panose="05000000000000000000" pitchFamily="2" charset="2"/>
              </a:rPr>
              <a:t>antimatter</a:t>
            </a:r>
            <a:r>
              <a:rPr lang="fr-FR" sz="2700" dirty="0">
                <a:sym typeface="Wingdings" panose="05000000000000000000" pitchFamily="2" charset="2"/>
              </a:rPr>
              <a:t> </a:t>
            </a:r>
            <a:r>
              <a:rPr lang="fr-FR" sz="2700" dirty="0" err="1">
                <a:sym typeface="Wingdings" panose="05000000000000000000" pitchFamily="2" charset="2"/>
              </a:rPr>
              <a:t>asymmetry</a:t>
            </a:r>
            <a:r>
              <a:rPr lang="fr-FR" sz="2700" dirty="0">
                <a:sym typeface="Wingdings" panose="05000000000000000000" pitchFamily="2" charset="2"/>
              </a:rPr>
              <a:t>: </a:t>
            </a:r>
            <a:r>
              <a:rPr lang="fr-FR" sz="2700" dirty="0">
                <a:solidFill>
                  <a:prstClr val="black"/>
                </a:solidFill>
                <a:latin typeface="Calibri Light" panose="020F0302020204030204"/>
                <a:sym typeface="Wingdings" panose="05000000000000000000" pitchFamily="2" charset="2"/>
              </a:rPr>
              <a:t>Sakharov</a:t>
            </a:r>
            <a:r>
              <a:rPr lang="fr-FR" sz="2700" dirty="0">
                <a:sym typeface="Wingdings" panose="05000000000000000000" pitchFamily="2" charset="2"/>
              </a:rPr>
              <a:t>)</a:t>
            </a:r>
            <a:endParaRPr lang="fr-FR" sz="2700" dirty="0"/>
          </a:p>
        </p:txBody>
      </p:sp>
      <p:pic>
        <p:nvPicPr>
          <p:cNvPr id="45" name="Image 44">
            <a:extLst>
              <a:ext uri="{FF2B5EF4-FFF2-40B4-BE49-F238E27FC236}">
                <a16:creationId xmlns:a16="http://schemas.microsoft.com/office/drawing/2014/main" id="{FF33C4A6-EA22-43D4-89D4-0F717CD4D141}"/>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594208" y="2402718"/>
            <a:ext cx="2652146" cy="409187"/>
          </a:xfrm>
          <a:prstGeom prst="rect">
            <a:avLst/>
          </a:prstGeom>
        </p:spPr>
      </p:pic>
      <p:sp>
        <p:nvSpPr>
          <p:cNvPr id="43" name="ZoneTexte 42">
            <a:extLst>
              <a:ext uri="{FF2B5EF4-FFF2-40B4-BE49-F238E27FC236}">
                <a16:creationId xmlns:a16="http://schemas.microsoft.com/office/drawing/2014/main" id="{ED4AD5BB-ED6B-45E1-8DD4-1698C3509B37}"/>
              </a:ext>
            </a:extLst>
          </p:cNvPr>
          <p:cNvSpPr txBox="1"/>
          <p:nvPr/>
        </p:nvSpPr>
        <p:spPr>
          <a:xfrm>
            <a:off x="3838176" y="2032402"/>
            <a:ext cx="4036682" cy="1061829"/>
          </a:xfrm>
          <a:prstGeom prst="rect">
            <a:avLst/>
          </a:prstGeom>
          <a:noFill/>
        </p:spPr>
        <p:txBody>
          <a:bodyPr wrap="none" rtlCol="0">
            <a:spAutoFit/>
          </a:bodyPr>
          <a:lstStyle/>
          <a:p>
            <a:pPr defTabSz="685800" fontAlgn="auto">
              <a:spcBef>
                <a:spcPts val="0"/>
              </a:spcBef>
              <a:spcAft>
                <a:spcPts val="0"/>
              </a:spcAft>
            </a:pPr>
            <a:r>
              <a:rPr lang="fr-FR" sz="2100" dirty="0" err="1">
                <a:solidFill>
                  <a:prstClr val="black"/>
                </a:solidFill>
                <a:latin typeface="Calibri" panose="020F0502020204030204"/>
              </a:rPr>
              <a:t>Conserved</a:t>
            </a:r>
            <a:r>
              <a:rPr lang="fr-FR" sz="2100" dirty="0">
                <a:solidFill>
                  <a:prstClr val="black"/>
                </a:solidFill>
                <a:latin typeface="Calibri" panose="020F0502020204030204"/>
              </a:rPr>
              <a:t> </a:t>
            </a:r>
            <a:r>
              <a:rPr lang="fr-FR" sz="2100" dirty="0" err="1">
                <a:solidFill>
                  <a:prstClr val="black"/>
                </a:solidFill>
                <a:latin typeface="Calibri" panose="020F0502020204030204"/>
              </a:rPr>
              <a:t>parity</a:t>
            </a:r>
            <a:r>
              <a:rPr lang="fr-FR" sz="2100" dirty="0">
                <a:solidFill>
                  <a:prstClr val="black"/>
                </a:solidFill>
                <a:latin typeface="Calibri" panose="020F0502020204030204"/>
              </a:rPr>
              <a:t> 		P (r </a:t>
            </a:r>
            <a:r>
              <a:rPr lang="fr-FR" sz="2100" dirty="0">
                <a:solidFill>
                  <a:prstClr val="black"/>
                </a:solidFill>
                <a:latin typeface="Calibri" panose="020F0502020204030204"/>
                <a:sym typeface="Wingdings" panose="05000000000000000000" pitchFamily="2" charset="2"/>
              </a:rPr>
              <a:t> -r) </a:t>
            </a:r>
          </a:p>
          <a:p>
            <a:pPr defTabSz="685800" fontAlgn="auto">
              <a:spcBef>
                <a:spcPts val="0"/>
              </a:spcBef>
              <a:spcAft>
                <a:spcPts val="0"/>
              </a:spcAft>
            </a:pPr>
            <a:r>
              <a:rPr lang="fr-FR" sz="2100" dirty="0">
                <a:solidFill>
                  <a:prstClr val="black"/>
                </a:solidFill>
                <a:latin typeface="Calibri" panose="020F0502020204030204"/>
                <a:sym typeface="Wingdings" panose="05000000000000000000" pitchFamily="2" charset="2"/>
              </a:rPr>
              <a:t>Time reversal 		T (t -t)</a:t>
            </a:r>
          </a:p>
          <a:p>
            <a:pPr defTabSz="685800" fontAlgn="auto">
              <a:spcBef>
                <a:spcPts val="0"/>
              </a:spcBef>
              <a:spcAft>
                <a:spcPts val="0"/>
              </a:spcAft>
            </a:pPr>
            <a:r>
              <a:rPr lang="fr-FR" sz="2100" dirty="0">
                <a:solidFill>
                  <a:prstClr val="black"/>
                </a:solidFill>
                <a:latin typeface="Calibri" panose="020F0502020204030204"/>
                <a:sym typeface="Wingdings" panose="05000000000000000000" pitchFamily="2" charset="2"/>
              </a:rPr>
              <a:t>Charge conjugaison 	C (q-q)</a:t>
            </a:r>
            <a:endParaRPr lang="fr-FR" sz="2100" dirty="0">
              <a:solidFill>
                <a:prstClr val="black"/>
              </a:solidFill>
              <a:latin typeface="Calibri" panose="020F0502020204030204"/>
            </a:endParaRPr>
          </a:p>
        </p:txBody>
      </p:sp>
      <p:pic>
        <p:nvPicPr>
          <p:cNvPr id="3" name="Image 2">
            <a:extLst>
              <a:ext uri="{FF2B5EF4-FFF2-40B4-BE49-F238E27FC236}">
                <a16:creationId xmlns:a16="http://schemas.microsoft.com/office/drawing/2014/main" id="{655CC473-B1FC-42C5-B053-D54347CFF739}"/>
              </a:ext>
            </a:extLst>
          </p:cNvPr>
          <p:cNvPicPr>
            <a:picLocks noChangeAspect="1"/>
          </p:cNvPicPr>
          <p:nvPr/>
        </p:nvPicPr>
        <p:blipFill rotWithShape="1">
          <a:blip r:embed="rId4"/>
          <a:srcRect l="32524" t="-217" r="29616" b="54621"/>
          <a:stretch/>
        </p:blipFill>
        <p:spPr>
          <a:xfrm>
            <a:off x="926595" y="3841393"/>
            <a:ext cx="1173104" cy="1170986"/>
          </a:xfrm>
          <a:prstGeom prst="rect">
            <a:avLst/>
          </a:prstGeom>
        </p:spPr>
      </p:pic>
      <p:pic>
        <p:nvPicPr>
          <p:cNvPr id="39" name="Image 38">
            <a:extLst>
              <a:ext uri="{FF2B5EF4-FFF2-40B4-BE49-F238E27FC236}">
                <a16:creationId xmlns:a16="http://schemas.microsoft.com/office/drawing/2014/main" id="{E3B656BF-02E1-4674-8CE2-39C7AEA6B974}"/>
              </a:ext>
            </a:extLst>
          </p:cNvPr>
          <p:cNvPicPr>
            <a:picLocks noChangeAspect="1"/>
          </p:cNvPicPr>
          <p:nvPr/>
        </p:nvPicPr>
        <p:blipFill rotWithShape="1">
          <a:blip r:embed="rId4"/>
          <a:srcRect l="71001" t="51135" r="-8861" b="3269"/>
          <a:stretch/>
        </p:blipFill>
        <p:spPr>
          <a:xfrm>
            <a:off x="3208833" y="4144466"/>
            <a:ext cx="1173104" cy="1170986"/>
          </a:xfrm>
          <a:prstGeom prst="rect">
            <a:avLst/>
          </a:prstGeom>
        </p:spPr>
      </p:pic>
      <p:pic>
        <p:nvPicPr>
          <p:cNvPr id="40" name="Image 39">
            <a:extLst>
              <a:ext uri="{FF2B5EF4-FFF2-40B4-BE49-F238E27FC236}">
                <a16:creationId xmlns:a16="http://schemas.microsoft.com/office/drawing/2014/main" id="{43095E03-A3BD-4675-A492-259FABCC91E9}"/>
              </a:ext>
            </a:extLst>
          </p:cNvPr>
          <p:cNvPicPr>
            <a:picLocks noChangeAspect="1"/>
          </p:cNvPicPr>
          <p:nvPr/>
        </p:nvPicPr>
        <p:blipFill rotWithShape="1">
          <a:blip r:embed="rId4"/>
          <a:srcRect l="-14566" t="50905" r="76706" b="3499"/>
          <a:stretch/>
        </p:blipFill>
        <p:spPr>
          <a:xfrm>
            <a:off x="446374" y="5188612"/>
            <a:ext cx="1173104" cy="1170986"/>
          </a:xfrm>
          <a:prstGeom prst="rect">
            <a:avLst/>
          </a:prstGeom>
        </p:spPr>
      </p:pic>
      <p:sp>
        <p:nvSpPr>
          <p:cNvPr id="5" name="Flèche : courbe vers la gauche 4">
            <a:extLst>
              <a:ext uri="{FF2B5EF4-FFF2-40B4-BE49-F238E27FC236}">
                <a16:creationId xmlns:a16="http://schemas.microsoft.com/office/drawing/2014/main" id="{CC211E79-6F93-4A3B-AFB9-37076C806A5A}"/>
              </a:ext>
            </a:extLst>
          </p:cNvPr>
          <p:cNvSpPr/>
          <p:nvPr/>
        </p:nvSpPr>
        <p:spPr>
          <a:xfrm>
            <a:off x="1946975" y="4734515"/>
            <a:ext cx="277252" cy="8695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black"/>
              </a:solidFill>
              <a:latin typeface="Calibri" panose="020F0502020204030204"/>
            </a:endParaRPr>
          </a:p>
        </p:txBody>
      </p:sp>
      <p:sp>
        <p:nvSpPr>
          <p:cNvPr id="42" name="ZoneTexte 41">
            <a:extLst>
              <a:ext uri="{FF2B5EF4-FFF2-40B4-BE49-F238E27FC236}">
                <a16:creationId xmlns:a16="http://schemas.microsoft.com/office/drawing/2014/main" id="{8038494A-5E41-4F42-A9A1-5CECBFF8C57B}"/>
              </a:ext>
            </a:extLst>
          </p:cNvPr>
          <p:cNvSpPr txBox="1"/>
          <p:nvPr/>
        </p:nvSpPr>
        <p:spPr>
          <a:xfrm>
            <a:off x="2261328" y="5050112"/>
            <a:ext cx="274434"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sym typeface="Wingdings" panose="05000000000000000000" pitchFamily="2" charset="2"/>
              </a:rPr>
              <a:t>P</a:t>
            </a:r>
            <a:endParaRPr lang="fr-FR" sz="1350" dirty="0">
              <a:solidFill>
                <a:prstClr val="black"/>
              </a:solidFill>
              <a:latin typeface="Calibri" panose="020F0502020204030204"/>
            </a:endParaRPr>
          </a:p>
        </p:txBody>
      </p:sp>
      <p:sp>
        <p:nvSpPr>
          <p:cNvPr id="6" name="Flèche : droite 5">
            <a:extLst>
              <a:ext uri="{FF2B5EF4-FFF2-40B4-BE49-F238E27FC236}">
                <a16:creationId xmlns:a16="http://schemas.microsoft.com/office/drawing/2014/main" id="{57FE58D3-E442-448D-A84D-E638BC3CB2AC}"/>
              </a:ext>
            </a:extLst>
          </p:cNvPr>
          <p:cNvSpPr/>
          <p:nvPr/>
        </p:nvSpPr>
        <p:spPr>
          <a:xfrm>
            <a:off x="2182289" y="4463366"/>
            <a:ext cx="911018" cy="151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44" name="ZoneTexte 43">
            <a:extLst>
              <a:ext uri="{FF2B5EF4-FFF2-40B4-BE49-F238E27FC236}">
                <a16:creationId xmlns:a16="http://schemas.microsoft.com/office/drawing/2014/main" id="{47C16328-F5D9-41C0-9E99-CD01BC74A599}"/>
              </a:ext>
            </a:extLst>
          </p:cNvPr>
          <p:cNvSpPr txBox="1"/>
          <p:nvPr/>
        </p:nvSpPr>
        <p:spPr>
          <a:xfrm>
            <a:off x="2553247" y="4223820"/>
            <a:ext cx="194048" cy="300082"/>
          </a:xfrm>
          <a:prstGeom prst="rect">
            <a:avLst/>
          </a:prstGeom>
          <a:noFill/>
        </p:spPr>
        <p:txBody>
          <a:bodyPr wrap="square" rtlCol="0">
            <a:spAutoFit/>
          </a:bodyPr>
          <a:lstStyle/>
          <a:p>
            <a:pPr defTabSz="685800" fontAlgn="auto">
              <a:spcBef>
                <a:spcPts val="0"/>
              </a:spcBef>
              <a:spcAft>
                <a:spcPts val="0"/>
              </a:spcAft>
            </a:pPr>
            <a:r>
              <a:rPr lang="fr-FR" sz="1350" dirty="0">
                <a:solidFill>
                  <a:prstClr val="black"/>
                </a:solidFill>
                <a:latin typeface="Calibri" panose="020F0502020204030204"/>
                <a:sym typeface="Wingdings" panose="05000000000000000000" pitchFamily="2" charset="2"/>
              </a:rPr>
              <a:t>T</a:t>
            </a:r>
            <a:endParaRPr lang="fr-FR" sz="1350" dirty="0">
              <a:solidFill>
                <a:prstClr val="black"/>
              </a:solidFill>
              <a:latin typeface="Calibri" panose="020F0502020204030204"/>
            </a:endParaRPr>
          </a:p>
        </p:txBody>
      </p:sp>
      <p:sp>
        <p:nvSpPr>
          <p:cNvPr id="8" name="ZoneTexte 7">
            <a:extLst>
              <a:ext uri="{FF2B5EF4-FFF2-40B4-BE49-F238E27FC236}">
                <a16:creationId xmlns:a16="http://schemas.microsoft.com/office/drawing/2014/main" id="{CB38F717-F669-49AA-9679-D1F85105CF16}"/>
              </a:ext>
            </a:extLst>
          </p:cNvPr>
          <p:cNvSpPr txBox="1"/>
          <p:nvPr/>
        </p:nvSpPr>
        <p:spPr>
          <a:xfrm>
            <a:off x="1369702" y="4223820"/>
            <a:ext cx="237566"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a:t>
            </a:r>
          </a:p>
        </p:txBody>
      </p:sp>
      <p:sp>
        <p:nvSpPr>
          <p:cNvPr id="50" name="ZoneTexte 49">
            <a:extLst>
              <a:ext uri="{FF2B5EF4-FFF2-40B4-BE49-F238E27FC236}">
                <a16:creationId xmlns:a16="http://schemas.microsoft.com/office/drawing/2014/main" id="{1E2BA6FD-0C87-4060-9E40-50E24B67D2C5}"/>
              </a:ext>
            </a:extLst>
          </p:cNvPr>
          <p:cNvSpPr txBox="1"/>
          <p:nvPr/>
        </p:nvSpPr>
        <p:spPr>
          <a:xfrm>
            <a:off x="1362914" y="4066522"/>
            <a:ext cx="271228"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a:t>
            </a:r>
          </a:p>
        </p:txBody>
      </p:sp>
      <p:sp>
        <p:nvSpPr>
          <p:cNvPr id="51" name="ZoneTexte 50">
            <a:extLst>
              <a:ext uri="{FF2B5EF4-FFF2-40B4-BE49-F238E27FC236}">
                <a16:creationId xmlns:a16="http://schemas.microsoft.com/office/drawing/2014/main" id="{86ABCE18-3BE8-470E-B397-8C4D49F0AD7E}"/>
              </a:ext>
            </a:extLst>
          </p:cNvPr>
          <p:cNvSpPr txBox="1"/>
          <p:nvPr/>
        </p:nvSpPr>
        <p:spPr>
          <a:xfrm>
            <a:off x="1381392" y="6007131"/>
            <a:ext cx="271228"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a:t>
            </a:r>
          </a:p>
        </p:txBody>
      </p:sp>
      <p:sp>
        <p:nvSpPr>
          <p:cNvPr id="52" name="ZoneTexte 51">
            <a:extLst>
              <a:ext uri="{FF2B5EF4-FFF2-40B4-BE49-F238E27FC236}">
                <a16:creationId xmlns:a16="http://schemas.microsoft.com/office/drawing/2014/main" id="{938D1C0D-AC83-4637-8F43-3A7468B8DEBC}"/>
              </a:ext>
            </a:extLst>
          </p:cNvPr>
          <p:cNvSpPr txBox="1"/>
          <p:nvPr/>
        </p:nvSpPr>
        <p:spPr>
          <a:xfrm>
            <a:off x="1402109" y="5848657"/>
            <a:ext cx="237566"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a:t>
            </a:r>
          </a:p>
        </p:txBody>
      </p:sp>
      <p:grpSp>
        <p:nvGrpSpPr>
          <p:cNvPr id="7" name="Groupe 6">
            <a:extLst>
              <a:ext uri="{FF2B5EF4-FFF2-40B4-BE49-F238E27FC236}">
                <a16:creationId xmlns:a16="http://schemas.microsoft.com/office/drawing/2014/main" id="{08010968-B079-9C0D-72E2-6286086FD3DF}"/>
              </a:ext>
            </a:extLst>
          </p:cNvPr>
          <p:cNvGrpSpPr/>
          <p:nvPr/>
        </p:nvGrpSpPr>
        <p:grpSpPr>
          <a:xfrm>
            <a:off x="4449152" y="3774150"/>
            <a:ext cx="4297599" cy="2552122"/>
            <a:chOff x="6964951" y="1841330"/>
            <a:chExt cx="5110502" cy="3412075"/>
          </a:xfrm>
        </p:grpSpPr>
        <p:sp>
          <p:nvSpPr>
            <p:cNvPr id="10" name="ZoneTexte 9">
              <a:extLst>
                <a:ext uri="{FF2B5EF4-FFF2-40B4-BE49-F238E27FC236}">
                  <a16:creationId xmlns:a16="http://schemas.microsoft.com/office/drawing/2014/main" id="{95014548-76F9-6711-F947-F987450E5BE5}"/>
                </a:ext>
              </a:extLst>
            </p:cNvPr>
            <p:cNvSpPr txBox="1"/>
            <p:nvPr/>
          </p:nvSpPr>
          <p:spPr>
            <a:xfrm>
              <a:off x="7349949" y="4570771"/>
              <a:ext cx="963019" cy="682634"/>
            </a:xfrm>
            <a:prstGeom prst="rect">
              <a:avLst/>
            </a:prstGeom>
            <a:noFill/>
            <a:ln>
              <a:noFill/>
            </a:ln>
          </p:spPr>
          <p:txBody>
            <a:bodyPr vert="horz" wrap="none" lIns="67500" tIns="33750" rIns="67500" bIns="33750" anchorCtr="0" compatLnSpc="0">
              <a:spAutoFit/>
            </a:bodyPr>
            <a:lstStyle/>
            <a:p>
              <a:pPr algn="ctr" defTabSz="685800" fontAlgn="auto" hangingPunct="0">
                <a:spcBef>
                  <a:spcPts val="0"/>
                </a:spcBef>
                <a:spcAft>
                  <a:spcPts val="0"/>
                </a:spcAft>
              </a:pPr>
              <a:r>
                <a:rPr lang="de-DE" sz="1500" b="1">
                  <a:solidFill>
                    <a:srgbClr val="AC004A"/>
                  </a:solidFill>
                  <a:latin typeface="Arial" pitchFamily="18"/>
                  <a:ea typeface="Microsoft YaHei" pitchFamily="2"/>
                  <a:cs typeface="Arial" pitchFamily="2"/>
                </a:rPr>
                <a:t>electric</a:t>
              </a:r>
            </a:p>
            <a:p>
              <a:pPr algn="ctr" defTabSz="685800" fontAlgn="auto" hangingPunct="0">
                <a:spcBef>
                  <a:spcPts val="0"/>
                </a:spcBef>
                <a:spcAft>
                  <a:spcPts val="0"/>
                </a:spcAft>
              </a:pPr>
              <a:r>
                <a:rPr lang="de-DE" sz="1500" b="1">
                  <a:solidFill>
                    <a:srgbClr val="AC004A"/>
                  </a:solidFill>
                  <a:latin typeface="Arial" pitchFamily="18"/>
                  <a:ea typeface="Microsoft YaHei" pitchFamily="2"/>
                  <a:cs typeface="Arial" pitchFamily="2"/>
                </a:rPr>
                <a:t>charge</a:t>
              </a:r>
            </a:p>
          </p:txBody>
        </p:sp>
        <p:sp>
          <p:nvSpPr>
            <p:cNvPr id="11" name="ZoneTexte 10">
              <a:extLst>
                <a:ext uri="{FF2B5EF4-FFF2-40B4-BE49-F238E27FC236}">
                  <a16:creationId xmlns:a16="http://schemas.microsoft.com/office/drawing/2014/main" id="{62551695-2125-B922-B0CF-17F16357AD1B}"/>
                </a:ext>
              </a:extLst>
            </p:cNvPr>
            <p:cNvSpPr txBox="1"/>
            <p:nvPr/>
          </p:nvSpPr>
          <p:spPr>
            <a:xfrm>
              <a:off x="9140383" y="4583792"/>
              <a:ext cx="670454" cy="386880"/>
            </a:xfrm>
            <a:prstGeom prst="rect">
              <a:avLst/>
            </a:prstGeom>
            <a:noFill/>
            <a:ln>
              <a:noFill/>
            </a:ln>
          </p:spPr>
          <p:txBody>
            <a:bodyPr vert="horz" wrap="none" lIns="67500" tIns="33750" rIns="67500" bIns="33750" anchorCtr="0" compatLnSpc="0">
              <a:spAutoFit/>
            </a:bodyPr>
            <a:lstStyle/>
            <a:p>
              <a:pPr algn="ctr" defTabSz="685800" fontAlgn="auto" hangingPunct="0">
                <a:spcBef>
                  <a:spcPts val="0"/>
                </a:spcBef>
                <a:spcAft>
                  <a:spcPts val="0"/>
                </a:spcAft>
              </a:pPr>
              <a:r>
                <a:rPr lang="de-DE" sz="1500" b="1">
                  <a:solidFill>
                    <a:srgbClr val="70A7D4"/>
                  </a:solidFill>
                  <a:latin typeface="Arial" pitchFamily="18"/>
                  <a:ea typeface="Microsoft YaHei" pitchFamily="2"/>
                  <a:cs typeface="Arial" pitchFamily="2"/>
                </a:rPr>
                <a:t>EDM</a:t>
              </a:r>
            </a:p>
          </p:txBody>
        </p:sp>
        <p:sp>
          <p:nvSpPr>
            <p:cNvPr id="12" name="ZoneTexte 11">
              <a:extLst>
                <a:ext uri="{FF2B5EF4-FFF2-40B4-BE49-F238E27FC236}">
                  <a16:creationId xmlns:a16="http://schemas.microsoft.com/office/drawing/2014/main" id="{1B4ACF8C-3284-A88E-58B8-EDE3CA4FC577}"/>
                </a:ext>
              </a:extLst>
            </p:cNvPr>
            <p:cNvSpPr txBox="1"/>
            <p:nvPr/>
          </p:nvSpPr>
          <p:spPr>
            <a:xfrm>
              <a:off x="10146515" y="4556469"/>
              <a:ext cx="1928938" cy="682634"/>
            </a:xfrm>
            <a:prstGeom prst="rect">
              <a:avLst/>
            </a:prstGeom>
            <a:noFill/>
            <a:ln>
              <a:noFill/>
            </a:ln>
          </p:spPr>
          <p:txBody>
            <a:bodyPr vert="horz" wrap="none" lIns="67500" tIns="33750" rIns="67500" bIns="33750" anchorCtr="0" compatLnSpc="0">
              <a:spAutoFit/>
            </a:bodyPr>
            <a:lstStyle/>
            <a:p>
              <a:pPr algn="ctr" defTabSz="685800" fontAlgn="auto" hangingPunct="0">
                <a:spcBef>
                  <a:spcPts val="0"/>
                </a:spcBef>
                <a:spcAft>
                  <a:spcPts val="0"/>
                </a:spcAft>
              </a:pPr>
              <a:r>
                <a:rPr lang="de-DE" sz="1500" b="1" dirty="0" err="1">
                  <a:solidFill>
                    <a:srgbClr val="D33AA9"/>
                  </a:solidFill>
                  <a:latin typeface="Arial" pitchFamily="18"/>
                  <a:ea typeface="Microsoft YaHei" pitchFamily="2"/>
                  <a:cs typeface="Arial" pitchFamily="2"/>
                </a:rPr>
                <a:t>electron</a:t>
              </a:r>
              <a:r>
                <a:rPr lang="de-DE" sz="1500" b="1" dirty="0">
                  <a:solidFill>
                    <a:srgbClr val="D33AA9"/>
                  </a:solidFill>
                  <a:latin typeface="Arial" pitchFamily="18"/>
                  <a:ea typeface="Microsoft YaHei" pitchFamily="2"/>
                  <a:cs typeface="Arial" pitchFamily="2"/>
                </a:rPr>
                <a:t> </a:t>
              </a:r>
              <a:r>
                <a:rPr lang="de-DE" sz="1500" b="1" dirty="0" err="1">
                  <a:solidFill>
                    <a:srgbClr val="D33AA9"/>
                  </a:solidFill>
                  <a:latin typeface="Arial" pitchFamily="18"/>
                  <a:ea typeface="Microsoft YaHei" pitchFamily="2"/>
                  <a:cs typeface="Arial" pitchFamily="2"/>
                </a:rPr>
                <a:t>charge</a:t>
              </a:r>
              <a:r>
                <a:rPr lang="de-DE" sz="1500" b="1" dirty="0">
                  <a:solidFill>
                    <a:srgbClr val="D33AA9"/>
                  </a:solidFill>
                  <a:latin typeface="Arial" pitchFamily="18"/>
                  <a:ea typeface="Microsoft YaHei" pitchFamily="2"/>
                  <a:cs typeface="Arial" pitchFamily="2"/>
                </a:rPr>
                <a:t> </a:t>
              </a:r>
            </a:p>
            <a:p>
              <a:pPr algn="ctr" defTabSz="685800" fontAlgn="auto" hangingPunct="0">
                <a:spcBef>
                  <a:spcPts val="0"/>
                </a:spcBef>
                <a:spcAft>
                  <a:spcPts val="0"/>
                </a:spcAft>
              </a:pPr>
              <a:r>
                <a:rPr lang="de-DE" sz="1500" b="1" dirty="0" err="1">
                  <a:solidFill>
                    <a:srgbClr val="D33AA9"/>
                  </a:solidFill>
                  <a:latin typeface="Arial" pitchFamily="18"/>
                  <a:ea typeface="Microsoft YaHei" pitchFamily="2"/>
                  <a:cs typeface="Arial" pitchFamily="2"/>
                </a:rPr>
                <a:t>distribution</a:t>
              </a:r>
              <a:r>
                <a:rPr lang="de-DE" sz="1500" b="1" dirty="0">
                  <a:solidFill>
                    <a:srgbClr val="D33AA9"/>
                  </a:solidFill>
                  <a:latin typeface="Arial" pitchFamily="18"/>
                  <a:ea typeface="Microsoft YaHei" pitchFamily="2"/>
                  <a:cs typeface="Arial" pitchFamily="2"/>
                </a:rPr>
                <a:t>?</a:t>
              </a:r>
            </a:p>
          </p:txBody>
        </p:sp>
        <p:pic>
          <p:nvPicPr>
            <p:cNvPr id="13" name="Graphique 12">
              <a:extLst>
                <a:ext uri="{FF2B5EF4-FFF2-40B4-BE49-F238E27FC236}">
                  <a16:creationId xmlns:a16="http://schemas.microsoft.com/office/drawing/2014/main" id="{426FC6F6-35BB-A293-79DC-F850D91E14CA}"/>
                </a:ext>
              </a:extLst>
            </p:cNvPr>
            <p:cNvPicPr>
              <a:picLocks noChangeAspect="1"/>
            </p:cNvPicPr>
            <p:nvPr/>
          </p:nvPicPr>
          <p:blipFill>
            <a:blip r:embed="rId5">
              <a:lum/>
              <a:alphaModFix/>
              <a:extLst>
                <a:ext uri="{96DAC541-7B7A-43D3-8B79-37D633B846F1}">
                  <asvg:svgBlip xmlns:asvg="http://schemas.microsoft.com/office/drawing/2016/SVG/main" r:embed="rId6"/>
                </a:ext>
              </a:extLst>
            </a:blip>
            <a:srcRect/>
            <a:stretch>
              <a:fillRect/>
            </a:stretch>
          </p:blipFill>
          <p:spPr>
            <a:xfrm>
              <a:off x="7096219" y="3434921"/>
              <a:ext cx="4708842" cy="1174488"/>
            </a:xfrm>
            <a:prstGeom prst="rect">
              <a:avLst/>
            </a:prstGeom>
            <a:noFill/>
            <a:ln>
              <a:noFill/>
            </a:ln>
          </p:spPr>
        </p:pic>
        <p:pic>
          <p:nvPicPr>
            <p:cNvPr id="14" name="Graphique 13">
              <a:extLst>
                <a:ext uri="{FF2B5EF4-FFF2-40B4-BE49-F238E27FC236}">
                  <a16:creationId xmlns:a16="http://schemas.microsoft.com/office/drawing/2014/main" id="{483F6FED-623F-D7A7-3620-EF32B860F8E6}"/>
                </a:ext>
              </a:extLst>
            </p:cNvPr>
            <p:cNvPicPr>
              <a:picLocks noChangeAspect="1"/>
            </p:cNvPicPr>
            <p:nvPr/>
          </p:nvPicPr>
          <p:blipFill>
            <a:blip r:embed="rId7">
              <a:lum/>
              <a:alphaModFix/>
              <a:extLst>
                <a:ext uri="{96DAC541-7B7A-43D3-8B79-37D633B846F1}">
                  <asvg:svgBlip xmlns:asvg="http://schemas.microsoft.com/office/drawing/2016/SVG/main" r:embed="rId8"/>
                </a:ext>
              </a:extLst>
            </a:blip>
            <a:srcRect/>
            <a:stretch>
              <a:fillRect/>
            </a:stretch>
          </p:blipFill>
          <p:spPr>
            <a:xfrm>
              <a:off x="6964951" y="1841330"/>
              <a:ext cx="3929588" cy="1445352"/>
            </a:xfrm>
            <a:prstGeom prst="rect">
              <a:avLst/>
            </a:prstGeom>
            <a:noFill/>
            <a:ln>
              <a:noFill/>
            </a:ln>
          </p:spPr>
        </p:pic>
      </p:grpSp>
    </p:spTree>
    <p:extLst>
      <p:ext uri="{BB962C8B-B14F-4D97-AF65-F5344CB8AC3E}">
        <p14:creationId xmlns:p14="http://schemas.microsoft.com/office/powerpoint/2010/main" val="368790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09A05-30D6-06F4-64E2-782A188AB4A2}"/>
              </a:ext>
            </a:extLst>
          </p:cNvPr>
          <p:cNvSpPr>
            <a:spLocks noGrp="1"/>
          </p:cNvSpPr>
          <p:nvPr>
            <p:ph type="title"/>
          </p:nvPr>
        </p:nvSpPr>
        <p:spPr>
          <a:xfrm>
            <a:off x="3401870" y="368660"/>
            <a:ext cx="2503190" cy="1083654"/>
          </a:xfrm>
        </p:spPr>
        <p:txBody>
          <a:bodyPr>
            <a:normAutofit/>
          </a:bodyPr>
          <a:lstStyle/>
          <a:p>
            <a:r>
              <a:rPr lang="fr-FR" sz="4400" dirty="0" err="1"/>
              <a:t>Outline</a:t>
            </a:r>
            <a:endParaRPr lang="fr-FR" sz="4400" dirty="0"/>
          </a:p>
        </p:txBody>
      </p:sp>
      <p:sp>
        <p:nvSpPr>
          <p:cNvPr id="3" name="Espace réservé du contenu 2">
            <a:extLst>
              <a:ext uri="{FF2B5EF4-FFF2-40B4-BE49-F238E27FC236}">
                <a16:creationId xmlns:a16="http://schemas.microsoft.com/office/drawing/2014/main" id="{6756BA59-B466-3E78-798C-1B940BD01606}"/>
              </a:ext>
            </a:extLst>
          </p:cNvPr>
          <p:cNvSpPr>
            <a:spLocks noGrp="1"/>
          </p:cNvSpPr>
          <p:nvPr>
            <p:ph idx="1"/>
          </p:nvPr>
        </p:nvSpPr>
        <p:spPr/>
        <p:txBody>
          <a:bodyPr>
            <a:normAutofit/>
          </a:bodyPr>
          <a:lstStyle/>
          <a:p>
            <a:r>
              <a:rPr lang="fr-FR" sz="3200" dirty="0"/>
              <a:t>EDM </a:t>
            </a:r>
            <a:r>
              <a:rPr lang="fr-FR" sz="3200" dirty="0" err="1"/>
              <a:t>worldwide</a:t>
            </a:r>
            <a:r>
              <a:rPr lang="fr-FR" sz="3200" dirty="0"/>
              <a:t> </a:t>
            </a:r>
            <a:r>
              <a:rPr lang="fr-FR" sz="3200" dirty="0">
                <a:sym typeface="Wingdings" panose="05000000000000000000" pitchFamily="2" charset="2"/>
              </a:rPr>
              <a:t></a:t>
            </a:r>
            <a:r>
              <a:rPr lang="fr-FR" sz="3200" dirty="0"/>
              <a:t> </a:t>
            </a:r>
            <a:r>
              <a:rPr lang="fr-FR" sz="3200" dirty="0" err="1"/>
              <a:t>why</a:t>
            </a:r>
            <a:r>
              <a:rPr lang="fr-FR" sz="3200" dirty="0"/>
              <a:t> EDM </a:t>
            </a:r>
          </a:p>
          <a:p>
            <a:r>
              <a:rPr lang="fr-FR" sz="3200" dirty="0" err="1"/>
              <a:t>Why</a:t>
            </a:r>
            <a:r>
              <a:rPr lang="fr-FR" sz="3200" dirty="0"/>
              <a:t> in </a:t>
            </a:r>
            <a:r>
              <a:rPr lang="fr-FR" sz="3200" dirty="0" err="1"/>
              <a:t>cryogenic</a:t>
            </a:r>
            <a:r>
              <a:rPr lang="fr-FR" sz="3200" dirty="0"/>
              <a:t> </a:t>
            </a:r>
            <a:r>
              <a:rPr lang="fr-FR" sz="3200" dirty="0" err="1"/>
              <a:t>solid</a:t>
            </a:r>
            <a:r>
              <a:rPr lang="fr-FR" sz="3200" dirty="0"/>
              <a:t>: EDMMA </a:t>
            </a:r>
            <a:r>
              <a:rPr lang="fr-FR" sz="3200" dirty="0" err="1"/>
              <a:t>project</a:t>
            </a:r>
            <a:r>
              <a:rPr lang="fr-FR" sz="3200" dirty="0"/>
              <a:t> (Cs in Ar)</a:t>
            </a:r>
          </a:p>
          <a:p>
            <a:r>
              <a:rPr lang="fr-FR" sz="3200" dirty="0" err="1"/>
              <a:t>Experimental</a:t>
            </a:r>
            <a:r>
              <a:rPr lang="fr-FR" sz="3200" dirty="0"/>
              <a:t> setup: Cs absorption </a:t>
            </a:r>
            <a:r>
              <a:rPr lang="fr-FR" sz="3200" dirty="0" err="1"/>
              <a:t>spectra</a:t>
            </a:r>
            <a:endParaRPr lang="fr-FR" sz="3200" dirty="0"/>
          </a:p>
          <a:p>
            <a:r>
              <a:rPr lang="fr-FR" sz="3200" dirty="0"/>
              <a:t>Possible </a:t>
            </a:r>
            <a:r>
              <a:rPr lang="fr-FR" sz="3200" dirty="0" err="1"/>
              <a:t>trapping</a:t>
            </a:r>
            <a:r>
              <a:rPr lang="fr-FR" sz="3200" dirty="0"/>
              <a:t> sites: </a:t>
            </a:r>
            <a:r>
              <a:rPr lang="fr-FR" sz="3200" dirty="0" err="1"/>
              <a:t>stability</a:t>
            </a:r>
            <a:r>
              <a:rPr lang="fr-FR" sz="3200" dirty="0"/>
              <a:t> </a:t>
            </a:r>
            <a:r>
              <a:rPr lang="fr-FR" sz="3200" dirty="0" err="1"/>
              <a:t>study</a:t>
            </a:r>
            <a:endParaRPr lang="fr-FR" sz="3200" dirty="0"/>
          </a:p>
          <a:p>
            <a:r>
              <a:rPr lang="fr-FR" sz="3200" dirty="0"/>
              <a:t>Line position </a:t>
            </a:r>
          </a:p>
          <a:p>
            <a:r>
              <a:rPr lang="fr-FR" sz="3200" dirty="0">
                <a:solidFill>
                  <a:schemeClr val="bg2">
                    <a:lumMod val="90000"/>
                  </a:schemeClr>
                </a:solidFill>
              </a:rPr>
              <a:t>Line </a:t>
            </a:r>
            <a:r>
              <a:rPr lang="fr-FR" sz="3200" dirty="0" err="1">
                <a:solidFill>
                  <a:schemeClr val="bg2">
                    <a:lumMod val="90000"/>
                  </a:schemeClr>
                </a:solidFill>
              </a:rPr>
              <a:t>broadening</a:t>
            </a:r>
            <a:endParaRPr lang="fr-FR" sz="3200" dirty="0">
              <a:solidFill>
                <a:schemeClr val="bg2">
                  <a:lumMod val="90000"/>
                </a:schemeClr>
              </a:solidFill>
            </a:endParaRPr>
          </a:p>
          <a:p>
            <a:r>
              <a:rPr lang="fr-FR" sz="3200" dirty="0">
                <a:solidFill>
                  <a:schemeClr val="bg2">
                    <a:lumMod val="90000"/>
                  </a:schemeClr>
                </a:solidFill>
              </a:rPr>
              <a:t>Possible </a:t>
            </a:r>
            <a:r>
              <a:rPr lang="fr-FR" sz="3200" dirty="0" err="1">
                <a:solidFill>
                  <a:schemeClr val="bg2">
                    <a:lumMod val="90000"/>
                  </a:schemeClr>
                </a:solidFill>
              </a:rPr>
              <a:t>improvement</a:t>
            </a:r>
            <a:endParaRPr lang="fr-FR" sz="3200" dirty="0">
              <a:solidFill>
                <a:schemeClr val="bg2">
                  <a:lumMod val="90000"/>
                </a:schemeClr>
              </a:solidFill>
            </a:endParaRPr>
          </a:p>
        </p:txBody>
      </p:sp>
    </p:spTree>
    <p:extLst>
      <p:ext uri="{BB962C8B-B14F-4D97-AF65-F5344CB8AC3E}">
        <p14:creationId xmlns:p14="http://schemas.microsoft.com/office/powerpoint/2010/main" val="1212706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05F2E-8FFD-DEFD-A065-587844B7AEA9}"/>
              </a:ext>
            </a:extLst>
          </p:cNvPr>
          <p:cNvSpPr>
            <a:spLocks noGrp="1"/>
          </p:cNvSpPr>
          <p:nvPr>
            <p:ph type="title"/>
          </p:nvPr>
        </p:nvSpPr>
        <p:spPr>
          <a:xfrm>
            <a:off x="833028" y="249234"/>
            <a:ext cx="7886700" cy="566708"/>
          </a:xfrm>
        </p:spPr>
        <p:txBody>
          <a:bodyPr>
            <a:normAutofit/>
          </a:bodyPr>
          <a:lstStyle/>
          <a:p>
            <a:r>
              <a:rPr lang="fr-FR" dirty="0"/>
              <a:t>Cs(6s and 6p) - Ar </a:t>
            </a:r>
            <a:r>
              <a:rPr lang="fr-FR" dirty="0" err="1"/>
              <a:t>potential</a:t>
            </a:r>
            <a:r>
              <a:rPr lang="fr-FR" dirty="0"/>
              <a:t> approximation</a:t>
            </a:r>
          </a:p>
        </p:txBody>
      </p:sp>
      <p:pic>
        <p:nvPicPr>
          <p:cNvPr id="25" name="Image 24">
            <a:extLst>
              <a:ext uri="{FF2B5EF4-FFF2-40B4-BE49-F238E27FC236}">
                <a16:creationId xmlns:a16="http://schemas.microsoft.com/office/drawing/2014/main" id="{69BBD5EB-C20F-1151-2A59-DAE406BC0EAF}"/>
              </a:ext>
            </a:extLst>
          </p:cNvPr>
          <p:cNvPicPr>
            <a:picLocks noChangeAspect="1"/>
          </p:cNvPicPr>
          <p:nvPr/>
        </p:nvPicPr>
        <p:blipFill>
          <a:blip r:embed="rId3"/>
          <a:stretch>
            <a:fillRect/>
          </a:stretch>
        </p:blipFill>
        <p:spPr>
          <a:xfrm>
            <a:off x="1583632" y="1438851"/>
            <a:ext cx="4865029" cy="925502"/>
          </a:xfrm>
          <a:prstGeom prst="rect">
            <a:avLst/>
          </a:prstGeom>
          <a:ln w="19050">
            <a:noFill/>
          </a:ln>
        </p:spPr>
      </p:pic>
      <p:grpSp>
        <p:nvGrpSpPr>
          <p:cNvPr id="30" name="Groupe 29">
            <a:extLst>
              <a:ext uri="{FF2B5EF4-FFF2-40B4-BE49-F238E27FC236}">
                <a16:creationId xmlns:a16="http://schemas.microsoft.com/office/drawing/2014/main" id="{2D9BAFF3-16B2-3AE1-7332-65101F0EB6C7}"/>
              </a:ext>
            </a:extLst>
          </p:cNvPr>
          <p:cNvGrpSpPr/>
          <p:nvPr/>
        </p:nvGrpSpPr>
        <p:grpSpPr>
          <a:xfrm>
            <a:off x="6296188" y="814948"/>
            <a:ext cx="2847811" cy="2614051"/>
            <a:chOff x="8748180" y="113063"/>
            <a:chExt cx="2708586" cy="2479592"/>
          </a:xfrm>
        </p:grpSpPr>
        <p:pic>
          <p:nvPicPr>
            <p:cNvPr id="31" name="Graphique 30">
              <a:extLst>
                <a:ext uri="{FF2B5EF4-FFF2-40B4-BE49-F238E27FC236}">
                  <a16:creationId xmlns:a16="http://schemas.microsoft.com/office/drawing/2014/main" id="{E6E608CE-F277-8243-734D-149C220A841C}"/>
                </a:ext>
              </a:extLst>
            </p:cNvPr>
            <p:cNvPicPr>
              <a:picLocks noChangeAspect="1"/>
            </p:cNvPicPr>
            <p:nvPr/>
          </p:nvPicPr>
          <p:blipFill>
            <a:blip r:embed="rId4">
              <a:lum/>
              <a:alphaModFix/>
              <a:extLst>
                <a:ext uri="{96DAC541-7B7A-43D3-8B79-37D633B846F1}">
                  <asvg:svgBlip xmlns:asvg="http://schemas.microsoft.com/office/drawing/2016/SVG/main" r:embed="rId5"/>
                </a:ext>
              </a:extLst>
            </a:blip>
            <a:srcRect/>
            <a:stretch>
              <a:fillRect/>
            </a:stretch>
          </p:blipFill>
          <p:spPr>
            <a:xfrm>
              <a:off x="9201877" y="113063"/>
              <a:ext cx="2254889" cy="2479592"/>
            </a:xfrm>
            <a:prstGeom prst="rect">
              <a:avLst/>
            </a:prstGeom>
            <a:noFill/>
            <a:ln>
              <a:noFill/>
            </a:ln>
          </p:spPr>
        </p:pic>
        <p:cxnSp>
          <p:nvCxnSpPr>
            <p:cNvPr id="32" name="Connecteur droit avec flèche 31">
              <a:extLst>
                <a:ext uri="{FF2B5EF4-FFF2-40B4-BE49-F238E27FC236}">
                  <a16:creationId xmlns:a16="http://schemas.microsoft.com/office/drawing/2014/main" id="{52D872E5-8E21-5F06-3720-76617971C4C6}"/>
                </a:ext>
              </a:extLst>
            </p:cNvPr>
            <p:cNvCxnSpPr>
              <a:cxnSpLocks/>
            </p:cNvCxnSpPr>
            <p:nvPr/>
          </p:nvCxnSpPr>
          <p:spPr>
            <a:xfrm flipH="1" flipV="1">
              <a:off x="9545782" y="375264"/>
              <a:ext cx="711972" cy="904163"/>
            </a:xfrm>
            <a:prstGeom prst="straightConnector1">
              <a:avLst/>
            </a:prstGeom>
            <a:ln w="38100">
              <a:solidFill>
                <a:schemeClr val="tx1"/>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6BE8FDAF-92CB-BE1A-3717-0CCFA322B042}"/>
                </a:ext>
              </a:extLst>
            </p:cNvPr>
            <p:cNvSpPr txBox="1"/>
            <p:nvPr/>
          </p:nvSpPr>
          <p:spPr>
            <a:xfrm>
              <a:off x="8773183" y="139766"/>
              <a:ext cx="1556138" cy="544826"/>
            </a:xfrm>
            <a:prstGeom prst="rect">
              <a:avLst/>
            </a:prstGeom>
            <a:noFill/>
          </p:spPr>
          <p:txBody>
            <a:bodyPr wrap="square" rtlCol="0">
              <a:spAutoFit/>
            </a:bodyPr>
            <a:lstStyle/>
            <a:p>
              <a:pPr defTabSz="685800" fontAlgn="auto">
                <a:spcBef>
                  <a:spcPts val="0"/>
                </a:spcBef>
                <a:spcAft>
                  <a:spcPts val="0"/>
                </a:spcAft>
                <a:defRPr/>
              </a:pPr>
              <a:r>
                <a:rPr lang="fr-FR" sz="1350" dirty="0">
                  <a:solidFill>
                    <a:prstClr val="black"/>
                  </a:solidFill>
                  <a:latin typeface="Calibri" panose="020F0502020204030204"/>
                </a:rPr>
                <a:t>X,Y,Z</a:t>
              </a:r>
            </a:p>
          </p:txBody>
        </p:sp>
        <p:sp>
          <p:nvSpPr>
            <p:cNvPr id="34" name="ZoneTexte 33">
              <a:extLst>
                <a:ext uri="{FF2B5EF4-FFF2-40B4-BE49-F238E27FC236}">
                  <a16:creationId xmlns:a16="http://schemas.microsoft.com/office/drawing/2014/main" id="{E1F034DF-D7DF-22AB-34C8-22C679B1D058}"/>
                </a:ext>
              </a:extLst>
            </p:cNvPr>
            <p:cNvSpPr txBox="1"/>
            <p:nvPr/>
          </p:nvSpPr>
          <p:spPr>
            <a:xfrm>
              <a:off x="8748180" y="472009"/>
              <a:ext cx="628862" cy="544826"/>
            </a:xfrm>
            <a:prstGeom prst="rect">
              <a:avLst/>
            </a:prstGeom>
            <a:noFill/>
          </p:spPr>
          <p:txBody>
            <a:bodyPr wrap="none" rtlCol="0">
              <a:spAutoFit/>
            </a:bodyPr>
            <a:lstStyle/>
            <a:p>
              <a:pPr defTabSz="685800" fontAlgn="auto">
                <a:spcBef>
                  <a:spcPts val="0"/>
                </a:spcBef>
                <a:spcAft>
                  <a:spcPts val="0"/>
                </a:spcAft>
                <a:defRPr/>
              </a:pPr>
              <a:r>
                <a:rPr lang="fr-FR" sz="1350" dirty="0">
                  <a:solidFill>
                    <a:srgbClr val="E301CD"/>
                  </a:solidFill>
                  <a:latin typeface="Calibri" panose="020F0502020204030204"/>
                </a:rPr>
                <a:t>Ar</a:t>
              </a:r>
            </a:p>
          </p:txBody>
        </p:sp>
      </p:grpSp>
      <p:pic>
        <p:nvPicPr>
          <p:cNvPr id="3" name="Image 2">
            <a:extLst>
              <a:ext uri="{FF2B5EF4-FFF2-40B4-BE49-F238E27FC236}">
                <a16:creationId xmlns:a16="http://schemas.microsoft.com/office/drawing/2014/main" id="{B78AA88B-13A6-8478-9813-2D83F2608508}"/>
              </a:ext>
            </a:extLst>
          </p:cNvPr>
          <p:cNvPicPr>
            <a:picLocks noChangeAspect="1"/>
          </p:cNvPicPr>
          <p:nvPr/>
        </p:nvPicPr>
        <p:blipFill>
          <a:blip r:embed="rId6"/>
          <a:stretch>
            <a:fillRect/>
          </a:stretch>
        </p:blipFill>
        <p:spPr>
          <a:xfrm>
            <a:off x="259528" y="4068266"/>
            <a:ext cx="8624943" cy="1365191"/>
          </a:xfrm>
          <a:prstGeom prst="rect">
            <a:avLst/>
          </a:prstGeom>
        </p:spPr>
      </p:pic>
      <p:pic>
        <p:nvPicPr>
          <p:cNvPr id="5" name="Image 4">
            <a:extLst>
              <a:ext uri="{FF2B5EF4-FFF2-40B4-BE49-F238E27FC236}">
                <a16:creationId xmlns:a16="http://schemas.microsoft.com/office/drawing/2014/main" id="{94BACAE0-1DB7-D7A8-1906-71B5431B7132}"/>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159731" y="2933945"/>
            <a:ext cx="4417524" cy="312381"/>
          </a:xfrm>
          <a:prstGeom prst="rect">
            <a:avLst/>
          </a:prstGeom>
        </p:spPr>
      </p:pic>
      <p:sp>
        <p:nvSpPr>
          <p:cNvPr id="8" name="ZoneTexte 7">
            <a:extLst>
              <a:ext uri="{FF2B5EF4-FFF2-40B4-BE49-F238E27FC236}">
                <a16:creationId xmlns:a16="http://schemas.microsoft.com/office/drawing/2014/main" id="{B87C6A92-50FA-7041-2723-499666024D8B}"/>
              </a:ext>
            </a:extLst>
          </p:cNvPr>
          <p:cNvSpPr txBox="1"/>
          <p:nvPr/>
        </p:nvSpPr>
        <p:spPr>
          <a:xfrm>
            <a:off x="76772" y="1680985"/>
            <a:ext cx="1385900" cy="369332"/>
          </a:xfrm>
          <a:prstGeom prst="rect">
            <a:avLst/>
          </a:prstGeom>
          <a:noFill/>
        </p:spPr>
        <p:txBody>
          <a:bodyPr wrap="square">
            <a:spAutoFit/>
          </a:bodyPr>
          <a:lstStyle/>
          <a:p>
            <a:r>
              <a:rPr lang="fr-FR" dirty="0"/>
              <a:t>Cs(6s) - Ar </a:t>
            </a:r>
          </a:p>
        </p:txBody>
      </p:sp>
      <p:sp>
        <p:nvSpPr>
          <p:cNvPr id="10" name="ZoneTexte 9">
            <a:extLst>
              <a:ext uri="{FF2B5EF4-FFF2-40B4-BE49-F238E27FC236}">
                <a16:creationId xmlns:a16="http://schemas.microsoft.com/office/drawing/2014/main" id="{F035E75D-F3CE-2F98-8546-075544AD7602}"/>
              </a:ext>
            </a:extLst>
          </p:cNvPr>
          <p:cNvSpPr txBox="1"/>
          <p:nvPr/>
        </p:nvSpPr>
        <p:spPr>
          <a:xfrm>
            <a:off x="95711" y="2916009"/>
            <a:ext cx="1820994" cy="369332"/>
          </a:xfrm>
          <a:prstGeom prst="rect">
            <a:avLst/>
          </a:prstGeom>
          <a:noFill/>
        </p:spPr>
        <p:txBody>
          <a:bodyPr wrap="square">
            <a:spAutoFit/>
          </a:bodyPr>
          <a:lstStyle/>
          <a:p>
            <a:r>
              <a:rPr lang="fr-FR" dirty="0"/>
              <a:t>Cs(6p m) - Ar </a:t>
            </a:r>
          </a:p>
        </p:txBody>
      </p:sp>
      <p:cxnSp>
        <p:nvCxnSpPr>
          <p:cNvPr id="12" name="Connecteur droit avec flèche 11">
            <a:extLst>
              <a:ext uri="{FF2B5EF4-FFF2-40B4-BE49-F238E27FC236}">
                <a16:creationId xmlns:a16="http://schemas.microsoft.com/office/drawing/2014/main" id="{021ABC45-CEFE-3122-2CE0-821F4A3F9EAA}"/>
              </a:ext>
            </a:extLst>
          </p:cNvPr>
          <p:cNvCxnSpPr>
            <a:cxnSpLocks/>
            <a:endCxn id="31" idx="2"/>
          </p:cNvCxnSpPr>
          <p:nvPr/>
        </p:nvCxnSpPr>
        <p:spPr>
          <a:xfrm>
            <a:off x="7317305" y="3285341"/>
            <a:ext cx="641298" cy="143658"/>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24D98EDD-9B36-E3B5-35D1-78DF1590D3A3}"/>
              </a:ext>
            </a:extLst>
          </p:cNvPr>
          <p:cNvSpPr txBox="1"/>
          <p:nvPr/>
        </p:nvSpPr>
        <p:spPr>
          <a:xfrm>
            <a:off x="7144048" y="3589632"/>
            <a:ext cx="1659429" cy="369332"/>
          </a:xfrm>
          <a:prstGeom prst="rect">
            <a:avLst/>
          </a:prstGeom>
          <a:noFill/>
        </p:spPr>
        <p:txBody>
          <a:bodyPr wrap="none" rtlCol="0">
            <a:spAutoFit/>
          </a:bodyPr>
          <a:lstStyle/>
          <a:p>
            <a:pPr lvl="0">
              <a:defRPr/>
            </a:pPr>
            <a:r>
              <a:rPr lang="fr-FR" dirty="0">
                <a:solidFill>
                  <a:prstClr val="black"/>
                </a:solidFill>
              </a:rPr>
              <a:t>5.31 ångström</a:t>
            </a:r>
            <a:endParaRPr lang="fr-FR" sz="1350" dirty="0">
              <a:solidFill>
                <a:prstClr val="black"/>
              </a:solidFill>
              <a:latin typeface="Calibri" panose="020F0502020204030204"/>
            </a:endParaRPr>
          </a:p>
        </p:txBody>
      </p:sp>
    </p:spTree>
    <p:extLst>
      <p:ext uri="{BB962C8B-B14F-4D97-AF65-F5344CB8AC3E}">
        <p14:creationId xmlns:p14="http://schemas.microsoft.com/office/powerpoint/2010/main" val="321655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05F2E-8FFD-DEFD-A065-587844B7AEA9}"/>
              </a:ext>
            </a:extLst>
          </p:cNvPr>
          <p:cNvSpPr>
            <a:spLocks noGrp="1"/>
          </p:cNvSpPr>
          <p:nvPr>
            <p:ph type="title"/>
          </p:nvPr>
        </p:nvSpPr>
        <p:spPr>
          <a:xfrm>
            <a:off x="229538" y="248241"/>
            <a:ext cx="7886700" cy="566708"/>
          </a:xfrm>
        </p:spPr>
        <p:txBody>
          <a:bodyPr>
            <a:normAutofit fontScale="90000"/>
          </a:bodyPr>
          <a:lstStyle/>
          <a:p>
            <a:pPr algn="ctr"/>
            <a:r>
              <a:rPr lang="fr-FR" b="1" dirty="0" err="1"/>
              <a:t>Potential</a:t>
            </a:r>
            <a:r>
              <a:rPr lang="fr-FR" b="1" dirty="0"/>
              <a:t> </a:t>
            </a:r>
            <a:r>
              <a:rPr lang="fr-FR" b="1" dirty="0" err="1"/>
              <a:t>curves</a:t>
            </a:r>
            <a:br>
              <a:rPr lang="fr-FR" dirty="0"/>
            </a:br>
            <a:r>
              <a:rPr lang="fr-FR" dirty="0"/>
              <a:t> </a:t>
            </a:r>
            <a:r>
              <a:rPr lang="fr-FR" dirty="0" err="1"/>
              <a:t>Zero</a:t>
            </a:r>
            <a:r>
              <a:rPr lang="fr-FR" dirty="0"/>
              <a:t> point </a:t>
            </a:r>
            <a:r>
              <a:rPr lang="fr-FR" dirty="0" err="1"/>
              <a:t>energy</a:t>
            </a:r>
            <a:r>
              <a:rPr lang="fr-FR" dirty="0"/>
              <a:t>, </a:t>
            </a:r>
            <a:r>
              <a:rPr lang="fr-FR" dirty="0" err="1"/>
              <a:t>Third</a:t>
            </a:r>
            <a:r>
              <a:rPr lang="fr-FR" dirty="0"/>
              <a:t> </a:t>
            </a:r>
            <a:r>
              <a:rPr lang="fr-FR" dirty="0" err="1"/>
              <a:t>order</a:t>
            </a:r>
            <a:r>
              <a:rPr lang="fr-FR" dirty="0"/>
              <a:t> correction</a:t>
            </a:r>
          </a:p>
        </p:txBody>
      </p:sp>
      <p:pic>
        <p:nvPicPr>
          <p:cNvPr id="4" name="Image 3">
            <a:extLst>
              <a:ext uri="{FF2B5EF4-FFF2-40B4-BE49-F238E27FC236}">
                <a16:creationId xmlns:a16="http://schemas.microsoft.com/office/drawing/2014/main" id="{5FA684D4-1784-6F23-7FFD-2BE18A2B411A}"/>
              </a:ext>
            </a:extLst>
          </p:cNvPr>
          <p:cNvPicPr>
            <a:picLocks noChangeAspect="1"/>
          </p:cNvPicPr>
          <p:nvPr/>
        </p:nvPicPr>
        <p:blipFill>
          <a:blip r:embed="rId2"/>
          <a:stretch>
            <a:fillRect/>
          </a:stretch>
        </p:blipFill>
        <p:spPr>
          <a:xfrm>
            <a:off x="1781690" y="986239"/>
            <a:ext cx="5726108" cy="5634245"/>
          </a:xfrm>
          <a:prstGeom prst="rect">
            <a:avLst/>
          </a:prstGeom>
        </p:spPr>
      </p:pic>
    </p:spTree>
    <p:extLst>
      <p:ext uri="{BB962C8B-B14F-4D97-AF65-F5344CB8AC3E}">
        <p14:creationId xmlns:p14="http://schemas.microsoft.com/office/powerpoint/2010/main" val="568966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1C27310-E8D4-9C85-867D-9B333C40F23E}"/>
              </a:ext>
            </a:extLst>
          </p:cNvPr>
          <p:cNvPicPr>
            <a:picLocks noChangeAspect="1"/>
          </p:cNvPicPr>
          <p:nvPr/>
        </p:nvPicPr>
        <p:blipFill rotWithShape="1">
          <a:blip r:embed="rId5">
            <a:extLst>
              <a:ext uri="{28A0092B-C50C-407E-A947-70E740481C1C}">
                <a14:useLocalDpi xmlns:a14="http://schemas.microsoft.com/office/drawing/2010/main" val="0"/>
              </a:ext>
            </a:extLst>
          </a:blip>
          <a:srcRect l="9038" t="75918" r="69777" b="1759"/>
          <a:stretch/>
        </p:blipFill>
        <p:spPr>
          <a:xfrm>
            <a:off x="54965" y="1614146"/>
            <a:ext cx="3383418" cy="3616829"/>
          </a:xfrm>
          <a:prstGeom prst="rect">
            <a:avLst/>
          </a:prstGeom>
        </p:spPr>
      </p:pic>
      <p:sp>
        <p:nvSpPr>
          <p:cNvPr id="2" name="Titre 1">
            <a:extLst>
              <a:ext uri="{FF2B5EF4-FFF2-40B4-BE49-F238E27FC236}">
                <a16:creationId xmlns:a16="http://schemas.microsoft.com/office/drawing/2014/main" id="{ADC8E55E-5055-9403-CBB4-E6C9AD5F7541}"/>
              </a:ext>
            </a:extLst>
          </p:cNvPr>
          <p:cNvSpPr>
            <a:spLocks noGrp="1"/>
          </p:cNvSpPr>
          <p:nvPr>
            <p:ph type="title"/>
          </p:nvPr>
        </p:nvSpPr>
        <p:spPr>
          <a:xfrm>
            <a:off x="155643" y="180465"/>
            <a:ext cx="3746306" cy="994172"/>
          </a:xfrm>
        </p:spPr>
        <p:txBody>
          <a:bodyPr/>
          <a:lstStyle/>
          <a:p>
            <a:r>
              <a:rPr lang="fr-FR" dirty="0" err="1"/>
              <a:t>Zero</a:t>
            </a:r>
            <a:r>
              <a:rPr lang="fr-FR" dirty="0"/>
              <a:t> point </a:t>
            </a:r>
            <a:r>
              <a:rPr lang="fr-FR" dirty="0" err="1"/>
              <a:t>energy</a:t>
            </a:r>
            <a:endParaRPr lang="fr-FR" dirty="0"/>
          </a:p>
        </p:txBody>
      </p:sp>
      <p:pic>
        <p:nvPicPr>
          <p:cNvPr id="5" name="Image 4">
            <a:extLst>
              <a:ext uri="{FF2B5EF4-FFF2-40B4-BE49-F238E27FC236}">
                <a16:creationId xmlns:a16="http://schemas.microsoft.com/office/drawing/2014/main" id="{43AD892A-3A3F-8555-4DAC-7F6599264DAC}"/>
              </a:ext>
            </a:extLst>
          </p:cNvPr>
          <p:cNvPicPr>
            <a:picLocks noChangeAspect="1"/>
          </p:cNvPicPr>
          <p:nvPr/>
        </p:nvPicPr>
        <p:blipFill>
          <a:blip r:embed="rId6"/>
          <a:stretch>
            <a:fillRect/>
          </a:stretch>
        </p:blipFill>
        <p:spPr>
          <a:xfrm>
            <a:off x="3901949" y="906630"/>
            <a:ext cx="5187086" cy="3029373"/>
          </a:xfrm>
          <a:prstGeom prst="rect">
            <a:avLst/>
          </a:prstGeom>
        </p:spPr>
      </p:pic>
      <p:sp>
        <p:nvSpPr>
          <p:cNvPr id="14" name="Rectangle 13">
            <a:extLst>
              <a:ext uri="{FF2B5EF4-FFF2-40B4-BE49-F238E27FC236}">
                <a16:creationId xmlns:a16="http://schemas.microsoft.com/office/drawing/2014/main" id="{F7056701-E2AB-3B0B-D8FD-6D6A5738DBF8}"/>
              </a:ext>
            </a:extLst>
          </p:cNvPr>
          <p:cNvSpPr/>
          <p:nvPr/>
        </p:nvSpPr>
        <p:spPr>
          <a:xfrm>
            <a:off x="6062787" y="1563172"/>
            <a:ext cx="286916" cy="2148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51C5F448-AD5D-E861-058C-3790D2DCDFB7}"/>
              </a:ext>
            </a:extLst>
          </p:cNvPr>
          <p:cNvSpPr/>
          <p:nvPr/>
        </p:nvSpPr>
        <p:spPr>
          <a:xfrm>
            <a:off x="3567620" y="1331474"/>
            <a:ext cx="671208" cy="313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6DF12E3A-580E-9006-D7DD-18CD403EE691}"/>
              </a:ext>
            </a:extLst>
          </p:cNvPr>
          <p:cNvSpPr/>
          <p:nvPr/>
        </p:nvSpPr>
        <p:spPr>
          <a:xfrm>
            <a:off x="7311343" y="1658049"/>
            <a:ext cx="1677015" cy="313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cxnSp>
        <p:nvCxnSpPr>
          <p:cNvPr id="21" name="Connecteur droit 20">
            <a:extLst>
              <a:ext uri="{FF2B5EF4-FFF2-40B4-BE49-F238E27FC236}">
                <a16:creationId xmlns:a16="http://schemas.microsoft.com/office/drawing/2014/main" id="{B39DD50D-E476-CCDE-765D-560FF4C77FAF}"/>
              </a:ext>
            </a:extLst>
          </p:cNvPr>
          <p:cNvCxnSpPr/>
          <p:nvPr/>
        </p:nvCxnSpPr>
        <p:spPr>
          <a:xfrm>
            <a:off x="5521390" y="3534370"/>
            <a:ext cx="2085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1C797C71-7EBF-7EC2-B48C-906EA150981F}"/>
              </a:ext>
            </a:extLst>
          </p:cNvPr>
          <p:cNvCxnSpPr>
            <a:cxnSpLocks/>
          </p:cNvCxnSpPr>
          <p:nvPr/>
        </p:nvCxnSpPr>
        <p:spPr>
          <a:xfrm>
            <a:off x="5225951" y="3298772"/>
            <a:ext cx="2939501"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39C655DC-349C-4145-5F3E-800687027736}"/>
              </a:ext>
            </a:extLst>
          </p:cNvPr>
          <p:cNvSpPr txBox="1"/>
          <p:nvPr/>
        </p:nvSpPr>
        <p:spPr>
          <a:xfrm>
            <a:off x="6490141" y="2272723"/>
            <a:ext cx="2395399" cy="507831"/>
          </a:xfrm>
          <a:prstGeom prst="rect">
            <a:avLst/>
          </a:prstGeom>
          <a:noFill/>
        </p:spPr>
        <p:txBody>
          <a:bodyPr wrap="none" rtlCol="0">
            <a:spAutoFit/>
          </a:bodyPr>
          <a:lstStyle/>
          <a:p>
            <a:pPr defTabSz="685800" fontAlgn="auto">
              <a:spcBef>
                <a:spcPts val="0"/>
              </a:spcBef>
              <a:spcAft>
                <a:spcPts val="0"/>
              </a:spcAft>
            </a:pPr>
            <a:r>
              <a:rPr lang="fr-FR" sz="1350" dirty="0">
                <a:solidFill>
                  <a:srgbClr val="00B050"/>
                </a:solidFill>
                <a:latin typeface="Calibri" panose="020F0502020204030204"/>
              </a:rPr>
              <a:t>Quantification of the Ar motion</a:t>
            </a:r>
          </a:p>
          <a:p>
            <a:pPr defTabSz="685800" fontAlgn="auto">
              <a:spcBef>
                <a:spcPts val="0"/>
              </a:spcBef>
              <a:spcAft>
                <a:spcPts val="0"/>
              </a:spcAft>
            </a:pPr>
            <a:r>
              <a:rPr lang="fr-FR" sz="1350" dirty="0">
                <a:solidFill>
                  <a:srgbClr val="00B050"/>
                </a:solidFill>
                <a:latin typeface="Calibri" panose="020F0502020204030204"/>
              </a:rPr>
              <a:t>Frequency ~ 94 K ~ 65 cm</a:t>
            </a:r>
            <a:r>
              <a:rPr lang="fr-FR" sz="1350" baseline="30000" dirty="0">
                <a:solidFill>
                  <a:srgbClr val="00B050"/>
                </a:solidFill>
                <a:latin typeface="Calibri" panose="020F0502020204030204"/>
              </a:rPr>
              <a:t>-1</a:t>
            </a:r>
          </a:p>
        </p:txBody>
      </p:sp>
      <p:cxnSp>
        <p:nvCxnSpPr>
          <p:cNvPr id="26" name="Connecteur droit avec flèche 25">
            <a:extLst>
              <a:ext uri="{FF2B5EF4-FFF2-40B4-BE49-F238E27FC236}">
                <a16:creationId xmlns:a16="http://schemas.microsoft.com/office/drawing/2014/main" id="{00718E99-CBBE-6B7F-4D7F-9EF4FC9A132E}"/>
              </a:ext>
            </a:extLst>
          </p:cNvPr>
          <p:cNvCxnSpPr/>
          <p:nvPr/>
        </p:nvCxnSpPr>
        <p:spPr>
          <a:xfrm flipV="1">
            <a:off x="6186196" y="1155064"/>
            <a:ext cx="0" cy="2556482"/>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C59EF5EE-BE78-6BD9-64AB-6D2189AB51EB}"/>
              </a:ext>
            </a:extLst>
          </p:cNvPr>
          <p:cNvCxnSpPr>
            <a:cxnSpLocks/>
          </p:cNvCxnSpPr>
          <p:nvPr/>
        </p:nvCxnSpPr>
        <p:spPr>
          <a:xfrm flipV="1">
            <a:off x="6360904" y="1155064"/>
            <a:ext cx="0" cy="2330321"/>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Forme libre : forme 6">
            <a:extLst>
              <a:ext uri="{FF2B5EF4-FFF2-40B4-BE49-F238E27FC236}">
                <a16:creationId xmlns:a16="http://schemas.microsoft.com/office/drawing/2014/main" id="{05A892A8-EF3E-B253-A8D3-233DF86F27D5}"/>
              </a:ext>
            </a:extLst>
          </p:cNvPr>
          <p:cNvSpPr/>
          <p:nvPr/>
        </p:nvSpPr>
        <p:spPr>
          <a:xfrm>
            <a:off x="4142791" y="1483965"/>
            <a:ext cx="4408715" cy="2051198"/>
          </a:xfrm>
          <a:custGeom>
            <a:avLst/>
            <a:gdLst>
              <a:gd name="connsiteX0" fmla="*/ 0 w 5878286"/>
              <a:gd name="connsiteY0" fmla="*/ 0 h 2734931"/>
              <a:gd name="connsiteX1" fmla="*/ 643813 w 5878286"/>
              <a:gd name="connsiteY1" fmla="*/ 1250302 h 2734931"/>
              <a:gd name="connsiteX2" fmla="*/ 1194319 w 5878286"/>
              <a:gd name="connsiteY2" fmla="*/ 1987421 h 2734931"/>
              <a:gd name="connsiteX3" fmla="*/ 1735494 w 5878286"/>
              <a:gd name="connsiteY3" fmla="*/ 2435290 h 2734931"/>
              <a:gd name="connsiteX4" fmla="*/ 2360645 w 5878286"/>
              <a:gd name="connsiteY4" fmla="*/ 2649894 h 2734931"/>
              <a:gd name="connsiteX5" fmla="*/ 2985796 w 5878286"/>
              <a:gd name="connsiteY5" fmla="*/ 2733870 h 2734931"/>
              <a:gd name="connsiteX6" fmla="*/ 3526972 w 5878286"/>
              <a:gd name="connsiteY6" fmla="*/ 2677886 h 2734931"/>
              <a:gd name="connsiteX7" fmla="*/ 4534678 w 5878286"/>
              <a:gd name="connsiteY7" fmla="*/ 2425959 h 2734931"/>
              <a:gd name="connsiteX8" fmla="*/ 5878286 w 5878286"/>
              <a:gd name="connsiteY8" fmla="*/ 2015412 h 273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8286" h="2734931">
                <a:moveTo>
                  <a:pt x="0" y="0"/>
                </a:moveTo>
                <a:cubicBezTo>
                  <a:pt x="222380" y="459532"/>
                  <a:pt x="444760" y="919065"/>
                  <a:pt x="643813" y="1250302"/>
                </a:cubicBezTo>
                <a:cubicBezTo>
                  <a:pt x="842866" y="1581539"/>
                  <a:pt x="1012372" y="1789923"/>
                  <a:pt x="1194319" y="1987421"/>
                </a:cubicBezTo>
                <a:cubicBezTo>
                  <a:pt x="1376266" y="2184919"/>
                  <a:pt x="1541106" y="2324878"/>
                  <a:pt x="1735494" y="2435290"/>
                </a:cubicBezTo>
                <a:cubicBezTo>
                  <a:pt x="1929882" y="2545702"/>
                  <a:pt x="2152261" y="2600131"/>
                  <a:pt x="2360645" y="2649894"/>
                </a:cubicBezTo>
                <a:cubicBezTo>
                  <a:pt x="2569029" y="2699657"/>
                  <a:pt x="2791408" y="2729205"/>
                  <a:pt x="2985796" y="2733870"/>
                </a:cubicBezTo>
                <a:cubicBezTo>
                  <a:pt x="3180184" y="2738535"/>
                  <a:pt x="3268825" y="2729204"/>
                  <a:pt x="3526972" y="2677886"/>
                </a:cubicBezTo>
                <a:cubicBezTo>
                  <a:pt x="3785119" y="2626568"/>
                  <a:pt x="4142792" y="2536371"/>
                  <a:pt x="4534678" y="2425959"/>
                </a:cubicBezTo>
                <a:cubicBezTo>
                  <a:pt x="4926564" y="2315547"/>
                  <a:pt x="5402425" y="2165479"/>
                  <a:pt x="5878286" y="2015412"/>
                </a:cubicBezTo>
              </a:path>
            </a:pathLst>
          </a:cu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srgbClr val="00B050"/>
              </a:solidFill>
              <a:latin typeface="Calibri" panose="020F0502020204030204"/>
            </a:endParaRPr>
          </a:p>
        </p:txBody>
      </p:sp>
      <p:pic>
        <p:nvPicPr>
          <p:cNvPr id="9" name="Image 8">
            <a:extLst>
              <a:ext uri="{FF2B5EF4-FFF2-40B4-BE49-F238E27FC236}">
                <a16:creationId xmlns:a16="http://schemas.microsoft.com/office/drawing/2014/main" id="{364D0E66-5B00-CED0-AD61-D18BDC647452}"/>
              </a:ext>
            </a:extLst>
          </p:cNvPr>
          <p:cNvPicPr>
            <a:picLocks noChangeAspect="1"/>
          </p:cNvPicPr>
          <p:nvPr/>
        </p:nvPicPr>
        <p:blipFill rotWithShape="1">
          <a:blip r:embed="rId5">
            <a:extLst>
              <a:ext uri="{28A0092B-C50C-407E-A947-70E740481C1C}">
                <a14:useLocalDpi xmlns:a14="http://schemas.microsoft.com/office/drawing/2010/main" val="0"/>
              </a:ext>
            </a:extLst>
          </a:blip>
          <a:srcRect l="64164" t="75918" r="4139" b="1759"/>
          <a:stretch/>
        </p:blipFill>
        <p:spPr>
          <a:xfrm>
            <a:off x="2028795" y="4439160"/>
            <a:ext cx="2258053" cy="1445738"/>
          </a:xfrm>
          <a:prstGeom prst="rect">
            <a:avLst/>
          </a:prstGeom>
        </p:spPr>
      </p:pic>
      <p:sp>
        <p:nvSpPr>
          <p:cNvPr id="12" name="ZoneTexte 11">
            <a:extLst>
              <a:ext uri="{FF2B5EF4-FFF2-40B4-BE49-F238E27FC236}">
                <a16:creationId xmlns:a16="http://schemas.microsoft.com/office/drawing/2014/main" id="{126EF73F-6312-7A6B-044B-2BA36181C765}"/>
              </a:ext>
            </a:extLst>
          </p:cNvPr>
          <p:cNvSpPr txBox="1"/>
          <p:nvPr/>
        </p:nvSpPr>
        <p:spPr>
          <a:xfrm>
            <a:off x="4656350" y="4290189"/>
            <a:ext cx="4626980" cy="1546577"/>
          </a:xfrm>
          <a:prstGeom prst="rect">
            <a:avLst/>
          </a:prstGeom>
          <a:noFill/>
        </p:spPr>
        <p:txBody>
          <a:bodyPr wrap="square">
            <a:spAutoFit/>
          </a:bodyPr>
          <a:lstStyle/>
          <a:p>
            <a:pPr defTabSz="685800" fontAlgn="auto">
              <a:spcBef>
                <a:spcPts val="0"/>
              </a:spcBef>
              <a:spcAft>
                <a:spcPts val="0"/>
              </a:spcAft>
            </a:pPr>
            <a:r>
              <a:rPr lang="fr-FR" sz="1350" dirty="0">
                <a:solidFill>
                  <a:prstClr val="black"/>
                </a:solidFill>
                <a:latin typeface="Calibri" panose="020F0502020204030204"/>
              </a:rPr>
              <a:t>Feynman-</a:t>
            </a:r>
            <a:r>
              <a:rPr lang="fr-FR" sz="1350" dirty="0" err="1">
                <a:solidFill>
                  <a:prstClr val="black"/>
                </a:solidFill>
                <a:latin typeface="Calibri" panose="020F0502020204030204"/>
              </a:rPr>
              <a:t>Hibbs</a:t>
            </a:r>
            <a:r>
              <a:rPr lang="fr-FR" sz="1350" dirty="0">
                <a:solidFill>
                  <a:prstClr val="black"/>
                </a:solidFill>
                <a:latin typeface="Calibri" panose="020F0502020204030204"/>
              </a:rPr>
              <a:t> effective correction to a pair </a:t>
            </a:r>
            <a:r>
              <a:rPr lang="fr-FR" sz="1350" dirty="0" err="1">
                <a:solidFill>
                  <a:prstClr val="black"/>
                </a:solidFill>
                <a:latin typeface="Calibri" panose="020F0502020204030204"/>
              </a:rPr>
              <a:t>potential</a:t>
            </a:r>
            <a:r>
              <a:rPr lang="fr-FR" sz="1350" dirty="0">
                <a:solidFill>
                  <a:prstClr val="black"/>
                </a:solidFill>
                <a:latin typeface="Calibri" panose="020F0502020204030204"/>
              </a:rPr>
              <a:t> </a:t>
            </a:r>
          </a:p>
          <a:p>
            <a:pPr defTabSz="685800" fontAlgn="auto">
              <a:spcBef>
                <a:spcPts val="0"/>
              </a:spcBef>
              <a:spcAft>
                <a:spcPts val="0"/>
              </a:spcAft>
            </a:pPr>
            <a:r>
              <a:rPr lang="fr-FR" sz="1350" dirty="0" err="1">
                <a:solidFill>
                  <a:prstClr val="black"/>
                </a:solidFill>
                <a:latin typeface="Calibri" panose="020F0502020204030204"/>
              </a:rPr>
              <a:t>between</a:t>
            </a:r>
            <a:r>
              <a:rPr lang="fr-FR" sz="1350" dirty="0">
                <a:solidFill>
                  <a:prstClr val="black"/>
                </a:solidFill>
                <a:latin typeface="Calibri" panose="020F0502020204030204"/>
              </a:rPr>
              <a:t> </a:t>
            </a:r>
            <a:r>
              <a:rPr lang="fr-FR" sz="1350" dirty="0" err="1">
                <a:solidFill>
                  <a:prstClr val="black"/>
                </a:solidFill>
                <a:latin typeface="Calibri" panose="020F0502020204030204"/>
              </a:rPr>
              <a:t>ground</a:t>
            </a:r>
            <a:r>
              <a:rPr lang="fr-FR" sz="1350" dirty="0">
                <a:solidFill>
                  <a:prstClr val="black"/>
                </a:solidFill>
                <a:latin typeface="Calibri" panose="020F0502020204030204"/>
              </a:rPr>
              <a:t> state </a:t>
            </a:r>
            <a:r>
              <a:rPr lang="fr-FR" sz="1350" dirty="0" err="1">
                <a:solidFill>
                  <a:prstClr val="black"/>
                </a:solidFill>
                <a:latin typeface="Calibri" panose="020F0502020204030204"/>
              </a:rPr>
              <a:t>atoms</a:t>
            </a:r>
            <a:r>
              <a:rPr lang="fr-FR" sz="1350" dirty="0">
                <a:solidFill>
                  <a:prstClr val="black"/>
                </a:solidFill>
                <a:latin typeface="Calibri" panose="020F0502020204030204"/>
              </a:rPr>
              <a:t>:</a:t>
            </a:r>
          </a:p>
          <a:p>
            <a:pPr defTabSz="685800" fontAlgn="auto">
              <a:spcBef>
                <a:spcPts val="0"/>
              </a:spcBef>
              <a:spcAft>
                <a:spcPts val="0"/>
              </a:spcAft>
            </a:pPr>
            <a:endParaRPr lang="fr-FR" sz="1350" dirty="0">
              <a:solidFill>
                <a:prstClr val="black"/>
              </a:solidFill>
              <a:latin typeface="Calibri" panose="020F0502020204030204"/>
            </a:endParaRPr>
          </a:p>
          <a:p>
            <a:pPr defTabSz="685800" fontAlgn="auto">
              <a:spcBef>
                <a:spcPts val="0"/>
              </a:spcBef>
              <a:spcAft>
                <a:spcPts val="0"/>
              </a:spcAft>
            </a:pPr>
            <a:endParaRPr lang="fr-FR" sz="1350" dirty="0">
              <a:solidFill>
                <a:prstClr val="black"/>
              </a:solidFill>
              <a:latin typeface="Calibri" panose="020F0502020204030204"/>
            </a:endParaRPr>
          </a:p>
          <a:p>
            <a:pPr defTabSz="685800" fontAlgn="auto">
              <a:spcBef>
                <a:spcPts val="0"/>
              </a:spcBef>
              <a:spcAft>
                <a:spcPts val="0"/>
              </a:spcAft>
            </a:pPr>
            <a:endParaRPr lang="fr-FR" sz="1350" dirty="0">
              <a:solidFill>
                <a:prstClr val="black"/>
              </a:solidFill>
              <a:latin typeface="Calibri" panose="020F0502020204030204"/>
            </a:endParaRPr>
          </a:p>
          <a:p>
            <a:pPr defTabSz="685800" fontAlgn="auto">
              <a:spcBef>
                <a:spcPts val="0"/>
              </a:spcBef>
              <a:spcAft>
                <a:spcPts val="0"/>
              </a:spcAft>
            </a:pPr>
            <a:endParaRPr lang="fr-FR" sz="1350" dirty="0">
              <a:solidFill>
                <a:prstClr val="black"/>
              </a:solidFill>
              <a:latin typeface="Calibri" panose="020F0502020204030204"/>
            </a:endParaRPr>
          </a:p>
          <a:p>
            <a:pPr defTabSz="685800" fontAlgn="auto">
              <a:spcBef>
                <a:spcPts val="0"/>
              </a:spcBef>
              <a:spcAft>
                <a:spcPts val="0"/>
              </a:spcAft>
            </a:pPr>
            <a:r>
              <a:rPr lang="fr-FR" sz="1350" dirty="0">
                <a:solidFill>
                  <a:prstClr val="black"/>
                </a:solidFill>
                <a:latin typeface="Calibri" panose="020F0502020204030204"/>
              </a:rPr>
              <a:t>Is  the </a:t>
            </a:r>
            <a:r>
              <a:rPr lang="fr-FR" sz="1350" dirty="0" err="1">
                <a:solidFill>
                  <a:prstClr val="black"/>
                </a:solidFill>
                <a:latin typeface="Calibri" panose="020F0502020204030204"/>
              </a:rPr>
              <a:t>Gaussian</a:t>
            </a:r>
            <a:r>
              <a:rPr lang="fr-FR" sz="1350" dirty="0">
                <a:solidFill>
                  <a:prstClr val="black"/>
                </a:solidFill>
                <a:latin typeface="Calibri" panose="020F0502020204030204"/>
              </a:rPr>
              <a:t> </a:t>
            </a:r>
            <a:r>
              <a:rPr lang="fr-FR" sz="1350" dirty="0" err="1">
                <a:solidFill>
                  <a:prstClr val="black"/>
                </a:solidFill>
                <a:latin typeface="Calibri" panose="020F0502020204030204"/>
              </a:rPr>
              <a:t>width</a:t>
            </a:r>
            <a:r>
              <a:rPr lang="fr-FR" sz="1350" dirty="0">
                <a:solidFill>
                  <a:prstClr val="black"/>
                </a:solidFill>
                <a:latin typeface="Calibri" panose="020F0502020204030204"/>
              </a:rPr>
              <a:t> of quantum </a:t>
            </a:r>
            <a:r>
              <a:rPr lang="fr-FR" sz="1350" dirty="0" err="1">
                <a:solidFill>
                  <a:prstClr val="black"/>
                </a:solidFill>
                <a:latin typeface="Calibri" panose="020F0502020204030204"/>
              </a:rPr>
              <a:t>particles</a:t>
            </a:r>
            <a:endParaRPr lang="fr-FR" sz="1350" dirty="0">
              <a:solidFill>
                <a:prstClr val="black"/>
              </a:solidFill>
              <a:latin typeface="Calibri" panose="020F0502020204030204"/>
            </a:endParaRPr>
          </a:p>
        </p:txBody>
      </p:sp>
      <p:pic>
        <p:nvPicPr>
          <p:cNvPr id="20" name="Image 19" descr="\documentclass{article}&#10;\usepackage{amsmath,bm}&#10;\usepackage{xcolor}&#10;\pagestyle{empty}&#10;\begin{document}&#10;&#10;$\Delta V_{FH}(R)=\sigma_0^2 (V''(R)+2V'(R)/R) $ &#10;&#10;&#10;\end{document}" title="IguanaTex Bitmap Display">
            <a:extLst>
              <a:ext uri="{FF2B5EF4-FFF2-40B4-BE49-F238E27FC236}">
                <a16:creationId xmlns:a16="http://schemas.microsoft.com/office/drawing/2014/main" id="{6992558A-A45F-79BE-2779-886BC24C9387}"/>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764286" y="4846108"/>
            <a:ext cx="2705143" cy="185143"/>
          </a:xfrm>
          <a:prstGeom prst="rect">
            <a:avLst/>
          </a:prstGeom>
        </p:spPr>
      </p:pic>
      <p:pic>
        <p:nvPicPr>
          <p:cNvPr id="25" name="Image 24" descr="\documentclass{article}&#10;\usepackage{amsmath,bm}&#10;\usepackage{xcolor}&#10;\pagestyle{empty}&#10;\begin{document}&#10;&#10;$\sigma_0 = \sqrt{\frac{\hbar^2}{24 \mu k_B T}}$&#10;&#10;&#10;\end{document}" title="IguanaTex Bitmap Display">
            <a:extLst>
              <a:ext uri="{FF2B5EF4-FFF2-40B4-BE49-F238E27FC236}">
                <a16:creationId xmlns:a16="http://schemas.microsoft.com/office/drawing/2014/main" id="{AB09E5D6-8D4E-24B6-3201-66017C68F5E8}"/>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4710815" y="5186065"/>
            <a:ext cx="1099543" cy="307543"/>
          </a:xfrm>
          <a:prstGeom prst="rect">
            <a:avLst/>
          </a:prstGeom>
        </p:spPr>
      </p:pic>
      <p:sp>
        <p:nvSpPr>
          <p:cNvPr id="4" name="ZoneTexte 3">
            <a:extLst>
              <a:ext uri="{FF2B5EF4-FFF2-40B4-BE49-F238E27FC236}">
                <a16:creationId xmlns:a16="http://schemas.microsoft.com/office/drawing/2014/main" id="{F446B986-1D25-BCF5-C778-830AE728D292}"/>
              </a:ext>
            </a:extLst>
          </p:cNvPr>
          <p:cNvSpPr txBox="1"/>
          <p:nvPr/>
        </p:nvSpPr>
        <p:spPr>
          <a:xfrm>
            <a:off x="5365012" y="639055"/>
            <a:ext cx="3562194" cy="369332"/>
          </a:xfrm>
          <a:prstGeom prst="rect">
            <a:avLst/>
          </a:prstGeom>
          <a:noFill/>
        </p:spPr>
        <p:txBody>
          <a:bodyPr wrap="none" rtlCol="0">
            <a:spAutoFit/>
          </a:bodyPr>
          <a:lstStyle/>
          <a:p>
            <a:r>
              <a:rPr lang="fr-FR" dirty="0"/>
              <a:t>5.21 + </a:t>
            </a:r>
            <a:r>
              <a:rPr lang="fr-FR" dirty="0">
                <a:latin typeface="Symbol" panose="05050102010706020507" pitchFamily="18" charset="2"/>
              </a:rPr>
              <a:t>d</a:t>
            </a:r>
            <a:r>
              <a:rPr lang="fr-FR" dirty="0"/>
              <a:t> a (Angström)   </a:t>
            </a:r>
            <a:r>
              <a:rPr lang="fr-FR" dirty="0">
                <a:solidFill>
                  <a:srgbClr val="FF0000"/>
                </a:solidFill>
              </a:rPr>
              <a:t>real 5.31 </a:t>
            </a:r>
          </a:p>
        </p:txBody>
      </p:sp>
      <p:pic>
        <p:nvPicPr>
          <p:cNvPr id="6" name="Image 5" descr="\documentclass{article}&#10;\usepackage{amsmath,bm}&#10;\usepackage{xcolor}&#10;\pagestyle{empty}&#10;\begin{document}&#10;&#10;$\sum_i V_{\rm Ar-Ar}( R_i) \approx 773 cm^{-1} $&#10;&#10;&#10;\end{document}" title="IguanaTex Bitmap Display">
            <a:extLst>
              <a:ext uri="{FF2B5EF4-FFF2-40B4-BE49-F238E27FC236}">
                <a16:creationId xmlns:a16="http://schemas.microsoft.com/office/drawing/2014/main" id="{2B12EA96-7444-D77C-D7A0-C141A2B22DF7}"/>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6588127" y="1410685"/>
            <a:ext cx="2189714" cy="214857"/>
          </a:xfrm>
          <a:prstGeom prst="rect">
            <a:avLst/>
          </a:prstGeom>
        </p:spPr>
      </p:pic>
      <p:sp>
        <p:nvSpPr>
          <p:cNvPr id="8" name="ZoneTexte 7">
            <a:extLst>
              <a:ext uri="{FF2B5EF4-FFF2-40B4-BE49-F238E27FC236}">
                <a16:creationId xmlns:a16="http://schemas.microsoft.com/office/drawing/2014/main" id="{68238455-9E6C-6E3D-AAA0-C3BF1CEDA376}"/>
              </a:ext>
            </a:extLst>
          </p:cNvPr>
          <p:cNvSpPr txBox="1"/>
          <p:nvPr/>
        </p:nvSpPr>
        <p:spPr>
          <a:xfrm>
            <a:off x="7708746" y="1709009"/>
            <a:ext cx="1172116" cy="369332"/>
          </a:xfrm>
          <a:prstGeom prst="rect">
            <a:avLst/>
          </a:prstGeom>
          <a:noFill/>
        </p:spPr>
        <p:txBody>
          <a:bodyPr wrap="none" rtlCol="0">
            <a:spAutoFit/>
          </a:bodyPr>
          <a:lstStyle/>
          <a:p>
            <a:r>
              <a:rPr lang="fr-FR" dirty="0">
                <a:solidFill>
                  <a:srgbClr val="FF0000"/>
                </a:solidFill>
              </a:rPr>
              <a:t>Real 645 </a:t>
            </a:r>
          </a:p>
        </p:txBody>
      </p:sp>
      <p:cxnSp>
        <p:nvCxnSpPr>
          <p:cNvPr id="16" name="Connecteur droit 15">
            <a:extLst>
              <a:ext uri="{FF2B5EF4-FFF2-40B4-BE49-F238E27FC236}">
                <a16:creationId xmlns:a16="http://schemas.microsoft.com/office/drawing/2014/main" id="{2AACCAD7-9173-48EE-9CD3-82E263016BD0}"/>
              </a:ext>
            </a:extLst>
          </p:cNvPr>
          <p:cNvCxnSpPr>
            <a:cxnSpLocks/>
          </p:cNvCxnSpPr>
          <p:nvPr/>
        </p:nvCxnSpPr>
        <p:spPr>
          <a:xfrm>
            <a:off x="5020390" y="3113965"/>
            <a:ext cx="364706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14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C8E55E-5055-9403-CBB4-E6C9AD5F7541}"/>
              </a:ext>
            </a:extLst>
          </p:cNvPr>
          <p:cNvSpPr>
            <a:spLocks noGrp="1"/>
          </p:cNvSpPr>
          <p:nvPr>
            <p:ph type="title"/>
          </p:nvPr>
        </p:nvSpPr>
        <p:spPr>
          <a:xfrm>
            <a:off x="402636" y="7829"/>
            <a:ext cx="7886700" cy="994172"/>
          </a:xfrm>
        </p:spPr>
        <p:txBody>
          <a:bodyPr/>
          <a:lstStyle/>
          <a:p>
            <a:r>
              <a:rPr lang="fr-FR" dirty="0" err="1"/>
              <a:t>Third</a:t>
            </a:r>
            <a:r>
              <a:rPr lang="fr-FR" dirty="0"/>
              <a:t> </a:t>
            </a:r>
            <a:r>
              <a:rPr lang="fr-FR" dirty="0" err="1"/>
              <a:t>order</a:t>
            </a:r>
            <a:r>
              <a:rPr lang="fr-FR" dirty="0"/>
              <a:t> (triple </a:t>
            </a:r>
            <a:r>
              <a:rPr lang="fr-FR" dirty="0" err="1"/>
              <a:t>atom</a:t>
            </a:r>
            <a:r>
              <a:rPr lang="fr-FR" dirty="0"/>
              <a:t> interaction) </a:t>
            </a:r>
          </a:p>
        </p:txBody>
      </p:sp>
      <p:pic>
        <p:nvPicPr>
          <p:cNvPr id="6" name="Image 5" descr="\documentclass{article}&#10;\usepackage{amsmath,bm}&#10;\usepackage{xcolor}&#10;\pagestyle{empty}&#10;\begin{document}&#10;&#10;$H=\sum_i H_0(i) + \frac{1}{2} \sum_{i\neq j} V_{ij}(elec,R_{i},R_j) $.&#10;&#10;&#10;\end{document}" title="IguanaTex Bitmap Display">
            <a:extLst>
              <a:ext uri="{FF2B5EF4-FFF2-40B4-BE49-F238E27FC236}">
                <a16:creationId xmlns:a16="http://schemas.microsoft.com/office/drawing/2014/main" id="{37CC0C8E-442D-178B-D7FE-F1E8BA38FFE0}"/>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297498" y="1436745"/>
            <a:ext cx="4483472" cy="329978"/>
          </a:xfrm>
          <a:prstGeom prst="rect">
            <a:avLst/>
          </a:prstGeom>
        </p:spPr>
      </p:pic>
      <p:cxnSp>
        <p:nvCxnSpPr>
          <p:cNvPr id="280" name="Connecteur droit 279">
            <a:extLst>
              <a:ext uri="{FF2B5EF4-FFF2-40B4-BE49-F238E27FC236}">
                <a16:creationId xmlns:a16="http://schemas.microsoft.com/office/drawing/2014/main" id="{FE4CCA73-26F0-5679-2663-AF447CA47296}"/>
              </a:ext>
            </a:extLst>
          </p:cNvPr>
          <p:cNvCxnSpPr/>
          <p:nvPr/>
        </p:nvCxnSpPr>
        <p:spPr>
          <a:xfrm>
            <a:off x="639490" y="2755486"/>
            <a:ext cx="79865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1" name="Connecteur droit 280">
            <a:extLst>
              <a:ext uri="{FF2B5EF4-FFF2-40B4-BE49-F238E27FC236}">
                <a16:creationId xmlns:a16="http://schemas.microsoft.com/office/drawing/2014/main" id="{379ABD2F-7A25-D87A-5539-271189EDE44F}"/>
              </a:ext>
            </a:extLst>
          </p:cNvPr>
          <p:cNvCxnSpPr/>
          <p:nvPr/>
        </p:nvCxnSpPr>
        <p:spPr>
          <a:xfrm>
            <a:off x="693690" y="2371503"/>
            <a:ext cx="79865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2" name="Connecteur droit 281">
            <a:extLst>
              <a:ext uri="{FF2B5EF4-FFF2-40B4-BE49-F238E27FC236}">
                <a16:creationId xmlns:a16="http://schemas.microsoft.com/office/drawing/2014/main" id="{7A5705BD-BBEF-0B72-F2D0-E06E6A097672}"/>
              </a:ext>
            </a:extLst>
          </p:cNvPr>
          <p:cNvCxnSpPr/>
          <p:nvPr/>
        </p:nvCxnSpPr>
        <p:spPr>
          <a:xfrm>
            <a:off x="693690" y="2129881"/>
            <a:ext cx="79865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3" name="ZoneTexte 282">
            <a:extLst>
              <a:ext uri="{FF2B5EF4-FFF2-40B4-BE49-F238E27FC236}">
                <a16:creationId xmlns:a16="http://schemas.microsoft.com/office/drawing/2014/main" id="{67B287A9-161E-F5EE-FDF3-66B1DC5B1DFA}"/>
              </a:ext>
            </a:extLst>
          </p:cNvPr>
          <p:cNvSpPr txBox="1"/>
          <p:nvPr/>
        </p:nvSpPr>
        <p:spPr>
          <a:xfrm>
            <a:off x="727312" y="2450310"/>
            <a:ext cx="726481"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Ar (3p</a:t>
            </a:r>
            <a:r>
              <a:rPr lang="fr-FR" sz="1350" baseline="30000" dirty="0">
                <a:solidFill>
                  <a:prstClr val="black"/>
                </a:solidFill>
                <a:latin typeface="Calibri" panose="020F0502020204030204"/>
              </a:rPr>
              <a:t>6</a:t>
            </a:r>
            <a:r>
              <a:rPr lang="fr-FR" sz="1350" dirty="0">
                <a:solidFill>
                  <a:prstClr val="black"/>
                </a:solidFill>
                <a:latin typeface="Calibri" panose="020F0502020204030204"/>
              </a:rPr>
              <a:t>)</a:t>
            </a:r>
          </a:p>
        </p:txBody>
      </p:sp>
      <p:sp>
        <p:nvSpPr>
          <p:cNvPr id="284" name="ZoneTexte 283">
            <a:extLst>
              <a:ext uri="{FF2B5EF4-FFF2-40B4-BE49-F238E27FC236}">
                <a16:creationId xmlns:a16="http://schemas.microsoft.com/office/drawing/2014/main" id="{5C8EE6B3-EB59-A75E-223D-FE6F34B9EE6B}"/>
              </a:ext>
            </a:extLst>
          </p:cNvPr>
          <p:cNvSpPr txBox="1"/>
          <p:nvPr/>
        </p:nvSpPr>
        <p:spPr>
          <a:xfrm>
            <a:off x="793533" y="2144032"/>
            <a:ext cx="644728"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Ar (4s)</a:t>
            </a:r>
          </a:p>
        </p:txBody>
      </p:sp>
      <p:sp>
        <p:nvSpPr>
          <p:cNvPr id="285" name="ZoneTexte 284">
            <a:extLst>
              <a:ext uri="{FF2B5EF4-FFF2-40B4-BE49-F238E27FC236}">
                <a16:creationId xmlns:a16="http://schemas.microsoft.com/office/drawing/2014/main" id="{93506753-F9CB-510D-4C07-9BC66D038693}"/>
              </a:ext>
            </a:extLst>
          </p:cNvPr>
          <p:cNvSpPr txBox="1"/>
          <p:nvPr/>
        </p:nvSpPr>
        <p:spPr>
          <a:xfrm>
            <a:off x="814697" y="1901503"/>
            <a:ext cx="668773"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Ar (4p)</a:t>
            </a:r>
          </a:p>
        </p:txBody>
      </p:sp>
      <p:pic>
        <p:nvPicPr>
          <p:cNvPr id="289" name="Image 288" descr="\documentclass{article}&#10;\usepackage{amsmath,bm}&#10;\usepackage{xcolor}&#10;\pagestyle{empty}&#10;\begin{document}&#10;&#10; $|m_i\rangle$&#10;&#10;&#10;&#10;&#10;\end{document}" title="IguanaTex Bitmap Display">
            <a:extLst>
              <a:ext uri="{FF2B5EF4-FFF2-40B4-BE49-F238E27FC236}">
                <a16:creationId xmlns:a16="http://schemas.microsoft.com/office/drawing/2014/main" id="{B87356F8-97E5-51FD-7C04-E4006B20886F}"/>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1592186" y="2261867"/>
            <a:ext cx="314628" cy="191182"/>
          </a:xfrm>
          <a:prstGeom prst="rect">
            <a:avLst/>
          </a:prstGeom>
        </p:spPr>
      </p:pic>
      <p:pic>
        <p:nvPicPr>
          <p:cNvPr id="295" name="Image 294" descr="\documentclass{article}&#10;\usepackage{amsmath,bm}&#10;\usepackage{xcolor}&#10;\pagestyle{empty}&#10;\begin{document}&#10;&#10;$|0_i \rangle $&#10;&#10;&#10;\end{document}" title="IguanaTex Bitmap Display">
            <a:extLst>
              <a:ext uri="{FF2B5EF4-FFF2-40B4-BE49-F238E27FC236}">
                <a16:creationId xmlns:a16="http://schemas.microsoft.com/office/drawing/2014/main" id="{3326C6D8-ED80-D2DF-187F-2F9CD1E87077}"/>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1537987" y="2660057"/>
            <a:ext cx="243428" cy="190857"/>
          </a:xfrm>
          <a:prstGeom prst="rect">
            <a:avLst/>
          </a:prstGeom>
        </p:spPr>
      </p:pic>
      <p:pic>
        <p:nvPicPr>
          <p:cNvPr id="313" name="Image 312" descr="\documentclass{article}&#10;\usepackage{amsmath,bm}&#10;\usepackage{xcolor}&#10;\pagestyle{empty}&#10;\begin{document}&#10;&#10;the first order is zero,&#10;the second order leads to  % $E_A^{(2)} = \sum_{k_j} \frac{|\sum_{j}  V_{A j k_j}|^2}{E_{A k_j}}$&#10; a shift depending on atom A given by&#10;$ \sum_B E_{AB}^{(2)}$ &#10;&#10;&#10;\end{document}" title="IguanaTex Bitmap Display">
            <a:extLst>
              <a:ext uri="{FF2B5EF4-FFF2-40B4-BE49-F238E27FC236}">
                <a16:creationId xmlns:a16="http://schemas.microsoft.com/office/drawing/2014/main" id="{A677907C-CCDB-1E60-52A0-A0F846B495D9}"/>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2244709" y="2030525"/>
            <a:ext cx="5632934" cy="448340"/>
          </a:xfrm>
          <a:prstGeom prst="rect">
            <a:avLst/>
          </a:prstGeom>
        </p:spPr>
      </p:pic>
      <p:pic>
        <p:nvPicPr>
          <p:cNvPr id="303" name="Image 302" descr="\documentclass{article}&#10;\usepackage{amsmath,bm}&#10;\usepackage{xcolor}&#10;\pagestyle{empty}&#10;\begin{document}&#10;&#10;$E_{12}^{(2)}  =  - \frac{C_6}{R_{12}^6}  $&#10;&#10;&#10;$C_6 = &#10;\frac{1}{3} \frac{ r(Ar)^4  }{  E_{SP}(Ar) } $&#10;&#10; $ r(Ar) = \langle P  ||  r || S   \rangle$&#10;&#10;&#10;&#10;\end{document}" title="IguanaTex Bitmap Display">
            <a:extLst>
              <a:ext uri="{FF2B5EF4-FFF2-40B4-BE49-F238E27FC236}">
                <a16:creationId xmlns:a16="http://schemas.microsoft.com/office/drawing/2014/main" id="{B6740057-7F35-5FB7-505D-D5EAFB050D98}"/>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6516606" y="3397001"/>
            <a:ext cx="1258336" cy="749235"/>
          </a:xfrm>
          <a:prstGeom prst="rect">
            <a:avLst/>
          </a:prstGeom>
        </p:spPr>
      </p:pic>
      <p:pic>
        <p:nvPicPr>
          <p:cNvPr id="305" name="Image 304" descr="\documentclass{article}&#10;\usepackage{amsmath,bm}&#10;\usepackage{xcolor}&#10;\pagestyle{empty}&#10;\begin{document}&#10;&#10;$E_{123}^{(3)} =  \sum_{\sigma \in S_3,m_1,m_2,m_3}&#10;\frac{\langle 0_{\sigma(1)}  0_{\sigma(2)} |  V_{\sigma(1) \sigma(2)} | m_{\sigma(1)}  m_{\sigma(2)} \rangle \langle   m_{\sigma(2)} 0_{\sigma(3)} |  V_{\sigma(2) \sigma(3)} |  0_{\sigma(2)} m_{\sigma(3)}  \rangle \langle m_{\sigma(3)}  m_{\sigma(1)} |   V_{\sigma(3) \sigma(1) } | 0_{\sigma(3)}  0_{\sigma(1)} \rangle }{&#10;(\Delta_{m_{\sigma(1)}}(\sigma(1))  + \Delta_{m_{\sigma(2)}}(\sigma(2)) ) &#10;(\Delta_{m_{\sigma(1)}}(\sigma(1))+ \Delta_{m_{\sigma(3)}}(\sigma(3)) ) &#10;}$&#10;&#10;&#10;\end{document}" title="IguanaTex Bitmap Display">
            <a:extLst>
              <a:ext uri="{FF2B5EF4-FFF2-40B4-BE49-F238E27FC236}">
                <a16:creationId xmlns:a16="http://schemas.microsoft.com/office/drawing/2014/main" id="{40BE1606-A141-C202-BC37-B5C822C3B03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108758" y="5091278"/>
            <a:ext cx="8786285" cy="354286"/>
          </a:xfrm>
          <a:prstGeom prst="rect">
            <a:avLst/>
          </a:prstGeom>
        </p:spPr>
      </p:pic>
      <p:sp>
        <p:nvSpPr>
          <p:cNvPr id="306" name="ZoneTexte 305">
            <a:extLst>
              <a:ext uri="{FF2B5EF4-FFF2-40B4-BE49-F238E27FC236}">
                <a16:creationId xmlns:a16="http://schemas.microsoft.com/office/drawing/2014/main" id="{32771594-2893-EB8A-98B8-829DDF799C31}"/>
              </a:ext>
            </a:extLst>
          </p:cNvPr>
          <p:cNvSpPr txBox="1"/>
          <p:nvPr/>
        </p:nvSpPr>
        <p:spPr>
          <a:xfrm>
            <a:off x="-14045" y="4709350"/>
            <a:ext cx="1016689" cy="300082"/>
          </a:xfrm>
          <a:prstGeom prst="rect">
            <a:avLst/>
          </a:prstGeom>
          <a:noFill/>
        </p:spPr>
        <p:txBody>
          <a:bodyPr wrap="none" rtlCol="0">
            <a:spAutoFit/>
          </a:bodyPr>
          <a:lstStyle/>
          <a:p>
            <a:pPr defTabSz="685800" fontAlgn="auto">
              <a:spcBef>
                <a:spcPts val="0"/>
              </a:spcBef>
              <a:spcAft>
                <a:spcPts val="0"/>
              </a:spcAft>
            </a:pPr>
            <a:r>
              <a:rPr lang="fr-FR" sz="1350" dirty="0" err="1">
                <a:solidFill>
                  <a:prstClr val="black"/>
                </a:solidFill>
                <a:latin typeface="Calibri" panose="020F0502020204030204"/>
              </a:rPr>
              <a:t>Third</a:t>
            </a:r>
            <a:r>
              <a:rPr lang="fr-FR" sz="1350" dirty="0">
                <a:solidFill>
                  <a:prstClr val="black"/>
                </a:solidFill>
                <a:latin typeface="Calibri" panose="020F0502020204030204"/>
              </a:rPr>
              <a:t> </a:t>
            </a:r>
            <a:r>
              <a:rPr lang="fr-FR" sz="1350" dirty="0" err="1">
                <a:solidFill>
                  <a:prstClr val="black"/>
                </a:solidFill>
                <a:latin typeface="Calibri" panose="020F0502020204030204"/>
              </a:rPr>
              <a:t>order</a:t>
            </a:r>
            <a:r>
              <a:rPr lang="fr-FR" sz="1350" dirty="0">
                <a:solidFill>
                  <a:prstClr val="black"/>
                </a:solidFill>
                <a:latin typeface="Calibri" panose="020F0502020204030204"/>
              </a:rPr>
              <a:t> </a:t>
            </a:r>
          </a:p>
        </p:txBody>
      </p:sp>
      <p:sp>
        <p:nvSpPr>
          <p:cNvPr id="309" name="ZoneTexte 308">
            <a:extLst>
              <a:ext uri="{FF2B5EF4-FFF2-40B4-BE49-F238E27FC236}">
                <a16:creationId xmlns:a16="http://schemas.microsoft.com/office/drawing/2014/main" id="{8FF29853-D4A0-34E1-CD2F-FA9EF03D1B37}"/>
              </a:ext>
            </a:extLst>
          </p:cNvPr>
          <p:cNvSpPr txBox="1"/>
          <p:nvPr/>
        </p:nvSpPr>
        <p:spPr>
          <a:xfrm>
            <a:off x="2244710" y="2522502"/>
            <a:ext cx="5530232" cy="300082"/>
          </a:xfrm>
          <a:prstGeom prst="rect">
            <a:avLst/>
          </a:prstGeom>
          <a:noFill/>
        </p:spPr>
        <p:txBody>
          <a:bodyPr wrap="none" rtlCol="0">
            <a:spAutoFit/>
          </a:bodyPr>
          <a:lstStyle/>
          <a:p>
            <a:pPr defTabSz="685800" fontAlgn="auto">
              <a:spcBef>
                <a:spcPts val="0"/>
              </a:spcBef>
              <a:spcAft>
                <a:spcPts val="0"/>
              </a:spcAft>
            </a:pPr>
            <a:r>
              <a:rPr lang="fr-FR" sz="1350" dirty="0">
                <a:solidFill>
                  <a:srgbClr val="FF0000"/>
                </a:solidFill>
                <a:latin typeface="Calibri" panose="020F0502020204030204"/>
              </a:rPr>
              <a:t>So up to second </a:t>
            </a:r>
            <a:r>
              <a:rPr lang="fr-FR" sz="1350" dirty="0" err="1">
                <a:solidFill>
                  <a:srgbClr val="FF0000"/>
                </a:solidFill>
                <a:latin typeface="Calibri" panose="020F0502020204030204"/>
              </a:rPr>
              <a:t>order</a:t>
            </a:r>
            <a:r>
              <a:rPr lang="fr-FR" sz="1350" dirty="0">
                <a:solidFill>
                  <a:srgbClr val="FF0000"/>
                </a:solidFill>
                <a:latin typeface="Calibri" panose="020F0502020204030204"/>
              </a:rPr>
              <a:t> E= </a:t>
            </a:r>
            <a:r>
              <a:rPr lang="fr-FR" sz="1350" dirty="0" err="1">
                <a:solidFill>
                  <a:srgbClr val="FF0000"/>
                </a:solidFill>
                <a:latin typeface="Calibri" panose="020F0502020204030204"/>
              </a:rPr>
              <a:t>Sum_ij</a:t>
            </a:r>
            <a:r>
              <a:rPr lang="fr-FR" sz="1350" dirty="0">
                <a:solidFill>
                  <a:srgbClr val="FF0000"/>
                </a:solidFill>
                <a:latin typeface="Calibri" panose="020F0502020204030204"/>
              </a:rPr>
              <a:t>  E(</a:t>
            </a:r>
            <a:r>
              <a:rPr lang="fr-FR" sz="1350" dirty="0" err="1">
                <a:solidFill>
                  <a:srgbClr val="FF0000"/>
                </a:solidFill>
                <a:latin typeface="Calibri" panose="020F0502020204030204"/>
              </a:rPr>
              <a:t>i,j</a:t>
            </a:r>
            <a:r>
              <a:rPr lang="fr-FR" sz="1350" dirty="0">
                <a:solidFill>
                  <a:srgbClr val="FF0000"/>
                </a:solidFill>
                <a:latin typeface="Calibri" panose="020F0502020204030204"/>
              </a:rPr>
              <a:t>) = pair-</a:t>
            </a:r>
            <a:r>
              <a:rPr lang="fr-FR" sz="1350" dirty="0" err="1">
                <a:solidFill>
                  <a:srgbClr val="FF0000"/>
                </a:solidFill>
                <a:latin typeface="Calibri" panose="020F0502020204030204"/>
              </a:rPr>
              <a:t>wise</a:t>
            </a:r>
            <a:r>
              <a:rPr lang="fr-FR" sz="1350" dirty="0">
                <a:solidFill>
                  <a:srgbClr val="FF0000"/>
                </a:solidFill>
                <a:latin typeface="Calibri" panose="020F0502020204030204"/>
              </a:rPr>
              <a:t> (</a:t>
            </a:r>
            <a:r>
              <a:rPr lang="fr-FR" sz="1350" dirty="0" err="1">
                <a:solidFill>
                  <a:srgbClr val="FF0000"/>
                </a:solidFill>
                <a:latin typeface="Calibri" panose="020F0502020204030204"/>
              </a:rPr>
              <a:t>two</a:t>
            </a:r>
            <a:r>
              <a:rPr lang="fr-FR" sz="1350" dirty="0">
                <a:solidFill>
                  <a:srgbClr val="FF0000"/>
                </a:solidFill>
                <a:latin typeface="Calibri" panose="020F0502020204030204"/>
              </a:rPr>
              <a:t> body) approximation</a:t>
            </a:r>
          </a:p>
        </p:txBody>
      </p:sp>
      <p:pic>
        <p:nvPicPr>
          <p:cNvPr id="311" name="Image 310">
            <a:extLst>
              <a:ext uri="{FF2B5EF4-FFF2-40B4-BE49-F238E27FC236}">
                <a16:creationId xmlns:a16="http://schemas.microsoft.com/office/drawing/2014/main" id="{F0B0825A-D53F-D48E-B56E-1E033371EEB0}"/>
              </a:ext>
            </a:extLst>
          </p:cNvPr>
          <p:cNvPicPr>
            <a:picLocks noChangeAspect="1"/>
          </p:cNvPicPr>
          <p:nvPr/>
        </p:nvPicPr>
        <p:blipFill>
          <a:blip r:embed="rId16"/>
          <a:stretch>
            <a:fillRect/>
          </a:stretch>
        </p:blipFill>
        <p:spPr>
          <a:xfrm>
            <a:off x="4442734" y="5447720"/>
            <a:ext cx="4272559" cy="978830"/>
          </a:xfrm>
          <a:prstGeom prst="rect">
            <a:avLst/>
          </a:prstGeom>
        </p:spPr>
      </p:pic>
      <p:pic>
        <p:nvPicPr>
          <p:cNvPr id="319" name="Image 318" descr="\documentclass{article}&#10;\usepackage{amsmath,bm}&#10;\usepackage{xcolor}&#10;\pagestyle{empty}&#10;\begin{document}&#10;&#10;$E_{12}^{(2)} = \sum_{m_1,m_2} - \frac{ |\langle 0_{1}  0_{2} |  V_{12} | m_{1}  m_{2} \rangle|^2 }{&#10;\Delta_{m_1}(1)  + \Delta_{m_2}(2)  &#10;} $ where &#10;  $\Delta_{m_i}(i)= E_{m_i} - E_{0_i} $.&#10;&#10;&#10;\end{document}" title="IguanaTex Bitmap Display">
            <a:extLst>
              <a:ext uri="{FF2B5EF4-FFF2-40B4-BE49-F238E27FC236}">
                <a16:creationId xmlns:a16="http://schemas.microsoft.com/office/drawing/2014/main" id="{0F66B7E0-6377-5FEE-C1E4-538B10417DC6}"/>
              </a:ext>
            </a:extLst>
          </p:cNvPr>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304893" y="3608209"/>
            <a:ext cx="5158102" cy="326821"/>
          </a:xfrm>
          <a:prstGeom prst="rect">
            <a:avLst/>
          </a:prstGeom>
        </p:spPr>
      </p:pic>
      <p:sp>
        <p:nvSpPr>
          <p:cNvPr id="321" name="ZoneTexte 320">
            <a:extLst>
              <a:ext uri="{FF2B5EF4-FFF2-40B4-BE49-F238E27FC236}">
                <a16:creationId xmlns:a16="http://schemas.microsoft.com/office/drawing/2014/main" id="{1747B513-1082-E74F-B2FE-F6A26DA48999}"/>
              </a:ext>
            </a:extLst>
          </p:cNvPr>
          <p:cNvSpPr txBox="1"/>
          <p:nvPr/>
        </p:nvSpPr>
        <p:spPr>
          <a:xfrm>
            <a:off x="3308688" y="5629103"/>
            <a:ext cx="988540" cy="300082"/>
          </a:xfrm>
          <a:prstGeom prst="rect">
            <a:avLst/>
          </a:prstGeom>
          <a:noFill/>
        </p:spPr>
        <p:txBody>
          <a:bodyPr wrap="none" rtlCol="0">
            <a:spAutoFit/>
          </a:bodyPr>
          <a:lstStyle/>
          <a:p>
            <a:pPr defTabSz="685800" fontAlgn="auto">
              <a:spcBef>
                <a:spcPts val="0"/>
              </a:spcBef>
              <a:spcAft>
                <a:spcPts val="0"/>
              </a:spcAft>
            </a:pPr>
            <a:r>
              <a:rPr lang="fr-FR" sz="1350" b="1" dirty="0">
                <a:solidFill>
                  <a:srgbClr val="7030A0"/>
                </a:solidFill>
                <a:latin typeface="Calibri" panose="020F0502020204030204"/>
              </a:rPr>
              <a:t>long-range </a:t>
            </a:r>
          </a:p>
        </p:txBody>
      </p:sp>
      <p:pic>
        <p:nvPicPr>
          <p:cNvPr id="11" name="Image 10" descr="\documentclass{article}&#10;\usepackage{amsmath,bm}&#10;\usepackage{xcolor}&#10;\pagestyle{empty}&#10;\begin{document}&#10;&#10;$V_{12} =  \frac{e^2}{4\pi \epsilon_0 R_{12}^3}  \bm r(1). (1-3 \bm e_{12} \bm  e_{12} ).\bm r(2)  $&#10;&#10;&#10;\end{document}" title="IguanaTex Bitmap Display">
            <a:extLst>
              <a:ext uri="{FF2B5EF4-FFF2-40B4-BE49-F238E27FC236}">
                <a16:creationId xmlns:a16="http://schemas.microsoft.com/office/drawing/2014/main" id="{C5C06E59-74AA-D5FB-85E3-F432977435F9}"/>
              </a:ext>
            </a:extLst>
          </p:cNvPr>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1592186" y="3005693"/>
            <a:ext cx="3005075" cy="308537"/>
          </a:xfrm>
          <a:prstGeom prst="rect">
            <a:avLst/>
          </a:prstGeom>
        </p:spPr>
      </p:pic>
      <p:sp>
        <p:nvSpPr>
          <p:cNvPr id="338" name="Rectangle 337">
            <a:extLst>
              <a:ext uri="{FF2B5EF4-FFF2-40B4-BE49-F238E27FC236}">
                <a16:creationId xmlns:a16="http://schemas.microsoft.com/office/drawing/2014/main" id="{565047D7-0A8F-F494-2A47-4442B74B7D0B}"/>
              </a:ext>
            </a:extLst>
          </p:cNvPr>
          <p:cNvSpPr/>
          <p:nvPr/>
        </p:nvSpPr>
        <p:spPr>
          <a:xfrm>
            <a:off x="8339634" y="5647526"/>
            <a:ext cx="390853" cy="286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39" name="ZoneTexte 338">
            <a:extLst>
              <a:ext uri="{FF2B5EF4-FFF2-40B4-BE49-F238E27FC236}">
                <a16:creationId xmlns:a16="http://schemas.microsoft.com/office/drawing/2014/main" id="{D703E8E7-80B7-E408-21A3-103CD4EE2467}"/>
              </a:ext>
            </a:extLst>
          </p:cNvPr>
          <p:cNvSpPr txBox="1"/>
          <p:nvPr/>
        </p:nvSpPr>
        <p:spPr>
          <a:xfrm>
            <a:off x="1265954" y="5800321"/>
            <a:ext cx="3126305" cy="507831"/>
          </a:xfrm>
          <a:prstGeom prst="rect">
            <a:avLst/>
          </a:prstGeom>
          <a:noFill/>
        </p:spPr>
        <p:txBody>
          <a:bodyPr wrap="none" rtlCol="0">
            <a:spAutoFit/>
          </a:bodyPr>
          <a:lstStyle/>
          <a:p>
            <a:pPr defTabSz="685800" fontAlgn="auto">
              <a:spcBef>
                <a:spcPts val="0"/>
              </a:spcBef>
              <a:spcAft>
                <a:spcPts val="0"/>
              </a:spcAft>
            </a:pPr>
            <a:r>
              <a:rPr lang="fr-FR" sz="1350" dirty="0" err="1">
                <a:solidFill>
                  <a:prstClr val="black"/>
                </a:solidFill>
                <a:latin typeface="Calibri" panose="020F0502020204030204"/>
              </a:rPr>
              <a:t>Axilord</a:t>
            </a:r>
            <a:r>
              <a:rPr lang="fr-FR" sz="1350" dirty="0">
                <a:solidFill>
                  <a:prstClr val="black"/>
                </a:solidFill>
                <a:latin typeface="Calibri" panose="020F0502020204030204"/>
              </a:rPr>
              <a:t>-Teller-</a:t>
            </a:r>
            <a:r>
              <a:rPr lang="fr-FR" sz="1350" dirty="0" err="1">
                <a:solidFill>
                  <a:prstClr val="black"/>
                </a:solidFill>
                <a:latin typeface="Calibri" panose="020F0502020204030204"/>
              </a:rPr>
              <a:t>Muto</a:t>
            </a:r>
            <a:r>
              <a:rPr lang="fr-FR" sz="1350" dirty="0">
                <a:solidFill>
                  <a:prstClr val="black"/>
                </a:solidFill>
                <a:latin typeface="Calibri" panose="020F0502020204030204"/>
              </a:rPr>
              <a:t> (1943)</a:t>
            </a:r>
          </a:p>
          <a:p>
            <a:pPr defTabSz="685800" fontAlgn="auto">
              <a:spcBef>
                <a:spcPts val="0"/>
              </a:spcBef>
              <a:spcAft>
                <a:spcPts val="0"/>
              </a:spcAft>
            </a:pPr>
            <a:r>
              <a:rPr lang="fr-FR" sz="1350" dirty="0">
                <a:solidFill>
                  <a:prstClr val="black"/>
                </a:solidFill>
                <a:latin typeface="Calibri" panose="020F0502020204030204"/>
              </a:rPr>
              <a:t>Bell 1970 for </a:t>
            </a:r>
            <a:r>
              <a:rPr lang="fr-FR" sz="1350" dirty="0" err="1">
                <a:solidFill>
                  <a:prstClr val="black"/>
                </a:solidFill>
                <a:latin typeface="Calibri" panose="020F0502020204030204"/>
              </a:rPr>
              <a:t>different</a:t>
            </a:r>
            <a:r>
              <a:rPr lang="fr-FR" sz="1350" dirty="0">
                <a:solidFill>
                  <a:prstClr val="black"/>
                </a:solidFill>
                <a:latin typeface="Calibri" panose="020F0502020204030204"/>
              </a:rPr>
              <a:t> </a:t>
            </a:r>
            <a:r>
              <a:rPr lang="fr-FR" sz="1350" dirty="0" err="1">
                <a:solidFill>
                  <a:prstClr val="black"/>
                </a:solidFill>
                <a:latin typeface="Calibri" panose="020F0502020204030204"/>
              </a:rPr>
              <a:t>ground</a:t>
            </a:r>
            <a:r>
              <a:rPr lang="fr-FR" sz="1350" dirty="0">
                <a:solidFill>
                  <a:prstClr val="black"/>
                </a:solidFill>
                <a:latin typeface="Calibri" panose="020F0502020204030204"/>
              </a:rPr>
              <a:t> state </a:t>
            </a:r>
            <a:r>
              <a:rPr lang="fr-FR" sz="1350" dirty="0" err="1">
                <a:solidFill>
                  <a:prstClr val="black"/>
                </a:solidFill>
                <a:latin typeface="Calibri" panose="020F0502020204030204"/>
              </a:rPr>
              <a:t>atoms</a:t>
            </a:r>
            <a:endParaRPr lang="fr-FR" sz="1350" dirty="0">
              <a:solidFill>
                <a:prstClr val="black"/>
              </a:solidFill>
              <a:latin typeface="Calibri" panose="020F0502020204030204"/>
            </a:endParaRPr>
          </a:p>
        </p:txBody>
      </p:sp>
      <p:sp>
        <p:nvSpPr>
          <p:cNvPr id="340" name="Flèche : droite 339">
            <a:extLst>
              <a:ext uri="{FF2B5EF4-FFF2-40B4-BE49-F238E27FC236}">
                <a16:creationId xmlns:a16="http://schemas.microsoft.com/office/drawing/2014/main" id="{FF7F5E18-A31F-BCB6-55CE-1A1518A85F82}"/>
              </a:ext>
            </a:extLst>
          </p:cNvPr>
          <p:cNvSpPr/>
          <p:nvPr/>
        </p:nvSpPr>
        <p:spPr>
          <a:xfrm>
            <a:off x="4283678" y="6089643"/>
            <a:ext cx="261692" cy="150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 name="ZoneTexte 2">
            <a:extLst>
              <a:ext uri="{FF2B5EF4-FFF2-40B4-BE49-F238E27FC236}">
                <a16:creationId xmlns:a16="http://schemas.microsoft.com/office/drawing/2014/main" id="{63C7A3B3-FDB5-9EC6-7458-D6B665DDBDF9}"/>
              </a:ext>
            </a:extLst>
          </p:cNvPr>
          <p:cNvSpPr txBox="1"/>
          <p:nvPr/>
        </p:nvSpPr>
        <p:spPr>
          <a:xfrm>
            <a:off x="528072" y="3000969"/>
            <a:ext cx="988540" cy="300082"/>
          </a:xfrm>
          <a:prstGeom prst="rect">
            <a:avLst/>
          </a:prstGeom>
          <a:noFill/>
        </p:spPr>
        <p:txBody>
          <a:bodyPr wrap="none" rtlCol="0">
            <a:spAutoFit/>
          </a:bodyPr>
          <a:lstStyle/>
          <a:p>
            <a:pPr defTabSz="685800" fontAlgn="auto">
              <a:spcBef>
                <a:spcPts val="0"/>
              </a:spcBef>
              <a:spcAft>
                <a:spcPts val="0"/>
              </a:spcAft>
            </a:pPr>
            <a:r>
              <a:rPr lang="fr-FR" sz="1350" b="1" dirty="0">
                <a:solidFill>
                  <a:srgbClr val="7030A0"/>
                </a:solidFill>
                <a:latin typeface="Calibri" panose="020F0502020204030204"/>
              </a:rPr>
              <a:t>long-range </a:t>
            </a:r>
          </a:p>
        </p:txBody>
      </p:sp>
      <p:grpSp>
        <p:nvGrpSpPr>
          <p:cNvPr id="10" name="Groupe 9">
            <a:extLst>
              <a:ext uri="{FF2B5EF4-FFF2-40B4-BE49-F238E27FC236}">
                <a16:creationId xmlns:a16="http://schemas.microsoft.com/office/drawing/2014/main" id="{0B99872F-6670-B2FB-041C-3AB2568D275F}"/>
              </a:ext>
            </a:extLst>
          </p:cNvPr>
          <p:cNvGrpSpPr/>
          <p:nvPr/>
        </p:nvGrpSpPr>
        <p:grpSpPr>
          <a:xfrm rot="1002293">
            <a:off x="211368" y="5524425"/>
            <a:ext cx="995654" cy="699203"/>
            <a:chOff x="520861" y="5637719"/>
            <a:chExt cx="1327538" cy="932270"/>
          </a:xfrm>
        </p:grpSpPr>
        <p:sp>
          <p:nvSpPr>
            <p:cNvPr id="324" name="Ellipse 323">
              <a:extLst>
                <a:ext uri="{FF2B5EF4-FFF2-40B4-BE49-F238E27FC236}">
                  <a16:creationId xmlns:a16="http://schemas.microsoft.com/office/drawing/2014/main" id="{23060DA3-9135-A185-07BD-74AC899A16E7}"/>
                </a:ext>
              </a:extLst>
            </p:cNvPr>
            <p:cNvSpPr/>
            <p:nvPr/>
          </p:nvSpPr>
          <p:spPr>
            <a:xfrm>
              <a:off x="520861" y="5856790"/>
              <a:ext cx="231493" cy="235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panose="020F0502020204030204"/>
                </a:rPr>
                <a:t>1</a:t>
              </a:r>
            </a:p>
          </p:txBody>
        </p:sp>
        <p:cxnSp>
          <p:nvCxnSpPr>
            <p:cNvPr id="328" name="Connecteur droit 327">
              <a:extLst>
                <a:ext uri="{FF2B5EF4-FFF2-40B4-BE49-F238E27FC236}">
                  <a16:creationId xmlns:a16="http://schemas.microsoft.com/office/drawing/2014/main" id="{6A79F35B-06BC-1B26-1F7E-BEF3397C790B}"/>
                </a:ext>
              </a:extLst>
            </p:cNvPr>
            <p:cNvCxnSpPr>
              <a:cxnSpLocks/>
            </p:cNvCxnSpPr>
            <p:nvPr/>
          </p:nvCxnSpPr>
          <p:spPr>
            <a:xfrm flipV="1">
              <a:off x="663891" y="5769900"/>
              <a:ext cx="968112" cy="241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9" name="Connecteur droit 328">
              <a:extLst>
                <a:ext uri="{FF2B5EF4-FFF2-40B4-BE49-F238E27FC236}">
                  <a16:creationId xmlns:a16="http://schemas.microsoft.com/office/drawing/2014/main" id="{5ADD7162-279F-5A9A-21BF-CCD052B1F2E0}"/>
                </a:ext>
              </a:extLst>
            </p:cNvPr>
            <p:cNvCxnSpPr>
              <a:cxnSpLocks/>
              <a:stCxn id="324" idx="5"/>
            </p:cNvCxnSpPr>
            <p:nvPr/>
          </p:nvCxnSpPr>
          <p:spPr>
            <a:xfrm>
              <a:off x="718453" y="6058107"/>
              <a:ext cx="570018" cy="417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3" name="Connecteur droit 332">
              <a:extLst>
                <a:ext uri="{FF2B5EF4-FFF2-40B4-BE49-F238E27FC236}">
                  <a16:creationId xmlns:a16="http://schemas.microsoft.com/office/drawing/2014/main" id="{15160561-858D-7627-BEB7-B9423F4C75DB}"/>
                </a:ext>
              </a:extLst>
            </p:cNvPr>
            <p:cNvCxnSpPr>
              <a:cxnSpLocks/>
            </p:cNvCxnSpPr>
            <p:nvPr/>
          </p:nvCxnSpPr>
          <p:spPr>
            <a:xfrm flipV="1">
              <a:off x="1486063" y="5887828"/>
              <a:ext cx="261687" cy="503918"/>
            </a:xfrm>
            <a:prstGeom prst="line">
              <a:avLst/>
            </a:prstGeom>
          </p:spPr>
          <p:style>
            <a:lnRef idx="1">
              <a:schemeClr val="accent1"/>
            </a:lnRef>
            <a:fillRef idx="0">
              <a:schemeClr val="accent1"/>
            </a:fillRef>
            <a:effectRef idx="0">
              <a:schemeClr val="accent1"/>
            </a:effectRef>
            <a:fontRef idx="minor">
              <a:schemeClr val="tx1"/>
            </a:fontRef>
          </p:style>
        </p:cxnSp>
        <p:sp>
          <p:nvSpPr>
            <p:cNvPr id="336" name="ZoneTexte 335">
              <a:extLst>
                <a:ext uri="{FF2B5EF4-FFF2-40B4-BE49-F238E27FC236}">
                  <a16:creationId xmlns:a16="http://schemas.microsoft.com/office/drawing/2014/main" id="{46D8542B-0411-EB36-FC0A-7245AA14A167}"/>
                </a:ext>
              </a:extLst>
            </p:cNvPr>
            <p:cNvSpPr txBox="1"/>
            <p:nvPr/>
          </p:nvSpPr>
          <p:spPr>
            <a:xfrm>
              <a:off x="738438" y="5858052"/>
              <a:ext cx="442856" cy="400109"/>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Symbol" panose="05050102010706020507" pitchFamily="18" charset="2"/>
                </a:rPr>
                <a:t>q</a:t>
              </a:r>
              <a:r>
                <a:rPr lang="fr-FR" sz="1350" baseline="-25000" dirty="0">
                  <a:solidFill>
                    <a:prstClr val="black"/>
                  </a:solidFill>
                  <a:latin typeface="Symbol" panose="05050102010706020507" pitchFamily="18" charset="2"/>
                </a:rPr>
                <a:t>1</a:t>
              </a:r>
              <a:endParaRPr lang="fr-FR" sz="1350" dirty="0">
                <a:solidFill>
                  <a:prstClr val="black"/>
                </a:solidFill>
                <a:latin typeface="Symbol" panose="05050102010706020507" pitchFamily="18" charset="2"/>
              </a:endParaRPr>
            </a:p>
          </p:txBody>
        </p:sp>
        <p:sp>
          <p:nvSpPr>
            <p:cNvPr id="4" name="Ellipse 3">
              <a:extLst>
                <a:ext uri="{FF2B5EF4-FFF2-40B4-BE49-F238E27FC236}">
                  <a16:creationId xmlns:a16="http://schemas.microsoft.com/office/drawing/2014/main" id="{2F30F7A6-2201-4C92-2C56-80D09F6C0308}"/>
                </a:ext>
              </a:extLst>
            </p:cNvPr>
            <p:cNvSpPr/>
            <p:nvPr/>
          </p:nvSpPr>
          <p:spPr>
            <a:xfrm>
              <a:off x="1616906" y="5637719"/>
              <a:ext cx="231493" cy="235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panose="020F0502020204030204"/>
                </a:rPr>
                <a:t>2</a:t>
              </a:r>
            </a:p>
          </p:txBody>
        </p:sp>
        <p:sp>
          <p:nvSpPr>
            <p:cNvPr id="7" name="Ellipse 6">
              <a:extLst>
                <a:ext uri="{FF2B5EF4-FFF2-40B4-BE49-F238E27FC236}">
                  <a16:creationId xmlns:a16="http://schemas.microsoft.com/office/drawing/2014/main" id="{5C506542-5E0B-DC4D-884F-3AF96BEDA028}"/>
                </a:ext>
              </a:extLst>
            </p:cNvPr>
            <p:cNvSpPr/>
            <p:nvPr/>
          </p:nvSpPr>
          <p:spPr>
            <a:xfrm>
              <a:off x="1317890" y="6334132"/>
              <a:ext cx="231493" cy="235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fr-FR" sz="1350" dirty="0">
                  <a:solidFill>
                    <a:prstClr val="white"/>
                  </a:solidFill>
                  <a:latin typeface="Calibri" panose="020F0502020204030204"/>
                </a:rPr>
                <a:t>3</a:t>
              </a:r>
            </a:p>
          </p:txBody>
        </p:sp>
        <p:sp>
          <p:nvSpPr>
            <p:cNvPr id="8" name="ZoneTexte 7">
              <a:extLst>
                <a:ext uri="{FF2B5EF4-FFF2-40B4-BE49-F238E27FC236}">
                  <a16:creationId xmlns:a16="http://schemas.microsoft.com/office/drawing/2014/main" id="{A90B3D7E-86AB-7E4C-496B-450210F012A8}"/>
                </a:ext>
              </a:extLst>
            </p:cNvPr>
            <p:cNvSpPr txBox="1"/>
            <p:nvPr/>
          </p:nvSpPr>
          <p:spPr>
            <a:xfrm>
              <a:off x="1284506" y="5755251"/>
              <a:ext cx="442856" cy="400109"/>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Symbol" panose="05050102010706020507" pitchFamily="18" charset="2"/>
                </a:rPr>
                <a:t>q</a:t>
              </a:r>
              <a:r>
                <a:rPr lang="fr-FR" sz="1350" baseline="-25000" dirty="0">
                  <a:solidFill>
                    <a:prstClr val="black"/>
                  </a:solidFill>
                  <a:latin typeface="Symbol" panose="05050102010706020507" pitchFamily="18" charset="2"/>
                </a:rPr>
                <a:t>2</a:t>
              </a:r>
              <a:endParaRPr lang="fr-FR" sz="1350" dirty="0">
                <a:solidFill>
                  <a:prstClr val="black"/>
                </a:solidFill>
                <a:latin typeface="Symbol" panose="05050102010706020507" pitchFamily="18" charset="2"/>
              </a:endParaRPr>
            </a:p>
          </p:txBody>
        </p:sp>
        <p:sp>
          <p:nvSpPr>
            <p:cNvPr id="9" name="ZoneTexte 8">
              <a:extLst>
                <a:ext uri="{FF2B5EF4-FFF2-40B4-BE49-F238E27FC236}">
                  <a16:creationId xmlns:a16="http://schemas.microsoft.com/office/drawing/2014/main" id="{A1A9977D-AC2E-123A-441C-A5E286881365}"/>
                </a:ext>
              </a:extLst>
            </p:cNvPr>
            <p:cNvSpPr txBox="1"/>
            <p:nvPr/>
          </p:nvSpPr>
          <p:spPr>
            <a:xfrm>
              <a:off x="1076204" y="6021278"/>
              <a:ext cx="442856" cy="400109"/>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Symbol" panose="05050102010706020507" pitchFamily="18" charset="2"/>
                </a:rPr>
                <a:t>q</a:t>
              </a:r>
              <a:r>
                <a:rPr lang="fr-FR" sz="1350" baseline="-25000" dirty="0">
                  <a:solidFill>
                    <a:prstClr val="black"/>
                  </a:solidFill>
                  <a:latin typeface="Symbol" panose="05050102010706020507" pitchFamily="18" charset="2"/>
                </a:rPr>
                <a:t>3</a:t>
              </a:r>
              <a:endParaRPr lang="fr-FR" sz="1350" dirty="0">
                <a:solidFill>
                  <a:prstClr val="black"/>
                </a:solidFill>
                <a:latin typeface="Symbol" panose="05050102010706020507" pitchFamily="18" charset="2"/>
              </a:endParaRPr>
            </a:p>
          </p:txBody>
        </p:sp>
      </p:grpSp>
    </p:spTree>
    <p:extLst>
      <p:ext uri="{BB962C8B-B14F-4D97-AF65-F5344CB8AC3E}">
        <p14:creationId xmlns:p14="http://schemas.microsoft.com/office/powerpoint/2010/main" val="350026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p:bldP spid="309" grpId="0"/>
      <p:bldP spid="321" grpId="0"/>
      <p:bldP spid="338" grpId="0" animBg="1"/>
      <p:bldP spid="339" grpId="0"/>
      <p:bldP spid="340"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C8E55E-5055-9403-CBB4-E6C9AD5F7541}"/>
              </a:ext>
            </a:extLst>
          </p:cNvPr>
          <p:cNvSpPr>
            <a:spLocks noGrp="1"/>
          </p:cNvSpPr>
          <p:nvPr>
            <p:ph type="title"/>
          </p:nvPr>
        </p:nvSpPr>
        <p:spPr>
          <a:xfrm>
            <a:off x="426960" y="-8015"/>
            <a:ext cx="7886700" cy="994172"/>
          </a:xfrm>
        </p:spPr>
        <p:txBody>
          <a:bodyPr/>
          <a:lstStyle/>
          <a:p>
            <a:r>
              <a:rPr lang="fr-FR" dirty="0"/>
              <a:t>Effective 2-body </a:t>
            </a:r>
            <a:r>
              <a:rPr lang="fr-FR" dirty="0" err="1"/>
              <a:t>potentials</a:t>
            </a:r>
            <a:endParaRPr lang="fr-FR" dirty="0"/>
          </a:p>
        </p:txBody>
      </p:sp>
      <p:pic>
        <p:nvPicPr>
          <p:cNvPr id="344" name="Image 343">
            <a:extLst>
              <a:ext uri="{FF2B5EF4-FFF2-40B4-BE49-F238E27FC236}">
                <a16:creationId xmlns:a16="http://schemas.microsoft.com/office/drawing/2014/main" id="{D86461EC-58A8-CE9D-77E8-993ACDDA8E31}"/>
              </a:ext>
            </a:extLst>
          </p:cNvPr>
          <p:cNvPicPr>
            <a:picLocks noChangeAspect="1"/>
          </p:cNvPicPr>
          <p:nvPr/>
        </p:nvPicPr>
        <p:blipFill>
          <a:blip r:embed="rId5"/>
          <a:stretch>
            <a:fillRect/>
          </a:stretch>
        </p:blipFill>
        <p:spPr>
          <a:xfrm>
            <a:off x="1685313" y="1848668"/>
            <a:ext cx="3718544" cy="370071"/>
          </a:xfrm>
          <a:prstGeom prst="rect">
            <a:avLst/>
          </a:prstGeom>
        </p:spPr>
      </p:pic>
      <p:sp>
        <p:nvSpPr>
          <p:cNvPr id="346" name="ZoneTexte 345">
            <a:extLst>
              <a:ext uri="{FF2B5EF4-FFF2-40B4-BE49-F238E27FC236}">
                <a16:creationId xmlns:a16="http://schemas.microsoft.com/office/drawing/2014/main" id="{1E3EF5F0-4267-613C-8BCB-9EE464F6F316}"/>
              </a:ext>
            </a:extLst>
          </p:cNvPr>
          <p:cNvSpPr txBox="1"/>
          <p:nvPr/>
        </p:nvSpPr>
        <p:spPr>
          <a:xfrm>
            <a:off x="7458688" y="1883475"/>
            <a:ext cx="2078880" cy="230832"/>
          </a:xfrm>
          <a:prstGeom prst="rect">
            <a:avLst/>
          </a:prstGeom>
          <a:noFill/>
        </p:spPr>
        <p:txBody>
          <a:bodyPr wrap="square">
            <a:spAutoFit/>
          </a:bodyPr>
          <a:lstStyle/>
          <a:p>
            <a:pPr defTabSz="685800" fontAlgn="auto">
              <a:spcBef>
                <a:spcPts val="0"/>
              </a:spcBef>
              <a:spcAft>
                <a:spcPts val="0"/>
              </a:spcAft>
            </a:pPr>
            <a:r>
              <a:rPr lang="de-DE" sz="900" dirty="0">
                <a:solidFill>
                  <a:srgbClr val="FF0000"/>
                </a:solidFill>
                <a:latin typeface="Montserrat" panose="00000500000000000000" pitchFamily="2" charset="0"/>
              </a:rPr>
              <a:t>+ Yoshi </a:t>
            </a:r>
            <a:r>
              <a:rPr lang="de-DE" sz="900" dirty="0" err="1">
                <a:solidFill>
                  <a:srgbClr val="FF0000"/>
                </a:solidFill>
                <a:latin typeface="Montserrat" panose="00000500000000000000" pitchFamily="2" charset="0"/>
              </a:rPr>
              <a:t>muto</a:t>
            </a:r>
            <a:r>
              <a:rPr lang="de-DE" sz="900" dirty="0">
                <a:solidFill>
                  <a:srgbClr val="FF0000"/>
                </a:solidFill>
                <a:latin typeface="Montserrat" panose="00000500000000000000" pitchFamily="2" charset="0"/>
              </a:rPr>
              <a:t> 1943 !</a:t>
            </a:r>
            <a:endParaRPr lang="fr-FR" sz="900" dirty="0">
              <a:solidFill>
                <a:srgbClr val="FF0000"/>
              </a:solidFill>
              <a:latin typeface="Calibri" panose="020F0502020204030204"/>
            </a:endParaRPr>
          </a:p>
        </p:txBody>
      </p:sp>
      <p:sp>
        <p:nvSpPr>
          <p:cNvPr id="348" name="ZoneTexte 347">
            <a:extLst>
              <a:ext uri="{FF2B5EF4-FFF2-40B4-BE49-F238E27FC236}">
                <a16:creationId xmlns:a16="http://schemas.microsoft.com/office/drawing/2014/main" id="{BE7E8620-A794-9D61-82C0-192BF28CC04E}"/>
              </a:ext>
            </a:extLst>
          </p:cNvPr>
          <p:cNvSpPr txBox="1"/>
          <p:nvPr/>
        </p:nvSpPr>
        <p:spPr>
          <a:xfrm>
            <a:off x="6135288" y="814033"/>
            <a:ext cx="1974380" cy="300082"/>
          </a:xfrm>
          <a:prstGeom prst="rect">
            <a:avLst/>
          </a:prstGeom>
          <a:noFill/>
        </p:spPr>
        <p:txBody>
          <a:bodyPr wrap="square">
            <a:spAutoFit/>
          </a:bodyPr>
          <a:lstStyle/>
          <a:p>
            <a:pPr defTabSz="685800" fontAlgn="auto">
              <a:spcBef>
                <a:spcPts val="0"/>
              </a:spcBef>
              <a:spcAft>
                <a:spcPts val="0"/>
              </a:spcAft>
            </a:pPr>
            <a:r>
              <a:rPr lang="fr-FR" sz="1350" dirty="0">
                <a:solidFill>
                  <a:prstClr val="black"/>
                </a:solidFill>
                <a:latin typeface="Calibri" panose="020F0502020204030204"/>
              </a:rPr>
              <a:t>Marcelli-Wang-</a:t>
            </a:r>
            <a:r>
              <a:rPr lang="fr-FR" sz="1350" dirty="0" err="1">
                <a:solidFill>
                  <a:prstClr val="black"/>
                </a:solidFill>
                <a:latin typeface="Calibri" panose="020F0502020204030204"/>
              </a:rPr>
              <a:t>Sadus</a:t>
            </a:r>
            <a:endParaRPr lang="fr-FR" sz="1350" dirty="0">
              <a:solidFill>
                <a:prstClr val="black"/>
              </a:solidFill>
              <a:latin typeface="Calibri" panose="020F0502020204030204"/>
            </a:endParaRPr>
          </a:p>
        </p:txBody>
      </p:sp>
      <p:pic>
        <p:nvPicPr>
          <p:cNvPr id="350" name="Graphique 349">
            <a:extLst>
              <a:ext uri="{FF2B5EF4-FFF2-40B4-BE49-F238E27FC236}">
                <a16:creationId xmlns:a16="http://schemas.microsoft.com/office/drawing/2014/main" id="{C04589EA-1883-5D0E-C415-B1FB8515B9EF}"/>
              </a:ext>
            </a:extLst>
          </p:cNvPr>
          <p:cNvPicPr>
            <a:picLocks noChangeAspect="1"/>
          </p:cNvPicPr>
          <p:nvPr/>
        </p:nvPicPr>
        <p:blipFill>
          <a:blip r:embed="rId6">
            <a:lum/>
            <a:alphaModFix/>
            <a:extLst>
              <a:ext uri="{96DAC541-7B7A-43D3-8B79-37D633B846F1}">
                <asvg:svgBlip xmlns:asvg="http://schemas.microsoft.com/office/drawing/2016/SVG/main" r:embed="rId7"/>
              </a:ext>
            </a:extLst>
          </a:blip>
          <a:srcRect/>
          <a:stretch>
            <a:fillRect/>
          </a:stretch>
        </p:blipFill>
        <p:spPr>
          <a:xfrm>
            <a:off x="189036" y="1115061"/>
            <a:ext cx="1189504" cy="1313355"/>
          </a:xfrm>
          <a:prstGeom prst="rect">
            <a:avLst/>
          </a:prstGeom>
          <a:noFill/>
          <a:ln>
            <a:noFill/>
          </a:ln>
        </p:spPr>
      </p:pic>
      <p:pic>
        <p:nvPicPr>
          <p:cNvPr id="357" name="Image 356">
            <a:extLst>
              <a:ext uri="{FF2B5EF4-FFF2-40B4-BE49-F238E27FC236}">
                <a16:creationId xmlns:a16="http://schemas.microsoft.com/office/drawing/2014/main" id="{4E695C2A-F1EB-B18A-EA5E-48B26F71A5A2}"/>
              </a:ext>
            </a:extLst>
          </p:cNvPr>
          <p:cNvPicPr>
            <a:picLocks noChangeAspect="1"/>
          </p:cNvPicPr>
          <p:nvPr/>
        </p:nvPicPr>
        <p:blipFill>
          <a:blip r:embed="rId8"/>
          <a:stretch>
            <a:fillRect/>
          </a:stretch>
        </p:blipFill>
        <p:spPr>
          <a:xfrm>
            <a:off x="388856" y="2939348"/>
            <a:ext cx="3500926" cy="1471818"/>
          </a:xfrm>
          <a:prstGeom prst="rect">
            <a:avLst/>
          </a:prstGeom>
        </p:spPr>
      </p:pic>
      <p:sp>
        <p:nvSpPr>
          <p:cNvPr id="358" name="ZoneTexte 357">
            <a:extLst>
              <a:ext uri="{FF2B5EF4-FFF2-40B4-BE49-F238E27FC236}">
                <a16:creationId xmlns:a16="http://schemas.microsoft.com/office/drawing/2014/main" id="{67D4F8C3-02C8-523B-51F9-FFCA45AAF2A0}"/>
              </a:ext>
            </a:extLst>
          </p:cNvPr>
          <p:cNvSpPr txBox="1"/>
          <p:nvPr/>
        </p:nvSpPr>
        <p:spPr>
          <a:xfrm>
            <a:off x="538843" y="3880369"/>
            <a:ext cx="272832" cy="300082"/>
          </a:xfrm>
          <a:prstGeom prst="rect">
            <a:avLst/>
          </a:prstGeom>
          <a:noFill/>
        </p:spPr>
        <p:txBody>
          <a:bodyPr wrap="none" rtlCol="0">
            <a:spAutoFit/>
          </a:bodyPr>
          <a:lstStyle/>
          <a:p>
            <a:pPr defTabSz="685800" fontAlgn="auto">
              <a:spcBef>
                <a:spcPts val="0"/>
              </a:spcBef>
              <a:spcAft>
                <a:spcPts val="0"/>
              </a:spcAft>
            </a:pPr>
            <a:r>
              <a:rPr lang="fr-FR" sz="1350" dirty="0">
                <a:solidFill>
                  <a:srgbClr val="00B0F0"/>
                </a:solidFill>
                <a:latin typeface="Calibri" panose="020F0502020204030204"/>
              </a:rPr>
              <a:t>1</a:t>
            </a:r>
          </a:p>
        </p:txBody>
      </p:sp>
      <p:sp>
        <p:nvSpPr>
          <p:cNvPr id="359" name="ZoneTexte 358">
            <a:extLst>
              <a:ext uri="{FF2B5EF4-FFF2-40B4-BE49-F238E27FC236}">
                <a16:creationId xmlns:a16="http://schemas.microsoft.com/office/drawing/2014/main" id="{439EDE79-405B-0C20-DC55-26A3540AC7C6}"/>
              </a:ext>
            </a:extLst>
          </p:cNvPr>
          <p:cNvSpPr txBox="1"/>
          <p:nvPr/>
        </p:nvSpPr>
        <p:spPr>
          <a:xfrm>
            <a:off x="3445328" y="3821045"/>
            <a:ext cx="272832" cy="300082"/>
          </a:xfrm>
          <a:prstGeom prst="rect">
            <a:avLst/>
          </a:prstGeom>
          <a:noFill/>
        </p:spPr>
        <p:txBody>
          <a:bodyPr wrap="none" rtlCol="0">
            <a:spAutoFit/>
          </a:bodyPr>
          <a:lstStyle/>
          <a:p>
            <a:pPr defTabSz="685800" fontAlgn="auto">
              <a:spcBef>
                <a:spcPts val="0"/>
              </a:spcBef>
              <a:spcAft>
                <a:spcPts val="0"/>
              </a:spcAft>
            </a:pPr>
            <a:r>
              <a:rPr lang="fr-FR" sz="1350" dirty="0">
                <a:solidFill>
                  <a:srgbClr val="00B0F0"/>
                </a:solidFill>
                <a:latin typeface="Calibri" panose="020F0502020204030204"/>
              </a:rPr>
              <a:t>2</a:t>
            </a:r>
          </a:p>
        </p:txBody>
      </p:sp>
      <p:sp>
        <p:nvSpPr>
          <p:cNvPr id="360" name="ZoneTexte 359">
            <a:extLst>
              <a:ext uri="{FF2B5EF4-FFF2-40B4-BE49-F238E27FC236}">
                <a16:creationId xmlns:a16="http://schemas.microsoft.com/office/drawing/2014/main" id="{6BBB457A-3CA9-2E19-8391-1DF923E855AC}"/>
              </a:ext>
            </a:extLst>
          </p:cNvPr>
          <p:cNvSpPr txBox="1"/>
          <p:nvPr/>
        </p:nvSpPr>
        <p:spPr>
          <a:xfrm>
            <a:off x="1932783" y="2673512"/>
            <a:ext cx="1418081" cy="300082"/>
          </a:xfrm>
          <a:prstGeom prst="rect">
            <a:avLst/>
          </a:prstGeom>
          <a:noFill/>
        </p:spPr>
        <p:txBody>
          <a:bodyPr wrap="none" rtlCol="0">
            <a:spAutoFit/>
          </a:bodyPr>
          <a:lstStyle/>
          <a:p>
            <a:pPr defTabSz="685800" fontAlgn="auto">
              <a:spcBef>
                <a:spcPts val="0"/>
              </a:spcBef>
              <a:spcAft>
                <a:spcPts val="0"/>
              </a:spcAft>
            </a:pPr>
            <a:r>
              <a:rPr lang="fr-FR" sz="1350" dirty="0" err="1">
                <a:solidFill>
                  <a:srgbClr val="00B0F0"/>
                </a:solidFill>
                <a:latin typeface="Calibri" panose="020F0502020204030204"/>
              </a:rPr>
              <a:t>Sum</a:t>
            </a:r>
            <a:r>
              <a:rPr lang="fr-FR" sz="1350" dirty="0">
                <a:solidFill>
                  <a:srgbClr val="00B0F0"/>
                </a:solidFill>
                <a:latin typeface="Calibri" panose="020F0502020204030204"/>
              </a:rPr>
              <a:t> over </a:t>
            </a:r>
            <a:r>
              <a:rPr lang="fr-FR" sz="1350" dirty="0" err="1">
                <a:solidFill>
                  <a:srgbClr val="00B0F0"/>
                </a:solidFill>
                <a:latin typeface="Calibri" panose="020F0502020204030204"/>
              </a:rPr>
              <a:t>atom</a:t>
            </a:r>
            <a:r>
              <a:rPr lang="fr-FR" sz="1350" dirty="0">
                <a:solidFill>
                  <a:srgbClr val="00B0F0"/>
                </a:solidFill>
                <a:latin typeface="Calibri" panose="020F0502020204030204"/>
              </a:rPr>
              <a:t> 3 </a:t>
            </a:r>
          </a:p>
        </p:txBody>
      </p:sp>
      <p:pic>
        <p:nvPicPr>
          <p:cNvPr id="361" name="Image 360">
            <a:extLst>
              <a:ext uri="{FF2B5EF4-FFF2-40B4-BE49-F238E27FC236}">
                <a16:creationId xmlns:a16="http://schemas.microsoft.com/office/drawing/2014/main" id="{1C786C4E-8A58-1AD9-CCDE-85DB302FB056}"/>
              </a:ext>
            </a:extLst>
          </p:cNvPr>
          <p:cNvPicPr>
            <a:picLocks noChangeAspect="1"/>
          </p:cNvPicPr>
          <p:nvPr/>
        </p:nvPicPr>
        <p:blipFill rotWithShape="1">
          <a:blip r:embed="rId9"/>
          <a:srcRect b="50360"/>
          <a:stretch/>
        </p:blipFill>
        <p:spPr>
          <a:xfrm>
            <a:off x="4553266" y="2180261"/>
            <a:ext cx="4272559" cy="485891"/>
          </a:xfrm>
          <a:prstGeom prst="rect">
            <a:avLst/>
          </a:prstGeom>
        </p:spPr>
      </p:pic>
      <p:sp>
        <p:nvSpPr>
          <p:cNvPr id="362" name="Rectangle 361">
            <a:extLst>
              <a:ext uri="{FF2B5EF4-FFF2-40B4-BE49-F238E27FC236}">
                <a16:creationId xmlns:a16="http://schemas.microsoft.com/office/drawing/2014/main" id="{D6025FD1-CC81-37C5-69C2-EBFE1B6DC5BE}"/>
              </a:ext>
            </a:extLst>
          </p:cNvPr>
          <p:cNvSpPr/>
          <p:nvPr/>
        </p:nvSpPr>
        <p:spPr>
          <a:xfrm>
            <a:off x="8330623" y="2664837"/>
            <a:ext cx="390853" cy="286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65" name="ZoneTexte 364">
            <a:extLst>
              <a:ext uri="{FF2B5EF4-FFF2-40B4-BE49-F238E27FC236}">
                <a16:creationId xmlns:a16="http://schemas.microsoft.com/office/drawing/2014/main" id="{7E992962-BD74-6CF1-F8BD-04BB4678EFDE}"/>
              </a:ext>
            </a:extLst>
          </p:cNvPr>
          <p:cNvSpPr txBox="1"/>
          <p:nvPr/>
        </p:nvSpPr>
        <p:spPr>
          <a:xfrm>
            <a:off x="69363" y="4888673"/>
            <a:ext cx="4573166" cy="715581"/>
          </a:xfrm>
          <a:prstGeom prst="rect">
            <a:avLst/>
          </a:prstGeom>
          <a:noFill/>
        </p:spPr>
        <p:txBody>
          <a:bodyPr wrap="square">
            <a:spAutoFit/>
          </a:bodyPr>
          <a:lstStyle/>
          <a:p>
            <a:pPr defTabSz="685800" fontAlgn="auto">
              <a:spcBef>
                <a:spcPts val="0"/>
              </a:spcBef>
              <a:spcAft>
                <a:spcPts val="0"/>
              </a:spcAft>
            </a:pPr>
            <a:r>
              <a:rPr lang="en-US" sz="1350" dirty="0">
                <a:solidFill>
                  <a:prstClr val="black"/>
                </a:solidFill>
                <a:latin typeface="Calibri" panose="020F0502020204030204"/>
              </a:rPr>
              <a:t>Miracle: </a:t>
            </a:r>
          </a:p>
          <a:p>
            <a:pPr defTabSz="685800" fontAlgn="auto">
              <a:spcBef>
                <a:spcPts val="0"/>
              </a:spcBef>
              <a:spcAft>
                <a:spcPts val="0"/>
              </a:spcAft>
            </a:pPr>
            <a:r>
              <a:rPr lang="en-US" sz="1350" dirty="0">
                <a:solidFill>
                  <a:prstClr val="black"/>
                </a:solidFill>
                <a:latin typeface="Calibri" panose="020F0502020204030204"/>
              </a:rPr>
              <a:t>the cut off parameter does not enter the result</a:t>
            </a:r>
          </a:p>
          <a:p>
            <a:pPr defTabSz="685800" fontAlgn="auto">
              <a:spcBef>
                <a:spcPts val="0"/>
              </a:spcBef>
              <a:spcAft>
                <a:spcPts val="0"/>
              </a:spcAft>
            </a:pPr>
            <a:r>
              <a:rPr lang="en-US" sz="1350" dirty="0">
                <a:solidFill>
                  <a:prstClr val="black"/>
                </a:solidFill>
                <a:latin typeface="Calibri" panose="020F0502020204030204"/>
              </a:rPr>
              <a:t>The final result is proportional to the two-body potential</a:t>
            </a:r>
            <a:endParaRPr lang="fr-FR" sz="1350" dirty="0">
              <a:solidFill>
                <a:prstClr val="black"/>
              </a:solidFill>
              <a:latin typeface="Calibri" panose="020F0502020204030204"/>
            </a:endParaRPr>
          </a:p>
        </p:txBody>
      </p:sp>
      <p:sp>
        <p:nvSpPr>
          <p:cNvPr id="367" name="ZoneTexte 366">
            <a:extLst>
              <a:ext uri="{FF2B5EF4-FFF2-40B4-BE49-F238E27FC236}">
                <a16:creationId xmlns:a16="http://schemas.microsoft.com/office/drawing/2014/main" id="{160B7CEA-4E36-A205-EBB4-835C956D1C16}"/>
              </a:ext>
            </a:extLst>
          </p:cNvPr>
          <p:cNvSpPr txBox="1"/>
          <p:nvPr/>
        </p:nvSpPr>
        <p:spPr>
          <a:xfrm>
            <a:off x="4105790" y="3009135"/>
            <a:ext cx="4573166" cy="507831"/>
          </a:xfrm>
          <a:prstGeom prst="rect">
            <a:avLst/>
          </a:prstGeom>
          <a:noFill/>
        </p:spPr>
        <p:txBody>
          <a:bodyPr wrap="square">
            <a:spAutoFit/>
          </a:bodyPr>
          <a:lstStyle/>
          <a:p>
            <a:pPr defTabSz="685800" fontAlgn="auto">
              <a:spcBef>
                <a:spcPts val="0"/>
              </a:spcBef>
              <a:spcAft>
                <a:spcPts val="0"/>
              </a:spcAft>
            </a:pPr>
            <a:r>
              <a:rPr lang="fr-FR" sz="1350" dirty="0" err="1">
                <a:solidFill>
                  <a:prstClr val="black"/>
                </a:solidFill>
                <a:latin typeface="Calibri" panose="020F0502020204030204"/>
              </a:rPr>
              <a:t>we</a:t>
            </a:r>
            <a:r>
              <a:rPr lang="fr-FR" sz="1350" dirty="0">
                <a:solidFill>
                  <a:prstClr val="black"/>
                </a:solidFill>
                <a:latin typeface="Calibri" panose="020F0502020204030204"/>
              </a:rPr>
              <a:t> replace the </a:t>
            </a:r>
            <a:r>
              <a:rPr lang="fr-FR" sz="1350" dirty="0" err="1">
                <a:solidFill>
                  <a:prstClr val="black"/>
                </a:solidFill>
                <a:latin typeface="Calibri" panose="020F0502020204030204"/>
              </a:rPr>
              <a:t>sum</a:t>
            </a:r>
            <a:r>
              <a:rPr lang="fr-FR" sz="1350" dirty="0">
                <a:solidFill>
                  <a:prstClr val="black"/>
                </a:solidFill>
                <a:latin typeface="Calibri" panose="020F0502020204030204"/>
              </a:rPr>
              <a:t> by an </a:t>
            </a:r>
            <a:r>
              <a:rPr lang="fr-FR" sz="1350" dirty="0" err="1">
                <a:solidFill>
                  <a:prstClr val="black"/>
                </a:solidFill>
                <a:latin typeface="Calibri" panose="020F0502020204030204"/>
              </a:rPr>
              <a:t>integral</a:t>
            </a:r>
            <a:r>
              <a:rPr lang="fr-FR" sz="1350" dirty="0">
                <a:solidFill>
                  <a:prstClr val="black"/>
                </a:solidFill>
                <a:latin typeface="Calibri" panose="020F0502020204030204"/>
              </a:rPr>
              <a:t> </a:t>
            </a:r>
            <a:r>
              <a:rPr lang="fr-FR" sz="1350" dirty="0" err="1">
                <a:solidFill>
                  <a:prstClr val="black"/>
                </a:solidFill>
                <a:latin typeface="Calibri" panose="020F0502020204030204"/>
              </a:rPr>
              <a:t>assuming</a:t>
            </a:r>
            <a:r>
              <a:rPr lang="fr-FR" sz="1350" dirty="0">
                <a:solidFill>
                  <a:prstClr val="black"/>
                </a:solidFill>
                <a:latin typeface="Calibri" panose="020F0502020204030204"/>
              </a:rPr>
              <a:t> Ar </a:t>
            </a:r>
            <a:r>
              <a:rPr lang="fr-FR" sz="1350" dirty="0" err="1">
                <a:solidFill>
                  <a:prstClr val="black"/>
                </a:solidFill>
                <a:latin typeface="Calibri" panose="020F0502020204030204"/>
              </a:rPr>
              <a:t>atoms</a:t>
            </a:r>
            <a:r>
              <a:rPr lang="fr-FR" sz="1350" dirty="0">
                <a:solidFill>
                  <a:prstClr val="black"/>
                </a:solidFill>
                <a:latin typeface="Calibri" panose="020F0502020204030204"/>
              </a:rPr>
              <a:t> </a:t>
            </a:r>
            <a:r>
              <a:rPr lang="fr-FR" sz="1350" dirty="0" err="1">
                <a:solidFill>
                  <a:prstClr val="black"/>
                </a:solidFill>
                <a:latin typeface="Calibri" panose="020F0502020204030204"/>
              </a:rPr>
              <a:t>uniformly</a:t>
            </a:r>
            <a:r>
              <a:rPr lang="fr-FR" sz="1350" dirty="0">
                <a:solidFill>
                  <a:prstClr val="black"/>
                </a:solidFill>
                <a:latin typeface="Calibri" panose="020F0502020204030204"/>
              </a:rPr>
              <a:t> </a:t>
            </a:r>
            <a:r>
              <a:rPr lang="fr-FR" sz="1350" dirty="0" err="1">
                <a:solidFill>
                  <a:prstClr val="black"/>
                </a:solidFill>
                <a:latin typeface="Calibri" panose="020F0502020204030204"/>
              </a:rPr>
              <a:t>distributed</a:t>
            </a:r>
            <a:r>
              <a:rPr lang="fr-FR" sz="1350" dirty="0">
                <a:solidFill>
                  <a:prstClr val="black"/>
                </a:solidFill>
                <a:latin typeface="Calibri" panose="020F0502020204030204"/>
              </a:rPr>
              <a:t> </a:t>
            </a:r>
            <a:r>
              <a:rPr lang="fr-FR" sz="1350" dirty="0" err="1">
                <a:solidFill>
                  <a:prstClr val="black"/>
                </a:solidFill>
                <a:latin typeface="Calibri" panose="020F0502020204030204"/>
              </a:rPr>
              <a:t>with</a:t>
            </a:r>
            <a:r>
              <a:rPr lang="fr-FR" sz="1350" dirty="0">
                <a:solidFill>
                  <a:prstClr val="black"/>
                </a:solidFill>
                <a:latin typeface="Calibri" panose="020F0502020204030204"/>
              </a:rPr>
              <a:t> the Ar </a:t>
            </a:r>
            <a:r>
              <a:rPr lang="fr-FR" sz="1350" dirty="0" err="1">
                <a:solidFill>
                  <a:prstClr val="black"/>
                </a:solidFill>
                <a:latin typeface="Calibri" panose="020F0502020204030204"/>
              </a:rPr>
              <a:t>solid</a:t>
            </a:r>
            <a:r>
              <a:rPr lang="fr-FR" sz="1350" dirty="0">
                <a:solidFill>
                  <a:prstClr val="black"/>
                </a:solidFill>
                <a:latin typeface="Calibri" panose="020F0502020204030204"/>
              </a:rPr>
              <a:t> </a:t>
            </a:r>
            <a:r>
              <a:rPr lang="fr-FR" sz="1350" dirty="0" err="1">
                <a:solidFill>
                  <a:prstClr val="black"/>
                </a:solidFill>
                <a:latin typeface="Calibri" panose="020F0502020204030204"/>
              </a:rPr>
              <a:t>density</a:t>
            </a:r>
            <a:r>
              <a:rPr lang="fr-FR" sz="1350" dirty="0">
                <a:solidFill>
                  <a:prstClr val="black"/>
                </a:solidFill>
                <a:latin typeface="Calibri" panose="020F0502020204030204"/>
              </a:rPr>
              <a:t> </a:t>
            </a:r>
          </a:p>
        </p:txBody>
      </p:sp>
      <p:pic>
        <p:nvPicPr>
          <p:cNvPr id="369" name="Image 368" descr="\documentclass{article}&#10;\usepackage{amsmath,bm}&#10;\usepackage{xcolor}&#10;\pagestyle{empty}&#10;\begin{document}&#10;&#10;$\bar V = 2\pi \rho \int V r^2 \sin \theta     {\rm d} r  {\rm d}\theta   $ &#10;&#10;&#10;&#10;\end{document}" title="IguanaTex Bitmap Display">
            <a:extLst>
              <a:ext uri="{FF2B5EF4-FFF2-40B4-BE49-F238E27FC236}">
                <a16:creationId xmlns:a16="http://schemas.microsoft.com/office/drawing/2014/main" id="{50F018B5-9866-9F21-B634-EF1F1F98957F}"/>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4289404" y="3639613"/>
            <a:ext cx="1801028" cy="195428"/>
          </a:xfrm>
          <a:prstGeom prst="rect">
            <a:avLst/>
          </a:prstGeom>
        </p:spPr>
      </p:pic>
      <p:pic>
        <p:nvPicPr>
          <p:cNvPr id="374" name="Image 373" descr="\documentclass{article}&#10;\usepackage{amsmath,bm}&#10;\usepackage{xcolor}&#10;\pagestyle{empty}&#10;\begin{document}&#10;&#10;$ \bar V = E_{12}^{(3)}  = 2\pi \rho \frac{ C_9}{R^6} \frac{4}{3}&#10;= E_{AB}^{(2)} (R)  \left(1- \frac{8\pi \rho}{9}  \frac{ C_9}{C_6} \right)  $&#10;&#10;&#10;&#10;\end{document}" title="IguanaTex Bitmap Display">
            <a:extLst>
              <a:ext uri="{FF2B5EF4-FFF2-40B4-BE49-F238E27FC236}">
                <a16:creationId xmlns:a16="http://schemas.microsoft.com/office/drawing/2014/main" id="{79DB9A6C-31FC-4FFF-4947-53FCBC9BE389}"/>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4259497" y="4118314"/>
            <a:ext cx="3303344" cy="309281"/>
          </a:xfrm>
          <a:prstGeom prst="rect">
            <a:avLst/>
          </a:prstGeom>
        </p:spPr>
      </p:pic>
      <p:sp>
        <p:nvSpPr>
          <p:cNvPr id="372" name="ZoneTexte 371">
            <a:extLst>
              <a:ext uri="{FF2B5EF4-FFF2-40B4-BE49-F238E27FC236}">
                <a16:creationId xmlns:a16="http://schemas.microsoft.com/office/drawing/2014/main" id="{070FFF14-7ACB-523E-6ADC-1D5352C9FC85}"/>
              </a:ext>
            </a:extLst>
          </p:cNvPr>
          <p:cNvSpPr txBox="1"/>
          <p:nvPr/>
        </p:nvSpPr>
        <p:spPr>
          <a:xfrm>
            <a:off x="4205359" y="2239634"/>
            <a:ext cx="369012"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V=</a:t>
            </a:r>
          </a:p>
        </p:txBody>
      </p:sp>
      <p:pic>
        <p:nvPicPr>
          <p:cNvPr id="375" name="Image 374">
            <a:extLst>
              <a:ext uri="{FF2B5EF4-FFF2-40B4-BE49-F238E27FC236}">
                <a16:creationId xmlns:a16="http://schemas.microsoft.com/office/drawing/2014/main" id="{CB41E017-42CA-C10F-F021-0E4175AF3E23}"/>
              </a:ext>
            </a:extLst>
          </p:cNvPr>
          <p:cNvPicPr>
            <a:picLocks noChangeAspect="1"/>
          </p:cNvPicPr>
          <p:nvPr/>
        </p:nvPicPr>
        <p:blipFill rotWithShape="1">
          <a:blip r:embed="rId12">
            <a:extLst>
              <a:ext uri="{28A0092B-C50C-407E-A947-70E740481C1C}">
                <a14:useLocalDpi xmlns:a14="http://schemas.microsoft.com/office/drawing/2010/main" val="0"/>
              </a:ext>
            </a:extLst>
          </a:blip>
          <a:srcRect l="17342" t="79205" r="69777" b="1759"/>
          <a:stretch/>
        </p:blipFill>
        <p:spPr>
          <a:xfrm>
            <a:off x="4693764" y="4685753"/>
            <a:ext cx="2728250" cy="2006449"/>
          </a:xfrm>
          <a:prstGeom prst="rect">
            <a:avLst/>
          </a:prstGeom>
        </p:spPr>
      </p:pic>
      <p:pic>
        <p:nvPicPr>
          <p:cNvPr id="376" name="Image 375">
            <a:extLst>
              <a:ext uri="{FF2B5EF4-FFF2-40B4-BE49-F238E27FC236}">
                <a16:creationId xmlns:a16="http://schemas.microsoft.com/office/drawing/2014/main" id="{CE943BF4-55FC-03D3-A139-F3DC4F9B2088}"/>
              </a:ext>
            </a:extLst>
          </p:cNvPr>
          <p:cNvPicPr>
            <a:picLocks noChangeAspect="1"/>
          </p:cNvPicPr>
          <p:nvPr/>
        </p:nvPicPr>
        <p:blipFill rotWithShape="1">
          <a:blip r:embed="rId12">
            <a:extLst>
              <a:ext uri="{28A0092B-C50C-407E-A947-70E740481C1C}">
                <a14:useLocalDpi xmlns:a14="http://schemas.microsoft.com/office/drawing/2010/main" val="0"/>
              </a:ext>
            </a:extLst>
          </a:blip>
          <a:srcRect l="64164" t="75918" r="4139" b="1759"/>
          <a:stretch/>
        </p:blipFill>
        <p:spPr>
          <a:xfrm>
            <a:off x="6961805" y="5246464"/>
            <a:ext cx="2258053" cy="1445738"/>
          </a:xfrm>
          <a:prstGeom prst="rect">
            <a:avLst/>
          </a:prstGeom>
        </p:spPr>
      </p:pic>
      <p:sp>
        <p:nvSpPr>
          <p:cNvPr id="377" name="ZoneTexte 376">
            <a:extLst>
              <a:ext uri="{FF2B5EF4-FFF2-40B4-BE49-F238E27FC236}">
                <a16:creationId xmlns:a16="http://schemas.microsoft.com/office/drawing/2014/main" id="{8605BC37-1676-6158-8A6C-E1716EF8958C}"/>
              </a:ext>
            </a:extLst>
          </p:cNvPr>
          <p:cNvSpPr txBox="1"/>
          <p:nvPr/>
        </p:nvSpPr>
        <p:spPr>
          <a:xfrm>
            <a:off x="-19344" y="6082955"/>
            <a:ext cx="4721549" cy="300082"/>
          </a:xfrm>
          <a:prstGeom prst="rect">
            <a:avLst/>
          </a:prstGeom>
          <a:noFill/>
        </p:spPr>
        <p:txBody>
          <a:bodyPr wrap="none" rtlCol="0">
            <a:spAutoFit/>
          </a:bodyPr>
          <a:lstStyle/>
          <a:p>
            <a:pPr defTabSz="685800" fontAlgn="auto">
              <a:spcBef>
                <a:spcPts val="0"/>
              </a:spcBef>
              <a:spcAft>
                <a:spcPts val="0"/>
              </a:spcAft>
            </a:pPr>
            <a:r>
              <a:rPr lang="fr-FR" sz="1350" b="1" dirty="0">
                <a:solidFill>
                  <a:srgbClr val="FF0000"/>
                </a:solidFill>
                <a:latin typeface="Calibri" panose="020F0502020204030204"/>
                <a:sym typeface="Wingdings" panose="05000000000000000000" pitchFamily="2" charset="2"/>
              </a:rPr>
              <a:t> OK for </a:t>
            </a:r>
            <a:r>
              <a:rPr lang="fr-FR" sz="1350" b="1" dirty="0" err="1">
                <a:solidFill>
                  <a:srgbClr val="FF0000"/>
                </a:solidFill>
                <a:latin typeface="Calibri" panose="020F0502020204030204"/>
                <a:sym typeface="Wingdings" panose="05000000000000000000" pitchFamily="2" charset="2"/>
              </a:rPr>
              <a:t>Ar-Ar</a:t>
            </a:r>
            <a:r>
              <a:rPr lang="fr-FR" sz="1350" b="1" dirty="0">
                <a:solidFill>
                  <a:srgbClr val="FF0000"/>
                </a:solidFill>
                <a:latin typeface="Calibri" panose="020F0502020204030204"/>
                <a:sym typeface="Wingdings" panose="05000000000000000000" pitchFamily="2" charset="2"/>
              </a:rPr>
              <a:t> (</a:t>
            </a:r>
            <a:r>
              <a:rPr lang="fr-FR" sz="1350" b="1" dirty="0" err="1">
                <a:solidFill>
                  <a:srgbClr val="FF0000"/>
                </a:solidFill>
                <a:latin typeface="Calibri" panose="020F0502020204030204"/>
                <a:sym typeface="Wingdings" panose="05000000000000000000" pitchFamily="2" charset="2"/>
              </a:rPr>
              <a:t>same</a:t>
            </a:r>
            <a:r>
              <a:rPr lang="fr-FR" sz="1350" b="1" dirty="0">
                <a:solidFill>
                  <a:srgbClr val="FF0000"/>
                </a:solidFill>
                <a:latin typeface="Calibri" panose="020F0502020204030204"/>
                <a:sym typeface="Wingdings" panose="05000000000000000000" pitchFamily="2" charset="2"/>
              </a:rPr>
              <a:t> as </a:t>
            </a:r>
            <a:r>
              <a:rPr lang="fr-FR" sz="1350" b="1" dirty="0" err="1">
                <a:solidFill>
                  <a:srgbClr val="FF0000"/>
                </a:solidFill>
                <a:latin typeface="Calibri" panose="020F0502020204030204"/>
                <a:sym typeface="Wingdings" panose="05000000000000000000" pitchFamily="2" charset="2"/>
              </a:rPr>
              <a:t>scaled</a:t>
            </a:r>
            <a:r>
              <a:rPr lang="fr-FR" sz="1350" b="1" dirty="0">
                <a:solidFill>
                  <a:srgbClr val="FF0000"/>
                </a:solidFill>
                <a:latin typeface="Calibri" panose="020F0502020204030204"/>
                <a:sym typeface="Wingdings" panose="05000000000000000000" pitchFamily="2" charset="2"/>
              </a:rPr>
              <a:t> </a:t>
            </a:r>
            <a:r>
              <a:rPr lang="fr-FR" sz="1350" b="1" dirty="0" err="1">
                <a:solidFill>
                  <a:srgbClr val="FF0000"/>
                </a:solidFill>
                <a:latin typeface="Calibri" panose="020F0502020204030204"/>
                <a:sym typeface="Wingdings" panose="05000000000000000000" pitchFamily="2" charset="2"/>
              </a:rPr>
              <a:t>potential</a:t>
            </a:r>
            <a:r>
              <a:rPr lang="fr-FR" sz="1350" b="1" dirty="0">
                <a:solidFill>
                  <a:srgbClr val="FF0000"/>
                </a:solidFill>
                <a:latin typeface="Calibri" panose="020F0502020204030204"/>
                <a:sym typeface="Wingdings" panose="05000000000000000000" pitchFamily="2" charset="2"/>
              </a:rPr>
              <a:t>) . I </a:t>
            </a:r>
            <a:r>
              <a:rPr lang="fr-FR" sz="1350" b="1" dirty="0" err="1">
                <a:solidFill>
                  <a:srgbClr val="FF0000"/>
                </a:solidFill>
                <a:latin typeface="Calibri" panose="020F0502020204030204"/>
                <a:sym typeface="Wingdings" panose="05000000000000000000" pitchFamily="2" charset="2"/>
              </a:rPr>
              <a:t>generalze</a:t>
            </a:r>
            <a:r>
              <a:rPr lang="fr-FR" sz="1350" b="1" dirty="0">
                <a:solidFill>
                  <a:srgbClr val="FF0000"/>
                </a:solidFill>
                <a:latin typeface="Calibri" panose="020F0502020204030204"/>
                <a:sym typeface="Wingdings" panose="05000000000000000000" pitchFamily="2" charset="2"/>
              </a:rPr>
              <a:t> for </a:t>
            </a:r>
            <a:r>
              <a:rPr lang="fr-FR" sz="1350" b="1" dirty="0" err="1">
                <a:solidFill>
                  <a:srgbClr val="FF0000"/>
                </a:solidFill>
                <a:latin typeface="Calibri" panose="020F0502020204030204"/>
                <a:sym typeface="Wingdings" panose="05000000000000000000" pitchFamily="2" charset="2"/>
              </a:rPr>
              <a:t>Cs-Ar</a:t>
            </a:r>
            <a:endParaRPr lang="fr-FR" sz="1350" b="1" dirty="0">
              <a:solidFill>
                <a:srgbClr val="FF0000"/>
              </a:solidFill>
              <a:latin typeface="Calibri" panose="020F0502020204030204"/>
            </a:endParaRPr>
          </a:p>
        </p:txBody>
      </p:sp>
      <p:pic>
        <p:nvPicPr>
          <p:cNvPr id="379" name="Image 378">
            <a:extLst>
              <a:ext uri="{FF2B5EF4-FFF2-40B4-BE49-F238E27FC236}">
                <a16:creationId xmlns:a16="http://schemas.microsoft.com/office/drawing/2014/main" id="{66CB0D05-1B3D-1255-1F96-DE0DA9FDB948}"/>
              </a:ext>
            </a:extLst>
          </p:cNvPr>
          <p:cNvPicPr>
            <a:picLocks noChangeAspect="1"/>
          </p:cNvPicPr>
          <p:nvPr/>
        </p:nvPicPr>
        <p:blipFill>
          <a:blip r:embed="rId13"/>
          <a:stretch>
            <a:fillRect/>
          </a:stretch>
        </p:blipFill>
        <p:spPr>
          <a:xfrm>
            <a:off x="420223" y="5581542"/>
            <a:ext cx="2943533" cy="446413"/>
          </a:xfrm>
          <a:prstGeom prst="rect">
            <a:avLst/>
          </a:prstGeom>
        </p:spPr>
      </p:pic>
      <p:pic>
        <p:nvPicPr>
          <p:cNvPr id="4" name="Image 3" descr="\documentclass{article}&#10;\usepackage{amsmath,bm}&#10;\usepackage{xcolor}&#10;\pagestyle{empty}&#10;\begin{document}&#10;&#10;&#10;the full crystal energy is&#10;$\frac{1}{2} \sum_{AB} E_{AB}^{(2)} + \frac{1}{6} \sum_{ABC} E_{ABC}^{(3)}$ &#10;can be written as sum of two body terms &#10;$E_{AB}^{\rm eff} = \frac{1}{2} \sum_{AB} (E_{AB}^{(2)} + \frac{1}{3} \bar E_{AB}^{(3)}) $.&#10;&#10;&#10;\end{document}" title="IguanaTex Bitmap Display">
            <a:extLst>
              <a:ext uri="{FF2B5EF4-FFF2-40B4-BE49-F238E27FC236}">
                <a16:creationId xmlns:a16="http://schemas.microsoft.com/office/drawing/2014/main" id="{006ABDFF-49D2-D281-E309-9FA745646656}"/>
              </a:ext>
            </a:extLst>
          </p:cNvPr>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1796909" y="1185963"/>
            <a:ext cx="6533714" cy="548572"/>
          </a:xfrm>
          <a:prstGeom prst="rect">
            <a:avLst/>
          </a:prstGeom>
          <a:ln>
            <a:solidFill>
              <a:srgbClr val="FF0000"/>
            </a:solidFill>
          </a:ln>
        </p:spPr>
      </p:pic>
    </p:spTree>
    <p:extLst>
      <p:ext uri="{BB962C8B-B14F-4D97-AF65-F5344CB8AC3E}">
        <p14:creationId xmlns:p14="http://schemas.microsoft.com/office/powerpoint/2010/main" val="27291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p:bldP spid="359" grpId="0"/>
      <p:bldP spid="360" grpId="0"/>
      <p:bldP spid="362" grpId="0" animBg="1"/>
      <p:bldP spid="365" grpId="0"/>
      <p:bldP spid="367" grpId="0"/>
      <p:bldP spid="372" grpId="0"/>
      <p:bldP spid="3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1991ED2-8592-9A55-F9DD-13938B2F1802}"/>
              </a:ext>
            </a:extLst>
          </p:cNvPr>
          <p:cNvPicPr>
            <a:picLocks noChangeAspect="1"/>
          </p:cNvPicPr>
          <p:nvPr/>
        </p:nvPicPr>
        <p:blipFill>
          <a:blip r:embed="rId2"/>
          <a:stretch>
            <a:fillRect/>
          </a:stretch>
        </p:blipFill>
        <p:spPr>
          <a:xfrm>
            <a:off x="1826695" y="986157"/>
            <a:ext cx="4815535" cy="4575019"/>
          </a:xfrm>
          <a:prstGeom prst="rect">
            <a:avLst/>
          </a:prstGeom>
        </p:spPr>
      </p:pic>
      <p:sp>
        <p:nvSpPr>
          <p:cNvPr id="8" name="Titre 1">
            <a:extLst>
              <a:ext uri="{FF2B5EF4-FFF2-40B4-BE49-F238E27FC236}">
                <a16:creationId xmlns:a16="http://schemas.microsoft.com/office/drawing/2014/main" id="{1926C06F-53F9-053F-D7E0-274B25AD0B4A}"/>
              </a:ext>
            </a:extLst>
          </p:cNvPr>
          <p:cNvSpPr txBox="1">
            <a:spLocks/>
          </p:cNvSpPr>
          <p:nvPr/>
        </p:nvSpPr>
        <p:spPr>
          <a:xfrm>
            <a:off x="426960" y="-8015"/>
            <a:ext cx="855553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fr-FR" dirty="0" err="1"/>
              <a:t>Reasonable</a:t>
            </a:r>
            <a:r>
              <a:rPr lang="fr-FR" dirty="0"/>
              <a:t> line positions for 4(T</a:t>
            </a:r>
            <a:r>
              <a:rPr lang="fr-FR" baseline="-25000" dirty="0"/>
              <a:t>d</a:t>
            </a:r>
            <a:r>
              <a:rPr lang="fr-FR" dirty="0"/>
              <a:t>) – 6 (O</a:t>
            </a:r>
            <a:r>
              <a:rPr lang="fr-FR" baseline="-25000" dirty="0"/>
              <a:t>h</a:t>
            </a:r>
            <a:r>
              <a:rPr lang="fr-FR" dirty="0"/>
              <a:t>)</a:t>
            </a:r>
          </a:p>
          <a:p>
            <a:pPr fontAlgn="auto">
              <a:spcAft>
                <a:spcPts val="0"/>
              </a:spcAft>
            </a:pPr>
            <a:r>
              <a:rPr lang="fr-FR" dirty="0"/>
              <a:t>Sensitive to </a:t>
            </a:r>
            <a:r>
              <a:rPr lang="fr-FR" dirty="0" err="1"/>
              <a:t>potentials</a:t>
            </a:r>
            <a:r>
              <a:rPr lang="fr-FR" dirty="0"/>
              <a:t> + </a:t>
            </a:r>
            <a:r>
              <a:rPr lang="fr-FR" dirty="0" err="1"/>
              <a:t>third</a:t>
            </a:r>
            <a:r>
              <a:rPr lang="fr-FR" dirty="0"/>
              <a:t> </a:t>
            </a:r>
            <a:r>
              <a:rPr lang="fr-FR" dirty="0" err="1"/>
              <a:t>order</a:t>
            </a:r>
            <a:r>
              <a:rPr lang="fr-FR" dirty="0"/>
              <a:t> correction</a:t>
            </a:r>
          </a:p>
        </p:txBody>
      </p:sp>
      <p:pic>
        <p:nvPicPr>
          <p:cNvPr id="11" name="Image 10">
            <a:extLst>
              <a:ext uri="{FF2B5EF4-FFF2-40B4-BE49-F238E27FC236}">
                <a16:creationId xmlns:a16="http://schemas.microsoft.com/office/drawing/2014/main" id="{88815088-5D98-A8AF-EEB9-8B7A54769211}"/>
              </a:ext>
            </a:extLst>
          </p:cNvPr>
          <p:cNvPicPr>
            <a:picLocks noChangeAspect="1"/>
          </p:cNvPicPr>
          <p:nvPr/>
        </p:nvPicPr>
        <p:blipFill rotWithShape="1">
          <a:blip r:embed="rId3"/>
          <a:srcRect l="39117" t="79703" r="50464" b="2375"/>
          <a:stretch/>
        </p:blipFill>
        <p:spPr>
          <a:xfrm>
            <a:off x="2591780" y="3020908"/>
            <a:ext cx="834883" cy="816183"/>
          </a:xfrm>
          <a:prstGeom prst="rect">
            <a:avLst/>
          </a:prstGeom>
        </p:spPr>
      </p:pic>
      <p:pic>
        <p:nvPicPr>
          <p:cNvPr id="12" name="Image 11">
            <a:extLst>
              <a:ext uri="{FF2B5EF4-FFF2-40B4-BE49-F238E27FC236}">
                <a16:creationId xmlns:a16="http://schemas.microsoft.com/office/drawing/2014/main" id="{3ED7AF54-CD54-3744-4E10-1167E41DC4D8}"/>
              </a:ext>
            </a:extLst>
          </p:cNvPr>
          <p:cNvPicPr>
            <a:picLocks noChangeAspect="1"/>
          </p:cNvPicPr>
          <p:nvPr/>
        </p:nvPicPr>
        <p:blipFill rotWithShape="1">
          <a:blip r:embed="rId3"/>
          <a:srcRect l="55095" t="79703" r="34486" b="2375"/>
          <a:stretch/>
        </p:blipFill>
        <p:spPr>
          <a:xfrm>
            <a:off x="2501770" y="4644135"/>
            <a:ext cx="834883" cy="816183"/>
          </a:xfrm>
          <a:prstGeom prst="rect">
            <a:avLst/>
          </a:prstGeom>
        </p:spPr>
      </p:pic>
      <p:sp>
        <p:nvSpPr>
          <p:cNvPr id="16" name="ZoneTexte 15">
            <a:extLst>
              <a:ext uri="{FF2B5EF4-FFF2-40B4-BE49-F238E27FC236}">
                <a16:creationId xmlns:a16="http://schemas.microsoft.com/office/drawing/2014/main" id="{7C8099FA-CF72-37A0-0EE5-8F0BA4CED079}"/>
              </a:ext>
            </a:extLst>
          </p:cNvPr>
          <p:cNvSpPr txBox="1"/>
          <p:nvPr/>
        </p:nvSpPr>
        <p:spPr>
          <a:xfrm>
            <a:off x="4234462" y="5561176"/>
            <a:ext cx="2181238" cy="707886"/>
          </a:xfrm>
          <a:prstGeom prst="rect">
            <a:avLst/>
          </a:prstGeom>
          <a:noFill/>
        </p:spPr>
        <p:txBody>
          <a:bodyPr wrap="none" rtlCol="0">
            <a:spAutoFit/>
          </a:bodyPr>
          <a:lstStyle/>
          <a:p>
            <a:pPr defTabSz="685800" fontAlgn="auto">
              <a:spcBef>
                <a:spcPts val="0"/>
              </a:spcBef>
              <a:spcAft>
                <a:spcPts val="0"/>
              </a:spcAft>
              <a:defRPr/>
            </a:pPr>
            <a:r>
              <a:rPr lang="fr-FR" sz="2000" dirty="0">
                <a:solidFill>
                  <a:srgbClr val="0070C0"/>
                </a:solidFill>
                <a:latin typeface="Calibri" panose="020F0502020204030204"/>
              </a:rPr>
              <a:t>Oh(6) </a:t>
            </a:r>
            <a:r>
              <a:rPr lang="fr-FR" sz="2000" dirty="0" err="1">
                <a:solidFill>
                  <a:srgbClr val="0070C0"/>
                </a:solidFill>
                <a:latin typeface="Calibri" panose="020F0502020204030204"/>
              </a:rPr>
              <a:t>blue</a:t>
            </a:r>
            <a:r>
              <a:rPr lang="fr-FR" sz="2000" dirty="0">
                <a:solidFill>
                  <a:srgbClr val="0070C0"/>
                </a:solidFill>
                <a:latin typeface="Calibri" panose="020F0502020204030204"/>
              </a:rPr>
              <a:t> shift</a:t>
            </a:r>
          </a:p>
          <a:p>
            <a:pPr defTabSz="685800" fontAlgn="auto">
              <a:spcBef>
                <a:spcPts val="0"/>
              </a:spcBef>
              <a:spcAft>
                <a:spcPts val="0"/>
              </a:spcAft>
              <a:defRPr/>
            </a:pPr>
            <a:r>
              <a:rPr lang="fr-FR" sz="2000" dirty="0">
                <a:solidFill>
                  <a:srgbClr val="00B050"/>
                </a:solidFill>
                <a:latin typeface="Calibri" panose="020F0502020204030204"/>
              </a:rPr>
              <a:t>            Td(4)~0 shift</a:t>
            </a:r>
          </a:p>
        </p:txBody>
      </p:sp>
    </p:spTree>
    <p:extLst>
      <p:ext uri="{BB962C8B-B14F-4D97-AF65-F5344CB8AC3E}">
        <p14:creationId xmlns:p14="http://schemas.microsoft.com/office/powerpoint/2010/main" val="3502179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09A05-30D6-06F4-64E2-782A188AB4A2}"/>
              </a:ext>
            </a:extLst>
          </p:cNvPr>
          <p:cNvSpPr>
            <a:spLocks noGrp="1"/>
          </p:cNvSpPr>
          <p:nvPr>
            <p:ph type="title"/>
          </p:nvPr>
        </p:nvSpPr>
        <p:spPr>
          <a:xfrm>
            <a:off x="3401870" y="368660"/>
            <a:ext cx="2503190" cy="1083654"/>
          </a:xfrm>
        </p:spPr>
        <p:txBody>
          <a:bodyPr>
            <a:normAutofit/>
          </a:bodyPr>
          <a:lstStyle/>
          <a:p>
            <a:r>
              <a:rPr lang="fr-FR" sz="4400" dirty="0" err="1"/>
              <a:t>Outline</a:t>
            </a:r>
            <a:endParaRPr lang="fr-FR" sz="4400" dirty="0"/>
          </a:p>
        </p:txBody>
      </p:sp>
      <p:sp>
        <p:nvSpPr>
          <p:cNvPr id="3" name="Espace réservé du contenu 2">
            <a:extLst>
              <a:ext uri="{FF2B5EF4-FFF2-40B4-BE49-F238E27FC236}">
                <a16:creationId xmlns:a16="http://schemas.microsoft.com/office/drawing/2014/main" id="{6756BA59-B466-3E78-798C-1B940BD01606}"/>
              </a:ext>
            </a:extLst>
          </p:cNvPr>
          <p:cNvSpPr>
            <a:spLocks noGrp="1"/>
          </p:cNvSpPr>
          <p:nvPr>
            <p:ph idx="1"/>
          </p:nvPr>
        </p:nvSpPr>
        <p:spPr/>
        <p:txBody>
          <a:bodyPr>
            <a:normAutofit/>
          </a:bodyPr>
          <a:lstStyle/>
          <a:p>
            <a:r>
              <a:rPr lang="fr-FR" sz="3200" dirty="0"/>
              <a:t>EDM </a:t>
            </a:r>
            <a:r>
              <a:rPr lang="fr-FR" sz="3200" dirty="0" err="1"/>
              <a:t>worldwide</a:t>
            </a:r>
            <a:r>
              <a:rPr lang="fr-FR" sz="3200" dirty="0"/>
              <a:t> </a:t>
            </a:r>
            <a:r>
              <a:rPr lang="fr-FR" sz="3200" dirty="0">
                <a:sym typeface="Wingdings" panose="05000000000000000000" pitchFamily="2" charset="2"/>
              </a:rPr>
              <a:t></a:t>
            </a:r>
            <a:r>
              <a:rPr lang="fr-FR" sz="3200" dirty="0"/>
              <a:t> </a:t>
            </a:r>
            <a:r>
              <a:rPr lang="fr-FR" sz="3200" dirty="0" err="1"/>
              <a:t>why</a:t>
            </a:r>
            <a:r>
              <a:rPr lang="fr-FR" sz="3200" dirty="0"/>
              <a:t> EDM </a:t>
            </a:r>
          </a:p>
          <a:p>
            <a:r>
              <a:rPr lang="fr-FR" sz="3200" dirty="0" err="1"/>
              <a:t>Why</a:t>
            </a:r>
            <a:r>
              <a:rPr lang="fr-FR" sz="3200" dirty="0"/>
              <a:t> in </a:t>
            </a:r>
            <a:r>
              <a:rPr lang="fr-FR" sz="3200" dirty="0" err="1"/>
              <a:t>cryogenic</a:t>
            </a:r>
            <a:r>
              <a:rPr lang="fr-FR" sz="3200" dirty="0"/>
              <a:t> </a:t>
            </a:r>
            <a:r>
              <a:rPr lang="fr-FR" sz="3200" dirty="0" err="1"/>
              <a:t>solid</a:t>
            </a:r>
            <a:r>
              <a:rPr lang="fr-FR" sz="3200" dirty="0"/>
              <a:t>: EDMMA </a:t>
            </a:r>
            <a:r>
              <a:rPr lang="fr-FR" sz="3200" dirty="0" err="1"/>
              <a:t>project</a:t>
            </a:r>
            <a:r>
              <a:rPr lang="fr-FR" sz="3200" dirty="0"/>
              <a:t> (Cs in Ar)</a:t>
            </a:r>
          </a:p>
          <a:p>
            <a:r>
              <a:rPr lang="fr-FR" sz="3200" dirty="0" err="1"/>
              <a:t>Experimental</a:t>
            </a:r>
            <a:r>
              <a:rPr lang="fr-FR" sz="3200" dirty="0"/>
              <a:t> setup: Cs absorption </a:t>
            </a:r>
            <a:r>
              <a:rPr lang="fr-FR" sz="3200" dirty="0" err="1"/>
              <a:t>spectra</a:t>
            </a:r>
            <a:endParaRPr lang="fr-FR" sz="3200" dirty="0"/>
          </a:p>
          <a:p>
            <a:r>
              <a:rPr lang="fr-FR" sz="3200" dirty="0"/>
              <a:t>Possible </a:t>
            </a:r>
            <a:r>
              <a:rPr lang="fr-FR" sz="3200" dirty="0" err="1"/>
              <a:t>trapping</a:t>
            </a:r>
            <a:r>
              <a:rPr lang="fr-FR" sz="3200" dirty="0"/>
              <a:t> sites: </a:t>
            </a:r>
            <a:r>
              <a:rPr lang="fr-FR" sz="3200" dirty="0" err="1"/>
              <a:t>stability</a:t>
            </a:r>
            <a:r>
              <a:rPr lang="fr-FR" sz="3200" dirty="0"/>
              <a:t> </a:t>
            </a:r>
            <a:r>
              <a:rPr lang="fr-FR" sz="3200" dirty="0" err="1"/>
              <a:t>study</a:t>
            </a:r>
            <a:endParaRPr lang="fr-FR" sz="3200" dirty="0"/>
          </a:p>
          <a:p>
            <a:r>
              <a:rPr lang="fr-FR" sz="3200" dirty="0"/>
              <a:t>Line position </a:t>
            </a:r>
          </a:p>
          <a:p>
            <a:r>
              <a:rPr lang="fr-FR" sz="3200" dirty="0"/>
              <a:t>Line </a:t>
            </a:r>
            <a:r>
              <a:rPr lang="fr-FR" sz="3200" dirty="0" err="1"/>
              <a:t>broadening</a:t>
            </a:r>
            <a:r>
              <a:rPr lang="fr-FR" sz="3200" dirty="0"/>
              <a:t> </a:t>
            </a:r>
          </a:p>
          <a:p>
            <a:r>
              <a:rPr lang="fr-FR" sz="3200" dirty="0">
                <a:solidFill>
                  <a:schemeClr val="bg2">
                    <a:lumMod val="90000"/>
                  </a:schemeClr>
                </a:solidFill>
              </a:rPr>
              <a:t>Possible </a:t>
            </a:r>
            <a:r>
              <a:rPr lang="fr-FR" sz="3200" dirty="0" err="1">
                <a:solidFill>
                  <a:schemeClr val="bg2">
                    <a:lumMod val="90000"/>
                  </a:schemeClr>
                </a:solidFill>
              </a:rPr>
              <a:t>improvement</a:t>
            </a:r>
            <a:endParaRPr lang="fr-FR" sz="3200" dirty="0">
              <a:solidFill>
                <a:schemeClr val="bg2">
                  <a:lumMod val="90000"/>
                </a:schemeClr>
              </a:solidFill>
            </a:endParaRPr>
          </a:p>
        </p:txBody>
      </p:sp>
    </p:spTree>
    <p:extLst>
      <p:ext uri="{BB962C8B-B14F-4D97-AF65-F5344CB8AC3E}">
        <p14:creationId xmlns:p14="http://schemas.microsoft.com/office/powerpoint/2010/main" val="3918117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08367A-A21B-A571-BB15-2B5C690C30E2}"/>
              </a:ext>
            </a:extLst>
          </p:cNvPr>
          <p:cNvSpPr>
            <a:spLocks noGrp="1"/>
          </p:cNvSpPr>
          <p:nvPr>
            <p:ph type="title"/>
          </p:nvPr>
        </p:nvSpPr>
        <p:spPr>
          <a:xfrm>
            <a:off x="470441" y="131666"/>
            <a:ext cx="7886700" cy="1325563"/>
          </a:xfrm>
        </p:spPr>
        <p:txBody>
          <a:bodyPr/>
          <a:lstStyle/>
          <a:p>
            <a:r>
              <a:rPr lang="fr-FR" dirty="0"/>
              <a:t>Jahn-Teller </a:t>
            </a:r>
            <a:r>
              <a:rPr lang="fr-FR" dirty="0" err="1"/>
              <a:t>Dynamical</a:t>
            </a:r>
            <a:r>
              <a:rPr lang="fr-FR" dirty="0"/>
              <a:t> (thermal) </a:t>
            </a:r>
            <a:r>
              <a:rPr lang="fr-FR" dirty="0" err="1"/>
              <a:t>effect</a:t>
            </a:r>
            <a:br>
              <a:rPr lang="fr-FR" dirty="0"/>
            </a:br>
            <a:r>
              <a:rPr lang="fr-FR" dirty="0">
                <a:sym typeface="Wingdings" panose="05000000000000000000" pitchFamily="2" charset="2"/>
              </a:rPr>
              <a:t> </a:t>
            </a:r>
            <a:r>
              <a:rPr lang="fr-FR" dirty="0" err="1">
                <a:sym typeface="Wingdings" panose="05000000000000000000" pitchFamily="2" charset="2"/>
              </a:rPr>
              <a:t>Broadening</a:t>
            </a:r>
            <a:r>
              <a:rPr lang="fr-FR" dirty="0">
                <a:sym typeface="Wingdings" panose="05000000000000000000" pitchFamily="2" charset="2"/>
              </a:rPr>
              <a:t> and </a:t>
            </a:r>
            <a:r>
              <a:rPr lang="fr-FR" dirty="0" err="1">
                <a:sym typeface="Wingdings" panose="05000000000000000000" pitchFamily="2" charset="2"/>
              </a:rPr>
              <a:t>splitting</a:t>
            </a:r>
            <a:endParaRPr lang="fr-FR" dirty="0"/>
          </a:p>
        </p:txBody>
      </p:sp>
      <p:pic>
        <p:nvPicPr>
          <p:cNvPr id="4" name="Graphique 3">
            <a:extLst>
              <a:ext uri="{FF2B5EF4-FFF2-40B4-BE49-F238E27FC236}">
                <a16:creationId xmlns:a16="http://schemas.microsoft.com/office/drawing/2014/main" id="{54343D45-9EC4-969D-BBF5-CF33E0078443}"/>
              </a:ext>
            </a:extLst>
          </p:cNvPr>
          <p:cNvPicPr>
            <a:picLocks noChangeAspect="1"/>
          </p:cNvPicPr>
          <p:nvPr/>
        </p:nvPicPr>
        <p:blipFill>
          <a:blip r:embed="rId2">
            <a:lum/>
            <a:alphaModFix/>
            <a:extLst>
              <a:ext uri="{96DAC541-7B7A-43D3-8B79-37D633B846F1}">
                <asvg:svgBlip xmlns:asvg="http://schemas.microsoft.com/office/drawing/2016/SVG/main" r:embed="rId3"/>
              </a:ext>
            </a:extLst>
          </a:blip>
          <a:srcRect/>
          <a:stretch>
            <a:fillRect/>
          </a:stretch>
        </p:blipFill>
        <p:spPr>
          <a:xfrm>
            <a:off x="6732241" y="2005037"/>
            <a:ext cx="1398434" cy="4633146"/>
          </a:xfrm>
          <a:prstGeom prst="rect">
            <a:avLst/>
          </a:prstGeom>
          <a:noFill/>
          <a:ln>
            <a:noFill/>
          </a:ln>
        </p:spPr>
      </p:pic>
      <p:sp>
        <p:nvSpPr>
          <p:cNvPr id="5" name="Forme libre : forme 4">
            <a:extLst>
              <a:ext uri="{FF2B5EF4-FFF2-40B4-BE49-F238E27FC236}">
                <a16:creationId xmlns:a16="http://schemas.microsoft.com/office/drawing/2014/main" id="{BAFB1D86-EC09-3EC1-55DE-9144FFDBF948}"/>
              </a:ext>
            </a:extLst>
          </p:cNvPr>
          <p:cNvSpPr/>
          <p:nvPr/>
        </p:nvSpPr>
        <p:spPr>
          <a:xfrm rot="16294800" flipV="1">
            <a:off x="8136179" y="3046076"/>
            <a:ext cx="236741" cy="241313"/>
          </a:xfrm>
          <a:custGeom>
            <a:avLst>
              <a:gd name="f0" fmla="val 16260000"/>
              <a:gd name="f1" fmla="val 5340000"/>
              <a:gd name="f2" fmla="val 8117"/>
            </a:avLst>
            <a:gdLst>
              <a:gd name="f3" fmla="val 21600000"/>
              <a:gd name="f4" fmla="val 10800000"/>
              <a:gd name="f5" fmla="val 5400000"/>
              <a:gd name="f6" fmla="val 180"/>
              <a:gd name="f7" fmla="val w"/>
              <a:gd name="f8" fmla="val h"/>
              <a:gd name="f9" fmla="val 0"/>
              <a:gd name="f10" fmla="*/ 5419351 1 1725033"/>
              <a:gd name="f11" fmla="sqrt 2"/>
              <a:gd name="f12" fmla="*/ 10800 10800 1"/>
              <a:gd name="f13" fmla="val 10800"/>
              <a:gd name="f14" fmla="val 21599999"/>
              <a:gd name="f15" fmla="min 0 21600"/>
              <a:gd name="f16" fmla="max 0 21600"/>
              <a:gd name="f17" fmla="*/ f10 1 2"/>
              <a:gd name="f18" fmla="*/ f7 1 21600"/>
              <a:gd name="f19" fmla="*/ f8 1 21600"/>
              <a:gd name="f20" fmla="*/ f10 1 180"/>
              <a:gd name="f21" fmla="*/ f11 1 2"/>
              <a:gd name="f22" fmla="pin 0 f0 21599999"/>
              <a:gd name="f23" fmla="pin 0 f2 10800"/>
              <a:gd name="f24" fmla="pin 0 f1 21599999"/>
              <a:gd name="f25" fmla="+- f16 0 f15"/>
              <a:gd name="f26" fmla="+- 10800 f23 0"/>
              <a:gd name="f27" fmla="+- f23 0 2700"/>
              <a:gd name="f28" fmla="+- 0 0 f22"/>
              <a:gd name="f29" fmla="+- 0 0 f24"/>
              <a:gd name="f30" fmla="*/ f23 f23 1"/>
              <a:gd name="f31" fmla="*/ 0 f18 1"/>
              <a:gd name="f32" fmla="*/ 21600 f18 1"/>
              <a:gd name="f33" fmla="*/ 21600 f19 1"/>
              <a:gd name="f34" fmla="*/ 0 f19 1"/>
              <a:gd name="f35" fmla="*/ f25 1 2"/>
              <a:gd name="f36" fmla="+- 21600 0 f26"/>
              <a:gd name="f37" fmla="+- f28 f5 0"/>
              <a:gd name="f38" fmla="+- f29 f5 0"/>
              <a:gd name="f39" fmla="+- f15 f35 0"/>
              <a:gd name="f40" fmla="*/ f35 f35 1"/>
              <a:gd name="f41" fmla="*/ f37 f6 1"/>
              <a:gd name="f42" fmla="*/ f38 f6 1"/>
              <a:gd name="f43" fmla="min f26 f36"/>
              <a:gd name="f44" fmla="max f26 f36"/>
              <a:gd name="f45" fmla="*/ f41 1 f4"/>
              <a:gd name="f46" fmla="*/ f42 1 f4"/>
              <a:gd name="f47" fmla="+- f44 0 f43"/>
              <a:gd name="f48" fmla="+- 0 0 f45"/>
              <a:gd name="f49" fmla="+- 0 0 f46"/>
              <a:gd name="f50" fmla="*/ f47 1 2"/>
              <a:gd name="f51" fmla="val f48"/>
              <a:gd name="f52" fmla="val f49"/>
              <a:gd name="f53" fmla="+- f43 f50 0"/>
              <a:gd name="f54" fmla="*/ f50 f50 1"/>
              <a:gd name="f55" fmla="*/ f51 f20 1"/>
              <a:gd name="f56" fmla="*/ f52 f20 1"/>
              <a:gd name="f57" fmla="+- f52 45 0"/>
              <a:gd name="f58" fmla="*/ f51 f10 1"/>
              <a:gd name="f59" fmla="*/ f52 f10 1"/>
              <a:gd name="f60" fmla="+- 0 0 f55"/>
              <a:gd name="f61" fmla="+- 0 0 f56"/>
              <a:gd name="f62" fmla="*/ f57 f10 1"/>
              <a:gd name="f63" fmla="*/ f58 1 f6"/>
              <a:gd name="f64" fmla="*/ f59 1 f6"/>
              <a:gd name="f65" fmla="*/ f60 f4 1"/>
              <a:gd name="f66" fmla="*/ f61 f4 1"/>
              <a:gd name="f67" fmla="*/ f62 1 180"/>
              <a:gd name="f68" fmla="+- 0 0 f63"/>
              <a:gd name="f69" fmla="+- 0 0 f64"/>
              <a:gd name="f70" fmla="*/ f65 1 f10"/>
              <a:gd name="f71" fmla="*/ f66 1 f10"/>
              <a:gd name="f72" fmla="+- 0 0 f67"/>
              <a:gd name="f73" fmla="+- f68 f10 0"/>
              <a:gd name="f74" fmla="+- f69 f10 0"/>
              <a:gd name="f75" fmla="+- f70 0 f5"/>
              <a:gd name="f76" fmla="+- f71 0 f5"/>
              <a:gd name="f77" fmla="*/ f72 f4 1"/>
              <a:gd name="f78" fmla="+- f73 f17 0"/>
              <a:gd name="f79" fmla="+- f74 f17 0"/>
              <a:gd name="f80" fmla="cos 1 f75"/>
              <a:gd name="f81" fmla="sin 1 f75"/>
              <a:gd name="f82" fmla="cos 1 f76"/>
              <a:gd name="f83" fmla="sin 1 f76"/>
              <a:gd name="f84" fmla="*/ f77 1 f10"/>
              <a:gd name="f85" fmla="+- 0 0 f78"/>
              <a:gd name="f86" fmla="+- 0 0 f79"/>
              <a:gd name="f87" fmla="+- 0 0 f80"/>
              <a:gd name="f88" fmla="+- 0 0 f81"/>
              <a:gd name="f89" fmla="+- 0 0 f82"/>
              <a:gd name="f90" fmla="+- 0 0 f83"/>
              <a:gd name="f91" fmla="+- f84 0 f5"/>
              <a:gd name="f92" fmla="*/ f85 f4 1"/>
              <a:gd name="f93" fmla="*/ f86 f4 1"/>
              <a:gd name="f94" fmla="*/ 10800 f87 1"/>
              <a:gd name="f95" fmla="*/ 10800 f88 1"/>
              <a:gd name="f96" fmla="*/ 10800 f89 1"/>
              <a:gd name="f97" fmla="*/ 10800 f90 1"/>
              <a:gd name="f98" fmla="*/ f26 f87 1"/>
              <a:gd name="f99" fmla="*/ f26 f88 1"/>
              <a:gd name="f100" fmla="*/ f26 f89 1"/>
              <a:gd name="f101" fmla="*/ f26 f90 1"/>
              <a:gd name="f102" fmla="*/ 13500 f89 1"/>
              <a:gd name="f103" fmla="*/ 13500 f90 1"/>
              <a:gd name="f104" fmla="*/ f27 f89 1"/>
              <a:gd name="f105" fmla="*/ f27 f90 1"/>
              <a:gd name="f106" fmla="cos 1 f91"/>
              <a:gd name="f107" fmla="sin 1 f91"/>
              <a:gd name="f108" fmla="*/ f92 1 f10"/>
              <a:gd name="f109" fmla="*/ f93 1 f10"/>
              <a:gd name="f110" fmla="+- f94 10800 0"/>
              <a:gd name="f111" fmla="+- f95 10800 0"/>
              <a:gd name="f112" fmla="+- f96 10800 0"/>
              <a:gd name="f113" fmla="+- f97 10800 0"/>
              <a:gd name="f114" fmla="+- f98 10800 0"/>
              <a:gd name="f115" fmla="+- f99 10800 0"/>
              <a:gd name="f116" fmla="+- f100 10800 0"/>
              <a:gd name="f117" fmla="+- f101 10800 0"/>
              <a:gd name="f118" fmla="+- f102 10800 0"/>
              <a:gd name="f119" fmla="+- f103 10800 0"/>
              <a:gd name="f120" fmla="+- f104 10800 0"/>
              <a:gd name="f121" fmla="+- f105 10800 0"/>
              <a:gd name="f122" fmla="+- 0 0 f106"/>
              <a:gd name="f123" fmla="+- 0 0 f107"/>
              <a:gd name="f124" fmla="+- f108 0 f5"/>
              <a:gd name="f125" fmla="+- f109 0 f5"/>
              <a:gd name="f126" fmla="+- f121 0 f119"/>
              <a:gd name="f127" fmla="+- f120 0 f118"/>
              <a:gd name="f128" fmla="cos 1 f124"/>
              <a:gd name="f129" fmla="sin 1 f124"/>
              <a:gd name="f130" fmla="cos 1 f125"/>
              <a:gd name="f131" fmla="sin 1 f125"/>
              <a:gd name="f132" fmla="+- f117 0 f53"/>
              <a:gd name="f133" fmla="+- f116 0 f53"/>
              <a:gd name="f134" fmla="+- f115 0 f53"/>
              <a:gd name="f135" fmla="+- f114 0 f53"/>
              <a:gd name="f136" fmla="+- f111 0 f39"/>
              <a:gd name="f137" fmla="+- f110 0 f39"/>
              <a:gd name="f138" fmla="+- f113 0 f39"/>
              <a:gd name="f139" fmla="+- f112 0 f39"/>
              <a:gd name="f140" fmla="*/ f126 f126 1"/>
              <a:gd name="f141" fmla="*/ f127 f127 1"/>
              <a:gd name="f142" fmla="+- 0 0 f128"/>
              <a:gd name="f143" fmla="+- 0 0 f129"/>
              <a:gd name="f144" fmla="+- 0 0 f130"/>
              <a:gd name="f145" fmla="+- 0 0 f131"/>
              <a:gd name="f146" fmla="at2 f132 f133"/>
              <a:gd name="f147" fmla="at2 f134 f135"/>
              <a:gd name="f148" fmla="at2 f136 f137"/>
              <a:gd name="f149" fmla="at2 f138 f139"/>
              <a:gd name="f150" fmla="+- f140 f141 0"/>
              <a:gd name="f151" fmla="*/ 10800 f142 1"/>
              <a:gd name="f152" fmla="*/ 10800 f143 1"/>
              <a:gd name="f153" fmla="*/ f23 f144 1"/>
              <a:gd name="f154" fmla="*/ f23 f145 1"/>
              <a:gd name="f155" fmla="+- f146 f5 0"/>
              <a:gd name="f156" fmla="+- f147 f5 0"/>
              <a:gd name="f157" fmla="+- f148 f5 0"/>
              <a:gd name="f158" fmla="+- f149 f5 0"/>
              <a:gd name="f159" fmla="sqrt f150"/>
              <a:gd name="f160" fmla="*/ f151 f151 1"/>
              <a:gd name="f161" fmla="*/ f152 f152 1"/>
              <a:gd name="f162" fmla="*/ f153 f153 1"/>
              <a:gd name="f163" fmla="*/ f154 f154 1"/>
              <a:gd name="f164" fmla="*/ f155 f10 1"/>
              <a:gd name="f165" fmla="*/ f156 f10 1"/>
              <a:gd name="f166" fmla="*/ f157 f10 1"/>
              <a:gd name="f167" fmla="*/ f158 f10 1"/>
              <a:gd name="f168" fmla="*/ f21 f159 1"/>
              <a:gd name="f169" fmla="+- f160 f161 0"/>
              <a:gd name="f170" fmla="+- f162 f163 0"/>
              <a:gd name="f171" fmla="*/ f164 1 f4"/>
              <a:gd name="f172" fmla="*/ f165 1 f4"/>
              <a:gd name="f173" fmla="*/ f166 1 f4"/>
              <a:gd name="f174" fmla="*/ f167 1 f4"/>
              <a:gd name="f175" fmla="*/ f168 f122 1"/>
              <a:gd name="f176" fmla="*/ f168 f123 1"/>
              <a:gd name="f177" fmla="sqrt f169"/>
              <a:gd name="f178" fmla="sqrt f170"/>
              <a:gd name="f179" fmla="+- 0 0 f171"/>
              <a:gd name="f180" fmla="+- 0 0 f172"/>
              <a:gd name="f181" fmla="+- 0 0 f173"/>
              <a:gd name="f182" fmla="+- 0 0 f174"/>
              <a:gd name="f183" fmla="+- f120 f175 0"/>
              <a:gd name="f184" fmla="+- f121 f176 0"/>
              <a:gd name="f185" fmla="*/ f12 1 f177"/>
              <a:gd name="f186" fmla="*/ f30 1 f178"/>
              <a:gd name="f187" fmla="+- 0 0 f179"/>
              <a:gd name="f188" fmla="+- 0 0 f180"/>
              <a:gd name="f189" fmla="+- 0 0 f181"/>
              <a:gd name="f190" fmla="+- 0 0 f182"/>
              <a:gd name="f191" fmla="*/ f142 f185 1"/>
              <a:gd name="f192" fmla="*/ f143 f185 1"/>
              <a:gd name="f193" fmla="*/ f144 f186 1"/>
              <a:gd name="f194" fmla="*/ f145 f186 1"/>
              <a:gd name="f195" fmla="*/ f187 f4 1"/>
              <a:gd name="f196" fmla="*/ f188 f4 1"/>
              <a:gd name="f197" fmla="*/ f189 f4 1"/>
              <a:gd name="f198" fmla="*/ f190 f4 1"/>
              <a:gd name="f199" fmla="+- 10800 0 f191"/>
              <a:gd name="f200" fmla="+- 10800 0 f192"/>
              <a:gd name="f201" fmla="+- 10800 0 f193"/>
              <a:gd name="f202" fmla="+- 10800 0 f194"/>
              <a:gd name="f203" fmla="*/ f195 1 f10"/>
              <a:gd name="f204" fmla="*/ f196 1 f10"/>
              <a:gd name="f205" fmla="*/ f197 1 f10"/>
              <a:gd name="f206" fmla="*/ f198 1 f10"/>
              <a:gd name="f207" fmla="*/ f199 f18 1"/>
              <a:gd name="f208" fmla="*/ f200 f19 1"/>
              <a:gd name="f209" fmla="*/ f201 f18 1"/>
              <a:gd name="f210" fmla="*/ f202 f19 1"/>
              <a:gd name="f211" fmla="+- f203 0 f5"/>
              <a:gd name="f212" fmla="+- f204 0 f5"/>
              <a:gd name="f213" fmla="+- f205 0 f5"/>
              <a:gd name="f214" fmla="+- f206 0 f5"/>
              <a:gd name="f215" fmla="cos 1 f211"/>
              <a:gd name="f216" fmla="sin 1 f211"/>
              <a:gd name="f217" fmla="+- f212 0 f211"/>
              <a:gd name="f218" fmla="cos 1 f213"/>
              <a:gd name="f219" fmla="sin 1 f213"/>
              <a:gd name="f220" fmla="+- f214 0 f213"/>
              <a:gd name="f221" fmla="+- 0 0 f215"/>
              <a:gd name="f222" fmla="+- 0 0 f216"/>
              <a:gd name="f223" fmla="+- f217 0 f3"/>
              <a:gd name="f224" fmla="+- 0 0 f218"/>
              <a:gd name="f225" fmla="+- 0 0 f219"/>
              <a:gd name="f226" fmla="+- f220 f3 0"/>
              <a:gd name="f227" fmla="*/ f50 f221 1"/>
              <a:gd name="f228" fmla="*/ f50 f222 1"/>
              <a:gd name="f229" fmla="?: f217 f223 f217"/>
              <a:gd name="f230" fmla="*/ f35 f224 1"/>
              <a:gd name="f231" fmla="*/ f35 f225 1"/>
              <a:gd name="f232" fmla="?: f220 f220 f226"/>
              <a:gd name="f233" fmla="*/ f227 f227 1"/>
              <a:gd name="f234" fmla="*/ f228 f228 1"/>
              <a:gd name="f235" fmla="*/ f230 f230 1"/>
              <a:gd name="f236" fmla="*/ f231 f231 1"/>
              <a:gd name="f237" fmla="+- f233 f234 0"/>
              <a:gd name="f238" fmla="+- f235 f236 0"/>
              <a:gd name="f239" fmla="sqrt f237"/>
              <a:gd name="f240" fmla="sqrt f238"/>
              <a:gd name="f241" fmla="*/ f54 1 f239"/>
              <a:gd name="f242" fmla="*/ f40 1 f240"/>
              <a:gd name="f243" fmla="*/ f221 f241 1"/>
              <a:gd name="f244" fmla="*/ f222 f241 1"/>
              <a:gd name="f245" fmla="*/ f224 f242 1"/>
              <a:gd name="f246" fmla="*/ f225 f242 1"/>
              <a:gd name="f247" fmla="+- f53 0 f243"/>
              <a:gd name="f248" fmla="+- f53 0 f244"/>
              <a:gd name="f249" fmla="+- f39 0 f245"/>
              <a:gd name="f250" fmla="+- f39 0 f246"/>
            </a:gdLst>
            <a:ahLst>
              <a:ahPolar gdRefAng="f0" minAng="f9" maxAng="f14">
                <a:pos x="f207" y="f208"/>
              </a:ahPolar>
              <a:ahPolar gdRefR="f2" minR="f9" maxR="f13" gdRefAng="f1" minAng="f9" maxAng="f14">
                <a:pos x="f209" y="f210"/>
              </a:ahPolar>
            </a:ahLst>
            <a:cxnLst>
              <a:cxn ang="3cd4">
                <a:pos x="hc" y="t"/>
              </a:cxn>
              <a:cxn ang="0">
                <a:pos x="r" y="vc"/>
              </a:cxn>
              <a:cxn ang="cd4">
                <a:pos x="hc" y="b"/>
              </a:cxn>
              <a:cxn ang="cd2">
                <a:pos x="l" y="vc"/>
              </a:cxn>
            </a:cxnLst>
            <a:rect l="f31" t="f34" r="f32" b="f33"/>
            <a:pathLst>
              <a:path w="21600" h="21600">
                <a:moveTo>
                  <a:pt x="f247" y="f248"/>
                </a:moveTo>
                <a:arcTo wR="f50" hR="f50" stAng="f211" swAng="f229"/>
                <a:lnTo>
                  <a:pt x="f249" y="f250"/>
                </a:lnTo>
                <a:arcTo wR="f35" hR="f35" stAng="f213" swAng="f232"/>
                <a:lnTo>
                  <a:pt x="f119" y="f118"/>
                </a:lnTo>
                <a:lnTo>
                  <a:pt x="f184" y="f183"/>
                </a:lnTo>
                <a:lnTo>
                  <a:pt x="f121" y="f120"/>
                </a:lnTo>
                <a:close/>
              </a:path>
            </a:pathLst>
          </a:custGeom>
          <a:solidFill>
            <a:srgbClr val="FB8C00">
              <a:alpha val="61000"/>
            </a:srgbClr>
          </a:solidFill>
          <a:ln>
            <a:noFill/>
            <a:prstDash val="solid"/>
          </a:ln>
        </p:spPr>
        <p:txBody>
          <a:bodyPr vert="horz" wrap="none" lIns="90452" tIns="49634" rIns="90452" bIns="49634" anchor="ctr" anchorCtr="0" compatLnSpc="0">
            <a:noAutofit/>
          </a:bodyPr>
          <a:lstStyle/>
          <a:p>
            <a:pPr defTabSz="829406" fontAlgn="auto" hangingPunct="0">
              <a:spcBef>
                <a:spcPts val="0"/>
              </a:spcBef>
              <a:spcAft>
                <a:spcPts val="0"/>
              </a:spcAft>
            </a:pPr>
            <a:endParaRPr lang="de-DE" sz="1633">
              <a:solidFill>
                <a:prstClr val="black"/>
              </a:solidFill>
              <a:latin typeface="Liberation Sans" pitchFamily="18"/>
              <a:ea typeface="Microsoft YaHei" pitchFamily="2"/>
              <a:cs typeface="Arial" pitchFamily="2"/>
            </a:endParaRPr>
          </a:p>
        </p:txBody>
      </p:sp>
      <p:sp>
        <p:nvSpPr>
          <p:cNvPr id="6" name="Forme libre : forme 5">
            <a:extLst>
              <a:ext uri="{FF2B5EF4-FFF2-40B4-BE49-F238E27FC236}">
                <a16:creationId xmlns:a16="http://schemas.microsoft.com/office/drawing/2014/main" id="{8D50C4EA-50D3-78C0-0C8A-4000AF1B6E53}"/>
              </a:ext>
            </a:extLst>
          </p:cNvPr>
          <p:cNvSpPr/>
          <p:nvPr/>
        </p:nvSpPr>
        <p:spPr>
          <a:xfrm rot="16294800" flipV="1">
            <a:off x="8116991" y="4252812"/>
            <a:ext cx="236741" cy="241313"/>
          </a:xfrm>
          <a:custGeom>
            <a:avLst>
              <a:gd name="f0" fmla="val 16260000"/>
              <a:gd name="f1" fmla="val 5340000"/>
              <a:gd name="f2" fmla="val 8117"/>
            </a:avLst>
            <a:gdLst>
              <a:gd name="f3" fmla="val 21600000"/>
              <a:gd name="f4" fmla="val 10800000"/>
              <a:gd name="f5" fmla="val 5400000"/>
              <a:gd name="f6" fmla="val 180"/>
              <a:gd name="f7" fmla="val w"/>
              <a:gd name="f8" fmla="val h"/>
              <a:gd name="f9" fmla="val 0"/>
              <a:gd name="f10" fmla="*/ 5419351 1 1725033"/>
              <a:gd name="f11" fmla="sqrt 2"/>
              <a:gd name="f12" fmla="*/ 10800 10800 1"/>
              <a:gd name="f13" fmla="val 10800"/>
              <a:gd name="f14" fmla="val 21599999"/>
              <a:gd name="f15" fmla="min 0 21600"/>
              <a:gd name="f16" fmla="max 0 21600"/>
              <a:gd name="f17" fmla="*/ f10 1 2"/>
              <a:gd name="f18" fmla="*/ f7 1 21600"/>
              <a:gd name="f19" fmla="*/ f8 1 21600"/>
              <a:gd name="f20" fmla="*/ f10 1 180"/>
              <a:gd name="f21" fmla="*/ f11 1 2"/>
              <a:gd name="f22" fmla="pin 0 f0 21599999"/>
              <a:gd name="f23" fmla="pin 0 f2 10800"/>
              <a:gd name="f24" fmla="pin 0 f1 21599999"/>
              <a:gd name="f25" fmla="+- f16 0 f15"/>
              <a:gd name="f26" fmla="+- 10800 f23 0"/>
              <a:gd name="f27" fmla="+- f23 0 2700"/>
              <a:gd name="f28" fmla="+- 0 0 f22"/>
              <a:gd name="f29" fmla="+- 0 0 f24"/>
              <a:gd name="f30" fmla="*/ f23 f23 1"/>
              <a:gd name="f31" fmla="*/ 0 f18 1"/>
              <a:gd name="f32" fmla="*/ 21600 f18 1"/>
              <a:gd name="f33" fmla="*/ 21600 f19 1"/>
              <a:gd name="f34" fmla="*/ 0 f19 1"/>
              <a:gd name="f35" fmla="*/ f25 1 2"/>
              <a:gd name="f36" fmla="+- 21600 0 f26"/>
              <a:gd name="f37" fmla="+- f28 f5 0"/>
              <a:gd name="f38" fmla="+- f29 f5 0"/>
              <a:gd name="f39" fmla="+- f15 f35 0"/>
              <a:gd name="f40" fmla="*/ f35 f35 1"/>
              <a:gd name="f41" fmla="*/ f37 f6 1"/>
              <a:gd name="f42" fmla="*/ f38 f6 1"/>
              <a:gd name="f43" fmla="min f26 f36"/>
              <a:gd name="f44" fmla="max f26 f36"/>
              <a:gd name="f45" fmla="*/ f41 1 f4"/>
              <a:gd name="f46" fmla="*/ f42 1 f4"/>
              <a:gd name="f47" fmla="+- f44 0 f43"/>
              <a:gd name="f48" fmla="+- 0 0 f45"/>
              <a:gd name="f49" fmla="+- 0 0 f46"/>
              <a:gd name="f50" fmla="*/ f47 1 2"/>
              <a:gd name="f51" fmla="val f48"/>
              <a:gd name="f52" fmla="val f49"/>
              <a:gd name="f53" fmla="+- f43 f50 0"/>
              <a:gd name="f54" fmla="*/ f50 f50 1"/>
              <a:gd name="f55" fmla="*/ f51 f20 1"/>
              <a:gd name="f56" fmla="*/ f52 f20 1"/>
              <a:gd name="f57" fmla="+- f52 45 0"/>
              <a:gd name="f58" fmla="*/ f51 f10 1"/>
              <a:gd name="f59" fmla="*/ f52 f10 1"/>
              <a:gd name="f60" fmla="+- 0 0 f55"/>
              <a:gd name="f61" fmla="+- 0 0 f56"/>
              <a:gd name="f62" fmla="*/ f57 f10 1"/>
              <a:gd name="f63" fmla="*/ f58 1 f6"/>
              <a:gd name="f64" fmla="*/ f59 1 f6"/>
              <a:gd name="f65" fmla="*/ f60 f4 1"/>
              <a:gd name="f66" fmla="*/ f61 f4 1"/>
              <a:gd name="f67" fmla="*/ f62 1 180"/>
              <a:gd name="f68" fmla="+- 0 0 f63"/>
              <a:gd name="f69" fmla="+- 0 0 f64"/>
              <a:gd name="f70" fmla="*/ f65 1 f10"/>
              <a:gd name="f71" fmla="*/ f66 1 f10"/>
              <a:gd name="f72" fmla="+- 0 0 f67"/>
              <a:gd name="f73" fmla="+- f68 f10 0"/>
              <a:gd name="f74" fmla="+- f69 f10 0"/>
              <a:gd name="f75" fmla="+- f70 0 f5"/>
              <a:gd name="f76" fmla="+- f71 0 f5"/>
              <a:gd name="f77" fmla="*/ f72 f4 1"/>
              <a:gd name="f78" fmla="+- f73 f17 0"/>
              <a:gd name="f79" fmla="+- f74 f17 0"/>
              <a:gd name="f80" fmla="cos 1 f75"/>
              <a:gd name="f81" fmla="sin 1 f75"/>
              <a:gd name="f82" fmla="cos 1 f76"/>
              <a:gd name="f83" fmla="sin 1 f76"/>
              <a:gd name="f84" fmla="*/ f77 1 f10"/>
              <a:gd name="f85" fmla="+- 0 0 f78"/>
              <a:gd name="f86" fmla="+- 0 0 f79"/>
              <a:gd name="f87" fmla="+- 0 0 f80"/>
              <a:gd name="f88" fmla="+- 0 0 f81"/>
              <a:gd name="f89" fmla="+- 0 0 f82"/>
              <a:gd name="f90" fmla="+- 0 0 f83"/>
              <a:gd name="f91" fmla="+- f84 0 f5"/>
              <a:gd name="f92" fmla="*/ f85 f4 1"/>
              <a:gd name="f93" fmla="*/ f86 f4 1"/>
              <a:gd name="f94" fmla="*/ 10800 f87 1"/>
              <a:gd name="f95" fmla="*/ 10800 f88 1"/>
              <a:gd name="f96" fmla="*/ 10800 f89 1"/>
              <a:gd name="f97" fmla="*/ 10800 f90 1"/>
              <a:gd name="f98" fmla="*/ f26 f87 1"/>
              <a:gd name="f99" fmla="*/ f26 f88 1"/>
              <a:gd name="f100" fmla="*/ f26 f89 1"/>
              <a:gd name="f101" fmla="*/ f26 f90 1"/>
              <a:gd name="f102" fmla="*/ 13500 f89 1"/>
              <a:gd name="f103" fmla="*/ 13500 f90 1"/>
              <a:gd name="f104" fmla="*/ f27 f89 1"/>
              <a:gd name="f105" fmla="*/ f27 f90 1"/>
              <a:gd name="f106" fmla="cos 1 f91"/>
              <a:gd name="f107" fmla="sin 1 f91"/>
              <a:gd name="f108" fmla="*/ f92 1 f10"/>
              <a:gd name="f109" fmla="*/ f93 1 f10"/>
              <a:gd name="f110" fmla="+- f94 10800 0"/>
              <a:gd name="f111" fmla="+- f95 10800 0"/>
              <a:gd name="f112" fmla="+- f96 10800 0"/>
              <a:gd name="f113" fmla="+- f97 10800 0"/>
              <a:gd name="f114" fmla="+- f98 10800 0"/>
              <a:gd name="f115" fmla="+- f99 10800 0"/>
              <a:gd name="f116" fmla="+- f100 10800 0"/>
              <a:gd name="f117" fmla="+- f101 10800 0"/>
              <a:gd name="f118" fmla="+- f102 10800 0"/>
              <a:gd name="f119" fmla="+- f103 10800 0"/>
              <a:gd name="f120" fmla="+- f104 10800 0"/>
              <a:gd name="f121" fmla="+- f105 10800 0"/>
              <a:gd name="f122" fmla="+- 0 0 f106"/>
              <a:gd name="f123" fmla="+- 0 0 f107"/>
              <a:gd name="f124" fmla="+- f108 0 f5"/>
              <a:gd name="f125" fmla="+- f109 0 f5"/>
              <a:gd name="f126" fmla="+- f121 0 f119"/>
              <a:gd name="f127" fmla="+- f120 0 f118"/>
              <a:gd name="f128" fmla="cos 1 f124"/>
              <a:gd name="f129" fmla="sin 1 f124"/>
              <a:gd name="f130" fmla="cos 1 f125"/>
              <a:gd name="f131" fmla="sin 1 f125"/>
              <a:gd name="f132" fmla="+- f117 0 f53"/>
              <a:gd name="f133" fmla="+- f116 0 f53"/>
              <a:gd name="f134" fmla="+- f115 0 f53"/>
              <a:gd name="f135" fmla="+- f114 0 f53"/>
              <a:gd name="f136" fmla="+- f111 0 f39"/>
              <a:gd name="f137" fmla="+- f110 0 f39"/>
              <a:gd name="f138" fmla="+- f113 0 f39"/>
              <a:gd name="f139" fmla="+- f112 0 f39"/>
              <a:gd name="f140" fmla="*/ f126 f126 1"/>
              <a:gd name="f141" fmla="*/ f127 f127 1"/>
              <a:gd name="f142" fmla="+- 0 0 f128"/>
              <a:gd name="f143" fmla="+- 0 0 f129"/>
              <a:gd name="f144" fmla="+- 0 0 f130"/>
              <a:gd name="f145" fmla="+- 0 0 f131"/>
              <a:gd name="f146" fmla="at2 f132 f133"/>
              <a:gd name="f147" fmla="at2 f134 f135"/>
              <a:gd name="f148" fmla="at2 f136 f137"/>
              <a:gd name="f149" fmla="at2 f138 f139"/>
              <a:gd name="f150" fmla="+- f140 f141 0"/>
              <a:gd name="f151" fmla="*/ 10800 f142 1"/>
              <a:gd name="f152" fmla="*/ 10800 f143 1"/>
              <a:gd name="f153" fmla="*/ f23 f144 1"/>
              <a:gd name="f154" fmla="*/ f23 f145 1"/>
              <a:gd name="f155" fmla="+- f146 f5 0"/>
              <a:gd name="f156" fmla="+- f147 f5 0"/>
              <a:gd name="f157" fmla="+- f148 f5 0"/>
              <a:gd name="f158" fmla="+- f149 f5 0"/>
              <a:gd name="f159" fmla="sqrt f150"/>
              <a:gd name="f160" fmla="*/ f151 f151 1"/>
              <a:gd name="f161" fmla="*/ f152 f152 1"/>
              <a:gd name="f162" fmla="*/ f153 f153 1"/>
              <a:gd name="f163" fmla="*/ f154 f154 1"/>
              <a:gd name="f164" fmla="*/ f155 f10 1"/>
              <a:gd name="f165" fmla="*/ f156 f10 1"/>
              <a:gd name="f166" fmla="*/ f157 f10 1"/>
              <a:gd name="f167" fmla="*/ f158 f10 1"/>
              <a:gd name="f168" fmla="*/ f21 f159 1"/>
              <a:gd name="f169" fmla="+- f160 f161 0"/>
              <a:gd name="f170" fmla="+- f162 f163 0"/>
              <a:gd name="f171" fmla="*/ f164 1 f4"/>
              <a:gd name="f172" fmla="*/ f165 1 f4"/>
              <a:gd name="f173" fmla="*/ f166 1 f4"/>
              <a:gd name="f174" fmla="*/ f167 1 f4"/>
              <a:gd name="f175" fmla="*/ f168 f122 1"/>
              <a:gd name="f176" fmla="*/ f168 f123 1"/>
              <a:gd name="f177" fmla="sqrt f169"/>
              <a:gd name="f178" fmla="sqrt f170"/>
              <a:gd name="f179" fmla="+- 0 0 f171"/>
              <a:gd name="f180" fmla="+- 0 0 f172"/>
              <a:gd name="f181" fmla="+- 0 0 f173"/>
              <a:gd name="f182" fmla="+- 0 0 f174"/>
              <a:gd name="f183" fmla="+- f120 f175 0"/>
              <a:gd name="f184" fmla="+- f121 f176 0"/>
              <a:gd name="f185" fmla="*/ f12 1 f177"/>
              <a:gd name="f186" fmla="*/ f30 1 f178"/>
              <a:gd name="f187" fmla="+- 0 0 f179"/>
              <a:gd name="f188" fmla="+- 0 0 f180"/>
              <a:gd name="f189" fmla="+- 0 0 f181"/>
              <a:gd name="f190" fmla="+- 0 0 f182"/>
              <a:gd name="f191" fmla="*/ f142 f185 1"/>
              <a:gd name="f192" fmla="*/ f143 f185 1"/>
              <a:gd name="f193" fmla="*/ f144 f186 1"/>
              <a:gd name="f194" fmla="*/ f145 f186 1"/>
              <a:gd name="f195" fmla="*/ f187 f4 1"/>
              <a:gd name="f196" fmla="*/ f188 f4 1"/>
              <a:gd name="f197" fmla="*/ f189 f4 1"/>
              <a:gd name="f198" fmla="*/ f190 f4 1"/>
              <a:gd name="f199" fmla="+- 10800 0 f191"/>
              <a:gd name="f200" fmla="+- 10800 0 f192"/>
              <a:gd name="f201" fmla="+- 10800 0 f193"/>
              <a:gd name="f202" fmla="+- 10800 0 f194"/>
              <a:gd name="f203" fmla="*/ f195 1 f10"/>
              <a:gd name="f204" fmla="*/ f196 1 f10"/>
              <a:gd name="f205" fmla="*/ f197 1 f10"/>
              <a:gd name="f206" fmla="*/ f198 1 f10"/>
              <a:gd name="f207" fmla="*/ f199 f18 1"/>
              <a:gd name="f208" fmla="*/ f200 f19 1"/>
              <a:gd name="f209" fmla="*/ f201 f18 1"/>
              <a:gd name="f210" fmla="*/ f202 f19 1"/>
              <a:gd name="f211" fmla="+- f203 0 f5"/>
              <a:gd name="f212" fmla="+- f204 0 f5"/>
              <a:gd name="f213" fmla="+- f205 0 f5"/>
              <a:gd name="f214" fmla="+- f206 0 f5"/>
              <a:gd name="f215" fmla="cos 1 f211"/>
              <a:gd name="f216" fmla="sin 1 f211"/>
              <a:gd name="f217" fmla="+- f212 0 f211"/>
              <a:gd name="f218" fmla="cos 1 f213"/>
              <a:gd name="f219" fmla="sin 1 f213"/>
              <a:gd name="f220" fmla="+- f214 0 f213"/>
              <a:gd name="f221" fmla="+- 0 0 f215"/>
              <a:gd name="f222" fmla="+- 0 0 f216"/>
              <a:gd name="f223" fmla="+- f217 0 f3"/>
              <a:gd name="f224" fmla="+- 0 0 f218"/>
              <a:gd name="f225" fmla="+- 0 0 f219"/>
              <a:gd name="f226" fmla="+- f220 f3 0"/>
              <a:gd name="f227" fmla="*/ f50 f221 1"/>
              <a:gd name="f228" fmla="*/ f50 f222 1"/>
              <a:gd name="f229" fmla="?: f217 f223 f217"/>
              <a:gd name="f230" fmla="*/ f35 f224 1"/>
              <a:gd name="f231" fmla="*/ f35 f225 1"/>
              <a:gd name="f232" fmla="?: f220 f220 f226"/>
              <a:gd name="f233" fmla="*/ f227 f227 1"/>
              <a:gd name="f234" fmla="*/ f228 f228 1"/>
              <a:gd name="f235" fmla="*/ f230 f230 1"/>
              <a:gd name="f236" fmla="*/ f231 f231 1"/>
              <a:gd name="f237" fmla="+- f233 f234 0"/>
              <a:gd name="f238" fmla="+- f235 f236 0"/>
              <a:gd name="f239" fmla="sqrt f237"/>
              <a:gd name="f240" fmla="sqrt f238"/>
              <a:gd name="f241" fmla="*/ f54 1 f239"/>
              <a:gd name="f242" fmla="*/ f40 1 f240"/>
              <a:gd name="f243" fmla="*/ f221 f241 1"/>
              <a:gd name="f244" fmla="*/ f222 f241 1"/>
              <a:gd name="f245" fmla="*/ f224 f242 1"/>
              <a:gd name="f246" fmla="*/ f225 f242 1"/>
              <a:gd name="f247" fmla="+- f53 0 f243"/>
              <a:gd name="f248" fmla="+- f53 0 f244"/>
              <a:gd name="f249" fmla="+- f39 0 f245"/>
              <a:gd name="f250" fmla="+- f39 0 f246"/>
            </a:gdLst>
            <a:ahLst>
              <a:ahPolar gdRefAng="f0" minAng="f9" maxAng="f14">
                <a:pos x="f207" y="f208"/>
              </a:ahPolar>
              <a:ahPolar gdRefR="f2" minR="f9" maxR="f13" gdRefAng="f1" minAng="f9" maxAng="f14">
                <a:pos x="f209" y="f210"/>
              </a:ahPolar>
            </a:ahLst>
            <a:cxnLst>
              <a:cxn ang="3cd4">
                <a:pos x="hc" y="t"/>
              </a:cxn>
              <a:cxn ang="0">
                <a:pos x="r" y="vc"/>
              </a:cxn>
              <a:cxn ang="cd4">
                <a:pos x="hc" y="b"/>
              </a:cxn>
              <a:cxn ang="cd2">
                <a:pos x="l" y="vc"/>
              </a:cxn>
            </a:cxnLst>
            <a:rect l="f31" t="f34" r="f32" b="f33"/>
            <a:pathLst>
              <a:path w="21600" h="21600">
                <a:moveTo>
                  <a:pt x="f247" y="f248"/>
                </a:moveTo>
                <a:arcTo wR="f50" hR="f50" stAng="f211" swAng="f229"/>
                <a:lnTo>
                  <a:pt x="f249" y="f250"/>
                </a:lnTo>
                <a:arcTo wR="f35" hR="f35" stAng="f213" swAng="f232"/>
                <a:lnTo>
                  <a:pt x="f119" y="f118"/>
                </a:lnTo>
                <a:lnTo>
                  <a:pt x="f184" y="f183"/>
                </a:lnTo>
                <a:lnTo>
                  <a:pt x="f121" y="f120"/>
                </a:lnTo>
                <a:close/>
              </a:path>
            </a:pathLst>
          </a:custGeom>
          <a:solidFill>
            <a:srgbClr val="FB8C00">
              <a:alpha val="61000"/>
            </a:srgbClr>
          </a:solidFill>
          <a:ln>
            <a:noFill/>
            <a:prstDash val="solid"/>
          </a:ln>
        </p:spPr>
        <p:txBody>
          <a:bodyPr vert="horz" wrap="none" lIns="90452" tIns="49634" rIns="90452" bIns="49634" anchor="ctr" anchorCtr="0" compatLnSpc="0">
            <a:noAutofit/>
          </a:bodyPr>
          <a:lstStyle/>
          <a:p>
            <a:pPr defTabSz="829406" fontAlgn="auto" hangingPunct="0">
              <a:spcBef>
                <a:spcPts val="0"/>
              </a:spcBef>
              <a:spcAft>
                <a:spcPts val="0"/>
              </a:spcAft>
            </a:pPr>
            <a:endParaRPr lang="de-DE" sz="1633">
              <a:solidFill>
                <a:prstClr val="black"/>
              </a:solidFill>
              <a:latin typeface="Liberation Sans" pitchFamily="18"/>
              <a:ea typeface="Microsoft YaHei" pitchFamily="2"/>
              <a:cs typeface="Arial" pitchFamily="2"/>
            </a:endParaRPr>
          </a:p>
        </p:txBody>
      </p:sp>
      <p:sp>
        <p:nvSpPr>
          <p:cNvPr id="7" name="Forme libre : forme 6">
            <a:extLst>
              <a:ext uri="{FF2B5EF4-FFF2-40B4-BE49-F238E27FC236}">
                <a16:creationId xmlns:a16="http://schemas.microsoft.com/office/drawing/2014/main" id="{212FC9CA-A603-C4E5-EA47-2B3748FAD2C2}"/>
              </a:ext>
            </a:extLst>
          </p:cNvPr>
          <p:cNvSpPr/>
          <p:nvPr/>
        </p:nvSpPr>
        <p:spPr>
          <a:xfrm rot="16294800" flipV="1">
            <a:off x="8122870" y="5314205"/>
            <a:ext cx="236741" cy="241313"/>
          </a:xfrm>
          <a:custGeom>
            <a:avLst>
              <a:gd name="f0" fmla="val 16260000"/>
              <a:gd name="f1" fmla="val 5340000"/>
              <a:gd name="f2" fmla="val 8117"/>
            </a:avLst>
            <a:gdLst>
              <a:gd name="f3" fmla="val 21600000"/>
              <a:gd name="f4" fmla="val 10800000"/>
              <a:gd name="f5" fmla="val 5400000"/>
              <a:gd name="f6" fmla="val 180"/>
              <a:gd name="f7" fmla="val w"/>
              <a:gd name="f8" fmla="val h"/>
              <a:gd name="f9" fmla="val 0"/>
              <a:gd name="f10" fmla="*/ 5419351 1 1725033"/>
              <a:gd name="f11" fmla="sqrt 2"/>
              <a:gd name="f12" fmla="*/ 10800 10800 1"/>
              <a:gd name="f13" fmla="val 10800"/>
              <a:gd name="f14" fmla="val 21599999"/>
              <a:gd name="f15" fmla="min 0 21600"/>
              <a:gd name="f16" fmla="max 0 21600"/>
              <a:gd name="f17" fmla="*/ f10 1 2"/>
              <a:gd name="f18" fmla="*/ f7 1 21600"/>
              <a:gd name="f19" fmla="*/ f8 1 21600"/>
              <a:gd name="f20" fmla="*/ f10 1 180"/>
              <a:gd name="f21" fmla="*/ f11 1 2"/>
              <a:gd name="f22" fmla="pin 0 f0 21599999"/>
              <a:gd name="f23" fmla="pin 0 f2 10800"/>
              <a:gd name="f24" fmla="pin 0 f1 21599999"/>
              <a:gd name="f25" fmla="+- f16 0 f15"/>
              <a:gd name="f26" fmla="+- 10800 f23 0"/>
              <a:gd name="f27" fmla="+- f23 0 2700"/>
              <a:gd name="f28" fmla="+- 0 0 f22"/>
              <a:gd name="f29" fmla="+- 0 0 f24"/>
              <a:gd name="f30" fmla="*/ f23 f23 1"/>
              <a:gd name="f31" fmla="*/ 0 f18 1"/>
              <a:gd name="f32" fmla="*/ 21600 f18 1"/>
              <a:gd name="f33" fmla="*/ 21600 f19 1"/>
              <a:gd name="f34" fmla="*/ 0 f19 1"/>
              <a:gd name="f35" fmla="*/ f25 1 2"/>
              <a:gd name="f36" fmla="+- 21600 0 f26"/>
              <a:gd name="f37" fmla="+- f28 f5 0"/>
              <a:gd name="f38" fmla="+- f29 f5 0"/>
              <a:gd name="f39" fmla="+- f15 f35 0"/>
              <a:gd name="f40" fmla="*/ f35 f35 1"/>
              <a:gd name="f41" fmla="*/ f37 f6 1"/>
              <a:gd name="f42" fmla="*/ f38 f6 1"/>
              <a:gd name="f43" fmla="min f26 f36"/>
              <a:gd name="f44" fmla="max f26 f36"/>
              <a:gd name="f45" fmla="*/ f41 1 f4"/>
              <a:gd name="f46" fmla="*/ f42 1 f4"/>
              <a:gd name="f47" fmla="+- f44 0 f43"/>
              <a:gd name="f48" fmla="+- 0 0 f45"/>
              <a:gd name="f49" fmla="+- 0 0 f46"/>
              <a:gd name="f50" fmla="*/ f47 1 2"/>
              <a:gd name="f51" fmla="val f48"/>
              <a:gd name="f52" fmla="val f49"/>
              <a:gd name="f53" fmla="+- f43 f50 0"/>
              <a:gd name="f54" fmla="*/ f50 f50 1"/>
              <a:gd name="f55" fmla="*/ f51 f20 1"/>
              <a:gd name="f56" fmla="*/ f52 f20 1"/>
              <a:gd name="f57" fmla="+- f52 45 0"/>
              <a:gd name="f58" fmla="*/ f51 f10 1"/>
              <a:gd name="f59" fmla="*/ f52 f10 1"/>
              <a:gd name="f60" fmla="+- 0 0 f55"/>
              <a:gd name="f61" fmla="+- 0 0 f56"/>
              <a:gd name="f62" fmla="*/ f57 f10 1"/>
              <a:gd name="f63" fmla="*/ f58 1 f6"/>
              <a:gd name="f64" fmla="*/ f59 1 f6"/>
              <a:gd name="f65" fmla="*/ f60 f4 1"/>
              <a:gd name="f66" fmla="*/ f61 f4 1"/>
              <a:gd name="f67" fmla="*/ f62 1 180"/>
              <a:gd name="f68" fmla="+- 0 0 f63"/>
              <a:gd name="f69" fmla="+- 0 0 f64"/>
              <a:gd name="f70" fmla="*/ f65 1 f10"/>
              <a:gd name="f71" fmla="*/ f66 1 f10"/>
              <a:gd name="f72" fmla="+- 0 0 f67"/>
              <a:gd name="f73" fmla="+- f68 f10 0"/>
              <a:gd name="f74" fmla="+- f69 f10 0"/>
              <a:gd name="f75" fmla="+- f70 0 f5"/>
              <a:gd name="f76" fmla="+- f71 0 f5"/>
              <a:gd name="f77" fmla="*/ f72 f4 1"/>
              <a:gd name="f78" fmla="+- f73 f17 0"/>
              <a:gd name="f79" fmla="+- f74 f17 0"/>
              <a:gd name="f80" fmla="cos 1 f75"/>
              <a:gd name="f81" fmla="sin 1 f75"/>
              <a:gd name="f82" fmla="cos 1 f76"/>
              <a:gd name="f83" fmla="sin 1 f76"/>
              <a:gd name="f84" fmla="*/ f77 1 f10"/>
              <a:gd name="f85" fmla="+- 0 0 f78"/>
              <a:gd name="f86" fmla="+- 0 0 f79"/>
              <a:gd name="f87" fmla="+- 0 0 f80"/>
              <a:gd name="f88" fmla="+- 0 0 f81"/>
              <a:gd name="f89" fmla="+- 0 0 f82"/>
              <a:gd name="f90" fmla="+- 0 0 f83"/>
              <a:gd name="f91" fmla="+- f84 0 f5"/>
              <a:gd name="f92" fmla="*/ f85 f4 1"/>
              <a:gd name="f93" fmla="*/ f86 f4 1"/>
              <a:gd name="f94" fmla="*/ 10800 f87 1"/>
              <a:gd name="f95" fmla="*/ 10800 f88 1"/>
              <a:gd name="f96" fmla="*/ 10800 f89 1"/>
              <a:gd name="f97" fmla="*/ 10800 f90 1"/>
              <a:gd name="f98" fmla="*/ f26 f87 1"/>
              <a:gd name="f99" fmla="*/ f26 f88 1"/>
              <a:gd name="f100" fmla="*/ f26 f89 1"/>
              <a:gd name="f101" fmla="*/ f26 f90 1"/>
              <a:gd name="f102" fmla="*/ 13500 f89 1"/>
              <a:gd name="f103" fmla="*/ 13500 f90 1"/>
              <a:gd name="f104" fmla="*/ f27 f89 1"/>
              <a:gd name="f105" fmla="*/ f27 f90 1"/>
              <a:gd name="f106" fmla="cos 1 f91"/>
              <a:gd name="f107" fmla="sin 1 f91"/>
              <a:gd name="f108" fmla="*/ f92 1 f10"/>
              <a:gd name="f109" fmla="*/ f93 1 f10"/>
              <a:gd name="f110" fmla="+- f94 10800 0"/>
              <a:gd name="f111" fmla="+- f95 10800 0"/>
              <a:gd name="f112" fmla="+- f96 10800 0"/>
              <a:gd name="f113" fmla="+- f97 10800 0"/>
              <a:gd name="f114" fmla="+- f98 10800 0"/>
              <a:gd name="f115" fmla="+- f99 10800 0"/>
              <a:gd name="f116" fmla="+- f100 10800 0"/>
              <a:gd name="f117" fmla="+- f101 10800 0"/>
              <a:gd name="f118" fmla="+- f102 10800 0"/>
              <a:gd name="f119" fmla="+- f103 10800 0"/>
              <a:gd name="f120" fmla="+- f104 10800 0"/>
              <a:gd name="f121" fmla="+- f105 10800 0"/>
              <a:gd name="f122" fmla="+- 0 0 f106"/>
              <a:gd name="f123" fmla="+- 0 0 f107"/>
              <a:gd name="f124" fmla="+- f108 0 f5"/>
              <a:gd name="f125" fmla="+- f109 0 f5"/>
              <a:gd name="f126" fmla="+- f121 0 f119"/>
              <a:gd name="f127" fmla="+- f120 0 f118"/>
              <a:gd name="f128" fmla="cos 1 f124"/>
              <a:gd name="f129" fmla="sin 1 f124"/>
              <a:gd name="f130" fmla="cos 1 f125"/>
              <a:gd name="f131" fmla="sin 1 f125"/>
              <a:gd name="f132" fmla="+- f117 0 f53"/>
              <a:gd name="f133" fmla="+- f116 0 f53"/>
              <a:gd name="f134" fmla="+- f115 0 f53"/>
              <a:gd name="f135" fmla="+- f114 0 f53"/>
              <a:gd name="f136" fmla="+- f111 0 f39"/>
              <a:gd name="f137" fmla="+- f110 0 f39"/>
              <a:gd name="f138" fmla="+- f113 0 f39"/>
              <a:gd name="f139" fmla="+- f112 0 f39"/>
              <a:gd name="f140" fmla="*/ f126 f126 1"/>
              <a:gd name="f141" fmla="*/ f127 f127 1"/>
              <a:gd name="f142" fmla="+- 0 0 f128"/>
              <a:gd name="f143" fmla="+- 0 0 f129"/>
              <a:gd name="f144" fmla="+- 0 0 f130"/>
              <a:gd name="f145" fmla="+- 0 0 f131"/>
              <a:gd name="f146" fmla="at2 f132 f133"/>
              <a:gd name="f147" fmla="at2 f134 f135"/>
              <a:gd name="f148" fmla="at2 f136 f137"/>
              <a:gd name="f149" fmla="at2 f138 f139"/>
              <a:gd name="f150" fmla="+- f140 f141 0"/>
              <a:gd name="f151" fmla="*/ 10800 f142 1"/>
              <a:gd name="f152" fmla="*/ 10800 f143 1"/>
              <a:gd name="f153" fmla="*/ f23 f144 1"/>
              <a:gd name="f154" fmla="*/ f23 f145 1"/>
              <a:gd name="f155" fmla="+- f146 f5 0"/>
              <a:gd name="f156" fmla="+- f147 f5 0"/>
              <a:gd name="f157" fmla="+- f148 f5 0"/>
              <a:gd name="f158" fmla="+- f149 f5 0"/>
              <a:gd name="f159" fmla="sqrt f150"/>
              <a:gd name="f160" fmla="*/ f151 f151 1"/>
              <a:gd name="f161" fmla="*/ f152 f152 1"/>
              <a:gd name="f162" fmla="*/ f153 f153 1"/>
              <a:gd name="f163" fmla="*/ f154 f154 1"/>
              <a:gd name="f164" fmla="*/ f155 f10 1"/>
              <a:gd name="f165" fmla="*/ f156 f10 1"/>
              <a:gd name="f166" fmla="*/ f157 f10 1"/>
              <a:gd name="f167" fmla="*/ f158 f10 1"/>
              <a:gd name="f168" fmla="*/ f21 f159 1"/>
              <a:gd name="f169" fmla="+- f160 f161 0"/>
              <a:gd name="f170" fmla="+- f162 f163 0"/>
              <a:gd name="f171" fmla="*/ f164 1 f4"/>
              <a:gd name="f172" fmla="*/ f165 1 f4"/>
              <a:gd name="f173" fmla="*/ f166 1 f4"/>
              <a:gd name="f174" fmla="*/ f167 1 f4"/>
              <a:gd name="f175" fmla="*/ f168 f122 1"/>
              <a:gd name="f176" fmla="*/ f168 f123 1"/>
              <a:gd name="f177" fmla="sqrt f169"/>
              <a:gd name="f178" fmla="sqrt f170"/>
              <a:gd name="f179" fmla="+- 0 0 f171"/>
              <a:gd name="f180" fmla="+- 0 0 f172"/>
              <a:gd name="f181" fmla="+- 0 0 f173"/>
              <a:gd name="f182" fmla="+- 0 0 f174"/>
              <a:gd name="f183" fmla="+- f120 f175 0"/>
              <a:gd name="f184" fmla="+- f121 f176 0"/>
              <a:gd name="f185" fmla="*/ f12 1 f177"/>
              <a:gd name="f186" fmla="*/ f30 1 f178"/>
              <a:gd name="f187" fmla="+- 0 0 f179"/>
              <a:gd name="f188" fmla="+- 0 0 f180"/>
              <a:gd name="f189" fmla="+- 0 0 f181"/>
              <a:gd name="f190" fmla="+- 0 0 f182"/>
              <a:gd name="f191" fmla="*/ f142 f185 1"/>
              <a:gd name="f192" fmla="*/ f143 f185 1"/>
              <a:gd name="f193" fmla="*/ f144 f186 1"/>
              <a:gd name="f194" fmla="*/ f145 f186 1"/>
              <a:gd name="f195" fmla="*/ f187 f4 1"/>
              <a:gd name="f196" fmla="*/ f188 f4 1"/>
              <a:gd name="f197" fmla="*/ f189 f4 1"/>
              <a:gd name="f198" fmla="*/ f190 f4 1"/>
              <a:gd name="f199" fmla="+- 10800 0 f191"/>
              <a:gd name="f200" fmla="+- 10800 0 f192"/>
              <a:gd name="f201" fmla="+- 10800 0 f193"/>
              <a:gd name="f202" fmla="+- 10800 0 f194"/>
              <a:gd name="f203" fmla="*/ f195 1 f10"/>
              <a:gd name="f204" fmla="*/ f196 1 f10"/>
              <a:gd name="f205" fmla="*/ f197 1 f10"/>
              <a:gd name="f206" fmla="*/ f198 1 f10"/>
              <a:gd name="f207" fmla="*/ f199 f18 1"/>
              <a:gd name="f208" fmla="*/ f200 f19 1"/>
              <a:gd name="f209" fmla="*/ f201 f18 1"/>
              <a:gd name="f210" fmla="*/ f202 f19 1"/>
              <a:gd name="f211" fmla="+- f203 0 f5"/>
              <a:gd name="f212" fmla="+- f204 0 f5"/>
              <a:gd name="f213" fmla="+- f205 0 f5"/>
              <a:gd name="f214" fmla="+- f206 0 f5"/>
              <a:gd name="f215" fmla="cos 1 f211"/>
              <a:gd name="f216" fmla="sin 1 f211"/>
              <a:gd name="f217" fmla="+- f212 0 f211"/>
              <a:gd name="f218" fmla="cos 1 f213"/>
              <a:gd name="f219" fmla="sin 1 f213"/>
              <a:gd name="f220" fmla="+- f214 0 f213"/>
              <a:gd name="f221" fmla="+- 0 0 f215"/>
              <a:gd name="f222" fmla="+- 0 0 f216"/>
              <a:gd name="f223" fmla="+- f217 0 f3"/>
              <a:gd name="f224" fmla="+- 0 0 f218"/>
              <a:gd name="f225" fmla="+- 0 0 f219"/>
              <a:gd name="f226" fmla="+- f220 f3 0"/>
              <a:gd name="f227" fmla="*/ f50 f221 1"/>
              <a:gd name="f228" fmla="*/ f50 f222 1"/>
              <a:gd name="f229" fmla="?: f217 f223 f217"/>
              <a:gd name="f230" fmla="*/ f35 f224 1"/>
              <a:gd name="f231" fmla="*/ f35 f225 1"/>
              <a:gd name="f232" fmla="?: f220 f220 f226"/>
              <a:gd name="f233" fmla="*/ f227 f227 1"/>
              <a:gd name="f234" fmla="*/ f228 f228 1"/>
              <a:gd name="f235" fmla="*/ f230 f230 1"/>
              <a:gd name="f236" fmla="*/ f231 f231 1"/>
              <a:gd name="f237" fmla="+- f233 f234 0"/>
              <a:gd name="f238" fmla="+- f235 f236 0"/>
              <a:gd name="f239" fmla="sqrt f237"/>
              <a:gd name="f240" fmla="sqrt f238"/>
              <a:gd name="f241" fmla="*/ f54 1 f239"/>
              <a:gd name="f242" fmla="*/ f40 1 f240"/>
              <a:gd name="f243" fmla="*/ f221 f241 1"/>
              <a:gd name="f244" fmla="*/ f222 f241 1"/>
              <a:gd name="f245" fmla="*/ f224 f242 1"/>
              <a:gd name="f246" fmla="*/ f225 f242 1"/>
              <a:gd name="f247" fmla="+- f53 0 f243"/>
              <a:gd name="f248" fmla="+- f53 0 f244"/>
              <a:gd name="f249" fmla="+- f39 0 f245"/>
              <a:gd name="f250" fmla="+- f39 0 f246"/>
            </a:gdLst>
            <a:ahLst>
              <a:ahPolar gdRefAng="f0" minAng="f9" maxAng="f14">
                <a:pos x="f207" y="f208"/>
              </a:ahPolar>
              <a:ahPolar gdRefR="f2" minR="f9" maxR="f13" gdRefAng="f1" minAng="f9" maxAng="f14">
                <a:pos x="f209" y="f210"/>
              </a:ahPolar>
            </a:ahLst>
            <a:cxnLst>
              <a:cxn ang="3cd4">
                <a:pos x="hc" y="t"/>
              </a:cxn>
              <a:cxn ang="0">
                <a:pos x="r" y="vc"/>
              </a:cxn>
              <a:cxn ang="cd4">
                <a:pos x="hc" y="b"/>
              </a:cxn>
              <a:cxn ang="cd2">
                <a:pos x="l" y="vc"/>
              </a:cxn>
            </a:cxnLst>
            <a:rect l="f31" t="f34" r="f32" b="f33"/>
            <a:pathLst>
              <a:path w="21600" h="21600">
                <a:moveTo>
                  <a:pt x="f247" y="f248"/>
                </a:moveTo>
                <a:arcTo wR="f50" hR="f50" stAng="f211" swAng="f229"/>
                <a:lnTo>
                  <a:pt x="f249" y="f250"/>
                </a:lnTo>
                <a:arcTo wR="f35" hR="f35" stAng="f213" swAng="f232"/>
                <a:lnTo>
                  <a:pt x="f119" y="f118"/>
                </a:lnTo>
                <a:lnTo>
                  <a:pt x="f184" y="f183"/>
                </a:lnTo>
                <a:lnTo>
                  <a:pt x="f121" y="f120"/>
                </a:lnTo>
                <a:close/>
              </a:path>
            </a:pathLst>
          </a:custGeom>
          <a:solidFill>
            <a:srgbClr val="FB8C00">
              <a:alpha val="61000"/>
            </a:srgbClr>
          </a:solidFill>
          <a:ln>
            <a:noFill/>
            <a:prstDash val="solid"/>
          </a:ln>
        </p:spPr>
        <p:txBody>
          <a:bodyPr vert="horz" wrap="none" lIns="95023" tIns="54206" rIns="95023" bIns="54206" anchor="ctr" anchorCtr="0" compatLnSpc="0">
            <a:noAutofit/>
          </a:bodyPr>
          <a:lstStyle/>
          <a:p>
            <a:pPr defTabSz="829406" fontAlgn="auto" hangingPunct="0">
              <a:spcBef>
                <a:spcPts val="0"/>
              </a:spcBef>
              <a:spcAft>
                <a:spcPts val="0"/>
              </a:spcAft>
            </a:pPr>
            <a:endParaRPr lang="de-DE" sz="1633">
              <a:solidFill>
                <a:prstClr val="black"/>
              </a:solidFill>
              <a:latin typeface="Liberation Sans" pitchFamily="18"/>
              <a:ea typeface="Microsoft YaHei" pitchFamily="2"/>
              <a:cs typeface="Arial" pitchFamily="2"/>
            </a:endParaRPr>
          </a:p>
        </p:txBody>
      </p:sp>
      <p:sp>
        <p:nvSpPr>
          <p:cNvPr id="8" name="ZoneTexte 7">
            <a:extLst>
              <a:ext uri="{FF2B5EF4-FFF2-40B4-BE49-F238E27FC236}">
                <a16:creationId xmlns:a16="http://schemas.microsoft.com/office/drawing/2014/main" id="{9ADD629D-33F3-1FA2-BECC-3610B91F9690}"/>
              </a:ext>
            </a:extLst>
          </p:cNvPr>
          <p:cNvSpPr txBox="1"/>
          <p:nvPr/>
        </p:nvSpPr>
        <p:spPr>
          <a:xfrm>
            <a:off x="6507337" y="1389235"/>
            <a:ext cx="2636663" cy="523220"/>
          </a:xfrm>
          <a:prstGeom prst="rect">
            <a:avLst/>
          </a:prstGeom>
          <a:noFill/>
        </p:spPr>
        <p:txBody>
          <a:bodyPr wrap="square">
            <a:spAutoFit/>
          </a:bodyPr>
          <a:lstStyle/>
          <a:p>
            <a:pPr defTabSz="685800" fontAlgn="auto">
              <a:spcBef>
                <a:spcPts val="0"/>
              </a:spcBef>
              <a:spcAft>
                <a:spcPts val="0"/>
              </a:spcAft>
            </a:pPr>
            <a:r>
              <a:rPr lang="de-DE" sz="1400" dirty="0">
                <a:solidFill>
                  <a:prstClr val="black"/>
                </a:solidFill>
                <a:latin typeface="Liberation Sans" pitchFamily="18"/>
                <a:ea typeface="Microsoft YaHei" pitchFamily="2"/>
                <a:cs typeface="Arial" pitchFamily="2"/>
              </a:rPr>
              <a:t>Crystal </a:t>
            </a:r>
            <a:r>
              <a:rPr lang="de-DE" sz="1400" dirty="0" err="1">
                <a:solidFill>
                  <a:prstClr val="black"/>
                </a:solidFill>
                <a:latin typeface="Liberation Sans" pitchFamily="18"/>
                <a:ea typeface="Microsoft YaHei" pitchFamily="2"/>
                <a:cs typeface="Arial" pitchFamily="2"/>
              </a:rPr>
              <a:t>field</a:t>
            </a:r>
            <a:r>
              <a:rPr lang="de-DE" sz="1400" dirty="0">
                <a:solidFill>
                  <a:prstClr val="black"/>
                </a:solidFill>
                <a:latin typeface="Liberation Sans" pitchFamily="18"/>
                <a:ea typeface="Microsoft YaHei" pitchFamily="2"/>
                <a:cs typeface="Arial" pitchFamily="2"/>
              </a:rPr>
              <a:t> </a:t>
            </a:r>
          </a:p>
          <a:p>
            <a:pPr defTabSz="685800" fontAlgn="auto">
              <a:spcBef>
                <a:spcPts val="0"/>
              </a:spcBef>
              <a:spcAft>
                <a:spcPts val="0"/>
              </a:spcAft>
            </a:pPr>
            <a:r>
              <a:rPr lang="de-DE" sz="1400" dirty="0">
                <a:solidFill>
                  <a:prstClr val="black"/>
                </a:solidFill>
                <a:latin typeface="Liberation Sans" pitchFamily="18"/>
                <a:ea typeface="Microsoft YaHei" pitchFamily="2"/>
                <a:cs typeface="Arial" pitchFamily="2"/>
              </a:rPr>
              <a:t>1st </a:t>
            </a:r>
            <a:r>
              <a:rPr lang="de-DE" sz="1400" dirty="0" err="1">
                <a:solidFill>
                  <a:prstClr val="black"/>
                </a:solidFill>
                <a:latin typeface="Liberation Sans" pitchFamily="18"/>
                <a:ea typeface="Microsoft YaHei" pitchFamily="2"/>
                <a:cs typeface="Arial" pitchFamily="2"/>
              </a:rPr>
              <a:t>order</a:t>
            </a:r>
            <a:r>
              <a:rPr lang="de-DE" sz="1400" dirty="0">
                <a:solidFill>
                  <a:prstClr val="black"/>
                </a:solidFill>
                <a:latin typeface="Liberation Sans" pitchFamily="18"/>
                <a:ea typeface="Microsoft YaHei" pitchFamily="2"/>
                <a:cs typeface="Arial" pitchFamily="2"/>
              </a:rPr>
              <a:t> in </a:t>
            </a:r>
            <a:r>
              <a:rPr lang="de-DE" sz="1400" dirty="0" err="1">
                <a:solidFill>
                  <a:prstClr val="black"/>
                </a:solidFill>
                <a:latin typeface="Liberation Sans" pitchFamily="18"/>
                <a:ea typeface="Microsoft YaHei" pitchFamily="2"/>
                <a:cs typeface="Arial" pitchFamily="2"/>
              </a:rPr>
              <a:t>excited</a:t>
            </a:r>
            <a:r>
              <a:rPr lang="de-DE" sz="1400" dirty="0">
                <a:solidFill>
                  <a:prstClr val="black"/>
                </a:solidFill>
                <a:latin typeface="Liberation Sans" pitchFamily="18"/>
                <a:ea typeface="Microsoft YaHei" pitchFamily="2"/>
                <a:cs typeface="Arial" pitchFamily="2"/>
              </a:rPr>
              <a:t> </a:t>
            </a:r>
            <a:r>
              <a:rPr lang="de-DE" sz="1400" dirty="0" err="1">
                <a:solidFill>
                  <a:prstClr val="black"/>
                </a:solidFill>
                <a:latin typeface="Liberation Sans" pitchFamily="18"/>
                <a:ea typeface="Microsoft YaHei" pitchFamily="2"/>
                <a:cs typeface="Arial" pitchFamily="2"/>
              </a:rPr>
              <a:t>state</a:t>
            </a:r>
            <a:endParaRPr lang="fr-FR" sz="1400" dirty="0"/>
          </a:p>
        </p:txBody>
      </p:sp>
      <p:pic>
        <p:nvPicPr>
          <p:cNvPr id="11" name="Image 10">
            <a:extLst>
              <a:ext uri="{FF2B5EF4-FFF2-40B4-BE49-F238E27FC236}">
                <a16:creationId xmlns:a16="http://schemas.microsoft.com/office/drawing/2014/main" id="{DCC4CFD3-98F5-585D-B632-B0493C10BC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 t="14597" r="62797" b="58406"/>
          <a:stretch/>
        </p:blipFill>
        <p:spPr>
          <a:xfrm>
            <a:off x="765576" y="2066595"/>
            <a:ext cx="5383728" cy="2132243"/>
          </a:xfrm>
          <a:prstGeom prst="rect">
            <a:avLst/>
          </a:prstGeom>
        </p:spPr>
      </p:pic>
      <p:sp>
        <p:nvSpPr>
          <p:cNvPr id="16" name="ZoneTexte 15">
            <a:extLst>
              <a:ext uri="{FF2B5EF4-FFF2-40B4-BE49-F238E27FC236}">
                <a16:creationId xmlns:a16="http://schemas.microsoft.com/office/drawing/2014/main" id="{00D95F6D-1600-A68B-022B-BFCA4BE0D334}"/>
              </a:ext>
            </a:extLst>
          </p:cNvPr>
          <p:cNvSpPr txBox="1"/>
          <p:nvPr/>
        </p:nvSpPr>
        <p:spPr>
          <a:xfrm>
            <a:off x="8359237" y="5231204"/>
            <a:ext cx="697627" cy="369332"/>
          </a:xfrm>
          <a:prstGeom prst="rect">
            <a:avLst/>
          </a:prstGeom>
          <a:noFill/>
        </p:spPr>
        <p:txBody>
          <a:bodyPr wrap="none" rtlCol="0">
            <a:spAutoFit/>
          </a:bodyPr>
          <a:lstStyle/>
          <a:p>
            <a:r>
              <a:rPr lang="fr-FR" dirty="0"/>
              <a:t>Tx10</a:t>
            </a:r>
          </a:p>
        </p:txBody>
      </p:sp>
      <p:sp>
        <p:nvSpPr>
          <p:cNvPr id="17" name="ZoneTexte 16">
            <a:extLst>
              <a:ext uri="{FF2B5EF4-FFF2-40B4-BE49-F238E27FC236}">
                <a16:creationId xmlns:a16="http://schemas.microsoft.com/office/drawing/2014/main" id="{A0D547EB-41BE-3990-F728-CA480B19EBED}"/>
              </a:ext>
            </a:extLst>
          </p:cNvPr>
          <p:cNvSpPr txBox="1"/>
          <p:nvPr/>
        </p:nvSpPr>
        <p:spPr>
          <a:xfrm>
            <a:off x="8359237" y="4198838"/>
            <a:ext cx="697627" cy="369332"/>
          </a:xfrm>
          <a:prstGeom prst="rect">
            <a:avLst/>
          </a:prstGeom>
          <a:noFill/>
        </p:spPr>
        <p:txBody>
          <a:bodyPr wrap="none" rtlCol="0">
            <a:spAutoFit/>
          </a:bodyPr>
          <a:lstStyle/>
          <a:p>
            <a:r>
              <a:rPr lang="fr-FR" dirty="0"/>
              <a:t>Tx10</a:t>
            </a:r>
          </a:p>
        </p:txBody>
      </p:sp>
      <p:sp>
        <p:nvSpPr>
          <p:cNvPr id="18" name="ZoneTexte 17">
            <a:extLst>
              <a:ext uri="{FF2B5EF4-FFF2-40B4-BE49-F238E27FC236}">
                <a16:creationId xmlns:a16="http://schemas.microsoft.com/office/drawing/2014/main" id="{7DA23F1D-FBCE-7C24-B001-5BE164495083}"/>
              </a:ext>
            </a:extLst>
          </p:cNvPr>
          <p:cNvSpPr txBox="1"/>
          <p:nvPr/>
        </p:nvSpPr>
        <p:spPr>
          <a:xfrm>
            <a:off x="8369754" y="3016292"/>
            <a:ext cx="697627" cy="369332"/>
          </a:xfrm>
          <a:prstGeom prst="rect">
            <a:avLst/>
          </a:prstGeom>
          <a:noFill/>
        </p:spPr>
        <p:txBody>
          <a:bodyPr wrap="none" rtlCol="0">
            <a:spAutoFit/>
          </a:bodyPr>
          <a:lstStyle/>
          <a:p>
            <a:r>
              <a:rPr lang="fr-FR" dirty="0"/>
              <a:t>Tx10</a:t>
            </a:r>
          </a:p>
        </p:txBody>
      </p:sp>
      <p:sp>
        <p:nvSpPr>
          <p:cNvPr id="19" name="ZoneTexte 18">
            <a:extLst>
              <a:ext uri="{FF2B5EF4-FFF2-40B4-BE49-F238E27FC236}">
                <a16:creationId xmlns:a16="http://schemas.microsoft.com/office/drawing/2014/main" id="{045D6E57-041C-33EA-28EC-EAE58C333590}"/>
              </a:ext>
            </a:extLst>
          </p:cNvPr>
          <p:cNvSpPr txBox="1"/>
          <p:nvPr/>
        </p:nvSpPr>
        <p:spPr>
          <a:xfrm>
            <a:off x="793368" y="5065529"/>
            <a:ext cx="4826962" cy="369332"/>
          </a:xfrm>
          <a:prstGeom prst="rect">
            <a:avLst/>
          </a:prstGeom>
          <a:noFill/>
        </p:spPr>
        <p:txBody>
          <a:bodyPr wrap="none" rtlCol="0">
            <a:spAutoFit/>
          </a:bodyPr>
          <a:lstStyle/>
          <a:p>
            <a:r>
              <a:rPr lang="fr-FR" dirty="0"/>
              <a:t>Semi-</a:t>
            </a:r>
            <a:r>
              <a:rPr lang="fr-FR" dirty="0" err="1"/>
              <a:t>classical</a:t>
            </a:r>
            <a:r>
              <a:rPr lang="fr-FR" dirty="0"/>
              <a:t> Franck-Condon approximation</a:t>
            </a:r>
          </a:p>
        </p:txBody>
      </p:sp>
    </p:spTree>
    <p:extLst>
      <p:ext uri="{BB962C8B-B14F-4D97-AF65-F5344CB8AC3E}">
        <p14:creationId xmlns:p14="http://schemas.microsoft.com/office/powerpoint/2010/main" val="3025893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09494-0CDC-C3CA-3C27-9F90C560401F}"/>
              </a:ext>
            </a:extLst>
          </p:cNvPr>
          <p:cNvSpPr>
            <a:spLocks noGrp="1"/>
          </p:cNvSpPr>
          <p:nvPr>
            <p:ph type="title"/>
          </p:nvPr>
        </p:nvSpPr>
        <p:spPr>
          <a:xfrm>
            <a:off x="174774" y="-227452"/>
            <a:ext cx="8606780" cy="1325563"/>
          </a:xfrm>
        </p:spPr>
        <p:txBody>
          <a:bodyPr/>
          <a:lstStyle/>
          <a:p>
            <a:r>
              <a:rPr lang="fr-FR" dirty="0"/>
              <a:t>Crystal Field </a:t>
            </a:r>
            <a:r>
              <a:rPr lang="fr-FR" dirty="0" err="1"/>
              <a:t>theory</a:t>
            </a:r>
            <a:r>
              <a:rPr lang="fr-FR" dirty="0"/>
              <a:t>: effectif </a:t>
            </a:r>
            <a:r>
              <a:rPr lang="fr-FR" dirty="0" err="1"/>
              <a:t>coupling</a:t>
            </a:r>
            <a:r>
              <a:rPr lang="fr-FR" dirty="0"/>
              <a:t> </a:t>
            </a:r>
            <a:r>
              <a:rPr lang="fr-FR" dirty="0" err="1"/>
              <a:t>parameters</a:t>
            </a:r>
            <a:endParaRPr lang="fr-FR" dirty="0"/>
          </a:p>
        </p:txBody>
      </p:sp>
      <p:pic>
        <p:nvPicPr>
          <p:cNvPr id="5" name="Espace réservé du contenu 4">
            <a:extLst>
              <a:ext uri="{FF2B5EF4-FFF2-40B4-BE49-F238E27FC236}">
                <a16:creationId xmlns:a16="http://schemas.microsoft.com/office/drawing/2014/main" id="{18CF1780-D33A-1708-D76C-AD0C3FD28744}"/>
              </a:ext>
            </a:extLst>
          </p:cNvPr>
          <p:cNvPicPr>
            <a:picLocks noGrp="1" noChangeAspect="1"/>
          </p:cNvPicPr>
          <p:nvPr>
            <p:ph idx="1"/>
          </p:nvPr>
        </p:nvPicPr>
        <p:blipFill>
          <a:blip r:embed="rId3"/>
          <a:stretch>
            <a:fillRect/>
          </a:stretch>
        </p:blipFill>
        <p:spPr>
          <a:xfrm>
            <a:off x="1941116" y="2797502"/>
            <a:ext cx="5625625" cy="1104029"/>
          </a:xfrm>
        </p:spPr>
      </p:pic>
      <p:pic>
        <p:nvPicPr>
          <p:cNvPr id="9" name="Image 8">
            <a:extLst>
              <a:ext uri="{FF2B5EF4-FFF2-40B4-BE49-F238E27FC236}">
                <a16:creationId xmlns:a16="http://schemas.microsoft.com/office/drawing/2014/main" id="{8CE3FEA7-275C-91D1-EDC3-B2BAE1DCC025}"/>
              </a:ext>
            </a:extLst>
          </p:cNvPr>
          <p:cNvPicPr>
            <a:picLocks noChangeAspect="1"/>
          </p:cNvPicPr>
          <p:nvPr/>
        </p:nvPicPr>
        <p:blipFill>
          <a:blip r:embed="rId4"/>
          <a:stretch>
            <a:fillRect/>
          </a:stretch>
        </p:blipFill>
        <p:spPr>
          <a:xfrm>
            <a:off x="1750376" y="677479"/>
            <a:ext cx="4838037" cy="1069592"/>
          </a:xfrm>
          <a:prstGeom prst="rect">
            <a:avLst/>
          </a:prstGeom>
        </p:spPr>
      </p:pic>
      <p:pic>
        <p:nvPicPr>
          <p:cNvPr id="11" name="Image 10">
            <a:extLst>
              <a:ext uri="{FF2B5EF4-FFF2-40B4-BE49-F238E27FC236}">
                <a16:creationId xmlns:a16="http://schemas.microsoft.com/office/drawing/2014/main" id="{A3EA176C-2A52-85C5-936F-92F1094860D0}"/>
              </a:ext>
            </a:extLst>
          </p:cNvPr>
          <p:cNvPicPr>
            <a:picLocks noChangeAspect="1"/>
          </p:cNvPicPr>
          <p:nvPr/>
        </p:nvPicPr>
        <p:blipFill>
          <a:blip r:embed="rId5"/>
          <a:stretch>
            <a:fillRect/>
          </a:stretch>
        </p:blipFill>
        <p:spPr>
          <a:xfrm>
            <a:off x="5039434" y="4819146"/>
            <a:ext cx="3825425" cy="1792708"/>
          </a:xfrm>
          <a:prstGeom prst="rect">
            <a:avLst/>
          </a:prstGeom>
        </p:spPr>
      </p:pic>
      <p:pic>
        <p:nvPicPr>
          <p:cNvPr id="12" name="Image 11">
            <a:extLst>
              <a:ext uri="{FF2B5EF4-FFF2-40B4-BE49-F238E27FC236}">
                <a16:creationId xmlns:a16="http://schemas.microsoft.com/office/drawing/2014/main" id="{26FF3CAB-DAC8-8458-7E6E-21C7AAB11198}"/>
              </a:ext>
            </a:extLst>
          </p:cNvPr>
          <p:cNvPicPr>
            <a:picLocks noChangeAspect="1"/>
          </p:cNvPicPr>
          <p:nvPr/>
        </p:nvPicPr>
        <p:blipFill rotWithShape="1">
          <a:blip r:embed="rId6"/>
          <a:srcRect l="42788" t="32039" r="-1"/>
          <a:stretch/>
        </p:blipFill>
        <p:spPr>
          <a:xfrm>
            <a:off x="1961710" y="1791376"/>
            <a:ext cx="5220580" cy="1024997"/>
          </a:xfrm>
          <a:prstGeom prst="rect">
            <a:avLst/>
          </a:prstGeom>
        </p:spPr>
      </p:pic>
      <p:pic>
        <p:nvPicPr>
          <p:cNvPr id="14" name="Image 13">
            <a:extLst>
              <a:ext uri="{FF2B5EF4-FFF2-40B4-BE49-F238E27FC236}">
                <a16:creationId xmlns:a16="http://schemas.microsoft.com/office/drawing/2014/main" id="{5199FB3F-7DB4-3C9E-FA61-85AF2B68F759}"/>
              </a:ext>
            </a:extLst>
          </p:cNvPr>
          <p:cNvPicPr>
            <a:picLocks noChangeAspect="1"/>
          </p:cNvPicPr>
          <p:nvPr/>
        </p:nvPicPr>
        <p:blipFill>
          <a:blip r:embed="rId7"/>
          <a:stretch>
            <a:fillRect/>
          </a:stretch>
        </p:blipFill>
        <p:spPr>
          <a:xfrm>
            <a:off x="174774" y="5133997"/>
            <a:ext cx="3994621" cy="1548935"/>
          </a:xfrm>
          <a:prstGeom prst="rect">
            <a:avLst/>
          </a:prstGeom>
        </p:spPr>
      </p:pic>
      <p:sp>
        <p:nvSpPr>
          <p:cNvPr id="15" name="ZoneTexte 14">
            <a:extLst>
              <a:ext uri="{FF2B5EF4-FFF2-40B4-BE49-F238E27FC236}">
                <a16:creationId xmlns:a16="http://schemas.microsoft.com/office/drawing/2014/main" id="{3F316069-915A-89CA-6015-2BFFDA798A4D}"/>
              </a:ext>
            </a:extLst>
          </p:cNvPr>
          <p:cNvSpPr txBox="1"/>
          <p:nvPr/>
        </p:nvSpPr>
        <p:spPr>
          <a:xfrm>
            <a:off x="297290" y="2099860"/>
            <a:ext cx="1454309" cy="369332"/>
          </a:xfrm>
          <a:prstGeom prst="rect">
            <a:avLst/>
          </a:prstGeom>
          <a:noFill/>
        </p:spPr>
        <p:txBody>
          <a:bodyPr wrap="none" rtlCol="0">
            <a:spAutoFit/>
          </a:bodyPr>
          <a:lstStyle/>
          <a:p>
            <a:r>
              <a:rPr lang="fr-FR" dirty="0" err="1"/>
              <a:t>Sum</a:t>
            </a:r>
            <a:r>
              <a:rPr lang="fr-FR" dirty="0"/>
              <a:t> over Ar</a:t>
            </a:r>
            <a:endParaRPr lang="fr-FR" baseline="-25000" dirty="0"/>
          </a:p>
        </p:txBody>
      </p:sp>
      <p:sp>
        <p:nvSpPr>
          <p:cNvPr id="16" name="Flèche : droite 15">
            <a:extLst>
              <a:ext uri="{FF2B5EF4-FFF2-40B4-BE49-F238E27FC236}">
                <a16:creationId xmlns:a16="http://schemas.microsoft.com/office/drawing/2014/main" id="{21640108-9D03-6911-E2EE-E67E69B4AB57}"/>
              </a:ext>
            </a:extLst>
          </p:cNvPr>
          <p:cNvSpPr/>
          <p:nvPr/>
        </p:nvSpPr>
        <p:spPr>
          <a:xfrm>
            <a:off x="754414" y="3221419"/>
            <a:ext cx="5400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Graphique 16">
            <a:extLst>
              <a:ext uri="{FF2B5EF4-FFF2-40B4-BE49-F238E27FC236}">
                <a16:creationId xmlns:a16="http://schemas.microsoft.com/office/drawing/2014/main" id="{C6FE91B4-6FB1-2357-5F69-64E66E9F73D7}"/>
              </a:ext>
            </a:extLst>
          </p:cNvPr>
          <p:cNvPicPr>
            <a:picLocks noChangeAspect="1"/>
          </p:cNvPicPr>
          <p:nvPr/>
        </p:nvPicPr>
        <p:blipFill>
          <a:blip r:embed="rId8">
            <a:lum/>
            <a:alphaModFix/>
            <a:extLst>
              <a:ext uri="{96DAC541-7B7A-43D3-8B79-37D633B846F1}">
                <asvg:svgBlip xmlns:asvg="http://schemas.microsoft.com/office/drawing/2016/SVG/main" r:embed="rId9"/>
              </a:ext>
            </a:extLst>
          </a:blip>
          <a:srcRect/>
          <a:stretch>
            <a:fillRect/>
          </a:stretch>
        </p:blipFill>
        <p:spPr>
          <a:xfrm rot="21029455">
            <a:off x="7530418" y="1989555"/>
            <a:ext cx="1497694" cy="1653634"/>
          </a:xfrm>
          <a:prstGeom prst="rect">
            <a:avLst/>
          </a:prstGeom>
          <a:noFill/>
          <a:ln>
            <a:noFill/>
          </a:ln>
        </p:spPr>
      </p:pic>
      <p:pic>
        <p:nvPicPr>
          <p:cNvPr id="20" name="Image 19">
            <a:extLst>
              <a:ext uri="{FF2B5EF4-FFF2-40B4-BE49-F238E27FC236}">
                <a16:creationId xmlns:a16="http://schemas.microsoft.com/office/drawing/2014/main" id="{E4BDF650-1E15-74CB-BDE0-5BDB748ACFE1}"/>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153909" y="3995821"/>
            <a:ext cx="4688122" cy="956141"/>
          </a:xfrm>
          <a:prstGeom prst="rect">
            <a:avLst/>
          </a:prstGeom>
        </p:spPr>
      </p:pic>
    </p:spTree>
    <p:extLst>
      <p:ext uri="{BB962C8B-B14F-4D97-AF65-F5344CB8AC3E}">
        <p14:creationId xmlns:p14="http://schemas.microsoft.com/office/powerpoint/2010/main" val="37315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F260A81-69BC-5B05-D1A0-7DA6CAA7485C}"/>
              </a:ext>
            </a:extLst>
          </p:cNvPr>
          <p:cNvPicPr>
            <a:picLocks noChangeAspect="1"/>
          </p:cNvPicPr>
          <p:nvPr/>
        </p:nvPicPr>
        <p:blipFill>
          <a:blip r:embed="rId2"/>
          <a:stretch>
            <a:fillRect/>
          </a:stretch>
        </p:blipFill>
        <p:spPr>
          <a:xfrm>
            <a:off x="-20360" y="971113"/>
            <a:ext cx="6704241" cy="3894790"/>
          </a:xfrm>
          <a:prstGeom prst="rect">
            <a:avLst/>
          </a:prstGeom>
        </p:spPr>
      </p:pic>
      <p:sp>
        <p:nvSpPr>
          <p:cNvPr id="13" name="ZoneTexte 12">
            <a:extLst>
              <a:ext uri="{FF2B5EF4-FFF2-40B4-BE49-F238E27FC236}">
                <a16:creationId xmlns:a16="http://schemas.microsoft.com/office/drawing/2014/main" id="{D648041A-3499-CDF4-D6E9-ED66B9181784}"/>
              </a:ext>
            </a:extLst>
          </p:cNvPr>
          <p:cNvSpPr txBox="1"/>
          <p:nvPr/>
        </p:nvSpPr>
        <p:spPr>
          <a:xfrm>
            <a:off x="280720" y="6318890"/>
            <a:ext cx="8582560" cy="523220"/>
          </a:xfrm>
          <a:prstGeom prst="rect">
            <a:avLst/>
          </a:prstGeom>
          <a:noFill/>
        </p:spPr>
        <p:txBody>
          <a:bodyPr wrap="square">
            <a:spAutoFit/>
          </a:bodyPr>
          <a:lstStyle/>
          <a:p>
            <a:r>
              <a:rPr lang="fr-FR" sz="1400" b="0" i="0" dirty="0">
                <a:solidFill>
                  <a:srgbClr val="222222"/>
                </a:solidFill>
                <a:effectLst/>
                <a:latin typeface="Arial" panose="020B0604020202020204" pitchFamily="34" charset="0"/>
              </a:rPr>
              <a:t>Blum, T., Winter, P., Bhattacharya, T., Chen, T. Y., </a:t>
            </a:r>
            <a:r>
              <a:rPr lang="fr-FR" sz="1400" b="0" i="0" dirty="0" err="1">
                <a:solidFill>
                  <a:srgbClr val="222222"/>
                </a:solidFill>
                <a:effectLst/>
                <a:latin typeface="Arial" panose="020B0604020202020204" pitchFamily="34" charset="0"/>
              </a:rPr>
              <a:t>Cirigliano</a:t>
            </a:r>
            <a:r>
              <a:rPr lang="fr-FR" sz="1400" b="0" i="0" dirty="0">
                <a:solidFill>
                  <a:srgbClr val="222222"/>
                </a:solidFill>
                <a:effectLst/>
                <a:latin typeface="Arial" panose="020B0604020202020204" pitchFamily="34" charset="0"/>
              </a:rPr>
              <a:t>, V., DeMille, D., ... &amp; </a:t>
            </a:r>
            <a:r>
              <a:rPr lang="fr-FR" sz="1400" b="0" i="0" dirty="0" err="1">
                <a:solidFill>
                  <a:srgbClr val="222222"/>
                </a:solidFill>
                <a:effectLst/>
                <a:latin typeface="Arial" panose="020B0604020202020204" pitchFamily="34" charset="0"/>
              </a:rPr>
              <a:t>Semertzidis</a:t>
            </a:r>
            <a:r>
              <a:rPr lang="fr-FR" sz="1400" b="0" i="0" dirty="0">
                <a:solidFill>
                  <a:srgbClr val="222222"/>
                </a:solidFill>
                <a:effectLst/>
                <a:latin typeface="Arial" panose="020B0604020202020204" pitchFamily="34" charset="0"/>
              </a:rPr>
              <a:t>, Y. K. Fundamental </a:t>
            </a:r>
            <a:r>
              <a:rPr lang="fr-FR" sz="1400" b="0" i="0" dirty="0" err="1">
                <a:solidFill>
                  <a:srgbClr val="222222"/>
                </a:solidFill>
                <a:effectLst/>
                <a:latin typeface="Arial" panose="020B0604020202020204" pitchFamily="34" charset="0"/>
              </a:rPr>
              <a:t>Physics</a:t>
            </a:r>
            <a:r>
              <a:rPr lang="fr-FR" sz="1400" b="0" i="0" dirty="0">
                <a:solidFill>
                  <a:srgbClr val="222222"/>
                </a:solidFill>
                <a:effectLst/>
                <a:latin typeface="Arial" panose="020B0604020202020204" pitchFamily="34" charset="0"/>
              </a:rPr>
              <a:t> in Small </a:t>
            </a:r>
            <a:r>
              <a:rPr lang="fr-FR" sz="1400" b="0" i="0" dirty="0" err="1">
                <a:solidFill>
                  <a:srgbClr val="222222"/>
                </a:solidFill>
                <a:effectLst/>
                <a:latin typeface="Arial" panose="020B0604020202020204" pitchFamily="34" charset="0"/>
              </a:rPr>
              <a:t>Experiments</a:t>
            </a:r>
            <a:r>
              <a:rPr lang="fr-FR" sz="1400" b="0" i="0" dirty="0">
                <a:solidFill>
                  <a:srgbClr val="222222"/>
                </a:solidFill>
                <a:effectLst/>
                <a:latin typeface="Arial" panose="020B0604020202020204" pitchFamily="34" charset="0"/>
              </a:rPr>
              <a:t>. </a:t>
            </a:r>
            <a:r>
              <a:rPr lang="fr-FR" sz="1400" b="0" i="1" dirty="0" err="1">
                <a:solidFill>
                  <a:srgbClr val="222222"/>
                </a:solidFill>
                <a:effectLst/>
                <a:latin typeface="Arial" panose="020B0604020202020204" pitchFamily="34" charset="0"/>
              </a:rPr>
              <a:t>arXiv</a:t>
            </a:r>
            <a:r>
              <a:rPr lang="fr-FR" sz="1400" b="0" i="1" dirty="0">
                <a:solidFill>
                  <a:srgbClr val="222222"/>
                </a:solidFill>
                <a:effectLst/>
                <a:latin typeface="Arial" panose="020B0604020202020204" pitchFamily="34" charset="0"/>
              </a:rPr>
              <a:t> </a:t>
            </a:r>
            <a:r>
              <a:rPr lang="fr-FR" sz="1400" b="0" i="1" dirty="0" err="1">
                <a:solidFill>
                  <a:srgbClr val="222222"/>
                </a:solidFill>
                <a:effectLst/>
                <a:latin typeface="Arial" panose="020B0604020202020204" pitchFamily="34" charset="0"/>
              </a:rPr>
              <a:t>preprint</a:t>
            </a:r>
            <a:r>
              <a:rPr lang="fr-FR" sz="1400" b="0" i="1" dirty="0">
                <a:solidFill>
                  <a:srgbClr val="222222"/>
                </a:solidFill>
                <a:effectLst/>
                <a:latin typeface="Arial" panose="020B0604020202020204" pitchFamily="34" charset="0"/>
              </a:rPr>
              <a:t> arXiv:2209.08041</a:t>
            </a:r>
            <a:r>
              <a:rPr lang="fr-FR" sz="1400" b="0" i="0" dirty="0">
                <a:solidFill>
                  <a:srgbClr val="222222"/>
                </a:solidFill>
                <a:effectLst/>
                <a:latin typeface="Arial" panose="020B0604020202020204" pitchFamily="34" charset="0"/>
              </a:rPr>
              <a:t>.</a:t>
            </a:r>
            <a:endParaRPr lang="fr-FR" sz="1400" dirty="0"/>
          </a:p>
        </p:txBody>
      </p:sp>
      <p:sp>
        <p:nvSpPr>
          <p:cNvPr id="14" name="ZoneTexte 13">
            <a:extLst>
              <a:ext uri="{FF2B5EF4-FFF2-40B4-BE49-F238E27FC236}">
                <a16:creationId xmlns:a16="http://schemas.microsoft.com/office/drawing/2014/main" id="{26DE5DC4-0530-C983-CE61-A35A62E70902}"/>
              </a:ext>
            </a:extLst>
          </p:cNvPr>
          <p:cNvSpPr txBox="1"/>
          <p:nvPr/>
        </p:nvSpPr>
        <p:spPr>
          <a:xfrm>
            <a:off x="161510" y="391151"/>
            <a:ext cx="9302640" cy="523220"/>
          </a:xfrm>
          <a:prstGeom prst="rect">
            <a:avLst/>
          </a:prstGeom>
          <a:noFill/>
        </p:spPr>
        <p:txBody>
          <a:bodyPr wrap="square">
            <a:spAutoFit/>
          </a:bodyPr>
          <a:lstStyle/>
          <a:p>
            <a:r>
              <a:rPr lang="fr-FR" sz="2800" b="0" i="0" dirty="0">
                <a:solidFill>
                  <a:srgbClr val="222222"/>
                </a:solidFill>
                <a:effectLst/>
                <a:latin typeface="Arial" panose="020B0604020202020204" pitchFamily="34" charset="0"/>
              </a:rPr>
              <a:t>Link </a:t>
            </a:r>
            <a:r>
              <a:rPr lang="fr-FR" sz="2800" b="0" i="0" dirty="0" err="1">
                <a:solidFill>
                  <a:srgbClr val="222222"/>
                </a:solidFill>
                <a:effectLst/>
                <a:latin typeface="Arial" panose="020B0604020202020204" pitchFamily="34" charset="0"/>
              </a:rPr>
              <a:t>between</a:t>
            </a:r>
            <a:r>
              <a:rPr lang="fr-FR" sz="2800" b="0" i="0" dirty="0">
                <a:solidFill>
                  <a:srgbClr val="222222"/>
                </a:solidFill>
                <a:effectLst/>
                <a:latin typeface="Arial" panose="020B0604020202020204" pitchFamily="34" charset="0"/>
              </a:rPr>
              <a:t> high </a:t>
            </a:r>
            <a:r>
              <a:rPr lang="fr-FR" sz="2800" b="0" i="0" dirty="0" err="1">
                <a:solidFill>
                  <a:srgbClr val="222222"/>
                </a:solidFill>
                <a:effectLst/>
                <a:latin typeface="Arial" panose="020B0604020202020204" pitchFamily="34" charset="0"/>
              </a:rPr>
              <a:t>energy</a:t>
            </a:r>
            <a:r>
              <a:rPr lang="fr-FR" sz="2800" b="0" i="0" dirty="0">
                <a:solidFill>
                  <a:srgbClr val="222222"/>
                </a:solidFill>
                <a:effectLst/>
                <a:latin typeface="Arial" panose="020B0604020202020204" pitchFamily="34" charset="0"/>
              </a:rPr>
              <a:t> and (</a:t>
            </a:r>
            <a:r>
              <a:rPr lang="fr-FR" sz="2800" b="0" i="0" dirty="0" err="1">
                <a:solidFill>
                  <a:srgbClr val="222222"/>
                </a:solidFill>
                <a:effectLst/>
                <a:latin typeface="Arial" panose="020B0604020202020204" pitchFamily="34" charset="0"/>
              </a:rPr>
              <a:t>very</a:t>
            </a:r>
            <a:r>
              <a:rPr lang="fr-FR" sz="2800" b="0" i="0" dirty="0">
                <a:solidFill>
                  <a:srgbClr val="222222"/>
                </a:solidFill>
                <a:effectLst/>
                <a:latin typeface="Arial" panose="020B0604020202020204" pitchFamily="34" charset="0"/>
              </a:rPr>
              <a:t>)</a:t>
            </a:r>
            <a:r>
              <a:rPr lang="fr-FR" sz="2800" b="0" i="0" dirty="0" err="1">
                <a:solidFill>
                  <a:srgbClr val="222222"/>
                </a:solidFill>
                <a:effectLst/>
                <a:latin typeface="Arial" panose="020B0604020202020204" pitchFamily="34" charset="0"/>
              </a:rPr>
              <a:t>low</a:t>
            </a:r>
            <a:r>
              <a:rPr lang="fr-FR" sz="2800" b="0" i="0" dirty="0">
                <a:solidFill>
                  <a:srgbClr val="222222"/>
                </a:solidFill>
                <a:effectLst/>
                <a:latin typeface="Arial" panose="020B0604020202020204" pitchFamily="34" charset="0"/>
              </a:rPr>
              <a:t> </a:t>
            </a:r>
            <a:r>
              <a:rPr lang="fr-FR" sz="2800" b="0" i="0" dirty="0" err="1">
                <a:solidFill>
                  <a:srgbClr val="222222"/>
                </a:solidFill>
                <a:effectLst/>
                <a:latin typeface="Arial" panose="020B0604020202020204" pitchFamily="34" charset="0"/>
              </a:rPr>
              <a:t>energy</a:t>
            </a:r>
            <a:r>
              <a:rPr lang="fr-FR" sz="2800" b="0" i="0" dirty="0">
                <a:solidFill>
                  <a:srgbClr val="222222"/>
                </a:solidFill>
                <a:effectLst/>
                <a:latin typeface="Arial" panose="020B0604020202020204" pitchFamily="34" charset="0"/>
              </a:rPr>
              <a:t> </a:t>
            </a:r>
            <a:r>
              <a:rPr lang="fr-FR" sz="2800" b="0" i="0" dirty="0" err="1">
                <a:solidFill>
                  <a:srgbClr val="222222"/>
                </a:solidFill>
                <a:effectLst/>
                <a:latin typeface="Arial" panose="020B0604020202020204" pitchFamily="34" charset="0"/>
              </a:rPr>
              <a:t>physics</a:t>
            </a:r>
            <a:endParaRPr lang="fr-FR" sz="2800" dirty="0"/>
          </a:p>
        </p:txBody>
      </p:sp>
      <p:pic>
        <p:nvPicPr>
          <p:cNvPr id="16" name="Image 15">
            <a:extLst>
              <a:ext uri="{FF2B5EF4-FFF2-40B4-BE49-F238E27FC236}">
                <a16:creationId xmlns:a16="http://schemas.microsoft.com/office/drawing/2014/main" id="{26BC0B5E-EB12-A735-490B-F34FCD6FB625}"/>
              </a:ext>
            </a:extLst>
          </p:cNvPr>
          <p:cNvPicPr>
            <a:picLocks noChangeAspect="1"/>
          </p:cNvPicPr>
          <p:nvPr/>
        </p:nvPicPr>
        <p:blipFill>
          <a:blip r:embed="rId3"/>
          <a:stretch>
            <a:fillRect/>
          </a:stretch>
        </p:blipFill>
        <p:spPr>
          <a:xfrm>
            <a:off x="5607115" y="3079859"/>
            <a:ext cx="3455305" cy="3013347"/>
          </a:xfrm>
          <a:prstGeom prst="rect">
            <a:avLst/>
          </a:prstGeom>
        </p:spPr>
      </p:pic>
      <p:sp>
        <p:nvSpPr>
          <p:cNvPr id="18" name="ZoneTexte 17">
            <a:extLst>
              <a:ext uri="{FF2B5EF4-FFF2-40B4-BE49-F238E27FC236}">
                <a16:creationId xmlns:a16="http://schemas.microsoft.com/office/drawing/2014/main" id="{0DEAD862-F5F2-1707-0249-6CFDC0D1CBEA}"/>
              </a:ext>
            </a:extLst>
          </p:cNvPr>
          <p:cNvSpPr txBox="1"/>
          <p:nvPr/>
        </p:nvSpPr>
        <p:spPr>
          <a:xfrm>
            <a:off x="6400502" y="2780008"/>
            <a:ext cx="2746161" cy="276999"/>
          </a:xfrm>
          <a:prstGeom prst="rect">
            <a:avLst/>
          </a:prstGeom>
          <a:noFill/>
        </p:spPr>
        <p:txBody>
          <a:bodyPr wrap="square">
            <a:spAutoFit/>
          </a:bodyPr>
          <a:lstStyle/>
          <a:p>
            <a:r>
              <a:rPr lang="fr-FR" sz="1200" dirty="0"/>
              <a:t>https://arxiv.org/pdf/2212.11841.pdf</a:t>
            </a:r>
          </a:p>
        </p:txBody>
      </p:sp>
    </p:spTree>
    <p:extLst>
      <p:ext uri="{BB962C8B-B14F-4D97-AF65-F5344CB8AC3E}">
        <p14:creationId xmlns:p14="http://schemas.microsoft.com/office/powerpoint/2010/main" val="2604492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74F0DDC-D43F-A2F4-C86D-6C49BBD501CC}"/>
              </a:ext>
            </a:extLst>
          </p:cNvPr>
          <p:cNvPicPr>
            <a:picLocks noChangeAspect="1"/>
          </p:cNvPicPr>
          <p:nvPr/>
        </p:nvPicPr>
        <p:blipFill>
          <a:blip r:embed="rId3"/>
          <a:stretch>
            <a:fillRect/>
          </a:stretch>
        </p:blipFill>
        <p:spPr>
          <a:xfrm>
            <a:off x="4567217" y="4102729"/>
            <a:ext cx="4385586" cy="2482549"/>
          </a:xfrm>
          <a:prstGeom prst="rect">
            <a:avLst/>
          </a:prstGeom>
        </p:spPr>
      </p:pic>
      <p:sp>
        <p:nvSpPr>
          <p:cNvPr id="2" name="Titre 1">
            <a:extLst>
              <a:ext uri="{FF2B5EF4-FFF2-40B4-BE49-F238E27FC236}">
                <a16:creationId xmlns:a16="http://schemas.microsoft.com/office/drawing/2014/main" id="{E4329D42-FD62-341D-0B6F-900E5366E441}"/>
              </a:ext>
            </a:extLst>
          </p:cNvPr>
          <p:cNvSpPr txBox="1">
            <a:spLocks/>
          </p:cNvSpPr>
          <p:nvPr/>
        </p:nvSpPr>
        <p:spPr>
          <a:xfrm>
            <a:off x="268610" y="278650"/>
            <a:ext cx="860678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fr-FR" dirty="0" err="1"/>
              <a:t>Classical</a:t>
            </a:r>
            <a:r>
              <a:rPr lang="fr-FR" dirty="0"/>
              <a:t> (Mulliken) Simulation</a:t>
            </a:r>
          </a:p>
        </p:txBody>
      </p:sp>
      <p:pic>
        <p:nvPicPr>
          <p:cNvPr id="4" name="Image 3">
            <a:extLst>
              <a:ext uri="{FF2B5EF4-FFF2-40B4-BE49-F238E27FC236}">
                <a16:creationId xmlns:a16="http://schemas.microsoft.com/office/drawing/2014/main" id="{93A62FB9-D9F2-9D3F-5B65-FED39F61817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41930" y="1445816"/>
            <a:ext cx="4798476" cy="280381"/>
          </a:xfrm>
          <a:prstGeom prst="rect">
            <a:avLst/>
          </a:prstGeom>
        </p:spPr>
      </p:pic>
      <p:pic>
        <p:nvPicPr>
          <p:cNvPr id="5" name="Image 4">
            <a:extLst>
              <a:ext uri="{FF2B5EF4-FFF2-40B4-BE49-F238E27FC236}">
                <a16:creationId xmlns:a16="http://schemas.microsoft.com/office/drawing/2014/main" id="{343647CD-CADA-6313-A5AD-22CC05C5C4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1" t="14597" r="62797" b="58406"/>
          <a:stretch/>
        </p:blipFill>
        <p:spPr>
          <a:xfrm>
            <a:off x="268610" y="858421"/>
            <a:ext cx="3766120" cy="1491584"/>
          </a:xfrm>
          <a:prstGeom prst="rect">
            <a:avLst/>
          </a:prstGeom>
        </p:spPr>
      </p:pic>
      <p:sp>
        <p:nvSpPr>
          <p:cNvPr id="6" name="ZoneTexte 5">
            <a:extLst>
              <a:ext uri="{FF2B5EF4-FFF2-40B4-BE49-F238E27FC236}">
                <a16:creationId xmlns:a16="http://schemas.microsoft.com/office/drawing/2014/main" id="{A4183474-F258-3DAC-2CB9-3501F371A9F0}"/>
              </a:ext>
            </a:extLst>
          </p:cNvPr>
          <p:cNvSpPr txBox="1"/>
          <p:nvPr/>
        </p:nvSpPr>
        <p:spPr>
          <a:xfrm>
            <a:off x="3041830" y="1750813"/>
            <a:ext cx="423514" cy="369332"/>
          </a:xfrm>
          <a:prstGeom prst="rect">
            <a:avLst/>
          </a:prstGeom>
          <a:noFill/>
        </p:spPr>
        <p:txBody>
          <a:bodyPr wrap="none" rtlCol="0">
            <a:spAutoFit/>
          </a:bodyPr>
          <a:lstStyle/>
          <a:p>
            <a:r>
              <a:rPr lang="fr-FR" dirty="0">
                <a:solidFill>
                  <a:srgbClr val="0070C0"/>
                </a:solidFill>
              </a:rPr>
              <a:t>V</a:t>
            </a:r>
            <a:r>
              <a:rPr lang="fr-FR" baseline="-25000" dirty="0">
                <a:solidFill>
                  <a:srgbClr val="0070C0"/>
                </a:solidFill>
              </a:rPr>
              <a:t>g</a:t>
            </a:r>
            <a:endParaRPr lang="fr-FR" dirty="0">
              <a:solidFill>
                <a:srgbClr val="0070C0"/>
              </a:solidFill>
            </a:endParaRPr>
          </a:p>
        </p:txBody>
      </p:sp>
      <p:sp>
        <p:nvSpPr>
          <p:cNvPr id="7" name="ZoneTexte 6">
            <a:extLst>
              <a:ext uri="{FF2B5EF4-FFF2-40B4-BE49-F238E27FC236}">
                <a16:creationId xmlns:a16="http://schemas.microsoft.com/office/drawing/2014/main" id="{DF4C2DFD-4BD9-6BEB-F290-841F0EADC3AF}"/>
              </a:ext>
            </a:extLst>
          </p:cNvPr>
          <p:cNvSpPr txBox="1"/>
          <p:nvPr/>
        </p:nvSpPr>
        <p:spPr>
          <a:xfrm>
            <a:off x="3041830" y="1064086"/>
            <a:ext cx="410753" cy="369332"/>
          </a:xfrm>
          <a:prstGeom prst="rect">
            <a:avLst/>
          </a:prstGeom>
          <a:noFill/>
        </p:spPr>
        <p:txBody>
          <a:bodyPr wrap="square" rtlCol="0">
            <a:spAutoFit/>
          </a:bodyPr>
          <a:lstStyle/>
          <a:p>
            <a:r>
              <a:rPr lang="fr-FR" dirty="0">
                <a:solidFill>
                  <a:srgbClr val="0070C0"/>
                </a:solidFill>
              </a:rPr>
              <a:t>V</a:t>
            </a:r>
            <a:r>
              <a:rPr lang="fr-FR" baseline="-25000" dirty="0">
                <a:solidFill>
                  <a:srgbClr val="0070C0"/>
                </a:solidFill>
              </a:rPr>
              <a:t>e</a:t>
            </a:r>
            <a:endParaRPr lang="fr-FR" dirty="0">
              <a:solidFill>
                <a:srgbClr val="0070C0"/>
              </a:solidFill>
            </a:endParaRPr>
          </a:p>
        </p:txBody>
      </p:sp>
      <p:sp>
        <p:nvSpPr>
          <p:cNvPr id="9" name="ZoneTexte 8">
            <a:extLst>
              <a:ext uri="{FF2B5EF4-FFF2-40B4-BE49-F238E27FC236}">
                <a16:creationId xmlns:a16="http://schemas.microsoft.com/office/drawing/2014/main" id="{4306AC11-54C2-C017-5F56-560BE5379638}"/>
              </a:ext>
            </a:extLst>
          </p:cNvPr>
          <p:cNvSpPr txBox="1"/>
          <p:nvPr/>
        </p:nvSpPr>
        <p:spPr>
          <a:xfrm>
            <a:off x="3732611" y="2025507"/>
            <a:ext cx="4574804" cy="369332"/>
          </a:xfrm>
          <a:prstGeom prst="rect">
            <a:avLst/>
          </a:prstGeom>
          <a:noFill/>
        </p:spPr>
        <p:txBody>
          <a:bodyPr wrap="square" rtlCol="0">
            <a:spAutoFit/>
          </a:bodyPr>
          <a:lstStyle/>
          <a:p>
            <a:r>
              <a:rPr lang="fr-FR" dirty="0"/>
              <a:t>Normal mode Q</a:t>
            </a:r>
          </a:p>
        </p:txBody>
      </p:sp>
      <p:pic>
        <p:nvPicPr>
          <p:cNvPr id="10" name="Image 9">
            <a:extLst>
              <a:ext uri="{FF2B5EF4-FFF2-40B4-BE49-F238E27FC236}">
                <a16:creationId xmlns:a16="http://schemas.microsoft.com/office/drawing/2014/main" id="{DA2D0A33-36A5-C022-312A-E28FC2DCA875}"/>
              </a:ext>
            </a:extLst>
          </p:cNvPr>
          <p:cNvPicPr>
            <a:picLocks noChangeAspect="1"/>
          </p:cNvPicPr>
          <p:nvPr/>
        </p:nvPicPr>
        <p:blipFill>
          <a:blip r:embed="rId6"/>
          <a:stretch>
            <a:fillRect/>
          </a:stretch>
        </p:blipFill>
        <p:spPr>
          <a:xfrm>
            <a:off x="-58154" y="4102729"/>
            <a:ext cx="4329982" cy="2265817"/>
          </a:xfrm>
          <a:prstGeom prst="rect">
            <a:avLst/>
          </a:prstGeom>
        </p:spPr>
      </p:pic>
      <p:sp>
        <p:nvSpPr>
          <p:cNvPr id="11" name="ZoneTexte 10">
            <a:extLst>
              <a:ext uri="{FF2B5EF4-FFF2-40B4-BE49-F238E27FC236}">
                <a16:creationId xmlns:a16="http://schemas.microsoft.com/office/drawing/2014/main" id="{59CE6D76-8FDF-AADA-7B09-6118C23B4FEF}"/>
              </a:ext>
            </a:extLst>
          </p:cNvPr>
          <p:cNvSpPr txBox="1"/>
          <p:nvPr/>
        </p:nvSpPr>
        <p:spPr>
          <a:xfrm>
            <a:off x="971600" y="3429000"/>
            <a:ext cx="1351652" cy="369332"/>
          </a:xfrm>
          <a:prstGeom prst="rect">
            <a:avLst/>
          </a:prstGeom>
          <a:noFill/>
        </p:spPr>
        <p:txBody>
          <a:bodyPr wrap="none" rtlCol="0">
            <a:spAutoFit/>
          </a:bodyPr>
          <a:lstStyle/>
          <a:p>
            <a:r>
              <a:rPr lang="fr-FR" dirty="0" err="1"/>
              <a:t>Experiment</a:t>
            </a:r>
            <a:endParaRPr lang="fr-FR" dirty="0"/>
          </a:p>
        </p:txBody>
      </p:sp>
      <p:sp>
        <p:nvSpPr>
          <p:cNvPr id="12" name="ZoneTexte 11">
            <a:extLst>
              <a:ext uri="{FF2B5EF4-FFF2-40B4-BE49-F238E27FC236}">
                <a16:creationId xmlns:a16="http://schemas.microsoft.com/office/drawing/2014/main" id="{DBDE7BCA-4F14-F632-1E34-43688FDE99D9}"/>
              </a:ext>
            </a:extLst>
          </p:cNvPr>
          <p:cNvSpPr txBox="1"/>
          <p:nvPr/>
        </p:nvSpPr>
        <p:spPr>
          <a:xfrm>
            <a:off x="5792730" y="3576634"/>
            <a:ext cx="3159839" cy="369332"/>
          </a:xfrm>
          <a:prstGeom prst="rect">
            <a:avLst/>
          </a:prstGeom>
          <a:noFill/>
        </p:spPr>
        <p:txBody>
          <a:bodyPr wrap="none" rtlCol="0">
            <a:spAutoFit/>
          </a:bodyPr>
          <a:lstStyle/>
          <a:p>
            <a:r>
              <a:rPr lang="fr-FR" dirty="0"/>
              <a:t>Theory for 4 and 6 </a:t>
            </a:r>
            <a:r>
              <a:rPr lang="fr-FR" dirty="0" err="1"/>
              <a:t>vacancies</a:t>
            </a:r>
            <a:endParaRPr lang="fr-FR" dirty="0"/>
          </a:p>
        </p:txBody>
      </p:sp>
    </p:spTree>
    <p:extLst>
      <p:ext uri="{BB962C8B-B14F-4D97-AF65-F5344CB8AC3E}">
        <p14:creationId xmlns:p14="http://schemas.microsoft.com/office/powerpoint/2010/main" val="2803149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BAF70C5-E678-3A35-501A-4FD73BC36EF1}"/>
              </a:ext>
            </a:extLst>
          </p:cNvPr>
          <p:cNvPicPr>
            <a:picLocks noChangeAspect="1"/>
          </p:cNvPicPr>
          <p:nvPr/>
        </p:nvPicPr>
        <p:blipFill>
          <a:blip r:embed="rId3"/>
          <a:stretch>
            <a:fillRect/>
          </a:stretch>
        </p:blipFill>
        <p:spPr>
          <a:xfrm>
            <a:off x="107003" y="4209652"/>
            <a:ext cx="4329982" cy="2340260"/>
          </a:xfrm>
          <a:prstGeom prst="rect">
            <a:avLst/>
          </a:prstGeom>
        </p:spPr>
      </p:pic>
      <p:pic>
        <p:nvPicPr>
          <p:cNvPr id="2" name="Image 1">
            <a:extLst>
              <a:ext uri="{FF2B5EF4-FFF2-40B4-BE49-F238E27FC236}">
                <a16:creationId xmlns:a16="http://schemas.microsoft.com/office/drawing/2014/main" id="{55AB9782-FC0A-9F5B-3154-03B5042CC463}"/>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176845" y="1285977"/>
            <a:ext cx="5368381" cy="323048"/>
          </a:xfrm>
          <a:prstGeom prst="rect">
            <a:avLst/>
          </a:prstGeom>
        </p:spPr>
      </p:pic>
      <p:sp>
        <p:nvSpPr>
          <p:cNvPr id="3" name="Titre 1">
            <a:extLst>
              <a:ext uri="{FF2B5EF4-FFF2-40B4-BE49-F238E27FC236}">
                <a16:creationId xmlns:a16="http://schemas.microsoft.com/office/drawing/2014/main" id="{0D1B7C15-45FA-7180-F7DB-8AE15B1417ED}"/>
              </a:ext>
            </a:extLst>
          </p:cNvPr>
          <p:cNvSpPr txBox="1">
            <a:spLocks/>
          </p:cNvSpPr>
          <p:nvPr/>
        </p:nvSpPr>
        <p:spPr>
          <a:xfrm>
            <a:off x="75926" y="271701"/>
            <a:ext cx="860678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fr-FR" dirty="0"/>
              <a:t>Semi-</a:t>
            </a:r>
            <a:r>
              <a:rPr lang="fr-FR" dirty="0" err="1"/>
              <a:t>Classical</a:t>
            </a:r>
            <a:r>
              <a:rPr lang="fr-FR" dirty="0"/>
              <a:t> (</a:t>
            </a:r>
            <a:r>
              <a:rPr lang="fr-FR" dirty="0" err="1"/>
              <a:t>Reflexion</a:t>
            </a:r>
            <a:r>
              <a:rPr lang="fr-FR" dirty="0"/>
              <a:t> approximation)</a:t>
            </a:r>
          </a:p>
        </p:txBody>
      </p:sp>
      <p:pic>
        <p:nvPicPr>
          <p:cNvPr id="5" name="Image 4">
            <a:extLst>
              <a:ext uri="{FF2B5EF4-FFF2-40B4-BE49-F238E27FC236}">
                <a16:creationId xmlns:a16="http://schemas.microsoft.com/office/drawing/2014/main" id="{16F60076-41BF-7406-8CFA-5F4D6E7FF163}"/>
              </a:ext>
            </a:extLst>
          </p:cNvPr>
          <p:cNvPicPr>
            <a:picLocks noChangeAspect="1"/>
          </p:cNvPicPr>
          <p:nvPr/>
        </p:nvPicPr>
        <p:blipFill>
          <a:blip r:embed="rId5"/>
          <a:stretch>
            <a:fillRect/>
          </a:stretch>
        </p:blipFill>
        <p:spPr>
          <a:xfrm>
            <a:off x="75926" y="1943835"/>
            <a:ext cx="4329982" cy="2265817"/>
          </a:xfrm>
          <a:prstGeom prst="rect">
            <a:avLst/>
          </a:prstGeom>
        </p:spPr>
      </p:pic>
      <p:sp>
        <p:nvSpPr>
          <p:cNvPr id="7" name="ZoneTexte 6">
            <a:extLst>
              <a:ext uri="{FF2B5EF4-FFF2-40B4-BE49-F238E27FC236}">
                <a16:creationId xmlns:a16="http://schemas.microsoft.com/office/drawing/2014/main" id="{565A5C5B-AC61-360A-84E4-CC78CB0CC88E}"/>
              </a:ext>
            </a:extLst>
          </p:cNvPr>
          <p:cNvSpPr txBox="1"/>
          <p:nvPr/>
        </p:nvSpPr>
        <p:spPr>
          <a:xfrm>
            <a:off x="296525" y="1597264"/>
            <a:ext cx="1351652" cy="369332"/>
          </a:xfrm>
          <a:prstGeom prst="rect">
            <a:avLst/>
          </a:prstGeom>
          <a:noFill/>
        </p:spPr>
        <p:txBody>
          <a:bodyPr wrap="none" rtlCol="0">
            <a:spAutoFit/>
          </a:bodyPr>
          <a:lstStyle/>
          <a:p>
            <a:r>
              <a:rPr lang="fr-FR" dirty="0" err="1"/>
              <a:t>Experiment</a:t>
            </a:r>
            <a:endParaRPr lang="fr-FR" dirty="0"/>
          </a:p>
        </p:txBody>
      </p:sp>
      <p:pic>
        <p:nvPicPr>
          <p:cNvPr id="11" name="Image 10">
            <a:extLst>
              <a:ext uri="{FF2B5EF4-FFF2-40B4-BE49-F238E27FC236}">
                <a16:creationId xmlns:a16="http://schemas.microsoft.com/office/drawing/2014/main" id="{17AB9D08-21DE-939E-CC7E-AAB1E485A95F}"/>
              </a:ext>
            </a:extLst>
          </p:cNvPr>
          <p:cNvPicPr>
            <a:picLocks noChangeAspect="1"/>
          </p:cNvPicPr>
          <p:nvPr/>
        </p:nvPicPr>
        <p:blipFill>
          <a:blip r:embed="rId6"/>
          <a:stretch>
            <a:fillRect/>
          </a:stretch>
        </p:blipFill>
        <p:spPr>
          <a:xfrm>
            <a:off x="5337085" y="2483895"/>
            <a:ext cx="2797838" cy="2084389"/>
          </a:xfrm>
          <a:prstGeom prst="rect">
            <a:avLst/>
          </a:prstGeom>
        </p:spPr>
      </p:pic>
      <p:sp>
        <p:nvSpPr>
          <p:cNvPr id="12" name="ZoneTexte 11">
            <a:extLst>
              <a:ext uri="{FF2B5EF4-FFF2-40B4-BE49-F238E27FC236}">
                <a16:creationId xmlns:a16="http://schemas.microsoft.com/office/drawing/2014/main" id="{9623090E-5070-3090-9F44-BF06D86B486C}"/>
              </a:ext>
            </a:extLst>
          </p:cNvPr>
          <p:cNvSpPr txBox="1"/>
          <p:nvPr/>
        </p:nvSpPr>
        <p:spPr>
          <a:xfrm>
            <a:off x="4661259" y="5443154"/>
            <a:ext cx="902811" cy="369332"/>
          </a:xfrm>
          <a:prstGeom prst="rect">
            <a:avLst/>
          </a:prstGeom>
          <a:noFill/>
        </p:spPr>
        <p:txBody>
          <a:bodyPr wrap="none" rtlCol="0">
            <a:spAutoFit/>
          </a:bodyPr>
          <a:lstStyle/>
          <a:p>
            <a:r>
              <a:rPr lang="fr-FR" dirty="0"/>
              <a:t>Theory</a:t>
            </a:r>
          </a:p>
        </p:txBody>
      </p:sp>
    </p:spTree>
    <p:extLst>
      <p:ext uri="{BB962C8B-B14F-4D97-AF65-F5344CB8AC3E}">
        <p14:creationId xmlns:p14="http://schemas.microsoft.com/office/powerpoint/2010/main" val="21848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09A05-30D6-06F4-64E2-782A188AB4A2}"/>
              </a:ext>
            </a:extLst>
          </p:cNvPr>
          <p:cNvSpPr>
            <a:spLocks noGrp="1"/>
          </p:cNvSpPr>
          <p:nvPr>
            <p:ph type="title"/>
          </p:nvPr>
        </p:nvSpPr>
        <p:spPr>
          <a:xfrm>
            <a:off x="3401870" y="368660"/>
            <a:ext cx="2503190" cy="1083654"/>
          </a:xfrm>
        </p:spPr>
        <p:txBody>
          <a:bodyPr>
            <a:normAutofit/>
          </a:bodyPr>
          <a:lstStyle/>
          <a:p>
            <a:r>
              <a:rPr lang="fr-FR" sz="4400" dirty="0" err="1"/>
              <a:t>Outline</a:t>
            </a:r>
            <a:endParaRPr lang="fr-FR" sz="4400" dirty="0"/>
          </a:p>
        </p:txBody>
      </p:sp>
      <p:sp>
        <p:nvSpPr>
          <p:cNvPr id="3" name="Espace réservé du contenu 2">
            <a:extLst>
              <a:ext uri="{FF2B5EF4-FFF2-40B4-BE49-F238E27FC236}">
                <a16:creationId xmlns:a16="http://schemas.microsoft.com/office/drawing/2014/main" id="{6756BA59-B466-3E78-798C-1B940BD01606}"/>
              </a:ext>
            </a:extLst>
          </p:cNvPr>
          <p:cNvSpPr>
            <a:spLocks noGrp="1"/>
          </p:cNvSpPr>
          <p:nvPr>
            <p:ph idx="1"/>
          </p:nvPr>
        </p:nvSpPr>
        <p:spPr/>
        <p:txBody>
          <a:bodyPr>
            <a:normAutofit/>
          </a:bodyPr>
          <a:lstStyle/>
          <a:p>
            <a:r>
              <a:rPr lang="fr-FR" sz="3200" dirty="0"/>
              <a:t>EDM </a:t>
            </a:r>
            <a:r>
              <a:rPr lang="fr-FR" sz="3200" dirty="0" err="1"/>
              <a:t>worldwide</a:t>
            </a:r>
            <a:r>
              <a:rPr lang="fr-FR" sz="3200" dirty="0"/>
              <a:t> </a:t>
            </a:r>
            <a:r>
              <a:rPr lang="fr-FR" sz="3200" dirty="0">
                <a:sym typeface="Wingdings" panose="05000000000000000000" pitchFamily="2" charset="2"/>
              </a:rPr>
              <a:t></a:t>
            </a:r>
            <a:r>
              <a:rPr lang="fr-FR" sz="3200" dirty="0"/>
              <a:t> </a:t>
            </a:r>
            <a:r>
              <a:rPr lang="fr-FR" sz="3200" dirty="0" err="1"/>
              <a:t>why</a:t>
            </a:r>
            <a:r>
              <a:rPr lang="fr-FR" sz="3200" dirty="0"/>
              <a:t> EDM </a:t>
            </a:r>
          </a:p>
          <a:p>
            <a:r>
              <a:rPr lang="fr-FR" sz="3200" dirty="0" err="1"/>
              <a:t>Why</a:t>
            </a:r>
            <a:r>
              <a:rPr lang="fr-FR" sz="3200" dirty="0"/>
              <a:t> in </a:t>
            </a:r>
            <a:r>
              <a:rPr lang="fr-FR" sz="3200" dirty="0" err="1"/>
              <a:t>cryogenic</a:t>
            </a:r>
            <a:r>
              <a:rPr lang="fr-FR" sz="3200" dirty="0"/>
              <a:t> </a:t>
            </a:r>
            <a:r>
              <a:rPr lang="fr-FR" sz="3200" dirty="0" err="1"/>
              <a:t>solid</a:t>
            </a:r>
            <a:r>
              <a:rPr lang="fr-FR" sz="3200" dirty="0"/>
              <a:t>: EDMMA </a:t>
            </a:r>
            <a:r>
              <a:rPr lang="fr-FR" sz="3200" dirty="0" err="1"/>
              <a:t>project</a:t>
            </a:r>
            <a:r>
              <a:rPr lang="fr-FR" sz="3200" dirty="0"/>
              <a:t> (Cs in Ar)</a:t>
            </a:r>
          </a:p>
          <a:p>
            <a:r>
              <a:rPr lang="fr-FR" sz="3200" dirty="0" err="1"/>
              <a:t>Experimental</a:t>
            </a:r>
            <a:r>
              <a:rPr lang="fr-FR" sz="3200" dirty="0"/>
              <a:t> setup: Cs absorption </a:t>
            </a:r>
            <a:r>
              <a:rPr lang="fr-FR" sz="3200" dirty="0" err="1"/>
              <a:t>spectra</a:t>
            </a:r>
            <a:endParaRPr lang="fr-FR" sz="3200" dirty="0"/>
          </a:p>
          <a:p>
            <a:r>
              <a:rPr lang="fr-FR" sz="3200" dirty="0"/>
              <a:t>Possible </a:t>
            </a:r>
            <a:r>
              <a:rPr lang="fr-FR" sz="3200" dirty="0" err="1"/>
              <a:t>trapping</a:t>
            </a:r>
            <a:r>
              <a:rPr lang="fr-FR" sz="3200" dirty="0"/>
              <a:t> sites: </a:t>
            </a:r>
            <a:r>
              <a:rPr lang="fr-FR" sz="3200" dirty="0" err="1"/>
              <a:t>stability</a:t>
            </a:r>
            <a:r>
              <a:rPr lang="fr-FR" sz="3200" dirty="0"/>
              <a:t> </a:t>
            </a:r>
            <a:r>
              <a:rPr lang="fr-FR" sz="3200" dirty="0" err="1"/>
              <a:t>study</a:t>
            </a:r>
            <a:endParaRPr lang="fr-FR" sz="3200" dirty="0"/>
          </a:p>
          <a:p>
            <a:r>
              <a:rPr lang="fr-FR" sz="3200" dirty="0"/>
              <a:t>Line </a:t>
            </a:r>
            <a:r>
              <a:rPr lang="fr-FR" sz="3200" dirty="0" err="1"/>
              <a:t>broadening</a:t>
            </a:r>
            <a:r>
              <a:rPr lang="fr-FR" sz="3200" dirty="0"/>
              <a:t> simulation</a:t>
            </a:r>
          </a:p>
          <a:p>
            <a:r>
              <a:rPr lang="fr-FR" sz="3200" dirty="0"/>
              <a:t>Possible </a:t>
            </a:r>
            <a:r>
              <a:rPr lang="fr-FR" sz="3200" dirty="0" err="1"/>
              <a:t>improvement</a:t>
            </a:r>
            <a:endParaRPr lang="fr-FR" sz="3200" dirty="0"/>
          </a:p>
        </p:txBody>
      </p:sp>
    </p:spTree>
    <p:extLst>
      <p:ext uri="{BB962C8B-B14F-4D97-AF65-F5344CB8AC3E}">
        <p14:creationId xmlns:p14="http://schemas.microsoft.com/office/powerpoint/2010/main" val="2408045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74FD5-A964-458E-AF17-45559A3C0308}"/>
              </a:ext>
            </a:extLst>
          </p:cNvPr>
          <p:cNvSpPr>
            <a:spLocks noGrp="1"/>
          </p:cNvSpPr>
          <p:nvPr>
            <p:ph type="title"/>
          </p:nvPr>
        </p:nvSpPr>
        <p:spPr>
          <a:xfrm>
            <a:off x="3208350" y="-30872"/>
            <a:ext cx="2895600" cy="994172"/>
          </a:xfrm>
        </p:spPr>
        <p:txBody>
          <a:bodyPr/>
          <a:lstStyle/>
          <a:p>
            <a:r>
              <a:rPr lang="fr-FR" dirty="0"/>
              <a:t>Conclusion</a:t>
            </a:r>
          </a:p>
        </p:txBody>
      </p:sp>
      <p:sp>
        <p:nvSpPr>
          <p:cNvPr id="3" name="Espace réservé du contenu 2">
            <a:extLst>
              <a:ext uri="{FF2B5EF4-FFF2-40B4-BE49-F238E27FC236}">
                <a16:creationId xmlns:a16="http://schemas.microsoft.com/office/drawing/2014/main" id="{B8026E3E-AE34-44C7-AB27-B7ABDCC2F567}"/>
              </a:ext>
            </a:extLst>
          </p:cNvPr>
          <p:cNvSpPr>
            <a:spLocks noGrp="1"/>
          </p:cNvSpPr>
          <p:nvPr>
            <p:ph idx="1"/>
          </p:nvPr>
        </p:nvSpPr>
        <p:spPr>
          <a:xfrm>
            <a:off x="78648" y="1068024"/>
            <a:ext cx="9143999" cy="1934552"/>
          </a:xfrm>
        </p:spPr>
        <p:txBody>
          <a:bodyPr>
            <a:normAutofit/>
          </a:bodyPr>
          <a:lstStyle/>
          <a:p>
            <a:r>
              <a:rPr lang="fr-FR" dirty="0"/>
              <a:t>Cs in Ar </a:t>
            </a:r>
            <a:r>
              <a:rPr lang="fr-FR" dirty="0" err="1"/>
              <a:t>seems</a:t>
            </a:r>
            <a:r>
              <a:rPr lang="fr-FR" dirty="0"/>
              <a:t> </a:t>
            </a:r>
            <a:r>
              <a:rPr lang="fr-FR" dirty="0" err="1"/>
              <a:t>promising</a:t>
            </a:r>
            <a:r>
              <a:rPr lang="fr-FR" dirty="0"/>
              <a:t> for EDM </a:t>
            </a:r>
            <a:r>
              <a:rPr lang="fr-FR" dirty="0" err="1"/>
              <a:t>measurment</a:t>
            </a:r>
            <a:r>
              <a:rPr lang="fr-FR" dirty="0"/>
              <a:t> </a:t>
            </a:r>
            <a:r>
              <a:rPr lang="fr-FR" dirty="0" err="1"/>
              <a:t>below</a:t>
            </a:r>
            <a:r>
              <a:rPr lang="fr-FR" dirty="0"/>
              <a:t> 10</a:t>
            </a:r>
            <a:r>
              <a:rPr lang="fr-FR" baseline="30000" dirty="0"/>
              <a:t>-30 </a:t>
            </a:r>
            <a:r>
              <a:rPr lang="fr-FR" dirty="0"/>
              <a:t>e.cm </a:t>
            </a:r>
            <a:r>
              <a:rPr lang="fr-FR" dirty="0">
                <a:sym typeface="Wingdings" panose="05000000000000000000" pitchFamily="2" charset="2"/>
              </a:rPr>
              <a:t> new </a:t>
            </a:r>
            <a:r>
              <a:rPr lang="fr-FR" dirty="0" err="1">
                <a:sym typeface="Wingdings" panose="05000000000000000000" pitchFamily="2" charset="2"/>
              </a:rPr>
              <a:t>physics</a:t>
            </a:r>
            <a:endParaRPr lang="fr-FR" dirty="0">
              <a:sym typeface="Wingdings" panose="05000000000000000000" pitchFamily="2" charset="2"/>
            </a:endParaRPr>
          </a:p>
          <a:p>
            <a:r>
              <a:rPr lang="en-US" dirty="0">
                <a:sym typeface="Wingdings" panose="05000000000000000000" pitchFamily="2" charset="2"/>
              </a:rPr>
              <a:t>In solid state systems, there can be dangerous mixing terms. But not present in O</a:t>
            </a:r>
            <a:r>
              <a:rPr lang="en-US" baseline="-25000" dirty="0">
                <a:sym typeface="Wingdings" panose="05000000000000000000" pitchFamily="2" charset="2"/>
              </a:rPr>
              <a:t>h</a:t>
            </a:r>
            <a:r>
              <a:rPr lang="en-US" dirty="0">
                <a:sym typeface="Wingdings" panose="05000000000000000000" pitchFamily="2" charset="2"/>
              </a:rPr>
              <a:t>(6 vacancies)</a:t>
            </a:r>
          </a:p>
          <a:p>
            <a:r>
              <a:rPr lang="en-US" dirty="0">
                <a:sym typeface="Wingdings" panose="05000000000000000000" pitchFamily="2" charset="2"/>
              </a:rPr>
              <a:t>Absorption spectra shows that multiple trapping sites are present at the same time</a:t>
            </a:r>
            <a:r>
              <a:rPr lang="en-US" dirty="0">
                <a:solidFill>
                  <a:srgbClr val="FF0000"/>
                </a:solidFill>
                <a:sym typeface="Wingdings" panose="05000000000000000000" pitchFamily="2" charset="2"/>
              </a:rPr>
              <a:t>. Is it Td (4 </a:t>
            </a:r>
            <a:r>
              <a:rPr lang="en-US" dirty="0" err="1">
                <a:solidFill>
                  <a:srgbClr val="FF0000"/>
                </a:solidFill>
                <a:sym typeface="Wingdings" panose="05000000000000000000" pitchFamily="2" charset="2"/>
              </a:rPr>
              <a:t>vacnacies</a:t>
            </a:r>
            <a:r>
              <a:rPr lang="en-US" dirty="0">
                <a:solidFill>
                  <a:srgbClr val="FF0000"/>
                </a:solidFill>
                <a:sym typeface="Wingdings" panose="05000000000000000000" pitchFamily="2" charset="2"/>
              </a:rPr>
              <a:t>) + Oh (6 vacancies) chat about hcp phase ?</a:t>
            </a:r>
            <a:endParaRPr lang="fr-FR" dirty="0">
              <a:solidFill>
                <a:srgbClr val="FF0000"/>
              </a:solidFill>
              <a:sym typeface="Wingdings" panose="05000000000000000000" pitchFamily="2" charset="2"/>
            </a:endParaRPr>
          </a:p>
          <a:p>
            <a:pPr lvl="1"/>
            <a:endParaRPr lang="en-US" dirty="0">
              <a:sym typeface="Wingdings" panose="05000000000000000000" pitchFamily="2" charset="2"/>
            </a:endParaRPr>
          </a:p>
          <a:p>
            <a:endParaRPr lang="fr-FR" dirty="0">
              <a:sym typeface="Wingdings" panose="05000000000000000000" pitchFamily="2" charset="2"/>
            </a:endParaRPr>
          </a:p>
          <a:p>
            <a:endParaRPr lang="fr-FR" dirty="0"/>
          </a:p>
        </p:txBody>
      </p:sp>
      <p:sp>
        <p:nvSpPr>
          <p:cNvPr id="8" name="ZoneTexte 7">
            <a:extLst>
              <a:ext uri="{FF2B5EF4-FFF2-40B4-BE49-F238E27FC236}">
                <a16:creationId xmlns:a16="http://schemas.microsoft.com/office/drawing/2014/main" id="{E2256607-046F-9B11-B801-26F6A88D35F9}"/>
              </a:ext>
            </a:extLst>
          </p:cNvPr>
          <p:cNvSpPr txBox="1"/>
          <p:nvPr/>
        </p:nvSpPr>
        <p:spPr>
          <a:xfrm>
            <a:off x="83826" y="4199614"/>
            <a:ext cx="4702175" cy="1546577"/>
          </a:xfrm>
          <a:prstGeom prst="rect">
            <a:avLst/>
          </a:prstGeom>
          <a:noFill/>
        </p:spPr>
        <p:txBody>
          <a:bodyPr wrap="square">
            <a:spAutoFit/>
          </a:bodyPr>
          <a:lstStyle/>
          <a:p>
            <a:pPr defTabSz="685800" fontAlgn="auto">
              <a:spcBef>
                <a:spcPts val="0"/>
              </a:spcBef>
              <a:spcAft>
                <a:spcPts val="0"/>
              </a:spcAft>
            </a:pPr>
            <a:r>
              <a:rPr lang="fr-FR" sz="1350" dirty="0">
                <a:solidFill>
                  <a:srgbClr val="0070C0"/>
                </a:solidFill>
                <a:latin typeface="Calibri" panose="020F0502020204030204"/>
              </a:rPr>
              <a:t>More absorption (</a:t>
            </a:r>
            <a:r>
              <a:rPr lang="fr-FR" sz="1350" dirty="0" err="1">
                <a:solidFill>
                  <a:srgbClr val="0070C0"/>
                </a:solidFill>
                <a:latin typeface="Calibri" panose="020F0502020204030204"/>
              </a:rPr>
              <a:t>temperature</a:t>
            </a:r>
            <a:r>
              <a:rPr lang="fr-FR" sz="1350" dirty="0">
                <a:solidFill>
                  <a:srgbClr val="0070C0"/>
                </a:solidFill>
                <a:latin typeface="Calibri" panose="020F0502020204030204"/>
              </a:rPr>
              <a:t> </a:t>
            </a:r>
            <a:r>
              <a:rPr lang="fr-FR" sz="1350" dirty="0" err="1">
                <a:solidFill>
                  <a:srgbClr val="0070C0"/>
                </a:solidFill>
                <a:latin typeface="Calibri" panose="020F0502020204030204"/>
              </a:rPr>
              <a:t>dependence</a:t>
            </a:r>
            <a:r>
              <a:rPr lang="fr-FR" sz="1350" dirty="0">
                <a:solidFill>
                  <a:srgbClr val="0070C0"/>
                </a:solidFill>
                <a:latin typeface="Calibri" panose="020F0502020204030204"/>
              </a:rPr>
              <a:t>)</a:t>
            </a:r>
          </a:p>
          <a:p>
            <a:pPr defTabSz="685800" fontAlgn="auto">
              <a:spcBef>
                <a:spcPts val="0"/>
              </a:spcBef>
              <a:spcAft>
                <a:spcPts val="0"/>
              </a:spcAft>
            </a:pPr>
            <a:r>
              <a:rPr lang="fr-FR" sz="1350" dirty="0">
                <a:solidFill>
                  <a:srgbClr val="00B050"/>
                </a:solidFill>
                <a:latin typeface="Calibri" panose="020F0502020204030204"/>
              </a:rPr>
              <a:t>Fluorescence </a:t>
            </a:r>
            <a:r>
              <a:rPr lang="fr-FR" sz="1350" dirty="0" err="1">
                <a:solidFill>
                  <a:srgbClr val="00B050"/>
                </a:solidFill>
                <a:latin typeface="Calibri" panose="020F0502020204030204"/>
              </a:rPr>
              <a:t>measurment</a:t>
            </a:r>
            <a:endParaRPr lang="fr-FR" sz="1350" dirty="0">
              <a:solidFill>
                <a:srgbClr val="00B050"/>
              </a:solidFill>
              <a:latin typeface="Calibri" panose="020F0502020204030204"/>
            </a:endParaRPr>
          </a:p>
          <a:p>
            <a:pPr defTabSz="685800" fontAlgn="auto">
              <a:spcBef>
                <a:spcPts val="0"/>
              </a:spcBef>
              <a:spcAft>
                <a:spcPts val="0"/>
              </a:spcAft>
            </a:pPr>
            <a:r>
              <a:rPr lang="fr-FR" sz="1350" dirty="0" err="1">
                <a:solidFill>
                  <a:prstClr val="black"/>
                </a:solidFill>
                <a:latin typeface="Calibri" panose="020F0502020204030204"/>
              </a:rPr>
              <a:t>Temperature</a:t>
            </a:r>
            <a:r>
              <a:rPr lang="fr-FR" sz="1350" dirty="0">
                <a:solidFill>
                  <a:prstClr val="black"/>
                </a:solidFill>
                <a:latin typeface="Calibri" panose="020F0502020204030204"/>
              </a:rPr>
              <a:t> </a:t>
            </a:r>
            <a:r>
              <a:rPr lang="fr-FR" sz="1350" dirty="0" err="1">
                <a:solidFill>
                  <a:prstClr val="black"/>
                </a:solidFill>
                <a:latin typeface="Calibri" panose="020F0502020204030204"/>
              </a:rPr>
              <a:t>dependance</a:t>
            </a:r>
            <a:endParaRPr lang="fr-FR" sz="1350" dirty="0">
              <a:solidFill>
                <a:prstClr val="black"/>
              </a:solidFill>
              <a:latin typeface="Calibri" panose="020F0502020204030204"/>
            </a:endParaRPr>
          </a:p>
          <a:p>
            <a:pPr defTabSz="685800" fontAlgn="auto">
              <a:spcBef>
                <a:spcPts val="0"/>
              </a:spcBef>
              <a:spcAft>
                <a:spcPts val="0"/>
              </a:spcAft>
            </a:pPr>
            <a:r>
              <a:rPr lang="fr-FR" sz="1350" dirty="0">
                <a:solidFill>
                  <a:prstClr val="black"/>
                </a:solidFill>
                <a:latin typeface="Calibri" panose="020F0502020204030204"/>
              </a:rPr>
              <a:t>Magnetic </a:t>
            </a:r>
            <a:r>
              <a:rPr lang="fr-FR" sz="1350" dirty="0" err="1">
                <a:solidFill>
                  <a:prstClr val="black"/>
                </a:solidFill>
                <a:latin typeface="Calibri" panose="020F0502020204030204"/>
              </a:rPr>
              <a:t>circular</a:t>
            </a:r>
            <a:r>
              <a:rPr lang="fr-FR" sz="1350" dirty="0">
                <a:solidFill>
                  <a:prstClr val="black"/>
                </a:solidFill>
                <a:latin typeface="Calibri" panose="020F0502020204030204"/>
              </a:rPr>
              <a:t> </a:t>
            </a:r>
            <a:r>
              <a:rPr lang="fr-FR" sz="1350" dirty="0" err="1">
                <a:solidFill>
                  <a:prstClr val="black"/>
                </a:solidFill>
                <a:latin typeface="Calibri" panose="020F0502020204030204"/>
              </a:rPr>
              <a:t>dichroisme</a:t>
            </a:r>
            <a:endParaRPr lang="fr-FR" sz="1350" dirty="0">
              <a:solidFill>
                <a:prstClr val="black"/>
              </a:solidFill>
              <a:latin typeface="Calibri" panose="020F0502020204030204"/>
            </a:endParaRPr>
          </a:p>
          <a:p>
            <a:pPr defTabSz="685800" fontAlgn="auto">
              <a:spcBef>
                <a:spcPts val="0"/>
              </a:spcBef>
              <a:spcAft>
                <a:spcPts val="0"/>
              </a:spcAft>
            </a:pPr>
            <a:r>
              <a:rPr lang="fr-FR" sz="1350" dirty="0">
                <a:solidFill>
                  <a:prstClr val="black"/>
                </a:solidFill>
                <a:latin typeface="Calibri" panose="020F0502020204030204"/>
              </a:rPr>
              <a:t>Optical </a:t>
            </a:r>
            <a:r>
              <a:rPr lang="fr-FR" sz="1350" dirty="0" err="1">
                <a:solidFill>
                  <a:prstClr val="black"/>
                </a:solidFill>
                <a:latin typeface="Calibri" panose="020F0502020204030204"/>
              </a:rPr>
              <a:t>pumping</a:t>
            </a:r>
            <a:endParaRPr lang="fr-FR" sz="1350" dirty="0">
              <a:solidFill>
                <a:prstClr val="black"/>
              </a:solidFill>
              <a:latin typeface="Calibri" panose="020F0502020204030204"/>
            </a:endParaRPr>
          </a:p>
          <a:p>
            <a:pPr defTabSz="685800" fontAlgn="auto">
              <a:spcBef>
                <a:spcPts val="0"/>
              </a:spcBef>
              <a:spcAft>
                <a:spcPts val="0"/>
              </a:spcAft>
            </a:pPr>
            <a:r>
              <a:rPr lang="fr-FR" sz="1350" dirty="0">
                <a:solidFill>
                  <a:prstClr val="black"/>
                </a:solidFill>
                <a:latin typeface="Calibri" panose="020F0502020204030204"/>
              </a:rPr>
              <a:t>Electron Spin </a:t>
            </a:r>
            <a:r>
              <a:rPr lang="fr-FR" sz="1350" dirty="0" err="1">
                <a:solidFill>
                  <a:prstClr val="black"/>
                </a:solidFill>
                <a:latin typeface="Calibri" panose="020F0502020204030204"/>
              </a:rPr>
              <a:t>Resonance</a:t>
            </a:r>
            <a:r>
              <a:rPr lang="fr-FR" sz="1350" dirty="0">
                <a:solidFill>
                  <a:prstClr val="black"/>
                </a:solidFill>
                <a:latin typeface="Calibri" panose="020F0502020204030204"/>
              </a:rPr>
              <a:t> </a:t>
            </a:r>
            <a:r>
              <a:rPr lang="fr-FR" sz="1350" dirty="0">
                <a:solidFill>
                  <a:prstClr val="black"/>
                </a:solidFill>
                <a:latin typeface="Calibri" panose="020F0502020204030204"/>
                <a:sym typeface="Wingdings" panose="05000000000000000000" pitchFamily="2" charset="2"/>
              </a:rPr>
              <a:t> </a:t>
            </a:r>
            <a:r>
              <a:rPr lang="fr-FR" sz="1350" dirty="0">
                <a:solidFill>
                  <a:prstClr val="black"/>
                </a:solidFill>
                <a:latin typeface="Calibri" panose="020F0502020204030204"/>
              </a:rPr>
              <a:t>Spin </a:t>
            </a:r>
            <a:r>
              <a:rPr lang="fr-FR" sz="1350" dirty="0" err="1">
                <a:solidFill>
                  <a:prstClr val="black"/>
                </a:solidFill>
                <a:latin typeface="Calibri" panose="020F0502020204030204"/>
              </a:rPr>
              <a:t>coherence</a:t>
            </a:r>
            <a:endParaRPr lang="fr-FR" sz="1350" dirty="0">
              <a:solidFill>
                <a:prstClr val="black"/>
              </a:solidFill>
              <a:latin typeface="Calibri" panose="020F0502020204030204"/>
            </a:endParaRPr>
          </a:p>
          <a:p>
            <a:pPr defTabSz="685800" fontAlgn="auto">
              <a:spcBef>
                <a:spcPts val="0"/>
              </a:spcBef>
              <a:spcAft>
                <a:spcPts val="0"/>
              </a:spcAft>
            </a:pPr>
            <a:r>
              <a:rPr lang="fr-FR" sz="1350" dirty="0">
                <a:solidFill>
                  <a:prstClr val="black"/>
                </a:solidFill>
                <a:latin typeface="Calibri" panose="020F0502020204030204"/>
              </a:rPr>
              <a:t>Magneto </a:t>
            </a:r>
            <a:r>
              <a:rPr lang="fr-FR" sz="1350" dirty="0" err="1">
                <a:solidFill>
                  <a:prstClr val="black"/>
                </a:solidFill>
                <a:latin typeface="Calibri" panose="020F0502020204030204"/>
              </a:rPr>
              <a:t>electric</a:t>
            </a:r>
            <a:r>
              <a:rPr lang="fr-FR" sz="1350" dirty="0">
                <a:solidFill>
                  <a:prstClr val="black"/>
                </a:solidFill>
                <a:latin typeface="Calibri" panose="020F0502020204030204"/>
              </a:rPr>
              <a:t> </a:t>
            </a:r>
            <a:r>
              <a:rPr lang="fr-FR" sz="1350" dirty="0" err="1">
                <a:solidFill>
                  <a:prstClr val="black"/>
                </a:solidFill>
                <a:latin typeface="Calibri" panose="020F0502020204030204"/>
              </a:rPr>
              <a:t>effects</a:t>
            </a:r>
            <a:r>
              <a:rPr lang="fr-FR" sz="1350" dirty="0">
                <a:solidFill>
                  <a:prstClr val="black"/>
                </a:solidFill>
                <a:latin typeface="Calibri" panose="020F0502020204030204"/>
              </a:rPr>
              <a:t> E/B </a:t>
            </a:r>
            <a:r>
              <a:rPr lang="fr-FR" sz="1350" dirty="0" err="1">
                <a:solidFill>
                  <a:prstClr val="black"/>
                </a:solidFill>
                <a:latin typeface="Calibri" panose="020F0502020204030204"/>
              </a:rPr>
              <a:t>coupling</a:t>
            </a:r>
            <a:endParaRPr lang="fr-FR" sz="1350" dirty="0">
              <a:solidFill>
                <a:prstClr val="black"/>
              </a:solidFill>
              <a:latin typeface="Calibri" panose="020F0502020204030204"/>
            </a:endParaRPr>
          </a:p>
        </p:txBody>
      </p:sp>
      <p:sp>
        <p:nvSpPr>
          <p:cNvPr id="7" name="ZoneTexte 6">
            <a:extLst>
              <a:ext uri="{FF2B5EF4-FFF2-40B4-BE49-F238E27FC236}">
                <a16:creationId xmlns:a16="http://schemas.microsoft.com/office/drawing/2014/main" id="{C1140514-3051-3C74-459D-C7D1A75E48E8}"/>
              </a:ext>
            </a:extLst>
          </p:cNvPr>
          <p:cNvSpPr txBox="1"/>
          <p:nvPr/>
        </p:nvSpPr>
        <p:spPr>
          <a:xfrm>
            <a:off x="83826" y="3654540"/>
            <a:ext cx="1488677" cy="461665"/>
          </a:xfrm>
          <a:prstGeom prst="rect">
            <a:avLst/>
          </a:prstGeom>
          <a:noFill/>
        </p:spPr>
        <p:txBody>
          <a:bodyPr wrap="none" rtlCol="0">
            <a:spAutoFit/>
          </a:bodyPr>
          <a:lstStyle/>
          <a:p>
            <a:pPr defTabSz="685800" fontAlgn="auto">
              <a:spcBef>
                <a:spcPts val="0"/>
              </a:spcBef>
              <a:spcAft>
                <a:spcPts val="0"/>
              </a:spcAft>
            </a:pPr>
            <a:r>
              <a:rPr lang="fr-FR" sz="2400" dirty="0">
                <a:solidFill>
                  <a:prstClr val="black"/>
                </a:solidFill>
                <a:latin typeface="Calibri" panose="020F0502020204030204"/>
              </a:rPr>
              <a:t>Next </a:t>
            </a:r>
            <a:r>
              <a:rPr lang="fr-FR" sz="2400" dirty="0" err="1">
                <a:solidFill>
                  <a:prstClr val="black"/>
                </a:solidFill>
                <a:latin typeface="Calibri" panose="020F0502020204030204"/>
              </a:rPr>
              <a:t>steps</a:t>
            </a:r>
            <a:endParaRPr lang="fr-FR" sz="2400" dirty="0">
              <a:solidFill>
                <a:prstClr val="black"/>
              </a:solidFill>
              <a:latin typeface="Calibri" panose="020F0502020204030204"/>
            </a:endParaRPr>
          </a:p>
        </p:txBody>
      </p:sp>
      <p:cxnSp>
        <p:nvCxnSpPr>
          <p:cNvPr id="18" name="Connecteur droit 17">
            <a:extLst>
              <a:ext uri="{FF2B5EF4-FFF2-40B4-BE49-F238E27FC236}">
                <a16:creationId xmlns:a16="http://schemas.microsoft.com/office/drawing/2014/main" id="{889FA3FF-B9B8-20F4-B0BA-0DAFFC460612}"/>
              </a:ext>
            </a:extLst>
          </p:cNvPr>
          <p:cNvCxnSpPr>
            <a:cxnSpLocks/>
          </p:cNvCxnSpPr>
          <p:nvPr/>
        </p:nvCxnSpPr>
        <p:spPr>
          <a:xfrm flipV="1">
            <a:off x="5419854" y="5139765"/>
            <a:ext cx="1296144" cy="11870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0D7DBC15-7F0E-AE99-73AD-0D5398E3C614}"/>
              </a:ext>
            </a:extLst>
          </p:cNvPr>
          <p:cNvCxnSpPr>
            <a:cxnSpLocks/>
          </p:cNvCxnSpPr>
          <p:nvPr/>
        </p:nvCxnSpPr>
        <p:spPr>
          <a:xfrm>
            <a:off x="5400367" y="5343357"/>
            <a:ext cx="1296144" cy="23705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8939B374-2F8A-C16E-8511-851994BD7B34}"/>
              </a:ext>
            </a:extLst>
          </p:cNvPr>
          <p:cNvSpPr txBox="1"/>
          <p:nvPr/>
        </p:nvSpPr>
        <p:spPr>
          <a:xfrm>
            <a:off x="6804523" y="5114332"/>
            <a:ext cx="2268185" cy="507831"/>
          </a:xfrm>
          <a:prstGeom prst="rect">
            <a:avLst/>
          </a:prstGeom>
          <a:noFill/>
          <a:ln>
            <a:solidFill>
              <a:srgbClr val="FFC000"/>
            </a:solidFill>
          </a:ln>
        </p:spPr>
        <p:txBody>
          <a:bodyPr wrap="none" rtlCol="0">
            <a:spAutoFit/>
          </a:bodyPr>
          <a:lstStyle/>
          <a:p>
            <a:pPr defTabSz="685800" fontAlgn="auto">
              <a:spcBef>
                <a:spcPts val="0"/>
              </a:spcBef>
              <a:spcAft>
                <a:spcPts val="0"/>
              </a:spcAft>
            </a:pPr>
            <a:r>
              <a:rPr lang="fr-FR" sz="1350" dirty="0">
                <a:solidFill>
                  <a:srgbClr val="FFC000"/>
                </a:solidFill>
                <a:latin typeface="Calibri" panose="020F0502020204030204"/>
              </a:rPr>
              <a:t>Electron spin </a:t>
            </a:r>
            <a:r>
              <a:rPr lang="fr-FR" sz="1350" dirty="0" err="1">
                <a:solidFill>
                  <a:srgbClr val="FFC000"/>
                </a:solidFill>
                <a:latin typeface="Calibri" panose="020F0502020204030204"/>
              </a:rPr>
              <a:t>resonance</a:t>
            </a:r>
            <a:r>
              <a:rPr lang="fr-FR" sz="1350" dirty="0">
                <a:solidFill>
                  <a:srgbClr val="FFC000"/>
                </a:solidFill>
                <a:latin typeface="Calibri" panose="020F0502020204030204"/>
              </a:rPr>
              <a:t> (ESR)</a:t>
            </a:r>
          </a:p>
          <a:p>
            <a:pPr defTabSz="685800" fontAlgn="auto">
              <a:spcBef>
                <a:spcPts val="0"/>
              </a:spcBef>
              <a:spcAft>
                <a:spcPts val="0"/>
              </a:spcAft>
            </a:pPr>
            <a:r>
              <a:rPr lang="fr-FR" sz="1350" dirty="0">
                <a:solidFill>
                  <a:srgbClr val="FFC000"/>
                </a:solidFill>
                <a:latin typeface="Calibri" panose="020F0502020204030204"/>
              </a:rPr>
              <a:t> (hyperfine + Zeeman </a:t>
            </a:r>
            <a:r>
              <a:rPr lang="fr-FR" sz="1350" dirty="0" err="1">
                <a:solidFill>
                  <a:srgbClr val="FFC000"/>
                </a:solidFill>
                <a:latin typeface="Calibri" panose="020F0502020204030204"/>
              </a:rPr>
              <a:t>effect</a:t>
            </a:r>
            <a:r>
              <a:rPr lang="fr-FR" sz="1350" dirty="0">
                <a:solidFill>
                  <a:srgbClr val="FFC000"/>
                </a:solidFill>
                <a:latin typeface="Calibri" panose="020F0502020204030204"/>
              </a:rPr>
              <a:t>)</a:t>
            </a:r>
          </a:p>
        </p:txBody>
      </p:sp>
      <p:sp>
        <p:nvSpPr>
          <p:cNvPr id="22" name="Rectangle 21">
            <a:extLst>
              <a:ext uri="{FF2B5EF4-FFF2-40B4-BE49-F238E27FC236}">
                <a16:creationId xmlns:a16="http://schemas.microsoft.com/office/drawing/2014/main" id="{15FBED85-EE80-AC41-24AE-2F4F23D72796}"/>
              </a:ext>
            </a:extLst>
          </p:cNvPr>
          <p:cNvSpPr/>
          <p:nvPr/>
        </p:nvSpPr>
        <p:spPr>
          <a:xfrm>
            <a:off x="6315054" y="3523839"/>
            <a:ext cx="2742802" cy="507831"/>
          </a:xfrm>
          <a:prstGeom prst="rect">
            <a:avLst/>
          </a:prstGeom>
        </p:spPr>
        <p:txBody>
          <a:bodyPr wrap="none">
            <a:spAutoFit/>
          </a:bodyPr>
          <a:lstStyle/>
          <a:p>
            <a:pPr defTabSz="685800" fontAlgn="auto">
              <a:spcBef>
                <a:spcPts val="0"/>
              </a:spcBef>
              <a:spcAft>
                <a:spcPts val="0"/>
              </a:spcAft>
            </a:pPr>
            <a:r>
              <a:rPr lang="fr-FR" sz="1350" dirty="0">
                <a:solidFill>
                  <a:srgbClr val="0070C0"/>
                </a:solidFill>
                <a:latin typeface="Calibri" panose="020F0502020204030204"/>
              </a:rPr>
              <a:t>Magnetic </a:t>
            </a:r>
            <a:r>
              <a:rPr lang="fr-FR" sz="1350" dirty="0" err="1">
                <a:solidFill>
                  <a:srgbClr val="0070C0"/>
                </a:solidFill>
                <a:latin typeface="Calibri" panose="020F0502020204030204"/>
              </a:rPr>
              <a:t>circular</a:t>
            </a:r>
            <a:r>
              <a:rPr lang="fr-FR" sz="1350" dirty="0">
                <a:solidFill>
                  <a:srgbClr val="0070C0"/>
                </a:solidFill>
                <a:latin typeface="Calibri" panose="020F0502020204030204"/>
              </a:rPr>
              <a:t> </a:t>
            </a:r>
            <a:r>
              <a:rPr lang="fr-FR" sz="1350" dirty="0" err="1">
                <a:solidFill>
                  <a:srgbClr val="0070C0"/>
                </a:solidFill>
                <a:latin typeface="Calibri" panose="020F0502020204030204"/>
              </a:rPr>
              <a:t>dichroism</a:t>
            </a:r>
            <a:r>
              <a:rPr lang="fr-FR" sz="1350" dirty="0">
                <a:solidFill>
                  <a:srgbClr val="0070C0"/>
                </a:solidFill>
                <a:latin typeface="Calibri" panose="020F0502020204030204"/>
              </a:rPr>
              <a:t> (MCD)</a:t>
            </a:r>
          </a:p>
          <a:p>
            <a:pPr defTabSz="685800" fontAlgn="auto">
              <a:spcBef>
                <a:spcPts val="0"/>
              </a:spcBef>
              <a:spcAft>
                <a:spcPts val="0"/>
              </a:spcAft>
            </a:pPr>
            <a:r>
              <a:rPr lang="fr-FR" sz="1350" dirty="0" err="1">
                <a:solidFill>
                  <a:prstClr val="black"/>
                </a:solidFill>
                <a:latin typeface="Calibri" panose="020F0502020204030204"/>
              </a:rPr>
              <a:t>g_Lande</a:t>
            </a:r>
            <a:r>
              <a:rPr lang="fr-FR" sz="1350" dirty="0">
                <a:solidFill>
                  <a:prstClr val="black"/>
                </a:solidFill>
                <a:latin typeface="Calibri" panose="020F0502020204030204"/>
              </a:rPr>
              <a:t>, spin-</a:t>
            </a:r>
            <a:r>
              <a:rPr lang="fr-FR" sz="1350" dirty="0" err="1">
                <a:solidFill>
                  <a:prstClr val="black"/>
                </a:solidFill>
                <a:latin typeface="Calibri" panose="020F0502020204030204"/>
              </a:rPr>
              <a:t>orbit</a:t>
            </a:r>
            <a:r>
              <a:rPr lang="fr-FR" sz="1350" dirty="0">
                <a:solidFill>
                  <a:prstClr val="black"/>
                </a:solidFill>
                <a:latin typeface="Calibri" panose="020F0502020204030204"/>
              </a:rPr>
              <a:t>, </a:t>
            </a:r>
            <a:r>
              <a:rPr lang="fr-FR" sz="1350" dirty="0" err="1">
                <a:solidFill>
                  <a:prstClr val="black"/>
                </a:solidFill>
                <a:latin typeface="Calibri" panose="020F0502020204030204"/>
              </a:rPr>
              <a:t>lattice</a:t>
            </a:r>
            <a:r>
              <a:rPr lang="fr-FR" sz="1350" dirty="0">
                <a:solidFill>
                  <a:prstClr val="black"/>
                </a:solidFill>
                <a:latin typeface="Calibri" panose="020F0502020204030204"/>
              </a:rPr>
              <a:t> structure</a:t>
            </a:r>
            <a:endParaRPr lang="fr-FR" sz="1350" dirty="0">
              <a:solidFill>
                <a:srgbClr val="0070C0"/>
              </a:solidFill>
              <a:latin typeface="Calibri" panose="020F0502020204030204"/>
            </a:endParaRPr>
          </a:p>
        </p:txBody>
      </p:sp>
      <p:sp>
        <p:nvSpPr>
          <p:cNvPr id="23" name="Flèche : droite 22">
            <a:extLst>
              <a:ext uri="{FF2B5EF4-FFF2-40B4-BE49-F238E27FC236}">
                <a16:creationId xmlns:a16="http://schemas.microsoft.com/office/drawing/2014/main" id="{0F1B5B63-7FAF-0F7B-13C1-91E87D749C08}"/>
              </a:ext>
            </a:extLst>
          </p:cNvPr>
          <p:cNvSpPr/>
          <p:nvPr/>
        </p:nvSpPr>
        <p:spPr>
          <a:xfrm rot="16200000">
            <a:off x="5717117" y="4433411"/>
            <a:ext cx="919524" cy="486054"/>
          </a:xfrm>
          <a:prstGeom prst="rightArrow">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cxnSp>
        <p:nvCxnSpPr>
          <p:cNvPr id="25" name="Connecteur droit 24">
            <a:extLst>
              <a:ext uri="{FF2B5EF4-FFF2-40B4-BE49-F238E27FC236}">
                <a16:creationId xmlns:a16="http://schemas.microsoft.com/office/drawing/2014/main" id="{8F73A0B5-B8BA-1A40-EBBB-BA97CB36C4AD}"/>
              </a:ext>
            </a:extLst>
          </p:cNvPr>
          <p:cNvCxnSpPr>
            <a:cxnSpLocks/>
          </p:cNvCxnSpPr>
          <p:nvPr/>
        </p:nvCxnSpPr>
        <p:spPr>
          <a:xfrm flipV="1">
            <a:off x="5446341" y="3983941"/>
            <a:ext cx="1296144" cy="1451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0C421557-D5EF-9723-B864-5D46A1807987}"/>
              </a:ext>
            </a:extLst>
          </p:cNvPr>
          <p:cNvCxnSpPr>
            <a:cxnSpLocks/>
          </p:cNvCxnSpPr>
          <p:nvPr/>
        </p:nvCxnSpPr>
        <p:spPr>
          <a:xfrm flipV="1">
            <a:off x="5392335" y="4096145"/>
            <a:ext cx="1296144" cy="6700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79C9B3CE-CF9C-8908-A173-65A571A4C2D3}"/>
              </a:ext>
            </a:extLst>
          </p:cNvPr>
          <p:cNvCxnSpPr>
            <a:cxnSpLocks/>
          </p:cNvCxnSpPr>
          <p:nvPr/>
        </p:nvCxnSpPr>
        <p:spPr>
          <a:xfrm>
            <a:off x="5446341" y="4163152"/>
            <a:ext cx="1296144" cy="6584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56E5FE7-B485-57A1-583C-FEE85FAAE0E6}"/>
              </a:ext>
            </a:extLst>
          </p:cNvPr>
          <p:cNvSpPr/>
          <p:nvPr/>
        </p:nvSpPr>
        <p:spPr>
          <a:xfrm>
            <a:off x="6322777" y="4289266"/>
            <a:ext cx="641522" cy="300082"/>
          </a:xfrm>
          <a:prstGeom prst="rect">
            <a:avLst/>
          </a:prstGeom>
        </p:spPr>
        <p:txBody>
          <a:bodyPr wrap="none">
            <a:spAutoFit/>
          </a:bodyPr>
          <a:lstStyle/>
          <a:p>
            <a:pPr defTabSz="685800" fontAlgn="auto">
              <a:spcBef>
                <a:spcPts val="0"/>
              </a:spcBef>
              <a:spcAft>
                <a:spcPts val="0"/>
              </a:spcAft>
            </a:pPr>
            <a:r>
              <a:rPr lang="fr-FR" sz="1350" dirty="0">
                <a:solidFill>
                  <a:srgbClr val="0070C0"/>
                </a:solidFill>
                <a:latin typeface="Symbol" panose="05050102010706020507" pitchFamily="18" charset="2"/>
              </a:rPr>
              <a:t>s</a:t>
            </a:r>
            <a:r>
              <a:rPr lang="fr-FR" sz="1350" baseline="30000" dirty="0">
                <a:solidFill>
                  <a:srgbClr val="0070C0"/>
                </a:solidFill>
                <a:latin typeface="Symbol" panose="05050102010706020507" pitchFamily="18" charset="2"/>
              </a:rPr>
              <a:t>+ </a:t>
            </a:r>
            <a:r>
              <a:rPr lang="fr-FR" sz="1350" dirty="0">
                <a:solidFill>
                  <a:srgbClr val="0070C0"/>
                </a:solidFill>
                <a:latin typeface="Symbol" panose="05050102010706020507" pitchFamily="18" charset="2"/>
              </a:rPr>
              <a:t>/ s</a:t>
            </a:r>
            <a:r>
              <a:rPr lang="fr-FR" sz="1350" baseline="30000" dirty="0">
                <a:solidFill>
                  <a:srgbClr val="0070C0"/>
                </a:solidFill>
                <a:latin typeface="Symbol" panose="05050102010706020507" pitchFamily="18" charset="2"/>
              </a:rPr>
              <a:t>-</a:t>
            </a:r>
          </a:p>
        </p:txBody>
      </p:sp>
      <p:sp>
        <p:nvSpPr>
          <p:cNvPr id="45" name="ZoneTexte 44">
            <a:extLst>
              <a:ext uri="{FF2B5EF4-FFF2-40B4-BE49-F238E27FC236}">
                <a16:creationId xmlns:a16="http://schemas.microsoft.com/office/drawing/2014/main" id="{67B9343D-53EF-11CB-53BE-3F66ACB3F8B6}"/>
              </a:ext>
            </a:extLst>
          </p:cNvPr>
          <p:cNvSpPr txBox="1"/>
          <p:nvPr/>
        </p:nvSpPr>
        <p:spPr>
          <a:xfrm>
            <a:off x="3930785" y="5496351"/>
            <a:ext cx="1198228" cy="507831"/>
          </a:xfrm>
          <a:prstGeom prst="rect">
            <a:avLst/>
          </a:prstGeom>
          <a:noFill/>
        </p:spPr>
        <p:txBody>
          <a:bodyPr wrap="square">
            <a:spAutoFit/>
          </a:bodyPr>
          <a:lstStyle/>
          <a:p>
            <a:pPr defTabSz="685800" fontAlgn="auto">
              <a:spcBef>
                <a:spcPts val="0"/>
              </a:spcBef>
              <a:spcAft>
                <a:spcPts val="0"/>
              </a:spcAft>
            </a:pPr>
            <a:r>
              <a:rPr lang="fr-FR" sz="1350" dirty="0" err="1">
                <a:solidFill>
                  <a:prstClr val="black"/>
                </a:solidFill>
                <a:latin typeface="Calibri" panose="020F0502020204030204"/>
              </a:rPr>
              <a:t>Nuclear</a:t>
            </a:r>
            <a:r>
              <a:rPr lang="fr-FR" sz="1350" dirty="0">
                <a:solidFill>
                  <a:prstClr val="black"/>
                </a:solidFill>
                <a:latin typeface="Calibri" panose="020F0502020204030204"/>
              </a:rPr>
              <a:t> </a:t>
            </a:r>
            <a:r>
              <a:rPr lang="fr-FR" sz="1350" dirty="0" err="1">
                <a:solidFill>
                  <a:prstClr val="black"/>
                </a:solidFill>
                <a:latin typeface="Calibri" panose="020F0502020204030204"/>
              </a:rPr>
              <a:t>coordinates</a:t>
            </a:r>
            <a:endParaRPr lang="fr-FR" sz="1350" dirty="0">
              <a:solidFill>
                <a:prstClr val="black"/>
              </a:solidFill>
              <a:latin typeface="Calibri" panose="020F0502020204030204"/>
            </a:endParaRPr>
          </a:p>
        </p:txBody>
      </p:sp>
      <p:grpSp>
        <p:nvGrpSpPr>
          <p:cNvPr id="4" name="Groupe 3">
            <a:extLst>
              <a:ext uri="{FF2B5EF4-FFF2-40B4-BE49-F238E27FC236}">
                <a16:creationId xmlns:a16="http://schemas.microsoft.com/office/drawing/2014/main" id="{D12A3E26-8E5D-7943-A53C-81FDF5914063}"/>
              </a:ext>
            </a:extLst>
          </p:cNvPr>
          <p:cNvGrpSpPr/>
          <p:nvPr/>
        </p:nvGrpSpPr>
        <p:grpSpPr>
          <a:xfrm>
            <a:off x="2721353" y="3555496"/>
            <a:ext cx="1987131" cy="2281079"/>
            <a:chOff x="3628031" y="2602252"/>
            <a:chExt cx="2748345" cy="2679175"/>
          </a:xfrm>
        </p:grpSpPr>
        <p:grpSp>
          <p:nvGrpSpPr>
            <p:cNvPr id="39" name="Groupe 38">
              <a:extLst>
                <a:ext uri="{FF2B5EF4-FFF2-40B4-BE49-F238E27FC236}">
                  <a16:creationId xmlns:a16="http://schemas.microsoft.com/office/drawing/2014/main" id="{A244C6BE-4502-1A09-4AD5-ACB94A624090}"/>
                </a:ext>
              </a:extLst>
            </p:cNvPr>
            <p:cNvGrpSpPr/>
            <p:nvPr/>
          </p:nvGrpSpPr>
          <p:grpSpPr>
            <a:xfrm>
              <a:off x="4584759" y="2727460"/>
              <a:ext cx="1791617" cy="2229472"/>
              <a:chOff x="5713555" y="3081719"/>
              <a:chExt cx="2532978" cy="2874572"/>
            </a:xfrm>
          </p:grpSpPr>
          <p:sp>
            <p:nvSpPr>
              <p:cNvPr id="13" name="Flèche : droite 12">
                <a:extLst>
                  <a:ext uri="{FF2B5EF4-FFF2-40B4-BE49-F238E27FC236}">
                    <a16:creationId xmlns:a16="http://schemas.microsoft.com/office/drawing/2014/main" id="{93B92AEE-741B-C0D0-9917-A4252494A56B}"/>
                  </a:ext>
                </a:extLst>
              </p:cNvPr>
              <p:cNvSpPr/>
              <p:nvPr/>
            </p:nvSpPr>
            <p:spPr>
              <a:xfrm rot="16200000">
                <a:off x="5166678" y="4265925"/>
                <a:ext cx="2031324"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14" name="Flèche : droite 13">
                <a:extLst>
                  <a:ext uri="{FF2B5EF4-FFF2-40B4-BE49-F238E27FC236}">
                    <a16:creationId xmlns:a16="http://schemas.microsoft.com/office/drawing/2014/main" id="{DC4DEDF6-903D-A1ED-9451-0DFE2B85668D}"/>
                  </a:ext>
                </a:extLst>
              </p:cNvPr>
              <p:cNvSpPr/>
              <p:nvPr/>
            </p:nvSpPr>
            <p:spPr>
              <a:xfrm rot="5400000">
                <a:off x="6208688" y="4622321"/>
                <a:ext cx="1512168" cy="79208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12" name="Forme libre : forme 11">
                <a:extLst>
                  <a:ext uri="{FF2B5EF4-FFF2-40B4-BE49-F238E27FC236}">
                    <a16:creationId xmlns:a16="http://schemas.microsoft.com/office/drawing/2014/main" id="{29F3245A-7529-A105-F537-76E905848ABF}"/>
                  </a:ext>
                </a:extLst>
              </p:cNvPr>
              <p:cNvSpPr/>
              <p:nvPr/>
            </p:nvSpPr>
            <p:spPr>
              <a:xfrm>
                <a:off x="5940214" y="3081719"/>
                <a:ext cx="2306319" cy="1459407"/>
              </a:xfrm>
              <a:custGeom>
                <a:avLst/>
                <a:gdLst>
                  <a:gd name="connsiteX0" fmla="*/ 0 w 1718733"/>
                  <a:gd name="connsiteY0" fmla="*/ 0 h 1459407"/>
                  <a:gd name="connsiteX1" fmla="*/ 533400 w 1718733"/>
                  <a:gd name="connsiteY1" fmla="*/ 1422400 h 1459407"/>
                  <a:gd name="connsiteX2" fmla="*/ 1126066 w 1718733"/>
                  <a:gd name="connsiteY2" fmla="*/ 1032933 h 1459407"/>
                  <a:gd name="connsiteX3" fmla="*/ 1718733 w 1718733"/>
                  <a:gd name="connsiteY3" fmla="*/ 931333 h 1459407"/>
                </a:gdLst>
                <a:ahLst/>
                <a:cxnLst>
                  <a:cxn ang="0">
                    <a:pos x="connsiteX0" y="connsiteY0"/>
                  </a:cxn>
                  <a:cxn ang="0">
                    <a:pos x="connsiteX1" y="connsiteY1"/>
                  </a:cxn>
                  <a:cxn ang="0">
                    <a:pos x="connsiteX2" y="connsiteY2"/>
                  </a:cxn>
                  <a:cxn ang="0">
                    <a:pos x="connsiteX3" y="connsiteY3"/>
                  </a:cxn>
                </a:cxnLst>
                <a:rect l="l" t="t" r="r" b="b"/>
                <a:pathLst>
                  <a:path w="1718733" h="1459407">
                    <a:moveTo>
                      <a:pt x="0" y="0"/>
                    </a:moveTo>
                    <a:cubicBezTo>
                      <a:pt x="172861" y="625122"/>
                      <a:pt x="345722" y="1250245"/>
                      <a:pt x="533400" y="1422400"/>
                    </a:cubicBezTo>
                    <a:cubicBezTo>
                      <a:pt x="721078" y="1594555"/>
                      <a:pt x="928511" y="1114778"/>
                      <a:pt x="1126066" y="1032933"/>
                    </a:cubicBezTo>
                    <a:cubicBezTo>
                      <a:pt x="1323622" y="951089"/>
                      <a:pt x="1521177" y="941211"/>
                      <a:pt x="1718733" y="93133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35" name="Forme libre : forme 34">
                <a:extLst>
                  <a:ext uri="{FF2B5EF4-FFF2-40B4-BE49-F238E27FC236}">
                    <a16:creationId xmlns:a16="http://schemas.microsoft.com/office/drawing/2014/main" id="{C000993A-D775-687D-BF83-6828981958B1}"/>
                  </a:ext>
                </a:extLst>
              </p:cNvPr>
              <p:cNvSpPr/>
              <p:nvPr/>
            </p:nvSpPr>
            <p:spPr>
              <a:xfrm>
                <a:off x="5713555" y="4033314"/>
                <a:ext cx="1287221" cy="1922977"/>
              </a:xfrm>
              <a:custGeom>
                <a:avLst/>
                <a:gdLst>
                  <a:gd name="connsiteX0" fmla="*/ 0 w 1718733"/>
                  <a:gd name="connsiteY0" fmla="*/ 0 h 1459407"/>
                  <a:gd name="connsiteX1" fmla="*/ 533400 w 1718733"/>
                  <a:gd name="connsiteY1" fmla="*/ 1422400 h 1459407"/>
                  <a:gd name="connsiteX2" fmla="*/ 1126066 w 1718733"/>
                  <a:gd name="connsiteY2" fmla="*/ 1032933 h 1459407"/>
                  <a:gd name="connsiteX3" fmla="*/ 1718733 w 1718733"/>
                  <a:gd name="connsiteY3" fmla="*/ 931333 h 1459407"/>
                </a:gdLst>
                <a:ahLst/>
                <a:cxnLst>
                  <a:cxn ang="0">
                    <a:pos x="connsiteX0" y="connsiteY0"/>
                  </a:cxn>
                  <a:cxn ang="0">
                    <a:pos x="connsiteX1" y="connsiteY1"/>
                  </a:cxn>
                  <a:cxn ang="0">
                    <a:pos x="connsiteX2" y="connsiteY2"/>
                  </a:cxn>
                  <a:cxn ang="0">
                    <a:pos x="connsiteX3" y="connsiteY3"/>
                  </a:cxn>
                </a:cxnLst>
                <a:rect l="l" t="t" r="r" b="b"/>
                <a:pathLst>
                  <a:path w="1718733" h="1459407">
                    <a:moveTo>
                      <a:pt x="0" y="0"/>
                    </a:moveTo>
                    <a:cubicBezTo>
                      <a:pt x="172861" y="625122"/>
                      <a:pt x="345722" y="1250245"/>
                      <a:pt x="533400" y="1422400"/>
                    </a:cubicBezTo>
                    <a:cubicBezTo>
                      <a:pt x="721078" y="1594555"/>
                      <a:pt x="928511" y="1114778"/>
                      <a:pt x="1126066" y="1032933"/>
                    </a:cubicBezTo>
                    <a:cubicBezTo>
                      <a:pt x="1323622" y="951089"/>
                      <a:pt x="1521177" y="941211"/>
                      <a:pt x="1718733" y="93133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grpSp>
        <p:cxnSp>
          <p:nvCxnSpPr>
            <p:cNvPr id="41" name="Connecteur droit avec flèche 40">
              <a:extLst>
                <a:ext uri="{FF2B5EF4-FFF2-40B4-BE49-F238E27FC236}">
                  <a16:creationId xmlns:a16="http://schemas.microsoft.com/office/drawing/2014/main" id="{73A292B8-2928-6DAE-0569-A42564CE6FFE}"/>
                </a:ext>
              </a:extLst>
            </p:cNvPr>
            <p:cNvCxnSpPr>
              <a:cxnSpLocks/>
            </p:cNvCxnSpPr>
            <p:nvPr/>
          </p:nvCxnSpPr>
          <p:spPr>
            <a:xfrm>
              <a:off x="4391581" y="5190157"/>
              <a:ext cx="176368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FBB4DF3D-6BF3-808A-5543-21B3977A04E6}"/>
                </a:ext>
              </a:extLst>
            </p:cNvPr>
            <p:cNvCxnSpPr>
              <a:cxnSpLocks/>
            </p:cNvCxnSpPr>
            <p:nvPr/>
          </p:nvCxnSpPr>
          <p:spPr>
            <a:xfrm flipH="1" flipV="1">
              <a:off x="4498539" y="2849537"/>
              <a:ext cx="48060" cy="24318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CDA70E91-2836-07E6-C614-33CAEAD13A79}"/>
                </a:ext>
              </a:extLst>
            </p:cNvPr>
            <p:cNvSpPr txBox="1"/>
            <p:nvPr/>
          </p:nvSpPr>
          <p:spPr>
            <a:xfrm>
              <a:off x="3628031" y="2602252"/>
              <a:ext cx="1288308" cy="352453"/>
            </a:xfrm>
            <a:prstGeom prst="rect">
              <a:avLst/>
            </a:prstGeom>
            <a:noFill/>
          </p:spPr>
          <p:txBody>
            <a:bodyPr wrap="square">
              <a:spAutoFit/>
            </a:bodyPr>
            <a:lstStyle/>
            <a:p>
              <a:pPr defTabSz="685800" fontAlgn="auto">
                <a:spcBef>
                  <a:spcPts val="0"/>
                </a:spcBef>
                <a:spcAft>
                  <a:spcPts val="0"/>
                </a:spcAft>
              </a:pPr>
              <a:r>
                <a:rPr lang="fr-FR" sz="1350" dirty="0">
                  <a:solidFill>
                    <a:prstClr val="black"/>
                  </a:solidFill>
                  <a:latin typeface="Calibri" panose="020F0502020204030204"/>
                </a:rPr>
                <a:t>Energy</a:t>
              </a:r>
            </a:p>
          </p:txBody>
        </p:sp>
      </p:grpSp>
      <p:cxnSp>
        <p:nvCxnSpPr>
          <p:cNvPr id="48" name="Connecteur droit avec flèche 47">
            <a:extLst>
              <a:ext uri="{FF2B5EF4-FFF2-40B4-BE49-F238E27FC236}">
                <a16:creationId xmlns:a16="http://schemas.microsoft.com/office/drawing/2014/main" id="{E205248E-D394-98FC-B2A1-786B1CE49443}"/>
              </a:ext>
            </a:extLst>
          </p:cNvPr>
          <p:cNvCxnSpPr>
            <a:cxnSpLocks/>
          </p:cNvCxnSpPr>
          <p:nvPr/>
        </p:nvCxnSpPr>
        <p:spPr>
          <a:xfrm>
            <a:off x="5090023" y="5356705"/>
            <a:ext cx="364350"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8C4B2CF7-7C40-42CF-7263-89CDBDE1CF2C}"/>
              </a:ext>
            </a:extLst>
          </p:cNvPr>
          <p:cNvCxnSpPr>
            <a:cxnSpLocks/>
          </p:cNvCxnSpPr>
          <p:nvPr/>
        </p:nvCxnSpPr>
        <p:spPr>
          <a:xfrm>
            <a:off x="5090023" y="5294564"/>
            <a:ext cx="364350"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1B4F5719-48DF-D84D-4CA5-3C643C263384}"/>
              </a:ext>
            </a:extLst>
          </p:cNvPr>
          <p:cNvCxnSpPr>
            <a:cxnSpLocks/>
          </p:cNvCxnSpPr>
          <p:nvPr/>
        </p:nvCxnSpPr>
        <p:spPr>
          <a:xfrm>
            <a:off x="5027985" y="4093121"/>
            <a:ext cx="364350"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D34E60EF-F951-BAA6-E084-62EB0C976D41}"/>
              </a:ext>
            </a:extLst>
          </p:cNvPr>
          <p:cNvSpPr txBox="1"/>
          <p:nvPr/>
        </p:nvSpPr>
        <p:spPr>
          <a:xfrm>
            <a:off x="5480765" y="5111179"/>
            <a:ext cx="439544"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F=4</a:t>
            </a:r>
          </a:p>
        </p:txBody>
      </p:sp>
      <p:sp>
        <p:nvSpPr>
          <p:cNvPr id="55" name="ZoneTexte 54">
            <a:extLst>
              <a:ext uri="{FF2B5EF4-FFF2-40B4-BE49-F238E27FC236}">
                <a16:creationId xmlns:a16="http://schemas.microsoft.com/office/drawing/2014/main" id="{811B9BCB-1731-C8F0-E3C3-D150391759F2}"/>
              </a:ext>
            </a:extLst>
          </p:cNvPr>
          <p:cNvSpPr txBox="1"/>
          <p:nvPr/>
        </p:nvSpPr>
        <p:spPr>
          <a:xfrm>
            <a:off x="5475290" y="5282862"/>
            <a:ext cx="439544"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F=3</a:t>
            </a:r>
          </a:p>
        </p:txBody>
      </p:sp>
      <p:sp>
        <p:nvSpPr>
          <p:cNvPr id="56" name="ZoneTexte 55">
            <a:extLst>
              <a:ext uri="{FF2B5EF4-FFF2-40B4-BE49-F238E27FC236}">
                <a16:creationId xmlns:a16="http://schemas.microsoft.com/office/drawing/2014/main" id="{785BEBF2-0BA7-3136-C3F7-D05F52E1330F}"/>
              </a:ext>
            </a:extLst>
          </p:cNvPr>
          <p:cNvSpPr txBox="1"/>
          <p:nvPr/>
        </p:nvSpPr>
        <p:spPr>
          <a:xfrm>
            <a:off x="4767938" y="5194881"/>
            <a:ext cx="340158"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6s</a:t>
            </a:r>
          </a:p>
        </p:txBody>
      </p:sp>
      <p:sp>
        <p:nvSpPr>
          <p:cNvPr id="57" name="ZoneTexte 56">
            <a:extLst>
              <a:ext uri="{FF2B5EF4-FFF2-40B4-BE49-F238E27FC236}">
                <a16:creationId xmlns:a16="http://schemas.microsoft.com/office/drawing/2014/main" id="{7E0F3E61-574B-B443-FE39-2544E6C1A598}"/>
              </a:ext>
            </a:extLst>
          </p:cNvPr>
          <p:cNvSpPr txBox="1"/>
          <p:nvPr/>
        </p:nvSpPr>
        <p:spPr>
          <a:xfrm>
            <a:off x="4705771" y="3981851"/>
            <a:ext cx="364202" cy="300082"/>
          </a:xfrm>
          <a:prstGeom prst="rect">
            <a:avLst/>
          </a:prstGeom>
          <a:noFill/>
        </p:spPr>
        <p:txBody>
          <a:bodyPr wrap="none" rtlCol="0">
            <a:spAutoFit/>
          </a:bodyPr>
          <a:lstStyle/>
          <a:p>
            <a:pPr defTabSz="685800" fontAlgn="auto">
              <a:spcBef>
                <a:spcPts val="0"/>
              </a:spcBef>
              <a:spcAft>
                <a:spcPts val="0"/>
              </a:spcAft>
            </a:pPr>
            <a:r>
              <a:rPr lang="fr-FR" sz="1350" dirty="0">
                <a:solidFill>
                  <a:prstClr val="black"/>
                </a:solidFill>
                <a:latin typeface="Calibri" panose="020F0502020204030204"/>
              </a:rPr>
              <a:t>6p</a:t>
            </a:r>
          </a:p>
        </p:txBody>
      </p:sp>
      <p:cxnSp>
        <p:nvCxnSpPr>
          <p:cNvPr id="34" name="Connecteur droit avec flèche 33">
            <a:extLst>
              <a:ext uri="{FF2B5EF4-FFF2-40B4-BE49-F238E27FC236}">
                <a16:creationId xmlns:a16="http://schemas.microsoft.com/office/drawing/2014/main" id="{7FAE8841-6A1A-5A66-B287-C3833325AA6F}"/>
              </a:ext>
            </a:extLst>
          </p:cNvPr>
          <p:cNvCxnSpPr>
            <a:cxnSpLocks/>
          </p:cNvCxnSpPr>
          <p:nvPr/>
        </p:nvCxnSpPr>
        <p:spPr>
          <a:xfrm>
            <a:off x="5027985" y="4171225"/>
            <a:ext cx="364350"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2500B868-AEAA-725D-81A1-CF7818B384F2}"/>
              </a:ext>
            </a:extLst>
          </p:cNvPr>
          <p:cNvCxnSpPr>
            <a:cxnSpLocks/>
          </p:cNvCxnSpPr>
          <p:nvPr/>
        </p:nvCxnSpPr>
        <p:spPr>
          <a:xfrm>
            <a:off x="5480765" y="5838402"/>
            <a:ext cx="127519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AEEF7D2C-9F9E-F1E3-7406-AA65B737856B}"/>
              </a:ext>
            </a:extLst>
          </p:cNvPr>
          <p:cNvSpPr txBox="1"/>
          <p:nvPr/>
        </p:nvSpPr>
        <p:spPr>
          <a:xfrm>
            <a:off x="6755993" y="5726791"/>
            <a:ext cx="966231" cy="300082"/>
          </a:xfrm>
          <a:prstGeom prst="rect">
            <a:avLst/>
          </a:prstGeom>
          <a:noFill/>
        </p:spPr>
        <p:txBody>
          <a:bodyPr wrap="square">
            <a:spAutoFit/>
          </a:bodyPr>
          <a:lstStyle/>
          <a:p>
            <a:pPr defTabSz="685800" fontAlgn="auto">
              <a:spcBef>
                <a:spcPts val="0"/>
              </a:spcBef>
              <a:spcAft>
                <a:spcPts val="0"/>
              </a:spcAft>
            </a:pPr>
            <a:r>
              <a:rPr lang="fr-FR" sz="1350" dirty="0">
                <a:solidFill>
                  <a:prstClr val="black"/>
                </a:solidFill>
                <a:latin typeface="Calibri" panose="020F0502020204030204"/>
              </a:rPr>
              <a:t>B </a:t>
            </a:r>
            <a:r>
              <a:rPr lang="fr-FR" sz="1350" dirty="0" err="1">
                <a:solidFill>
                  <a:prstClr val="black"/>
                </a:solidFill>
                <a:latin typeface="Calibri" panose="020F0502020204030204"/>
              </a:rPr>
              <a:t>field</a:t>
            </a:r>
            <a:endParaRPr lang="fr-FR" sz="1350" dirty="0">
              <a:solidFill>
                <a:prstClr val="black"/>
              </a:solidFill>
              <a:latin typeface="Calibri" panose="020F0502020204030204"/>
            </a:endParaRPr>
          </a:p>
        </p:txBody>
      </p:sp>
      <p:pic>
        <p:nvPicPr>
          <p:cNvPr id="6" name="Image 5">
            <a:extLst>
              <a:ext uri="{FF2B5EF4-FFF2-40B4-BE49-F238E27FC236}">
                <a16:creationId xmlns:a16="http://schemas.microsoft.com/office/drawing/2014/main" id="{B3D52C25-D90E-3ECD-617C-DEA22530671E}"/>
              </a:ext>
            </a:extLst>
          </p:cNvPr>
          <p:cNvPicPr>
            <a:picLocks noChangeAspect="1"/>
          </p:cNvPicPr>
          <p:nvPr/>
        </p:nvPicPr>
        <p:blipFill rotWithShape="1">
          <a:blip r:embed="rId2"/>
          <a:srcRect l="35088" r="34210" b="48184"/>
          <a:stretch/>
        </p:blipFill>
        <p:spPr>
          <a:xfrm>
            <a:off x="5695062" y="170045"/>
            <a:ext cx="1272221" cy="690118"/>
          </a:xfrm>
          <a:prstGeom prst="rect">
            <a:avLst/>
          </a:prstGeom>
        </p:spPr>
      </p:pic>
      <p:sp>
        <p:nvSpPr>
          <p:cNvPr id="10" name="ZoneTexte 9">
            <a:extLst>
              <a:ext uri="{FF2B5EF4-FFF2-40B4-BE49-F238E27FC236}">
                <a16:creationId xmlns:a16="http://schemas.microsoft.com/office/drawing/2014/main" id="{5E317773-2713-4C90-7D98-0BCB616F3B1A}"/>
              </a:ext>
            </a:extLst>
          </p:cNvPr>
          <p:cNvSpPr txBox="1"/>
          <p:nvPr/>
        </p:nvSpPr>
        <p:spPr>
          <a:xfrm>
            <a:off x="280926" y="5773605"/>
            <a:ext cx="4583663" cy="507831"/>
          </a:xfrm>
          <a:prstGeom prst="rect">
            <a:avLst/>
          </a:prstGeom>
          <a:noFill/>
        </p:spPr>
        <p:txBody>
          <a:bodyPr wrap="square">
            <a:spAutoFit/>
          </a:bodyPr>
          <a:lstStyle/>
          <a:p>
            <a:pPr defTabSz="685800" fontAlgn="auto">
              <a:spcBef>
                <a:spcPts val="0"/>
              </a:spcBef>
              <a:spcAft>
                <a:spcPts val="0"/>
              </a:spcAft>
            </a:pPr>
            <a:r>
              <a:rPr lang="fr-FR" sz="1350" dirty="0" err="1">
                <a:solidFill>
                  <a:prstClr val="black"/>
                </a:solidFill>
                <a:latin typeface="Calibri" panose="020F0502020204030204"/>
              </a:rPr>
              <a:t>Other</a:t>
            </a:r>
            <a:r>
              <a:rPr lang="fr-FR" sz="1350" dirty="0">
                <a:solidFill>
                  <a:prstClr val="black"/>
                </a:solidFill>
                <a:latin typeface="Calibri" panose="020F0502020204030204"/>
              </a:rPr>
              <a:t> </a:t>
            </a:r>
            <a:r>
              <a:rPr lang="fr-FR" sz="1350" dirty="0" err="1">
                <a:solidFill>
                  <a:prstClr val="black"/>
                </a:solidFill>
                <a:latin typeface="Calibri" panose="020F0502020204030204"/>
              </a:rPr>
              <a:t>atoms</a:t>
            </a:r>
            <a:r>
              <a:rPr lang="fr-FR" sz="1350" dirty="0">
                <a:solidFill>
                  <a:prstClr val="black"/>
                </a:solidFill>
                <a:latin typeface="Calibri" panose="020F0502020204030204"/>
              </a:rPr>
              <a:t> (Li, Na, K, Rb, Cs)</a:t>
            </a:r>
          </a:p>
          <a:p>
            <a:pPr defTabSz="685800" fontAlgn="auto">
              <a:spcBef>
                <a:spcPts val="0"/>
              </a:spcBef>
              <a:spcAft>
                <a:spcPts val="0"/>
              </a:spcAft>
            </a:pPr>
            <a:r>
              <a:rPr lang="fr-FR" sz="1350" dirty="0" err="1">
                <a:solidFill>
                  <a:prstClr val="black"/>
                </a:solidFill>
                <a:latin typeface="Calibri" panose="020F0502020204030204"/>
              </a:rPr>
              <a:t>Other</a:t>
            </a:r>
            <a:r>
              <a:rPr lang="fr-FR" sz="1350" dirty="0">
                <a:solidFill>
                  <a:prstClr val="black"/>
                </a:solidFill>
                <a:latin typeface="Calibri" panose="020F0502020204030204"/>
              </a:rPr>
              <a:t> gaz (Kr, Xe, para-H</a:t>
            </a:r>
            <a:r>
              <a:rPr lang="fr-FR" sz="1350" baseline="-25000" dirty="0">
                <a:solidFill>
                  <a:prstClr val="black"/>
                </a:solidFill>
                <a:latin typeface="Calibri" panose="020F0502020204030204"/>
              </a:rPr>
              <a:t>2 </a:t>
            </a:r>
            <a:r>
              <a:rPr lang="fr-FR" sz="1350" dirty="0">
                <a:solidFill>
                  <a:prstClr val="black"/>
                </a:solidFill>
                <a:latin typeface="Calibri" panose="020F0502020204030204"/>
              </a:rPr>
              <a:t>)  </a:t>
            </a:r>
            <a:r>
              <a:rPr lang="fr-FR" sz="1350" dirty="0">
                <a:solidFill>
                  <a:prstClr val="black"/>
                </a:solidFill>
                <a:latin typeface="Calibri" panose="020F0502020204030204"/>
                <a:sym typeface="Wingdings" panose="05000000000000000000" pitchFamily="2" charset="2"/>
              </a:rPr>
              <a:t> move to EDM, axions</a:t>
            </a:r>
            <a:endParaRPr lang="fr-FR" sz="1350" baseline="-25000" dirty="0">
              <a:solidFill>
                <a:prstClr val="black"/>
              </a:solidFill>
              <a:latin typeface="Calibri" panose="020F0502020204030204"/>
            </a:endParaRPr>
          </a:p>
        </p:txBody>
      </p:sp>
    </p:spTree>
    <p:extLst>
      <p:ext uri="{BB962C8B-B14F-4D97-AF65-F5344CB8AC3E}">
        <p14:creationId xmlns:p14="http://schemas.microsoft.com/office/powerpoint/2010/main" val="186645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21" grpId="0" animBg="1"/>
      <p:bldP spid="22" grpId="0"/>
      <p:bldP spid="23" grpId="0" animBg="1"/>
      <p:bldP spid="28" grpId="0"/>
      <p:bldP spid="45" grpId="0"/>
      <p:bldP spid="54" grpId="0"/>
      <p:bldP spid="55" grpId="0"/>
      <p:bldP spid="56" grpId="0"/>
      <p:bldP spid="57" grpId="0"/>
      <p:bldP spid="3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0D01294-FEE5-BA35-95BF-ACBA0342CC93}"/>
              </a:ext>
            </a:extLst>
          </p:cNvPr>
          <p:cNvSpPr txBox="1"/>
          <p:nvPr/>
        </p:nvSpPr>
        <p:spPr>
          <a:xfrm>
            <a:off x="2881993" y="2700747"/>
            <a:ext cx="3380015" cy="553998"/>
          </a:xfrm>
          <a:prstGeom prst="rect">
            <a:avLst/>
          </a:prstGeom>
          <a:noFill/>
        </p:spPr>
        <p:txBody>
          <a:bodyPr wrap="square" rtlCol="0">
            <a:spAutoFit/>
          </a:bodyPr>
          <a:lstStyle/>
          <a:p>
            <a:pPr defTabSz="685800" fontAlgn="auto">
              <a:spcBef>
                <a:spcPts val="0"/>
              </a:spcBef>
              <a:spcAft>
                <a:spcPts val="0"/>
              </a:spcAft>
            </a:pPr>
            <a:r>
              <a:rPr lang="fr-FR" sz="3000" dirty="0" err="1">
                <a:solidFill>
                  <a:prstClr val="black"/>
                </a:solidFill>
                <a:latin typeface="Calibri" panose="020F0502020204030204"/>
              </a:rPr>
              <a:t>That’s</a:t>
            </a:r>
            <a:r>
              <a:rPr lang="fr-FR" sz="3000" dirty="0">
                <a:solidFill>
                  <a:prstClr val="black"/>
                </a:solidFill>
                <a:latin typeface="Calibri" panose="020F0502020204030204"/>
              </a:rPr>
              <a:t> </a:t>
            </a:r>
            <a:r>
              <a:rPr lang="fr-FR" sz="3000" dirty="0" err="1">
                <a:solidFill>
                  <a:prstClr val="black"/>
                </a:solidFill>
                <a:latin typeface="Calibri" panose="020F0502020204030204"/>
              </a:rPr>
              <a:t>it</a:t>
            </a:r>
            <a:r>
              <a:rPr lang="fr-FR" sz="3000" dirty="0">
                <a:solidFill>
                  <a:prstClr val="black"/>
                </a:solidFill>
                <a:latin typeface="Calibri" panose="020F0502020204030204"/>
              </a:rPr>
              <a:t> for </a:t>
            </a:r>
            <a:r>
              <a:rPr lang="fr-FR" sz="3000" dirty="0" err="1">
                <a:solidFill>
                  <a:prstClr val="black"/>
                </a:solidFill>
                <a:latin typeface="Calibri" panose="020F0502020204030204"/>
              </a:rPr>
              <a:t>now</a:t>
            </a:r>
            <a:endParaRPr lang="fr-FR" sz="3000" dirty="0">
              <a:solidFill>
                <a:prstClr val="black"/>
              </a:solidFill>
              <a:latin typeface="Calibri" panose="020F0502020204030204"/>
            </a:endParaRPr>
          </a:p>
        </p:txBody>
      </p:sp>
    </p:spTree>
    <p:extLst>
      <p:ext uri="{BB962C8B-B14F-4D97-AF65-F5344CB8AC3E}">
        <p14:creationId xmlns:p14="http://schemas.microsoft.com/office/powerpoint/2010/main" val="2076414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777BC3A-86C5-E8F4-0C6B-D1B9882FC9C6}"/>
              </a:ext>
            </a:extLst>
          </p:cNvPr>
          <p:cNvPicPr>
            <a:picLocks noChangeAspect="1"/>
          </p:cNvPicPr>
          <p:nvPr/>
        </p:nvPicPr>
        <p:blipFill>
          <a:blip r:embed="rId2"/>
          <a:stretch>
            <a:fillRect/>
          </a:stretch>
        </p:blipFill>
        <p:spPr>
          <a:xfrm>
            <a:off x="492450" y="1538790"/>
            <a:ext cx="7840169" cy="4477375"/>
          </a:xfrm>
          <a:prstGeom prst="rect">
            <a:avLst/>
          </a:prstGeom>
        </p:spPr>
      </p:pic>
      <p:sp>
        <p:nvSpPr>
          <p:cNvPr id="7" name="ZoneTexte 6">
            <a:extLst>
              <a:ext uri="{FF2B5EF4-FFF2-40B4-BE49-F238E27FC236}">
                <a16:creationId xmlns:a16="http://schemas.microsoft.com/office/drawing/2014/main" id="{A90B400D-4E8A-5E6A-9B6B-13E0DD6C7892}"/>
              </a:ext>
            </a:extLst>
          </p:cNvPr>
          <p:cNvSpPr txBox="1"/>
          <p:nvPr/>
        </p:nvSpPr>
        <p:spPr>
          <a:xfrm>
            <a:off x="881590" y="278650"/>
            <a:ext cx="7435124" cy="369332"/>
          </a:xfrm>
          <a:prstGeom prst="rect">
            <a:avLst/>
          </a:prstGeom>
          <a:noFill/>
        </p:spPr>
        <p:txBody>
          <a:bodyPr wrap="square">
            <a:spAutoFit/>
          </a:bodyPr>
          <a:lstStyle/>
          <a:p>
            <a:r>
              <a:rPr lang="fr-FR" dirty="0"/>
              <a:t>http://www.lac.universite-paris-saclay.fr/Data/Stages/2022/1</a:t>
            </a:r>
          </a:p>
        </p:txBody>
      </p:sp>
      <p:sp>
        <p:nvSpPr>
          <p:cNvPr id="9" name="ZoneTexte 8">
            <a:extLst>
              <a:ext uri="{FF2B5EF4-FFF2-40B4-BE49-F238E27FC236}">
                <a16:creationId xmlns:a16="http://schemas.microsoft.com/office/drawing/2014/main" id="{73DC1C63-F337-4210-7804-A6BE661445ED}"/>
              </a:ext>
            </a:extLst>
          </p:cNvPr>
          <p:cNvSpPr txBox="1"/>
          <p:nvPr/>
        </p:nvSpPr>
        <p:spPr>
          <a:xfrm>
            <a:off x="215792" y="908720"/>
            <a:ext cx="8766720" cy="369332"/>
          </a:xfrm>
          <a:prstGeom prst="rect">
            <a:avLst/>
          </a:prstGeom>
          <a:noFill/>
        </p:spPr>
        <p:txBody>
          <a:bodyPr wrap="square">
            <a:spAutoFit/>
          </a:bodyPr>
          <a:lstStyle/>
          <a:p>
            <a:pPr algn="l">
              <a:buFont typeface="Arial" panose="020B0604020202020204" pitchFamily="34" charset="0"/>
              <a:buChar char="•"/>
            </a:pPr>
            <a:r>
              <a:rPr lang="fr-FR" b="0" i="0" dirty="0">
                <a:solidFill>
                  <a:srgbClr val="000000"/>
                </a:solidFill>
                <a:effectLst/>
                <a:latin typeface="Roboto" panose="02000000000000000000" pitchFamily="2" charset="0"/>
              </a:rPr>
              <a:t>Sébastian LAHS (Master </a:t>
            </a:r>
            <a:r>
              <a:rPr lang="fr-FR" b="0" i="0" dirty="0" err="1">
                <a:solidFill>
                  <a:srgbClr val="000000"/>
                </a:solidFill>
                <a:effectLst/>
                <a:latin typeface="Roboto" panose="02000000000000000000" pitchFamily="2" charset="0"/>
              </a:rPr>
              <a:t>thesis</a:t>
            </a:r>
            <a:r>
              <a:rPr lang="fr-FR" b="0" i="0" dirty="0">
                <a:solidFill>
                  <a:srgbClr val="000000"/>
                </a:solidFill>
                <a:effectLst/>
                <a:latin typeface="Roboto" panose="02000000000000000000" pitchFamily="2" charset="0"/>
              </a:rPr>
              <a:t>, Germany): </a:t>
            </a:r>
            <a:r>
              <a:rPr lang="fr-FR" b="0" i="1" u="none" strike="noStrike" dirty="0">
                <a:solidFill>
                  <a:srgbClr val="020000"/>
                </a:solidFill>
                <a:effectLst/>
                <a:latin typeface="Roboto" panose="02000000000000000000" pitchFamily="2" charset="0"/>
                <a:hlinkClick r:id="rId3"/>
              </a:rPr>
              <a:t>Cs in a </a:t>
            </a:r>
            <a:r>
              <a:rPr lang="fr-FR" b="0" i="1" u="none" strike="noStrike" dirty="0" err="1">
                <a:solidFill>
                  <a:srgbClr val="020000"/>
                </a:solidFill>
                <a:effectLst/>
                <a:latin typeface="Roboto" panose="02000000000000000000" pitchFamily="2" charset="0"/>
                <a:hlinkClick r:id="rId3"/>
              </a:rPr>
              <a:t>cryogenic</a:t>
            </a:r>
            <a:r>
              <a:rPr lang="fr-FR" b="0" i="1" u="none" strike="noStrike" dirty="0">
                <a:solidFill>
                  <a:srgbClr val="020000"/>
                </a:solidFill>
                <a:effectLst/>
                <a:latin typeface="Roboto" panose="02000000000000000000" pitchFamily="2" charset="0"/>
                <a:hlinkClick r:id="rId3"/>
              </a:rPr>
              <a:t> matrix </a:t>
            </a:r>
            <a:endParaRPr lang="fr-FR"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2482380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177700B-0C18-FB78-12C1-C23DC305F6D4}"/>
              </a:ext>
            </a:extLst>
          </p:cNvPr>
          <p:cNvPicPr>
            <a:picLocks noChangeAspect="1"/>
          </p:cNvPicPr>
          <p:nvPr/>
        </p:nvPicPr>
        <p:blipFill>
          <a:blip r:embed="rId2"/>
          <a:stretch>
            <a:fillRect/>
          </a:stretch>
        </p:blipFill>
        <p:spPr>
          <a:xfrm>
            <a:off x="251169" y="2733041"/>
            <a:ext cx="8641661" cy="4241792"/>
          </a:xfrm>
          <a:prstGeom prst="rect">
            <a:avLst/>
          </a:prstGeom>
        </p:spPr>
      </p:pic>
      <p:pic>
        <p:nvPicPr>
          <p:cNvPr id="7" name="Image 6">
            <a:extLst>
              <a:ext uri="{FF2B5EF4-FFF2-40B4-BE49-F238E27FC236}">
                <a16:creationId xmlns:a16="http://schemas.microsoft.com/office/drawing/2014/main" id="{5081F1AF-3701-6E92-385A-7FB33A080642}"/>
              </a:ext>
            </a:extLst>
          </p:cNvPr>
          <p:cNvPicPr>
            <a:picLocks noChangeAspect="1"/>
          </p:cNvPicPr>
          <p:nvPr/>
        </p:nvPicPr>
        <p:blipFill rotWithShape="1">
          <a:blip r:embed="rId3"/>
          <a:srcRect b="36069"/>
          <a:stretch/>
        </p:blipFill>
        <p:spPr>
          <a:xfrm>
            <a:off x="341531" y="312871"/>
            <a:ext cx="8641662" cy="2351043"/>
          </a:xfrm>
          <a:prstGeom prst="rect">
            <a:avLst/>
          </a:prstGeom>
          <a:ln>
            <a:solidFill>
              <a:schemeClr val="tx1"/>
            </a:solidFill>
          </a:ln>
        </p:spPr>
      </p:pic>
      <p:sp>
        <p:nvSpPr>
          <p:cNvPr id="11" name="ZoneTexte 10">
            <a:extLst>
              <a:ext uri="{FF2B5EF4-FFF2-40B4-BE49-F238E27FC236}">
                <a16:creationId xmlns:a16="http://schemas.microsoft.com/office/drawing/2014/main" id="{18F37B92-936C-6C01-5467-C08556AE6102}"/>
              </a:ext>
            </a:extLst>
          </p:cNvPr>
          <p:cNvSpPr txBox="1"/>
          <p:nvPr/>
        </p:nvSpPr>
        <p:spPr>
          <a:xfrm>
            <a:off x="1151620" y="312872"/>
            <a:ext cx="4537746" cy="276999"/>
          </a:xfrm>
          <a:prstGeom prst="rect">
            <a:avLst/>
          </a:prstGeom>
          <a:noFill/>
        </p:spPr>
        <p:txBody>
          <a:bodyPr wrap="square">
            <a:spAutoFit/>
          </a:bodyPr>
          <a:lstStyle/>
          <a:p>
            <a:r>
              <a:rPr lang="fr-FR" sz="1200" b="0" i="1" dirty="0" err="1">
                <a:solidFill>
                  <a:srgbClr val="222222"/>
                </a:solidFill>
                <a:effectLst/>
                <a:latin typeface="Arial" panose="020B0604020202020204" pitchFamily="34" charset="0"/>
              </a:rPr>
              <a:t>Particles</a:t>
            </a:r>
            <a:r>
              <a:rPr lang="fr-FR" sz="1200" b="0" i="0" dirty="0">
                <a:solidFill>
                  <a:srgbClr val="222222"/>
                </a:solidFill>
                <a:effectLst/>
                <a:latin typeface="Arial" panose="020B0604020202020204" pitchFamily="34" charset="0"/>
              </a:rPr>
              <a:t> </a:t>
            </a:r>
            <a:r>
              <a:rPr lang="fr-FR" sz="1200" b="1" i="0" dirty="0">
                <a:solidFill>
                  <a:srgbClr val="222222"/>
                </a:solidFill>
                <a:effectLst/>
                <a:latin typeface="Arial" panose="020B0604020202020204" pitchFamily="34" charset="0"/>
              </a:rPr>
              <a:t>2023</a:t>
            </a:r>
            <a:r>
              <a:rPr lang="fr-FR" sz="1200" b="0" i="0" dirty="0">
                <a:solidFill>
                  <a:srgbClr val="222222"/>
                </a:solidFill>
                <a:effectLst/>
                <a:latin typeface="Arial" panose="020B0604020202020204" pitchFamily="34" charset="0"/>
              </a:rPr>
              <a:t>, </a:t>
            </a:r>
            <a:r>
              <a:rPr lang="fr-FR" sz="1200" b="0" i="1" dirty="0">
                <a:solidFill>
                  <a:srgbClr val="222222"/>
                </a:solidFill>
                <a:effectLst/>
                <a:latin typeface="Arial" panose="020B0604020202020204" pitchFamily="34" charset="0"/>
              </a:rPr>
              <a:t>6</a:t>
            </a:r>
            <a:r>
              <a:rPr lang="fr-FR" sz="1200" b="0" i="0" dirty="0">
                <a:solidFill>
                  <a:srgbClr val="222222"/>
                </a:solidFill>
                <a:effectLst/>
                <a:latin typeface="Arial" panose="020B0604020202020204" pitchFamily="34" charset="0"/>
              </a:rPr>
              <a:t>(1), 385-398 </a:t>
            </a:r>
            <a:endParaRPr lang="fr-FR" sz="1200" dirty="0"/>
          </a:p>
        </p:txBody>
      </p:sp>
    </p:spTree>
    <p:extLst>
      <p:ext uri="{BB962C8B-B14F-4D97-AF65-F5344CB8AC3E}">
        <p14:creationId xmlns:p14="http://schemas.microsoft.com/office/powerpoint/2010/main" val="3429865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704AC4-83BB-51BB-E479-BCE8EFC984FB}"/>
              </a:ext>
            </a:extLst>
          </p:cNvPr>
          <p:cNvPicPr>
            <a:picLocks noChangeAspect="1"/>
          </p:cNvPicPr>
          <p:nvPr/>
        </p:nvPicPr>
        <p:blipFill>
          <a:blip r:embed="rId2"/>
          <a:stretch>
            <a:fillRect/>
          </a:stretch>
        </p:blipFill>
        <p:spPr>
          <a:xfrm>
            <a:off x="1826695" y="1043735"/>
            <a:ext cx="4714157" cy="5589240"/>
          </a:xfrm>
          <a:prstGeom prst="rect">
            <a:avLst/>
          </a:prstGeom>
        </p:spPr>
      </p:pic>
      <p:sp>
        <p:nvSpPr>
          <p:cNvPr id="7" name="ZoneTexte 6">
            <a:extLst>
              <a:ext uri="{FF2B5EF4-FFF2-40B4-BE49-F238E27FC236}">
                <a16:creationId xmlns:a16="http://schemas.microsoft.com/office/drawing/2014/main" id="{7E1E8FEC-D117-405C-0BCC-BB358C61E996}"/>
              </a:ext>
            </a:extLst>
          </p:cNvPr>
          <p:cNvSpPr txBox="1"/>
          <p:nvPr/>
        </p:nvSpPr>
        <p:spPr>
          <a:xfrm>
            <a:off x="1968852" y="413665"/>
            <a:ext cx="4572000" cy="369332"/>
          </a:xfrm>
          <a:prstGeom prst="rect">
            <a:avLst/>
          </a:prstGeom>
          <a:noFill/>
        </p:spPr>
        <p:txBody>
          <a:bodyPr wrap="square">
            <a:spAutoFit/>
          </a:bodyPr>
          <a:lstStyle/>
          <a:p>
            <a:r>
              <a:rPr lang="en-US" dirty="0"/>
              <a:t>PHYSICAL REVIEW A 105, 040101 (2022)</a:t>
            </a:r>
            <a:endParaRPr lang="fr-FR" dirty="0"/>
          </a:p>
        </p:txBody>
      </p:sp>
    </p:spTree>
    <p:extLst>
      <p:ext uri="{BB962C8B-B14F-4D97-AF65-F5344CB8AC3E}">
        <p14:creationId xmlns:p14="http://schemas.microsoft.com/office/powerpoint/2010/main" val="2089980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7489C99-9B11-5110-AAF7-192F8DD5F4CC}"/>
              </a:ext>
            </a:extLst>
          </p:cNvPr>
          <p:cNvPicPr>
            <a:picLocks noChangeAspect="1"/>
          </p:cNvPicPr>
          <p:nvPr/>
        </p:nvPicPr>
        <p:blipFill>
          <a:blip r:embed="rId2"/>
          <a:stretch>
            <a:fillRect/>
          </a:stretch>
        </p:blipFill>
        <p:spPr>
          <a:xfrm>
            <a:off x="1003357" y="2393885"/>
            <a:ext cx="7137285" cy="4095747"/>
          </a:xfrm>
          <a:prstGeom prst="rect">
            <a:avLst/>
          </a:prstGeom>
        </p:spPr>
      </p:pic>
      <p:sp>
        <p:nvSpPr>
          <p:cNvPr id="8" name="ZoneTexte 7">
            <a:extLst>
              <a:ext uri="{FF2B5EF4-FFF2-40B4-BE49-F238E27FC236}">
                <a16:creationId xmlns:a16="http://schemas.microsoft.com/office/drawing/2014/main" id="{6E8BD60F-1489-8CC7-E1C7-9D947B87AA72}"/>
              </a:ext>
            </a:extLst>
          </p:cNvPr>
          <p:cNvSpPr txBox="1"/>
          <p:nvPr/>
        </p:nvSpPr>
        <p:spPr>
          <a:xfrm>
            <a:off x="2321750" y="1043735"/>
            <a:ext cx="4665995" cy="954107"/>
          </a:xfrm>
          <a:prstGeom prst="rect">
            <a:avLst/>
          </a:prstGeom>
          <a:noFill/>
        </p:spPr>
        <p:txBody>
          <a:bodyPr wrap="square">
            <a:spAutoFit/>
          </a:bodyPr>
          <a:lstStyle/>
          <a:p>
            <a:r>
              <a:rPr lang="fr-FR" sz="1400" b="0" i="0" dirty="0">
                <a:solidFill>
                  <a:srgbClr val="222222"/>
                </a:solidFill>
                <a:effectLst/>
                <a:latin typeface="Arial" panose="020B0604020202020204" pitchFamily="34" charset="0"/>
              </a:rPr>
              <a:t>Blum, T., Winter, P., Bhattacharya, T., Chen, T. Y., </a:t>
            </a:r>
            <a:r>
              <a:rPr lang="fr-FR" sz="1400" b="0" i="0" dirty="0" err="1">
                <a:solidFill>
                  <a:srgbClr val="222222"/>
                </a:solidFill>
                <a:effectLst/>
                <a:latin typeface="Arial" panose="020B0604020202020204" pitchFamily="34" charset="0"/>
              </a:rPr>
              <a:t>Cirigliano</a:t>
            </a:r>
            <a:r>
              <a:rPr lang="fr-FR" sz="1400" b="0" i="0" dirty="0">
                <a:solidFill>
                  <a:srgbClr val="222222"/>
                </a:solidFill>
                <a:effectLst/>
                <a:latin typeface="Arial" panose="020B0604020202020204" pitchFamily="34" charset="0"/>
              </a:rPr>
              <a:t>, V., DeMille, D., ... &amp; </a:t>
            </a:r>
            <a:r>
              <a:rPr lang="fr-FR" sz="1400" b="0" i="0" dirty="0" err="1">
                <a:solidFill>
                  <a:srgbClr val="222222"/>
                </a:solidFill>
                <a:effectLst/>
                <a:latin typeface="Arial" panose="020B0604020202020204" pitchFamily="34" charset="0"/>
              </a:rPr>
              <a:t>Semertzidis</a:t>
            </a:r>
            <a:r>
              <a:rPr lang="fr-FR" sz="1400" b="0" i="0" dirty="0">
                <a:solidFill>
                  <a:srgbClr val="222222"/>
                </a:solidFill>
                <a:effectLst/>
                <a:latin typeface="Arial" panose="020B0604020202020204" pitchFamily="34" charset="0"/>
              </a:rPr>
              <a:t>, Y. K. (2022). Fundamental </a:t>
            </a:r>
            <a:r>
              <a:rPr lang="fr-FR" sz="1400" b="0" i="0" dirty="0" err="1">
                <a:solidFill>
                  <a:srgbClr val="222222"/>
                </a:solidFill>
                <a:effectLst/>
                <a:latin typeface="Arial" panose="020B0604020202020204" pitchFamily="34" charset="0"/>
              </a:rPr>
              <a:t>Physics</a:t>
            </a:r>
            <a:r>
              <a:rPr lang="fr-FR" sz="1400" b="0" i="0" dirty="0">
                <a:solidFill>
                  <a:srgbClr val="222222"/>
                </a:solidFill>
                <a:effectLst/>
                <a:latin typeface="Arial" panose="020B0604020202020204" pitchFamily="34" charset="0"/>
              </a:rPr>
              <a:t> in Small </a:t>
            </a:r>
            <a:r>
              <a:rPr lang="fr-FR" sz="1400" b="0" i="0" dirty="0" err="1">
                <a:solidFill>
                  <a:srgbClr val="222222"/>
                </a:solidFill>
                <a:effectLst/>
                <a:latin typeface="Arial" panose="020B0604020202020204" pitchFamily="34" charset="0"/>
              </a:rPr>
              <a:t>Experiments</a:t>
            </a:r>
            <a:r>
              <a:rPr lang="fr-FR" sz="1400" b="0" i="0" dirty="0">
                <a:solidFill>
                  <a:srgbClr val="222222"/>
                </a:solidFill>
                <a:effectLst/>
                <a:latin typeface="Arial" panose="020B0604020202020204" pitchFamily="34" charset="0"/>
              </a:rPr>
              <a:t>. </a:t>
            </a:r>
            <a:r>
              <a:rPr lang="fr-FR" sz="1400" b="0" i="1" dirty="0" err="1">
                <a:solidFill>
                  <a:srgbClr val="222222"/>
                </a:solidFill>
                <a:effectLst/>
                <a:latin typeface="Arial" panose="020B0604020202020204" pitchFamily="34" charset="0"/>
              </a:rPr>
              <a:t>arXiv</a:t>
            </a:r>
            <a:r>
              <a:rPr lang="fr-FR" sz="1400" b="0" i="1" dirty="0">
                <a:solidFill>
                  <a:srgbClr val="222222"/>
                </a:solidFill>
                <a:effectLst/>
                <a:latin typeface="Arial" panose="020B0604020202020204" pitchFamily="34" charset="0"/>
              </a:rPr>
              <a:t> </a:t>
            </a:r>
            <a:r>
              <a:rPr lang="fr-FR" sz="1400" b="0" i="1" dirty="0" err="1">
                <a:solidFill>
                  <a:srgbClr val="222222"/>
                </a:solidFill>
                <a:effectLst/>
                <a:latin typeface="Arial" panose="020B0604020202020204" pitchFamily="34" charset="0"/>
              </a:rPr>
              <a:t>preprint</a:t>
            </a:r>
            <a:r>
              <a:rPr lang="fr-FR" sz="1400" b="0" i="1" dirty="0">
                <a:solidFill>
                  <a:srgbClr val="222222"/>
                </a:solidFill>
                <a:effectLst/>
                <a:latin typeface="Arial" panose="020B0604020202020204" pitchFamily="34" charset="0"/>
              </a:rPr>
              <a:t> arXiv:2209.08041</a:t>
            </a:r>
            <a:r>
              <a:rPr lang="fr-FR" sz="1400" b="0" i="0" dirty="0">
                <a:solidFill>
                  <a:srgbClr val="222222"/>
                </a:solidFill>
                <a:effectLst/>
                <a:latin typeface="Arial" panose="020B0604020202020204" pitchFamily="34" charset="0"/>
              </a:rPr>
              <a:t>.</a:t>
            </a:r>
            <a:endParaRPr lang="fr-FR" sz="1400" dirty="0"/>
          </a:p>
        </p:txBody>
      </p:sp>
    </p:spTree>
    <p:extLst>
      <p:ext uri="{BB962C8B-B14F-4D97-AF65-F5344CB8AC3E}">
        <p14:creationId xmlns:p14="http://schemas.microsoft.com/office/powerpoint/2010/main" val="500340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06615" y="807810"/>
            <a:ext cx="5535615" cy="5875267"/>
          </a:xfrm>
          <a:prstGeom prst="rect">
            <a:avLst/>
          </a:prstGeom>
        </p:spPr>
      </p:pic>
      <p:pic>
        <p:nvPicPr>
          <p:cNvPr id="3" name="Image 2"/>
          <p:cNvPicPr>
            <a:picLocks noChangeAspect="1"/>
          </p:cNvPicPr>
          <p:nvPr/>
        </p:nvPicPr>
        <p:blipFill>
          <a:blip r:embed="rId3"/>
          <a:stretch>
            <a:fillRect/>
          </a:stretch>
        </p:blipFill>
        <p:spPr>
          <a:xfrm>
            <a:off x="1601670" y="7598"/>
            <a:ext cx="4696480" cy="800212"/>
          </a:xfrm>
          <a:prstGeom prst="rect">
            <a:avLst/>
          </a:prstGeom>
        </p:spPr>
      </p:pic>
    </p:spTree>
    <p:extLst>
      <p:ext uri="{BB962C8B-B14F-4D97-AF65-F5344CB8AC3E}">
        <p14:creationId xmlns:p14="http://schemas.microsoft.com/office/powerpoint/2010/main" val="302956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1536FDC-20CB-6EFC-4333-02C9A4C1A7EC}"/>
              </a:ext>
            </a:extLst>
          </p:cNvPr>
          <p:cNvPicPr>
            <a:picLocks noChangeAspect="1"/>
          </p:cNvPicPr>
          <p:nvPr/>
        </p:nvPicPr>
        <p:blipFill>
          <a:blip r:embed="rId2"/>
          <a:stretch>
            <a:fillRect/>
          </a:stretch>
        </p:blipFill>
        <p:spPr>
          <a:xfrm>
            <a:off x="231851" y="857250"/>
            <a:ext cx="6606569" cy="5143500"/>
          </a:xfrm>
          <a:prstGeom prst="rect">
            <a:avLst/>
          </a:prstGeom>
        </p:spPr>
      </p:pic>
      <p:pic>
        <p:nvPicPr>
          <p:cNvPr id="2" name="Graphique 1">
            <a:extLst>
              <a:ext uri="{FF2B5EF4-FFF2-40B4-BE49-F238E27FC236}">
                <a16:creationId xmlns:a16="http://schemas.microsoft.com/office/drawing/2014/main" id="{F69AC8B7-DA8A-CBE5-68DF-229356637781}"/>
              </a:ext>
            </a:extLst>
          </p:cNvPr>
          <p:cNvPicPr>
            <a:picLocks noChangeAspect="1"/>
          </p:cNvPicPr>
          <p:nvPr/>
        </p:nvPicPr>
        <p:blipFill>
          <a:blip r:embed="rId3">
            <a:lum/>
            <a:alphaModFix/>
            <a:extLst>
              <a:ext uri="{96DAC541-7B7A-43D3-8B79-37D633B846F1}">
                <asvg:svgBlip xmlns:asvg="http://schemas.microsoft.com/office/drawing/2016/SVG/main" r:embed="rId4"/>
              </a:ext>
            </a:extLst>
          </a:blip>
          <a:srcRect/>
          <a:stretch>
            <a:fillRect/>
          </a:stretch>
        </p:blipFill>
        <p:spPr>
          <a:xfrm>
            <a:off x="7002801" y="5284228"/>
            <a:ext cx="2020238" cy="579416"/>
          </a:xfrm>
          <a:prstGeom prst="rect">
            <a:avLst/>
          </a:prstGeom>
          <a:noFill/>
          <a:ln>
            <a:noFill/>
          </a:ln>
        </p:spPr>
      </p:pic>
      <p:sp>
        <p:nvSpPr>
          <p:cNvPr id="4" name="ZoneTexte 3">
            <a:extLst>
              <a:ext uri="{FF2B5EF4-FFF2-40B4-BE49-F238E27FC236}">
                <a16:creationId xmlns:a16="http://schemas.microsoft.com/office/drawing/2014/main" id="{8A2845A9-5246-D507-04F2-BC7B34A65E7C}"/>
              </a:ext>
            </a:extLst>
          </p:cNvPr>
          <p:cNvSpPr txBox="1"/>
          <p:nvPr/>
        </p:nvSpPr>
        <p:spPr>
          <a:xfrm>
            <a:off x="6931478" y="3778433"/>
            <a:ext cx="2122715" cy="507831"/>
          </a:xfrm>
          <a:prstGeom prst="rect">
            <a:avLst/>
          </a:prstGeom>
          <a:noFill/>
        </p:spPr>
        <p:txBody>
          <a:bodyPr wrap="square" rtlCol="0">
            <a:spAutoFit/>
          </a:bodyPr>
          <a:lstStyle/>
          <a:p>
            <a:pPr defTabSz="685800" fontAlgn="auto">
              <a:spcBef>
                <a:spcPts val="0"/>
              </a:spcBef>
              <a:spcAft>
                <a:spcPts val="0"/>
              </a:spcAft>
            </a:pPr>
            <a:r>
              <a:rPr lang="fr-FR" sz="1350" i="1" dirty="0">
                <a:solidFill>
                  <a:prstClr val="black"/>
                </a:solidFill>
                <a:latin typeface="Calibri" panose="020F0502020204030204"/>
              </a:rPr>
              <a:t>Super</a:t>
            </a:r>
            <a:r>
              <a:rPr lang="fr-FR" sz="1350" dirty="0">
                <a:solidFill>
                  <a:prstClr val="black"/>
                </a:solidFill>
                <a:latin typeface="Calibri" panose="020F0502020204030204"/>
              </a:rPr>
              <a:t> high </a:t>
            </a:r>
            <a:r>
              <a:rPr lang="fr-FR" sz="1350" dirty="0" err="1">
                <a:solidFill>
                  <a:prstClr val="black"/>
                </a:solidFill>
                <a:latin typeface="Calibri" panose="020F0502020204030204"/>
              </a:rPr>
              <a:t>energy</a:t>
            </a:r>
            <a:r>
              <a:rPr lang="fr-FR" sz="1350" dirty="0">
                <a:solidFill>
                  <a:prstClr val="black"/>
                </a:solidFill>
                <a:latin typeface="Calibri" panose="020F0502020204030204"/>
              </a:rPr>
              <a:t> </a:t>
            </a:r>
            <a:r>
              <a:rPr lang="fr-FR" sz="1350" dirty="0" err="1">
                <a:solidFill>
                  <a:prstClr val="black"/>
                </a:solidFill>
                <a:latin typeface="Calibri" panose="020F0502020204030204"/>
              </a:rPr>
              <a:t>physics</a:t>
            </a:r>
            <a:r>
              <a:rPr lang="fr-FR" sz="1350" dirty="0">
                <a:solidFill>
                  <a:prstClr val="black"/>
                </a:solidFill>
                <a:latin typeface="Calibri" panose="020F0502020204030204"/>
              </a:rPr>
              <a:t> </a:t>
            </a:r>
            <a:r>
              <a:rPr lang="fr-FR" sz="1350" dirty="0" err="1">
                <a:solidFill>
                  <a:prstClr val="black"/>
                </a:solidFill>
                <a:latin typeface="Calibri" panose="020F0502020204030204"/>
              </a:rPr>
              <a:t>with</a:t>
            </a:r>
            <a:r>
              <a:rPr lang="fr-FR" sz="1350" dirty="0">
                <a:solidFill>
                  <a:prstClr val="black"/>
                </a:solidFill>
                <a:latin typeface="Calibri" panose="020F0502020204030204"/>
              </a:rPr>
              <a:t> table top </a:t>
            </a:r>
            <a:r>
              <a:rPr lang="fr-FR" sz="1350" dirty="0" err="1">
                <a:solidFill>
                  <a:prstClr val="black"/>
                </a:solidFill>
                <a:latin typeface="Calibri" panose="020F0502020204030204"/>
              </a:rPr>
              <a:t>experiments</a:t>
            </a:r>
            <a:endParaRPr lang="fr-FR" sz="1350" dirty="0">
              <a:solidFill>
                <a:prstClr val="black"/>
              </a:solidFill>
              <a:latin typeface="Calibri" panose="020F0502020204030204"/>
            </a:endParaRPr>
          </a:p>
        </p:txBody>
      </p:sp>
      <p:sp>
        <p:nvSpPr>
          <p:cNvPr id="5" name="Rectangle 4">
            <a:extLst>
              <a:ext uri="{FF2B5EF4-FFF2-40B4-BE49-F238E27FC236}">
                <a16:creationId xmlns:a16="http://schemas.microsoft.com/office/drawing/2014/main" id="{3F2CFEC7-0DB6-C734-B75E-0087887F2438}"/>
              </a:ext>
            </a:extLst>
          </p:cNvPr>
          <p:cNvSpPr/>
          <p:nvPr/>
        </p:nvSpPr>
        <p:spPr>
          <a:xfrm>
            <a:off x="4882243" y="857250"/>
            <a:ext cx="1183822"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6" name="ZoneTexte 5">
            <a:extLst>
              <a:ext uri="{FF2B5EF4-FFF2-40B4-BE49-F238E27FC236}">
                <a16:creationId xmlns:a16="http://schemas.microsoft.com/office/drawing/2014/main" id="{830B1670-44F7-E2A5-894B-3006072DF095}"/>
              </a:ext>
            </a:extLst>
          </p:cNvPr>
          <p:cNvSpPr txBox="1"/>
          <p:nvPr/>
        </p:nvSpPr>
        <p:spPr>
          <a:xfrm>
            <a:off x="231851" y="171464"/>
            <a:ext cx="8791188" cy="1077218"/>
          </a:xfrm>
          <a:prstGeom prst="rect">
            <a:avLst/>
          </a:prstGeom>
          <a:solidFill>
            <a:schemeClr val="bg1"/>
          </a:solidFill>
        </p:spPr>
        <p:txBody>
          <a:bodyPr wrap="none" rtlCol="0">
            <a:spAutoFit/>
          </a:bodyPr>
          <a:lstStyle/>
          <a:p>
            <a:pPr algn="ctr"/>
            <a:r>
              <a:rPr lang="en-US" sz="3200" b="1" i="1" dirty="0">
                <a:solidFill>
                  <a:srgbClr val="000000"/>
                </a:solidFill>
                <a:effectLst/>
                <a:latin typeface="Roboto" panose="02000000000000000000" pitchFamily="2" charset="0"/>
              </a:rPr>
              <a:t> Predicted electron electric dipole moments </a:t>
            </a:r>
          </a:p>
          <a:p>
            <a:pPr algn="ctr"/>
            <a:r>
              <a:rPr lang="en-US" sz="3200" b="1" i="1" dirty="0">
                <a:solidFill>
                  <a:srgbClr val="000000"/>
                </a:solidFill>
                <a:effectLst/>
                <a:latin typeface="Roboto" panose="02000000000000000000" pitchFamily="2" charset="0"/>
              </a:rPr>
              <a:t>(compiled by D. DeMille)</a:t>
            </a:r>
            <a:endParaRPr lang="fr-FR" sz="3200" b="1" dirty="0"/>
          </a:p>
        </p:txBody>
      </p:sp>
      <p:sp>
        <p:nvSpPr>
          <p:cNvPr id="7" name="Rectangle 6">
            <a:extLst>
              <a:ext uri="{FF2B5EF4-FFF2-40B4-BE49-F238E27FC236}">
                <a16:creationId xmlns:a16="http://schemas.microsoft.com/office/drawing/2014/main" id="{96B0016D-D7E5-0D52-7A37-87A3D7BDCBBF}"/>
              </a:ext>
            </a:extLst>
          </p:cNvPr>
          <p:cNvSpPr/>
          <p:nvPr/>
        </p:nvSpPr>
        <p:spPr>
          <a:xfrm>
            <a:off x="566555" y="1583795"/>
            <a:ext cx="2925325" cy="3780420"/>
          </a:xfrm>
          <a:prstGeom prst="rect">
            <a:avLst/>
          </a:prstGeom>
          <a:solidFill>
            <a:schemeClr val="tx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DB550A60-39C6-7729-D705-7C71E31C85F3}"/>
              </a:ext>
            </a:extLst>
          </p:cNvPr>
          <p:cNvSpPr txBox="1"/>
          <p:nvPr/>
        </p:nvSpPr>
        <p:spPr>
          <a:xfrm>
            <a:off x="3552745" y="2393736"/>
            <a:ext cx="5501448" cy="646331"/>
          </a:xfrm>
          <a:prstGeom prst="rect">
            <a:avLst/>
          </a:prstGeom>
          <a:noFill/>
        </p:spPr>
        <p:txBody>
          <a:bodyPr wrap="square">
            <a:spAutoFit/>
          </a:bodyPr>
          <a:lstStyle/>
          <a:p>
            <a:r>
              <a:rPr lang="en-US" dirty="0"/>
              <a:t>A new bound on the electron’s electric dipole moment (X-mass 2022 JILA with </a:t>
            </a:r>
            <a:r>
              <a:rPr lang="en-US" dirty="0" err="1"/>
              <a:t>HfF</a:t>
            </a:r>
            <a:r>
              <a:rPr lang="en-US" baseline="30000" dirty="0"/>
              <a:t>+</a:t>
            </a:r>
            <a:r>
              <a:rPr lang="en-US" dirty="0"/>
              <a:t>)</a:t>
            </a:r>
            <a:endParaRPr lang="fr-FR" dirty="0"/>
          </a:p>
        </p:txBody>
      </p:sp>
      <p:sp>
        <p:nvSpPr>
          <p:cNvPr id="11" name="ZoneTexte 10">
            <a:extLst>
              <a:ext uri="{FF2B5EF4-FFF2-40B4-BE49-F238E27FC236}">
                <a16:creationId xmlns:a16="http://schemas.microsoft.com/office/drawing/2014/main" id="{176A1B03-9ADB-EE5E-B012-9CCBB3CF73F7}"/>
              </a:ext>
            </a:extLst>
          </p:cNvPr>
          <p:cNvSpPr txBox="1"/>
          <p:nvPr/>
        </p:nvSpPr>
        <p:spPr>
          <a:xfrm>
            <a:off x="-565500" y="5919563"/>
            <a:ext cx="6404317" cy="369332"/>
          </a:xfrm>
          <a:prstGeom prst="rect">
            <a:avLst/>
          </a:prstGeom>
          <a:noFill/>
        </p:spPr>
        <p:txBody>
          <a:bodyPr wrap="none" rtlCol="0">
            <a:spAutoFit/>
          </a:bodyPr>
          <a:lstStyle/>
          <a:p>
            <a:r>
              <a:rPr lang="fr-FR" dirty="0"/>
              <a:t>0.05             0.5              5               50             500          5000</a:t>
            </a:r>
          </a:p>
        </p:txBody>
      </p:sp>
      <p:sp>
        <p:nvSpPr>
          <p:cNvPr id="12" name="ZoneTexte 11">
            <a:extLst>
              <a:ext uri="{FF2B5EF4-FFF2-40B4-BE49-F238E27FC236}">
                <a16:creationId xmlns:a16="http://schemas.microsoft.com/office/drawing/2014/main" id="{BB25361E-0997-67E3-90B2-4CE8DF67094D}"/>
              </a:ext>
            </a:extLst>
          </p:cNvPr>
          <p:cNvSpPr txBox="1"/>
          <p:nvPr/>
        </p:nvSpPr>
        <p:spPr>
          <a:xfrm>
            <a:off x="-565500" y="6430397"/>
            <a:ext cx="6404317" cy="369332"/>
          </a:xfrm>
          <a:prstGeom prst="rect">
            <a:avLst/>
          </a:prstGeom>
          <a:noFill/>
        </p:spPr>
        <p:txBody>
          <a:bodyPr wrap="none" rtlCol="0">
            <a:spAutoFit/>
          </a:bodyPr>
          <a:lstStyle/>
          <a:p>
            <a:r>
              <a:rPr lang="fr-FR" dirty="0"/>
              <a:t>0.005         0.05             0.5              5               50             500</a:t>
            </a:r>
          </a:p>
        </p:txBody>
      </p:sp>
      <p:sp>
        <p:nvSpPr>
          <p:cNvPr id="13" name="ZoneTexte 12">
            <a:extLst>
              <a:ext uri="{FF2B5EF4-FFF2-40B4-BE49-F238E27FC236}">
                <a16:creationId xmlns:a16="http://schemas.microsoft.com/office/drawing/2014/main" id="{17CDCDB2-3E0D-6E82-F79A-367899142C81}"/>
              </a:ext>
            </a:extLst>
          </p:cNvPr>
          <p:cNvSpPr txBox="1"/>
          <p:nvPr/>
        </p:nvSpPr>
        <p:spPr>
          <a:xfrm>
            <a:off x="6434931" y="5948569"/>
            <a:ext cx="1736437" cy="369332"/>
          </a:xfrm>
          <a:prstGeom prst="rect">
            <a:avLst/>
          </a:prstGeom>
          <a:noFill/>
        </p:spPr>
        <p:txBody>
          <a:bodyPr wrap="none" rtlCol="0">
            <a:spAutoFit/>
          </a:bodyPr>
          <a:lstStyle/>
          <a:p>
            <a:r>
              <a:rPr lang="fr-FR" dirty="0"/>
              <a:t>One </a:t>
            </a:r>
            <a:r>
              <a:rPr lang="fr-FR" dirty="0" err="1"/>
              <a:t>loop</a:t>
            </a:r>
            <a:r>
              <a:rPr lang="fr-FR" dirty="0"/>
              <a:t> (</a:t>
            </a:r>
            <a:r>
              <a:rPr lang="fr-FR" dirty="0" err="1"/>
              <a:t>TeV</a:t>
            </a:r>
            <a:r>
              <a:rPr lang="fr-FR" dirty="0"/>
              <a:t>)</a:t>
            </a:r>
          </a:p>
        </p:txBody>
      </p:sp>
      <p:sp>
        <p:nvSpPr>
          <p:cNvPr id="14" name="ZoneTexte 13">
            <a:extLst>
              <a:ext uri="{FF2B5EF4-FFF2-40B4-BE49-F238E27FC236}">
                <a16:creationId xmlns:a16="http://schemas.microsoft.com/office/drawing/2014/main" id="{E9C02947-E407-C8E9-6A7E-E5862392D9EF}"/>
              </a:ext>
            </a:extLst>
          </p:cNvPr>
          <p:cNvSpPr txBox="1"/>
          <p:nvPr/>
        </p:nvSpPr>
        <p:spPr>
          <a:xfrm>
            <a:off x="6434931" y="6402826"/>
            <a:ext cx="1903213" cy="369332"/>
          </a:xfrm>
          <a:prstGeom prst="rect">
            <a:avLst/>
          </a:prstGeom>
          <a:noFill/>
        </p:spPr>
        <p:txBody>
          <a:bodyPr wrap="none" rtlCol="0">
            <a:spAutoFit/>
          </a:bodyPr>
          <a:lstStyle/>
          <a:p>
            <a:r>
              <a:rPr lang="fr-FR" dirty="0" err="1"/>
              <a:t>Two</a:t>
            </a:r>
            <a:r>
              <a:rPr lang="fr-FR" dirty="0"/>
              <a:t>  </a:t>
            </a:r>
            <a:r>
              <a:rPr lang="fr-FR" dirty="0" err="1"/>
              <a:t>loops</a:t>
            </a:r>
            <a:r>
              <a:rPr lang="fr-FR" dirty="0"/>
              <a:t> (</a:t>
            </a:r>
            <a:r>
              <a:rPr lang="fr-FR" dirty="0" err="1"/>
              <a:t>TeV</a:t>
            </a:r>
            <a:r>
              <a:rPr lang="fr-FR" dirty="0"/>
              <a:t>)</a:t>
            </a:r>
          </a:p>
        </p:txBody>
      </p:sp>
      <p:pic>
        <p:nvPicPr>
          <p:cNvPr id="17" name="Image 16">
            <a:extLst>
              <a:ext uri="{FF2B5EF4-FFF2-40B4-BE49-F238E27FC236}">
                <a16:creationId xmlns:a16="http://schemas.microsoft.com/office/drawing/2014/main" id="{59C4BA2B-A273-BF9E-0ABD-CBE4D98A273A}"/>
              </a:ext>
            </a:extLst>
          </p:cNvPr>
          <p:cNvPicPr>
            <a:picLocks noChangeAspect="1"/>
          </p:cNvPicPr>
          <p:nvPr/>
        </p:nvPicPr>
        <p:blipFill rotWithShape="1">
          <a:blip r:embed="rId5"/>
          <a:srcRect l="87241" r="11362"/>
          <a:stretch/>
        </p:blipFill>
        <p:spPr>
          <a:xfrm rot="5400000" flipV="1">
            <a:off x="2984536" y="2556478"/>
            <a:ext cx="114590" cy="7560841"/>
          </a:xfrm>
          <a:prstGeom prst="rect">
            <a:avLst/>
          </a:prstGeom>
        </p:spPr>
      </p:pic>
    </p:spTree>
    <p:extLst>
      <p:ext uri="{BB962C8B-B14F-4D97-AF65-F5344CB8AC3E}">
        <p14:creationId xmlns:p14="http://schemas.microsoft.com/office/powerpoint/2010/main" val="9340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6884F6-C4BD-4621-8FFB-2C2DE08A5DB5}"/>
              </a:ext>
            </a:extLst>
          </p:cNvPr>
          <p:cNvSpPr/>
          <p:nvPr/>
        </p:nvSpPr>
        <p:spPr>
          <a:xfrm>
            <a:off x="3663788" y="4746137"/>
            <a:ext cx="956523" cy="666976"/>
          </a:xfrm>
          <a:prstGeom prst="rect">
            <a:avLst/>
          </a:prstGeom>
          <a:gradFill>
            <a:gsLst>
              <a:gs pos="0">
                <a:srgbClr val="00B050"/>
              </a:gs>
              <a:gs pos="96000">
                <a:schemeClr val="bg1"/>
              </a:gs>
              <a:gs pos="100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6" name="ZoneTexte 5">
            <a:extLst>
              <a:ext uri="{FF2B5EF4-FFF2-40B4-BE49-F238E27FC236}">
                <a16:creationId xmlns:a16="http://schemas.microsoft.com/office/drawing/2014/main" id="{750C1539-ADF5-4C67-AAF7-8839CB378D95}"/>
              </a:ext>
            </a:extLst>
          </p:cNvPr>
          <p:cNvSpPr txBox="1"/>
          <p:nvPr/>
        </p:nvSpPr>
        <p:spPr>
          <a:xfrm>
            <a:off x="3743021" y="4692972"/>
            <a:ext cx="1008999" cy="577081"/>
          </a:xfrm>
          <a:prstGeom prst="rect">
            <a:avLst/>
          </a:prstGeom>
          <a:noFill/>
          <a:ln>
            <a:noFill/>
          </a:ln>
        </p:spPr>
        <p:txBody>
          <a:bodyPr wrap="square" rtlCol="0">
            <a:spAutoFit/>
          </a:bodyPr>
          <a:lstStyle/>
          <a:p>
            <a:pPr defTabSz="685800" fontAlgn="auto">
              <a:spcBef>
                <a:spcPts val="0"/>
              </a:spcBef>
              <a:spcAft>
                <a:spcPts val="0"/>
              </a:spcAft>
            </a:pPr>
            <a:r>
              <a:rPr lang="fr-FR" sz="1050" b="1" dirty="0">
                <a:solidFill>
                  <a:prstClr val="black"/>
                </a:solidFill>
                <a:latin typeface="Calibri" panose="020F0502020204030204"/>
              </a:rPr>
              <a:t>Beyond</a:t>
            </a:r>
          </a:p>
          <a:p>
            <a:pPr defTabSz="685800" fontAlgn="auto">
              <a:spcBef>
                <a:spcPts val="0"/>
              </a:spcBef>
              <a:spcAft>
                <a:spcPts val="0"/>
              </a:spcAft>
            </a:pPr>
            <a:r>
              <a:rPr lang="fr-FR" sz="1050" b="1" dirty="0">
                <a:solidFill>
                  <a:prstClr val="black"/>
                </a:solidFill>
                <a:latin typeface="Calibri" panose="020F0502020204030204"/>
              </a:rPr>
              <a:t>Standard </a:t>
            </a:r>
            <a:r>
              <a:rPr lang="fr-FR" sz="1050" b="1" dirty="0" err="1">
                <a:solidFill>
                  <a:prstClr val="black"/>
                </a:solidFill>
                <a:latin typeface="Calibri" panose="020F0502020204030204"/>
              </a:rPr>
              <a:t>Models</a:t>
            </a:r>
            <a:r>
              <a:rPr lang="fr-FR" sz="1050" b="1" dirty="0">
                <a:solidFill>
                  <a:prstClr val="black"/>
                </a:solidFill>
                <a:latin typeface="Calibri" panose="020F0502020204030204"/>
              </a:rPr>
              <a:t> </a:t>
            </a:r>
          </a:p>
        </p:txBody>
      </p:sp>
      <p:grpSp>
        <p:nvGrpSpPr>
          <p:cNvPr id="7" name="Groupe 6">
            <a:extLst>
              <a:ext uri="{FF2B5EF4-FFF2-40B4-BE49-F238E27FC236}">
                <a16:creationId xmlns:a16="http://schemas.microsoft.com/office/drawing/2014/main" id="{3D550164-170A-450D-9820-642D30FABA07}"/>
              </a:ext>
            </a:extLst>
          </p:cNvPr>
          <p:cNvGrpSpPr/>
          <p:nvPr/>
        </p:nvGrpSpPr>
        <p:grpSpPr>
          <a:xfrm>
            <a:off x="-44874" y="2842338"/>
            <a:ext cx="3719547" cy="3392417"/>
            <a:chOff x="30444" y="2011406"/>
            <a:chExt cx="4164430" cy="3531959"/>
          </a:xfrm>
        </p:grpSpPr>
        <p:grpSp>
          <p:nvGrpSpPr>
            <p:cNvPr id="8" name="Groupe 7">
              <a:extLst>
                <a:ext uri="{FF2B5EF4-FFF2-40B4-BE49-F238E27FC236}">
                  <a16:creationId xmlns:a16="http://schemas.microsoft.com/office/drawing/2014/main" id="{37663383-C7FD-4720-8220-1D814363A792}"/>
                </a:ext>
              </a:extLst>
            </p:cNvPr>
            <p:cNvGrpSpPr/>
            <p:nvPr/>
          </p:nvGrpSpPr>
          <p:grpSpPr>
            <a:xfrm>
              <a:off x="30444" y="2011406"/>
              <a:ext cx="4164430" cy="3531959"/>
              <a:chOff x="-36512" y="2011406"/>
              <a:chExt cx="4164430" cy="3531959"/>
            </a:xfrm>
          </p:grpSpPr>
          <p:pic>
            <p:nvPicPr>
              <p:cNvPr id="13" name="Espace réservé du contenu 3">
                <a:extLst>
                  <a:ext uri="{FF2B5EF4-FFF2-40B4-BE49-F238E27FC236}">
                    <a16:creationId xmlns:a16="http://schemas.microsoft.com/office/drawing/2014/main" id="{6A25017B-9B57-49E7-BE39-C27876770755}"/>
                  </a:ext>
                </a:extLst>
              </p:cNvPr>
              <p:cNvPicPr>
                <a:picLocks noChangeAspect="1"/>
              </p:cNvPicPr>
              <p:nvPr/>
            </p:nvPicPr>
            <p:blipFill>
              <a:blip r:embed="rId4"/>
              <a:stretch>
                <a:fillRect/>
              </a:stretch>
            </p:blipFill>
            <p:spPr>
              <a:xfrm>
                <a:off x="-36512" y="2011406"/>
                <a:ext cx="4164430" cy="3531959"/>
              </a:xfrm>
              <a:prstGeom prst="rect">
                <a:avLst/>
              </a:prstGeom>
            </p:spPr>
          </p:pic>
          <p:sp>
            <p:nvSpPr>
              <p:cNvPr id="14" name="Rectangle 13">
                <a:extLst>
                  <a:ext uri="{FF2B5EF4-FFF2-40B4-BE49-F238E27FC236}">
                    <a16:creationId xmlns:a16="http://schemas.microsoft.com/office/drawing/2014/main" id="{168A407A-63A6-402B-BA55-64A5FE41F462}"/>
                  </a:ext>
                </a:extLst>
              </p:cNvPr>
              <p:cNvSpPr/>
              <p:nvPr/>
            </p:nvSpPr>
            <p:spPr>
              <a:xfrm>
                <a:off x="1547664" y="2840734"/>
                <a:ext cx="613843" cy="433324"/>
              </a:xfrm>
              <a:prstGeom prst="rect">
                <a:avLst/>
              </a:prstGeom>
            </p:spPr>
            <p:txBody>
              <a:bodyPr wrap="none">
                <a:spAutoFit/>
              </a:bodyPr>
              <a:lstStyle/>
              <a:p>
                <a:pPr defTabSz="685800" fontAlgn="auto">
                  <a:spcBef>
                    <a:spcPts val="0"/>
                  </a:spcBef>
                  <a:spcAft>
                    <a:spcPts val="0"/>
                  </a:spcAft>
                </a:pPr>
                <a:r>
                  <a:rPr lang="fr-FR" sz="750" dirty="0">
                    <a:solidFill>
                      <a:srgbClr val="4D5156"/>
                    </a:solidFill>
                    <a:latin typeface="Times New Roman" panose="02020603050405020304" pitchFamily="18" charset="0"/>
                    <a:cs typeface="Times New Roman" panose="02020603050405020304" pitchFamily="18" charset="0"/>
                  </a:rPr>
                  <a:t>Ni–Zn </a:t>
                </a:r>
              </a:p>
              <a:p>
                <a:pPr defTabSz="685800" fontAlgn="auto">
                  <a:spcBef>
                    <a:spcPts val="0"/>
                  </a:spcBef>
                  <a:spcAft>
                    <a:spcPts val="0"/>
                  </a:spcAft>
                </a:pPr>
                <a:r>
                  <a:rPr lang="fr-FR" sz="750" dirty="0">
                    <a:solidFill>
                      <a:srgbClr val="4D5156"/>
                    </a:solidFill>
                    <a:latin typeface="Times New Roman" panose="02020603050405020304" pitchFamily="18" charset="0"/>
                    <a:cs typeface="Times New Roman" panose="02020603050405020304" pitchFamily="18" charset="0"/>
                  </a:rPr>
                  <a:t>ferrite</a:t>
                </a:r>
                <a:endParaRPr lang="fr-FR" sz="750" dirty="0">
                  <a:solidFill>
                    <a:prstClr val="black"/>
                  </a:solidFill>
                  <a:latin typeface="Times New Roman" panose="020206030504050203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72146005-7BD1-46A4-8040-F346612B0961}"/>
                  </a:ext>
                </a:extLst>
              </p:cNvPr>
              <p:cNvSpPr txBox="1"/>
              <p:nvPr/>
            </p:nvSpPr>
            <p:spPr>
              <a:xfrm>
                <a:off x="2576824" y="3740816"/>
                <a:ext cx="934871" cy="433324"/>
              </a:xfrm>
              <a:prstGeom prst="rect">
                <a:avLst/>
              </a:prstGeom>
              <a:noFill/>
              <a:ln>
                <a:noFill/>
              </a:ln>
            </p:spPr>
            <p:txBody>
              <a:bodyPr wrap="square" rtlCol="0">
                <a:spAutoFit/>
              </a:bodyPr>
              <a:lstStyle/>
              <a:p>
                <a:pPr defTabSz="685800" fontAlgn="auto">
                  <a:spcBef>
                    <a:spcPts val="0"/>
                  </a:spcBef>
                  <a:spcAft>
                    <a:spcPts val="0"/>
                  </a:spcAft>
                </a:pPr>
                <a:r>
                  <a:rPr lang="en-US" sz="750" dirty="0">
                    <a:solidFill>
                      <a:prstClr val="black"/>
                    </a:solidFill>
                    <a:latin typeface="Times New Roman" panose="02020603050405020304" pitchFamily="18" charset="0"/>
                    <a:cs typeface="Times New Roman" panose="02020603050405020304" pitchFamily="18" charset="0"/>
                  </a:rPr>
                  <a:t>Eu</a:t>
                </a:r>
                <a:r>
                  <a:rPr lang="en-US" sz="750" baseline="-25000" dirty="0">
                    <a:solidFill>
                      <a:prstClr val="black"/>
                    </a:solidFill>
                    <a:latin typeface="Times New Roman" panose="02020603050405020304" pitchFamily="18" charset="0"/>
                    <a:cs typeface="Times New Roman" panose="02020603050405020304" pitchFamily="18" charset="0"/>
                  </a:rPr>
                  <a:t>0.5</a:t>
                </a:r>
                <a:r>
                  <a:rPr lang="en-US" sz="750" dirty="0">
                    <a:solidFill>
                      <a:prstClr val="black"/>
                    </a:solidFill>
                    <a:latin typeface="Times New Roman" panose="02020603050405020304" pitchFamily="18" charset="0"/>
                    <a:cs typeface="Times New Roman" panose="02020603050405020304" pitchFamily="18" charset="0"/>
                  </a:rPr>
                  <a:t>Ba</a:t>
                </a:r>
                <a:r>
                  <a:rPr lang="en-US" sz="750" baseline="-25000" dirty="0">
                    <a:solidFill>
                      <a:prstClr val="black"/>
                    </a:solidFill>
                    <a:latin typeface="Times New Roman" panose="02020603050405020304" pitchFamily="18" charset="0"/>
                    <a:cs typeface="Times New Roman" panose="02020603050405020304" pitchFamily="18" charset="0"/>
                  </a:rPr>
                  <a:t>0.5</a:t>
                </a:r>
                <a:r>
                  <a:rPr lang="en-US" sz="750" dirty="0">
                    <a:solidFill>
                      <a:prstClr val="black"/>
                    </a:solidFill>
                    <a:latin typeface="Times New Roman" panose="02020603050405020304" pitchFamily="18" charset="0"/>
                    <a:cs typeface="Times New Roman" panose="02020603050405020304" pitchFamily="18" charset="0"/>
                  </a:rPr>
                  <a:t>TiO</a:t>
                </a:r>
                <a:r>
                  <a:rPr lang="en-US" sz="750" baseline="-25000" dirty="0">
                    <a:solidFill>
                      <a:prstClr val="black"/>
                    </a:solidFill>
                    <a:latin typeface="Times New Roman" panose="02020603050405020304" pitchFamily="18" charset="0"/>
                    <a:cs typeface="Times New Roman" panose="02020603050405020304" pitchFamily="18" charset="0"/>
                  </a:rPr>
                  <a:t>3</a:t>
                </a:r>
                <a:endParaRPr lang="fr-FR" sz="750" baseline="-25000" dirty="0">
                  <a:solidFill>
                    <a:prstClr val="black"/>
                  </a:solidFill>
                  <a:latin typeface="Times New Roman" panose="02020603050405020304" pitchFamily="18" charset="0"/>
                  <a:cs typeface="Times New Roman" panose="02020603050405020304" pitchFamily="18" charset="0"/>
                </a:endParaRPr>
              </a:p>
            </p:txBody>
          </p:sp>
          <p:sp>
            <p:nvSpPr>
              <p:cNvPr id="16" name="ZoneTexte 15">
                <a:extLst>
                  <a:ext uri="{FF2B5EF4-FFF2-40B4-BE49-F238E27FC236}">
                    <a16:creationId xmlns:a16="http://schemas.microsoft.com/office/drawing/2014/main" id="{37124BF5-FFDF-4782-97E2-BFFFD0C28D49}"/>
                  </a:ext>
                </a:extLst>
              </p:cNvPr>
              <p:cNvSpPr txBox="1"/>
              <p:nvPr/>
            </p:nvSpPr>
            <p:spPr>
              <a:xfrm>
                <a:off x="3347863" y="3462028"/>
                <a:ext cx="521939" cy="278566"/>
              </a:xfrm>
              <a:prstGeom prst="rect">
                <a:avLst/>
              </a:prstGeom>
              <a:noFill/>
            </p:spPr>
            <p:txBody>
              <a:bodyPr wrap="none" rtlCol="0">
                <a:spAutoFit/>
              </a:bodyPr>
              <a:lstStyle/>
              <a:p>
                <a:pPr defTabSz="685800" fontAlgn="auto">
                  <a:spcBef>
                    <a:spcPts val="0"/>
                  </a:spcBef>
                  <a:spcAft>
                    <a:spcPts val="0"/>
                  </a:spcAft>
                </a:pPr>
                <a:r>
                  <a:rPr lang="en-US" sz="750" dirty="0">
                    <a:solidFill>
                      <a:prstClr val="black"/>
                    </a:solidFill>
                    <a:latin typeface="Times New Roman" panose="02020603050405020304" pitchFamily="18" charset="0"/>
                    <a:cs typeface="Times New Roman" panose="02020603050405020304" pitchFamily="18" charset="0"/>
                  </a:rPr>
                  <a:t>GGG</a:t>
                </a:r>
                <a:endParaRPr lang="fr-FR" sz="750" baseline="-25000" dirty="0">
                  <a:solidFill>
                    <a:prstClr val="black"/>
                  </a:solidFill>
                  <a:latin typeface="Times New Roman" panose="02020603050405020304" pitchFamily="18" charset="0"/>
                  <a:cs typeface="Times New Roman" panose="02020603050405020304" pitchFamily="18" charset="0"/>
                </a:endParaRPr>
              </a:p>
            </p:txBody>
          </p:sp>
          <p:sp>
            <p:nvSpPr>
              <p:cNvPr id="17" name="ZoneTexte 16">
                <a:extLst>
                  <a:ext uri="{FF2B5EF4-FFF2-40B4-BE49-F238E27FC236}">
                    <a16:creationId xmlns:a16="http://schemas.microsoft.com/office/drawing/2014/main" id="{268F0127-0621-485E-B2F4-B8D23BF56E28}"/>
                  </a:ext>
                </a:extLst>
              </p:cNvPr>
              <p:cNvSpPr txBox="1"/>
              <p:nvPr/>
            </p:nvSpPr>
            <p:spPr>
              <a:xfrm>
                <a:off x="2563621" y="3407711"/>
                <a:ext cx="536899" cy="278566"/>
              </a:xfrm>
              <a:prstGeom prst="rect">
                <a:avLst/>
              </a:prstGeom>
              <a:noFill/>
            </p:spPr>
            <p:txBody>
              <a:bodyPr wrap="none" rtlCol="0">
                <a:spAutoFit/>
              </a:bodyPr>
              <a:lstStyle/>
              <a:p>
                <a:pPr defTabSz="685800" fontAlgn="auto">
                  <a:spcBef>
                    <a:spcPts val="0"/>
                  </a:spcBef>
                  <a:spcAft>
                    <a:spcPts val="0"/>
                  </a:spcAft>
                </a:pPr>
                <a:r>
                  <a:rPr lang="en-US" sz="750" dirty="0" err="1">
                    <a:solidFill>
                      <a:prstClr val="black"/>
                    </a:solidFill>
                    <a:latin typeface="Times New Roman" panose="02020603050405020304" pitchFamily="18" charset="0"/>
                    <a:cs typeface="Times New Roman" panose="02020603050405020304" pitchFamily="18" charset="0"/>
                  </a:rPr>
                  <a:t>GdIG</a:t>
                </a:r>
                <a:endParaRPr lang="fr-FR" sz="750" baseline="-25000" dirty="0">
                  <a:solidFill>
                    <a:prstClr val="black"/>
                  </a:solidFill>
                  <a:latin typeface="Times New Roman" panose="02020603050405020304" pitchFamily="18" charset="0"/>
                  <a:cs typeface="Times New Roman" panose="02020603050405020304" pitchFamily="18" charset="0"/>
                </a:endParaRPr>
              </a:p>
            </p:txBody>
          </p:sp>
          <p:sp>
            <p:nvSpPr>
              <p:cNvPr id="18" name="Rectangle : coins arrondis 17">
                <a:extLst>
                  <a:ext uri="{FF2B5EF4-FFF2-40B4-BE49-F238E27FC236}">
                    <a16:creationId xmlns:a16="http://schemas.microsoft.com/office/drawing/2014/main" id="{587CA5AC-3D0E-46E0-8966-FE8EB4B4A046}"/>
                  </a:ext>
                </a:extLst>
              </p:cNvPr>
              <p:cNvSpPr/>
              <p:nvPr/>
            </p:nvSpPr>
            <p:spPr>
              <a:xfrm>
                <a:off x="2627784" y="3801546"/>
                <a:ext cx="792088" cy="140817"/>
              </a:xfrm>
              <a:prstGeom prst="round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19" name="Rectangle : coins arrondis 18">
                <a:extLst>
                  <a:ext uri="{FF2B5EF4-FFF2-40B4-BE49-F238E27FC236}">
                    <a16:creationId xmlns:a16="http://schemas.microsoft.com/office/drawing/2014/main" id="{21FAE50D-ECCE-4E6E-A3A0-CA46328BAA45}"/>
                  </a:ext>
                </a:extLst>
              </p:cNvPr>
              <p:cNvSpPr/>
              <p:nvPr/>
            </p:nvSpPr>
            <p:spPr>
              <a:xfrm>
                <a:off x="3567479" y="4919696"/>
                <a:ext cx="243973" cy="122840"/>
              </a:xfrm>
              <a:prstGeom prst="round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20" name="Rectangle : coins arrondis 19">
                <a:extLst>
                  <a:ext uri="{FF2B5EF4-FFF2-40B4-BE49-F238E27FC236}">
                    <a16:creationId xmlns:a16="http://schemas.microsoft.com/office/drawing/2014/main" id="{F502F5FE-682A-4D50-8BB8-CC46FF515A03}"/>
                  </a:ext>
                </a:extLst>
              </p:cNvPr>
              <p:cNvSpPr/>
              <p:nvPr/>
            </p:nvSpPr>
            <p:spPr>
              <a:xfrm>
                <a:off x="2868345" y="4393916"/>
                <a:ext cx="141556" cy="122840"/>
              </a:xfrm>
              <a:prstGeom prst="round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21" name="Rectangle : coins arrondis 20">
                <a:extLst>
                  <a:ext uri="{FF2B5EF4-FFF2-40B4-BE49-F238E27FC236}">
                    <a16:creationId xmlns:a16="http://schemas.microsoft.com/office/drawing/2014/main" id="{08685F8D-B15C-49CC-ABD6-2B0726EDD68F}"/>
                  </a:ext>
                </a:extLst>
              </p:cNvPr>
              <p:cNvSpPr/>
              <p:nvPr/>
            </p:nvSpPr>
            <p:spPr>
              <a:xfrm>
                <a:off x="2279065" y="3951956"/>
                <a:ext cx="141556" cy="122840"/>
              </a:xfrm>
              <a:prstGeom prst="round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grpSp>
        <p:sp>
          <p:nvSpPr>
            <p:cNvPr id="9" name="Rectangle 8">
              <a:extLst>
                <a:ext uri="{FF2B5EF4-FFF2-40B4-BE49-F238E27FC236}">
                  <a16:creationId xmlns:a16="http://schemas.microsoft.com/office/drawing/2014/main" id="{560C9CA7-723A-4386-962E-BBE8511DE8A4}"/>
                </a:ext>
              </a:extLst>
            </p:cNvPr>
            <p:cNvSpPr/>
            <p:nvPr/>
          </p:nvSpPr>
          <p:spPr>
            <a:xfrm rot="2588261">
              <a:off x="1779399" y="3203376"/>
              <a:ext cx="73314" cy="74936"/>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23CFA7F1-F3C5-46B2-8F38-0D0C536CF638}"/>
                </a:ext>
              </a:extLst>
            </p:cNvPr>
            <p:cNvSpPr/>
            <p:nvPr/>
          </p:nvSpPr>
          <p:spPr>
            <a:xfrm rot="2588261">
              <a:off x="3058823" y="3495265"/>
              <a:ext cx="73314" cy="74936"/>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C2DC1922-1591-4760-9FE4-259022CF98F2}"/>
                </a:ext>
              </a:extLst>
            </p:cNvPr>
            <p:cNvSpPr/>
            <p:nvPr/>
          </p:nvSpPr>
          <p:spPr>
            <a:xfrm rot="2588261">
              <a:off x="3341678" y="3723164"/>
              <a:ext cx="73314" cy="74936"/>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490154FD-882D-461E-8B99-149AEC0F23FD}"/>
                </a:ext>
              </a:extLst>
            </p:cNvPr>
            <p:cNvSpPr/>
            <p:nvPr/>
          </p:nvSpPr>
          <p:spPr>
            <a:xfrm rot="2588261">
              <a:off x="3491296" y="3649424"/>
              <a:ext cx="73314" cy="74936"/>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fr-FR" sz="1350">
                <a:solidFill>
                  <a:prstClr val="white"/>
                </a:solidFill>
                <a:latin typeface="Calibri" panose="020F0502020204030204"/>
              </a:endParaRPr>
            </a:p>
          </p:txBody>
        </p:sp>
      </p:grpSp>
      <p:sp>
        <p:nvSpPr>
          <p:cNvPr id="22" name="ZoneTexte 21">
            <a:extLst>
              <a:ext uri="{FF2B5EF4-FFF2-40B4-BE49-F238E27FC236}">
                <a16:creationId xmlns:a16="http://schemas.microsoft.com/office/drawing/2014/main" id="{5CEB8951-32CB-4E4E-A564-B5004C19A9E7}"/>
              </a:ext>
            </a:extLst>
          </p:cNvPr>
          <p:cNvSpPr txBox="1"/>
          <p:nvPr/>
        </p:nvSpPr>
        <p:spPr>
          <a:xfrm>
            <a:off x="3615703" y="5754980"/>
            <a:ext cx="1114408" cy="415498"/>
          </a:xfrm>
          <a:prstGeom prst="rect">
            <a:avLst/>
          </a:prstGeom>
          <a:noFill/>
        </p:spPr>
        <p:txBody>
          <a:bodyPr wrap="none" rtlCol="0">
            <a:spAutoFit/>
          </a:bodyPr>
          <a:lstStyle/>
          <a:p>
            <a:pPr defTabSz="685800" fontAlgn="auto">
              <a:spcBef>
                <a:spcPts val="0"/>
              </a:spcBef>
              <a:spcAft>
                <a:spcPts val="0"/>
              </a:spcAft>
            </a:pPr>
            <a:r>
              <a:rPr lang="fr-FR" sz="1050" b="1" dirty="0">
                <a:solidFill>
                  <a:srgbClr val="FF0000"/>
                </a:solidFill>
                <a:latin typeface="Calibri" panose="020F0502020204030204"/>
              </a:rPr>
              <a:t>Standard Model </a:t>
            </a:r>
          </a:p>
          <a:p>
            <a:pPr defTabSz="685800" fontAlgn="auto">
              <a:spcBef>
                <a:spcPts val="0"/>
              </a:spcBef>
              <a:spcAft>
                <a:spcPts val="0"/>
              </a:spcAft>
            </a:pPr>
            <a:r>
              <a:rPr lang="fr-FR" sz="1050" b="1" dirty="0">
                <a:solidFill>
                  <a:srgbClr val="FF0000"/>
                </a:solidFill>
                <a:latin typeface="Calibri" panose="020F0502020204030204"/>
              </a:rPr>
              <a:t>~10</a:t>
            </a:r>
            <a:r>
              <a:rPr lang="fr-FR" sz="1050" b="1" baseline="30000" dirty="0">
                <a:solidFill>
                  <a:srgbClr val="FF0000"/>
                </a:solidFill>
                <a:latin typeface="Calibri" panose="020F0502020204030204"/>
              </a:rPr>
              <a:t>-38</a:t>
            </a:r>
            <a:r>
              <a:rPr lang="fr-FR" sz="1050" b="1" dirty="0">
                <a:solidFill>
                  <a:srgbClr val="FF0000"/>
                </a:solidFill>
                <a:latin typeface="Calibri" panose="020F0502020204030204"/>
              </a:rPr>
              <a:t> </a:t>
            </a:r>
            <a:r>
              <a:rPr lang="fr-FR" sz="1050" b="1" dirty="0" err="1">
                <a:solidFill>
                  <a:srgbClr val="FF0000"/>
                </a:solidFill>
                <a:latin typeface="Calibri" panose="020F0502020204030204"/>
              </a:rPr>
              <a:t>ecm</a:t>
            </a:r>
            <a:endParaRPr lang="fr-FR" sz="1050" b="1" dirty="0">
              <a:solidFill>
                <a:srgbClr val="FF0000"/>
              </a:solidFill>
              <a:latin typeface="Calibri" panose="020F0502020204030204"/>
            </a:endParaRPr>
          </a:p>
        </p:txBody>
      </p:sp>
      <p:sp>
        <p:nvSpPr>
          <p:cNvPr id="23" name="Titre 1 2">
            <a:extLst>
              <a:ext uri="{FF2B5EF4-FFF2-40B4-BE49-F238E27FC236}">
                <a16:creationId xmlns:a16="http://schemas.microsoft.com/office/drawing/2014/main" id="{31A6E909-E65A-4D9C-99F3-F9D97AA7E7F2}"/>
              </a:ext>
            </a:extLst>
          </p:cNvPr>
          <p:cNvSpPr txBox="1">
            <a:spLocks/>
          </p:cNvSpPr>
          <p:nvPr/>
        </p:nvSpPr>
        <p:spPr>
          <a:xfrm>
            <a:off x="467003" y="2408734"/>
            <a:ext cx="3334044" cy="579114"/>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fontAlgn="auto">
              <a:spcAft>
                <a:spcPts val="0"/>
              </a:spcAft>
            </a:pPr>
            <a:r>
              <a:rPr lang="fr-FR" sz="1350" dirty="0" err="1">
                <a:solidFill>
                  <a:prstClr val="black"/>
                </a:solidFill>
                <a:latin typeface="Times New Roman" panose="02020603050405020304" pitchFamily="18" charset="0"/>
                <a:cs typeface="Times New Roman" panose="02020603050405020304" pitchFamily="18" charset="0"/>
              </a:rPr>
              <a:t>Some</a:t>
            </a:r>
            <a:r>
              <a:rPr lang="fr-FR" sz="1350" dirty="0">
                <a:solidFill>
                  <a:prstClr val="black"/>
                </a:solidFill>
                <a:latin typeface="Times New Roman" panose="02020603050405020304" pitchFamily="18" charset="0"/>
                <a:cs typeface="Times New Roman" panose="02020603050405020304" pitchFamily="18" charset="0"/>
              </a:rPr>
              <a:t> EDM </a:t>
            </a:r>
            <a:r>
              <a:rPr lang="fr-FR" sz="1350" dirty="0" err="1">
                <a:solidFill>
                  <a:prstClr val="black"/>
                </a:solidFill>
                <a:latin typeface="Times New Roman" panose="02020603050405020304" pitchFamily="18" charset="0"/>
                <a:cs typeface="Times New Roman" panose="02020603050405020304" pitchFamily="18" charset="0"/>
              </a:rPr>
              <a:t>history</a:t>
            </a:r>
            <a:endParaRPr lang="fr-FR" sz="1350" dirty="0">
              <a:solidFill>
                <a:prstClr val="black"/>
              </a:solidFill>
              <a:latin typeface="Times New Roman" panose="02020603050405020304" pitchFamily="18" charset="0"/>
              <a:cs typeface="Times New Roman" panose="02020603050405020304" pitchFamily="18" charset="0"/>
            </a:endParaRPr>
          </a:p>
        </p:txBody>
      </p:sp>
      <p:sp>
        <p:nvSpPr>
          <p:cNvPr id="24" name="Titre 1 1">
            <a:extLst>
              <a:ext uri="{FF2B5EF4-FFF2-40B4-BE49-F238E27FC236}">
                <a16:creationId xmlns:a16="http://schemas.microsoft.com/office/drawing/2014/main" id="{0934F225-94E6-47E2-B62E-34794145183A}"/>
              </a:ext>
            </a:extLst>
          </p:cNvPr>
          <p:cNvSpPr txBox="1">
            <a:spLocks/>
          </p:cNvSpPr>
          <p:nvPr/>
        </p:nvSpPr>
        <p:spPr>
          <a:xfrm>
            <a:off x="2924025" y="2494371"/>
            <a:ext cx="2488065" cy="493535"/>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fontAlgn="auto">
              <a:spcAft>
                <a:spcPts val="0"/>
              </a:spcAft>
            </a:pPr>
            <a:r>
              <a:rPr lang="fr-FR" sz="1350" dirty="0">
                <a:solidFill>
                  <a:prstClr val="black"/>
                </a:solidFill>
                <a:latin typeface="Times New Roman" panose="02020603050405020304" pitchFamily="18" charset="0"/>
                <a:cs typeface="Times New Roman" panose="02020603050405020304" pitchFamily="18" charset="0"/>
              </a:rPr>
              <a:t>Electron EDM</a:t>
            </a:r>
          </a:p>
          <a:p>
            <a:pPr defTabSz="685800" fontAlgn="auto">
              <a:spcAft>
                <a:spcPts val="0"/>
              </a:spcAft>
            </a:pPr>
            <a:r>
              <a:rPr lang="fr-FR" sz="1350" dirty="0">
                <a:solidFill>
                  <a:prstClr val="black"/>
                </a:solidFill>
                <a:latin typeface="Times New Roman" panose="02020603050405020304" pitchFamily="18" charset="0"/>
                <a:cs typeface="Times New Roman" panose="02020603050405020304" pitchFamily="18" charset="0"/>
              </a:rPr>
              <a:t> </a:t>
            </a:r>
            <a:r>
              <a:rPr lang="fr-FR" sz="1350" dirty="0" err="1">
                <a:solidFill>
                  <a:prstClr val="black"/>
                </a:solidFill>
                <a:latin typeface="Times New Roman" panose="02020603050405020304" pitchFamily="18" charset="0"/>
                <a:cs typeface="Times New Roman" panose="02020603050405020304" pitchFamily="18" charset="0"/>
              </a:rPr>
              <a:t>predictions</a:t>
            </a:r>
            <a:endParaRPr lang="fr-FR" sz="1350" dirty="0">
              <a:solidFill>
                <a:prstClr val="black"/>
              </a:solidFill>
              <a:latin typeface="Times New Roman" panose="02020603050405020304" pitchFamily="18" charset="0"/>
              <a:cs typeface="Times New Roman" panose="02020603050405020304" pitchFamily="18" charset="0"/>
            </a:endParaRPr>
          </a:p>
        </p:txBody>
      </p:sp>
      <p:graphicFrame>
        <p:nvGraphicFramePr>
          <p:cNvPr id="25" name="Table 4">
            <a:extLst>
              <a:ext uri="{FF2B5EF4-FFF2-40B4-BE49-F238E27FC236}">
                <a16:creationId xmlns:a16="http://schemas.microsoft.com/office/drawing/2014/main" id="{151B8A02-AA1B-40FD-85F7-DD1FB232FF79}"/>
              </a:ext>
            </a:extLst>
          </p:cNvPr>
          <p:cNvGraphicFramePr>
            <a:graphicFrameLocks noGrp="1"/>
          </p:cNvGraphicFramePr>
          <p:nvPr>
            <p:extLst>
              <p:ext uri="{D42A27DB-BD31-4B8C-83A1-F6EECF244321}">
                <p14:modId xmlns:p14="http://schemas.microsoft.com/office/powerpoint/2010/main" val="2878204405"/>
              </p:ext>
            </p:extLst>
          </p:nvPr>
        </p:nvGraphicFramePr>
        <p:xfrm>
          <a:off x="4899262" y="1176198"/>
          <a:ext cx="4173405" cy="1696600"/>
        </p:xfrm>
        <a:graphic>
          <a:graphicData uri="http://schemas.openxmlformats.org/drawingml/2006/table">
            <a:tbl>
              <a:tblPr firstRow="1" bandRow="1">
                <a:tableStyleId>{5C22544A-7EE6-4342-B048-85BDC9FD1C3A}</a:tableStyleId>
              </a:tblPr>
              <a:tblGrid>
                <a:gridCol w="747564">
                  <a:extLst>
                    <a:ext uri="{9D8B030D-6E8A-4147-A177-3AD203B41FA5}">
                      <a16:colId xmlns:a16="http://schemas.microsoft.com/office/drawing/2014/main" val="20000"/>
                    </a:ext>
                  </a:extLst>
                </a:gridCol>
                <a:gridCol w="819224">
                  <a:extLst>
                    <a:ext uri="{9D8B030D-6E8A-4147-A177-3AD203B41FA5}">
                      <a16:colId xmlns:a16="http://schemas.microsoft.com/office/drawing/2014/main" val="20001"/>
                    </a:ext>
                  </a:extLst>
                </a:gridCol>
                <a:gridCol w="595798">
                  <a:extLst>
                    <a:ext uri="{9D8B030D-6E8A-4147-A177-3AD203B41FA5}">
                      <a16:colId xmlns:a16="http://schemas.microsoft.com/office/drawing/2014/main" val="20002"/>
                    </a:ext>
                  </a:extLst>
                </a:gridCol>
                <a:gridCol w="595798">
                  <a:extLst>
                    <a:ext uri="{9D8B030D-6E8A-4147-A177-3AD203B41FA5}">
                      <a16:colId xmlns:a16="http://schemas.microsoft.com/office/drawing/2014/main" val="20003"/>
                    </a:ext>
                  </a:extLst>
                </a:gridCol>
                <a:gridCol w="744748">
                  <a:extLst>
                    <a:ext uri="{9D8B030D-6E8A-4147-A177-3AD203B41FA5}">
                      <a16:colId xmlns:a16="http://schemas.microsoft.com/office/drawing/2014/main" val="20004"/>
                    </a:ext>
                  </a:extLst>
                </a:gridCol>
                <a:gridCol w="670273">
                  <a:extLst>
                    <a:ext uri="{9D8B030D-6E8A-4147-A177-3AD203B41FA5}">
                      <a16:colId xmlns:a16="http://schemas.microsoft.com/office/drawing/2014/main" val="20005"/>
                    </a:ext>
                  </a:extLst>
                </a:gridCol>
              </a:tblGrid>
              <a:tr h="658760">
                <a:tc>
                  <a:txBody>
                    <a:bodyPr/>
                    <a:lstStyle/>
                    <a:p>
                      <a:pPr algn="ctr"/>
                      <a:r>
                        <a:rPr lang="nl-NL" sz="1200" b="0" dirty="0" err="1">
                          <a:latin typeface="Times New Roman" panose="02020603050405020304" pitchFamily="18" charset="0"/>
                          <a:cs typeface="Times New Roman" panose="02020603050405020304" pitchFamily="18" charset="0"/>
                        </a:rPr>
                        <a:t>Particle</a:t>
                      </a:r>
                      <a:endParaRPr lang="en-US" sz="1200" b="0" dirty="0">
                        <a:latin typeface="Times New Roman" panose="020206030504050203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nl-NL" sz="1200" b="0" dirty="0">
                          <a:latin typeface="Times New Roman" panose="02020603050405020304" pitchFamily="18" charset="0"/>
                          <a:cs typeface="Times New Roman" panose="02020603050405020304" pitchFamily="18" charset="0"/>
                        </a:rPr>
                        <a:t>N</a:t>
                      </a:r>
                      <a:r>
                        <a:rPr lang="nl-NL" sz="1200" b="0" baseline="-25000" dirty="0">
                          <a:latin typeface="Times New Roman" panose="02020603050405020304" pitchFamily="18" charset="0"/>
                          <a:cs typeface="Times New Roman" panose="02020603050405020304" pitchFamily="18" charset="0"/>
                        </a:rPr>
                        <a:t>T</a:t>
                      </a:r>
                      <a:r>
                        <a:rPr lang="nl-NL" sz="1200" b="0" dirty="0">
                          <a:latin typeface="Times New Roman" panose="02020603050405020304" pitchFamily="18" charset="0"/>
                          <a:cs typeface="Times New Roman" panose="02020603050405020304" pitchFamily="18" charset="0"/>
                        </a:rPr>
                        <a:t> </a:t>
                      </a:r>
                    </a:p>
                    <a:p>
                      <a:pPr algn="ctr"/>
                      <a:r>
                        <a:rPr lang="nl-NL" sz="1200" b="0" dirty="0">
                          <a:latin typeface="Times New Roman" panose="02020603050405020304" pitchFamily="18" charset="0"/>
                          <a:cs typeface="Times New Roman" panose="02020603050405020304" pitchFamily="18" charset="0"/>
                        </a:rPr>
                        <a:t>time  </a:t>
                      </a:r>
                      <a:r>
                        <a:rPr lang="nl-NL" sz="1200" b="0" dirty="0" err="1">
                          <a:latin typeface="Times New Roman" panose="02020603050405020304" pitchFamily="18" charset="0"/>
                          <a:cs typeface="Times New Roman" panose="02020603050405020304" pitchFamily="18" charset="0"/>
                        </a:rPr>
                        <a:t>integrated</a:t>
                      </a:r>
                      <a:endParaRPr lang="en-US" sz="1200" b="0" dirty="0">
                        <a:latin typeface="Times New Roman" panose="020206030504050203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nl-NL" sz="1200" b="0" dirty="0">
                          <a:latin typeface="Times New Roman" panose="02020603050405020304" pitchFamily="18" charset="0"/>
                          <a:cs typeface="Times New Roman" panose="02020603050405020304" pitchFamily="18" charset="0"/>
                        </a:rPr>
                        <a:t>Time</a:t>
                      </a:r>
                      <a:r>
                        <a:rPr lang="nl-NL" sz="1200" b="0" baseline="0" dirty="0">
                          <a:latin typeface="Times New Roman" panose="02020603050405020304" pitchFamily="18" charset="0"/>
                          <a:cs typeface="Times New Roman" panose="02020603050405020304" pitchFamily="18" charset="0"/>
                        </a:rPr>
                        <a:t> </a:t>
                      </a:r>
                      <a:r>
                        <a:rPr lang="nl-NL" sz="1200" b="0" dirty="0">
                          <a:latin typeface="Times New Roman" panose="02020603050405020304" pitchFamily="18" charset="0"/>
                          <a:cs typeface="Times New Roman" panose="02020603050405020304" pitchFamily="18" charset="0"/>
                          <a:sym typeface="Symbol"/>
                        </a:rPr>
                        <a:t> </a:t>
                      </a:r>
                      <a:r>
                        <a:rPr lang="nl-NL" sz="1200" b="0" dirty="0">
                          <a:latin typeface="Times New Roman" panose="02020603050405020304" pitchFamily="18" charset="0"/>
                          <a:cs typeface="Times New Roman" panose="02020603050405020304" pitchFamily="18" charset="0"/>
                        </a:rPr>
                        <a:t>[s]</a:t>
                      </a:r>
                      <a:endParaRPr lang="en-US" sz="1200" b="0" dirty="0">
                        <a:latin typeface="Times New Roman" panose="020206030504050203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nl-NL" sz="1200" b="0" dirty="0" err="1">
                          <a:latin typeface="Times New Roman" panose="02020603050405020304" pitchFamily="18" charset="0"/>
                          <a:cs typeface="Times New Roman" panose="02020603050405020304" pitchFamily="18" charset="0"/>
                        </a:rPr>
                        <a:t>Polarization</a:t>
                      </a:r>
                      <a:endParaRPr lang="nl-NL" sz="1200" b="0" baseline="0" dirty="0">
                        <a:latin typeface="Times New Roman" panose="02020603050405020304" pitchFamily="18" charset="0"/>
                        <a:cs typeface="Times New Roman" panose="02020603050405020304" pitchFamily="18" charset="0"/>
                      </a:endParaRPr>
                    </a:p>
                    <a:p>
                      <a:pPr algn="ctr"/>
                      <a:r>
                        <a:rPr lang="nl-NL" sz="1200" b="0" baseline="0" dirty="0">
                          <a:latin typeface="Times New Roman" panose="02020603050405020304" pitchFamily="18" charset="0"/>
                          <a:cs typeface="Times New Roman" panose="02020603050405020304" pitchFamily="18" charset="0"/>
                          <a:sym typeface="Symbol"/>
                        </a:rPr>
                        <a:t></a:t>
                      </a:r>
                      <a:endParaRPr lang="en-US" sz="1200" b="0" dirty="0">
                        <a:latin typeface="Times New Roman" panose="020206030504050203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nl-NL" sz="1200" b="0" dirty="0" err="1">
                          <a:latin typeface="Times New Roman" panose="02020603050405020304" pitchFamily="18" charset="0"/>
                          <a:cs typeface="Times New Roman" panose="02020603050405020304" pitchFamily="18" charset="0"/>
                        </a:rPr>
                        <a:t>Eff</a:t>
                      </a:r>
                      <a:r>
                        <a:rPr lang="nl-NL" sz="1200" b="0" dirty="0">
                          <a:latin typeface="Times New Roman" panose="02020603050405020304" pitchFamily="18" charset="0"/>
                          <a:cs typeface="Times New Roman" panose="02020603050405020304" pitchFamily="18" charset="0"/>
                        </a:rPr>
                        <a:t>.</a:t>
                      </a:r>
                      <a:r>
                        <a:rPr lang="nl-NL" sz="1200" b="0" baseline="0" dirty="0">
                          <a:latin typeface="Times New Roman" panose="02020603050405020304" pitchFamily="18" charset="0"/>
                          <a:cs typeface="Times New Roman" panose="02020603050405020304" pitchFamily="18" charset="0"/>
                        </a:rPr>
                        <a:t> </a:t>
                      </a:r>
                      <a:r>
                        <a:rPr lang="nl-NL" sz="1200" b="0" dirty="0">
                          <a:latin typeface="Times New Roman" panose="02020603050405020304" pitchFamily="18" charset="0"/>
                          <a:cs typeface="Times New Roman" panose="02020603050405020304" pitchFamily="18" charset="0"/>
                        </a:rPr>
                        <a:t>Field</a:t>
                      </a:r>
                      <a:endParaRPr lang="nl-NL" sz="1200" b="0" baseline="0" dirty="0">
                        <a:latin typeface="Times New Roman" panose="02020603050405020304" pitchFamily="18" charset="0"/>
                        <a:cs typeface="Times New Roman" panose="02020603050405020304" pitchFamily="18" charset="0"/>
                      </a:endParaRPr>
                    </a:p>
                    <a:p>
                      <a:pPr algn="ctr"/>
                      <a:r>
                        <a:rPr lang="nl-NL" sz="1200" b="0" baseline="0" dirty="0" err="1">
                          <a:latin typeface="Times New Roman" panose="02020603050405020304" pitchFamily="18" charset="0"/>
                          <a:cs typeface="Times New Roman" panose="02020603050405020304" pitchFamily="18" charset="0"/>
                          <a:sym typeface="Symbol"/>
                        </a:rPr>
                        <a:t>E</a:t>
                      </a:r>
                      <a:r>
                        <a:rPr lang="nl-NL" sz="1200" b="0" baseline="-25000" dirty="0" err="1">
                          <a:latin typeface="Times New Roman" panose="02020603050405020304" pitchFamily="18" charset="0"/>
                          <a:cs typeface="Times New Roman" panose="02020603050405020304" pitchFamily="18" charset="0"/>
                          <a:sym typeface="Symbol"/>
                        </a:rPr>
                        <a:t>eff</a:t>
                      </a:r>
                      <a:r>
                        <a:rPr lang="nl-NL" sz="1200" b="0" baseline="0" dirty="0">
                          <a:latin typeface="Times New Roman" panose="02020603050405020304" pitchFamily="18" charset="0"/>
                          <a:cs typeface="Times New Roman" panose="02020603050405020304" pitchFamily="18" charset="0"/>
                          <a:sym typeface="Symbol"/>
                        </a:rPr>
                        <a:t> (V/cm)</a:t>
                      </a:r>
                      <a:endParaRPr lang="en-US" sz="1200" b="0" dirty="0">
                        <a:latin typeface="Times New Roman" panose="020206030504050203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nl-NL" sz="1200" b="0" dirty="0">
                          <a:latin typeface="Times New Roman" panose="02020603050405020304" pitchFamily="18" charset="0"/>
                          <a:cs typeface="Times New Roman" panose="02020603050405020304" pitchFamily="18" charset="0"/>
                        </a:rPr>
                        <a:t>EDM </a:t>
                      </a:r>
                    </a:p>
                    <a:p>
                      <a:pPr algn="ctr"/>
                      <a:r>
                        <a:rPr lang="nl-NL" sz="1200" b="0" dirty="0">
                          <a:latin typeface="Times New Roman" panose="02020603050405020304" pitchFamily="18" charset="0"/>
                          <a:cs typeface="Times New Roman" panose="02020603050405020304" pitchFamily="18" charset="0"/>
                        </a:rPr>
                        <a:t>e.cm</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1934">
                <a:tc>
                  <a:txBody>
                    <a:bodyPr/>
                    <a:lstStyle/>
                    <a:p>
                      <a:pPr algn="ctr"/>
                      <a:r>
                        <a:rPr lang="en-US" sz="1200" b="0" dirty="0">
                          <a:solidFill>
                            <a:schemeClr val="tx1"/>
                          </a:solidFill>
                          <a:latin typeface="Times New Roman" panose="02020603050405020304" pitchFamily="18" charset="0"/>
                          <a:cs typeface="Times New Roman" panose="02020603050405020304" pitchFamily="18" charset="0"/>
                        </a:rPr>
                        <a:t>Cs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1200" b="0" dirty="0">
                          <a:solidFill>
                            <a:schemeClr val="tx1"/>
                          </a:solidFill>
                          <a:latin typeface="Times New Roman" panose="02020603050405020304" pitchFamily="18" charset="0"/>
                          <a:cs typeface="Times New Roman" panose="02020603050405020304" pitchFamily="18" charset="0"/>
                        </a:rPr>
                        <a:t>10</a:t>
                      </a:r>
                      <a:r>
                        <a:rPr lang="nl-NL" sz="1200" b="0" baseline="30000" dirty="0">
                          <a:solidFill>
                            <a:schemeClr val="tx1"/>
                          </a:solidFill>
                          <a:latin typeface="Times New Roman" panose="02020603050405020304" pitchFamily="18" charset="0"/>
                          <a:cs typeface="Times New Roman" panose="02020603050405020304" pitchFamily="18" charset="0"/>
                        </a:rPr>
                        <a:t>14</a:t>
                      </a: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0" dirty="0">
                          <a:solidFill>
                            <a:schemeClr val="tx1"/>
                          </a:solidFill>
                          <a:latin typeface="Times New Roman" panose="02020603050405020304" pitchFamily="18" charset="0"/>
                          <a:cs typeface="Times New Roman" panose="02020603050405020304" pitchFamily="18" charset="0"/>
                        </a:rPr>
                        <a:t>0.015</a:t>
                      </a: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0" dirty="0">
                          <a:solidFill>
                            <a:schemeClr val="tx1"/>
                          </a:solidFill>
                          <a:latin typeface="Times New Roman" panose="02020603050405020304" pitchFamily="18" charset="0"/>
                          <a:cs typeface="Times New Roman" panose="02020603050405020304" pitchFamily="18" charset="0"/>
                        </a:rPr>
                        <a:t>0.7</a:t>
                      </a:r>
                      <a:endParaRPr lang="en-US" sz="1200" b="0" baseline="30000" dirty="0">
                        <a:solidFill>
                          <a:schemeClr val="tx1"/>
                        </a:solidFill>
                        <a:latin typeface="Times New Roman" panose="02020603050405020304" pitchFamily="18" charset="0"/>
                        <a:cs typeface="Times New Roman" panose="02020603050405020304" pitchFamily="18" charset="0"/>
                      </a:endParaRPr>
                    </a:p>
                    <a:p>
                      <a:pPr algn="ct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0" dirty="0">
                          <a:solidFill>
                            <a:schemeClr val="tx1"/>
                          </a:solidFill>
                          <a:latin typeface="Times New Roman" panose="02020603050405020304" pitchFamily="18" charset="0"/>
                          <a:cs typeface="Times New Roman" panose="02020603050405020304" pitchFamily="18" charset="0"/>
                        </a:rPr>
                        <a:t>5 10</a:t>
                      </a:r>
                      <a:r>
                        <a:rPr lang="nl-NL" sz="1200" b="0" baseline="30000" dirty="0">
                          <a:solidFill>
                            <a:schemeClr val="tx1"/>
                          </a:solidFill>
                          <a:latin typeface="Times New Roman" panose="02020603050405020304" pitchFamily="18" charset="0"/>
                          <a:cs typeface="Times New Roman" panose="02020603050405020304" pitchFamily="18" charset="0"/>
                        </a:rPr>
                        <a:t>5</a:t>
                      </a: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solidFill>
                          <a:latin typeface="Times New Roman" panose="02020603050405020304" pitchFamily="18" charset="0"/>
                          <a:cs typeface="Times New Roman" panose="02020603050405020304" pitchFamily="18" charset="0"/>
                        </a:rPr>
                        <a:t>1 10</a:t>
                      </a:r>
                      <a:r>
                        <a:rPr lang="en-US" sz="1200" b="0" baseline="30000" dirty="0">
                          <a:solidFill>
                            <a:schemeClr val="tx1"/>
                          </a:solidFill>
                          <a:latin typeface="Times New Roman" panose="02020603050405020304" pitchFamily="18" charset="0"/>
                          <a:cs typeface="Times New Roman" panose="02020603050405020304" pitchFamily="18" charset="0"/>
                        </a:rPr>
                        <a:t>-26</a:t>
                      </a:r>
                    </a:p>
                    <a:p>
                      <a:pPr algn="ct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0050701"/>
                  </a:ext>
                </a:extLst>
              </a:tr>
              <a:tr h="291080">
                <a:tc>
                  <a:txBody>
                    <a:bodyPr/>
                    <a:lstStyle/>
                    <a:p>
                      <a:pPr algn="ctr"/>
                      <a:r>
                        <a:rPr lang="nl-NL" sz="1200" b="0" dirty="0" err="1">
                          <a:solidFill>
                            <a:schemeClr val="tx1"/>
                          </a:solidFill>
                          <a:latin typeface="Times New Roman" panose="02020603050405020304" pitchFamily="18" charset="0"/>
                          <a:cs typeface="Times New Roman" panose="02020603050405020304" pitchFamily="18" charset="0"/>
                        </a:rPr>
                        <a:t>ThO</a:t>
                      </a:r>
                      <a:endParaRPr lang="en-US" sz="1200" b="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1200" b="0" dirty="0">
                          <a:solidFill>
                            <a:schemeClr val="tx1"/>
                          </a:solidFill>
                          <a:latin typeface="Times New Roman" panose="02020603050405020304" pitchFamily="18" charset="0"/>
                          <a:cs typeface="Times New Roman" panose="02020603050405020304" pitchFamily="18" charset="0"/>
                        </a:rPr>
                        <a:t>10</a:t>
                      </a:r>
                      <a:r>
                        <a:rPr lang="nl-NL" sz="1200" b="0" baseline="30000" dirty="0">
                          <a:solidFill>
                            <a:schemeClr val="tx1"/>
                          </a:solidFill>
                          <a:latin typeface="Times New Roman" panose="02020603050405020304" pitchFamily="18" charset="0"/>
                          <a:cs typeface="Times New Roman" panose="02020603050405020304" pitchFamily="18" charset="0"/>
                        </a:rPr>
                        <a:t>13</a:t>
                      </a: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a:txBody>
                    <a:bodyPr/>
                    <a:lstStyle/>
                    <a:p>
                      <a:pPr algn="ctr"/>
                      <a:r>
                        <a:rPr lang="nl-NL" sz="1200" b="0" kern="1200" dirty="0">
                          <a:solidFill>
                            <a:schemeClr val="tx1"/>
                          </a:solidFill>
                          <a:latin typeface="Times New Roman" panose="02020603050405020304" pitchFamily="18" charset="0"/>
                          <a:ea typeface="+mn-ea"/>
                          <a:cs typeface="Times New Roman" panose="02020603050405020304" pitchFamily="18" charset="0"/>
                        </a:rPr>
                        <a:t>0.002</a:t>
                      </a:r>
                      <a:endParaRPr lang="en-US" sz="1200" b="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nl-NL" sz="1200" b="0" dirty="0">
                          <a:solidFill>
                            <a:schemeClr val="tx1"/>
                          </a:solidFill>
                          <a:latin typeface="Times New Roman" panose="02020603050405020304" pitchFamily="18" charset="0"/>
                          <a:cs typeface="Times New Roman" panose="02020603050405020304" pitchFamily="18" charset="0"/>
                        </a:rPr>
                        <a:t>0.1</a:t>
                      </a: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nl-NL" sz="1200" b="0" dirty="0">
                          <a:solidFill>
                            <a:schemeClr val="tx1"/>
                          </a:solidFill>
                          <a:latin typeface="Times New Roman" panose="02020603050405020304" pitchFamily="18" charset="0"/>
                          <a:cs typeface="Times New Roman" panose="02020603050405020304" pitchFamily="18" charset="0"/>
                        </a:rPr>
                        <a:t>10</a:t>
                      </a:r>
                      <a:r>
                        <a:rPr lang="nl-NL" sz="1200" b="0" baseline="30000" dirty="0">
                          <a:solidFill>
                            <a:schemeClr val="tx1"/>
                          </a:solidFill>
                          <a:latin typeface="Times New Roman" panose="02020603050405020304" pitchFamily="18" charset="0"/>
                          <a:cs typeface="Times New Roman" panose="02020603050405020304" pitchFamily="18" charset="0"/>
                        </a:rPr>
                        <a:t>11</a:t>
                      </a: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nl-NL" sz="1200" b="0" dirty="0">
                          <a:solidFill>
                            <a:schemeClr val="tx1"/>
                          </a:solidFill>
                          <a:latin typeface="Times New Roman" panose="02020603050405020304" pitchFamily="18" charset="0"/>
                          <a:cs typeface="Times New Roman" panose="02020603050405020304" pitchFamily="18" charset="0"/>
                        </a:rPr>
                        <a:t>10</a:t>
                      </a:r>
                      <a:r>
                        <a:rPr lang="nl-NL" sz="1200" b="0" baseline="30000" dirty="0">
                          <a:solidFill>
                            <a:schemeClr val="tx1"/>
                          </a:solidFill>
                          <a:latin typeface="Times New Roman" panose="02020603050405020304" pitchFamily="18" charset="0"/>
                          <a:cs typeface="Times New Roman" panose="02020603050405020304" pitchFamily="18" charset="0"/>
                        </a:rPr>
                        <a:t>-29</a:t>
                      </a: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9527046"/>
                  </a:ext>
                </a:extLst>
              </a:tr>
              <a:tr h="250227">
                <a:tc>
                  <a:txBody>
                    <a:bodyPr/>
                    <a:lstStyle/>
                    <a:p>
                      <a:pPr algn="ctr"/>
                      <a:r>
                        <a:rPr lang="en-US" sz="1200" b="0" dirty="0" err="1">
                          <a:solidFill>
                            <a:schemeClr val="tx1"/>
                          </a:solidFill>
                          <a:latin typeface="Times New Roman" panose="02020603050405020304" pitchFamily="18" charset="0"/>
                          <a:cs typeface="Times New Roman" panose="02020603050405020304" pitchFamily="18" charset="0"/>
                        </a:rPr>
                        <a:t>HgF</a:t>
                      </a:r>
                      <a:r>
                        <a:rPr lang="en-US" sz="1200" b="0" baseline="30000" dirty="0">
                          <a:solidFill>
                            <a:schemeClr val="tx1"/>
                          </a:solidFill>
                          <a:latin typeface="Times New Roman" panose="02020603050405020304" pitchFamily="18" charset="0"/>
                          <a:cs typeface="Times New Roman" panose="02020603050405020304" pitchFamily="18"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sz="1200" b="0" dirty="0">
                          <a:solidFill>
                            <a:schemeClr val="tx1"/>
                          </a:solidFill>
                          <a:latin typeface="Times New Roman" panose="02020603050405020304" pitchFamily="18" charset="0"/>
                          <a:cs typeface="Times New Roman" panose="02020603050405020304" pitchFamily="18" charset="0"/>
                        </a:rPr>
                        <a:t>10</a:t>
                      </a:r>
                      <a:r>
                        <a:rPr lang="nl-NL" sz="1200" b="0" baseline="30000" dirty="0">
                          <a:solidFill>
                            <a:schemeClr val="tx1"/>
                          </a:solidFill>
                          <a:latin typeface="Times New Roman" panose="02020603050405020304" pitchFamily="18" charset="0"/>
                          <a:cs typeface="Times New Roman" panose="02020603050405020304" pitchFamily="18" charset="0"/>
                        </a:rPr>
                        <a:t>17</a:t>
                      </a:r>
                      <a:endParaRPr lang="en-US" sz="1200" b="0" baseline="30000" dirty="0">
                        <a:solidFill>
                          <a:schemeClr val="tx1"/>
                        </a:solidFill>
                        <a:latin typeface="Times New Roman" panose="02020603050405020304" pitchFamily="18" charset="0"/>
                        <a:cs typeface="Times New Roman" panose="02020603050405020304" pitchFamily="18" charset="0"/>
                      </a:endParaRPr>
                    </a:p>
                    <a:p>
                      <a:pPr algn="ct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a:txBody>
                    <a:bodyPr/>
                    <a:lstStyle/>
                    <a:p>
                      <a:pPr algn="ctr"/>
                      <a:r>
                        <a:rPr lang="en-US" sz="1200" b="0" kern="1200" dirty="0">
                          <a:solidFill>
                            <a:schemeClr val="tx1"/>
                          </a:solidFill>
                          <a:latin typeface="Times New Roman" panose="02020603050405020304" pitchFamily="18" charset="0"/>
                          <a:ea typeface="+mn-ea"/>
                          <a:cs typeface="Times New Roman" panose="02020603050405020304" pitchFamily="18"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baseline="0" dirty="0">
                          <a:solidFill>
                            <a:schemeClr val="tx1"/>
                          </a:solidFill>
                          <a:latin typeface="Times New Roman" panose="02020603050405020304" pitchFamily="18" charset="0"/>
                          <a:cs typeface="Times New Roman" panose="02020603050405020304" pitchFamily="18" charset="0"/>
                        </a:rPr>
                        <a:t>0.8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sz="1200" b="0" dirty="0">
                          <a:solidFill>
                            <a:schemeClr val="tx1"/>
                          </a:solidFill>
                          <a:latin typeface="Times New Roman" panose="02020603050405020304" pitchFamily="18" charset="0"/>
                          <a:cs typeface="Times New Roman" panose="02020603050405020304" pitchFamily="18" charset="0"/>
                        </a:rPr>
                        <a:t>2 10</a:t>
                      </a:r>
                      <a:r>
                        <a:rPr lang="nl-NL" sz="1200" b="0" baseline="30000" dirty="0">
                          <a:solidFill>
                            <a:schemeClr val="tx1"/>
                          </a:solidFill>
                          <a:latin typeface="Times New Roman" panose="02020603050405020304" pitchFamily="18" charset="0"/>
                          <a:cs typeface="Times New Roman" panose="02020603050405020304" pitchFamily="18" charset="0"/>
                        </a:rPr>
                        <a:t>10</a:t>
                      </a:r>
                      <a:endParaRPr lang="en-US" sz="1200" b="0" baseline="30000" dirty="0">
                        <a:solidFill>
                          <a:schemeClr val="tx1"/>
                        </a:solidFill>
                        <a:latin typeface="Times New Roman" panose="02020603050405020304" pitchFamily="18" charset="0"/>
                        <a:cs typeface="Times New Roman" panose="02020603050405020304" pitchFamily="18" charset="0"/>
                      </a:endParaRPr>
                    </a:p>
                    <a:p>
                      <a:pPr algn="ctr"/>
                      <a:endParaRPr lang="en-US" sz="1200" b="0" baseline="300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baseline="0" dirty="0">
                          <a:solidFill>
                            <a:schemeClr val="tx1"/>
                          </a:solidFill>
                          <a:latin typeface="Times New Roman" panose="02020603050405020304" pitchFamily="18" charset="0"/>
                          <a:cs typeface="Times New Roman" panose="02020603050405020304" pitchFamily="18" charset="0"/>
                        </a:rPr>
                        <a:t>4 10</a:t>
                      </a:r>
                      <a:r>
                        <a:rPr lang="en-US" sz="1200" b="0" baseline="30000" dirty="0">
                          <a:solidFill>
                            <a:schemeClr val="tx1"/>
                          </a:solidFill>
                          <a:latin typeface="Times New Roman" panose="02020603050405020304" pitchFamily="18" charset="0"/>
                          <a:cs typeface="Times New Roman" panose="02020603050405020304" pitchFamily="18" charset="0"/>
                        </a:rPr>
                        <a:t>-30</a:t>
                      </a:r>
                      <a:r>
                        <a:rPr lang="en-US" sz="1200" b="0" baseline="-25000" dirty="0">
                          <a:solidFill>
                            <a:schemeClr val="tx1"/>
                          </a:solidFill>
                          <a:latin typeface="Times New Roman" panose="02020603050405020304" pitchFamily="18" charset="0"/>
                          <a:cs typeface="Times New Roman" panose="02020603050405020304" pitchFamily="18" charset="0"/>
                        </a:rPr>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2178385"/>
                  </a:ext>
                </a:extLst>
              </a:tr>
            </a:tbl>
          </a:graphicData>
        </a:graphic>
      </p:graphicFrame>
      <p:graphicFrame>
        <p:nvGraphicFramePr>
          <p:cNvPr id="40" name="Table 4">
            <a:extLst>
              <a:ext uri="{FF2B5EF4-FFF2-40B4-BE49-F238E27FC236}">
                <a16:creationId xmlns:a16="http://schemas.microsoft.com/office/drawing/2014/main" id="{6F933E62-3611-4218-9BED-4FDEAFBC866A}"/>
              </a:ext>
            </a:extLst>
          </p:cNvPr>
          <p:cNvGraphicFramePr>
            <a:graphicFrameLocks noGrp="1"/>
          </p:cNvGraphicFramePr>
          <p:nvPr>
            <p:extLst>
              <p:ext uri="{D42A27DB-BD31-4B8C-83A1-F6EECF244321}">
                <p14:modId xmlns:p14="http://schemas.microsoft.com/office/powerpoint/2010/main" val="3325053192"/>
              </p:ext>
            </p:extLst>
          </p:nvPr>
        </p:nvGraphicFramePr>
        <p:xfrm>
          <a:off x="4864744" y="3201414"/>
          <a:ext cx="4167666" cy="2527255"/>
        </p:xfrm>
        <a:graphic>
          <a:graphicData uri="http://schemas.openxmlformats.org/drawingml/2006/table">
            <a:tbl>
              <a:tblPr firstRow="1" bandRow="1">
                <a:tableStyleId>{5C22544A-7EE6-4342-B048-85BDC9FD1C3A}</a:tableStyleId>
              </a:tblPr>
              <a:tblGrid>
                <a:gridCol w="746536">
                  <a:extLst>
                    <a:ext uri="{9D8B030D-6E8A-4147-A177-3AD203B41FA5}">
                      <a16:colId xmlns:a16="http://schemas.microsoft.com/office/drawing/2014/main" val="20000"/>
                    </a:ext>
                  </a:extLst>
                </a:gridCol>
                <a:gridCol w="818096">
                  <a:extLst>
                    <a:ext uri="{9D8B030D-6E8A-4147-A177-3AD203B41FA5}">
                      <a16:colId xmlns:a16="http://schemas.microsoft.com/office/drawing/2014/main" val="20001"/>
                    </a:ext>
                  </a:extLst>
                </a:gridCol>
                <a:gridCol w="594979">
                  <a:extLst>
                    <a:ext uri="{9D8B030D-6E8A-4147-A177-3AD203B41FA5}">
                      <a16:colId xmlns:a16="http://schemas.microsoft.com/office/drawing/2014/main" val="20002"/>
                    </a:ext>
                  </a:extLst>
                </a:gridCol>
                <a:gridCol w="594979">
                  <a:extLst>
                    <a:ext uri="{9D8B030D-6E8A-4147-A177-3AD203B41FA5}">
                      <a16:colId xmlns:a16="http://schemas.microsoft.com/office/drawing/2014/main" val="20003"/>
                    </a:ext>
                  </a:extLst>
                </a:gridCol>
                <a:gridCol w="743724">
                  <a:extLst>
                    <a:ext uri="{9D8B030D-6E8A-4147-A177-3AD203B41FA5}">
                      <a16:colId xmlns:a16="http://schemas.microsoft.com/office/drawing/2014/main" val="20004"/>
                    </a:ext>
                  </a:extLst>
                </a:gridCol>
                <a:gridCol w="669352">
                  <a:extLst>
                    <a:ext uri="{9D8B030D-6E8A-4147-A177-3AD203B41FA5}">
                      <a16:colId xmlns:a16="http://schemas.microsoft.com/office/drawing/2014/main" val="20005"/>
                    </a:ext>
                  </a:extLst>
                </a:gridCol>
              </a:tblGrid>
              <a:tr h="939952">
                <a:tc>
                  <a:txBody>
                    <a:bodyPr/>
                    <a:lstStyle/>
                    <a:p>
                      <a:pPr algn="ctr"/>
                      <a:r>
                        <a:rPr lang="nl-NL" sz="1200" b="0" dirty="0" err="1">
                          <a:latin typeface="Times New Roman" panose="02020603050405020304" pitchFamily="18" charset="0"/>
                          <a:cs typeface="Times New Roman" panose="02020603050405020304" pitchFamily="18" charset="0"/>
                        </a:rPr>
                        <a:t>Particle</a:t>
                      </a:r>
                      <a:endParaRPr lang="en-US" sz="1200" b="0" dirty="0">
                        <a:latin typeface="Times New Roman" panose="020206030504050203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nl-NL" sz="1200" b="0" dirty="0">
                          <a:latin typeface="Times New Roman" panose="02020603050405020304" pitchFamily="18" charset="0"/>
                          <a:cs typeface="Times New Roman" panose="02020603050405020304" pitchFamily="18" charset="0"/>
                        </a:rPr>
                        <a:t>N</a:t>
                      </a:r>
                      <a:r>
                        <a:rPr lang="nl-NL" sz="1200" b="0" baseline="-25000" dirty="0">
                          <a:latin typeface="Times New Roman" panose="02020603050405020304" pitchFamily="18" charset="0"/>
                          <a:cs typeface="Times New Roman" panose="02020603050405020304" pitchFamily="18" charset="0"/>
                        </a:rPr>
                        <a:t>T</a:t>
                      </a:r>
                      <a:r>
                        <a:rPr lang="nl-NL" sz="1200" b="0" dirty="0">
                          <a:latin typeface="Times New Roman" panose="02020603050405020304" pitchFamily="18" charset="0"/>
                          <a:cs typeface="Times New Roman" panose="02020603050405020304" pitchFamily="18" charset="0"/>
                        </a:rPr>
                        <a:t> </a:t>
                      </a:r>
                    </a:p>
                    <a:p>
                      <a:pPr algn="ctr"/>
                      <a:r>
                        <a:rPr lang="nl-NL" sz="1200" b="0" dirty="0">
                          <a:latin typeface="Times New Roman" panose="02020603050405020304" pitchFamily="18" charset="0"/>
                          <a:cs typeface="Times New Roman" panose="02020603050405020304" pitchFamily="18" charset="0"/>
                        </a:rPr>
                        <a:t>time  </a:t>
                      </a:r>
                      <a:r>
                        <a:rPr lang="nl-NL" sz="1200" b="0" dirty="0" err="1">
                          <a:latin typeface="Times New Roman" panose="02020603050405020304" pitchFamily="18" charset="0"/>
                          <a:cs typeface="Times New Roman" panose="02020603050405020304" pitchFamily="18" charset="0"/>
                        </a:rPr>
                        <a:t>integrated</a:t>
                      </a:r>
                      <a:endParaRPr lang="en-US" sz="1200" b="0" dirty="0">
                        <a:latin typeface="Times New Roman" panose="020206030504050203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nl-NL" sz="1200" b="0" dirty="0">
                          <a:latin typeface="Times New Roman" panose="02020603050405020304" pitchFamily="18" charset="0"/>
                          <a:cs typeface="Times New Roman" panose="02020603050405020304" pitchFamily="18" charset="0"/>
                        </a:rPr>
                        <a:t>Time</a:t>
                      </a:r>
                      <a:r>
                        <a:rPr lang="nl-NL" sz="1200" b="0" baseline="0" dirty="0">
                          <a:latin typeface="Times New Roman" panose="02020603050405020304" pitchFamily="18" charset="0"/>
                          <a:cs typeface="Times New Roman" panose="02020603050405020304" pitchFamily="18" charset="0"/>
                        </a:rPr>
                        <a:t> </a:t>
                      </a:r>
                      <a:r>
                        <a:rPr lang="nl-NL" sz="1200" b="0" dirty="0">
                          <a:latin typeface="Times New Roman" panose="02020603050405020304" pitchFamily="18" charset="0"/>
                          <a:cs typeface="Times New Roman" panose="02020603050405020304" pitchFamily="18" charset="0"/>
                          <a:sym typeface="Symbol"/>
                        </a:rPr>
                        <a:t> </a:t>
                      </a:r>
                      <a:r>
                        <a:rPr lang="nl-NL" sz="1200" b="0" dirty="0">
                          <a:latin typeface="Times New Roman" panose="02020603050405020304" pitchFamily="18" charset="0"/>
                          <a:cs typeface="Times New Roman" panose="02020603050405020304" pitchFamily="18" charset="0"/>
                        </a:rPr>
                        <a:t>[s]</a:t>
                      </a:r>
                      <a:endParaRPr lang="en-US" sz="1200" b="0" dirty="0">
                        <a:latin typeface="Times New Roman" panose="020206030504050203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nl-NL" sz="1200" b="0" dirty="0" err="1">
                          <a:latin typeface="Times New Roman" panose="02020603050405020304" pitchFamily="18" charset="0"/>
                          <a:cs typeface="Times New Roman" panose="02020603050405020304" pitchFamily="18" charset="0"/>
                        </a:rPr>
                        <a:t>Polarization</a:t>
                      </a:r>
                      <a:endParaRPr lang="nl-NL" sz="1200" b="0" baseline="0" dirty="0">
                        <a:latin typeface="Times New Roman" panose="02020603050405020304" pitchFamily="18" charset="0"/>
                        <a:cs typeface="Times New Roman" panose="02020603050405020304" pitchFamily="18" charset="0"/>
                      </a:endParaRPr>
                    </a:p>
                    <a:p>
                      <a:pPr algn="ctr"/>
                      <a:r>
                        <a:rPr lang="nl-NL" sz="1200" b="0" baseline="0" dirty="0">
                          <a:latin typeface="Times New Roman" panose="02020603050405020304" pitchFamily="18" charset="0"/>
                          <a:cs typeface="Times New Roman" panose="02020603050405020304" pitchFamily="18" charset="0"/>
                          <a:sym typeface="Symbol"/>
                        </a:rPr>
                        <a:t></a:t>
                      </a:r>
                      <a:endParaRPr lang="en-US" sz="1200" b="0" dirty="0">
                        <a:latin typeface="Times New Roman" panose="020206030504050203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nl-NL" sz="1200" b="0" dirty="0" err="1">
                          <a:latin typeface="Times New Roman" panose="02020603050405020304" pitchFamily="18" charset="0"/>
                          <a:cs typeface="Times New Roman" panose="02020603050405020304" pitchFamily="18" charset="0"/>
                        </a:rPr>
                        <a:t>Eff</a:t>
                      </a:r>
                      <a:r>
                        <a:rPr lang="nl-NL" sz="1200" b="0" dirty="0">
                          <a:latin typeface="Times New Roman" panose="02020603050405020304" pitchFamily="18" charset="0"/>
                          <a:cs typeface="Times New Roman" panose="02020603050405020304" pitchFamily="18" charset="0"/>
                        </a:rPr>
                        <a:t>.</a:t>
                      </a:r>
                      <a:r>
                        <a:rPr lang="nl-NL" sz="1200" b="0" baseline="0" dirty="0">
                          <a:latin typeface="Times New Roman" panose="02020603050405020304" pitchFamily="18" charset="0"/>
                          <a:cs typeface="Times New Roman" panose="02020603050405020304" pitchFamily="18" charset="0"/>
                        </a:rPr>
                        <a:t> </a:t>
                      </a:r>
                      <a:r>
                        <a:rPr lang="nl-NL" sz="1200" b="0" dirty="0">
                          <a:latin typeface="Times New Roman" panose="02020603050405020304" pitchFamily="18" charset="0"/>
                          <a:cs typeface="Times New Roman" panose="02020603050405020304" pitchFamily="18" charset="0"/>
                        </a:rPr>
                        <a:t>Field</a:t>
                      </a:r>
                      <a:endParaRPr lang="nl-NL" sz="1200" b="0" baseline="0" dirty="0">
                        <a:latin typeface="Times New Roman" panose="02020603050405020304" pitchFamily="18" charset="0"/>
                        <a:cs typeface="Times New Roman" panose="02020603050405020304" pitchFamily="18" charset="0"/>
                      </a:endParaRPr>
                    </a:p>
                    <a:p>
                      <a:pPr algn="ctr"/>
                      <a:r>
                        <a:rPr lang="nl-NL" sz="1200" b="0" baseline="0" dirty="0" err="1">
                          <a:latin typeface="Times New Roman" panose="02020603050405020304" pitchFamily="18" charset="0"/>
                          <a:cs typeface="Times New Roman" panose="02020603050405020304" pitchFamily="18" charset="0"/>
                          <a:sym typeface="Symbol"/>
                        </a:rPr>
                        <a:t>E</a:t>
                      </a:r>
                      <a:r>
                        <a:rPr lang="nl-NL" sz="1200" b="0" baseline="-25000" dirty="0" err="1">
                          <a:latin typeface="Times New Roman" panose="02020603050405020304" pitchFamily="18" charset="0"/>
                          <a:cs typeface="Times New Roman" panose="02020603050405020304" pitchFamily="18" charset="0"/>
                          <a:sym typeface="Symbol"/>
                        </a:rPr>
                        <a:t>eff</a:t>
                      </a:r>
                      <a:r>
                        <a:rPr lang="nl-NL" sz="1200" b="0" baseline="0" dirty="0">
                          <a:latin typeface="Times New Roman" panose="02020603050405020304" pitchFamily="18" charset="0"/>
                          <a:cs typeface="Times New Roman" panose="02020603050405020304" pitchFamily="18" charset="0"/>
                          <a:sym typeface="Symbol"/>
                        </a:rPr>
                        <a:t> (V/cm)</a:t>
                      </a:r>
                      <a:endParaRPr lang="en-US" sz="1200" b="0" dirty="0">
                        <a:latin typeface="Times New Roman" panose="02020603050405020304" pitchFamily="18" charset="0"/>
                        <a:cs typeface="Times New Roman" panose="02020603050405020304" pitchFamily="18" charset="0"/>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nl-NL" sz="1200" b="0" dirty="0">
                          <a:latin typeface="Times New Roman" panose="02020603050405020304" pitchFamily="18" charset="0"/>
                          <a:cs typeface="Times New Roman" panose="02020603050405020304" pitchFamily="18" charset="0"/>
                        </a:rPr>
                        <a:t>EDM </a:t>
                      </a:r>
                    </a:p>
                    <a:p>
                      <a:pPr algn="ctr"/>
                      <a:r>
                        <a:rPr lang="nl-NL" sz="1200" b="0" dirty="0">
                          <a:latin typeface="Times New Roman" panose="02020603050405020304" pitchFamily="18" charset="0"/>
                          <a:cs typeface="Times New Roman" panose="02020603050405020304" pitchFamily="18" charset="0"/>
                        </a:rPr>
                        <a:t>e.cm</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2430">
                <a:tc rowSpan="2">
                  <a:txBody>
                    <a:bodyPr/>
                    <a:lstStyle/>
                    <a:p>
                      <a:pPr algn="ctr"/>
                      <a:r>
                        <a:rPr lang="fr-FR" sz="1200" b="0" baseline="0" dirty="0" err="1">
                          <a:solidFill>
                            <a:srgbClr val="0000FF"/>
                          </a:solidFill>
                          <a:latin typeface="Times New Roman" panose="02020603050405020304" pitchFamily="18" charset="0"/>
                          <a:cs typeface="Times New Roman" panose="02020603050405020304" pitchFamily="18" charset="0"/>
                        </a:rPr>
                        <a:t>Atoms</a:t>
                      </a:r>
                      <a:r>
                        <a:rPr lang="fr-FR" sz="1200" b="0" baseline="0" dirty="0">
                          <a:solidFill>
                            <a:srgbClr val="0000FF"/>
                          </a:solidFill>
                          <a:latin typeface="Times New Roman" panose="02020603050405020304" pitchFamily="18" charset="0"/>
                          <a:cs typeface="Times New Roman" panose="02020603050405020304" pitchFamily="18" charset="0"/>
                        </a:rPr>
                        <a:t> (</a:t>
                      </a:r>
                      <a:r>
                        <a:rPr lang="fr-FR" sz="1200" b="0" dirty="0">
                          <a:solidFill>
                            <a:srgbClr val="0000FF"/>
                          </a:solidFill>
                          <a:latin typeface="Times New Roman" panose="02020603050405020304" pitchFamily="18" charset="0"/>
                          <a:cs typeface="Times New Roman" panose="02020603050405020304" pitchFamily="18" charset="0"/>
                        </a:rPr>
                        <a:t>Cs) in matrix</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10</a:t>
                      </a:r>
                      <a:r>
                        <a:rPr lang="nl-NL" sz="1200" b="0" baseline="30000" dirty="0">
                          <a:solidFill>
                            <a:srgbClr val="0000FF"/>
                          </a:solidFill>
                          <a:latin typeface="Times New Roman" panose="02020603050405020304" pitchFamily="18" charset="0"/>
                          <a:cs typeface="Times New Roman" panose="02020603050405020304" pitchFamily="18" charset="0"/>
                        </a:rPr>
                        <a:t>16</a:t>
                      </a:r>
                    </a:p>
                    <a:p>
                      <a:pPr algn="ct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0.01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0.1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10</a:t>
                      </a:r>
                      <a:r>
                        <a:rPr lang="nl-NL" sz="1200" b="0" baseline="30000" dirty="0">
                          <a:solidFill>
                            <a:srgbClr val="0000FF"/>
                          </a:solidFill>
                          <a:latin typeface="Times New Roman" panose="02020603050405020304" pitchFamily="18" charset="0"/>
                          <a:cs typeface="Times New Roman" panose="02020603050405020304" pitchFamily="18" charset="0"/>
                        </a:rPr>
                        <a:t>6</a:t>
                      </a:r>
                    </a:p>
                    <a:p>
                      <a:pPr algn="ct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0000FF"/>
                          </a:solidFill>
                          <a:latin typeface="Times New Roman" panose="02020603050405020304" pitchFamily="18" charset="0"/>
                          <a:cs typeface="Times New Roman" panose="02020603050405020304" pitchFamily="18" charset="0"/>
                        </a:rPr>
                        <a:t>6 10</a:t>
                      </a:r>
                      <a:r>
                        <a:rPr lang="en-US" sz="1200" b="0" baseline="30000" dirty="0">
                          <a:solidFill>
                            <a:srgbClr val="0000FF"/>
                          </a:solidFill>
                          <a:latin typeface="Times New Roman" panose="02020603050405020304" pitchFamily="18" charset="0"/>
                          <a:cs typeface="Times New Roman" panose="02020603050405020304" pitchFamily="18" charset="0"/>
                        </a:rPr>
                        <a:t>-27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2430">
                <a:tc vMerge="1">
                  <a:txBody>
                    <a:bodyPr/>
                    <a:lstStyle/>
                    <a:p>
                      <a:pPr algn="ctr"/>
                      <a:endParaRPr lang="fr-FR" sz="1100" b="0"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0" dirty="0">
                          <a:solidFill>
                            <a:srgbClr val="0000FF"/>
                          </a:solidFill>
                          <a:latin typeface="Times New Roman" panose="02020603050405020304" pitchFamily="18" charset="0"/>
                          <a:cs typeface="Times New Roman" panose="02020603050405020304" pitchFamily="18" charset="0"/>
                        </a:rPr>
                        <a:t>10</a:t>
                      </a:r>
                      <a:r>
                        <a:rPr lang="nl-NL" sz="1200" b="0" baseline="30000" dirty="0">
                          <a:solidFill>
                            <a:srgbClr val="0000FF"/>
                          </a:solidFill>
                          <a:latin typeface="Times New Roman" panose="02020603050405020304" pitchFamily="18" charset="0"/>
                          <a:cs typeface="Times New Roman" panose="02020603050405020304" pitchFamily="18" charset="0"/>
                        </a:rPr>
                        <a:t>20</a:t>
                      </a:r>
                      <a:endParaRPr lang="en-US" sz="1200" b="0" baseline="30000" dirty="0">
                        <a:solidFill>
                          <a:srgbClr val="0000FF"/>
                        </a:solidFill>
                        <a:latin typeface="Times New Roman" panose="02020603050405020304" pitchFamily="18" charset="0"/>
                        <a:cs typeface="Times New Roman" panose="02020603050405020304" pitchFamily="18" charset="0"/>
                      </a:endParaRPr>
                    </a:p>
                    <a:p>
                      <a:pPr algn="ct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0" dirty="0">
                          <a:solidFill>
                            <a:srgbClr val="0000FF"/>
                          </a:solidFill>
                          <a:latin typeface="Times New Roman" panose="02020603050405020304" pitchFamily="18" charset="0"/>
                          <a:cs typeface="Times New Roman" panose="02020603050405020304" pitchFamily="18" charset="0"/>
                        </a:rPr>
                        <a:t>1</a:t>
                      </a:r>
                      <a:endParaRPr lang="en-US" sz="1200" b="0" baseline="30000" dirty="0">
                        <a:solidFill>
                          <a:srgbClr val="0000FF"/>
                        </a:solidFill>
                        <a:latin typeface="Times New Roman" panose="02020603050405020304" pitchFamily="18" charset="0"/>
                        <a:cs typeface="Times New Roman" panose="02020603050405020304" pitchFamily="18" charset="0"/>
                      </a:endParaRPr>
                    </a:p>
                    <a:p>
                      <a:pPr algn="ct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0" dirty="0">
                          <a:solidFill>
                            <a:srgbClr val="0000FF"/>
                          </a:solidFill>
                          <a:latin typeface="Times New Roman" panose="02020603050405020304" pitchFamily="18" charset="0"/>
                          <a:cs typeface="Times New Roman" panose="02020603050405020304" pitchFamily="18" charset="0"/>
                        </a:rPr>
                        <a:t>1</a:t>
                      </a:r>
                      <a:endParaRPr lang="en-US" sz="1200" b="0" baseline="30000" dirty="0">
                        <a:solidFill>
                          <a:srgbClr val="0000FF"/>
                        </a:solidFill>
                        <a:latin typeface="Times New Roman" panose="02020603050405020304" pitchFamily="18" charset="0"/>
                        <a:cs typeface="Times New Roman" panose="02020603050405020304" pitchFamily="18" charset="0"/>
                      </a:endParaRPr>
                    </a:p>
                    <a:p>
                      <a:pPr algn="ct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0" dirty="0">
                          <a:solidFill>
                            <a:srgbClr val="0000FF"/>
                          </a:solidFill>
                          <a:latin typeface="Times New Roman" panose="02020603050405020304" pitchFamily="18" charset="0"/>
                          <a:cs typeface="Times New Roman" panose="02020603050405020304" pitchFamily="18" charset="0"/>
                        </a:rPr>
                        <a:t>10</a:t>
                      </a:r>
                      <a:r>
                        <a:rPr lang="nl-NL" sz="1200" b="0" baseline="30000" dirty="0">
                          <a:solidFill>
                            <a:srgbClr val="0000FF"/>
                          </a:solidFill>
                          <a:latin typeface="Times New Roman" panose="02020603050405020304" pitchFamily="18" charset="0"/>
                          <a:cs typeface="Times New Roman" panose="02020603050405020304" pitchFamily="18" charset="0"/>
                        </a:rPr>
                        <a:t>9</a:t>
                      </a:r>
                      <a:endParaRPr lang="en-US" sz="1200" b="0" baseline="30000" dirty="0">
                        <a:solidFill>
                          <a:srgbClr val="0000FF"/>
                        </a:solidFill>
                        <a:latin typeface="Times New Roman" panose="02020603050405020304" pitchFamily="18" charset="0"/>
                        <a:cs typeface="Times New Roman" panose="02020603050405020304" pitchFamily="18" charset="0"/>
                      </a:endParaRPr>
                    </a:p>
                    <a:p>
                      <a:pPr algn="ct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0000FF"/>
                          </a:solidFill>
                          <a:latin typeface="Times New Roman" panose="02020603050405020304" pitchFamily="18" charset="0"/>
                          <a:cs typeface="Times New Roman" panose="02020603050405020304" pitchFamily="18" charset="0"/>
                        </a:rPr>
                        <a:t>6 10</a:t>
                      </a:r>
                      <a:r>
                        <a:rPr lang="en-US" sz="1200" b="0" baseline="30000" dirty="0">
                          <a:solidFill>
                            <a:srgbClr val="0000FF"/>
                          </a:solidFill>
                          <a:latin typeface="Times New Roman" panose="02020603050405020304" pitchFamily="18" charset="0"/>
                          <a:cs typeface="Times New Roman" panose="02020603050405020304" pitchFamily="18" charset="0"/>
                        </a:rPr>
                        <a:t>-35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9990901"/>
                  </a:ext>
                </a:extLst>
              </a:tr>
              <a:tr h="291546">
                <a:tc rowSpan="2">
                  <a:txBody>
                    <a:bodyPr/>
                    <a:lstStyle/>
                    <a:p>
                      <a:pPr algn="ctr"/>
                      <a:r>
                        <a:rPr lang="fr-FR" sz="1200" b="0" dirty="0" err="1">
                          <a:solidFill>
                            <a:srgbClr val="0000FF"/>
                          </a:solidFill>
                          <a:latin typeface="Times New Roman" panose="02020603050405020304" pitchFamily="18" charset="0"/>
                          <a:cs typeface="Times New Roman" panose="02020603050405020304" pitchFamily="18" charset="0"/>
                        </a:rPr>
                        <a:t>Molecule</a:t>
                      </a:r>
                      <a:r>
                        <a:rPr lang="fr-FR" sz="1200" b="0" dirty="0">
                          <a:solidFill>
                            <a:srgbClr val="0000FF"/>
                          </a:solidFill>
                          <a:latin typeface="Times New Roman" panose="02020603050405020304" pitchFamily="18" charset="0"/>
                          <a:cs typeface="Times New Roman" panose="02020603050405020304" pitchFamily="18" charset="0"/>
                        </a:rPr>
                        <a:t> in matrix</a:t>
                      </a:r>
                      <a:endParaRPr lang="en-US" sz="1200" b="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10</a:t>
                      </a:r>
                      <a:r>
                        <a:rPr lang="nl-NL" sz="1200" b="0" baseline="30000" dirty="0">
                          <a:solidFill>
                            <a:srgbClr val="0000FF"/>
                          </a:solidFill>
                          <a:latin typeface="Times New Roman" panose="02020603050405020304" pitchFamily="18" charset="0"/>
                          <a:cs typeface="Times New Roman" panose="02020603050405020304" pitchFamily="18" charset="0"/>
                        </a:rPr>
                        <a:t>18</a:t>
                      </a: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0.1</a:t>
                      </a: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0.1</a:t>
                      </a: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10</a:t>
                      </a:r>
                      <a:r>
                        <a:rPr lang="nl-NL" sz="1200" b="0" baseline="30000" dirty="0">
                          <a:solidFill>
                            <a:srgbClr val="0000FF"/>
                          </a:solidFill>
                          <a:latin typeface="Times New Roman" panose="02020603050405020304" pitchFamily="18" charset="0"/>
                          <a:cs typeface="Times New Roman" panose="02020603050405020304" pitchFamily="18" charset="0"/>
                        </a:rPr>
                        <a:t>10</a:t>
                      </a: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0" baseline="0" dirty="0">
                          <a:solidFill>
                            <a:srgbClr val="0000FF"/>
                          </a:solidFill>
                          <a:latin typeface="Times New Roman" panose="02020603050405020304" pitchFamily="18" charset="0"/>
                          <a:cs typeface="Times New Roman" panose="02020603050405020304" pitchFamily="18" charset="0"/>
                        </a:rPr>
                        <a:t> 6 10</a:t>
                      </a:r>
                      <a:r>
                        <a:rPr lang="en-US" sz="1200" b="0" baseline="30000" dirty="0">
                          <a:solidFill>
                            <a:srgbClr val="0000FF"/>
                          </a:solidFill>
                          <a:latin typeface="Times New Roman" panose="02020603050405020304" pitchFamily="18" charset="0"/>
                          <a:cs typeface="Times New Roman" panose="02020603050405020304" pitchFamily="18" charset="0"/>
                        </a:rPr>
                        <a:t>-33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30897">
                <a:tc vMerge="1">
                  <a:txBody>
                    <a:bodyPr/>
                    <a:lstStyle/>
                    <a:p>
                      <a:pPr algn="ctr"/>
                      <a:endParaRPr lang="en-US" sz="1100" b="0"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10</a:t>
                      </a:r>
                      <a:r>
                        <a:rPr lang="nl-NL" sz="1200" b="0" baseline="30000" dirty="0">
                          <a:solidFill>
                            <a:srgbClr val="0000FF"/>
                          </a:solidFill>
                          <a:latin typeface="Times New Roman" panose="02020603050405020304" pitchFamily="18" charset="0"/>
                          <a:cs typeface="Times New Roman" panose="02020603050405020304" pitchFamily="18" charset="0"/>
                        </a:rPr>
                        <a:t>21</a:t>
                      </a: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1</a:t>
                      </a: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1</a:t>
                      </a: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nl-NL" sz="1200" b="0" dirty="0">
                          <a:solidFill>
                            <a:srgbClr val="0000FF"/>
                          </a:solidFill>
                          <a:latin typeface="Times New Roman" panose="02020603050405020304" pitchFamily="18" charset="0"/>
                          <a:cs typeface="Times New Roman" panose="02020603050405020304" pitchFamily="18" charset="0"/>
                        </a:rPr>
                        <a:t>10</a:t>
                      </a:r>
                      <a:r>
                        <a:rPr lang="nl-NL" sz="1200" b="0" baseline="30000" dirty="0">
                          <a:solidFill>
                            <a:srgbClr val="0000FF"/>
                          </a:solidFill>
                          <a:latin typeface="Times New Roman" panose="02020603050405020304" pitchFamily="18" charset="0"/>
                          <a:cs typeface="Times New Roman" panose="02020603050405020304" pitchFamily="18" charset="0"/>
                        </a:rPr>
                        <a:t>11</a:t>
                      </a:r>
                      <a:endParaRPr lang="en-US" sz="1200" b="0" baseline="30000" dirty="0">
                        <a:solidFill>
                          <a:srgbClr val="0000FF"/>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0" baseline="0" dirty="0">
                          <a:solidFill>
                            <a:srgbClr val="0000FF"/>
                          </a:solidFill>
                          <a:latin typeface="Times New Roman" panose="02020603050405020304" pitchFamily="18" charset="0"/>
                          <a:cs typeface="Times New Roman" panose="02020603050405020304" pitchFamily="18" charset="0"/>
                        </a:rPr>
                        <a:t> 10</a:t>
                      </a:r>
                      <a:r>
                        <a:rPr lang="en-US" sz="1200" b="0" baseline="30000" dirty="0">
                          <a:solidFill>
                            <a:srgbClr val="0000FF"/>
                          </a:solidFill>
                          <a:latin typeface="Times New Roman" panose="02020603050405020304" pitchFamily="18" charset="0"/>
                          <a:cs typeface="Times New Roman" panose="02020603050405020304" pitchFamily="18" charset="0"/>
                        </a:rPr>
                        <a:t>-37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9470575"/>
                  </a:ext>
                </a:extLst>
              </a:tr>
            </a:tbl>
          </a:graphicData>
        </a:graphic>
      </p:graphicFrame>
      <p:sp>
        <p:nvSpPr>
          <p:cNvPr id="41" name="ZoneTexte 40">
            <a:extLst>
              <a:ext uri="{FF2B5EF4-FFF2-40B4-BE49-F238E27FC236}">
                <a16:creationId xmlns:a16="http://schemas.microsoft.com/office/drawing/2014/main" id="{A171AA9F-2695-4A5D-90CF-920BD6ECCAE1}"/>
              </a:ext>
            </a:extLst>
          </p:cNvPr>
          <p:cNvSpPr txBox="1"/>
          <p:nvPr/>
        </p:nvSpPr>
        <p:spPr>
          <a:xfrm>
            <a:off x="3594315" y="1274093"/>
            <a:ext cx="892424" cy="1077218"/>
          </a:xfrm>
          <a:prstGeom prst="rect">
            <a:avLst/>
          </a:prstGeom>
          <a:noFill/>
        </p:spPr>
        <p:txBody>
          <a:bodyPr wrap="square" rtlCol="0">
            <a:spAutoFit/>
          </a:bodyPr>
          <a:lstStyle/>
          <a:p>
            <a:pPr defTabSz="685800" fontAlgn="auto">
              <a:spcBef>
                <a:spcPts val="0"/>
              </a:spcBef>
              <a:spcAft>
                <a:spcPts val="0"/>
              </a:spcAft>
            </a:pPr>
            <a:r>
              <a:rPr lang="fr-FR" sz="1600" b="1" dirty="0">
                <a:solidFill>
                  <a:srgbClr val="FF0000"/>
                </a:solidFill>
                <a:latin typeface="Calibri" panose="020F0502020204030204"/>
              </a:rPr>
              <a:t>Ideal</a:t>
            </a:r>
          </a:p>
          <a:p>
            <a:pPr defTabSz="685800" fontAlgn="auto">
              <a:spcBef>
                <a:spcPts val="0"/>
              </a:spcBef>
              <a:spcAft>
                <a:spcPts val="0"/>
              </a:spcAft>
            </a:pPr>
            <a:endParaRPr lang="fr-FR" sz="1600" b="1" dirty="0">
              <a:solidFill>
                <a:srgbClr val="FF0000"/>
              </a:solidFill>
              <a:latin typeface="Calibri" panose="020F0502020204030204"/>
            </a:endParaRPr>
          </a:p>
          <a:p>
            <a:pPr defTabSz="685800" fontAlgn="auto">
              <a:spcBef>
                <a:spcPts val="0"/>
              </a:spcBef>
              <a:spcAft>
                <a:spcPts val="0"/>
              </a:spcAft>
            </a:pPr>
            <a:r>
              <a:rPr lang="fr-FR" sz="1600" b="1" dirty="0">
                <a:solidFill>
                  <a:srgbClr val="FF0000"/>
                </a:solidFill>
                <a:latin typeface="Calibri" panose="020F0502020204030204"/>
              </a:rPr>
              <a:t>N big</a:t>
            </a:r>
          </a:p>
          <a:p>
            <a:pPr defTabSz="685800" fontAlgn="auto">
              <a:spcBef>
                <a:spcPts val="0"/>
              </a:spcBef>
              <a:spcAft>
                <a:spcPts val="0"/>
              </a:spcAft>
            </a:pPr>
            <a:r>
              <a:rPr lang="fr-FR" sz="1600" b="1" dirty="0">
                <a:solidFill>
                  <a:srgbClr val="FF0000"/>
                </a:solidFill>
                <a:latin typeface="Symbol" panose="05050102010706020507" pitchFamily="18" charset="2"/>
              </a:rPr>
              <a:t>t</a:t>
            </a:r>
            <a:r>
              <a:rPr lang="fr-FR" sz="1600" b="1" dirty="0">
                <a:solidFill>
                  <a:srgbClr val="FF0000"/>
                </a:solidFill>
                <a:latin typeface="Calibri" panose="020F0502020204030204"/>
              </a:rPr>
              <a:t> long </a:t>
            </a:r>
          </a:p>
        </p:txBody>
      </p:sp>
      <p:pic>
        <p:nvPicPr>
          <p:cNvPr id="3074" name="Picture 2" descr="A drawing of the schematic. The Argon crystal is shown on the 4K substrate. It is flanked by rf coils on the sides and magnet coils above and below. An arrow indicated optical pumping and detection laser is coming in from the left and fluorescence detector sits above. Upward and downward orientation of the BaF is shown. ">
            <a:extLst>
              <a:ext uri="{FF2B5EF4-FFF2-40B4-BE49-F238E27FC236}">
                <a16:creationId xmlns:a16="http://schemas.microsoft.com/office/drawing/2014/main" id="{1ECC90CE-2986-4C91-929E-EC1E1E606D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8755" y="5771094"/>
            <a:ext cx="2716841" cy="958222"/>
          </a:xfrm>
          <a:prstGeom prst="rect">
            <a:avLst/>
          </a:prstGeom>
          <a:noFill/>
          <a:extLst>
            <a:ext uri="{909E8E84-426E-40DD-AFC4-6F175D3DCCD1}">
              <a14:hiddenFill xmlns:a14="http://schemas.microsoft.com/office/drawing/2010/main">
                <a:solidFill>
                  <a:srgbClr val="FFFFFF"/>
                </a:solidFill>
              </a14:hiddenFill>
            </a:ext>
          </a:extLst>
        </p:spPr>
      </p:pic>
      <p:sp>
        <p:nvSpPr>
          <p:cNvPr id="45" name="ZoneTexte 44">
            <a:extLst>
              <a:ext uri="{FF2B5EF4-FFF2-40B4-BE49-F238E27FC236}">
                <a16:creationId xmlns:a16="http://schemas.microsoft.com/office/drawing/2014/main" id="{3429BE44-6096-4DB6-A7AB-CC10A74C4014}"/>
              </a:ext>
            </a:extLst>
          </p:cNvPr>
          <p:cNvSpPr txBox="1"/>
          <p:nvPr/>
        </p:nvSpPr>
        <p:spPr>
          <a:xfrm>
            <a:off x="6206062" y="6657064"/>
            <a:ext cx="1592690" cy="207749"/>
          </a:xfrm>
          <a:prstGeom prst="rect">
            <a:avLst/>
          </a:prstGeom>
          <a:noFill/>
        </p:spPr>
        <p:txBody>
          <a:bodyPr wrap="square">
            <a:spAutoFit/>
          </a:bodyPr>
          <a:lstStyle/>
          <a:p>
            <a:pPr defTabSz="685800" fontAlgn="auto">
              <a:spcBef>
                <a:spcPts val="0"/>
              </a:spcBef>
              <a:spcAft>
                <a:spcPts val="0"/>
              </a:spcAft>
            </a:pPr>
            <a:r>
              <a:rPr lang="fr-FR" sz="750" dirty="0">
                <a:solidFill>
                  <a:prstClr val="black"/>
                </a:solidFill>
                <a:latin typeface="Calibri" panose="020F0502020204030204"/>
              </a:rPr>
              <a:t>http://www.yorku.ca/edmcubed/</a:t>
            </a:r>
          </a:p>
        </p:txBody>
      </p:sp>
      <p:pic>
        <p:nvPicPr>
          <p:cNvPr id="38" name="Image 37">
            <a:extLst>
              <a:ext uri="{FF2B5EF4-FFF2-40B4-BE49-F238E27FC236}">
                <a16:creationId xmlns:a16="http://schemas.microsoft.com/office/drawing/2014/main" id="{2E6E9275-6C3A-4EEF-8A77-632D8E58D78E}"/>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529975" y="1620602"/>
            <a:ext cx="2132709" cy="503622"/>
          </a:xfrm>
          <a:prstGeom prst="rect">
            <a:avLst/>
          </a:prstGeom>
          <a:ln>
            <a:solidFill>
              <a:srgbClr val="FF0000"/>
            </a:solidFill>
          </a:ln>
          <a:effectLst>
            <a:outerShdw blurRad="292100" dist="139700" dir="2700000" algn="tl" rotWithShape="0">
              <a:srgbClr val="333333">
                <a:alpha val="65000"/>
              </a:srgbClr>
            </a:outerShdw>
          </a:effectLst>
        </p:spPr>
      </p:pic>
      <p:pic>
        <p:nvPicPr>
          <p:cNvPr id="39" name="Image 38">
            <a:extLst>
              <a:ext uri="{FF2B5EF4-FFF2-40B4-BE49-F238E27FC236}">
                <a16:creationId xmlns:a16="http://schemas.microsoft.com/office/drawing/2014/main" id="{C9324980-A29B-61DD-C769-9F350069225A}"/>
              </a:ext>
            </a:extLst>
          </p:cNvPr>
          <p:cNvPicPr>
            <a:picLocks noChangeAspect="1"/>
          </p:cNvPicPr>
          <p:nvPr/>
        </p:nvPicPr>
        <p:blipFill rotWithShape="1">
          <a:blip r:embed="rId7"/>
          <a:srcRect l="32524" t="-217" r="29616" b="54621"/>
          <a:stretch/>
        </p:blipFill>
        <p:spPr>
          <a:xfrm>
            <a:off x="6848685" y="57752"/>
            <a:ext cx="867617" cy="866051"/>
          </a:xfrm>
          <a:prstGeom prst="rect">
            <a:avLst/>
          </a:prstGeom>
        </p:spPr>
      </p:pic>
      <p:sp>
        <p:nvSpPr>
          <p:cNvPr id="42" name="Titre 1">
            <a:extLst>
              <a:ext uri="{FF2B5EF4-FFF2-40B4-BE49-F238E27FC236}">
                <a16:creationId xmlns:a16="http://schemas.microsoft.com/office/drawing/2014/main" id="{C52BDFE5-5DC6-D5E1-B019-EC3414C9859F}"/>
              </a:ext>
            </a:extLst>
          </p:cNvPr>
          <p:cNvSpPr txBox="1">
            <a:spLocks/>
          </p:cNvSpPr>
          <p:nvPr/>
        </p:nvSpPr>
        <p:spPr>
          <a:xfrm>
            <a:off x="162984" y="92675"/>
            <a:ext cx="7444454" cy="578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fontAlgn="auto">
              <a:spcAft>
                <a:spcPts val="0"/>
              </a:spcAft>
            </a:pPr>
            <a:r>
              <a:rPr lang="fr-FR" sz="3300" dirty="0">
                <a:solidFill>
                  <a:prstClr val="black"/>
                </a:solidFill>
                <a:latin typeface="Calibri Light" panose="020F0302020204030204"/>
              </a:rPr>
              <a:t>EDM </a:t>
            </a:r>
            <a:r>
              <a:rPr lang="fr-FR" sz="3300" dirty="0" err="1">
                <a:solidFill>
                  <a:prstClr val="black"/>
                </a:solidFill>
                <a:latin typeface="Calibri Light" panose="020F0302020204030204"/>
              </a:rPr>
              <a:t>status</a:t>
            </a:r>
            <a:r>
              <a:rPr lang="fr-FR" sz="3300" dirty="0">
                <a:solidFill>
                  <a:prstClr val="black"/>
                </a:solidFill>
                <a:latin typeface="Calibri Light" panose="020F0302020204030204"/>
              </a:rPr>
              <a:t> and </a:t>
            </a:r>
            <a:r>
              <a:rPr lang="fr-FR" sz="3300" dirty="0" err="1">
                <a:solidFill>
                  <a:prstClr val="black"/>
                </a:solidFill>
                <a:latin typeface="Calibri Light" panose="020F0302020204030204"/>
              </a:rPr>
              <a:t>project</a:t>
            </a:r>
            <a:endParaRPr lang="fr-FR" sz="3300" dirty="0">
              <a:solidFill>
                <a:prstClr val="black"/>
              </a:solidFill>
              <a:latin typeface="Calibri Light" panose="020F0302020204030204"/>
            </a:endParaRPr>
          </a:p>
        </p:txBody>
      </p:sp>
      <p:sp>
        <p:nvSpPr>
          <p:cNvPr id="3" name="ZoneTexte 2">
            <a:extLst>
              <a:ext uri="{FF2B5EF4-FFF2-40B4-BE49-F238E27FC236}">
                <a16:creationId xmlns:a16="http://schemas.microsoft.com/office/drawing/2014/main" id="{07F8BE65-31B9-2C1E-2334-39843FABEBF1}"/>
              </a:ext>
            </a:extLst>
          </p:cNvPr>
          <p:cNvSpPr txBox="1"/>
          <p:nvPr/>
        </p:nvSpPr>
        <p:spPr>
          <a:xfrm>
            <a:off x="448359" y="6530208"/>
            <a:ext cx="3436192" cy="207749"/>
          </a:xfrm>
          <a:prstGeom prst="rect">
            <a:avLst/>
          </a:prstGeom>
          <a:noFill/>
        </p:spPr>
        <p:txBody>
          <a:bodyPr wrap="square">
            <a:spAutoFit/>
          </a:bodyPr>
          <a:lstStyle/>
          <a:p>
            <a:pPr defTabSz="685800" fontAlgn="auto">
              <a:spcBef>
                <a:spcPts val="0"/>
              </a:spcBef>
              <a:spcAft>
                <a:spcPts val="0"/>
              </a:spcAft>
            </a:pPr>
            <a:r>
              <a:rPr lang="en-US" sz="750" dirty="0" err="1">
                <a:solidFill>
                  <a:srgbClr val="222222"/>
                </a:solidFill>
                <a:latin typeface="Arial" panose="020B0604020202020204" pitchFamily="34" charset="0"/>
              </a:rPr>
              <a:t>Kirch</a:t>
            </a:r>
            <a:r>
              <a:rPr lang="en-US" sz="750" dirty="0">
                <a:solidFill>
                  <a:srgbClr val="222222"/>
                </a:solidFill>
                <a:latin typeface="Arial" panose="020B0604020202020204" pitchFamily="34" charset="0"/>
              </a:rPr>
              <a:t>, K., &amp; Schmidt-</a:t>
            </a:r>
            <a:r>
              <a:rPr lang="en-US" sz="750" dirty="0" err="1">
                <a:solidFill>
                  <a:srgbClr val="222222"/>
                </a:solidFill>
                <a:latin typeface="Arial" panose="020B0604020202020204" pitchFamily="34" charset="0"/>
              </a:rPr>
              <a:t>Wellenburg</a:t>
            </a:r>
            <a:r>
              <a:rPr lang="en-US" sz="750" dirty="0">
                <a:solidFill>
                  <a:srgbClr val="222222"/>
                </a:solidFill>
                <a:latin typeface="Arial" panose="020B0604020202020204" pitchFamily="34" charset="0"/>
              </a:rPr>
              <a:t>, P.  Search for electric dipole moments.</a:t>
            </a:r>
            <a:endParaRPr lang="fr-FR" sz="750" dirty="0">
              <a:solidFill>
                <a:prstClr val="black"/>
              </a:solidFill>
              <a:latin typeface="Calibri" panose="020F0502020204030204"/>
            </a:endParaRPr>
          </a:p>
        </p:txBody>
      </p:sp>
      <p:pic>
        <p:nvPicPr>
          <p:cNvPr id="2" name="Image 1">
            <a:extLst>
              <a:ext uri="{FF2B5EF4-FFF2-40B4-BE49-F238E27FC236}">
                <a16:creationId xmlns:a16="http://schemas.microsoft.com/office/drawing/2014/main" id="{186A6B4C-0AE2-2BE7-99FB-27BF0BC989C1}"/>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19201" y="844260"/>
            <a:ext cx="4252799" cy="275658"/>
          </a:xfrm>
          <a:prstGeom prst="rect">
            <a:avLst/>
          </a:prstGeom>
        </p:spPr>
      </p:pic>
    </p:spTree>
    <p:extLst>
      <p:ext uri="{BB962C8B-B14F-4D97-AF65-F5344CB8AC3E}">
        <p14:creationId xmlns:p14="http://schemas.microsoft.com/office/powerpoint/2010/main" val="365523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3DCF326-634C-3CC6-E2CC-D523F9EB5891}"/>
              </a:ext>
            </a:extLst>
          </p:cNvPr>
          <p:cNvSpPr/>
          <p:nvPr/>
        </p:nvSpPr>
        <p:spPr>
          <a:xfrm>
            <a:off x="5026495" y="5282004"/>
            <a:ext cx="4050719" cy="147736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C7E69CF0-4BFA-A43F-1C18-6017D7A26652}"/>
              </a:ext>
            </a:extLst>
          </p:cNvPr>
          <p:cNvSpPr>
            <a:spLocks noGrp="1"/>
          </p:cNvSpPr>
          <p:nvPr>
            <p:ph type="title"/>
          </p:nvPr>
        </p:nvSpPr>
        <p:spPr>
          <a:xfrm>
            <a:off x="53319" y="14013"/>
            <a:ext cx="8700941" cy="903634"/>
          </a:xfrm>
        </p:spPr>
        <p:txBody>
          <a:bodyPr>
            <a:normAutofit/>
          </a:bodyPr>
          <a:lstStyle/>
          <a:p>
            <a:r>
              <a:rPr lang="fr-FR" dirty="0"/>
              <a:t>H=-</a:t>
            </a:r>
            <a:r>
              <a:rPr lang="fr-FR" dirty="0" err="1"/>
              <a:t>d.E</a:t>
            </a:r>
            <a:r>
              <a:rPr lang="fr-FR" baseline="-25000" dirty="0" err="1"/>
              <a:t>eff</a:t>
            </a:r>
            <a:r>
              <a:rPr lang="fr-FR" dirty="0"/>
              <a:t>             (</a:t>
            </a:r>
            <a:r>
              <a:rPr lang="fr-FR" dirty="0" err="1"/>
              <a:t>laboratory</a:t>
            </a:r>
            <a:r>
              <a:rPr lang="fr-FR" dirty="0"/>
              <a:t> </a:t>
            </a:r>
            <a:r>
              <a:rPr lang="fr-FR" dirty="0" err="1"/>
              <a:t>field</a:t>
            </a:r>
            <a:r>
              <a:rPr lang="fr-FR" dirty="0"/>
              <a:t> </a:t>
            </a:r>
            <a:r>
              <a:rPr lang="fr-FR" dirty="0" err="1"/>
              <a:t>E</a:t>
            </a:r>
            <a:r>
              <a:rPr lang="fr-FR" baseline="-25000" dirty="0" err="1"/>
              <a:t>lab</a:t>
            </a:r>
            <a:r>
              <a:rPr lang="fr-FR" baseline="-25000" dirty="0"/>
              <a:t> </a:t>
            </a:r>
            <a:r>
              <a:rPr lang="fr-FR" dirty="0"/>
              <a:t>10kV/cm)</a:t>
            </a:r>
          </a:p>
        </p:txBody>
      </p:sp>
      <p:pic>
        <p:nvPicPr>
          <p:cNvPr id="55" name="Image 54">
            <a:extLst>
              <a:ext uri="{FF2B5EF4-FFF2-40B4-BE49-F238E27FC236}">
                <a16:creationId xmlns:a16="http://schemas.microsoft.com/office/drawing/2014/main" id="{BF73FAD2-E161-2028-99F8-EFC3674C517E}"/>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5074517" y="3971909"/>
            <a:ext cx="4063657" cy="281809"/>
          </a:xfrm>
          <a:prstGeom prst="rect">
            <a:avLst/>
          </a:prstGeom>
          <a:ln w="38100">
            <a:solidFill>
              <a:schemeClr val="tx1"/>
            </a:solidFill>
          </a:ln>
        </p:spPr>
      </p:pic>
      <p:pic>
        <p:nvPicPr>
          <p:cNvPr id="51" name="Image 50">
            <a:extLst>
              <a:ext uri="{FF2B5EF4-FFF2-40B4-BE49-F238E27FC236}">
                <a16:creationId xmlns:a16="http://schemas.microsoft.com/office/drawing/2014/main" id="{98B62AF3-D78D-547B-6D92-983625D4CC5F}"/>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5226156" y="5501121"/>
            <a:ext cx="2707425" cy="299484"/>
          </a:xfrm>
          <a:prstGeom prst="rect">
            <a:avLst/>
          </a:prstGeom>
          <a:ln w="38100">
            <a:noFill/>
          </a:ln>
        </p:spPr>
      </p:pic>
      <p:pic>
        <p:nvPicPr>
          <p:cNvPr id="53" name="Image 52">
            <a:extLst>
              <a:ext uri="{FF2B5EF4-FFF2-40B4-BE49-F238E27FC236}">
                <a16:creationId xmlns:a16="http://schemas.microsoft.com/office/drawing/2014/main" id="{DE9887AE-29E0-5818-4A54-4DCCEB142F59}"/>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5199432" y="6257129"/>
            <a:ext cx="3399651" cy="301434"/>
          </a:xfrm>
          <a:prstGeom prst="rect">
            <a:avLst/>
          </a:prstGeom>
          <a:ln w="38100">
            <a:noFill/>
          </a:ln>
        </p:spPr>
      </p:pic>
      <p:sp>
        <p:nvSpPr>
          <p:cNvPr id="8" name="ZoneTexte 7">
            <a:extLst>
              <a:ext uri="{FF2B5EF4-FFF2-40B4-BE49-F238E27FC236}">
                <a16:creationId xmlns:a16="http://schemas.microsoft.com/office/drawing/2014/main" id="{5FB07E6C-1BAD-0622-7C72-6DD33DBFBE03}"/>
              </a:ext>
            </a:extLst>
          </p:cNvPr>
          <p:cNvSpPr txBox="1"/>
          <p:nvPr/>
        </p:nvSpPr>
        <p:spPr>
          <a:xfrm>
            <a:off x="8282520" y="5362371"/>
            <a:ext cx="503664" cy="507832"/>
          </a:xfrm>
          <a:prstGeom prst="rect">
            <a:avLst/>
          </a:prstGeom>
          <a:noFill/>
        </p:spPr>
        <p:txBody>
          <a:bodyPr wrap="none" rtlCol="0">
            <a:spAutoFit/>
          </a:bodyPr>
          <a:lstStyle/>
          <a:p>
            <a:pPr defTabSz="685800" fontAlgn="auto">
              <a:spcBef>
                <a:spcPts val="0"/>
              </a:spcBef>
              <a:spcAft>
                <a:spcPts val="0"/>
              </a:spcAft>
            </a:pPr>
            <a:r>
              <a:rPr lang="fr-FR" sz="2700" dirty="0">
                <a:solidFill>
                  <a:prstClr val="black"/>
                </a:solidFill>
                <a:latin typeface="Calibri" panose="020F0502020204030204"/>
              </a:rPr>
              <a:t>Cs</a:t>
            </a:r>
          </a:p>
        </p:txBody>
      </p:sp>
      <p:pic>
        <p:nvPicPr>
          <p:cNvPr id="14" name="Image 13">
            <a:extLst>
              <a:ext uri="{FF2B5EF4-FFF2-40B4-BE49-F238E27FC236}">
                <a16:creationId xmlns:a16="http://schemas.microsoft.com/office/drawing/2014/main" id="{EFFD1740-9459-1712-A51C-E2D7E4C7D584}"/>
              </a:ext>
            </a:extLst>
          </p:cNvPr>
          <p:cNvPicPr>
            <a:picLocks noChangeAspect="1"/>
          </p:cNvPicPr>
          <p:nvPr/>
        </p:nvPicPr>
        <p:blipFill rotWithShape="1">
          <a:blip r:embed="rId9"/>
          <a:srcRect l="11348" t="7985" r="67151" b="77170"/>
          <a:stretch/>
        </p:blipFill>
        <p:spPr>
          <a:xfrm>
            <a:off x="2004461" y="3902997"/>
            <a:ext cx="2399328" cy="494260"/>
          </a:xfrm>
          <a:prstGeom prst="rect">
            <a:avLst/>
          </a:prstGeom>
        </p:spPr>
      </p:pic>
      <p:pic>
        <p:nvPicPr>
          <p:cNvPr id="15" name="Image 14">
            <a:extLst>
              <a:ext uri="{FF2B5EF4-FFF2-40B4-BE49-F238E27FC236}">
                <a16:creationId xmlns:a16="http://schemas.microsoft.com/office/drawing/2014/main" id="{4CF742BF-7750-687F-9E00-FFE97BACA077}"/>
              </a:ext>
            </a:extLst>
          </p:cNvPr>
          <p:cNvPicPr>
            <a:picLocks noChangeAspect="1"/>
          </p:cNvPicPr>
          <p:nvPr/>
        </p:nvPicPr>
        <p:blipFill>
          <a:blip r:embed="rId10"/>
          <a:stretch>
            <a:fillRect/>
          </a:stretch>
        </p:blipFill>
        <p:spPr>
          <a:xfrm>
            <a:off x="546167" y="2637662"/>
            <a:ext cx="8098718" cy="919799"/>
          </a:xfrm>
          <a:prstGeom prst="rect">
            <a:avLst/>
          </a:prstGeom>
        </p:spPr>
      </p:pic>
      <p:pic>
        <p:nvPicPr>
          <p:cNvPr id="16" name="Image 15">
            <a:extLst>
              <a:ext uri="{FF2B5EF4-FFF2-40B4-BE49-F238E27FC236}">
                <a16:creationId xmlns:a16="http://schemas.microsoft.com/office/drawing/2014/main" id="{435545E5-5FA8-0674-800E-9529E7123368}"/>
              </a:ext>
            </a:extLst>
          </p:cNvPr>
          <p:cNvPicPr>
            <a:picLocks noChangeAspect="1"/>
          </p:cNvPicPr>
          <p:nvPr/>
        </p:nvPicPr>
        <p:blipFill rotWithShape="1">
          <a:blip r:embed="rId11"/>
          <a:srcRect l="27565" t="67725" r="32147" b="25472"/>
          <a:stretch/>
        </p:blipFill>
        <p:spPr>
          <a:xfrm>
            <a:off x="5555045" y="1047870"/>
            <a:ext cx="3522169" cy="556134"/>
          </a:xfrm>
          <a:prstGeom prst="rect">
            <a:avLst/>
          </a:prstGeom>
        </p:spPr>
      </p:pic>
      <p:pic>
        <p:nvPicPr>
          <p:cNvPr id="17" name="Image 16">
            <a:extLst>
              <a:ext uri="{FF2B5EF4-FFF2-40B4-BE49-F238E27FC236}">
                <a16:creationId xmlns:a16="http://schemas.microsoft.com/office/drawing/2014/main" id="{8938A0C8-4CB0-46AD-29C3-E9863F964BF3}"/>
              </a:ext>
            </a:extLst>
          </p:cNvPr>
          <p:cNvPicPr>
            <a:picLocks noChangeAspect="1"/>
          </p:cNvPicPr>
          <p:nvPr/>
        </p:nvPicPr>
        <p:blipFill rotWithShape="1">
          <a:blip r:embed="rId11"/>
          <a:srcRect l="25035" t="11200" r="31497" b="80862"/>
          <a:stretch/>
        </p:blipFill>
        <p:spPr>
          <a:xfrm>
            <a:off x="375923" y="885399"/>
            <a:ext cx="4320480" cy="737643"/>
          </a:xfrm>
          <a:prstGeom prst="rect">
            <a:avLst/>
          </a:prstGeom>
        </p:spPr>
      </p:pic>
      <p:pic>
        <p:nvPicPr>
          <p:cNvPr id="18" name="Image 17">
            <a:extLst>
              <a:ext uri="{FF2B5EF4-FFF2-40B4-BE49-F238E27FC236}">
                <a16:creationId xmlns:a16="http://schemas.microsoft.com/office/drawing/2014/main" id="{2C60E5F4-209A-B050-D641-A097398EE13F}"/>
              </a:ext>
            </a:extLst>
          </p:cNvPr>
          <p:cNvPicPr>
            <a:picLocks noChangeAspect="1"/>
          </p:cNvPicPr>
          <p:nvPr/>
        </p:nvPicPr>
        <p:blipFill rotWithShape="1">
          <a:blip r:embed="rId11"/>
          <a:srcRect l="12821" t="84761" r="64624" b="10809"/>
          <a:stretch/>
        </p:blipFill>
        <p:spPr>
          <a:xfrm>
            <a:off x="476545" y="1886293"/>
            <a:ext cx="2191817" cy="402472"/>
          </a:xfrm>
          <a:prstGeom prst="rect">
            <a:avLst/>
          </a:prstGeom>
        </p:spPr>
      </p:pic>
      <p:pic>
        <p:nvPicPr>
          <p:cNvPr id="19" name="Image 18">
            <a:extLst>
              <a:ext uri="{FF2B5EF4-FFF2-40B4-BE49-F238E27FC236}">
                <a16:creationId xmlns:a16="http://schemas.microsoft.com/office/drawing/2014/main" id="{BE8C0EAE-8409-DFD7-8B41-00CC11AF964E}"/>
              </a:ext>
            </a:extLst>
          </p:cNvPr>
          <p:cNvPicPr>
            <a:picLocks noChangeAspect="1"/>
          </p:cNvPicPr>
          <p:nvPr/>
        </p:nvPicPr>
        <p:blipFill rotWithShape="1">
          <a:blip r:embed="rId11"/>
          <a:srcRect l="20895" t="89286" r="28980" b="1993"/>
          <a:stretch/>
        </p:blipFill>
        <p:spPr>
          <a:xfrm>
            <a:off x="2716183" y="1839555"/>
            <a:ext cx="3960440" cy="644194"/>
          </a:xfrm>
          <a:prstGeom prst="rect">
            <a:avLst/>
          </a:prstGeom>
        </p:spPr>
      </p:pic>
      <p:sp>
        <p:nvSpPr>
          <p:cNvPr id="20" name="Flèche : droite 19">
            <a:extLst>
              <a:ext uri="{FF2B5EF4-FFF2-40B4-BE49-F238E27FC236}">
                <a16:creationId xmlns:a16="http://schemas.microsoft.com/office/drawing/2014/main" id="{7344BE34-6A8E-8446-E359-6FAA84BF5FE9}"/>
              </a:ext>
            </a:extLst>
          </p:cNvPr>
          <p:cNvSpPr/>
          <p:nvPr/>
        </p:nvSpPr>
        <p:spPr>
          <a:xfrm>
            <a:off x="4959368" y="1159299"/>
            <a:ext cx="450050" cy="424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5307B22F-33C1-EFDC-7868-E2A062CBE10A}"/>
              </a:ext>
            </a:extLst>
          </p:cNvPr>
          <p:cNvSpPr txBox="1"/>
          <p:nvPr/>
        </p:nvSpPr>
        <p:spPr>
          <a:xfrm>
            <a:off x="53319" y="2552016"/>
            <a:ext cx="1895113" cy="369332"/>
          </a:xfrm>
          <a:prstGeom prst="rect">
            <a:avLst/>
          </a:prstGeom>
          <a:noFill/>
        </p:spPr>
        <p:txBody>
          <a:bodyPr wrap="square">
            <a:spAutoFit/>
          </a:bodyPr>
          <a:lstStyle/>
          <a:p>
            <a:r>
              <a:rPr lang="fr-FR" dirty="0" err="1"/>
              <a:t>Schiff’s</a:t>
            </a:r>
            <a:r>
              <a:rPr lang="fr-FR" dirty="0"/>
              <a:t> </a:t>
            </a:r>
            <a:r>
              <a:rPr lang="fr-FR" dirty="0" err="1"/>
              <a:t>theorem</a:t>
            </a:r>
            <a:endParaRPr lang="fr-FR" dirty="0"/>
          </a:p>
        </p:txBody>
      </p:sp>
      <p:sp>
        <p:nvSpPr>
          <p:cNvPr id="27" name="ZoneTexte 26">
            <a:extLst>
              <a:ext uri="{FF2B5EF4-FFF2-40B4-BE49-F238E27FC236}">
                <a16:creationId xmlns:a16="http://schemas.microsoft.com/office/drawing/2014/main" id="{67757485-C189-7213-0C6A-EC05386311FF}"/>
              </a:ext>
            </a:extLst>
          </p:cNvPr>
          <p:cNvSpPr txBox="1"/>
          <p:nvPr/>
        </p:nvSpPr>
        <p:spPr>
          <a:xfrm>
            <a:off x="72814" y="3915297"/>
            <a:ext cx="2056973" cy="369332"/>
          </a:xfrm>
          <a:prstGeom prst="rect">
            <a:avLst/>
          </a:prstGeom>
          <a:noFill/>
        </p:spPr>
        <p:txBody>
          <a:bodyPr wrap="none" rtlCol="0">
            <a:spAutoFit/>
          </a:bodyPr>
          <a:lstStyle/>
          <a:p>
            <a:r>
              <a:rPr lang="fr-FR" dirty="0"/>
              <a:t>Need mixed state</a:t>
            </a:r>
          </a:p>
        </p:txBody>
      </p:sp>
      <p:sp>
        <p:nvSpPr>
          <p:cNvPr id="29" name="ZoneTexte 28">
            <a:extLst>
              <a:ext uri="{FF2B5EF4-FFF2-40B4-BE49-F238E27FC236}">
                <a16:creationId xmlns:a16="http://schemas.microsoft.com/office/drawing/2014/main" id="{18572816-4767-1135-9EAF-7D032281F2DB}"/>
              </a:ext>
            </a:extLst>
          </p:cNvPr>
          <p:cNvSpPr txBox="1"/>
          <p:nvPr/>
        </p:nvSpPr>
        <p:spPr>
          <a:xfrm>
            <a:off x="72453" y="4707154"/>
            <a:ext cx="4886915" cy="369332"/>
          </a:xfrm>
          <a:prstGeom prst="rect">
            <a:avLst/>
          </a:prstGeom>
          <a:noFill/>
        </p:spPr>
        <p:txBody>
          <a:bodyPr wrap="none" rtlCol="0">
            <a:spAutoFit/>
          </a:bodyPr>
          <a:lstStyle/>
          <a:p>
            <a:r>
              <a:rPr lang="fr-FR" dirty="0"/>
              <a:t>Ex: </a:t>
            </a:r>
            <a:r>
              <a:rPr lang="fr-FR" dirty="0" err="1"/>
              <a:t>Atoms</a:t>
            </a:r>
            <a:r>
              <a:rPr lang="fr-FR" dirty="0"/>
              <a:t> 1st </a:t>
            </a:r>
            <a:r>
              <a:rPr lang="fr-FR" dirty="0" err="1"/>
              <a:t>order</a:t>
            </a:r>
            <a:r>
              <a:rPr lang="fr-FR" dirty="0"/>
              <a:t> (Perturbation Stark </a:t>
            </a:r>
            <a:r>
              <a:rPr lang="fr-FR" dirty="0" err="1"/>
              <a:t>effect</a:t>
            </a:r>
            <a:r>
              <a:rPr lang="fr-FR" dirty="0"/>
              <a:t>)</a:t>
            </a:r>
          </a:p>
        </p:txBody>
      </p:sp>
      <p:pic>
        <p:nvPicPr>
          <p:cNvPr id="30" name="Image 29">
            <a:extLst>
              <a:ext uri="{FF2B5EF4-FFF2-40B4-BE49-F238E27FC236}">
                <a16:creationId xmlns:a16="http://schemas.microsoft.com/office/drawing/2014/main" id="{1E93C2CC-B28C-C606-2A51-9F0435E803B5}"/>
              </a:ext>
            </a:extLst>
          </p:cNvPr>
          <p:cNvPicPr>
            <a:picLocks noChangeAspect="1"/>
          </p:cNvPicPr>
          <p:nvPr/>
        </p:nvPicPr>
        <p:blipFill rotWithShape="1">
          <a:blip r:embed="rId9"/>
          <a:srcRect l="10379" t="22230" r="45283" b="54378"/>
          <a:stretch/>
        </p:blipFill>
        <p:spPr>
          <a:xfrm>
            <a:off x="5006132" y="4621089"/>
            <a:ext cx="3340982" cy="525900"/>
          </a:xfrm>
          <a:prstGeom prst="rect">
            <a:avLst/>
          </a:prstGeom>
        </p:spPr>
      </p:pic>
      <p:sp>
        <p:nvSpPr>
          <p:cNvPr id="37" name="Flèche : droite 36">
            <a:extLst>
              <a:ext uri="{FF2B5EF4-FFF2-40B4-BE49-F238E27FC236}">
                <a16:creationId xmlns:a16="http://schemas.microsoft.com/office/drawing/2014/main" id="{1C0EFAD5-AC8D-46CC-9CD6-CEF3F191C0A1}"/>
              </a:ext>
            </a:extLst>
          </p:cNvPr>
          <p:cNvSpPr/>
          <p:nvPr/>
        </p:nvSpPr>
        <p:spPr>
          <a:xfrm>
            <a:off x="4490117" y="3944392"/>
            <a:ext cx="450050" cy="424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lèche : droite 37">
            <a:extLst>
              <a:ext uri="{FF2B5EF4-FFF2-40B4-BE49-F238E27FC236}">
                <a16:creationId xmlns:a16="http://schemas.microsoft.com/office/drawing/2014/main" id="{432FAEEF-4659-6762-39FF-E70BCA581B00}"/>
              </a:ext>
            </a:extLst>
          </p:cNvPr>
          <p:cNvSpPr/>
          <p:nvPr/>
        </p:nvSpPr>
        <p:spPr>
          <a:xfrm rot="5400000">
            <a:off x="7163609" y="3422724"/>
            <a:ext cx="450050" cy="424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13E6E4BF-A532-F7DA-1F91-C8C6DE429C83}"/>
              </a:ext>
            </a:extLst>
          </p:cNvPr>
          <p:cNvSpPr txBox="1"/>
          <p:nvPr/>
        </p:nvSpPr>
        <p:spPr>
          <a:xfrm>
            <a:off x="58525" y="6113809"/>
            <a:ext cx="3121367" cy="369332"/>
          </a:xfrm>
          <a:prstGeom prst="rect">
            <a:avLst/>
          </a:prstGeom>
          <a:noFill/>
        </p:spPr>
        <p:txBody>
          <a:bodyPr wrap="none" rtlCol="0">
            <a:spAutoFit/>
          </a:bodyPr>
          <a:lstStyle/>
          <a:p>
            <a:r>
              <a:rPr lang="fr-FR" dirty="0"/>
              <a:t>Ex: </a:t>
            </a:r>
            <a:r>
              <a:rPr lang="fr-FR" dirty="0" err="1"/>
              <a:t>Molecule</a:t>
            </a:r>
            <a:r>
              <a:rPr lang="fr-FR" dirty="0"/>
              <a:t> </a:t>
            </a:r>
            <a:r>
              <a:rPr lang="fr-FR" dirty="0" err="1"/>
              <a:t>aligned</a:t>
            </a:r>
            <a:r>
              <a:rPr lang="fr-FR" dirty="0"/>
              <a:t> on </a:t>
            </a:r>
            <a:r>
              <a:rPr lang="fr-FR" dirty="0" err="1"/>
              <a:t>field</a:t>
            </a:r>
            <a:endParaRPr lang="fr-FR" dirty="0"/>
          </a:p>
        </p:txBody>
      </p:sp>
      <p:pic>
        <p:nvPicPr>
          <p:cNvPr id="41" name="Image 40">
            <a:extLst>
              <a:ext uri="{FF2B5EF4-FFF2-40B4-BE49-F238E27FC236}">
                <a16:creationId xmlns:a16="http://schemas.microsoft.com/office/drawing/2014/main" id="{0306EA54-DE6E-F3FD-D13E-5001C240F509}"/>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242502" y="6102335"/>
            <a:ext cx="1516800" cy="264686"/>
          </a:xfrm>
          <a:prstGeom prst="rect">
            <a:avLst/>
          </a:prstGeom>
        </p:spPr>
      </p:pic>
    </p:spTree>
    <p:extLst>
      <p:ext uri="{BB962C8B-B14F-4D97-AF65-F5344CB8AC3E}">
        <p14:creationId xmlns:p14="http://schemas.microsoft.com/office/powerpoint/2010/main" val="619186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404BC79-C9D9-3DCE-1A5F-CA5E7FFDD334}"/>
              </a:ext>
            </a:extLst>
          </p:cNvPr>
          <p:cNvPicPr>
            <a:picLocks noChangeAspect="1"/>
          </p:cNvPicPr>
          <p:nvPr/>
        </p:nvPicPr>
        <p:blipFill>
          <a:blip r:embed="rId2"/>
          <a:stretch>
            <a:fillRect/>
          </a:stretch>
        </p:blipFill>
        <p:spPr>
          <a:xfrm>
            <a:off x="532836" y="1118865"/>
            <a:ext cx="8078327" cy="4620270"/>
          </a:xfrm>
          <a:prstGeom prst="rect">
            <a:avLst/>
          </a:prstGeom>
        </p:spPr>
      </p:pic>
    </p:spTree>
    <p:extLst>
      <p:ext uri="{BB962C8B-B14F-4D97-AF65-F5344CB8AC3E}">
        <p14:creationId xmlns:p14="http://schemas.microsoft.com/office/powerpoint/2010/main" val="2069021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6" name="Tableau 15">
            <a:extLst>
              <a:ext uri="{FF2B5EF4-FFF2-40B4-BE49-F238E27FC236}">
                <a16:creationId xmlns:a16="http://schemas.microsoft.com/office/drawing/2014/main" id="{A73ED2CE-99B7-F2B3-BB6E-9868A3D1E6BB}"/>
              </a:ext>
            </a:extLst>
          </p:cNvPr>
          <p:cNvGraphicFramePr/>
          <p:nvPr>
            <p:extLst>
              <p:ext uri="{D42A27DB-BD31-4B8C-83A1-F6EECF244321}">
                <p14:modId xmlns:p14="http://schemas.microsoft.com/office/powerpoint/2010/main" val="188038728"/>
              </p:ext>
            </p:extLst>
          </p:nvPr>
        </p:nvGraphicFramePr>
        <p:xfrm>
          <a:off x="71500" y="1268760"/>
          <a:ext cx="9001000" cy="5247357"/>
        </p:xfrm>
        <a:graphic>
          <a:graphicData uri="http://schemas.openxmlformats.org/drawingml/2006/table">
            <a:tbl>
              <a:tblPr/>
              <a:tblGrid>
                <a:gridCol w="1314410">
                  <a:extLst>
                    <a:ext uri="{9D8B030D-6E8A-4147-A177-3AD203B41FA5}">
                      <a16:colId xmlns:a16="http://schemas.microsoft.com/office/drawing/2014/main" val="20000"/>
                    </a:ext>
                  </a:extLst>
                </a:gridCol>
                <a:gridCol w="1574677">
                  <a:extLst>
                    <a:ext uri="{9D8B030D-6E8A-4147-A177-3AD203B41FA5}">
                      <a16:colId xmlns:a16="http://schemas.microsoft.com/office/drawing/2014/main" val="20001"/>
                    </a:ext>
                  </a:extLst>
                </a:gridCol>
                <a:gridCol w="1367335">
                  <a:extLst>
                    <a:ext uri="{9D8B030D-6E8A-4147-A177-3AD203B41FA5}">
                      <a16:colId xmlns:a16="http://schemas.microsoft.com/office/drawing/2014/main" val="20002"/>
                    </a:ext>
                  </a:extLst>
                </a:gridCol>
                <a:gridCol w="1054765">
                  <a:extLst>
                    <a:ext uri="{9D8B030D-6E8A-4147-A177-3AD203B41FA5}">
                      <a16:colId xmlns:a16="http://schemas.microsoft.com/office/drawing/2014/main" val="20003"/>
                    </a:ext>
                  </a:extLst>
                </a:gridCol>
                <a:gridCol w="988143">
                  <a:extLst>
                    <a:ext uri="{9D8B030D-6E8A-4147-A177-3AD203B41FA5}">
                      <a16:colId xmlns:a16="http://schemas.microsoft.com/office/drawing/2014/main" val="20004"/>
                    </a:ext>
                  </a:extLst>
                </a:gridCol>
                <a:gridCol w="1219145">
                  <a:extLst>
                    <a:ext uri="{9D8B030D-6E8A-4147-A177-3AD203B41FA5}">
                      <a16:colId xmlns:a16="http://schemas.microsoft.com/office/drawing/2014/main" val="20005"/>
                    </a:ext>
                  </a:extLst>
                </a:gridCol>
                <a:gridCol w="1482525">
                  <a:extLst>
                    <a:ext uri="{9D8B030D-6E8A-4147-A177-3AD203B41FA5}">
                      <a16:colId xmlns:a16="http://schemas.microsoft.com/office/drawing/2014/main" val="20006"/>
                    </a:ext>
                  </a:extLst>
                </a:gridCol>
              </a:tblGrid>
              <a:tr h="1290516">
                <a:tc>
                  <a:txBody>
                    <a:bodyPr/>
                    <a:lstStyle/>
                    <a:p>
                      <a:pPr algn="ctr">
                        <a:lnSpc>
                          <a:spcPct val="100000"/>
                        </a:lnSpc>
                      </a:pPr>
                      <a:r>
                        <a:rPr lang="fr-FR" sz="2000" b="0" strike="noStrike" spc="-1">
                          <a:latin typeface="Calibri"/>
                        </a:rPr>
                        <a:t>Method</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729FCF"/>
                    </a:solidFill>
                  </a:tcPr>
                </a:tc>
                <a:tc>
                  <a:txBody>
                    <a:bodyPr/>
                    <a:lstStyle/>
                    <a:p>
                      <a:pPr algn="ctr">
                        <a:lnSpc>
                          <a:spcPct val="100000"/>
                        </a:lnSpc>
                      </a:pPr>
                      <a:r>
                        <a:rPr lang="fr-FR" sz="2000" b="0" strike="noStrike" spc="-1">
                          <a:latin typeface="Calibri"/>
                        </a:rPr>
                        <a:t>System</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000000"/>
                      </a:solidFill>
                    </a:lnB>
                    <a:solidFill>
                      <a:srgbClr val="729FCF"/>
                    </a:solidFill>
                  </a:tcPr>
                </a:tc>
                <a:tc>
                  <a:txBody>
                    <a:bodyPr/>
                    <a:lstStyle/>
                    <a:p>
                      <a:pPr algn="ctr">
                        <a:lnSpc>
                          <a:spcPct val="100000"/>
                        </a:lnSpc>
                      </a:pPr>
                      <a:r>
                        <a:rPr lang="fr-FR" sz="2000" b="0" strike="noStrike" spc="-1" dirty="0">
                          <a:latin typeface="Calibri"/>
                        </a:rPr>
                        <a:t>N</a:t>
                      </a:r>
                      <a:r>
                        <a:rPr lang="fr-FR" sz="2000" b="0" strike="noStrike" spc="-1" baseline="-8000" dirty="0">
                          <a:latin typeface="Calibri"/>
                        </a:rPr>
                        <a:t>T</a:t>
                      </a:r>
                      <a:endParaRPr lang="fr-FR" sz="2000" b="0" strike="noStrike" spc="-1" dirty="0">
                        <a:latin typeface="Arial"/>
                      </a:endParaRPr>
                    </a:p>
                  </a:txBody>
                  <a:tcPr marL="90000" marR="90000">
                    <a:lnL w="720">
                      <a:solidFill>
                        <a:srgbClr val="333333"/>
                      </a:solidFill>
                    </a:lnL>
                    <a:lnR w="720">
                      <a:solidFill>
                        <a:srgbClr val="333333"/>
                      </a:solidFill>
                    </a:lnR>
                    <a:lnT w="720">
                      <a:solidFill>
                        <a:srgbClr val="333333"/>
                      </a:solidFill>
                    </a:lnT>
                    <a:lnB w="720">
                      <a:solidFill>
                        <a:srgbClr val="000000"/>
                      </a:solidFill>
                    </a:lnB>
                    <a:solidFill>
                      <a:srgbClr val="729FCF"/>
                    </a:solidFill>
                  </a:tcPr>
                </a:tc>
                <a:tc>
                  <a:txBody>
                    <a:bodyPr/>
                    <a:lstStyle/>
                    <a:p>
                      <a:pPr algn="ctr">
                        <a:lnSpc>
                          <a:spcPct val="100000"/>
                        </a:lnSpc>
                      </a:pPr>
                      <a:r>
                        <a:rPr lang="fr-FR" sz="2000" b="0" strike="noStrike" spc="-1">
                          <a:latin typeface="Calibri"/>
                          <a:ea typeface="Arial"/>
                        </a:rPr>
                        <a:t>τ (s)</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729FCF"/>
                    </a:solidFill>
                  </a:tcPr>
                </a:tc>
                <a:tc>
                  <a:txBody>
                    <a:bodyPr/>
                    <a:lstStyle/>
                    <a:p>
                      <a:pPr algn="ctr">
                        <a:lnSpc>
                          <a:spcPct val="100000"/>
                        </a:lnSpc>
                      </a:pPr>
                      <a:r>
                        <a:rPr lang="fr-FR" sz="2000" b="0" strike="noStrike" spc="-1">
                          <a:latin typeface="Calibri"/>
                          <a:ea typeface="Arial"/>
                        </a:rPr>
                        <a:t>ε</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729FCF"/>
                    </a:solidFill>
                  </a:tcPr>
                </a:tc>
                <a:tc>
                  <a:txBody>
                    <a:bodyPr/>
                    <a:lstStyle/>
                    <a:p>
                      <a:pPr algn="ctr">
                        <a:lnSpc>
                          <a:spcPct val="100000"/>
                        </a:lnSpc>
                      </a:pPr>
                      <a:r>
                        <a:rPr lang="fr-FR" sz="2000" b="0" strike="noStrike" spc="-1">
                          <a:latin typeface="Calibri"/>
                        </a:rPr>
                        <a:t>E</a:t>
                      </a:r>
                      <a:r>
                        <a:rPr lang="fr-FR" sz="2000" b="0" strike="noStrike" spc="-1" baseline="-8000">
                          <a:latin typeface="Calibri"/>
                        </a:rPr>
                        <a:t>eff</a:t>
                      </a:r>
                      <a:endParaRPr lang="fr-FR" sz="2000" b="0" strike="noStrike" spc="-1">
                        <a:latin typeface="Arial"/>
                      </a:endParaRPr>
                    </a:p>
                    <a:p>
                      <a:pPr algn="ctr">
                        <a:lnSpc>
                          <a:spcPct val="100000"/>
                        </a:lnSpc>
                      </a:pPr>
                      <a:r>
                        <a:rPr lang="fr-FR" sz="2000" b="0" strike="noStrike" spc="-1">
                          <a:latin typeface="Calibri"/>
                        </a:rPr>
                        <a:t>(V/cm)</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729FCF"/>
                    </a:solidFill>
                  </a:tcPr>
                </a:tc>
                <a:tc>
                  <a:txBody>
                    <a:bodyPr/>
                    <a:lstStyle/>
                    <a:p>
                      <a:pPr algn="ctr">
                        <a:lnSpc>
                          <a:spcPct val="100000"/>
                        </a:lnSpc>
                      </a:pPr>
                      <a:r>
                        <a:rPr lang="fr-FR" sz="2000" b="0" strike="noStrike" spc="-1" dirty="0">
                          <a:latin typeface="Calibri"/>
                        </a:rPr>
                        <a:t>EDM</a:t>
                      </a:r>
                      <a:endParaRPr lang="fr-FR" sz="2000" b="0" strike="noStrike" spc="-1" dirty="0">
                        <a:latin typeface="Arial"/>
                      </a:endParaRPr>
                    </a:p>
                    <a:p>
                      <a:pPr algn="ctr">
                        <a:lnSpc>
                          <a:spcPct val="100000"/>
                        </a:lnSpc>
                      </a:pPr>
                      <a:r>
                        <a:rPr lang="fr-FR" sz="2000" b="0" strike="noStrike" spc="-1" dirty="0">
                          <a:latin typeface="Calibri"/>
                        </a:rPr>
                        <a:t>(e.cm)</a:t>
                      </a:r>
                      <a:endParaRPr lang="fr-FR" sz="2000" b="0" strike="noStrike" spc="-1" dirty="0">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729FCF"/>
                    </a:solidFill>
                  </a:tcPr>
                </a:tc>
                <a:extLst>
                  <a:ext uri="{0D108BD9-81ED-4DB2-BD59-A6C34878D82A}">
                    <a16:rowId xmlns:a16="http://schemas.microsoft.com/office/drawing/2014/main" val="10000"/>
                  </a:ext>
                </a:extLst>
              </a:tr>
              <a:tr h="1064259">
                <a:tc>
                  <a:txBody>
                    <a:bodyPr/>
                    <a:lstStyle/>
                    <a:p>
                      <a:pPr>
                        <a:lnSpc>
                          <a:spcPct val="100000"/>
                        </a:lnSpc>
                      </a:pPr>
                      <a:r>
                        <a:rPr lang="fr-FR" sz="2000" b="0" strike="noStrike" spc="-1">
                          <a:latin typeface="Calibri"/>
                        </a:rPr>
                        <a:t>Atom</a:t>
                      </a:r>
                      <a:endParaRPr lang="fr-FR" sz="2000" b="0" strike="noStrike" spc="-1">
                        <a:latin typeface="Arial"/>
                      </a:endParaRPr>
                    </a:p>
                  </a:txBody>
                  <a:tcPr marL="90000" marR="90000">
                    <a:lnL w="720">
                      <a:solidFill>
                        <a:srgbClr val="333333"/>
                      </a:solidFill>
                    </a:lnL>
                    <a:lnR w="720">
                      <a:solidFill>
                        <a:srgbClr val="000000"/>
                      </a:solidFill>
                    </a:lnR>
                    <a:lnT w="720">
                      <a:solidFill>
                        <a:srgbClr val="333333"/>
                      </a:solidFill>
                    </a:lnT>
                    <a:lnB w="720">
                      <a:solidFill>
                        <a:srgbClr val="333333"/>
                      </a:solidFill>
                    </a:lnB>
                    <a:solidFill>
                      <a:srgbClr val="B4C7DC"/>
                    </a:solidFill>
                  </a:tcPr>
                </a:tc>
                <a:tc>
                  <a:txBody>
                    <a:bodyPr/>
                    <a:lstStyle/>
                    <a:p>
                      <a:pPr>
                        <a:lnSpc>
                          <a:spcPct val="100000"/>
                        </a:lnSpc>
                      </a:pPr>
                      <a:r>
                        <a:rPr lang="fr-FR" sz="2000" b="0" strike="noStrike" spc="-1">
                          <a:latin typeface="Calibri"/>
                        </a:rPr>
                        <a:t>Cs</a:t>
                      </a:r>
                      <a:endParaRPr lang="fr-FR" sz="20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a:lstStyle/>
                    <a:p>
                      <a:pPr>
                        <a:lnSpc>
                          <a:spcPct val="100000"/>
                        </a:lnSpc>
                      </a:pPr>
                      <a:r>
                        <a:rPr lang="fr-FR" sz="2000" b="0" strike="noStrike" spc="-1">
                          <a:latin typeface="Calibri"/>
                        </a:rPr>
                        <a:t>10</a:t>
                      </a:r>
                      <a:r>
                        <a:rPr lang="fr-FR" sz="2000" b="0" strike="noStrike" spc="-1" baseline="33000">
                          <a:latin typeface="Calibri"/>
                        </a:rPr>
                        <a:t>18</a:t>
                      </a:r>
                      <a:r>
                        <a:rPr lang="fr-FR" sz="2000" b="0" strike="noStrike" spc="-1">
                          <a:latin typeface="Calibri"/>
                        </a:rPr>
                        <a:t> - 10</a:t>
                      </a:r>
                      <a:r>
                        <a:rPr lang="fr-FR" sz="2000" b="0" strike="noStrike" spc="-1" baseline="33000">
                          <a:latin typeface="Calibri"/>
                        </a:rPr>
                        <a:t>22</a:t>
                      </a:r>
                      <a:endParaRPr lang="fr-FR" sz="20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AFD095"/>
                    </a:solidFill>
                  </a:tcPr>
                </a:tc>
                <a:tc>
                  <a:txBody>
                    <a:bodyPr/>
                    <a:lstStyle/>
                    <a:p>
                      <a:pPr>
                        <a:lnSpc>
                          <a:spcPct val="100000"/>
                        </a:lnSpc>
                      </a:pPr>
                      <a:r>
                        <a:rPr lang="fr-FR" sz="2000" b="0" strike="noStrike" spc="-1">
                          <a:latin typeface="Calibri"/>
                        </a:rPr>
                        <a:t>10</a:t>
                      </a:r>
                      <a:r>
                        <a:rPr lang="fr-FR" sz="2000" b="0" strike="noStrike" spc="-1" baseline="33000">
                          <a:latin typeface="Calibri"/>
                        </a:rPr>
                        <a:t>-3</a:t>
                      </a:r>
                      <a:r>
                        <a:rPr lang="fr-FR" sz="2000" b="0" strike="noStrike" spc="-1">
                          <a:latin typeface="Calibri"/>
                        </a:rPr>
                        <a:t> - 1</a:t>
                      </a:r>
                      <a:endParaRPr lang="fr-FR" sz="2000" b="0" strike="noStrike" spc="-1">
                        <a:latin typeface="Arial"/>
                      </a:endParaRPr>
                    </a:p>
                  </a:txBody>
                  <a:tcPr marL="90000" marR="90000">
                    <a:lnL w="720">
                      <a:solidFill>
                        <a:srgbClr val="000000"/>
                      </a:solidFill>
                    </a:lnL>
                    <a:lnR w="720">
                      <a:solidFill>
                        <a:srgbClr val="333333"/>
                      </a:solidFill>
                    </a:lnR>
                    <a:lnT w="720">
                      <a:solidFill>
                        <a:srgbClr val="333333"/>
                      </a:solidFill>
                    </a:lnT>
                    <a:lnB w="720">
                      <a:solidFill>
                        <a:srgbClr val="333333"/>
                      </a:solidFill>
                    </a:lnB>
                    <a:solidFill>
                      <a:srgbClr val="FFFFFF"/>
                    </a:solidFill>
                  </a:tcPr>
                </a:tc>
                <a:tc>
                  <a:txBody>
                    <a:bodyPr/>
                    <a:lstStyle/>
                    <a:p>
                      <a:pPr>
                        <a:lnSpc>
                          <a:spcPct val="100000"/>
                        </a:lnSpc>
                      </a:pPr>
                      <a:r>
                        <a:rPr lang="fr-FR" sz="2000" b="0" strike="noStrike" spc="-1">
                          <a:latin typeface="Calibri"/>
                        </a:rPr>
                        <a:t>0,1 - 1</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tc>
                  <a:txBody>
                    <a:bodyPr/>
                    <a:lstStyle/>
                    <a:p>
                      <a:pPr>
                        <a:lnSpc>
                          <a:spcPct val="100000"/>
                        </a:lnSpc>
                      </a:pPr>
                      <a:r>
                        <a:rPr lang="fr-FR" sz="2000" b="0" strike="noStrike" spc="-1">
                          <a:latin typeface="Calibri"/>
                        </a:rPr>
                        <a:t>10</a:t>
                      </a:r>
                      <a:r>
                        <a:rPr lang="fr-FR" sz="2000" b="0" strike="noStrike" spc="-1" baseline="33000">
                          <a:latin typeface="Calibri"/>
                        </a:rPr>
                        <a:t>6</a:t>
                      </a:r>
                      <a:r>
                        <a:rPr lang="fr-FR" sz="2000" b="0" strike="noStrike" spc="-1">
                          <a:latin typeface="Calibri"/>
                        </a:rPr>
                        <a:t> - 10</a:t>
                      </a:r>
                      <a:r>
                        <a:rPr lang="fr-FR" sz="2000" b="0" strike="noStrike" spc="-1" baseline="33000">
                          <a:latin typeface="Calibri"/>
                        </a:rPr>
                        <a:t>9</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AFD095"/>
                    </a:solidFill>
                  </a:tcPr>
                </a:tc>
                <a:tc>
                  <a:txBody>
                    <a:bodyPr/>
                    <a:lstStyle/>
                    <a:p>
                      <a:pPr>
                        <a:lnSpc>
                          <a:spcPct val="100000"/>
                        </a:lnSpc>
                      </a:pPr>
                      <a:r>
                        <a:rPr lang="fr-FR" sz="2000" b="0" strike="noStrike" spc="-1">
                          <a:latin typeface="Calibri"/>
                        </a:rPr>
                        <a:t>10</a:t>
                      </a:r>
                      <a:r>
                        <a:rPr lang="fr-FR" sz="2000" b="0" strike="noStrike" spc="-1" baseline="33000">
                          <a:latin typeface="Calibri"/>
                        </a:rPr>
                        <a:t>-27</a:t>
                      </a:r>
                      <a:r>
                        <a:rPr lang="fr-FR" sz="2000" b="0" strike="noStrike" spc="-1">
                          <a:latin typeface="Calibri"/>
                        </a:rPr>
                        <a:t> - 10</a:t>
                      </a:r>
                      <a:r>
                        <a:rPr lang="fr-FR" sz="2000" b="0" strike="noStrike" spc="-1" baseline="33000">
                          <a:latin typeface="Calibri"/>
                        </a:rPr>
                        <a:t>-36</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extLst>
                  <a:ext uri="{0D108BD9-81ED-4DB2-BD59-A6C34878D82A}">
                    <a16:rowId xmlns:a16="http://schemas.microsoft.com/office/drawing/2014/main" val="10001"/>
                  </a:ext>
                </a:extLst>
              </a:tr>
              <a:tr h="893434">
                <a:tc>
                  <a:txBody>
                    <a:bodyPr/>
                    <a:lstStyle/>
                    <a:p>
                      <a:pPr>
                        <a:lnSpc>
                          <a:spcPct val="100000"/>
                        </a:lnSpc>
                      </a:pPr>
                      <a:r>
                        <a:rPr lang="fr-FR" sz="2000" b="0" strike="noStrike" spc="-1">
                          <a:latin typeface="Calibri"/>
                        </a:rPr>
                        <a:t>Molecule</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B4C7DC"/>
                    </a:solidFill>
                  </a:tcPr>
                </a:tc>
                <a:tc>
                  <a:txBody>
                    <a:bodyPr/>
                    <a:lstStyle/>
                    <a:p>
                      <a:pPr>
                        <a:lnSpc>
                          <a:spcPct val="100000"/>
                        </a:lnSpc>
                      </a:pPr>
                      <a:r>
                        <a:rPr lang="fr-FR" sz="2000" b="0" strike="noStrike" spc="-1">
                          <a:latin typeface="Calibri"/>
                        </a:rPr>
                        <a:t>BaF</a:t>
                      </a:r>
                      <a:endParaRPr lang="fr-FR" sz="2000" b="0" strike="noStrike" spc="-1">
                        <a:latin typeface="Arial"/>
                      </a:endParaRPr>
                    </a:p>
                  </a:txBody>
                  <a:tcPr marL="90000" marR="90000">
                    <a:lnL w="720">
                      <a:solidFill>
                        <a:srgbClr val="333333"/>
                      </a:solidFill>
                    </a:lnL>
                    <a:lnR w="720">
                      <a:solidFill>
                        <a:srgbClr val="333333"/>
                      </a:solidFill>
                    </a:lnR>
                    <a:lnT w="720">
                      <a:solidFill>
                        <a:srgbClr val="000000"/>
                      </a:solidFill>
                    </a:lnT>
                    <a:lnB w="720">
                      <a:solidFill>
                        <a:srgbClr val="333333"/>
                      </a:solidFill>
                    </a:lnB>
                    <a:solidFill>
                      <a:srgbClr val="FFFFFF"/>
                    </a:solidFill>
                  </a:tcPr>
                </a:tc>
                <a:tc>
                  <a:txBody>
                    <a:bodyPr/>
                    <a:lstStyle/>
                    <a:p>
                      <a:pPr>
                        <a:lnSpc>
                          <a:spcPct val="100000"/>
                        </a:lnSpc>
                      </a:pPr>
                      <a:r>
                        <a:rPr lang="fr-FR" sz="2000" b="0" strike="noStrike" spc="-1">
                          <a:latin typeface="Calibri"/>
                        </a:rPr>
                        <a:t>10</a:t>
                      </a:r>
                      <a:r>
                        <a:rPr lang="fr-FR" sz="2000" b="0" strike="noStrike" spc="-1" baseline="33000">
                          <a:latin typeface="Calibri"/>
                        </a:rPr>
                        <a:t>20</a:t>
                      </a:r>
                      <a:endParaRPr lang="fr-FR" sz="2000" b="0" strike="noStrike" spc="-1">
                        <a:latin typeface="Arial"/>
                      </a:endParaRPr>
                    </a:p>
                  </a:txBody>
                  <a:tcPr marL="90000" marR="90000">
                    <a:lnL w="720">
                      <a:solidFill>
                        <a:srgbClr val="333333"/>
                      </a:solidFill>
                    </a:lnL>
                    <a:lnR w="720">
                      <a:solidFill>
                        <a:srgbClr val="333333"/>
                      </a:solidFill>
                    </a:lnR>
                    <a:lnT w="720">
                      <a:solidFill>
                        <a:srgbClr val="000000"/>
                      </a:solidFill>
                    </a:lnT>
                    <a:lnB w="720">
                      <a:solidFill>
                        <a:srgbClr val="333333"/>
                      </a:solidFill>
                    </a:lnB>
                    <a:solidFill>
                      <a:srgbClr val="AFD095"/>
                    </a:solidFill>
                  </a:tcPr>
                </a:tc>
                <a:tc>
                  <a:txBody>
                    <a:bodyPr/>
                    <a:lstStyle/>
                    <a:p>
                      <a:pPr>
                        <a:lnSpc>
                          <a:spcPct val="100000"/>
                        </a:lnSpc>
                      </a:pPr>
                      <a:r>
                        <a:rPr lang="fr-FR" sz="2000" b="0" strike="noStrike" spc="-1">
                          <a:latin typeface="Calibri"/>
                        </a:rPr>
                        <a:t>0,1</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tc>
                  <a:txBody>
                    <a:bodyPr/>
                    <a:lstStyle/>
                    <a:p>
                      <a:pPr>
                        <a:lnSpc>
                          <a:spcPct val="100000"/>
                        </a:lnSpc>
                      </a:pPr>
                      <a:r>
                        <a:rPr lang="fr-FR" sz="2000" b="0" strike="noStrike" spc="-1">
                          <a:latin typeface="Calibri"/>
                        </a:rPr>
                        <a:t>0,1</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tc>
                  <a:txBody>
                    <a:bodyPr/>
                    <a:lstStyle/>
                    <a:p>
                      <a:pPr>
                        <a:lnSpc>
                          <a:spcPct val="100000"/>
                        </a:lnSpc>
                      </a:pPr>
                      <a:r>
                        <a:rPr lang="fr-FR" sz="2000" b="0" strike="noStrike" spc="-1">
                          <a:latin typeface="Calibri"/>
                        </a:rPr>
                        <a:t>10</a:t>
                      </a:r>
                      <a:r>
                        <a:rPr lang="fr-FR" sz="2000" b="0" strike="noStrike" spc="-1" baseline="33000">
                          <a:latin typeface="Calibri"/>
                        </a:rPr>
                        <a:t>10</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AFD095"/>
                    </a:solidFill>
                  </a:tcPr>
                </a:tc>
                <a:tc>
                  <a:txBody>
                    <a:bodyPr/>
                    <a:lstStyle/>
                    <a:p>
                      <a:pPr>
                        <a:lnSpc>
                          <a:spcPct val="100000"/>
                        </a:lnSpc>
                      </a:pPr>
                      <a:r>
                        <a:rPr lang="fr-FR" sz="2000" b="0" strike="noStrike" spc="-1">
                          <a:latin typeface="Calibri"/>
                        </a:rPr>
                        <a:t>10</a:t>
                      </a:r>
                      <a:r>
                        <a:rPr lang="fr-FR" sz="2000" b="0" strike="noStrike" spc="-1" baseline="33000">
                          <a:latin typeface="Calibri"/>
                        </a:rPr>
                        <a:t>-34</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extLst>
                  <a:ext uri="{0D108BD9-81ED-4DB2-BD59-A6C34878D82A}">
                    <a16:rowId xmlns:a16="http://schemas.microsoft.com/office/drawing/2014/main" val="10002"/>
                  </a:ext>
                </a:extLst>
              </a:tr>
              <a:tr h="993308">
                <a:tc>
                  <a:txBody>
                    <a:bodyPr/>
                    <a:lstStyle/>
                    <a:p>
                      <a:pPr>
                        <a:lnSpc>
                          <a:spcPct val="100000"/>
                        </a:lnSpc>
                      </a:pPr>
                      <a:r>
                        <a:rPr lang="fr-FR" sz="2000" b="0" strike="noStrike" spc="-1">
                          <a:latin typeface="Calibri"/>
                        </a:rPr>
                        <a:t>Solid</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B4C7DC"/>
                    </a:solidFill>
                  </a:tcPr>
                </a:tc>
                <a:tc>
                  <a:txBody>
                    <a:bodyPr/>
                    <a:lstStyle/>
                    <a:p>
                      <a:pPr>
                        <a:lnSpc>
                          <a:spcPct val="100000"/>
                        </a:lnSpc>
                      </a:pPr>
                      <a:r>
                        <a:rPr lang="fr-FR" sz="2000" b="0" strike="noStrike" spc="-1">
                          <a:latin typeface="Calibri"/>
                        </a:rPr>
                        <a:t>Eu</a:t>
                      </a:r>
                      <a:r>
                        <a:rPr lang="fr-FR" sz="2000" b="0" strike="noStrike" spc="-1" baseline="-8000">
                          <a:latin typeface="Calibri"/>
                        </a:rPr>
                        <a:t>0,5</a:t>
                      </a:r>
                      <a:r>
                        <a:rPr lang="fr-FR" sz="2000" b="0" strike="noStrike" spc="-1">
                          <a:latin typeface="Calibri"/>
                        </a:rPr>
                        <a:t>Ba</a:t>
                      </a:r>
                      <a:r>
                        <a:rPr lang="fr-FR" sz="2000" b="0" strike="noStrike" spc="-1" baseline="-8000">
                          <a:latin typeface="Calibri"/>
                        </a:rPr>
                        <a:t>0,5</a:t>
                      </a:r>
                      <a:r>
                        <a:rPr lang="fr-FR" sz="2000" b="0" strike="noStrike" spc="-1">
                          <a:latin typeface="Calibri"/>
                        </a:rPr>
                        <a:t>TiO</a:t>
                      </a:r>
                      <a:r>
                        <a:rPr lang="fr-FR" sz="2000" b="0" strike="noStrike" spc="-1" baseline="-8000">
                          <a:latin typeface="Calibri"/>
                        </a:rPr>
                        <a:t>3</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tc>
                  <a:txBody>
                    <a:bodyPr/>
                    <a:lstStyle/>
                    <a:p>
                      <a:pPr>
                        <a:lnSpc>
                          <a:spcPct val="100000"/>
                        </a:lnSpc>
                      </a:pPr>
                      <a:r>
                        <a:rPr lang="fr-FR" sz="2000" b="0" strike="noStrike" spc="-1">
                          <a:latin typeface="Calibri"/>
                        </a:rPr>
                        <a:t>10</a:t>
                      </a:r>
                      <a:r>
                        <a:rPr lang="fr-FR" sz="2000" b="0" strike="noStrike" spc="-1" baseline="33000">
                          <a:latin typeface="Calibri"/>
                        </a:rPr>
                        <a:t>25</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AFD095"/>
                    </a:solidFill>
                  </a:tcPr>
                </a:tc>
                <a:tc>
                  <a:txBody>
                    <a:bodyPr/>
                    <a:lstStyle/>
                    <a:p>
                      <a:pPr>
                        <a:lnSpc>
                          <a:spcPct val="100000"/>
                        </a:lnSpc>
                      </a:pPr>
                      <a:r>
                        <a:rPr lang="fr-FR" sz="2000" b="0" strike="noStrike" spc="-1">
                          <a:latin typeface="Calibri"/>
                        </a:rPr>
                        <a:t>0,2</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tc>
                  <a:txBody>
                    <a:bodyPr/>
                    <a:lstStyle/>
                    <a:p>
                      <a:pPr>
                        <a:lnSpc>
                          <a:spcPct val="100000"/>
                        </a:lnSpc>
                      </a:pPr>
                      <a:r>
                        <a:rPr lang="fr-FR" sz="2000" b="0" strike="noStrike" spc="-1">
                          <a:latin typeface="Calibri"/>
                        </a:rPr>
                        <a:t>&lt;10</a:t>
                      </a:r>
                      <a:r>
                        <a:rPr lang="fr-FR" sz="2000" b="0" strike="noStrike" spc="-1" baseline="33000">
                          <a:latin typeface="Calibri"/>
                        </a:rPr>
                        <a:t>-10</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D7D7"/>
                    </a:solidFill>
                  </a:tcPr>
                </a:tc>
                <a:tc>
                  <a:txBody>
                    <a:bodyPr/>
                    <a:lstStyle/>
                    <a:p>
                      <a:pPr>
                        <a:lnSpc>
                          <a:spcPct val="100000"/>
                        </a:lnSpc>
                      </a:pPr>
                      <a:r>
                        <a:rPr lang="fr-FR" sz="2000" b="0" strike="noStrike" spc="-1">
                          <a:latin typeface="Calibri"/>
                        </a:rPr>
                        <a:t>10</a:t>
                      </a:r>
                      <a:r>
                        <a:rPr lang="fr-FR" sz="2000" b="0" strike="noStrike" spc="-1" baseline="33000">
                          <a:latin typeface="Calibri"/>
                        </a:rPr>
                        <a:t>7</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tc>
                  <a:txBody>
                    <a:bodyPr/>
                    <a:lstStyle/>
                    <a:p>
                      <a:pPr>
                        <a:lnSpc>
                          <a:spcPct val="100000"/>
                        </a:lnSpc>
                      </a:pPr>
                      <a:r>
                        <a:rPr lang="fr-FR" sz="2000" b="0" strike="noStrike" spc="-1">
                          <a:latin typeface="Calibri"/>
                        </a:rPr>
                        <a:t>6.10</a:t>
                      </a:r>
                      <a:r>
                        <a:rPr lang="fr-FR" sz="2000" b="0" strike="noStrike" spc="-1" baseline="33000">
                          <a:latin typeface="Calibri"/>
                        </a:rPr>
                        <a:t>-25</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extLst>
                  <a:ext uri="{0D108BD9-81ED-4DB2-BD59-A6C34878D82A}">
                    <a16:rowId xmlns:a16="http://schemas.microsoft.com/office/drawing/2014/main" val="10003"/>
                  </a:ext>
                </a:extLst>
              </a:tr>
              <a:tr h="893434">
                <a:tc>
                  <a:txBody>
                    <a:bodyPr/>
                    <a:lstStyle/>
                    <a:p>
                      <a:pPr>
                        <a:lnSpc>
                          <a:spcPct val="100000"/>
                        </a:lnSpc>
                      </a:pPr>
                      <a:r>
                        <a:rPr lang="fr-FR" sz="2000" b="0" strike="noStrike" spc="-1">
                          <a:latin typeface="Calibri"/>
                        </a:rPr>
                        <a:t>Gas</a:t>
                      </a:r>
                      <a:endParaRPr lang="fr-FR" sz="2000" b="0" strike="noStrike" spc="-1">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B4C7DC"/>
                    </a:solidFill>
                  </a:tcPr>
                </a:tc>
                <a:tc>
                  <a:txBody>
                    <a:bodyPr/>
                    <a:lstStyle/>
                    <a:p>
                      <a:pPr>
                        <a:lnSpc>
                          <a:spcPct val="100000"/>
                        </a:lnSpc>
                      </a:pPr>
                      <a:r>
                        <a:rPr lang="fr-FR" sz="2000" b="0" strike="noStrike" spc="-1" dirty="0" err="1">
                          <a:latin typeface="Calibri"/>
                        </a:rPr>
                        <a:t>ThO</a:t>
                      </a:r>
                      <a:endParaRPr lang="fr-FR" sz="2000" b="0" strike="noStrike" spc="-1" dirty="0">
                        <a:latin typeface="Calibri"/>
                      </a:endParaRPr>
                    </a:p>
                    <a:p>
                      <a:pPr>
                        <a:lnSpc>
                          <a:spcPct val="100000"/>
                        </a:lnSpc>
                      </a:pPr>
                      <a:endParaRPr lang="fr-FR" sz="2000" b="0" strike="noStrike" spc="-1" dirty="0">
                        <a:latin typeface="Calibri"/>
                      </a:endParaRPr>
                    </a:p>
                    <a:p>
                      <a:pPr>
                        <a:lnSpc>
                          <a:spcPct val="100000"/>
                        </a:lnSpc>
                      </a:pPr>
                      <a:r>
                        <a:rPr lang="fr-FR" sz="2000" b="0" strike="noStrike" spc="-1" dirty="0" err="1">
                          <a:latin typeface="Calibri"/>
                        </a:rPr>
                        <a:t>HgF</a:t>
                      </a:r>
                      <a:r>
                        <a:rPr lang="fr-FR" sz="2000" b="0" strike="noStrike" spc="-1" baseline="30000" dirty="0">
                          <a:latin typeface="Calibri"/>
                        </a:rPr>
                        <a:t>+</a:t>
                      </a:r>
                      <a:endParaRPr lang="fr-FR" sz="2000" b="0" strike="noStrike" spc="-1" dirty="0">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tc>
                  <a:txBody>
                    <a:bodyPr/>
                    <a:lstStyle/>
                    <a:p>
                      <a:pPr>
                        <a:lnSpc>
                          <a:spcPct val="100000"/>
                        </a:lnSpc>
                      </a:pPr>
                      <a:r>
                        <a:rPr lang="fr-FR" sz="2000" b="0" strike="noStrike" spc="-1" dirty="0">
                          <a:latin typeface="Calibri"/>
                        </a:rPr>
                        <a:t>10</a:t>
                      </a:r>
                      <a:r>
                        <a:rPr lang="fr-FR" sz="2000" b="0" strike="noStrike" spc="-1" baseline="33000" dirty="0">
                          <a:latin typeface="Calibri"/>
                        </a:rPr>
                        <a:t>13</a:t>
                      </a:r>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2000" b="0" strike="noStrike" spc="-1" dirty="0">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FR" sz="2000" b="0" strike="noStrike" spc="-1" dirty="0">
                          <a:latin typeface="+mn-lt"/>
                        </a:rPr>
                        <a:t>10</a:t>
                      </a:r>
                      <a:r>
                        <a:rPr lang="fr-FR" sz="2000" b="0" strike="noStrike" spc="-1" baseline="33000" dirty="0">
                          <a:latin typeface="+mn-lt"/>
                        </a:rPr>
                        <a:t>7</a:t>
                      </a:r>
                      <a:endParaRPr lang="fr-FR" sz="2000" b="0" strike="noStrike" spc="-1" dirty="0">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D7D7"/>
                    </a:solidFill>
                  </a:tcPr>
                </a:tc>
                <a:tc>
                  <a:txBody>
                    <a:bodyPr/>
                    <a:lstStyle/>
                    <a:p>
                      <a:pPr>
                        <a:lnSpc>
                          <a:spcPct val="100000"/>
                        </a:lnSpc>
                      </a:pPr>
                      <a:r>
                        <a:rPr lang="fr-FR" sz="2000" b="0" strike="noStrike" spc="-1" dirty="0">
                          <a:latin typeface="Calibri"/>
                        </a:rPr>
                        <a:t>2.10</a:t>
                      </a:r>
                      <a:r>
                        <a:rPr lang="fr-FR" sz="2000" b="0" strike="noStrike" spc="-1" baseline="33000" dirty="0">
                          <a:latin typeface="Calibri"/>
                        </a:rPr>
                        <a:t>-3</a:t>
                      </a:r>
                    </a:p>
                    <a:p>
                      <a:pPr>
                        <a:lnSpc>
                          <a:spcPct val="100000"/>
                        </a:lnSpc>
                      </a:pPr>
                      <a:endParaRPr lang="fr-FR" sz="2000" b="0" strike="noStrike" spc="-1" baseline="0" dirty="0">
                        <a:latin typeface="Calibri"/>
                      </a:endParaRPr>
                    </a:p>
                    <a:p>
                      <a:pPr>
                        <a:lnSpc>
                          <a:spcPct val="100000"/>
                        </a:lnSpc>
                      </a:pPr>
                      <a:r>
                        <a:rPr lang="fr-FR" sz="2000" b="0" strike="noStrike" spc="-1" baseline="0" dirty="0">
                          <a:latin typeface="Calibri"/>
                        </a:rPr>
                        <a:t>3</a:t>
                      </a:r>
                      <a:endParaRPr lang="fr-FR" sz="2000" b="0" strike="noStrike" spc="-1" baseline="0" dirty="0">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tc>
                  <a:txBody>
                    <a:bodyPr/>
                    <a:lstStyle/>
                    <a:p>
                      <a:pPr>
                        <a:lnSpc>
                          <a:spcPct val="100000"/>
                        </a:lnSpc>
                      </a:pPr>
                      <a:r>
                        <a:rPr lang="fr-FR" sz="2000" b="0" strike="noStrike" spc="-1" dirty="0">
                          <a:latin typeface="Calibri"/>
                        </a:rPr>
                        <a:t>0,1</a:t>
                      </a:r>
                    </a:p>
                    <a:p>
                      <a:pPr>
                        <a:lnSpc>
                          <a:spcPct val="100000"/>
                        </a:lnSpc>
                      </a:pPr>
                      <a:endParaRPr lang="fr-FR" sz="2000" b="0" strike="noStrike" spc="-1" dirty="0">
                        <a:latin typeface="Calibri"/>
                      </a:endParaRPr>
                    </a:p>
                    <a:p>
                      <a:pPr>
                        <a:lnSpc>
                          <a:spcPct val="100000"/>
                        </a:lnSpc>
                      </a:pPr>
                      <a:r>
                        <a:rPr lang="fr-FR" sz="2000" b="0" strike="noStrike" spc="-1" dirty="0">
                          <a:latin typeface="Calibri"/>
                        </a:rPr>
                        <a:t>0,8</a:t>
                      </a:r>
                      <a:endParaRPr lang="fr-FR" sz="2000" b="0" strike="noStrike" spc="-1" dirty="0">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tc>
                  <a:txBody>
                    <a:bodyPr/>
                    <a:lstStyle/>
                    <a:p>
                      <a:pPr>
                        <a:lnSpc>
                          <a:spcPct val="100000"/>
                        </a:lnSpc>
                      </a:pPr>
                      <a:r>
                        <a:rPr lang="fr-FR" sz="2000" b="0" strike="noStrike" spc="-1" dirty="0">
                          <a:latin typeface="Calibri"/>
                        </a:rPr>
                        <a:t>10</a:t>
                      </a:r>
                      <a:r>
                        <a:rPr lang="fr-FR" sz="2000" b="0" strike="noStrike" spc="-1" baseline="33000" dirty="0">
                          <a:latin typeface="Calibri"/>
                        </a:rPr>
                        <a:t>11</a:t>
                      </a:r>
                    </a:p>
                    <a:p>
                      <a:pPr>
                        <a:lnSpc>
                          <a:spcPct val="100000"/>
                        </a:lnSpc>
                      </a:pPr>
                      <a:endParaRPr lang="fr-FR" sz="2000" b="0" strike="noStrike" spc="-1" baseline="33000" dirty="0">
                        <a:latin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FR" sz="2000" b="0" strike="noStrike" spc="-1" dirty="0">
                          <a:latin typeface="+mn-lt"/>
                        </a:rPr>
                        <a:t>10</a:t>
                      </a:r>
                      <a:r>
                        <a:rPr lang="fr-FR" sz="2000" b="0" strike="noStrike" spc="-1" baseline="33000" dirty="0">
                          <a:latin typeface="+mn-lt"/>
                        </a:rPr>
                        <a:t>7</a:t>
                      </a:r>
                      <a:endParaRPr lang="fr-FR" sz="2000" b="0" strike="noStrike" spc="-1" dirty="0">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AFD095"/>
                    </a:solidFill>
                  </a:tcPr>
                </a:tc>
                <a:tc>
                  <a:txBody>
                    <a:bodyPr/>
                    <a:lstStyle/>
                    <a:p>
                      <a:pPr>
                        <a:lnSpc>
                          <a:spcPct val="100000"/>
                        </a:lnSpc>
                      </a:pPr>
                      <a:r>
                        <a:rPr lang="fr-FR" sz="2000" b="0" strike="noStrike" spc="-1" dirty="0">
                          <a:latin typeface="Calibri"/>
                        </a:rPr>
                        <a:t>10</a:t>
                      </a:r>
                      <a:r>
                        <a:rPr lang="fr-FR" sz="2000" b="0" strike="noStrike" spc="-1" baseline="33000" dirty="0">
                          <a:latin typeface="Calibri"/>
                        </a:rPr>
                        <a:t>-29</a:t>
                      </a:r>
                    </a:p>
                    <a:p>
                      <a:pPr>
                        <a:lnSpc>
                          <a:spcPct val="100000"/>
                        </a:lnSpc>
                      </a:pPr>
                      <a:endParaRPr lang="fr-FR" sz="2000" b="0" strike="noStrike" spc="-1" baseline="33000" dirty="0">
                        <a:latin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FR" sz="2000" b="0" strike="noStrike" spc="-1" dirty="0">
                          <a:latin typeface="+mn-lt"/>
                        </a:rPr>
                        <a:t>4 10</a:t>
                      </a:r>
                      <a:r>
                        <a:rPr lang="fr-FR" sz="2000" b="0" strike="noStrike" spc="-1" baseline="33000" dirty="0">
                          <a:latin typeface="+mn-lt"/>
                        </a:rPr>
                        <a:t>-30</a:t>
                      </a:r>
                      <a:endParaRPr lang="fr-FR" sz="2000" b="0" strike="noStrike" spc="-1" dirty="0">
                        <a:latin typeface="Arial"/>
                      </a:endParaRPr>
                    </a:p>
                  </a:txBody>
                  <a:tcPr marL="90000" marR="90000">
                    <a:lnL w="720">
                      <a:solidFill>
                        <a:srgbClr val="333333"/>
                      </a:solidFill>
                    </a:lnL>
                    <a:lnR w="720">
                      <a:solidFill>
                        <a:srgbClr val="333333"/>
                      </a:solidFill>
                    </a:lnR>
                    <a:lnT w="720">
                      <a:solidFill>
                        <a:srgbClr val="333333"/>
                      </a:solidFill>
                    </a:lnT>
                    <a:lnB w="720">
                      <a:solidFill>
                        <a:srgbClr val="333333"/>
                      </a:solidFill>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369465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67,2291"/>
  <p:tag name="ORIGINALWIDTH" val="1087,364"/>
  <p:tag name="LATEXADDIN" val="\documentclass{article}&#10;\usepackage{amsmath,bm}&#10;\pagestyle{empty}&#10;\begin{document}&#10;&#10;$H=H_0(\frac{q_i q_j}{4\pi\varepsilon_0 \| {\bm r} \| }, p^2)$&#10;&#10;&#10;\end{document}"/>
  <p:tag name="IGUANATEXSIZE" val="32"/>
  <p:tag name="IGUANATEXCURSOR" val="95"/>
  <p:tag name="TRANSPARENCY" val="Vrai"/>
  <p:tag name="FILENAME" val=""/>
  <p:tag name="LATEXENGINEID" val="0"/>
  <p:tag name="TEMPFOLDER" val="c:\temp\"/>
  <p:tag name="LATEXFORMHEIGHT" val="312"/>
  <p:tag name="LATEXFORMWIDTH" val="608"/>
  <p:tag name="LATEXFORMWRAP" val="Vrai"/>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00,4874"/>
  <p:tag name="ORIGINALWIDTH" val="141,7323"/>
  <p:tag name="LATEXADDIN" val="\documentclass{article}&#10;\usepackage{amsmath,bm}&#10;\usepackage{xcolor}&#10;\pagestyle{empty}&#10;\begin{document}&#10;&#10;$\textcolor{red}{\sigma^+} $&#10;&#10;&#10;\end{document}"/>
  <p:tag name="IGUANATEXSIZE" val="20"/>
  <p:tag name="IGUANATEXCURSOR" val="130"/>
  <p:tag name="TRANSPARENCY" val="Vrai"/>
  <p:tag name="FILENAME" val=""/>
  <p:tag name="LATEXENGINEID" val="0"/>
  <p:tag name="TEMPFOLDER" val="c:\temp\"/>
  <p:tag name="LATEXFORMHEIGHT" val="312"/>
  <p:tag name="LATEXFORMWIDTH" val="608"/>
  <p:tag name="LATEXFORMWRAP" val="Vrai"/>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83,98952"/>
  <p:tag name="ORIGINALWIDTH" val="146,9817"/>
  <p:tag name="LATEXADDIN" val="\documentclass{article}&#10;\usepackage{amsmath,bm}&#10;\usepackage{xcolor}&#10;\pagestyle{empty}&#10;\begin{document}&#10;&#10;&#10;&#10;$ \textcolor[RGB]{255,0,0}{\omega_+}$&#10;&#10;&#10;\end{document}"/>
  <p:tag name="IGUANATEXSIZE" val="20"/>
  <p:tag name="IGUANATEXCURSOR" val="142"/>
  <p:tag name="TRANSPARENCY" val="Vrai"/>
  <p:tag name="FILENAME" val=""/>
  <p:tag name="LATEXENGINEID" val="0"/>
  <p:tag name="TEMPFOLDER" val="c:\temp\"/>
  <p:tag name="LATEXFORMHEIGHT" val="312"/>
  <p:tag name="LATEXFORMWIDTH" val="608"/>
  <p:tag name="LATEXFORMWRAP" val="Vrai"/>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145,4818"/>
  <p:tag name="LATEXADDIN" val="\documentclass{article}&#10;\usepackage{amsmath,bm}&#10;\usepackage{xcolor}&#10;\pagestyle{empty}&#10;\begin{document}&#10;&#10;&#10;&#10;$ \textcolor[RGB]{0,0,255}{\omega_-}$&#10;&#10;&#10;\end{document}"/>
  <p:tag name="IGUANATEXSIZE" val="20"/>
  <p:tag name="IGUANATEXCURSOR" val="141"/>
  <p:tag name="TRANSPARENCY" val="Vrai"/>
  <p:tag name="FILENAME" val=""/>
  <p:tag name="LATEXENGINEID" val="0"/>
  <p:tag name="TEMPFOLDER" val="c:\temp\"/>
  <p:tag name="LATEXFORMHEIGHT" val="312"/>
  <p:tag name="LATEXFORMWIDTH" val="608"/>
  <p:tag name="LATEXFORMWRAP" val="Vrai"/>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22,9846"/>
  <p:tag name="ORIGINALWIDTH" val="446,9441"/>
  <p:tag name="LATEXADDIN" val="\documentclass{article}&#10;\usepackage{amsmath,bm}&#10;\usepackage{xcolor}&#10;\pagestyle{empty}&#10;\begin{document}&#10;&#10;&#10;&#10;$ 2 d E_{eff} \tau$&#10;&#10;&#10;\end{document}"/>
  <p:tag name="IGUANATEXSIZE" val="20"/>
  <p:tag name="IGUANATEXCURSOR" val="108"/>
  <p:tag name="TRANSPARENCY" val="Vrai"/>
  <p:tag name="FILENAME" val=""/>
  <p:tag name="LATEXENGINEID" val="0"/>
  <p:tag name="TEMPFOLDER" val="c:\temp\"/>
  <p:tag name="LATEXFORMHEIGHT" val="312"/>
  <p:tag name="LATEXFORMWIDTH" val="608"/>
  <p:tag name="LATEXFORMWRAP" val="Vrai"/>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55,49307"/>
  <p:tag name="ORIGINALWIDTH" val="60,74244"/>
  <p:tag name="LATEXADDIN" val="\documentclass{article}&#10;\usepackage{amsmath,bm}&#10;\usepackage{xcolor}&#10;\pagestyle{empty}&#10;\begin{document}&#10;&#10;&#10;&#10;$ \tau$&#10;&#10;&#10;\end{document}"/>
  <p:tag name="IGUANATEXSIZE" val="20"/>
  <p:tag name="IGUANATEXCURSOR" val="108"/>
  <p:tag name="TRANSPARENCY" val="Vrai"/>
  <p:tag name="FILENAME" val=""/>
  <p:tag name="LATEXENGINEID" val="0"/>
  <p:tag name="TEMPFOLDER" val="c:\temp\"/>
  <p:tag name="LATEXFORMHEIGHT" val="312"/>
  <p:tag name="LATEXFORMWIDTH" val="608"/>
  <p:tag name="LATEXFORMWRAP" val="Vrai"/>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09,6363"/>
  <p:tag name="LATEXADDIN" val="\documentclass{article}&#10;\usepackage{amsmath,bm}&#10;\usepackage{xcolor}&#10;\pagestyle{empty}&#10;\begin{document}&#10;&#10;$m=-1/2 \, +1/2$&#10;&#10;&#10;\end{document}"/>
  <p:tag name="IGUANATEXSIZE" val="20"/>
  <p:tag name="IGUANATEXCURSOR" val="114"/>
  <p:tag name="TRANSPARENCY" val="Vrai"/>
  <p:tag name="FILENAME" val=""/>
  <p:tag name="LATEXENGINEID" val="0"/>
  <p:tag name="TEMPFOLDER" val="c:\temp\"/>
  <p:tag name="LATEXFORMHEIGHT" val="312"/>
  <p:tag name="LATEXFORMWIDTH" val="608"/>
  <p:tag name="LATEXFORMWRAP" val="Vrai"/>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28,9839"/>
  <p:tag name="ORIGINALWIDTH" val="220,4724"/>
  <p:tag name="LATEXADDIN" val="\documentclass{article}&#10;\usepackage{amsmath,bm}&#10;\usepackage{xcolor}&#10;\pagestyle{empty}&#10;\begin{document}&#10;&#10;$P_{3/2} $&#10;&#10;&#10;\end{document}"/>
  <p:tag name="IGUANATEXSIZE" val="20"/>
  <p:tag name="IGUANATEXCURSOR" val="109"/>
  <p:tag name="TRANSPARENCY" val="Vrai"/>
  <p:tag name="FILENAME" val=""/>
  <p:tag name="LATEXENGINEID" val="0"/>
  <p:tag name="TEMPFOLDER" val="c:\temp\"/>
  <p:tag name="LATEXFORMHEIGHT" val="312"/>
  <p:tag name="LATEXFORMWIDTH" val="608"/>
  <p:tag name="LATEXFORMWRAP" val="Vrai"/>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30,4837"/>
  <p:tag name="ORIGINALWIDTH" val="1325,084"/>
  <p:tag name="LATEXADDIN" val="\documentclass{article}&#10;\usepackage{amsmath,bm}&#10;\usepackage{xcolor}&#10;\pagestyle{empty}&#10;\begin{document}&#10;&#10;&#10;&#10;$\hbar \omega_\pm = -\textcolor[RGB]{0,176,80}{\mu} \textcolor{red}{B} - \textcolor[RGB]{0,176,80}{d} ( \textcolor[RGB]{0,176,240}{\pm E_{eff}})$&#10;&#10;&#10;\end{document}"/>
  <p:tag name="IGUANATEXSIZE" val="20"/>
  <p:tag name="IGUANATEXCURSOR" val="209"/>
  <p:tag name="TRANSPARENCY" val="Vrai"/>
  <p:tag name="FILENAME" val=""/>
  <p:tag name="LATEXENGINEID" val="0"/>
  <p:tag name="TEMPFOLDER" val="c:\temp\"/>
  <p:tag name="LATEXFORMHEIGHT" val="312"/>
  <p:tag name="LATEXFORMWIDTH" val="608"/>
  <p:tag name="LATEXFORMWRAP" val="Vrai"/>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91,2261"/>
  <p:tag name="LATEXADDIN" val="\documentclass{article}&#10;\usepackage{amsmath,bm}&#10;\usepackage{xcolor}&#10;\pagestyle{empty}&#10;\begin{document}&#10;&#10;$\pi/2 $&#10;&#10;&#10;\end{document}"/>
  <p:tag name="IGUANATEXSIZE" val="20"/>
  <p:tag name="IGUANATEXCURSOR" val="110"/>
  <p:tag name="TRANSPARENCY" val="Vrai"/>
  <p:tag name="FILENAME" val=""/>
  <p:tag name="LATEXENGINEID" val="0"/>
  <p:tag name="TEMPFOLDER" val="c:\temp\"/>
  <p:tag name="LATEXFORMHEIGHT" val="312"/>
  <p:tag name="LATEXFORMWIDTH" val="608"/>
  <p:tag name="LATEXFORMWRAP" val="Vrai"/>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91,2261"/>
  <p:tag name="LATEXADDIN" val="\documentclass{article}&#10;\usepackage{amsmath,bm}&#10;\usepackage{xcolor}&#10;\pagestyle{empty}&#10;\begin{document}&#10;&#10;$\pi/2 $&#10;&#10;&#10;\end{document}"/>
  <p:tag name="IGUANATEXSIZE" val="20"/>
  <p:tag name="IGUANATEXCURSOR" val="110"/>
  <p:tag name="TRANSPARENCY" val="Vrai"/>
  <p:tag name="FILENAME" val=""/>
  <p:tag name="LATEXENGINEID" val="0"/>
  <p:tag name="TEMPFOLDER" val="c:\temp\"/>
  <p:tag name="LATEXFORMHEIGHT" val="312"/>
  <p:tag name="LATEXFORMWIDTH" val="608"/>
  <p:tag name="LATEXFORMWRAP" val="Vrai"/>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94,2258"/>
  <p:tag name="ORIGINALWIDTH" val="950,8811"/>
  <p:tag name="LATEXADDIN" val="\documentclass{article}&#10;\usepackage{amsmath}&#10;\pagestyle{empty}&#10;\begin{document}&#10;&#10; $ d. E_{\rm eff} = \frac{\hbar}{ \epsilon_{\rm polar} \tau \sqrt{N}}$&#10;&#10;&#10;\end{document}"/>
  <p:tag name="IGUANATEXSIZE" val="20"/>
  <p:tag name="IGUANATEXCURSOR" val="81"/>
  <p:tag name="TRANSPARENCY" val="Vrai"/>
  <p:tag name="FILENAME" val=""/>
  <p:tag name="LATEXENGINEID" val="0"/>
  <p:tag name="TEMPFOLDER" val="c:\temp\"/>
  <p:tag name="LATEXFORMHEIGHT" val="312"/>
  <p:tag name="LATEXFORMWIDTH" val="384"/>
  <p:tag name="LATEXFORMWRAP" val="Vrai"/>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131,9835"/>
  <p:tag name="ORIGINALWIDTH" val="215,2231"/>
  <p:tag name="LATEXADDIN" val="\documentclass{article}&#10;\usepackage{amsmath,bm}&#10;\usepackage{xcolor}&#10;\pagestyle{empty}&#10;\begin{document}&#10;&#10;$S_{1/2} $&#10;&#10;&#10;\end{document}"/>
  <p:tag name="IGUANATEXSIZE" val="20"/>
  <p:tag name="IGUANATEXCURSOR" val="105"/>
  <p:tag name="TRANSPARENCY" val="Vrai"/>
  <p:tag name="FILENAME" val=""/>
  <p:tag name="LATEXENGINEID" val="0"/>
  <p:tag name="TEMPFOLDER" val="c:\temp\"/>
  <p:tag name="LATEXFORMHEIGHT" val="312"/>
  <p:tag name="LATEXFORMWIDTH" val="608"/>
  <p:tag name="LATEXFORMWRAP" val="Vrai"/>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75,74055"/>
  <p:tag name="ORIGINALWIDTH" val="147,7315"/>
  <p:tag name="LATEXADDIN" val="\documentclass{article}&#10;\usepackage{amsmath,bm}&#10;\usepackage{xcolor}&#10;\pagestyle{empty}&#10;\begin{document}&#10;&#10;$\omega_\pm $&#10;&#10;&#10;\end{document}"/>
  <p:tag name="IGUANATEXSIZE" val="20"/>
  <p:tag name="IGUANATEXCURSOR" val="115"/>
  <p:tag name="TRANSPARENCY" val="Vrai"/>
  <p:tag name="FILENAME" val=""/>
  <p:tag name="LATEXENGINEID" val="0"/>
  <p:tag name="TEMPFOLDER" val="c:\temp\"/>
  <p:tag name="LATEXFORMHEIGHT" val="312"/>
  <p:tag name="LATEXFORMWIDTH" val="608"/>
  <p:tag name="LATEXFORMWRAP" val="Vrai"/>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53,6933"/>
  <p:tag name="LATEXADDIN" val="\documentclass{article}&#10;\usepackage{amsmath,bm}&#10;\usepackage{xcolor}&#10;\pagestyle{empty}&#10;\begin{document}&#10;&#10;$\cos(\omega_\pm t) $&#10;&#10;&#10;\end{document}"/>
  <p:tag name="IGUANATEXSIZE" val="20"/>
  <p:tag name="IGUANATEXCURSOR" val="123"/>
  <p:tag name="TRANSPARENCY" val="Vrai"/>
  <p:tag name="FILENAME" val=""/>
  <p:tag name="LATEXENGINEID" val="0"/>
  <p:tag name="TEMPFOLDER" val="c:\temp\"/>
  <p:tag name="LATEXFORMHEIGHT" val="312"/>
  <p:tag name="LATEXFORMWIDTH" val="608"/>
  <p:tag name="LATEXFORMWRAP" val="Vrai"/>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99,73756"/>
  <p:tag name="ORIGINALWIDTH" val="202,4747"/>
  <p:tag name="LATEXADDIN" val="\documentclass{article}&#10;\usepackage{amsmath,bm}&#10;\usepackage{xcolor}&#10;\pagestyle{empty}&#10;\begin{document}&#10;&#10;&#10;&#10;$\textcolor[RGB]{0,176,80}{ \omega_\pm t} $&#10;&#10;&#10;\end{document}"/>
  <p:tag name="IGUANATEXSIZE" val="20"/>
  <p:tag name="IGUANATEXCURSOR" val="107"/>
  <p:tag name="TRANSPARENCY" val="Vrai"/>
  <p:tag name="FILENAME" val=""/>
  <p:tag name="LATEXENGINEID" val="0"/>
  <p:tag name="TEMPFOLDER" val="c:\temp\"/>
  <p:tag name="LATEXFORMHEIGHT" val="312"/>
  <p:tag name="LATEXFORMWIDTH" val="608"/>
  <p:tag name="LATEXFORMWRAP" val="Vrai"/>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94,2258"/>
  <p:tag name="ORIGINALWIDTH" val="950,8811"/>
  <p:tag name="LATEXADDIN" val="\documentclass{article}&#10;\usepackage{amsmath}&#10;\pagestyle{empty}&#10;\begin{document}&#10;&#10; $ d. E_{\rm eff} = \frac{\hbar}{ \epsilon_{\rm polar} \tau \sqrt{N}}$&#10;&#10;&#10;\end{document}"/>
  <p:tag name="IGUANATEXSIZE" val="20"/>
  <p:tag name="IGUANATEXCURSOR" val="81"/>
  <p:tag name="TRANSPARENCY" val="Vrai"/>
  <p:tag name="FILENAME" val=""/>
  <p:tag name="LATEXENGINEID" val="0"/>
  <p:tag name="TEMPFOLDER" val="c:\temp\"/>
  <p:tag name="LATEXFORMHEIGHT" val="312"/>
  <p:tag name="LATEXFORMWIDTH" val="384"/>
  <p:tag name="LATEXFORMWRAP" val="Vrai"/>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796,4005"/>
  <p:tag name="LATEXADDIN" val="\documentclass{article}&#10;\usepackage{amsmath,bm}&#10;\usepackage{xcolor}&#10;\pagestyle{empty}&#10;\begin{document}&#10;&#10;&#10;&#10; $V = E_{\rm Cs}(n,N) $&#10;&#10;\end{document}"/>
  <p:tag name="IGUANATEXSIZE" val="20"/>
  <p:tag name="IGUANATEXCURSOR" val="128"/>
  <p:tag name="TRANSPARENCY" val="Vrai"/>
  <p:tag name="LATEXENGINEID" val="0"/>
  <p:tag name="TEMPFOLDER" val="c:\temp\"/>
  <p:tag name="LATEXFORMHEIGHT" val="312"/>
  <p:tag name="LATEXFORMWIDTH" val="608"/>
  <p:tag name="LATEXFORMWRAP" val="Vrai"/>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47,207"/>
  <p:tag name="LATEXADDIN" val="\documentclass{article}&#10;\usepackage{amsmath,bm}&#10;\usepackage{xcolor}&#10;\pagestyle{empty}&#10;\begin{document}&#10;&#10;&#10;&#10; $\Delta E_N(n) = E_{\rm Cs}(n,N) -E_{\rm Ar}(N) (N-n)/N$&#10;&#10;\end{document}"/>
  <p:tag name="IGUANATEXSIZE" val="20"/>
  <p:tag name="IGUANATEXCURSOR" val="163"/>
  <p:tag name="TRANSPARENCY" val="Vrai"/>
  <p:tag name="LATEXENGINEID" val="0"/>
  <p:tag name="TEMPFOLDER" val="c:\temp\"/>
  <p:tag name="LATEXFORMHEIGHT" val="312"/>
  <p:tag name="LATEXFORMWIDTH" val="608"/>
  <p:tag name="LATEXFORMWRAP" val="Vrai"/>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576,6779"/>
  <p:tag name="ORIGINALWIDTH" val="4300,712"/>
  <p:tag name="LATEXADDIN" val="\documentclass{article}&#10;\usepackage{amsmath,bm}&#10;\usepackage{xcolor}&#10;\pagestyle{empty}&#10;\begin{document}&#10;&#10;&#10;&#10;&#10; Taylor expansion of the energy :&#10;$V  = V(0) + \sum_k \left(\dfrac{\partial V}{\partial x_k}\right) x_k + \dfrac{1}{2} \sum_{j,k} x_j H_{j,k} x_k $&#10;&#10;$x_j = q_j \sqrt{(m_j)} $ where $m_j$   is the mass of the atom on which the  $j^{\rm th}$  cartesian coordinate reside&#10;&#10;&#10;\end{document}"/>
  <p:tag name="IGUANATEXSIZE" val="28"/>
  <p:tag name="IGUANATEXCURSOR" val="257"/>
  <p:tag name="TRANSPARENCY" val="Vrai"/>
  <p:tag name="LATEXENGINEID" val="0"/>
  <p:tag name="TEMPFOLDER" val="c:\temp\"/>
  <p:tag name="LATEXFORMHEIGHT" val="312"/>
  <p:tag name="LATEXFORMWIDTH" val="608"/>
  <p:tag name="LATEXFORMWRAP" val="Vrai"/>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399,7"/>
  <p:tag name="ORIGINALWIDTH" val="4289,464"/>
  <p:tag name="LATEXADDIN" val="\documentclass{article}&#10;\usepackage{amsmath,bm}&#10;\usepackage{xcolor}&#10;\pagestyle{empty}&#10;\begin{document}&#10;&#10;ibrational modes $\bm Q^{\rm normal} = \bm P (\bm X-\bm X_0) $ with $P$ an orthonormal matrix leading to&#10;$ V =  \sum_{k} &#10;\left( \frac{\omega_k Q^{\rm normal} _k}{\sqrt{2}}\right)^2    + (V^{(1)}  \bm P^{\rm T} )_k Q^{\rm normal} _k $.&#10;&#10;&#10;\end{document}"/>
  <p:tag name="IGUANATEXSIZE" val="20"/>
  <p:tag name="IGUANATEXCURSOR" val="339"/>
  <p:tag name="TRANSPARENCY" val="Vrai"/>
  <p:tag name="LATEXENGINEID" val="0"/>
  <p:tag name="TEMPFOLDER" val="c:\temp\"/>
  <p:tag name="LATEXFORMHEIGHT" val="312"/>
  <p:tag name="LATEXFORMWIDTH" val="608"/>
  <p:tag name="LATEXFORMWRAP" val="Vrai"/>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576,6779"/>
  <p:tag name="ORIGINALWIDTH" val="4300,712"/>
  <p:tag name="LATEXADDIN" val="\documentclass{article}&#10;\usepackage{amsmath,bm}&#10;\usepackage{xcolor}&#10;\pagestyle{empty}&#10;\begin{document}&#10;&#10;&#10;&#10;&#10; Taylor expansion of the energy :&#10;$V  = V(0) + \sum_k \left(\dfrac{\partial V}{\partial x_k}\right) x_k + \dfrac{1}{2} \sum_{j,k} x_j H_{j,k} x_k $&#10;&#10;$x_j = q_j \sqrt{(m_j)} $ where $m_j$   is the mass of the atom on which the  $j^{\rm th}$  cartesian coordinate reside&#10;&#10;&#10;\end{document}"/>
  <p:tag name="IGUANATEXSIZE" val="28"/>
  <p:tag name="IGUANATEXCURSOR" val="257"/>
  <p:tag name="TRANSPARENCY" val="Vrai"/>
  <p:tag name="LATEXENGINEID" val="0"/>
  <p:tag name="TEMPFOLDER" val="c:\temp\"/>
  <p:tag name="LATEXFORMHEIGHT" val="312"/>
  <p:tag name="LATEXFORMWIDTH" val="608"/>
  <p:tag name="LATEXFORMWRAP" val="Vrai"/>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50.7312"/>
  <p:tag name="ORIGINALWIDTH" val="2325.459"/>
  <p:tag name="LATEXADDIN" val="\documentclass{article}&#10;\usepackage{amsmath}&#10;\pagestyle{empty}&#10;\begin{document}&#10;&#10;$\Delta H = \langle \psi | {\bf d.E} | \psi \rangle = d_{\rm eff}.E_{\rm eff} \cos(\hat{dE}) \approx \hbar/\tau $&#10;&#10;&#10;\end{document}"/>
  <p:tag name="IGUANATEXSIZE" val="18"/>
  <p:tag name="IGUANATEXCURSOR" val="165"/>
  <p:tag name="TRANSPARENCY" val="Vrai"/>
  <p:tag name="FILENAME" val=""/>
  <p:tag name="LATEXENGINEID" val="0"/>
  <p:tag name="TEMPFOLDER" val="c:\temp\"/>
  <p:tag name="LATEXFORMHEIGHT" val="312"/>
  <p:tag name="LATEXFORMWIDTH" val="384"/>
  <p:tag name="LATEXFORMWRAP" val="Vrai"/>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153,7308"/>
  <p:tag name="ORIGINALWIDTH" val="2173,978"/>
  <p:tag name="LATEXADDIN" val="\documentclass{article}&#10;\usepackage{amsmath,bm}&#10;\usepackage{xcolor}&#10;\pagestyle{empty}&#10;\begin{document}&#10;&#10;$\langle L' M' | \hat V_{Cs,Ar} (\bm R_{Cs,Ar} = \{X,Y,Z\}) | L M \rangle   $ &#10;&#10;&#10;\end{document}"/>
  <p:tag name="IGUANATEXSIZE" val="20"/>
  <p:tag name="IGUANATEXCURSOR" val="182"/>
  <p:tag name="TRANSPARENCY" val="Vrai"/>
  <p:tag name="LATEXENGINEID" val="0"/>
  <p:tag name="TEMPFOLDER" val="c:\temp\"/>
  <p:tag name="LATEXFORMHEIGHT" val="312"/>
  <p:tag name="LATEXFORMWIDTH" val="608"/>
  <p:tag name="LATEXFORMWRAP" val="Vrai"/>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134,9832"/>
  <p:tag name="ORIGINALWIDTH" val="1972,254"/>
  <p:tag name="LATEXADDIN" val="\documentclass{article}&#10;\usepackage{amsmath,bm}&#10;\usepackage{xcolor}&#10;\pagestyle{empty}&#10;\begin{document}&#10;&#10;$\Delta V_{FH}(R)=\sigma_0^2 (V''(R)+2V'(R)/R) $ &#10;&#10;&#10;\end{document}"/>
  <p:tag name="IGUANATEXSIZE" val="18"/>
  <p:tag name="IGUANATEXCURSOR" val="153"/>
  <p:tag name="TRANSPARENCY" val="Vrai"/>
  <p:tag name="LATEXENGINEID" val="0"/>
  <p:tag name="TEMPFOLDER" val="c:\temp\"/>
  <p:tag name="LATEXFORMHEIGHT" val="312"/>
  <p:tag name="LATEXFORMWIDTH" val="608"/>
  <p:tag name="LATEXFORMWRAP" val="Vrai"/>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801,6498"/>
  <p:tag name="LATEXADDIN" val="\documentclass{article}&#10;\usepackage{amsmath,bm}&#10;\usepackage{xcolor}&#10;\pagestyle{empty}&#10;\begin{document}&#10;&#10;$\sigma_0 = \sqrt{\frac{\hbar^2}{24 \mu k_B T}}$&#10;&#10;&#10;\end{document}"/>
  <p:tag name="IGUANATEXSIZE" val="18"/>
  <p:tag name="IGUANATEXCURSOR" val="152"/>
  <p:tag name="TRANSPARENCY" val="Vrai"/>
  <p:tag name="LATEXENGINEID" val="0"/>
  <p:tag name="TEMPFOLDER" val="c:\temp\"/>
  <p:tag name="LATEXFORMHEIGHT" val="312"/>
  <p:tag name="LATEXFORMWIDTH" val="608"/>
  <p:tag name="LATEXFORMWRAP" val="Vrai"/>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140,9824"/>
  <p:tag name="ORIGINALWIDTH" val="1436,82"/>
  <p:tag name="LATEXADDIN" val="\documentclass{article}&#10;\usepackage{amsmath,bm}&#10;\usepackage{xcolor}&#10;\pagestyle{empty}&#10;\begin{document}&#10;&#10;$\sum_i V_{\rm Ar-Ar}( R_i) \approx 773 cm^{-1} $&#10;&#10;&#10;\end{document}"/>
  <p:tag name="IGUANATEXSIZE" val="20"/>
  <p:tag name="IGUANATEXCURSOR" val="140"/>
  <p:tag name="TRANSPARENCY" val="Vrai"/>
  <p:tag name="LATEXENGINEID" val="0"/>
  <p:tag name="TEMPFOLDER" val="c:\temp\"/>
  <p:tag name="LATEXFORMHEIGHT" val="312"/>
  <p:tag name="LATEXFORMWIDTH" val="608"/>
  <p:tag name="LATEXFORMWRAP" val="Vrai"/>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163,4795"/>
  <p:tag name="ORIGINALWIDTH" val="2221,222"/>
  <p:tag name="LATEXADDIN" val="\documentclass{article}&#10;\usepackage{amsmath,bm}&#10;\usepackage{xcolor}&#10;\pagestyle{empty}&#10;\begin{document}&#10;&#10;$H=\sum_i H_0(i) + \frac{1}{2} \sum_{i\neq j} V_{ij}(elec,R_{i},R_j) $.&#10;&#10;&#10;\end{document}"/>
  <p:tag name="IGUANATEXSIZE" val="20"/>
  <p:tag name="IGUANATEXCURSOR" val="172"/>
  <p:tag name="TRANSPARENCY" val="Vrai"/>
  <p:tag name="LATEXENGINEID" val="0"/>
  <p:tag name="TEMPFOLDER" val="c:\temp\"/>
  <p:tag name="LATEXFORMHEIGHT" val="312"/>
  <p:tag name="LATEXFORMWIDTH" val="608"/>
  <p:tag name="LATEXFORMWRAP" val="Vrai"/>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06,2243"/>
  <p:tag name="LATEXADDIN" val="\documentclass{article}&#10;\usepackage{amsmath,bm}&#10;\usepackage{xcolor}&#10;\pagestyle{empty}&#10;\begin{document}&#10;&#10; $|m_i\rangle$&#10;&#10;&#10;&#10;&#10;\end{document}"/>
  <p:tag name="IGUANATEXSIZE" val="20"/>
  <p:tag name="IGUANATEXCURSOR" val="120"/>
  <p:tag name="TRANSPARENCY" val="Vrai"/>
  <p:tag name="LATEXENGINEID" val="0"/>
  <p:tag name="TEMPFOLDER" val="c:\temp\"/>
  <p:tag name="LATEXFORMHEIGHT" val="312"/>
  <p:tag name="LATEXFORMWIDTH" val="608"/>
  <p:tag name="LATEXFORMWRAP" val="Vrai"/>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59,73"/>
  <p:tag name="LATEXADDIN" val="\documentclass{article}&#10;\usepackage{amsmath,bm}&#10;\usepackage{xcolor}&#10;\pagestyle{empty}&#10;\begin{document}&#10;&#10;$|0_i \rangle $&#10;&#10;&#10;\end{document}"/>
  <p:tag name="IGUANATEXSIZE" val="20"/>
  <p:tag name="IGUANATEXCURSOR" val="119"/>
  <p:tag name="TRANSPARENCY" val="Vrai"/>
  <p:tag name="LATEXENGINEID" val="0"/>
  <p:tag name="TEMPFOLDER" val="c:\temp\"/>
  <p:tag name="LATEXFORMHEIGHT" val="312"/>
  <p:tag name="LATEXFORMWIDTH" val="608"/>
  <p:tag name="LATEXFORMWRAP" val="Vrai"/>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291,7135"/>
  <p:tag name="ORIGINALWIDTH" val="4288,714"/>
  <p:tag name="LATEXADDIN" val="\documentclass{article}&#10;\usepackage{amsmath,bm}&#10;\usepackage{xcolor}&#10;\pagestyle{empty}&#10;\begin{document}&#10;&#10;the first order is zero,&#10;the second order leads to  % $E_A^{(2)} = \sum_{k_j} \frac{|\sum_{j}  V_{A j k_j}|^2}{E_{A k_j}}$&#10; a shift depending on atom A given by&#10;$ \sum_B E_{AB}^{(2)}$ &#10;&#10;&#10;\end{document}"/>
  <p:tag name="IGUANATEXSIZE" val="20"/>
  <p:tag name="IGUANATEXCURSOR" val="288"/>
  <p:tag name="TRANSPARENCY" val="Vrai"/>
  <p:tag name="LATEXENGINEID" val="0"/>
  <p:tag name="TEMPFOLDER" val="c:\temp\"/>
  <p:tag name="LATEXFORMHEIGHT" val="312"/>
  <p:tag name="LATEXFORMWIDTH" val="608"/>
  <p:tag name="LATEXFORMWRAP" val="Vrai"/>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555,6805"/>
  <p:tag name="ORIGINALWIDTH" val="935,1331"/>
  <p:tag name="LATEXADDIN" val="\documentclass{article}&#10;\usepackage{amsmath,bm}&#10;\usepackage{xcolor}&#10;\pagestyle{empty}&#10;\begin{document}&#10;&#10;$E_{12}^{(2)}  =  - \frac{C_6}{R_{12}^6}  $&#10;&#10;&#10;$C_6 = &#10;\frac{1}{3} \frac{ r(Ar)^4  }{  E_{SP}(Ar) } $&#10;&#10; $ r(Ar) = \langle P  ||  r || S   \rangle$&#10;&#10;&#10;&#10;\end{document}"/>
  <p:tag name="IGUANATEXSIZE" val="20"/>
  <p:tag name="IGUANATEXCURSOR" val="205"/>
  <p:tag name="TRANSPARENCY" val="Vrai"/>
  <p:tag name="LATEXENGINEID" val="0"/>
  <p:tag name="TEMPFOLDER" val="c:\temp\"/>
  <p:tag name="LATEXFORMHEIGHT" val="312"/>
  <p:tag name="LATEXFORMWIDTH" val="608"/>
  <p:tag name="LATEXFORMWRAP" val="Vrai"/>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232,4709"/>
  <p:tag name="ORIGINALWIDTH" val="5765,279"/>
  <p:tag name="LATEXADDIN" val="\documentclass{article}&#10;\usepackage{amsmath,bm}&#10;\usepackage{xcolor}&#10;\pagestyle{empty}&#10;\begin{document}&#10;&#10;$E_{123}^{(3)} =  \sum_{\sigma \in S_3,m_1,m_2,m_3}&#10;\frac{\langle 0_{\sigma(1)}  0_{\sigma(2)} |  V_{\sigma(1) \sigma(2)} | m_{\sigma(1)}  m_{\sigma(2)} \rangle \langle   m_{\sigma(2)} 0_{\sigma(3)} |  V_{\sigma(2) \sigma(3)} |  0_{\sigma(2)} m_{\sigma(3)}  \rangle \langle m_{\sigma(3)}  m_{\sigma(1)} |   V_{\sigma(3) \sigma(1) } | 0_{\sigma(3)}  0_{\sigma(1)} \rangle }{&#10;(\Delta_{m_{\sigma(1)}}(\sigma(1))  + \Delta_{m_{\sigma(2)}}(\sigma(2)) ) &#10;(\Delta_{m_{\sigma(1)}}(\sigma(1))+ \Delta_{m_{\sigma(3)}}(\sigma(3)) ) &#10;}$&#10;&#10;&#10;\end{document}"/>
  <p:tag name="IGUANATEXSIZE" val="20"/>
  <p:tag name="IGUANATEXCURSOR" val="628"/>
  <p:tag name="TRANSPARENCY" val="Vrai"/>
  <p:tag name="LATEXENGINEID" val="0"/>
  <p:tag name="TEMPFOLDER" val="c:\temp\"/>
  <p:tag name="LATEXFORMHEIGHT" val="312"/>
  <p:tag name="LATEXFORMWIDTH" val="608"/>
  <p:tag name="LATEXFORMWRAP" val="Vrai"/>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38,7327"/>
  <p:tag name="ORIGINALWIDTH" val="2112,486"/>
  <p:tag name="LATEXADDIN" val="\documentclass{article}&#10;\usepackage{amsmath,bm}&#10;\pagestyle{empty}&#10;\begin{document}&#10;&#10;&#10;$\langle \psi| H_e | \psi \rangle  \sim d_e  (100\, {\rm GV/cm}) (Z/80)^3 \epsilon_s  \epsilon_p    $&#10;&#10;&#10;\end{document}"/>
  <p:tag name="IGUANATEXSIZE" val="20"/>
  <p:tag name="IGUANATEXCURSOR" val="130"/>
  <p:tag name="TRANSPARENCY" val="Vrai"/>
  <p:tag name="LATEXENGINEID" val="0"/>
  <p:tag name="TEMPFOLDER" val="c:\temp\"/>
  <p:tag name="LATEXFORMHEIGHT" val="312"/>
  <p:tag name="LATEXFORMWIDTH" val="608"/>
  <p:tag name="LATEXFORMWRAP" val="Vrai"/>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213,7233"/>
  <p:tag name="ORIGINALWIDTH" val="3384,327"/>
  <p:tag name="LATEXADDIN" val="\documentclass{article}&#10;\usepackage{amsmath,bm}&#10;\usepackage{xcolor}&#10;\pagestyle{empty}&#10;\begin{document}&#10;&#10;$E_{12}^{(2)} = \sum_{m_1,m_2} - \frac{ |\langle 0_{1}  0_{2} |  V_{12} | m_{1}  m_{2} \rangle|^2 }{&#10;\Delta_{m_1}(1)  + \Delta_{m_2}(2)  &#10;} $ where &#10;  $\Delta_{m_i}(i)= E_{m_i} - E_{0_i} $.&#10;&#10;&#10;\end{document}"/>
  <p:tag name="IGUANATEXSIZE" val="20"/>
  <p:tag name="IGUANATEXCURSOR" val="104"/>
  <p:tag name="TRANSPARENCY" val="Vrai"/>
  <p:tag name="LATEXENGINEID" val="0"/>
  <p:tag name="TEMPFOLDER" val="c:\temp\"/>
  <p:tag name="LATEXFORMHEIGHT" val="312"/>
  <p:tag name="LATEXFORMWIDTH" val="608"/>
  <p:tag name="LATEXFORMWRAP" val="Vrai"/>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201,7248"/>
  <p:tag name="ORIGINALWIDTH" val="1971,504"/>
  <p:tag name="LATEXADDIN" val="\documentclass{article}&#10;\usepackage{amsmath,bm}&#10;\usepackage{xcolor}&#10;\pagestyle{empty}&#10;\begin{document}&#10;&#10;$V_{12} =  \frac{e^2}{4\pi \epsilon_0 R_{12}^3}  \bm r(1). (1-3 \bm e_{12} \bm  e_{12} ).\bm r(2)  $&#10;&#10;&#10;\end{document}"/>
  <p:tag name="IGUANATEXSIZE" val="20"/>
  <p:tag name="IGUANATEXCURSOR" val="202"/>
  <p:tag name="TRANSPARENCY" val="Vrai"/>
  <p:tag name="LATEXENGINEID" val="0"/>
  <p:tag name="TEMPFOLDER" val="c:\temp\"/>
  <p:tag name="LATEXFORMHEIGHT" val="312"/>
  <p:tag name="LATEXFORMWIDTH" val="608"/>
  <p:tag name="LATEXFORMWRAP" val="Vrai"/>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142,4822"/>
  <p:tag name="ORIGINALWIDTH" val="1313,086"/>
  <p:tag name="LATEXADDIN" val="\documentclass{article}&#10;\usepackage{amsmath,bm}&#10;\usepackage{xcolor}&#10;\pagestyle{empty}&#10;\begin{document}&#10;&#10;$\bar V = 2\pi \rho \int V r^2 \sin \theta     {\rm d} r  {\rm d}\theta   $ &#10;&#10;&#10;&#10;\end{document}"/>
  <p:tag name="IGUANATEXSIZE" val="18"/>
  <p:tag name="IGUANATEXCURSOR" val="181"/>
  <p:tag name="TRANSPARENCY" val="Vrai"/>
  <p:tag name="LATEXENGINEID" val="0"/>
  <p:tag name="TEMPFOLDER" val="c:\temp\"/>
  <p:tag name="LATEXFORMHEIGHT" val="312"/>
  <p:tag name="LATEXFORMWIDTH" val="608"/>
  <p:tag name="LATEXFORMWRAP" val="Vrai"/>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2407,949"/>
  <p:tag name="LATEXADDIN" val="\documentclass{article}&#10;\usepackage{amsmath,bm}&#10;\usepackage{xcolor}&#10;\pagestyle{empty}&#10;\begin{document}&#10;&#10;$ \bar V = E_{12}^{(3)}  = 2\pi \rho \frac{ C_9}{R^6} \frac{4}{3}&#10;= E_{AB}^{(2)} (R)  \left(1- \frac{8\pi \rho}{9}  \frac{ C_9}{C_6} \right)  $&#10;&#10;&#10;&#10;\end{document}"/>
  <p:tag name="IGUANATEXSIZE" val="18"/>
  <p:tag name="IGUANATEXCURSOR" val="245"/>
  <p:tag name="TRANSPARENCY" val="Vrai"/>
  <p:tag name="LATEXENGINEID" val="0"/>
  <p:tag name="TEMPFOLDER" val="c:\temp\"/>
  <p:tag name="LATEXFORMHEIGHT" val="312"/>
  <p:tag name="LATEXFORMWIDTH" val="608"/>
  <p:tag name="LATEXFORMWRAP" val="Vrai"/>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359,955"/>
  <p:tag name="ORIGINALWIDTH" val="4287,214"/>
  <p:tag name="LATEXADDIN" val="\documentclass{article}&#10;\usepackage{amsmath,bm}&#10;\usepackage{xcolor}&#10;\pagestyle{empty}&#10;\begin{document}&#10;&#10;&#10;the full crystal energy is&#10;$\frac{1}{2} \sum_{AB} E_{AB}^{(2)} + \frac{1}{6} \sum_{ABC} E_{ABC}^{(3)}$ &#10;can be written as sum of two body terms &#10;$E_{AB}^{\rm eff} = \frac{1}{2} \sum_{AB} (E_{AB}^{(2)} + \frac{1}{3} \bar E_{AB}^{(3)}) $.&#10;&#10;&#10;\end{document}"/>
  <p:tag name="IGUANATEXSIZE" val="20"/>
  <p:tag name="IGUANATEXCURSOR" val="250"/>
  <p:tag name="TRANSPARENCY" val="Vrai"/>
  <p:tag name="LATEXENGINEID" val="0"/>
  <p:tag name="TEMPFOLDER" val="c:\temp\"/>
  <p:tag name="LATEXFORMHEIGHT" val="312"/>
  <p:tag name="LATEXFORMWIDTH" val="608"/>
  <p:tag name="LATEXFORMWRAP" val="Vrai"/>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875,1406"/>
  <p:tag name="ORIGINALWIDTH" val="4290,964"/>
  <p:tag name="LATEXADDIN" val="\documentclass{article}&#10;\usepackage{amsmath,bm}&#10;\usepackage{xcolor}&#10;\pagestyle{empty}&#10;\begin{document}&#10;&#10;The $A_1$ mode ($Q_{A_1}$ varying as  $X^2+Y^2+Z^2$) is a symmetrical radial one that preserves the  symmetry, the $E_g$  mode &#10;&#10;($Q_{E,1}$ varying as $X^2-Y^2$ and $Q_{E,2}$ as $2 Z^2-X^2-Y^2$)  is a  tetragonal distortion that for instance modify the O$_h$ symmetry into D$_{\rm 4h}$ &#10;&#10;  $T_{2}$ ($Q_{T,1},Q_{T,2},Q_{T,3}$ varying respectively as $X Z$, $Y Z$ or $X Y $))  bends the crystal to D$_{\rm 3d}$ or C$_{\rm 3v}$.&#10;&#10;&#10;\end{document}"/>
  <p:tag name="IGUANATEXSIZE" val="20"/>
  <p:tag name="IGUANATEXCURSOR" val="392"/>
  <p:tag name="TRANSPARENCY" val="Vrai"/>
  <p:tag name="LATEXENGINEID" val="0"/>
  <p:tag name="TEMPFOLDER" val="c:\temp\"/>
  <p:tag name="LATEXFORMHEIGHT" val="312"/>
  <p:tag name="LATEXFORMWIDTH" val="608"/>
  <p:tag name="LATEXFORMWRAP" val="Vrai"/>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2361,455"/>
  <p:tag name="LATEXADDIN" val="\documentclass{article}&#10;\usepackage{amsmath,bm}&#10;\usepackage{xcolor}&#10;\pagestyle{empty}&#10;\begin{document}&#10;&#10;$A(E) \propto \int  P_{\rm g}(\bm Q)  \delta[  E -(V_{\rm e}(\bm Q) - V_{\rm g}(\bm Q)) ]  {\rm d} \bm Q$&#10;&#10;&#10;\end{document}"/>
  <p:tag name="IGUANATEXSIZE" val="20"/>
  <p:tag name="IGUANATEXCURSOR" val="211"/>
  <p:tag name="TRANSPARENCY" val="Vrai"/>
  <p:tag name="LATEXENGINEID" val="0"/>
  <p:tag name="TEMPFOLDER" val="c:\temp\"/>
  <p:tag name="LATEXFORMHEIGHT" val="312"/>
  <p:tag name="LATEXFORMWIDTH" val="608"/>
  <p:tag name="LATEXFORMWRAP" val="Vrai"/>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158,9802"/>
  <p:tag name="ORIGINALWIDTH" val="2641,92"/>
  <p:tag name="LATEXADDIN" val="\documentclass{article}&#10;\usepackage{amsmath,bm}&#10;\usepackage{xcolor}&#10;\pagestyle{empty}&#10;\begin{document}&#10;&#10;$ A(E)  \propto  \sum_{i } P_i \int  \left|  \Psi_i(\bm Q) \right|^2  \delta[  E -(V_{\rm e}(\bm Q) - E_i) ]  {\rm d} \bm Q$&#10;&#10;&#10;&#10;\end{document}"/>
  <p:tag name="IGUANATEXSIZE" val="20"/>
  <p:tag name="IGUANATEXCURSOR" val="228"/>
  <p:tag name="TRANSPARENCY" val="Vrai"/>
  <p:tag name="LATEXENGINEID" val="0"/>
  <p:tag name="TEMPFOLDER" val="c:\temp\"/>
  <p:tag name="LATEXFORMHEIGHT" val="312"/>
  <p:tag name="LATEXFORMWIDTH" val="608"/>
  <p:tag name="LATEXFORMWRAP" val="Vrai"/>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2,853"/>
  <p:tag name="LATEXADDIN" val="\documentclass{article}&#10;\usepackage{amsmath,bm}&#10;\pagestyle{empty}&#10;\begin{document}&#10;&#10;&#10;$\langle \psi| H_e | \psi \rangle  \sim 125 d_e   E_{\rm lab} $&#10;&#10;&#10;\end{document}"/>
  <p:tag name="IGUANATEXSIZE" val="20"/>
  <p:tag name="IGUANATEXCURSOR" val="145"/>
  <p:tag name="TRANSPARENCY" val="Vrai"/>
  <p:tag name="LATEXENGINEID" val="0"/>
  <p:tag name="TEMPFOLDER" val="c:\temp\"/>
  <p:tag name="LATEXFORMHEIGHT" val="312"/>
  <p:tag name="LATEXFORMWIDTH" val="608"/>
  <p:tag name="LATEXFORMWRAP" val="Vrai"/>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470,566"/>
  <p:tag name="LATEXADDIN" val="\documentclass{article}&#10;\usepackage{amsmath,bm}&#10;\pagestyle{empty}&#10;\begin{document}&#10;&#10;&#10;$\langle \psi| H_e | \psi \rangle  \sim  d_e (100\, {\rm GV/cm})  $&#10;&#10;&#10;\end{document}"/>
  <p:tag name="IGUANATEXSIZE" val="20"/>
  <p:tag name="IGUANATEXCURSOR" val="130"/>
  <p:tag name="TRANSPARENCY" val="Vrai"/>
  <p:tag name="LATEXENGINEID" val="0"/>
  <p:tag name="TEMPFOLDER" val="c:\temp\"/>
  <p:tag name="LATEXFORMHEIGHT" val="312"/>
  <p:tag name="LATEXFORMWIDTH" val="608"/>
  <p:tag name="LATEXFORMWRAP" val="Vrai"/>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44,7319"/>
  <p:tag name="ORIGINALWIDTH" val="829,3963"/>
  <p:tag name="LATEXADDIN" val="\documentclass{article}&#10;\usepackage{amsmath,bm}&#10;\usepackage{xcolor}&#10;\pagestyle{empty}&#10;\begin{document}&#10;&#10;$\epsilon_s\approx \epsilon_p \approx 1/\sqrt{2}$&#10;&#10;&#10;\end{document}"/>
  <p:tag name="IGUANATEXSIZE" val="18"/>
  <p:tag name="IGUANATEXCURSOR" val="104"/>
  <p:tag name="TRANSPARENCY" val="Vrai"/>
  <p:tag name="LATEXENGINEID" val="0"/>
  <p:tag name="TEMPFOLDER" val="c:\temp\"/>
  <p:tag name="LATEXFORMHEIGHT" val="312"/>
  <p:tag name="LATEXFORMWIDTH" val="608"/>
  <p:tag name="LATEXFORMWRAP" val="Vrai"/>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31,9835"/>
  <p:tag name="ORIGINALWIDTH" val="215,2231"/>
  <p:tag name="LATEXADDIN" val="\documentclass{article}&#10;\usepackage{amsmath,bm}&#10;\usepackage{xcolor}&#10;\pagestyle{empty}&#10;\begin{document}&#10;&#10;$S_{1/2} $&#10;&#10;&#10;\end{document}"/>
  <p:tag name="IGUANATEXSIZE" val="20"/>
  <p:tag name="IGUANATEXCURSOR" val="105"/>
  <p:tag name="TRANSPARENCY" val="Vrai"/>
  <p:tag name="FILENAME" val=""/>
  <p:tag name="LATEXENGINEID" val="0"/>
  <p:tag name="TEMPFOLDER" val="c:\temp\"/>
  <p:tag name="LATEXFORMHEIGHT" val="312"/>
  <p:tag name="LATEXFORMWIDTH" val="608"/>
  <p:tag name="LATEXFORMWRAP" val="Vrai"/>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28,9839"/>
  <p:tag name="ORIGINALWIDTH" val="220,4724"/>
  <p:tag name="LATEXADDIN" val="\documentclass{article}&#10;\usepackage{amsmath,bm}&#10;\usepackage{xcolor}&#10;\pagestyle{empty}&#10;\begin{document}&#10;&#10;$P_{1/2} $&#10;&#10;&#10;\end{document}"/>
  <p:tag name="IGUANATEXSIZE" val="20"/>
  <p:tag name="IGUANATEXCURSOR" val="105"/>
  <p:tag name="TRANSPARENCY" val="Vrai"/>
  <p:tag name="FILENAME" val=""/>
  <p:tag name="LATEXENGINEID" val="0"/>
  <p:tag name="TEMPFOLDER" val="c:\temp\"/>
  <p:tag name="LATEXFORMHEIGHT" val="312"/>
  <p:tag name="LATEXFORMWIDTH" val="608"/>
  <p:tag name="LATEXFORMWRAP" val="Vrai"/>
  <p:tag name="BITMAPVECTOR" val="0"/>
</p:tagLst>
</file>

<file path=ppt/theme/theme1.xml><?xml version="1.0" encoding="utf-8"?>
<a:theme xmlns:a="http://schemas.openxmlformats.org/drawingml/2006/main" name="powerpointIG">
  <a:themeElements>
    <a:clrScheme name="powerpointIG 10">
      <a:dk1>
        <a:srgbClr val="660033"/>
      </a:dk1>
      <a:lt1>
        <a:srgbClr val="FFFFFF"/>
      </a:lt1>
      <a:dk2>
        <a:srgbClr val="FF9900"/>
      </a:dk2>
      <a:lt2>
        <a:srgbClr val="808080"/>
      </a:lt2>
      <a:accent1>
        <a:srgbClr val="00CC99"/>
      </a:accent1>
      <a:accent2>
        <a:srgbClr val="3333CC"/>
      </a:accent2>
      <a:accent3>
        <a:srgbClr val="FFFFFF"/>
      </a:accent3>
      <a:accent4>
        <a:srgbClr val="56002A"/>
      </a:accent4>
      <a:accent5>
        <a:srgbClr val="AAE2CA"/>
      </a:accent5>
      <a:accent6>
        <a:srgbClr val="2D2DB9"/>
      </a:accent6>
      <a:hlink>
        <a:srgbClr val="C78BB7"/>
      </a:hlink>
      <a:folHlink>
        <a:srgbClr val="B2B2B2"/>
      </a:folHlink>
    </a:clrScheme>
    <a:fontScheme name="powerpointI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chemeClr val="tx2"/>
        </a:solidFill>
        <a:ln w="9525">
          <a:noFill/>
          <a:miter lim="800000"/>
          <a:headEnd/>
          <a:tailEnd/>
        </a:ln>
      </a:spPr>
      <a:bodyPr wrap="square">
        <a:spAutoFit/>
      </a:bodyPr>
      <a:lstStyle>
        <a:defPPr>
          <a:defRPr dirty="0"/>
        </a:defPPr>
      </a:lstStyle>
    </a:txDef>
  </a:objectDefaults>
  <a:extraClrSchemeLst>
    <a:extraClrScheme>
      <a:clrScheme name="powerpointI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I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I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I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I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I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I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owerpointIG 8">
        <a:dk1>
          <a:srgbClr val="000000"/>
        </a:dk1>
        <a:lt1>
          <a:srgbClr val="FFFFFF"/>
        </a:lt1>
        <a:dk2>
          <a:srgbClr val="660033"/>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IG 9">
        <a:dk1>
          <a:srgbClr val="660033"/>
        </a:dk1>
        <a:lt1>
          <a:srgbClr val="FFFFFF"/>
        </a:lt1>
        <a:dk2>
          <a:srgbClr val="FF9900"/>
        </a:dk2>
        <a:lt2>
          <a:srgbClr val="808080"/>
        </a:lt2>
        <a:accent1>
          <a:srgbClr val="00CC99"/>
        </a:accent1>
        <a:accent2>
          <a:srgbClr val="3333CC"/>
        </a:accent2>
        <a:accent3>
          <a:srgbClr val="FFFFFF"/>
        </a:accent3>
        <a:accent4>
          <a:srgbClr val="56002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IG 10">
        <a:dk1>
          <a:srgbClr val="660033"/>
        </a:dk1>
        <a:lt1>
          <a:srgbClr val="FFFFFF"/>
        </a:lt1>
        <a:dk2>
          <a:srgbClr val="FF9900"/>
        </a:dk2>
        <a:lt2>
          <a:srgbClr val="808080"/>
        </a:lt2>
        <a:accent1>
          <a:srgbClr val="00CC99"/>
        </a:accent1>
        <a:accent2>
          <a:srgbClr val="3333CC"/>
        </a:accent2>
        <a:accent3>
          <a:srgbClr val="FFFFFF"/>
        </a:accent3>
        <a:accent4>
          <a:srgbClr val="56002A"/>
        </a:accent4>
        <a:accent5>
          <a:srgbClr val="AAE2CA"/>
        </a:accent5>
        <a:accent6>
          <a:srgbClr val="2D2DB9"/>
        </a:accent6>
        <a:hlink>
          <a:srgbClr val="C78BB7"/>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33477</TotalTime>
  <Words>1912</Words>
  <Application>Microsoft Office PowerPoint</Application>
  <PresentationFormat>Affichage à l'écran (4:3)</PresentationFormat>
  <Paragraphs>480</Paragraphs>
  <Slides>49</Slides>
  <Notes>7</Notes>
  <HiddenSlides>4</HiddenSlides>
  <MMClips>0</MMClips>
  <ScaleCrop>false</ScaleCrop>
  <HeadingPairs>
    <vt:vector size="6" baseType="variant">
      <vt:variant>
        <vt:lpstr>Polices utilisées</vt:lpstr>
      </vt:variant>
      <vt:variant>
        <vt:i4>11</vt:i4>
      </vt:variant>
      <vt:variant>
        <vt:lpstr>Thème</vt:lpstr>
      </vt:variant>
      <vt:variant>
        <vt:i4>4</vt:i4>
      </vt:variant>
      <vt:variant>
        <vt:lpstr>Titres des diapositives</vt:lpstr>
      </vt:variant>
      <vt:variant>
        <vt:i4>49</vt:i4>
      </vt:variant>
    </vt:vector>
  </HeadingPairs>
  <TitlesOfParts>
    <vt:vector size="64" baseType="lpstr">
      <vt:lpstr>Arial</vt:lpstr>
      <vt:lpstr>Calibri</vt:lpstr>
      <vt:lpstr>Calibri Light</vt:lpstr>
      <vt:lpstr>Liberation Sans</vt:lpstr>
      <vt:lpstr>Liberation Serif</vt:lpstr>
      <vt:lpstr>Montserrat</vt:lpstr>
      <vt:lpstr>Roboto</vt:lpstr>
      <vt:lpstr>Symbol</vt:lpstr>
      <vt:lpstr>Tahoma</vt:lpstr>
      <vt:lpstr>Times New Roman</vt:lpstr>
      <vt:lpstr>Wingdings</vt:lpstr>
      <vt:lpstr>powerpointIG</vt:lpstr>
      <vt:lpstr>1_Thème Office</vt:lpstr>
      <vt:lpstr>Thème Office</vt:lpstr>
      <vt:lpstr>Default</vt:lpstr>
      <vt:lpstr>  Wutharath Chin, Claudine Crépin-Gilbert  Julie Douady, Benoit Gervais, Erwan Hochard, Emmanuelle Jacquet, Raphael Photopoulos  Chloé Malbrunot  Benoit Darquié, Mathieu Manceau, Hemanth Dinesan</vt:lpstr>
      <vt:lpstr>Outline</vt:lpstr>
      <vt:lpstr>electron-EDM:  P and T violation   CPT  CP violation (can explain matter/antimatter asymmetry: Sakharov)</vt:lpstr>
      <vt:lpstr>Présentation PowerPoint</vt:lpstr>
      <vt:lpstr>Présentation PowerPoint</vt:lpstr>
      <vt:lpstr>Présentation PowerPoint</vt:lpstr>
      <vt:lpstr>H=-d.Eeff             (laboratory field Elab 10kV/cm)</vt:lpstr>
      <vt:lpstr>Présentation PowerPoint</vt:lpstr>
      <vt:lpstr>Présentation PowerPoint</vt:lpstr>
      <vt:lpstr>EDM – worldwide (gas phase)</vt:lpstr>
      <vt:lpstr>Outline</vt:lpstr>
      <vt:lpstr>Using cryogenic matrix:  An old idea</vt:lpstr>
      <vt:lpstr>Présentation PowerPoint</vt:lpstr>
      <vt:lpstr>Présentation PowerPoint</vt:lpstr>
      <vt:lpstr>Présentation PowerPoint</vt:lpstr>
      <vt:lpstr>Outline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Outline</vt:lpstr>
      <vt:lpstr>Ar-Ar and Cs-Ar Pair wise potential approximation</vt:lpstr>
      <vt:lpstr>Présentation PowerPoint</vt:lpstr>
      <vt:lpstr>Présentation PowerPoint</vt:lpstr>
      <vt:lpstr>Présentation PowerPoint</vt:lpstr>
      <vt:lpstr>Présentation PowerPoint</vt:lpstr>
      <vt:lpstr>Outline</vt:lpstr>
      <vt:lpstr>Cs(6s and 6p) - Ar potential approximation</vt:lpstr>
      <vt:lpstr>Potential curves  Zero point energy, Third order correction</vt:lpstr>
      <vt:lpstr>Zero point energy</vt:lpstr>
      <vt:lpstr>Third order (triple atom interaction) </vt:lpstr>
      <vt:lpstr>Effective 2-body potentials</vt:lpstr>
      <vt:lpstr>Présentation PowerPoint</vt:lpstr>
      <vt:lpstr>Outline</vt:lpstr>
      <vt:lpstr>Jahn-Teller Dynamical (thermal) effect  Broadening and splitting</vt:lpstr>
      <vt:lpstr>Crystal Field theory: effectif coupling parameters</vt:lpstr>
      <vt:lpstr>Présentation PowerPoint</vt:lpstr>
      <vt:lpstr>Présentation PowerPoint</vt:lpstr>
      <vt:lpstr>Outline</vt:lpstr>
      <vt:lpstr>Conclusion</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Athanasios Laliotis</dc:creator>
  <cp:lastModifiedBy>daniel.comparat daniel.comparat</cp:lastModifiedBy>
  <cp:revision>1157</cp:revision>
  <cp:lastPrinted>2017-06-23T11:59:39Z</cp:lastPrinted>
  <dcterms:created xsi:type="dcterms:W3CDTF">2010-10-08T09:09:02Z</dcterms:created>
  <dcterms:modified xsi:type="dcterms:W3CDTF">2023-05-02T21:07:45Z</dcterms:modified>
</cp:coreProperties>
</file>