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25"/>
  </p:notesMasterIdLst>
  <p:sldIdLst>
    <p:sldId id="662" r:id="rId6"/>
    <p:sldId id="1516" r:id="rId7"/>
    <p:sldId id="2077" r:id="rId8"/>
    <p:sldId id="2075" r:id="rId9"/>
    <p:sldId id="2076" r:id="rId10"/>
    <p:sldId id="2087" r:id="rId11"/>
    <p:sldId id="1521" r:id="rId12"/>
    <p:sldId id="2079" r:id="rId13"/>
    <p:sldId id="2080" r:id="rId14"/>
    <p:sldId id="2078" r:id="rId15"/>
    <p:sldId id="339" r:id="rId16"/>
    <p:sldId id="1542" r:id="rId17"/>
    <p:sldId id="1544" r:id="rId18"/>
    <p:sldId id="2084" r:id="rId19"/>
    <p:sldId id="2072" r:id="rId20"/>
    <p:sldId id="1504" r:id="rId21"/>
    <p:sldId id="2085" r:id="rId22"/>
    <p:sldId id="2086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CC25AB-6914-C385-AAFC-EF4D64EC6B93}" name="Beatrice Franke" initials="BF" userId="S::bfranke@triumf.ca::018d7d91-3a7e-43e2-a24e-6af50ecc895b" providerId="AD"/>
  <p188:author id="{17B96ED3-34CF-15DD-7550-01AE0E8396EF}" name="Oliver Stelzer-Chilton" initials="OSC" userId="S::stelzer-chilton@triumf.ca::adbf8634-2c78-491d-8849-b2d96119b6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5B1F1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9"/>
    <p:restoredTop sz="94719"/>
  </p:normalViewPr>
  <p:slideViewPr>
    <p:cSldViewPr snapToGrid="0" snapToObjects="1">
      <p:cViewPr varScale="1">
        <p:scale>
          <a:sx n="95" d="100"/>
          <a:sy n="95" d="100"/>
        </p:scale>
        <p:origin x="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04E74-000E-EE47-AE4A-0AEE87E67431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3CF5E-B851-0A40-B147-2A94E94F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7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7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38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82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2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3210-20EC-F24E-9683-99436A0FB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72E1A-5AC8-DB49-9CF5-317BA4860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23DB3-D48C-CA40-BB06-9A34C40E1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D4F74-92FB-7B47-AB9B-2402ACA0D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7C8DE-136B-264A-BFD1-4B4C3D80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4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3275-8EED-F74F-9591-620A8EDB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77F45-0BD2-9147-9203-A54F11429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95CB-BB57-AD46-A56C-1CE8C3CF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5B0D-6D2C-4E46-9A20-85849629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2A690-2178-D845-B175-1FF74B1C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9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8FB74D-5416-9544-B0F7-C77525F84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241A1-15FC-0949-B9A9-F6D82538F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C98A2-634E-234F-8801-258C64C8B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7447E-2489-DF46-8245-C5E62407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FED96-0404-B344-870B-C76DD35A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35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601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2023-05-03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1943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350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343150" y="205595"/>
            <a:ext cx="7306409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069000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069000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000252"/>
            <a:ext cx="4968875" cy="419334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000251"/>
            <a:ext cx="4968875" cy="419334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3B449E-D563-4603-8ABE-AB232A1C6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4004" y="223751"/>
            <a:ext cx="1947186" cy="350306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5C97660-F480-429A-9A15-BDA1AF8045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2"/>
            <a:ext cx="2299591" cy="78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841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2023-05-03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333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2023-05-03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7044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2023-05-03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253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1262-C525-9F44-9DAB-B55D8D2C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3B7BF-7AC6-1540-95FA-08BC0714E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8F0C-51BE-0745-9948-89A90738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1DA34-738F-BF45-B243-623E999F7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4B553-1789-6C45-B201-5E5FE6FE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46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837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689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6598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4490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293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3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136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487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887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72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991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46F5-BAFE-4848-8CA4-4CA8F56A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BEA1C-E6C1-6742-BFD1-ABF0B11EE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56C3D-8AE9-FA40-A38F-5E48F3FF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A4FA7-8FB0-7E43-9E41-01F7F7EF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3B25A-5ED4-D44E-9096-E219BD5C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3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22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91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972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034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726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67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73160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59212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84076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937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78DC-46C0-834B-A6EB-594D77742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9D703-51D7-3F46-9B4B-20CB6D16D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AA2D9-E06A-3142-929B-FE8CB59FC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0DB70-19F4-FE47-ABA6-6F1F68A0E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15372-C264-3846-81AD-B5629A5C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83DFA-6C5F-2F4A-B954-7A21BA23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86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7429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4775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21388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55950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751231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9091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635782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79716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29850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8158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0F85-0C2F-CE49-9F8A-9E21B3DD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EE599-984D-E247-BBEF-DCA561895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ED082-E9D8-5444-8CF3-396C27D2C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75317-B077-E549-9309-FE2DF5EB1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2F5F3-0A74-0B4A-8373-F65BC3295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79320-A2CB-5942-A50A-A442F3F7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BC9324-99AB-4D4A-B09B-C7DA1B25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FBA53-CDB9-1044-9106-8AF0D78D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056817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035885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70305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51631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379454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69123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007135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229527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055335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007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AADE-A67C-DF41-BF42-80F95B59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F781C-DACC-D04A-A8D6-8BD2D471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9459-B71D-C24D-8999-9FFD7F83A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7B7DF-597B-DC44-859F-BA279CF8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93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466831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901933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504983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44877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588919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08284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3677-4C9B-4970-A539-889BA99E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60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0367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1313-7917-41C0-88BE-CC11AC72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7E10F-CB24-40EB-8F3C-F1A18FE0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F923B-D830-4618-A1D0-9D6DE836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1ACB5-F598-4191-80CF-E8A9B98F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8D780-B3A0-4885-918A-3AF6DEC7C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850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A5DD8-9271-3143-8323-4EBFD8E8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B6E1C5-BC85-4241-B86A-E8F9A0E2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546DB-155A-3445-82E9-41814BA0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0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54BE-114C-E142-B053-623474E2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F4BB9-173B-E940-85EA-9C1E207D7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BC1BB-D590-D54E-9597-32EF12968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FCA37-4539-C649-99B0-7E4C3745F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856C3-528D-084A-9E7C-FF7B9EA0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9C26B-4EBA-4249-B29A-3F006777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5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20AD-211D-CA4B-83E1-AEF5E116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9310-1E88-E646-BDA1-CAEBCCFED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A2C9E-EDEC-BA49-8751-C0ADE1C5B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BA6C7-8399-8D4A-9E22-F5134E70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759F5-9797-F144-94E1-B79FF15AF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291E1-B3D7-3A4F-9C98-02C1DE6C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5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DFB37-AD8F-8243-ABE9-852A7448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91CF-1280-CE49-8D27-6B5EEBBAC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5C038-23EE-F045-A396-D96B214F9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9AA7-CD0D-3B41-900C-EB1DD60A6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7EC45-35EC-6845-B9C1-3F66F31A3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2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5" r:id="rId13"/>
    <p:sldLayoutId id="2147483716" r:id="rId14"/>
    <p:sldLayoutId id="2147483717" r:id="rId1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10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hyperlink" Target="https://www.nature.com/articles/s41586-022-04893-w.pdf" TargetMode="Externa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riumfoffice365.sharepoint.com/:w:/s/ParticlePhysicsDepartment/EZRZ-mlogPVHuQo1XL8DkmYBwaVck-J6TmDK9wjeHpskOA?e=fKdthE" TargetMode="External"/><Relationship Id="rId2" Type="http://schemas.openxmlformats.org/officeDocument/2006/relationships/hyperlink" Target="https://triumfoffice365.sharepoint.com/:w:/s/ParticlePhysicsDepartment/ETJBG3aEGR9Lv32CfCXVuXEBlwu_C_kMzMQs56D0ZT4HYg?e=0DVyWO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riumfoffice365.sharepoint.com/:w:/s/SciComp/EVOAdQKK_ApMrxpra84uaYEBJ6BAwHqliAvTg7YnaSnXPQ?e=4%3apiciWb&amp;at=9" TargetMode="External"/><Relationship Id="rId5" Type="http://schemas.openxmlformats.org/officeDocument/2006/relationships/hyperlink" Target="https://triumfoffice365-my.sharepoint.com/:w:/g/personal/dmorri_triumf_ca/EYZnLo_RzbZCmpZShsnafxIBsLvm7-KmmkGBnzPWpM9NPg?e=Jok7SY" TargetMode="External"/><Relationship Id="rId4" Type="http://schemas.openxmlformats.org/officeDocument/2006/relationships/hyperlink" Target="../../../../:w:/s/quantum/EQuIZASJaYJDtj_FUEI5ufUBxa85k6_zBZpkVtzUEhx_uw?e=8TR28w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1D4CEE-0566-FC47-8203-28EFE1E4859D}"/>
              </a:ext>
            </a:extLst>
          </p:cNvPr>
          <p:cNvSpPr/>
          <p:nvPr/>
        </p:nvSpPr>
        <p:spPr>
          <a:xfrm>
            <a:off x="5840669" y="0"/>
            <a:ext cx="55870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69A6A-C069-48AF-A644-E5DAB8E8B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2761" y="4459383"/>
            <a:ext cx="7882759" cy="2082023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Arial"/>
                <a:cs typeface="Arial"/>
              </a:rPr>
              <a:t>Particle Physics and Scientific Computing</a:t>
            </a:r>
            <a:endParaRPr lang="en-CA" sz="3000" dirty="0">
              <a:latin typeface="Arial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85E869-0FCA-4DF7-AF07-8E8D3F09F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460" y="5500394"/>
            <a:ext cx="9134418" cy="87212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Oliver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Stelzer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-Chilton, Reda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Tafirout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(on behalf of the departments)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ACOT Meeting, May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56093-CE77-604D-9E77-E0D60507E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25" y="940706"/>
            <a:ext cx="10773367" cy="32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91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/>
              <a:t>Particle Physics Highlights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F9A9C1-D6A5-0543-A6F7-6E218FD24038}"/>
              </a:ext>
            </a:extLst>
          </p:cNvPr>
          <p:cNvSpPr txBox="1">
            <a:spLocks/>
          </p:cNvSpPr>
          <p:nvPr/>
        </p:nvSpPr>
        <p:spPr>
          <a:xfrm>
            <a:off x="481791" y="3780535"/>
            <a:ext cx="5286703" cy="36234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1800" b="1" spc="-1">
              <a:solidFill>
                <a:srgbClr val="00B0F0"/>
              </a:solidFill>
            </a:endParaRPr>
          </a:p>
        </p:txBody>
      </p:sp>
      <p:pic>
        <p:nvPicPr>
          <p:cNvPr id="17" name="Picture 1" descr="page20image1557312048">
            <a:extLst>
              <a:ext uri="{FF2B5EF4-FFF2-40B4-BE49-F238E27FC236}">
                <a16:creationId xmlns:a16="http://schemas.microsoft.com/office/drawing/2014/main" id="{B478F20F-D28A-7A06-BD96-4ECDBD795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12597" b="27053"/>
          <a:stretch/>
        </p:blipFill>
        <p:spPr bwMode="auto">
          <a:xfrm>
            <a:off x="7886391" y="881295"/>
            <a:ext cx="3575807" cy="505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0FEA8C7-40D0-A42C-4B15-EBCB447FFCF7}"/>
              </a:ext>
            </a:extLst>
          </p:cNvPr>
          <p:cNvSpPr txBox="1">
            <a:spLocks/>
          </p:cNvSpPr>
          <p:nvPr/>
        </p:nvSpPr>
        <p:spPr>
          <a:xfrm>
            <a:off x="8922805" y="302855"/>
            <a:ext cx="1502978" cy="733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b="1" spc="-1" dirty="0">
                <a:solidFill>
                  <a:srgbClr val="00B0F0"/>
                </a:solidFill>
                <a:latin typeface="Helvetica" pitchFamily="2" charset="0"/>
              </a:rPr>
              <a:t>ALPHA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83D87E-0117-3D57-5AD6-EAAFB901E1BF}"/>
              </a:ext>
            </a:extLst>
          </p:cNvPr>
          <p:cNvSpPr/>
          <p:nvPr/>
        </p:nvSpPr>
        <p:spPr>
          <a:xfrm>
            <a:off x="8330617" y="5987512"/>
            <a:ext cx="272034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Commissioning of ALPHA-g</a:t>
            </a:r>
          </a:p>
          <a:p>
            <a:pPr algn="ctr"/>
            <a:endParaRPr lang="en-US" sz="500" dirty="0">
              <a:solidFill>
                <a:srgbClr val="000000"/>
              </a:solidFill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First data being analyzed 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  <a:p>
            <a:pPr algn="ctr"/>
            <a:endParaRPr lang="en-US" sz="500" dirty="0">
              <a:solidFill>
                <a:srgbClr val="000000"/>
              </a:solidFill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E5C9AB-19D5-E709-4BDB-486A5E9FF1A8}"/>
              </a:ext>
            </a:extLst>
          </p:cNvPr>
          <p:cNvSpPr/>
          <p:nvPr/>
        </p:nvSpPr>
        <p:spPr>
          <a:xfrm>
            <a:off x="3413967" y="1588285"/>
            <a:ext cx="403305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>
              <a:spcBef>
                <a:spcPts val="1000"/>
              </a:spcBef>
              <a:buClr>
                <a:srgbClr val="00B0F0"/>
              </a:buClr>
              <a:defRPr/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Water Cherenkov Test Experiment (WCTE) approved by CERN Research Board, </a:t>
            </a:r>
            <a:r>
              <a:rPr lang="en-US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expected operation in 2024</a:t>
            </a:r>
            <a:endParaRPr lang="en-CA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>
              <a:spcBef>
                <a:spcPts val="1000"/>
              </a:spcBef>
              <a:buClr>
                <a:srgbClr val="00B0F0"/>
              </a:buClr>
              <a:defRPr/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2268928-6075-7B79-0807-02F77D5763A5}"/>
              </a:ext>
            </a:extLst>
          </p:cNvPr>
          <p:cNvSpPr txBox="1">
            <a:spLocks/>
          </p:cNvSpPr>
          <p:nvPr/>
        </p:nvSpPr>
        <p:spPr>
          <a:xfrm>
            <a:off x="481791" y="1474303"/>
            <a:ext cx="1672321" cy="733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b="1" spc="-1" dirty="0">
                <a:solidFill>
                  <a:srgbClr val="00B0F0"/>
                </a:solidFill>
                <a:latin typeface="Helvetica" pitchFamily="2" charset="0"/>
              </a:rPr>
              <a:t>Hyper-K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8CA07A-69CF-92F4-DE46-D10DBD4B2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60" y="2942636"/>
            <a:ext cx="4045709" cy="384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AF477CA-83C6-7088-1133-F08DA20BB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5" y="2958789"/>
            <a:ext cx="2920835" cy="282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4EF4F7F-4AC3-353B-C0E8-CEF8CACE7AD6}"/>
              </a:ext>
            </a:extLst>
          </p:cNvPr>
          <p:cNvSpPr/>
          <p:nvPr/>
        </p:nvSpPr>
        <p:spPr>
          <a:xfrm>
            <a:off x="118968" y="1605354"/>
            <a:ext cx="348182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ts val="1000"/>
              </a:spcBef>
              <a:buClr>
                <a:srgbClr val="00B0F0"/>
              </a:buClr>
              <a:defRPr/>
            </a:pPr>
            <a:r>
              <a:rPr lang="en-CA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Development and testing of prototypes for multi-PMT proceeding well</a:t>
            </a:r>
          </a:p>
          <a:p>
            <a:pPr lvl="0" algn="ctr">
              <a:spcBef>
                <a:spcPts val="1000"/>
              </a:spcBef>
              <a:buClr>
                <a:srgbClr val="00B0F0"/>
              </a:buClr>
              <a:defRPr/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B96011-A774-076C-5780-75AE81B4BC99}"/>
              </a:ext>
            </a:extLst>
          </p:cNvPr>
          <p:cNvSpPr txBox="1"/>
          <p:nvPr/>
        </p:nvSpPr>
        <p:spPr>
          <a:xfrm>
            <a:off x="118968" y="5881470"/>
            <a:ext cx="3610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TRIUMF led formation of </a:t>
            </a:r>
            <a:r>
              <a:rPr lang="en-US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WatChMaL</a:t>
            </a:r>
            <a:r>
              <a:rPr lang="en-US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machine learning effort for water Cherenkov detectors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34663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B6CEA4-5636-4110-BACB-82BB72B50F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40665"/>
            <a:ext cx="12204426" cy="40173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C688E9-8ED4-46F8-A6DA-094A6DD44E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87156" y="240200"/>
            <a:ext cx="1746006" cy="544704"/>
          </a:xfrm>
        </p:spPr>
        <p:txBody>
          <a:bodyPr/>
          <a:lstStyle/>
          <a:p>
            <a:r>
              <a:rPr lang="en-CA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UCN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51C8D-5149-4204-8B2E-8B2C7877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F4DDAC-7845-4873-886C-1E1C5CA36A31}"/>
              </a:ext>
            </a:extLst>
          </p:cNvPr>
          <p:cNvSpPr txBox="1"/>
          <p:nvPr/>
        </p:nvSpPr>
        <p:spPr>
          <a:xfrm>
            <a:off x="263470" y="6523134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Liquid helium transfer line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3C21D7-2411-4684-8241-9D5AF0068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4004" y="223751"/>
            <a:ext cx="1947186" cy="350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97638B-2581-450F-8DBC-E3DE22880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002" y="2817303"/>
            <a:ext cx="3526595" cy="1472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F04C90F-4E1F-48C0-B8CF-84A6FFEC9DB5}"/>
              </a:ext>
            </a:extLst>
          </p:cNvPr>
          <p:cNvSpPr/>
          <p:nvPr/>
        </p:nvSpPr>
        <p:spPr>
          <a:xfrm>
            <a:off x="753127" y="3943404"/>
            <a:ext cx="11230788" cy="2598073"/>
          </a:xfrm>
          <a:custGeom>
            <a:avLst/>
            <a:gdLst>
              <a:gd name="connsiteX0" fmla="*/ 86538 w 11230788"/>
              <a:gd name="connsiteY0" fmla="*/ 1288019 h 2598073"/>
              <a:gd name="connsiteX1" fmla="*/ 82142 w 11230788"/>
              <a:gd name="connsiteY1" fmla="*/ 1178115 h 2598073"/>
              <a:gd name="connsiteX2" fmla="*/ 68954 w 11230788"/>
              <a:gd name="connsiteY2" fmla="*/ 1138550 h 2598073"/>
              <a:gd name="connsiteX3" fmla="*/ 51369 w 11230788"/>
              <a:gd name="connsiteY3" fmla="*/ 804442 h 2598073"/>
              <a:gd name="connsiteX4" fmla="*/ 42577 w 11230788"/>
              <a:gd name="connsiteY4" fmla="*/ 676954 h 2598073"/>
              <a:gd name="connsiteX5" fmla="*/ 33785 w 11230788"/>
              <a:gd name="connsiteY5" fmla="*/ 641784 h 2598073"/>
              <a:gd name="connsiteX6" fmla="*/ 11804 w 11230788"/>
              <a:gd name="connsiteY6" fmla="*/ 545069 h 2598073"/>
              <a:gd name="connsiteX7" fmla="*/ 7408 w 11230788"/>
              <a:gd name="connsiteY7" fmla="*/ 21927 h 2598073"/>
              <a:gd name="connsiteX8" fmla="*/ 192046 w 11230788"/>
              <a:gd name="connsiteY8" fmla="*/ 26323 h 2598073"/>
              <a:gd name="connsiteX9" fmla="*/ 297554 w 11230788"/>
              <a:gd name="connsiteY9" fmla="*/ 43908 h 2598073"/>
              <a:gd name="connsiteX10" fmla="*/ 332723 w 11230788"/>
              <a:gd name="connsiteY10" fmla="*/ 57096 h 2598073"/>
              <a:gd name="connsiteX11" fmla="*/ 433835 w 11230788"/>
              <a:gd name="connsiteY11" fmla="*/ 65888 h 2598073"/>
              <a:gd name="connsiteX12" fmla="*/ 512965 w 11230788"/>
              <a:gd name="connsiteY12" fmla="*/ 74681 h 2598073"/>
              <a:gd name="connsiteX13" fmla="*/ 627265 w 11230788"/>
              <a:gd name="connsiteY13" fmla="*/ 96661 h 2598073"/>
              <a:gd name="connsiteX14" fmla="*/ 702000 w 11230788"/>
              <a:gd name="connsiteY14" fmla="*/ 105454 h 2598073"/>
              <a:gd name="connsiteX15" fmla="*/ 750358 w 11230788"/>
              <a:gd name="connsiteY15" fmla="*/ 114246 h 2598073"/>
              <a:gd name="connsiteX16" fmla="*/ 798715 w 11230788"/>
              <a:gd name="connsiteY16" fmla="*/ 127434 h 2598073"/>
              <a:gd name="connsiteX17" fmla="*/ 886638 w 11230788"/>
              <a:gd name="connsiteY17" fmla="*/ 136227 h 2598073"/>
              <a:gd name="connsiteX18" fmla="*/ 1000938 w 11230788"/>
              <a:gd name="connsiteY18" fmla="*/ 153811 h 2598073"/>
              <a:gd name="connsiteX19" fmla="*/ 1066881 w 11230788"/>
              <a:gd name="connsiteY19" fmla="*/ 167000 h 2598073"/>
              <a:gd name="connsiteX20" fmla="*/ 1137219 w 11230788"/>
              <a:gd name="connsiteY20" fmla="*/ 175792 h 2598073"/>
              <a:gd name="connsiteX21" fmla="*/ 1225142 w 11230788"/>
              <a:gd name="connsiteY21" fmla="*/ 193377 h 2598073"/>
              <a:gd name="connsiteX22" fmla="*/ 1370215 w 11230788"/>
              <a:gd name="connsiteY22" fmla="*/ 210961 h 2598073"/>
              <a:gd name="connsiteX23" fmla="*/ 1400988 w 11230788"/>
              <a:gd name="connsiteY23" fmla="*/ 224150 h 2598073"/>
              <a:gd name="connsiteX24" fmla="*/ 1440554 w 11230788"/>
              <a:gd name="connsiteY24" fmla="*/ 232942 h 2598073"/>
              <a:gd name="connsiteX25" fmla="*/ 1475723 w 11230788"/>
              <a:gd name="connsiteY25" fmla="*/ 241734 h 2598073"/>
              <a:gd name="connsiteX26" fmla="*/ 1493308 w 11230788"/>
              <a:gd name="connsiteY26" fmla="*/ 250527 h 2598073"/>
              <a:gd name="connsiteX27" fmla="*/ 1581231 w 11230788"/>
              <a:gd name="connsiteY27" fmla="*/ 268111 h 2598073"/>
              <a:gd name="connsiteX28" fmla="*/ 1673550 w 11230788"/>
              <a:gd name="connsiteY28" fmla="*/ 290092 h 2598073"/>
              <a:gd name="connsiteX29" fmla="*/ 1761473 w 11230788"/>
              <a:gd name="connsiteY29" fmla="*/ 307677 h 2598073"/>
              <a:gd name="connsiteX30" fmla="*/ 1836208 w 11230788"/>
              <a:gd name="connsiteY30" fmla="*/ 316469 h 2598073"/>
              <a:gd name="connsiteX31" fmla="*/ 1932923 w 11230788"/>
              <a:gd name="connsiteY31" fmla="*/ 325261 h 2598073"/>
              <a:gd name="connsiteX32" fmla="*/ 1990073 w 11230788"/>
              <a:gd name="connsiteY32" fmla="*/ 334054 h 2598073"/>
              <a:gd name="connsiteX33" fmla="*/ 2034035 w 11230788"/>
              <a:gd name="connsiteY33" fmla="*/ 356034 h 2598073"/>
              <a:gd name="connsiteX34" fmla="*/ 2073600 w 11230788"/>
              <a:gd name="connsiteY34" fmla="*/ 391204 h 2598073"/>
              <a:gd name="connsiteX35" fmla="*/ 2086788 w 11230788"/>
              <a:gd name="connsiteY35" fmla="*/ 421977 h 2598073"/>
              <a:gd name="connsiteX36" fmla="*/ 2069204 w 11230788"/>
              <a:gd name="connsiteY36" fmla="*/ 567050 h 2598073"/>
              <a:gd name="connsiteX37" fmla="*/ 2060411 w 11230788"/>
              <a:gd name="connsiteY37" fmla="*/ 584634 h 2598073"/>
              <a:gd name="connsiteX38" fmla="*/ 2051619 w 11230788"/>
              <a:gd name="connsiteY38" fmla="*/ 611011 h 2598073"/>
              <a:gd name="connsiteX39" fmla="*/ 2077996 w 11230788"/>
              <a:gd name="connsiteY39" fmla="*/ 668161 h 2598073"/>
              <a:gd name="connsiteX40" fmla="*/ 2095581 w 11230788"/>
              <a:gd name="connsiteY40" fmla="*/ 698934 h 2598073"/>
              <a:gd name="connsiteX41" fmla="*/ 2196692 w 11230788"/>
              <a:gd name="connsiteY41" fmla="*/ 808838 h 2598073"/>
              <a:gd name="connsiteX42" fmla="*/ 2253842 w 11230788"/>
              <a:gd name="connsiteY42" fmla="*/ 870384 h 2598073"/>
              <a:gd name="connsiteX43" fmla="*/ 2284615 w 11230788"/>
              <a:gd name="connsiteY43" fmla="*/ 1134154 h 2598073"/>
              <a:gd name="connsiteX44" fmla="*/ 2302200 w 11230788"/>
              <a:gd name="connsiteY44" fmla="*/ 1270434 h 2598073"/>
              <a:gd name="connsiteX45" fmla="*/ 2315388 w 11230788"/>
              <a:gd name="connsiteY45" fmla="*/ 1406715 h 2598073"/>
              <a:gd name="connsiteX46" fmla="*/ 2306596 w 11230788"/>
              <a:gd name="connsiteY46" fmla="*/ 1837538 h 2598073"/>
              <a:gd name="connsiteX47" fmla="*/ 2289011 w 11230788"/>
              <a:gd name="connsiteY47" fmla="*/ 1965027 h 2598073"/>
              <a:gd name="connsiteX48" fmla="*/ 2280219 w 11230788"/>
              <a:gd name="connsiteY48" fmla="*/ 2061742 h 2598073"/>
              <a:gd name="connsiteX49" fmla="*/ 2271427 w 11230788"/>
              <a:gd name="connsiteY49" fmla="*/ 2096911 h 2598073"/>
              <a:gd name="connsiteX50" fmla="*/ 2258238 w 11230788"/>
              <a:gd name="connsiteY50" fmla="*/ 2158458 h 2598073"/>
              <a:gd name="connsiteX51" fmla="*/ 2267031 w 11230788"/>
              <a:gd name="connsiteY51" fmla="*/ 2501358 h 2598073"/>
              <a:gd name="connsiteX52" fmla="*/ 2302200 w 11230788"/>
              <a:gd name="connsiteY52" fmla="*/ 2576092 h 2598073"/>
              <a:gd name="connsiteX53" fmla="*/ 2332973 w 11230788"/>
              <a:gd name="connsiteY53" fmla="*/ 2589281 h 2598073"/>
              <a:gd name="connsiteX54" fmla="*/ 2350558 w 11230788"/>
              <a:gd name="connsiteY54" fmla="*/ 2598073 h 2598073"/>
              <a:gd name="connsiteX55" fmla="*/ 2913265 w 11230788"/>
              <a:gd name="connsiteY55" fmla="*/ 2589281 h 2598073"/>
              <a:gd name="connsiteX56" fmla="*/ 2974811 w 11230788"/>
              <a:gd name="connsiteY56" fmla="*/ 2580488 h 2598073"/>
              <a:gd name="connsiteX57" fmla="*/ 3062735 w 11230788"/>
              <a:gd name="connsiteY57" fmla="*/ 2571696 h 2598073"/>
              <a:gd name="connsiteX58" fmla="*/ 3379258 w 11230788"/>
              <a:gd name="connsiteY58" fmla="*/ 2567300 h 2598073"/>
              <a:gd name="connsiteX59" fmla="*/ 3607858 w 11230788"/>
              <a:gd name="connsiteY59" fmla="*/ 2576092 h 2598073"/>
              <a:gd name="connsiteX60" fmla="*/ 3730950 w 11230788"/>
              <a:gd name="connsiteY60" fmla="*/ 2584884 h 2598073"/>
              <a:gd name="connsiteX61" fmla="*/ 3915588 w 11230788"/>
              <a:gd name="connsiteY61" fmla="*/ 2593677 h 2598073"/>
              <a:gd name="connsiteX62" fmla="*/ 4434335 w 11230788"/>
              <a:gd name="connsiteY62" fmla="*/ 2589281 h 2598073"/>
              <a:gd name="connsiteX63" fmla="*/ 4513465 w 11230788"/>
              <a:gd name="connsiteY63" fmla="*/ 2580488 h 2598073"/>
              <a:gd name="connsiteX64" fmla="*/ 4575011 w 11230788"/>
              <a:gd name="connsiteY64" fmla="*/ 2558508 h 2598073"/>
              <a:gd name="connsiteX65" fmla="*/ 4733273 w 11230788"/>
              <a:gd name="connsiteY65" fmla="*/ 2527734 h 2598073"/>
              <a:gd name="connsiteX66" fmla="*/ 4895931 w 11230788"/>
              <a:gd name="connsiteY66" fmla="*/ 2483773 h 2598073"/>
              <a:gd name="connsiteX67" fmla="*/ 4913515 w 11230788"/>
              <a:gd name="connsiteY67" fmla="*/ 2474981 h 2598073"/>
              <a:gd name="connsiteX68" fmla="*/ 4988250 w 11230788"/>
              <a:gd name="connsiteY68" fmla="*/ 2466188 h 2598073"/>
              <a:gd name="connsiteX69" fmla="*/ 5027815 w 11230788"/>
              <a:gd name="connsiteY69" fmla="*/ 2444208 h 2598073"/>
              <a:gd name="connsiteX70" fmla="*/ 5076173 w 11230788"/>
              <a:gd name="connsiteY70" fmla="*/ 2435415 h 2598073"/>
              <a:gd name="connsiteX71" fmla="*/ 5383904 w 11230788"/>
              <a:gd name="connsiteY71" fmla="*/ 2413434 h 2598073"/>
              <a:gd name="connsiteX72" fmla="*/ 5414677 w 11230788"/>
              <a:gd name="connsiteY72" fmla="*/ 2404642 h 2598073"/>
              <a:gd name="connsiteX73" fmla="*/ 5929027 w 11230788"/>
              <a:gd name="connsiteY73" fmla="*/ 2373869 h 2598073"/>
              <a:gd name="connsiteX74" fmla="*/ 6078496 w 11230788"/>
              <a:gd name="connsiteY74" fmla="*/ 2365077 h 2598073"/>
              <a:gd name="connsiteX75" fmla="*/ 6135646 w 11230788"/>
              <a:gd name="connsiteY75" fmla="*/ 2356284 h 2598073"/>
              <a:gd name="connsiteX76" fmla="*/ 6232361 w 11230788"/>
              <a:gd name="connsiteY76" fmla="*/ 2347492 h 2598073"/>
              <a:gd name="connsiteX77" fmla="*/ 6368642 w 11230788"/>
              <a:gd name="connsiteY77" fmla="*/ 2325511 h 2598073"/>
              <a:gd name="connsiteX78" fmla="*/ 6434585 w 11230788"/>
              <a:gd name="connsiteY78" fmla="*/ 2316719 h 2598073"/>
              <a:gd name="connsiteX79" fmla="*/ 6548885 w 11230788"/>
              <a:gd name="connsiteY79" fmla="*/ 2281550 h 2598073"/>
              <a:gd name="connsiteX80" fmla="*/ 6628015 w 11230788"/>
              <a:gd name="connsiteY80" fmla="*/ 2259569 h 2598073"/>
              <a:gd name="connsiteX81" fmla="*/ 6676373 w 11230788"/>
              <a:gd name="connsiteY81" fmla="*/ 2250777 h 2598073"/>
              <a:gd name="connsiteX82" fmla="*/ 6742315 w 11230788"/>
              <a:gd name="connsiteY82" fmla="*/ 2220004 h 2598073"/>
              <a:gd name="connsiteX83" fmla="*/ 6799465 w 11230788"/>
              <a:gd name="connsiteY83" fmla="*/ 2211211 h 2598073"/>
              <a:gd name="connsiteX84" fmla="*/ 6830238 w 11230788"/>
              <a:gd name="connsiteY84" fmla="*/ 2202419 h 2598073"/>
              <a:gd name="connsiteX85" fmla="*/ 6984104 w 11230788"/>
              <a:gd name="connsiteY85" fmla="*/ 2193627 h 2598073"/>
              <a:gd name="connsiteX86" fmla="*/ 7146761 w 11230788"/>
              <a:gd name="connsiteY86" fmla="*/ 2180438 h 2598073"/>
              <a:gd name="connsiteX87" fmla="*/ 7441304 w 11230788"/>
              <a:gd name="connsiteY87" fmla="*/ 2198023 h 2598073"/>
              <a:gd name="connsiteX88" fmla="*/ 7625942 w 11230788"/>
              <a:gd name="connsiteY88" fmla="*/ 2206815 h 2598073"/>
              <a:gd name="connsiteX89" fmla="*/ 7766619 w 11230788"/>
              <a:gd name="connsiteY89" fmla="*/ 2215608 h 2598073"/>
              <a:gd name="connsiteX90" fmla="*/ 8127104 w 11230788"/>
              <a:gd name="connsiteY90" fmla="*/ 2233192 h 2598073"/>
              <a:gd name="connsiteX91" fmla="*/ 8650246 w 11230788"/>
              <a:gd name="connsiteY91" fmla="*/ 2307927 h 2598073"/>
              <a:gd name="connsiteX92" fmla="*/ 8676623 w 11230788"/>
              <a:gd name="connsiteY92" fmla="*/ 2303531 h 2598073"/>
              <a:gd name="connsiteX93" fmla="*/ 8685415 w 11230788"/>
              <a:gd name="connsiteY93" fmla="*/ 2316719 h 2598073"/>
              <a:gd name="connsiteX94" fmla="*/ 8979958 w 11230788"/>
              <a:gd name="connsiteY94" fmla="*/ 2268361 h 2598073"/>
              <a:gd name="connsiteX95" fmla="*/ 9041504 w 11230788"/>
              <a:gd name="connsiteY95" fmla="*/ 2259569 h 2598073"/>
              <a:gd name="connsiteX96" fmla="*/ 9129427 w 11230788"/>
              <a:gd name="connsiteY96" fmla="*/ 2237588 h 2598073"/>
              <a:gd name="connsiteX97" fmla="*/ 9208558 w 11230788"/>
              <a:gd name="connsiteY97" fmla="*/ 2215608 h 2598073"/>
              <a:gd name="connsiteX98" fmla="*/ 9261311 w 11230788"/>
              <a:gd name="connsiteY98" fmla="*/ 2206815 h 2598073"/>
              <a:gd name="connsiteX99" fmla="*/ 9371215 w 11230788"/>
              <a:gd name="connsiteY99" fmla="*/ 2176042 h 2598073"/>
              <a:gd name="connsiteX100" fmla="*/ 9841604 w 11230788"/>
              <a:gd name="connsiteY100" fmla="*/ 2176042 h 2598073"/>
              <a:gd name="connsiteX101" fmla="*/ 10083392 w 11230788"/>
              <a:gd name="connsiteY101" fmla="*/ 2154061 h 2598073"/>
              <a:gd name="connsiteX102" fmla="*/ 10131750 w 11230788"/>
              <a:gd name="connsiteY102" fmla="*/ 2145269 h 2598073"/>
              <a:gd name="connsiteX103" fmla="*/ 10219673 w 11230788"/>
              <a:gd name="connsiteY103" fmla="*/ 2132081 h 2598073"/>
              <a:gd name="connsiteX104" fmla="*/ 10373538 w 11230788"/>
              <a:gd name="connsiteY104" fmla="*/ 2101308 h 2598073"/>
              <a:gd name="connsiteX105" fmla="*/ 10443877 w 11230788"/>
              <a:gd name="connsiteY105" fmla="*/ 2092515 h 2598073"/>
              <a:gd name="connsiteX106" fmla="*/ 10501027 w 11230788"/>
              <a:gd name="connsiteY106" fmla="*/ 2083723 h 2598073"/>
              <a:gd name="connsiteX107" fmla="*/ 10703250 w 11230788"/>
              <a:gd name="connsiteY107" fmla="*/ 2039761 h 2598073"/>
              <a:gd name="connsiteX108" fmla="*/ 10760400 w 11230788"/>
              <a:gd name="connsiteY108" fmla="*/ 2017781 h 2598073"/>
              <a:gd name="connsiteX109" fmla="*/ 10861511 w 11230788"/>
              <a:gd name="connsiteY109" fmla="*/ 2000196 h 2598073"/>
              <a:gd name="connsiteX110" fmla="*/ 10945038 w 11230788"/>
              <a:gd name="connsiteY110" fmla="*/ 1965027 h 2598073"/>
              <a:gd name="connsiteX111" fmla="*/ 11019773 w 11230788"/>
              <a:gd name="connsiteY111" fmla="*/ 1925461 h 2598073"/>
              <a:gd name="connsiteX112" fmla="*/ 11046150 w 11230788"/>
              <a:gd name="connsiteY112" fmla="*/ 1907877 h 2598073"/>
              <a:gd name="connsiteX113" fmla="*/ 11107696 w 11230788"/>
              <a:gd name="connsiteY113" fmla="*/ 1885896 h 2598073"/>
              <a:gd name="connsiteX114" fmla="*/ 11178035 w 11230788"/>
              <a:gd name="connsiteY114" fmla="*/ 1797973 h 2598073"/>
              <a:gd name="connsiteX115" fmla="*/ 11204411 w 11230788"/>
              <a:gd name="connsiteY115" fmla="*/ 1767200 h 2598073"/>
              <a:gd name="connsiteX116" fmla="*/ 11230788 w 11230788"/>
              <a:gd name="connsiteY116" fmla="*/ 1758408 h 259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1230788" h="2598073">
                <a:moveTo>
                  <a:pt x="86538" y="1288019"/>
                </a:moveTo>
                <a:cubicBezTo>
                  <a:pt x="85073" y="1251384"/>
                  <a:pt x="86426" y="1214528"/>
                  <a:pt x="82142" y="1178115"/>
                </a:cubicBezTo>
                <a:cubicBezTo>
                  <a:pt x="80518" y="1164309"/>
                  <a:pt x="69917" y="1152418"/>
                  <a:pt x="68954" y="1138550"/>
                </a:cubicBezTo>
                <a:cubicBezTo>
                  <a:pt x="39194" y="710015"/>
                  <a:pt x="78453" y="980494"/>
                  <a:pt x="51369" y="804442"/>
                </a:cubicBezTo>
                <a:cubicBezTo>
                  <a:pt x="48438" y="761946"/>
                  <a:pt x="47155" y="719304"/>
                  <a:pt x="42577" y="676954"/>
                </a:cubicBezTo>
                <a:cubicBezTo>
                  <a:pt x="41278" y="664940"/>
                  <a:pt x="36046" y="653655"/>
                  <a:pt x="33785" y="641784"/>
                </a:cubicBezTo>
                <a:cubicBezTo>
                  <a:pt x="16820" y="552720"/>
                  <a:pt x="35456" y="616027"/>
                  <a:pt x="11804" y="545069"/>
                </a:cubicBezTo>
                <a:cubicBezTo>
                  <a:pt x="9890" y="493388"/>
                  <a:pt x="-10725" y="48915"/>
                  <a:pt x="7408" y="21927"/>
                </a:cubicBezTo>
                <a:cubicBezTo>
                  <a:pt x="41741" y="-29174"/>
                  <a:pt x="130500" y="24858"/>
                  <a:pt x="192046" y="26323"/>
                </a:cubicBezTo>
                <a:cubicBezTo>
                  <a:pt x="226463" y="30912"/>
                  <a:pt x="263707" y="33953"/>
                  <a:pt x="297554" y="43908"/>
                </a:cubicBezTo>
                <a:cubicBezTo>
                  <a:pt x="309565" y="47441"/>
                  <a:pt x="320363" y="55102"/>
                  <a:pt x="332723" y="57096"/>
                </a:cubicBezTo>
                <a:cubicBezTo>
                  <a:pt x="366123" y="62483"/>
                  <a:pt x="400164" y="62603"/>
                  <a:pt x="433835" y="65888"/>
                </a:cubicBezTo>
                <a:cubicBezTo>
                  <a:pt x="460249" y="68465"/>
                  <a:pt x="486756" y="70511"/>
                  <a:pt x="512965" y="74681"/>
                </a:cubicBezTo>
                <a:cubicBezTo>
                  <a:pt x="551281" y="80777"/>
                  <a:pt x="588971" y="90427"/>
                  <a:pt x="627265" y="96661"/>
                </a:cubicBezTo>
                <a:cubicBezTo>
                  <a:pt x="652023" y="100691"/>
                  <a:pt x="677169" y="101907"/>
                  <a:pt x="702000" y="105454"/>
                </a:cubicBezTo>
                <a:cubicBezTo>
                  <a:pt x="718219" y="107771"/>
                  <a:pt x="734382" y="110615"/>
                  <a:pt x="750358" y="114246"/>
                </a:cubicBezTo>
                <a:cubicBezTo>
                  <a:pt x="766650" y="117949"/>
                  <a:pt x="782220" y="124774"/>
                  <a:pt x="798715" y="127434"/>
                </a:cubicBezTo>
                <a:cubicBezTo>
                  <a:pt x="827793" y="132124"/>
                  <a:pt x="857330" y="133296"/>
                  <a:pt x="886638" y="136227"/>
                </a:cubicBezTo>
                <a:cubicBezTo>
                  <a:pt x="978481" y="156636"/>
                  <a:pt x="861189" y="131975"/>
                  <a:pt x="1000938" y="153811"/>
                </a:cubicBezTo>
                <a:cubicBezTo>
                  <a:pt x="1023086" y="157272"/>
                  <a:pt x="1044751" y="163431"/>
                  <a:pt x="1066881" y="167000"/>
                </a:cubicBezTo>
                <a:cubicBezTo>
                  <a:pt x="1090208" y="170762"/>
                  <a:pt x="1113846" y="172329"/>
                  <a:pt x="1137219" y="175792"/>
                </a:cubicBezTo>
                <a:cubicBezTo>
                  <a:pt x="1244660" y="191709"/>
                  <a:pt x="1131824" y="177147"/>
                  <a:pt x="1225142" y="193377"/>
                </a:cubicBezTo>
                <a:cubicBezTo>
                  <a:pt x="1274016" y="201877"/>
                  <a:pt x="1320638" y="205743"/>
                  <a:pt x="1370215" y="210961"/>
                </a:cubicBezTo>
                <a:cubicBezTo>
                  <a:pt x="1380473" y="215357"/>
                  <a:pt x="1390336" y="220821"/>
                  <a:pt x="1400988" y="224150"/>
                </a:cubicBezTo>
                <a:cubicBezTo>
                  <a:pt x="1413883" y="228180"/>
                  <a:pt x="1427403" y="229848"/>
                  <a:pt x="1440554" y="232942"/>
                </a:cubicBezTo>
                <a:cubicBezTo>
                  <a:pt x="1452317" y="235710"/>
                  <a:pt x="1464000" y="238803"/>
                  <a:pt x="1475723" y="241734"/>
                </a:cubicBezTo>
                <a:cubicBezTo>
                  <a:pt x="1481585" y="244665"/>
                  <a:pt x="1486976" y="248838"/>
                  <a:pt x="1493308" y="250527"/>
                </a:cubicBezTo>
                <a:cubicBezTo>
                  <a:pt x="1569052" y="270726"/>
                  <a:pt x="1514049" y="248352"/>
                  <a:pt x="1581231" y="268111"/>
                </a:cubicBezTo>
                <a:cubicBezTo>
                  <a:pt x="1665136" y="292789"/>
                  <a:pt x="1556781" y="272128"/>
                  <a:pt x="1673550" y="290092"/>
                </a:cubicBezTo>
                <a:cubicBezTo>
                  <a:pt x="1715324" y="306801"/>
                  <a:pt x="1689947" y="298736"/>
                  <a:pt x="1761473" y="307677"/>
                </a:cubicBezTo>
                <a:lnTo>
                  <a:pt x="1836208" y="316469"/>
                </a:lnTo>
                <a:cubicBezTo>
                  <a:pt x="1868410" y="319772"/>
                  <a:pt x="1900761" y="321585"/>
                  <a:pt x="1932923" y="325261"/>
                </a:cubicBezTo>
                <a:cubicBezTo>
                  <a:pt x="1952073" y="327450"/>
                  <a:pt x="1971023" y="331123"/>
                  <a:pt x="1990073" y="334054"/>
                </a:cubicBezTo>
                <a:cubicBezTo>
                  <a:pt x="2004727" y="341381"/>
                  <a:pt x="2021596" y="345372"/>
                  <a:pt x="2034035" y="356034"/>
                </a:cubicBezTo>
                <a:cubicBezTo>
                  <a:pt x="2067955" y="385108"/>
                  <a:pt x="2055255" y="372857"/>
                  <a:pt x="2073600" y="391204"/>
                </a:cubicBezTo>
                <a:cubicBezTo>
                  <a:pt x="2077996" y="401462"/>
                  <a:pt x="2087067" y="410821"/>
                  <a:pt x="2086788" y="421977"/>
                </a:cubicBezTo>
                <a:cubicBezTo>
                  <a:pt x="2085571" y="470673"/>
                  <a:pt x="2077001" y="518967"/>
                  <a:pt x="2069204" y="567050"/>
                </a:cubicBezTo>
                <a:cubicBezTo>
                  <a:pt x="2068155" y="573519"/>
                  <a:pt x="2062845" y="578549"/>
                  <a:pt x="2060411" y="584634"/>
                </a:cubicBezTo>
                <a:cubicBezTo>
                  <a:pt x="2056969" y="593239"/>
                  <a:pt x="2054550" y="602219"/>
                  <a:pt x="2051619" y="611011"/>
                </a:cubicBezTo>
                <a:cubicBezTo>
                  <a:pt x="2058773" y="661093"/>
                  <a:pt x="2048123" y="625011"/>
                  <a:pt x="2077996" y="668161"/>
                </a:cubicBezTo>
                <a:cubicBezTo>
                  <a:pt x="2084721" y="677875"/>
                  <a:pt x="2088300" y="689630"/>
                  <a:pt x="2095581" y="698934"/>
                </a:cubicBezTo>
                <a:cubicBezTo>
                  <a:pt x="2154719" y="774499"/>
                  <a:pt x="2143892" y="752518"/>
                  <a:pt x="2196692" y="808838"/>
                </a:cubicBezTo>
                <a:cubicBezTo>
                  <a:pt x="2286236" y="904351"/>
                  <a:pt x="2155828" y="772370"/>
                  <a:pt x="2253842" y="870384"/>
                </a:cubicBezTo>
                <a:cubicBezTo>
                  <a:pt x="2290872" y="1040719"/>
                  <a:pt x="2268429" y="911608"/>
                  <a:pt x="2284615" y="1134154"/>
                </a:cubicBezTo>
                <a:cubicBezTo>
                  <a:pt x="2293262" y="1253047"/>
                  <a:pt x="2291025" y="1172088"/>
                  <a:pt x="2302200" y="1270434"/>
                </a:cubicBezTo>
                <a:cubicBezTo>
                  <a:pt x="2307353" y="1315781"/>
                  <a:pt x="2310992" y="1361288"/>
                  <a:pt x="2315388" y="1406715"/>
                </a:cubicBezTo>
                <a:cubicBezTo>
                  <a:pt x="2312457" y="1550323"/>
                  <a:pt x="2311462" y="1693983"/>
                  <a:pt x="2306596" y="1837538"/>
                </a:cubicBezTo>
                <a:cubicBezTo>
                  <a:pt x="2304366" y="1903329"/>
                  <a:pt x="2300567" y="1913027"/>
                  <a:pt x="2289011" y="1965027"/>
                </a:cubicBezTo>
                <a:cubicBezTo>
                  <a:pt x="2286080" y="1997265"/>
                  <a:pt x="2284497" y="2029655"/>
                  <a:pt x="2280219" y="2061742"/>
                </a:cubicBezTo>
                <a:cubicBezTo>
                  <a:pt x="2278622" y="2073720"/>
                  <a:pt x="2274105" y="2085128"/>
                  <a:pt x="2271427" y="2096911"/>
                </a:cubicBezTo>
                <a:cubicBezTo>
                  <a:pt x="2266777" y="2117371"/>
                  <a:pt x="2262634" y="2137942"/>
                  <a:pt x="2258238" y="2158458"/>
                </a:cubicBezTo>
                <a:cubicBezTo>
                  <a:pt x="2261169" y="2272758"/>
                  <a:pt x="2259340" y="2387279"/>
                  <a:pt x="2267031" y="2501358"/>
                </a:cubicBezTo>
                <a:cubicBezTo>
                  <a:pt x="2267813" y="2512956"/>
                  <a:pt x="2287678" y="2564210"/>
                  <a:pt x="2302200" y="2576092"/>
                </a:cubicBezTo>
                <a:cubicBezTo>
                  <a:pt x="2310837" y="2583159"/>
                  <a:pt x="2322813" y="2584663"/>
                  <a:pt x="2332973" y="2589281"/>
                </a:cubicBezTo>
                <a:cubicBezTo>
                  <a:pt x="2338939" y="2591993"/>
                  <a:pt x="2344696" y="2595142"/>
                  <a:pt x="2350558" y="2598073"/>
                </a:cubicBezTo>
                <a:lnTo>
                  <a:pt x="2913265" y="2589281"/>
                </a:lnTo>
                <a:cubicBezTo>
                  <a:pt x="2933980" y="2588697"/>
                  <a:pt x="2954229" y="2582909"/>
                  <a:pt x="2974811" y="2580488"/>
                </a:cubicBezTo>
                <a:cubicBezTo>
                  <a:pt x="3004063" y="2577046"/>
                  <a:pt x="3033427" y="2574627"/>
                  <a:pt x="3062735" y="2571696"/>
                </a:cubicBezTo>
                <a:cubicBezTo>
                  <a:pt x="3206925" y="2540799"/>
                  <a:pt x="3105383" y="2557341"/>
                  <a:pt x="3379258" y="2567300"/>
                </a:cubicBezTo>
                <a:lnTo>
                  <a:pt x="3607858" y="2576092"/>
                </a:lnTo>
                <a:cubicBezTo>
                  <a:pt x="3648942" y="2578146"/>
                  <a:pt x="3689882" y="2582537"/>
                  <a:pt x="3730950" y="2584884"/>
                </a:cubicBezTo>
                <a:lnTo>
                  <a:pt x="3915588" y="2593677"/>
                </a:lnTo>
                <a:lnTo>
                  <a:pt x="4434335" y="2589281"/>
                </a:lnTo>
                <a:cubicBezTo>
                  <a:pt x="4460868" y="2588696"/>
                  <a:pt x="4487539" y="2586159"/>
                  <a:pt x="4513465" y="2580488"/>
                </a:cubicBezTo>
                <a:cubicBezTo>
                  <a:pt x="4534746" y="2575833"/>
                  <a:pt x="4553828" y="2563592"/>
                  <a:pt x="4575011" y="2558508"/>
                </a:cubicBezTo>
                <a:cubicBezTo>
                  <a:pt x="4627269" y="2545966"/>
                  <a:pt x="4680931" y="2539923"/>
                  <a:pt x="4733273" y="2527734"/>
                </a:cubicBezTo>
                <a:cubicBezTo>
                  <a:pt x="4787974" y="2514995"/>
                  <a:pt x="4845696" y="2508891"/>
                  <a:pt x="4895931" y="2483773"/>
                </a:cubicBezTo>
                <a:cubicBezTo>
                  <a:pt x="4901792" y="2480842"/>
                  <a:pt x="4907078" y="2476207"/>
                  <a:pt x="4913515" y="2474981"/>
                </a:cubicBezTo>
                <a:cubicBezTo>
                  <a:pt x="4938155" y="2470287"/>
                  <a:pt x="4963338" y="2469119"/>
                  <a:pt x="4988250" y="2466188"/>
                </a:cubicBezTo>
                <a:cubicBezTo>
                  <a:pt x="5001438" y="2458861"/>
                  <a:pt x="5013575" y="2449192"/>
                  <a:pt x="5027815" y="2444208"/>
                </a:cubicBezTo>
                <a:cubicBezTo>
                  <a:pt x="5043279" y="2438796"/>
                  <a:pt x="5059850" y="2436826"/>
                  <a:pt x="5076173" y="2435415"/>
                </a:cubicBezTo>
                <a:cubicBezTo>
                  <a:pt x="5178629" y="2426560"/>
                  <a:pt x="5281327" y="2420761"/>
                  <a:pt x="5383904" y="2413434"/>
                </a:cubicBezTo>
                <a:cubicBezTo>
                  <a:pt x="5394162" y="2410503"/>
                  <a:pt x="5404171" y="2406496"/>
                  <a:pt x="5414677" y="2404642"/>
                </a:cubicBezTo>
                <a:cubicBezTo>
                  <a:pt x="5618837" y="2368615"/>
                  <a:pt x="5642090" y="2385439"/>
                  <a:pt x="5929027" y="2373869"/>
                </a:cubicBezTo>
                <a:cubicBezTo>
                  <a:pt x="5978896" y="2371858"/>
                  <a:pt x="6028673" y="2368008"/>
                  <a:pt x="6078496" y="2365077"/>
                </a:cubicBezTo>
                <a:cubicBezTo>
                  <a:pt x="6097546" y="2362146"/>
                  <a:pt x="6116496" y="2358473"/>
                  <a:pt x="6135646" y="2356284"/>
                </a:cubicBezTo>
                <a:cubicBezTo>
                  <a:pt x="6167808" y="2352608"/>
                  <a:pt x="6200268" y="2351731"/>
                  <a:pt x="6232361" y="2347492"/>
                </a:cubicBezTo>
                <a:cubicBezTo>
                  <a:pt x="6277979" y="2341467"/>
                  <a:pt x="6323032" y="2331592"/>
                  <a:pt x="6368642" y="2325511"/>
                </a:cubicBezTo>
                <a:lnTo>
                  <a:pt x="6434585" y="2316719"/>
                </a:lnTo>
                <a:cubicBezTo>
                  <a:pt x="6572594" y="2268010"/>
                  <a:pt x="6457686" y="2305194"/>
                  <a:pt x="6548885" y="2281550"/>
                </a:cubicBezTo>
                <a:cubicBezTo>
                  <a:pt x="6575384" y="2274680"/>
                  <a:pt x="6601081" y="2264466"/>
                  <a:pt x="6628015" y="2259569"/>
                </a:cubicBezTo>
                <a:cubicBezTo>
                  <a:pt x="6644134" y="2256638"/>
                  <a:pt x="6660425" y="2254530"/>
                  <a:pt x="6676373" y="2250777"/>
                </a:cubicBezTo>
                <a:cubicBezTo>
                  <a:pt x="6752779" y="2232799"/>
                  <a:pt x="6636507" y="2253670"/>
                  <a:pt x="6742315" y="2220004"/>
                </a:cubicBezTo>
                <a:cubicBezTo>
                  <a:pt x="6760682" y="2214160"/>
                  <a:pt x="6780565" y="2214991"/>
                  <a:pt x="6799465" y="2211211"/>
                </a:cubicBezTo>
                <a:cubicBezTo>
                  <a:pt x="6809926" y="2209119"/>
                  <a:pt x="6819618" y="2203430"/>
                  <a:pt x="6830238" y="2202419"/>
                </a:cubicBezTo>
                <a:cubicBezTo>
                  <a:pt x="6881379" y="2197549"/>
                  <a:pt x="6932855" y="2197186"/>
                  <a:pt x="6984104" y="2193627"/>
                </a:cubicBezTo>
                <a:cubicBezTo>
                  <a:pt x="7038370" y="2189858"/>
                  <a:pt x="7092542" y="2184834"/>
                  <a:pt x="7146761" y="2180438"/>
                </a:cubicBezTo>
                <a:cubicBezTo>
                  <a:pt x="7416002" y="2190053"/>
                  <a:pt x="7104855" y="2177254"/>
                  <a:pt x="7441304" y="2198023"/>
                </a:cubicBezTo>
                <a:cubicBezTo>
                  <a:pt x="7502803" y="2201819"/>
                  <a:pt x="7564416" y="2203489"/>
                  <a:pt x="7625942" y="2206815"/>
                </a:cubicBezTo>
                <a:lnTo>
                  <a:pt x="7766619" y="2215608"/>
                </a:lnTo>
                <a:lnTo>
                  <a:pt x="8127104" y="2233192"/>
                </a:lnTo>
                <a:cubicBezTo>
                  <a:pt x="8141879" y="2235501"/>
                  <a:pt x="8511994" y="2303159"/>
                  <a:pt x="8650246" y="2307927"/>
                </a:cubicBezTo>
                <a:cubicBezTo>
                  <a:pt x="8659154" y="2308234"/>
                  <a:pt x="8667831" y="2304996"/>
                  <a:pt x="8676623" y="2303531"/>
                </a:cubicBezTo>
                <a:cubicBezTo>
                  <a:pt x="8679554" y="2307927"/>
                  <a:pt x="8680133" y="2316839"/>
                  <a:pt x="8685415" y="2316719"/>
                </a:cubicBezTo>
                <a:cubicBezTo>
                  <a:pt x="8895536" y="2311943"/>
                  <a:pt x="8818143" y="2305703"/>
                  <a:pt x="8979958" y="2268361"/>
                </a:cubicBezTo>
                <a:cubicBezTo>
                  <a:pt x="9000151" y="2263701"/>
                  <a:pt x="9020989" y="2262500"/>
                  <a:pt x="9041504" y="2259569"/>
                </a:cubicBezTo>
                <a:cubicBezTo>
                  <a:pt x="9130701" y="2229837"/>
                  <a:pt x="9027217" y="2262259"/>
                  <a:pt x="9129427" y="2237588"/>
                </a:cubicBezTo>
                <a:cubicBezTo>
                  <a:pt x="9156038" y="2231165"/>
                  <a:pt x="9181898" y="2221829"/>
                  <a:pt x="9208558" y="2215608"/>
                </a:cubicBezTo>
                <a:cubicBezTo>
                  <a:pt x="9225919" y="2211557"/>
                  <a:pt x="9243830" y="2210311"/>
                  <a:pt x="9261311" y="2206815"/>
                </a:cubicBezTo>
                <a:cubicBezTo>
                  <a:pt x="9289618" y="2201154"/>
                  <a:pt x="9353767" y="2181174"/>
                  <a:pt x="9371215" y="2176042"/>
                </a:cubicBezTo>
                <a:cubicBezTo>
                  <a:pt x="9471647" y="2177330"/>
                  <a:pt x="9705885" y="2185736"/>
                  <a:pt x="9841604" y="2176042"/>
                </a:cubicBezTo>
                <a:cubicBezTo>
                  <a:pt x="9922327" y="2170276"/>
                  <a:pt x="10003769" y="2168537"/>
                  <a:pt x="10083392" y="2154061"/>
                </a:cubicBezTo>
                <a:cubicBezTo>
                  <a:pt x="10099511" y="2151130"/>
                  <a:pt x="10115575" y="2147878"/>
                  <a:pt x="10131750" y="2145269"/>
                </a:cubicBezTo>
                <a:cubicBezTo>
                  <a:pt x="10161007" y="2140550"/>
                  <a:pt x="10190504" y="2137317"/>
                  <a:pt x="10219673" y="2132081"/>
                </a:cubicBezTo>
                <a:cubicBezTo>
                  <a:pt x="10311667" y="2115569"/>
                  <a:pt x="10287707" y="2114719"/>
                  <a:pt x="10373538" y="2101308"/>
                </a:cubicBezTo>
                <a:cubicBezTo>
                  <a:pt x="10396884" y="2097660"/>
                  <a:pt x="10420470" y="2095744"/>
                  <a:pt x="10443877" y="2092515"/>
                </a:cubicBezTo>
                <a:cubicBezTo>
                  <a:pt x="10462970" y="2089881"/>
                  <a:pt x="10481977" y="2086654"/>
                  <a:pt x="10501027" y="2083723"/>
                </a:cubicBezTo>
                <a:cubicBezTo>
                  <a:pt x="10643668" y="2032779"/>
                  <a:pt x="10461748" y="2093427"/>
                  <a:pt x="10703250" y="2039761"/>
                </a:cubicBezTo>
                <a:cubicBezTo>
                  <a:pt x="10723174" y="2035333"/>
                  <a:pt x="10740599" y="2022731"/>
                  <a:pt x="10760400" y="2017781"/>
                </a:cubicBezTo>
                <a:cubicBezTo>
                  <a:pt x="10793588" y="2009484"/>
                  <a:pt x="10861511" y="2000196"/>
                  <a:pt x="10861511" y="2000196"/>
                </a:cubicBezTo>
                <a:cubicBezTo>
                  <a:pt x="10889353" y="1988473"/>
                  <a:pt x="10917721" y="1977927"/>
                  <a:pt x="10945038" y="1965027"/>
                </a:cubicBezTo>
                <a:cubicBezTo>
                  <a:pt x="10970526" y="1952991"/>
                  <a:pt x="10995234" y="1939331"/>
                  <a:pt x="11019773" y="1925461"/>
                </a:cubicBezTo>
                <a:cubicBezTo>
                  <a:pt x="11028972" y="1920261"/>
                  <a:pt x="11036514" y="1912213"/>
                  <a:pt x="11046150" y="1907877"/>
                </a:cubicBezTo>
                <a:cubicBezTo>
                  <a:pt x="11066016" y="1898937"/>
                  <a:pt x="11087181" y="1893223"/>
                  <a:pt x="11107696" y="1885896"/>
                </a:cubicBezTo>
                <a:cubicBezTo>
                  <a:pt x="11164831" y="1828761"/>
                  <a:pt x="11114275" y="1882987"/>
                  <a:pt x="11178035" y="1797973"/>
                </a:cubicBezTo>
                <a:cubicBezTo>
                  <a:pt x="11186141" y="1787165"/>
                  <a:pt x="11193603" y="1775306"/>
                  <a:pt x="11204411" y="1767200"/>
                </a:cubicBezTo>
                <a:cubicBezTo>
                  <a:pt x="11211825" y="1761639"/>
                  <a:pt x="11230788" y="1758408"/>
                  <a:pt x="11230788" y="1758408"/>
                </a:cubicBezTo>
              </a:path>
            </a:pathLst>
          </a:custGeom>
          <a:noFill/>
          <a:ln w="222250">
            <a:solidFill>
              <a:srgbClr val="FF3300">
                <a:alpha val="40000"/>
              </a:srgbClr>
            </a:solidFill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A91B10-B1D6-7BE7-863E-02ED6C613C07}"/>
              </a:ext>
            </a:extLst>
          </p:cNvPr>
          <p:cNvSpPr/>
          <p:nvPr/>
        </p:nvSpPr>
        <p:spPr>
          <a:xfrm>
            <a:off x="124812" y="829075"/>
            <a:ext cx="423147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Progress towards the world’s strongest ultracold neutron source</a:t>
            </a:r>
          </a:p>
          <a:p>
            <a:pPr algn="ctr"/>
            <a:endParaRPr lang="en-CA" sz="5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Liquid He transfer &amp; return lines tested</a:t>
            </a:r>
          </a:p>
          <a:p>
            <a:pPr algn="ctr"/>
            <a:endParaRPr lang="en-CA" sz="5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EDM storage cell tests at J-PARC completed</a:t>
            </a:r>
          </a:p>
          <a:p>
            <a:pPr algn="ctr"/>
            <a:endParaRPr lang="en-CA" sz="5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Magnetically Shielded Room for EDM experiment taking shape</a:t>
            </a:r>
          </a:p>
          <a:p>
            <a:pPr algn="ctr">
              <a:buClr>
                <a:srgbClr val="00B0F0"/>
              </a:buClr>
            </a:pPr>
            <a:endParaRPr lang="en-CA" sz="2000" dirty="0"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6B32AD-5EA0-44E3-9EEC-7CE903312751}"/>
              </a:ext>
            </a:extLst>
          </p:cNvPr>
          <p:cNvSpPr/>
          <p:nvPr/>
        </p:nvSpPr>
        <p:spPr>
          <a:xfrm>
            <a:off x="3624085" y="40639"/>
            <a:ext cx="4582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Search for a neutron electric dipole moment (EDM) with a sensitivity of 10</a:t>
            </a:r>
            <a:r>
              <a:rPr lang="en-CA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-27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 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1D1EE-6D76-01A5-EA2B-E27FD46B7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96"/>
          <a:stretch/>
        </p:blipFill>
        <p:spPr>
          <a:xfrm>
            <a:off x="8115272" y="0"/>
            <a:ext cx="4089155" cy="4311083"/>
          </a:xfrm>
          <a:prstGeom prst="rect">
            <a:avLst/>
          </a:prstGeom>
        </p:spPr>
      </p:pic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F485952A-0AAD-6464-90F4-5627D1DF3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424" y="666018"/>
            <a:ext cx="3069838" cy="21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64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238BFFC-59AD-DECF-03A1-EBC0A612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978" y="0"/>
            <a:ext cx="4479802" cy="55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F9A9C1-D6A5-0543-A6F7-6E218FD24038}"/>
              </a:ext>
            </a:extLst>
          </p:cNvPr>
          <p:cNvSpPr txBox="1">
            <a:spLocks/>
          </p:cNvSpPr>
          <p:nvPr/>
        </p:nvSpPr>
        <p:spPr>
          <a:xfrm>
            <a:off x="481791" y="3780535"/>
            <a:ext cx="5286703" cy="36234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1800" b="1" spc="-1">
              <a:solidFill>
                <a:srgbClr val="00B0F0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469D968-5C35-3246-A39C-DEF9B632E14D}"/>
              </a:ext>
            </a:extLst>
          </p:cNvPr>
          <p:cNvSpPr txBox="1">
            <a:spLocks/>
          </p:cNvSpPr>
          <p:nvPr/>
        </p:nvSpPr>
        <p:spPr>
          <a:xfrm>
            <a:off x="520984" y="1270859"/>
            <a:ext cx="1502978" cy="733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b="1" spc="-1" dirty="0">
                <a:solidFill>
                  <a:srgbClr val="00B0F0"/>
                </a:solidFill>
                <a:latin typeface="Helvetica" pitchFamily="2" charset="0"/>
              </a:rPr>
              <a:t>ATLAS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AB74E-D02A-04A3-1A35-D9C3567A6EAC}"/>
              </a:ext>
            </a:extLst>
          </p:cNvPr>
          <p:cNvSpPr/>
          <p:nvPr/>
        </p:nvSpPr>
        <p:spPr>
          <a:xfrm>
            <a:off x="199144" y="3698259"/>
            <a:ext cx="70888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CA" sz="800" dirty="0">
              <a:solidFill>
                <a:srgbClr val="000000"/>
              </a:solidFill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First ATLAS ITK production petal with all modules assembled in Vancouver!</a:t>
            </a:r>
            <a:endParaRPr lang="en-US" sz="5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</p:txBody>
      </p:sp>
      <p:pic>
        <p:nvPicPr>
          <p:cNvPr id="10" name="Picture 3" descr="Diagram&#10;&#10;Description automatically generated">
            <a:extLst>
              <a:ext uri="{FF2B5EF4-FFF2-40B4-BE49-F238E27FC236}">
                <a16:creationId xmlns:a16="http://schemas.microsoft.com/office/drawing/2014/main" id="{47247B2C-F54B-C875-3F0A-542868955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491" y="615020"/>
            <a:ext cx="4997490" cy="32991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CF0E53-9C66-0E8F-D8C8-BE49BEA2A375}"/>
              </a:ext>
            </a:extLst>
          </p:cNvPr>
          <p:cNvSpPr/>
          <p:nvPr/>
        </p:nvSpPr>
        <p:spPr>
          <a:xfrm>
            <a:off x="3810663" y="-134301"/>
            <a:ext cx="4506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CA" dirty="0">
                <a:solidFill>
                  <a:srgbClr val="000000"/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New Small Wheels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96C345-1997-8902-9413-57B120D1296C}"/>
              </a:ext>
            </a:extLst>
          </p:cNvPr>
          <p:cNvCxnSpPr>
            <a:cxnSpLocks/>
          </p:cNvCxnSpPr>
          <p:nvPr/>
        </p:nvCxnSpPr>
        <p:spPr>
          <a:xfrm>
            <a:off x="6261012" y="483298"/>
            <a:ext cx="843589" cy="101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ED8DFD-F655-4626-FA7E-52408061E319}"/>
              </a:ext>
            </a:extLst>
          </p:cNvPr>
          <p:cNvCxnSpPr>
            <a:cxnSpLocks/>
          </p:cNvCxnSpPr>
          <p:nvPr/>
        </p:nvCxnSpPr>
        <p:spPr>
          <a:xfrm flipH="1">
            <a:off x="5831168" y="493565"/>
            <a:ext cx="277777" cy="11420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F723E50-4CF7-46E1-5D81-7392B743A7F5}"/>
              </a:ext>
            </a:extLst>
          </p:cNvPr>
          <p:cNvSpPr/>
          <p:nvPr/>
        </p:nvSpPr>
        <p:spPr>
          <a:xfrm>
            <a:off x="15767" y="2004337"/>
            <a:ext cx="23300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LHC Run 3 has started in 2022 and the New Small Wheels are starting to take data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7B4BF2-0FA1-09ED-EA18-7C4B251A8D8B}"/>
              </a:ext>
            </a:extLst>
          </p:cNvPr>
          <p:cNvSpPr txBox="1"/>
          <p:nvPr/>
        </p:nvSpPr>
        <p:spPr>
          <a:xfrm>
            <a:off x="8003622" y="5194909"/>
            <a:ext cx="373868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Milestone measurements of Higgs boson properties, </a:t>
            </a:r>
          </a:p>
          <a:p>
            <a:pPr algn="ctr"/>
            <a:r>
              <a:rPr lang="en-US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couplings to matter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​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 </a:t>
            </a:r>
          </a:p>
          <a:p>
            <a:pPr algn="ctr"/>
            <a:endParaRPr lang="en-US" sz="5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10 Year anniversary 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paper in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20CF06-A12B-C916-C793-19223ED5D58E}"/>
              </a:ext>
            </a:extLst>
          </p:cNvPr>
          <p:cNvSpPr txBox="1"/>
          <p:nvPr/>
        </p:nvSpPr>
        <p:spPr>
          <a:xfrm>
            <a:off x="6161794" y="6438088"/>
            <a:ext cx="6268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dirty="0"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950549-9AF4-F180-FD7D-77AF9C916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87" y="4506673"/>
            <a:ext cx="5008051" cy="194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E2B7670-7D53-8DAD-BF1A-6D02AC2E4F5B}"/>
              </a:ext>
            </a:extLst>
          </p:cNvPr>
          <p:cNvSpPr/>
          <p:nvPr/>
        </p:nvSpPr>
        <p:spPr>
          <a:xfrm>
            <a:off x="481791" y="6078427"/>
            <a:ext cx="70888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CA" sz="800" dirty="0">
              <a:solidFill>
                <a:srgbClr val="000000"/>
              </a:solidFill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50% of sensor probing completed!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276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E3D5B0-6587-B04F-8C24-2665DE65EC8E}"/>
              </a:ext>
            </a:extLst>
          </p:cNvPr>
          <p:cNvSpPr txBox="1"/>
          <p:nvPr/>
        </p:nvSpPr>
        <p:spPr>
          <a:xfrm>
            <a:off x="812481" y="4395787"/>
            <a:ext cx="5283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 sz="2200"/>
          </a:p>
          <a:p>
            <a:pPr marL="342900" indent="-342900">
              <a:buFont typeface="Wingdings" pitchFamily="2" charset="2"/>
              <a:buChar char="§"/>
            </a:pP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4400F-6852-784F-80D4-C53123FA58F2}"/>
              </a:ext>
            </a:extLst>
          </p:cNvPr>
          <p:cNvSpPr txBox="1"/>
          <p:nvPr/>
        </p:nvSpPr>
        <p:spPr>
          <a:xfrm>
            <a:off x="738455" y="1574703"/>
            <a:ext cx="10715090" cy="455509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/>
              <a:t>These are prepared in collaboration with the university PI’s and often TRIUMF co-PI’s</a:t>
            </a:r>
          </a:p>
          <a:p>
            <a:endParaRPr lang="en-US" sz="1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ATLAS Tier-1 Centre $6.6M (total project $16.5M)</a:t>
            </a:r>
            <a:endParaRPr lang="en-US" sz="2000" dirty="0">
              <a:cs typeface="Calibri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Refresh of hardware and expansion for the HL-LHC</a:t>
            </a:r>
            <a:endParaRPr lang="en-US" sz="2000" dirty="0">
              <a:cs typeface="Calibri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Hyper-K $6.4M (add total)</a:t>
            </a:r>
            <a:endParaRPr lang="en-US" sz="2000" dirty="0">
              <a:cs typeface="Calibri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200 </a:t>
            </a:r>
            <a:r>
              <a:rPr lang="en-CA" sz="2000" b="0" i="0" u="none" strike="noStrike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mPMTs</a:t>
            </a:r>
            <a:r>
              <a:rPr lang="en-CA" sz="20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photogrammetry calibration and</a:t>
            </a:r>
            <a:r>
              <a:rPr lang="en-CA" sz="20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</a:p>
          <a:p>
            <a:pPr lvl="1">
              <a:buClr>
                <a:srgbClr val="00B0F0"/>
              </a:buClr>
            </a:pPr>
            <a:r>
              <a:rPr lang="en-CA" sz="2000" dirty="0">
                <a:solidFill>
                  <a:srgbClr val="000000"/>
                </a:solidFill>
                <a:latin typeface="Calibri"/>
                <a:cs typeface="Calibri"/>
              </a:rPr>
              <a:t>     </a:t>
            </a:r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water quality monitoring equipment</a:t>
            </a:r>
            <a:endParaRPr lang="en-US" sz="2000" dirty="0">
              <a:latin typeface="Calibri"/>
              <a:cs typeface="Calibri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 err="1"/>
              <a:t>DarkLight</a:t>
            </a:r>
            <a:r>
              <a:rPr lang="en-US" sz="2000" dirty="0"/>
              <a:t> $2.8M (total project $7.0M total)</a:t>
            </a:r>
            <a:endParaRPr lang="en-US" sz="2000" dirty="0">
              <a:cs typeface="Calibri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SRF cavity for 50 MeV upgrade</a:t>
            </a:r>
            <a:endParaRPr lang="en-US" sz="2000" dirty="0">
              <a:cs typeface="Calibri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P-One $5.9M (total project $14.8M)</a:t>
            </a:r>
            <a:endParaRPr lang="en-US" sz="2000" dirty="0">
              <a:cs typeface="Calibri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Six instrumented mooring lines for neutrino telescope at Ocean Network Canada (OCN)</a:t>
            </a:r>
            <a:endParaRPr lang="en-US" sz="2000" dirty="0">
              <a:cs typeface="Calibri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 err="1"/>
              <a:t>nEXO</a:t>
            </a:r>
            <a:r>
              <a:rPr lang="en-US" sz="2000" dirty="0"/>
              <a:t> $12M</a:t>
            </a:r>
            <a:endParaRPr lang="en-US" sz="2000" dirty="0">
              <a:cs typeface="Calibri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Liquid Xenon detectors (TRIUMF part </a:t>
            </a:r>
            <a:r>
              <a:rPr lang="en-US" sz="2000" dirty="0" err="1"/>
              <a:t>SiPM</a:t>
            </a:r>
            <a:r>
              <a:rPr lang="en-US" sz="2000" dirty="0"/>
              <a:t> characterization)</a:t>
            </a:r>
            <a:endParaRPr lang="en-US" sz="2000" dirty="0">
              <a:cs typeface="Calibri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ARGO $10M</a:t>
            </a:r>
            <a:endParaRPr lang="en-US" sz="2000" dirty="0">
              <a:cs typeface="Calibri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Liquid Argon detectors (TRIUMF part UV single photon </a:t>
            </a:r>
            <a:r>
              <a:rPr lang="en-US" sz="2000" dirty="0" err="1"/>
              <a:t>SiPM</a:t>
            </a:r>
            <a:r>
              <a:rPr lang="en-US" sz="2000" dirty="0"/>
              <a:t>)</a:t>
            </a:r>
            <a:endParaRPr lang="en-US" sz="2000" dirty="0"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4398F3-83E3-C040-9BA2-FADED4B25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281" y="841605"/>
            <a:ext cx="10541042" cy="93639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3300" dirty="0"/>
              <a:t>CFI Proposals submitted in Particle Physics</a:t>
            </a:r>
            <a:br>
              <a:rPr lang="en-US" sz="3000" dirty="0"/>
            </a:b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B0F0C-B25D-667F-7F30-267A9B0EC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841" y="2821250"/>
            <a:ext cx="4142408" cy="1030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ADAEE5-4F15-212F-47C9-693C2859F986}"/>
              </a:ext>
            </a:extLst>
          </p:cNvPr>
          <p:cNvSpPr txBox="1"/>
          <p:nvPr/>
        </p:nvSpPr>
        <p:spPr>
          <a:xfrm>
            <a:off x="3795992" y="6269981"/>
            <a:ext cx="6102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Will find out in June what is funded</a:t>
            </a:r>
          </a:p>
        </p:txBody>
      </p:sp>
    </p:spTree>
    <p:extLst>
      <p:ext uri="{BB962C8B-B14F-4D97-AF65-F5344CB8AC3E}">
        <p14:creationId xmlns:p14="http://schemas.microsoft.com/office/powerpoint/2010/main" val="2017051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Five-Year Planning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47859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Task forces completed ~2 page summaries of the New Initiatives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  <a:hlinkClick r:id="rId2"/>
              </a:rPr>
              <a:t>Summary</a:t>
            </a:r>
            <a:r>
              <a:rPr lang="en-CA" sz="2000" dirty="0"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  <a:hlinkClick r:id="rId3"/>
              </a:rPr>
              <a:t>Detector Development Center</a:t>
            </a:r>
            <a:endParaRPr lang="en-CA" sz="2000" dirty="0"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  <a:hlinkClick r:id="rId4"/>
              </a:rPr>
              <a:t>Center for Quantum Sensing &amp; Precision Physics</a:t>
            </a:r>
            <a:endParaRPr lang="en-CA" sz="2000" dirty="0"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  <a:hlinkClick r:id="rId5"/>
              </a:rPr>
              <a:t>Conference &amp; Learning Center</a:t>
            </a:r>
            <a:endParaRPr lang="en-CA" sz="2000" dirty="0"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  <a:hlinkClick r:id="rId6"/>
              </a:rPr>
              <a:t>AI Center</a:t>
            </a:r>
            <a:endParaRPr lang="en-CA" sz="2000" b="0" i="0" u="none" strike="noStrike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Physical Sciences Division Retreat on June 2</a:t>
            </a:r>
            <a:r>
              <a:rPr lang="en-CA" sz="2000" baseline="30000" dirty="0">
                <a:cs typeface="Times New Roman" panose="02020603050405020304" pitchFamily="18" charset="0"/>
              </a:rPr>
              <a:t>nd</a:t>
            </a:r>
            <a:r>
              <a:rPr lang="en-CA" sz="2000" dirty="0">
                <a:cs typeface="Times New Roman" panose="02020603050405020304" pitchFamily="18" charset="0"/>
              </a:rPr>
              <a:t> </a:t>
            </a:r>
          </a:p>
          <a:p>
            <a:pPr marL="742950" lvl="5" indent="-285750">
              <a:spcBef>
                <a:spcPts val="6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CA" sz="2000" dirty="0"/>
              <a:t>Updates from experiments and projects</a:t>
            </a:r>
          </a:p>
          <a:p>
            <a:pPr marL="742950" lvl="5" indent="-285750">
              <a:spcBef>
                <a:spcPts val="6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CA" sz="2000" dirty="0"/>
              <a:t>Discussion on new centers</a:t>
            </a:r>
          </a:p>
          <a:p>
            <a:pPr marL="1200150" lvl="6" indent="-285750">
              <a:spcBef>
                <a:spcPts val="6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Existing Quantum research vs new in Quantum Center</a:t>
            </a:r>
          </a:p>
          <a:p>
            <a:pPr marL="1200150" lvl="6" indent="-285750">
              <a:spcBef>
                <a:spcPts val="6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Complementarity of Science &amp; Technology Department vs Detector Center</a:t>
            </a: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11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From PSD retreat: Hiring Priorities in Particle 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3402C-C905-0340-9C7C-1AD1EF068377}"/>
              </a:ext>
            </a:extLst>
          </p:cNvPr>
          <p:cNvSpPr txBox="1"/>
          <p:nvPr/>
        </p:nvSpPr>
        <p:spPr>
          <a:xfrm>
            <a:off x="714108" y="1497924"/>
            <a:ext cx="1030872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Cambria" panose="02040503050406030204" pitchFamily="18" charset="0"/>
                <a:cs typeface="Times New Roman" panose="02020603050405020304" pitchFamily="18" charset="0"/>
              </a:rPr>
              <a:t>Baseline highest priority for 2025-2030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TUCAN (1+)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Hyper-K (succession)</a:t>
            </a:r>
            <a:endParaRPr lang="en-CA" sz="20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Cambria" panose="02040503050406030204" pitchFamily="18" charset="0"/>
                <a:cs typeface="Times New Roman" panose="02020603050405020304" pitchFamily="18" charset="0"/>
              </a:rPr>
              <a:t>Strengthening Science &amp; Technology capabilities (2+ A&amp;P)</a:t>
            </a: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Growth area (depending on funding and green light for the projects - not ranked) 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Astro-particle / </a:t>
            </a:r>
            <a:r>
              <a:rPr lang="en-CA" sz="2000" dirty="0" err="1"/>
              <a:t>nEXO</a:t>
            </a:r>
            <a:r>
              <a:rPr lang="en-CA" sz="2000" dirty="0"/>
              <a:t> / DarkSide-20k </a:t>
            </a:r>
            <a:r>
              <a:rPr lang="en-CA" sz="2000" i="1" dirty="0"/>
              <a:t>(SNOLAB connection)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PIONEER </a:t>
            </a:r>
            <a:r>
              <a:rPr lang="en-CA" sz="2000" i="1" dirty="0"/>
              <a:t>(secure critical mass)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P-One </a:t>
            </a:r>
            <a:r>
              <a:rPr lang="en-CA" sz="2000" i="1" dirty="0"/>
              <a:t>(potentially big local experiment) 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Future Collider </a:t>
            </a:r>
            <a:r>
              <a:rPr lang="en-CA" sz="2000" i="1" dirty="0"/>
              <a:t>(joint-position with university)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UCN </a:t>
            </a:r>
            <a:r>
              <a:rPr lang="en-CA" sz="2000" i="1" dirty="0"/>
              <a:t>(joint-position with university)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Quantum/Precision </a:t>
            </a:r>
            <a:r>
              <a:rPr lang="en-CA" sz="2000" i="1" dirty="0"/>
              <a:t>(joint-position with university)</a:t>
            </a:r>
            <a:endParaRPr lang="en-CA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New hires (P&amp;S scientist + technical expertise for newly proposed centers)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FBE13E-D122-A53D-C3F8-7CB83D2A9940}"/>
              </a:ext>
            </a:extLst>
          </p:cNvPr>
          <p:cNvCxnSpPr>
            <a:cxnSpLocks/>
          </p:cNvCxnSpPr>
          <p:nvPr/>
        </p:nvCxnSpPr>
        <p:spPr>
          <a:xfrm>
            <a:off x="1150571" y="2638697"/>
            <a:ext cx="8777200" cy="0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84B54D-0F2B-E8B5-DB57-AC06ADD20CC9}"/>
              </a:ext>
            </a:extLst>
          </p:cNvPr>
          <p:cNvCxnSpPr>
            <a:cxnSpLocks/>
          </p:cNvCxnSpPr>
          <p:nvPr/>
        </p:nvCxnSpPr>
        <p:spPr>
          <a:xfrm>
            <a:off x="1150571" y="3102319"/>
            <a:ext cx="9378092" cy="0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F8E7F0-3E63-6EED-904A-F4B6C51396A4}"/>
              </a:ext>
            </a:extLst>
          </p:cNvPr>
          <p:cNvCxnSpPr>
            <a:cxnSpLocks/>
          </p:cNvCxnSpPr>
          <p:nvPr/>
        </p:nvCxnSpPr>
        <p:spPr>
          <a:xfrm>
            <a:off x="1150571" y="6574972"/>
            <a:ext cx="10044298" cy="0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>
            <a:extLst>
              <a:ext uri="{FF2B5EF4-FFF2-40B4-BE49-F238E27FC236}">
                <a16:creationId xmlns:a16="http://schemas.microsoft.com/office/drawing/2014/main" id="{6292A63B-52DF-072D-174C-469D5E3A3F56}"/>
              </a:ext>
            </a:extLst>
          </p:cNvPr>
          <p:cNvSpPr/>
          <p:nvPr/>
        </p:nvSpPr>
        <p:spPr>
          <a:xfrm>
            <a:off x="8920065" y="1923535"/>
            <a:ext cx="317241" cy="623285"/>
          </a:xfrm>
          <a:prstGeom prst="downArrow">
            <a:avLst/>
          </a:prstGeom>
          <a:ln>
            <a:solidFill>
              <a:srgbClr val="05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FB02A756-1048-816C-F2F6-C32191F54D5A}"/>
              </a:ext>
            </a:extLst>
          </p:cNvPr>
          <p:cNvSpPr/>
          <p:nvPr/>
        </p:nvSpPr>
        <p:spPr>
          <a:xfrm>
            <a:off x="10142829" y="2399573"/>
            <a:ext cx="317241" cy="623285"/>
          </a:xfrm>
          <a:prstGeom prst="downArrow">
            <a:avLst/>
          </a:prstGeom>
          <a:ln>
            <a:solidFill>
              <a:srgbClr val="05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80F514A9-C77A-0857-4D39-EE6AAE90042F}"/>
              </a:ext>
            </a:extLst>
          </p:cNvPr>
          <p:cNvSpPr/>
          <p:nvPr/>
        </p:nvSpPr>
        <p:spPr>
          <a:xfrm>
            <a:off x="10705592" y="5852506"/>
            <a:ext cx="317241" cy="623285"/>
          </a:xfrm>
          <a:prstGeom prst="downArrow">
            <a:avLst/>
          </a:prstGeom>
          <a:ln>
            <a:solidFill>
              <a:srgbClr val="05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CA9277-F056-CA9B-0831-25A9804A09A6}"/>
              </a:ext>
            </a:extLst>
          </p:cNvPr>
          <p:cNvSpPr/>
          <p:nvPr/>
        </p:nvSpPr>
        <p:spPr>
          <a:xfrm>
            <a:off x="9237306" y="2174134"/>
            <a:ext cx="863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ea typeface="Cambria" panose="02040503050406030204" pitchFamily="18" charset="0"/>
                <a:cs typeface="Times New Roman" panose="02020603050405020304" pitchFamily="18" charset="0"/>
              </a:rPr>
              <a:t>flat-flat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2E40A6-230A-5519-1FC1-C99AD93C5E87}"/>
              </a:ext>
            </a:extLst>
          </p:cNvPr>
          <p:cNvSpPr/>
          <p:nvPr/>
        </p:nvSpPr>
        <p:spPr>
          <a:xfrm>
            <a:off x="10501830" y="2624234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ea typeface="Cambria" panose="02040503050406030204" pitchFamily="18" charset="0"/>
                <a:cs typeface="Times New Roman" panose="02020603050405020304" pitchFamily="18" charset="0"/>
              </a:rPr>
              <a:t>+10%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CF3BA3-A683-BF9F-5163-0C1ED2E3F8BA}"/>
              </a:ext>
            </a:extLst>
          </p:cNvPr>
          <p:cNvSpPr/>
          <p:nvPr/>
        </p:nvSpPr>
        <p:spPr>
          <a:xfrm>
            <a:off x="9713173" y="6010244"/>
            <a:ext cx="95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ea typeface="Cambria" panose="02040503050406030204" pitchFamily="18" charset="0"/>
                <a:cs typeface="Times New Roman" panose="02020603050405020304" pitchFamily="18" charset="0"/>
              </a:rPr>
              <a:t>Blue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91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/>
              <a:t>Connecting to the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FAABFE-4C0B-7049-A69D-3F33B1FC407A}"/>
              </a:ext>
            </a:extLst>
          </p:cNvPr>
          <p:cNvSpPr/>
          <p:nvPr/>
        </p:nvSpPr>
        <p:spPr>
          <a:xfrm>
            <a:off x="689716" y="917016"/>
            <a:ext cx="6708611" cy="2098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85750">
              <a:spcBef>
                <a:spcPts val="1000"/>
              </a:spcBef>
              <a:buClr>
                <a:srgbClr val="00B0F0"/>
              </a:buClr>
              <a:buFont typeface="Wingdings" charset="2"/>
              <a:buChar char="§"/>
            </a:pPr>
            <a:endParaRPr lang="en-US" sz="2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ea typeface="+mn-lt"/>
              <a:cs typeface="+mn-lt"/>
            </a:endParaRPr>
          </a:p>
          <a:p>
            <a:pPr marL="25200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ea typeface="+mn-lt"/>
                <a:cs typeface="+mn-lt"/>
              </a:rPr>
              <a:t>Summer Schools</a:t>
            </a:r>
          </a:p>
          <a:p>
            <a:pPr marL="709200" lvl="2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ea typeface="+mn-lt"/>
                <a:cs typeface="+mn-lt"/>
              </a:rPr>
              <a:t>TRISEP (together with Perimeter Institute and SNOLAB)</a:t>
            </a:r>
          </a:p>
          <a:p>
            <a:pPr marL="709200" lvl="2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ea typeface="+mn-lt"/>
                <a:cs typeface="+mn-lt"/>
              </a:rPr>
              <a:t>GRIDS (together with MacDonald Institute)</a:t>
            </a:r>
          </a:p>
          <a:p>
            <a:pPr>
              <a:spcBef>
                <a:spcPts val="1000"/>
              </a:spcBef>
              <a:buClr>
                <a:srgbClr val="00B0F0"/>
              </a:buClr>
            </a:pPr>
            <a:endParaRPr lang="en-US" sz="2000" dirty="0"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E075F4-5998-9C48-AB4A-89F62ED2F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5" y="4416772"/>
            <a:ext cx="7232919" cy="231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F04B4-EADE-167F-D0B9-6FB238583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584" y="207840"/>
            <a:ext cx="4203700" cy="652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737030-0954-5948-1AB4-00C9C4AA5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08" y="3129918"/>
            <a:ext cx="3809513" cy="11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7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/>
              <a:t>Connecting to the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DB303-AD0F-9F43-A750-60DEA257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19" y="917016"/>
            <a:ext cx="6108700" cy="2654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3D38B2-3A0E-9121-5F58-3E88C47AA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333"/>
          <a:stretch/>
        </p:blipFill>
        <p:spPr>
          <a:xfrm>
            <a:off x="6990216" y="2692753"/>
            <a:ext cx="4437529" cy="388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D8BC5B-A79F-9241-073C-AB79B69DF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280" y="1300741"/>
            <a:ext cx="5297929" cy="931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2DED9A-F97E-CAB7-9866-EAD73AE368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88"/>
          <a:stretch/>
        </p:blipFill>
        <p:spPr>
          <a:xfrm>
            <a:off x="6412280" y="2210136"/>
            <a:ext cx="5297933" cy="366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3BFB33-216A-15A2-9CC3-D13762E36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3202932"/>
            <a:ext cx="6616700" cy="316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7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3921" y="933990"/>
            <a:ext cx="10621926" cy="688338"/>
          </a:xfrm>
        </p:spPr>
        <p:txBody>
          <a:bodyPr>
            <a:normAutofit/>
          </a:bodyPr>
          <a:lstStyle/>
          <a:p>
            <a:r>
              <a:rPr lang="en-US" sz="3000"/>
              <a:t>Summary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40628-7644-044D-AB59-D7D5203714A4}"/>
              </a:ext>
            </a:extLst>
          </p:cNvPr>
          <p:cNvSpPr/>
          <p:nvPr/>
        </p:nvSpPr>
        <p:spPr>
          <a:xfrm>
            <a:off x="896153" y="1348800"/>
            <a:ext cx="10756080" cy="504753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International Peer Review in November went well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Excellent track record on designing, enabling and extracting science from Particle Physics experiments (see Research Highlights in parallel session and Poster Session)</a:t>
            </a:r>
            <a:endParaRPr lang="en-US" sz="2000" dirty="0">
              <a:cs typeface="Calibri"/>
            </a:endParaRP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Particle Physics together with Science and Technology and Scientific Computing is fully engaged in shaping the present and future of TRIUMF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Departmental / Divisional planning for next 5-year plan with guidance from the 20-year vision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New initiatives discussed in dedicated task forces wrote 2-pager as input to the division</a:t>
            </a:r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BAE hire for ALPHA completed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Technician for UCN (together Accelerator division) hired</a:t>
            </a:r>
          </a:p>
          <a:p>
            <a:pPr marL="1200150" lvl="2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BAE/A&amp;P request for UCN moved into the next Five-Year</a:t>
            </a:r>
            <a:endParaRPr lang="en-US" sz="1000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Finalizing 2023 Goals and Objectives</a:t>
            </a:r>
          </a:p>
          <a:p>
            <a:pPr>
              <a:buClr>
                <a:srgbClr val="00A9FF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1155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Follow us </a:t>
            </a:r>
            <a:r>
              <a:rPr lang="en-US" b="1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8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2F6BE7C-0220-F442-A8D8-B82AFF3BEC60}"/>
              </a:ext>
            </a:extLst>
          </p:cNvPr>
          <p:cNvSpPr/>
          <p:nvPr/>
        </p:nvSpPr>
        <p:spPr>
          <a:xfrm>
            <a:off x="756092" y="1984333"/>
            <a:ext cx="6986619" cy="4167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09708" y="1070365"/>
            <a:ext cx="10194291" cy="688338"/>
          </a:xfrm>
        </p:spPr>
        <p:txBody>
          <a:bodyPr>
            <a:normAutofit/>
          </a:bodyPr>
          <a:lstStyle/>
          <a:p>
            <a:r>
              <a:rPr lang="en-US" sz="3000"/>
              <a:t>Particle Physics Department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058D5D-A13E-C046-9CE6-CF9DA5CDF0FE}"/>
              </a:ext>
            </a:extLst>
          </p:cNvPr>
          <p:cNvSpPr/>
          <p:nvPr/>
        </p:nvSpPr>
        <p:spPr>
          <a:xfrm>
            <a:off x="886724" y="1921460"/>
            <a:ext cx="576214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	</a:t>
            </a:r>
          </a:p>
          <a:p>
            <a:r>
              <a:rPr lang="en-CA" sz="1400" b="1" dirty="0">
                <a:cs typeface="Arial" panose="020B0604020202020204" pitchFamily="34" charset="0"/>
              </a:rPr>
              <a:t>Particle Physics – O. </a:t>
            </a:r>
            <a:r>
              <a:rPr lang="en-CA" sz="1400" b="1" dirty="0" err="1">
                <a:cs typeface="Arial" panose="020B0604020202020204" pitchFamily="34" charset="0"/>
              </a:rPr>
              <a:t>Stelzer</a:t>
            </a:r>
            <a:r>
              <a:rPr lang="en-CA" sz="1400" b="1" dirty="0">
                <a:cs typeface="Arial" panose="020B0604020202020204" pitchFamily="34" charset="0"/>
              </a:rPr>
              <a:t>-Chilton</a:t>
            </a:r>
            <a:r>
              <a:rPr lang="en-CA" sz="1400" dirty="0">
                <a:cs typeface="Arial" panose="020B0604020202020204" pitchFamily="34" charset="0"/>
              </a:rPr>
              <a:t>	</a:t>
            </a:r>
            <a:r>
              <a:rPr lang="en-CA" sz="1400" b="1" dirty="0">
                <a:cs typeface="Arial" panose="020B0604020202020204" pitchFamily="34" charset="0"/>
              </a:rPr>
              <a:t>		</a:t>
            </a:r>
          </a:p>
          <a:p>
            <a:r>
              <a:rPr lang="en-CA" sz="1400" b="1" dirty="0">
                <a:cs typeface="Arial" panose="020B0604020202020204" pitchFamily="34" charset="0"/>
              </a:rPr>
              <a:t>Deputy – M. Hartz</a:t>
            </a:r>
          </a:p>
          <a:p>
            <a:r>
              <a:rPr lang="en-CA" sz="1400" dirty="0">
                <a:cs typeface="Arial" panose="020B0604020202020204" pitchFamily="34" charset="0"/>
              </a:rPr>
              <a:t>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I. Trigger 	 	            M.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Vetterli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(SFU)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O.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Stelzer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-Chilton 	             D. Gingrich (UofA) 	 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M.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Swiatlowski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	             P. Savard (UofT)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B.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Stelzer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(SFU)	            G.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Azuelos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UdeM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, emeritus)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A.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Konaka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	 	            D.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Karlen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(UVic) 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M. Hartz (with IPMU)                  X. Li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W. Rau (with MI).  	           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</a:rPr>
              <a:t>J-M.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</a:rPr>
              <a:t>Poutissou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</a:rPr>
              <a:t> (emeritus)</a:t>
            </a:r>
            <a:endParaRPr lang="en-CA" sz="14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K. Clark (with Queens, MI)         T. Brunner (McGill) 	                           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S. Yen (emeritus)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M. Fujiwara 		             T.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Numao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(emeritus)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R. Picker 		            D. Gill (emeritus) 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C. </a:t>
            </a:r>
            <a:r>
              <a:rPr lang="en-CA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Malbrunot</a:t>
            </a:r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	            R. Helmer (emeritus)</a:t>
            </a:r>
          </a:p>
          <a:p>
            <a:r>
              <a:rPr lang="en-CA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A. Olin (emeritus) 	            	             </a:t>
            </a:r>
            <a:r>
              <a:rPr lang="en-CA" sz="1400" dirty="0">
                <a:solidFill>
                  <a:schemeClr val="tx2"/>
                </a:solidFill>
                <a:cs typeface="Arial" panose="020B0604020202020204" pitchFamily="34" charset="0"/>
              </a:rPr>
              <a:t>	               </a:t>
            </a:r>
            <a:r>
              <a:rPr lang="en-CA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CA" sz="12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endParaRPr lang="en-CA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E7AB9-1292-4C79-B622-995D196C11E5}"/>
              </a:ext>
            </a:extLst>
          </p:cNvPr>
          <p:cNvSpPr/>
          <p:nvPr/>
        </p:nvSpPr>
        <p:spPr>
          <a:xfrm>
            <a:off x="5522025" y="2520276"/>
            <a:ext cx="2018806" cy="290887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hape 131">
            <a:extLst>
              <a:ext uri="{FF2B5EF4-FFF2-40B4-BE49-F238E27FC236}">
                <a16:creationId xmlns:a16="http://schemas.microsoft.com/office/drawing/2014/main" id="{64806A2D-D894-48B6-A823-046C20490D77}"/>
              </a:ext>
            </a:extLst>
          </p:cNvPr>
          <p:cNvSpPr/>
          <p:nvPr/>
        </p:nvSpPr>
        <p:spPr>
          <a:xfrm>
            <a:off x="5608935" y="2538914"/>
            <a:ext cx="308480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defRPr sz="1200" b="1"/>
            </a:pPr>
            <a:r>
              <a:rPr sz="1400" dirty="0"/>
              <a:t>Affiliated Scientists</a:t>
            </a:r>
          </a:p>
          <a:p>
            <a:pPr>
              <a:defRPr sz="1200"/>
            </a:pPr>
            <a:r>
              <a:rPr sz="1400" dirty="0"/>
              <a:t> 	</a:t>
            </a:r>
          </a:p>
          <a:p>
            <a:pPr>
              <a:defRPr sz="1200"/>
            </a:pPr>
            <a:r>
              <a:rPr lang="en-CA" sz="1400" dirty="0"/>
              <a:t>S. Bhadra (</a:t>
            </a:r>
            <a:r>
              <a:rPr lang="en-CA" sz="1400" dirty="0" err="1"/>
              <a:t>YorkU</a:t>
            </a:r>
            <a:r>
              <a:rPr lang="en-CA" sz="1400" dirty="0"/>
              <a:t>)   </a:t>
            </a:r>
            <a:r>
              <a:rPr lang="en-CA" sz="1400" dirty="0">
                <a:cs typeface="Calibri"/>
              </a:rPr>
              <a:t>   </a:t>
            </a:r>
          </a:p>
          <a:p>
            <a:pPr>
              <a:defRPr sz="1200"/>
            </a:pPr>
            <a:r>
              <a:rPr lang="en-CA" sz="1400" dirty="0">
                <a:cs typeface="Calibri"/>
              </a:rPr>
              <a:t>D. Bryman (UBC)</a:t>
            </a:r>
          </a:p>
          <a:p>
            <a:pPr>
              <a:defRPr sz="1200"/>
            </a:pPr>
            <a:r>
              <a:rPr lang="en-CA" sz="1400" dirty="0"/>
              <a:t>M. </a:t>
            </a:r>
            <a:r>
              <a:rPr lang="en-CA" sz="1400" dirty="0" err="1"/>
              <a:t>Hasinoff</a:t>
            </a:r>
            <a:r>
              <a:rPr lang="en-CA" sz="1400" dirty="0"/>
              <a:t> (UBC)</a:t>
            </a:r>
          </a:p>
          <a:p>
            <a:pPr>
              <a:defRPr sz="1200"/>
            </a:pPr>
            <a:r>
              <a:rPr lang="en-CA" sz="1400" dirty="0"/>
              <a:t>R. McPherson (UVic)</a:t>
            </a:r>
          </a:p>
          <a:p>
            <a:pPr>
              <a:defRPr sz="1200"/>
            </a:pPr>
            <a:r>
              <a:rPr lang="en-CA" sz="1400" dirty="0"/>
              <a:t>S. </a:t>
            </a:r>
            <a:r>
              <a:rPr lang="en-CA" sz="1400" dirty="0" err="1"/>
              <a:t>Oser</a:t>
            </a:r>
            <a:r>
              <a:rPr lang="en-CA" sz="1400" dirty="0"/>
              <a:t> (UBC)	</a:t>
            </a:r>
          </a:p>
          <a:p>
            <a:pPr>
              <a:defRPr sz="1200"/>
            </a:pPr>
            <a:r>
              <a:rPr lang="en-CA" sz="1400" dirty="0"/>
              <a:t>T. </a:t>
            </a:r>
            <a:r>
              <a:rPr lang="en-CA" sz="1400" dirty="0" err="1"/>
              <a:t>Momose</a:t>
            </a:r>
            <a:r>
              <a:rPr lang="en-CA" sz="1400" dirty="0"/>
              <a:t> (UBC)</a:t>
            </a:r>
          </a:p>
          <a:p>
            <a:pPr>
              <a:defRPr sz="1200"/>
            </a:pPr>
            <a:r>
              <a:rPr lang="en-CA" sz="1400" dirty="0"/>
              <a:t>W. Van </a:t>
            </a:r>
            <a:r>
              <a:rPr lang="en-CA" sz="1400" dirty="0" err="1"/>
              <a:t>Oers</a:t>
            </a:r>
            <a:r>
              <a:rPr lang="en-CA" sz="1400" dirty="0"/>
              <a:t> (Manitoba)</a:t>
            </a:r>
          </a:p>
          <a:p>
            <a:pPr>
              <a:defRPr sz="1200"/>
            </a:pPr>
            <a:r>
              <a:rPr lang="en-CA" sz="1400" dirty="0"/>
              <a:t>R. Thompson (Calgary)		</a:t>
            </a:r>
          </a:p>
          <a:p>
            <a:pPr>
              <a:defRPr sz="1200"/>
            </a:pPr>
            <a:r>
              <a:rPr lang="en-CA" sz="1400" dirty="0"/>
              <a:t>B. Pointon (BCIT)</a:t>
            </a:r>
          </a:p>
          <a:p>
            <a:pPr>
              <a:defRPr sz="1200"/>
            </a:pPr>
            <a:r>
              <a:rPr lang="en-CA" sz="1400" dirty="0"/>
              <a:t>M. </a:t>
            </a:r>
            <a:r>
              <a:rPr lang="en-CA" sz="1400" dirty="0" err="1"/>
              <a:t>Danninger</a:t>
            </a:r>
            <a:r>
              <a:rPr lang="en-CA" sz="1400" dirty="0"/>
              <a:t> (SFU)</a:t>
            </a:r>
          </a:p>
          <a:p>
            <a:pPr>
              <a:defRPr sz="1200"/>
            </a:pPr>
            <a:r>
              <a:rPr lang="en-CA" sz="1400" dirty="0"/>
              <a:t>P. De </a:t>
            </a:r>
            <a:r>
              <a:rPr lang="en-CA" sz="1400" dirty="0" err="1"/>
              <a:t>Perio</a:t>
            </a:r>
            <a:r>
              <a:rPr lang="en-CA" sz="1400" dirty="0"/>
              <a:t> (IPMU/Tokyo) </a:t>
            </a:r>
            <a:r>
              <a:rPr lang="en-CA" sz="1200" dirty="0"/>
              <a:t>	</a:t>
            </a:r>
          </a:p>
          <a:p>
            <a:pPr>
              <a:defRPr sz="1200"/>
            </a:pPr>
            <a:endParaRPr lang="en-US" sz="1200" dirty="0">
              <a:cs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DA1D3-B047-4D45-819B-0175F389FCBD}"/>
              </a:ext>
            </a:extLst>
          </p:cNvPr>
          <p:cNvSpPr/>
          <p:nvPr/>
        </p:nvSpPr>
        <p:spPr>
          <a:xfrm>
            <a:off x="7051053" y="2259053"/>
            <a:ext cx="5235950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Monthly meetings inclusive to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Particle Physics,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Theory,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Science Technology </a:t>
            </a:r>
            <a:endParaRPr lang="en-US" sz="2000" i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and Scientific Computing 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department members</a:t>
            </a:r>
          </a:p>
          <a:p>
            <a:pPr algn="ctr"/>
            <a:endParaRPr lang="en-US" sz="2000" i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Dark Matter Forum Meetings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Science and Technology Seminars</a:t>
            </a:r>
          </a:p>
          <a:p>
            <a:pPr algn="ctr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Quantum Forum Meetings</a:t>
            </a:r>
          </a:p>
        </p:txBody>
      </p:sp>
    </p:spTree>
    <p:extLst>
      <p:ext uri="{BB962C8B-B14F-4D97-AF65-F5344CB8AC3E}">
        <p14:creationId xmlns:p14="http://schemas.microsoft.com/office/powerpoint/2010/main" val="1740165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>
                <a:latin typeface="Arial"/>
                <a:cs typeface="Arial"/>
              </a:rPr>
              <a:t>Particle Physics Personnel news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596901" y="1801517"/>
            <a:ext cx="69200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New BAE </a:t>
            </a:r>
            <a:r>
              <a:rPr lang="en-GB" sz="2000" b="1" spc="-1" dirty="0">
                <a:solidFill>
                  <a:srgbClr val="00B0F0"/>
                </a:solidFill>
              </a:rPr>
              <a:t>Rodrigo Lage Sacramento </a:t>
            </a:r>
            <a:r>
              <a:rPr lang="en-GB" sz="2000" spc="-1" dirty="0"/>
              <a:t>will start in August, pending visa process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Professor at University of Rio de Janeiro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Research on ALPHA, atomic fountains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Interest in HAICU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GB" sz="2000" b="1" spc="-1" dirty="0">
              <a:solidFill>
                <a:srgbClr val="35B1F1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F9A9C1-D6A5-0543-A6F7-6E218FD24038}"/>
              </a:ext>
            </a:extLst>
          </p:cNvPr>
          <p:cNvSpPr txBox="1">
            <a:spLocks/>
          </p:cNvSpPr>
          <p:nvPr/>
        </p:nvSpPr>
        <p:spPr>
          <a:xfrm>
            <a:off x="481791" y="3780536"/>
            <a:ext cx="5286703" cy="2553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1800" b="1" spc="-1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0698F3-3E9D-B44F-AC1B-98A8DBC1E8DA}"/>
              </a:ext>
            </a:extLst>
          </p:cNvPr>
          <p:cNvSpPr txBox="1"/>
          <p:nvPr/>
        </p:nvSpPr>
        <p:spPr>
          <a:xfrm>
            <a:off x="596901" y="4266966"/>
            <a:ext cx="4970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effectLst/>
              </a:rPr>
              <a:t>Scintillator Shop Supervisor / Detector Development</a:t>
            </a:r>
            <a:r>
              <a:rPr lang="en-GB" sz="2000" spc="-1" dirty="0"/>
              <a:t> </a:t>
            </a:r>
            <a:r>
              <a:rPr lang="en-GB" sz="2000" b="1" spc="-1" dirty="0">
                <a:solidFill>
                  <a:srgbClr val="00B0F0"/>
                </a:solidFill>
              </a:rPr>
              <a:t>Chapman Lim</a:t>
            </a:r>
            <a:endParaRPr lang="en-GB" sz="2000" spc="-1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a typeface="Cambria" panose="02040503050406030204" pitchFamily="18" charset="0"/>
                <a:cs typeface="Times New Roman" panose="02020603050405020304" pitchFamily="18" charset="0"/>
              </a:rPr>
              <a:t>Retired from TRIUMF end of April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Hired for ATLAS-ITK and </a:t>
            </a:r>
            <a:r>
              <a:rPr lang="en-GB" sz="2000" spc="-1" dirty="0" err="1"/>
              <a:t>nEXO</a:t>
            </a:r>
            <a:r>
              <a:rPr lang="en-GB" sz="2000" spc="-1" dirty="0"/>
              <a:t> projects using CFI funds starting May 1</a:t>
            </a:r>
            <a:r>
              <a:rPr lang="en-GB" sz="2000" spc="-1" baseline="30000" dirty="0"/>
              <a:t>st</a:t>
            </a:r>
          </a:p>
          <a:p>
            <a:pPr>
              <a:buClr>
                <a:srgbClr val="00B0F0"/>
              </a:buClr>
            </a:pPr>
            <a:endParaRPr lang="en-GB" sz="2000" b="1" spc="-1" dirty="0">
              <a:solidFill>
                <a:srgbClr val="35B1F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49AB84-9DF9-A849-B8DA-A51DC2E80A6D}"/>
              </a:ext>
            </a:extLst>
          </p:cNvPr>
          <p:cNvSpPr/>
          <p:nvPr/>
        </p:nvSpPr>
        <p:spPr>
          <a:xfrm>
            <a:off x="7842288" y="4226939"/>
            <a:ext cx="4024857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GB" sz="2000" b="1" spc="-1" dirty="0">
              <a:solidFill>
                <a:srgbClr val="35B1F1"/>
              </a:solidFill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b="1" spc="-1" dirty="0">
                <a:solidFill>
                  <a:srgbClr val="35B1F1"/>
                </a:solidFill>
              </a:rPr>
              <a:t>New Tech for UCN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Interviews at BCIT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Candidate hired (with Accelerator Division)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z="2000" spc="-1" dirty="0"/>
              <a:t>Start date June 4</a:t>
            </a:r>
            <a:r>
              <a:rPr lang="en-GB" sz="2000" spc="-1" baseline="30000" dirty="0"/>
              <a:t>th</a:t>
            </a:r>
            <a:r>
              <a:rPr lang="en-GB" sz="2000" spc="-1" dirty="0"/>
              <a:t> 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GB" sz="2000" spc="-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BCB47-BC2C-E046-A618-F53474D8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47" b="14197"/>
          <a:stretch/>
        </p:blipFill>
        <p:spPr>
          <a:xfrm>
            <a:off x="6904761" y="1723449"/>
            <a:ext cx="1875055" cy="1938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1DDF17-2CA5-1D30-60EC-519CFEB7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664" y="4226939"/>
            <a:ext cx="1847947" cy="18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45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E3D5B0-6587-B04F-8C24-2665DE65EC8E}"/>
              </a:ext>
            </a:extLst>
          </p:cNvPr>
          <p:cNvSpPr txBox="1"/>
          <p:nvPr/>
        </p:nvSpPr>
        <p:spPr>
          <a:xfrm>
            <a:off x="812481" y="4395787"/>
            <a:ext cx="5283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 sz="2200"/>
          </a:p>
          <a:p>
            <a:pPr marL="342900" indent="-342900">
              <a:buFont typeface="Wingdings" pitchFamily="2" charset="2"/>
              <a:buChar char="§"/>
            </a:pP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4400F-6852-784F-80D4-C53123FA58F2}"/>
              </a:ext>
            </a:extLst>
          </p:cNvPr>
          <p:cNvSpPr txBox="1"/>
          <p:nvPr/>
        </p:nvSpPr>
        <p:spPr>
          <a:xfrm>
            <a:off x="738455" y="1574703"/>
            <a:ext cx="10715090" cy="547842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/>
              <a:t>The departments of </a:t>
            </a:r>
            <a:r>
              <a:rPr lang="en-US" sz="2000" b="1" dirty="0"/>
              <a:t>Particle Physics</a:t>
            </a:r>
            <a:r>
              <a:rPr lang="en-US" sz="2000" dirty="0"/>
              <a:t>, </a:t>
            </a:r>
            <a:r>
              <a:rPr lang="en-US" sz="2000" b="1" dirty="0"/>
              <a:t>Science &amp; Technology</a:t>
            </a:r>
            <a:r>
              <a:rPr lang="en-US" sz="2000" dirty="0"/>
              <a:t> 		                                                         and </a:t>
            </a:r>
            <a:r>
              <a:rPr lang="en-US" sz="2000" b="1" dirty="0"/>
              <a:t>Scientific Computing </a:t>
            </a:r>
            <a:r>
              <a:rPr lang="en-US" sz="2000" dirty="0"/>
              <a:t>address the areas:</a:t>
            </a:r>
          </a:p>
          <a:p>
            <a:endParaRPr lang="en-US" sz="1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High Energy Frontier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Neutrinos and Dark Matter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Precision Tests of Fundamental Interactions</a:t>
            </a:r>
          </a:p>
          <a:p>
            <a:pPr>
              <a:buClr>
                <a:srgbClr val="00B0F0"/>
              </a:buClr>
            </a:pPr>
            <a:endParaRPr lang="en-US" sz="2000" dirty="0">
              <a:cs typeface="Arial"/>
            </a:endParaRPr>
          </a:p>
          <a:p>
            <a:pPr>
              <a:buClr>
                <a:srgbClr val="00B0F0"/>
              </a:buClr>
            </a:pPr>
            <a:r>
              <a:rPr lang="en-US" sz="2000" b="1" dirty="0">
                <a:cs typeface="Arial"/>
              </a:rPr>
              <a:t>Lead in Scientific Discovery </a:t>
            </a:r>
            <a:r>
              <a:rPr lang="en-US" sz="2000" dirty="0">
                <a:cs typeface="Arial"/>
              </a:rPr>
              <a:t>through </a:t>
            </a:r>
            <a:r>
              <a:rPr lang="en-US" sz="2000" b="1" dirty="0">
                <a:cs typeface="Arial"/>
              </a:rPr>
              <a:t>focus projects 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Projects where we are involved in all areas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detector design/construction, operations, data analysis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Ensure critical mass is established, maintain leadership in all areas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Current experiments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ATLAS, T2K/Hyper-K, ALPHA, TUCAN, </a:t>
            </a:r>
            <a:r>
              <a:rPr lang="en-US" sz="2000" dirty="0" err="1"/>
              <a:t>SuperCDMS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New experiments expected to reach that point in the future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 err="1"/>
              <a:t>DarkLight</a:t>
            </a:r>
            <a:r>
              <a:rPr lang="en-US" sz="2000" dirty="0"/>
              <a:t>, </a:t>
            </a:r>
            <a:r>
              <a:rPr lang="en-US" sz="2000" dirty="0" err="1"/>
              <a:t>nEXO</a:t>
            </a:r>
            <a:endParaRPr lang="en-US" sz="2000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HAICU (experimental space identified)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PIONEER (Gate 0 approved)</a:t>
            </a:r>
          </a:p>
          <a:p>
            <a:pPr>
              <a:buClr>
                <a:srgbClr val="00B0F0"/>
              </a:buClr>
            </a:pPr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4398F3-83E3-C040-9BA2-FADED4B25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281" y="841605"/>
            <a:ext cx="10541042" cy="936395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en-US" sz="3300"/>
              <a:t>Particle Physics within the Physical Sciences Division</a:t>
            </a:r>
            <a:br>
              <a:rPr lang="en-US" sz="3300"/>
            </a:br>
            <a:br>
              <a:rPr lang="en-US" sz="3000"/>
            </a:br>
            <a:endParaRPr lang="en-US" sz="1600" b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5F8172-90B2-FF48-A47F-A42E8616D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292" y="3610122"/>
            <a:ext cx="3135227" cy="31352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F581F6-1460-4642-9268-A462F7C47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531" y="1716176"/>
            <a:ext cx="3030748" cy="17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2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38ED2C-EAA4-5541-8CA8-B075E5C773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8278" y="4084222"/>
            <a:ext cx="4604000" cy="2400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3D5B0-6587-B04F-8C24-2665DE65EC8E}"/>
              </a:ext>
            </a:extLst>
          </p:cNvPr>
          <p:cNvSpPr txBox="1"/>
          <p:nvPr/>
        </p:nvSpPr>
        <p:spPr>
          <a:xfrm>
            <a:off x="812481" y="4395787"/>
            <a:ext cx="5283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 sz="2200"/>
          </a:p>
          <a:p>
            <a:pPr marL="342900" indent="-342900">
              <a:buFont typeface="Wingdings" pitchFamily="2" charset="2"/>
              <a:buChar char="§"/>
            </a:pP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4400F-6852-784F-80D4-C53123FA58F2}"/>
              </a:ext>
            </a:extLst>
          </p:cNvPr>
          <p:cNvSpPr txBox="1"/>
          <p:nvPr/>
        </p:nvSpPr>
        <p:spPr>
          <a:xfrm>
            <a:off x="609722" y="855171"/>
            <a:ext cx="11014634" cy="57861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US" sz="2000" dirty="0">
              <a:cs typeface="Arial"/>
            </a:endParaRPr>
          </a:p>
          <a:p>
            <a:pPr>
              <a:buClr>
                <a:srgbClr val="00B0F0"/>
              </a:buClr>
            </a:pPr>
            <a:r>
              <a:rPr lang="en-US" sz="2000" b="1" dirty="0">
                <a:cs typeface="Arial"/>
              </a:rPr>
              <a:t>Enable Particle Physics in Canada and Abroad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TRIUMF is part of a </a:t>
            </a:r>
            <a:r>
              <a:rPr lang="en-US" sz="2000" b="1" dirty="0"/>
              <a:t>network of laboratories and partner institutions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Leverage TRIUMF key expertise in accelerator, computing, detector and DAQ technologies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Unique expertise in e.g. cryomodules, </a:t>
            </a:r>
            <a:r>
              <a:rPr lang="en-US" sz="2000" dirty="0" err="1"/>
              <a:t>SiPM</a:t>
            </a:r>
            <a:r>
              <a:rPr lang="en-US" sz="2000" dirty="0"/>
              <a:t>, TPC, gaseous detectors, DAQ, </a:t>
            </a:r>
            <a:r>
              <a:rPr lang="en-US" sz="2000" dirty="0" err="1"/>
              <a:t>etc</a:t>
            </a:r>
            <a:r>
              <a:rPr lang="en-US" sz="2000" dirty="0"/>
              <a:t>…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Support for Accelerator and Engineering, Science Technology and Computing are crucial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New group PHORWARD: Technology focus on single photon detector and noble liquids applied to physics on weak decay (PIONEER and </a:t>
            </a:r>
            <a:r>
              <a:rPr lang="en-US" sz="2000" dirty="0" err="1"/>
              <a:t>nEXO</a:t>
            </a:r>
            <a:r>
              <a:rPr lang="en-US" sz="2000" dirty="0"/>
              <a:t>) and dark matter (DEAP, </a:t>
            </a:r>
            <a:r>
              <a:rPr lang="en-US" sz="2000" dirty="0" err="1"/>
              <a:t>DarkSide</a:t>
            </a:r>
            <a:r>
              <a:rPr lang="en-US" sz="2000" dirty="0"/>
              <a:t>, and ARGO)</a:t>
            </a:r>
          </a:p>
          <a:p>
            <a:pPr>
              <a:buClr>
                <a:srgbClr val="00B0F0"/>
              </a:buClr>
            </a:pPr>
            <a:endParaRPr lang="en-US" sz="1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US" sz="1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SNOLAB: detector, facility and DAQ systems through Science and Technology involvement</a:t>
            </a:r>
          </a:p>
          <a:p>
            <a:pPr>
              <a:buClr>
                <a:srgbClr val="00B0F0"/>
              </a:buClr>
            </a:pPr>
            <a:r>
              <a:rPr lang="en-US" sz="2000" dirty="0"/>
              <a:t>       -&gt; </a:t>
            </a:r>
            <a:r>
              <a:rPr lang="en-US" sz="2000" dirty="0" err="1"/>
              <a:t>SuperCDMS</a:t>
            </a:r>
            <a:r>
              <a:rPr lang="en-US" sz="2000" dirty="0"/>
              <a:t>, </a:t>
            </a:r>
            <a:r>
              <a:rPr lang="en-US" sz="2000" dirty="0" err="1"/>
              <a:t>nEXO</a:t>
            </a:r>
            <a:r>
              <a:rPr lang="en-US" sz="2000" dirty="0"/>
              <a:t>, ARGO, DEAP, SNO+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CERN: In kind contributions to LHC and HL-LHC,                                                                                           share in detector upgrades -&gt; ATLAS, ALPHA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KEK/J-PARC: beam monitoring accelerator contributions</a:t>
            </a:r>
          </a:p>
          <a:p>
            <a:pPr>
              <a:buClr>
                <a:srgbClr val="00B0F0"/>
              </a:buClr>
            </a:pPr>
            <a:r>
              <a:rPr lang="en-US" sz="2000" dirty="0"/>
              <a:t>     share in detector upgrades -&gt; T2K/Hyper-K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Gran </a:t>
            </a:r>
            <a:r>
              <a:rPr lang="en-US" sz="2000" dirty="0" err="1"/>
              <a:t>Sasso</a:t>
            </a:r>
            <a:r>
              <a:rPr lang="en-US" sz="2000" dirty="0"/>
              <a:t>: DAQ systems -&gt; </a:t>
            </a:r>
            <a:r>
              <a:rPr lang="en-US" sz="2000" dirty="0" err="1"/>
              <a:t>DarkSide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Future involvement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Ocean Networks Canada: -&gt; P-One</a:t>
            </a:r>
          </a:p>
          <a:p>
            <a:pPr>
              <a:buClr>
                <a:srgbClr val="00B0F0"/>
              </a:buClr>
            </a:pPr>
            <a:endParaRPr lang="en-CA" sz="1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435F7E-22CC-2C4C-97CB-EE8B7FC53F3F}"/>
              </a:ext>
            </a:extLst>
          </p:cNvPr>
          <p:cNvSpPr/>
          <p:nvPr/>
        </p:nvSpPr>
        <p:spPr>
          <a:xfrm>
            <a:off x="7589370" y="4887567"/>
            <a:ext cx="97536" cy="1152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4493B5-67FF-634E-9959-120118D8C7DC}"/>
              </a:ext>
            </a:extLst>
          </p:cNvPr>
          <p:cNvSpPr/>
          <p:nvPr/>
        </p:nvSpPr>
        <p:spPr>
          <a:xfrm>
            <a:off x="8119722" y="4905284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673CC4-94CA-7442-9DA8-30EE3F06B3BC}"/>
              </a:ext>
            </a:extLst>
          </p:cNvPr>
          <p:cNvSpPr/>
          <p:nvPr/>
        </p:nvSpPr>
        <p:spPr>
          <a:xfrm>
            <a:off x="9223098" y="4911380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C8CCBC-A8B3-1C4C-862A-69B6AE84851C}"/>
              </a:ext>
            </a:extLst>
          </p:cNvPr>
          <p:cNvSpPr/>
          <p:nvPr/>
        </p:nvSpPr>
        <p:spPr>
          <a:xfrm>
            <a:off x="10814154" y="5063780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BE7219-667E-334F-B256-558B554A74AE}"/>
              </a:ext>
            </a:extLst>
          </p:cNvPr>
          <p:cNvSpPr/>
          <p:nvPr/>
        </p:nvSpPr>
        <p:spPr>
          <a:xfrm>
            <a:off x="9247482" y="5008916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2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Peer Review Committee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825479" y="1882700"/>
            <a:ext cx="10541041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</a:rPr>
              <a:t>Plenary session </a:t>
            </a:r>
            <a:r>
              <a:rPr lang="en-CA" sz="2000" dirty="0">
                <a:solidFill>
                  <a:srgbClr val="000000"/>
                </a:solidFill>
              </a:rPr>
              <a:t>Tuesday November 29</a:t>
            </a:r>
            <a:r>
              <a:rPr lang="en-CA" sz="2000" baseline="30000" dirty="0">
                <a:solidFill>
                  <a:srgbClr val="000000"/>
                </a:solidFill>
              </a:rPr>
              <a:t>th</a:t>
            </a:r>
            <a:r>
              <a:rPr lang="en-CA" sz="2000" dirty="0">
                <a:solidFill>
                  <a:srgbClr val="000000"/>
                </a:solidFill>
              </a:rPr>
              <a:t>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</a:rPr>
              <a:t>Particle Physics – Isabel Trigger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</a:rPr>
              <a:t>Parallel sessions on Wednesday November 30</a:t>
            </a:r>
            <a:r>
              <a:rPr lang="en-CA" sz="2000" baseline="30000" dirty="0">
                <a:solidFill>
                  <a:srgbClr val="000000"/>
                </a:solidFill>
              </a:rPr>
              <a:t>th</a:t>
            </a:r>
            <a:r>
              <a:rPr lang="en-CA" sz="2000" dirty="0">
                <a:solidFill>
                  <a:srgbClr val="000000"/>
                </a:solidFill>
              </a:rPr>
              <a:t>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</a:rPr>
              <a:t>Theory – Dave McKeen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</a:rPr>
              <a:t>Science and Technology + Detector development – Beatrice Franke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</a:rPr>
              <a:t>High Energy Frontier  – Max </a:t>
            </a:r>
            <a:r>
              <a:rPr lang="en-CA" sz="2000" b="0" i="0" u="none" strike="noStrike" dirty="0" err="1">
                <a:solidFill>
                  <a:srgbClr val="000000"/>
                </a:solidFill>
                <a:effectLst/>
              </a:rPr>
              <a:t>Swiatlowski</a:t>
            </a:r>
            <a:r>
              <a:rPr lang="en-CA" sz="2000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</a:rPr>
              <a:t>Neutrinos and Dark Matter – Mark Hartz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</a:rPr>
              <a:t>Precision Tests of Fundamental Interactions – Ruediger Picker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</a:rPr>
              <a:t>Scientific Computing + Data Science – Wojtek </a:t>
            </a:r>
            <a:r>
              <a:rPr lang="en-CA" sz="2000" b="0" i="0" u="none" strike="noStrike" dirty="0" err="1">
                <a:solidFill>
                  <a:srgbClr val="000000"/>
                </a:solidFill>
                <a:effectLst/>
              </a:rPr>
              <a:t>Fedorko</a:t>
            </a:r>
            <a:br>
              <a:rPr lang="en-CA" sz="2000" dirty="0"/>
            </a:br>
            <a:br>
              <a:rPr lang="en-US" sz="2000" dirty="0"/>
            </a:b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03532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3</a:t>
            </a:r>
            <a:r>
              <a:rPr lang="en-US" sz="3000" baseline="30000" dirty="0"/>
              <a:t>rd</a:t>
            </a:r>
            <a:r>
              <a:rPr lang="en-US" sz="3000" dirty="0"/>
              <a:t> Particle Physics - EEC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25845" y="1473688"/>
            <a:ext cx="1081651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Tuesday April 18</a:t>
            </a:r>
            <a:r>
              <a:rPr lang="en-US" sz="2000" baseline="30000" dirty="0">
                <a:cs typeface="Arial"/>
              </a:rPr>
              <a:t>th</a:t>
            </a:r>
            <a:r>
              <a:rPr lang="en-US" sz="2000" dirty="0">
                <a:cs typeface="Arial"/>
              </a:rPr>
              <a:t> 8am – 2pm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Five contributions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UCN/TUCAN Status Report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DarkLight</a:t>
            </a:r>
            <a:r>
              <a:rPr lang="en-CA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Status Report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Search for Cosmologically Relevant Boson in </a:t>
            </a:r>
            <a:r>
              <a:rPr lang="en-C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CA" sz="2000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CA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Decay Status Report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Letter of Intent: </a:t>
            </a:r>
            <a:r>
              <a:rPr lang="en-C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PENeLOPE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 neutron lifetime measurement – Use of future 2</a:t>
            </a:r>
            <a:r>
              <a:rPr lang="en-CA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 port of UCN port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Letter of Intent: </a:t>
            </a:r>
            <a:r>
              <a:rPr lang="el-GR" sz="2000" dirty="0">
                <a:effectLst/>
                <a:latin typeface="CMMI10"/>
              </a:rPr>
              <a:t>π</a:t>
            </a:r>
            <a:r>
              <a:rPr lang="el-GR" sz="2000" baseline="30000" dirty="0">
                <a:effectLst/>
                <a:latin typeface="CMSS8"/>
              </a:rPr>
              <a:t>+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 lifetime measurement – Improve on systematic for PIONEER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Committee: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Arial"/>
              </a:rPr>
              <a:t>Natalie Roe (LBNL) chair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 err="1">
                <a:cs typeface="Arial"/>
              </a:rPr>
              <a:t>Concettina</a:t>
            </a:r>
            <a:r>
              <a:rPr lang="en-CA" sz="2000" dirty="0">
                <a:cs typeface="Arial"/>
              </a:rPr>
              <a:t> </a:t>
            </a:r>
            <a:r>
              <a:rPr lang="en-CA" sz="2000" dirty="0" err="1">
                <a:cs typeface="Arial"/>
              </a:rPr>
              <a:t>Sfienti</a:t>
            </a:r>
            <a:r>
              <a:rPr lang="en-CA" sz="2000" dirty="0">
                <a:cs typeface="Arial"/>
              </a:rPr>
              <a:t> (Mainz)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Arial"/>
              </a:rPr>
              <a:t>Deborah Harris (York/FNAL)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Arial"/>
              </a:rPr>
              <a:t>Ralf Kaiser (ICTP)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Arial"/>
              </a:rPr>
              <a:t>Natalia Toro (SLAC)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Arial"/>
              </a:rPr>
              <a:t>Dave McKeen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Arial"/>
              </a:rPr>
              <a:t>Makoto Fujiwara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Arial"/>
              </a:rPr>
              <a:t>Oliver </a:t>
            </a:r>
            <a:r>
              <a:rPr lang="en-CA" sz="2000" dirty="0" err="1">
                <a:cs typeface="Arial"/>
              </a:rPr>
              <a:t>Stelzer</a:t>
            </a:r>
            <a:r>
              <a:rPr lang="en-CA" sz="2000" dirty="0">
                <a:cs typeface="Arial"/>
              </a:rPr>
              <a:t>-Chilton (ex officio)</a:t>
            </a:r>
          </a:p>
          <a:p>
            <a:pPr>
              <a:buClr>
                <a:srgbClr val="00B0F0"/>
              </a:buClr>
            </a:pPr>
            <a:endParaRPr lang="en-US" sz="2000" dirty="0">
              <a:cs typeface="Arial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5A7AEC-ACA2-8F4D-90B1-70CA84DD4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496" y="1605354"/>
            <a:ext cx="1783149" cy="483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2F0CA-19D2-A147-A09E-A3CC0D29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874" y="4289844"/>
            <a:ext cx="2655960" cy="627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55E3A-37BA-084C-8F98-BBE085CF7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452" y="4243166"/>
            <a:ext cx="1916385" cy="2037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44F273-A2CF-6748-A6EB-A535305D0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050" y="5261785"/>
            <a:ext cx="1288763" cy="1271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85DA76-B5A3-6C39-3DFC-C2313A82B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4652" y="109451"/>
            <a:ext cx="3942235" cy="26049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70DD22-AB71-3595-F3E2-C6A20AEDD422}"/>
              </a:ext>
            </a:extLst>
          </p:cNvPr>
          <p:cNvCxnSpPr>
            <a:cxnSpLocks/>
          </p:cNvCxnSpPr>
          <p:nvPr/>
        </p:nvCxnSpPr>
        <p:spPr>
          <a:xfrm flipV="1">
            <a:off x="5607424" y="1793684"/>
            <a:ext cx="2276443" cy="9577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23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3</a:t>
            </a:r>
            <a:r>
              <a:rPr lang="en-US" sz="3000" baseline="30000" dirty="0"/>
              <a:t>rd</a:t>
            </a:r>
            <a:r>
              <a:rPr lang="en-US" sz="3000" dirty="0"/>
              <a:t> Particle Physics - EEC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25845" y="1473688"/>
            <a:ext cx="1081651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Letter of Intent: </a:t>
            </a:r>
            <a:r>
              <a:rPr lang="el-GR" sz="2000" dirty="0">
                <a:effectLst/>
                <a:latin typeface="CMMI10"/>
              </a:rPr>
              <a:t>π</a:t>
            </a:r>
            <a:r>
              <a:rPr lang="el-GR" sz="2000" baseline="30000" dirty="0">
                <a:effectLst/>
                <a:latin typeface="CMSS8"/>
              </a:rPr>
              <a:t>+</a:t>
            </a:r>
            <a:r>
              <a:rPr lang="el-GR" sz="2000" dirty="0">
                <a:effectLst/>
                <a:latin typeface="CMSS8"/>
              </a:rPr>
              <a:t> 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lifetime measurement – high priority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1800" dirty="0">
                <a:effectLst/>
                <a:latin typeface="Lato" panose="020F0502020204030203" pitchFamily="34" charset="0"/>
              </a:rPr>
              <a:t>A 0.01% </a:t>
            </a:r>
            <a:r>
              <a:rPr lang="el-GR" sz="1800" dirty="0">
                <a:effectLst/>
                <a:latin typeface="CMMI10"/>
              </a:rPr>
              <a:t>π</a:t>
            </a:r>
            <a:r>
              <a:rPr lang="el-GR" sz="1800" baseline="30000" dirty="0">
                <a:effectLst/>
                <a:latin typeface="CMSS8"/>
              </a:rPr>
              <a:t>+</a:t>
            </a:r>
            <a:r>
              <a:rPr lang="el-GR" sz="1800" dirty="0">
                <a:effectLst/>
                <a:latin typeface="CMSS8"/>
              </a:rPr>
              <a:t> </a:t>
            </a:r>
            <a:r>
              <a:rPr lang="en-CA" sz="1800" dirty="0">
                <a:effectLst/>
                <a:latin typeface="Lato" panose="020F0502020204030203" pitchFamily="34" charset="0"/>
              </a:rPr>
              <a:t>lifetime measurement is important in overall systematics budget for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1800" dirty="0">
                <a:effectLst/>
                <a:latin typeface="Lato" panose="020F0502020204030203" pitchFamily="34" charset="0"/>
              </a:rPr>
              <a:t>Extract the </a:t>
            </a:r>
            <a:r>
              <a:rPr lang="el-GR" sz="1800" dirty="0">
                <a:effectLst/>
                <a:latin typeface="CMMI10"/>
              </a:rPr>
              <a:t>π</a:t>
            </a:r>
            <a:r>
              <a:rPr lang="en-CA" sz="1800" baseline="30000" dirty="0">
                <a:effectLst/>
                <a:latin typeface="CMMI10"/>
              </a:rPr>
              <a:t>+</a:t>
            </a:r>
            <a:r>
              <a:rPr lang="en-CA" baseline="30000" dirty="0">
                <a:latin typeface="CMMI10"/>
              </a:rPr>
              <a:t> </a:t>
            </a:r>
            <a:r>
              <a:rPr lang="el-GR" sz="800" dirty="0">
                <a:effectLst/>
                <a:latin typeface="CMSS8"/>
              </a:rPr>
              <a:t> </a:t>
            </a:r>
            <a:r>
              <a:rPr lang="en-CA" sz="1800" dirty="0">
                <a:effectLst/>
                <a:latin typeface="Lato" panose="020F0502020204030203" pitchFamily="34" charset="0"/>
              </a:rPr>
              <a:t>lifetime from the surface muon yield of a production target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1800" dirty="0">
                <a:effectLst/>
                <a:latin typeface="Lato" panose="020F0502020204030203" pitchFamily="34" charset="0"/>
              </a:rPr>
              <a:t>TRIUMF </a:t>
            </a:r>
            <a:r>
              <a:rPr lang="en-CA" dirty="0">
                <a:latin typeface="Lato" panose="020F0502020204030203" pitchFamily="34" charset="0"/>
              </a:rPr>
              <a:t>excellent place to carry out this measurement with e</a:t>
            </a:r>
            <a:r>
              <a:rPr lang="en-CA" sz="1800" dirty="0">
                <a:effectLst/>
                <a:latin typeface="Lato" panose="020F0502020204030203" pitchFamily="34" charset="0"/>
              </a:rPr>
              <a:t>xtensive local </a:t>
            </a:r>
            <a:r>
              <a:rPr lang="el-GR" sz="1800" dirty="0">
                <a:effectLst/>
                <a:latin typeface="CMMI10"/>
              </a:rPr>
              <a:t>μ</a:t>
            </a:r>
            <a:r>
              <a:rPr lang="en-CA" sz="1800" dirty="0">
                <a:effectLst/>
                <a:latin typeface="Lato" panose="020F0502020204030203" pitchFamily="34" charset="0"/>
              </a:rPr>
              <a:t>SR expertise </a:t>
            </a:r>
            <a:br>
              <a:rPr lang="en-CA" sz="1800" dirty="0">
                <a:effectLst/>
                <a:latin typeface="Lato" panose="020F0502020204030203" pitchFamily="34" charset="0"/>
              </a:rPr>
            </a:br>
            <a:r>
              <a:rPr lang="en-CA" sz="1800" dirty="0">
                <a:effectLst/>
                <a:latin typeface="Lato" panose="020F0502020204030203" pitchFamily="34" charset="0"/>
              </a:rPr>
              <a:t> </a:t>
            </a:r>
            <a:endParaRPr lang="en-CA" sz="2000" dirty="0">
              <a:effectLst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B0F0"/>
              </a:buClr>
            </a:pPr>
            <a:endParaRPr lang="en-US" sz="2000" dirty="0">
              <a:cs typeface="Arial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2F0CA-19D2-A147-A09E-A3CC0D297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016" y="845916"/>
            <a:ext cx="2655960" cy="627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E856C9-2236-181A-3C62-C2AB57C82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24" y="3004298"/>
            <a:ext cx="5977566" cy="3516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9D59CD-2C76-4FF7-ED3E-E52483370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75163" b="-9647"/>
          <a:stretch/>
        </p:blipFill>
        <p:spPr>
          <a:xfrm>
            <a:off x="8956911" y="1618801"/>
            <a:ext cx="659660" cy="688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562611-6545-C4A7-B011-5430A1BDB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569" y="3453266"/>
            <a:ext cx="4119700" cy="285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42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3</a:t>
            </a:r>
            <a:r>
              <a:rPr lang="en-US" sz="3000" baseline="30000" dirty="0"/>
              <a:t>rd</a:t>
            </a:r>
            <a:r>
              <a:rPr lang="en-US" sz="3000" dirty="0"/>
              <a:t> Particle Physics - EEC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05354"/>
            <a:ext cx="10816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Calibri" panose="020F0502020204030204" pitchFamily="34" charset="0"/>
              </a:rPr>
              <a:t>Letter of Intent: neutron lifetime measurement – medium priority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 err="1">
                <a:effectLst/>
              </a:rPr>
              <a:t>PENeLOPE</a:t>
            </a:r>
            <a:r>
              <a:rPr lang="en-CA" sz="2000" dirty="0">
                <a:effectLst/>
              </a:rPr>
              <a:t> </a:t>
            </a:r>
            <a:r>
              <a:rPr lang="en-CA" sz="2000" dirty="0">
                <a:solidFill>
                  <a:srgbClr val="0063BC"/>
                </a:solidFill>
                <a:effectLst/>
              </a:rPr>
              <a:t>(P</a:t>
            </a:r>
            <a:r>
              <a:rPr lang="en-CA" sz="2000" dirty="0">
                <a:effectLst/>
              </a:rPr>
              <a:t>recision </a:t>
            </a:r>
            <a:r>
              <a:rPr lang="en-CA" sz="2000" dirty="0">
                <a:solidFill>
                  <a:srgbClr val="0063BC"/>
                </a:solidFill>
                <a:effectLst/>
              </a:rPr>
              <a:t>E</a:t>
            </a:r>
            <a:r>
              <a:rPr lang="en-CA" sz="2000" dirty="0">
                <a:effectLst/>
              </a:rPr>
              <a:t>xperiment on the </a:t>
            </a:r>
            <a:r>
              <a:rPr lang="en-CA" sz="2000" dirty="0">
                <a:solidFill>
                  <a:srgbClr val="0063BC"/>
                </a:solidFill>
                <a:effectLst/>
              </a:rPr>
              <a:t>Ne</a:t>
            </a:r>
            <a:r>
              <a:rPr lang="en-CA" sz="2000" dirty="0">
                <a:effectLst/>
              </a:rPr>
              <a:t>utron</a:t>
            </a:r>
            <a:r>
              <a:rPr lang="en-CA" sz="2000" dirty="0">
                <a:solidFill>
                  <a:srgbClr val="0063BC"/>
                </a:solidFill>
              </a:rPr>
              <a:t> </a:t>
            </a:r>
            <a:r>
              <a:rPr lang="en-CA" sz="2000" dirty="0">
                <a:solidFill>
                  <a:srgbClr val="0063BC"/>
                </a:solidFill>
                <a:effectLst/>
              </a:rPr>
              <a:t>L</a:t>
            </a:r>
            <a:r>
              <a:rPr lang="en-CA" sz="2000" dirty="0">
                <a:effectLst/>
              </a:rPr>
              <a:t>ifetime </a:t>
            </a:r>
          </a:p>
          <a:p>
            <a:pPr>
              <a:buClr>
                <a:srgbClr val="00B0F0"/>
              </a:buClr>
            </a:pPr>
            <a:r>
              <a:rPr lang="en-CA" sz="2000" dirty="0">
                <a:solidFill>
                  <a:srgbClr val="0063BC"/>
                </a:solidFill>
              </a:rPr>
              <a:t>     </a:t>
            </a:r>
            <a:r>
              <a:rPr lang="en-CA" sz="2000" dirty="0">
                <a:solidFill>
                  <a:srgbClr val="0063BC"/>
                </a:solidFill>
                <a:effectLst/>
              </a:rPr>
              <a:t>O</a:t>
            </a:r>
            <a:r>
              <a:rPr lang="en-CA" sz="2000" dirty="0">
                <a:effectLst/>
              </a:rPr>
              <a:t>perating on </a:t>
            </a:r>
            <a:r>
              <a:rPr lang="en-CA" sz="2000" dirty="0">
                <a:solidFill>
                  <a:srgbClr val="0063BC"/>
                </a:solidFill>
                <a:effectLst/>
              </a:rPr>
              <a:t>P</a:t>
            </a:r>
            <a:r>
              <a:rPr lang="en-CA" sz="2000" dirty="0">
                <a:effectLst/>
              </a:rPr>
              <a:t>roton </a:t>
            </a:r>
            <a:r>
              <a:rPr lang="en-CA" sz="2000" dirty="0">
                <a:solidFill>
                  <a:srgbClr val="0063BC"/>
                </a:solidFill>
                <a:effectLst/>
              </a:rPr>
              <a:t>E</a:t>
            </a:r>
            <a:r>
              <a:rPr lang="en-CA" sz="2000" dirty="0">
                <a:effectLst/>
              </a:rPr>
              <a:t>xtraction</a:t>
            </a:r>
            <a:r>
              <a:rPr lang="en-CA" sz="2000" dirty="0">
                <a:solidFill>
                  <a:srgbClr val="0063BC"/>
                </a:solidFill>
                <a:effectLst/>
              </a:rPr>
              <a:t>)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U</a:t>
            </a:r>
            <a:r>
              <a:rPr lang="en-CA" sz="2000" dirty="0">
                <a:effectLst/>
              </a:rPr>
              <a:t>sing magneto gravitational storage in a superconducting </a:t>
            </a:r>
          </a:p>
          <a:p>
            <a:pPr>
              <a:buClr>
                <a:srgbClr val="00B0F0"/>
              </a:buClr>
            </a:pPr>
            <a:r>
              <a:rPr lang="en-CA" sz="2000" dirty="0">
                <a:effectLst/>
              </a:rPr>
              <a:t>     magnet developed at TU Munich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&lt;0.1s measurement seems within reach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</a:rPr>
              <a:t>Received Gate 0 approval</a:t>
            </a:r>
          </a:p>
          <a:p>
            <a:pPr>
              <a:buClr>
                <a:srgbClr val="00B0F0"/>
              </a:buClr>
            </a:pPr>
            <a:endParaRPr lang="en-CA" sz="2000" dirty="0">
              <a:solidFill>
                <a:srgbClr val="0063BC"/>
              </a:solidFill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effectLst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B0F0"/>
              </a:buClr>
            </a:pPr>
            <a:endParaRPr lang="en-US" sz="2000" dirty="0">
              <a:cs typeface="Arial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/>
          </a:p>
        </p:txBody>
      </p:sp>
      <p:pic>
        <p:nvPicPr>
          <p:cNvPr id="1025" name="Picture 1" descr="page1image1854345760">
            <a:extLst>
              <a:ext uri="{FF2B5EF4-FFF2-40B4-BE49-F238E27FC236}">
                <a16:creationId xmlns:a16="http://schemas.microsoft.com/office/drawing/2014/main" id="{1ED72593-C3F4-FCA1-D3AC-51815DE25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945" y="0"/>
            <a:ext cx="505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7image1854843232">
            <a:extLst>
              <a:ext uri="{FF2B5EF4-FFF2-40B4-BE49-F238E27FC236}">
                <a16:creationId xmlns:a16="http://schemas.microsoft.com/office/drawing/2014/main" id="{F9067EBC-394C-10D0-BE5D-911E5F55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23" y="3971019"/>
            <a:ext cx="5054600" cy="282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32D7F8-67ED-BA6B-3F27-808BBCFA0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259" y="31894"/>
            <a:ext cx="580695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08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16ce94c-b33b-49c9-9925-ac1f620a856c">
      <UserInfo>
        <DisplayName>Nigel Hessey</DisplayName>
        <AccountId>19</AccountId>
        <AccountType/>
      </UserInfo>
      <UserInfo>
        <DisplayName>Oliver Stelzer-Chilton</DisplayName>
        <AccountId>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9D25517C076A40B5E5F5F5C278F8E9" ma:contentTypeVersion="11" ma:contentTypeDescription="Create a new document." ma:contentTypeScope="" ma:versionID="3b89fd041769c281277e22d35177e8cd">
  <xsd:schema xmlns:xsd="http://www.w3.org/2001/XMLSchema" xmlns:xs="http://www.w3.org/2001/XMLSchema" xmlns:p="http://schemas.microsoft.com/office/2006/metadata/properties" xmlns:ns2="816ce94c-b33b-49c9-9925-ac1f620a856c" xmlns:ns3="2ece6f30-4b9b-4a5e-8509-000b01fbf727" targetNamespace="http://schemas.microsoft.com/office/2006/metadata/properties" ma:root="true" ma:fieldsID="6c5065b24b4f7d93a3f1a6963972879d" ns2:_="" ns3:_="">
    <xsd:import namespace="816ce94c-b33b-49c9-9925-ac1f620a856c"/>
    <xsd:import namespace="2ece6f30-4b9b-4a5e-8509-000b01fbf72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ce94c-b33b-49c9-9925-ac1f620a856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e6f30-4b9b-4a5e-8509-000b01fbf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C98A8F-138F-4418-8789-C8DAAD0A4ED1}">
  <ds:schemaRefs>
    <ds:schemaRef ds:uri="816ce94c-b33b-49c9-9925-ac1f620a856c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2ece6f30-4b9b-4a5e-8509-000b01fbf727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26A30BC-38FB-4EA1-AB27-0752855EF0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C7EC00-AFFD-4D0F-B806-FE45E0F35D18}">
  <ds:schemaRefs>
    <ds:schemaRef ds:uri="2ece6f30-4b9b-4a5e-8509-000b01fbf727"/>
    <ds:schemaRef ds:uri="816ce94c-b33b-49c9-9925-ac1f620a85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1590</Words>
  <Application>Microsoft Macintosh PowerPoint</Application>
  <PresentationFormat>Widescreen</PresentationFormat>
  <Paragraphs>256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CMMI10</vt:lpstr>
      <vt:lpstr>CMSS8</vt:lpstr>
      <vt:lpstr>Helvetica</vt:lpstr>
      <vt:lpstr>Helvetica Neue</vt:lpstr>
      <vt:lpstr>Lato</vt:lpstr>
      <vt:lpstr>Myriad Pro SemiExt</vt:lpstr>
      <vt:lpstr>Times</vt:lpstr>
      <vt:lpstr>Wingdings</vt:lpstr>
      <vt:lpstr>Office Theme</vt:lpstr>
      <vt:lpstr>Custom Design</vt:lpstr>
      <vt:lpstr>Particle Physics and Scientific Computing</vt:lpstr>
      <vt:lpstr>Particle Physics Department</vt:lpstr>
      <vt:lpstr>PowerPoint Presentation</vt:lpstr>
      <vt:lpstr>Particle Physics within the Physical Sciences Division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CFI Proposals submitted in Particle Physics </vt:lpstr>
      <vt:lpstr>PowerPoint Presentation</vt:lpstr>
      <vt:lpstr>PowerPoint Presentation</vt:lpstr>
      <vt:lpstr>PowerPoint Presentation</vt:lpstr>
      <vt:lpstr>PowerPoint Presentation</vt:lpstr>
      <vt:lpstr>Summary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Makoto Fujiwara</dc:creator>
  <cp:lastModifiedBy>Oliver Stelzer-Chilton</cp:lastModifiedBy>
  <cp:revision>136</cp:revision>
  <cp:lastPrinted>2022-04-11T02:53:19Z</cp:lastPrinted>
  <dcterms:created xsi:type="dcterms:W3CDTF">2018-03-19T21:44:26Z</dcterms:created>
  <dcterms:modified xsi:type="dcterms:W3CDTF">2023-05-03T19:37:51Z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0x010100E29D25517C076A40B5E5F5F5C278F8E9</vt:lpwstr>
  </property>
</Properties>
</file>