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comments/modernComment_109_2498022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677" r:id="rId2"/>
    <p:sldMasterId id="2147483766" r:id="rId3"/>
    <p:sldMasterId id="2147483648" r:id="rId4"/>
    <p:sldMasterId id="2147483846" r:id="rId5"/>
  </p:sldMasterIdLst>
  <p:sldIdLst>
    <p:sldId id="257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CE00E0-4C5F-44CD-9639-3AEDA328D8F6}" name="Wojtek Fedorko" initials="WF" userId="S::wfedorko@triumf.ca::b743de11-0bb2-42ed-97f6-ec488b7325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24B8B-85E3-AEEC-5280-C5A9D52F3FBE}" v="19" dt="2023-05-04T22:23:19.862"/>
    <p1510:client id="{4CEA36DC-8794-B99E-DAFA-9A6E2DA08FF6}" v="19" dt="2023-05-05T16:12:03.813"/>
    <p1510:client id="{AB591A23-1FAB-246D-7A11-35E1169F56CD}" v="8" dt="2023-05-04T19:26:32.718"/>
    <p1510:client id="{BD07C5E4-83B8-2E01-5134-D9C1AE7FC56B}" v="955" dt="2023-05-05T00:16:13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microsoft.com/office/2015/10/relationships/revisionInfo" Target="revisionInfo.xml"/></Relationships>
</file>

<file path=ppt/comments/modernComment_109_249802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CDF6154-145B-429C-AAB0-539DFF61654A}" authorId="{F8CE00E0-4C5F-44CD-9639-3AEDA328D8F6}" status="resolved" created="2022-04-03T14:36:23.67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13941799" sldId="265"/>
      <ac:spMk id="5" creationId="{096BFA53-037A-49AD-B4C8-7AB5312E1E5C}"/>
      <ac:txMk cp="549">
        <ac:context len="850" hash="1356377974"/>
      </ac:txMk>
    </ac:txMkLst>
    <p188:pos x="8161957" y="2025208"/>
    <p188:txBody>
      <a:bodyPr/>
      <a:lstStyle/>
      <a:p>
        <a:r>
          <a:rPr lang="en-US"/>
          <a:t>Pending response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79188" y="6535149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97963" y="151769"/>
            <a:ext cx="10105534" cy="11413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7963" y="1308553"/>
            <a:ext cx="10746557" cy="49885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52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2023-05-05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2023-05-05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2023-05-05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2023-05-05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2023-05-05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0601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312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7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DFB37-AD8F-8243-ABE9-852A7448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391CF-1280-CE49-8D27-6B5EEBBAC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5C038-23EE-F045-A396-D96B214F9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79AA7-CD0D-3B41-900C-EB1DD60A6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7EC45-35EC-6845-B9C1-3F66F31A3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F7A5-0C3A-5B49-8BA7-8AC21D8F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E902-ADCA-455A-ADA8-458F2BD8F5B2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1DE15-18D3-4E2F-9E4A-A34F7A85E1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64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4.10580" TargetMode="External"/><Relationship Id="rId7" Type="http://schemas.openxmlformats.org/officeDocument/2006/relationships/image" Target="../media/image52.png"/><Relationship Id="rId2" Type="http://schemas.microsoft.com/office/2018/10/relationships/comments" Target="../comments/modernComment_109_249802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117D-4E30-A4E2-D94B-725F7E8F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37" y="396184"/>
            <a:ext cx="7143799" cy="666891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CA" sz="3200">
                <a:latin typeface="Arial"/>
                <a:cs typeface="Arial"/>
              </a:rPr>
              <a:t>Scientific Computing Department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702D650-A1CA-D31D-18E1-D3794905E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94" y="1063557"/>
            <a:ext cx="11912606" cy="4580196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Common umbrella for existing activities:</a:t>
            </a:r>
          </a:p>
          <a:p>
            <a:pPr lvl="1"/>
            <a:r>
              <a:rPr lang="en-US" sz="2400">
                <a:latin typeface="Arial"/>
                <a:cs typeface="Arial"/>
              </a:rPr>
              <a:t>Big data &amp; Distributed Computing (ATLAS Tier-1)  (R. </a:t>
            </a:r>
            <a:r>
              <a:rPr lang="en-US" sz="2400" err="1">
                <a:latin typeface="Arial"/>
                <a:cs typeface="Arial"/>
              </a:rPr>
              <a:t>Tafirout</a:t>
            </a:r>
            <a:r>
              <a:rPr lang="en-US" sz="2400">
                <a:latin typeface="Arial"/>
                <a:cs typeface="Arial"/>
              </a:rPr>
              <a:t>)</a:t>
            </a:r>
          </a:p>
          <a:p>
            <a:pPr lvl="1"/>
            <a:r>
              <a:rPr lang="en-US" sz="2400">
                <a:latin typeface="Arial"/>
                <a:cs typeface="Arial"/>
              </a:rPr>
              <a:t>Machine Learning &amp; Quantum Information Systems (W. Fedorko)</a:t>
            </a:r>
          </a:p>
          <a:p>
            <a:r>
              <a:rPr lang="en-US" sz="2400">
                <a:latin typeface="Arial"/>
                <a:cs typeface="Arial"/>
              </a:rPr>
              <a:t>Head / Deputy: R. </a:t>
            </a:r>
            <a:r>
              <a:rPr lang="en-US" sz="2400" err="1">
                <a:latin typeface="Arial"/>
                <a:cs typeface="Arial"/>
              </a:rPr>
              <a:t>Tafirout</a:t>
            </a:r>
            <a:r>
              <a:rPr lang="en-US" sz="2400">
                <a:latin typeface="Arial"/>
                <a:cs typeface="Arial"/>
              </a:rPr>
              <a:t> / W. Fedorko</a:t>
            </a:r>
          </a:p>
          <a:p>
            <a:pPr lvl="1"/>
            <a:r>
              <a:rPr lang="en-US" sz="2400">
                <a:latin typeface="Arial"/>
                <a:cs typeface="Arial"/>
              </a:rPr>
              <a:t>Tier-1:</a:t>
            </a:r>
          </a:p>
          <a:p>
            <a:pPr marL="762635" lvl="1" indent="0">
              <a:buNone/>
            </a:pPr>
            <a:r>
              <a:rPr lang="en-US" sz="2400">
                <a:latin typeface="Arial"/>
                <a:cs typeface="Arial"/>
              </a:rPr>
              <a:t>A. De Silva                        X. Liu</a:t>
            </a:r>
            <a:endParaRPr lang="en-US" sz="2400">
              <a:cs typeface="Arial"/>
            </a:endParaRPr>
          </a:p>
          <a:p>
            <a:pPr marL="762635" lvl="1" indent="0">
              <a:buNone/>
            </a:pPr>
            <a:r>
              <a:rPr lang="en-US" sz="2400">
                <a:latin typeface="Arial"/>
                <a:cs typeface="Arial"/>
              </a:rPr>
              <a:t>R. </a:t>
            </a:r>
            <a:r>
              <a:rPr lang="en-US" sz="2400" err="1">
                <a:latin typeface="Arial"/>
                <a:cs typeface="Arial"/>
              </a:rPr>
              <a:t>Debhandari</a:t>
            </a:r>
            <a:r>
              <a:rPr lang="en-US" sz="2400">
                <a:latin typeface="Arial"/>
                <a:cs typeface="Arial"/>
              </a:rPr>
              <a:t>                   D. Qing                     </a:t>
            </a:r>
            <a:endParaRPr lang="en-US" sz="2400"/>
          </a:p>
          <a:p>
            <a:pPr marL="762635" lvl="1" indent="0">
              <a:buNone/>
            </a:pPr>
            <a:r>
              <a:rPr lang="en-US" sz="2400">
                <a:latin typeface="Arial"/>
                <a:cs typeface="Arial"/>
              </a:rPr>
              <a:t>F. Fernandez Galindo        Y. Shin</a:t>
            </a:r>
            <a:endParaRPr lang="en-US" sz="2400">
              <a:cs typeface="Arial"/>
            </a:endParaRPr>
          </a:p>
          <a:p>
            <a:pPr marL="762635" lvl="1" indent="0">
              <a:buNone/>
            </a:pPr>
            <a:r>
              <a:rPr lang="en-US" sz="2400">
                <a:latin typeface="Arial"/>
                <a:cs typeface="Arial"/>
              </a:rPr>
              <a:t>V. Kondratenko                  A. Wong</a:t>
            </a:r>
            <a:endParaRPr lang="en-US" sz="2400">
              <a:cs typeface="Arial"/>
            </a:endParaRPr>
          </a:p>
          <a:p>
            <a:pPr marL="534035"/>
            <a:r>
              <a:rPr lang="en-US" sz="2400">
                <a:latin typeface="Arial"/>
                <a:cs typeface="Arial"/>
              </a:rPr>
              <a:t>QML: Javier Toledo (RA)</a:t>
            </a:r>
            <a:endParaRPr lang="en-US" sz="24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30B974-A3B5-3D74-EECF-E623D55FCD93}"/>
              </a:ext>
            </a:extLst>
          </p:cNvPr>
          <p:cNvSpPr txBox="1">
            <a:spLocks/>
          </p:cNvSpPr>
          <p:nvPr/>
        </p:nvSpPr>
        <p:spPr>
          <a:xfrm>
            <a:off x="8146538" y="2750571"/>
            <a:ext cx="3187060" cy="2576880"/>
          </a:xfrm>
          <a:prstGeom prst="rect">
            <a:avLst/>
          </a:prstGeom>
          <a:ln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/>
              <a:t>Affiliated Scientists:</a:t>
            </a:r>
            <a:endParaRPr lang="en-US" b="1">
              <a:cs typeface="Arial"/>
            </a:endParaRPr>
          </a:p>
          <a:p>
            <a:pPr marL="212725" indent="0">
              <a:buNone/>
            </a:pPr>
            <a:r>
              <a:rPr lang="en-US" sz="2000"/>
              <a:t>C. Senko (Waterloo)</a:t>
            </a:r>
            <a:endParaRPr lang="en-US" sz="2000">
              <a:cs typeface="Arial"/>
            </a:endParaRPr>
          </a:p>
          <a:p>
            <a:pPr marL="212725" indent="0">
              <a:buNone/>
            </a:pPr>
            <a:r>
              <a:rPr lang="en-US" sz="2000"/>
              <a:t>R. Islam (Waterloo)</a:t>
            </a:r>
            <a:endParaRPr lang="en-US" sz="2000">
              <a:cs typeface="Arial"/>
            </a:endParaRPr>
          </a:p>
          <a:p>
            <a:pPr marL="212725" indent="0">
              <a:buNone/>
            </a:pPr>
            <a:r>
              <a:rPr lang="en-US" sz="2000"/>
              <a:t>P. </a:t>
            </a:r>
            <a:r>
              <a:rPr lang="en-US" sz="2000" err="1"/>
              <a:t>Haljan</a:t>
            </a:r>
            <a:r>
              <a:rPr lang="en-US" sz="2000"/>
              <a:t> (Simon Fraser)</a:t>
            </a:r>
            <a:endParaRPr lang="en-US" sz="2000">
              <a:cs typeface="Arial"/>
            </a:endParaRPr>
          </a:p>
          <a:p>
            <a:pPr marL="212725" indent="0">
              <a:buNone/>
            </a:pPr>
            <a:r>
              <a:rPr lang="en-US" sz="2000"/>
              <a:t>J. </a:t>
            </a:r>
            <a:r>
              <a:rPr lang="en-US" sz="2000" err="1"/>
              <a:t>Sirker</a:t>
            </a:r>
            <a:r>
              <a:rPr lang="en-US" sz="2000"/>
              <a:t> (Manitoba)</a:t>
            </a:r>
            <a:endParaRPr lang="en-US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753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FA0FA-E355-60A9-5E4A-EAC9F0F0042C}"/>
              </a:ext>
            </a:extLst>
          </p:cNvPr>
          <p:cNvSpPr txBox="1"/>
          <p:nvPr/>
        </p:nvSpPr>
        <p:spPr>
          <a:xfrm>
            <a:off x="279773" y="542013"/>
            <a:ext cx="7997767" cy="23737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compatLnSpc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b="1">
                <a:latin typeface="Source Sans Pro"/>
                <a:ea typeface="Calibri"/>
                <a:cs typeface="Tahoma"/>
              </a:rPr>
              <a:t>Successful collaboration between labs and network providers</a:t>
            </a:r>
            <a:endParaRPr lang="en-GB" b="1">
              <a:latin typeface="DejaVu Sans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>
                <a:latin typeface="Source Sans Pro"/>
                <a:ea typeface="DejaVu Sans" pitchFamily="2"/>
                <a:cs typeface="Tahoma"/>
              </a:rPr>
              <a:t>Software-Defined Networking: NOTED</a:t>
            </a:r>
            <a:r>
              <a:rPr lang="en-GB" b="0" i="0" u="none" strike="noStrike" kern="1200">
                <a:ln>
                  <a:noFill/>
                </a:ln>
                <a:latin typeface="Source Sans Pro"/>
                <a:ea typeface="DejaVu Sans" pitchFamily="2"/>
                <a:cs typeface="Tahoma"/>
              </a:rPr>
              <a:t> (Network Optimized for Transfer of Experimental Data)</a:t>
            </a:r>
            <a:r>
              <a:rPr lang="en-GB">
                <a:latin typeface="Source Sans Pro"/>
                <a:ea typeface="DejaVu Sans" pitchFamily="2"/>
                <a:cs typeface="Tahoma"/>
              </a:rPr>
              <a:t> </a:t>
            </a:r>
            <a:r>
              <a:rPr lang="en-GB" b="0" i="0" u="none" strike="noStrike" kern="1200">
                <a:ln>
                  <a:noFill/>
                </a:ln>
                <a:latin typeface="Source Sans Pro"/>
                <a:ea typeface="DejaVu Sans" pitchFamily="2"/>
                <a:cs typeface="Tahoma"/>
              </a:rPr>
              <a:t>for</a:t>
            </a:r>
            <a:r>
              <a:rPr lang="en-GB">
                <a:latin typeface="Source Sans Pro"/>
                <a:ea typeface="DejaVu Sans" pitchFamily="2"/>
                <a:cs typeface="Tahoma"/>
              </a:rPr>
              <a:t> on-demand</a:t>
            </a:r>
            <a:r>
              <a:rPr lang="en-GB" b="0" i="0" u="none" strike="noStrike" kern="1200">
                <a:ln>
                  <a:noFill/>
                </a:ln>
                <a:latin typeface="Source Sans Pro"/>
                <a:ea typeface="DejaVu Sans" pitchFamily="2"/>
                <a:cs typeface="Tahoma"/>
              </a:rPr>
              <a:t> dynamic</a:t>
            </a:r>
            <a:r>
              <a:rPr lang="en-GB">
                <a:latin typeface="Source Sans Pro"/>
                <a:ea typeface="DejaVu Sans" pitchFamily="2"/>
                <a:cs typeface="Tahoma"/>
              </a:rPr>
              <a:t> circuit</a:t>
            </a:r>
            <a:r>
              <a:rPr lang="en-GB" b="0" i="0" u="none" strike="noStrike" kern="1200">
                <a:ln>
                  <a:noFill/>
                </a:ln>
                <a:latin typeface="Source Sans Pro"/>
                <a:ea typeface="DejaVu Sans" pitchFamily="2"/>
                <a:cs typeface="Tahoma"/>
              </a:rPr>
              <a:t> provisioning</a:t>
            </a:r>
            <a:endParaRPr lang="en-GB">
              <a:ea typeface="Calibri"/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Source Sans Pro"/>
                <a:ea typeface="Source Sans Pro"/>
                <a:cs typeface="Tahoma"/>
              </a:rPr>
              <a:t>Demo boot set up at </a:t>
            </a:r>
            <a:r>
              <a:rPr lang="en-GB">
                <a:ea typeface="+mn-lt"/>
                <a:cs typeface="+mn-lt"/>
              </a:rPr>
              <a:t>Supercomputing 2022 conference  (Nov. 13-18, Dallas) </a:t>
            </a:r>
            <a:endParaRPr lang="en-US"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Source Sans Pro"/>
                <a:ea typeface="Source Sans Pro"/>
                <a:cs typeface="Tahoma"/>
              </a:rPr>
              <a:t>Additional data traffic injected between TRUMF/SFU and CERN, and between TRIUMF/SFU and KIT, on top of normal production traffic.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DCA54B3-8F1A-4FC4-2255-F0817B6535CA}"/>
              </a:ext>
            </a:extLst>
          </p:cNvPr>
          <p:cNvSpPr txBox="1">
            <a:spLocks/>
          </p:cNvSpPr>
          <p:nvPr/>
        </p:nvSpPr>
        <p:spPr>
          <a:xfrm>
            <a:off x="353245" y="181725"/>
            <a:ext cx="4212848" cy="601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800" b="1">
                <a:solidFill>
                  <a:srgbClr val="00B0F0"/>
                </a:solidFill>
                <a:latin typeface="Arial"/>
                <a:cs typeface="Arial"/>
              </a:rPr>
              <a:t>ATLAS Tier-1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35F211-9EA4-C83E-E9B0-D2EC866C3448}"/>
              </a:ext>
            </a:extLst>
          </p:cNvPr>
          <p:cNvGrpSpPr/>
          <p:nvPr/>
        </p:nvGrpSpPr>
        <p:grpSpPr>
          <a:xfrm>
            <a:off x="1789808" y="2964235"/>
            <a:ext cx="5847863" cy="1173402"/>
            <a:chOff x="1220400" y="4176000"/>
            <a:chExt cx="7735680" cy="13636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262610-AEFA-A2A7-3569-26177EB514AF}"/>
                </a:ext>
              </a:extLst>
            </p:cNvPr>
            <p:cNvGrpSpPr/>
            <p:nvPr/>
          </p:nvGrpSpPr>
          <p:grpSpPr>
            <a:xfrm>
              <a:off x="1416600" y="4176000"/>
              <a:ext cx="7539480" cy="758520"/>
              <a:chOff x="1416600" y="4176000"/>
              <a:chExt cx="7539480" cy="75852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024187-37B8-E730-B6BD-EC416A7A4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5088240" y="4176000"/>
                <a:ext cx="1706400" cy="671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48972D0-3D70-AD9F-B557-F3526EE7B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6794640" y="4267080"/>
                <a:ext cx="2161440" cy="27252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E8ED601-6798-F90B-F45F-45804ADD4656}"/>
                  </a:ext>
                </a:extLst>
              </p:cNvPr>
              <p:cNvGrpSpPr/>
              <p:nvPr/>
            </p:nvGrpSpPr>
            <p:grpSpPr>
              <a:xfrm>
                <a:off x="1416600" y="4272480"/>
                <a:ext cx="3330360" cy="662040"/>
                <a:chOff x="1416600" y="4272480"/>
                <a:chExt cx="3330360" cy="66204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3AA1B8A-16AF-F59B-301B-A541652A4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2568600" y="4272480"/>
                  <a:ext cx="2178360" cy="3128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5DCF68C7-FF7F-E61C-654B-5989C48C1B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1416600" y="4312440"/>
                  <a:ext cx="796320" cy="62208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B01519-B91C-DBE9-ECE8-C20AE2003C82}"/>
                </a:ext>
              </a:extLst>
            </p:cNvPr>
            <p:cNvGrpSpPr/>
            <p:nvPr/>
          </p:nvGrpSpPr>
          <p:grpSpPr>
            <a:xfrm>
              <a:off x="1220400" y="4635720"/>
              <a:ext cx="7521839" cy="903959"/>
              <a:chOff x="1220400" y="4635720"/>
              <a:chExt cx="7521839" cy="90395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5CD3653-72B1-AD45-BDDD-95289A7A0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420319" y="4635720"/>
                <a:ext cx="1321920" cy="8128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798DA57-89D5-CC82-209D-A34C60163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5657040" y="4903560"/>
                <a:ext cx="1821599" cy="613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4A72F0B-7C6A-F083-C7F3-76973415A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220400" y="5085000"/>
                <a:ext cx="1137600" cy="454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4F971EC-B0B0-22AF-DFB7-9DA14C2DD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2813040" y="4858200"/>
                <a:ext cx="1698480" cy="588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F4A009-2E8C-1152-B5B9-8CAA138EE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4803840" y="5007240"/>
                <a:ext cx="796320" cy="3506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2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0FC6E1B0-9A03-E1D3-C153-2282F7B31F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6993998" y="1839487"/>
            <a:ext cx="6661508" cy="3157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01AD26-1D2D-2CF3-246F-66D32A57D489}"/>
              </a:ext>
            </a:extLst>
          </p:cNvPr>
          <p:cNvSpPr txBox="1"/>
          <p:nvPr/>
        </p:nvSpPr>
        <p:spPr>
          <a:xfrm>
            <a:off x="351659" y="4352014"/>
            <a:ext cx="7839617" cy="3726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compatLnSpc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b="1">
                <a:latin typeface="Calibri"/>
                <a:ea typeface="Calibri"/>
                <a:cs typeface="Tahoma"/>
              </a:rPr>
              <a:t>Smooth operations overall / power outage incident on Dec. 21 (snow storm)</a:t>
            </a:r>
          </a:p>
        </p:txBody>
      </p:sp>
      <p:pic>
        <p:nvPicPr>
          <p:cNvPr id="23" name="Picture 19" descr="Chart, histogram&#10;&#10;Description automatically generated">
            <a:extLst>
              <a:ext uri="{FF2B5EF4-FFF2-40B4-BE49-F238E27FC236}">
                <a16:creationId xmlns:a16="http://schemas.microsoft.com/office/drawing/2014/main" id="{005B0320-0DCF-02F4-2B40-1FA2D147EF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457" y="4787184"/>
            <a:ext cx="3260784" cy="1927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0" descr="Chart&#10;&#10;Description automatically generated">
            <a:extLst>
              <a:ext uri="{FF2B5EF4-FFF2-40B4-BE49-F238E27FC236}">
                <a16:creationId xmlns:a16="http://schemas.microsoft.com/office/drawing/2014/main" id="{6F544CBA-4014-EFA5-22D5-3FB1BB4A7E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1193" y="4720283"/>
            <a:ext cx="3318294" cy="19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9FFCD4-7AC1-5483-04B7-C1B293387197}"/>
              </a:ext>
            </a:extLst>
          </p:cNvPr>
          <p:cNvSpPr txBox="1"/>
          <p:nvPr/>
        </p:nvSpPr>
        <p:spPr>
          <a:xfrm>
            <a:off x="2125638" y="4855399"/>
            <a:ext cx="16647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ea typeface="Calibri"/>
                <a:cs typeface="Calibri"/>
              </a:rPr>
              <a:t>disk utilization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A456CC-F897-884A-0825-FA835D558D9F}"/>
              </a:ext>
            </a:extLst>
          </p:cNvPr>
          <p:cNvSpPr txBox="1"/>
          <p:nvPr/>
        </p:nvSpPr>
        <p:spPr>
          <a:xfrm>
            <a:off x="5978769" y="4912908"/>
            <a:ext cx="16647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ea typeface="Calibri"/>
                <a:cs typeface="Calibri"/>
              </a:rPr>
              <a:t>tape utilization</a:t>
            </a:r>
          </a:p>
        </p:txBody>
      </p:sp>
    </p:spTree>
    <p:extLst>
      <p:ext uri="{BB962C8B-B14F-4D97-AF65-F5344CB8AC3E}">
        <p14:creationId xmlns:p14="http://schemas.microsoft.com/office/powerpoint/2010/main" val="388021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BFA53-037A-49AD-B4C8-7AB5312E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0" y="1120449"/>
            <a:ext cx="9729638" cy="5488169"/>
          </a:xfrm>
        </p:spPr>
        <p:txBody>
          <a:bodyPr lIns="91440" tIns="45720" rIns="91440" bIns="45720" anchor="t">
            <a:normAutofit/>
          </a:bodyPr>
          <a:lstStyle/>
          <a:p>
            <a:pPr fontAlgn="base"/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Arial"/>
              </a:rPr>
              <a:t>upporting projects and enhancing science output across PSD and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Arial"/>
              </a:rPr>
              <a:t>Accelerator Division. (Hyper-K, ATLAS, NA62,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 ALFA, </a:t>
            </a:r>
            <a:r>
              <a:rPr lang="en-US" sz="1800" err="1">
                <a:solidFill>
                  <a:srgbClr val="000000"/>
                </a:solidFill>
                <a:latin typeface="Calibri"/>
                <a:cs typeface="Arial"/>
              </a:rPr>
              <a:t>SuperCDMS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,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Arial"/>
              </a:rPr>
              <a:t> ISAC)</a:t>
            </a:r>
          </a:p>
          <a:p>
            <a:pPr lvl="1" fontAlgn="base"/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Including cutting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Arial"/>
              </a:rPr>
              <a:t> edge (Quantum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 – assisted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Arial"/>
              </a:rPr>
              <a:t> ML)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 </a:t>
            </a:r>
            <a:endParaRPr lang="en-US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P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Arial"/>
              </a:rPr>
              <a:t>ublic 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results in last 6 months:</a:t>
            </a: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NA62 ("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  <a:hlinkClick r:id="rId3"/>
              </a:rPr>
              <a:t>Improved calorimetric particle identification in NA62 using machine learning techniques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"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);</a:t>
            </a:r>
            <a:r>
              <a:rPr lang="en-US" sz="1800">
                <a:latin typeface="Arial"/>
                <a:cs typeface="Arial"/>
              </a:rPr>
              <a:t> </a:t>
            </a:r>
            <a:endParaRPr lang="en-US" sz="180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More publications in the pipeline ISAC, </a:t>
            </a:r>
            <a:r>
              <a:rPr lang="en-US" sz="1800" err="1">
                <a:solidFill>
                  <a:srgbClr val="000000"/>
                </a:solidFill>
                <a:latin typeface="Calibri"/>
                <a:cs typeface="Arial"/>
              </a:rPr>
              <a:t>HyperK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, QML/ATLAS</a:t>
            </a:r>
            <a:endParaRPr lang="en-US" sz="1800">
              <a:solidFill>
                <a:srgbClr val="000000"/>
              </a:solidFill>
              <a:latin typeface="Calibri"/>
            </a:endParaRPr>
          </a:p>
          <a:p>
            <a:pPr fontAlgn="base"/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Securing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Arial"/>
              </a:rPr>
              <a:t> research funds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 and </a:t>
            </a:r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Fostering national and international collaboration:</a:t>
            </a:r>
          </a:p>
          <a:p>
            <a:pPr lvl="1"/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NRC </a:t>
            </a:r>
            <a:r>
              <a:rPr lang="en-US" sz="1800">
                <a:latin typeface="Calibri"/>
                <a:cs typeface="Arial"/>
              </a:rPr>
              <a:t>Applied Quantum Computing Challenge program</a:t>
            </a:r>
          </a:p>
          <a:p>
            <a:pPr lvl="2"/>
            <a:r>
              <a:rPr lang="en-US" sz="1800">
                <a:latin typeface="Calibri"/>
                <a:cs typeface="Arial"/>
              </a:rPr>
              <a:t>$400k/2 years</a:t>
            </a:r>
          </a:p>
          <a:p>
            <a:pPr lvl="2"/>
            <a:r>
              <a:rPr lang="en-US" sz="1800">
                <a:latin typeface="Calibri"/>
                <a:cs typeface="Arial"/>
              </a:rPr>
              <a:t>w/ M. Swiatlowski (TRIUMF), B. Stelzer (SFU/TRIUMF); R. Melko (Perimeter),                       O. Stelzer-Chilton (TRIUMF), A. Lister (UBC), C. Gay (UBC), E. Paquet (NRC)</a:t>
            </a:r>
            <a:endParaRPr lang="en-US" sz="1800">
              <a:latin typeface="Calibri" panose="020F0502020204030204" pitchFamily="34" charset="0"/>
            </a:endParaRPr>
          </a:p>
          <a:p>
            <a:pPr lvl="2"/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RA hired (J. Toledo)</a:t>
            </a:r>
          </a:p>
          <a:p>
            <a:pPr lvl="1" fontAlgn="base"/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Helmholtz Association / HAICU collaboration</a:t>
            </a:r>
            <a:endParaRPr lang="en-US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Training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Arial"/>
              </a:rPr>
              <a:t> HQP (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7 PD, 3 grads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  <a:cs typeface="Arial"/>
              </a:rPr>
              <a:t>, </a:t>
            </a:r>
            <a:r>
              <a:rPr lang="en-US" sz="1800">
                <a:solidFill>
                  <a:srgbClr val="000000"/>
                </a:solidFill>
                <a:latin typeface="Calibri"/>
                <a:cs typeface="Arial"/>
              </a:rPr>
              <a:t>5 coops/ug)</a:t>
            </a:r>
            <a:endParaRPr lang="en-US"/>
          </a:p>
          <a:p>
            <a:pPr lvl="1"/>
            <a:r>
              <a:rPr lang="en-US" sz="1800">
                <a:latin typeface="Calibri"/>
                <a:cs typeface="Arial"/>
              </a:rPr>
              <a:t>Hosting UBC Master of Data Science (w/ D. Bryman / NA62)</a:t>
            </a:r>
            <a:endParaRPr lang="en-US" sz="1800">
              <a:latin typeface="Calibri"/>
            </a:endParaRPr>
          </a:p>
          <a:p>
            <a:pPr marL="0" indent="0">
              <a:buNone/>
            </a:pPr>
            <a:endParaRPr lang="en-CA" sz="2400"/>
          </a:p>
          <a:p>
            <a:pPr lvl="1"/>
            <a:endParaRPr lang="pl-PL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E436BB-6464-4AF8-9B31-B4E6B3B7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10" y="150685"/>
            <a:ext cx="9329923" cy="97117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CA" sz="2800">
                <a:latin typeface="Arial"/>
                <a:cs typeface="Arial"/>
              </a:rPr>
              <a:t>Scientific Computing: Leadership in Machine Learning and Quantum Computing  </a:t>
            </a:r>
            <a:endParaRPr lang="pl-PL" sz="2800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F56A569A-879A-82C6-3620-7DD6CD89B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992" y="2122733"/>
            <a:ext cx="1911928" cy="437823"/>
          </a:xfrm>
          <a:prstGeom prst="rect">
            <a:avLst/>
          </a:prstGeom>
        </p:spPr>
      </p:pic>
      <p:pic>
        <p:nvPicPr>
          <p:cNvPr id="3" name="Picture 5" descr="Logo&#10;&#10;Description automatically generated">
            <a:extLst>
              <a:ext uri="{FF2B5EF4-FFF2-40B4-BE49-F238E27FC236}">
                <a16:creationId xmlns:a16="http://schemas.microsoft.com/office/drawing/2014/main" id="{DCBBFF8E-08A1-6BFD-9ACA-84A6C63BD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387" y="3910280"/>
            <a:ext cx="835053" cy="822458"/>
          </a:xfrm>
          <a:prstGeom prst="rect">
            <a:avLst/>
          </a:prstGeom>
        </p:spPr>
      </p:pic>
      <p:pic>
        <p:nvPicPr>
          <p:cNvPr id="6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6713FE9-82A3-D0B7-DF49-DE583FF4B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0549" y="3033842"/>
            <a:ext cx="1195034" cy="39517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245C148-9284-4BB7-C18F-2A0EE717C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6754" y="5021984"/>
            <a:ext cx="2049439" cy="3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17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736907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>
                <a:latin typeface="Arial"/>
                <a:cs typeface="Arial"/>
              </a:rPr>
              <a:t>Scientific Computing </a:t>
            </a:r>
            <a:r>
              <a:rPr lang="en-CA" sz="3000"/>
              <a:t>Next Five-Year Planning</a:t>
            </a:r>
            <a:endParaRPr lang="en-US" sz="3000">
              <a:latin typeface="Arial"/>
              <a:cs typeface="Arial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F9A9C1-D6A5-0543-A6F7-6E218FD24038}"/>
              </a:ext>
            </a:extLst>
          </p:cNvPr>
          <p:cNvSpPr txBox="1">
            <a:spLocks/>
          </p:cNvSpPr>
          <p:nvPr/>
        </p:nvSpPr>
        <p:spPr>
          <a:xfrm>
            <a:off x="375847" y="3787331"/>
            <a:ext cx="5286703" cy="3623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1800" b="1" spc="-1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C04177-1B3F-2E91-73D8-32D177D0396B}"/>
              </a:ext>
            </a:extLst>
          </p:cNvPr>
          <p:cNvSpPr txBox="1"/>
          <p:nvPr/>
        </p:nvSpPr>
        <p:spPr>
          <a:xfrm>
            <a:off x="519500" y="1215360"/>
            <a:ext cx="10978865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B0F0"/>
              </a:buClr>
            </a:pPr>
            <a:endParaRPr lang="en-CA" sz="100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GB" b="1">
                <a:cs typeface="Calibri"/>
              </a:rPr>
              <a:t>ATLAS Tier-1 &amp; distributed computing (dedicated project &amp; scope)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GB">
                <a:ea typeface="DejaVu Sans" pitchFamily="2"/>
                <a:cs typeface="Calibri"/>
              </a:rPr>
              <a:t>Existing personnel complement throughout 2025-2030 for continuing 24x7 operations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GB">
                <a:ea typeface="DejaVu Sans" pitchFamily="2"/>
                <a:cs typeface="Calibri"/>
              </a:rPr>
              <a:t>2 FTEs to be hired soon on a </a:t>
            </a:r>
            <a:r>
              <a:rPr lang="en-GB" b="1" i="1" u="sng">
                <a:ea typeface="DejaVu Sans" pitchFamily="2"/>
                <a:cs typeface="Calibri"/>
              </a:rPr>
              <a:t>temporary basis</a:t>
            </a:r>
            <a:r>
              <a:rPr lang="en-GB">
                <a:ea typeface="DejaVu Sans" pitchFamily="2"/>
                <a:cs typeface="Calibri"/>
              </a:rPr>
              <a:t> (funded by CFI IF 2020 capital award)</a:t>
            </a:r>
          </a:p>
          <a:p>
            <a:pPr lvl="1">
              <a:buClr>
                <a:srgbClr val="00B0F0"/>
              </a:buClr>
            </a:pPr>
            <a:r>
              <a:rPr lang="en-GB">
                <a:ea typeface="+mn-lt"/>
                <a:cs typeface="+mn-lt"/>
              </a:rPr>
              <a:t>      (work on HL-LHC computing challenges)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GB">
              <a:ea typeface="+mn-lt"/>
              <a:cs typeface="+mn-lt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GB" sz="2000" b="1">
                <a:ea typeface="+mn-lt"/>
                <a:cs typeface="+mn-lt"/>
              </a:rPr>
              <a:t>ML, AI and QC applications (gaining significant traction with concrete benefits)</a:t>
            </a:r>
            <a:endParaRPr lang="en-US" sz="2000" err="1">
              <a:ea typeface="+mn-lt"/>
              <a:cs typeface="+mn-lt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GB" sz="2000">
                <a:ea typeface="+mn-lt"/>
                <a:cs typeface="Tahoma"/>
              </a:rPr>
              <a:t>Goals: 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GB" sz="2000">
                <a:ea typeface="+mn-lt"/>
                <a:cs typeface="Tahoma"/>
              </a:rPr>
              <a:t>Enhance TRIUMF science program, research output and operational excellence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GB" sz="2000">
                <a:cs typeface="Tahoma"/>
              </a:rPr>
              <a:t>Expand connections with universities, national and international partners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GB" sz="2000">
                <a:cs typeface="Tahoma"/>
              </a:rPr>
              <a:t>Consultation process with various stakeholders on-going since the summer (multiple divisions and departments), and discussions with national &amp; international partners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GB" sz="2000">
                <a:cs typeface="Tahoma"/>
              </a:rPr>
              <a:t>Alignment with TRIUMF 20-Year Vision and currently proposed initiatives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GB" sz="2000">
                <a:cs typeface="Tahoma"/>
              </a:rPr>
              <a:t>Scenarios: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GB" sz="2000">
                <a:cs typeface="Tahoma"/>
              </a:rPr>
              <a:t>Flat-flat budget scenario: remain at the current 1 FTE level (limited projects/oversubscribed)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GB" sz="2000">
                <a:cs typeface="Tahoma"/>
              </a:rPr>
              <a:t>+10%: an additional 1 FTE to provide support for additional projects and divisions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GB" sz="2000">
                <a:cs typeface="Tahoma"/>
              </a:rPr>
              <a:t>Bluesky scenario: ML/AI centre of excellence with a broad range of support with substantial benefits and maximum impact to the entire TRIUMF program.</a:t>
            </a:r>
          </a:p>
        </p:txBody>
      </p:sp>
    </p:spTree>
    <p:extLst>
      <p:ext uri="{BB962C8B-B14F-4D97-AF65-F5344CB8AC3E}">
        <p14:creationId xmlns:p14="http://schemas.microsoft.com/office/powerpoint/2010/main" val="64531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3.xml><?xml version="1.0" encoding="utf-8"?>
<a:theme xmlns:a="http://schemas.openxmlformats.org/drawingml/2006/main" name="TRIUMF PowerPoint Theme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 PowerPoint Theme" id="{D884FB1D-11D0-E845-BA52-C36A604D98F4}" vid="{50702C2F-CDE3-B34C-A21E-708BBC324F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office theme</vt:lpstr>
      <vt:lpstr>Custom Design</vt:lpstr>
      <vt:lpstr>TRIUMF PowerPoint Theme</vt:lpstr>
      <vt:lpstr>Office Theme</vt:lpstr>
      <vt:lpstr>Office Theme</vt:lpstr>
      <vt:lpstr>Scientific Computing Department</vt:lpstr>
      <vt:lpstr>PowerPoint Presentation</vt:lpstr>
      <vt:lpstr>Scientific Computing: Leadership in Machine Learning and Quantum Computing 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2023-05-04T19:19:24Z</dcterms:created>
  <dcterms:modified xsi:type="dcterms:W3CDTF">2023-05-05T16:39:26Z</dcterms:modified>
</cp:coreProperties>
</file>