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2"/>
  </p:notesMasterIdLst>
  <p:handoutMasterIdLst>
    <p:handoutMasterId r:id="rId13"/>
  </p:handoutMasterIdLst>
  <p:sldIdLst>
    <p:sldId id="664" r:id="rId2"/>
    <p:sldId id="2085" r:id="rId3"/>
    <p:sldId id="2095" r:id="rId4"/>
    <p:sldId id="350" r:id="rId5"/>
    <p:sldId id="2084" r:id="rId6"/>
    <p:sldId id="2094" r:id="rId7"/>
    <p:sldId id="2092" r:id="rId8"/>
    <p:sldId id="2093" r:id="rId9"/>
    <p:sldId id="2081" r:id="rId10"/>
    <p:sldId id="20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767171"/>
    <a:srgbClr val="FFFF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00" autoAdjust="0"/>
    <p:restoredTop sz="94692"/>
  </p:normalViewPr>
  <p:slideViewPr>
    <p:cSldViewPr snapToGrid="0" snapToObjects="1">
      <p:cViewPr varScale="1">
        <p:scale>
          <a:sx n="104" d="100"/>
          <a:sy n="104" d="100"/>
        </p:scale>
        <p:origin x="23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6/7/23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6/7/23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2023-06-07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2023-06-07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2023-06-07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2023-06-07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umfoffice365.sharepoint.com/:w:/s/ParticlePhysicsDepartment/EZRZ-mlogPVHuQo1XL8DkmYBwaVck-J6TmDK9wjeHpskOA?e=fKdthE" TargetMode="External"/><Relationship Id="rId2" Type="http://schemas.openxmlformats.org/officeDocument/2006/relationships/hyperlink" Target="https://triumfoffice365.sharepoint.com/:w:/s/ParticlePhysicsDepartment/ETJBG3aEGR9Lv32CfCXVuXEBlwu_C_kMzMQs56D0ZT4HYg?e=0DVyW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riumfoffice365.sharepoint.com/:w:/s/SciComp/EVOAdQKK_ApMrxpra84uaYEBJ6BAwHqliAvTg7YnaSnXPQ?e=4%3apiciWb&amp;at=9" TargetMode="External"/><Relationship Id="rId5" Type="http://schemas.openxmlformats.org/officeDocument/2006/relationships/hyperlink" Target="https://triumfoffice365-my.sharepoint.com/:w:/g/personal/dmorri_triumf_ca/EYZnLo_RzbZCmpZShsnafxIBsLvm7-KmmkGBnzPWpM9NPg?e=Jok7SY" TargetMode="External"/><Relationship Id="rId4" Type="http://schemas.openxmlformats.org/officeDocument/2006/relationships/hyperlink" Target="../../../../:w:/s/quantum/EQuIZASJaYJDtj_FUEI5ufUBxa85k6_zBZpkVtzUEhx_uw?e=8TR28w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riumfoffice365-my.sharepoint.com/:x:/g/personal/navratil_triumf_ca/Ee08of35_OhNgVt4pyW7pDgB-MxSP56SpNG02um7ahHOXg?e=JrP8R0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Particle Physics Faculty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E9DF6-0197-454E-9EB8-796E0050B9AE}"/>
              </a:ext>
            </a:extLst>
          </p:cNvPr>
          <p:cNvSpPr/>
          <p:nvPr/>
        </p:nvSpPr>
        <p:spPr>
          <a:xfrm>
            <a:off x="1417280" y="1856358"/>
            <a:ext cx="1094374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US" sz="2400" dirty="0"/>
              <a:t>Agenda</a:t>
            </a:r>
            <a:endParaRPr lang="en-CA" sz="2000" dirty="0"/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News/Update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SciTech Succession hires (Nigel)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/>
              <a:t>Update from P-ONE (Matthias)</a:t>
            </a:r>
          </a:p>
          <a:p>
            <a:pPr lvl="2">
              <a:buClr>
                <a:srgbClr val="00B0F0"/>
              </a:buClr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15220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85037" y="1168020"/>
            <a:ext cx="10621926" cy="688338"/>
          </a:xfrm>
        </p:spPr>
        <p:txBody>
          <a:bodyPr>
            <a:normAutofit/>
          </a:bodyPr>
          <a:lstStyle/>
          <a:p>
            <a:r>
              <a:rPr lang="en-US" sz="3200" dirty="0"/>
              <a:t>Next Meeting</a:t>
            </a:r>
            <a:endParaRPr lang="en-US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AA9893-04F1-4A45-A255-8ACD5D549302}"/>
              </a:ext>
            </a:extLst>
          </p:cNvPr>
          <p:cNvSpPr/>
          <p:nvPr/>
        </p:nvSpPr>
        <p:spPr>
          <a:xfrm>
            <a:off x="539418" y="1856358"/>
            <a:ext cx="11113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dirty="0"/>
              <a:t>July 13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pPr lvl="1">
              <a:buClr>
                <a:srgbClr val="00B0F0"/>
              </a:buClr>
            </a:pPr>
            <a:endParaRPr lang="en-CA" dirty="0"/>
          </a:p>
          <a:p>
            <a:pPr lvl="1">
              <a:buClr>
                <a:srgbClr val="00B0F0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03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News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880383" y="1610410"/>
            <a:ext cx="10734968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ACOT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Generally went well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Last in person meeting for YKK - completes term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3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News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880383" y="1610410"/>
            <a:ext cx="10734968" cy="263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Science Week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Meeting with director on Tuesday afternoon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BAE meeting / discussion about student salaries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DD1C3-5382-B0CC-BC36-35CA73776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4093347"/>
            <a:ext cx="96266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8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0417-CCC4-99B0-D3B6-D32383B7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567970"/>
            <a:ext cx="8953827" cy="650329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ea typeface="+mj-ea"/>
                <a:sym typeface="Arial"/>
              </a:rPr>
              <a:t>Physical Sciences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FD65A-CBD0-D698-4E72-F25134EC4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3" y="707937"/>
            <a:ext cx="6479723" cy="3392425"/>
          </a:xfrm>
        </p:spPr>
        <p:txBody>
          <a:bodyPr>
            <a:normAutofit fontScale="92500" lnSpcReduction="20000"/>
          </a:bodyPr>
          <a:lstStyle/>
          <a:p>
            <a:pPr marL="457200" lvl="5" indent="0">
              <a:lnSpc>
                <a:spcPct val="120000"/>
              </a:lnSpc>
              <a:spcBef>
                <a:spcPts val="1000"/>
              </a:spcBef>
              <a:buClr>
                <a:srgbClr val="00B0F0"/>
              </a:buClr>
              <a:buNone/>
            </a:pPr>
            <a:endParaRPr lang="en-CA" dirty="0">
              <a:latin typeface="Arial" panose="020B0604020202020204"/>
              <a:ea typeface="+mn-ea"/>
              <a:cs typeface="+mn-cs"/>
            </a:endParaRPr>
          </a:p>
          <a:p>
            <a:pPr marL="285750" lvl="4" indent="-285750">
              <a:lnSpc>
                <a:spcPct val="12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sz="18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BAE retreat on Friday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June 2</a:t>
            </a:r>
            <a:r>
              <a:rPr lang="en-CA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 at the University Golf Club</a:t>
            </a:r>
          </a:p>
          <a:p>
            <a:pPr marL="742950" lvl="5" indent="-285750">
              <a:lnSpc>
                <a:spcPct val="12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Dense program with good discussions</a:t>
            </a:r>
          </a:p>
          <a:p>
            <a:pPr marL="1200150" lvl="6" indent="-285750">
              <a:lnSpc>
                <a:spcPct val="12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Focus on ongoing science, proposed detector, quantum &amp; AI centers, ARIEL science opportunities</a:t>
            </a:r>
          </a:p>
          <a:p>
            <a:pPr marL="742950" lvl="5" indent="-285750">
              <a:lnSpc>
                <a:spcPct val="12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Almost 50 participants</a:t>
            </a:r>
          </a:p>
          <a:p>
            <a:pPr marL="1200150" lvl="6" indent="-285750">
              <a:lnSpc>
                <a:spcPct val="12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PSD BAEs and P&amp;S scientists plus invited BAEs from other divisions</a:t>
            </a:r>
          </a:p>
          <a:p>
            <a:pPr marL="742950" lvl="5" indent="-285750">
              <a:lnSpc>
                <a:spcPct val="12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Joined by Nigel Smith in the afternoon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9318757-F471-EA4E-2868-C8D7120F6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566" y="134753"/>
            <a:ext cx="3391294" cy="6651056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C7B1B54-CD4C-2E6F-83AA-14AB154F4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87" y="4392030"/>
            <a:ext cx="3941178" cy="2168207"/>
          </a:xfrm>
          <a:prstGeom prst="rect">
            <a:avLst/>
          </a:prstGeom>
        </p:spPr>
      </p:pic>
      <p:pic>
        <p:nvPicPr>
          <p:cNvPr id="10" name="Picture 9" descr="A group of people sitting at tables in a room&#10;&#10;Description automatically generated with low confidence">
            <a:extLst>
              <a:ext uri="{FF2B5EF4-FFF2-40B4-BE49-F238E27FC236}">
                <a16:creationId xmlns:a16="http://schemas.microsoft.com/office/drawing/2014/main" id="{99B3CBE1-530B-6FC2-3E6B-3B0087C14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726" y="4392030"/>
            <a:ext cx="4403146" cy="21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4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IPP AGM at CAP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687744" y="1641400"/>
            <a:ext cx="11057788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Mike Rooney added contributions from TRIUMF</a:t>
            </a:r>
          </a:p>
          <a:p>
            <a:pPr marL="742950" lvl="5" indent="-285750"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sz="2000" dirty="0">
                <a:cs typeface="Calibri" panose="020F0502020204030204" pitchFamily="34" charset="0"/>
              </a:rPr>
              <a:t>“TRIUMF </a:t>
            </a:r>
            <a:r>
              <a:rPr lang="en-CA" sz="2000" b="0" i="0" u="none" strike="noStrike" dirty="0">
                <a:effectLst/>
                <a:cs typeface="Calibri" panose="020F0502020204030204" pitchFamily="34" charset="0"/>
              </a:rPr>
              <a:t>5 Year Plan Physical Sciences Division Perspectives”</a:t>
            </a:r>
            <a:endParaRPr lang="en-CA" sz="2000" dirty="0">
              <a:cs typeface="Calibri" panose="020F0502020204030204" pitchFamily="34" charset="0"/>
            </a:endParaRPr>
          </a:p>
          <a:p>
            <a:pPr marL="742950" lvl="5" indent="-285750">
              <a:spcBef>
                <a:spcPts val="600"/>
              </a:spcBef>
              <a:buClr>
                <a:srgbClr val="00B0F0"/>
              </a:buClr>
              <a:buFont typeface="Wingdings" pitchFamily="2" charset="2"/>
              <a:buChar char="§"/>
            </a:pPr>
            <a:r>
              <a:rPr lang="en-CA" sz="2000" dirty="0"/>
              <a:t>To cover general 5YP but in particular new initiatives / centers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Center for detector development (with SciTech, Nuclear, CMMS &amp; Life Sciences)</a:t>
            </a:r>
          </a:p>
          <a:p>
            <a:pPr marL="1200150" lvl="2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Center for AMO/Quantum/Precision/physics (HAICU, radioactive molecules, UCN…), across Particle &amp; Nuclear Physics departments</a:t>
            </a:r>
          </a:p>
          <a:p>
            <a:pPr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Talk based on ~2 page summaries</a:t>
            </a:r>
          </a:p>
          <a:p>
            <a:pPr marL="285750" indent="-285750"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  <a:hlinkClick r:id="rId2"/>
              </a:rPr>
              <a:t>Summary</a:t>
            </a:r>
            <a:r>
              <a:rPr lang="en-CA" sz="2000" dirty="0">
                <a:cs typeface="Times New Roman" panose="02020603050405020304" pitchFamily="18" charset="0"/>
              </a:rPr>
              <a:t> (illustrated by hypothetical new building)</a:t>
            </a: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  <a:hlinkClick r:id="rId3"/>
              </a:rPr>
              <a:t>Detector Development Center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  <a:hlinkClick r:id="rId4"/>
              </a:rPr>
              <a:t>Center for Quantum Sensing &amp; Precision Physics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  <a:hlinkClick r:id="rId5"/>
              </a:rPr>
              <a:t>Conference &amp; Learning Center</a:t>
            </a:r>
            <a:endParaRPr lang="en-CA" sz="2000" dirty="0"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00B0F0"/>
              </a:buClr>
              <a:buFont typeface="Wingdings" charset="2"/>
              <a:buChar char="§"/>
            </a:pPr>
            <a:r>
              <a:rPr lang="en-CA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  <a:hlinkClick r:id="rId6"/>
              </a:rPr>
              <a:t>AI Center</a:t>
            </a:r>
            <a:endParaRPr lang="en-CA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1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News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880383" y="1420003"/>
            <a:ext cx="10734968" cy="30931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P3 in full swing, please complete if you have not done so!</a:t>
            </a:r>
            <a:endParaRPr lang="en-CA" sz="2000" dirty="0">
              <a:cs typeface="Times New Roman" panose="02020603050405020304" pitchFamily="18" charset="0"/>
              <a:hlinkClick r:id="rId2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  <a:hlinkClick r:id="rId2"/>
              </a:rPr>
              <a:t>Goals and Objectives</a:t>
            </a:r>
            <a:endParaRPr lang="en-CA" sz="2000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Overarching 5YP goals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Divisional goals 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Departments add Objectives</a:t>
            </a: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2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Training</a:t>
            </a:r>
          </a:p>
          <a:p>
            <a:endParaRPr lang="en-US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8BC3F-38F6-1842-AD82-C6C26394DACD}"/>
              </a:ext>
            </a:extLst>
          </p:cNvPr>
          <p:cNvSpPr txBox="1"/>
          <p:nvPr/>
        </p:nvSpPr>
        <p:spPr>
          <a:xfrm>
            <a:off x="1208630" y="1767259"/>
            <a:ext cx="1073496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Next CNSC visit will focus on training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ffectLst/>
              </a:rPr>
              <a:t>Communication to the organization to be issued once</a:t>
            </a:r>
            <a:r>
              <a:rPr lang="en-CA" sz="2000" dirty="0"/>
              <a:t> </a:t>
            </a:r>
            <a:r>
              <a:rPr lang="en-CA" sz="2000" dirty="0">
                <a:effectLst/>
              </a:rPr>
              <a:t>CNSC has issued official notice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ffectLst/>
              </a:rPr>
              <a:t>usually 1 month before</a:t>
            </a:r>
            <a:r>
              <a:rPr lang="en-CA" sz="2000" dirty="0"/>
              <a:t> </a:t>
            </a:r>
            <a:r>
              <a:rPr lang="en-CA" sz="2000" dirty="0">
                <a:effectLst/>
              </a:rPr>
              <a:t>planned visit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endParaRPr lang="en-CA" sz="2000" dirty="0"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  <a:p>
            <a:pPr>
              <a:buClr>
                <a:srgbClr val="00B0F0"/>
              </a:buClr>
            </a:pPr>
            <a:endParaRPr lang="en-CA" sz="2000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2D291-52A4-C8D8-FFA4-C751531BF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696" y="2852171"/>
            <a:ext cx="6738777" cy="40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Training</a:t>
            </a:r>
          </a:p>
          <a:p>
            <a:endParaRPr lang="en-US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8D9C4-06C1-3FBF-E5BE-23795420DE5F}"/>
              </a:ext>
            </a:extLst>
          </p:cNvPr>
          <p:cNvSpPr txBox="1"/>
          <p:nvPr/>
        </p:nvSpPr>
        <p:spPr>
          <a:xfrm>
            <a:off x="975241" y="6291581"/>
            <a:ext cx="83063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documents.triumf.ca</a:t>
            </a:r>
            <a:r>
              <a:rPr lang="en-US" sz="2000" dirty="0"/>
              <a:t>/</a:t>
            </a:r>
            <a:r>
              <a:rPr lang="en-US" sz="2000" dirty="0" err="1"/>
              <a:t>docushare</a:t>
            </a:r>
            <a:r>
              <a:rPr lang="en-US" sz="2000" dirty="0"/>
              <a:t>/</a:t>
            </a:r>
            <a:r>
              <a:rPr lang="en-US" sz="2000" dirty="0" err="1"/>
              <a:t>dsweb</a:t>
            </a:r>
            <a:r>
              <a:rPr lang="en-US" sz="2000" dirty="0"/>
              <a:t>/View/Collection-22051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0C8B9-04A7-5971-B2C9-6D66A3AB5A25}"/>
              </a:ext>
            </a:extLst>
          </p:cNvPr>
          <p:cNvSpPr txBox="1"/>
          <p:nvPr/>
        </p:nvSpPr>
        <p:spPr>
          <a:xfrm>
            <a:off x="481791" y="5891471"/>
            <a:ext cx="107349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ffectLst/>
              </a:rPr>
              <a:t>Existing training plans</a:t>
            </a:r>
            <a:endParaRPr lang="en-CA" sz="2000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EA3234-854C-9AD8-DA05-3E65D74DB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36"/>
          <a:stretch/>
        </p:blipFill>
        <p:spPr>
          <a:xfrm>
            <a:off x="3080167" y="917016"/>
            <a:ext cx="5217618" cy="4795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39138-6F64-512C-0816-58E7B4267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92"/>
          <a:stretch/>
        </p:blipFill>
        <p:spPr>
          <a:xfrm>
            <a:off x="8177864" y="917016"/>
            <a:ext cx="1617971" cy="47959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57D88-B5A9-879D-AA56-CC7A46738110}"/>
              </a:ext>
            </a:extLst>
          </p:cNvPr>
          <p:cNvSpPr txBox="1"/>
          <p:nvPr/>
        </p:nvSpPr>
        <p:spPr>
          <a:xfrm>
            <a:off x="287865" y="1583848"/>
            <a:ext cx="10734968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effectLst/>
              </a:rPr>
              <a:t>Identified: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ITK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Hyper-K</a:t>
            </a:r>
          </a:p>
          <a:p>
            <a:pPr marL="742950" lvl="1" indent="-285750">
              <a:spcBef>
                <a:spcPts val="600"/>
              </a:spcBef>
              <a:buClr>
                <a:srgbClr val="00B0F0"/>
              </a:buClr>
              <a:buFont typeface="Wingdings" charset="2"/>
              <a:buChar char="§"/>
            </a:pPr>
            <a:r>
              <a:rPr lang="en-CA" sz="2000" dirty="0">
                <a:cs typeface="Times New Roman" panose="02020603050405020304" pitchFamily="18" charset="0"/>
              </a:rPr>
              <a:t>UCN (done)</a:t>
            </a:r>
          </a:p>
        </p:txBody>
      </p:sp>
    </p:spTree>
    <p:extLst>
      <p:ext uri="{BB962C8B-B14F-4D97-AF65-F5344CB8AC3E}">
        <p14:creationId xmlns:p14="http://schemas.microsoft.com/office/powerpoint/2010/main" val="273133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69EAD4-2494-414D-9120-A2C6FDC90870}"/>
              </a:ext>
            </a:extLst>
          </p:cNvPr>
          <p:cNvSpPr txBox="1">
            <a:spLocks/>
          </p:cNvSpPr>
          <p:nvPr/>
        </p:nvSpPr>
        <p:spPr>
          <a:xfrm>
            <a:off x="481791" y="917016"/>
            <a:ext cx="10541042" cy="688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000" dirty="0"/>
              <a:t>AOB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192072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55094</TotalTime>
  <Words>292</Words>
  <Application>Microsoft Macintosh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Custom Design</vt:lpstr>
      <vt:lpstr>Particle Physics Faculty Meeting</vt:lpstr>
      <vt:lpstr>PowerPoint Presentation</vt:lpstr>
      <vt:lpstr>PowerPoint Presentation</vt:lpstr>
      <vt:lpstr>Physical Sciences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Oliver Stelzer-Chilton</dc:creator>
  <cp:lastModifiedBy>Oliver Stelzer-Chilton</cp:lastModifiedBy>
  <cp:revision>1869</cp:revision>
  <cp:lastPrinted>2023-03-09T19:49:32Z</cp:lastPrinted>
  <dcterms:created xsi:type="dcterms:W3CDTF">2018-01-29T04:01:54Z</dcterms:created>
  <dcterms:modified xsi:type="dcterms:W3CDTF">2023-06-07T23:45:59Z</dcterms:modified>
</cp:coreProperties>
</file>