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1"/>
  </p:sldMasterIdLst>
  <p:notesMasterIdLst>
    <p:notesMasterId r:id="rId14"/>
  </p:notesMasterIdLst>
  <p:handoutMasterIdLst>
    <p:handoutMasterId r:id="rId15"/>
  </p:handoutMasterIdLst>
  <p:sldIdLst>
    <p:sldId id="664" r:id="rId2"/>
    <p:sldId id="351" r:id="rId3"/>
    <p:sldId id="2092" r:id="rId4"/>
    <p:sldId id="2093" r:id="rId5"/>
    <p:sldId id="2095" r:id="rId6"/>
    <p:sldId id="2096" r:id="rId7"/>
    <p:sldId id="2097" r:id="rId8"/>
    <p:sldId id="1544" r:id="rId9"/>
    <p:sldId id="2084" r:id="rId10"/>
    <p:sldId id="2081" r:id="rId11"/>
    <p:sldId id="691" r:id="rId12"/>
    <p:sldId id="200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FF"/>
    <a:srgbClr val="767171"/>
    <a:srgbClr val="FFFFFF"/>
    <a:srgbClr val="009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50" autoAdjust="0"/>
    <p:restoredTop sz="94692"/>
  </p:normalViewPr>
  <p:slideViewPr>
    <p:cSldViewPr snapToGrid="0" snapToObjects="1">
      <p:cViewPr varScale="1">
        <p:scale>
          <a:sx n="107" d="100"/>
          <a:sy n="107" d="100"/>
        </p:scale>
        <p:origin x="168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7" d="100"/>
          <a:sy n="137" d="100"/>
        </p:scale>
        <p:origin x="178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9C03A-79D8-174C-8A65-8B724BE9D7B5}" type="datetimeFigureOut">
              <a:rPr lang="en-US" smtClean="0"/>
              <a:t>7/12/23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49E93-5542-D14B-A07B-05AD65D6EB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04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3967B-E13D-644C-B749-25F5E6C5117C}" type="datetimeFigureOut">
              <a:rPr lang="en-US" smtClean="0"/>
              <a:t>7/12/23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A6A82-C43D-0E45-8BBC-3BA89641B4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6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2023-07-12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34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73411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A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773410" y="3337854"/>
            <a:ext cx="4869744" cy="30402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5968074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A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3337854"/>
            <a:ext cx="4869744" cy="30402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73410" y="979687"/>
            <a:ext cx="10064407" cy="63707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A9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46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75864" y="2032776"/>
            <a:ext cx="5446278" cy="3931442"/>
          </a:xfrm>
          <a:prstGeom prst="rect">
            <a:avLst/>
          </a:prstGeom>
        </p:spPr>
        <p:txBody>
          <a:bodyPr anchor="ctr"/>
          <a:lstStyle>
            <a:lvl1pPr marL="2286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6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979688"/>
            <a:ext cx="4182876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787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7687507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947791" y="979688"/>
            <a:ext cx="7687507" cy="6635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2065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6921889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7116880" y="3953881"/>
            <a:ext cx="4439522" cy="59731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0668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0185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5462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176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3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2023-07-12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66811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13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5128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4398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on Ha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89605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o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92157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 Grou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039419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97925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95984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37673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0658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2023-07-12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40321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12481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70101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17789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F NI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59714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09944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PH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738488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G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852085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S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39267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ium Recyc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31516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223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2023-07-12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53669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32640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350479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r Tap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36687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Draf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98282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bbit 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76498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hine Sh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18993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286531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520384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674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6242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Clip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5631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1471" y="979687"/>
            <a:ext cx="8953827" cy="6503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A9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1471" y="2032777"/>
            <a:ext cx="8953827" cy="39393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52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8269" y="979688"/>
            <a:ext cx="10231669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7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773410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0661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10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86" r:id="rId4"/>
    <p:sldLayoutId id="2147483817" r:id="rId5"/>
    <p:sldLayoutId id="2147483770" r:id="rId6"/>
    <p:sldLayoutId id="2147483784" r:id="rId7"/>
    <p:sldLayoutId id="2147483771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8" r:id="rId18"/>
    <p:sldLayoutId id="2147483818" r:id="rId19"/>
    <p:sldLayoutId id="2147483785" r:id="rId20"/>
    <p:sldLayoutId id="2147483790" r:id="rId21"/>
    <p:sldLayoutId id="2147483791" r:id="rId22"/>
    <p:sldLayoutId id="2147483793" r:id="rId23"/>
    <p:sldLayoutId id="2147483794" r:id="rId24"/>
    <p:sldLayoutId id="2147483795" r:id="rId25"/>
    <p:sldLayoutId id="2147483798" r:id="rId26"/>
    <p:sldLayoutId id="2147483799" r:id="rId27"/>
    <p:sldLayoutId id="2147483800" r:id="rId28"/>
    <p:sldLayoutId id="2147483801" r:id="rId29"/>
    <p:sldLayoutId id="2147483802" r:id="rId30"/>
    <p:sldLayoutId id="2147483803" r:id="rId31"/>
    <p:sldLayoutId id="2147483804" r:id="rId32"/>
    <p:sldLayoutId id="2147483805" r:id="rId33"/>
    <p:sldLayoutId id="2147483806" r:id="rId34"/>
    <p:sldLayoutId id="2147483807" r:id="rId35"/>
    <p:sldLayoutId id="2147483808" r:id="rId36"/>
    <p:sldLayoutId id="2147483809" r:id="rId37"/>
    <p:sldLayoutId id="2147483810" r:id="rId38"/>
    <p:sldLayoutId id="2147483811" r:id="rId39"/>
    <p:sldLayoutId id="2147483812" r:id="rId40"/>
    <p:sldLayoutId id="2147483813" r:id="rId41"/>
    <p:sldLayoutId id="2147483796" r:id="rId42"/>
    <p:sldLayoutId id="2147483821" r:id="rId43"/>
    <p:sldLayoutId id="2147483823" r:id="rId44"/>
    <p:sldLayoutId id="2147483819" r:id="rId45"/>
    <p:sldLayoutId id="2147483820" r:id="rId46"/>
    <p:sldLayoutId id="2147483814" r:id="rId47"/>
    <p:sldLayoutId id="2147483815" r:id="rId48"/>
    <p:sldLayoutId id="2147483816" r:id="rId49"/>
    <p:sldLayoutId id="2147483824" r:id="rId5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riumfoffice365-my.sharepoint.com/:x:/g/personal/mhartz_triumf_ca/Ed-kDo70f2lCtK74Bn7AJu0B0eonUN3lnvLjDXsswxOFwg?e=MSmef5" TargetMode="External"/><Relationship Id="rId2" Type="http://schemas.openxmlformats.org/officeDocument/2006/relationships/hyperlink" Target="https://triumfoffice365-my.sharepoint.com/:p:/g/personal/mhartz_triumf_ca/EZ62JxMiFW5ArT9UYP28WoIBf9BfMHlBdlXPxQx8cFuWZA?e=AgPodH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riumfoffice365.sharepoint.com/:w:/s/ParticlePhysicsDepartment/ETrWhsl2u1RBjZEPMnmSOegBAW7cPQIMmhJUGs8EU_fSLA?e=IDrKcq" TargetMode="External"/><Relationship Id="rId2" Type="http://schemas.openxmlformats.org/officeDocument/2006/relationships/hyperlink" Target="https://indico.cern.ch/event/1191895/contributions/5431510/attachments/2672602/4633347/TRIUMF-2023-06-23%20IPPAGM.pdf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85037" y="1168020"/>
            <a:ext cx="10621926" cy="688338"/>
          </a:xfrm>
        </p:spPr>
        <p:txBody>
          <a:bodyPr>
            <a:normAutofit/>
          </a:bodyPr>
          <a:lstStyle/>
          <a:p>
            <a:r>
              <a:rPr lang="en-US" sz="3200" dirty="0"/>
              <a:t>Particle Physics Faculty Meeting</a:t>
            </a:r>
            <a:endParaRPr lang="en-US" sz="3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3E9DF6-0197-454E-9EB8-796E0050B9AE}"/>
              </a:ext>
            </a:extLst>
          </p:cNvPr>
          <p:cNvSpPr/>
          <p:nvPr/>
        </p:nvSpPr>
        <p:spPr>
          <a:xfrm>
            <a:off x="1417280" y="1856358"/>
            <a:ext cx="10943746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US" sz="2400" dirty="0"/>
              <a:t>Agenda</a:t>
            </a:r>
            <a:endParaRPr lang="en-CA" sz="2000" dirty="0"/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LAPS Implementation Pilot (Pedro)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News/Update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Roundtable</a:t>
            </a:r>
          </a:p>
          <a:p>
            <a:pPr lvl="2">
              <a:buClr>
                <a:srgbClr val="00B0F0"/>
              </a:buClr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815220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D69EAD4-2494-414D-9120-A2C6FDC90870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AOB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419207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85037" y="1168020"/>
            <a:ext cx="10621926" cy="688338"/>
          </a:xfrm>
        </p:spPr>
        <p:txBody>
          <a:bodyPr>
            <a:normAutofit/>
          </a:bodyPr>
          <a:lstStyle/>
          <a:p>
            <a:r>
              <a:rPr lang="en-US" sz="3200" dirty="0"/>
              <a:t>Round Table</a:t>
            </a:r>
            <a:endParaRPr lang="en-US" sz="3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AA9893-04F1-4A45-A255-8ACD5D549302}"/>
              </a:ext>
            </a:extLst>
          </p:cNvPr>
          <p:cNvSpPr/>
          <p:nvPr/>
        </p:nvSpPr>
        <p:spPr>
          <a:xfrm>
            <a:off x="539418" y="1856358"/>
            <a:ext cx="1111316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ATLAS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T2K/</a:t>
            </a:r>
            <a:r>
              <a:rPr lang="en-US" dirty="0" err="1"/>
              <a:t>HyperK</a:t>
            </a:r>
            <a:endParaRPr lang="en-US" dirty="0"/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TUCAN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ALPHA 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 err="1"/>
              <a:t>SuperCDMS</a:t>
            </a:r>
            <a:endParaRPr lang="en-US" dirty="0"/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 err="1"/>
              <a:t>DarkLight</a:t>
            </a:r>
            <a:endParaRPr lang="en-US" dirty="0"/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n-EXO / </a:t>
            </a:r>
            <a:r>
              <a:rPr lang="en-US" sz="1800" b="0" strike="noStrike" spc="-1" dirty="0">
                <a:solidFill>
                  <a:srgbClr val="000000"/>
                </a:solidFill>
              </a:rPr>
              <a:t>PHORWARD</a:t>
            </a:r>
            <a:endParaRPr lang="en-US" dirty="0"/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PIONEER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NA62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P-One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SNO+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HALO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g-2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Belle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Theory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2564443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85037" y="1168020"/>
            <a:ext cx="10621926" cy="688338"/>
          </a:xfrm>
        </p:spPr>
        <p:txBody>
          <a:bodyPr>
            <a:normAutofit/>
          </a:bodyPr>
          <a:lstStyle/>
          <a:p>
            <a:r>
              <a:rPr lang="en-US" sz="3200" dirty="0"/>
              <a:t>Next Meeting</a:t>
            </a:r>
            <a:endParaRPr lang="en-US" sz="3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AA9893-04F1-4A45-A255-8ACD5D549302}"/>
              </a:ext>
            </a:extLst>
          </p:cNvPr>
          <p:cNvSpPr/>
          <p:nvPr/>
        </p:nvSpPr>
        <p:spPr>
          <a:xfrm>
            <a:off x="539418" y="1856358"/>
            <a:ext cx="11113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dirty="0"/>
              <a:t>Aug 10</a:t>
            </a:r>
            <a:r>
              <a:rPr lang="en-CA" baseline="30000" dirty="0"/>
              <a:t>th</a:t>
            </a:r>
            <a:r>
              <a:rPr lang="en-CA" dirty="0"/>
              <a:t> </a:t>
            </a:r>
          </a:p>
          <a:p>
            <a:pPr lvl="1">
              <a:buClr>
                <a:srgbClr val="00B0F0"/>
              </a:buClr>
            </a:pPr>
            <a:endParaRPr lang="en-CA" dirty="0"/>
          </a:p>
          <a:p>
            <a:pPr lvl="1">
              <a:buClr>
                <a:srgbClr val="00B0F0"/>
              </a:buClr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0352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00417-CCC4-99B0-D3B6-D32383B75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471" y="567970"/>
            <a:ext cx="8953827" cy="650329"/>
          </a:xfrm>
        </p:spPr>
        <p:txBody>
          <a:bodyPr>
            <a:norm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>
                <a:ea typeface="+mj-ea"/>
                <a:sym typeface="Arial"/>
              </a:rPr>
              <a:t>BAE Hire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FCFC8D2-6C1A-4921-F7DB-EFC460E50B0A}"/>
              </a:ext>
            </a:extLst>
          </p:cNvPr>
          <p:cNvSpPr txBox="1">
            <a:spLocks/>
          </p:cNvSpPr>
          <p:nvPr/>
        </p:nvSpPr>
        <p:spPr>
          <a:xfrm>
            <a:off x="1149275" y="1411118"/>
            <a:ext cx="11339608" cy="35635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9FF"/>
              </a:buClr>
              <a:buFont typeface="Wingdings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9FF"/>
              </a:buClr>
              <a:buFont typeface="Wingdings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9FF"/>
              </a:buClr>
              <a:buFont typeface="Wingdings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9FF"/>
              </a:buClr>
              <a:buFont typeface="Wingdings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9FF"/>
              </a:buClr>
              <a:buFont typeface="Wingdings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5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Arial"/>
              <a:buNone/>
              <a:tabLst/>
              <a:defRPr/>
            </a:pP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9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ALPHA BAE position filled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9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Andrea Capra 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is the successful candidate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9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Postdoc at TRIUMF since 2016 in </a:t>
            </a: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9FF"/>
              </a:buClr>
              <a:buSzTx/>
              <a:buNone/>
              <a:tabLst/>
              <a:defRPr/>
            </a:pPr>
            <a:r>
              <a:rPr lang="en-CA" sz="20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  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working on ALPHA(-g) and Darkside-20k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9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PhD from York University in 2016 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9FF"/>
              </a:buClr>
              <a:buSzTx/>
              <a:buFont typeface="Wingdings" charset="2"/>
              <a:buNone/>
              <a:tabLst/>
              <a:defRPr/>
            </a:pP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9FF"/>
              </a:buClr>
              <a:buSzTx/>
              <a:buFont typeface="Wingdings" charset="2"/>
              <a:buNone/>
              <a:tabLst/>
              <a:defRPr/>
            </a:pP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lvl="4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charset="2"/>
              <a:buNone/>
              <a:tabLst/>
              <a:defRPr/>
            </a:pP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A person with a beard and glasses&#10;&#10;Description automatically generated">
            <a:extLst>
              <a:ext uri="{FF2B5EF4-FFF2-40B4-BE49-F238E27FC236}">
                <a16:creationId xmlns:a16="http://schemas.microsoft.com/office/drawing/2014/main" id="{F1FC2F99-4B58-55CE-A01E-B3AA0191B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614" y="2041725"/>
            <a:ext cx="2774550" cy="2774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EC6803-D138-3AF2-E752-79669C1A35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528"/>
          <a:stretch/>
        </p:blipFill>
        <p:spPr>
          <a:xfrm>
            <a:off x="2888086" y="3878505"/>
            <a:ext cx="3511351" cy="156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68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D69EAD4-2494-414D-9120-A2C6FDC90870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Training</a:t>
            </a:r>
          </a:p>
          <a:p>
            <a:endParaRPr lang="en-U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D8BC3F-38F6-1842-AD82-C6C26394DACD}"/>
              </a:ext>
            </a:extLst>
          </p:cNvPr>
          <p:cNvSpPr txBox="1"/>
          <p:nvPr/>
        </p:nvSpPr>
        <p:spPr>
          <a:xfrm>
            <a:off x="1208630" y="1767259"/>
            <a:ext cx="10734968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Next CNSC visit will focus on training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effectLst/>
              </a:rPr>
              <a:t>Communication to the organization to be issued once</a:t>
            </a:r>
            <a:r>
              <a:rPr lang="en-CA" sz="2000" dirty="0"/>
              <a:t> </a:t>
            </a:r>
            <a:r>
              <a:rPr lang="en-CA" sz="2000" dirty="0">
                <a:effectLst/>
              </a:rPr>
              <a:t>CNSC has issued official notice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effectLst/>
              </a:rPr>
              <a:t>usually 1 month before</a:t>
            </a:r>
            <a:r>
              <a:rPr lang="en-CA" sz="2000" dirty="0"/>
              <a:t> </a:t>
            </a:r>
            <a:r>
              <a:rPr lang="en-CA" sz="2000" dirty="0">
                <a:effectLst/>
              </a:rPr>
              <a:t>planned visit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2000" dirty="0"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buClr>
                <a:srgbClr val="00B0F0"/>
              </a:buClr>
            </a:pPr>
            <a:endParaRPr lang="en-CA" sz="2000" dirty="0">
              <a:cs typeface="Times New Roman" panose="02020603050405020304" pitchFamily="18" charset="0"/>
            </a:endParaRPr>
          </a:p>
          <a:p>
            <a:pPr>
              <a:buClr>
                <a:srgbClr val="00B0F0"/>
              </a:buClr>
            </a:pPr>
            <a:endParaRPr lang="en-CA" sz="2000" dirty="0"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B2D291-52A4-C8D8-FFA4-C751531BF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696" y="2852171"/>
            <a:ext cx="6738777" cy="400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07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D69EAD4-2494-414D-9120-A2C6FDC90870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Training</a:t>
            </a:r>
          </a:p>
          <a:p>
            <a:endParaRPr lang="en-US" sz="3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B8D9C4-06C1-3FBF-E5BE-23795420DE5F}"/>
              </a:ext>
            </a:extLst>
          </p:cNvPr>
          <p:cNvSpPr txBox="1"/>
          <p:nvPr/>
        </p:nvSpPr>
        <p:spPr>
          <a:xfrm>
            <a:off x="975241" y="6291581"/>
            <a:ext cx="83063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https://</a:t>
            </a:r>
            <a:r>
              <a:rPr lang="en-US" sz="2000" dirty="0" err="1"/>
              <a:t>documents.triumf.ca</a:t>
            </a:r>
            <a:r>
              <a:rPr lang="en-US" sz="2000" dirty="0"/>
              <a:t>/</a:t>
            </a:r>
            <a:r>
              <a:rPr lang="en-US" sz="2000" dirty="0" err="1"/>
              <a:t>docushare</a:t>
            </a:r>
            <a:r>
              <a:rPr lang="en-US" sz="2000" dirty="0"/>
              <a:t>/</a:t>
            </a:r>
            <a:r>
              <a:rPr lang="en-US" sz="2000" dirty="0" err="1"/>
              <a:t>dsweb</a:t>
            </a:r>
            <a:r>
              <a:rPr lang="en-US" sz="2000" dirty="0"/>
              <a:t>/View/Collection-22051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B0C8B9-04A7-5971-B2C9-6D66A3AB5A25}"/>
              </a:ext>
            </a:extLst>
          </p:cNvPr>
          <p:cNvSpPr txBox="1"/>
          <p:nvPr/>
        </p:nvSpPr>
        <p:spPr>
          <a:xfrm>
            <a:off x="481791" y="5891471"/>
            <a:ext cx="1073496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effectLst/>
              </a:rPr>
              <a:t>Existing training plans</a:t>
            </a:r>
            <a:endParaRPr lang="en-CA" sz="2000" dirty="0"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EA3234-854C-9AD8-DA05-3E65D74DB8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736"/>
          <a:stretch/>
        </p:blipFill>
        <p:spPr>
          <a:xfrm>
            <a:off x="3768936" y="917016"/>
            <a:ext cx="5217618" cy="47959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039138-6F64-512C-0816-58E7B4267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692"/>
          <a:stretch/>
        </p:blipFill>
        <p:spPr>
          <a:xfrm>
            <a:off x="8866633" y="917016"/>
            <a:ext cx="1617971" cy="47959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057D88-B5A9-879D-AA56-CC7A46738110}"/>
              </a:ext>
            </a:extLst>
          </p:cNvPr>
          <p:cNvSpPr txBox="1"/>
          <p:nvPr/>
        </p:nvSpPr>
        <p:spPr>
          <a:xfrm>
            <a:off x="287865" y="1583848"/>
            <a:ext cx="10734968" cy="15542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effectLst/>
              </a:rPr>
              <a:t>Identified: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ITK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Hyper-K (in progress)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UCN (done)</a:t>
            </a:r>
          </a:p>
        </p:txBody>
      </p:sp>
    </p:spTree>
    <p:extLst>
      <p:ext uri="{BB962C8B-B14F-4D97-AF65-F5344CB8AC3E}">
        <p14:creationId xmlns:p14="http://schemas.microsoft.com/office/powerpoint/2010/main" val="2731332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D69EAD4-2494-414D-9120-A2C6FDC90870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Compensation</a:t>
            </a:r>
          </a:p>
          <a:p>
            <a:endParaRPr lang="en-U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D8BC3F-38F6-1842-AD82-C6C26394DACD}"/>
              </a:ext>
            </a:extLst>
          </p:cNvPr>
          <p:cNvSpPr txBox="1"/>
          <p:nvPr/>
        </p:nvSpPr>
        <p:spPr>
          <a:xfrm>
            <a:off x="1339258" y="1582455"/>
            <a:ext cx="10734968" cy="53245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Salary increases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effectLst/>
              </a:rPr>
              <a:t>$1300 + 3%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Not for BAE’s because of recent and ongoing market adjustment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2000" dirty="0">
              <a:effectLst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2000" dirty="0"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buClr>
                <a:srgbClr val="00B0F0"/>
              </a:buClr>
            </a:pPr>
            <a:endParaRPr lang="en-CA" sz="2000" dirty="0"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2000" dirty="0"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2000" dirty="0"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2000" dirty="0"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2000" dirty="0"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Clr>
                <a:srgbClr val="00B0F0"/>
              </a:buClr>
            </a:pPr>
            <a:endParaRPr lang="en-CA" sz="2000" dirty="0"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2000" dirty="0"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One time merit increase for “above and beyond” performers</a:t>
            </a:r>
          </a:p>
          <a:p>
            <a:pPr>
              <a:buClr>
                <a:srgbClr val="00B0F0"/>
              </a:buClr>
            </a:pPr>
            <a:endParaRPr lang="en-CA" sz="2000" dirty="0"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10C961-0AEC-94D3-9F4D-19A8D0E12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142" y="2749916"/>
            <a:ext cx="7687097" cy="301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51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D69EAD4-2494-414D-9120-A2C6FDC90870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Critical Jobs</a:t>
            </a:r>
          </a:p>
          <a:p>
            <a:endParaRPr lang="en-US" sz="3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C88455-792F-F84F-5B55-A026341D2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609" y="1605354"/>
            <a:ext cx="9030782" cy="487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61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D69EAD4-2494-414D-9120-A2C6FDC90870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News</a:t>
            </a:r>
          </a:p>
          <a:p>
            <a:endParaRPr lang="en-U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D8BC3F-38F6-1842-AD82-C6C26394DACD}"/>
              </a:ext>
            </a:extLst>
          </p:cNvPr>
          <p:cNvSpPr txBox="1"/>
          <p:nvPr/>
        </p:nvSpPr>
        <p:spPr>
          <a:xfrm>
            <a:off x="880383" y="1420003"/>
            <a:ext cx="10734968" cy="52475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  <a:buClr>
                <a:srgbClr val="00B0F0"/>
              </a:buClr>
            </a:pPr>
            <a:endParaRPr lang="en-CA" sz="2000" dirty="0"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It’s Particle Physics turn to present at the SMM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If you have not done so already, please send Mark your slides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kumimoji="0" lang="en-CA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From Mark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Please share any personnel updates, research highlights, etc. by Friday.  You can directly add updates to the slide template at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b="0" i="0" dirty="0">
                <a:solidFill>
                  <a:srgbClr val="0078D7"/>
                </a:solidFill>
                <a:effectLst/>
                <a:latin typeface="Calibri" panose="020F0502020204030204" pitchFamily="34" charset="0"/>
                <a:hlinkClick r:id="rId2" tooltip="https://triumfoffice365-my.sharepoint.com/:p:/g/personal/mhartz_triumf_ca/EZ62JxMiFW5ArT9UYP28WoIBf9BfMHlBdlXPxQx8cFuWZA?e=AgPodH"/>
              </a:rPr>
              <a:t>PPD_SMM_Updates_20230718.pptx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2000" dirty="0"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If you have not submitted your P3 yet, please do so asap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Meeting with HR tomorrow to streamline the form for BAE’s 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2000" dirty="0"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kumimoji="0" lang="en-CA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5C3C722-148A-3C40-3687-538FA1A90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4F4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>
            <a:hlinkClick r:id="rId3" tooltip="https://triumfoffice365-my.sharepoint.com/:x:/g/personal/mhartz_triumf_ca/Ed-kDo70f2lCtK74Bn7AJu0B0eonUN3lnvLjDXsswxOFwg?e=MSmef5"/>
            <a:extLst>
              <a:ext uri="{FF2B5EF4-FFF2-40B4-BE49-F238E27FC236}">
                <a16:creationId xmlns:a16="http://schemas.microsoft.com/office/drawing/2014/main" id="{5976E0A3-846B-641A-1FD1-594F27F4A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-441325"/>
            <a:ext cx="2032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796D45-29C3-67AF-2409-A724CC6F0120}"/>
              </a:ext>
            </a:extLst>
          </p:cNvPr>
          <p:cNvSpPr txBox="1"/>
          <p:nvPr/>
        </p:nvSpPr>
        <p:spPr>
          <a:xfrm>
            <a:off x="3048990" y="2335112"/>
            <a:ext cx="60979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CA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95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0E3D5B0-6587-B04F-8C24-2665DE65EC8E}"/>
              </a:ext>
            </a:extLst>
          </p:cNvPr>
          <p:cNvSpPr txBox="1"/>
          <p:nvPr/>
        </p:nvSpPr>
        <p:spPr>
          <a:xfrm>
            <a:off x="812481" y="4395787"/>
            <a:ext cx="5283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endParaRPr lang="en-US" sz="2200"/>
          </a:p>
          <a:p>
            <a:pPr marL="342900" indent="-342900">
              <a:buFont typeface="Wingdings" pitchFamily="2" charset="2"/>
              <a:buChar char="§"/>
            </a:pPr>
            <a:endParaRPr lang="en-US" sz="2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F4400F-6852-784F-80D4-C53123FA58F2}"/>
              </a:ext>
            </a:extLst>
          </p:cNvPr>
          <p:cNvSpPr txBox="1"/>
          <p:nvPr/>
        </p:nvSpPr>
        <p:spPr>
          <a:xfrm>
            <a:off x="738455" y="1574703"/>
            <a:ext cx="10715090" cy="455509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2000" dirty="0"/>
              <a:t>These are prepared in collaboration with the university PI’s and often TRIUMF co-PI’s</a:t>
            </a:r>
          </a:p>
          <a:p>
            <a:endParaRPr lang="en-US" sz="1000" dirty="0"/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/>
              <a:t>ATLAS Tier-1 Centre $6.6M (total project $16.5M)</a:t>
            </a:r>
            <a:endParaRPr lang="en-US" sz="2000" dirty="0">
              <a:cs typeface="Calibri"/>
            </a:endParaRP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/>
              <a:t>Refresh of hardware and expansion for the HL-LHC</a:t>
            </a:r>
            <a:endParaRPr lang="en-US" sz="2000" dirty="0">
              <a:cs typeface="Calibri"/>
            </a:endParaRP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/>
              <a:t>Hyper-K $6.4M (add total)</a:t>
            </a:r>
            <a:endParaRPr lang="en-US" sz="2000" dirty="0">
              <a:cs typeface="Calibri"/>
            </a:endParaRP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CA" sz="2000" b="0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200 </a:t>
            </a:r>
            <a:r>
              <a:rPr lang="en-CA" sz="2000" b="0" i="0" u="none" strike="noStrike" dirty="0" err="1">
                <a:solidFill>
                  <a:srgbClr val="000000"/>
                </a:solidFill>
                <a:effectLst/>
                <a:latin typeface="Calibri"/>
                <a:cs typeface="Calibri"/>
              </a:rPr>
              <a:t>mPMTs</a:t>
            </a:r>
            <a:r>
              <a:rPr lang="en-CA" sz="2000" dirty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en-CA" sz="2000" b="0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photogrammetry calibration and</a:t>
            </a:r>
            <a:r>
              <a:rPr lang="en-CA" sz="2000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pPr lvl="1">
              <a:buClr>
                <a:srgbClr val="00B0F0"/>
              </a:buClr>
            </a:pPr>
            <a:r>
              <a:rPr lang="en-CA" sz="2000" dirty="0">
                <a:solidFill>
                  <a:srgbClr val="000000"/>
                </a:solidFill>
                <a:latin typeface="Calibri"/>
                <a:cs typeface="Calibri"/>
              </a:rPr>
              <a:t>     </a:t>
            </a:r>
            <a:r>
              <a:rPr lang="en-CA" sz="2000" b="0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water quality monitoring equipment</a:t>
            </a:r>
            <a:endParaRPr lang="en-US" sz="2000" dirty="0">
              <a:latin typeface="Calibri"/>
              <a:cs typeface="Calibri"/>
            </a:endParaRP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 err="1"/>
              <a:t>DarkLight</a:t>
            </a:r>
            <a:r>
              <a:rPr lang="en-US" sz="2000" dirty="0"/>
              <a:t> $2.8M (total project $7.0M total)</a:t>
            </a:r>
            <a:endParaRPr lang="en-US" sz="2000" dirty="0">
              <a:cs typeface="Calibri"/>
            </a:endParaRP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/>
              <a:t>SRF cavity for 50 MeV upgrade</a:t>
            </a:r>
            <a:endParaRPr lang="en-US" sz="2000" dirty="0">
              <a:cs typeface="Calibri"/>
            </a:endParaRP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/>
              <a:t>P-One $5.9M (total project $14.8M)</a:t>
            </a:r>
            <a:endParaRPr lang="en-US" sz="2000" dirty="0">
              <a:cs typeface="Calibri"/>
            </a:endParaRP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/>
              <a:t>Six instrumented mooring lines for neutrino telescope at Ocean Network Canada (OCN)</a:t>
            </a:r>
            <a:endParaRPr lang="en-US" sz="2000" dirty="0">
              <a:cs typeface="Calibri"/>
            </a:endParaRP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 err="1"/>
              <a:t>nEXO</a:t>
            </a:r>
            <a:r>
              <a:rPr lang="en-US" sz="2000" dirty="0"/>
              <a:t> $12M</a:t>
            </a:r>
            <a:endParaRPr lang="en-US" sz="2000" dirty="0">
              <a:cs typeface="Calibri"/>
            </a:endParaRP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/>
              <a:t>Liquid Xenon detectors (TRIUMF part </a:t>
            </a:r>
            <a:r>
              <a:rPr lang="en-US" sz="2000" dirty="0" err="1"/>
              <a:t>SiPM</a:t>
            </a:r>
            <a:r>
              <a:rPr lang="en-US" sz="2000" dirty="0"/>
              <a:t> characterization)</a:t>
            </a:r>
            <a:endParaRPr lang="en-US" sz="2000" dirty="0">
              <a:cs typeface="Calibri"/>
            </a:endParaRP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/>
              <a:t>ARGO $10M</a:t>
            </a:r>
            <a:endParaRPr lang="en-US" sz="2000" dirty="0">
              <a:cs typeface="Calibri"/>
            </a:endParaRP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/>
              <a:t>Liquid Argon detectors (TRIUMF part UV single photon </a:t>
            </a:r>
            <a:r>
              <a:rPr lang="en-US" sz="2000" dirty="0" err="1"/>
              <a:t>SiPM</a:t>
            </a:r>
            <a:r>
              <a:rPr lang="en-US" sz="2000" dirty="0"/>
              <a:t>)</a:t>
            </a:r>
            <a:endParaRPr lang="en-US" sz="2000" dirty="0">
              <a:cs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04398F3-83E3-C040-9BA2-FADED4B259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281" y="841605"/>
            <a:ext cx="10541042" cy="936395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3300" dirty="0"/>
              <a:t>CFI Proposals submitted in Particle Physics</a:t>
            </a:r>
            <a:br>
              <a:rPr lang="en-US" sz="3000" dirty="0"/>
            </a:br>
            <a:endParaRPr lang="en-US" sz="1600" b="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FB0F0C-B25D-667F-7F30-267A9B0EC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841" y="2821250"/>
            <a:ext cx="4142408" cy="1030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4ADAEE5-4F15-212F-47C9-693C2859F986}"/>
              </a:ext>
            </a:extLst>
          </p:cNvPr>
          <p:cNvSpPr txBox="1"/>
          <p:nvPr/>
        </p:nvSpPr>
        <p:spPr>
          <a:xfrm>
            <a:off x="3795992" y="6412025"/>
            <a:ext cx="61023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Found out in June what was funded</a:t>
            </a:r>
          </a:p>
        </p:txBody>
      </p:sp>
    </p:spTree>
    <p:extLst>
      <p:ext uri="{BB962C8B-B14F-4D97-AF65-F5344CB8AC3E}">
        <p14:creationId xmlns:p14="http://schemas.microsoft.com/office/powerpoint/2010/main" val="2017051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D69EAD4-2494-414D-9120-A2C6FDC90870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IPP AGM at CAP</a:t>
            </a:r>
          </a:p>
          <a:p>
            <a:endParaRPr lang="en-U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D8BC3F-38F6-1842-AD82-C6C26394DACD}"/>
              </a:ext>
            </a:extLst>
          </p:cNvPr>
          <p:cNvSpPr txBox="1"/>
          <p:nvPr/>
        </p:nvSpPr>
        <p:spPr>
          <a:xfrm>
            <a:off x="687744" y="1641400"/>
            <a:ext cx="11057788" cy="54014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Mike Rooney added contributions from TRIUMF</a:t>
            </a:r>
          </a:p>
          <a:p>
            <a:pPr marL="742950" lvl="5" indent="-285750">
              <a:spcBef>
                <a:spcPts val="600"/>
              </a:spcBef>
              <a:buClr>
                <a:srgbClr val="00B0F0"/>
              </a:buClr>
              <a:buFont typeface="Wingdings" pitchFamily="2" charset="2"/>
              <a:buChar char="§"/>
            </a:pPr>
            <a:r>
              <a:rPr lang="en-CA" sz="2000" dirty="0">
                <a:cs typeface="Calibri" panose="020F0502020204030204" pitchFamily="34" charset="0"/>
              </a:rPr>
              <a:t>“TRIUMF </a:t>
            </a:r>
            <a:r>
              <a:rPr lang="en-CA" sz="2000" b="0" i="0" u="none" strike="noStrike" dirty="0">
                <a:effectLst/>
                <a:cs typeface="Calibri" panose="020F0502020204030204" pitchFamily="34" charset="0"/>
              </a:rPr>
              <a:t>5 Year Plan”</a:t>
            </a:r>
            <a:endParaRPr lang="en-CA" sz="2000" dirty="0">
              <a:cs typeface="Calibri" panose="020F0502020204030204" pitchFamily="34" charset="0"/>
            </a:endParaRPr>
          </a:p>
          <a:p>
            <a:pPr marL="742950" lvl="5" indent="-285750">
              <a:spcBef>
                <a:spcPts val="600"/>
              </a:spcBef>
              <a:buClr>
                <a:srgbClr val="00B0F0"/>
              </a:buClr>
              <a:buFont typeface="Wingdings" pitchFamily="2" charset="2"/>
              <a:buChar char="§"/>
            </a:pPr>
            <a:r>
              <a:rPr lang="en-CA" sz="2000" dirty="0"/>
              <a:t>To cover general 5YP but in particular new initiatives / centers</a:t>
            </a:r>
            <a:endParaRPr lang="en-CA" sz="2000" dirty="0">
              <a:cs typeface="Times New Roman" panose="02020603050405020304" pitchFamily="18" charset="0"/>
            </a:endParaRPr>
          </a:p>
          <a:p>
            <a:pPr marL="1200150" lvl="2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Center for detector development (with SciTech, Nuclear, CMMS &amp; Life Sciences)</a:t>
            </a:r>
          </a:p>
          <a:p>
            <a:pPr marL="1200150" lvl="2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Center for AMO/Quantum/Precision/physics (HAICU, radioactive molecules, UCN…), across Particle &amp; Nuclear Physics departments</a:t>
            </a:r>
          </a:p>
          <a:p>
            <a:pPr marL="1200150" lvl="2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AI Center</a:t>
            </a:r>
          </a:p>
          <a:p>
            <a:pPr>
              <a:buClr>
                <a:srgbClr val="00B0F0"/>
              </a:buClr>
            </a:pPr>
            <a:endParaRPr lang="en-CA" sz="2000" dirty="0"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Talk based on ~2 page summaries</a:t>
            </a: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endParaRPr lang="en-CA" sz="2000" dirty="0"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Nigel Smith presented on our behalf </a:t>
            </a:r>
            <a:r>
              <a:rPr lang="en-CA" sz="2000" dirty="0">
                <a:cs typeface="Times New Roman" panose="02020603050405020304" pitchFamily="18" charset="0"/>
                <a:hlinkClick r:id="rId2"/>
              </a:rPr>
              <a:t>link here</a:t>
            </a:r>
            <a:endParaRPr lang="en-CA" sz="2000" dirty="0"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endParaRPr lang="en-CA" sz="2000" dirty="0"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Five Year Plan 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2030 Science highlights </a:t>
            </a:r>
            <a:r>
              <a:rPr lang="en-CA" sz="2000" dirty="0">
                <a:cs typeface="Times New Roman" panose="02020603050405020304" pitchFamily="18" charset="0"/>
                <a:hlinkClick r:id="rId3"/>
              </a:rPr>
              <a:t>link here</a:t>
            </a:r>
            <a:endParaRPr lang="en-CA" sz="2000" dirty="0">
              <a:cs typeface="Times New Roman" panose="02020603050405020304" pitchFamily="18" charset="0"/>
            </a:endParaRP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Thanks to everyone who already added a paragraph, there are a few missing</a:t>
            </a: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endParaRPr lang="en-CA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51194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TRIUMF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UMF_Light_03" id="{4D894E19-41A3-8842-A464-3F12065EEF05}" vid="{B960C763-9EE8-8C4A-B0B5-CE3D986AFA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56045</TotalTime>
  <Words>480</Words>
  <Application>Microsoft Macintosh PowerPoint</Application>
  <PresentationFormat>Widescreen</PresentationFormat>
  <Paragraphs>103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Custom Design</vt:lpstr>
      <vt:lpstr>Particle Physics Faculty Meeting</vt:lpstr>
      <vt:lpstr>BAE Hire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CFI Proposals submitted in Particle Physics </vt:lpstr>
      <vt:lpstr>PowerPoint Presentation</vt:lpstr>
      <vt:lpstr>PowerPoint Presentation</vt:lpstr>
      <vt:lpstr>Round Table</vt:lpstr>
      <vt:lpstr>Next Meeting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Oliver Stelzer-Chilton</dc:creator>
  <cp:lastModifiedBy>Oliver Stelzer-Chilton</cp:lastModifiedBy>
  <cp:revision>1896</cp:revision>
  <cp:lastPrinted>2023-03-09T19:49:32Z</cp:lastPrinted>
  <dcterms:created xsi:type="dcterms:W3CDTF">2018-01-29T04:01:54Z</dcterms:created>
  <dcterms:modified xsi:type="dcterms:W3CDTF">2023-07-13T19:53:15Z</dcterms:modified>
</cp:coreProperties>
</file>