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6" r:id="rId1"/>
  </p:sldMasterIdLst>
  <p:notesMasterIdLst>
    <p:notesMasterId r:id="rId11"/>
  </p:notesMasterIdLst>
  <p:handoutMasterIdLst>
    <p:handoutMasterId r:id="rId12"/>
  </p:handoutMasterIdLst>
  <p:sldIdLst>
    <p:sldId id="664" r:id="rId2"/>
    <p:sldId id="351" r:id="rId3"/>
    <p:sldId id="2082" r:id="rId4"/>
    <p:sldId id="2084" r:id="rId5"/>
    <p:sldId id="2086" r:id="rId6"/>
    <p:sldId id="2085" r:id="rId7"/>
    <p:sldId id="2081" r:id="rId8"/>
    <p:sldId id="691" r:id="rId9"/>
    <p:sldId id="200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FF"/>
    <a:srgbClr val="767171"/>
    <a:srgbClr val="FFFFFF"/>
    <a:srgbClr val="009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058" autoAdjust="0"/>
    <p:restoredTop sz="94692"/>
  </p:normalViewPr>
  <p:slideViewPr>
    <p:cSldViewPr snapToGrid="0" snapToObjects="1">
      <p:cViewPr varScale="1">
        <p:scale>
          <a:sx n="110" d="100"/>
          <a:sy n="110" d="100"/>
        </p:scale>
        <p:origin x="176" y="2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7" d="100"/>
          <a:sy n="137" d="100"/>
        </p:scale>
        <p:origin x="178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F9C03A-79D8-174C-8A65-8B724BE9D7B5}" type="datetimeFigureOut">
              <a:rPr lang="en-US" smtClean="0"/>
              <a:t>8/10/23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D49E93-5542-D14B-A07B-05AD65D6EB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204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03967B-E13D-644C-B749-25F5E6C5117C}" type="datetimeFigureOut">
              <a:rPr lang="en-US" smtClean="0"/>
              <a:t>8/10/23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A6A82-C43D-0E45-8BBC-3BA89641B4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460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2023-08-10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348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73411" y="2032777"/>
            <a:ext cx="4869743" cy="76980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rgbClr val="00A9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773410" y="3337854"/>
            <a:ext cx="4869744" cy="304025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2"/>
          </p:nvPr>
        </p:nvSpPr>
        <p:spPr>
          <a:xfrm>
            <a:off x="5968074" y="2032777"/>
            <a:ext cx="4869743" cy="76980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rgbClr val="00A9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5968073" y="3337854"/>
            <a:ext cx="4869744" cy="304025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773410" y="979687"/>
            <a:ext cx="10064407" cy="63707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A9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3464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>
                <a:solidFill>
                  <a:srgbClr val="00B0F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1"/>
          </p:nvPr>
        </p:nvSpPr>
        <p:spPr>
          <a:xfrm>
            <a:off x="661743" y="3814534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075864" y="2032776"/>
            <a:ext cx="5446278" cy="3931442"/>
          </a:xfrm>
          <a:prstGeom prst="rect">
            <a:avLst/>
          </a:prstGeom>
        </p:spPr>
        <p:txBody>
          <a:bodyPr anchor="ctr"/>
          <a:lstStyle>
            <a:lvl1pPr marL="2286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365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1"/>
          </p:nvPr>
        </p:nvSpPr>
        <p:spPr>
          <a:xfrm>
            <a:off x="661743" y="3814534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979688"/>
            <a:ext cx="4182876" cy="5881540"/>
          </a:xfrm>
          <a:prstGeom prst="rect">
            <a:avLst/>
          </a:prstGeo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787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7791" y="2032777"/>
            <a:ext cx="7687507" cy="4439522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2286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947791" y="979688"/>
            <a:ext cx="7687507" cy="66358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2065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7791" y="2032777"/>
            <a:ext cx="6921889" cy="4439522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2286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 rot="5400000">
            <a:off x="7116880" y="3953881"/>
            <a:ext cx="4439522" cy="59731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606682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Merci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/>
              <a:t>Social Handles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01855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Merci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/>
              <a:t>Social Handles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5462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Merci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/>
              <a:t>Social Handles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41767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Merci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/>
              <a:t>Social Handles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Merci</a:t>
            </a:r>
            <a:endParaRPr lang="en-US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/>
              <a:t>Social Handles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5934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2023-08-10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668115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6132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clotr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251282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I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343981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on Hal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5896059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or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6921574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clotron Grou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0394195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fe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2979259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6959840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4376732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706589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2023-08-10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7403212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7124815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1701012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1177894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F NIF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9597145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A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1099446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PH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3738488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AG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0852085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SI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392674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ium Recycl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4131516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-1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72232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2023-08-10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-13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53669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CA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7326409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CA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9350479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er Tap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236687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 Draf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7982826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bbit L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076498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chine Sh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718993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ol Room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8286531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ol Room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520384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ol Room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967404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6242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per Clip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656314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1471" y="979687"/>
            <a:ext cx="8953827" cy="65032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A9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81471" y="2032777"/>
            <a:ext cx="8953827" cy="393939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52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8269" y="979688"/>
            <a:ext cx="10231669" cy="5881540"/>
          </a:xfrm>
          <a:prstGeom prst="rect">
            <a:avLst/>
          </a:prstGeo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574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61743" y="3814534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773410" y="2032777"/>
            <a:ext cx="4869744" cy="43453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5968073" y="2032777"/>
            <a:ext cx="4869744" cy="43453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06616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4102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86" r:id="rId4"/>
    <p:sldLayoutId id="2147483817" r:id="rId5"/>
    <p:sldLayoutId id="2147483770" r:id="rId6"/>
    <p:sldLayoutId id="2147483784" r:id="rId7"/>
    <p:sldLayoutId id="2147483771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  <p:sldLayoutId id="2147483788" r:id="rId18"/>
    <p:sldLayoutId id="2147483818" r:id="rId19"/>
    <p:sldLayoutId id="2147483785" r:id="rId20"/>
    <p:sldLayoutId id="2147483790" r:id="rId21"/>
    <p:sldLayoutId id="2147483791" r:id="rId22"/>
    <p:sldLayoutId id="2147483793" r:id="rId23"/>
    <p:sldLayoutId id="2147483794" r:id="rId24"/>
    <p:sldLayoutId id="2147483795" r:id="rId25"/>
    <p:sldLayoutId id="2147483798" r:id="rId26"/>
    <p:sldLayoutId id="2147483799" r:id="rId27"/>
    <p:sldLayoutId id="2147483800" r:id="rId28"/>
    <p:sldLayoutId id="2147483801" r:id="rId29"/>
    <p:sldLayoutId id="2147483802" r:id="rId30"/>
    <p:sldLayoutId id="2147483803" r:id="rId31"/>
    <p:sldLayoutId id="2147483804" r:id="rId32"/>
    <p:sldLayoutId id="2147483805" r:id="rId33"/>
    <p:sldLayoutId id="2147483806" r:id="rId34"/>
    <p:sldLayoutId id="2147483807" r:id="rId35"/>
    <p:sldLayoutId id="2147483808" r:id="rId36"/>
    <p:sldLayoutId id="2147483809" r:id="rId37"/>
    <p:sldLayoutId id="2147483810" r:id="rId38"/>
    <p:sldLayoutId id="2147483811" r:id="rId39"/>
    <p:sldLayoutId id="2147483812" r:id="rId40"/>
    <p:sldLayoutId id="2147483813" r:id="rId41"/>
    <p:sldLayoutId id="2147483796" r:id="rId42"/>
    <p:sldLayoutId id="2147483821" r:id="rId43"/>
    <p:sldLayoutId id="2147483823" r:id="rId44"/>
    <p:sldLayoutId id="2147483819" r:id="rId45"/>
    <p:sldLayoutId id="2147483820" r:id="rId46"/>
    <p:sldLayoutId id="2147483814" r:id="rId47"/>
    <p:sldLayoutId id="2147483815" r:id="rId48"/>
    <p:sldLayoutId id="2147483816" r:id="rId49"/>
    <p:sldLayoutId id="2147483824" r:id="rId5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s://www.triumf.ca/sites/default/files/2023-PBS-Pages-01%20%281%29.pdf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85037" y="1168020"/>
            <a:ext cx="10621926" cy="688338"/>
          </a:xfrm>
        </p:spPr>
        <p:txBody>
          <a:bodyPr>
            <a:normAutofit/>
          </a:bodyPr>
          <a:lstStyle/>
          <a:p>
            <a:r>
              <a:rPr lang="en-US" sz="3200" dirty="0"/>
              <a:t>Particle Physics Faculty Meeting</a:t>
            </a:r>
            <a:endParaRPr lang="en-US" sz="3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3E9DF6-0197-454E-9EB8-796E0050B9AE}"/>
              </a:ext>
            </a:extLst>
          </p:cNvPr>
          <p:cNvSpPr/>
          <p:nvPr/>
        </p:nvSpPr>
        <p:spPr>
          <a:xfrm>
            <a:off x="1417280" y="1856358"/>
            <a:ext cx="10943746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US" sz="2400" dirty="0"/>
              <a:t>Agenda</a:t>
            </a:r>
            <a:endParaRPr lang="en-CA" sz="2000" dirty="0"/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/>
              <a:t>News/Update</a:t>
            </a:r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/>
              <a:t>Roundtable</a:t>
            </a:r>
          </a:p>
          <a:p>
            <a:pPr lvl="2">
              <a:buClr>
                <a:srgbClr val="00B0F0"/>
              </a:buClr>
            </a:pP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815220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00417-CCC4-99B0-D3B6-D32383B75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471" y="567970"/>
            <a:ext cx="8953827" cy="650329"/>
          </a:xfrm>
        </p:spPr>
        <p:txBody>
          <a:bodyPr>
            <a:normAutofit/>
          </a:bodyPr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 dirty="0">
                <a:ea typeface="+mj-ea"/>
                <a:sym typeface="Arial"/>
              </a:rPr>
              <a:t>BAE Hire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FCFC8D2-6C1A-4921-F7DB-EFC460E50B0A}"/>
              </a:ext>
            </a:extLst>
          </p:cNvPr>
          <p:cNvSpPr txBox="1">
            <a:spLocks/>
          </p:cNvSpPr>
          <p:nvPr/>
        </p:nvSpPr>
        <p:spPr>
          <a:xfrm>
            <a:off x="1149275" y="1411118"/>
            <a:ext cx="11339608" cy="35635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9FF"/>
              </a:buClr>
              <a:buFont typeface="Wingdings" charset="2"/>
              <a:buChar char="§"/>
              <a:defRPr sz="3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9FF"/>
              </a:buClr>
              <a:buFont typeface="Wingdings" charset="2"/>
              <a:buChar char="§"/>
              <a:defRPr sz="3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9FF"/>
              </a:buClr>
              <a:buFont typeface="Wingdings" charset="2"/>
              <a:buChar char="§"/>
              <a:defRPr sz="3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9FF"/>
              </a:buClr>
              <a:buFont typeface="Wingdings" charset="2"/>
              <a:buChar char="§"/>
              <a:defRPr sz="3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9FF"/>
              </a:buClr>
              <a:buFont typeface="Wingdings" charset="2"/>
              <a:buChar char="§"/>
              <a:defRPr sz="3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5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Tx/>
              <a:buFont typeface="Arial"/>
              <a:buNone/>
              <a:tabLst/>
              <a:defRPr/>
            </a:pPr>
            <a:endParaRPr kumimoji="0" lang="en-CA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9FF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ALPHA BAE position filled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9FF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Andrea Capra </a:t>
            </a: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is the successful candidate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9FF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Postdoc at TRIUMF since 2016 in </a:t>
            </a:r>
          </a:p>
          <a:p>
            <a:pPr marL="914400" marR="0" lvl="2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9FF"/>
              </a:buClr>
              <a:buSzTx/>
              <a:buNone/>
              <a:tabLst/>
              <a:defRPr/>
            </a:pPr>
            <a:r>
              <a:rPr lang="en-CA" sz="2000" dirty="0">
                <a:solidFill>
                  <a:srgbClr val="00000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  </a:t>
            </a: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working on ALPHA(-g) and Darkside-20k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9FF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PhD from York University in 2016 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9FF"/>
              </a:buClr>
              <a:buSzTx/>
              <a:buFont typeface="Wingdings" charset="2"/>
              <a:buNone/>
              <a:tabLst/>
              <a:defRPr/>
            </a:pPr>
            <a:endParaRPr kumimoji="0" lang="en-CA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9FF"/>
              </a:buClr>
              <a:buSzTx/>
              <a:buFont typeface="Wingdings" charset="2"/>
              <a:buNone/>
              <a:tabLst/>
              <a:defRPr/>
            </a:pPr>
            <a:endParaRPr kumimoji="0" lang="en-CA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 lvl="4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charset="2"/>
              <a:buNone/>
              <a:tabLst/>
              <a:defRPr/>
            </a:pPr>
            <a:endParaRPr kumimoji="0" lang="en-CA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 descr="A person with a beard and glasses&#10;&#10;Description automatically generated">
            <a:extLst>
              <a:ext uri="{FF2B5EF4-FFF2-40B4-BE49-F238E27FC236}">
                <a16:creationId xmlns:a16="http://schemas.microsoft.com/office/drawing/2014/main" id="{F1FC2F99-4B58-55CE-A01E-B3AA0191B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2614" y="2041725"/>
            <a:ext cx="2774550" cy="27745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EEC6803-D138-3AF2-E752-79669C1A35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528"/>
          <a:stretch/>
        </p:blipFill>
        <p:spPr>
          <a:xfrm>
            <a:off x="2888086" y="3878505"/>
            <a:ext cx="3511351" cy="156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768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00417-CCC4-99B0-D3B6-D32383B75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471" y="567970"/>
            <a:ext cx="8953827" cy="650329"/>
          </a:xfrm>
        </p:spPr>
        <p:txBody>
          <a:bodyPr>
            <a:normAutofit/>
          </a:bodyPr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 dirty="0">
                <a:ea typeface="+mj-ea"/>
                <a:sym typeface="Arial"/>
              </a:rPr>
              <a:t>Fermilab g-2</a:t>
            </a:r>
            <a:endParaRPr lang="en-US" dirty="0"/>
          </a:p>
        </p:txBody>
      </p:sp>
      <p:pic>
        <p:nvPicPr>
          <p:cNvPr id="4" name="Picture 3" descr="A graph with numbers and lines&#10;&#10;Description automatically generated">
            <a:extLst>
              <a:ext uri="{FF2B5EF4-FFF2-40B4-BE49-F238E27FC236}">
                <a16:creationId xmlns:a16="http://schemas.microsoft.com/office/drawing/2014/main" id="{EFAE92A9-62E3-6BE5-956D-005C83F8F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716" y="1657350"/>
            <a:ext cx="8800432" cy="463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321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4D69EAD4-2494-414D-9120-A2C6FDC90870}"/>
              </a:ext>
            </a:extLst>
          </p:cNvPr>
          <p:cNvSpPr txBox="1">
            <a:spLocks/>
          </p:cNvSpPr>
          <p:nvPr/>
        </p:nvSpPr>
        <p:spPr>
          <a:xfrm>
            <a:off x="481791" y="917016"/>
            <a:ext cx="10541042" cy="688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CA" sz="3000" dirty="0"/>
              <a:t>Science Week</a:t>
            </a:r>
          </a:p>
          <a:p>
            <a:endParaRPr lang="en-US" sz="3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D8BC3F-38F6-1842-AD82-C6C26394DACD}"/>
              </a:ext>
            </a:extLst>
          </p:cNvPr>
          <p:cNvSpPr txBox="1"/>
          <p:nvPr/>
        </p:nvSpPr>
        <p:spPr>
          <a:xfrm>
            <a:off x="687744" y="1641400"/>
            <a:ext cx="11057788" cy="430887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>
                <a:cs typeface="Times New Roman" panose="02020603050405020304" pitchFamily="18" charset="0"/>
              </a:rPr>
              <a:t>Thanks to all the speakers for excellent talks!</a:t>
            </a: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endParaRPr lang="en-CA" sz="2000" dirty="0"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>
                <a:cs typeface="Times New Roman" panose="02020603050405020304" pitchFamily="18" charset="0"/>
              </a:rPr>
              <a:t>5 Year plan</a:t>
            </a:r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>
                <a:cs typeface="Times New Roman" panose="02020603050405020304" pitchFamily="18" charset="0"/>
              </a:rPr>
              <a:t>Pre-budget submission</a:t>
            </a:r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endParaRPr lang="en-CA" sz="2000" dirty="0">
              <a:cs typeface="Times New Roman" panose="02020603050405020304" pitchFamily="18" charset="0"/>
            </a:endParaRPr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endParaRPr lang="en-CA" sz="2000" dirty="0">
              <a:cs typeface="Times New Roman" panose="02020603050405020304" pitchFamily="18" charset="0"/>
              <a:hlinkClick r:id="rId2"/>
            </a:endParaRPr>
          </a:p>
          <a:p>
            <a:pPr lvl="1">
              <a:spcBef>
                <a:spcPts val="600"/>
              </a:spcBef>
              <a:buClr>
                <a:srgbClr val="00B0F0"/>
              </a:buClr>
            </a:pPr>
            <a:endParaRPr lang="en-CA" sz="2000" dirty="0">
              <a:cs typeface="Times New Roman" panose="02020603050405020304" pitchFamily="18" charset="0"/>
              <a:hlinkClick r:id="rId2"/>
            </a:endParaRPr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>
                <a:cs typeface="Times New Roman" panose="02020603050405020304" pitchFamily="18" charset="0"/>
                <a:hlinkClick r:id="rId2"/>
              </a:rPr>
              <a:t>https://www.triumf.ca/sites/default/files/2023-PBS-Pages-01%20%281%29.pdf</a:t>
            </a:r>
            <a:endParaRPr lang="en-CA" sz="2000" dirty="0">
              <a:cs typeface="Times New Roman" panose="02020603050405020304" pitchFamily="18" charset="0"/>
            </a:endParaRPr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>
                <a:cs typeface="Times New Roman" panose="02020603050405020304" pitchFamily="18" charset="0"/>
              </a:rPr>
              <a:t>“</a:t>
            </a:r>
            <a:r>
              <a:rPr lang="en-CA" sz="1800" dirty="0">
                <a:solidFill>
                  <a:srgbClr val="050707"/>
                </a:solidFill>
                <a:effectLst/>
                <a:latin typeface="HelveticaNeueLTPro"/>
              </a:rPr>
              <a:t>Complementing the new frontiers of science that will be unlocked with ARIEL and IAMI, the pivot towards mission-driven centres of excellence in areas, such as quantum, green technologies, detectors, and data / artificial intelligence, will position Canada to quickly and effectively respond to emergent challenges”</a:t>
            </a:r>
            <a:endParaRPr lang="en-CA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F1E28B-4715-E0ED-F98A-4929D81AEF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728" y="3258786"/>
            <a:ext cx="6285712" cy="107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511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4D69EAD4-2494-414D-9120-A2C6FDC90870}"/>
              </a:ext>
            </a:extLst>
          </p:cNvPr>
          <p:cNvSpPr txBox="1">
            <a:spLocks/>
          </p:cNvSpPr>
          <p:nvPr/>
        </p:nvSpPr>
        <p:spPr>
          <a:xfrm>
            <a:off x="481791" y="917016"/>
            <a:ext cx="10541042" cy="688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CA" sz="3000" dirty="0"/>
              <a:t>IN2P3 Visit</a:t>
            </a:r>
            <a:endParaRPr lang="en-US" sz="3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D8BC3F-38F6-1842-AD82-C6C26394DACD}"/>
              </a:ext>
            </a:extLst>
          </p:cNvPr>
          <p:cNvSpPr txBox="1"/>
          <p:nvPr/>
        </p:nvSpPr>
        <p:spPr>
          <a:xfrm>
            <a:off x="687744" y="1641400"/>
            <a:ext cx="11057788" cy="455509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>
                <a:latin typeface="Calibri" panose="020F0502020204030204" pitchFamily="34" charset="0"/>
                <a:cs typeface="Calibri" panose="020F0502020204030204" pitchFamily="34" charset="0"/>
              </a:rPr>
              <a:t>August 28</a:t>
            </a:r>
            <a:r>
              <a:rPr lang="en-CA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CA" sz="2000" dirty="0">
                <a:latin typeface="Calibri" panose="020F0502020204030204" pitchFamily="34" charset="0"/>
                <a:cs typeface="Calibri" panose="020F0502020204030204" pitchFamily="34" charset="0"/>
              </a:rPr>
              <a:t> tour and talks</a:t>
            </a: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endParaRPr lang="en-US" sz="2000" b="0" i="0" u="none" strike="noStrike" dirty="0">
              <a:solidFill>
                <a:srgbClr val="21212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US" sz="20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 delegation will include</a:t>
            </a:r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US" sz="2000" b="0" i="0" u="none" strike="noStrike" dirty="0" err="1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Reynald</a:t>
            </a:r>
            <a:r>
              <a:rPr lang="en-US" sz="20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 Pain, IN2P3 director</a:t>
            </a:r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US" sz="20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Ursula </a:t>
            </a:r>
            <a:r>
              <a:rPr lang="en-US" sz="2000" b="0" i="0" u="none" strike="noStrike" dirty="0" err="1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Bassler</a:t>
            </a:r>
            <a:r>
              <a:rPr lang="en-US" sz="20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, IN2P3 scientific director in charge of international collaborations </a:t>
            </a:r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US" sz="20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Marcella Grasso, IN2P3 scientific director for nuclear physics</a:t>
            </a:r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US" sz="20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Arnaud </a:t>
            </a:r>
            <a:r>
              <a:rPr lang="en-US" sz="2000" b="0" i="0" u="none" strike="noStrike" dirty="0" err="1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Lucotte</a:t>
            </a:r>
            <a:r>
              <a:rPr lang="en-US" sz="20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, IN2P3 scientific director for accelerators and technology</a:t>
            </a: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endParaRPr lang="en-CA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>
                <a:latin typeface="Calibri" panose="020F0502020204030204" pitchFamily="34" charset="0"/>
                <a:cs typeface="Calibri" panose="020F0502020204030204" pitchFamily="34" charset="0"/>
              </a:rPr>
              <a:t>Focus is on Accelerator and Nuclear Physics</a:t>
            </a: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US" sz="20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Asked to give a 20+10min talk on Particle Physics</a:t>
            </a:r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US" sz="200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 on highlighting connections to IN2P3 and France in general, so please let me know if you have existing collaborations, items of interest</a:t>
            </a:r>
            <a:endParaRPr lang="en-US" sz="2000" b="0" i="0" u="none" strike="noStrike" dirty="0">
              <a:solidFill>
                <a:srgbClr val="21212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103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4D69EAD4-2494-414D-9120-A2C6FDC90870}"/>
              </a:ext>
            </a:extLst>
          </p:cNvPr>
          <p:cNvSpPr txBox="1">
            <a:spLocks/>
          </p:cNvSpPr>
          <p:nvPr/>
        </p:nvSpPr>
        <p:spPr>
          <a:xfrm>
            <a:off x="481791" y="917016"/>
            <a:ext cx="10541042" cy="688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CA" sz="3000" dirty="0"/>
              <a:t>Today’s seminar/colloquium </a:t>
            </a:r>
          </a:p>
          <a:p>
            <a:endParaRPr lang="en-US" sz="3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380FA2-FDEC-BAA8-9D40-574AF247BFC1}"/>
              </a:ext>
            </a:extLst>
          </p:cNvPr>
          <p:cNvSpPr txBox="1"/>
          <p:nvPr/>
        </p:nvSpPr>
        <p:spPr>
          <a:xfrm>
            <a:off x="1177636" y="2231168"/>
            <a:ext cx="958734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Speaker:   Marc Fortin (NSERC)</a:t>
            </a:r>
            <a:br>
              <a:rPr lang="en-CA" dirty="0"/>
            </a:br>
            <a:br>
              <a:rPr lang="en-CA" dirty="0"/>
            </a:br>
            <a:r>
              <a:rPr lang="en-CA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Title:     NSERC: How do we fund discovery?</a:t>
            </a:r>
            <a:br>
              <a:rPr lang="en-CA" dirty="0"/>
            </a:br>
            <a:br>
              <a:rPr lang="en-CA" dirty="0"/>
            </a:br>
            <a:r>
              <a:rPr lang="en-CA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Abstract: We invite researchers for a short summary on the latest news from NSERC and a discussion/consultation on funding discovery, research, and students. Dr. Marc Fortin, Vice-President, Research Grants and Scholarships Directorate at NSERC, will present a summary of NSERC's funding for discovery grants and scholarship programs. The presentation will be followed by a general discussion about ways to build funding for discovery research.  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266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4D69EAD4-2494-414D-9120-A2C6FDC90870}"/>
              </a:ext>
            </a:extLst>
          </p:cNvPr>
          <p:cNvSpPr txBox="1">
            <a:spLocks/>
          </p:cNvSpPr>
          <p:nvPr/>
        </p:nvSpPr>
        <p:spPr>
          <a:xfrm>
            <a:off x="481791" y="917016"/>
            <a:ext cx="10541042" cy="688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CA" sz="3000" dirty="0"/>
              <a:t>AOB</a:t>
            </a: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121838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85037" y="1168020"/>
            <a:ext cx="10621926" cy="688338"/>
          </a:xfrm>
        </p:spPr>
        <p:txBody>
          <a:bodyPr>
            <a:normAutofit/>
          </a:bodyPr>
          <a:lstStyle/>
          <a:p>
            <a:r>
              <a:rPr lang="en-US" sz="3200" dirty="0"/>
              <a:t>Round Table</a:t>
            </a:r>
            <a:endParaRPr lang="en-US" sz="3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AA9893-04F1-4A45-A255-8ACD5D549302}"/>
              </a:ext>
            </a:extLst>
          </p:cNvPr>
          <p:cNvSpPr/>
          <p:nvPr/>
        </p:nvSpPr>
        <p:spPr>
          <a:xfrm>
            <a:off x="539418" y="1856358"/>
            <a:ext cx="1111316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r>
              <a:rPr lang="en-US" dirty="0"/>
              <a:t>ATLAS</a:t>
            </a:r>
          </a:p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r>
              <a:rPr lang="en-US" dirty="0"/>
              <a:t>T2K/</a:t>
            </a:r>
            <a:r>
              <a:rPr lang="en-US" dirty="0" err="1"/>
              <a:t>HyperK</a:t>
            </a:r>
            <a:endParaRPr lang="en-US" dirty="0"/>
          </a:p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r>
              <a:rPr lang="en-US" dirty="0"/>
              <a:t>TUCAN</a:t>
            </a:r>
          </a:p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r>
              <a:rPr lang="en-US" dirty="0"/>
              <a:t>ALPHA </a:t>
            </a:r>
          </a:p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r>
              <a:rPr lang="en-US" dirty="0" err="1"/>
              <a:t>SuperCDMS</a:t>
            </a:r>
            <a:endParaRPr lang="en-US" dirty="0"/>
          </a:p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r>
              <a:rPr lang="en-US" dirty="0" err="1"/>
              <a:t>DarkLight</a:t>
            </a:r>
            <a:endParaRPr lang="en-US" dirty="0"/>
          </a:p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r>
              <a:rPr lang="en-US" dirty="0"/>
              <a:t>n-EXO / </a:t>
            </a:r>
            <a:r>
              <a:rPr lang="en-US" sz="1800" b="0" strike="noStrike" spc="-1" dirty="0">
                <a:solidFill>
                  <a:srgbClr val="000000"/>
                </a:solidFill>
              </a:rPr>
              <a:t>PHORWARD</a:t>
            </a:r>
            <a:endParaRPr lang="en-US" dirty="0"/>
          </a:p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r>
              <a:rPr lang="en-US" dirty="0"/>
              <a:t>PIONEER</a:t>
            </a:r>
          </a:p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r>
              <a:rPr lang="en-US" dirty="0"/>
              <a:t>NA62</a:t>
            </a:r>
          </a:p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r>
              <a:rPr lang="en-US" dirty="0"/>
              <a:t>P-One</a:t>
            </a:r>
          </a:p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r>
              <a:rPr lang="en-US" dirty="0"/>
              <a:t>SNO+</a:t>
            </a:r>
          </a:p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r>
              <a:rPr lang="en-US" dirty="0"/>
              <a:t>HALO</a:t>
            </a:r>
          </a:p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r>
              <a:rPr lang="en-US" dirty="0"/>
              <a:t>g-2</a:t>
            </a:r>
          </a:p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r>
              <a:rPr lang="en-US" dirty="0"/>
              <a:t>Belle</a:t>
            </a:r>
          </a:p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r>
              <a:rPr lang="en-US" dirty="0"/>
              <a:t>Theory</a:t>
            </a:r>
          </a:p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endParaRPr lang="en-CA" sz="2200" dirty="0"/>
          </a:p>
        </p:txBody>
      </p:sp>
    </p:spTree>
    <p:extLst>
      <p:ext uri="{BB962C8B-B14F-4D97-AF65-F5344CB8AC3E}">
        <p14:creationId xmlns:p14="http://schemas.microsoft.com/office/powerpoint/2010/main" val="2564443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85037" y="1168020"/>
            <a:ext cx="10621926" cy="688338"/>
          </a:xfrm>
        </p:spPr>
        <p:txBody>
          <a:bodyPr>
            <a:normAutofit/>
          </a:bodyPr>
          <a:lstStyle/>
          <a:p>
            <a:r>
              <a:rPr lang="en-US" sz="3200" dirty="0"/>
              <a:t>Next Meeting</a:t>
            </a:r>
            <a:endParaRPr lang="en-US" sz="3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AA9893-04F1-4A45-A255-8ACD5D549302}"/>
              </a:ext>
            </a:extLst>
          </p:cNvPr>
          <p:cNvSpPr/>
          <p:nvPr/>
        </p:nvSpPr>
        <p:spPr>
          <a:xfrm>
            <a:off x="539418" y="1856358"/>
            <a:ext cx="111131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dirty="0"/>
              <a:t>Sep 14</a:t>
            </a:r>
            <a:r>
              <a:rPr lang="en-CA" baseline="30000" dirty="0"/>
              <a:t>th</a:t>
            </a:r>
            <a:r>
              <a:rPr lang="en-CA" dirty="0"/>
              <a:t> </a:t>
            </a:r>
          </a:p>
          <a:p>
            <a:pPr lvl="1">
              <a:buClr>
                <a:srgbClr val="00B0F0"/>
              </a:buClr>
            </a:pPr>
            <a:endParaRPr lang="en-CA" dirty="0"/>
          </a:p>
          <a:p>
            <a:pPr lvl="1">
              <a:buClr>
                <a:srgbClr val="00B0F0"/>
              </a:buClr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1035286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TRIUMF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IUMF_Light_03" id="{4D894E19-41A3-8842-A464-3F12065EEF05}" vid="{B960C763-9EE8-8C4A-B0B5-CE3D986AFAE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Custom Design</Template>
  <TotalTime>56111</TotalTime>
  <Words>345</Words>
  <Application>Microsoft Macintosh PowerPoint</Application>
  <PresentationFormat>Widescreen</PresentationFormat>
  <Paragraphs>56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HelveticaNeueLTPro</vt:lpstr>
      <vt:lpstr>Wingdings</vt:lpstr>
      <vt:lpstr>Custom Design</vt:lpstr>
      <vt:lpstr>Particle Physics Faculty Meeting</vt:lpstr>
      <vt:lpstr>BAE Hire</vt:lpstr>
      <vt:lpstr>Fermilab g-2</vt:lpstr>
      <vt:lpstr>PowerPoint Presentation</vt:lpstr>
      <vt:lpstr>PowerPoint Presentation</vt:lpstr>
      <vt:lpstr>PowerPoint Presentation</vt:lpstr>
      <vt:lpstr>PowerPoint Presentation</vt:lpstr>
      <vt:lpstr>Round Table</vt:lpstr>
      <vt:lpstr>Next Meeting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Oliver Stelzer-Chilton</dc:creator>
  <cp:lastModifiedBy>Oliver Stelzer-Chilton</cp:lastModifiedBy>
  <cp:revision>1909</cp:revision>
  <cp:lastPrinted>2023-03-09T19:49:32Z</cp:lastPrinted>
  <dcterms:created xsi:type="dcterms:W3CDTF">2018-01-29T04:01:54Z</dcterms:created>
  <dcterms:modified xsi:type="dcterms:W3CDTF">2023-08-10T16:37:26Z</dcterms:modified>
</cp:coreProperties>
</file>