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1pPr>
    <a:lvl2pPr marL="0" marR="0" indent="457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2pPr>
    <a:lvl3pPr marL="0" marR="0" indent="914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3pPr>
    <a:lvl4pPr marL="0" marR="0" indent="1371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4pPr>
    <a:lvl5pPr marL="0" marR="0" indent="18288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5pPr>
    <a:lvl6pPr marL="0" marR="0" indent="22860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6pPr>
    <a:lvl7pPr marL="0" marR="0" indent="2743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7pPr>
    <a:lvl8pPr marL="0" marR="0" indent="3200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8pPr>
    <a:lvl9pPr marL="0" marR="0" indent="3657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ヒラギノ角ゴ ProN W3"/>
          <a:ea typeface="ヒラギノ角ゴ ProN W3"/>
          <a:cs typeface="ヒラギノ角ゴ ProN W3"/>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ヒラギノ角ゴ ProN W3"/>
          <a:ea typeface="ヒラギノ角ゴ ProN W3"/>
          <a:cs typeface="ヒラギノ角ゴ ProN W3"/>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ヒラギノ角ゴ ProN W3"/>
          <a:ea typeface="ヒラギノ角ゴ ProN W3"/>
          <a:cs typeface="ヒラギノ角ゴ ProN W3"/>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ヒラギノ角ゴ ProN W3"/>
        <a:ea typeface="ヒラギノ角ゴ ProN W3"/>
        <a:cs typeface="ヒラギノ角ゴ ProN W3"/>
        <a:sym typeface="ヒラギノ角ゴ ProN W3"/>
      </a:defRPr>
    </a:lvl1pPr>
    <a:lvl2pPr indent="228600" defTabSz="457200" latinLnBrk="0">
      <a:lnSpc>
        <a:spcPct val="117999"/>
      </a:lnSpc>
      <a:defRPr sz="2200">
        <a:latin typeface="ヒラギノ角ゴ ProN W3"/>
        <a:ea typeface="ヒラギノ角ゴ ProN W3"/>
        <a:cs typeface="ヒラギノ角ゴ ProN W3"/>
        <a:sym typeface="ヒラギノ角ゴ ProN W3"/>
      </a:defRPr>
    </a:lvl2pPr>
    <a:lvl3pPr indent="457200" defTabSz="457200" latinLnBrk="0">
      <a:lnSpc>
        <a:spcPct val="117999"/>
      </a:lnSpc>
      <a:defRPr sz="2200">
        <a:latin typeface="ヒラギノ角ゴ ProN W3"/>
        <a:ea typeface="ヒラギノ角ゴ ProN W3"/>
        <a:cs typeface="ヒラギノ角ゴ ProN W3"/>
        <a:sym typeface="ヒラギノ角ゴ ProN W3"/>
      </a:defRPr>
    </a:lvl3pPr>
    <a:lvl4pPr indent="685800" defTabSz="457200" latinLnBrk="0">
      <a:lnSpc>
        <a:spcPct val="117999"/>
      </a:lnSpc>
      <a:defRPr sz="2200">
        <a:latin typeface="ヒラギノ角ゴ ProN W3"/>
        <a:ea typeface="ヒラギノ角ゴ ProN W3"/>
        <a:cs typeface="ヒラギノ角ゴ ProN W3"/>
        <a:sym typeface="ヒラギノ角ゴ ProN W3"/>
      </a:defRPr>
    </a:lvl4pPr>
    <a:lvl5pPr indent="914400" defTabSz="457200" latinLnBrk="0">
      <a:lnSpc>
        <a:spcPct val="117999"/>
      </a:lnSpc>
      <a:defRPr sz="2200">
        <a:latin typeface="ヒラギノ角ゴ ProN W3"/>
        <a:ea typeface="ヒラギノ角ゴ ProN W3"/>
        <a:cs typeface="ヒラギノ角ゴ ProN W3"/>
        <a:sym typeface="ヒラギノ角ゴ ProN W3"/>
      </a:defRPr>
    </a:lvl5pPr>
    <a:lvl6pPr indent="1143000" defTabSz="457200" latinLnBrk="0">
      <a:lnSpc>
        <a:spcPct val="117999"/>
      </a:lnSpc>
      <a:defRPr sz="2200">
        <a:latin typeface="ヒラギノ角ゴ ProN W3"/>
        <a:ea typeface="ヒラギノ角ゴ ProN W3"/>
        <a:cs typeface="ヒラギノ角ゴ ProN W3"/>
        <a:sym typeface="ヒラギノ角ゴ ProN W3"/>
      </a:defRPr>
    </a:lvl6pPr>
    <a:lvl7pPr indent="1371600" defTabSz="457200" latinLnBrk="0">
      <a:lnSpc>
        <a:spcPct val="117999"/>
      </a:lnSpc>
      <a:defRPr sz="2200">
        <a:latin typeface="ヒラギノ角ゴ ProN W3"/>
        <a:ea typeface="ヒラギノ角ゴ ProN W3"/>
        <a:cs typeface="ヒラギノ角ゴ ProN W3"/>
        <a:sym typeface="ヒラギノ角ゴ ProN W3"/>
      </a:defRPr>
    </a:lvl7pPr>
    <a:lvl8pPr indent="1600200" defTabSz="457200" latinLnBrk="0">
      <a:lnSpc>
        <a:spcPct val="117999"/>
      </a:lnSpc>
      <a:defRPr sz="2200">
        <a:latin typeface="ヒラギノ角ゴ ProN W3"/>
        <a:ea typeface="ヒラギノ角ゴ ProN W3"/>
        <a:cs typeface="ヒラギノ角ゴ ProN W3"/>
        <a:sym typeface="ヒラギノ角ゴ ProN W3"/>
      </a:defRPr>
    </a:lvl8pPr>
    <a:lvl9pPr indent="1828800" defTabSz="457200" latinLnBrk="0">
      <a:lnSpc>
        <a:spcPct val="117999"/>
      </a:lnSpc>
      <a:defRPr sz="2200">
        <a:latin typeface="ヒラギノ角ゴ ProN W3"/>
        <a:ea typeface="ヒラギノ角ゴ ProN W3"/>
        <a:cs typeface="ヒラギノ角ゴ ProN W3"/>
        <a:sym typeface="ヒラギノ角ゴ ProN W3"/>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defRPr sz="1500">
                <a:latin typeface="Helvetica Neue"/>
                <a:ea typeface="Helvetica Neue"/>
                <a:cs typeface="Helvetica Neue"/>
                <a:sym typeface="Helvetica Neue"/>
              </a:defRPr>
            </a:pPr>
            <a:r>
              <a:t>Thank you for introduction.</a:t>
            </a:r>
          </a:p>
          <a:p>
            <a:pPr>
              <a:defRPr sz="1500">
                <a:latin typeface="Helvetica Neue"/>
                <a:ea typeface="Helvetica Neue"/>
                <a:cs typeface="Helvetica Neue"/>
                <a:sym typeface="Helvetica Neue"/>
              </a:defRPr>
            </a:pPr>
            <a:r>
              <a:t>I’m Miki Fukutome from Osaka University, in Japan.</a:t>
            </a:r>
          </a:p>
          <a:p>
            <a:pPr>
              <a:defRPr sz="1500">
                <a:latin typeface="Helvetica Neue"/>
                <a:ea typeface="Helvetica Neue"/>
                <a:cs typeface="Helvetica Neue"/>
                <a:sym typeface="Helvetica Neue"/>
              </a:defRPr>
            </a:pPr>
          </a:p>
          <a:p>
            <a:pPr>
              <a:defRPr sz="1500">
                <a:latin typeface="Helvetica Neue"/>
                <a:ea typeface="Helvetica Neue"/>
                <a:cs typeface="Helvetica Neue"/>
                <a:sym typeface="Helvetica Neue"/>
              </a:defRPr>
            </a:pPr>
            <a:r>
              <a:t>Today, I’d like to talk about “Interaction Cross Sections and Neutron Skin Thicknesses of Ni Isotopes”.</a:t>
            </a:r>
          </a:p>
          <a:p>
            <a:pPr>
              <a:defRPr sz="1500">
                <a:latin typeface="Helvetica Neue"/>
                <a:ea typeface="Helvetica Neue"/>
                <a:cs typeface="Helvetica Neue"/>
                <a:sym typeface="Helvetica Neue"/>
              </a:defRPr>
            </a:pPr>
          </a:p>
          <a:p>
            <a:pPr>
              <a:defRPr sz="1500">
                <a:latin typeface="Helvetica Neue"/>
                <a:ea typeface="Helvetica Neue"/>
                <a:cs typeface="Helvetica Neue"/>
                <a:sym typeface="Helvetica Neue"/>
              </a:defRPr>
            </a:pPr>
            <a:r>
              <a:t>These are collaborators of this study.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Shape 480"/>
          <p:cNvSpPr/>
          <p:nvPr>
            <p:ph type="sldImg"/>
          </p:nvPr>
        </p:nvSpPr>
        <p:spPr>
          <a:prstGeom prst="rect">
            <a:avLst/>
          </a:prstGeom>
        </p:spPr>
        <p:txBody>
          <a:bodyPr/>
          <a:lstStyle/>
          <a:p>
            <a:pPr/>
          </a:p>
        </p:txBody>
      </p:sp>
      <p:sp>
        <p:nvSpPr>
          <p:cNvPr id="481" name="Shape 481"/>
          <p:cNvSpPr/>
          <p:nvPr>
            <p:ph type="body" sz="quarter" idx="1"/>
          </p:nvPr>
        </p:nvSpPr>
        <p:spPr>
          <a:prstGeom prst="rect">
            <a:avLst/>
          </a:prstGeom>
        </p:spPr>
        <p:txBody>
          <a:bodyPr/>
          <a:lstStyle/>
          <a:p>
            <a:pPr>
              <a:defRPr sz="1500">
                <a:latin typeface="Helvetica"/>
                <a:ea typeface="Helvetica"/>
                <a:cs typeface="Helvetica"/>
                <a:sym typeface="Helvetica"/>
              </a:defRPr>
            </a:pPr>
            <a:r>
              <a:t>The BigRIPS fragment separator has a large angular and momentum acceptance.</a:t>
            </a:r>
          </a:p>
          <a:p>
            <a:pPr>
              <a:defRPr sz="1500">
                <a:latin typeface="Helvetica"/>
                <a:ea typeface="Helvetica"/>
                <a:cs typeface="Helvetica"/>
                <a:sym typeface="Helvetica"/>
              </a:defRPr>
            </a:pPr>
            <a:r>
              <a:t>However, all of non-reacted particles cannot be transported to the final focal plane, F7 because of the larger beam emittance like this. Therefore, we confirmed the dependence of non-reaction rate on position, angle, and momentum.</a:t>
            </a:r>
          </a:p>
          <a:p>
            <a:pPr>
              <a:defRPr sz="1500">
                <a:latin typeface="Helvetica"/>
                <a:ea typeface="Helvetica"/>
                <a:cs typeface="Helvetica"/>
                <a:sym typeface="Helvetica"/>
              </a:defRPr>
            </a:pPr>
            <a:r>
              <a:t>Here, the positions, angles, and momentum were obtained from upstream position sensitive detectors.</a:t>
            </a:r>
          </a:p>
          <a:p>
            <a:pPr>
              <a:defRPr sz="1500">
                <a:latin typeface="Helvetica"/>
                <a:ea typeface="Helvetica"/>
                <a:cs typeface="Helvetica"/>
                <a:sym typeface="Helvetica"/>
              </a:defRPr>
            </a:pPr>
            <a:r>
              <a:t>In order to assure the full acceptance in the final focal plane, F7, we used the data in constant region represented by red circles.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hape 504"/>
          <p:cNvSpPr/>
          <p:nvPr>
            <p:ph type="sldImg"/>
          </p:nvPr>
        </p:nvSpPr>
        <p:spPr>
          <a:prstGeom prst="rect">
            <a:avLst/>
          </a:prstGeom>
        </p:spPr>
        <p:txBody>
          <a:bodyPr/>
          <a:lstStyle/>
          <a:p>
            <a:pPr/>
          </a:p>
        </p:txBody>
      </p:sp>
      <p:sp>
        <p:nvSpPr>
          <p:cNvPr id="505" name="Shape 505"/>
          <p:cNvSpPr/>
          <p:nvPr>
            <p:ph type="body" sz="quarter" idx="1"/>
          </p:nvPr>
        </p:nvSpPr>
        <p:spPr>
          <a:prstGeom prst="rect">
            <a:avLst/>
          </a:prstGeom>
        </p:spPr>
        <p:txBody>
          <a:bodyPr/>
          <a:lstStyle/>
          <a:p>
            <a:pPr>
              <a:defRPr sz="1500">
                <a:latin typeface="Helvetica"/>
                <a:ea typeface="Helvetica"/>
                <a:cs typeface="Helvetica"/>
                <a:sym typeface="Helvetica"/>
              </a:defRPr>
            </a:pPr>
            <a:r>
              <a:t>Let me explain the errors in this experiment. This figure shows the errors for Ni isotopes. The red points show the total errors, the blue points show the statistical errors, the green points show the errors of target thickness, and the yellow points show the systematic errors from the analysis.</a:t>
            </a:r>
          </a:p>
          <a:p>
            <a:pPr>
              <a:defRPr sz="1500">
                <a:latin typeface="Helvetica"/>
                <a:ea typeface="Helvetica"/>
                <a:cs typeface="Helvetica"/>
                <a:sym typeface="Helvetica"/>
              </a:defRPr>
            </a:pPr>
            <a:r>
              <a:t>For systematic errors, we examined these effects but found they were negligible. The error in target thickness is about 0.15%.</a:t>
            </a:r>
          </a:p>
          <a:p>
            <a:pPr>
              <a:defRPr sz="1500">
                <a:latin typeface="Helvetica"/>
                <a:ea typeface="Helvetica"/>
                <a:cs typeface="Helvetica"/>
                <a:sym typeface="Helvetica"/>
              </a:defRPr>
            </a:pPr>
            <a:r>
              <a:t>The origin of the systematic error in the analysis is the contamination from neighboring nuclei. In the neutron-rich region, good separation from neighboring nuclei leads to the negligible systematic errors. However, in the region near stable nuclei, the separation of Z is bad. Therefore, in this region, it is necessary to eliminate the effects of contamination from neighboring nuclei.</a:t>
            </a:r>
          </a:p>
          <a:p>
            <a:pPr>
              <a:defRPr sz="1500">
                <a:latin typeface="Helvetica"/>
                <a:ea typeface="Helvetica"/>
                <a:cs typeface="Helvetica"/>
                <a:sym typeface="Helvetica"/>
              </a:defRPr>
            </a:pPr>
            <a:r>
              <a:t>For 58-60Ni, the effects of contamination from neighboring nuclei is very large, so this results in the large systematic errors. But these systematic errors can be reduced by elaborating analysis in the future.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hape 512"/>
          <p:cNvSpPr/>
          <p:nvPr>
            <p:ph type="sldImg"/>
          </p:nvPr>
        </p:nvSpPr>
        <p:spPr>
          <a:prstGeom prst="rect">
            <a:avLst/>
          </a:prstGeom>
        </p:spPr>
        <p:txBody>
          <a:bodyPr/>
          <a:lstStyle/>
          <a:p>
            <a:pPr/>
          </a:p>
        </p:txBody>
      </p:sp>
      <p:sp>
        <p:nvSpPr>
          <p:cNvPr id="513" name="Shape 513"/>
          <p:cNvSpPr/>
          <p:nvPr>
            <p:ph type="body" sz="quarter" idx="1"/>
          </p:nvPr>
        </p:nvSpPr>
        <p:spPr>
          <a:prstGeom prst="rect">
            <a:avLst/>
          </a:prstGeom>
        </p:spPr>
        <p:txBody>
          <a:bodyPr/>
          <a:lstStyle/>
          <a:p>
            <a:pPr>
              <a:defRPr sz="1500">
                <a:latin typeface="Helvetica"/>
                <a:ea typeface="Helvetica"/>
                <a:cs typeface="Helvetica"/>
                <a:sym typeface="Helvetica"/>
              </a:defRPr>
            </a:pPr>
            <a:r>
              <a:t>Next, I will explain the results of interaction cross sections.</a:t>
            </a:r>
          </a:p>
          <a:p>
            <a:pPr>
              <a:defRPr sz="1500">
                <a:latin typeface="Helvetica"/>
                <a:ea typeface="Helvetica"/>
                <a:cs typeface="Helvetica"/>
                <a:sym typeface="Helvetica"/>
              </a:defRPr>
            </a:pPr>
            <a:r>
              <a:t>The blue points in this figure are the present experimental results of interaction cross sections.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p>
            <a:pPr>
              <a:defRPr sz="1500">
                <a:latin typeface="Helvetica"/>
                <a:ea typeface="Helvetica"/>
                <a:cs typeface="Helvetica"/>
                <a:sym typeface="Helvetica"/>
              </a:defRPr>
            </a:pPr>
            <a:r>
              <a:t>The black line is the calculation with the nucleon densities based on the charge radii of stable nuclei.</a:t>
            </a:r>
          </a:p>
          <a:p>
            <a:pPr>
              <a:defRPr sz="1500">
                <a:latin typeface="Helvetica"/>
                <a:ea typeface="Helvetica"/>
                <a:cs typeface="Helvetica"/>
                <a:sym typeface="Helvetica"/>
              </a:defRPr>
            </a:pPr>
            <a:r>
              <a:t>This calculated value underestimates the experimental results.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lvl1pPr>
              <a:defRPr sz="1500">
                <a:latin typeface="Helvetica"/>
                <a:ea typeface="Helvetica"/>
                <a:cs typeface="Helvetica"/>
                <a:sym typeface="Helvetica"/>
              </a:defRPr>
            </a:lvl1pPr>
          </a:lstStyle>
          <a:p>
            <a:pPr/>
            <a:r>
              <a:t>On the other hand, these blue lines are the Glauber calculation based on the matter radii of Hartree-Fock calculations by Mr. Horiuchi. They better reproduce the experimental results, but the slope looks a little bit steeper. This shows the densities from the HF calculation seems to be better than those based on the charge radii of the stable nuclei.</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Shape 553"/>
          <p:cNvSpPr/>
          <p:nvPr>
            <p:ph type="sldImg"/>
          </p:nvPr>
        </p:nvSpPr>
        <p:spPr>
          <a:prstGeom prst="rect">
            <a:avLst/>
          </a:prstGeom>
        </p:spPr>
        <p:txBody>
          <a:bodyPr/>
          <a:lstStyle/>
          <a:p>
            <a:pPr/>
          </a:p>
        </p:txBody>
      </p:sp>
      <p:sp>
        <p:nvSpPr>
          <p:cNvPr id="554" name="Shape 554"/>
          <p:cNvSpPr/>
          <p:nvPr>
            <p:ph type="body" sz="quarter" idx="1"/>
          </p:nvPr>
        </p:nvSpPr>
        <p:spPr>
          <a:prstGeom prst="rect">
            <a:avLst/>
          </a:prstGeom>
        </p:spPr>
        <p:txBody>
          <a:bodyPr/>
          <a:lstStyle>
            <a:lvl1pPr>
              <a:defRPr sz="1500">
                <a:latin typeface="Helvetica"/>
                <a:ea typeface="Helvetica"/>
                <a:cs typeface="Helvetica"/>
                <a:sym typeface="Helvetica"/>
              </a:defRPr>
            </a:lvl1pPr>
          </a:lstStyle>
          <a:p>
            <a:pPr/>
            <a:r>
              <a:t>Finally, using the interaction cross sections measured in this experiment, we determined the matter radii by Glauber calculations. We then combined these with the charge radii previously determined by the isotope shift method to calculate the neutron skin thickness. The red line indicates the slope of the neutron skin thickness with respect to the nuclear asymmetry parameter, δ. We will determine the parameter L quantitatively using more detailed analyses and calculations in the future.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lvl1pPr>
              <a:defRPr sz="1500">
                <a:latin typeface="Helvetica"/>
                <a:ea typeface="Helvetica"/>
                <a:cs typeface="Helvetica"/>
                <a:sym typeface="Helvetica"/>
              </a:defRPr>
            </a:lvl1pPr>
          </a:lstStyle>
          <a:p>
            <a:pPr/>
            <a:r>
              <a:t>let me summarize my talk. Thank you for your attention.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hape 583"/>
          <p:cNvSpPr/>
          <p:nvPr>
            <p:ph type="sldImg"/>
          </p:nvPr>
        </p:nvSpPr>
        <p:spPr>
          <a:prstGeom prst="rect">
            <a:avLst/>
          </a:prstGeom>
        </p:spPr>
        <p:txBody>
          <a:bodyPr/>
          <a:lstStyle/>
          <a:p>
            <a:pPr/>
          </a:p>
        </p:txBody>
      </p:sp>
      <p:sp>
        <p:nvSpPr>
          <p:cNvPr id="584" name="Shape 584"/>
          <p:cNvSpPr/>
          <p:nvPr>
            <p:ph type="body" sz="quarter" idx="1"/>
          </p:nvPr>
        </p:nvSpPr>
        <p:spPr>
          <a:prstGeom prst="rect">
            <a:avLst/>
          </a:prstGeom>
        </p:spPr>
        <p:txBody>
          <a:bodyPr/>
          <a:lstStyle/>
          <a:p>
            <a:pPr>
              <a:defRPr sz="1500">
                <a:latin typeface="Helvetica"/>
                <a:ea typeface="Helvetica"/>
                <a:cs typeface="Helvetica"/>
                <a:sym typeface="Helvetica"/>
              </a:defRPr>
            </a:pPr>
            <a:r>
              <a:t>We employed a wedge-shaped C target as a reaction target installed at F5. Though the thickness of reaction target has been measured as eq.(4.8), the actual thickness of the target as a function of horizontal position at F5 t</a:t>
            </a:r>
            <a:r>
              <a:rPr baseline="31999"/>
              <a:t>meas</a:t>
            </a:r>
            <a:r>
              <a:rPr baseline="-5999"/>
              <a:t>wedge</a:t>
            </a:r>
            <a:r>
              <a:t> (X</a:t>
            </a:r>
            <a:r>
              <a:rPr baseline="-5999"/>
              <a:t>F5</a:t>
            </a:r>
            <a:r>
              <a:t>) also depends on the mount position onto target-ladder. Therefore, we determined t</a:t>
            </a:r>
            <a:r>
              <a:rPr baseline="31999"/>
              <a:t>meas</a:t>
            </a:r>
            <a:r>
              <a:rPr baseline="-5999"/>
              <a:t>wedge</a:t>
            </a:r>
            <a:r>
              <a:t> (X</a:t>
            </a:r>
            <a:r>
              <a:rPr baseline="-5999"/>
              <a:t>F5</a:t>
            </a:r>
            <a:r>
              <a:t>) from the comparison with the parallel-plate wedge</a:t>
            </a:r>
          </a:p>
          <a:p>
            <a:pPr>
              <a:defRPr sz="1500">
                <a:latin typeface="Helvetica"/>
                <a:ea typeface="Helvetica"/>
                <a:cs typeface="Helvetica"/>
                <a:sym typeface="Helvetica"/>
              </a:defRPr>
            </a:pPr>
            <a:r>
              <a:t>C target in terms of Bρ</a:t>
            </a:r>
            <a:r>
              <a:rPr baseline="-5999"/>
              <a:t>F5F7</a:t>
            </a:r>
            <a:r>
              <a:t> information. The target thickness of parallel- plate target has been also measured as (4.9). Figure 4-25 shows the measured Bρ</a:t>
            </a:r>
            <a:r>
              <a:rPr baseline="-5999"/>
              <a:t>F5F7</a:t>
            </a:r>
            <a:r>
              <a:t> distribution with respective targets with the same beam condition as a function of XF5. Since the crosspoint of respective data shown in Fig. 4-25 corresponds to the point of the same target thickness, we can derive t</a:t>
            </a:r>
            <a:r>
              <a:rPr baseline="31999"/>
              <a:t>meas</a:t>
            </a:r>
            <a:r>
              <a:rPr baseline="-5999"/>
              <a:t>wedge</a:t>
            </a:r>
            <a:r>
              <a:t> (X</a:t>
            </a:r>
            <a:r>
              <a:rPr baseline="-5999"/>
              <a:t>F5</a:t>
            </a:r>
            <a:r>
              <a:t>) from this crosspoint in harmony F5 with Eq. 4.8 as (4.10). On the other hand, as shown in Fig. 4-25, there is a slight nonuniformity on Bρ</a:t>
            </a:r>
            <a:r>
              <a:rPr baseline="-5999"/>
              <a:t>F5F7</a:t>
            </a:r>
            <a:r>
              <a:t>(X</a:t>
            </a:r>
            <a:r>
              <a:rPr baseline="-5999"/>
              <a:t>F5</a:t>
            </a:r>
            <a:r>
              <a:t>) distribution for the wedge-shaped target, which results from the nonuniformity of target thickness compared to one given by Eq. (4.10). This nonuniformity corresponds to the approximately 0.25% deviation in unit of g/cm2 from Eq. (4.10). If we use Eq. (4.10) as a function of target thickness, this deviation have to be taken into account as a systematic error. Therefore, in order to avoid this systematic error, we utilized the distribution of target thickness, t</a:t>
            </a:r>
            <a:r>
              <a:rPr baseline="-5999"/>
              <a:t>wedge</a:t>
            </a:r>
            <a:r>
              <a:t>(X</a:t>
            </a:r>
            <a:r>
              <a:rPr baseline="-5999"/>
              <a:t>F5</a:t>
            </a:r>
            <a:r>
              <a:t>) directly derived from the Bρ</a:t>
            </a:r>
            <a:r>
              <a:rPr baseline="-5999"/>
              <a:t>F5F7</a:t>
            </a:r>
            <a:r>
              <a:t>(X</a:t>
            </a:r>
            <a:r>
              <a:rPr baseline="-5999"/>
              <a:t>F5</a:t>
            </a:r>
            <a:r>
              <a:t>) distribution in accordance with the following equation: (4.11). The obtained distribution of wedge-shaped target thickness is shown in Fig. 4- 26. In the present study, we employed this target thickness distribution in order to derive σI. The error of target thickness in each point is at most 0.15%, which is much smaller in comparison with the most precise statistical error in the present study of approximately 0.5%.</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Shape 670"/>
          <p:cNvSpPr/>
          <p:nvPr>
            <p:ph type="sldImg"/>
          </p:nvPr>
        </p:nvSpPr>
        <p:spPr>
          <a:prstGeom prst="rect">
            <a:avLst/>
          </a:prstGeom>
        </p:spPr>
        <p:txBody>
          <a:bodyPr/>
          <a:lstStyle/>
          <a:p>
            <a:pPr/>
          </a:p>
        </p:txBody>
      </p:sp>
      <p:sp>
        <p:nvSpPr>
          <p:cNvPr id="671" name="Shape 671"/>
          <p:cNvSpPr/>
          <p:nvPr>
            <p:ph type="body" sz="quarter" idx="1"/>
          </p:nvPr>
        </p:nvSpPr>
        <p:spPr>
          <a:prstGeom prst="rect">
            <a:avLst/>
          </a:prstGeom>
        </p:spPr>
        <p:txBody>
          <a:bodyPr/>
          <a:lstStyle/>
          <a:p>
            <a:pPr>
              <a:defRPr sz="1500">
                <a:latin typeface="Helvetica Neue"/>
                <a:ea typeface="Helvetica Neue"/>
                <a:cs typeface="Helvetica Neue"/>
                <a:sym typeface="Helvetica Neue"/>
              </a:defRPr>
            </a:pPr>
            <a:r>
              <a:t>On the other hand, the charge-changing cross section, which is the cross section of total atomic-number changing reactions, is one of the possible methods to extract the charge radius of very neutron-rich nucleus.</a:t>
            </a:r>
          </a:p>
          <a:p>
            <a:pPr>
              <a:defRPr sz="1500">
                <a:latin typeface="Helvetica Neue"/>
                <a:ea typeface="Helvetica Neue"/>
                <a:cs typeface="Helvetica Neue"/>
                <a:sym typeface="Helvetica Neue"/>
              </a:defRPr>
            </a:pPr>
            <a:r>
              <a:t>This cross section is similar to interaction cross sections.</a:t>
            </a:r>
          </a:p>
          <a:p>
            <a:pPr>
              <a:defRPr sz="1500">
                <a:latin typeface="Helvetica Neue"/>
                <a:ea typeface="Helvetica Neue"/>
                <a:cs typeface="Helvetica Neue"/>
                <a:sym typeface="Helvetica Neue"/>
              </a:defRPr>
            </a:pPr>
          </a:p>
          <a:p>
            <a:pPr>
              <a:defRPr sz="1500">
                <a:latin typeface="Helvetica Neue"/>
                <a:ea typeface="Helvetica Neue"/>
                <a:cs typeface="Helvetica Neue"/>
                <a:sym typeface="Helvetica Neue"/>
              </a:defRPr>
            </a:pPr>
            <a:r>
              <a:t>In analogy with the relation between matter radius and interaction cross section, </a:t>
            </a:r>
          </a:p>
          <a:p>
            <a:pPr>
              <a:defRPr sz="1500">
                <a:latin typeface="Helvetica Neue"/>
                <a:ea typeface="Helvetica Neue"/>
                <a:cs typeface="Helvetica Neue"/>
                <a:sym typeface="Helvetica Neue"/>
              </a:defRPr>
            </a:pPr>
            <a:r>
              <a:t>charge-changing reactions might occur by the overlap between point-proton density of projectile nucleus and nucleon density of target nucleus.</a:t>
            </a:r>
          </a:p>
          <a:p>
            <a:pPr>
              <a:defRPr sz="1500">
                <a:latin typeface="Helvetica Neue"/>
                <a:ea typeface="Helvetica Neue"/>
                <a:cs typeface="Helvetica Neue"/>
                <a:sym typeface="Helvetica Neue"/>
              </a:defRPr>
            </a:pPr>
          </a:p>
          <a:p>
            <a:pPr>
              <a:defRPr sz="1500">
                <a:latin typeface="Helvetica Neue"/>
                <a:ea typeface="Helvetica Neue"/>
                <a:cs typeface="Helvetica Neue"/>
                <a:sym typeface="Helvetica Neue"/>
              </a:defRPr>
            </a:pPr>
            <a:r>
              <a:t>If this picture is true, the charge-changing cross section is a possible candidate to extract point-proton radius of unstable nucleus far from the stability line.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Shape 703"/>
          <p:cNvSpPr/>
          <p:nvPr>
            <p:ph type="sldImg"/>
          </p:nvPr>
        </p:nvSpPr>
        <p:spPr>
          <a:prstGeom prst="rect">
            <a:avLst/>
          </a:prstGeom>
        </p:spPr>
        <p:txBody>
          <a:bodyPr/>
          <a:lstStyle/>
          <a:p>
            <a:pPr/>
          </a:p>
        </p:txBody>
      </p:sp>
      <p:sp>
        <p:nvSpPr>
          <p:cNvPr id="704" name="Shape 704"/>
          <p:cNvSpPr/>
          <p:nvPr>
            <p:ph type="body" sz="quarter" idx="1"/>
          </p:nvPr>
        </p:nvSpPr>
        <p:spPr>
          <a:prstGeom prst="rect">
            <a:avLst/>
          </a:prstGeom>
        </p:spPr>
        <p:txBody>
          <a:bodyPr/>
          <a:lstStyle>
            <a:lvl1pPr>
              <a:defRPr sz="1500">
                <a:latin typeface="Helvetica Neue"/>
                <a:ea typeface="Helvetica Neue"/>
                <a:cs typeface="Helvetica Neue"/>
                <a:sym typeface="Helvetica Neue"/>
              </a:defRPr>
            </a:lvl1pPr>
          </a:lstStyle>
          <a:p>
            <a:pPr/>
            <a:r>
              <a:t>and in the case of charge-changing cross section measurements, non-reacting particles mean non-atomic number-changing particles.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defRPr sz="1500">
                <a:latin typeface="Helvetica"/>
                <a:ea typeface="Helvetica"/>
                <a:cs typeface="Helvetica"/>
                <a:sym typeface="Helvetica"/>
              </a:defRPr>
            </a:pPr>
            <a:r>
              <a:t>In this work, we are interested in the equation of state, EOS, of nuclear matter, which is thought to be able to contribute to solve several problems in astrophysics, such as the structure of neutron stars and the process of supernova explosions.</a:t>
            </a:r>
          </a:p>
          <a:p>
            <a:pPr>
              <a:defRPr sz="1500">
                <a:latin typeface="Helvetica"/>
                <a:ea typeface="Helvetica"/>
                <a:cs typeface="Helvetica"/>
                <a:sym typeface="Helvetica"/>
              </a:defRPr>
            </a:pPr>
          </a:p>
          <a:p>
            <a:pPr>
              <a:defRPr sz="1500">
                <a:latin typeface="Helvetica"/>
                <a:ea typeface="Helvetica"/>
                <a:cs typeface="Helvetica"/>
                <a:sym typeface="Helvetica"/>
              </a:defRPr>
            </a:pPr>
            <a:r>
              <a:t>This figure shows theoretical predictions of EOS for symmetric and asymmetric nuclear matter.</a:t>
            </a:r>
          </a:p>
          <a:p>
            <a:pPr>
              <a:defRPr sz="1500">
                <a:latin typeface="Helvetica"/>
                <a:ea typeface="Helvetica"/>
                <a:cs typeface="Helvetica"/>
                <a:sym typeface="Helvetica"/>
              </a:defRPr>
            </a:pPr>
            <a:r>
              <a:t>The slope of the neutron matter at rho zero, L,  is an important parameter in EOS, but has not yet been determined experimentally well.</a:t>
            </a:r>
          </a:p>
          <a:p>
            <a:pPr>
              <a:defRPr sz="1500">
                <a:latin typeface="Helvetica"/>
                <a:ea typeface="Helvetica"/>
                <a:cs typeface="Helvetica"/>
                <a:sym typeface="Helvetica"/>
              </a:defRPr>
            </a:pPr>
          </a:p>
          <a:p>
            <a:pPr>
              <a:defRPr sz="1500">
                <a:latin typeface="Helvetica"/>
                <a:ea typeface="Helvetica"/>
                <a:cs typeface="Helvetica"/>
                <a:sym typeface="Helvetica"/>
              </a:defRPr>
            </a:pPr>
            <a:r>
              <a:t>The thickness of neutron skin is one of the effective experimental observables in order to determine L.</a:t>
            </a:r>
          </a:p>
          <a:p>
            <a:pPr>
              <a:defRPr sz="1500">
                <a:latin typeface="Helvetica"/>
                <a:ea typeface="Helvetica"/>
                <a:cs typeface="Helvetica"/>
                <a:sym typeface="Helvetica"/>
              </a:defRPr>
            </a:pPr>
            <a:r>
              <a:t>L can be directly determined from the slope of the proton-neutron asymmetry δ dependence of the neutron skin thickness, which has been measured in several previous studies.</a:t>
            </a:r>
          </a:p>
          <a:p>
            <a:pPr>
              <a:defRPr sz="1500">
                <a:latin typeface="Helvetica"/>
                <a:ea typeface="Helvetica"/>
                <a:cs typeface="Helvetica"/>
                <a:sym typeface="Helvetica"/>
              </a:defRPr>
            </a:pPr>
            <a:r>
              <a:t>However, the values of neutron skin thickness have been measured only in the region of small δ near the stability line, and the value varies depending on the measurement method.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Shape 746"/>
          <p:cNvSpPr/>
          <p:nvPr>
            <p:ph type="sldImg"/>
          </p:nvPr>
        </p:nvSpPr>
        <p:spPr>
          <a:prstGeom prst="rect">
            <a:avLst/>
          </a:prstGeom>
        </p:spPr>
        <p:txBody>
          <a:bodyPr/>
          <a:lstStyle/>
          <a:p>
            <a:pPr/>
          </a:p>
        </p:txBody>
      </p:sp>
      <p:sp>
        <p:nvSpPr>
          <p:cNvPr id="747" name="Shape 747"/>
          <p:cNvSpPr/>
          <p:nvPr>
            <p:ph type="body" sz="quarter" idx="1"/>
          </p:nvPr>
        </p:nvSpPr>
        <p:spPr>
          <a:prstGeom prst="rect">
            <a:avLst/>
          </a:prstGeom>
        </p:spPr>
        <p:txBody>
          <a:bodyPr/>
          <a:lstStyle/>
          <a:p>
            <a:pPr>
              <a:defRPr sz="1500">
                <a:latin typeface="Helvetica Neue"/>
                <a:ea typeface="Helvetica Neue"/>
                <a:cs typeface="Helvetica Neue"/>
                <a:sym typeface="Helvetica Neue"/>
              </a:defRPr>
            </a:pPr>
            <a:r>
              <a:t>In the case of the measurement for charge-changing cross section, the identification of atomic number of outgoing particles was performed using multi-sampling ionization chambers.</a:t>
            </a:r>
          </a:p>
          <a:p>
            <a:pPr>
              <a:defRPr sz="1500">
                <a:latin typeface="Helvetica Neue"/>
                <a:ea typeface="Helvetica Neue"/>
                <a:cs typeface="Helvetica Neue"/>
                <a:sym typeface="Helvetica Neue"/>
              </a:defRPr>
            </a:pPr>
          </a:p>
          <a:p>
            <a:pPr>
              <a:defRPr sz="1500">
                <a:latin typeface="Helvetica Neue"/>
                <a:ea typeface="Helvetica Neue"/>
                <a:cs typeface="Helvetica Neue"/>
                <a:sym typeface="Helvetica Neue"/>
              </a:defRPr>
            </a:pPr>
            <a:r>
              <a:t>The particles transported to the F7 focal plane were counted in the 2 dimensional plot of atomic numbers determined by the ionization chambers at F5 and F7 focal planes.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hape 802"/>
          <p:cNvSpPr/>
          <p:nvPr>
            <p:ph type="sldImg"/>
          </p:nvPr>
        </p:nvSpPr>
        <p:spPr>
          <a:prstGeom prst="rect">
            <a:avLst/>
          </a:prstGeom>
        </p:spPr>
        <p:txBody>
          <a:bodyPr/>
          <a:lstStyle/>
          <a:p>
            <a:pPr/>
          </a:p>
        </p:txBody>
      </p:sp>
      <p:sp>
        <p:nvSpPr>
          <p:cNvPr id="803" name="Shape 803"/>
          <p:cNvSpPr/>
          <p:nvPr>
            <p:ph type="body" sz="quarter" idx="1"/>
          </p:nvPr>
        </p:nvSpPr>
        <p:spPr>
          <a:prstGeom prst="rect">
            <a:avLst/>
          </a:prstGeom>
        </p:spPr>
        <p:txBody>
          <a:bodyPr/>
          <a:lstStyle/>
          <a:p>
            <a:pPr>
              <a:defRPr sz="1500">
                <a:latin typeface="Helvetica Neue"/>
                <a:ea typeface="Helvetica Neue"/>
                <a:cs typeface="Helvetica Neue"/>
                <a:sym typeface="Helvetica Neue"/>
              </a:defRPr>
            </a:pPr>
            <a:r>
              <a:t>On the other hand, the particles not transported to F7 focal plane were counted in the 1 dimensional atomic number plot by the F5 ionization chamber.</a:t>
            </a:r>
          </a:p>
          <a:p>
            <a:pPr>
              <a:defRPr sz="1500">
                <a:latin typeface="Helvetica Neue"/>
                <a:ea typeface="Helvetica Neue"/>
                <a:cs typeface="Helvetica Neue"/>
                <a:sym typeface="Helvetica Neue"/>
              </a:defRPr>
            </a:pPr>
          </a:p>
          <a:p>
            <a:pPr>
              <a:defRPr sz="1500">
                <a:latin typeface="Helvetica Neue"/>
                <a:ea typeface="Helvetica Neue"/>
                <a:cs typeface="Helvetica Neue"/>
                <a:sym typeface="Helvetica Neue"/>
              </a:defRPr>
            </a:pPr>
            <a:r>
              <a:t>Here, only less than 4% of total non-atomic-number changing particles were counted in this 1 dimensional plot.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Shape 810"/>
          <p:cNvSpPr/>
          <p:nvPr>
            <p:ph type="sldImg"/>
          </p:nvPr>
        </p:nvSpPr>
        <p:spPr>
          <a:prstGeom prst="rect">
            <a:avLst/>
          </a:prstGeom>
        </p:spPr>
        <p:txBody>
          <a:bodyPr/>
          <a:lstStyle/>
          <a:p>
            <a:pPr/>
          </a:p>
        </p:txBody>
      </p:sp>
      <p:sp>
        <p:nvSpPr>
          <p:cNvPr id="811" name="Shape 811"/>
          <p:cNvSpPr/>
          <p:nvPr>
            <p:ph type="body" sz="quarter" idx="1"/>
          </p:nvPr>
        </p:nvSpPr>
        <p:spPr>
          <a:prstGeom prst="rect">
            <a:avLst/>
          </a:prstGeom>
        </p:spPr>
        <p:txBody>
          <a:bodyPr/>
          <a:lstStyle/>
          <a:p>
            <a:pPr>
              <a:defRPr sz="1500">
                <a:latin typeface="Helvetica"/>
                <a:ea typeface="Helvetica"/>
                <a:cs typeface="Helvetica"/>
                <a:sym typeface="Helvetica"/>
              </a:defRPr>
            </a:pPr>
            <a:r>
              <a:t>In the following, I will show you the experimental results.</a:t>
            </a:r>
          </a:p>
          <a:p>
            <a:pPr>
              <a:defRPr sz="1500">
                <a:latin typeface="Helvetica"/>
                <a:ea typeface="Helvetica"/>
                <a:cs typeface="Helvetica"/>
                <a:sym typeface="Helvetica"/>
              </a:defRPr>
            </a:pPr>
          </a:p>
          <a:p>
            <a:pPr>
              <a:defRPr sz="1500">
                <a:latin typeface="Helvetica"/>
                <a:ea typeface="Helvetica"/>
                <a:cs typeface="Helvetica"/>
                <a:sym typeface="Helvetica"/>
              </a:defRPr>
            </a:pPr>
            <a:r>
              <a:t>The red points in this figure are the present experimental results of charge-changing cross sections for Ni isotopes on carbon target as a function of mass number. The reaction energy is 280 MeV/nucleon.</a:t>
            </a:r>
          </a:p>
          <a:p>
            <a:pPr>
              <a:defRPr sz="1500">
                <a:latin typeface="Helvetica"/>
                <a:ea typeface="Helvetica"/>
                <a:cs typeface="Helvetica"/>
                <a:sym typeface="Helvetica"/>
              </a:defRPr>
            </a:pPr>
            <a:r>
              <a:t>The black line is the result with the simple Glauber calculation,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Shape 822"/>
          <p:cNvSpPr/>
          <p:nvPr>
            <p:ph type="sldImg"/>
          </p:nvPr>
        </p:nvSpPr>
        <p:spPr>
          <a:prstGeom prst="rect">
            <a:avLst/>
          </a:prstGeom>
        </p:spPr>
        <p:txBody>
          <a:bodyPr/>
          <a:lstStyle/>
          <a:p>
            <a:pPr/>
          </a:p>
        </p:txBody>
      </p:sp>
      <p:sp>
        <p:nvSpPr>
          <p:cNvPr id="823" name="Shape 823"/>
          <p:cNvSpPr/>
          <p:nvPr>
            <p:ph type="body" sz="quarter" idx="1"/>
          </p:nvPr>
        </p:nvSpPr>
        <p:spPr>
          <a:prstGeom prst="rect">
            <a:avLst/>
          </a:prstGeom>
        </p:spPr>
        <p:txBody>
          <a:bodyPr/>
          <a:lstStyle>
            <a:lvl1pPr>
              <a:defRPr sz="1500">
                <a:latin typeface="Helvetica"/>
                <a:ea typeface="Helvetica"/>
                <a:cs typeface="Helvetica"/>
                <a:sym typeface="Helvetica"/>
              </a:defRPr>
            </a:lvl1pPr>
          </a:lstStyle>
          <a:p>
            <a:pPr/>
            <a:r>
              <a:t>charge radii were estimated assuming that the neutron number dependence is the same as that for Cu isotopes, charge radii of which are already known.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Shape 835"/>
          <p:cNvSpPr/>
          <p:nvPr>
            <p:ph type="sldImg"/>
          </p:nvPr>
        </p:nvSpPr>
        <p:spPr>
          <a:prstGeom prst="rect">
            <a:avLst/>
          </a:prstGeom>
        </p:spPr>
        <p:txBody>
          <a:bodyPr/>
          <a:lstStyle/>
          <a:p>
            <a:pPr/>
          </a:p>
        </p:txBody>
      </p:sp>
      <p:sp>
        <p:nvSpPr>
          <p:cNvPr id="836" name="Shape 836"/>
          <p:cNvSpPr/>
          <p:nvPr>
            <p:ph type="body" sz="quarter" idx="1"/>
          </p:nvPr>
        </p:nvSpPr>
        <p:spPr>
          <a:prstGeom prst="rect">
            <a:avLst/>
          </a:prstGeom>
        </p:spPr>
        <p:txBody>
          <a:bodyPr/>
          <a:lstStyle>
            <a:lvl1pPr>
              <a:defRPr sz="1500">
                <a:latin typeface="Helvetica"/>
                <a:ea typeface="Helvetica"/>
                <a:cs typeface="Helvetica"/>
                <a:sym typeface="Helvetica"/>
              </a:defRPr>
            </a:lvl1pPr>
          </a:lstStyle>
          <a:p>
            <a:pPr/>
            <a:r>
              <a:t>In the region near the stability line, we know that charge-changing cross section is increased by charged-particle evaporation effect introduced by neutron-removal reaction.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5" name="Shape 845"/>
          <p:cNvSpPr/>
          <p:nvPr>
            <p:ph type="sldImg"/>
          </p:nvPr>
        </p:nvSpPr>
        <p:spPr>
          <a:prstGeom prst="rect">
            <a:avLst/>
          </a:prstGeom>
        </p:spPr>
        <p:txBody>
          <a:bodyPr/>
          <a:lstStyle/>
          <a:p>
            <a:pPr/>
          </a:p>
        </p:txBody>
      </p:sp>
      <p:sp>
        <p:nvSpPr>
          <p:cNvPr id="846" name="Shape 846"/>
          <p:cNvSpPr/>
          <p:nvPr>
            <p:ph type="body" sz="quarter" idx="1"/>
          </p:nvPr>
        </p:nvSpPr>
        <p:spPr>
          <a:prstGeom prst="rect">
            <a:avLst/>
          </a:prstGeom>
        </p:spPr>
        <p:txBody>
          <a:bodyPr/>
          <a:lstStyle/>
          <a:p>
            <a:pPr>
              <a:defRPr sz="1500">
                <a:latin typeface="Helvetica"/>
                <a:ea typeface="Helvetica"/>
                <a:cs typeface="Helvetica"/>
                <a:sym typeface="Helvetica"/>
              </a:defRPr>
            </a:pPr>
            <a:r>
              <a:t>On the other hand, the evaporation effect reduces for very neutron rich nuclei. </a:t>
            </a:r>
          </a:p>
          <a:p>
            <a:pPr>
              <a:defRPr sz="1500">
                <a:latin typeface="Helvetica"/>
                <a:ea typeface="Helvetica"/>
                <a:cs typeface="Helvetica"/>
                <a:sym typeface="Helvetica"/>
              </a:defRPr>
            </a:pPr>
            <a:r>
              <a:t>So, this results show that this effect is negligible in the neutron-rich region.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a:defRPr sz="1500">
                <a:latin typeface="Helvetica"/>
                <a:ea typeface="Helvetica"/>
                <a:cs typeface="Helvetica"/>
                <a:sym typeface="Helvetica"/>
              </a:defRPr>
            </a:pPr>
            <a:r>
              <a:t>So, in the present study, we measured interaction cross sections for Ni isotopes, mass number 58 to 77, and derived root-mean-square matter radii. </a:t>
            </a:r>
          </a:p>
          <a:p>
            <a:pPr>
              <a:defRPr sz="1500">
                <a:latin typeface="Helvetica"/>
                <a:ea typeface="Helvetica"/>
                <a:cs typeface="Helvetica"/>
                <a:sym typeface="Helvetica"/>
              </a:defRPr>
            </a:pPr>
            <a:r>
              <a:t>On the charge radii, these were determined by isotope shift method for isotopes up to mass number 70 in the previous studies. In this study, we measured the charge-changing cross sections in order to determine charge radii for more neutron-rich isotopes. We haven’t finalize the analysis of the charge changing cross sections and also due to the short presentation time, I will focus on the results of interaction cross sections here.</a:t>
            </a:r>
          </a:p>
          <a:p>
            <a:pPr>
              <a:defRPr sz="1500">
                <a:latin typeface="Helvetica"/>
                <a:ea typeface="Helvetica"/>
                <a:cs typeface="Helvetica"/>
                <a:sym typeface="Helvetica"/>
              </a:defRPr>
            </a:pPr>
            <a:r>
              <a:t>Then, we can extract neutron-skin thickness in a wide range of the asymmetry parameter, δ from 0.03 to 0.28 by combining these two radii.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defRPr sz="1500">
                <a:latin typeface="Helvetica Neue"/>
                <a:ea typeface="Helvetica Neue"/>
                <a:cs typeface="Helvetica Neue"/>
                <a:sym typeface="Helvetica Neue"/>
              </a:defRPr>
            </a:pPr>
            <a:r>
              <a:t>In the following, I will show you the details of the principle of experiment.</a:t>
            </a:r>
          </a:p>
          <a:p>
            <a:pPr>
              <a:defRPr sz="1500">
                <a:latin typeface="Helvetica Neue"/>
                <a:ea typeface="Helvetica Neue"/>
                <a:cs typeface="Helvetica Neue"/>
                <a:sym typeface="Helvetica Neue"/>
              </a:defRPr>
            </a:pPr>
          </a:p>
          <a:p>
            <a:pPr>
              <a:defRPr sz="1500">
                <a:latin typeface="Helvetica Neue"/>
                <a:ea typeface="Helvetica Neue"/>
                <a:cs typeface="Helvetica Neue"/>
                <a:sym typeface="Helvetica Neue"/>
              </a:defRPr>
            </a:pPr>
            <a:r>
              <a:t>At first, measurement of the interaction cross section,  which is a total cross section of nuclide-changing reactions is one of the powerful tools to probe the matter radius of unstable nucleus.</a:t>
            </a:r>
          </a:p>
          <a:p>
            <a:pPr>
              <a:defRPr sz="1500">
                <a:latin typeface="Helvetica Neue"/>
                <a:ea typeface="Helvetica Neue"/>
                <a:cs typeface="Helvetica Neue"/>
                <a:sym typeface="Helvetica Neue"/>
              </a:defRPr>
            </a:pPr>
            <a:r>
              <a:t>In a naive picture, nuclide-changing reactions occur in the overlap region of colliding nuclei, like this.</a:t>
            </a:r>
          </a:p>
          <a:p>
            <a:pPr>
              <a:defRPr sz="1500">
                <a:latin typeface="Helvetica Neue"/>
                <a:ea typeface="Helvetica Neue"/>
                <a:cs typeface="Helvetica Neue"/>
                <a:sym typeface="Helvetica Neue"/>
              </a:defRPr>
            </a:pPr>
            <a:r>
              <a:t>So, the interaction cross section can be described roughly like this equation.</a:t>
            </a:r>
          </a:p>
          <a:p>
            <a:pPr>
              <a:defRPr sz="1500">
                <a:latin typeface="Helvetica Neue"/>
                <a:ea typeface="Helvetica Neue"/>
                <a:cs typeface="Helvetica Neue"/>
                <a:sym typeface="Helvetica Neue"/>
              </a:defRPr>
            </a:pPr>
            <a:r>
              <a:t>This method is well established to deduce matter radius from the sigma-I data using the Glauber model.</a:t>
            </a:r>
          </a:p>
          <a:p>
            <a:pPr>
              <a:defRPr sz="1500">
                <a:latin typeface="Helvetica Neue"/>
                <a:ea typeface="Helvetica Neue"/>
                <a:cs typeface="Helvetica Neue"/>
                <a:sym typeface="Helvetica Neue"/>
              </a:defRPr>
            </a:pPr>
            <a:r>
              <a:t>And this cross section is quite large, like an order of 1 barn.</a:t>
            </a:r>
          </a:p>
          <a:p>
            <a:pPr>
              <a:defRPr sz="1500">
                <a:latin typeface="Helvetica Neue"/>
                <a:ea typeface="Helvetica Neue"/>
                <a:cs typeface="Helvetica Neue"/>
                <a:sym typeface="Helvetica Neue"/>
              </a:defRPr>
            </a:pPr>
            <a:r>
              <a:t>Therefore, we can measure interaction cross sections even with a low-intensity RI beam, namely a nucleus far from the stability line.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a:pPr/>
          </a:p>
        </p:txBody>
      </p:sp>
      <p:sp>
        <p:nvSpPr>
          <p:cNvPr id="316" name="Shape 316"/>
          <p:cNvSpPr/>
          <p:nvPr>
            <p:ph type="body" sz="quarter" idx="1"/>
          </p:nvPr>
        </p:nvSpPr>
        <p:spPr>
          <a:prstGeom prst="rect">
            <a:avLst/>
          </a:prstGeom>
        </p:spPr>
        <p:txBody>
          <a:bodyPr/>
          <a:lstStyle/>
          <a:p>
            <a:pPr>
              <a:defRPr sz="1500">
                <a:latin typeface="Helvetica Neue"/>
                <a:ea typeface="Helvetica Neue"/>
                <a:cs typeface="Helvetica Neue"/>
                <a:sym typeface="Helvetica Neue"/>
              </a:defRPr>
            </a:pPr>
            <a:r>
              <a:t>In this work, we measured the cross sections by the transmission method.</a:t>
            </a:r>
          </a:p>
          <a:p>
            <a:pPr>
              <a:defRPr sz="1500">
                <a:latin typeface="Helvetica Neue"/>
                <a:ea typeface="Helvetica Neue"/>
                <a:cs typeface="Helvetica Neue"/>
                <a:sym typeface="Helvetica Neue"/>
              </a:defRPr>
            </a:pPr>
            <a:r>
              <a:t>In this method, the number of incident particles are counted before the reaction target, and the number of non-reacting particles is counted after the reaction target.</a:t>
            </a:r>
          </a:p>
          <a:p>
            <a:pPr>
              <a:defRPr sz="1500">
                <a:latin typeface="Helvetica Neue"/>
                <a:ea typeface="Helvetica Neue"/>
                <a:cs typeface="Helvetica Neue"/>
                <a:sym typeface="Helvetica Neue"/>
              </a:defRPr>
            </a:pPr>
            <a:r>
              <a:t>In the case of interaction cross section measurements, non-nuclide-changing particles are regarded as non-reacting particles.</a:t>
            </a:r>
          </a:p>
          <a:p>
            <a:pPr>
              <a:defRPr sz="1500">
                <a:latin typeface="Helvetica Neue"/>
                <a:ea typeface="Helvetica Neue"/>
                <a:cs typeface="Helvetica Neue"/>
                <a:sym typeface="Helvetica Neue"/>
              </a:defRPr>
            </a:pPr>
            <a:r>
              <a:t>Moreover, the effect of reactions in detectors can be corrected by the measurement without the target.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defRPr sz="1500">
                <a:latin typeface="Helvetica Neue"/>
                <a:ea typeface="Helvetica Neue"/>
                <a:cs typeface="Helvetica Neue"/>
                <a:sym typeface="Helvetica Neue"/>
              </a:defRPr>
            </a:pPr>
            <a:r>
              <a:t>The experiment was performed at RIKEN RI beam factory by using the BigRIPS fragment separator.</a:t>
            </a:r>
          </a:p>
          <a:p>
            <a:pPr>
              <a:defRPr sz="1500">
                <a:latin typeface="Helvetica Neue"/>
                <a:ea typeface="Helvetica Neue"/>
                <a:cs typeface="Helvetica Neue"/>
                <a:sym typeface="Helvetica Neue"/>
              </a:defRPr>
            </a:pPr>
          </a:p>
          <a:p>
            <a:pPr>
              <a:defRPr sz="1500">
                <a:latin typeface="Helvetica Neue"/>
                <a:ea typeface="Helvetica Neue"/>
                <a:cs typeface="Helvetica Neue"/>
                <a:sym typeface="Helvetica Neue"/>
              </a:defRPr>
            </a:pPr>
            <a:r>
              <a:t>The Ni isotopes with mass numbers 58 to 77 were produced from a 350 MeV/u uranium beam bombarding on a beryllium production target.</a:t>
            </a:r>
          </a:p>
          <a:p>
            <a:pPr>
              <a:defRPr sz="1500">
                <a:latin typeface="Helvetica Neue"/>
                <a:ea typeface="Helvetica Neue"/>
                <a:cs typeface="Helvetica Neue"/>
                <a:sym typeface="Helvetica Neue"/>
              </a:defRPr>
            </a:pPr>
          </a:p>
          <a:p>
            <a:pPr>
              <a:defRPr sz="1500">
                <a:latin typeface="Helvetica Neue"/>
                <a:ea typeface="Helvetica Neue"/>
                <a:cs typeface="Helvetica Neue"/>
                <a:sym typeface="Helvetica Neue"/>
              </a:defRPr>
            </a:pPr>
            <a:r>
              <a:t>The wedge-shaped carbon reaction target was installed at F5 momentum dispersive focal plane.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defRPr sz="1500">
                <a:latin typeface="Helvetica"/>
                <a:ea typeface="Helvetica"/>
                <a:cs typeface="Helvetica"/>
                <a:sym typeface="Helvetica"/>
              </a:defRPr>
            </a:pPr>
            <a:r>
              <a:t>F5 is a momentum-dispersive focal plane, so we used wedge-shaped target. By using a wedge-shaped target, the momentum dispersion downstream of the target can be preserved, but the reaction rate varies depending on the position of the incident particle passing through the target. Therefore, in this experiment, we calibrated the target thickness at the X position of F5 by comparing the energy losses for wedge-shaped target and for parallel-plate target. Then, we calculated the weighted-mean thickness of the wedge-shaped target by using actual beam distribution. This method has been validated in previous measurements for sodium isotopes by our group, where the interaction cross-sections obtained using both the parallel-plate target and the wedge-shaped target were found to agree with each other</a:t>
            </a:r>
            <a:r>
              <a:rPr>
                <a:solidFill>
                  <a:schemeClr val="accent5">
                    <a:hueOff val="-82419"/>
                    <a:satOff val="-9513"/>
                    <a:lumOff val="-16343"/>
                  </a:schemeClr>
                </a:solidFill>
              </a:rPr>
              <a:t> </a:t>
            </a:r>
            <a:r>
              <a:t>within the error.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defRPr sz="1500">
                <a:latin typeface="Helvetica Neue"/>
                <a:ea typeface="Helvetica Neue"/>
                <a:cs typeface="Helvetica Neue"/>
                <a:sym typeface="Helvetica Neue"/>
              </a:defRPr>
            </a:pPr>
            <a:r>
              <a:t>The particle identification before the reaction target was performed by the Brho-TOF-deltaE method between F3 and F5 focal planes.</a:t>
            </a:r>
          </a:p>
          <a:p>
            <a:pPr>
              <a:defRPr sz="1500">
                <a:latin typeface="Helvetica Neue"/>
                <a:ea typeface="Helvetica Neue"/>
                <a:cs typeface="Helvetica Neue"/>
                <a:sym typeface="Helvetica Neue"/>
              </a:defRPr>
            </a:pPr>
          </a:p>
          <a:p>
            <a:pPr>
              <a:defRPr sz="1500">
                <a:latin typeface="Helvetica Neue"/>
                <a:ea typeface="Helvetica Neue"/>
                <a:cs typeface="Helvetica Neue"/>
                <a:sym typeface="Helvetica Neue"/>
              </a:defRPr>
            </a:pPr>
            <a:r>
              <a:t>This is an example of the particle identification plot before the reaction target for 72Ni beam.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lvl1pPr>
              <a:defRPr sz="1500">
                <a:latin typeface="Helvetica Neue"/>
                <a:ea typeface="Helvetica Neue"/>
                <a:cs typeface="Helvetica Neue"/>
                <a:sym typeface="Helvetica Neue"/>
              </a:defRPr>
            </a:lvl1pPr>
          </a:lstStyle>
          <a:p>
            <a:pPr/>
            <a:r>
              <a:t>After the reaction target, the particle identifications were also performed by the brho-tof-deltaE method between F5 and F7.</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タイトル">
    <p:spTree>
      <p:nvGrpSpPr>
        <p:cNvPr id="1" name=""/>
        <p:cNvGrpSpPr/>
        <p:nvPr/>
      </p:nvGrpSpPr>
      <p:grpSpPr>
        <a:xfrm>
          <a:off x="0" y="0"/>
          <a:ext cx="0" cy="0"/>
          <a:chOff x="0" y="0"/>
          <a:chExt cx="0" cy="0"/>
        </a:xfrm>
      </p:grpSpPr>
      <p:sp>
        <p:nvSpPr>
          <p:cNvPr id="11" name="作者と日付"/>
          <p:cNvSpPr txBox="1"/>
          <p:nvPr>
            <p:ph type="body" sz="quarter" idx="21" hasCustomPrompt="1"/>
          </p:nvPr>
        </p:nvSpPr>
        <p:spPr>
          <a:xfrm>
            <a:off x="698500" y="8657488"/>
            <a:ext cx="11607801" cy="461060"/>
          </a:xfrm>
          <a:prstGeom prst="rect">
            <a:avLst/>
          </a:prstGeom>
        </p:spPr>
        <p:txBody>
          <a:bodyPr anchor="b"/>
          <a:lstStyle>
            <a:lvl1pPr marL="0" indent="0" defTabSz="587022">
              <a:lnSpc>
                <a:spcPct val="100000"/>
              </a:lnSpc>
              <a:spcBef>
                <a:spcPts val="0"/>
              </a:spcBef>
              <a:buSzTx/>
              <a:buNone/>
              <a:defRPr sz="2400">
                <a:latin typeface="+mn-lt"/>
                <a:ea typeface="+mn-ea"/>
                <a:cs typeface="+mn-cs"/>
                <a:sym typeface="ヒラギノ角ゴ ProN W6"/>
              </a:defRPr>
            </a:lvl1pPr>
          </a:lstStyle>
          <a:p>
            <a:pPr/>
            <a:r>
              <a:t>作者と日付</a:t>
            </a:r>
          </a:p>
        </p:txBody>
      </p:sp>
      <p:sp>
        <p:nvSpPr>
          <p:cNvPr id="12" name="プレゼンテーションのタイトル"/>
          <p:cNvSpPr txBox="1"/>
          <p:nvPr>
            <p:ph type="title" hasCustomPrompt="1"/>
          </p:nvPr>
        </p:nvSpPr>
        <p:spPr>
          <a:xfrm>
            <a:off x="698500" y="1854200"/>
            <a:ext cx="11609057" cy="3302000"/>
          </a:xfrm>
          <a:prstGeom prst="rect">
            <a:avLst/>
          </a:prstGeom>
        </p:spPr>
        <p:txBody>
          <a:bodyPr anchor="b"/>
          <a:lstStyle>
            <a:lvl1pPr>
              <a:defRPr spc="-164" sz="8200"/>
            </a:lvl1pPr>
          </a:lstStyle>
          <a:p>
            <a:pPr/>
            <a:r>
              <a:t>プレゼンテーションのタイトル</a:t>
            </a:r>
          </a:p>
        </p:txBody>
      </p:sp>
      <p:sp>
        <p:nvSpPr>
          <p:cNvPr id="13" name="本文レベル1…"/>
          <p:cNvSpPr txBox="1"/>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pPr/>
            <a:r>
              <a:t>プレゼンテーションのサブタイトル</a:t>
            </a:r>
          </a:p>
          <a:p>
            <a:pPr lvl="1"/>
            <a:r>
              <a:t/>
            </a:r>
          </a:p>
          <a:p>
            <a:pPr lvl="2"/>
            <a:r>
              <a:t/>
            </a:r>
          </a:p>
          <a:p>
            <a:pPr lvl="3"/>
            <a:r>
              <a:t/>
            </a:r>
          </a:p>
          <a:p>
            <a:pPr lvl="4"/>
            <a:r>
              <a:t/>
            </a:r>
          </a:p>
        </p:txBody>
      </p:sp>
      <p:sp>
        <p:nvSpPr>
          <p:cNvPr id="14" name="スライド番号"/>
          <p:cNvSpPr txBox="1"/>
          <p:nvPr>
            <p:ph type="sldNum" sz="quarter" idx="2"/>
          </p:nvPr>
        </p:nvSpPr>
        <p:spPr>
          <a:xfrm>
            <a:off x="6336779" y="9234627"/>
            <a:ext cx="331242" cy="2730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ステートメント">
    <p:spTree>
      <p:nvGrpSpPr>
        <p:cNvPr id="1" name=""/>
        <p:cNvGrpSpPr/>
        <p:nvPr/>
      </p:nvGrpSpPr>
      <p:grpSpPr>
        <a:xfrm>
          <a:off x="0" y="0"/>
          <a:ext cx="0" cy="0"/>
          <a:chOff x="0" y="0"/>
          <a:chExt cx="0" cy="0"/>
        </a:xfrm>
      </p:grpSpPr>
      <p:sp>
        <p:nvSpPr>
          <p:cNvPr id="98" name="本文レベル1…"/>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lvl1pPr>
            <a:lvl2pPr marL="0" indent="457200" algn="ctr">
              <a:lnSpc>
                <a:spcPct val="80000"/>
              </a:lnSpc>
              <a:spcBef>
                <a:spcPts val="0"/>
              </a:spcBef>
              <a:buSzTx/>
              <a:buNone/>
              <a:defRPr spc="-164" sz="8200"/>
            </a:lvl2pPr>
            <a:lvl3pPr marL="0" indent="914400" algn="ctr">
              <a:lnSpc>
                <a:spcPct val="80000"/>
              </a:lnSpc>
              <a:spcBef>
                <a:spcPts val="0"/>
              </a:spcBef>
              <a:buSzTx/>
              <a:buNone/>
              <a:defRPr spc="-164" sz="8200"/>
            </a:lvl3pPr>
            <a:lvl4pPr marL="0" indent="1371600" algn="ctr">
              <a:lnSpc>
                <a:spcPct val="80000"/>
              </a:lnSpc>
              <a:spcBef>
                <a:spcPts val="0"/>
              </a:spcBef>
              <a:buSzTx/>
              <a:buNone/>
              <a:defRPr spc="-164" sz="8200"/>
            </a:lvl4pPr>
            <a:lvl5pPr marL="0" indent="1828800" algn="ctr">
              <a:lnSpc>
                <a:spcPct val="80000"/>
              </a:lnSpc>
              <a:spcBef>
                <a:spcPts val="0"/>
              </a:spcBef>
              <a:buSzTx/>
              <a:buNone/>
              <a:defRPr spc="-164" sz="8200"/>
            </a:lvl5pPr>
          </a:lstStyle>
          <a:p>
            <a:pPr/>
            <a:r>
              <a:t>ステートメント</a:t>
            </a:r>
          </a:p>
          <a:p>
            <a:pPr lvl="1"/>
            <a:r>
              <a:t/>
            </a:r>
          </a:p>
          <a:p>
            <a:pPr lvl="2"/>
            <a:r>
              <a:t/>
            </a:r>
          </a:p>
          <a:p>
            <a:pPr lvl="3"/>
            <a:r>
              <a:t/>
            </a:r>
          </a:p>
          <a:p>
            <a:pPr lvl="4"/>
            <a:r>
              <a:t/>
            </a:r>
          </a:p>
        </p:txBody>
      </p:sp>
      <p:sp>
        <p:nvSpPr>
          <p:cNvPr id="99"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ビッグファクト">
    <p:spTree>
      <p:nvGrpSpPr>
        <p:cNvPr id="1" name=""/>
        <p:cNvGrpSpPr/>
        <p:nvPr/>
      </p:nvGrpSpPr>
      <p:grpSpPr>
        <a:xfrm>
          <a:off x="0" y="0"/>
          <a:ext cx="0" cy="0"/>
          <a:chOff x="0" y="0"/>
          <a:chExt cx="0" cy="0"/>
        </a:xfrm>
      </p:grpSpPr>
      <p:sp>
        <p:nvSpPr>
          <p:cNvPr id="106" name="ファクト情報"/>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a:latin typeface="+mn-lt"/>
                <a:ea typeface="+mn-ea"/>
                <a:cs typeface="+mn-cs"/>
                <a:sym typeface="ヒラギノ角ゴ ProN W6"/>
              </a:defRPr>
            </a:lvl1pPr>
          </a:lstStyle>
          <a:p>
            <a:pPr/>
            <a:r>
              <a:t>ファクト情報</a:t>
            </a:r>
          </a:p>
        </p:txBody>
      </p:sp>
      <p:sp>
        <p:nvSpPr>
          <p:cNvPr id="107" name="本文レベル1…"/>
          <p:cNvSpPr txBox="1"/>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spc="-176" sz="17600">
                <a:latin typeface="+mn-lt"/>
                <a:ea typeface="+mn-ea"/>
                <a:cs typeface="+mn-cs"/>
                <a:sym typeface="ヒラギノ角ゴ ProN W6"/>
              </a:defRPr>
            </a:lvl1pPr>
            <a:lvl2pPr marL="0" indent="457200" algn="ctr">
              <a:lnSpc>
                <a:spcPct val="80000"/>
              </a:lnSpc>
              <a:spcBef>
                <a:spcPts val="0"/>
              </a:spcBef>
              <a:buSzTx/>
              <a:buNone/>
              <a:defRPr spc="-176" sz="17600">
                <a:latin typeface="+mn-lt"/>
                <a:ea typeface="+mn-ea"/>
                <a:cs typeface="+mn-cs"/>
                <a:sym typeface="ヒラギノ角ゴ ProN W6"/>
              </a:defRPr>
            </a:lvl2pPr>
            <a:lvl3pPr marL="0" indent="914400" algn="ctr">
              <a:lnSpc>
                <a:spcPct val="80000"/>
              </a:lnSpc>
              <a:spcBef>
                <a:spcPts val="0"/>
              </a:spcBef>
              <a:buSzTx/>
              <a:buNone/>
              <a:defRPr spc="-176" sz="17600">
                <a:latin typeface="+mn-lt"/>
                <a:ea typeface="+mn-ea"/>
                <a:cs typeface="+mn-cs"/>
                <a:sym typeface="ヒラギノ角ゴ ProN W6"/>
              </a:defRPr>
            </a:lvl3pPr>
            <a:lvl4pPr marL="0" indent="1371600" algn="ctr">
              <a:lnSpc>
                <a:spcPct val="80000"/>
              </a:lnSpc>
              <a:spcBef>
                <a:spcPts val="0"/>
              </a:spcBef>
              <a:buSzTx/>
              <a:buNone/>
              <a:defRPr spc="-176" sz="17600">
                <a:latin typeface="+mn-lt"/>
                <a:ea typeface="+mn-ea"/>
                <a:cs typeface="+mn-cs"/>
                <a:sym typeface="ヒラギノ角ゴ ProN W6"/>
              </a:defRPr>
            </a:lvl4pPr>
            <a:lvl5pPr marL="0" indent="1828800" algn="ctr">
              <a:lnSpc>
                <a:spcPct val="80000"/>
              </a:lnSpc>
              <a:spcBef>
                <a:spcPts val="0"/>
              </a:spcBef>
              <a:buSzTx/>
              <a:buNone/>
              <a:defRPr spc="-176" sz="17600">
                <a:latin typeface="+mn-lt"/>
                <a:ea typeface="+mn-ea"/>
                <a:cs typeface="+mn-cs"/>
                <a:sym typeface="ヒラギノ角ゴ ProN W6"/>
              </a:defRPr>
            </a:lvl5pPr>
          </a:lstStyle>
          <a:p>
            <a:pPr/>
            <a:r>
              <a:t>100%</a:t>
            </a:r>
          </a:p>
          <a:p>
            <a:pPr lvl="1"/>
            <a:r>
              <a:t/>
            </a:r>
          </a:p>
          <a:p>
            <a:pPr lvl="2"/>
            <a:r>
              <a:t/>
            </a:r>
          </a:p>
          <a:p>
            <a:pPr lvl="3"/>
            <a:r>
              <a:t/>
            </a:r>
          </a:p>
          <a:p>
            <a:pPr lvl="4"/>
            <a:r>
              <a:t/>
            </a:r>
          </a:p>
        </p:txBody>
      </p:sp>
      <p:sp>
        <p:nvSpPr>
          <p:cNvPr id="10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用">
    <p:spTree>
      <p:nvGrpSpPr>
        <p:cNvPr id="1" name=""/>
        <p:cNvGrpSpPr/>
        <p:nvPr/>
      </p:nvGrpSpPr>
      <p:grpSpPr>
        <a:xfrm>
          <a:off x="0" y="0"/>
          <a:ext cx="0" cy="0"/>
          <a:chOff x="0" y="0"/>
          <a:chExt cx="0" cy="0"/>
        </a:xfrm>
      </p:grpSpPr>
      <p:sp>
        <p:nvSpPr>
          <p:cNvPr id="115" name="本文レベル1…"/>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lvl1pPr>
            <a:lvl2pPr marL="457200" indent="114300">
              <a:spcBef>
                <a:spcPts val="0"/>
              </a:spcBef>
              <a:buSzTx/>
              <a:buNone/>
              <a:defRPr spc="-119" sz="6000"/>
            </a:lvl2pPr>
            <a:lvl3pPr marL="457200" indent="571500">
              <a:spcBef>
                <a:spcPts val="0"/>
              </a:spcBef>
              <a:buSzTx/>
              <a:buNone/>
              <a:defRPr spc="-119" sz="6000"/>
            </a:lvl3pPr>
            <a:lvl4pPr marL="457200" indent="1028700">
              <a:spcBef>
                <a:spcPts val="0"/>
              </a:spcBef>
              <a:buSzTx/>
              <a:buNone/>
              <a:defRPr spc="-119" sz="6000"/>
            </a:lvl4pPr>
            <a:lvl5pPr marL="457200" indent="1485900">
              <a:spcBef>
                <a:spcPts val="0"/>
              </a:spcBef>
              <a:buSzTx/>
              <a:buNone/>
              <a:defRPr spc="-119" sz="6000"/>
            </a:lvl5pPr>
          </a:lstStyle>
          <a:p>
            <a:pPr/>
            <a:r>
              <a:t>“重要な引用”</a:t>
            </a:r>
          </a:p>
          <a:p>
            <a:pPr lvl="1"/>
            <a:r>
              <a:t/>
            </a:r>
          </a:p>
          <a:p>
            <a:pPr lvl="2"/>
            <a:r>
              <a:t/>
            </a:r>
          </a:p>
          <a:p>
            <a:pPr lvl="3"/>
            <a:r>
              <a:t/>
            </a:r>
          </a:p>
          <a:p>
            <a:pPr lvl="4"/>
            <a:r>
              <a:t/>
            </a:r>
          </a:p>
        </p:txBody>
      </p:sp>
      <p:sp>
        <p:nvSpPr>
          <p:cNvPr id="116" name="属性"/>
          <p:cNvSpPr txBox="1"/>
          <p:nvPr>
            <p:ph type="body" sz="quarter" idx="21" hasCustomPrompt="1"/>
          </p:nvPr>
        </p:nvSpPr>
        <p:spPr>
          <a:xfrm>
            <a:off x="1219200" y="6426200"/>
            <a:ext cx="11049000" cy="461059"/>
          </a:xfrm>
          <a:prstGeom prst="rect">
            <a:avLst/>
          </a:prstGeom>
        </p:spPr>
        <p:txBody>
          <a:bodyPr/>
          <a:lstStyle>
            <a:lvl1pPr marL="0" indent="0" defTabSz="587022">
              <a:lnSpc>
                <a:spcPct val="100000"/>
              </a:lnSpc>
              <a:spcBef>
                <a:spcPts val="0"/>
              </a:spcBef>
              <a:buSzTx/>
              <a:buNone/>
              <a:defRPr sz="2400">
                <a:latin typeface="+mn-lt"/>
                <a:ea typeface="+mn-ea"/>
                <a:cs typeface="+mn-cs"/>
                <a:sym typeface="ヒラギノ角ゴ ProN W6"/>
              </a:defRPr>
            </a:lvl1pPr>
          </a:lstStyle>
          <a:p>
            <a:pPr/>
            <a:r>
              <a:t>属性</a:t>
            </a:r>
          </a:p>
        </p:txBody>
      </p:sp>
      <p:sp>
        <p:nvSpPr>
          <p:cNvPr id="11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3点）">
    <p:spTree>
      <p:nvGrpSpPr>
        <p:cNvPr id="1" name=""/>
        <p:cNvGrpSpPr/>
        <p:nvPr/>
      </p:nvGrpSpPr>
      <p:grpSpPr>
        <a:xfrm>
          <a:off x="0" y="0"/>
          <a:ext cx="0" cy="0"/>
          <a:chOff x="0" y="0"/>
          <a:chExt cx="0" cy="0"/>
        </a:xfrm>
      </p:grpSpPr>
      <p:sp>
        <p:nvSpPr>
          <p:cNvPr id="124" name="パセリバター、煎りヘーゼルナッツ、削ったパルメザンチーズがかかったパッパルデッレパスタ1皿"/>
          <p:cNvSpPr/>
          <p:nvPr>
            <p:ph type="pic" idx="21"/>
          </p:nvPr>
        </p:nvSpPr>
        <p:spPr>
          <a:xfrm>
            <a:off x="-2082800" y="687558"/>
            <a:ext cx="11165190" cy="8373892"/>
          </a:xfrm>
          <a:prstGeom prst="rect">
            <a:avLst/>
          </a:prstGeom>
        </p:spPr>
        <p:txBody>
          <a:bodyPr lIns="91439" tIns="45719" rIns="91439" bIns="45719">
            <a:noAutofit/>
          </a:bodyPr>
          <a:lstStyle/>
          <a:p>
            <a:pPr/>
          </a:p>
        </p:txBody>
      </p:sp>
      <p:sp>
        <p:nvSpPr>
          <p:cNvPr id="125" name="炒飯、ゆで卵、箸が添えられたボウル1杯のサラダ"/>
          <p:cNvSpPr/>
          <p:nvPr>
            <p:ph type="pic" sz="half" idx="22"/>
          </p:nvPr>
        </p:nvSpPr>
        <p:spPr>
          <a:xfrm>
            <a:off x="6597650" y="292100"/>
            <a:ext cx="5740400" cy="4592321"/>
          </a:xfrm>
          <a:prstGeom prst="rect">
            <a:avLst/>
          </a:prstGeom>
        </p:spPr>
        <p:txBody>
          <a:bodyPr lIns="91439" tIns="45719" rIns="91439" bIns="45719">
            <a:noAutofit/>
          </a:bodyPr>
          <a:lstStyle/>
          <a:p>
            <a:pPr/>
          </a:p>
        </p:txBody>
      </p:sp>
      <p:sp>
        <p:nvSpPr>
          <p:cNvPr id="126" name="サーモンケーキ、サラダ、フムスが入ったボウル"/>
          <p:cNvSpPr/>
          <p:nvPr>
            <p:ph type="pic" idx="23"/>
          </p:nvPr>
        </p:nvSpPr>
        <p:spPr>
          <a:xfrm>
            <a:off x="4984750" y="2749413"/>
            <a:ext cx="7937500" cy="9238277"/>
          </a:xfrm>
          <a:prstGeom prst="rect">
            <a:avLst/>
          </a:prstGeom>
        </p:spPr>
        <p:txBody>
          <a:bodyPr lIns="91439" tIns="45719" rIns="91439" bIns="45719">
            <a:noAutofit/>
          </a:bodyPr>
          <a:lstStyle/>
          <a:p>
            <a:pPr/>
          </a:p>
        </p:txBody>
      </p:sp>
      <p:sp>
        <p:nvSpPr>
          <p:cNvPr id="12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spTree>
      <p:nvGrpSpPr>
        <p:cNvPr id="1" name=""/>
        <p:cNvGrpSpPr/>
        <p:nvPr/>
      </p:nvGrpSpPr>
      <p:grpSpPr>
        <a:xfrm>
          <a:off x="0" y="0"/>
          <a:ext cx="0" cy="0"/>
          <a:chOff x="0" y="0"/>
          <a:chExt cx="0" cy="0"/>
        </a:xfrm>
      </p:grpSpPr>
      <p:sp>
        <p:nvSpPr>
          <p:cNvPr id="134" name="炒飯、ゆで卵、箸が添えられたボウル1杯のサラダ"/>
          <p:cNvSpPr/>
          <p:nvPr>
            <p:ph type="pic" idx="21"/>
          </p:nvPr>
        </p:nvSpPr>
        <p:spPr>
          <a:xfrm>
            <a:off x="-1016000" y="-1054100"/>
            <a:ext cx="14427200" cy="11541760"/>
          </a:xfrm>
          <a:prstGeom prst="rect">
            <a:avLst/>
          </a:prstGeom>
        </p:spPr>
        <p:txBody>
          <a:bodyPr lIns="91439" tIns="45719" rIns="91439" bIns="45719">
            <a:noAutofit/>
          </a:bodyPr>
          <a:lstStyle/>
          <a:p>
            <a:pPr/>
          </a:p>
        </p:txBody>
      </p:sp>
      <p:sp>
        <p:nvSpPr>
          <p:cNvPr id="135" name="スライド番号"/>
          <p:cNvSpPr txBox="1"/>
          <p:nvPr>
            <p:ph type="sldNum" sz="quarter" idx="2"/>
          </p:nvPr>
        </p:nvSpPr>
        <p:spPr>
          <a:xfrm>
            <a:off x="6336779" y="9234627"/>
            <a:ext cx="331242" cy="273051"/>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4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画像">
    <p:spTree>
      <p:nvGrpSpPr>
        <p:cNvPr id="1" name=""/>
        <p:cNvGrpSpPr/>
        <p:nvPr/>
      </p:nvGrpSpPr>
      <p:grpSpPr>
        <a:xfrm>
          <a:off x="0" y="0"/>
          <a:ext cx="0" cy="0"/>
          <a:chOff x="0" y="0"/>
          <a:chExt cx="0" cy="0"/>
        </a:xfrm>
      </p:grpSpPr>
      <p:sp>
        <p:nvSpPr>
          <p:cNvPr id="21" name="アボカドとライム"/>
          <p:cNvSpPr/>
          <p:nvPr>
            <p:ph type="pic" idx="21"/>
          </p:nvPr>
        </p:nvSpPr>
        <p:spPr>
          <a:xfrm>
            <a:off x="-376767" y="-915894"/>
            <a:ext cx="17835652" cy="10682195"/>
          </a:xfrm>
          <a:prstGeom prst="rect">
            <a:avLst/>
          </a:prstGeom>
        </p:spPr>
        <p:txBody>
          <a:bodyPr lIns="91439" tIns="45719" rIns="91439" bIns="45719">
            <a:noAutofit/>
          </a:bodyPr>
          <a:lstStyle/>
          <a:p>
            <a:pPr/>
          </a:p>
        </p:txBody>
      </p:sp>
      <p:sp>
        <p:nvSpPr>
          <p:cNvPr id="22" name="プレゼンテーションのタイトル"/>
          <p:cNvSpPr txBox="1"/>
          <p:nvPr>
            <p:ph type="title" hasCustomPrompt="1"/>
          </p:nvPr>
        </p:nvSpPr>
        <p:spPr>
          <a:xfrm>
            <a:off x="698500" y="5181600"/>
            <a:ext cx="11607800" cy="3302000"/>
          </a:xfrm>
          <a:prstGeom prst="rect">
            <a:avLst/>
          </a:prstGeom>
        </p:spPr>
        <p:txBody>
          <a:bodyPr anchor="b"/>
          <a:lstStyle>
            <a:lvl1pPr>
              <a:defRPr spc="-164" sz="8200"/>
            </a:lvl1pPr>
          </a:lstStyle>
          <a:p>
            <a:pPr/>
            <a:r>
              <a:t>プレゼンテーションのタイトル</a:t>
            </a:r>
          </a:p>
        </p:txBody>
      </p:sp>
      <p:sp>
        <p:nvSpPr>
          <p:cNvPr id="23" name="本文レベル1…"/>
          <p:cNvSpPr txBox="1"/>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pPr/>
            <a:r>
              <a:t>プレゼンテーションのサブタイトル</a:t>
            </a:r>
          </a:p>
          <a:p>
            <a:pPr lvl="1"/>
            <a:r>
              <a:t/>
            </a:r>
          </a:p>
          <a:p>
            <a:pPr lvl="2"/>
            <a:r>
              <a:t/>
            </a:r>
          </a:p>
          <a:p>
            <a:pPr lvl="3"/>
            <a:r>
              <a:t/>
            </a:r>
          </a:p>
          <a:p>
            <a:pPr lvl="4"/>
            <a:r>
              <a:t/>
            </a:r>
          </a:p>
        </p:txBody>
      </p:sp>
      <p:sp>
        <p:nvSpPr>
          <p:cNvPr id="24" name="作者と日付"/>
          <p:cNvSpPr txBox="1"/>
          <p:nvPr>
            <p:ph type="body" sz="quarter" idx="22" hasCustomPrompt="1"/>
          </p:nvPr>
        </p:nvSpPr>
        <p:spPr>
          <a:xfrm>
            <a:off x="698500" y="571500"/>
            <a:ext cx="11607801" cy="461059"/>
          </a:xfrm>
          <a:prstGeom prst="rect">
            <a:avLst/>
          </a:prstGeom>
        </p:spPr>
        <p:txBody>
          <a:bodyPr/>
          <a:lstStyle>
            <a:lvl1pPr marL="0" indent="0" defTabSz="587022">
              <a:lnSpc>
                <a:spcPct val="100000"/>
              </a:lnSpc>
              <a:spcBef>
                <a:spcPts val="0"/>
              </a:spcBef>
              <a:buSzTx/>
              <a:buNone/>
              <a:defRPr sz="2400">
                <a:latin typeface="+mn-lt"/>
                <a:ea typeface="+mn-ea"/>
                <a:cs typeface="+mn-cs"/>
                <a:sym typeface="ヒラギノ角ゴ ProN W6"/>
              </a:defRPr>
            </a:lvl1pPr>
          </a:lstStyle>
          <a:p>
            <a:pPr/>
            <a:r>
              <a:t>作者と日付</a:t>
            </a:r>
          </a:p>
        </p:txBody>
      </p:sp>
      <p:sp>
        <p:nvSpPr>
          <p:cNvPr id="25" name="スライド番号"/>
          <p:cNvSpPr txBox="1"/>
          <p:nvPr>
            <p:ph type="sldNum" sz="quarter" idx="2"/>
          </p:nvPr>
        </p:nvSpPr>
        <p:spPr>
          <a:xfrm>
            <a:off x="6333324" y="9234627"/>
            <a:ext cx="331243" cy="2730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画像（代替）">
    <p:spTree>
      <p:nvGrpSpPr>
        <p:cNvPr id="1" name=""/>
        <p:cNvGrpSpPr/>
        <p:nvPr/>
      </p:nvGrpSpPr>
      <p:grpSpPr>
        <a:xfrm>
          <a:off x="0" y="0"/>
          <a:ext cx="0" cy="0"/>
          <a:chOff x="0" y="0"/>
          <a:chExt cx="0" cy="0"/>
        </a:xfrm>
      </p:grpSpPr>
      <p:sp>
        <p:nvSpPr>
          <p:cNvPr id="32" name="サーモンケーキ、サラダ、フムスが入ったボウル "/>
          <p:cNvSpPr/>
          <p:nvPr>
            <p:ph type="pic" idx="21"/>
          </p:nvPr>
        </p:nvSpPr>
        <p:spPr>
          <a:xfrm>
            <a:off x="5319129" y="495299"/>
            <a:ext cx="7543801" cy="8780059"/>
          </a:xfrm>
          <a:prstGeom prst="rect">
            <a:avLst/>
          </a:prstGeom>
        </p:spPr>
        <p:txBody>
          <a:bodyPr lIns="91439" tIns="45719" rIns="91439" bIns="45719">
            <a:noAutofit/>
          </a:bodyPr>
          <a:lstStyle/>
          <a:p>
            <a:pPr/>
          </a:p>
        </p:txBody>
      </p:sp>
      <p:sp>
        <p:nvSpPr>
          <p:cNvPr id="33" name="本文レベル1…"/>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pPr/>
            <a:r>
              <a:t>スライドのサブタイトル</a:t>
            </a:r>
          </a:p>
          <a:p>
            <a:pPr lvl="1"/>
            <a:r>
              <a:t/>
            </a:r>
          </a:p>
          <a:p>
            <a:pPr lvl="2"/>
            <a:r>
              <a:t/>
            </a:r>
          </a:p>
          <a:p>
            <a:pPr lvl="3"/>
            <a:r>
              <a:t/>
            </a:r>
          </a:p>
          <a:p>
            <a:pPr lvl="4"/>
            <a:r>
              <a:t/>
            </a:r>
          </a:p>
        </p:txBody>
      </p:sp>
      <p:sp>
        <p:nvSpPr>
          <p:cNvPr id="34" name="スライドのタイトル"/>
          <p:cNvSpPr txBox="1"/>
          <p:nvPr>
            <p:ph type="title" hasCustomPrompt="1"/>
          </p:nvPr>
        </p:nvSpPr>
        <p:spPr>
          <a:xfrm>
            <a:off x="698500" y="692534"/>
            <a:ext cx="5105400" cy="4387466"/>
          </a:xfrm>
          <a:prstGeom prst="rect">
            <a:avLst/>
          </a:prstGeom>
        </p:spPr>
        <p:txBody>
          <a:bodyPr anchor="b"/>
          <a:lstStyle/>
          <a:p>
            <a:pPr/>
            <a:r>
              <a:t>スライドのタイトル</a:t>
            </a:r>
          </a:p>
        </p:txBody>
      </p:sp>
      <p:sp>
        <p:nvSpPr>
          <p:cNvPr id="3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42" name="本文レベル1…"/>
          <p:cNvSpPr txBox="1"/>
          <p:nvPr>
            <p:ph type="body" idx="1" hasCustomPrompt="1"/>
          </p:nvPr>
        </p:nvSpPr>
        <p:spPr>
          <a:prstGeom prst="rect">
            <a:avLst/>
          </a:prstGeom>
        </p:spPr>
        <p:txBody>
          <a:bodyPr/>
          <a:lstStyle/>
          <a:p>
            <a:pPr/>
            <a:r>
              <a:t>スライドの箇条書きテキスト</a:t>
            </a:r>
          </a:p>
          <a:p>
            <a:pPr lvl="1"/>
            <a:r>
              <a:t/>
            </a:r>
          </a:p>
          <a:p>
            <a:pPr lvl="2"/>
            <a:r>
              <a:t/>
            </a:r>
          </a:p>
          <a:p>
            <a:pPr lvl="3"/>
            <a:r>
              <a:t/>
            </a:r>
          </a:p>
          <a:p>
            <a:pPr lvl="4"/>
            <a:r>
              <a:t/>
            </a:r>
          </a:p>
        </p:txBody>
      </p:sp>
      <p:sp>
        <p:nvSpPr>
          <p:cNvPr id="43" name="スライドのサブタイトル"/>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pPr/>
            <a:r>
              <a:t>スライドのサブタイトル</a:t>
            </a:r>
          </a:p>
        </p:txBody>
      </p:sp>
      <p:sp>
        <p:nvSpPr>
          <p:cNvPr id="44" name="スライドのタイトル"/>
          <p:cNvSpPr txBox="1"/>
          <p:nvPr>
            <p:ph type="title" hasCustomPrompt="1"/>
          </p:nvPr>
        </p:nvSpPr>
        <p:spPr>
          <a:prstGeom prst="rect">
            <a:avLst/>
          </a:prstGeom>
        </p:spPr>
        <p:txBody>
          <a:bodyPr/>
          <a:lstStyle/>
          <a:p>
            <a:pPr/>
            <a:r>
              <a:t>スライドのタイトル</a:t>
            </a:r>
          </a:p>
        </p:txBody>
      </p:sp>
      <p:sp>
        <p:nvSpPr>
          <p:cNvPr id="4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52" name="本文レベル1…"/>
          <p:cNvSpPr txBox="1"/>
          <p:nvPr>
            <p:ph type="body" idx="1" hasCustomPrompt="1"/>
          </p:nvPr>
        </p:nvSpPr>
        <p:spPr>
          <a:prstGeom prst="rect">
            <a:avLst/>
          </a:prstGeom>
        </p:spPr>
        <p:txBody>
          <a:bodyPr numCol="2" spcCol="589358"/>
          <a:lstStyle/>
          <a:p>
            <a:pPr/>
            <a:r>
              <a:t>スライドの箇条書きテキスト</a:t>
            </a:r>
          </a:p>
          <a:p>
            <a:pPr lvl="1"/>
            <a:r>
              <a:t/>
            </a:r>
          </a:p>
          <a:p>
            <a:pPr lvl="2"/>
            <a:r>
              <a:t/>
            </a:r>
          </a:p>
          <a:p>
            <a:pPr lvl="3"/>
            <a:r>
              <a:t/>
            </a:r>
          </a:p>
          <a:p>
            <a:pPr lvl="4"/>
            <a:r>
              <a:t/>
            </a:r>
          </a:p>
        </p:txBody>
      </p:sp>
      <p:sp>
        <p:nvSpPr>
          <p:cNvPr id="5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箇条書き、画像">
    <p:spTree>
      <p:nvGrpSpPr>
        <p:cNvPr id="1" name=""/>
        <p:cNvGrpSpPr/>
        <p:nvPr/>
      </p:nvGrpSpPr>
      <p:grpSpPr>
        <a:xfrm>
          <a:off x="0" y="0"/>
          <a:ext cx="0" cy="0"/>
          <a:chOff x="0" y="0"/>
          <a:chExt cx="0" cy="0"/>
        </a:xfrm>
      </p:grpSpPr>
      <p:sp>
        <p:nvSpPr>
          <p:cNvPr id="60" name="パセリバター、煎りヘーゼルナッツ、削ったパルメザンチーズがかかったパッパルデッレパスタ1皿"/>
          <p:cNvSpPr/>
          <p:nvPr>
            <p:ph type="pic" idx="21"/>
          </p:nvPr>
        </p:nvSpPr>
        <p:spPr>
          <a:xfrm>
            <a:off x="6172200" y="596900"/>
            <a:ext cx="6448425" cy="8597900"/>
          </a:xfrm>
          <a:prstGeom prst="rect">
            <a:avLst/>
          </a:prstGeom>
        </p:spPr>
        <p:txBody>
          <a:bodyPr lIns="91439" tIns="45719" rIns="91439" bIns="45719">
            <a:noAutofit/>
          </a:bodyPr>
          <a:lstStyle/>
          <a:p>
            <a:pPr/>
          </a:p>
        </p:txBody>
      </p:sp>
      <p:sp>
        <p:nvSpPr>
          <p:cNvPr id="61" name="スライドのタイトル"/>
          <p:cNvSpPr txBox="1"/>
          <p:nvPr>
            <p:ph type="title" hasCustomPrompt="1"/>
          </p:nvPr>
        </p:nvSpPr>
        <p:spPr>
          <a:xfrm>
            <a:off x="698500" y="444500"/>
            <a:ext cx="5105400" cy="1016000"/>
          </a:xfrm>
          <a:prstGeom prst="rect">
            <a:avLst/>
          </a:prstGeom>
        </p:spPr>
        <p:txBody>
          <a:bodyPr/>
          <a:lstStyle/>
          <a:p>
            <a:pPr/>
            <a:r>
              <a:t>スライドのタイトル</a:t>
            </a:r>
          </a:p>
        </p:txBody>
      </p:sp>
      <p:sp>
        <p:nvSpPr>
          <p:cNvPr id="62" name="スライドのサブタイトル"/>
          <p:cNvSpPr txBox="1"/>
          <p:nvPr>
            <p:ph type="body" sz="quarter" idx="22" hasCustomPrompt="1"/>
          </p:nvPr>
        </p:nvSpPr>
        <p:spPr>
          <a:xfrm>
            <a:off x="698500" y="1412977"/>
            <a:ext cx="5105400" cy="671803"/>
          </a:xfrm>
          <a:prstGeom prst="rect">
            <a:avLst/>
          </a:prstGeom>
        </p:spPr>
        <p:txBody>
          <a:bodyPr/>
          <a:lstStyle>
            <a:lvl1pPr marL="0" indent="0" defTabSz="557671">
              <a:lnSpc>
                <a:spcPct val="100000"/>
              </a:lnSpc>
              <a:spcBef>
                <a:spcPts val="0"/>
              </a:spcBef>
              <a:buSzTx/>
              <a:buNone/>
              <a:defRPr sz="3609">
                <a:latin typeface="+mn-lt"/>
                <a:ea typeface="+mn-ea"/>
                <a:cs typeface="+mn-cs"/>
                <a:sym typeface="ヒラギノ角ゴ ProN W6"/>
              </a:defRPr>
            </a:lvl1pPr>
          </a:lstStyle>
          <a:p>
            <a:pPr/>
            <a:r>
              <a:t>スライドのサブタイトル</a:t>
            </a:r>
          </a:p>
        </p:txBody>
      </p:sp>
      <p:sp>
        <p:nvSpPr>
          <p:cNvPr id="63" name="本文レベル1…"/>
          <p:cNvSpPr txBox="1"/>
          <p:nvPr>
            <p:ph type="body" sz="half" idx="1" hasCustomPrompt="1"/>
          </p:nvPr>
        </p:nvSpPr>
        <p:spPr>
          <a:xfrm>
            <a:off x="698500" y="3480196"/>
            <a:ext cx="5105400" cy="5593161"/>
          </a:xfrm>
          <a:prstGeom prst="rect">
            <a:avLst/>
          </a:prstGeom>
        </p:spPr>
        <p:txBody>
          <a:bodyPr/>
          <a:lstStyle/>
          <a:p>
            <a:pPr/>
            <a:r>
              <a:t>スライドの箇条書きテキスト</a:t>
            </a:r>
          </a:p>
          <a:p>
            <a:pPr lvl="1"/>
            <a:r>
              <a:t/>
            </a:r>
          </a:p>
          <a:p>
            <a:pPr lvl="2"/>
            <a:r>
              <a:t/>
            </a:r>
          </a:p>
          <a:p>
            <a:pPr lvl="3"/>
            <a:r>
              <a:t/>
            </a:r>
          </a:p>
          <a:p>
            <a:pPr lvl="4"/>
            <a:r>
              <a:t/>
            </a:r>
          </a:p>
        </p:txBody>
      </p:sp>
      <p:sp>
        <p:nvSpPr>
          <p:cNvPr id="6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セクション">
    <p:spTree>
      <p:nvGrpSpPr>
        <p:cNvPr id="1" name=""/>
        <p:cNvGrpSpPr/>
        <p:nvPr/>
      </p:nvGrpSpPr>
      <p:grpSpPr>
        <a:xfrm>
          <a:off x="0" y="0"/>
          <a:ext cx="0" cy="0"/>
          <a:chOff x="0" y="0"/>
          <a:chExt cx="0" cy="0"/>
        </a:xfrm>
      </p:grpSpPr>
      <p:sp>
        <p:nvSpPr>
          <p:cNvPr id="71" name="セクションタイトル"/>
          <p:cNvSpPr txBox="1"/>
          <p:nvPr>
            <p:ph type="title" hasCustomPrompt="1"/>
          </p:nvPr>
        </p:nvSpPr>
        <p:spPr>
          <a:xfrm>
            <a:off x="698500" y="3225800"/>
            <a:ext cx="11607800" cy="3302000"/>
          </a:xfrm>
          <a:prstGeom prst="rect">
            <a:avLst/>
          </a:prstGeom>
        </p:spPr>
        <p:txBody>
          <a:bodyPr anchor="ctr"/>
          <a:lstStyle>
            <a:lvl1pPr>
              <a:defRPr spc="-164" sz="8200">
                <a:latin typeface="ヒラギノ角ゴ ProN W3"/>
                <a:ea typeface="ヒラギノ角ゴ ProN W3"/>
                <a:cs typeface="ヒラギノ角ゴ ProN W3"/>
                <a:sym typeface="ヒラギノ角ゴ ProN W3"/>
              </a:defRPr>
            </a:lvl1pPr>
          </a:lstStyle>
          <a:p>
            <a:pPr/>
            <a:r>
              <a:t>セクションタイトル</a:t>
            </a:r>
          </a:p>
        </p:txBody>
      </p:sp>
      <p:sp>
        <p:nvSpPr>
          <p:cNvPr id="7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79" name="スライドのタイトル"/>
          <p:cNvSpPr txBox="1"/>
          <p:nvPr>
            <p:ph type="title" hasCustomPrompt="1"/>
          </p:nvPr>
        </p:nvSpPr>
        <p:spPr>
          <a:prstGeom prst="rect">
            <a:avLst/>
          </a:prstGeom>
        </p:spPr>
        <p:txBody>
          <a:bodyPr/>
          <a:lstStyle/>
          <a:p>
            <a:pPr/>
            <a:r>
              <a:t>スライドのタイトル</a:t>
            </a:r>
          </a:p>
        </p:txBody>
      </p:sp>
      <p:sp>
        <p:nvSpPr>
          <p:cNvPr id="80" name="スライドのサブタイトル"/>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pPr/>
            <a:r>
              <a:t>スライドのサブタイトル</a:t>
            </a:r>
          </a:p>
        </p:txBody>
      </p:sp>
      <p:sp>
        <p:nvSpPr>
          <p:cNvPr id="8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議題">
    <p:spTree>
      <p:nvGrpSpPr>
        <p:cNvPr id="1" name=""/>
        <p:cNvGrpSpPr/>
        <p:nvPr/>
      </p:nvGrpSpPr>
      <p:grpSpPr>
        <a:xfrm>
          <a:off x="0" y="0"/>
          <a:ext cx="0" cy="0"/>
          <a:chOff x="0" y="0"/>
          <a:chExt cx="0" cy="0"/>
        </a:xfrm>
      </p:grpSpPr>
      <p:sp>
        <p:nvSpPr>
          <p:cNvPr id="88" name="議題のタイトル"/>
          <p:cNvSpPr txBox="1"/>
          <p:nvPr>
            <p:ph type="title" hasCustomPrompt="1"/>
          </p:nvPr>
        </p:nvSpPr>
        <p:spPr>
          <a:xfrm>
            <a:off x="698500" y="444500"/>
            <a:ext cx="11607800" cy="1016000"/>
          </a:xfrm>
          <a:prstGeom prst="rect">
            <a:avLst/>
          </a:prstGeom>
        </p:spPr>
        <p:txBody>
          <a:bodyPr/>
          <a:lstStyle/>
          <a:p>
            <a:pPr/>
            <a:r>
              <a:t>議題のタイトル</a:t>
            </a:r>
          </a:p>
        </p:txBody>
      </p:sp>
      <p:sp>
        <p:nvSpPr>
          <p:cNvPr id="89" name="議題のサブタイトル"/>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pPr/>
            <a:r>
              <a:t>議題のサブタイトル</a:t>
            </a:r>
          </a:p>
        </p:txBody>
      </p:sp>
      <p:sp>
        <p:nvSpPr>
          <p:cNvPr id="90" name="本文レベル1…"/>
          <p:cNvSpPr txBox="1"/>
          <p:nvPr>
            <p:ph type="body" idx="1" hasCustomPrompt="1"/>
          </p:nvPr>
        </p:nvSpPr>
        <p:spPr>
          <a:prstGeom prst="rect">
            <a:avLst/>
          </a:prstGeom>
        </p:spPr>
        <p:txBody>
          <a:bodyPr/>
          <a:lstStyle>
            <a:lvl1pPr marL="0" indent="0">
              <a:spcBef>
                <a:spcPts val="1300"/>
              </a:spcBef>
              <a:buSzTx/>
              <a:buNone/>
              <a:defRPr spc="-38" sz="3800"/>
            </a:lvl1pPr>
            <a:lvl2pPr marL="0" indent="457200">
              <a:spcBef>
                <a:spcPts val="1300"/>
              </a:spcBef>
              <a:buSzTx/>
              <a:buNone/>
              <a:defRPr spc="-38" sz="3800"/>
            </a:lvl2pPr>
            <a:lvl3pPr marL="0" indent="914400">
              <a:spcBef>
                <a:spcPts val="1300"/>
              </a:spcBef>
              <a:buSzTx/>
              <a:buNone/>
              <a:defRPr spc="-38" sz="3800"/>
            </a:lvl3pPr>
            <a:lvl4pPr marL="0" indent="1371600">
              <a:spcBef>
                <a:spcPts val="1300"/>
              </a:spcBef>
              <a:buSzTx/>
              <a:buNone/>
              <a:defRPr spc="-38" sz="3800"/>
            </a:lvl4pPr>
            <a:lvl5pPr marL="0" indent="1828800">
              <a:spcBef>
                <a:spcPts val="1300"/>
              </a:spcBef>
              <a:buSzTx/>
              <a:buNone/>
              <a:defRPr spc="-38" sz="3800"/>
            </a:lvl5pPr>
          </a:lstStyle>
          <a:p>
            <a:pPr/>
            <a:r>
              <a:t>議題のトピック</a:t>
            </a:r>
          </a:p>
          <a:p>
            <a:pPr lvl="1"/>
            <a:r>
              <a:t/>
            </a:r>
          </a:p>
          <a:p>
            <a:pPr lvl="2"/>
            <a:r>
              <a:t/>
            </a:r>
          </a:p>
          <a:p>
            <a:pPr lvl="3"/>
            <a:r>
              <a:t/>
            </a:r>
          </a:p>
          <a:p>
            <a:pPr lvl="4"/>
            <a:r>
              <a:t/>
            </a:r>
          </a:p>
        </p:txBody>
      </p:sp>
      <p:sp>
        <p:nvSpPr>
          <p:cNvPr id="9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本文レベル1…"/>
          <p:cNvSpPr txBox="1"/>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スライドの箇条書きテキスト</a:t>
            </a:r>
          </a:p>
          <a:p>
            <a:pPr lvl="1"/>
            <a:r>
              <a:t/>
            </a:r>
          </a:p>
          <a:p>
            <a:pPr lvl="2"/>
            <a:r>
              <a:t/>
            </a:r>
          </a:p>
          <a:p>
            <a:pPr lvl="3"/>
            <a:r>
              <a:t/>
            </a:r>
          </a:p>
          <a:p>
            <a:pPr lvl="4"/>
            <a:r>
              <a:t/>
            </a:r>
          </a:p>
        </p:txBody>
      </p:sp>
      <p:sp>
        <p:nvSpPr>
          <p:cNvPr id="3" name="スライドのタイトル"/>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スライドのタイトル</a:t>
            </a:r>
          </a:p>
        </p:txBody>
      </p:sp>
      <p:sp>
        <p:nvSpPr>
          <p:cNvPr id="4" name="スライド番号"/>
          <p:cNvSpPr txBox="1"/>
          <p:nvPr>
            <p:ph type="sldNum" sz="quarter" idx="2"/>
          </p:nvPr>
        </p:nvSpPr>
        <p:spPr>
          <a:xfrm>
            <a:off x="6333392" y="9234627"/>
            <a:ext cx="331243" cy="273051"/>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1pPr>
      <a:lvl2pPr marL="0" marR="0" indent="4572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2pPr>
      <a:lvl3pPr marL="0" marR="0" indent="9144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3pPr>
      <a:lvl4pPr marL="0" marR="0" indent="13716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4pPr>
      <a:lvl5pPr marL="0" marR="0" indent="18288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5pPr>
      <a:lvl6pPr marL="0" marR="0" indent="22860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6pPr>
      <a:lvl7pPr marL="0" marR="0" indent="27432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7pPr>
      <a:lvl8pPr marL="0" marR="0" indent="32004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8pPr>
      <a:lvl9pPr marL="0" marR="0" indent="36576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9pPr>
    </p:titleStyle>
    <p:bodyStyle>
      <a:lvl1pPr marL="381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1pPr>
      <a:lvl2pPr marL="762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2pPr>
      <a:lvl3pPr marL="1143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3pPr>
      <a:lvl4pPr marL="1524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4pPr>
      <a:lvl5pPr marL="1905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5pPr>
      <a:lvl6pPr marL="2286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6pPr>
      <a:lvl7pPr marL="2667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7pPr>
      <a:lvl8pPr marL="3048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8pPr>
      <a:lvl9pPr marL="3429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2.png"/><Relationship Id="rId5" Type="http://schemas.openxmlformats.org/officeDocument/2006/relationships/image" Target="../media/image32.png"/><Relationship Id="rId6" Type="http://schemas.openxmlformats.org/officeDocument/2006/relationships/image" Target="../media/image3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2.png"/><Relationship Id="rId5" Type="http://schemas.openxmlformats.org/officeDocument/2006/relationships/image" Target="../media/image34.png"/><Relationship Id="rId6" Type="http://schemas.openxmlformats.org/officeDocument/2006/relationships/image" Target="../media/image3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1.jpeg"/><Relationship Id="rId5" Type="http://schemas.openxmlformats.org/officeDocument/2006/relationships/image" Target="../media/image4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1.jpeg"/><Relationship Id="rId5" Type="http://schemas.openxmlformats.org/officeDocument/2006/relationships/image" Target="../media/image46.png"/><Relationship Id="rId6" Type="http://schemas.openxmlformats.org/officeDocument/2006/relationships/image" Target="../media/image4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48.png"/><Relationship Id="rId4" Type="http://schemas.openxmlformats.org/officeDocument/2006/relationships/image" Target="../media/image4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5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4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5.png"/><Relationship Id="rId3" Type="http://schemas.openxmlformats.org/officeDocument/2006/relationships/image" Target="../media/image5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2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Interaction Cross Sections and Neutron Skin Thicknesses of Ni Isotopes"/>
          <p:cNvSpPr txBox="1"/>
          <p:nvPr/>
        </p:nvSpPr>
        <p:spPr>
          <a:xfrm>
            <a:off x="295544" y="294187"/>
            <a:ext cx="12413711" cy="127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80000"/>
              </a:lnSpc>
              <a:defRPr spc="-79" sz="4000">
                <a:solidFill>
                  <a:schemeClr val="accent1">
                    <a:lumOff val="-13575"/>
                  </a:schemeClr>
                </a:solidFill>
                <a:latin typeface="+mn-lt"/>
                <a:ea typeface="+mn-ea"/>
                <a:cs typeface="+mn-cs"/>
                <a:sym typeface="ヒラギノ角ゴ ProN W6"/>
              </a:defRPr>
            </a:pPr>
            <a:r>
              <a:t>Interaction Cross Sections </a:t>
            </a:r>
            <a:r>
              <a:rPr>
                <a:latin typeface="ヒラギノ角ゴ ProN W3"/>
                <a:ea typeface="ヒラギノ角ゴ ProN W3"/>
                <a:cs typeface="ヒラギノ角ゴ ProN W3"/>
                <a:sym typeface="ヒラギノ角ゴ ProN W3"/>
              </a:rPr>
              <a:t>and</a:t>
            </a:r>
            <a:r>
              <a:t> Neutron Skin Thicknesses of Ni Isotopes</a:t>
            </a:r>
          </a:p>
        </p:txBody>
      </p:sp>
      <p:sp>
        <p:nvSpPr>
          <p:cNvPr id="152" name="Dept. of Physics, Osaka University, Japan…"/>
          <p:cNvSpPr txBox="1"/>
          <p:nvPr/>
        </p:nvSpPr>
        <p:spPr>
          <a:xfrm>
            <a:off x="279236" y="1661071"/>
            <a:ext cx="6740552" cy="10814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lnSpc>
                <a:spcPct val="130000"/>
              </a:lnSpc>
              <a:defRPr sz="2800">
                <a:solidFill>
                  <a:srgbClr val="424242"/>
                </a:solidFill>
                <a:latin typeface="Helvetica Neue"/>
                <a:ea typeface="Helvetica Neue"/>
                <a:cs typeface="Helvetica Neue"/>
                <a:sym typeface="Helvetica Neue"/>
              </a:defRPr>
            </a:pPr>
            <a:r>
              <a:t>Dept. of Physics, Osaka University, Japan</a:t>
            </a:r>
          </a:p>
          <a:p>
            <a:pPr algn="l" defTabSz="584200">
              <a:lnSpc>
                <a:spcPct val="130000"/>
              </a:lnSpc>
              <a:defRPr b="1" sz="2800">
                <a:solidFill>
                  <a:srgbClr val="424242"/>
                </a:solidFill>
                <a:latin typeface="Helvetica Neue"/>
                <a:ea typeface="Helvetica Neue"/>
                <a:cs typeface="Helvetica Neue"/>
                <a:sym typeface="Helvetica Neue"/>
              </a:defRPr>
            </a:pPr>
            <a:r>
              <a:t>Miki Fukutome</a:t>
            </a:r>
          </a:p>
        </p:txBody>
      </p:sp>
      <p:sp>
        <p:nvSpPr>
          <p:cNvPr id="153" name="M. Tanaka,2 M. Fukuda,1 M. Takechi,3 D. Nishimura,4 T. Suzuki,5 G. Takayama,1 R. Taguchi,1           S. Ishitani,1 M. Mihara,1 K. Matsuta,1 T. Moriguchi,6 T. Ohtsubo,3 A. Ozawa,6 T. Yamaguchi,5           N. Fukuda,2 T. Izumikawa,7 H. Sakurai,2,8 T. Sumik"/>
          <p:cNvSpPr txBox="1"/>
          <p:nvPr/>
        </p:nvSpPr>
        <p:spPr>
          <a:xfrm>
            <a:off x="308407" y="3413111"/>
            <a:ext cx="12413712" cy="20763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lnSpc>
                <a:spcPct val="120000"/>
              </a:lnSpc>
              <a:spcBef>
                <a:spcPts val="1200"/>
              </a:spcBef>
              <a:defRPr sz="2200">
                <a:solidFill>
                  <a:srgbClr val="424242"/>
                </a:solidFill>
                <a:latin typeface="Helvetica Neue"/>
                <a:ea typeface="Helvetica Neue"/>
                <a:cs typeface="Helvetica Neue"/>
                <a:sym typeface="Helvetica Neue"/>
              </a:defRPr>
            </a:pPr>
            <a:r>
              <a:t>M. Tanaka,</a:t>
            </a:r>
            <a:r>
              <a:rPr baseline="31999"/>
              <a:t>2</a:t>
            </a:r>
            <a:r>
              <a:t> M. Fukuda,</a:t>
            </a:r>
            <a:r>
              <a:rPr baseline="31999"/>
              <a:t>1</a:t>
            </a:r>
            <a:r>
              <a:t> M. Takechi,</a:t>
            </a:r>
            <a:r>
              <a:rPr baseline="31999"/>
              <a:t>3</a:t>
            </a:r>
            <a:r>
              <a:t> D. Nishimura,</a:t>
            </a:r>
            <a:r>
              <a:rPr baseline="31999"/>
              <a:t>4</a:t>
            </a:r>
            <a:r>
              <a:t> T. Suzuki,</a:t>
            </a:r>
            <a:r>
              <a:rPr baseline="31999"/>
              <a:t>5</a:t>
            </a:r>
            <a:r>
              <a:t> G. Takayama,</a:t>
            </a:r>
            <a:r>
              <a:rPr baseline="31999"/>
              <a:t>1</a:t>
            </a:r>
            <a:r>
              <a:t> R. Taguchi,</a:t>
            </a:r>
            <a:r>
              <a:rPr baseline="31999"/>
              <a:t>1</a:t>
            </a:r>
            <a:r>
              <a:t>           S. Ishitani,</a:t>
            </a:r>
            <a:r>
              <a:rPr baseline="31999"/>
              <a:t>1</a:t>
            </a:r>
            <a:r>
              <a:t> M. Mihara,</a:t>
            </a:r>
            <a:r>
              <a:rPr baseline="31999"/>
              <a:t>1</a:t>
            </a:r>
            <a:r>
              <a:t> K. Matsuta,</a:t>
            </a:r>
            <a:r>
              <a:rPr baseline="31999"/>
              <a:t>1</a:t>
            </a:r>
            <a:r>
              <a:t> T. Moriguchi,</a:t>
            </a:r>
            <a:r>
              <a:rPr baseline="31999"/>
              <a:t>6</a:t>
            </a:r>
            <a:r>
              <a:t> T. Ohtsubo,</a:t>
            </a:r>
            <a:r>
              <a:rPr baseline="31999"/>
              <a:t>3</a:t>
            </a:r>
            <a:r>
              <a:t> A. Ozawa,</a:t>
            </a:r>
            <a:r>
              <a:rPr baseline="31999"/>
              <a:t>6</a:t>
            </a:r>
            <a:r>
              <a:t> T. Yamaguchi,</a:t>
            </a:r>
            <a:r>
              <a:rPr baseline="31999"/>
              <a:t>5</a:t>
            </a:r>
            <a:r>
              <a:t>           N. Fukuda,</a:t>
            </a:r>
            <a:r>
              <a:rPr baseline="31999"/>
              <a:t>2</a:t>
            </a:r>
            <a:r>
              <a:t> T. Izumikawa,</a:t>
            </a:r>
            <a:r>
              <a:rPr baseline="31999"/>
              <a:t>7</a:t>
            </a:r>
            <a:r>
              <a:t> H. Sakurai,</a:t>
            </a:r>
            <a:r>
              <a:rPr baseline="31999"/>
              <a:t>2,8</a:t>
            </a:r>
            <a:r>
              <a:t> T. Sumikama,</a:t>
            </a:r>
            <a:r>
              <a:rPr baseline="31999"/>
              <a:t>2</a:t>
            </a:r>
            <a:r>
              <a:t> H. Suzuki,</a:t>
            </a:r>
            <a:r>
              <a:rPr baseline="31999"/>
              <a:t>2</a:t>
            </a:r>
            <a:r>
              <a:t> H. Takeda,</a:t>
            </a:r>
            <a:r>
              <a:rPr baseline="31999"/>
              <a:t>2</a:t>
            </a:r>
            <a:r>
              <a:t> Y. Yanagisawa,</a:t>
            </a:r>
            <a:r>
              <a:rPr baseline="31999"/>
              <a:t>2</a:t>
            </a:r>
            <a:r>
              <a:t>    K. Yoshida,</a:t>
            </a:r>
            <a:r>
              <a:rPr baseline="31999"/>
              <a:t>2 </a:t>
            </a:r>
            <a:r>
              <a:t>T. Sugisaki,</a:t>
            </a:r>
            <a:r>
              <a:rPr baseline="31999"/>
              <a:t>1 </a:t>
            </a:r>
            <a:r>
              <a:t>N. Norihide,</a:t>
            </a:r>
            <a:r>
              <a:rPr baseline="31999"/>
              <a:t>3 </a:t>
            </a:r>
            <a:r>
              <a:t>Y. Kobayashi,</a:t>
            </a:r>
            <a:r>
              <a:rPr baseline="31999"/>
              <a:t>3 </a:t>
            </a:r>
            <a:r>
              <a:t>Y. Tazawa,</a:t>
            </a:r>
            <a:r>
              <a:rPr baseline="31999"/>
              <a:t>3 </a:t>
            </a:r>
            <a:r>
              <a:t>A. Yano,</a:t>
            </a:r>
            <a:r>
              <a:rPr baseline="31999"/>
              <a:t>6 </a:t>
            </a:r>
            <a:r>
              <a:t>C. Fukushima,</a:t>
            </a:r>
            <a:r>
              <a:rPr baseline="31999"/>
              <a:t>4                  </a:t>
            </a:r>
            <a:r>
              <a:t>M. Amitani</a:t>
            </a:r>
            <a:r>
              <a:rPr baseline="31999"/>
              <a:t>4 </a:t>
            </a:r>
            <a:r>
              <a:t>+ sigma collaborations</a:t>
            </a:r>
          </a:p>
        </p:txBody>
      </p:sp>
      <p:sp>
        <p:nvSpPr>
          <p:cNvPr id="154" name="Collaborators"/>
          <p:cNvSpPr txBox="1"/>
          <p:nvPr/>
        </p:nvSpPr>
        <p:spPr>
          <a:xfrm>
            <a:off x="321270" y="2955946"/>
            <a:ext cx="1800760"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2200">
                <a:solidFill>
                  <a:schemeClr val="accent1">
                    <a:lumOff val="-13575"/>
                  </a:schemeClr>
                </a:solidFill>
                <a:latin typeface="Helvetica Neue"/>
                <a:ea typeface="Helvetica Neue"/>
                <a:cs typeface="Helvetica Neue"/>
                <a:sym typeface="Helvetica Neue"/>
              </a:defRPr>
            </a:lvl1pPr>
          </a:lstStyle>
          <a:p>
            <a:pPr/>
            <a:r>
              <a:t>Collaborators</a:t>
            </a:r>
          </a:p>
        </p:txBody>
      </p:sp>
      <p:sp>
        <p:nvSpPr>
          <p:cNvPr id="155" name="1 Dept. of Physics, Osaka University, Japan…"/>
          <p:cNvSpPr txBox="1"/>
          <p:nvPr/>
        </p:nvSpPr>
        <p:spPr>
          <a:xfrm>
            <a:off x="253510" y="5741476"/>
            <a:ext cx="6210300" cy="27125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lnSpc>
                <a:spcPct val="120000"/>
              </a:lnSpc>
              <a:defRPr sz="1800">
                <a:solidFill>
                  <a:srgbClr val="424242"/>
                </a:solidFill>
                <a:latin typeface="Helvetica Neue"/>
                <a:ea typeface="Helvetica Neue"/>
                <a:cs typeface="Helvetica Neue"/>
                <a:sym typeface="Helvetica Neue"/>
              </a:defRPr>
            </a:pPr>
            <a:r>
              <a:rPr baseline="31999"/>
              <a:t>1 </a:t>
            </a:r>
            <a:r>
              <a:t>Dept. of Physics, Osaka University, Japan</a:t>
            </a:r>
          </a:p>
          <a:p>
            <a:pPr algn="l" defTabSz="584200">
              <a:lnSpc>
                <a:spcPct val="120000"/>
              </a:lnSpc>
              <a:defRPr sz="1800">
                <a:solidFill>
                  <a:srgbClr val="424242"/>
                </a:solidFill>
                <a:latin typeface="Helvetica Neue"/>
                <a:ea typeface="Helvetica Neue"/>
                <a:cs typeface="Helvetica Neue"/>
                <a:sym typeface="Helvetica Neue"/>
              </a:defRPr>
            </a:pPr>
            <a:r>
              <a:rPr baseline="31999"/>
              <a:t>2 </a:t>
            </a:r>
            <a:r>
              <a:t>RIKEN Nishina Center, Japan</a:t>
            </a:r>
          </a:p>
          <a:p>
            <a:pPr algn="l" defTabSz="584200">
              <a:lnSpc>
                <a:spcPct val="120000"/>
              </a:lnSpc>
              <a:defRPr sz="1800">
                <a:solidFill>
                  <a:srgbClr val="424242"/>
                </a:solidFill>
                <a:latin typeface="Helvetica Neue"/>
                <a:ea typeface="Helvetica Neue"/>
                <a:cs typeface="Helvetica Neue"/>
                <a:sym typeface="Helvetica Neue"/>
              </a:defRPr>
            </a:pPr>
            <a:r>
              <a:rPr baseline="31999"/>
              <a:t>3 </a:t>
            </a:r>
            <a:r>
              <a:t>Dept. of Physics, Niigata University, Japan</a:t>
            </a:r>
          </a:p>
          <a:p>
            <a:pPr algn="l" defTabSz="584200">
              <a:lnSpc>
                <a:spcPct val="120000"/>
              </a:lnSpc>
              <a:defRPr sz="1800">
                <a:solidFill>
                  <a:srgbClr val="424242"/>
                </a:solidFill>
                <a:latin typeface="Helvetica Neue"/>
                <a:ea typeface="Helvetica Neue"/>
                <a:cs typeface="Helvetica Neue"/>
                <a:sym typeface="Helvetica Neue"/>
              </a:defRPr>
            </a:pPr>
            <a:r>
              <a:rPr baseline="31999"/>
              <a:t>4 </a:t>
            </a:r>
            <a:r>
              <a:t>Dept. of Physics, Tokyo City University, Japan</a:t>
            </a:r>
          </a:p>
          <a:p>
            <a:pPr algn="l" defTabSz="584200">
              <a:lnSpc>
                <a:spcPct val="120000"/>
              </a:lnSpc>
              <a:defRPr sz="1800">
                <a:solidFill>
                  <a:srgbClr val="424242"/>
                </a:solidFill>
                <a:latin typeface="Helvetica Neue"/>
                <a:ea typeface="Helvetica Neue"/>
                <a:cs typeface="Helvetica Neue"/>
                <a:sym typeface="Helvetica Neue"/>
              </a:defRPr>
            </a:pPr>
            <a:r>
              <a:rPr baseline="31999"/>
              <a:t>5 </a:t>
            </a:r>
            <a:r>
              <a:t>Dept. of Physics, Saitama University, Japan</a:t>
            </a:r>
          </a:p>
          <a:p>
            <a:pPr algn="l" defTabSz="584200">
              <a:lnSpc>
                <a:spcPct val="120000"/>
              </a:lnSpc>
              <a:defRPr sz="1800">
                <a:solidFill>
                  <a:srgbClr val="424242"/>
                </a:solidFill>
                <a:latin typeface="Helvetica Neue"/>
                <a:ea typeface="Helvetica Neue"/>
                <a:cs typeface="Helvetica Neue"/>
                <a:sym typeface="Helvetica Neue"/>
              </a:defRPr>
            </a:pPr>
            <a:r>
              <a:rPr baseline="31999"/>
              <a:t>6 </a:t>
            </a:r>
            <a:r>
              <a:t>Inst. of Physics, University of Tsukuba, Japan</a:t>
            </a:r>
          </a:p>
          <a:p>
            <a:pPr algn="l" defTabSz="584200">
              <a:lnSpc>
                <a:spcPct val="120000"/>
              </a:lnSpc>
              <a:defRPr sz="1800">
                <a:solidFill>
                  <a:srgbClr val="424242"/>
                </a:solidFill>
                <a:latin typeface="Helvetica Neue"/>
                <a:ea typeface="Helvetica Neue"/>
                <a:cs typeface="Helvetica Neue"/>
                <a:sym typeface="Helvetica Neue"/>
              </a:defRPr>
            </a:pPr>
            <a:r>
              <a:rPr baseline="31999"/>
              <a:t>7 </a:t>
            </a:r>
            <a:r>
              <a:t>Inst. for Research Promotion, Niigata University, Japan</a:t>
            </a:r>
          </a:p>
          <a:p>
            <a:pPr algn="l" defTabSz="584200">
              <a:lnSpc>
                <a:spcPct val="120000"/>
              </a:lnSpc>
              <a:defRPr sz="1800">
                <a:solidFill>
                  <a:srgbClr val="424242"/>
                </a:solidFill>
                <a:latin typeface="Helvetica Neue"/>
                <a:ea typeface="Helvetica Neue"/>
                <a:cs typeface="Helvetica Neue"/>
                <a:sym typeface="Helvetica Neue"/>
              </a:defRPr>
            </a:pPr>
            <a:r>
              <a:rPr baseline="31999"/>
              <a:t>8 </a:t>
            </a:r>
            <a:r>
              <a:t>Dept. of Physics, University of Tokyo, Japan</a:t>
            </a:r>
          </a:p>
        </p:txBody>
      </p:sp>
      <p:pic>
        <p:nvPicPr>
          <p:cNvPr id="156" name="イメージ" descr="イメージ"/>
          <p:cNvPicPr>
            <a:picLocks noChangeAspect="1"/>
          </p:cNvPicPr>
          <p:nvPr/>
        </p:nvPicPr>
        <p:blipFill>
          <a:blip r:embed="rId3">
            <a:extLst/>
          </a:blip>
          <a:stretch>
            <a:fillRect/>
          </a:stretch>
        </p:blipFill>
        <p:spPr>
          <a:xfrm>
            <a:off x="243792" y="8691677"/>
            <a:ext cx="3156540" cy="799658"/>
          </a:xfrm>
          <a:prstGeom prst="rect">
            <a:avLst/>
          </a:prstGeom>
          <a:ln w="12700">
            <a:miter lim="400000"/>
          </a:ln>
        </p:spPr>
      </p:pic>
      <p:sp>
        <p:nvSpPr>
          <p:cNvPr id="157"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9" name="図 8" descr="図 8"/>
          <p:cNvPicPr>
            <a:picLocks noChangeAspect="1"/>
          </p:cNvPicPr>
          <p:nvPr/>
        </p:nvPicPr>
        <p:blipFill>
          <a:blip r:embed="rId3">
            <a:extLst/>
          </a:blip>
          <a:srcRect l="8782" t="12386" r="13813" b="3293"/>
          <a:stretch>
            <a:fillRect/>
          </a:stretch>
        </p:blipFill>
        <p:spPr>
          <a:xfrm>
            <a:off x="8251254" y="4367312"/>
            <a:ext cx="4543645" cy="4762649"/>
          </a:xfrm>
          <a:prstGeom prst="rect">
            <a:avLst/>
          </a:prstGeom>
          <a:ln w="12700">
            <a:miter lim="400000"/>
          </a:ln>
        </p:spPr>
      </p:pic>
      <p:sp>
        <p:nvSpPr>
          <p:cNvPr id="460" name="テキスト ボックス 38"/>
          <p:cNvSpPr txBox="1"/>
          <p:nvPr/>
        </p:nvSpPr>
        <p:spPr>
          <a:xfrm>
            <a:off x="10602273" y="7737002"/>
            <a:ext cx="1741891" cy="815576"/>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lgn="l" defTabSz="914400">
              <a:defRPr b="1" sz="3200">
                <a:solidFill>
                  <a:srgbClr val="000000"/>
                </a:solidFill>
                <a:latin typeface="Times New Roman"/>
                <a:ea typeface="Times New Roman"/>
                <a:cs typeface="Times New Roman"/>
                <a:sym typeface="Times New Roman"/>
              </a:defRPr>
            </a:pPr>
            <a:r>
              <a:t>Ex.) </a:t>
            </a:r>
            <a:r>
              <a:rPr i="1"/>
              <a:t>θ</a:t>
            </a:r>
            <a:r>
              <a:rPr baseline="-25000" i="1"/>
              <a:t>Y</a:t>
            </a:r>
          </a:p>
        </p:txBody>
      </p:sp>
      <p:sp>
        <p:nvSpPr>
          <p:cNvPr id="461" name="テキスト ボックス 6"/>
          <p:cNvSpPr txBox="1"/>
          <p:nvPr/>
        </p:nvSpPr>
        <p:spPr>
          <a:xfrm>
            <a:off x="8630298" y="8846694"/>
            <a:ext cx="4131805" cy="55665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lstStyle/>
          <a:p>
            <a:pPr defTabSz="914400">
              <a:defRPr b="1" i="1" sz="2800">
                <a:solidFill>
                  <a:srgbClr val="000000"/>
                </a:solidFill>
                <a:latin typeface="Times New Roman"/>
                <a:ea typeface="Times New Roman"/>
                <a:cs typeface="Times New Roman"/>
                <a:sym typeface="Times New Roman"/>
              </a:defRPr>
            </a:pPr>
            <a:r>
              <a:t>θ</a:t>
            </a:r>
            <a:r>
              <a:rPr baseline="-19571"/>
              <a:t>Y</a:t>
            </a:r>
            <a:r>
              <a:rPr i="0"/>
              <a:t> (mrad)</a:t>
            </a:r>
          </a:p>
        </p:txBody>
      </p:sp>
      <p:sp>
        <p:nvSpPr>
          <p:cNvPr id="462" name="テキスト ボックス 42"/>
          <p:cNvSpPr txBox="1"/>
          <p:nvPr/>
        </p:nvSpPr>
        <p:spPr>
          <a:xfrm rot="16200000">
            <a:off x="5804173" y="6329244"/>
            <a:ext cx="4420080" cy="49621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lstStyle>
            <a:lvl1pPr defTabSz="914400">
              <a:defRPr b="1" sz="2800">
                <a:solidFill>
                  <a:srgbClr val="000000"/>
                </a:solidFill>
                <a:latin typeface="Times New Roman"/>
                <a:ea typeface="Times New Roman"/>
                <a:cs typeface="Times New Roman"/>
                <a:sym typeface="Times New Roman"/>
              </a:defRPr>
            </a:lvl1pPr>
          </a:lstStyle>
          <a:p>
            <a:pPr/>
            <a:r>
              <a:t>Non-reaction rate</a:t>
            </a:r>
          </a:p>
        </p:txBody>
      </p:sp>
      <p:sp>
        <p:nvSpPr>
          <p:cNvPr id="463" name="テキスト ボックス 5"/>
          <p:cNvSpPr txBox="1"/>
          <p:nvPr/>
        </p:nvSpPr>
        <p:spPr>
          <a:xfrm>
            <a:off x="7550098" y="3826897"/>
            <a:ext cx="4953147" cy="45841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b="1" sz="2600">
                <a:solidFill>
                  <a:srgbClr val="000000"/>
                </a:solidFill>
                <a:latin typeface="Times New Roman"/>
                <a:ea typeface="Times New Roman"/>
                <a:cs typeface="Times New Roman"/>
                <a:sym typeface="Times New Roman"/>
              </a:defRPr>
            </a:lvl1pPr>
          </a:lstStyle>
          <a:p>
            <a:pPr/>
            <a:r>
              <a:t>Data in constant region were used.</a:t>
            </a:r>
          </a:p>
        </p:txBody>
      </p:sp>
      <p:sp>
        <p:nvSpPr>
          <p:cNvPr id="464" name="テキスト ボックス 35"/>
          <p:cNvSpPr txBox="1"/>
          <p:nvPr/>
        </p:nvSpPr>
        <p:spPr>
          <a:xfrm>
            <a:off x="237343" y="5429266"/>
            <a:ext cx="7430229" cy="1081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3200">
                <a:solidFill>
                  <a:srgbClr val="000000"/>
                </a:solidFill>
                <a:latin typeface="Times New Roman"/>
                <a:ea typeface="Times New Roman"/>
                <a:cs typeface="Times New Roman"/>
                <a:sym typeface="Times New Roman"/>
              </a:defRPr>
            </a:pPr>
            <a:r>
              <a:t>Constrain the emittance of incident particles</a:t>
            </a:r>
            <a:endParaRPr i="1"/>
          </a:p>
          <a:p>
            <a:pPr defTabSz="914400">
              <a:defRPr sz="3200">
                <a:solidFill>
                  <a:srgbClr val="000000"/>
                </a:solidFill>
                <a:latin typeface="Times New Roman"/>
                <a:ea typeface="Times New Roman"/>
                <a:cs typeface="Times New Roman"/>
                <a:sym typeface="Times New Roman"/>
              </a:defRPr>
            </a:pPr>
            <a:r>
              <a:t>in </a:t>
            </a:r>
            <a:r>
              <a:rPr b="1" i="1">
                <a:solidFill>
                  <a:srgbClr val="0432FF"/>
                </a:solidFill>
              </a:rPr>
              <a:t>X</a:t>
            </a:r>
            <a:r>
              <a:rPr i="1"/>
              <a:t>, </a:t>
            </a:r>
            <a:r>
              <a:rPr b="1" i="1">
                <a:solidFill>
                  <a:srgbClr val="0432FF"/>
                </a:solidFill>
              </a:rPr>
              <a:t>Y</a:t>
            </a:r>
            <a:r>
              <a:rPr i="1"/>
              <a:t>, </a:t>
            </a:r>
            <a:r>
              <a:rPr b="1" i="1">
                <a:solidFill>
                  <a:srgbClr val="0432FF"/>
                </a:solidFill>
              </a:rPr>
              <a:t>θ</a:t>
            </a:r>
            <a:r>
              <a:rPr b="1" baseline="-22625" i="1">
                <a:solidFill>
                  <a:srgbClr val="0432FF"/>
                </a:solidFill>
              </a:rPr>
              <a:t>X</a:t>
            </a:r>
            <a:r>
              <a:t> </a:t>
            </a:r>
            <a:r>
              <a:rPr i="1"/>
              <a:t>, </a:t>
            </a:r>
            <a:r>
              <a:rPr b="1" i="1">
                <a:solidFill>
                  <a:srgbClr val="0432FF"/>
                </a:solidFill>
              </a:rPr>
              <a:t>θ</a:t>
            </a:r>
            <a:r>
              <a:rPr b="1" baseline="-22625" i="1">
                <a:solidFill>
                  <a:srgbClr val="0432FF"/>
                </a:solidFill>
              </a:rPr>
              <a:t>Y</a:t>
            </a:r>
            <a:r>
              <a:t> </a:t>
            </a:r>
            <a:r>
              <a:rPr i="1"/>
              <a:t>,</a:t>
            </a:r>
            <a:r>
              <a:rPr baseline="-22625" i="1"/>
              <a:t> </a:t>
            </a:r>
            <a:r>
              <a:rPr b="1">
                <a:solidFill>
                  <a:srgbClr val="0432FF"/>
                </a:solidFill>
              </a:rPr>
              <a:t>momentum</a:t>
            </a:r>
            <a:r>
              <a:t> (</a:t>
            </a:r>
            <a:r>
              <a:rPr b="1" i="1">
                <a:solidFill>
                  <a:srgbClr val="0432FF"/>
                </a:solidFill>
              </a:rPr>
              <a:t>X</a:t>
            </a:r>
            <a:r>
              <a:rPr b="1" baseline="-22625">
                <a:solidFill>
                  <a:srgbClr val="0432FF"/>
                </a:solidFill>
              </a:rPr>
              <a:t>F5</a:t>
            </a:r>
            <a:r>
              <a:t>)</a:t>
            </a:r>
          </a:p>
        </p:txBody>
      </p:sp>
      <p:sp>
        <p:nvSpPr>
          <p:cNvPr id="465" name="直線矢印コネクタ 17"/>
          <p:cNvSpPr/>
          <p:nvPr/>
        </p:nvSpPr>
        <p:spPr>
          <a:xfrm>
            <a:off x="642681" y="2446938"/>
            <a:ext cx="7828813" cy="1"/>
          </a:xfrm>
          <a:prstGeom prst="line">
            <a:avLst/>
          </a:prstGeom>
          <a:ln w="12700">
            <a:solidFill>
              <a:srgbClr val="000000"/>
            </a:solidFill>
            <a:miter/>
            <a:tailEnd type="triangle"/>
          </a:ln>
        </p:spPr>
        <p:txBody>
          <a:bodyPr lIns="45719" rIns="45719"/>
          <a:lstStyle/>
          <a:p>
            <a:pPr algn="l" defTabSz="914400">
              <a:defRPr sz="1800">
                <a:solidFill>
                  <a:srgbClr val="000000"/>
                </a:solidFill>
                <a:latin typeface="游ゴシック"/>
                <a:ea typeface="游ゴシック"/>
                <a:cs typeface="游ゴシック"/>
                <a:sym typeface="游ゴシック"/>
              </a:defRPr>
            </a:pPr>
          </a:p>
        </p:txBody>
      </p:sp>
      <p:sp>
        <p:nvSpPr>
          <p:cNvPr id="466" name="正方形/長方形 25"/>
          <p:cNvSpPr/>
          <p:nvPr/>
        </p:nvSpPr>
        <p:spPr>
          <a:xfrm>
            <a:off x="6815682" y="1441476"/>
            <a:ext cx="942997" cy="2001830"/>
          </a:xfrm>
          <a:prstGeom prst="rect">
            <a:avLst/>
          </a:prstGeom>
          <a:solidFill>
            <a:srgbClr val="BFBFBF"/>
          </a:solidFill>
          <a:ln w="25400">
            <a:solidFill>
              <a:srgbClr val="000000"/>
            </a:solidFill>
            <a:miter lim="400000"/>
          </a:ln>
        </p:spPr>
        <p:txBody>
          <a:bodyPr lIns="45719" rIns="45719" anchor="ctr"/>
          <a:lstStyle/>
          <a:p>
            <a:pPr defTabSz="914400">
              <a:defRPr sz="1800">
                <a:solidFill>
                  <a:srgbClr val="FFFFFF"/>
                </a:solidFill>
                <a:latin typeface="游ゴシック"/>
                <a:ea typeface="游ゴシック"/>
                <a:cs typeface="游ゴシック"/>
                <a:sym typeface="游ゴシック"/>
              </a:defRPr>
            </a:pPr>
          </a:p>
        </p:txBody>
      </p:sp>
      <p:sp>
        <p:nvSpPr>
          <p:cNvPr id="467" name="テキスト ボックス 19"/>
          <p:cNvSpPr txBox="1"/>
          <p:nvPr/>
        </p:nvSpPr>
        <p:spPr>
          <a:xfrm>
            <a:off x="3655566" y="3443306"/>
            <a:ext cx="1101944" cy="506728"/>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defTabSz="914400">
              <a:defRPr b="1" sz="2800">
                <a:solidFill>
                  <a:srgbClr val="0000FF"/>
                </a:solidFill>
                <a:latin typeface="Times New Roman"/>
                <a:ea typeface="Times New Roman"/>
                <a:cs typeface="Times New Roman"/>
                <a:sym typeface="Times New Roman"/>
              </a:defRPr>
            </a:lvl1pPr>
          </a:lstStyle>
          <a:p>
            <a:pPr/>
            <a:r>
              <a:t>Target</a:t>
            </a:r>
          </a:p>
        </p:txBody>
      </p:sp>
      <p:sp>
        <p:nvSpPr>
          <p:cNvPr id="468" name="円/楕円 2"/>
          <p:cNvSpPr/>
          <p:nvPr/>
        </p:nvSpPr>
        <p:spPr>
          <a:xfrm>
            <a:off x="613404" y="1802249"/>
            <a:ext cx="405707" cy="405707"/>
          </a:xfrm>
          <a:prstGeom prst="ellipse">
            <a:avLst/>
          </a:prstGeom>
          <a:solidFill>
            <a:srgbClr val="FFFFFF"/>
          </a:solidFill>
          <a:ln w="6350">
            <a:solidFill>
              <a:srgbClr val="000000"/>
            </a:solidFill>
            <a:miter/>
          </a:ln>
        </p:spPr>
        <p:txBody>
          <a:bodyPr lIns="45719" rIns="45719" anchor="ctr"/>
          <a:lstStyle/>
          <a:p>
            <a:pPr defTabSz="914400">
              <a:defRPr sz="1800">
                <a:solidFill>
                  <a:srgbClr val="FFFFFF"/>
                </a:solidFill>
                <a:latin typeface="游ゴシック"/>
                <a:ea typeface="游ゴシック"/>
                <a:cs typeface="游ゴシック"/>
                <a:sym typeface="游ゴシック"/>
              </a:defRPr>
            </a:pPr>
          </a:p>
        </p:txBody>
      </p:sp>
      <p:sp>
        <p:nvSpPr>
          <p:cNvPr id="469" name="直線矢印コネクタ 18"/>
          <p:cNvSpPr/>
          <p:nvPr/>
        </p:nvSpPr>
        <p:spPr>
          <a:xfrm flipV="1">
            <a:off x="1008926" y="1169086"/>
            <a:ext cx="6386744" cy="788686"/>
          </a:xfrm>
          <a:prstGeom prst="line">
            <a:avLst/>
          </a:prstGeom>
          <a:ln w="12700">
            <a:solidFill>
              <a:srgbClr val="000000"/>
            </a:solidFill>
            <a:miter/>
            <a:tailEnd type="triangle"/>
          </a:ln>
        </p:spPr>
        <p:txBody>
          <a:bodyPr lIns="45719" rIns="45719"/>
          <a:lstStyle/>
          <a:p>
            <a:pPr algn="l" defTabSz="914400">
              <a:defRPr sz="1800">
                <a:solidFill>
                  <a:srgbClr val="000000"/>
                </a:solidFill>
                <a:latin typeface="游ゴシック"/>
                <a:ea typeface="游ゴシック"/>
                <a:cs typeface="游ゴシック"/>
                <a:sym typeface="游ゴシック"/>
              </a:defRPr>
            </a:pPr>
          </a:p>
        </p:txBody>
      </p:sp>
      <p:sp>
        <p:nvSpPr>
          <p:cNvPr id="470" name="正方形/長方形 49"/>
          <p:cNvSpPr/>
          <p:nvPr/>
        </p:nvSpPr>
        <p:spPr>
          <a:xfrm>
            <a:off x="4098626" y="1446024"/>
            <a:ext cx="208935" cy="2001830"/>
          </a:xfrm>
          <a:prstGeom prst="rect">
            <a:avLst/>
          </a:prstGeom>
          <a:solidFill>
            <a:srgbClr val="FFFF00"/>
          </a:solidFill>
          <a:ln w="25400">
            <a:solidFill>
              <a:srgbClr val="000000"/>
            </a:solidFill>
            <a:miter lim="400000"/>
          </a:ln>
        </p:spPr>
        <p:txBody>
          <a:bodyPr lIns="45719" rIns="45719" anchor="ctr"/>
          <a:lstStyle/>
          <a:p>
            <a:pPr defTabSz="914400">
              <a:defRPr sz="1800">
                <a:solidFill>
                  <a:srgbClr val="FFFFFF"/>
                </a:solidFill>
                <a:latin typeface="游ゴシック"/>
                <a:ea typeface="游ゴシック"/>
                <a:cs typeface="游ゴシック"/>
                <a:sym typeface="游ゴシック"/>
              </a:defRPr>
            </a:pPr>
          </a:p>
        </p:txBody>
      </p:sp>
      <p:sp>
        <p:nvSpPr>
          <p:cNvPr id="471" name="正方形/長方形 50"/>
          <p:cNvSpPr/>
          <p:nvPr/>
        </p:nvSpPr>
        <p:spPr>
          <a:xfrm>
            <a:off x="1175271" y="1446024"/>
            <a:ext cx="942998" cy="2001830"/>
          </a:xfrm>
          <a:prstGeom prst="rect">
            <a:avLst/>
          </a:prstGeom>
          <a:solidFill>
            <a:srgbClr val="BFBFBF"/>
          </a:solidFill>
          <a:ln w="25400">
            <a:solidFill>
              <a:srgbClr val="000000"/>
            </a:solidFill>
            <a:miter lim="400000"/>
          </a:ln>
        </p:spPr>
        <p:txBody>
          <a:bodyPr lIns="45719" rIns="45719" anchor="ctr"/>
          <a:lstStyle/>
          <a:p>
            <a:pPr defTabSz="914400">
              <a:defRPr sz="1800">
                <a:solidFill>
                  <a:srgbClr val="FFFFFF"/>
                </a:solidFill>
                <a:latin typeface="游ゴシック"/>
                <a:ea typeface="游ゴシック"/>
                <a:cs typeface="游ゴシック"/>
                <a:sym typeface="游ゴシック"/>
              </a:defRPr>
            </a:pPr>
          </a:p>
        </p:txBody>
      </p:sp>
      <p:sp>
        <p:nvSpPr>
          <p:cNvPr id="472" name="テキスト ボックス 52"/>
          <p:cNvSpPr txBox="1"/>
          <p:nvPr/>
        </p:nvSpPr>
        <p:spPr>
          <a:xfrm>
            <a:off x="805754" y="3450680"/>
            <a:ext cx="1682032" cy="40928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defTabSz="914400">
              <a:defRPr sz="2800">
                <a:solidFill>
                  <a:srgbClr val="000000"/>
                </a:solidFill>
                <a:latin typeface="Times New Roman"/>
                <a:ea typeface="Times New Roman"/>
                <a:cs typeface="Times New Roman"/>
                <a:sym typeface="Times New Roman"/>
              </a:defRPr>
            </a:lvl1pPr>
          </a:lstStyle>
          <a:p>
            <a:pPr/>
            <a:r>
              <a:t>Detector</a:t>
            </a:r>
          </a:p>
        </p:txBody>
      </p:sp>
      <p:sp>
        <p:nvSpPr>
          <p:cNvPr id="473" name="テキスト ボックス 54"/>
          <p:cNvSpPr txBox="1"/>
          <p:nvPr/>
        </p:nvSpPr>
        <p:spPr>
          <a:xfrm>
            <a:off x="6475559" y="3450680"/>
            <a:ext cx="1623244" cy="40928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defTabSz="914400">
              <a:defRPr sz="2800">
                <a:solidFill>
                  <a:srgbClr val="000000"/>
                </a:solidFill>
                <a:latin typeface="Times New Roman"/>
                <a:ea typeface="Times New Roman"/>
                <a:cs typeface="Times New Roman"/>
                <a:sym typeface="Times New Roman"/>
              </a:defRPr>
            </a:lvl1pPr>
          </a:lstStyle>
          <a:p>
            <a:pPr/>
            <a:r>
              <a:t>Detector</a:t>
            </a:r>
          </a:p>
        </p:txBody>
      </p:sp>
      <p:sp>
        <p:nvSpPr>
          <p:cNvPr id="474" name="テキスト ボックス 60"/>
          <p:cNvSpPr txBox="1"/>
          <p:nvPr/>
        </p:nvSpPr>
        <p:spPr>
          <a:xfrm>
            <a:off x="5893020" y="824335"/>
            <a:ext cx="550504" cy="901772"/>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defTabSz="914400">
              <a:defRPr b="1" sz="4400">
                <a:solidFill>
                  <a:srgbClr val="FF0000"/>
                </a:solidFill>
                <a:latin typeface="Helvetica"/>
                <a:ea typeface="Helvetica"/>
                <a:cs typeface="Helvetica"/>
                <a:sym typeface="Helvetica"/>
              </a:defRPr>
            </a:lvl1pPr>
          </a:lstStyle>
          <a:p>
            <a:pPr/>
            <a:r>
              <a:t>×</a:t>
            </a:r>
          </a:p>
        </p:txBody>
      </p:sp>
      <p:sp>
        <p:nvSpPr>
          <p:cNvPr id="475" name="テキスト ボックス 3"/>
          <p:cNvSpPr txBox="1"/>
          <p:nvPr/>
        </p:nvSpPr>
        <p:spPr>
          <a:xfrm>
            <a:off x="1033049" y="7632893"/>
            <a:ext cx="5838817" cy="11388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b="1" sz="3600">
                <a:solidFill>
                  <a:schemeClr val="accent5">
                    <a:hueOff val="-82419"/>
                    <a:satOff val="-9513"/>
                    <a:lumOff val="-16343"/>
                  </a:schemeClr>
                </a:solidFill>
                <a:latin typeface="Times New Roman"/>
                <a:ea typeface="Times New Roman"/>
                <a:cs typeface="Times New Roman"/>
                <a:sym typeface="Times New Roman"/>
              </a:defRPr>
            </a:pPr>
            <a:r>
              <a:t>Assure the full acceptance </a:t>
            </a:r>
          </a:p>
          <a:p>
            <a:pPr defTabSz="914400">
              <a:defRPr b="1" sz="3600">
                <a:solidFill>
                  <a:schemeClr val="accent5">
                    <a:hueOff val="-82419"/>
                    <a:satOff val="-9513"/>
                    <a:lumOff val="-16343"/>
                  </a:schemeClr>
                </a:solidFill>
                <a:latin typeface="Times New Roman"/>
                <a:ea typeface="Times New Roman"/>
                <a:cs typeface="Times New Roman"/>
                <a:sym typeface="Times New Roman"/>
              </a:defRPr>
            </a:pPr>
            <a:r>
              <a:t>in the final focal plane, F7. </a:t>
            </a:r>
          </a:p>
        </p:txBody>
      </p:sp>
      <p:sp>
        <p:nvSpPr>
          <p:cNvPr id="476" name="線"/>
          <p:cNvSpPr/>
          <p:nvPr/>
        </p:nvSpPr>
        <p:spPr>
          <a:xfrm>
            <a:off x="9823302" y="4245048"/>
            <a:ext cx="923381" cy="923382"/>
          </a:xfrm>
          <a:prstGeom prst="line">
            <a:avLst/>
          </a:prstGeom>
          <a:ln w="25400">
            <a:solidFill>
              <a:srgbClr val="000000"/>
            </a:solidFill>
            <a:miter lim="400000"/>
            <a:tailEnd type="triangle"/>
          </a:ln>
        </p:spPr>
        <p:txBody>
          <a:bodyPr lIns="50800" tIns="50800" rIns="50800" bIns="50800" anchor="ctr"/>
          <a:lstStyle/>
          <a:p>
            <a:pPr defTabSz="584200">
              <a:defRPr sz="2200">
                <a:solidFill>
                  <a:srgbClr val="FFFFFF"/>
                </a:solidFill>
              </a:defRPr>
            </a:pPr>
          </a:p>
        </p:txBody>
      </p:sp>
      <p:sp>
        <p:nvSpPr>
          <p:cNvPr id="477" name="Derived from upstream detectors"/>
          <p:cNvSpPr txBox="1"/>
          <p:nvPr/>
        </p:nvSpPr>
        <p:spPr>
          <a:xfrm>
            <a:off x="1804303" y="6457420"/>
            <a:ext cx="4804470"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800">
                <a:solidFill>
                  <a:srgbClr val="0433FF"/>
                </a:solidFill>
                <a:latin typeface="Times New Roman"/>
                <a:ea typeface="Times New Roman"/>
                <a:cs typeface="Times New Roman"/>
                <a:sym typeface="Times New Roman"/>
              </a:defRPr>
            </a:lvl1pPr>
          </a:lstStyle>
          <a:p>
            <a:pPr/>
            <a:r>
              <a:t>Derived from upstream detectors</a:t>
            </a:r>
          </a:p>
        </p:txBody>
      </p:sp>
      <p:sp>
        <p:nvSpPr>
          <p:cNvPr id="478" name="4.1 Constraint of beam emittance"/>
          <p:cNvSpPr txBox="1"/>
          <p:nvPr/>
        </p:nvSpPr>
        <p:spPr>
          <a:xfrm>
            <a:off x="208199" y="197940"/>
            <a:ext cx="7323783" cy="676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4000">
                <a:solidFill>
                  <a:srgbClr val="000000"/>
                </a:solidFill>
                <a:latin typeface="Times New Roman"/>
                <a:ea typeface="Times New Roman"/>
                <a:cs typeface="Times New Roman"/>
                <a:sym typeface="Times New Roman"/>
              </a:defRPr>
            </a:lvl1pPr>
          </a:lstStyle>
          <a:p>
            <a:pPr/>
            <a:r>
              <a:t>4.1 Constraint of beam emittance</a:t>
            </a:r>
          </a:p>
        </p:txBody>
      </p:sp>
      <p:sp>
        <p:nvSpPr>
          <p:cNvPr id="479"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4.2 Estimation of Systematic Error"/>
          <p:cNvSpPr txBox="1"/>
          <p:nvPr/>
        </p:nvSpPr>
        <p:spPr>
          <a:xfrm>
            <a:off x="208199" y="197940"/>
            <a:ext cx="7653189" cy="676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4000">
                <a:solidFill>
                  <a:srgbClr val="000000"/>
                </a:solidFill>
                <a:latin typeface="Times New Roman"/>
                <a:ea typeface="Times New Roman"/>
                <a:cs typeface="Times New Roman"/>
                <a:sym typeface="Times New Roman"/>
              </a:defRPr>
            </a:lvl1pPr>
          </a:lstStyle>
          <a:p>
            <a:pPr/>
            <a:r>
              <a:t>4.2 Estimation of Systematic Error</a:t>
            </a:r>
          </a:p>
        </p:txBody>
      </p:sp>
      <p:sp>
        <p:nvSpPr>
          <p:cNvPr id="484"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
        <p:nvSpPr>
          <p:cNvPr id="485" name="Emittance Cut Dependence…"/>
          <p:cNvSpPr txBox="1"/>
          <p:nvPr/>
        </p:nvSpPr>
        <p:spPr>
          <a:xfrm>
            <a:off x="232228" y="1115327"/>
            <a:ext cx="5898907" cy="35003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03200" indent="-203200" algn="l">
              <a:buSzPct val="123000"/>
              <a:buChar char="・"/>
              <a:defRPr b="1" sz="2800">
                <a:latin typeface="Times New Roman"/>
                <a:ea typeface="Times New Roman"/>
                <a:cs typeface="Times New Roman"/>
                <a:sym typeface="Times New Roman"/>
              </a:defRPr>
            </a:pPr>
            <a:r>
              <a:t>Emittance Cut Dependence    </a:t>
            </a:r>
          </a:p>
          <a:p>
            <a:pPr marL="203200" indent="-203200" algn="l">
              <a:buSzPct val="123000"/>
              <a:buChar char="・"/>
              <a:defRPr b="1" sz="2800">
                <a:latin typeface="Times New Roman"/>
                <a:ea typeface="Times New Roman"/>
                <a:cs typeface="Times New Roman"/>
                <a:sym typeface="Times New Roman"/>
              </a:defRPr>
            </a:pPr>
            <a:r>
              <a:t>Multiple Scattering</a:t>
            </a:r>
          </a:p>
          <a:p>
            <a:pPr algn="l">
              <a:defRPr b="1" sz="2800">
                <a:latin typeface="Times New Roman"/>
                <a:ea typeface="Times New Roman"/>
                <a:cs typeface="Times New Roman"/>
                <a:sym typeface="Times New Roman"/>
              </a:defRPr>
            </a:pPr>
            <a:r>
              <a:t>・ Reproducibility of Beam Profile in F7 between Target-in and Target-out Measurements</a:t>
            </a:r>
          </a:p>
          <a:p>
            <a:pPr marL="203200" indent="-203200" algn="l">
              <a:buSzPct val="123000"/>
              <a:buChar char="・"/>
              <a:defRPr b="1" sz="2800">
                <a:latin typeface="Times New Roman"/>
                <a:ea typeface="Times New Roman"/>
                <a:cs typeface="Times New Roman"/>
                <a:sym typeface="Times New Roman"/>
              </a:defRPr>
            </a:pPr>
            <a:r>
              <a:t>Large-Angle Scattering via Elastic Process    </a:t>
            </a:r>
          </a:p>
          <a:p>
            <a:pPr marL="203200" indent="-203200" algn="l">
              <a:buSzPct val="123000"/>
              <a:buChar char="・"/>
              <a:defRPr b="1" sz="2800">
                <a:latin typeface="Times New Roman"/>
                <a:ea typeface="Times New Roman"/>
                <a:cs typeface="Times New Roman"/>
                <a:sym typeface="Times New Roman"/>
              </a:defRPr>
            </a:pPr>
            <a:r>
              <a:t> Charge State  </a:t>
            </a:r>
          </a:p>
        </p:txBody>
      </p:sp>
      <p:sp>
        <p:nvSpPr>
          <p:cNvPr id="486" name="角丸四角形"/>
          <p:cNvSpPr/>
          <p:nvPr/>
        </p:nvSpPr>
        <p:spPr>
          <a:xfrm>
            <a:off x="133140" y="1062054"/>
            <a:ext cx="6003418" cy="3649864"/>
          </a:xfrm>
          <a:prstGeom prst="roundRect">
            <a:avLst>
              <a:gd name="adj" fmla="val 11686"/>
            </a:avLst>
          </a:prstGeom>
          <a:ln w="50800">
            <a:solidFill>
              <a:srgbClr val="5E5E5E"/>
            </a:solidFill>
            <a:miter lim="400000"/>
          </a:ln>
        </p:spPr>
        <p:txBody>
          <a:bodyPr lIns="50800" tIns="50800" rIns="50800" bIns="50800" anchor="ctr"/>
          <a:lstStyle/>
          <a:p>
            <a:pPr defTabSz="584200">
              <a:defRPr sz="2200">
                <a:solidFill>
                  <a:srgbClr val="FFFFFF"/>
                </a:solidFill>
              </a:defRPr>
            </a:pPr>
          </a:p>
        </p:txBody>
      </p:sp>
      <p:sp>
        <p:nvSpPr>
          <p:cNvPr id="487" name="~ negligible"/>
          <p:cNvSpPr txBox="1"/>
          <p:nvPr/>
        </p:nvSpPr>
        <p:spPr>
          <a:xfrm>
            <a:off x="3748964" y="3979834"/>
            <a:ext cx="2098080" cy="5542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200">
                <a:latin typeface="Times New Roman"/>
                <a:ea typeface="Times New Roman"/>
                <a:cs typeface="Times New Roman"/>
                <a:sym typeface="Times New Roman"/>
              </a:defRPr>
            </a:lvl1pPr>
          </a:lstStyle>
          <a:p>
            <a:pPr/>
            <a:r>
              <a:t>~ negligible</a:t>
            </a:r>
          </a:p>
        </p:txBody>
      </p:sp>
      <p:sp>
        <p:nvSpPr>
          <p:cNvPr id="488" name="角丸四角形"/>
          <p:cNvSpPr/>
          <p:nvPr/>
        </p:nvSpPr>
        <p:spPr>
          <a:xfrm>
            <a:off x="8002126" y="6005254"/>
            <a:ext cx="4838598" cy="645050"/>
          </a:xfrm>
          <a:prstGeom prst="roundRect">
            <a:avLst>
              <a:gd name="adj" fmla="val 49109"/>
            </a:avLst>
          </a:prstGeom>
          <a:ln w="50800">
            <a:solidFill>
              <a:schemeClr val="accent3">
                <a:hueOff val="362282"/>
                <a:satOff val="31803"/>
                <a:lumOff val="-18242"/>
              </a:schemeClr>
            </a:solidFill>
            <a:miter lim="400000"/>
          </a:ln>
        </p:spPr>
        <p:txBody>
          <a:bodyPr lIns="50800" tIns="50800" rIns="50800" bIns="50800" anchor="ctr"/>
          <a:lstStyle/>
          <a:p>
            <a:pPr defTabSz="584200">
              <a:defRPr sz="2200">
                <a:solidFill>
                  <a:srgbClr val="FFFFFF"/>
                </a:solidFill>
              </a:defRPr>
            </a:pPr>
          </a:p>
        </p:txBody>
      </p:sp>
      <p:sp>
        <p:nvSpPr>
          <p:cNvPr id="489" name="・Target thickness ~ 0.15 %"/>
          <p:cNvSpPr txBox="1"/>
          <p:nvPr/>
        </p:nvSpPr>
        <p:spPr>
          <a:xfrm>
            <a:off x="8155193" y="6058161"/>
            <a:ext cx="4474395"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800">
                <a:solidFill>
                  <a:srgbClr val="000000"/>
                </a:solidFill>
                <a:latin typeface="Times New Roman"/>
                <a:ea typeface="Times New Roman"/>
                <a:cs typeface="Times New Roman"/>
                <a:sym typeface="Times New Roman"/>
              </a:defRPr>
            </a:lvl1pPr>
          </a:lstStyle>
          <a:p>
            <a:pPr/>
            <a:r>
              <a:t>・Target thickness ~ 0.15 % </a:t>
            </a:r>
          </a:p>
        </p:txBody>
      </p:sp>
      <p:sp>
        <p:nvSpPr>
          <p:cNvPr id="490" name="・Contamination of neighboring nuclides"/>
          <p:cNvSpPr txBox="1"/>
          <p:nvPr/>
        </p:nvSpPr>
        <p:spPr>
          <a:xfrm>
            <a:off x="174966" y="5008880"/>
            <a:ext cx="6484360" cy="4928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2800">
                <a:solidFill>
                  <a:srgbClr val="000000"/>
                </a:solidFill>
                <a:latin typeface="Times New Roman"/>
                <a:ea typeface="Times New Roman"/>
                <a:cs typeface="Times New Roman"/>
                <a:sym typeface="Times New Roman"/>
              </a:defRPr>
            </a:lvl1pPr>
          </a:lstStyle>
          <a:p>
            <a:pPr/>
            <a:r>
              <a:t>・Contamination of neighboring nuclides</a:t>
            </a:r>
          </a:p>
        </p:txBody>
      </p:sp>
      <p:sp>
        <p:nvSpPr>
          <p:cNvPr id="491" name="角丸四角形"/>
          <p:cNvSpPr/>
          <p:nvPr/>
        </p:nvSpPr>
        <p:spPr>
          <a:xfrm>
            <a:off x="161033" y="4894588"/>
            <a:ext cx="6532648" cy="752042"/>
          </a:xfrm>
          <a:prstGeom prst="roundRect">
            <a:avLst>
              <a:gd name="adj" fmla="val 42122"/>
            </a:avLst>
          </a:prstGeom>
          <a:ln w="50800">
            <a:solidFill>
              <a:schemeClr val="accent4">
                <a:hueOff val="-476017"/>
                <a:lumOff val="-10042"/>
              </a:schemeClr>
            </a:solidFill>
            <a:miter lim="400000"/>
          </a:ln>
        </p:spPr>
        <p:txBody>
          <a:bodyPr lIns="50800" tIns="50800" rIns="50800" bIns="50800" anchor="ctr"/>
          <a:lstStyle/>
          <a:p>
            <a:pPr defTabSz="584200">
              <a:defRPr sz="2200">
                <a:solidFill>
                  <a:srgbClr val="FFFFFF"/>
                </a:solidFill>
              </a:defRPr>
            </a:pPr>
          </a:p>
        </p:txBody>
      </p:sp>
      <p:pic>
        <p:nvPicPr>
          <p:cNvPr id="492" name="イメージ" descr="イメージ"/>
          <p:cNvPicPr>
            <a:picLocks noChangeAspect="1"/>
          </p:cNvPicPr>
          <p:nvPr/>
        </p:nvPicPr>
        <p:blipFill>
          <a:blip r:embed="rId3">
            <a:extLst/>
          </a:blip>
          <a:stretch>
            <a:fillRect/>
          </a:stretch>
        </p:blipFill>
        <p:spPr>
          <a:xfrm>
            <a:off x="227071" y="6287649"/>
            <a:ext cx="3810001" cy="3034787"/>
          </a:xfrm>
          <a:prstGeom prst="rect">
            <a:avLst/>
          </a:prstGeom>
          <a:ln w="12700">
            <a:miter lim="400000"/>
          </a:ln>
        </p:spPr>
      </p:pic>
      <p:pic>
        <p:nvPicPr>
          <p:cNvPr id="493" name="イメージ" descr="イメージ"/>
          <p:cNvPicPr>
            <a:picLocks noChangeAspect="1"/>
          </p:cNvPicPr>
          <p:nvPr/>
        </p:nvPicPr>
        <p:blipFill>
          <a:blip r:embed="rId4">
            <a:extLst/>
          </a:blip>
          <a:stretch>
            <a:fillRect/>
          </a:stretch>
        </p:blipFill>
        <p:spPr>
          <a:xfrm>
            <a:off x="4012169" y="6201445"/>
            <a:ext cx="3810001" cy="3036705"/>
          </a:xfrm>
          <a:prstGeom prst="rect">
            <a:avLst/>
          </a:prstGeom>
          <a:ln w="12700">
            <a:miter lim="400000"/>
          </a:ln>
        </p:spPr>
      </p:pic>
      <p:sp>
        <p:nvSpPr>
          <p:cNvPr id="494" name="(i) 64-77Ni ~ Good separation"/>
          <p:cNvSpPr txBox="1"/>
          <p:nvPr/>
        </p:nvSpPr>
        <p:spPr>
          <a:xfrm>
            <a:off x="54450" y="5774068"/>
            <a:ext cx="3727154"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400">
                <a:solidFill>
                  <a:srgbClr val="000000"/>
                </a:solidFill>
                <a:latin typeface="Times New Roman"/>
                <a:ea typeface="Times New Roman"/>
                <a:cs typeface="Times New Roman"/>
                <a:sym typeface="Times New Roman"/>
              </a:defRPr>
            </a:pPr>
            <a:r>
              <a:t>(i) </a:t>
            </a:r>
            <a:r>
              <a:rPr baseline="31999"/>
              <a:t>64-77</a:t>
            </a:r>
            <a:r>
              <a:t>Ni ~ Good separation</a:t>
            </a:r>
          </a:p>
        </p:txBody>
      </p:sp>
      <p:sp>
        <p:nvSpPr>
          <p:cNvPr id="495" name="(ii) 58-63Ni ~ Bad separation"/>
          <p:cNvSpPr txBox="1"/>
          <p:nvPr/>
        </p:nvSpPr>
        <p:spPr>
          <a:xfrm>
            <a:off x="4104343" y="5774068"/>
            <a:ext cx="3625653"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400">
                <a:solidFill>
                  <a:srgbClr val="000000"/>
                </a:solidFill>
                <a:latin typeface="Times New Roman"/>
                <a:ea typeface="Times New Roman"/>
                <a:cs typeface="Times New Roman"/>
                <a:sym typeface="Times New Roman"/>
              </a:defRPr>
            </a:pPr>
            <a:r>
              <a:t>(ii) </a:t>
            </a:r>
            <a:r>
              <a:rPr baseline="31999"/>
              <a:t>58-63</a:t>
            </a:r>
            <a:r>
              <a:t>Ni ~ Bad separation</a:t>
            </a:r>
          </a:p>
        </p:txBody>
      </p:sp>
      <p:sp>
        <p:nvSpPr>
          <p:cNvPr id="496" name="→contamination rejection"/>
          <p:cNvSpPr txBox="1"/>
          <p:nvPr/>
        </p:nvSpPr>
        <p:spPr>
          <a:xfrm>
            <a:off x="4622967" y="9198036"/>
            <a:ext cx="3520233"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chemeClr val="accent5">
                    <a:hueOff val="-82419"/>
                    <a:satOff val="-9513"/>
                    <a:lumOff val="-16343"/>
                  </a:schemeClr>
                </a:solidFill>
                <a:latin typeface="Times New Roman"/>
                <a:ea typeface="Times New Roman"/>
                <a:cs typeface="Times New Roman"/>
                <a:sym typeface="Times New Roman"/>
              </a:defRPr>
            </a:lvl1pPr>
          </a:lstStyle>
          <a:p>
            <a:pPr/>
            <a:r>
              <a:t>→contamination rejection</a:t>
            </a:r>
          </a:p>
        </p:txBody>
      </p:sp>
      <p:pic>
        <p:nvPicPr>
          <p:cNvPr id="497" name="イメージ" descr="イメージ"/>
          <p:cNvPicPr>
            <a:picLocks noChangeAspect="1"/>
          </p:cNvPicPr>
          <p:nvPr/>
        </p:nvPicPr>
        <p:blipFill>
          <a:blip r:embed="rId5">
            <a:extLst/>
          </a:blip>
          <a:stretch>
            <a:fillRect/>
          </a:stretch>
        </p:blipFill>
        <p:spPr>
          <a:xfrm>
            <a:off x="6409785" y="766552"/>
            <a:ext cx="6705601" cy="5126517"/>
          </a:xfrm>
          <a:prstGeom prst="rect">
            <a:avLst/>
          </a:prstGeom>
          <a:ln w="12700">
            <a:miter lim="400000"/>
          </a:ln>
        </p:spPr>
      </p:pic>
      <p:sp>
        <p:nvSpPr>
          <p:cNvPr id="498" name="74Ni"/>
          <p:cNvSpPr txBox="1"/>
          <p:nvPr/>
        </p:nvSpPr>
        <p:spPr>
          <a:xfrm>
            <a:off x="2324958" y="7242371"/>
            <a:ext cx="622301"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000000"/>
                </a:solidFill>
                <a:latin typeface="Times New Roman"/>
                <a:ea typeface="Times New Roman"/>
                <a:cs typeface="Times New Roman"/>
                <a:sym typeface="Times New Roman"/>
              </a:defRPr>
            </a:pPr>
            <a:r>
              <a:rPr baseline="31999"/>
              <a:t>74</a:t>
            </a:r>
            <a:r>
              <a:t>Ni</a:t>
            </a:r>
          </a:p>
        </p:txBody>
      </p:sp>
      <p:sp>
        <p:nvSpPr>
          <p:cNvPr id="499" name="76Cu"/>
          <p:cNvSpPr txBox="1"/>
          <p:nvPr/>
        </p:nvSpPr>
        <p:spPr>
          <a:xfrm>
            <a:off x="1286834" y="6477913"/>
            <a:ext cx="580051"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000000"/>
                </a:solidFill>
                <a:latin typeface="Times New Roman"/>
                <a:ea typeface="Times New Roman"/>
                <a:cs typeface="Times New Roman"/>
                <a:sym typeface="Times New Roman"/>
              </a:defRPr>
            </a:pPr>
            <a:r>
              <a:rPr baseline="31999"/>
              <a:t>76</a:t>
            </a:r>
            <a:r>
              <a:t>Cu</a:t>
            </a:r>
          </a:p>
        </p:txBody>
      </p:sp>
      <p:sp>
        <p:nvSpPr>
          <p:cNvPr id="500" name="72Co"/>
          <p:cNvSpPr txBox="1"/>
          <p:nvPr/>
        </p:nvSpPr>
        <p:spPr>
          <a:xfrm>
            <a:off x="2844824" y="8476123"/>
            <a:ext cx="580051"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000000"/>
                </a:solidFill>
                <a:latin typeface="Times New Roman"/>
                <a:ea typeface="Times New Roman"/>
                <a:cs typeface="Times New Roman"/>
                <a:sym typeface="Times New Roman"/>
              </a:defRPr>
            </a:pPr>
            <a:r>
              <a:rPr baseline="31999"/>
              <a:t>72</a:t>
            </a:r>
            <a:r>
              <a:t>Co</a:t>
            </a:r>
          </a:p>
        </p:txBody>
      </p:sp>
      <p:sp>
        <p:nvSpPr>
          <p:cNvPr id="501" name="59Ni"/>
          <p:cNvSpPr txBox="1"/>
          <p:nvPr/>
        </p:nvSpPr>
        <p:spPr>
          <a:xfrm>
            <a:off x="6054638" y="7358229"/>
            <a:ext cx="622301"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000000"/>
                </a:solidFill>
                <a:latin typeface="Times New Roman"/>
                <a:ea typeface="Times New Roman"/>
                <a:cs typeface="Times New Roman"/>
                <a:sym typeface="Times New Roman"/>
              </a:defRPr>
            </a:pPr>
            <a:r>
              <a:rPr baseline="31999"/>
              <a:t>59</a:t>
            </a:r>
            <a:r>
              <a:t>Ni</a:t>
            </a:r>
          </a:p>
        </p:txBody>
      </p:sp>
      <p:sp>
        <p:nvSpPr>
          <p:cNvPr id="502" name="61Cu"/>
          <p:cNvSpPr txBox="1"/>
          <p:nvPr/>
        </p:nvSpPr>
        <p:spPr>
          <a:xfrm>
            <a:off x="5826675" y="6782266"/>
            <a:ext cx="673200"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000000"/>
                </a:solidFill>
                <a:latin typeface="Times New Roman"/>
                <a:ea typeface="Times New Roman"/>
                <a:cs typeface="Times New Roman"/>
                <a:sym typeface="Times New Roman"/>
              </a:defRPr>
            </a:pPr>
            <a:r>
              <a:rPr baseline="31999"/>
              <a:t>61</a:t>
            </a:r>
            <a:r>
              <a:t>Cu</a:t>
            </a:r>
          </a:p>
        </p:txBody>
      </p:sp>
      <p:sp>
        <p:nvSpPr>
          <p:cNvPr id="503" name="57Co"/>
          <p:cNvSpPr txBox="1"/>
          <p:nvPr/>
        </p:nvSpPr>
        <p:spPr>
          <a:xfrm>
            <a:off x="6173351" y="7985677"/>
            <a:ext cx="673201"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000000"/>
                </a:solidFill>
                <a:latin typeface="Times New Roman"/>
                <a:ea typeface="Times New Roman"/>
                <a:cs typeface="Times New Roman"/>
                <a:sym typeface="Times New Roman"/>
              </a:defRPr>
            </a:pPr>
            <a:r>
              <a:rPr baseline="31999"/>
              <a:t>57</a:t>
            </a:r>
            <a:r>
              <a:t>Co</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5. Experimental Results &amp; Theoretical calculation"/>
          <p:cNvSpPr txBox="1"/>
          <p:nvPr/>
        </p:nvSpPr>
        <p:spPr>
          <a:xfrm>
            <a:off x="208199" y="197940"/>
            <a:ext cx="10931873" cy="676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4000">
                <a:solidFill>
                  <a:srgbClr val="000000"/>
                </a:solidFill>
                <a:latin typeface="Times New Roman"/>
                <a:ea typeface="Times New Roman"/>
                <a:cs typeface="Times New Roman"/>
                <a:sym typeface="Times New Roman"/>
              </a:defRPr>
            </a:lvl1pPr>
          </a:lstStyle>
          <a:p>
            <a:pPr/>
            <a:r>
              <a:t>5. Experimental Results &amp; Theoretical calculation</a:t>
            </a:r>
          </a:p>
        </p:txBody>
      </p:sp>
      <p:sp>
        <p:nvSpPr>
          <p:cNvPr id="508" name="Preliminary"/>
          <p:cNvSpPr txBox="1"/>
          <p:nvPr/>
        </p:nvSpPr>
        <p:spPr>
          <a:xfrm>
            <a:off x="8411617" y="5783101"/>
            <a:ext cx="3112258"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929292"/>
                </a:solidFill>
                <a:latin typeface="Times New Roman"/>
                <a:ea typeface="Times New Roman"/>
                <a:cs typeface="Times New Roman"/>
                <a:sym typeface="Times New Roman"/>
              </a:defRPr>
            </a:lvl1pPr>
          </a:lstStyle>
          <a:p>
            <a:pPr/>
            <a:r>
              <a:t>Preliminary</a:t>
            </a:r>
          </a:p>
        </p:txBody>
      </p:sp>
      <p:sp>
        <p:nvSpPr>
          <p:cNvPr id="509" name="σR | Ni + 12C @280 MeV/u"/>
          <p:cNvSpPr txBox="1"/>
          <p:nvPr/>
        </p:nvSpPr>
        <p:spPr>
          <a:xfrm>
            <a:off x="7530600" y="6784996"/>
            <a:ext cx="4052004"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800">
                <a:solidFill>
                  <a:schemeClr val="accent1">
                    <a:lumOff val="-13575"/>
                  </a:schemeClr>
                </a:solidFill>
                <a:latin typeface="Times New Roman"/>
                <a:ea typeface="Times New Roman"/>
                <a:cs typeface="Times New Roman"/>
                <a:sym typeface="Times New Roman"/>
              </a:defRPr>
            </a:pPr>
            <a:r>
              <a:rPr i="1"/>
              <a:t>σ</a:t>
            </a:r>
            <a:r>
              <a:rPr baseline="-5999"/>
              <a:t>R</a:t>
            </a:r>
            <a:r>
              <a:t> | Ni + </a:t>
            </a:r>
            <a:r>
              <a:rPr baseline="31999"/>
              <a:t>12</a:t>
            </a:r>
            <a:r>
              <a:t>C @280 MeV/</a:t>
            </a:r>
            <a:r>
              <a:rPr i="1"/>
              <a:t>u</a:t>
            </a:r>
          </a:p>
        </p:txBody>
      </p:sp>
      <p:sp>
        <p:nvSpPr>
          <p:cNvPr id="510"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pic>
        <p:nvPicPr>
          <p:cNvPr id="511" name="イメージ" descr="イメージ"/>
          <p:cNvPicPr>
            <a:picLocks noChangeAspect="1"/>
          </p:cNvPicPr>
          <p:nvPr/>
        </p:nvPicPr>
        <p:blipFill>
          <a:blip r:embed="rId3">
            <a:extLst/>
          </a:blip>
          <a:stretch>
            <a:fillRect/>
          </a:stretch>
        </p:blipFill>
        <p:spPr>
          <a:xfrm>
            <a:off x="552450" y="890344"/>
            <a:ext cx="11899900" cy="834677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5. Experimental Results &amp; Theoretical calculation"/>
          <p:cNvSpPr txBox="1"/>
          <p:nvPr/>
        </p:nvSpPr>
        <p:spPr>
          <a:xfrm>
            <a:off x="208199" y="197940"/>
            <a:ext cx="10931873" cy="676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4000">
                <a:solidFill>
                  <a:srgbClr val="000000"/>
                </a:solidFill>
                <a:latin typeface="Times New Roman"/>
                <a:ea typeface="Times New Roman"/>
                <a:cs typeface="Times New Roman"/>
                <a:sym typeface="Times New Roman"/>
              </a:defRPr>
            </a:lvl1pPr>
          </a:lstStyle>
          <a:p>
            <a:pPr/>
            <a:r>
              <a:t>5. Experimental Results &amp; Theoretical calculation</a:t>
            </a:r>
          </a:p>
        </p:txBody>
      </p:sp>
      <p:sp>
        <p:nvSpPr>
          <p:cNvPr id="516" name="Preliminary"/>
          <p:cNvSpPr txBox="1"/>
          <p:nvPr/>
        </p:nvSpPr>
        <p:spPr>
          <a:xfrm>
            <a:off x="9904395" y="5001192"/>
            <a:ext cx="1913075" cy="5172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929292"/>
                </a:solidFill>
                <a:latin typeface="Times New Roman"/>
                <a:ea typeface="Times New Roman"/>
                <a:cs typeface="Times New Roman"/>
                <a:sym typeface="Times New Roman"/>
              </a:defRPr>
            </a:lvl1pPr>
          </a:lstStyle>
          <a:p>
            <a:pPr/>
            <a:r>
              <a:t>Preliminary</a:t>
            </a:r>
          </a:p>
        </p:txBody>
      </p:sp>
      <p:sp>
        <p:nvSpPr>
          <p:cNvPr id="517" name="σR | Ni + 12C @280 MeV/u"/>
          <p:cNvSpPr txBox="1"/>
          <p:nvPr/>
        </p:nvSpPr>
        <p:spPr>
          <a:xfrm>
            <a:off x="9191928" y="5570262"/>
            <a:ext cx="2645681" cy="358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1800">
                <a:solidFill>
                  <a:schemeClr val="accent1">
                    <a:lumOff val="-13575"/>
                  </a:schemeClr>
                </a:solidFill>
                <a:latin typeface="Times New Roman"/>
                <a:ea typeface="Times New Roman"/>
                <a:cs typeface="Times New Roman"/>
                <a:sym typeface="Times New Roman"/>
              </a:defRPr>
            </a:pPr>
            <a:r>
              <a:rPr i="1"/>
              <a:t>σ</a:t>
            </a:r>
            <a:r>
              <a:rPr baseline="-5999"/>
              <a:t>R</a:t>
            </a:r>
            <a:r>
              <a:t> | Ni + </a:t>
            </a:r>
            <a:r>
              <a:rPr baseline="31999"/>
              <a:t>12</a:t>
            </a:r>
            <a:r>
              <a:t>C @280 MeV/</a:t>
            </a:r>
            <a:r>
              <a:rPr i="1"/>
              <a:t>u</a:t>
            </a:r>
          </a:p>
        </p:txBody>
      </p:sp>
      <p:grpSp>
        <p:nvGrpSpPr>
          <p:cNvPr id="520" name="グループ"/>
          <p:cNvGrpSpPr/>
          <p:nvPr/>
        </p:nvGrpSpPr>
        <p:grpSpPr>
          <a:xfrm>
            <a:off x="77117" y="4581095"/>
            <a:ext cx="4752413" cy="4956822"/>
            <a:chOff x="0" y="0"/>
            <a:chExt cx="4752411" cy="4956821"/>
          </a:xfrm>
        </p:grpSpPr>
        <p:pic>
          <p:nvPicPr>
            <p:cNvPr id="518" name="20171030_sigmaI（ドラッグされました）.pdf" descr="20171030_sigmaI（ドラッグされました）.pdf"/>
            <p:cNvPicPr>
              <a:picLocks noChangeAspect="1"/>
            </p:cNvPicPr>
            <p:nvPr/>
          </p:nvPicPr>
          <p:blipFill>
            <a:blip r:embed="rId3">
              <a:extLst/>
            </a:blip>
            <a:srcRect l="13674" t="40451" r="43506" b="0"/>
            <a:stretch>
              <a:fillRect/>
            </a:stretch>
          </p:blipFill>
          <p:spPr>
            <a:xfrm>
              <a:off x="0" y="0"/>
              <a:ext cx="4752412" cy="4956822"/>
            </a:xfrm>
            <a:prstGeom prst="rect">
              <a:avLst/>
            </a:prstGeom>
            <a:ln w="12700" cap="flat">
              <a:noFill/>
              <a:miter lim="400000"/>
            </a:ln>
            <a:effectLst/>
          </p:spPr>
        </p:pic>
        <p:pic>
          <p:nvPicPr>
            <p:cNvPr id="519" name="20171030_sigmaI（ドラッグされました）.pdf" descr="20171030_sigmaI（ドラッグされました）.pdf"/>
            <p:cNvPicPr>
              <a:picLocks noChangeAspect="1"/>
            </p:cNvPicPr>
            <p:nvPr/>
          </p:nvPicPr>
          <p:blipFill>
            <a:blip r:embed="rId3">
              <a:extLst/>
            </a:blip>
            <a:srcRect l="265" t="11025" r="70832" b="70798"/>
            <a:stretch>
              <a:fillRect/>
            </a:stretch>
          </p:blipFill>
          <p:spPr>
            <a:xfrm>
              <a:off x="2111577" y="3056163"/>
              <a:ext cx="2122837" cy="1001258"/>
            </a:xfrm>
            <a:prstGeom prst="rect">
              <a:avLst/>
            </a:prstGeom>
            <a:ln w="12700" cap="flat">
              <a:noFill/>
              <a:miter lim="400000"/>
            </a:ln>
            <a:effectLst/>
          </p:spPr>
        </p:pic>
      </p:grpSp>
      <p:sp>
        <p:nvSpPr>
          <p:cNvPr id="521" name="Phylogeny of stable nuclei…"/>
          <p:cNvSpPr txBox="1"/>
          <p:nvPr/>
        </p:nvSpPr>
        <p:spPr>
          <a:xfrm>
            <a:off x="5068028" y="7877529"/>
            <a:ext cx="5810499" cy="8992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800">
                <a:solidFill>
                  <a:srgbClr val="000000"/>
                </a:solidFill>
                <a:latin typeface="Times New Roman"/>
                <a:ea typeface="Times New Roman"/>
                <a:cs typeface="Times New Roman"/>
                <a:sym typeface="Times New Roman"/>
              </a:defRPr>
            </a:pPr>
            <a:r>
              <a:t>Phylogeny of stable nuclei</a:t>
            </a:r>
          </a:p>
          <a:p>
            <a:pPr>
              <a:defRPr b="1" sz="2800">
                <a:solidFill>
                  <a:srgbClr val="000000"/>
                </a:solidFill>
                <a:latin typeface="Times New Roman"/>
                <a:ea typeface="Times New Roman"/>
                <a:cs typeface="Times New Roman"/>
                <a:sym typeface="Times New Roman"/>
              </a:defRPr>
            </a:pPr>
            <a:r>
              <a:t>(assuming proton-neutron symmetry)</a:t>
            </a:r>
          </a:p>
        </p:txBody>
      </p:sp>
      <p:sp>
        <p:nvSpPr>
          <p:cNvPr id="522" name="線"/>
          <p:cNvSpPr/>
          <p:nvPr/>
        </p:nvSpPr>
        <p:spPr>
          <a:xfrm flipV="1">
            <a:off x="6480667" y="4630812"/>
            <a:ext cx="373637" cy="3086908"/>
          </a:xfrm>
          <a:prstGeom prst="line">
            <a:avLst/>
          </a:prstGeom>
          <a:ln w="50800">
            <a:solidFill>
              <a:srgbClr val="000000"/>
            </a:solidFill>
            <a:miter lim="400000"/>
            <a:tailEnd type="triangle"/>
          </a:ln>
        </p:spPr>
        <p:txBody>
          <a:bodyPr lIns="50800" tIns="50800" rIns="50800" bIns="50800" anchor="ctr"/>
          <a:lstStyle/>
          <a:p>
            <a:pPr/>
          </a:p>
        </p:txBody>
      </p:sp>
      <p:sp>
        <p:nvSpPr>
          <p:cNvPr id="523"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pic>
        <p:nvPicPr>
          <p:cNvPr id="524" name="イメージ" descr="イメージ"/>
          <p:cNvPicPr>
            <a:picLocks noChangeAspect="1"/>
          </p:cNvPicPr>
          <p:nvPr/>
        </p:nvPicPr>
        <p:blipFill>
          <a:blip r:embed="rId4">
            <a:extLst/>
          </a:blip>
          <a:stretch>
            <a:fillRect/>
          </a:stretch>
        </p:blipFill>
        <p:spPr>
          <a:xfrm>
            <a:off x="3996033" y="1015391"/>
            <a:ext cx="8456317" cy="5931394"/>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5. Experimental Results &amp; Theoretical calculation"/>
          <p:cNvSpPr txBox="1"/>
          <p:nvPr/>
        </p:nvSpPr>
        <p:spPr>
          <a:xfrm>
            <a:off x="208199" y="197940"/>
            <a:ext cx="10931873" cy="676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4000">
                <a:solidFill>
                  <a:srgbClr val="000000"/>
                </a:solidFill>
                <a:latin typeface="Times New Roman"/>
                <a:ea typeface="Times New Roman"/>
                <a:cs typeface="Times New Roman"/>
                <a:sym typeface="Times New Roman"/>
              </a:defRPr>
            </a:lvl1pPr>
          </a:lstStyle>
          <a:p>
            <a:pPr/>
            <a:r>
              <a:t>5. Experimental Results &amp; Theoretical calculation</a:t>
            </a:r>
          </a:p>
        </p:txBody>
      </p:sp>
      <p:sp>
        <p:nvSpPr>
          <p:cNvPr id="529" name="Preliminary"/>
          <p:cNvSpPr txBox="1"/>
          <p:nvPr/>
        </p:nvSpPr>
        <p:spPr>
          <a:xfrm>
            <a:off x="8786755" y="6479787"/>
            <a:ext cx="3112258"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929292"/>
                </a:solidFill>
                <a:latin typeface="Times New Roman"/>
                <a:ea typeface="Times New Roman"/>
                <a:cs typeface="Times New Roman"/>
                <a:sym typeface="Times New Roman"/>
              </a:defRPr>
            </a:lvl1pPr>
          </a:lstStyle>
          <a:p>
            <a:pPr/>
            <a:r>
              <a:t>Preliminary</a:t>
            </a:r>
          </a:p>
        </p:txBody>
      </p:sp>
      <p:sp>
        <p:nvSpPr>
          <p:cNvPr id="530" name="σR | Ni + 12C @280 MeV/u"/>
          <p:cNvSpPr txBox="1"/>
          <p:nvPr/>
        </p:nvSpPr>
        <p:spPr>
          <a:xfrm>
            <a:off x="7959330" y="7374500"/>
            <a:ext cx="4052004"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800">
                <a:solidFill>
                  <a:schemeClr val="accent1">
                    <a:lumOff val="-13575"/>
                  </a:schemeClr>
                </a:solidFill>
                <a:latin typeface="Times New Roman"/>
                <a:ea typeface="Times New Roman"/>
                <a:cs typeface="Times New Roman"/>
                <a:sym typeface="Times New Roman"/>
              </a:defRPr>
            </a:pPr>
            <a:r>
              <a:rPr i="1"/>
              <a:t>σ</a:t>
            </a:r>
            <a:r>
              <a:rPr baseline="-5999"/>
              <a:t>R</a:t>
            </a:r>
            <a:r>
              <a:t> | Ni + </a:t>
            </a:r>
            <a:r>
              <a:rPr baseline="31999"/>
              <a:t>12</a:t>
            </a:r>
            <a:r>
              <a:t>C @280 MeV/</a:t>
            </a:r>
            <a:r>
              <a:rPr i="1"/>
              <a:t>u</a:t>
            </a:r>
          </a:p>
        </p:txBody>
      </p:sp>
      <p:sp>
        <p:nvSpPr>
          <p:cNvPr id="531" name="W. Horiuchi et al., PRC93, 044611 (2016)"/>
          <p:cNvSpPr/>
          <p:nvPr/>
        </p:nvSpPr>
        <p:spPr>
          <a:xfrm>
            <a:off x="2155364" y="2839898"/>
            <a:ext cx="2705053" cy="7250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sz="2133">
                <a:solidFill>
                  <a:srgbClr val="000000"/>
                </a:solidFill>
                <a:latin typeface="Times New Roman"/>
                <a:ea typeface="Times New Roman"/>
                <a:cs typeface="Times New Roman"/>
                <a:sym typeface="Times New Roman"/>
              </a:defRPr>
            </a:lvl1pPr>
          </a:lstStyle>
          <a:p>
            <a:pPr/>
            <a:r>
              <a:t>W. Horiuchi et al., PRC93, 044611 (2016) </a:t>
            </a:r>
          </a:p>
        </p:txBody>
      </p:sp>
      <p:sp>
        <p:nvSpPr>
          <p:cNvPr id="532"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pic>
        <p:nvPicPr>
          <p:cNvPr id="533" name="イメージ" descr="イメージ"/>
          <p:cNvPicPr>
            <a:picLocks noChangeAspect="1"/>
          </p:cNvPicPr>
          <p:nvPr/>
        </p:nvPicPr>
        <p:blipFill>
          <a:blip r:embed="rId3">
            <a:extLst/>
          </a:blip>
          <a:stretch>
            <a:fillRect/>
          </a:stretch>
        </p:blipFill>
        <p:spPr>
          <a:xfrm>
            <a:off x="237894" y="891783"/>
            <a:ext cx="12529012" cy="83439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6. Neutron Skin Thickness"/>
          <p:cNvSpPr txBox="1"/>
          <p:nvPr/>
        </p:nvSpPr>
        <p:spPr>
          <a:xfrm>
            <a:off x="208199" y="197940"/>
            <a:ext cx="5826572" cy="676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4000">
                <a:solidFill>
                  <a:srgbClr val="000000"/>
                </a:solidFill>
                <a:latin typeface="Times New Roman"/>
                <a:ea typeface="Times New Roman"/>
                <a:cs typeface="Times New Roman"/>
                <a:sym typeface="Times New Roman"/>
              </a:defRPr>
            </a:lvl1pPr>
          </a:lstStyle>
          <a:p>
            <a:pPr/>
            <a:r>
              <a:t>6. Neutron Skin Thickness</a:t>
            </a:r>
          </a:p>
        </p:txBody>
      </p:sp>
      <p:pic>
        <p:nvPicPr>
          <p:cNvPr id="538" name="イメージ" descr="イメージ"/>
          <p:cNvPicPr>
            <a:picLocks noChangeAspect="1"/>
          </p:cNvPicPr>
          <p:nvPr/>
        </p:nvPicPr>
        <p:blipFill>
          <a:blip r:embed="rId3">
            <a:extLst/>
          </a:blip>
          <a:stretch>
            <a:fillRect/>
          </a:stretch>
        </p:blipFill>
        <p:spPr>
          <a:xfrm>
            <a:off x="174463" y="922433"/>
            <a:ext cx="4191001" cy="3426427"/>
          </a:xfrm>
          <a:prstGeom prst="rect">
            <a:avLst/>
          </a:prstGeom>
          <a:ln w="12700">
            <a:miter lim="400000"/>
          </a:ln>
        </p:spPr>
      </p:pic>
      <p:grpSp>
        <p:nvGrpSpPr>
          <p:cNvPr id="548" name="グループ"/>
          <p:cNvGrpSpPr/>
          <p:nvPr/>
        </p:nvGrpSpPr>
        <p:grpSpPr>
          <a:xfrm>
            <a:off x="4155602" y="1001318"/>
            <a:ext cx="8427173" cy="7521025"/>
            <a:chOff x="0" y="0"/>
            <a:chExt cx="8427171" cy="7521023"/>
          </a:xfrm>
        </p:grpSpPr>
        <p:pic>
          <p:nvPicPr>
            <p:cNvPr id="539" name="droppedImage.pdf" descr="droppedImage.pdf"/>
            <p:cNvPicPr>
              <a:picLocks noChangeAspect="1"/>
            </p:cNvPicPr>
            <p:nvPr/>
          </p:nvPicPr>
          <p:blipFill>
            <a:blip r:embed="rId4">
              <a:extLst/>
            </a:blip>
            <a:srcRect l="0" t="0" r="0" b="0"/>
            <a:stretch>
              <a:fillRect/>
            </a:stretch>
          </p:blipFill>
          <p:spPr>
            <a:xfrm>
              <a:off x="0" y="0"/>
              <a:ext cx="8427172" cy="7521024"/>
            </a:xfrm>
            <a:prstGeom prst="rect">
              <a:avLst/>
            </a:prstGeom>
            <a:ln w="12700" cap="flat">
              <a:noFill/>
              <a:miter lim="400000"/>
            </a:ln>
            <a:effectLst/>
          </p:spPr>
        </p:pic>
        <p:sp>
          <p:nvSpPr>
            <p:cNvPr id="540" name="四角形"/>
            <p:cNvSpPr/>
            <p:nvPr/>
          </p:nvSpPr>
          <p:spPr>
            <a:xfrm>
              <a:off x="5673997" y="4086521"/>
              <a:ext cx="2456189" cy="760443"/>
            </a:xfrm>
            <a:prstGeom prst="rect">
              <a:avLst/>
            </a:prstGeom>
            <a:solidFill>
              <a:srgbClr val="FFFFFF"/>
            </a:solidFill>
            <a:ln w="12700" cap="flat">
              <a:noFill/>
              <a:miter lim="400000"/>
            </a:ln>
            <a:effectLst/>
          </p:spPr>
          <p:txBody>
            <a:bodyPr wrap="square" lIns="51097" tIns="51097" rIns="51097" bIns="51097" numCol="1" anchor="ctr">
              <a:noAutofit/>
            </a:bodyPr>
            <a:lstStyle/>
            <a:p>
              <a:pPr defTabSz="1107545">
                <a:defRPr sz="4000">
                  <a:solidFill>
                    <a:srgbClr val="FFFFFF"/>
                  </a:solidFill>
                </a:defRPr>
              </a:pPr>
            </a:p>
          </p:txBody>
        </p:sp>
        <p:pic>
          <p:nvPicPr>
            <p:cNvPr id="541" name="イメージ" descr="イメージ"/>
            <p:cNvPicPr>
              <a:picLocks noChangeAspect="1"/>
            </p:cNvPicPr>
            <p:nvPr/>
          </p:nvPicPr>
          <p:blipFill>
            <a:blip r:embed="rId5">
              <a:extLst/>
            </a:blip>
            <a:stretch>
              <a:fillRect/>
            </a:stretch>
          </p:blipFill>
          <p:spPr>
            <a:xfrm>
              <a:off x="1153912" y="706239"/>
              <a:ext cx="1523729" cy="466448"/>
            </a:xfrm>
            <a:prstGeom prst="rect">
              <a:avLst/>
            </a:prstGeom>
            <a:ln w="50800" cap="flat">
              <a:solidFill>
                <a:schemeClr val="accent5">
                  <a:hueOff val="-82419"/>
                  <a:satOff val="-9513"/>
                  <a:lumOff val="-16343"/>
                </a:schemeClr>
              </a:solidFill>
              <a:prstDash val="solid"/>
              <a:miter lim="400000"/>
            </a:ln>
            <a:effectLst/>
          </p:spPr>
        </p:pic>
        <p:grpSp>
          <p:nvGrpSpPr>
            <p:cNvPr id="544" name="グループ"/>
            <p:cNvGrpSpPr/>
            <p:nvPr/>
          </p:nvGrpSpPr>
          <p:grpSpPr>
            <a:xfrm>
              <a:off x="5120654" y="1874767"/>
              <a:ext cx="3115078" cy="1036506"/>
              <a:chOff x="0" y="0"/>
              <a:chExt cx="3115077" cy="1036504"/>
            </a:xfrm>
          </p:grpSpPr>
          <p:sp>
            <p:nvSpPr>
              <p:cNvPr id="542" name="双方向矢印"/>
              <p:cNvSpPr/>
              <p:nvPr/>
            </p:nvSpPr>
            <p:spPr>
              <a:xfrm>
                <a:off x="0" y="0"/>
                <a:ext cx="3115078" cy="1036505"/>
              </a:xfrm>
              <a:prstGeom prst="leftRightArrow">
                <a:avLst>
                  <a:gd name="adj1" fmla="val 59557"/>
                  <a:gd name="adj2" fmla="val 40866"/>
                </a:avLst>
              </a:prstGeom>
              <a:solidFill>
                <a:schemeClr val="accent3">
                  <a:hueOff val="914338"/>
                  <a:satOff val="31515"/>
                  <a:lumOff val="-30790"/>
                </a:schemeClr>
              </a:solidFill>
              <a:ln w="12700" cap="flat">
                <a:noFill/>
                <a:miter lim="400000"/>
              </a:ln>
              <a:effectLst/>
            </p:spPr>
            <p:txBody>
              <a:bodyPr wrap="square" lIns="51097" tIns="51097" rIns="51097" bIns="51097" numCol="1" anchor="ctr">
                <a:noAutofit/>
              </a:bodyPr>
              <a:lstStyle/>
              <a:p>
                <a:pPr defTabSz="1107545">
                  <a:defRPr sz="4000">
                    <a:solidFill>
                      <a:srgbClr val="FFFFFF"/>
                    </a:solidFill>
                  </a:defRPr>
                </a:pPr>
              </a:p>
            </p:txBody>
          </p:sp>
          <p:sp>
            <p:nvSpPr>
              <p:cNvPr id="543" name="Key Region"/>
              <p:cNvSpPr txBox="1"/>
              <p:nvPr/>
            </p:nvSpPr>
            <p:spPr>
              <a:xfrm>
                <a:off x="652735" y="178490"/>
                <a:ext cx="1980331" cy="6495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1097" tIns="51097" rIns="51097" bIns="51097" numCol="1" anchor="ctr">
                <a:noAutofit/>
              </a:bodyPr>
              <a:lstStyle>
                <a:lvl1pPr defTabSz="1107545">
                  <a:defRPr b="1" sz="2800">
                    <a:solidFill>
                      <a:srgbClr val="FFFFFF"/>
                    </a:solidFill>
                    <a:latin typeface="Times New Roman"/>
                    <a:ea typeface="Times New Roman"/>
                    <a:cs typeface="Times New Roman"/>
                    <a:sym typeface="Times New Roman"/>
                  </a:defRPr>
                </a:lvl1pPr>
              </a:lstStyle>
              <a:p>
                <a:pPr/>
                <a:r>
                  <a:t>Key Region</a:t>
                </a:r>
              </a:p>
            </p:txBody>
          </p:sp>
        </p:grpSp>
        <p:sp>
          <p:nvSpPr>
            <p:cNvPr id="545" name="線"/>
            <p:cNvSpPr/>
            <p:nvPr/>
          </p:nvSpPr>
          <p:spPr>
            <a:xfrm flipV="1">
              <a:off x="842762" y="3140518"/>
              <a:ext cx="7573170" cy="2512964"/>
            </a:xfrm>
            <a:prstGeom prst="line">
              <a:avLst/>
            </a:prstGeom>
            <a:noFill/>
            <a:ln w="508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sp>
          <p:nvSpPr>
            <p:cNvPr id="546" name="Preliminary"/>
            <p:cNvSpPr txBox="1"/>
            <p:nvPr/>
          </p:nvSpPr>
          <p:spPr>
            <a:xfrm>
              <a:off x="5185848" y="4751737"/>
              <a:ext cx="1913075" cy="5172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929292"/>
                  </a:solidFill>
                  <a:latin typeface="Times New Roman"/>
                  <a:ea typeface="Times New Roman"/>
                  <a:cs typeface="Times New Roman"/>
                  <a:sym typeface="Times New Roman"/>
                </a:defRPr>
              </a:lvl1pPr>
            </a:lstStyle>
            <a:p>
              <a:pPr/>
              <a:r>
                <a:t>Preliminary</a:t>
              </a:r>
            </a:p>
          </p:txBody>
        </p:sp>
        <p:pic>
          <p:nvPicPr>
            <p:cNvPr id="547" name="イメージ" descr="イメージ"/>
            <p:cNvPicPr>
              <a:picLocks noChangeAspect="0"/>
            </p:cNvPicPr>
            <p:nvPr/>
          </p:nvPicPr>
          <p:blipFill>
            <a:blip r:embed="rId6">
              <a:extLst/>
            </a:blip>
            <a:srcRect l="22125" t="23698" r="20592" b="12506"/>
            <a:stretch>
              <a:fillRect/>
            </a:stretch>
          </p:blipFill>
          <p:spPr>
            <a:xfrm>
              <a:off x="1169044" y="929915"/>
              <a:ext cx="6423354" cy="5601639"/>
            </a:xfrm>
            <a:prstGeom prst="rect">
              <a:avLst/>
            </a:prstGeom>
            <a:ln w="12700" cap="flat">
              <a:noFill/>
              <a:miter lim="400000"/>
            </a:ln>
            <a:effectLst/>
          </p:spPr>
        </p:pic>
      </p:grpSp>
      <p:sp>
        <p:nvSpPr>
          <p:cNvPr id="549" name="Δr = rm - rc"/>
          <p:cNvSpPr txBox="1"/>
          <p:nvPr/>
        </p:nvSpPr>
        <p:spPr>
          <a:xfrm>
            <a:off x="830572" y="5059903"/>
            <a:ext cx="2878784"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000000"/>
                </a:solidFill>
                <a:latin typeface="Times New Roman"/>
                <a:ea typeface="Times New Roman"/>
                <a:cs typeface="Times New Roman"/>
                <a:sym typeface="Times New Roman"/>
              </a:defRPr>
            </a:pPr>
            <a:r>
              <a:rPr>
                <a:solidFill>
                  <a:srgbClr val="0433FF"/>
                </a:solidFill>
              </a:rPr>
              <a:t>Δr</a:t>
            </a:r>
            <a:r>
              <a:t> = </a:t>
            </a:r>
            <a:r>
              <a:rPr>
                <a:solidFill>
                  <a:schemeClr val="accent4">
                    <a:hueOff val="-858837"/>
                    <a:lumOff val="-9791"/>
                  </a:schemeClr>
                </a:solidFill>
              </a:rPr>
              <a:t>r</a:t>
            </a:r>
            <a:r>
              <a:rPr baseline="-5999">
                <a:solidFill>
                  <a:schemeClr val="accent4">
                    <a:hueOff val="-858837"/>
                    <a:lumOff val="-9791"/>
                  </a:schemeClr>
                </a:solidFill>
              </a:rPr>
              <a:t>m</a:t>
            </a:r>
            <a:r>
              <a:t> - </a:t>
            </a:r>
            <a:r>
              <a:rPr>
                <a:solidFill>
                  <a:schemeClr val="accent3">
                    <a:hueOff val="914338"/>
                    <a:satOff val="31515"/>
                    <a:lumOff val="-30790"/>
                  </a:schemeClr>
                </a:solidFill>
              </a:rPr>
              <a:t>r</a:t>
            </a:r>
            <a:r>
              <a:rPr baseline="-5999">
                <a:solidFill>
                  <a:schemeClr val="accent3">
                    <a:hueOff val="914338"/>
                    <a:satOff val="31515"/>
                    <a:lumOff val="-30790"/>
                  </a:schemeClr>
                </a:solidFill>
              </a:rPr>
              <a:t>c</a:t>
            </a:r>
          </a:p>
        </p:txBody>
      </p:sp>
      <p:sp>
        <p:nvSpPr>
          <p:cNvPr id="550" name="Neutron Skin Thickness"/>
          <p:cNvSpPr txBox="1"/>
          <p:nvPr/>
        </p:nvSpPr>
        <p:spPr>
          <a:xfrm>
            <a:off x="56892" y="4534595"/>
            <a:ext cx="3757291"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800">
                <a:solidFill>
                  <a:srgbClr val="0433FF"/>
                </a:solidFill>
                <a:latin typeface="Times New Roman"/>
                <a:ea typeface="Times New Roman"/>
                <a:cs typeface="Times New Roman"/>
                <a:sym typeface="Times New Roman"/>
              </a:defRPr>
            </a:lvl1pPr>
          </a:lstStyle>
          <a:p>
            <a:pPr>
              <a:defRPr>
                <a:solidFill>
                  <a:srgbClr val="000000"/>
                </a:solidFill>
              </a:defRPr>
            </a:pPr>
            <a:r>
              <a:rPr>
                <a:solidFill>
                  <a:srgbClr val="0433FF"/>
                </a:solidFill>
              </a:rPr>
              <a:t>Neutron Skin Thickness</a:t>
            </a:r>
          </a:p>
        </p:txBody>
      </p:sp>
      <p:sp>
        <p:nvSpPr>
          <p:cNvPr id="551" name="matter radius…"/>
          <p:cNvSpPr txBox="1"/>
          <p:nvPr/>
        </p:nvSpPr>
        <p:spPr>
          <a:xfrm>
            <a:off x="977698" y="5903543"/>
            <a:ext cx="1598118" cy="6750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000">
                <a:solidFill>
                  <a:srgbClr val="000000"/>
                </a:solidFill>
                <a:latin typeface="Times New Roman"/>
                <a:ea typeface="Times New Roman"/>
                <a:cs typeface="Times New Roman"/>
                <a:sym typeface="Times New Roman"/>
              </a:defRPr>
            </a:pPr>
            <a:r>
              <a:rPr>
                <a:solidFill>
                  <a:schemeClr val="accent4">
                    <a:hueOff val="-858837"/>
                    <a:lumOff val="-9791"/>
                  </a:schemeClr>
                </a:solidFill>
              </a:rPr>
              <a:t>matter radius</a:t>
            </a:r>
            <a:endParaRPr>
              <a:solidFill>
                <a:schemeClr val="accent4">
                  <a:hueOff val="-858837"/>
                  <a:lumOff val="-9791"/>
                </a:schemeClr>
              </a:solidFill>
            </a:endParaRPr>
          </a:p>
          <a:p>
            <a:pPr>
              <a:defRPr b="1" sz="2000">
                <a:solidFill>
                  <a:srgbClr val="000000"/>
                </a:solidFill>
                <a:latin typeface="Times New Roman"/>
                <a:ea typeface="Times New Roman"/>
                <a:cs typeface="Times New Roman"/>
                <a:sym typeface="Times New Roman"/>
              </a:defRPr>
            </a:pPr>
            <a:r>
              <a:rPr>
                <a:solidFill>
                  <a:schemeClr val="accent4">
                    <a:hueOff val="-858837"/>
                    <a:lumOff val="-9791"/>
                  </a:schemeClr>
                </a:solidFill>
              </a:rPr>
              <a:t>by σ</a:t>
            </a:r>
            <a:r>
              <a:rPr baseline="-5999">
                <a:solidFill>
                  <a:schemeClr val="accent4">
                    <a:hueOff val="-858837"/>
                    <a:lumOff val="-9791"/>
                  </a:schemeClr>
                </a:solidFill>
              </a:rPr>
              <a:t>I</a:t>
            </a:r>
          </a:p>
        </p:txBody>
      </p:sp>
      <p:sp>
        <p:nvSpPr>
          <p:cNvPr id="552" name="charge radius…"/>
          <p:cNvSpPr txBox="1"/>
          <p:nvPr/>
        </p:nvSpPr>
        <p:spPr>
          <a:xfrm>
            <a:off x="2741139" y="5903543"/>
            <a:ext cx="1602955" cy="9671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000">
                <a:solidFill>
                  <a:schemeClr val="accent3">
                    <a:hueOff val="914338"/>
                    <a:satOff val="31515"/>
                    <a:lumOff val="-30790"/>
                  </a:schemeClr>
                </a:solidFill>
                <a:latin typeface="Times New Roman"/>
                <a:ea typeface="Times New Roman"/>
                <a:cs typeface="Times New Roman"/>
                <a:sym typeface="Times New Roman"/>
              </a:defRPr>
            </a:pPr>
            <a:r>
              <a:t>charge radius</a:t>
            </a:r>
          </a:p>
          <a:p>
            <a:pPr>
              <a:defRPr b="1" sz="2000">
                <a:solidFill>
                  <a:schemeClr val="accent3">
                    <a:hueOff val="914338"/>
                    <a:satOff val="31515"/>
                    <a:lumOff val="-30790"/>
                  </a:schemeClr>
                </a:solidFill>
                <a:latin typeface="Times New Roman"/>
                <a:ea typeface="Times New Roman"/>
                <a:cs typeface="Times New Roman"/>
                <a:sym typeface="Times New Roman"/>
              </a:defRPr>
            </a:pPr>
            <a:r>
              <a:t>by isotope </a:t>
            </a:r>
          </a:p>
          <a:p>
            <a:pPr>
              <a:defRPr b="1" sz="2000">
                <a:solidFill>
                  <a:schemeClr val="accent3">
                    <a:hueOff val="914338"/>
                    <a:satOff val="31515"/>
                    <a:lumOff val="-30790"/>
                  </a:schemeClr>
                </a:solidFill>
                <a:latin typeface="Times New Roman"/>
                <a:ea typeface="Times New Roman"/>
                <a:cs typeface="Times New Roman"/>
                <a:sym typeface="Times New Roman"/>
              </a:defRPr>
            </a:pPr>
            <a:r>
              <a:t>shift method</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6. Summary"/>
          <p:cNvSpPr txBox="1"/>
          <p:nvPr/>
        </p:nvSpPr>
        <p:spPr>
          <a:xfrm>
            <a:off x="208199" y="197940"/>
            <a:ext cx="2767162" cy="676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4000">
                <a:solidFill>
                  <a:srgbClr val="000000"/>
                </a:solidFill>
                <a:latin typeface="Times New Roman"/>
                <a:ea typeface="Times New Roman"/>
                <a:cs typeface="Times New Roman"/>
                <a:sym typeface="Times New Roman"/>
              </a:defRPr>
            </a:lvl1pPr>
          </a:lstStyle>
          <a:p>
            <a:pPr/>
            <a:r>
              <a:t>6. Summary</a:t>
            </a:r>
          </a:p>
        </p:txBody>
      </p:sp>
      <p:sp>
        <p:nvSpPr>
          <p:cNvPr id="557" name="•Simultaneous measurement of σI and σCC were performed at RIBF.…"/>
          <p:cNvSpPr txBox="1"/>
          <p:nvPr/>
        </p:nvSpPr>
        <p:spPr>
          <a:xfrm>
            <a:off x="53869" y="996721"/>
            <a:ext cx="12897062" cy="521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500">
                <a:solidFill>
                  <a:srgbClr val="000000"/>
                </a:solidFill>
                <a:latin typeface="Times New Roman"/>
                <a:ea typeface="Times New Roman"/>
                <a:cs typeface="Times New Roman"/>
                <a:sym typeface="Times New Roman"/>
              </a:defRPr>
            </a:pPr>
            <a:r>
              <a:t>•Simultaneous measurement of σ</a:t>
            </a:r>
            <a:r>
              <a:rPr baseline="-5999"/>
              <a:t>I</a:t>
            </a:r>
            <a:r>
              <a:t> and σ</a:t>
            </a:r>
            <a:r>
              <a:rPr baseline="-5999"/>
              <a:t>CC</a:t>
            </a:r>
            <a:r>
              <a:t> were performed at RIBF.</a:t>
            </a:r>
          </a:p>
          <a:p>
            <a:pPr algn="l" defTabSz="457200">
              <a:defRPr b="1" sz="3500">
                <a:solidFill>
                  <a:srgbClr val="000000"/>
                </a:solidFill>
                <a:latin typeface="Times New Roman"/>
                <a:ea typeface="Times New Roman"/>
                <a:cs typeface="Times New Roman"/>
                <a:sym typeface="Times New Roman"/>
              </a:defRPr>
            </a:pPr>
            <a:r>
              <a:rPr baseline="31999"/>
              <a:t>58-77</a:t>
            </a:r>
            <a:r>
              <a:t>Ni + C  ~270</a:t>
            </a:r>
            <a:r>
              <a:rPr i="1"/>
              <a:t>A</a:t>
            </a:r>
            <a:r>
              <a:t> MeV @ BigRIPS (σ</a:t>
            </a:r>
            <a:r>
              <a:rPr baseline="-5999"/>
              <a:t>I</a:t>
            </a:r>
            <a:r>
              <a:t> </a:t>
            </a:r>
            <a:r>
              <a:rPr>
                <a:solidFill>
                  <a:srgbClr val="929292"/>
                </a:solidFill>
              </a:rPr>
              <a:t>&amp; σ</a:t>
            </a:r>
            <a:r>
              <a:rPr baseline="-5999">
                <a:solidFill>
                  <a:srgbClr val="929292"/>
                </a:solidFill>
              </a:rPr>
              <a:t>CC</a:t>
            </a:r>
            <a:r>
              <a:t>)</a:t>
            </a:r>
          </a:p>
          <a:p>
            <a:pPr algn="l" defTabSz="457200">
              <a:defRPr b="1" sz="3500">
                <a:solidFill>
                  <a:srgbClr val="000000"/>
                </a:solidFill>
                <a:latin typeface="Times New Roman"/>
                <a:ea typeface="Times New Roman"/>
                <a:cs typeface="Times New Roman"/>
                <a:sym typeface="Times New Roman"/>
              </a:defRPr>
            </a:pPr>
            <a:r>
              <a:rPr b="0"/>
              <a:t>→ Derived RMS matter radii </a:t>
            </a:r>
            <a:r>
              <a:rPr b="0">
                <a:solidFill>
                  <a:srgbClr val="929292"/>
                </a:solidFill>
              </a:rPr>
              <a:t>and charge radii</a:t>
            </a:r>
            <a:r>
              <a:rPr b="0"/>
              <a:t>.</a:t>
            </a:r>
            <a:endParaRPr b="0"/>
          </a:p>
          <a:p>
            <a:pPr algn="l" defTabSz="457200">
              <a:defRPr sz="3500">
                <a:solidFill>
                  <a:srgbClr val="000000"/>
                </a:solidFill>
                <a:latin typeface="Times New Roman"/>
                <a:ea typeface="Times New Roman"/>
                <a:cs typeface="Times New Roman"/>
                <a:sym typeface="Times New Roman"/>
              </a:defRPr>
            </a:pPr>
          </a:p>
          <a:p>
            <a:pPr algn="l" defTabSz="457200">
              <a:defRPr sz="3500">
                <a:solidFill>
                  <a:srgbClr val="000000"/>
                </a:solidFill>
                <a:latin typeface="Times New Roman"/>
                <a:ea typeface="Times New Roman"/>
                <a:cs typeface="Times New Roman"/>
                <a:sym typeface="Times New Roman"/>
              </a:defRPr>
            </a:pPr>
            <a:r>
              <a:t>•</a:t>
            </a:r>
            <a:r>
              <a:rPr b="1"/>
              <a:t>Interaction cross section</a:t>
            </a:r>
            <a:endParaRPr b="1"/>
          </a:p>
          <a:p>
            <a:pPr algn="l" defTabSz="457200">
              <a:defRPr sz="3500">
                <a:solidFill>
                  <a:srgbClr val="000000"/>
                </a:solidFill>
                <a:latin typeface="Times New Roman"/>
                <a:ea typeface="Times New Roman"/>
                <a:cs typeface="Times New Roman"/>
                <a:sym typeface="Times New Roman"/>
              </a:defRPr>
            </a:pPr>
            <a:r>
              <a:rPr b="1"/>
              <a:t> </a:t>
            </a:r>
            <a:r>
              <a:t>Experimental results </a:t>
            </a:r>
            <a14:m>
              <m:oMath>
                <m:sSub>
                  <m:e>
                    <m:r>
                      <a:rPr xmlns:a="http://schemas.openxmlformats.org/drawingml/2006/main" sz="3600" i="1">
                        <a:solidFill>
                          <a:srgbClr val="000000"/>
                        </a:solidFill>
                        <a:latin typeface="Cambria Math" panose="02040503050406030204" pitchFamily="18" charset="0"/>
                      </a:rPr>
                      <m:t>σ</m:t>
                    </m:r>
                  </m:e>
                  <m:sub>
                    <m:r>
                      <a:rPr xmlns:a="http://schemas.openxmlformats.org/drawingml/2006/main" sz="3600" i="1">
                        <a:solidFill>
                          <a:srgbClr val="000000"/>
                        </a:solidFill>
                        <a:latin typeface="Cambria Math" panose="02040503050406030204" pitchFamily="18" charset="0"/>
                      </a:rPr>
                      <m:t>I</m:t>
                    </m:r>
                  </m:sub>
                </m:sSub>
              </m:oMath>
            </a14:m>
            <a:r>
              <a:t> does not match the calculated value estimated by extending the matter radius of the stable nucleus.</a:t>
            </a:r>
          </a:p>
          <a:p>
            <a:pPr algn="l" defTabSz="457200">
              <a:defRPr sz="3500">
                <a:solidFill>
                  <a:srgbClr val="000000"/>
                </a:solidFill>
                <a:latin typeface="Times New Roman"/>
                <a:ea typeface="Times New Roman"/>
                <a:cs typeface="Times New Roman"/>
                <a:sym typeface="Times New Roman"/>
              </a:defRPr>
            </a:pPr>
            <a:r>
              <a:t> These are in good agreement with the HF calculations.</a:t>
            </a:r>
          </a:p>
          <a:p>
            <a:pPr algn="l" defTabSz="457200">
              <a:defRPr sz="3500">
                <a:solidFill>
                  <a:srgbClr val="000000"/>
                </a:solidFill>
                <a:latin typeface="Times New Roman"/>
                <a:ea typeface="Times New Roman"/>
                <a:cs typeface="Times New Roman"/>
                <a:sym typeface="Times New Roman"/>
              </a:defRPr>
            </a:pPr>
          </a:p>
        </p:txBody>
      </p:sp>
      <p:sp>
        <p:nvSpPr>
          <p:cNvPr id="558"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pic>
        <p:nvPicPr>
          <p:cNvPr id="559" name="イメージ" descr="イメージ"/>
          <p:cNvPicPr>
            <a:picLocks noChangeAspect="1"/>
          </p:cNvPicPr>
          <p:nvPr/>
        </p:nvPicPr>
        <p:blipFill>
          <a:blip r:embed="rId3">
            <a:extLst/>
          </a:blip>
          <a:stretch>
            <a:fillRect/>
          </a:stretch>
        </p:blipFill>
        <p:spPr>
          <a:xfrm>
            <a:off x="237894" y="5206752"/>
            <a:ext cx="6049752" cy="4028932"/>
          </a:xfrm>
          <a:prstGeom prst="rect">
            <a:avLst/>
          </a:prstGeom>
          <a:ln w="12700">
            <a:miter lim="400000"/>
          </a:ln>
        </p:spPr>
      </p:pic>
      <p:sp>
        <p:nvSpPr>
          <p:cNvPr id="560" name="Preliminary"/>
          <p:cNvSpPr txBox="1"/>
          <p:nvPr/>
        </p:nvSpPr>
        <p:spPr>
          <a:xfrm>
            <a:off x="4383357" y="8089414"/>
            <a:ext cx="1313483"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929292"/>
                </a:solidFill>
                <a:latin typeface="Times New Roman"/>
                <a:ea typeface="Times New Roman"/>
                <a:cs typeface="Times New Roman"/>
                <a:sym typeface="Times New Roman"/>
              </a:defRPr>
            </a:lvl1pPr>
          </a:lstStyle>
          <a:p>
            <a:pPr/>
            <a:r>
              <a:t>Preliminary</a:t>
            </a:r>
          </a:p>
        </p:txBody>
      </p:sp>
      <p:grpSp>
        <p:nvGrpSpPr>
          <p:cNvPr id="570" name="グループ"/>
          <p:cNvGrpSpPr/>
          <p:nvPr/>
        </p:nvGrpSpPr>
        <p:grpSpPr>
          <a:xfrm>
            <a:off x="6200978" y="5239989"/>
            <a:ext cx="4641386" cy="4134997"/>
            <a:chOff x="0" y="0"/>
            <a:chExt cx="4641385" cy="4134996"/>
          </a:xfrm>
        </p:grpSpPr>
        <p:grpSp>
          <p:nvGrpSpPr>
            <p:cNvPr id="564" name="グループ"/>
            <p:cNvGrpSpPr/>
            <p:nvPr/>
          </p:nvGrpSpPr>
          <p:grpSpPr>
            <a:xfrm>
              <a:off x="-1" y="0"/>
              <a:ext cx="4641387" cy="4134997"/>
              <a:chOff x="0" y="0"/>
              <a:chExt cx="4641385" cy="4134996"/>
            </a:xfrm>
          </p:grpSpPr>
          <p:pic>
            <p:nvPicPr>
              <p:cNvPr id="561" name="droppedImage.pdf" descr="droppedImage.pdf"/>
              <p:cNvPicPr>
                <a:picLocks noChangeAspect="1"/>
              </p:cNvPicPr>
              <p:nvPr/>
            </p:nvPicPr>
            <p:blipFill>
              <a:blip r:embed="rId4">
                <a:extLst/>
              </a:blip>
              <a:srcRect l="0" t="0" r="0" b="0"/>
              <a:stretch>
                <a:fillRect/>
              </a:stretch>
            </p:blipFill>
            <p:spPr>
              <a:xfrm>
                <a:off x="0" y="0"/>
                <a:ext cx="4633189" cy="4134997"/>
              </a:xfrm>
              <a:prstGeom prst="rect">
                <a:avLst/>
              </a:prstGeom>
              <a:ln w="12700" cap="flat">
                <a:noFill/>
                <a:miter lim="400000"/>
              </a:ln>
              <a:effectLst/>
            </p:spPr>
          </p:pic>
          <p:sp>
            <p:nvSpPr>
              <p:cNvPr id="562" name="四角形"/>
              <p:cNvSpPr/>
              <p:nvPr/>
            </p:nvSpPr>
            <p:spPr>
              <a:xfrm>
                <a:off x="3119516" y="2246735"/>
                <a:ext cx="1350393" cy="418086"/>
              </a:xfrm>
              <a:prstGeom prst="rect">
                <a:avLst/>
              </a:prstGeom>
              <a:solidFill>
                <a:srgbClr val="FFFFFF"/>
              </a:solidFill>
              <a:ln w="12700" cap="flat">
                <a:noFill/>
                <a:miter lim="400000"/>
              </a:ln>
              <a:effectLst/>
            </p:spPr>
            <p:txBody>
              <a:bodyPr wrap="square" lIns="51097" tIns="51097" rIns="51097" bIns="51097" numCol="1" anchor="ctr">
                <a:noAutofit/>
              </a:bodyPr>
              <a:lstStyle/>
              <a:p>
                <a:pPr defTabSz="1107545">
                  <a:defRPr sz="4000">
                    <a:solidFill>
                      <a:srgbClr val="FFFFFF"/>
                    </a:solidFill>
                  </a:defRPr>
                </a:pPr>
              </a:p>
            </p:txBody>
          </p:sp>
          <p:pic>
            <p:nvPicPr>
              <p:cNvPr id="563" name="イメージ" descr="イメージ"/>
              <p:cNvPicPr>
                <a:picLocks noChangeAspect="0"/>
              </p:cNvPicPr>
              <p:nvPr/>
            </p:nvPicPr>
            <p:blipFill>
              <a:blip r:embed="rId5">
                <a:extLst/>
              </a:blip>
              <a:srcRect l="19269" t="15787" r="13090" b="12457"/>
              <a:stretch>
                <a:fillRect/>
              </a:stretch>
            </p:blipFill>
            <p:spPr>
              <a:xfrm>
                <a:off x="458870" y="120945"/>
                <a:ext cx="4182516" cy="3468125"/>
              </a:xfrm>
              <a:prstGeom prst="rect">
                <a:avLst/>
              </a:prstGeom>
              <a:ln w="12700" cap="flat">
                <a:noFill/>
                <a:miter lim="400000"/>
              </a:ln>
              <a:effectLst/>
            </p:spPr>
          </p:pic>
        </p:grpSp>
        <p:pic>
          <p:nvPicPr>
            <p:cNvPr id="565" name="イメージ" descr="イメージ"/>
            <p:cNvPicPr>
              <a:picLocks noChangeAspect="1"/>
            </p:cNvPicPr>
            <p:nvPr/>
          </p:nvPicPr>
          <p:blipFill>
            <a:blip r:embed="rId6">
              <a:extLst/>
            </a:blip>
            <a:stretch>
              <a:fillRect/>
            </a:stretch>
          </p:blipFill>
          <p:spPr>
            <a:xfrm>
              <a:off x="634411" y="388284"/>
              <a:ext cx="837734" cy="256450"/>
            </a:xfrm>
            <a:prstGeom prst="rect">
              <a:avLst/>
            </a:prstGeom>
            <a:ln w="50800" cap="flat">
              <a:solidFill>
                <a:schemeClr val="accent5">
                  <a:hueOff val="-82419"/>
                  <a:satOff val="-9513"/>
                  <a:lumOff val="-16343"/>
                </a:schemeClr>
              </a:solidFill>
              <a:prstDash val="solid"/>
              <a:miter lim="400000"/>
            </a:ln>
            <a:effectLst/>
          </p:spPr>
        </p:pic>
        <p:grpSp>
          <p:nvGrpSpPr>
            <p:cNvPr id="568" name="グループ"/>
            <p:cNvGrpSpPr/>
            <p:nvPr/>
          </p:nvGrpSpPr>
          <p:grpSpPr>
            <a:xfrm>
              <a:off x="2815292" y="1030731"/>
              <a:ext cx="1712645" cy="569863"/>
              <a:chOff x="0" y="0"/>
              <a:chExt cx="1712643" cy="569861"/>
            </a:xfrm>
          </p:grpSpPr>
          <p:sp>
            <p:nvSpPr>
              <p:cNvPr id="566" name="双方向矢印"/>
              <p:cNvSpPr/>
              <p:nvPr/>
            </p:nvSpPr>
            <p:spPr>
              <a:xfrm>
                <a:off x="0" y="0"/>
                <a:ext cx="1712644" cy="569862"/>
              </a:xfrm>
              <a:prstGeom prst="leftRightArrow">
                <a:avLst>
                  <a:gd name="adj1" fmla="val 59557"/>
                  <a:gd name="adj2" fmla="val 40866"/>
                </a:avLst>
              </a:prstGeom>
              <a:solidFill>
                <a:schemeClr val="accent3">
                  <a:hueOff val="914338"/>
                  <a:satOff val="31515"/>
                  <a:lumOff val="-30790"/>
                </a:schemeClr>
              </a:solidFill>
              <a:ln w="12700" cap="flat">
                <a:noFill/>
                <a:miter lim="400000"/>
              </a:ln>
              <a:effectLst/>
            </p:spPr>
            <p:txBody>
              <a:bodyPr wrap="square" lIns="51097" tIns="51097" rIns="51097" bIns="51097" numCol="1" anchor="ctr">
                <a:noAutofit/>
              </a:bodyPr>
              <a:lstStyle/>
              <a:p>
                <a:pPr defTabSz="1107545">
                  <a:defRPr sz="4000">
                    <a:solidFill>
                      <a:srgbClr val="FFFFFF"/>
                    </a:solidFill>
                  </a:defRPr>
                </a:pPr>
              </a:p>
            </p:txBody>
          </p:sp>
          <p:sp>
            <p:nvSpPr>
              <p:cNvPr id="567" name="Key Region"/>
              <p:cNvSpPr txBox="1"/>
              <p:nvPr/>
            </p:nvSpPr>
            <p:spPr>
              <a:xfrm>
                <a:off x="358868" y="98132"/>
                <a:ext cx="1088770" cy="357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1097" tIns="51097" rIns="51097" bIns="51097" numCol="1" anchor="ctr">
                <a:noAutofit/>
              </a:bodyPr>
              <a:lstStyle>
                <a:lvl1pPr defTabSz="1107545">
                  <a:defRPr b="1" sz="1200">
                    <a:solidFill>
                      <a:srgbClr val="FFFFFF"/>
                    </a:solidFill>
                    <a:latin typeface="Times New Roman"/>
                    <a:ea typeface="Times New Roman"/>
                    <a:cs typeface="Times New Roman"/>
                    <a:sym typeface="Times New Roman"/>
                  </a:defRPr>
                </a:lvl1pPr>
              </a:lstStyle>
              <a:p>
                <a:pPr/>
                <a:r>
                  <a:t>Key Region</a:t>
                </a:r>
              </a:p>
            </p:txBody>
          </p:sp>
        </p:grpSp>
        <p:sp>
          <p:nvSpPr>
            <p:cNvPr id="569" name="線"/>
            <p:cNvSpPr/>
            <p:nvPr/>
          </p:nvSpPr>
          <p:spPr>
            <a:xfrm flipV="1">
              <a:off x="463343" y="1726631"/>
              <a:ext cx="4163666" cy="1381607"/>
            </a:xfrm>
            <a:prstGeom prst="line">
              <a:avLst/>
            </a:prstGeom>
            <a:noFill/>
            <a:ln w="508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p>
          </p:txBody>
        </p:sp>
      </p:grpSp>
      <p:sp>
        <p:nvSpPr>
          <p:cNvPr id="571" name="Preliminary"/>
          <p:cNvSpPr txBox="1"/>
          <p:nvPr/>
        </p:nvSpPr>
        <p:spPr>
          <a:xfrm>
            <a:off x="9524920" y="8547044"/>
            <a:ext cx="1313483"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929292"/>
                </a:solidFill>
                <a:latin typeface="Times New Roman"/>
                <a:ea typeface="Times New Roman"/>
                <a:cs typeface="Times New Roman"/>
                <a:sym typeface="Times New Roman"/>
              </a:defRPr>
            </a:lvl1pPr>
          </a:lstStyle>
          <a:p>
            <a:pPr/>
            <a:r>
              <a:t>Preliminary</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Back Up"/>
          <p:cNvSpPr txBox="1"/>
          <p:nvPr/>
        </p:nvSpPr>
        <p:spPr>
          <a:xfrm>
            <a:off x="3565525" y="4191000"/>
            <a:ext cx="5873750" cy="1371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rgbClr val="000000"/>
                </a:solidFill>
                <a:latin typeface="+mn-lt"/>
                <a:ea typeface="+mn-ea"/>
                <a:cs typeface="+mn-cs"/>
                <a:sym typeface="ヒラギノ角ゴ ProN W6"/>
              </a:defRPr>
            </a:lvl1pPr>
          </a:lstStyle>
          <a:p>
            <a:pPr/>
            <a:r>
              <a:t>Back Up</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Determination of Target Profile"/>
          <p:cNvSpPr txBox="1"/>
          <p:nvPr/>
        </p:nvSpPr>
        <p:spPr>
          <a:xfrm>
            <a:off x="358732" y="303450"/>
            <a:ext cx="8780128"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b="1" sz="5000">
                <a:solidFill>
                  <a:srgbClr val="000000"/>
                </a:solidFill>
                <a:latin typeface="Times Roman"/>
                <a:ea typeface="Times Roman"/>
                <a:cs typeface="Times Roman"/>
                <a:sym typeface="Times Roman"/>
              </a:defRPr>
            </a:lvl1pPr>
          </a:lstStyle>
          <a:p>
            <a:pPr/>
            <a:r>
              <a:t>Determination of Target Profile </a:t>
            </a:r>
          </a:p>
        </p:txBody>
      </p:sp>
      <p:pic>
        <p:nvPicPr>
          <p:cNvPr id="578" name="イメージ" descr="イメージ"/>
          <p:cNvPicPr>
            <a:picLocks noChangeAspect="1"/>
          </p:cNvPicPr>
          <p:nvPr/>
        </p:nvPicPr>
        <p:blipFill>
          <a:blip r:embed="rId3">
            <a:extLst/>
          </a:blip>
          <a:stretch>
            <a:fillRect/>
          </a:stretch>
        </p:blipFill>
        <p:spPr>
          <a:xfrm>
            <a:off x="266103" y="1301409"/>
            <a:ext cx="7315201" cy="596901"/>
          </a:xfrm>
          <a:prstGeom prst="rect">
            <a:avLst/>
          </a:prstGeom>
          <a:ln w="12700">
            <a:miter lim="400000"/>
          </a:ln>
        </p:spPr>
      </p:pic>
      <p:pic>
        <p:nvPicPr>
          <p:cNvPr id="579" name="イメージ" descr="イメージ"/>
          <p:cNvPicPr>
            <a:picLocks noChangeAspect="1"/>
          </p:cNvPicPr>
          <p:nvPr/>
        </p:nvPicPr>
        <p:blipFill>
          <a:blip r:embed="rId4">
            <a:extLst/>
          </a:blip>
          <a:stretch>
            <a:fillRect/>
          </a:stretch>
        </p:blipFill>
        <p:spPr>
          <a:xfrm>
            <a:off x="345087" y="1791722"/>
            <a:ext cx="6146801" cy="584201"/>
          </a:xfrm>
          <a:prstGeom prst="rect">
            <a:avLst/>
          </a:prstGeom>
          <a:ln w="12700">
            <a:miter lim="400000"/>
          </a:ln>
        </p:spPr>
      </p:pic>
      <p:pic>
        <p:nvPicPr>
          <p:cNvPr id="580" name="イメージ" descr="イメージ"/>
          <p:cNvPicPr>
            <a:picLocks noChangeAspect="1"/>
          </p:cNvPicPr>
          <p:nvPr/>
        </p:nvPicPr>
        <p:blipFill>
          <a:blip r:embed="rId5">
            <a:extLst/>
          </a:blip>
          <a:stretch>
            <a:fillRect/>
          </a:stretch>
        </p:blipFill>
        <p:spPr>
          <a:xfrm>
            <a:off x="315738" y="2419080"/>
            <a:ext cx="7543801" cy="609601"/>
          </a:xfrm>
          <a:prstGeom prst="rect">
            <a:avLst/>
          </a:prstGeom>
          <a:ln w="12700">
            <a:miter lim="400000"/>
          </a:ln>
        </p:spPr>
      </p:pic>
      <p:pic>
        <p:nvPicPr>
          <p:cNvPr id="581" name="イメージ" descr="イメージ"/>
          <p:cNvPicPr>
            <a:picLocks noChangeAspect="1"/>
          </p:cNvPicPr>
          <p:nvPr/>
        </p:nvPicPr>
        <p:blipFill>
          <a:blip r:embed="rId6">
            <a:extLst/>
          </a:blip>
          <a:stretch>
            <a:fillRect/>
          </a:stretch>
        </p:blipFill>
        <p:spPr>
          <a:xfrm>
            <a:off x="321577" y="5878622"/>
            <a:ext cx="11180485" cy="3438034"/>
          </a:xfrm>
          <a:prstGeom prst="rect">
            <a:avLst/>
          </a:prstGeom>
          <a:ln w="12700">
            <a:miter lim="400000"/>
          </a:ln>
        </p:spPr>
      </p:pic>
      <p:pic>
        <p:nvPicPr>
          <p:cNvPr id="582" name="イメージ" descr="イメージ"/>
          <p:cNvPicPr>
            <a:picLocks noChangeAspect="1"/>
          </p:cNvPicPr>
          <p:nvPr/>
        </p:nvPicPr>
        <p:blipFill>
          <a:blip r:embed="rId7">
            <a:extLst/>
          </a:blip>
          <a:stretch>
            <a:fillRect/>
          </a:stretch>
        </p:blipFill>
        <p:spPr>
          <a:xfrm>
            <a:off x="7838411" y="1145138"/>
            <a:ext cx="5031338" cy="446993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Emittance Cut Dependence"/>
          <p:cNvSpPr txBox="1"/>
          <p:nvPr/>
        </p:nvSpPr>
        <p:spPr>
          <a:xfrm>
            <a:off x="62687" y="139742"/>
            <a:ext cx="4558681"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b="1" sz="3000">
                <a:solidFill>
                  <a:srgbClr val="000000"/>
                </a:solidFill>
                <a:latin typeface="Times Roman"/>
                <a:ea typeface="Times Roman"/>
                <a:cs typeface="Times Roman"/>
                <a:sym typeface="Times Roman"/>
              </a:defRPr>
            </a:lvl1pPr>
          </a:lstStyle>
          <a:p>
            <a:pPr/>
            <a:r>
              <a:t>Emittance Cut Dependence</a:t>
            </a:r>
          </a:p>
        </p:txBody>
      </p:sp>
      <p:pic>
        <p:nvPicPr>
          <p:cNvPr id="587" name="イメージ" descr="イメージ"/>
          <p:cNvPicPr>
            <a:picLocks noChangeAspect="1"/>
          </p:cNvPicPr>
          <p:nvPr/>
        </p:nvPicPr>
        <p:blipFill>
          <a:blip r:embed="rId2">
            <a:extLst/>
          </a:blip>
          <a:stretch>
            <a:fillRect/>
          </a:stretch>
        </p:blipFill>
        <p:spPr>
          <a:xfrm>
            <a:off x="446922" y="728843"/>
            <a:ext cx="4970199" cy="4747047"/>
          </a:xfrm>
          <a:prstGeom prst="rect">
            <a:avLst/>
          </a:prstGeom>
          <a:ln w="12700">
            <a:miter lim="400000"/>
          </a:ln>
        </p:spPr>
      </p:pic>
      <p:pic>
        <p:nvPicPr>
          <p:cNvPr id="588" name="イメージ" descr="イメージ"/>
          <p:cNvPicPr>
            <a:picLocks noChangeAspect="1"/>
          </p:cNvPicPr>
          <p:nvPr/>
        </p:nvPicPr>
        <p:blipFill>
          <a:blip r:embed="rId3">
            <a:extLst/>
          </a:blip>
          <a:stretch>
            <a:fillRect/>
          </a:stretch>
        </p:blipFill>
        <p:spPr>
          <a:xfrm>
            <a:off x="98612" y="5341339"/>
            <a:ext cx="5201534" cy="4077584"/>
          </a:xfrm>
          <a:prstGeom prst="rect">
            <a:avLst/>
          </a:prstGeom>
          <a:ln w="12700">
            <a:miter lim="400000"/>
          </a:ln>
        </p:spPr>
      </p:pic>
      <p:pic>
        <p:nvPicPr>
          <p:cNvPr id="589" name="イメージ" descr="イメージ"/>
          <p:cNvPicPr>
            <a:picLocks noChangeAspect="1"/>
          </p:cNvPicPr>
          <p:nvPr/>
        </p:nvPicPr>
        <p:blipFill>
          <a:blip r:embed="rId4">
            <a:extLst/>
          </a:blip>
          <a:stretch>
            <a:fillRect/>
          </a:stretch>
        </p:blipFill>
        <p:spPr>
          <a:xfrm>
            <a:off x="5428152" y="737528"/>
            <a:ext cx="7191433" cy="877429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1. Introduction"/>
          <p:cNvSpPr txBox="1"/>
          <p:nvPr/>
        </p:nvSpPr>
        <p:spPr>
          <a:xfrm>
            <a:off x="151097" y="50264"/>
            <a:ext cx="3514280" cy="81185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118268" tIns="118268" rIns="118268" bIns="118268" anchor="ctr">
            <a:spAutoFit/>
          </a:bodyPr>
          <a:lstStyle>
            <a:lvl1pPr defTabSz="2563481">
              <a:defRPr b="1" sz="4000">
                <a:solidFill>
                  <a:srgbClr val="000000"/>
                </a:solidFill>
                <a:latin typeface="Times New Roman"/>
                <a:ea typeface="Times New Roman"/>
                <a:cs typeface="Times New Roman"/>
                <a:sym typeface="Times New Roman"/>
              </a:defRPr>
            </a:lvl1pPr>
          </a:lstStyle>
          <a:p>
            <a:pPr/>
            <a:r>
              <a:t>1. Introduction</a:t>
            </a:r>
          </a:p>
        </p:txBody>
      </p:sp>
      <p:sp>
        <p:nvSpPr>
          <p:cNvPr id="162" name="The equation of state (EOS) of nuclear matter"/>
          <p:cNvSpPr txBox="1"/>
          <p:nvPr/>
        </p:nvSpPr>
        <p:spPr>
          <a:xfrm>
            <a:off x="5707683" y="440675"/>
            <a:ext cx="7071321" cy="493491"/>
          </a:xfrm>
          <a:prstGeom prst="rect">
            <a:avLst/>
          </a:prstGeom>
          <a:ln w="12700">
            <a:miter lim="400000"/>
          </a:ln>
          <a:extLst>
            <a:ext uri="{C572A759-6A51-4108-AA02-DFA0A04FC94B}">
              <ma14:wrappingTextBoxFlag xmlns:ma14="http://schemas.microsoft.com/office/mac/drawingml/2011/main" val="1"/>
            </a:ext>
          </a:extLst>
        </p:spPr>
        <p:txBody>
          <a:bodyPr wrap="none" lIns="51097" tIns="51097" rIns="51097" bIns="51097" anchor="ctr">
            <a:spAutoFit/>
          </a:bodyPr>
          <a:lstStyle>
            <a:lvl1pPr defTabSz="1107545">
              <a:defRPr b="1" sz="2800">
                <a:solidFill>
                  <a:srgbClr val="000000"/>
                </a:solidFill>
                <a:latin typeface="Times New Roman"/>
                <a:ea typeface="Times New Roman"/>
                <a:cs typeface="Times New Roman"/>
                <a:sym typeface="Times New Roman"/>
              </a:defRPr>
            </a:lvl1pPr>
          </a:lstStyle>
          <a:p>
            <a:pPr/>
            <a:r>
              <a:t>The equation of state (EOS) of nuclear matter</a:t>
            </a:r>
          </a:p>
        </p:txBody>
      </p:sp>
      <p:sp>
        <p:nvSpPr>
          <p:cNvPr id="163" name="→Contribute to the solution of various problems in astrophysics, such as structure of neutron stars and the process of supernova explosions."/>
          <p:cNvSpPr txBox="1"/>
          <p:nvPr/>
        </p:nvSpPr>
        <p:spPr>
          <a:xfrm>
            <a:off x="5888099" y="1084400"/>
            <a:ext cx="7004272" cy="1231169"/>
          </a:xfrm>
          <a:prstGeom prst="rect">
            <a:avLst/>
          </a:prstGeom>
          <a:ln w="12700">
            <a:miter lim="400000"/>
          </a:ln>
          <a:extLst>
            <a:ext uri="{C572A759-6A51-4108-AA02-DFA0A04FC94B}">
              <ma14:wrappingTextBoxFlag xmlns:ma14="http://schemas.microsoft.com/office/mac/drawingml/2011/main" val="1"/>
            </a:ext>
          </a:extLst>
        </p:spPr>
        <p:txBody>
          <a:bodyPr lIns="51097" tIns="51097" rIns="51097" bIns="51097" anchor="ctr">
            <a:spAutoFit/>
          </a:bodyPr>
          <a:lstStyle>
            <a:lvl1pPr algn="l" defTabSz="1107545">
              <a:defRPr sz="2600">
                <a:solidFill>
                  <a:srgbClr val="000000"/>
                </a:solidFill>
                <a:latin typeface="Times New Roman"/>
                <a:ea typeface="Times New Roman"/>
                <a:cs typeface="Times New Roman"/>
                <a:sym typeface="Times New Roman"/>
              </a:defRPr>
            </a:lvl1pPr>
          </a:lstStyle>
          <a:p>
            <a:pPr/>
            <a:r>
              <a:t>→Contribute to the solution of various problems in astrophysics, such as structure of neutron stars and the process of supernova explosions.</a:t>
            </a:r>
          </a:p>
        </p:txBody>
      </p:sp>
      <p:pic>
        <p:nvPicPr>
          <p:cNvPr id="164" name="イメージ" descr="イメージ"/>
          <p:cNvPicPr>
            <a:picLocks noChangeAspect="1"/>
          </p:cNvPicPr>
          <p:nvPr/>
        </p:nvPicPr>
        <p:blipFill>
          <a:blip r:embed="rId3">
            <a:extLst/>
          </a:blip>
          <a:stretch>
            <a:fillRect/>
          </a:stretch>
        </p:blipFill>
        <p:spPr>
          <a:xfrm>
            <a:off x="1039045" y="5122919"/>
            <a:ext cx="4434092" cy="4409729"/>
          </a:xfrm>
          <a:prstGeom prst="rect">
            <a:avLst/>
          </a:prstGeom>
          <a:ln w="12700">
            <a:miter lim="400000"/>
          </a:ln>
        </p:spPr>
      </p:pic>
      <p:sp>
        <p:nvSpPr>
          <p:cNvPr id="165" name="Neutron Star"/>
          <p:cNvSpPr txBox="1"/>
          <p:nvPr/>
        </p:nvSpPr>
        <p:spPr>
          <a:xfrm>
            <a:off x="1686195" y="5155345"/>
            <a:ext cx="1256309" cy="32156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latin typeface="Times New Roman"/>
                <a:ea typeface="Times New Roman"/>
                <a:cs typeface="Times New Roman"/>
                <a:sym typeface="Times New Roman"/>
              </a:defRPr>
            </a:lvl1pPr>
          </a:lstStyle>
          <a:p>
            <a:pPr/>
            <a:r>
              <a:t>Neutron Star</a:t>
            </a:r>
          </a:p>
        </p:txBody>
      </p:sp>
      <p:sp>
        <p:nvSpPr>
          <p:cNvPr id="166" name="Neutron-rich Nucleus"/>
          <p:cNvSpPr txBox="1"/>
          <p:nvPr/>
        </p:nvSpPr>
        <p:spPr>
          <a:xfrm>
            <a:off x="1204096" y="7344636"/>
            <a:ext cx="1990032" cy="32156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latin typeface="Times New Roman"/>
                <a:ea typeface="Times New Roman"/>
                <a:cs typeface="Times New Roman"/>
                <a:sym typeface="Times New Roman"/>
              </a:defRPr>
            </a:lvl1pPr>
          </a:lstStyle>
          <a:p>
            <a:pPr/>
            <a:r>
              <a:t>Neutron-rich Nucleus</a:t>
            </a:r>
          </a:p>
        </p:txBody>
      </p:sp>
      <p:sp>
        <p:nvSpPr>
          <p:cNvPr id="167" name="Hypernucleus"/>
          <p:cNvSpPr txBox="1"/>
          <p:nvPr/>
        </p:nvSpPr>
        <p:spPr>
          <a:xfrm>
            <a:off x="781128" y="5428985"/>
            <a:ext cx="1322289" cy="32156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latin typeface="Times New Roman"/>
                <a:ea typeface="Times New Roman"/>
                <a:cs typeface="Times New Roman"/>
                <a:sym typeface="Times New Roman"/>
              </a:defRPr>
            </a:lvl1pPr>
          </a:lstStyle>
          <a:p>
            <a:pPr/>
            <a:r>
              <a:t>Hypernucleus</a:t>
            </a:r>
          </a:p>
        </p:txBody>
      </p:sp>
      <p:sp>
        <p:nvSpPr>
          <p:cNvPr id="168" name="Neutron + proton"/>
          <p:cNvSpPr txBox="1"/>
          <p:nvPr/>
        </p:nvSpPr>
        <p:spPr>
          <a:xfrm>
            <a:off x="352990" y="7631371"/>
            <a:ext cx="1633836" cy="32156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latin typeface="Times New Roman"/>
                <a:ea typeface="Times New Roman"/>
                <a:cs typeface="Times New Roman"/>
                <a:sym typeface="Times New Roman"/>
              </a:defRPr>
            </a:lvl1pPr>
          </a:lstStyle>
          <a:p>
            <a:pPr/>
            <a:r>
              <a:t>Neutron + proton</a:t>
            </a:r>
          </a:p>
        </p:txBody>
      </p:sp>
      <p:sp>
        <p:nvSpPr>
          <p:cNvPr id="169" name="Neutron Skin"/>
          <p:cNvSpPr txBox="1"/>
          <p:nvPr/>
        </p:nvSpPr>
        <p:spPr>
          <a:xfrm>
            <a:off x="2684127" y="7678532"/>
            <a:ext cx="1117740" cy="311027"/>
          </a:xfrm>
          <a:prstGeom prst="rect">
            <a:avLst/>
          </a:prstGeom>
          <a:solidFill>
            <a:srgbClr val="94FCFD"/>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200">
                <a:solidFill>
                  <a:srgbClr val="000000"/>
                </a:solidFill>
                <a:latin typeface="Times New Roman"/>
                <a:ea typeface="Times New Roman"/>
                <a:cs typeface="Times New Roman"/>
                <a:sym typeface="Times New Roman"/>
              </a:defRPr>
            </a:lvl1pPr>
          </a:lstStyle>
          <a:p>
            <a:pPr/>
            <a:r>
              <a:t>Neutron Skin</a:t>
            </a:r>
          </a:p>
        </p:txBody>
      </p:sp>
      <p:sp>
        <p:nvSpPr>
          <p:cNvPr id="170" name="Neutron Layer"/>
          <p:cNvSpPr txBox="1"/>
          <p:nvPr/>
        </p:nvSpPr>
        <p:spPr>
          <a:xfrm>
            <a:off x="2660547" y="5473538"/>
            <a:ext cx="1117741" cy="311027"/>
          </a:xfrm>
          <a:prstGeom prst="rect">
            <a:avLst/>
          </a:prstGeom>
          <a:solidFill>
            <a:schemeClr val="accent4">
              <a:hueOff val="348544"/>
              <a:lumOff val="7139"/>
            </a:scheme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200">
                <a:solidFill>
                  <a:srgbClr val="000000"/>
                </a:solidFill>
                <a:latin typeface="Times New Roman"/>
                <a:ea typeface="Times New Roman"/>
                <a:cs typeface="Times New Roman"/>
                <a:sym typeface="Times New Roman"/>
              </a:defRPr>
            </a:lvl1pPr>
          </a:lstStyle>
          <a:p>
            <a:pPr/>
            <a:r>
              <a:t>Neutron Layer</a:t>
            </a:r>
          </a:p>
        </p:txBody>
      </p:sp>
      <p:sp>
        <p:nvSpPr>
          <p:cNvPr id="171" name="Reflecting the state of neutron stars"/>
          <p:cNvSpPr txBox="1"/>
          <p:nvPr/>
        </p:nvSpPr>
        <p:spPr>
          <a:xfrm>
            <a:off x="3618524" y="6555140"/>
            <a:ext cx="2112208" cy="650690"/>
          </a:xfrm>
          <a:prstGeom prst="rect">
            <a:avLst/>
          </a:prstGeom>
          <a:solidFill>
            <a:srgbClr val="FFFFFF"/>
          </a:solidFill>
          <a:ln w="25400">
            <a:solidFill>
              <a:schemeClr val="accent5">
                <a:hueOff val="-82419"/>
                <a:satOff val="-9513"/>
                <a:lumOff val="-16343"/>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800">
                <a:solidFill>
                  <a:srgbClr val="000000"/>
                </a:solidFill>
                <a:latin typeface="Times New Roman"/>
                <a:ea typeface="Times New Roman"/>
                <a:cs typeface="Times New Roman"/>
                <a:sym typeface="Times New Roman"/>
              </a:defRPr>
            </a:lvl1pPr>
          </a:lstStyle>
          <a:p>
            <a:pPr/>
            <a:r>
              <a:t>Reflecting the state of neutron stars</a:t>
            </a:r>
          </a:p>
        </p:txBody>
      </p:sp>
      <p:pic>
        <p:nvPicPr>
          <p:cNvPr id="172" name="droppedImage.pdf" descr="droppedImage.pdf"/>
          <p:cNvPicPr>
            <a:picLocks noChangeAspect="1"/>
          </p:cNvPicPr>
          <p:nvPr/>
        </p:nvPicPr>
        <p:blipFill>
          <a:blip r:embed="rId4">
            <a:extLst/>
          </a:blip>
          <a:stretch>
            <a:fillRect/>
          </a:stretch>
        </p:blipFill>
        <p:spPr>
          <a:xfrm>
            <a:off x="6092829" y="4769839"/>
            <a:ext cx="5354469" cy="4778720"/>
          </a:xfrm>
          <a:prstGeom prst="rect">
            <a:avLst/>
          </a:prstGeom>
          <a:ln w="12700">
            <a:miter lim="400000"/>
          </a:ln>
        </p:spPr>
      </p:pic>
      <p:sp>
        <p:nvSpPr>
          <p:cNvPr id="173" name="双方向矢印"/>
          <p:cNvSpPr/>
          <p:nvPr/>
        </p:nvSpPr>
        <p:spPr>
          <a:xfrm>
            <a:off x="9373716" y="5968209"/>
            <a:ext cx="1933830" cy="643459"/>
          </a:xfrm>
          <a:prstGeom prst="leftRightArrow">
            <a:avLst>
              <a:gd name="adj1" fmla="val 59557"/>
              <a:gd name="adj2" fmla="val 40866"/>
            </a:avLst>
          </a:prstGeom>
          <a:solidFill>
            <a:schemeClr val="accent3">
              <a:hueOff val="914338"/>
              <a:satOff val="31515"/>
              <a:lumOff val="-30790"/>
            </a:schemeClr>
          </a:solidFill>
          <a:ln w="12700">
            <a:miter lim="400000"/>
          </a:ln>
        </p:spPr>
        <p:txBody>
          <a:bodyPr lIns="51097" tIns="51097" rIns="51097" bIns="51097" anchor="ctr"/>
          <a:lstStyle/>
          <a:p>
            <a:pPr defTabSz="1107545">
              <a:defRPr sz="4000">
                <a:solidFill>
                  <a:srgbClr val="FFFFFF"/>
                </a:solidFill>
              </a:defRPr>
            </a:pPr>
          </a:p>
        </p:txBody>
      </p:sp>
      <p:sp>
        <p:nvSpPr>
          <p:cNvPr id="174" name="Key Region"/>
          <p:cNvSpPr txBox="1"/>
          <p:nvPr/>
        </p:nvSpPr>
        <p:spPr>
          <a:xfrm>
            <a:off x="9778932" y="6079015"/>
            <a:ext cx="1229383" cy="403260"/>
          </a:xfrm>
          <a:prstGeom prst="rect">
            <a:avLst/>
          </a:prstGeom>
          <a:ln w="12700">
            <a:miter lim="400000"/>
          </a:ln>
          <a:extLst>
            <a:ext uri="{C572A759-6A51-4108-AA02-DFA0A04FC94B}">
              <ma14:wrappingTextBoxFlag xmlns:ma14="http://schemas.microsoft.com/office/mac/drawingml/2011/main" val="1"/>
            </a:ext>
          </a:extLst>
        </p:spPr>
        <p:txBody>
          <a:bodyPr lIns="51097" tIns="51097" rIns="51097" bIns="51097" anchor="ctr"/>
          <a:lstStyle>
            <a:lvl1pPr defTabSz="1107545">
              <a:defRPr b="1" sz="1200">
                <a:solidFill>
                  <a:srgbClr val="FFFFFF"/>
                </a:solidFill>
                <a:latin typeface="Times New Roman"/>
                <a:ea typeface="Times New Roman"/>
                <a:cs typeface="Times New Roman"/>
                <a:sym typeface="Times New Roman"/>
              </a:defRPr>
            </a:lvl1pPr>
          </a:lstStyle>
          <a:p>
            <a:pPr/>
            <a:r>
              <a:t>Key Region</a:t>
            </a:r>
          </a:p>
        </p:txBody>
      </p:sp>
      <p:sp>
        <p:nvSpPr>
          <p:cNvPr id="175" name="四角形"/>
          <p:cNvSpPr/>
          <p:nvPr/>
        </p:nvSpPr>
        <p:spPr>
          <a:xfrm>
            <a:off x="9678942" y="7370510"/>
            <a:ext cx="1725641" cy="556300"/>
          </a:xfrm>
          <a:prstGeom prst="rect">
            <a:avLst/>
          </a:prstGeom>
          <a:solidFill>
            <a:srgbClr val="FFFFFF"/>
          </a:solidFill>
          <a:ln w="12700">
            <a:miter lim="400000"/>
          </a:ln>
        </p:spPr>
        <p:txBody>
          <a:bodyPr lIns="51097" tIns="51097" rIns="51097" bIns="51097" anchor="ctr"/>
          <a:lstStyle/>
          <a:p>
            <a:pPr defTabSz="1107545">
              <a:defRPr sz="4000">
                <a:solidFill>
                  <a:srgbClr val="FFFFFF"/>
                </a:solidFill>
              </a:defRPr>
            </a:pPr>
          </a:p>
        </p:txBody>
      </p:sp>
      <p:pic>
        <p:nvPicPr>
          <p:cNvPr id="176" name="droppedImage.pdf" descr="droppedImage.pdf"/>
          <p:cNvPicPr>
            <a:picLocks noChangeAspect="1"/>
          </p:cNvPicPr>
          <p:nvPr/>
        </p:nvPicPr>
        <p:blipFill>
          <a:blip r:embed="rId5">
            <a:extLst/>
          </a:blip>
          <a:stretch>
            <a:fillRect/>
          </a:stretch>
        </p:blipFill>
        <p:spPr>
          <a:xfrm>
            <a:off x="6770065" y="4890354"/>
            <a:ext cx="2423015" cy="506302"/>
          </a:xfrm>
          <a:prstGeom prst="rect">
            <a:avLst/>
          </a:prstGeom>
          <a:ln w="12700">
            <a:miter lim="400000"/>
          </a:ln>
        </p:spPr>
      </p:pic>
      <p:sp>
        <p:nvSpPr>
          <p:cNvPr id="177" name="M. Centelles et al., Phys. Rev. Lett. 102 (2009) 122502."/>
          <p:cNvSpPr/>
          <p:nvPr/>
        </p:nvSpPr>
        <p:spPr>
          <a:xfrm>
            <a:off x="7117491" y="9427406"/>
            <a:ext cx="4545488" cy="3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1400">
                <a:solidFill>
                  <a:srgbClr val="000000"/>
                </a:solidFill>
                <a:latin typeface="Times Roman"/>
                <a:ea typeface="Times Roman"/>
                <a:cs typeface="Times Roman"/>
                <a:sym typeface="Times Roman"/>
              </a:defRPr>
            </a:lvl1pPr>
          </a:lstStyle>
          <a:p>
            <a:pPr/>
            <a:r>
              <a:t>M. Centelles et al., Phys. Rev. Lett. 102 (2009) 122502.</a:t>
            </a:r>
          </a:p>
        </p:txBody>
      </p:sp>
      <p:pic>
        <p:nvPicPr>
          <p:cNvPr id="178" name="イメージ" descr="イメージ"/>
          <p:cNvPicPr>
            <a:picLocks noChangeAspect="1"/>
          </p:cNvPicPr>
          <p:nvPr/>
        </p:nvPicPr>
        <p:blipFill>
          <a:blip r:embed="rId6">
            <a:extLst/>
          </a:blip>
          <a:stretch>
            <a:fillRect/>
          </a:stretch>
        </p:blipFill>
        <p:spPr>
          <a:xfrm>
            <a:off x="344504" y="890039"/>
            <a:ext cx="5307634" cy="4064800"/>
          </a:xfrm>
          <a:prstGeom prst="rect">
            <a:avLst/>
          </a:prstGeom>
          <a:ln w="12700">
            <a:miter lim="400000"/>
          </a:ln>
        </p:spPr>
      </p:pic>
      <p:pic>
        <p:nvPicPr>
          <p:cNvPr id="179" name="イメージ" descr="イメージ"/>
          <p:cNvPicPr>
            <a:picLocks noChangeAspect="1"/>
          </p:cNvPicPr>
          <p:nvPr/>
        </p:nvPicPr>
        <p:blipFill>
          <a:blip r:embed="rId7">
            <a:extLst/>
          </a:blip>
          <a:stretch>
            <a:fillRect/>
          </a:stretch>
        </p:blipFill>
        <p:spPr>
          <a:xfrm>
            <a:off x="6474743" y="2480432"/>
            <a:ext cx="5724058" cy="2048058"/>
          </a:xfrm>
          <a:prstGeom prst="rect">
            <a:avLst/>
          </a:prstGeom>
          <a:ln w="12700">
            <a:miter lim="400000"/>
          </a:ln>
        </p:spPr>
      </p:pic>
      <p:sp>
        <p:nvSpPr>
          <p:cNvPr id="180" name="ΔR"/>
          <p:cNvSpPr/>
          <p:nvPr/>
        </p:nvSpPr>
        <p:spPr>
          <a:xfrm>
            <a:off x="3823559" y="7587075"/>
            <a:ext cx="633240" cy="598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defTabSz="457200">
              <a:lnSpc>
                <a:spcPts val="3300"/>
              </a:lnSpc>
              <a:tabLst>
                <a:tab pos="457200" algn="l"/>
                <a:tab pos="914400" algn="l"/>
                <a:tab pos="1282700" algn="l"/>
              </a:tabLst>
              <a:defRPr b="1" sz="2800">
                <a:solidFill>
                  <a:srgbClr val="000000"/>
                </a:solidFill>
                <a:latin typeface="Times New Roman"/>
                <a:ea typeface="Times New Roman"/>
                <a:cs typeface="Times New Roman"/>
                <a:sym typeface="Times New Roman"/>
              </a:defRPr>
            </a:lvl1pPr>
          </a:lstStyle>
          <a:p>
            <a:pPr/>
            <a:r>
              <a:t>ΔR</a:t>
            </a:r>
          </a:p>
        </p:txBody>
      </p:sp>
      <p:sp>
        <p:nvSpPr>
          <p:cNvPr id="181"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Multiple Scattering"/>
          <p:cNvSpPr txBox="1"/>
          <p:nvPr/>
        </p:nvSpPr>
        <p:spPr>
          <a:xfrm>
            <a:off x="179244" y="256116"/>
            <a:ext cx="3278201"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b="1" sz="3000">
                <a:solidFill>
                  <a:srgbClr val="000000"/>
                </a:solidFill>
                <a:latin typeface="Times Roman"/>
                <a:ea typeface="Times Roman"/>
                <a:cs typeface="Times Roman"/>
                <a:sym typeface="Times Roman"/>
              </a:defRPr>
            </a:lvl1pPr>
          </a:lstStyle>
          <a:p>
            <a:pPr/>
            <a:r>
              <a:t>Multiple Scattering</a:t>
            </a:r>
          </a:p>
        </p:txBody>
      </p:sp>
      <p:pic>
        <p:nvPicPr>
          <p:cNvPr id="592" name="イメージ" descr="イメージ"/>
          <p:cNvPicPr>
            <a:picLocks noChangeAspect="1"/>
          </p:cNvPicPr>
          <p:nvPr/>
        </p:nvPicPr>
        <p:blipFill>
          <a:blip r:embed="rId2">
            <a:extLst/>
          </a:blip>
          <a:stretch>
            <a:fillRect/>
          </a:stretch>
        </p:blipFill>
        <p:spPr>
          <a:xfrm>
            <a:off x="-83994" y="921704"/>
            <a:ext cx="11019676" cy="488372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Reproducibility of Beam Profile in F7 between Target-in and Target-out Measurements"/>
          <p:cNvSpPr txBox="1"/>
          <p:nvPr/>
        </p:nvSpPr>
        <p:spPr>
          <a:xfrm>
            <a:off x="306415" y="287161"/>
            <a:ext cx="11848654"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b="1" sz="3000">
                <a:solidFill>
                  <a:srgbClr val="000000"/>
                </a:solidFill>
                <a:latin typeface="Times Roman"/>
                <a:ea typeface="Times Roman"/>
                <a:cs typeface="Times Roman"/>
                <a:sym typeface="Times Roman"/>
              </a:defRPr>
            </a:lvl1pPr>
          </a:lstStyle>
          <a:p>
            <a:pPr/>
            <a:r>
              <a:t>Reproducibility of Beam Profile in F7 between Target-in and Target-out Measurements</a:t>
            </a:r>
          </a:p>
        </p:txBody>
      </p:sp>
      <p:pic>
        <p:nvPicPr>
          <p:cNvPr id="595" name="イメージ" descr="イメージ"/>
          <p:cNvPicPr>
            <a:picLocks noChangeAspect="1"/>
          </p:cNvPicPr>
          <p:nvPr/>
        </p:nvPicPr>
        <p:blipFill>
          <a:blip r:embed="rId2">
            <a:extLst/>
          </a:blip>
          <a:stretch>
            <a:fillRect/>
          </a:stretch>
        </p:blipFill>
        <p:spPr>
          <a:xfrm>
            <a:off x="389863" y="1398279"/>
            <a:ext cx="10148242" cy="8094994"/>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Large-Angle Scattering via Elastic Process"/>
          <p:cNvSpPr txBox="1"/>
          <p:nvPr/>
        </p:nvSpPr>
        <p:spPr>
          <a:xfrm>
            <a:off x="268380" y="168836"/>
            <a:ext cx="7027553"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b="1" sz="3000">
                <a:solidFill>
                  <a:srgbClr val="000000"/>
                </a:solidFill>
                <a:latin typeface="Times Roman"/>
                <a:ea typeface="Times Roman"/>
                <a:cs typeface="Times Roman"/>
                <a:sym typeface="Times Roman"/>
              </a:defRPr>
            </a:lvl1pPr>
          </a:lstStyle>
          <a:p>
            <a:pPr/>
            <a:r>
              <a:t>Large-Angle Scattering via Elastic Process</a:t>
            </a:r>
          </a:p>
        </p:txBody>
      </p:sp>
      <p:pic>
        <p:nvPicPr>
          <p:cNvPr id="598" name="イメージ" descr="イメージ"/>
          <p:cNvPicPr>
            <a:picLocks noChangeAspect="1"/>
          </p:cNvPicPr>
          <p:nvPr/>
        </p:nvPicPr>
        <p:blipFill>
          <a:blip r:embed="rId2">
            <a:extLst/>
          </a:blip>
          <a:stretch>
            <a:fillRect/>
          </a:stretch>
        </p:blipFill>
        <p:spPr>
          <a:xfrm>
            <a:off x="-50349" y="790977"/>
            <a:ext cx="6136110" cy="867059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Charge State"/>
          <p:cNvSpPr txBox="1"/>
          <p:nvPr/>
        </p:nvSpPr>
        <p:spPr>
          <a:xfrm>
            <a:off x="314189" y="240696"/>
            <a:ext cx="2241055"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b="1" sz="3000">
                <a:solidFill>
                  <a:srgbClr val="000000"/>
                </a:solidFill>
                <a:latin typeface="Times Roman"/>
                <a:ea typeface="Times Roman"/>
                <a:cs typeface="Times Roman"/>
                <a:sym typeface="Times Roman"/>
              </a:defRPr>
            </a:lvl1pPr>
          </a:lstStyle>
          <a:p>
            <a:pPr/>
            <a:r>
              <a:t>Charge State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Possible candidate…"/>
          <p:cNvSpPr txBox="1"/>
          <p:nvPr/>
        </p:nvSpPr>
        <p:spPr>
          <a:xfrm>
            <a:off x="285502" y="8593603"/>
            <a:ext cx="4231830" cy="7744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400">
                <a:solidFill>
                  <a:srgbClr val="FA4337"/>
                </a:solidFill>
                <a:latin typeface="Times New Roman"/>
                <a:ea typeface="Times New Roman"/>
                <a:cs typeface="Times New Roman"/>
                <a:sym typeface="Times New Roman"/>
              </a:defRPr>
            </a:pPr>
            <a:r>
              <a:t>Possible candidate </a:t>
            </a:r>
          </a:p>
          <a:p>
            <a:pPr algn="l" defTabSz="584200">
              <a:defRPr b="1" sz="2400">
                <a:solidFill>
                  <a:srgbClr val="FA4337"/>
                </a:solidFill>
                <a:latin typeface="Times New Roman"/>
                <a:ea typeface="Times New Roman"/>
                <a:cs typeface="Times New Roman"/>
                <a:sym typeface="Times New Roman"/>
              </a:defRPr>
            </a:pPr>
            <a:r>
              <a:t>to extract </a:t>
            </a:r>
            <a:r>
              <a:rPr i="1"/>
              <a:t>r</a:t>
            </a:r>
            <a:r>
              <a:rPr baseline="-5999"/>
              <a:t>p</a:t>
            </a:r>
            <a:r>
              <a:t> of unstable nucleus</a:t>
            </a:r>
          </a:p>
        </p:txBody>
      </p:sp>
      <p:sp>
        <p:nvSpPr>
          <p:cNvPr id="603" name="Total nuclide-changing  (N or Z) reaction"/>
          <p:cNvSpPr txBox="1"/>
          <p:nvPr/>
        </p:nvSpPr>
        <p:spPr>
          <a:xfrm>
            <a:off x="292100" y="1708480"/>
            <a:ext cx="5120581"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sz="2400">
                <a:solidFill>
                  <a:srgbClr val="424242"/>
                </a:solidFill>
                <a:latin typeface="Times New Roman"/>
                <a:ea typeface="Times New Roman"/>
                <a:cs typeface="Times New Roman"/>
                <a:sym typeface="Times New Roman"/>
              </a:defRPr>
            </a:pPr>
            <a:r>
              <a:t>Total nuclide-changing  (</a:t>
            </a:r>
            <a:r>
              <a:rPr i="1"/>
              <a:t>N</a:t>
            </a:r>
            <a:r>
              <a:t> or </a:t>
            </a:r>
            <a:r>
              <a:rPr i="1"/>
              <a:t>Z</a:t>
            </a:r>
            <a:r>
              <a:t>) reaction</a:t>
            </a:r>
          </a:p>
        </p:txBody>
      </p:sp>
      <p:sp>
        <p:nvSpPr>
          <p:cNvPr id="604" name="Interaction cross section σI"/>
          <p:cNvSpPr txBox="1"/>
          <p:nvPr/>
        </p:nvSpPr>
        <p:spPr>
          <a:xfrm>
            <a:off x="285502" y="1209726"/>
            <a:ext cx="3913503"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sz="2800">
                <a:solidFill>
                  <a:schemeClr val="accent1">
                    <a:lumOff val="-13575"/>
                  </a:schemeClr>
                </a:solidFill>
                <a:latin typeface="Times New Roman"/>
                <a:ea typeface="Times New Roman"/>
                <a:cs typeface="Times New Roman"/>
                <a:sym typeface="Times New Roman"/>
              </a:defRPr>
            </a:pPr>
            <a:r>
              <a:t>Interaction cross section </a:t>
            </a:r>
            <a:r>
              <a:rPr i="1"/>
              <a:t>σ</a:t>
            </a:r>
            <a:r>
              <a:rPr baseline="-5999"/>
              <a:t>I</a:t>
            </a:r>
          </a:p>
        </p:txBody>
      </p:sp>
      <p:sp>
        <p:nvSpPr>
          <p:cNvPr id="605" name="Total charge (Z)-changing reaction"/>
          <p:cNvSpPr txBox="1"/>
          <p:nvPr/>
        </p:nvSpPr>
        <p:spPr>
          <a:xfrm>
            <a:off x="285502" y="6769888"/>
            <a:ext cx="4502945"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sz="2400">
                <a:solidFill>
                  <a:srgbClr val="424242"/>
                </a:solidFill>
                <a:latin typeface="Times New Roman"/>
                <a:ea typeface="Times New Roman"/>
                <a:cs typeface="Times New Roman"/>
                <a:sym typeface="Times New Roman"/>
              </a:defRPr>
            </a:pPr>
            <a:r>
              <a:t>Total </a:t>
            </a:r>
            <a:r>
              <a:rPr b="1"/>
              <a:t>charge (</a:t>
            </a:r>
            <a:r>
              <a:rPr b="1" i="1"/>
              <a:t>Z</a:t>
            </a:r>
            <a:r>
              <a:rPr b="1"/>
              <a:t>)-changing</a:t>
            </a:r>
            <a:r>
              <a:t> reaction</a:t>
            </a:r>
          </a:p>
        </p:txBody>
      </p:sp>
      <p:sp>
        <p:nvSpPr>
          <p:cNvPr id="606" name="Well established method to deduce rm using the Glauber model.…"/>
          <p:cNvSpPr txBox="1"/>
          <p:nvPr/>
        </p:nvSpPr>
        <p:spPr>
          <a:xfrm>
            <a:off x="298202" y="3306100"/>
            <a:ext cx="5437834" cy="18031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277812" indent="-277812" algn="l" defTabSz="584200">
              <a:buSzPct val="100000"/>
              <a:buBlip>
                <a:blip r:embed="rId3"/>
              </a:buBlip>
              <a:defRPr sz="2400">
                <a:solidFill>
                  <a:srgbClr val="424242"/>
                </a:solidFill>
                <a:latin typeface="Times New Roman"/>
                <a:ea typeface="Times New Roman"/>
                <a:cs typeface="Times New Roman"/>
                <a:sym typeface="Times New Roman"/>
              </a:defRPr>
            </a:pPr>
            <a:r>
              <a:rPr b="1"/>
              <a:t>Well established method</a:t>
            </a:r>
            <a:r>
              <a:t> to deduce </a:t>
            </a:r>
            <a:r>
              <a:rPr i="1"/>
              <a:t>r</a:t>
            </a:r>
            <a:r>
              <a:rPr baseline="-5999"/>
              <a:t>m</a:t>
            </a:r>
            <a:br/>
            <a:r>
              <a:t>using the Glauber model.</a:t>
            </a:r>
            <a:br/>
          </a:p>
          <a:p>
            <a:pPr marL="277812" indent="-277812" algn="l" defTabSz="584200">
              <a:buSzPct val="100000"/>
              <a:buBlip>
                <a:blip r:embed="rId3"/>
              </a:buBlip>
              <a:defRPr sz="2400">
                <a:solidFill>
                  <a:srgbClr val="424242"/>
                </a:solidFill>
                <a:latin typeface="Times New Roman"/>
                <a:ea typeface="Times New Roman"/>
                <a:cs typeface="Times New Roman"/>
                <a:sym typeface="Times New Roman"/>
              </a:defRPr>
            </a:pPr>
            <a:r>
              <a:t>Large cross section (~1 b) </a:t>
            </a:r>
            <a:br/>
            <a:r>
              <a:t>→ Applicable to </a:t>
            </a:r>
            <a:r>
              <a:rPr b="1">
                <a:solidFill>
                  <a:schemeClr val="accent1">
                    <a:lumOff val="-13575"/>
                  </a:schemeClr>
                </a:solidFill>
              </a:rPr>
              <a:t>low-intensity RI beam</a:t>
            </a:r>
            <a:r>
              <a:rPr>
                <a:solidFill>
                  <a:schemeClr val="accent1">
                    <a:lumOff val="-13575"/>
                  </a:schemeClr>
                </a:solidFill>
              </a:rPr>
              <a:t>.</a:t>
            </a:r>
          </a:p>
        </p:txBody>
      </p:sp>
      <p:sp>
        <p:nvSpPr>
          <p:cNvPr id="607" name="矢印"/>
          <p:cNvSpPr/>
          <p:nvPr/>
        </p:nvSpPr>
        <p:spPr>
          <a:xfrm rot="5400000">
            <a:off x="381823" y="5473518"/>
            <a:ext cx="964383" cy="610161"/>
          </a:xfrm>
          <a:prstGeom prst="rightArrow">
            <a:avLst>
              <a:gd name="adj1" fmla="val 32434"/>
              <a:gd name="adj2" fmla="val 49317"/>
            </a:avLst>
          </a:prstGeom>
          <a:solidFill>
            <a:srgbClr val="424242">
              <a:alpha val="50000"/>
            </a:srgbClr>
          </a:solidFill>
          <a:ln w="12700">
            <a:miter lim="400000"/>
          </a:ln>
        </p:spPr>
        <p:txBody>
          <a:bodyPr lIns="50800" tIns="50800" rIns="50800" bIns="50800" anchor="ctr"/>
          <a:lstStyle/>
          <a:p>
            <a:pPr defTabSz="584200">
              <a:defRPr sz="2200">
                <a:solidFill>
                  <a:srgbClr val="FFFFFF"/>
                </a:solidFill>
              </a:defRPr>
            </a:pPr>
          </a:p>
        </p:txBody>
      </p:sp>
      <p:sp>
        <p:nvSpPr>
          <p:cNvPr id="608" name="楕円"/>
          <p:cNvSpPr/>
          <p:nvPr/>
        </p:nvSpPr>
        <p:spPr>
          <a:xfrm>
            <a:off x="9802768" y="6160232"/>
            <a:ext cx="1270001" cy="3175001"/>
          </a:xfrm>
          <a:prstGeom prst="ellipse">
            <a:avLst/>
          </a:prstGeom>
          <a:solidFill>
            <a:schemeClr val="accent1">
              <a:lumOff val="-13575"/>
              <a:alpha val="20259"/>
            </a:schemeClr>
          </a:solidFill>
          <a:ln w="12700">
            <a:miter lim="400000"/>
          </a:ln>
        </p:spPr>
        <p:txBody>
          <a:bodyPr lIns="50800" tIns="50800" rIns="50800" bIns="50800" anchor="ctr"/>
          <a:lstStyle/>
          <a:p>
            <a:pPr defTabSz="584200">
              <a:defRPr sz="2200">
                <a:solidFill>
                  <a:srgbClr val="FFFFFF"/>
                </a:solidFill>
              </a:defRPr>
            </a:pPr>
          </a:p>
        </p:txBody>
      </p:sp>
      <p:sp>
        <p:nvSpPr>
          <p:cNvPr id="609" name="楕円"/>
          <p:cNvSpPr/>
          <p:nvPr/>
        </p:nvSpPr>
        <p:spPr>
          <a:xfrm>
            <a:off x="9929768" y="6478811"/>
            <a:ext cx="1016001" cy="2540001"/>
          </a:xfrm>
          <a:prstGeom prst="ellipse">
            <a:avLst/>
          </a:prstGeom>
          <a:solidFill>
            <a:srgbClr val="FFFFFF"/>
          </a:solidFill>
          <a:ln w="12700">
            <a:miter lim="400000"/>
          </a:ln>
        </p:spPr>
        <p:txBody>
          <a:bodyPr lIns="50800" tIns="50800" rIns="50800" bIns="50800" anchor="ctr"/>
          <a:lstStyle/>
          <a:p>
            <a:pPr defTabSz="584200">
              <a:defRPr sz="2200">
                <a:solidFill>
                  <a:srgbClr val="FFFFFF"/>
                </a:solidFill>
              </a:defRPr>
            </a:pPr>
          </a:p>
        </p:txBody>
      </p:sp>
      <p:sp>
        <p:nvSpPr>
          <p:cNvPr id="610" name="円形"/>
          <p:cNvSpPr/>
          <p:nvPr/>
        </p:nvSpPr>
        <p:spPr>
          <a:xfrm>
            <a:off x="7083211" y="5526311"/>
            <a:ext cx="1905001" cy="1905001"/>
          </a:xfrm>
          <a:prstGeom prst="ellipse">
            <a:avLst/>
          </a:prstGeom>
          <a:gradFill>
            <a:gsLst>
              <a:gs pos="0">
                <a:srgbClr val="FFFFFF">
                  <a:alpha val="40000"/>
                </a:srgbClr>
              </a:gs>
              <a:gs pos="52001">
                <a:srgbClr val="7FBADC">
                  <a:alpha val="40000"/>
                </a:srgbClr>
              </a:gs>
              <a:gs pos="100000">
                <a:schemeClr val="accent1">
                  <a:lumOff val="-13575"/>
                  <a:alpha val="40000"/>
                </a:schemeClr>
              </a:gs>
            </a:gsLst>
            <a:path>
              <a:fillToRect l="33574" t="33885" r="66425" b="66114"/>
            </a:path>
          </a:gradFill>
          <a:ln w="12700">
            <a:miter lim="400000"/>
          </a:ln>
        </p:spPr>
        <p:txBody>
          <a:bodyPr lIns="50800" tIns="50800" rIns="50800" bIns="50800" anchor="ctr"/>
          <a:lstStyle/>
          <a:p>
            <a:pPr defTabSz="584200">
              <a:defRPr sz="2200">
                <a:solidFill>
                  <a:srgbClr val="FFFFFF"/>
                </a:solidFill>
              </a:defRPr>
            </a:pPr>
          </a:p>
        </p:txBody>
      </p:sp>
      <p:sp>
        <p:nvSpPr>
          <p:cNvPr id="611" name="楕円"/>
          <p:cNvSpPr/>
          <p:nvPr/>
        </p:nvSpPr>
        <p:spPr>
          <a:xfrm>
            <a:off x="9929768" y="6477732"/>
            <a:ext cx="1016001" cy="2540001"/>
          </a:xfrm>
          <a:prstGeom prst="ellipse">
            <a:avLst/>
          </a:prstGeom>
          <a:solidFill>
            <a:srgbClr val="FA8370">
              <a:alpha val="42000"/>
            </a:srgbClr>
          </a:solidFill>
          <a:ln w="12700">
            <a:miter lim="400000"/>
          </a:ln>
        </p:spPr>
        <p:txBody>
          <a:bodyPr lIns="50800" tIns="50800" rIns="50800" bIns="50800" anchor="ctr"/>
          <a:lstStyle/>
          <a:p>
            <a:pPr defTabSz="584200">
              <a:defRPr sz="2200">
                <a:solidFill>
                  <a:srgbClr val="FFFFFF"/>
                </a:solidFill>
              </a:defRPr>
            </a:pPr>
          </a:p>
        </p:txBody>
      </p:sp>
      <p:sp>
        <p:nvSpPr>
          <p:cNvPr id="612" name="円形"/>
          <p:cNvSpPr/>
          <p:nvPr/>
        </p:nvSpPr>
        <p:spPr>
          <a:xfrm>
            <a:off x="7400711" y="5843811"/>
            <a:ext cx="1270001" cy="1270001"/>
          </a:xfrm>
          <a:prstGeom prst="ellipse">
            <a:avLst/>
          </a:prstGeom>
          <a:gradFill>
            <a:gsLst>
              <a:gs pos="0">
                <a:srgbClr val="FFFFFF"/>
              </a:gs>
              <a:gs pos="52001">
                <a:srgbClr val="FCC1B8">
                  <a:alpha val="85000"/>
                </a:srgbClr>
              </a:gs>
              <a:gs pos="100000">
                <a:srgbClr val="FA8370">
                  <a:alpha val="70000"/>
                </a:srgbClr>
              </a:gs>
            </a:gsLst>
            <a:path>
              <a:fillToRect l="33574" t="33885" r="66425" b="66114"/>
            </a:path>
          </a:gradFill>
          <a:ln w="12700">
            <a:miter lim="400000"/>
          </a:ln>
        </p:spPr>
        <p:txBody>
          <a:bodyPr lIns="50800" tIns="50800" rIns="50800" bIns="50800" anchor="ctr"/>
          <a:lstStyle/>
          <a:p>
            <a:pPr defTabSz="584200">
              <a:defRPr sz="2200">
                <a:solidFill>
                  <a:srgbClr val="FFFFFF"/>
                </a:solidFill>
              </a:defRPr>
            </a:pPr>
          </a:p>
        </p:txBody>
      </p:sp>
      <p:sp>
        <p:nvSpPr>
          <p:cNvPr id="613" name="楕円"/>
          <p:cNvSpPr/>
          <p:nvPr/>
        </p:nvSpPr>
        <p:spPr>
          <a:xfrm>
            <a:off x="9807426" y="2340811"/>
            <a:ext cx="1270001" cy="3175001"/>
          </a:xfrm>
          <a:prstGeom prst="ellipse">
            <a:avLst/>
          </a:prstGeom>
          <a:solidFill>
            <a:schemeClr val="accent1">
              <a:lumOff val="-13575"/>
              <a:alpha val="35000"/>
            </a:schemeClr>
          </a:solidFill>
          <a:ln w="12700">
            <a:miter lim="400000"/>
          </a:ln>
        </p:spPr>
        <p:txBody>
          <a:bodyPr lIns="50800" tIns="50800" rIns="50800" bIns="50800" anchor="ctr"/>
          <a:lstStyle/>
          <a:p>
            <a:pPr defTabSz="584200">
              <a:defRPr sz="2200">
                <a:solidFill>
                  <a:srgbClr val="FFFFFF"/>
                </a:solidFill>
              </a:defRPr>
            </a:pPr>
          </a:p>
        </p:txBody>
      </p:sp>
      <p:sp>
        <p:nvSpPr>
          <p:cNvPr id="614" name="円形"/>
          <p:cNvSpPr/>
          <p:nvPr/>
        </p:nvSpPr>
        <p:spPr>
          <a:xfrm>
            <a:off x="11310577" y="3293311"/>
            <a:ext cx="1270001" cy="1270001"/>
          </a:xfrm>
          <a:prstGeom prst="ellipse">
            <a:avLst/>
          </a:prstGeom>
          <a:gradFill>
            <a:gsLst>
              <a:gs pos="0">
                <a:srgbClr val="FFFFFF"/>
              </a:gs>
              <a:gs pos="52001">
                <a:srgbClr val="AFAFAF"/>
              </a:gs>
              <a:gs pos="100000">
                <a:srgbClr val="5E5E5E"/>
              </a:gs>
            </a:gsLst>
            <a:path>
              <a:fillToRect l="33574" t="33885" r="66425" b="66114"/>
            </a:path>
          </a:gradFill>
          <a:ln w="12700">
            <a:solidFill>
              <a:srgbClr val="C0C0C0"/>
            </a:solidFill>
            <a:miter lim="400000"/>
          </a:ln>
        </p:spPr>
        <p:txBody>
          <a:bodyPr lIns="50800" tIns="50800" rIns="50800" bIns="50800" anchor="ctr"/>
          <a:lstStyle/>
          <a:p>
            <a:pPr defTabSz="584200">
              <a:defRPr sz="2200">
                <a:solidFill>
                  <a:srgbClr val="FFFFFF"/>
                </a:solidFill>
              </a:defRPr>
            </a:pPr>
          </a:p>
        </p:txBody>
      </p:sp>
      <p:sp>
        <p:nvSpPr>
          <p:cNvPr id="615" name="線"/>
          <p:cNvSpPr/>
          <p:nvPr/>
        </p:nvSpPr>
        <p:spPr>
          <a:xfrm>
            <a:off x="9369095" y="3928311"/>
            <a:ext cx="2618769" cy="1"/>
          </a:xfrm>
          <a:prstGeom prst="line">
            <a:avLst/>
          </a:prstGeom>
          <a:ln w="12700">
            <a:solidFill>
              <a:srgbClr val="000000"/>
            </a:solidFill>
            <a:custDash>
              <a:ds d="600000" sp="600000"/>
            </a:custDash>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16" name="円形"/>
          <p:cNvSpPr/>
          <p:nvPr/>
        </p:nvSpPr>
        <p:spPr>
          <a:xfrm>
            <a:off x="7083211" y="1380420"/>
            <a:ext cx="1905001" cy="1905001"/>
          </a:xfrm>
          <a:prstGeom prst="ellipse">
            <a:avLst/>
          </a:prstGeom>
          <a:gradFill>
            <a:gsLst>
              <a:gs pos="0">
                <a:srgbClr val="FFFFFF"/>
              </a:gs>
              <a:gs pos="52001">
                <a:srgbClr val="7FBADC"/>
              </a:gs>
              <a:gs pos="100000">
                <a:schemeClr val="accent1">
                  <a:lumOff val="-13575"/>
                </a:schemeClr>
              </a:gs>
            </a:gsLst>
            <a:path>
              <a:fillToRect l="33574" t="33885" r="66425" b="66114"/>
            </a:path>
          </a:gradFill>
          <a:ln w="12700">
            <a:miter lim="400000"/>
          </a:ln>
        </p:spPr>
        <p:txBody>
          <a:bodyPr lIns="50800" tIns="50800" rIns="50800" bIns="50800" anchor="ctr"/>
          <a:lstStyle/>
          <a:p>
            <a:pPr defTabSz="584200">
              <a:defRPr sz="2200">
                <a:solidFill>
                  <a:srgbClr val="FFFFFF"/>
                </a:solidFill>
              </a:defRPr>
            </a:pPr>
          </a:p>
        </p:txBody>
      </p:sp>
      <p:sp>
        <p:nvSpPr>
          <p:cNvPr id="617" name="円形"/>
          <p:cNvSpPr/>
          <p:nvPr/>
        </p:nvSpPr>
        <p:spPr>
          <a:xfrm>
            <a:off x="10422266" y="3908151"/>
            <a:ext cx="40321" cy="40321"/>
          </a:xfrm>
          <a:prstGeom prst="ellipse">
            <a:avLst/>
          </a:prstGeom>
          <a:solidFill>
            <a:srgbClr val="000000"/>
          </a:solidFill>
          <a:ln w="12700">
            <a:miter lim="400000"/>
          </a:ln>
        </p:spPr>
        <p:txBody>
          <a:bodyPr lIns="50800" tIns="50800" rIns="50800" bIns="50800" anchor="ctr"/>
          <a:lstStyle/>
          <a:p>
            <a:pPr defTabSz="584200">
              <a:defRPr sz="2200">
                <a:solidFill>
                  <a:srgbClr val="FFFFFF"/>
                </a:solidFill>
              </a:defRPr>
            </a:pPr>
          </a:p>
        </p:txBody>
      </p:sp>
      <p:sp>
        <p:nvSpPr>
          <p:cNvPr id="618" name="線"/>
          <p:cNvSpPr/>
          <p:nvPr/>
        </p:nvSpPr>
        <p:spPr>
          <a:xfrm>
            <a:off x="8036149" y="2332920"/>
            <a:ext cx="3949701" cy="1"/>
          </a:xfrm>
          <a:prstGeom prst="line">
            <a:avLst/>
          </a:prstGeom>
          <a:ln w="12700">
            <a:solidFill>
              <a:srgbClr val="000000"/>
            </a:solidFill>
            <a:custDash>
              <a:ds d="600000" sp="600000"/>
            </a:custDash>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19" name="円形"/>
          <p:cNvSpPr/>
          <p:nvPr/>
        </p:nvSpPr>
        <p:spPr>
          <a:xfrm>
            <a:off x="11305918" y="7112733"/>
            <a:ext cx="1270001" cy="1270001"/>
          </a:xfrm>
          <a:prstGeom prst="ellipse">
            <a:avLst/>
          </a:prstGeom>
          <a:gradFill>
            <a:gsLst>
              <a:gs pos="0">
                <a:srgbClr val="FFFFFF"/>
              </a:gs>
              <a:gs pos="52001">
                <a:srgbClr val="AFAFAF"/>
              </a:gs>
              <a:gs pos="100000">
                <a:srgbClr val="5E5E5E"/>
              </a:gs>
            </a:gsLst>
            <a:path>
              <a:fillToRect l="33574" t="33885" r="66425" b="66114"/>
            </a:path>
          </a:gradFill>
          <a:ln w="12700">
            <a:solidFill>
              <a:srgbClr val="C0C0C0"/>
            </a:solidFill>
            <a:miter lim="400000"/>
          </a:ln>
        </p:spPr>
        <p:txBody>
          <a:bodyPr lIns="50800" tIns="50800" rIns="50800" bIns="50800" anchor="ctr"/>
          <a:lstStyle/>
          <a:p>
            <a:pPr defTabSz="584200">
              <a:defRPr sz="2200">
                <a:solidFill>
                  <a:srgbClr val="FFFFFF"/>
                </a:solidFill>
              </a:defRPr>
            </a:pPr>
          </a:p>
        </p:txBody>
      </p:sp>
      <p:sp>
        <p:nvSpPr>
          <p:cNvPr id="620" name="線"/>
          <p:cNvSpPr/>
          <p:nvPr/>
        </p:nvSpPr>
        <p:spPr>
          <a:xfrm>
            <a:off x="9373754" y="7747733"/>
            <a:ext cx="2609451" cy="1"/>
          </a:xfrm>
          <a:prstGeom prst="line">
            <a:avLst/>
          </a:prstGeom>
          <a:ln w="12700">
            <a:solidFill>
              <a:srgbClr val="000000"/>
            </a:solidFill>
            <a:custDash>
              <a:ds d="600000" sp="600000"/>
            </a:custDash>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21" name="円形"/>
          <p:cNvSpPr/>
          <p:nvPr/>
        </p:nvSpPr>
        <p:spPr>
          <a:xfrm>
            <a:off x="10417608" y="7727573"/>
            <a:ext cx="40321" cy="40321"/>
          </a:xfrm>
          <a:prstGeom prst="ellipse">
            <a:avLst/>
          </a:prstGeom>
          <a:solidFill>
            <a:srgbClr val="000000"/>
          </a:solidFill>
          <a:ln w="12700">
            <a:miter lim="400000"/>
          </a:ln>
        </p:spPr>
        <p:txBody>
          <a:bodyPr lIns="50800" tIns="50800" rIns="50800" bIns="50800" anchor="ctr"/>
          <a:lstStyle/>
          <a:p>
            <a:pPr defTabSz="584200">
              <a:defRPr sz="2200">
                <a:solidFill>
                  <a:srgbClr val="FFFFFF"/>
                </a:solidFill>
              </a:defRPr>
            </a:pPr>
          </a:p>
        </p:txBody>
      </p:sp>
      <p:sp>
        <p:nvSpPr>
          <p:cNvPr id="622" name="線"/>
          <p:cNvSpPr/>
          <p:nvPr/>
        </p:nvSpPr>
        <p:spPr>
          <a:xfrm>
            <a:off x="8036149" y="6478811"/>
            <a:ext cx="3949701" cy="1"/>
          </a:xfrm>
          <a:prstGeom prst="line">
            <a:avLst/>
          </a:prstGeom>
          <a:ln w="12700">
            <a:solidFill>
              <a:srgbClr val="000000"/>
            </a:solidFill>
            <a:custDash>
              <a:ds d="600000" sp="600000"/>
            </a:custDash>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23" name="線"/>
          <p:cNvSpPr/>
          <p:nvPr/>
        </p:nvSpPr>
        <p:spPr>
          <a:xfrm>
            <a:off x="8972263" y="2340811"/>
            <a:ext cx="764299" cy="1"/>
          </a:xfrm>
          <a:prstGeom prst="line">
            <a:avLst/>
          </a:prstGeom>
          <a:ln w="38100">
            <a:solidFill>
              <a:srgbClr val="424242"/>
            </a:solidFill>
            <a:miter lim="400000"/>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24" name="線"/>
          <p:cNvSpPr/>
          <p:nvPr/>
        </p:nvSpPr>
        <p:spPr>
          <a:xfrm>
            <a:off x="8972263" y="6475804"/>
            <a:ext cx="764299" cy="1"/>
          </a:xfrm>
          <a:prstGeom prst="line">
            <a:avLst/>
          </a:prstGeom>
          <a:ln w="38100">
            <a:solidFill>
              <a:srgbClr val="424242"/>
            </a:solidFill>
            <a:miter lim="400000"/>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25" name="線"/>
          <p:cNvSpPr/>
          <p:nvPr/>
        </p:nvSpPr>
        <p:spPr>
          <a:xfrm flipV="1">
            <a:off x="8035711" y="2332920"/>
            <a:ext cx="1" cy="954042"/>
          </a:xfrm>
          <a:prstGeom prst="line">
            <a:avLst/>
          </a:prstGeom>
          <a:ln w="25400">
            <a:solidFill>
              <a:srgbClr val="0433FF"/>
            </a:solidFill>
            <a:miter lim="400000"/>
            <a:headEnd type="triangle"/>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26" name="線"/>
          <p:cNvSpPr/>
          <p:nvPr/>
        </p:nvSpPr>
        <p:spPr>
          <a:xfrm flipV="1">
            <a:off x="8035711" y="6478812"/>
            <a:ext cx="1" cy="641351"/>
          </a:xfrm>
          <a:prstGeom prst="line">
            <a:avLst/>
          </a:prstGeom>
          <a:ln w="50800">
            <a:solidFill>
              <a:srgbClr val="FA4337"/>
            </a:solidFill>
            <a:miter lim="400000"/>
            <a:headEnd type="triangle"/>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27" name="線"/>
          <p:cNvSpPr/>
          <p:nvPr/>
        </p:nvSpPr>
        <p:spPr>
          <a:xfrm flipV="1">
            <a:off x="11940917" y="3293177"/>
            <a:ext cx="1" cy="635135"/>
          </a:xfrm>
          <a:prstGeom prst="line">
            <a:avLst/>
          </a:prstGeom>
          <a:ln w="12700">
            <a:solidFill>
              <a:srgbClr val="424242"/>
            </a:solidFill>
            <a:miter lim="400000"/>
            <a:headEnd type="triangle"/>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28" name="線"/>
          <p:cNvSpPr/>
          <p:nvPr/>
        </p:nvSpPr>
        <p:spPr>
          <a:xfrm flipV="1">
            <a:off x="11945577" y="7113272"/>
            <a:ext cx="1" cy="635135"/>
          </a:xfrm>
          <a:prstGeom prst="line">
            <a:avLst/>
          </a:prstGeom>
          <a:ln w="12700">
            <a:solidFill>
              <a:srgbClr val="424242"/>
            </a:solidFill>
            <a:miter lim="400000"/>
            <a:headEnd type="triangle"/>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29" name="線"/>
          <p:cNvSpPr/>
          <p:nvPr/>
        </p:nvSpPr>
        <p:spPr>
          <a:xfrm>
            <a:off x="8036149" y="3294898"/>
            <a:ext cx="3917243" cy="1"/>
          </a:xfrm>
          <a:prstGeom prst="line">
            <a:avLst/>
          </a:prstGeom>
          <a:ln w="3175">
            <a:solidFill>
              <a:srgbClr val="929292"/>
            </a:solidFill>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30" name="線"/>
          <p:cNvSpPr/>
          <p:nvPr/>
        </p:nvSpPr>
        <p:spPr>
          <a:xfrm>
            <a:off x="8053385" y="7114860"/>
            <a:ext cx="3917243" cy="1"/>
          </a:xfrm>
          <a:prstGeom prst="line">
            <a:avLst/>
          </a:prstGeom>
          <a:ln w="3175">
            <a:solidFill>
              <a:srgbClr val="929292"/>
            </a:solidFill>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31" name="線"/>
          <p:cNvSpPr/>
          <p:nvPr/>
        </p:nvSpPr>
        <p:spPr>
          <a:xfrm flipV="1">
            <a:off x="10437768" y="2340858"/>
            <a:ext cx="1" cy="954041"/>
          </a:xfrm>
          <a:prstGeom prst="line">
            <a:avLst/>
          </a:prstGeom>
          <a:ln w="25400">
            <a:solidFill>
              <a:srgbClr val="0433FF"/>
            </a:solidFill>
            <a:miter lim="400000"/>
            <a:headEnd type="triangle"/>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32" name="線"/>
          <p:cNvSpPr/>
          <p:nvPr/>
        </p:nvSpPr>
        <p:spPr>
          <a:xfrm flipV="1">
            <a:off x="10437768" y="3293177"/>
            <a:ext cx="1" cy="635135"/>
          </a:xfrm>
          <a:prstGeom prst="line">
            <a:avLst/>
          </a:prstGeom>
          <a:ln w="12700">
            <a:solidFill>
              <a:srgbClr val="424242"/>
            </a:solidFill>
            <a:miter lim="400000"/>
            <a:headEnd type="triangle"/>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33" name="線"/>
          <p:cNvSpPr/>
          <p:nvPr/>
        </p:nvSpPr>
        <p:spPr>
          <a:xfrm flipV="1">
            <a:off x="10437768" y="6491512"/>
            <a:ext cx="1" cy="641351"/>
          </a:xfrm>
          <a:prstGeom prst="line">
            <a:avLst/>
          </a:prstGeom>
          <a:ln w="50800">
            <a:solidFill>
              <a:srgbClr val="FA4337"/>
            </a:solidFill>
            <a:miter lim="400000"/>
            <a:headEnd type="triangle"/>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grpSp>
        <p:nvGrpSpPr>
          <p:cNvPr id="636" name="グループ"/>
          <p:cNvGrpSpPr/>
          <p:nvPr/>
        </p:nvGrpSpPr>
        <p:grpSpPr>
          <a:xfrm>
            <a:off x="12004119" y="3392406"/>
            <a:ext cx="314258" cy="436677"/>
            <a:chOff x="0" y="0"/>
            <a:chExt cx="314257" cy="436676"/>
          </a:xfrm>
        </p:grpSpPr>
        <p:sp>
          <p:nvSpPr>
            <p:cNvPr id="634" name="rT"/>
            <p:cNvSpPr txBox="1"/>
            <p:nvPr/>
          </p:nvSpPr>
          <p:spPr>
            <a:xfrm>
              <a:off x="0" y="0"/>
              <a:ext cx="314258" cy="436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584200">
                <a:defRPr sz="2200">
                  <a:ln w="50800" cap="flat">
                    <a:solidFill>
                      <a:srgbClr val="FFFFFF"/>
                    </a:solidFill>
                    <a:prstDash val="solid"/>
                    <a:miter lim="400000"/>
                  </a:ln>
                  <a:solidFill>
                    <a:srgbClr val="424242"/>
                  </a:solidFill>
                  <a:latin typeface="Helvetica Neue"/>
                  <a:ea typeface="Helvetica Neue"/>
                  <a:cs typeface="Helvetica Neue"/>
                  <a:sym typeface="Helvetica Neue"/>
                </a:defRPr>
              </a:pPr>
              <a:r>
                <a:rPr i="1"/>
                <a:t>r</a:t>
              </a:r>
              <a:r>
                <a:rPr baseline="-5999"/>
                <a:t>T</a:t>
              </a:r>
            </a:p>
          </p:txBody>
        </p:sp>
        <p:sp>
          <p:nvSpPr>
            <p:cNvPr id="635" name="rT"/>
            <p:cNvSpPr txBox="1"/>
            <p:nvPr/>
          </p:nvSpPr>
          <p:spPr>
            <a:xfrm>
              <a:off x="0" y="0"/>
              <a:ext cx="314258" cy="436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584200">
                <a:defRPr sz="2200">
                  <a:solidFill>
                    <a:srgbClr val="424242"/>
                  </a:solidFill>
                  <a:latin typeface="Helvetica Neue"/>
                  <a:ea typeface="Helvetica Neue"/>
                  <a:cs typeface="Helvetica Neue"/>
                  <a:sym typeface="Helvetica Neue"/>
                </a:defRPr>
              </a:pPr>
              <a:r>
                <a:rPr i="1"/>
                <a:t>r</a:t>
              </a:r>
              <a:r>
                <a:rPr baseline="-5999"/>
                <a:t>T</a:t>
              </a:r>
            </a:p>
          </p:txBody>
        </p:sp>
      </p:grpSp>
      <p:sp>
        <p:nvSpPr>
          <p:cNvPr id="637" name="線"/>
          <p:cNvSpPr/>
          <p:nvPr/>
        </p:nvSpPr>
        <p:spPr>
          <a:xfrm flipV="1">
            <a:off x="10437768" y="7114859"/>
            <a:ext cx="1" cy="635135"/>
          </a:xfrm>
          <a:prstGeom prst="line">
            <a:avLst/>
          </a:prstGeom>
          <a:ln w="12700">
            <a:solidFill>
              <a:srgbClr val="424242"/>
            </a:solidFill>
            <a:miter lim="400000"/>
            <a:headEnd type="triangle"/>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grpSp>
        <p:nvGrpSpPr>
          <p:cNvPr id="640" name="グループ"/>
          <p:cNvGrpSpPr/>
          <p:nvPr/>
        </p:nvGrpSpPr>
        <p:grpSpPr>
          <a:xfrm>
            <a:off x="7483880" y="2477155"/>
            <a:ext cx="412031" cy="498755"/>
            <a:chOff x="0" y="0"/>
            <a:chExt cx="412030" cy="498754"/>
          </a:xfrm>
        </p:grpSpPr>
        <p:sp>
          <p:nvSpPr>
            <p:cNvPr id="638" name="rm"/>
            <p:cNvSpPr txBox="1"/>
            <p:nvPr/>
          </p:nvSpPr>
          <p:spPr>
            <a:xfrm>
              <a:off x="0" y="0"/>
              <a:ext cx="412031" cy="498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584200">
                <a:defRPr sz="2600">
                  <a:ln w="63500" cap="flat">
                    <a:solidFill>
                      <a:srgbClr val="FFFFFF"/>
                    </a:solidFill>
                    <a:prstDash val="solid"/>
                    <a:miter lim="400000"/>
                  </a:ln>
                  <a:solidFill>
                    <a:srgbClr val="424242"/>
                  </a:solidFill>
                  <a:latin typeface="Helvetica Neue"/>
                  <a:ea typeface="Helvetica Neue"/>
                  <a:cs typeface="Helvetica Neue"/>
                  <a:sym typeface="Helvetica Neue"/>
                </a:defRPr>
              </a:pPr>
              <a:r>
                <a:rPr i="1"/>
                <a:t>r</a:t>
              </a:r>
              <a:r>
                <a:rPr baseline="-5999"/>
                <a:t>m</a:t>
              </a:r>
            </a:p>
          </p:txBody>
        </p:sp>
        <p:sp>
          <p:nvSpPr>
            <p:cNvPr id="639" name="rm"/>
            <p:cNvSpPr txBox="1"/>
            <p:nvPr/>
          </p:nvSpPr>
          <p:spPr>
            <a:xfrm>
              <a:off x="0" y="0"/>
              <a:ext cx="412031" cy="498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584200">
                <a:defRPr sz="2600">
                  <a:solidFill>
                    <a:srgbClr val="424242"/>
                  </a:solidFill>
                  <a:latin typeface="Helvetica Neue"/>
                  <a:ea typeface="Helvetica Neue"/>
                  <a:cs typeface="Helvetica Neue"/>
                  <a:sym typeface="Helvetica Neue"/>
                </a:defRPr>
              </a:pPr>
              <a:r>
                <a:rPr i="1"/>
                <a:t>r</a:t>
              </a:r>
              <a:r>
                <a:rPr baseline="-5999"/>
                <a:t>m</a:t>
              </a:r>
            </a:p>
          </p:txBody>
        </p:sp>
      </p:grpSp>
      <p:sp>
        <p:nvSpPr>
          <p:cNvPr id="641" name="Projectile"/>
          <p:cNvSpPr txBox="1"/>
          <p:nvPr/>
        </p:nvSpPr>
        <p:spPr>
          <a:xfrm>
            <a:off x="8572227" y="1222359"/>
            <a:ext cx="1005753"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Projectile</a:t>
            </a:r>
          </a:p>
        </p:txBody>
      </p:sp>
      <p:sp>
        <p:nvSpPr>
          <p:cNvPr id="642" name="Target"/>
          <p:cNvSpPr txBox="1"/>
          <p:nvPr/>
        </p:nvSpPr>
        <p:spPr>
          <a:xfrm>
            <a:off x="12008777" y="2937406"/>
            <a:ext cx="703924"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Target</a:t>
            </a:r>
          </a:p>
        </p:txBody>
      </p:sp>
      <p:sp>
        <p:nvSpPr>
          <p:cNvPr id="643" name="σI"/>
          <p:cNvSpPr txBox="1"/>
          <p:nvPr/>
        </p:nvSpPr>
        <p:spPr>
          <a:xfrm>
            <a:off x="9201280" y="4306835"/>
            <a:ext cx="376700" cy="4984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600">
                <a:solidFill>
                  <a:schemeClr val="accent1">
                    <a:lumOff val="-13575"/>
                  </a:schemeClr>
                </a:solidFill>
                <a:latin typeface="Helvetica Neue"/>
                <a:ea typeface="Helvetica Neue"/>
                <a:cs typeface="Helvetica Neue"/>
                <a:sym typeface="Helvetica Neue"/>
              </a:defRPr>
            </a:pPr>
            <a:r>
              <a:rPr i="1"/>
              <a:t>σ</a:t>
            </a:r>
            <a:r>
              <a:rPr baseline="-5999"/>
              <a:t>I</a:t>
            </a:r>
          </a:p>
        </p:txBody>
      </p:sp>
      <p:sp>
        <p:nvSpPr>
          <p:cNvPr id="644" name="σCC"/>
          <p:cNvSpPr txBox="1"/>
          <p:nvPr/>
        </p:nvSpPr>
        <p:spPr>
          <a:xfrm>
            <a:off x="9201280" y="8251997"/>
            <a:ext cx="637998" cy="498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600">
                <a:solidFill>
                  <a:srgbClr val="FA4337"/>
                </a:solidFill>
                <a:latin typeface="Helvetica Neue"/>
                <a:ea typeface="Helvetica Neue"/>
                <a:cs typeface="Helvetica Neue"/>
                <a:sym typeface="Helvetica Neue"/>
              </a:defRPr>
            </a:pPr>
            <a:r>
              <a:rPr i="1"/>
              <a:t>σ</a:t>
            </a:r>
            <a:r>
              <a:rPr baseline="-5999"/>
              <a:t>CC</a:t>
            </a:r>
          </a:p>
        </p:txBody>
      </p:sp>
      <p:sp>
        <p:nvSpPr>
          <p:cNvPr id="645" name="線"/>
          <p:cNvSpPr/>
          <p:nvPr/>
        </p:nvSpPr>
        <p:spPr>
          <a:xfrm flipV="1">
            <a:off x="8203351" y="6470381"/>
            <a:ext cx="1" cy="954041"/>
          </a:xfrm>
          <a:prstGeom prst="line">
            <a:avLst/>
          </a:prstGeom>
          <a:ln w="25400">
            <a:solidFill>
              <a:srgbClr val="0433FF"/>
            </a:solidFill>
            <a:miter lim="400000"/>
            <a:headEnd type="triangle"/>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46" name="Charge-changing cross section σCC"/>
          <p:cNvSpPr txBox="1"/>
          <p:nvPr/>
        </p:nvSpPr>
        <p:spPr>
          <a:xfrm>
            <a:off x="285502" y="6259028"/>
            <a:ext cx="5052997"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sz="2800">
                <a:solidFill>
                  <a:srgbClr val="FA4337"/>
                </a:solidFill>
                <a:latin typeface="Times New Roman"/>
                <a:ea typeface="Times New Roman"/>
                <a:cs typeface="Times New Roman"/>
                <a:sym typeface="Times New Roman"/>
              </a:defRPr>
            </a:pPr>
            <a:r>
              <a:t>Charge-changing cross section </a:t>
            </a:r>
            <a:r>
              <a:rPr i="1"/>
              <a:t>σ</a:t>
            </a:r>
            <a:r>
              <a:rPr baseline="-5999"/>
              <a:t>CC</a:t>
            </a:r>
          </a:p>
        </p:txBody>
      </p:sp>
      <p:sp>
        <p:nvSpPr>
          <p:cNvPr id="647" name="テキスト"/>
          <p:cNvSpPr txBox="1"/>
          <p:nvPr/>
        </p:nvSpPr>
        <p:spPr>
          <a:xfrm>
            <a:off x="292100" y="2376977"/>
            <a:ext cx="2316973" cy="5335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2800">
                <a:solidFill>
                  <a:srgbClr val="424242"/>
                </a:solidFill>
                <a:latin typeface="Times New Roman"/>
                <a:ea typeface="Times New Roman"/>
                <a:cs typeface="Times New Roman"/>
                <a:sym typeface="Times New Roman"/>
              </a:defRPr>
            </a:lvl1pPr>
          </a:lstStyle>
          <a:p>
            <a:pPr/>
            <a14:m>
              <m:oMathPara>
                <m:oMathParaPr>
                  <m:jc m:val="left"/>
                </m:oMathParaPr>
                <m:oMath>
                  <m:sSub>
                    <m:e>
                      <m:r>
                        <a:rPr xmlns:a="http://schemas.openxmlformats.org/drawingml/2006/main" sz="2900" i="1">
                          <a:solidFill>
                            <a:srgbClr val="0000FF"/>
                          </a:solidFill>
                          <a:latin typeface="Cambria Math" panose="02040503050406030204" pitchFamily="18" charset="0"/>
                        </a:rPr>
                        <m:t>σ</m:t>
                      </m:r>
                    </m:e>
                    <m:sub>
                      <m:r>
                        <m:rPr>
                          <m:sty m:val="p"/>
                        </m:rPr>
                        <a:rPr xmlns:a="http://schemas.openxmlformats.org/drawingml/2006/main" sz="2900" i="1">
                          <a:solidFill>
                            <a:srgbClr val="0000FF"/>
                          </a:solidFill>
                          <a:latin typeface="Cambria Math" panose="02040503050406030204" pitchFamily="18" charset="0"/>
                        </a:rPr>
                        <m:t>I</m:t>
                      </m:r>
                    </m:sub>
                  </m:sSub>
                  <m:r>
                    <a:rPr xmlns:a="http://schemas.openxmlformats.org/drawingml/2006/main" sz="2900" i="1">
                      <a:solidFill>
                        <a:srgbClr val="424242"/>
                      </a:solidFill>
                      <a:latin typeface="Cambria Math" panose="02040503050406030204" pitchFamily="18" charset="0"/>
                    </a:rPr>
                    <m:t>∼</m:t>
                  </m:r>
                  <m:r>
                    <a:rPr xmlns:a="http://schemas.openxmlformats.org/drawingml/2006/main" sz="2900" i="1">
                      <a:solidFill>
                        <a:srgbClr val="424242"/>
                      </a:solidFill>
                      <a:latin typeface="Cambria Math" panose="02040503050406030204" pitchFamily="18" charset="0"/>
                    </a:rPr>
                    <m:t>π</m:t>
                  </m:r>
                  <m:r>
                    <a:rPr xmlns:a="http://schemas.openxmlformats.org/drawingml/2006/main" sz="2900" i="1">
                      <a:solidFill>
                        <a:srgbClr val="424242"/>
                      </a:solidFill>
                      <a:latin typeface="Cambria Math" panose="02040503050406030204" pitchFamily="18" charset="0"/>
                    </a:rPr>
                    <m:t>(</m:t>
                  </m:r>
                  <m:sSub>
                    <m:e>
                      <m:r>
                        <a:rPr xmlns:a="http://schemas.openxmlformats.org/drawingml/2006/main" sz="2900" i="1">
                          <a:solidFill>
                            <a:srgbClr val="0000FF"/>
                          </a:solidFill>
                          <a:latin typeface="Cambria Math" panose="02040503050406030204" pitchFamily="18" charset="0"/>
                        </a:rPr>
                        <m:t>r</m:t>
                      </m:r>
                    </m:e>
                    <m:sub>
                      <m:r>
                        <m:rPr>
                          <m:sty m:val="p"/>
                        </m:rPr>
                        <a:rPr xmlns:a="http://schemas.openxmlformats.org/drawingml/2006/main" sz="2900" i="1">
                          <a:solidFill>
                            <a:srgbClr val="0000FF"/>
                          </a:solidFill>
                          <a:latin typeface="Cambria Math" panose="02040503050406030204" pitchFamily="18" charset="0"/>
                        </a:rPr>
                        <m:t>m</m:t>
                      </m:r>
                    </m:sub>
                  </m:sSub>
                  <m:r>
                    <a:rPr xmlns:a="http://schemas.openxmlformats.org/drawingml/2006/main" sz="2900" i="1">
                      <a:solidFill>
                        <a:srgbClr val="424242"/>
                      </a:solidFill>
                      <a:latin typeface="Cambria Math" panose="02040503050406030204" pitchFamily="18" charset="0"/>
                    </a:rPr>
                    <m:t>+</m:t>
                  </m:r>
                  <m:sSub>
                    <m:e>
                      <m:r>
                        <a:rPr xmlns:a="http://schemas.openxmlformats.org/drawingml/2006/main" sz="2900" i="1">
                          <a:solidFill>
                            <a:srgbClr val="424242"/>
                          </a:solidFill>
                          <a:latin typeface="Cambria Math" panose="02040503050406030204" pitchFamily="18" charset="0"/>
                        </a:rPr>
                        <m:t>r</m:t>
                      </m:r>
                    </m:e>
                    <m:sub>
                      <m:r>
                        <m:rPr>
                          <m:sty m:val="p"/>
                        </m:rPr>
                        <a:rPr xmlns:a="http://schemas.openxmlformats.org/drawingml/2006/main" sz="2900" i="1">
                          <a:solidFill>
                            <a:srgbClr val="424242"/>
                          </a:solidFill>
                          <a:latin typeface="Cambria Math" panose="02040503050406030204" pitchFamily="18" charset="0"/>
                        </a:rPr>
                        <m:t>T</m:t>
                      </m:r>
                    </m:sub>
                  </m:sSub>
                  <m:sSup>
                    <m:e>
                      <m:r>
                        <a:rPr xmlns:a="http://schemas.openxmlformats.org/drawingml/2006/main" sz="2900" i="1">
                          <a:solidFill>
                            <a:srgbClr val="424242"/>
                          </a:solidFill>
                          <a:latin typeface="Cambria Math" panose="02040503050406030204" pitchFamily="18" charset="0"/>
                        </a:rPr>
                        <m:t>)</m:t>
                      </m:r>
                    </m:e>
                    <m:sup>
                      <m:r>
                        <a:rPr xmlns:a="http://schemas.openxmlformats.org/drawingml/2006/main" sz="2900" i="1">
                          <a:solidFill>
                            <a:srgbClr val="424242"/>
                          </a:solidFill>
                          <a:latin typeface="Cambria Math" panose="02040503050406030204" pitchFamily="18" charset="0"/>
                        </a:rPr>
                        <m:t>2</m:t>
                      </m:r>
                    </m:sup>
                  </m:sSup>
                </m:oMath>
              </m:oMathPara>
            </a14:m>
          </a:p>
        </p:txBody>
      </p:sp>
      <p:sp>
        <p:nvSpPr>
          <p:cNvPr id="648" name="テキスト"/>
          <p:cNvSpPr txBox="1"/>
          <p:nvPr/>
        </p:nvSpPr>
        <p:spPr>
          <a:xfrm>
            <a:off x="285502" y="7394220"/>
            <a:ext cx="2507731" cy="5907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2800">
                <a:solidFill>
                  <a:srgbClr val="424242"/>
                </a:solidFill>
                <a:latin typeface="Times New Roman"/>
                <a:ea typeface="Times New Roman"/>
                <a:cs typeface="Times New Roman"/>
                <a:sym typeface="Times New Roman"/>
              </a:defRPr>
            </a:lvl1pPr>
          </a:lstStyle>
          <a:p>
            <a:pPr/>
            <a14:m>
              <m:oMathPara>
                <m:oMathParaPr>
                  <m:jc m:val="left"/>
                </m:oMathParaPr>
                <m:oMath>
                  <m:sSub>
                    <m:e>
                      <m:r>
                        <a:rPr xmlns:a="http://schemas.openxmlformats.org/drawingml/2006/main" sz="2900" i="1">
                          <a:solidFill>
                            <a:srgbClr val="FF0000"/>
                          </a:solidFill>
                          <a:latin typeface="Cambria Math" panose="02040503050406030204" pitchFamily="18" charset="0"/>
                        </a:rPr>
                        <m:t>σ</m:t>
                      </m:r>
                    </m:e>
                    <m:sub>
                      <m:r>
                        <m:rPr>
                          <m:sty m:val="p"/>
                        </m:rPr>
                        <a:rPr xmlns:a="http://schemas.openxmlformats.org/drawingml/2006/main" sz="2900" i="1">
                          <a:solidFill>
                            <a:srgbClr val="FF0000"/>
                          </a:solidFill>
                          <a:latin typeface="Cambria Math" panose="02040503050406030204" pitchFamily="18" charset="0"/>
                        </a:rPr>
                        <m:t>CC</m:t>
                      </m:r>
                    </m:sub>
                  </m:sSub>
                  <m:r>
                    <a:rPr xmlns:a="http://schemas.openxmlformats.org/drawingml/2006/main" sz="2900" i="1">
                      <a:solidFill>
                        <a:srgbClr val="424242"/>
                      </a:solidFill>
                      <a:latin typeface="Cambria Math" panose="02040503050406030204" pitchFamily="18" charset="0"/>
                    </a:rPr>
                    <m:t>∼</m:t>
                  </m:r>
                  <m:r>
                    <a:rPr xmlns:a="http://schemas.openxmlformats.org/drawingml/2006/main" sz="2900" i="1">
                      <a:solidFill>
                        <a:srgbClr val="424242"/>
                      </a:solidFill>
                      <a:latin typeface="Cambria Math" panose="02040503050406030204" pitchFamily="18" charset="0"/>
                    </a:rPr>
                    <m:t>π</m:t>
                  </m:r>
                  <m:r>
                    <a:rPr xmlns:a="http://schemas.openxmlformats.org/drawingml/2006/main" sz="2900" i="1">
                      <a:solidFill>
                        <a:srgbClr val="424242"/>
                      </a:solidFill>
                      <a:latin typeface="Cambria Math" panose="02040503050406030204" pitchFamily="18" charset="0"/>
                    </a:rPr>
                    <m:t>(</m:t>
                  </m:r>
                  <m:sSub>
                    <m:e>
                      <m:r>
                        <a:rPr xmlns:a="http://schemas.openxmlformats.org/drawingml/2006/main" sz="2900" i="1">
                          <a:solidFill>
                            <a:srgbClr val="FF0000"/>
                          </a:solidFill>
                          <a:latin typeface="Cambria Math" panose="02040503050406030204" pitchFamily="18" charset="0"/>
                        </a:rPr>
                        <m:t>r</m:t>
                      </m:r>
                    </m:e>
                    <m:sub>
                      <m:r>
                        <m:rPr>
                          <m:sty m:val="p"/>
                        </m:rPr>
                        <a:rPr xmlns:a="http://schemas.openxmlformats.org/drawingml/2006/main" sz="2900" i="1">
                          <a:solidFill>
                            <a:srgbClr val="FF0000"/>
                          </a:solidFill>
                          <a:latin typeface="Cambria Math" panose="02040503050406030204" pitchFamily="18" charset="0"/>
                        </a:rPr>
                        <m:t>p</m:t>
                      </m:r>
                    </m:sub>
                  </m:sSub>
                  <m:r>
                    <a:rPr xmlns:a="http://schemas.openxmlformats.org/drawingml/2006/main" sz="2900" i="1">
                      <a:solidFill>
                        <a:srgbClr val="424242"/>
                      </a:solidFill>
                      <a:latin typeface="Cambria Math" panose="02040503050406030204" pitchFamily="18" charset="0"/>
                    </a:rPr>
                    <m:t>+</m:t>
                  </m:r>
                  <m:sSub>
                    <m:e>
                      <m:r>
                        <a:rPr xmlns:a="http://schemas.openxmlformats.org/drawingml/2006/main" sz="2900" i="1">
                          <a:solidFill>
                            <a:srgbClr val="424242"/>
                          </a:solidFill>
                          <a:latin typeface="Cambria Math" panose="02040503050406030204" pitchFamily="18" charset="0"/>
                        </a:rPr>
                        <m:t>r</m:t>
                      </m:r>
                    </m:e>
                    <m:sub>
                      <m:r>
                        <m:rPr>
                          <m:sty m:val="p"/>
                        </m:rPr>
                        <a:rPr xmlns:a="http://schemas.openxmlformats.org/drawingml/2006/main" sz="2900" i="1">
                          <a:solidFill>
                            <a:srgbClr val="424242"/>
                          </a:solidFill>
                          <a:latin typeface="Cambria Math" panose="02040503050406030204" pitchFamily="18" charset="0"/>
                        </a:rPr>
                        <m:t>T</m:t>
                      </m:r>
                    </m:sub>
                  </m:sSub>
                  <m:sSup>
                    <m:e>
                      <m:r>
                        <a:rPr xmlns:a="http://schemas.openxmlformats.org/drawingml/2006/main" sz="2900" i="1">
                          <a:solidFill>
                            <a:srgbClr val="424242"/>
                          </a:solidFill>
                          <a:latin typeface="Cambria Math" panose="02040503050406030204" pitchFamily="18" charset="0"/>
                        </a:rPr>
                        <m:t>)</m:t>
                      </m:r>
                    </m:e>
                    <m:sup>
                      <m:r>
                        <a:rPr xmlns:a="http://schemas.openxmlformats.org/drawingml/2006/main" sz="2900" i="1">
                          <a:solidFill>
                            <a:srgbClr val="424242"/>
                          </a:solidFill>
                          <a:latin typeface="Cambria Math" panose="02040503050406030204" pitchFamily="18" charset="0"/>
                        </a:rPr>
                        <m:t>2</m:t>
                      </m:r>
                    </m:sup>
                  </m:sSup>
                </m:oMath>
              </m:oMathPara>
            </a14:m>
          </a:p>
        </p:txBody>
      </p:sp>
      <p:grpSp>
        <p:nvGrpSpPr>
          <p:cNvPr id="651" name="グループ"/>
          <p:cNvGrpSpPr/>
          <p:nvPr/>
        </p:nvGrpSpPr>
        <p:grpSpPr>
          <a:xfrm>
            <a:off x="6501971" y="2256991"/>
            <a:ext cx="1393941" cy="349556"/>
            <a:chOff x="0" y="0"/>
            <a:chExt cx="1393939" cy="349554"/>
          </a:xfrm>
        </p:grpSpPr>
        <p:sp>
          <p:nvSpPr>
            <p:cNvPr id="649" name="Matter radius"/>
            <p:cNvSpPr txBox="1"/>
            <p:nvPr/>
          </p:nvSpPr>
          <p:spPr>
            <a:xfrm>
              <a:off x="0" y="0"/>
              <a:ext cx="1393940" cy="349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ln w="50800" cap="flat">
                    <a:solidFill>
                      <a:srgbClr val="FFFFFF"/>
                    </a:solidFill>
                    <a:prstDash val="solid"/>
                    <a:miter lim="400000"/>
                  </a:ln>
                  <a:solidFill>
                    <a:srgbClr val="424242"/>
                  </a:solidFill>
                  <a:latin typeface="Helvetica Neue"/>
                  <a:ea typeface="Helvetica Neue"/>
                  <a:cs typeface="Helvetica Neue"/>
                  <a:sym typeface="Helvetica Neue"/>
                </a:defRPr>
              </a:lvl1pPr>
            </a:lstStyle>
            <a:p>
              <a:pPr/>
              <a:r>
                <a:t>Matter radius</a:t>
              </a:r>
            </a:p>
          </p:txBody>
        </p:sp>
        <p:sp>
          <p:nvSpPr>
            <p:cNvPr id="650" name="Matter radius"/>
            <p:cNvSpPr txBox="1"/>
            <p:nvPr/>
          </p:nvSpPr>
          <p:spPr>
            <a:xfrm>
              <a:off x="0" y="0"/>
              <a:ext cx="1393940" cy="349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Matter radius</a:t>
              </a:r>
            </a:p>
          </p:txBody>
        </p:sp>
      </p:grpSp>
      <p:grpSp>
        <p:nvGrpSpPr>
          <p:cNvPr id="654" name="グループ"/>
          <p:cNvGrpSpPr/>
          <p:nvPr/>
        </p:nvGrpSpPr>
        <p:grpSpPr>
          <a:xfrm>
            <a:off x="6502400" y="6331798"/>
            <a:ext cx="1409916" cy="349556"/>
            <a:chOff x="0" y="0"/>
            <a:chExt cx="1409915" cy="349554"/>
          </a:xfrm>
        </p:grpSpPr>
        <p:sp>
          <p:nvSpPr>
            <p:cNvPr id="652" name="Proton radius"/>
            <p:cNvSpPr txBox="1"/>
            <p:nvPr/>
          </p:nvSpPr>
          <p:spPr>
            <a:xfrm>
              <a:off x="0" y="0"/>
              <a:ext cx="1409916" cy="349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ln w="50800" cap="flat">
                    <a:solidFill>
                      <a:srgbClr val="FFFFFF"/>
                    </a:solidFill>
                    <a:prstDash val="solid"/>
                    <a:miter lim="400000"/>
                  </a:ln>
                  <a:solidFill>
                    <a:srgbClr val="424242"/>
                  </a:solidFill>
                  <a:latin typeface="Helvetica Neue"/>
                  <a:ea typeface="Helvetica Neue"/>
                  <a:cs typeface="Helvetica Neue"/>
                  <a:sym typeface="Helvetica Neue"/>
                </a:defRPr>
              </a:lvl1pPr>
            </a:lstStyle>
            <a:p>
              <a:pPr/>
              <a:r>
                <a:t>Proton radius</a:t>
              </a:r>
            </a:p>
          </p:txBody>
        </p:sp>
        <p:sp>
          <p:nvSpPr>
            <p:cNvPr id="653" name="Proton radius"/>
            <p:cNvSpPr txBox="1"/>
            <p:nvPr/>
          </p:nvSpPr>
          <p:spPr>
            <a:xfrm>
              <a:off x="0" y="0"/>
              <a:ext cx="1409916" cy="349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Proton radius</a:t>
              </a:r>
            </a:p>
          </p:txBody>
        </p:sp>
      </p:grpSp>
      <p:grpSp>
        <p:nvGrpSpPr>
          <p:cNvPr id="657" name="グループ"/>
          <p:cNvGrpSpPr/>
          <p:nvPr/>
        </p:nvGrpSpPr>
        <p:grpSpPr>
          <a:xfrm>
            <a:off x="7589473" y="6506575"/>
            <a:ext cx="354797" cy="498756"/>
            <a:chOff x="0" y="0"/>
            <a:chExt cx="354795" cy="498754"/>
          </a:xfrm>
        </p:grpSpPr>
        <p:sp>
          <p:nvSpPr>
            <p:cNvPr id="655" name="rp"/>
            <p:cNvSpPr txBox="1"/>
            <p:nvPr/>
          </p:nvSpPr>
          <p:spPr>
            <a:xfrm>
              <a:off x="0" y="0"/>
              <a:ext cx="354796" cy="498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584200">
                <a:defRPr sz="2600">
                  <a:ln w="50800" cap="flat">
                    <a:solidFill>
                      <a:srgbClr val="FFFFFF"/>
                    </a:solidFill>
                    <a:prstDash val="solid"/>
                    <a:miter lim="400000"/>
                  </a:ln>
                  <a:solidFill>
                    <a:srgbClr val="424242"/>
                  </a:solidFill>
                  <a:latin typeface="Helvetica Neue"/>
                  <a:ea typeface="Helvetica Neue"/>
                  <a:cs typeface="Helvetica Neue"/>
                  <a:sym typeface="Helvetica Neue"/>
                </a:defRPr>
              </a:pPr>
              <a:r>
                <a:rPr i="1"/>
                <a:t>r</a:t>
              </a:r>
              <a:r>
                <a:rPr baseline="-5999"/>
                <a:t>p</a:t>
              </a:r>
            </a:p>
          </p:txBody>
        </p:sp>
        <p:sp>
          <p:nvSpPr>
            <p:cNvPr id="656" name="rp"/>
            <p:cNvSpPr txBox="1"/>
            <p:nvPr/>
          </p:nvSpPr>
          <p:spPr>
            <a:xfrm>
              <a:off x="0" y="0"/>
              <a:ext cx="354796" cy="498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584200">
                <a:defRPr sz="2600">
                  <a:solidFill>
                    <a:srgbClr val="424242"/>
                  </a:solidFill>
                  <a:latin typeface="Helvetica Neue"/>
                  <a:ea typeface="Helvetica Neue"/>
                  <a:cs typeface="Helvetica Neue"/>
                  <a:sym typeface="Helvetica Neue"/>
                </a:defRPr>
              </a:pPr>
              <a:r>
                <a:rPr i="1"/>
                <a:t>r</a:t>
              </a:r>
              <a:r>
                <a:rPr baseline="-5999"/>
                <a:t>p</a:t>
              </a:r>
            </a:p>
          </p:txBody>
        </p:sp>
      </p:grpSp>
      <p:sp>
        <p:nvSpPr>
          <p:cNvPr id="658" name="線"/>
          <p:cNvSpPr/>
          <p:nvPr/>
        </p:nvSpPr>
        <p:spPr>
          <a:xfrm flipV="1">
            <a:off x="9807258" y="4241321"/>
            <a:ext cx="565798" cy="565797"/>
          </a:xfrm>
          <a:prstGeom prst="line">
            <a:avLst/>
          </a:prstGeom>
          <a:ln w="12700">
            <a:solidFill>
              <a:srgbClr val="424242"/>
            </a:solidFill>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59" name="線"/>
          <p:cNvSpPr/>
          <p:nvPr/>
        </p:nvSpPr>
        <p:spPr>
          <a:xfrm>
            <a:off x="9205278" y="4805257"/>
            <a:ext cx="610191" cy="1"/>
          </a:xfrm>
          <a:prstGeom prst="line">
            <a:avLst/>
          </a:prstGeom>
          <a:ln w="12700">
            <a:solidFill>
              <a:srgbClr val="424242"/>
            </a:solidFill>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60" name="線"/>
          <p:cNvSpPr/>
          <p:nvPr/>
        </p:nvSpPr>
        <p:spPr>
          <a:xfrm flipV="1">
            <a:off x="9803260" y="8192832"/>
            <a:ext cx="565797" cy="565797"/>
          </a:xfrm>
          <a:prstGeom prst="line">
            <a:avLst/>
          </a:prstGeom>
          <a:ln w="12700">
            <a:solidFill>
              <a:srgbClr val="424242"/>
            </a:solidFill>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661" name="線"/>
          <p:cNvSpPr/>
          <p:nvPr/>
        </p:nvSpPr>
        <p:spPr>
          <a:xfrm>
            <a:off x="9201280" y="8756768"/>
            <a:ext cx="610191" cy="1"/>
          </a:xfrm>
          <a:prstGeom prst="line">
            <a:avLst/>
          </a:prstGeom>
          <a:ln w="12700">
            <a:solidFill>
              <a:srgbClr val="424242"/>
            </a:solidFill>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grpSp>
        <p:nvGrpSpPr>
          <p:cNvPr id="664" name="グループ"/>
          <p:cNvGrpSpPr/>
          <p:nvPr/>
        </p:nvGrpSpPr>
        <p:grpSpPr>
          <a:xfrm>
            <a:off x="12004119" y="7212973"/>
            <a:ext cx="314258" cy="436678"/>
            <a:chOff x="0" y="0"/>
            <a:chExt cx="314257" cy="436676"/>
          </a:xfrm>
        </p:grpSpPr>
        <p:sp>
          <p:nvSpPr>
            <p:cNvPr id="662" name="rT"/>
            <p:cNvSpPr txBox="1"/>
            <p:nvPr/>
          </p:nvSpPr>
          <p:spPr>
            <a:xfrm>
              <a:off x="0" y="0"/>
              <a:ext cx="314258" cy="436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584200">
                <a:defRPr sz="2200">
                  <a:ln w="50800" cap="flat">
                    <a:solidFill>
                      <a:srgbClr val="FFFFFF"/>
                    </a:solidFill>
                    <a:prstDash val="solid"/>
                    <a:miter lim="400000"/>
                  </a:ln>
                  <a:solidFill>
                    <a:srgbClr val="424242"/>
                  </a:solidFill>
                  <a:latin typeface="Helvetica Neue"/>
                  <a:ea typeface="Helvetica Neue"/>
                  <a:cs typeface="Helvetica Neue"/>
                  <a:sym typeface="Helvetica Neue"/>
                </a:defRPr>
              </a:pPr>
              <a:r>
                <a:rPr i="1"/>
                <a:t>r</a:t>
              </a:r>
              <a:r>
                <a:rPr baseline="-5999"/>
                <a:t>T</a:t>
              </a:r>
            </a:p>
          </p:txBody>
        </p:sp>
        <p:sp>
          <p:nvSpPr>
            <p:cNvPr id="663" name="rT"/>
            <p:cNvSpPr txBox="1"/>
            <p:nvPr/>
          </p:nvSpPr>
          <p:spPr>
            <a:xfrm>
              <a:off x="0" y="0"/>
              <a:ext cx="314258" cy="436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584200">
                <a:defRPr sz="2200">
                  <a:solidFill>
                    <a:srgbClr val="424242"/>
                  </a:solidFill>
                  <a:latin typeface="Helvetica Neue"/>
                  <a:ea typeface="Helvetica Neue"/>
                  <a:cs typeface="Helvetica Neue"/>
                  <a:sym typeface="Helvetica Neue"/>
                </a:defRPr>
              </a:pPr>
              <a:r>
                <a:rPr i="1"/>
                <a:t>r</a:t>
              </a:r>
              <a:r>
                <a:rPr baseline="-5999"/>
                <a:t>T</a:t>
              </a:r>
            </a:p>
          </p:txBody>
        </p:sp>
      </p:grpSp>
      <p:sp>
        <p:nvSpPr>
          <p:cNvPr id="665" name="Analogy"/>
          <p:cNvSpPr txBox="1"/>
          <p:nvPr/>
        </p:nvSpPr>
        <p:spPr>
          <a:xfrm>
            <a:off x="302407" y="5443426"/>
            <a:ext cx="1123215"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2200">
                <a:ln w="76200" cap="flat">
                  <a:solidFill>
                    <a:srgbClr val="FFFFFF"/>
                  </a:solidFill>
                  <a:prstDash val="solid"/>
                  <a:miter lim="400000"/>
                </a:ln>
                <a:solidFill>
                  <a:srgbClr val="424242"/>
                </a:solidFill>
                <a:latin typeface="Helvetica Neue"/>
                <a:ea typeface="Helvetica Neue"/>
                <a:cs typeface="Helvetica Neue"/>
                <a:sym typeface="Helvetica Neue"/>
              </a:defRPr>
            </a:lvl1pPr>
          </a:lstStyle>
          <a:p>
            <a:pPr/>
            <a:r>
              <a:t>Analogy</a:t>
            </a:r>
          </a:p>
        </p:txBody>
      </p:sp>
      <p:sp>
        <p:nvSpPr>
          <p:cNvPr id="666" name="Analogy"/>
          <p:cNvSpPr txBox="1"/>
          <p:nvPr/>
        </p:nvSpPr>
        <p:spPr>
          <a:xfrm>
            <a:off x="282022" y="5445988"/>
            <a:ext cx="1163985"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2400">
                <a:solidFill>
                  <a:srgbClr val="424242"/>
                </a:solidFill>
                <a:latin typeface="Times New Roman"/>
                <a:ea typeface="Times New Roman"/>
                <a:cs typeface="Times New Roman"/>
                <a:sym typeface="Times New Roman"/>
              </a:defRPr>
            </a:lvl1pPr>
          </a:lstStyle>
          <a:p>
            <a:pPr/>
            <a:r>
              <a:t>Analogy</a:t>
            </a:r>
          </a:p>
        </p:txBody>
      </p:sp>
      <p:sp>
        <p:nvSpPr>
          <p:cNvPr id="667" name="If this picture is true…,"/>
          <p:cNvSpPr txBox="1"/>
          <p:nvPr/>
        </p:nvSpPr>
        <p:spPr>
          <a:xfrm>
            <a:off x="280766" y="8300861"/>
            <a:ext cx="2372601" cy="370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900">
                <a:solidFill>
                  <a:srgbClr val="424242"/>
                </a:solidFill>
                <a:latin typeface="Times New Roman"/>
                <a:ea typeface="Times New Roman"/>
                <a:cs typeface="Times New Roman"/>
                <a:sym typeface="Times New Roman"/>
              </a:defRPr>
            </a:lvl1pPr>
          </a:lstStyle>
          <a:p>
            <a:pPr/>
            <a:r>
              <a:t>If this picture is true…,</a:t>
            </a:r>
          </a:p>
        </p:txBody>
      </p:sp>
      <p:sp>
        <p:nvSpPr>
          <p:cNvPr id="668" name="2. Charge-changing cross section σCC → Proton radius"/>
          <p:cNvSpPr txBox="1"/>
          <p:nvPr/>
        </p:nvSpPr>
        <p:spPr>
          <a:xfrm>
            <a:off x="146495" y="300846"/>
            <a:ext cx="11865273" cy="67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4000">
                <a:solidFill>
                  <a:srgbClr val="000000"/>
                </a:solidFill>
                <a:latin typeface="Times New Roman"/>
                <a:ea typeface="Times New Roman"/>
                <a:cs typeface="Times New Roman"/>
                <a:sym typeface="Times New Roman"/>
              </a:defRPr>
            </a:pPr>
            <a:r>
              <a:t>2. Charge-changing cross section </a:t>
            </a:r>
            <a:r>
              <a:rPr i="1"/>
              <a:t>σ</a:t>
            </a:r>
            <a:r>
              <a:rPr baseline="-5999"/>
              <a:t>CC</a:t>
            </a:r>
            <a:r>
              <a:t> → Proton radius</a:t>
            </a:r>
          </a:p>
        </p:txBody>
      </p:sp>
      <p:sp>
        <p:nvSpPr>
          <p:cNvPr id="669"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テキスト ボックス 110"/>
          <p:cNvSpPr txBox="1"/>
          <p:nvPr/>
        </p:nvSpPr>
        <p:spPr>
          <a:xfrm>
            <a:off x="817130" y="8655835"/>
            <a:ext cx="6783899" cy="4584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600">
                <a:solidFill>
                  <a:srgbClr val="000000"/>
                </a:solidFill>
                <a:latin typeface="Times New Roman"/>
                <a:ea typeface="Times New Roman"/>
                <a:cs typeface="Times New Roman"/>
                <a:sym typeface="Times New Roman"/>
              </a:defRPr>
            </a:lvl1pPr>
          </a:lstStyle>
          <a:p>
            <a:pPr/>
            <a:r>
              <a:t>Correct events reacted in detectors</a:t>
            </a:r>
          </a:p>
        </p:txBody>
      </p:sp>
      <p:sp>
        <p:nvSpPr>
          <p:cNvPr id="674" name="直線矢印コネクタ 96"/>
          <p:cNvSpPr/>
          <p:nvPr/>
        </p:nvSpPr>
        <p:spPr>
          <a:xfrm>
            <a:off x="1491411" y="4740907"/>
            <a:ext cx="5331609" cy="1"/>
          </a:xfrm>
          <a:prstGeom prst="line">
            <a:avLst/>
          </a:prstGeom>
          <a:ln w="38100">
            <a:solidFill>
              <a:srgbClr val="000000"/>
            </a:solidFill>
            <a:miter/>
            <a:tailEnd type="triangle"/>
          </a:ln>
        </p:spPr>
        <p:txBody>
          <a:bodyPr lIns="45719" rIns="45719"/>
          <a:lstStyle/>
          <a:p>
            <a:pPr algn="l" defTabSz="914400">
              <a:defRPr sz="1800">
                <a:solidFill>
                  <a:srgbClr val="000000"/>
                </a:solidFill>
                <a:latin typeface="Helvetica Neue"/>
                <a:ea typeface="Helvetica Neue"/>
                <a:cs typeface="Helvetica Neue"/>
                <a:sym typeface="Helvetica Neue"/>
              </a:defRPr>
            </a:pPr>
          </a:p>
        </p:txBody>
      </p:sp>
      <p:sp>
        <p:nvSpPr>
          <p:cNvPr id="675" name="正方形/長方形 97"/>
          <p:cNvSpPr/>
          <p:nvPr/>
        </p:nvSpPr>
        <p:spPr>
          <a:xfrm>
            <a:off x="3404183" y="3964952"/>
            <a:ext cx="951520" cy="1551910"/>
          </a:xfrm>
          <a:prstGeom prst="rect">
            <a:avLst/>
          </a:prstGeom>
          <a:solidFill>
            <a:srgbClr val="FFFF00"/>
          </a:solidFill>
          <a:ln w="12700">
            <a:solidFill>
              <a:srgbClr val="000000"/>
            </a:solidFill>
            <a:miter/>
          </a:ln>
        </p:spPr>
        <p:txBody>
          <a:bodyPr lIns="45719" rIns="45719" anchor="ctr"/>
          <a:lstStyle/>
          <a:p>
            <a:pPr defTabSz="914400">
              <a:defRPr sz="1800">
                <a:solidFill>
                  <a:srgbClr val="000000"/>
                </a:solidFill>
                <a:latin typeface="Times New Roman"/>
                <a:ea typeface="Times New Roman"/>
                <a:cs typeface="Times New Roman"/>
                <a:sym typeface="Times New Roman"/>
              </a:defRPr>
            </a:pPr>
          </a:p>
        </p:txBody>
      </p:sp>
      <p:sp>
        <p:nvSpPr>
          <p:cNvPr id="676" name="正方形/長方形 98"/>
          <p:cNvSpPr/>
          <p:nvPr/>
        </p:nvSpPr>
        <p:spPr>
          <a:xfrm>
            <a:off x="2506121" y="3964952"/>
            <a:ext cx="278549" cy="1551910"/>
          </a:xfrm>
          <a:prstGeom prst="rect">
            <a:avLst/>
          </a:prstGeom>
          <a:solidFill>
            <a:srgbClr val="FFFFFF"/>
          </a:solidFill>
          <a:ln w="12700">
            <a:solidFill>
              <a:srgbClr val="000000"/>
            </a:solidFill>
            <a:miter/>
          </a:ln>
        </p:spPr>
        <p:txBody>
          <a:bodyPr lIns="45719" rIns="45719" anchor="ctr"/>
          <a:lstStyle/>
          <a:p>
            <a:pPr defTabSz="914400">
              <a:defRPr sz="1800">
                <a:solidFill>
                  <a:srgbClr val="000000"/>
                </a:solidFill>
                <a:latin typeface="Times New Roman"/>
                <a:ea typeface="Times New Roman"/>
                <a:cs typeface="Times New Roman"/>
                <a:sym typeface="Times New Roman"/>
              </a:defRPr>
            </a:pPr>
          </a:p>
        </p:txBody>
      </p:sp>
      <p:sp>
        <p:nvSpPr>
          <p:cNvPr id="677" name="正方形/長方形 99"/>
          <p:cNvSpPr/>
          <p:nvPr/>
        </p:nvSpPr>
        <p:spPr>
          <a:xfrm>
            <a:off x="5032948" y="3964952"/>
            <a:ext cx="278549" cy="1551910"/>
          </a:xfrm>
          <a:prstGeom prst="rect">
            <a:avLst/>
          </a:prstGeom>
          <a:solidFill>
            <a:srgbClr val="FFFFFF"/>
          </a:solidFill>
          <a:ln w="12700">
            <a:solidFill>
              <a:srgbClr val="000000"/>
            </a:solidFill>
            <a:miter/>
          </a:ln>
        </p:spPr>
        <p:txBody>
          <a:bodyPr lIns="45719" rIns="45719" anchor="ctr"/>
          <a:lstStyle/>
          <a:p>
            <a:pPr defTabSz="914400">
              <a:defRPr sz="1800">
                <a:solidFill>
                  <a:srgbClr val="000000"/>
                </a:solidFill>
                <a:latin typeface="Times New Roman"/>
                <a:ea typeface="Times New Roman"/>
                <a:cs typeface="Times New Roman"/>
                <a:sym typeface="Times New Roman"/>
              </a:defRPr>
            </a:pPr>
          </a:p>
        </p:txBody>
      </p:sp>
      <p:sp>
        <p:nvSpPr>
          <p:cNvPr id="678" name="テキスト ボックス 100"/>
          <p:cNvSpPr txBox="1"/>
          <p:nvPr/>
        </p:nvSpPr>
        <p:spPr>
          <a:xfrm>
            <a:off x="3144367" y="3359552"/>
            <a:ext cx="1515185" cy="7186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defTabSz="914400">
              <a:defRPr sz="1800">
                <a:solidFill>
                  <a:srgbClr val="000000"/>
                </a:solidFill>
                <a:latin typeface="Times New Roman"/>
                <a:ea typeface="Times New Roman"/>
                <a:cs typeface="Times New Roman"/>
                <a:sym typeface="Times New Roman"/>
              </a:defRPr>
            </a:pPr>
            <a:r>
              <a:t>Reaction </a:t>
            </a:r>
          </a:p>
          <a:p>
            <a:pPr defTabSz="914400">
              <a:defRPr sz="1800">
                <a:solidFill>
                  <a:srgbClr val="000000"/>
                </a:solidFill>
                <a:latin typeface="Times New Roman"/>
                <a:ea typeface="Times New Roman"/>
                <a:cs typeface="Times New Roman"/>
                <a:sym typeface="Times New Roman"/>
              </a:defRPr>
            </a:pPr>
            <a:r>
              <a:t>target</a:t>
            </a:r>
          </a:p>
        </p:txBody>
      </p:sp>
      <p:sp>
        <p:nvSpPr>
          <p:cNvPr id="679" name="テキスト ボックス 101"/>
          <p:cNvSpPr txBox="1"/>
          <p:nvPr/>
        </p:nvSpPr>
        <p:spPr>
          <a:xfrm>
            <a:off x="1999832" y="3556198"/>
            <a:ext cx="1333171" cy="4098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1800">
                <a:solidFill>
                  <a:srgbClr val="000000"/>
                </a:solidFill>
                <a:latin typeface="Times New Roman"/>
                <a:ea typeface="Times New Roman"/>
                <a:cs typeface="Times New Roman"/>
                <a:sym typeface="Times New Roman"/>
              </a:defRPr>
            </a:lvl1pPr>
          </a:lstStyle>
          <a:p>
            <a:pPr/>
            <a:r>
              <a:t>Detector1</a:t>
            </a:r>
          </a:p>
        </p:txBody>
      </p:sp>
      <p:sp>
        <p:nvSpPr>
          <p:cNvPr id="680" name="テキスト ボックス 102"/>
          <p:cNvSpPr txBox="1"/>
          <p:nvPr/>
        </p:nvSpPr>
        <p:spPr>
          <a:xfrm>
            <a:off x="4466559" y="3556198"/>
            <a:ext cx="1404451" cy="4098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1800">
                <a:solidFill>
                  <a:srgbClr val="000000"/>
                </a:solidFill>
                <a:latin typeface="Times New Roman"/>
                <a:ea typeface="Times New Roman"/>
                <a:cs typeface="Times New Roman"/>
                <a:sym typeface="Times New Roman"/>
              </a:defRPr>
            </a:lvl1pPr>
          </a:lstStyle>
          <a:p>
            <a:pPr/>
            <a:r>
              <a:t>Detector2</a:t>
            </a:r>
          </a:p>
        </p:txBody>
      </p:sp>
      <p:sp>
        <p:nvSpPr>
          <p:cNvPr id="681" name="テキスト ボックス 107"/>
          <p:cNvSpPr txBox="1"/>
          <p:nvPr/>
        </p:nvSpPr>
        <p:spPr>
          <a:xfrm>
            <a:off x="-165306" y="4908580"/>
            <a:ext cx="2842002" cy="866612"/>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defTabSz="914400">
              <a:defRPr sz="2000">
                <a:solidFill>
                  <a:srgbClr val="000000"/>
                </a:solidFill>
                <a:latin typeface="Times New Roman"/>
                <a:ea typeface="Times New Roman"/>
                <a:cs typeface="Times New Roman"/>
                <a:sym typeface="Times New Roman"/>
              </a:defRPr>
            </a:pPr>
            <a:r>
              <a:t> Incident particles</a:t>
            </a:r>
          </a:p>
          <a:p>
            <a:pPr defTabSz="914400">
              <a:defRPr i="1" sz="2400">
                <a:solidFill>
                  <a:srgbClr val="000000"/>
                </a:solidFill>
                <a:latin typeface="Times New Roman"/>
                <a:ea typeface="Times New Roman"/>
                <a:cs typeface="Times New Roman"/>
                <a:sym typeface="Times New Roman"/>
              </a:defRPr>
            </a:pPr>
            <a:r>
              <a:t>N</a:t>
            </a:r>
            <a:r>
              <a:rPr baseline="-25000" i="0"/>
              <a:t>1</a:t>
            </a:r>
            <a:r>
              <a:rPr baseline="30000" i="0"/>
              <a:t>in</a:t>
            </a:r>
          </a:p>
        </p:txBody>
      </p:sp>
      <p:sp>
        <p:nvSpPr>
          <p:cNvPr id="682" name="正方形/長方形 108"/>
          <p:cNvSpPr/>
          <p:nvPr/>
        </p:nvSpPr>
        <p:spPr>
          <a:xfrm>
            <a:off x="3384673" y="6517640"/>
            <a:ext cx="951520" cy="1551910"/>
          </a:xfrm>
          <a:prstGeom prst="rect">
            <a:avLst/>
          </a:prstGeom>
          <a:ln w="38100">
            <a:solidFill>
              <a:srgbClr val="000000"/>
            </a:solidFill>
            <a:prstDash val="sysDash"/>
            <a:miter/>
          </a:ln>
        </p:spPr>
        <p:txBody>
          <a:bodyPr lIns="45719" rIns="45719" anchor="ctr"/>
          <a:lstStyle/>
          <a:p>
            <a:pPr defTabSz="914400">
              <a:defRPr sz="1800">
                <a:solidFill>
                  <a:srgbClr val="000000"/>
                </a:solidFill>
                <a:latin typeface="Times New Roman"/>
                <a:ea typeface="Times New Roman"/>
                <a:cs typeface="Times New Roman"/>
                <a:sym typeface="Times New Roman"/>
              </a:defRPr>
            </a:pPr>
          </a:p>
        </p:txBody>
      </p:sp>
      <p:sp>
        <p:nvSpPr>
          <p:cNvPr id="683" name="テキスト ボックス 109"/>
          <p:cNvSpPr txBox="1"/>
          <p:nvPr/>
        </p:nvSpPr>
        <p:spPr>
          <a:xfrm>
            <a:off x="3029776" y="5570429"/>
            <a:ext cx="1744367" cy="437936"/>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defTabSz="914400">
              <a:defRPr sz="2000">
                <a:solidFill>
                  <a:srgbClr val="000000"/>
                </a:solidFill>
                <a:latin typeface="Times New Roman"/>
                <a:ea typeface="Times New Roman"/>
                <a:cs typeface="Times New Roman"/>
                <a:sym typeface="Times New Roman"/>
              </a:defRPr>
            </a:pPr>
            <a:r>
              <a:t>Thickness: </a:t>
            </a:r>
            <a:r>
              <a:rPr i="1"/>
              <a:t>t</a:t>
            </a:r>
          </a:p>
        </p:txBody>
      </p:sp>
      <p:sp>
        <p:nvSpPr>
          <p:cNvPr id="684" name="正方形/長方形 111"/>
          <p:cNvSpPr txBox="1"/>
          <p:nvPr/>
        </p:nvSpPr>
        <p:spPr>
          <a:xfrm>
            <a:off x="5708488" y="4908580"/>
            <a:ext cx="2894487" cy="866612"/>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defTabSz="914400">
              <a:defRPr sz="2000">
                <a:solidFill>
                  <a:srgbClr val="FF0000"/>
                </a:solidFill>
                <a:latin typeface="Times New Roman"/>
                <a:ea typeface="Times New Roman"/>
                <a:cs typeface="Times New Roman"/>
                <a:sym typeface="Times New Roman"/>
              </a:defRPr>
            </a:pPr>
            <a:r>
              <a:t>Non-reacting particles</a:t>
            </a:r>
          </a:p>
          <a:p>
            <a:pPr defTabSz="914400">
              <a:defRPr i="1" sz="2400">
                <a:solidFill>
                  <a:srgbClr val="000000"/>
                </a:solidFill>
                <a:latin typeface="Times New Roman"/>
                <a:ea typeface="Times New Roman"/>
                <a:cs typeface="Times New Roman"/>
                <a:sym typeface="Times New Roman"/>
              </a:defRPr>
            </a:pPr>
            <a:r>
              <a:t>N</a:t>
            </a:r>
            <a:r>
              <a:rPr baseline="-25000" i="0"/>
              <a:t>2</a:t>
            </a:r>
            <a:r>
              <a:rPr baseline="30000" i="0"/>
              <a:t>in</a:t>
            </a:r>
          </a:p>
        </p:txBody>
      </p:sp>
      <p:sp>
        <p:nvSpPr>
          <p:cNvPr id="685" name="直線矢印コネクタ 112"/>
          <p:cNvSpPr/>
          <p:nvPr/>
        </p:nvSpPr>
        <p:spPr>
          <a:xfrm>
            <a:off x="1507109" y="7294153"/>
            <a:ext cx="5331609" cy="1"/>
          </a:xfrm>
          <a:prstGeom prst="line">
            <a:avLst/>
          </a:prstGeom>
          <a:ln w="38100">
            <a:solidFill>
              <a:srgbClr val="000000"/>
            </a:solidFill>
            <a:miter/>
            <a:tailEnd type="triangle"/>
          </a:ln>
        </p:spPr>
        <p:txBody>
          <a:bodyPr lIns="45719" rIns="45719"/>
          <a:lstStyle/>
          <a:p>
            <a:pPr algn="l" defTabSz="914400">
              <a:defRPr sz="1800">
                <a:solidFill>
                  <a:srgbClr val="000000"/>
                </a:solidFill>
                <a:latin typeface="Helvetica Neue"/>
                <a:ea typeface="Helvetica Neue"/>
                <a:cs typeface="Helvetica Neue"/>
                <a:sym typeface="Helvetica Neue"/>
              </a:defRPr>
            </a:pPr>
          </a:p>
        </p:txBody>
      </p:sp>
      <p:sp>
        <p:nvSpPr>
          <p:cNvPr id="686" name="正方形/長方形 113"/>
          <p:cNvSpPr/>
          <p:nvPr/>
        </p:nvSpPr>
        <p:spPr>
          <a:xfrm>
            <a:off x="2521819" y="6518199"/>
            <a:ext cx="278549" cy="1551909"/>
          </a:xfrm>
          <a:prstGeom prst="rect">
            <a:avLst/>
          </a:prstGeom>
          <a:solidFill>
            <a:srgbClr val="FFFFFF"/>
          </a:solidFill>
          <a:ln w="12700">
            <a:solidFill>
              <a:srgbClr val="000000"/>
            </a:solidFill>
            <a:miter/>
          </a:ln>
        </p:spPr>
        <p:txBody>
          <a:bodyPr lIns="45719" rIns="45719" anchor="ctr"/>
          <a:lstStyle/>
          <a:p>
            <a:pPr defTabSz="914400">
              <a:defRPr sz="1800">
                <a:solidFill>
                  <a:srgbClr val="000000"/>
                </a:solidFill>
                <a:latin typeface="Times New Roman"/>
                <a:ea typeface="Times New Roman"/>
                <a:cs typeface="Times New Roman"/>
                <a:sym typeface="Times New Roman"/>
              </a:defRPr>
            </a:pPr>
          </a:p>
        </p:txBody>
      </p:sp>
      <p:sp>
        <p:nvSpPr>
          <p:cNvPr id="687" name="正方形/長方形 114"/>
          <p:cNvSpPr/>
          <p:nvPr/>
        </p:nvSpPr>
        <p:spPr>
          <a:xfrm>
            <a:off x="5048646" y="6518199"/>
            <a:ext cx="278549" cy="1551909"/>
          </a:xfrm>
          <a:prstGeom prst="rect">
            <a:avLst/>
          </a:prstGeom>
          <a:solidFill>
            <a:srgbClr val="FFFFFF"/>
          </a:solidFill>
          <a:ln w="12700">
            <a:solidFill>
              <a:srgbClr val="000000"/>
            </a:solidFill>
            <a:miter/>
          </a:ln>
        </p:spPr>
        <p:txBody>
          <a:bodyPr lIns="45719" rIns="45719" anchor="ctr"/>
          <a:lstStyle/>
          <a:p>
            <a:pPr defTabSz="914400">
              <a:defRPr sz="1800">
                <a:solidFill>
                  <a:srgbClr val="000000"/>
                </a:solidFill>
                <a:latin typeface="Times New Roman"/>
                <a:ea typeface="Times New Roman"/>
                <a:cs typeface="Times New Roman"/>
                <a:sym typeface="Times New Roman"/>
              </a:defRPr>
            </a:pPr>
          </a:p>
        </p:txBody>
      </p:sp>
      <p:sp>
        <p:nvSpPr>
          <p:cNvPr id="688" name="テキスト ボックス 123"/>
          <p:cNvSpPr txBox="1"/>
          <p:nvPr/>
        </p:nvSpPr>
        <p:spPr>
          <a:xfrm>
            <a:off x="-184816" y="7363375"/>
            <a:ext cx="2842002" cy="866612"/>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defTabSz="914400">
              <a:defRPr sz="2000">
                <a:solidFill>
                  <a:srgbClr val="000000"/>
                </a:solidFill>
                <a:latin typeface="Times New Roman"/>
                <a:ea typeface="Times New Roman"/>
                <a:cs typeface="Times New Roman"/>
                <a:sym typeface="Times New Roman"/>
              </a:defRPr>
            </a:pPr>
            <a:r>
              <a:t> Incident particles</a:t>
            </a:r>
          </a:p>
          <a:p>
            <a:pPr defTabSz="914400">
              <a:defRPr i="1" sz="2400">
                <a:solidFill>
                  <a:srgbClr val="000000"/>
                </a:solidFill>
                <a:latin typeface="Times New Roman"/>
                <a:ea typeface="Times New Roman"/>
                <a:cs typeface="Times New Roman"/>
                <a:sym typeface="Times New Roman"/>
              </a:defRPr>
            </a:pPr>
            <a:r>
              <a:t>N</a:t>
            </a:r>
            <a:r>
              <a:rPr baseline="-25000" i="0"/>
              <a:t>1</a:t>
            </a:r>
            <a:r>
              <a:rPr baseline="30000" i="0"/>
              <a:t>out</a:t>
            </a:r>
          </a:p>
        </p:txBody>
      </p:sp>
      <p:sp>
        <p:nvSpPr>
          <p:cNvPr id="689" name="正方形/長方形 124"/>
          <p:cNvSpPr txBox="1"/>
          <p:nvPr/>
        </p:nvSpPr>
        <p:spPr>
          <a:xfrm>
            <a:off x="5688979" y="7423523"/>
            <a:ext cx="2894486" cy="86661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defTabSz="914400">
              <a:defRPr sz="2000">
                <a:solidFill>
                  <a:srgbClr val="FF0000"/>
                </a:solidFill>
                <a:latin typeface="Times New Roman"/>
                <a:ea typeface="Times New Roman"/>
                <a:cs typeface="Times New Roman"/>
                <a:sym typeface="Times New Roman"/>
              </a:defRPr>
            </a:pPr>
            <a:r>
              <a:t>Non-reacting particles</a:t>
            </a:r>
          </a:p>
          <a:p>
            <a:pPr defTabSz="914400">
              <a:defRPr i="1" sz="2400">
                <a:solidFill>
                  <a:srgbClr val="000000"/>
                </a:solidFill>
                <a:latin typeface="Times New Roman"/>
                <a:ea typeface="Times New Roman"/>
                <a:cs typeface="Times New Roman"/>
                <a:sym typeface="Times New Roman"/>
              </a:defRPr>
            </a:pPr>
            <a:r>
              <a:t>N</a:t>
            </a:r>
            <a:r>
              <a:rPr baseline="-25000" i="0"/>
              <a:t>2</a:t>
            </a:r>
            <a:r>
              <a:rPr baseline="30000" i="0"/>
              <a:t>out</a:t>
            </a:r>
          </a:p>
        </p:txBody>
      </p:sp>
      <p:sp>
        <p:nvSpPr>
          <p:cNvPr id="690" name="テキスト ボックス 126"/>
          <p:cNvSpPr txBox="1"/>
          <p:nvPr/>
        </p:nvSpPr>
        <p:spPr>
          <a:xfrm>
            <a:off x="1980322" y="6054684"/>
            <a:ext cx="1333171" cy="4098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1800">
                <a:solidFill>
                  <a:srgbClr val="000000"/>
                </a:solidFill>
                <a:latin typeface="Times New Roman"/>
                <a:ea typeface="Times New Roman"/>
                <a:cs typeface="Times New Roman"/>
                <a:sym typeface="Times New Roman"/>
              </a:defRPr>
            </a:lvl1pPr>
          </a:lstStyle>
          <a:p>
            <a:pPr/>
            <a:r>
              <a:t>Detector1</a:t>
            </a:r>
          </a:p>
        </p:txBody>
      </p:sp>
      <p:sp>
        <p:nvSpPr>
          <p:cNvPr id="691" name="テキスト ボックス 127"/>
          <p:cNvSpPr txBox="1"/>
          <p:nvPr/>
        </p:nvSpPr>
        <p:spPr>
          <a:xfrm>
            <a:off x="4447049" y="6054684"/>
            <a:ext cx="1404451" cy="4098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1800">
                <a:solidFill>
                  <a:srgbClr val="000000"/>
                </a:solidFill>
                <a:latin typeface="Times New Roman"/>
                <a:ea typeface="Times New Roman"/>
                <a:cs typeface="Times New Roman"/>
                <a:sym typeface="Times New Roman"/>
              </a:defRPr>
            </a:lvl1pPr>
          </a:lstStyle>
          <a:p>
            <a:pPr/>
            <a:r>
              <a:t>Detector2</a:t>
            </a:r>
          </a:p>
        </p:txBody>
      </p:sp>
      <p:sp>
        <p:nvSpPr>
          <p:cNvPr id="692" name="方程式"/>
          <p:cNvSpPr txBox="1"/>
          <p:nvPr/>
        </p:nvSpPr>
        <p:spPr>
          <a:xfrm>
            <a:off x="9853432" y="2186427"/>
            <a:ext cx="1887175" cy="1269388"/>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m:rPr>
                          <m:sty m:val="p"/>
                        </m:rPr>
                        <a:rPr xmlns:a="http://schemas.openxmlformats.org/drawingml/2006/main" sz="3800" i="1">
                          <a:solidFill>
                            <a:srgbClr val="000000"/>
                          </a:solidFill>
                          <a:latin typeface="Cambria Math" panose="02040503050406030204" pitchFamily="18" charset="0"/>
                        </a:rPr>
                        <m:t>Γ</m:t>
                      </m:r>
                    </m:e>
                    <m:sub>
                      <m:r>
                        <m:rPr>
                          <m:sty m:val="p"/>
                        </m:rPr>
                        <a:rPr xmlns:a="http://schemas.openxmlformats.org/drawingml/2006/main" sz="3800" i="1">
                          <a:solidFill>
                            <a:srgbClr val="000000"/>
                          </a:solidFill>
                          <a:latin typeface="Cambria Math" panose="02040503050406030204" pitchFamily="18" charset="0"/>
                        </a:rPr>
                        <m:t>in</m:t>
                      </m:r>
                    </m:sub>
                  </m:sSub>
                  <m:r>
                    <a:rPr xmlns:a="http://schemas.openxmlformats.org/drawingml/2006/main" sz="3800" i="1">
                      <a:solidFill>
                        <a:srgbClr val="000000"/>
                      </a:solidFill>
                      <a:latin typeface="Cambria Math" panose="02040503050406030204" pitchFamily="18" charset="0"/>
                    </a:rPr>
                    <m:t>=</m:t>
                  </m:r>
                  <m:f>
                    <m:fPr>
                      <m:ctrlPr>
                        <a:rPr xmlns:a="http://schemas.openxmlformats.org/drawingml/2006/main" sz="3800" i="1">
                          <a:solidFill>
                            <a:srgbClr val="000000"/>
                          </a:solidFill>
                          <a:latin typeface="Cambria Math" panose="02040503050406030204" pitchFamily="18" charset="0"/>
                        </a:rPr>
                      </m:ctrlPr>
                      <m:type m:val="bar"/>
                    </m:fPr>
                    <m:num>
                      <m:sSubSup>
                        <m:e>
                          <m:r>
                            <a:rPr xmlns:a="http://schemas.openxmlformats.org/drawingml/2006/main" sz="3800" i="1">
                              <a:solidFill>
                                <a:srgbClr val="000000"/>
                              </a:solidFill>
                              <a:latin typeface="Cambria Math" panose="02040503050406030204" pitchFamily="18" charset="0"/>
                            </a:rPr>
                            <m:t>N</m:t>
                          </m:r>
                        </m:e>
                        <m:sub>
                          <m:r>
                            <a:rPr xmlns:a="http://schemas.openxmlformats.org/drawingml/2006/main" sz="3800" i="1">
                              <a:solidFill>
                                <a:srgbClr val="000000"/>
                              </a:solidFill>
                              <a:latin typeface="Cambria Math" panose="02040503050406030204" pitchFamily="18" charset="0"/>
                            </a:rPr>
                            <m:t>2</m:t>
                          </m:r>
                        </m:sub>
                        <m:sup>
                          <m:r>
                            <m:rPr>
                              <m:sty m:val="p"/>
                            </m:rPr>
                            <a:rPr xmlns:a="http://schemas.openxmlformats.org/drawingml/2006/main" sz="3800" i="1">
                              <a:solidFill>
                                <a:srgbClr val="000000"/>
                              </a:solidFill>
                              <a:latin typeface="Cambria Math" panose="02040503050406030204" pitchFamily="18" charset="0"/>
                            </a:rPr>
                            <m:t>in</m:t>
                          </m:r>
                        </m:sup>
                      </m:sSubSup>
                    </m:num>
                    <m:den>
                      <m:sSubSup>
                        <m:e>
                          <m:r>
                            <a:rPr xmlns:a="http://schemas.openxmlformats.org/drawingml/2006/main" sz="3800" i="1">
                              <a:solidFill>
                                <a:srgbClr val="000000"/>
                              </a:solidFill>
                              <a:latin typeface="Cambria Math" panose="02040503050406030204" pitchFamily="18" charset="0"/>
                            </a:rPr>
                            <m:t>N</m:t>
                          </m:r>
                        </m:e>
                        <m:sub>
                          <m:r>
                            <a:rPr xmlns:a="http://schemas.openxmlformats.org/drawingml/2006/main" sz="3800" i="1">
                              <a:solidFill>
                                <a:srgbClr val="000000"/>
                              </a:solidFill>
                              <a:latin typeface="Cambria Math" panose="02040503050406030204" pitchFamily="18" charset="0"/>
                            </a:rPr>
                            <m:t>1</m:t>
                          </m:r>
                        </m:sub>
                        <m:sup>
                          <m:r>
                            <m:rPr>
                              <m:sty m:val="p"/>
                            </m:rPr>
                            <a:rPr xmlns:a="http://schemas.openxmlformats.org/drawingml/2006/main" sz="3800" i="1">
                              <a:solidFill>
                                <a:srgbClr val="000000"/>
                              </a:solidFill>
                              <a:latin typeface="Cambria Math" panose="02040503050406030204" pitchFamily="18" charset="0"/>
                            </a:rPr>
                            <m:t>in</m:t>
                          </m:r>
                        </m:sup>
                      </m:sSubSup>
                    </m:den>
                  </m:f>
                </m:oMath>
              </m:oMathPara>
            </a14:m>
            <a:endParaRPr sz="3800"/>
          </a:p>
        </p:txBody>
      </p:sp>
      <p:sp>
        <p:nvSpPr>
          <p:cNvPr id="693" name="方程式"/>
          <p:cNvSpPr txBox="1"/>
          <p:nvPr/>
        </p:nvSpPr>
        <p:spPr>
          <a:xfrm>
            <a:off x="9683746" y="7645413"/>
            <a:ext cx="2220113" cy="123375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m:rPr>
                          <m:sty m:val="p"/>
                        </m:rPr>
                        <a:rPr xmlns:a="http://schemas.openxmlformats.org/drawingml/2006/main" sz="3800" i="1">
                          <a:solidFill>
                            <a:srgbClr val="000000"/>
                          </a:solidFill>
                          <a:latin typeface="Cambria Math" panose="02040503050406030204" pitchFamily="18" charset="0"/>
                        </a:rPr>
                        <m:t>Γ</m:t>
                      </m:r>
                    </m:e>
                    <m:sub>
                      <m:r>
                        <m:rPr>
                          <m:sty m:val="p"/>
                        </m:rPr>
                        <a:rPr xmlns:a="http://schemas.openxmlformats.org/drawingml/2006/main" sz="3800" i="1">
                          <a:solidFill>
                            <a:srgbClr val="000000"/>
                          </a:solidFill>
                          <a:latin typeface="Cambria Math" panose="02040503050406030204" pitchFamily="18" charset="0"/>
                        </a:rPr>
                        <m:t>out</m:t>
                      </m:r>
                    </m:sub>
                  </m:sSub>
                  <m:r>
                    <a:rPr xmlns:a="http://schemas.openxmlformats.org/drawingml/2006/main" sz="3800" i="1">
                      <a:solidFill>
                        <a:srgbClr val="000000"/>
                      </a:solidFill>
                      <a:latin typeface="Cambria Math" panose="02040503050406030204" pitchFamily="18" charset="0"/>
                    </a:rPr>
                    <m:t>=</m:t>
                  </m:r>
                  <m:f>
                    <m:fPr>
                      <m:ctrlPr>
                        <a:rPr xmlns:a="http://schemas.openxmlformats.org/drawingml/2006/main" sz="3800" i="1">
                          <a:solidFill>
                            <a:srgbClr val="000000"/>
                          </a:solidFill>
                          <a:latin typeface="Cambria Math" panose="02040503050406030204" pitchFamily="18" charset="0"/>
                        </a:rPr>
                      </m:ctrlPr>
                      <m:type m:val="bar"/>
                    </m:fPr>
                    <m:num>
                      <m:sSubSup>
                        <m:e>
                          <m:r>
                            <a:rPr xmlns:a="http://schemas.openxmlformats.org/drawingml/2006/main" sz="3800" i="1">
                              <a:solidFill>
                                <a:srgbClr val="000000"/>
                              </a:solidFill>
                              <a:latin typeface="Cambria Math" panose="02040503050406030204" pitchFamily="18" charset="0"/>
                            </a:rPr>
                            <m:t>N</m:t>
                          </m:r>
                        </m:e>
                        <m:sub>
                          <m:r>
                            <a:rPr xmlns:a="http://schemas.openxmlformats.org/drawingml/2006/main" sz="3800" i="1">
                              <a:solidFill>
                                <a:srgbClr val="000000"/>
                              </a:solidFill>
                              <a:latin typeface="Cambria Math" panose="02040503050406030204" pitchFamily="18" charset="0"/>
                            </a:rPr>
                            <m:t>2</m:t>
                          </m:r>
                        </m:sub>
                        <m:sup>
                          <m:r>
                            <m:rPr>
                              <m:sty m:val="p"/>
                            </m:rPr>
                            <a:rPr xmlns:a="http://schemas.openxmlformats.org/drawingml/2006/main" sz="3800" i="1">
                              <a:solidFill>
                                <a:srgbClr val="000000"/>
                              </a:solidFill>
                              <a:latin typeface="Cambria Math" panose="02040503050406030204" pitchFamily="18" charset="0"/>
                            </a:rPr>
                            <m:t>out</m:t>
                          </m:r>
                        </m:sup>
                      </m:sSubSup>
                    </m:num>
                    <m:den>
                      <m:sSubSup>
                        <m:e>
                          <m:r>
                            <a:rPr xmlns:a="http://schemas.openxmlformats.org/drawingml/2006/main" sz="3800" i="1">
                              <a:solidFill>
                                <a:srgbClr val="000000"/>
                              </a:solidFill>
                              <a:latin typeface="Cambria Math" panose="02040503050406030204" pitchFamily="18" charset="0"/>
                            </a:rPr>
                            <m:t>N</m:t>
                          </m:r>
                        </m:e>
                        <m:sub>
                          <m:r>
                            <a:rPr xmlns:a="http://schemas.openxmlformats.org/drawingml/2006/main" sz="3800" i="1">
                              <a:solidFill>
                                <a:srgbClr val="000000"/>
                              </a:solidFill>
                              <a:latin typeface="Cambria Math" panose="02040503050406030204" pitchFamily="18" charset="0"/>
                            </a:rPr>
                            <m:t>1</m:t>
                          </m:r>
                        </m:sub>
                        <m:sup>
                          <m:r>
                            <m:rPr>
                              <m:sty m:val="p"/>
                            </m:rPr>
                            <a:rPr xmlns:a="http://schemas.openxmlformats.org/drawingml/2006/main" sz="3800" i="1">
                              <a:solidFill>
                                <a:srgbClr val="000000"/>
                              </a:solidFill>
                              <a:latin typeface="Cambria Math" panose="02040503050406030204" pitchFamily="18" charset="0"/>
                            </a:rPr>
                            <m:t>out</m:t>
                          </m:r>
                        </m:sup>
                      </m:sSubSup>
                    </m:den>
                  </m:f>
                </m:oMath>
              </m:oMathPara>
            </a14:m>
            <a:endParaRPr sz="3800"/>
          </a:p>
        </p:txBody>
      </p:sp>
      <p:sp>
        <p:nvSpPr>
          <p:cNvPr id="694" name="方程式"/>
          <p:cNvSpPr txBox="1"/>
          <p:nvPr/>
        </p:nvSpPr>
        <p:spPr>
          <a:xfrm>
            <a:off x="8718546" y="4753555"/>
            <a:ext cx="3849589" cy="1484479"/>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a:rPr xmlns:a="http://schemas.openxmlformats.org/drawingml/2006/main" sz="3800" i="1">
                          <a:solidFill>
                            <a:srgbClr val="ED220B"/>
                          </a:solidFill>
                          <a:latin typeface="Cambria Math" panose="02040503050406030204" pitchFamily="18" charset="0"/>
                        </a:rPr>
                        <m:t>σ</m:t>
                      </m:r>
                    </m:e>
                    <m:sub>
                      <m:r>
                        <m:rPr>
                          <m:sty m:val="p"/>
                        </m:rPr>
                        <a:rPr xmlns:a="http://schemas.openxmlformats.org/drawingml/2006/main" sz="3800" i="1">
                          <a:solidFill>
                            <a:srgbClr val="ED220B"/>
                          </a:solidFill>
                          <a:latin typeface="Cambria Math" panose="02040503050406030204" pitchFamily="18" charset="0"/>
                        </a:rPr>
                        <m:t>I</m:t>
                      </m:r>
                    </m:sub>
                  </m:sSub>
                  <m:r>
                    <a:rPr xmlns:a="http://schemas.openxmlformats.org/drawingml/2006/main" sz="3800" i="1">
                      <a:solidFill>
                        <a:srgbClr val="ED220B"/>
                      </a:solidFill>
                      <a:latin typeface="Cambria Math" panose="02040503050406030204" pitchFamily="18" charset="0"/>
                    </a:rPr>
                    <m:t>=</m:t>
                  </m:r>
                  <m:r>
                    <a:rPr xmlns:a="http://schemas.openxmlformats.org/drawingml/2006/main" sz="3800" i="1">
                      <a:solidFill>
                        <a:srgbClr val="ED220B"/>
                      </a:solidFill>
                      <a:latin typeface="Cambria Math" panose="02040503050406030204" pitchFamily="18" charset="0"/>
                    </a:rPr>
                    <m:t>-</m:t>
                  </m:r>
                  <m:f>
                    <m:fPr>
                      <m:ctrlPr>
                        <a:rPr xmlns:a="http://schemas.openxmlformats.org/drawingml/2006/main" sz="3800" i="1">
                          <a:solidFill>
                            <a:srgbClr val="ED220B"/>
                          </a:solidFill>
                          <a:latin typeface="Cambria Math" panose="02040503050406030204" pitchFamily="18" charset="0"/>
                        </a:rPr>
                      </m:ctrlPr>
                      <m:type m:val="bar"/>
                    </m:fPr>
                    <m:num>
                      <m:r>
                        <a:rPr xmlns:a="http://schemas.openxmlformats.org/drawingml/2006/main" sz="3800" i="1">
                          <a:solidFill>
                            <a:srgbClr val="ED220B"/>
                          </a:solidFill>
                          <a:latin typeface="Cambria Math" panose="02040503050406030204" pitchFamily="18" charset="0"/>
                        </a:rPr>
                        <m:t>1</m:t>
                      </m:r>
                    </m:num>
                    <m:den>
                      <m:r>
                        <a:rPr xmlns:a="http://schemas.openxmlformats.org/drawingml/2006/main" sz="3800" i="1">
                          <a:solidFill>
                            <a:srgbClr val="ED220B"/>
                          </a:solidFill>
                          <a:latin typeface="Cambria Math" panose="02040503050406030204" pitchFamily="18" charset="0"/>
                        </a:rPr>
                        <m:t>t</m:t>
                      </m:r>
                    </m:den>
                  </m:f>
                  <m:r>
                    <m:rPr>
                      <m:sty m:val="p"/>
                    </m:rPr>
                    <a:rPr xmlns:a="http://schemas.openxmlformats.org/drawingml/2006/main" sz="3800" i="1">
                      <a:solidFill>
                        <a:srgbClr val="ED220B"/>
                      </a:solidFill>
                      <a:latin typeface="Cambria Math" panose="02040503050406030204" pitchFamily="18" charset="0"/>
                    </a:rPr>
                    <m:t>ln</m:t>
                  </m:r>
                  <m:d>
                    <m:dPr>
                      <m:ctrlPr>
                        <a:rPr xmlns:a="http://schemas.openxmlformats.org/drawingml/2006/main" sz="3800" i="1">
                          <a:solidFill>
                            <a:srgbClr val="ED220B"/>
                          </a:solidFill>
                          <a:latin typeface="Cambria Math" panose="02040503050406030204" pitchFamily="18" charset="0"/>
                        </a:rPr>
                      </m:ctrlPr>
                    </m:dPr>
                    <m:e>
                      <m:f>
                        <m:fPr>
                          <m:ctrlPr>
                            <a:rPr xmlns:a="http://schemas.openxmlformats.org/drawingml/2006/main" sz="3800" i="1">
                              <a:solidFill>
                                <a:srgbClr val="ED220B"/>
                              </a:solidFill>
                              <a:latin typeface="Cambria Math" panose="02040503050406030204" pitchFamily="18" charset="0"/>
                            </a:rPr>
                          </m:ctrlPr>
                          <m:type m:val="bar"/>
                        </m:fPr>
                        <m:num>
                          <m:sSub>
                            <m:e>
                              <m:r>
                                <m:rPr>
                                  <m:sty m:val="p"/>
                                </m:rPr>
                                <a:rPr xmlns:a="http://schemas.openxmlformats.org/drawingml/2006/main" sz="3800" i="1">
                                  <a:solidFill>
                                    <a:srgbClr val="ED220B"/>
                                  </a:solidFill>
                                  <a:latin typeface="Cambria Math" panose="02040503050406030204" pitchFamily="18" charset="0"/>
                                </a:rPr>
                                <m:t>Γ</m:t>
                              </m:r>
                            </m:e>
                            <m:sub>
                              <m:r>
                                <m:rPr>
                                  <m:sty m:val="p"/>
                                </m:rPr>
                                <a:rPr xmlns:a="http://schemas.openxmlformats.org/drawingml/2006/main" sz="3800" i="1">
                                  <a:solidFill>
                                    <a:srgbClr val="ED220B"/>
                                  </a:solidFill>
                                  <a:latin typeface="Cambria Math" panose="02040503050406030204" pitchFamily="18" charset="0"/>
                                </a:rPr>
                                <m:t>in</m:t>
                              </m:r>
                            </m:sub>
                          </m:sSub>
                        </m:num>
                        <m:den>
                          <m:sSub>
                            <m:e>
                              <m:r>
                                <m:rPr>
                                  <m:sty m:val="p"/>
                                </m:rPr>
                                <a:rPr xmlns:a="http://schemas.openxmlformats.org/drawingml/2006/main" sz="3800" i="1">
                                  <a:solidFill>
                                    <a:srgbClr val="ED220B"/>
                                  </a:solidFill>
                                  <a:latin typeface="Cambria Math" panose="02040503050406030204" pitchFamily="18" charset="0"/>
                                </a:rPr>
                                <m:t>Γ</m:t>
                              </m:r>
                            </m:e>
                            <m:sub>
                              <m:r>
                                <m:rPr>
                                  <m:sty m:val="p"/>
                                </m:rPr>
                                <a:rPr xmlns:a="http://schemas.openxmlformats.org/drawingml/2006/main" sz="3800" i="1">
                                  <a:solidFill>
                                    <a:srgbClr val="ED220B"/>
                                  </a:solidFill>
                                  <a:latin typeface="Cambria Math" panose="02040503050406030204" pitchFamily="18" charset="0"/>
                                </a:rPr>
                                <m:t>out</m:t>
                              </m:r>
                            </m:sub>
                          </m:sSub>
                        </m:den>
                      </m:f>
                    </m:e>
                  </m:d>
                </m:oMath>
              </m:oMathPara>
            </a14:m>
            <a:endParaRPr sz="3800">
              <a:solidFill>
                <a:srgbClr val="EE220C"/>
              </a:solidFill>
            </a:endParaRPr>
          </a:p>
        </p:txBody>
      </p:sp>
      <p:sp>
        <p:nvSpPr>
          <p:cNvPr id="695" name="矢印"/>
          <p:cNvSpPr/>
          <p:nvPr/>
        </p:nvSpPr>
        <p:spPr>
          <a:xfrm rot="5400000">
            <a:off x="10192146" y="3889083"/>
            <a:ext cx="1269388" cy="650241"/>
          </a:xfrm>
          <a:prstGeom prst="rightArrow">
            <a:avLst>
              <a:gd name="adj1" fmla="val 33397"/>
              <a:gd name="adj2" fmla="val 95140"/>
            </a:avLst>
          </a:prstGeom>
          <a:solidFill>
            <a:srgbClr val="FFFC66"/>
          </a:solidFill>
          <a:ln w="25400">
            <a:solidFill>
              <a:srgbClr val="000000"/>
            </a:solidFill>
            <a:miter lim="400000"/>
          </a:ln>
        </p:spPr>
        <p:txBody>
          <a:bodyPr lIns="50800" tIns="50800" rIns="50800" bIns="50800" anchor="ctr"/>
          <a:lstStyle/>
          <a:p>
            <a:pPr defTabSz="584200">
              <a:defRPr sz="2200">
                <a:solidFill>
                  <a:srgbClr val="FFFFFF"/>
                </a:solidFill>
              </a:defRPr>
            </a:pPr>
          </a:p>
        </p:txBody>
      </p:sp>
      <p:sp>
        <p:nvSpPr>
          <p:cNvPr id="696" name="Non-reaction rate"/>
          <p:cNvSpPr txBox="1"/>
          <p:nvPr/>
        </p:nvSpPr>
        <p:spPr>
          <a:xfrm>
            <a:off x="9491301" y="1591934"/>
            <a:ext cx="2611438" cy="4685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b="1" sz="2600">
                <a:solidFill>
                  <a:srgbClr val="000000"/>
                </a:solidFill>
                <a:latin typeface="Times New Roman"/>
                <a:ea typeface="Times New Roman"/>
                <a:cs typeface="Times New Roman"/>
                <a:sym typeface="Times New Roman"/>
              </a:defRPr>
            </a:lvl1pPr>
          </a:lstStyle>
          <a:p>
            <a:pPr/>
            <a:r>
              <a:t>Non-reaction rate</a:t>
            </a:r>
          </a:p>
        </p:txBody>
      </p:sp>
      <p:sp>
        <p:nvSpPr>
          <p:cNvPr id="697" name="σCC measurement…"/>
          <p:cNvSpPr txBox="1"/>
          <p:nvPr/>
        </p:nvSpPr>
        <p:spPr>
          <a:xfrm>
            <a:off x="638465" y="1810039"/>
            <a:ext cx="4266606" cy="11599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lnSpc>
                <a:spcPct val="130000"/>
              </a:lnSpc>
              <a:defRPr b="1" sz="3200">
                <a:solidFill>
                  <a:srgbClr val="000000"/>
                </a:solidFill>
                <a:latin typeface="Times New Roman"/>
                <a:ea typeface="Times New Roman"/>
                <a:cs typeface="Times New Roman"/>
                <a:sym typeface="Times New Roman"/>
              </a:defRPr>
            </a:pPr>
            <a:r>
              <a:rPr i="1"/>
              <a:t>σ</a:t>
            </a:r>
            <a:r>
              <a:rPr baseline="-5999"/>
              <a:t>CC</a:t>
            </a:r>
            <a:r>
              <a:t> measurement</a:t>
            </a:r>
          </a:p>
          <a:p>
            <a:pPr algn="l" defTabSz="584200">
              <a:lnSpc>
                <a:spcPct val="130000"/>
              </a:lnSpc>
              <a:defRPr b="1" sz="3200">
                <a:solidFill>
                  <a:srgbClr val="000000"/>
                </a:solidFill>
                <a:latin typeface="Times New Roman"/>
                <a:ea typeface="Times New Roman"/>
                <a:cs typeface="Times New Roman"/>
                <a:sym typeface="Times New Roman"/>
              </a:defRPr>
            </a:pPr>
            <a:r>
              <a:t>~Transmission method~</a:t>
            </a:r>
          </a:p>
        </p:txBody>
      </p:sp>
      <p:sp>
        <p:nvSpPr>
          <p:cNvPr id="698" name="矢印"/>
          <p:cNvSpPr/>
          <p:nvPr/>
        </p:nvSpPr>
        <p:spPr>
          <a:xfrm rot="16200000">
            <a:off x="10192146" y="6609303"/>
            <a:ext cx="1269388" cy="650241"/>
          </a:xfrm>
          <a:prstGeom prst="rightArrow">
            <a:avLst>
              <a:gd name="adj1" fmla="val 33397"/>
              <a:gd name="adj2" fmla="val 95140"/>
            </a:avLst>
          </a:prstGeom>
          <a:solidFill>
            <a:srgbClr val="FFFC66"/>
          </a:solidFill>
          <a:ln w="25400">
            <a:solidFill>
              <a:srgbClr val="000000"/>
            </a:solidFill>
            <a:miter lim="400000"/>
          </a:ln>
        </p:spPr>
        <p:txBody>
          <a:bodyPr lIns="50800" tIns="50800" rIns="50800" bIns="50800" anchor="ctr"/>
          <a:lstStyle/>
          <a:p>
            <a:pPr defTabSz="584200">
              <a:defRPr sz="2200">
                <a:solidFill>
                  <a:srgbClr val="FFFFFF"/>
                </a:solidFill>
              </a:defRPr>
            </a:pPr>
          </a:p>
        </p:txBody>
      </p:sp>
      <p:sp>
        <p:nvSpPr>
          <p:cNvPr id="699" name="Non-Z-changing (N, Z) = (N’., Zinc.)"/>
          <p:cNvSpPr/>
          <p:nvPr/>
        </p:nvSpPr>
        <p:spPr>
          <a:xfrm>
            <a:off x="6035692" y="3313402"/>
            <a:ext cx="3480216" cy="1000650"/>
          </a:xfrm>
          <a:prstGeom prst="roundRect">
            <a:avLst>
              <a:gd name="adj" fmla="val 14965"/>
            </a:avLst>
          </a:prstGeom>
          <a:solidFill>
            <a:srgbClr val="FFFFFF"/>
          </a:solidFill>
          <a:ln w="25400">
            <a:solidFill>
              <a:srgbClr val="FF0000"/>
            </a:solidFill>
            <a:miter lim="400000"/>
          </a:ln>
          <a:extLst>
            <a:ext uri="{C572A759-6A51-4108-AA02-DFA0A04FC94B}">
              <ma14:wrappingTextBoxFlag xmlns:ma14="http://schemas.microsoft.com/office/mac/drawingml/2011/main" val="1"/>
            </a:ext>
          </a:extLst>
        </p:spPr>
        <p:txBody>
          <a:bodyPr lIns="45719" rIns="45719" anchor="ctr"/>
          <a:lstStyle/>
          <a:p>
            <a:pPr defTabSz="914400">
              <a:defRPr b="1" i="1" sz="2400">
                <a:solidFill>
                  <a:schemeClr val="accent5">
                    <a:hueOff val="-82419"/>
                    <a:satOff val="-9513"/>
                    <a:lumOff val="-16343"/>
                  </a:schemeClr>
                </a:solidFill>
                <a:latin typeface="Helvetica"/>
                <a:ea typeface="Helvetica"/>
                <a:cs typeface="Helvetica"/>
                <a:sym typeface="Helvetica"/>
              </a:defRPr>
            </a:pPr>
            <a:r>
              <a:rPr i="0"/>
              <a:t>Non-Z-changing</a:t>
            </a:r>
            <a:br>
              <a:rPr i="0"/>
            </a:br>
            <a:r>
              <a:rPr b="0" i="0">
                <a:latin typeface="Times New Roman"/>
                <a:ea typeface="Times New Roman"/>
                <a:cs typeface="Times New Roman"/>
                <a:sym typeface="Times New Roman"/>
              </a:rPr>
              <a:t>(</a:t>
            </a:r>
            <a:r>
              <a:rPr b="0">
                <a:latin typeface="Times New Roman"/>
                <a:ea typeface="Times New Roman"/>
                <a:cs typeface="Times New Roman"/>
                <a:sym typeface="Times New Roman"/>
              </a:rPr>
              <a:t>N</a:t>
            </a:r>
            <a:r>
              <a:rPr b="0" i="0">
                <a:latin typeface="Times New Roman"/>
                <a:ea typeface="Times New Roman"/>
                <a:cs typeface="Times New Roman"/>
                <a:sym typeface="Times New Roman"/>
              </a:rPr>
              <a:t>, </a:t>
            </a:r>
            <a:r>
              <a:rPr b="0">
                <a:latin typeface="Times New Roman"/>
                <a:ea typeface="Times New Roman"/>
                <a:cs typeface="Times New Roman"/>
                <a:sym typeface="Times New Roman"/>
              </a:rPr>
              <a:t>Z</a:t>
            </a:r>
            <a:r>
              <a:rPr b="0" i="0">
                <a:latin typeface="Times New Roman"/>
                <a:ea typeface="Times New Roman"/>
                <a:cs typeface="Times New Roman"/>
                <a:sym typeface="Times New Roman"/>
              </a:rPr>
              <a:t>) = (</a:t>
            </a:r>
            <a:r>
              <a:rPr b="0">
                <a:latin typeface="Times New Roman"/>
                <a:ea typeface="Times New Roman"/>
                <a:cs typeface="Times New Roman"/>
                <a:sym typeface="Times New Roman"/>
              </a:rPr>
              <a:t>N’</a:t>
            </a:r>
            <a:r>
              <a:rPr b="0" baseline="-25000" i="0">
                <a:latin typeface="Times New Roman"/>
                <a:ea typeface="Times New Roman"/>
                <a:cs typeface="Times New Roman"/>
                <a:sym typeface="Times New Roman"/>
              </a:rPr>
              <a:t>.</a:t>
            </a:r>
            <a:r>
              <a:rPr b="0" i="0">
                <a:latin typeface="Times New Roman"/>
                <a:ea typeface="Times New Roman"/>
                <a:cs typeface="Times New Roman"/>
                <a:sym typeface="Times New Roman"/>
              </a:rPr>
              <a:t>, </a:t>
            </a:r>
            <a:r>
              <a:rPr b="0">
                <a:latin typeface="Times New Roman"/>
                <a:ea typeface="Times New Roman"/>
                <a:cs typeface="Times New Roman"/>
                <a:sym typeface="Times New Roman"/>
              </a:rPr>
              <a:t>Z</a:t>
            </a:r>
            <a:r>
              <a:rPr b="0" baseline="-25000" i="0">
                <a:latin typeface="Times New Roman"/>
                <a:ea typeface="Times New Roman"/>
                <a:cs typeface="Times New Roman"/>
                <a:sym typeface="Times New Roman"/>
              </a:rPr>
              <a:t>inc.</a:t>
            </a:r>
            <a:r>
              <a:rPr b="0" i="0">
                <a:latin typeface="Times New Roman"/>
                <a:ea typeface="Times New Roman"/>
                <a:cs typeface="Times New Roman"/>
                <a:sym typeface="Times New Roman"/>
              </a:rPr>
              <a:t>)</a:t>
            </a:r>
          </a:p>
        </p:txBody>
      </p:sp>
      <p:sp>
        <p:nvSpPr>
          <p:cNvPr id="700" name="線"/>
          <p:cNvSpPr/>
          <p:nvPr/>
        </p:nvSpPr>
        <p:spPr>
          <a:xfrm flipH="1">
            <a:off x="7370118" y="4313009"/>
            <a:ext cx="395143" cy="653759"/>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701" name="3. Experiment"/>
          <p:cNvSpPr txBox="1"/>
          <p:nvPr/>
        </p:nvSpPr>
        <p:spPr>
          <a:xfrm>
            <a:off x="221062" y="262256"/>
            <a:ext cx="3190082" cy="67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4000">
                <a:solidFill>
                  <a:srgbClr val="000000"/>
                </a:solidFill>
                <a:latin typeface="Times New Roman"/>
                <a:ea typeface="Times New Roman"/>
                <a:cs typeface="Times New Roman"/>
                <a:sym typeface="Times New Roman"/>
              </a:defRPr>
            </a:lvl1pPr>
          </a:lstStyle>
          <a:p>
            <a:pPr/>
            <a:r>
              <a:t>3. Experiment</a:t>
            </a:r>
          </a:p>
        </p:txBody>
      </p:sp>
      <p:sp>
        <p:nvSpPr>
          <p:cNvPr id="702"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6" name="setup.png" descr="setup.png"/>
          <p:cNvPicPr>
            <a:picLocks noChangeAspect="1"/>
          </p:cNvPicPr>
          <p:nvPr/>
        </p:nvPicPr>
        <p:blipFill>
          <a:blip r:embed="rId3">
            <a:alphaModFix amt="25000"/>
            <a:extLst/>
          </a:blip>
          <a:stretch>
            <a:fillRect/>
          </a:stretch>
        </p:blipFill>
        <p:spPr>
          <a:xfrm rot="5400000">
            <a:off x="7197431" y="3982262"/>
            <a:ext cx="8403727" cy="2224591"/>
          </a:xfrm>
          <a:prstGeom prst="rect">
            <a:avLst/>
          </a:prstGeom>
          <a:ln w="12700">
            <a:miter lim="400000"/>
          </a:ln>
        </p:spPr>
      </p:pic>
      <p:pic>
        <p:nvPicPr>
          <p:cNvPr id="707" name="setup.png" descr="setup.png"/>
          <p:cNvPicPr>
            <a:picLocks noChangeAspect="1"/>
          </p:cNvPicPr>
          <p:nvPr/>
        </p:nvPicPr>
        <p:blipFill>
          <a:blip r:embed="rId3">
            <a:extLst/>
          </a:blip>
          <a:srcRect l="46915" t="0" r="0" b="0"/>
          <a:stretch>
            <a:fillRect/>
          </a:stretch>
        </p:blipFill>
        <p:spPr>
          <a:xfrm rot="5400000">
            <a:off x="9167249" y="5952350"/>
            <a:ext cx="4461056" cy="2224592"/>
          </a:xfrm>
          <a:prstGeom prst="rect">
            <a:avLst/>
          </a:prstGeom>
          <a:ln w="12700">
            <a:miter lim="400000"/>
          </a:ln>
        </p:spPr>
      </p:pic>
      <p:sp>
        <p:nvSpPr>
          <p:cNvPr id="708" name="12C target"/>
          <p:cNvSpPr txBox="1"/>
          <p:nvPr/>
        </p:nvSpPr>
        <p:spPr>
          <a:xfrm>
            <a:off x="10052437" y="4862412"/>
            <a:ext cx="1322520" cy="4366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584200">
              <a:defRPr sz="2200">
                <a:solidFill>
                  <a:srgbClr val="FA4337"/>
                </a:solidFill>
                <a:latin typeface="Helvetica Neue"/>
                <a:ea typeface="Helvetica Neue"/>
                <a:cs typeface="Helvetica Neue"/>
                <a:sym typeface="Helvetica Neue"/>
              </a:defRPr>
            </a:pPr>
            <a:r>
              <a:rPr baseline="31999"/>
              <a:t>12</a:t>
            </a:r>
            <a:r>
              <a:t>C target</a:t>
            </a:r>
          </a:p>
        </p:txBody>
      </p:sp>
      <p:sp>
        <p:nvSpPr>
          <p:cNvPr id="709" name="PPAC"/>
          <p:cNvSpPr txBox="1"/>
          <p:nvPr/>
        </p:nvSpPr>
        <p:spPr>
          <a:xfrm>
            <a:off x="11448577" y="927947"/>
            <a:ext cx="673913"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PPAC</a:t>
            </a:r>
          </a:p>
        </p:txBody>
      </p:sp>
      <p:sp>
        <p:nvSpPr>
          <p:cNvPr id="710" name="PL"/>
          <p:cNvSpPr txBox="1"/>
          <p:nvPr/>
        </p:nvSpPr>
        <p:spPr>
          <a:xfrm>
            <a:off x="11678909" y="1140824"/>
            <a:ext cx="374245"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711" name="MUSIC"/>
          <p:cNvSpPr txBox="1"/>
          <p:nvPr/>
        </p:nvSpPr>
        <p:spPr>
          <a:xfrm>
            <a:off x="11268623" y="1591363"/>
            <a:ext cx="809931"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712" name="PPAC"/>
          <p:cNvSpPr txBox="1"/>
          <p:nvPr/>
        </p:nvSpPr>
        <p:spPr>
          <a:xfrm>
            <a:off x="11448577" y="2016502"/>
            <a:ext cx="673913"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PPAC</a:t>
            </a:r>
          </a:p>
        </p:txBody>
      </p:sp>
      <p:sp>
        <p:nvSpPr>
          <p:cNvPr id="713" name="PL"/>
          <p:cNvSpPr txBox="1"/>
          <p:nvPr/>
        </p:nvSpPr>
        <p:spPr>
          <a:xfrm>
            <a:off x="10601348" y="4426317"/>
            <a:ext cx="374244"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714" name="MUSIC"/>
          <p:cNvSpPr txBox="1"/>
          <p:nvPr/>
        </p:nvSpPr>
        <p:spPr>
          <a:xfrm>
            <a:off x="10601348" y="5454052"/>
            <a:ext cx="809931"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715" name="MUSIC"/>
          <p:cNvSpPr txBox="1"/>
          <p:nvPr/>
        </p:nvSpPr>
        <p:spPr>
          <a:xfrm>
            <a:off x="11411278" y="8190514"/>
            <a:ext cx="809931" cy="3495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716" name="PL"/>
          <p:cNvSpPr txBox="1"/>
          <p:nvPr/>
        </p:nvSpPr>
        <p:spPr>
          <a:xfrm>
            <a:off x="11785533" y="8687679"/>
            <a:ext cx="374244"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717" name="F3"/>
          <p:cNvSpPr txBox="1"/>
          <p:nvPr/>
        </p:nvSpPr>
        <p:spPr>
          <a:xfrm>
            <a:off x="10016115" y="1621058"/>
            <a:ext cx="435332"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200">
                <a:solidFill>
                  <a:srgbClr val="424242"/>
                </a:solidFill>
                <a:latin typeface="Helvetica Neue"/>
                <a:ea typeface="Helvetica Neue"/>
                <a:cs typeface="Helvetica Neue"/>
                <a:sym typeface="Helvetica Neue"/>
              </a:defRPr>
            </a:lvl1pPr>
          </a:lstStyle>
          <a:p>
            <a:pPr/>
            <a:r>
              <a:t>F3</a:t>
            </a:r>
          </a:p>
        </p:txBody>
      </p:sp>
      <p:sp>
        <p:nvSpPr>
          <p:cNvPr id="718" name="F7"/>
          <p:cNvSpPr txBox="1"/>
          <p:nvPr/>
        </p:nvSpPr>
        <p:spPr>
          <a:xfrm>
            <a:off x="10016115" y="7606507"/>
            <a:ext cx="435332"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200">
                <a:solidFill>
                  <a:srgbClr val="424242"/>
                </a:solidFill>
                <a:latin typeface="Helvetica Neue"/>
                <a:ea typeface="Helvetica Neue"/>
                <a:cs typeface="Helvetica Neue"/>
                <a:sym typeface="Helvetica Neue"/>
              </a:defRPr>
            </a:lvl1pPr>
          </a:lstStyle>
          <a:p>
            <a:pPr/>
            <a:r>
              <a:t>F7</a:t>
            </a:r>
          </a:p>
        </p:txBody>
      </p:sp>
      <p:sp>
        <p:nvSpPr>
          <p:cNvPr id="719" name="F5"/>
          <p:cNvSpPr txBox="1"/>
          <p:nvPr/>
        </p:nvSpPr>
        <p:spPr>
          <a:xfrm>
            <a:off x="10016115" y="4426317"/>
            <a:ext cx="435332"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200">
                <a:solidFill>
                  <a:srgbClr val="424242"/>
                </a:solidFill>
                <a:latin typeface="Helvetica Neue"/>
                <a:ea typeface="Helvetica Neue"/>
                <a:cs typeface="Helvetica Neue"/>
                <a:sym typeface="Helvetica Neue"/>
              </a:defRPr>
            </a:lvl1pPr>
          </a:lstStyle>
          <a:p>
            <a:pPr/>
            <a:r>
              <a:t>F5</a:t>
            </a:r>
          </a:p>
        </p:txBody>
      </p:sp>
      <p:sp>
        <p:nvSpPr>
          <p:cNvPr id="720" name="4. Setup &amp; Particle identification"/>
          <p:cNvSpPr txBox="1"/>
          <p:nvPr>
            <p:ph type="title" idx="4294967295"/>
          </p:nvPr>
        </p:nvSpPr>
        <p:spPr>
          <a:xfrm>
            <a:off x="292099" y="326703"/>
            <a:ext cx="8194511" cy="728846"/>
          </a:xfrm>
          <a:prstGeom prst="rect">
            <a:avLst/>
          </a:prstGeom>
        </p:spPr>
        <p:txBody>
          <a:bodyPr/>
          <a:lstStyle>
            <a:lvl1pPr defTabSz="584200">
              <a:lnSpc>
                <a:spcPct val="100000"/>
              </a:lnSpc>
              <a:defRPr b="1" spc="0" sz="4000">
                <a:latin typeface="Times New Roman"/>
                <a:ea typeface="Times New Roman"/>
                <a:cs typeface="Times New Roman"/>
                <a:sym typeface="Times New Roman"/>
              </a:defRPr>
            </a:lvl1pPr>
          </a:lstStyle>
          <a:p>
            <a:pPr/>
            <a:r>
              <a:t>4. Setup &amp; Particle identification</a:t>
            </a:r>
          </a:p>
        </p:txBody>
      </p:sp>
      <p:sp>
        <p:nvSpPr>
          <p:cNvPr id="721" name="Identification after target (F5-F7) for σCC"/>
          <p:cNvSpPr txBox="1"/>
          <p:nvPr/>
        </p:nvSpPr>
        <p:spPr>
          <a:xfrm>
            <a:off x="395006" y="3342136"/>
            <a:ext cx="5925370" cy="4685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600">
                <a:solidFill>
                  <a:schemeClr val="accent1">
                    <a:lumOff val="-13575"/>
                  </a:schemeClr>
                </a:solidFill>
                <a:latin typeface="Times New Roman"/>
                <a:ea typeface="Times New Roman"/>
                <a:cs typeface="Times New Roman"/>
                <a:sym typeface="Times New Roman"/>
              </a:defRPr>
            </a:pPr>
            <a:r>
              <a:t>Identification after target (F5-F7) for </a:t>
            </a:r>
            <a:r>
              <a:rPr i="1"/>
              <a:t>σ</a:t>
            </a:r>
            <a:r>
              <a:rPr baseline="-5999"/>
              <a:t>CC</a:t>
            </a:r>
          </a:p>
        </p:txBody>
      </p:sp>
      <p:sp>
        <p:nvSpPr>
          <p:cNvPr id="722" name="Detect in F7 | ΔE of F5&amp;F7 MUSICs"/>
          <p:cNvSpPr txBox="1"/>
          <p:nvPr/>
        </p:nvSpPr>
        <p:spPr>
          <a:xfrm>
            <a:off x="356416" y="3932158"/>
            <a:ext cx="4663493"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277812" indent="-277812" algn="l" defTabSz="584200">
              <a:buSzPct val="100000"/>
              <a:buBlip>
                <a:blip r:embed="rId4"/>
              </a:buBlip>
              <a:defRPr sz="2200">
                <a:solidFill>
                  <a:srgbClr val="424242"/>
                </a:solidFill>
                <a:latin typeface="Times New Roman"/>
                <a:ea typeface="Times New Roman"/>
                <a:cs typeface="Times New Roman"/>
                <a:sym typeface="Times New Roman"/>
              </a:defRPr>
            </a:pPr>
            <a:r>
              <a:t>Detect in F7	| Δ</a:t>
            </a:r>
            <a:r>
              <a:rPr i="1"/>
              <a:t>E</a:t>
            </a:r>
            <a:r>
              <a:t> of </a:t>
            </a:r>
            <a:r>
              <a:rPr b="1"/>
              <a:t>F5&amp;F7 MUSICs</a:t>
            </a:r>
          </a:p>
        </p:txBody>
      </p:sp>
      <p:sp>
        <p:nvSpPr>
          <p:cNvPr id="723" name="Detect in F7"/>
          <p:cNvSpPr txBox="1"/>
          <p:nvPr/>
        </p:nvSpPr>
        <p:spPr>
          <a:xfrm>
            <a:off x="426883" y="4584824"/>
            <a:ext cx="1621037"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2400">
                <a:solidFill>
                  <a:srgbClr val="424242"/>
                </a:solidFill>
                <a:latin typeface="Times New Roman"/>
                <a:ea typeface="Times New Roman"/>
                <a:cs typeface="Times New Roman"/>
                <a:sym typeface="Times New Roman"/>
              </a:defRPr>
            </a:lvl1pPr>
          </a:lstStyle>
          <a:p>
            <a:pPr/>
            <a:r>
              <a:t>Detect in F7</a:t>
            </a:r>
          </a:p>
        </p:txBody>
      </p:sp>
      <p:sp>
        <p:nvSpPr>
          <p:cNvPr id="724" name="Z | F5MUSIC"/>
          <p:cNvSpPr txBox="1"/>
          <p:nvPr/>
        </p:nvSpPr>
        <p:spPr>
          <a:xfrm>
            <a:off x="1419175" y="8893754"/>
            <a:ext cx="2462068" cy="489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2800">
                <a:solidFill>
                  <a:srgbClr val="424242"/>
                </a:solidFill>
                <a:latin typeface="Times New Roman"/>
                <a:ea typeface="Times New Roman"/>
                <a:cs typeface="Times New Roman"/>
                <a:sym typeface="Times New Roman"/>
              </a:defRPr>
            </a:pPr>
            <a:r>
              <a:rPr i="1"/>
              <a:t>Z</a:t>
            </a:r>
            <a:r>
              <a:t> | </a:t>
            </a:r>
            <a:r>
              <a:rPr>
                <a:solidFill>
                  <a:srgbClr val="FA4337"/>
                </a:solidFill>
              </a:rPr>
              <a:t>F5</a:t>
            </a:r>
            <a:r>
              <a:t>MUSIC</a:t>
            </a:r>
          </a:p>
        </p:txBody>
      </p:sp>
      <p:sp>
        <p:nvSpPr>
          <p:cNvPr id="725" name="Z | F7MUSIC"/>
          <p:cNvSpPr txBox="1"/>
          <p:nvPr/>
        </p:nvSpPr>
        <p:spPr>
          <a:xfrm rot="16200000">
            <a:off x="-1096560" y="6734391"/>
            <a:ext cx="2659577" cy="489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2800">
                <a:solidFill>
                  <a:srgbClr val="424242"/>
                </a:solidFill>
                <a:latin typeface="Times New Roman"/>
                <a:ea typeface="Times New Roman"/>
                <a:cs typeface="Times New Roman"/>
                <a:sym typeface="Times New Roman"/>
              </a:defRPr>
            </a:pPr>
            <a:r>
              <a:rPr i="1"/>
              <a:t>Z</a:t>
            </a:r>
            <a:r>
              <a:t> | </a:t>
            </a:r>
            <a:r>
              <a:rPr>
                <a:solidFill>
                  <a:srgbClr val="FA4337"/>
                </a:solidFill>
              </a:rPr>
              <a:t>F7</a:t>
            </a:r>
            <a:r>
              <a:t>MUSIC</a:t>
            </a:r>
          </a:p>
        </p:txBody>
      </p:sp>
      <p:grpSp>
        <p:nvGrpSpPr>
          <p:cNvPr id="740" name="グループ"/>
          <p:cNvGrpSpPr/>
          <p:nvPr/>
        </p:nvGrpSpPr>
        <p:grpSpPr>
          <a:xfrm>
            <a:off x="300709" y="5145206"/>
            <a:ext cx="4699001" cy="3844856"/>
            <a:chOff x="0" y="0"/>
            <a:chExt cx="4698999" cy="3844855"/>
          </a:xfrm>
        </p:grpSpPr>
        <p:pic>
          <p:nvPicPr>
            <p:cNvPr id="726" name="ペーストされた画像.png" descr="ペーストされた画像.png"/>
            <p:cNvPicPr>
              <a:picLocks noChangeAspect="1"/>
            </p:cNvPicPr>
            <p:nvPr/>
          </p:nvPicPr>
          <p:blipFill>
            <a:blip r:embed="rId5">
              <a:extLst/>
            </a:blip>
            <a:srcRect l="6809" t="0" r="8064" b="6984"/>
            <a:stretch>
              <a:fillRect/>
            </a:stretch>
          </p:blipFill>
          <p:spPr>
            <a:xfrm>
              <a:off x="665751" y="0"/>
              <a:ext cx="3409751" cy="3332196"/>
            </a:xfrm>
            <a:prstGeom prst="rect">
              <a:avLst/>
            </a:prstGeom>
            <a:ln w="12700" cap="flat">
              <a:noFill/>
              <a:miter lim="400000"/>
            </a:ln>
            <a:effectLst/>
          </p:spPr>
        </p:pic>
        <p:sp>
          <p:nvSpPr>
            <p:cNvPr id="727" name="1"/>
            <p:cNvSpPr txBox="1"/>
            <p:nvPr/>
          </p:nvSpPr>
          <p:spPr>
            <a:xfrm>
              <a:off x="3781196" y="2897022"/>
              <a:ext cx="810989" cy="5998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1</a:t>
              </a:r>
            </a:p>
          </p:txBody>
        </p:sp>
        <p:sp>
          <p:nvSpPr>
            <p:cNvPr id="728" name="10"/>
            <p:cNvSpPr txBox="1"/>
            <p:nvPr/>
          </p:nvSpPr>
          <p:spPr>
            <a:xfrm>
              <a:off x="3847956" y="1977039"/>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10</a:t>
              </a:r>
            </a:p>
          </p:txBody>
        </p:sp>
        <p:sp>
          <p:nvSpPr>
            <p:cNvPr id="729" name="102"/>
            <p:cNvSpPr txBox="1"/>
            <p:nvPr/>
          </p:nvSpPr>
          <p:spPr>
            <a:xfrm>
              <a:off x="3874660" y="990296"/>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584200">
                <a:defRPr sz="2800">
                  <a:solidFill>
                    <a:srgbClr val="000000"/>
                  </a:solidFill>
                  <a:latin typeface="Helvetica Neue"/>
                  <a:ea typeface="Helvetica Neue"/>
                  <a:cs typeface="Helvetica Neue"/>
                  <a:sym typeface="Helvetica Neue"/>
                </a:defRPr>
              </a:pPr>
              <a:r>
                <a:t>10</a:t>
              </a:r>
              <a:r>
                <a:rPr baseline="31999"/>
                <a:t>2</a:t>
              </a:r>
            </a:p>
          </p:txBody>
        </p:sp>
        <p:sp>
          <p:nvSpPr>
            <p:cNvPr id="730" name="103"/>
            <p:cNvSpPr txBox="1"/>
            <p:nvPr/>
          </p:nvSpPr>
          <p:spPr>
            <a:xfrm>
              <a:off x="3888011" y="91026"/>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584200">
                <a:defRPr sz="2800">
                  <a:solidFill>
                    <a:srgbClr val="000000"/>
                  </a:solidFill>
                  <a:latin typeface="Helvetica Neue"/>
                  <a:ea typeface="Helvetica Neue"/>
                  <a:cs typeface="Helvetica Neue"/>
                  <a:sym typeface="Helvetica Neue"/>
                </a:defRPr>
              </a:pPr>
              <a:r>
                <a:t>10</a:t>
              </a:r>
              <a:r>
                <a:rPr baseline="31999"/>
                <a:t>3</a:t>
              </a:r>
            </a:p>
          </p:txBody>
        </p:sp>
        <p:sp>
          <p:nvSpPr>
            <p:cNvPr id="731" name="28"/>
            <p:cNvSpPr txBox="1"/>
            <p:nvPr/>
          </p:nvSpPr>
          <p:spPr>
            <a:xfrm>
              <a:off x="0" y="881741"/>
              <a:ext cx="810988" cy="5998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chemeClr val="accent5">
                      <a:hueOff val="-82419"/>
                      <a:satOff val="-9513"/>
                      <a:lumOff val="-16343"/>
                    </a:schemeClr>
                  </a:solidFill>
                  <a:latin typeface="Helvetica Neue"/>
                  <a:ea typeface="Helvetica Neue"/>
                  <a:cs typeface="Helvetica Neue"/>
                  <a:sym typeface="Helvetica Neue"/>
                </a:defRPr>
              </a:lvl1pPr>
            </a:lstStyle>
            <a:p>
              <a:pPr/>
              <a:r>
                <a:t>28</a:t>
              </a:r>
            </a:p>
          </p:txBody>
        </p:sp>
        <p:sp>
          <p:nvSpPr>
            <p:cNvPr id="732" name="30"/>
            <p:cNvSpPr txBox="1"/>
            <p:nvPr/>
          </p:nvSpPr>
          <p:spPr>
            <a:xfrm>
              <a:off x="0" y="172078"/>
              <a:ext cx="810988"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30</a:t>
              </a:r>
            </a:p>
          </p:txBody>
        </p:sp>
        <p:sp>
          <p:nvSpPr>
            <p:cNvPr id="733" name="26"/>
            <p:cNvSpPr txBox="1"/>
            <p:nvPr/>
          </p:nvSpPr>
          <p:spPr>
            <a:xfrm>
              <a:off x="0" y="1579805"/>
              <a:ext cx="810988"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26</a:t>
              </a:r>
            </a:p>
          </p:txBody>
        </p:sp>
        <p:sp>
          <p:nvSpPr>
            <p:cNvPr id="734" name="24"/>
            <p:cNvSpPr txBox="1"/>
            <p:nvPr/>
          </p:nvSpPr>
          <p:spPr>
            <a:xfrm>
              <a:off x="0" y="2276962"/>
              <a:ext cx="810988"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24</a:t>
              </a:r>
            </a:p>
          </p:txBody>
        </p:sp>
        <p:sp>
          <p:nvSpPr>
            <p:cNvPr id="735" name="24"/>
            <p:cNvSpPr txBox="1"/>
            <p:nvPr/>
          </p:nvSpPr>
          <p:spPr>
            <a:xfrm>
              <a:off x="974814" y="3245007"/>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24</a:t>
              </a:r>
            </a:p>
          </p:txBody>
        </p:sp>
        <p:sp>
          <p:nvSpPr>
            <p:cNvPr id="736" name="26"/>
            <p:cNvSpPr txBox="1"/>
            <p:nvPr/>
          </p:nvSpPr>
          <p:spPr>
            <a:xfrm>
              <a:off x="1652310" y="3245007"/>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26</a:t>
              </a:r>
            </a:p>
          </p:txBody>
        </p:sp>
        <p:sp>
          <p:nvSpPr>
            <p:cNvPr id="737" name="28"/>
            <p:cNvSpPr txBox="1"/>
            <p:nvPr/>
          </p:nvSpPr>
          <p:spPr>
            <a:xfrm>
              <a:off x="2329469" y="3245007"/>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chemeClr val="accent5">
                      <a:hueOff val="-82419"/>
                      <a:satOff val="-9513"/>
                      <a:lumOff val="-16343"/>
                    </a:schemeClr>
                  </a:solidFill>
                  <a:latin typeface="Helvetica Neue"/>
                  <a:ea typeface="Helvetica Neue"/>
                  <a:cs typeface="Helvetica Neue"/>
                  <a:sym typeface="Helvetica Neue"/>
                </a:defRPr>
              </a:lvl1pPr>
            </a:lstStyle>
            <a:p>
              <a:pPr/>
              <a:r>
                <a:t>28</a:t>
              </a:r>
            </a:p>
          </p:txBody>
        </p:sp>
        <p:sp>
          <p:nvSpPr>
            <p:cNvPr id="738" name="30"/>
            <p:cNvSpPr txBox="1"/>
            <p:nvPr/>
          </p:nvSpPr>
          <p:spPr>
            <a:xfrm>
              <a:off x="3094303" y="3245007"/>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30</a:t>
              </a:r>
            </a:p>
          </p:txBody>
        </p:sp>
        <p:sp>
          <p:nvSpPr>
            <p:cNvPr id="739" name="Ni"/>
            <p:cNvSpPr txBox="1"/>
            <p:nvPr/>
          </p:nvSpPr>
          <p:spPr>
            <a:xfrm>
              <a:off x="1842993" y="672423"/>
              <a:ext cx="673914"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584200">
                <a:defRPr b="1" sz="3200">
                  <a:solidFill>
                    <a:srgbClr val="FA4337"/>
                  </a:solidFill>
                  <a:latin typeface="Times New Roman"/>
                  <a:ea typeface="Times New Roman"/>
                  <a:cs typeface="Times New Roman"/>
                  <a:sym typeface="Times New Roman"/>
                </a:defRPr>
              </a:lvl1pPr>
            </a:lstStyle>
            <a:p>
              <a:pPr/>
              <a:r>
                <a:t>Ni</a:t>
              </a:r>
            </a:p>
          </p:txBody>
        </p:sp>
      </p:grpSp>
      <p:sp>
        <p:nvSpPr>
          <p:cNvPr id="741" name="BigRIPS fragment separater @RIBF | RIKEN"/>
          <p:cNvSpPr txBox="1"/>
          <p:nvPr/>
        </p:nvSpPr>
        <p:spPr>
          <a:xfrm>
            <a:off x="292100" y="1090953"/>
            <a:ext cx="7131150"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800">
                <a:solidFill>
                  <a:schemeClr val="accent1">
                    <a:lumOff val="-13575"/>
                  </a:schemeClr>
                </a:solidFill>
                <a:latin typeface="Times New Roman"/>
                <a:ea typeface="Times New Roman"/>
                <a:cs typeface="Times New Roman"/>
                <a:sym typeface="Times New Roman"/>
              </a:defRPr>
            </a:lvl1pPr>
          </a:lstStyle>
          <a:p>
            <a:pPr/>
            <a:r>
              <a:t>BigRIPS fragment separater @RIBF | RIKEN</a:t>
            </a:r>
          </a:p>
        </p:txBody>
      </p:sp>
      <p:sp>
        <p:nvSpPr>
          <p:cNvPr id="742" name="238U + Be → 58-77Ni"/>
          <p:cNvSpPr txBox="1"/>
          <p:nvPr/>
        </p:nvSpPr>
        <p:spPr>
          <a:xfrm>
            <a:off x="285502" y="1625112"/>
            <a:ext cx="2539952"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400">
                <a:solidFill>
                  <a:srgbClr val="424242"/>
                </a:solidFill>
                <a:latin typeface="Times New Roman"/>
                <a:ea typeface="Times New Roman"/>
                <a:cs typeface="Times New Roman"/>
                <a:sym typeface="Times New Roman"/>
              </a:defRPr>
            </a:pPr>
            <a:r>
              <a:rPr baseline="31999"/>
              <a:t>238</a:t>
            </a:r>
            <a:r>
              <a:t>U + Be → </a:t>
            </a:r>
            <a:r>
              <a:rPr baseline="31999">
                <a:solidFill>
                  <a:srgbClr val="FA4337"/>
                </a:solidFill>
              </a:rPr>
              <a:t>58-77</a:t>
            </a:r>
            <a:r>
              <a:rPr>
                <a:solidFill>
                  <a:srgbClr val="FA4337"/>
                </a:solidFill>
              </a:rPr>
              <a:t>Ni</a:t>
            </a:r>
          </a:p>
        </p:txBody>
      </p:sp>
      <p:sp>
        <p:nvSpPr>
          <p:cNvPr id="743" name="線"/>
          <p:cNvSpPr/>
          <p:nvPr/>
        </p:nvSpPr>
        <p:spPr>
          <a:xfrm>
            <a:off x="11044710" y="495606"/>
            <a:ext cx="7101" cy="430281"/>
          </a:xfrm>
          <a:prstGeom prst="line">
            <a:avLst/>
          </a:prstGeom>
          <a:ln w="25400">
            <a:solidFill>
              <a:srgbClr val="929292"/>
            </a:solidFill>
            <a:custDash>
              <a:ds d="200000" sp="200000"/>
            </a:custDash>
            <a:miter lim="400000"/>
            <a:tailEnd type="triangle"/>
          </a:ln>
        </p:spPr>
        <p:txBody>
          <a:bodyPr lIns="50800" tIns="50800" rIns="50800" bIns="50800" anchor="ctr"/>
          <a:lstStyle/>
          <a:p>
            <a:pPr/>
          </a:p>
        </p:txBody>
      </p:sp>
      <p:sp>
        <p:nvSpPr>
          <p:cNvPr id="744" name="Beam"/>
          <p:cNvSpPr txBox="1"/>
          <p:nvPr/>
        </p:nvSpPr>
        <p:spPr>
          <a:xfrm>
            <a:off x="10725519" y="202276"/>
            <a:ext cx="731013"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29292"/>
                </a:solidFill>
                <a:latin typeface="+mn-lt"/>
                <a:ea typeface="+mn-ea"/>
                <a:cs typeface="+mn-cs"/>
                <a:sym typeface="ヒラギノ角ゴ ProN W6"/>
              </a:defRPr>
            </a:lvl1pPr>
          </a:lstStyle>
          <a:p>
            <a:pPr/>
            <a:r>
              <a:t>Beam</a:t>
            </a:r>
          </a:p>
        </p:txBody>
      </p:sp>
      <p:sp>
        <p:nvSpPr>
          <p:cNvPr id="745"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9" name="setup.png" descr="setup.png"/>
          <p:cNvPicPr>
            <a:picLocks noChangeAspect="1"/>
          </p:cNvPicPr>
          <p:nvPr/>
        </p:nvPicPr>
        <p:blipFill>
          <a:blip r:embed="rId3">
            <a:alphaModFix amt="25000"/>
            <a:extLst/>
          </a:blip>
          <a:stretch>
            <a:fillRect/>
          </a:stretch>
        </p:blipFill>
        <p:spPr>
          <a:xfrm rot="5400000">
            <a:off x="7197431" y="3937927"/>
            <a:ext cx="8403727" cy="2224592"/>
          </a:xfrm>
          <a:prstGeom prst="rect">
            <a:avLst/>
          </a:prstGeom>
          <a:ln w="12700">
            <a:miter lim="400000"/>
          </a:ln>
        </p:spPr>
      </p:pic>
      <p:pic>
        <p:nvPicPr>
          <p:cNvPr id="750" name="setup.png" descr="setup.png"/>
          <p:cNvPicPr>
            <a:picLocks noChangeAspect="1"/>
          </p:cNvPicPr>
          <p:nvPr/>
        </p:nvPicPr>
        <p:blipFill>
          <a:blip r:embed="rId3">
            <a:extLst/>
          </a:blip>
          <a:srcRect l="46915" t="0" r="0" b="0"/>
          <a:stretch>
            <a:fillRect/>
          </a:stretch>
        </p:blipFill>
        <p:spPr>
          <a:xfrm rot="5400000">
            <a:off x="9167249" y="5908015"/>
            <a:ext cx="4461056" cy="2224592"/>
          </a:xfrm>
          <a:prstGeom prst="rect">
            <a:avLst/>
          </a:prstGeom>
          <a:ln w="12700">
            <a:miter lim="400000"/>
          </a:ln>
        </p:spPr>
      </p:pic>
      <p:sp>
        <p:nvSpPr>
          <p:cNvPr id="751" name="12C target"/>
          <p:cNvSpPr txBox="1"/>
          <p:nvPr/>
        </p:nvSpPr>
        <p:spPr>
          <a:xfrm>
            <a:off x="10052437" y="4818078"/>
            <a:ext cx="1322520" cy="43667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584200">
              <a:defRPr sz="2200">
                <a:solidFill>
                  <a:srgbClr val="FA4337"/>
                </a:solidFill>
                <a:latin typeface="Helvetica Neue"/>
                <a:ea typeface="Helvetica Neue"/>
                <a:cs typeface="Helvetica Neue"/>
                <a:sym typeface="Helvetica Neue"/>
              </a:defRPr>
            </a:pPr>
            <a:r>
              <a:rPr baseline="31999"/>
              <a:t>12</a:t>
            </a:r>
            <a:r>
              <a:t>C target</a:t>
            </a:r>
          </a:p>
        </p:txBody>
      </p:sp>
      <p:sp>
        <p:nvSpPr>
          <p:cNvPr id="752" name="PPAC"/>
          <p:cNvSpPr txBox="1"/>
          <p:nvPr/>
        </p:nvSpPr>
        <p:spPr>
          <a:xfrm>
            <a:off x="11448577" y="883613"/>
            <a:ext cx="673913" cy="3495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PPAC</a:t>
            </a:r>
          </a:p>
        </p:txBody>
      </p:sp>
      <p:sp>
        <p:nvSpPr>
          <p:cNvPr id="753" name="PL"/>
          <p:cNvSpPr txBox="1"/>
          <p:nvPr/>
        </p:nvSpPr>
        <p:spPr>
          <a:xfrm>
            <a:off x="11678909" y="1096490"/>
            <a:ext cx="374245"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754" name="MUSIC"/>
          <p:cNvSpPr txBox="1"/>
          <p:nvPr/>
        </p:nvSpPr>
        <p:spPr>
          <a:xfrm>
            <a:off x="11268623" y="1547029"/>
            <a:ext cx="809931"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755" name="PPAC"/>
          <p:cNvSpPr txBox="1"/>
          <p:nvPr/>
        </p:nvSpPr>
        <p:spPr>
          <a:xfrm>
            <a:off x="11448577" y="1972167"/>
            <a:ext cx="673913"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PPAC</a:t>
            </a:r>
          </a:p>
        </p:txBody>
      </p:sp>
      <p:sp>
        <p:nvSpPr>
          <p:cNvPr id="756" name="PL"/>
          <p:cNvSpPr txBox="1"/>
          <p:nvPr/>
        </p:nvSpPr>
        <p:spPr>
          <a:xfrm>
            <a:off x="10601348" y="4381982"/>
            <a:ext cx="374244"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757" name="MUSIC"/>
          <p:cNvSpPr txBox="1"/>
          <p:nvPr/>
        </p:nvSpPr>
        <p:spPr>
          <a:xfrm>
            <a:off x="10601348" y="5409717"/>
            <a:ext cx="809931"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758" name="MUSIC"/>
          <p:cNvSpPr txBox="1"/>
          <p:nvPr/>
        </p:nvSpPr>
        <p:spPr>
          <a:xfrm>
            <a:off x="11411278" y="8146179"/>
            <a:ext cx="809931"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759" name="PL"/>
          <p:cNvSpPr txBox="1"/>
          <p:nvPr/>
        </p:nvSpPr>
        <p:spPr>
          <a:xfrm>
            <a:off x="11785533" y="8643345"/>
            <a:ext cx="374244"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760" name="F3"/>
          <p:cNvSpPr txBox="1"/>
          <p:nvPr/>
        </p:nvSpPr>
        <p:spPr>
          <a:xfrm>
            <a:off x="10016115" y="1576723"/>
            <a:ext cx="435332"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200">
                <a:solidFill>
                  <a:srgbClr val="424242"/>
                </a:solidFill>
                <a:latin typeface="Helvetica Neue"/>
                <a:ea typeface="Helvetica Neue"/>
                <a:cs typeface="Helvetica Neue"/>
                <a:sym typeface="Helvetica Neue"/>
              </a:defRPr>
            </a:lvl1pPr>
          </a:lstStyle>
          <a:p>
            <a:pPr/>
            <a:r>
              <a:t>F3</a:t>
            </a:r>
          </a:p>
        </p:txBody>
      </p:sp>
      <p:sp>
        <p:nvSpPr>
          <p:cNvPr id="761" name="F7"/>
          <p:cNvSpPr txBox="1"/>
          <p:nvPr/>
        </p:nvSpPr>
        <p:spPr>
          <a:xfrm>
            <a:off x="10016115" y="7562173"/>
            <a:ext cx="435332"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200">
                <a:solidFill>
                  <a:srgbClr val="424242"/>
                </a:solidFill>
                <a:latin typeface="Helvetica Neue"/>
                <a:ea typeface="Helvetica Neue"/>
                <a:cs typeface="Helvetica Neue"/>
                <a:sym typeface="Helvetica Neue"/>
              </a:defRPr>
            </a:lvl1pPr>
          </a:lstStyle>
          <a:p>
            <a:pPr/>
            <a:r>
              <a:t>F7</a:t>
            </a:r>
          </a:p>
        </p:txBody>
      </p:sp>
      <p:sp>
        <p:nvSpPr>
          <p:cNvPr id="762" name="F5"/>
          <p:cNvSpPr txBox="1"/>
          <p:nvPr/>
        </p:nvSpPr>
        <p:spPr>
          <a:xfrm>
            <a:off x="10016115" y="4381982"/>
            <a:ext cx="435332"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200">
                <a:solidFill>
                  <a:srgbClr val="424242"/>
                </a:solidFill>
                <a:latin typeface="Helvetica Neue"/>
                <a:ea typeface="Helvetica Neue"/>
                <a:cs typeface="Helvetica Neue"/>
                <a:sym typeface="Helvetica Neue"/>
              </a:defRPr>
            </a:lvl1pPr>
          </a:lstStyle>
          <a:p>
            <a:pPr/>
            <a:r>
              <a:t>F5</a:t>
            </a:r>
          </a:p>
        </p:txBody>
      </p:sp>
      <p:sp>
        <p:nvSpPr>
          <p:cNvPr id="763" name="4. Setup &amp; Particle identification"/>
          <p:cNvSpPr txBox="1"/>
          <p:nvPr>
            <p:ph type="title" idx="4294967295"/>
          </p:nvPr>
        </p:nvSpPr>
        <p:spPr>
          <a:xfrm>
            <a:off x="292099" y="326703"/>
            <a:ext cx="8194511" cy="728846"/>
          </a:xfrm>
          <a:prstGeom prst="rect">
            <a:avLst/>
          </a:prstGeom>
        </p:spPr>
        <p:txBody>
          <a:bodyPr/>
          <a:lstStyle>
            <a:lvl1pPr defTabSz="584200">
              <a:lnSpc>
                <a:spcPct val="100000"/>
              </a:lnSpc>
              <a:defRPr b="1" spc="0" sz="4000">
                <a:latin typeface="Times New Roman"/>
                <a:ea typeface="Times New Roman"/>
                <a:cs typeface="Times New Roman"/>
                <a:sym typeface="Times New Roman"/>
              </a:defRPr>
            </a:lvl1pPr>
          </a:lstStyle>
          <a:p>
            <a:pPr/>
            <a:r>
              <a:t>4. Setup &amp; Particle identification</a:t>
            </a:r>
          </a:p>
        </p:txBody>
      </p:sp>
      <p:sp>
        <p:nvSpPr>
          <p:cNvPr id="764" name="Identification after target (F5-F7) for σCC"/>
          <p:cNvSpPr txBox="1"/>
          <p:nvPr/>
        </p:nvSpPr>
        <p:spPr>
          <a:xfrm>
            <a:off x="317826" y="3366884"/>
            <a:ext cx="5925370" cy="4685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600">
                <a:solidFill>
                  <a:schemeClr val="accent1">
                    <a:lumOff val="-13575"/>
                  </a:schemeClr>
                </a:solidFill>
                <a:latin typeface="Times New Roman"/>
                <a:ea typeface="Times New Roman"/>
                <a:cs typeface="Times New Roman"/>
                <a:sym typeface="Times New Roman"/>
              </a:defRPr>
            </a:pPr>
            <a:r>
              <a:t>Identification after target (F5-F7) for </a:t>
            </a:r>
            <a:r>
              <a:rPr i="1"/>
              <a:t>σ</a:t>
            </a:r>
            <a:r>
              <a:rPr baseline="-5999"/>
              <a:t>CC</a:t>
            </a:r>
          </a:p>
        </p:txBody>
      </p:sp>
      <p:sp>
        <p:nvSpPr>
          <p:cNvPr id="765" name="Detect in F7 | ΔE of F5&amp;F7 MUSICs"/>
          <p:cNvSpPr txBox="1"/>
          <p:nvPr/>
        </p:nvSpPr>
        <p:spPr>
          <a:xfrm>
            <a:off x="356416" y="3932158"/>
            <a:ext cx="4663493"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277812" indent="-277812" algn="l" defTabSz="584200">
              <a:buSzPct val="100000"/>
              <a:buBlip>
                <a:blip r:embed="rId4"/>
              </a:buBlip>
              <a:defRPr sz="2200">
                <a:solidFill>
                  <a:srgbClr val="424242"/>
                </a:solidFill>
                <a:latin typeface="Times New Roman"/>
                <a:ea typeface="Times New Roman"/>
                <a:cs typeface="Times New Roman"/>
                <a:sym typeface="Times New Roman"/>
              </a:defRPr>
            </a:pPr>
            <a:r>
              <a:t>Detect in F7	| Δ</a:t>
            </a:r>
            <a:r>
              <a:rPr i="1"/>
              <a:t>E</a:t>
            </a:r>
            <a:r>
              <a:t> of </a:t>
            </a:r>
            <a:r>
              <a:rPr b="1"/>
              <a:t>F5&amp;F7 MUSICs</a:t>
            </a:r>
          </a:p>
        </p:txBody>
      </p:sp>
      <p:sp>
        <p:nvSpPr>
          <p:cNvPr id="766" name="Detect in F7"/>
          <p:cNvSpPr txBox="1"/>
          <p:nvPr/>
        </p:nvSpPr>
        <p:spPr>
          <a:xfrm>
            <a:off x="426883" y="4584824"/>
            <a:ext cx="1621037"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2400">
                <a:solidFill>
                  <a:srgbClr val="424242"/>
                </a:solidFill>
                <a:latin typeface="Times New Roman"/>
                <a:ea typeface="Times New Roman"/>
                <a:cs typeface="Times New Roman"/>
                <a:sym typeface="Times New Roman"/>
              </a:defRPr>
            </a:lvl1pPr>
          </a:lstStyle>
          <a:p>
            <a:pPr/>
            <a:r>
              <a:t>Detect in F7</a:t>
            </a:r>
          </a:p>
        </p:txBody>
      </p:sp>
      <p:sp>
        <p:nvSpPr>
          <p:cNvPr id="767" name="Z | F5MUSIC"/>
          <p:cNvSpPr txBox="1"/>
          <p:nvPr/>
        </p:nvSpPr>
        <p:spPr>
          <a:xfrm>
            <a:off x="1419175" y="8893754"/>
            <a:ext cx="2462068" cy="489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2800">
                <a:solidFill>
                  <a:srgbClr val="424242"/>
                </a:solidFill>
                <a:latin typeface="Times New Roman"/>
                <a:ea typeface="Times New Roman"/>
                <a:cs typeface="Times New Roman"/>
                <a:sym typeface="Times New Roman"/>
              </a:defRPr>
            </a:pPr>
            <a:r>
              <a:rPr i="1"/>
              <a:t>Z</a:t>
            </a:r>
            <a:r>
              <a:t> | </a:t>
            </a:r>
            <a:r>
              <a:rPr>
                <a:solidFill>
                  <a:srgbClr val="FA4337"/>
                </a:solidFill>
              </a:rPr>
              <a:t>F5</a:t>
            </a:r>
            <a:r>
              <a:t>MUSIC</a:t>
            </a:r>
          </a:p>
        </p:txBody>
      </p:sp>
      <p:sp>
        <p:nvSpPr>
          <p:cNvPr id="768" name="Z | F7MUSIC"/>
          <p:cNvSpPr txBox="1"/>
          <p:nvPr/>
        </p:nvSpPr>
        <p:spPr>
          <a:xfrm rot="16200000">
            <a:off x="-1096560" y="6734391"/>
            <a:ext cx="2659577" cy="489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2800">
                <a:solidFill>
                  <a:srgbClr val="424242"/>
                </a:solidFill>
                <a:latin typeface="Times New Roman"/>
                <a:ea typeface="Times New Roman"/>
                <a:cs typeface="Times New Roman"/>
                <a:sym typeface="Times New Roman"/>
              </a:defRPr>
            </a:pPr>
            <a:r>
              <a:rPr i="1"/>
              <a:t>Z</a:t>
            </a:r>
            <a:r>
              <a:t> | </a:t>
            </a:r>
            <a:r>
              <a:rPr>
                <a:solidFill>
                  <a:srgbClr val="FA4337"/>
                </a:solidFill>
              </a:rPr>
              <a:t>F7</a:t>
            </a:r>
            <a:r>
              <a:t>MUSIC</a:t>
            </a:r>
          </a:p>
        </p:txBody>
      </p:sp>
      <p:grpSp>
        <p:nvGrpSpPr>
          <p:cNvPr id="783" name="グループ"/>
          <p:cNvGrpSpPr/>
          <p:nvPr/>
        </p:nvGrpSpPr>
        <p:grpSpPr>
          <a:xfrm>
            <a:off x="300709" y="5145206"/>
            <a:ext cx="4699001" cy="3844856"/>
            <a:chOff x="0" y="0"/>
            <a:chExt cx="4698999" cy="3844855"/>
          </a:xfrm>
        </p:grpSpPr>
        <p:pic>
          <p:nvPicPr>
            <p:cNvPr id="769" name="ペーストされた画像.png" descr="ペーストされた画像.png"/>
            <p:cNvPicPr>
              <a:picLocks noChangeAspect="1"/>
            </p:cNvPicPr>
            <p:nvPr/>
          </p:nvPicPr>
          <p:blipFill>
            <a:blip r:embed="rId5">
              <a:extLst/>
            </a:blip>
            <a:srcRect l="6809" t="0" r="8064" b="6984"/>
            <a:stretch>
              <a:fillRect/>
            </a:stretch>
          </p:blipFill>
          <p:spPr>
            <a:xfrm>
              <a:off x="665751" y="0"/>
              <a:ext cx="3409751" cy="3332196"/>
            </a:xfrm>
            <a:prstGeom prst="rect">
              <a:avLst/>
            </a:prstGeom>
            <a:ln w="12700" cap="flat">
              <a:noFill/>
              <a:miter lim="400000"/>
            </a:ln>
            <a:effectLst/>
          </p:spPr>
        </p:pic>
        <p:sp>
          <p:nvSpPr>
            <p:cNvPr id="770" name="1"/>
            <p:cNvSpPr txBox="1"/>
            <p:nvPr/>
          </p:nvSpPr>
          <p:spPr>
            <a:xfrm>
              <a:off x="3781196" y="2897022"/>
              <a:ext cx="810989" cy="5998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1</a:t>
              </a:r>
            </a:p>
          </p:txBody>
        </p:sp>
        <p:sp>
          <p:nvSpPr>
            <p:cNvPr id="771" name="10"/>
            <p:cNvSpPr txBox="1"/>
            <p:nvPr/>
          </p:nvSpPr>
          <p:spPr>
            <a:xfrm>
              <a:off x="3847956" y="1977039"/>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10</a:t>
              </a:r>
            </a:p>
          </p:txBody>
        </p:sp>
        <p:sp>
          <p:nvSpPr>
            <p:cNvPr id="772" name="102"/>
            <p:cNvSpPr txBox="1"/>
            <p:nvPr/>
          </p:nvSpPr>
          <p:spPr>
            <a:xfrm>
              <a:off x="3874660" y="990296"/>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584200">
                <a:defRPr sz="2800">
                  <a:solidFill>
                    <a:srgbClr val="000000"/>
                  </a:solidFill>
                  <a:latin typeface="Helvetica Neue"/>
                  <a:ea typeface="Helvetica Neue"/>
                  <a:cs typeface="Helvetica Neue"/>
                  <a:sym typeface="Helvetica Neue"/>
                </a:defRPr>
              </a:pPr>
              <a:r>
                <a:t>10</a:t>
              </a:r>
              <a:r>
                <a:rPr baseline="31999"/>
                <a:t>2</a:t>
              </a:r>
            </a:p>
          </p:txBody>
        </p:sp>
        <p:sp>
          <p:nvSpPr>
            <p:cNvPr id="773" name="103"/>
            <p:cNvSpPr txBox="1"/>
            <p:nvPr/>
          </p:nvSpPr>
          <p:spPr>
            <a:xfrm>
              <a:off x="3888011" y="91026"/>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584200">
                <a:defRPr sz="2800">
                  <a:solidFill>
                    <a:srgbClr val="000000"/>
                  </a:solidFill>
                  <a:latin typeface="Helvetica Neue"/>
                  <a:ea typeface="Helvetica Neue"/>
                  <a:cs typeface="Helvetica Neue"/>
                  <a:sym typeface="Helvetica Neue"/>
                </a:defRPr>
              </a:pPr>
              <a:r>
                <a:t>10</a:t>
              </a:r>
              <a:r>
                <a:rPr baseline="31999"/>
                <a:t>3</a:t>
              </a:r>
            </a:p>
          </p:txBody>
        </p:sp>
        <p:sp>
          <p:nvSpPr>
            <p:cNvPr id="774" name="28"/>
            <p:cNvSpPr txBox="1"/>
            <p:nvPr/>
          </p:nvSpPr>
          <p:spPr>
            <a:xfrm>
              <a:off x="0" y="881741"/>
              <a:ext cx="810988" cy="5998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chemeClr val="accent5">
                      <a:hueOff val="-82419"/>
                      <a:satOff val="-9513"/>
                      <a:lumOff val="-16343"/>
                    </a:schemeClr>
                  </a:solidFill>
                  <a:latin typeface="Helvetica Neue"/>
                  <a:ea typeface="Helvetica Neue"/>
                  <a:cs typeface="Helvetica Neue"/>
                  <a:sym typeface="Helvetica Neue"/>
                </a:defRPr>
              </a:lvl1pPr>
            </a:lstStyle>
            <a:p>
              <a:pPr/>
              <a:r>
                <a:t>28</a:t>
              </a:r>
            </a:p>
          </p:txBody>
        </p:sp>
        <p:sp>
          <p:nvSpPr>
            <p:cNvPr id="775" name="30"/>
            <p:cNvSpPr txBox="1"/>
            <p:nvPr/>
          </p:nvSpPr>
          <p:spPr>
            <a:xfrm>
              <a:off x="0" y="172078"/>
              <a:ext cx="810988"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30</a:t>
              </a:r>
            </a:p>
          </p:txBody>
        </p:sp>
        <p:sp>
          <p:nvSpPr>
            <p:cNvPr id="776" name="26"/>
            <p:cNvSpPr txBox="1"/>
            <p:nvPr/>
          </p:nvSpPr>
          <p:spPr>
            <a:xfrm>
              <a:off x="0" y="1579805"/>
              <a:ext cx="810988"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26</a:t>
              </a:r>
            </a:p>
          </p:txBody>
        </p:sp>
        <p:sp>
          <p:nvSpPr>
            <p:cNvPr id="777" name="24"/>
            <p:cNvSpPr txBox="1"/>
            <p:nvPr/>
          </p:nvSpPr>
          <p:spPr>
            <a:xfrm>
              <a:off x="0" y="2276962"/>
              <a:ext cx="810988"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24</a:t>
              </a:r>
            </a:p>
          </p:txBody>
        </p:sp>
        <p:sp>
          <p:nvSpPr>
            <p:cNvPr id="778" name="24"/>
            <p:cNvSpPr txBox="1"/>
            <p:nvPr/>
          </p:nvSpPr>
          <p:spPr>
            <a:xfrm>
              <a:off x="974814" y="3245007"/>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24</a:t>
              </a:r>
            </a:p>
          </p:txBody>
        </p:sp>
        <p:sp>
          <p:nvSpPr>
            <p:cNvPr id="779" name="26"/>
            <p:cNvSpPr txBox="1"/>
            <p:nvPr/>
          </p:nvSpPr>
          <p:spPr>
            <a:xfrm>
              <a:off x="1652310" y="3245007"/>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26</a:t>
              </a:r>
            </a:p>
          </p:txBody>
        </p:sp>
        <p:sp>
          <p:nvSpPr>
            <p:cNvPr id="780" name="28"/>
            <p:cNvSpPr txBox="1"/>
            <p:nvPr/>
          </p:nvSpPr>
          <p:spPr>
            <a:xfrm>
              <a:off x="2329469" y="3245007"/>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chemeClr val="accent5">
                      <a:hueOff val="-82419"/>
                      <a:satOff val="-9513"/>
                      <a:lumOff val="-16343"/>
                    </a:schemeClr>
                  </a:solidFill>
                  <a:latin typeface="Helvetica Neue"/>
                  <a:ea typeface="Helvetica Neue"/>
                  <a:cs typeface="Helvetica Neue"/>
                  <a:sym typeface="Helvetica Neue"/>
                </a:defRPr>
              </a:lvl1pPr>
            </a:lstStyle>
            <a:p>
              <a:pPr/>
              <a:r>
                <a:t>28</a:t>
              </a:r>
            </a:p>
          </p:txBody>
        </p:sp>
        <p:sp>
          <p:nvSpPr>
            <p:cNvPr id="781" name="30"/>
            <p:cNvSpPr txBox="1"/>
            <p:nvPr/>
          </p:nvSpPr>
          <p:spPr>
            <a:xfrm>
              <a:off x="3094303" y="3245007"/>
              <a:ext cx="810989"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30</a:t>
              </a:r>
            </a:p>
          </p:txBody>
        </p:sp>
        <p:sp>
          <p:nvSpPr>
            <p:cNvPr id="782" name="Ni"/>
            <p:cNvSpPr txBox="1"/>
            <p:nvPr/>
          </p:nvSpPr>
          <p:spPr>
            <a:xfrm>
              <a:off x="1842993" y="672423"/>
              <a:ext cx="673914" cy="599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584200">
                <a:defRPr b="1" sz="3200">
                  <a:solidFill>
                    <a:srgbClr val="FA4337"/>
                  </a:solidFill>
                  <a:latin typeface="Times New Roman"/>
                  <a:ea typeface="Times New Roman"/>
                  <a:cs typeface="Times New Roman"/>
                  <a:sym typeface="Times New Roman"/>
                </a:defRPr>
              </a:lvl1pPr>
            </a:lstStyle>
            <a:p>
              <a:pPr/>
              <a:r>
                <a:t>Ni</a:t>
              </a:r>
            </a:p>
          </p:txBody>
        </p:sp>
      </p:grpSp>
      <p:sp>
        <p:nvSpPr>
          <p:cNvPr id="784" name="Z | F5MUSIC"/>
          <p:cNvSpPr txBox="1"/>
          <p:nvPr/>
        </p:nvSpPr>
        <p:spPr>
          <a:xfrm>
            <a:off x="6311841" y="8817382"/>
            <a:ext cx="2663027" cy="489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2800">
                <a:solidFill>
                  <a:srgbClr val="424242"/>
                </a:solidFill>
                <a:latin typeface="Times New Roman"/>
                <a:ea typeface="Times New Roman"/>
                <a:cs typeface="Times New Roman"/>
                <a:sym typeface="Times New Roman"/>
              </a:defRPr>
            </a:pPr>
            <a:r>
              <a:rPr i="1"/>
              <a:t>Z</a:t>
            </a:r>
            <a:r>
              <a:t> | </a:t>
            </a:r>
            <a:r>
              <a:rPr>
                <a:solidFill>
                  <a:srgbClr val="FA4337"/>
                </a:solidFill>
              </a:rPr>
              <a:t>F5</a:t>
            </a:r>
            <a:r>
              <a:t>MUSIC</a:t>
            </a:r>
          </a:p>
        </p:txBody>
      </p:sp>
      <p:sp>
        <p:nvSpPr>
          <p:cNvPr id="785" name="N"/>
          <p:cNvSpPr txBox="1"/>
          <p:nvPr/>
        </p:nvSpPr>
        <p:spPr>
          <a:xfrm rot="16200000">
            <a:off x="4284531" y="6704769"/>
            <a:ext cx="1924863" cy="489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i="1" sz="2800">
                <a:solidFill>
                  <a:srgbClr val="424242"/>
                </a:solidFill>
                <a:latin typeface="Times New Roman"/>
                <a:ea typeface="Times New Roman"/>
                <a:cs typeface="Times New Roman"/>
                <a:sym typeface="Times New Roman"/>
              </a:defRPr>
            </a:lvl1pPr>
          </a:lstStyle>
          <a:p>
            <a:pPr>
              <a:defRPr i="0"/>
            </a:pPr>
            <a:r>
              <a:rPr i="1"/>
              <a:t>N</a:t>
            </a:r>
          </a:p>
        </p:txBody>
      </p:sp>
      <p:sp>
        <p:nvSpPr>
          <p:cNvPr id="786" name="Not detect in F7"/>
          <p:cNvSpPr txBox="1"/>
          <p:nvPr/>
        </p:nvSpPr>
        <p:spPr>
          <a:xfrm>
            <a:off x="5450631" y="4584824"/>
            <a:ext cx="2103538"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400">
                <a:solidFill>
                  <a:srgbClr val="424242"/>
                </a:solidFill>
                <a:latin typeface="Times New Roman"/>
                <a:ea typeface="Times New Roman"/>
                <a:cs typeface="Times New Roman"/>
                <a:sym typeface="Times New Roman"/>
              </a:defRPr>
            </a:pPr>
            <a:r>
              <a:rPr>
                <a:solidFill>
                  <a:srgbClr val="FA4337"/>
                </a:solidFill>
              </a:rPr>
              <a:t>Not</a:t>
            </a:r>
            <a:r>
              <a:rPr b="0"/>
              <a:t> detect in F7</a:t>
            </a:r>
          </a:p>
        </p:txBody>
      </p:sp>
      <p:grpSp>
        <p:nvGrpSpPr>
          <p:cNvPr id="796" name="グループ"/>
          <p:cNvGrpSpPr/>
          <p:nvPr/>
        </p:nvGrpSpPr>
        <p:grpSpPr>
          <a:xfrm>
            <a:off x="5332958" y="5031486"/>
            <a:ext cx="4349909" cy="3835727"/>
            <a:chOff x="0" y="0"/>
            <a:chExt cx="4349907" cy="3835726"/>
          </a:xfrm>
        </p:grpSpPr>
        <p:sp>
          <p:nvSpPr>
            <p:cNvPr id="787" name="Ni"/>
            <p:cNvSpPr txBox="1"/>
            <p:nvPr/>
          </p:nvSpPr>
          <p:spPr>
            <a:xfrm>
              <a:off x="3159938" y="590105"/>
              <a:ext cx="510332" cy="5168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584200">
                <a:defRPr b="1" sz="3200">
                  <a:solidFill>
                    <a:srgbClr val="FA4337"/>
                  </a:solidFill>
                  <a:latin typeface="Times New Roman"/>
                  <a:ea typeface="Times New Roman"/>
                  <a:cs typeface="Times New Roman"/>
                  <a:sym typeface="Times New Roman"/>
                </a:defRPr>
              </a:lvl1pPr>
            </a:lstStyle>
            <a:p>
              <a:pPr/>
              <a:r>
                <a:t>Ni</a:t>
              </a:r>
            </a:p>
          </p:txBody>
        </p:sp>
        <p:pic>
          <p:nvPicPr>
            <p:cNvPr id="788" name="ペーストされた画像.pdf" descr="ペーストされた画像.pdf"/>
            <p:cNvPicPr>
              <a:picLocks noChangeAspect="1"/>
            </p:cNvPicPr>
            <p:nvPr/>
          </p:nvPicPr>
          <p:blipFill>
            <a:blip r:embed="rId6">
              <a:extLst/>
            </a:blip>
            <a:srcRect l="10788" t="0" r="0" b="9132"/>
            <a:stretch>
              <a:fillRect/>
            </a:stretch>
          </p:blipFill>
          <p:spPr>
            <a:xfrm>
              <a:off x="807587" y="0"/>
              <a:ext cx="3542321" cy="3278090"/>
            </a:xfrm>
            <a:prstGeom prst="rect">
              <a:avLst/>
            </a:prstGeom>
            <a:ln w="12700" cap="flat">
              <a:noFill/>
              <a:miter lim="400000"/>
            </a:ln>
            <a:effectLst/>
          </p:spPr>
        </p:pic>
        <p:sp>
          <p:nvSpPr>
            <p:cNvPr id="789" name="0"/>
            <p:cNvSpPr txBox="1"/>
            <p:nvPr/>
          </p:nvSpPr>
          <p:spPr>
            <a:xfrm>
              <a:off x="81653" y="3025484"/>
              <a:ext cx="826601" cy="611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0</a:t>
              </a:r>
            </a:p>
          </p:txBody>
        </p:sp>
        <p:sp>
          <p:nvSpPr>
            <p:cNvPr id="790" name="200"/>
            <p:cNvSpPr txBox="1"/>
            <p:nvPr/>
          </p:nvSpPr>
          <p:spPr>
            <a:xfrm>
              <a:off x="81653" y="2181736"/>
              <a:ext cx="826601" cy="611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200</a:t>
              </a:r>
            </a:p>
          </p:txBody>
        </p:sp>
        <p:sp>
          <p:nvSpPr>
            <p:cNvPr id="791" name="400"/>
            <p:cNvSpPr txBox="1"/>
            <p:nvPr/>
          </p:nvSpPr>
          <p:spPr>
            <a:xfrm>
              <a:off x="0" y="1319402"/>
              <a:ext cx="826601" cy="611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400</a:t>
              </a:r>
            </a:p>
          </p:txBody>
        </p:sp>
        <p:sp>
          <p:nvSpPr>
            <p:cNvPr id="792" name="600"/>
            <p:cNvSpPr txBox="1"/>
            <p:nvPr/>
          </p:nvSpPr>
          <p:spPr>
            <a:xfrm>
              <a:off x="0" y="457065"/>
              <a:ext cx="826601" cy="611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600</a:t>
              </a:r>
            </a:p>
          </p:txBody>
        </p:sp>
        <p:sp>
          <p:nvSpPr>
            <p:cNvPr id="793" name="24"/>
            <p:cNvSpPr txBox="1"/>
            <p:nvPr/>
          </p:nvSpPr>
          <p:spPr>
            <a:xfrm>
              <a:off x="1131904" y="3224331"/>
              <a:ext cx="826601" cy="611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24</a:t>
              </a:r>
            </a:p>
          </p:txBody>
        </p:sp>
        <p:sp>
          <p:nvSpPr>
            <p:cNvPr id="794" name="26"/>
            <p:cNvSpPr txBox="1"/>
            <p:nvPr/>
          </p:nvSpPr>
          <p:spPr>
            <a:xfrm>
              <a:off x="1822444" y="3211468"/>
              <a:ext cx="826601" cy="611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rgbClr val="000000"/>
                  </a:solidFill>
                  <a:latin typeface="Helvetica Neue"/>
                  <a:ea typeface="Helvetica Neue"/>
                  <a:cs typeface="Helvetica Neue"/>
                  <a:sym typeface="Helvetica Neue"/>
                </a:defRPr>
              </a:lvl1pPr>
            </a:lstStyle>
            <a:p>
              <a:pPr/>
              <a:r>
                <a:t>26</a:t>
              </a:r>
            </a:p>
          </p:txBody>
        </p:sp>
        <p:sp>
          <p:nvSpPr>
            <p:cNvPr id="795" name="28"/>
            <p:cNvSpPr txBox="1"/>
            <p:nvPr/>
          </p:nvSpPr>
          <p:spPr>
            <a:xfrm>
              <a:off x="2580683" y="3198605"/>
              <a:ext cx="826601" cy="611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sz="2800">
                  <a:solidFill>
                    <a:schemeClr val="accent5">
                      <a:hueOff val="-82419"/>
                      <a:satOff val="-9513"/>
                      <a:lumOff val="-16343"/>
                    </a:schemeClr>
                  </a:solidFill>
                  <a:latin typeface="Helvetica Neue"/>
                  <a:ea typeface="Helvetica Neue"/>
                  <a:cs typeface="Helvetica Neue"/>
                  <a:sym typeface="Helvetica Neue"/>
                </a:defRPr>
              </a:lvl1pPr>
            </a:lstStyle>
            <a:p>
              <a:pPr/>
              <a:r>
                <a:t>28</a:t>
              </a:r>
            </a:p>
          </p:txBody>
        </p:sp>
      </p:grpSp>
      <p:sp>
        <p:nvSpPr>
          <p:cNvPr id="797" name="BigRIPS fragment separater @RIBF | RIKEN"/>
          <p:cNvSpPr txBox="1"/>
          <p:nvPr/>
        </p:nvSpPr>
        <p:spPr>
          <a:xfrm>
            <a:off x="292100" y="1090953"/>
            <a:ext cx="7131150"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800">
                <a:solidFill>
                  <a:schemeClr val="accent1">
                    <a:lumOff val="-13575"/>
                  </a:schemeClr>
                </a:solidFill>
                <a:latin typeface="Times New Roman"/>
                <a:ea typeface="Times New Roman"/>
                <a:cs typeface="Times New Roman"/>
                <a:sym typeface="Times New Roman"/>
              </a:defRPr>
            </a:lvl1pPr>
          </a:lstStyle>
          <a:p>
            <a:pPr/>
            <a:r>
              <a:t>BigRIPS fragment separater @RIBF | RIKEN</a:t>
            </a:r>
          </a:p>
        </p:txBody>
      </p:sp>
      <p:sp>
        <p:nvSpPr>
          <p:cNvPr id="798" name="238U + Be → 58-77Ni"/>
          <p:cNvSpPr txBox="1"/>
          <p:nvPr/>
        </p:nvSpPr>
        <p:spPr>
          <a:xfrm>
            <a:off x="285502" y="1625112"/>
            <a:ext cx="2539952"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400">
                <a:solidFill>
                  <a:srgbClr val="424242"/>
                </a:solidFill>
                <a:latin typeface="Times New Roman"/>
                <a:ea typeface="Times New Roman"/>
                <a:cs typeface="Times New Roman"/>
                <a:sym typeface="Times New Roman"/>
              </a:defRPr>
            </a:pPr>
            <a:r>
              <a:rPr baseline="31999"/>
              <a:t>238</a:t>
            </a:r>
            <a:r>
              <a:t>U + Be → </a:t>
            </a:r>
            <a:r>
              <a:rPr baseline="31999">
                <a:solidFill>
                  <a:srgbClr val="FA4337"/>
                </a:solidFill>
              </a:rPr>
              <a:t>58-77</a:t>
            </a:r>
            <a:r>
              <a:rPr>
                <a:solidFill>
                  <a:srgbClr val="FA4337"/>
                </a:solidFill>
              </a:rPr>
              <a:t>Ni</a:t>
            </a:r>
          </a:p>
        </p:txBody>
      </p:sp>
      <p:sp>
        <p:nvSpPr>
          <p:cNvPr id="799" name="線"/>
          <p:cNvSpPr/>
          <p:nvPr/>
        </p:nvSpPr>
        <p:spPr>
          <a:xfrm>
            <a:off x="11044710" y="495606"/>
            <a:ext cx="7101" cy="430281"/>
          </a:xfrm>
          <a:prstGeom prst="line">
            <a:avLst/>
          </a:prstGeom>
          <a:ln w="25400">
            <a:solidFill>
              <a:srgbClr val="929292"/>
            </a:solidFill>
            <a:custDash>
              <a:ds d="200000" sp="200000"/>
            </a:custDash>
            <a:miter lim="400000"/>
            <a:tailEnd type="triangle"/>
          </a:ln>
        </p:spPr>
        <p:txBody>
          <a:bodyPr lIns="50800" tIns="50800" rIns="50800" bIns="50800" anchor="ctr"/>
          <a:lstStyle/>
          <a:p>
            <a:pPr/>
          </a:p>
        </p:txBody>
      </p:sp>
      <p:sp>
        <p:nvSpPr>
          <p:cNvPr id="800" name="Beam"/>
          <p:cNvSpPr txBox="1"/>
          <p:nvPr/>
        </p:nvSpPr>
        <p:spPr>
          <a:xfrm>
            <a:off x="10725519" y="202276"/>
            <a:ext cx="731013"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29292"/>
                </a:solidFill>
                <a:latin typeface="+mn-lt"/>
                <a:ea typeface="+mn-ea"/>
                <a:cs typeface="+mn-cs"/>
                <a:sym typeface="ヒラギノ角ゴ ProN W6"/>
              </a:defRPr>
            </a:lvl1pPr>
          </a:lstStyle>
          <a:p>
            <a:pPr/>
            <a:r>
              <a:t>Beam</a:t>
            </a:r>
          </a:p>
        </p:txBody>
      </p:sp>
      <p:sp>
        <p:nvSpPr>
          <p:cNvPr id="801"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5. Experimental Results &amp; Theoretical calculation"/>
          <p:cNvSpPr txBox="1"/>
          <p:nvPr/>
        </p:nvSpPr>
        <p:spPr>
          <a:xfrm>
            <a:off x="208199" y="197940"/>
            <a:ext cx="10931873" cy="676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4000">
                <a:solidFill>
                  <a:srgbClr val="000000"/>
                </a:solidFill>
                <a:latin typeface="Times New Roman"/>
                <a:ea typeface="Times New Roman"/>
                <a:cs typeface="Times New Roman"/>
                <a:sym typeface="Times New Roman"/>
              </a:defRPr>
            </a:lvl1pPr>
          </a:lstStyle>
          <a:p>
            <a:pPr/>
            <a:r>
              <a:t>5. Experimental Results &amp; Theoretical calculation</a:t>
            </a:r>
          </a:p>
        </p:txBody>
      </p:sp>
      <p:sp>
        <p:nvSpPr>
          <p:cNvPr id="806" name="Preliminary"/>
          <p:cNvSpPr txBox="1"/>
          <p:nvPr/>
        </p:nvSpPr>
        <p:spPr>
          <a:xfrm>
            <a:off x="8105589" y="3519943"/>
            <a:ext cx="3112258"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929292"/>
                </a:solidFill>
                <a:latin typeface="Times New Roman"/>
                <a:ea typeface="Times New Roman"/>
                <a:cs typeface="Times New Roman"/>
                <a:sym typeface="Times New Roman"/>
              </a:defRPr>
            </a:lvl1pPr>
          </a:lstStyle>
          <a:p>
            <a:pPr/>
            <a:r>
              <a:t>Preliminary</a:t>
            </a:r>
          </a:p>
        </p:txBody>
      </p:sp>
      <p:sp>
        <p:nvSpPr>
          <p:cNvPr id="807" name="σCC | Ni + 12C @280 MeV/u"/>
          <p:cNvSpPr txBox="1"/>
          <p:nvPr/>
        </p:nvSpPr>
        <p:spPr>
          <a:xfrm>
            <a:off x="7155500" y="2865354"/>
            <a:ext cx="4223206"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800">
                <a:solidFill>
                  <a:schemeClr val="accent6">
                    <a:lumOff val="16165"/>
                  </a:schemeClr>
                </a:solidFill>
                <a:latin typeface="Times New Roman"/>
                <a:ea typeface="Times New Roman"/>
                <a:cs typeface="Times New Roman"/>
                <a:sym typeface="Times New Roman"/>
              </a:defRPr>
            </a:pPr>
            <a:r>
              <a:rPr i="1"/>
              <a:t>σ</a:t>
            </a:r>
            <a:r>
              <a:rPr baseline="-5999"/>
              <a:t>CC</a:t>
            </a:r>
            <a:r>
              <a:t> | Ni + </a:t>
            </a:r>
            <a:r>
              <a:rPr baseline="31999"/>
              <a:t>12</a:t>
            </a:r>
            <a:r>
              <a:t>C @280 MeV/</a:t>
            </a:r>
            <a:r>
              <a:rPr i="1"/>
              <a:t>u</a:t>
            </a:r>
          </a:p>
        </p:txBody>
      </p:sp>
      <p:pic>
        <p:nvPicPr>
          <p:cNvPr id="808" name="イメージ" descr="イメージ"/>
          <p:cNvPicPr>
            <a:picLocks noChangeAspect="1"/>
          </p:cNvPicPr>
          <p:nvPr/>
        </p:nvPicPr>
        <p:blipFill>
          <a:blip r:embed="rId3">
            <a:extLst/>
          </a:blip>
          <a:stretch>
            <a:fillRect/>
          </a:stretch>
        </p:blipFill>
        <p:spPr>
          <a:xfrm>
            <a:off x="554500" y="891783"/>
            <a:ext cx="11895800" cy="8343901"/>
          </a:xfrm>
          <a:prstGeom prst="rect">
            <a:avLst/>
          </a:prstGeom>
          <a:ln w="12700">
            <a:miter lim="400000"/>
          </a:ln>
        </p:spPr>
      </p:pic>
      <p:sp>
        <p:nvSpPr>
          <p:cNvPr id="809"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5. Experimental Results &amp; Theoretical calculation"/>
          <p:cNvSpPr txBox="1"/>
          <p:nvPr/>
        </p:nvSpPr>
        <p:spPr>
          <a:xfrm>
            <a:off x="208199" y="197940"/>
            <a:ext cx="10931873" cy="676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4000">
                <a:solidFill>
                  <a:srgbClr val="000000"/>
                </a:solidFill>
                <a:latin typeface="Times New Roman"/>
                <a:ea typeface="Times New Roman"/>
                <a:cs typeface="Times New Roman"/>
                <a:sym typeface="Times New Roman"/>
              </a:defRPr>
            </a:lvl1pPr>
          </a:lstStyle>
          <a:p>
            <a:pPr/>
            <a:r>
              <a:t>5. Experimental Results &amp; Theoretical calculation</a:t>
            </a:r>
          </a:p>
        </p:txBody>
      </p:sp>
      <p:sp>
        <p:nvSpPr>
          <p:cNvPr id="814" name="Preliminary"/>
          <p:cNvSpPr txBox="1"/>
          <p:nvPr/>
        </p:nvSpPr>
        <p:spPr>
          <a:xfrm>
            <a:off x="8105589" y="3519943"/>
            <a:ext cx="3112258"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929292"/>
                </a:solidFill>
                <a:latin typeface="Times New Roman"/>
                <a:ea typeface="Times New Roman"/>
                <a:cs typeface="Times New Roman"/>
                <a:sym typeface="Times New Roman"/>
              </a:defRPr>
            </a:lvl1pPr>
          </a:lstStyle>
          <a:p>
            <a:pPr/>
            <a:r>
              <a:t>Preliminary</a:t>
            </a:r>
          </a:p>
        </p:txBody>
      </p:sp>
      <p:sp>
        <p:nvSpPr>
          <p:cNvPr id="815" name="σCC | Ni + 12C @280 MeV/u"/>
          <p:cNvSpPr txBox="1"/>
          <p:nvPr/>
        </p:nvSpPr>
        <p:spPr>
          <a:xfrm>
            <a:off x="7155500" y="2865354"/>
            <a:ext cx="4223206"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800">
                <a:solidFill>
                  <a:schemeClr val="accent6">
                    <a:lumOff val="16165"/>
                  </a:schemeClr>
                </a:solidFill>
                <a:latin typeface="Times New Roman"/>
                <a:ea typeface="Times New Roman"/>
                <a:cs typeface="Times New Roman"/>
                <a:sym typeface="Times New Roman"/>
              </a:defRPr>
            </a:pPr>
            <a:r>
              <a:rPr i="1"/>
              <a:t>σ</a:t>
            </a:r>
            <a:r>
              <a:rPr baseline="-5999"/>
              <a:t>CC</a:t>
            </a:r>
            <a:r>
              <a:t> | Ni + </a:t>
            </a:r>
            <a:r>
              <a:rPr baseline="31999"/>
              <a:t>12</a:t>
            </a:r>
            <a:r>
              <a:t>C @280 MeV/</a:t>
            </a:r>
            <a:r>
              <a:rPr i="1"/>
              <a:t>u</a:t>
            </a:r>
          </a:p>
        </p:txBody>
      </p:sp>
      <p:pic>
        <p:nvPicPr>
          <p:cNvPr id="816" name="イメージ" descr="イメージ"/>
          <p:cNvPicPr>
            <a:picLocks noChangeAspect="1"/>
          </p:cNvPicPr>
          <p:nvPr/>
        </p:nvPicPr>
        <p:blipFill>
          <a:blip r:embed="rId3">
            <a:extLst/>
          </a:blip>
          <a:stretch>
            <a:fillRect/>
          </a:stretch>
        </p:blipFill>
        <p:spPr>
          <a:xfrm>
            <a:off x="554500" y="891783"/>
            <a:ext cx="11895800" cy="8343901"/>
          </a:xfrm>
          <a:prstGeom prst="rect">
            <a:avLst/>
          </a:prstGeom>
          <a:ln w="12700">
            <a:miter lim="400000"/>
          </a:ln>
        </p:spPr>
      </p:pic>
      <p:grpSp>
        <p:nvGrpSpPr>
          <p:cNvPr id="820" name="グループ"/>
          <p:cNvGrpSpPr/>
          <p:nvPr/>
        </p:nvGrpSpPr>
        <p:grpSpPr>
          <a:xfrm>
            <a:off x="743843" y="160960"/>
            <a:ext cx="7042799" cy="5901683"/>
            <a:chOff x="0" y="0"/>
            <a:chExt cx="7042798" cy="5901682"/>
          </a:xfrm>
        </p:grpSpPr>
        <p:pic>
          <p:nvPicPr>
            <p:cNvPr id="817" name="2017Sep_JPS_mtanaka_v4（ドラッグされました）.pdf" descr="2017Sep_JPS_mtanaka_v4（ドラッグされました）.pdf"/>
            <p:cNvPicPr>
              <a:picLocks noChangeAspect="1"/>
            </p:cNvPicPr>
            <p:nvPr/>
          </p:nvPicPr>
          <p:blipFill>
            <a:blip r:embed="rId4">
              <a:extLst/>
            </a:blip>
            <a:srcRect l="22402" t="13300" r="0" b="0"/>
            <a:stretch>
              <a:fillRect/>
            </a:stretch>
          </p:blipFill>
          <p:spPr>
            <a:xfrm>
              <a:off x="0" y="0"/>
              <a:ext cx="7042799" cy="5901683"/>
            </a:xfrm>
            <a:prstGeom prst="rect">
              <a:avLst/>
            </a:prstGeom>
            <a:ln w="12700" cap="flat">
              <a:noFill/>
              <a:miter lim="400000"/>
            </a:ln>
            <a:effectLst/>
          </p:spPr>
        </p:pic>
        <p:sp>
          <p:nvSpPr>
            <p:cNvPr id="818" name="四角形"/>
            <p:cNvSpPr/>
            <p:nvPr/>
          </p:nvSpPr>
          <p:spPr>
            <a:xfrm>
              <a:off x="4077865" y="2950084"/>
              <a:ext cx="2727308" cy="68851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a:solidFill>
                    <a:srgbClr val="FFFFFF"/>
                  </a:solidFill>
                </a:defRPr>
              </a:pPr>
            </a:p>
          </p:txBody>
        </p:sp>
        <p:sp>
          <p:nvSpPr>
            <p:cNvPr id="819" name="Assuming the same N dependence as Rp of Cu"/>
            <p:cNvSpPr txBox="1"/>
            <p:nvPr/>
          </p:nvSpPr>
          <p:spPr>
            <a:xfrm>
              <a:off x="4077865" y="2946124"/>
              <a:ext cx="2727308" cy="696438"/>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sz="1800">
                  <a:solidFill>
                    <a:srgbClr val="000000"/>
                  </a:solidFill>
                  <a:latin typeface="Times New Roman"/>
                  <a:ea typeface="Times New Roman"/>
                  <a:cs typeface="Times New Roman"/>
                  <a:sym typeface="Times New Roman"/>
                </a:defRPr>
              </a:pPr>
              <a:r>
                <a:t>Assuming the same N dependence as R</a:t>
              </a:r>
              <a:r>
                <a:rPr baseline="-5999"/>
                <a:t>p</a:t>
              </a:r>
              <a:r>
                <a:t> of Cu</a:t>
              </a:r>
            </a:p>
          </p:txBody>
        </p:sp>
      </p:grpSp>
      <p:sp>
        <p:nvSpPr>
          <p:cNvPr id="821"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1. Introduction"/>
          <p:cNvSpPr txBox="1"/>
          <p:nvPr/>
        </p:nvSpPr>
        <p:spPr>
          <a:xfrm>
            <a:off x="151097" y="50264"/>
            <a:ext cx="3514280" cy="81185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118268" tIns="118268" rIns="118268" bIns="118268" anchor="ctr">
            <a:spAutoFit/>
          </a:bodyPr>
          <a:lstStyle>
            <a:lvl1pPr defTabSz="2563481">
              <a:defRPr b="1" sz="4000">
                <a:solidFill>
                  <a:srgbClr val="000000"/>
                </a:solidFill>
                <a:latin typeface="Times New Roman"/>
                <a:ea typeface="Times New Roman"/>
                <a:cs typeface="Times New Roman"/>
                <a:sym typeface="Times New Roman"/>
              </a:defRPr>
            </a:lvl1pPr>
          </a:lstStyle>
          <a:p>
            <a:pPr/>
            <a:r>
              <a:t>1. Introduction</a:t>
            </a:r>
          </a:p>
        </p:txBody>
      </p:sp>
      <p:sp>
        <p:nvSpPr>
          <p:cNvPr id="186" name="四角形"/>
          <p:cNvSpPr/>
          <p:nvPr/>
        </p:nvSpPr>
        <p:spPr>
          <a:xfrm>
            <a:off x="1822270" y="4252657"/>
            <a:ext cx="150366" cy="188314"/>
          </a:xfrm>
          <a:prstGeom prst="rect">
            <a:avLst/>
          </a:prstGeom>
          <a:solidFill>
            <a:srgbClr val="FFFFFF"/>
          </a:solidFill>
          <a:ln w="12700">
            <a:miter lim="400000"/>
          </a:ln>
        </p:spPr>
        <p:txBody>
          <a:bodyPr lIns="38100" tIns="38100" rIns="38100" bIns="38100" anchor="ctr"/>
          <a:lstStyle/>
          <a:p>
            <a:pPr defTabSz="457200">
              <a:lnSpc>
                <a:spcPts val="3800"/>
              </a:lnSpc>
              <a:tabLst>
                <a:tab pos="838200" algn="l"/>
              </a:tabLst>
              <a:defRPr sz="3200">
                <a:solidFill>
                  <a:srgbClr val="000000"/>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7" name="四角形"/>
          <p:cNvSpPr/>
          <p:nvPr/>
        </p:nvSpPr>
        <p:spPr>
          <a:xfrm>
            <a:off x="2991279" y="3646031"/>
            <a:ext cx="1458242" cy="258062"/>
          </a:xfrm>
          <a:prstGeom prst="rect">
            <a:avLst/>
          </a:prstGeom>
          <a:solidFill>
            <a:srgbClr val="FFFFFF"/>
          </a:solidFill>
          <a:ln w="12700">
            <a:miter lim="400000"/>
          </a:ln>
        </p:spPr>
        <p:txBody>
          <a:bodyPr lIns="38100" tIns="38100" rIns="38100" bIns="38100" anchor="ctr"/>
          <a:lstStyle/>
          <a:p>
            <a:pPr defTabSz="457200">
              <a:lnSpc>
                <a:spcPts val="3800"/>
              </a:lnSpc>
              <a:tabLst>
                <a:tab pos="838200" algn="l"/>
              </a:tabLst>
              <a:defRPr sz="3200">
                <a:solidFill>
                  <a:srgbClr val="000000"/>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8" name="四角形"/>
          <p:cNvSpPr/>
          <p:nvPr/>
        </p:nvSpPr>
        <p:spPr>
          <a:xfrm>
            <a:off x="1437939" y="4128221"/>
            <a:ext cx="114208" cy="333663"/>
          </a:xfrm>
          <a:prstGeom prst="rect">
            <a:avLst/>
          </a:prstGeom>
          <a:solidFill>
            <a:srgbClr val="FFFFFF"/>
          </a:solidFill>
          <a:ln w="12700">
            <a:miter lim="400000"/>
          </a:ln>
        </p:spPr>
        <p:txBody>
          <a:bodyPr lIns="38100" tIns="38100" rIns="38100" bIns="38100" anchor="ctr"/>
          <a:lstStyle/>
          <a:p>
            <a:pPr defTabSz="457200">
              <a:lnSpc>
                <a:spcPts val="3800"/>
              </a:lnSpc>
              <a:tabLst>
                <a:tab pos="838200" algn="l"/>
              </a:tabLst>
              <a:defRPr sz="3200">
                <a:solidFill>
                  <a:srgbClr val="000000"/>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189" name="EazyDraw_7ED50D38.png" descr="EazyDraw_7ED50D38.png"/>
          <p:cNvPicPr>
            <a:picLocks noChangeAspect="0"/>
          </p:cNvPicPr>
          <p:nvPr/>
        </p:nvPicPr>
        <p:blipFill>
          <a:blip r:embed="rId3">
            <a:extLst/>
          </a:blip>
          <a:stretch>
            <a:fillRect/>
          </a:stretch>
        </p:blipFill>
        <p:spPr>
          <a:xfrm>
            <a:off x="1789001" y="3930960"/>
            <a:ext cx="1892712" cy="2530475"/>
          </a:xfrm>
          <a:prstGeom prst="rect">
            <a:avLst/>
          </a:prstGeom>
          <a:ln w="12700">
            <a:miter lim="400000"/>
          </a:ln>
        </p:spPr>
      </p:pic>
      <p:sp>
        <p:nvSpPr>
          <p:cNvPr id="190" name="線"/>
          <p:cNvSpPr/>
          <p:nvPr/>
        </p:nvSpPr>
        <p:spPr>
          <a:xfrm flipV="1">
            <a:off x="1672930" y="3930254"/>
            <a:ext cx="1484265" cy="4558"/>
          </a:xfrm>
          <a:prstGeom prst="line">
            <a:avLst/>
          </a:prstGeom>
          <a:ln w="12700">
            <a:solidFill>
              <a:srgbClr val="000000"/>
            </a:solidFill>
            <a:custDash>
              <a:ds d="100000" sp="200000"/>
            </a:custDash>
          </a:ln>
        </p:spPr>
        <p:txBody>
          <a:bodyPr lIns="50800" tIns="50800" rIns="50800" bIns="50800" anchor="ctr"/>
          <a:lstStyle/>
          <a:p>
            <a:pPr algn="l" defTabSz="457200">
              <a:defRPr sz="1200">
                <a:solidFill>
                  <a:srgbClr val="000000"/>
                </a:solidFill>
              </a:defRPr>
            </a:pPr>
          </a:p>
        </p:txBody>
      </p:sp>
      <p:sp>
        <p:nvSpPr>
          <p:cNvPr id="191" name="線"/>
          <p:cNvSpPr/>
          <p:nvPr/>
        </p:nvSpPr>
        <p:spPr>
          <a:xfrm>
            <a:off x="3237263" y="4328746"/>
            <a:ext cx="696952" cy="1"/>
          </a:xfrm>
          <a:prstGeom prst="line">
            <a:avLst/>
          </a:prstGeom>
          <a:ln w="12700">
            <a:solidFill>
              <a:srgbClr val="000000"/>
            </a:solidFill>
            <a:custDash>
              <a:ds d="400000" sp="400000"/>
            </a:custDash>
            <a:miter lim="400000"/>
          </a:ln>
        </p:spPr>
        <p:txBody>
          <a:bodyPr lIns="50800" tIns="50800" rIns="50800" bIns="50800" anchor="ctr"/>
          <a:lstStyle/>
          <a:p>
            <a:pPr algn="l" defTabSz="457200">
              <a:defRPr sz="1200">
                <a:solidFill>
                  <a:srgbClr val="000000"/>
                </a:solidFill>
              </a:defRPr>
            </a:pPr>
          </a:p>
        </p:txBody>
      </p:sp>
      <p:sp>
        <p:nvSpPr>
          <p:cNvPr id="192" name="線"/>
          <p:cNvSpPr/>
          <p:nvPr/>
        </p:nvSpPr>
        <p:spPr>
          <a:xfrm flipV="1">
            <a:off x="1667039" y="5232510"/>
            <a:ext cx="2309536" cy="1581"/>
          </a:xfrm>
          <a:prstGeom prst="line">
            <a:avLst/>
          </a:prstGeom>
          <a:ln w="12700">
            <a:solidFill>
              <a:srgbClr val="000000"/>
            </a:solidFill>
            <a:custDash>
              <a:ds d="100000" sp="200000"/>
            </a:custDash>
          </a:ln>
        </p:spPr>
        <p:txBody>
          <a:bodyPr lIns="50800" tIns="50800" rIns="50800" bIns="50800" anchor="ctr"/>
          <a:lstStyle/>
          <a:p>
            <a:pPr algn="l" defTabSz="457200">
              <a:defRPr sz="1200">
                <a:solidFill>
                  <a:srgbClr val="000000"/>
                </a:solidFill>
              </a:defRPr>
            </a:pPr>
          </a:p>
        </p:txBody>
      </p:sp>
      <p:sp>
        <p:nvSpPr>
          <p:cNvPr id="193" name="楕円"/>
          <p:cNvSpPr/>
          <p:nvPr/>
        </p:nvSpPr>
        <p:spPr>
          <a:xfrm>
            <a:off x="3102134" y="5157311"/>
            <a:ext cx="160139" cy="155546"/>
          </a:xfrm>
          <a:prstGeom prst="ellipse">
            <a:avLst/>
          </a:prstGeom>
          <a:solidFill>
            <a:srgbClr val="000000"/>
          </a:solidFill>
          <a:ln w="12700">
            <a:miter lim="400000"/>
          </a:ln>
        </p:spPr>
        <p:txBody>
          <a:bodyPr lIns="38100" tIns="38100" rIns="38100" bIns="38100" anchor="ctr"/>
          <a:lstStyle/>
          <a:p>
            <a:pPr defTabSz="457200">
              <a:lnSpc>
                <a:spcPts val="3800"/>
              </a:lnSpc>
              <a:tabLst>
                <a:tab pos="838200" algn="l"/>
              </a:tabLst>
              <a:defRPr sz="3200">
                <a:solidFill>
                  <a:srgbClr val="000000"/>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4" name="線"/>
          <p:cNvSpPr/>
          <p:nvPr/>
        </p:nvSpPr>
        <p:spPr>
          <a:xfrm flipH="1" flipV="1">
            <a:off x="3758522" y="4337517"/>
            <a:ext cx="3128" cy="905251"/>
          </a:xfrm>
          <a:prstGeom prst="line">
            <a:avLst/>
          </a:prstGeom>
          <a:ln w="12700">
            <a:solidFill>
              <a:srgbClr val="000000"/>
            </a:solidFill>
            <a:miter lim="400000"/>
            <a:headEnd type="triangle"/>
            <a:tailEnd type="triangle"/>
          </a:ln>
        </p:spPr>
        <p:txBody>
          <a:bodyPr lIns="50800" tIns="50800" rIns="50800" bIns="50800" anchor="ctr"/>
          <a:lstStyle/>
          <a:p>
            <a:pPr defTabSz="457200">
              <a:lnSpc>
                <a:spcPts val="3800"/>
              </a:lnSpc>
              <a:tabLst>
                <a:tab pos="838200" algn="l"/>
              </a:tabLst>
              <a:defRPr sz="3200">
                <a:solidFill>
                  <a:srgbClr val="000000"/>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5" name="線"/>
          <p:cNvSpPr/>
          <p:nvPr/>
        </p:nvSpPr>
        <p:spPr>
          <a:xfrm flipH="1">
            <a:off x="3146399" y="3849432"/>
            <a:ext cx="598978" cy="337997"/>
          </a:xfrm>
          <a:prstGeom prst="line">
            <a:avLst/>
          </a:prstGeom>
          <a:ln w="12700">
            <a:solidFill>
              <a:srgbClr val="000000"/>
            </a:solidFill>
            <a:miter lim="400000"/>
            <a:tailEnd type="triangle"/>
          </a:ln>
        </p:spPr>
        <p:txBody>
          <a:bodyPr lIns="50800" tIns="50800" rIns="50800" bIns="50800" anchor="ctr"/>
          <a:lstStyle/>
          <a:p>
            <a:pPr defTabSz="457200">
              <a:lnSpc>
                <a:spcPts val="3800"/>
              </a:lnSpc>
              <a:tabLst>
                <a:tab pos="838200" algn="l"/>
              </a:tabLst>
              <a:defRPr sz="3200">
                <a:solidFill>
                  <a:srgbClr val="000000"/>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6" name="ΔR"/>
          <p:cNvSpPr/>
          <p:nvPr/>
        </p:nvSpPr>
        <p:spPr>
          <a:xfrm>
            <a:off x="3725850" y="3451521"/>
            <a:ext cx="633240" cy="5980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lstStyle>
            <a:lvl1pPr defTabSz="457200">
              <a:lnSpc>
                <a:spcPts val="3300"/>
              </a:lnSpc>
              <a:tabLst>
                <a:tab pos="457200" algn="l"/>
                <a:tab pos="914400" algn="l"/>
                <a:tab pos="1282700" algn="l"/>
              </a:tabLst>
              <a:defRPr b="1" sz="2800">
                <a:solidFill>
                  <a:srgbClr val="000000"/>
                </a:solidFill>
                <a:latin typeface="Times New Roman"/>
                <a:ea typeface="Times New Roman"/>
                <a:cs typeface="Times New Roman"/>
                <a:sym typeface="Times New Roman"/>
              </a:defRPr>
            </a:lvl1pPr>
          </a:lstStyle>
          <a:p>
            <a:pPr/>
            <a:r>
              <a:t>ΔR</a:t>
            </a:r>
          </a:p>
        </p:txBody>
      </p:sp>
      <p:sp>
        <p:nvSpPr>
          <p:cNvPr id="197" name="線"/>
          <p:cNvSpPr/>
          <p:nvPr/>
        </p:nvSpPr>
        <p:spPr>
          <a:xfrm flipH="1">
            <a:off x="1689143" y="3933187"/>
            <a:ext cx="1" cy="1296392"/>
          </a:xfrm>
          <a:prstGeom prst="line">
            <a:avLst/>
          </a:prstGeom>
          <a:ln w="12700">
            <a:solidFill>
              <a:srgbClr val="000000"/>
            </a:solidFill>
            <a:miter lim="400000"/>
            <a:headEnd type="triangle"/>
            <a:tailEnd type="triangle"/>
          </a:ln>
        </p:spPr>
        <p:txBody>
          <a:bodyPr lIns="50800" tIns="50800" rIns="50800" bIns="50800" anchor="ctr"/>
          <a:lstStyle/>
          <a:p>
            <a:pPr defTabSz="457200">
              <a:lnSpc>
                <a:spcPts val="3800"/>
              </a:lnSpc>
              <a:tabLst>
                <a:tab pos="838200" algn="l"/>
              </a:tabLst>
              <a:defRPr sz="3200">
                <a:solidFill>
                  <a:srgbClr val="000000"/>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204" name="グループ"/>
          <p:cNvGrpSpPr/>
          <p:nvPr/>
        </p:nvGrpSpPr>
        <p:grpSpPr>
          <a:xfrm>
            <a:off x="6384493" y="4279456"/>
            <a:ext cx="5354469" cy="4778720"/>
            <a:chOff x="0" y="0"/>
            <a:chExt cx="5354468" cy="4778718"/>
          </a:xfrm>
        </p:grpSpPr>
        <p:grpSp>
          <p:nvGrpSpPr>
            <p:cNvPr id="202" name="グループ"/>
            <p:cNvGrpSpPr/>
            <p:nvPr/>
          </p:nvGrpSpPr>
          <p:grpSpPr>
            <a:xfrm>
              <a:off x="0" y="0"/>
              <a:ext cx="5354469" cy="4778719"/>
              <a:chOff x="0" y="0"/>
              <a:chExt cx="5354468" cy="4778718"/>
            </a:xfrm>
          </p:grpSpPr>
          <p:pic>
            <p:nvPicPr>
              <p:cNvPr id="198" name="droppedImage.pdf" descr="droppedImage.pdf"/>
              <p:cNvPicPr>
                <a:picLocks noChangeAspect="1"/>
              </p:cNvPicPr>
              <p:nvPr/>
            </p:nvPicPr>
            <p:blipFill>
              <a:blip r:embed="rId4">
                <a:extLst/>
              </a:blip>
              <a:stretch>
                <a:fillRect/>
              </a:stretch>
            </p:blipFill>
            <p:spPr>
              <a:xfrm>
                <a:off x="0" y="0"/>
                <a:ext cx="5354469" cy="4778719"/>
              </a:xfrm>
              <a:prstGeom prst="rect">
                <a:avLst/>
              </a:prstGeom>
              <a:ln w="12700" cap="flat">
                <a:noFill/>
                <a:miter lim="400000"/>
              </a:ln>
              <a:effectLst/>
            </p:spPr>
          </p:pic>
          <p:sp>
            <p:nvSpPr>
              <p:cNvPr id="199" name="双方向矢印"/>
              <p:cNvSpPr/>
              <p:nvPr/>
            </p:nvSpPr>
            <p:spPr>
              <a:xfrm>
                <a:off x="3280887" y="1198369"/>
                <a:ext cx="1933830" cy="643459"/>
              </a:xfrm>
              <a:prstGeom prst="leftRightArrow">
                <a:avLst>
                  <a:gd name="adj1" fmla="val 59557"/>
                  <a:gd name="adj2" fmla="val 40866"/>
                </a:avLst>
              </a:prstGeom>
              <a:solidFill>
                <a:schemeClr val="accent3">
                  <a:hueOff val="914338"/>
                  <a:satOff val="31515"/>
                  <a:lumOff val="-30790"/>
                </a:schemeClr>
              </a:solidFill>
              <a:ln w="12700" cap="flat">
                <a:noFill/>
                <a:miter lim="400000"/>
              </a:ln>
              <a:effectLst/>
            </p:spPr>
            <p:txBody>
              <a:bodyPr wrap="square" lIns="51097" tIns="51097" rIns="51097" bIns="51097" numCol="1" anchor="ctr">
                <a:noAutofit/>
              </a:bodyPr>
              <a:lstStyle/>
              <a:p>
                <a:pPr defTabSz="1107545">
                  <a:defRPr sz="4000">
                    <a:solidFill>
                      <a:srgbClr val="FFFFFF"/>
                    </a:solidFill>
                  </a:defRPr>
                </a:pPr>
              </a:p>
            </p:txBody>
          </p:sp>
          <p:sp>
            <p:nvSpPr>
              <p:cNvPr id="200" name="Key Region"/>
              <p:cNvSpPr txBox="1"/>
              <p:nvPr/>
            </p:nvSpPr>
            <p:spPr>
              <a:xfrm>
                <a:off x="3686103" y="1309175"/>
                <a:ext cx="1229382" cy="403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1097" tIns="51097" rIns="51097" bIns="51097" numCol="1" anchor="ctr">
                <a:noAutofit/>
              </a:bodyPr>
              <a:lstStyle>
                <a:lvl1pPr defTabSz="1107545">
                  <a:defRPr b="1" sz="1200">
                    <a:solidFill>
                      <a:srgbClr val="FFFFFF"/>
                    </a:solidFill>
                    <a:latin typeface="Times New Roman"/>
                    <a:ea typeface="Times New Roman"/>
                    <a:cs typeface="Times New Roman"/>
                    <a:sym typeface="Times New Roman"/>
                  </a:defRPr>
                </a:lvl1pPr>
              </a:lstStyle>
              <a:p>
                <a:pPr/>
                <a:r>
                  <a:t>Key Region</a:t>
                </a:r>
              </a:p>
            </p:txBody>
          </p:sp>
          <p:sp>
            <p:nvSpPr>
              <p:cNvPr id="201" name="四角形"/>
              <p:cNvSpPr/>
              <p:nvPr/>
            </p:nvSpPr>
            <p:spPr>
              <a:xfrm>
                <a:off x="3586113" y="2600670"/>
                <a:ext cx="1725641" cy="556300"/>
              </a:xfrm>
              <a:prstGeom prst="rect">
                <a:avLst/>
              </a:prstGeom>
              <a:solidFill>
                <a:srgbClr val="FFFFFF"/>
              </a:solidFill>
              <a:ln w="12700" cap="flat">
                <a:noFill/>
                <a:miter lim="400000"/>
              </a:ln>
              <a:effectLst/>
            </p:spPr>
            <p:txBody>
              <a:bodyPr wrap="square" lIns="51097" tIns="51097" rIns="51097" bIns="51097" numCol="1" anchor="ctr">
                <a:noAutofit/>
              </a:bodyPr>
              <a:lstStyle/>
              <a:p>
                <a:pPr defTabSz="1107545">
                  <a:defRPr sz="4000">
                    <a:solidFill>
                      <a:srgbClr val="FFFFFF"/>
                    </a:solidFill>
                  </a:defRPr>
                </a:pPr>
              </a:p>
            </p:txBody>
          </p:sp>
        </p:grpSp>
        <p:pic>
          <p:nvPicPr>
            <p:cNvPr id="203" name="droppedImage.pdf" descr="droppedImage.pdf"/>
            <p:cNvPicPr>
              <a:picLocks noChangeAspect="1"/>
            </p:cNvPicPr>
            <p:nvPr/>
          </p:nvPicPr>
          <p:blipFill>
            <a:blip r:embed="rId5">
              <a:extLst/>
            </a:blip>
            <a:stretch>
              <a:fillRect/>
            </a:stretch>
          </p:blipFill>
          <p:spPr>
            <a:xfrm>
              <a:off x="677236" y="120514"/>
              <a:ext cx="2423015" cy="506302"/>
            </a:xfrm>
            <a:prstGeom prst="rect">
              <a:avLst/>
            </a:prstGeom>
            <a:ln w="12700" cap="flat">
              <a:noFill/>
              <a:miter lim="400000"/>
            </a:ln>
            <a:effectLst/>
          </p:spPr>
        </p:pic>
      </p:grpSp>
      <p:sp>
        <p:nvSpPr>
          <p:cNvPr id="205" name="M. Centelles et al., Phys. Rev. Lett. 102 (2009) 122502."/>
          <p:cNvSpPr/>
          <p:nvPr/>
        </p:nvSpPr>
        <p:spPr>
          <a:xfrm>
            <a:off x="7615035" y="9022807"/>
            <a:ext cx="4545489" cy="3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1400">
                <a:solidFill>
                  <a:srgbClr val="000000"/>
                </a:solidFill>
                <a:latin typeface="Times Roman"/>
                <a:ea typeface="Times Roman"/>
                <a:cs typeface="Times Roman"/>
                <a:sym typeface="Times Roman"/>
              </a:defRPr>
            </a:lvl1pPr>
          </a:lstStyle>
          <a:p>
            <a:pPr/>
            <a:r>
              <a:t>M. Centelles et al., Phys. Rev. Lett. 102 (2009) 122502.</a:t>
            </a:r>
          </a:p>
        </p:txBody>
      </p:sp>
      <p:sp>
        <p:nvSpPr>
          <p:cNvPr id="206" name="四角形"/>
          <p:cNvSpPr/>
          <p:nvPr/>
        </p:nvSpPr>
        <p:spPr>
          <a:xfrm>
            <a:off x="7350714" y="4295295"/>
            <a:ext cx="2606679" cy="4237610"/>
          </a:xfrm>
          <a:prstGeom prst="rect">
            <a:avLst/>
          </a:prstGeom>
          <a:solidFill>
            <a:schemeClr val="accent4">
              <a:alpha val="50343"/>
            </a:schemeClr>
          </a:solidFill>
          <a:ln w="12700">
            <a:miter lim="400000"/>
          </a:ln>
        </p:spPr>
        <p:txBody>
          <a:bodyPr lIns="50800" tIns="50800" rIns="50800" bIns="50800" anchor="ctr"/>
          <a:lstStyle/>
          <a:p>
            <a:pPr defTabSz="584200">
              <a:defRPr sz="2200">
                <a:solidFill>
                  <a:srgbClr val="FFFFFF"/>
                </a:solidFill>
              </a:defRPr>
            </a:pPr>
          </a:p>
        </p:txBody>
      </p:sp>
      <p:grpSp>
        <p:nvGrpSpPr>
          <p:cNvPr id="209" name="グループ"/>
          <p:cNvGrpSpPr/>
          <p:nvPr/>
        </p:nvGrpSpPr>
        <p:grpSpPr>
          <a:xfrm>
            <a:off x="224067" y="6412765"/>
            <a:ext cx="4347780" cy="761155"/>
            <a:chOff x="0" y="0"/>
            <a:chExt cx="4347779" cy="761153"/>
          </a:xfrm>
        </p:grpSpPr>
        <p:pic>
          <p:nvPicPr>
            <p:cNvPr id="207" name="イメージ" descr="イメージ"/>
            <p:cNvPicPr>
              <a:picLocks noChangeAspect="1"/>
            </p:cNvPicPr>
            <p:nvPr/>
          </p:nvPicPr>
          <p:blipFill>
            <a:blip r:embed="rId6">
              <a:extLst/>
            </a:blip>
            <a:stretch>
              <a:fillRect/>
            </a:stretch>
          </p:blipFill>
          <p:spPr>
            <a:xfrm>
              <a:off x="0" y="0"/>
              <a:ext cx="3752128" cy="683651"/>
            </a:xfrm>
            <a:prstGeom prst="rect">
              <a:avLst/>
            </a:prstGeom>
            <a:ln w="12700" cap="flat">
              <a:noFill/>
              <a:miter lim="400000"/>
            </a:ln>
            <a:effectLst/>
          </p:spPr>
        </p:pic>
        <p:sp>
          <p:nvSpPr>
            <p:cNvPr id="208" name="ΔR"/>
            <p:cNvSpPr/>
            <p:nvPr/>
          </p:nvSpPr>
          <p:spPr>
            <a:xfrm>
              <a:off x="3555041" y="12444"/>
              <a:ext cx="792739" cy="748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defTabSz="457200">
                <a:lnSpc>
                  <a:spcPts val="3300"/>
                </a:lnSpc>
                <a:tabLst>
                  <a:tab pos="457200" algn="l"/>
                  <a:tab pos="914400" algn="l"/>
                  <a:tab pos="1282700" algn="l"/>
                </a:tabLst>
                <a:defRPr b="1" sz="2800">
                  <a:solidFill>
                    <a:srgbClr val="000000"/>
                  </a:solidFill>
                  <a:latin typeface="Times New Roman"/>
                  <a:ea typeface="Times New Roman"/>
                  <a:cs typeface="Times New Roman"/>
                  <a:sym typeface="Times New Roman"/>
                </a:defRPr>
              </a:lvl1pPr>
            </a:lstStyle>
            <a:p>
              <a:pPr/>
              <a:r>
                <a:t>ΔR</a:t>
              </a:r>
            </a:p>
          </p:txBody>
        </p:sp>
      </p:grpSp>
      <p:sp>
        <p:nvSpPr>
          <p:cNvPr id="210" name="線"/>
          <p:cNvSpPr/>
          <p:nvPr/>
        </p:nvSpPr>
        <p:spPr>
          <a:xfrm flipV="1">
            <a:off x="7344844" y="4294560"/>
            <a:ext cx="2614072" cy="1680"/>
          </a:xfrm>
          <a:prstGeom prst="line">
            <a:avLst/>
          </a:prstGeom>
          <a:ln w="63500">
            <a:solidFill>
              <a:schemeClr val="accent5">
                <a:hueOff val="-82419"/>
                <a:satOff val="-9513"/>
                <a:lumOff val="-16343"/>
              </a:schemeClr>
            </a:solidFill>
            <a:miter lim="400000"/>
            <a:headEnd type="triangle"/>
            <a:tailEnd type="triangle"/>
          </a:ln>
        </p:spPr>
        <p:txBody>
          <a:bodyPr lIns="50800" tIns="50800" rIns="50800" bIns="50800" anchor="ctr"/>
          <a:lstStyle/>
          <a:p>
            <a:pPr/>
          </a:p>
        </p:txBody>
      </p:sp>
      <p:sp>
        <p:nvSpPr>
          <p:cNvPr id="211" name="Interaction…"/>
          <p:cNvSpPr txBox="1"/>
          <p:nvPr/>
        </p:nvSpPr>
        <p:spPr>
          <a:xfrm>
            <a:off x="-2143" y="8777855"/>
            <a:ext cx="2013843" cy="8992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800">
                <a:solidFill>
                  <a:srgbClr val="0433FF"/>
                </a:solidFill>
                <a:latin typeface="Times New Roman"/>
                <a:ea typeface="Times New Roman"/>
                <a:cs typeface="Times New Roman"/>
                <a:sym typeface="Times New Roman"/>
              </a:defRPr>
            </a:pPr>
            <a:r>
              <a:t>Interaction </a:t>
            </a:r>
          </a:p>
          <a:p>
            <a:pPr>
              <a:defRPr b="1" sz="2800">
                <a:solidFill>
                  <a:srgbClr val="0433FF"/>
                </a:solidFill>
                <a:latin typeface="Times New Roman"/>
                <a:ea typeface="Times New Roman"/>
                <a:cs typeface="Times New Roman"/>
                <a:sym typeface="Times New Roman"/>
              </a:defRPr>
            </a:pPr>
            <a:r>
              <a:t>cross section</a:t>
            </a:r>
          </a:p>
        </p:txBody>
      </p:sp>
      <p:sp>
        <p:nvSpPr>
          <p:cNvPr id="212" name="Charge-changing…"/>
          <p:cNvSpPr txBox="1"/>
          <p:nvPr/>
        </p:nvSpPr>
        <p:spPr>
          <a:xfrm>
            <a:off x="1889535" y="8777855"/>
            <a:ext cx="2741886" cy="8992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800">
                <a:solidFill>
                  <a:schemeClr val="accent5">
                    <a:hueOff val="-82419"/>
                    <a:satOff val="-9513"/>
                    <a:lumOff val="-16343"/>
                  </a:schemeClr>
                </a:solidFill>
                <a:latin typeface="Times New Roman"/>
                <a:ea typeface="Times New Roman"/>
                <a:cs typeface="Times New Roman"/>
                <a:sym typeface="Times New Roman"/>
              </a:defRPr>
            </a:pPr>
            <a:r>
              <a:t>Charge-changing</a:t>
            </a:r>
          </a:p>
          <a:p>
            <a:pPr>
              <a:defRPr b="1" sz="2800">
                <a:solidFill>
                  <a:schemeClr val="accent5">
                    <a:hueOff val="-82419"/>
                    <a:satOff val="-9513"/>
                    <a:lumOff val="-16343"/>
                  </a:schemeClr>
                </a:solidFill>
                <a:latin typeface="Times New Roman"/>
                <a:ea typeface="Times New Roman"/>
                <a:cs typeface="Times New Roman"/>
                <a:sym typeface="Times New Roman"/>
              </a:defRPr>
            </a:pPr>
            <a:r>
              <a:t>cross section</a:t>
            </a:r>
          </a:p>
        </p:txBody>
      </p:sp>
      <p:grpSp>
        <p:nvGrpSpPr>
          <p:cNvPr id="215" name="グループ"/>
          <p:cNvGrpSpPr/>
          <p:nvPr/>
        </p:nvGrpSpPr>
        <p:grpSpPr>
          <a:xfrm>
            <a:off x="61213" y="6925152"/>
            <a:ext cx="6398530" cy="1016001"/>
            <a:chOff x="0" y="0"/>
            <a:chExt cx="6398529" cy="1016000"/>
          </a:xfrm>
        </p:grpSpPr>
        <p:sp>
          <p:nvSpPr>
            <p:cNvPr id="213" name="ΔR"/>
            <p:cNvSpPr/>
            <p:nvPr/>
          </p:nvSpPr>
          <p:spPr>
            <a:xfrm>
              <a:off x="0" y="365091"/>
              <a:ext cx="633239" cy="5980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defTabSz="457200">
                <a:lnSpc>
                  <a:spcPts val="3300"/>
                </a:lnSpc>
                <a:tabLst>
                  <a:tab pos="457200" algn="l"/>
                  <a:tab pos="914400" algn="l"/>
                  <a:tab pos="1282700" algn="l"/>
                </a:tabLst>
                <a:defRPr b="1" sz="2800">
                  <a:solidFill>
                    <a:srgbClr val="000000"/>
                  </a:solidFill>
                  <a:latin typeface="Times New Roman"/>
                  <a:ea typeface="Times New Roman"/>
                  <a:cs typeface="Times New Roman"/>
                  <a:sym typeface="Times New Roman"/>
                </a:defRPr>
              </a:lvl1pPr>
            </a:lstStyle>
            <a:p>
              <a:pPr/>
              <a:r>
                <a:t>ΔR</a:t>
              </a:r>
            </a:p>
          </p:txBody>
        </p:sp>
        <p:pic>
          <p:nvPicPr>
            <p:cNvPr id="214" name="イメージ" descr="イメージ"/>
            <p:cNvPicPr>
              <a:picLocks noChangeAspect="1"/>
            </p:cNvPicPr>
            <p:nvPr/>
          </p:nvPicPr>
          <p:blipFill>
            <a:blip r:embed="rId7">
              <a:extLst/>
            </a:blip>
            <a:stretch>
              <a:fillRect/>
            </a:stretch>
          </p:blipFill>
          <p:spPr>
            <a:xfrm>
              <a:off x="581929" y="0"/>
              <a:ext cx="5816601" cy="1016000"/>
            </a:xfrm>
            <a:prstGeom prst="rect">
              <a:avLst/>
            </a:prstGeom>
            <a:ln w="12700" cap="flat">
              <a:noFill/>
              <a:miter lim="400000"/>
            </a:ln>
            <a:effectLst/>
          </p:spPr>
        </p:pic>
      </p:grpSp>
      <p:pic>
        <p:nvPicPr>
          <p:cNvPr id="216" name="イメージ" descr="イメージ"/>
          <p:cNvPicPr>
            <a:picLocks noChangeAspect="1"/>
          </p:cNvPicPr>
          <p:nvPr/>
        </p:nvPicPr>
        <p:blipFill>
          <a:blip r:embed="rId8">
            <a:extLst/>
          </a:blip>
          <a:stretch>
            <a:fillRect/>
          </a:stretch>
        </p:blipFill>
        <p:spPr>
          <a:xfrm>
            <a:off x="327033" y="4269646"/>
            <a:ext cx="1787329" cy="544290"/>
          </a:xfrm>
          <a:prstGeom prst="rect">
            <a:avLst/>
          </a:prstGeom>
          <a:ln w="12700">
            <a:miter lim="400000"/>
          </a:ln>
        </p:spPr>
      </p:pic>
      <p:pic>
        <p:nvPicPr>
          <p:cNvPr id="217" name="イメージ" descr="イメージ"/>
          <p:cNvPicPr>
            <a:picLocks noChangeAspect="1"/>
          </p:cNvPicPr>
          <p:nvPr/>
        </p:nvPicPr>
        <p:blipFill>
          <a:blip r:embed="rId9">
            <a:extLst/>
          </a:blip>
          <a:stretch>
            <a:fillRect/>
          </a:stretch>
        </p:blipFill>
        <p:spPr>
          <a:xfrm>
            <a:off x="3409729" y="4470064"/>
            <a:ext cx="1679397" cy="573622"/>
          </a:xfrm>
          <a:prstGeom prst="rect">
            <a:avLst/>
          </a:prstGeom>
          <a:ln w="12700">
            <a:miter lim="400000"/>
          </a:ln>
        </p:spPr>
      </p:pic>
      <p:pic>
        <p:nvPicPr>
          <p:cNvPr id="218" name="イメージ" descr="イメージ"/>
          <p:cNvPicPr>
            <a:picLocks noChangeAspect="1"/>
          </p:cNvPicPr>
          <p:nvPr/>
        </p:nvPicPr>
        <p:blipFill>
          <a:blip r:embed="rId10">
            <a:extLst/>
          </a:blip>
          <a:stretch>
            <a:fillRect/>
          </a:stretch>
        </p:blipFill>
        <p:spPr>
          <a:xfrm>
            <a:off x="10711974" y="1967818"/>
            <a:ext cx="2387601" cy="1016001"/>
          </a:xfrm>
          <a:prstGeom prst="rect">
            <a:avLst/>
          </a:prstGeom>
          <a:ln w="12700">
            <a:miter lim="400000"/>
          </a:ln>
        </p:spPr>
      </p:pic>
      <p:graphicFrame>
        <p:nvGraphicFramePr>
          <p:cNvPr id="219" name="表"/>
          <p:cNvGraphicFramePr/>
          <p:nvPr/>
        </p:nvGraphicFramePr>
        <p:xfrm>
          <a:off x="506948" y="1447645"/>
          <a:ext cx="12471401" cy="206583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98348"/>
                <a:gridCol w="498348"/>
                <a:gridCol w="498348"/>
                <a:gridCol w="498348"/>
                <a:gridCol w="498348"/>
                <a:gridCol w="498348"/>
                <a:gridCol w="498348"/>
                <a:gridCol w="498348"/>
                <a:gridCol w="498348"/>
                <a:gridCol w="498348"/>
                <a:gridCol w="498348"/>
                <a:gridCol w="498348"/>
                <a:gridCol w="498348"/>
                <a:gridCol w="498348"/>
                <a:gridCol w="498348"/>
                <a:gridCol w="498348"/>
                <a:gridCol w="498348"/>
                <a:gridCol w="498348"/>
                <a:gridCol w="498348"/>
                <a:gridCol w="498348"/>
                <a:gridCol w="498348"/>
                <a:gridCol w="498348"/>
                <a:gridCol w="498348"/>
                <a:gridCol w="498348"/>
                <a:gridCol w="498348"/>
              </a:tblGrid>
              <a:tr h="513283">
                <a:tc>
                  <a:txBody>
                    <a:bodyPr/>
                    <a:lstStyle/>
                    <a:p>
                      <a:pPr/>
                      <a:r>
                        <a:rPr baseline="31999"/>
                        <a:t>56</a:t>
                      </a:r>
                      <a:r>
                        <a:t>Zn</a:t>
                      </a:r>
                    </a:p>
                  </a:txBody>
                  <a:tcPr marL="50800" marR="50800" marT="50800" marB="50800" anchor="ctr" anchorCtr="0" horzOverflow="overflow">
                    <a:solidFill>
                      <a:srgbClr val="FFFFFF"/>
                    </a:solidFill>
                  </a:tcPr>
                </a:tc>
                <a:tc>
                  <a:txBody>
                    <a:bodyPr/>
                    <a:lstStyle/>
                    <a:p>
                      <a:pPr/>
                      <a:r>
                        <a:rPr baseline="31999"/>
                        <a:t>57</a:t>
                      </a:r>
                      <a:r>
                        <a:t>Zn</a:t>
                      </a:r>
                    </a:p>
                  </a:txBody>
                  <a:tcPr marL="50800" marR="50800" marT="50800" marB="50800" anchor="ctr" anchorCtr="0" horzOverflow="overflow">
                    <a:solidFill>
                      <a:srgbClr val="FFFFFF"/>
                    </a:solidFill>
                  </a:tcPr>
                </a:tc>
                <a:tc>
                  <a:txBody>
                    <a:bodyPr/>
                    <a:lstStyle/>
                    <a:p>
                      <a:pPr/>
                      <a:r>
                        <a:rPr baseline="31999"/>
                        <a:t>58</a:t>
                      </a:r>
                      <a:r>
                        <a:t>Zn</a:t>
                      </a:r>
                    </a:p>
                  </a:txBody>
                  <a:tcPr marL="50800" marR="50800" marT="50800" marB="50800" anchor="ctr" anchorCtr="0" horzOverflow="overflow">
                    <a:solidFill>
                      <a:srgbClr val="FFFFFF"/>
                    </a:solidFill>
                  </a:tcPr>
                </a:tc>
                <a:tc>
                  <a:txBody>
                    <a:bodyPr/>
                    <a:lstStyle/>
                    <a:p>
                      <a:pPr/>
                      <a:r>
                        <a:rPr baseline="31999"/>
                        <a:t>59</a:t>
                      </a:r>
                      <a:r>
                        <a:t>Zn</a:t>
                      </a:r>
                    </a:p>
                  </a:txBody>
                  <a:tcPr marL="50800" marR="50800" marT="50800" marB="50800" anchor="ctr" anchorCtr="0" horzOverflow="overflow">
                    <a:solidFill>
                      <a:srgbClr val="FFFFFF"/>
                    </a:solidFill>
                  </a:tcPr>
                </a:tc>
                <a:tc>
                  <a:txBody>
                    <a:bodyPr/>
                    <a:lstStyle/>
                    <a:p>
                      <a:pPr/>
                      <a:r>
                        <a:rPr baseline="31999"/>
                        <a:t>60</a:t>
                      </a:r>
                      <a:r>
                        <a:t>Zn</a:t>
                      </a:r>
                    </a:p>
                  </a:txBody>
                  <a:tcPr marL="50800" marR="50800" marT="50800" marB="50800" anchor="ctr" anchorCtr="0" horzOverflow="overflow">
                    <a:solidFill>
                      <a:srgbClr val="FFFFFF"/>
                    </a:solidFill>
                  </a:tcPr>
                </a:tc>
                <a:tc>
                  <a:txBody>
                    <a:bodyPr/>
                    <a:lstStyle/>
                    <a:p>
                      <a:pPr/>
                      <a:r>
                        <a:rPr baseline="31999"/>
                        <a:t>61</a:t>
                      </a:r>
                      <a:r>
                        <a:t>Zn</a:t>
                      </a:r>
                    </a:p>
                  </a:txBody>
                  <a:tcPr marL="50800" marR="50800" marT="50800" marB="50800" anchor="ctr" anchorCtr="0" horzOverflow="overflow">
                    <a:solidFill>
                      <a:srgbClr val="FFFFFF"/>
                    </a:solidFill>
                  </a:tcPr>
                </a:tc>
                <a:tc>
                  <a:txBody>
                    <a:bodyPr/>
                    <a:lstStyle/>
                    <a:p>
                      <a:pPr/>
                      <a:r>
                        <a:rPr baseline="31999"/>
                        <a:t>62</a:t>
                      </a:r>
                      <a:r>
                        <a:t>Zn</a:t>
                      </a:r>
                    </a:p>
                  </a:txBody>
                  <a:tcPr marL="50800" marR="50800" marT="50800" marB="50800" anchor="ctr" anchorCtr="0" horzOverflow="overflow">
                    <a:solidFill>
                      <a:srgbClr val="FFFFFF"/>
                    </a:solidFill>
                  </a:tcPr>
                </a:tc>
                <a:tc>
                  <a:txBody>
                    <a:bodyPr/>
                    <a:lstStyle/>
                    <a:p>
                      <a:pPr/>
                      <a:r>
                        <a:rPr baseline="31999"/>
                        <a:t>63</a:t>
                      </a:r>
                      <a:r>
                        <a:t>Zn</a:t>
                      </a:r>
                    </a:p>
                  </a:txBody>
                  <a:tcPr marL="50800" marR="50800" marT="50800" marB="50800" anchor="ctr" anchorCtr="0" horzOverflow="overflow">
                    <a:solidFill>
                      <a:srgbClr val="FFFFFF"/>
                    </a:solidFill>
                  </a:tcPr>
                </a:tc>
                <a:tc>
                  <a:txBody>
                    <a:bodyPr/>
                    <a:lstStyle/>
                    <a:p>
                      <a:pPr/>
                      <a:r>
                        <a:rPr baseline="31999"/>
                        <a:t>64</a:t>
                      </a:r>
                      <a:r>
                        <a:t>Zn</a:t>
                      </a:r>
                    </a:p>
                  </a:txBody>
                  <a:tcPr marL="50800" marR="50800" marT="50800" marB="50800" anchor="ctr" anchorCtr="0" horzOverflow="overflow">
                    <a:solidFill>
                      <a:srgbClr val="D5D5D5"/>
                    </a:solidFill>
                  </a:tcPr>
                </a:tc>
                <a:tc>
                  <a:txBody>
                    <a:bodyPr/>
                    <a:lstStyle/>
                    <a:p>
                      <a:pPr/>
                      <a:r>
                        <a:rPr baseline="31999"/>
                        <a:t>65</a:t>
                      </a:r>
                      <a:r>
                        <a:t>Zn</a:t>
                      </a:r>
                    </a:p>
                  </a:txBody>
                  <a:tcPr marL="50800" marR="50800" marT="50800" marB="50800" anchor="ctr" anchorCtr="0" horzOverflow="overflow">
                    <a:solidFill>
                      <a:srgbClr val="FFFFFF"/>
                    </a:solidFill>
                  </a:tcPr>
                </a:tc>
                <a:tc>
                  <a:txBody>
                    <a:bodyPr/>
                    <a:lstStyle/>
                    <a:p>
                      <a:pPr/>
                      <a:r>
                        <a:rPr baseline="31999"/>
                        <a:t>66</a:t>
                      </a:r>
                      <a:r>
                        <a:t>Zn</a:t>
                      </a:r>
                    </a:p>
                  </a:txBody>
                  <a:tcPr marL="50800" marR="50800" marT="50800" marB="50800" anchor="ctr" anchorCtr="0" horzOverflow="overflow">
                    <a:solidFill>
                      <a:srgbClr val="D5D5D5"/>
                    </a:solidFill>
                  </a:tcPr>
                </a:tc>
                <a:tc>
                  <a:txBody>
                    <a:bodyPr/>
                    <a:lstStyle/>
                    <a:p>
                      <a:pPr/>
                      <a:r>
                        <a:rPr baseline="31999"/>
                        <a:t>67</a:t>
                      </a:r>
                      <a:r>
                        <a:t>Zn</a:t>
                      </a:r>
                    </a:p>
                  </a:txBody>
                  <a:tcPr marL="50800" marR="50800" marT="50800" marB="50800" anchor="ctr" anchorCtr="0" horzOverflow="overflow">
                    <a:solidFill>
                      <a:srgbClr val="D5D5D5"/>
                    </a:solidFill>
                  </a:tcPr>
                </a:tc>
                <a:tc>
                  <a:txBody>
                    <a:bodyPr/>
                    <a:lstStyle/>
                    <a:p>
                      <a:pPr/>
                      <a:r>
                        <a:rPr baseline="31999"/>
                        <a:t>68</a:t>
                      </a:r>
                      <a:r>
                        <a:t>Zn</a:t>
                      </a:r>
                    </a:p>
                  </a:txBody>
                  <a:tcPr marL="50800" marR="50800" marT="50800" marB="50800" anchor="ctr" anchorCtr="0" horzOverflow="overflow">
                    <a:solidFill>
                      <a:srgbClr val="D5D5D5"/>
                    </a:solidFill>
                  </a:tcPr>
                </a:tc>
                <a:tc>
                  <a:txBody>
                    <a:bodyPr/>
                    <a:lstStyle/>
                    <a:p>
                      <a:pPr/>
                      <a:r>
                        <a:rPr baseline="31999"/>
                        <a:t>69</a:t>
                      </a:r>
                      <a:r>
                        <a:t>Zn</a:t>
                      </a:r>
                    </a:p>
                  </a:txBody>
                  <a:tcPr marL="50800" marR="50800" marT="50800" marB="50800" anchor="ctr" anchorCtr="0" horzOverflow="overflow">
                    <a:solidFill>
                      <a:srgbClr val="FFFFFF"/>
                    </a:solidFill>
                  </a:tcPr>
                </a:tc>
                <a:tc>
                  <a:txBody>
                    <a:bodyPr/>
                    <a:lstStyle/>
                    <a:p>
                      <a:pPr/>
                      <a:r>
                        <a:rPr baseline="31999"/>
                        <a:t>70</a:t>
                      </a:r>
                      <a:r>
                        <a:t>Zn</a:t>
                      </a:r>
                    </a:p>
                  </a:txBody>
                  <a:tcPr marL="50800" marR="50800" marT="50800" marB="50800" anchor="ctr" anchorCtr="0" horzOverflow="overflow">
                    <a:solidFill>
                      <a:srgbClr val="D5D5D5"/>
                    </a:solidFill>
                  </a:tcPr>
                </a:tc>
                <a:tc>
                  <a:txBody>
                    <a:bodyPr/>
                    <a:lstStyle/>
                    <a:p>
                      <a:pPr/>
                      <a:r>
                        <a:rPr baseline="31999"/>
                        <a:t>71</a:t>
                      </a:r>
                      <a:r>
                        <a:t>Zn</a:t>
                      </a:r>
                    </a:p>
                  </a:txBody>
                  <a:tcPr marL="50800" marR="50800" marT="50800" marB="50800" anchor="ctr" anchorCtr="0" horzOverflow="overflow">
                    <a:solidFill>
                      <a:srgbClr val="FFFFFF"/>
                    </a:solidFill>
                  </a:tcPr>
                </a:tc>
                <a:tc>
                  <a:txBody>
                    <a:bodyPr/>
                    <a:lstStyle/>
                    <a:p>
                      <a:pPr/>
                      <a:r>
                        <a:rPr baseline="31999"/>
                        <a:t>72</a:t>
                      </a:r>
                      <a:r>
                        <a:t>Zn</a:t>
                      </a:r>
                    </a:p>
                  </a:txBody>
                  <a:tcPr marL="50800" marR="50800" marT="50800" marB="50800" anchor="ctr" anchorCtr="0" horzOverflow="overflow">
                    <a:solidFill>
                      <a:srgbClr val="FFFFFF"/>
                    </a:solidFill>
                  </a:tcPr>
                </a:tc>
                <a:tc>
                  <a:txBody>
                    <a:bodyPr/>
                    <a:lstStyle/>
                    <a:p>
                      <a:pPr/>
                      <a:r>
                        <a:rPr baseline="31999"/>
                        <a:t>73</a:t>
                      </a:r>
                      <a:r>
                        <a:t>Zn</a:t>
                      </a:r>
                    </a:p>
                  </a:txBody>
                  <a:tcPr marL="50800" marR="50800" marT="50800" marB="50800" anchor="ctr" anchorCtr="0" horzOverflow="overflow">
                    <a:solidFill>
                      <a:srgbClr val="FFFFFF"/>
                    </a:solidFill>
                  </a:tcPr>
                </a:tc>
                <a:tc>
                  <a:txBody>
                    <a:bodyPr/>
                    <a:lstStyle/>
                    <a:p>
                      <a:pPr/>
                      <a:r>
                        <a:rPr baseline="31999"/>
                        <a:t>74</a:t>
                      </a:r>
                      <a:r>
                        <a:t>Zn</a:t>
                      </a:r>
                    </a:p>
                  </a:txBody>
                  <a:tcPr marL="50800" marR="50800" marT="50800" marB="50800" anchor="ctr" anchorCtr="0" horzOverflow="overflow">
                    <a:solidFill>
                      <a:srgbClr val="FFFFFF"/>
                    </a:solidFill>
                  </a:tcPr>
                </a:tc>
                <a:tc>
                  <a:txBody>
                    <a:bodyPr/>
                    <a:lstStyle/>
                    <a:p>
                      <a:pPr/>
                      <a:r>
                        <a:rPr baseline="31999"/>
                        <a:t>75</a:t>
                      </a:r>
                      <a:r>
                        <a:t>Zn</a:t>
                      </a:r>
                    </a:p>
                  </a:txBody>
                  <a:tcPr marL="50800" marR="50800" marT="50800" marB="50800" anchor="ctr" anchorCtr="0" horzOverflow="overflow">
                    <a:solidFill>
                      <a:srgbClr val="FFFFFF"/>
                    </a:solidFill>
                  </a:tcPr>
                </a:tc>
                <a:tc>
                  <a:txBody>
                    <a:bodyPr/>
                    <a:lstStyle/>
                    <a:p>
                      <a:pPr/>
                      <a:r>
                        <a:rPr baseline="31999"/>
                        <a:t>76</a:t>
                      </a:r>
                      <a:r>
                        <a:t>Zn</a:t>
                      </a:r>
                    </a:p>
                  </a:txBody>
                  <a:tcPr marL="50800" marR="50800" marT="50800" marB="50800" anchor="ctr" anchorCtr="0" horzOverflow="overflow">
                    <a:solidFill>
                      <a:srgbClr val="FFFFFF"/>
                    </a:solidFill>
                  </a:tcPr>
                </a:tc>
                <a:tc>
                  <a:txBody>
                    <a:bodyPr/>
                    <a:lstStyle/>
                    <a:p>
                      <a:pPr/>
                      <a:r>
                        <a:rPr baseline="31999"/>
                        <a:t>77</a:t>
                      </a:r>
                      <a:r>
                        <a:t>Zn</a:t>
                      </a:r>
                    </a:p>
                  </a:txBody>
                  <a:tcPr marL="50800" marR="50800" marT="50800" marB="50800" anchor="ctr" anchorCtr="0" horzOverflow="overflow">
                    <a:solidFill>
                      <a:srgbClr val="FFFFFF"/>
                    </a:solidFill>
                  </a:tcPr>
                </a:tc>
                <a:tc>
                  <a:txBody>
                    <a:bodyPr/>
                    <a:lstStyle/>
                    <a:p>
                      <a:pPr/>
                      <a:r>
                        <a:rPr baseline="31999"/>
                        <a:t>78</a:t>
                      </a:r>
                      <a:r>
                        <a:t>Zn</a:t>
                      </a:r>
                    </a:p>
                  </a:txBody>
                  <a:tcPr marL="50800" marR="50800" marT="50800" marB="50800" anchor="ctr" anchorCtr="0" horzOverflow="overflow">
                    <a:solidFill>
                      <a:srgbClr val="FFFFFF"/>
                    </a:solidFill>
                  </a:tcPr>
                </a:tc>
                <a:tc>
                  <a:txBody>
                    <a:bodyPr/>
                    <a:lstStyle/>
                    <a:p>
                      <a:pPr/>
                      <a:r>
                        <a:rPr baseline="31999"/>
                        <a:t>79</a:t>
                      </a:r>
                      <a:r>
                        <a:t>Zn</a:t>
                      </a:r>
                    </a:p>
                  </a:txBody>
                  <a:tcPr marL="50800" marR="50800" marT="50800" marB="50800" anchor="ctr" anchorCtr="0" horzOverflow="overflow">
                    <a:solidFill>
                      <a:srgbClr val="FFFFFF"/>
                    </a:solidFill>
                  </a:tcPr>
                </a:tc>
                <a:tc>
                  <a:txBody>
                    <a:bodyPr/>
                    <a:lstStyle/>
                    <a:p>
                      <a:pPr/>
                      <a:r>
                        <a:rPr baseline="31999"/>
                        <a:t>80</a:t>
                      </a:r>
                      <a:r>
                        <a:t>Zn</a:t>
                      </a:r>
                    </a:p>
                  </a:txBody>
                  <a:tcPr marL="50800" marR="50800" marT="50800" marB="50800" anchor="ctr" anchorCtr="0" horzOverflow="overflow">
                    <a:solidFill>
                      <a:srgbClr val="FFFFFF"/>
                    </a:solidFill>
                  </a:tcPr>
                </a:tc>
              </a:tr>
              <a:tr h="513283">
                <a:tc>
                  <a:txBody>
                    <a:bodyPr/>
                    <a:lstStyle/>
                    <a:p>
                      <a:pPr/>
                      <a:r>
                        <a:rPr baseline="31999"/>
                        <a:t>55</a:t>
                      </a:r>
                      <a:r>
                        <a:t>Cu</a:t>
                      </a:r>
                    </a:p>
                  </a:txBody>
                  <a:tcPr marL="50800" marR="50800" marT="50800" marB="50800" anchor="ctr" anchorCtr="0" horzOverflow="overflow">
                    <a:solidFill>
                      <a:srgbClr val="FFFFFF"/>
                    </a:solidFill>
                  </a:tcPr>
                </a:tc>
                <a:tc>
                  <a:txBody>
                    <a:bodyPr/>
                    <a:lstStyle/>
                    <a:p>
                      <a:pPr/>
                      <a:r>
                        <a:rPr baseline="31999"/>
                        <a:t>56</a:t>
                      </a:r>
                      <a:r>
                        <a:t>Cu</a:t>
                      </a:r>
                    </a:p>
                  </a:txBody>
                  <a:tcPr marL="50800" marR="50800" marT="50800" marB="50800" anchor="ctr" anchorCtr="0" horzOverflow="overflow">
                    <a:solidFill>
                      <a:srgbClr val="FFFFFF"/>
                    </a:solidFill>
                  </a:tcPr>
                </a:tc>
                <a:tc>
                  <a:txBody>
                    <a:bodyPr/>
                    <a:lstStyle/>
                    <a:p>
                      <a:pPr/>
                      <a:r>
                        <a:rPr baseline="31999"/>
                        <a:t>57</a:t>
                      </a:r>
                      <a:r>
                        <a:t>Cu</a:t>
                      </a:r>
                    </a:p>
                  </a:txBody>
                  <a:tcPr marL="50800" marR="50800" marT="50800" marB="50800" anchor="ctr" anchorCtr="0" horzOverflow="overflow">
                    <a:solidFill>
                      <a:srgbClr val="FFFFFF"/>
                    </a:solidFill>
                  </a:tcPr>
                </a:tc>
                <a:tc>
                  <a:txBody>
                    <a:bodyPr/>
                    <a:lstStyle/>
                    <a:p>
                      <a:pPr/>
                      <a:r>
                        <a:rPr baseline="31999"/>
                        <a:t>58</a:t>
                      </a:r>
                      <a:r>
                        <a:t>Cu</a:t>
                      </a:r>
                    </a:p>
                  </a:txBody>
                  <a:tcPr marL="50800" marR="50800" marT="50800" marB="50800" anchor="ctr" anchorCtr="0" horzOverflow="overflow">
                    <a:solidFill>
                      <a:srgbClr val="FFFFFF"/>
                    </a:solidFill>
                  </a:tcPr>
                </a:tc>
                <a:tc>
                  <a:txBody>
                    <a:bodyPr/>
                    <a:lstStyle/>
                    <a:p>
                      <a:pPr/>
                      <a:r>
                        <a:rPr baseline="31999"/>
                        <a:t>59</a:t>
                      </a:r>
                      <a:r>
                        <a:t>Cu</a:t>
                      </a:r>
                    </a:p>
                  </a:txBody>
                  <a:tcPr marL="50800" marR="50800" marT="50800" marB="50800" anchor="ctr" anchorCtr="0" horzOverflow="overflow">
                    <a:solidFill>
                      <a:srgbClr val="FFFFFF"/>
                    </a:solidFill>
                  </a:tcPr>
                </a:tc>
                <a:tc>
                  <a:txBody>
                    <a:bodyPr/>
                    <a:lstStyle/>
                    <a:p>
                      <a:pPr/>
                      <a:r>
                        <a:rPr baseline="31999"/>
                        <a:t>60</a:t>
                      </a:r>
                      <a:r>
                        <a:t>Cu</a:t>
                      </a:r>
                    </a:p>
                  </a:txBody>
                  <a:tcPr marL="50800" marR="50800" marT="50800" marB="50800" anchor="ctr" anchorCtr="0" horzOverflow="overflow">
                    <a:solidFill>
                      <a:srgbClr val="FFFFFF"/>
                    </a:solidFill>
                  </a:tcPr>
                </a:tc>
                <a:tc>
                  <a:txBody>
                    <a:bodyPr/>
                    <a:lstStyle/>
                    <a:p>
                      <a:pPr/>
                      <a:r>
                        <a:rPr baseline="31999"/>
                        <a:t>61</a:t>
                      </a:r>
                      <a:r>
                        <a:t>Cu</a:t>
                      </a:r>
                    </a:p>
                  </a:txBody>
                  <a:tcPr marL="50800" marR="50800" marT="50800" marB="50800" anchor="ctr" anchorCtr="0" horzOverflow="overflow">
                    <a:solidFill>
                      <a:srgbClr val="FFFFFF"/>
                    </a:solidFill>
                  </a:tcPr>
                </a:tc>
                <a:tc>
                  <a:txBody>
                    <a:bodyPr/>
                    <a:lstStyle/>
                    <a:p>
                      <a:pPr/>
                      <a:r>
                        <a:rPr baseline="31999"/>
                        <a:t>62</a:t>
                      </a:r>
                      <a:r>
                        <a:t>Cu</a:t>
                      </a:r>
                    </a:p>
                  </a:txBody>
                  <a:tcPr marL="50800" marR="50800" marT="50800" marB="50800" anchor="ctr" anchorCtr="0" horzOverflow="overflow">
                    <a:solidFill>
                      <a:srgbClr val="FFFFFF"/>
                    </a:solidFill>
                  </a:tcPr>
                </a:tc>
                <a:tc>
                  <a:txBody>
                    <a:bodyPr/>
                    <a:lstStyle/>
                    <a:p>
                      <a:pPr/>
                      <a:r>
                        <a:rPr baseline="31999"/>
                        <a:t>63</a:t>
                      </a:r>
                      <a:r>
                        <a:t>Cu</a:t>
                      </a:r>
                    </a:p>
                  </a:txBody>
                  <a:tcPr marL="50800" marR="50800" marT="50800" marB="50800" anchor="ctr" anchorCtr="0" horzOverflow="overflow">
                    <a:solidFill>
                      <a:srgbClr val="D5D5D5"/>
                    </a:solidFill>
                  </a:tcPr>
                </a:tc>
                <a:tc>
                  <a:txBody>
                    <a:bodyPr/>
                    <a:lstStyle/>
                    <a:p>
                      <a:pPr/>
                      <a:r>
                        <a:rPr baseline="31999"/>
                        <a:t>64</a:t>
                      </a:r>
                      <a:r>
                        <a:t>Cu</a:t>
                      </a:r>
                    </a:p>
                  </a:txBody>
                  <a:tcPr marL="50800" marR="50800" marT="50800" marB="50800" anchor="ctr" anchorCtr="0" horzOverflow="overflow">
                    <a:solidFill>
                      <a:srgbClr val="FFFFFF"/>
                    </a:solidFill>
                  </a:tcPr>
                </a:tc>
                <a:tc>
                  <a:txBody>
                    <a:bodyPr/>
                    <a:lstStyle/>
                    <a:p>
                      <a:pPr/>
                      <a:r>
                        <a:rPr baseline="31999"/>
                        <a:t>65</a:t>
                      </a:r>
                      <a:r>
                        <a:t>Cu</a:t>
                      </a:r>
                    </a:p>
                  </a:txBody>
                  <a:tcPr marL="50800" marR="50800" marT="50800" marB="50800" anchor="ctr" anchorCtr="0" horzOverflow="overflow">
                    <a:solidFill>
                      <a:srgbClr val="D5D5D5"/>
                    </a:solidFill>
                  </a:tcPr>
                </a:tc>
                <a:tc>
                  <a:txBody>
                    <a:bodyPr/>
                    <a:lstStyle/>
                    <a:p>
                      <a:pPr/>
                      <a:r>
                        <a:rPr baseline="31999"/>
                        <a:t>66</a:t>
                      </a:r>
                      <a:r>
                        <a:t>Cu</a:t>
                      </a:r>
                    </a:p>
                  </a:txBody>
                  <a:tcPr marL="50800" marR="50800" marT="50800" marB="50800" anchor="ctr" anchorCtr="0" horzOverflow="overflow">
                    <a:solidFill>
                      <a:srgbClr val="FFFFFF"/>
                    </a:solidFill>
                  </a:tcPr>
                </a:tc>
                <a:tc>
                  <a:txBody>
                    <a:bodyPr/>
                    <a:lstStyle/>
                    <a:p>
                      <a:pPr/>
                      <a:r>
                        <a:rPr baseline="31999"/>
                        <a:t>67</a:t>
                      </a:r>
                      <a:r>
                        <a:t>Cu</a:t>
                      </a:r>
                    </a:p>
                  </a:txBody>
                  <a:tcPr marL="50800" marR="50800" marT="50800" marB="50800" anchor="ctr" anchorCtr="0" horzOverflow="overflow">
                    <a:solidFill>
                      <a:srgbClr val="FFFFFF"/>
                    </a:solidFill>
                  </a:tcPr>
                </a:tc>
                <a:tc>
                  <a:txBody>
                    <a:bodyPr/>
                    <a:lstStyle/>
                    <a:p>
                      <a:pPr/>
                      <a:r>
                        <a:rPr baseline="31999"/>
                        <a:t>68</a:t>
                      </a:r>
                      <a:r>
                        <a:t>Cu</a:t>
                      </a:r>
                    </a:p>
                  </a:txBody>
                  <a:tcPr marL="50800" marR="50800" marT="50800" marB="50800" anchor="ctr" anchorCtr="0" horzOverflow="overflow">
                    <a:solidFill>
                      <a:srgbClr val="FFFFFF"/>
                    </a:solidFill>
                  </a:tcPr>
                </a:tc>
                <a:tc>
                  <a:txBody>
                    <a:bodyPr/>
                    <a:lstStyle/>
                    <a:p>
                      <a:pPr/>
                      <a:r>
                        <a:rPr baseline="31999"/>
                        <a:t>69</a:t>
                      </a:r>
                      <a:r>
                        <a:t>Cu</a:t>
                      </a:r>
                    </a:p>
                  </a:txBody>
                  <a:tcPr marL="50800" marR="50800" marT="50800" marB="50800" anchor="ctr" anchorCtr="0" horzOverflow="overflow">
                    <a:solidFill>
                      <a:srgbClr val="FFFFFF"/>
                    </a:solidFill>
                  </a:tcPr>
                </a:tc>
                <a:tc>
                  <a:txBody>
                    <a:bodyPr/>
                    <a:lstStyle/>
                    <a:p>
                      <a:pPr/>
                      <a:r>
                        <a:rPr baseline="31999"/>
                        <a:t>70</a:t>
                      </a:r>
                      <a:r>
                        <a:t>Cu</a:t>
                      </a:r>
                    </a:p>
                  </a:txBody>
                  <a:tcPr marL="50800" marR="50800" marT="50800" marB="50800" anchor="ctr" anchorCtr="0" horzOverflow="overflow">
                    <a:solidFill>
                      <a:srgbClr val="FFFFFF"/>
                    </a:solidFill>
                  </a:tcPr>
                </a:tc>
                <a:tc>
                  <a:txBody>
                    <a:bodyPr/>
                    <a:lstStyle/>
                    <a:p>
                      <a:pPr/>
                      <a:r>
                        <a:rPr baseline="31999"/>
                        <a:t>71</a:t>
                      </a:r>
                      <a:r>
                        <a:t>Cu</a:t>
                      </a:r>
                    </a:p>
                  </a:txBody>
                  <a:tcPr marL="50800" marR="50800" marT="50800" marB="50800" anchor="ctr" anchorCtr="0" horzOverflow="overflow">
                    <a:solidFill>
                      <a:srgbClr val="FFFFFF"/>
                    </a:solidFill>
                  </a:tcPr>
                </a:tc>
                <a:tc>
                  <a:txBody>
                    <a:bodyPr/>
                    <a:lstStyle/>
                    <a:p>
                      <a:pPr/>
                      <a:r>
                        <a:rPr baseline="31999"/>
                        <a:t>72</a:t>
                      </a:r>
                      <a:r>
                        <a:t>Cu</a:t>
                      </a:r>
                    </a:p>
                  </a:txBody>
                  <a:tcPr marL="50800" marR="50800" marT="50800" marB="50800" anchor="ctr" anchorCtr="0" horzOverflow="overflow">
                    <a:solidFill>
                      <a:srgbClr val="FFFFFF"/>
                    </a:solidFill>
                  </a:tcPr>
                </a:tc>
                <a:tc>
                  <a:txBody>
                    <a:bodyPr/>
                    <a:lstStyle/>
                    <a:p>
                      <a:pPr/>
                      <a:r>
                        <a:rPr baseline="31999"/>
                        <a:t>73</a:t>
                      </a:r>
                      <a:r>
                        <a:t>Cu</a:t>
                      </a:r>
                    </a:p>
                  </a:txBody>
                  <a:tcPr marL="50800" marR="50800" marT="50800" marB="50800" anchor="ctr" anchorCtr="0" horzOverflow="overflow">
                    <a:solidFill>
                      <a:srgbClr val="FFFFFF"/>
                    </a:solidFill>
                  </a:tcPr>
                </a:tc>
                <a:tc>
                  <a:txBody>
                    <a:bodyPr/>
                    <a:lstStyle/>
                    <a:p>
                      <a:pPr/>
                      <a:r>
                        <a:rPr baseline="31999"/>
                        <a:t>74</a:t>
                      </a:r>
                      <a:r>
                        <a:t>Cu</a:t>
                      </a:r>
                    </a:p>
                  </a:txBody>
                  <a:tcPr marL="50800" marR="50800" marT="50800" marB="50800" anchor="ctr" anchorCtr="0" horzOverflow="overflow">
                    <a:solidFill>
                      <a:srgbClr val="FFFFFF"/>
                    </a:solidFill>
                  </a:tcPr>
                </a:tc>
                <a:tc>
                  <a:txBody>
                    <a:bodyPr/>
                    <a:lstStyle/>
                    <a:p>
                      <a:pPr/>
                      <a:r>
                        <a:rPr baseline="31999"/>
                        <a:t>75</a:t>
                      </a:r>
                      <a:r>
                        <a:t>Cu</a:t>
                      </a:r>
                    </a:p>
                  </a:txBody>
                  <a:tcPr marL="50800" marR="50800" marT="50800" marB="50800" anchor="ctr" anchorCtr="0" horzOverflow="overflow">
                    <a:solidFill>
                      <a:srgbClr val="FFFFFF"/>
                    </a:solidFill>
                  </a:tcPr>
                </a:tc>
                <a:tc>
                  <a:txBody>
                    <a:bodyPr/>
                    <a:lstStyle/>
                    <a:p>
                      <a:pPr/>
                      <a:r>
                        <a:rPr baseline="31999"/>
                        <a:t>76</a:t>
                      </a:r>
                      <a:r>
                        <a:t>Cu</a:t>
                      </a:r>
                    </a:p>
                  </a:txBody>
                  <a:tcPr marL="50800" marR="50800" marT="50800" marB="50800" anchor="ctr" anchorCtr="0" horzOverflow="overflow">
                    <a:solidFill>
                      <a:srgbClr val="FFFFFF"/>
                    </a:solidFill>
                  </a:tcPr>
                </a:tc>
                <a:tc>
                  <a:txBody>
                    <a:bodyPr/>
                    <a:lstStyle/>
                    <a:p>
                      <a:pPr/>
                      <a:r>
                        <a:rPr baseline="31999"/>
                        <a:t>77</a:t>
                      </a:r>
                      <a:r>
                        <a:t>Cu</a:t>
                      </a:r>
                    </a:p>
                  </a:txBody>
                  <a:tcPr marL="50800" marR="50800" marT="50800" marB="50800" anchor="ctr" anchorCtr="0" horzOverflow="overflow">
                    <a:solidFill>
                      <a:srgbClr val="FFFFFF"/>
                    </a:solidFill>
                  </a:tcPr>
                </a:tc>
                <a:tc>
                  <a:txBody>
                    <a:bodyPr/>
                    <a:lstStyle/>
                    <a:p>
                      <a:pPr/>
                      <a:r>
                        <a:rPr baseline="31999"/>
                        <a:t>78</a:t>
                      </a:r>
                      <a:r>
                        <a:t>Cu</a:t>
                      </a:r>
                    </a:p>
                  </a:txBody>
                  <a:tcPr marL="50800" marR="50800" marT="50800" marB="50800" anchor="ctr" anchorCtr="0" horzOverflow="overflow">
                    <a:solidFill>
                      <a:srgbClr val="FFFFFF"/>
                    </a:solidFill>
                  </a:tcPr>
                </a:tc>
                <a:tc>
                  <a:txBody>
                    <a:bodyPr/>
                    <a:lstStyle/>
                    <a:p>
                      <a:pPr/>
                      <a:r>
                        <a:rPr baseline="31999"/>
                        <a:t>79</a:t>
                      </a:r>
                      <a:r>
                        <a:t>Cu</a:t>
                      </a:r>
                    </a:p>
                  </a:txBody>
                  <a:tcPr marL="50800" marR="50800" marT="50800" marB="50800" anchor="ctr" anchorCtr="0" horzOverflow="overflow">
                    <a:solidFill>
                      <a:srgbClr val="FFFFFF"/>
                    </a:solidFill>
                  </a:tcPr>
                </a:tc>
              </a:tr>
              <a:tr h="513283">
                <a:tc>
                  <a:txBody>
                    <a:bodyPr/>
                    <a:lstStyle/>
                    <a:p>
                      <a:pPr>
                        <a:defRPr sz="1500"/>
                      </a:pPr>
                      <a:r>
                        <a:rPr baseline="31999"/>
                        <a:t>54</a:t>
                      </a:r>
                      <a:r>
                        <a:t>Ni</a:t>
                      </a:r>
                    </a:p>
                  </a:txBody>
                  <a:tcPr marL="50800" marR="50800" marT="50800" marB="50800" anchor="ctr" anchorCtr="0" horzOverflow="overflow">
                    <a:solidFill>
                      <a:srgbClr val="FFFFFF"/>
                    </a:solidFill>
                  </a:tcPr>
                </a:tc>
                <a:tc>
                  <a:txBody>
                    <a:bodyPr/>
                    <a:lstStyle/>
                    <a:p>
                      <a:pPr>
                        <a:defRPr sz="1500"/>
                      </a:pPr>
                      <a:r>
                        <a:rPr baseline="31999"/>
                        <a:t>55</a:t>
                      </a:r>
                      <a:r>
                        <a:t>Ni</a:t>
                      </a:r>
                    </a:p>
                  </a:txBody>
                  <a:tcPr marL="50800" marR="50800" marT="50800" marB="50800" anchor="ctr" anchorCtr="0" horzOverflow="overflow">
                    <a:solidFill>
                      <a:srgbClr val="FFFFFF"/>
                    </a:solidFill>
                  </a:tcPr>
                </a:tc>
                <a:tc>
                  <a:txBody>
                    <a:bodyPr/>
                    <a:lstStyle/>
                    <a:p>
                      <a:pPr>
                        <a:defRPr sz="1500"/>
                      </a:pPr>
                      <a:r>
                        <a:rPr baseline="31999"/>
                        <a:t>56</a:t>
                      </a:r>
                      <a:r>
                        <a:t>Ni</a:t>
                      </a:r>
                    </a:p>
                  </a:txBody>
                  <a:tcPr marL="50800" marR="50800" marT="50800" marB="50800" anchor="ctr" anchorCtr="0" horzOverflow="overflow">
                    <a:solidFill>
                      <a:srgbClr val="FFFFFF"/>
                    </a:solidFill>
                  </a:tcPr>
                </a:tc>
                <a:tc>
                  <a:txBody>
                    <a:bodyPr/>
                    <a:lstStyle/>
                    <a:p>
                      <a:pPr>
                        <a:defRPr sz="1500"/>
                      </a:pPr>
                      <a:r>
                        <a:rPr baseline="31999"/>
                        <a:t>57</a:t>
                      </a:r>
                      <a:r>
                        <a:t>Ni</a:t>
                      </a:r>
                    </a:p>
                  </a:txBody>
                  <a:tcPr marL="50800" marR="50800" marT="50800" marB="50800" anchor="ctr" anchorCtr="0" horzOverflow="overflow">
                    <a:solidFill>
                      <a:srgbClr val="FFFFFF"/>
                    </a:solidFill>
                  </a:tcPr>
                </a:tc>
                <a:tc>
                  <a:txBody>
                    <a:bodyPr/>
                    <a:lstStyle/>
                    <a:p>
                      <a:pPr>
                        <a:defRPr sz="1500"/>
                      </a:pPr>
                      <a:r>
                        <a:rPr baseline="31999"/>
                        <a:t>58</a:t>
                      </a:r>
                      <a:r>
                        <a:t>Ni</a:t>
                      </a:r>
                    </a:p>
                  </a:txBody>
                  <a:tcPr marL="50800" marR="50800" marT="50800" marB="50800" anchor="ctr" anchorCtr="0" horzOverflow="overflow">
                    <a:solidFill>
                      <a:srgbClr val="D5D5D5"/>
                    </a:solidFill>
                  </a:tcPr>
                </a:tc>
                <a:tc>
                  <a:txBody>
                    <a:bodyPr/>
                    <a:lstStyle/>
                    <a:p>
                      <a:pPr>
                        <a:defRPr sz="1500"/>
                      </a:pPr>
                      <a:r>
                        <a:rPr baseline="31999"/>
                        <a:t>59</a:t>
                      </a:r>
                      <a:r>
                        <a:t>Ni</a:t>
                      </a:r>
                    </a:p>
                  </a:txBody>
                  <a:tcPr marL="50800" marR="50800" marT="50800" marB="50800" anchor="ctr" anchorCtr="0" horzOverflow="overflow">
                    <a:solidFill>
                      <a:srgbClr val="FFFFFF"/>
                    </a:solidFill>
                  </a:tcPr>
                </a:tc>
                <a:tc>
                  <a:txBody>
                    <a:bodyPr/>
                    <a:lstStyle/>
                    <a:p>
                      <a:pPr>
                        <a:defRPr sz="1500"/>
                      </a:pPr>
                      <a:r>
                        <a:rPr baseline="31999"/>
                        <a:t>60</a:t>
                      </a:r>
                      <a:r>
                        <a:t>Ni</a:t>
                      </a:r>
                    </a:p>
                  </a:txBody>
                  <a:tcPr marL="50800" marR="50800" marT="50800" marB="50800" anchor="ctr" anchorCtr="0" horzOverflow="overflow">
                    <a:solidFill>
                      <a:srgbClr val="D5D5D5"/>
                    </a:solidFill>
                  </a:tcPr>
                </a:tc>
                <a:tc>
                  <a:txBody>
                    <a:bodyPr/>
                    <a:lstStyle/>
                    <a:p>
                      <a:pPr>
                        <a:defRPr sz="1500"/>
                      </a:pPr>
                      <a:r>
                        <a:rPr baseline="31999"/>
                        <a:t>61</a:t>
                      </a:r>
                      <a:r>
                        <a:t>Ni</a:t>
                      </a:r>
                    </a:p>
                  </a:txBody>
                  <a:tcPr marL="50800" marR="50800" marT="50800" marB="50800" anchor="ctr" anchorCtr="0" horzOverflow="overflow">
                    <a:solidFill>
                      <a:srgbClr val="D5D5D5"/>
                    </a:solidFill>
                  </a:tcPr>
                </a:tc>
                <a:tc>
                  <a:txBody>
                    <a:bodyPr/>
                    <a:lstStyle/>
                    <a:p>
                      <a:pPr>
                        <a:defRPr sz="1500"/>
                      </a:pPr>
                      <a:r>
                        <a:rPr baseline="31999"/>
                        <a:t>62</a:t>
                      </a:r>
                      <a:r>
                        <a:t>Ni</a:t>
                      </a:r>
                    </a:p>
                  </a:txBody>
                  <a:tcPr marL="50800" marR="50800" marT="50800" marB="50800" anchor="ctr" anchorCtr="0" horzOverflow="overflow">
                    <a:solidFill>
                      <a:srgbClr val="D5D5D5"/>
                    </a:solidFill>
                  </a:tcPr>
                </a:tc>
                <a:tc>
                  <a:txBody>
                    <a:bodyPr/>
                    <a:lstStyle/>
                    <a:p>
                      <a:pPr>
                        <a:defRPr sz="1500"/>
                      </a:pPr>
                      <a:r>
                        <a:rPr baseline="31999"/>
                        <a:t>63</a:t>
                      </a:r>
                      <a:r>
                        <a:t>Ni</a:t>
                      </a:r>
                    </a:p>
                  </a:txBody>
                  <a:tcPr marL="50800" marR="50800" marT="50800" marB="50800" anchor="ctr" anchorCtr="0" horzOverflow="overflow">
                    <a:solidFill>
                      <a:srgbClr val="FFFFFF"/>
                    </a:solidFill>
                  </a:tcPr>
                </a:tc>
                <a:tc>
                  <a:txBody>
                    <a:bodyPr/>
                    <a:lstStyle/>
                    <a:p>
                      <a:pPr>
                        <a:defRPr sz="1500"/>
                      </a:pPr>
                      <a:r>
                        <a:rPr baseline="31999"/>
                        <a:t>64</a:t>
                      </a:r>
                      <a:r>
                        <a:t>Ni</a:t>
                      </a:r>
                    </a:p>
                  </a:txBody>
                  <a:tcPr marL="50800" marR="50800" marT="50800" marB="50800" anchor="ctr" anchorCtr="0" horzOverflow="overflow">
                    <a:solidFill>
                      <a:srgbClr val="D5D5D5"/>
                    </a:solidFill>
                  </a:tcPr>
                </a:tc>
                <a:tc>
                  <a:txBody>
                    <a:bodyPr/>
                    <a:lstStyle/>
                    <a:p>
                      <a:pPr>
                        <a:defRPr sz="1500"/>
                      </a:pPr>
                      <a:r>
                        <a:rPr baseline="31999"/>
                        <a:t>65</a:t>
                      </a:r>
                      <a:r>
                        <a:t>Ni</a:t>
                      </a:r>
                    </a:p>
                  </a:txBody>
                  <a:tcPr marL="50800" marR="50800" marT="50800" marB="50800" anchor="ctr" anchorCtr="0" horzOverflow="overflow">
                    <a:solidFill>
                      <a:srgbClr val="FFFFFF"/>
                    </a:solidFill>
                  </a:tcPr>
                </a:tc>
                <a:tc>
                  <a:txBody>
                    <a:bodyPr/>
                    <a:lstStyle/>
                    <a:p>
                      <a:pPr>
                        <a:defRPr sz="1500"/>
                      </a:pPr>
                      <a:r>
                        <a:rPr baseline="31999"/>
                        <a:t>66</a:t>
                      </a:r>
                      <a:r>
                        <a:t>Ni</a:t>
                      </a:r>
                    </a:p>
                  </a:txBody>
                  <a:tcPr marL="50800" marR="50800" marT="50800" marB="50800" anchor="ctr" anchorCtr="0" horzOverflow="overflow">
                    <a:solidFill>
                      <a:srgbClr val="FFFFFF"/>
                    </a:solidFill>
                  </a:tcPr>
                </a:tc>
                <a:tc>
                  <a:txBody>
                    <a:bodyPr/>
                    <a:lstStyle/>
                    <a:p>
                      <a:pPr>
                        <a:defRPr sz="1500"/>
                      </a:pPr>
                      <a:r>
                        <a:rPr baseline="31999"/>
                        <a:t>67</a:t>
                      </a:r>
                      <a:r>
                        <a:t>Ni</a:t>
                      </a:r>
                    </a:p>
                  </a:txBody>
                  <a:tcPr marL="50800" marR="50800" marT="50800" marB="50800" anchor="ctr" anchorCtr="0" horzOverflow="overflow">
                    <a:solidFill>
                      <a:srgbClr val="FFFFFF"/>
                    </a:solidFill>
                  </a:tcPr>
                </a:tc>
                <a:tc>
                  <a:txBody>
                    <a:bodyPr/>
                    <a:lstStyle/>
                    <a:p>
                      <a:pPr>
                        <a:defRPr sz="1500"/>
                      </a:pPr>
                      <a:r>
                        <a:rPr baseline="31999"/>
                        <a:t>68</a:t>
                      </a:r>
                      <a:r>
                        <a:t>Ni</a:t>
                      </a:r>
                    </a:p>
                  </a:txBody>
                  <a:tcPr marL="50800" marR="50800" marT="50800" marB="50800" anchor="ctr" anchorCtr="0" horzOverflow="overflow">
                    <a:solidFill>
                      <a:srgbClr val="FFFFFF"/>
                    </a:solidFill>
                  </a:tcPr>
                </a:tc>
                <a:tc>
                  <a:txBody>
                    <a:bodyPr/>
                    <a:lstStyle/>
                    <a:p>
                      <a:pPr>
                        <a:defRPr sz="1500"/>
                      </a:pPr>
                      <a:r>
                        <a:rPr baseline="31999"/>
                        <a:t>69</a:t>
                      </a:r>
                      <a:r>
                        <a:t>Ni</a:t>
                      </a:r>
                    </a:p>
                  </a:txBody>
                  <a:tcPr marL="50800" marR="50800" marT="50800" marB="50800" anchor="ctr" anchorCtr="0" horzOverflow="overflow">
                    <a:solidFill>
                      <a:srgbClr val="FFFFFF"/>
                    </a:solidFill>
                  </a:tcPr>
                </a:tc>
                <a:tc>
                  <a:txBody>
                    <a:bodyPr/>
                    <a:lstStyle/>
                    <a:p>
                      <a:pPr>
                        <a:defRPr sz="1500"/>
                      </a:pPr>
                      <a:r>
                        <a:rPr baseline="31999"/>
                        <a:t>70</a:t>
                      </a:r>
                      <a:r>
                        <a:t>Ni</a:t>
                      </a:r>
                    </a:p>
                  </a:txBody>
                  <a:tcPr marL="50800" marR="50800" marT="50800" marB="50800" anchor="ctr" anchorCtr="0" horzOverflow="overflow">
                    <a:solidFill>
                      <a:srgbClr val="FFFFFF"/>
                    </a:solidFill>
                  </a:tcPr>
                </a:tc>
                <a:tc>
                  <a:txBody>
                    <a:bodyPr/>
                    <a:lstStyle/>
                    <a:p>
                      <a:pPr>
                        <a:defRPr sz="1500"/>
                      </a:pPr>
                      <a:r>
                        <a:rPr baseline="31999"/>
                        <a:t>71</a:t>
                      </a:r>
                      <a:r>
                        <a:t>Ni</a:t>
                      </a:r>
                    </a:p>
                  </a:txBody>
                  <a:tcPr marL="50800" marR="50800" marT="50800" marB="50800" anchor="ctr" anchorCtr="0" horzOverflow="overflow">
                    <a:solidFill>
                      <a:srgbClr val="FFFFFF"/>
                    </a:solidFill>
                  </a:tcPr>
                </a:tc>
                <a:tc>
                  <a:txBody>
                    <a:bodyPr/>
                    <a:lstStyle/>
                    <a:p>
                      <a:pPr>
                        <a:defRPr sz="1500"/>
                      </a:pPr>
                      <a:r>
                        <a:rPr baseline="31999"/>
                        <a:t>72</a:t>
                      </a:r>
                      <a:r>
                        <a:t>Ni</a:t>
                      </a:r>
                    </a:p>
                  </a:txBody>
                  <a:tcPr marL="50800" marR="50800" marT="50800" marB="50800" anchor="ctr" anchorCtr="0" horzOverflow="overflow">
                    <a:solidFill>
                      <a:srgbClr val="FFFFFF"/>
                    </a:solidFill>
                  </a:tcPr>
                </a:tc>
                <a:tc>
                  <a:txBody>
                    <a:bodyPr/>
                    <a:lstStyle/>
                    <a:p>
                      <a:pPr>
                        <a:defRPr sz="1500"/>
                      </a:pPr>
                      <a:r>
                        <a:rPr baseline="31999"/>
                        <a:t>73</a:t>
                      </a:r>
                      <a:r>
                        <a:t>Ni</a:t>
                      </a:r>
                    </a:p>
                  </a:txBody>
                  <a:tcPr marL="50800" marR="50800" marT="50800" marB="50800" anchor="ctr" anchorCtr="0" horzOverflow="overflow">
                    <a:solidFill>
                      <a:srgbClr val="FFFFFF"/>
                    </a:solidFill>
                  </a:tcPr>
                </a:tc>
                <a:tc>
                  <a:txBody>
                    <a:bodyPr/>
                    <a:lstStyle/>
                    <a:p>
                      <a:pPr>
                        <a:defRPr sz="1500"/>
                      </a:pPr>
                      <a:r>
                        <a:rPr baseline="31999"/>
                        <a:t>74</a:t>
                      </a:r>
                      <a:r>
                        <a:t>Ni</a:t>
                      </a:r>
                    </a:p>
                  </a:txBody>
                  <a:tcPr marL="50800" marR="50800" marT="50800" marB="50800" anchor="ctr" anchorCtr="0" horzOverflow="overflow">
                    <a:solidFill>
                      <a:srgbClr val="FFFFFF"/>
                    </a:solidFill>
                  </a:tcPr>
                </a:tc>
                <a:tc>
                  <a:txBody>
                    <a:bodyPr/>
                    <a:lstStyle/>
                    <a:p>
                      <a:pPr>
                        <a:defRPr sz="1500"/>
                      </a:pPr>
                      <a:r>
                        <a:rPr baseline="31999"/>
                        <a:t>75</a:t>
                      </a:r>
                      <a:r>
                        <a:t>Ni</a:t>
                      </a:r>
                    </a:p>
                  </a:txBody>
                  <a:tcPr marL="50800" marR="50800" marT="50800" marB="50800" anchor="ctr" anchorCtr="0" horzOverflow="overflow">
                    <a:solidFill>
                      <a:srgbClr val="FFFFFF"/>
                    </a:solidFill>
                  </a:tcPr>
                </a:tc>
                <a:tc>
                  <a:txBody>
                    <a:bodyPr/>
                    <a:lstStyle/>
                    <a:p>
                      <a:pPr>
                        <a:defRPr sz="1500"/>
                      </a:pPr>
                      <a:r>
                        <a:rPr baseline="31999"/>
                        <a:t>76</a:t>
                      </a:r>
                      <a:r>
                        <a:t>Ni</a:t>
                      </a:r>
                    </a:p>
                  </a:txBody>
                  <a:tcPr marL="50800" marR="50800" marT="50800" marB="50800" anchor="ctr" anchorCtr="0" horzOverflow="overflow">
                    <a:solidFill>
                      <a:srgbClr val="FFFFFF"/>
                    </a:solidFill>
                  </a:tcPr>
                </a:tc>
                <a:tc>
                  <a:txBody>
                    <a:bodyPr/>
                    <a:lstStyle/>
                    <a:p>
                      <a:pPr>
                        <a:defRPr sz="1500"/>
                      </a:pPr>
                      <a:r>
                        <a:rPr baseline="31999"/>
                        <a:t>77</a:t>
                      </a:r>
                      <a:r>
                        <a:t>Ni</a:t>
                      </a:r>
                    </a:p>
                  </a:txBody>
                  <a:tcPr marL="50800" marR="50800" marT="50800" marB="50800" anchor="ctr" anchorCtr="0" horzOverflow="overflow">
                    <a:solidFill>
                      <a:srgbClr val="FFFFFF"/>
                    </a:solidFill>
                  </a:tcPr>
                </a:tc>
                <a:tc>
                  <a:txBody>
                    <a:bodyPr/>
                    <a:lstStyle/>
                    <a:p>
                      <a:pPr>
                        <a:defRPr sz="1500"/>
                      </a:pPr>
                      <a:r>
                        <a:rPr baseline="31999"/>
                        <a:t>78</a:t>
                      </a:r>
                      <a:r>
                        <a:t>Ni</a:t>
                      </a:r>
                    </a:p>
                  </a:txBody>
                  <a:tcPr marL="50800" marR="50800" marT="50800" marB="50800" anchor="ctr" anchorCtr="0" horzOverflow="overflow">
                    <a:solidFill>
                      <a:srgbClr val="FFFFFF"/>
                    </a:solidFill>
                  </a:tcPr>
                </a:tc>
              </a:tr>
              <a:tr h="513283">
                <a:tc>
                  <a:txBody>
                    <a:bodyPr/>
                    <a:lstStyle/>
                    <a:p>
                      <a:pPr/>
                      <a:r>
                        <a:rPr baseline="31999"/>
                        <a:t>53</a:t>
                      </a:r>
                      <a:r>
                        <a:t>Co</a:t>
                      </a:r>
                    </a:p>
                  </a:txBody>
                  <a:tcPr marL="50800" marR="50800" marT="50800" marB="50800" anchor="ctr" anchorCtr="0" horzOverflow="overflow">
                    <a:solidFill>
                      <a:srgbClr val="FFFFFF"/>
                    </a:solidFill>
                  </a:tcPr>
                </a:tc>
                <a:tc>
                  <a:txBody>
                    <a:bodyPr/>
                    <a:lstStyle/>
                    <a:p>
                      <a:pPr/>
                      <a:r>
                        <a:rPr baseline="31999"/>
                        <a:t>54</a:t>
                      </a:r>
                      <a:r>
                        <a:t>Co</a:t>
                      </a:r>
                    </a:p>
                  </a:txBody>
                  <a:tcPr marL="50800" marR="50800" marT="50800" marB="50800" anchor="ctr" anchorCtr="0" horzOverflow="overflow">
                    <a:solidFill>
                      <a:srgbClr val="FFFFFF"/>
                    </a:solidFill>
                  </a:tcPr>
                </a:tc>
                <a:tc>
                  <a:txBody>
                    <a:bodyPr/>
                    <a:lstStyle/>
                    <a:p>
                      <a:pPr/>
                      <a:r>
                        <a:rPr baseline="31999"/>
                        <a:t>55</a:t>
                      </a:r>
                      <a:r>
                        <a:t>Co</a:t>
                      </a:r>
                    </a:p>
                  </a:txBody>
                  <a:tcPr marL="50800" marR="50800" marT="50800" marB="50800" anchor="ctr" anchorCtr="0" horzOverflow="overflow">
                    <a:solidFill>
                      <a:srgbClr val="FFFFFF"/>
                    </a:solidFill>
                  </a:tcPr>
                </a:tc>
                <a:tc>
                  <a:txBody>
                    <a:bodyPr/>
                    <a:lstStyle/>
                    <a:p>
                      <a:pPr/>
                      <a:r>
                        <a:rPr baseline="31999"/>
                        <a:t>56</a:t>
                      </a:r>
                      <a:r>
                        <a:t>Co</a:t>
                      </a:r>
                    </a:p>
                  </a:txBody>
                  <a:tcPr marL="50800" marR="50800" marT="50800" marB="50800" anchor="ctr" anchorCtr="0" horzOverflow="overflow">
                    <a:solidFill>
                      <a:srgbClr val="FFFFFF"/>
                    </a:solidFill>
                  </a:tcPr>
                </a:tc>
                <a:tc>
                  <a:txBody>
                    <a:bodyPr/>
                    <a:lstStyle/>
                    <a:p>
                      <a:pPr/>
                      <a:r>
                        <a:rPr baseline="31999"/>
                        <a:t>57</a:t>
                      </a:r>
                      <a:r>
                        <a:t>Co</a:t>
                      </a:r>
                    </a:p>
                  </a:txBody>
                  <a:tcPr marL="50800" marR="50800" marT="50800" marB="50800" anchor="ctr" anchorCtr="0" horzOverflow="overflow">
                    <a:solidFill>
                      <a:srgbClr val="FFFFFF"/>
                    </a:solidFill>
                  </a:tcPr>
                </a:tc>
                <a:tc>
                  <a:txBody>
                    <a:bodyPr/>
                    <a:lstStyle/>
                    <a:p>
                      <a:pPr/>
                      <a:r>
                        <a:rPr baseline="31999"/>
                        <a:t>58</a:t>
                      </a:r>
                      <a:r>
                        <a:t>Co</a:t>
                      </a:r>
                    </a:p>
                  </a:txBody>
                  <a:tcPr marL="50800" marR="50800" marT="50800" marB="50800" anchor="ctr" anchorCtr="0" horzOverflow="overflow">
                    <a:solidFill>
                      <a:srgbClr val="FFFFFF"/>
                    </a:solidFill>
                  </a:tcPr>
                </a:tc>
                <a:tc>
                  <a:txBody>
                    <a:bodyPr/>
                    <a:lstStyle/>
                    <a:p>
                      <a:pPr/>
                      <a:r>
                        <a:rPr baseline="31999"/>
                        <a:t>59</a:t>
                      </a:r>
                      <a:r>
                        <a:t>Co</a:t>
                      </a:r>
                    </a:p>
                  </a:txBody>
                  <a:tcPr marL="50800" marR="50800" marT="50800" marB="50800" anchor="ctr" anchorCtr="0" horzOverflow="overflow">
                    <a:solidFill>
                      <a:srgbClr val="D5D5D5"/>
                    </a:solidFill>
                  </a:tcPr>
                </a:tc>
                <a:tc>
                  <a:txBody>
                    <a:bodyPr/>
                    <a:lstStyle/>
                    <a:p>
                      <a:pPr/>
                      <a:r>
                        <a:rPr baseline="31999"/>
                        <a:t>60</a:t>
                      </a:r>
                      <a:r>
                        <a:t>Co</a:t>
                      </a:r>
                    </a:p>
                  </a:txBody>
                  <a:tcPr marL="50800" marR="50800" marT="50800" marB="50800" anchor="ctr" anchorCtr="0" horzOverflow="overflow">
                    <a:solidFill>
                      <a:srgbClr val="FFFFFF"/>
                    </a:solidFill>
                  </a:tcPr>
                </a:tc>
                <a:tc>
                  <a:txBody>
                    <a:bodyPr/>
                    <a:lstStyle/>
                    <a:p>
                      <a:pPr/>
                      <a:r>
                        <a:rPr baseline="31999"/>
                        <a:t>61</a:t>
                      </a:r>
                      <a:r>
                        <a:t>Co</a:t>
                      </a:r>
                    </a:p>
                  </a:txBody>
                  <a:tcPr marL="50800" marR="50800" marT="50800" marB="50800" anchor="ctr" anchorCtr="0" horzOverflow="overflow">
                    <a:solidFill>
                      <a:srgbClr val="FFFFFF"/>
                    </a:solidFill>
                  </a:tcPr>
                </a:tc>
                <a:tc>
                  <a:txBody>
                    <a:bodyPr/>
                    <a:lstStyle/>
                    <a:p>
                      <a:pPr/>
                      <a:r>
                        <a:rPr baseline="31999"/>
                        <a:t>62</a:t>
                      </a:r>
                      <a:r>
                        <a:t>Co</a:t>
                      </a:r>
                    </a:p>
                  </a:txBody>
                  <a:tcPr marL="50800" marR="50800" marT="50800" marB="50800" anchor="ctr" anchorCtr="0" horzOverflow="overflow">
                    <a:solidFill>
                      <a:srgbClr val="FFFFFF"/>
                    </a:solidFill>
                  </a:tcPr>
                </a:tc>
                <a:tc>
                  <a:txBody>
                    <a:bodyPr/>
                    <a:lstStyle/>
                    <a:p>
                      <a:pPr/>
                      <a:r>
                        <a:rPr baseline="31999"/>
                        <a:t>63</a:t>
                      </a:r>
                      <a:r>
                        <a:t>Co</a:t>
                      </a:r>
                    </a:p>
                  </a:txBody>
                  <a:tcPr marL="50800" marR="50800" marT="50800" marB="50800" anchor="ctr" anchorCtr="0" horzOverflow="overflow">
                    <a:solidFill>
                      <a:srgbClr val="FFFFFF"/>
                    </a:solidFill>
                  </a:tcPr>
                </a:tc>
                <a:tc>
                  <a:txBody>
                    <a:bodyPr/>
                    <a:lstStyle/>
                    <a:p>
                      <a:pPr/>
                      <a:r>
                        <a:rPr baseline="31999"/>
                        <a:t>64</a:t>
                      </a:r>
                      <a:r>
                        <a:t>Co</a:t>
                      </a:r>
                    </a:p>
                  </a:txBody>
                  <a:tcPr marL="50800" marR="50800" marT="50800" marB="50800" anchor="ctr" anchorCtr="0" horzOverflow="overflow">
                    <a:solidFill>
                      <a:srgbClr val="FFFFFF"/>
                    </a:solidFill>
                  </a:tcPr>
                </a:tc>
                <a:tc>
                  <a:txBody>
                    <a:bodyPr/>
                    <a:lstStyle/>
                    <a:p>
                      <a:pPr/>
                      <a:r>
                        <a:rPr baseline="31999"/>
                        <a:t>65</a:t>
                      </a:r>
                      <a:r>
                        <a:t>Co</a:t>
                      </a:r>
                    </a:p>
                  </a:txBody>
                  <a:tcPr marL="50800" marR="50800" marT="50800" marB="50800" anchor="ctr" anchorCtr="0" horzOverflow="overflow">
                    <a:solidFill>
                      <a:srgbClr val="FFFFFF"/>
                    </a:solidFill>
                  </a:tcPr>
                </a:tc>
                <a:tc>
                  <a:txBody>
                    <a:bodyPr/>
                    <a:lstStyle/>
                    <a:p>
                      <a:pPr/>
                      <a:r>
                        <a:rPr baseline="31999"/>
                        <a:t>66</a:t>
                      </a:r>
                      <a:r>
                        <a:t>Co</a:t>
                      </a:r>
                    </a:p>
                  </a:txBody>
                  <a:tcPr marL="50800" marR="50800" marT="50800" marB="50800" anchor="ctr" anchorCtr="0" horzOverflow="overflow">
                    <a:solidFill>
                      <a:srgbClr val="FFFFFF"/>
                    </a:solidFill>
                  </a:tcPr>
                </a:tc>
                <a:tc>
                  <a:txBody>
                    <a:bodyPr/>
                    <a:lstStyle/>
                    <a:p>
                      <a:pPr/>
                      <a:r>
                        <a:rPr baseline="31999"/>
                        <a:t>67</a:t>
                      </a:r>
                      <a:r>
                        <a:t>Co</a:t>
                      </a:r>
                    </a:p>
                  </a:txBody>
                  <a:tcPr marL="50800" marR="50800" marT="50800" marB="50800" anchor="ctr" anchorCtr="0" horzOverflow="overflow">
                    <a:solidFill>
                      <a:srgbClr val="FFFFFF"/>
                    </a:solidFill>
                  </a:tcPr>
                </a:tc>
                <a:tc>
                  <a:txBody>
                    <a:bodyPr/>
                    <a:lstStyle/>
                    <a:p>
                      <a:pPr/>
                      <a:r>
                        <a:rPr baseline="31999"/>
                        <a:t>68</a:t>
                      </a:r>
                      <a:r>
                        <a:t>Co</a:t>
                      </a:r>
                    </a:p>
                  </a:txBody>
                  <a:tcPr marL="50800" marR="50800" marT="50800" marB="50800" anchor="ctr" anchorCtr="0" horzOverflow="overflow">
                    <a:solidFill>
                      <a:srgbClr val="FFFFFF"/>
                    </a:solidFill>
                  </a:tcPr>
                </a:tc>
                <a:tc>
                  <a:txBody>
                    <a:bodyPr/>
                    <a:lstStyle/>
                    <a:p>
                      <a:pPr/>
                      <a:r>
                        <a:rPr baseline="31999"/>
                        <a:t>69</a:t>
                      </a:r>
                      <a:r>
                        <a:t>Co</a:t>
                      </a:r>
                    </a:p>
                  </a:txBody>
                  <a:tcPr marL="50800" marR="50800" marT="50800" marB="50800" anchor="ctr" anchorCtr="0" horzOverflow="overflow">
                    <a:solidFill>
                      <a:srgbClr val="FFFFFF"/>
                    </a:solidFill>
                  </a:tcPr>
                </a:tc>
                <a:tc>
                  <a:txBody>
                    <a:bodyPr/>
                    <a:lstStyle/>
                    <a:p>
                      <a:pPr/>
                      <a:r>
                        <a:rPr baseline="31999"/>
                        <a:t>70</a:t>
                      </a:r>
                      <a:r>
                        <a:t>Co</a:t>
                      </a:r>
                    </a:p>
                  </a:txBody>
                  <a:tcPr marL="50800" marR="50800" marT="50800" marB="50800" anchor="ctr" anchorCtr="0" horzOverflow="overflow">
                    <a:solidFill>
                      <a:srgbClr val="FFFFFF"/>
                    </a:solidFill>
                  </a:tcPr>
                </a:tc>
                <a:tc>
                  <a:txBody>
                    <a:bodyPr/>
                    <a:lstStyle/>
                    <a:p>
                      <a:pPr/>
                      <a:r>
                        <a:rPr baseline="31999"/>
                        <a:t>71</a:t>
                      </a:r>
                      <a:r>
                        <a:t>Co</a:t>
                      </a:r>
                    </a:p>
                  </a:txBody>
                  <a:tcPr marL="50800" marR="50800" marT="50800" marB="50800" anchor="ctr" anchorCtr="0" horzOverflow="overflow">
                    <a:solidFill>
                      <a:srgbClr val="FFFFFF"/>
                    </a:solidFill>
                  </a:tcPr>
                </a:tc>
                <a:tc>
                  <a:txBody>
                    <a:bodyPr/>
                    <a:lstStyle/>
                    <a:p>
                      <a:pPr/>
                      <a:r>
                        <a:rPr baseline="31999"/>
                        <a:t>72</a:t>
                      </a:r>
                      <a:r>
                        <a:t>Co</a:t>
                      </a:r>
                    </a:p>
                  </a:txBody>
                  <a:tcPr marL="50800" marR="50800" marT="50800" marB="50800" anchor="ctr" anchorCtr="0" horzOverflow="overflow">
                    <a:solidFill>
                      <a:srgbClr val="FFFFFF"/>
                    </a:solidFill>
                  </a:tcPr>
                </a:tc>
                <a:tc>
                  <a:txBody>
                    <a:bodyPr/>
                    <a:lstStyle/>
                    <a:p>
                      <a:pPr/>
                      <a:r>
                        <a:rPr baseline="31999"/>
                        <a:t>73</a:t>
                      </a:r>
                      <a:r>
                        <a:t>Co</a:t>
                      </a:r>
                    </a:p>
                  </a:txBody>
                  <a:tcPr marL="50800" marR="50800" marT="50800" marB="50800" anchor="ctr" anchorCtr="0" horzOverflow="overflow">
                    <a:solidFill>
                      <a:srgbClr val="FFFFFF"/>
                    </a:solidFill>
                  </a:tcPr>
                </a:tc>
                <a:tc>
                  <a:txBody>
                    <a:bodyPr/>
                    <a:lstStyle/>
                    <a:p>
                      <a:pPr/>
                      <a:r>
                        <a:rPr baseline="31999"/>
                        <a:t>74</a:t>
                      </a:r>
                      <a:r>
                        <a:t>Co</a:t>
                      </a:r>
                    </a:p>
                  </a:txBody>
                  <a:tcPr marL="50800" marR="50800" marT="50800" marB="50800" anchor="ctr" anchorCtr="0" horzOverflow="overflow">
                    <a:solidFill>
                      <a:srgbClr val="FFFFFF"/>
                    </a:solidFill>
                  </a:tcPr>
                </a:tc>
                <a:tc>
                  <a:txBody>
                    <a:bodyPr/>
                    <a:lstStyle/>
                    <a:p>
                      <a:pPr/>
                      <a:r>
                        <a:rPr baseline="31999"/>
                        <a:t>75</a:t>
                      </a:r>
                      <a:r>
                        <a:t>Co</a:t>
                      </a:r>
                    </a:p>
                  </a:txBody>
                  <a:tcPr marL="50800" marR="50800" marT="50800" marB="50800" anchor="ctr" anchorCtr="0" horzOverflow="overflow">
                    <a:solidFill>
                      <a:srgbClr val="FFFFFF"/>
                    </a:solidFill>
                  </a:tcPr>
                </a:tc>
                <a:tc>
                  <a:txBody>
                    <a:bodyPr/>
                    <a:lstStyle/>
                    <a:p>
                      <a:pPr/>
                      <a:r>
                        <a:rPr baseline="31999"/>
                        <a:t>76</a:t>
                      </a:r>
                      <a:r>
                        <a:t>Co</a:t>
                      </a:r>
                    </a:p>
                  </a:txBody>
                  <a:tcPr marL="50800" marR="50800" marT="50800" marB="50800" anchor="ctr" anchorCtr="0" horzOverflow="overflow">
                    <a:solidFill>
                      <a:srgbClr val="FFFFFF"/>
                    </a:solidFill>
                  </a:tcPr>
                </a:tc>
                <a:tc>
                  <a:txBody>
                    <a:bodyPr/>
                    <a:lstStyle/>
                    <a:p>
                      <a:pPr/>
                      <a:r>
                        <a:rPr baseline="31999"/>
                        <a:t>77</a:t>
                      </a:r>
                      <a:r>
                        <a:t>Co</a:t>
                      </a:r>
                    </a:p>
                  </a:txBody>
                  <a:tcPr marL="50800" marR="50800" marT="50800" marB="50800" anchor="ctr" anchorCtr="0" horzOverflow="overflow">
                    <a:solidFill>
                      <a:srgbClr val="FFFFFF"/>
                    </a:solidFill>
                  </a:tcPr>
                </a:tc>
              </a:tr>
            </a:tbl>
          </a:graphicData>
        </a:graphic>
      </p:graphicFrame>
      <p:sp>
        <p:nvSpPr>
          <p:cNvPr id="220" name="四角形"/>
          <p:cNvSpPr/>
          <p:nvPr/>
        </p:nvSpPr>
        <p:spPr>
          <a:xfrm>
            <a:off x="2431992" y="2445193"/>
            <a:ext cx="10082419" cy="572542"/>
          </a:xfrm>
          <a:prstGeom prst="rect">
            <a:avLst/>
          </a:prstGeom>
          <a:ln w="508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defRPr>
            </a:pPr>
          </a:p>
        </p:txBody>
      </p:sp>
      <p:sp>
        <p:nvSpPr>
          <p:cNvPr id="221" name="mass region : A = 58-77Ni (0.03 &lt; δ &lt; 0.28)"/>
          <p:cNvSpPr txBox="1"/>
          <p:nvPr/>
        </p:nvSpPr>
        <p:spPr>
          <a:xfrm>
            <a:off x="5466451" y="3480091"/>
            <a:ext cx="6298143" cy="556990"/>
          </a:xfrm>
          <a:prstGeom prst="rect">
            <a:avLst/>
          </a:prstGeom>
          <a:solidFill>
            <a:srgbClr val="FFFFFF"/>
          </a:solidFill>
          <a:ln w="63500">
            <a:solidFill>
              <a:schemeClr val="accent5">
                <a:hueOff val="-82419"/>
                <a:satOff val="-9513"/>
                <a:lumOff val="-16343"/>
              </a:schemeClr>
            </a:solidFill>
            <a:miter lim="400000"/>
          </a:ln>
          <a:extLst>
            <a:ext uri="{C572A759-6A51-4108-AA02-DFA0A04FC94B}">
              <ma14:wrappingTextBoxFlag xmlns:ma14="http://schemas.microsoft.com/office/mac/drawingml/2011/main" val="1"/>
            </a:ext>
          </a:extLst>
        </p:spPr>
        <p:txBody>
          <a:bodyPr wrap="none" lIns="51097" tIns="51097" rIns="51097" bIns="51097" anchor="ctr">
            <a:spAutoFit/>
          </a:bodyPr>
          <a:lstStyle/>
          <a:p>
            <a:pPr algn="l" defTabSz="1107545">
              <a:defRPr b="1" sz="2800">
                <a:solidFill>
                  <a:srgbClr val="000000"/>
                </a:solidFill>
                <a:latin typeface="Times New Roman"/>
                <a:ea typeface="Times New Roman"/>
                <a:cs typeface="Times New Roman"/>
                <a:sym typeface="Times New Roman"/>
              </a:defRPr>
            </a:pPr>
            <a:r>
              <a:t>mass region : A = </a:t>
            </a:r>
            <a:r>
              <a:rPr baseline="31999"/>
              <a:t>58-77</a:t>
            </a:r>
            <a:r>
              <a:t>Ni (0.03 &lt; δ &lt; 0.28)</a:t>
            </a:r>
          </a:p>
        </p:txBody>
      </p:sp>
      <p:pic>
        <p:nvPicPr>
          <p:cNvPr id="222" name="イメージ" descr="イメージ"/>
          <p:cNvPicPr>
            <a:picLocks noChangeAspect="1"/>
          </p:cNvPicPr>
          <p:nvPr/>
        </p:nvPicPr>
        <p:blipFill>
          <a:blip r:embed="rId11">
            <a:extLst/>
          </a:blip>
          <a:stretch>
            <a:fillRect/>
          </a:stretch>
        </p:blipFill>
        <p:spPr>
          <a:xfrm>
            <a:off x="9571136" y="93912"/>
            <a:ext cx="3207685" cy="2195971"/>
          </a:xfrm>
          <a:prstGeom prst="rect">
            <a:avLst/>
          </a:prstGeom>
          <a:ln w="12700">
            <a:miter lim="400000"/>
          </a:ln>
        </p:spPr>
      </p:pic>
      <p:sp>
        <p:nvSpPr>
          <p:cNvPr id="223"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grpSp>
        <p:nvGrpSpPr>
          <p:cNvPr id="226" name="グループ"/>
          <p:cNvGrpSpPr/>
          <p:nvPr/>
        </p:nvGrpSpPr>
        <p:grpSpPr>
          <a:xfrm>
            <a:off x="556416" y="7795371"/>
            <a:ext cx="2703642" cy="1267190"/>
            <a:chOff x="0" y="0"/>
            <a:chExt cx="2703640" cy="1267188"/>
          </a:xfrm>
        </p:grpSpPr>
        <p:pic>
          <p:nvPicPr>
            <p:cNvPr id="224" name="イメージ" descr="イメージ"/>
            <p:cNvPicPr>
              <a:picLocks noChangeAspect="1"/>
            </p:cNvPicPr>
            <p:nvPr/>
          </p:nvPicPr>
          <p:blipFill>
            <a:blip r:embed="rId12">
              <a:extLst/>
            </a:blip>
            <a:srcRect l="0" t="0" r="18492" b="0"/>
            <a:stretch>
              <a:fillRect/>
            </a:stretch>
          </p:blipFill>
          <p:spPr>
            <a:xfrm>
              <a:off x="0" y="0"/>
              <a:ext cx="2703641" cy="1267189"/>
            </a:xfrm>
            <a:prstGeom prst="rect">
              <a:avLst/>
            </a:prstGeom>
            <a:ln w="12700" cap="flat">
              <a:noFill/>
              <a:miter lim="400000"/>
            </a:ln>
            <a:effectLst/>
          </p:spPr>
        </p:pic>
        <p:sp>
          <p:nvSpPr>
            <p:cNvPr id="225" name="I"/>
            <p:cNvSpPr/>
            <p:nvPr/>
          </p:nvSpPr>
          <p:spPr>
            <a:xfrm>
              <a:off x="748091" y="739043"/>
              <a:ext cx="31744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800">
                  <a:solidFill>
                    <a:srgbClr val="0433FF"/>
                  </a:solidFill>
                  <a:latin typeface="+mn-lt"/>
                  <a:ea typeface="+mn-ea"/>
                  <a:cs typeface="+mn-cs"/>
                  <a:sym typeface="ヒラギノ角ゴ ProN W6"/>
                </a:defRPr>
              </a:lvl1pPr>
            </a:lstStyle>
            <a:p>
              <a:pPr/>
              <a:r>
                <a:t>I</a:t>
              </a:r>
            </a:p>
          </p:txBody>
        </p:sp>
      </p:grpSp>
      <p:pic>
        <p:nvPicPr>
          <p:cNvPr id="227" name="イメージ" descr="イメージ"/>
          <p:cNvPicPr>
            <a:picLocks noChangeAspect="1"/>
          </p:cNvPicPr>
          <p:nvPr/>
        </p:nvPicPr>
        <p:blipFill>
          <a:blip r:embed="rId12">
            <a:extLst/>
          </a:blip>
          <a:srcRect l="81636" t="2097" r="0" b="38344"/>
          <a:stretch>
            <a:fillRect/>
          </a:stretch>
        </p:blipFill>
        <p:spPr>
          <a:xfrm>
            <a:off x="5717473" y="7847183"/>
            <a:ext cx="609145" cy="754719"/>
          </a:xfrm>
          <a:prstGeom prst="rect">
            <a:avLst/>
          </a:prstGeom>
          <a:ln w="12700">
            <a:miter lim="400000"/>
          </a:ln>
        </p:spPr>
      </p:pic>
      <p:sp>
        <p:nvSpPr>
          <p:cNvPr id="228" name="or"/>
          <p:cNvSpPr txBox="1"/>
          <p:nvPr/>
        </p:nvSpPr>
        <p:spPr>
          <a:xfrm>
            <a:off x="3817503" y="8182518"/>
            <a:ext cx="449934"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800">
                <a:solidFill>
                  <a:schemeClr val="accent5">
                    <a:hueOff val="-82419"/>
                    <a:satOff val="-9513"/>
                    <a:lumOff val="-16343"/>
                  </a:schemeClr>
                </a:solidFill>
                <a:latin typeface="Times New Roman"/>
                <a:ea typeface="Times New Roman"/>
                <a:cs typeface="Times New Roman"/>
                <a:sym typeface="Times New Roman"/>
              </a:defRPr>
            </a:lvl1pPr>
          </a:lstStyle>
          <a:p>
            <a:pPr/>
            <a:r>
              <a:t>or</a:t>
            </a:r>
          </a:p>
        </p:txBody>
      </p:sp>
      <p:sp>
        <p:nvSpPr>
          <p:cNvPr id="229" name="Rc"/>
          <p:cNvSpPr txBox="1"/>
          <p:nvPr/>
        </p:nvSpPr>
        <p:spPr>
          <a:xfrm>
            <a:off x="4971737" y="8009281"/>
            <a:ext cx="66951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4000">
                <a:solidFill>
                  <a:schemeClr val="accent6"/>
                </a:solidFill>
                <a:latin typeface="Helvetica"/>
                <a:ea typeface="Helvetica"/>
                <a:cs typeface="Helvetica"/>
                <a:sym typeface="Helvetica"/>
              </a:defRPr>
            </a:pPr>
            <a:r>
              <a:t>R</a:t>
            </a:r>
            <a:r>
              <a:rPr baseline="-5999"/>
              <a:t>c</a:t>
            </a:r>
          </a:p>
        </p:txBody>
      </p:sp>
      <p:sp>
        <p:nvSpPr>
          <p:cNvPr id="230" name="Charge radii…"/>
          <p:cNvSpPr txBox="1"/>
          <p:nvPr/>
        </p:nvSpPr>
        <p:spPr>
          <a:xfrm>
            <a:off x="4201597" y="8788610"/>
            <a:ext cx="3640957" cy="8992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800">
                <a:solidFill>
                  <a:schemeClr val="accent6"/>
                </a:solidFill>
                <a:latin typeface="Times New Roman"/>
                <a:ea typeface="Times New Roman"/>
                <a:cs typeface="Times New Roman"/>
                <a:sym typeface="Times New Roman"/>
              </a:defRPr>
            </a:pPr>
            <a:r>
              <a:t>Charge radii </a:t>
            </a:r>
          </a:p>
          <a:p>
            <a:pPr>
              <a:defRPr b="1" sz="2800">
                <a:solidFill>
                  <a:schemeClr val="accent6"/>
                </a:solidFill>
                <a:latin typeface="Times New Roman"/>
                <a:ea typeface="Times New Roman"/>
                <a:cs typeface="Times New Roman"/>
                <a:sym typeface="Times New Roman"/>
              </a:defRPr>
            </a:pPr>
            <a:r>
              <a:t>by isotope shift method</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5. Experimental Results &amp; Theoretical calculation"/>
          <p:cNvSpPr txBox="1"/>
          <p:nvPr/>
        </p:nvSpPr>
        <p:spPr>
          <a:xfrm>
            <a:off x="208199" y="197940"/>
            <a:ext cx="10931873" cy="676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4000">
                <a:solidFill>
                  <a:srgbClr val="000000"/>
                </a:solidFill>
                <a:latin typeface="Times New Roman"/>
                <a:ea typeface="Times New Roman"/>
                <a:cs typeface="Times New Roman"/>
                <a:sym typeface="Times New Roman"/>
              </a:defRPr>
            </a:lvl1pPr>
          </a:lstStyle>
          <a:p>
            <a:pPr/>
            <a:r>
              <a:t>5. Experimental Results &amp; Theoretical calculation</a:t>
            </a:r>
          </a:p>
        </p:txBody>
      </p:sp>
      <p:sp>
        <p:nvSpPr>
          <p:cNvPr id="826" name="Preliminary"/>
          <p:cNvSpPr txBox="1"/>
          <p:nvPr/>
        </p:nvSpPr>
        <p:spPr>
          <a:xfrm>
            <a:off x="8105589" y="3519943"/>
            <a:ext cx="3112258"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929292"/>
                </a:solidFill>
                <a:latin typeface="Times New Roman"/>
                <a:ea typeface="Times New Roman"/>
                <a:cs typeface="Times New Roman"/>
                <a:sym typeface="Times New Roman"/>
              </a:defRPr>
            </a:lvl1pPr>
          </a:lstStyle>
          <a:p>
            <a:pPr/>
            <a:r>
              <a:t>Preliminary</a:t>
            </a:r>
          </a:p>
        </p:txBody>
      </p:sp>
      <p:sp>
        <p:nvSpPr>
          <p:cNvPr id="827" name="σCC | Ni + 12C @280 MeV/u"/>
          <p:cNvSpPr txBox="1"/>
          <p:nvPr/>
        </p:nvSpPr>
        <p:spPr>
          <a:xfrm>
            <a:off x="7155500" y="2865354"/>
            <a:ext cx="4223206"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800">
                <a:solidFill>
                  <a:schemeClr val="accent6">
                    <a:lumOff val="16165"/>
                  </a:schemeClr>
                </a:solidFill>
                <a:latin typeface="Times New Roman"/>
                <a:ea typeface="Times New Roman"/>
                <a:cs typeface="Times New Roman"/>
                <a:sym typeface="Times New Roman"/>
              </a:defRPr>
            </a:pPr>
            <a:r>
              <a:rPr i="1"/>
              <a:t>σ</a:t>
            </a:r>
            <a:r>
              <a:rPr baseline="-5999"/>
              <a:t>CC</a:t>
            </a:r>
            <a:r>
              <a:t> | Ni + </a:t>
            </a:r>
            <a:r>
              <a:rPr baseline="31999"/>
              <a:t>12</a:t>
            </a:r>
            <a:r>
              <a:t>C @280 MeV/</a:t>
            </a:r>
            <a:r>
              <a:rPr i="1"/>
              <a:t>u</a:t>
            </a:r>
          </a:p>
        </p:txBody>
      </p:sp>
      <p:sp>
        <p:nvSpPr>
          <p:cNvPr id="828" name="矢印"/>
          <p:cNvSpPr/>
          <p:nvPr/>
        </p:nvSpPr>
        <p:spPr>
          <a:xfrm rot="16200000">
            <a:off x="2163015" y="5000731"/>
            <a:ext cx="1208128" cy="594909"/>
          </a:xfrm>
          <a:prstGeom prst="rightArrow">
            <a:avLst>
              <a:gd name="adj1" fmla="val 38849"/>
              <a:gd name="adj2" fmla="val 71971"/>
            </a:avLst>
          </a:prstGeom>
          <a:solidFill>
            <a:schemeClr val="accent5">
              <a:hueOff val="-152895"/>
              <a:lumOff val="12368"/>
            </a:schemeClr>
          </a:solidFill>
          <a:ln w="12700">
            <a:miter lim="400000"/>
          </a:ln>
        </p:spPr>
        <p:txBody>
          <a:bodyPr lIns="51097" tIns="51097" rIns="51097" bIns="51097" anchor="ctr"/>
          <a:lstStyle/>
          <a:p>
            <a:pPr defTabSz="1107545">
              <a:defRPr sz="4000">
                <a:solidFill>
                  <a:srgbClr val="FFFFFF"/>
                </a:solidFill>
              </a:defRPr>
            </a:pPr>
          </a:p>
        </p:txBody>
      </p:sp>
      <p:sp>
        <p:nvSpPr>
          <p:cNvPr id="829" name="proton…"/>
          <p:cNvSpPr txBox="1"/>
          <p:nvPr/>
        </p:nvSpPr>
        <p:spPr>
          <a:xfrm>
            <a:off x="2688170" y="5580356"/>
            <a:ext cx="2020615" cy="13056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584200">
              <a:defRPr b="1" sz="2800">
                <a:solidFill>
                  <a:schemeClr val="accent5">
                    <a:hueOff val="-152895"/>
                    <a:lumOff val="12368"/>
                  </a:schemeClr>
                </a:solidFill>
                <a:latin typeface="Times New Roman"/>
                <a:ea typeface="Times New Roman"/>
                <a:cs typeface="Times New Roman"/>
                <a:sym typeface="Times New Roman"/>
              </a:defRPr>
            </a:pPr>
            <a:r>
              <a:t>proton </a:t>
            </a:r>
          </a:p>
          <a:p>
            <a:pPr defTabSz="584200">
              <a:defRPr b="1" sz="2800">
                <a:solidFill>
                  <a:schemeClr val="accent5">
                    <a:hueOff val="-152895"/>
                    <a:lumOff val="12368"/>
                  </a:schemeClr>
                </a:solidFill>
                <a:latin typeface="Times New Roman"/>
                <a:ea typeface="Times New Roman"/>
                <a:cs typeface="Times New Roman"/>
                <a:sym typeface="Times New Roman"/>
              </a:defRPr>
            </a:pPr>
            <a:r>
              <a:t>evaporation </a:t>
            </a:r>
          </a:p>
          <a:p>
            <a:pPr defTabSz="584200">
              <a:defRPr b="1" sz="2800">
                <a:solidFill>
                  <a:schemeClr val="accent5">
                    <a:hueOff val="-152895"/>
                    <a:lumOff val="12368"/>
                  </a:schemeClr>
                </a:solidFill>
                <a:latin typeface="Times New Roman"/>
                <a:ea typeface="Times New Roman"/>
                <a:cs typeface="Times New Roman"/>
                <a:sym typeface="Times New Roman"/>
              </a:defRPr>
            </a:pPr>
            <a:r>
              <a:t>effect</a:t>
            </a:r>
          </a:p>
        </p:txBody>
      </p:sp>
      <p:pic>
        <p:nvPicPr>
          <p:cNvPr id="830" name="イメージ" descr="イメージ"/>
          <p:cNvPicPr>
            <a:picLocks noChangeAspect="1"/>
          </p:cNvPicPr>
          <p:nvPr/>
        </p:nvPicPr>
        <p:blipFill>
          <a:blip r:embed="rId3">
            <a:extLst/>
          </a:blip>
          <a:stretch>
            <a:fillRect/>
          </a:stretch>
        </p:blipFill>
        <p:spPr>
          <a:xfrm>
            <a:off x="554500" y="891783"/>
            <a:ext cx="11895800" cy="8343901"/>
          </a:xfrm>
          <a:prstGeom prst="rect">
            <a:avLst/>
          </a:prstGeom>
          <a:ln w="12700">
            <a:miter lim="400000"/>
          </a:ln>
        </p:spPr>
      </p:pic>
      <p:sp>
        <p:nvSpPr>
          <p:cNvPr id="831" name="四角形"/>
          <p:cNvSpPr/>
          <p:nvPr/>
        </p:nvSpPr>
        <p:spPr>
          <a:xfrm>
            <a:off x="4654778" y="1160710"/>
            <a:ext cx="7926585" cy="3902183"/>
          </a:xfrm>
          <a:prstGeom prst="rect">
            <a:avLst/>
          </a:prstGeom>
          <a:solidFill>
            <a:srgbClr val="EEFFBA"/>
          </a:solidFill>
          <a:ln w="12700">
            <a:miter lim="400000"/>
          </a:ln>
        </p:spPr>
        <p:txBody>
          <a:bodyPr lIns="50800" tIns="50800" rIns="50800" bIns="50800" anchor="ctr"/>
          <a:lstStyle/>
          <a:p>
            <a:pPr defTabSz="584200">
              <a:defRPr sz="2200">
                <a:solidFill>
                  <a:srgbClr val="FFFFFF"/>
                </a:solidFill>
              </a:defRPr>
            </a:pPr>
          </a:p>
        </p:txBody>
      </p:sp>
      <p:pic>
        <p:nvPicPr>
          <p:cNvPr id="832" name="イメージ" descr="イメージ"/>
          <p:cNvPicPr>
            <a:picLocks noChangeAspect="1"/>
          </p:cNvPicPr>
          <p:nvPr/>
        </p:nvPicPr>
        <p:blipFill>
          <a:blip r:embed="rId4">
            <a:extLst/>
          </a:blip>
          <a:stretch>
            <a:fillRect/>
          </a:stretch>
        </p:blipFill>
        <p:spPr>
          <a:xfrm>
            <a:off x="4742991" y="1314890"/>
            <a:ext cx="7750159" cy="3593823"/>
          </a:xfrm>
          <a:prstGeom prst="rect">
            <a:avLst/>
          </a:prstGeom>
          <a:ln w="12700">
            <a:miter lim="400000"/>
          </a:ln>
        </p:spPr>
      </p:pic>
      <p:sp>
        <p:nvSpPr>
          <p:cNvPr id="833" name="M. Tanaka et al., Phys. Rev. C 106 (2022) 014617"/>
          <p:cNvSpPr txBox="1"/>
          <p:nvPr/>
        </p:nvSpPr>
        <p:spPr>
          <a:xfrm>
            <a:off x="8731557" y="4760930"/>
            <a:ext cx="3761012"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300">
                <a:solidFill>
                  <a:srgbClr val="000000">
                    <a:alpha val="87059"/>
                  </a:srgbClr>
                </a:solidFill>
                <a:latin typeface="Helvetica"/>
                <a:ea typeface="Helvetica"/>
                <a:cs typeface="Helvetica"/>
                <a:sym typeface="Helvetica"/>
              </a:defRPr>
            </a:lvl1pPr>
          </a:lstStyle>
          <a:p>
            <a:pPr/>
            <a:r>
              <a:t>M. Tanaka et al., Phys. Rev. C 106 (2022) 014617</a:t>
            </a:r>
          </a:p>
        </p:txBody>
      </p:sp>
      <p:sp>
        <p:nvSpPr>
          <p:cNvPr id="834"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5. Experimental Results &amp; Theoretical calculation"/>
          <p:cNvSpPr txBox="1"/>
          <p:nvPr/>
        </p:nvSpPr>
        <p:spPr>
          <a:xfrm>
            <a:off x="208199" y="197940"/>
            <a:ext cx="10931873" cy="676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4000">
                <a:solidFill>
                  <a:srgbClr val="000000"/>
                </a:solidFill>
                <a:latin typeface="Times New Roman"/>
                <a:ea typeface="Times New Roman"/>
                <a:cs typeface="Times New Roman"/>
                <a:sym typeface="Times New Roman"/>
              </a:defRPr>
            </a:lvl1pPr>
          </a:lstStyle>
          <a:p>
            <a:pPr/>
            <a:r>
              <a:t>5. Experimental Results &amp; Theoretical calculation</a:t>
            </a:r>
          </a:p>
        </p:txBody>
      </p:sp>
      <p:sp>
        <p:nvSpPr>
          <p:cNvPr id="839" name="Preliminary"/>
          <p:cNvSpPr txBox="1"/>
          <p:nvPr/>
        </p:nvSpPr>
        <p:spPr>
          <a:xfrm>
            <a:off x="8105589" y="3519943"/>
            <a:ext cx="3112258"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929292"/>
                </a:solidFill>
                <a:latin typeface="Times New Roman"/>
                <a:ea typeface="Times New Roman"/>
                <a:cs typeface="Times New Roman"/>
                <a:sym typeface="Times New Roman"/>
              </a:defRPr>
            </a:lvl1pPr>
          </a:lstStyle>
          <a:p>
            <a:pPr/>
            <a:r>
              <a:t>Preliminary</a:t>
            </a:r>
          </a:p>
        </p:txBody>
      </p:sp>
      <p:sp>
        <p:nvSpPr>
          <p:cNvPr id="840" name="σCC | Ni + 12C @280 MeV/u"/>
          <p:cNvSpPr txBox="1"/>
          <p:nvPr/>
        </p:nvSpPr>
        <p:spPr>
          <a:xfrm>
            <a:off x="7155500" y="2865354"/>
            <a:ext cx="4223206"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800">
                <a:solidFill>
                  <a:schemeClr val="accent6">
                    <a:lumOff val="16165"/>
                  </a:schemeClr>
                </a:solidFill>
                <a:latin typeface="Times New Roman"/>
                <a:ea typeface="Times New Roman"/>
                <a:cs typeface="Times New Roman"/>
                <a:sym typeface="Times New Roman"/>
              </a:defRPr>
            </a:pPr>
            <a:r>
              <a:rPr i="1"/>
              <a:t>σ</a:t>
            </a:r>
            <a:r>
              <a:rPr baseline="-5999"/>
              <a:t>CC</a:t>
            </a:r>
            <a:r>
              <a:t> | Ni + </a:t>
            </a:r>
            <a:r>
              <a:rPr baseline="31999"/>
              <a:t>12</a:t>
            </a:r>
            <a:r>
              <a:t>C @280 MeV/</a:t>
            </a:r>
            <a:r>
              <a:rPr i="1"/>
              <a:t>u</a:t>
            </a:r>
          </a:p>
        </p:txBody>
      </p:sp>
      <p:sp>
        <p:nvSpPr>
          <p:cNvPr id="841" name="in the neutron-rich rigion of Ni isotopes are not affected by proton evaporation effect."/>
          <p:cNvSpPr txBox="1"/>
          <p:nvPr/>
        </p:nvSpPr>
        <p:spPr>
          <a:xfrm>
            <a:off x="5108232" y="4409213"/>
            <a:ext cx="6522212" cy="11128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defTabSz="584200">
              <a:defRPr sz="2400">
                <a:solidFill>
                  <a:schemeClr val="accent6"/>
                </a:solidFill>
                <a:latin typeface="Times New Roman"/>
                <a:ea typeface="Times New Roman"/>
                <a:cs typeface="Times New Roman"/>
                <a:sym typeface="Times New Roman"/>
              </a:defRPr>
            </a:pPr>
            <a14:m>
              <m:oMath>
                <m:sSub>
                  <m:e>
                    <m:r>
                      <a:rPr xmlns:a="http://schemas.openxmlformats.org/drawingml/2006/main" sz="2500" i="1">
                        <a:solidFill>
                          <a:srgbClr val="FF42A1"/>
                        </a:solidFill>
                        <a:latin typeface="Cambria Math" panose="02040503050406030204" pitchFamily="18" charset="0"/>
                      </a:rPr>
                      <m:t>σ</m:t>
                    </m:r>
                  </m:e>
                  <m:sub>
                    <m:r>
                      <a:rPr xmlns:a="http://schemas.openxmlformats.org/drawingml/2006/main" sz="2500" i="1">
                        <a:solidFill>
                          <a:srgbClr val="FF42A1"/>
                        </a:solidFill>
                        <a:latin typeface="Cambria Math" panose="02040503050406030204" pitchFamily="18" charset="0"/>
                      </a:rPr>
                      <m:t>C</m:t>
                    </m:r>
                    <m:r>
                      <a:rPr xmlns:a="http://schemas.openxmlformats.org/drawingml/2006/main" sz="2500" i="1">
                        <a:solidFill>
                          <a:srgbClr val="FF42A1"/>
                        </a:solidFill>
                        <a:latin typeface="Cambria Math" panose="02040503050406030204" pitchFamily="18" charset="0"/>
                      </a:rPr>
                      <m:t>C</m:t>
                    </m:r>
                  </m:sub>
                </m:sSub>
              </m:oMath>
            </a14:m>
            <a:r>
              <a:rPr b="1"/>
              <a:t> in the neutron-rich rigion of Ni isotopes are not affected by proton evaporation effect.</a:t>
            </a:r>
            <a:endParaRPr>
              <a:solidFill>
                <a:srgbClr val="FF42A1"/>
              </a:solidFill>
            </a:endParaRPr>
          </a:p>
        </p:txBody>
      </p:sp>
      <p:pic>
        <p:nvPicPr>
          <p:cNvPr id="842" name="イメージ" descr="イメージ"/>
          <p:cNvPicPr>
            <a:picLocks noChangeAspect="1"/>
          </p:cNvPicPr>
          <p:nvPr/>
        </p:nvPicPr>
        <p:blipFill>
          <a:blip r:embed="rId3">
            <a:extLst/>
          </a:blip>
          <a:stretch>
            <a:fillRect/>
          </a:stretch>
        </p:blipFill>
        <p:spPr>
          <a:xfrm>
            <a:off x="554500" y="891783"/>
            <a:ext cx="11895800" cy="8343901"/>
          </a:xfrm>
          <a:prstGeom prst="rect">
            <a:avLst/>
          </a:prstGeom>
          <a:ln w="12700">
            <a:miter lim="400000"/>
          </a:ln>
        </p:spPr>
      </p:pic>
      <p:sp>
        <p:nvSpPr>
          <p:cNvPr id="843" name="双方向矢印"/>
          <p:cNvSpPr/>
          <p:nvPr/>
        </p:nvSpPr>
        <p:spPr>
          <a:xfrm>
            <a:off x="5274210" y="7273818"/>
            <a:ext cx="6190257" cy="1270001"/>
          </a:xfrm>
          <a:prstGeom prst="leftRightArrow">
            <a:avLst>
              <a:gd name="adj1" fmla="val 32000"/>
              <a:gd name="adj2" fmla="val 44000"/>
            </a:avLst>
          </a:prstGeom>
          <a:solidFill>
            <a:schemeClr val="accent6">
              <a:lumOff val="16165"/>
            </a:schemeClr>
          </a:solidFill>
          <a:ln w="12700">
            <a:miter lim="400000"/>
          </a:ln>
        </p:spPr>
        <p:txBody>
          <a:bodyPr lIns="50800" tIns="50800" rIns="50800" bIns="50800" anchor="ctr"/>
          <a:lstStyle/>
          <a:p>
            <a:pPr defTabSz="584200">
              <a:defRPr sz="2200">
                <a:solidFill>
                  <a:schemeClr val="accent6">
                    <a:lumOff val="16165"/>
                  </a:schemeClr>
                </a:solidFill>
              </a:defRPr>
            </a:pPr>
          </a:p>
        </p:txBody>
      </p:sp>
      <p:sp>
        <p:nvSpPr>
          <p:cNvPr id="844"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8" name="Derivation of Matter Radius"/>
          <p:cNvSpPr txBox="1"/>
          <p:nvPr>
            <p:ph type="title" idx="4294967295"/>
          </p:nvPr>
        </p:nvSpPr>
        <p:spPr>
          <a:xfrm>
            <a:off x="0" y="0"/>
            <a:ext cx="13004800" cy="2159000"/>
          </a:xfrm>
          <a:prstGeom prst="rect">
            <a:avLst/>
          </a:prstGeom>
        </p:spPr>
        <p:txBody>
          <a:bodyPr anchor="ctr"/>
          <a:lstStyle/>
          <a:p>
            <a:pPr defTabSz="321310">
              <a:lnSpc>
                <a:spcPct val="100000"/>
              </a:lnSpc>
              <a:defRPr b="1" spc="0" sz="4400">
                <a:latin typeface="Helvetica Neue"/>
                <a:ea typeface="Helvetica Neue"/>
                <a:cs typeface="Helvetica Neue"/>
                <a:sym typeface="Helvetica Neue"/>
              </a:defRPr>
            </a:pPr>
            <a:r>
              <a:t>Derivation of Matter Radius</a:t>
            </a:r>
          </a:p>
          <a:p>
            <a:pPr defTabSz="321310">
              <a:lnSpc>
                <a:spcPct val="100000"/>
              </a:lnSpc>
              <a:defRPr b="1" spc="0" sz="4400">
                <a:latin typeface="Helvetica Neue"/>
                <a:ea typeface="Helvetica Neue"/>
                <a:cs typeface="Helvetica Neue"/>
                <a:sym typeface="Helvetica Neue"/>
              </a:defRPr>
            </a:pPr>
          </a:p>
        </p:txBody>
      </p:sp>
      <p:grpSp>
        <p:nvGrpSpPr>
          <p:cNvPr id="854" name="グループ"/>
          <p:cNvGrpSpPr/>
          <p:nvPr/>
        </p:nvGrpSpPr>
        <p:grpSpPr>
          <a:xfrm>
            <a:off x="273205" y="3526966"/>
            <a:ext cx="10874765" cy="1931297"/>
            <a:chOff x="0" y="0"/>
            <a:chExt cx="10874764" cy="1931296"/>
          </a:xfrm>
        </p:grpSpPr>
        <p:sp>
          <p:nvSpPr>
            <p:cNvPr id="849" name="角丸四角形 10"/>
            <p:cNvSpPr/>
            <p:nvPr/>
          </p:nvSpPr>
          <p:spPr>
            <a:xfrm>
              <a:off x="0" y="252873"/>
              <a:ext cx="10874765" cy="1678424"/>
            </a:xfrm>
            <a:prstGeom prst="roundRect">
              <a:avLst>
                <a:gd name="adj" fmla="val 16643"/>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defTabSz="914400">
                <a:defRPr sz="1800">
                  <a:solidFill>
                    <a:srgbClr val="FFFFFF"/>
                  </a:solidFill>
                  <a:latin typeface="游ゴシック"/>
                  <a:ea typeface="游ゴシック"/>
                  <a:cs typeface="游ゴシック"/>
                  <a:sym typeface="游ゴシック"/>
                </a:defRPr>
              </a:pPr>
            </a:p>
          </p:txBody>
        </p:sp>
        <p:sp>
          <p:nvSpPr>
            <p:cNvPr id="850" name="テキスト ボックス 6"/>
            <p:cNvSpPr txBox="1"/>
            <p:nvPr/>
          </p:nvSpPr>
          <p:spPr>
            <a:xfrm>
              <a:off x="177233" y="438566"/>
              <a:ext cx="7247510" cy="13832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marL="285750" indent="-285750" algn="l" defTabSz="914400">
                <a:buSzPct val="100000"/>
                <a:buFont typeface="Arial"/>
                <a:buChar char="•"/>
                <a:defRPr b="1" i="1" sz="2600">
                  <a:solidFill>
                    <a:srgbClr val="FF40FF"/>
                  </a:solidFill>
                  <a:latin typeface="Helvetica Neue"/>
                  <a:ea typeface="Helvetica Neue"/>
                  <a:cs typeface="Helvetica Neue"/>
                  <a:sym typeface="Helvetica Neue"/>
                </a:defRPr>
              </a:pPr>
              <a:r>
                <a:t>σ</a:t>
              </a:r>
              <a:r>
                <a:rPr baseline="-29384" i="0"/>
                <a:t>NN</a:t>
              </a:r>
              <a:r>
                <a:rPr i="0"/>
                <a:t>(</a:t>
              </a:r>
              <a:r>
                <a:t>E</a:t>
              </a:r>
              <a:r>
                <a:rPr i="0"/>
                <a:t>) 	</a:t>
              </a:r>
              <a:r>
                <a:rPr b="0" i="0"/>
                <a:t>Nucleon-nucleon total cross section</a:t>
              </a:r>
            </a:p>
            <a:p>
              <a:pPr marL="285750" indent="-285750" algn="l" defTabSz="914400">
                <a:buSzPct val="100000"/>
                <a:buFont typeface="Arial"/>
                <a:buChar char="•"/>
                <a:defRPr b="1" i="1" sz="2600">
                  <a:solidFill>
                    <a:srgbClr val="0432FF"/>
                  </a:solidFill>
                  <a:latin typeface="Helvetica Neue"/>
                  <a:ea typeface="Helvetica Neue"/>
                  <a:cs typeface="Helvetica Neue"/>
                  <a:sym typeface="Helvetica Neue"/>
                </a:defRPr>
              </a:pPr>
              <a:r>
                <a:t>ρ</a:t>
              </a:r>
              <a:r>
                <a:rPr baseline="29538" i="0"/>
                <a:t>T</a:t>
              </a:r>
              <a:r>
                <a:rPr i="0"/>
                <a:t>(</a:t>
              </a:r>
              <a:r>
                <a:t>r</a:t>
              </a:r>
              <a:r>
                <a:rPr i="0"/>
                <a:t>)	Target</a:t>
              </a:r>
              <a:r>
                <a:rPr b="0" i="0"/>
                <a:t> nucleon density</a:t>
              </a:r>
            </a:p>
            <a:p>
              <a:pPr marL="285750" indent="-285750" algn="l" defTabSz="914400">
                <a:buSzPct val="100000"/>
                <a:buFont typeface="Arial"/>
                <a:buChar char="•"/>
                <a:defRPr b="1" i="1" sz="2600">
                  <a:solidFill>
                    <a:srgbClr val="FF0000"/>
                  </a:solidFill>
                  <a:latin typeface="Helvetica Neue"/>
                  <a:ea typeface="Helvetica Neue"/>
                  <a:cs typeface="Helvetica Neue"/>
                  <a:sym typeface="Helvetica Neue"/>
                </a:defRPr>
              </a:pPr>
              <a:r>
                <a:t>ρ</a:t>
              </a:r>
              <a:r>
                <a:rPr baseline="29538" i="0"/>
                <a:t>P</a:t>
              </a:r>
              <a:r>
                <a:rPr i="0"/>
                <a:t>(</a:t>
              </a:r>
              <a:r>
                <a:t>r</a:t>
              </a:r>
              <a:r>
                <a:rPr i="0"/>
                <a:t>)	Projectile</a:t>
              </a:r>
              <a:r>
                <a:rPr b="0" i="0"/>
                <a:t> nucleon density</a:t>
              </a:r>
            </a:p>
          </p:txBody>
        </p:sp>
        <p:sp>
          <p:nvSpPr>
            <p:cNvPr id="851" name="テキスト ボックス 7"/>
            <p:cNvSpPr txBox="1"/>
            <p:nvPr/>
          </p:nvSpPr>
          <p:spPr>
            <a:xfrm>
              <a:off x="372185" y="0"/>
              <a:ext cx="1948638" cy="51328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l" defTabSz="914400">
                <a:defRPr sz="2800">
                  <a:solidFill>
                    <a:srgbClr val="000000"/>
                  </a:solidFill>
                  <a:latin typeface="Helvetica Neue"/>
                  <a:ea typeface="Helvetica Neue"/>
                  <a:cs typeface="Helvetica Neue"/>
                  <a:sym typeface="Helvetica Neue"/>
                </a:defRPr>
              </a:lvl1pPr>
            </a:lstStyle>
            <a:p>
              <a:pPr/>
              <a:r>
                <a:t>3 quantities</a:t>
              </a:r>
            </a:p>
          </p:txBody>
        </p:sp>
        <p:sp>
          <p:nvSpPr>
            <p:cNvPr id="852" name="テキスト ボックス 8"/>
            <p:cNvSpPr txBox="1"/>
            <p:nvPr/>
          </p:nvSpPr>
          <p:spPr>
            <a:xfrm>
              <a:off x="7438976" y="456805"/>
              <a:ext cx="3205570" cy="485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l" defTabSz="914400">
                <a:defRPr sz="2600">
                  <a:solidFill>
                    <a:srgbClr val="000000"/>
                  </a:solidFill>
                  <a:latin typeface="Helvetica"/>
                  <a:ea typeface="Helvetica"/>
                  <a:cs typeface="Helvetica"/>
                  <a:sym typeface="Helvetica"/>
                </a:defRPr>
              </a:lvl1pPr>
            </a:lstStyle>
            <a:p>
              <a:pPr/>
              <a:r>
                <a:t>Determined precisely</a:t>
              </a:r>
            </a:p>
          </p:txBody>
        </p:sp>
        <p:sp>
          <p:nvSpPr>
            <p:cNvPr id="853" name="テキスト ボックス 9"/>
            <p:cNvSpPr txBox="1"/>
            <p:nvPr/>
          </p:nvSpPr>
          <p:spPr>
            <a:xfrm>
              <a:off x="5671363" y="938414"/>
              <a:ext cx="2545117" cy="485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l" defTabSz="914400">
                <a:defRPr baseline="30153" sz="2600">
                  <a:solidFill>
                    <a:srgbClr val="000000"/>
                  </a:solidFill>
                  <a:latin typeface="Helvetica"/>
                  <a:ea typeface="Helvetica"/>
                  <a:cs typeface="Helvetica"/>
                  <a:sym typeface="Helvetica"/>
                </a:defRPr>
              </a:pPr>
              <a:r>
                <a:t>12</a:t>
              </a:r>
              <a:r>
                <a:rPr baseline="0"/>
                <a:t>C : Well known</a:t>
              </a:r>
            </a:p>
          </p:txBody>
        </p:sp>
      </p:grpSp>
      <p:sp>
        <p:nvSpPr>
          <p:cNvPr id="855" name="テキスト ボックス 13"/>
          <p:cNvSpPr txBox="1"/>
          <p:nvPr/>
        </p:nvSpPr>
        <p:spPr>
          <a:xfrm>
            <a:off x="670029" y="5859302"/>
            <a:ext cx="5083235" cy="523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2800">
                <a:solidFill>
                  <a:srgbClr val="000000"/>
                </a:solidFill>
                <a:latin typeface="Helvetica"/>
                <a:ea typeface="Helvetica"/>
                <a:cs typeface="Helvetica"/>
                <a:sym typeface="Helvetica"/>
              </a:defRPr>
            </a:pPr>
            <a:r>
              <a:rPr b="0"/>
              <a:t>Assuming</a:t>
            </a:r>
            <a:r>
              <a:t> Fermi-type function</a:t>
            </a:r>
          </a:p>
        </p:txBody>
      </p:sp>
      <p:grpSp>
        <p:nvGrpSpPr>
          <p:cNvPr id="858" name="グループ"/>
          <p:cNvGrpSpPr/>
          <p:nvPr/>
        </p:nvGrpSpPr>
        <p:grpSpPr>
          <a:xfrm>
            <a:off x="168106" y="1333927"/>
            <a:ext cx="10497550" cy="2285234"/>
            <a:chOff x="0" y="0"/>
            <a:chExt cx="10497548" cy="2285232"/>
          </a:xfrm>
        </p:grpSpPr>
        <p:sp>
          <p:nvSpPr>
            <p:cNvPr id="856" name="テキスト ボックス 5"/>
            <p:cNvSpPr txBox="1"/>
            <p:nvPr/>
          </p:nvSpPr>
          <p:spPr>
            <a:xfrm>
              <a:off x="0" y="0"/>
              <a:ext cx="9361064" cy="548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l" defTabSz="914400">
                <a:defRPr b="1" sz="3000">
                  <a:solidFill>
                    <a:srgbClr val="000000"/>
                  </a:solidFill>
                  <a:latin typeface="游ゴシック"/>
                  <a:ea typeface="游ゴシック"/>
                  <a:cs typeface="游ゴシック"/>
                  <a:sym typeface="游ゴシック"/>
                </a:defRPr>
              </a:pPr>
              <a:r>
                <a:t>Glauber model calculation </a:t>
              </a:r>
              <a:r>
                <a:rPr b="0" sz="2400"/>
                <a:t>(Zero range optical limit approx.)</a:t>
              </a:r>
            </a:p>
          </p:txBody>
        </p:sp>
        <p:sp>
          <p:nvSpPr>
            <p:cNvPr id="857" name="方程式"/>
            <p:cNvSpPr txBox="1"/>
            <p:nvPr/>
          </p:nvSpPr>
          <p:spPr>
            <a:xfrm>
              <a:off x="203224" y="661959"/>
              <a:ext cx="10294325" cy="1623274"/>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m:oMathParaPr>
                    <m:jc m:val="centerGroup"/>
                  </m:oMathParaPr>
                  <m:oMath>
                    <m:sSub>
                      <m:e>
                        <m:r>
                          <a:rPr xmlns:a="http://schemas.openxmlformats.org/drawingml/2006/main" sz="3000" i="1">
                            <a:solidFill>
                              <a:srgbClr val="000000"/>
                            </a:solidFill>
                            <a:latin typeface="Cambria Math" panose="02040503050406030204" pitchFamily="18" charset="0"/>
                          </a:rPr>
                          <m:t>σ</m:t>
                        </m:r>
                      </m:e>
                      <m:sub>
                        <m:f>
                          <m:fPr>
                            <m:ctrlPr>
                              <a:rPr xmlns:a="http://schemas.openxmlformats.org/drawingml/2006/main" sz="3000" i="1">
                                <a:solidFill>
                                  <a:srgbClr val="000000"/>
                                </a:solidFill>
                                <a:latin typeface="Cambria Math" panose="02040503050406030204" pitchFamily="18" charset="0"/>
                              </a:rPr>
                            </m:ctrlPr>
                            <m:type m:val="lin"/>
                          </m:fPr>
                          <m:num>
                            <m:r>
                              <m:rPr>
                                <m:sty m:val="p"/>
                              </m:rPr>
                              <a:rPr xmlns:a="http://schemas.openxmlformats.org/drawingml/2006/main" sz="3000" i="1">
                                <a:solidFill>
                                  <a:srgbClr val="000000"/>
                                </a:solidFill>
                                <a:latin typeface="Cambria Math" panose="02040503050406030204" pitchFamily="18" charset="0"/>
                              </a:rPr>
                              <m:t>I</m:t>
                            </m:r>
                          </m:num>
                          <m:den>
                            <m:r>
                              <m:rPr>
                                <m:sty m:val="p"/>
                              </m:rPr>
                              <a:rPr xmlns:a="http://schemas.openxmlformats.org/drawingml/2006/main" sz="3000" i="1">
                                <a:solidFill>
                                  <a:srgbClr val="000000"/>
                                </a:solidFill>
                                <a:latin typeface="Cambria Math" panose="02040503050406030204" pitchFamily="18" charset="0"/>
                              </a:rPr>
                              <m:t>R</m:t>
                            </m:r>
                          </m:den>
                        </m:f>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E</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d</m:t>
                    </m:r>
                    <m:r>
                      <m:rPr>
                        <m:sty m:val="bi"/>
                      </m:rPr>
                      <a:rPr xmlns:a="http://schemas.openxmlformats.org/drawingml/2006/main" sz="3000" i="1">
                        <a:solidFill>
                          <a:srgbClr val="000000"/>
                        </a:solidFill>
                        <a:latin typeface="Cambria Math" panose="02040503050406030204" pitchFamily="18" charset="0"/>
                      </a:rPr>
                      <m:t>b</m:t>
                    </m:r>
                    <m:d>
                      <m:dPr>
                        <m:ctrlPr>
                          <a:rPr xmlns:a="http://schemas.openxmlformats.org/drawingml/2006/main" sz="3000" i="1">
                            <a:solidFill>
                              <a:srgbClr val="000000"/>
                            </a:solidFill>
                            <a:latin typeface="Cambria Math" panose="02040503050406030204" pitchFamily="18" charset="0"/>
                          </a:rPr>
                        </m:ctrlPr>
                        <m:begChr m:val="["/>
                        <m:endChr m:val="]"/>
                      </m:dPr>
                      <m:e>
                        <m:r>
                          <a:rPr xmlns:a="http://schemas.openxmlformats.org/drawingml/2006/main" sz="3000" i="1">
                            <a:solidFill>
                              <a:srgbClr val="000000"/>
                            </a:solidFill>
                            <a:latin typeface="Cambria Math" panose="02040503050406030204" pitchFamily="18" charset="0"/>
                          </a:rPr>
                          <m:t>1</m:t>
                        </m:r>
                        <m:r>
                          <a:rPr xmlns:a="http://schemas.openxmlformats.org/drawingml/2006/main" sz="3000" i="1">
                            <a:solidFill>
                              <a:srgbClr val="000000"/>
                            </a:solidFill>
                            <a:latin typeface="Cambria Math" panose="02040503050406030204" pitchFamily="18" charset="0"/>
                          </a:rPr>
                          <m:t>-</m:t>
                        </m:r>
                        <m:r>
                          <m:rPr>
                            <m:sty m:val="p"/>
                          </m:rPr>
                          <a:rPr xmlns:a="http://schemas.openxmlformats.org/drawingml/2006/main" sz="3000" i="1">
                            <a:solidFill>
                              <a:srgbClr val="000000"/>
                            </a:solidFill>
                            <a:latin typeface="Cambria Math" panose="02040503050406030204" pitchFamily="18" charset="0"/>
                          </a:rPr>
                          <m:t>exp</m:t>
                        </m:r>
                        <m:d>
                          <m:dPr>
                            <m:ctrlPr>
                              <a:rPr xmlns:a="http://schemas.openxmlformats.org/drawingml/2006/main" sz="3000" i="1">
                                <a:solidFill>
                                  <a:srgbClr val="000000"/>
                                </a:solidFill>
                                <a:latin typeface="Cambria Math" panose="02040503050406030204" pitchFamily="18" charset="0"/>
                              </a:rPr>
                            </m:ctrlPr>
                          </m:dPr>
                          <m:e>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d</m:t>
                            </m:r>
                            <m:r>
                              <m:rPr>
                                <m:sty m:val="bi"/>
                              </m:rPr>
                              <a:rPr xmlns:a="http://schemas.openxmlformats.org/drawingml/2006/main" sz="3000" i="1">
                                <a:solidFill>
                                  <a:srgbClr val="000000"/>
                                </a:solidFill>
                                <a:latin typeface="Cambria Math" panose="02040503050406030204" pitchFamily="18" charset="0"/>
                              </a:rPr>
                              <m:t>s</m:t>
                            </m:r>
                            <m:limLow>
                              <m:e>
                                <m:r>
                                  <a:rPr xmlns:a="http://schemas.openxmlformats.org/drawingml/2006/main" sz="3000" i="1">
                                    <a:solidFill>
                                      <a:srgbClr val="000000"/>
                                    </a:solidFill>
                                    <a:latin typeface="Cambria Math" panose="02040503050406030204" pitchFamily="18" charset="0"/>
                                  </a:rPr>
                                  <m:t>∑</m:t>
                                </m:r>
                              </m:e>
                              <m:lim>
                                <m:r>
                                  <a:rPr xmlns:a="http://schemas.openxmlformats.org/drawingml/2006/main" sz="3000" i="1">
                                    <a:solidFill>
                                      <a:srgbClr val="000000"/>
                                    </a:solidFill>
                                    <a:latin typeface="Cambria Math" panose="02040503050406030204" pitchFamily="18" charset="0"/>
                                  </a:rPr>
                                  <m:t>i</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j</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t>
                                </m:r>
                                <m:r>
                                  <m:rPr>
                                    <m:sty m:val="p"/>
                                  </m:rPr>
                                  <a:rPr xmlns:a="http://schemas.openxmlformats.org/drawingml/2006/main" sz="3000" i="1">
                                    <a:solidFill>
                                      <a:srgbClr val="000000"/>
                                    </a:solidFill>
                                    <a:latin typeface="Cambria Math" panose="02040503050406030204" pitchFamily="18" charset="0"/>
                                  </a:rPr>
                                  <m:t>p</m:t>
                                </m:r>
                                <m:r>
                                  <m:rPr>
                                    <m:nor/>
                                  </m:rPr>
                                  <a:rPr xmlns:a="http://schemas.openxmlformats.org/drawingml/2006/main" sz="3000" i="1">
                                    <a:solidFill>
                                      <a:srgbClr val="000000"/>
                                    </a:solidFill>
                                    <a:latin typeface="Cambria Math" panose="02040503050406030204" pitchFamily="18" charset="0"/>
                                  </a:rPr>
                                  <m:t/>
                                </m:r>
                                <m:r>
                                  <m:rPr>
                                    <m:sty m:val="p"/>
                                  </m:rPr>
                                  <a:rPr xmlns:a="http://schemas.openxmlformats.org/drawingml/2006/main" sz="3000" i="1">
                                    <a:solidFill>
                                      <a:srgbClr val="000000"/>
                                    </a:solidFill>
                                    <a:latin typeface="Cambria Math" panose="02040503050406030204" pitchFamily="18" charset="0"/>
                                  </a:rPr>
                                  <m:t>or</m:t>
                                </m:r>
                                <m:r>
                                  <m:rPr>
                                    <m:nor/>
                                  </m:rPr>
                                  <a:rPr xmlns:a="http://schemas.openxmlformats.org/drawingml/2006/main" sz="3000" i="1">
                                    <a:solidFill>
                                      <a:srgbClr val="000000"/>
                                    </a:solidFill>
                                    <a:latin typeface="Cambria Math" panose="02040503050406030204" pitchFamily="18" charset="0"/>
                                  </a:rPr>
                                  <m:t/>
                                </m:r>
                                <m:r>
                                  <m:rPr>
                                    <m:sty m:val="p"/>
                                  </m:rPr>
                                  <a:rPr xmlns:a="http://schemas.openxmlformats.org/drawingml/2006/main" sz="3000" i="1">
                                    <a:solidFill>
                                      <a:srgbClr val="000000"/>
                                    </a:solidFill>
                                    <a:latin typeface="Cambria Math" panose="02040503050406030204" pitchFamily="18" charset="0"/>
                                  </a:rPr>
                                  <m:t>n</m:t>
                                </m:r>
                                <m:r>
                                  <a:rPr xmlns:a="http://schemas.openxmlformats.org/drawingml/2006/main" sz="3000" i="1">
                                    <a:solidFill>
                                      <a:srgbClr val="000000"/>
                                    </a:solidFill>
                                    <a:latin typeface="Cambria Math" panose="02040503050406030204" pitchFamily="18" charset="0"/>
                                  </a:rPr>
                                  <m:t>)</m:t>
                                </m:r>
                              </m:lim>
                            </m:limLow>
                            <m:sSub>
                              <m:e>
                                <m:r>
                                  <a:rPr xmlns:a="http://schemas.openxmlformats.org/drawingml/2006/main" sz="3000" i="1">
                                    <a:solidFill>
                                      <a:srgbClr val="FF00FF"/>
                                    </a:solidFill>
                                    <a:latin typeface="Cambria Math" panose="02040503050406030204" pitchFamily="18" charset="0"/>
                                  </a:rPr>
                                  <m:t>σ</m:t>
                                </m:r>
                              </m:e>
                              <m:sub>
                                <m:r>
                                  <a:rPr xmlns:a="http://schemas.openxmlformats.org/drawingml/2006/main" sz="3000" i="1">
                                    <a:solidFill>
                                      <a:srgbClr val="FF00FF"/>
                                    </a:solidFill>
                                    <a:latin typeface="Cambria Math" panose="02040503050406030204" pitchFamily="18" charset="0"/>
                                  </a:rPr>
                                  <m:t>i</m:t>
                                </m:r>
                                <m:r>
                                  <a:rPr xmlns:a="http://schemas.openxmlformats.org/drawingml/2006/main" sz="3000" i="1">
                                    <a:solidFill>
                                      <a:srgbClr val="FF00FF"/>
                                    </a:solidFill>
                                    <a:latin typeface="Cambria Math" panose="02040503050406030204" pitchFamily="18" charset="0"/>
                                  </a:rPr>
                                  <m:t>,</m:t>
                                </m:r>
                                <m:r>
                                  <a:rPr xmlns:a="http://schemas.openxmlformats.org/drawingml/2006/main" sz="3000" i="1">
                                    <a:solidFill>
                                      <a:srgbClr val="FF00FF"/>
                                    </a:solidFill>
                                    <a:latin typeface="Cambria Math" panose="02040503050406030204" pitchFamily="18" charset="0"/>
                                  </a:rPr>
                                  <m:t>j</m:t>
                                </m:r>
                              </m:sub>
                            </m:sSub>
                            <m:r>
                              <a:rPr xmlns:a="http://schemas.openxmlformats.org/drawingml/2006/main" sz="3000" i="1">
                                <a:solidFill>
                                  <a:srgbClr val="FF00FF"/>
                                </a:solidFill>
                                <a:latin typeface="Cambria Math" panose="02040503050406030204" pitchFamily="18" charset="0"/>
                              </a:rPr>
                              <m:t>(</m:t>
                            </m:r>
                            <m:r>
                              <a:rPr xmlns:a="http://schemas.openxmlformats.org/drawingml/2006/main" sz="3000" i="1">
                                <a:solidFill>
                                  <a:srgbClr val="FF00FF"/>
                                </a:solidFill>
                                <a:latin typeface="Cambria Math" panose="02040503050406030204" pitchFamily="18" charset="0"/>
                              </a:rPr>
                              <m:t>E</m:t>
                            </m:r>
                            <m:r>
                              <a:rPr xmlns:a="http://schemas.openxmlformats.org/drawingml/2006/main" sz="3000" i="1">
                                <a:solidFill>
                                  <a:srgbClr val="FF00FF"/>
                                </a:solidFill>
                                <a:latin typeface="Cambria Math" panose="02040503050406030204" pitchFamily="18" charset="0"/>
                              </a:rPr>
                              <m:t>)</m:t>
                            </m:r>
                            <m:sSup>
                              <m:e>
                                <m:r>
                                  <a:rPr xmlns:a="http://schemas.openxmlformats.org/drawingml/2006/main" sz="3000" i="1">
                                    <a:solidFill>
                                      <a:srgbClr val="0000FF"/>
                                    </a:solidFill>
                                    <a:latin typeface="Cambria Math" panose="02040503050406030204" pitchFamily="18" charset="0"/>
                                  </a:rPr>
                                  <m:t>ρ</m:t>
                                </m:r>
                              </m:e>
                              <m:sup>
                                <m:r>
                                  <m:rPr>
                                    <m:sty m:val="p"/>
                                  </m:rPr>
                                  <a:rPr xmlns:a="http://schemas.openxmlformats.org/drawingml/2006/main" sz="3000" i="1">
                                    <a:solidFill>
                                      <a:srgbClr val="0000FF"/>
                                    </a:solidFill>
                                    <a:latin typeface="Cambria Math" panose="02040503050406030204" pitchFamily="18" charset="0"/>
                                  </a:rPr>
                                  <m:t>T</m:t>
                                </m:r>
                                <m:r>
                                  <a:rPr xmlns:a="http://schemas.openxmlformats.org/drawingml/2006/main" sz="3000" i="1">
                                    <a:solidFill>
                                      <a:srgbClr val="0000FF"/>
                                    </a:solidFill>
                                    <a:latin typeface="Cambria Math" panose="02040503050406030204" pitchFamily="18" charset="0"/>
                                  </a:rPr>
                                  <m:t>(</m:t>
                                </m:r>
                                <m:r>
                                  <a:rPr xmlns:a="http://schemas.openxmlformats.org/drawingml/2006/main" sz="3000" i="1">
                                    <a:solidFill>
                                      <a:srgbClr val="0000FF"/>
                                    </a:solidFill>
                                    <a:latin typeface="Cambria Math" panose="02040503050406030204" pitchFamily="18" charset="0"/>
                                  </a:rPr>
                                  <m:t>j</m:t>
                                </m:r>
                                <m:r>
                                  <a:rPr xmlns:a="http://schemas.openxmlformats.org/drawingml/2006/main" sz="3000" i="1">
                                    <a:solidFill>
                                      <a:srgbClr val="0000FF"/>
                                    </a:solidFill>
                                    <a:latin typeface="Cambria Math" panose="02040503050406030204" pitchFamily="18" charset="0"/>
                                  </a:rPr>
                                  <m:t>)</m:t>
                                </m:r>
                              </m:sup>
                            </m:sSup>
                            <m:r>
                              <a:rPr xmlns:a="http://schemas.openxmlformats.org/drawingml/2006/main" sz="3000" i="1">
                                <a:solidFill>
                                  <a:srgbClr val="0000FF"/>
                                </a:solidFill>
                                <a:latin typeface="Cambria Math" panose="02040503050406030204" pitchFamily="18" charset="0"/>
                              </a:rPr>
                              <m:t>(</m:t>
                            </m:r>
                            <m:r>
                              <m:rPr>
                                <m:sty m:val="bi"/>
                              </m:rPr>
                              <a:rPr xmlns:a="http://schemas.openxmlformats.org/drawingml/2006/main" sz="3000" i="1">
                                <a:solidFill>
                                  <a:srgbClr val="0000FF"/>
                                </a:solidFill>
                                <a:latin typeface="Cambria Math" panose="02040503050406030204" pitchFamily="18" charset="0"/>
                              </a:rPr>
                              <m:t>s</m:t>
                            </m:r>
                            <m:r>
                              <a:rPr xmlns:a="http://schemas.openxmlformats.org/drawingml/2006/main" sz="3000" i="1">
                                <a:solidFill>
                                  <a:srgbClr val="0000FF"/>
                                </a:solidFill>
                                <a:latin typeface="Cambria Math" panose="02040503050406030204" pitchFamily="18" charset="0"/>
                              </a:rPr>
                              <m:t>-</m:t>
                            </m:r>
                            <m:r>
                              <m:rPr>
                                <m:sty m:val="bi"/>
                              </m:rPr>
                              <a:rPr xmlns:a="http://schemas.openxmlformats.org/drawingml/2006/main" sz="3000" i="1">
                                <a:solidFill>
                                  <a:srgbClr val="0000FF"/>
                                </a:solidFill>
                                <a:latin typeface="Cambria Math" panose="02040503050406030204" pitchFamily="18" charset="0"/>
                              </a:rPr>
                              <m:t>b</m:t>
                            </m:r>
                            <m:r>
                              <a:rPr xmlns:a="http://schemas.openxmlformats.org/drawingml/2006/main" sz="3000" i="1">
                                <a:solidFill>
                                  <a:srgbClr val="0000FF"/>
                                </a:solidFill>
                                <a:latin typeface="Cambria Math" panose="02040503050406030204" pitchFamily="18" charset="0"/>
                              </a:rPr>
                              <m:t>)</m:t>
                            </m:r>
                            <m:sSup>
                              <m:e>
                                <m:r>
                                  <a:rPr xmlns:a="http://schemas.openxmlformats.org/drawingml/2006/main" sz="3000" i="1">
                                    <a:solidFill>
                                      <a:srgbClr val="FF0000"/>
                                    </a:solidFill>
                                    <a:latin typeface="Cambria Math" panose="02040503050406030204" pitchFamily="18" charset="0"/>
                                  </a:rPr>
                                  <m:t>ρ</m:t>
                                </m:r>
                              </m:e>
                              <m:sup>
                                <m:r>
                                  <m:rPr>
                                    <m:sty m:val="p"/>
                                  </m:rPr>
                                  <a:rPr xmlns:a="http://schemas.openxmlformats.org/drawingml/2006/main" sz="3000" i="1">
                                    <a:solidFill>
                                      <a:srgbClr val="FF0000"/>
                                    </a:solidFill>
                                    <a:latin typeface="Cambria Math" panose="02040503050406030204" pitchFamily="18" charset="0"/>
                                  </a:rPr>
                                  <m:t>P</m:t>
                                </m:r>
                                <m:r>
                                  <a:rPr xmlns:a="http://schemas.openxmlformats.org/drawingml/2006/main" sz="3000" i="1">
                                    <a:solidFill>
                                      <a:srgbClr val="FF0000"/>
                                    </a:solidFill>
                                    <a:latin typeface="Cambria Math" panose="02040503050406030204" pitchFamily="18" charset="0"/>
                                  </a:rPr>
                                  <m:t>(</m:t>
                                </m:r>
                                <m:r>
                                  <a:rPr xmlns:a="http://schemas.openxmlformats.org/drawingml/2006/main" sz="3000" i="1">
                                    <a:solidFill>
                                      <a:srgbClr val="FF0000"/>
                                    </a:solidFill>
                                    <a:latin typeface="Cambria Math" panose="02040503050406030204" pitchFamily="18" charset="0"/>
                                  </a:rPr>
                                  <m:t>i</m:t>
                                </m:r>
                                <m:r>
                                  <a:rPr xmlns:a="http://schemas.openxmlformats.org/drawingml/2006/main" sz="3000" i="1">
                                    <a:solidFill>
                                      <a:srgbClr val="FF0000"/>
                                    </a:solidFill>
                                    <a:latin typeface="Cambria Math" panose="02040503050406030204" pitchFamily="18" charset="0"/>
                                  </a:rPr>
                                  <m:t>)</m:t>
                                </m:r>
                              </m:sup>
                            </m:sSup>
                            <m:r>
                              <a:rPr xmlns:a="http://schemas.openxmlformats.org/drawingml/2006/main" sz="3000" i="1">
                                <a:solidFill>
                                  <a:srgbClr val="FF0000"/>
                                </a:solidFill>
                                <a:latin typeface="Cambria Math" panose="02040503050406030204" pitchFamily="18" charset="0"/>
                              </a:rPr>
                              <m:t>(</m:t>
                            </m:r>
                            <m:r>
                              <m:rPr>
                                <m:sty m:val="bi"/>
                              </m:rPr>
                              <a:rPr xmlns:a="http://schemas.openxmlformats.org/drawingml/2006/main" sz="3000" i="1">
                                <a:solidFill>
                                  <a:srgbClr val="FF0000"/>
                                </a:solidFill>
                                <a:latin typeface="Cambria Math" panose="02040503050406030204" pitchFamily="18" charset="0"/>
                              </a:rPr>
                              <m:t>s</m:t>
                            </m:r>
                            <m:r>
                              <a:rPr xmlns:a="http://schemas.openxmlformats.org/drawingml/2006/main" sz="3000" i="1">
                                <a:solidFill>
                                  <a:srgbClr val="FF0000"/>
                                </a:solidFill>
                                <a:latin typeface="Cambria Math" panose="02040503050406030204" pitchFamily="18" charset="0"/>
                              </a:rPr>
                              <m:t>)</m:t>
                            </m:r>
                          </m:e>
                        </m:d>
                      </m:e>
                    </m:d>
                  </m:oMath>
                </m:oMathPara>
              </a14:m>
              <a:endParaRPr sz="3000"/>
            </a:p>
          </p:txBody>
        </p:sp>
      </p:grpSp>
      <p:sp>
        <p:nvSpPr>
          <p:cNvPr id="859" name="σR ~ σI  at E &gt; ~100A MeV"/>
          <p:cNvSpPr txBox="1"/>
          <p:nvPr/>
        </p:nvSpPr>
        <p:spPr>
          <a:xfrm>
            <a:off x="7857073" y="724917"/>
            <a:ext cx="5055490"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b="1" sz="3000">
                <a:solidFill>
                  <a:srgbClr val="000000"/>
                </a:solidFill>
                <a:latin typeface="Helvetica Neue"/>
                <a:ea typeface="Helvetica Neue"/>
                <a:cs typeface="Helvetica Neue"/>
                <a:sym typeface="Helvetica Neue"/>
              </a:defRPr>
            </a:pPr>
            <a:r>
              <a:rPr sz="4000">
                <a:solidFill>
                  <a:schemeClr val="accent5">
                    <a:hueOff val="-82419"/>
                    <a:satOff val="-9513"/>
                    <a:lumOff val="-16343"/>
                  </a:schemeClr>
                </a:solidFill>
              </a:rPr>
              <a:t>σ</a:t>
            </a:r>
            <a:r>
              <a:rPr baseline="-5999" sz="4000">
                <a:solidFill>
                  <a:schemeClr val="accent5">
                    <a:hueOff val="-82419"/>
                    <a:satOff val="-9513"/>
                    <a:lumOff val="-16343"/>
                  </a:schemeClr>
                </a:solidFill>
              </a:rPr>
              <a:t>R</a:t>
            </a:r>
            <a:r>
              <a:rPr sz="4000">
                <a:solidFill>
                  <a:schemeClr val="accent5">
                    <a:hueOff val="-82419"/>
                    <a:satOff val="-9513"/>
                    <a:lumOff val="-16343"/>
                  </a:schemeClr>
                </a:solidFill>
              </a:rPr>
              <a:t> ~ σ</a:t>
            </a:r>
            <a:r>
              <a:rPr baseline="-5999" sz="4000">
                <a:solidFill>
                  <a:schemeClr val="accent5">
                    <a:hueOff val="-82419"/>
                    <a:satOff val="-9513"/>
                    <a:lumOff val="-16343"/>
                  </a:schemeClr>
                </a:solidFill>
              </a:rPr>
              <a:t>I</a:t>
            </a:r>
            <a:r>
              <a:t> 	at </a:t>
            </a:r>
            <a:r>
              <a:rPr i="1"/>
              <a:t>E</a:t>
            </a:r>
            <a:r>
              <a:t> &gt; ~100</a:t>
            </a:r>
            <a:r>
              <a:rPr i="1"/>
              <a:t>A</a:t>
            </a:r>
            <a:r>
              <a:t> MeV</a:t>
            </a:r>
          </a:p>
        </p:txBody>
      </p:sp>
      <p:sp>
        <p:nvSpPr>
          <p:cNvPr id="860" name="矢印"/>
          <p:cNvSpPr/>
          <p:nvPr/>
        </p:nvSpPr>
        <p:spPr>
          <a:xfrm rot="16200000">
            <a:off x="2724744" y="5369634"/>
            <a:ext cx="548641" cy="459384"/>
          </a:xfrm>
          <a:prstGeom prst="rightArrow">
            <a:avLst>
              <a:gd name="adj1" fmla="val 47691"/>
              <a:gd name="adj2" fmla="val 59222"/>
            </a:avLst>
          </a:prstGeom>
          <a:solidFill>
            <a:srgbClr val="F8BA00"/>
          </a:solidFill>
          <a:ln w="25400">
            <a:solidFill>
              <a:srgbClr val="000000"/>
            </a:solidFill>
            <a:miter lim="400000"/>
          </a:ln>
        </p:spPr>
        <p:txBody>
          <a:bodyPr lIns="50800" tIns="50800" rIns="50800" bIns="50800" anchor="ctr"/>
          <a:lstStyle/>
          <a:p>
            <a:pPr defTabSz="584200">
              <a:defRPr sz="2200">
                <a:solidFill>
                  <a:srgbClr val="FFFFFF"/>
                </a:solidFill>
              </a:defRPr>
            </a:pPr>
          </a:p>
        </p:txBody>
      </p:sp>
      <p:grpSp>
        <p:nvGrpSpPr>
          <p:cNvPr id="867" name="グループ"/>
          <p:cNvGrpSpPr/>
          <p:nvPr/>
        </p:nvGrpSpPr>
        <p:grpSpPr>
          <a:xfrm>
            <a:off x="461721" y="6398969"/>
            <a:ext cx="5499850" cy="1740782"/>
            <a:chOff x="0" y="0"/>
            <a:chExt cx="5499849" cy="1740781"/>
          </a:xfrm>
        </p:grpSpPr>
        <p:grpSp>
          <p:nvGrpSpPr>
            <p:cNvPr id="865" name="グループ"/>
            <p:cNvGrpSpPr/>
            <p:nvPr/>
          </p:nvGrpSpPr>
          <p:grpSpPr>
            <a:xfrm>
              <a:off x="123506" y="131329"/>
              <a:ext cx="5252837" cy="1478122"/>
              <a:chOff x="0" y="0"/>
              <a:chExt cx="5252835" cy="1478121"/>
            </a:xfrm>
          </p:grpSpPr>
          <p:sp>
            <p:nvSpPr>
              <p:cNvPr id="861" name="テキスト ボックス 15"/>
              <p:cNvSpPr txBox="1"/>
              <p:nvPr/>
            </p:nvSpPr>
            <p:spPr>
              <a:xfrm>
                <a:off x="0" y="295017"/>
                <a:ext cx="570626" cy="8458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l" defTabSz="914400">
                  <a:defRPr b="1" i="1" sz="4600">
                    <a:solidFill>
                      <a:schemeClr val="accent5">
                        <a:hueOff val="-82419"/>
                        <a:satOff val="-9513"/>
                        <a:lumOff val="-16343"/>
                      </a:schemeClr>
                    </a:solidFill>
                    <a:latin typeface="Times New Roman"/>
                    <a:ea typeface="Times New Roman"/>
                    <a:cs typeface="Times New Roman"/>
                    <a:sym typeface="Times New Roman"/>
                  </a:defRPr>
                </a:pPr>
                <a:r>
                  <a:t>σ</a:t>
                </a:r>
                <a:r>
                  <a:rPr baseline="-24173" i="0"/>
                  <a:t>I</a:t>
                </a:r>
              </a:p>
            </p:txBody>
          </p:sp>
          <p:sp>
            <p:nvSpPr>
              <p:cNvPr id="862" name="右矢印 20"/>
              <p:cNvSpPr/>
              <p:nvPr/>
            </p:nvSpPr>
            <p:spPr>
              <a:xfrm>
                <a:off x="750865" y="381882"/>
                <a:ext cx="889515" cy="647845"/>
              </a:xfrm>
              <a:prstGeom prst="rightArrow">
                <a:avLst>
                  <a:gd name="adj1" fmla="val 50000"/>
                  <a:gd name="adj2" fmla="val 50000"/>
                </a:avLst>
              </a:prstGeom>
              <a:solidFill>
                <a:srgbClr val="F8BA00"/>
              </a:solidFill>
              <a:ln w="25400" cap="flat">
                <a:solidFill>
                  <a:srgbClr val="000000"/>
                </a:solidFill>
                <a:prstDash val="solid"/>
                <a:miter lim="400000"/>
              </a:ln>
              <a:effectLst/>
            </p:spPr>
            <p:txBody>
              <a:bodyPr wrap="square" lIns="45719" tIns="45719" rIns="45719" bIns="45719" numCol="1" anchor="ctr">
                <a:noAutofit/>
              </a:bodyPr>
              <a:lstStyle/>
              <a:p>
                <a:pPr defTabSz="914400">
                  <a:defRPr sz="1800">
                    <a:solidFill>
                      <a:srgbClr val="FFFFFF"/>
                    </a:solidFill>
                    <a:latin typeface="游ゴシック"/>
                    <a:ea typeface="游ゴシック"/>
                    <a:cs typeface="游ゴシック"/>
                    <a:sym typeface="游ゴシック"/>
                  </a:defRPr>
                </a:pPr>
              </a:p>
            </p:txBody>
          </p:sp>
          <p:sp>
            <p:nvSpPr>
              <p:cNvPr id="863" name="テキスト ボックス 23"/>
              <p:cNvSpPr txBox="1"/>
              <p:nvPr/>
            </p:nvSpPr>
            <p:spPr>
              <a:xfrm>
                <a:off x="1803783" y="0"/>
                <a:ext cx="3449053" cy="548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1" sz="3000">
                    <a:solidFill>
                      <a:schemeClr val="accent5">
                        <a:hueOff val="-82419"/>
                        <a:satOff val="-9513"/>
                        <a:lumOff val="-16343"/>
                      </a:schemeClr>
                    </a:solidFill>
                    <a:latin typeface="Helvetica"/>
                    <a:ea typeface="Helvetica"/>
                    <a:cs typeface="Helvetica"/>
                    <a:sym typeface="Helvetica"/>
                  </a:defRPr>
                </a:lvl1pPr>
              </a:lstStyle>
              <a:p>
                <a:pPr/>
                <a:r>
                  <a:t>RMS Matter radius</a:t>
                </a:r>
              </a:p>
            </p:txBody>
          </p:sp>
          <p:sp>
            <p:nvSpPr>
              <p:cNvPr id="864" name="方程式"/>
              <p:cNvSpPr txBox="1"/>
              <p:nvPr/>
            </p:nvSpPr>
            <p:spPr>
              <a:xfrm>
                <a:off x="1846161" y="526763"/>
                <a:ext cx="3364296" cy="951359"/>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m:oMathParaPr>
                      <m:jc m:val="centerGroup"/>
                    </m:oMathParaPr>
                    <m:oMath>
                      <m:r>
                        <a:rPr xmlns:a="http://schemas.openxmlformats.org/drawingml/2006/main" sz="3300" i="1">
                          <a:solidFill>
                            <a:srgbClr val="FF0000"/>
                          </a:solidFill>
                          <a:latin typeface="Cambria Math" panose="02040503050406030204" pitchFamily="18" charset="0"/>
                        </a:rPr>
                        <m:t>⟨</m:t>
                      </m:r>
                      <m:sSup>
                        <m:e>
                          <m:r>
                            <a:rPr xmlns:a="http://schemas.openxmlformats.org/drawingml/2006/main" sz="3300" i="1">
                              <a:solidFill>
                                <a:srgbClr val="FF0000"/>
                              </a:solidFill>
                              <a:latin typeface="Cambria Math" panose="02040503050406030204" pitchFamily="18" charset="0"/>
                            </a:rPr>
                            <m:t>r</m:t>
                          </m:r>
                        </m:e>
                        <m:sup>
                          <m:r>
                            <a:rPr xmlns:a="http://schemas.openxmlformats.org/drawingml/2006/main" sz="3300" i="1">
                              <a:solidFill>
                                <a:srgbClr val="FF0000"/>
                              </a:solidFill>
                              <a:latin typeface="Cambria Math" panose="02040503050406030204" pitchFamily="18" charset="0"/>
                            </a:rPr>
                            <m:t>2</m:t>
                          </m:r>
                        </m:sup>
                      </m:sSup>
                      <m:sSubSup>
                        <m:e>
                          <m:r>
                            <a:rPr xmlns:a="http://schemas.openxmlformats.org/drawingml/2006/main" sz="3300" i="1">
                              <a:solidFill>
                                <a:srgbClr val="FF0000"/>
                              </a:solidFill>
                              <a:latin typeface="Cambria Math" panose="02040503050406030204" pitchFamily="18" charset="0"/>
                            </a:rPr>
                            <m:t>⟩</m:t>
                          </m:r>
                        </m:e>
                        <m:sub>
                          <m:r>
                            <m:rPr>
                              <m:sty m:val="p"/>
                            </m:rPr>
                            <a:rPr xmlns:a="http://schemas.openxmlformats.org/drawingml/2006/main" sz="3300" i="1">
                              <a:solidFill>
                                <a:srgbClr val="FF0000"/>
                              </a:solidFill>
                              <a:latin typeface="Cambria Math" panose="02040503050406030204" pitchFamily="18" charset="0"/>
                            </a:rPr>
                            <m:t>m</m:t>
                          </m:r>
                        </m:sub>
                        <m:sup>
                          <m:f>
                            <m:fPr>
                              <m:ctrlPr>
                                <a:rPr xmlns:a="http://schemas.openxmlformats.org/drawingml/2006/main" sz="3300" i="1">
                                  <a:solidFill>
                                    <a:srgbClr val="FF0000"/>
                                  </a:solidFill>
                                  <a:latin typeface="Cambria Math" panose="02040503050406030204" pitchFamily="18" charset="0"/>
                                </a:rPr>
                              </m:ctrlPr>
                              <m:type m:val="lin"/>
                            </m:fPr>
                            <m:num>
                              <m:r>
                                <a:rPr xmlns:a="http://schemas.openxmlformats.org/drawingml/2006/main" sz="3300" i="1">
                                  <a:solidFill>
                                    <a:srgbClr val="FF0000"/>
                                  </a:solidFill>
                                  <a:latin typeface="Cambria Math" panose="02040503050406030204" pitchFamily="18" charset="0"/>
                                </a:rPr>
                                <m:t>1</m:t>
                              </m:r>
                            </m:num>
                            <m:den>
                              <m:r>
                                <a:rPr xmlns:a="http://schemas.openxmlformats.org/drawingml/2006/main" sz="3300" i="1">
                                  <a:solidFill>
                                    <a:srgbClr val="FF0000"/>
                                  </a:solidFill>
                                  <a:latin typeface="Cambria Math" panose="02040503050406030204" pitchFamily="18" charset="0"/>
                                </a:rPr>
                                <m:t>2</m:t>
                              </m:r>
                            </m:den>
                          </m:f>
                        </m:sup>
                      </m:sSubSup>
                      <m:r>
                        <a:rPr xmlns:a="http://schemas.openxmlformats.org/drawingml/2006/main" sz="3300" i="1">
                          <a:solidFill>
                            <a:srgbClr val="000000"/>
                          </a:solidFill>
                          <a:latin typeface="Cambria Math" panose="02040503050406030204" pitchFamily="18" charset="0"/>
                        </a:rPr>
                        <m:t>=</m:t>
                      </m:r>
                      <m:r>
                        <a:rPr xmlns:a="http://schemas.openxmlformats.org/drawingml/2006/main" sz="3300" i="1">
                          <a:solidFill>
                            <a:srgbClr val="000000"/>
                          </a:solidFill>
                          <a:latin typeface="Cambria Math" panose="02040503050406030204" pitchFamily="18" charset="0"/>
                        </a:rPr>
                        <m:t>∫</m:t>
                      </m:r>
                      <m:sSup>
                        <m:e>
                          <m:r>
                            <a:rPr xmlns:a="http://schemas.openxmlformats.org/drawingml/2006/main" sz="3300" i="1">
                              <a:solidFill>
                                <a:srgbClr val="000000"/>
                              </a:solidFill>
                              <a:latin typeface="Cambria Math" panose="02040503050406030204" pitchFamily="18" charset="0"/>
                            </a:rPr>
                            <m:t>r</m:t>
                          </m:r>
                        </m:e>
                        <m:sup>
                          <m:r>
                            <a:rPr xmlns:a="http://schemas.openxmlformats.org/drawingml/2006/main" sz="3300" i="1">
                              <a:solidFill>
                                <a:srgbClr val="000000"/>
                              </a:solidFill>
                              <a:latin typeface="Cambria Math" panose="02040503050406030204" pitchFamily="18" charset="0"/>
                            </a:rPr>
                            <m:t>2</m:t>
                          </m:r>
                        </m:sup>
                      </m:sSup>
                      <m:sSup>
                        <m:e>
                          <m:r>
                            <a:rPr xmlns:a="http://schemas.openxmlformats.org/drawingml/2006/main" sz="3300" i="1">
                              <a:solidFill>
                                <a:srgbClr val="FF0000"/>
                              </a:solidFill>
                              <a:latin typeface="Cambria Math" panose="02040503050406030204" pitchFamily="18" charset="0"/>
                            </a:rPr>
                            <m:t>ρ</m:t>
                          </m:r>
                        </m:e>
                        <m:sup>
                          <m:r>
                            <m:rPr>
                              <m:sty m:val="p"/>
                            </m:rPr>
                            <a:rPr xmlns:a="http://schemas.openxmlformats.org/drawingml/2006/main" sz="3300" i="1">
                              <a:solidFill>
                                <a:srgbClr val="FF0000"/>
                              </a:solidFill>
                              <a:latin typeface="Cambria Math" panose="02040503050406030204" pitchFamily="18" charset="0"/>
                            </a:rPr>
                            <m:t>P</m:t>
                          </m:r>
                        </m:sup>
                      </m:sSup>
                      <m:r>
                        <a:rPr xmlns:a="http://schemas.openxmlformats.org/drawingml/2006/main" sz="3300" i="1">
                          <a:solidFill>
                            <a:srgbClr val="FF0000"/>
                          </a:solidFill>
                          <a:latin typeface="Cambria Math" panose="02040503050406030204" pitchFamily="18" charset="0"/>
                        </a:rPr>
                        <m:t>(</m:t>
                      </m:r>
                      <m:r>
                        <a:rPr xmlns:a="http://schemas.openxmlformats.org/drawingml/2006/main" sz="3300" i="1">
                          <a:solidFill>
                            <a:srgbClr val="FF0000"/>
                          </a:solidFill>
                          <a:latin typeface="Cambria Math" panose="02040503050406030204" pitchFamily="18" charset="0"/>
                        </a:rPr>
                        <m:t>r</m:t>
                      </m:r>
                      <m:r>
                        <a:rPr xmlns:a="http://schemas.openxmlformats.org/drawingml/2006/main" sz="3300" i="1">
                          <a:solidFill>
                            <a:srgbClr val="FF0000"/>
                          </a:solidFill>
                          <a:latin typeface="Cambria Math" panose="02040503050406030204" pitchFamily="18" charset="0"/>
                        </a:rPr>
                        <m:t>)</m:t>
                      </m:r>
                      <m:r>
                        <a:rPr xmlns:a="http://schemas.openxmlformats.org/drawingml/2006/main" sz="3300" i="1">
                          <a:solidFill>
                            <a:srgbClr val="000000"/>
                          </a:solidFill>
                          <a:latin typeface="Cambria Math" panose="02040503050406030204" pitchFamily="18" charset="0"/>
                        </a:rPr>
                        <m:t>d</m:t>
                      </m:r>
                      <m:r>
                        <m:rPr>
                          <m:sty m:val="bi"/>
                        </m:rPr>
                        <a:rPr xmlns:a="http://schemas.openxmlformats.org/drawingml/2006/main" sz="3300" i="1">
                          <a:solidFill>
                            <a:srgbClr val="000000"/>
                          </a:solidFill>
                          <a:latin typeface="Cambria Math" panose="02040503050406030204" pitchFamily="18" charset="0"/>
                        </a:rPr>
                        <m:t>r</m:t>
                      </m:r>
                    </m:oMath>
                  </m:oMathPara>
                </a14:m>
                <a:endParaRPr sz="3300"/>
              </a:p>
            </p:txBody>
          </p:sp>
        </p:grpSp>
        <p:sp>
          <p:nvSpPr>
            <p:cNvPr id="866" name="角丸四角形"/>
            <p:cNvSpPr/>
            <p:nvPr/>
          </p:nvSpPr>
          <p:spPr>
            <a:xfrm>
              <a:off x="0" y="0"/>
              <a:ext cx="5499850" cy="1740782"/>
            </a:xfrm>
            <a:prstGeom prst="roundRect">
              <a:avLst>
                <a:gd name="adj" fmla="val 15000"/>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a:solidFill>
                    <a:srgbClr val="FFFFFF"/>
                  </a:solidFill>
                </a:defRPr>
              </a:pPr>
            </a:p>
          </p:txBody>
        </p:sp>
      </p:grpSp>
      <p:grpSp>
        <p:nvGrpSpPr>
          <p:cNvPr id="880" name="グループ"/>
          <p:cNvGrpSpPr/>
          <p:nvPr/>
        </p:nvGrpSpPr>
        <p:grpSpPr>
          <a:xfrm>
            <a:off x="7910170" y="4883705"/>
            <a:ext cx="4962168" cy="4902298"/>
            <a:chOff x="0" y="0"/>
            <a:chExt cx="4962167" cy="4902297"/>
          </a:xfrm>
        </p:grpSpPr>
        <p:grpSp>
          <p:nvGrpSpPr>
            <p:cNvPr id="877" name="グループ"/>
            <p:cNvGrpSpPr/>
            <p:nvPr/>
          </p:nvGrpSpPr>
          <p:grpSpPr>
            <a:xfrm>
              <a:off x="106598" y="0"/>
              <a:ext cx="4855570" cy="4803289"/>
              <a:chOff x="0" y="0"/>
              <a:chExt cx="4855569" cy="4803288"/>
            </a:xfrm>
          </p:grpSpPr>
          <p:pic>
            <p:nvPicPr>
              <p:cNvPr id="868" name="イメージ" descr="イメージ"/>
              <p:cNvPicPr>
                <a:picLocks noChangeAspect="1"/>
              </p:cNvPicPr>
              <p:nvPr/>
            </p:nvPicPr>
            <p:blipFill>
              <a:blip r:embed="rId2">
                <a:extLst/>
              </a:blip>
              <a:stretch>
                <a:fillRect/>
              </a:stretch>
            </p:blipFill>
            <p:spPr>
              <a:xfrm>
                <a:off x="0" y="0"/>
                <a:ext cx="4855570" cy="4803289"/>
              </a:xfrm>
              <a:prstGeom prst="rect">
                <a:avLst/>
              </a:prstGeom>
              <a:ln w="12700" cap="flat">
                <a:noFill/>
                <a:miter lim="400000"/>
              </a:ln>
              <a:effectLst/>
            </p:spPr>
          </p:pic>
          <p:sp>
            <p:nvSpPr>
              <p:cNvPr id="869" name="200"/>
              <p:cNvSpPr txBox="1"/>
              <p:nvPr/>
            </p:nvSpPr>
            <p:spPr>
              <a:xfrm>
                <a:off x="2766582" y="4119643"/>
                <a:ext cx="537973" cy="4117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b="1" sz="2000">
                    <a:solidFill>
                      <a:srgbClr val="000000"/>
                    </a:solidFill>
                    <a:latin typeface="Helvetica Neue"/>
                    <a:ea typeface="Helvetica Neue"/>
                    <a:cs typeface="Helvetica Neue"/>
                    <a:sym typeface="Helvetica Neue"/>
                  </a:defRPr>
                </a:lvl1pPr>
              </a:lstStyle>
              <a:p>
                <a:pPr/>
                <a:r>
                  <a:t>200</a:t>
                </a:r>
              </a:p>
            </p:txBody>
          </p:sp>
          <p:sp>
            <p:nvSpPr>
              <p:cNvPr id="870" name="300"/>
              <p:cNvSpPr txBox="1"/>
              <p:nvPr/>
            </p:nvSpPr>
            <p:spPr>
              <a:xfrm>
                <a:off x="3250467" y="4119643"/>
                <a:ext cx="537973" cy="4117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b="1" sz="2000">
                    <a:solidFill>
                      <a:srgbClr val="000000"/>
                    </a:solidFill>
                    <a:latin typeface="Helvetica Neue"/>
                    <a:ea typeface="Helvetica Neue"/>
                    <a:cs typeface="Helvetica Neue"/>
                    <a:sym typeface="Helvetica Neue"/>
                  </a:defRPr>
                </a:lvl1pPr>
              </a:lstStyle>
              <a:p>
                <a:pPr/>
                <a:r>
                  <a:t>300</a:t>
                </a:r>
              </a:p>
            </p:txBody>
          </p:sp>
          <p:sp>
            <p:nvSpPr>
              <p:cNvPr id="871" name="12C+27Al"/>
              <p:cNvSpPr txBox="1"/>
              <p:nvPr/>
            </p:nvSpPr>
            <p:spPr>
              <a:xfrm>
                <a:off x="2647996" y="892939"/>
                <a:ext cx="1405891" cy="510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1" sz="2700">
                    <a:solidFill>
                      <a:schemeClr val="accent5">
                        <a:hueOff val="-82419"/>
                        <a:satOff val="-9513"/>
                        <a:lumOff val="-16343"/>
                      </a:schemeClr>
                    </a:solidFill>
                    <a:latin typeface="Helvetica Neue"/>
                    <a:ea typeface="Helvetica Neue"/>
                    <a:cs typeface="Helvetica Neue"/>
                    <a:sym typeface="Helvetica Neue"/>
                  </a:defRPr>
                </a:pPr>
                <a:r>
                  <a:rPr baseline="31999"/>
                  <a:t>12</a:t>
                </a:r>
                <a:r>
                  <a:t>C+</a:t>
                </a:r>
                <a:r>
                  <a:rPr baseline="31999"/>
                  <a:t>27</a:t>
                </a:r>
                <a:r>
                  <a:t>Al</a:t>
                </a:r>
              </a:p>
            </p:txBody>
          </p:sp>
          <p:sp>
            <p:nvSpPr>
              <p:cNvPr id="872" name="12C+12C"/>
              <p:cNvSpPr txBox="1"/>
              <p:nvPr/>
            </p:nvSpPr>
            <p:spPr>
              <a:xfrm>
                <a:off x="2682629" y="2041378"/>
                <a:ext cx="1336625" cy="5107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1" sz="2700">
                    <a:solidFill>
                      <a:schemeClr val="accent3">
                        <a:hueOff val="914338"/>
                        <a:satOff val="31515"/>
                        <a:lumOff val="-30790"/>
                      </a:schemeClr>
                    </a:solidFill>
                    <a:latin typeface="Helvetica Neue"/>
                    <a:ea typeface="Helvetica Neue"/>
                    <a:cs typeface="Helvetica Neue"/>
                    <a:sym typeface="Helvetica Neue"/>
                  </a:defRPr>
                </a:pPr>
                <a:r>
                  <a:rPr baseline="31999"/>
                  <a:t>12</a:t>
                </a:r>
                <a:r>
                  <a:t>C+</a:t>
                </a:r>
                <a:r>
                  <a:rPr baseline="31999"/>
                  <a:t>12</a:t>
                </a:r>
                <a:r>
                  <a:t>C</a:t>
                </a:r>
              </a:p>
            </p:txBody>
          </p:sp>
          <p:sp>
            <p:nvSpPr>
              <p:cNvPr id="873" name="12C+9Be"/>
              <p:cNvSpPr txBox="1"/>
              <p:nvPr/>
            </p:nvSpPr>
            <p:spPr>
              <a:xfrm>
                <a:off x="2654111" y="3080510"/>
                <a:ext cx="1393661" cy="510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1" sz="2700">
                    <a:solidFill>
                      <a:schemeClr val="accent1">
                        <a:lumOff val="-13575"/>
                      </a:schemeClr>
                    </a:solidFill>
                    <a:latin typeface="Helvetica Neue"/>
                    <a:ea typeface="Helvetica Neue"/>
                    <a:cs typeface="Helvetica Neue"/>
                    <a:sym typeface="Helvetica Neue"/>
                  </a:defRPr>
                </a:pPr>
                <a:r>
                  <a:rPr baseline="31999"/>
                  <a:t>12</a:t>
                </a:r>
                <a:r>
                  <a:t>C+</a:t>
                </a:r>
                <a:r>
                  <a:rPr baseline="31999"/>
                  <a:t>9</a:t>
                </a:r>
                <a:r>
                  <a:t>Be</a:t>
                </a:r>
              </a:p>
            </p:txBody>
          </p:sp>
          <p:sp>
            <p:nvSpPr>
              <p:cNvPr id="874" name="四角形"/>
              <p:cNvSpPr/>
              <p:nvPr/>
            </p:nvSpPr>
            <p:spPr>
              <a:xfrm>
                <a:off x="3673404" y="1824947"/>
                <a:ext cx="799660" cy="293825"/>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a:solidFill>
                      <a:srgbClr val="FFFFFF"/>
                    </a:solidFill>
                  </a:defRPr>
                </a:pPr>
              </a:p>
            </p:txBody>
          </p:sp>
          <p:sp>
            <p:nvSpPr>
              <p:cNvPr id="875" name="四角形"/>
              <p:cNvSpPr/>
              <p:nvPr/>
            </p:nvSpPr>
            <p:spPr>
              <a:xfrm>
                <a:off x="3673404" y="2803276"/>
                <a:ext cx="799660" cy="293825"/>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a:solidFill>
                      <a:srgbClr val="FFFFFF"/>
                    </a:solidFill>
                  </a:defRPr>
                </a:pPr>
              </a:p>
            </p:txBody>
          </p:sp>
          <p:sp>
            <p:nvSpPr>
              <p:cNvPr id="876" name="四角形"/>
              <p:cNvSpPr/>
              <p:nvPr/>
            </p:nvSpPr>
            <p:spPr>
              <a:xfrm>
                <a:off x="3600378" y="3919021"/>
                <a:ext cx="945711" cy="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a:solidFill>
                      <a:srgbClr val="FFFFFF"/>
                    </a:solidFill>
                  </a:defRPr>
                </a:pPr>
              </a:p>
            </p:txBody>
          </p:sp>
        </p:grpSp>
        <p:sp>
          <p:nvSpPr>
            <p:cNvPr id="878" name="σR/I (mb)"/>
            <p:cNvSpPr txBox="1"/>
            <p:nvPr/>
          </p:nvSpPr>
          <p:spPr>
            <a:xfrm rot="16200000">
              <a:off x="-422556" y="1761538"/>
              <a:ext cx="1306171" cy="46106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1" sz="2400">
                  <a:solidFill>
                    <a:srgbClr val="000000"/>
                  </a:solidFill>
                  <a:latin typeface="Helvetica Neue"/>
                  <a:ea typeface="Helvetica Neue"/>
                  <a:cs typeface="Helvetica Neue"/>
                  <a:sym typeface="Helvetica Neue"/>
                </a:defRPr>
              </a:pPr>
              <a:r>
                <a:t>σ</a:t>
              </a:r>
              <a:r>
                <a:rPr baseline="-5999"/>
                <a:t>R/I</a:t>
              </a:r>
              <a:r>
                <a:t> (mb)</a:t>
              </a:r>
            </a:p>
          </p:txBody>
        </p:sp>
        <p:sp>
          <p:nvSpPr>
            <p:cNvPr id="879" name="E/A (MeV)"/>
            <p:cNvSpPr txBox="1"/>
            <p:nvPr/>
          </p:nvSpPr>
          <p:spPr>
            <a:xfrm>
              <a:off x="989305" y="4441238"/>
              <a:ext cx="3764332" cy="46106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584200">
                <a:defRPr b="1" sz="2400">
                  <a:solidFill>
                    <a:srgbClr val="000000"/>
                  </a:solidFill>
                  <a:latin typeface="Helvetica Neue"/>
                  <a:ea typeface="Helvetica Neue"/>
                  <a:cs typeface="Helvetica Neue"/>
                  <a:sym typeface="Helvetica Neue"/>
                </a:defRPr>
              </a:pPr>
              <a:r>
                <a:rPr i="1"/>
                <a:t>E/A</a:t>
              </a:r>
              <a:r>
                <a:t> (MeV)</a:t>
              </a:r>
            </a:p>
          </p:txBody>
        </p:sp>
      </p:grpSp>
      <p:grpSp>
        <p:nvGrpSpPr>
          <p:cNvPr id="883" name="グループ"/>
          <p:cNvGrpSpPr/>
          <p:nvPr/>
        </p:nvGrpSpPr>
        <p:grpSpPr>
          <a:xfrm>
            <a:off x="4436456" y="8420283"/>
            <a:ext cx="4265713" cy="1184126"/>
            <a:chOff x="130412" y="0"/>
            <a:chExt cx="4265711" cy="1184125"/>
          </a:xfrm>
        </p:grpSpPr>
        <p:sp>
          <p:nvSpPr>
            <p:cNvPr id="881" name="Excellent reproduction…"/>
            <p:cNvSpPr txBox="1"/>
            <p:nvPr/>
          </p:nvSpPr>
          <p:spPr>
            <a:xfrm>
              <a:off x="421882" y="-1"/>
              <a:ext cx="3682772" cy="904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1" sz="2600">
                  <a:solidFill>
                    <a:srgbClr val="0433FF"/>
                  </a:solidFill>
                  <a:latin typeface="Helvetica Neue"/>
                  <a:ea typeface="Helvetica Neue"/>
                  <a:cs typeface="Helvetica Neue"/>
                  <a:sym typeface="Helvetica Neue"/>
                </a:defRPr>
              </a:pPr>
              <a:r>
                <a:t>Excellent reproduction</a:t>
              </a:r>
            </a:p>
            <a:p>
              <a:pPr defTabSz="584200">
                <a:defRPr b="1" sz="2600">
                  <a:solidFill>
                    <a:srgbClr val="0433FF"/>
                  </a:solidFill>
                  <a:latin typeface="Helvetica Neue"/>
                  <a:ea typeface="Helvetica Neue"/>
                  <a:cs typeface="Helvetica Neue"/>
                  <a:sym typeface="Helvetica Neue"/>
                </a:defRPr>
              </a:pPr>
              <a:r>
                <a:t>at </a:t>
              </a:r>
              <a:r>
                <a:rPr i="1"/>
                <a:t>E</a:t>
              </a:r>
              <a:r>
                <a:t> = 200</a:t>
              </a:r>
              <a:r>
                <a:rPr i="1"/>
                <a:t>A</a:t>
              </a:r>
              <a:r>
                <a:t>-300</a:t>
              </a:r>
              <a:r>
                <a:rPr i="1"/>
                <a:t>A</a:t>
              </a:r>
              <a:r>
                <a:t> MeV </a:t>
              </a:r>
            </a:p>
          </p:txBody>
        </p:sp>
        <p:sp>
          <p:nvSpPr>
            <p:cNvPr id="882" name="M. Takechi et al., PRC 79, 061601(R) (2009)"/>
            <p:cNvSpPr txBox="1"/>
            <p:nvPr/>
          </p:nvSpPr>
          <p:spPr>
            <a:xfrm>
              <a:off x="130412" y="825536"/>
              <a:ext cx="4265712" cy="3585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sz="1800">
                  <a:solidFill>
                    <a:srgbClr val="000000"/>
                  </a:solidFill>
                  <a:latin typeface="Times New Roman"/>
                  <a:ea typeface="Times New Roman"/>
                  <a:cs typeface="Times New Roman"/>
                  <a:sym typeface="Times New Roman"/>
                </a:defRPr>
              </a:pPr>
              <a:r>
                <a:t>M. Takechi </a:t>
              </a:r>
              <a:r>
                <a:rPr i="1"/>
                <a:t>et al</a:t>
              </a:r>
              <a:r>
                <a:t>., PRC </a:t>
              </a:r>
              <a:r>
                <a:rPr b="1"/>
                <a:t>79</a:t>
              </a:r>
              <a:r>
                <a:t>, 061601(R) (2009)</a:t>
              </a:r>
            </a:p>
          </p:txBody>
        </p:sp>
      </p:grpSp>
      <p:sp>
        <p:nvSpPr>
          <p:cNvPr id="884" name="Adopted Glauber calc."/>
          <p:cNvSpPr txBox="1"/>
          <p:nvPr/>
        </p:nvSpPr>
        <p:spPr>
          <a:xfrm>
            <a:off x="9736229" y="4981955"/>
            <a:ext cx="2668779" cy="3992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000">
                <a:solidFill>
                  <a:srgbClr val="000000"/>
                </a:solidFill>
                <a:latin typeface="Helvetica Neue"/>
                <a:ea typeface="Helvetica Neue"/>
                <a:cs typeface="Helvetica Neue"/>
                <a:sym typeface="Helvetica Neue"/>
              </a:defRPr>
            </a:lvl1pPr>
          </a:lstStyle>
          <a:p>
            <a:pPr/>
            <a:r>
              <a:t>Adopted Glauber calc.</a:t>
            </a:r>
          </a:p>
        </p:txBody>
      </p:sp>
      <p:sp>
        <p:nvSpPr>
          <p:cNvPr id="885" name="線"/>
          <p:cNvSpPr/>
          <p:nvPr/>
        </p:nvSpPr>
        <p:spPr>
          <a:xfrm flipH="1">
            <a:off x="10153610" y="5343823"/>
            <a:ext cx="453437" cy="453436"/>
          </a:xfrm>
          <a:prstGeom prst="line">
            <a:avLst/>
          </a:prstGeom>
          <a:ln w="25400">
            <a:solidFill>
              <a:srgbClr val="000000"/>
            </a:solidFill>
            <a:miter lim="400000"/>
            <a:tailEnd type="triangle"/>
          </a:ln>
        </p:spPr>
        <p:txBody>
          <a:bodyPr lIns="50800" tIns="50800" rIns="50800" bIns="50800" anchor="ctr"/>
          <a:lstStyle/>
          <a:p>
            <a:pPr defTabSz="584200">
              <a:defRPr sz="2200">
                <a:solidFill>
                  <a:srgbClr val="FFFFFF"/>
                </a:solidFill>
              </a:defRPr>
            </a:pPr>
          </a:p>
        </p:txBody>
      </p:sp>
      <p:sp>
        <p:nvSpPr>
          <p:cNvPr id="886" name="Present : 285A MeV"/>
          <p:cNvSpPr txBox="1"/>
          <p:nvPr/>
        </p:nvSpPr>
        <p:spPr>
          <a:xfrm>
            <a:off x="1222131" y="8621360"/>
            <a:ext cx="3401468"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b="1" sz="2800">
                <a:solidFill>
                  <a:srgbClr val="000000"/>
                </a:solidFill>
                <a:latin typeface="Helvetica Neue"/>
                <a:ea typeface="Helvetica Neue"/>
                <a:cs typeface="Helvetica Neue"/>
                <a:sym typeface="Helvetica Neue"/>
              </a:defRPr>
            </a:pPr>
            <a:r>
              <a:t>Present : 285</a:t>
            </a:r>
            <a:r>
              <a:rPr i="1"/>
              <a:t>A</a:t>
            </a:r>
            <a:r>
              <a:t> MeV</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8" name="イメージ" descr="イメージ"/>
          <p:cNvPicPr>
            <a:picLocks noChangeAspect="1"/>
          </p:cNvPicPr>
          <p:nvPr/>
        </p:nvPicPr>
        <p:blipFill>
          <a:blip r:embed="rId2">
            <a:extLst/>
          </a:blip>
          <a:stretch>
            <a:fillRect/>
          </a:stretch>
        </p:blipFill>
        <p:spPr>
          <a:xfrm>
            <a:off x="-26240" y="1349067"/>
            <a:ext cx="13057280" cy="7055466"/>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0" name="イメージ" descr="イメージ"/>
          <p:cNvPicPr>
            <a:picLocks noChangeAspect="1"/>
          </p:cNvPicPr>
          <p:nvPr/>
        </p:nvPicPr>
        <p:blipFill>
          <a:blip r:embed="rId2">
            <a:extLst/>
          </a:blip>
          <a:stretch>
            <a:fillRect/>
          </a:stretch>
        </p:blipFill>
        <p:spPr>
          <a:xfrm>
            <a:off x="-135629" y="963641"/>
            <a:ext cx="13800244" cy="8135329"/>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2" name="イメージ" descr="イメージ"/>
          <p:cNvPicPr>
            <a:picLocks noChangeAspect="1"/>
          </p:cNvPicPr>
          <p:nvPr/>
        </p:nvPicPr>
        <p:blipFill>
          <a:blip r:embed="rId2">
            <a:extLst/>
          </a:blip>
          <a:stretch>
            <a:fillRect/>
          </a:stretch>
        </p:blipFill>
        <p:spPr>
          <a:xfrm>
            <a:off x="-82516" y="994951"/>
            <a:ext cx="13265387" cy="7820028"/>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4" name="イメージ" descr="イメージ"/>
          <p:cNvPicPr>
            <a:picLocks noChangeAspect="1"/>
          </p:cNvPicPr>
          <p:nvPr/>
        </p:nvPicPr>
        <p:blipFill>
          <a:blip r:embed="rId2">
            <a:extLst/>
          </a:blip>
          <a:srcRect l="52608" t="43327" r="8521" b="17094"/>
          <a:stretch>
            <a:fillRect/>
          </a:stretch>
        </p:blipFill>
        <p:spPr>
          <a:xfrm>
            <a:off x="70757" y="404334"/>
            <a:ext cx="4932961" cy="6499983"/>
          </a:xfrm>
          <a:prstGeom prst="rect">
            <a:avLst/>
          </a:prstGeom>
          <a:ln w="12700">
            <a:miter lim="400000"/>
          </a:ln>
        </p:spPr>
      </p:pic>
      <p:sp>
        <p:nvSpPr>
          <p:cNvPr id="895" name="PHYSICAL REVIEW LETTERS 124, 132502 (2020)"/>
          <p:cNvSpPr txBox="1"/>
          <p:nvPr/>
        </p:nvSpPr>
        <p:spPr>
          <a:xfrm>
            <a:off x="673252" y="6981427"/>
            <a:ext cx="4567734"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a:solidFill>
                  <a:srgbClr val="231F20"/>
                </a:solidFill>
                <a:latin typeface="Times Roman"/>
                <a:ea typeface="Times Roman"/>
                <a:cs typeface="Times Roman"/>
                <a:sym typeface="Times Roman"/>
              </a:defRPr>
            </a:lvl1pPr>
          </a:lstStyle>
          <a:p>
            <a:pPr/>
            <a:r>
              <a:t>PHYSICAL REVIEW LETTERS 124, 132502 (2020) </a:t>
            </a:r>
            <a:endParaRPr sz="1200">
              <a:solidFill>
                <a:srgbClr val="000000"/>
              </a:solidFill>
            </a:endParaRPr>
          </a:p>
        </p:txBody>
      </p:sp>
      <p:pic>
        <p:nvPicPr>
          <p:cNvPr id="896" name="Nuclear Charge Radii of the Nickel Isotopes 58 − 68, 70Ni（ドラッグされました）.pdf" descr="Nuclear Charge Radii of the Nickel Isotopes 58 − 68, 70Ni（ドラッグされました）.pdf"/>
          <p:cNvPicPr>
            <a:picLocks noChangeAspect="1"/>
          </p:cNvPicPr>
          <p:nvPr/>
        </p:nvPicPr>
        <p:blipFill>
          <a:blip r:embed="rId3">
            <a:extLst/>
          </a:blip>
          <a:srcRect l="50167" t="59674" r="6241" b="8510"/>
          <a:stretch>
            <a:fillRect/>
          </a:stretch>
        </p:blipFill>
        <p:spPr>
          <a:xfrm>
            <a:off x="5090052" y="73576"/>
            <a:ext cx="7374339" cy="6965235"/>
          </a:xfrm>
          <a:prstGeom prst="rect">
            <a:avLst/>
          </a:prstGeom>
          <a:ln w="12700">
            <a:miter lim="400000"/>
          </a:ln>
        </p:spPr>
      </p:pic>
      <p:sp>
        <p:nvSpPr>
          <p:cNvPr id="897" name="PHYSICAL REVIEW LETTERS 128, 022502 (2022)"/>
          <p:cNvSpPr txBox="1"/>
          <p:nvPr/>
        </p:nvSpPr>
        <p:spPr>
          <a:xfrm>
            <a:off x="7726250" y="6981427"/>
            <a:ext cx="4567734"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a:solidFill>
                  <a:srgbClr val="231F20"/>
                </a:solidFill>
                <a:latin typeface="Times Roman"/>
                <a:ea typeface="Times Roman"/>
                <a:cs typeface="Times Roman"/>
                <a:sym typeface="Times Roman"/>
              </a:defRPr>
            </a:lvl1pPr>
          </a:lstStyle>
          <a:p>
            <a:pPr/>
            <a:r>
              <a:t>PHYSICAL REVIEW LETTERS 128, 022502 (2022) </a:t>
            </a:r>
            <a:endParaRPr sz="1200">
              <a:solidFill>
                <a:srgbClr val="000000"/>
              </a:solidFill>
            </a:endParaR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Total nuclide-changing  (N or Z) reaction"/>
          <p:cNvSpPr txBox="1"/>
          <p:nvPr/>
        </p:nvSpPr>
        <p:spPr>
          <a:xfrm>
            <a:off x="292100" y="1708480"/>
            <a:ext cx="5120581"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sz="2400">
                <a:solidFill>
                  <a:srgbClr val="424242"/>
                </a:solidFill>
                <a:latin typeface="Times New Roman"/>
                <a:ea typeface="Times New Roman"/>
                <a:cs typeface="Times New Roman"/>
                <a:sym typeface="Times New Roman"/>
              </a:defRPr>
            </a:pPr>
            <a:r>
              <a:t>Total nuclide-changing  (</a:t>
            </a:r>
            <a:r>
              <a:rPr i="1"/>
              <a:t>N</a:t>
            </a:r>
            <a:r>
              <a:t> or </a:t>
            </a:r>
            <a:r>
              <a:rPr i="1"/>
              <a:t>Z</a:t>
            </a:r>
            <a:r>
              <a:t>) reaction</a:t>
            </a:r>
          </a:p>
        </p:txBody>
      </p:sp>
      <p:sp>
        <p:nvSpPr>
          <p:cNvPr id="235" name="Interaction cross section σI"/>
          <p:cNvSpPr txBox="1"/>
          <p:nvPr/>
        </p:nvSpPr>
        <p:spPr>
          <a:xfrm>
            <a:off x="285502" y="1209726"/>
            <a:ext cx="3913503"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sz="2800">
                <a:solidFill>
                  <a:schemeClr val="accent1">
                    <a:lumOff val="-13575"/>
                  </a:schemeClr>
                </a:solidFill>
                <a:latin typeface="Times New Roman"/>
                <a:ea typeface="Times New Roman"/>
                <a:cs typeface="Times New Roman"/>
                <a:sym typeface="Times New Roman"/>
              </a:defRPr>
            </a:pPr>
            <a:r>
              <a:t>Interaction cross section </a:t>
            </a:r>
            <a:r>
              <a:rPr i="1"/>
              <a:t>σ</a:t>
            </a:r>
            <a:r>
              <a:rPr baseline="-5999"/>
              <a:t>I</a:t>
            </a:r>
          </a:p>
        </p:txBody>
      </p:sp>
      <p:sp>
        <p:nvSpPr>
          <p:cNvPr id="236" name="楕円"/>
          <p:cNvSpPr/>
          <p:nvPr/>
        </p:nvSpPr>
        <p:spPr>
          <a:xfrm>
            <a:off x="9750165" y="3848525"/>
            <a:ext cx="1270001" cy="3175001"/>
          </a:xfrm>
          <a:prstGeom prst="ellipse">
            <a:avLst/>
          </a:prstGeom>
          <a:solidFill>
            <a:schemeClr val="accent1">
              <a:lumOff val="-13575"/>
              <a:alpha val="35000"/>
            </a:schemeClr>
          </a:solidFill>
          <a:ln w="12700">
            <a:miter lim="400000"/>
          </a:ln>
        </p:spPr>
        <p:txBody>
          <a:bodyPr lIns="50800" tIns="50800" rIns="50800" bIns="50800" anchor="ctr"/>
          <a:lstStyle/>
          <a:p>
            <a:pPr defTabSz="584200">
              <a:defRPr sz="2200">
                <a:solidFill>
                  <a:srgbClr val="FFFFFF"/>
                </a:solidFill>
              </a:defRPr>
            </a:pPr>
          </a:p>
        </p:txBody>
      </p:sp>
      <p:sp>
        <p:nvSpPr>
          <p:cNvPr id="237" name="円形"/>
          <p:cNvSpPr/>
          <p:nvPr/>
        </p:nvSpPr>
        <p:spPr>
          <a:xfrm>
            <a:off x="11253315" y="4801025"/>
            <a:ext cx="1270001" cy="1270001"/>
          </a:xfrm>
          <a:prstGeom prst="ellipse">
            <a:avLst/>
          </a:prstGeom>
          <a:gradFill>
            <a:gsLst>
              <a:gs pos="0">
                <a:srgbClr val="FFFFFF"/>
              </a:gs>
              <a:gs pos="52001">
                <a:srgbClr val="AFAFAF"/>
              </a:gs>
              <a:gs pos="100000">
                <a:srgbClr val="5E5E5E"/>
              </a:gs>
            </a:gsLst>
            <a:path>
              <a:fillToRect l="33574" t="33885" r="66425" b="66114"/>
            </a:path>
          </a:gradFill>
          <a:ln w="12700">
            <a:solidFill>
              <a:srgbClr val="C0C0C0"/>
            </a:solidFill>
            <a:miter lim="400000"/>
          </a:ln>
        </p:spPr>
        <p:txBody>
          <a:bodyPr lIns="50800" tIns="50800" rIns="50800" bIns="50800" anchor="ctr"/>
          <a:lstStyle/>
          <a:p>
            <a:pPr defTabSz="584200">
              <a:defRPr sz="2200">
                <a:solidFill>
                  <a:srgbClr val="FFFFFF"/>
                </a:solidFill>
              </a:defRPr>
            </a:pPr>
          </a:p>
        </p:txBody>
      </p:sp>
      <p:sp>
        <p:nvSpPr>
          <p:cNvPr id="238" name="線"/>
          <p:cNvSpPr/>
          <p:nvPr/>
        </p:nvSpPr>
        <p:spPr>
          <a:xfrm>
            <a:off x="9311833" y="5436025"/>
            <a:ext cx="2618769" cy="1"/>
          </a:xfrm>
          <a:prstGeom prst="line">
            <a:avLst/>
          </a:prstGeom>
          <a:ln w="12700">
            <a:solidFill>
              <a:srgbClr val="000000"/>
            </a:solidFill>
            <a:custDash>
              <a:ds d="600000" sp="600000"/>
            </a:custDash>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239" name="円形"/>
          <p:cNvSpPr/>
          <p:nvPr/>
        </p:nvSpPr>
        <p:spPr>
          <a:xfrm>
            <a:off x="7025950" y="2888134"/>
            <a:ext cx="1905001" cy="1905001"/>
          </a:xfrm>
          <a:prstGeom prst="ellipse">
            <a:avLst/>
          </a:prstGeom>
          <a:gradFill>
            <a:gsLst>
              <a:gs pos="0">
                <a:srgbClr val="FFFFFF"/>
              </a:gs>
              <a:gs pos="52001">
                <a:srgbClr val="7FBADC"/>
              </a:gs>
              <a:gs pos="100000">
                <a:schemeClr val="accent1">
                  <a:lumOff val="-13575"/>
                </a:schemeClr>
              </a:gs>
            </a:gsLst>
            <a:path>
              <a:fillToRect l="33574" t="33885" r="66425" b="66114"/>
            </a:path>
          </a:gradFill>
          <a:ln w="12700">
            <a:miter lim="400000"/>
          </a:ln>
        </p:spPr>
        <p:txBody>
          <a:bodyPr lIns="50800" tIns="50800" rIns="50800" bIns="50800" anchor="ctr"/>
          <a:lstStyle/>
          <a:p>
            <a:pPr defTabSz="584200">
              <a:defRPr sz="2200">
                <a:solidFill>
                  <a:srgbClr val="FFFFFF"/>
                </a:solidFill>
              </a:defRPr>
            </a:pPr>
          </a:p>
        </p:txBody>
      </p:sp>
      <p:sp>
        <p:nvSpPr>
          <p:cNvPr id="240" name="円形"/>
          <p:cNvSpPr/>
          <p:nvPr/>
        </p:nvSpPr>
        <p:spPr>
          <a:xfrm>
            <a:off x="10365005" y="5415865"/>
            <a:ext cx="40321" cy="40321"/>
          </a:xfrm>
          <a:prstGeom prst="ellipse">
            <a:avLst/>
          </a:prstGeom>
          <a:solidFill>
            <a:srgbClr val="000000"/>
          </a:solidFill>
          <a:ln w="12700">
            <a:miter lim="400000"/>
          </a:ln>
        </p:spPr>
        <p:txBody>
          <a:bodyPr lIns="50800" tIns="50800" rIns="50800" bIns="50800" anchor="ctr"/>
          <a:lstStyle/>
          <a:p>
            <a:pPr defTabSz="584200">
              <a:defRPr sz="2200">
                <a:solidFill>
                  <a:srgbClr val="FFFFFF"/>
                </a:solidFill>
              </a:defRPr>
            </a:pPr>
          </a:p>
        </p:txBody>
      </p:sp>
      <p:sp>
        <p:nvSpPr>
          <p:cNvPr id="241" name="線"/>
          <p:cNvSpPr/>
          <p:nvPr/>
        </p:nvSpPr>
        <p:spPr>
          <a:xfrm>
            <a:off x="7978887" y="3840634"/>
            <a:ext cx="3949701" cy="1"/>
          </a:xfrm>
          <a:prstGeom prst="line">
            <a:avLst/>
          </a:prstGeom>
          <a:ln w="12700">
            <a:solidFill>
              <a:srgbClr val="000000"/>
            </a:solidFill>
            <a:custDash>
              <a:ds d="600000" sp="600000"/>
            </a:custDash>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242" name="線"/>
          <p:cNvSpPr/>
          <p:nvPr/>
        </p:nvSpPr>
        <p:spPr>
          <a:xfrm>
            <a:off x="8915002" y="3848525"/>
            <a:ext cx="764299" cy="1"/>
          </a:xfrm>
          <a:prstGeom prst="line">
            <a:avLst/>
          </a:prstGeom>
          <a:ln w="38100">
            <a:solidFill>
              <a:srgbClr val="424242"/>
            </a:solidFill>
            <a:miter lim="400000"/>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243" name="線"/>
          <p:cNvSpPr/>
          <p:nvPr/>
        </p:nvSpPr>
        <p:spPr>
          <a:xfrm flipV="1">
            <a:off x="7978450" y="3840634"/>
            <a:ext cx="1" cy="954042"/>
          </a:xfrm>
          <a:prstGeom prst="line">
            <a:avLst/>
          </a:prstGeom>
          <a:ln w="25400">
            <a:solidFill>
              <a:srgbClr val="0433FF"/>
            </a:solidFill>
            <a:miter lim="400000"/>
            <a:headEnd type="triangle"/>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244" name="線"/>
          <p:cNvSpPr/>
          <p:nvPr/>
        </p:nvSpPr>
        <p:spPr>
          <a:xfrm flipV="1">
            <a:off x="11883655" y="4800891"/>
            <a:ext cx="1" cy="635135"/>
          </a:xfrm>
          <a:prstGeom prst="line">
            <a:avLst/>
          </a:prstGeom>
          <a:ln w="12700">
            <a:solidFill>
              <a:srgbClr val="424242"/>
            </a:solidFill>
            <a:miter lim="400000"/>
            <a:headEnd type="triangle"/>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245" name="線"/>
          <p:cNvSpPr/>
          <p:nvPr/>
        </p:nvSpPr>
        <p:spPr>
          <a:xfrm>
            <a:off x="7978887" y="4802613"/>
            <a:ext cx="3917243" cy="1"/>
          </a:xfrm>
          <a:prstGeom prst="line">
            <a:avLst/>
          </a:prstGeom>
          <a:ln w="3175">
            <a:solidFill>
              <a:srgbClr val="929292"/>
            </a:solidFill>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246" name="線"/>
          <p:cNvSpPr/>
          <p:nvPr/>
        </p:nvSpPr>
        <p:spPr>
          <a:xfrm flipV="1">
            <a:off x="10380506" y="3848572"/>
            <a:ext cx="1" cy="954041"/>
          </a:xfrm>
          <a:prstGeom prst="line">
            <a:avLst/>
          </a:prstGeom>
          <a:ln w="25400">
            <a:solidFill>
              <a:srgbClr val="0433FF"/>
            </a:solidFill>
            <a:miter lim="400000"/>
            <a:headEnd type="triangle"/>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247" name="線"/>
          <p:cNvSpPr/>
          <p:nvPr/>
        </p:nvSpPr>
        <p:spPr>
          <a:xfrm flipV="1">
            <a:off x="10380507" y="4800891"/>
            <a:ext cx="1" cy="635135"/>
          </a:xfrm>
          <a:prstGeom prst="line">
            <a:avLst/>
          </a:prstGeom>
          <a:ln w="12700">
            <a:solidFill>
              <a:srgbClr val="424242"/>
            </a:solidFill>
            <a:miter lim="400000"/>
            <a:headEnd type="triangle"/>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grpSp>
        <p:nvGrpSpPr>
          <p:cNvPr id="250" name="グループ"/>
          <p:cNvGrpSpPr/>
          <p:nvPr/>
        </p:nvGrpSpPr>
        <p:grpSpPr>
          <a:xfrm>
            <a:off x="11946857" y="4900120"/>
            <a:ext cx="314258" cy="436678"/>
            <a:chOff x="0" y="0"/>
            <a:chExt cx="314257" cy="436676"/>
          </a:xfrm>
        </p:grpSpPr>
        <p:sp>
          <p:nvSpPr>
            <p:cNvPr id="248" name="rT"/>
            <p:cNvSpPr txBox="1"/>
            <p:nvPr/>
          </p:nvSpPr>
          <p:spPr>
            <a:xfrm>
              <a:off x="0" y="0"/>
              <a:ext cx="314258" cy="436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584200">
                <a:defRPr sz="2200">
                  <a:ln w="50800" cap="flat">
                    <a:solidFill>
                      <a:srgbClr val="FFFFFF"/>
                    </a:solidFill>
                    <a:prstDash val="solid"/>
                    <a:miter lim="400000"/>
                  </a:ln>
                  <a:solidFill>
                    <a:srgbClr val="424242"/>
                  </a:solidFill>
                  <a:latin typeface="Helvetica Neue"/>
                  <a:ea typeface="Helvetica Neue"/>
                  <a:cs typeface="Helvetica Neue"/>
                  <a:sym typeface="Helvetica Neue"/>
                </a:defRPr>
              </a:pPr>
              <a:r>
                <a:rPr i="1"/>
                <a:t>r</a:t>
              </a:r>
              <a:r>
                <a:rPr baseline="-5999"/>
                <a:t>T</a:t>
              </a:r>
            </a:p>
          </p:txBody>
        </p:sp>
        <p:sp>
          <p:nvSpPr>
            <p:cNvPr id="249" name="rT"/>
            <p:cNvSpPr txBox="1"/>
            <p:nvPr/>
          </p:nvSpPr>
          <p:spPr>
            <a:xfrm>
              <a:off x="0" y="0"/>
              <a:ext cx="314258" cy="436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584200">
                <a:defRPr sz="2200">
                  <a:solidFill>
                    <a:srgbClr val="424242"/>
                  </a:solidFill>
                  <a:latin typeface="Helvetica Neue"/>
                  <a:ea typeface="Helvetica Neue"/>
                  <a:cs typeface="Helvetica Neue"/>
                  <a:sym typeface="Helvetica Neue"/>
                </a:defRPr>
              </a:pPr>
              <a:r>
                <a:rPr i="1"/>
                <a:t>r</a:t>
              </a:r>
              <a:r>
                <a:rPr baseline="-5999"/>
                <a:t>T</a:t>
              </a:r>
            </a:p>
          </p:txBody>
        </p:sp>
      </p:grpSp>
      <p:grpSp>
        <p:nvGrpSpPr>
          <p:cNvPr id="253" name="グループ"/>
          <p:cNvGrpSpPr/>
          <p:nvPr/>
        </p:nvGrpSpPr>
        <p:grpSpPr>
          <a:xfrm>
            <a:off x="7426618" y="3984869"/>
            <a:ext cx="412032" cy="498756"/>
            <a:chOff x="0" y="0"/>
            <a:chExt cx="412030" cy="498754"/>
          </a:xfrm>
        </p:grpSpPr>
        <p:sp>
          <p:nvSpPr>
            <p:cNvPr id="251" name="rm"/>
            <p:cNvSpPr txBox="1"/>
            <p:nvPr/>
          </p:nvSpPr>
          <p:spPr>
            <a:xfrm>
              <a:off x="0" y="0"/>
              <a:ext cx="412031" cy="498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584200">
                <a:defRPr sz="2600">
                  <a:ln w="63500" cap="flat">
                    <a:solidFill>
                      <a:srgbClr val="FFFFFF"/>
                    </a:solidFill>
                    <a:prstDash val="solid"/>
                    <a:miter lim="400000"/>
                  </a:ln>
                  <a:solidFill>
                    <a:srgbClr val="424242"/>
                  </a:solidFill>
                  <a:latin typeface="Helvetica Neue"/>
                  <a:ea typeface="Helvetica Neue"/>
                  <a:cs typeface="Helvetica Neue"/>
                  <a:sym typeface="Helvetica Neue"/>
                </a:defRPr>
              </a:pPr>
              <a:r>
                <a:rPr i="1"/>
                <a:t>r</a:t>
              </a:r>
              <a:r>
                <a:rPr baseline="-5999"/>
                <a:t>m</a:t>
              </a:r>
            </a:p>
          </p:txBody>
        </p:sp>
        <p:sp>
          <p:nvSpPr>
            <p:cNvPr id="252" name="rm"/>
            <p:cNvSpPr txBox="1"/>
            <p:nvPr/>
          </p:nvSpPr>
          <p:spPr>
            <a:xfrm>
              <a:off x="0" y="0"/>
              <a:ext cx="412031" cy="498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584200">
                <a:defRPr sz="2600">
                  <a:solidFill>
                    <a:srgbClr val="424242"/>
                  </a:solidFill>
                  <a:latin typeface="Helvetica Neue"/>
                  <a:ea typeface="Helvetica Neue"/>
                  <a:cs typeface="Helvetica Neue"/>
                  <a:sym typeface="Helvetica Neue"/>
                </a:defRPr>
              </a:pPr>
              <a:r>
                <a:rPr i="1"/>
                <a:t>r</a:t>
              </a:r>
              <a:r>
                <a:rPr baseline="-5999"/>
                <a:t>m</a:t>
              </a:r>
            </a:p>
          </p:txBody>
        </p:sp>
      </p:grpSp>
      <p:sp>
        <p:nvSpPr>
          <p:cNvPr id="254" name="Projectile"/>
          <p:cNvSpPr txBox="1"/>
          <p:nvPr/>
        </p:nvSpPr>
        <p:spPr>
          <a:xfrm>
            <a:off x="8514966" y="2730074"/>
            <a:ext cx="1005752"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Projectile</a:t>
            </a:r>
          </a:p>
        </p:txBody>
      </p:sp>
      <p:sp>
        <p:nvSpPr>
          <p:cNvPr id="255" name="Target"/>
          <p:cNvSpPr txBox="1"/>
          <p:nvPr/>
        </p:nvSpPr>
        <p:spPr>
          <a:xfrm>
            <a:off x="11951516" y="4445120"/>
            <a:ext cx="703924"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Target</a:t>
            </a:r>
          </a:p>
        </p:txBody>
      </p:sp>
      <p:sp>
        <p:nvSpPr>
          <p:cNvPr id="256" name="σI"/>
          <p:cNvSpPr txBox="1"/>
          <p:nvPr/>
        </p:nvSpPr>
        <p:spPr>
          <a:xfrm>
            <a:off x="9144018" y="5814550"/>
            <a:ext cx="376700" cy="4984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600">
                <a:solidFill>
                  <a:schemeClr val="accent1">
                    <a:lumOff val="-13575"/>
                  </a:schemeClr>
                </a:solidFill>
                <a:latin typeface="Helvetica Neue"/>
                <a:ea typeface="Helvetica Neue"/>
                <a:cs typeface="Helvetica Neue"/>
                <a:sym typeface="Helvetica Neue"/>
              </a:defRPr>
            </a:pPr>
            <a:r>
              <a:rPr i="1"/>
              <a:t>σ</a:t>
            </a:r>
            <a:r>
              <a:rPr baseline="-5999"/>
              <a:t>I</a:t>
            </a:r>
          </a:p>
        </p:txBody>
      </p:sp>
      <p:sp>
        <p:nvSpPr>
          <p:cNvPr id="257" name="テキスト"/>
          <p:cNvSpPr txBox="1"/>
          <p:nvPr/>
        </p:nvSpPr>
        <p:spPr>
          <a:xfrm>
            <a:off x="292100" y="2376977"/>
            <a:ext cx="2316973" cy="5335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2800">
                <a:solidFill>
                  <a:srgbClr val="424242"/>
                </a:solidFill>
                <a:latin typeface="Times New Roman"/>
                <a:ea typeface="Times New Roman"/>
                <a:cs typeface="Times New Roman"/>
                <a:sym typeface="Times New Roman"/>
              </a:defRPr>
            </a:lvl1pPr>
          </a:lstStyle>
          <a:p>
            <a:pPr/>
            <a14:m>
              <m:oMathPara>
                <m:oMathParaPr>
                  <m:jc m:val="left"/>
                </m:oMathParaPr>
                <m:oMath>
                  <m:sSub>
                    <m:e>
                      <m:r>
                        <a:rPr xmlns:a="http://schemas.openxmlformats.org/drawingml/2006/main" sz="2900" i="1">
                          <a:solidFill>
                            <a:srgbClr val="0000FF"/>
                          </a:solidFill>
                          <a:latin typeface="Cambria Math" panose="02040503050406030204" pitchFamily="18" charset="0"/>
                        </a:rPr>
                        <m:t>σ</m:t>
                      </m:r>
                    </m:e>
                    <m:sub>
                      <m:r>
                        <m:rPr>
                          <m:sty m:val="p"/>
                        </m:rPr>
                        <a:rPr xmlns:a="http://schemas.openxmlformats.org/drawingml/2006/main" sz="2900" i="1">
                          <a:solidFill>
                            <a:srgbClr val="0000FF"/>
                          </a:solidFill>
                          <a:latin typeface="Cambria Math" panose="02040503050406030204" pitchFamily="18" charset="0"/>
                        </a:rPr>
                        <m:t>I</m:t>
                      </m:r>
                    </m:sub>
                  </m:sSub>
                  <m:r>
                    <a:rPr xmlns:a="http://schemas.openxmlformats.org/drawingml/2006/main" sz="2900" i="1">
                      <a:solidFill>
                        <a:srgbClr val="424242"/>
                      </a:solidFill>
                      <a:latin typeface="Cambria Math" panose="02040503050406030204" pitchFamily="18" charset="0"/>
                    </a:rPr>
                    <m:t>∼</m:t>
                  </m:r>
                  <m:r>
                    <a:rPr xmlns:a="http://schemas.openxmlformats.org/drawingml/2006/main" sz="2900" i="1">
                      <a:solidFill>
                        <a:srgbClr val="424242"/>
                      </a:solidFill>
                      <a:latin typeface="Cambria Math" panose="02040503050406030204" pitchFamily="18" charset="0"/>
                    </a:rPr>
                    <m:t>π</m:t>
                  </m:r>
                  <m:r>
                    <a:rPr xmlns:a="http://schemas.openxmlformats.org/drawingml/2006/main" sz="2900" i="1">
                      <a:solidFill>
                        <a:srgbClr val="424242"/>
                      </a:solidFill>
                      <a:latin typeface="Cambria Math" panose="02040503050406030204" pitchFamily="18" charset="0"/>
                    </a:rPr>
                    <m:t>(</m:t>
                  </m:r>
                  <m:sSub>
                    <m:e>
                      <m:r>
                        <a:rPr xmlns:a="http://schemas.openxmlformats.org/drawingml/2006/main" sz="2900" i="1">
                          <a:solidFill>
                            <a:srgbClr val="0000FF"/>
                          </a:solidFill>
                          <a:latin typeface="Cambria Math" panose="02040503050406030204" pitchFamily="18" charset="0"/>
                        </a:rPr>
                        <m:t>r</m:t>
                      </m:r>
                    </m:e>
                    <m:sub>
                      <m:r>
                        <m:rPr>
                          <m:sty m:val="p"/>
                        </m:rPr>
                        <a:rPr xmlns:a="http://schemas.openxmlformats.org/drawingml/2006/main" sz="2900" i="1">
                          <a:solidFill>
                            <a:srgbClr val="0000FF"/>
                          </a:solidFill>
                          <a:latin typeface="Cambria Math" panose="02040503050406030204" pitchFamily="18" charset="0"/>
                        </a:rPr>
                        <m:t>m</m:t>
                      </m:r>
                    </m:sub>
                  </m:sSub>
                  <m:r>
                    <a:rPr xmlns:a="http://schemas.openxmlformats.org/drawingml/2006/main" sz="2900" i="1">
                      <a:solidFill>
                        <a:srgbClr val="424242"/>
                      </a:solidFill>
                      <a:latin typeface="Cambria Math" panose="02040503050406030204" pitchFamily="18" charset="0"/>
                    </a:rPr>
                    <m:t>+</m:t>
                  </m:r>
                  <m:sSub>
                    <m:e>
                      <m:r>
                        <a:rPr xmlns:a="http://schemas.openxmlformats.org/drawingml/2006/main" sz="2900" i="1">
                          <a:solidFill>
                            <a:srgbClr val="424242"/>
                          </a:solidFill>
                          <a:latin typeface="Cambria Math" panose="02040503050406030204" pitchFamily="18" charset="0"/>
                        </a:rPr>
                        <m:t>r</m:t>
                      </m:r>
                    </m:e>
                    <m:sub>
                      <m:r>
                        <m:rPr>
                          <m:sty m:val="p"/>
                        </m:rPr>
                        <a:rPr xmlns:a="http://schemas.openxmlformats.org/drawingml/2006/main" sz="2900" i="1">
                          <a:solidFill>
                            <a:srgbClr val="424242"/>
                          </a:solidFill>
                          <a:latin typeface="Cambria Math" panose="02040503050406030204" pitchFamily="18" charset="0"/>
                        </a:rPr>
                        <m:t>T</m:t>
                      </m:r>
                    </m:sub>
                  </m:sSub>
                  <m:sSup>
                    <m:e>
                      <m:r>
                        <a:rPr xmlns:a="http://schemas.openxmlformats.org/drawingml/2006/main" sz="2900" i="1">
                          <a:solidFill>
                            <a:srgbClr val="424242"/>
                          </a:solidFill>
                          <a:latin typeface="Cambria Math" panose="02040503050406030204" pitchFamily="18" charset="0"/>
                        </a:rPr>
                        <m:t>)</m:t>
                      </m:r>
                    </m:e>
                    <m:sup>
                      <m:r>
                        <a:rPr xmlns:a="http://schemas.openxmlformats.org/drawingml/2006/main" sz="2900" i="1">
                          <a:solidFill>
                            <a:srgbClr val="424242"/>
                          </a:solidFill>
                          <a:latin typeface="Cambria Math" panose="02040503050406030204" pitchFamily="18" charset="0"/>
                        </a:rPr>
                        <m:t>2</m:t>
                      </m:r>
                    </m:sup>
                  </m:sSup>
                </m:oMath>
              </m:oMathPara>
            </a14:m>
          </a:p>
        </p:txBody>
      </p:sp>
      <p:grpSp>
        <p:nvGrpSpPr>
          <p:cNvPr id="260" name="グループ"/>
          <p:cNvGrpSpPr/>
          <p:nvPr/>
        </p:nvGrpSpPr>
        <p:grpSpPr>
          <a:xfrm>
            <a:off x="6444709" y="3764705"/>
            <a:ext cx="1393941" cy="349556"/>
            <a:chOff x="0" y="0"/>
            <a:chExt cx="1393939" cy="349554"/>
          </a:xfrm>
        </p:grpSpPr>
        <p:sp>
          <p:nvSpPr>
            <p:cNvPr id="258" name="Matter radius"/>
            <p:cNvSpPr txBox="1"/>
            <p:nvPr/>
          </p:nvSpPr>
          <p:spPr>
            <a:xfrm>
              <a:off x="0" y="0"/>
              <a:ext cx="1393940" cy="349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ln w="50800" cap="flat">
                    <a:solidFill>
                      <a:srgbClr val="FFFFFF"/>
                    </a:solidFill>
                    <a:prstDash val="solid"/>
                    <a:miter lim="400000"/>
                  </a:ln>
                  <a:solidFill>
                    <a:srgbClr val="424242"/>
                  </a:solidFill>
                  <a:latin typeface="Helvetica Neue"/>
                  <a:ea typeface="Helvetica Neue"/>
                  <a:cs typeface="Helvetica Neue"/>
                  <a:sym typeface="Helvetica Neue"/>
                </a:defRPr>
              </a:lvl1pPr>
            </a:lstStyle>
            <a:p>
              <a:pPr/>
              <a:r>
                <a:t>Matter radius</a:t>
              </a:r>
            </a:p>
          </p:txBody>
        </p:sp>
        <p:sp>
          <p:nvSpPr>
            <p:cNvPr id="259" name="Matter radius"/>
            <p:cNvSpPr txBox="1"/>
            <p:nvPr/>
          </p:nvSpPr>
          <p:spPr>
            <a:xfrm>
              <a:off x="0" y="0"/>
              <a:ext cx="1393940" cy="349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Matter radius</a:t>
              </a:r>
            </a:p>
          </p:txBody>
        </p:sp>
      </p:grpSp>
      <p:sp>
        <p:nvSpPr>
          <p:cNvPr id="261" name="線"/>
          <p:cNvSpPr/>
          <p:nvPr/>
        </p:nvSpPr>
        <p:spPr>
          <a:xfrm flipV="1">
            <a:off x="9749996" y="5749035"/>
            <a:ext cx="565798" cy="565798"/>
          </a:xfrm>
          <a:prstGeom prst="line">
            <a:avLst/>
          </a:prstGeom>
          <a:ln w="12700">
            <a:solidFill>
              <a:srgbClr val="424242"/>
            </a:solidFill>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262" name="線"/>
          <p:cNvSpPr/>
          <p:nvPr/>
        </p:nvSpPr>
        <p:spPr>
          <a:xfrm>
            <a:off x="9148016" y="6312972"/>
            <a:ext cx="610191" cy="1"/>
          </a:xfrm>
          <a:prstGeom prst="line">
            <a:avLst/>
          </a:prstGeom>
          <a:ln w="12700">
            <a:solidFill>
              <a:srgbClr val="424242"/>
            </a:solidFill>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pic>
        <p:nvPicPr>
          <p:cNvPr id="263" name="イメージ" descr="イメージ"/>
          <p:cNvPicPr>
            <a:picLocks noChangeAspect="1"/>
          </p:cNvPicPr>
          <p:nvPr/>
        </p:nvPicPr>
        <p:blipFill>
          <a:blip r:embed="rId3">
            <a:extLst/>
          </a:blip>
          <a:stretch>
            <a:fillRect/>
          </a:stretch>
        </p:blipFill>
        <p:spPr>
          <a:xfrm>
            <a:off x="400117" y="5275318"/>
            <a:ext cx="3152080" cy="4303505"/>
          </a:xfrm>
          <a:prstGeom prst="rect">
            <a:avLst/>
          </a:prstGeom>
          <a:ln w="12700">
            <a:miter lim="400000"/>
          </a:ln>
        </p:spPr>
      </p:pic>
      <p:sp>
        <p:nvSpPr>
          <p:cNvPr id="264" name="Interaction radius (fm)"/>
          <p:cNvSpPr txBox="1"/>
          <p:nvPr/>
        </p:nvSpPr>
        <p:spPr>
          <a:xfrm rot="16200000">
            <a:off x="-1403459" y="7118721"/>
            <a:ext cx="3814600" cy="4366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sz="2200">
                <a:solidFill>
                  <a:srgbClr val="424242"/>
                </a:solidFill>
                <a:latin typeface="Helvetica Neue"/>
                <a:ea typeface="Helvetica Neue"/>
                <a:cs typeface="Helvetica Neue"/>
                <a:sym typeface="Helvetica Neue"/>
              </a:defRPr>
            </a:lvl1pPr>
          </a:lstStyle>
          <a:p>
            <a:pPr/>
            <a:r>
              <a:t>Interaction radius (fm)</a:t>
            </a:r>
          </a:p>
        </p:txBody>
      </p:sp>
      <p:pic>
        <p:nvPicPr>
          <p:cNvPr id="280" name="接続の線" descr="接続の線"/>
          <p:cNvPicPr>
            <a:picLocks noChangeAspect="0"/>
          </p:cNvPicPr>
          <p:nvPr/>
        </p:nvPicPr>
        <p:blipFill>
          <a:blip r:embed="rId4">
            <a:extLst/>
          </a:blip>
          <a:stretch>
            <a:fillRect/>
          </a:stretch>
        </p:blipFill>
        <p:spPr>
          <a:xfrm>
            <a:off x="968218" y="7121180"/>
            <a:ext cx="2418240" cy="1956226"/>
          </a:xfrm>
          <a:prstGeom prst="rect">
            <a:avLst/>
          </a:prstGeom>
        </p:spPr>
      </p:pic>
      <p:sp>
        <p:nvSpPr>
          <p:cNvPr id="266" name="∝ A1/3"/>
          <p:cNvSpPr txBox="1"/>
          <p:nvPr/>
        </p:nvSpPr>
        <p:spPr>
          <a:xfrm>
            <a:off x="2932701" y="7510105"/>
            <a:ext cx="1156446" cy="58552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sz="3200">
                <a:solidFill>
                  <a:schemeClr val="accent1">
                    <a:lumOff val="-13575"/>
                  </a:schemeClr>
                </a:solidFill>
                <a:latin typeface="Helvetica Neue"/>
                <a:ea typeface="Helvetica Neue"/>
                <a:cs typeface="Helvetica Neue"/>
                <a:sym typeface="Helvetica Neue"/>
              </a:defRPr>
            </a:pPr>
            <a:r>
              <a:rPr>
                <a:latin typeface="ヒラギノ角ゴ ProN W3"/>
                <a:ea typeface="ヒラギノ角ゴ ProN W3"/>
                <a:cs typeface="ヒラギノ角ゴ ProN W3"/>
                <a:sym typeface="ヒラギノ角ゴ ProN W3"/>
              </a:rPr>
              <a:t>∝</a:t>
            </a:r>
            <a:r>
              <a:t> </a:t>
            </a:r>
            <a:r>
              <a:rPr i="1"/>
              <a:t>A</a:t>
            </a:r>
            <a:r>
              <a:rPr baseline="31999"/>
              <a:t>1/3</a:t>
            </a:r>
          </a:p>
        </p:txBody>
      </p:sp>
      <p:pic>
        <p:nvPicPr>
          <p:cNvPr id="267" name="円形 円形" descr="円形 円形"/>
          <p:cNvPicPr>
            <a:picLocks noChangeAspect="0"/>
          </p:cNvPicPr>
          <p:nvPr/>
        </p:nvPicPr>
        <p:blipFill>
          <a:blip r:embed="rId5">
            <a:extLst/>
          </a:blip>
          <a:stretch>
            <a:fillRect/>
          </a:stretch>
        </p:blipFill>
        <p:spPr>
          <a:xfrm>
            <a:off x="1758099" y="6722304"/>
            <a:ext cx="461367" cy="461367"/>
          </a:xfrm>
          <a:prstGeom prst="rect">
            <a:avLst/>
          </a:prstGeom>
        </p:spPr>
      </p:pic>
      <p:pic>
        <p:nvPicPr>
          <p:cNvPr id="269" name="円形 円形" descr="円形 円形"/>
          <p:cNvPicPr>
            <a:picLocks noChangeAspect="0"/>
          </p:cNvPicPr>
          <p:nvPr/>
        </p:nvPicPr>
        <p:blipFill>
          <a:blip r:embed="rId5">
            <a:extLst/>
          </a:blip>
          <a:stretch>
            <a:fillRect/>
          </a:stretch>
        </p:blipFill>
        <p:spPr>
          <a:xfrm>
            <a:off x="2328701" y="6440320"/>
            <a:ext cx="461367" cy="461367"/>
          </a:xfrm>
          <a:prstGeom prst="rect">
            <a:avLst/>
          </a:prstGeom>
        </p:spPr>
      </p:pic>
      <p:pic>
        <p:nvPicPr>
          <p:cNvPr id="271" name="円形 円形" descr="円形 円形"/>
          <p:cNvPicPr>
            <a:picLocks noChangeAspect="0"/>
          </p:cNvPicPr>
          <p:nvPr/>
        </p:nvPicPr>
        <p:blipFill>
          <a:blip r:embed="rId5">
            <a:extLst/>
          </a:blip>
          <a:stretch>
            <a:fillRect/>
          </a:stretch>
        </p:blipFill>
        <p:spPr>
          <a:xfrm>
            <a:off x="1770799" y="7341500"/>
            <a:ext cx="461367" cy="461367"/>
          </a:xfrm>
          <a:prstGeom prst="rect">
            <a:avLst/>
          </a:prstGeom>
        </p:spPr>
      </p:pic>
      <p:sp>
        <p:nvSpPr>
          <p:cNvPr id="273" name="11Li"/>
          <p:cNvSpPr txBox="1"/>
          <p:nvPr/>
        </p:nvSpPr>
        <p:spPr>
          <a:xfrm>
            <a:off x="1339833" y="6404785"/>
            <a:ext cx="538802" cy="4366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sz="2200">
                <a:solidFill>
                  <a:srgbClr val="FA4337"/>
                </a:solidFill>
                <a:latin typeface="Helvetica Neue"/>
                <a:ea typeface="Helvetica Neue"/>
                <a:cs typeface="Helvetica Neue"/>
                <a:sym typeface="Helvetica Neue"/>
              </a:defRPr>
            </a:pPr>
            <a:r>
              <a:rPr baseline="31999"/>
              <a:t>11</a:t>
            </a:r>
            <a:r>
              <a:t>Li</a:t>
            </a:r>
          </a:p>
        </p:txBody>
      </p:sp>
      <p:sp>
        <p:nvSpPr>
          <p:cNvPr id="274" name="11Be"/>
          <p:cNvSpPr txBox="1"/>
          <p:nvPr/>
        </p:nvSpPr>
        <p:spPr>
          <a:xfrm>
            <a:off x="1114524" y="7312770"/>
            <a:ext cx="662856"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sz="2200">
                <a:solidFill>
                  <a:srgbClr val="FA4337"/>
                </a:solidFill>
                <a:latin typeface="Helvetica Neue"/>
                <a:ea typeface="Helvetica Neue"/>
                <a:cs typeface="Helvetica Neue"/>
                <a:sym typeface="Helvetica Neue"/>
              </a:defRPr>
            </a:pPr>
            <a:r>
              <a:rPr baseline="31999"/>
              <a:t>11</a:t>
            </a:r>
            <a:r>
              <a:t>Be</a:t>
            </a:r>
          </a:p>
        </p:txBody>
      </p:sp>
      <p:sp>
        <p:nvSpPr>
          <p:cNvPr id="275" name="14Be"/>
          <p:cNvSpPr txBox="1"/>
          <p:nvPr/>
        </p:nvSpPr>
        <p:spPr>
          <a:xfrm>
            <a:off x="1901341" y="6103414"/>
            <a:ext cx="662857"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sz="2200">
                <a:solidFill>
                  <a:srgbClr val="FA4337"/>
                </a:solidFill>
                <a:latin typeface="Helvetica Neue"/>
                <a:ea typeface="Helvetica Neue"/>
                <a:cs typeface="Helvetica Neue"/>
                <a:sym typeface="Helvetica Neue"/>
              </a:defRPr>
            </a:pPr>
            <a:r>
              <a:rPr baseline="31999"/>
              <a:t>14</a:t>
            </a:r>
            <a:r>
              <a:t>Be</a:t>
            </a:r>
          </a:p>
        </p:txBody>
      </p:sp>
      <p:sp>
        <p:nvSpPr>
          <p:cNvPr id="276" name="ex.) halo structure of 11Li  I. Tanihata et al., PRL 55, 2676 (1985)."/>
          <p:cNvSpPr txBox="1"/>
          <p:nvPr/>
        </p:nvSpPr>
        <p:spPr>
          <a:xfrm>
            <a:off x="3386457" y="8587262"/>
            <a:ext cx="4121994" cy="6750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i="1" sz="2000">
                <a:solidFill>
                  <a:srgbClr val="424242"/>
                </a:solidFill>
                <a:latin typeface="Times New Roman"/>
                <a:ea typeface="Times New Roman"/>
                <a:cs typeface="Times New Roman"/>
                <a:sym typeface="Times New Roman"/>
              </a:defRPr>
            </a:pPr>
            <a:r>
              <a:t>ex.) halo structure of </a:t>
            </a:r>
            <a:r>
              <a:rPr baseline="31999"/>
              <a:t>11</a:t>
            </a:r>
            <a:r>
              <a:t>Li </a:t>
            </a:r>
            <a:br/>
            <a:r>
              <a:t>I. Tanihata et al., PRL </a:t>
            </a:r>
            <a:r>
              <a:rPr b="1"/>
              <a:t>55</a:t>
            </a:r>
            <a:r>
              <a:t>, 2676 (1985).</a:t>
            </a:r>
          </a:p>
        </p:txBody>
      </p:sp>
      <p:sp>
        <p:nvSpPr>
          <p:cNvPr id="277" name="Well established method to deduce rm using the Glauber model.…"/>
          <p:cNvSpPr txBox="1"/>
          <p:nvPr/>
        </p:nvSpPr>
        <p:spPr>
          <a:xfrm>
            <a:off x="298202" y="3306100"/>
            <a:ext cx="5437834" cy="18031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277812" indent="-277812" algn="l" defTabSz="584200">
              <a:buSzPct val="100000"/>
              <a:buBlip>
                <a:blip r:embed="rId6"/>
              </a:buBlip>
              <a:defRPr sz="2400">
                <a:solidFill>
                  <a:srgbClr val="424242"/>
                </a:solidFill>
                <a:latin typeface="Times New Roman"/>
                <a:ea typeface="Times New Roman"/>
                <a:cs typeface="Times New Roman"/>
                <a:sym typeface="Times New Roman"/>
              </a:defRPr>
            </a:pPr>
            <a:r>
              <a:rPr b="1"/>
              <a:t>Well established method</a:t>
            </a:r>
            <a:r>
              <a:t> to deduce </a:t>
            </a:r>
            <a:r>
              <a:rPr i="1"/>
              <a:t>r</a:t>
            </a:r>
            <a:r>
              <a:rPr baseline="-5999"/>
              <a:t>m</a:t>
            </a:r>
            <a:br/>
            <a:r>
              <a:t>using the Glauber model.</a:t>
            </a:r>
            <a:br/>
          </a:p>
          <a:p>
            <a:pPr marL="277812" indent="-277812" algn="l" defTabSz="584200">
              <a:buSzPct val="100000"/>
              <a:buBlip>
                <a:blip r:embed="rId6"/>
              </a:buBlip>
              <a:defRPr sz="2400">
                <a:solidFill>
                  <a:srgbClr val="424242"/>
                </a:solidFill>
                <a:latin typeface="Times New Roman"/>
                <a:ea typeface="Times New Roman"/>
                <a:cs typeface="Times New Roman"/>
                <a:sym typeface="Times New Roman"/>
              </a:defRPr>
            </a:pPr>
            <a:r>
              <a:t>Large cross section (~1 b) </a:t>
            </a:r>
            <a:br/>
            <a:r>
              <a:t>→ Applicable to </a:t>
            </a:r>
            <a:r>
              <a:rPr b="1">
                <a:solidFill>
                  <a:schemeClr val="accent1">
                    <a:lumOff val="-13575"/>
                  </a:schemeClr>
                </a:solidFill>
              </a:rPr>
              <a:t>low-intensity RI beam</a:t>
            </a:r>
            <a:r>
              <a:rPr>
                <a:solidFill>
                  <a:schemeClr val="accent1">
                    <a:lumOff val="-13575"/>
                  </a:schemeClr>
                </a:solidFill>
              </a:rPr>
              <a:t>.</a:t>
            </a:r>
          </a:p>
        </p:txBody>
      </p:sp>
      <p:sp>
        <p:nvSpPr>
          <p:cNvPr id="278" name="2. Interaction cross section σI → Matter radius"/>
          <p:cNvSpPr txBox="1"/>
          <p:nvPr/>
        </p:nvSpPr>
        <p:spPr>
          <a:xfrm>
            <a:off x="146495" y="300846"/>
            <a:ext cx="10208155" cy="67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4000">
                <a:solidFill>
                  <a:srgbClr val="000000"/>
                </a:solidFill>
                <a:latin typeface="Times New Roman"/>
                <a:ea typeface="Times New Roman"/>
                <a:cs typeface="Times New Roman"/>
                <a:sym typeface="Times New Roman"/>
              </a:defRPr>
            </a:pPr>
            <a:r>
              <a:t>2. Interaction cross section </a:t>
            </a:r>
            <a:r>
              <a:rPr i="1"/>
              <a:t>σ</a:t>
            </a:r>
            <a:r>
              <a:rPr baseline="-5999"/>
              <a:t>I</a:t>
            </a:r>
            <a:r>
              <a:t> → Matter radius</a:t>
            </a:r>
          </a:p>
        </p:txBody>
      </p:sp>
      <p:sp>
        <p:nvSpPr>
          <p:cNvPr id="279"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テキスト ボックス 110"/>
          <p:cNvSpPr txBox="1"/>
          <p:nvPr/>
        </p:nvSpPr>
        <p:spPr>
          <a:xfrm>
            <a:off x="817130" y="8655835"/>
            <a:ext cx="6783899" cy="4584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600">
                <a:solidFill>
                  <a:srgbClr val="000000"/>
                </a:solidFill>
                <a:latin typeface="Times New Roman"/>
                <a:ea typeface="Times New Roman"/>
                <a:cs typeface="Times New Roman"/>
                <a:sym typeface="Times New Roman"/>
              </a:defRPr>
            </a:lvl1pPr>
          </a:lstStyle>
          <a:p>
            <a:pPr/>
            <a:r>
              <a:t>Correct events reacted in detectors</a:t>
            </a:r>
          </a:p>
        </p:txBody>
      </p:sp>
      <p:sp>
        <p:nvSpPr>
          <p:cNvPr id="286" name="直線矢印コネクタ 96"/>
          <p:cNvSpPr/>
          <p:nvPr/>
        </p:nvSpPr>
        <p:spPr>
          <a:xfrm>
            <a:off x="1491411" y="4740907"/>
            <a:ext cx="5331609" cy="1"/>
          </a:xfrm>
          <a:prstGeom prst="line">
            <a:avLst/>
          </a:prstGeom>
          <a:ln w="38100">
            <a:solidFill>
              <a:srgbClr val="000000"/>
            </a:solidFill>
            <a:miter/>
            <a:tailEnd type="triangle"/>
          </a:ln>
        </p:spPr>
        <p:txBody>
          <a:bodyPr lIns="45719" rIns="45719"/>
          <a:lstStyle/>
          <a:p>
            <a:pPr algn="l" defTabSz="914400">
              <a:defRPr sz="1800">
                <a:solidFill>
                  <a:srgbClr val="000000"/>
                </a:solidFill>
                <a:latin typeface="Helvetica Neue"/>
                <a:ea typeface="Helvetica Neue"/>
                <a:cs typeface="Helvetica Neue"/>
                <a:sym typeface="Helvetica Neue"/>
              </a:defRPr>
            </a:pPr>
          </a:p>
        </p:txBody>
      </p:sp>
      <p:sp>
        <p:nvSpPr>
          <p:cNvPr id="287" name="正方形/長方形 97"/>
          <p:cNvSpPr/>
          <p:nvPr/>
        </p:nvSpPr>
        <p:spPr>
          <a:xfrm>
            <a:off x="3404183" y="3964952"/>
            <a:ext cx="951520" cy="1551910"/>
          </a:xfrm>
          <a:prstGeom prst="rect">
            <a:avLst/>
          </a:prstGeom>
          <a:solidFill>
            <a:srgbClr val="FFFF00"/>
          </a:solidFill>
          <a:ln w="12700">
            <a:solidFill>
              <a:srgbClr val="000000"/>
            </a:solidFill>
            <a:miter/>
          </a:ln>
        </p:spPr>
        <p:txBody>
          <a:bodyPr lIns="45719" rIns="45719" anchor="ctr"/>
          <a:lstStyle/>
          <a:p>
            <a:pPr defTabSz="914400">
              <a:defRPr sz="1800">
                <a:solidFill>
                  <a:srgbClr val="000000"/>
                </a:solidFill>
                <a:latin typeface="Times New Roman"/>
                <a:ea typeface="Times New Roman"/>
                <a:cs typeface="Times New Roman"/>
                <a:sym typeface="Times New Roman"/>
              </a:defRPr>
            </a:pPr>
          </a:p>
        </p:txBody>
      </p:sp>
      <p:sp>
        <p:nvSpPr>
          <p:cNvPr id="288" name="正方形/長方形 98"/>
          <p:cNvSpPr/>
          <p:nvPr/>
        </p:nvSpPr>
        <p:spPr>
          <a:xfrm>
            <a:off x="2506121" y="3964952"/>
            <a:ext cx="278549" cy="1551910"/>
          </a:xfrm>
          <a:prstGeom prst="rect">
            <a:avLst/>
          </a:prstGeom>
          <a:solidFill>
            <a:srgbClr val="FFFFFF"/>
          </a:solidFill>
          <a:ln w="12700">
            <a:solidFill>
              <a:srgbClr val="000000"/>
            </a:solidFill>
            <a:miter/>
          </a:ln>
        </p:spPr>
        <p:txBody>
          <a:bodyPr lIns="45719" rIns="45719" anchor="ctr"/>
          <a:lstStyle/>
          <a:p>
            <a:pPr defTabSz="914400">
              <a:defRPr sz="1800">
                <a:solidFill>
                  <a:srgbClr val="000000"/>
                </a:solidFill>
                <a:latin typeface="Times New Roman"/>
                <a:ea typeface="Times New Roman"/>
                <a:cs typeface="Times New Roman"/>
                <a:sym typeface="Times New Roman"/>
              </a:defRPr>
            </a:pPr>
          </a:p>
        </p:txBody>
      </p:sp>
      <p:sp>
        <p:nvSpPr>
          <p:cNvPr id="289" name="正方形/長方形 99"/>
          <p:cNvSpPr/>
          <p:nvPr/>
        </p:nvSpPr>
        <p:spPr>
          <a:xfrm>
            <a:off x="5032948" y="3964952"/>
            <a:ext cx="278549" cy="1551910"/>
          </a:xfrm>
          <a:prstGeom prst="rect">
            <a:avLst/>
          </a:prstGeom>
          <a:solidFill>
            <a:srgbClr val="FFFFFF"/>
          </a:solidFill>
          <a:ln w="12700">
            <a:solidFill>
              <a:srgbClr val="000000"/>
            </a:solidFill>
            <a:miter/>
          </a:ln>
        </p:spPr>
        <p:txBody>
          <a:bodyPr lIns="45719" rIns="45719" anchor="ctr"/>
          <a:lstStyle/>
          <a:p>
            <a:pPr defTabSz="914400">
              <a:defRPr sz="1800">
                <a:solidFill>
                  <a:srgbClr val="000000"/>
                </a:solidFill>
                <a:latin typeface="Times New Roman"/>
                <a:ea typeface="Times New Roman"/>
                <a:cs typeface="Times New Roman"/>
                <a:sym typeface="Times New Roman"/>
              </a:defRPr>
            </a:pPr>
          </a:p>
        </p:txBody>
      </p:sp>
      <p:sp>
        <p:nvSpPr>
          <p:cNvPr id="290" name="テキスト ボックス 100"/>
          <p:cNvSpPr txBox="1"/>
          <p:nvPr/>
        </p:nvSpPr>
        <p:spPr>
          <a:xfrm>
            <a:off x="3144367" y="3359552"/>
            <a:ext cx="1515185" cy="7186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defTabSz="914400">
              <a:defRPr sz="1800">
                <a:solidFill>
                  <a:srgbClr val="000000"/>
                </a:solidFill>
                <a:latin typeface="Times New Roman"/>
                <a:ea typeface="Times New Roman"/>
                <a:cs typeface="Times New Roman"/>
                <a:sym typeface="Times New Roman"/>
              </a:defRPr>
            </a:pPr>
            <a:r>
              <a:t>Reaction </a:t>
            </a:r>
          </a:p>
          <a:p>
            <a:pPr defTabSz="914400">
              <a:defRPr sz="1800">
                <a:solidFill>
                  <a:srgbClr val="000000"/>
                </a:solidFill>
                <a:latin typeface="Times New Roman"/>
                <a:ea typeface="Times New Roman"/>
                <a:cs typeface="Times New Roman"/>
                <a:sym typeface="Times New Roman"/>
              </a:defRPr>
            </a:pPr>
            <a:r>
              <a:t>target</a:t>
            </a:r>
          </a:p>
        </p:txBody>
      </p:sp>
      <p:sp>
        <p:nvSpPr>
          <p:cNvPr id="291" name="テキスト ボックス 101"/>
          <p:cNvSpPr txBox="1"/>
          <p:nvPr/>
        </p:nvSpPr>
        <p:spPr>
          <a:xfrm>
            <a:off x="1999832" y="3556198"/>
            <a:ext cx="1333171" cy="4098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1800">
                <a:solidFill>
                  <a:srgbClr val="000000"/>
                </a:solidFill>
                <a:latin typeface="Times New Roman"/>
                <a:ea typeface="Times New Roman"/>
                <a:cs typeface="Times New Roman"/>
                <a:sym typeface="Times New Roman"/>
              </a:defRPr>
            </a:lvl1pPr>
          </a:lstStyle>
          <a:p>
            <a:pPr/>
            <a:r>
              <a:t>Detector1</a:t>
            </a:r>
          </a:p>
        </p:txBody>
      </p:sp>
      <p:sp>
        <p:nvSpPr>
          <p:cNvPr id="292" name="テキスト ボックス 102"/>
          <p:cNvSpPr txBox="1"/>
          <p:nvPr/>
        </p:nvSpPr>
        <p:spPr>
          <a:xfrm>
            <a:off x="4466559" y="3556198"/>
            <a:ext cx="1404451" cy="4098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1800">
                <a:solidFill>
                  <a:srgbClr val="000000"/>
                </a:solidFill>
                <a:latin typeface="Times New Roman"/>
                <a:ea typeface="Times New Roman"/>
                <a:cs typeface="Times New Roman"/>
                <a:sym typeface="Times New Roman"/>
              </a:defRPr>
            </a:lvl1pPr>
          </a:lstStyle>
          <a:p>
            <a:pPr/>
            <a:r>
              <a:t>Detector2</a:t>
            </a:r>
          </a:p>
        </p:txBody>
      </p:sp>
      <p:sp>
        <p:nvSpPr>
          <p:cNvPr id="293" name="テキスト ボックス 107"/>
          <p:cNvSpPr txBox="1"/>
          <p:nvPr/>
        </p:nvSpPr>
        <p:spPr>
          <a:xfrm>
            <a:off x="-165306" y="4908580"/>
            <a:ext cx="2842002" cy="866612"/>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defTabSz="914400">
              <a:defRPr sz="2000">
                <a:solidFill>
                  <a:srgbClr val="000000"/>
                </a:solidFill>
                <a:latin typeface="Times New Roman"/>
                <a:ea typeface="Times New Roman"/>
                <a:cs typeface="Times New Roman"/>
                <a:sym typeface="Times New Roman"/>
              </a:defRPr>
            </a:pPr>
            <a:r>
              <a:t> Incident particles</a:t>
            </a:r>
          </a:p>
          <a:p>
            <a:pPr defTabSz="914400">
              <a:defRPr i="1" sz="2400">
                <a:solidFill>
                  <a:srgbClr val="000000"/>
                </a:solidFill>
                <a:latin typeface="Times New Roman"/>
                <a:ea typeface="Times New Roman"/>
                <a:cs typeface="Times New Roman"/>
                <a:sym typeface="Times New Roman"/>
              </a:defRPr>
            </a:pPr>
            <a:r>
              <a:t>N</a:t>
            </a:r>
            <a:r>
              <a:rPr baseline="-25000" i="0"/>
              <a:t>1</a:t>
            </a:r>
            <a:r>
              <a:rPr baseline="30000" i="0"/>
              <a:t>in</a:t>
            </a:r>
          </a:p>
        </p:txBody>
      </p:sp>
      <p:sp>
        <p:nvSpPr>
          <p:cNvPr id="294" name="正方形/長方形 108"/>
          <p:cNvSpPr/>
          <p:nvPr/>
        </p:nvSpPr>
        <p:spPr>
          <a:xfrm>
            <a:off x="3384673" y="6517640"/>
            <a:ext cx="951520" cy="1551910"/>
          </a:xfrm>
          <a:prstGeom prst="rect">
            <a:avLst/>
          </a:prstGeom>
          <a:ln w="38100">
            <a:solidFill>
              <a:srgbClr val="000000"/>
            </a:solidFill>
            <a:prstDash val="sysDash"/>
            <a:miter/>
          </a:ln>
        </p:spPr>
        <p:txBody>
          <a:bodyPr lIns="45719" rIns="45719" anchor="ctr"/>
          <a:lstStyle/>
          <a:p>
            <a:pPr defTabSz="914400">
              <a:defRPr sz="1800">
                <a:solidFill>
                  <a:srgbClr val="000000"/>
                </a:solidFill>
                <a:latin typeface="Times New Roman"/>
                <a:ea typeface="Times New Roman"/>
                <a:cs typeface="Times New Roman"/>
                <a:sym typeface="Times New Roman"/>
              </a:defRPr>
            </a:pPr>
          </a:p>
        </p:txBody>
      </p:sp>
      <p:sp>
        <p:nvSpPr>
          <p:cNvPr id="295" name="テキスト ボックス 109"/>
          <p:cNvSpPr txBox="1"/>
          <p:nvPr/>
        </p:nvSpPr>
        <p:spPr>
          <a:xfrm>
            <a:off x="3029776" y="5570429"/>
            <a:ext cx="1744367" cy="437936"/>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defTabSz="914400">
              <a:defRPr sz="2000">
                <a:solidFill>
                  <a:srgbClr val="000000"/>
                </a:solidFill>
                <a:latin typeface="Times New Roman"/>
                <a:ea typeface="Times New Roman"/>
                <a:cs typeface="Times New Roman"/>
                <a:sym typeface="Times New Roman"/>
              </a:defRPr>
            </a:pPr>
            <a:r>
              <a:t>Thickness: </a:t>
            </a:r>
            <a:r>
              <a:rPr i="1"/>
              <a:t>t</a:t>
            </a:r>
          </a:p>
        </p:txBody>
      </p:sp>
      <p:sp>
        <p:nvSpPr>
          <p:cNvPr id="296" name="正方形/長方形 111"/>
          <p:cNvSpPr txBox="1"/>
          <p:nvPr/>
        </p:nvSpPr>
        <p:spPr>
          <a:xfrm>
            <a:off x="5708488" y="4908580"/>
            <a:ext cx="2894487" cy="866612"/>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defTabSz="914400">
              <a:defRPr sz="2000">
                <a:solidFill>
                  <a:srgbClr val="FF0000"/>
                </a:solidFill>
                <a:latin typeface="Times New Roman"/>
                <a:ea typeface="Times New Roman"/>
                <a:cs typeface="Times New Roman"/>
                <a:sym typeface="Times New Roman"/>
              </a:defRPr>
            </a:pPr>
            <a:r>
              <a:t>Non-reacting particles</a:t>
            </a:r>
          </a:p>
          <a:p>
            <a:pPr defTabSz="914400">
              <a:defRPr i="1" sz="2400">
                <a:solidFill>
                  <a:srgbClr val="000000"/>
                </a:solidFill>
                <a:latin typeface="Times New Roman"/>
                <a:ea typeface="Times New Roman"/>
                <a:cs typeface="Times New Roman"/>
                <a:sym typeface="Times New Roman"/>
              </a:defRPr>
            </a:pPr>
            <a:r>
              <a:t>N</a:t>
            </a:r>
            <a:r>
              <a:rPr baseline="-25000" i="0"/>
              <a:t>2</a:t>
            </a:r>
            <a:r>
              <a:rPr baseline="30000" i="0"/>
              <a:t>in</a:t>
            </a:r>
          </a:p>
        </p:txBody>
      </p:sp>
      <p:sp>
        <p:nvSpPr>
          <p:cNvPr id="297" name="直線矢印コネクタ 112"/>
          <p:cNvSpPr/>
          <p:nvPr/>
        </p:nvSpPr>
        <p:spPr>
          <a:xfrm>
            <a:off x="1507109" y="7294153"/>
            <a:ext cx="5331609" cy="1"/>
          </a:xfrm>
          <a:prstGeom prst="line">
            <a:avLst/>
          </a:prstGeom>
          <a:ln w="38100">
            <a:solidFill>
              <a:srgbClr val="000000"/>
            </a:solidFill>
            <a:miter/>
            <a:tailEnd type="triangle"/>
          </a:ln>
        </p:spPr>
        <p:txBody>
          <a:bodyPr lIns="45719" rIns="45719"/>
          <a:lstStyle/>
          <a:p>
            <a:pPr algn="l" defTabSz="914400">
              <a:defRPr sz="1800">
                <a:solidFill>
                  <a:srgbClr val="000000"/>
                </a:solidFill>
                <a:latin typeface="Helvetica Neue"/>
                <a:ea typeface="Helvetica Neue"/>
                <a:cs typeface="Helvetica Neue"/>
                <a:sym typeface="Helvetica Neue"/>
              </a:defRPr>
            </a:pPr>
          </a:p>
        </p:txBody>
      </p:sp>
      <p:sp>
        <p:nvSpPr>
          <p:cNvPr id="298" name="正方形/長方形 113"/>
          <p:cNvSpPr/>
          <p:nvPr/>
        </p:nvSpPr>
        <p:spPr>
          <a:xfrm>
            <a:off x="2521819" y="6518199"/>
            <a:ext cx="278549" cy="1551909"/>
          </a:xfrm>
          <a:prstGeom prst="rect">
            <a:avLst/>
          </a:prstGeom>
          <a:solidFill>
            <a:srgbClr val="FFFFFF"/>
          </a:solidFill>
          <a:ln w="12700">
            <a:solidFill>
              <a:srgbClr val="000000"/>
            </a:solidFill>
            <a:miter/>
          </a:ln>
        </p:spPr>
        <p:txBody>
          <a:bodyPr lIns="45719" rIns="45719" anchor="ctr"/>
          <a:lstStyle/>
          <a:p>
            <a:pPr defTabSz="914400">
              <a:defRPr sz="1800">
                <a:solidFill>
                  <a:srgbClr val="000000"/>
                </a:solidFill>
                <a:latin typeface="Times New Roman"/>
                <a:ea typeface="Times New Roman"/>
                <a:cs typeface="Times New Roman"/>
                <a:sym typeface="Times New Roman"/>
              </a:defRPr>
            </a:pPr>
          </a:p>
        </p:txBody>
      </p:sp>
      <p:sp>
        <p:nvSpPr>
          <p:cNvPr id="299" name="正方形/長方形 114"/>
          <p:cNvSpPr/>
          <p:nvPr/>
        </p:nvSpPr>
        <p:spPr>
          <a:xfrm>
            <a:off x="5048646" y="6518199"/>
            <a:ext cx="278549" cy="1551909"/>
          </a:xfrm>
          <a:prstGeom prst="rect">
            <a:avLst/>
          </a:prstGeom>
          <a:solidFill>
            <a:srgbClr val="FFFFFF"/>
          </a:solidFill>
          <a:ln w="12700">
            <a:solidFill>
              <a:srgbClr val="000000"/>
            </a:solidFill>
            <a:miter/>
          </a:ln>
        </p:spPr>
        <p:txBody>
          <a:bodyPr lIns="45719" rIns="45719" anchor="ctr"/>
          <a:lstStyle/>
          <a:p>
            <a:pPr defTabSz="914400">
              <a:defRPr sz="1800">
                <a:solidFill>
                  <a:srgbClr val="000000"/>
                </a:solidFill>
                <a:latin typeface="Times New Roman"/>
                <a:ea typeface="Times New Roman"/>
                <a:cs typeface="Times New Roman"/>
                <a:sym typeface="Times New Roman"/>
              </a:defRPr>
            </a:pPr>
          </a:p>
        </p:txBody>
      </p:sp>
      <p:sp>
        <p:nvSpPr>
          <p:cNvPr id="300" name="テキスト ボックス 123"/>
          <p:cNvSpPr txBox="1"/>
          <p:nvPr/>
        </p:nvSpPr>
        <p:spPr>
          <a:xfrm>
            <a:off x="-184816" y="7363375"/>
            <a:ext cx="2842002" cy="866612"/>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defTabSz="914400">
              <a:defRPr sz="2000">
                <a:solidFill>
                  <a:srgbClr val="000000"/>
                </a:solidFill>
                <a:latin typeface="Times New Roman"/>
                <a:ea typeface="Times New Roman"/>
                <a:cs typeface="Times New Roman"/>
                <a:sym typeface="Times New Roman"/>
              </a:defRPr>
            </a:pPr>
            <a:r>
              <a:t> Incident particles</a:t>
            </a:r>
          </a:p>
          <a:p>
            <a:pPr defTabSz="914400">
              <a:defRPr i="1" sz="2400">
                <a:solidFill>
                  <a:srgbClr val="000000"/>
                </a:solidFill>
                <a:latin typeface="Times New Roman"/>
                <a:ea typeface="Times New Roman"/>
                <a:cs typeface="Times New Roman"/>
                <a:sym typeface="Times New Roman"/>
              </a:defRPr>
            </a:pPr>
            <a:r>
              <a:t>N</a:t>
            </a:r>
            <a:r>
              <a:rPr baseline="-25000" i="0"/>
              <a:t>1</a:t>
            </a:r>
            <a:r>
              <a:rPr baseline="30000" i="0"/>
              <a:t>out</a:t>
            </a:r>
          </a:p>
        </p:txBody>
      </p:sp>
      <p:sp>
        <p:nvSpPr>
          <p:cNvPr id="301" name="正方形/長方形 124"/>
          <p:cNvSpPr txBox="1"/>
          <p:nvPr/>
        </p:nvSpPr>
        <p:spPr>
          <a:xfrm>
            <a:off x="5688979" y="7423523"/>
            <a:ext cx="2894486" cy="86661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defTabSz="914400">
              <a:defRPr sz="2000">
                <a:solidFill>
                  <a:srgbClr val="FF0000"/>
                </a:solidFill>
                <a:latin typeface="Times New Roman"/>
                <a:ea typeface="Times New Roman"/>
                <a:cs typeface="Times New Roman"/>
                <a:sym typeface="Times New Roman"/>
              </a:defRPr>
            </a:pPr>
            <a:r>
              <a:t>Non-reacting particles</a:t>
            </a:r>
          </a:p>
          <a:p>
            <a:pPr defTabSz="914400">
              <a:defRPr i="1" sz="2400">
                <a:solidFill>
                  <a:srgbClr val="000000"/>
                </a:solidFill>
                <a:latin typeface="Times New Roman"/>
                <a:ea typeface="Times New Roman"/>
                <a:cs typeface="Times New Roman"/>
                <a:sym typeface="Times New Roman"/>
              </a:defRPr>
            </a:pPr>
            <a:r>
              <a:t>N</a:t>
            </a:r>
            <a:r>
              <a:rPr baseline="-25000" i="0"/>
              <a:t>2</a:t>
            </a:r>
            <a:r>
              <a:rPr baseline="30000" i="0"/>
              <a:t>out</a:t>
            </a:r>
          </a:p>
        </p:txBody>
      </p:sp>
      <p:sp>
        <p:nvSpPr>
          <p:cNvPr id="302" name="テキスト ボックス 126"/>
          <p:cNvSpPr txBox="1"/>
          <p:nvPr/>
        </p:nvSpPr>
        <p:spPr>
          <a:xfrm>
            <a:off x="1980322" y="6054684"/>
            <a:ext cx="1333171" cy="4098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1800">
                <a:solidFill>
                  <a:srgbClr val="000000"/>
                </a:solidFill>
                <a:latin typeface="Times New Roman"/>
                <a:ea typeface="Times New Roman"/>
                <a:cs typeface="Times New Roman"/>
                <a:sym typeface="Times New Roman"/>
              </a:defRPr>
            </a:lvl1pPr>
          </a:lstStyle>
          <a:p>
            <a:pPr/>
            <a:r>
              <a:t>Detector1</a:t>
            </a:r>
          </a:p>
        </p:txBody>
      </p:sp>
      <p:sp>
        <p:nvSpPr>
          <p:cNvPr id="303" name="テキスト ボックス 127"/>
          <p:cNvSpPr txBox="1"/>
          <p:nvPr/>
        </p:nvSpPr>
        <p:spPr>
          <a:xfrm>
            <a:off x="4447049" y="6054684"/>
            <a:ext cx="1404451" cy="4098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defTabSz="914400">
              <a:defRPr sz="1800">
                <a:solidFill>
                  <a:srgbClr val="000000"/>
                </a:solidFill>
                <a:latin typeface="Times New Roman"/>
                <a:ea typeface="Times New Roman"/>
                <a:cs typeface="Times New Roman"/>
                <a:sym typeface="Times New Roman"/>
              </a:defRPr>
            </a:lvl1pPr>
          </a:lstStyle>
          <a:p>
            <a:pPr/>
            <a:r>
              <a:t>Detector2</a:t>
            </a:r>
          </a:p>
        </p:txBody>
      </p:sp>
      <p:sp>
        <p:nvSpPr>
          <p:cNvPr id="304" name="方程式"/>
          <p:cNvSpPr txBox="1"/>
          <p:nvPr/>
        </p:nvSpPr>
        <p:spPr>
          <a:xfrm>
            <a:off x="9853432" y="2186427"/>
            <a:ext cx="1887175" cy="1269388"/>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m:rPr>
                          <m:sty m:val="p"/>
                        </m:rPr>
                        <a:rPr xmlns:a="http://schemas.openxmlformats.org/drawingml/2006/main" sz="3800" i="1">
                          <a:solidFill>
                            <a:srgbClr val="000000"/>
                          </a:solidFill>
                          <a:latin typeface="Cambria Math" panose="02040503050406030204" pitchFamily="18" charset="0"/>
                        </a:rPr>
                        <m:t>Γ</m:t>
                      </m:r>
                    </m:e>
                    <m:sub>
                      <m:r>
                        <m:rPr>
                          <m:sty m:val="p"/>
                        </m:rPr>
                        <a:rPr xmlns:a="http://schemas.openxmlformats.org/drawingml/2006/main" sz="3800" i="1">
                          <a:solidFill>
                            <a:srgbClr val="000000"/>
                          </a:solidFill>
                          <a:latin typeface="Cambria Math" panose="02040503050406030204" pitchFamily="18" charset="0"/>
                        </a:rPr>
                        <m:t>in</m:t>
                      </m:r>
                    </m:sub>
                  </m:sSub>
                  <m:r>
                    <a:rPr xmlns:a="http://schemas.openxmlformats.org/drawingml/2006/main" sz="3800" i="1">
                      <a:solidFill>
                        <a:srgbClr val="000000"/>
                      </a:solidFill>
                      <a:latin typeface="Cambria Math" panose="02040503050406030204" pitchFamily="18" charset="0"/>
                    </a:rPr>
                    <m:t>=</m:t>
                  </m:r>
                  <m:f>
                    <m:fPr>
                      <m:ctrlPr>
                        <a:rPr xmlns:a="http://schemas.openxmlformats.org/drawingml/2006/main" sz="3800" i="1">
                          <a:solidFill>
                            <a:srgbClr val="000000"/>
                          </a:solidFill>
                          <a:latin typeface="Cambria Math" panose="02040503050406030204" pitchFamily="18" charset="0"/>
                        </a:rPr>
                      </m:ctrlPr>
                      <m:type m:val="bar"/>
                    </m:fPr>
                    <m:num>
                      <m:sSubSup>
                        <m:e>
                          <m:r>
                            <a:rPr xmlns:a="http://schemas.openxmlformats.org/drawingml/2006/main" sz="3800" i="1">
                              <a:solidFill>
                                <a:srgbClr val="000000"/>
                              </a:solidFill>
                              <a:latin typeface="Cambria Math" panose="02040503050406030204" pitchFamily="18" charset="0"/>
                            </a:rPr>
                            <m:t>N</m:t>
                          </m:r>
                        </m:e>
                        <m:sub>
                          <m:r>
                            <a:rPr xmlns:a="http://schemas.openxmlformats.org/drawingml/2006/main" sz="3800" i="1">
                              <a:solidFill>
                                <a:srgbClr val="000000"/>
                              </a:solidFill>
                              <a:latin typeface="Cambria Math" panose="02040503050406030204" pitchFamily="18" charset="0"/>
                            </a:rPr>
                            <m:t>2</m:t>
                          </m:r>
                        </m:sub>
                        <m:sup>
                          <m:r>
                            <m:rPr>
                              <m:sty m:val="p"/>
                            </m:rPr>
                            <a:rPr xmlns:a="http://schemas.openxmlformats.org/drawingml/2006/main" sz="3800" i="1">
                              <a:solidFill>
                                <a:srgbClr val="000000"/>
                              </a:solidFill>
                              <a:latin typeface="Cambria Math" panose="02040503050406030204" pitchFamily="18" charset="0"/>
                            </a:rPr>
                            <m:t>in</m:t>
                          </m:r>
                        </m:sup>
                      </m:sSubSup>
                    </m:num>
                    <m:den>
                      <m:sSubSup>
                        <m:e>
                          <m:r>
                            <a:rPr xmlns:a="http://schemas.openxmlformats.org/drawingml/2006/main" sz="3800" i="1">
                              <a:solidFill>
                                <a:srgbClr val="000000"/>
                              </a:solidFill>
                              <a:latin typeface="Cambria Math" panose="02040503050406030204" pitchFamily="18" charset="0"/>
                            </a:rPr>
                            <m:t>N</m:t>
                          </m:r>
                        </m:e>
                        <m:sub>
                          <m:r>
                            <a:rPr xmlns:a="http://schemas.openxmlformats.org/drawingml/2006/main" sz="3800" i="1">
                              <a:solidFill>
                                <a:srgbClr val="000000"/>
                              </a:solidFill>
                              <a:latin typeface="Cambria Math" panose="02040503050406030204" pitchFamily="18" charset="0"/>
                            </a:rPr>
                            <m:t>1</m:t>
                          </m:r>
                        </m:sub>
                        <m:sup>
                          <m:r>
                            <m:rPr>
                              <m:sty m:val="p"/>
                            </m:rPr>
                            <a:rPr xmlns:a="http://schemas.openxmlformats.org/drawingml/2006/main" sz="3800" i="1">
                              <a:solidFill>
                                <a:srgbClr val="000000"/>
                              </a:solidFill>
                              <a:latin typeface="Cambria Math" panose="02040503050406030204" pitchFamily="18" charset="0"/>
                            </a:rPr>
                            <m:t>in</m:t>
                          </m:r>
                        </m:sup>
                      </m:sSubSup>
                    </m:den>
                  </m:f>
                </m:oMath>
              </m:oMathPara>
            </a14:m>
            <a:endParaRPr sz="3800"/>
          </a:p>
        </p:txBody>
      </p:sp>
      <p:sp>
        <p:nvSpPr>
          <p:cNvPr id="305" name="方程式"/>
          <p:cNvSpPr txBox="1"/>
          <p:nvPr/>
        </p:nvSpPr>
        <p:spPr>
          <a:xfrm>
            <a:off x="9683746" y="7645413"/>
            <a:ext cx="2220113" cy="123375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m:rPr>
                          <m:sty m:val="p"/>
                        </m:rPr>
                        <a:rPr xmlns:a="http://schemas.openxmlformats.org/drawingml/2006/main" sz="3800" i="1">
                          <a:solidFill>
                            <a:srgbClr val="000000"/>
                          </a:solidFill>
                          <a:latin typeface="Cambria Math" panose="02040503050406030204" pitchFamily="18" charset="0"/>
                        </a:rPr>
                        <m:t>Γ</m:t>
                      </m:r>
                    </m:e>
                    <m:sub>
                      <m:r>
                        <m:rPr>
                          <m:sty m:val="p"/>
                        </m:rPr>
                        <a:rPr xmlns:a="http://schemas.openxmlformats.org/drawingml/2006/main" sz="3800" i="1">
                          <a:solidFill>
                            <a:srgbClr val="000000"/>
                          </a:solidFill>
                          <a:latin typeface="Cambria Math" panose="02040503050406030204" pitchFamily="18" charset="0"/>
                        </a:rPr>
                        <m:t>out</m:t>
                      </m:r>
                    </m:sub>
                  </m:sSub>
                  <m:r>
                    <a:rPr xmlns:a="http://schemas.openxmlformats.org/drawingml/2006/main" sz="3800" i="1">
                      <a:solidFill>
                        <a:srgbClr val="000000"/>
                      </a:solidFill>
                      <a:latin typeface="Cambria Math" panose="02040503050406030204" pitchFamily="18" charset="0"/>
                    </a:rPr>
                    <m:t>=</m:t>
                  </m:r>
                  <m:f>
                    <m:fPr>
                      <m:ctrlPr>
                        <a:rPr xmlns:a="http://schemas.openxmlformats.org/drawingml/2006/main" sz="3800" i="1">
                          <a:solidFill>
                            <a:srgbClr val="000000"/>
                          </a:solidFill>
                          <a:latin typeface="Cambria Math" panose="02040503050406030204" pitchFamily="18" charset="0"/>
                        </a:rPr>
                      </m:ctrlPr>
                      <m:type m:val="bar"/>
                    </m:fPr>
                    <m:num>
                      <m:sSubSup>
                        <m:e>
                          <m:r>
                            <a:rPr xmlns:a="http://schemas.openxmlformats.org/drawingml/2006/main" sz="3800" i="1">
                              <a:solidFill>
                                <a:srgbClr val="000000"/>
                              </a:solidFill>
                              <a:latin typeface="Cambria Math" panose="02040503050406030204" pitchFamily="18" charset="0"/>
                            </a:rPr>
                            <m:t>N</m:t>
                          </m:r>
                        </m:e>
                        <m:sub>
                          <m:r>
                            <a:rPr xmlns:a="http://schemas.openxmlformats.org/drawingml/2006/main" sz="3800" i="1">
                              <a:solidFill>
                                <a:srgbClr val="000000"/>
                              </a:solidFill>
                              <a:latin typeface="Cambria Math" panose="02040503050406030204" pitchFamily="18" charset="0"/>
                            </a:rPr>
                            <m:t>2</m:t>
                          </m:r>
                        </m:sub>
                        <m:sup>
                          <m:r>
                            <m:rPr>
                              <m:sty m:val="p"/>
                            </m:rPr>
                            <a:rPr xmlns:a="http://schemas.openxmlformats.org/drawingml/2006/main" sz="3800" i="1">
                              <a:solidFill>
                                <a:srgbClr val="000000"/>
                              </a:solidFill>
                              <a:latin typeface="Cambria Math" panose="02040503050406030204" pitchFamily="18" charset="0"/>
                            </a:rPr>
                            <m:t>out</m:t>
                          </m:r>
                        </m:sup>
                      </m:sSubSup>
                    </m:num>
                    <m:den>
                      <m:sSubSup>
                        <m:e>
                          <m:r>
                            <a:rPr xmlns:a="http://schemas.openxmlformats.org/drawingml/2006/main" sz="3800" i="1">
                              <a:solidFill>
                                <a:srgbClr val="000000"/>
                              </a:solidFill>
                              <a:latin typeface="Cambria Math" panose="02040503050406030204" pitchFamily="18" charset="0"/>
                            </a:rPr>
                            <m:t>N</m:t>
                          </m:r>
                        </m:e>
                        <m:sub>
                          <m:r>
                            <a:rPr xmlns:a="http://schemas.openxmlformats.org/drawingml/2006/main" sz="3800" i="1">
                              <a:solidFill>
                                <a:srgbClr val="000000"/>
                              </a:solidFill>
                              <a:latin typeface="Cambria Math" panose="02040503050406030204" pitchFamily="18" charset="0"/>
                            </a:rPr>
                            <m:t>1</m:t>
                          </m:r>
                        </m:sub>
                        <m:sup>
                          <m:r>
                            <m:rPr>
                              <m:sty m:val="p"/>
                            </m:rPr>
                            <a:rPr xmlns:a="http://schemas.openxmlformats.org/drawingml/2006/main" sz="3800" i="1">
                              <a:solidFill>
                                <a:srgbClr val="000000"/>
                              </a:solidFill>
                              <a:latin typeface="Cambria Math" panose="02040503050406030204" pitchFamily="18" charset="0"/>
                            </a:rPr>
                            <m:t>out</m:t>
                          </m:r>
                        </m:sup>
                      </m:sSubSup>
                    </m:den>
                  </m:f>
                </m:oMath>
              </m:oMathPara>
            </a14:m>
            <a:endParaRPr sz="3800"/>
          </a:p>
        </p:txBody>
      </p:sp>
      <p:sp>
        <p:nvSpPr>
          <p:cNvPr id="306" name="方程式"/>
          <p:cNvSpPr txBox="1"/>
          <p:nvPr/>
        </p:nvSpPr>
        <p:spPr>
          <a:xfrm>
            <a:off x="8718546" y="4753555"/>
            <a:ext cx="3849589" cy="1484479"/>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a:rPr xmlns:a="http://schemas.openxmlformats.org/drawingml/2006/main" sz="3800" i="1">
                          <a:solidFill>
                            <a:srgbClr val="ED220B"/>
                          </a:solidFill>
                          <a:latin typeface="Cambria Math" panose="02040503050406030204" pitchFamily="18" charset="0"/>
                        </a:rPr>
                        <m:t>σ</m:t>
                      </m:r>
                    </m:e>
                    <m:sub>
                      <m:r>
                        <m:rPr>
                          <m:sty m:val="p"/>
                        </m:rPr>
                        <a:rPr xmlns:a="http://schemas.openxmlformats.org/drawingml/2006/main" sz="3800" i="1">
                          <a:solidFill>
                            <a:srgbClr val="ED220B"/>
                          </a:solidFill>
                          <a:latin typeface="Cambria Math" panose="02040503050406030204" pitchFamily="18" charset="0"/>
                        </a:rPr>
                        <m:t>I</m:t>
                      </m:r>
                    </m:sub>
                  </m:sSub>
                  <m:r>
                    <a:rPr xmlns:a="http://schemas.openxmlformats.org/drawingml/2006/main" sz="3800" i="1">
                      <a:solidFill>
                        <a:srgbClr val="ED220B"/>
                      </a:solidFill>
                      <a:latin typeface="Cambria Math" panose="02040503050406030204" pitchFamily="18" charset="0"/>
                    </a:rPr>
                    <m:t>=</m:t>
                  </m:r>
                  <m:r>
                    <a:rPr xmlns:a="http://schemas.openxmlformats.org/drawingml/2006/main" sz="3800" i="1">
                      <a:solidFill>
                        <a:srgbClr val="ED220B"/>
                      </a:solidFill>
                      <a:latin typeface="Cambria Math" panose="02040503050406030204" pitchFamily="18" charset="0"/>
                    </a:rPr>
                    <m:t>-</m:t>
                  </m:r>
                  <m:f>
                    <m:fPr>
                      <m:ctrlPr>
                        <a:rPr xmlns:a="http://schemas.openxmlformats.org/drawingml/2006/main" sz="3800" i="1">
                          <a:solidFill>
                            <a:srgbClr val="ED220B"/>
                          </a:solidFill>
                          <a:latin typeface="Cambria Math" panose="02040503050406030204" pitchFamily="18" charset="0"/>
                        </a:rPr>
                      </m:ctrlPr>
                      <m:type m:val="bar"/>
                    </m:fPr>
                    <m:num>
                      <m:r>
                        <a:rPr xmlns:a="http://schemas.openxmlformats.org/drawingml/2006/main" sz="3800" i="1">
                          <a:solidFill>
                            <a:srgbClr val="ED220B"/>
                          </a:solidFill>
                          <a:latin typeface="Cambria Math" panose="02040503050406030204" pitchFamily="18" charset="0"/>
                        </a:rPr>
                        <m:t>1</m:t>
                      </m:r>
                    </m:num>
                    <m:den>
                      <m:r>
                        <a:rPr xmlns:a="http://schemas.openxmlformats.org/drawingml/2006/main" sz="3800" i="1">
                          <a:solidFill>
                            <a:srgbClr val="ED220B"/>
                          </a:solidFill>
                          <a:latin typeface="Cambria Math" panose="02040503050406030204" pitchFamily="18" charset="0"/>
                        </a:rPr>
                        <m:t>t</m:t>
                      </m:r>
                    </m:den>
                  </m:f>
                  <m:r>
                    <m:rPr>
                      <m:sty m:val="p"/>
                    </m:rPr>
                    <a:rPr xmlns:a="http://schemas.openxmlformats.org/drawingml/2006/main" sz="3800" i="1">
                      <a:solidFill>
                        <a:srgbClr val="ED220B"/>
                      </a:solidFill>
                      <a:latin typeface="Cambria Math" panose="02040503050406030204" pitchFamily="18" charset="0"/>
                    </a:rPr>
                    <m:t>ln</m:t>
                  </m:r>
                  <m:d>
                    <m:dPr>
                      <m:ctrlPr>
                        <a:rPr xmlns:a="http://schemas.openxmlformats.org/drawingml/2006/main" sz="3800" i="1">
                          <a:solidFill>
                            <a:srgbClr val="ED220B"/>
                          </a:solidFill>
                          <a:latin typeface="Cambria Math" panose="02040503050406030204" pitchFamily="18" charset="0"/>
                        </a:rPr>
                      </m:ctrlPr>
                    </m:dPr>
                    <m:e>
                      <m:f>
                        <m:fPr>
                          <m:ctrlPr>
                            <a:rPr xmlns:a="http://schemas.openxmlformats.org/drawingml/2006/main" sz="3800" i="1">
                              <a:solidFill>
                                <a:srgbClr val="ED220B"/>
                              </a:solidFill>
                              <a:latin typeface="Cambria Math" panose="02040503050406030204" pitchFamily="18" charset="0"/>
                            </a:rPr>
                          </m:ctrlPr>
                          <m:type m:val="bar"/>
                        </m:fPr>
                        <m:num>
                          <m:sSub>
                            <m:e>
                              <m:r>
                                <m:rPr>
                                  <m:sty m:val="p"/>
                                </m:rPr>
                                <a:rPr xmlns:a="http://schemas.openxmlformats.org/drawingml/2006/main" sz="3800" i="1">
                                  <a:solidFill>
                                    <a:srgbClr val="ED220B"/>
                                  </a:solidFill>
                                  <a:latin typeface="Cambria Math" panose="02040503050406030204" pitchFamily="18" charset="0"/>
                                </a:rPr>
                                <m:t>Γ</m:t>
                              </m:r>
                            </m:e>
                            <m:sub>
                              <m:r>
                                <m:rPr>
                                  <m:sty m:val="p"/>
                                </m:rPr>
                                <a:rPr xmlns:a="http://schemas.openxmlformats.org/drawingml/2006/main" sz="3800" i="1">
                                  <a:solidFill>
                                    <a:srgbClr val="ED220B"/>
                                  </a:solidFill>
                                  <a:latin typeface="Cambria Math" panose="02040503050406030204" pitchFamily="18" charset="0"/>
                                </a:rPr>
                                <m:t>in</m:t>
                              </m:r>
                            </m:sub>
                          </m:sSub>
                        </m:num>
                        <m:den>
                          <m:sSub>
                            <m:e>
                              <m:r>
                                <m:rPr>
                                  <m:sty m:val="p"/>
                                </m:rPr>
                                <a:rPr xmlns:a="http://schemas.openxmlformats.org/drawingml/2006/main" sz="3800" i="1">
                                  <a:solidFill>
                                    <a:srgbClr val="ED220B"/>
                                  </a:solidFill>
                                  <a:latin typeface="Cambria Math" panose="02040503050406030204" pitchFamily="18" charset="0"/>
                                </a:rPr>
                                <m:t>Γ</m:t>
                              </m:r>
                            </m:e>
                            <m:sub>
                              <m:r>
                                <m:rPr>
                                  <m:sty m:val="p"/>
                                </m:rPr>
                                <a:rPr xmlns:a="http://schemas.openxmlformats.org/drawingml/2006/main" sz="3800" i="1">
                                  <a:solidFill>
                                    <a:srgbClr val="ED220B"/>
                                  </a:solidFill>
                                  <a:latin typeface="Cambria Math" panose="02040503050406030204" pitchFamily="18" charset="0"/>
                                </a:rPr>
                                <m:t>out</m:t>
                              </m:r>
                            </m:sub>
                          </m:sSub>
                        </m:den>
                      </m:f>
                    </m:e>
                  </m:d>
                </m:oMath>
              </m:oMathPara>
            </a14:m>
            <a:endParaRPr sz="3800">
              <a:solidFill>
                <a:srgbClr val="EE220C"/>
              </a:solidFill>
            </a:endParaRPr>
          </a:p>
        </p:txBody>
      </p:sp>
      <p:sp>
        <p:nvSpPr>
          <p:cNvPr id="307" name="矢印"/>
          <p:cNvSpPr/>
          <p:nvPr/>
        </p:nvSpPr>
        <p:spPr>
          <a:xfrm rot="5400000">
            <a:off x="10192146" y="3889083"/>
            <a:ext cx="1269388" cy="650241"/>
          </a:xfrm>
          <a:prstGeom prst="rightArrow">
            <a:avLst>
              <a:gd name="adj1" fmla="val 33397"/>
              <a:gd name="adj2" fmla="val 95140"/>
            </a:avLst>
          </a:prstGeom>
          <a:solidFill>
            <a:srgbClr val="FFFC66"/>
          </a:solidFill>
          <a:ln w="25400">
            <a:solidFill>
              <a:srgbClr val="000000"/>
            </a:solidFill>
            <a:miter lim="400000"/>
          </a:ln>
        </p:spPr>
        <p:txBody>
          <a:bodyPr lIns="50800" tIns="50800" rIns="50800" bIns="50800" anchor="ctr"/>
          <a:lstStyle/>
          <a:p>
            <a:pPr defTabSz="584200">
              <a:defRPr sz="2200">
                <a:solidFill>
                  <a:srgbClr val="FFFFFF"/>
                </a:solidFill>
              </a:defRPr>
            </a:pPr>
          </a:p>
        </p:txBody>
      </p:sp>
      <p:sp>
        <p:nvSpPr>
          <p:cNvPr id="308" name="Non-reaction rate"/>
          <p:cNvSpPr txBox="1"/>
          <p:nvPr/>
        </p:nvSpPr>
        <p:spPr>
          <a:xfrm>
            <a:off x="9491301" y="1591934"/>
            <a:ext cx="2611438" cy="4685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b="1" sz="2600">
                <a:solidFill>
                  <a:srgbClr val="000000"/>
                </a:solidFill>
                <a:latin typeface="Times New Roman"/>
                <a:ea typeface="Times New Roman"/>
                <a:cs typeface="Times New Roman"/>
                <a:sym typeface="Times New Roman"/>
              </a:defRPr>
            </a:lvl1pPr>
          </a:lstStyle>
          <a:p>
            <a:pPr/>
            <a:r>
              <a:t>Non-reaction rate</a:t>
            </a:r>
          </a:p>
        </p:txBody>
      </p:sp>
      <p:sp>
        <p:nvSpPr>
          <p:cNvPr id="309" name="σI measurement…"/>
          <p:cNvSpPr txBox="1"/>
          <p:nvPr/>
        </p:nvSpPr>
        <p:spPr>
          <a:xfrm>
            <a:off x="638465" y="1810039"/>
            <a:ext cx="4266606" cy="11599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lnSpc>
                <a:spcPct val="130000"/>
              </a:lnSpc>
              <a:defRPr b="1" sz="3200">
                <a:solidFill>
                  <a:srgbClr val="000000"/>
                </a:solidFill>
                <a:latin typeface="Times New Roman"/>
                <a:ea typeface="Times New Roman"/>
                <a:cs typeface="Times New Roman"/>
                <a:sym typeface="Times New Roman"/>
              </a:defRPr>
            </a:pPr>
            <a:r>
              <a:rPr i="1"/>
              <a:t>σ</a:t>
            </a:r>
            <a:r>
              <a:rPr baseline="-5999"/>
              <a:t>I</a:t>
            </a:r>
            <a:r>
              <a:t> measurement</a:t>
            </a:r>
          </a:p>
          <a:p>
            <a:pPr algn="l" defTabSz="584200">
              <a:lnSpc>
                <a:spcPct val="130000"/>
              </a:lnSpc>
              <a:defRPr b="1" sz="3200">
                <a:solidFill>
                  <a:srgbClr val="000000"/>
                </a:solidFill>
                <a:latin typeface="Times New Roman"/>
                <a:ea typeface="Times New Roman"/>
                <a:cs typeface="Times New Roman"/>
                <a:sym typeface="Times New Roman"/>
              </a:defRPr>
            </a:pPr>
            <a:r>
              <a:t>~Transmission method~</a:t>
            </a:r>
          </a:p>
        </p:txBody>
      </p:sp>
      <p:sp>
        <p:nvSpPr>
          <p:cNvPr id="310" name="矢印"/>
          <p:cNvSpPr/>
          <p:nvPr/>
        </p:nvSpPr>
        <p:spPr>
          <a:xfrm rot="16200000">
            <a:off x="10192146" y="6609303"/>
            <a:ext cx="1269388" cy="650241"/>
          </a:xfrm>
          <a:prstGeom prst="rightArrow">
            <a:avLst>
              <a:gd name="adj1" fmla="val 33397"/>
              <a:gd name="adj2" fmla="val 95140"/>
            </a:avLst>
          </a:prstGeom>
          <a:solidFill>
            <a:srgbClr val="FFFC66"/>
          </a:solidFill>
          <a:ln w="25400">
            <a:solidFill>
              <a:srgbClr val="000000"/>
            </a:solidFill>
            <a:miter lim="400000"/>
          </a:ln>
        </p:spPr>
        <p:txBody>
          <a:bodyPr lIns="50800" tIns="50800" rIns="50800" bIns="50800" anchor="ctr"/>
          <a:lstStyle/>
          <a:p>
            <a:pPr defTabSz="584200">
              <a:defRPr sz="2200">
                <a:solidFill>
                  <a:srgbClr val="FFFFFF"/>
                </a:solidFill>
              </a:defRPr>
            </a:pPr>
          </a:p>
        </p:txBody>
      </p:sp>
      <p:sp>
        <p:nvSpPr>
          <p:cNvPr id="311" name="Non-nuclide-changing (N, Z) = (Ninc., Zinc.)"/>
          <p:cNvSpPr/>
          <p:nvPr/>
        </p:nvSpPr>
        <p:spPr>
          <a:xfrm>
            <a:off x="6035692" y="3313402"/>
            <a:ext cx="3480216" cy="1000650"/>
          </a:xfrm>
          <a:prstGeom prst="roundRect">
            <a:avLst>
              <a:gd name="adj" fmla="val 14965"/>
            </a:avLst>
          </a:prstGeom>
          <a:solidFill>
            <a:srgbClr val="FFFFFF"/>
          </a:solidFill>
          <a:ln w="25400">
            <a:solidFill>
              <a:srgbClr val="FF0000"/>
            </a:solidFill>
            <a:miter lim="400000"/>
          </a:ln>
          <a:extLst>
            <a:ext uri="{C572A759-6A51-4108-AA02-DFA0A04FC94B}">
              <ma14:wrappingTextBoxFlag xmlns:ma14="http://schemas.microsoft.com/office/mac/drawingml/2011/main" val="1"/>
            </a:ext>
          </a:extLst>
        </p:spPr>
        <p:txBody>
          <a:bodyPr lIns="45719" rIns="45719" anchor="ctr"/>
          <a:lstStyle/>
          <a:p>
            <a:pPr defTabSz="914400">
              <a:defRPr b="1" i="1" sz="2400">
                <a:solidFill>
                  <a:schemeClr val="accent5">
                    <a:hueOff val="-82419"/>
                    <a:satOff val="-9513"/>
                    <a:lumOff val="-16343"/>
                  </a:schemeClr>
                </a:solidFill>
                <a:latin typeface="Helvetica"/>
                <a:ea typeface="Helvetica"/>
                <a:cs typeface="Helvetica"/>
                <a:sym typeface="Helvetica"/>
              </a:defRPr>
            </a:pPr>
            <a:r>
              <a:rPr i="0"/>
              <a:t>Non-nuclide-changing</a:t>
            </a:r>
            <a:br>
              <a:rPr i="0"/>
            </a:br>
            <a:r>
              <a:rPr b="0" i="0">
                <a:latin typeface="Times New Roman"/>
                <a:ea typeface="Times New Roman"/>
                <a:cs typeface="Times New Roman"/>
                <a:sym typeface="Times New Roman"/>
              </a:rPr>
              <a:t>(</a:t>
            </a:r>
            <a:r>
              <a:rPr b="0">
                <a:latin typeface="Times New Roman"/>
                <a:ea typeface="Times New Roman"/>
                <a:cs typeface="Times New Roman"/>
                <a:sym typeface="Times New Roman"/>
              </a:rPr>
              <a:t>N</a:t>
            </a:r>
            <a:r>
              <a:rPr b="0" i="0">
                <a:latin typeface="Times New Roman"/>
                <a:ea typeface="Times New Roman"/>
                <a:cs typeface="Times New Roman"/>
                <a:sym typeface="Times New Roman"/>
              </a:rPr>
              <a:t>, </a:t>
            </a:r>
            <a:r>
              <a:rPr b="0">
                <a:latin typeface="Times New Roman"/>
                <a:ea typeface="Times New Roman"/>
                <a:cs typeface="Times New Roman"/>
                <a:sym typeface="Times New Roman"/>
              </a:rPr>
              <a:t>Z</a:t>
            </a:r>
            <a:r>
              <a:rPr b="0" i="0">
                <a:latin typeface="Times New Roman"/>
                <a:ea typeface="Times New Roman"/>
                <a:cs typeface="Times New Roman"/>
                <a:sym typeface="Times New Roman"/>
              </a:rPr>
              <a:t>) = (</a:t>
            </a:r>
            <a:r>
              <a:rPr b="0">
                <a:latin typeface="Times New Roman"/>
                <a:ea typeface="Times New Roman"/>
                <a:cs typeface="Times New Roman"/>
                <a:sym typeface="Times New Roman"/>
              </a:rPr>
              <a:t>N</a:t>
            </a:r>
            <a:r>
              <a:rPr b="0" baseline="-25000" i="0">
                <a:latin typeface="Times New Roman"/>
                <a:ea typeface="Times New Roman"/>
                <a:cs typeface="Times New Roman"/>
                <a:sym typeface="Times New Roman"/>
              </a:rPr>
              <a:t>inc.</a:t>
            </a:r>
            <a:r>
              <a:rPr b="0" i="0">
                <a:latin typeface="Times New Roman"/>
                <a:ea typeface="Times New Roman"/>
                <a:cs typeface="Times New Roman"/>
                <a:sym typeface="Times New Roman"/>
              </a:rPr>
              <a:t>, </a:t>
            </a:r>
            <a:r>
              <a:rPr b="0">
                <a:latin typeface="Times New Roman"/>
                <a:ea typeface="Times New Roman"/>
                <a:cs typeface="Times New Roman"/>
                <a:sym typeface="Times New Roman"/>
              </a:rPr>
              <a:t>Z</a:t>
            </a:r>
            <a:r>
              <a:rPr b="0" baseline="-25000" i="0">
                <a:latin typeface="Times New Roman"/>
                <a:ea typeface="Times New Roman"/>
                <a:cs typeface="Times New Roman"/>
                <a:sym typeface="Times New Roman"/>
              </a:rPr>
              <a:t>inc.</a:t>
            </a:r>
            <a:r>
              <a:rPr b="0" i="0">
                <a:latin typeface="Times New Roman"/>
                <a:ea typeface="Times New Roman"/>
                <a:cs typeface="Times New Roman"/>
                <a:sym typeface="Times New Roman"/>
              </a:rPr>
              <a:t>)</a:t>
            </a:r>
          </a:p>
        </p:txBody>
      </p:sp>
      <p:sp>
        <p:nvSpPr>
          <p:cNvPr id="312" name="線"/>
          <p:cNvSpPr/>
          <p:nvPr/>
        </p:nvSpPr>
        <p:spPr>
          <a:xfrm flipH="1">
            <a:off x="7370118" y="4313009"/>
            <a:ext cx="395143" cy="653759"/>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313" name="3. Experiment"/>
          <p:cNvSpPr txBox="1"/>
          <p:nvPr/>
        </p:nvSpPr>
        <p:spPr>
          <a:xfrm>
            <a:off x="221062" y="262256"/>
            <a:ext cx="3190082" cy="67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4000">
                <a:solidFill>
                  <a:srgbClr val="000000"/>
                </a:solidFill>
                <a:latin typeface="Times New Roman"/>
                <a:ea typeface="Times New Roman"/>
                <a:cs typeface="Times New Roman"/>
                <a:sym typeface="Times New Roman"/>
              </a:defRPr>
            </a:lvl1pPr>
          </a:lstStyle>
          <a:p>
            <a:pPr/>
            <a:r>
              <a:t>3. Experiment</a:t>
            </a:r>
          </a:p>
        </p:txBody>
      </p:sp>
      <p:sp>
        <p:nvSpPr>
          <p:cNvPr id="314"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4. Setup &amp; Particle identification"/>
          <p:cNvSpPr txBox="1"/>
          <p:nvPr>
            <p:ph type="title" idx="4294967295"/>
          </p:nvPr>
        </p:nvSpPr>
        <p:spPr>
          <a:xfrm>
            <a:off x="292099" y="326703"/>
            <a:ext cx="8194511" cy="728846"/>
          </a:xfrm>
          <a:prstGeom prst="rect">
            <a:avLst/>
          </a:prstGeom>
        </p:spPr>
        <p:txBody>
          <a:bodyPr/>
          <a:lstStyle>
            <a:lvl1pPr defTabSz="584200">
              <a:lnSpc>
                <a:spcPct val="100000"/>
              </a:lnSpc>
              <a:defRPr b="1" spc="0" sz="4000">
                <a:latin typeface="Times New Roman"/>
                <a:ea typeface="Times New Roman"/>
                <a:cs typeface="Times New Roman"/>
                <a:sym typeface="Times New Roman"/>
              </a:defRPr>
            </a:lvl1pPr>
          </a:lstStyle>
          <a:p>
            <a:pPr/>
            <a:r>
              <a:t>4. Setup &amp; Particle identification</a:t>
            </a:r>
          </a:p>
        </p:txBody>
      </p:sp>
      <p:sp>
        <p:nvSpPr>
          <p:cNvPr id="319" name="BigRIPS fragment separater @RIBF | RIKEN"/>
          <p:cNvSpPr txBox="1"/>
          <p:nvPr/>
        </p:nvSpPr>
        <p:spPr>
          <a:xfrm>
            <a:off x="292100" y="1090953"/>
            <a:ext cx="7131150"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800">
                <a:solidFill>
                  <a:schemeClr val="accent1">
                    <a:lumOff val="-13575"/>
                  </a:schemeClr>
                </a:solidFill>
                <a:latin typeface="Times New Roman"/>
                <a:ea typeface="Times New Roman"/>
                <a:cs typeface="Times New Roman"/>
                <a:sym typeface="Times New Roman"/>
              </a:defRPr>
            </a:lvl1pPr>
          </a:lstStyle>
          <a:p>
            <a:pPr/>
            <a:r>
              <a:t>BigRIPS fragment separater @RIBF | RIKEN</a:t>
            </a:r>
          </a:p>
        </p:txBody>
      </p:sp>
      <p:sp>
        <p:nvSpPr>
          <p:cNvPr id="320" name="238U + Be → 58-77Ni"/>
          <p:cNvSpPr txBox="1"/>
          <p:nvPr/>
        </p:nvSpPr>
        <p:spPr>
          <a:xfrm>
            <a:off x="285502" y="1625112"/>
            <a:ext cx="2539952"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400">
                <a:solidFill>
                  <a:srgbClr val="424242"/>
                </a:solidFill>
                <a:latin typeface="Times New Roman"/>
                <a:ea typeface="Times New Roman"/>
                <a:cs typeface="Times New Roman"/>
                <a:sym typeface="Times New Roman"/>
              </a:defRPr>
            </a:pPr>
            <a:r>
              <a:rPr baseline="31999"/>
              <a:t>238</a:t>
            </a:r>
            <a:r>
              <a:t>U + Be → </a:t>
            </a:r>
            <a:r>
              <a:rPr baseline="31999">
                <a:solidFill>
                  <a:srgbClr val="FA4337"/>
                </a:solidFill>
              </a:rPr>
              <a:t>58-77</a:t>
            </a:r>
            <a:r>
              <a:rPr>
                <a:solidFill>
                  <a:srgbClr val="FA4337"/>
                </a:solidFill>
              </a:rPr>
              <a:t>Ni</a:t>
            </a:r>
          </a:p>
        </p:txBody>
      </p:sp>
      <p:grpSp>
        <p:nvGrpSpPr>
          <p:cNvPr id="335" name="グループ"/>
          <p:cNvGrpSpPr/>
          <p:nvPr/>
        </p:nvGrpSpPr>
        <p:grpSpPr>
          <a:xfrm>
            <a:off x="9455343" y="498866"/>
            <a:ext cx="3104266" cy="8755868"/>
            <a:chOff x="0" y="0"/>
            <a:chExt cx="3104264" cy="8755867"/>
          </a:xfrm>
        </p:grpSpPr>
        <p:sp>
          <p:nvSpPr>
            <p:cNvPr id="321" name="四角形"/>
            <p:cNvSpPr/>
            <p:nvPr/>
          </p:nvSpPr>
          <p:spPr>
            <a:xfrm>
              <a:off x="0" y="0"/>
              <a:ext cx="3104265" cy="875586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a:solidFill>
                    <a:srgbClr val="FFFFFF"/>
                  </a:solidFill>
                </a:defRPr>
              </a:pPr>
            </a:p>
          </p:txBody>
        </p:sp>
        <p:pic>
          <p:nvPicPr>
            <p:cNvPr id="322" name="setup.png" descr="setup.png"/>
            <p:cNvPicPr>
              <a:picLocks noChangeAspect="1"/>
            </p:cNvPicPr>
            <p:nvPr/>
          </p:nvPicPr>
          <p:blipFill>
            <a:blip r:embed="rId3">
              <a:extLst/>
            </a:blip>
            <a:srcRect l="0" t="0" r="0" b="0"/>
            <a:stretch>
              <a:fillRect/>
            </a:stretch>
          </p:blipFill>
          <p:spPr>
            <a:xfrm rot="5400000">
              <a:off x="-2398098" y="3297271"/>
              <a:ext cx="8403727" cy="2224591"/>
            </a:xfrm>
            <a:prstGeom prst="rect">
              <a:avLst/>
            </a:prstGeom>
            <a:ln w="12700" cap="flat">
              <a:noFill/>
              <a:miter lim="400000"/>
            </a:ln>
            <a:effectLst/>
          </p:spPr>
        </p:pic>
        <p:sp>
          <p:nvSpPr>
            <p:cNvPr id="323" name="12C target"/>
            <p:cNvSpPr txBox="1"/>
            <p:nvPr/>
          </p:nvSpPr>
          <p:spPr>
            <a:xfrm>
              <a:off x="458426" y="4178668"/>
              <a:ext cx="1322520" cy="436678"/>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defTabSz="584200">
                <a:defRPr sz="2200">
                  <a:solidFill>
                    <a:srgbClr val="FA4337"/>
                  </a:solidFill>
                  <a:latin typeface="Helvetica Neue"/>
                  <a:ea typeface="Helvetica Neue"/>
                  <a:cs typeface="Helvetica Neue"/>
                  <a:sym typeface="Helvetica Neue"/>
                </a:defRPr>
              </a:pPr>
              <a:r>
                <a:rPr baseline="31999"/>
                <a:t>12</a:t>
              </a:r>
              <a:r>
                <a:t>C target</a:t>
              </a:r>
            </a:p>
          </p:txBody>
        </p:sp>
        <p:sp>
          <p:nvSpPr>
            <p:cNvPr id="324" name="PPAC"/>
            <p:cNvSpPr txBox="1"/>
            <p:nvPr/>
          </p:nvSpPr>
          <p:spPr>
            <a:xfrm>
              <a:off x="1854565" y="244203"/>
              <a:ext cx="673914"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PPAC</a:t>
              </a:r>
            </a:p>
          </p:txBody>
        </p:sp>
        <p:sp>
          <p:nvSpPr>
            <p:cNvPr id="325" name="PL"/>
            <p:cNvSpPr txBox="1"/>
            <p:nvPr/>
          </p:nvSpPr>
          <p:spPr>
            <a:xfrm>
              <a:off x="2084898" y="457081"/>
              <a:ext cx="374244"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326" name="MUSIC"/>
            <p:cNvSpPr txBox="1"/>
            <p:nvPr/>
          </p:nvSpPr>
          <p:spPr>
            <a:xfrm>
              <a:off x="1674612" y="907620"/>
              <a:ext cx="809931" cy="349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327" name="PPAC"/>
            <p:cNvSpPr txBox="1"/>
            <p:nvPr/>
          </p:nvSpPr>
          <p:spPr>
            <a:xfrm>
              <a:off x="1854565" y="1332758"/>
              <a:ext cx="673914"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PPAC</a:t>
              </a:r>
            </a:p>
          </p:txBody>
        </p:sp>
        <p:sp>
          <p:nvSpPr>
            <p:cNvPr id="328" name="PL"/>
            <p:cNvSpPr txBox="1"/>
            <p:nvPr/>
          </p:nvSpPr>
          <p:spPr>
            <a:xfrm>
              <a:off x="1007336" y="3742573"/>
              <a:ext cx="374245"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329" name="MUSIC"/>
            <p:cNvSpPr txBox="1"/>
            <p:nvPr/>
          </p:nvSpPr>
          <p:spPr>
            <a:xfrm>
              <a:off x="1007336" y="4770308"/>
              <a:ext cx="809931"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330" name="MUSIC"/>
            <p:cNvSpPr txBox="1"/>
            <p:nvPr/>
          </p:nvSpPr>
          <p:spPr>
            <a:xfrm>
              <a:off x="1817267" y="7506770"/>
              <a:ext cx="809931"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331" name="PL"/>
            <p:cNvSpPr txBox="1"/>
            <p:nvPr/>
          </p:nvSpPr>
          <p:spPr>
            <a:xfrm>
              <a:off x="2191522" y="8003936"/>
              <a:ext cx="374244"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332" name="F3"/>
            <p:cNvSpPr txBox="1"/>
            <p:nvPr/>
          </p:nvSpPr>
          <p:spPr>
            <a:xfrm>
              <a:off x="422104" y="937314"/>
              <a:ext cx="435332" cy="436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b="1" sz="2200">
                  <a:solidFill>
                    <a:srgbClr val="424242"/>
                  </a:solidFill>
                  <a:latin typeface="Helvetica Neue"/>
                  <a:ea typeface="Helvetica Neue"/>
                  <a:cs typeface="Helvetica Neue"/>
                  <a:sym typeface="Helvetica Neue"/>
                </a:defRPr>
              </a:lvl1pPr>
            </a:lstStyle>
            <a:p>
              <a:pPr/>
              <a:r>
                <a:t>F3</a:t>
              </a:r>
            </a:p>
          </p:txBody>
        </p:sp>
        <p:sp>
          <p:nvSpPr>
            <p:cNvPr id="333" name="F7"/>
            <p:cNvSpPr txBox="1"/>
            <p:nvPr/>
          </p:nvSpPr>
          <p:spPr>
            <a:xfrm>
              <a:off x="422104" y="6922764"/>
              <a:ext cx="435332" cy="436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b="1" sz="2200">
                  <a:solidFill>
                    <a:srgbClr val="424242"/>
                  </a:solidFill>
                  <a:latin typeface="Helvetica Neue"/>
                  <a:ea typeface="Helvetica Neue"/>
                  <a:cs typeface="Helvetica Neue"/>
                  <a:sym typeface="Helvetica Neue"/>
                </a:defRPr>
              </a:lvl1pPr>
            </a:lstStyle>
            <a:p>
              <a:pPr/>
              <a:r>
                <a:t>F7</a:t>
              </a:r>
            </a:p>
          </p:txBody>
        </p:sp>
        <p:sp>
          <p:nvSpPr>
            <p:cNvPr id="334" name="F5"/>
            <p:cNvSpPr txBox="1"/>
            <p:nvPr/>
          </p:nvSpPr>
          <p:spPr>
            <a:xfrm>
              <a:off x="422104" y="3742573"/>
              <a:ext cx="435332" cy="436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b="1" sz="2200">
                  <a:solidFill>
                    <a:srgbClr val="424242"/>
                  </a:solidFill>
                  <a:latin typeface="Helvetica Neue"/>
                  <a:ea typeface="Helvetica Neue"/>
                  <a:cs typeface="Helvetica Neue"/>
                  <a:sym typeface="Helvetica Neue"/>
                </a:defRPr>
              </a:lvl1pPr>
            </a:lstStyle>
            <a:p>
              <a:pPr/>
              <a:r>
                <a:t>F5</a:t>
              </a:r>
            </a:p>
          </p:txBody>
        </p:sp>
      </p:grpSp>
      <p:sp>
        <p:nvSpPr>
          <p:cNvPr id="336" name="テキスト ボックス 68"/>
          <p:cNvSpPr txBox="1"/>
          <p:nvPr/>
        </p:nvSpPr>
        <p:spPr>
          <a:xfrm>
            <a:off x="261547" y="2325725"/>
            <a:ext cx="8057781" cy="2309417"/>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lgn="l" defTabSz="914400">
              <a:defRPr sz="2800">
                <a:solidFill>
                  <a:srgbClr val="000000"/>
                </a:solidFill>
                <a:latin typeface="Times New Roman"/>
                <a:ea typeface="Times New Roman"/>
                <a:cs typeface="Times New Roman"/>
                <a:sym typeface="Times New Roman"/>
              </a:defRPr>
            </a:pPr>
            <a:r>
              <a:t>Primary:	     </a:t>
            </a:r>
            <a:r>
              <a:rPr baseline="30285"/>
              <a:t>238</a:t>
            </a:r>
            <a:r>
              <a:t>U 345</a:t>
            </a:r>
            <a:r>
              <a:rPr i="1"/>
              <a:t>A</a:t>
            </a:r>
            <a:r>
              <a:t> MeV</a:t>
            </a:r>
          </a:p>
          <a:p>
            <a:pPr algn="l" defTabSz="914400">
              <a:defRPr b="1" sz="2800">
                <a:solidFill>
                  <a:srgbClr val="0000FF"/>
                </a:solidFill>
                <a:latin typeface="Times New Roman"/>
                <a:ea typeface="Times New Roman"/>
                <a:cs typeface="Times New Roman"/>
                <a:sym typeface="Times New Roman"/>
              </a:defRPr>
            </a:pPr>
            <a:r>
              <a:t>Secondary:	</a:t>
            </a:r>
            <a:r>
              <a:rPr baseline="30285"/>
              <a:t>58-77</a:t>
            </a:r>
            <a:r>
              <a:t>Ni 280</a:t>
            </a:r>
            <a:r>
              <a:rPr i="1"/>
              <a:t>A</a:t>
            </a:r>
            <a:r>
              <a:t> MeV</a:t>
            </a:r>
          </a:p>
          <a:p>
            <a:pPr algn="l" defTabSz="914400">
              <a:defRPr b="1" sz="2800">
                <a:solidFill>
                  <a:srgbClr val="0000FF"/>
                </a:solidFill>
                <a:latin typeface="Times New Roman"/>
                <a:ea typeface="Times New Roman"/>
                <a:cs typeface="Times New Roman"/>
                <a:sym typeface="Times New Roman"/>
              </a:defRPr>
            </a:pPr>
          </a:p>
          <a:p>
            <a:pPr algn="l" defTabSz="914400">
              <a:defRPr sz="2800">
                <a:solidFill>
                  <a:srgbClr val="000000"/>
                </a:solidFill>
                <a:latin typeface="Times New Roman"/>
                <a:ea typeface="Times New Roman"/>
                <a:cs typeface="Times New Roman"/>
                <a:sym typeface="Times New Roman"/>
              </a:defRPr>
            </a:pPr>
            <a:r>
              <a:t>Reaction target:</a:t>
            </a:r>
          </a:p>
          <a:p>
            <a:pPr algn="l" defTabSz="914400">
              <a:defRPr sz="2800">
                <a:solidFill>
                  <a:srgbClr val="000000"/>
                </a:solidFill>
                <a:latin typeface="Times New Roman"/>
                <a:ea typeface="Times New Roman"/>
                <a:cs typeface="Times New Roman"/>
                <a:sym typeface="Times New Roman"/>
              </a:defRPr>
            </a:pPr>
            <a:r>
              <a:t>Wedge-shaped C target (1.803 g/cm</a:t>
            </a:r>
            <a:r>
              <a:rPr baseline="31999"/>
              <a:t>2</a:t>
            </a:r>
            <a:r>
              <a:t>, 9 mrad)	</a:t>
            </a:r>
          </a:p>
        </p:txBody>
      </p:sp>
      <p:sp>
        <p:nvSpPr>
          <p:cNvPr id="337" name="線"/>
          <p:cNvSpPr/>
          <p:nvPr/>
        </p:nvSpPr>
        <p:spPr>
          <a:xfrm>
            <a:off x="10889539" y="362602"/>
            <a:ext cx="7101" cy="430281"/>
          </a:xfrm>
          <a:prstGeom prst="line">
            <a:avLst/>
          </a:prstGeom>
          <a:ln w="25400">
            <a:solidFill>
              <a:srgbClr val="000000"/>
            </a:solidFill>
            <a:custDash>
              <a:ds d="200000" sp="200000"/>
            </a:custDash>
            <a:miter lim="400000"/>
            <a:tailEnd type="triangle"/>
          </a:ln>
        </p:spPr>
        <p:txBody>
          <a:bodyPr lIns="50800" tIns="50800" rIns="50800" bIns="50800" anchor="ctr"/>
          <a:lstStyle/>
          <a:p>
            <a:pPr/>
          </a:p>
        </p:txBody>
      </p:sp>
      <p:sp>
        <p:nvSpPr>
          <p:cNvPr id="338" name="Beam"/>
          <p:cNvSpPr txBox="1"/>
          <p:nvPr/>
        </p:nvSpPr>
        <p:spPr>
          <a:xfrm>
            <a:off x="10570348" y="69272"/>
            <a:ext cx="731013"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mn-lt"/>
                <a:ea typeface="+mn-ea"/>
                <a:cs typeface="+mn-cs"/>
                <a:sym typeface="ヒラギノ角ゴ ProN W6"/>
              </a:defRPr>
            </a:lvl1pPr>
          </a:lstStyle>
          <a:p>
            <a:pPr/>
            <a:r>
              <a:t>Beam</a:t>
            </a:r>
          </a:p>
        </p:txBody>
      </p:sp>
      <p:sp>
        <p:nvSpPr>
          <p:cNvPr id="339"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4. Setup &amp; Particle identification"/>
          <p:cNvSpPr txBox="1"/>
          <p:nvPr>
            <p:ph type="title" idx="4294967295"/>
          </p:nvPr>
        </p:nvSpPr>
        <p:spPr>
          <a:xfrm>
            <a:off x="292099" y="326703"/>
            <a:ext cx="8194511" cy="728846"/>
          </a:xfrm>
          <a:prstGeom prst="rect">
            <a:avLst/>
          </a:prstGeom>
        </p:spPr>
        <p:txBody>
          <a:bodyPr/>
          <a:lstStyle>
            <a:lvl1pPr defTabSz="584200">
              <a:lnSpc>
                <a:spcPct val="100000"/>
              </a:lnSpc>
              <a:defRPr b="1" spc="0" sz="4000">
                <a:latin typeface="Times New Roman"/>
                <a:ea typeface="Times New Roman"/>
                <a:cs typeface="Times New Roman"/>
                <a:sym typeface="Times New Roman"/>
              </a:defRPr>
            </a:lvl1pPr>
          </a:lstStyle>
          <a:p>
            <a:pPr/>
            <a:r>
              <a:t>4. Setup &amp; Particle identification</a:t>
            </a:r>
          </a:p>
        </p:txBody>
      </p:sp>
      <p:pic>
        <p:nvPicPr>
          <p:cNvPr id="344" name="イメージ" descr="イメージ"/>
          <p:cNvPicPr>
            <a:picLocks noChangeAspect="1"/>
          </p:cNvPicPr>
          <p:nvPr/>
        </p:nvPicPr>
        <p:blipFill>
          <a:blip r:embed="rId3">
            <a:extLst/>
          </a:blip>
          <a:stretch>
            <a:fillRect/>
          </a:stretch>
        </p:blipFill>
        <p:spPr>
          <a:xfrm>
            <a:off x="248161" y="1746956"/>
            <a:ext cx="5367643" cy="4919593"/>
          </a:xfrm>
          <a:prstGeom prst="rect">
            <a:avLst/>
          </a:prstGeom>
          <a:ln w="12700">
            <a:miter lim="400000"/>
          </a:ln>
        </p:spPr>
      </p:pic>
      <p:sp>
        <p:nvSpPr>
          <p:cNvPr id="345" name="・Profile of wedge-shaped target"/>
          <p:cNvSpPr txBox="1"/>
          <p:nvPr/>
        </p:nvSpPr>
        <p:spPr>
          <a:xfrm>
            <a:off x="571939" y="1040778"/>
            <a:ext cx="5075685"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b="1" sz="2800">
                <a:solidFill>
                  <a:srgbClr val="000000"/>
                </a:solidFill>
                <a:latin typeface="Times Roman"/>
                <a:ea typeface="Times Roman"/>
                <a:cs typeface="Times Roman"/>
                <a:sym typeface="Times Roman"/>
              </a:defRPr>
            </a:lvl1pPr>
          </a:lstStyle>
          <a:p>
            <a:pPr/>
            <a:r>
              <a:t>・Profile of wedge-shaped target</a:t>
            </a:r>
          </a:p>
        </p:txBody>
      </p:sp>
      <p:pic>
        <p:nvPicPr>
          <p:cNvPr id="346" name="イメージ" descr="イメージ"/>
          <p:cNvPicPr>
            <a:picLocks noChangeAspect="1"/>
          </p:cNvPicPr>
          <p:nvPr/>
        </p:nvPicPr>
        <p:blipFill>
          <a:blip r:embed="rId4">
            <a:extLst/>
          </a:blip>
          <a:srcRect l="1999" t="53261" r="62085" b="4481"/>
          <a:stretch>
            <a:fillRect/>
          </a:stretch>
        </p:blipFill>
        <p:spPr>
          <a:xfrm>
            <a:off x="5598844" y="1780427"/>
            <a:ext cx="3818732" cy="3369858"/>
          </a:xfrm>
          <a:prstGeom prst="rect">
            <a:avLst/>
          </a:prstGeom>
          <a:ln w="12700">
            <a:miter lim="400000"/>
          </a:ln>
        </p:spPr>
      </p:pic>
      <p:grpSp>
        <p:nvGrpSpPr>
          <p:cNvPr id="361" name="グループ"/>
          <p:cNvGrpSpPr/>
          <p:nvPr/>
        </p:nvGrpSpPr>
        <p:grpSpPr>
          <a:xfrm>
            <a:off x="9455343" y="498866"/>
            <a:ext cx="3104266" cy="8755868"/>
            <a:chOff x="0" y="0"/>
            <a:chExt cx="3104264" cy="8755867"/>
          </a:xfrm>
        </p:grpSpPr>
        <p:sp>
          <p:nvSpPr>
            <p:cNvPr id="347" name="四角形"/>
            <p:cNvSpPr/>
            <p:nvPr/>
          </p:nvSpPr>
          <p:spPr>
            <a:xfrm>
              <a:off x="0" y="0"/>
              <a:ext cx="3104265" cy="875586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a:solidFill>
                    <a:srgbClr val="FFFFFF"/>
                  </a:solidFill>
                </a:defRPr>
              </a:pPr>
            </a:p>
          </p:txBody>
        </p:sp>
        <p:pic>
          <p:nvPicPr>
            <p:cNvPr id="348" name="setup.png" descr="setup.png"/>
            <p:cNvPicPr>
              <a:picLocks noChangeAspect="1"/>
            </p:cNvPicPr>
            <p:nvPr/>
          </p:nvPicPr>
          <p:blipFill>
            <a:blip r:embed="rId5">
              <a:extLst/>
            </a:blip>
            <a:srcRect l="0" t="0" r="0" b="0"/>
            <a:stretch>
              <a:fillRect/>
            </a:stretch>
          </p:blipFill>
          <p:spPr>
            <a:xfrm rot="5400000">
              <a:off x="-2398098" y="3297271"/>
              <a:ext cx="8403727" cy="2224591"/>
            </a:xfrm>
            <a:prstGeom prst="rect">
              <a:avLst/>
            </a:prstGeom>
            <a:ln w="12700" cap="flat">
              <a:noFill/>
              <a:miter lim="400000"/>
            </a:ln>
            <a:effectLst/>
          </p:spPr>
        </p:pic>
        <p:sp>
          <p:nvSpPr>
            <p:cNvPr id="349" name="12C target"/>
            <p:cNvSpPr txBox="1"/>
            <p:nvPr/>
          </p:nvSpPr>
          <p:spPr>
            <a:xfrm>
              <a:off x="458426" y="4178668"/>
              <a:ext cx="1322520" cy="436678"/>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defTabSz="584200">
                <a:defRPr sz="2200">
                  <a:solidFill>
                    <a:srgbClr val="FA4337"/>
                  </a:solidFill>
                  <a:latin typeface="Helvetica Neue"/>
                  <a:ea typeface="Helvetica Neue"/>
                  <a:cs typeface="Helvetica Neue"/>
                  <a:sym typeface="Helvetica Neue"/>
                </a:defRPr>
              </a:pPr>
              <a:r>
                <a:rPr baseline="31999"/>
                <a:t>12</a:t>
              </a:r>
              <a:r>
                <a:t>C target</a:t>
              </a:r>
            </a:p>
          </p:txBody>
        </p:sp>
        <p:sp>
          <p:nvSpPr>
            <p:cNvPr id="350" name="PPAC"/>
            <p:cNvSpPr txBox="1"/>
            <p:nvPr/>
          </p:nvSpPr>
          <p:spPr>
            <a:xfrm>
              <a:off x="1854565" y="244203"/>
              <a:ext cx="673914"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PPAC</a:t>
              </a:r>
            </a:p>
          </p:txBody>
        </p:sp>
        <p:sp>
          <p:nvSpPr>
            <p:cNvPr id="351" name="PL"/>
            <p:cNvSpPr txBox="1"/>
            <p:nvPr/>
          </p:nvSpPr>
          <p:spPr>
            <a:xfrm>
              <a:off x="2084898" y="457081"/>
              <a:ext cx="374244"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352" name="MUSIC"/>
            <p:cNvSpPr txBox="1"/>
            <p:nvPr/>
          </p:nvSpPr>
          <p:spPr>
            <a:xfrm>
              <a:off x="1674612" y="907620"/>
              <a:ext cx="809931" cy="349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353" name="PPAC"/>
            <p:cNvSpPr txBox="1"/>
            <p:nvPr/>
          </p:nvSpPr>
          <p:spPr>
            <a:xfrm>
              <a:off x="1854565" y="1332758"/>
              <a:ext cx="673914"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PPAC</a:t>
              </a:r>
            </a:p>
          </p:txBody>
        </p:sp>
        <p:sp>
          <p:nvSpPr>
            <p:cNvPr id="354" name="PL"/>
            <p:cNvSpPr txBox="1"/>
            <p:nvPr/>
          </p:nvSpPr>
          <p:spPr>
            <a:xfrm>
              <a:off x="1007336" y="3742573"/>
              <a:ext cx="374245"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355" name="MUSIC"/>
            <p:cNvSpPr txBox="1"/>
            <p:nvPr/>
          </p:nvSpPr>
          <p:spPr>
            <a:xfrm>
              <a:off x="1007336" y="4770308"/>
              <a:ext cx="809931"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356" name="MUSIC"/>
            <p:cNvSpPr txBox="1"/>
            <p:nvPr/>
          </p:nvSpPr>
          <p:spPr>
            <a:xfrm>
              <a:off x="1817267" y="7506770"/>
              <a:ext cx="809931"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357" name="PL"/>
            <p:cNvSpPr txBox="1"/>
            <p:nvPr/>
          </p:nvSpPr>
          <p:spPr>
            <a:xfrm>
              <a:off x="2191522" y="8003936"/>
              <a:ext cx="374244" cy="3495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358" name="F3"/>
            <p:cNvSpPr txBox="1"/>
            <p:nvPr/>
          </p:nvSpPr>
          <p:spPr>
            <a:xfrm>
              <a:off x="422104" y="937314"/>
              <a:ext cx="435332" cy="436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b="1" sz="2200">
                  <a:solidFill>
                    <a:srgbClr val="424242"/>
                  </a:solidFill>
                  <a:latin typeface="Helvetica Neue"/>
                  <a:ea typeface="Helvetica Neue"/>
                  <a:cs typeface="Helvetica Neue"/>
                  <a:sym typeface="Helvetica Neue"/>
                </a:defRPr>
              </a:lvl1pPr>
            </a:lstStyle>
            <a:p>
              <a:pPr/>
              <a:r>
                <a:t>F3</a:t>
              </a:r>
            </a:p>
          </p:txBody>
        </p:sp>
        <p:sp>
          <p:nvSpPr>
            <p:cNvPr id="359" name="F7"/>
            <p:cNvSpPr txBox="1"/>
            <p:nvPr/>
          </p:nvSpPr>
          <p:spPr>
            <a:xfrm>
              <a:off x="422104" y="6922764"/>
              <a:ext cx="435332" cy="436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b="1" sz="2200">
                  <a:solidFill>
                    <a:srgbClr val="424242"/>
                  </a:solidFill>
                  <a:latin typeface="Helvetica Neue"/>
                  <a:ea typeface="Helvetica Neue"/>
                  <a:cs typeface="Helvetica Neue"/>
                  <a:sym typeface="Helvetica Neue"/>
                </a:defRPr>
              </a:lvl1pPr>
            </a:lstStyle>
            <a:p>
              <a:pPr/>
              <a:r>
                <a:t>F7</a:t>
              </a:r>
            </a:p>
          </p:txBody>
        </p:sp>
        <p:sp>
          <p:nvSpPr>
            <p:cNvPr id="360" name="F5"/>
            <p:cNvSpPr txBox="1"/>
            <p:nvPr/>
          </p:nvSpPr>
          <p:spPr>
            <a:xfrm>
              <a:off x="422104" y="3742573"/>
              <a:ext cx="435332" cy="436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defRPr b="1" sz="2200">
                  <a:solidFill>
                    <a:srgbClr val="424242"/>
                  </a:solidFill>
                  <a:latin typeface="Helvetica Neue"/>
                  <a:ea typeface="Helvetica Neue"/>
                  <a:cs typeface="Helvetica Neue"/>
                  <a:sym typeface="Helvetica Neue"/>
                </a:defRPr>
              </a:lvl1pPr>
            </a:lstStyle>
            <a:p>
              <a:pPr/>
              <a:r>
                <a:t>F5</a:t>
              </a:r>
            </a:p>
          </p:txBody>
        </p:sp>
      </p:grpSp>
      <p:sp>
        <p:nvSpPr>
          <p:cNvPr id="362" name="線"/>
          <p:cNvSpPr/>
          <p:nvPr/>
        </p:nvSpPr>
        <p:spPr>
          <a:xfrm>
            <a:off x="10889539" y="362602"/>
            <a:ext cx="7101" cy="430281"/>
          </a:xfrm>
          <a:prstGeom prst="line">
            <a:avLst/>
          </a:prstGeom>
          <a:ln w="25400">
            <a:solidFill>
              <a:srgbClr val="000000"/>
            </a:solidFill>
            <a:custDash>
              <a:ds d="200000" sp="200000"/>
            </a:custDash>
            <a:miter lim="400000"/>
            <a:tailEnd type="triangle"/>
          </a:ln>
        </p:spPr>
        <p:txBody>
          <a:bodyPr lIns="50800" tIns="50800" rIns="50800" bIns="50800" anchor="ctr"/>
          <a:lstStyle/>
          <a:p>
            <a:pPr/>
          </a:p>
        </p:txBody>
      </p:sp>
      <p:sp>
        <p:nvSpPr>
          <p:cNvPr id="363" name="Beam"/>
          <p:cNvSpPr txBox="1"/>
          <p:nvPr/>
        </p:nvSpPr>
        <p:spPr>
          <a:xfrm>
            <a:off x="10570348" y="69272"/>
            <a:ext cx="731013"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mn-lt"/>
                <a:ea typeface="+mn-ea"/>
                <a:cs typeface="+mn-cs"/>
                <a:sym typeface="ヒラギノ角ゴ ProN W6"/>
              </a:defRPr>
            </a:lvl1pPr>
          </a:lstStyle>
          <a:p>
            <a:pPr/>
            <a:r>
              <a:t>Beam</a:t>
            </a:r>
          </a:p>
        </p:txBody>
      </p:sp>
      <p:pic>
        <p:nvPicPr>
          <p:cNvPr id="364" name="イメージ" descr="イメージ"/>
          <p:cNvPicPr>
            <a:picLocks noChangeAspect="1"/>
          </p:cNvPicPr>
          <p:nvPr/>
        </p:nvPicPr>
        <p:blipFill>
          <a:blip r:embed="rId6">
            <a:extLst/>
          </a:blip>
          <a:srcRect l="60586" t="18944" r="0" b="67020"/>
          <a:stretch>
            <a:fillRect/>
          </a:stretch>
        </p:blipFill>
        <p:spPr>
          <a:xfrm>
            <a:off x="5903358" y="5244708"/>
            <a:ext cx="4483921" cy="1197533"/>
          </a:xfrm>
          <a:prstGeom prst="rect">
            <a:avLst/>
          </a:prstGeom>
          <a:ln w="12700">
            <a:miter lim="400000"/>
          </a:ln>
        </p:spPr>
      </p:pic>
      <p:grpSp>
        <p:nvGrpSpPr>
          <p:cNvPr id="369" name="グループ"/>
          <p:cNvGrpSpPr/>
          <p:nvPr/>
        </p:nvGrpSpPr>
        <p:grpSpPr>
          <a:xfrm>
            <a:off x="476767" y="6782050"/>
            <a:ext cx="5072727" cy="2932930"/>
            <a:chOff x="0" y="0"/>
            <a:chExt cx="5072726" cy="2932929"/>
          </a:xfrm>
        </p:grpSpPr>
        <p:pic>
          <p:nvPicPr>
            <p:cNvPr id="365" name="イメージ" descr="イメージ"/>
            <p:cNvPicPr>
              <a:picLocks noChangeAspect="1"/>
            </p:cNvPicPr>
            <p:nvPr/>
          </p:nvPicPr>
          <p:blipFill>
            <a:blip r:embed="rId7">
              <a:extLst/>
            </a:blip>
            <a:srcRect l="0" t="0" r="0" b="15154"/>
            <a:stretch>
              <a:fillRect/>
            </a:stretch>
          </p:blipFill>
          <p:spPr>
            <a:xfrm>
              <a:off x="0" y="0"/>
              <a:ext cx="5072727" cy="2800168"/>
            </a:xfrm>
            <a:prstGeom prst="rect">
              <a:avLst/>
            </a:prstGeom>
            <a:ln w="12700" cap="flat">
              <a:noFill/>
              <a:miter lim="400000"/>
            </a:ln>
            <a:effectLst/>
          </p:spPr>
        </p:pic>
        <p:sp>
          <p:nvSpPr>
            <p:cNvPr id="366" name="parallel-plate…"/>
            <p:cNvSpPr txBox="1"/>
            <p:nvPr/>
          </p:nvSpPr>
          <p:spPr>
            <a:xfrm>
              <a:off x="1341566" y="227808"/>
              <a:ext cx="1276848" cy="550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solidFill>
                    <a:schemeClr val="accent5">
                      <a:hueOff val="-82419"/>
                      <a:satOff val="-9513"/>
                      <a:lumOff val="-16343"/>
                    </a:schemeClr>
                  </a:solidFill>
                  <a:latin typeface="Times New Roman"/>
                  <a:ea typeface="Times New Roman"/>
                  <a:cs typeface="Times New Roman"/>
                  <a:sym typeface="Times New Roman"/>
                </a:defRPr>
              </a:pPr>
              <a:r>
                <a:t>parallel-plate</a:t>
              </a:r>
            </a:p>
            <a:p>
              <a:pPr>
                <a:defRPr b="1">
                  <a:solidFill>
                    <a:schemeClr val="accent5">
                      <a:hueOff val="-82419"/>
                      <a:satOff val="-9513"/>
                      <a:lumOff val="-16343"/>
                    </a:schemeClr>
                  </a:solidFill>
                  <a:latin typeface="Times New Roman"/>
                  <a:ea typeface="Times New Roman"/>
                  <a:cs typeface="Times New Roman"/>
                  <a:sym typeface="Times New Roman"/>
                </a:defRPr>
              </a:pPr>
              <a:r>
                <a:t>1266(15)</a:t>
              </a:r>
            </a:p>
          </p:txBody>
        </p:sp>
        <p:sp>
          <p:nvSpPr>
            <p:cNvPr id="367" name="wedge-shaped…"/>
            <p:cNvSpPr txBox="1"/>
            <p:nvPr/>
          </p:nvSpPr>
          <p:spPr>
            <a:xfrm>
              <a:off x="3219149" y="227808"/>
              <a:ext cx="1333600" cy="550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solidFill>
                    <a:srgbClr val="0433FF"/>
                  </a:solidFill>
                  <a:latin typeface="Times New Roman"/>
                  <a:ea typeface="Times New Roman"/>
                  <a:cs typeface="Times New Roman"/>
                  <a:sym typeface="Times New Roman"/>
                </a:defRPr>
              </a:pPr>
              <a:r>
                <a:t>wedge-shaped</a:t>
              </a:r>
            </a:p>
            <a:p>
              <a:pPr>
                <a:defRPr b="1">
                  <a:solidFill>
                    <a:srgbClr val="0433FF"/>
                  </a:solidFill>
                  <a:latin typeface="Times New Roman"/>
                  <a:ea typeface="Times New Roman"/>
                  <a:cs typeface="Times New Roman"/>
                  <a:sym typeface="Times New Roman"/>
                </a:defRPr>
              </a:pPr>
              <a:r>
                <a:t>1260(10)</a:t>
              </a:r>
            </a:p>
          </p:txBody>
        </p:sp>
        <p:sp>
          <p:nvSpPr>
            <p:cNvPr id="368" name="四角形"/>
            <p:cNvSpPr/>
            <p:nvPr/>
          </p:nvSpPr>
          <p:spPr>
            <a:xfrm>
              <a:off x="1814457" y="2704831"/>
              <a:ext cx="2215563" cy="22809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a:solidFill>
                    <a:srgbClr val="FFFFFF"/>
                  </a:solidFill>
                </a:defRPr>
              </a:pPr>
            </a:p>
          </p:txBody>
        </p:sp>
      </p:grpSp>
      <p:sp>
        <p:nvSpPr>
          <p:cNvPr id="370" name="S. Suzuki, Niigata Univ., 2012, Ph. D. thesis."/>
          <p:cNvSpPr txBox="1"/>
          <p:nvPr/>
        </p:nvSpPr>
        <p:spPr>
          <a:xfrm>
            <a:off x="5246926" y="9153464"/>
            <a:ext cx="3775671" cy="3215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Times New Roman"/>
                <a:ea typeface="Times New Roman"/>
                <a:cs typeface="Times New Roman"/>
                <a:sym typeface="Times New Roman"/>
              </a:defRPr>
            </a:lvl1pPr>
          </a:lstStyle>
          <a:p>
            <a:pPr/>
            <a:r>
              <a:t>S. Suzuki, Niigata Univ., 2012, Ph. D. thesis.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4" name="setup.png" descr="setup.png"/>
          <p:cNvPicPr>
            <a:picLocks noChangeAspect="1"/>
          </p:cNvPicPr>
          <p:nvPr/>
        </p:nvPicPr>
        <p:blipFill>
          <a:blip r:embed="rId3">
            <a:alphaModFix amt="25000"/>
            <a:extLst/>
          </a:blip>
          <a:stretch>
            <a:fillRect/>
          </a:stretch>
        </p:blipFill>
        <p:spPr>
          <a:xfrm rot="5400000">
            <a:off x="7071651" y="3867777"/>
            <a:ext cx="8403727" cy="2224591"/>
          </a:xfrm>
          <a:prstGeom prst="rect">
            <a:avLst/>
          </a:prstGeom>
          <a:ln w="12700">
            <a:miter lim="400000"/>
          </a:ln>
        </p:spPr>
      </p:pic>
      <p:pic>
        <p:nvPicPr>
          <p:cNvPr id="375" name="setup.png" descr="setup.png"/>
          <p:cNvPicPr>
            <a:picLocks noChangeAspect="1"/>
          </p:cNvPicPr>
          <p:nvPr/>
        </p:nvPicPr>
        <p:blipFill>
          <a:blip r:embed="rId3">
            <a:extLst/>
          </a:blip>
          <a:srcRect l="0" t="0" r="47468" b="0"/>
          <a:stretch>
            <a:fillRect/>
          </a:stretch>
        </p:blipFill>
        <p:spPr>
          <a:xfrm rot="5400000">
            <a:off x="9064705" y="1871958"/>
            <a:ext cx="4414583" cy="2224591"/>
          </a:xfrm>
          <a:prstGeom prst="rect">
            <a:avLst/>
          </a:prstGeom>
          <a:ln w="12700">
            <a:miter lim="400000"/>
          </a:ln>
        </p:spPr>
      </p:pic>
      <p:sp>
        <p:nvSpPr>
          <p:cNvPr id="376" name="12C target"/>
          <p:cNvSpPr txBox="1"/>
          <p:nvPr/>
        </p:nvSpPr>
        <p:spPr>
          <a:xfrm>
            <a:off x="9926657" y="4747927"/>
            <a:ext cx="1322519" cy="4366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584200">
              <a:defRPr sz="2200">
                <a:solidFill>
                  <a:srgbClr val="FA4337"/>
                </a:solidFill>
                <a:latin typeface="Helvetica Neue"/>
                <a:ea typeface="Helvetica Neue"/>
                <a:cs typeface="Helvetica Neue"/>
                <a:sym typeface="Helvetica Neue"/>
              </a:defRPr>
            </a:pPr>
            <a:r>
              <a:rPr baseline="31999"/>
              <a:t>12</a:t>
            </a:r>
            <a:r>
              <a:t>C target</a:t>
            </a:r>
          </a:p>
        </p:txBody>
      </p:sp>
      <p:sp>
        <p:nvSpPr>
          <p:cNvPr id="377" name="PPAC"/>
          <p:cNvSpPr txBox="1"/>
          <p:nvPr/>
        </p:nvSpPr>
        <p:spPr>
          <a:xfrm>
            <a:off x="11322796" y="813462"/>
            <a:ext cx="673914"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PPAC</a:t>
            </a:r>
          </a:p>
        </p:txBody>
      </p:sp>
      <p:sp>
        <p:nvSpPr>
          <p:cNvPr id="378" name="PL"/>
          <p:cNvSpPr txBox="1"/>
          <p:nvPr/>
        </p:nvSpPr>
        <p:spPr>
          <a:xfrm>
            <a:off x="11553128" y="1026339"/>
            <a:ext cx="374245"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379" name="MUSIC"/>
          <p:cNvSpPr txBox="1"/>
          <p:nvPr/>
        </p:nvSpPr>
        <p:spPr>
          <a:xfrm>
            <a:off x="11142843" y="1476878"/>
            <a:ext cx="809930"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380" name="PPAC"/>
          <p:cNvSpPr txBox="1"/>
          <p:nvPr/>
        </p:nvSpPr>
        <p:spPr>
          <a:xfrm>
            <a:off x="11322796" y="1902017"/>
            <a:ext cx="673914"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PPAC</a:t>
            </a:r>
          </a:p>
        </p:txBody>
      </p:sp>
      <p:sp>
        <p:nvSpPr>
          <p:cNvPr id="381" name="PL"/>
          <p:cNvSpPr txBox="1"/>
          <p:nvPr/>
        </p:nvSpPr>
        <p:spPr>
          <a:xfrm>
            <a:off x="10475567" y="4311832"/>
            <a:ext cx="374245" cy="3495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382" name="MUSIC"/>
          <p:cNvSpPr txBox="1"/>
          <p:nvPr/>
        </p:nvSpPr>
        <p:spPr>
          <a:xfrm>
            <a:off x="10475567" y="5339567"/>
            <a:ext cx="809931"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383" name="MUSIC"/>
          <p:cNvSpPr txBox="1"/>
          <p:nvPr/>
        </p:nvSpPr>
        <p:spPr>
          <a:xfrm>
            <a:off x="11285497" y="8076029"/>
            <a:ext cx="809931"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384" name="PL"/>
          <p:cNvSpPr txBox="1"/>
          <p:nvPr/>
        </p:nvSpPr>
        <p:spPr>
          <a:xfrm>
            <a:off x="11659752" y="8573195"/>
            <a:ext cx="374245"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385" name="F3"/>
          <p:cNvSpPr txBox="1"/>
          <p:nvPr/>
        </p:nvSpPr>
        <p:spPr>
          <a:xfrm>
            <a:off x="9890335" y="1506573"/>
            <a:ext cx="435331"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200">
                <a:solidFill>
                  <a:srgbClr val="424242"/>
                </a:solidFill>
                <a:latin typeface="Helvetica Neue"/>
                <a:ea typeface="Helvetica Neue"/>
                <a:cs typeface="Helvetica Neue"/>
                <a:sym typeface="Helvetica Neue"/>
              </a:defRPr>
            </a:lvl1pPr>
          </a:lstStyle>
          <a:p>
            <a:pPr/>
            <a:r>
              <a:t>F3</a:t>
            </a:r>
          </a:p>
        </p:txBody>
      </p:sp>
      <p:sp>
        <p:nvSpPr>
          <p:cNvPr id="386" name="F7"/>
          <p:cNvSpPr txBox="1"/>
          <p:nvPr/>
        </p:nvSpPr>
        <p:spPr>
          <a:xfrm>
            <a:off x="9890335" y="7492023"/>
            <a:ext cx="435331"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200">
                <a:solidFill>
                  <a:srgbClr val="424242"/>
                </a:solidFill>
                <a:latin typeface="Helvetica Neue"/>
                <a:ea typeface="Helvetica Neue"/>
                <a:cs typeface="Helvetica Neue"/>
                <a:sym typeface="Helvetica Neue"/>
              </a:defRPr>
            </a:lvl1pPr>
          </a:lstStyle>
          <a:p>
            <a:pPr/>
            <a:r>
              <a:t>F7</a:t>
            </a:r>
          </a:p>
        </p:txBody>
      </p:sp>
      <p:sp>
        <p:nvSpPr>
          <p:cNvPr id="387" name="F5"/>
          <p:cNvSpPr txBox="1"/>
          <p:nvPr/>
        </p:nvSpPr>
        <p:spPr>
          <a:xfrm>
            <a:off x="9890335" y="4311832"/>
            <a:ext cx="435331"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200">
                <a:solidFill>
                  <a:srgbClr val="424242"/>
                </a:solidFill>
                <a:latin typeface="Helvetica Neue"/>
                <a:ea typeface="Helvetica Neue"/>
                <a:cs typeface="Helvetica Neue"/>
                <a:sym typeface="Helvetica Neue"/>
              </a:defRPr>
            </a:lvl1pPr>
          </a:lstStyle>
          <a:p>
            <a:pPr/>
            <a:r>
              <a:t>F5</a:t>
            </a:r>
          </a:p>
        </p:txBody>
      </p:sp>
      <p:sp>
        <p:nvSpPr>
          <p:cNvPr id="388" name="Identification before target (F3-F5)"/>
          <p:cNvSpPr txBox="1"/>
          <p:nvPr/>
        </p:nvSpPr>
        <p:spPr>
          <a:xfrm>
            <a:off x="292100" y="2390785"/>
            <a:ext cx="5068913" cy="4685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600">
                <a:solidFill>
                  <a:schemeClr val="accent1">
                    <a:lumOff val="-13575"/>
                  </a:schemeClr>
                </a:solidFill>
                <a:latin typeface="Times New Roman"/>
                <a:ea typeface="Times New Roman"/>
                <a:cs typeface="Times New Roman"/>
                <a:sym typeface="Times New Roman"/>
              </a:defRPr>
            </a:lvl1pPr>
          </a:lstStyle>
          <a:p>
            <a:pPr/>
            <a:r>
              <a:t>Identification before target (F3-F5)</a:t>
            </a:r>
          </a:p>
        </p:txBody>
      </p:sp>
      <p:sp>
        <p:nvSpPr>
          <p:cNvPr id="389" name="Bρ—TOF—ΔE → A/Q vs Z"/>
          <p:cNvSpPr txBox="1"/>
          <p:nvPr/>
        </p:nvSpPr>
        <p:spPr>
          <a:xfrm>
            <a:off x="292100" y="2902894"/>
            <a:ext cx="3377878"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200">
                <a:solidFill>
                  <a:srgbClr val="424242"/>
                </a:solidFill>
                <a:latin typeface="Times New Roman"/>
                <a:ea typeface="Times New Roman"/>
                <a:cs typeface="Times New Roman"/>
                <a:sym typeface="Times New Roman"/>
              </a:defRPr>
            </a:pPr>
            <a:r>
              <a:rPr i="1"/>
              <a:t>Bρ</a:t>
            </a:r>
            <a:r>
              <a:t>—TOF—Δ</a:t>
            </a:r>
            <a:r>
              <a:rPr i="1"/>
              <a:t>E</a:t>
            </a:r>
            <a:r>
              <a:t> → </a:t>
            </a:r>
            <a:r>
              <a:rPr i="1"/>
              <a:t>A/Q</a:t>
            </a:r>
            <a:r>
              <a:t> vs </a:t>
            </a:r>
            <a:r>
              <a:rPr i="1"/>
              <a:t>Z</a:t>
            </a:r>
          </a:p>
        </p:txBody>
      </p:sp>
      <p:sp>
        <p:nvSpPr>
          <p:cNvPr id="390" name="4. Setup &amp; Particle identification"/>
          <p:cNvSpPr txBox="1"/>
          <p:nvPr>
            <p:ph type="title" idx="4294967295"/>
          </p:nvPr>
        </p:nvSpPr>
        <p:spPr>
          <a:xfrm>
            <a:off x="292099" y="326703"/>
            <a:ext cx="8194511" cy="728846"/>
          </a:xfrm>
          <a:prstGeom prst="rect">
            <a:avLst/>
          </a:prstGeom>
        </p:spPr>
        <p:txBody>
          <a:bodyPr/>
          <a:lstStyle>
            <a:lvl1pPr>
              <a:lnSpc>
                <a:spcPct val="90000"/>
              </a:lnSpc>
              <a:spcBef>
                <a:spcPts val="3200"/>
              </a:spcBef>
              <a:defRPr b="1" spc="0" sz="4000">
                <a:latin typeface="Times New Roman"/>
                <a:ea typeface="Times New Roman"/>
                <a:cs typeface="Times New Roman"/>
                <a:sym typeface="Times New Roman"/>
              </a:defRPr>
            </a:lvl1pPr>
          </a:lstStyle>
          <a:p>
            <a:pPr/>
            <a:r>
              <a:t>4. Setup &amp; Particle identification</a:t>
            </a:r>
          </a:p>
        </p:txBody>
      </p:sp>
      <p:pic>
        <p:nvPicPr>
          <p:cNvPr id="391" name="ペーストされた画像.png" descr="ペーストされた画像.png"/>
          <p:cNvPicPr>
            <a:picLocks noChangeAspect="1"/>
          </p:cNvPicPr>
          <p:nvPr/>
        </p:nvPicPr>
        <p:blipFill>
          <a:blip r:embed="rId4">
            <a:extLst/>
          </a:blip>
          <a:srcRect l="9719" t="0" r="8134" b="5999"/>
          <a:stretch>
            <a:fillRect/>
          </a:stretch>
        </p:blipFill>
        <p:spPr>
          <a:xfrm>
            <a:off x="1494236" y="3886721"/>
            <a:ext cx="4507712" cy="4457785"/>
          </a:xfrm>
          <a:prstGeom prst="rect">
            <a:avLst/>
          </a:prstGeom>
          <a:ln w="12700">
            <a:miter lim="400000"/>
          </a:ln>
        </p:spPr>
      </p:pic>
      <p:sp>
        <p:nvSpPr>
          <p:cNvPr id="392" name="線"/>
          <p:cNvSpPr/>
          <p:nvPr/>
        </p:nvSpPr>
        <p:spPr>
          <a:xfrm flipV="1">
            <a:off x="2949229" y="6611540"/>
            <a:ext cx="1097370" cy="1097370"/>
          </a:xfrm>
          <a:prstGeom prst="line">
            <a:avLst/>
          </a:prstGeom>
          <a:ln w="50800">
            <a:solidFill>
              <a:schemeClr val="accent5">
                <a:hueOff val="-82419"/>
                <a:satOff val="-9513"/>
                <a:lumOff val="-16343"/>
              </a:schemeClr>
            </a:solidFill>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393" name="線"/>
          <p:cNvSpPr/>
          <p:nvPr/>
        </p:nvSpPr>
        <p:spPr>
          <a:xfrm>
            <a:off x="2605428" y="7708859"/>
            <a:ext cx="359760" cy="1"/>
          </a:xfrm>
          <a:prstGeom prst="line">
            <a:avLst/>
          </a:prstGeom>
          <a:ln w="50800">
            <a:solidFill>
              <a:schemeClr val="accent5">
                <a:hueOff val="-82419"/>
                <a:satOff val="-9513"/>
                <a:lumOff val="-16343"/>
              </a:schemeClr>
            </a:solidFill>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394" name="72Ni"/>
          <p:cNvSpPr txBox="1"/>
          <p:nvPr/>
        </p:nvSpPr>
        <p:spPr>
          <a:xfrm>
            <a:off x="1614507" y="7305496"/>
            <a:ext cx="1152389" cy="7438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b="1" sz="2800">
                <a:solidFill>
                  <a:schemeClr val="accent5">
                    <a:hueOff val="-82419"/>
                    <a:satOff val="-9513"/>
                    <a:lumOff val="-16343"/>
                  </a:schemeClr>
                </a:solidFill>
                <a:latin typeface="Helvetica Neue"/>
                <a:ea typeface="Helvetica Neue"/>
                <a:cs typeface="Helvetica Neue"/>
                <a:sym typeface="Helvetica Neue"/>
              </a:defRPr>
            </a:pPr>
            <a:r>
              <a:rPr baseline="31999"/>
              <a:t>72</a:t>
            </a:r>
            <a:r>
              <a:t>Ni</a:t>
            </a:r>
          </a:p>
        </p:txBody>
      </p:sp>
      <p:sp>
        <p:nvSpPr>
          <p:cNvPr id="395" name="26"/>
          <p:cNvSpPr txBox="1"/>
          <p:nvPr/>
        </p:nvSpPr>
        <p:spPr>
          <a:xfrm>
            <a:off x="609256" y="7831034"/>
            <a:ext cx="997425" cy="7377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26</a:t>
            </a:r>
          </a:p>
        </p:txBody>
      </p:sp>
      <p:sp>
        <p:nvSpPr>
          <p:cNvPr id="396" name="27"/>
          <p:cNvSpPr txBox="1"/>
          <p:nvPr/>
        </p:nvSpPr>
        <p:spPr>
          <a:xfrm>
            <a:off x="609256" y="6795394"/>
            <a:ext cx="997425"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27</a:t>
            </a:r>
          </a:p>
        </p:txBody>
      </p:sp>
      <p:sp>
        <p:nvSpPr>
          <p:cNvPr id="397" name="28"/>
          <p:cNvSpPr txBox="1"/>
          <p:nvPr/>
        </p:nvSpPr>
        <p:spPr>
          <a:xfrm>
            <a:off x="609256" y="5759759"/>
            <a:ext cx="997425"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28</a:t>
            </a:r>
          </a:p>
        </p:txBody>
      </p:sp>
      <p:sp>
        <p:nvSpPr>
          <p:cNvPr id="398" name="29"/>
          <p:cNvSpPr txBox="1"/>
          <p:nvPr/>
        </p:nvSpPr>
        <p:spPr>
          <a:xfrm>
            <a:off x="609256" y="4707254"/>
            <a:ext cx="997425"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29</a:t>
            </a:r>
          </a:p>
        </p:txBody>
      </p:sp>
      <p:sp>
        <p:nvSpPr>
          <p:cNvPr id="399" name="30"/>
          <p:cNvSpPr txBox="1"/>
          <p:nvPr/>
        </p:nvSpPr>
        <p:spPr>
          <a:xfrm>
            <a:off x="609256" y="3690617"/>
            <a:ext cx="997425"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30</a:t>
            </a:r>
          </a:p>
        </p:txBody>
      </p:sp>
      <p:sp>
        <p:nvSpPr>
          <p:cNvPr id="400" name="2.50"/>
          <p:cNvSpPr txBox="1"/>
          <p:nvPr/>
        </p:nvSpPr>
        <p:spPr>
          <a:xfrm>
            <a:off x="2103586" y="8225142"/>
            <a:ext cx="997425"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2.50</a:t>
            </a:r>
          </a:p>
        </p:txBody>
      </p:sp>
      <p:sp>
        <p:nvSpPr>
          <p:cNvPr id="401" name="2.60"/>
          <p:cNvSpPr txBox="1"/>
          <p:nvPr/>
        </p:nvSpPr>
        <p:spPr>
          <a:xfrm>
            <a:off x="4139815" y="8240486"/>
            <a:ext cx="997426"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2.60</a:t>
            </a:r>
          </a:p>
        </p:txBody>
      </p:sp>
      <p:sp>
        <p:nvSpPr>
          <p:cNvPr id="402" name="A/Q | F3-F5"/>
          <p:cNvSpPr txBox="1"/>
          <p:nvPr/>
        </p:nvSpPr>
        <p:spPr>
          <a:xfrm>
            <a:off x="2803942" y="8816615"/>
            <a:ext cx="2096206" cy="6236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defTabSz="584200">
              <a:defRPr sz="3000">
                <a:solidFill>
                  <a:srgbClr val="000000"/>
                </a:solidFill>
                <a:latin typeface="Times New Roman"/>
                <a:ea typeface="Times New Roman"/>
                <a:cs typeface="Times New Roman"/>
                <a:sym typeface="Times New Roman"/>
              </a:defRPr>
            </a:pPr>
            <a:r>
              <a:rPr i="1"/>
              <a:t>A/Q</a:t>
            </a:r>
            <a:r>
              <a:t> | F3-F5</a:t>
            </a:r>
          </a:p>
        </p:txBody>
      </p:sp>
      <p:sp>
        <p:nvSpPr>
          <p:cNvPr id="403" name="Z | F3MUSIC"/>
          <p:cNvSpPr txBox="1"/>
          <p:nvPr/>
        </p:nvSpPr>
        <p:spPr>
          <a:xfrm rot="16200000">
            <a:off x="-672221" y="5593469"/>
            <a:ext cx="2381397" cy="6236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defTabSz="584200">
              <a:defRPr sz="3000">
                <a:solidFill>
                  <a:srgbClr val="000000"/>
                </a:solidFill>
                <a:latin typeface="Times New Roman"/>
                <a:ea typeface="Times New Roman"/>
                <a:cs typeface="Times New Roman"/>
                <a:sym typeface="Times New Roman"/>
              </a:defRPr>
            </a:pPr>
            <a:r>
              <a:rPr i="1"/>
              <a:t>Z</a:t>
            </a:r>
            <a:r>
              <a:t> | F3MUSIC</a:t>
            </a:r>
          </a:p>
        </p:txBody>
      </p:sp>
      <p:sp>
        <p:nvSpPr>
          <p:cNvPr id="404" name="1"/>
          <p:cNvSpPr txBox="1"/>
          <p:nvPr/>
        </p:nvSpPr>
        <p:spPr>
          <a:xfrm>
            <a:off x="5649218" y="7822982"/>
            <a:ext cx="997425" cy="7377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1</a:t>
            </a:r>
          </a:p>
        </p:txBody>
      </p:sp>
      <p:sp>
        <p:nvSpPr>
          <p:cNvPr id="405" name="10"/>
          <p:cNvSpPr txBox="1"/>
          <p:nvPr/>
        </p:nvSpPr>
        <p:spPr>
          <a:xfrm>
            <a:off x="5731324" y="6691506"/>
            <a:ext cx="997425" cy="7377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10</a:t>
            </a:r>
          </a:p>
        </p:txBody>
      </p:sp>
      <p:sp>
        <p:nvSpPr>
          <p:cNvPr id="406" name="102"/>
          <p:cNvSpPr txBox="1"/>
          <p:nvPr/>
        </p:nvSpPr>
        <p:spPr>
          <a:xfrm>
            <a:off x="5813430" y="5477925"/>
            <a:ext cx="997425" cy="7377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2800">
                <a:solidFill>
                  <a:srgbClr val="000000"/>
                </a:solidFill>
                <a:latin typeface="Helvetica Neue"/>
                <a:ea typeface="Helvetica Neue"/>
                <a:cs typeface="Helvetica Neue"/>
                <a:sym typeface="Helvetica Neue"/>
              </a:defRPr>
            </a:pPr>
            <a:r>
              <a:t>10</a:t>
            </a:r>
            <a:r>
              <a:rPr baseline="31999"/>
              <a:t>2</a:t>
            </a:r>
          </a:p>
        </p:txBody>
      </p:sp>
      <p:sp>
        <p:nvSpPr>
          <p:cNvPr id="407" name="103"/>
          <p:cNvSpPr txBox="1"/>
          <p:nvPr/>
        </p:nvSpPr>
        <p:spPr>
          <a:xfrm>
            <a:off x="5813430" y="4273394"/>
            <a:ext cx="997425"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2800">
                <a:solidFill>
                  <a:srgbClr val="000000"/>
                </a:solidFill>
                <a:latin typeface="Helvetica Neue"/>
                <a:ea typeface="Helvetica Neue"/>
                <a:cs typeface="Helvetica Neue"/>
                <a:sym typeface="Helvetica Neue"/>
              </a:defRPr>
            </a:pPr>
            <a:r>
              <a:t>10</a:t>
            </a:r>
            <a:r>
              <a:rPr baseline="31999"/>
              <a:t>3</a:t>
            </a:r>
          </a:p>
        </p:txBody>
      </p:sp>
      <p:sp>
        <p:nvSpPr>
          <p:cNvPr id="408" name="BigRIPS fragment separater @RIBF | RIKEN"/>
          <p:cNvSpPr txBox="1"/>
          <p:nvPr/>
        </p:nvSpPr>
        <p:spPr>
          <a:xfrm>
            <a:off x="292100" y="1090953"/>
            <a:ext cx="7131150"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800">
                <a:solidFill>
                  <a:schemeClr val="accent1">
                    <a:lumOff val="-13575"/>
                  </a:schemeClr>
                </a:solidFill>
                <a:latin typeface="Times New Roman"/>
                <a:ea typeface="Times New Roman"/>
                <a:cs typeface="Times New Roman"/>
                <a:sym typeface="Times New Roman"/>
              </a:defRPr>
            </a:lvl1pPr>
          </a:lstStyle>
          <a:p>
            <a:pPr/>
            <a:r>
              <a:t>BigRIPS fragment separater @RIBF | RIKEN</a:t>
            </a:r>
          </a:p>
        </p:txBody>
      </p:sp>
      <p:sp>
        <p:nvSpPr>
          <p:cNvPr id="409" name="238U + Be → 58-77Ni"/>
          <p:cNvSpPr txBox="1"/>
          <p:nvPr/>
        </p:nvSpPr>
        <p:spPr>
          <a:xfrm>
            <a:off x="285502" y="1625112"/>
            <a:ext cx="2539952"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400">
                <a:solidFill>
                  <a:srgbClr val="424242"/>
                </a:solidFill>
                <a:latin typeface="Times New Roman"/>
                <a:ea typeface="Times New Roman"/>
                <a:cs typeface="Times New Roman"/>
                <a:sym typeface="Times New Roman"/>
              </a:defRPr>
            </a:pPr>
            <a:r>
              <a:rPr baseline="31999"/>
              <a:t>238</a:t>
            </a:r>
            <a:r>
              <a:t>U + Be → </a:t>
            </a:r>
            <a:r>
              <a:rPr baseline="31999">
                <a:solidFill>
                  <a:srgbClr val="FA4337"/>
                </a:solidFill>
              </a:rPr>
              <a:t>58-77</a:t>
            </a:r>
            <a:r>
              <a:rPr>
                <a:solidFill>
                  <a:srgbClr val="FA4337"/>
                </a:solidFill>
              </a:rPr>
              <a:t>Ni</a:t>
            </a:r>
          </a:p>
        </p:txBody>
      </p:sp>
      <p:sp>
        <p:nvSpPr>
          <p:cNvPr id="410" name="線"/>
          <p:cNvSpPr/>
          <p:nvPr/>
        </p:nvSpPr>
        <p:spPr>
          <a:xfrm>
            <a:off x="10889539" y="362602"/>
            <a:ext cx="7101" cy="430281"/>
          </a:xfrm>
          <a:prstGeom prst="line">
            <a:avLst/>
          </a:prstGeom>
          <a:ln w="25400">
            <a:solidFill>
              <a:srgbClr val="000000"/>
            </a:solidFill>
            <a:custDash>
              <a:ds d="200000" sp="200000"/>
            </a:custDash>
            <a:miter lim="400000"/>
            <a:tailEnd type="triangle"/>
          </a:ln>
        </p:spPr>
        <p:txBody>
          <a:bodyPr lIns="50800" tIns="50800" rIns="50800" bIns="50800" anchor="ctr"/>
          <a:lstStyle/>
          <a:p>
            <a:pPr/>
          </a:p>
        </p:txBody>
      </p:sp>
      <p:sp>
        <p:nvSpPr>
          <p:cNvPr id="411" name="Beam"/>
          <p:cNvSpPr txBox="1"/>
          <p:nvPr/>
        </p:nvSpPr>
        <p:spPr>
          <a:xfrm>
            <a:off x="10570348" y="69272"/>
            <a:ext cx="731013"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mn-lt"/>
                <a:ea typeface="+mn-ea"/>
                <a:cs typeface="+mn-cs"/>
                <a:sym typeface="ヒラギノ角ゴ ProN W6"/>
              </a:defRPr>
            </a:lvl1pPr>
          </a:lstStyle>
          <a:p>
            <a:pPr/>
            <a:r>
              <a:t>Beam</a:t>
            </a:r>
          </a:p>
        </p:txBody>
      </p:sp>
      <p:sp>
        <p:nvSpPr>
          <p:cNvPr id="412"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setup.png" descr="setup.png"/>
          <p:cNvPicPr>
            <a:picLocks noChangeAspect="1"/>
          </p:cNvPicPr>
          <p:nvPr/>
        </p:nvPicPr>
        <p:blipFill>
          <a:blip r:embed="rId3">
            <a:alphaModFix amt="25000"/>
            <a:extLst/>
          </a:blip>
          <a:stretch>
            <a:fillRect/>
          </a:stretch>
        </p:blipFill>
        <p:spPr>
          <a:xfrm rot="5400000">
            <a:off x="7193713" y="3997548"/>
            <a:ext cx="8403727" cy="2224591"/>
          </a:xfrm>
          <a:prstGeom prst="rect">
            <a:avLst/>
          </a:prstGeom>
          <a:ln w="12700">
            <a:miter lim="400000"/>
          </a:ln>
        </p:spPr>
      </p:pic>
      <p:pic>
        <p:nvPicPr>
          <p:cNvPr id="417" name="setup.png" descr="setup.png"/>
          <p:cNvPicPr>
            <a:picLocks noChangeAspect="1"/>
          </p:cNvPicPr>
          <p:nvPr/>
        </p:nvPicPr>
        <p:blipFill>
          <a:blip r:embed="rId3">
            <a:extLst/>
          </a:blip>
          <a:srcRect l="46915" t="0" r="0" b="0"/>
          <a:stretch>
            <a:fillRect/>
          </a:stretch>
        </p:blipFill>
        <p:spPr>
          <a:xfrm rot="5400000">
            <a:off x="9163531" y="5967636"/>
            <a:ext cx="4461056" cy="2224591"/>
          </a:xfrm>
          <a:prstGeom prst="rect">
            <a:avLst/>
          </a:prstGeom>
          <a:ln w="12700">
            <a:miter lim="400000"/>
          </a:ln>
        </p:spPr>
      </p:pic>
      <p:sp>
        <p:nvSpPr>
          <p:cNvPr id="418" name="12C target"/>
          <p:cNvSpPr txBox="1"/>
          <p:nvPr/>
        </p:nvSpPr>
        <p:spPr>
          <a:xfrm>
            <a:off x="10048719" y="4877698"/>
            <a:ext cx="1322520" cy="43667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584200">
              <a:defRPr sz="2200">
                <a:solidFill>
                  <a:srgbClr val="FA4337"/>
                </a:solidFill>
                <a:latin typeface="Helvetica Neue"/>
                <a:ea typeface="Helvetica Neue"/>
                <a:cs typeface="Helvetica Neue"/>
                <a:sym typeface="Helvetica Neue"/>
              </a:defRPr>
            </a:pPr>
            <a:r>
              <a:rPr baseline="31999"/>
              <a:t>12</a:t>
            </a:r>
            <a:r>
              <a:t>C target</a:t>
            </a:r>
          </a:p>
        </p:txBody>
      </p:sp>
      <p:sp>
        <p:nvSpPr>
          <p:cNvPr id="419" name="PPAC"/>
          <p:cNvSpPr txBox="1"/>
          <p:nvPr/>
        </p:nvSpPr>
        <p:spPr>
          <a:xfrm>
            <a:off x="11444858" y="943233"/>
            <a:ext cx="673914"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PPAC</a:t>
            </a:r>
          </a:p>
        </p:txBody>
      </p:sp>
      <p:sp>
        <p:nvSpPr>
          <p:cNvPr id="420" name="PL"/>
          <p:cNvSpPr txBox="1"/>
          <p:nvPr/>
        </p:nvSpPr>
        <p:spPr>
          <a:xfrm>
            <a:off x="11675191" y="1156111"/>
            <a:ext cx="374244" cy="3495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421" name="MUSIC"/>
          <p:cNvSpPr txBox="1"/>
          <p:nvPr/>
        </p:nvSpPr>
        <p:spPr>
          <a:xfrm>
            <a:off x="11264905" y="1606649"/>
            <a:ext cx="809931"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422" name="PPAC"/>
          <p:cNvSpPr txBox="1"/>
          <p:nvPr/>
        </p:nvSpPr>
        <p:spPr>
          <a:xfrm>
            <a:off x="11444858" y="2031788"/>
            <a:ext cx="673914"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PPAC</a:t>
            </a:r>
          </a:p>
        </p:txBody>
      </p:sp>
      <p:sp>
        <p:nvSpPr>
          <p:cNvPr id="423" name="PL"/>
          <p:cNvSpPr txBox="1"/>
          <p:nvPr/>
        </p:nvSpPr>
        <p:spPr>
          <a:xfrm>
            <a:off x="10597629" y="4441603"/>
            <a:ext cx="374245"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424" name="MUSIC"/>
          <p:cNvSpPr txBox="1"/>
          <p:nvPr/>
        </p:nvSpPr>
        <p:spPr>
          <a:xfrm>
            <a:off x="10597629" y="5469338"/>
            <a:ext cx="809931"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425" name="MUSIC"/>
          <p:cNvSpPr txBox="1"/>
          <p:nvPr/>
        </p:nvSpPr>
        <p:spPr>
          <a:xfrm>
            <a:off x="11407560" y="8205800"/>
            <a:ext cx="809931"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MUSIC</a:t>
            </a:r>
          </a:p>
        </p:txBody>
      </p:sp>
      <p:sp>
        <p:nvSpPr>
          <p:cNvPr id="426" name="PL"/>
          <p:cNvSpPr txBox="1"/>
          <p:nvPr/>
        </p:nvSpPr>
        <p:spPr>
          <a:xfrm>
            <a:off x="11781814" y="8702966"/>
            <a:ext cx="374245"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sz="1700">
                <a:solidFill>
                  <a:srgbClr val="424242"/>
                </a:solidFill>
                <a:latin typeface="Helvetica Neue"/>
                <a:ea typeface="Helvetica Neue"/>
                <a:cs typeface="Helvetica Neue"/>
                <a:sym typeface="Helvetica Neue"/>
              </a:defRPr>
            </a:lvl1pPr>
          </a:lstStyle>
          <a:p>
            <a:pPr/>
            <a:r>
              <a:t>PL</a:t>
            </a:r>
          </a:p>
        </p:txBody>
      </p:sp>
      <p:sp>
        <p:nvSpPr>
          <p:cNvPr id="427" name="F3"/>
          <p:cNvSpPr txBox="1"/>
          <p:nvPr/>
        </p:nvSpPr>
        <p:spPr>
          <a:xfrm>
            <a:off x="10012397" y="1636344"/>
            <a:ext cx="435331"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200">
                <a:solidFill>
                  <a:srgbClr val="424242"/>
                </a:solidFill>
                <a:latin typeface="Helvetica Neue"/>
                <a:ea typeface="Helvetica Neue"/>
                <a:cs typeface="Helvetica Neue"/>
                <a:sym typeface="Helvetica Neue"/>
              </a:defRPr>
            </a:lvl1pPr>
          </a:lstStyle>
          <a:p>
            <a:pPr/>
            <a:r>
              <a:t>F3</a:t>
            </a:r>
          </a:p>
        </p:txBody>
      </p:sp>
      <p:sp>
        <p:nvSpPr>
          <p:cNvPr id="428" name="F7"/>
          <p:cNvSpPr txBox="1"/>
          <p:nvPr/>
        </p:nvSpPr>
        <p:spPr>
          <a:xfrm>
            <a:off x="10012397" y="7621794"/>
            <a:ext cx="435331"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200">
                <a:solidFill>
                  <a:srgbClr val="424242"/>
                </a:solidFill>
                <a:latin typeface="Helvetica Neue"/>
                <a:ea typeface="Helvetica Neue"/>
                <a:cs typeface="Helvetica Neue"/>
                <a:sym typeface="Helvetica Neue"/>
              </a:defRPr>
            </a:lvl1pPr>
          </a:lstStyle>
          <a:p>
            <a:pPr/>
            <a:r>
              <a:t>F7</a:t>
            </a:r>
          </a:p>
        </p:txBody>
      </p:sp>
      <p:sp>
        <p:nvSpPr>
          <p:cNvPr id="429" name="F5"/>
          <p:cNvSpPr txBox="1"/>
          <p:nvPr/>
        </p:nvSpPr>
        <p:spPr>
          <a:xfrm>
            <a:off x="10012397" y="4441603"/>
            <a:ext cx="435331"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200">
                <a:solidFill>
                  <a:srgbClr val="424242"/>
                </a:solidFill>
                <a:latin typeface="Helvetica Neue"/>
                <a:ea typeface="Helvetica Neue"/>
                <a:cs typeface="Helvetica Neue"/>
                <a:sym typeface="Helvetica Neue"/>
              </a:defRPr>
            </a:lvl1pPr>
          </a:lstStyle>
          <a:p>
            <a:pPr/>
            <a:r>
              <a:t>F5</a:t>
            </a:r>
          </a:p>
        </p:txBody>
      </p:sp>
      <p:sp>
        <p:nvSpPr>
          <p:cNvPr id="430" name="4. Setup &amp; Particle identification"/>
          <p:cNvSpPr txBox="1"/>
          <p:nvPr>
            <p:ph type="title" idx="4294967295"/>
          </p:nvPr>
        </p:nvSpPr>
        <p:spPr>
          <a:xfrm>
            <a:off x="292099" y="326703"/>
            <a:ext cx="8194511" cy="728846"/>
          </a:xfrm>
          <a:prstGeom prst="rect">
            <a:avLst/>
          </a:prstGeom>
        </p:spPr>
        <p:txBody>
          <a:bodyPr/>
          <a:lstStyle>
            <a:lvl1pPr defTabSz="584200">
              <a:lnSpc>
                <a:spcPct val="100000"/>
              </a:lnSpc>
              <a:defRPr b="1" spc="0" sz="4000">
                <a:latin typeface="Times New Roman"/>
                <a:ea typeface="Times New Roman"/>
                <a:cs typeface="Times New Roman"/>
                <a:sym typeface="Times New Roman"/>
              </a:defRPr>
            </a:lvl1pPr>
          </a:lstStyle>
          <a:p>
            <a:pPr/>
            <a:r>
              <a:t>4. Setup &amp; Particle identification</a:t>
            </a:r>
          </a:p>
        </p:txBody>
      </p:sp>
      <p:sp>
        <p:nvSpPr>
          <p:cNvPr id="431" name="Identification after target (F5-F7) for σI"/>
          <p:cNvSpPr txBox="1"/>
          <p:nvPr/>
        </p:nvSpPr>
        <p:spPr>
          <a:xfrm>
            <a:off x="292100" y="2390785"/>
            <a:ext cx="5693090" cy="4685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600">
                <a:solidFill>
                  <a:schemeClr val="accent1">
                    <a:lumOff val="-13575"/>
                  </a:schemeClr>
                </a:solidFill>
                <a:latin typeface="Times New Roman"/>
                <a:ea typeface="Times New Roman"/>
                <a:cs typeface="Times New Roman"/>
                <a:sym typeface="Times New Roman"/>
              </a:defRPr>
            </a:pPr>
            <a:r>
              <a:t>Identification after target (F5-F7) for </a:t>
            </a:r>
            <a:r>
              <a:rPr i="1"/>
              <a:t>σ</a:t>
            </a:r>
            <a:r>
              <a:rPr baseline="-5999"/>
              <a:t>I</a:t>
            </a:r>
          </a:p>
        </p:txBody>
      </p:sp>
      <p:sp>
        <p:nvSpPr>
          <p:cNvPr id="432" name="Bρ—TOF—ΔE → A/Q vs Z"/>
          <p:cNvSpPr txBox="1"/>
          <p:nvPr/>
        </p:nvSpPr>
        <p:spPr>
          <a:xfrm>
            <a:off x="292100" y="2902894"/>
            <a:ext cx="3377878" cy="419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200">
                <a:solidFill>
                  <a:srgbClr val="424242"/>
                </a:solidFill>
                <a:latin typeface="Times New Roman"/>
                <a:ea typeface="Times New Roman"/>
                <a:cs typeface="Times New Roman"/>
                <a:sym typeface="Times New Roman"/>
              </a:defRPr>
            </a:pPr>
            <a:r>
              <a:rPr i="1"/>
              <a:t>Bρ</a:t>
            </a:r>
            <a:r>
              <a:t>—TOF—Δ</a:t>
            </a:r>
            <a:r>
              <a:rPr i="1"/>
              <a:t>E</a:t>
            </a:r>
            <a:r>
              <a:t> → </a:t>
            </a:r>
            <a:r>
              <a:rPr i="1"/>
              <a:t>A/Q</a:t>
            </a:r>
            <a:r>
              <a:t> vs </a:t>
            </a:r>
            <a:r>
              <a:rPr i="1"/>
              <a:t>Z</a:t>
            </a:r>
          </a:p>
        </p:txBody>
      </p:sp>
      <p:pic>
        <p:nvPicPr>
          <p:cNvPr id="433" name="ペーストされた画像.png" descr="ペーストされた画像.png"/>
          <p:cNvPicPr>
            <a:picLocks noChangeAspect="1"/>
          </p:cNvPicPr>
          <p:nvPr/>
        </p:nvPicPr>
        <p:blipFill>
          <a:blip r:embed="rId4">
            <a:extLst/>
          </a:blip>
          <a:stretch>
            <a:fillRect/>
          </a:stretch>
        </p:blipFill>
        <p:spPr>
          <a:xfrm>
            <a:off x="1352822" y="3945900"/>
            <a:ext cx="4508501" cy="4365465"/>
          </a:xfrm>
          <a:prstGeom prst="rect">
            <a:avLst/>
          </a:prstGeom>
          <a:ln w="12700">
            <a:miter lim="400000"/>
          </a:ln>
        </p:spPr>
      </p:pic>
      <p:sp>
        <p:nvSpPr>
          <p:cNvPr id="434" name="線"/>
          <p:cNvSpPr/>
          <p:nvPr/>
        </p:nvSpPr>
        <p:spPr>
          <a:xfrm flipV="1">
            <a:off x="2743416" y="6611540"/>
            <a:ext cx="1097370" cy="1097370"/>
          </a:xfrm>
          <a:prstGeom prst="line">
            <a:avLst/>
          </a:prstGeom>
          <a:ln w="50800">
            <a:solidFill>
              <a:schemeClr val="accent5">
                <a:hueOff val="-82419"/>
                <a:satOff val="-9513"/>
                <a:lumOff val="-16343"/>
              </a:schemeClr>
            </a:solidFill>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435" name="線"/>
          <p:cNvSpPr/>
          <p:nvPr/>
        </p:nvSpPr>
        <p:spPr>
          <a:xfrm>
            <a:off x="2399615" y="7708859"/>
            <a:ext cx="359760" cy="1"/>
          </a:xfrm>
          <a:prstGeom prst="line">
            <a:avLst/>
          </a:prstGeom>
          <a:ln w="50800">
            <a:solidFill>
              <a:schemeClr val="accent5">
                <a:hueOff val="-82419"/>
                <a:satOff val="-9513"/>
                <a:lumOff val="-16343"/>
              </a:schemeClr>
            </a:solidFill>
            <a:miter lim="400000"/>
          </a:ln>
        </p:spPr>
        <p:txBody>
          <a:bodyPr lIns="50800" tIns="50800" rIns="50800" bIns="50800" anchor="ctr"/>
          <a:lstStyle/>
          <a:p>
            <a:pPr defTabSz="584200">
              <a:defRPr sz="2400">
                <a:solidFill>
                  <a:srgbClr val="000000"/>
                </a:solidFill>
                <a:latin typeface="+mn-lt"/>
                <a:ea typeface="+mn-ea"/>
                <a:cs typeface="+mn-cs"/>
                <a:sym typeface="ヒラギノ角ゴ ProN W6"/>
              </a:defRPr>
            </a:pPr>
          </a:p>
        </p:txBody>
      </p:sp>
      <p:sp>
        <p:nvSpPr>
          <p:cNvPr id="436" name="72Ni"/>
          <p:cNvSpPr txBox="1"/>
          <p:nvPr/>
        </p:nvSpPr>
        <p:spPr>
          <a:xfrm>
            <a:off x="1408695" y="7305496"/>
            <a:ext cx="1152389" cy="7438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b="1" sz="2800">
                <a:solidFill>
                  <a:schemeClr val="accent5">
                    <a:hueOff val="-82419"/>
                    <a:satOff val="-9513"/>
                    <a:lumOff val="-16343"/>
                  </a:schemeClr>
                </a:solidFill>
                <a:latin typeface="Helvetica Neue"/>
                <a:ea typeface="Helvetica Neue"/>
                <a:cs typeface="Helvetica Neue"/>
                <a:sym typeface="Helvetica Neue"/>
              </a:defRPr>
            </a:pPr>
            <a:r>
              <a:rPr baseline="31999"/>
              <a:t>72</a:t>
            </a:r>
            <a:r>
              <a:t>Ni</a:t>
            </a:r>
          </a:p>
        </p:txBody>
      </p:sp>
      <p:sp>
        <p:nvSpPr>
          <p:cNvPr id="437" name="26"/>
          <p:cNvSpPr txBox="1"/>
          <p:nvPr/>
        </p:nvSpPr>
        <p:spPr>
          <a:xfrm>
            <a:off x="609256" y="7831034"/>
            <a:ext cx="997425" cy="7377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26</a:t>
            </a:r>
          </a:p>
        </p:txBody>
      </p:sp>
      <p:sp>
        <p:nvSpPr>
          <p:cNvPr id="438" name="27"/>
          <p:cNvSpPr txBox="1"/>
          <p:nvPr/>
        </p:nvSpPr>
        <p:spPr>
          <a:xfrm>
            <a:off x="609256" y="6795394"/>
            <a:ext cx="997425"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27</a:t>
            </a:r>
          </a:p>
        </p:txBody>
      </p:sp>
      <p:sp>
        <p:nvSpPr>
          <p:cNvPr id="439" name="28"/>
          <p:cNvSpPr txBox="1"/>
          <p:nvPr/>
        </p:nvSpPr>
        <p:spPr>
          <a:xfrm>
            <a:off x="609256" y="5759759"/>
            <a:ext cx="997425"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28</a:t>
            </a:r>
          </a:p>
        </p:txBody>
      </p:sp>
      <p:sp>
        <p:nvSpPr>
          <p:cNvPr id="440" name="29"/>
          <p:cNvSpPr txBox="1"/>
          <p:nvPr/>
        </p:nvSpPr>
        <p:spPr>
          <a:xfrm>
            <a:off x="609256" y="4707254"/>
            <a:ext cx="997425"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29</a:t>
            </a:r>
          </a:p>
        </p:txBody>
      </p:sp>
      <p:sp>
        <p:nvSpPr>
          <p:cNvPr id="441" name="30"/>
          <p:cNvSpPr txBox="1"/>
          <p:nvPr/>
        </p:nvSpPr>
        <p:spPr>
          <a:xfrm>
            <a:off x="609256" y="3690617"/>
            <a:ext cx="997425"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30</a:t>
            </a:r>
          </a:p>
        </p:txBody>
      </p:sp>
      <p:sp>
        <p:nvSpPr>
          <p:cNvPr id="442" name="2.50"/>
          <p:cNvSpPr txBox="1"/>
          <p:nvPr/>
        </p:nvSpPr>
        <p:spPr>
          <a:xfrm>
            <a:off x="2103586" y="8225142"/>
            <a:ext cx="997425"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2.50</a:t>
            </a:r>
          </a:p>
        </p:txBody>
      </p:sp>
      <p:sp>
        <p:nvSpPr>
          <p:cNvPr id="443" name="2.60"/>
          <p:cNvSpPr txBox="1"/>
          <p:nvPr/>
        </p:nvSpPr>
        <p:spPr>
          <a:xfrm>
            <a:off x="4139815" y="8240486"/>
            <a:ext cx="997426"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2.60</a:t>
            </a:r>
          </a:p>
        </p:txBody>
      </p:sp>
      <p:sp>
        <p:nvSpPr>
          <p:cNvPr id="444" name="A/Q | F5-F7"/>
          <p:cNvSpPr txBox="1"/>
          <p:nvPr/>
        </p:nvSpPr>
        <p:spPr>
          <a:xfrm>
            <a:off x="2803942" y="8816615"/>
            <a:ext cx="2096206" cy="6236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defTabSz="584200">
              <a:defRPr sz="3000">
                <a:solidFill>
                  <a:srgbClr val="000000"/>
                </a:solidFill>
                <a:latin typeface="Times New Roman"/>
                <a:ea typeface="Times New Roman"/>
                <a:cs typeface="Times New Roman"/>
                <a:sym typeface="Times New Roman"/>
              </a:defRPr>
            </a:pPr>
            <a:r>
              <a:rPr i="1"/>
              <a:t>A/Q</a:t>
            </a:r>
            <a:r>
              <a:t> | F5-F7</a:t>
            </a:r>
          </a:p>
        </p:txBody>
      </p:sp>
      <p:sp>
        <p:nvSpPr>
          <p:cNvPr id="445" name="Z | F7MUSIC"/>
          <p:cNvSpPr txBox="1"/>
          <p:nvPr/>
        </p:nvSpPr>
        <p:spPr>
          <a:xfrm rot="16200000">
            <a:off x="-672221" y="5593469"/>
            <a:ext cx="2381397" cy="6236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defTabSz="584200">
              <a:defRPr sz="3000">
                <a:solidFill>
                  <a:srgbClr val="000000"/>
                </a:solidFill>
                <a:latin typeface="Times New Roman"/>
                <a:ea typeface="Times New Roman"/>
                <a:cs typeface="Times New Roman"/>
                <a:sym typeface="Times New Roman"/>
              </a:defRPr>
            </a:pPr>
            <a:r>
              <a:rPr i="1"/>
              <a:t>Z</a:t>
            </a:r>
            <a:r>
              <a:t> | F7MUSIC</a:t>
            </a:r>
          </a:p>
        </p:txBody>
      </p:sp>
      <p:sp>
        <p:nvSpPr>
          <p:cNvPr id="446" name="1"/>
          <p:cNvSpPr txBox="1"/>
          <p:nvPr/>
        </p:nvSpPr>
        <p:spPr>
          <a:xfrm>
            <a:off x="5605302" y="7828901"/>
            <a:ext cx="997425" cy="7377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1</a:t>
            </a:r>
          </a:p>
        </p:txBody>
      </p:sp>
      <p:sp>
        <p:nvSpPr>
          <p:cNvPr id="447" name="10"/>
          <p:cNvSpPr txBox="1"/>
          <p:nvPr/>
        </p:nvSpPr>
        <p:spPr>
          <a:xfrm>
            <a:off x="5605302" y="6570843"/>
            <a:ext cx="997425" cy="7377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584200">
              <a:defRPr sz="2800">
                <a:solidFill>
                  <a:srgbClr val="000000"/>
                </a:solidFill>
                <a:latin typeface="Helvetica Neue"/>
                <a:ea typeface="Helvetica Neue"/>
                <a:cs typeface="Helvetica Neue"/>
                <a:sym typeface="Helvetica Neue"/>
              </a:defRPr>
            </a:lvl1pPr>
          </a:lstStyle>
          <a:p>
            <a:pPr/>
            <a:r>
              <a:t>10</a:t>
            </a:r>
          </a:p>
        </p:txBody>
      </p:sp>
      <p:sp>
        <p:nvSpPr>
          <p:cNvPr id="448" name="102"/>
          <p:cNvSpPr txBox="1"/>
          <p:nvPr/>
        </p:nvSpPr>
        <p:spPr>
          <a:xfrm>
            <a:off x="5649218" y="5306974"/>
            <a:ext cx="997425"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2800">
                <a:solidFill>
                  <a:srgbClr val="000000"/>
                </a:solidFill>
                <a:latin typeface="Helvetica Neue"/>
                <a:ea typeface="Helvetica Neue"/>
                <a:cs typeface="Helvetica Neue"/>
                <a:sym typeface="Helvetica Neue"/>
              </a:defRPr>
            </a:pPr>
            <a:r>
              <a:t>10</a:t>
            </a:r>
            <a:r>
              <a:rPr baseline="31999"/>
              <a:t>2</a:t>
            </a:r>
          </a:p>
        </p:txBody>
      </p:sp>
      <p:sp>
        <p:nvSpPr>
          <p:cNvPr id="449" name="103"/>
          <p:cNvSpPr txBox="1"/>
          <p:nvPr/>
        </p:nvSpPr>
        <p:spPr>
          <a:xfrm>
            <a:off x="5649218" y="3945900"/>
            <a:ext cx="997425" cy="737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sz="2800">
                <a:solidFill>
                  <a:srgbClr val="000000"/>
                </a:solidFill>
                <a:latin typeface="Helvetica Neue"/>
                <a:ea typeface="Helvetica Neue"/>
                <a:cs typeface="Helvetica Neue"/>
                <a:sym typeface="Helvetica Neue"/>
              </a:defRPr>
            </a:pPr>
            <a:r>
              <a:t>10</a:t>
            </a:r>
            <a:r>
              <a:rPr baseline="31999"/>
              <a:t>3</a:t>
            </a:r>
          </a:p>
        </p:txBody>
      </p:sp>
      <p:sp>
        <p:nvSpPr>
          <p:cNvPr id="450" name="Non-reacting"/>
          <p:cNvSpPr txBox="1"/>
          <p:nvPr/>
        </p:nvSpPr>
        <p:spPr>
          <a:xfrm>
            <a:off x="4271408" y="4960075"/>
            <a:ext cx="2102744" cy="49289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800">
                <a:solidFill>
                  <a:srgbClr val="FA4337"/>
                </a:solidFill>
                <a:latin typeface="Times New Roman"/>
                <a:ea typeface="Times New Roman"/>
                <a:cs typeface="Times New Roman"/>
                <a:sym typeface="Times New Roman"/>
              </a:defRPr>
            </a:lvl1pPr>
          </a:lstStyle>
          <a:p>
            <a:pPr/>
            <a:r>
              <a:t>Non-reacting</a:t>
            </a:r>
          </a:p>
        </p:txBody>
      </p:sp>
      <p:sp>
        <p:nvSpPr>
          <p:cNvPr id="451" name="BigRIPS fragment separater @RIBF | RIKEN"/>
          <p:cNvSpPr txBox="1"/>
          <p:nvPr/>
        </p:nvSpPr>
        <p:spPr>
          <a:xfrm>
            <a:off x="292100" y="1090953"/>
            <a:ext cx="7131150" cy="4928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defRPr b="1" sz="2800">
                <a:solidFill>
                  <a:schemeClr val="accent1">
                    <a:lumOff val="-13575"/>
                  </a:schemeClr>
                </a:solidFill>
                <a:latin typeface="Times New Roman"/>
                <a:ea typeface="Times New Roman"/>
                <a:cs typeface="Times New Roman"/>
                <a:sym typeface="Times New Roman"/>
              </a:defRPr>
            </a:lvl1pPr>
          </a:lstStyle>
          <a:p>
            <a:pPr/>
            <a:r>
              <a:t>BigRIPS fragment separater @RIBF | RIKEN</a:t>
            </a:r>
          </a:p>
        </p:txBody>
      </p:sp>
      <p:sp>
        <p:nvSpPr>
          <p:cNvPr id="452" name="238U + Be → 58-77Ni"/>
          <p:cNvSpPr txBox="1"/>
          <p:nvPr/>
        </p:nvSpPr>
        <p:spPr>
          <a:xfrm>
            <a:off x="285502" y="1625112"/>
            <a:ext cx="2539952"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defRPr b="1" sz="2400">
                <a:solidFill>
                  <a:srgbClr val="424242"/>
                </a:solidFill>
                <a:latin typeface="Times New Roman"/>
                <a:ea typeface="Times New Roman"/>
                <a:cs typeface="Times New Roman"/>
                <a:sym typeface="Times New Roman"/>
              </a:defRPr>
            </a:pPr>
            <a:r>
              <a:rPr baseline="31999"/>
              <a:t>238</a:t>
            </a:r>
            <a:r>
              <a:t>U + Be → </a:t>
            </a:r>
            <a:r>
              <a:rPr baseline="31999">
                <a:solidFill>
                  <a:srgbClr val="FA4337"/>
                </a:solidFill>
              </a:rPr>
              <a:t>58-77</a:t>
            </a:r>
            <a:r>
              <a:rPr>
                <a:solidFill>
                  <a:srgbClr val="FA4337"/>
                </a:solidFill>
              </a:rPr>
              <a:t>Ni</a:t>
            </a:r>
          </a:p>
        </p:txBody>
      </p:sp>
      <p:sp>
        <p:nvSpPr>
          <p:cNvPr id="453" name="線"/>
          <p:cNvSpPr/>
          <p:nvPr/>
        </p:nvSpPr>
        <p:spPr>
          <a:xfrm>
            <a:off x="11044710" y="495606"/>
            <a:ext cx="7101" cy="430281"/>
          </a:xfrm>
          <a:prstGeom prst="line">
            <a:avLst/>
          </a:prstGeom>
          <a:ln w="25400">
            <a:solidFill>
              <a:srgbClr val="929292"/>
            </a:solidFill>
            <a:custDash>
              <a:ds d="200000" sp="200000"/>
            </a:custDash>
            <a:miter lim="400000"/>
            <a:tailEnd type="triangle"/>
          </a:ln>
        </p:spPr>
        <p:txBody>
          <a:bodyPr lIns="50800" tIns="50800" rIns="50800" bIns="50800" anchor="ctr"/>
          <a:lstStyle/>
          <a:p>
            <a:pPr/>
          </a:p>
        </p:txBody>
      </p:sp>
      <p:sp>
        <p:nvSpPr>
          <p:cNvPr id="454" name="Beam"/>
          <p:cNvSpPr txBox="1"/>
          <p:nvPr/>
        </p:nvSpPr>
        <p:spPr>
          <a:xfrm>
            <a:off x="10725519" y="202276"/>
            <a:ext cx="731013"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29292"/>
                </a:solidFill>
                <a:latin typeface="+mn-lt"/>
                <a:ea typeface="+mn-ea"/>
                <a:cs typeface="+mn-cs"/>
                <a:sym typeface="ヒラギノ角ゴ ProN W6"/>
              </a:defRPr>
            </a:lvl1pPr>
          </a:lstStyle>
          <a:p>
            <a:pPr/>
            <a:r>
              <a:t>Beam</a:t>
            </a:r>
          </a:p>
        </p:txBody>
      </p:sp>
      <p:sp>
        <p:nvSpPr>
          <p:cNvPr id="455" name="NN2024, 19/08/2024"/>
          <p:cNvSpPr txBox="1"/>
          <p:nvPr/>
        </p:nvSpPr>
        <p:spPr>
          <a:xfrm>
            <a:off x="10165693" y="9252606"/>
            <a:ext cx="2723338"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584200">
              <a:defRPr i="1" sz="2200">
                <a:latin typeface="Helvetica Neue"/>
                <a:ea typeface="Helvetica Neue"/>
                <a:cs typeface="Helvetica Neue"/>
                <a:sym typeface="Helvetica Neue"/>
              </a:defRPr>
            </a:lvl1pPr>
          </a:lstStyle>
          <a:p>
            <a:pPr/>
            <a:r>
              <a:t>NN2024, 19/08/2024</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