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71" r:id="rId12"/>
    <p:sldId id="269" r:id="rId13"/>
    <p:sldId id="268" r:id="rId14"/>
    <p:sldId id="270" r:id="rId15"/>
    <p:sldId id="267" r:id="rId16"/>
    <p:sldId id="272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64" autoAdjust="0"/>
  </p:normalViewPr>
  <p:slideViewPr>
    <p:cSldViewPr snapToGrid="0">
      <p:cViewPr varScale="1">
        <p:scale>
          <a:sx n="77" d="100"/>
          <a:sy n="77" d="100"/>
        </p:scale>
        <p:origin x="88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324F7-D5E1-4B28-A60C-596F4369CB0A}" type="datetimeFigureOut">
              <a:rPr lang="it-IT" smtClean="0"/>
              <a:t>19/08/2024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C36D2-6654-41A8-A408-B40C1354E9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1825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C36D2-6654-41A8-A408-B40C1354E9A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3180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C36D2-6654-41A8-A408-B40C1354E9AD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5240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C36D2-6654-41A8-A408-B40C1354E9AD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9493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C36D2-6654-41A8-A408-B40C1354E9AD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9664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C36D2-6654-41A8-A408-B40C1354E9AD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9493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C36D2-6654-41A8-A408-B40C1354E9AD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6192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C36D2-6654-41A8-A408-B40C1354E9AD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6126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C36D2-6654-41A8-A408-B40C1354E9AD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6617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C36D2-6654-41A8-A408-B40C1354E9A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8484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C36D2-6654-41A8-A408-B40C1354E9A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869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C36D2-6654-41A8-A408-B40C1354E9A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832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C36D2-6654-41A8-A408-B40C1354E9A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4454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C36D2-6654-41A8-A408-B40C1354E9AD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1087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C36D2-6654-41A8-A408-B40C1354E9AD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5319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C36D2-6654-41A8-A408-B40C1354E9AD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0901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C36D2-6654-41A8-A408-B40C1354E9AD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6414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33C740-FB6A-5E58-CEAE-64F57B381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9CBF646-81DA-4D39-E791-210A1985E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CE375B-F001-A07D-82BE-3C776E649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C789-A931-4E4F-AE94-372FB6771824}" type="datetimeFigureOut">
              <a:rPr lang="it-IT" smtClean="0"/>
              <a:t>19/08/2024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1037E2-3480-B8CD-02D9-8E7D370B7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F9DC95-D804-BBE3-9D5C-9F5661418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6C34-F818-460A-8311-302AAE2629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6331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FC22F4-2B39-B312-77FD-212361B1D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5B58236-9995-C698-12A6-12FC7B9DB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F3C0B8B-1ED3-6C92-D3C4-83CA93A77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C789-A931-4E4F-AE94-372FB6771824}" type="datetimeFigureOut">
              <a:rPr lang="it-IT" smtClean="0"/>
              <a:t>19/08/2024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B316420-5136-F238-4865-0E8700B48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D271B0A-5367-5C37-1847-857195A78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6C34-F818-460A-8311-302AAE2629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0561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4D6BC8E-E23E-E95C-7C1D-5C2DAA32CE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F9AAF43-C55C-058D-E5EB-BF15FF9180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E09A7C-FDCA-A643-AC84-CCE82F31F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C789-A931-4E4F-AE94-372FB6771824}" type="datetimeFigureOut">
              <a:rPr lang="it-IT" smtClean="0"/>
              <a:t>19/08/2024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8526C9-42F3-862F-7780-9AA14E3CE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9A3E1E-2E62-271A-CAE3-54B711CFB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6C34-F818-460A-8311-302AAE2629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960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0A59C9-66E4-C3CD-BBFA-52957C301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3A2866-3E64-DD57-4BFB-CE6B9D7C3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68E8AC-AF6D-4BEA-65EB-D01AED3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C789-A931-4E4F-AE94-372FB6771824}" type="datetimeFigureOut">
              <a:rPr lang="it-IT" smtClean="0"/>
              <a:t>19/08/2024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F0D714-EFD9-98D4-3234-2BD841497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331D1E-4A31-6D7D-FFE3-D5D03A357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6C34-F818-460A-8311-302AAE2629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648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2BF6BA-86EE-316F-9BD2-4BB3693F8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3569E40-4824-2225-B1B7-C59395FE1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80786E-7E4A-BF66-AD13-241489839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C789-A931-4E4F-AE94-372FB6771824}" type="datetimeFigureOut">
              <a:rPr lang="it-IT" smtClean="0"/>
              <a:t>19/08/2024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691A9F-4920-54C5-B110-85208CAEC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3E5452-99C9-30FA-18D0-82C03ABCD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6C34-F818-460A-8311-302AAE2629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7570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475006-29D9-6AE9-0BFA-D953BAD3D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7699C0-4C3E-0370-3B9B-C60F8E856B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5D0C23F-B9E0-A1C4-D71D-4F75B8F0B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F568F1E-F883-A0CD-5D31-1DA18576D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C789-A931-4E4F-AE94-372FB6771824}" type="datetimeFigureOut">
              <a:rPr lang="it-IT" smtClean="0"/>
              <a:t>19/08/2024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1654402-3D6A-99CE-7FEE-0CDB6B8B4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82AE2A-6538-1476-BC7C-F236C54A4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6C34-F818-460A-8311-302AAE2629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113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67BD4A-6536-8576-1622-CDE10DEF5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68380A5-C52F-823A-D04B-19308E6CD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4AF8157-343A-DD47-DC7F-5708048CE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680CBFF-BF43-87B4-5488-A6F9FA19A5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DA1C98E-E4F6-8E80-7EF3-DCA5A34068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B84F6DE-7A5A-CE50-1DAE-B67054C3A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C789-A931-4E4F-AE94-372FB6771824}" type="datetimeFigureOut">
              <a:rPr lang="it-IT" smtClean="0"/>
              <a:t>19/08/2024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57CD81B-7E31-5B4D-0CC8-CE7FEF754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ED52942-AA16-99A3-A515-8FE413457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6C34-F818-460A-8311-302AAE2629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310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485B0A-6148-26BB-8E09-08A940BA6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80ECEF5-ED75-47A1-68CB-3F4026BF6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C789-A931-4E4F-AE94-372FB6771824}" type="datetimeFigureOut">
              <a:rPr lang="it-IT" smtClean="0"/>
              <a:t>19/08/2024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D9254F2-370C-453B-E8A4-94272EF5B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9024668-47EC-8B25-9EDD-8123C6A4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6C34-F818-460A-8311-302AAE2629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7719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A80B4FF-2E11-1E6F-5748-74AE7120A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C789-A931-4E4F-AE94-372FB6771824}" type="datetimeFigureOut">
              <a:rPr lang="it-IT" smtClean="0"/>
              <a:t>19/08/2024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3A736BD-3F47-19D7-3EF0-24D183B7A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3538782-C506-4242-C93E-3D1B478B2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6C34-F818-460A-8311-302AAE2629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6545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1A058F-59B4-3749-AA76-9A93736FF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5D7388-F982-26AF-5C1E-52E5EDB6A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EB6EF48-9A41-2BF7-56F2-FD67D9C21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201D6B1-4C6E-D8A9-174A-813F73887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C789-A931-4E4F-AE94-372FB6771824}" type="datetimeFigureOut">
              <a:rPr lang="it-IT" smtClean="0"/>
              <a:t>19/08/2024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FDB870B-7257-750F-8547-3E97CD1DA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F05DFDA-E6CD-0E1A-5799-0EE75473F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6C34-F818-460A-8311-302AAE2629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4710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3A6623-154C-ED24-94EF-945CE4BEE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32322D9-034F-9FD8-A77E-14E3183386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1A321D2-FB0B-384B-0DC7-CBB7AD4C4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411F9ED-0032-3EA9-8A74-A1567AFEC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6C789-A931-4E4F-AE94-372FB6771824}" type="datetimeFigureOut">
              <a:rPr lang="it-IT" smtClean="0"/>
              <a:t>19/08/2024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CF6E55E-86F0-AAB3-3250-116736C9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281A38A-0EBF-F94C-940E-42E67D4C7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B6C34-F818-460A-8311-302AAE2629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074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EE3AE63-2909-C225-9EF7-5B7A2E1DC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E30C16E-DA32-37D5-05C1-E16C0B3EE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1C6F772-FF11-9248-E768-EF5AAB662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6C789-A931-4E4F-AE94-372FB6771824}" type="datetimeFigureOut">
              <a:rPr lang="it-IT" smtClean="0"/>
              <a:t>19/08/2024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C45A61-6368-75C6-C3D2-7BFA1BB692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CEDE4C-D96D-FEA2-49DE-11FFD8B3EF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B6C34-F818-460A-8311-302AAE2629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298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hyperlink" Target="https://indico.triumf.ca/event/438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jpe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35.svg"/><Relationship Id="rId5" Type="http://schemas.openxmlformats.org/officeDocument/2006/relationships/image" Target="../media/image3.emf"/><Relationship Id="rId10" Type="http://schemas.openxmlformats.org/officeDocument/2006/relationships/image" Target="../media/image34.png"/><Relationship Id="rId4" Type="http://schemas.openxmlformats.org/officeDocument/2006/relationships/image" Target="../media/image2.png"/><Relationship Id="rId9" Type="http://schemas.openxmlformats.org/officeDocument/2006/relationships/image" Target="../media/image3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1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360.png"/><Relationship Id="rId4" Type="http://schemas.openxmlformats.org/officeDocument/2006/relationships/image" Target="../media/image2.pn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1.jpeg"/><Relationship Id="rId7" Type="http://schemas.openxmlformats.org/officeDocument/2006/relationships/image" Target="../media/image39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42.jpg"/><Relationship Id="rId4" Type="http://schemas.openxmlformats.org/officeDocument/2006/relationships/image" Target="../media/image2.pn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1.jpeg"/><Relationship Id="rId7" Type="http://schemas.openxmlformats.org/officeDocument/2006/relationships/oleObject" Target="../embeddings/oleObject1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44.e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Relationship Id="rId9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54963D-5A00-F6F4-7A4E-880E3588C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5981700"/>
            <a:ext cx="2255838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8F1F73-0375-B643-FFF5-0773E8879D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5908675"/>
            <a:ext cx="13081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C8B4CCF6-5B06-0758-EB25-E15A6E084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833438"/>
            <a:ext cx="29654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anose="020B0604020202020204" pitchFamily="34" charset="0"/>
                <a:cs typeface="Arial" panose="020B0604020202020204" pitchFamily="34" charset="0"/>
              </a:rPr>
              <a:t>Lorenzo Fortunato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Univ. Padova &amp; INFN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endParaRPr lang="it-IT" altLang="it-IT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97638C4-000B-5E85-4926-FF15F0B61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84200"/>
          </a:xfrm>
          <a:prstGeom prst="rect">
            <a:avLst/>
          </a:prstGeom>
          <a:solidFill>
            <a:srgbClr val="9B00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it-IT" sz="3200" b="1" dirty="0">
                <a:solidFill>
                  <a:schemeClr val="bg1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 Reviving Nuclear Fusion Reaction Cycles in </a:t>
            </a:r>
            <a:r>
              <a:rPr lang="en-US" altLang="it-IT" sz="3200" b="1" dirty="0" err="1">
                <a:solidFill>
                  <a:schemeClr val="bg1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Solido</a:t>
            </a:r>
            <a:r>
              <a:rPr lang="en-US" altLang="it-IT" sz="3200" b="1" dirty="0">
                <a:solidFill>
                  <a:schemeClr val="bg1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 </a:t>
            </a:r>
            <a:endParaRPr lang="en-US" altLang="it-IT" sz="1600" dirty="0">
              <a:solidFill>
                <a:schemeClr val="bg1"/>
              </a:solidFill>
              <a:latin typeface="Tempus Sans ITC" panose="04020404030D07020202" pitchFamily="82" charset="0"/>
              <a:cs typeface="Arial" panose="020B0604020202020204" pitchFamily="34" charset="0"/>
            </a:endParaRPr>
          </a:p>
        </p:txBody>
      </p:sp>
      <p:pic>
        <p:nvPicPr>
          <p:cNvPr id="8" name="Immagine 8">
            <a:extLst>
              <a:ext uri="{FF2B5EF4-FFF2-40B4-BE49-F238E27FC236}">
                <a16:creationId xmlns:a16="http://schemas.microsoft.com/office/drawing/2014/main" id="{FFB13DA3-B9B3-45CC-F16D-2E2C935F0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907088"/>
            <a:ext cx="319246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EA57322E-1F68-67A7-6CAE-37746377431F}"/>
              </a:ext>
            </a:extLst>
          </p:cNvPr>
          <p:cNvCxnSpPr/>
          <p:nvPr/>
        </p:nvCxnSpPr>
        <p:spPr>
          <a:xfrm>
            <a:off x="0" y="5908675"/>
            <a:ext cx="1219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17">
            <a:extLst>
              <a:ext uri="{FF2B5EF4-FFF2-40B4-BE49-F238E27FC236}">
                <a16:creationId xmlns:a16="http://schemas.microsoft.com/office/drawing/2014/main" id="{F672B69C-F141-CAE7-1F24-D2C18D098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888" y="5911850"/>
            <a:ext cx="2414587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72EA136-CADA-1E34-A51A-C1A7EECE0F99}"/>
              </a:ext>
            </a:extLst>
          </p:cNvPr>
          <p:cNvSpPr txBox="1"/>
          <p:nvPr/>
        </p:nvSpPr>
        <p:spPr>
          <a:xfrm>
            <a:off x="5464710" y="2874780"/>
            <a:ext cx="532148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</a:rPr>
              <a:t>An </a:t>
            </a:r>
            <a:r>
              <a:rPr lang="it-IT" dirty="0" err="1">
                <a:latin typeface="+mn-lt"/>
              </a:rPr>
              <a:t>old</a:t>
            </a:r>
            <a:r>
              <a:rPr lang="it-IT" dirty="0">
                <a:latin typeface="+mn-lt"/>
              </a:rPr>
              <a:t> idea </a:t>
            </a:r>
            <a:r>
              <a:rPr lang="it-IT" dirty="0" err="1">
                <a:latin typeface="+mn-lt"/>
              </a:rPr>
              <a:t>is</a:t>
            </a:r>
            <a:r>
              <a:rPr lang="it-IT" dirty="0">
                <a:latin typeface="+mn-lt"/>
              </a:rPr>
              <a:t> </a:t>
            </a:r>
            <a:r>
              <a:rPr lang="it-IT" dirty="0" err="1">
                <a:latin typeface="+mn-lt"/>
              </a:rPr>
              <a:t>reappraised</a:t>
            </a:r>
            <a:r>
              <a:rPr lang="it-IT" dirty="0">
                <a:latin typeface="+mn-lt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dirty="0" err="1">
                <a:latin typeface="+mn-lt"/>
              </a:rPr>
              <a:t>Nuclear</a:t>
            </a:r>
            <a:r>
              <a:rPr lang="it-IT" dirty="0">
                <a:latin typeface="+mn-lt"/>
              </a:rPr>
              <a:t> fusion </a:t>
            </a:r>
            <a:r>
              <a:rPr lang="it-IT" dirty="0" err="1">
                <a:latin typeface="+mn-lt"/>
              </a:rPr>
              <a:t>cycles</a:t>
            </a:r>
            <a:endParaRPr lang="it-IT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dirty="0"/>
              <a:t>Fusion  -</a:t>
            </a:r>
            <a:r>
              <a:rPr lang="it-IT" i="1" dirty="0"/>
              <a:t>in solido- </a:t>
            </a:r>
            <a:r>
              <a:rPr lang="it-IT" dirty="0"/>
              <a:t>and </a:t>
            </a:r>
            <a:r>
              <a:rPr lang="it-IT" dirty="0" err="1"/>
              <a:t>not</a:t>
            </a:r>
            <a:r>
              <a:rPr lang="it-IT" dirty="0"/>
              <a:t> -</a:t>
            </a:r>
            <a:r>
              <a:rPr lang="it-IT" i="1" dirty="0"/>
              <a:t>in plasma</a:t>
            </a:r>
            <a:r>
              <a:rPr lang="it-IT" dirty="0"/>
              <a:t>-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dirty="0">
                <a:latin typeface="+mn-lt"/>
              </a:rPr>
              <a:t>New data and </a:t>
            </a:r>
            <a:r>
              <a:rPr lang="it-IT" dirty="0" err="1">
                <a:latin typeface="+mn-lt"/>
              </a:rPr>
              <a:t>mode</a:t>
            </a:r>
            <a:r>
              <a:rPr lang="it-IT" dirty="0" err="1"/>
              <a:t>rn</a:t>
            </a:r>
            <a:r>
              <a:rPr lang="it-IT" dirty="0"/>
              <a:t> </a:t>
            </a:r>
            <a:r>
              <a:rPr lang="it-IT" dirty="0" err="1"/>
              <a:t>computational</a:t>
            </a:r>
            <a:r>
              <a:rPr lang="it-IT" dirty="0"/>
              <a:t> techniques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obtain</a:t>
            </a:r>
            <a:r>
              <a:rPr lang="it-IT" dirty="0"/>
              <a:t> high yields and energy output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dirty="0" err="1">
                <a:latin typeface="+mn-lt"/>
              </a:rPr>
              <a:t>Might</a:t>
            </a:r>
            <a:r>
              <a:rPr lang="it-IT" dirty="0">
                <a:latin typeface="+mn-lt"/>
              </a:rPr>
              <a:t> </a:t>
            </a:r>
            <a:r>
              <a:rPr lang="it-IT" dirty="0" err="1"/>
              <a:t>represent</a:t>
            </a:r>
            <a:r>
              <a:rPr lang="it-IT" dirty="0">
                <a:latin typeface="+mn-lt"/>
              </a:rPr>
              <a:t> an alternative </a:t>
            </a:r>
            <a:r>
              <a:rPr lang="it-IT" dirty="0" err="1">
                <a:latin typeface="+mn-lt"/>
              </a:rPr>
              <a:t>route</a:t>
            </a:r>
            <a:r>
              <a:rPr lang="it-IT" dirty="0">
                <a:latin typeface="+mn-lt"/>
              </a:rPr>
              <a:t> </a:t>
            </a:r>
            <a:r>
              <a:rPr lang="it-IT" dirty="0"/>
              <a:t>to fusion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rgbClr val="FF0000"/>
                </a:solidFill>
              </a:rPr>
              <a:t>NEW: after </a:t>
            </a:r>
            <a:r>
              <a:rPr lang="it-IT" dirty="0" err="1">
                <a:solidFill>
                  <a:srgbClr val="FF0000"/>
                </a:solidFill>
              </a:rPr>
              <a:t>introducing</a:t>
            </a:r>
            <a:r>
              <a:rPr lang="it-IT" dirty="0">
                <a:solidFill>
                  <a:srgbClr val="FF0000"/>
                </a:solidFill>
                <a:latin typeface="+mn-lt"/>
              </a:rPr>
              <a:t> Bethe-Block energy </a:t>
            </a:r>
            <a:r>
              <a:rPr lang="it-IT" dirty="0" err="1">
                <a:solidFill>
                  <a:srgbClr val="FF0000"/>
                </a:solidFill>
                <a:latin typeface="+mn-lt"/>
              </a:rPr>
              <a:t>loss</a:t>
            </a:r>
            <a:r>
              <a:rPr lang="it-IT" dirty="0">
                <a:solidFill>
                  <a:srgbClr val="FF0000"/>
                </a:solidFill>
                <a:latin typeface="+mn-lt"/>
              </a:rPr>
              <a:t>,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srgbClr val="FF0000"/>
                </a:solidFill>
                <a:latin typeface="+mn-lt"/>
              </a:rPr>
              <a:t>the </a:t>
            </a:r>
            <a:r>
              <a:rPr lang="it-IT" dirty="0" err="1">
                <a:solidFill>
                  <a:srgbClr val="FF0000"/>
                </a:solidFill>
                <a:latin typeface="+mn-lt"/>
              </a:rPr>
              <a:t>stopping</a:t>
            </a:r>
            <a:r>
              <a:rPr lang="it-IT" dirty="0">
                <a:solidFill>
                  <a:srgbClr val="FF0000"/>
                </a:solidFill>
                <a:latin typeface="+mn-lt"/>
              </a:rPr>
              <a:t> power </a:t>
            </a:r>
            <a:r>
              <a:rPr lang="it-IT" dirty="0" err="1">
                <a:solidFill>
                  <a:srgbClr val="FF0000"/>
                </a:solidFill>
              </a:rPr>
              <a:t>quenches</a:t>
            </a:r>
            <a:r>
              <a:rPr lang="it-IT" dirty="0">
                <a:solidFill>
                  <a:srgbClr val="FF0000"/>
                </a:solidFill>
              </a:rPr>
              <a:t> the </a:t>
            </a:r>
            <a:r>
              <a:rPr lang="it-IT" dirty="0" err="1">
                <a:solidFill>
                  <a:srgbClr val="FF0000"/>
                </a:solidFill>
              </a:rPr>
              <a:t>secondary</a:t>
            </a:r>
            <a:r>
              <a:rPr lang="it-IT" dirty="0">
                <a:solidFill>
                  <a:srgbClr val="FF0000"/>
                </a:solidFill>
              </a:rPr>
              <a:t> reaction!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dirty="0">
                <a:solidFill>
                  <a:srgbClr val="FF0000"/>
                </a:solidFill>
                <a:latin typeface="+mn-lt"/>
              </a:rPr>
              <a:t>NEW: the net </a:t>
            </a:r>
            <a:r>
              <a:rPr lang="it-IT" dirty="0" err="1">
                <a:solidFill>
                  <a:srgbClr val="FF0000"/>
                </a:solidFill>
                <a:latin typeface="+mn-lt"/>
              </a:rPr>
              <a:t>outcome</a:t>
            </a:r>
            <a:r>
              <a:rPr lang="it-IT" dirty="0">
                <a:solidFill>
                  <a:srgbClr val="FF0000"/>
                </a:solidFill>
                <a:latin typeface="+mn-lt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+mn-lt"/>
              </a:rPr>
              <a:t>is</a:t>
            </a:r>
            <a:r>
              <a:rPr lang="it-IT" dirty="0">
                <a:solidFill>
                  <a:srgbClr val="FF0000"/>
                </a:solidFill>
                <a:latin typeface="+mn-lt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+mn-lt"/>
              </a:rPr>
              <a:t>still</a:t>
            </a:r>
            <a:r>
              <a:rPr lang="it-IT" dirty="0">
                <a:solidFill>
                  <a:srgbClr val="FF0000"/>
                </a:solidFill>
                <a:latin typeface="+mn-lt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+mn-lt"/>
              </a:rPr>
              <a:t>worth</a:t>
            </a:r>
            <a:r>
              <a:rPr lang="it-IT" dirty="0">
                <a:solidFill>
                  <a:srgbClr val="FF0000"/>
                </a:solidFill>
                <a:latin typeface="+mn-lt"/>
              </a:rPr>
              <a:t> </a:t>
            </a:r>
            <a:r>
              <a:rPr lang="it-IT" dirty="0" err="1">
                <a:solidFill>
                  <a:srgbClr val="FF0000"/>
                </a:solidFill>
                <a:latin typeface="+mn-lt"/>
              </a:rPr>
              <a:t>investigating</a:t>
            </a:r>
            <a:endParaRPr lang="it-IT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D959AFA2-1177-43F4-27ED-2C5A39A880CE}"/>
              </a:ext>
            </a:extLst>
          </p:cNvPr>
          <p:cNvSpPr/>
          <p:nvPr/>
        </p:nvSpPr>
        <p:spPr>
          <a:xfrm>
            <a:off x="8593137" y="627422"/>
            <a:ext cx="3504535" cy="257789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b="1" dirty="0">
              <a:solidFill>
                <a:srgbClr val="FBF9F9"/>
              </a:solidFill>
              <a:effectLst/>
              <a:hlinkClick r:id="rId7"/>
            </a:endParaRP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>
              <a:solidFill>
                <a:srgbClr val="0563C1"/>
              </a:solidFill>
              <a:effectLst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14th International Conference on Nucleus-Nucleus Collisions 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Aug 2024 - Whistler, Canada</a:t>
            </a:r>
          </a:p>
        </p:txBody>
      </p:sp>
      <p:pic>
        <p:nvPicPr>
          <p:cNvPr id="19" name="Immagine 18" descr="Immagine che contiene disegno, cartone animato, arte, design&#10;&#10;Descrizione generata automaticamente">
            <a:extLst>
              <a:ext uri="{FF2B5EF4-FFF2-40B4-BE49-F238E27FC236}">
                <a16:creationId xmlns:a16="http://schemas.microsoft.com/office/drawing/2014/main" id="{47ADE1B8-7D1D-1903-382C-887F2E0615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" y="2245327"/>
            <a:ext cx="4916333" cy="3320201"/>
          </a:xfrm>
          <a:prstGeom prst="rect">
            <a:avLst/>
          </a:prstGeom>
        </p:spPr>
      </p:pic>
      <p:pic>
        <p:nvPicPr>
          <p:cNvPr id="3" name="Immagine 2" descr="Immagine che contiene Carattere, Elementi grafici, logo, grafica&#10;&#10;Descrizione generata automaticamente">
            <a:extLst>
              <a:ext uri="{FF2B5EF4-FFF2-40B4-BE49-F238E27FC236}">
                <a16:creationId xmlns:a16="http://schemas.microsoft.com/office/drawing/2014/main" id="{954A9AD5-16A7-E221-8C6C-FD9D21C4BB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548" y="704220"/>
            <a:ext cx="2733266" cy="135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76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id="{097638C4-000B-5E85-4926-FF15F0B61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solidFill>
            <a:srgbClr val="9B00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it-IT" sz="3200" b="1" dirty="0">
                <a:solidFill>
                  <a:schemeClr val="bg1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Typical results of our calculations </a:t>
            </a:r>
            <a:r>
              <a:rPr lang="en-US" altLang="it-IT" sz="2400" b="1" dirty="0">
                <a:solidFill>
                  <a:schemeClr val="bg1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(at some 0.24 MeV neutron injection energy)</a:t>
            </a:r>
            <a:endParaRPr lang="en-US" altLang="it-IT" sz="1600" dirty="0">
              <a:solidFill>
                <a:schemeClr val="bg1"/>
              </a:solidFill>
              <a:latin typeface="Tempus Sans ITC" panose="04020404030D07020202" pitchFamily="82" charset="0"/>
              <a:cs typeface="Arial" panose="020B0604020202020204" pitchFamily="34" charset="0"/>
            </a:endParaRPr>
          </a:p>
        </p:txBody>
      </p:sp>
      <p:pic>
        <p:nvPicPr>
          <p:cNvPr id="3" name="Immagine 2" descr="Immagine che contiene testo, linea, Diagramma, diagramma&#10;&#10;Descrizione generata automaticamente">
            <a:extLst>
              <a:ext uri="{FF2B5EF4-FFF2-40B4-BE49-F238E27FC236}">
                <a16:creationId xmlns:a16="http://schemas.microsoft.com/office/drawing/2014/main" id="{56A45310-9769-E98D-83A7-A03528706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30" y="689372"/>
            <a:ext cx="10959980" cy="574360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6F08B1A-AD27-F121-3220-A451BC3F319D}"/>
              </a:ext>
            </a:extLst>
          </p:cNvPr>
          <p:cNvSpPr txBox="1"/>
          <p:nvPr/>
        </p:nvSpPr>
        <p:spPr>
          <a:xfrm>
            <a:off x="5860026" y="6518787"/>
            <a:ext cx="6331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Time scale for complete burnout  can be </a:t>
            </a:r>
            <a:r>
              <a:rPr lang="it-IT" dirty="0" err="1"/>
              <a:t>extracted</a:t>
            </a:r>
            <a:r>
              <a:rPr lang="it-IT" dirty="0"/>
              <a:t> from </a:t>
            </a:r>
            <a:r>
              <a:rPr lang="it-IT" dirty="0" err="1"/>
              <a:t>graph</a:t>
            </a:r>
            <a:endParaRPr lang="it-IT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CFA626B-A817-3CFC-0924-4CBC295571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9015" y="4998890"/>
            <a:ext cx="1428137" cy="143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50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54963D-5A00-F6F4-7A4E-880E3588C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5981700"/>
            <a:ext cx="2255838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8F1F73-0375-B643-FFF5-0773E8879D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5908675"/>
            <a:ext cx="13081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097638C4-000B-5E85-4926-FF15F0B61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solidFill>
            <a:srgbClr val="9B00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it-IT" sz="3200" b="1" dirty="0">
                <a:solidFill>
                  <a:schemeClr val="bg1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Specific Power – these reactions would produce a huge energy output</a:t>
            </a:r>
            <a:endParaRPr lang="en-US" altLang="it-IT" sz="1600" dirty="0">
              <a:solidFill>
                <a:schemeClr val="bg1"/>
              </a:solidFill>
              <a:latin typeface="Tempus Sans ITC" panose="04020404030D07020202" pitchFamily="82" charset="0"/>
              <a:cs typeface="Arial" panose="020B0604020202020204" pitchFamily="34" charset="0"/>
            </a:endParaRPr>
          </a:p>
        </p:txBody>
      </p:sp>
      <p:pic>
        <p:nvPicPr>
          <p:cNvPr id="8" name="Immagine 8">
            <a:extLst>
              <a:ext uri="{FF2B5EF4-FFF2-40B4-BE49-F238E27FC236}">
                <a16:creationId xmlns:a16="http://schemas.microsoft.com/office/drawing/2014/main" id="{FFB13DA3-B9B3-45CC-F16D-2E2C935F0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907088"/>
            <a:ext cx="319246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EA57322E-1F68-67A7-6CAE-37746377431F}"/>
              </a:ext>
            </a:extLst>
          </p:cNvPr>
          <p:cNvCxnSpPr/>
          <p:nvPr/>
        </p:nvCxnSpPr>
        <p:spPr>
          <a:xfrm>
            <a:off x="0" y="5908675"/>
            <a:ext cx="1219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17">
            <a:extLst>
              <a:ext uri="{FF2B5EF4-FFF2-40B4-BE49-F238E27FC236}">
                <a16:creationId xmlns:a16="http://schemas.microsoft.com/office/drawing/2014/main" id="{F672B69C-F141-CAE7-1F24-D2C18D098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888" y="5911850"/>
            <a:ext cx="2414587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 descr="Immagine che contiene diagramma, Diagramma, linea&#10;&#10;Descrizione generata automaticamente">
            <a:extLst>
              <a:ext uri="{FF2B5EF4-FFF2-40B4-BE49-F238E27FC236}">
                <a16:creationId xmlns:a16="http://schemas.microsoft.com/office/drawing/2014/main" id="{11A77943-6795-0624-2544-3DB370A72A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83" y="813066"/>
            <a:ext cx="8260796" cy="486198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A9895D0-F9B1-7CA9-2A99-CDD2144DA0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1055" y="854189"/>
            <a:ext cx="3763164" cy="502660"/>
          </a:xfrm>
          <a:prstGeom prst="rect">
            <a:avLst/>
          </a:prstGeom>
        </p:spPr>
      </p:pic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D56F2C75-3AF1-B273-2693-472B95A94F19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11653427" y="1397972"/>
            <a:ext cx="265890" cy="617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6B3CC51-BBA1-4D41-06E7-531025710A2B}"/>
              </a:ext>
            </a:extLst>
          </p:cNvPr>
          <p:cNvSpPr txBox="1"/>
          <p:nvPr/>
        </p:nvSpPr>
        <p:spPr>
          <a:xfrm>
            <a:off x="11197308" y="2015613"/>
            <a:ext cx="91223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Q-</a:t>
            </a:r>
            <a:r>
              <a:rPr lang="it-IT" dirty="0" err="1"/>
              <a:t>value</a:t>
            </a:r>
            <a:endParaRPr lang="it-IT" dirty="0"/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44D8C71B-7FB8-55A3-6889-7AB5D1519107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9102706" y="1397972"/>
            <a:ext cx="197112" cy="589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D21E553-8CB9-060D-589F-D2866266EA7D}"/>
              </a:ext>
            </a:extLst>
          </p:cNvPr>
          <p:cNvSpPr txBox="1"/>
          <p:nvPr/>
        </p:nvSpPr>
        <p:spPr>
          <a:xfrm>
            <a:off x="8533479" y="1987241"/>
            <a:ext cx="1138453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err="1"/>
              <a:t>Density</a:t>
            </a:r>
            <a:r>
              <a:rPr lang="it-IT" dirty="0"/>
              <a:t> </a:t>
            </a:r>
          </a:p>
          <a:p>
            <a:r>
              <a:rPr lang="it-IT" dirty="0"/>
              <a:t>in solido </a:t>
            </a:r>
          </a:p>
          <a:p>
            <a:r>
              <a:rPr lang="it-IT" dirty="0"/>
              <a:t>&gt;&gt; plasma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F4184BA5-9F3F-65DD-1BB5-D3AC28C018CD}"/>
              </a:ext>
            </a:extLst>
          </p:cNvPr>
          <p:cNvSpPr txBox="1"/>
          <p:nvPr/>
        </p:nvSpPr>
        <p:spPr>
          <a:xfrm>
            <a:off x="8348127" y="3439775"/>
            <a:ext cx="3571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Integrated</a:t>
            </a:r>
            <a:r>
              <a:rPr lang="it-IT" dirty="0"/>
              <a:t>  </a:t>
            </a:r>
            <a:r>
              <a:rPr lang="it-IT" dirty="0">
                <a:sym typeface="Symbol" panose="05050102010706020507" pitchFamily="18" charset="2"/>
              </a:rPr>
              <a:t></a:t>
            </a:r>
            <a:r>
              <a:rPr lang="it-IT" dirty="0"/>
              <a:t>1300 GJ for a mole of </a:t>
            </a:r>
            <a:r>
              <a:rPr lang="it-IT" dirty="0" err="1"/>
              <a:t>material</a:t>
            </a:r>
            <a:r>
              <a:rPr lang="it-IT" dirty="0"/>
              <a:t> (</a:t>
            </a:r>
            <a:r>
              <a:rPr lang="it-IT" dirty="0" err="1"/>
              <a:t>assuming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completely</a:t>
            </a:r>
            <a:r>
              <a:rPr lang="it-IT" dirty="0"/>
              <a:t> </a:t>
            </a:r>
            <a:r>
              <a:rPr lang="it-IT" dirty="0" err="1"/>
              <a:t>burnt</a:t>
            </a:r>
            <a:r>
              <a:rPr lang="it-IT" dirty="0"/>
              <a:t>)</a:t>
            </a:r>
          </a:p>
        </p:txBody>
      </p:sp>
      <p:pic>
        <p:nvPicPr>
          <p:cNvPr id="27" name="Immagine 26" descr="Immagine che contiene logo, simbolo, Carattere, Elementi grafici&#10;&#10;Descrizione generata automaticamente">
            <a:extLst>
              <a:ext uri="{FF2B5EF4-FFF2-40B4-BE49-F238E27FC236}">
                <a16:creationId xmlns:a16="http://schemas.microsoft.com/office/drawing/2014/main" id="{D3770B23-5C05-B110-0727-50DB92EDE4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356" y="4366279"/>
            <a:ext cx="1447962" cy="144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72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54963D-5A00-F6F4-7A4E-880E3588C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5981700"/>
            <a:ext cx="2255838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8F1F73-0375-B643-FFF5-0773E8879D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5908675"/>
            <a:ext cx="13081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097638C4-000B-5E85-4926-FF15F0B61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solidFill>
            <a:srgbClr val="9B00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it-IT" sz="3200" b="1" dirty="0">
                <a:solidFill>
                  <a:schemeClr val="bg1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Now seriously…   -</a:t>
            </a:r>
            <a:r>
              <a:rPr lang="en-US" altLang="it-IT" sz="3200" b="1" dirty="0" err="1">
                <a:solidFill>
                  <a:schemeClr val="bg1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dE</a:t>
            </a:r>
            <a:r>
              <a:rPr lang="en-US" altLang="it-IT" sz="3200" b="1" dirty="0">
                <a:solidFill>
                  <a:schemeClr val="bg1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/dx  </a:t>
            </a:r>
            <a:r>
              <a:rPr lang="en-US" altLang="it-IT" sz="3200" b="1" dirty="0">
                <a:solidFill>
                  <a:schemeClr val="bg1"/>
                </a:solidFill>
                <a:latin typeface="Tempus Sans ITC" panose="04020404030D07020202" pitchFamily="82" charset="0"/>
                <a:cs typeface="Arial" panose="020B0604020202020204" pitchFamily="34" charset="0"/>
                <a:sym typeface="Wingdings" panose="05000000000000000000" pitchFamily="2" charset="2"/>
              </a:rPr>
              <a:t>  -</a:t>
            </a:r>
            <a:r>
              <a:rPr lang="en-US" altLang="it-IT" sz="3200" b="1" dirty="0" err="1">
                <a:solidFill>
                  <a:schemeClr val="bg1"/>
                </a:solidFill>
                <a:latin typeface="Tempus Sans ITC" panose="04020404030D07020202" pitchFamily="82" charset="0"/>
                <a:cs typeface="Arial" panose="020B0604020202020204" pitchFamily="34" charset="0"/>
                <a:sym typeface="Wingdings" panose="05000000000000000000" pitchFamily="2" charset="2"/>
              </a:rPr>
              <a:t>dE</a:t>
            </a:r>
            <a:r>
              <a:rPr lang="en-US" altLang="it-IT" sz="3200" b="1" dirty="0">
                <a:solidFill>
                  <a:schemeClr val="bg1"/>
                </a:solidFill>
                <a:latin typeface="Tempus Sans ITC" panose="04020404030D07020202" pitchFamily="82" charset="0"/>
                <a:cs typeface="Arial" panose="020B0604020202020204" pitchFamily="34" charset="0"/>
                <a:sym typeface="Wingdings" panose="05000000000000000000" pitchFamily="2" charset="2"/>
              </a:rPr>
              <a:t>/dt  </a:t>
            </a:r>
            <a:r>
              <a:rPr lang="en-US" altLang="it-IT" sz="3200" b="1" dirty="0">
                <a:solidFill>
                  <a:schemeClr val="bg1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 </a:t>
            </a:r>
            <a:endParaRPr lang="en-US" altLang="it-IT" sz="1600" dirty="0">
              <a:solidFill>
                <a:schemeClr val="bg1"/>
              </a:solidFill>
              <a:latin typeface="Tempus Sans ITC" panose="04020404030D07020202" pitchFamily="82" charset="0"/>
              <a:cs typeface="Arial" panose="020B0604020202020204" pitchFamily="34" charset="0"/>
            </a:endParaRPr>
          </a:p>
        </p:txBody>
      </p:sp>
      <p:pic>
        <p:nvPicPr>
          <p:cNvPr id="8" name="Immagine 8">
            <a:extLst>
              <a:ext uri="{FF2B5EF4-FFF2-40B4-BE49-F238E27FC236}">
                <a16:creationId xmlns:a16="http://schemas.microsoft.com/office/drawing/2014/main" id="{FFB13DA3-B9B3-45CC-F16D-2E2C935F0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907088"/>
            <a:ext cx="319246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EA57322E-1F68-67A7-6CAE-37746377431F}"/>
              </a:ext>
            </a:extLst>
          </p:cNvPr>
          <p:cNvCxnSpPr/>
          <p:nvPr/>
        </p:nvCxnSpPr>
        <p:spPr>
          <a:xfrm>
            <a:off x="0" y="5908675"/>
            <a:ext cx="1219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17">
            <a:extLst>
              <a:ext uri="{FF2B5EF4-FFF2-40B4-BE49-F238E27FC236}">
                <a16:creationId xmlns:a16="http://schemas.microsoft.com/office/drawing/2014/main" id="{F672B69C-F141-CAE7-1F24-D2C18D098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888" y="5911850"/>
            <a:ext cx="2414587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582142E-3403-E15D-B73A-8F6C30CBD5DD}"/>
              </a:ext>
            </a:extLst>
          </p:cNvPr>
          <p:cNvSpPr txBox="1"/>
          <p:nvPr/>
        </p:nvSpPr>
        <p:spPr>
          <a:xfrm>
            <a:off x="259683" y="749367"/>
            <a:ext cx="5305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b="1" dirty="0"/>
              <a:t>fast </a:t>
            </a:r>
            <a:r>
              <a:rPr lang="it-IT" b="1" dirty="0" err="1"/>
              <a:t>chaged</a:t>
            </a:r>
            <a:r>
              <a:rPr lang="it-IT" b="1" dirty="0"/>
              <a:t> </a:t>
            </a:r>
            <a:r>
              <a:rPr lang="it-IT" b="1" dirty="0" err="1"/>
              <a:t>particles</a:t>
            </a:r>
            <a:r>
              <a:rPr lang="it-IT" b="1" dirty="0"/>
              <a:t> </a:t>
            </a:r>
            <a:r>
              <a:rPr lang="it-IT" dirty="0"/>
              <a:t>travel </a:t>
            </a:r>
            <a:r>
              <a:rPr lang="it-IT" dirty="0" err="1"/>
              <a:t>through</a:t>
            </a:r>
            <a:r>
              <a:rPr lang="it-IT" dirty="0"/>
              <a:t> </a:t>
            </a:r>
            <a:r>
              <a:rPr lang="it-IT" dirty="0" err="1"/>
              <a:t>matter</a:t>
            </a:r>
            <a:r>
              <a:rPr lang="it-IT" dirty="0"/>
              <a:t>, </a:t>
            </a: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b="1" dirty="0" err="1"/>
              <a:t>loose</a:t>
            </a:r>
            <a:r>
              <a:rPr lang="it-IT" b="1" dirty="0"/>
              <a:t> energy by </a:t>
            </a:r>
            <a:r>
              <a:rPr lang="it-IT" b="1" dirty="0" err="1"/>
              <a:t>ionising</a:t>
            </a:r>
            <a:r>
              <a:rPr lang="it-IT" b="1" dirty="0"/>
              <a:t> the </a:t>
            </a:r>
            <a:r>
              <a:rPr lang="it-IT" b="1" dirty="0" err="1"/>
              <a:t>material</a:t>
            </a:r>
            <a:r>
              <a:rPr lang="it-IT" b="1" dirty="0"/>
              <a:t> </a:t>
            </a:r>
            <a:r>
              <a:rPr lang="it-IT" b="1" dirty="0" err="1"/>
              <a:t>they</a:t>
            </a:r>
            <a:r>
              <a:rPr lang="it-IT" b="1" dirty="0"/>
              <a:t> travel in</a:t>
            </a:r>
            <a:r>
              <a:rPr lang="it-IT" dirty="0"/>
              <a:t>, </a:t>
            </a:r>
            <a:r>
              <a:rPr lang="it-IT" dirty="0" err="1"/>
              <a:t>before</a:t>
            </a:r>
            <a:r>
              <a:rPr lang="it-IT" dirty="0"/>
              <a:t> </a:t>
            </a:r>
            <a:r>
              <a:rPr lang="it-IT" dirty="0" err="1"/>
              <a:t>igniting</a:t>
            </a:r>
            <a:r>
              <a:rPr lang="it-IT" dirty="0"/>
              <a:t> the </a:t>
            </a:r>
            <a:r>
              <a:rPr lang="it-IT" dirty="0" err="1"/>
              <a:t>secondary</a:t>
            </a:r>
            <a:r>
              <a:rPr lang="it-IT" dirty="0"/>
              <a:t> reactions. </a:t>
            </a:r>
          </a:p>
          <a:p>
            <a:r>
              <a:rPr lang="it-IT" dirty="0" err="1"/>
              <a:t>This</a:t>
            </a:r>
            <a:r>
              <a:rPr lang="it-IT" dirty="0"/>
              <a:t> can be </a:t>
            </a:r>
            <a:r>
              <a:rPr lang="it-IT" dirty="0" err="1"/>
              <a:t>modeled</a:t>
            </a:r>
            <a:r>
              <a:rPr lang="it-IT" dirty="0"/>
              <a:t> with the Bethe-Bloch formula: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8E58589-D34A-3655-286B-040CED20E5B6}"/>
              </a:ext>
            </a:extLst>
          </p:cNvPr>
          <p:cNvSpPr txBox="1"/>
          <p:nvPr/>
        </p:nvSpPr>
        <p:spPr>
          <a:xfrm>
            <a:off x="272681" y="5187733"/>
            <a:ext cx="95151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dirty="0">
                <a:solidFill>
                  <a:srgbClr val="B63708"/>
                </a:solidFill>
                <a:latin typeface="Source Sans Pro" panose="020B0503030403020204" pitchFamily="34" charset="0"/>
              </a:rPr>
              <a:t>NOTE: Bethe-Bloch Stopping power as it appears on Krane's book and </a:t>
            </a:r>
            <a:r>
              <a:rPr lang="en-US" sz="1800" b="0" i="0" u="none" strike="noStrike" dirty="0" err="1">
                <a:solidFill>
                  <a:srgbClr val="B63708"/>
                </a:solidFill>
                <a:latin typeface="Source Sans Pro" panose="020B0503030403020204" pitchFamily="34" charset="0"/>
              </a:rPr>
              <a:t>Segré's</a:t>
            </a:r>
            <a:r>
              <a:rPr lang="en-US" sz="1800" b="0" i="0" u="none" strike="noStrike" dirty="0">
                <a:solidFill>
                  <a:srgbClr val="B63708"/>
                </a:solidFill>
                <a:latin typeface="Source Sans Pro" panose="020B0503030403020204" pitchFamily="34" charset="0"/>
              </a:rPr>
              <a:t> book. Check Seltzer &amp; Bergen. (High Z correction of </a:t>
            </a:r>
            <a:r>
              <a:rPr lang="en-US" sz="1800" b="0" i="0" u="none" strike="noStrike" dirty="0" err="1">
                <a:solidFill>
                  <a:srgbClr val="B63708"/>
                </a:solidFill>
                <a:latin typeface="Source Sans Pro" panose="020B0503030403020204" pitchFamily="34" charset="0"/>
              </a:rPr>
              <a:t>Barkas</a:t>
            </a:r>
            <a:r>
              <a:rPr lang="en-US" sz="1800" b="0" i="0" u="none" strike="noStrike" dirty="0">
                <a:solidFill>
                  <a:srgbClr val="B63708"/>
                </a:solidFill>
                <a:latin typeface="Source Sans Pro" panose="020B0503030403020204" pitchFamily="34" charset="0"/>
              </a:rPr>
              <a:t> and Bloch, not implemented, not valid below min validity)</a:t>
            </a:r>
            <a:endParaRPr lang="it-IT" dirty="0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B1E89237-D878-CF58-BDF3-E4587B4EA3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89951" y="3945607"/>
            <a:ext cx="1821338" cy="1798476"/>
          </a:xfrm>
          <a:prstGeom prst="rect">
            <a:avLst/>
          </a:prstGeom>
        </p:spPr>
      </p:pic>
      <p:pic>
        <p:nvPicPr>
          <p:cNvPr id="28" name="Elemento grafico 27">
            <a:extLst>
              <a:ext uri="{FF2B5EF4-FFF2-40B4-BE49-F238E27FC236}">
                <a16:creationId xmlns:a16="http://schemas.microsoft.com/office/drawing/2014/main" id="{CFEA878A-2426-5B94-E61C-443B715670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0039" y="2199207"/>
            <a:ext cx="4084991" cy="2272276"/>
          </a:xfrm>
          <a:prstGeom prst="rect">
            <a:avLst/>
          </a:prstGeom>
        </p:spPr>
      </p:pic>
      <p:pic>
        <p:nvPicPr>
          <p:cNvPr id="32" name="Elemento grafico 31">
            <a:extLst>
              <a:ext uri="{FF2B5EF4-FFF2-40B4-BE49-F238E27FC236}">
                <a16:creationId xmlns:a16="http://schemas.microsoft.com/office/drawing/2014/main" id="{ABA0F502-66EB-8574-9641-3D126422D0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13993" y="2230953"/>
            <a:ext cx="3873856" cy="2187114"/>
          </a:xfrm>
          <a:prstGeom prst="rect">
            <a:avLst/>
          </a:prstGeom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4ACD5A3-107D-BCB5-E9EF-D64244D18F7C}"/>
              </a:ext>
            </a:extLst>
          </p:cNvPr>
          <p:cNvSpPr txBox="1"/>
          <p:nvPr/>
        </p:nvSpPr>
        <p:spPr>
          <a:xfrm>
            <a:off x="2592551" y="3350062"/>
            <a:ext cx="107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it-IT" dirty="0">
                <a:latin typeface="Aptos Narrow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1800" dirty="0" err="1">
                <a:latin typeface="Aptos Narrow" panose="020B0004020202020204" pitchFamily="34" charset="0"/>
                <a:cs typeface="Arial" panose="020B0604020202020204" pitchFamily="34" charset="0"/>
              </a:rPr>
              <a:t>dE</a:t>
            </a:r>
            <a:r>
              <a:rPr lang="en-US" altLang="it-IT" sz="1800" dirty="0">
                <a:latin typeface="Aptos Narrow" panose="020B0004020202020204" pitchFamily="34" charset="0"/>
                <a:cs typeface="Arial" panose="020B0604020202020204" pitchFamily="34" charset="0"/>
              </a:rPr>
              <a:t>/dx</a:t>
            </a:r>
            <a:endParaRPr lang="it-IT" dirty="0">
              <a:latin typeface="Aptos Narrow" panose="020B0004020202020204" pitchFamily="34" charset="0"/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A53D1B93-7CE9-DD98-6E64-FB7EC2113146}"/>
              </a:ext>
            </a:extLst>
          </p:cNvPr>
          <p:cNvSpPr txBox="1"/>
          <p:nvPr/>
        </p:nvSpPr>
        <p:spPr>
          <a:xfrm>
            <a:off x="8199993" y="3239240"/>
            <a:ext cx="107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it-IT" dirty="0">
                <a:latin typeface="Aptos Narrow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1800" dirty="0" err="1">
                <a:latin typeface="Aptos Narrow" panose="020B0004020202020204" pitchFamily="34" charset="0"/>
                <a:cs typeface="Arial" panose="020B0604020202020204" pitchFamily="34" charset="0"/>
              </a:rPr>
              <a:t>dE</a:t>
            </a:r>
            <a:r>
              <a:rPr lang="en-US" altLang="it-IT" sz="1800" dirty="0">
                <a:latin typeface="Aptos Narrow" panose="020B0004020202020204" pitchFamily="34" charset="0"/>
                <a:cs typeface="Arial" panose="020B0604020202020204" pitchFamily="34" charset="0"/>
              </a:rPr>
              <a:t>/dt</a:t>
            </a:r>
            <a:endParaRPr lang="it-IT" dirty="0">
              <a:latin typeface="Aptos Narrow" panose="020B0004020202020204" pitchFamily="34" charset="0"/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EBF754B5-8073-DDB6-B209-51085977402A}"/>
              </a:ext>
            </a:extLst>
          </p:cNvPr>
          <p:cNvSpPr txBox="1"/>
          <p:nvPr/>
        </p:nvSpPr>
        <p:spPr>
          <a:xfrm>
            <a:off x="439166" y="4467448"/>
            <a:ext cx="648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At </a:t>
            </a:r>
            <a:r>
              <a:rPr lang="it-IT" dirty="0" err="1"/>
              <a:t>these</a:t>
            </a:r>
            <a:r>
              <a:rPr lang="it-IT" dirty="0"/>
              <a:t> energies, ranges are of the </a:t>
            </a:r>
            <a:r>
              <a:rPr lang="it-IT" dirty="0" err="1"/>
              <a:t>order</a:t>
            </a:r>
            <a:r>
              <a:rPr lang="it-IT" dirty="0"/>
              <a:t> of a </a:t>
            </a:r>
            <a:r>
              <a:rPr lang="it-IT" dirty="0" err="1"/>
              <a:t>few</a:t>
            </a:r>
            <a:r>
              <a:rPr lang="it-IT" dirty="0"/>
              <a:t> </a:t>
            </a:r>
            <a:r>
              <a:rPr lang="it-IT" dirty="0" err="1"/>
              <a:t>tens</a:t>
            </a:r>
            <a:r>
              <a:rPr lang="it-IT" dirty="0"/>
              <a:t> of </a:t>
            </a:r>
            <a:r>
              <a:rPr lang="it-IT" dirty="0">
                <a:sym typeface="Symbol" panose="05050102010706020507" pitchFamily="18" charset="2"/>
              </a:rPr>
              <a:t>m</a:t>
            </a:r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62F4C7A2-8B1C-7906-3416-6C357B52F26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78382" y="818671"/>
            <a:ext cx="6487545" cy="92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34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54963D-5A00-F6F4-7A4E-880E3588C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5981700"/>
            <a:ext cx="2255838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8F1F73-0375-B643-FFF5-0773E8879D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5908675"/>
            <a:ext cx="13081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097638C4-000B-5E85-4926-FF15F0B61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solidFill>
            <a:srgbClr val="9B00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it-IT" sz="3200" b="1" dirty="0">
                <a:solidFill>
                  <a:schemeClr val="bg1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New system of differential equations (stiffer than before)</a:t>
            </a:r>
            <a:endParaRPr lang="en-US" altLang="it-IT" sz="1600" dirty="0">
              <a:solidFill>
                <a:schemeClr val="bg1"/>
              </a:solidFill>
              <a:latin typeface="Tempus Sans ITC" panose="04020404030D07020202" pitchFamily="82" charset="0"/>
              <a:cs typeface="Arial" panose="020B0604020202020204" pitchFamily="34" charset="0"/>
            </a:endParaRPr>
          </a:p>
        </p:txBody>
      </p:sp>
      <p:pic>
        <p:nvPicPr>
          <p:cNvPr id="8" name="Immagine 8">
            <a:extLst>
              <a:ext uri="{FF2B5EF4-FFF2-40B4-BE49-F238E27FC236}">
                <a16:creationId xmlns:a16="http://schemas.microsoft.com/office/drawing/2014/main" id="{FFB13DA3-B9B3-45CC-F16D-2E2C935F0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907088"/>
            <a:ext cx="319246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EA57322E-1F68-67A7-6CAE-37746377431F}"/>
              </a:ext>
            </a:extLst>
          </p:cNvPr>
          <p:cNvCxnSpPr/>
          <p:nvPr/>
        </p:nvCxnSpPr>
        <p:spPr>
          <a:xfrm>
            <a:off x="0" y="5908675"/>
            <a:ext cx="1219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17">
            <a:extLst>
              <a:ext uri="{FF2B5EF4-FFF2-40B4-BE49-F238E27FC236}">
                <a16:creationId xmlns:a16="http://schemas.microsoft.com/office/drawing/2014/main" id="{F672B69C-F141-CAE7-1F24-D2C18D098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888" y="5911850"/>
            <a:ext cx="2414587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951BB75-4300-DBB5-AC89-7C703AB1CB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690" y="772017"/>
            <a:ext cx="8733277" cy="2895851"/>
          </a:xfrm>
          <a:prstGeom prst="rect">
            <a:avLst/>
          </a:prstGeom>
        </p:spPr>
      </p:pic>
      <p:pic>
        <p:nvPicPr>
          <p:cNvPr id="12" name="Immagine 11" descr="Immagine che contiene clipart, cartone animato&#10;&#10;Descrizione generata automaticamente">
            <a:extLst>
              <a:ext uri="{FF2B5EF4-FFF2-40B4-BE49-F238E27FC236}">
                <a16:creationId xmlns:a16="http://schemas.microsoft.com/office/drawing/2014/main" id="{2FEB15A4-4323-B8D0-A72B-796FC4F22C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179" y="949324"/>
            <a:ext cx="1162354" cy="1162354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24A621B9-1872-3D2B-773E-122416B25B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00659" y="949324"/>
            <a:ext cx="1767993" cy="17756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718A2144-8899-6C79-81F7-AE2DACC1518D}"/>
                  </a:ext>
                </a:extLst>
              </p:cNvPr>
              <p:cNvSpPr txBox="1"/>
              <p:nvPr/>
            </p:nvSpPr>
            <p:spPr>
              <a:xfrm>
                <a:off x="353962" y="4034434"/>
                <a:ext cx="775765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it-IT" dirty="0"/>
                  <a:t>Neutron </a:t>
                </a:r>
                <a:r>
                  <a:rPr lang="it-IT" dirty="0" err="1"/>
                  <a:t>deceleration</a:t>
                </a:r>
                <a:r>
                  <a:rPr lang="it-IT" dirty="0"/>
                  <a:t> (by impact) </a:t>
                </a:r>
                <a:r>
                  <a:rPr lang="it-IT" dirty="0" err="1"/>
                  <a:t>not</a:t>
                </a:r>
                <a:r>
                  <a:rPr lang="it-IT" dirty="0"/>
                  <a:t> </a:t>
                </a:r>
                <a:r>
                  <a:rPr lang="it-IT" dirty="0" err="1"/>
                  <a:t>yet</a:t>
                </a:r>
                <a:r>
                  <a:rPr lang="it-IT" dirty="0"/>
                  <a:t> </a:t>
                </a:r>
                <a:r>
                  <a:rPr lang="it-IT" dirty="0" err="1"/>
                  <a:t>implemented</a:t>
                </a:r>
                <a:r>
                  <a:rPr lang="it-IT" dirty="0"/>
                  <a:t>, </a:t>
                </a:r>
                <a:r>
                  <a:rPr lang="it-IT" dirty="0" err="1"/>
                  <a:t>thought</a:t>
                </a:r>
                <a:r>
                  <a:rPr lang="it-IT" dirty="0"/>
                  <a:t> to be minor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it-IT" dirty="0"/>
                  <a:t>System of </a:t>
                </a:r>
                <a:r>
                  <a:rPr lang="it-IT" dirty="0" err="1"/>
                  <a:t>equations</a:t>
                </a:r>
                <a:r>
                  <a:rPr lang="it-IT" dirty="0"/>
                  <a:t> </a:t>
                </a:r>
                <a:r>
                  <a:rPr lang="it-IT" dirty="0" err="1"/>
                  <a:t>much</a:t>
                </a:r>
                <a:r>
                  <a:rPr lang="it-IT" dirty="0"/>
                  <a:t> </a:t>
                </a:r>
                <a:r>
                  <a:rPr lang="it-IT" dirty="0" err="1"/>
                  <a:t>larger</a:t>
                </a:r>
                <a:r>
                  <a:rPr lang="it-IT" dirty="0"/>
                  <a:t> and non-linear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it-IT" dirty="0"/>
                  <a:t>Works </a:t>
                </a:r>
                <a:r>
                  <a:rPr lang="it-IT" dirty="0" err="1"/>
                  <a:t>reasonably</a:t>
                </a:r>
                <a:r>
                  <a:rPr lang="it-IT" dirty="0"/>
                  <a:t> in a </a:t>
                </a:r>
                <a:r>
                  <a:rPr lang="it-IT" dirty="0" err="1"/>
                  <a:t>certain</a:t>
                </a:r>
                <a:r>
                  <a:rPr lang="it-IT" dirty="0"/>
                  <a:t> range of </a:t>
                </a:r>
                <a:r>
                  <a:rPr lang="it-IT" dirty="0" err="1"/>
                  <a:t>neutron</a:t>
                </a:r>
                <a:r>
                  <a:rPr lang="it-IT" dirty="0"/>
                  <a:t> </a:t>
                </a:r>
                <a:r>
                  <a:rPr lang="it-IT" dirty="0" err="1"/>
                  <a:t>intensities</a:t>
                </a:r>
                <a:r>
                  <a:rPr lang="it-IT" dirty="0"/>
                  <a:t> (</a:t>
                </a:r>
                <a:r>
                  <a:rPr lang="it-IT" dirty="0" err="1"/>
                  <a:t>lucky</a:t>
                </a:r>
                <a:r>
                  <a:rPr lang="it-IT" dirty="0"/>
                  <a:t>)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it-IT" dirty="0" err="1"/>
                  <a:t>Typical</a:t>
                </a:r>
                <a:r>
                  <a:rPr lang="it-IT" dirty="0"/>
                  <a:t> </a:t>
                </a:r>
                <a:r>
                  <a:rPr lang="it-IT" dirty="0" err="1"/>
                  <a:t>nuclear</a:t>
                </a:r>
                <a:r>
                  <a:rPr lang="it-IT" dirty="0"/>
                  <a:t> </a:t>
                </a:r>
                <a:r>
                  <a:rPr lang="it-IT" dirty="0" err="1"/>
                  <a:t>burning</a:t>
                </a:r>
                <a:r>
                  <a:rPr lang="it-IT" dirty="0"/>
                  <a:t> time for a mole of </a:t>
                </a:r>
                <a:r>
                  <a:rPr lang="it-IT" dirty="0" err="1"/>
                  <a:t>crystal</a:t>
                </a:r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</a:t>
                </a:r>
                <a:r>
                  <a:rPr lang="it-IT" dirty="0" err="1"/>
                  <a:t>about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−10 …−9</m:t>
                        </m:r>
                      </m:sup>
                    </m:sSup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𝑠𝑒𝑐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718A2144-8899-6C79-81F7-AE2DACC15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62" y="4034434"/>
                <a:ext cx="7757651" cy="1200329"/>
              </a:xfrm>
              <a:prstGeom prst="rect">
                <a:avLst/>
              </a:prstGeom>
              <a:blipFill>
                <a:blip r:embed="rId10"/>
                <a:stretch>
                  <a:fillRect l="-471" t="-3046" b="-71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sellaDiTesto 2">
            <a:extLst>
              <a:ext uri="{FF2B5EF4-FFF2-40B4-BE49-F238E27FC236}">
                <a16:creationId xmlns:a16="http://schemas.microsoft.com/office/drawing/2014/main" id="{238AC8F1-DBE5-E6B9-E7CB-E4965139C20E}"/>
              </a:ext>
            </a:extLst>
          </p:cNvPr>
          <p:cNvSpPr txBox="1"/>
          <p:nvPr/>
        </p:nvSpPr>
        <p:spPr>
          <a:xfrm>
            <a:off x="9675270" y="2724938"/>
            <a:ext cx="2379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990099"/>
                </a:solidFill>
                <a:latin typeface="October Crow" panose="02000500000000000000" pitchFamily="2" charset="0"/>
              </a:rPr>
              <a:t>The  </a:t>
            </a:r>
            <a:r>
              <a:rPr lang="it-IT" sz="2400" b="1" dirty="0" err="1">
                <a:solidFill>
                  <a:srgbClr val="990099"/>
                </a:solidFill>
                <a:latin typeface="October Crow" panose="02000500000000000000" pitchFamily="2" charset="0"/>
              </a:rPr>
              <a:t>MonsteR</a:t>
            </a:r>
            <a:r>
              <a:rPr lang="it-IT" sz="2400" b="1" dirty="0">
                <a:solidFill>
                  <a:srgbClr val="990099"/>
                </a:solidFill>
                <a:latin typeface="October Crow" panose="02000500000000000000" pitchFamily="2" charset="0"/>
              </a:rPr>
              <a:t>  </a:t>
            </a:r>
            <a:r>
              <a:rPr lang="it-IT" sz="2400" b="1" dirty="0" err="1">
                <a:solidFill>
                  <a:srgbClr val="990099"/>
                </a:solidFill>
                <a:latin typeface="October Crow" panose="02000500000000000000" pitchFamily="2" charset="0"/>
              </a:rPr>
              <a:t>grows</a:t>
            </a:r>
            <a:r>
              <a:rPr lang="it-IT" sz="2400" b="1" dirty="0">
                <a:solidFill>
                  <a:srgbClr val="990099"/>
                </a:solidFill>
                <a:latin typeface="October Crow" panose="02000500000000000000" pitchFamily="2" charset="0"/>
              </a:rPr>
              <a:t>  </a:t>
            </a:r>
            <a:r>
              <a:rPr lang="it-IT" sz="2400" b="1" dirty="0" err="1">
                <a:solidFill>
                  <a:srgbClr val="990099"/>
                </a:solidFill>
                <a:latin typeface="October Crow" panose="02000500000000000000" pitchFamily="2" charset="0"/>
              </a:rPr>
              <a:t>horribly</a:t>
            </a:r>
            <a:r>
              <a:rPr lang="it-IT" sz="2400" b="1" dirty="0">
                <a:solidFill>
                  <a:srgbClr val="990099"/>
                </a:solidFill>
                <a:latin typeface="October Crow" panose="02000500000000000000" pitchFamily="2" charset="0"/>
              </a:rPr>
              <a:t> !</a:t>
            </a:r>
            <a:endParaRPr lang="it-IT" sz="2400" b="1" dirty="0">
              <a:solidFill>
                <a:srgbClr val="990099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71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54963D-5A00-F6F4-7A4E-880E3588C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5981700"/>
            <a:ext cx="2255838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8F1F73-0375-B643-FFF5-0773E8879D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5908675"/>
            <a:ext cx="13081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097638C4-000B-5E85-4926-FF15F0B61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solidFill>
            <a:srgbClr val="9B00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it-IT" sz="3200" b="1" dirty="0">
                <a:solidFill>
                  <a:schemeClr val="bg1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Specific Power –new results including energy loss by ionization  </a:t>
            </a:r>
            <a:endParaRPr lang="en-US" altLang="it-IT" sz="1600" dirty="0">
              <a:solidFill>
                <a:schemeClr val="bg1"/>
              </a:solidFill>
              <a:latin typeface="Tempus Sans ITC" panose="04020404030D07020202" pitchFamily="82" charset="0"/>
              <a:cs typeface="Arial" panose="020B0604020202020204" pitchFamily="34" charset="0"/>
            </a:endParaRPr>
          </a:p>
        </p:txBody>
      </p:sp>
      <p:pic>
        <p:nvPicPr>
          <p:cNvPr id="8" name="Immagine 8">
            <a:extLst>
              <a:ext uri="{FF2B5EF4-FFF2-40B4-BE49-F238E27FC236}">
                <a16:creationId xmlns:a16="http://schemas.microsoft.com/office/drawing/2014/main" id="{FFB13DA3-B9B3-45CC-F16D-2E2C935F0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907088"/>
            <a:ext cx="319246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EA57322E-1F68-67A7-6CAE-37746377431F}"/>
              </a:ext>
            </a:extLst>
          </p:cNvPr>
          <p:cNvCxnSpPr/>
          <p:nvPr/>
        </p:nvCxnSpPr>
        <p:spPr>
          <a:xfrm>
            <a:off x="0" y="5908675"/>
            <a:ext cx="1219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17">
            <a:extLst>
              <a:ext uri="{FF2B5EF4-FFF2-40B4-BE49-F238E27FC236}">
                <a16:creationId xmlns:a16="http://schemas.microsoft.com/office/drawing/2014/main" id="{F672B69C-F141-CAE7-1F24-D2C18D098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888" y="5911850"/>
            <a:ext cx="2414587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magine 26" descr="Immagine che contiene logo, simbolo, Carattere, Elementi grafici&#10;&#10;Descrizione generata automaticamente">
            <a:extLst>
              <a:ext uri="{FF2B5EF4-FFF2-40B4-BE49-F238E27FC236}">
                <a16:creationId xmlns:a16="http://schemas.microsoft.com/office/drawing/2014/main" id="{D3770B23-5C05-B110-0727-50DB92EDE4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356" y="4366279"/>
            <a:ext cx="1447962" cy="1447962"/>
          </a:xfrm>
          <a:prstGeom prst="rect">
            <a:avLst/>
          </a:prstGeom>
        </p:spPr>
      </p:pic>
      <p:pic>
        <p:nvPicPr>
          <p:cNvPr id="3" name="Immagine 2" descr="Immagine che contiene testo, linea, diagramma, Diagramma&#10;&#10;Descrizione generata automaticamente">
            <a:extLst>
              <a:ext uri="{FF2B5EF4-FFF2-40B4-BE49-F238E27FC236}">
                <a16:creationId xmlns:a16="http://schemas.microsoft.com/office/drawing/2014/main" id="{DB86D14D-01F8-E7F3-9DF9-19C310C34C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708"/>
            <a:ext cx="8672052" cy="6270090"/>
          </a:xfrm>
          <a:prstGeom prst="rect">
            <a:avLst/>
          </a:prstGeom>
        </p:spPr>
      </p:pic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6494A55A-9B26-42D6-AFBA-C4251710BD43}"/>
              </a:ext>
            </a:extLst>
          </p:cNvPr>
          <p:cNvCxnSpPr>
            <a:cxnSpLocks/>
          </p:cNvCxnSpPr>
          <p:nvPr/>
        </p:nvCxnSpPr>
        <p:spPr>
          <a:xfrm flipH="1">
            <a:off x="7855974" y="949324"/>
            <a:ext cx="816078" cy="741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6A8AE44-F130-4E2F-8D3E-F0FF70547ADE}"/>
              </a:ext>
            </a:extLst>
          </p:cNvPr>
          <p:cNvSpPr txBox="1"/>
          <p:nvPr/>
        </p:nvSpPr>
        <p:spPr>
          <a:xfrm>
            <a:off x="8672052" y="741823"/>
            <a:ext cx="324726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/>
              <a:t>Should</a:t>
            </a:r>
            <a:r>
              <a:rPr lang="it-IT" dirty="0"/>
              <a:t> </a:t>
            </a:r>
            <a:r>
              <a:rPr lang="it-IT" dirty="0" err="1"/>
              <a:t>still</a:t>
            </a:r>
            <a:r>
              <a:rPr lang="it-IT" dirty="0"/>
              <a:t> be </a:t>
            </a:r>
            <a:r>
              <a:rPr lang="it-IT" dirty="0" err="1"/>
              <a:t>advantageous</a:t>
            </a:r>
            <a:r>
              <a:rPr lang="it-IT" dirty="0"/>
              <a:t>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compared</a:t>
            </a:r>
            <a:r>
              <a:rPr lang="it-IT" dirty="0"/>
              <a:t> with </a:t>
            </a:r>
            <a:r>
              <a:rPr lang="it-IT" dirty="0" err="1"/>
              <a:t>chemical</a:t>
            </a:r>
            <a:r>
              <a:rPr lang="it-IT" dirty="0"/>
              <a:t> </a:t>
            </a:r>
            <a:r>
              <a:rPr lang="it-IT" dirty="0" err="1"/>
              <a:t>burning</a:t>
            </a:r>
            <a:r>
              <a:rPr lang="it-IT" dirty="0"/>
              <a:t> of CH</a:t>
            </a:r>
            <a:r>
              <a:rPr lang="it-IT" baseline="-25000" dirty="0"/>
              <a:t>4</a:t>
            </a:r>
            <a:r>
              <a:rPr lang="it-IT" dirty="0"/>
              <a:t> </a:t>
            </a:r>
            <a:r>
              <a:rPr lang="it-IT" dirty="0" err="1"/>
              <a:t>fuel</a:t>
            </a:r>
            <a:r>
              <a:rPr lang="it-IT" dirty="0"/>
              <a:t>!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E9F7FECC-6C54-12E6-8C7E-5CF7C75F944B}"/>
              </a:ext>
            </a:extLst>
          </p:cNvPr>
          <p:cNvCxnSpPr>
            <a:cxnSpLocks/>
          </p:cNvCxnSpPr>
          <p:nvPr/>
        </p:nvCxnSpPr>
        <p:spPr>
          <a:xfrm flipH="1">
            <a:off x="7855974" y="2583425"/>
            <a:ext cx="816078" cy="741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C01C487-0E2A-1B83-4CFF-74A1C4E6C0E3}"/>
              </a:ext>
            </a:extLst>
          </p:cNvPr>
          <p:cNvSpPr txBox="1"/>
          <p:nvPr/>
        </p:nvSpPr>
        <p:spPr>
          <a:xfrm>
            <a:off x="8672052" y="2369385"/>
            <a:ext cx="3402217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/>
              <a:t>It</a:t>
            </a:r>
            <a:r>
              <a:rPr lang="it-IT" dirty="0"/>
              <a:t> leads </a:t>
            </a:r>
            <a:r>
              <a:rPr lang="it-IT" dirty="0" err="1"/>
              <a:t>mainly</a:t>
            </a:r>
            <a:r>
              <a:rPr lang="it-IT" dirty="0"/>
              <a:t> to alpha </a:t>
            </a:r>
            <a:r>
              <a:rPr lang="it-IT" dirty="0" err="1"/>
              <a:t>particles</a:t>
            </a:r>
            <a:r>
              <a:rPr lang="it-IT" dirty="0"/>
              <a:t> !</a:t>
            </a:r>
          </a:p>
          <a:p>
            <a:r>
              <a:rPr lang="it-IT" dirty="0"/>
              <a:t>Take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parameter</a:t>
            </a:r>
            <a:r>
              <a:rPr lang="it-IT" dirty="0"/>
              <a:t> more or </a:t>
            </a:r>
            <a:r>
              <a:rPr lang="it-IT" dirty="0" err="1"/>
              <a:t>less</a:t>
            </a:r>
            <a:r>
              <a:rPr lang="it-IT" dirty="0"/>
              <a:t>  </a:t>
            </a:r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 err="1"/>
              <a:t>burning</a:t>
            </a:r>
            <a:r>
              <a:rPr lang="it-IT" dirty="0"/>
              <a:t> </a:t>
            </a:r>
            <a:r>
              <a:rPr lang="it-IT" dirty="0" err="1"/>
              <a:t>efficiency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0259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54963D-5A00-F6F4-7A4E-880E3588C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5981700"/>
            <a:ext cx="2255838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8F1F73-0375-B643-FFF5-0773E8879D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5908675"/>
            <a:ext cx="13081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097638C4-000B-5E85-4926-FF15F0B61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solidFill>
            <a:srgbClr val="9B00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it-IT" sz="3200" b="1" dirty="0">
                <a:solidFill>
                  <a:schemeClr val="bg1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Summary and outlook</a:t>
            </a:r>
            <a:endParaRPr lang="en-US" altLang="it-IT" sz="1600" dirty="0">
              <a:solidFill>
                <a:schemeClr val="bg1"/>
              </a:solidFill>
              <a:latin typeface="Tempus Sans ITC" panose="04020404030D07020202" pitchFamily="82" charset="0"/>
              <a:cs typeface="Arial" panose="020B0604020202020204" pitchFamily="34" charset="0"/>
            </a:endParaRPr>
          </a:p>
        </p:txBody>
      </p:sp>
      <p:pic>
        <p:nvPicPr>
          <p:cNvPr id="8" name="Immagine 8">
            <a:extLst>
              <a:ext uri="{FF2B5EF4-FFF2-40B4-BE49-F238E27FC236}">
                <a16:creationId xmlns:a16="http://schemas.microsoft.com/office/drawing/2014/main" id="{FFB13DA3-B9B3-45CC-F16D-2E2C935F0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907088"/>
            <a:ext cx="319246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EA57322E-1F68-67A7-6CAE-37746377431F}"/>
              </a:ext>
            </a:extLst>
          </p:cNvPr>
          <p:cNvCxnSpPr/>
          <p:nvPr/>
        </p:nvCxnSpPr>
        <p:spPr>
          <a:xfrm>
            <a:off x="0" y="5908675"/>
            <a:ext cx="1219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17">
            <a:extLst>
              <a:ext uri="{FF2B5EF4-FFF2-40B4-BE49-F238E27FC236}">
                <a16:creationId xmlns:a16="http://schemas.microsoft.com/office/drawing/2014/main" id="{F672B69C-F141-CAE7-1F24-D2C18D098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888" y="5911850"/>
            <a:ext cx="2414587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1441D2D-D02A-F0D8-E76C-F1350ACCB2AA}"/>
              </a:ext>
            </a:extLst>
          </p:cNvPr>
          <p:cNvSpPr txBox="1"/>
          <p:nvPr/>
        </p:nvSpPr>
        <p:spPr>
          <a:xfrm>
            <a:off x="189530" y="4696254"/>
            <a:ext cx="11278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TO DO LIST: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 err="1"/>
              <a:t>Another</a:t>
            </a:r>
            <a:r>
              <a:rPr lang="it-IT" dirty="0"/>
              <a:t> 80 reactions or so can be </a:t>
            </a:r>
            <a:r>
              <a:rPr lang="it-IT" dirty="0" err="1"/>
              <a:t>implemented</a:t>
            </a:r>
            <a:r>
              <a:rPr lang="it-IT" dirty="0"/>
              <a:t>,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small cross-</a:t>
            </a:r>
            <a:r>
              <a:rPr lang="it-IT" dirty="0" err="1"/>
              <a:t>sections</a:t>
            </a:r>
            <a:r>
              <a:rPr lang="it-IT" dirty="0"/>
              <a:t> and </a:t>
            </a:r>
            <a:r>
              <a:rPr lang="it-IT" dirty="0" err="1"/>
              <a:t>often</a:t>
            </a:r>
            <a:r>
              <a:rPr lang="it-IT" dirty="0"/>
              <a:t> data on reactions </a:t>
            </a:r>
            <a:r>
              <a:rPr lang="it-IT" dirty="0" err="1"/>
              <a:t>involving</a:t>
            </a:r>
            <a:r>
              <a:rPr lang="it-IT" dirty="0"/>
              <a:t> </a:t>
            </a:r>
            <a:r>
              <a:rPr lang="it-IT" dirty="0" err="1"/>
              <a:t>tritium</a:t>
            </a:r>
            <a:r>
              <a:rPr lang="it-IT" dirty="0"/>
              <a:t> are </a:t>
            </a:r>
            <a:r>
              <a:rPr lang="it-IT" dirty="0" err="1"/>
              <a:t>very</a:t>
            </a:r>
            <a:r>
              <a:rPr lang="it-IT" dirty="0"/>
              <a:t> </a:t>
            </a:r>
            <a:r>
              <a:rPr lang="it-IT" dirty="0" err="1"/>
              <a:t>scarce</a:t>
            </a:r>
            <a:endParaRPr lang="it-IT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 err="1"/>
              <a:t>Find</a:t>
            </a:r>
            <a:r>
              <a:rPr lang="it-IT" dirty="0"/>
              <a:t> people </a:t>
            </a:r>
            <a:r>
              <a:rPr lang="it-IT" dirty="0" err="1"/>
              <a:t>interested</a:t>
            </a:r>
            <a:r>
              <a:rPr lang="it-IT" dirty="0"/>
              <a:t> in </a:t>
            </a:r>
            <a:r>
              <a:rPr lang="it-IT" dirty="0" err="1"/>
              <a:t>trying</a:t>
            </a:r>
            <a:r>
              <a:rPr lang="it-IT" dirty="0"/>
              <a:t> some </a:t>
            </a:r>
            <a:r>
              <a:rPr lang="it-IT" dirty="0" err="1"/>
              <a:t>experimental</a:t>
            </a:r>
            <a:r>
              <a:rPr lang="it-IT" dirty="0"/>
              <a:t>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7DF101F6-F160-F5E0-5663-C802A9FAE927}"/>
                  </a:ext>
                </a:extLst>
              </p:cNvPr>
              <p:cNvSpPr txBox="1"/>
              <p:nvPr/>
            </p:nvSpPr>
            <p:spPr>
              <a:xfrm>
                <a:off x="313336" y="657799"/>
                <a:ext cx="9774561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DONE: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it-IT" dirty="0" err="1"/>
                  <a:t>We</a:t>
                </a:r>
                <a:r>
                  <a:rPr lang="it-IT" dirty="0"/>
                  <a:t> </a:t>
                </a:r>
                <a:r>
                  <a:rPr lang="it-IT" dirty="0" err="1"/>
                  <a:t>have</a:t>
                </a:r>
                <a:r>
                  <a:rPr lang="it-IT" dirty="0"/>
                  <a:t> </a:t>
                </a:r>
                <a:r>
                  <a:rPr lang="it-IT" dirty="0" err="1"/>
                  <a:t>demonstrated</a:t>
                </a:r>
                <a:r>
                  <a:rPr lang="it-IT" dirty="0"/>
                  <a:t> </a:t>
                </a:r>
                <a:r>
                  <a:rPr lang="it-IT" dirty="0" err="1"/>
                  <a:t>that</a:t>
                </a:r>
                <a:r>
                  <a:rPr lang="it-IT" dirty="0"/>
                  <a:t> </a:t>
                </a:r>
                <a:r>
                  <a:rPr lang="it-IT" dirty="0" err="1"/>
                  <a:t>these</a:t>
                </a:r>
                <a:r>
                  <a:rPr lang="it-IT" dirty="0"/>
                  <a:t> reactions </a:t>
                </a:r>
                <a:r>
                  <a:rPr lang="it-IT" dirty="0" err="1"/>
                  <a:t>deserve</a:t>
                </a:r>
                <a:r>
                  <a:rPr lang="it-IT" dirty="0"/>
                  <a:t> </a:t>
                </a:r>
                <a:r>
                  <a:rPr lang="it-IT" dirty="0" err="1"/>
                  <a:t>further</a:t>
                </a:r>
                <a:r>
                  <a:rPr lang="it-IT" dirty="0"/>
                  <a:t> </a:t>
                </a:r>
                <a:r>
                  <a:rPr lang="it-IT" dirty="0" err="1"/>
                  <a:t>attention</a:t>
                </a:r>
                <a:r>
                  <a:rPr lang="it-IT" dirty="0"/>
                  <a:t>: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dirty="0" err="1"/>
                  <a:t>Exoenergetic</a:t>
                </a:r>
                <a:r>
                  <a:rPr lang="it-IT" dirty="0"/>
                  <a:t> with high </a:t>
                </a:r>
                <a:r>
                  <a:rPr lang="it-IT" dirty="0" err="1"/>
                  <a:t>specific</a:t>
                </a:r>
                <a:r>
                  <a:rPr lang="it-IT" dirty="0"/>
                  <a:t> power!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dirty="0"/>
                  <a:t>burn cheap and </a:t>
                </a:r>
                <a:r>
                  <a:rPr lang="it-IT" dirty="0" err="1"/>
                  <a:t>abundant</a:t>
                </a:r>
                <a:r>
                  <a:rPr lang="it-IT" dirty="0"/>
                  <a:t> </a:t>
                </a:r>
                <a:r>
                  <a:rPr lang="it-IT" dirty="0" err="1"/>
                  <a:t>fuel</a:t>
                </a:r>
                <a:endParaRPr lang="it-IT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dirty="0"/>
                  <a:t>sub-</a:t>
                </a:r>
                <a:r>
                  <a:rPr lang="it-IT" dirty="0" err="1"/>
                  <a:t>critical</a:t>
                </a:r>
                <a:r>
                  <a:rPr lang="it-IT" dirty="0"/>
                  <a:t> 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≲1</m:t>
                    </m:r>
                  </m:oMath>
                </a14:m>
                <a:r>
                  <a:rPr lang="it-IT" dirty="0"/>
                  <a:t>, no </a:t>
                </a:r>
                <a:r>
                  <a:rPr lang="it-IT" dirty="0" err="1"/>
                  <a:t>explosions</a:t>
                </a:r>
                <a:r>
                  <a:rPr lang="it-IT" dirty="0"/>
                  <a:t>!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dirty="0"/>
                  <a:t>self-</a:t>
                </a:r>
                <a:r>
                  <a:rPr lang="it-IT" dirty="0" err="1"/>
                  <a:t>terminating</a:t>
                </a:r>
                <a:r>
                  <a:rPr lang="it-IT" dirty="0"/>
                  <a:t>, </a:t>
                </a:r>
                <a:r>
                  <a:rPr lang="it-IT" dirty="0" err="1"/>
                  <a:t>quickly</a:t>
                </a:r>
                <a:r>
                  <a:rPr lang="it-IT" dirty="0"/>
                  <a:t> after </a:t>
                </a:r>
                <a:r>
                  <a:rPr lang="it-IT" dirty="0" err="1"/>
                  <a:t>dropping</a:t>
                </a:r>
                <a:r>
                  <a:rPr lang="it-IT" dirty="0"/>
                  <a:t> the source of </a:t>
                </a:r>
                <a:r>
                  <a:rPr lang="it-IT" dirty="0" err="1"/>
                  <a:t>neutrons</a:t>
                </a:r>
                <a:endParaRPr lang="it-IT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MR10"/>
                  </a:rPr>
                  <a:t>r</a:t>
                </a:r>
                <a:r>
                  <a:rPr lang="en-US" sz="1800" b="0" i="0" u="none" strike="noStrike" baseline="0" dirty="0">
                    <a:latin typeface="CMR10"/>
                  </a:rPr>
                  <a:t>adiologically quite safe, as the main outcome is </a:t>
                </a:r>
                <a:r>
                  <a:rPr lang="en-US" sz="1800" b="0" i="0" u="none" strike="noStrike" baseline="0" dirty="0">
                    <a:latin typeface="CMR7"/>
                  </a:rPr>
                  <a:t>4</a:t>
                </a:r>
                <a:r>
                  <a:rPr lang="en-US" sz="1800" b="0" i="0" u="none" strike="noStrike" baseline="0" dirty="0">
                    <a:latin typeface="CMR10"/>
                  </a:rPr>
                  <a:t>He (some neutrons) , no harmful radiations!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sz="1800" b="0" i="0" u="none" strike="noStrike" baseline="0" dirty="0">
                    <a:latin typeface="CMR10"/>
                  </a:rPr>
                  <a:t>no </a:t>
                </a:r>
                <a:r>
                  <a:rPr lang="it-IT" sz="1800" b="0" i="0" u="none" strike="noStrike" baseline="0" dirty="0" err="1">
                    <a:latin typeface="CMR10"/>
                  </a:rPr>
                  <a:t>dependence</a:t>
                </a:r>
                <a:r>
                  <a:rPr lang="it-IT" sz="1800" b="0" i="0" u="none" strike="noStrike" baseline="0" dirty="0">
                    <a:latin typeface="CMR10"/>
                  </a:rPr>
                  <a:t> on </a:t>
                </a:r>
                <a:r>
                  <a:rPr lang="it-IT" sz="1800" b="0" i="0" u="none" strike="noStrike" baseline="0" dirty="0" err="1">
                    <a:latin typeface="CMR10"/>
                  </a:rPr>
                  <a:t>tritium</a:t>
                </a:r>
                <a:r>
                  <a:rPr lang="it-IT" sz="1800" b="0" i="0" u="none" strike="noStrike" baseline="0" dirty="0">
                    <a:latin typeface="CMR10"/>
                  </a:rPr>
                  <a:t> economy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dirty="0" err="1">
                    <a:solidFill>
                      <a:srgbClr val="FF0000"/>
                    </a:solidFill>
                    <a:latin typeface="CMR10"/>
                  </a:rPr>
                  <a:t>still</a:t>
                </a:r>
                <a:r>
                  <a:rPr lang="it-IT" dirty="0">
                    <a:solidFill>
                      <a:srgbClr val="FF0000"/>
                    </a:solidFill>
                    <a:latin typeface="CMR10"/>
                  </a:rPr>
                  <a:t> </a:t>
                </a:r>
                <a:r>
                  <a:rPr lang="it-IT" dirty="0" err="1">
                    <a:solidFill>
                      <a:srgbClr val="FF0000"/>
                    </a:solidFill>
                    <a:latin typeface="CMR10"/>
                  </a:rPr>
                  <a:t>worth</a:t>
                </a:r>
                <a:r>
                  <a:rPr lang="it-IT" dirty="0">
                    <a:solidFill>
                      <a:srgbClr val="FF0000"/>
                    </a:solidFill>
                    <a:latin typeface="CMR10"/>
                  </a:rPr>
                  <a:t> </a:t>
                </a:r>
                <a:r>
                  <a:rPr lang="it-IT" dirty="0" err="1">
                    <a:solidFill>
                      <a:srgbClr val="FF0000"/>
                    </a:solidFill>
                    <a:latin typeface="CMR10"/>
                  </a:rPr>
                  <a:t>burning</a:t>
                </a:r>
                <a:r>
                  <a:rPr lang="it-IT" dirty="0">
                    <a:solidFill>
                      <a:srgbClr val="FF0000"/>
                    </a:solidFill>
                    <a:latin typeface="CMR10"/>
                  </a:rPr>
                  <a:t> </a:t>
                </a:r>
                <a:r>
                  <a:rPr lang="it-IT" dirty="0" err="1">
                    <a:solidFill>
                      <a:srgbClr val="FF0000"/>
                    </a:solidFill>
                    <a:latin typeface="CMR10"/>
                  </a:rPr>
                  <a:t>this</a:t>
                </a:r>
                <a:r>
                  <a:rPr lang="it-IT" dirty="0">
                    <a:solidFill>
                      <a:srgbClr val="FF0000"/>
                    </a:solidFill>
                    <a:latin typeface="CMR10"/>
                  </a:rPr>
                  <a:t> </a:t>
                </a:r>
                <a:r>
                  <a:rPr lang="it-IT" dirty="0" err="1">
                    <a:solidFill>
                      <a:srgbClr val="FF0000"/>
                    </a:solidFill>
                    <a:latin typeface="CMR10"/>
                  </a:rPr>
                  <a:t>fuel</a:t>
                </a:r>
                <a:r>
                  <a:rPr lang="it-IT" dirty="0">
                    <a:solidFill>
                      <a:srgbClr val="FF0000"/>
                    </a:solidFill>
                    <a:latin typeface="CMR10"/>
                  </a:rPr>
                  <a:t> with </a:t>
                </a:r>
                <a:r>
                  <a:rPr lang="it-IT" dirty="0" err="1">
                    <a:solidFill>
                      <a:srgbClr val="FF0000"/>
                    </a:solidFill>
                    <a:latin typeface="CMR10"/>
                  </a:rPr>
                  <a:t>neutrons</a:t>
                </a:r>
                <a:r>
                  <a:rPr lang="it-IT" dirty="0">
                    <a:solidFill>
                      <a:srgbClr val="FF0000"/>
                    </a:solidFill>
                    <a:latin typeface="CMR10"/>
                  </a:rPr>
                  <a:t>, </a:t>
                </a:r>
                <a:r>
                  <a:rPr lang="it-IT" dirty="0" err="1">
                    <a:solidFill>
                      <a:srgbClr val="FF0000"/>
                    </a:solidFill>
                    <a:latin typeface="CMR10"/>
                  </a:rPr>
                  <a:t>even</a:t>
                </a:r>
                <a:r>
                  <a:rPr lang="it-IT" dirty="0">
                    <a:solidFill>
                      <a:srgbClr val="FF0000"/>
                    </a:solidFill>
                    <a:latin typeface="CMR10"/>
                  </a:rPr>
                  <a:t> after </a:t>
                </a:r>
                <a:r>
                  <a:rPr lang="it-IT" dirty="0" err="1">
                    <a:solidFill>
                      <a:srgbClr val="FF0000"/>
                    </a:solidFill>
                    <a:latin typeface="CMR10"/>
                  </a:rPr>
                  <a:t>taking</a:t>
                </a:r>
                <a:r>
                  <a:rPr lang="it-IT" dirty="0">
                    <a:solidFill>
                      <a:srgbClr val="FF0000"/>
                    </a:solidFill>
                    <a:latin typeface="CMR10"/>
                  </a:rPr>
                  <a:t> </a:t>
                </a:r>
                <a:r>
                  <a:rPr lang="it-IT" dirty="0" err="1">
                    <a:solidFill>
                      <a:srgbClr val="FF0000"/>
                    </a:solidFill>
                    <a:latin typeface="CMR10"/>
                  </a:rPr>
                  <a:t>into</a:t>
                </a:r>
                <a:r>
                  <a:rPr lang="it-IT" dirty="0">
                    <a:solidFill>
                      <a:srgbClr val="FF0000"/>
                    </a:solidFill>
                    <a:latin typeface="CMR10"/>
                  </a:rPr>
                  <a:t> account energy </a:t>
                </a:r>
                <a:r>
                  <a:rPr lang="it-IT" dirty="0" err="1">
                    <a:solidFill>
                      <a:srgbClr val="FF0000"/>
                    </a:solidFill>
                    <a:latin typeface="CMR10"/>
                  </a:rPr>
                  <a:t>losses</a:t>
                </a:r>
                <a:r>
                  <a:rPr lang="it-IT" dirty="0">
                    <a:solidFill>
                      <a:srgbClr val="FF0000"/>
                    </a:solidFill>
                    <a:latin typeface="CMR10"/>
                  </a:rPr>
                  <a:t> due to Bethe-Bloch </a:t>
                </a:r>
                <a:r>
                  <a:rPr lang="it-IT" dirty="0" err="1">
                    <a:solidFill>
                      <a:srgbClr val="FF0000"/>
                    </a:solidFill>
                    <a:latin typeface="CMR10"/>
                  </a:rPr>
                  <a:t>stopping</a:t>
                </a:r>
                <a:r>
                  <a:rPr lang="it-IT" dirty="0">
                    <a:solidFill>
                      <a:srgbClr val="FF0000"/>
                    </a:solidFill>
                    <a:latin typeface="CMR10"/>
                  </a:rPr>
                  <a:t> power</a:t>
                </a:r>
              </a:p>
              <a:p>
                <a:endParaRPr lang="it-IT" dirty="0"/>
              </a:p>
              <a:p>
                <a:r>
                  <a:rPr lang="it-IT" dirty="0"/>
                  <a:t>CONCLUSION: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it-IT" b="1" dirty="0" err="1">
                    <a:solidFill>
                      <a:srgbClr val="FF0000"/>
                    </a:solidFill>
                  </a:rPr>
                  <a:t>Why</a:t>
                </a:r>
                <a:r>
                  <a:rPr lang="it-IT" b="1" dirty="0">
                    <a:solidFill>
                      <a:srgbClr val="FF0000"/>
                    </a:solidFill>
                  </a:rPr>
                  <a:t> </a:t>
                </a:r>
                <a:r>
                  <a:rPr lang="it-IT" b="1" dirty="0" err="1">
                    <a:solidFill>
                      <a:srgbClr val="FF0000"/>
                    </a:solidFill>
                  </a:rPr>
                  <a:t>nobody</a:t>
                </a:r>
                <a:r>
                  <a:rPr lang="it-IT" b="1" dirty="0">
                    <a:solidFill>
                      <a:srgbClr val="FF0000"/>
                    </a:solidFill>
                  </a:rPr>
                  <a:t> puts </a:t>
                </a:r>
                <a:r>
                  <a:rPr lang="it-IT" b="1" dirty="0" err="1">
                    <a:solidFill>
                      <a:srgbClr val="FF0000"/>
                    </a:solidFill>
                  </a:rPr>
                  <a:t>this</a:t>
                </a:r>
                <a:r>
                  <a:rPr lang="it-IT" b="1" dirty="0">
                    <a:solidFill>
                      <a:srgbClr val="FF0000"/>
                    </a:solidFill>
                  </a:rPr>
                  <a:t> </a:t>
                </a:r>
                <a:r>
                  <a:rPr lang="it-IT" b="1" dirty="0" err="1">
                    <a:solidFill>
                      <a:srgbClr val="FF0000"/>
                    </a:solidFill>
                  </a:rPr>
                  <a:t>crystals</a:t>
                </a:r>
                <a:r>
                  <a:rPr lang="it-IT" b="1" dirty="0">
                    <a:solidFill>
                      <a:srgbClr val="FF0000"/>
                    </a:solidFill>
                  </a:rPr>
                  <a:t> </a:t>
                </a:r>
                <a:r>
                  <a:rPr lang="it-IT" b="1" dirty="0" err="1">
                    <a:solidFill>
                      <a:srgbClr val="FF0000"/>
                    </a:solidFill>
                  </a:rPr>
                  <a:t>into</a:t>
                </a:r>
                <a:r>
                  <a:rPr lang="it-IT" b="1" dirty="0">
                    <a:solidFill>
                      <a:srgbClr val="FF0000"/>
                    </a:solidFill>
                  </a:rPr>
                  <a:t> a </a:t>
                </a:r>
                <a:r>
                  <a:rPr lang="it-IT" b="1" dirty="0" err="1">
                    <a:solidFill>
                      <a:srgbClr val="FF0000"/>
                    </a:solidFill>
                  </a:rPr>
                  <a:t>calorimeter</a:t>
                </a:r>
                <a:r>
                  <a:rPr lang="it-IT" b="1" dirty="0">
                    <a:solidFill>
                      <a:srgbClr val="FF0000"/>
                    </a:solidFill>
                  </a:rPr>
                  <a:t> and </a:t>
                </a:r>
                <a:r>
                  <a:rPr lang="it-IT" b="1" dirty="0" err="1">
                    <a:solidFill>
                      <a:srgbClr val="FF0000"/>
                    </a:solidFill>
                  </a:rPr>
                  <a:t>fires</a:t>
                </a:r>
                <a:r>
                  <a:rPr lang="it-IT" b="1" dirty="0">
                    <a:solidFill>
                      <a:srgbClr val="FF0000"/>
                    </a:solidFill>
                  </a:rPr>
                  <a:t> </a:t>
                </a:r>
                <a:r>
                  <a:rPr lang="it-IT" b="1" dirty="0" err="1">
                    <a:solidFill>
                      <a:srgbClr val="FF0000"/>
                    </a:solidFill>
                  </a:rPr>
                  <a:t>neutrons</a:t>
                </a:r>
                <a:r>
                  <a:rPr lang="it-IT" b="1" dirty="0">
                    <a:solidFill>
                      <a:srgbClr val="FF0000"/>
                    </a:solidFill>
                  </a:rPr>
                  <a:t> in ?</a:t>
                </a: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7DF101F6-F160-F5E0-5663-C802A9FAE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36" y="657799"/>
                <a:ext cx="9774561" cy="3693319"/>
              </a:xfrm>
              <a:prstGeom prst="rect">
                <a:avLst/>
              </a:prstGeom>
              <a:blipFill>
                <a:blip r:embed="rId7"/>
                <a:stretch>
                  <a:fillRect l="-499" t="-990" b="-16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magine 10" descr="Immagine che contiene silhouette, clipart, illustrazione, arte&#10;&#10;Descrizione generata automaticamente">
            <a:extLst>
              <a:ext uri="{FF2B5EF4-FFF2-40B4-BE49-F238E27FC236}">
                <a16:creationId xmlns:a16="http://schemas.microsoft.com/office/drawing/2014/main" id="{39D41E23-BE55-06B2-6B11-C7808A2270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785" y="826935"/>
            <a:ext cx="1087641" cy="724044"/>
          </a:xfrm>
          <a:prstGeom prst="rect">
            <a:avLst/>
          </a:prstGeom>
        </p:spPr>
      </p:pic>
      <p:sp>
        <p:nvSpPr>
          <p:cNvPr id="12" name="Simbolo &quot;Non consentito&quot; 11">
            <a:extLst>
              <a:ext uri="{FF2B5EF4-FFF2-40B4-BE49-F238E27FC236}">
                <a16:creationId xmlns:a16="http://schemas.microsoft.com/office/drawing/2014/main" id="{5B84357F-5E57-ABB2-6C0C-9C50F53973F9}"/>
              </a:ext>
            </a:extLst>
          </p:cNvPr>
          <p:cNvSpPr/>
          <p:nvPr/>
        </p:nvSpPr>
        <p:spPr>
          <a:xfrm>
            <a:off x="10380785" y="647790"/>
            <a:ext cx="1087641" cy="1108115"/>
          </a:xfrm>
          <a:prstGeom prst="noSmoking">
            <a:avLst>
              <a:gd name="adj" fmla="val 9034"/>
            </a:avLst>
          </a:prstGeom>
          <a:solidFill>
            <a:srgbClr val="FF0000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3197A51D-B349-3826-8C5C-5C44F04D11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07461" y="2064055"/>
            <a:ext cx="671114" cy="676850"/>
          </a:xfrm>
          <a:prstGeom prst="rect">
            <a:avLst/>
          </a:prstGeom>
        </p:spPr>
      </p:pic>
      <p:sp>
        <p:nvSpPr>
          <p:cNvPr id="19" name="Simbolo &quot;Non consentito&quot; 18">
            <a:extLst>
              <a:ext uri="{FF2B5EF4-FFF2-40B4-BE49-F238E27FC236}">
                <a16:creationId xmlns:a16="http://schemas.microsoft.com/office/drawing/2014/main" id="{49036191-2853-79C8-9F4A-3E39953A1F1D}"/>
              </a:ext>
            </a:extLst>
          </p:cNvPr>
          <p:cNvSpPr/>
          <p:nvPr/>
        </p:nvSpPr>
        <p:spPr>
          <a:xfrm>
            <a:off x="10380785" y="1864664"/>
            <a:ext cx="1087641" cy="1040032"/>
          </a:xfrm>
          <a:prstGeom prst="noSmoking">
            <a:avLst>
              <a:gd name="adj" fmla="val 9034"/>
            </a:avLst>
          </a:prstGeom>
          <a:solidFill>
            <a:srgbClr val="FF0000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22" name="Immagine 21" descr="Immagine che contiene simbolo, logo, Carattere, silhouette&#10;&#10;Descrizione generata automaticamente">
            <a:extLst>
              <a:ext uri="{FF2B5EF4-FFF2-40B4-BE49-F238E27FC236}">
                <a16:creationId xmlns:a16="http://schemas.microsoft.com/office/drawing/2014/main" id="{7C0F0532-8A56-641D-E449-118F538896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787" y="3183096"/>
            <a:ext cx="766463" cy="464523"/>
          </a:xfrm>
          <a:prstGeom prst="rect">
            <a:avLst/>
          </a:prstGeom>
        </p:spPr>
      </p:pic>
      <p:sp>
        <p:nvSpPr>
          <p:cNvPr id="23" name="Connettore 22">
            <a:extLst>
              <a:ext uri="{FF2B5EF4-FFF2-40B4-BE49-F238E27FC236}">
                <a16:creationId xmlns:a16="http://schemas.microsoft.com/office/drawing/2014/main" id="{28A307E1-BF8D-A959-D4B0-12A8E8153125}"/>
              </a:ext>
            </a:extLst>
          </p:cNvPr>
          <p:cNvSpPr/>
          <p:nvPr/>
        </p:nvSpPr>
        <p:spPr>
          <a:xfrm>
            <a:off x="10470285" y="2979526"/>
            <a:ext cx="945465" cy="860459"/>
          </a:xfrm>
          <a:prstGeom prst="flowChartConnector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354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54963D-5A00-F6F4-7A4E-880E3588C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5981700"/>
            <a:ext cx="2255838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8F1F73-0375-B643-FFF5-0773E8879D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5908675"/>
            <a:ext cx="13081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097638C4-000B-5E85-4926-FF15F0B61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solidFill>
            <a:srgbClr val="9B00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it-IT" sz="3200" b="1" dirty="0">
                <a:solidFill>
                  <a:schemeClr val="bg1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Back up slides – GEANT range simulations</a:t>
            </a:r>
            <a:endParaRPr lang="en-US" altLang="it-IT" sz="1600" dirty="0">
              <a:solidFill>
                <a:schemeClr val="bg1"/>
              </a:solidFill>
              <a:latin typeface="Tempus Sans ITC" panose="04020404030D07020202" pitchFamily="82" charset="0"/>
              <a:cs typeface="Arial" panose="020B0604020202020204" pitchFamily="34" charset="0"/>
            </a:endParaRPr>
          </a:p>
        </p:txBody>
      </p:sp>
      <p:pic>
        <p:nvPicPr>
          <p:cNvPr id="8" name="Immagine 8">
            <a:extLst>
              <a:ext uri="{FF2B5EF4-FFF2-40B4-BE49-F238E27FC236}">
                <a16:creationId xmlns:a16="http://schemas.microsoft.com/office/drawing/2014/main" id="{FFB13DA3-B9B3-45CC-F16D-2E2C935F0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907088"/>
            <a:ext cx="319246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EA57322E-1F68-67A7-6CAE-37746377431F}"/>
              </a:ext>
            </a:extLst>
          </p:cNvPr>
          <p:cNvCxnSpPr/>
          <p:nvPr/>
        </p:nvCxnSpPr>
        <p:spPr>
          <a:xfrm>
            <a:off x="0" y="5908675"/>
            <a:ext cx="1219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17">
            <a:extLst>
              <a:ext uri="{FF2B5EF4-FFF2-40B4-BE49-F238E27FC236}">
                <a16:creationId xmlns:a16="http://schemas.microsoft.com/office/drawing/2014/main" id="{F672B69C-F141-CAE7-1F24-D2C18D098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888" y="5911850"/>
            <a:ext cx="2414587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C806F8B-8F77-7A60-E850-F41627CFFC32}"/>
              </a:ext>
            </a:extLst>
          </p:cNvPr>
          <p:cNvSpPr txBox="1"/>
          <p:nvPr/>
        </p:nvSpPr>
        <p:spPr>
          <a:xfrm>
            <a:off x="7444409" y="689311"/>
            <a:ext cx="4572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it-IT" sz="1800" b="1" dirty="0">
                <a:solidFill>
                  <a:schemeClr val="bg1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– </a:t>
            </a:r>
            <a:r>
              <a:rPr lang="en-US" altLang="it-IT" sz="1800" b="1" dirty="0">
                <a:latin typeface="Tempus Sans ITC" panose="04020404030D07020202" pitchFamily="82" charset="0"/>
                <a:cs typeface="Arial" panose="020B0604020202020204" pitchFamily="34" charset="0"/>
              </a:rPr>
              <a:t>Courtesy of E</a:t>
            </a:r>
            <a:r>
              <a:rPr lang="en-US" altLang="it-IT" b="1" dirty="0">
                <a:latin typeface="Tempus Sans ITC" panose="04020404030D07020202" pitchFamily="82" charset="0"/>
                <a:cs typeface="Arial" panose="020B0604020202020204" pitchFamily="34" charset="0"/>
              </a:rPr>
              <a:t>nrico</a:t>
            </a:r>
            <a:r>
              <a:rPr lang="en-US" altLang="it-IT" sz="1800" b="1" dirty="0">
                <a:latin typeface="Tempus Sans ITC" panose="04020404030D07020202" pitchFamily="82" charset="0"/>
                <a:cs typeface="Arial" panose="020B0604020202020204" pitchFamily="34" charset="0"/>
              </a:rPr>
              <a:t> </a:t>
            </a:r>
            <a:r>
              <a:rPr lang="en-US" altLang="it-IT" sz="1800" b="1" dirty="0" err="1">
                <a:latin typeface="Tempus Sans ITC" panose="04020404030D07020202" pitchFamily="82" charset="0"/>
                <a:cs typeface="Arial" panose="020B0604020202020204" pitchFamily="34" charset="0"/>
              </a:rPr>
              <a:t>Fragiacomo</a:t>
            </a:r>
            <a:r>
              <a:rPr lang="en-US" altLang="it-IT" sz="1800" b="1" dirty="0">
                <a:latin typeface="Tempus Sans ITC" panose="04020404030D07020202" pitchFamily="82" charset="0"/>
                <a:cs typeface="Arial" panose="020B0604020202020204" pitchFamily="34" charset="0"/>
              </a:rPr>
              <a:t> (Trieste)</a:t>
            </a:r>
            <a:endParaRPr lang="it-IT" dirty="0"/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F6611FFF-AFB5-7367-F4C5-E5C6AB5DE8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000108"/>
              </p:ext>
            </p:extLst>
          </p:nvPr>
        </p:nvGraphicFramePr>
        <p:xfrm>
          <a:off x="26505" y="588437"/>
          <a:ext cx="6329295" cy="3796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7" imgW="4320221" imgH="2590627" progId="Acrobat.Document.DC">
                  <p:embed/>
                </p:oleObj>
              </mc:Choice>
              <mc:Fallback>
                <p:oleObj name="Acrobat Document" r:id="rId7" imgW="4320221" imgH="259062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505" y="588437"/>
                        <a:ext cx="6329295" cy="3796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64DEBECD-D8C3-FC19-39EF-FBB0D15BA0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495517"/>
              </p:ext>
            </p:extLst>
          </p:nvPr>
        </p:nvGraphicFramePr>
        <p:xfrm>
          <a:off x="5850716" y="2107099"/>
          <a:ext cx="6329295" cy="3796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9" imgW="4320221" imgH="2590627" progId="Acrobat.Document.DC">
                  <p:embed/>
                </p:oleObj>
              </mc:Choice>
              <mc:Fallback>
                <p:oleObj name="Acrobat Document" r:id="rId9" imgW="4320221" imgH="259062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50716" y="2107099"/>
                        <a:ext cx="6329295" cy="3796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7C48D37-33A7-5D7C-4601-CA14E9DDC01E}"/>
              </a:ext>
            </a:extLst>
          </p:cNvPr>
          <p:cNvSpPr txBox="1"/>
          <p:nvPr/>
        </p:nvSpPr>
        <p:spPr>
          <a:xfrm>
            <a:off x="323308" y="4627225"/>
            <a:ext cx="5267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GEANT </a:t>
            </a:r>
            <a:r>
              <a:rPr lang="it-IT" dirty="0" err="1"/>
              <a:t>simulations</a:t>
            </a:r>
            <a:r>
              <a:rPr lang="it-IT" dirty="0"/>
              <a:t> (</a:t>
            </a:r>
            <a:r>
              <a:rPr lang="it-IT" dirty="0" err="1"/>
              <a:t>statistical</a:t>
            </a:r>
            <a:r>
              <a:rPr lang="it-IT" dirty="0"/>
              <a:t>) </a:t>
            </a:r>
            <a:r>
              <a:rPr lang="it-IT" dirty="0" err="1"/>
              <a:t>confirm</a:t>
            </a:r>
            <a:r>
              <a:rPr lang="it-IT" dirty="0"/>
              <a:t> the range </a:t>
            </a:r>
            <a:r>
              <a:rPr lang="it-IT" dirty="0" err="1"/>
              <a:t>calculated</a:t>
            </a:r>
            <a:r>
              <a:rPr lang="it-IT" dirty="0"/>
              <a:t> by </a:t>
            </a:r>
            <a:r>
              <a:rPr lang="it-IT" dirty="0" err="1"/>
              <a:t>integration</a:t>
            </a:r>
            <a:r>
              <a:rPr lang="it-IT" dirty="0"/>
              <a:t> of the Bethe-Bloch formula.</a:t>
            </a:r>
          </a:p>
        </p:txBody>
      </p:sp>
    </p:spTree>
    <p:extLst>
      <p:ext uri="{BB962C8B-B14F-4D97-AF65-F5344CB8AC3E}">
        <p14:creationId xmlns:p14="http://schemas.microsoft.com/office/powerpoint/2010/main" val="365502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54963D-5A00-F6F4-7A4E-880E3588C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5981700"/>
            <a:ext cx="2255838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8F1F73-0375-B643-FFF5-0773E8879D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5908675"/>
            <a:ext cx="13081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097638C4-000B-5E85-4926-FF15F0B61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84200"/>
          </a:xfrm>
          <a:prstGeom prst="rect">
            <a:avLst/>
          </a:prstGeom>
          <a:solidFill>
            <a:srgbClr val="9B00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it-IT" sz="3200" b="1" dirty="0">
                <a:solidFill>
                  <a:schemeClr val="bg1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Collaborators</a:t>
            </a:r>
            <a:endParaRPr lang="en-US" altLang="it-IT" sz="1600" dirty="0">
              <a:solidFill>
                <a:schemeClr val="bg1"/>
              </a:solidFill>
              <a:latin typeface="Tempus Sans ITC" panose="04020404030D07020202" pitchFamily="82" charset="0"/>
              <a:cs typeface="Arial" panose="020B0604020202020204" pitchFamily="34" charset="0"/>
            </a:endParaRPr>
          </a:p>
        </p:txBody>
      </p:sp>
      <p:pic>
        <p:nvPicPr>
          <p:cNvPr id="8" name="Immagine 8">
            <a:extLst>
              <a:ext uri="{FF2B5EF4-FFF2-40B4-BE49-F238E27FC236}">
                <a16:creationId xmlns:a16="http://schemas.microsoft.com/office/drawing/2014/main" id="{FFB13DA3-B9B3-45CC-F16D-2E2C935F0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907088"/>
            <a:ext cx="319246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EA57322E-1F68-67A7-6CAE-37746377431F}"/>
              </a:ext>
            </a:extLst>
          </p:cNvPr>
          <p:cNvCxnSpPr/>
          <p:nvPr/>
        </p:nvCxnSpPr>
        <p:spPr>
          <a:xfrm>
            <a:off x="0" y="5908675"/>
            <a:ext cx="1219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17">
            <a:extLst>
              <a:ext uri="{FF2B5EF4-FFF2-40B4-BE49-F238E27FC236}">
                <a16:creationId xmlns:a16="http://schemas.microsoft.com/office/drawing/2014/main" id="{F672B69C-F141-CAE7-1F24-D2C18D098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888" y="5911850"/>
            <a:ext cx="2414587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5572EBD-63B2-6CD8-63B5-7B2802262D07}"/>
              </a:ext>
            </a:extLst>
          </p:cNvPr>
          <p:cNvSpPr txBox="1"/>
          <p:nvPr/>
        </p:nvSpPr>
        <p:spPr>
          <a:xfrm>
            <a:off x="265471" y="613115"/>
            <a:ext cx="7019567" cy="223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it-IT" dirty="0"/>
              <a:t>Lorenzo FORTUNATO – Prof. </a:t>
            </a:r>
            <a:r>
              <a:rPr lang="it-IT" dirty="0" err="1"/>
              <a:t>Univ</a:t>
            </a:r>
            <a:r>
              <a:rPr lang="it-IT" dirty="0"/>
              <a:t>. Padova and  INFN-Sez. Padova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it-IT" dirty="0"/>
              <a:t>Andres Felipe LOPEZ LOAIZA – </a:t>
            </a:r>
            <a:r>
              <a:rPr lang="it-IT" dirty="0" err="1"/>
              <a:t>M.Sc</a:t>
            </a:r>
            <a:r>
              <a:rPr lang="it-IT" dirty="0"/>
              <a:t>. Thesis </a:t>
            </a:r>
            <a:r>
              <a:rPr lang="it-IT" dirty="0" err="1"/>
              <a:t>Univ</a:t>
            </a:r>
            <a:r>
              <a:rPr lang="it-IT" dirty="0"/>
              <a:t>. Padova 2023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it-IT" dirty="0"/>
              <a:t>Giulio ALBERTIN – B.SC. Thesis </a:t>
            </a:r>
            <a:r>
              <a:rPr lang="it-IT" dirty="0" err="1"/>
              <a:t>Univ</a:t>
            </a:r>
            <a:r>
              <a:rPr lang="it-IT" dirty="0"/>
              <a:t>. Padova 2022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it-IT" dirty="0"/>
              <a:t>Enrico Fragiacomo – INFN Trieste – GEANT </a:t>
            </a:r>
            <a:r>
              <a:rPr lang="it-IT" dirty="0" err="1"/>
              <a:t>simulations</a:t>
            </a:r>
            <a:endParaRPr lang="it-IT" dirty="0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595C7C76-EBA7-E26D-552C-2B5AFD508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52751"/>
            <a:ext cx="12192000" cy="584200"/>
          </a:xfrm>
          <a:prstGeom prst="rect">
            <a:avLst/>
          </a:prstGeom>
          <a:solidFill>
            <a:srgbClr val="9B00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it-IT" sz="3200" b="1" dirty="0">
                <a:solidFill>
                  <a:schemeClr val="bg1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Idea</a:t>
            </a:r>
            <a:endParaRPr lang="en-US" altLang="it-IT" sz="1600" dirty="0">
              <a:solidFill>
                <a:schemeClr val="bg1"/>
              </a:solidFill>
              <a:latin typeface="Tempus Sans ITC" panose="04020404030D07020202" pitchFamily="82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3F81E8D-E4CE-85EE-E76C-786FEA9F475B}"/>
              </a:ext>
            </a:extLst>
          </p:cNvPr>
          <p:cNvSpPr txBox="1"/>
          <p:nvPr/>
        </p:nvSpPr>
        <p:spPr>
          <a:xfrm>
            <a:off x="265471" y="3864077"/>
            <a:ext cx="114840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found</a:t>
            </a:r>
            <a:r>
              <a:rPr lang="it-IT" dirty="0"/>
              <a:t> a </a:t>
            </a:r>
            <a:r>
              <a:rPr lang="it-IT" dirty="0" err="1"/>
              <a:t>series</a:t>
            </a:r>
            <a:r>
              <a:rPr lang="it-IT" dirty="0"/>
              <a:t> of papers and lab reports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almost</a:t>
            </a:r>
            <a:r>
              <a:rPr lang="it-IT" dirty="0"/>
              <a:t> </a:t>
            </a:r>
            <a:r>
              <a:rPr lang="it-IT" dirty="0" err="1"/>
              <a:t>gone</a:t>
            </a:r>
            <a:r>
              <a:rPr lang="it-IT" dirty="0"/>
              <a:t> </a:t>
            </a:r>
            <a:r>
              <a:rPr lang="it-IT" dirty="0" err="1"/>
              <a:t>forgotten</a:t>
            </a:r>
            <a:r>
              <a:rPr lang="it-IT" dirty="0"/>
              <a:t> </a:t>
            </a:r>
            <a:r>
              <a:rPr lang="it-IT" dirty="0" err="1"/>
              <a:t>amid</a:t>
            </a:r>
            <a:r>
              <a:rPr lang="it-IT" dirty="0"/>
              <a:t> </a:t>
            </a:r>
            <a:r>
              <a:rPr lang="it-IT" dirty="0" err="1"/>
              <a:t>cold</a:t>
            </a:r>
            <a:r>
              <a:rPr lang="it-IT" dirty="0"/>
              <a:t>-war era </a:t>
            </a:r>
            <a:r>
              <a:rPr lang="it-IT" dirty="0" err="1"/>
              <a:t>documents</a:t>
            </a:r>
            <a:r>
              <a:rPr lang="it-IT" dirty="0"/>
              <a:t> and </a:t>
            </a:r>
            <a:r>
              <a:rPr lang="it-IT" dirty="0" err="1"/>
              <a:t>might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well</a:t>
            </a:r>
            <a:r>
              <a:rPr lang="it-IT" dirty="0"/>
              <a:t> be </a:t>
            </a:r>
            <a:r>
              <a:rPr lang="it-IT" dirty="0" err="1"/>
              <a:t>lost</a:t>
            </a:r>
            <a:r>
              <a:rPr lang="it-IT" dirty="0"/>
              <a:t>. </a:t>
            </a:r>
          </a:p>
          <a:p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studied</a:t>
            </a:r>
            <a:r>
              <a:rPr lang="it-IT" dirty="0"/>
              <a:t> the </a:t>
            </a:r>
            <a:r>
              <a:rPr lang="it-IT" dirty="0" err="1"/>
              <a:t>problem</a:t>
            </a:r>
            <a:r>
              <a:rPr lang="it-IT" dirty="0"/>
              <a:t> from a </a:t>
            </a:r>
            <a:r>
              <a:rPr lang="it-IT" dirty="0" err="1"/>
              <a:t>modern</a:t>
            </a:r>
            <a:r>
              <a:rPr lang="it-IT" dirty="0"/>
              <a:t> </a:t>
            </a:r>
            <a:r>
              <a:rPr lang="it-IT" dirty="0" err="1"/>
              <a:t>perspective</a:t>
            </a:r>
            <a:r>
              <a:rPr lang="it-IT" dirty="0"/>
              <a:t>, </a:t>
            </a:r>
            <a:r>
              <a:rPr lang="it-IT" dirty="0" err="1"/>
              <a:t>including</a:t>
            </a:r>
            <a:r>
              <a:rPr lang="it-IT" dirty="0"/>
              <a:t> new </a:t>
            </a:r>
            <a:r>
              <a:rPr lang="it-IT" dirty="0" err="1"/>
              <a:t>ideas</a:t>
            </a:r>
            <a:r>
              <a:rPr lang="it-IT" dirty="0"/>
              <a:t>, new tools and new data, </a:t>
            </a:r>
            <a:r>
              <a:rPr lang="it-IT" dirty="0" err="1"/>
              <a:t>finding</a:t>
            </a:r>
            <a:r>
              <a:rPr lang="it-IT" dirty="0"/>
              <a:t> out </a:t>
            </a:r>
            <a:r>
              <a:rPr lang="it-IT" dirty="0" err="1"/>
              <a:t>that</a:t>
            </a:r>
            <a:r>
              <a:rPr lang="it-IT" dirty="0"/>
              <a:t> the </a:t>
            </a:r>
            <a:r>
              <a:rPr lang="it-IT" dirty="0" err="1"/>
              <a:t>topic</a:t>
            </a:r>
            <a:r>
              <a:rPr lang="it-IT" dirty="0"/>
              <a:t> </a:t>
            </a:r>
            <a:r>
              <a:rPr lang="it-IT" dirty="0" err="1"/>
              <a:t>deserves</a:t>
            </a:r>
            <a:r>
              <a:rPr lang="it-IT" dirty="0"/>
              <a:t> more </a:t>
            </a:r>
            <a:r>
              <a:rPr lang="it-IT" dirty="0" err="1"/>
              <a:t>attantion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received</a:t>
            </a:r>
            <a:r>
              <a:rPr lang="it-IT" dirty="0"/>
              <a:t>. </a:t>
            </a:r>
          </a:p>
          <a:p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might</a:t>
            </a:r>
            <a:r>
              <a:rPr lang="it-IT" dirty="0"/>
              <a:t> </a:t>
            </a:r>
            <a:r>
              <a:rPr lang="it-IT" dirty="0" err="1"/>
              <a:t>significantly</a:t>
            </a:r>
            <a:r>
              <a:rPr lang="it-IT" dirty="0"/>
              <a:t> impact fusion energy </a:t>
            </a:r>
            <a:r>
              <a:rPr lang="it-IT" dirty="0" err="1"/>
              <a:t>research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0549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54963D-5A00-F6F4-7A4E-880E3588C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5981700"/>
            <a:ext cx="2255838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8F1F73-0375-B643-FFF5-0773E8879D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5908675"/>
            <a:ext cx="13081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097638C4-000B-5E85-4926-FF15F0B61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solidFill>
            <a:srgbClr val="9B00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it-IT" sz="3200" b="1" dirty="0">
                <a:solidFill>
                  <a:schemeClr val="bg1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History-1</a:t>
            </a:r>
            <a:endParaRPr lang="en-US" altLang="it-IT" sz="1600" dirty="0">
              <a:solidFill>
                <a:schemeClr val="bg1"/>
              </a:solidFill>
              <a:latin typeface="Tempus Sans ITC" panose="04020404030D07020202" pitchFamily="82" charset="0"/>
              <a:cs typeface="Arial" panose="020B0604020202020204" pitchFamily="34" charset="0"/>
            </a:endParaRPr>
          </a:p>
        </p:txBody>
      </p:sp>
      <p:pic>
        <p:nvPicPr>
          <p:cNvPr id="8" name="Immagine 8">
            <a:extLst>
              <a:ext uri="{FF2B5EF4-FFF2-40B4-BE49-F238E27FC236}">
                <a16:creationId xmlns:a16="http://schemas.microsoft.com/office/drawing/2014/main" id="{FFB13DA3-B9B3-45CC-F16D-2E2C935F0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907088"/>
            <a:ext cx="319246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EA57322E-1F68-67A7-6CAE-37746377431F}"/>
              </a:ext>
            </a:extLst>
          </p:cNvPr>
          <p:cNvCxnSpPr/>
          <p:nvPr/>
        </p:nvCxnSpPr>
        <p:spPr>
          <a:xfrm>
            <a:off x="0" y="5908675"/>
            <a:ext cx="1219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17">
            <a:extLst>
              <a:ext uri="{FF2B5EF4-FFF2-40B4-BE49-F238E27FC236}">
                <a16:creationId xmlns:a16="http://schemas.microsoft.com/office/drawing/2014/main" id="{F672B69C-F141-CAE7-1F24-D2C18D098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888" y="5911850"/>
            <a:ext cx="2414587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E7AA2F4-230F-069B-A58C-D427F7B1D3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" y="730978"/>
            <a:ext cx="6198687" cy="286923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844D377-CC60-7605-0B44-F83049B0AA05}"/>
              </a:ext>
            </a:extLst>
          </p:cNvPr>
          <p:cNvSpPr txBox="1"/>
          <p:nvPr/>
        </p:nvSpPr>
        <p:spPr>
          <a:xfrm>
            <a:off x="6744931" y="909993"/>
            <a:ext cx="4802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1950 Ulrich </a:t>
            </a:r>
            <a:r>
              <a:rPr lang="it-IT" b="1" dirty="0" err="1"/>
              <a:t>Jetter</a:t>
            </a:r>
            <a:r>
              <a:rPr lang="it-IT" dirty="0"/>
              <a:t> </a:t>
            </a:r>
            <a:r>
              <a:rPr lang="it-IT" dirty="0" err="1"/>
              <a:t>publishes</a:t>
            </a:r>
            <a:r>
              <a:rPr lang="it-IT" dirty="0"/>
              <a:t> a paper in </a:t>
            </a:r>
            <a:r>
              <a:rPr lang="it-IT" dirty="0" err="1"/>
              <a:t>which</a:t>
            </a:r>
            <a:r>
              <a:rPr lang="it-IT" dirty="0"/>
              <a:t>, in connection with warfare </a:t>
            </a:r>
            <a:r>
              <a:rPr lang="it-IT" dirty="0" err="1"/>
              <a:t>uses</a:t>
            </a:r>
            <a:r>
              <a:rPr lang="it-IT" dirty="0"/>
              <a:t> of </a:t>
            </a:r>
            <a:r>
              <a:rPr lang="it-IT" dirty="0" err="1"/>
              <a:t>nuclear</a:t>
            </a:r>
            <a:r>
              <a:rPr lang="it-IT" dirty="0"/>
              <a:t> energy,  he </a:t>
            </a:r>
            <a:r>
              <a:rPr lang="it-IT" dirty="0" err="1"/>
              <a:t>introduces</a:t>
            </a:r>
            <a:r>
              <a:rPr lang="it-IT" dirty="0"/>
              <a:t> a fusion </a:t>
            </a:r>
            <a:r>
              <a:rPr lang="it-IT" dirty="0" err="1"/>
              <a:t>cycle</a:t>
            </a:r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6FF9860F-CFCC-4BFC-15AB-D02A8C3C67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6440" y="2017128"/>
            <a:ext cx="4145896" cy="1247282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699D926-DCF6-1515-E867-BECA96E2ABED}"/>
              </a:ext>
            </a:extLst>
          </p:cNvPr>
          <p:cNvSpPr txBox="1"/>
          <p:nvPr/>
        </p:nvSpPr>
        <p:spPr>
          <a:xfrm>
            <a:off x="64409" y="5464732"/>
            <a:ext cx="1063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U. </a:t>
            </a:r>
            <a:r>
              <a:rPr lang="it-IT" dirty="0" err="1"/>
              <a:t>Jetter</a:t>
            </a:r>
            <a:r>
              <a:rPr lang="it-IT" dirty="0"/>
              <a:t> , </a:t>
            </a:r>
            <a:r>
              <a:rPr lang="de-DE" dirty="0"/>
              <a:t>Physikalische Blätter - Mai 1950 - Die sogenannte Superbombe</a:t>
            </a:r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668D3EE-70AA-0AF3-A0D7-0E71B4BA0C8A}"/>
              </a:ext>
            </a:extLst>
          </p:cNvPr>
          <p:cNvSpPr txBox="1"/>
          <p:nvPr/>
        </p:nvSpPr>
        <p:spPr>
          <a:xfrm>
            <a:off x="6744931" y="3339021"/>
            <a:ext cx="4802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With the idea of </a:t>
            </a:r>
            <a:r>
              <a:rPr lang="it-IT" dirty="0" err="1"/>
              <a:t>igniting</a:t>
            </a:r>
            <a:r>
              <a:rPr lang="it-IT" dirty="0"/>
              <a:t> </a:t>
            </a:r>
            <a:r>
              <a:rPr lang="it-IT" dirty="0" err="1"/>
              <a:t>nuclear</a:t>
            </a:r>
            <a:r>
              <a:rPr lang="it-IT" dirty="0"/>
              <a:t> reactions with a small </a:t>
            </a:r>
            <a:r>
              <a:rPr lang="it-IT" dirty="0" err="1"/>
              <a:t>amount</a:t>
            </a:r>
            <a:r>
              <a:rPr lang="it-IT" dirty="0"/>
              <a:t> of </a:t>
            </a:r>
            <a:r>
              <a:rPr lang="it-IT" dirty="0" err="1"/>
              <a:t>initial</a:t>
            </a:r>
            <a:r>
              <a:rPr lang="it-IT" dirty="0"/>
              <a:t> </a:t>
            </a:r>
            <a:r>
              <a:rPr lang="it-IT" dirty="0" err="1"/>
              <a:t>neutron</a:t>
            </a:r>
            <a:r>
              <a:rPr lang="it-IT" dirty="0"/>
              <a:t> plus the </a:t>
            </a:r>
            <a:r>
              <a:rPr lang="it-IT" dirty="0" err="1"/>
              <a:t>emitted</a:t>
            </a:r>
            <a:r>
              <a:rPr lang="it-IT" dirty="0"/>
              <a:t> </a:t>
            </a:r>
            <a:r>
              <a:rPr lang="it-IT" dirty="0" err="1"/>
              <a:t>neutrons</a:t>
            </a:r>
            <a:r>
              <a:rPr lang="it-IT" dirty="0"/>
              <a:t>  from the </a:t>
            </a:r>
            <a:r>
              <a:rPr lang="it-IT" dirty="0" err="1"/>
              <a:t>secondary</a:t>
            </a:r>
            <a:r>
              <a:rPr lang="it-IT" dirty="0"/>
              <a:t> reactions. </a:t>
            </a:r>
          </a:p>
          <a:p>
            <a:r>
              <a:rPr lang="it-IT" b="1" dirty="0"/>
              <a:t>The </a:t>
            </a:r>
            <a:r>
              <a:rPr lang="it-IT" b="1" dirty="0" err="1"/>
              <a:t>calculations</a:t>
            </a:r>
            <a:r>
              <a:rPr lang="it-IT" b="1" dirty="0"/>
              <a:t> are </a:t>
            </a:r>
            <a:r>
              <a:rPr lang="it-IT" b="1" dirty="0" err="1"/>
              <a:t>simple</a:t>
            </a:r>
            <a:r>
              <a:rPr lang="it-IT" b="1" dirty="0"/>
              <a:t> energy </a:t>
            </a:r>
            <a:r>
              <a:rPr lang="it-IT" b="1" dirty="0" err="1"/>
              <a:t>estimates</a:t>
            </a:r>
            <a:r>
              <a:rPr lang="it-IT" b="1" dirty="0"/>
              <a:t> and do </a:t>
            </a:r>
            <a:r>
              <a:rPr lang="it-IT" b="1" dirty="0" err="1"/>
              <a:t>not</a:t>
            </a:r>
            <a:r>
              <a:rPr lang="it-IT" b="1" dirty="0"/>
              <a:t> </a:t>
            </a:r>
            <a:r>
              <a:rPr lang="it-IT" b="1" dirty="0" err="1"/>
              <a:t>contain</a:t>
            </a:r>
            <a:r>
              <a:rPr lang="it-IT" b="1" dirty="0"/>
              <a:t> </a:t>
            </a:r>
            <a:r>
              <a:rPr lang="it-IT" b="1" dirty="0" err="1"/>
              <a:t>any</a:t>
            </a:r>
            <a:r>
              <a:rPr lang="it-IT" b="1" dirty="0"/>
              <a:t> cross-</a:t>
            </a:r>
            <a:r>
              <a:rPr lang="it-IT" b="1" dirty="0" err="1"/>
              <a:t>section</a:t>
            </a:r>
            <a:r>
              <a:rPr lang="it-IT" b="1" dirty="0"/>
              <a:t> or </a:t>
            </a:r>
            <a:r>
              <a:rPr lang="it-IT" b="1" dirty="0" err="1"/>
              <a:t>dynamical</a:t>
            </a:r>
            <a:r>
              <a:rPr lang="it-IT" b="1" dirty="0"/>
              <a:t> information.</a:t>
            </a:r>
          </a:p>
        </p:txBody>
      </p:sp>
      <p:pic>
        <p:nvPicPr>
          <p:cNvPr id="18" name="Immagine 17" descr="Immagine che contiene schermata, testo, Elementi grafici, logo&#10;&#10;Descrizione generata automaticamente">
            <a:extLst>
              <a:ext uri="{FF2B5EF4-FFF2-40B4-BE49-F238E27FC236}">
                <a16:creationId xmlns:a16="http://schemas.microsoft.com/office/drawing/2014/main" id="{5F675677-D45A-2B0D-60AC-55AA315158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2554">
            <a:off x="2060120" y="3532053"/>
            <a:ext cx="2171898" cy="217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93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54963D-5A00-F6F4-7A4E-880E3588C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5981700"/>
            <a:ext cx="2255838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8F1F73-0375-B643-FFF5-0773E8879D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5908675"/>
            <a:ext cx="13081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097638C4-000B-5E85-4926-FF15F0B61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solidFill>
            <a:srgbClr val="9B00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it-IT" sz="3200" b="1" dirty="0">
                <a:solidFill>
                  <a:schemeClr val="bg1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History-2</a:t>
            </a:r>
            <a:endParaRPr lang="en-US" altLang="it-IT" sz="1600" dirty="0">
              <a:solidFill>
                <a:schemeClr val="bg1"/>
              </a:solidFill>
              <a:latin typeface="Tempus Sans ITC" panose="04020404030D07020202" pitchFamily="82" charset="0"/>
              <a:cs typeface="Arial" panose="020B0604020202020204" pitchFamily="34" charset="0"/>
            </a:endParaRPr>
          </a:p>
        </p:txBody>
      </p:sp>
      <p:pic>
        <p:nvPicPr>
          <p:cNvPr id="8" name="Immagine 8">
            <a:extLst>
              <a:ext uri="{FF2B5EF4-FFF2-40B4-BE49-F238E27FC236}">
                <a16:creationId xmlns:a16="http://schemas.microsoft.com/office/drawing/2014/main" id="{FFB13DA3-B9B3-45CC-F16D-2E2C935F0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907088"/>
            <a:ext cx="319246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EA57322E-1F68-67A7-6CAE-37746377431F}"/>
              </a:ext>
            </a:extLst>
          </p:cNvPr>
          <p:cNvCxnSpPr/>
          <p:nvPr/>
        </p:nvCxnSpPr>
        <p:spPr>
          <a:xfrm>
            <a:off x="0" y="5908675"/>
            <a:ext cx="1219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17">
            <a:extLst>
              <a:ext uri="{FF2B5EF4-FFF2-40B4-BE49-F238E27FC236}">
                <a16:creationId xmlns:a16="http://schemas.microsoft.com/office/drawing/2014/main" id="{F672B69C-F141-CAE7-1F24-D2C18D098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888" y="5911850"/>
            <a:ext cx="2414587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844D377-CC60-7605-0B44-F83049B0AA05}"/>
              </a:ext>
            </a:extLst>
          </p:cNvPr>
          <p:cNvSpPr txBox="1"/>
          <p:nvPr/>
        </p:nvSpPr>
        <p:spPr>
          <a:xfrm>
            <a:off x="3633959" y="949324"/>
            <a:ext cx="8292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1956 Richard F. </a:t>
            </a:r>
            <a:r>
              <a:rPr lang="it-IT" b="1" dirty="0"/>
              <a:t>Post</a:t>
            </a:r>
            <a:r>
              <a:rPr lang="it-IT" dirty="0"/>
              <a:t> (Livermore, USA) takes </a:t>
            </a:r>
            <a:r>
              <a:rPr lang="it-IT" dirty="0" err="1"/>
              <a:t>into</a:t>
            </a:r>
            <a:r>
              <a:rPr lang="it-IT" dirty="0"/>
              <a:t> account </a:t>
            </a:r>
            <a:r>
              <a:rPr lang="it-IT" dirty="0" err="1"/>
              <a:t>also</a:t>
            </a:r>
            <a:r>
              <a:rPr lang="it-IT" dirty="0"/>
              <a:t> the </a:t>
            </a:r>
            <a:r>
              <a:rPr lang="it-IT" b="1" dirty="0" err="1"/>
              <a:t>proton</a:t>
            </a:r>
            <a:r>
              <a:rPr lang="it-IT" b="1" dirty="0"/>
              <a:t> </a:t>
            </a:r>
            <a:r>
              <a:rPr lang="it-IT" b="1" dirty="0" err="1"/>
              <a:t>cycle</a:t>
            </a:r>
            <a:r>
              <a:rPr lang="it-IT" b="1" dirty="0"/>
              <a:t> </a:t>
            </a:r>
            <a:r>
              <a:rPr lang="it-IT" dirty="0"/>
              <a:t>and </a:t>
            </a:r>
            <a:r>
              <a:rPr lang="it-IT" dirty="0" err="1"/>
              <a:t>has</a:t>
            </a:r>
            <a:r>
              <a:rPr lang="it-IT" dirty="0"/>
              <a:t> a </a:t>
            </a:r>
            <a:r>
              <a:rPr lang="it-IT" dirty="0" err="1"/>
              <a:t>better</a:t>
            </a:r>
            <a:r>
              <a:rPr lang="it-IT" dirty="0"/>
              <a:t> control over reaction dynamics, </a:t>
            </a:r>
            <a:r>
              <a:rPr lang="it-IT" dirty="0" err="1"/>
              <a:t>but</a:t>
            </a:r>
            <a:r>
              <a:rPr lang="it-IT" dirty="0"/>
              <a:t> the </a:t>
            </a:r>
            <a:r>
              <a:rPr lang="it-IT" dirty="0" err="1"/>
              <a:t>considered</a:t>
            </a:r>
            <a:r>
              <a:rPr lang="it-IT" dirty="0"/>
              <a:t> reaction are </a:t>
            </a:r>
            <a:r>
              <a:rPr lang="it-IT" dirty="0" err="1"/>
              <a:t>still</a:t>
            </a:r>
            <a:r>
              <a:rPr lang="it-IT" dirty="0"/>
              <a:t> in plasma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699D926-DCF6-1515-E867-BECA96E2ABED}"/>
              </a:ext>
            </a:extLst>
          </p:cNvPr>
          <p:cNvSpPr txBox="1"/>
          <p:nvPr/>
        </p:nvSpPr>
        <p:spPr>
          <a:xfrm>
            <a:off x="511277" y="5279923"/>
            <a:ext cx="1063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R.F.Post</a:t>
            </a:r>
            <a:r>
              <a:rPr lang="it-IT" dirty="0"/>
              <a:t>, Rev. Mod. </a:t>
            </a:r>
            <a:r>
              <a:rPr lang="it-IT" dirty="0" err="1"/>
              <a:t>Phys</a:t>
            </a:r>
            <a:r>
              <a:rPr lang="it-IT" dirty="0"/>
              <a:t>. 28 (1956) 338</a:t>
            </a:r>
          </a:p>
        </p:txBody>
      </p:sp>
      <p:pic>
        <p:nvPicPr>
          <p:cNvPr id="11" name="Immagine 10" descr="Immagine che contiene persona, Viso umano, vestiti, ritratto&#10;&#10;Descrizione generata automaticamente">
            <a:extLst>
              <a:ext uri="{FF2B5EF4-FFF2-40B4-BE49-F238E27FC236}">
                <a16:creationId xmlns:a16="http://schemas.microsoft.com/office/drawing/2014/main" id="{9E2BE0EB-CDA9-1D03-DF68-56214F4E26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23" y="842608"/>
            <a:ext cx="1622322" cy="251913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8CFFF373-D370-979B-55C2-4DF735EA27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6368" y="2015421"/>
            <a:ext cx="3676520" cy="1107992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21A50935-D1C5-6DEF-F883-9262867953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1507" y="5353090"/>
            <a:ext cx="4951053" cy="36933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D0A9ECE-1B83-4B8F-86A7-BFD0593743B1}"/>
              </a:ext>
            </a:extLst>
          </p:cNvPr>
          <p:cNvSpPr txBox="1"/>
          <p:nvPr/>
        </p:nvSpPr>
        <p:spPr>
          <a:xfrm>
            <a:off x="3670300" y="3382833"/>
            <a:ext cx="8292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The first reaction </a:t>
            </a:r>
            <a:r>
              <a:rPr lang="it-IT" dirty="0" err="1"/>
              <a:t>has</a:t>
            </a:r>
            <a:r>
              <a:rPr lang="it-IT" dirty="0"/>
              <a:t> a </a:t>
            </a:r>
            <a:r>
              <a:rPr lang="it-IT" b="1" dirty="0"/>
              <a:t>Coulomb </a:t>
            </a:r>
            <a:r>
              <a:rPr lang="it-IT" b="1" dirty="0" err="1"/>
              <a:t>barrier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makes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less</a:t>
            </a:r>
            <a:r>
              <a:rPr lang="it-IT" dirty="0"/>
              <a:t> </a:t>
            </a:r>
            <a:r>
              <a:rPr lang="it-IT" dirty="0" err="1"/>
              <a:t>probable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the </a:t>
            </a:r>
            <a:r>
              <a:rPr lang="it-IT" dirty="0" err="1"/>
              <a:t>neutron</a:t>
            </a:r>
            <a:r>
              <a:rPr lang="it-IT" dirty="0"/>
              <a:t> </a:t>
            </a:r>
            <a:r>
              <a:rPr lang="it-IT" dirty="0" err="1"/>
              <a:t>induced</a:t>
            </a:r>
            <a:r>
              <a:rPr lang="it-IT" dirty="0"/>
              <a:t> one.</a:t>
            </a:r>
          </a:p>
        </p:txBody>
      </p:sp>
    </p:spTree>
    <p:extLst>
      <p:ext uri="{BB962C8B-B14F-4D97-AF65-F5344CB8AC3E}">
        <p14:creationId xmlns:p14="http://schemas.microsoft.com/office/powerpoint/2010/main" val="57070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54963D-5A00-F6F4-7A4E-880E3588C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5981700"/>
            <a:ext cx="2255838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8F1F73-0375-B643-FFF5-0773E8879D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5908675"/>
            <a:ext cx="13081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097638C4-000B-5E85-4926-FF15F0B61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solidFill>
            <a:srgbClr val="9B00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it-IT" sz="3200" b="1" dirty="0">
                <a:solidFill>
                  <a:schemeClr val="bg1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History-3</a:t>
            </a:r>
            <a:endParaRPr lang="en-US" altLang="it-IT" sz="1600" dirty="0">
              <a:solidFill>
                <a:schemeClr val="bg1"/>
              </a:solidFill>
              <a:latin typeface="Tempus Sans ITC" panose="04020404030D07020202" pitchFamily="82" charset="0"/>
              <a:cs typeface="Arial" panose="020B0604020202020204" pitchFamily="34" charset="0"/>
            </a:endParaRPr>
          </a:p>
        </p:txBody>
      </p:sp>
      <p:pic>
        <p:nvPicPr>
          <p:cNvPr id="8" name="Immagine 8">
            <a:extLst>
              <a:ext uri="{FF2B5EF4-FFF2-40B4-BE49-F238E27FC236}">
                <a16:creationId xmlns:a16="http://schemas.microsoft.com/office/drawing/2014/main" id="{FFB13DA3-B9B3-45CC-F16D-2E2C935F0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907088"/>
            <a:ext cx="319246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EA57322E-1F68-67A7-6CAE-37746377431F}"/>
              </a:ext>
            </a:extLst>
          </p:cNvPr>
          <p:cNvCxnSpPr/>
          <p:nvPr/>
        </p:nvCxnSpPr>
        <p:spPr>
          <a:xfrm>
            <a:off x="0" y="5908675"/>
            <a:ext cx="1219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17">
            <a:extLst>
              <a:ext uri="{FF2B5EF4-FFF2-40B4-BE49-F238E27FC236}">
                <a16:creationId xmlns:a16="http://schemas.microsoft.com/office/drawing/2014/main" id="{F672B69C-F141-CAE7-1F24-D2C18D098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888" y="5911850"/>
            <a:ext cx="2414587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 descr="Immagine che contiene testo, Viso umano, occhiali, schermata&#10;&#10;Descrizione generata automaticamente">
            <a:extLst>
              <a:ext uri="{FF2B5EF4-FFF2-40B4-BE49-F238E27FC236}">
                <a16:creationId xmlns:a16="http://schemas.microsoft.com/office/drawing/2014/main" id="{5E093E05-F6B0-86A9-FC90-3A2C4B962C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1" y="638135"/>
            <a:ext cx="6273500" cy="340339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362EC99-8DCB-BFE6-CFD5-80C5ADB5F90D}"/>
              </a:ext>
            </a:extLst>
          </p:cNvPr>
          <p:cNvSpPr txBox="1"/>
          <p:nvPr/>
        </p:nvSpPr>
        <p:spPr>
          <a:xfrm>
            <a:off x="114300" y="4069121"/>
            <a:ext cx="6457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J. </a:t>
            </a:r>
            <a:r>
              <a:rPr lang="it-IT" b="1" dirty="0"/>
              <a:t>Rand McNally </a:t>
            </a:r>
            <a:r>
              <a:rPr lang="it-IT" dirty="0"/>
              <a:t>Jr. (</a:t>
            </a:r>
            <a:r>
              <a:rPr lang="it-IT" dirty="0" err="1"/>
              <a:t>Oak</a:t>
            </a:r>
            <a:r>
              <a:rPr lang="it-IT" dirty="0"/>
              <a:t> Ridge, USA) in a </a:t>
            </a:r>
            <a:r>
              <a:rPr lang="it-IT" dirty="0" err="1"/>
              <a:t>series</a:t>
            </a:r>
            <a:r>
              <a:rPr lang="it-IT" dirty="0"/>
              <a:t> of </a:t>
            </a:r>
            <a:r>
              <a:rPr lang="it-IT" dirty="0" err="1"/>
              <a:t>published</a:t>
            </a:r>
            <a:r>
              <a:rPr lang="it-IT" dirty="0"/>
              <a:t> and </a:t>
            </a:r>
            <a:r>
              <a:rPr lang="it-IT" b="1" dirty="0" err="1">
                <a:solidFill>
                  <a:srgbClr val="FF0000"/>
                </a:solidFill>
              </a:rPr>
              <a:t>unpublished</a:t>
            </a:r>
            <a:r>
              <a:rPr lang="it-IT" dirty="0"/>
              <a:t> papers and lab-reports (</a:t>
            </a:r>
            <a:r>
              <a:rPr lang="it-IT" dirty="0" err="1"/>
              <a:t>covering</a:t>
            </a:r>
            <a:r>
              <a:rPr lang="it-IT" dirty="0"/>
              <a:t> 1972-1988)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b="1" dirty="0" err="1"/>
              <a:t>released</a:t>
            </a:r>
            <a:r>
              <a:rPr lang="it-IT" b="1" dirty="0"/>
              <a:t> </a:t>
            </a:r>
            <a:r>
              <a:rPr lang="it-IT" b="1" dirty="0" err="1"/>
              <a:t>only</a:t>
            </a:r>
            <a:r>
              <a:rPr lang="it-IT" b="1" dirty="0"/>
              <a:t> after the </a:t>
            </a:r>
            <a:r>
              <a:rPr lang="it-IT" b="1" dirty="0" err="1"/>
              <a:t>cold</a:t>
            </a:r>
            <a:r>
              <a:rPr lang="it-IT" b="1" dirty="0"/>
              <a:t>-war era</a:t>
            </a:r>
            <a:r>
              <a:rPr lang="it-IT" dirty="0"/>
              <a:t>, </a:t>
            </a:r>
            <a:r>
              <a:rPr lang="it-IT" dirty="0" err="1"/>
              <a:t>exhamines</a:t>
            </a:r>
            <a:r>
              <a:rPr lang="it-IT" dirty="0"/>
              <a:t> </a:t>
            </a:r>
            <a:r>
              <a:rPr lang="it-IT" dirty="0" err="1"/>
              <a:t>all</a:t>
            </a:r>
            <a:r>
              <a:rPr lang="it-IT" dirty="0"/>
              <a:t> the </a:t>
            </a:r>
            <a:r>
              <a:rPr lang="it-IT" dirty="0" err="1"/>
              <a:t>cycles</a:t>
            </a:r>
            <a:r>
              <a:rPr lang="it-IT" dirty="0"/>
              <a:t> and </a:t>
            </a:r>
            <a:r>
              <a:rPr lang="it-IT" dirty="0" err="1"/>
              <a:t>attempts</a:t>
            </a:r>
            <a:r>
              <a:rPr lang="it-IT" dirty="0"/>
              <a:t> a </a:t>
            </a:r>
            <a:r>
              <a:rPr lang="it-IT" dirty="0" err="1"/>
              <a:t>dynamical</a:t>
            </a:r>
            <a:r>
              <a:rPr lang="it-IT" dirty="0"/>
              <a:t> reaction </a:t>
            </a:r>
            <a:r>
              <a:rPr lang="it-IT" dirty="0" err="1"/>
              <a:t>calculation</a:t>
            </a:r>
            <a:r>
              <a:rPr lang="it-IT" dirty="0"/>
              <a:t>, </a:t>
            </a:r>
            <a:r>
              <a:rPr lang="it-IT" dirty="0" err="1"/>
              <a:t>including</a:t>
            </a:r>
            <a:r>
              <a:rPr lang="it-IT" dirty="0"/>
              <a:t> </a:t>
            </a:r>
            <a:r>
              <a:rPr lang="it-IT" dirty="0" err="1"/>
              <a:t>losses</a:t>
            </a:r>
            <a:r>
              <a:rPr lang="it-IT" dirty="0"/>
              <a:t> and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effects</a:t>
            </a:r>
            <a:r>
              <a:rPr lang="it-IT" dirty="0"/>
              <a:t>, </a:t>
            </a:r>
            <a:r>
              <a:rPr lang="it-IT" dirty="0" err="1"/>
              <a:t>aiming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controlling</a:t>
            </a:r>
            <a:r>
              <a:rPr lang="it-IT" dirty="0"/>
              <a:t> the </a:t>
            </a:r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parameters</a:t>
            </a:r>
            <a:r>
              <a:rPr lang="it-IT" dirty="0"/>
              <a:t> of a plasma </a:t>
            </a:r>
            <a:r>
              <a:rPr lang="it-IT" dirty="0" err="1"/>
              <a:t>containing</a:t>
            </a:r>
            <a:r>
              <a:rPr lang="it-IT" dirty="0"/>
              <a:t> 6LiD </a:t>
            </a:r>
            <a:r>
              <a:rPr lang="it-IT" dirty="0" err="1"/>
              <a:t>fuel</a:t>
            </a:r>
            <a:r>
              <a:rPr lang="it-IT" dirty="0"/>
              <a:t> and </a:t>
            </a:r>
            <a:r>
              <a:rPr lang="it-IT" dirty="0" err="1"/>
              <a:t>other</a:t>
            </a:r>
            <a:r>
              <a:rPr lang="it-IT" dirty="0"/>
              <a:t> alternative </a:t>
            </a:r>
            <a:r>
              <a:rPr lang="it-IT" dirty="0" err="1"/>
              <a:t>fuels</a:t>
            </a:r>
            <a:r>
              <a:rPr lang="it-IT" dirty="0"/>
              <a:t>. 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19AC1889-45BD-F30B-EB86-1E96DF208D0D}"/>
              </a:ext>
            </a:extLst>
          </p:cNvPr>
          <p:cNvGrpSpPr/>
          <p:nvPr/>
        </p:nvGrpSpPr>
        <p:grpSpPr>
          <a:xfrm>
            <a:off x="6872748" y="1125565"/>
            <a:ext cx="4858683" cy="3892994"/>
            <a:chOff x="7216297" y="1303843"/>
            <a:chExt cx="4701947" cy="3749365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1DDA375B-ACF0-6DDE-ECCE-85F0A904A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16297" y="1662014"/>
              <a:ext cx="4701947" cy="3391194"/>
            </a:xfrm>
            <a:prstGeom prst="rect">
              <a:avLst/>
            </a:prstGeom>
          </p:spPr>
        </p:pic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19D456DF-DCB6-B0F1-6997-688AA84AF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16297" y="1303843"/>
              <a:ext cx="4541914" cy="3581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0418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54963D-5A00-F6F4-7A4E-880E3588C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5981700"/>
            <a:ext cx="2255838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8F1F73-0375-B643-FFF5-0773E8879D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5908675"/>
            <a:ext cx="13081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097638C4-000B-5E85-4926-FF15F0B61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solidFill>
            <a:srgbClr val="9B00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it-IT" sz="3200" b="1" dirty="0">
                <a:solidFill>
                  <a:schemeClr val="bg1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History-4</a:t>
            </a:r>
            <a:endParaRPr lang="en-US" altLang="it-IT" sz="1600" dirty="0">
              <a:solidFill>
                <a:schemeClr val="bg1"/>
              </a:solidFill>
              <a:latin typeface="Tempus Sans ITC" panose="04020404030D07020202" pitchFamily="82" charset="0"/>
              <a:cs typeface="Arial" panose="020B0604020202020204" pitchFamily="34" charset="0"/>
            </a:endParaRPr>
          </a:p>
        </p:txBody>
      </p:sp>
      <p:pic>
        <p:nvPicPr>
          <p:cNvPr id="8" name="Immagine 8">
            <a:extLst>
              <a:ext uri="{FF2B5EF4-FFF2-40B4-BE49-F238E27FC236}">
                <a16:creationId xmlns:a16="http://schemas.microsoft.com/office/drawing/2014/main" id="{FFB13DA3-B9B3-45CC-F16D-2E2C935F0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907088"/>
            <a:ext cx="319246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17">
            <a:extLst>
              <a:ext uri="{FF2B5EF4-FFF2-40B4-BE49-F238E27FC236}">
                <a16:creationId xmlns:a16="http://schemas.microsoft.com/office/drawing/2014/main" id="{F672B69C-F141-CAE7-1F24-D2C18D098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888" y="5911850"/>
            <a:ext cx="2414587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uppo 15">
            <a:extLst>
              <a:ext uri="{FF2B5EF4-FFF2-40B4-BE49-F238E27FC236}">
                <a16:creationId xmlns:a16="http://schemas.microsoft.com/office/drawing/2014/main" id="{30E4C347-6A05-CF5D-6D8B-EE1AF4EAF5C0}"/>
              </a:ext>
            </a:extLst>
          </p:cNvPr>
          <p:cNvGrpSpPr/>
          <p:nvPr/>
        </p:nvGrpSpPr>
        <p:grpSpPr>
          <a:xfrm>
            <a:off x="0" y="2538113"/>
            <a:ext cx="12192000" cy="3250655"/>
            <a:chOff x="0" y="2658020"/>
            <a:chExt cx="12192000" cy="3250655"/>
          </a:xfrm>
        </p:grpSpPr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EA57322E-1F68-67A7-6CAE-37746377431F}"/>
                </a:ext>
              </a:extLst>
            </p:cNvPr>
            <p:cNvCxnSpPr/>
            <p:nvPr/>
          </p:nvCxnSpPr>
          <p:spPr>
            <a:xfrm>
              <a:off x="0" y="5908675"/>
              <a:ext cx="12192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72A5B6ED-B5EB-CB1C-65F8-B5C4F1ECF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7661" y="2658020"/>
              <a:ext cx="6629975" cy="2880610"/>
            </a:xfrm>
            <a:prstGeom prst="rect">
              <a:avLst/>
            </a:prstGeom>
          </p:spPr>
        </p:pic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F5D11044-B3EE-A3C1-646C-032367DEB807}"/>
                </a:ext>
              </a:extLst>
            </p:cNvPr>
            <p:cNvSpPr txBox="1"/>
            <p:nvPr/>
          </p:nvSpPr>
          <p:spPr>
            <a:xfrm>
              <a:off x="7216212" y="3707171"/>
              <a:ext cx="452350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Albert G. </a:t>
              </a:r>
              <a:r>
                <a:rPr lang="it-IT" b="1" dirty="0"/>
                <a:t>Fisher</a:t>
              </a:r>
              <a:r>
                <a:rPr lang="it-IT" dirty="0"/>
                <a:t> </a:t>
              </a:r>
              <a:r>
                <a:rPr lang="it-IT" dirty="0" err="1"/>
                <a:t>patented</a:t>
              </a:r>
              <a:r>
                <a:rPr lang="it-IT" dirty="0"/>
                <a:t>  in Germany and in USA a device </a:t>
              </a:r>
              <a:r>
                <a:rPr lang="it-IT" dirty="0" err="1"/>
                <a:t>called</a:t>
              </a:r>
              <a:r>
                <a:rPr lang="it-IT" dirty="0"/>
                <a:t> FISCATRON </a:t>
              </a:r>
              <a:r>
                <a:rPr lang="it-IT" dirty="0" err="1"/>
                <a:t>that</a:t>
              </a:r>
              <a:r>
                <a:rPr lang="it-IT" dirty="0"/>
                <a:t> </a:t>
              </a:r>
              <a:r>
                <a:rPr lang="it-IT" dirty="0" err="1"/>
                <a:t>is</a:t>
              </a:r>
              <a:r>
                <a:rPr lang="it-IT" dirty="0"/>
                <a:t> </a:t>
              </a:r>
              <a:r>
                <a:rPr lang="it-IT" dirty="0" err="1"/>
                <a:t>based</a:t>
              </a:r>
              <a:r>
                <a:rPr lang="it-IT" dirty="0"/>
                <a:t> on a </a:t>
              </a:r>
              <a:r>
                <a:rPr lang="it-IT" dirty="0" err="1"/>
                <a:t>sudden</a:t>
              </a:r>
              <a:r>
                <a:rPr lang="it-IT" dirty="0"/>
                <a:t> </a:t>
              </a:r>
              <a:r>
                <a:rPr lang="it-IT" dirty="0" err="1"/>
                <a:t>electric</a:t>
              </a:r>
              <a:r>
                <a:rPr lang="it-IT" dirty="0"/>
                <a:t> </a:t>
              </a:r>
              <a:r>
                <a:rPr lang="it-IT" dirty="0" err="1"/>
                <a:t>discharge</a:t>
              </a:r>
              <a:r>
                <a:rPr lang="it-IT" dirty="0"/>
                <a:t> </a:t>
              </a:r>
              <a:r>
                <a:rPr lang="it-IT" dirty="0" err="1"/>
                <a:t>that</a:t>
              </a:r>
              <a:r>
                <a:rPr lang="it-IT" dirty="0"/>
                <a:t> </a:t>
              </a:r>
              <a:r>
                <a:rPr lang="it-IT" b="1" dirty="0" err="1">
                  <a:solidFill>
                    <a:srgbClr val="FF0000"/>
                  </a:solidFill>
                </a:rPr>
                <a:t>should</a:t>
              </a:r>
              <a:r>
                <a:rPr lang="it-IT" dirty="0"/>
                <a:t> </a:t>
              </a:r>
              <a:r>
                <a:rPr lang="it-IT" dirty="0" err="1"/>
                <a:t>initiate</a:t>
              </a:r>
              <a:r>
                <a:rPr lang="it-IT" dirty="0"/>
                <a:t> a micro </a:t>
              </a:r>
              <a:r>
                <a:rPr lang="it-IT" dirty="0" err="1"/>
                <a:t>thermonuclear</a:t>
              </a:r>
              <a:r>
                <a:rPr lang="it-IT" dirty="0"/>
                <a:t> </a:t>
              </a:r>
              <a:r>
                <a:rPr lang="it-IT" dirty="0" err="1"/>
                <a:t>explosion</a:t>
              </a:r>
              <a:r>
                <a:rPr lang="it-IT" dirty="0"/>
                <a:t> </a:t>
              </a:r>
              <a:r>
                <a:rPr lang="it-IT" dirty="0" err="1"/>
                <a:t>that</a:t>
              </a:r>
              <a:r>
                <a:rPr lang="it-IT" dirty="0"/>
                <a:t> </a:t>
              </a:r>
              <a:r>
                <a:rPr lang="it-IT" dirty="0" err="1"/>
                <a:t>then</a:t>
              </a:r>
              <a:r>
                <a:rPr lang="it-IT" dirty="0"/>
                <a:t> </a:t>
              </a:r>
              <a:r>
                <a:rPr lang="it-IT" dirty="0" err="1"/>
                <a:t>propagates</a:t>
              </a:r>
              <a:r>
                <a:rPr lang="it-IT" dirty="0"/>
                <a:t> </a:t>
              </a:r>
              <a:r>
                <a:rPr lang="it-IT" dirty="0" err="1"/>
                <a:t>into</a:t>
              </a:r>
              <a:r>
                <a:rPr lang="it-IT" dirty="0"/>
                <a:t> a </a:t>
              </a:r>
              <a:r>
                <a:rPr lang="it-IT" dirty="0" err="1"/>
                <a:t>solid</a:t>
              </a:r>
              <a:r>
                <a:rPr lang="it-IT" dirty="0"/>
                <a:t> 6LiDT </a:t>
              </a:r>
              <a:r>
                <a:rPr lang="it-IT" dirty="0" err="1"/>
                <a:t>fuel</a:t>
              </a:r>
              <a:r>
                <a:rPr lang="it-IT" dirty="0"/>
                <a:t> pellet, </a:t>
              </a:r>
              <a:r>
                <a:rPr lang="it-IT" dirty="0" err="1"/>
                <a:t>burning</a:t>
              </a:r>
              <a:r>
                <a:rPr lang="it-IT" dirty="0"/>
                <a:t> </a:t>
              </a:r>
              <a:r>
                <a:rPr lang="it-IT" dirty="0" err="1"/>
                <a:t>it</a:t>
              </a:r>
              <a:r>
                <a:rPr lang="it-IT" dirty="0"/>
                <a:t>  </a:t>
              </a:r>
              <a:r>
                <a:rPr lang="it-IT" dirty="0" err="1"/>
                <a:t>as</a:t>
              </a:r>
              <a:r>
                <a:rPr lang="it-IT" dirty="0"/>
                <a:t> </a:t>
              </a:r>
              <a:r>
                <a:rPr lang="it-IT" dirty="0" err="1"/>
                <a:t>if</a:t>
              </a:r>
              <a:r>
                <a:rPr lang="it-IT" dirty="0"/>
                <a:t> </a:t>
              </a:r>
              <a:r>
                <a:rPr lang="it-IT" dirty="0" err="1"/>
                <a:t>it</a:t>
              </a:r>
              <a:r>
                <a:rPr lang="it-IT" dirty="0"/>
                <a:t> </a:t>
              </a:r>
              <a:r>
                <a:rPr lang="it-IT" dirty="0" err="1"/>
                <a:t>was</a:t>
              </a:r>
              <a:r>
                <a:rPr lang="it-IT" dirty="0"/>
                <a:t> a </a:t>
              </a:r>
              <a:r>
                <a:rPr lang="it-IT" dirty="0" err="1"/>
                <a:t>chemical</a:t>
              </a:r>
              <a:r>
                <a:rPr lang="it-IT" dirty="0"/>
                <a:t> reaction.</a:t>
              </a:r>
            </a:p>
          </p:txBody>
        </p:sp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181EBC71-25A8-09F2-E386-BAFD809AAAB7}"/>
              </a:ext>
            </a:extLst>
          </p:cNvPr>
          <p:cNvGrpSpPr/>
          <p:nvPr/>
        </p:nvGrpSpPr>
        <p:grpSpPr>
          <a:xfrm>
            <a:off x="114300" y="840209"/>
            <a:ext cx="11941942" cy="1016376"/>
            <a:chOff x="58993" y="723733"/>
            <a:chExt cx="11941942" cy="1016376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3B63904F-88CF-9073-085D-69A801ADB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64840" y="1382779"/>
              <a:ext cx="5736095" cy="357330"/>
            </a:xfrm>
            <a:prstGeom prst="rect">
              <a:avLst/>
            </a:prstGeom>
          </p:spPr>
        </p:pic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53D50F8F-60AA-6FBD-D29F-EE18D4EE5A49}"/>
                </a:ext>
              </a:extLst>
            </p:cNvPr>
            <p:cNvSpPr txBox="1"/>
            <p:nvPr/>
          </p:nvSpPr>
          <p:spPr>
            <a:xfrm>
              <a:off x="58993" y="723733"/>
              <a:ext cx="1161148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dirty="0">
                  <a:latin typeface="CMR10"/>
                </a:rPr>
                <a:t>The closest idea to ours is that of “</a:t>
              </a:r>
              <a:r>
                <a:rPr lang="en-US" sz="1800" b="1" i="0" u="none" strike="noStrike" baseline="0" dirty="0">
                  <a:latin typeface="CMR10"/>
                </a:rPr>
                <a:t>wet-wood burners</a:t>
              </a:r>
              <a:r>
                <a:rPr lang="en-US" sz="1800" b="0" i="0" u="none" strike="noStrike" baseline="0" dirty="0">
                  <a:latin typeface="CMR10"/>
                </a:rPr>
                <a:t>" of Dawson, Furth and </a:t>
              </a:r>
              <a:r>
                <a:rPr lang="en-US" sz="1800" b="0" i="0" u="none" strike="noStrike" baseline="0" dirty="0" err="1">
                  <a:latin typeface="CMR10"/>
                </a:rPr>
                <a:t>Tenney</a:t>
              </a:r>
              <a:r>
                <a:rPr lang="en-US" sz="1800" b="0" i="0" u="none" strike="noStrike" baseline="0" dirty="0">
                  <a:latin typeface="CMR10"/>
                </a:rPr>
                <a:t> : </a:t>
              </a:r>
              <a:r>
                <a:rPr lang="it-IT" dirty="0">
                  <a:latin typeface="CMR10"/>
                </a:rPr>
                <a:t>t</a:t>
              </a:r>
              <a:r>
                <a:rPr lang="it-IT" sz="1800" b="0" i="0" u="none" strike="noStrike" baseline="0" dirty="0">
                  <a:latin typeface="CMR10"/>
                </a:rPr>
                <a:t>he </a:t>
              </a:r>
              <a:r>
                <a:rPr lang="it-IT" sz="1800" b="0" i="0" u="none" strike="noStrike" baseline="0" dirty="0" err="1">
                  <a:latin typeface="CMR10"/>
                </a:rPr>
                <a:t>burning</a:t>
              </a:r>
              <a:r>
                <a:rPr lang="it-IT" sz="1800" b="0" i="0" u="none" strike="noStrike" baseline="0" dirty="0">
                  <a:latin typeface="CMR10"/>
                </a:rPr>
                <a:t> of </a:t>
              </a:r>
              <a:r>
                <a:rPr lang="en-US" dirty="0">
                  <a:latin typeface="CMR10"/>
                </a:rPr>
                <a:t>a</a:t>
              </a:r>
              <a:r>
                <a:rPr lang="en-US" sz="1800" b="0" i="0" u="none" strike="noStrike" baseline="0" dirty="0">
                  <a:latin typeface="CMR10"/>
                </a:rPr>
                <a:t> </a:t>
              </a:r>
              <a:r>
                <a:rPr lang="en-US" dirty="0">
                  <a:latin typeface="CMR10"/>
                </a:rPr>
                <a:t>“</a:t>
              </a:r>
              <a:r>
                <a:rPr lang="en-US" sz="1800" b="0" i="0" u="none" strike="noStrike" baseline="0" dirty="0">
                  <a:latin typeface="CMR10"/>
                </a:rPr>
                <a:t>nuclear controlled fire" might happen in a small irradiated portion of a larger fuel material </a:t>
              </a:r>
              <a:r>
                <a:rPr lang="en-US" sz="1800" b="0" i="1" u="none" strike="noStrike" baseline="0" dirty="0">
                  <a:latin typeface="CMR10"/>
                </a:rPr>
                <a:t>in </a:t>
              </a:r>
              <a:r>
                <a:rPr lang="en-US" sz="1800" b="0" i="1" u="none" strike="noStrike" baseline="0" dirty="0" err="1">
                  <a:latin typeface="CMR10"/>
                </a:rPr>
                <a:t>solido</a:t>
              </a:r>
              <a:r>
                <a:rPr lang="en-US" sz="1800" b="0" i="0" u="none" strike="noStrike" baseline="0" dirty="0">
                  <a:latin typeface="CMR10"/>
                </a:rPr>
                <a:t>. </a:t>
              </a:r>
              <a:endParaRPr lang="it-IT" dirty="0"/>
            </a:p>
          </p:txBody>
        </p:sp>
      </p:grp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2429C097-F807-2050-C53C-3F1F10093423}"/>
              </a:ext>
            </a:extLst>
          </p:cNvPr>
          <p:cNvCxnSpPr/>
          <p:nvPr/>
        </p:nvCxnSpPr>
        <p:spPr>
          <a:xfrm>
            <a:off x="432619" y="2074606"/>
            <a:ext cx="110317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58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54963D-5A00-F6F4-7A4E-880E3588C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5981700"/>
            <a:ext cx="2255838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8F1F73-0375-B643-FFF5-0773E8879D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5908675"/>
            <a:ext cx="13081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097638C4-000B-5E85-4926-FF15F0B61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solidFill>
            <a:srgbClr val="9B00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it-IT" sz="3200" b="1" dirty="0">
                <a:solidFill>
                  <a:schemeClr val="bg1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Fusion cycles :  </a:t>
            </a:r>
            <a:r>
              <a:rPr lang="en-US" altLang="it-IT" sz="3200" b="1" dirty="0" err="1">
                <a:solidFill>
                  <a:schemeClr val="bg1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Jetter</a:t>
            </a:r>
            <a:r>
              <a:rPr lang="en-US" altLang="it-IT" sz="3200" b="1" dirty="0">
                <a:solidFill>
                  <a:schemeClr val="bg1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 + Post and coupling reaction</a:t>
            </a:r>
            <a:endParaRPr lang="en-US" altLang="it-IT" sz="1600" dirty="0">
              <a:solidFill>
                <a:schemeClr val="bg1"/>
              </a:solidFill>
              <a:latin typeface="Tempus Sans ITC" panose="04020404030D07020202" pitchFamily="82" charset="0"/>
              <a:cs typeface="Arial" panose="020B0604020202020204" pitchFamily="34" charset="0"/>
            </a:endParaRPr>
          </a:p>
        </p:txBody>
      </p:sp>
      <p:pic>
        <p:nvPicPr>
          <p:cNvPr id="8" name="Immagine 8">
            <a:extLst>
              <a:ext uri="{FF2B5EF4-FFF2-40B4-BE49-F238E27FC236}">
                <a16:creationId xmlns:a16="http://schemas.microsoft.com/office/drawing/2014/main" id="{FFB13DA3-B9B3-45CC-F16D-2E2C935F0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907088"/>
            <a:ext cx="319246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EA57322E-1F68-67A7-6CAE-37746377431F}"/>
              </a:ext>
            </a:extLst>
          </p:cNvPr>
          <p:cNvCxnSpPr/>
          <p:nvPr/>
        </p:nvCxnSpPr>
        <p:spPr>
          <a:xfrm>
            <a:off x="0" y="5908675"/>
            <a:ext cx="1219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17">
            <a:extLst>
              <a:ext uri="{FF2B5EF4-FFF2-40B4-BE49-F238E27FC236}">
                <a16:creationId xmlns:a16="http://schemas.microsoft.com/office/drawing/2014/main" id="{F672B69C-F141-CAE7-1F24-D2C18D098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888" y="5911850"/>
            <a:ext cx="2414587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F30B046-3004-C647-1CB3-4B776F5DAF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953" y="694779"/>
            <a:ext cx="6864588" cy="105293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8FAA7A7-E39C-81C2-B9A6-A042C53F67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953" y="2521654"/>
            <a:ext cx="6864588" cy="100359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251B464-7800-9E8C-CDE3-3DACE1DECFFA}"/>
              </a:ext>
            </a:extLst>
          </p:cNvPr>
          <p:cNvSpPr txBox="1"/>
          <p:nvPr/>
        </p:nvSpPr>
        <p:spPr>
          <a:xfrm>
            <a:off x="7909591" y="1079123"/>
            <a:ext cx="360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Jetter</a:t>
            </a:r>
            <a:r>
              <a:rPr lang="it-IT" dirty="0"/>
              <a:t> </a:t>
            </a:r>
            <a:r>
              <a:rPr lang="it-IT" dirty="0" err="1"/>
              <a:t>cycle</a:t>
            </a:r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89C947F-8433-D535-38FC-7EB5EA851CF1}"/>
              </a:ext>
            </a:extLst>
          </p:cNvPr>
          <p:cNvSpPr txBox="1"/>
          <p:nvPr/>
        </p:nvSpPr>
        <p:spPr>
          <a:xfrm>
            <a:off x="7909591" y="2770271"/>
            <a:ext cx="3476164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Post </a:t>
            </a:r>
            <a:r>
              <a:rPr lang="it-IT" dirty="0" err="1"/>
              <a:t>cycle</a:t>
            </a:r>
            <a:endParaRPr lang="it-IT" dirty="0"/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8C39BCA7-E54F-4F3D-6077-D911F4062EA0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2596382" y="2954936"/>
            <a:ext cx="874405" cy="1069400"/>
          </a:xfrm>
          <a:prstGeom prst="straightConnector1">
            <a:avLst/>
          </a:prstGeom>
          <a:ln w="22225"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00417A8-190D-EDDC-EA5E-F7FEC367E101}"/>
              </a:ext>
            </a:extLst>
          </p:cNvPr>
          <p:cNvSpPr txBox="1"/>
          <p:nvPr/>
        </p:nvSpPr>
        <p:spPr>
          <a:xfrm>
            <a:off x="3470787" y="3839670"/>
            <a:ext cx="3126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Coulomb </a:t>
            </a:r>
            <a:r>
              <a:rPr lang="it-IT" dirty="0" err="1"/>
              <a:t>barrier</a:t>
            </a:r>
            <a:r>
              <a:rPr lang="it-IT" dirty="0"/>
              <a:t> </a:t>
            </a:r>
            <a:r>
              <a:rPr lang="it-IT" dirty="0" err="1"/>
              <a:t>here</a:t>
            </a:r>
            <a:r>
              <a:rPr lang="it-IT" dirty="0"/>
              <a:t>!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64F20B87-ED98-707D-603A-184F7F1279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7119" y="4924246"/>
            <a:ext cx="3732255" cy="514793"/>
          </a:xfrm>
          <a:prstGeom prst="rect">
            <a:avLst/>
          </a:prstGeom>
        </p:spPr>
      </p:pic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5F7DF4D3-B504-5FBC-5F12-AF3F17A2B488}"/>
              </a:ext>
            </a:extLst>
          </p:cNvPr>
          <p:cNvCxnSpPr/>
          <p:nvPr/>
        </p:nvCxnSpPr>
        <p:spPr>
          <a:xfrm>
            <a:off x="390953" y="2153265"/>
            <a:ext cx="11127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940C9BB7-964E-BFA6-128F-2692FE9F328B}"/>
              </a:ext>
            </a:extLst>
          </p:cNvPr>
          <p:cNvCxnSpPr/>
          <p:nvPr/>
        </p:nvCxnSpPr>
        <p:spPr>
          <a:xfrm>
            <a:off x="390953" y="4508090"/>
            <a:ext cx="11127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1A688EB-FD36-EB84-9FF6-CAD147F881BA}"/>
              </a:ext>
            </a:extLst>
          </p:cNvPr>
          <p:cNvSpPr txBox="1"/>
          <p:nvPr/>
        </p:nvSpPr>
        <p:spPr>
          <a:xfrm>
            <a:off x="6416470" y="4805464"/>
            <a:ext cx="5432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The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cycles</a:t>
            </a:r>
            <a:r>
              <a:rPr lang="it-IT" dirty="0"/>
              <a:t> can be </a:t>
            </a:r>
            <a:r>
              <a:rPr lang="it-IT" dirty="0" err="1"/>
              <a:t>coupled</a:t>
            </a:r>
            <a:r>
              <a:rPr lang="it-IT" dirty="0"/>
              <a:t> </a:t>
            </a:r>
            <a:r>
              <a:rPr lang="it-IT" dirty="0" err="1"/>
              <a:t>through</a:t>
            </a:r>
            <a:r>
              <a:rPr lang="it-IT" dirty="0"/>
              <a:t> the </a:t>
            </a:r>
            <a:r>
              <a:rPr lang="it-IT" dirty="0" err="1"/>
              <a:t>endothermic</a:t>
            </a:r>
            <a:r>
              <a:rPr lang="it-IT" dirty="0"/>
              <a:t> </a:t>
            </a:r>
            <a:r>
              <a:rPr lang="it-IT" dirty="0" err="1"/>
              <a:t>neutron-induced</a:t>
            </a:r>
            <a:r>
              <a:rPr lang="it-IT" dirty="0"/>
              <a:t> </a:t>
            </a:r>
            <a:r>
              <a:rPr lang="it-IT" dirty="0" err="1"/>
              <a:t>deuteron</a:t>
            </a:r>
            <a:r>
              <a:rPr lang="it-IT" dirty="0"/>
              <a:t> breakup reaction. </a:t>
            </a:r>
          </a:p>
          <a:p>
            <a:r>
              <a:rPr lang="it-IT" dirty="0"/>
              <a:t>More </a:t>
            </a:r>
            <a:r>
              <a:rPr lang="it-IT" dirty="0" err="1"/>
              <a:t>effective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intermediate-high energy</a:t>
            </a:r>
          </a:p>
        </p:txBody>
      </p:sp>
    </p:spTree>
    <p:extLst>
      <p:ext uri="{BB962C8B-B14F-4D97-AF65-F5344CB8AC3E}">
        <p14:creationId xmlns:p14="http://schemas.microsoft.com/office/powerpoint/2010/main" val="3064193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54963D-5A00-F6F4-7A4E-880E3588C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5981700"/>
            <a:ext cx="2255838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8F1F73-0375-B643-FFF5-0773E8879D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5908675"/>
            <a:ext cx="13081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097638C4-000B-5E85-4926-FF15F0B61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84200"/>
          </a:xfrm>
          <a:prstGeom prst="rect">
            <a:avLst/>
          </a:prstGeom>
          <a:solidFill>
            <a:srgbClr val="9B00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it-IT" sz="3200" b="1" dirty="0">
                <a:solidFill>
                  <a:schemeClr val="bg1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Cross-section data – digging the databases</a:t>
            </a:r>
            <a:endParaRPr lang="en-US" altLang="it-IT" sz="1600" dirty="0">
              <a:solidFill>
                <a:schemeClr val="bg1"/>
              </a:solidFill>
              <a:latin typeface="Tempus Sans ITC" panose="04020404030D07020202" pitchFamily="82" charset="0"/>
              <a:cs typeface="Arial" panose="020B0604020202020204" pitchFamily="34" charset="0"/>
            </a:endParaRPr>
          </a:p>
        </p:txBody>
      </p:sp>
      <p:pic>
        <p:nvPicPr>
          <p:cNvPr id="8" name="Immagine 8">
            <a:extLst>
              <a:ext uri="{FF2B5EF4-FFF2-40B4-BE49-F238E27FC236}">
                <a16:creationId xmlns:a16="http://schemas.microsoft.com/office/drawing/2014/main" id="{FFB13DA3-B9B3-45CC-F16D-2E2C935F0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907088"/>
            <a:ext cx="319246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EA57322E-1F68-67A7-6CAE-37746377431F}"/>
              </a:ext>
            </a:extLst>
          </p:cNvPr>
          <p:cNvCxnSpPr/>
          <p:nvPr/>
        </p:nvCxnSpPr>
        <p:spPr>
          <a:xfrm>
            <a:off x="0" y="5908675"/>
            <a:ext cx="1219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17">
            <a:extLst>
              <a:ext uri="{FF2B5EF4-FFF2-40B4-BE49-F238E27FC236}">
                <a16:creationId xmlns:a16="http://schemas.microsoft.com/office/drawing/2014/main" id="{F672B69C-F141-CAE7-1F24-D2C18D098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888" y="5911850"/>
            <a:ext cx="2414587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 descr="Immagine che contiene diagramma, testo, linea, Diagramma&#10;&#10;Descrizione generata automaticamente">
            <a:extLst>
              <a:ext uri="{FF2B5EF4-FFF2-40B4-BE49-F238E27FC236}">
                <a16:creationId xmlns:a16="http://schemas.microsoft.com/office/drawing/2014/main" id="{FEF66950-B79F-0E45-EAC4-9980155ADF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" y="664598"/>
            <a:ext cx="9342747" cy="4801922"/>
          </a:xfrm>
          <a:prstGeom prst="rect">
            <a:avLst/>
          </a:prstGeom>
        </p:spPr>
      </p:pic>
      <p:cxnSp>
        <p:nvCxnSpPr>
          <p:cNvPr id="11" name="Connettore a gomito 10">
            <a:extLst>
              <a:ext uri="{FF2B5EF4-FFF2-40B4-BE49-F238E27FC236}">
                <a16:creationId xmlns:a16="http://schemas.microsoft.com/office/drawing/2014/main" id="{C9FDBC4A-E965-2158-248A-A9FB9BB2F147}"/>
              </a:ext>
            </a:extLst>
          </p:cNvPr>
          <p:cNvCxnSpPr>
            <a:cxnSpLocks/>
          </p:cNvCxnSpPr>
          <p:nvPr/>
        </p:nvCxnSpPr>
        <p:spPr>
          <a:xfrm rot="10800000" flipV="1">
            <a:off x="5456904" y="1317522"/>
            <a:ext cx="4070555" cy="452283"/>
          </a:xfrm>
          <a:prstGeom prst="bentConnector3">
            <a:avLst>
              <a:gd name="adj1" fmla="val 1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58513C7-7FF5-C0D7-D41C-6E6E24BA8053}"/>
              </a:ext>
            </a:extLst>
          </p:cNvPr>
          <p:cNvSpPr txBox="1"/>
          <p:nvPr/>
        </p:nvSpPr>
        <p:spPr>
          <a:xfrm>
            <a:off x="9527459" y="1059161"/>
            <a:ext cx="2481416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The cross-</a:t>
            </a:r>
            <a:r>
              <a:rPr lang="it-IT" dirty="0" err="1"/>
              <a:t>section</a:t>
            </a:r>
            <a:r>
              <a:rPr lang="it-IT" dirty="0"/>
              <a:t> data for the </a:t>
            </a:r>
            <a:r>
              <a:rPr lang="it-IT" dirty="0" err="1"/>
              <a:t>neutron-induced</a:t>
            </a:r>
            <a:r>
              <a:rPr lang="it-IT" dirty="0"/>
              <a:t> reactions </a:t>
            </a:r>
            <a:r>
              <a:rPr lang="it-IT" dirty="0" err="1"/>
              <a:t>grows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low energy,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means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can </a:t>
            </a:r>
            <a:r>
              <a:rPr lang="it-IT" dirty="0" err="1"/>
              <a:t>extract</a:t>
            </a:r>
            <a:r>
              <a:rPr lang="it-IT" dirty="0"/>
              <a:t> a </a:t>
            </a:r>
            <a:r>
              <a:rPr lang="it-IT" dirty="0" err="1"/>
              <a:t>lot</a:t>
            </a:r>
            <a:r>
              <a:rPr lang="it-IT" dirty="0"/>
              <a:t> of energy </a:t>
            </a:r>
            <a:r>
              <a:rPr lang="it-IT" dirty="0" err="1"/>
              <a:t>without</a:t>
            </a:r>
            <a:r>
              <a:rPr lang="it-IT" dirty="0"/>
              <a:t> </a:t>
            </a:r>
            <a:r>
              <a:rPr lang="it-IT" dirty="0" err="1"/>
              <a:t>putting</a:t>
            </a:r>
            <a:r>
              <a:rPr lang="it-IT" dirty="0"/>
              <a:t> to </a:t>
            </a:r>
            <a:r>
              <a:rPr lang="it-IT" dirty="0" err="1"/>
              <a:t>much</a:t>
            </a:r>
            <a:r>
              <a:rPr lang="it-IT" dirty="0"/>
              <a:t> energy </a:t>
            </a:r>
            <a:r>
              <a:rPr lang="it-IT" dirty="0" err="1"/>
              <a:t>into</a:t>
            </a:r>
            <a:r>
              <a:rPr lang="it-IT" dirty="0"/>
              <a:t> </a:t>
            </a:r>
            <a:r>
              <a:rPr lang="it-IT" dirty="0" err="1"/>
              <a:t>neutron</a:t>
            </a:r>
            <a:r>
              <a:rPr lang="it-IT" dirty="0"/>
              <a:t> </a:t>
            </a:r>
            <a:r>
              <a:rPr lang="it-IT" dirty="0" err="1"/>
              <a:t>motion</a:t>
            </a:r>
            <a:r>
              <a:rPr lang="it-IT" dirty="0"/>
              <a:t>!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53AF5B60-B983-CA54-A212-986E9317C5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30582" y="4220894"/>
            <a:ext cx="1715422" cy="147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30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54963D-5A00-F6F4-7A4E-880E3588C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5981700"/>
            <a:ext cx="2255838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8F1F73-0375-B643-FFF5-0773E8879D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5908675"/>
            <a:ext cx="13081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097638C4-000B-5E85-4926-FF15F0B61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solidFill>
            <a:srgbClr val="9B00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it-IT" sz="3200" b="1" dirty="0">
                <a:solidFill>
                  <a:schemeClr val="bg1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Reaction calculations - taming of a little monster </a:t>
            </a:r>
            <a:endParaRPr lang="en-US" altLang="it-IT" sz="1600" dirty="0">
              <a:solidFill>
                <a:schemeClr val="bg1"/>
              </a:solidFill>
              <a:latin typeface="Tempus Sans ITC" panose="04020404030D07020202" pitchFamily="82" charset="0"/>
              <a:cs typeface="Arial" panose="020B0604020202020204" pitchFamily="34" charset="0"/>
            </a:endParaRPr>
          </a:p>
        </p:txBody>
      </p:sp>
      <p:pic>
        <p:nvPicPr>
          <p:cNvPr id="8" name="Immagine 8">
            <a:extLst>
              <a:ext uri="{FF2B5EF4-FFF2-40B4-BE49-F238E27FC236}">
                <a16:creationId xmlns:a16="http://schemas.microsoft.com/office/drawing/2014/main" id="{FFB13DA3-B9B3-45CC-F16D-2E2C935F0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907088"/>
            <a:ext cx="319246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EA57322E-1F68-67A7-6CAE-37746377431F}"/>
              </a:ext>
            </a:extLst>
          </p:cNvPr>
          <p:cNvCxnSpPr/>
          <p:nvPr/>
        </p:nvCxnSpPr>
        <p:spPr>
          <a:xfrm>
            <a:off x="0" y="5908675"/>
            <a:ext cx="1219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17">
            <a:extLst>
              <a:ext uri="{FF2B5EF4-FFF2-40B4-BE49-F238E27FC236}">
                <a16:creationId xmlns:a16="http://schemas.microsoft.com/office/drawing/2014/main" id="{F672B69C-F141-CAE7-1F24-D2C18D098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888" y="5911850"/>
            <a:ext cx="2414587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0A067E9-ECBA-92D1-DC8B-85315C918228}"/>
              </a:ext>
            </a:extLst>
          </p:cNvPr>
          <p:cNvSpPr txBox="1"/>
          <p:nvPr/>
        </p:nvSpPr>
        <p:spPr>
          <a:xfrm>
            <a:off x="350427" y="994080"/>
            <a:ext cx="55490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written</a:t>
            </a:r>
            <a:r>
              <a:rPr lang="it-IT" dirty="0"/>
              <a:t> and set up a code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calculates</a:t>
            </a:r>
            <a:r>
              <a:rPr lang="it-IT" dirty="0"/>
              <a:t> the </a:t>
            </a:r>
            <a:r>
              <a:rPr lang="it-IT" b="1" dirty="0" err="1"/>
              <a:t>fulll</a:t>
            </a:r>
            <a:r>
              <a:rPr lang="it-IT" b="1" dirty="0"/>
              <a:t> reaction dynamics</a:t>
            </a:r>
            <a:r>
              <a:rPr lang="it-IT" dirty="0"/>
              <a:t>, solving a system of </a:t>
            </a:r>
            <a:r>
              <a:rPr lang="it-IT" dirty="0" err="1"/>
              <a:t>coupled</a:t>
            </a:r>
            <a:r>
              <a:rPr lang="it-IT" dirty="0"/>
              <a:t> first </a:t>
            </a:r>
            <a:r>
              <a:rPr lang="it-IT" dirty="0" err="1"/>
              <a:t>order</a:t>
            </a:r>
            <a:r>
              <a:rPr lang="it-IT" dirty="0"/>
              <a:t> </a:t>
            </a:r>
            <a:r>
              <a:rPr lang="it-IT" dirty="0" err="1"/>
              <a:t>differential</a:t>
            </a:r>
            <a:r>
              <a:rPr lang="it-IT" dirty="0"/>
              <a:t> </a:t>
            </a:r>
            <a:r>
              <a:rPr lang="it-IT" dirty="0" err="1"/>
              <a:t>equations</a:t>
            </a:r>
            <a:r>
              <a:rPr lang="it-IT" dirty="0"/>
              <a:t>, </a:t>
            </a:r>
            <a:r>
              <a:rPr lang="it-IT" dirty="0" err="1"/>
              <a:t>taking</a:t>
            </a:r>
            <a:r>
              <a:rPr lang="it-IT" dirty="0"/>
              <a:t> </a:t>
            </a:r>
            <a:r>
              <a:rPr lang="it-IT" dirty="0" err="1"/>
              <a:t>into</a:t>
            </a:r>
            <a:r>
              <a:rPr lang="it-IT" dirty="0"/>
              <a:t> account the </a:t>
            </a:r>
            <a:r>
              <a:rPr lang="it-IT" dirty="0" err="1"/>
              <a:t>abundancies</a:t>
            </a:r>
            <a:r>
              <a:rPr lang="it-IT" dirty="0"/>
              <a:t> </a:t>
            </a:r>
            <a:r>
              <a:rPr lang="it-IT" dirty="0" err="1"/>
              <a:t>Yi</a:t>
            </a:r>
            <a:r>
              <a:rPr lang="it-IT" dirty="0"/>
              <a:t> and the reaction rates with Non-</a:t>
            </a:r>
            <a:r>
              <a:rPr lang="it-IT" dirty="0" err="1"/>
              <a:t>thermal</a:t>
            </a:r>
            <a:r>
              <a:rPr lang="it-IT" dirty="0"/>
              <a:t> energy </a:t>
            </a:r>
            <a:r>
              <a:rPr lang="it-IT" dirty="0" err="1"/>
              <a:t>distributions</a:t>
            </a:r>
            <a:r>
              <a:rPr lang="it-IT" dirty="0"/>
              <a:t> (</a:t>
            </a:r>
            <a:r>
              <a:rPr lang="it-IT" dirty="0" err="1"/>
              <a:t>most</a:t>
            </a:r>
            <a:r>
              <a:rPr lang="it-IT" dirty="0"/>
              <a:t> of the </a:t>
            </a:r>
            <a:r>
              <a:rPr lang="it-IT" dirty="0" err="1"/>
              <a:t>fragments</a:t>
            </a:r>
            <a:r>
              <a:rPr lang="it-IT" dirty="0"/>
              <a:t> come out from </a:t>
            </a:r>
            <a:r>
              <a:rPr lang="it-IT" dirty="0" err="1"/>
              <a:t>binary</a:t>
            </a:r>
            <a:r>
              <a:rPr lang="it-IT" dirty="0"/>
              <a:t> reactions splitting the Q-</a:t>
            </a:r>
            <a:r>
              <a:rPr lang="it-IT" dirty="0" err="1"/>
              <a:t>value</a:t>
            </a:r>
            <a:r>
              <a:rPr lang="it-IT" dirty="0"/>
              <a:t> energy </a:t>
            </a:r>
            <a:r>
              <a:rPr lang="it-IT" dirty="0" err="1"/>
              <a:t>according</a:t>
            </a:r>
            <a:r>
              <a:rPr lang="it-IT" dirty="0"/>
              <a:t> to the mass </a:t>
            </a:r>
            <a:r>
              <a:rPr lang="it-IT" dirty="0" err="1"/>
              <a:t>proportions</a:t>
            </a:r>
            <a:r>
              <a:rPr lang="it-IT" dirty="0"/>
              <a:t>).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FEB54D9-0ED1-92E4-6B4B-5476D5BF3F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664" y="584775"/>
            <a:ext cx="5762335" cy="532231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B6EBE800-D115-9C68-A663-4965D9153F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249565"/>
            <a:ext cx="6449961" cy="403695"/>
          </a:xfrm>
          <a:prstGeom prst="rect">
            <a:avLst/>
          </a:prstGeom>
        </p:spPr>
      </p:pic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F66903D6-D6FA-94D8-E7D3-4AC8B76300D5}"/>
              </a:ext>
            </a:extLst>
          </p:cNvPr>
          <p:cNvCxnSpPr/>
          <p:nvPr/>
        </p:nvCxnSpPr>
        <p:spPr>
          <a:xfrm flipV="1">
            <a:off x="865239" y="3746090"/>
            <a:ext cx="776748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35936A8-9305-F341-D7C7-B9E5FF157445}"/>
              </a:ext>
            </a:extLst>
          </p:cNvPr>
          <p:cNvSpPr txBox="1"/>
          <p:nvPr/>
        </p:nvSpPr>
        <p:spPr>
          <a:xfrm>
            <a:off x="350427" y="4347131"/>
            <a:ext cx="109273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Reactions</a:t>
            </a:r>
          </a:p>
          <a:p>
            <a:r>
              <a:rPr lang="it-IT" dirty="0" err="1"/>
              <a:t>forming</a:t>
            </a:r>
            <a:r>
              <a:rPr lang="it-IT" dirty="0"/>
              <a:t>  i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64C9C20C-25B8-FE91-FBC0-4EF6032EE8AE}"/>
              </a:ext>
            </a:extLst>
          </p:cNvPr>
          <p:cNvCxnSpPr>
            <a:cxnSpLocks/>
          </p:cNvCxnSpPr>
          <p:nvPr/>
        </p:nvCxnSpPr>
        <p:spPr>
          <a:xfrm flipV="1">
            <a:off x="3224980" y="3746090"/>
            <a:ext cx="190666" cy="665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F70DC0D-68AD-405C-54E8-48858E78D2A5}"/>
              </a:ext>
            </a:extLst>
          </p:cNvPr>
          <p:cNvSpPr txBox="1"/>
          <p:nvPr/>
        </p:nvSpPr>
        <p:spPr>
          <a:xfrm>
            <a:off x="2504563" y="4407917"/>
            <a:ext cx="130965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Reactions</a:t>
            </a:r>
          </a:p>
          <a:p>
            <a:r>
              <a:rPr lang="it-IT" dirty="0" err="1"/>
              <a:t>consuming</a:t>
            </a:r>
            <a:r>
              <a:rPr lang="it-IT" dirty="0"/>
              <a:t> i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69630567-CC8C-E955-2B60-808FE935B706}"/>
              </a:ext>
            </a:extLst>
          </p:cNvPr>
          <p:cNvCxnSpPr>
            <a:cxnSpLocks/>
          </p:cNvCxnSpPr>
          <p:nvPr/>
        </p:nvCxnSpPr>
        <p:spPr>
          <a:xfrm flipH="1" flipV="1">
            <a:off x="5131874" y="3782194"/>
            <a:ext cx="291940" cy="625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ED56C77-50A2-52F1-F650-C752B6C5DCC0}"/>
              </a:ext>
            </a:extLst>
          </p:cNvPr>
          <p:cNvSpPr txBox="1"/>
          <p:nvPr/>
        </p:nvSpPr>
        <p:spPr>
          <a:xfrm>
            <a:off x="4377370" y="4407917"/>
            <a:ext cx="205229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err="1"/>
              <a:t>Decays</a:t>
            </a:r>
            <a:r>
              <a:rPr lang="it-IT" dirty="0"/>
              <a:t> to and from </a:t>
            </a:r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51812592-F7D2-8DD6-1D88-8754D0BD315F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5403517" y="3743958"/>
            <a:ext cx="239567" cy="663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magine 25" descr="Immagine che contiene clipart, cartone animato&#10;&#10;Descrizione generata automaticamente">
            <a:extLst>
              <a:ext uri="{FF2B5EF4-FFF2-40B4-BE49-F238E27FC236}">
                <a16:creationId xmlns:a16="http://schemas.microsoft.com/office/drawing/2014/main" id="{B57D2ED8-39A5-A66C-1B22-135DE75CAD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154" y="593426"/>
            <a:ext cx="1415845" cy="141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568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1116</Words>
  <Application>Microsoft Office PowerPoint</Application>
  <PresentationFormat>Widescreen</PresentationFormat>
  <Paragraphs>118</Paragraphs>
  <Slides>16</Slides>
  <Notes>16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32" baseType="lpstr">
      <vt:lpstr>CMR10</vt:lpstr>
      <vt:lpstr>CMR7</vt:lpstr>
      <vt:lpstr>Abadi</vt:lpstr>
      <vt:lpstr>Aptos Narrow</vt:lpstr>
      <vt:lpstr>Arial</vt:lpstr>
      <vt:lpstr>Calibri</vt:lpstr>
      <vt:lpstr>Calibri Light</vt:lpstr>
      <vt:lpstr>Cambria Math</vt:lpstr>
      <vt:lpstr>Courier New</vt:lpstr>
      <vt:lpstr>October Crow</vt:lpstr>
      <vt:lpstr>Source Sans Pro</vt:lpstr>
      <vt:lpstr>Symbol</vt:lpstr>
      <vt:lpstr>Tempus Sans ITC</vt:lpstr>
      <vt:lpstr>Wingdings</vt:lpstr>
      <vt:lpstr>Tema di Office</vt:lpstr>
      <vt:lpstr>Adobe Acrobat Document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Lorenzo Fortunato</dc:creator>
  <cp:lastModifiedBy>Lorenzo Fortunato</cp:lastModifiedBy>
  <cp:revision>49</cp:revision>
  <dcterms:created xsi:type="dcterms:W3CDTF">2024-01-31T09:59:22Z</dcterms:created>
  <dcterms:modified xsi:type="dcterms:W3CDTF">2024-08-19T00:31:30Z</dcterms:modified>
</cp:coreProperties>
</file>