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9"/>
  </p:notesMasterIdLst>
  <p:handoutMasterIdLst>
    <p:handoutMasterId r:id="rId40"/>
  </p:handoutMasterIdLst>
  <p:sldIdLst>
    <p:sldId id="328" r:id="rId2"/>
    <p:sldId id="569" r:id="rId3"/>
    <p:sldId id="936" r:id="rId4"/>
    <p:sldId id="912" r:id="rId5"/>
    <p:sldId id="750" r:id="rId6"/>
    <p:sldId id="699" r:id="rId7"/>
    <p:sldId id="933" r:id="rId8"/>
    <p:sldId id="903" r:id="rId9"/>
    <p:sldId id="826" r:id="rId10"/>
    <p:sldId id="932" r:id="rId11"/>
    <p:sldId id="931" r:id="rId12"/>
    <p:sldId id="725" r:id="rId13"/>
    <p:sldId id="899" r:id="rId14"/>
    <p:sldId id="924" r:id="rId15"/>
    <p:sldId id="927" r:id="rId16"/>
    <p:sldId id="902" r:id="rId17"/>
    <p:sldId id="831" r:id="rId18"/>
    <p:sldId id="929" r:id="rId19"/>
    <p:sldId id="935" r:id="rId20"/>
    <p:sldId id="934" r:id="rId21"/>
    <p:sldId id="416" r:id="rId22"/>
    <p:sldId id="796" r:id="rId23"/>
    <p:sldId id="694" r:id="rId24"/>
    <p:sldId id="695" r:id="rId25"/>
    <p:sldId id="696" r:id="rId26"/>
    <p:sldId id="708" r:id="rId27"/>
    <p:sldId id="709" r:id="rId28"/>
    <p:sldId id="710" r:id="rId29"/>
    <p:sldId id="711" r:id="rId30"/>
    <p:sldId id="712" r:id="rId31"/>
    <p:sldId id="713" r:id="rId32"/>
    <p:sldId id="714" r:id="rId33"/>
    <p:sldId id="715" r:id="rId34"/>
    <p:sldId id="716" r:id="rId35"/>
    <p:sldId id="717" r:id="rId36"/>
    <p:sldId id="706" r:id="rId37"/>
    <p:sldId id="797" r:id="rId38"/>
  </p:sldIdLst>
  <p:sldSz cx="9144000" cy="6858000" type="screen4x3"/>
  <p:notesSz cx="7315200" cy="9601200"/>
  <p:defaultTextStyle>
    <a:defPPr>
      <a:defRPr lang="fr-FR"/>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00000"/>
    <a:srgbClr val="63798B"/>
    <a:srgbClr val="303FCE"/>
    <a:srgbClr val="ED5949"/>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426" autoAdjust="0"/>
    <p:restoredTop sz="87911" autoAdjust="0"/>
  </p:normalViewPr>
  <p:slideViewPr>
    <p:cSldViewPr>
      <p:cViewPr varScale="1">
        <p:scale>
          <a:sx n="78" d="100"/>
          <a:sy n="78" d="100"/>
        </p:scale>
        <p:origin x="1544" y="60"/>
      </p:cViewPr>
      <p:guideLst>
        <p:guide orient="horz" pos="2160"/>
        <p:guide pos="2880"/>
      </p:guideLst>
    </p:cSldViewPr>
  </p:slideViewPr>
  <p:outlineViewPr>
    <p:cViewPr>
      <p:scale>
        <a:sx n="33" d="100"/>
        <a:sy n="33" d="100"/>
      </p:scale>
      <p:origin x="0" y="-23826"/>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file:///D:\REU%20CYCLOTRON\Project\Pritchard_REU_Project_PartTWO.xlsx" TargetMode="Externa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oleObject" Target="file:///D:\REU%20CYCLOTRON\Project\Pritchard_REU_Project_PartTWO.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400" b="0" i="0" u="none" strike="noStrike" kern="1200" spc="0" baseline="0" dirty="0">
                <a:solidFill>
                  <a:sysClr val="windowText" lastClr="000000">
                    <a:lumMod val="65000"/>
                    <a:lumOff val="35000"/>
                  </a:sysClr>
                </a:solidFill>
                <a:sym typeface="Wingdings" panose="05000000000000000000" pitchFamily="2" charset="2"/>
              </a:rPr>
              <a:t>Z=120 2n Exit Channel Adjusted to </a:t>
            </a:r>
            <a:r>
              <a:rPr lang="en-US" sz="1400" dirty="0" err="1">
                <a:effectLst/>
                <a:latin typeface="Aptos" panose="020B0004020202020204" pitchFamily="34" charset="0"/>
                <a:ea typeface="DengXian" panose="02010600030101010101" pitchFamily="2" charset="-122"/>
                <a:cs typeface="Arial" panose="020B0604020202020204" pitchFamily="34" charset="0"/>
              </a:rPr>
              <a:t>Möller</a:t>
            </a:r>
            <a:r>
              <a:rPr lang="en-US" sz="1400" b="0" i="0" u="none" strike="noStrike" kern="1200" spc="0" baseline="0" dirty="0">
                <a:solidFill>
                  <a:sysClr val="windowText" lastClr="000000">
                    <a:lumMod val="65000"/>
                    <a:lumOff val="35000"/>
                  </a:sysClr>
                </a:solidFill>
                <a:sym typeface="Wingdings" panose="05000000000000000000" pitchFamily="2" charset="2"/>
              </a:rPr>
              <a:t> (2012) Mass Table Values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3186834220536903"/>
          <c:y val="0.26760157705767401"/>
          <c:w val="0.59204621496651133"/>
          <c:h val="0.5433310230423124"/>
        </c:manualLayout>
      </c:layout>
      <c:scatterChart>
        <c:scatterStyle val="smoothMarker"/>
        <c:varyColors val="0"/>
        <c:ser>
          <c:idx val="1"/>
          <c:order val="0"/>
          <c:tx>
            <c:v>54Cr+248Cm [2019SI19]</c:v>
          </c:tx>
          <c:spPr>
            <a:ln w="19050" cap="rnd">
              <a:solidFill>
                <a:schemeClr val="accent2"/>
              </a:solidFill>
              <a:round/>
            </a:ln>
            <a:effectLst/>
          </c:spPr>
          <c:marker>
            <c:symbol val="none"/>
          </c:marker>
          <c:xVal>
            <c:numRef>
              <c:f>'120.Comparing Exit Channels (4)'!$C$6:$C$88</c:f>
              <c:numCache>
                <c:formatCode>0.00</c:formatCode>
                <c:ptCount val="83"/>
                <c:pt idx="0">
                  <c:v>21.207313353126978</c:v>
                </c:pt>
                <c:pt idx="1">
                  <c:v>21.206896402681053</c:v>
                </c:pt>
                <c:pt idx="2">
                  <c:v>21.244100520768001</c:v>
                </c:pt>
                <c:pt idx="3">
                  <c:v>21.356379995746011</c:v>
                </c:pt>
                <c:pt idx="4">
                  <c:v>21.356129825477979</c:v>
                </c:pt>
                <c:pt idx="5">
                  <c:v>21.355295924586017</c:v>
                </c:pt>
                <c:pt idx="6">
                  <c:v>21.429620770672017</c:v>
                </c:pt>
                <c:pt idx="7">
                  <c:v>21.504279177116047</c:v>
                </c:pt>
                <c:pt idx="8">
                  <c:v>21.503862226670009</c:v>
                </c:pt>
                <c:pt idx="9">
                  <c:v>21.540982954667982</c:v>
                </c:pt>
                <c:pt idx="10">
                  <c:v>21.615557971022042</c:v>
                </c:pt>
                <c:pt idx="11">
                  <c:v>21.652428528753006</c:v>
                </c:pt>
                <c:pt idx="12">
                  <c:v>21.689632646840977</c:v>
                </c:pt>
                <c:pt idx="13">
                  <c:v>21.80166195155104</c:v>
                </c:pt>
                <c:pt idx="14">
                  <c:v>21.800994830836999</c:v>
                </c:pt>
                <c:pt idx="15">
                  <c:v>21.913107525636008</c:v>
                </c:pt>
                <c:pt idx="16">
                  <c:v>21.950061473456003</c:v>
                </c:pt>
                <c:pt idx="17">
                  <c:v>22.099628456610986</c:v>
                </c:pt>
                <c:pt idx="18">
                  <c:v>22.17403669278599</c:v>
                </c:pt>
                <c:pt idx="19">
                  <c:v>22.211157420785014</c:v>
                </c:pt>
                <c:pt idx="20">
                  <c:v>22.323270115584023</c:v>
                </c:pt>
                <c:pt idx="21">
                  <c:v>22.397845131937999</c:v>
                </c:pt>
                <c:pt idx="22">
                  <c:v>22.434799079758051</c:v>
                </c:pt>
                <c:pt idx="23">
                  <c:v>22.509374096112026</c:v>
                </c:pt>
                <c:pt idx="24">
                  <c:v>22.546661604289</c:v>
                </c:pt>
                <c:pt idx="25">
                  <c:v>22.696311977533014</c:v>
                </c:pt>
                <c:pt idx="26">
                  <c:v>22.808591452510001</c:v>
                </c:pt>
                <c:pt idx="27">
                  <c:v>22.92070414730901</c:v>
                </c:pt>
                <c:pt idx="28">
                  <c:v>23.032900232197051</c:v>
                </c:pt>
                <c:pt idx="29">
                  <c:v>23.145096317086029</c:v>
                </c:pt>
                <c:pt idx="30">
                  <c:v>23.294746690329049</c:v>
                </c:pt>
                <c:pt idx="31">
                  <c:v>23.48210152219599</c:v>
                </c:pt>
                <c:pt idx="32">
                  <c:v>23.669372963974013</c:v>
                </c:pt>
                <c:pt idx="33">
                  <c:v>23.781402268683024</c:v>
                </c:pt>
                <c:pt idx="34">
                  <c:v>23.969007270818025</c:v>
                </c:pt>
                <c:pt idx="35">
                  <c:v>24.156362102684</c:v>
                </c:pt>
                <c:pt idx="36">
                  <c:v>24.306262646196018</c:v>
                </c:pt>
                <c:pt idx="37">
                  <c:v>24.493700868152018</c:v>
                </c:pt>
                <c:pt idx="38">
                  <c:v>24.643768191842014</c:v>
                </c:pt>
                <c:pt idx="39">
                  <c:v>24.906281770687002</c:v>
                </c:pt>
                <c:pt idx="40">
                  <c:v>25.131507841356012</c:v>
                </c:pt>
                <c:pt idx="41">
                  <c:v>25.356817302113029</c:v>
                </c:pt>
                <c:pt idx="42">
                  <c:v>25.582210152960016</c:v>
                </c:pt>
                <c:pt idx="43">
                  <c:v>25.732611037007047</c:v>
                </c:pt>
                <c:pt idx="44">
                  <c:v>25.883095311142</c:v>
                </c:pt>
                <c:pt idx="45">
                  <c:v>26.108738332257019</c:v>
                </c:pt>
                <c:pt idx="46">
                  <c:v>26.25913921630405</c:v>
                </c:pt>
                <c:pt idx="47">
                  <c:v>26.447077778794977</c:v>
                </c:pt>
                <c:pt idx="48">
                  <c:v>26.597395272752038</c:v>
                </c:pt>
                <c:pt idx="49">
                  <c:v>26.672720799910024</c:v>
                </c:pt>
                <c:pt idx="50">
                  <c:v>26.89836382102402</c:v>
                </c:pt>
                <c:pt idx="51">
                  <c:v>27.048848095160054</c:v>
                </c:pt>
                <c:pt idx="52">
                  <c:v>27.124257012406019</c:v>
                </c:pt>
                <c:pt idx="53">
                  <c:v>27.237286998187017</c:v>
                </c:pt>
                <c:pt idx="54">
                  <c:v>27.462930019301012</c:v>
                </c:pt>
                <c:pt idx="55">
                  <c:v>27.65111875206</c:v>
                </c:pt>
                <c:pt idx="56">
                  <c:v>27.764065347751028</c:v>
                </c:pt>
                <c:pt idx="57">
                  <c:v>27.952254080509988</c:v>
                </c:pt>
                <c:pt idx="58">
                  <c:v>28.065200676201016</c:v>
                </c:pt>
                <c:pt idx="59">
                  <c:v>28.215684950337021</c:v>
                </c:pt>
                <c:pt idx="60">
                  <c:v>28.366169224472998</c:v>
                </c:pt>
                <c:pt idx="61">
                  <c:v>28.479282600342998</c:v>
                </c:pt>
                <c:pt idx="62">
                  <c:v>28.704925621457022</c:v>
                </c:pt>
                <c:pt idx="63">
                  <c:v>28.855576675771005</c:v>
                </c:pt>
                <c:pt idx="64">
                  <c:v>29.081469867153999</c:v>
                </c:pt>
                <c:pt idx="65">
                  <c:v>29.307196278357026</c:v>
                </c:pt>
                <c:pt idx="66">
                  <c:v>29.495468401206011</c:v>
                </c:pt>
                <c:pt idx="67">
                  <c:v>29.758649100765041</c:v>
                </c:pt>
                <c:pt idx="68">
                  <c:v>29.909383545167998</c:v>
                </c:pt>
                <c:pt idx="69">
                  <c:v>30.022496921037998</c:v>
                </c:pt>
                <c:pt idx="70">
                  <c:v>30.172981195173975</c:v>
                </c:pt>
                <c:pt idx="71">
                  <c:v>30.286094571043009</c:v>
                </c:pt>
                <c:pt idx="72">
                  <c:v>30.511737592157999</c:v>
                </c:pt>
                <c:pt idx="73">
                  <c:v>30.662472036561013</c:v>
                </c:pt>
                <c:pt idx="74">
                  <c:v>30.850493989142052</c:v>
                </c:pt>
                <c:pt idx="75">
                  <c:v>31.038766111990014</c:v>
                </c:pt>
                <c:pt idx="76">
                  <c:v>31.189417166304054</c:v>
                </c:pt>
                <c:pt idx="77">
                  <c:v>31.33998483053</c:v>
                </c:pt>
                <c:pt idx="78">
                  <c:v>31.453014816310031</c:v>
                </c:pt>
                <c:pt idx="79">
                  <c:v>31.641120158980016</c:v>
                </c:pt>
                <c:pt idx="80">
                  <c:v>31.716612466315013</c:v>
                </c:pt>
                <c:pt idx="81">
                  <c:v>31.867263520629052</c:v>
                </c:pt>
                <c:pt idx="82">
                  <c:v>32.055368863299009</c:v>
                </c:pt>
              </c:numCache>
            </c:numRef>
          </c:xVal>
          <c:yVal>
            <c:numRef>
              <c:f>'120.Comparing Exit Channels (4)'!$D$6:$D$88</c:f>
              <c:numCache>
                <c:formatCode>0.0E+00</c:formatCode>
                <c:ptCount val="83"/>
                <c:pt idx="0">
                  <c:v>1.0437705773785701E-17</c:v>
                </c:pt>
                <c:pt idx="1">
                  <c:v>1.1048123412670199E-17</c:v>
                </c:pt>
                <c:pt idx="2">
                  <c:v>1.15618398202725E-17</c:v>
                </c:pt>
                <c:pt idx="3">
                  <c:v>1.2098978258068799E-17</c:v>
                </c:pt>
                <c:pt idx="4">
                  <c:v>1.2518686858113499E-17</c:v>
                </c:pt>
                <c:pt idx="5">
                  <c:v>1.40257375776043E-17</c:v>
                </c:pt>
                <c:pt idx="6">
                  <c:v>1.5536001878903001E-17</c:v>
                </c:pt>
                <c:pt idx="7">
                  <c:v>1.6443946232690799E-17</c:v>
                </c:pt>
                <c:pt idx="8">
                  <c:v>1.7405620670622601E-17</c:v>
                </c:pt>
                <c:pt idx="9">
                  <c:v>1.8423181861681799E-17</c:v>
                </c:pt>
                <c:pt idx="10">
                  <c:v>1.97227793240077E-17</c:v>
                </c:pt>
                <c:pt idx="11">
                  <c:v>2.15999785575163E-17</c:v>
                </c:pt>
                <c:pt idx="12">
                  <c:v>2.2604335856438301E-17</c:v>
                </c:pt>
                <c:pt idx="13">
                  <c:v>2.4475049526824197E-17</c:v>
                </c:pt>
                <c:pt idx="14">
                  <c:v>2.6805081100774901E-17</c:v>
                </c:pt>
                <c:pt idx="15">
                  <c:v>2.8695398489937704E-17</c:v>
                </c:pt>
                <c:pt idx="16">
                  <c:v>3.1071396384688299E-17</c:v>
                </c:pt>
                <c:pt idx="17">
                  <c:v>3.3642189868267097E-17</c:v>
                </c:pt>
                <c:pt idx="18">
                  <c:v>3.6843520401570198E-17</c:v>
                </c:pt>
                <c:pt idx="19">
                  <c:v>3.89974531576663E-17</c:v>
                </c:pt>
                <c:pt idx="20">
                  <c:v>4.1747587117720098E-17</c:v>
                </c:pt>
                <c:pt idx="21">
                  <c:v>4.4692521314387802E-17</c:v>
                </c:pt>
                <c:pt idx="22">
                  <c:v>4.8393091515282903E-17</c:v>
                </c:pt>
                <c:pt idx="23">
                  <c:v>5.18068090478426E-17</c:v>
                </c:pt>
                <c:pt idx="24">
                  <c:v>5.3602936446032304E-17</c:v>
                </c:pt>
                <c:pt idx="25">
                  <c:v>5.7381959483927294E-17</c:v>
                </c:pt>
                <c:pt idx="26">
                  <c:v>6.0047803030829E-17</c:v>
                </c:pt>
                <c:pt idx="27">
                  <c:v>6.4282425781011703E-17</c:v>
                </c:pt>
                <c:pt idx="28">
                  <c:v>6.8037868318890689E-17</c:v>
                </c:pt>
                <c:pt idx="29">
                  <c:v>7.2012707503441693E-17</c:v>
                </c:pt>
                <c:pt idx="30">
                  <c:v>7.7089624902406509E-17</c:v>
                </c:pt>
                <c:pt idx="31">
                  <c:v>8.0667945667437795E-17</c:v>
                </c:pt>
                <c:pt idx="32">
                  <c:v>8.5377366560151709E-17</c:v>
                </c:pt>
                <c:pt idx="33">
                  <c:v>9.2443117475374003E-17</c:v>
                </c:pt>
                <c:pt idx="34">
                  <c:v>9.3490948868716608E-17</c:v>
                </c:pt>
                <c:pt idx="35">
                  <c:v>9.7830580876283689E-17</c:v>
                </c:pt>
                <c:pt idx="36">
                  <c:v>1.01216506897239E-16</c:v>
                </c:pt>
                <c:pt idx="37">
                  <c:v>1.0471760876899699E-16</c:v>
                </c:pt>
                <c:pt idx="38">
                  <c:v>1.0590660419534999E-16</c:v>
                </c:pt>
                <c:pt idx="39">
                  <c:v>1.0956572854789399E-16</c:v>
                </c:pt>
                <c:pt idx="40">
                  <c:v>1.0955310238055699E-16</c:v>
                </c:pt>
                <c:pt idx="41">
                  <c:v>1.08302364177272E-16</c:v>
                </c:pt>
                <c:pt idx="42">
                  <c:v>1.05855761405994E-16</c:v>
                </c:pt>
                <c:pt idx="43">
                  <c:v>1.0229892115185501E-16</c:v>
                </c:pt>
                <c:pt idx="44">
                  <c:v>9.7744181381423498E-17</c:v>
                </c:pt>
                <c:pt idx="45">
                  <c:v>9.2333095790960001E-17</c:v>
                </c:pt>
                <c:pt idx="46">
                  <c:v>8.9230628173358894E-17</c:v>
                </c:pt>
                <c:pt idx="47">
                  <c:v>8.6230749715826995E-17</c:v>
                </c:pt>
                <c:pt idx="48">
                  <c:v>8.4285993169213094E-17</c:v>
                </c:pt>
                <c:pt idx="49">
                  <c:v>8.1457043898770993E-17</c:v>
                </c:pt>
                <c:pt idx="50">
                  <c:v>7.6947608858721004E-17</c:v>
                </c:pt>
                <c:pt idx="51">
                  <c:v>7.3521606606085592E-17</c:v>
                </c:pt>
                <c:pt idx="52">
                  <c:v>7.025084172785919E-17</c:v>
                </c:pt>
                <c:pt idx="53">
                  <c:v>6.6365602377349592E-17</c:v>
                </c:pt>
                <c:pt idx="54">
                  <c:v>6.2691624554323299E-17</c:v>
                </c:pt>
                <c:pt idx="55">
                  <c:v>5.8552798370232005E-17</c:v>
                </c:pt>
                <c:pt idx="56">
                  <c:v>5.5946878120646397E-17</c:v>
                </c:pt>
                <c:pt idx="57">
                  <c:v>5.2253332041234399E-17</c:v>
                </c:pt>
                <c:pt idx="58">
                  <c:v>4.9927772548535899E-17</c:v>
                </c:pt>
                <c:pt idx="59">
                  <c:v>4.7704796893315596E-17</c:v>
                </c:pt>
                <c:pt idx="60">
                  <c:v>4.5580796628182695E-17</c:v>
                </c:pt>
                <c:pt idx="61">
                  <c:v>4.2573242288016604E-17</c:v>
                </c:pt>
                <c:pt idx="62">
                  <c:v>4.0216401659476203E-17</c:v>
                </c:pt>
                <c:pt idx="63">
                  <c:v>3.756208431643E-17</c:v>
                </c:pt>
                <c:pt idx="64">
                  <c:v>3.4293047950662003E-17</c:v>
                </c:pt>
                <c:pt idx="65">
                  <c:v>3.2028446687244494E-17</c:v>
                </c:pt>
                <c:pt idx="66">
                  <c:v>2.9575855471075098E-17</c:v>
                </c:pt>
                <c:pt idx="67">
                  <c:v>2.79380092587282E-17</c:v>
                </c:pt>
                <c:pt idx="68">
                  <c:v>2.5799140469496098E-17</c:v>
                </c:pt>
                <c:pt idx="69">
                  <c:v>2.4096837687820998E-17</c:v>
                </c:pt>
                <c:pt idx="70">
                  <c:v>2.3023954184045601E-17</c:v>
                </c:pt>
                <c:pt idx="71">
                  <c:v>2.1504766314231199E-17</c:v>
                </c:pt>
                <c:pt idx="72">
                  <c:v>2.03142695553997E-17</c:v>
                </c:pt>
                <c:pt idx="73">
                  <c:v>1.8759056486150402E-17</c:v>
                </c:pt>
                <c:pt idx="74">
                  <c:v>1.7923487176476699E-17</c:v>
                </c:pt>
                <c:pt idx="75">
                  <c:v>1.6550988920737997E-17</c:v>
                </c:pt>
                <c:pt idx="76">
                  <c:v>1.54586093162921E-17</c:v>
                </c:pt>
                <c:pt idx="77">
                  <c:v>1.4603386789452398E-17</c:v>
                </c:pt>
                <c:pt idx="78">
                  <c:v>1.3795743042997699E-17</c:v>
                </c:pt>
                <c:pt idx="79">
                  <c:v>1.3032265580388999E-17</c:v>
                </c:pt>
                <c:pt idx="80">
                  <c:v>1.2311749538023E-17</c:v>
                </c:pt>
                <c:pt idx="81">
                  <c:v>1.14991634046633E-17</c:v>
                </c:pt>
                <c:pt idx="82">
                  <c:v>1.0862782162206701E-17</c:v>
                </c:pt>
              </c:numCache>
            </c:numRef>
          </c:yVal>
          <c:smooth val="1"/>
          <c:extLst>
            <c:ext xmlns:c16="http://schemas.microsoft.com/office/drawing/2014/chart" uri="{C3380CC4-5D6E-409C-BE32-E72D297353CC}">
              <c16:uniqueId val="{00000000-B36D-441B-B1F8-ED8E0F611E12}"/>
            </c:ext>
          </c:extLst>
        </c:ser>
        <c:ser>
          <c:idx val="0"/>
          <c:order val="1"/>
          <c:tx>
            <c:v>50Ti + 249Cf [2016LI09]</c:v>
          </c:tx>
          <c:spPr>
            <a:ln w="19050" cap="rnd">
              <a:solidFill>
                <a:schemeClr val="accent1"/>
              </a:solidFill>
              <a:round/>
            </a:ln>
            <a:effectLst/>
          </c:spPr>
          <c:marker>
            <c:symbol val="none"/>
          </c:marker>
          <c:xVal>
            <c:numRef>
              <c:f>'120.Comparing Exit Channels (4)'!$T$6:$T$81</c:f>
              <c:numCache>
                <c:formatCode>0.00</c:formatCode>
                <c:ptCount val="76"/>
                <c:pt idx="0">
                  <c:v>22.396886301021027</c:v>
                </c:pt>
                <c:pt idx="1">
                  <c:v>22.396886301021027</c:v>
                </c:pt>
                <c:pt idx="2">
                  <c:v>22.42053017850111</c:v>
                </c:pt>
                <c:pt idx="3">
                  <c:v>22.491461810941558</c:v>
                </c:pt>
                <c:pt idx="4">
                  <c:v>22.562393443381978</c:v>
                </c:pt>
                <c:pt idx="5">
                  <c:v>22.586037320862232</c:v>
                </c:pt>
                <c:pt idx="6">
                  <c:v>22.680612830782763</c:v>
                </c:pt>
                <c:pt idx="7">
                  <c:v>22.680612830782763</c:v>
                </c:pt>
                <c:pt idx="8">
                  <c:v>22.775188340703409</c:v>
                </c:pt>
                <c:pt idx="9">
                  <c:v>22.775188340703409</c:v>
                </c:pt>
                <c:pt idx="10">
                  <c:v>22.869763850623883</c:v>
                </c:pt>
                <c:pt idx="11">
                  <c:v>22.940695483064388</c:v>
                </c:pt>
                <c:pt idx="12">
                  <c:v>23.082558747945313</c:v>
                </c:pt>
                <c:pt idx="13">
                  <c:v>23.153490380385733</c:v>
                </c:pt>
                <c:pt idx="14">
                  <c:v>23.248065890306293</c:v>
                </c:pt>
                <c:pt idx="15">
                  <c:v>23.295353645266601</c:v>
                </c:pt>
                <c:pt idx="16">
                  <c:v>23.43721691014747</c:v>
                </c:pt>
                <c:pt idx="17">
                  <c:v>23.484504665107806</c:v>
                </c:pt>
                <c:pt idx="18">
                  <c:v>23.531792420068086</c:v>
                </c:pt>
                <c:pt idx="19">
                  <c:v>23.650011807468758</c:v>
                </c:pt>
                <c:pt idx="20">
                  <c:v>23.744587317389431</c:v>
                </c:pt>
                <c:pt idx="21">
                  <c:v>23.910094459750439</c:v>
                </c:pt>
                <c:pt idx="22">
                  <c:v>24.004669969670999</c:v>
                </c:pt>
                <c:pt idx="23">
                  <c:v>24.099245479591588</c:v>
                </c:pt>
                <c:pt idx="24">
                  <c:v>24.193820989512176</c:v>
                </c:pt>
                <c:pt idx="25">
                  <c:v>24.288396499432793</c:v>
                </c:pt>
                <c:pt idx="26">
                  <c:v>24.430259764313718</c:v>
                </c:pt>
                <c:pt idx="27">
                  <c:v>24.666698539115089</c:v>
                </c:pt>
                <c:pt idx="28">
                  <c:v>24.808561803995985</c:v>
                </c:pt>
                <c:pt idx="29">
                  <c:v>24.903137313916631</c:v>
                </c:pt>
                <c:pt idx="30">
                  <c:v>25.139576088718087</c:v>
                </c:pt>
                <c:pt idx="31">
                  <c:v>25.328727108559292</c:v>
                </c:pt>
                <c:pt idx="32">
                  <c:v>25.517878128400412</c:v>
                </c:pt>
                <c:pt idx="33">
                  <c:v>25.754316903201868</c:v>
                </c:pt>
                <c:pt idx="34">
                  <c:v>26.085331187923998</c:v>
                </c:pt>
                <c:pt idx="35">
                  <c:v>26.463633227606323</c:v>
                </c:pt>
                <c:pt idx="36">
                  <c:v>26.912866899729067</c:v>
                </c:pt>
                <c:pt idx="37">
                  <c:v>27.31481281689156</c:v>
                </c:pt>
                <c:pt idx="38">
                  <c:v>27.905909753895259</c:v>
                </c:pt>
                <c:pt idx="39">
                  <c:v>28.47336281341876</c:v>
                </c:pt>
                <c:pt idx="40">
                  <c:v>28.969884240501926</c:v>
                </c:pt>
                <c:pt idx="41">
                  <c:v>29.300898525224</c:v>
                </c:pt>
                <c:pt idx="42">
                  <c:v>29.702844442386493</c:v>
                </c:pt>
                <c:pt idx="43">
                  <c:v>30.152078114509294</c:v>
                </c:pt>
                <c:pt idx="44">
                  <c:v>30.530380154191619</c:v>
                </c:pt>
                <c:pt idx="45">
                  <c:v>30.88503831639386</c:v>
                </c:pt>
                <c:pt idx="46">
                  <c:v>31.145120968675485</c:v>
                </c:pt>
                <c:pt idx="47">
                  <c:v>31.499779130877698</c:v>
                </c:pt>
                <c:pt idx="48">
                  <c:v>31.949012803000528</c:v>
                </c:pt>
                <c:pt idx="49">
                  <c:v>32.280027087722488</c:v>
                </c:pt>
                <c:pt idx="50">
                  <c:v>32.611041372444589</c:v>
                </c:pt>
                <c:pt idx="51">
                  <c:v>32.989343412126971</c:v>
                </c:pt>
                <c:pt idx="52">
                  <c:v>33.391289329289464</c:v>
                </c:pt>
                <c:pt idx="53">
                  <c:v>33.675015859051172</c:v>
                </c:pt>
                <c:pt idx="54">
                  <c:v>34.029674021253385</c:v>
                </c:pt>
                <c:pt idx="55">
                  <c:v>34.313400551015206</c:v>
                </c:pt>
                <c:pt idx="56">
                  <c:v>34.620770958257083</c:v>
                </c:pt>
                <c:pt idx="57">
                  <c:v>34.904497488018876</c:v>
                </c:pt>
                <c:pt idx="58">
                  <c:v>35.353731160141706</c:v>
                </c:pt>
                <c:pt idx="59">
                  <c:v>35.708389322343862</c:v>
                </c:pt>
                <c:pt idx="60">
                  <c:v>36.181266871946832</c:v>
                </c:pt>
                <c:pt idx="61">
                  <c:v>36.512281156668905</c:v>
                </c:pt>
                <c:pt idx="62">
                  <c:v>36.796007686430698</c:v>
                </c:pt>
                <c:pt idx="63">
                  <c:v>37.032446461232098</c:v>
                </c:pt>
                <c:pt idx="64">
                  <c:v>37.339816868474088</c:v>
                </c:pt>
                <c:pt idx="65">
                  <c:v>37.599899520755685</c:v>
                </c:pt>
                <c:pt idx="66">
                  <c:v>37.836338295557084</c:v>
                </c:pt>
                <c:pt idx="67">
                  <c:v>38.049133192878514</c:v>
                </c:pt>
                <c:pt idx="68">
                  <c:v>38.380147477600502</c:v>
                </c:pt>
                <c:pt idx="69">
                  <c:v>38.640230129882212</c:v>
                </c:pt>
                <c:pt idx="70">
                  <c:v>38.994888292084426</c:v>
                </c:pt>
                <c:pt idx="71">
                  <c:v>39.278614821846134</c:v>
                </c:pt>
                <c:pt idx="72">
                  <c:v>39.51505359664759</c:v>
                </c:pt>
                <c:pt idx="73">
                  <c:v>39.704204616488795</c:v>
                </c:pt>
                <c:pt idx="74">
                  <c:v>39.916999513810083</c:v>
                </c:pt>
                <c:pt idx="75">
                  <c:v>40.035218901210783</c:v>
                </c:pt>
              </c:numCache>
            </c:numRef>
          </c:xVal>
          <c:yVal>
            <c:numRef>
              <c:f>'120.Comparing Exit Channels (4)'!$U$6:$U$81</c:f>
              <c:numCache>
                <c:formatCode>0.00E+00</c:formatCode>
                <c:ptCount val="76"/>
                <c:pt idx="0">
                  <c:v>1.0135564768245201E-16</c:v>
                </c:pt>
                <c:pt idx="1">
                  <c:v>1.06964524792193E-16</c:v>
                </c:pt>
                <c:pt idx="2">
                  <c:v>1.16748541018856E-16</c:v>
                </c:pt>
                <c:pt idx="3">
                  <c:v>1.2742749857031399E-16</c:v>
                </c:pt>
                <c:pt idx="4">
                  <c:v>1.3908325748811499E-16</c:v>
                </c:pt>
                <c:pt idx="5">
                  <c:v>1.50786539043879E-16</c:v>
                </c:pt>
                <c:pt idx="6">
                  <c:v>1.6237767391887198E-16</c:v>
                </c:pt>
                <c:pt idx="7">
                  <c:v>1.7485983267797498E-16</c:v>
                </c:pt>
                <c:pt idx="8">
                  <c:v>1.9738840486054298E-16</c:v>
                </c:pt>
                <c:pt idx="9">
                  <c:v>2.1399782370539201E-16</c:v>
                </c:pt>
                <c:pt idx="10">
                  <c:v>2.36738562305438E-16</c:v>
                </c:pt>
                <c:pt idx="11">
                  <c:v>2.6189587310758104E-16</c:v>
                </c:pt>
                <c:pt idx="12">
                  <c:v>3.0167002809714303E-16</c:v>
                </c:pt>
                <c:pt idx="13">
                  <c:v>3.29263704184934E-16</c:v>
                </c:pt>
                <c:pt idx="14">
                  <c:v>3.6671399585438499E-16</c:v>
                </c:pt>
                <c:pt idx="15">
                  <c:v>4.0842386526745297E-16</c:v>
                </c:pt>
                <c:pt idx="16">
                  <c:v>4.6415888336127896E-16</c:v>
                </c:pt>
                <c:pt idx="17">
                  <c:v>4.8005008365281595E-16</c:v>
                </c:pt>
                <c:pt idx="18">
                  <c:v>5.3465074391461198E-16</c:v>
                </c:pt>
                <c:pt idx="19">
                  <c:v>6.2000852473216098E-16</c:v>
                </c:pt>
                <c:pt idx="20">
                  <c:v>6.8589448350782204E-16</c:v>
                </c:pt>
                <c:pt idx="21">
                  <c:v>7.639077845044239E-16</c:v>
                </c:pt>
                <c:pt idx="22">
                  <c:v>8.5079427996274603E-16</c:v>
                </c:pt>
                <c:pt idx="23">
                  <c:v>9.4756320265399292E-16</c:v>
                </c:pt>
                <c:pt idx="24">
                  <c:v>1.0553385749880799E-15</c:v>
                </c:pt>
                <c:pt idx="25">
                  <c:v>1.1364636663857299E-15</c:v>
                </c:pt>
                <c:pt idx="26">
                  <c:v>1.3002746261746301E-15</c:v>
                </c:pt>
                <c:pt idx="27">
                  <c:v>1.4481672222358E-15</c:v>
                </c:pt>
                <c:pt idx="28">
                  <c:v>1.59130851241951E-15</c:v>
                </c:pt>
                <c:pt idx="29">
                  <c:v>1.8329807108324399E-15</c:v>
                </c:pt>
                <c:pt idx="30">
                  <c:v>2.1113556925396801E-15</c:v>
                </c:pt>
                <c:pt idx="31">
                  <c:v>2.2736580356831302E-15</c:v>
                </c:pt>
                <c:pt idx="32">
                  <c:v>2.54936928175456E-15</c:v>
                </c:pt>
                <c:pt idx="33">
                  <c:v>2.8972655609139299E-15</c:v>
                </c:pt>
                <c:pt idx="34">
                  <c:v>3.2051470039811496E-15</c:v>
                </c:pt>
                <c:pt idx="35">
                  <c:v>3.4748468836982298E-15</c:v>
                </c:pt>
                <c:pt idx="36">
                  <c:v>3.7168534564041194E-15</c:v>
                </c:pt>
                <c:pt idx="37">
                  <c:v>3.9757146368648404E-15</c:v>
                </c:pt>
                <c:pt idx="38">
                  <c:v>4.0296113202004E-15</c:v>
                </c:pt>
                <c:pt idx="39">
                  <c:v>3.9490372295767095E-15</c:v>
                </c:pt>
                <c:pt idx="40">
                  <c:v>3.7926901907322496E-15</c:v>
                </c:pt>
                <c:pt idx="41">
                  <c:v>3.56969884682607E-15</c:v>
                </c:pt>
                <c:pt idx="42">
                  <c:v>3.3825152718087599E-15</c:v>
                </c:pt>
                <c:pt idx="43">
                  <c:v>3.1622776601683897E-15</c:v>
                </c:pt>
                <c:pt idx="44">
                  <c:v>2.8972655609139299E-15</c:v>
                </c:pt>
                <c:pt idx="45">
                  <c:v>2.6723945955333496E-15</c:v>
                </c:pt>
                <c:pt idx="46">
                  <c:v>2.4484367468222298E-15</c:v>
                </c:pt>
                <c:pt idx="47">
                  <c:v>2.2736580356831302E-15</c:v>
                </c:pt>
                <c:pt idx="48">
                  <c:v>2.0691380811147901E-15</c:v>
                </c:pt>
                <c:pt idx="49">
                  <c:v>1.8703798907641899E-15</c:v>
                </c:pt>
                <c:pt idx="50">
                  <c:v>1.6793692578631999E-15</c:v>
                </c:pt>
                <c:pt idx="51">
                  <c:v>1.5283067326587699E-15</c:v>
                </c:pt>
                <c:pt idx="52">
                  <c:v>1.36302218300314E-15</c:v>
                </c:pt>
                <c:pt idx="53">
                  <c:v>1.2074560865147301E-15</c:v>
                </c:pt>
                <c:pt idx="54">
                  <c:v>1.0914697302275801E-15</c:v>
                </c:pt>
                <c:pt idx="55">
                  <c:v>9.8662484317895006E-16</c:v>
                </c:pt>
                <c:pt idx="56">
                  <c:v>8.9787602302389006E-16</c:v>
                </c:pt>
                <c:pt idx="57">
                  <c:v>8.0077180242419507E-16</c:v>
                </c:pt>
                <c:pt idx="58">
                  <c:v>6.8589448350782204E-16</c:v>
                </c:pt>
                <c:pt idx="59">
                  <c:v>5.7963939533849804E-16</c:v>
                </c:pt>
                <c:pt idx="60">
                  <c:v>4.9648534386813701E-16</c:v>
                </c:pt>
                <c:pt idx="61">
                  <c:v>4.3981987805811301E-16</c:v>
                </c:pt>
                <c:pt idx="62">
                  <c:v>3.8700742581315E-16</c:v>
                </c:pt>
                <c:pt idx="63">
                  <c:v>3.5457458424656099E-16</c:v>
                </c:pt>
                <c:pt idx="64">
                  <c:v>3.03707936006923E-16</c:v>
                </c:pt>
                <c:pt idx="65">
                  <c:v>2.80135676119887E-16</c:v>
                </c:pt>
                <c:pt idx="66">
                  <c:v>2.5152710678163298E-16</c:v>
                </c:pt>
                <c:pt idx="67">
                  <c:v>2.2584015831979698E-16</c:v>
                </c:pt>
                <c:pt idx="68">
                  <c:v>1.9872184654880601E-16</c:v>
                </c:pt>
                <c:pt idx="69">
                  <c:v>1.7842758126720497E-16</c:v>
                </c:pt>
                <c:pt idx="70">
                  <c:v>1.5386310873807199E-16</c:v>
                </c:pt>
                <c:pt idx="71">
                  <c:v>1.3908325748811499E-16</c:v>
                </c:pt>
                <c:pt idx="72">
                  <c:v>1.2915496650148901E-16</c:v>
                </c:pt>
                <c:pt idx="73">
                  <c:v>1.1596514767613999E-16</c:v>
                </c:pt>
                <c:pt idx="74">
                  <c:v>1.05533857498808E-16</c:v>
                </c:pt>
                <c:pt idx="75">
                  <c:v>1.02729673171294E-16</c:v>
                </c:pt>
              </c:numCache>
            </c:numRef>
          </c:yVal>
          <c:smooth val="1"/>
          <c:extLst>
            <c:ext xmlns:c16="http://schemas.microsoft.com/office/drawing/2014/chart" uri="{C3380CC4-5D6E-409C-BE32-E72D297353CC}">
              <c16:uniqueId val="{00000001-B36D-441B-B1F8-ED8E0F611E12}"/>
            </c:ext>
          </c:extLst>
        </c:ser>
        <c:ser>
          <c:idx val="2"/>
          <c:order val="2"/>
          <c:tx>
            <c:v>50Ti + 250Cf [2016LI09]</c:v>
          </c:tx>
          <c:spPr>
            <a:ln w="19050" cap="rnd">
              <a:solidFill>
                <a:schemeClr val="accent3"/>
              </a:solidFill>
              <a:round/>
            </a:ln>
            <a:effectLst/>
          </c:spPr>
          <c:marker>
            <c:symbol val="none"/>
          </c:marker>
          <c:xVal>
            <c:numRef>
              <c:f>'120.Comparing Exit Channels (4)'!$Y$6:$Y$100</c:f>
              <c:numCache>
                <c:formatCode>0.00</c:formatCode>
                <c:ptCount val="95"/>
                <c:pt idx="0">
                  <c:v>21.319267139479905</c:v>
                </c:pt>
                <c:pt idx="1">
                  <c:v>21.342907801418392</c:v>
                </c:pt>
                <c:pt idx="2">
                  <c:v>21.413829787233993</c:v>
                </c:pt>
                <c:pt idx="3">
                  <c:v>21.437470449172622</c:v>
                </c:pt>
                <c:pt idx="4">
                  <c:v>21.53203309692671</c:v>
                </c:pt>
                <c:pt idx="5">
                  <c:v>21.579314420803826</c:v>
                </c:pt>
                <c:pt idx="6">
                  <c:v>21.650236406619427</c:v>
                </c:pt>
                <c:pt idx="7">
                  <c:v>21.721158392435029</c:v>
                </c:pt>
                <c:pt idx="8">
                  <c:v>21.744799054373516</c:v>
                </c:pt>
                <c:pt idx="9">
                  <c:v>21.815721040189118</c:v>
                </c:pt>
                <c:pt idx="10">
                  <c:v>21.815721040189118</c:v>
                </c:pt>
                <c:pt idx="11">
                  <c:v>22.028486997635923</c:v>
                </c:pt>
                <c:pt idx="12">
                  <c:v>22.028486997635923</c:v>
                </c:pt>
                <c:pt idx="13">
                  <c:v>22.123049645390097</c:v>
                </c:pt>
                <c:pt idx="14">
                  <c:v>22.193971631205699</c:v>
                </c:pt>
                <c:pt idx="15">
                  <c:v>22.288534278959787</c:v>
                </c:pt>
                <c:pt idx="16">
                  <c:v>22.335815602836902</c:v>
                </c:pt>
                <c:pt idx="17">
                  <c:v>22.406737588652504</c:v>
                </c:pt>
                <c:pt idx="18">
                  <c:v>22.477659574468106</c:v>
                </c:pt>
                <c:pt idx="19">
                  <c:v>22.572222222222194</c:v>
                </c:pt>
                <c:pt idx="20">
                  <c:v>22.666784869976368</c:v>
                </c:pt>
                <c:pt idx="21">
                  <c:v>22.761347517730457</c:v>
                </c:pt>
                <c:pt idx="22">
                  <c:v>22.832269503546058</c:v>
                </c:pt>
                <c:pt idx="23">
                  <c:v>22.855910165484602</c:v>
                </c:pt>
                <c:pt idx="24">
                  <c:v>22.950472813238775</c:v>
                </c:pt>
                <c:pt idx="25">
                  <c:v>23.139598108746952</c:v>
                </c:pt>
                <c:pt idx="26">
                  <c:v>23.234160756501183</c:v>
                </c:pt>
                <c:pt idx="27">
                  <c:v>23.328723404255271</c:v>
                </c:pt>
                <c:pt idx="28">
                  <c:v>23.423286052009502</c:v>
                </c:pt>
                <c:pt idx="29">
                  <c:v>23.51784869976359</c:v>
                </c:pt>
                <c:pt idx="30">
                  <c:v>23.659692671394794</c:v>
                </c:pt>
                <c:pt idx="31">
                  <c:v>23.801536643025997</c:v>
                </c:pt>
                <c:pt idx="32">
                  <c:v>23.872458628841599</c:v>
                </c:pt>
                <c:pt idx="33">
                  <c:v>24.085224586288405</c:v>
                </c:pt>
                <c:pt idx="34">
                  <c:v>24.203427895981093</c:v>
                </c:pt>
                <c:pt idx="35">
                  <c:v>24.29799054373521</c:v>
                </c:pt>
                <c:pt idx="36">
                  <c:v>24.463475177305014</c:v>
                </c:pt>
                <c:pt idx="37">
                  <c:v>24.581678486997589</c:v>
                </c:pt>
                <c:pt idx="38">
                  <c:v>24.770803782505908</c:v>
                </c:pt>
                <c:pt idx="39">
                  <c:v>24.865366430259996</c:v>
                </c:pt>
                <c:pt idx="40">
                  <c:v>25.078132387706887</c:v>
                </c:pt>
                <c:pt idx="41">
                  <c:v>25.314539007092179</c:v>
                </c:pt>
                <c:pt idx="42">
                  <c:v>25.503664302600498</c:v>
                </c:pt>
                <c:pt idx="43">
                  <c:v>25.834633569739935</c:v>
                </c:pt>
                <c:pt idx="44">
                  <c:v>26.165602836879401</c:v>
                </c:pt>
                <c:pt idx="45">
                  <c:v>26.425650118203265</c:v>
                </c:pt>
                <c:pt idx="46">
                  <c:v>27.205791962174885</c:v>
                </c:pt>
                <c:pt idx="47">
                  <c:v>27.560401891253008</c:v>
                </c:pt>
                <c:pt idx="48">
                  <c:v>27.985933806146619</c:v>
                </c:pt>
                <c:pt idx="49">
                  <c:v>28.340543735224628</c:v>
                </c:pt>
                <c:pt idx="50">
                  <c:v>28.624231678487035</c:v>
                </c:pt>
                <c:pt idx="51">
                  <c:v>28.931560283687929</c:v>
                </c:pt>
                <c:pt idx="52">
                  <c:v>29.215248226950337</c:v>
                </c:pt>
                <c:pt idx="53">
                  <c:v>29.309810874704453</c:v>
                </c:pt>
                <c:pt idx="54">
                  <c:v>29.475295508274201</c:v>
                </c:pt>
                <c:pt idx="55">
                  <c:v>29.82990543735221</c:v>
                </c:pt>
                <c:pt idx="56">
                  <c:v>30.113593380614702</c:v>
                </c:pt>
                <c:pt idx="57">
                  <c:v>30.302718676122879</c:v>
                </c:pt>
                <c:pt idx="58">
                  <c:v>30.539125295508285</c:v>
                </c:pt>
                <c:pt idx="59">
                  <c:v>31.059219858155984</c:v>
                </c:pt>
                <c:pt idx="60">
                  <c:v>31.319267139479905</c:v>
                </c:pt>
                <c:pt idx="61">
                  <c:v>31.721158392435029</c:v>
                </c:pt>
                <c:pt idx="62">
                  <c:v>31.933924349881835</c:v>
                </c:pt>
                <c:pt idx="63">
                  <c:v>32.170330969267127</c:v>
                </c:pt>
                <c:pt idx="64">
                  <c:v>32.359456264775389</c:v>
                </c:pt>
                <c:pt idx="65">
                  <c:v>32.572222222222194</c:v>
                </c:pt>
                <c:pt idx="66">
                  <c:v>32.90319148936166</c:v>
                </c:pt>
                <c:pt idx="67">
                  <c:v>33.257801418439669</c:v>
                </c:pt>
                <c:pt idx="68">
                  <c:v>33.68333333333328</c:v>
                </c:pt>
                <c:pt idx="69">
                  <c:v>33.919739952718686</c:v>
                </c:pt>
                <c:pt idx="70">
                  <c:v>34.345271867612297</c:v>
                </c:pt>
                <c:pt idx="71">
                  <c:v>34.487115839243501</c:v>
                </c:pt>
                <c:pt idx="72">
                  <c:v>34.865366430259996</c:v>
                </c:pt>
                <c:pt idx="73">
                  <c:v>35.101773049645431</c:v>
                </c:pt>
                <c:pt idx="74">
                  <c:v>35.409101654846324</c:v>
                </c:pt>
                <c:pt idx="75">
                  <c:v>35.62186761229313</c:v>
                </c:pt>
                <c:pt idx="76">
                  <c:v>36.141962174940858</c:v>
                </c:pt>
                <c:pt idx="77">
                  <c:v>36.37836879432615</c:v>
                </c:pt>
                <c:pt idx="78">
                  <c:v>36.567494089834469</c:v>
                </c:pt>
                <c:pt idx="79">
                  <c:v>37.134869976359283</c:v>
                </c:pt>
                <c:pt idx="80">
                  <c:v>37.323995271867602</c:v>
                </c:pt>
                <c:pt idx="81">
                  <c:v>37.678605200945611</c:v>
                </c:pt>
                <c:pt idx="82">
                  <c:v>37.867730496453902</c:v>
                </c:pt>
                <c:pt idx="83">
                  <c:v>38.175059101654796</c:v>
                </c:pt>
                <c:pt idx="84">
                  <c:v>38.458747044917288</c:v>
                </c:pt>
                <c:pt idx="85">
                  <c:v>38.766075650118239</c:v>
                </c:pt>
                <c:pt idx="86">
                  <c:v>38.978841607564988</c:v>
                </c:pt>
                <c:pt idx="87">
                  <c:v>39.215248226950365</c:v>
                </c:pt>
                <c:pt idx="88">
                  <c:v>39.404373522458599</c:v>
                </c:pt>
                <c:pt idx="89">
                  <c:v>39.617139479905404</c:v>
                </c:pt>
                <c:pt idx="90">
                  <c:v>39.924468085106383</c:v>
                </c:pt>
                <c:pt idx="91">
                  <c:v>40.160874704491675</c:v>
                </c:pt>
                <c:pt idx="92">
                  <c:v>40.373640661938481</c:v>
                </c:pt>
                <c:pt idx="93">
                  <c:v>40.610047281323887</c:v>
                </c:pt>
                <c:pt idx="94">
                  <c:v>40.846453900709179</c:v>
                </c:pt>
              </c:numCache>
            </c:numRef>
          </c:xVal>
          <c:yVal>
            <c:numRef>
              <c:f>'120.Comparing Exit Channels (4)'!$Z$6:$Z$100</c:f>
              <c:numCache>
                <c:formatCode>0.00E+00</c:formatCode>
                <c:ptCount val="95"/>
                <c:pt idx="0">
                  <c:v>1.0476157527896699E-16</c:v>
                </c:pt>
                <c:pt idx="1">
                  <c:v>1.0974987654930599E-16</c:v>
                </c:pt>
                <c:pt idx="2">
                  <c:v>1.17290832623815E-16</c:v>
                </c:pt>
                <c:pt idx="3">
                  <c:v>1.23694985024888E-16</c:v>
                </c:pt>
                <c:pt idx="4">
                  <c:v>1.3575509336249701E-16</c:v>
                </c:pt>
                <c:pt idx="5">
                  <c:v>1.42219174327983E-16</c:v>
                </c:pt>
                <c:pt idx="6">
                  <c:v>1.60289917327138E-16</c:v>
                </c:pt>
                <c:pt idx="7">
                  <c:v>1.70168915424381E-16</c:v>
                </c:pt>
                <c:pt idx="8">
                  <c:v>1.8800537864502499E-16</c:v>
                </c:pt>
                <c:pt idx="9">
                  <c:v>2.0496906107066401E-16</c:v>
                </c:pt>
                <c:pt idx="10">
                  <c:v>2.24953291489325E-16</c:v>
                </c:pt>
                <c:pt idx="11">
                  <c:v>2.5018910773474202E-16</c:v>
                </c:pt>
                <c:pt idx="12">
                  <c:v>2.67379697201152E-16</c:v>
                </c:pt>
                <c:pt idx="13">
                  <c:v>3.0538555088334202E-16</c:v>
                </c:pt>
                <c:pt idx="14">
                  <c:v>3.3073527641255602E-16</c:v>
                </c:pt>
                <c:pt idx="15">
                  <c:v>3.6540169935349099E-16</c:v>
                </c:pt>
                <c:pt idx="16">
                  <c:v>3.9573330070046398E-16</c:v>
                </c:pt>
                <c:pt idx="17">
                  <c:v>4.4306214575838899E-16</c:v>
                </c:pt>
                <c:pt idx="18">
                  <c:v>4.96051418105481E-16</c:v>
                </c:pt>
                <c:pt idx="19">
                  <c:v>5.3722811183240398E-16</c:v>
                </c:pt>
                <c:pt idx="20">
                  <c:v>5.8960718952422896E-16</c:v>
                </c:pt>
                <c:pt idx="21">
                  <c:v>6.5575078134856098E-16</c:v>
                </c:pt>
                <c:pt idx="22">
                  <c:v>7.2931452478765697E-16</c:v>
                </c:pt>
                <c:pt idx="23">
                  <c:v>8.2746363702060299E-16</c:v>
                </c:pt>
                <c:pt idx="24">
                  <c:v>9.2642649457718297E-16</c:v>
                </c:pt>
                <c:pt idx="25">
                  <c:v>1.07226722201032E-15</c:v>
                </c:pt>
                <c:pt idx="26">
                  <c:v>1.176811952435E-15</c:v>
                </c:pt>
                <c:pt idx="27">
                  <c:v>1.30016093808772E-15</c:v>
                </c:pt>
                <c:pt idx="28">
                  <c:v>1.44601620566715E-15</c:v>
                </c:pt>
                <c:pt idx="29">
                  <c:v>1.56604845283283E-15</c:v>
                </c:pt>
                <c:pt idx="30">
                  <c:v>1.75334445356397E-15</c:v>
                </c:pt>
                <c:pt idx="31">
                  <c:v>2.0025681360431199E-15</c:v>
                </c:pt>
                <c:pt idx="32">
                  <c:v>2.2420709447806201E-15</c:v>
                </c:pt>
                <c:pt idx="33">
                  <c:v>2.6123262654517797E-15</c:v>
                </c:pt>
                <c:pt idx="34">
                  <c:v>2.9053834826703301E-15</c:v>
                </c:pt>
                <c:pt idx="35">
                  <c:v>3.1050134951248602E-15</c:v>
                </c:pt>
                <c:pt idx="36">
                  <c:v>3.4995446906857998E-15</c:v>
                </c:pt>
                <c:pt idx="37">
                  <c:v>3.8663537521924199E-15</c:v>
                </c:pt>
                <c:pt idx="38">
                  <c:v>4.2433184699906196E-15</c:v>
                </c:pt>
                <c:pt idx="39">
                  <c:v>4.5348785081285903E-15</c:v>
                </c:pt>
                <c:pt idx="40">
                  <c:v>5.1110921195491798E-15</c:v>
                </c:pt>
                <c:pt idx="41">
                  <c:v>5.4622772176843499E-15</c:v>
                </c:pt>
                <c:pt idx="42">
                  <c:v>5.95513724493154E-15</c:v>
                </c:pt>
                <c:pt idx="43">
                  <c:v>6.4494667710376298E-15</c:v>
                </c:pt>
                <c:pt idx="44">
                  <c:v>7.1254755272049404E-15</c:v>
                </c:pt>
                <c:pt idx="45">
                  <c:v>7.415319536585769E-15</c:v>
                </c:pt>
                <c:pt idx="46">
                  <c:v>8.1383040371394213E-15</c:v>
                </c:pt>
                <c:pt idx="47">
                  <c:v>8.3021756813197512E-15</c:v>
                </c:pt>
                <c:pt idx="48">
                  <c:v>8.0308572213915209E-15</c:v>
                </c:pt>
                <c:pt idx="49">
                  <c:v>7.87234096883762E-15</c:v>
                </c:pt>
                <c:pt idx="50">
                  <c:v>7.6658423663508299E-15</c:v>
                </c:pt>
                <c:pt idx="51">
                  <c:v>7.4647604084171302E-15</c:v>
                </c:pt>
                <c:pt idx="52">
                  <c:v>7.0314006864772001E-15</c:v>
                </c:pt>
                <c:pt idx="53">
                  <c:v>6.9848300584711003E-15</c:v>
                </c:pt>
                <c:pt idx="54">
                  <c:v>6.62319926009196E-15</c:v>
                </c:pt>
                <c:pt idx="55">
                  <c:v>6.2386955878147206E-15</c:v>
                </c:pt>
                <c:pt idx="56">
                  <c:v>5.95513724493154E-15</c:v>
                </c:pt>
                <c:pt idx="57">
                  <c:v>5.7989286249590005E-15</c:v>
                </c:pt>
                <c:pt idx="58">
                  <c:v>5.3901609277185194E-15</c:v>
                </c:pt>
                <c:pt idx="59">
                  <c:v>4.8787850945721296E-15</c:v>
                </c:pt>
                <c:pt idx="60">
                  <c:v>4.5348785081285903E-15</c:v>
                </c:pt>
                <c:pt idx="61">
                  <c:v>4.1320124001153404E-15</c:v>
                </c:pt>
                <c:pt idx="62">
                  <c:v>3.8663537521924199E-15</c:v>
                </c:pt>
                <c:pt idx="63">
                  <c:v>3.5700109868241797E-15</c:v>
                </c:pt>
                <c:pt idx="64">
                  <c:v>3.4077484777388198E-15</c:v>
                </c:pt>
                <c:pt idx="65">
                  <c:v>3.12571584968824E-15</c:v>
                </c:pt>
                <c:pt idx="66">
                  <c:v>2.7918202042099499E-15</c:v>
                </c:pt>
                <c:pt idx="67">
                  <c:v>2.4935920049841601E-15</c:v>
                </c:pt>
                <c:pt idx="68">
                  <c:v>2.1401653600666799E-15</c:v>
                </c:pt>
                <c:pt idx="69">
                  <c:v>1.9371233992140598E-15</c:v>
                </c:pt>
                <c:pt idx="70">
                  <c:v>1.7417316389976598E-15</c:v>
                </c:pt>
                <c:pt idx="71">
                  <c:v>1.59758216472915E-15</c:v>
                </c:pt>
                <c:pt idx="72">
                  <c:v>1.43643889869694E-15</c:v>
                </c:pt>
                <c:pt idx="73">
                  <c:v>1.3088296259282099E-15</c:v>
                </c:pt>
                <c:pt idx="74">
                  <c:v>1.1535835702687999E-15</c:v>
                </c:pt>
                <c:pt idx="75">
                  <c:v>1.0441406858612899E-15</c:v>
                </c:pt>
                <c:pt idx="76">
                  <c:v>8.4975343590864591E-16</c:v>
                </c:pt>
                <c:pt idx="77">
                  <c:v>7.742636826811279E-16</c:v>
                </c:pt>
                <c:pt idx="78">
                  <c:v>6.7790499069228098E-16</c:v>
                </c:pt>
                <c:pt idx="79">
                  <c:v>5.4804565484678595E-16</c:v>
                </c:pt>
                <c:pt idx="80">
                  <c:v>5.02688212142945E-16</c:v>
                </c:pt>
                <c:pt idx="81">
                  <c:v>4.4012764048785495E-16</c:v>
                </c:pt>
                <c:pt idx="82">
                  <c:v>3.9837181132738999E-16</c:v>
                </c:pt>
                <c:pt idx="83">
                  <c:v>3.4418864358687197E-16</c:v>
                </c:pt>
                <c:pt idx="84">
                  <c:v>3.0538555088334202E-16</c:v>
                </c:pt>
                <c:pt idx="85">
                  <c:v>2.6916242352527199E-16</c:v>
                </c:pt>
                <c:pt idx="86">
                  <c:v>2.4688595970313398E-16</c:v>
                </c:pt>
                <c:pt idx="87">
                  <c:v>2.20513073990305E-16</c:v>
                </c:pt>
                <c:pt idx="88">
                  <c:v>1.96957396277713E-16</c:v>
                </c:pt>
                <c:pt idx="89">
                  <c:v>1.7946024402973199E-16</c:v>
                </c:pt>
                <c:pt idx="90">
                  <c:v>1.61358633681077E-16</c:v>
                </c:pt>
                <c:pt idx="91">
                  <c:v>1.4702397738788001E-16</c:v>
                </c:pt>
                <c:pt idx="92">
                  <c:v>1.3307550535941199E-16</c:v>
                </c:pt>
                <c:pt idx="93">
                  <c:v>1.17290832623815E-16</c:v>
                </c:pt>
                <c:pt idx="94">
                  <c:v>1.0616320618412999E-16</c:v>
                </c:pt>
              </c:numCache>
            </c:numRef>
          </c:yVal>
          <c:smooth val="1"/>
          <c:extLst>
            <c:ext xmlns:c16="http://schemas.microsoft.com/office/drawing/2014/chart" uri="{C3380CC4-5D6E-409C-BE32-E72D297353CC}">
              <c16:uniqueId val="{00000002-B36D-441B-B1F8-ED8E0F611E12}"/>
            </c:ext>
          </c:extLst>
        </c:ser>
        <c:ser>
          <c:idx val="3"/>
          <c:order val="3"/>
          <c:tx>
            <c:v>50Ti + 251Cf [2016LI09]</c:v>
          </c:tx>
          <c:spPr>
            <a:ln w="19050" cap="rnd">
              <a:solidFill>
                <a:schemeClr val="accent4"/>
              </a:solidFill>
              <a:round/>
            </a:ln>
            <a:effectLst/>
          </c:spPr>
          <c:marker>
            <c:symbol val="none"/>
          </c:marker>
          <c:xVal>
            <c:numRef>
              <c:f>'120.Comparing Exit Channels (4)'!$AL$6:$AL$100</c:f>
              <c:numCache>
                <c:formatCode>0.00</c:formatCode>
                <c:ptCount val="95"/>
                <c:pt idx="0">
                  <c:v>20.868278834504821</c:v>
                </c:pt>
                <c:pt idx="1">
                  <c:v>20.868278834504821</c:v>
                </c:pt>
                <c:pt idx="2">
                  <c:v>20.91556636165194</c:v>
                </c:pt>
                <c:pt idx="3">
                  <c:v>21.010141415946066</c:v>
                </c:pt>
                <c:pt idx="4">
                  <c:v>21.057428943093129</c:v>
                </c:pt>
                <c:pt idx="5">
                  <c:v>21.128360233813737</c:v>
                </c:pt>
                <c:pt idx="6">
                  <c:v>21.175647760960743</c:v>
                </c:pt>
                <c:pt idx="7">
                  <c:v>21.246579051681323</c:v>
                </c:pt>
                <c:pt idx="8">
                  <c:v>21.246579051681323</c:v>
                </c:pt>
                <c:pt idx="9">
                  <c:v>21.317510342401931</c:v>
                </c:pt>
                <c:pt idx="10">
                  <c:v>21.317510342401931</c:v>
                </c:pt>
                <c:pt idx="11">
                  <c:v>21.364797869549051</c:v>
                </c:pt>
                <c:pt idx="12">
                  <c:v>21.530304214563728</c:v>
                </c:pt>
                <c:pt idx="13">
                  <c:v>21.601235505284365</c:v>
                </c:pt>
                <c:pt idx="14">
                  <c:v>21.672166796004831</c:v>
                </c:pt>
                <c:pt idx="15">
                  <c:v>21.695810559578433</c:v>
                </c:pt>
                <c:pt idx="16">
                  <c:v>21.766741850299042</c:v>
                </c:pt>
                <c:pt idx="17">
                  <c:v>21.814029377446019</c:v>
                </c:pt>
                <c:pt idx="18">
                  <c:v>21.86131690459311</c:v>
                </c:pt>
                <c:pt idx="19">
                  <c:v>21.908604431740144</c:v>
                </c:pt>
                <c:pt idx="20">
                  <c:v>22.026823249607816</c:v>
                </c:pt>
                <c:pt idx="21">
                  <c:v>22.097754540328424</c:v>
                </c:pt>
                <c:pt idx="22">
                  <c:v>22.192329594622521</c:v>
                </c:pt>
                <c:pt idx="23">
                  <c:v>22.286904648916646</c:v>
                </c:pt>
                <c:pt idx="24">
                  <c:v>22.381479703210857</c:v>
                </c:pt>
                <c:pt idx="25">
                  <c:v>22.452410993931323</c:v>
                </c:pt>
                <c:pt idx="26">
                  <c:v>22.499698521078443</c:v>
                </c:pt>
                <c:pt idx="27">
                  <c:v>22.570629811798995</c:v>
                </c:pt>
                <c:pt idx="28">
                  <c:v>22.66520486609312</c:v>
                </c:pt>
                <c:pt idx="29">
                  <c:v>22.78342368396082</c:v>
                </c:pt>
                <c:pt idx="30">
                  <c:v>22.854354974681428</c:v>
                </c:pt>
                <c:pt idx="31">
                  <c:v>22.948930028975553</c:v>
                </c:pt>
                <c:pt idx="32">
                  <c:v>23.043505083269622</c:v>
                </c:pt>
                <c:pt idx="33">
                  <c:v>23.161723901137265</c:v>
                </c:pt>
                <c:pt idx="34">
                  <c:v>23.327230246152055</c:v>
                </c:pt>
                <c:pt idx="35">
                  <c:v>23.445449064019613</c:v>
                </c:pt>
                <c:pt idx="36">
                  <c:v>23.610955409034318</c:v>
                </c:pt>
                <c:pt idx="37">
                  <c:v>23.800105517622626</c:v>
                </c:pt>
                <c:pt idx="38">
                  <c:v>23.941968099063757</c:v>
                </c:pt>
                <c:pt idx="39">
                  <c:v>24.131118207652037</c:v>
                </c:pt>
                <c:pt idx="40">
                  <c:v>24.272980789093225</c:v>
                </c:pt>
                <c:pt idx="41">
                  <c:v>24.533062188402056</c:v>
                </c:pt>
                <c:pt idx="42">
                  <c:v>24.816787351284432</c:v>
                </c:pt>
                <c:pt idx="43">
                  <c:v>25.029581223446115</c:v>
                </c:pt>
                <c:pt idx="44">
                  <c:v>25.218731332034423</c:v>
                </c:pt>
                <c:pt idx="45">
                  <c:v>25.573387785637323</c:v>
                </c:pt>
                <c:pt idx="46">
                  <c:v>25.880756712093188</c:v>
                </c:pt>
                <c:pt idx="47">
                  <c:v>26.377275747137332</c:v>
                </c:pt>
                <c:pt idx="48">
                  <c:v>26.731932200740317</c:v>
                </c:pt>
                <c:pt idx="49">
                  <c:v>27.228451235784433</c:v>
                </c:pt>
                <c:pt idx="50">
                  <c:v>27.677682743681487</c:v>
                </c:pt>
                <c:pt idx="51">
                  <c:v>28.221489305872723</c:v>
                </c:pt>
                <c:pt idx="52">
                  <c:v>28.647077050196259</c:v>
                </c:pt>
                <c:pt idx="53">
                  <c:v>29.143596085240432</c:v>
                </c:pt>
                <c:pt idx="54">
                  <c:v>29.640115120284491</c:v>
                </c:pt>
                <c:pt idx="55">
                  <c:v>29.947484046740414</c:v>
                </c:pt>
                <c:pt idx="56">
                  <c:v>30.254852973196364</c:v>
                </c:pt>
                <c:pt idx="57">
                  <c:v>30.585865663225746</c:v>
                </c:pt>
                <c:pt idx="58">
                  <c:v>30.916878353255129</c:v>
                </c:pt>
                <c:pt idx="59">
                  <c:v>31.200603516137534</c:v>
                </c:pt>
                <c:pt idx="60">
                  <c:v>31.484328679019967</c:v>
                </c:pt>
                <c:pt idx="61">
                  <c:v>31.838985132622838</c:v>
                </c:pt>
                <c:pt idx="62">
                  <c:v>32.028135241211089</c:v>
                </c:pt>
                <c:pt idx="63">
                  <c:v>32.311860404093437</c:v>
                </c:pt>
                <c:pt idx="64">
                  <c:v>32.619229330549359</c:v>
                </c:pt>
                <c:pt idx="65">
                  <c:v>32.73744814841703</c:v>
                </c:pt>
                <c:pt idx="66">
                  <c:v>33.281254710608209</c:v>
                </c:pt>
                <c:pt idx="67">
                  <c:v>33.494048582769921</c:v>
                </c:pt>
                <c:pt idx="68">
                  <c:v>33.683198691358228</c:v>
                </c:pt>
                <c:pt idx="69">
                  <c:v>33.89599256351994</c:v>
                </c:pt>
                <c:pt idx="70">
                  <c:v>34.108786435681736</c:v>
                </c:pt>
                <c:pt idx="71">
                  <c:v>34.29793654426993</c:v>
                </c:pt>
                <c:pt idx="72">
                  <c:v>34.534374180005244</c:v>
                </c:pt>
                <c:pt idx="73">
                  <c:v>35.007249451475957</c:v>
                </c:pt>
                <c:pt idx="74">
                  <c:v>35.338262141505339</c:v>
                </c:pt>
                <c:pt idx="75">
                  <c:v>35.645631067961205</c:v>
                </c:pt>
                <c:pt idx="76">
                  <c:v>35.811137412975967</c:v>
                </c:pt>
                <c:pt idx="77">
                  <c:v>36.023931285137706</c:v>
                </c:pt>
                <c:pt idx="78">
                  <c:v>36.213081393725901</c:v>
                </c:pt>
                <c:pt idx="79">
                  <c:v>36.425875265887726</c:v>
                </c:pt>
                <c:pt idx="80">
                  <c:v>36.733244192343534</c:v>
                </c:pt>
                <c:pt idx="81">
                  <c:v>36.946038064505359</c:v>
                </c:pt>
                <c:pt idx="82">
                  <c:v>37.158831936667156</c:v>
                </c:pt>
                <c:pt idx="83">
                  <c:v>37.395269572402469</c:v>
                </c:pt>
                <c:pt idx="84">
                  <c:v>37.702638498858335</c:v>
                </c:pt>
                <c:pt idx="85">
                  <c:v>38.010007425314228</c:v>
                </c:pt>
                <c:pt idx="86">
                  <c:v>38.270088824623031</c:v>
                </c:pt>
                <c:pt idx="87">
                  <c:v>38.506526460358344</c:v>
                </c:pt>
                <c:pt idx="88">
                  <c:v>38.81389538681421</c:v>
                </c:pt>
                <c:pt idx="89">
                  <c:v>39.097620549696643</c:v>
                </c:pt>
                <c:pt idx="90">
                  <c:v>39.26312689471132</c:v>
                </c:pt>
                <c:pt idx="91">
                  <c:v>39.452277003299542</c:v>
                </c:pt>
                <c:pt idx="92">
                  <c:v>39.641427111887822</c:v>
                </c:pt>
                <c:pt idx="93">
                  <c:v>39.854220984049533</c:v>
                </c:pt>
                <c:pt idx="94">
                  <c:v>40.043371092637841</c:v>
                </c:pt>
              </c:numCache>
            </c:numRef>
          </c:xVal>
          <c:yVal>
            <c:numRef>
              <c:f>'120.Comparing Exit Channels (4)'!$AM$6:$AM$100</c:f>
              <c:numCache>
                <c:formatCode>0.00E+00</c:formatCode>
                <c:ptCount val="95"/>
                <c:pt idx="0">
                  <c:v>1.01421393239164E-16</c:v>
                </c:pt>
                <c:pt idx="1">
                  <c:v>1.0560308416354E-16</c:v>
                </c:pt>
                <c:pt idx="2">
                  <c:v>1.13722436737597E-16</c:v>
                </c:pt>
                <c:pt idx="3">
                  <c:v>1.2082775367671099E-16</c:v>
                </c:pt>
                <c:pt idx="4">
                  <c:v>1.3099682244777099E-16</c:v>
                </c:pt>
                <c:pt idx="5">
                  <c:v>1.3918143375412198E-16</c:v>
                </c:pt>
                <c:pt idx="6">
                  <c:v>1.5397452769664499E-16</c:v>
                </c:pt>
                <c:pt idx="7">
                  <c:v>1.71490852859469E-16</c:v>
                </c:pt>
                <c:pt idx="8">
                  <c:v>1.8098267375040599E-16</c:v>
                </c:pt>
                <c:pt idx="9">
                  <c:v>2.0293342468336299E-16</c:v>
                </c:pt>
                <c:pt idx="10">
                  <c:v>2.1272822646599101E-16</c:v>
                </c:pt>
                <c:pt idx="11">
                  <c:v>2.3063179496455301E-16</c:v>
                </c:pt>
                <c:pt idx="12">
                  <c:v>2.8417039649737097E-16</c:v>
                </c:pt>
                <c:pt idx="13">
                  <c:v>3.2954744028828199E-16</c:v>
                </c:pt>
                <c:pt idx="14">
                  <c:v>3.5728271204202898E-16</c:v>
                </c:pt>
                <c:pt idx="15">
                  <c:v>3.8475259448591598E-16</c:v>
                </c:pt>
                <c:pt idx="16">
                  <c:v>4.0879173052093398E-16</c:v>
                </c:pt>
                <c:pt idx="17">
                  <c:v>4.4920561007588601E-16</c:v>
                </c:pt>
                <c:pt idx="18">
                  <c:v>4.7406862243455894E-16</c:v>
                </c:pt>
                <c:pt idx="19">
                  <c:v>5.1396704210259001E-16</c:v>
                </c:pt>
                <c:pt idx="20">
                  <c:v>5.7630429403479292E-16</c:v>
                </c:pt>
                <c:pt idx="21">
                  <c:v>6.2061377410608496E-16</c:v>
                </c:pt>
                <c:pt idx="22">
                  <c:v>7.0058768626643092E-16</c:v>
                </c:pt>
                <c:pt idx="23">
                  <c:v>7.7505063134732998E-16</c:v>
                </c:pt>
                <c:pt idx="24">
                  <c:v>8.2903931081120892E-16</c:v>
                </c:pt>
                <c:pt idx="25">
                  <c:v>9.1099961566069101E-16</c:v>
                </c:pt>
                <c:pt idx="26">
                  <c:v>9.8104233394839402E-16</c:v>
                </c:pt>
                <c:pt idx="27">
                  <c:v>1.08531379470464E-15</c:v>
                </c:pt>
                <c:pt idx="28">
                  <c:v>1.16091486669934E-15</c:v>
                </c:pt>
                <c:pt idx="29">
                  <c:v>1.31936806332256E-15</c:v>
                </c:pt>
                <c:pt idx="30">
                  <c:v>1.47938956784975E-15</c:v>
                </c:pt>
                <c:pt idx="31">
                  <c:v>1.5718210357072798E-15</c:v>
                </c:pt>
                <c:pt idx="32">
                  <c:v>1.7272140666231998E-15</c:v>
                </c:pt>
                <c:pt idx="33">
                  <c:v>1.92370399043957E-15</c:v>
                </c:pt>
                <c:pt idx="34">
                  <c:v>2.1281675678047201E-15</c:v>
                </c:pt>
                <c:pt idx="35">
                  <c:v>2.2764120205108603E-15</c:v>
                </c:pt>
                <c:pt idx="36">
                  <c:v>2.6045996010403697E-15</c:v>
                </c:pt>
                <c:pt idx="37">
                  <c:v>2.9402351096245999E-15</c:v>
                </c:pt>
                <c:pt idx="38">
                  <c:v>3.27471974812795E-15</c:v>
                </c:pt>
                <c:pt idx="39">
                  <c:v>3.7216860391285397E-15</c:v>
                </c:pt>
                <c:pt idx="40">
                  <c:v>4.0078299653308596E-15</c:v>
                </c:pt>
                <c:pt idx="41">
                  <c:v>4.4040511836250699E-15</c:v>
                </c:pt>
                <c:pt idx="42">
                  <c:v>4.8394435382161399E-15</c:v>
                </c:pt>
                <c:pt idx="43">
                  <c:v>5.2115268789655898E-15</c:v>
                </c:pt>
                <c:pt idx="44">
                  <c:v>5.57455278050798E-15</c:v>
                </c:pt>
                <c:pt idx="45">
                  <c:v>5.88309784665805E-15</c:v>
                </c:pt>
                <c:pt idx="46">
                  <c:v>6.2087205263125395E-15</c:v>
                </c:pt>
                <c:pt idx="47">
                  <c:v>6.5966380594869503E-15</c:v>
                </c:pt>
                <c:pt idx="48">
                  <c:v>6.5966380594869503E-15</c:v>
                </c:pt>
                <c:pt idx="49">
                  <c:v>6.6412092035918105E-15</c:v>
                </c:pt>
                <c:pt idx="50">
                  <c:v>6.5966380594869503E-15</c:v>
                </c:pt>
                <c:pt idx="51">
                  <c:v>6.2506706492068904E-15</c:v>
                </c:pt>
                <c:pt idx="52">
                  <c:v>6.0845518513541999E-15</c:v>
                </c:pt>
                <c:pt idx="53">
                  <c:v>5.57455278050798E-15</c:v>
                </c:pt>
                <c:pt idx="54">
                  <c:v>5.2467393180040903E-15</c:v>
                </c:pt>
                <c:pt idx="55">
                  <c:v>4.9050612774379997E-15</c:v>
                </c:pt>
                <c:pt idx="56">
                  <c:v>4.49392554303211E-15</c:v>
                </c:pt>
                <c:pt idx="57">
                  <c:v>4.2582370350233504E-15</c:v>
                </c:pt>
                <c:pt idx="58">
                  <c:v>3.8232945102055904E-15</c:v>
                </c:pt>
                <c:pt idx="59">
                  <c:v>3.5028310323009096E-15</c:v>
                </c:pt>
                <c:pt idx="60">
                  <c:v>3.1239394245224399E-15</c:v>
                </c:pt>
                <c:pt idx="61">
                  <c:v>2.9205023111603702E-15</c:v>
                </c:pt>
                <c:pt idx="62">
                  <c:v>2.6399152186416101E-15</c:v>
                </c:pt>
                <c:pt idx="63">
                  <c:v>2.4846741109485298E-15</c:v>
                </c:pt>
                <c:pt idx="64">
                  <c:v>2.24595918783974E-15</c:v>
                </c:pt>
                <c:pt idx="65">
                  <c:v>2.0577058658301799E-15</c:v>
                </c:pt>
                <c:pt idx="66">
                  <c:v>1.69267138087771E-15</c:v>
                </c:pt>
                <c:pt idx="67">
                  <c:v>1.59313326758063E-15</c:v>
                </c:pt>
                <c:pt idx="68">
                  <c:v>1.47938956784975E-15</c:v>
                </c:pt>
                <c:pt idx="69">
                  <c:v>1.3372572997261099E-15</c:v>
                </c:pt>
                <c:pt idx="70">
                  <c:v>1.2334482057998901E-15</c:v>
                </c:pt>
                <c:pt idx="71">
                  <c:v>1.16875875677646E-15</c:v>
                </c:pt>
                <c:pt idx="72">
                  <c:v>1.0564703260614501E-15</c:v>
                </c:pt>
                <c:pt idx="73">
                  <c:v>8.5742797500933004E-16</c:v>
                </c:pt>
                <c:pt idx="74">
                  <c:v>7.6984903442132798E-16</c:v>
                </c:pt>
                <c:pt idx="75">
                  <c:v>6.9588583246760899E-16</c:v>
                </c:pt>
                <c:pt idx="76">
                  <c:v>6.2902864091157595E-16</c:v>
                </c:pt>
                <c:pt idx="77">
                  <c:v>5.6477874053953906E-16</c:v>
                </c:pt>
                <c:pt idx="78">
                  <c:v>5.2799923202484101E-16</c:v>
                </c:pt>
                <c:pt idx="79">
                  <c:v>4.7406862243455894E-16</c:v>
                </c:pt>
                <c:pt idx="80">
                  <c:v>4.2852250664653898E-16</c:v>
                </c:pt>
                <c:pt idx="81">
                  <c:v>3.87352231328033E-16</c:v>
                </c:pt>
                <c:pt idx="82">
                  <c:v>3.5488488075010296E-16</c:v>
                </c:pt>
                <c:pt idx="83">
                  <c:v>3.1863642281233196E-16</c:v>
                </c:pt>
                <c:pt idx="84">
                  <c:v>2.78487251081834E-16</c:v>
                </c:pt>
                <c:pt idx="85">
                  <c:v>2.4504154599056199E-16</c:v>
                </c:pt>
                <c:pt idx="86">
                  <c:v>2.2149919347364999E-16</c:v>
                </c:pt>
                <c:pt idx="87">
                  <c:v>1.9887494365802201E-16</c:v>
                </c:pt>
                <c:pt idx="88">
                  <c:v>1.69196724116648E-16</c:v>
                </c:pt>
                <c:pt idx="89">
                  <c:v>1.48876570446303E-16</c:v>
                </c:pt>
                <c:pt idx="90">
                  <c:v>1.3918143375412198E-16</c:v>
                </c:pt>
                <c:pt idx="91">
                  <c:v>1.27515430467807E-16</c:v>
                </c:pt>
                <c:pt idx="92">
                  <c:v>1.18411310222919E-16</c:v>
                </c:pt>
                <c:pt idx="93">
                  <c:v>1.09219234152461E-16</c:v>
                </c:pt>
                <c:pt idx="94">
                  <c:v>1.0210666162779099E-16</c:v>
                </c:pt>
              </c:numCache>
            </c:numRef>
          </c:yVal>
          <c:smooth val="1"/>
          <c:extLst>
            <c:ext xmlns:c16="http://schemas.microsoft.com/office/drawing/2014/chart" uri="{C3380CC4-5D6E-409C-BE32-E72D297353CC}">
              <c16:uniqueId val="{00000003-B36D-441B-B1F8-ED8E0F611E12}"/>
            </c:ext>
          </c:extLst>
        </c:ser>
        <c:ser>
          <c:idx val="4"/>
          <c:order val="4"/>
          <c:tx>
            <c:v>50Ti + 252Cf [2016LI09]</c:v>
          </c:tx>
          <c:spPr>
            <a:ln w="19050" cap="rnd">
              <a:solidFill>
                <a:schemeClr val="accent5"/>
              </a:solidFill>
              <a:round/>
            </a:ln>
            <a:effectLst/>
          </c:spPr>
          <c:marker>
            <c:symbol val="none"/>
          </c:marker>
          <c:xVal>
            <c:numRef>
              <c:f>'120.Comparing Exit Channels (4)'!$AU$6:$AU$109</c:f>
              <c:numCache>
                <c:formatCode>0.00</c:formatCode>
                <c:ptCount val="104"/>
                <c:pt idx="0">
                  <c:v>20.787449284467897</c:v>
                </c:pt>
                <c:pt idx="1">
                  <c:v>20.8586232111698</c:v>
                </c:pt>
                <c:pt idx="2">
                  <c:v>20.929797137871702</c:v>
                </c:pt>
                <c:pt idx="3">
                  <c:v>21.00097106457352</c:v>
                </c:pt>
                <c:pt idx="4">
                  <c:v>21.072144991275394</c:v>
                </c:pt>
                <c:pt idx="5">
                  <c:v>21.167043560211198</c:v>
                </c:pt>
                <c:pt idx="6">
                  <c:v>21.167043560211198</c:v>
                </c:pt>
                <c:pt idx="7">
                  <c:v>21.261942129147116</c:v>
                </c:pt>
                <c:pt idx="8">
                  <c:v>21.333116055848905</c:v>
                </c:pt>
                <c:pt idx="9">
                  <c:v>21.451739267018723</c:v>
                </c:pt>
                <c:pt idx="10">
                  <c:v>21.475463909252682</c:v>
                </c:pt>
                <c:pt idx="11">
                  <c:v>21.546637835954499</c:v>
                </c:pt>
                <c:pt idx="12">
                  <c:v>21.641536404890417</c:v>
                </c:pt>
                <c:pt idx="13">
                  <c:v>21.665261047124346</c:v>
                </c:pt>
                <c:pt idx="14">
                  <c:v>21.736434973826221</c:v>
                </c:pt>
                <c:pt idx="15">
                  <c:v>21.973681396165802</c:v>
                </c:pt>
                <c:pt idx="16">
                  <c:v>21.973681396165802</c:v>
                </c:pt>
                <c:pt idx="17">
                  <c:v>22.044855322867647</c:v>
                </c:pt>
                <c:pt idx="18">
                  <c:v>22.116029249569465</c:v>
                </c:pt>
                <c:pt idx="19">
                  <c:v>22.234652460739341</c:v>
                </c:pt>
                <c:pt idx="20">
                  <c:v>22.305826387441215</c:v>
                </c:pt>
                <c:pt idx="21">
                  <c:v>22.424449598611034</c:v>
                </c:pt>
                <c:pt idx="22">
                  <c:v>22.519348167546809</c:v>
                </c:pt>
                <c:pt idx="23">
                  <c:v>22.661696020950473</c:v>
                </c:pt>
                <c:pt idx="24">
                  <c:v>22.804043874354306</c:v>
                </c:pt>
                <c:pt idx="25">
                  <c:v>22.993841012225914</c:v>
                </c:pt>
                <c:pt idx="26">
                  <c:v>23.088739581161775</c:v>
                </c:pt>
                <c:pt idx="27">
                  <c:v>23.25481207679951</c:v>
                </c:pt>
                <c:pt idx="28">
                  <c:v>23.349710645735314</c:v>
                </c:pt>
                <c:pt idx="29">
                  <c:v>23.515783141373049</c:v>
                </c:pt>
                <c:pt idx="30">
                  <c:v>23.586957068074895</c:v>
                </c:pt>
                <c:pt idx="31">
                  <c:v>23.824203490414448</c:v>
                </c:pt>
                <c:pt idx="32">
                  <c:v>23.990275986052097</c:v>
                </c:pt>
                <c:pt idx="33">
                  <c:v>24.108899197221916</c:v>
                </c:pt>
                <c:pt idx="34">
                  <c:v>24.298696335093609</c:v>
                </c:pt>
                <c:pt idx="35">
                  <c:v>24.535942757433105</c:v>
                </c:pt>
                <c:pt idx="36">
                  <c:v>24.725739895304798</c:v>
                </c:pt>
                <c:pt idx="37">
                  <c:v>25.057884886580183</c:v>
                </c:pt>
                <c:pt idx="38">
                  <c:v>25.342580593387709</c:v>
                </c:pt>
                <c:pt idx="39">
                  <c:v>25.698450226896966</c:v>
                </c:pt>
                <c:pt idx="40">
                  <c:v>26.149218429342199</c:v>
                </c:pt>
                <c:pt idx="41">
                  <c:v>26.599986631787402</c:v>
                </c:pt>
                <c:pt idx="42">
                  <c:v>26.955856265296802</c:v>
                </c:pt>
                <c:pt idx="43">
                  <c:v>27.14565340316841</c:v>
                </c:pt>
                <c:pt idx="44">
                  <c:v>27.454073752209808</c:v>
                </c:pt>
                <c:pt idx="45">
                  <c:v>27.762494101251292</c:v>
                </c:pt>
                <c:pt idx="46">
                  <c:v>27.999740523590901</c:v>
                </c:pt>
                <c:pt idx="47">
                  <c:v>28.14208837699465</c:v>
                </c:pt>
                <c:pt idx="48">
                  <c:v>28.474233368270035</c:v>
                </c:pt>
                <c:pt idx="49">
                  <c:v>28.664030506141728</c:v>
                </c:pt>
                <c:pt idx="50">
                  <c:v>28.853827644013307</c:v>
                </c:pt>
                <c:pt idx="51">
                  <c:v>29.114798708586818</c:v>
                </c:pt>
                <c:pt idx="52">
                  <c:v>29.280871204224525</c:v>
                </c:pt>
                <c:pt idx="53">
                  <c:v>29.446943699862175</c:v>
                </c:pt>
                <c:pt idx="54">
                  <c:v>29.707914764435827</c:v>
                </c:pt>
                <c:pt idx="55">
                  <c:v>30.016335113477169</c:v>
                </c:pt>
                <c:pt idx="56">
                  <c:v>30.182407609114875</c:v>
                </c:pt>
                <c:pt idx="57">
                  <c:v>30.395929389220527</c:v>
                </c:pt>
                <c:pt idx="58">
                  <c:v>30.58572652709222</c:v>
                </c:pt>
                <c:pt idx="59">
                  <c:v>30.799248307197843</c:v>
                </c:pt>
                <c:pt idx="60">
                  <c:v>30.989045445069422</c:v>
                </c:pt>
                <c:pt idx="61">
                  <c:v>31.202567225175102</c:v>
                </c:pt>
                <c:pt idx="62">
                  <c:v>31.39236436304671</c:v>
                </c:pt>
                <c:pt idx="63">
                  <c:v>31.700784712088193</c:v>
                </c:pt>
                <c:pt idx="64">
                  <c:v>31.890581849959801</c:v>
                </c:pt>
                <c:pt idx="65">
                  <c:v>32.056654345597508</c:v>
                </c:pt>
                <c:pt idx="66">
                  <c:v>32.36507469463902</c:v>
                </c:pt>
                <c:pt idx="67">
                  <c:v>32.483697905808668</c:v>
                </c:pt>
                <c:pt idx="68">
                  <c:v>32.697219685914405</c:v>
                </c:pt>
                <c:pt idx="69">
                  <c:v>33.005640034955803</c:v>
                </c:pt>
                <c:pt idx="70">
                  <c:v>33.147987888359495</c:v>
                </c:pt>
                <c:pt idx="71">
                  <c:v>33.314060383997202</c:v>
                </c:pt>
                <c:pt idx="72">
                  <c:v>33.480132879634908</c:v>
                </c:pt>
                <c:pt idx="73">
                  <c:v>33.717379301974518</c:v>
                </c:pt>
                <c:pt idx="74">
                  <c:v>34.049524293249902</c:v>
                </c:pt>
                <c:pt idx="75">
                  <c:v>34.239321431121652</c:v>
                </c:pt>
                <c:pt idx="76">
                  <c:v>34.429118568993204</c:v>
                </c:pt>
                <c:pt idx="77">
                  <c:v>34.666364991332813</c:v>
                </c:pt>
                <c:pt idx="78">
                  <c:v>34.784988202502603</c:v>
                </c:pt>
                <c:pt idx="79">
                  <c:v>34.974785340374211</c:v>
                </c:pt>
                <c:pt idx="80">
                  <c:v>35.283205689415695</c:v>
                </c:pt>
                <c:pt idx="81">
                  <c:v>35.401828900585514</c:v>
                </c:pt>
                <c:pt idx="82">
                  <c:v>35.639075322925009</c:v>
                </c:pt>
                <c:pt idx="83">
                  <c:v>35.781423176328786</c:v>
                </c:pt>
                <c:pt idx="84">
                  <c:v>35.971220314200394</c:v>
                </c:pt>
                <c:pt idx="85">
                  <c:v>36.161017452072144</c:v>
                </c:pt>
                <c:pt idx="86">
                  <c:v>36.37453923217771</c:v>
                </c:pt>
                <c:pt idx="87">
                  <c:v>36.682959581219109</c:v>
                </c:pt>
                <c:pt idx="88">
                  <c:v>36.872756719090802</c:v>
                </c:pt>
                <c:pt idx="89">
                  <c:v>37.062553856962495</c:v>
                </c:pt>
                <c:pt idx="90">
                  <c:v>37.133727783664312</c:v>
                </c:pt>
                <c:pt idx="91">
                  <c:v>37.204901710366187</c:v>
                </c:pt>
                <c:pt idx="92">
                  <c:v>37.323524921536006</c:v>
                </c:pt>
                <c:pt idx="93">
                  <c:v>37.560771343875501</c:v>
                </c:pt>
                <c:pt idx="94">
                  <c:v>37.67939455504532</c:v>
                </c:pt>
                <c:pt idx="95">
                  <c:v>38.035264188554663</c:v>
                </c:pt>
                <c:pt idx="96">
                  <c:v>38.225061326426328</c:v>
                </c:pt>
                <c:pt idx="97">
                  <c:v>38.438583106532008</c:v>
                </c:pt>
                <c:pt idx="98">
                  <c:v>38.628380244403587</c:v>
                </c:pt>
                <c:pt idx="99">
                  <c:v>38.865626666743253</c:v>
                </c:pt>
                <c:pt idx="100">
                  <c:v>39.055423804614804</c:v>
                </c:pt>
                <c:pt idx="101">
                  <c:v>39.245220942486498</c:v>
                </c:pt>
                <c:pt idx="102">
                  <c:v>39.411293438124204</c:v>
                </c:pt>
                <c:pt idx="103">
                  <c:v>39.601090575995954</c:v>
                </c:pt>
              </c:numCache>
            </c:numRef>
          </c:xVal>
          <c:yVal>
            <c:numRef>
              <c:f>'120.Comparing Exit Channels (4)'!$AV$6:$AV$109</c:f>
              <c:numCache>
                <c:formatCode>0.00E+00</c:formatCode>
                <c:ptCount val="104"/>
                <c:pt idx="0">
                  <c:v>1.08422907781E-16</c:v>
                </c:pt>
                <c:pt idx="1">
                  <c:v>1.16702586395314E-16</c:v>
                </c:pt>
                <c:pt idx="2">
                  <c:v>1.29887370784993E-16</c:v>
                </c:pt>
                <c:pt idx="3">
                  <c:v>1.4264040552922998E-16</c:v>
                </c:pt>
                <c:pt idx="4">
                  <c:v>1.55601149560707E-16</c:v>
                </c:pt>
                <c:pt idx="5">
                  <c:v>1.7787743448545799E-16</c:v>
                </c:pt>
                <c:pt idx="6">
                  <c:v>1.85162601442411E-16</c:v>
                </c:pt>
                <c:pt idx="7">
                  <c:v>2.08857715829391E-16</c:v>
                </c:pt>
                <c:pt idx="8">
                  <c:v>2.3090405825073198E-16</c:v>
                </c:pt>
                <c:pt idx="9">
                  <c:v>2.6396091294876102E-16</c:v>
                </c:pt>
                <c:pt idx="10">
                  <c:v>2.9773978609749497E-16</c:v>
                </c:pt>
                <c:pt idx="11">
                  <c:v>3.5194268407036999E-16</c:v>
                </c:pt>
                <c:pt idx="12">
                  <c:v>3.8909261121042901E-16</c:v>
                </c:pt>
                <c:pt idx="13">
                  <c:v>4.24446757321604E-16</c:v>
                </c:pt>
                <c:pt idx="14">
                  <c:v>4.88468630653645E-16</c:v>
                </c:pt>
                <c:pt idx="15">
                  <c:v>5.5839913196397199E-16</c:v>
                </c:pt>
                <c:pt idx="16">
                  <c:v>6.2985703546287092E-16</c:v>
                </c:pt>
                <c:pt idx="17">
                  <c:v>7.0572228599592796E-16</c:v>
                </c:pt>
                <c:pt idx="18">
                  <c:v>7.7501386360424507E-16</c:v>
                </c:pt>
                <c:pt idx="19">
                  <c:v>8.5682181094511804E-16</c:v>
                </c:pt>
                <c:pt idx="20">
                  <c:v>9.8606143052570581E-16</c:v>
                </c:pt>
                <c:pt idx="21">
                  <c:v>1.142412202418E-15</c:v>
                </c:pt>
                <c:pt idx="22">
                  <c:v>1.29725539745732E-15</c:v>
                </c:pt>
                <c:pt idx="23">
                  <c:v>1.48297401801709E-15</c:v>
                </c:pt>
                <c:pt idx="24">
                  <c:v>1.7181156889468301E-15</c:v>
                </c:pt>
                <c:pt idx="25">
                  <c:v>1.9640858166015299E-15</c:v>
                </c:pt>
                <c:pt idx="26">
                  <c:v>2.2302991173088299E-15</c:v>
                </c:pt>
                <c:pt idx="27">
                  <c:v>2.4989350009644701E-15</c:v>
                </c:pt>
                <c:pt idx="28">
                  <c:v>2.72599588724443E-15</c:v>
                </c:pt>
                <c:pt idx="29">
                  <c:v>2.99364870100585E-15</c:v>
                </c:pt>
                <c:pt idx="30">
                  <c:v>3.2656607889548699E-15</c:v>
                </c:pt>
                <c:pt idx="31">
                  <c:v>3.7331816935736599E-15</c:v>
                </c:pt>
                <c:pt idx="32">
                  <c:v>4.0182648486396092E-15</c:v>
                </c:pt>
                <c:pt idx="33">
                  <c:v>4.3541500538424002E-15</c:v>
                </c:pt>
                <c:pt idx="34">
                  <c:v>4.7816637265164997E-15</c:v>
                </c:pt>
                <c:pt idx="35">
                  <c:v>5.25115297147525E-15</c:v>
                </c:pt>
                <c:pt idx="36">
                  <c:v>5.6144691240536896E-15</c:v>
                </c:pt>
                <c:pt idx="37">
                  <c:v>6.1657276442375294E-15</c:v>
                </c:pt>
                <c:pt idx="38">
                  <c:v>6.4182518355679201E-15</c:v>
                </c:pt>
                <c:pt idx="39">
                  <c:v>6.81656183717982E-15</c:v>
                </c:pt>
                <c:pt idx="40">
                  <c:v>7.0484300288870798E-15</c:v>
                </c:pt>
                <c:pt idx="41">
                  <c:v>7.1913197796797109E-15</c:v>
                </c:pt>
                <c:pt idx="42">
                  <c:v>7.1913197796797109E-15</c:v>
                </c:pt>
                <c:pt idx="43">
                  <c:v>7.0484300288870798E-15</c:v>
                </c:pt>
                <c:pt idx="44">
                  <c:v>6.8623170867318096E-15</c:v>
                </c:pt>
                <c:pt idx="45">
                  <c:v>6.6811184342971796E-15</c:v>
                </c:pt>
                <c:pt idx="46">
                  <c:v>6.5483662584322993E-15</c:v>
                </c:pt>
                <c:pt idx="47">
                  <c:v>6.2907227542023702E-15</c:v>
                </c:pt>
                <c:pt idx="48">
                  <c:v>5.9231389413922902E-15</c:v>
                </c:pt>
                <c:pt idx="49">
                  <c:v>5.8444159133229602E-15</c:v>
                </c:pt>
                <c:pt idx="50">
                  <c:v>5.5770340372417304E-15</c:v>
                </c:pt>
                <c:pt idx="51">
                  <c:v>5.25115297147525E-15</c:v>
                </c:pt>
                <c:pt idx="52">
                  <c:v>5.1124969125765593E-15</c:v>
                </c:pt>
                <c:pt idx="53">
                  <c:v>4.87860031174977E-15</c:v>
                </c:pt>
                <c:pt idx="54">
                  <c:v>4.6866532473292695E-15</c:v>
                </c:pt>
                <c:pt idx="55">
                  <c:v>4.2962800831565295E-15</c:v>
                </c:pt>
                <c:pt idx="56">
                  <c:v>4.1272442332829405E-15</c:v>
                </c:pt>
                <c:pt idx="57">
                  <c:v>3.91216305146286E-15</c:v>
                </c:pt>
                <c:pt idx="58">
                  <c:v>3.6346074826155194E-15</c:v>
                </c:pt>
                <c:pt idx="59">
                  <c:v>3.44519885336384E-15</c:v>
                </c:pt>
                <c:pt idx="60">
                  <c:v>3.3096485389313502E-15</c:v>
                </c:pt>
                <c:pt idx="61">
                  <c:v>3.0137431630905896E-15</c:v>
                </c:pt>
                <c:pt idx="62">
                  <c:v>2.8376420621512597E-15</c:v>
                </c:pt>
                <c:pt idx="63">
                  <c:v>2.6897653255655998E-15</c:v>
                </c:pt>
                <c:pt idx="64">
                  <c:v>2.5157087642361099E-15</c:v>
                </c:pt>
                <c:pt idx="65">
                  <c:v>2.3687091497864099E-15</c:v>
                </c:pt>
                <c:pt idx="66">
                  <c:v>2.2302991173088299E-15</c:v>
                </c:pt>
                <c:pt idx="67">
                  <c:v>2.0308950141898703E-15</c:v>
                </c:pt>
                <c:pt idx="68">
                  <c:v>1.8994744031680599E-15</c:v>
                </c:pt>
                <c:pt idx="69">
                  <c:v>1.7529462996814699E-15</c:v>
                </c:pt>
                <c:pt idx="70">
                  <c:v>1.6395119408480798E-15</c:v>
                </c:pt>
                <c:pt idx="71">
                  <c:v>1.5645043121811699E-15</c:v>
                </c:pt>
                <c:pt idx="72">
                  <c:v>1.41512799524975E-15</c:v>
                </c:pt>
                <c:pt idx="73">
                  <c:v>1.2800138851312299E-15</c:v>
                </c:pt>
                <c:pt idx="74">
                  <c:v>1.1733955704930699E-15</c:v>
                </c:pt>
                <c:pt idx="75">
                  <c:v>1.0901468738597999E-15</c:v>
                </c:pt>
                <c:pt idx="76">
                  <c:v>1.0060514242543199E-15</c:v>
                </c:pt>
                <c:pt idx="77">
                  <c:v>9.2844321486750092E-16</c:v>
                </c:pt>
                <c:pt idx="78">
                  <c:v>8.7419178617901493E-16</c:v>
                </c:pt>
                <c:pt idx="79">
                  <c:v>8.2863543141024607E-16</c:v>
                </c:pt>
                <c:pt idx="80">
                  <c:v>7.2972772366523506E-16</c:v>
                </c:pt>
                <c:pt idx="81">
                  <c:v>6.6894530486049499E-16</c:v>
                </c:pt>
                <c:pt idx="82">
                  <c:v>6.2565739480572295E-16</c:v>
                </c:pt>
                <c:pt idx="83">
                  <c:v>5.6971931425735297E-16</c:v>
                </c:pt>
                <c:pt idx="84">
                  <c:v>5.2929953464390102E-16</c:v>
                </c:pt>
                <c:pt idx="85">
                  <c:v>4.8521171264601001E-16</c:v>
                </c:pt>
                <c:pt idx="86">
                  <c:v>4.4479617056014602E-16</c:v>
                </c:pt>
                <c:pt idx="87">
                  <c:v>4.0502832920964697E-16</c:v>
                </c:pt>
                <c:pt idx="88">
                  <c:v>3.7129163436385903E-16</c:v>
                </c:pt>
                <c:pt idx="89">
                  <c:v>3.4036502586768399E-16</c:v>
                </c:pt>
                <c:pt idx="90">
                  <c:v>3.2479333478364E-16</c:v>
                </c:pt>
                <c:pt idx="91">
                  <c:v>3.1201443854880798E-16</c:v>
                </c:pt>
                <c:pt idx="92">
                  <c:v>2.9773978609749497E-16</c:v>
                </c:pt>
                <c:pt idx="93">
                  <c:v>2.7847284007564698E-16</c:v>
                </c:pt>
                <c:pt idx="94">
                  <c:v>2.41974379837004E-16</c:v>
                </c:pt>
                <c:pt idx="95">
                  <c:v>2.1887106118815799E-16</c:v>
                </c:pt>
                <c:pt idx="96">
                  <c:v>1.9930248076044301E-16</c:v>
                </c:pt>
                <c:pt idx="97">
                  <c:v>1.8270164943453599E-16</c:v>
                </c:pt>
                <c:pt idx="98">
                  <c:v>1.6306119499204499E-16</c:v>
                </c:pt>
                <c:pt idx="99">
                  <c:v>1.52509393086938E-16</c:v>
                </c:pt>
                <c:pt idx="100">
                  <c:v>1.3702826160279597E-16</c:v>
                </c:pt>
                <c:pt idx="101">
                  <c:v>1.23118609928377E-16</c:v>
                </c:pt>
                <c:pt idx="102">
                  <c:v>1.1286348782100198E-16</c:v>
                </c:pt>
                <c:pt idx="103">
                  <c:v>1.06268571338222E-16</c:v>
                </c:pt>
              </c:numCache>
            </c:numRef>
          </c:yVal>
          <c:smooth val="1"/>
          <c:extLst>
            <c:ext xmlns:c16="http://schemas.microsoft.com/office/drawing/2014/chart" uri="{C3380CC4-5D6E-409C-BE32-E72D297353CC}">
              <c16:uniqueId val="{00000004-B36D-441B-B1F8-ED8E0F611E12}"/>
            </c:ext>
          </c:extLst>
        </c:ser>
        <c:dLbls>
          <c:showLegendKey val="0"/>
          <c:showVal val="0"/>
          <c:showCatName val="0"/>
          <c:showSerName val="0"/>
          <c:showPercent val="0"/>
          <c:showBubbleSize val="0"/>
        </c:dLbls>
        <c:axId val="322286872"/>
        <c:axId val="322289616"/>
      </c:scatterChart>
      <c:valAx>
        <c:axId val="322286872"/>
        <c:scaling>
          <c:orientation val="minMax"/>
          <c:max val="45"/>
          <c:min val="15"/>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000" b="0" i="0" u="none" strike="noStrike" baseline="0" dirty="0">
                    <a:effectLst/>
                  </a:rPr>
                  <a:t>E*</a:t>
                </a:r>
                <a:r>
                  <a:rPr lang="en-US" sz="1000" b="0" i="0" u="none" strike="noStrike" baseline="-25000" dirty="0">
                    <a:effectLst/>
                  </a:rPr>
                  <a:t>CN</a:t>
                </a:r>
                <a:r>
                  <a:rPr lang="en-US" sz="1000" b="0" i="0" u="none" strike="noStrike" baseline="0" dirty="0">
                    <a:effectLst/>
                  </a:rPr>
                  <a:t> (MeV)</a:t>
                </a:r>
                <a:r>
                  <a:rPr lang="en-US" sz="1000" b="0" i="0" u="none" strike="noStrike" baseline="0" dirty="0"/>
                  <a:t> </a:t>
                </a:r>
                <a:endParaRPr lang="en-US" dirty="0"/>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22289616"/>
        <c:crosses val="autoZero"/>
        <c:crossBetween val="midCat"/>
      </c:valAx>
      <c:valAx>
        <c:axId val="322289616"/>
        <c:scaling>
          <c:logBase val="10"/>
          <c:orientation val="minMax"/>
          <c:max val="1.0000000000000006E-12"/>
          <c:min val="1.000000000000001E-18"/>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l-GR" sz="1000" b="0" i="0" u="none" strike="noStrike" baseline="0">
                    <a:effectLst/>
                  </a:rPr>
                  <a:t>σ (</a:t>
                </a:r>
                <a:r>
                  <a:rPr lang="en-US" sz="1000" b="0" i="0" u="none" strike="noStrike" baseline="0">
                    <a:effectLst/>
                  </a:rPr>
                  <a:t>b)</a:t>
                </a:r>
                <a:r>
                  <a:rPr lang="en-US" sz="1000" b="0" i="0" u="none" strike="noStrike" baseline="0"/>
                  <a:t> </a:t>
                </a:r>
                <a:endParaRPr lang="en-US"/>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E+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22286872"/>
        <c:crosses val="autoZero"/>
        <c:crossBetween val="midCat"/>
        <c:majorUnit val="10"/>
        <c:minorUnit val="10"/>
      </c:valAx>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400" b="0" i="0" u="none" strike="noStrike" kern="1200" spc="0" baseline="0">
                <a:solidFill>
                  <a:sysClr val="windowText" lastClr="000000">
                    <a:lumMod val="65000"/>
                    <a:lumOff val="35000"/>
                  </a:sysClr>
                </a:solidFill>
                <a:sym typeface="Wingdings" panose="05000000000000000000" pitchFamily="2" charset="2"/>
              </a:rPr>
              <a:t>Z=120 2n Exit Channel</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smoothMarker"/>
        <c:varyColors val="0"/>
        <c:ser>
          <c:idx val="1"/>
          <c:order val="0"/>
          <c:tx>
            <c:v>54Cr+248Cm [2019SI19]</c:v>
          </c:tx>
          <c:spPr>
            <a:ln w="19050" cap="rnd">
              <a:solidFill>
                <a:schemeClr val="accent2"/>
              </a:solidFill>
              <a:round/>
            </a:ln>
            <a:effectLst/>
          </c:spPr>
          <c:marker>
            <c:symbol val="none"/>
          </c:marker>
          <c:xVal>
            <c:numRef>
              <c:f>'120.Comparing Exit Channels (4)'!$A$6:$A$88</c:f>
              <c:numCache>
                <c:formatCode>0.00</c:formatCode>
                <c:ptCount val="83"/>
                <c:pt idx="0">
                  <c:v>17.624633353126999</c:v>
                </c:pt>
                <c:pt idx="1">
                  <c:v>17.624216402681043</c:v>
                </c:pt>
                <c:pt idx="2">
                  <c:v>17.66142052076799</c:v>
                </c:pt>
                <c:pt idx="3">
                  <c:v>17.773699995746</c:v>
                </c:pt>
                <c:pt idx="4">
                  <c:v>17.773449825477968</c:v>
                </c:pt>
                <c:pt idx="5">
                  <c:v>17.772615924586006</c:v>
                </c:pt>
                <c:pt idx="6">
                  <c:v>17.846940770672006</c:v>
                </c:pt>
                <c:pt idx="7">
                  <c:v>17.921599177116036</c:v>
                </c:pt>
                <c:pt idx="8">
                  <c:v>17.921182226669998</c:v>
                </c:pt>
                <c:pt idx="9">
                  <c:v>17.958302954667971</c:v>
                </c:pt>
                <c:pt idx="10">
                  <c:v>18.032877971022032</c:v>
                </c:pt>
                <c:pt idx="11">
                  <c:v>18.069748528752996</c:v>
                </c:pt>
                <c:pt idx="12">
                  <c:v>18.106952646840966</c:v>
                </c:pt>
                <c:pt idx="13">
                  <c:v>18.218981951551029</c:v>
                </c:pt>
                <c:pt idx="14">
                  <c:v>18.218314830836988</c:v>
                </c:pt>
                <c:pt idx="15">
                  <c:v>18.330427525635997</c:v>
                </c:pt>
                <c:pt idx="16">
                  <c:v>18.367381473455993</c:v>
                </c:pt>
                <c:pt idx="17">
                  <c:v>18.516948456610976</c:v>
                </c:pt>
                <c:pt idx="18">
                  <c:v>18.591356692785979</c:v>
                </c:pt>
                <c:pt idx="19">
                  <c:v>18.628477420785003</c:v>
                </c:pt>
                <c:pt idx="20">
                  <c:v>18.740590115584013</c:v>
                </c:pt>
                <c:pt idx="21">
                  <c:v>18.815165131937988</c:v>
                </c:pt>
                <c:pt idx="22">
                  <c:v>18.85211907975804</c:v>
                </c:pt>
                <c:pt idx="23">
                  <c:v>18.926694096112016</c:v>
                </c:pt>
                <c:pt idx="24">
                  <c:v>18.963981604288989</c:v>
                </c:pt>
                <c:pt idx="25">
                  <c:v>19.113631977533004</c:v>
                </c:pt>
                <c:pt idx="26">
                  <c:v>19.22591145250999</c:v>
                </c:pt>
                <c:pt idx="27">
                  <c:v>19.338024147309</c:v>
                </c:pt>
                <c:pt idx="28">
                  <c:v>19.45022023219704</c:v>
                </c:pt>
                <c:pt idx="29">
                  <c:v>19.562416317086019</c:v>
                </c:pt>
                <c:pt idx="30">
                  <c:v>19.712066690329038</c:v>
                </c:pt>
                <c:pt idx="31">
                  <c:v>19.899421522195979</c:v>
                </c:pt>
                <c:pt idx="32">
                  <c:v>20.086692963974002</c:v>
                </c:pt>
                <c:pt idx="33">
                  <c:v>20.198722268683014</c:v>
                </c:pt>
                <c:pt idx="34">
                  <c:v>20.386327270818015</c:v>
                </c:pt>
                <c:pt idx="35">
                  <c:v>20.573682102683989</c:v>
                </c:pt>
                <c:pt idx="36">
                  <c:v>20.723582646196007</c:v>
                </c:pt>
                <c:pt idx="37">
                  <c:v>20.911020868152008</c:v>
                </c:pt>
                <c:pt idx="38">
                  <c:v>21.061088191842003</c:v>
                </c:pt>
                <c:pt idx="39">
                  <c:v>21.323601770686992</c:v>
                </c:pt>
                <c:pt idx="40">
                  <c:v>21.548827841356001</c:v>
                </c:pt>
                <c:pt idx="41">
                  <c:v>21.774137302113019</c:v>
                </c:pt>
                <c:pt idx="42">
                  <c:v>21.999530152960006</c:v>
                </c:pt>
                <c:pt idx="43">
                  <c:v>22.149931037007036</c:v>
                </c:pt>
                <c:pt idx="44">
                  <c:v>22.30041531114199</c:v>
                </c:pt>
                <c:pt idx="45">
                  <c:v>22.526058332257008</c:v>
                </c:pt>
                <c:pt idx="46">
                  <c:v>22.676459216304039</c:v>
                </c:pt>
                <c:pt idx="47">
                  <c:v>22.864397778794967</c:v>
                </c:pt>
                <c:pt idx="48">
                  <c:v>23.014715272752028</c:v>
                </c:pt>
                <c:pt idx="49">
                  <c:v>23.090040799910014</c:v>
                </c:pt>
                <c:pt idx="50">
                  <c:v>23.31568382102401</c:v>
                </c:pt>
                <c:pt idx="51">
                  <c:v>23.466168095160043</c:v>
                </c:pt>
                <c:pt idx="52">
                  <c:v>23.541577012406009</c:v>
                </c:pt>
                <c:pt idx="53">
                  <c:v>23.654606998187006</c:v>
                </c:pt>
                <c:pt idx="54">
                  <c:v>23.880250019301002</c:v>
                </c:pt>
                <c:pt idx="55">
                  <c:v>24.06843875205999</c:v>
                </c:pt>
                <c:pt idx="56">
                  <c:v>24.181385347751018</c:v>
                </c:pt>
                <c:pt idx="57">
                  <c:v>24.369574080509977</c:v>
                </c:pt>
                <c:pt idx="58">
                  <c:v>24.482520676201005</c:v>
                </c:pt>
                <c:pt idx="59">
                  <c:v>24.633004950337011</c:v>
                </c:pt>
                <c:pt idx="60">
                  <c:v>24.783489224472987</c:v>
                </c:pt>
                <c:pt idx="61">
                  <c:v>24.896602600342987</c:v>
                </c:pt>
                <c:pt idx="62">
                  <c:v>25.122245621457012</c:v>
                </c:pt>
                <c:pt idx="63">
                  <c:v>25.272896675770994</c:v>
                </c:pt>
                <c:pt idx="64">
                  <c:v>25.498789867153988</c:v>
                </c:pt>
                <c:pt idx="65">
                  <c:v>25.724516278357015</c:v>
                </c:pt>
                <c:pt idx="66">
                  <c:v>25.912788401206001</c:v>
                </c:pt>
                <c:pt idx="67">
                  <c:v>26.17596910076503</c:v>
                </c:pt>
                <c:pt idx="68">
                  <c:v>26.326703545167987</c:v>
                </c:pt>
                <c:pt idx="69">
                  <c:v>26.439816921037988</c:v>
                </c:pt>
                <c:pt idx="70">
                  <c:v>26.590301195173964</c:v>
                </c:pt>
                <c:pt idx="71">
                  <c:v>26.703414571042998</c:v>
                </c:pt>
                <c:pt idx="72">
                  <c:v>26.929057592157989</c:v>
                </c:pt>
                <c:pt idx="73">
                  <c:v>27.079792036561003</c:v>
                </c:pt>
                <c:pt idx="74">
                  <c:v>27.267813989142041</c:v>
                </c:pt>
                <c:pt idx="75">
                  <c:v>27.456086111990004</c:v>
                </c:pt>
                <c:pt idx="76">
                  <c:v>27.606737166304043</c:v>
                </c:pt>
                <c:pt idx="77">
                  <c:v>27.757304830529989</c:v>
                </c:pt>
                <c:pt idx="78">
                  <c:v>27.87033481631002</c:v>
                </c:pt>
                <c:pt idx="79">
                  <c:v>28.058440158980005</c:v>
                </c:pt>
                <c:pt idx="80">
                  <c:v>28.133932466315002</c:v>
                </c:pt>
                <c:pt idx="81">
                  <c:v>28.284583520629042</c:v>
                </c:pt>
                <c:pt idx="82">
                  <c:v>28.472688863298998</c:v>
                </c:pt>
              </c:numCache>
            </c:numRef>
          </c:xVal>
          <c:yVal>
            <c:numRef>
              <c:f>'120.Comparing Exit Channels (4)'!$B$6:$B$88</c:f>
              <c:numCache>
                <c:formatCode>0.0E+00</c:formatCode>
                <c:ptCount val="83"/>
                <c:pt idx="0">
                  <c:v>1.0437705773785701E-17</c:v>
                </c:pt>
                <c:pt idx="1">
                  <c:v>1.1048123412670199E-17</c:v>
                </c:pt>
                <c:pt idx="2">
                  <c:v>1.15618398202725E-17</c:v>
                </c:pt>
                <c:pt idx="3">
                  <c:v>1.2098978258068799E-17</c:v>
                </c:pt>
                <c:pt idx="4">
                  <c:v>1.2518686858113499E-17</c:v>
                </c:pt>
                <c:pt idx="5">
                  <c:v>1.40257375776043E-17</c:v>
                </c:pt>
                <c:pt idx="6">
                  <c:v>1.5536001878903001E-17</c:v>
                </c:pt>
                <c:pt idx="7">
                  <c:v>1.6443946232690799E-17</c:v>
                </c:pt>
                <c:pt idx="8">
                  <c:v>1.7405620670622601E-17</c:v>
                </c:pt>
                <c:pt idx="9">
                  <c:v>1.8423181861681799E-17</c:v>
                </c:pt>
                <c:pt idx="10">
                  <c:v>1.97227793240077E-17</c:v>
                </c:pt>
                <c:pt idx="11">
                  <c:v>2.15999785575163E-17</c:v>
                </c:pt>
                <c:pt idx="12">
                  <c:v>2.2604335856438301E-17</c:v>
                </c:pt>
                <c:pt idx="13">
                  <c:v>2.4475049526824197E-17</c:v>
                </c:pt>
                <c:pt idx="14">
                  <c:v>2.6805081100774901E-17</c:v>
                </c:pt>
                <c:pt idx="15">
                  <c:v>2.8695398489937704E-17</c:v>
                </c:pt>
                <c:pt idx="16">
                  <c:v>3.1071396384688299E-17</c:v>
                </c:pt>
                <c:pt idx="17">
                  <c:v>3.3642189868267097E-17</c:v>
                </c:pt>
                <c:pt idx="18">
                  <c:v>3.6843520401570198E-17</c:v>
                </c:pt>
                <c:pt idx="19">
                  <c:v>3.89974531576663E-17</c:v>
                </c:pt>
                <c:pt idx="20">
                  <c:v>4.1747587117720098E-17</c:v>
                </c:pt>
                <c:pt idx="21">
                  <c:v>4.4692521314387802E-17</c:v>
                </c:pt>
                <c:pt idx="22">
                  <c:v>4.8393091515282903E-17</c:v>
                </c:pt>
                <c:pt idx="23">
                  <c:v>5.18068090478426E-17</c:v>
                </c:pt>
                <c:pt idx="24">
                  <c:v>5.3602936446032304E-17</c:v>
                </c:pt>
                <c:pt idx="25">
                  <c:v>5.7381959483927294E-17</c:v>
                </c:pt>
                <c:pt idx="26">
                  <c:v>6.0047803030829E-17</c:v>
                </c:pt>
                <c:pt idx="27">
                  <c:v>6.4282425781011703E-17</c:v>
                </c:pt>
                <c:pt idx="28">
                  <c:v>6.8037868318890689E-17</c:v>
                </c:pt>
                <c:pt idx="29">
                  <c:v>7.2012707503441693E-17</c:v>
                </c:pt>
                <c:pt idx="30">
                  <c:v>7.7089624902406509E-17</c:v>
                </c:pt>
                <c:pt idx="31">
                  <c:v>8.0667945667437795E-17</c:v>
                </c:pt>
                <c:pt idx="32">
                  <c:v>8.5377366560151709E-17</c:v>
                </c:pt>
                <c:pt idx="33">
                  <c:v>9.2443117475374003E-17</c:v>
                </c:pt>
                <c:pt idx="34">
                  <c:v>9.3490948868716608E-17</c:v>
                </c:pt>
                <c:pt idx="35">
                  <c:v>9.7830580876283689E-17</c:v>
                </c:pt>
                <c:pt idx="36">
                  <c:v>1.01216506897239E-16</c:v>
                </c:pt>
                <c:pt idx="37">
                  <c:v>1.0471760876899699E-16</c:v>
                </c:pt>
                <c:pt idx="38">
                  <c:v>1.0590660419534999E-16</c:v>
                </c:pt>
                <c:pt idx="39">
                  <c:v>1.0956572854789399E-16</c:v>
                </c:pt>
                <c:pt idx="40">
                  <c:v>1.0955310238055699E-16</c:v>
                </c:pt>
                <c:pt idx="41">
                  <c:v>1.08302364177272E-16</c:v>
                </c:pt>
                <c:pt idx="42">
                  <c:v>1.05855761405994E-16</c:v>
                </c:pt>
                <c:pt idx="43">
                  <c:v>1.0229892115185501E-16</c:v>
                </c:pt>
                <c:pt idx="44">
                  <c:v>9.7744181381423498E-17</c:v>
                </c:pt>
                <c:pt idx="45">
                  <c:v>9.2333095790960001E-17</c:v>
                </c:pt>
                <c:pt idx="46">
                  <c:v>8.9230628173358894E-17</c:v>
                </c:pt>
                <c:pt idx="47">
                  <c:v>8.6230749715826995E-17</c:v>
                </c:pt>
                <c:pt idx="48">
                  <c:v>8.4285993169213094E-17</c:v>
                </c:pt>
                <c:pt idx="49">
                  <c:v>8.1457043898770993E-17</c:v>
                </c:pt>
                <c:pt idx="50">
                  <c:v>7.6947608858721004E-17</c:v>
                </c:pt>
                <c:pt idx="51">
                  <c:v>7.3521606606085592E-17</c:v>
                </c:pt>
                <c:pt idx="52">
                  <c:v>7.025084172785919E-17</c:v>
                </c:pt>
                <c:pt idx="53">
                  <c:v>6.6365602377349592E-17</c:v>
                </c:pt>
                <c:pt idx="54">
                  <c:v>6.2691624554323299E-17</c:v>
                </c:pt>
                <c:pt idx="55">
                  <c:v>5.8552798370232005E-17</c:v>
                </c:pt>
                <c:pt idx="56">
                  <c:v>5.5946878120646397E-17</c:v>
                </c:pt>
                <c:pt idx="57">
                  <c:v>5.2253332041234399E-17</c:v>
                </c:pt>
                <c:pt idx="58">
                  <c:v>4.9927772548535899E-17</c:v>
                </c:pt>
                <c:pt idx="59">
                  <c:v>4.7704796893315596E-17</c:v>
                </c:pt>
                <c:pt idx="60">
                  <c:v>4.5580796628182695E-17</c:v>
                </c:pt>
                <c:pt idx="61">
                  <c:v>4.2573242288016604E-17</c:v>
                </c:pt>
                <c:pt idx="62">
                  <c:v>4.0216401659476203E-17</c:v>
                </c:pt>
                <c:pt idx="63">
                  <c:v>3.756208431643E-17</c:v>
                </c:pt>
                <c:pt idx="64">
                  <c:v>3.4293047950662003E-17</c:v>
                </c:pt>
                <c:pt idx="65">
                  <c:v>3.2028446687244494E-17</c:v>
                </c:pt>
                <c:pt idx="66">
                  <c:v>2.9575855471075098E-17</c:v>
                </c:pt>
                <c:pt idx="67">
                  <c:v>2.79380092587282E-17</c:v>
                </c:pt>
                <c:pt idx="68">
                  <c:v>2.5799140469496098E-17</c:v>
                </c:pt>
                <c:pt idx="69">
                  <c:v>2.4096837687820998E-17</c:v>
                </c:pt>
                <c:pt idx="70">
                  <c:v>2.3023954184045601E-17</c:v>
                </c:pt>
                <c:pt idx="71">
                  <c:v>2.1504766314231199E-17</c:v>
                </c:pt>
                <c:pt idx="72">
                  <c:v>2.03142695553997E-17</c:v>
                </c:pt>
                <c:pt idx="73">
                  <c:v>1.8759056486150402E-17</c:v>
                </c:pt>
                <c:pt idx="74">
                  <c:v>1.7923487176476699E-17</c:v>
                </c:pt>
                <c:pt idx="75">
                  <c:v>1.6550988920737997E-17</c:v>
                </c:pt>
                <c:pt idx="76">
                  <c:v>1.54586093162921E-17</c:v>
                </c:pt>
                <c:pt idx="77">
                  <c:v>1.4603386789452398E-17</c:v>
                </c:pt>
                <c:pt idx="78">
                  <c:v>1.3795743042997699E-17</c:v>
                </c:pt>
                <c:pt idx="79">
                  <c:v>1.3032265580388999E-17</c:v>
                </c:pt>
                <c:pt idx="80">
                  <c:v>1.2311749538023E-17</c:v>
                </c:pt>
                <c:pt idx="81">
                  <c:v>1.14991634046633E-17</c:v>
                </c:pt>
                <c:pt idx="82">
                  <c:v>1.0862782162206701E-17</c:v>
                </c:pt>
              </c:numCache>
            </c:numRef>
          </c:yVal>
          <c:smooth val="1"/>
          <c:extLst>
            <c:ext xmlns:c16="http://schemas.microsoft.com/office/drawing/2014/chart" uri="{C3380CC4-5D6E-409C-BE32-E72D297353CC}">
              <c16:uniqueId val="{00000000-156F-4F54-9660-E0F880611BCB}"/>
            </c:ext>
          </c:extLst>
        </c:ser>
        <c:ser>
          <c:idx val="0"/>
          <c:order val="1"/>
          <c:tx>
            <c:v>50Ti + 249Cf [2016LI09]</c:v>
          </c:tx>
          <c:spPr>
            <a:ln w="19050" cap="rnd">
              <a:solidFill>
                <a:schemeClr val="accent1"/>
              </a:solidFill>
              <a:round/>
            </a:ln>
            <a:effectLst/>
          </c:spPr>
          <c:marker>
            <c:symbol val="none"/>
          </c:marker>
          <c:xVal>
            <c:numRef>
              <c:f>'120.Comparing Exit Channels (4)'!$R$6:$R$81</c:f>
              <c:numCache>
                <c:formatCode>0.00</c:formatCode>
                <c:ptCount val="76"/>
                <c:pt idx="0">
                  <c:v>22.176886301021</c:v>
                </c:pt>
                <c:pt idx="1">
                  <c:v>22.176886301021</c:v>
                </c:pt>
                <c:pt idx="2">
                  <c:v>22.200530178501101</c:v>
                </c:pt>
                <c:pt idx="3">
                  <c:v>22.271461810941599</c:v>
                </c:pt>
                <c:pt idx="4">
                  <c:v>22.342393443382001</c:v>
                </c:pt>
                <c:pt idx="5">
                  <c:v>22.366037320862201</c:v>
                </c:pt>
                <c:pt idx="6">
                  <c:v>22.4606128307828</c:v>
                </c:pt>
                <c:pt idx="7">
                  <c:v>22.4606128307828</c:v>
                </c:pt>
                <c:pt idx="8">
                  <c:v>22.555188340703399</c:v>
                </c:pt>
                <c:pt idx="9">
                  <c:v>22.555188340703399</c:v>
                </c:pt>
                <c:pt idx="10">
                  <c:v>22.649763850623899</c:v>
                </c:pt>
                <c:pt idx="11">
                  <c:v>22.7206954830644</c:v>
                </c:pt>
                <c:pt idx="12">
                  <c:v>22.8625587479453</c:v>
                </c:pt>
                <c:pt idx="13">
                  <c:v>22.933490380385699</c:v>
                </c:pt>
                <c:pt idx="14">
                  <c:v>23.028065890306301</c:v>
                </c:pt>
                <c:pt idx="15">
                  <c:v>23.075353645266599</c:v>
                </c:pt>
                <c:pt idx="16">
                  <c:v>23.217216910147499</c:v>
                </c:pt>
                <c:pt idx="17">
                  <c:v>23.2645046651078</c:v>
                </c:pt>
                <c:pt idx="18">
                  <c:v>23.311792420068102</c:v>
                </c:pt>
                <c:pt idx="19">
                  <c:v>23.430011807468802</c:v>
                </c:pt>
                <c:pt idx="20">
                  <c:v>23.5245873173894</c:v>
                </c:pt>
                <c:pt idx="21">
                  <c:v>23.690094459750402</c:v>
                </c:pt>
                <c:pt idx="22">
                  <c:v>23.784669969671</c:v>
                </c:pt>
                <c:pt idx="23">
                  <c:v>23.879245479591599</c:v>
                </c:pt>
                <c:pt idx="24">
                  <c:v>23.973820989512198</c:v>
                </c:pt>
                <c:pt idx="25">
                  <c:v>24.068396499432801</c:v>
                </c:pt>
                <c:pt idx="26">
                  <c:v>24.210259764313701</c:v>
                </c:pt>
                <c:pt idx="27">
                  <c:v>24.446698539115101</c:v>
                </c:pt>
                <c:pt idx="28">
                  <c:v>24.588561803996001</c:v>
                </c:pt>
                <c:pt idx="29">
                  <c:v>24.6831373139166</c:v>
                </c:pt>
                <c:pt idx="30">
                  <c:v>24.919576088718099</c:v>
                </c:pt>
                <c:pt idx="31">
                  <c:v>25.1087271085593</c:v>
                </c:pt>
                <c:pt idx="32">
                  <c:v>25.297878128400399</c:v>
                </c:pt>
                <c:pt idx="33">
                  <c:v>25.534316903201901</c:v>
                </c:pt>
                <c:pt idx="34">
                  <c:v>25.865331187923999</c:v>
                </c:pt>
                <c:pt idx="35">
                  <c:v>26.243633227606299</c:v>
                </c:pt>
                <c:pt idx="36">
                  <c:v>26.692866899729101</c:v>
                </c:pt>
                <c:pt idx="37">
                  <c:v>27.094812816891601</c:v>
                </c:pt>
                <c:pt idx="38">
                  <c:v>27.685909753895299</c:v>
                </c:pt>
                <c:pt idx="39">
                  <c:v>28.2533628134188</c:v>
                </c:pt>
                <c:pt idx="40">
                  <c:v>28.749884240501899</c:v>
                </c:pt>
                <c:pt idx="41">
                  <c:v>29.080898525224001</c:v>
                </c:pt>
                <c:pt idx="42">
                  <c:v>29.482844442386501</c:v>
                </c:pt>
                <c:pt idx="43">
                  <c:v>29.932078114509299</c:v>
                </c:pt>
                <c:pt idx="44">
                  <c:v>30.310380154191598</c:v>
                </c:pt>
                <c:pt idx="45">
                  <c:v>30.6650383163939</c:v>
                </c:pt>
                <c:pt idx="46">
                  <c:v>30.9251209686755</c:v>
                </c:pt>
                <c:pt idx="47">
                  <c:v>31.279779130877699</c:v>
                </c:pt>
                <c:pt idx="48">
                  <c:v>31.729012803000501</c:v>
                </c:pt>
                <c:pt idx="49">
                  <c:v>32.060027087722503</c:v>
                </c:pt>
                <c:pt idx="50">
                  <c:v>32.391041372444597</c:v>
                </c:pt>
                <c:pt idx="51">
                  <c:v>32.769343412127</c:v>
                </c:pt>
                <c:pt idx="52">
                  <c:v>33.1712893292895</c:v>
                </c:pt>
                <c:pt idx="53">
                  <c:v>33.455015859051201</c:v>
                </c:pt>
                <c:pt idx="54">
                  <c:v>33.8096740212534</c:v>
                </c:pt>
                <c:pt idx="55">
                  <c:v>34.093400551015201</c:v>
                </c:pt>
                <c:pt idx="56">
                  <c:v>34.400770958257098</c:v>
                </c:pt>
                <c:pt idx="57">
                  <c:v>34.684497488018899</c:v>
                </c:pt>
                <c:pt idx="58">
                  <c:v>35.1337311601417</c:v>
                </c:pt>
                <c:pt idx="59">
                  <c:v>35.488389322343899</c:v>
                </c:pt>
                <c:pt idx="60">
                  <c:v>35.961266871946798</c:v>
                </c:pt>
                <c:pt idx="61">
                  <c:v>36.292281156668899</c:v>
                </c:pt>
                <c:pt idx="62">
                  <c:v>36.5760076864307</c:v>
                </c:pt>
                <c:pt idx="63">
                  <c:v>36.812446461232099</c:v>
                </c:pt>
                <c:pt idx="64">
                  <c:v>37.119816868474103</c:v>
                </c:pt>
                <c:pt idx="65">
                  <c:v>37.3798995207557</c:v>
                </c:pt>
                <c:pt idx="66">
                  <c:v>37.6163382955571</c:v>
                </c:pt>
                <c:pt idx="67">
                  <c:v>37.829133192878501</c:v>
                </c:pt>
                <c:pt idx="68">
                  <c:v>38.160147477600503</c:v>
                </c:pt>
                <c:pt idx="69">
                  <c:v>38.420230129882199</c:v>
                </c:pt>
                <c:pt idx="70">
                  <c:v>38.774888292084398</c:v>
                </c:pt>
                <c:pt idx="71">
                  <c:v>39.058614821846099</c:v>
                </c:pt>
                <c:pt idx="72">
                  <c:v>39.295053596647598</c:v>
                </c:pt>
                <c:pt idx="73">
                  <c:v>39.484204616488803</c:v>
                </c:pt>
                <c:pt idx="74">
                  <c:v>39.696999513810098</c:v>
                </c:pt>
                <c:pt idx="75">
                  <c:v>39.815218901210798</c:v>
                </c:pt>
              </c:numCache>
            </c:numRef>
          </c:xVal>
          <c:yVal>
            <c:numRef>
              <c:f>'120.Comparing Exit Channels (4)'!$S$6:$S$81</c:f>
              <c:numCache>
                <c:formatCode>0.00E+00</c:formatCode>
                <c:ptCount val="76"/>
                <c:pt idx="0">
                  <c:v>1.0135564768245201E-16</c:v>
                </c:pt>
                <c:pt idx="1">
                  <c:v>1.06964524792193E-16</c:v>
                </c:pt>
                <c:pt idx="2">
                  <c:v>1.16748541018856E-16</c:v>
                </c:pt>
                <c:pt idx="3">
                  <c:v>1.2742749857031399E-16</c:v>
                </c:pt>
                <c:pt idx="4">
                  <c:v>1.3908325748811499E-16</c:v>
                </c:pt>
                <c:pt idx="5">
                  <c:v>1.50786539043879E-16</c:v>
                </c:pt>
                <c:pt idx="6">
                  <c:v>1.6237767391887198E-16</c:v>
                </c:pt>
                <c:pt idx="7">
                  <c:v>1.7485983267797498E-16</c:v>
                </c:pt>
                <c:pt idx="8">
                  <c:v>1.9738840486054298E-16</c:v>
                </c:pt>
                <c:pt idx="9">
                  <c:v>2.1399782370539201E-16</c:v>
                </c:pt>
                <c:pt idx="10">
                  <c:v>2.36738562305438E-16</c:v>
                </c:pt>
                <c:pt idx="11">
                  <c:v>2.6189587310758104E-16</c:v>
                </c:pt>
                <c:pt idx="12">
                  <c:v>3.0167002809714303E-16</c:v>
                </c:pt>
                <c:pt idx="13">
                  <c:v>3.29263704184934E-16</c:v>
                </c:pt>
                <c:pt idx="14">
                  <c:v>3.6671399585438499E-16</c:v>
                </c:pt>
                <c:pt idx="15">
                  <c:v>4.0842386526745297E-16</c:v>
                </c:pt>
                <c:pt idx="16">
                  <c:v>4.6415888336127896E-16</c:v>
                </c:pt>
                <c:pt idx="17">
                  <c:v>4.8005008365281595E-16</c:v>
                </c:pt>
                <c:pt idx="18">
                  <c:v>5.3465074391461198E-16</c:v>
                </c:pt>
                <c:pt idx="19">
                  <c:v>6.2000852473216098E-16</c:v>
                </c:pt>
                <c:pt idx="20">
                  <c:v>6.8589448350782204E-16</c:v>
                </c:pt>
                <c:pt idx="21">
                  <c:v>7.639077845044239E-16</c:v>
                </c:pt>
                <c:pt idx="22">
                  <c:v>8.5079427996274603E-16</c:v>
                </c:pt>
                <c:pt idx="23">
                  <c:v>9.4756320265399292E-16</c:v>
                </c:pt>
                <c:pt idx="24">
                  <c:v>1.0553385749880799E-15</c:v>
                </c:pt>
                <c:pt idx="25">
                  <c:v>1.1364636663857299E-15</c:v>
                </c:pt>
                <c:pt idx="26">
                  <c:v>1.3002746261746301E-15</c:v>
                </c:pt>
                <c:pt idx="27">
                  <c:v>1.4481672222358E-15</c:v>
                </c:pt>
                <c:pt idx="28">
                  <c:v>1.59130851241951E-15</c:v>
                </c:pt>
                <c:pt idx="29">
                  <c:v>1.8329807108324399E-15</c:v>
                </c:pt>
                <c:pt idx="30">
                  <c:v>2.1113556925396801E-15</c:v>
                </c:pt>
                <c:pt idx="31">
                  <c:v>2.2736580356831302E-15</c:v>
                </c:pt>
                <c:pt idx="32">
                  <c:v>2.54936928175456E-15</c:v>
                </c:pt>
                <c:pt idx="33">
                  <c:v>2.8972655609139299E-15</c:v>
                </c:pt>
                <c:pt idx="34">
                  <c:v>3.2051470039811496E-15</c:v>
                </c:pt>
                <c:pt idx="35">
                  <c:v>3.4748468836982298E-15</c:v>
                </c:pt>
                <c:pt idx="36">
                  <c:v>3.7168534564041194E-15</c:v>
                </c:pt>
                <c:pt idx="37">
                  <c:v>3.9757146368648404E-15</c:v>
                </c:pt>
                <c:pt idx="38">
                  <c:v>4.0296113202004E-15</c:v>
                </c:pt>
                <c:pt idx="39">
                  <c:v>3.9490372295767095E-15</c:v>
                </c:pt>
                <c:pt idx="40">
                  <c:v>3.7926901907322496E-15</c:v>
                </c:pt>
                <c:pt idx="41">
                  <c:v>3.56969884682607E-15</c:v>
                </c:pt>
                <c:pt idx="42">
                  <c:v>3.3825152718087599E-15</c:v>
                </c:pt>
                <c:pt idx="43">
                  <c:v>3.1622776601683897E-15</c:v>
                </c:pt>
                <c:pt idx="44">
                  <c:v>2.8972655609139299E-15</c:v>
                </c:pt>
                <c:pt idx="45">
                  <c:v>2.6723945955333496E-15</c:v>
                </c:pt>
                <c:pt idx="46">
                  <c:v>2.4484367468222298E-15</c:v>
                </c:pt>
                <c:pt idx="47">
                  <c:v>2.2736580356831302E-15</c:v>
                </c:pt>
                <c:pt idx="48">
                  <c:v>2.0691380811147901E-15</c:v>
                </c:pt>
                <c:pt idx="49">
                  <c:v>1.8703798907641899E-15</c:v>
                </c:pt>
                <c:pt idx="50">
                  <c:v>1.6793692578631999E-15</c:v>
                </c:pt>
                <c:pt idx="51">
                  <c:v>1.5283067326587699E-15</c:v>
                </c:pt>
                <c:pt idx="52">
                  <c:v>1.36302218300314E-15</c:v>
                </c:pt>
                <c:pt idx="53">
                  <c:v>1.2074560865147301E-15</c:v>
                </c:pt>
                <c:pt idx="54">
                  <c:v>1.0914697302275801E-15</c:v>
                </c:pt>
                <c:pt idx="55">
                  <c:v>9.8662484317895006E-16</c:v>
                </c:pt>
                <c:pt idx="56">
                  <c:v>8.9787602302389006E-16</c:v>
                </c:pt>
                <c:pt idx="57">
                  <c:v>8.0077180242419507E-16</c:v>
                </c:pt>
                <c:pt idx="58">
                  <c:v>6.8589448350782204E-16</c:v>
                </c:pt>
                <c:pt idx="59">
                  <c:v>5.7963939533849804E-16</c:v>
                </c:pt>
                <c:pt idx="60">
                  <c:v>4.9648534386813701E-16</c:v>
                </c:pt>
                <c:pt idx="61">
                  <c:v>4.3981987805811301E-16</c:v>
                </c:pt>
                <c:pt idx="62">
                  <c:v>3.8700742581315E-16</c:v>
                </c:pt>
                <c:pt idx="63">
                  <c:v>3.5457458424656099E-16</c:v>
                </c:pt>
                <c:pt idx="64">
                  <c:v>3.03707936006923E-16</c:v>
                </c:pt>
                <c:pt idx="65">
                  <c:v>2.80135676119887E-16</c:v>
                </c:pt>
                <c:pt idx="66">
                  <c:v>2.5152710678163298E-16</c:v>
                </c:pt>
                <c:pt idx="67">
                  <c:v>2.2584015831979698E-16</c:v>
                </c:pt>
                <c:pt idx="68">
                  <c:v>1.9872184654880601E-16</c:v>
                </c:pt>
                <c:pt idx="69">
                  <c:v>1.7842758126720497E-16</c:v>
                </c:pt>
                <c:pt idx="70">
                  <c:v>1.5386310873807199E-16</c:v>
                </c:pt>
                <c:pt idx="71">
                  <c:v>1.3908325748811499E-16</c:v>
                </c:pt>
                <c:pt idx="72">
                  <c:v>1.2915496650148901E-16</c:v>
                </c:pt>
                <c:pt idx="73">
                  <c:v>1.1596514767613999E-16</c:v>
                </c:pt>
                <c:pt idx="74">
                  <c:v>1.05533857498808E-16</c:v>
                </c:pt>
                <c:pt idx="75">
                  <c:v>1.02729673171294E-16</c:v>
                </c:pt>
              </c:numCache>
            </c:numRef>
          </c:yVal>
          <c:smooth val="1"/>
          <c:extLst>
            <c:ext xmlns:c16="http://schemas.microsoft.com/office/drawing/2014/chart" uri="{C3380CC4-5D6E-409C-BE32-E72D297353CC}">
              <c16:uniqueId val="{00000001-156F-4F54-9660-E0F880611BCB}"/>
            </c:ext>
          </c:extLst>
        </c:ser>
        <c:ser>
          <c:idx val="2"/>
          <c:order val="2"/>
          <c:tx>
            <c:v>50Ti + 250Cf [2016LI09]</c:v>
          </c:tx>
          <c:spPr>
            <a:ln w="19050" cap="rnd">
              <a:solidFill>
                <a:schemeClr val="accent3"/>
              </a:solidFill>
              <a:round/>
            </a:ln>
            <a:effectLst/>
          </c:spPr>
          <c:marker>
            <c:symbol val="none"/>
          </c:marker>
          <c:xVal>
            <c:numRef>
              <c:f>'120.Comparing Exit Channels (4)'!$W$6:$W$100</c:f>
              <c:numCache>
                <c:formatCode>0.00</c:formatCode>
                <c:ptCount val="95"/>
                <c:pt idx="0">
                  <c:v>20.9692671394799</c:v>
                </c:pt>
                <c:pt idx="1">
                  <c:v>20.992907801418401</c:v>
                </c:pt>
                <c:pt idx="2">
                  <c:v>21.063829787233999</c:v>
                </c:pt>
                <c:pt idx="3">
                  <c:v>21.087470449172599</c:v>
                </c:pt>
                <c:pt idx="4">
                  <c:v>21.182033096926698</c:v>
                </c:pt>
                <c:pt idx="5">
                  <c:v>21.229314420803799</c:v>
                </c:pt>
                <c:pt idx="6">
                  <c:v>21.300236406619401</c:v>
                </c:pt>
                <c:pt idx="7">
                  <c:v>21.371158392434999</c:v>
                </c:pt>
                <c:pt idx="8">
                  <c:v>21.3947990543735</c:v>
                </c:pt>
                <c:pt idx="9">
                  <c:v>21.465721040189099</c:v>
                </c:pt>
                <c:pt idx="10">
                  <c:v>21.465721040189099</c:v>
                </c:pt>
                <c:pt idx="11">
                  <c:v>21.6784869976359</c:v>
                </c:pt>
                <c:pt idx="12">
                  <c:v>21.6784869976359</c:v>
                </c:pt>
                <c:pt idx="13">
                  <c:v>21.773049645390099</c:v>
                </c:pt>
                <c:pt idx="14">
                  <c:v>21.843971631205701</c:v>
                </c:pt>
                <c:pt idx="15">
                  <c:v>21.9385342789598</c:v>
                </c:pt>
                <c:pt idx="16">
                  <c:v>21.985815602836901</c:v>
                </c:pt>
                <c:pt idx="17">
                  <c:v>22.056737588652499</c:v>
                </c:pt>
                <c:pt idx="18">
                  <c:v>22.127659574468101</c:v>
                </c:pt>
                <c:pt idx="19">
                  <c:v>22.2222222222222</c:v>
                </c:pt>
                <c:pt idx="20">
                  <c:v>22.316784869976399</c:v>
                </c:pt>
                <c:pt idx="21">
                  <c:v>22.411347517730501</c:v>
                </c:pt>
                <c:pt idx="22">
                  <c:v>22.4822695035461</c:v>
                </c:pt>
                <c:pt idx="23">
                  <c:v>22.5059101654846</c:v>
                </c:pt>
                <c:pt idx="24">
                  <c:v>22.600472813238799</c:v>
                </c:pt>
                <c:pt idx="25">
                  <c:v>22.789598108747001</c:v>
                </c:pt>
                <c:pt idx="26">
                  <c:v>22.884160756501199</c:v>
                </c:pt>
                <c:pt idx="27">
                  <c:v>22.978723404255302</c:v>
                </c:pt>
                <c:pt idx="28">
                  <c:v>23.0732860520095</c:v>
                </c:pt>
                <c:pt idx="29">
                  <c:v>23.167848699763599</c:v>
                </c:pt>
                <c:pt idx="30">
                  <c:v>23.309692671394799</c:v>
                </c:pt>
                <c:pt idx="31">
                  <c:v>23.451536643025999</c:v>
                </c:pt>
                <c:pt idx="32">
                  <c:v>23.522458628841601</c:v>
                </c:pt>
                <c:pt idx="33">
                  <c:v>23.7352245862884</c:v>
                </c:pt>
                <c:pt idx="34">
                  <c:v>23.853427895981099</c:v>
                </c:pt>
                <c:pt idx="35">
                  <c:v>23.947990543735202</c:v>
                </c:pt>
                <c:pt idx="36">
                  <c:v>24.113475177304998</c:v>
                </c:pt>
                <c:pt idx="37">
                  <c:v>24.231678486997598</c:v>
                </c:pt>
                <c:pt idx="38">
                  <c:v>24.420803782505899</c:v>
                </c:pt>
                <c:pt idx="39">
                  <c:v>24.515366430259999</c:v>
                </c:pt>
                <c:pt idx="40">
                  <c:v>24.7281323877069</c:v>
                </c:pt>
                <c:pt idx="41">
                  <c:v>24.964539007092199</c:v>
                </c:pt>
                <c:pt idx="42">
                  <c:v>25.1536643026005</c:v>
                </c:pt>
                <c:pt idx="43">
                  <c:v>25.484633569739898</c:v>
                </c:pt>
                <c:pt idx="44">
                  <c:v>25.8156028368794</c:v>
                </c:pt>
                <c:pt idx="45">
                  <c:v>26.075650118203299</c:v>
                </c:pt>
                <c:pt idx="46">
                  <c:v>26.855791962174901</c:v>
                </c:pt>
                <c:pt idx="47">
                  <c:v>27.210401891252999</c:v>
                </c:pt>
                <c:pt idx="48">
                  <c:v>27.6359338061466</c:v>
                </c:pt>
                <c:pt idx="49">
                  <c:v>27.990543735224598</c:v>
                </c:pt>
                <c:pt idx="50">
                  <c:v>28.274231678486998</c:v>
                </c:pt>
                <c:pt idx="51">
                  <c:v>28.581560283687899</c:v>
                </c:pt>
                <c:pt idx="52">
                  <c:v>28.8652482269503</c:v>
                </c:pt>
                <c:pt idx="53">
                  <c:v>28.959810874704502</c:v>
                </c:pt>
                <c:pt idx="54">
                  <c:v>29.125295508274199</c:v>
                </c:pt>
                <c:pt idx="55">
                  <c:v>29.479905437352201</c:v>
                </c:pt>
                <c:pt idx="56">
                  <c:v>29.763593380614701</c:v>
                </c:pt>
                <c:pt idx="57">
                  <c:v>29.952718676122899</c:v>
                </c:pt>
                <c:pt idx="58">
                  <c:v>30.189125295508301</c:v>
                </c:pt>
                <c:pt idx="59">
                  <c:v>30.709219858156001</c:v>
                </c:pt>
                <c:pt idx="60">
                  <c:v>30.9692671394799</c:v>
                </c:pt>
                <c:pt idx="61">
                  <c:v>31.371158392434999</c:v>
                </c:pt>
                <c:pt idx="62">
                  <c:v>31.583924349881801</c:v>
                </c:pt>
                <c:pt idx="63">
                  <c:v>31.820330969267101</c:v>
                </c:pt>
                <c:pt idx="64">
                  <c:v>32.009456264775402</c:v>
                </c:pt>
                <c:pt idx="65">
                  <c:v>32.2222222222222</c:v>
                </c:pt>
                <c:pt idx="66">
                  <c:v>32.553191489361701</c:v>
                </c:pt>
                <c:pt idx="67">
                  <c:v>32.907801418439703</c:v>
                </c:pt>
                <c:pt idx="68">
                  <c:v>33.3333333333333</c:v>
                </c:pt>
                <c:pt idx="69">
                  <c:v>33.569739952718699</c:v>
                </c:pt>
                <c:pt idx="70">
                  <c:v>33.995271867612303</c:v>
                </c:pt>
                <c:pt idx="71">
                  <c:v>34.137115839243499</c:v>
                </c:pt>
                <c:pt idx="72">
                  <c:v>34.515366430260002</c:v>
                </c:pt>
                <c:pt idx="73">
                  <c:v>34.751773049645401</c:v>
                </c:pt>
                <c:pt idx="74">
                  <c:v>35.059101654846302</c:v>
                </c:pt>
                <c:pt idx="75">
                  <c:v>35.2718676122931</c:v>
                </c:pt>
                <c:pt idx="76">
                  <c:v>35.791962174940899</c:v>
                </c:pt>
                <c:pt idx="77">
                  <c:v>36.028368794326198</c:v>
                </c:pt>
                <c:pt idx="78">
                  <c:v>36.217494089834503</c:v>
                </c:pt>
                <c:pt idx="79">
                  <c:v>36.784869976359303</c:v>
                </c:pt>
                <c:pt idx="80">
                  <c:v>36.973995271867601</c:v>
                </c:pt>
                <c:pt idx="81">
                  <c:v>37.328605200945603</c:v>
                </c:pt>
                <c:pt idx="82">
                  <c:v>37.5177304964539</c:v>
                </c:pt>
                <c:pt idx="83">
                  <c:v>37.825059101654801</c:v>
                </c:pt>
                <c:pt idx="84">
                  <c:v>38.108747044917301</c:v>
                </c:pt>
                <c:pt idx="85">
                  <c:v>38.416075650118202</c:v>
                </c:pt>
                <c:pt idx="86">
                  <c:v>38.628841607565001</c:v>
                </c:pt>
                <c:pt idx="87">
                  <c:v>38.865248226950399</c:v>
                </c:pt>
                <c:pt idx="88">
                  <c:v>39.054373522458597</c:v>
                </c:pt>
                <c:pt idx="89">
                  <c:v>39.267139479905403</c:v>
                </c:pt>
                <c:pt idx="90">
                  <c:v>39.574468085106403</c:v>
                </c:pt>
                <c:pt idx="91">
                  <c:v>39.810874704491702</c:v>
                </c:pt>
                <c:pt idx="92">
                  <c:v>40.023640661938501</c:v>
                </c:pt>
                <c:pt idx="93">
                  <c:v>40.260047281323899</c:v>
                </c:pt>
                <c:pt idx="94">
                  <c:v>40.496453900709199</c:v>
                </c:pt>
              </c:numCache>
            </c:numRef>
          </c:xVal>
          <c:yVal>
            <c:numRef>
              <c:f>'120.Comparing Exit Channels (4)'!$X$6:$X$100</c:f>
              <c:numCache>
                <c:formatCode>0.00E+00</c:formatCode>
                <c:ptCount val="95"/>
                <c:pt idx="0">
                  <c:v>1.0476157527896699E-16</c:v>
                </c:pt>
                <c:pt idx="1">
                  <c:v>1.0974987654930599E-16</c:v>
                </c:pt>
                <c:pt idx="2">
                  <c:v>1.17290832623815E-16</c:v>
                </c:pt>
                <c:pt idx="3">
                  <c:v>1.23694985024888E-16</c:v>
                </c:pt>
                <c:pt idx="4">
                  <c:v>1.3575509336249701E-16</c:v>
                </c:pt>
                <c:pt idx="5">
                  <c:v>1.42219174327983E-16</c:v>
                </c:pt>
                <c:pt idx="6">
                  <c:v>1.60289917327138E-16</c:v>
                </c:pt>
                <c:pt idx="7">
                  <c:v>1.70168915424381E-16</c:v>
                </c:pt>
                <c:pt idx="8">
                  <c:v>1.8800537864502499E-16</c:v>
                </c:pt>
                <c:pt idx="9">
                  <c:v>2.0496906107066401E-16</c:v>
                </c:pt>
                <c:pt idx="10">
                  <c:v>2.24953291489325E-16</c:v>
                </c:pt>
                <c:pt idx="11">
                  <c:v>2.5018910773474202E-16</c:v>
                </c:pt>
                <c:pt idx="12">
                  <c:v>2.67379697201152E-16</c:v>
                </c:pt>
                <c:pt idx="13">
                  <c:v>3.0538555088334202E-16</c:v>
                </c:pt>
                <c:pt idx="14">
                  <c:v>3.3073527641255602E-16</c:v>
                </c:pt>
                <c:pt idx="15">
                  <c:v>3.6540169935349099E-16</c:v>
                </c:pt>
                <c:pt idx="16">
                  <c:v>3.9573330070046398E-16</c:v>
                </c:pt>
                <c:pt idx="17">
                  <c:v>4.4306214575838899E-16</c:v>
                </c:pt>
                <c:pt idx="18">
                  <c:v>4.96051418105481E-16</c:v>
                </c:pt>
                <c:pt idx="19">
                  <c:v>5.3722811183240398E-16</c:v>
                </c:pt>
                <c:pt idx="20">
                  <c:v>5.8960718952422896E-16</c:v>
                </c:pt>
                <c:pt idx="21">
                  <c:v>6.5575078134856098E-16</c:v>
                </c:pt>
                <c:pt idx="22">
                  <c:v>7.2931452478765697E-16</c:v>
                </c:pt>
                <c:pt idx="23">
                  <c:v>8.2746363702060299E-16</c:v>
                </c:pt>
                <c:pt idx="24">
                  <c:v>9.2642649457718297E-16</c:v>
                </c:pt>
                <c:pt idx="25">
                  <c:v>1.07226722201032E-15</c:v>
                </c:pt>
                <c:pt idx="26">
                  <c:v>1.176811952435E-15</c:v>
                </c:pt>
                <c:pt idx="27">
                  <c:v>1.30016093808772E-15</c:v>
                </c:pt>
                <c:pt idx="28">
                  <c:v>1.44601620566715E-15</c:v>
                </c:pt>
                <c:pt idx="29">
                  <c:v>1.56604845283283E-15</c:v>
                </c:pt>
                <c:pt idx="30">
                  <c:v>1.75334445356397E-15</c:v>
                </c:pt>
                <c:pt idx="31">
                  <c:v>2.0025681360431199E-15</c:v>
                </c:pt>
                <c:pt idx="32">
                  <c:v>2.2420709447806201E-15</c:v>
                </c:pt>
                <c:pt idx="33">
                  <c:v>2.6123262654517797E-15</c:v>
                </c:pt>
                <c:pt idx="34">
                  <c:v>2.9053834826703301E-15</c:v>
                </c:pt>
                <c:pt idx="35">
                  <c:v>3.1050134951248602E-15</c:v>
                </c:pt>
                <c:pt idx="36">
                  <c:v>3.4995446906857998E-15</c:v>
                </c:pt>
                <c:pt idx="37">
                  <c:v>3.8663537521924199E-15</c:v>
                </c:pt>
                <c:pt idx="38">
                  <c:v>4.2433184699906196E-15</c:v>
                </c:pt>
                <c:pt idx="39">
                  <c:v>4.5348785081285903E-15</c:v>
                </c:pt>
                <c:pt idx="40">
                  <c:v>5.1110921195491798E-15</c:v>
                </c:pt>
                <c:pt idx="41">
                  <c:v>5.4622772176843499E-15</c:v>
                </c:pt>
                <c:pt idx="42">
                  <c:v>5.95513724493154E-15</c:v>
                </c:pt>
                <c:pt idx="43">
                  <c:v>6.4494667710376298E-15</c:v>
                </c:pt>
                <c:pt idx="44">
                  <c:v>7.1254755272049404E-15</c:v>
                </c:pt>
                <c:pt idx="45">
                  <c:v>7.415319536585769E-15</c:v>
                </c:pt>
                <c:pt idx="46">
                  <c:v>8.1383040371394213E-15</c:v>
                </c:pt>
                <c:pt idx="47">
                  <c:v>8.3021756813197512E-15</c:v>
                </c:pt>
                <c:pt idx="48">
                  <c:v>8.0308572213915209E-15</c:v>
                </c:pt>
                <c:pt idx="49">
                  <c:v>7.87234096883762E-15</c:v>
                </c:pt>
                <c:pt idx="50">
                  <c:v>7.6658423663508299E-15</c:v>
                </c:pt>
                <c:pt idx="51">
                  <c:v>7.4647604084171302E-15</c:v>
                </c:pt>
                <c:pt idx="52">
                  <c:v>7.0314006864772001E-15</c:v>
                </c:pt>
                <c:pt idx="53">
                  <c:v>6.9848300584711003E-15</c:v>
                </c:pt>
                <c:pt idx="54">
                  <c:v>6.62319926009196E-15</c:v>
                </c:pt>
                <c:pt idx="55">
                  <c:v>6.2386955878147206E-15</c:v>
                </c:pt>
                <c:pt idx="56">
                  <c:v>5.95513724493154E-15</c:v>
                </c:pt>
                <c:pt idx="57">
                  <c:v>5.7989286249590005E-15</c:v>
                </c:pt>
                <c:pt idx="58">
                  <c:v>5.3901609277185194E-15</c:v>
                </c:pt>
                <c:pt idx="59">
                  <c:v>4.8787850945721296E-15</c:v>
                </c:pt>
                <c:pt idx="60">
                  <c:v>4.5348785081285903E-15</c:v>
                </c:pt>
                <c:pt idx="61">
                  <c:v>4.1320124001153404E-15</c:v>
                </c:pt>
                <c:pt idx="62">
                  <c:v>3.8663537521924199E-15</c:v>
                </c:pt>
                <c:pt idx="63">
                  <c:v>3.5700109868241797E-15</c:v>
                </c:pt>
                <c:pt idx="64">
                  <c:v>3.4077484777388198E-15</c:v>
                </c:pt>
                <c:pt idx="65">
                  <c:v>3.12571584968824E-15</c:v>
                </c:pt>
                <c:pt idx="66">
                  <c:v>2.7918202042099499E-15</c:v>
                </c:pt>
                <c:pt idx="67">
                  <c:v>2.4935920049841601E-15</c:v>
                </c:pt>
                <c:pt idx="68">
                  <c:v>2.1401653600666799E-15</c:v>
                </c:pt>
                <c:pt idx="69">
                  <c:v>1.9371233992140598E-15</c:v>
                </c:pt>
                <c:pt idx="70">
                  <c:v>1.7417316389976598E-15</c:v>
                </c:pt>
                <c:pt idx="71">
                  <c:v>1.59758216472915E-15</c:v>
                </c:pt>
                <c:pt idx="72">
                  <c:v>1.43643889869694E-15</c:v>
                </c:pt>
                <c:pt idx="73">
                  <c:v>1.3088296259282099E-15</c:v>
                </c:pt>
                <c:pt idx="74">
                  <c:v>1.1535835702687999E-15</c:v>
                </c:pt>
                <c:pt idx="75">
                  <c:v>1.0441406858612899E-15</c:v>
                </c:pt>
                <c:pt idx="76">
                  <c:v>8.4975343590864591E-16</c:v>
                </c:pt>
                <c:pt idx="77">
                  <c:v>7.742636826811279E-16</c:v>
                </c:pt>
                <c:pt idx="78">
                  <c:v>6.7790499069228098E-16</c:v>
                </c:pt>
                <c:pt idx="79">
                  <c:v>5.4804565484678595E-16</c:v>
                </c:pt>
                <c:pt idx="80">
                  <c:v>5.02688212142945E-16</c:v>
                </c:pt>
                <c:pt idx="81">
                  <c:v>4.4012764048785495E-16</c:v>
                </c:pt>
                <c:pt idx="82">
                  <c:v>3.9837181132738999E-16</c:v>
                </c:pt>
                <c:pt idx="83">
                  <c:v>3.4418864358687197E-16</c:v>
                </c:pt>
                <c:pt idx="84">
                  <c:v>3.0538555088334202E-16</c:v>
                </c:pt>
                <c:pt idx="85">
                  <c:v>2.6916242352527199E-16</c:v>
                </c:pt>
                <c:pt idx="86">
                  <c:v>2.4688595970313398E-16</c:v>
                </c:pt>
                <c:pt idx="87">
                  <c:v>2.20513073990305E-16</c:v>
                </c:pt>
                <c:pt idx="88">
                  <c:v>1.96957396277713E-16</c:v>
                </c:pt>
                <c:pt idx="89">
                  <c:v>1.7946024402973199E-16</c:v>
                </c:pt>
                <c:pt idx="90">
                  <c:v>1.61358633681077E-16</c:v>
                </c:pt>
                <c:pt idx="91">
                  <c:v>1.4702397738788001E-16</c:v>
                </c:pt>
                <c:pt idx="92">
                  <c:v>1.3307550535941199E-16</c:v>
                </c:pt>
                <c:pt idx="93">
                  <c:v>1.17290832623815E-16</c:v>
                </c:pt>
                <c:pt idx="94">
                  <c:v>1.0616320618412999E-16</c:v>
                </c:pt>
              </c:numCache>
            </c:numRef>
          </c:yVal>
          <c:smooth val="1"/>
          <c:extLst>
            <c:ext xmlns:c16="http://schemas.microsoft.com/office/drawing/2014/chart" uri="{C3380CC4-5D6E-409C-BE32-E72D297353CC}">
              <c16:uniqueId val="{00000002-156F-4F54-9660-E0F880611BCB}"/>
            </c:ext>
          </c:extLst>
        </c:ser>
        <c:ser>
          <c:idx val="3"/>
          <c:order val="3"/>
          <c:tx>
            <c:v>50Ti + 251Cf [2016LI09]</c:v>
          </c:tx>
          <c:spPr>
            <a:ln w="19050" cap="rnd">
              <a:solidFill>
                <a:schemeClr val="accent4"/>
              </a:solidFill>
              <a:round/>
            </a:ln>
            <a:effectLst/>
          </c:spPr>
          <c:marker>
            <c:symbol val="none"/>
          </c:marker>
          <c:xVal>
            <c:numRef>
              <c:f>'120.Comparing Exit Channels (4)'!$AJ$6:$AJ$100</c:f>
              <c:numCache>
                <c:formatCode>0.00</c:formatCode>
                <c:ptCount val="95"/>
                <c:pt idx="0">
                  <c:v>20.3682788345048</c:v>
                </c:pt>
                <c:pt idx="1">
                  <c:v>20.3682788345048</c:v>
                </c:pt>
                <c:pt idx="2">
                  <c:v>20.415566361651901</c:v>
                </c:pt>
                <c:pt idx="3">
                  <c:v>20.510141415945998</c:v>
                </c:pt>
                <c:pt idx="4">
                  <c:v>20.5574289430931</c:v>
                </c:pt>
                <c:pt idx="5">
                  <c:v>20.628360233813702</c:v>
                </c:pt>
                <c:pt idx="6">
                  <c:v>20.6756477609607</c:v>
                </c:pt>
                <c:pt idx="7">
                  <c:v>20.746579051681302</c:v>
                </c:pt>
                <c:pt idx="8">
                  <c:v>20.746579051681302</c:v>
                </c:pt>
                <c:pt idx="9">
                  <c:v>20.817510342401899</c:v>
                </c:pt>
                <c:pt idx="10">
                  <c:v>20.817510342401899</c:v>
                </c:pt>
                <c:pt idx="11">
                  <c:v>20.864797869549001</c:v>
                </c:pt>
                <c:pt idx="12">
                  <c:v>21.030304214563699</c:v>
                </c:pt>
                <c:pt idx="13">
                  <c:v>21.101235505284301</c:v>
                </c:pt>
                <c:pt idx="14">
                  <c:v>21.172166796004799</c:v>
                </c:pt>
                <c:pt idx="15">
                  <c:v>21.195810559578401</c:v>
                </c:pt>
                <c:pt idx="16">
                  <c:v>21.266741850298999</c:v>
                </c:pt>
                <c:pt idx="17">
                  <c:v>21.314029377446001</c:v>
                </c:pt>
                <c:pt idx="18">
                  <c:v>21.3613169045931</c:v>
                </c:pt>
                <c:pt idx="19">
                  <c:v>21.408604431740098</c:v>
                </c:pt>
                <c:pt idx="20">
                  <c:v>21.526823249607801</c:v>
                </c:pt>
                <c:pt idx="21">
                  <c:v>21.597754540328399</c:v>
                </c:pt>
                <c:pt idx="22">
                  <c:v>21.6923295946225</c:v>
                </c:pt>
                <c:pt idx="23">
                  <c:v>21.7869046489166</c:v>
                </c:pt>
                <c:pt idx="24">
                  <c:v>21.8814797032108</c:v>
                </c:pt>
                <c:pt idx="25">
                  <c:v>21.952410993931299</c:v>
                </c:pt>
                <c:pt idx="26">
                  <c:v>21.9996985210784</c:v>
                </c:pt>
                <c:pt idx="27">
                  <c:v>22.070629811799002</c:v>
                </c:pt>
                <c:pt idx="28">
                  <c:v>22.165204866093099</c:v>
                </c:pt>
                <c:pt idx="29">
                  <c:v>22.283423683960802</c:v>
                </c:pt>
                <c:pt idx="30">
                  <c:v>22.354354974681399</c:v>
                </c:pt>
                <c:pt idx="31">
                  <c:v>22.4489300289755</c:v>
                </c:pt>
                <c:pt idx="32">
                  <c:v>22.543505083269601</c:v>
                </c:pt>
                <c:pt idx="33">
                  <c:v>22.661723901137201</c:v>
                </c:pt>
                <c:pt idx="34">
                  <c:v>22.827230246151998</c:v>
                </c:pt>
                <c:pt idx="35">
                  <c:v>22.945449064019598</c:v>
                </c:pt>
                <c:pt idx="36">
                  <c:v>23.1109554090343</c:v>
                </c:pt>
                <c:pt idx="37">
                  <c:v>23.300105517622601</c:v>
                </c:pt>
                <c:pt idx="38">
                  <c:v>23.4419680990637</c:v>
                </c:pt>
                <c:pt idx="39">
                  <c:v>23.631118207652001</c:v>
                </c:pt>
                <c:pt idx="40">
                  <c:v>23.7729807890932</c:v>
                </c:pt>
                <c:pt idx="41">
                  <c:v>24.033062188401999</c:v>
                </c:pt>
                <c:pt idx="42">
                  <c:v>24.3167873512844</c:v>
                </c:pt>
                <c:pt idx="43">
                  <c:v>24.529581223446101</c:v>
                </c:pt>
                <c:pt idx="44">
                  <c:v>24.718731332034402</c:v>
                </c:pt>
                <c:pt idx="45">
                  <c:v>25.073387785637301</c:v>
                </c:pt>
                <c:pt idx="46">
                  <c:v>25.380756712093199</c:v>
                </c:pt>
                <c:pt idx="47">
                  <c:v>25.8772757471373</c:v>
                </c:pt>
                <c:pt idx="48">
                  <c:v>26.2319322007403</c:v>
                </c:pt>
                <c:pt idx="49">
                  <c:v>26.728451235784402</c:v>
                </c:pt>
                <c:pt idx="50">
                  <c:v>27.177682743681501</c:v>
                </c:pt>
                <c:pt idx="51">
                  <c:v>27.721489305872701</c:v>
                </c:pt>
                <c:pt idx="52">
                  <c:v>28.147077050196199</c:v>
                </c:pt>
                <c:pt idx="53">
                  <c:v>28.6435960852404</c:v>
                </c:pt>
                <c:pt idx="54">
                  <c:v>29.140115120284499</c:v>
                </c:pt>
                <c:pt idx="55">
                  <c:v>29.447484046740399</c:v>
                </c:pt>
                <c:pt idx="56">
                  <c:v>29.7548529731963</c:v>
                </c:pt>
                <c:pt idx="57">
                  <c:v>30.0858656632257</c:v>
                </c:pt>
                <c:pt idx="58">
                  <c:v>30.4168783532551</c:v>
                </c:pt>
                <c:pt idx="59">
                  <c:v>30.700603516137502</c:v>
                </c:pt>
                <c:pt idx="60">
                  <c:v>30.9843286790199</c:v>
                </c:pt>
                <c:pt idx="61">
                  <c:v>31.338985132622799</c:v>
                </c:pt>
                <c:pt idx="62">
                  <c:v>31.5281352412111</c:v>
                </c:pt>
                <c:pt idx="63">
                  <c:v>31.811860404093402</c:v>
                </c:pt>
                <c:pt idx="64">
                  <c:v>32.119229330549302</c:v>
                </c:pt>
                <c:pt idx="65">
                  <c:v>32.237448148417002</c:v>
                </c:pt>
                <c:pt idx="66">
                  <c:v>32.781254710608202</c:v>
                </c:pt>
                <c:pt idx="67">
                  <c:v>32.994048582769899</c:v>
                </c:pt>
                <c:pt idx="68">
                  <c:v>33.1831986913582</c:v>
                </c:pt>
                <c:pt idx="69">
                  <c:v>33.395992563519897</c:v>
                </c:pt>
                <c:pt idx="70">
                  <c:v>33.608786435681701</c:v>
                </c:pt>
                <c:pt idx="71">
                  <c:v>33.797936544269902</c:v>
                </c:pt>
                <c:pt idx="72">
                  <c:v>34.034374180005202</c:v>
                </c:pt>
                <c:pt idx="73">
                  <c:v>34.5072494514759</c:v>
                </c:pt>
                <c:pt idx="74">
                  <c:v>34.838262141505297</c:v>
                </c:pt>
                <c:pt idx="75">
                  <c:v>35.145631067961197</c:v>
                </c:pt>
                <c:pt idx="76">
                  <c:v>35.311137412975903</c:v>
                </c:pt>
                <c:pt idx="77">
                  <c:v>35.523931285137699</c:v>
                </c:pt>
                <c:pt idx="78">
                  <c:v>35.713081393725901</c:v>
                </c:pt>
                <c:pt idx="79">
                  <c:v>35.925875265887697</c:v>
                </c:pt>
                <c:pt idx="80">
                  <c:v>36.233244192343498</c:v>
                </c:pt>
                <c:pt idx="81">
                  <c:v>36.446038064505302</c:v>
                </c:pt>
                <c:pt idx="82">
                  <c:v>36.658831936667099</c:v>
                </c:pt>
                <c:pt idx="83">
                  <c:v>36.895269572402398</c:v>
                </c:pt>
                <c:pt idx="84">
                  <c:v>37.202638498858299</c:v>
                </c:pt>
                <c:pt idx="85">
                  <c:v>37.5100074253142</c:v>
                </c:pt>
                <c:pt idx="86">
                  <c:v>37.770088824623002</c:v>
                </c:pt>
                <c:pt idx="87">
                  <c:v>38.006526460358302</c:v>
                </c:pt>
                <c:pt idx="88">
                  <c:v>38.313895386814202</c:v>
                </c:pt>
                <c:pt idx="89">
                  <c:v>38.5976205496966</c:v>
                </c:pt>
                <c:pt idx="90">
                  <c:v>38.763126894711299</c:v>
                </c:pt>
                <c:pt idx="91">
                  <c:v>38.9522770032995</c:v>
                </c:pt>
                <c:pt idx="92">
                  <c:v>39.141427111887801</c:v>
                </c:pt>
                <c:pt idx="93">
                  <c:v>39.354220984049498</c:v>
                </c:pt>
                <c:pt idx="94">
                  <c:v>39.543371092637798</c:v>
                </c:pt>
              </c:numCache>
            </c:numRef>
          </c:xVal>
          <c:yVal>
            <c:numRef>
              <c:f>'120.Comparing Exit Channels (4)'!$AK$6:$AK$100</c:f>
              <c:numCache>
                <c:formatCode>0.00E+00</c:formatCode>
                <c:ptCount val="95"/>
                <c:pt idx="0">
                  <c:v>1.01421393239164E-16</c:v>
                </c:pt>
                <c:pt idx="1">
                  <c:v>1.0560308416354E-16</c:v>
                </c:pt>
                <c:pt idx="2">
                  <c:v>1.13722436737597E-16</c:v>
                </c:pt>
                <c:pt idx="3">
                  <c:v>1.2082775367671099E-16</c:v>
                </c:pt>
                <c:pt idx="4">
                  <c:v>1.3099682244777099E-16</c:v>
                </c:pt>
                <c:pt idx="5">
                  <c:v>1.3918143375412198E-16</c:v>
                </c:pt>
                <c:pt idx="6">
                  <c:v>1.5397452769664499E-16</c:v>
                </c:pt>
                <c:pt idx="7">
                  <c:v>1.71490852859469E-16</c:v>
                </c:pt>
                <c:pt idx="8">
                  <c:v>1.8098267375040599E-16</c:v>
                </c:pt>
                <c:pt idx="9">
                  <c:v>2.0293342468336299E-16</c:v>
                </c:pt>
                <c:pt idx="10">
                  <c:v>2.1272822646599101E-16</c:v>
                </c:pt>
                <c:pt idx="11">
                  <c:v>2.3063179496455301E-16</c:v>
                </c:pt>
                <c:pt idx="12">
                  <c:v>2.8417039649737097E-16</c:v>
                </c:pt>
                <c:pt idx="13">
                  <c:v>3.2954744028828199E-16</c:v>
                </c:pt>
                <c:pt idx="14">
                  <c:v>3.5728271204202898E-16</c:v>
                </c:pt>
                <c:pt idx="15">
                  <c:v>3.8475259448591598E-16</c:v>
                </c:pt>
                <c:pt idx="16">
                  <c:v>4.0879173052093398E-16</c:v>
                </c:pt>
                <c:pt idx="17">
                  <c:v>4.4920561007588601E-16</c:v>
                </c:pt>
                <c:pt idx="18">
                  <c:v>4.7406862243455894E-16</c:v>
                </c:pt>
                <c:pt idx="19">
                  <c:v>5.1396704210259001E-16</c:v>
                </c:pt>
                <c:pt idx="20">
                  <c:v>5.7630429403479292E-16</c:v>
                </c:pt>
                <c:pt idx="21">
                  <c:v>6.2061377410608496E-16</c:v>
                </c:pt>
                <c:pt idx="22">
                  <c:v>7.0058768626643092E-16</c:v>
                </c:pt>
                <c:pt idx="23">
                  <c:v>7.7505063134732998E-16</c:v>
                </c:pt>
                <c:pt idx="24">
                  <c:v>8.2903931081120892E-16</c:v>
                </c:pt>
                <c:pt idx="25">
                  <c:v>9.1099961566069101E-16</c:v>
                </c:pt>
                <c:pt idx="26">
                  <c:v>9.8104233394839402E-16</c:v>
                </c:pt>
                <c:pt idx="27">
                  <c:v>1.08531379470464E-15</c:v>
                </c:pt>
                <c:pt idx="28">
                  <c:v>1.16091486669934E-15</c:v>
                </c:pt>
                <c:pt idx="29">
                  <c:v>1.31936806332256E-15</c:v>
                </c:pt>
                <c:pt idx="30">
                  <c:v>1.47938956784975E-15</c:v>
                </c:pt>
                <c:pt idx="31">
                  <c:v>1.5718210357072798E-15</c:v>
                </c:pt>
                <c:pt idx="32">
                  <c:v>1.7272140666231998E-15</c:v>
                </c:pt>
                <c:pt idx="33">
                  <c:v>1.92370399043957E-15</c:v>
                </c:pt>
                <c:pt idx="34">
                  <c:v>2.1281675678047201E-15</c:v>
                </c:pt>
                <c:pt idx="35">
                  <c:v>2.2764120205108603E-15</c:v>
                </c:pt>
                <c:pt idx="36">
                  <c:v>2.6045996010403697E-15</c:v>
                </c:pt>
                <c:pt idx="37">
                  <c:v>2.9402351096245999E-15</c:v>
                </c:pt>
                <c:pt idx="38">
                  <c:v>3.27471974812795E-15</c:v>
                </c:pt>
                <c:pt idx="39">
                  <c:v>3.7216860391285397E-15</c:v>
                </c:pt>
                <c:pt idx="40">
                  <c:v>4.0078299653308596E-15</c:v>
                </c:pt>
                <c:pt idx="41">
                  <c:v>4.4040511836250699E-15</c:v>
                </c:pt>
                <c:pt idx="42">
                  <c:v>4.8394435382161399E-15</c:v>
                </c:pt>
                <c:pt idx="43">
                  <c:v>5.2115268789655898E-15</c:v>
                </c:pt>
                <c:pt idx="44">
                  <c:v>5.57455278050798E-15</c:v>
                </c:pt>
                <c:pt idx="45">
                  <c:v>5.88309784665805E-15</c:v>
                </c:pt>
                <c:pt idx="46">
                  <c:v>6.2087205263125395E-15</c:v>
                </c:pt>
                <c:pt idx="47">
                  <c:v>6.5966380594869503E-15</c:v>
                </c:pt>
                <c:pt idx="48">
                  <c:v>6.5966380594869503E-15</c:v>
                </c:pt>
                <c:pt idx="49">
                  <c:v>6.6412092035918105E-15</c:v>
                </c:pt>
                <c:pt idx="50">
                  <c:v>6.5966380594869503E-15</c:v>
                </c:pt>
                <c:pt idx="51">
                  <c:v>6.2506706492068904E-15</c:v>
                </c:pt>
                <c:pt idx="52">
                  <c:v>6.0845518513541999E-15</c:v>
                </c:pt>
                <c:pt idx="53">
                  <c:v>5.57455278050798E-15</c:v>
                </c:pt>
                <c:pt idx="54">
                  <c:v>5.2467393180040903E-15</c:v>
                </c:pt>
                <c:pt idx="55">
                  <c:v>4.9050612774379997E-15</c:v>
                </c:pt>
                <c:pt idx="56">
                  <c:v>4.49392554303211E-15</c:v>
                </c:pt>
                <c:pt idx="57">
                  <c:v>4.2582370350233504E-15</c:v>
                </c:pt>
                <c:pt idx="58">
                  <c:v>3.8232945102055904E-15</c:v>
                </c:pt>
                <c:pt idx="59">
                  <c:v>3.5028310323009096E-15</c:v>
                </c:pt>
                <c:pt idx="60">
                  <c:v>3.1239394245224399E-15</c:v>
                </c:pt>
                <c:pt idx="61">
                  <c:v>2.9205023111603702E-15</c:v>
                </c:pt>
                <c:pt idx="62">
                  <c:v>2.6399152186416101E-15</c:v>
                </c:pt>
                <c:pt idx="63">
                  <c:v>2.4846741109485298E-15</c:v>
                </c:pt>
                <c:pt idx="64">
                  <c:v>2.24595918783974E-15</c:v>
                </c:pt>
                <c:pt idx="65">
                  <c:v>2.0577058658301799E-15</c:v>
                </c:pt>
                <c:pt idx="66">
                  <c:v>1.69267138087771E-15</c:v>
                </c:pt>
                <c:pt idx="67">
                  <c:v>1.59313326758063E-15</c:v>
                </c:pt>
                <c:pt idx="68">
                  <c:v>1.47938956784975E-15</c:v>
                </c:pt>
                <c:pt idx="69">
                  <c:v>1.3372572997261099E-15</c:v>
                </c:pt>
                <c:pt idx="70">
                  <c:v>1.2334482057998901E-15</c:v>
                </c:pt>
                <c:pt idx="71">
                  <c:v>1.16875875677646E-15</c:v>
                </c:pt>
                <c:pt idx="72">
                  <c:v>1.0564703260614501E-15</c:v>
                </c:pt>
                <c:pt idx="73">
                  <c:v>8.5742797500933004E-16</c:v>
                </c:pt>
                <c:pt idx="74">
                  <c:v>7.6984903442132798E-16</c:v>
                </c:pt>
                <c:pt idx="75">
                  <c:v>6.9588583246760899E-16</c:v>
                </c:pt>
                <c:pt idx="76">
                  <c:v>6.2902864091157595E-16</c:v>
                </c:pt>
                <c:pt idx="77">
                  <c:v>5.6477874053953906E-16</c:v>
                </c:pt>
                <c:pt idx="78">
                  <c:v>5.2799923202484101E-16</c:v>
                </c:pt>
                <c:pt idx="79">
                  <c:v>4.7406862243455894E-16</c:v>
                </c:pt>
                <c:pt idx="80">
                  <c:v>4.2852250664653898E-16</c:v>
                </c:pt>
                <c:pt idx="81">
                  <c:v>3.87352231328033E-16</c:v>
                </c:pt>
                <c:pt idx="82">
                  <c:v>3.5488488075010296E-16</c:v>
                </c:pt>
                <c:pt idx="83">
                  <c:v>3.1863642281233196E-16</c:v>
                </c:pt>
                <c:pt idx="84">
                  <c:v>2.78487251081834E-16</c:v>
                </c:pt>
                <c:pt idx="85">
                  <c:v>2.4504154599056199E-16</c:v>
                </c:pt>
                <c:pt idx="86">
                  <c:v>2.2149919347364999E-16</c:v>
                </c:pt>
                <c:pt idx="87">
                  <c:v>1.9887494365802201E-16</c:v>
                </c:pt>
                <c:pt idx="88">
                  <c:v>1.69196724116648E-16</c:v>
                </c:pt>
                <c:pt idx="89">
                  <c:v>1.48876570446303E-16</c:v>
                </c:pt>
                <c:pt idx="90">
                  <c:v>1.3918143375412198E-16</c:v>
                </c:pt>
                <c:pt idx="91">
                  <c:v>1.27515430467807E-16</c:v>
                </c:pt>
                <c:pt idx="92">
                  <c:v>1.18411310222919E-16</c:v>
                </c:pt>
                <c:pt idx="93">
                  <c:v>1.09219234152461E-16</c:v>
                </c:pt>
                <c:pt idx="94">
                  <c:v>1.0210666162779099E-16</c:v>
                </c:pt>
              </c:numCache>
            </c:numRef>
          </c:yVal>
          <c:smooth val="1"/>
          <c:extLst>
            <c:ext xmlns:c16="http://schemas.microsoft.com/office/drawing/2014/chart" uri="{C3380CC4-5D6E-409C-BE32-E72D297353CC}">
              <c16:uniqueId val="{00000003-156F-4F54-9660-E0F880611BCB}"/>
            </c:ext>
          </c:extLst>
        </c:ser>
        <c:ser>
          <c:idx val="4"/>
          <c:order val="4"/>
          <c:tx>
            <c:v>50Ti + 252Cf [2016LI09]</c:v>
          </c:tx>
          <c:spPr>
            <a:ln w="19050" cap="rnd">
              <a:solidFill>
                <a:schemeClr val="accent5"/>
              </a:solidFill>
              <a:round/>
            </a:ln>
            <a:effectLst/>
          </c:spPr>
          <c:marker>
            <c:symbol val="none"/>
          </c:marker>
          <c:xVal>
            <c:numRef>
              <c:f>'120.Comparing Exit Channels (4)'!$AS$6:$AS$109</c:f>
              <c:numCache>
                <c:formatCode>0.00</c:formatCode>
                <c:ptCount val="104"/>
                <c:pt idx="0">
                  <c:v>20.047449284467898</c:v>
                </c:pt>
                <c:pt idx="1">
                  <c:v>20.118623211169801</c:v>
                </c:pt>
                <c:pt idx="2">
                  <c:v>20.1897971378717</c:v>
                </c:pt>
                <c:pt idx="3">
                  <c:v>20.2609710645735</c:v>
                </c:pt>
                <c:pt idx="4">
                  <c:v>20.332144991275399</c:v>
                </c:pt>
                <c:pt idx="5">
                  <c:v>20.427043560211199</c:v>
                </c:pt>
                <c:pt idx="6">
                  <c:v>20.427043560211199</c:v>
                </c:pt>
                <c:pt idx="7">
                  <c:v>20.521942129147099</c:v>
                </c:pt>
                <c:pt idx="8">
                  <c:v>20.593116055848899</c:v>
                </c:pt>
                <c:pt idx="9">
                  <c:v>20.7117392670187</c:v>
                </c:pt>
                <c:pt idx="10">
                  <c:v>20.735463909252701</c:v>
                </c:pt>
                <c:pt idx="11">
                  <c:v>20.806637835954501</c:v>
                </c:pt>
                <c:pt idx="12">
                  <c:v>20.9015364048904</c:v>
                </c:pt>
                <c:pt idx="13">
                  <c:v>20.925261047124302</c:v>
                </c:pt>
                <c:pt idx="14">
                  <c:v>20.996434973826201</c:v>
                </c:pt>
                <c:pt idx="15">
                  <c:v>21.2336813961658</c:v>
                </c:pt>
                <c:pt idx="16">
                  <c:v>21.2336813961658</c:v>
                </c:pt>
                <c:pt idx="17">
                  <c:v>21.304855322867599</c:v>
                </c:pt>
                <c:pt idx="18">
                  <c:v>21.376029249569498</c:v>
                </c:pt>
                <c:pt idx="19">
                  <c:v>21.494652460739299</c:v>
                </c:pt>
                <c:pt idx="20">
                  <c:v>21.565826387441199</c:v>
                </c:pt>
                <c:pt idx="21">
                  <c:v>21.684449598611</c:v>
                </c:pt>
                <c:pt idx="22">
                  <c:v>21.7793481675468</c:v>
                </c:pt>
                <c:pt idx="23">
                  <c:v>21.921696020950499</c:v>
                </c:pt>
                <c:pt idx="24">
                  <c:v>22.064043874354301</c:v>
                </c:pt>
                <c:pt idx="25">
                  <c:v>22.253841012225902</c:v>
                </c:pt>
                <c:pt idx="26">
                  <c:v>22.348739581161801</c:v>
                </c:pt>
                <c:pt idx="27">
                  <c:v>22.514812076799501</c:v>
                </c:pt>
                <c:pt idx="28">
                  <c:v>22.609710645735301</c:v>
                </c:pt>
                <c:pt idx="29">
                  <c:v>22.775783141373001</c:v>
                </c:pt>
                <c:pt idx="30">
                  <c:v>22.8469570680749</c:v>
                </c:pt>
                <c:pt idx="31">
                  <c:v>23.084203490414399</c:v>
                </c:pt>
                <c:pt idx="32">
                  <c:v>23.250275986052099</c:v>
                </c:pt>
                <c:pt idx="33">
                  <c:v>23.3688991972219</c:v>
                </c:pt>
                <c:pt idx="34">
                  <c:v>23.5586963350936</c:v>
                </c:pt>
                <c:pt idx="35">
                  <c:v>23.7959427574331</c:v>
                </c:pt>
                <c:pt idx="36">
                  <c:v>23.9857398953048</c:v>
                </c:pt>
                <c:pt idx="37">
                  <c:v>24.317884886580199</c:v>
                </c:pt>
                <c:pt idx="38">
                  <c:v>24.6025805933877</c:v>
                </c:pt>
                <c:pt idx="39">
                  <c:v>24.958450226897</c:v>
                </c:pt>
                <c:pt idx="40">
                  <c:v>25.4092184293422</c:v>
                </c:pt>
                <c:pt idx="41">
                  <c:v>25.8599866317874</c:v>
                </c:pt>
                <c:pt idx="42">
                  <c:v>26.2158562652968</c:v>
                </c:pt>
                <c:pt idx="43">
                  <c:v>26.405653403168401</c:v>
                </c:pt>
                <c:pt idx="44">
                  <c:v>26.714073752209799</c:v>
                </c:pt>
                <c:pt idx="45">
                  <c:v>27.022494101251301</c:v>
                </c:pt>
                <c:pt idx="46">
                  <c:v>27.259740523590899</c:v>
                </c:pt>
                <c:pt idx="47">
                  <c:v>27.402088376994602</c:v>
                </c:pt>
                <c:pt idx="48">
                  <c:v>27.734233368270001</c:v>
                </c:pt>
                <c:pt idx="49">
                  <c:v>27.924030506141701</c:v>
                </c:pt>
                <c:pt idx="50">
                  <c:v>28.113827644013298</c:v>
                </c:pt>
                <c:pt idx="51">
                  <c:v>28.374798708586798</c:v>
                </c:pt>
                <c:pt idx="52">
                  <c:v>28.540871204224501</c:v>
                </c:pt>
                <c:pt idx="53">
                  <c:v>28.706943699862201</c:v>
                </c:pt>
                <c:pt idx="54">
                  <c:v>28.9679147644358</c:v>
                </c:pt>
                <c:pt idx="55">
                  <c:v>29.276335113477199</c:v>
                </c:pt>
                <c:pt idx="56">
                  <c:v>29.442407609114898</c:v>
                </c:pt>
                <c:pt idx="57">
                  <c:v>29.6559293892205</c:v>
                </c:pt>
                <c:pt idx="58">
                  <c:v>29.8457265270922</c:v>
                </c:pt>
                <c:pt idx="59">
                  <c:v>30.059248307197802</c:v>
                </c:pt>
                <c:pt idx="60">
                  <c:v>30.249045445069399</c:v>
                </c:pt>
                <c:pt idx="61">
                  <c:v>30.4625672251751</c:v>
                </c:pt>
                <c:pt idx="62">
                  <c:v>30.652364363046701</c:v>
                </c:pt>
                <c:pt idx="63">
                  <c:v>30.960784712088198</c:v>
                </c:pt>
                <c:pt idx="64">
                  <c:v>31.150581849959799</c:v>
                </c:pt>
                <c:pt idx="65">
                  <c:v>31.316654345597499</c:v>
                </c:pt>
                <c:pt idx="66">
                  <c:v>31.625074694639</c:v>
                </c:pt>
                <c:pt idx="67">
                  <c:v>31.743697905808698</c:v>
                </c:pt>
                <c:pt idx="68">
                  <c:v>31.957219685914399</c:v>
                </c:pt>
                <c:pt idx="69">
                  <c:v>32.265640034955801</c:v>
                </c:pt>
                <c:pt idx="70">
                  <c:v>32.4079878883595</c:v>
                </c:pt>
                <c:pt idx="71">
                  <c:v>32.5740603839972</c:v>
                </c:pt>
                <c:pt idx="72">
                  <c:v>32.740132879634899</c:v>
                </c:pt>
                <c:pt idx="73">
                  <c:v>32.977379301974501</c:v>
                </c:pt>
                <c:pt idx="74">
                  <c:v>33.3095242932499</c:v>
                </c:pt>
                <c:pt idx="75">
                  <c:v>33.499321431121601</c:v>
                </c:pt>
                <c:pt idx="76">
                  <c:v>33.689118568993202</c:v>
                </c:pt>
                <c:pt idx="77">
                  <c:v>33.926364991332797</c:v>
                </c:pt>
                <c:pt idx="78">
                  <c:v>34.044988202502601</c:v>
                </c:pt>
                <c:pt idx="79">
                  <c:v>34.234785340374202</c:v>
                </c:pt>
                <c:pt idx="80">
                  <c:v>34.5432056894157</c:v>
                </c:pt>
                <c:pt idx="81">
                  <c:v>34.661828900585498</c:v>
                </c:pt>
                <c:pt idx="82">
                  <c:v>34.899075322925</c:v>
                </c:pt>
                <c:pt idx="83">
                  <c:v>35.041423176328799</c:v>
                </c:pt>
                <c:pt idx="84">
                  <c:v>35.231220314200399</c:v>
                </c:pt>
                <c:pt idx="85">
                  <c:v>35.4210174520721</c:v>
                </c:pt>
                <c:pt idx="86">
                  <c:v>35.634539232177701</c:v>
                </c:pt>
                <c:pt idx="87">
                  <c:v>35.9429595812191</c:v>
                </c:pt>
                <c:pt idx="88">
                  <c:v>36.1327567190908</c:v>
                </c:pt>
                <c:pt idx="89">
                  <c:v>36.3225538569625</c:v>
                </c:pt>
                <c:pt idx="90">
                  <c:v>36.393727783664303</c:v>
                </c:pt>
                <c:pt idx="91">
                  <c:v>36.464901710366199</c:v>
                </c:pt>
                <c:pt idx="92">
                  <c:v>36.583524921535997</c:v>
                </c:pt>
                <c:pt idx="93">
                  <c:v>36.820771343875499</c:v>
                </c:pt>
                <c:pt idx="94">
                  <c:v>36.939394555045297</c:v>
                </c:pt>
                <c:pt idx="95">
                  <c:v>37.295264188554697</c:v>
                </c:pt>
                <c:pt idx="96">
                  <c:v>37.485061326426298</c:v>
                </c:pt>
                <c:pt idx="97">
                  <c:v>37.698583106531999</c:v>
                </c:pt>
                <c:pt idx="98">
                  <c:v>37.888380244403599</c:v>
                </c:pt>
                <c:pt idx="99">
                  <c:v>38.125626666743202</c:v>
                </c:pt>
                <c:pt idx="100">
                  <c:v>38.315423804614802</c:v>
                </c:pt>
                <c:pt idx="101">
                  <c:v>38.505220942486503</c:v>
                </c:pt>
                <c:pt idx="102">
                  <c:v>38.671293438124202</c:v>
                </c:pt>
                <c:pt idx="103">
                  <c:v>38.861090575995902</c:v>
                </c:pt>
              </c:numCache>
            </c:numRef>
          </c:xVal>
          <c:yVal>
            <c:numRef>
              <c:f>'120.Comparing Exit Channels (4)'!$AT$6:$AT$109</c:f>
              <c:numCache>
                <c:formatCode>0.00E+00</c:formatCode>
                <c:ptCount val="104"/>
                <c:pt idx="0">
                  <c:v>1.08422907781E-16</c:v>
                </c:pt>
                <c:pt idx="1">
                  <c:v>1.16702586395314E-16</c:v>
                </c:pt>
                <c:pt idx="2">
                  <c:v>1.29887370784993E-16</c:v>
                </c:pt>
                <c:pt idx="3">
                  <c:v>1.4264040552922998E-16</c:v>
                </c:pt>
                <c:pt idx="4">
                  <c:v>1.55601149560707E-16</c:v>
                </c:pt>
                <c:pt idx="5">
                  <c:v>1.7787743448545799E-16</c:v>
                </c:pt>
                <c:pt idx="6">
                  <c:v>1.85162601442411E-16</c:v>
                </c:pt>
                <c:pt idx="7">
                  <c:v>2.08857715829391E-16</c:v>
                </c:pt>
                <c:pt idx="8">
                  <c:v>2.3090405825073198E-16</c:v>
                </c:pt>
                <c:pt idx="9">
                  <c:v>2.6396091294876102E-16</c:v>
                </c:pt>
                <c:pt idx="10">
                  <c:v>2.9773978609749497E-16</c:v>
                </c:pt>
                <c:pt idx="11">
                  <c:v>3.5194268407036999E-16</c:v>
                </c:pt>
                <c:pt idx="12">
                  <c:v>3.8909261121042901E-16</c:v>
                </c:pt>
                <c:pt idx="13">
                  <c:v>4.24446757321604E-16</c:v>
                </c:pt>
                <c:pt idx="14">
                  <c:v>4.88468630653645E-16</c:v>
                </c:pt>
                <c:pt idx="15">
                  <c:v>5.5839913196397199E-16</c:v>
                </c:pt>
                <c:pt idx="16">
                  <c:v>6.2985703546287092E-16</c:v>
                </c:pt>
                <c:pt idx="17">
                  <c:v>7.0572228599592796E-16</c:v>
                </c:pt>
                <c:pt idx="18">
                  <c:v>7.7501386360424507E-16</c:v>
                </c:pt>
                <c:pt idx="19">
                  <c:v>8.5682181094511804E-16</c:v>
                </c:pt>
                <c:pt idx="20">
                  <c:v>9.8606143052570581E-16</c:v>
                </c:pt>
                <c:pt idx="21">
                  <c:v>1.142412202418E-15</c:v>
                </c:pt>
                <c:pt idx="22">
                  <c:v>1.29725539745732E-15</c:v>
                </c:pt>
                <c:pt idx="23">
                  <c:v>1.48297401801709E-15</c:v>
                </c:pt>
                <c:pt idx="24">
                  <c:v>1.7181156889468301E-15</c:v>
                </c:pt>
                <c:pt idx="25">
                  <c:v>1.9640858166015299E-15</c:v>
                </c:pt>
                <c:pt idx="26">
                  <c:v>2.2302991173088299E-15</c:v>
                </c:pt>
                <c:pt idx="27">
                  <c:v>2.4989350009644701E-15</c:v>
                </c:pt>
                <c:pt idx="28">
                  <c:v>2.72599588724443E-15</c:v>
                </c:pt>
                <c:pt idx="29">
                  <c:v>2.99364870100585E-15</c:v>
                </c:pt>
                <c:pt idx="30">
                  <c:v>3.2656607889548699E-15</c:v>
                </c:pt>
                <c:pt idx="31">
                  <c:v>3.7331816935736599E-15</c:v>
                </c:pt>
                <c:pt idx="32">
                  <c:v>4.0182648486396092E-15</c:v>
                </c:pt>
                <c:pt idx="33">
                  <c:v>4.3541500538424002E-15</c:v>
                </c:pt>
                <c:pt idx="34">
                  <c:v>4.7816637265164997E-15</c:v>
                </c:pt>
                <c:pt idx="35">
                  <c:v>5.25115297147525E-15</c:v>
                </c:pt>
                <c:pt idx="36">
                  <c:v>5.6144691240536896E-15</c:v>
                </c:pt>
                <c:pt idx="37">
                  <c:v>6.1657276442375294E-15</c:v>
                </c:pt>
                <c:pt idx="38">
                  <c:v>6.4182518355679201E-15</c:v>
                </c:pt>
                <c:pt idx="39">
                  <c:v>6.81656183717982E-15</c:v>
                </c:pt>
                <c:pt idx="40">
                  <c:v>7.0484300288870798E-15</c:v>
                </c:pt>
                <c:pt idx="41">
                  <c:v>7.1913197796797109E-15</c:v>
                </c:pt>
                <c:pt idx="42">
                  <c:v>7.1913197796797109E-15</c:v>
                </c:pt>
                <c:pt idx="43">
                  <c:v>7.0484300288870798E-15</c:v>
                </c:pt>
                <c:pt idx="44">
                  <c:v>6.8623170867318096E-15</c:v>
                </c:pt>
                <c:pt idx="45">
                  <c:v>6.6811184342971796E-15</c:v>
                </c:pt>
                <c:pt idx="46">
                  <c:v>6.5483662584322993E-15</c:v>
                </c:pt>
                <c:pt idx="47">
                  <c:v>6.2907227542023702E-15</c:v>
                </c:pt>
                <c:pt idx="48">
                  <c:v>5.9231389413922902E-15</c:v>
                </c:pt>
                <c:pt idx="49">
                  <c:v>5.8444159133229602E-15</c:v>
                </c:pt>
                <c:pt idx="50">
                  <c:v>5.5770340372417304E-15</c:v>
                </c:pt>
                <c:pt idx="51">
                  <c:v>5.25115297147525E-15</c:v>
                </c:pt>
                <c:pt idx="52">
                  <c:v>5.1124969125765593E-15</c:v>
                </c:pt>
                <c:pt idx="53">
                  <c:v>4.87860031174977E-15</c:v>
                </c:pt>
                <c:pt idx="54">
                  <c:v>4.6866532473292695E-15</c:v>
                </c:pt>
                <c:pt idx="55">
                  <c:v>4.2962800831565295E-15</c:v>
                </c:pt>
                <c:pt idx="56">
                  <c:v>4.1272442332829405E-15</c:v>
                </c:pt>
                <c:pt idx="57">
                  <c:v>3.91216305146286E-15</c:v>
                </c:pt>
                <c:pt idx="58">
                  <c:v>3.6346074826155194E-15</c:v>
                </c:pt>
                <c:pt idx="59">
                  <c:v>3.44519885336384E-15</c:v>
                </c:pt>
                <c:pt idx="60">
                  <c:v>3.3096485389313502E-15</c:v>
                </c:pt>
                <c:pt idx="61">
                  <c:v>3.0137431630905896E-15</c:v>
                </c:pt>
                <c:pt idx="62">
                  <c:v>2.8376420621512597E-15</c:v>
                </c:pt>
                <c:pt idx="63">
                  <c:v>2.6897653255655998E-15</c:v>
                </c:pt>
                <c:pt idx="64">
                  <c:v>2.5157087642361099E-15</c:v>
                </c:pt>
                <c:pt idx="65">
                  <c:v>2.3687091497864099E-15</c:v>
                </c:pt>
                <c:pt idx="66">
                  <c:v>2.2302991173088299E-15</c:v>
                </c:pt>
                <c:pt idx="67">
                  <c:v>2.0308950141898703E-15</c:v>
                </c:pt>
                <c:pt idx="68">
                  <c:v>1.8994744031680599E-15</c:v>
                </c:pt>
                <c:pt idx="69">
                  <c:v>1.7529462996814699E-15</c:v>
                </c:pt>
                <c:pt idx="70">
                  <c:v>1.6395119408480798E-15</c:v>
                </c:pt>
                <c:pt idx="71">
                  <c:v>1.5645043121811699E-15</c:v>
                </c:pt>
                <c:pt idx="72">
                  <c:v>1.41512799524975E-15</c:v>
                </c:pt>
                <c:pt idx="73">
                  <c:v>1.2800138851312299E-15</c:v>
                </c:pt>
                <c:pt idx="74">
                  <c:v>1.1733955704930699E-15</c:v>
                </c:pt>
                <c:pt idx="75">
                  <c:v>1.0901468738597999E-15</c:v>
                </c:pt>
                <c:pt idx="76">
                  <c:v>1.0060514242543199E-15</c:v>
                </c:pt>
                <c:pt idx="77">
                  <c:v>9.2844321486750092E-16</c:v>
                </c:pt>
                <c:pt idx="78">
                  <c:v>8.7419178617901493E-16</c:v>
                </c:pt>
                <c:pt idx="79">
                  <c:v>8.2863543141024607E-16</c:v>
                </c:pt>
                <c:pt idx="80">
                  <c:v>7.2972772366523506E-16</c:v>
                </c:pt>
                <c:pt idx="81">
                  <c:v>6.6894530486049499E-16</c:v>
                </c:pt>
                <c:pt idx="82">
                  <c:v>6.2565739480572295E-16</c:v>
                </c:pt>
                <c:pt idx="83">
                  <c:v>5.6971931425735297E-16</c:v>
                </c:pt>
                <c:pt idx="84">
                  <c:v>5.2929953464390102E-16</c:v>
                </c:pt>
                <c:pt idx="85">
                  <c:v>4.8521171264601001E-16</c:v>
                </c:pt>
                <c:pt idx="86">
                  <c:v>4.4479617056014602E-16</c:v>
                </c:pt>
                <c:pt idx="87">
                  <c:v>4.0502832920964697E-16</c:v>
                </c:pt>
                <c:pt idx="88">
                  <c:v>3.7129163436385903E-16</c:v>
                </c:pt>
                <c:pt idx="89">
                  <c:v>3.4036502586768399E-16</c:v>
                </c:pt>
                <c:pt idx="90">
                  <c:v>3.2479333478364E-16</c:v>
                </c:pt>
                <c:pt idx="91">
                  <c:v>3.1201443854880798E-16</c:v>
                </c:pt>
                <c:pt idx="92">
                  <c:v>2.9773978609749497E-16</c:v>
                </c:pt>
                <c:pt idx="93">
                  <c:v>2.7847284007564698E-16</c:v>
                </c:pt>
                <c:pt idx="94">
                  <c:v>2.41974379837004E-16</c:v>
                </c:pt>
                <c:pt idx="95">
                  <c:v>2.1887106118815799E-16</c:v>
                </c:pt>
                <c:pt idx="96">
                  <c:v>1.9930248076044301E-16</c:v>
                </c:pt>
                <c:pt idx="97">
                  <c:v>1.8270164943453599E-16</c:v>
                </c:pt>
                <c:pt idx="98">
                  <c:v>1.6306119499204499E-16</c:v>
                </c:pt>
                <c:pt idx="99">
                  <c:v>1.52509393086938E-16</c:v>
                </c:pt>
                <c:pt idx="100">
                  <c:v>1.3702826160279597E-16</c:v>
                </c:pt>
                <c:pt idx="101">
                  <c:v>1.23118609928377E-16</c:v>
                </c:pt>
                <c:pt idx="102">
                  <c:v>1.1286348782100198E-16</c:v>
                </c:pt>
                <c:pt idx="103">
                  <c:v>1.06268571338222E-16</c:v>
                </c:pt>
              </c:numCache>
            </c:numRef>
          </c:yVal>
          <c:smooth val="1"/>
          <c:extLst>
            <c:ext xmlns:c16="http://schemas.microsoft.com/office/drawing/2014/chart" uri="{C3380CC4-5D6E-409C-BE32-E72D297353CC}">
              <c16:uniqueId val="{00000004-156F-4F54-9660-E0F880611BCB}"/>
            </c:ext>
          </c:extLst>
        </c:ser>
        <c:dLbls>
          <c:showLegendKey val="0"/>
          <c:showVal val="0"/>
          <c:showCatName val="0"/>
          <c:showSerName val="0"/>
          <c:showPercent val="0"/>
          <c:showBubbleSize val="0"/>
        </c:dLbls>
        <c:axId val="322285304"/>
        <c:axId val="322283344"/>
      </c:scatterChart>
      <c:valAx>
        <c:axId val="322285304"/>
        <c:scaling>
          <c:orientation val="minMax"/>
          <c:max val="45"/>
          <c:min val="15"/>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000" b="0" i="0" u="none" strike="noStrike" baseline="0" dirty="0">
                    <a:effectLst/>
                  </a:rPr>
                  <a:t>E*</a:t>
                </a:r>
                <a:r>
                  <a:rPr lang="en-US" sz="1000" b="0" i="0" u="none" strike="noStrike" baseline="-25000" dirty="0">
                    <a:effectLst/>
                  </a:rPr>
                  <a:t>CN</a:t>
                </a:r>
                <a:r>
                  <a:rPr lang="en-US" sz="1000" b="0" i="0" u="none" strike="noStrike" baseline="0" dirty="0">
                    <a:effectLst/>
                  </a:rPr>
                  <a:t> (MeV)</a:t>
                </a:r>
                <a:r>
                  <a:rPr lang="en-US" sz="1000" b="0" i="0" u="none" strike="noStrike" baseline="0" dirty="0"/>
                  <a:t> </a:t>
                </a:r>
                <a:endParaRPr lang="en-US" dirty="0"/>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22283344"/>
        <c:crosses val="autoZero"/>
        <c:crossBetween val="midCat"/>
      </c:valAx>
      <c:valAx>
        <c:axId val="322283344"/>
        <c:scaling>
          <c:logBase val="10"/>
          <c:orientation val="minMax"/>
          <c:max val="1.0000000000000006E-12"/>
          <c:min val="1.000000000000001E-18"/>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l-GR" sz="1000" b="0" i="0" u="none" strike="noStrike" baseline="0">
                    <a:effectLst/>
                  </a:rPr>
                  <a:t>σ (</a:t>
                </a:r>
                <a:r>
                  <a:rPr lang="en-US" sz="1000" b="0" i="0" u="none" strike="noStrike" baseline="0">
                    <a:effectLst/>
                  </a:rPr>
                  <a:t>b)</a:t>
                </a:r>
                <a:r>
                  <a:rPr lang="en-US" sz="1000" b="0" i="0" u="none" strike="noStrike" baseline="0"/>
                  <a:t> </a:t>
                </a:r>
                <a:endParaRPr lang="en-US"/>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E+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22285304"/>
        <c:crosses val="autoZero"/>
        <c:crossBetween val="midCat"/>
        <c:majorUnit val="10"/>
        <c:minorUnit val="10"/>
      </c:valAx>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794" name="Rectangle 2"/>
          <p:cNvSpPr>
            <a:spLocks noGrp="1" noChangeArrowheads="1"/>
          </p:cNvSpPr>
          <p:nvPr>
            <p:ph type="hdr" sz="quarter"/>
          </p:nvPr>
        </p:nvSpPr>
        <p:spPr bwMode="auto">
          <a:xfrm>
            <a:off x="1" y="0"/>
            <a:ext cx="3170764" cy="480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2" tIns="48331" rIns="96662" bIns="48331" numCol="1" anchor="t" anchorCtr="0" compatLnSpc="1">
            <a:prstTxWarp prst="textNoShape">
              <a:avLst/>
            </a:prstTxWarp>
          </a:bodyPr>
          <a:lstStyle>
            <a:lvl1pPr defTabSz="966056" eaLnBrk="0" hangingPunct="0">
              <a:defRPr sz="1300"/>
            </a:lvl1pPr>
          </a:lstStyle>
          <a:p>
            <a:endParaRPr lang="en-US" altLang="en-US"/>
          </a:p>
        </p:txBody>
      </p:sp>
      <p:sp>
        <p:nvSpPr>
          <p:cNvPr id="33795" name="Rectangle 3"/>
          <p:cNvSpPr>
            <a:spLocks noGrp="1" noChangeArrowheads="1"/>
          </p:cNvSpPr>
          <p:nvPr>
            <p:ph type="dt" sz="quarter" idx="1"/>
          </p:nvPr>
        </p:nvSpPr>
        <p:spPr bwMode="auto">
          <a:xfrm>
            <a:off x="4142749" y="0"/>
            <a:ext cx="3170763" cy="480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2" tIns="48331" rIns="96662" bIns="48331" numCol="1" anchor="t" anchorCtr="0" compatLnSpc="1">
            <a:prstTxWarp prst="textNoShape">
              <a:avLst/>
            </a:prstTxWarp>
          </a:bodyPr>
          <a:lstStyle>
            <a:lvl1pPr algn="r" defTabSz="966056" eaLnBrk="0" hangingPunct="0">
              <a:defRPr sz="1300"/>
            </a:lvl1pPr>
          </a:lstStyle>
          <a:p>
            <a:fld id="{E5A5351C-40C9-411D-B4EE-C87AE741A21C}" type="datetimeFigureOut">
              <a:rPr lang="en-US" altLang="en-US"/>
              <a:pPr/>
              <a:t>8/20/2024</a:t>
            </a:fld>
            <a:endParaRPr lang="en-US" altLang="en-US"/>
          </a:p>
        </p:txBody>
      </p:sp>
      <p:sp>
        <p:nvSpPr>
          <p:cNvPr id="33796" name="Rectangle 4"/>
          <p:cNvSpPr>
            <a:spLocks noGrp="1" noChangeArrowheads="1"/>
          </p:cNvSpPr>
          <p:nvPr>
            <p:ph type="ftr" sz="quarter" idx="2"/>
          </p:nvPr>
        </p:nvSpPr>
        <p:spPr bwMode="auto">
          <a:xfrm>
            <a:off x="1" y="9119173"/>
            <a:ext cx="3170764" cy="480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2" tIns="48331" rIns="96662" bIns="48331" numCol="1" anchor="b" anchorCtr="0" compatLnSpc="1">
            <a:prstTxWarp prst="textNoShape">
              <a:avLst/>
            </a:prstTxWarp>
          </a:bodyPr>
          <a:lstStyle>
            <a:lvl1pPr defTabSz="966056" eaLnBrk="0" hangingPunct="0">
              <a:defRPr sz="1300"/>
            </a:lvl1pPr>
          </a:lstStyle>
          <a:p>
            <a:endParaRPr lang="en-US" altLang="en-US"/>
          </a:p>
        </p:txBody>
      </p:sp>
      <p:sp>
        <p:nvSpPr>
          <p:cNvPr id="33797" name="Rectangle 5"/>
          <p:cNvSpPr>
            <a:spLocks noGrp="1" noChangeArrowheads="1"/>
          </p:cNvSpPr>
          <p:nvPr>
            <p:ph type="sldNum" sz="quarter" idx="3"/>
          </p:nvPr>
        </p:nvSpPr>
        <p:spPr bwMode="auto">
          <a:xfrm>
            <a:off x="4142749" y="9119173"/>
            <a:ext cx="3170763" cy="480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2" tIns="48331" rIns="96662" bIns="48331" numCol="1" anchor="b" anchorCtr="0" compatLnSpc="1">
            <a:prstTxWarp prst="textNoShape">
              <a:avLst/>
            </a:prstTxWarp>
          </a:bodyPr>
          <a:lstStyle>
            <a:lvl1pPr algn="r" defTabSz="966056" eaLnBrk="0" hangingPunct="0">
              <a:defRPr sz="1300"/>
            </a:lvl1pPr>
          </a:lstStyle>
          <a:p>
            <a:fld id="{90989D04-033A-494A-A135-83C2D3D8EEBC}" type="slidenum">
              <a:rPr lang="en-US" altLang="en-US"/>
              <a:pPr/>
              <a:t>‹#›</a:t>
            </a:fld>
            <a:endParaRPr lang="en-US" altLang="en-US"/>
          </a:p>
        </p:txBody>
      </p:sp>
    </p:spTree>
    <p:extLst>
      <p:ext uri="{BB962C8B-B14F-4D97-AF65-F5344CB8AC3E}">
        <p14:creationId xmlns:p14="http://schemas.microsoft.com/office/powerpoint/2010/main" val="6436339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1"/>
          <p:cNvSpPr>
            <a:spLocks noGrp="1"/>
          </p:cNvSpPr>
          <p:nvPr>
            <p:ph type="hdr" sz="quarter"/>
          </p:nvPr>
        </p:nvSpPr>
        <p:spPr bwMode="auto">
          <a:xfrm>
            <a:off x="1" y="0"/>
            <a:ext cx="3170764" cy="48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6662" tIns="48331" rIns="96662" bIns="48331" numCol="1" anchor="t" anchorCtr="0" compatLnSpc="1">
            <a:prstTxWarp prst="textNoShape">
              <a:avLst/>
            </a:prstTxWarp>
          </a:bodyPr>
          <a:lstStyle>
            <a:lvl1pPr defTabSz="966056">
              <a:defRPr sz="1300">
                <a:latin typeface="Calibri" panose="020F0502020204030204" pitchFamily="34" charset="0"/>
              </a:defRPr>
            </a:lvl1pPr>
          </a:lstStyle>
          <a:p>
            <a:endParaRPr lang="fr-CA" altLang="en-US"/>
          </a:p>
        </p:txBody>
      </p:sp>
      <p:sp>
        <p:nvSpPr>
          <p:cNvPr id="3" name="Date Placeholder 2"/>
          <p:cNvSpPr>
            <a:spLocks noGrp="1"/>
          </p:cNvSpPr>
          <p:nvPr>
            <p:ph type="dt" idx="1"/>
          </p:nvPr>
        </p:nvSpPr>
        <p:spPr bwMode="auto">
          <a:xfrm>
            <a:off x="4142749" y="0"/>
            <a:ext cx="3170763" cy="48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6662" tIns="48331" rIns="96662" bIns="48331" numCol="1" anchor="t" anchorCtr="0" compatLnSpc="1">
            <a:prstTxWarp prst="textNoShape">
              <a:avLst/>
            </a:prstTxWarp>
          </a:bodyPr>
          <a:lstStyle>
            <a:lvl1pPr algn="r" defTabSz="966056">
              <a:defRPr sz="1300">
                <a:latin typeface="Calibri" panose="020F0502020204030204" pitchFamily="34" charset="0"/>
              </a:defRPr>
            </a:lvl1pPr>
          </a:lstStyle>
          <a:p>
            <a:fld id="{5E0052CB-F055-4073-9E0B-985B2F0D412B}" type="datetimeFigureOut">
              <a:rPr lang="fr-FR" altLang="en-US"/>
              <a:pPr/>
              <a:t>20/08/2024</a:t>
            </a:fld>
            <a:endParaRPr lang="fr-CA" altLang="en-US"/>
          </a:p>
        </p:txBody>
      </p:sp>
      <p:sp>
        <p:nvSpPr>
          <p:cNvPr id="7172" name="Rectangle 3"/>
          <p:cNvSpPr>
            <a:spLocks noGrp="1" noRot="1" noChangeAspect="1"/>
          </p:cNvSpPr>
          <p:nvPr>
            <p:ph type="sldImg" idx="2"/>
          </p:nvPr>
        </p:nvSpPr>
        <p:spPr bwMode="auto">
          <a:xfrm>
            <a:off x="1255713" y="719138"/>
            <a:ext cx="4803775" cy="3602037"/>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 name="Notes Placeholder 4"/>
          <p:cNvSpPr>
            <a:spLocks noGrp="1"/>
          </p:cNvSpPr>
          <p:nvPr>
            <p:ph type="body" sz="quarter" idx="3"/>
          </p:nvPr>
        </p:nvSpPr>
        <p:spPr bwMode="auto">
          <a:xfrm>
            <a:off x="732363" y="4559587"/>
            <a:ext cx="5852160" cy="4321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6662" tIns="48331" rIns="96662" bIns="48331" numCol="1" anchor="t" anchorCtr="0" compatLnSpc="1">
            <a:prstTxWarp prst="textNoShape">
              <a:avLst/>
            </a:prstTxWarp>
          </a:bodyPr>
          <a:lstStyle/>
          <a:p>
            <a:pPr lvl="0"/>
            <a:r>
              <a:rPr lang="fr-FR" noProof="0"/>
              <a:t>Cliquez pour modifier les styles du texte du masque</a:t>
            </a:r>
          </a:p>
          <a:p>
            <a:pPr lvl="1"/>
            <a:r>
              <a:rPr lang="fr-FR" noProof="0"/>
              <a:t>Deuxième niveau</a:t>
            </a:r>
          </a:p>
          <a:p>
            <a:pPr lvl="2"/>
            <a:r>
              <a:rPr lang="fr-FR" noProof="0"/>
              <a:t>Troisième niveau</a:t>
            </a:r>
          </a:p>
          <a:p>
            <a:pPr lvl="3"/>
            <a:r>
              <a:rPr lang="fr-FR" noProof="0"/>
              <a:t>Quatrième niveau</a:t>
            </a:r>
          </a:p>
          <a:p>
            <a:pPr lvl="4"/>
            <a:r>
              <a:rPr lang="fr-FR" noProof="0"/>
              <a:t>Cinquième niveau</a:t>
            </a:r>
            <a:endParaRPr lang="fr-CA" noProof="0"/>
          </a:p>
        </p:txBody>
      </p:sp>
      <p:sp>
        <p:nvSpPr>
          <p:cNvPr id="14342" name="Rectangle 5"/>
          <p:cNvSpPr>
            <a:spLocks noGrp="1"/>
          </p:cNvSpPr>
          <p:nvPr>
            <p:ph type="ftr" sz="quarter" idx="4"/>
          </p:nvPr>
        </p:nvSpPr>
        <p:spPr bwMode="auto">
          <a:xfrm>
            <a:off x="1" y="9119173"/>
            <a:ext cx="3170764" cy="48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6662" tIns="48331" rIns="96662" bIns="48331" numCol="1" anchor="b" anchorCtr="0" compatLnSpc="1">
            <a:prstTxWarp prst="textNoShape">
              <a:avLst/>
            </a:prstTxWarp>
          </a:bodyPr>
          <a:lstStyle>
            <a:lvl1pPr defTabSz="966056">
              <a:defRPr sz="1300">
                <a:latin typeface="Calibri" panose="020F0502020204030204" pitchFamily="34" charset="0"/>
              </a:defRPr>
            </a:lvl1pPr>
          </a:lstStyle>
          <a:p>
            <a:endParaRPr lang="fr-CA" altLang="en-US"/>
          </a:p>
        </p:txBody>
      </p:sp>
      <p:sp>
        <p:nvSpPr>
          <p:cNvPr id="7" name="Slide Number Placeholder 6"/>
          <p:cNvSpPr>
            <a:spLocks noGrp="1"/>
          </p:cNvSpPr>
          <p:nvPr>
            <p:ph type="sldNum" sz="quarter" idx="5"/>
          </p:nvPr>
        </p:nvSpPr>
        <p:spPr bwMode="auto">
          <a:xfrm>
            <a:off x="4142749" y="9119173"/>
            <a:ext cx="3170763" cy="48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6662" tIns="48331" rIns="96662" bIns="48331" numCol="1" anchor="b" anchorCtr="0" compatLnSpc="1">
            <a:prstTxWarp prst="textNoShape">
              <a:avLst/>
            </a:prstTxWarp>
          </a:bodyPr>
          <a:lstStyle>
            <a:lvl1pPr algn="r" defTabSz="966056">
              <a:defRPr sz="1300">
                <a:latin typeface="Calibri" panose="020F0502020204030204" pitchFamily="34" charset="0"/>
              </a:defRPr>
            </a:lvl1pPr>
          </a:lstStyle>
          <a:p>
            <a:fld id="{D5FB0FE5-248A-469D-8CF3-2EE625F619FE}" type="slidenum">
              <a:rPr lang="fr-CA" altLang="en-US"/>
              <a:pPr/>
              <a:t>‹#›</a:t>
            </a:fld>
            <a:endParaRPr lang="fr-CA" altLang="en-US"/>
          </a:p>
        </p:txBody>
      </p:sp>
    </p:spTree>
    <p:extLst>
      <p:ext uri="{BB962C8B-B14F-4D97-AF65-F5344CB8AC3E}">
        <p14:creationId xmlns:p14="http://schemas.microsoft.com/office/powerpoint/2010/main" val="154667138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onstantia"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Constantia"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Constantia"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Constantia"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Constantia"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Rot="1" noChangeAspect="1" noTextEdit="1"/>
          </p:cNvSpPr>
          <p:nvPr>
            <p:ph type="sldImg"/>
          </p:nvPr>
        </p:nvSpPr>
        <p:spPr>
          <a:ln/>
        </p:spPr>
      </p:sp>
      <p:sp>
        <p:nvSpPr>
          <p:cNvPr id="130051" name="Rectangle 3"/>
          <p:cNvSpPr>
            <a:spLocks noGrp="1"/>
          </p:cNvSpPr>
          <p:nvPr>
            <p:ph type="body" idx="1"/>
          </p:nvPr>
        </p:nvSpPr>
        <p:spPr/>
        <p:txBody>
          <a:bodyPr/>
          <a:lstStyle/>
          <a:p>
            <a:endParaRPr lang="en-US" altLang="en-US"/>
          </a:p>
        </p:txBody>
      </p:sp>
    </p:spTree>
    <p:extLst>
      <p:ext uri="{BB962C8B-B14F-4D97-AF65-F5344CB8AC3E}">
        <p14:creationId xmlns:p14="http://schemas.microsoft.com/office/powerpoint/2010/main" val="17654475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FB0FE5-248A-469D-8CF3-2EE625F619FE}" type="slidenum">
              <a:rPr lang="fr-CA" altLang="en-US" smtClean="0"/>
              <a:pPr/>
              <a:t>16</a:t>
            </a:fld>
            <a:endParaRPr lang="fr-CA" altLang="en-US"/>
          </a:p>
        </p:txBody>
      </p:sp>
    </p:spTree>
    <p:extLst>
      <p:ext uri="{BB962C8B-B14F-4D97-AF65-F5344CB8AC3E}">
        <p14:creationId xmlns:p14="http://schemas.microsoft.com/office/powerpoint/2010/main" val="2655322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FB0FE5-248A-469D-8CF3-2EE625F619FE}" type="slidenum">
              <a:rPr lang="fr-CA" altLang="en-US" smtClean="0"/>
              <a:pPr/>
              <a:t>18</a:t>
            </a:fld>
            <a:endParaRPr lang="fr-CA" altLang="en-US"/>
          </a:p>
        </p:txBody>
      </p:sp>
    </p:spTree>
    <p:extLst>
      <p:ext uri="{BB962C8B-B14F-4D97-AF65-F5344CB8AC3E}">
        <p14:creationId xmlns:p14="http://schemas.microsoft.com/office/powerpoint/2010/main" val="39302567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Tetsuya Sato is in the foreground.</a:t>
            </a:r>
          </a:p>
        </p:txBody>
      </p:sp>
      <p:sp>
        <p:nvSpPr>
          <p:cNvPr id="4" name="Slide Number Placeholder 3"/>
          <p:cNvSpPr>
            <a:spLocks noGrp="1"/>
          </p:cNvSpPr>
          <p:nvPr>
            <p:ph type="sldNum" sz="quarter" idx="5"/>
          </p:nvPr>
        </p:nvSpPr>
        <p:spPr/>
        <p:txBody>
          <a:bodyPr/>
          <a:lstStyle/>
          <a:p>
            <a:fld id="{D5FB0FE5-248A-469D-8CF3-2EE625F619FE}" type="slidenum">
              <a:rPr lang="fr-CA" altLang="en-US" smtClean="0"/>
              <a:pPr/>
              <a:t>19</a:t>
            </a:fld>
            <a:endParaRPr lang="fr-CA" altLang="en-US"/>
          </a:p>
        </p:txBody>
      </p:sp>
    </p:spTree>
    <p:extLst>
      <p:ext uri="{BB962C8B-B14F-4D97-AF65-F5344CB8AC3E}">
        <p14:creationId xmlns:p14="http://schemas.microsoft.com/office/powerpoint/2010/main" val="4676148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5FB0FE5-248A-469D-8CF3-2EE625F619FE}" type="slidenum">
              <a:rPr lang="fr-CA" altLang="en-US" smtClean="0"/>
              <a:pPr/>
              <a:t>21</a:t>
            </a:fld>
            <a:endParaRPr lang="fr-CA" altLang="en-US"/>
          </a:p>
        </p:txBody>
      </p:sp>
    </p:spTree>
    <p:extLst>
      <p:ext uri="{BB962C8B-B14F-4D97-AF65-F5344CB8AC3E}">
        <p14:creationId xmlns:p14="http://schemas.microsoft.com/office/powerpoint/2010/main" val="10813823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5FB0FE5-248A-469D-8CF3-2EE625F619FE}" type="slidenum">
              <a:rPr lang="fr-CA" altLang="en-US" smtClean="0"/>
              <a:pPr/>
              <a:t>22</a:t>
            </a:fld>
            <a:endParaRPr lang="fr-CA" altLang="en-US"/>
          </a:p>
        </p:txBody>
      </p:sp>
    </p:spTree>
    <p:extLst>
      <p:ext uri="{BB962C8B-B14F-4D97-AF65-F5344CB8AC3E}">
        <p14:creationId xmlns:p14="http://schemas.microsoft.com/office/powerpoint/2010/main" val="6892498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5FB0FE5-248A-469D-8CF3-2EE625F619FE}" type="slidenum">
              <a:rPr lang="fr-CA" altLang="en-US" smtClean="0"/>
              <a:pPr/>
              <a:t>23</a:t>
            </a:fld>
            <a:endParaRPr lang="fr-CA" altLang="en-US"/>
          </a:p>
        </p:txBody>
      </p:sp>
    </p:spTree>
    <p:extLst>
      <p:ext uri="{BB962C8B-B14F-4D97-AF65-F5344CB8AC3E}">
        <p14:creationId xmlns:p14="http://schemas.microsoft.com/office/powerpoint/2010/main" val="16945837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5FB0FE5-248A-469D-8CF3-2EE625F619FE}" type="slidenum">
              <a:rPr lang="fr-CA" altLang="en-US" smtClean="0"/>
              <a:pPr/>
              <a:t>24</a:t>
            </a:fld>
            <a:endParaRPr lang="fr-CA" altLang="en-US"/>
          </a:p>
        </p:txBody>
      </p:sp>
    </p:spTree>
    <p:extLst>
      <p:ext uri="{BB962C8B-B14F-4D97-AF65-F5344CB8AC3E}">
        <p14:creationId xmlns:p14="http://schemas.microsoft.com/office/powerpoint/2010/main" val="27536108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5FB0FE5-248A-469D-8CF3-2EE625F619FE}" type="slidenum">
              <a:rPr lang="fr-CA" altLang="en-US" smtClean="0"/>
              <a:pPr/>
              <a:t>26</a:t>
            </a:fld>
            <a:endParaRPr lang="fr-CA" altLang="en-US"/>
          </a:p>
        </p:txBody>
      </p:sp>
    </p:spTree>
    <p:extLst>
      <p:ext uri="{BB962C8B-B14F-4D97-AF65-F5344CB8AC3E}">
        <p14:creationId xmlns:p14="http://schemas.microsoft.com/office/powerpoint/2010/main" val="1123780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err="1"/>
              <a:t>E</a:t>
            </a:r>
            <a:r>
              <a:rPr lang="en-US" baseline="-25000" dirty="0" err="1"/>
              <a:t>crit</a:t>
            </a:r>
            <a:r>
              <a:rPr lang="en-US" dirty="0"/>
              <a:t> = 40 MeV and </a:t>
            </a:r>
            <a:r>
              <a:rPr lang="en-US" i="1" dirty="0" err="1"/>
              <a:t>d</a:t>
            </a:r>
            <a:r>
              <a:rPr lang="en-US" baseline="-25000" dirty="0" err="1"/>
              <a:t>crit</a:t>
            </a:r>
            <a:r>
              <a:rPr lang="en-US" dirty="0"/>
              <a:t> = 10 MeV.</a:t>
            </a:r>
            <a:r>
              <a:rPr lang="en-US" baseline="0" dirty="0"/>
              <a:t> </a:t>
            </a:r>
            <a:r>
              <a:rPr lang="en-US" i="1" baseline="0" dirty="0">
                <a:latin typeface="Symbol" panose="05050102010706020507" pitchFamily="18" charset="2"/>
              </a:rPr>
              <a:t>b</a:t>
            </a:r>
            <a:r>
              <a:rPr lang="en-US" baseline="-25000" dirty="0"/>
              <a:t>2</a:t>
            </a:r>
            <a:r>
              <a:rPr lang="en-US" baseline="30000" dirty="0"/>
              <a:t>0</a:t>
            </a:r>
            <a:r>
              <a:rPr lang="en-US" baseline="0" dirty="0"/>
              <a:t> = 0.15 and </a:t>
            </a:r>
            <a:r>
              <a:rPr lang="en-US" baseline="0" dirty="0">
                <a:latin typeface="Symbol" panose="05050102010706020507" pitchFamily="18" charset="2"/>
              </a:rPr>
              <a:t>D</a:t>
            </a:r>
            <a:r>
              <a:rPr lang="en-US" i="1" baseline="0" dirty="0">
                <a:latin typeface="Symbol" panose="05050102010706020507" pitchFamily="18" charset="2"/>
              </a:rPr>
              <a:t>b</a:t>
            </a:r>
            <a:r>
              <a:rPr lang="en-US" baseline="-25000" dirty="0">
                <a:latin typeface="Symbol" panose="05050102010706020507" pitchFamily="18" charset="2"/>
              </a:rPr>
              <a:t>2</a:t>
            </a:r>
            <a:r>
              <a:rPr lang="en-US" baseline="0" dirty="0">
                <a:latin typeface="Symbol" panose="05050102010706020507" pitchFamily="18" charset="2"/>
              </a:rPr>
              <a:t> = 0.04.  </a:t>
            </a:r>
            <a:r>
              <a:rPr lang="en-US" i="1" baseline="0" dirty="0">
                <a:latin typeface="Symbol" panose="05050102010706020507" pitchFamily="18" charset="2"/>
              </a:rPr>
              <a:t>m</a:t>
            </a:r>
            <a:r>
              <a:rPr lang="en-US" baseline="-25000" dirty="0">
                <a:latin typeface="Symbol" panose="05050102010706020507" pitchFamily="18" charset="2"/>
              </a:rPr>
              <a:t>0</a:t>
            </a:r>
            <a:r>
              <a:rPr lang="en-US" baseline="0" dirty="0">
                <a:latin typeface="Symbol" panose="05050102010706020507" pitchFamily="18" charset="2"/>
              </a:rPr>
              <a:t> = 931.494 MeV/c</a:t>
            </a:r>
            <a:r>
              <a:rPr lang="en-US" baseline="30000" dirty="0">
                <a:latin typeface="Symbol" panose="05050102010706020507" pitchFamily="18" charset="2"/>
              </a:rPr>
              <a:t>2</a:t>
            </a:r>
            <a:r>
              <a:rPr lang="en-US" baseline="0" dirty="0">
                <a:latin typeface="Symbol" panose="05050102010706020507" pitchFamily="18" charset="2"/>
              </a:rPr>
              <a:t>.</a:t>
            </a:r>
          </a:p>
        </p:txBody>
      </p:sp>
      <p:sp>
        <p:nvSpPr>
          <p:cNvPr id="4" name="Slide Number Placeholder 3"/>
          <p:cNvSpPr>
            <a:spLocks noGrp="1"/>
          </p:cNvSpPr>
          <p:nvPr>
            <p:ph type="sldNum" sz="quarter" idx="10"/>
          </p:nvPr>
        </p:nvSpPr>
        <p:spPr/>
        <p:txBody>
          <a:bodyPr/>
          <a:lstStyle/>
          <a:p>
            <a:fld id="{D5FB0FE5-248A-469D-8CF3-2EE625F619FE}" type="slidenum">
              <a:rPr lang="fr-CA" altLang="en-US" smtClean="0">
                <a:solidFill>
                  <a:prstClr val="black"/>
                </a:solidFill>
              </a:rPr>
              <a:pPr/>
              <a:t>30</a:t>
            </a:fld>
            <a:endParaRPr lang="fr-CA" altLang="en-US">
              <a:solidFill>
                <a:prstClr val="black"/>
              </a:solidFill>
            </a:endParaRPr>
          </a:p>
        </p:txBody>
      </p:sp>
    </p:spTree>
    <p:extLst>
      <p:ext uri="{BB962C8B-B14F-4D97-AF65-F5344CB8AC3E}">
        <p14:creationId xmlns:p14="http://schemas.microsoft.com/office/powerpoint/2010/main" val="31419555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FB0FE5-248A-469D-8CF3-2EE625F619FE}" type="slidenum">
              <a:rPr lang="fr-CA" altLang="en-US" smtClean="0"/>
              <a:pPr/>
              <a:t>31</a:t>
            </a:fld>
            <a:endParaRPr lang="fr-CA" altLang="en-US"/>
          </a:p>
        </p:txBody>
      </p:sp>
    </p:spTree>
    <p:extLst>
      <p:ext uri="{BB962C8B-B14F-4D97-AF65-F5344CB8AC3E}">
        <p14:creationId xmlns:p14="http://schemas.microsoft.com/office/powerpoint/2010/main" val="34325988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5FB0FE5-248A-469D-8CF3-2EE625F619FE}" type="slidenum">
              <a:rPr lang="fr-CA" altLang="en-US" smtClean="0"/>
              <a:pPr/>
              <a:t>4</a:t>
            </a:fld>
            <a:endParaRPr lang="fr-CA" altLang="en-US"/>
          </a:p>
        </p:txBody>
      </p:sp>
    </p:spTree>
    <p:extLst>
      <p:ext uri="{BB962C8B-B14F-4D97-AF65-F5344CB8AC3E}">
        <p14:creationId xmlns:p14="http://schemas.microsoft.com/office/powerpoint/2010/main" val="15164259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err="1"/>
              <a:t>E</a:t>
            </a:r>
            <a:r>
              <a:rPr lang="en-US" baseline="-25000" dirty="0" err="1"/>
              <a:t>crit</a:t>
            </a:r>
            <a:r>
              <a:rPr lang="en-US" dirty="0"/>
              <a:t> = 40 MeV and </a:t>
            </a:r>
            <a:r>
              <a:rPr lang="en-US" i="1" dirty="0" err="1"/>
              <a:t>d</a:t>
            </a:r>
            <a:r>
              <a:rPr lang="en-US" baseline="-25000" dirty="0" err="1"/>
              <a:t>crit</a:t>
            </a:r>
            <a:r>
              <a:rPr lang="en-US" dirty="0"/>
              <a:t> = 10 MeV.</a:t>
            </a:r>
            <a:r>
              <a:rPr lang="en-US" baseline="0" dirty="0"/>
              <a:t> </a:t>
            </a:r>
            <a:r>
              <a:rPr lang="en-US" i="1" baseline="0" dirty="0">
                <a:latin typeface="Symbol" panose="05050102010706020507" pitchFamily="18" charset="2"/>
              </a:rPr>
              <a:t>b</a:t>
            </a:r>
            <a:r>
              <a:rPr lang="en-US" baseline="-25000" dirty="0"/>
              <a:t>2</a:t>
            </a:r>
            <a:r>
              <a:rPr lang="en-US" baseline="30000" dirty="0"/>
              <a:t>0</a:t>
            </a:r>
            <a:r>
              <a:rPr lang="en-US" baseline="0" dirty="0"/>
              <a:t> = 0.15 and </a:t>
            </a:r>
            <a:r>
              <a:rPr lang="en-US" baseline="0" dirty="0">
                <a:latin typeface="Symbol" panose="05050102010706020507" pitchFamily="18" charset="2"/>
              </a:rPr>
              <a:t>D</a:t>
            </a:r>
            <a:r>
              <a:rPr lang="en-US" i="1" baseline="0" dirty="0">
                <a:latin typeface="Symbol" panose="05050102010706020507" pitchFamily="18" charset="2"/>
              </a:rPr>
              <a:t>b</a:t>
            </a:r>
            <a:r>
              <a:rPr lang="en-US" baseline="-25000" dirty="0">
                <a:latin typeface="Symbol" panose="05050102010706020507" pitchFamily="18" charset="2"/>
              </a:rPr>
              <a:t>2</a:t>
            </a:r>
            <a:r>
              <a:rPr lang="en-US" baseline="0" dirty="0">
                <a:latin typeface="Symbol" panose="05050102010706020507" pitchFamily="18" charset="2"/>
              </a:rPr>
              <a:t> = 0.04.  </a:t>
            </a:r>
            <a:r>
              <a:rPr lang="en-US" i="1" baseline="0" dirty="0">
                <a:latin typeface="Symbol" panose="05050102010706020507" pitchFamily="18" charset="2"/>
              </a:rPr>
              <a:t>m</a:t>
            </a:r>
            <a:r>
              <a:rPr lang="en-US" baseline="-25000" dirty="0">
                <a:latin typeface="Symbol" panose="05050102010706020507" pitchFamily="18" charset="2"/>
              </a:rPr>
              <a:t>0</a:t>
            </a:r>
            <a:r>
              <a:rPr lang="en-US" baseline="0" dirty="0">
                <a:latin typeface="Symbol" panose="05050102010706020507" pitchFamily="18" charset="2"/>
              </a:rPr>
              <a:t> = 931.494 MeV/c</a:t>
            </a:r>
            <a:r>
              <a:rPr lang="en-US" baseline="30000" dirty="0">
                <a:latin typeface="Symbol" panose="05050102010706020507" pitchFamily="18" charset="2"/>
              </a:rPr>
              <a:t>2</a:t>
            </a:r>
            <a:r>
              <a:rPr lang="en-US" baseline="0" dirty="0">
                <a:latin typeface="Symbol" panose="05050102010706020507" pitchFamily="18" charset="2"/>
              </a:rPr>
              <a:t>.</a:t>
            </a:r>
          </a:p>
        </p:txBody>
      </p:sp>
      <p:sp>
        <p:nvSpPr>
          <p:cNvPr id="4" name="Slide Number Placeholder 3"/>
          <p:cNvSpPr>
            <a:spLocks noGrp="1"/>
          </p:cNvSpPr>
          <p:nvPr>
            <p:ph type="sldNum" sz="quarter" idx="10"/>
          </p:nvPr>
        </p:nvSpPr>
        <p:spPr/>
        <p:txBody>
          <a:bodyPr/>
          <a:lstStyle/>
          <a:p>
            <a:fld id="{D5FB0FE5-248A-469D-8CF3-2EE625F619FE}" type="slidenum">
              <a:rPr lang="fr-CA" altLang="en-US" smtClean="0">
                <a:solidFill>
                  <a:prstClr val="black"/>
                </a:solidFill>
              </a:rPr>
              <a:pPr/>
              <a:t>34</a:t>
            </a:fld>
            <a:endParaRPr lang="fr-CA" altLang="en-US">
              <a:solidFill>
                <a:prstClr val="black"/>
              </a:solidFill>
            </a:endParaRPr>
          </a:p>
        </p:txBody>
      </p:sp>
    </p:spTree>
    <p:extLst>
      <p:ext uri="{BB962C8B-B14F-4D97-AF65-F5344CB8AC3E}">
        <p14:creationId xmlns:p14="http://schemas.microsoft.com/office/powerpoint/2010/main" val="7048118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5FB0FE5-248A-469D-8CF3-2EE625F619FE}" type="slidenum">
              <a:rPr lang="fr-CA" altLang="en-US" smtClean="0"/>
              <a:pPr/>
              <a:t>35</a:t>
            </a:fld>
            <a:endParaRPr lang="fr-CA" altLang="en-US"/>
          </a:p>
        </p:txBody>
      </p:sp>
    </p:spTree>
    <p:extLst>
      <p:ext uri="{BB962C8B-B14F-4D97-AF65-F5344CB8AC3E}">
        <p14:creationId xmlns:p14="http://schemas.microsoft.com/office/powerpoint/2010/main" val="18247273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FB0FE5-248A-469D-8CF3-2EE625F619FE}" type="slidenum">
              <a:rPr lang="fr-CA" altLang="en-US" smtClean="0"/>
              <a:pPr/>
              <a:t>36</a:t>
            </a:fld>
            <a:endParaRPr lang="fr-CA" altLang="en-US"/>
          </a:p>
        </p:txBody>
      </p:sp>
    </p:spTree>
    <p:extLst>
      <p:ext uri="{BB962C8B-B14F-4D97-AF65-F5344CB8AC3E}">
        <p14:creationId xmlns:p14="http://schemas.microsoft.com/office/powerpoint/2010/main" val="18754429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5FB0FE5-248A-469D-8CF3-2EE625F619FE}" type="slidenum">
              <a:rPr lang="fr-CA" altLang="en-US" smtClean="0"/>
              <a:pPr/>
              <a:t>8</a:t>
            </a:fld>
            <a:endParaRPr lang="fr-CA" altLang="en-US"/>
          </a:p>
        </p:txBody>
      </p:sp>
    </p:spTree>
    <p:extLst>
      <p:ext uri="{BB962C8B-B14F-4D97-AF65-F5344CB8AC3E}">
        <p14:creationId xmlns:p14="http://schemas.microsoft.com/office/powerpoint/2010/main" val="28420547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FB0FE5-248A-469D-8CF3-2EE625F619FE}" type="slidenum">
              <a:rPr lang="fr-CA" altLang="en-US" smtClean="0"/>
              <a:pPr/>
              <a:t>9</a:t>
            </a:fld>
            <a:endParaRPr lang="fr-CA" altLang="en-US"/>
          </a:p>
        </p:txBody>
      </p:sp>
    </p:spTree>
    <p:extLst>
      <p:ext uri="{BB962C8B-B14F-4D97-AF65-F5344CB8AC3E}">
        <p14:creationId xmlns:p14="http://schemas.microsoft.com/office/powerpoint/2010/main" val="39243123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FB0FE5-248A-469D-8CF3-2EE625F619FE}" type="slidenum">
              <a:rPr lang="fr-CA" altLang="en-US" smtClean="0"/>
              <a:pPr/>
              <a:t>10</a:t>
            </a:fld>
            <a:endParaRPr lang="fr-CA" altLang="en-US"/>
          </a:p>
        </p:txBody>
      </p:sp>
    </p:spTree>
    <p:extLst>
      <p:ext uri="{BB962C8B-B14F-4D97-AF65-F5344CB8AC3E}">
        <p14:creationId xmlns:p14="http://schemas.microsoft.com/office/powerpoint/2010/main" val="39302567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FB0FE5-248A-469D-8CF3-2EE625F619FE}" type="slidenum">
              <a:rPr lang="fr-CA" altLang="en-US" smtClean="0"/>
              <a:pPr/>
              <a:t>11</a:t>
            </a:fld>
            <a:endParaRPr lang="fr-CA" altLang="en-US"/>
          </a:p>
        </p:txBody>
      </p:sp>
    </p:spTree>
    <p:extLst>
      <p:ext uri="{BB962C8B-B14F-4D97-AF65-F5344CB8AC3E}">
        <p14:creationId xmlns:p14="http://schemas.microsoft.com/office/powerpoint/2010/main" val="37497498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5FB0FE5-248A-469D-8CF3-2EE625F619FE}" type="slidenum">
              <a:rPr lang="fr-CA" altLang="en-US" smtClean="0"/>
              <a:pPr/>
              <a:t>12</a:t>
            </a:fld>
            <a:endParaRPr lang="fr-CA" altLang="en-US"/>
          </a:p>
        </p:txBody>
      </p:sp>
    </p:spTree>
    <p:extLst>
      <p:ext uri="{BB962C8B-B14F-4D97-AF65-F5344CB8AC3E}">
        <p14:creationId xmlns:p14="http://schemas.microsoft.com/office/powerpoint/2010/main" val="4790170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FB0FE5-248A-469D-8CF3-2EE625F619FE}" type="slidenum">
              <a:rPr lang="fr-CA" altLang="en-US" smtClean="0"/>
              <a:pPr/>
              <a:t>14</a:t>
            </a:fld>
            <a:endParaRPr lang="fr-CA" altLang="en-US"/>
          </a:p>
        </p:txBody>
      </p:sp>
    </p:spTree>
    <p:extLst>
      <p:ext uri="{BB962C8B-B14F-4D97-AF65-F5344CB8AC3E}">
        <p14:creationId xmlns:p14="http://schemas.microsoft.com/office/powerpoint/2010/main" val="5775692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modifying Si detector surfaces using a thin </a:t>
            </a:r>
            <a:r>
              <a:rPr lang="en-US" dirty="0" err="1"/>
              <a:t>Ti</a:t>
            </a:r>
            <a:r>
              <a:rPr lang="en-US" dirty="0"/>
              <a:t> primer layer followed by a thicker Au layer.  Thiol molecules are bonded to the surface, and this allows us to make almost any surface we want, thus creating what is effectively an active chromatography column.  This has been used for gas-phase chemistry experiments, and the figures show the results of the online experiments.  These figures have a lot of details and a lot of subtlety.  I would just say that we have observed differences in adsorption based on chemistry, the data are being analyzed, that you will forward any questions to me.</a:t>
            </a:r>
          </a:p>
        </p:txBody>
      </p:sp>
      <p:sp>
        <p:nvSpPr>
          <p:cNvPr id="4" name="Slide Number Placeholder 3"/>
          <p:cNvSpPr>
            <a:spLocks noGrp="1"/>
          </p:cNvSpPr>
          <p:nvPr>
            <p:ph type="sldNum" sz="quarter" idx="5"/>
          </p:nvPr>
        </p:nvSpPr>
        <p:spPr/>
        <p:txBody>
          <a:bodyPr/>
          <a:lstStyle/>
          <a:p>
            <a:fld id="{D5FB0FE5-248A-469D-8CF3-2EE625F619FE}" type="slidenum">
              <a:rPr lang="fr-CA" altLang="en-US" smtClean="0"/>
              <a:pPr/>
              <a:t>15</a:t>
            </a:fld>
            <a:endParaRPr lang="fr-CA" altLang="en-US"/>
          </a:p>
        </p:txBody>
      </p:sp>
    </p:spTree>
    <p:extLst>
      <p:ext uri="{BB962C8B-B14F-4D97-AF65-F5344CB8AC3E}">
        <p14:creationId xmlns:p14="http://schemas.microsoft.com/office/powerpoint/2010/main" val="10149805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a:t>Cliquez pour modifier le style du titre</a:t>
            </a:r>
            <a:endParaRPr lang="en-US" dirty="0"/>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Rectangle 3"/>
          <p:cNvSpPr>
            <a:spLocks noGrp="1"/>
          </p:cNvSpPr>
          <p:nvPr>
            <p:ph type="dt" sz="half" idx="10"/>
          </p:nvPr>
        </p:nvSpPr>
        <p:spPr/>
        <p:txBody>
          <a:bodyPr/>
          <a:lstStyle>
            <a:lvl1pPr>
              <a:defRPr/>
            </a:lvl1pPr>
          </a:lstStyle>
          <a:p>
            <a:pPr>
              <a:defRPr/>
            </a:pPr>
            <a:endParaRPr lang="en-US" dirty="0"/>
          </a:p>
        </p:txBody>
      </p:sp>
      <p:sp>
        <p:nvSpPr>
          <p:cNvPr id="5" name="Rectangle 21"/>
          <p:cNvSpPr>
            <a:spLocks noGrp="1"/>
          </p:cNvSpPr>
          <p:nvPr>
            <p:ph type="ftr" sz="quarter" idx="11"/>
          </p:nvPr>
        </p:nvSpPr>
        <p:spPr>
          <a:ln/>
        </p:spPr>
        <p:txBody>
          <a:bodyPr/>
          <a:lstStyle>
            <a:lvl1pPr>
              <a:defRPr/>
            </a:lvl1pPr>
          </a:lstStyle>
          <a:p>
            <a:pPr>
              <a:defRPr/>
            </a:pPr>
            <a:endParaRPr lang="en-US"/>
          </a:p>
        </p:txBody>
      </p:sp>
      <p:sp>
        <p:nvSpPr>
          <p:cNvPr id="6" name="Rectangle 5"/>
          <p:cNvSpPr>
            <a:spLocks noGrp="1"/>
          </p:cNvSpPr>
          <p:nvPr>
            <p:ph type="sldNum" sz="quarter" idx="12"/>
          </p:nvPr>
        </p:nvSpPr>
        <p:spPr/>
        <p:txBody>
          <a:bodyPr/>
          <a:lstStyle>
            <a:lvl1pPr>
              <a:defRPr/>
            </a:lvl1pPr>
          </a:lstStyle>
          <a:p>
            <a:endParaRPr lang="en-US" altLang="en-US" dirty="0"/>
          </a:p>
        </p:txBody>
      </p:sp>
    </p:spTree>
    <p:extLst>
      <p:ext uri="{BB962C8B-B14F-4D97-AF65-F5344CB8AC3E}">
        <p14:creationId xmlns:p14="http://schemas.microsoft.com/office/powerpoint/2010/main" val="12227270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42938" y="1211526"/>
            <a:ext cx="7886700" cy="883975"/>
          </a:xfrm>
        </p:spPr>
        <p:txBody>
          <a:bodyPr/>
          <a:lstStyle>
            <a:lvl1pPr algn="ctr">
              <a:defRPr>
                <a:latin typeface="Trebuchet MS" panose="020B0603020202020204" pitchFamily="34" charset="0"/>
              </a:defRPr>
            </a:lvl1pPr>
          </a:lstStyle>
          <a:p>
            <a:r>
              <a:rPr lang="en-US"/>
              <a:t>Click to edit Master title style</a:t>
            </a:r>
            <a:endParaRPr lang="en-US" dirty="0"/>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08219" y="6248400"/>
            <a:ext cx="378619" cy="361950"/>
          </a:xfrm>
          <a:prstGeom prst="rect">
            <a:avLst/>
          </a:prstGeom>
        </p:spPr>
        <p:txBody>
          <a:bodyPr/>
          <a:lstStyle>
            <a:lvl1pPr algn="ctr">
              <a:defRPr sz="1200">
                <a:latin typeface="Trebuchet MS" panose="020B0603020202020204" pitchFamily="34" charset="0"/>
              </a:defRPr>
            </a:lvl1pPr>
          </a:lstStyle>
          <a:p>
            <a:fld id="{A29B769C-0AE0-403A-8FFC-0CE487BE6ABB}" type="slidenum">
              <a:rPr lang="en-US" smtClean="0"/>
              <a:pPr/>
              <a:t>‹#›</a:t>
            </a:fld>
            <a:endParaRPr lang="en-US" dirty="0"/>
          </a:p>
        </p:txBody>
      </p:sp>
      <p:sp>
        <p:nvSpPr>
          <p:cNvPr id="9" name="Text Placeholder 8"/>
          <p:cNvSpPr>
            <a:spLocks noGrp="1"/>
          </p:cNvSpPr>
          <p:nvPr>
            <p:ph type="body" sz="quarter" idx="13"/>
          </p:nvPr>
        </p:nvSpPr>
        <p:spPr>
          <a:xfrm>
            <a:off x="700087" y="2419351"/>
            <a:ext cx="7186613" cy="3181350"/>
          </a:xfrm>
        </p:spPr>
        <p:txBody>
          <a:bodyPr/>
          <a:lstStyle>
            <a:lvl1pPr>
              <a:defRPr>
                <a:latin typeface="Trebuchet MS" panose="020B0603020202020204" pitchFamily="34" charset="0"/>
              </a:defRPr>
            </a:lvl1pPr>
            <a:lvl2pPr>
              <a:defRPr>
                <a:latin typeface="Trebuchet MS" panose="020B0603020202020204" pitchFamily="34" charset="0"/>
              </a:defRPr>
            </a:lvl2pPr>
            <a:lvl3pPr>
              <a:defRPr>
                <a:latin typeface="Trebuchet MS" panose="020B0603020202020204" pitchFamily="34" charset="0"/>
              </a:defRPr>
            </a:lvl3pPr>
            <a:lvl4pPr>
              <a:defRPr>
                <a:latin typeface="Trebuchet MS" panose="020B0603020202020204" pitchFamily="34" charset="0"/>
              </a:defRPr>
            </a:lvl4pPr>
            <a:lvl5pPr>
              <a:defRPr>
                <a:latin typeface="Trebuchet MS" panose="020B0603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10"/>
          <p:cNvSpPr>
            <a:spLocks noGrp="1"/>
          </p:cNvSpPr>
          <p:nvPr>
            <p:ph type="body" sz="quarter" idx="14" hasCustomPrompt="1"/>
          </p:nvPr>
        </p:nvSpPr>
        <p:spPr>
          <a:xfrm>
            <a:off x="142876" y="6248400"/>
            <a:ext cx="1878806" cy="361950"/>
          </a:xfrm>
        </p:spPr>
        <p:txBody>
          <a:bodyPr>
            <a:normAutofit/>
          </a:bodyPr>
          <a:lstStyle>
            <a:lvl1pPr marL="0" indent="0">
              <a:buNone/>
              <a:defRPr sz="1050">
                <a:latin typeface="Trebuchet MS" panose="020B0603020202020204" pitchFamily="34" charset="0"/>
              </a:defRPr>
            </a:lvl1pPr>
          </a:lstStyle>
          <a:p>
            <a:pPr lvl="0"/>
            <a:r>
              <a:rPr lang="en-US" dirty="0"/>
              <a:t>Citations</a:t>
            </a:r>
          </a:p>
        </p:txBody>
      </p:sp>
    </p:spTree>
    <p:extLst>
      <p:ext uri="{BB962C8B-B14F-4D97-AF65-F5344CB8AC3E}">
        <p14:creationId xmlns:p14="http://schemas.microsoft.com/office/powerpoint/2010/main" val="5125803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1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a:t>Cliquez pour modifier le style du titre</a:t>
            </a:r>
            <a:endParaRPr lang="en-US" dirty="0"/>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Rectangle 3"/>
          <p:cNvSpPr>
            <a:spLocks noGrp="1"/>
          </p:cNvSpPr>
          <p:nvPr>
            <p:ph type="dt" sz="half" idx="10"/>
          </p:nvPr>
        </p:nvSpPr>
        <p:spPr/>
        <p:txBody>
          <a:bodyPr/>
          <a:lstStyle>
            <a:lvl1pPr>
              <a:defRPr/>
            </a:lvl1pPr>
          </a:lstStyle>
          <a:p>
            <a:pPr>
              <a:defRPr/>
            </a:pPr>
            <a:endParaRPr lang="en-US" dirty="0"/>
          </a:p>
        </p:txBody>
      </p:sp>
      <p:sp>
        <p:nvSpPr>
          <p:cNvPr id="5" name="Rectangle 21"/>
          <p:cNvSpPr>
            <a:spLocks noGrp="1"/>
          </p:cNvSpPr>
          <p:nvPr>
            <p:ph type="ftr" sz="quarter" idx="11"/>
          </p:nvPr>
        </p:nvSpPr>
        <p:spPr>
          <a:ln/>
        </p:spPr>
        <p:txBody>
          <a:bodyPr/>
          <a:lstStyle>
            <a:lvl1pPr>
              <a:defRPr/>
            </a:lvl1pPr>
          </a:lstStyle>
          <a:p>
            <a:pPr>
              <a:defRPr/>
            </a:pPr>
            <a:endParaRPr lang="en-US"/>
          </a:p>
        </p:txBody>
      </p:sp>
      <p:sp>
        <p:nvSpPr>
          <p:cNvPr id="6" name="Rectangle 5"/>
          <p:cNvSpPr>
            <a:spLocks noGrp="1"/>
          </p:cNvSpPr>
          <p:nvPr>
            <p:ph type="sldNum" sz="quarter" idx="12"/>
          </p:nvPr>
        </p:nvSpPr>
        <p:spPr/>
        <p:txBody>
          <a:bodyPr/>
          <a:lstStyle>
            <a:lvl1pPr>
              <a:defRPr/>
            </a:lvl1pPr>
          </a:lstStyle>
          <a:p>
            <a:endParaRPr lang="en-US" altLang="en-US" dirty="0"/>
          </a:p>
        </p:txBody>
      </p:sp>
    </p:spTree>
    <p:extLst>
      <p:ext uri="{BB962C8B-B14F-4D97-AF65-F5344CB8AC3E}">
        <p14:creationId xmlns:p14="http://schemas.microsoft.com/office/powerpoint/2010/main" val="7890562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457200" y="704088"/>
            <a:ext cx="8229600" cy="1143000"/>
          </a:xfrm>
        </p:spPr>
        <p:txBody>
          <a:bodyPr/>
          <a:lstStyle/>
          <a:p>
            <a:r>
              <a:rPr lang="fr-FR"/>
              <a:t>Cliquez pour modifier le style du titre</a:t>
            </a:r>
            <a:endParaRPr lang="en-US"/>
          </a:p>
        </p:txBody>
      </p:sp>
      <p:sp>
        <p:nvSpPr>
          <p:cNvPr id="3" name="Espace réservé du contenu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Espace réservé du contenu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Rectangle 4"/>
          <p:cNvSpPr>
            <a:spLocks noGrp="1"/>
          </p:cNvSpPr>
          <p:nvPr>
            <p:ph type="dt" sz="half" idx="10"/>
          </p:nvPr>
        </p:nvSpPr>
        <p:spPr/>
        <p:txBody>
          <a:bodyPr/>
          <a:lstStyle>
            <a:lvl1pPr>
              <a:defRPr/>
            </a:lvl1pPr>
          </a:lstStyle>
          <a:p>
            <a:pPr>
              <a:defRPr/>
            </a:pPr>
            <a:endParaRPr lang="en-US" dirty="0"/>
          </a:p>
        </p:txBody>
      </p:sp>
      <p:sp>
        <p:nvSpPr>
          <p:cNvPr id="6" name="Rectangle 21"/>
          <p:cNvSpPr>
            <a:spLocks noGrp="1"/>
          </p:cNvSpPr>
          <p:nvPr>
            <p:ph type="ftr" sz="quarter" idx="11"/>
          </p:nvPr>
        </p:nvSpPr>
        <p:spPr>
          <a:ln/>
        </p:spPr>
        <p:txBody>
          <a:bodyPr/>
          <a:lstStyle>
            <a:lvl1pPr>
              <a:defRPr/>
            </a:lvl1pPr>
          </a:lstStyle>
          <a:p>
            <a:pPr>
              <a:defRPr/>
            </a:pPr>
            <a:endParaRPr lang="en-US"/>
          </a:p>
        </p:txBody>
      </p:sp>
      <p:sp>
        <p:nvSpPr>
          <p:cNvPr id="7" name="Rectangle 6"/>
          <p:cNvSpPr>
            <a:spLocks noGrp="1"/>
          </p:cNvSpPr>
          <p:nvPr>
            <p:ph type="sldNum" sz="quarter" idx="12"/>
          </p:nvPr>
        </p:nvSpPr>
        <p:spPr/>
        <p:txBody>
          <a:bodyPr/>
          <a:lstStyle>
            <a:lvl1pPr>
              <a:defRPr/>
            </a:lvl1pPr>
          </a:lstStyle>
          <a:p>
            <a:endParaRPr lang="en-US" altLang="en-US" dirty="0"/>
          </a:p>
        </p:txBody>
      </p:sp>
    </p:spTree>
    <p:extLst>
      <p:ext uri="{BB962C8B-B14F-4D97-AF65-F5344CB8AC3E}">
        <p14:creationId xmlns:p14="http://schemas.microsoft.com/office/powerpoint/2010/main" val="10116695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704088"/>
            <a:ext cx="8229600" cy="1143000"/>
          </a:xfrm>
        </p:spPr>
        <p:txBody>
          <a:bodyPr/>
          <a:lstStyle>
            <a:lvl1pPr>
              <a:defRPr/>
            </a:lvl1pPr>
          </a:lstStyle>
          <a:p>
            <a:r>
              <a:rPr lang="fr-FR"/>
              <a:t>Cliquez pour modifier le style du titre</a:t>
            </a:r>
            <a:endParaRPr lang="en-US" dirty="0"/>
          </a:p>
        </p:txBody>
      </p:sp>
      <p:sp>
        <p:nvSpPr>
          <p:cNvPr id="3" name="Espace réservé du texte 2"/>
          <p:cNvSpPr>
            <a:spLocks noGrp="1"/>
          </p:cNvSpPr>
          <p:nvPr>
            <p:ph type="body" idx="1"/>
          </p:nvPr>
        </p:nvSpPr>
        <p:spPr>
          <a:xfrm>
            <a:off x="457200" y="1855248"/>
            <a:ext cx="4040188" cy="539496"/>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Espace réservé du texte 3"/>
          <p:cNvSpPr>
            <a:spLocks noGrp="1"/>
          </p:cNvSpPr>
          <p:nvPr>
            <p:ph type="body" sz="half" idx="2"/>
          </p:nvPr>
        </p:nvSpPr>
        <p:spPr>
          <a:xfrm>
            <a:off x="4645025" y="1859757"/>
            <a:ext cx="4041775" cy="534987"/>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Espace réservé du contenu 4"/>
          <p:cNvSpPr>
            <a:spLocks noGrp="1"/>
          </p:cNvSpPr>
          <p:nvPr>
            <p:ph sz="quarter" idx="3"/>
          </p:nvPr>
        </p:nvSpPr>
        <p:spPr>
          <a:xfrm>
            <a:off x="457200" y="2418557"/>
            <a:ext cx="4040188" cy="3941763"/>
          </a:xfrm>
        </p:spPr>
        <p:txBody>
          <a:bodyPr tIns="0"/>
          <a:lstStyle>
            <a:lvl1pPr>
              <a:defRPr sz="2200"/>
            </a:lvl1pPr>
            <a:lvl2pPr>
              <a:defRPr sz="2000"/>
            </a:lvl2pPr>
            <a:lvl3pPr>
              <a:defRPr sz="1800"/>
            </a:lvl3pPr>
            <a:lvl4pPr>
              <a:defRPr sz="1600"/>
            </a:lvl4pPr>
            <a:lvl5pPr>
              <a:defRPr sz="160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6" name="Espace réservé du contenu 5"/>
          <p:cNvSpPr>
            <a:spLocks noGrp="1"/>
          </p:cNvSpPr>
          <p:nvPr>
            <p:ph sz="quarter" idx="4"/>
          </p:nvPr>
        </p:nvSpPr>
        <p:spPr>
          <a:xfrm>
            <a:off x="4645025" y="2418557"/>
            <a:ext cx="4041775" cy="3941763"/>
          </a:xfrm>
        </p:spPr>
        <p:txBody>
          <a:bodyPr tIns="0"/>
          <a:lstStyle>
            <a:lvl1pPr>
              <a:defRPr sz="2200"/>
            </a:lvl1pPr>
            <a:lvl2pPr>
              <a:defRPr sz="2000"/>
            </a:lvl2pPr>
            <a:lvl3pPr>
              <a:defRPr sz="1800"/>
            </a:lvl3pPr>
            <a:lvl4pPr>
              <a:defRPr sz="1600"/>
            </a:lvl4pPr>
            <a:lvl5pPr>
              <a:defRPr sz="160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Rectangle 6"/>
          <p:cNvSpPr>
            <a:spLocks noGrp="1"/>
          </p:cNvSpPr>
          <p:nvPr>
            <p:ph type="dt" sz="half" idx="10"/>
          </p:nvPr>
        </p:nvSpPr>
        <p:spPr/>
        <p:txBody>
          <a:bodyPr/>
          <a:lstStyle>
            <a:lvl1pPr>
              <a:defRPr/>
            </a:lvl1pPr>
          </a:lstStyle>
          <a:p>
            <a:pPr>
              <a:defRPr/>
            </a:pPr>
            <a:endParaRPr lang="en-US" dirty="0"/>
          </a:p>
        </p:txBody>
      </p:sp>
      <p:sp>
        <p:nvSpPr>
          <p:cNvPr id="8" name="Rectangle 21"/>
          <p:cNvSpPr>
            <a:spLocks noGrp="1"/>
          </p:cNvSpPr>
          <p:nvPr>
            <p:ph type="ftr" sz="quarter" idx="11"/>
          </p:nvPr>
        </p:nvSpPr>
        <p:spPr>
          <a:ln/>
        </p:spPr>
        <p:txBody>
          <a:bodyPr/>
          <a:lstStyle>
            <a:lvl1pPr>
              <a:defRPr/>
            </a:lvl1pPr>
          </a:lstStyle>
          <a:p>
            <a:pPr>
              <a:defRPr/>
            </a:pPr>
            <a:endParaRPr lang="en-US"/>
          </a:p>
        </p:txBody>
      </p:sp>
      <p:sp>
        <p:nvSpPr>
          <p:cNvPr id="9" name="Rectangle 8"/>
          <p:cNvSpPr>
            <a:spLocks noGrp="1"/>
          </p:cNvSpPr>
          <p:nvPr>
            <p:ph type="sldNum" sz="quarter" idx="12"/>
          </p:nvPr>
        </p:nvSpPr>
        <p:spPr/>
        <p:txBody>
          <a:bodyPr/>
          <a:lstStyle>
            <a:lvl1pPr>
              <a:defRPr/>
            </a:lvl1pPr>
          </a:lstStyle>
          <a:p>
            <a:endParaRPr lang="en-US" altLang="en-US" dirty="0"/>
          </a:p>
        </p:txBody>
      </p:sp>
    </p:spTree>
    <p:extLst>
      <p:ext uri="{BB962C8B-B14F-4D97-AF65-F5344CB8AC3E}">
        <p14:creationId xmlns:p14="http://schemas.microsoft.com/office/powerpoint/2010/main" val="29896990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457200" y="704088"/>
            <a:ext cx="8305800" cy="1143000"/>
          </a:xfrm>
        </p:spPr>
        <p:txBody>
          <a:bodyPr>
            <a:scene3d>
              <a:camera prst="orthographicFront"/>
              <a:lightRig rig="freezing" dir="t">
                <a:rot lat="0" lon="0" rev="5640000"/>
              </a:lightRig>
            </a:scene3d>
            <a:sp3d prstMaterial="flat">
              <a:contourClr>
                <a:schemeClr val="tx2"/>
              </a:contourClr>
            </a:sp3d>
          </a:bodyPr>
          <a:lstStyle>
            <a:lvl1pPr algn="l" rtl="0" latinLnBrk="0">
              <a:spcBef>
                <a:spcPct val="0"/>
              </a:spcBef>
              <a:buNone/>
              <a:defRPr sz="5000" b="0">
                <a:ln>
                  <a:noFill/>
                </a:ln>
                <a:solidFill>
                  <a:schemeClr val="tx2"/>
                </a:solidFill>
                <a:effectLst/>
                <a:latin typeface="+mj-lt"/>
                <a:ea typeface="+mj-ea"/>
                <a:cs typeface="+mj-cs"/>
              </a:defRPr>
            </a:lvl1pPr>
          </a:lstStyle>
          <a:p>
            <a:r>
              <a:rPr lang="fr-FR"/>
              <a:t>Cliquez pour modifier le style du titre</a:t>
            </a:r>
            <a:endParaRPr lang="en-US" dirty="0"/>
          </a:p>
        </p:txBody>
      </p:sp>
      <p:sp>
        <p:nvSpPr>
          <p:cNvPr id="3" name="Rectangle 2"/>
          <p:cNvSpPr>
            <a:spLocks noGrp="1"/>
          </p:cNvSpPr>
          <p:nvPr>
            <p:ph type="dt" sz="half" idx="10"/>
          </p:nvPr>
        </p:nvSpPr>
        <p:spPr/>
        <p:txBody>
          <a:bodyPr/>
          <a:lstStyle>
            <a:lvl1pPr>
              <a:defRPr/>
            </a:lvl1pPr>
          </a:lstStyle>
          <a:p>
            <a:pPr>
              <a:defRPr/>
            </a:pPr>
            <a:endParaRPr lang="en-US" dirty="0"/>
          </a:p>
        </p:txBody>
      </p:sp>
      <p:sp>
        <p:nvSpPr>
          <p:cNvPr id="4" name="Rectangle 21"/>
          <p:cNvSpPr>
            <a:spLocks noGrp="1"/>
          </p:cNvSpPr>
          <p:nvPr>
            <p:ph type="ftr" sz="quarter" idx="11"/>
          </p:nvPr>
        </p:nvSpPr>
        <p:spPr>
          <a:ln/>
        </p:spPr>
        <p:txBody>
          <a:bodyPr/>
          <a:lstStyle>
            <a:lvl1pPr>
              <a:defRPr/>
            </a:lvl1pPr>
          </a:lstStyle>
          <a:p>
            <a:pPr>
              <a:defRPr/>
            </a:pPr>
            <a:endParaRPr lang="en-US"/>
          </a:p>
        </p:txBody>
      </p:sp>
      <p:sp>
        <p:nvSpPr>
          <p:cNvPr id="5" name="Rectangle 4"/>
          <p:cNvSpPr>
            <a:spLocks noGrp="1"/>
          </p:cNvSpPr>
          <p:nvPr>
            <p:ph type="sldNum" sz="quarter" idx="12"/>
          </p:nvPr>
        </p:nvSpPr>
        <p:spPr/>
        <p:txBody>
          <a:bodyPr/>
          <a:lstStyle>
            <a:lvl1pPr>
              <a:defRPr/>
            </a:lvl1pPr>
          </a:lstStyle>
          <a:p>
            <a:endParaRPr lang="en-US" altLang="en-US" dirty="0"/>
          </a:p>
        </p:txBody>
      </p:sp>
    </p:spTree>
    <p:extLst>
      <p:ext uri="{BB962C8B-B14F-4D97-AF65-F5344CB8AC3E}">
        <p14:creationId xmlns:p14="http://schemas.microsoft.com/office/powerpoint/2010/main" val="16483291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1"/>
          <p:cNvSpPr>
            <a:spLocks noGrp="1"/>
          </p:cNvSpPr>
          <p:nvPr>
            <p:ph type="dt" sz="half" idx="10"/>
          </p:nvPr>
        </p:nvSpPr>
        <p:spPr/>
        <p:txBody>
          <a:bodyPr/>
          <a:lstStyle>
            <a:lvl1pPr>
              <a:defRPr/>
            </a:lvl1pPr>
          </a:lstStyle>
          <a:p>
            <a:pPr>
              <a:defRPr/>
            </a:pPr>
            <a:endParaRPr lang="en-US" dirty="0"/>
          </a:p>
        </p:txBody>
      </p:sp>
      <p:sp>
        <p:nvSpPr>
          <p:cNvPr id="3" name="Rectangle 21"/>
          <p:cNvSpPr>
            <a:spLocks noGrp="1"/>
          </p:cNvSpPr>
          <p:nvPr>
            <p:ph type="ftr" sz="quarter" idx="11"/>
          </p:nvPr>
        </p:nvSpPr>
        <p:spPr>
          <a:ln/>
        </p:spPr>
        <p:txBody>
          <a:bodyPr/>
          <a:lstStyle>
            <a:lvl1pPr>
              <a:defRPr/>
            </a:lvl1pPr>
          </a:lstStyle>
          <a:p>
            <a:pPr>
              <a:defRPr/>
            </a:pPr>
            <a:endParaRPr lang="en-US"/>
          </a:p>
        </p:txBody>
      </p:sp>
      <p:sp>
        <p:nvSpPr>
          <p:cNvPr id="4" name="Rectangle 3"/>
          <p:cNvSpPr>
            <a:spLocks noGrp="1"/>
          </p:cNvSpPr>
          <p:nvPr>
            <p:ph type="sldNum" sz="quarter" idx="12"/>
          </p:nvPr>
        </p:nvSpPr>
        <p:spPr/>
        <p:txBody>
          <a:bodyPr/>
          <a:lstStyle>
            <a:lvl1pPr>
              <a:defRPr/>
            </a:lvl1pPr>
          </a:lstStyle>
          <a:p>
            <a:endParaRPr lang="en-US" altLang="en-US" dirty="0"/>
          </a:p>
        </p:txBody>
      </p:sp>
    </p:spTree>
    <p:extLst>
      <p:ext uri="{BB962C8B-B14F-4D97-AF65-F5344CB8AC3E}">
        <p14:creationId xmlns:p14="http://schemas.microsoft.com/office/powerpoint/2010/main" val="13515719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85800" y="514352"/>
            <a:ext cx="2743200" cy="1162050"/>
          </a:xfrm>
        </p:spPr>
        <p:txBody>
          <a:bodyPr>
            <a:noAutofit/>
          </a:bodyPr>
          <a:lstStyle>
            <a:lvl1pPr algn="l" rtl="0" latinLnBrk="0">
              <a:spcBef>
                <a:spcPct val="0"/>
              </a:spcBef>
              <a:buNone/>
              <a:defRPr sz="2600" b="0">
                <a:ln>
                  <a:noFill/>
                </a:ln>
                <a:solidFill>
                  <a:schemeClr val="tx2"/>
                </a:solidFill>
                <a:effectLst/>
                <a:latin typeface="+mj-lt"/>
                <a:ea typeface="+mj-ea"/>
                <a:cs typeface="+mj-cs"/>
              </a:defRPr>
            </a:lvl1pPr>
          </a:lstStyle>
          <a:p>
            <a:r>
              <a:rPr lang="fr-FR"/>
              <a:t>Cliquez pour modifier le style du titre</a:t>
            </a:r>
            <a:endParaRPr lang="en-US" dirty="0"/>
          </a:p>
        </p:txBody>
      </p:sp>
      <p:sp>
        <p:nvSpPr>
          <p:cNvPr id="3" name="Espace réservé du texte 2"/>
          <p:cNvSpPr>
            <a:spLocks noGrp="1"/>
          </p:cNvSpPr>
          <p:nvPr>
            <p:ph type="body" idx="1"/>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Espace réservé du contenu 3"/>
          <p:cNvSpPr>
            <a:spLocks noGrp="1"/>
          </p:cNvSpPr>
          <p:nvPr>
            <p:ph sz="half" idx="2"/>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Rectangle 4"/>
          <p:cNvSpPr>
            <a:spLocks noGrp="1"/>
          </p:cNvSpPr>
          <p:nvPr>
            <p:ph type="dt" sz="half" idx="10"/>
          </p:nvPr>
        </p:nvSpPr>
        <p:spPr/>
        <p:txBody>
          <a:bodyPr/>
          <a:lstStyle>
            <a:lvl1pPr>
              <a:defRPr/>
            </a:lvl1pPr>
          </a:lstStyle>
          <a:p>
            <a:pPr>
              <a:defRPr/>
            </a:pPr>
            <a:endParaRPr lang="en-US" dirty="0"/>
          </a:p>
        </p:txBody>
      </p:sp>
      <p:sp>
        <p:nvSpPr>
          <p:cNvPr id="6" name="Rectangle 21"/>
          <p:cNvSpPr>
            <a:spLocks noGrp="1"/>
          </p:cNvSpPr>
          <p:nvPr>
            <p:ph type="ftr" sz="quarter" idx="11"/>
          </p:nvPr>
        </p:nvSpPr>
        <p:spPr>
          <a:ln/>
        </p:spPr>
        <p:txBody>
          <a:bodyPr/>
          <a:lstStyle>
            <a:lvl1pPr>
              <a:defRPr/>
            </a:lvl1pPr>
          </a:lstStyle>
          <a:p>
            <a:pPr>
              <a:defRPr/>
            </a:pPr>
            <a:endParaRPr lang="en-US"/>
          </a:p>
        </p:txBody>
      </p:sp>
      <p:sp>
        <p:nvSpPr>
          <p:cNvPr id="7" name="Rectangle 6"/>
          <p:cNvSpPr>
            <a:spLocks noGrp="1"/>
          </p:cNvSpPr>
          <p:nvPr>
            <p:ph type="sldNum" sz="quarter" idx="12"/>
          </p:nvPr>
        </p:nvSpPr>
        <p:spPr/>
        <p:txBody>
          <a:bodyPr/>
          <a:lstStyle>
            <a:lvl1pPr>
              <a:defRPr/>
            </a:lvl1pPr>
          </a:lstStyle>
          <a:p>
            <a:endParaRPr lang="en-US" altLang="en-US" dirty="0"/>
          </a:p>
        </p:txBody>
      </p:sp>
    </p:spTree>
    <p:extLst>
      <p:ext uri="{BB962C8B-B14F-4D97-AF65-F5344CB8AC3E}">
        <p14:creationId xmlns:p14="http://schemas.microsoft.com/office/powerpoint/2010/main" val="33677614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255544" y="3021808"/>
            <a:ext cx="2514600" cy="457200"/>
          </a:xfrm>
        </p:spPr>
        <p:txBody>
          <a:bodyPr/>
          <a:lstStyle>
            <a:lvl1pPr algn="l">
              <a:buNone/>
              <a:defRPr sz="1600" b="1">
                <a:solidFill>
                  <a:schemeClr val="accent2"/>
                </a:solidFill>
              </a:defRPr>
            </a:lvl1pPr>
          </a:lstStyle>
          <a:p>
            <a:r>
              <a:rPr lang="fr-FR"/>
              <a:t>Cliquez pour modifier le style du titre</a:t>
            </a:r>
            <a:endParaRPr lang="en-US" dirty="0"/>
          </a:p>
        </p:txBody>
      </p:sp>
      <p:sp>
        <p:nvSpPr>
          <p:cNvPr id="4" name="Espace réservé du texte 3"/>
          <p:cNvSpPr>
            <a:spLocks noGrp="1"/>
          </p:cNvSpPr>
          <p:nvPr>
            <p:ph type="body" sz="half" idx="2"/>
          </p:nvPr>
        </p:nvSpPr>
        <p:spPr>
          <a:xfrm>
            <a:off x="6255544" y="3500440"/>
            <a:ext cx="2209800" cy="2130552"/>
          </a:xfrm>
        </p:spPr>
        <p:txBody>
          <a:bodyPr lIns="0" rIns="0" bIns="0"/>
          <a:lstStyle>
            <a:lvl1pPr marL="0" indent="0">
              <a:spcBef>
                <a:spcPts val="250"/>
              </a:spcBef>
              <a:buFontTx/>
              <a:buNone/>
              <a:defRPr sz="1300"/>
            </a:lvl1pPr>
            <a:lvl2pPr>
              <a:defRPr sz="1200"/>
            </a:lvl2pPr>
            <a:lvl3pPr>
              <a:defRPr sz="1000"/>
            </a:lvl3pPr>
            <a:lvl4pPr>
              <a:defRPr sz="900"/>
            </a:lvl4pPr>
            <a:lvl5pPr>
              <a:defRPr sz="90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3" name="Espace réservé pour une image  2"/>
          <p:cNvSpPr>
            <a:spLocks noGrp="1"/>
          </p:cNvSpPr>
          <p:nvPr>
            <p:ph type="pic" idx="1"/>
          </p:nvPr>
        </p:nvSpPr>
        <p:spPr>
          <a:xfrm>
            <a:off x="747712" y="1524000"/>
            <a:ext cx="5029200" cy="4114800"/>
          </a:xfrm>
          <a:prstGeom prst="roundRect">
            <a:avLst>
              <a:gd name="adj" fmla="val 4167"/>
            </a:avLst>
          </a:prstGeom>
          <a:solidFill>
            <a:schemeClr val="bg2"/>
          </a:solidFill>
          <a:ln w="3000">
            <a:solidFill>
              <a:schemeClr val="bg2">
                <a:shade val="35000"/>
              </a:schemeClr>
            </a:solidFill>
            <a:miter lim="800000"/>
          </a:ln>
          <a:effectLst/>
        </p:spPr>
        <p:txBody>
          <a:bodyPr>
            <a:normAutofit/>
          </a:bodyPr>
          <a:lstStyle>
            <a:lvl1pPr>
              <a:buNone/>
              <a:defRPr sz="3200"/>
            </a:lvl1pPr>
          </a:lstStyle>
          <a:p>
            <a:pPr lvl="0"/>
            <a:r>
              <a:rPr lang="fr-FR" noProof="0"/>
              <a:t>Cliquez sur l'icône pour ajouter une image</a:t>
            </a:r>
            <a:endParaRPr lang="en-US" noProof="0" dirty="0"/>
          </a:p>
        </p:txBody>
      </p:sp>
      <p:sp>
        <p:nvSpPr>
          <p:cNvPr id="5" name="Rectangle 4"/>
          <p:cNvSpPr>
            <a:spLocks noGrp="1"/>
          </p:cNvSpPr>
          <p:nvPr>
            <p:ph type="dt" sz="half" idx="10"/>
          </p:nvPr>
        </p:nvSpPr>
        <p:spPr/>
        <p:txBody>
          <a:bodyPr/>
          <a:lstStyle>
            <a:lvl1pPr>
              <a:defRPr/>
            </a:lvl1pPr>
          </a:lstStyle>
          <a:p>
            <a:pPr>
              <a:defRPr/>
            </a:pPr>
            <a:endParaRPr lang="en-US" dirty="0"/>
          </a:p>
        </p:txBody>
      </p:sp>
      <p:sp>
        <p:nvSpPr>
          <p:cNvPr id="6" name="Rectangle 21"/>
          <p:cNvSpPr>
            <a:spLocks noGrp="1"/>
          </p:cNvSpPr>
          <p:nvPr>
            <p:ph type="ftr" sz="quarter" idx="11"/>
          </p:nvPr>
        </p:nvSpPr>
        <p:spPr>
          <a:ln/>
        </p:spPr>
        <p:txBody>
          <a:bodyPr/>
          <a:lstStyle>
            <a:lvl1pPr>
              <a:defRPr/>
            </a:lvl1pPr>
          </a:lstStyle>
          <a:p>
            <a:pPr>
              <a:defRPr/>
            </a:pPr>
            <a:endParaRPr lang="en-US"/>
          </a:p>
        </p:txBody>
      </p:sp>
      <p:sp>
        <p:nvSpPr>
          <p:cNvPr id="7" name="Rectangle 6"/>
          <p:cNvSpPr>
            <a:spLocks noGrp="1"/>
          </p:cNvSpPr>
          <p:nvPr>
            <p:ph type="sldNum" sz="quarter" idx="12"/>
          </p:nvPr>
        </p:nvSpPr>
        <p:spPr/>
        <p:txBody>
          <a:bodyPr/>
          <a:lstStyle>
            <a:lvl1pPr>
              <a:defRPr/>
            </a:lvl1pPr>
          </a:lstStyle>
          <a:p>
            <a:endParaRPr lang="en-US" altLang="en-US" dirty="0"/>
          </a:p>
        </p:txBody>
      </p:sp>
    </p:spTree>
    <p:extLst>
      <p:ext uri="{BB962C8B-B14F-4D97-AF65-F5344CB8AC3E}">
        <p14:creationId xmlns:p14="http://schemas.microsoft.com/office/powerpoint/2010/main" val="12303827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p:spPr>
        <p:txBody>
          <a:bodyPr/>
          <a:lstStyle>
            <a:lvl1pPr>
              <a:defRPr/>
            </a:lvl1pPr>
          </a:lstStyle>
          <a:p>
            <a:pPr>
              <a:defRPr/>
            </a:pPr>
            <a:endParaRPr lang="en-US" dirty="0"/>
          </a:p>
        </p:txBody>
      </p:sp>
      <p:sp>
        <p:nvSpPr>
          <p:cNvPr id="5" name="Footer Placeholder 4"/>
          <p:cNvSpPr>
            <a:spLocks noGrp="1"/>
          </p:cNvSpPr>
          <p:nvPr>
            <p:ph type="ftr" sz="quarter" idx="11"/>
          </p:nvPr>
        </p:nvSpPr>
        <p:spPr>
          <a:xfrm>
            <a:off x="2590800" y="6356350"/>
            <a:ext cx="2895600" cy="365125"/>
          </a:xfr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8077200" y="6356350"/>
            <a:ext cx="609600" cy="365125"/>
          </a:xfrm>
        </p:spPr>
        <p:txBody>
          <a:bodyPr/>
          <a:lstStyle>
            <a:lvl1pPr>
              <a:defRPr/>
            </a:lvl1pPr>
          </a:lstStyle>
          <a:p>
            <a:endParaRPr lang="en-US" altLang="en-US" dirty="0"/>
          </a:p>
        </p:txBody>
      </p:sp>
    </p:spTree>
    <p:extLst>
      <p:ext uri="{BB962C8B-B14F-4D97-AF65-F5344CB8AC3E}">
        <p14:creationId xmlns:p14="http://schemas.microsoft.com/office/powerpoint/2010/main" val="10739530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65" name="Picture 17" descr="banner3"/>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0" y="-26988"/>
            <a:ext cx="9144000" cy="1365251"/>
          </a:xfrm>
          <a:prstGeom prst="rect">
            <a:avLst/>
          </a:prstGeom>
          <a:noFill/>
          <a:extLst>
            <a:ext uri="{909E8E84-426E-40DD-AFC4-6F175D3DCCD1}">
              <a14:hiddenFill xmlns:a14="http://schemas.microsoft.com/office/drawing/2010/main">
                <a:solidFill>
                  <a:srgbClr val="FFFFFF"/>
                </a:solidFill>
              </a14:hiddenFill>
            </a:ext>
          </a:extLst>
        </p:spPr>
      </p:pic>
      <p:sp>
        <p:nvSpPr>
          <p:cNvPr id="2052" name="Rectangle 8"/>
          <p:cNvSpPr>
            <a:spLocks noGrp="1"/>
          </p:cNvSpPr>
          <p:nvPr>
            <p:ph type="title"/>
          </p:nvPr>
        </p:nvSpPr>
        <p:spPr bwMode="auto">
          <a:xfrm>
            <a:off x="457200" y="44450"/>
            <a:ext cx="8229600" cy="129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0" numCol="1" anchor="b" anchorCtr="0" compatLnSpc="1">
            <a:prstTxWarp prst="textNoShape">
              <a:avLst/>
            </a:prstTxWarp>
          </a:bodyPr>
          <a:lstStyle/>
          <a:p>
            <a:pPr lvl="0"/>
            <a:r>
              <a:rPr lang="en-US" altLang="en-US"/>
              <a:t>Click to edit Master title style</a:t>
            </a:r>
          </a:p>
        </p:txBody>
      </p:sp>
      <p:sp>
        <p:nvSpPr>
          <p:cNvPr id="2053" name="Rectangle 29"/>
          <p:cNvSpPr>
            <a:spLocks noGrp="1"/>
          </p:cNvSpPr>
          <p:nvPr>
            <p:ph type="body" idx="1"/>
          </p:nvPr>
        </p:nvSpPr>
        <p:spPr bwMode="auto">
          <a:xfrm>
            <a:off x="457200" y="1412875"/>
            <a:ext cx="8229600" cy="491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a:p>
            <a:pPr lvl="4"/>
            <a:r>
              <a:rPr lang="en-US" altLang="en-US"/>
              <a:t>Sixth level</a:t>
            </a:r>
          </a:p>
          <a:p>
            <a:pPr lvl="4"/>
            <a:r>
              <a:rPr lang="en-US" altLang="en-US"/>
              <a:t>Seventh level</a:t>
            </a:r>
          </a:p>
          <a:p>
            <a:pPr lvl="4"/>
            <a:r>
              <a:rPr lang="en-US" altLang="en-US"/>
              <a:t>Eighth level</a:t>
            </a:r>
          </a:p>
          <a:p>
            <a:pPr lvl="4"/>
            <a:r>
              <a:rPr lang="en-US" altLang="en-US"/>
              <a:t>Ninth level</a:t>
            </a:r>
          </a:p>
        </p:txBody>
      </p:sp>
      <p:sp>
        <p:nvSpPr>
          <p:cNvPr id="10" name="Date Placeholder 9"/>
          <p:cNvSpPr>
            <a:spLocks noGrp="1"/>
          </p:cNvSpPr>
          <p:nvPr>
            <p:ph type="dt" sz="half" idx="2"/>
          </p:nvPr>
        </p:nvSpPr>
        <p:spPr>
          <a:xfrm>
            <a:off x="457200" y="6356350"/>
            <a:ext cx="2133600" cy="365125"/>
          </a:xfrm>
          <a:prstGeom prst="rect">
            <a:avLst/>
          </a:prstGeom>
        </p:spPr>
        <p:txBody>
          <a:bodyPr vert="horz" wrap="square" lIns="0" tIns="0" rIns="0" bIns="0" numCol="1" anchor="b" anchorCtr="0" compatLnSpc="1">
            <a:prstTxWarp prst="textNoShape">
              <a:avLst/>
            </a:prstTxWarp>
          </a:bodyPr>
          <a:lstStyle>
            <a:lvl1pPr>
              <a:defRPr sz="1200" smtClean="0">
                <a:solidFill>
                  <a:srgbClr val="626551"/>
                </a:solidFill>
                <a:latin typeface="Constantia" pitchFamily="18" charset="0"/>
              </a:defRPr>
            </a:lvl1pPr>
          </a:lstStyle>
          <a:p>
            <a:pPr>
              <a:defRPr/>
            </a:pPr>
            <a:endParaRPr lang="en-US" dirty="0"/>
          </a:p>
        </p:txBody>
      </p:sp>
      <p:sp>
        <p:nvSpPr>
          <p:cNvPr id="1031" name="Rectangle 21"/>
          <p:cNvSpPr>
            <a:spLocks noGrp="1"/>
          </p:cNvSpPr>
          <p:nvPr>
            <p:ph type="ftr" sz="quarter" idx="3"/>
          </p:nvPr>
        </p:nvSpPr>
        <p:spPr bwMode="auto">
          <a:xfrm>
            <a:off x="2590800" y="6356350"/>
            <a:ext cx="2895600" cy="365125"/>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lvl1pPr>
              <a:defRPr sz="1200" smtClean="0">
                <a:solidFill>
                  <a:srgbClr val="626551"/>
                </a:solidFill>
                <a:latin typeface="Constantia" pitchFamily="18" charset="0"/>
              </a:defRPr>
            </a:lvl1pPr>
          </a:lstStyle>
          <a:p>
            <a:pPr>
              <a:defRPr/>
            </a:pPr>
            <a:endParaRPr lang="en-US"/>
          </a:p>
        </p:txBody>
      </p:sp>
      <p:sp>
        <p:nvSpPr>
          <p:cNvPr id="18" name="Slide Number Placeholder 17"/>
          <p:cNvSpPr>
            <a:spLocks noGrp="1"/>
          </p:cNvSpPr>
          <p:nvPr>
            <p:ph type="sldNum" sz="quarter" idx="4"/>
          </p:nvPr>
        </p:nvSpPr>
        <p:spPr>
          <a:xfrm>
            <a:off x="8077200" y="6356350"/>
            <a:ext cx="609600" cy="365125"/>
          </a:xfrm>
          <a:prstGeom prst="rect">
            <a:avLst/>
          </a:prstGeom>
        </p:spPr>
        <p:txBody>
          <a:bodyPr vert="horz" wrap="square" lIns="0" tIns="0" rIns="0" bIns="0" numCol="1" anchor="b" anchorCtr="0" compatLnSpc="1">
            <a:prstTxWarp prst="textNoShape">
              <a:avLst/>
            </a:prstTxWarp>
          </a:bodyPr>
          <a:lstStyle>
            <a:lvl1pPr algn="r">
              <a:defRPr sz="1200">
                <a:solidFill>
                  <a:srgbClr val="626551"/>
                </a:solidFill>
                <a:latin typeface="Constantia" panose="02030602050306030303" pitchFamily="18" charset="0"/>
              </a:defRPr>
            </a:lvl1pPr>
          </a:lstStyle>
          <a:p>
            <a:endParaRPr lang="en-US" altLang="en-US" dirty="0"/>
          </a:p>
        </p:txBody>
      </p:sp>
    </p:spTree>
  </p:cSld>
  <p:clrMap bg1="lt1" tx1="dk1" bg2="lt2" tx2="dk2" accent1="accent1" accent2="accent2" accent3="accent3" accent4="accent4" accent5="accent5" accent6="accent6" hlink="hlink" folHlink="folHlink"/>
  <p:sldLayoutIdLst>
    <p:sldLayoutId id="2147483680" r:id="rId1"/>
    <p:sldLayoutId id="2147483699" r:id="rId2"/>
    <p:sldLayoutId id="2147483681" r:id="rId3"/>
    <p:sldLayoutId id="2147483682" r:id="rId4"/>
    <p:sldLayoutId id="2147483683" r:id="rId5"/>
    <p:sldLayoutId id="2147483684" r:id="rId6"/>
    <p:sldLayoutId id="2147483685" r:id="rId7"/>
    <p:sldLayoutId id="2147483686" r:id="rId8"/>
    <p:sldLayoutId id="2147483697" r:id="rId9"/>
    <p:sldLayoutId id="2147483698" r:id="rId10"/>
  </p:sldLayoutIdLst>
  <p:txStyles>
    <p:titleStyle>
      <a:lvl1pPr algn="l" defTabSz="114300" rtl="0" eaLnBrk="0" fontAlgn="base" hangingPunct="0">
        <a:spcBef>
          <a:spcPct val="0"/>
        </a:spcBef>
        <a:spcAft>
          <a:spcPct val="0"/>
        </a:spcAft>
        <a:defRPr sz="5000" kern="120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mj-lt"/>
          <a:ea typeface="+mj-ea"/>
          <a:cs typeface="+mj-cs"/>
        </a:defRPr>
      </a:lvl1pPr>
      <a:lvl2pPr algn="l" defTabSz="114300" rtl="0" eaLnBrk="0" fontAlgn="base" hangingPunct="0">
        <a:spcBef>
          <a:spcPct val="0"/>
        </a:spcBef>
        <a:spcAft>
          <a:spcPct val="0"/>
        </a:spcAft>
        <a:defRPr sz="500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Calibri" pitchFamily="34" charset="0"/>
        </a:defRPr>
      </a:lvl2pPr>
      <a:lvl3pPr algn="l" defTabSz="114300" rtl="0" eaLnBrk="0" fontAlgn="base" hangingPunct="0">
        <a:spcBef>
          <a:spcPct val="0"/>
        </a:spcBef>
        <a:spcAft>
          <a:spcPct val="0"/>
        </a:spcAft>
        <a:defRPr sz="500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Calibri" pitchFamily="34" charset="0"/>
        </a:defRPr>
      </a:lvl3pPr>
      <a:lvl4pPr algn="l" defTabSz="114300" rtl="0" eaLnBrk="0" fontAlgn="base" hangingPunct="0">
        <a:spcBef>
          <a:spcPct val="0"/>
        </a:spcBef>
        <a:spcAft>
          <a:spcPct val="0"/>
        </a:spcAft>
        <a:defRPr sz="500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Calibri" pitchFamily="34" charset="0"/>
        </a:defRPr>
      </a:lvl4pPr>
      <a:lvl5pPr algn="l" defTabSz="114300" rtl="0" eaLnBrk="0" fontAlgn="base" hangingPunct="0">
        <a:spcBef>
          <a:spcPct val="0"/>
        </a:spcBef>
        <a:spcAft>
          <a:spcPct val="0"/>
        </a:spcAft>
        <a:defRPr sz="500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Calibri" pitchFamily="34" charset="0"/>
        </a:defRPr>
      </a:lvl5pPr>
      <a:lvl6pPr marL="800100" indent="-342900" algn="l" defTabSz="-13873163" rtl="0" eaLnBrk="0" fontAlgn="base" hangingPunct="0">
        <a:spcBef>
          <a:spcPct val="0"/>
        </a:spcBef>
        <a:spcAft>
          <a:spcPct val="0"/>
        </a:spcAft>
        <a:defRPr sz="5000">
          <a:solidFill>
            <a:schemeClr val="tx2"/>
          </a:solidFill>
          <a:latin typeface="Calibri" pitchFamily="34" charset="0"/>
        </a:defRPr>
      </a:lvl6pPr>
      <a:lvl7pPr marL="1257300" indent="-342900" algn="l" defTabSz="-13873163" rtl="0" eaLnBrk="0" fontAlgn="base" hangingPunct="0">
        <a:spcBef>
          <a:spcPct val="0"/>
        </a:spcBef>
        <a:spcAft>
          <a:spcPct val="0"/>
        </a:spcAft>
        <a:defRPr sz="5000">
          <a:solidFill>
            <a:schemeClr val="tx2"/>
          </a:solidFill>
          <a:latin typeface="Calibri" pitchFamily="34" charset="0"/>
        </a:defRPr>
      </a:lvl7pPr>
      <a:lvl8pPr marL="1714500" indent="-342900" algn="l" defTabSz="-13873163" rtl="0" eaLnBrk="0" fontAlgn="base" hangingPunct="0">
        <a:spcBef>
          <a:spcPct val="0"/>
        </a:spcBef>
        <a:spcAft>
          <a:spcPct val="0"/>
        </a:spcAft>
        <a:defRPr sz="5000">
          <a:solidFill>
            <a:schemeClr val="tx2"/>
          </a:solidFill>
          <a:latin typeface="Calibri" pitchFamily="34" charset="0"/>
        </a:defRPr>
      </a:lvl8pPr>
      <a:lvl9pPr marL="2171700" indent="-342900" algn="l" defTabSz="-13873163" rtl="0" eaLnBrk="0" fontAlgn="base" hangingPunct="0">
        <a:spcBef>
          <a:spcPct val="0"/>
        </a:spcBef>
        <a:spcAft>
          <a:spcPct val="0"/>
        </a:spcAft>
        <a:defRPr sz="5000">
          <a:solidFill>
            <a:schemeClr val="tx2"/>
          </a:solidFill>
          <a:latin typeface="Calibri" pitchFamily="34" charset="0"/>
        </a:defRPr>
      </a:lvl9pPr>
    </p:titleStyle>
    <p:bodyStyle>
      <a:lvl1pPr marL="342900" indent="-342900" algn="l" defTabSz="-13873163" rtl="0" eaLnBrk="0" fontAlgn="base" hangingPunct="0">
        <a:spcBef>
          <a:spcPct val="20000"/>
        </a:spcBef>
        <a:spcAft>
          <a:spcPct val="0"/>
        </a:spcAft>
        <a:buClr>
          <a:srgbClr val="500000"/>
        </a:buClr>
        <a:buSzPct val="95000"/>
        <a:buFont typeface="Wingdings 2" panose="05020102010507070707" pitchFamily="18" charset="2"/>
        <a:buChar char=""/>
        <a:defRPr sz="2600" kern="1200">
          <a:solidFill>
            <a:schemeClr val="tx1"/>
          </a:solidFill>
          <a:latin typeface="+mn-lt"/>
          <a:ea typeface="+mn-ea"/>
          <a:cs typeface="+mn-cs"/>
        </a:defRPr>
      </a:lvl1pPr>
      <a:lvl2pPr marL="742950" indent="-285750" algn="l" defTabSz="-13873163" rtl="0" eaLnBrk="0" fontAlgn="base" hangingPunct="0">
        <a:spcBef>
          <a:spcPct val="20000"/>
        </a:spcBef>
        <a:spcAft>
          <a:spcPct val="0"/>
        </a:spcAft>
        <a:buClr>
          <a:srgbClr val="500000"/>
        </a:buClr>
        <a:buSzPct val="85000"/>
        <a:buFont typeface="Wingdings 2" panose="05020102010507070707" pitchFamily="18" charset="2"/>
        <a:buChar char=""/>
        <a:defRPr sz="2400" kern="1200">
          <a:solidFill>
            <a:schemeClr val="tx1"/>
          </a:solidFill>
          <a:latin typeface="+mn-lt"/>
          <a:ea typeface="+mn-ea"/>
          <a:cs typeface="+mn-cs"/>
        </a:defRPr>
      </a:lvl2pPr>
      <a:lvl3pPr marL="1143000" indent="-228600" algn="l" defTabSz="-13873163" rtl="0" eaLnBrk="0" fontAlgn="base" hangingPunct="0">
        <a:spcBef>
          <a:spcPct val="20000"/>
        </a:spcBef>
        <a:spcAft>
          <a:spcPct val="0"/>
        </a:spcAft>
        <a:buClr>
          <a:srgbClr val="500000"/>
        </a:buClr>
        <a:buSzPct val="70000"/>
        <a:buFont typeface="Wingdings 2" panose="05020102010507070707" pitchFamily="18" charset="2"/>
        <a:buChar char=""/>
        <a:defRPr sz="2100" kern="1200">
          <a:solidFill>
            <a:schemeClr val="tx1"/>
          </a:solidFill>
          <a:latin typeface="+mn-lt"/>
          <a:ea typeface="+mn-ea"/>
          <a:cs typeface="+mn-cs"/>
        </a:defRPr>
      </a:lvl3pPr>
      <a:lvl4pPr marL="1600200" indent="-228600" algn="l" defTabSz="-13873163" rtl="0" eaLnBrk="0" fontAlgn="base" hangingPunct="0">
        <a:spcBef>
          <a:spcPct val="20000"/>
        </a:spcBef>
        <a:spcAft>
          <a:spcPct val="0"/>
        </a:spcAft>
        <a:buClr>
          <a:srgbClr val="500000"/>
        </a:buClr>
        <a:buSzPct val="65000"/>
        <a:buFont typeface="Wingdings 2" panose="05020102010507070707" pitchFamily="18" charset="2"/>
        <a:buChar char=""/>
        <a:defRPr sz="2000" kern="1200">
          <a:solidFill>
            <a:schemeClr val="tx1"/>
          </a:solidFill>
          <a:latin typeface="+mn-lt"/>
          <a:ea typeface="+mn-ea"/>
          <a:cs typeface="+mn-cs"/>
        </a:defRPr>
      </a:lvl4pPr>
      <a:lvl5pPr marL="2057400" indent="-228600" algn="l" defTabSz="-13873163" rtl="0" eaLnBrk="0" fontAlgn="base" hangingPunct="0">
        <a:spcBef>
          <a:spcPct val="20000"/>
        </a:spcBef>
        <a:spcAft>
          <a:spcPct val="0"/>
        </a:spcAft>
        <a:buClr>
          <a:srgbClr val="500000"/>
        </a:buClr>
        <a:buSzPct val="65000"/>
        <a:buFont typeface="Wingdings 2" panose="05020102010507070707" pitchFamily="18" charset="2"/>
        <a:buChar char=""/>
        <a:defRPr sz="2000" kern="1200">
          <a:solidFill>
            <a:schemeClr val="tx1"/>
          </a:solidFill>
          <a:latin typeface="+mn-lt"/>
          <a:ea typeface="+mn-ea"/>
          <a:cs typeface="+mn-cs"/>
        </a:defRPr>
      </a:lvl5pPr>
      <a:lvl6pPr marL="1737360" indent="-210312" algn="l" rtl="0" latinLnBrk="0">
        <a:spcBef>
          <a:spcPct val="20000"/>
        </a:spcBef>
        <a:buClr>
          <a:schemeClr val="accent5"/>
        </a:buClr>
        <a:buSzPct val="80000"/>
        <a:buFont typeface="Wingdings 2"/>
        <a:buChar char=""/>
        <a:defRPr sz="1800" kern="1200">
          <a:solidFill>
            <a:schemeClr val="tx1"/>
          </a:solidFill>
          <a:latin typeface="+mn-lt"/>
          <a:ea typeface="+mn-ea"/>
          <a:cs typeface="+mn-cs"/>
        </a:defRPr>
      </a:lvl6pPr>
      <a:lvl7pPr marL="1920240" indent="-182880" algn="l" rtl="0" latinLnBrk="0">
        <a:spcBef>
          <a:spcPct val="20000"/>
        </a:spcBef>
        <a:buClr>
          <a:schemeClr val="accent6"/>
        </a:buClr>
        <a:buSzPct val="80000"/>
        <a:buFont typeface="Wingdings 2"/>
        <a:buChar char=""/>
        <a:defRPr sz="1600" kern="1200" baseline="0">
          <a:solidFill>
            <a:schemeClr val="tx1"/>
          </a:solidFill>
          <a:latin typeface="+mn-lt"/>
          <a:ea typeface="+mn-ea"/>
          <a:cs typeface="+mn-cs"/>
        </a:defRPr>
      </a:lvl7pPr>
      <a:lvl8pPr marL="2194560" indent="-182880" algn="l" rtl="0" latinLnBrk="0">
        <a:spcBef>
          <a:spcPct val="20000"/>
        </a:spcBef>
        <a:buClr>
          <a:schemeClr val="tx2"/>
        </a:buClr>
        <a:buChar char="•"/>
        <a:defRPr sz="1600" kern="1200">
          <a:solidFill>
            <a:schemeClr val="tx1"/>
          </a:solidFill>
          <a:latin typeface="+mn-lt"/>
          <a:ea typeface="+mn-ea"/>
          <a:cs typeface="+mn-cs"/>
        </a:defRPr>
      </a:lvl8pPr>
      <a:lvl9pPr marL="2468880" indent="-182880" algn="l" rtl="0" latinLnBrk="0">
        <a:spcBef>
          <a:spcPct val="20000"/>
        </a:spcBef>
        <a:buClr>
          <a:schemeClr val="tx2"/>
        </a:buClr>
        <a:buFontTx/>
        <a:buChar char="•"/>
        <a:defRPr sz="1400" kern="1200" baseline="0">
          <a:solidFill>
            <a:schemeClr val="tx1"/>
          </a:solidFill>
          <a:latin typeface="+mn-lt"/>
          <a:ea typeface="+mn-ea"/>
          <a:cs typeface="+mn-cs"/>
        </a:defRPr>
      </a:lvl9pPr>
    </p:bodyStyle>
    <p:otherStyle>
      <a:lvl1pPr marL="0" algn="l" rtl="0">
        <a:defRPr kern="1200">
          <a:solidFill>
            <a:schemeClr val="tx1"/>
          </a:solidFill>
          <a:latin typeface="+mn-lt"/>
          <a:ea typeface="+mn-ea"/>
          <a:cs typeface="+mn-cs"/>
        </a:defRPr>
      </a:lvl1pPr>
      <a:lvl2pPr marL="457200" algn="l" rtl="0">
        <a:defRPr kern="1200">
          <a:solidFill>
            <a:schemeClr val="tx1"/>
          </a:solidFill>
          <a:latin typeface="+mn-lt"/>
          <a:ea typeface="+mn-ea"/>
          <a:cs typeface="+mn-cs"/>
        </a:defRPr>
      </a:lvl2pPr>
      <a:lvl3pPr marL="914400" algn="l" rtl="0">
        <a:defRPr kern="1200">
          <a:solidFill>
            <a:schemeClr val="tx1"/>
          </a:solidFill>
          <a:latin typeface="+mn-lt"/>
          <a:ea typeface="+mn-ea"/>
          <a:cs typeface="+mn-cs"/>
        </a:defRPr>
      </a:lvl3pPr>
      <a:lvl4pPr marL="1371600" algn="l" rtl="0">
        <a:defRPr kern="1200">
          <a:solidFill>
            <a:schemeClr val="tx1"/>
          </a:solidFill>
          <a:latin typeface="+mn-lt"/>
          <a:ea typeface="+mn-ea"/>
          <a:cs typeface="+mn-cs"/>
        </a:defRPr>
      </a:lvl4pPr>
      <a:lvl5pPr marL="1828800" algn="l" rtl="0">
        <a:defRPr kern="1200">
          <a:solidFill>
            <a:schemeClr val="tx1"/>
          </a:solidFill>
          <a:latin typeface="+mn-lt"/>
          <a:ea typeface="+mn-ea"/>
          <a:cs typeface="+mn-cs"/>
        </a:defRPr>
      </a:lvl5pPr>
      <a:lvl6pPr marL="2286000" algn="l" rtl="0">
        <a:defRPr kern="1200">
          <a:solidFill>
            <a:schemeClr val="tx1"/>
          </a:solidFill>
          <a:latin typeface="+mn-lt"/>
          <a:ea typeface="+mn-ea"/>
          <a:cs typeface="+mn-cs"/>
        </a:defRPr>
      </a:lvl6pPr>
      <a:lvl7pPr marL="2743200" algn="l" rtl="0">
        <a:defRPr kern="1200">
          <a:solidFill>
            <a:schemeClr val="tx1"/>
          </a:solidFill>
          <a:latin typeface="+mn-lt"/>
          <a:ea typeface="+mn-ea"/>
          <a:cs typeface="+mn-cs"/>
        </a:defRPr>
      </a:lvl7pPr>
      <a:lvl8pPr marL="3200400" algn="l" rtl="0">
        <a:defRPr kern="1200">
          <a:solidFill>
            <a:schemeClr val="tx1"/>
          </a:solidFill>
          <a:latin typeface="+mn-lt"/>
          <a:ea typeface="+mn-ea"/>
          <a:cs typeface="+mn-cs"/>
        </a:defRPr>
      </a:lvl8pPr>
      <a:lvl9pPr marL="3657600" algn="l" rtl="0">
        <a:defRPr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22.png"/><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chart" Target="../charts/chart2.xml"/><Relationship Id="rId4" Type="http://schemas.openxmlformats.org/officeDocument/2006/relationships/chart" Target="../charts/char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hyperlink" Target="https://doi.org/10.1016/j.apsusc.2023.158356" TargetMode="External"/><Relationship Id="rId5" Type="http://schemas.openxmlformats.org/officeDocument/2006/relationships/image" Target="../media/image27.EMF"/><Relationship Id="rId4" Type="http://schemas.openxmlformats.org/officeDocument/2006/relationships/image" Target="../media/image26.jpeg"/></Relationships>
</file>

<file path=ppt/slides/_rels/slide15.xml.rels><?xml version="1.0" encoding="UTF-8" standalone="yes"?>
<Relationships xmlns="http://schemas.openxmlformats.org/package/2006/relationships"><Relationship Id="rId8" Type="http://schemas.openxmlformats.org/officeDocument/2006/relationships/image" Target="../media/image30.emf"/><Relationship Id="rId3" Type="http://schemas.openxmlformats.org/officeDocument/2006/relationships/oleObject" Target="../embeddings/oleObject4.bin"/><Relationship Id="rId7" Type="http://schemas.openxmlformats.org/officeDocument/2006/relationships/oleObject" Target="../embeddings/oleObject6.bin"/><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9.emf"/><Relationship Id="rId5" Type="http://schemas.openxmlformats.org/officeDocument/2006/relationships/oleObject" Target="../embeddings/oleObject5.bin"/><Relationship Id="rId10" Type="http://schemas.openxmlformats.org/officeDocument/2006/relationships/image" Target="../media/image26.jpeg"/><Relationship Id="rId4" Type="http://schemas.openxmlformats.org/officeDocument/2006/relationships/image" Target="../media/image28.emf"/><Relationship Id="rId9" Type="http://schemas.openxmlformats.org/officeDocument/2006/relationships/image" Target="../media/image31.jpeg"/></Relationships>
</file>

<file path=ppt/slides/_rels/slide1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34.png"/><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37.jpe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hyperlink" Target="https://doi.org/10.1103/PhysRevC.72.014605" TargetMode="External"/><Relationship Id="rId2" Type="http://schemas.openxmlformats.org/officeDocument/2006/relationships/hyperlink" Target="https://doi.org/10.1103/RevModPhys.44.465"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hyperlink" Target="https://doi.org/10.1146/annurev-nucl-102912-144535"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42.wmf"/><Relationship Id="rId4" Type="http://schemas.openxmlformats.org/officeDocument/2006/relationships/oleObject" Target="../embeddings/oleObject7.bin"/></Relationships>
</file>

<file path=ppt/slides/_rels/slide24.xml.rels><?xml version="1.0" encoding="UTF-8" standalone="yes"?>
<Relationships xmlns="http://schemas.openxmlformats.org/package/2006/relationships"><Relationship Id="rId8" Type="http://schemas.openxmlformats.org/officeDocument/2006/relationships/oleObject" Target="../embeddings/oleObject10.bin"/><Relationship Id="rId13" Type="http://schemas.openxmlformats.org/officeDocument/2006/relationships/image" Target="../media/image48.wmf"/><Relationship Id="rId18" Type="http://schemas.openxmlformats.org/officeDocument/2006/relationships/oleObject" Target="../embeddings/oleObject15.bin"/><Relationship Id="rId26" Type="http://schemas.openxmlformats.org/officeDocument/2006/relationships/oleObject" Target="../embeddings/oleObject19.bin"/><Relationship Id="rId3" Type="http://schemas.openxmlformats.org/officeDocument/2006/relationships/image" Target="../media/image43.png"/><Relationship Id="rId21" Type="http://schemas.openxmlformats.org/officeDocument/2006/relationships/image" Target="../media/image52.wmf"/><Relationship Id="rId7" Type="http://schemas.openxmlformats.org/officeDocument/2006/relationships/image" Target="../media/image45.wmf"/><Relationship Id="rId12" Type="http://schemas.openxmlformats.org/officeDocument/2006/relationships/oleObject" Target="../embeddings/oleObject12.bin"/><Relationship Id="rId17" Type="http://schemas.openxmlformats.org/officeDocument/2006/relationships/image" Target="../media/image50.wmf"/><Relationship Id="rId25" Type="http://schemas.openxmlformats.org/officeDocument/2006/relationships/image" Target="../media/image54.wmf"/><Relationship Id="rId2" Type="http://schemas.openxmlformats.org/officeDocument/2006/relationships/notesSlide" Target="../notesSlides/notesSlide16.xml"/><Relationship Id="rId16" Type="http://schemas.openxmlformats.org/officeDocument/2006/relationships/oleObject" Target="../embeddings/oleObject14.bin"/><Relationship Id="rId20" Type="http://schemas.openxmlformats.org/officeDocument/2006/relationships/oleObject" Target="../embeddings/oleObject16.bin"/><Relationship Id="rId29" Type="http://schemas.openxmlformats.org/officeDocument/2006/relationships/image" Target="../media/image56.wmf"/><Relationship Id="rId1" Type="http://schemas.openxmlformats.org/officeDocument/2006/relationships/slideLayout" Target="../slideLayouts/slideLayout1.xml"/><Relationship Id="rId6" Type="http://schemas.openxmlformats.org/officeDocument/2006/relationships/oleObject" Target="../embeddings/oleObject9.bin"/><Relationship Id="rId11" Type="http://schemas.openxmlformats.org/officeDocument/2006/relationships/image" Target="../media/image47.wmf"/><Relationship Id="rId24" Type="http://schemas.openxmlformats.org/officeDocument/2006/relationships/oleObject" Target="../embeddings/oleObject18.bin"/><Relationship Id="rId5" Type="http://schemas.openxmlformats.org/officeDocument/2006/relationships/image" Target="../media/image44.wmf"/><Relationship Id="rId15" Type="http://schemas.openxmlformats.org/officeDocument/2006/relationships/image" Target="../media/image49.wmf"/><Relationship Id="rId23" Type="http://schemas.openxmlformats.org/officeDocument/2006/relationships/image" Target="../media/image53.wmf"/><Relationship Id="rId28" Type="http://schemas.openxmlformats.org/officeDocument/2006/relationships/oleObject" Target="../embeddings/oleObject20.bin"/><Relationship Id="rId10" Type="http://schemas.openxmlformats.org/officeDocument/2006/relationships/oleObject" Target="../embeddings/oleObject11.bin"/><Relationship Id="rId19" Type="http://schemas.openxmlformats.org/officeDocument/2006/relationships/image" Target="../media/image51.wmf"/><Relationship Id="rId31" Type="http://schemas.openxmlformats.org/officeDocument/2006/relationships/image" Target="../media/image57.wmf"/><Relationship Id="rId4" Type="http://schemas.openxmlformats.org/officeDocument/2006/relationships/oleObject" Target="../embeddings/oleObject8.bin"/><Relationship Id="rId9" Type="http://schemas.openxmlformats.org/officeDocument/2006/relationships/image" Target="../media/image46.wmf"/><Relationship Id="rId14" Type="http://schemas.openxmlformats.org/officeDocument/2006/relationships/oleObject" Target="../embeddings/oleObject13.bin"/><Relationship Id="rId22" Type="http://schemas.openxmlformats.org/officeDocument/2006/relationships/oleObject" Target="../embeddings/oleObject17.bin"/><Relationship Id="rId27" Type="http://schemas.openxmlformats.org/officeDocument/2006/relationships/image" Target="../media/image55.wmf"/><Relationship Id="rId30" Type="http://schemas.openxmlformats.org/officeDocument/2006/relationships/oleObject" Target="../embeddings/oleObject21.bin"/></Relationships>
</file>

<file path=ppt/slides/_rels/slide2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59.wmf"/><Relationship Id="rId7" Type="http://schemas.openxmlformats.org/officeDocument/2006/relationships/image" Target="../media/image61.wmf"/><Relationship Id="rId2" Type="http://schemas.openxmlformats.org/officeDocument/2006/relationships/oleObject" Target="../embeddings/oleObject22.bin"/><Relationship Id="rId1" Type="http://schemas.openxmlformats.org/officeDocument/2006/relationships/slideLayout" Target="../slideLayouts/slideLayout1.xml"/><Relationship Id="rId6" Type="http://schemas.openxmlformats.org/officeDocument/2006/relationships/oleObject" Target="../embeddings/oleObject24.bin"/><Relationship Id="rId5" Type="http://schemas.openxmlformats.org/officeDocument/2006/relationships/image" Target="../media/image60.wmf"/><Relationship Id="rId4" Type="http://schemas.openxmlformats.org/officeDocument/2006/relationships/oleObject" Target="../embeddings/oleObject23.bin"/></Relationships>
</file>

<file path=ppt/slides/_rels/slide2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64.wmf"/><Relationship Id="rId7" Type="http://schemas.openxmlformats.org/officeDocument/2006/relationships/image" Target="../media/image66.wmf"/><Relationship Id="rId2" Type="http://schemas.openxmlformats.org/officeDocument/2006/relationships/oleObject" Target="../embeddings/oleObject25.bin"/><Relationship Id="rId1" Type="http://schemas.openxmlformats.org/officeDocument/2006/relationships/slideLayout" Target="../slideLayouts/slideLayout1.xml"/><Relationship Id="rId6" Type="http://schemas.openxmlformats.org/officeDocument/2006/relationships/oleObject" Target="../embeddings/oleObject27.bin"/><Relationship Id="rId5" Type="http://schemas.openxmlformats.org/officeDocument/2006/relationships/image" Target="../media/image65.wmf"/><Relationship Id="rId4" Type="http://schemas.openxmlformats.org/officeDocument/2006/relationships/oleObject" Target="../embeddings/oleObject26.bin"/></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8" Type="http://schemas.openxmlformats.org/officeDocument/2006/relationships/oleObject" Target="../embeddings/oleObject30.bin"/><Relationship Id="rId3" Type="http://schemas.openxmlformats.org/officeDocument/2006/relationships/hyperlink" Target="http://nrv.jinr.ru/nrv" TargetMode="External"/><Relationship Id="rId7" Type="http://schemas.openxmlformats.org/officeDocument/2006/relationships/image" Target="../media/image68.wmf"/><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oleObject" Target="../embeddings/oleObject29.bin"/><Relationship Id="rId11" Type="http://schemas.openxmlformats.org/officeDocument/2006/relationships/image" Target="../media/image70.wmf"/><Relationship Id="rId5" Type="http://schemas.openxmlformats.org/officeDocument/2006/relationships/image" Target="../media/image67.wmf"/><Relationship Id="rId10" Type="http://schemas.openxmlformats.org/officeDocument/2006/relationships/oleObject" Target="../embeddings/oleObject31.bin"/><Relationship Id="rId4" Type="http://schemas.openxmlformats.org/officeDocument/2006/relationships/oleObject" Target="../embeddings/oleObject28.bin"/><Relationship Id="rId9" Type="http://schemas.openxmlformats.org/officeDocument/2006/relationships/image" Target="../media/image69.wmf"/></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71.wmf"/><Relationship Id="rId2" Type="http://schemas.openxmlformats.org/officeDocument/2006/relationships/oleObject" Target="../embeddings/oleObject32.bin"/><Relationship Id="rId1" Type="http://schemas.openxmlformats.org/officeDocument/2006/relationships/slideLayout" Target="../slideLayouts/slideLayout1.xml"/><Relationship Id="rId5" Type="http://schemas.openxmlformats.org/officeDocument/2006/relationships/image" Target="../media/image72.wmf"/><Relationship Id="rId4" Type="http://schemas.openxmlformats.org/officeDocument/2006/relationships/oleObject" Target="../embeddings/oleObject33.bin"/></Relationships>
</file>

<file path=ppt/slides/_rels/slide33.xml.rels><?xml version="1.0" encoding="UTF-8" standalone="yes"?>
<Relationships xmlns="http://schemas.openxmlformats.org/package/2006/relationships"><Relationship Id="rId3" Type="http://schemas.openxmlformats.org/officeDocument/2006/relationships/image" Target="../media/image73.wmf"/><Relationship Id="rId7" Type="http://schemas.openxmlformats.org/officeDocument/2006/relationships/image" Target="../media/image66.wmf"/><Relationship Id="rId2" Type="http://schemas.openxmlformats.org/officeDocument/2006/relationships/oleObject" Target="../embeddings/oleObject34.bin"/><Relationship Id="rId1" Type="http://schemas.openxmlformats.org/officeDocument/2006/relationships/slideLayout" Target="../slideLayouts/slideLayout1.xml"/><Relationship Id="rId6" Type="http://schemas.openxmlformats.org/officeDocument/2006/relationships/oleObject" Target="../embeddings/oleObject36.bin"/><Relationship Id="rId5" Type="http://schemas.openxmlformats.org/officeDocument/2006/relationships/image" Target="../media/image74.wmf"/><Relationship Id="rId4" Type="http://schemas.openxmlformats.org/officeDocument/2006/relationships/oleObject" Target="../embeddings/oleObject35.bin"/></Relationships>
</file>

<file path=ppt/slides/_rels/slide34.xml.rels><?xml version="1.0" encoding="UTF-8" standalone="yes"?>
<Relationships xmlns="http://schemas.openxmlformats.org/package/2006/relationships"><Relationship Id="rId8" Type="http://schemas.openxmlformats.org/officeDocument/2006/relationships/oleObject" Target="../embeddings/oleObject39.bin"/><Relationship Id="rId3" Type="http://schemas.openxmlformats.org/officeDocument/2006/relationships/hyperlink" Target="http://nrv.jinr.ru/nrv" TargetMode="External"/><Relationship Id="rId7" Type="http://schemas.openxmlformats.org/officeDocument/2006/relationships/image" Target="../media/image68.wmf"/><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oleObject" Target="../embeddings/oleObject38.bin"/><Relationship Id="rId11" Type="http://schemas.openxmlformats.org/officeDocument/2006/relationships/image" Target="../media/image70.wmf"/><Relationship Id="rId5" Type="http://schemas.openxmlformats.org/officeDocument/2006/relationships/image" Target="../media/image67.wmf"/><Relationship Id="rId10" Type="http://schemas.openxmlformats.org/officeDocument/2006/relationships/oleObject" Target="../embeddings/oleObject40.bin"/><Relationship Id="rId4" Type="http://schemas.openxmlformats.org/officeDocument/2006/relationships/oleObject" Target="../embeddings/oleObject37.bin"/><Relationship Id="rId9" Type="http://schemas.openxmlformats.org/officeDocument/2006/relationships/image" Target="../media/image69.wmf"/></Relationships>
</file>

<file path=ppt/slides/_rels/slide35.xml.rels><?xml version="1.0" encoding="UTF-8" standalone="yes"?>
<Relationships xmlns="http://schemas.openxmlformats.org/package/2006/relationships"><Relationship Id="rId3" Type="http://schemas.openxmlformats.org/officeDocument/2006/relationships/oleObject" Target="../embeddings/oleObject41.bin"/><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76.emf"/><Relationship Id="rId5" Type="http://schemas.openxmlformats.org/officeDocument/2006/relationships/oleObject" Target="../embeddings/oleObject42.bin"/><Relationship Id="rId4" Type="http://schemas.openxmlformats.org/officeDocument/2006/relationships/image" Target="../media/image75.emf"/></Relationships>
</file>

<file path=ppt/slides/_rels/slide3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hyperlink" Target="https://doi.org/10.1103/PhysRevC.106.054615" TargetMode="External"/><Relationship Id="rId7" Type="http://schemas.openxmlformats.org/officeDocument/2006/relationships/image" Target="../media/image13.emf"/><Relationship Id="rId2" Type="http://schemas.openxmlformats.org/officeDocument/2006/relationships/image" Target="../media/image11.JPG"/><Relationship Id="rId1" Type="http://schemas.openxmlformats.org/officeDocument/2006/relationships/slideLayout" Target="../slideLayouts/slideLayout1.xml"/><Relationship Id="rId6" Type="http://schemas.openxmlformats.org/officeDocument/2006/relationships/oleObject" Target="../embeddings/oleObject2.bin"/><Relationship Id="rId5" Type="http://schemas.openxmlformats.org/officeDocument/2006/relationships/image" Target="../media/image12.emf"/><Relationship Id="rId4" Type="http://schemas.openxmlformats.org/officeDocument/2006/relationships/oleObject" Target="../embeddings/oleObject1.bin"/></Relationships>
</file>

<file path=ppt/slides/_rels/slide8.xml.rels><?xml version="1.0" encoding="UTF-8" standalone="yes"?>
<Relationships xmlns="http://schemas.openxmlformats.org/package/2006/relationships"><Relationship Id="rId8" Type="http://schemas.openxmlformats.org/officeDocument/2006/relationships/hyperlink" Target="https://doi.org/10.1103/PhysRevC.106.054615" TargetMode="External"/><Relationship Id="rId3" Type="http://schemas.openxmlformats.org/officeDocument/2006/relationships/image" Target="../media/image14.tiff"/><Relationship Id="rId7" Type="http://schemas.openxmlformats.org/officeDocument/2006/relationships/hyperlink" Target="https://doi.org/10.1103/PhysRevC.92.054617" TargetMode="External"/><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hyperlink" Target="https://doi.org/10.1103/PhysRevC.92.054601" TargetMode="External"/><Relationship Id="rId5" Type="http://schemas.openxmlformats.org/officeDocument/2006/relationships/hyperlink" Target="https://doi.org/10.1103/PhysRevC.90.024602" TargetMode="External"/><Relationship Id="rId10" Type="http://schemas.openxmlformats.org/officeDocument/2006/relationships/image" Target="../media/image15.emf"/><Relationship Id="rId4" Type="http://schemas.openxmlformats.org/officeDocument/2006/relationships/hyperlink" Target="https://doi.org/10.1103/PhysRevC.92.034613" TargetMode="External"/><Relationship Id="rId9" Type="http://schemas.openxmlformats.org/officeDocument/2006/relationships/oleObject" Target="../embeddings/oleObject3.bin"/></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p:cNvSpPr>
          <p:nvPr>
            <p:ph type="ctrTitle"/>
          </p:nvPr>
        </p:nvSpPr>
        <p:spPr>
          <a:xfrm>
            <a:off x="668355" y="0"/>
            <a:ext cx="7772400" cy="1470025"/>
          </a:xfrm>
        </p:spPr>
        <p:txBody>
          <a:bodyPr/>
          <a:lstStyle/>
          <a:p>
            <a:pPr algn="l"/>
            <a:endParaRPr lang="en-US" altLang="en-US" sz="5000" dirty="0"/>
          </a:p>
        </p:txBody>
      </p:sp>
      <p:sp>
        <p:nvSpPr>
          <p:cNvPr id="129027" name="Rectangle 3"/>
          <p:cNvSpPr>
            <a:spLocks noGrp="1"/>
          </p:cNvSpPr>
          <p:nvPr>
            <p:ph type="subTitle" idx="1"/>
          </p:nvPr>
        </p:nvSpPr>
        <p:spPr>
          <a:xfrm>
            <a:off x="395536" y="2060848"/>
            <a:ext cx="8352928" cy="4464496"/>
          </a:xfrm>
        </p:spPr>
        <p:txBody>
          <a:bodyPr>
            <a:normAutofit/>
          </a:bodyPr>
          <a:lstStyle/>
          <a:p>
            <a:r>
              <a:rPr lang="en-US" altLang="en-US" sz="2600" dirty="0"/>
              <a:t>Heavy Element Research at Texas A&amp;M University</a:t>
            </a:r>
          </a:p>
          <a:p>
            <a:endParaRPr lang="en-US" altLang="en-US" sz="2600" dirty="0"/>
          </a:p>
          <a:p>
            <a:r>
              <a:rPr lang="en-US" altLang="en-US" sz="2600" dirty="0"/>
              <a:t>Cody Folden</a:t>
            </a:r>
          </a:p>
          <a:p>
            <a:endParaRPr lang="en-US" altLang="en-US" sz="2600" dirty="0"/>
          </a:p>
          <a:p>
            <a:r>
              <a:rPr lang="en-US" altLang="en-US" sz="2600" dirty="0"/>
              <a:t>Cyclotron Institute and Department of Chemistry</a:t>
            </a:r>
          </a:p>
          <a:p>
            <a:r>
              <a:rPr lang="en-US" altLang="en-US" sz="2600" dirty="0"/>
              <a:t>Texas A&amp;M University, College Station, Texas</a:t>
            </a:r>
          </a:p>
          <a:p>
            <a:endParaRPr lang="en-US" altLang="en-US" sz="2600" dirty="0"/>
          </a:p>
          <a:p>
            <a:r>
              <a:rPr lang="en-US" altLang="en-US" sz="2600" dirty="0"/>
              <a:t>NN2024</a:t>
            </a:r>
          </a:p>
          <a:p>
            <a:r>
              <a:rPr lang="en-US" altLang="en-US" sz="2600" dirty="0"/>
              <a:t>August 22, 2024</a:t>
            </a:r>
          </a:p>
          <a:p>
            <a:endParaRPr lang="en-US" altLang="en-US" sz="26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C9E3FCC-9D39-4BFD-E7B0-22E77886A4F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88" r="9637" b="2468"/>
          <a:stretch/>
        </p:blipFill>
        <p:spPr>
          <a:xfrm>
            <a:off x="2051720" y="3508414"/>
            <a:ext cx="3672408" cy="3233130"/>
          </a:xfrm>
          <a:prstGeom prst="rect">
            <a:avLst/>
          </a:prstGeom>
        </p:spPr>
      </p:pic>
      <p:sp>
        <p:nvSpPr>
          <p:cNvPr id="2" name="Title 1">
            <a:extLst>
              <a:ext uri="{FF2B5EF4-FFF2-40B4-BE49-F238E27FC236}">
                <a16:creationId xmlns:a16="http://schemas.microsoft.com/office/drawing/2014/main" id="{570848C2-635C-8943-E699-C5CD98BAA423}"/>
              </a:ext>
            </a:extLst>
          </p:cNvPr>
          <p:cNvSpPr>
            <a:spLocks noGrp="1"/>
          </p:cNvSpPr>
          <p:nvPr>
            <p:ph type="title"/>
          </p:nvPr>
        </p:nvSpPr>
        <p:spPr/>
        <p:txBody>
          <a:bodyPr>
            <a:normAutofit fontScale="90000"/>
          </a:bodyPr>
          <a:lstStyle/>
          <a:p>
            <a:r>
              <a:rPr lang="en-US" baseline="30000" dirty="0"/>
              <a:t>48</a:t>
            </a:r>
            <a:r>
              <a:rPr lang="en-US" dirty="0"/>
              <a:t>Ti + </a:t>
            </a:r>
            <a:r>
              <a:rPr lang="en-US" baseline="30000" dirty="0"/>
              <a:t>156-158,160</a:t>
            </a:r>
            <a:r>
              <a:rPr lang="en-US" dirty="0"/>
              <a:t>Gd, </a:t>
            </a:r>
            <a:r>
              <a:rPr lang="en-US" baseline="30000" dirty="0"/>
              <a:t>162-164</a:t>
            </a:r>
            <a:r>
              <a:rPr lang="en-US" dirty="0"/>
              <a:t>Dy (Preliminary Data)</a:t>
            </a:r>
          </a:p>
        </p:txBody>
      </p:sp>
      <p:sp>
        <p:nvSpPr>
          <p:cNvPr id="3" name="Content Placeholder 2">
            <a:extLst>
              <a:ext uri="{FF2B5EF4-FFF2-40B4-BE49-F238E27FC236}">
                <a16:creationId xmlns:a16="http://schemas.microsoft.com/office/drawing/2014/main" id="{B9E1F942-87E2-04CD-25CF-8DE4B5E63736}"/>
              </a:ext>
            </a:extLst>
          </p:cNvPr>
          <p:cNvSpPr>
            <a:spLocks noGrp="1"/>
          </p:cNvSpPr>
          <p:nvPr>
            <p:ph idx="1"/>
          </p:nvPr>
        </p:nvSpPr>
        <p:spPr>
          <a:xfrm>
            <a:off x="1784481" y="1492385"/>
            <a:ext cx="7324023" cy="1936615"/>
          </a:xfrm>
        </p:spPr>
        <p:txBody>
          <a:bodyPr/>
          <a:lstStyle/>
          <a:p>
            <a:r>
              <a:rPr lang="en-US"/>
              <a:t>In 2023, </a:t>
            </a:r>
            <a:r>
              <a:rPr lang="en-US" dirty="0"/>
              <a:t>we studied the influence of CN deformation on survival using </a:t>
            </a:r>
            <a:r>
              <a:rPr lang="en-US" baseline="30000" dirty="0"/>
              <a:t>48</a:t>
            </a:r>
            <a:r>
              <a:rPr lang="en-US" dirty="0"/>
              <a:t>Ti + </a:t>
            </a:r>
            <a:r>
              <a:rPr lang="en-US" baseline="30000" dirty="0"/>
              <a:t>156-158,160</a:t>
            </a:r>
            <a:r>
              <a:rPr lang="en-US" dirty="0"/>
              <a:t>Gd, </a:t>
            </a:r>
            <a:r>
              <a:rPr lang="en-US" baseline="30000" dirty="0"/>
              <a:t>162-164</a:t>
            </a:r>
            <a:r>
              <a:rPr lang="en-US" dirty="0"/>
              <a:t>Dy.</a:t>
            </a:r>
          </a:p>
          <a:p>
            <a:r>
              <a:rPr lang="en-US" dirty="0"/>
              <a:t>First production experiment using MIVOC.</a:t>
            </a:r>
          </a:p>
        </p:txBody>
      </p:sp>
      <p:sp>
        <p:nvSpPr>
          <p:cNvPr id="6" name="TextBox 5">
            <a:extLst>
              <a:ext uri="{FF2B5EF4-FFF2-40B4-BE49-F238E27FC236}">
                <a16:creationId xmlns:a16="http://schemas.microsoft.com/office/drawing/2014/main" id="{51B7E8B2-B7D1-6D1F-8146-82173F6C6D69}"/>
              </a:ext>
            </a:extLst>
          </p:cNvPr>
          <p:cNvSpPr txBox="1"/>
          <p:nvPr/>
        </p:nvSpPr>
        <p:spPr>
          <a:xfrm>
            <a:off x="147259" y="3467860"/>
            <a:ext cx="1637221" cy="369332"/>
          </a:xfrm>
          <a:prstGeom prst="rect">
            <a:avLst/>
          </a:prstGeom>
          <a:noFill/>
        </p:spPr>
        <p:txBody>
          <a:bodyPr wrap="square" rtlCol="0">
            <a:spAutoFit/>
          </a:bodyPr>
          <a:lstStyle/>
          <a:p>
            <a:pPr algn="ctr"/>
            <a:r>
              <a:rPr lang="en-US" dirty="0">
                <a:latin typeface="+mn-lt"/>
              </a:rPr>
              <a:t>Jordan </a:t>
            </a:r>
            <a:r>
              <a:rPr lang="en-US" dirty="0" err="1">
                <a:latin typeface="+mn-lt"/>
              </a:rPr>
              <a:t>Mildon</a:t>
            </a:r>
            <a:endParaRPr lang="en-US" dirty="0">
              <a:latin typeface="+mn-lt"/>
            </a:endParaRPr>
          </a:p>
        </p:txBody>
      </p:sp>
      <p:pic>
        <p:nvPicPr>
          <p:cNvPr id="7" name="Content Placeholder 10">
            <a:extLst>
              <a:ext uri="{FF2B5EF4-FFF2-40B4-BE49-F238E27FC236}">
                <a16:creationId xmlns:a16="http://schemas.microsoft.com/office/drawing/2014/main" id="{2E1941F5-37FB-2485-2DF0-37DB118AB9E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0226" r="24064" b="13475"/>
          <a:stretch/>
        </p:blipFill>
        <p:spPr bwMode="auto">
          <a:xfrm>
            <a:off x="281795" y="1579862"/>
            <a:ext cx="1368151" cy="1864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43947E7E-69E5-7E40-F403-22C6055C568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975" r="8980" b="2917"/>
          <a:stretch/>
        </p:blipFill>
        <p:spPr>
          <a:xfrm>
            <a:off x="5407424" y="3508411"/>
            <a:ext cx="3701080" cy="3233131"/>
          </a:xfrm>
          <a:prstGeom prst="rect">
            <a:avLst/>
          </a:prstGeom>
        </p:spPr>
      </p:pic>
    </p:spTree>
    <p:extLst>
      <p:ext uri="{BB962C8B-B14F-4D97-AF65-F5344CB8AC3E}">
        <p14:creationId xmlns:p14="http://schemas.microsoft.com/office/powerpoint/2010/main" val="29007061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10">
            <a:extLst>
              <a:ext uri="{FF2B5EF4-FFF2-40B4-BE49-F238E27FC236}">
                <a16:creationId xmlns:a16="http://schemas.microsoft.com/office/drawing/2014/main" id="{2E1941F5-37FB-2485-2DF0-37DB118AB9E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0470" t="37918" r="33272" b="37427"/>
          <a:stretch/>
        </p:blipFill>
        <p:spPr bwMode="auto">
          <a:xfrm>
            <a:off x="251519" y="1593130"/>
            <a:ext cx="1637220" cy="2412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570848C2-635C-8943-E699-C5CD98BAA423}"/>
              </a:ext>
            </a:extLst>
          </p:cNvPr>
          <p:cNvSpPr>
            <a:spLocks noGrp="1"/>
          </p:cNvSpPr>
          <p:nvPr>
            <p:ph type="title"/>
          </p:nvPr>
        </p:nvSpPr>
        <p:spPr>
          <a:xfrm>
            <a:off x="457200" y="44450"/>
            <a:ext cx="8507288" cy="1296988"/>
          </a:xfrm>
        </p:spPr>
        <p:txBody>
          <a:bodyPr>
            <a:normAutofit fontScale="90000"/>
          </a:bodyPr>
          <a:lstStyle/>
          <a:p>
            <a:r>
              <a:rPr lang="en-US" dirty="0"/>
              <a:t>Kinetic Displacement of the Reaction (KDR, Preliminary Data)</a:t>
            </a:r>
          </a:p>
        </p:txBody>
      </p:sp>
      <p:sp>
        <p:nvSpPr>
          <p:cNvPr id="9" name="Content Placeholder 8">
            <a:extLst>
              <a:ext uri="{FF2B5EF4-FFF2-40B4-BE49-F238E27FC236}">
                <a16:creationId xmlns:a16="http://schemas.microsoft.com/office/drawing/2014/main" id="{05FFCD6D-8A1A-D67B-495B-56F887280216}"/>
              </a:ext>
            </a:extLst>
          </p:cNvPr>
          <p:cNvSpPr>
            <a:spLocks noGrp="1"/>
          </p:cNvSpPr>
          <p:nvPr>
            <p:ph idx="1"/>
          </p:nvPr>
        </p:nvSpPr>
        <p:spPr>
          <a:xfrm>
            <a:off x="2051720" y="1412875"/>
            <a:ext cx="6635080" cy="4911725"/>
          </a:xfrm>
        </p:spPr>
        <p:txBody>
          <a:bodyPr/>
          <a:lstStyle/>
          <a:p>
            <a:r>
              <a:rPr lang="en-US" dirty="0"/>
              <a:t>Predicted excitation functions for elements 120 and 119 vary partly because of the different mass tables used.</a:t>
            </a:r>
          </a:p>
        </p:txBody>
      </p:sp>
      <p:sp>
        <p:nvSpPr>
          <p:cNvPr id="6" name="TextBox 5">
            <a:extLst>
              <a:ext uri="{FF2B5EF4-FFF2-40B4-BE49-F238E27FC236}">
                <a16:creationId xmlns:a16="http://schemas.microsoft.com/office/drawing/2014/main" id="{51B7E8B2-B7D1-6D1F-8146-82173F6C6D69}"/>
              </a:ext>
            </a:extLst>
          </p:cNvPr>
          <p:cNvSpPr txBox="1"/>
          <p:nvPr/>
        </p:nvSpPr>
        <p:spPr>
          <a:xfrm>
            <a:off x="251519" y="4078813"/>
            <a:ext cx="1637221" cy="646331"/>
          </a:xfrm>
          <a:prstGeom prst="rect">
            <a:avLst/>
          </a:prstGeom>
          <a:noFill/>
        </p:spPr>
        <p:txBody>
          <a:bodyPr wrap="square" rtlCol="0">
            <a:spAutoFit/>
          </a:bodyPr>
          <a:lstStyle/>
          <a:p>
            <a:pPr algn="ctr"/>
            <a:r>
              <a:rPr lang="en-US" dirty="0">
                <a:latin typeface="+mn-lt"/>
              </a:rPr>
              <a:t>Christa Pritchard</a:t>
            </a:r>
          </a:p>
        </p:txBody>
      </p:sp>
      <p:graphicFrame>
        <p:nvGraphicFramePr>
          <p:cNvPr id="4" name="Chart 3">
            <a:extLst>
              <a:ext uri="{FF2B5EF4-FFF2-40B4-BE49-F238E27FC236}">
                <a16:creationId xmlns:a16="http://schemas.microsoft.com/office/drawing/2014/main" id="{894E15BE-FF1E-4F2B-8589-75C63F5E0D21}"/>
              </a:ext>
            </a:extLst>
          </p:cNvPr>
          <p:cNvGraphicFramePr/>
          <p:nvPr/>
        </p:nvGraphicFramePr>
        <p:xfrm>
          <a:off x="2627782" y="4626209"/>
          <a:ext cx="5472609" cy="2115159"/>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5" name="Chart 4">
            <a:extLst>
              <a:ext uri="{FF2B5EF4-FFF2-40B4-BE49-F238E27FC236}">
                <a16:creationId xmlns:a16="http://schemas.microsoft.com/office/drawing/2014/main" id="{A758EB57-17F2-4C5D-8F88-B395F1094BF6}"/>
              </a:ext>
            </a:extLst>
          </p:cNvPr>
          <p:cNvGraphicFramePr/>
          <p:nvPr/>
        </p:nvGraphicFramePr>
        <p:xfrm>
          <a:off x="2627783" y="2636912"/>
          <a:ext cx="5472609" cy="2043151"/>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3797356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Most Important Questions</a:t>
            </a:r>
          </a:p>
        </p:txBody>
      </p:sp>
      <p:sp>
        <p:nvSpPr>
          <p:cNvPr id="3" name="Content Placeholder 2"/>
          <p:cNvSpPr>
            <a:spLocks noGrp="1"/>
          </p:cNvSpPr>
          <p:nvPr>
            <p:ph idx="1"/>
          </p:nvPr>
        </p:nvSpPr>
        <p:spPr>
          <a:xfrm>
            <a:off x="457200" y="1412875"/>
            <a:ext cx="8435280" cy="5328493"/>
          </a:xfrm>
        </p:spPr>
        <p:txBody>
          <a:bodyPr>
            <a:normAutofit/>
          </a:bodyPr>
          <a:lstStyle/>
          <a:p>
            <a:r>
              <a:rPr lang="en-US" dirty="0"/>
              <a:t>Over one year of </a:t>
            </a:r>
            <a:r>
              <a:rPr lang="en-US" dirty="0" err="1"/>
              <a:t>beamtime</a:t>
            </a:r>
            <a:r>
              <a:rPr lang="en-US" dirty="0"/>
              <a:t> has been spent on discovering elements 119 and 120.  No decays chains have been reported.</a:t>
            </a:r>
          </a:p>
          <a:p>
            <a:endParaRPr lang="en-US" dirty="0"/>
          </a:p>
          <a:p>
            <a:r>
              <a:rPr lang="en-US" dirty="0"/>
              <a:t>Theoretical predictions show a wide variation in cross section and optimum energy.</a:t>
            </a:r>
          </a:p>
          <a:p>
            <a:endParaRPr lang="en-US" dirty="0"/>
          </a:p>
          <a:p>
            <a:r>
              <a:rPr lang="en-US" dirty="0"/>
              <a:t>What are the most important questions?</a:t>
            </a:r>
          </a:p>
          <a:p>
            <a:pPr lvl="1"/>
            <a:r>
              <a:rPr lang="en-US" dirty="0"/>
              <a:t>What are the fission barriers for superheavy nuclei?</a:t>
            </a:r>
          </a:p>
          <a:p>
            <a:pPr lvl="1"/>
            <a:r>
              <a:rPr lang="en-US" dirty="0"/>
              <a:t>What is the influence of angular momentum, both in the entrance channel and on the fission barrier?</a:t>
            </a:r>
          </a:p>
          <a:p>
            <a:pPr lvl="1"/>
            <a:r>
              <a:rPr lang="en-US" dirty="0"/>
              <a:t>How does </a:t>
            </a:r>
            <a:r>
              <a:rPr lang="en-US" i="1" dirty="0" err="1"/>
              <a:t>P</a:t>
            </a:r>
            <a:r>
              <a:rPr lang="en-US" baseline="-25000" dirty="0" err="1"/>
              <a:t>CN</a:t>
            </a:r>
            <a:r>
              <a:rPr lang="en-US" dirty="0"/>
              <a:t> change with any parameter?</a:t>
            </a:r>
          </a:p>
          <a:p>
            <a:pPr lvl="1"/>
            <a:endParaRPr lang="en-US" dirty="0"/>
          </a:p>
        </p:txBody>
      </p:sp>
    </p:spTree>
    <p:extLst>
      <p:ext uri="{BB962C8B-B14F-4D97-AF65-F5344CB8AC3E}">
        <p14:creationId xmlns:p14="http://schemas.microsoft.com/office/powerpoint/2010/main" val="2267489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DF395D-5512-05A4-BA33-60970D222BA1}"/>
              </a:ext>
            </a:extLst>
          </p:cNvPr>
          <p:cNvSpPr>
            <a:spLocks noGrp="1"/>
          </p:cNvSpPr>
          <p:nvPr>
            <p:ph type="title"/>
          </p:nvPr>
        </p:nvSpPr>
        <p:spPr/>
        <p:txBody>
          <a:bodyPr/>
          <a:lstStyle/>
          <a:p>
            <a:r>
              <a:rPr lang="en-US" dirty="0"/>
              <a:t>AGGIE Upgrades</a:t>
            </a:r>
          </a:p>
        </p:txBody>
      </p:sp>
      <p:sp>
        <p:nvSpPr>
          <p:cNvPr id="3" name="Content Placeholder 2">
            <a:extLst>
              <a:ext uri="{FF2B5EF4-FFF2-40B4-BE49-F238E27FC236}">
                <a16:creationId xmlns:a16="http://schemas.microsoft.com/office/drawing/2014/main" id="{8C713F6D-81F3-F3B3-E675-102A1F74CC29}"/>
              </a:ext>
            </a:extLst>
          </p:cNvPr>
          <p:cNvSpPr>
            <a:spLocks noGrp="1"/>
          </p:cNvSpPr>
          <p:nvPr>
            <p:ph idx="1"/>
          </p:nvPr>
        </p:nvSpPr>
        <p:spPr>
          <a:xfrm>
            <a:off x="457200" y="1412875"/>
            <a:ext cx="8229600" cy="1800101"/>
          </a:xfrm>
        </p:spPr>
        <p:txBody>
          <a:bodyPr/>
          <a:lstStyle/>
          <a:p>
            <a:r>
              <a:rPr lang="en-US" dirty="0"/>
              <a:t>We recently implemented an electronics upgrade to increase efficiency and make it easier to calibrate.</a:t>
            </a:r>
          </a:p>
          <a:p>
            <a:r>
              <a:rPr lang="en-US" dirty="0"/>
              <a:t>We are developing a MWAC for implantations.</a:t>
            </a:r>
          </a:p>
          <a:p>
            <a:r>
              <a:rPr lang="en-US" dirty="0"/>
              <a:t>We are also discussing a magnetic rigidity upgrade.</a:t>
            </a:r>
          </a:p>
        </p:txBody>
      </p:sp>
      <p:pic>
        <p:nvPicPr>
          <p:cNvPr id="5" name="Picture 4">
            <a:extLst>
              <a:ext uri="{FF2B5EF4-FFF2-40B4-BE49-F238E27FC236}">
                <a16:creationId xmlns:a16="http://schemas.microsoft.com/office/drawing/2014/main" id="{AAE2742D-79CB-5EBC-F78C-CDFE42C35E9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611" t="5597" r="13744" b="27203"/>
          <a:stretch/>
        </p:blipFill>
        <p:spPr>
          <a:xfrm>
            <a:off x="1095028" y="3356992"/>
            <a:ext cx="6953944" cy="3219515"/>
          </a:xfrm>
          <a:prstGeom prst="rect">
            <a:avLst/>
          </a:prstGeom>
        </p:spPr>
      </p:pic>
    </p:spTree>
    <p:extLst>
      <p:ext uri="{BB962C8B-B14F-4D97-AF65-F5344CB8AC3E}">
        <p14:creationId xmlns:p14="http://schemas.microsoft.com/office/powerpoint/2010/main" val="20880460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C6E099B-E5DF-5E42-D38E-3D00A58A91B5}"/>
              </a:ext>
            </a:extLst>
          </p:cNvPr>
          <p:cNvPicPr>
            <a:picLocks noChangeAspect="1"/>
          </p:cNvPicPr>
          <p:nvPr/>
        </p:nvPicPr>
        <p:blipFill>
          <a:blip r:embed="rId3"/>
          <a:stretch>
            <a:fillRect/>
          </a:stretch>
        </p:blipFill>
        <p:spPr>
          <a:xfrm>
            <a:off x="6113729" y="1484784"/>
            <a:ext cx="2915992" cy="4373989"/>
          </a:xfrm>
          <a:prstGeom prst="rect">
            <a:avLst/>
          </a:prstGeom>
        </p:spPr>
      </p:pic>
      <p:sp>
        <p:nvSpPr>
          <p:cNvPr id="2" name="Title 1">
            <a:extLst>
              <a:ext uri="{FF2B5EF4-FFF2-40B4-BE49-F238E27FC236}">
                <a16:creationId xmlns:a16="http://schemas.microsoft.com/office/drawing/2014/main" id="{7E76BF29-0127-4DED-9B75-8E41E0642B85}"/>
              </a:ext>
            </a:extLst>
          </p:cNvPr>
          <p:cNvSpPr>
            <a:spLocks noGrp="1"/>
          </p:cNvSpPr>
          <p:nvPr>
            <p:ph type="title"/>
          </p:nvPr>
        </p:nvSpPr>
        <p:spPr>
          <a:xfrm>
            <a:off x="395536" y="44450"/>
            <a:ext cx="8435280" cy="1296988"/>
          </a:xfrm>
        </p:spPr>
        <p:txBody>
          <a:bodyPr>
            <a:normAutofit fontScale="90000"/>
          </a:bodyPr>
          <a:lstStyle/>
          <a:p>
            <a:r>
              <a:rPr lang="en-US" dirty="0"/>
              <a:t>Functionalized Detector Surfaces</a:t>
            </a:r>
          </a:p>
        </p:txBody>
      </p:sp>
      <p:sp>
        <p:nvSpPr>
          <p:cNvPr id="10" name="Rectangle 9">
            <a:extLst>
              <a:ext uri="{FF2B5EF4-FFF2-40B4-BE49-F238E27FC236}">
                <a16:creationId xmlns:a16="http://schemas.microsoft.com/office/drawing/2014/main" id="{4C9624CC-6AFE-448D-9995-7A663451B014}"/>
              </a:ext>
            </a:extLst>
          </p:cNvPr>
          <p:cNvSpPr/>
          <p:nvPr/>
        </p:nvSpPr>
        <p:spPr>
          <a:xfrm>
            <a:off x="5928814" y="5815486"/>
            <a:ext cx="2303546" cy="646331"/>
          </a:xfrm>
          <a:prstGeom prst="rect">
            <a:avLst/>
          </a:prstGeom>
        </p:spPr>
        <p:txBody>
          <a:bodyPr wrap="square">
            <a:spAutoFit/>
          </a:bodyPr>
          <a:lstStyle/>
          <a:p>
            <a:pPr algn="ctr"/>
            <a:r>
              <a:rPr lang="en-US" dirty="0">
                <a:latin typeface="+mn-lt"/>
              </a:rPr>
              <a:t>Self-Assembly of </a:t>
            </a:r>
            <a:br>
              <a:rPr lang="en-US" dirty="0">
                <a:latin typeface="+mn-lt"/>
              </a:rPr>
            </a:br>
            <a:r>
              <a:rPr lang="en-US" dirty="0" err="1">
                <a:latin typeface="+mn-lt"/>
              </a:rPr>
              <a:t>Im</a:t>
            </a:r>
            <a:r>
              <a:rPr lang="en-US" dirty="0">
                <a:latin typeface="+mn-lt"/>
              </a:rPr>
              <a:t>-C</a:t>
            </a:r>
            <a:r>
              <a:rPr lang="en-US" baseline="-25000" dirty="0">
                <a:latin typeface="+mn-lt"/>
              </a:rPr>
              <a:t>11</a:t>
            </a:r>
            <a:r>
              <a:rPr lang="en-US" dirty="0">
                <a:latin typeface="+mn-lt"/>
              </a:rPr>
              <a:t>-SH Molecules </a:t>
            </a:r>
          </a:p>
        </p:txBody>
      </p:sp>
      <p:sp>
        <p:nvSpPr>
          <p:cNvPr id="29" name="Rectangle 28">
            <a:extLst>
              <a:ext uri="{FF2B5EF4-FFF2-40B4-BE49-F238E27FC236}">
                <a16:creationId xmlns:a16="http://schemas.microsoft.com/office/drawing/2014/main" id="{F153A3BE-0DBB-4BFF-B459-97F35BF7AA3D}"/>
              </a:ext>
            </a:extLst>
          </p:cNvPr>
          <p:cNvSpPr/>
          <p:nvPr/>
        </p:nvSpPr>
        <p:spPr>
          <a:xfrm>
            <a:off x="2398535" y="3352492"/>
            <a:ext cx="3037561" cy="646331"/>
          </a:xfrm>
          <a:prstGeom prst="rect">
            <a:avLst/>
          </a:prstGeom>
        </p:spPr>
        <p:txBody>
          <a:bodyPr wrap="square">
            <a:spAutoFit/>
          </a:bodyPr>
          <a:lstStyle/>
          <a:p>
            <a:pPr algn="ctr"/>
            <a:r>
              <a:rPr lang="en-US" dirty="0">
                <a:latin typeface="+mn-lt"/>
              </a:rPr>
              <a:t>Sulfur 2p XPS for Im-C</a:t>
            </a:r>
            <a:r>
              <a:rPr lang="en-US" baseline="-25000" dirty="0">
                <a:latin typeface="+mn-lt"/>
              </a:rPr>
              <a:t>11</a:t>
            </a:r>
            <a:r>
              <a:rPr lang="en-US" dirty="0">
                <a:latin typeface="+mn-lt"/>
              </a:rPr>
              <a:t>-SH SAMs Adsorbed on Au</a:t>
            </a:r>
          </a:p>
        </p:txBody>
      </p:sp>
      <p:sp>
        <p:nvSpPr>
          <p:cNvPr id="31" name="Rectangle 30">
            <a:extLst>
              <a:ext uri="{FF2B5EF4-FFF2-40B4-BE49-F238E27FC236}">
                <a16:creationId xmlns:a16="http://schemas.microsoft.com/office/drawing/2014/main" id="{51F4590C-5F34-46F5-A19B-43500D8B117B}"/>
              </a:ext>
            </a:extLst>
          </p:cNvPr>
          <p:cNvSpPr/>
          <p:nvPr/>
        </p:nvSpPr>
        <p:spPr>
          <a:xfrm>
            <a:off x="5275764" y="1635350"/>
            <a:ext cx="1518364" cy="646331"/>
          </a:xfrm>
          <a:prstGeom prst="rect">
            <a:avLst/>
          </a:prstGeom>
        </p:spPr>
        <p:txBody>
          <a:bodyPr wrap="none">
            <a:spAutoFit/>
          </a:bodyPr>
          <a:lstStyle/>
          <a:p>
            <a:pPr algn="ctr"/>
            <a:r>
              <a:rPr lang="en-US" dirty="0" err="1">
                <a:latin typeface="+mn-lt"/>
              </a:rPr>
              <a:t>Im</a:t>
            </a:r>
            <a:r>
              <a:rPr lang="en-US" dirty="0">
                <a:latin typeface="+mn-lt"/>
              </a:rPr>
              <a:t>-C</a:t>
            </a:r>
            <a:r>
              <a:rPr lang="en-US" baseline="-25000" dirty="0">
                <a:latin typeface="+mn-lt"/>
              </a:rPr>
              <a:t>11</a:t>
            </a:r>
            <a:r>
              <a:rPr lang="en-US" dirty="0">
                <a:latin typeface="+mn-lt"/>
              </a:rPr>
              <a:t>-SH:</a:t>
            </a:r>
          </a:p>
          <a:p>
            <a:pPr algn="ctr"/>
            <a:r>
              <a:rPr lang="en-US" dirty="0">
                <a:latin typeface="+mn-lt"/>
              </a:rPr>
              <a:t>4.5 </a:t>
            </a:r>
            <a:r>
              <a:rPr lang="en-US" dirty="0">
                <a:latin typeface="+mn-lt"/>
                <a:sym typeface="Symbol" panose="05050102010706020507" pitchFamily="18" charset="2"/>
              </a:rPr>
              <a:t></a:t>
            </a:r>
            <a:r>
              <a:rPr lang="en-US" dirty="0">
                <a:latin typeface="+mn-lt"/>
              </a:rPr>
              <a:t> 10</a:t>
            </a:r>
            <a:r>
              <a:rPr lang="en-US" baseline="30000" dirty="0">
                <a:latin typeface="+mn-lt"/>
              </a:rPr>
              <a:t>14</a:t>
            </a:r>
            <a:r>
              <a:rPr lang="en-US" dirty="0">
                <a:latin typeface="+mn-lt"/>
              </a:rPr>
              <a:t>/cm</a:t>
            </a:r>
            <a:r>
              <a:rPr lang="en-US" baseline="30000" dirty="0">
                <a:latin typeface="+mn-lt"/>
              </a:rPr>
              <a:t>2</a:t>
            </a:r>
          </a:p>
        </p:txBody>
      </p:sp>
      <p:sp>
        <p:nvSpPr>
          <p:cNvPr id="30" name="TextBox 29">
            <a:extLst>
              <a:ext uri="{FF2B5EF4-FFF2-40B4-BE49-F238E27FC236}">
                <a16:creationId xmlns:a16="http://schemas.microsoft.com/office/drawing/2014/main" id="{925BEF8E-40C7-4A45-865D-BF23204C71D2}"/>
              </a:ext>
            </a:extLst>
          </p:cNvPr>
          <p:cNvSpPr txBox="1"/>
          <p:nvPr/>
        </p:nvSpPr>
        <p:spPr>
          <a:xfrm>
            <a:off x="369668" y="3432002"/>
            <a:ext cx="1768083" cy="369332"/>
          </a:xfrm>
          <a:prstGeom prst="rect">
            <a:avLst/>
          </a:prstGeom>
          <a:noFill/>
        </p:spPr>
        <p:txBody>
          <a:bodyPr wrap="square" rtlCol="0">
            <a:spAutoFit/>
          </a:bodyPr>
          <a:lstStyle/>
          <a:p>
            <a:r>
              <a:rPr lang="en-US" dirty="0">
                <a:latin typeface="+mn-lt"/>
              </a:rPr>
              <a:t>Vera </a:t>
            </a:r>
            <a:r>
              <a:rPr lang="en-US" dirty="0" err="1">
                <a:latin typeface="+mn-lt"/>
              </a:rPr>
              <a:t>Zakusilova</a:t>
            </a:r>
            <a:endParaRPr lang="en-US" dirty="0">
              <a:latin typeface="+mn-lt"/>
            </a:endParaRPr>
          </a:p>
        </p:txBody>
      </p:sp>
      <p:pic>
        <p:nvPicPr>
          <p:cNvPr id="32" name="Content Placeholder 10">
            <a:extLst>
              <a:ext uri="{FF2B5EF4-FFF2-40B4-BE49-F238E27FC236}">
                <a16:creationId xmlns:a16="http://schemas.microsoft.com/office/drawing/2014/main" id="{F980380F-FB63-450F-886F-2E6086647D06}"/>
              </a:ext>
            </a:extLst>
          </p:cNvPr>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371137" y="1608828"/>
            <a:ext cx="1768082" cy="1761791"/>
          </a:xfrm>
        </p:spPr>
      </p:pic>
      <p:pic>
        <p:nvPicPr>
          <p:cNvPr id="38" name="Picture 37">
            <a:extLst>
              <a:ext uri="{FF2B5EF4-FFF2-40B4-BE49-F238E27FC236}">
                <a16:creationId xmlns:a16="http://schemas.microsoft.com/office/drawing/2014/main" id="{297BDC62-D059-40E8-AA7D-F2CF8CEB2F7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56032" y="1371600"/>
            <a:ext cx="2127218" cy="2004536"/>
          </a:xfrm>
          <a:prstGeom prst="rect">
            <a:avLst/>
          </a:prstGeom>
        </p:spPr>
      </p:pic>
      <p:sp>
        <p:nvSpPr>
          <p:cNvPr id="39" name="Content Placeholder 2">
            <a:extLst>
              <a:ext uri="{FF2B5EF4-FFF2-40B4-BE49-F238E27FC236}">
                <a16:creationId xmlns:a16="http://schemas.microsoft.com/office/drawing/2014/main" id="{B7C03017-4E74-405B-923B-48EC91C498A9}"/>
              </a:ext>
            </a:extLst>
          </p:cNvPr>
          <p:cNvSpPr txBox="1">
            <a:spLocks/>
          </p:cNvSpPr>
          <p:nvPr/>
        </p:nvSpPr>
        <p:spPr bwMode="auto">
          <a:xfrm>
            <a:off x="150043" y="4089812"/>
            <a:ext cx="5574085" cy="1715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342900" indent="-342900" algn="l" defTabSz="-13873163" rtl="0" eaLnBrk="0" fontAlgn="base" hangingPunct="0">
              <a:spcBef>
                <a:spcPct val="20000"/>
              </a:spcBef>
              <a:spcAft>
                <a:spcPct val="0"/>
              </a:spcAft>
              <a:buClr>
                <a:srgbClr val="500000"/>
              </a:buClr>
              <a:buSzPct val="95000"/>
              <a:buFont typeface="Wingdings 2" panose="05020102010507070707" pitchFamily="18" charset="2"/>
              <a:buChar char=""/>
              <a:defRPr sz="2600" kern="1200">
                <a:solidFill>
                  <a:schemeClr val="tx1"/>
                </a:solidFill>
                <a:latin typeface="+mn-lt"/>
                <a:ea typeface="+mn-ea"/>
                <a:cs typeface="+mn-cs"/>
              </a:defRPr>
            </a:lvl1pPr>
            <a:lvl2pPr marL="742950" indent="-285750" algn="l" defTabSz="-13873163" rtl="0" eaLnBrk="0" fontAlgn="base" hangingPunct="0">
              <a:spcBef>
                <a:spcPct val="20000"/>
              </a:spcBef>
              <a:spcAft>
                <a:spcPct val="0"/>
              </a:spcAft>
              <a:buClr>
                <a:srgbClr val="500000"/>
              </a:buClr>
              <a:buSzPct val="85000"/>
              <a:buFont typeface="Wingdings 2" panose="05020102010507070707" pitchFamily="18" charset="2"/>
              <a:buChar char=""/>
              <a:defRPr sz="2400" kern="1200">
                <a:solidFill>
                  <a:schemeClr val="tx1"/>
                </a:solidFill>
                <a:latin typeface="+mn-lt"/>
                <a:ea typeface="+mn-ea"/>
                <a:cs typeface="+mn-cs"/>
              </a:defRPr>
            </a:lvl2pPr>
            <a:lvl3pPr marL="1143000" indent="-228600" algn="l" defTabSz="-13873163" rtl="0" eaLnBrk="0" fontAlgn="base" hangingPunct="0">
              <a:spcBef>
                <a:spcPct val="20000"/>
              </a:spcBef>
              <a:spcAft>
                <a:spcPct val="0"/>
              </a:spcAft>
              <a:buClr>
                <a:srgbClr val="500000"/>
              </a:buClr>
              <a:buSzPct val="70000"/>
              <a:buFont typeface="Wingdings 2" panose="05020102010507070707" pitchFamily="18" charset="2"/>
              <a:buChar char=""/>
              <a:defRPr sz="2100" kern="1200">
                <a:solidFill>
                  <a:schemeClr val="tx1"/>
                </a:solidFill>
                <a:latin typeface="+mn-lt"/>
                <a:ea typeface="+mn-ea"/>
                <a:cs typeface="+mn-cs"/>
              </a:defRPr>
            </a:lvl3pPr>
            <a:lvl4pPr marL="1600200" indent="-228600" algn="l" defTabSz="-13873163" rtl="0" eaLnBrk="0" fontAlgn="base" hangingPunct="0">
              <a:spcBef>
                <a:spcPct val="20000"/>
              </a:spcBef>
              <a:spcAft>
                <a:spcPct val="0"/>
              </a:spcAft>
              <a:buClr>
                <a:srgbClr val="500000"/>
              </a:buClr>
              <a:buSzPct val="65000"/>
              <a:buFont typeface="Wingdings 2" panose="05020102010507070707" pitchFamily="18" charset="2"/>
              <a:buChar char=""/>
              <a:defRPr sz="2000" kern="1200">
                <a:solidFill>
                  <a:schemeClr val="tx1"/>
                </a:solidFill>
                <a:latin typeface="+mn-lt"/>
                <a:ea typeface="+mn-ea"/>
                <a:cs typeface="+mn-cs"/>
              </a:defRPr>
            </a:lvl4pPr>
            <a:lvl5pPr marL="2057400" indent="-228600" algn="l" defTabSz="-13873163" rtl="0" eaLnBrk="0" fontAlgn="base" hangingPunct="0">
              <a:spcBef>
                <a:spcPct val="20000"/>
              </a:spcBef>
              <a:spcAft>
                <a:spcPct val="0"/>
              </a:spcAft>
              <a:buClr>
                <a:srgbClr val="500000"/>
              </a:buClr>
              <a:buSzPct val="65000"/>
              <a:buFont typeface="Wingdings 2" panose="05020102010507070707" pitchFamily="18" charset="2"/>
              <a:buChar char=""/>
              <a:defRPr sz="2000" kern="1200">
                <a:solidFill>
                  <a:schemeClr val="tx1"/>
                </a:solidFill>
                <a:latin typeface="+mn-lt"/>
                <a:ea typeface="+mn-ea"/>
                <a:cs typeface="+mn-cs"/>
              </a:defRPr>
            </a:lvl5pPr>
            <a:lvl6pPr marL="1737360" indent="-210312" algn="l" rtl="0" latinLnBrk="0">
              <a:spcBef>
                <a:spcPct val="20000"/>
              </a:spcBef>
              <a:buClr>
                <a:schemeClr val="accent5"/>
              </a:buClr>
              <a:buSzPct val="80000"/>
              <a:buFont typeface="Wingdings 2"/>
              <a:buChar char=""/>
              <a:defRPr sz="1800" kern="1200">
                <a:solidFill>
                  <a:schemeClr val="tx1"/>
                </a:solidFill>
                <a:latin typeface="+mn-lt"/>
                <a:ea typeface="+mn-ea"/>
                <a:cs typeface="+mn-cs"/>
              </a:defRPr>
            </a:lvl6pPr>
            <a:lvl7pPr marL="1920240" indent="-182880" algn="l" rtl="0" latinLnBrk="0">
              <a:spcBef>
                <a:spcPct val="20000"/>
              </a:spcBef>
              <a:buClr>
                <a:schemeClr val="accent6"/>
              </a:buClr>
              <a:buSzPct val="80000"/>
              <a:buFont typeface="Wingdings 2"/>
              <a:buChar char=""/>
              <a:defRPr sz="1600" kern="1200" baseline="0">
                <a:solidFill>
                  <a:schemeClr val="tx1"/>
                </a:solidFill>
                <a:latin typeface="+mn-lt"/>
                <a:ea typeface="+mn-ea"/>
                <a:cs typeface="+mn-cs"/>
              </a:defRPr>
            </a:lvl7pPr>
            <a:lvl8pPr marL="2194560" indent="-182880" algn="l" rtl="0" latinLnBrk="0">
              <a:spcBef>
                <a:spcPct val="20000"/>
              </a:spcBef>
              <a:buClr>
                <a:schemeClr val="tx2"/>
              </a:buClr>
              <a:buChar char="•"/>
              <a:defRPr sz="1600" kern="1200">
                <a:solidFill>
                  <a:schemeClr val="tx1"/>
                </a:solidFill>
                <a:latin typeface="+mn-lt"/>
                <a:ea typeface="+mn-ea"/>
                <a:cs typeface="+mn-cs"/>
              </a:defRPr>
            </a:lvl8pPr>
            <a:lvl9pPr marL="2468880" indent="-182880" algn="l" rtl="0" latinLnBrk="0">
              <a:spcBef>
                <a:spcPct val="20000"/>
              </a:spcBef>
              <a:buClr>
                <a:schemeClr val="tx2"/>
              </a:buClr>
              <a:buFontTx/>
              <a:buChar char="•"/>
              <a:defRPr sz="1400" kern="1200" baseline="0">
                <a:solidFill>
                  <a:schemeClr val="tx1"/>
                </a:solidFill>
                <a:latin typeface="+mn-lt"/>
                <a:ea typeface="+mn-ea"/>
                <a:cs typeface="+mn-cs"/>
              </a:defRPr>
            </a:lvl9pPr>
          </a:lstStyle>
          <a:p>
            <a:r>
              <a:rPr lang="en-US" dirty="0"/>
              <a:t>Quantitative coverage [(</a:t>
            </a:r>
            <a:r>
              <a:rPr lang="en-US" dirty="0">
                <a:sym typeface="Symbol" panose="05050102010706020507" pitchFamily="18" charset="2"/>
              </a:rPr>
              <a:t>99± 6)%]</a:t>
            </a:r>
            <a:r>
              <a:rPr lang="en-US" dirty="0"/>
              <a:t> of Au-coated Si chips with</a:t>
            </a:r>
            <a:br>
              <a:rPr lang="en-US" dirty="0"/>
            </a:br>
            <a:r>
              <a:rPr lang="en-US" dirty="0"/>
              <a:t>1-(11-mercaptoundecyl)imidazole (Im-C</a:t>
            </a:r>
            <a:r>
              <a:rPr lang="en-US" baseline="-25000" dirty="0"/>
              <a:t>11</a:t>
            </a:r>
            <a:r>
              <a:rPr lang="en-US" dirty="0"/>
              <a:t>-SH) molecules.</a:t>
            </a:r>
          </a:p>
        </p:txBody>
      </p:sp>
      <p:sp>
        <p:nvSpPr>
          <p:cNvPr id="3" name="Text Box 30">
            <a:extLst>
              <a:ext uri="{FF2B5EF4-FFF2-40B4-BE49-F238E27FC236}">
                <a16:creationId xmlns:a16="http://schemas.microsoft.com/office/drawing/2014/main" id="{02D7DA50-613E-7235-A670-AEB550C510C8}"/>
              </a:ext>
            </a:extLst>
          </p:cNvPr>
          <p:cNvSpPr txBox="1">
            <a:spLocks noChangeArrowheads="1"/>
          </p:cNvSpPr>
          <p:nvPr/>
        </p:nvSpPr>
        <p:spPr bwMode="auto">
          <a:xfrm>
            <a:off x="107503" y="6444044"/>
            <a:ext cx="892221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r"/>
            <a:r>
              <a:rPr lang="en-US" altLang="en-US" dirty="0">
                <a:latin typeface="Constantia" panose="02030602050306030303" pitchFamily="18" charset="0"/>
              </a:rPr>
              <a:t>V. </a:t>
            </a:r>
            <a:r>
              <a:rPr lang="en-US" altLang="en-US" dirty="0" err="1">
                <a:latin typeface="Constantia" panose="02030602050306030303" pitchFamily="18" charset="0"/>
              </a:rPr>
              <a:t>Zakusilova</a:t>
            </a:r>
            <a:r>
              <a:rPr lang="en-US" altLang="en-US" dirty="0">
                <a:latin typeface="Constantia" panose="02030602050306030303" pitchFamily="18" charset="0"/>
              </a:rPr>
              <a:t> </a:t>
            </a:r>
            <a:r>
              <a:rPr lang="en-US" altLang="en-US" i="1" dirty="0">
                <a:latin typeface="Constantia" panose="02030602050306030303" pitchFamily="18" charset="0"/>
              </a:rPr>
              <a:t>et al</a:t>
            </a:r>
            <a:r>
              <a:rPr lang="en-US" altLang="en-US" dirty="0">
                <a:latin typeface="Constantia" panose="02030602050306030303" pitchFamily="18" charset="0"/>
              </a:rPr>
              <a:t>., Appl. Surf. Sci. </a:t>
            </a:r>
            <a:r>
              <a:rPr lang="en-US" altLang="en-US" b="1" dirty="0">
                <a:latin typeface="Constantia" panose="02030602050306030303" pitchFamily="18" charset="0"/>
              </a:rPr>
              <a:t>642</a:t>
            </a:r>
            <a:r>
              <a:rPr lang="en-US" altLang="en-US" dirty="0">
                <a:latin typeface="Constantia" panose="02030602050306030303" pitchFamily="18" charset="0"/>
              </a:rPr>
              <a:t>, 158356 (2024).  (</a:t>
            </a:r>
            <a:r>
              <a:rPr lang="en-US" altLang="en-US" dirty="0">
                <a:latin typeface="Constantia" panose="02030602050306030303" pitchFamily="18" charset="0"/>
                <a:hlinkClick r:id="rId6"/>
              </a:rPr>
              <a:t>link</a:t>
            </a:r>
            <a:r>
              <a:rPr lang="en-US" altLang="en-US" dirty="0">
                <a:latin typeface="Constantia" panose="02030602050306030303" pitchFamily="18" charset="0"/>
              </a:rPr>
              <a:t>)</a:t>
            </a:r>
          </a:p>
        </p:txBody>
      </p:sp>
    </p:spTree>
    <p:extLst>
      <p:ext uri="{BB962C8B-B14F-4D97-AF65-F5344CB8AC3E}">
        <p14:creationId xmlns:p14="http://schemas.microsoft.com/office/powerpoint/2010/main" val="1335116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9">
                                            <p:txEl>
                                              <p:pRg st="0" end="0"/>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9" grpId="0"/>
      <p:bldP spid="31" grpId="0"/>
      <p:bldP spid="39" grpId="0" build="p"/>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a:extLst>
              <a:ext uri="{FF2B5EF4-FFF2-40B4-BE49-F238E27FC236}">
                <a16:creationId xmlns:a16="http://schemas.microsoft.com/office/drawing/2014/main" id="{925B45E4-BBBB-D756-92F8-6505D3C68DFB}"/>
              </a:ext>
            </a:extLst>
          </p:cNvPr>
          <p:cNvGraphicFramePr>
            <a:graphicFrameLocks noChangeAspect="1"/>
          </p:cNvGraphicFramePr>
          <p:nvPr/>
        </p:nvGraphicFramePr>
        <p:xfrm>
          <a:off x="6005691" y="3860336"/>
          <a:ext cx="3390845" cy="2592999"/>
        </p:xfrm>
        <a:graphic>
          <a:graphicData uri="http://schemas.openxmlformats.org/presentationml/2006/ole">
            <mc:AlternateContent xmlns:mc="http://schemas.openxmlformats.org/markup-compatibility/2006">
              <mc:Choice xmlns:v="urn:schemas-microsoft-com:vml" Requires="v">
                <p:oleObj name="Graph" r:id="rId3" imgW="3779404" imgH="2897042" progId="Origin50.Graph">
                  <p:embed/>
                </p:oleObj>
              </mc:Choice>
              <mc:Fallback>
                <p:oleObj name="Graph" r:id="rId3" imgW="3779404" imgH="2897042" progId="Origin50.Graph">
                  <p:embed/>
                  <p:pic>
                    <p:nvPicPr>
                      <p:cNvPr id="7" name="Object 6">
                        <a:extLst>
                          <a:ext uri="{FF2B5EF4-FFF2-40B4-BE49-F238E27FC236}">
                            <a16:creationId xmlns:a16="http://schemas.microsoft.com/office/drawing/2014/main" id="{925B45E4-BBBB-D756-92F8-6505D3C68DF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05691" y="3860336"/>
                        <a:ext cx="3390845" cy="2592999"/>
                      </a:xfrm>
                      <a:prstGeom prst="rect">
                        <a:avLst/>
                      </a:prstGeom>
                      <a:noFill/>
                    </p:spPr>
                  </p:pic>
                </p:oleObj>
              </mc:Fallback>
            </mc:AlternateContent>
          </a:graphicData>
        </a:graphic>
      </p:graphicFrame>
      <p:graphicFrame>
        <p:nvGraphicFramePr>
          <p:cNvPr id="9" name="Object 8">
            <a:extLst>
              <a:ext uri="{FF2B5EF4-FFF2-40B4-BE49-F238E27FC236}">
                <a16:creationId xmlns:a16="http://schemas.microsoft.com/office/drawing/2014/main" id="{9245DAAF-3C8B-D140-D099-9453F3FD5116}"/>
              </a:ext>
            </a:extLst>
          </p:cNvPr>
          <p:cNvGraphicFramePr>
            <a:graphicFrameLocks noChangeAspect="1"/>
          </p:cNvGraphicFramePr>
          <p:nvPr/>
        </p:nvGraphicFramePr>
        <p:xfrm>
          <a:off x="3118901" y="3860335"/>
          <a:ext cx="3390846" cy="2593000"/>
        </p:xfrm>
        <a:graphic>
          <a:graphicData uri="http://schemas.openxmlformats.org/presentationml/2006/ole">
            <mc:AlternateContent xmlns:mc="http://schemas.openxmlformats.org/markup-compatibility/2006">
              <mc:Choice xmlns:v="urn:schemas-microsoft-com:vml" Requires="v">
                <p:oleObj name="Graph" r:id="rId5" imgW="3779404" imgH="2897042" progId="Origin50.Graph">
                  <p:embed/>
                </p:oleObj>
              </mc:Choice>
              <mc:Fallback>
                <p:oleObj name="Graph" r:id="rId5" imgW="3779404" imgH="2897042" progId="Origin50.Graph">
                  <p:embed/>
                  <p:pic>
                    <p:nvPicPr>
                      <p:cNvPr id="9" name="Object 8">
                        <a:extLst>
                          <a:ext uri="{FF2B5EF4-FFF2-40B4-BE49-F238E27FC236}">
                            <a16:creationId xmlns:a16="http://schemas.microsoft.com/office/drawing/2014/main" id="{9245DAAF-3C8B-D140-D099-9453F3FD511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18901" y="3860335"/>
                        <a:ext cx="3390846" cy="2593000"/>
                      </a:xfrm>
                      <a:prstGeom prst="rect">
                        <a:avLst/>
                      </a:prstGeom>
                      <a:noFill/>
                    </p:spPr>
                  </p:pic>
                </p:oleObj>
              </mc:Fallback>
            </mc:AlternateContent>
          </a:graphicData>
        </a:graphic>
      </p:graphicFrame>
      <p:graphicFrame>
        <p:nvGraphicFramePr>
          <p:cNvPr id="11" name="Object 10">
            <a:extLst>
              <a:ext uri="{FF2B5EF4-FFF2-40B4-BE49-F238E27FC236}">
                <a16:creationId xmlns:a16="http://schemas.microsoft.com/office/drawing/2014/main" id="{50F1DD52-2B66-D692-686A-21C51D125FC6}"/>
              </a:ext>
            </a:extLst>
          </p:cNvPr>
          <p:cNvGraphicFramePr>
            <a:graphicFrameLocks noChangeAspect="1"/>
          </p:cNvGraphicFramePr>
          <p:nvPr/>
        </p:nvGraphicFramePr>
        <p:xfrm>
          <a:off x="94565" y="3860336"/>
          <a:ext cx="3390846" cy="2593000"/>
        </p:xfrm>
        <a:graphic>
          <a:graphicData uri="http://schemas.openxmlformats.org/presentationml/2006/ole">
            <mc:AlternateContent xmlns:mc="http://schemas.openxmlformats.org/markup-compatibility/2006">
              <mc:Choice xmlns:v="urn:schemas-microsoft-com:vml" Requires="v">
                <p:oleObj name="Graph" r:id="rId7" imgW="3779404" imgH="2897042" progId="Origin50.Graph">
                  <p:embed/>
                </p:oleObj>
              </mc:Choice>
              <mc:Fallback>
                <p:oleObj name="Graph" r:id="rId7" imgW="3779404" imgH="2897042" progId="Origin50.Graph">
                  <p:embed/>
                  <p:pic>
                    <p:nvPicPr>
                      <p:cNvPr id="11" name="Object 10">
                        <a:extLst>
                          <a:ext uri="{FF2B5EF4-FFF2-40B4-BE49-F238E27FC236}">
                            <a16:creationId xmlns:a16="http://schemas.microsoft.com/office/drawing/2014/main" id="{50F1DD52-2B66-D692-686A-21C51D125FC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4565" y="3860336"/>
                        <a:ext cx="3390846" cy="2593000"/>
                      </a:xfrm>
                      <a:prstGeom prst="rect">
                        <a:avLst/>
                      </a:prstGeom>
                      <a:noFill/>
                    </p:spPr>
                  </p:pic>
                </p:oleObj>
              </mc:Fallback>
            </mc:AlternateContent>
          </a:graphicData>
        </a:graphic>
      </p:graphicFrame>
      <p:sp>
        <p:nvSpPr>
          <p:cNvPr id="2" name="Title 1">
            <a:extLst>
              <a:ext uri="{FF2B5EF4-FFF2-40B4-BE49-F238E27FC236}">
                <a16:creationId xmlns:a16="http://schemas.microsoft.com/office/drawing/2014/main" id="{7E76BF29-0127-4DED-9B75-8E41E0642B85}"/>
              </a:ext>
            </a:extLst>
          </p:cNvPr>
          <p:cNvSpPr>
            <a:spLocks noGrp="1"/>
          </p:cNvSpPr>
          <p:nvPr>
            <p:ph type="title"/>
          </p:nvPr>
        </p:nvSpPr>
        <p:spPr/>
        <p:txBody>
          <a:bodyPr>
            <a:normAutofit fontScale="90000"/>
          </a:bodyPr>
          <a:lstStyle/>
          <a:p>
            <a:r>
              <a:rPr lang="en-US" dirty="0"/>
              <a:t>Functionalized Detector Surfaces (Preliminary Data)</a:t>
            </a:r>
          </a:p>
        </p:txBody>
      </p:sp>
      <p:sp>
        <p:nvSpPr>
          <p:cNvPr id="5" name="Content Placeholder 4">
            <a:extLst>
              <a:ext uri="{FF2B5EF4-FFF2-40B4-BE49-F238E27FC236}">
                <a16:creationId xmlns:a16="http://schemas.microsoft.com/office/drawing/2014/main" id="{783F6B31-0584-A92C-BE9F-681E85CCC6B8}"/>
              </a:ext>
            </a:extLst>
          </p:cNvPr>
          <p:cNvSpPr>
            <a:spLocks noGrp="1"/>
          </p:cNvSpPr>
          <p:nvPr>
            <p:ph idx="1"/>
          </p:nvPr>
        </p:nvSpPr>
        <p:spPr>
          <a:xfrm>
            <a:off x="2267744" y="1412877"/>
            <a:ext cx="3295380" cy="2447458"/>
          </a:xfrm>
        </p:spPr>
        <p:txBody>
          <a:bodyPr/>
          <a:lstStyle/>
          <a:p>
            <a:r>
              <a:rPr lang="en-US" dirty="0"/>
              <a:t>We have measured the adsorption of Er, At, and </a:t>
            </a:r>
            <a:r>
              <a:rPr lang="en-US" dirty="0" err="1"/>
              <a:t>Ir</a:t>
            </a:r>
            <a:r>
              <a:rPr lang="en-US" dirty="0"/>
              <a:t> on functionalized Si detectors.</a:t>
            </a:r>
          </a:p>
        </p:txBody>
      </p:sp>
      <p:sp>
        <p:nvSpPr>
          <p:cNvPr id="3" name="Text Box 30">
            <a:extLst>
              <a:ext uri="{FF2B5EF4-FFF2-40B4-BE49-F238E27FC236}">
                <a16:creationId xmlns:a16="http://schemas.microsoft.com/office/drawing/2014/main" id="{5517EABB-4862-0938-2591-ABA6D48A2E69}"/>
              </a:ext>
            </a:extLst>
          </p:cNvPr>
          <p:cNvSpPr txBox="1">
            <a:spLocks noChangeArrowheads="1"/>
          </p:cNvSpPr>
          <p:nvPr/>
        </p:nvSpPr>
        <p:spPr bwMode="auto">
          <a:xfrm>
            <a:off x="107504" y="6444044"/>
            <a:ext cx="899107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r"/>
            <a:r>
              <a:rPr lang="en-US" altLang="en-US" dirty="0">
                <a:latin typeface="Constantia" panose="02030602050306030303" pitchFamily="18" charset="0"/>
              </a:rPr>
              <a:t>V. </a:t>
            </a:r>
            <a:r>
              <a:rPr lang="en-US" altLang="en-US" dirty="0" err="1">
                <a:latin typeface="Constantia" panose="02030602050306030303" pitchFamily="18" charset="0"/>
              </a:rPr>
              <a:t>Zakusilova</a:t>
            </a:r>
            <a:r>
              <a:rPr lang="en-US" altLang="en-US" dirty="0">
                <a:latin typeface="Constantia" panose="02030602050306030303" pitchFamily="18" charset="0"/>
              </a:rPr>
              <a:t> </a:t>
            </a:r>
            <a:r>
              <a:rPr lang="en-US" altLang="en-US" i="1" dirty="0">
                <a:latin typeface="Constantia" panose="02030602050306030303" pitchFamily="18" charset="0"/>
              </a:rPr>
              <a:t>et al</a:t>
            </a:r>
            <a:r>
              <a:rPr lang="en-US" altLang="en-US" dirty="0">
                <a:latin typeface="Constantia" panose="02030602050306030303" pitchFamily="18" charset="0"/>
              </a:rPr>
              <a:t>., in preparation (2024).</a:t>
            </a:r>
          </a:p>
        </p:txBody>
      </p:sp>
      <p:pic>
        <p:nvPicPr>
          <p:cNvPr id="4" name="Picture 3" descr="A picture containing indoor, cluttered, miller&#10;&#10;Description automatically generated">
            <a:extLst>
              <a:ext uri="{FF2B5EF4-FFF2-40B4-BE49-F238E27FC236}">
                <a16:creationId xmlns:a16="http://schemas.microsoft.com/office/drawing/2014/main" id="{2AB71480-6D22-1D15-2F65-2076278D48F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652120" y="1496942"/>
            <a:ext cx="3151189" cy="2363392"/>
          </a:xfrm>
          <a:prstGeom prst="rect">
            <a:avLst/>
          </a:prstGeom>
        </p:spPr>
      </p:pic>
      <p:sp>
        <p:nvSpPr>
          <p:cNvPr id="6" name="TextBox 5">
            <a:extLst>
              <a:ext uri="{FF2B5EF4-FFF2-40B4-BE49-F238E27FC236}">
                <a16:creationId xmlns:a16="http://schemas.microsoft.com/office/drawing/2014/main" id="{A83BACFF-14DA-FEB3-65B8-0BC7981F9A44}"/>
              </a:ext>
            </a:extLst>
          </p:cNvPr>
          <p:cNvSpPr txBox="1"/>
          <p:nvPr/>
        </p:nvSpPr>
        <p:spPr>
          <a:xfrm>
            <a:off x="369668" y="3432002"/>
            <a:ext cx="1768083" cy="369332"/>
          </a:xfrm>
          <a:prstGeom prst="rect">
            <a:avLst/>
          </a:prstGeom>
          <a:noFill/>
        </p:spPr>
        <p:txBody>
          <a:bodyPr wrap="square" rtlCol="0">
            <a:spAutoFit/>
          </a:bodyPr>
          <a:lstStyle/>
          <a:p>
            <a:r>
              <a:rPr lang="en-US" dirty="0">
                <a:latin typeface="+mn-lt"/>
              </a:rPr>
              <a:t>Vera </a:t>
            </a:r>
            <a:r>
              <a:rPr lang="en-US" dirty="0" err="1">
                <a:latin typeface="+mn-lt"/>
              </a:rPr>
              <a:t>Zakusilova</a:t>
            </a:r>
            <a:endParaRPr lang="en-US" dirty="0">
              <a:latin typeface="+mn-lt"/>
            </a:endParaRPr>
          </a:p>
        </p:txBody>
      </p:sp>
      <p:pic>
        <p:nvPicPr>
          <p:cNvPr id="8" name="Content Placeholder 10">
            <a:extLst>
              <a:ext uri="{FF2B5EF4-FFF2-40B4-BE49-F238E27FC236}">
                <a16:creationId xmlns:a16="http://schemas.microsoft.com/office/drawing/2014/main" id="{D30FDB62-2719-4259-CB03-B6F7061E056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bwMode="auto">
          <a:xfrm>
            <a:off x="371137" y="1608828"/>
            <a:ext cx="1768082" cy="1761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30414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848C2-635C-8943-E699-C5CD98BAA423}"/>
              </a:ext>
            </a:extLst>
          </p:cNvPr>
          <p:cNvSpPr>
            <a:spLocks noGrp="1"/>
          </p:cNvSpPr>
          <p:nvPr>
            <p:ph type="title"/>
          </p:nvPr>
        </p:nvSpPr>
        <p:spPr/>
        <p:txBody>
          <a:bodyPr>
            <a:normAutofit fontScale="90000"/>
          </a:bodyPr>
          <a:lstStyle/>
          <a:p>
            <a:r>
              <a:rPr lang="en-US" dirty="0">
                <a:latin typeface="Calibri" panose="020F0502020204030204" pitchFamily="34" charset="0"/>
              </a:rPr>
              <a:t>Chemically-Tunable Detectors for Chromatography of Po</a:t>
            </a:r>
          </a:p>
        </p:txBody>
      </p:sp>
      <p:sp>
        <p:nvSpPr>
          <p:cNvPr id="3" name="Content Placeholder 2">
            <a:extLst>
              <a:ext uri="{FF2B5EF4-FFF2-40B4-BE49-F238E27FC236}">
                <a16:creationId xmlns:a16="http://schemas.microsoft.com/office/drawing/2014/main" id="{B9E1F942-87E2-04CD-25CF-8DE4B5E63736}"/>
              </a:ext>
            </a:extLst>
          </p:cNvPr>
          <p:cNvSpPr>
            <a:spLocks noGrp="1"/>
          </p:cNvSpPr>
          <p:nvPr>
            <p:ph idx="1"/>
          </p:nvPr>
        </p:nvSpPr>
        <p:spPr>
          <a:xfrm>
            <a:off x="1691681" y="1492386"/>
            <a:ext cx="7176198" cy="2662134"/>
          </a:xfrm>
        </p:spPr>
        <p:txBody>
          <a:bodyPr/>
          <a:lstStyle/>
          <a:p>
            <a:r>
              <a:rPr lang="en-US" dirty="0"/>
              <a:t>Self-assembled monolayers (SAMs) can be used to create chemically tunable surfaces for studying gas-solid interactions.</a:t>
            </a:r>
          </a:p>
          <a:p>
            <a:r>
              <a:rPr lang="en-US" dirty="0"/>
              <a:t>Po (</a:t>
            </a:r>
            <a:r>
              <a:rPr lang="en-US" i="1" dirty="0"/>
              <a:t>Z</a:t>
            </a:r>
            <a:r>
              <a:rPr lang="en-US" dirty="0"/>
              <a:t> = 84), a lighter homolog of </a:t>
            </a:r>
            <a:r>
              <a:rPr lang="en-US" dirty="0" err="1"/>
              <a:t>Lv</a:t>
            </a:r>
            <a:r>
              <a:rPr lang="en-US" dirty="0"/>
              <a:t> (</a:t>
            </a:r>
            <a:r>
              <a:rPr lang="en-US" i="1" dirty="0"/>
              <a:t>Z</a:t>
            </a:r>
            <a:r>
              <a:rPr lang="en-US" dirty="0"/>
              <a:t> = 116), is being studied on a 1,9-nonanedithiol (NDT) surface.</a:t>
            </a:r>
          </a:p>
        </p:txBody>
      </p:sp>
      <p:sp>
        <p:nvSpPr>
          <p:cNvPr id="6" name="TextBox 5">
            <a:extLst>
              <a:ext uri="{FF2B5EF4-FFF2-40B4-BE49-F238E27FC236}">
                <a16:creationId xmlns:a16="http://schemas.microsoft.com/office/drawing/2014/main" id="{51B7E8B2-B7D1-6D1F-8146-82173F6C6D69}"/>
              </a:ext>
            </a:extLst>
          </p:cNvPr>
          <p:cNvSpPr txBox="1"/>
          <p:nvPr/>
        </p:nvSpPr>
        <p:spPr>
          <a:xfrm>
            <a:off x="251520" y="3356992"/>
            <a:ext cx="1296143" cy="646331"/>
          </a:xfrm>
          <a:prstGeom prst="rect">
            <a:avLst/>
          </a:prstGeom>
          <a:noFill/>
        </p:spPr>
        <p:txBody>
          <a:bodyPr wrap="square" rtlCol="0">
            <a:spAutoFit/>
          </a:bodyPr>
          <a:lstStyle/>
          <a:p>
            <a:pPr algn="ctr"/>
            <a:r>
              <a:rPr lang="en-US" dirty="0">
                <a:latin typeface="+mn-lt"/>
              </a:rPr>
              <a:t>Amelia Kirkland</a:t>
            </a:r>
          </a:p>
        </p:txBody>
      </p:sp>
      <p:pic>
        <p:nvPicPr>
          <p:cNvPr id="7" name="Content Placeholder 10">
            <a:extLst>
              <a:ext uri="{FF2B5EF4-FFF2-40B4-BE49-F238E27FC236}">
                <a16:creationId xmlns:a16="http://schemas.microsoft.com/office/drawing/2014/main" id="{2E1941F5-37FB-2485-2DF0-37DB118AB9E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198" t="21932" r="13528"/>
          <a:stretch/>
        </p:blipFill>
        <p:spPr bwMode="auto">
          <a:xfrm>
            <a:off x="251520" y="1596203"/>
            <a:ext cx="1296143" cy="1746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 name="Content Placeholder 7"/>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1521" y="4149080"/>
            <a:ext cx="1901774" cy="2640384"/>
          </a:xfrm>
          <a:prstGeom prst="rect">
            <a:avLst/>
          </a:prstGeom>
          <a:noFill/>
        </p:spPr>
      </p:pic>
      <p:pic>
        <p:nvPicPr>
          <p:cNvPr id="10" name="Content Placeholder 6"/>
          <p:cNvPicPr>
            <a:picLocks noChangeAspect="1"/>
          </p:cNvPicPr>
          <p:nvPr/>
        </p:nvPicPr>
        <p:blipFill>
          <a:blip r:embed="rId5"/>
          <a:stretch>
            <a:fillRect/>
          </a:stretch>
        </p:blipFill>
        <p:spPr bwMode="auto">
          <a:xfrm>
            <a:off x="2296695" y="4622068"/>
            <a:ext cx="1609091" cy="1609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 name="Group 10"/>
          <p:cNvGrpSpPr/>
          <p:nvPr/>
        </p:nvGrpSpPr>
        <p:grpSpPr>
          <a:xfrm>
            <a:off x="4067944" y="4355762"/>
            <a:ext cx="4732451" cy="2227019"/>
            <a:chOff x="1492480" y="2572709"/>
            <a:chExt cx="8718360" cy="3528028"/>
          </a:xfrm>
        </p:grpSpPr>
        <p:grpSp>
          <p:nvGrpSpPr>
            <p:cNvPr id="12" name="Group 11"/>
            <p:cNvGrpSpPr/>
            <p:nvPr/>
          </p:nvGrpSpPr>
          <p:grpSpPr>
            <a:xfrm>
              <a:off x="1890451" y="3271956"/>
              <a:ext cx="2569027" cy="431771"/>
              <a:chOff x="1890451" y="3354519"/>
              <a:chExt cx="2569027" cy="431771"/>
            </a:xfrm>
          </p:grpSpPr>
          <p:cxnSp>
            <p:nvCxnSpPr>
              <p:cNvPr id="78" name="Straight Arrow Connector 77"/>
              <p:cNvCxnSpPr/>
              <p:nvPr/>
            </p:nvCxnSpPr>
            <p:spPr>
              <a:xfrm flipV="1">
                <a:off x="2421078" y="3786021"/>
                <a:ext cx="1633466" cy="269"/>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79" name="TextBox 78"/>
              <p:cNvSpPr txBox="1"/>
              <p:nvPr/>
            </p:nvSpPr>
            <p:spPr>
              <a:xfrm>
                <a:off x="1890451" y="3354519"/>
                <a:ext cx="2569027" cy="277000"/>
              </a:xfrm>
              <a:prstGeom prst="rect">
                <a:avLst/>
              </a:prstGeom>
              <a:noFill/>
            </p:spPr>
            <p:txBody>
              <a:bodyPr wrap="square" rtlCol="0">
                <a:spAutoFit/>
              </a:bodyPr>
              <a:lstStyle/>
              <a:p>
                <a:pPr algn="ctr"/>
                <a:r>
                  <a:rPr lang="en-US" sz="1200" dirty="0">
                    <a:latin typeface="+mn-lt"/>
                  </a:rPr>
                  <a:t>He Flow</a:t>
                </a:r>
              </a:p>
            </p:txBody>
          </p:sp>
        </p:grpSp>
        <p:sp>
          <p:nvSpPr>
            <p:cNvPr id="13" name="TextBox 12"/>
            <p:cNvSpPr txBox="1"/>
            <p:nvPr/>
          </p:nvSpPr>
          <p:spPr>
            <a:xfrm>
              <a:off x="2474835" y="5823738"/>
              <a:ext cx="2107475" cy="276999"/>
            </a:xfrm>
            <a:prstGeom prst="rect">
              <a:avLst/>
            </a:prstGeom>
            <a:noFill/>
          </p:spPr>
          <p:txBody>
            <a:bodyPr wrap="square" rtlCol="0">
              <a:spAutoFit/>
            </a:bodyPr>
            <a:lstStyle/>
            <a:p>
              <a:r>
                <a:rPr lang="en-US" sz="1200" dirty="0">
                  <a:latin typeface="+mn-lt"/>
                </a:rPr>
                <a:t>Not to Scale</a:t>
              </a:r>
            </a:p>
          </p:txBody>
        </p:sp>
        <p:sp>
          <p:nvSpPr>
            <p:cNvPr id="14" name="Oval 13"/>
            <p:cNvSpPr/>
            <p:nvPr/>
          </p:nvSpPr>
          <p:spPr>
            <a:xfrm>
              <a:off x="1933408" y="3552613"/>
              <a:ext cx="60960" cy="64008"/>
            </a:xfrm>
            <a:prstGeom prst="ellipse">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1933408" y="3774468"/>
              <a:ext cx="60960" cy="64008"/>
            </a:xfrm>
            <a:prstGeom prst="ellipse">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1568618" y="3845282"/>
              <a:ext cx="60960" cy="64008"/>
            </a:xfrm>
            <a:prstGeom prst="ellipse">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2100476" y="3752698"/>
              <a:ext cx="60960" cy="64008"/>
            </a:xfrm>
            <a:prstGeom prst="ellipse">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1492480" y="3628765"/>
              <a:ext cx="60960" cy="64008"/>
            </a:xfrm>
            <a:prstGeom prst="ellipse">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1561078" y="3502790"/>
              <a:ext cx="60960" cy="64008"/>
            </a:xfrm>
            <a:prstGeom prst="ellipse">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1687371" y="3986646"/>
              <a:ext cx="60960" cy="64008"/>
            </a:xfrm>
            <a:prstGeom prst="ellipse">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2019891" y="3419191"/>
              <a:ext cx="60960" cy="64008"/>
            </a:xfrm>
            <a:prstGeom prst="ellipse">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2075260" y="3884489"/>
              <a:ext cx="60960" cy="64008"/>
            </a:xfrm>
            <a:prstGeom prst="ellipse">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1882086" y="3320687"/>
              <a:ext cx="60960" cy="64008"/>
            </a:xfrm>
            <a:prstGeom prst="ellipse">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p:cNvGrpSpPr/>
            <p:nvPr/>
          </p:nvGrpSpPr>
          <p:grpSpPr>
            <a:xfrm>
              <a:off x="4197091" y="4968703"/>
              <a:ext cx="5896229" cy="1130322"/>
              <a:chOff x="4197091" y="4968703"/>
              <a:chExt cx="5896229" cy="1130322"/>
            </a:xfrm>
          </p:grpSpPr>
          <p:sp>
            <p:nvSpPr>
              <p:cNvPr id="67" name="Oval 66"/>
              <p:cNvSpPr/>
              <p:nvPr/>
            </p:nvSpPr>
            <p:spPr>
              <a:xfrm>
                <a:off x="5590778" y="5120867"/>
                <a:ext cx="60960" cy="64008"/>
              </a:xfrm>
              <a:prstGeom prst="ellipse">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TextBox 67"/>
              <p:cNvSpPr txBox="1"/>
              <p:nvPr/>
            </p:nvSpPr>
            <p:spPr>
              <a:xfrm>
                <a:off x="5709322" y="4968703"/>
                <a:ext cx="2107474" cy="276999"/>
              </a:xfrm>
              <a:prstGeom prst="rect">
                <a:avLst/>
              </a:prstGeom>
              <a:noFill/>
            </p:spPr>
            <p:txBody>
              <a:bodyPr wrap="square" rtlCol="0">
                <a:spAutoFit/>
              </a:bodyPr>
              <a:lstStyle/>
              <a:p>
                <a:r>
                  <a:rPr lang="en-US" sz="1200" dirty="0">
                    <a:latin typeface="+mn-lt"/>
                  </a:rPr>
                  <a:t>Polonium atom</a:t>
                </a:r>
              </a:p>
            </p:txBody>
          </p:sp>
          <p:sp>
            <p:nvSpPr>
              <p:cNvPr id="69" name="Прямоугольник 3">
                <a:extLst>
                  <a:ext uri="{FF2B5EF4-FFF2-40B4-BE49-F238E27FC236}">
                    <a16:creationId xmlns:a16="http://schemas.microsoft.com/office/drawing/2014/main" id="{9757BE1C-CA33-D166-C6F8-7FDB2A0BBEAE}"/>
                  </a:ext>
                </a:extLst>
              </p:cNvPr>
              <p:cNvSpPr/>
              <p:nvPr/>
            </p:nvSpPr>
            <p:spPr>
              <a:xfrm flipV="1">
                <a:off x="4197091" y="5972034"/>
                <a:ext cx="1512231" cy="126991"/>
              </a:xfrm>
              <a:prstGeom prst="rect">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endParaRPr lang="en-US" sz="2000" dirty="0">
                  <a:latin typeface="Times New Roman" panose="02020603050405020304" pitchFamily="18" charset="0"/>
                  <a:cs typeface="Times New Roman" panose="02020603050405020304" pitchFamily="18" charset="0"/>
                </a:endParaRPr>
              </a:p>
            </p:txBody>
          </p:sp>
          <p:sp>
            <p:nvSpPr>
              <p:cNvPr id="70" name="TextBox 69"/>
              <p:cNvSpPr txBox="1"/>
              <p:nvPr/>
            </p:nvSpPr>
            <p:spPr>
              <a:xfrm>
                <a:off x="5709322" y="5822026"/>
                <a:ext cx="2107475" cy="276999"/>
              </a:xfrm>
              <a:prstGeom prst="rect">
                <a:avLst/>
              </a:prstGeom>
              <a:noFill/>
            </p:spPr>
            <p:txBody>
              <a:bodyPr wrap="square" rtlCol="0">
                <a:spAutoFit/>
              </a:bodyPr>
              <a:lstStyle/>
              <a:p>
                <a:r>
                  <a:rPr lang="en-US" sz="1200" dirty="0">
                    <a:latin typeface="+mn-lt"/>
                  </a:rPr>
                  <a:t>SAMs</a:t>
                </a:r>
              </a:p>
            </p:txBody>
          </p:sp>
          <p:sp>
            <p:nvSpPr>
              <p:cNvPr id="71" name="Прямоугольник 3">
                <a:extLst>
                  <a:ext uri="{FF2B5EF4-FFF2-40B4-BE49-F238E27FC236}">
                    <a16:creationId xmlns:a16="http://schemas.microsoft.com/office/drawing/2014/main" id="{9757BE1C-CA33-D166-C6F8-7FDB2A0BBEAE}"/>
                  </a:ext>
                </a:extLst>
              </p:cNvPr>
              <p:cNvSpPr/>
              <p:nvPr/>
            </p:nvSpPr>
            <p:spPr>
              <a:xfrm>
                <a:off x="7716948" y="5014579"/>
                <a:ext cx="1512230" cy="261866"/>
              </a:xfrm>
              <a:prstGeom prst="rect">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2700000" scaled="1"/>
                <a:tileRect/>
              </a:gra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endParaRPr lang="en-US" sz="2000" dirty="0">
                  <a:latin typeface="Times New Roman" panose="02020603050405020304" pitchFamily="18" charset="0"/>
                  <a:cs typeface="Times New Roman" panose="02020603050405020304" pitchFamily="18" charset="0"/>
                </a:endParaRPr>
              </a:p>
            </p:txBody>
          </p:sp>
          <p:sp>
            <p:nvSpPr>
              <p:cNvPr id="72" name="TextBox 71"/>
              <p:cNvSpPr txBox="1"/>
              <p:nvPr/>
            </p:nvSpPr>
            <p:spPr>
              <a:xfrm>
                <a:off x="9329027" y="4971642"/>
                <a:ext cx="756116" cy="276999"/>
              </a:xfrm>
              <a:prstGeom prst="rect">
                <a:avLst/>
              </a:prstGeom>
              <a:noFill/>
            </p:spPr>
            <p:txBody>
              <a:bodyPr wrap="square" rtlCol="0">
                <a:spAutoFit/>
              </a:bodyPr>
              <a:lstStyle/>
              <a:p>
                <a:pPr algn="ctr"/>
                <a:r>
                  <a:rPr lang="en-US" sz="1200" dirty="0">
                    <a:latin typeface="+mn-lt"/>
                  </a:rPr>
                  <a:t>Au</a:t>
                </a:r>
              </a:p>
            </p:txBody>
          </p:sp>
          <p:sp>
            <p:nvSpPr>
              <p:cNvPr id="73" name="Прямоугольник 3">
                <a:extLst>
                  <a:ext uri="{FF2B5EF4-FFF2-40B4-BE49-F238E27FC236}">
                    <a16:creationId xmlns:a16="http://schemas.microsoft.com/office/drawing/2014/main" id="{3B97F632-5F36-2C92-AB1F-780A1880288E}"/>
                  </a:ext>
                </a:extLst>
              </p:cNvPr>
              <p:cNvSpPr/>
              <p:nvPr/>
            </p:nvSpPr>
            <p:spPr>
              <a:xfrm>
                <a:off x="7716948" y="5424155"/>
                <a:ext cx="1512230" cy="261866"/>
              </a:xfrm>
              <a:prstGeom prst="rect">
                <a:avLst/>
              </a:prstGeom>
              <a:gradFill flip="none" rotWithShape="1">
                <a:gsLst>
                  <a:gs pos="0">
                    <a:schemeClr val="bg2">
                      <a:lumMod val="50000"/>
                      <a:tint val="66000"/>
                      <a:satMod val="160000"/>
                    </a:schemeClr>
                  </a:gs>
                  <a:gs pos="50000">
                    <a:schemeClr val="bg2">
                      <a:lumMod val="50000"/>
                      <a:tint val="44500"/>
                      <a:satMod val="160000"/>
                    </a:schemeClr>
                  </a:gs>
                  <a:gs pos="100000">
                    <a:schemeClr val="bg2">
                      <a:lumMod val="50000"/>
                      <a:tint val="23500"/>
                      <a:satMod val="160000"/>
                    </a:schemeClr>
                  </a:gs>
                </a:gsLst>
                <a:path path="circle">
                  <a:fillToRect l="50000" t="50000" r="50000" b="50000"/>
                </a:path>
                <a:tileRect/>
              </a:gra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endParaRPr lang="en-US" sz="2000" dirty="0">
                  <a:latin typeface="Times New Roman" panose="02020603050405020304" pitchFamily="18" charset="0"/>
                  <a:cs typeface="Times New Roman" panose="02020603050405020304" pitchFamily="18" charset="0"/>
                </a:endParaRPr>
              </a:p>
            </p:txBody>
          </p:sp>
          <p:sp>
            <p:nvSpPr>
              <p:cNvPr id="74" name="Прямоугольник 3">
                <a:extLst>
                  <a:ext uri="{FF2B5EF4-FFF2-40B4-BE49-F238E27FC236}">
                    <a16:creationId xmlns:a16="http://schemas.microsoft.com/office/drawing/2014/main" id="{82540A9C-76BB-7AB0-A0FA-12E8A977E96D}"/>
                  </a:ext>
                </a:extLst>
              </p:cNvPr>
              <p:cNvSpPr/>
              <p:nvPr/>
            </p:nvSpPr>
            <p:spPr>
              <a:xfrm>
                <a:off x="7716947" y="5833731"/>
                <a:ext cx="1512231" cy="261866"/>
              </a:xfrm>
              <a:prstGeom prst="rect">
                <a:avLst/>
              </a:prstGeom>
              <a:gradFill flip="none" rotWithShape="1">
                <a:gsLst>
                  <a:gs pos="0">
                    <a:schemeClr val="bg2">
                      <a:lumMod val="75000"/>
                      <a:shade val="30000"/>
                      <a:satMod val="115000"/>
                    </a:schemeClr>
                  </a:gs>
                  <a:gs pos="50000">
                    <a:schemeClr val="bg2">
                      <a:lumMod val="75000"/>
                      <a:shade val="67500"/>
                      <a:satMod val="115000"/>
                    </a:schemeClr>
                  </a:gs>
                  <a:gs pos="100000">
                    <a:schemeClr val="bg2">
                      <a:lumMod val="75000"/>
                      <a:shade val="100000"/>
                      <a:satMod val="115000"/>
                    </a:schemeClr>
                  </a:gs>
                </a:gsLst>
                <a:lin ang="2700000" scaled="1"/>
                <a:tileRect/>
              </a:gra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endParaRPr lang="en-US" sz="2000" dirty="0">
                  <a:latin typeface="Times New Roman" panose="02020603050405020304" pitchFamily="18" charset="0"/>
                  <a:cs typeface="Times New Roman" panose="02020603050405020304" pitchFamily="18" charset="0"/>
                </a:endParaRPr>
              </a:p>
            </p:txBody>
          </p:sp>
          <p:sp>
            <p:nvSpPr>
              <p:cNvPr id="75" name="TextBox 74"/>
              <p:cNvSpPr txBox="1"/>
              <p:nvPr/>
            </p:nvSpPr>
            <p:spPr>
              <a:xfrm>
                <a:off x="9337204" y="5405200"/>
                <a:ext cx="756116" cy="276999"/>
              </a:xfrm>
              <a:prstGeom prst="rect">
                <a:avLst/>
              </a:prstGeom>
              <a:noFill/>
            </p:spPr>
            <p:txBody>
              <a:bodyPr wrap="square" rtlCol="0">
                <a:spAutoFit/>
              </a:bodyPr>
              <a:lstStyle/>
              <a:p>
                <a:pPr algn="ctr"/>
                <a:r>
                  <a:rPr lang="en-US" sz="1200" dirty="0" err="1">
                    <a:latin typeface="+mn-lt"/>
                  </a:rPr>
                  <a:t>Ti</a:t>
                </a:r>
                <a:endParaRPr lang="en-US" sz="1200" dirty="0">
                  <a:latin typeface="+mn-lt"/>
                </a:endParaRPr>
              </a:p>
            </p:txBody>
          </p:sp>
          <p:sp>
            <p:nvSpPr>
              <p:cNvPr id="77" name="TextBox 76"/>
              <p:cNvSpPr txBox="1"/>
              <p:nvPr/>
            </p:nvSpPr>
            <p:spPr>
              <a:xfrm>
                <a:off x="9337204" y="5777499"/>
                <a:ext cx="756116" cy="276999"/>
              </a:xfrm>
              <a:prstGeom prst="rect">
                <a:avLst/>
              </a:prstGeom>
              <a:noFill/>
            </p:spPr>
            <p:txBody>
              <a:bodyPr wrap="square" rtlCol="0">
                <a:spAutoFit/>
              </a:bodyPr>
              <a:lstStyle/>
              <a:p>
                <a:pPr algn="ctr"/>
                <a:r>
                  <a:rPr lang="en-US" sz="1200" dirty="0">
                    <a:latin typeface="+mn-lt"/>
                  </a:rPr>
                  <a:t>Si</a:t>
                </a:r>
                <a:endParaRPr lang="en-US" dirty="0">
                  <a:latin typeface="+mn-lt"/>
                </a:endParaRPr>
              </a:p>
            </p:txBody>
          </p:sp>
        </p:grpSp>
        <p:grpSp>
          <p:nvGrpSpPr>
            <p:cNvPr id="25" name="Group 24"/>
            <p:cNvGrpSpPr/>
            <p:nvPr/>
          </p:nvGrpSpPr>
          <p:grpSpPr>
            <a:xfrm>
              <a:off x="4170063" y="2572709"/>
              <a:ext cx="6040777" cy="935891"/>
              <a:chOff x="4170063" y="2572709"/>
              <a:chExt cx="6040777" cy="935891"/>
            </a:xfrm>
          </p:grpSpPr>
          <p:grpSp>
            <p:nvGrpSpPr>
              <p:cNvPr id="47" name="Group 46"/>
              <p:cNvGrpSpPr/>
              <p:nvPr/>
            </p:nvGrpSpPr>
            <p:grpSpPr>
              <a:xfrm flipV="1">
                <a:off x="7186377" y="2572709"/>
                <a:ext cx="1513619" cy="934236"/>
                <a:chOff x="7187765" y="3786763"/>
                <a:chExt cx="1513619" cy="934236"/>
              </a:xfrm>
            </p:grpSpPr>
            <p:sp>
              <p:nvSpPr>
                <p:cNvPr id="63" name="Прямоугольник 3">
                  <a:extLst>
                    <a:ext uri="{FF2B5EF4-FFF2-40B4-BE49-F238E27FC236}">
                      <a16:creationId xmlns:a16="http://schemas.microsoft.com/office/drawing/2014/main" id="{3B97F632-5F36-2C92-AB1F-780A1880288E}"/>
                    </a:ext>
                  </a:extLst>
                </p:cNvPr>
                <p:cNvSpPr/>
                <p:nvPr/>
              </p:nvSpPr>
              <p:spPr>
                <a:xfrm>
                  <a:off x="7187766" y="4191160"/>
                  <a:ext cx="1512231" cy="261866"/>
                </a:xfrm>
                <a:prstGeom prst="rect">
                  <a:avLst/>
                </a:prstGeom>
                <a:gradFill flip="none" rotWithShape="1">
                  <a:gsLst>
                    <a:gs pos="0">
                      <a:schemeClr val="bg2">
                        <a:lumMod val="50000"/>
                        <a:tint val="66000"/>
                        <a:satMod val="160000"/>
                      </a:schemeClr>
                    </a:gs>
                    <a:gs pos="50000">
                      <a:schemeClr val="bg2">
                        <a:lumMod val="50000"/>
                        <a:tint val="44500"/>
                        <a:satMod val="160000"/>
                      </a:schemeClr>
                    </a:gs>
                    <a:gs pos="100000">
                      <a:schemeClr val="bg2">
                        <a:lumMod val="50000"/>
                        <a:tint val="23500"/>
                        <a:satMod val="160000"/>
                      </a:schemeClr>
                    </a:gs>
                  </a:gsLst>
                  <a:path path="circle">
                    <a:fillToRect l="50000" t="50000" r="50000" b="50000"/>
                  </a:path>
                  <a:tileRect/>
                </a:gra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endParaRPr lang="en-US" sz="2000" dirty="0">
                    <a:latin typeface="Times New Roman" panose="02020603050405020304" pitchFamily="18" charset="0"/>
                    <a:cs typeface="Times New Roman" panose="02020603050405020304" pitchFamily="18" charset="0"/>
                  </a:endParaRPr>
                </a:p>
              </p:txBody>
            </p:sp>
            <p:sp>
              <p:nvSpPr>
                <p:cNvPr id="64" name="Прямоугольник 3">
                  <a:extLst>
                    <a:ext uri="{FF2B5EF4-FFF2-40B4-BE49-F238E27FC236}">
                      <a16:creationId xmlns:a16="http://schemas.microsoft.com/office/drawing/2014/main" id="{9757BE1C-CA33-D166-C6F8-7FDB2A0BBEAE}"/>
                    </a:ext>
                  </a:extLst>
                </p:cNvPr>
                <p:cNvSpPr/>
                <p:nvPr/>
              </p:nvSpPr>
              <p:spPr>
                <a:xfrm>
                  <a:off x="7189153" y="3924577"/>
                  <a:ext cx="1512231" cy="261866"/>
                </a:xfrm>
                <a:prstGeom prst="rect">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2700000" scaled="1"/>
                  <a:tileRect/>
                </a:gra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endParaRPr lang="en-US" sz="2000" dirty="0">
                    <a:latin typeface="Times New Roman" panose="02020603050405020304" pitchFamily="18" charset="0"/>
                    <a:cs typeface="Times New Roman" panose="02020603050405020304" pitchFamily="18" charset="0"/>
                  </a:endParaRPr>
                </a:p>
              </p:txBody>
            </p:sp>
            <p:sp>
              <p:nvSpPr>
                <p:cNvPr id="65" name="Прямоугольник 3">
                  <a:extLst>
                    <a:ext uri="{FF2B5EF4-FFF2-40B4-BE49-F238E27FC236}">
                      <a16:creationId xmlns:a16="http://schemas.microsoft.com/office/drawing/2014/main" id="{82540A9C-76BB-7AB0-A0FA-12E8A977E96D}"/>
                    </a:ext>
                  </a:extLst>
                </p:cNvPr>
                <p:cNvSpPr/>
                <p:nvPr/>
              </p:nvSpPr>
              <p:spPr>
                <a:xfrm>
                  <a:off x="7189140" y="4459133"/>
                  <a:ext cx="1512231" cy="261866"/>
                </a:xfrm>
                <a:prstGeom prst="rect">
                  <a:avLst/>
                </a:prstGeom>
                <a:gradFill flip="none" rotWithShape="1">
                  <a:gsLst>
                    <a:gs pos="0">
                      <a:schemeClr val="bg2">
                        <a:lumMod val="75000"/>
                        <a:shade val="30000"/>
                        <a:satMod val="115000"/>
                      </a:schemeClr>
                    </a:gs>
                    <a:gs pos="50000">
                      <a:schemeClr val="bg2">
                        <a:lumMod val="75000"/>
                        <a:shade val="67500"/>
                        <a:satMod val="115000"/>
                      </a:schemeClr>
                    </a:gs>
                    <a:gs pos="100000">
                      <a:schemeClr val="bg2">
                        <a:lumMod val="75000"/>
                        <a:shade val="100000"/>
                        <a:satMod val="115000"/>
                      </a:schemeClr>
                    </a:gs>
                  </a:gsLst>
                  <a:lin ang="2700000" scaled="1"/>
                  <a:tileRect/>
                </a:gra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endParaRPr lang="en-US" sz="2000" dirty="0">
                    <a:latin typeface="Times New Roman" panose="02020603050405020304" pitchFamily="18" charset="0"/>
                    <a:cs typeface="Times New Roman" panose="02020603050405020304" pitchFamily="18" charset="0"/>
                  </a:endParaRPr>
                </a:p>
              </p:txBody>
            </p:sp>
            <p:sp>
              <p:nvSpPr>
                <p:cNvPr id="66" name="Прямоугольник 3">
                  <a:extLst>
                    <a:ext uri="{FF2B5EF4-FFF2-40B4-BE49-F238E27FC236}">
                      <a16:creationId xmlns:a16="http://schemas.microsoft.com/office/drawing/2014/main" id="{9757BE1C-CA33-D166-C6F8-7FDB2A0BBEAE}"/>
                    </a:ext>
                  </a:extLst>
                </p:cNvPr>
                <p:cNvSpPr/>
                <p:nvPr/>
              </p:nvSpPr>
              <p:spPr>
                <a:xfrm>
                  <a:off x="7187765" y="3786763"/>
                  <a:ext cx="1512231" cy="126990"/>
                </a:xfrm>
                <a:prstGeom prst="rect">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endParaRPr lang="en-US" sz="2000" dirty="0">
                    <a:latin typeface="Times New Roman" panose="02020603050405020304" pitchFamily="18" charset="0"/>
                    <a:cs typeface="Times New Roman" panose="02020603050405020304" pitchFamily="18" charset="0"/>
                  </a:endParaRPr>
                </a:p>
              </p:txBody>
            </p:sp>
          </p:grpSp>
          <p:grpSp>
            <p:nvGrpSpPr>
              <p:cNvPr id="48" name="Group 47"/>
              <p:cNvGrpSpPr/>
              <p:nvPr/>
            </p:nvGrpSpPr>
            <p:grpSpPr>
              <a:xfrm flipV="1">
                <a:off x="8697221" y="2572709"/>
                <a:ext cx="1513619" cy="934236"/>
                <a:chOff x="7187765" y="3786763"/>
                <a:chExt cx="1513619" cy="934236"/>
              </a:xfrm>
            </p:grpSpPr>
            <p:sp>
              <p:nvSpPr>
                <p:cNvPr id="59" name="Прямоугольник 3">
                  <a:extLst>
                    <a:ext uri="{FF2B5EF4-FFF2-40B4-BE49-F238E27FC236}">
                      <a16:creationId xmlns:a16="http://schemas.microsoft.com/office/drawing/2014/main" id="{3B97F632-5F36-2C92-AB1F-780A1880288E}"/>
                    </a:ext>
                  </a:extLst>
                </p:cNvPr>
                <p:cNvSpPr/>
                <p:nvPr/>
              </p:nvSpPr>
              <p:spPr>
                <a:xfrm>
                  <a:off x="7187766" y="4191160"/>
                  <a:ext cx="1512231" cy="261866"/>
                </a:xfrm>
                <a:prstGeom prst="rect">
                  <a:avLst/>
                </a:prstGeom>
                <a:gradFill flip="none" rotWithShape="1">
                  <a:gsLst>
                    <a:gs pos="0">
                      <a:schemeClr val="bg2">
                        <a:lumMod val="50000"/>
                        <a:tint val="66000"/>
                        <a:satMod val="160000"/>
                      </a:schemeClr>
                    </a:gs>
                    <a:gs pos="50000">
                      <a:schemeClr val="bg2">
                        <a:lumMod val="50000"/>
                        <a:tint val="44500"/>
                        <a:satMod val="160000"/>
                      </a:schemeClr>
                    </a:gs>
                    <a:gs pos="100000">
                      <a:schemeClr val="bg2">
                        <a:lumMod val="50000"/>
                        <a:tint val="23500"/>
                        <a:satMod val="160000"/>
                      </a:schemeClr>
                    </a:gs>
                  </a:gsLst>
                  <a:path path="circle">
                    <a:fillToRect l="50000" t="50000" r="50000" b="50000"/>
                  </a:path>
                  <a:tileRect/>
                </a:gra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endParaRPr lang="en-US" sz="2000" dirty="0">
                    <a:latin typeface="Times New Roman" panose="02020603050405020304" pitchFamily="18" charset="0"/>
                    <a:cs typeface="Times New Roman" panose="02020603050405020304" pitchFamily="18" charset="0"/>
                  </a:endParaRPr>
                </a:p>
              </p:txBody>
            </p:sp>
            <p:sp>
              <p:nvSpPr>
                <p:cNvPr id="60" name="Прямоугольник 3">
                  <a:extLst>
                    <a:ext uri="{FF2B5EF4-FFF2-40B4-BE49-F238E27FC236}">
                      <a16:creationId xmlns:a16="http://schemas.microsoft.com/office/drawing/2014/main" id="{9757BE1C-CA33-D166-C6F8-7FDB2A0BBEAE}"/>
                    </a:ext>
                  </a:extLst>
                </p:cNvPr>
                <p:cNvSpPr/>
                <p:nvPr/>
              </p:nvSpPr>
              <p:spPr>
                <a:xfrm>
                  <a:off x="7189153" y="3924577"/>
                  <a:ext cx="1512231" cy="261866"/>
                </a:xfrm>
                <a:prstGeom prst="rect">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2700000" scaled="1"/>
                  <a:tileRect/>
                </a:gra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endParaRPr lang="en-US" sz="2000" dirty="0">
                    <a:latin typeface="Times New Roman" panose="02020603050405020304" pitchFamily="18" charset="0"/>
                    <a:cs typeface="Times New Roman" panose="02020603050405020304" pitchFamily="18" charset="0"/>
                  </a:endParaRPr>
                </a:p>
              </p:txBody>
            </p:sp>
            <p:sp>
              <p:nvSpPr>
                <p:cNvPr id="61" name="Прямоугольник 3">
                  <a:extLst>
                    <a:ext uri="{FF2B5EF4-FFF2-40B4-BE49-F238E27FC236}">
                      <a16:creationId xmlns:a16="http://schemas.microsoft.com/office/drawing/2014/main" id="{82540A9C-76BB-7AB0-A0FA-12E8A977E96D}"/>
                    </a:ext>
                  </a:extLst>
                </p:cNvPr>
                <p:cNvSpPr/>
                <p:nvPr/>
              </p:nvSpPr>
              <p:spPr>
                <a:xfrm>
                  <a:off x="7189140" y="4459133"/>
                  <a:ext cx="1512231" cy="261866"/>
                </a:xfrm>
                <a:prstGeom prst="rect">
                  <a:avLst/>
                </a:prstGeom>
                <a:gradFill flip="none" rotWithShape="1">
                  <a:gsLst>
                    <a:gs pos="0">
                      <a:schemeClr val="bg2">
                        <a:lumMod val="75000"/>
                        <a:shade val="30000"/>
                        <a:satMod val="115000"/>
                      </a:schemeClr>
                    </a:gs>
                    <a:gs pos="50000">
                      <a:schemeClr val="bg2">
                        <a:lumMod val="75000"/>
                        <a:shade val="67500"/>
                        <a:satMod val="115000"/>
                      </a:schemeClr>
                    </a:gs>
                    <a:gs pos="100000">
                      <a:schemeClr val="bg2">
                        <a:lumMod val="75000"/>
                        <a:shade val="100000"/>
                        <a:satMod val="115000"/>
                      </a:schemeClr>
                    </a:gs>
                  </a:gsLst>
                  <a:lin ang="2700000" scaled="1"/>
                  <a:tileRect/>
                </a:gra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endParaRPr lang="en-US" sz="2000" dirty="0">
                    <a:latin typeface="Times New Roman" panose="02020603050405020304" pitchFamily="18" charset="0"/>
                    <a:cs typeface="Times New Roman" panose="02020603050405020304" pitchFamily="18" charset="0"/>
                  </a:endParaRPr>
                </a:p>
              </p:txBody>
            </p:sp>
            <p:sp>
              <p:nvSpPr>
                <p:cNvPr id="62" name="Прямоугольник 3">
                  <a:extLst>
                    <a:ext uri="{FF2B5EF4-FFF2-40B4-BE49-F238E27FC236}">
                      <a16:creationId xmlns:a16="http://schemas.microsoft.com/office/drawing/2014/main" id="{9757BE1C-CA33-D166-C6F8-7FDB2A0BBEAE}"/>
                    </a:ext>
                  </a:extLst>
                </p:cNvPr>
                <p:cNvSpPr/>
                <p:nvPr/>
              </p:nvSpPr>
              <p:spPr>
                <a:xfrm>
                  <a:off x="7187765" y="3786763"/>
                  <a:ext cx="1512231" cy="126990"/>
                </a:xfrm>
                <a:prstGeom prst="rect">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endParaRPr lang="en-US" sz="2000" dirty="0">
                    <a:latin typeface="Times New Roman" panose="02020603050405020304" pitchFamily="18" charset="0"/>
                    <a:cs typeface="Times New Roman" panose="02020603050405020304" pitchFamily="18" charset="0"/>
                  </a:endParaRPr>
                </a:p>
              </p:txBody>
            </p:sp>
          </p:grpSp>
          <p:grpSp>
            <p:nvGrpSpPr>
              <p:cNvPr id="49" name="Group 48"/>
              <p:cNvGrpSpPr/>
              <p:nvPr/>
            </p:nvGrpSpPr>
            <p:grpSpPr>
              <a:xfrm flipV="1">
                <a:off x="5677139" y="2574364"/>
                <a:ext cx="1513619" cy="934236"/>
                <a:chOff x="7187765" y="3786763"/>
                <a:chExt cx="1513619" cy="934236"/>
              </a:xfrm>
            </p:grpSpPr>
            <p:sp>
              <p:nvSpPr>
                <p:cNvPr id="55" name="Прямоугольник 3">
                  <a:extLst>
                    <a:ext uri="{FF2B5EF4-FFF2-40B4-BE49-F238E27FC236}">
                      <a16:creationId xmlns:a16="http://schemas.microsoft.com/office/drawing/2014/main" id="{3B97F632-5F36-2C92-AB1F-780A1880288E}"/>
                    </a:ext>
                  </a:extLst>
                </p:cNvPr>
                <p:cNvSpPr/>
                <p:nvPr/>
              </p:nvSpPr>
              <p:spPr>
                <a:xfrm>
                  <a:off x="7187766" y="4191160"/>
                  <a:ext cx="1512231" cy="261866"/>
                </a:xfrm>
                <a:prstGeom prst="rect">
                  <a:avLst/>
                </a:prstGeom>
                <a:gradFill flip="none" rotWithShape="1">
                  <a:gsLst>
                    <a:gs pos="0">
                      <a:schemeClr val="bg2">
                        <a:lumMod val="50000"/>
                        <a:tint val="66000"/>
                        <a:satMod val="160000"/>
                      </a:schemeClr>
                    </a:gs>
                    <a:gs pos="50000">
                      <a:schemeClr val="bg2">
                        <a:lumMod val="50000"/>
                        <a:tint val="44500"/>
                        <a:satMod val="160000"/>
                      </a:schemeClr>
                    </a:gs>
                    <a:gs pos="100000">
                      <a:schemeClr val="bg2">
                        <a:lumMod val="50000"/>
                        <a:tint val="23500"/>
                        <a:satMod val="160000"/>
                      </a:schemeClr>
                    </a:gs>
                  </a:gsLst>
                  <a:path path="circle">
                    <a:fillToRect l="50000" t="50000" r="50000" b="50000"/>
                  </a:path>
                  <a:tileRect/>
                </a:gra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endParaRPr lang="en-US" sz="2000" dirty="0">
                    <a:latin typeface="Times New Roman" panose="02020603050405020304" pitchFamily="18" charset="0"/>
                    <a:cs typeface="Times New Roman" panose="02020603050405020304" pitchFamily="18" charset="0"/>
                  </a:endParaRPr>
                </a:p>
              </p:txBody>
            </p:sp>
            <p:sp>
              <p:nvSpPr>
                <p:cNvPr id="56" name="Прямоугольник 3">
                  <a:extLst>
                    <a:ext uri="{FF2B5EF4-FFF2-40B4-BE49-F238E27FC236}">
                      <a16:creationId xmlns:a16="http://schemas.microsoft.com/office/drawing/2014/main" id="{9757BE1C-CA33-D166-C6F8-7FDB2A0BBEAE}"/>
                    </a:ext>
                  </a:extLst>
                </p:cNvPr>
                <p:cNvSpPr/>
                <p:nvPr/>
              </p:nvSpPr>
              <p:spPr>
                <a:xfrm>
                  <a:off x="7189153" y="3924577"/>
                  <a:ext cx="1512231" cy="261866"/>
                </a:xfrm>
                <a:prstGeom prst="rect">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2700000" scaled="1"/>
                  <a:tileRect/>
                </a:gra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endParaRPr lang="en-US" sz="2000" dirty="0">
                    <a:latin typeface="Times New Roman" panose="02020603050405020304" pitchFamily="18" charset="0"/>
                    <a:cs typeface="Times New Roman" panose="02020603050405020304" pitchFamily="18" charset="0"/>
                  </a:endParaRPr>
                </a:p>
              </p:txBody>
            </p:sp>
            <p:sp>
              <p:nvSpPr>
                <p:cNvPr id="57" name="Прямоугольник 3">
                  <a:extLst>
                    <a:ext uri="{FF2B5EF4-FFF2-40B4-BE49-F238E27FC236}">
                      <a16:creationId xmlns:a16="http://schemas.microsoft.com/office/drawing/2014/main" id="{82540A9C-76BB-7AB0-A0FA-12E8A977E96D}"/>
                    </a:ext>
                  </a:extLst>
                </p:cNvPr>
                <p:cNvSpPr/>
                <p:nvPr/>
              </p:nvSpPr>
              <p:spPr>
                <a:xfrm>
                  <a:off x="7189140" y="4459133"/>
                  <a:ext cx="1512231" cy="261866"/>
                </a:xfrm>
                <a:prstGeom prst="rect">
                  <a:avLst/>
                </a:prstGeom>
                <a:gradFill flip="none" rotWithShape="1">
                  <a:gsLst>
                    <a:gs pos="0">
                      <a:schemeClr val="bg2">
                        <a:lumMod val="75000"/>
                        <a:shade val="30000"/>
                        <a:satMod val="115000"/>
                      </a:schemeClr>
                    </a:gs>
                    <a:gs pos="50000">
                      <a:schemeClr val="bg2">
                        <a:lumMod val="75000"/>
                        <a:shade val="67500"/>
                        <a:satMod val="115000"/>
                      </a:schemeClr>
                    </a:gs>
                    <a:gs pos="100000">
                      <a:schemeClr val="bg2">
                        <a:lumMod val="75000"/>
                        <a:shade val="100000"/>
                        <a:satMod val="115000"/>
                      </a:schemeClr>
                    </a:gs>
                  </a:gsLst>
                  <a:lin ang="2700000" scaled="1"/>
                  <a:tileRect/>
                </a:gra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endParaRPr lang="en-US" sz="2000" dirty="0">
                    <a:latin typeface="Times New Roman" panose="02020603050405020304" pitchFamily="18" charset="0"/>
                    <a:cs typeface="Times New Roman" panose="02020603050405020304" pitchFamily="18" charset="0"/>
                  </a:endParaRPr>
                </a:p>
              </p:txBody>
            </p:sp>
            <p:sp>
              <p:nvSpPr>
                <p:cNvPr id="58" name="Прямоугольник 3">
                  <a:extLst>
                    <a:ext uri="{FF2B5EF4-FFF2-40B4-BE49-F238E27FC236}">
                      <a16:creationId xmlns:a16="http://schemas.microsoft.com/office/drawing/2014/main" id="{9757BE1C-CA33-D166-C6F8-7FDB2A0BBEAE}"/>
                    </a:ext>
                  </a:extLst>
                </p:cNvPr>
                <p:cNvSpPr/>
                <p:nvPr/>
              </p:nvSpPr>
              <p:spPr>
                <a:xfrm>
                  <a:off x="7187765" y="3786763"/>
                  <a:ext cx="1512231" cy="126990"/>
                </a:xfrm>
                <a:prstGeom prst="rect">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endParaRPr lang="en-US" sz="2000" dirty="0">
                    <a:latin typeface="Times New Roman" panose="02020603050405020304" pitchFamily="18" charset="0"/>
                    <a:cs typeface="Times New Roman" panose="02020603050405020304" pitchFamily="18" charset="0"/>
                  </a:endParaRPr>
                </a:p>
              </p:txBody>
            </p:sp>
          </p:grpSp>
          <p:grpSp>
            <p:nvGrpSpPr>
              <p:cNvPr id="50" name="Group 49"/>
              <p:cNvGrpSpPr/>
              <p:nvPr/>
            </p:nvGrpSpPr>
            <p:grpSpPr>
              <a:xfrm flipV="1">
                <a:off x="4170063" y="2574363"/>
                <a:ext cx="1513619" cy="934236"/>
                <a:chOff x="7187765" y="3786763"/>
                <a:chExt cx="1513619" cy="934236"/>
              </a:xfrm>
            </p:grpSpPr>
            <p:sp>
              <p:nvSpPr>
                <p:cNvPr id="51" name="Прямоугольник 3">
                  <a:extLst>
                    <a:ext uri="{FF2B5EF4-FFF2-40B4-BE49-F238E27FC236}">
                      <a16:creationId xmlns:a16="http://schemas.microsoft.com/office/drawing/2014/main" id="{3B97F632-5F36-2C92-AB1F-780A1880288E}"/>
                    </a:ext>
                  </a:extLst>
                </p:cNvPr>
                <p:cNvSpPr/>
                <p:nvPr/>
              </p:nvSpPr>
              <p:spPr>
                <a:xfrm>
                  <a:off x="7187766" y="4191160"/>
                  <a:ext cx="1512231" cy="261866"/>
                </a:xfrm>
                <a:prstGeom prst="rect">
                  <a:avLst/>
                </a:prstGeom>
                <a:gradFill flip="none" rotWithShape="1">
                  <a:gsLst>
                    <a:gs pos="0">
                      <a:schemeClr val="bg2">
                        <a:lumMod val="50000"/>
                        <a:tint val="66000"/>
                        <a:satMod val="160000"/>
                      </a:schemeClr>
                    </a:gs>
                    <a:gs pos="50000">
                      <a:schemeClr val="bg2">
                        <a:lumMod val="50000"/>
                        <a:tint val="44500"/>
                        <a:satMod val="160000"/>
                      </a:schemeClr>
                    </a:gs>
                    <a:gs pos="100000">
                      <a:schemeClr val="bg2">
                        <a:lumMod val="50000"/>
                        <a:tint val="23500"/>
                        <a:satMod val="160000"/>
                      </a:schemeClr>
                    </a:gs>
                  </a:gsLst>
                  <a:path path="circle">
                    <a:fillToRect l="50000" t="50000" r="50000" b="50000"/>
                  </a:path>
                  <a:tileRect/>
                </a:gra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endParaRPr lang="en-US" sz="2000" dirty="0">
                    <a:latin typeface="Times New Roman" panose="02020603050405020304" pitchFamily="18" charset="0"/>
                    <a:cs typeface="Times New Roman" panose="02020603050405020304" pitchFamily="18" charset="0"/>
                  </a:endParaRPr>
                </a:p>
              </p:txBody>
            </p:sp>
            <p:sp>
              <p:nvSpPr>
                <p:cNvPr id="52" name="Прямоугольник 3">
                  <a:extLst>
                    <a:ext uri="{FF2B5EF4-FFF2-40B4-BE49-F238E27FC236}">
                      <a16:creationId xmlns:a16="http://schemas.microsoft.com/office/drawing/2014/main" id="{9757BE1C-CA33-D166-C6F8-7FDB2A0BBEAE}"/>
                    </a:ext>
                  </a:extLst>
                </p:cNvPr>
                <p:cNvSpPr/>
                <p:nvPr/>
              </p:nvSpPr>
              <p:spPr>
                <a:xfrm>
                  <a:off x="7189153" y="3924577"/>
                  <a:ext cx="1512231" cy="261866"/>
                </a:xfrm>
                <a:prstGeom prst="rect">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2700000" scaled="1"/>
                  <a:tileRect/>
                </a:gra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endParaRPr lang="en-US" sz="2000" dirty="0">
                    <a:latin typeface="Times New Roman" panose="02020603050405020304" pitchFamily="18" charset="0"/>
                    <a:cs typeface="Times New Roman" panose="02020603050405020304" pitchFamily="18" charset="0"/>
                  </a:endParaRPr>
                </a:p>
              </p:txBody>
            </p:sp>
            <p:sp>
              <p:nvSpPr>
                <p:cNvPr id="53" name="Прямоугольник 3">
                  <a:extLst>
                    <a:ext uri="{FF2B5EF4-FFF2-40B4-BE49-F238E27FC236}">
                      <a16:creationId xmlns:a16="http://schemas.microsoft.com/office/drawing/2014/main" id="{82540A9C-76BB-7AB0-A0FA-12E8A977E96D}"/>
                    </a:ext>
                  </a:extLst>
                </p:cNvPr>
                <p:cNvSpPr/>
                <p:nvPr/>
              </p:nvSpPr>
              <p:spPr>
                <a:xfrm>
                  <a:off x="7189140" y="4459133"/>
                  <a:ext cx="1512231" cy="261866"/>
                </a:xfrm>
                <a:prstGeom prst="rect">
                  <a:avLst/>
                </a:prstGeom>
                <a:gradFill flip="none" rotWithShape="1">
                  <a:gsLst>
                    <a:gs pos="0">
                      <a:schemeClr val="bg2">
                        <a:lumMod val="75000"/>
                        <a:shade val="30000"/>
                        <a:satMod val="115000"/>
                      </a:schemeClr>
                    </a:gs>
                    <a:gs pos="50000">
                      <a:schemeClr val="bg2">
                        <a:lumMod val="75000"/>
                        <a:shade val="67500"/>
                        <a:satMod val="115000"/>
                      </a:schemeClr>
                    </a:gs>
                    <a:gs pos="100000">
                      <a:schemeClr val="bg2">
                        <a:lumMod val="75000"/>
                        <a:shade val="100000"/>
                        <a:satMod val="115000"/>
                      </a:schemeClr>
                    </a:gs>
                  </a:gsLst>
                  <a:lin ang="2700000" scaled="1"/>
                  <a:tileRect/>
                </a:gra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endParaRPr lang="en-US" sz="2000" dirty="0">
                    <a:latin typeface="Times New Roman" panose="02020603050405020304" pitchFamily="18" charset="0"/>
                    <a:cs typeface="Times New Roman" panose="02020603050405020304" pitchFamily="18" charset="0"/>
                  </a:endParaRPr>
                </a:p>
              </p:txBody>
            </p:sp>
            <p:sp>
              <p:nvSpPr>
                <p:cNvPr id="54" name="Прямоугольник 3">
                  <a:extLst>
                    <a:ext uri="{FF2B5EF4-FFF2-40B4-BE49-F238E27FC236}">
                      <a16:creationId xmlns:a16="http://schemas.microsoft.com/office/drawing/2014/main" id="{9757BE1C-CA33-D166-C6F8-7FDB2A0BBEAE}"/>
                    </a:ext>
                  </a:extLst>
                </p:cNvPr>
                <p:cNvSpPr/>
                <p:nvPr/>
              </p:nvSpPr>
              <p:spPr>
                <a:xfrm>
                  <a:off x="7187765" y="3786763"/>
                  <a:ext cx="1512231" cy="126990"/>
                </a:xfrm>
                <a:prstGeom prst="rect">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endParaRPr lang="en-US" sz="2000" dirty="0">
                    <a:latin typeface="Times New Roman" panose="02020603050405020304" pitchFamily="18" charset="0"/>
                    <a:cs typeface="Times New Roman" panose="02020603050405020304" pitchFamily="18" charset="0"/>
                  </a:endParaRPr>
                </a:p>
              </p:txBody>
            </p:sp>
          </p:grpSp>
        </p:grpSp>
        <p:grpSp>
          <p:nvGrpSpPr>
            <p:cNvPr id="26" name="Group 25"/>
            <p:cNvGrpSpPr/>
            <p:nvPr/>
          </p:nvGrpSpPr>
          <p:grpSpPr>
            <a:xfrm rot="10800000">
              <a:off x="4165988" y="3791814"/>
              <a:ext cx="6040777" cy="935891"/>
              <a:chOff x="4170063" y="2572709"/>
              <a:chExt cx="6040777" cy="935891"/>
            </a:xfrm>
          </p:grpSpPr>
          <p:grpSp>
            <p:nvGrpSpPr>
              <p:cNvPr id="27" name="Group 26"/>
              <p:cNvGrpSpPr/>
              <p:nvPr/>
            </p:nvGrpSpPr>
            <p:grpSpPr>
              <a:xfrm flipV="1">
                <a:off x="7186377" y="2572709"/>
                <a:ext cx="1513619" cy="934236"/>
                <a:chOff x="7187765" y="3786763"/>
                <a:chExt cx="1513619" cy="934236"/>
              </a:xfrm>
            </p:grpSpPr>
            <p:sp>
              <p:nvSpPr>
                <p:cNvPr id="43" name="Прямоугольник 3">
                  <a:extLst>
                    <a:ext uri="{FF2B5EF4-FFF2-40B4-BE49-F238E27FC236}">
                      <a16:creationId xmlns:a16="http://schemas.microsoft.com/office/drawing/2014/main" id="{3B97F632-5F36-2C92-AB1F-780A1880288E}"/>
                    </a:ext>
                  </a:extLst>
                </p:cNvPr>
                <p:cNvSpPr/>
                <p:nvPr/>
              </p:nvSpPr>
              <p:spPr>
                <a:xfrm>
                  <a:off x="7187766" y="4191160"/>
                  <a:ext cx="1512231" cy="261866"/>
                </a:xfrm>
                <a:prstGeom prst="rect">
                  <a:avLst/>
                </a:prstGeom>
                <a:gradFill flip="none" rotWithShape="1">
                  <a:gsLst>
                    <a:gs pos="0">
                      <a:schemeClr val="bg2">
                        <a:lumMod val="50000"/>
                        <a:tint val="66000"/>
                        <a:satMod val="160000"/>
                      </a:schemeClr>
                    </a:gs>
                    <a:gs pos="50000">
                      <a:schemeClr val="bg2">
                        <a:lumMod val="50000"/>
                        <a:tint val="44500"/>
                        <a:satMod val="160000"/>
                      </a:schemeClr>
                    </a:gs>
                    <a:gs pos="100000">
                      <a:schemeClr val="bg2">
                        <a:lumMod val="50000"/>
                        <a:tint val="23500"/>
                        <a:satMod val="160000"/>
                      </a:schemeClr>
                    </a:gs>
                  </a:gsLst>
                  <a:path path="circle">
                    <a:fillToRect l="50000" t="50000" r="50000" b="50000"/>
                  </a:path>
                  <a:tileRect/>
                </a:gra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endParaRPr lang="en-US" sz="2000" dirty="0">
                    <a:latin typeface="Times New Roman" panose="02020603050405020304" pitchFamily="18" charset="0"/>
                    <a:cs typeface="Times New Roman" panose="02020603050405020304" pitchFamily="18" charset="0"/>
                  </a:endParaRPr>
                </a:p>
              </p:txBody>
            </p:sp>
            <p:sp>
              <p:nvSpPr>
                <p:cNvPr id="44" name="Прямоугольник 3">
                  <a:extLst>
                    <a:ext uri="{FF2B5EF4-FFF2-40B4-BE49-F238E27FC236}">
                      <a16:creationId xmlns:a16="http://schemas.microsoft.com/office/drawing/2014/main" id="{9757BE1C-CA33-D166-C6F8-7FDB2A0BBEAE}"/>
                    </a:ext>
                  </a:extLst>
                </p:cNvPr>
                <p:cNvSpPr/>
                <p:nvPr/>
              </p:nvSpPr>
              <p:spPr>
                <a:xfrm>
                  <a:off x="7189153" y="3924577"/>
                  <a:ext cx="1512231" cy="261866"/>
                </a:xfrm>
                <a:prstGeom prst="rect">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2700000" scaled="1"/>
                  <a:tileRect/>
                </a:gra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endParaRPr lang="en-US" sz="2000" dirty="0">
                    <a:latin typeface="Times New Roman" panose="02020603050405020304" pitchFamily="18" charset="0"/>
                    <a:cs typeface="Times New Roman" panose="02020603050405020304" pitchFamily="18" charset="0"/>
                  </a:endParaRPr>
                </a:p>
              </p:txBody>
            </p:sp>
            <p:sp>
              <p:nvSpPr>
                <p:cNvPr id="45" name="Прямоугольник 3">
                  <a:extLst>
                    <a:ext uri="{FF2B5EF4-FFF2-40B4-BE49-F238E27FC236}">
                      <a16:creationId xmlns:a16="http://schemas.microsoft.com/office/drawing/2014/main" id="{82540A9C-76BB-7AB0-A0FA-12E8A977E96D}"/>
                    </a:ext>
                  </a:extLst>
                </p:cNvPr>
                <p:cNvSpPr/>
                <p:nvPr/>
              </p:nvSpPr>
              <p:spPr>
                <a:xfrm>
                  <a:off x="7189140" y="4459133"/>
                  <a:ext cx="1512231" cy="261866"/>
                </a:xfrm>
                <a:prstGeom prst="rect">
                  <a:avLst/>
                </a:prstGeom>
                <a:gradFill flip="none" rotWithShape="1">
                  <a:gsLst>
                    <a:gs pos="0">
                      <a:schemeClr val="bg2">
                        <a:lumMod val="75000"/>
                        <a:shade val="30000"/>
                        <a:satMod val="115000"/>
                      </a:schemeClr>
                    </a:gs>
                    <a:gs pos="50000">
                      <a:schemeClr val="bg2">
                        <a:lumMod val="75000"/>
                        <a:shade val="67500"/>
                        <a:satMod val="115000"/>
                      </a:schemeClr>
                    </a:gs>
                    <a:gs pos="100000">
                      <a:schemeClr val="bg2">
                        <a:lumMod val="75000"/>
                        <a:shade val="100000"/>
                        <a:satMod val="115000"/>
                      </a:schemeClr>
                    </a:gs>
                  </a:gsLst>
                  <a:lin ang="2700000" scaled="1"/>
                  <a:tileRect/>
                </a:gra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endParaRPr lang="en-US" sz="2000" dirty="0">
                    <a:latin typeface="Times New Roman" panose="02020603050405020304" pitchFamily="18" charset="0"/>
                    <a:cs typeface="Times New Roman" panose="02020603050405020304" pitchFamily="18" charset="0"/>
                  </a:endParaRPr>
                </a:p>
              </p:txBody>
            </p:sp>
            <p:sp>
              <p:nvSpPr>
                <p:cNvPr id="46" name="Прямоугольник 3">
                  <a:extLst>
                    <a:ext uri="{FF2B5EF4-FFF2-40B4-BE49-F238E27FC236}">
                      <a16:creationId xmlns:a16="http://schemas.microsoft.com/office/drawing/2014/main" id="{9757BE1C-CA33-D166-C6F8-7FDB2A0BBEAE}"/>
                    </a:ext>
                  </a:extLst>
                </p:cNvPr>
                <p:cNvSpPr/>
                <p:nvPr/>
              </p:nvSpPr>
              <p:spPr>
                <a:xfrm>
                  <a:off x="7187765" y="3786763"/>
                  <a:ext cx="1512231" cy="126990"/>
                </a:xfrm>
                <a:prstGeom prst="rect">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endParaRPr lang="en-US" sz="2000" dirty="0">
                    <a:latin typeface="Times New Roman" panose="02020603050405020304" pitchFamily="18" charset="0"/>
                    <a:cs typeface="Times New Roman" panose="02020603050405020304" pitchFamily="18" charset="0"/>
                  </a:endParaRPr>
                </a:p>
              </p:txBody>
            </p:sp>
          </p:grpSp>
          <p:grpSp>
            <p:nvGrpSpPr>
              <p:cNvPr id="28" name="Group 27"/>
              <p:cNvGrpSpPr/>
              <p:nvPr/>
            </p:nvGrpSpPr>
            <p:grpSpPr>
              <a:xfrm flipV="1">
                <a:off x="8697221" y="2572709"/>
                <a:ext cx="1513619" cy="934236"/>
                <a:chOff x="7187765" y="3786763"/>
                <a:chExt cx="1513619" cy="934236"/>
              </a:xfrm>
            </p:grpSpPr>
            <p:sp>
              <p:nvSpPr>
                <p:cNvPr id="39" name="Прямоугольник 3">
                  <a:extLst>
                    <a:ext uri="{FF2B5EF4-FFF2-40B4-BE49-F238E27FC236}">
                      <a16:creationId xmlns:a16="http://schemas.microsoft.com/office/drawing/2014/main" id="{3B97F632-5F36-2C92-AB1F-780A1880288E}"/>
                    </a:ext>
                  </a:extLst>
                </p:cNvPr>
                <p:cNvSpPr/>
                <p:nvPr/>
              </p:nvSpPr>
              <p:spPr>
                <a:xfrm>
                  <a:off x="7187766" y="4191160"/>
                  <a:ext cx="1512231" cy="261866"/>
                </a:xfrm>
                <a:prstGeom prst="rect">
                  <a:avLst/>
                </a:prstGeom>
                <a:gradFill flip="none" rotWithShape="1">
                  <a:gsLst>
                    <a:gs pos="0">
                      <a:schemeClr val="bg2">
                        <a:lumMod val="50000"/>
                        <a:tint val="66000"/>
                        <a:satMod val="160000"/>
                      </a:schemeClr>
                    </a:gs>
                    <a:gs pos="50000">
                      <a:schemeClr val="bg2">
                        <a:lumMod val="50000"/>
                        <a:tint val="44500"/>
                        <a:satMod val="160000"/>
                      </a:schemeClr>
                    </a:gs>
                    <a:gs pos="100000">
                      <a:schemeClr val="bg2">
                        <a:lumMod val="50000"/>
                        <a:tint val="23500"/>
                        <a:satMod val="160000"/>
                      </a:schemeClr>
                    </a:gs>
                  </a:gsLst>
                  <a:path path="circle">
                    <a:fillToRect l="50000" t="50000" r="50000" b="50000"/>
                  </a:path>
                  <a:tileRect/>
                </a:gra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endParaRPr lang="en-US" sz="2000" dirty="0">
                    <a:latin typeface="Times New Roman" panose="02020603050405020304" pitchFamily="18" charset="0"/>
                    <a:cs typeface="Times New Roman" panose="02020603050405020304" pitchFamily="18" charset="0"/>
                  </a:endParaRPr>
                </a:p>
              </p:txBody>
            </p:sp>
            <p:sp>
              <p:nvSpPr>
                <p:cNvPr id="40" name="Прямоугольник 3">
                  <a:extLst>
                    <a:ext uri="{FF2B5EF4-FFF2-40B4-BE49-F238E27FC236}">
                      <a16:creationId xmlns:a16="http://schemas.microsoft.com/office/drawing/2014/main" id="{9757BE1C-CA33-D166-C6F8-7FDB2A0BBEAE}"/>
                    </a:ext>
                  </a:extLst>
                </p:cNvPr>
                <p:cNvSpPr/>
                <p:nvPr/>
              </p:nvSpPr>
              <p:spPr>
                <a:xfrm>
                  <a:off x="7189153" y="3924577"/>
                  <a:ext cx="1512231" cy="261866"/>
                </a:xfrm>
                <a:prstGeom prst="rect">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2700000" scaled="1"/>
                  <a:tileRect/>
                </a:gra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endParaRPr lang="en-US" sz="2000" dirty="0">
                    <a:latin typeface="Times New Roman" panose="02020603050405020304" pitchFamily="18" charset="0"/>
                    <a:cs typeface="Times New Roman" panose="02020603050405020304" pitchFamily="18" charset="0"/>
                  </a:endParaRPr>
                </a:p>
              </p:txBody>
            </p:sp>
            <p:sp>
              <p:nvSpPr>
                <p:cNvPr id="41" name="Прямоугольник 3">
                  <a:extLst>
                    <a:ext uri="{FF2B5EF4-FFF2-40B4-BE49-F238E27FC236}">
                      <a16:creationId xmlns:a16="http://schemas.microsoft.com/office/drawing/2014/main" id="{82540A9C-76BB-7AB0-A0FA-12E8A977E96D}"/>
                    </a:ext>
                  </a:extLst>
                </p:cNvPr>
                <p:cNvSpPr/>
                <p:nvPr/>
              </p:nvSpPr>
              <p:spPr>
                <a:xfrm>
                  <a:off x="7189140" y="4459133"/>
                  <a:ext cx="1512231" cy="261866"/>
                </a:xfrm>
                <a:prstGeom prst="rect">
                  <a:avLst/>
                </a:prstGeom>
                <a:gradFill flip="none" rotWithShape="1">
                  <a:gsLst>
                    <a:gs pos="0">
                      <a:schemeClr val="bg2">
                        <a:lumMod val="75000"/>
                        <a:shade val="30000"/>
                        <a:satMod val="115000"/>
                      </a:schemeClr>
                    </a:gs>
                    <a:gs pos="50000">
                      <a:schemeClr val="bg2">
                        <a:lumMod val="75000"/>
                        <a:shade val="67500"/>
                        <a:satMod val="115000"/>
                      </a:schemeClr>
                    </a:gs>
                    <a:gs pos="100000">
                      <a:schemeClr val="bg2">
                        <a:lumMod val="75000"/>
                        <a:shade val="100000"/>
                        <a:satMod val="115000"/>
                      </a:schemeClr>
                    </a:gs>
                  </a:gsLst>
                  <a:lin ang="2700000" scaled="1"/>
                  <a:tileRect/>
                </a:gra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endParaRPr lang="en-US" sz="2000" dirty="0">
                    <a:latin typeface="Times New Roman" panose="02020603050405020304" pitchFamily="18" charset="0"/>
                    <a:cs typeface="Times New Roman" panose="02020603050405020304" pitchFamily="18" charset="0"/>
                  </a:endParaRPr>
                </a:p>
              </p:txBody>
            </p:sp>
            <p:sp>
              <p:nvSpPr>
                <p:cNvPr id="42" name="Прямоугольник 3">
                  <a:extLst>
                    <a:ext uri="{FF2B5EF4-FFF2-40B4-BE49-F238E27FC236}">
                      <a16:creationId xmlns:a16="http://schemas.microsoft.com/office/drawing/2014/main" id="{9757BE1C-CA33-D166-C6F8-7FDB2A0BBEAE}"/>
                    </a:ext>
                  </a:extLst>
                </p:cNvPr>
                <p:cNvSpPr/>
                <p:nvPr/>
              </p:nvSpPr>
              <p:spPr>
                <a:xfrm>
                  <a:off x="7187765" y="3786763"/>
                  <a:ext cx="1512231" cy="126990"/>
                </a:xfrm>
                <a:prstGeom prst="rect">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endParaRPr lang="en-US" sz="2000" dirty="0">
                    <a:latin typeface="Times New Roman" panose="02020603050405020304" pitchFamily="18" charset="0"/>
                    <a:cs typeface="Times New Roman" panose="02020603050405020304" pitchFamily="18" charset="0"/>
                  </a:endParaRPr>
                </a:p>
              </p:txBody>
            </p:sp>
          </p:grpSp>
          <p:grpSp>
            <p:nvGrpSpPr>
              <p:cNvPr id="29" name="Group 28"/>
              <p:cNvGrpSpPr/>
              <p:nvPr/>
            </p:nvGrpSpPr>
            <p:grpSpPr>
              <a:xfrm flipV="1">
                <a:off x="5677139" y="2574364"/>
                <a:ext cx="1513619" cy="934236"/>
                <a:chOff x="7187765" y="3786763"/>
                <a:chExt cx="1513619" cy="934236"/>
              </a:xfrm>
            </p:grpSpPr>
            <p:sp>
              <p:nvSpPr>
                <p:cNvPr id="35" name="Прямоугольник 3">
                  <a:extLst>
                    <a:ext uri="{FF2B5EF4-FFF2-40B4-BE49-F238E27FC236}">
                      <a16:creationId xmlns:a16="http://schemas.microsoft.com/office/drawing/2014/main" id="{3B97F632-5F36-2C92-AB1F-780A1880288E}"/>
                    </a:ext>
                  </a:extLst>
                </p:cNvPr>
                <p:cNvSpPr/>
                <p:nvPr/>
              </p:nvSpPr>
              <p:spPr>
                <a:xfrm>
                  <a:off x="7187766" y="4191160"/>
                  <a:ext cx="1512231" cy="261866"/>
                </a:xfrm>
                <a:prstGeom prst="rect">
                  <a:avLst/>
                </a:prstGeom>
                <a:gradFill flip="none" rotWithShape="1">
                  <a:gsLst>
                    <a:gs pos="0">
                      <a:schemeClr val="bg2">
                        <a:lumMod val="50000"/>
                        <a:tint val="66000"/>
                        <a:satMod val="160000"/>
                      </a:schemeClr>
                    </a:gs>
                    <a:gs pos="50000">
                      <a:schemeClr val="bg2">
                        <a:lumMod val="50000"/>
                        <a:tint val="44500"/>
                        <a:satMod val="160000"/>
                      </a:schemeClr>
                    </a:gs>
                    <a:gs pos="100000">
                      <a:schemeClr val="bg2">
                        <a:lumMod val="50000"/>
                        <a:tint val="23500"/>
                        <a:satMod val="160000"/>
                      </a:schemeClr>
                    </a:gs>
                  </a:gsLst>
                  <a:path path="circle">
                    <a:fillToRect l="50000" t="50000" r="50000" b="50000"/>
                  </a:path>
                  <a:tileRect/>
                </a:gra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endParaRPr lang="en-US" sz="2000" dirty="0">
                    <a:latin typeface="Times New Roman" panose="02020603050405020304" pitchFamily="18" charset="0"/>
                    <a:cs typeface="Times New Roman" panose="02020603050405020304" pitchFamily="18" charset="0"/>
                  </a:endParaRPr>
                </a:p>
              </p:txBody>
            </p:sp>
            <p:sp>
              <p:nvSpPr>
                <p:cNvPr id="36" name="Прямоугольник 3">
                  <a:extLst>
                    <a:ext uri="{FF2B5EF4-FFF2-40B4-BE49-F238E27FC236}">
                      <a16:creationId xmlns:a16="http://schemas.microsoft.com/office/drawing/2014/main" id="{9757BE1C-CA33-D166-C6F8-7FDB2A0BBEAE}"/>
                    </a:ext>
                  </a:extLst>
                </p:cNvPr>
                <p:cNvSpPr/>
                <p:nvPr/>
              </p:nvSpPr>
              <p:spPr>
                <a:xfrm>
                  <a:off x="7189153" y="3924577"/>
                  <a:ext cx="1512231" cy="261866"/>
                </a:xfrm>
                <a:prstGeom prst="rect">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2700000" scaled="1"/>
                  <a:tileRect/>
                </a:gra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endParaRPr lang="en-US" sz="2000" dirty="0">
                    <a:latin typeface="Times New Roman" panose="02020603050405020304" pitchFamily="18" charset="0"/>
                    <a:cs typeface="Times New Roman" panose="02020603050405020304" pitchFamily="18" charset="0"/>
                  </a:endParaRPr>
                </a:p>
              </p:txBody>
            </p:sp>
            <p:sp>
              <p:nvSpPr>
                <p:cNvPr id="37" name="Прямоугольник 3">
                  <a:extLst>
                    <a:ext uri="{FF2B5EF4-FFF2-40B4-BE49-F238E27FC236}">
                      <a16:creationId xmlns:a16="http://schemas.microsoft.com/office/drawing/2014/main" id="{82540A9C-76BB-7AB0-A0FA-12E8A977E96D}"/>
                    </a:ext>
                  </a:extLst>
                </p:cNvPr>
                <p:cNvSpPr/>
                <p:nvPr/>
              </p:nvSpPr>
              <p:spPr>
                <a:xfrm>
                  <a:off x="7189140" y="4459133"/>
                  <a:ext cx="1512231" cy="261866"/>
                </a:xfrm>
                <a:prstGeom prst="rect">
                  <a:avLst/>
                </a:prstGeom>
                <a:gradFill flip="none" rotWithShape="1">
                  <a:gsLst>
                    <a:gs pos="0">
                      <a:schemeClr val="bg2">
                        <a:lumMod val="75000"/>
                        <a:shade val="30000"/>
                        <a:satMod val="115000"/>
                      </a:schemeClr>
                    </a:gs>
                    <a:gs pos="50000">
                      <a:schemeClr val="bg2">
                        <a:lumMod val="75000"/>
                        <a:shade val="67500"/>
                        <a:satMod val="115000"/>
                      </a:schemeClr>
                    </a:gs>
                    <a:gs pos="100000">
                      <a:schemeClr val="bg2">
                        <a:lumMod val="75000"/>
                        <a:shade val="100000"/>
                        <a:satMod val="115000"/>
                      </a:schemeClr>
                    </a:gs>
                  </a:gsLst>
                  <a:lin ang="2700000" scaled="1"/>
                  <a:tileRect/>
                </a:gra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endParaRPr lang="en-US" sz="2000" dirty="0">
                    <a:latin typeface="Times New Roman" panose="02020603050405020304" pitchFamily="18" charset="0"/>
                    <a:cs typeface="Times New Roman" panose="02020603050405020304" pitchFamily="18" charset="0"/>
                  </a:endParaRPr>
                </a:p>
              </p:txBody>
            </p:sp>
            <p:sp>
              <p:nvSpPr>
                <p:cNvPr id="38" name="Прямоугольник 3">
                  <a:extLst>
                    <a:ext uri="{FF2B5EF4-FFF2-40B4-BE49-F238E27FC236}">
                      <a16:creationId xmlns:a16="http://schemas.microsoft.com/office/drawing/2014/main" id="{9757BE1C-CA33-D166-C6F8-7FDB2A0BBEAE}"/>
                    </a:ext>
                  </a:extLst>
                </p:cNvPr>
                <p:cNvSpPr/>
                <p:nvPr/>
              </p:nvSpPr>
              <p:spPr>
                <a:xfrm>
                  <a:off x="7187765" y="3786763"/>
                  <a:ext cx="1512231" cy="126990"/>
                </a:xfrm>
                <a:prstGeom prst="rect">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endParaRPr lang="en-US" sz="2000" dirty="0">
                    <a:latin typeface="Times New Roman" panose="02020603050405020304" pitchFamily="18" charset="0"/>
                    <a:cs typeface="Times New Roman" panose="02020603050405020304" pitchFamily="18" charset="0"/>
                  </a:endParaRPr>
                </a:p>
              </p:txBody>
            </p:sp>
          </p:grpSp>
          <p:grpSp>
            <p:nvGrpSpPr>
              <p:cNvPr id="30" name="Group 29"/>
              <p:cNvGrpSpPr/>
              <p:nvPr/>
            </p:nvGrpSpPr>
            <p:grpSpPr>
              <a:xfrm flipV="1">
                <a:off x="4170063" y="2574363"/>
                <a:ext cx="1513619" cy="934236"/>
                <a:chOff x="7187765" y="3786763"/>
                <a:chExt cx="1513619" cy="934236"/>
              </a:xfrm>
            </p:grpSpPr>
            <p:sp>
              <p:nvSpPr>
                <p:cNvPr id="31" name="Прямоугольник 3">
                  <a:extLst>
                    <a:ext uri="{FF2B5EF4-FFF2-40B4-BE49-F238E27FC236}">
                      <a16:creationId xmlns:a16="http://schemas.microsoft.com/office/drawing/2014/main" id="{3B97F632-5F36-2C92-AB1F-780A1880288E}"/>
                    </a:ext>
                  </a:extLst>
                </p:cNvPr>
                <p:cNvSpPr/>
                <p:nvPr/>
              </p:nvSpPr>
              <p:spPr>
                <a:xfrm>
                  <a:off x="7187766" y="4191160"/>
                  <a:ext cx="1512231" cy="261866"/>
                </a:xfrm>
                <a:prstGeom prst="rect">
                  <a:avLst/>
                </a:prstGeom>
                <a:gradFill flip="none" rotWithShape="1">
                  <a:gsLst>
                    <a:gs pos="0">
                      <a:schemeClr val="bg2">
                        <a:lumMod val="50000"/>
                        <a:tint val="66000"/>
                        <a:satMod val="160000"/>
                      </a:schemeClr>
                    </a:gs>
                    <a:gs pos="50000">
                      <a:schemeClr val="bg2">
                        <a:lumMod val="50000"/>
                        <a:tint val="44500"/>
                        <a:satMod val="160000"/>
                      </a:schemeClr>
                    </a:gs>
                    <a:gs pos="100000">
                      <a:schemeClr val="bg2">
                        <a:lumMod val="50000"/>
                        <a:tint val="23500"/>
                        <a:satMod val="160000"/>
                      </a:schemeClr>
                    </a:gs>
                  </a:gsLst>
                  <a:path path="circle">
                    <a:fillToRect l="50000" t="50000" r="50000" b="50000"/>
                  </a:path>
                  <a:tileRect/>
                </a:gra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endParaRPr lang="en-US" sz="2000" dirty="0">
                    <a:latin typeface="Times New Roman" panose="02020603050405020304" pitchFamily="18" charset="0"/>
                    <a:cs typeface="Times New Roman" panose="02020603050405020304" pitchFamily="18" charset="0"/>
                  </a:endParaRPr>
                </a:p>
              </p:txBody>
            </p:sp>
            <p:sp>
              <p:nvSpPr>
                <p:cNvPr id="32" name="Прямоугольник 3">
                  <a:extLst>
                    <a:ext uri="{FF2B5EF4-FFF2-40B4-BE49-F238E27FC236}">
                      <a16:creationId xmlns:a16="http://schemas.microsoft.com/office/drawing/2014/main" id="{9757BE1C-CA33-D166-C6F8-7FDB2A0BBEAE}"/>
                    </a:ext>
                  </a:extLst>
                </p:cNvPr>
                <p:cNvSpPr/>
                <p:nvPr/>
              </p:nvSpPr>
              <p:spPr>
                <a:xfrm>
                  <a:off x="7189153" y="3924577"/>
                  <a:ext cx="1512231" cy="261866"/>
                </a:xfrm>
                <a:prstGeom prst="rect">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2700000" scaled="1"/>
                  <a:tileRect/>
                </a:gra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endParaRPr lang="en-US" sz="2000" dirty="0">
                    <a:latin typeface="Times New Roman" panose="02020603050405020304" pitchFamily="18" charset="0"/>
                    <a:cs typeface="Times New Roman" panose="02020603050405020304" pitchFamily="18" charset="0"/>
                  </a:endParaRPr>
                </a:p>
              </p:txBody>
            </p:sp>
            <p:sp>
              <p:nvSpPr>
                <p:cNvPr id="33" name="Прямоугольник 3">
                  <a:extLst>
                    <a:ext uri="{FF2B5EF4-FFF2-40B4-BE49-F238E27FC236}">
                      <a16:creationId xmlns:a16="http://schemas.microsoft.com/office/drawing/2014/main" id="{82540A9C-76BB-7AB0-A0FA-12E8A977E96D}"/>
                    </a:ext>
                  </a:extLst>
                </p:cNvPr>
                <p:cNvSpPr/>
                <p:nvPr/>
              </p:nvSpPr>
              <p:spPr>
                <a:xfrm>
                  <a:off x="7189140" y="4459133"/>
                  <a:ext cx="1512231" cy="261866"/>
                </a:xfrm>
                <a:prstGeom prst="rect">
                  <a:avLst/>
                </a:prstGeom>
                <a:gradFill flip="none" rotWithShape="1">
                  <a:gsLst>
                    <a:gs pos="0">
                      <a:schemeClr val="bg2">
                        <a:lumMod val="75000"/>
                        <a:shade val="30000"/>
                        <a:satMod val="115000"/>
                      </a:schemeClr>
                    </a:gs>
                    <a:gs pos="50000">
                      <a:schemeClr val="bg2">
                        <a:lumMod val="75000"/>
                        <a:shade val="67500"/>
                        <a:satMod val="115000"/>
                      </a:schemeClr>
                    </a:gs>
                    <a:gs pos="100000">
                      <a:schemeClr val="bg2">
                        <a:lumMod val="75000"/>
                        <a:shade val="100000"/>
                        <a:satMod val="115000"/>
                      </a:schemeClr>
                    </a:gs>
                  </a:gsLst>
                  <a:lin ang="2700000" scaled="1"/>
                  <a:tileRect/>
                </a:gra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endParaRPr lang="en-US" sz="2000" dirty="0">
                    <a:latin typeface="Times New Roman" panose="02020603050405020304" pitchFamily="18" charset="0"/>
                    <a:cs typeface="Times New Roman" panose="02020603050405020304" pitchFamily="18" charset="0"/>
                  </a:endParaRPr>
                </a:p>
              </p:txBody>
            </p:sp>
            <p:sp>
              <p:nvSpPr>
                <p:cNvPr id="34" name="Прямоугольник 3">
                  <a:extLst>
                    <a:ext uri="{FF2B5EF4-FFF2-40B4-BE49-F238E27FC236}">
                      <a16:creationId xmlns:a16="http://schemas.microsoft.com/office/drawing/2014/main" id="{9757BE1C-CA33-D166-C6F8-7FDB2A0BBEAE}"/>
                    </a:ext>
                  </a:extLst>
                </p:cNvPr>
                <p:cNvSpPr/>
                <p:nvPr/>
              </p:nvSpPr>
              <p:spPr>
                <a:xfrm>
                  <a:off x="7187765" y="3786763"/>
                  <a:ext cx="1512231" cy="126990"/>
                </a:xfrm>
                <a:prstGeom prst="rect">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endParaRPr lang="en-US" sz="2000" dirty="0">
                    <a:latin typeface="Times New Roman" panose="02020603050405020304" pitchFamily="18" charset="0"/>
                    <a:cs typeface="Times New Roman" panose="02020603050405020304" pitchFamily="18" charset="0"/>
                  </a:endParaRPr>
                </a:p>
              </p:txBody>
            </p:sp>
          </p:grpSp>
        </p:grpSp>
      </p:grpSp>
    </p:spTree>
    <p:extLst>
      <p:ext uri="{BB962C8B-B14F-4D97-AF65-F5344CB8AC3E}">
        <p14:creationId xmlns:p14="http://schemas.microsoft.com/office/powerpoint/2010/main" val="2112418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88ACA5-FB11-41B3-9A9E-5A37D4F9AA55}"/>
              </a:ext>
            </a:extLst>
          </p:cNvPr>
          <p:cNvSpPr>
            <a:spLocks noGrp="1"/>
          </p:cNvSpPr>
          <p:nvPr>
            <p:ph type="title"/>
          </p:nvPr>
        </p:nvSpPr>
        <p:spPr/>
        <p:txBody>
          <a:bodyPr>
            <a:normAutofit fontScale="90000"/>
          </a:bodyPr>
          <a:lstStyle/>
          <a:p>
            <a:r>
              <a:rPr lang="en-US" dirty="0"/>
              <a:t>Simplified Recoil Transfer Chamber</a:t>
            </a:r>
          </a:p>
        </p:txBody>
      </p:sp>
      <p:sp>
        <p:nvSpPr>
          <p:cNvPr id="3" name="Content Placeholder 2">
            <a:extLst>
              <a:ext uri="{FF2B5EF4-FFF2-40B4-BE49-F238E27FC236}">
                <a16:creationId xmlns:a16="http://schemas.microsoft.com/office/drawing/2014/main" id="{2470C06D-22B4-4871-8628-00EB66E86DF7}"/>
              </a:ext>
            </a:extLst>
          </p:cNvPr>
          <p:cNvSpPr>
            <a:spLocks noGrp="1"/>
          </p:cNvSpPr>
          <p:nvPr>
            <p:ph idx="1"/>
          </p:nvPr>
        </p:nvSpPr>
        <p:spPr>
          <a:xfrm>
            <a:off x="457200" y="1412875"/>
            <a:ext cx="8229600" cy="1656085"/>
          </a:xfrm>
        </p:spPr>
        <p:txBody>
          <a:bodyPr/>
          <a:lstStyle/>
          <a:p>
            <a:r>
              <a:rPr lang="en-US" dirty="0"/>
              <a:t>We have designed a new recoil transfer chamber for our functionalized detector surface experiments.</a:t>
            </a:r>
          </a:p>
          <a:p>
            <a:r>
              <a:rPr lang="en-US" dirty="0"/>
              <a:t>Characterization is ongoing.</a:t>
            </a:r>
          </a:p>
        </p:txBody>
      </p:sp>
      <p:pic>
        <p:nvPicPr>
          <p:cNvPr id="4" name="Content Placeholder 4">
            <a:extLst>
              <a:ext uri="{FF2B5EF4-FFF2-40B4-BE49-F238E27FC236}">
                <a16:creationId xmlns:a16="http://schemas.microsoft.com/office/drawing/2014/main" id="{AA0C9D9E-F958-4B58-8A34-212BEAA218D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2618" r="15114"/>
          <a:stretch/>
        </p:blipFill>
        <p:spPr bwMode="auto">
          <a:xfrm>
            <a:off x="405547" y="3284984"/>
            <a:ext cx="4166453" cy="3242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3EE247D1-29CE-4875-8813-368C660A819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0475" r="11014"/>
          <a:stretch/>
        </p:blipFill>
        <p:spPr>
          <a:xfrm>
            <a:off x="4788545" y="3276600"/>
            <a:ext cx="3949908" cy="3242990"/>
          </a:xfrm>
          <a:prstGeom prst="rect">
            <a:avLst/>
          </a:prstGeom>
        </p:spPr>
      </p:pic>
    </p:spTree>
    <p:extLst>
      <p:ext uri="{BB962C8B-B14F-4D97-AF65-F5344CB8AC3E}">
        <p14:creationId xmlns:p14="http://schemas.microsoft.com/office/powerpoint/2010/main" val="5802118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848C2-635C-8943-E699-C5CD98BAA423}"/>
              </a:ext>
            </a:extLst>
          </p:cNvPr>
          <p:cNvSpPr>
            <a:spLocks noGrp="1"/>
          </p:cNvSpPr>
          <p:nvPr>
            <p:ph type="title"/>
          </p:nvPr>
        </p:nvSpPr>
        <p:spPr>
          <a:xfrm>
            <a:off x="281796" y="44450"/>
            <a:ext cx="8754700" cy="1296988"/>
          </a:xfrm>
        </p:spPr>
        <p:txBody>
          <a:bodyPr>
            <a:normAutofit fontScale="90000"/>
          </a:bodyPr>
          <a:lstStyle/>
          <a:p>
            <a:r>
              <a:rPr lang="en-US" dirty="0"/>
              <a:t>Vacuum Chromatography for Short-Lived SHE</a:t>
            </a:r>
          </a:p>
        </p:txBody>
      </p:sp>
      <p:sp>
        <p:nvSpPr>
          <p:cNvPr id="3" name="Content Placeholder 2">
            <a:extLst>
              <a:ext uri="{FF2B5EF4-FFF2-40B4-BE49-F238E27FC236}">
                <a16:creationId xmlns:a16="http://schemas.microsoft.com/office/drawing/2014/main" id="{B9E1F942-87E2-04CD-25CF-8DE4B5E63736}"/>
              </a:ext>
            </a:extLst>
          </p:cNvPr>
          <p:cNvSpPr>
            <a:spLocks noGrp="1"/>
          </p:cNvSpPr>
          <p:nvPr>
            <p:ph idx="1"/>
          </p:nvPr>
        </p:nvSpPr>
        <p:spPr>
          <a:xfrm>
            <a:off x="2042237" y="1492385"/>
            <a:ext cx="7101763" cy="5032959"/>
          </a:xfrm>
        </p:spPr>
        <p:txBody>
          <a:bodyPr/>
          <a:lstStyle/>
          <a:p>
            <a:pPr marL="0" indent="0">
              <a:buNone/>
            </a:pPr>
            <a:r>
              <a:rPr lang="en-US" dirty="0"/>
              <a:t>Isotopes of SHEs beyond Fl are in the sub-second domain </a:t>
            </a:r>
            <a:r>
              <a:rPr lang="en-US" dirty="0">
                <a:sym typeface="Symbol" panose="05050102010706020507" pitchFamily="18" charset="2"/>
              </a:rPr>
              <a:t></a:t>
            </a:r>
            <a:r>
              <a:rPr lang="en-US" dirty="0">
                <a:sym typeface="Wingdings" panose="05000000000000000000" pitchFamily="2" charset="2"/>
              </a:rPr>
              <a:t> Wanted: New experiments!</a:t>
            </a:r>
          </a:p>
          <a:p>
            <a:pPr marL="0" indent="0">
              <a:buNone/>
            </a:pPr>
            <a:r>
              <a:rPr lang="en-US" b="1" dirty="0">
                <a:sym typeface="Wingdings" panose="05000000000000000000" pitchFamily="2" charset="2"/>
              </a:rPr>
              <a:t>Isothermal vacuum chromatography</a:t>
            </a:r>
            <a:r>
              <a:rPr lang="en-US" dirty="0">
                <a:sym typeface="Wingdings" panose="05000000000000000000" pitchFamily="2" charset="2"/>
              </a:rPr>
              <a:t> tested.</a:t>
            </a:r>
            <a:endParaRPr lang="en-US" dirty="0"/>
          </a:p>
        </p:txBody>
      </p:sp>
      <p:sp>
        <p:nvSpPr>
          <p:cNvPr id="6" name="TextBox 5">
            <a:extLst>
              <a:ext uri="{FF2B5EF4-FFF2-40B4-BE49-F238E27FC236}">
                <a16:creationId xmlns:a16="http://schemas.microsoft.com/office/drawing/2014/main" id="{51B7E8B2-B7D1-6D1F-8146-82173F6C6D69}"/>
              </a:ext>
            </a:extLst>
          </p:cNvPr>
          <p:cNvSpPr txBox="1"/>
          <p:nvPr/>
        </p:nvSpPr>
        <p:spPr>
          <a:xfrm>
            <a:off x="311650" y="3717032"/>
            <a:ext cx="1647172" cy="369332"/>
          </a:xfrm>
          <a:prstGeom prst="rect">
            <a:avLst/>
          </a:prstGeom>
          <a:noFill/>
        </p:spPr>
        <p:txBody>
          <a:bodyPr wrap="square" rtlCol="0">
            <a:spAutoFit/>
          </a:bodyPr>
          <a:lstStyle/>
          <a:p>
            <a:pPr algn="ctr"/>
            <a:r>
              <a:rPr lang="en-US" dirty="0">
                <a:latin typeface="+mn-lt"/>
              </a:rPr>
              <a:t>Georg Tiebel</a:t>
            </a:r>
          </a:p>
        </p:txBody>
      </p:sp>
      <p:pic>
        <p:nvPicPr>
          <p:cNvPr id="7" name="Content Placeholder 10">
            <a:extLst>
              <a:ext uri="{FF2B5EF4-FFF2-40B4-BE49-F238E27FC236}">
                <a16:creationId xmlns:a16="http://schemas.microsoft.com/office/drawing/2014/main" id="{2E1941F5-37FB-2485-2DF0-37DB118AB9E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621" b="3058"/>
          <a:stretch/>
        </p:blipFill>
        <p:spPr bwMode="auto">
          <a:xfrm>
            <a:off x="311650" y="1599303"/>
            <a:ext cx="1637221" cy="205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4">
            <a:extLst>
              <a:ext uri="{FF2B5EF4-FFF2-40B4-BE49-F238E27FC236}">
                <a16:creationId xmlns:a16="http://schemas.microsoft.com/office/drawing/2014/main" id="{57A6DAC5-E997-EC1B-26EB-CD212584AA17}"/>
              </a:ext>
            </a:extLst>
          </p:cNvPr>
          <p:cNvGrpSpPr/>
          <p:nvPr/>
        </p:nvGrpSpPr>
        <p:grpSpPr>
          <a:xfrm>
            <a:off x="2512371" y="2924944"/>
            <a:ext cx="6020069" cy="3354150"/>
            <a:chOff x="2137458" y="2916820"/>
            <a:chExt cx="7073676" cy="3941180"/>
          </a:xfrm>
        </p:grpSpPr>
        <p:pic>
          <p:nvPicPr>
            <p:cNvPr id="4" name="Picture 3" descr="A computer generated image of a machine&#10;&#10;Description automatically generated">
              <a:extLst>
                <a:ext uri="{FF2B5EF4-FFF2-40B4-BE49-F238E27FC236}">
                  <a16:creationId xmlns:a16="http://schemas.microsoft.com/office/drawing/2014/main" id="{8299BCB4-ABD6-9D77-E1B6-C6F36912BDB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152" r="8958"/>
            <a:stretch/>
          </p:blipFill>
          <p:spPr>
            <a:xfrm>
              <a:off x="2137458" y="2916820"/>
              <a:ext cx="7006542" cy="3941180"/>
            </a:xfrm>
            <a:prstGeom prst="rect">
              <a:avLst/>
            </a:prstGeom>
          </p:spPr>
        </p:pic>
        <p:cxnSp>
          <p:nvCxnSpPr>
            <p:cNvPr id="12" name="Straight Arrow Connector 11">
              <a:extLst>
                <a:ext uri="{FF2B5EF4-FFF2-40B4-BE49-F238E27FC236}">
                  <a16:creationId xmlns:a16="http://schemas.microsoft.com/office/drawing/2014/main" id="{48C12B5B-2494-F23E-A809-F091E0D276C6}"/>
                </a:ext>
              </a:extLst>
            </p:cNvPr>
            <p:cNvCxnSpPr>
              <a:cxnSpLocks/>
            </p:cNvCxnSpPr>
            <p:nvPr/>
          </p:nvCxnSpPr>
          <p:spPr>
            <a:xfrm flipH="1" flipV="1">
              <a:off x="6444208" y="4725144"/>
              <a:ext cx="2087811" cy="1213694"/>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A444BB9C-A803-C37E-B0BF-FF84D838EC44}"/>
                </a:ext>
              </a:extLst>
            </p:cNvPr>
            <p:cNvCxnSpPr>
              <a:cxnSpLocks/>
            </p:cNvCxnSpPr>
            <p:nvPr/>
          </p:nvCxnSpPr>
          <p:spPr>
            <a:xfrm flipH="1" flipV="1">
              <a:off x="5064443" y="3922069"/>
              <a:ext cx="1095851" cy="637044"/>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210C2393-48B5-3B4A-2D82-D99472914DCF}"/>
                </a:ext>
              </a:extLst>
            </p:cNvPr>
            <p:cNvSpPr txBox="1"/>
            <p:nvPr/>
          </p:nvSpPr>
          <p:spPr>
            <a:xfrm rot="1800000">
              <a:off x="6703684" y="4616716"/>
              <a:ext cx="2507450" cy="433971"/>
            </a:xfrm>
            <a:prstGeom prst="rect">
              <a:avLst/>
            </a:prstGeom>
            <a:solidFill>
              <a:schemeClr val="bg1"/>
            </a:solidFill>
            <a:ln w="38100">
              <a:solidFill>
                <a:srgbClr val="FFC000"/>
              </a:solidFill>
            </a:ln>
          </p:spPr>
          <p:txBody>
            <a:bodyPr wrap="square" rtlCol="0">
              <a:spAutoFit/>
            </a:bodyPr>
            <a:lstStyle/>
            <a:p>
              <a:r>
                <a:rPr lang="de-CH" dirty="0"/>
                <a:t>(1) Gas </a:t>
              </a:r>
              <a:r>
                <a:rPr lang="de-CH" dirty="0" err="1"/>
                <a:t>buffer</a:t>
              </a:r>
              <a:r>
                <a:rPr lang="de-CH" dirty="0"/>
                <a:t> </a:t>
              </a:r>
              <a:r>
                <a:rPr lang="de-CH" dirty="0" err="1"/>
                <a:t>cell</a:t>
              </a:r>
              <a:endParaRPr lang="de-CH" dirty="0"/>
            </a:p>
          </p:txBody>
        </p:sp>
        <p:sp>
          <p:nvSpPr>
            <p:cNvPr id="18" name="TextBox 17">
              <a:extLst>
                <a:ext uri="{FF2B5EF4-FFF2-40B4-BE49-F238E27FC236}">
                  <a16:creationId xmlns:a16="http://schemas.microsoft.com/office/drawing/2014/main" id="{E2B5A877-7D26-43CE-511B-9E59BF295863}"/>
                </a:ext>
              </a:extLst>
            </p:cNvPr>
            <p:cNvSpPr txBox="1"/>
            <p:nvPr/>
          </p:nvSpPr>
          <p:spPr>
            <a:xfrm rot="1800000">
              <a:off x="5481266" y="3561920"/>
              <a:ext cx="1266578" cy="433971"/>
            </a:xfrm>
            <a:prstGeom prst="rect">
              <a:avLst/>
            </a:prstGeom>
            <a:solidFill>
              <a:schemeClr val="bg1"/>
            </a:solidFill>
            <a:ln w="38100">
              <a:solidFill>
                <a:srgbClr val="FFC000"/>
              </a:solidFill>
            </a:ln>
          </p:spPr>
          <p:txBody>
            <a:bodyPr wrap="square" rtlCol="0">
              <a:spAutoFit/>
            </a:bodyPr>
            <a:lstStyle/>
            <a:p>
              <a:r>
                <a:rPr lang="de-CH" dirty="0"/>
                <a:t>(2) RFQ</a:t>
              </a:r>
            </a:p>
          </p:txBody>
        </p:sp>
        <p:cxnSp>
          <p:nvCxnSpPr>
            <p:cNvPr id="19" name="Straight Arrow Connector 18">
              <a:extLst>
                <a:ext uri="{FF2B5EF4-FFF2-40B4-BE49-F238E27FC236}">
                  <a16:creationId xmlns:a16="http://schemas.microsoft.com/office/drawing/2014/main" id="{0EFA95AC-0612-3F7D-6A0B-8CE3A1223CF3}"/>
                </a:ext>
              </a:extLst>
            </p:cNvPr>
            <p:cNvCxnSpPr>
              <a:cxnSpLocks/>
            </p:cNvCxnSpPr>
            <p:nvPr/>
          </p:nvCxnSpPr>
          <p:spPr>
            <a:xfrm flipH="1">
              <a:off x="3224521" y="4187180"/>
              <a:ext cx="1095851" cy="637044"/>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2749E902-6367-25FC-A35B-B4EC7A3B2909}"/>
                </a:ext>
              </a:extLst>
            </p:cNvPr>
            <p:cNvSpPr txBox="1"/>
            <p:nvPr/>
          </p:nvSpPr>
          <p:spPr>
            <a:xfrm rot="19800000">
              <a:off x="2976014" y="3820158"/>
              <a:ext cx="1258645" cy="447712"/>
            </a:xfrm>
            <a:prstGeom prst="rect">
              <a:avLst/>
            </a:prstGeom>
            <a:solidFill>
              <a:schemeClr val="bg1"/>
            </a:solidFill>
            <a:ln w="38100">
              <a:solidFill>
                <a:srgbClr val="FFC000"/>
              </a:solidFill>
            </a:ln>
          </p:spPr>
          <p:txBody>
            <a:bodyPr wrap="square" rtlCol="0">
              <a:spAutoFit/>
            </a:bodyPr>
            <a:lstStyle/>
            <a:p>
              <a:r>
                <a:rPr lang="de-CH" dirty="0"/>
                <a:t>(3) IVAC</a:t>
              </a:r>
            </a:p>
          </p:txBody>
        </p:sp>
      </p:grpSp>
      <p:sp>
        <p:nvSpPr>
          <p:cNvPr id="8" name="Text Box 30">
            <a:extLst>
              <a:ext uri="{FF2B5EF4-FFF2-40B4-BE49-F238E27FC236}">
                <a16:creationId xmlns:a16="http://schemas.microsoft.com/office/drawing/2014/main" id="{566D9112-86AD-87C1-A413-190084B3E6F2}"/>
              </a:ext>
            </a:extLst>
          </p:cNvPr>
          <p:cNvSpPr txBox="1">
            <a:spLocks noChangeArrowheads="1"/>
          </p:cNvSpPr>
          <p:nvPr/>
        </p:nvSpPr>
        <p:spPr bwMode="auto">
          <a:xfrm>
            <a:off x="107504" y="6444044"/>
            <a:ext cx="899107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r"/>
            <a:r>
              <a:rPr lang="en-US" altLang="en-US" dirty="0">
                <a:latin typeface="Constantia" panose="02030602050306030303" pitchFamily="18" charset="0"/>
              </a:rPr>
              <a:t>Slide prepared by P. J. </a:t>
            </a:r>
            <a:r>
              <a:rPr lang="en-US" altLang="en-US" dirty="0" err="1">
                <a:latin typeface="Constantia" panose="02030602050306030303" pitchFamily="18" charset="0"/>
              </a:rPr>
              <a:t>Steinegger</a:t>
            </a:r>
            <a:r>
              <a:rPr lang="en-US" altLang="en-US" dirty="0">
                <a:latin typeface="Constantia" panose="02030602050306030303" pitchFamily="18" charset="0"/>
              </a:rPr>
              <a:t>.</a:t>
            </a:r>
          </a:p>
        </p:txBody>
      </p:sp>
      <p:sp>
        <p:nvSpPr>
          <p:cNvPr id="9" name="TextBox 8">
            <a:extLst>
              <a:ext uri="{FF2B5EF4-FFF2-40B4-BE49-F238E27FC236}">
                <a16:creationId xmlns:a16="http://schemas.microsoft.com/office/drawing/2014/main" id="{FB8DEB2B-6ACD-6F14-1BE9-A775545EB908}"/>
              </a:ext>
            </a:extLst>
          </p:cNvPr>
          <p:cNvSpPr txBox="1"/>
          <p:nvPr/>
        </p:nvSpPr>
        <p:spPr>
          <a:xfrm>
            <a:off x="107504" y="4728871"/>
            <a:ext cx="2113206" cy="923330"/>
          </a:xfrm>
          <a:prstGeom prst="rect">
            <a:avLst/>
          </a:prstGeom>
          <a:noFill/>
        </p:spPr>
        <p:txBody>
          <a:bodyPr wrap="none" rtlCol="0">
            <a:spAutoFit/>
          </a:bodyPr>
          <a:lstStyle/>
          <a:p>
            <a:pPr algn="ctr"/>
            <a:r>
              <a:rPr lang="en-US" dirty="0">
                <a:latin typeface="+mn-lt"/>
              </a:rPr>
              <a:t>May 2024:</a:t>
            </a:r>
          </a:p>
          <a:p>
            <a:pPr algn="ctr"/>
            <a:r>
              <a:rPr lang="en-US" baseline="30000" dirty="0">
                <a:latin typeface="+mn-lt"/>
              </a:rPr>
              <a:t>147</a:t>
            </a:r>
            <a:r>
              <a:rPr lang="en-US" dirty="0">
                <a:latin typeface="+mn-lt"/>
              </a:rPr>
              <a:t>Sm(</a:t>
            </a:r>
            <a:r>
              <a:rPr lang="en-US" baseline="30000" dirty="0">
                <a:latin typeface="+mn-lt"/>
              </a:rPr>
              <a:t>36</a:t>
            </a:r>
            <a:r>
              <a:rPr lang="en-US" dirty="0">
                <a:latin typeface="+mn-lt"/>
              </a:rPr>
              <a:t>Ar, 5n)</a:t>
            </a:r>
            <a:r>
              <a:rPr lang="en-US" baseline="30000" dirty="0">
                <a:latin typeface="+mn-lt"/>
              </a:rPr>
              <a:t>178</a:t>
            </a:r>
            <a:r>
              <a:rPr lang="en-US" dirty="0">
                <a:latin typeface="+mn-lt"/>
              </a:rPr>
              <a:t>Hg</a:t>
            </a:r>
          </a:p>
          <a:p>
            <a:pPr algn="ctr"/>
            <a:r>
              <a:rPr lang="en-US" i="1" dirty="0">
                <a:latin typeface="+mn-lt"/>
              </a:rPr>
              <a:t>t</a:t>
            </a:r>
            <a:r>
              <a:rPr lang="en-US" baseline="-25000" dirty="0">
                <a:latin typeface="+mn-lt"/>
              </a:rPr>
              <a:t>½</a:t>
            </a:r>
            <a:r>
              <a:rPr lang="en-US" dirty="0">
                <a:latin typeface="+mn-lt"/>
              </a:rPr>
              <a:t> = 266 </a:t>
            </a:r>
            <a:r>
              <a:rPr lang="en-US" dirty="0" err="1">
                <a:latin typeface="+mn-lt"/>
              </a:rPr>
              <a:t>ms</a:t>
            </a:r>
            <a:endParaRPr lang="en-US" dirty="0">
              <a:latin typeface="+mn-lt"/>
            </a:endParaRPr>
          </a:p>
        </p:txBody>
      </p:sp>
    </p:spTree>
    <p:extLst>
      <p:ext uri="{BB962C8B-B14F-4D97-AF65-F5344CB8AC3E}">
        <p14:creationId xmlns:p14="http://schemas.microsoft.com/office/powerpoint/2010/main" val="1374524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155406D-3393-A838-E283-1303D00EB9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2776" y="1572838"/>
            <a:ext cx="6336704" cy="4752528"/>
          </a:xfrm>
          <a:prstGeom prst="rect">
            <a:avLst/>
          </a:prstGeom>
        </p:spPr>
      </p:pic>
      <p:sp>
        <p:nvSpPr>
          <p:cNvPr id="2" name="Title 1">
            <a:extLst>
              <a:ext uri="{FF2B5EF4-FFF2-40B4-BE49-F238E27FC236}">
                <a16:creationId xmlns:a16="http://schemas.microsoft.com/office/drawing/2014/main" id="{570848C2-635C-8943-E699-C5CD98BAA423}"/>
              </a:ext>
            </a:extLst>
          </p:cNvPr>
          <p:cNvSpPr>
            <a:spLocks noGrp="1"/>
          </p:cNvSpPr>
          <p:nvPr>
            <p:ph type="title"/>
          </p:nvPr>
        </p:nvSpPr>
        <p:spPr>
          <a:xfrm>
            <a:off x="281796" y="44450"/>
            <a:ext cx="8754700" cy="1296988"/>
          </a:xfrm>
        </p:spPr>
        <p:txBody>
          <a:bodyPr>
            <a:normAutofit fontScale="90000"/>
          </a:bodyPr>
          <a:lstStyle/>
          <a:p>
            <a:r>
              <a:rPr lang="en-US" dirty="0"/>
              <a:t>Vacuum Chromatography for Short-Lived SHE</a:t>
            </a:r>
          </a:p>
        </p:txBody>
      </p:sp>
      <p:sp>
        <p:nvSpPr>
          <p:cNvPr id="6" name="TextBox 5">
            <a:extLst>
              <a:ext uri="{FF2B5EF4-FFF2-40B4-BE49-F238E27FC236}">
                <a16:creationId xmlns:a16="http://schemas.microsoft.com/office/drawing/2014/main" id="{51B7E8B2-B7D1-6D1F-8146-82173F6C6D69}"/>
              </a:ext>
            </a:extLst>
          </p:cNvPr>
          <p:cNvSpPr txBox="1"/>
          <p:nvPr/>
        </p:nvSpPr>
        <p:spPr>
          <a:xfrm>
            <a:off x="311650" y="3717032"/>
            <a:ext cx="1647172" cy="369332"/>
          </a:xfrm>
          <a:prstGeom prst="rect">
            <a:avLst/>
          </a:prstGeom>
          <a:noFill/>
        </p:spPr>
        <p:txBody>
          <a:bodyPr wrap="square" rtlCol="0">
            <a:spAutoFit/>
          </a:bodyPr>
          <a:lstStyle/>
          <a:p>
            <a:pPr algn="ctr"/>
            <a:r>
              <a:rPr lang="en-US" dirty="0">
                <a:latin typeface="+mn-lt"/>
              </a:rPr>
              <a:t>Georg Tiebel</a:t>
            </a:r>
          </a:p>
        </p:txBody>
      </p:sp>
      <p:pic>
        <p:nvPicPr>
          <p:cNvPr id="7" name="Content Placeholder 10">
            <a:extLst>
              <a:ext uri="{FF2B5EF4-FFF2-40B4-BE49-F238E27FC236}">
                <a16:creationId xmlns:a16="http://schemas.microsoft.com/office/drawing/2014/main" id="{2E1941F5-37FB-2485-2DF0-37DB118AB9E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621" b="3058"/>
          <a:stretch/>
        </p:blipFill>
        <p:spPr bwMode="auto">
          <a:xfrm>
            <a:off x="311650" y="1599303"/>
            <a:ext cx="1637221" cy="205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30">
            <a:extLst>
              <a:ext uri="{FF2B5EF4-FFF2-40B4-BE49-F238E27FC236}">
                <a16:creationId xmlns:a16="http://schemas.microsoft.com/office/drawing/2014/main" id="{566D9112-86AD-87C1-A413-190084B3E6F2}"/>
              </a:ext>
            </a:extLst>
          </p:cNvPr>
          <p:cNvSpPr txBox="1">
            <a:spLocks noChangeArrowheads="1"/>
          </p:cNvSpPr>
          <p:nvPr/>
        </p:nvSpPr>
        <p:spPr bwMode="auto">
          <a:xfrm>
            <a:off x="107504" y="6444044"/>
            <a:ext cx="899107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r"/>
            <a:r>
              <a:rPr lang="en-US" altLang="en-US" dirty="0">
                <a:latin typeface="Constantia" panose="02030602050306030303" pitchFamily="18" charset="0"/>
              </a:rPr>
              <a:t>Slide prepared by P. J. </a:t>
            </a:r>
            <a:r>
              <a:rPr lang="en-US" altLang="en-US" dirty="0" err="1">
                <a:latin typeface="Constantia" panose="02030602050306030303" pitchFamily="18" charset="0"/>
              </a:rPr>
              <a:t>Steinegger</a:t>
            </a:r>
            <a:r>
              <a:rPr lang="en-US" altLang="en-US" dirty="0">
                <a:latin typeface="Constantia" panose="02030602050306030303" pitchFamily="18" charset="0"/>
              </a:rPr>
              <a:t>.</a:t>
            </a:r>
          </a:p>
        </p:txBody>
      </p:sp>
      <p:sp>
        <p:nvSpPr>
          <p:cNvPr id="9" name="TextBox 8">
            <a:extLst>
              <a:ext uri="{FF2B5EF4-FFF2-40B4-BE49-F238E27FC236}">
                <a16:creationId xmlns:a16="http://schemas.microsoft.com/office/drawing/2014/main" id="{FB8DEB2B-6ACD-6F14-1BE9-A775545EB908}"/>
              </a:ext>
            </a:extLst>
          </p:cNvPr>
          <p:cNvSpPr txBox="1"/>
          <p:nvPr/>
        </p:nvSpPr>
        <p:spPr>
          <a:xfrm>
            <a:off x="107504" y="4728871"/>
            <a:ext cx="2113206" cy="923330"/>
          </a:xfrm>
          <a:prstGeom prst="rect">
            <a:avLst/>
          </a:prstGeom>
          <a:noFill/>
        </p:spPr>
        <p:txBody>
          <a:bodyPr wrap="none" rtlCol="0">
            <a:spAutoFit/>
          </a:bodyPr>
          <a:lstStyle/>
          <a:p>
            <a:pPr algn="ctr"/>
            <a:r>
              <a:rPr lang="en-US" dirty="0">
                <a:latin typeface="+mn-lt"/>
              </a:rPr>
              <a:t>May 2024:</a:t>
            </a:r>
          </a:p>
          <a:p>
            <a:pPr algn="ctr"/>
            <a:r>
              <a:rPr lang="en-US" baseline="30000" dirty="0">
                <a:latin typeface="+mn-lt"/>
              </a:rPr>
              <a:t>147</a:t>
            </a:r>
            <a:r>
              <a:rPr lang="en-US" dirty="0">
                <a:latin typeface="+mn-lt"/>
              </a:rPr>
              <a:t>Sm(</a:t>
            </a:r>
            <a:r>
              <a:rPr lang="en-US" baseline="30000" dirty="0">
                <a:latin typeface="+mn-lt"/>
              </a:rPr>
              <a:t>36</a:t>
            </a:r>
            <a:r>
              <a:rPr lang="en-US" dirty="0">
                <a:latin typeface="+mn-lt"/>
              </a:rPr>
              <a:t>Ar, 5n)</a:t>
            </a:r>
            <a:r>
              <a:rPr lang="en-US" baseline="30000" dirty="0">
                <a:latin typeface="+mn-lt"/>
              </a:rPr>
              <a:t>178</a:t>
            </a:r>
            <a:r>
              <a:rPr lang="en-US" dirty="0">
                <a:latin typeface="+mn-lt"/>
              </a:rPr>
              <a:t>Hg</a:t>
            </a:r>
          </a:p>
          <a:p>
            <a:pPr algn="ctr"/>
            <a:r>
              <a:rPr lang="en-US" i="1" dirty="0">
                <a:latin typeface="+mn-lt"/>
              </a:rPr>
              <a:t>t</a:t>
            </a:r>
            <a:r>
              <a:rPr lang="en-US" baseline="-25000" dirty="0">
                <a:latin typeface="+mn-lt"/>
              </a:rPr>
              <a:t>½</a:t>
            </a:r>
            <a:r>
              <a:rPr lang="en-US" dirty="0">
                <a:latin typeface="+mn-lt"/>
              </a:rPr>
              <a:t> = 266 </a:t>
            </a:r>
            <a:r>
              <a:rPr lang="en-US" dirty="0" err="1">
                <a:latin typeface="+mn-lt"/>
              </a:rPr>
              <a:t>ms</a:t>
            </a:r>
            <a:endParaRPr lang="en-US" dirty="0">
              <a:latin typeface="+mn-lt"/>
            </a:endParaRPr>
          </a:p>
        </p:txBody>
      </p:sp>
    </p:spTree>
    <p:extLst>
      <p:ext uri="{BB962C8B-B14F-4D97-AF65-F5344CB8AC3E}">
        <p14:creationId xmlns:p14="http://schemas.microsoft.com/office/powerpoint/2010/main" val="12568056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8002" name="Rectangle 2"/>
          <p:cNvSpPr>
            <a:spLocks noGrp="1"/>
          </p:cNvSpPr>
          <p:nvPr>
            <p:ph type="title"/>
          </p:nvPr>
        </p:nvSpPr>
        <p:spPr/>
        <p:txBody>
          <a:bodyPr/>
          <a:lstStyle/>
          <a:p>
            <a:r>
              <a:rPr lang="en-US" altLang="en-US" dirty="0"/>
              <a:t>The Periodic Table Today</a:t>
            </a:r>
          </a:p>
        </p:txBody>
      </p:sp>
      <p:sp>
        <p:nvSpPr>
          <p:cNvPr id="128003" name="Rectangle 3"/>
          <p:cNvSpPr>
            <a:spLocks noGrp="1"/>
          </p:cNvSpPr>
          <p:nvPr>
            <p:ph type="body" idx="1"/>
          </p:nvPr>
        </p:nvSpPr>
        <p:spPr/>
        <p:txBody>
          <a:bodyPr/>
          <a:lstStyle/>
          <a:p>
            <a:endParaRPr lang="en-US" altLang="en-US"/>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3568" y="1401300"/>
            <a:ext cx="7715209" cy="5412076"/>
          </a:xfrm>
          <a:prstGeom prst="rect">
            <a:avLst/>
          </a:prstGeom>
        </p:spPr>
      </p:pic>
      <p:sp>
        <p:nvSpPr>
          <p:cNvPr id="128005" name="Text Box 5"/>
          <p:cNvSpPr txBox="1">
            <a:spLocks noChangeArrowheads="1"/>
          </p:cNvSpPr>
          <p:nvPr/>
        </p:nvSpPr>
        <p:spPr bwMode="auto">
          <a:xfrm>
            <a:off x="2843808" y="5085184"/>
            <a:ext cx="5160962"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dirty="0">
                <a:solidFill>
                  <a:prstClr val="black"/>
                </a:solidFill>
                <a:latin typeface="Constantia" panose="02030602050306030303" pitchFamily="18" charset="0"/>
              </a:rPr>
              <a:t>The heaviest elements are all produced </a:t>
            </a:r>
            <a:r>
              <a:rPr lang="en-US" altLang="en-US" i="1" dirty="0">
                <a:solidFill>
                  <a:prstClr val="black"/>
                </a:solidFill>
                <a:latin typeface="Constantia" panose="02030602050306030303" pitchFamily="18" charset="0"/>
              </a:rPr>
              <a:t>artificially</a:t>
            </a:r>
            <a:r>
              <a:rPr lang="en-US" altLang="en-US" dirty="0">
                <a:solidFill>
                  <a:prstClr val="black"/>
                </a:solidFill>
                <a:latin typeface="Constantia" panose="02030602050306030303" pitchFamily="18" charset="0"/>
              </a:rPr>
              <a:t>!</a:t>
            </a:r>
          </a:p>
        </p:txBody>
      </p:sp>
    </p:spTree>
    <p:extLst>
      <p:ext uri="{BB962C8B-B14F-4D97-AF65-F5344CB8AC3E}">
        <p14:creationId xmlns:p14="http://schemas.microsoft.com/office/powerpoint/2010/main" val="8167066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19966-5368-F477-5173-5E4068966978}"/>
              </a:ext>
            </a:extLst>
          </p:cNvPr>
          <p:cNvSpPr>
            <a:spLocks noGrp="1"/>
          </p:cNvSpPr>
          <p:nvPr>
            <p:ph type="title"/>
          </p:nvPr>
        </p:nvSpPr>
        <p:spPr/>
        <p:txBody>
          <a:bodyPr>
            <a:normAutofit fontScale="90000"/>
          </a:bodyPr>
          <a:lstStyle/>
          <a:p>
            <a:r>
              <a:rPr lang="en-US" dirty="0"/>
              <a:t>AGGIE Magnetic Rigidity Upgrade</a:t>
            </a:r>
          </a:p>
        </p:txBody>
      </p:sp>
      <p:sp>
        <p:nvSpPr>
          <p:cNvPr id="3" name="Content Placeholder 2">
            <a:extLst>
              <a:ext uri="{FF2B5EF4-FFF2-40B4-BE49-F238E27FC236}">
                <a16:creationId xmlns:a16="http://schemas.microsoft.com/office/drawing/2014/main" id="{1BA3DF14-ACBC-98AA-DD2F-2D6EF7EA9FD2}"/>
              </a:ext>
            </a:extLst>
          </p:cNvPr>
          <p:cNvSpPr>
            <a:spLocks noGrp="1"/>
          </p:cNvSpPr>
          <p:nvPr>
            <p:ph idx="1"/>
          </p:nvPr>
        </p:nvSpPr>
        <p:spPr>
          <a:xfrm>
            <a:off x="457200" y="1412875"/>
            <a:ext cx="8229600" cy="4680421"/>
          </a:xfrm>
        </p:spPr>
        <p:txBody>
          <a:bodyPr/>
          <a:lstStyle/>
          <a:p>
            <a:r>
              <a:rPr lang="en-US" dirty="0"/>
              <a:t>It is known that </a:t>
            </a:r>
            <a:r>
              <a:rPr lang="en-US" i="1" dirty="0"/>
              <a:t>B</a:t>
            </a:r>
            <a:r>
              <a:rPr lang="en-US" i="1" dirty="0">
                <a:latin typeface="Symbol" panose="05050102010706020507" pitchFamily="18" charset="2"/>
              </a:rPr>
              <a:t>r</a:t>
            </a:r>
            <a:r>
              <a:rPr lang="en-US" dirty="0"/>
              <a:t> = </a:t>
            </a:r>
            <a:r>
              <a:rPr lang="en-US" i="1" dirty="0"/>
              <a:t>mv</a:t>
            </a:r>
            <a:r>
              <a:rPr lang="en-US" dirty="0"/>
              <a:t>/</a:t>
            </a:r>
            <a:r>
              <a:rPr lang="en-US" i="1" dirty="0"/>
              <a:t>q</a:t>
            </a:r>
            <a:r>
              <a:rPr lang="en-US" dirty="0"/>
              <a:t> and </a:t>
            </a:r>
            <a:r>
              <a:rPr lang="en-US" i="1" dirty="0"/>
              <a:t>q</a:t>
            </a:r>
            <a:r>
              <a:rPr lang="en-US" dirty="0"/>
              <a:t> </a:t>
            </a:r>
            <a:r>
              <a:rPr lang="en-US" dirty="0">
                <a:sym typeface="Symbol" panose="05050102010706020507" pitchFamily="18" charset="2"/>
              </a:rPr>
              <a:t> </a:t>
            </a:r>
            <a:r>
              <a:rPr lang="en-US" i="1" dirty="0">
                <a:sym typeface="Symbol" panose="05050102010706020507" pitchFamily="18" charset="2"/>
              </a:rPr>
              <a:t>vZ</a:t>
            </a:r>
            <a:r>
              <a:rPr lang="en-US" baseline="30000" dirty="0">
                <a:sym typeface="Symbol" panose="05050102010706020507" pitchFamily="18" charset="2"/>
              </a:rPr>
              <a:t>1/3</a:t>
            </a:r>
            <a:r>
              <a:rPr lang="en-US" dirty="0">
                <a:sym typeface="Symbol" panose="05050102010706020507" pitchFamily="18" charset="2"/>
              </a:rPr>
              <a:t> in gas.</a:t>
            </a:r>
          </a:p>
          <a:p>
            <a:r>
              <a:rPr lang="en-US" dirty="0">
                <a:sym typeface="Symbol" panose="05050102010706020507" pitchFamily="18" charset="2"/>
              </a:rPr>
              <a:t> </a:t>
            </a:r>
            <a:r>
              <a:rPr lang="en-US" i="1" dirty="0"/>
              <a:t>B</a:t>
            </a:r>
            <a:r>
              <a:rPr lang="en-US" i="1" dirty="0">
                <a:latin typeface="Symbol" panose="05050102010706020507" pitchFamily="18" charset="2"/>
              </a:rPr>
              <a:t>r</a:t>
            </a:r>
            <a:r>
              <a:rPr lang="en-US" dirty="0"/>
              <a:t> </a:t>
            </a:r>
            <a:r>
              <a:rPr lang="en-US" dirty="0">
                <a:sym typeface="Symbol" panose="05050102010706020507" pitchFamily="18" charset="2"/>
              </a:rPr>
              <a:t> </a:t>
            </a:r>
            <a:r>
              <a:rPr lang="en-US" i="1" dirty="0">
                <a:sym typeface="Symbol" panose="05050102010706020507" pitchFamily="18" charset="2"/>
              </a:rPr>
              <a:t>m</a:t>
            </a:r>
            <a:r>
              <a:rPr lang="en-US" dirty="0">
                <a:sym typeface="Symbol" panose="05050102010706020507" pitchFamily="18" charset="2"/>
              </a:rPr>
              <a:t>/</a:t>
            </a:r>
            <a:r>
              <a:rPr lang="en-US" i="1" dirty="0">
                <a:sym typeface="Symbol" panose="05050102010706020507" pitchFamily="18" charset="2"/>
              </a:rPr>
              <a:t>Z</a:t>
            </a:r>
            <a:r>
              <a:rPr lang="en-US" baseline="30000" dirty="0">
                <a:sym typeface="Symbol" panose="05050102010706020507" pitchFamily="18" charset="2"/>
              </a:rPr>
              <a:t>1/3</a:t>
            </a:r>
            <a:r>
              <a:rPr lang="en-US" dirty="0">
                <a:sym typeface="Symbol" panose="05050102010706020507" pitchFamily="18" charset="2"/>
              </a:rPr>
              <a:t>.</a:t>
            </a:r>
          </a:p>
          <a:p>
            <a:r>
              <a:rPr lang="en-US" i="1" dirty="0">
                <a:sym typeface="Symbol" panose="05050102010706020507" pitchFamily="18" charset="2"/>
              </a:rPr>
              <a:t>m</a:t>
            </a:r>
            <a:r>
              <a:rPr lang="en-US" dirty="0">
                <a:sym typeface="Symbol" panose="05050102010706020507" pitchFamily="18" charset="2"/>
              </a:rPr>
              <a:t> varies more quickly than </a:t>
            </a:r>
            <a:r>
              <a:rPr lang="en-US" i="1" dirty="0">
                <a:sym typeface="Symbol" panose="05050102010706020507" pitchFamily="18" charset="2"/>
              </a:rPr>
              <a:t>Z</a:t>
            </a:r>
            <a:r>
              <a:rPr lang="en-US" baseline="30000" dirty="0">
                <a:sym typeface="Symbol" panose="05050102010706020507" pitchFamily="18" charset="2"/>
              </a:rPr>
              <a:t>1/3</a:t>
            </a:r>
            <a:r>
              <a:rPr lang="en-US" dirty="0">
                <a:sym typeface="Symbol" panose="05050102010706020507" pitchFamily="18" charset="2"/>
              </a:rPr>
              <a:t>.  In practice, </a:t>
            </a:r>
            <a:r>
              <a:rPr lang="en-US" i="1" dirty="0"/>
              <a:t>B</a:t>
            </a:r>
            <a:r>
              <a:rPr lang="en-US" i="1" dirty="0">
                <a:latin typeface="Symbol" panose="05050102010706020507" pitchFamily="18" charset="2"/>
              </a:rPr>
              <a:t>r</a:t>
            </a:r>
            <a:r>
              <a:rPr lang="en-US" dirty="0"/>
              <a:t> </a:t>
            </a:r>
            <a:r>
              <a:rPr lang="en-US" dirty="0">
                <a:sym typeface="Symbol" panose="05050102010706020507" pitchFamily="18" charset="2"/>
              </a:rPr>
              <a:t> </a:t>
            </a:r>
            <a:r>
              <a:rPr lang="en-US" i="1" dirty="0" err="1">
                <a:sym typeface="Symbol" panose="05050102010706020507" pitchFamily="18" charset="2"/>
              </a:rPr>
              <a:t>m</a:t>
            </a:r>
            <a:r>
              <a:rPr lang="en-US" dirty="0" err="1">
                <a:sym typeface="Symbol" panose="05050102010706020507" pitchFamily="18" charset="2"/>
              </a:rPr>
              <a:t>.</a:t>
            </a:r>
            <a:endParaRPr lang="en-US" dirty="0"/>
          </a:p>
          <a:p>
            <a:r>
              <a:rPr lang="en-US" dirty="0"/>
              <a:t>Example Reactions:</a:t>
            </a:r>
          </a:p>
          <a:p>
            <a:pPr lvl="1"/>
            <a:r>
              <a:rPr lang="en-US" baseline="30000" dirty="0"/>
              <a:t>118</a:t>
            </a:r>
            <a:r>
              <a:rPr lang="en-US" dirty="0"/>
              <a:t>Sn(</a:t>
            </a:r>
            <a:r>
              <a:rPr lang="en-US" baseline="30000" dirty="0"/>
              <a:t>40</a:t>
            </a:r>
            <a:r>
              <a:rPr lang="en-US" dirty="0"/>
              <a:t>Ar, 5n)</a:t>
            </a:r>
            <a:r>
              <a:rPr lang="en-US" baseline="30000" dirty="0"/>
              <a:t>153</a:t>
            </a:r>
            <a:r>
              <a:rPr lang="en-US" dirty="0"/>
              <a:t>Er: </a:t>
            </a:r>
            <a:r>
              <a:rPr lang="en-US" i="1" dirty="0"/>
              <a:t>B</a:t>
            </a:r>
            <a:r>
              <a:rPr lang="en-US" i="1" dirty="0">
                <a:latin typeface="Symbol" panose="05050102010706020507" pitchFamily="18" charset="2"/>
              </a:rPr>
              <a:t>r</a:t>
            </a:r>
            <a:r>
              <a:rPr lang="en-US" dirty="0"/>
              <a:t> = 1.35 T m</a:t>
            </a:r>
          </a:p>
          <a:p>
            <a:pPr lvl="1"/>
            <a:r>
              <a:rPr lang="en-US" baseline="30000" dirty="0"/>
              <a:t>165</a:t>
            </a:r>
            <a:r>
              <a:rPr lang="en-US" dirty="0"/>
              <a:t>Ho(</a:t>
            </a:r>
            <a:r>
              <a:rPr lang="en-US" baseline="30000" dirty="0"/>
              <a:t>40</a:t>
            </a:r>
            <a:r>
              <a:rPr lang="en-US" dirty="0"/>
              <a:t>Ar, 5n)</a:t>
            </a:r>
            <a:r>
              <a:rPr lang="en-US" baseline="30000" dirty="0"/>
              <a:t>200</a:t>
            </a:r>
            <a:r>
              <a:rPr lang="en-US" dirty="0"/>
              <a:t>At: </a:t>
            </a:r>
            <a:r>
              <a:rPr lang="en-US" i="1" dirty="0"/>
              <a:t>B</a:t>
            </a:r>
            <a:r>
              <a:rPr lang="en-US" i="1" dirty="0">
                <a:latin typeface="Symbol" panose="05050102010706020507" pitchFamily="18" charset="2"/>
              </a:rPr>
              <a:t>r</a:t>
            </a:r>
            <a:r>
              <a:rPr lang="en-US" dirty="0"/>
              <a:t> = 1.59 T m</a:t>
            </a:r>
          </a:p>
          <a:p>
            <a:pPr lvl="1"/>
            <a:r>
              <a:rPr lang="en-US" baseline="30000" dirty="0"/>
              <a:t>208</a:t>
            </a:r>
            <a:r>
              <a:rPr lang="en-US" dirty="0"/>
              <a:t>Pb(</a:t>
            </a:r>
            <a:r>
              <a:rPr lang="en-US" baseline="30000" dirty="0"/>
              <a:t>48</a:t>
            </a:r>
            <a:r>
              <a:rPr lang="en-US" dirty="0"/>
              <a:t>Ca, 2n)</a:t>
            </a:r>
            <a:r>
              <a:rPr lang="en-US" baseline="30000" dirty="0"/>
              <a:t>254</a:t>
            </a:r>
            <a:r>
              <a:rPr lang="en-US" dirty="0"/>
              <a:t>No: </a:t>
            </a:r>
            <a:r>
              <a:rPr lang="en-US" i="1" dirty="0"/>
              <a:t>B</a:t>
            </a:r>
            <a:r>
              <a:rPr lang="en-US" i="1" dirty="0">
                <a:latin typeface="Symbol" panose="05050102010706020507" pitchFamily="18" charset="2"/>
              </a:rPr>
              <a:t>r</a:t>
            </a:r>
            <a:r>
              <a:rPr lang="en-US" dirty="0"/>
              <a:t> = 2.04 T m</a:t>
            </a:r>
          </a:p>
          <a:p>
            <a:pPr lvl="1"/>
            <a:r>
              <a:rPr lang="en-US" baseline="30000" dirty="0"/>
              <a:t>208</a:t>
            </a:r>
            <a:r>
              <a:rPr lang="en-US" dirty="0"/>
              <a:t>Pb(</a:t>
            </a:r>
            <a:r>
              <a:rPr lang="en-US" baseline="30000" dirty="0"/>
              <a:t>55</a:t>
            </a:r>
            <a:r>
              <a:rPr lang="en-US" dirty="0"/>
              <a:t>Mn, n)</a:t>
            </a:r>
            <a:r>
              <a:rPr lang="en-US" baseline="30000" dirty="0"/>
              <a:t>262</a:t>
            </a:r>
            <a:r>
              <a:rPr lang="en-US" dirty="0"/>
              <a:t>Bh: </a:t>
            </a:r>
            <a:r>
              <a:rPr lang="en-US" i="1" dirty="0"/>
              <a:t>B</a:t>
            </a:r>
            <a:r>
              <a:rPr lang="en-US" i="1" dirty="0">
                <a:latin typeface="Symbol" panose="05050102010706020507" pitchFamily="18" charset="2"/>
              </a:rPr>
              <a:t>r</a:t>
            </a:r>
            <a:r>
              <a:rPr lang="en-US" dirty="0"/>
              <a:t> = 2.16 T m</a:t>
            </a:r>
          </a:p>
          <a:p>
            <a:r>
              <a:rPr lang="en-US" dirty="0"/>
              <a:t>We are currently limited to </a:t>
            </a:r>
            <a:r>
              <a:rPr lang="en-US" i="1" dirty="0"/>
              <a:t>B</a:t>
            </a:r>
            <a:r>
              <a:rPr lang="en-US" i="1" dirty="0">
                <a:latin typeface="Symbol" panose="05050102010706020507" pitchFamily="18" charset="2"/>
              </a:rPr>
              <a:t>r</a:t>
            </a:r>
            <a:r>
              <a:rPr lang="en-US" dirty="0"/>
              <a:t> ~ 1.7 T </a:t>
            </a:r>
            <a:r>
              <a:rPr lang="en-US" dirty="0" err="1"/>
              <a:t>m.</a:t>
            </a:r>
            <a:r>
              <a:rPr lang="en-US" dirty="0"/>
              <a:t>  A power supply upgrade is in progress to bring us to ~2.2 T </a:t>
            </a:r>
            <a:r>
              <a:rPr lang="en-US" dirty="0" err="1"/>
              <a:t>m.</a:t>
            </a:r>
            <a:endParaRPr lang="en-US" dirty="0"/>
          </a:p>
        </p:txBody>
      </p:sp>
      <p:sp>
        <p:nvSpPr>
          <p:cNvPr id="4" name="Rectangle 3">
            <a:extLst>
              <a:ext uri="{FF2B5EF4-FFF2-40B4-BE49-F238E27FC236}">
                <a16:creationId xmlns:a16="http://schemas.microsoft.com/office/drawing/2014/main" id="{90D3B016-DEA4-4FD4-CA93-06A84AE1D66B}"/>
              </a:ext>
            </a:extLst>
          </p:cNvPr>
          <p:cNvSpPr/>
          <p:nvPr/>
        </p:nvSpPr>
        <p:spPr>
          <a:xfrm>
            <a:off x="7092280" y="2420888"/>
            <a:ext cx="1296144" cy="432048"/>
          </a:xfrm>
          <a:prstGeom prst="rect">
            <a:avLst/>
          </a:prstGeom>
          <a:noFill/>
          <a:ln w="50800">
            <a:solidFill>
              <a:srgbClr val="50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AFCE247-793F-F42D-E9B5-A64769F56464}"/>
              </a:ext>
            </a:extLst>
          </p:cNvPr>
          <p:cNvSpPr txBox="1"/>
          <p:nvPr/>
        </p:nvSpPr>
        <p:spPr>
          <a:xfrm>
            <a:off x="189856" y="6093296"/>
            <a:ext cx="8630617" cy="646331"/>
          </a:xfrm>
          <a:prstGeom prst="rect">
            <a:avLst/>
          </a:prstGeom>
          <a:noFill/>
        </p:spPr>
        <p:txBody>
          <a:bodyPr wrap="square" rtlCol="0">
            <a:spAutoFit/>
          </a:bodyPr>
          <a:lstStyle/>
          <a:p>
            <a:pPr algn="r"/>
            <a:r>
              <a:rPr lang="en-US" altLang="en-US" sz="1800" dirty="0">
                <a:latin typeface="Constantia" panose="02030602050306030303" pitchFamily="18" charset="0"/>
                <a:cs typeface="Arial" panose="020B0604020202020204" pitchFamily="34" charset="0"/>
              </a:rPr>
              <a:t>Theory: See H.-D. Betz, Rev. Mod. Phys. </a:t>
            </a:r>
            <a:r>
              <a:rPr lang="en-US" altLang="en-US" sz="1800" b="1" dirty="0">
                <a:latin typeface="Constantia" panose="02030602050306030303" pitchFamily="18" charset="0"/>
                <a:cs typeface="Arial" panose="020B0604020202020204" pitchFamily="34" charset="0"/>
              </a:rPr>
              <a:t>44</a:t>
            </a:r>
            <a:r>
              <a:rPr lang="en-US" altLang="en-US" sz="1800" dirty="0">
                <a:latin typeface="Constantia" panose="02030602050306030303" pitchFamily="18" charset="0"/>
                <a:cs typeface="Arial" panose="020B0604020202020204" pitchFamily="34" charset="0"/>
              </a:rPr>
              <a:t>, 465 (1972) (</a:t>
            </a:r>
            <a:r>
              <a:rPr lang="en-US" altLang="en-US" sz="1800" dirty="0">
                <a:latin typeface="Constantia" panose="02030602050306030303" pitchFamily="18" charset="0"/>
                <a:cs typeface="Arial" panose="020B0604020202020204" pitchFamily="34" charset="0"/>
                <a:hlinkClick r:id="rId2"/>
              </a:rPr>
              <a:t>link</a:t>
            </a:r>
            <a:r>
              <a:rPr lang="en-US" altLang="en-US" sz="1800" dirty="0">
                <a:latin typeface="Constantia" panose="02030602050306030303" pitchFamily="18" charset="0"/>
                <a:cs typeface="Arial" panose="020B0604020202020204" pitchFamily="34" charset="0"/>
              </a:rPr>
              <a:t>) and references therein.</a:t>
            </a:r>
          </a:p>
          <a:p>
            <a:pPr algn="r"/>
            <a:r>
              <a:rPr lang="en-US" altLang="en-US" dirty="0">
                <a:latin typeface="Constantia" panose="02030602050306030303" pitchFamily="18" charset="0"/>
                <a:cs typeface="Arial" panose="020B0604020202020204" pitchFamily="34" charset="0"/>
              </a:rPr>
              <a:t>Charge States in He: K. E. </a:t>
            </a:r>
            <a:r>
              <a:rPr lang="en-US" altLang="en-US" dirty="0" err="1">
                <a:latin typeface="Constantia" panose="02030602050306030303" pitchFamily="18" charset="0"/>
                <a:cs typeface="Arial" panose="020B0604020202020204" pitchFamily="34" charset="0"/>
              </a:rPr>
              <a:t>Gregorich</a:t>
            </a:r>
            <a:r>
              <a:rPr lang="en-US" altLang="en-US" dirty="0">
                <a:latin typeface="Constantia" panose="02030602050306030303" pitchFamily="18" charset="0"/>
                <a:cs typeface="Arial" panose="020B0604020202020204" pitchFamily="34" charset="0"/>
              </a:rPr>
              <a:t> </a:t>
            </a:r>
            <a:r>
              <a:rPr lang="en-US" altLang="en-US" i="1" dirty="0">
                <a:latin typeface="Constantia" panose="02030602050306030303" pitchFamily="18" charset="0"/>
                <a:cs typeface="Arial" panose="020B0604020202020204" pitchFamily="34" charset="0"/>
              </a:rPr>
              <a:t>et al</a:t>
            </a:r>
            <a:r>
              <a:rPr lang="en-US" altLang="en-US" dirty="0">
                <a:latin typeface="Constantia" panose="02030602050306030303" pitchFamily="18" charset="0"/>
                <a:cs typeface="Arial" panose="020B0604020202020204" pitchFamily="34" charset="0"/>
              </a:rPr>
              <a:t>., Phys. Rev. C </a:t>
            </a:r>
            <a:r>
              <a:rPr lang="en-US" altLang="en-US" b="1" dirty="0">
                <a:latin typeface="Constantia" panose="02030602050306030303" pitchFamily="18" charset="0"/>
                <a:cs typeface="Arial" panose="020B0604020202020204" pitchFamily="34" charset="0"/>
              </a:rPr>
              <a:t>72</a:t>
            </a:r>
            <a:r>
              <a:rPr lang="en-US" altLang="en-US" dirty="0">
                <a:latin typeface="Constantia" panose="02030602050306030303" pitchFamily="18" charset="0"/>
                <a:cs typeface="Arial" panose="020B0604020202020204" pitchFamily="34" charset="0"/>
              </a:rPr>
              <a:t>, 014605 (2005).  (</a:t>
            </a:r>
            <a:r>
              <a:rPr lang="en-US" altLang="en-US" dirty="0">
                <a:latin typeface="Constantia" panose="02030602050306030303" pitchFamily="18" charset="0"/>
                <a:cs typeface="Arial" panose="020B0604020202020204" pitchFamily="34" charset="0"/>
                <a:hlinkClick r:id="rId3"/>
              </a:rPr>
              <a:t>link</a:t>
            </a:r>
            <a:r>
              <a:rPr lang="en-US" altLang="en-US" dirty="0">
                <a:latin typeface="Constantia" panose="02030602050306030303" pitchFamily="18" charset="0"/>
                <a:cs typeface="Arial" panose="020B0604020202020204" pitchFamily="34" charset="0"/>
              </a:rPr>
              <a:t>)</a:t>
            </a:r>
            <a:endParaRPr lang="en-US" altLang="en-US" sz="1800" dirty="0">
              <a:latin typeface="Constantia" panose="02030602050306030303" pitchFamily="18" charset="0"/>
              <a:cs typeface="Arial" panose="020B0604020202020204" pitchFamily="34" charset="0"/>
            </a:endParaRPr>
          </a:p>
        </p:txBody>
      </p:sp>
    </p:spTree>
    <p:extLst>
      <p:ext uri="{BB962C8B-B14F-4D97-AF65-F5344CB8AC3E}">
        <p14:creationId xmlns:p14="http://schemas.microsoft.com/office/powerpoint/2010/main" val="3569217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animBg="1"/>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8" name="Picture 17"/>
          <p:cNvPicPr>
            <a:picLocks noChangeAspect="1"/>
          </p:cNvPicPr>
          <p:nvPr/>
        </p:nvPicPr>
        <p:blipFill rotWithShape="1">
          <a:blip r:embed="rId3"/>
          <a:srcRect l="52856" t="2048"/>
          <a:stretch/>
        </p:blipFill>
        <p:spPr>
          <a:xfrm>
            <a:off x="5436096" y="1412776"/>
            <a:ext cx="3532414" cy="4848450"/>
          </a:xfrm>
          <a:prstGeom prst="rect">
            <a:avLst/>
          </a:prstGeom>
        </p:spPr>
      </p:pic>
      <p:pic>
        <p:nvPicPr>
          <p:cNvPr id="2" name="Picture 1"/>
          <p:cNvPicPr>
            <a:picLocks noChangeAspect="1"/>
          </p:cNvPicPr>
          <p:nvPr/>
        </p:nvPicPr>
        <p:blipFill rotWithShape="1">
          <a:blip r:embed="rId3"/>
          <a:srcRect t="607" r="47342" b="1"/>
          <a:stretch/>
        </p:blipFill>
        <p:spPr>
          <a:xfrm>
            <a:off x="1248911" y="1341438"/>
            <a:ext cx="3945595" cy="4919788"/>
          </a:xfrm>
          <a:prstGeom prst="rect">
            <a:avLst/>
          </a:prstGeom>
        </p:spPr>
      </p:pic>
      <p:sp>
        <p:nvSpPr>
          <p:cNvPr id="104450" name="Rectangle 2"/>
          <p:cNvSpPr>
            <a:spLocks noGrp="1"/>
          </p:cNvSpPr>
          <p:nvPr>
            <p:ph type="title"/>
          </p:nvPr>
        </p:nvSpPr>
        <p:spPr/>
        <p:txBody>
          <a:bodyPr>
            <a:normAutofit fontScale="90000"/>
          </a:bodyPr>
          <a:lstStyle/>
          <a:p>
            <a:r>
              <a:rPr lang="en-US" altLang="en-US" sz="4600" dirty="0"/>
              <a:t>New Element Discoveries</a:t>
            </a:r>
            <a:br>
              <a:rPr lang="en-US" altLang="en-US" sz="4600" dirty="0"/>
            </a:br>
            <a:r>
              <a:rPr lang="en-US" altLang="en-US" sz="4600" dirty="0"/>
              <a:t>ca. 1980-2010</a:t>
            </a:r>
          </a:p>
        </p:txBody>
      </p:sp>
      <p:sp>
        <p:nvSpPr>
          <p:cNvPr id="104456" name="Text Box 8"/>
          <p:cNvSpPr txBox="1">
            <a:spLocks noChangeArrowheads="1"/>
          </p:cNvSpPr>
          <p:nvPr/>
        </p:nvSpPr>
        <p:spPr bwMode="auto">
          <a:xfrm>
            <a:off x="76442" y="2265440"/>
            <a:ext cx="1055687"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b="1" dirty="0">
                <a:solidFill>
                  <a:srgbClr val="000080"/>
                </a:solidFill>
                <a:cs typeface="Arial" panose="020B0604020202020204" pitchFamily="34" charset="0"/>
              </a:rPr>
              <a:t>One per sec</a:t>
            </a:r>
          </a:p>
        </p:txBody>
      </p:sp>
      <p:sp>
        <p:nvSpPr>
          <p:cNvPr id="104457" name="Text Box 9"/>
          <p:cNvSpPr txBox="1">
            <a:spLocks noChangeArrowheads="1"/>
          </p:cNvSpPr>
          <p:nvPr/>
        </p:nvSpPr>
        <p:spPr bwMode="auto">
          <a:xfrm>
            <a:off x="76442" y="3057528"/>
            <a:ext cx="1074737"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b="1" dirty="0">
                <a:solidFill>
                  <a:srgbClr val="000080"/>
                </a:solidFill>
                <a:cs typeface="Arial" panose="020B0604020202020204" pitchFamily="34" charset="0"/>
              </a:rPr>
              <a:t>One per min</a:t>
            </a:r>
          </a:p>
        </p:txBody>
      </p:sp>
      <p:sp>
        <p:nvSpPr>
          <p:cNvPr id="104458" name="Text Box 10"/>
          <p:cNvSpPr txBox="1">
            <a:spLocks noChangeArrowheads="1"/>
          </p:cNvSpPr>
          <p:nvPr/>
        </p:nvSpPr>
        <p:spPr bwMode="auto">
          <a:xfrm>
            <a:off x="76442" y="3791002"/>
            <a:ext cx="95567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b="1" dirty="0">
                <a:solidFill>
                  <a:srgbClr val="000080"/>
                </a:solidFill>
                <a:cs typeface="Arial" panose="020B0604020202020204" pitchFamily="34" charset="0"/>
              </a:rPr>
              <a:t>One per </a:t>
            </a:r>
            <a:r>
              <a:rPr lang="en-US" altLang="en-US" sz="1200" b="1" dirty="0" err="1">
                <a:solidFill>
                  <a:srgbClr val="000080"/>
                </a:solidFill>
                <a:cs typeface="Arial" panose="020B0604020202020204" pitchFamily="34" charset="0"/>
              </a:rPr>
              <a:t>hr</a:t>
            </a:r>
            <a:endParaRPr lang="en-US" altLang="en-US" sz="1200" b="1" dirty="0">
              <a:solidFill>
                <a:srgbClr val="000080"/>
              </a:solidFill>
              <a:cs typeface="Arial" panose="020B0604020202020204" pitchFamily="34" charset="0"/>
            </a:endParaRPr>
          </a:p>
        </p:txBody>
      </p:sp>
      <p:sp>
        <p:nvSpPr>
          <p:cNvPr id="104459" name="Text Box 11"/>
          <p:cNvSpPr txBox="1">
            <a:spLocks noChangeArrowheads="1"/>
          </p:cNvSpPr>
          <p:nvPr/>
        </p:nvSpPr>
        <p:spPr bwMode="auto">
          <a:xfrm>
            <a:off x="76442" y="4439074"/>
            <a:ext cx="1065212"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b="1" dirty="0">
                <a:solidFill>
                  <a:srgbClr val="000080"/>
                </a:solidFill>
                <a:cs typeface="Arial" panose="020B0604020202020204" pitchFamily="34" charset="0"/>
              </a:rPr>
              <a:t>One per day</a:t>
            </a:r>
          </a:p>
        </p:txBody>
      </p:sp>
      <p:sp>
        <p:nvSpPr>
          <p:cNvPr id="104460" name="Text Box 12"/>
          <p:cNvSpPr txBox="1">
            <a:spLocks noChangeArrowheads="1"/>
          </p:cNvSpPr>
          <p:nvPr/>
        </p:nvSpPr>
        <p:spPr bwMode="auto">
          <a:xfrm>
            <a:off x="76442" y="4799238"/>
            <a:ext cx="100647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b="1">
                <a:solidFill>
                  <a:srgbClr val="000080"/>
                </a:solidFill>
                <a:cs typeface="Arial" panose="020B0604020202020204" pitchFamily="34" charset="0"/>
              </a:rPr>
              <a:t>One per wk</a:t>
            </a:r>
          </a:p>
        </p:txBody>
      </p:sp>
      <p:sp>
        <p:nvSpPr>
          <p:cNvPr id="104461" name="Text Box 13"/>
          <p:cNvSpPr txBox="1">
            <a:spLocks noChangeArrowheads="1"/>
          </p:cNvSpPr>
          <p:nvPr/>
        </p:nvSpPr>
        <p:spPr bwMode="auto">
          <a:xfrm>
            <a:off x="76442" y="5073752"/>
            <a:ext cx="103187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b="1" dirty="0">
                <a:solidFill>
                  <a:srgbClr val="000080"/>
                </a:solidFill>
                <a:cs typeface="Arial" panose="020B0604020202020204" pitchFamily="34" charset="0"/>
              </a:rPr>
              <a:t>One per mo</a:t>
            </a:r>
          </a:p>
        </p:txBody>
      </p:sp>
      <p:sp>
        <p:nvSpPr>
          <p:cNvPr id="104464" name="Text Box 16"/>
          <p:cNvSpPr txBox="1">
            <a:spLocks noChangeArrowheads="1"/>
          </p:cNvSpPr>
          <p:nvPr/>
        </p:nvSpPr>
        <p:spPr bwMode="auto">
          <a:xfrm>
            <a:off x="381000" y="6165304"/>
            <a:ext cx="8367713"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r>
              <a:rPr lang="en-US" altLang="en-US" sz="2000" dirty="0">
                <a:latin typeface="Constantia" panose="02030602050306030303" pitchFamily="18" charset="0"/>
                <a:cs typeface="Arial" panose="020B0604020202020204" pitchFamily="34" charset="0"/>
              </a:rPr>
              <a:t>J. H. Hamilton </a:t>
            </a:r>
            <a:r>
              <a:rPr lang="en-US" altLang="en-US" sz="2000" i="1" dirty="0">
                <a:latin typeface="Constantia" panose="02030602050306030303" pitchFamily="18" charset="0"/>
                <a:cs typeface="Arial" panose="020B0604020202020204" pitchFamily="34" charset="0"/>
              </a:rPr>
              <a:t>et al.</a:t>
            </a:r>
            <a:r>
              <a:rPr lang="en-US" altLang="en-US" sz="2000" dirty="0">
                <a:latin typeface="Constantia" panose="02030602050306030303" pitchFamily="18" charset="0"/>
                <a:cs typeface="Arial" panose="020B0604020202020204" pitchFamily="34" charset="0"/>
              </a:rPr>
              <a:t>, Ann. Rev. </a:t>
            </a:r>
            <a:r>
              <a:rPr lang="en-US" altLang="en-US" sz="2000" dirty="0" err="1">
                <a:latin typeface="Constantia" panose="02030602050306030303" pitchFamily="18" charset="0"/>
                <a:cs typeface="Arial" panose="020B0604020202020204" pitchFamily="34" charset="0"/>
              </a:rPr>
              <a:t>Nucl</a:t>
            </a:r>
            <a:r>
              <a:rPr lang="en-US" altLang="en-US" sz="2000" dirty="0">
                <a:latin typeface="Constantia" panose="02030602050306030303" pitchFamily="18" charset="0"/>
                <a:cs typeface="Arial" panose="020B0604020202020204" pitchFamily="34" charset="0"/>
              </a:rPr>
              <a:t>. Part. Sci. </a:t>
            </a:r>
            <a:r>
              <a:rPr lang="en-US" altLang="en-US" sz="2000" b="1" dirty="0">
                <a:latin typeface="Constantia" panose="02030602050306030303" pitchFamily="18" charset="0"/>
                <a:cs typeface="Arial" panose="020B0604020202020204" pitchFamily="34" charset="0"/>
              </a:rPr>
              <a:t>63</a:t>
            </a:r>
            <a:r>
              <a:rPr lang="en-US" altLang="en-US" sz="2000" dirty="0">
                <a:latin typeface="Constantia" panose="02030602050306030303" pitchFamily="18" charset="0"/>
                <a:cs typeface="Arial" panose="020B0604020202020204" pitchFamily="34" charset="0"/>
              </a:rPr>
              <a:t>, 383 (2013).  doi:</a:t>
            </a:r>
            <a:r>
              <a:rPr lang="en-US" altLang="en-US" sz="2000" dirty="0">
                <a:latin typeface="Constantia" panose="02030602050306030303" pitchFamily="18" charset="0"/>
                <a:cs typeface="Arial" panose="020B0604020202020204" pitchFamily="34" charset="0"/>
                <a:hlinkClick r:id="rId4"/>
              </a:rPr>
              <a:t>10.1146/annurev-nucl-102912-144535</a:t>
            </a:r>
            <a:endParaRPr lang="en-US" altLang="en-US" sz="2000" dirty="0">
              <a:latin typeface="Constantia" panose="02030602050306030303" pitchFamily="18" charset="0"/>
              <a:cs typeface="Arial" panose="020B0604020202020204" pitchFamily="34" charset="0"/>
            </a:endParaRPr>
          </a:p>
        </p:txBody>
      </p:sp>
      <p:sp>
        <p:nvSpPr>
          <p:cNvPr id="3" name="Content Placeholder 2"/>
          <p:cNvSpPr>
            <a:spLocks noGrp="1"/>
          </p:cNvSpPr>
          <p:nvPr>
            <p:ph idx="1"/>
          </p:nvPr>
        </p:nvSpPr>
        <p:spPr>
          <a:xfrm>
            <a:off x="457200" y="1257428"/>
            <a:ext cx="8229600" cy="882601"/>
          </a:xfrm>
        </p:spPr>
        <p:txBody>
          <a:bodyPr/>
          <a:lstStyle/>
          <a:p>
            <a:endParaRPr lang="en-US" dirty="0"/>
          </a:p>
        </p:txBody>
      </p:sp>
    </p:spTree>
    <p:extLst>
      <p:ext uri="{BB962C8B-B14F-4D97-AF65-F5344CB8AC3E}">
        <p14:creationId xmlns:p14="http://schemas.microsoft.com/office/powerpoint/2010/main" val="365469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446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445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445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445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445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446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446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56" grpId="0"/>
      <p:bldP spid="104457" grpId="0"/>
      <p:bldP spid="104458" grpId="0"/>
      <p:bldP spid="104459" grpId="0"/>
      <p:bldP spid="104460" grpId="0"/>
      <p:bldP spid="104461" grpId="0"/>
      <p:bldP spid="104464" grpId="0"/>
    </p:bld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8" name="Picture 17"/>
          <p:cNvPicPr>
            <a:picLocks noChangeAspect="1"/>
          </p:cNvPicPr>
          <p:nvPr/>
        </p:nvPicPr>
        <p:blipFill rotWithShape="1">
          <a:blip r:embed="rId3"/>
          <a:srcRect l="52856"/>
          <a:stretch/>
        </p:blipFill>
        <p:spPr>
          <a:xfrm>
            <a:off x="5436096" y="1466849"/>
            <a:ext cx="3532414" cy="4949825"/>
          </a:xfrm>
          <a:prstGeom prst="rect">
            <a:avLst/>
          </a:prstGeom>
        </p:spPr>
      </p:pic>
      <p:pic>
        <p:nvPicPr>
          <p:cNvPr id="2" name="Picture 1"/>
          <p:cNvPicPr>
            <a:picLocks noChangeAspect="1"/>
          </p:cNvPicPr>
          <p:nvPr/>
        </p:nvPicPr>
        <p:blipFill rotWithShape="1">
          <a:blip r:embed="rId3"/>
          <a:srcRect r="47342"/>
          <a:stretch/>
        </p:blipFill>
        <p:spPr>
          <a:xfrm>
            <a:off x="1248911" y="1466849"/>
            <a:ext cx="3945595" cy="4949825"/>
          </a:xfrm>
          <a:prstGeom prst="rect">
            <a:avLst/>
          </a:prstGeom>
        </p:spPr>
      </p:pic>
      <p:sp>
        <p:nvSpPr>
          <p:cNvPr id="104450" name="Rectangle 2"/>
          <p:cNvSpPr>
            <a:spLocks noGrp="1"/>
          </p:cNvSpPr>
          <p:nvPr>
            <p:ph type="title"/>
          </p:nvPr>
        </p:nvSpPr>
        <p:spPr/>
        <p:txBody>
          <a:bodyPr>
            <a:normAutofit fontScale="90000"/>
          </a:bodyPr>
          <a:lstStyle/>
          <a:p>
            <a:r>
              <a:rPr lang="en-US" altLang="en-US" sz="4600" dirty="0"/>
              <a:t>New Element Discoveries</a:t>
            </a:r>
            <a:br>
              <a:rPr lang="en-US" altLang="en-US" sz="4600" dirty="0"/>
            </a:br>
            <a:r>
              <a:rPr lang="en-US" altLang="en-US" sz="4600" dirty="0"/>
              <a:t>ca. 1980-2010</a:t>
            </a:r>
          </a:p>
        </p:txBody>
      </p:sp>
      <p:sp>
        <p:nvSpPr>
          <p:cNvPr id="104456" name="Text Box 8"/>
          <p:cNvSpPr txBox="1">
            <a:spLocks noChangeArrowheads="1"/>
          </p:cNvSpPr>
          <p:nvPr/>
        </p:nvSpPr>
        <p:spPr bwMode="auto">
          <a:xfrm>
            <a:off x="76442" y="2420888"/>
            <a:ext cx="1055687"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b="1" dirty="0">
                <a:solidFill>
                  <a:srgbClr val="000080"/>
                </a:solidFill>
                <a:cs typeface="Arial" panose="020B0604020202020204" pitchFamily="34" charset="0"/>
              </a:rPr>
              <a:t>One per sec</a:t>
            </a:r>
          </a:p>
        </p:txBody>
      </p:sp>
      <p:sp>
        <p:nvSpPr>
          <p:cNvPr id="104457" name="Text Box 9"/>
          <p:cNvSpPr txBox="1">
            <a:spLocks noChangeArrowheads="1"/>
          </p:cNvSpPr>
          <p:nvPr/>
        </p:nvSpPr>
        <p:spPr bwMode="auto">
          <a:xfrm>
            <a:off x="76442" y="3212976"/>
            <a:ext cx="1074737"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b="1" dirty="0">
                <a:solidFill>
                  <a:srgbClr val="000080"/>
                </a:solidFill>
                <a:cs typeface="Arial" panose="020B0604020202020204" pitchFamily="34" charset="0"/>
              </a:rPr>
              <a:t>One per min</a:t>
            </a:r>
          </a:p>
        </p:txBody>
      </p:sp>
      <p:sp>
        <p:nvSpPr>
          <p:cNvPr id="104458" name="Text Box 10"/>
          <p:cNvSpPr txBox="1">
            <a:spLocks noChangeArrowheads="1"/>
          </p:cNvSpPr>
          <p:nvPr/>
        </p:nvSpPr>
        <p:spPr bwMode="auto">
          <a:xfrm>
            <a:off x="76442" y="3946450"/>
            <a:ext cx="95567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b="1" dirty="0">
                <a:solidFill>
                  <a:srgbClr val="000080"/>
                </a:solidFill>
                <a:cs typeface="Arial" panose="020B0604020202020204" pitchFamily="34" charset="0"/>
              </a:rPr>
              <a:t>One per </a:t>
            </a:r>
            <a:r>
              <a:rPr lang="en-US" altLang="en-US" sz="1200" b="1" dirty="0" err="1">
                <a:solidFill>
                  <a:srgbClr val="000080"/>
                </a:solidFill>
                <a:cs typeface="Arial" panose="020B0604020202020204" pitchFamily="34" charset="0"/>
              </a:rPr>
              <a:t>hr</a:t>
            </a:r>
            <a:endParaRPr lang="en-US" altLang="en-US" sz="1200" b="1" dirty="0">
              <a:solidFill>
                <a:srgbClr val="000080"/>
              </a:solidFill>
              <a:cs typeface="Arial" panose="020B0604020202020204" pitchFamily="34" charset="0"/>
            </a:endParaRPr>
          </a:p>
        </p:txBody>
      </p:sp>
      <p:sp>
        <p:nvSpPr>
          <p:cNvPr id="104459" name="Text Box 11"/>
          <p:cNvSpPr txBox="1">
            <a:spLocks noChangeArrowheads="1"/>
          </p:cNvSpPr>
          <p:nvPr/>
        </p:nvSpPr>
        <p:spPr bwMode="auto">
          <a:xfrm>
            <a:off x="76442" y="4594522"/>
            <a:ext cx="1065212"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b="1" dirty="0">
                <a:solidFill>
                  <a:srgbClr val="000080"/>
                </a:solidFill>
                <a:cs typeface="Arial" panose="020B0604020202020204" pitchFamily="34" charset="0"/>
              </a:rPr>
              <a:t>One per day</a:t>
            </a:r>
          </a:p>
        </p:txBody>
      </p:sp>
      <p:sp>
        <p:nvSpPr>
          <p:cNvPr id="104460" name="Text Box 12"/>
          <p:cNvSpPr txBox="1">
            <a:spLocks noChangeArrowheads="1"/>
          </p:cNvSpPr>
          <p:nvPr/>
        </p:nvSpPr>
        <p:spPr bwMode="auto">
          <a:xfrm>
            <a:off x="76442" y="4954686"/>
            <a:ext cx="100647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b="1">
                <a:solidFill>
                  <a:srgbClr val="000080"/>
                </a:solidFill>
                <a:cs typeface="Arial" panose="020B0604020202020204" pitchFamily="34" charset="0"/>
              </a:rPr>
              <a:t>One per wk</a:t>
            </a:r>
          </a:p>
        </p:txBody>
      </p:sp>
      <p:sp>
        <p:nvSpPr>
          <p:cNvPr id="104461" name="Text Box 13"/>
          <p:cNvSpPr txBox="1">
            <a:spLocks noChangeArrowheads="1"/>
          </p:cNvSpPr>
          <p:nvPr/>
        </p:nvSpPr>
        <p:spPr bwMode="auto">
          <a:xfrm>
            <a:off x="76442" y="5229200"/>
            <a:ext cx="103187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b="1" dirty="0">
                <a:solidFill>
                  <a:srgbClr val="000080"/>
                </a:solidFill>
                <a:cs typeface="Arial" panose="020B0604020202020204" pitchFamily="34" charset="0"/>
              </a:rPr>
              <a:t>One per mo</a:t>
            </a:r>
          </a:p>
        </p:txBody>
      </p:sp>
      <p:sp>
        <p:nvSpPr>
          <p:cNvPr id="104464" name="Text Box 16"/>
          <p:cNvSpPr txBox="1">
            <a:spLocks noChangeArrowheads="1"/>
          </p:cNvSpPr>
          <p:nvPr/>
        </p:nvSpPr>
        <p:spPr bwMode="auto">
          <a:xfrm>
            <a:off x="381000" y="6416675"/>
            <a:ext cx="83677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r>
              <a:rPr lang="en-US" altLang="en-US" sz="2000" dirty="0">
                <a:latin typeface="Constantia" panose="02030602050306030303" pitchFamily="18" charset="0"/>
                <a:cs typeface="Arial" panose="020B0604020202020204" pitchFamily="34" charset="0"/>
              </a:rPr>
              <a:t>J. H. Hamilton </a:t>
            </a:r>
            <a:r>
              <a:rPr lang="en-US" altLang="en-US" sz="2000" i="1" dirty="0">
                <a:latin typeface="Constantia" panose="02030602050306030303" pitchFamily="18" charset="0"/>
                <a:cs typeface="Arial" panose="020B0604020202020204" pitchFamily="34" charset="0"/>
              </a:rPr>
              <a:t>et al.</a:t>
            </a:r>
            <a:r>
              <a:rPr lang="en-US" altLang="en-US" sz="2000" dirty="0">
                <a:latin typeface="Constantia" panose="02030602050306030303" pitchFamily="18" charset="0"/>
                <a:cs typeface="Arial" panose="020B0604020202020204" pitchFamily="34" charset="0"/>
              </a:rPr>
              <a:t>, Ann. Rev. </a:t>
            </a:r>
            <a:r>
              <a:rPr lang="en-US" altLang="en-US" sz="2000" dirty="0" err="1">
                <a:latin typeface="Constantia" panose="02030602050306030303" pitchFamily="18" charset="0"/>
                <a:cs typeface="Arial" panose="020B0604020202020204" pitchFamily="34" charset="0"/>
              </a:rPr>
              <a:t>Nucl</a:t>
            </a:r>
            <a:r>
              <a:rPr lang="en-US" altLang="en-US" sz="2000" dirty="0">
                <a:latin typeface="Constantia" panose="02030602050306030303" pitchFamily="18" charset="0"/>
                <a:cs typeface="Arial" panose="020B0604020202020204" pitchFamily="34" charset="0"/>
              </a:rPr>
              <a:t>. Part. Sci. </a:t>
            </a:r>
            <a:r>
              <a:rPr lang="en-US" altLang="en-US" sz="2000" b="1" dirty="0">
                <a:latin typeface="Constantia" panose="02030602050306030303" pitchFamily="18" charset="0"/>
                <a:cs typeface="Arial" panose="020B0604020202020204" pitchFamily="34" charset="0"/>
              </a:rPr>
              <a:t>63</a:t>
            </a:r>
            <a:r>
              <a:rPr lang="en-US" altLang="en-US" sz="2000" dirty="0">
                <a:latin typeface="Constantia" panose="02030602050306030303" pitchFamily="18" charset="0"/>
                <a:cs typeface="Arial" panose="020B0604020202020204" pitchFamily="34" charset="0"/>
              </a:rPr>
              <a:t>, 383 (2013).</a:t>
            </a:r>
          </a:p>
        </p:txBody>
      </p:sp>
      <p:sp>
        <p:nvSpPr>
          <p:cNvPr id="3" name="Content Placeholder 2"/>
          <p:cNvSpPr>
            <a:spLocks noGrp="1"/>
          </p:cNvSpPr>
          <p:nvPr>
            <p:ph idx="1"/>
          </p:nvPr>
        </p:nvSpPr>
        <p:spPr>
          <a:xfrm>
            <a:off x="457200" y="1412876"/>
            <a:ext cx="8229600" cy="882601"/>
          </a:xfrm>
        </p:spPr>
        <p:txBody>
          <a:bodyPr/>
          <a:lstStyle/>
          <a:p>
            <a:endParaRPr lang="en-US" dirty="0"/>
          </a:p>
        </p:txBody>
      </p:sp>
      <p:sp>
        <p:nvSpPr>
          <p:cNvPr id="13" name="TextBox 12">
            <a:extLst>
              <a:ext uri="{FF2B5EF4-FFF2-40B4-BE49-F238E27FC236}">
                <a16:creationId xmlns:a16="http://schemas.microsoft.com/office/drawing/2014/main" id="{2D069C75-CCED-41FC-A2AC-212BB5D4D597}"/>
              </a:ext>
            </a:extLst>
          </p:cNvPr>
          <p:cNvSpPr txBox="1"/>
          <p:nvPr/>
        </p:nvSpPr>
        <p:spPr>
          <a:xfrm>
            <a:off x="3059832" y="2442677"/>
            <a:ext cx="1789272" cy="892552"/>
          </a:xfrm>
          <a:prstGeom prst="rect">
            <a:avLst/>
          </a:prstGeom>
          <a:noFill/>
          <a:ln w="50800">
            <a:solidFill>
              <a:srgbClr val="500000"/>
            </a:solidFill>
            <a:miter lim="800000"/>
          </a:ln>
        </p:spPr>
        <p:txBody>
          <a:bodyPr wrap="none" rtlCol="0">
            <a:spAutoFit/>
          </a:bodyPr>
          <a:lstStyle/>
          <a:p>
            <a:pPr algn="ctr"/>
            <a:r>
              <a:rPr lang="en-US" sz="2600" i="1" dirty="0">
                <a:latin typeface="+mn-lt"/>
              </a:rPr>
              <a:t>R</a:t>
            </a:r>
            <a:r>
              <a:rPr lang="en-US" sz="2600" dirty="0">
                <a:latin typeface="+mn-lt"/>
              </a:rPr>
              <a:t> </a:t>
            </a:r>
            <a:r>
              <a:rPr lang="en-US" sz="2600" dirty="0">
                <a:latin typeface="+mn-lt"/>
                <a:sym typeface="Symbol" panose="05050102010706020507" pitchFamily="18" charset="2"/>
              </a:rPr>
              <a:t></a:t>
            </a:r>
            <a:r>
              <a:rPr lang="en-US" sz="2600" dirty="0">
                <a:latin typeface="+mn-lt"/>
              </a:rPr>
              <a:t> </a:t>
            </a:r>
            <a:r>
              <a:rPr lang="en-US" sz="2600" i="1" dirty="0" err="1">
                <a:latin typeface="+mn-lt"/>
              </a:rPr>
              <a:t>N</a:t>
            </a:r>
            <a:r>
              <a:rPr lang="en-US" sz="2600" baseline="-25000" dirty="0" err="1">
                <a:latin typeface="+mn-lt"/>
              </a:rPr>
              <a:t>t</a:t>
            </a:r>
            <a:r>
              <a:rPr lang="en-US" sz="2600" i="1" dirty="0" err="1">
                <a:latin typeface="+mn-lt"/>
              </a:rPr>
              <a:t>I</a:t>
            </a:r>
            <a:endParaRPr lang="en-US" sz="2600" i="1" dirty="0">
              <a:latin typeface="+mn-lt"/>
            </a:endParaRPr>
          </a:p>
          <a:p>
            <a:pPr algn="ctr"/>
            <a:r>
              <a:rPr lang="en-US" sz="2600" dirty="0">
                <a:latin typeface="+mn-lt"/>
                <a:sym typeface="Symbol" panose="05050102010706020507" pitchFamily="18" charset="2"/>
              </a:rPr>
              <a:t> </a:t>
            </a:r>
            <a:r>
              <a:rPr lang="en-US" sz="2600" i="1" dirty="0">
                <a:latin typeface="+mn-lt"/>
                <a:sym typeface="Symbol" panose="05050102010706020507" pitchFamily="18" charset="2"/>
              </a:rPr>
              <a:t>R</a:t>
            </a:r>
            <a:r>
              <a:rPr lang="en-US" sz="2600" dirty="0">
                <a:latin typeface="+mn-lt"/>
                <a:sym typeface="Symbol" panose="05050102010706020507" pitchFamily="18" charset="2"/>
              </a:rPr>
              <a:t> = </a:t>
            </a:r>
            <a:r>
              <a:rPr lang="en-US" sz="2600" i="1" dirty="0" err="1">
                <a:latin typeface="Symbol" panose="05050102010706020507" pitchFamily="18" charset="2"/>
                <a:sym typeface="Symbol" panose="05050102010706020507" pitchFamily="18" charset="2"/>
              </a:rPr>
              <a:t>s</a:t>
            </a:r>
            <a:r>
              <a:rPr lang="en-US" sz="2600" i="1" dirty="0" err="1">
                <a:latin typeface="+mn-lt"/>
                <a:sym typeface="Symbol" panose="05050102010706020507" pitchFamily="18" charset="2"/>
              </a:rPr>
              <a:t>N</a:t>
            </a:r>
            <a:r>
              <a:rPr lang="en-US" sz="2600" baseline="-25000" dirty="0" err="1">
                <a:latin typeface="+mn-lt"/>
                <a:sym typeface="Symbol" panose="05050102010706020507" pitchFamily="18" charset="2"/>
              </a:rPr>
              <a:t>t</a:t>
            </a:r>
            <a:r>
              <a:rPr lang="en-US" sz="2600" i="1" dirty="0" err="1">
                <a:latin typeface="+mn-lt"/>
                <a:sym typeface="Symbol" panose="05050102010706020507" pitchFamily="18" charset="2"/>
              </a:rPr>
              <a:t>I</a:t>
            </a:r>
            <a:endParaRPr lang="en-US" sz="2600" i="1" dirty="0">
              <a:latin typeface="+mn-lt"/>
            </a:endParaRPr>
          </a:p>
        </p:txBody>
      </p:sp>
    </p:spTree>
    <p:extLst>
      <p:ext uri="{BB962C8B-B14F-4D97-AF65-F5344CB8AC3E}">
        <p14:creationId xmlns:p14="http://schemas.microsoft.com/office/powerpoint/2010/main" val="3071804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446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445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445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445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445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446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446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56" grpId="0"/>
      <p:bldP spid="104457" grpId="0"/>
      <p:bldP spid="104458" grpId="0"/>
      <p:bldP spid="104459" grpId="0"/>
      <p:bldP spid="104460" grpId="0"/>
      <p:bldP spid="104461" grpId="0"/>
      <p:bldP spid="104464" grpId="0"/>
      <p:bldP spid="13"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 name="Picture 8" descr="Fusion Evaporation Schematic.jpg"/>
          <p:cNvPicPr>
            <a:picLocks noChangeAspect="1"/>
          </p:cNvPicPr>
          <p:nvPr/>
        </p:nvPicPr>
        <p:blipFill>
          <a:blip r:embed="rId3"/>
          <a:stretch>
            <a:fillRect/>
          </a:stretch>
        </p:blipFill>
        <p:spPr>
          <a:xfrm>
            <a:off x="508009" y="1412776"/>
            <a:ext cx="8600495" cy="5251986"/>
          </a:xfrm>
          <a:prstGeom prst="rect">
            <a:avLst/>
          </a:prstGeom>
        </p:spPr>
      </p:pic>
      <p:sp>
        <p:nvSpPr>
          <p:cNvPr id="57346" name="Rectangle 2"/>
          <p:cNvSpPr>
            <a:spLocks noGrp="1"/>
          </p:cNvSpPr>
          <p:nvPr>
            <p:ph type="title"/>
          </p:nvPr>
        </p:nvSpPr>
        <p:spPr/>
        <p:txBody>
          <a:bodyPr>
            <a:normAutofit fontScale="90000"/>
          </a:bodyPr>
          <a:lstStyle/>
          <a:p>
            <a:r>
              <a:rPr lang="en-US" altLang="en-US" sz="4600" dirty="0"/>
              <a:t>How does the nuclear reaction work?</a:t>
            </a:r>
          </a:p>
        </p:txBody>
      </p:sp>
      <p:sp>
        <p:nvSpPr>
          <p:cNvPr id="57347" name="Rectangle 3"/>
          <p:cNvSpPr>
            <a:spLocks noGrp="1"/>
          </p:cNvSpPr>
          <p:nvPr>
            <p:ph type="body" idx="1"/>
          </p:nvPr>
        </p:nvSpPr>
        <p:spPr>
          <a:xfrm>
            <a:off x="457200" y="4653136"/>
            <a:ext cx="2818656" cy="1454269"/>
          </a:xfrm>
        </p:spPr>
        <p:txBody>
          <a:bodyPr/>
          <a:lstStyle/>
          <a:p>
            <a:r>
              <a:rPr lang="en-US" altLang="en-US" dirty="0"/>
              <a:t>Overall, a fusion reaction is described by:</a:t>
            </a:r>
            <a:endParaRPr lang="en-US" altLang="en-US" baseline="-25000" dirty="0"/>
          </a:p>
        </p:txBody>
      </p:sp>
      <p:sp>
        <p:nvSpPr>
          <p:cNvPr id="57349" name="Text Box 5"/>
          <p:cNvSpPr txBox="1">
            <a:spLocks noChangeArrowheads="1"/>
          </p:cNvSpPr>
          <p:nvPr/>
        </p:nvSpPr>
        <p:spPr bwMode="auto">
          <a:xfrm>
            <a:off x="6300192" y="3969060"/>
            <a:ext cx="720080" cy="504056"/>
          </a:xfrm>
          <a:prstGeom prst="rect">
            <a:avLst/>
          </a:prstGeom>
          <a:noFill/>
          <a:ln w="50800">
            <a:solidFill>
              <a:srgbClr val="5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altLang="en-US" sz="2400" i="1" dirty="0" err="1">
                <a:latin typeface="Constantia" panose="02030602050306030303" pitchFamily="18" charset="0"/>
                <a:cs typeface="Arial" panose="020B0604020202020204" pitchFamily="34" charset="0"/>
              </a:rPr>
              <a:t>P</a:t>
            </a:r>
            <a:r>
              <a:rPr lang="en-US" altLang="en-US" sz="2400" baseline="-25000" dirty="0" err="1">
                <a:latin typeface="Constantia" panose="02030602050306030303" pitchFamily="18" charset="0"/>
                <a:cs typeface="Arial" panose="020B0604020202020204" pitchFamily="34" charset="0"/>
              </a:rPr>
              <a:t>CN</a:t>
            </a:r>
            <a:endParaRPr lang="en-US" altLang="en-US" sz="2400" baseline="-25000" dirty="0">
              <a:latin typeface="Constantia" panose="02030602050306030303" pitchFamily="18" charset="0"/>
              <a:cs typeface="Arial" panose="020B0604020202020204" pitchFamily="34" charset="0"/>
            </a:endParaRPr>
          </a:p>
        </p:txBody>
      </p:sp>
      <p:sp>
        <p:nvSpPr>
          <p:cNvPr id="57350" name="Text Box 6"/>
          <p:cNvSpPr txBox="1">
            <a:spLocks noChangeArrowheads="1"/>
          </p:cNvSpPr>
          <p:nvPr/>
        </p:nvSpPr>
        <p:spPr bwMode="auto">
          <a:xfrm>
            <a:off x="4157853" y="4948259"/>
            <a:ext cx="828293" cy="503981"/>
          </a:xfrm>
          <a:prstGeom prst="rect">
            <a:avLst/>
          </a:prstGeom>
          <a:noFill/>
          <a:ln w="50800">
            <a:solidFill>
              <a:srgbClr val="5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altLang="en-US" sz="2400" i="1" dirty="0" err="1">
                <a:latin typeface="Constantia" panose="02030602050306030303" pitchFamily="18" charset="0"/>
                <a:cs typeface="Arial" panose="020B0604020202020204" pitchFamily="34" charset="0"/>
              </a:rPr>
              <a:t>W</a:t>
            </a:r>
            <a:r>
              <a:rPr lang="en-US" altLang="en-US" sz="2400" baseline="-25000" dirty="0" err="1">
                <a:latin typeface="Constantia" panose="02030602050306030303" pitchFamily="18" charset="0"/>
                <a:cs typeface="Arial" panose="020B0604020202020204" pitchFamily="34" charset="0"/>
              </a:rPr>
              <a:t>sur</a:t>
            </a:r>
            <a:endParaRPr lang="en-US" altLang="en-US" sz="2400" baseline="-25000" dirty="0">
              <a:latin typeface="Constantia" panose="02030602050306030303" pitchFamily="18" charset="0"/>
              <a:cs typeface="Arial" panose="020B0604020202020204" pitchFamily="34" charset="0"/>
            </a:endParaRPr>
          </a:p>
        </p:txBody>
      </p:sp>
      <p:sp>
        <p:nvSpPr>
          <p:cNvPr id="57351" name="Text Box 7"/>
          <p:cNvSpPr txBox="1">
            <a:spLocks noChangeArrowheads="1"/>
          </p:cNvSpPr>
          <p:nvPr/>
        </p:nvSpPr>
        <p:spPr bwMode="auto">
          <a:xfrm>
            <a:off x="4430238" y="1772816"/>
            <a:ext cx="756036" cy="492443"/>
          </a:xfrm>
          <a:prstGeom prst="rect">
            <a:avLst/>
          </a:prstGeom>
          <a:noFill/>
          <a:ln w="50800">
            <a:solidFill>
              <a:srgbClr val="5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altLang="en-US" sz="2400" i="1" dirty="0" err="1">
                <a:latin typeface="Symbol" panose="05050102010706020507" pitchFamily="18" charset="2"/>
                <a:cs typeface="Arial" panose="020B0604020202020204" pitchFamily="34" charset="0"/>
              </a:rPr>
              <a:t>s</a:t>
            </a:r>
            <a:r>
              <a:rPr lang="en-US" altLang="en-US" sz="2400" baseline="-25000" dirty="0" err="1">
                <a:latin typeface="Constantia" panose="02030602050306030303" pitchFamily="18" charset="0"/>
                <a:cs typeface="Arial" panose="020B0604020202020204" pitchFamily="34" charset="0"/>
              </a:rPr>
              <a:t>cap</a:t>
            </a:r>
            <a:endParaRPr lang="en-US" altLang="en-US" sz="2400" baseline="-25000" dirty="0">
              <a:latin typeface="Constantia" panose="02030602050306030303" pitchFamily="18" charset="0"/>
              <a:cs typeface="Arial" panose="020B0604020202020204" pitchFamily="34" charset="0"/>
            </a:endParaRPr>
          </a:p>
        </p:txBody>
      </p:sp>
      <p:sp>
        <p:nvSpPr>
          <p:cNvPr id="2" name="Rectangle 1"/>
          <p:cNvSpPr/>
          <p:nvPr/>
        </p:nvSpPr>
        <p:spPr>
          <a:xfrm>
            <a:off x="7342632" y="4653136"/>
            <a:ext cx="1656184" cy="20116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6732240" y="1408178"/>
            <a:ext cx="2088232" cy="18999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6" name="Object 5"/>
          <p:cNvGraphicFramePr>
            <a:graphicFrameLocks noChangeAspect="1"/>
          </p:cNvGraphicFramePr>
          <p:nvPr/>
        </p:nvGraphicFramePr>
        <p:xfrm>
          <a:off x="376527" y="6051550"/>
          <a:ext cx="4691062" cy="528638"/>
        </p:xfrm>
        <a:graphic>
          <a:graphicData uri="http://schemas.openxmlformats.org/presentationml/2006/ole">
            <mc:AlternateContent xmlns:mc="http://schemas.openxmlformats.org/markup-compatibility/2006">
              <mc:Choice xmlns:v="urn:schemas-microsoft-com:vml" Requires="v">
                <p:oleObj name="Equation" r:id="rId4" imgW="2260440" imgH="253800" progId="Equation.DSMT4">
                  <p:embed/>
                </p:oleObj>
              </mc:Choice>
              <mc:Fallback>
                <p:oleObj name="Equation" r:id="rId4" imgW="2260440" imgH="253800" progId="Equation.DSMT4">
                  <p:embed/>
                  <p:pic>
                    <p:nvPicPr>
                      <p:cNvPr id="6" name="Object 5"/>
                      <p:cNvPicPr/>
                      <p:nvPr/>
                    </p:nvPicPr>
                    <p:blipFill>
                      <a:blip r:embed="rId5"/>
                      <a:stretch>
                        <a:fillRect/>
                      </a:stretch>
                    </p:blipFill>
                    <p:spPr>
                      <a:xfrm>
                        <a:off x="376527" y="6051550"/>
                        <a:ext cx="4691062" cy="528638"/>
                      </a:xfrm>
                      <a:prstGeom prst="rect">
                        <a:avLst/>
                      </a:prstGeom>
                      <a:ln w="50800">
                        <a:solidFill>
                          <a:srgbClr val="500000"/>
                        </a:solidFill>
                      </a:ln>
                    </p:spPr>
                  </p:pic>
                </p:oleObj>
              </mc:Fallback>
            </mc:AlternateContent>
          </a:graphicData>
        </a:graphic>
      </p:graphicFrame>
    </p:spTree>
    <p:extLst>
      <p:ext uri="{BB962C8B-B14F-4D97-AF65-F5344CB8AC3E}">
        <p14:creationId xmlns:p14="http://schemas.microsoft.com/office/powerpoint/2010/main" val="2461691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735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7349"/>
                                        </p:tgtEl>
                                        <p:attrNameLst>
                                          <p:attrName>style.visibility</p:attrName>
                                        </p:attrNameLst>
                                      </p:cBhvr>
                                      <p:to>
                                        <p:strVal val="visible"/>
                                      </p:to>
                                    </p:set>
                                  </p:childTnLst>
                                </p:cTn>
                              </p:par>
                              <p:par>
                                <p:cTn id="11" presetID="1" presetClass="exit"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7350"/>
                                        </p:tgtEl>
                                        <p:attrNameLst>
                                          <p:attrName>style.visibility</p:attrName>
                                        </p:attrNameLst>
                                      </p:cBhvr>
                                      <p:to>
                                        <p:strVal val="visible"/>
                                      </p:to>
                                    </p:set>
                                  </p:childTnLst>
                                </p:cTn>
                              </p:par>
                              <p:par>
                                <p:cTn id="17" presetID="1" presetClass="exit"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7347">
                                            <p:txEl>
                                              <p:pRg st="0" end="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47" grpId="0" uiExpand="1" build="p"/>
      <p:bldP spid="57349" grpId="0" animBg="1"/>
      <p:bldP spid="57350" grpId="0" animBg="1"/>
      <p:bldP spid="57351" grpId="0" animBg="1"/>
      <p:bldP spid="2" grpId="0" animBg="1"/>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22210" name="Rectangle 2"/>
          <p:cNvSpPr>
            <a:spLocks noGrp="1"/>
          </p:cNvSpPr>
          <p:nvPr>
            <p:ph type="title"/>
          </p:nvPr>
        </p:nvSpPr>
        <p:spPr>
          <a:xfrm>
            <a:off x="457199" y="44450"/>
            <a:ext cx="8507413" cy="1296988"/>
          </a:xfrm>
        </p:spPr>
        <p:txBody>
          <a:bodyPr>
            <a:normAutofit/>
          </a:bodyPr>
          <a:lstStyle/>
          <a:p>
            <a:r>
              <a:rPr lang="en-US" altLang="en-US" sz="4600" dirty="0"/>
              <a:t>How do you make a heavy nucleus?</a:t>
            </a:r>
          </a:p>
        </p:txBody>
      </p:sp>
      <p:sp>
        <p:nvSpPr>
          <p:cNvPr id="222211" name="Rectangle 3"/>
          <p:cNvSpPr>
            <a:spLocks noGrp="1"/>
          </p:cNvSpPr>
          <p:nvPr>
            <p:ph type="body" idx="1"/>
          </p:nvPr>
        </p:nvSpPr>
        <p:spPr>
          <a:xfrm>
            <a:off x="457200" y="2204864"/>
            <a:ext cx="4402138" cy="1370285"/>
          </a:xfrm>
        </p:spPr>
        <p:txBody>
          <a:bodyPr/>
          <a:lstStyle/>
          <a:p>
            <a:r>
              <a:rPr lang="en-US" altLang="en-US" dirty="0"/>
              <a:t>The evaporation residue cross section can be written as:</a:t>
            </a:r>
            <a:endParaRPr lang="en-US" altLang="en-US" baseline="-25000" dirty="0">
              <a:sym typeface="Symbol" panose="05050102010706020507" pitchFamily="18" charset="2"/>
            </a:endParaRPr>
          </a:p>
        </p:txBody>
      </p:sp>
      <p:pic>
        <p:nvPicPr>
          <p:cNvPr id="22221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l="7828" t="44827" r="13905"/>
          <a:stretch>
            <a:fillRect/>
          </a:stretch>
        </p:blipFill>
        <p:spPr bwMode="auto">
          <a:xfrm>
            <a:off x="5076825" y="5343351"/>
            <a:ext cx="22098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 name="Straight Arrow Connector 10"/>
          <p:cNvCxnSpPr/>
          <p:nvPr/>
        </p:nvCxnSpPr>
        <p:spPr>
          <a:xfrm rot="16200000" flipV="1">
            <a:off x="3287712" y="4694064"/>
            <a:ext cx="3579813" cy="158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5076825" y="6486351"/>
            <a:ext cx="2286000" cy="158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5076825" y="4733751"/>
            <a:ext cx="21336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5076825" y="4047951"/>
            <a:ext cx="21336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5076825" y="3362151"/>
            <a:ext cx="21336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rot="5400000">
            <a:off x="5104607" y="3601070"/>
            <a:ext cx="455612"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rot="5400000">
            <a:off x="5216525" y="3943176"/>
            <a:ext cx="230188" cy="15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rot="5400000">
            <a:off x="5240337" y="4274964"/>
            <a:ext cx="455613" cy="15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rot="5400000">
            <a:off x="5351463" y="4617864"/>
            <a:ext cx="230187" cy="158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rot="5400000">
            <a:off x="5427663" y="4924251"/>
            <a:ext cx="381000"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rot="5400000">
            <a:off x="5503069" y="5229845"/>
            <a:ext cx="230188"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aphicFrame>
        <p:nvGraphicFramePr>
          <p:cNvPr id="222224" name="Object 16"/>
          <p:cNvGraphicFramePr>
            <a:graphicFrameLocks noChangeAspect="1"/>
          </p:cNvGraphicFramePr>
          <p:nvPr/>
        </p:nvGraphicFramePr>
        <p:xfrm>
          <a:off x="7210425" y="3209751"/>
          <a:ext cx="287338" cy="315913"/>
        </p:xfrm>
        <a:graphic>
          <a:graphicData uri="http://schemas.openxmlformats.org/presentationml/2006/ole">
            <mc:AlternateContent xmlns:mc="http://schemas.openxmlformats.org/markup-compatibility/2006">
              <mc:Choice xmlns:v="urn:schemas-microsoft-com:vml" Requires="v">
                <p:oleObj name="Equation" r:id="rId4" imgW="203040" imgH="228600" progId="Equation.3">
                  <p:embed/>
                </p:oleObj>
              </mc:Choice>
              <mc:Fallback>
                <p:oleObj name="Equation" r:id="rId4" imgW="203040" imgH="228600" progId="Equation.3">
                  <p:embed/>
                  <p:pic>
                    <p:nvPicPr>
                      <p:cNvPr id="222224" name="Object 1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10425" y="3209751"/>
                        <a:ext cx="287338" cy="3159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22225" name="Object 17"/>
          <p:cNvGraphicFramePr>
            <a:graphicFrameLocks noChangeAspect="1"/>
          </p:cNvGraphicFramePr>
          <p:nvPr/>
        </p:nvGraphicFramePr>
        <p:xfrm>
          <a:off x="7210425" y="3895551"/>
          <a:ext cx="287338" cy="315913"/>
        </p:xfrm>
        <a:graphic>
          <a:graphicData uri="http://schemas.openxmlformats.org/presentationml/2006/ole">
            <mc:AlternateContent xmlns:mc="http://schemas.openxmlformats.org/markup-compatibility/2006">
              <mc:Choice xmlns:v="urn:schemas-microsoft-com:vml" Requires="v">
                <p:oleObj name="Equation" r:id="rId6" imgW="203040" imgH="228600" progId="Equation.3">
                  <p:embed/>
                </p:oleObj>
              </mc:Choice>
              <mc:Fallback>
                <p:oleObj name="Equation" r:id="rId6" imgW="203040" imgH="228600" progId="Equation.3">
                  <p:embed/>
                  <p:pic>
                    <p:nvPicPr>
                      <p:cNvPr id="222225" name="Object 1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10425" y="3895551"/>
                        <a:ext cx="287338" cy="3159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22226" name="Object 18"/>
          <p:cNvGraphicFramePr>
            <a:graphicFrameLocks noChangeAspect="1"/>
          </p:cNvGraphicFramePr>
          <p:nvPr/>
        </p:nvGraphicFramePr>
        <p:xfrm>
          <a:off x="7210425" y="4573414"/>
          <a:ext cx="287338" cy="333375"/>
        </p:xfrm>
        <a:graphic>
          <a:graphicData uri="http://schemas.openxmlformats.org/presentationml/2006/ole">
            <mc:AlternateContent xmlns:mc="http://schemas.openxmlformats.org/markup-compatibility/2006">
              <mc:Choice xmlns:v="urn:schemas-microsoft-com:vml" Requires="v">
                <p:oleObj name="Equation" r:id="rId8" imgW="203040" imgH="241200" progId="Equation.3">
                  <p:embed/>
                </p:oleObj>
              </mc:Choice>
              <mc:Fallback>
                <p:oleObj name="Equation" r:id="rId8" imgW="203040" imgH="241200" progId="Equation.3">
                  <p:embed/>
                  <p:pic>
                    <p:nvPicPr>
                      <p:cNvPr id="222226" name="Object 1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210425" y="4573414"/>
                        <a:ext cx="287338" cy="3333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22227" name="Object 19"/>
          <p:cNvGraphicFramePr>
            <a:graphicFrameLocks noChangeAspect="1"/>
          </p:cNvGraphicFramePr>
          <p:nvPr/>
        </p:nvGraphicFramePr>
        <p:xfrm>
          <a:off x="5381625" y="3362151"/>
          <a:ext cx="341313" cy="333375"/>
        </p:xfrm>
        <a:graphic>
          <a:graphicData uri="http://schemas.openxmlformats.org/presentationml/2006/ole">
            <mc:AlternateContent xmlns:mc="http://schemas.openxmlformats.org/markup-compatibility/2006">
              <mc:Choice xmlns:v="urn:schemas-microsoft-com:vml" Requires="v">
                <p:oleObj name="Equation" r:id="rId10" imgW="241200" imgH="241200" progId="Equation.3">
                  <p:embed/>
                </p:oleObj>
              </mc:Choice>
              <mc:Fallback>
                <p:oleObj name="Equation" r:id="rId10" imgW="241200" imgH="241200" progId="Equation.3">
                  <p:embed/>
                  <p:pic>
                    <p:nvPicPr>
                      <p:cNvPr id="222227" name="Object 1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81625" y="3362151"/>
                        <a:ext cx="341313" cy="3333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22228" name="Object 20"/>
          <p:cNvGraphicFramePr>
            <a:graphicFrameLocks noChangeAspect="1"/>
          </p:cNvGraphicFramePr>
          <p:nvPr/>
        </p:nvGraphicFramePr>
        <p:xfrm>
          <a:off x="5534025" y="4047951"/>
          <a:ext cx="360363" cy="333375"/>
        </p:xfrm>
        <a:graphic>
          <a:graphicData uri="http://schemas.openxmlformats.org/presentationml/2006/ole">
            <mc:AlternateContent xmlns:mc="http://schemas.openxmlformats.org/markup-compatibility/2006">
              <mc:Choice xmlns:v="urn:schemas-microsoft-com:vml" Requires="v">
                <p:oleObj name="Equation" r:id="rId12" imgW="253800" imgH="241200" progId="Equation.3">
                  <p:embed/>
                </p:oleObj>
              </mc:Choice>
              <mc:Fallback>
                <p:oleObj name="Equation" r:id="rId12" imgW="253800" imgH="241200" progId="Equation.3">
                  <p:embed/>
                  <p:pic>
                    <p:nvPicPr>
                      <p:cNvPr id="222228" name="Object 20"/>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534025" y="4047951"/>
                        <a:ext cx="360363" cy="3333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22229" name="Object 21"/>
          <p:cNvGraphicFramePr>
            <a:graphicFrameLocks noChangeAspect="1"/>
          </p:cNvGraphicFramePr>
          <p:nvPr/>
        </p:nvGraphicFramePr>
        <p:xfrm>
          <a:off x="5686425" y="4733751"/>
          <a:ext cx="358775" cy="333375"/>
        </p:xfrm>
        <a:graphic>
          <a:graphicData uri="http://schemas.openxmlformats.org/presentationml/2006/ole">
            <mc:AlternateContent xmlns:mc="http://schemas.openxmlformats.org/markup-compatibility/2006">
              <mc:Choice xmlns:v="urn:schemas-microsoft-com:vml" Requires="v">
                <p:oleObj name="Equation" r:id="rId14" imgW="253800" imgH="241200" progId="Equation.3">
                  <p:embed/>
                </p:oleObj>
              </mc:Choice>
              <mc:Fallback>
                <p:oleObj name="Equation" r:id="rId14" imgW="253800" imgH="241200" progId="Equation.3">
                  <p:embed/>
                  <p:pic>
                    <p:nvPicPr>
                      <p:cNvPr id="222229" name="Object 21"/>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686425" y="4733751"/>
                        <a:ext cx="358775" cy="3333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22230" name="Object 22"/>
          <p:cNvGraphicFramePr>
            <a:graphicFrameLocks noChangeAspect="1"/>
          </p:cNvGraphicFramePr>
          <p:nvPr/>
        </p:nvGraphicFramePr>
        <p:xfrm>
          <a:off x="5400675" y="3752676"/>
          <a:ext cx="358775" cy="333375"/>
        </p:xfrm>
        <a:graphic>
          <a:graphicData uri="http://schemas.openxmlformats.org/presentationml/2006/ole">
            <mc:AlternateContent xmlns:mc="http://schemas.openxmlformats.org/markup-compatibility/2006">
              <mc:Choice xmlns:v="urn:schemas-microsoft-com:vml" Requires="v">
                <p:oleObj name="Equation" r:id="rId16" imgW="253800" imgH="241200" progId="Equation.3">
                  <p:embed/>
                </p:oleObj>
              </mc:Choice>
              <mc:Fallback>
                <p:oleObj name="Equation" r:id="rId16" imgW="253800" imgH="241200" progId="Equation.3">
                  <p:embed/>
                  <p:pic>
                    <p:nvPicPr>
                      <p:cNvPr id="222230" name="Object 22"/>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400675" y="3752676"/>
                        <a:ext cx="358775" cy="3333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22231" name="Object 23"/>
          <p:cNvGraphicFramePr>
            <a:graphicFrameLocks noChangeAspect="1"/>
          </p:cNvGraphicFramePr>
          <p:nvPr/>
        </p:nvGraphicFramePr>
        <p:xfrm>
          <a:off x="5526088" y="4428951"/>
          <a:ext cx="376237" cy="333375"/>
        </p:xfrm>
        <a:graphic>
          <a:graphicData uri="http://schemas.openxmlformats.org/presentationml/2006/ole">
            <mc:AlternateContent xmlns:mc="http://schemas.openxmlformats.org/markup-compatibility/2006">
              <mc:Choice xmlns:v="urn:schemas-microsoft-com:vml" Requires="v">
                <p:oleObj name="Equation" r:id="rId18" imgW="266400" imgH="241200" progId="Equation.3">
                  <p:embed/>
                </p:oleObj>
              </mc:Choice>
              <mc:Fallback>
                <p:oleObj name="Equation" r:id="rId18" imgW="266400" imgH="241200" progId="Equation.3">
                  <p:embed/>
                  <p:pic>
                    <p:nvPicPr>
                      <p:cNvPr id="222231" name="Object 23"/>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526088" y="4428951"/>
                        <a:ext cx="376237" cy="3333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22232" name="Object 24"/>
          <p:cNvGraphicFramePr>
            <a:graphicFrameLocks noChangeAspect="1"/>
          </p:cNvGraphicFramePr>
          <p:nvPr/>
        </p:nvGraphicFramePr>
        <p:xfrm>
          <a:off x="5676900" y="5038551"/>
          <a:ext cx="376238" cy="333375"/>
        </p:xfrm>
        <a:graphic>
          <a:graphicData uri="http://schemas.openxmlformats.org/presentationml/2006/ole">
            <mc:AlternateContent xmlns:mc="http://schemas.openxmlformats.org/markup-compatibility/2006">
              <mc:Choice xmlns:v="urn:schemas-microsoft-com:vml" Requires="v">
                <p:oleObj name="Equation" r:id="rId20" imgW="266400" imgH="241200" progId="Equation.3">
                  <p:embed/>
                </p:oleObj>
              </mc:Choice>
              <mc:Fallback>
                <p:oleObj name="Equation" r:id="rId20" imgW="266400" imgH="241200" progId="Equation.3">
                  <p:embed/>
                  <p:pic>
                    <p:nvPicPr>
                      <p:cNvPr id="222232" name="Object 24"/>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5676900" y="5038551"/>
                        <a:ext cx="376238" cy="3333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2" name="Oval 31"/>
          <p:cNvSpPr/>
          <p:nvPr/>
        </p:nvSpPr>
        <p:spPr>
          <a:xfrm>
            <a:off x="5305425" y="5365576"/>
            <a:ext cx="609600" cy="104457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31" name="Straight Arrow Connector 30"/>
          <p:cNvCxnSpPr/>
          <p:nvPr/>
        </p:nvCxnSpPr>
        <p:spPr>
          <a:xfrm rot="5400000">
            <a:off x="5122863" y="5533851"/>
            <a:ext cx="381000"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rot="5400000">
            <a:off x="5198269" y="5839445"/>
            <a:ext cx="230188"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aphicFrame>
        <p:nvGraphicFramePr>
          <p:cNvPr id="222236" name="Object 28"/>
          <p:cNvGraphicFramePr>
            <a:graphicFrameLocks noChangeAspect="1"/>
          </p:cNvGraphicFramePr>
          <p:nvPr/>
        </p:nvGraphicFramePr>
        <p:xfrm>
          <a:off x="5381625" y="5343351"/>
          <a:ext cx="358775" cy="333375"/>
        </p:xfrm>
        <a:graphic>
          <a:graphicData uri="http://schemas.openxmlformats.org/presentationml/2006/ole">
            <mc:AlternateContent xmlns:mc="http://schemas.openxmlformats.org/markup-compatibility/2006">
              <mc:Choice xmlns:v="urn:schemas-microsoft-com:vml" Requires="v">
                <p:oleObj name="Equation" r:id="rId22" imgW="253800" imgH="241200" progId="Equation.3">
                  <p:embed/>
                </p:oleObj>
              </mc:Choice>
              <mc:Fallback>
                <p:oleObj name="Equation" r:id="rId22" imgW="253800" imgH="241200" progId="Equation.3">
                  <p:embed/>
                  <p:pic>
                    <p:nvPicPr>
                      <p:cNvPr id="222236" name="Object 28"/>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5381625" y="5343351"/>
                        <a:ext cx="358775" cy="3333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22237" name="Object 29"/>
          <p:cNvGraphicFramePr>
            <a:graphicFrameLocks noChangeAspect="1"/>
          </p:cNvGraphicFramePr>
          <p:nvPr/>
        </p:nvGraphicFramePr>
        <p:xfrm>
          <a:off x="5372100" y="5648151"/>
          <a:ext cx="376238" cy="333375"/>
        </p:xfrm>
        <a:graphic>
          <a:graphicData uri="http://schemas.openxmlformats.org/presentationml/2006/ole">
            <mc:AlternateContent xmlns:mc="http://schemas.openxmlformats.org/markup-compatibility/2006">
              <mc:Choice xmlns:v="urn:schemas-microsoft-com:vml" Requires="v">
                <p:oleObj name="Equation" r:id="rId24" imgW="266400" imgH="241200" progId="Equation.3">
                  <p:embed/>
                </p:oleObj>
              </mc:Choice>
              <mc:Fallback>
                <p:oleObj name="Equation" r:id="rId24" imgW="266400" imgH="241200" progId="Equation.3">
                  <p:embed/>
                  <p:pic>
                    <p:nvPicPr>
                      <p:cNvPr id="222237" name="Object 29"/>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5372100" y="5648151"/>
                        <a:ext cx="376238" cy="3333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45" name="Straight Connector 44"/>
          <p:cNvCxnSpPr/>
          <p:nvPr/>
        </p:nvCxnSpPr>
        <p:spPr>
          <a:xfrm>
            <a:off x="5076825" y="5952951"/>
            <a:ext cx="9906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222239" name="Object 31"/>
          <p:cNvGraphicFramePr>
            <a:graphicFrameLocks noChangeAspect="1"/>
          </p:cNvGraphicFramePr>
          <p:nvPr/>
        </p:nvGraphicFramePr>
        <p:xfrm>
          <a:off x="5556250" y="6072014"/>
          <a:ext cx="304800" cy="304800"/>
        </p:xfrm>
        <a:graphic>
          <a:graphicData uri="http://schemas.openxmlformats.org/presentationml/2006/ole">
            <mc:AlternateContent xmlns:mc="http://schemas.openxmlformats.org/markup-compatibility/2006">
              <mc:Choice xmlns:v="urn:schemas-microsoft-com:vml" Requires="v">
                <p:oleObj name="Equation" r:id="rId26" imgW="126720" imgH="164880" progId="Equation.3">
                  <p:embed/>
                </p:oleObj>
              </mc:Choice>
              <mc:Fallback>
                <p:oleObj name="Equation" r:id="rId26" imgW="126720" imgH="164880" progId="Equation.3">
                  <p:embed/>
                  <p:pic>
                    <p:nvPicPr>
                      <p:cNvPr id="222239" name="Object 31"/>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5556250" y="6072014"/>
                        <a:ext cx="304800" cy="304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3" name="Freeform 52"/>
          <p:cNvSpPr/>
          <p:nvPr/>
        </p:nvSpPr>
        <p:spPr>
          <a:xfrm rot="19297464">
            <a:off x="5292725" y="6011689"/>
            <a:ext cx="334963" cy="415925"/>
          </a:xfrm>
          <a:custGeom>
            <a:avLst/>
            <a:gdLst>
              <a:gd name="connsiteX0" fmla="*/ 1373372 w 1373372"/>
              <a:gd name="connsiteY0" fmla="*/ 51390 h 1104014"/>
              <a:gd name="connsiteX1" fmla="*/ 1181986 w 1373372"/>
              <a:gd name="connsiteY1" fmla="*/ 221511 h 1104014"/>
              <a:gd name="connsiteX2" fmla="*/ 841744 w 1373372"/>
              <a:gd name="connsiteY2" fmla="*/ 62023 h 1104014"/>
              <a:gd name="connsiteX3" fmla="*/ 1139455 w 1373372"/>
              <a:gd name="connsiteY3" fmla="*/ 593651 h 1104014"/>
              <a:gd name="connsiteX4" fmla="*/ 618460 w 1373372"/>
              <a:gd name="connsiteY4" fmla="*/ 264041 h 1104014"/>
              <a:gd name="connsiteX5" fmla="*/ 873641 w 1373372"/>
              <a:gd name="connsiteY5" fmla="*/ 731874 h 1104014"/>
              <a:gd name="connsiteX6" fmla="*/ 405809 w 1373372"/>
              <a:gd name="connsiteY6" fmla="*/ 423530 h 1104014"/>
              <a:gd name="connsiteX7" fmla="*/ 660990 w 1373372"/>
              <a:gd name="connsiteY7" fmla="*/ 859465 h 1104014"/>
              <a:gd name="connsiteX8" fmla="*/ 235688 w 1373372"/>
              <a:gd name="connsiteY8" fmla="*/ 572386 h 1104014"/>
              <a:gd name="connsiteX9" fmla="*/ 416441 w 1373372"/>
              <a:gd name="connsiteY9" fmla="*/ 987055 h 1104014"/>
              <a:gd name="connsiteX10" fmla="*/ 44302 w 1373372"/>
              <a:gd name="connsiteY10" fmla="*/ 742507 h 1104014"/>
              <a:gd name="connsiteX11" fmla="*/ 150628 w 1373372"/>
              <a:gd name="connsiteY11" fmla="*/ 955158 h 1104014"/>
              <a:gd name="connsiteX12" fmla="*/ 1772 w 1373372"/>
              <a:gd name="connsiteY12" fmla="*/ 1104014 h 1104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73372" h="1104014">
                <a:moveTo>
                  <a:pt x="1373372" y="51390"/>
                </a:moveTo>
                <a:cubicBezTo>
                  <a:pt x="1321981" y="135564"/>
                  <a:pt x="1270591" y="219739"/>
                  <a:pt x="1181986" y="221511"/>
                </a:cubicBezTo>
                <a:cubicBezTo>
                  <a:pt x="1093381" y="223283"/>
                  <a:pt x="848833" y="0"/>
                  <a:pt x="841744" y="62023"/>
                </a:cubicBezTo>
                <a:cubicBezTo>
                  <a:pt x="834656" y="124046"/>
                  <a:pt x="1176669" y="559981"/>
                  <a:pt x="1139455" y="593651"/>
                </a:cubicBezTo>
                <a:cubicBezTo>
                  <a:pt x="1102241" y="627321"/>
                  <a:pt x="662762" y="241004"/>
                  <a:pt x="618460" y="264041"/>
                </a:cubicBezTo>
                <a:cubicBezTo>
                  <a:pt x="574158" y="287078"/>
                  <a:pt x="909083" y="705292"/>
                  <a:pt x="873641" y="731874"/>
                </a:cubicBezTo>
                <a:cubicBezTo>
                  <a:pt x="838199" y="758456"/>
                  <a:pt x="441251" y="402265"/>
                  <a:pt x="405809" y="423530"/>
                </a:cubicBezTo>
                <a:cubicBezTo>
                  <a:pt x="370367" y="444795"/>
                  <a:pt x="689344" y="834656"/>
                  <a:pt x="660990" y="859465"/>
                </a:cubicBezTo>
                <a:cubicBezTo>
                  <a:pt x="632636" y="884274"/>
                  <a:pt x="276446" y="551121"/>
                  <a:pt x="235688" y="572386"/>
                </a:cubicBezTo>
                <a:cubicBezTo>
                  <a:pt x="194930" y="593651"/>
                  <a:pt x="448339" y="958702"/>
                  <a:pt x="416441" y="987055"/>
                </a:cubicBezTo>
                <a:cubicBezTo>
                  <a:pt x="384543" y="1015409"/>
                  <a:pt x="88604" y="747823"/>
                  <a:pt x="44302" y="742507"/>
                </a:cubicBezTo>
                <a:cubicBezTo>
                  <a:pt x="0" y="737191"/>
                  <a:pt x="157716" y="894907"/>
                  <a:pt x="150628" y="955158"/>
                </a:cubicBezTo>
                <a:cubicBezTo>
                  <a:pt x="143540" y="1015409"/>
                  <a:pt x="72656" y="1059711"/>
                  <a:pt x="1772" y="1104014"/>
                </a:cubicBezTo>
              </a:path>
            </a:pathLst>
          </a:custGeom>
          <a:ln w="9525">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grpSp>
        <p:nvGrpSpPr>
          <p:cNvPr id="222251" name="Group 43"/>
          <p:cNvGrpSpPr>
            <a:grpSpLocks/>
          </p:cNvGrpSpPr>
          <p:nvPr/>
        </p:nvGrpSpPr>
        <p:grpSpPr bwMode="auto">
          <a:xfrm>
            <a:off x="7667625" y="3068464"/>
            <a:ext cx="1296988" cy="503237"/>
            <a:chOff x="4830" y="1207"/>
            <a:chExt cx="817" cy="317"/>
          </a:xfrm>
        </p:grpSpPr>
        <p:sp>
          <p:nvSpPr>
            <p:cNvPr id="222241" name="AutoShape 33"/>
            <p:cNvSpPr>
              <a:spLocks noChangeArrowheads="1"/>
            </p:cNvSpPr>
            <p:nvPr/>
          </p:nvSpPr>
          <p:spPr bwMode="auto">
            <a:xfrm>
              <a:off x="4830" y="1207"/>
              <a:ext cx="817" cy="317"/>
            </a:xfrm>
            <a:prstGeom prst="rightArrow">
              <a:avLst>
                <a:gd name="adj1" fmla="val 50000"/>
                <a:gd name="adj2" fmla="val 64432"/>
              </a:avLst>
            </a:prstGeom>
            <a:solidFill>
              <a:srgbClr val="FFFF00"/>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2242" name="Text Box 34"/>
            <p:cNvSpPr txBox="1">
              <a:spLocks noChangeArrowheads="1"/>
            </p:cNvSpPr>
            <p:nvPr/>
          </p:nvSpPr>
          <p:spPr bwMode="auto">
            <a:xfrm>
              <a:off x="4863" y="1248"/>
              <a:ext cx="57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Fission</a:t>
              </a:r>
            </a:p>
          </p:txBody>
        </p:sp>
      </p:grpSp>
      <p:grpSp>
        <p:nvGrpSpPr>
          <p:cNvPr id="222252" name="Group 44"/>
          <p:cNvGrpSpPr>
            <a:grpSpLocks/>
          </p:cNvGrpSpPr>
          <p:nvPr/>
        </p:nvGrpSpPr>
        <p:grpSpPr bwMode="auto">
          <a:xfrm>
            <a:off x="7667625" y="3751089"/>
            <a:ext cx="1296988" cy="503237"/>
            <a:chOff x="4830" y="1637"/>
            <a:chExt cx="817" cy="317"/>
          </a:xfrm>
        </p:grpSpPr>
        <p:sp>
          <p:nvSpPr>
            <p:cNvPr id="222245" name="AutoShape 37"/>
            <p:cNvSpPr>
              <a:spLocks noChangeArrowheads="1"/>
            </p:cNvSpPr>
            <p:nvPr/>
          </p:nvSpPr>
          <p:spPr bwMode="auto">
            <a:xfrm>
              <a:off x="4830" y="1637"/>
              <a:ext cx="817" cy="317"/>
            </a:xfrm>
            <a:prstGeom prst="rightArrow">
              <a:avLst>
                <a:gd name="adj1" fmla="val 50000"/>
                <a:gd name="adj2" fmla="val 64432"/>
              </a:avLst>
            </a:prstGeom>
            <a:solidFill>
              <a:srgbClr val="FFFF00"/>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2246" name="Text Box 38"/>
            <p:cNvSpPr txBox="1">
              <a:spLocks noChangeArrowheads="1"/>
            </p:cNvSpPr>
            <p:nvPr/>
          </p:nvSpPr>
          <p:spPr bwMode="auto">
            <a:xfrm>
              <a:off x="4863" y="1679"/>
              <a:ext cx="57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Fission</a:t>
              </a:r>
            </a:p>
          </p:txBody>
        </p:sp>
      </p:grpSp>
      <p:grpSp>
        <p:nvGrpSpPr>
          <p:cNvPr id="222253" name="Group 45"/>
          <p:cNvGrpSpPr>
            <a:grpSpLocks/>
          </p:cNvGrpSpPr>
          <p:nvPr/>
        </p:nvGrpSpPr>
        <p:grpSpPr bwMode="auto">
          <a:xfrm>
            <a:off x="7667625" y="4436889"/>
            <a:ext cx="1296988" cy="503237"/>
            <a:chOff x="4830" y="2069"/>
            <a:chExt cx="817" cy="317"/>
          </a:xfrm>
        </p:grpSpPr>
        <p:sp>
          <p:nvSpPr>
            <p:cNvPr id="222248" name="AutoShape 40"/>
            <p:cNvSpPr>
              <a:spLocks noChangeArrowheads="1"/>
            </p:cNvSpPr>
            <p:nvPr/>
          </p:nvSpPr>
          <p:spPr bwMode="auto">
            <a:xfrm>
              <a:off x="4830" y="2069"/>
              <a:ext cx="817" cy="317"/>
            </a:xfrm>
            <a:prstGeom prst="rightArrow">
              <a:avLst>
                <a:gd name="adj1" fmla="val 50000"/>
                <a:gd name="adj2" fmla="val 64432"/>
              </a:avLst>
            </a:prstGeom>
            <a:solidFill>
              <a:srgbClr val="FFFF00"/>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2249" name="Text Box 41"/>
            <p:cNvSpPr txBox="1">
              <a:spLocks noChangeArrowheads="1"/>
            </p:cNvSpPr>
            <p:nvPr/>
          </p:nvSpPr>
          <p:spPr bwMode="auto">
            <a:xfrm>
              <a:off x="4863" y="2111"/>
              <a:ext cx="57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Fission</a:t>
              </a:r>
            </a:p>
          </p:txBody>
        </p:sp>
      </p:grpSp>
      <p:graphicFrame>
        <p:nvGraphicFramePr>
          <p:cNvPr id="222254" name="Object 46"/>
          <p:cNvGraphicFramePr>
            <a:graphicFrameLocks noChangeAspect="1"/>
          </p:cNvGraphicFramePr>
          <p:nvPr/>
        </p:nvGraphicFramePr>
        <p:xfrm>
          <a:off x="395288" y="3387725"/>
          <a:ext cx="4344987" cy="2778125"/>
        </p:xfrm>
        <a:graphic>
          <a:graphicData uri="http://schemas.openxmlformats.org/presentationml/2006/ole">
            <mc:AlternateContent xmlns:mc="http://schemas.openxmlformats.org/markup-compatibility/2006">
              <mc:Choice xmlns:v="urn:schemas-microsoft-com:vml" Requires="v">
                <p:oleObj name="Equation" r:id="rId28" imgW="1726920" imgH="1104840" progId="Equation.DSMT4">
                  <p:embed/>
                </p:oleObj>
              </mc:Choice>
              <mc:Fallback>
                <p:oleObj name="Equation" r:id="rId28" imgW="1726920" imgH="1104840" progId="Equation.DSMT4">
                  <p:embed/>
                  <p:pic>
                    <p:nvPicPr>
                      <p:cNvPr id="222254" name="Object 46"/>
                      <p:cNvPicPr>
                        <a:picLocks noChangeAspect="1" noChangeArrowheads="1"/>
                      </p:cNvPicPr>
                      <p:nvPr/>
                    </p:nvPicPr>
                    <p:blipFill>
                      <a:blip r:embed="rId29"/>
                      <a:srcRect/>
                      <a:stretch>
                        <a:fillRect/>
                      </a:stretch>
                    </p:blipFill>
                    <p:spPr bwMode="auto">
                      <a:xfrm>
                        <a:off x="395288" y="3387725"/>
                        <a:ext cx="4344987" cy="2778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3" name="Rectangle 3"/>
          <p:cNvSpPr txBox="1">
            <a:spLocks/>
          </p:cNvSpPr>
          <p:nvPr/>
        </p:nvSpPr>
        <p:spPr bwMode="auto">
          <a:xfrm>
            <a:off x="457200" y="1401729"/>
            <a:ext cx="8291264" cy="1370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13873163" rtl="0" eaLnBrk="0" fontAlgn="base" hangingPunct="0">
              <a:spcBef>
                <a:spcPct val="20000"/>
              </a:spcBef>
              <a:spcAft>
                <a:spcPct val="0"/>
              </a:spcAft>
              <a:buClr>
                <a:srgbClr val="500000"/>
              </a:buClr>
              <a:buSzPct val="95000"/>
              <a:buFont typeface="Wingdings 2" panose="05020102010507070707" pitchFamily="18" charset="2"/>
              <a:buChar char=""/>
              <a:defRPr sz="2600" kern="1200">
                <a:solidFill>
                  <a:schemeClr val="tx1"/>
                </a:solidFill>
                <a:latin typeface="+mn-lt"/>
                <a:ea typeface="+mn-ea"/>
                <a:cs typeface="+mn-cs"/>
              </a:defRPr>
            </a:lvl1pPr>
            <a:lvl2pPr marL="742950" indent="-285750" algn="l" defTabSz="-13873163" rtl="0" eaLnBrk="0" fontAlgn="base" hangingPunct="0">
              <a:spcBef>
                <a:spcPct val="20000"/>
              </a:spcBef>
              <a:spcAft>
                <a:spcPct val="0"/>
              </a:spcAft>
              <a:buClr>
                <a:srgbClr val="500000"/>
              </a:buClr>
              <a:buSzPct val="85000"/>
              <a:buFont typeface="Wingdings 2" panose="05020102010507070707" pitchFamily="18" charset="2"/>
              <a:buChar char=""/>
              <a:defRPr sz="2400" kern="1200">
                <a:solidFill>
                  <a:schemeClr val="tx1"/>
                </a:solidFill>
                <a:latin typeface="+mn-lt"/>
                <a:ea typeface="+mn-ea"/>
                <a:cs typeface="+mn-cs"/>
              </a:defRPr>
            </a:lvl2pPr>
            <a:lvl3pPr marL="1143000" indent="-228600" algn="l" defTabSz="-13873163" rtl="0" eaLnBrk="0" fontAlgn="base" hangingPunct="0">
              <a:spcBef>
                <a:spcPct val="20000"/>
              </a:spcBef>
              <a:spcAft>
                <a:spcPct val="0"/>
              </a:spcAft>
              <a:buClr>
                <a:srgbClr val="500000"/>
              </a:buClr>
              <a:buSzPct val="70000"/>
              <a:buFont typeface="Wingdings 2" panose="05020102010507070707" pitchFamily="18" charset="2"/>
              <a:buChar char=""/>
              <a:defRPr sz="2100" kern="1200">
                <a:solidFill>
                  <a:schemeClr val="tx1"/>
                </a:solidFill>
                <a:latin typeface="+mn-lt"/>
                <a:ea typeface="+mn-ea"/>
                <a:cs typeface="+mn-cs"/>
              </a:defRPr>
            </a:lvl3pPr>
            <a:lvl4pPr marL="1600200" indent="-228600" algn="l" defTabSz="-13873163" rtl="0" eaLnBrk="0" fontAlgn="base" hangingPunct="0">
              <a:spcBef>
                <a:spcPct val="20000"/>
              </a:spcBef>
              <a:spcAft>
                <a:spcPct val="0"/>
              </a:spcAft>
              <a:buClr>
                <a:srgbClr val="500000"/>
              </a:buClr>
              <a:buSzPct val="65000"/>
              <a:buFont typeface="Wingdings 2" panose="05020102010507070707" pitchFamily="18" charset="2"/>
              <a:buChar char=""/>
              <a:defRPr sz="2000" kern="1200">
                <a:solidFill>
                  <a:schemeClr val="tx1"/>
                </a:solidFill>
                <a:latin typeface="+mn-lt"/>
                <a:ea typeface="+mn-ea"/>
                <a:cs typeface="+mn-cs"/>
              </a:defRPr>
            </a:lvl4pPr>
            <a:lvl5pPr marL="2057400" indent="-228600" algn="l" defTabSz="-13873163" rtl="0" eaLnBrk="0" fontAlgn="base" hangingPunct="0">
              <a:spcBef>
                <a:spcPct val="20000"/>
              </a:spcBef>
              <a:spcAft>
                <a:spcPct val="0"/>
              </a:spcAft>
              <a:buClr>
                <a:srgbClr val="500000"/>
              </a:buClr>
              <a:buSzPct val="65000"/>
              <a:buFont typeface="Wingdings 2" panose="05020102010507070707" pitchFamily="18" charset="2"/>
              <a:buChar char=""/>
              <a:defRPr sz="2000" kern="1200">
                <a:solidFill>
                  <a:schemeClr val="tx1"/>
                </a:solidFill>
                <a:latin typeface="+mn-lt"/>
                <a:ea typeface="+mn-ea"/>
                <a:cs typeface="+mn-cs"/>
              </a:defRPr>
            </a:lvl5pPr>
            <a:lvl6pPr marL="1737360" indent="-210312" algn="l" rtl="0" latinLnBrk="0">
              <a:spcBef>
                <a:spcPct val="20000"/>
              </a:spcBef>
              <a:buClr>
                <a:schemeClr val="accent5"/>
              </a:buClr>
              <a:buSzPct val="80000"/>
              <a:buFont typeface="Wingdings 2"/>
              <a:buChar char=""/>
              <a:defRPr sz="1800" kern="1200">
                <a:solidFill>
                  <a:schemeClr val="tx1"/>
                </a:solidFill>
                <a:latin typeface="+mn-lt"/>
                <a:ea typeface="+mn-ea"/>
                <a:cs typeface="+mn-cs"/>
              </a:defRPr>
            </a:lvl6pPr>
            <a:lvl7pPr marL="1920240" indent="-182880" algn="l" rtl="0" latinLnBrk="0">
              <a:spcBef>
                <a:spcPct val="20000"/>
              </a:spcBef>
              <a:buClr>
                <a:schemeClr val="accent6"/>
              </a:buClr>
              <a:buSzPct val="80000"/>
              <a:buFont typeface="Wingdings 2"/>
              <a:buChar char=""/>
              <a:defRPr sz="1600" kern="1200" baseline="0">
                <a:solidFill>
                  <a:schemeClr val="tx1"/>
                </a:solidFill>
                <a:latin typeface="+mn-lt"/>
                <a:ea typeface="+mn-ea"/>
                <a:cs typeface="+mn-cs"/>
              </a:defRPr>
            </a:lvl7pPr>
            <a:lvl8pPr marL="2194560" indent="-182880" algn="l" rtl="0" latinLnBrk="0">
              <a:spcBef>
                <a:spcPct val="20000"/>
              </a:spcBef>
              <a:buClr>
                <a:schemeClr val="tx2"/>
              </a:buClr>
              <a:buChar char="•"/>
              <a:defRPr sz="1600" kern="1200">
                <a:solidFill>
                  <a:schemeClr val="tx1"/>
                </a:solidFill>
                <a:latin typeface="+mn-lt"/>
                <a:ea typeface="+mn-ea"/>
                <a:cs typeface="+mn-cs"/>
              </a:defRPr>
            </a:lvl8pPr>
            <a:lvl9pPr marL="2468880" indent="-182880" algn="l" rtl="0" latinLnBrk="0">
              <a:spcBef>
                <a:spcPct val="20000"/>
              </a:spcBef>
              <a:buClr>
                <a:schemeClr val="tx2"/>
              </a:buClr>
              <a:buFontTx/>
              <a:buChar char="•"/>
              <a:defRPr sz="1400" kern="1200" baseline="0">
                <a:solidFill>
                  <a:schemeClr val="tx1"/>
                </a:solidFill>
                <a:latin typeface="+mn-lt"/>
                <a:ea typeface="+mn-ea"/>
                <a:cs typeface="+mn-cs"/>
              </a:defRPr>
            </a:lvl9pPr>
          </a:lstStyle>
          <a:p>
            <a:r>
              <a:rPr lang="en-US" altLang="en-US" dirty="0"/>
              <a:t>The production of a heavy nucleus is a competition between neutron emission and fission.</a:t>
            </a:r>
          </a:p>
        </p:txBody>
      </p:sp>
      <p:graphicFrame>
        <p:nvGraphicFramePr>
          <p:cNvPr id="44" name="Object 8"/>
          <p:cNvGraphicFramePr>
            <a:graphicFrameLocks noChangeAspect="1"/>
          </p:cNvGraphicFramePr>
          <p:nvPr/>
        </p:nvGraphicFramePr>
        <p:xfrm>
          <a:off x="804069" y="6256165"/>
          <a:ext cx="3708400" cy="457200"/>
        </p:xfrm>
        <a:graphic>
          <a:graphicData uri="http://schemas.openxmlformats.org/presentationml/2006/ole">
            <mc:AlternateContent xmlns:mc="http://schemas.openxmlformats.org/markup-compatibility/2006">
              <mc:Choice xmlns:v="urn:schemas-microsoft-com:vml" Requires="v">
                <p:oleObj name="Equation" r:id="rId30" imgW="1854000" imgH="228600" progId="Equation.DSMT4">
                  <p:embed/>
                </p:oleObj>
              </mc:Choice>
              <mc:Fallback>
                <p:oleObj name="Equation" r:id="rId30" imgW="1854000" imgH="228600" progId="Equation.DSMT4">
                  <p:embed/>
                  <p:pic>
                    <p:nvPicPr>
                      <p:cNvPr id="44" name="Object 8"/>
                      <p:cNvPicPr>
                        <a:picLocks noChangeAspect="1" noChangeArrowheads="1"/>
                      </p:cNvPicPr>
                      <p:nvPr/>
                    </p:nvPicPr>
                    <p:blipFill>
                      <a:blip r:embed="rId31"/>
                      <a:srcRect/>
                      <a:stretch>
                        <a:fillRect/>
                      </a:stretch>
                    </p:blipFill>
                    <p:spPr bwMode="auto">
                      <a:xfrm>
                        <a:off x="804069" y="6256165"/>
                        <a:ext cx="3708400" cy="457200"/>
                      </a:xfrm>
                      <a:prstGeom prst="rect">
                        <a:avLst/>
                      </a:prstGeom>
                      <a:noFill/>
                      <a:ln w="50800">
                        <a:solidFill>
                          <a:srgbClr val="500000"/>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29664883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2225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225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2225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2211">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225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2211" grpId="0" build="p"/>
    </p:bld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34850" name="Rectangle 2"/>
          <p:cNvSpPr>
            <a:spLocks noGrp="1"/>
          </p:cNvSpPr>
          <p:nvPr>
            <p:ph type="title"/>
          </p:nvPr>
        </p:nvSpPr>
        <p:spPr/>
        <p:txBody>
          <a:bodyPr/>
          <a:lstStyle/>
          <a:p>
            <a:r>
              <a:rPr lang="en-US" altLang="en-US"/>
              <a:t>The Fission Barrier</a:t>
            </a:r>
          </a:p>
        </p:txBody>
      </p:sp>
      <p:pic>
        <p:nvPicPr>
          <p:cNvPr id="334851" name="Picture 3" descr="Energy vs Deform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950" y="1484784"/>
            <a:ext cx="7488238" cy="5300662"/>
          </a:xfrm>
          <a:prstGeom prst="rect">
            <a:avLst/>
          </a:prstGeom>
          <a:noFill/>
          <a:extLst>
            <a:ext uri="{909E8E84-426E-40DD-AFC4-6F175D3DCCD1}">
              <a14:hiddenFill xmlns:a14="http://schemas.microsoft.com/office/drawing/2010/main">
                <a:solidFill>
                  <a:srgbClr val="FFFFFF"/>
                </a:solidFill>
              </a14:hiddenFill>
            </a:ext>
          </a:extLst>
        </p:spPr>
      </p:pic>
      <p:sp>
        <p:nvSpPr>
          <p:cNvPr id="334852" name="Rectangle 4"/>
          <p:cNvSpPr>
            <a:spLocks noGrp="1"/>
          </p:cNvSpPr>
          <p:nvPr>
            <p:ph type="body" idx="1"/>
          </p:nvPr>
        </p:nvSpPr>
        <p:spPr>
          <a:xfrm>
            <a:off x="5075238" y="1412875"/>
            <a:ext cx="3960812" cy="2447925"/>
          </a:xfrm>
        </p:spPr>
        <p:txBody>
          <a:bodyPr/>
          <a:lstStyle/>
          <a:p>
            <a:pPr>
              <a:lnSpc>
                <a:spcPct val="90000"/>
              </a:lnSpc>
            </a:pPr>
            <a:r>
              <a:rPr lang="en-US" altLang="en-US" i="1"/>
              <a:t>B</a:t>
            </a:r>
            <a:r>
              <a:rPr lang="en-US" altLang="en-US" baseline="-25000"/>
              <a:t>f</a:t>
            </a:r>
            <a:r>
              <a:rPr lang="en-US" altLang="en-US"/>
              <a:t> is the </a:t>
            </a:r>
            <a:r>
              <a:rPr lang="en-US" altLang="en-US" i="1"/>
              <a:t>fission barrier</a:t>
            </a:r>
            <a:r>
              <a:rPr lang="en-US" altLang="en-US"/>
              <a:t>.</a:t>
            </a:r>
          </a:p>
          <a:p>
            <a:pPr>
              <a:lnSpc>
                <a:spcPct val="90000"/>
              </a:lnSpc>
            </a:pPr>
            <a:r>
              <a:rPr lang="en-US" altLang="en-US"/>
              <a:t>It is caused by a change in the surface and Coulomb energies at constant volume and density.</a:t>
            </a:r>
          </a:p>
        </p:txBody>
      </p:sp>
      <p:sp>
        <p:nvSpPr>
          <p:cNvPr id="334853" name="Text Box 5"/>
          <p:cNvSpPr txBox="1">
            <a:spLocks noChangeArrowheads="1"/>
          </p:cNvSpPr>
          <p:nvPr/>
        </p:nvSpPr>
        <p:spPr bwMode="auto">
          <a:xfrm>
            <a:off x="5056188" y="3742209"/>
            <a:ext cx="728662"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solidFill>
                  <a:prstClr val="black"/>
                </a:solidFill>
                <a:sym typeface="Symbol" panose="05050102010706020507" pitchFamily="18" charset="2"/>
              </a:rPr>
              <a:t></a:t>
            </a:r>
            <a:r>
              <a:rPr lang="en-US" altLang="en-US">
                <a:solidFill>
                  <a:prstClr val="black"/>
                </a:solidFill>
                <a:latin typeface="Constantia" panose="02030602050306030303" pitchFamily="18" charset="0"/>
                <a:sym typeface="Symbol" panose="05050102010706020507" pitchFamily="18" charset="2"/>
              </a:rPr>
              <a:t> 4</a:t>
            </a:r>
            <a:r>
              <a:rPr lang="en-US" altLang="en-US">
                <a:solidFill>
                  <a:prstClr val="black"/>
                </a:solidFill>
                <a:latin typeface="Symbol" panose="05050102010706020507" pitchFamily="18" charset="2"/>
                <a:sym typeface="Symbol" panose="05050102010706020507" pitchFamily="18" charset="2"/>
              </a:rPr>
              <a:t>p</a:t>
            </a:r>
            <a:r>
              <a:rPr lang="en-US" altLang="en-US" i="1">
                <a:solidFill>
                  <a:prstClr val="black"/>
                </a:solidFill>
                <a:latin typeface="Symbol" panose="05050102010706020507" pitchFamily="18" charset="2"/>
                <a:sym typeface="Symbol" panose="05050102010706020507" pitchFamily="18" charset="2"/>
              </a:rPr>
              <a:t>e</a:t>
            </a:r>
            <a:r>
              <a:rPr lang="en-US" altLang="en-US" baseline="-25000">
                <a:solidFill>
                  <a:prstClr val="black"/>
                </a:solidFill>
                <a:sym typeface="Symbol" panose="05050102010706020507" pitchFamily="18" charset="2"/>
              </a:rPr>
              <a:t>0</a:t>
            </a:r>
          </a:p>
        </p:txBody>
      </p:sp>
      <p:sp>
        <p:nvSpPr>
          <p:cNvPr id="2" name="Oval 1"/>
          <p:cNvSpPr/>
          <p:nvPr/>
        </p:nvSpPr>
        <p:spPr>
          <a:xfrm>
            <a:off x="2267744" y="5373216"/>
            <a:ext cx="504056" cy="360040"/>
          </a:xfrm>
          <a:prstGeom prst="ellipse">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481762186"/>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Ideas in Our Model</a:t>
            </a:r>
          </a:p>
        </p:txBody>
      </p:sp>
      <p:sp>
        <p:nvSpPr>
          <p:cNvPr id="6" name="Content Placeholder 5"/>
          <p:cNvSpPr>
            <a:spLocks noGrp="1"/>
          </p:cNvSpPr>
          <p:nvPr>
            <p:ph idx="1"/>
          </p:nvPr>
        </p:nvSpPr>
        <p:spPr>
          <a:xfrm>
            <a:off x="457200" y="1412875"/>
            <a:ext cx="8291264" cy="5256485"/>
          </a:xfrm>
        </p:spPr>
        <p:txBody>
          <a:bodyPr/>
          <a:lstStyle/>
          <a:p>
            <a:r>
              <a:rPr lang="en-US" dirty="0"/>
              <a:t>Sub-barrier fusion though a distribution of barriers.</a:t>
            </a:r>
          </a:p>
          <a:p>
            <a:r>
              <a:rPr lang="en-US" dirty="0"/>
              <a:t>Subtraction of energy unavailable due to (rigid body) rotation and pairing.</a:t>
            </a:r>
          </a:p>
          <a:p>
            <a:r>
              <a:rPr lang="en-US" dirty="0"/>
              <a:t>Fade-out of shell effects with increasing excitation energy.</a:t>
            </a:r>
          </a:p>
          <a:p>
            <a:r>
              <a:rPr lang="en-US" dirty="0"/>
              <a:t>Influence of collective effects.</a:t>
            </a:r>
          </a:p>
          <a:p>
            <a:r>
              <a:rPr lang="en-US" dirty="0"/>
              <a:t>Reduction of angular momentum during the emission of neutrons, protons, and alpha particles.</a:t>
            </a:r>
          </a:p>
          <a:p>
            <a:r>
              <a:rPr lang="en-US" dirty="0"/>
              <a:t>Influence of angular momentum on the fission barrier.</a:t>
            </a:r>
          </a:p>
          <a:p>
            <a:r>
              <a:rPr lang="en-US" dirty="0"/>
              <a:t>Reduction of the proton emission barrier compared to </a:t>
            </a:r>
            <a:r>
              <a:rPr lang="en-US" i="1" dirty="0"/>
              <a:t>a priori</a:t>
            </a:r>
            <a:r>
              <a:rPr lang="en-US" dirty="0"/>
              <a:t> estimates.</a:t>
            </a:r>
          </a:p>
        </p:txBody>
      </p:sp>
    </p:spTree>
    <p:extLst>
      <p:ext uri="{BB962C8B-B14F-4D97-AF65-F5344CB8AC3E}">
        <p14:creationId xmlns:p14="http://schemas.microsoft.com/office/powerpoint/2010/main" val="3791009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457200" y="1412875"/>
            <a:ext cx="8229600" cy="4701907"/>
          </a:xfrm>
        </p:spPr>
        <p:txBody>
          <a:bodyPr/>
          <a:lstStyle/>
          <a:p>
            <a:r>
              <a:rPr lang="en-US" dirty="0"/>
              <a:t>Capture cross section according to the </a:t>
            </a:r>
            <a:r>
              <a:rPr lang="en-US" i="1" dirty="0"/>
              <a:t>Diffused Barrier Formula</a:t>
            </a:r>
            <a:r>
              <a:rPr lang="en-US" dirty="0"/>
              <a:t> from </a:t>
            </a:r>
            <a:r>
              <a:rPr lang="en-US" dirty="0" err="1"/>
              <a:t>Świątecki</a:t>
            </a:r>
            <a:r>
              <a:rPr lang="en-US" dirty="0"/>
              <a:t> </a:t>
            </a:r>
            <a:r>
              <a:rPr lang="en-US" i="1" dirty="0"/>
              <a:t>et al.</a:t>
            </a:r>
          </a:p>
          <a:p>
            <a:r>
              <a:rPr lang="en-US" i="1" dirty="0" err="1"/>
              <a:t>P</a:t>
            </a:r>
            <a:r>
              <a:rPr lang="en-US" baseline="-25000" dirty="0" err="1"/>
              <a:t>CN</a:t>
            </a:r>
            <a:r>
              <a:rPr lang="en-US" dirty="0"/>
              <a:t> according to </a:t>
            </a:r>
            <a:r>
              <a:rPr lang="en-US" dirty="0" err="1"/>
              <a:t>Siwek-Wilczyńska</a:t>
            </a:r>
            <a:r>
              <a:rPr lang="en-US" dirty="0"/>
              <a:t> </a:t>
            </a:r>
            <a:r>
              <a:rPr lang="en-US" i="1" dirty="0"/>
              <a:t>et al</a:t>
            </a:r>
            <a:r>
              <a:rPr lang="en-US" dirty="0"/>
              <a:t>.</a:t>
            </a:r>
          </a:p>
          <a:p>
            <a:r>
              <a:rPr lang="en-US" dirty="0"/>
              <a:t>Use the </a:t>
            </a:r>
            <a:r>
              <a:rPr lang="en-US" i="1" dirty="0"/>
              <a:t>thermal energy</a:t>
            </a:r>
            <a:r>
              <a:rPr lang="en-US" dirty="0"/>
              <a:t> instead of excitation energy:</a:t>
            </a:r>
          </a:p>
          <a:p>
            <a:endParaRPr lang="en-US" dirty="0"/>
          </a:p>
          <a:p>
            <a:endParaRPr lang="en-US" dirty="0"/>
          </a:p>
          <a:p>
            <a:endParaRPr lang="en-US" dirty="0"/>
          </a:p>
          <a:p>
            <a:endParaRPr lang="en-US" dirty="0"/>
          </a:p>
          <a:p>
            <a:r>
              <a:rPr lang="en-US" dirty="0"/>
              <a:t>Temperature: </a:t>
            </a:r>
            <a:r>
              <a:rPr lang="en-US" i="1" dirty="0"/>
              <a:t>T</a:t>
            </a:r>
            <a:r>
              <a:rPr lang="en-US" dirty="0"/>
              <a:t> = (</a:t>
            </a:r>
            <a:r>
              <a:rPr lang="en-US" i="1" dirty="0" err="1"/>
              <a:t>U</a:t>
            </a:r>
            <a:r>
              <a:rPr lang="en-US" baseline="-25000" dirty="0" err="1"/>
              <a:t>0</a:t>
            </a:r>
            <a:r>
              <a:rPr lang="en-US" dirty="0"/>
              <a:t>/</a:t>
            </a:r>
            <a:r>
              <a:rPr lang="en-US" i="1" dirty="0" err="1"/>
              <a:t>a</a:t>
            </a:r>
            <a:r>
              <a:rPr lang="en-US" baseline="-25000" dirty="0" err="1"/>
              <a:t>0</a:t>
            </a:r>
            <a:r>
              <a:rPr lang="en-US" dirty="0"/>
              <a:t>)</a:t>
            </a:r>
            <a:r>
              <a:rPr lang="en-US" baseline="30000" dirty="0"/>
              <a:t>1/2</a:t>
            </a:r>
          </a:p>
          <a:p>
            <a:r>
              <a:rPr lang="en-US" dirty="0"/>
              <a:t>Angular momentum limited to </a:t>
            </a:r>
            <a:r>
              <a:rPr lang="en-US" dirty="0" err="1"/>
              <a:t>25</a:t>
            </a:r>
            <a:r>
              <a:rPr lang="en-US" i="1" dirty="0" err="1"/>
              <a:t>ħ</a:t>
            </a:r>
            <a:r>
              <a:rPr lang="en-US" dirty="0"/>
              <a:t>.</a:t>
            </a:r>
          </a:p>
        </p:txBody>
      </p:sp>
      <p:sp>
        <p:nvSpPr>
          <p:cNvPr id="5" name="Title 4"/>
          <p:cNvSpPr>
            <a:spLocks noGrp="1"/>
          </p:cNvSpPr>
          <p:nvPr>
            <p:ph type="title"/>
          </p:nvPr>
        </p:nvSpPr>
        <p:spPr/>
        <p:txBody>
          <a:bodyPr/>
          <a:lstStyle/>
          <a:p>
            <a:r>
              <a:rPr lang="en-US" dirty="0"/>
              <a:t>Our Model</a:t>
            </a:r>
          </a:p>
        </p:txBody>
      </p:sp>
      <p:sp>
        <p:nvSpPr>
          <p:cNvPr id="7" name="Text Box 7"/>
          <p:cNvSpPr txBox="1">
            <a:spLocks noChangeArrowheads="1"/>
          </p:cNvSpPr>
          <p:nvPr/>
        </p:nvSpPr>
        <p:spPr bwMode="auto">
          <a:xfrm>
            <a:off x="3568397" y="6402814"/>
            <a:ext cx="5468099"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a:r>
              <a:rPr lang="en-US" altLang="en-US" sz="1600" dirty="0">
                <a:solidFill>
                  <a:prstClr val="black"/>
                </a:solidFill>
                <a:latin typeface="Constantia" panose="02030602050306030303" pitchFamily="18" charset="0"/>
              </a:rPr>
              <a:t>K. </a:t>
            </a:r>
            <a:r>
              <a:rPr lang="en-US" altLang="en-US" sz="1600" dirty="0" err="1">
                <a:solidFill>
                  <a:prstClr val="black"/>
                </a:solidFill>
                <a:latin typeface="Constantia" panose="02030602050306030303" pitchFamily="18" charset="0"/>
              </a:rPr>
              <a:t>Siwek-Wilczyńska</a:t>
            </a:r>
            <a:r>
              <a:rPr lang="en-US" altLang="en-US" sz="1600" dirty="0">
                <a:solidFill>
                  <a:prstClr val="black"/>
                </a:solidFill>
                <a:latin typeface="Constantia" panose="02030602050306030303" pitchFamily="18" charset="0"/>
              </a:rPr>
              <a:t> </a:t>
            </a:r>
            <a:r>
              <a:rPr lang="en-US" altLang="en-US" sz="1600" i="1" dirty="0">
                <a:solidFill>
                  <a:prstClr val="black"/>
                </a:solidFill>
                <a:latin typeface="Constantia" panose="02030602050306030303" pitchFamily="18" charset="0"/>
              </a:rPr>
              <a:t>et al</a:t>
            </a:r>
            <a:r>
              <a:rPr lang="en-US" altLang="en-US" sz="1600" dirty="0">
                <a:solidFill>
                  <a:prstClr val="black"/>
                </a:solidFill>
                <a:latin typeface="Constantia" panose="02030602050306030303" pitchFamily="18" charset="0"/>
              </a:rPr>
              <a:t>., Int. J. Mod. Phys. E </a:t>
            </a:r>
            <a:r>
              <a:rPr lang="en-US" altLang="en-US" sz="1600" b="1" dirty="0">
                <a:solidFill>
                  <a:prstClr val="black"/>
                </a:solidFill>
                <a:latin typeface="Constantia" panose="02030602050306030303" pitchFamily="18" charset="0"/>
              </a:rPr>
              <a:t>17</a:t>
            </a:r>
            <a:r>
              <a:rPr lang="en-US" altLang="en-US" sz="1600" dirty="0">
                <a:solidFill>
                  <a:prstClr val="black"/>
                </a:solidFill>
                <a:latin typeface="Constantia" panose="02030602050306030303" pitchFamily="18" charset="0"/>
              </a:rPr>
              <a:t>, 12 (2008).</a:t>
            </a:r>
            <a:endParaRPr lang="fr-FR" altLang="en-US" sz="1600" dirty="0">
              <a:solidFill>
                <a:prstClr val="black"/>
              </a:solidFill>
              <a:latin typeface="Constantia" panose="02030602050306030303" pitchFamily="18" charset="0"/>
            </a:endParaRPr>
          </a:p>
        </p:txBody>
      </p:sp>
      <p:graphicFrame>
        <p:nvGraphicFramePr>
          <p:cNvPr id="10" name="Object 9"/>
          <p:cNvGraphicFramePr>
            <a:graphicFrameLocks noChangeAspect="1"/>
          </p:cNvGraphicFramePr>
          <p:nvPr/>
        </p:nvGraphicFramePr>
        <p:xfrm>
          <a:off x="2481263" y="3968750"/>
          <a:ext cx="3333750" cy="503238"/>
        </p:xfrm>
        <a:graphic>
          <a:graphicData uri="http://schemas.openxmlformats.org/presentationml/2006/ole">
            <mc:AlternateContent xmlns:mc="http://schemas.openxmlformats.org/markup-compatibility/2006">
              <mc:Choice xmlns:v="urn:schemas-microsoft-com:vml" Requires="v">
                <p:oleObj name="Equation" r:id="rId2" imgW="1739880" imgH="253800" progId="Equation.DSMT4">
                  <p:embed/>
                </p:oleObj>
              </mc:Choice>
              <mc:Fallback>
                <p:oleObj name="Equation" r:id="rId2" imgW="1739880" imgH="253800" progId="Equation.DSMT4">
                  <p:embed/>
                  <p:pic>
                    <p:nvPicPr>
                      <p:cNvPr id="10" name="Object 9"/>
                      <p:cNvPicPr>
                        <a:picLocks noChangeAspect="1" noChangeArrowheads="1"/>
                      </p:cNvPicPr>
                      <p:nvPr/>
                    </p:nvPicPr>
                    <p:blipFill>
                      <a:blip r:embed="rId3"/>
                      <a:srcRect/>
                      <a:stretch>
                        <a:fillRect/>
                      </a:stretch>
                    </p:blipFill>
                    <p:spPr bwMode="auto">
                      <a:xfrm>
                        <a:off x="2481263" y="3968750"/>
                        <a:ext cx="3333750" cy="503238"/>
                      </a:xfrm>
                      <a:prstGeom prst="rect">
                        <a:avLst/>
                      </a:prstGeom>
                      <a:noFill/>
                    </p:spPr>
                  </p:pic>
                </p:oleObj>
              </mc:Fallback>
            </mc:AlternateContent>
          </a:graphicData>
        </a:graphic>
      </p:graphicFrame>
      <p:graphicFrame>
        <p:nvGraphicFramePr>
          <p:cNvPr id="12" name="Object 11"/>
          <p:cNvGraphicFramePr>
            <a:graphicFrameLocks noChangeAspect="1"/>
          </p:cNvGraphicFramePr>
          <p:nvPr/>
        </p:nvGraphicFramePr>
        <p:xfrm>
          <a:off x="2492375" y="4581525"/>
          <a:ext cx="3844925" cy="503238"/>
        </p:xfrm>
        <a:graphic>
          <a:graphicData uri="http://schemas.openxmlformats.org/presentationml/2006/ole">
            <mc:AlternateContent xmlns:mc="http://schemas.openxmlformats.org/markup-compatibility/2006">
              <mc:Choice xmlns:v="urn:schemas-microsoft-com:vml" Requires="v">
                <p:oleObj name="Equation" r:id="rId4" imgW="1981080" imgH="253800" progId="Equation.DSMT4">
                  <p:embed/>
                </p:oleObj>
              </mc:Choice>
              <mc:Fallback>
                <p:oleObj name="Equation" r:id="rId4" imgW="1981080" imgH="253800" progId="Equation.DSMT4">
                  <p:embed/>
                  <p:pic>
                    <p:nvPicPr>
                      <p:cNvPr id="12" name="Object 11"/>
                      <p:cNvPicPr>
                        <a:picLocks noChangeAspect="1" noChangeArrowheads="1"/>
                      </p:cNvPicPr>
                      <p:nvPr/>
                    </p:nvPicPr>
                    <p:blipFill>
                      <a:blip r:embed="rId5"/>
                      <a:srcRect/>
                      <a:stretch>
                        <a:fillRect/>
                      </a:stretch>
                    </p:blipFill>
                    <p:spPr bwMode="auto">
                      <a:xfrm>
                        <a:off x="2492375" y="4581525"/>
                        <a:ext cx="3844925" cy="503238"/>
                      </a:xfrm>
                      <a:prstGeom prst="rect">
                        <a:avLst/>
                      </a:prstGeom>
                      <a:noFill/>
                    </p:spPr>
                  </p:pic>
                </p:oleObj>
              </mc:Fallback>
            </mc:AlternateContent>
          </a:graphicData>
        </a:graphic>
      </p:graphicFrame>
      <p:sp>
        <p:nvSpPr>
          <p:cNvPr id="8" name="Text Box 7"/>
          <p:cNvSpPr txBox="1">
            <a:spLocks noChangeArrowheads="1"/>
          </p:cNvSpPr>
          <p:nvPr/>
        </p:nvSpPr>
        <p:spPr bwMode="auto">
          <a:xfrm>
            <a:off x="4316294" y="6114782"/>
            <a:ext cx="472020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a:r>
              <a:rPr lang="en-US" altLang="en-US" sz="1600" dirty="0">
                <a:solidFill>
                  <a:prstClr val="black"/>
                </a:solidFill>
                <a:latin typeface="Constantia" panose="02030602050306030303" pitchFamily="18" charset="0"/>
              </a:rPr>
              <a:t>W. J. </a:t>
            </a:r>
            <a:r>
              <a:rPr lang="en-US" altLang="en-US" sz="1600" dirty="0" err="1">
                <a:solidFill>
                  <a:prstClr val="black"/>
                </a:solidFill>
                <a:latin typeface="Constantia" panose="02030602050306030303" pitchFamily="18" charset="0"/>
              </a:rPr>
              <a:t>Świątecki</a:t>
            </a:r>
            <a:r>
              <a:rPr lang="en-US" altLang="en-US" sz="1600" dirty="0">
                <a:solidFill>
                  <a:prstClr val="black"/>
                </a:solidFill>
                <a:latin typeface="Constantia" panose="02030602050306030303" pitchFamily="18" charset="0"/>
              </a:rPr>
              <a:t> </a:t>
            </a:r>
            <a:r>
              <a:rPr lang="en-US" altLang="en-US" sz="1600" i="1" dirty="0">
                <a:solidFill>
                  <a:prstClr val="black"/>
                </a:solidFill>
                <a:latin typeface="Constantia" panose="02030602050306030303" pitchFamily="18" charset="0"/>
              </a:rPr>
              <a:t>et al</a:t>
            </a:r>
            <a:r>
              <a:rPr lang="en-US" altLang="en-US" sz="1600" dirty="0">
                <a:solidFill>
                  <a:prstClr val="black"/>
                </a:solidFill>
                <a:latin typeface="Constantia" panose="02030602050306030303" pitchFamily="18" charset="0"/>
              </a:rPr>
              <a:t>., Phys. Rev. C </a:t>
            </a:r>
            <a:r>
              <a:rPr lang="en-US" altLang="en-US" sz="1600" b="1" dirty="0">
                <a:solidFill>
                  <a:prstClr val="black"/>
                </a:solidFill>
                <a:latin typeface="Constantia" panose="02030602050306030303" pitchFamily="18" charset="0"/>
              </a:rPr>
              <a:t>71</a:t>
            </a:r>
            <a:r>
              <a:rPr lang="en-US" altLang="en-US" sz="1600" dirty="0">
                <a:solidFill>
                  <a:prstClr val="black"/>
                </a:solidFill>
                <a:latin typeface="Constantia" panose="02030602050306030303" pitchFamily="18" charset="0"/>
              </a:rPr>
              <a:t>, 014602 (2005).</a:t>
            </a:r>
            <a:endParaRPr lang="fr-FR" altLang="en-US" sz="1600" dirty="0">
              <a:solidFill>
                <a:prstClr val="black"/>
              </a:solidFill>
              <a:latin typeface="Constantia" panose="02030602050306030303" pitchFamily="18" charset="0"/>
            </a:endParaRPr>
          </a:p>
        </p:txBody>
      </p:sp>
      <p:graphicFrame>
        <p:nvGraphicFramePr>
          <p:cNvPr id="9" name="Object 8"/>
          <p:cNvGraphicFramePr>
            <a:graphicFrameLocks noChangeAspect="1"/>
          </p:cNvGraphicFramePr>
          <p:nvPr/>
        </p:nvGraphicFramePr>
        <p:xfrm>
          <a:off x="2483009" y="3357563"/>
          <a:ext cx="2555875" cy="501650"/>
        </p:xfrm>
        <a:graphic>
          <a:graphicData uri="http://schemas.openxmlformats.org/presentationml/2006/ole">
            <mc:AlternateContent xmlns:mc="http://schemas.openxmlformats.org/markup-compatibility/2006">
              <mc:Choice xmlns:v="urn:schemas-microsoft-com:vml" Requires="v">
                <p:oleObj name="Equation" r:id="rId6" imgW="1333440" imgH="253800" progId="Equation.DSMT4">
                  <p:embed/>
                </p:oleObj>
              </mc:Choice>
              <mc:Fallback>
                <p:oleObj name="Equation" r:id="rId6" imgW="1333440" imgH="253800" progId="Equation.DSMT4">
                  <p:embed/>
                  <p:pic>
                    <p:nvPicPr>
                      <p:cNvPr id="9" name="Object 8"/>
                      <p:cNvPicPr>
                        <a:picLocks noChangeAspect="1" noChangeArrowheads="1"/>
                      </p:cNvPicPr>
                      <p:nvPr/>
                    </p:nvPicPr>
                    <p:blipFill>
                      <a:blip r:embed="rId7"/>
                      <a:srcRect/>
                      <a:stretch>
                        <a:fillRect/>
                      </a:stretch>
                    </p:blipFill>
                    <p:spPr bwMode="auto">
                      <a:xfrm>
                        <a:off x="2483009" y="3357563"/>
                        <a:ext cx="2555875" cy="501650"/>
                      </a:xfrm>
                      <a:prstGeom prst="rect">
                        <a:avLst/>
                      </a:prstGeom>
                      <a:noFill/>
                    </p:spPr>
                  </p:pic>
                </p:oleObj>
              </mc:Fallback>
            </mc:AlternateContent>
          </a:graphicData>
        </a:graphic>
      </p:graphicFrame>
    </p:spTree>
    <p:extLst>
      <p:ext uri="{BB962C8B-B14F-4D97-AF65-F5344CB8AC3E}">
        <p14:creationId xmlns:p14="http://schemas.microsoft.com/office/powerpoint/2010/main" val="23125532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P spid="7" grpId="0" uiExpand="1"/>
      <p:bldP spid="8" grpId="0" uiExpand="1"/>
    </p:bld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44450"/>
            <a:ext cx="8507288" cy="1296988"/>
          </a:xfrm>
        </p:spPr>
        <p:txBody>
          <a:bodyPr/>
          <a:lstStyle/>
          <a:p>
            <a:r>
              <a:rPr lang="en-US" dirty="0"/>
              <a:t>Influence of Angular Momentum</a:t>
            </a:r>
          </a:p>
        </p:txBody>
      </p:sp>
      <p:sp>
        <p:nvSpPr>
          <p:cNvPr id="6" name="Content Placeholder 5"/>
          <p:cNvSpPr>
            <a:spLocks noGrp="1"/>
          </p:cNvSpPr>
          <p:nvPr>
            <p:ph idx="1"/>
          </p:nvPr>
        </p:nvSpPr>
        <p:spPr>
          <a:xfrm>
            <a:off x="251520" y="1412875"/>
            <a:ext cx="4032448" cy="5328493"/>
          </a:xfrm>
        </p:spPr>
        <p:txBody>
          <a:bodyPr/>
          <a:lstStyle/>
          <a:p>
            <a:r>
              <a:rPr lang="en-US" dirty="0"/>
              <a:t>The question of angular momentum and its influence on compound nuclei is complex.</a:t>
            </a:r>
          </a:p>
          <a:p>
            <a:endParaRPr lang="en-US" dirty="0"/>
          </a:p>
          <a:p>
            <a:r>
              <a:rPr lang="en-US" dirty="0"/>
              <a:t>Several groups have suggested that angular momentum needs to be reduced to realistically represent what actually contributes to the cross section.</a:t>
            </a:r>
          </a:p>
        </p:txBody>
      </p:sp>
      <p:grpSp>
        <p:nvGrpSpPr>
          <p:cNvPr id="9" name="Group 8"/>
          <p:cNvGrpSpPr/>
          <p:nvPr/>
        </p:nvGrpSpPr>
        <p:grpSpPr>
          <a:xfrm>
            <a:off x="4572570" y="1556792"/>
            <a:ext cx="4224788" cy="4608512"/>
            <a:chOff x="4572570" y="1628800"/>
            <a:chExt cx="4224788" cy="4608512"/>
          </a:xfrm>
        </p:grpSpPr>
        <p:pic>
          <p:nvPicPr>
            <p:cNvPr id="7" name="Picture 6"/>
            <p:cNvPicPr>
              <a:picLocks noChangeAspect="1"/>
            </p:cNvPicPr>
            <p:nvPr/>
          </p:nvPicPr>
          <p:blipFill>
            <a:blip r:embed="rId2"/>
            <a:stretch>
              <a:fillRect/>
            </a:stretch>
          </p:blipFill>
          <p:spPr>
            <a:xfrm>
              <a:off x="4572570" y="1628800"/>
              <a:ext cx="4224788" cy="1682092"/>
            </a:xfrm>
            <a:prstGeom prst="rect">
              <a:avLst/>
            </a:prstGeom>
          </p:spPr>
        </p:pic>
        <p:pic>
          <p:nvPicPr>
            <p:cNvPr id="8" name="Picture 7"/>
            <p:cNvPicPr>
              <a:picLocks noChangeAspect="1"/>
            </p:cNvPicPr>
            <p:nvPr/>
          </p:nvPicPr>
          <p:blipFill>
            <a:blip r:embed="rId3"/>
            <a:stretch>
              <a:fillRect/>
            </a:stretch>
          </p:blipFill>
          <p:spPr>
            <a:xfrm>
              <a:off x="4572570" y="3284984"/>
              <a:ext cx="4224788" cy="2952328"/>
            </a:xfrm>
            <a:prstGeom prst="rect">
              <a:avLst/>
            </a:prstGeom>
          </p:spPr>
        </p:pic>
      </p:grpSp>
      <p:sp>
        <p:nvSpPr>
          <p:cNvPr id="10" name="Text Box 7"/>
          <p:cNvSpPr txBox="1">
            <a:spLocks noChangeArrowheads="1"/>
          </p:cNvSpPr>
          <p:nvPr/>
        </p:nvSpPr>
        <p:spPr bwMode="auto">
          <a:xfrm>
            <a:off x="4311065" y="6402814"/>
            <a:ext cx="470911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a:r>
              <a:rPr lang="en-US" altLang="en-US" sz="1600" dirty="0">
                <a:solidFill>
                  <a:prstClr val="black"/>
                </a:solidFill>
                <a:latin typeface="Constantia" panose="02030602050306030303" pitchFamily="18" charset="0"/>
              </a:rPr>
              <a:t>G. Henning </a:t>
            </a:r>
            <a:r>
              <a:rPr lang="en-US" altLang="en-US" sz="1600" i="1" dirty="0">
                <a:solidFill>
                  <a:prstClr val="black"/>
                </a:solidFill>
                <a:latin typeface="Constantia" panose="02030602050306030303" pitchFamily="18" charset="0"/>
              </a:rPr>
              <a:t>et al</a:t>
            </a:r>
            <a:r>
              <a:rPr lang="en-US" altLang="en-US" sz="1600" dirty="0">
                <a:solidFill>
                  <a:prstClr val="black"/>
                </a:solidFill>
                <a:latin typeface="Constantia" panose="02030602050306030303" pitchFamily="18" charset="0"/>
              </a:rPr>
              <a:t>., Phys. Rev. Lett </a:t>
            </a:r>
            <a:r>
              <a:rPr lang="en-US" altLang="en-US" sz="1600" b="1" dirty="0">
                <a:solidFill>
                  <a:prstClr val="black"/>
                </a:solidFill>
                <a:latin typeface="Constantia" panose="02030602050306030303" pitchFamily="18" charset="0"/>
              </a:rPr>
              <a:t>113</a:t>
            </a:r>
            <a:r>
              <a:rPr lang="en-US" altLang="en-US" sz="1600" dirty="0">
                <a:solidFill>
                  <a:prstClr val="black"/>
                </a:solidFill>
                <a:latin typeface="Constantia" panose="02030602050306030303" pitchFamily="18" charset="0"/>
              </a:rPr>
              <a:t>, 262505 (2014).</a:t>
            </a:r>
          </a:p>
        </p:txBody>
      </p:sp>
      <p:sp>
        <p:nvSpPr>
          <p:cNvPr id="11" name="Rectangle 10"/>
          <p:cNvSpPr/>
          <p:nvPr/>
        </p:nvSpPr>
        <p:spPr>
          <a:xfrm>
            <a:off x="4572570" y="1556792"/>
            <a:ext cx="4224788" cy="648072"/>
          </a:xfrm>
          <a:prstGeom prst="rect">
            <a:avLst/>
          </a:prstGeom>
          <a:solidFill>
            <a:srgbClr val="FFFF00">
              <a:alpha val="30000"/>
            </a:srgb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solidFill>
                <a:prstClr val="white"/>
              </a:solidFill>
            </a:endParaRPr>
          </a:p>
        </p:txBody>
      </p:sp>
      <p:sp>
        <p:nvSpPr>
          <p:cNvPr id="12" name="Rectangle 11"/>
          <p:cNvSpPr/>
          <p:nvPr/>
        </p:nvSpPr>
        <p:spPr>
          <a:xfrm>
            <a:off x="4572000" y="5157192"/>
            <a:ext cx="4224788" cy="454204"/>
          </a:xfrm>
          <a:prstGeom prst="rect">
            <a:avLst/>
          </a:prstGeom>
          <a:solidFill>
            <a:srgbClr val="FFFF00">
              <a:alpha val="30000"/>
            </a:srgb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2745119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457200" y="1412876"/>
            <a:ext cx="8264952" cy="4815726"/>
          </a:xfrm>
        </p:spPr>
        <p:txBody>
          <a:bodyPr>
            <a:normAutofit lnSpcReduction="10000"/>
          </a:bodyPr>
          <a:lstStyle/>
          <a:p>
            <a:r>
              <a:rPr lang="en-US" dirty="0"/>
              <a:t>Level density parameters </a:t>
            </a:r>
            <a:r>
              <a:rPr lang="en-US" i="1" dirty="0"/>
              <a:t>a</a:t>
            </a:r>
            <a:r>
              <a:rPr lang="en-US" baseline="-25000" dirty="0"/>
              <a:t>n</a:t>
            </a:r>
            <a:r>
              <a:rPr lang="en-US" dirty="0"/>
              <a:t> and </a:t>
            </a:r>
            <a:r>
              <a:rPr lang="en-US" i="1" dirty="0" err="1"/>
              <a:t>a</a:t>
            </a:r>
            <a:r>
              <a:rPr lang="en-US" baseline="-25000" dirty="0" err="1"/>
              <a:t>f</a:t>
            </a:r>
            <a:r>
              <a:rPr lang="en-US" dirty="0"/>
              <a:t> as suggested by </a:t>
            </a:r>
            <a:r>
              <a:rPr lang="en-US" dirty="0" err="1"/>
              <a:t>Ignatyuk</a:t>
            </a:r>
            <a:r>
              <a:rPr lang="en-US" dirty="0"/>
              <a:t> </a:t>
            </a:r>
            <a:r>
              <a:rPr lang="en-US" i="1" dirty="0"/>
              <a:t>et al</a:t>
            </a:r>
            <a:r>
              <a:rPr lang="en-US" dirty="0"/>
              <a:t>. with </a:t>
            </a:r>
            <a:r>
              <a:rPr lang="en-US" i="1" dirty="0"/>
              <a:t>d</a:t>
            </a:r>
            <a:r>
              <a:rPr lang="en-US" dirty="0"/>
              <a:t> = 18.5 MeV:</a:t>
            </a:r>
          </a:p>
          <a:p>
            <a:endParaRPr lang="en-US" dirty="0"/>
          </a:p>
          <a:p>
            <a:endParaRPr lang="en-US" dirty="0"/>
          </a:p>
          <a:p>
            <a:r>
              <a:rPr lang="en-US" i="1" dirty="0"/>
              <a:t>  </a:t>
            </a:r>
            <a:r>
              <a:rPr lang="en-US" dirty="0"/>
              <a:t> according to </a:t>
            </a:r>
            <a:r>
              <a:rPr lang="en-US" dirty="0" err="1"/>
              <a:t>Reisdorf</a:t>
            </a:r>
            <a:r>
              <a:rPr lang="en-US" dirty="0"/>
              <a:t>.</a:t>
            </a:r>
          </a:p>
          <a:p>
            <a:r>
              <a:rPr lang="en-US" dirty="0"/>
              <a:t>Influence of angular momentum on the fission barrier according to </a:t>
            </a:r>
            <a:r>
              <a:rPr lang="en-US" dirty="0" err="1"/>
              <a:t>Sierk</a:t>
            </a:r>
            <a:r>
              <a:rPr lang="en-US" dirty="0"/>
              <a:t>.</a:t>
            </a:r>
          </a:p>
          <a:p>
            <a:r>
              <a:rPr lang="en-US" dirty="0"/>
              <a:t>Reduction of angular momentum with particle emission.</a:t>
            </a:r>
          </a:p>
          <a:p>
            <a:r>
              <a:rPr lang="en-US" dirty="0"/>
              <a:t>Reduction of proton emission barriers compared to </a:t>
            </a:r>
            <a:r>
              <a:rPr lang="en-US" i="1" dirty="0"/>
              <a:t>a priori</a:t>
            </a:r>
            <a:r>
              <a:rPr lang="en-US" dirty="0"/>
              <a:t> estimates according to Parker </a:t>
            </a:r>
            <a:r>
              <a:rPr lang="en-US" i="1" dirty="0"/>
              <a:t>et al</a:t>
            </a:r>
            <a:r>
              <a:rPr lang="en-US" dirty="0"/>
              <a:t>.</a:t>
            </a:r>
          </a:p>
        </p:txBody>
      </p:sp>
      <p:sp>
        <p:nvSpPr>
          <p:cNvPr id="5" name="Title 4"/>
          <p:cNvSpPr>
            <a:spLocks noGrp="1"/>
          </p:cNvSpPr>
          <p:nvPr>
            <p:ph type="title"/>
          </p:nvPr>
        </p:nvSpPr>
        <p:spPr/>
        <p:txBody>
          <a:bodyPr/>
          <a:lstStyle/>
          <a:p>
            <a:r>
              <a:rPr lang="en-US" dirty="0"/>
              <a:t>Our Model</a:t>
            </a:r>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solidFill>
                <a:prstClr val="black"/>
              </a:solidFill>
            </a:endParaRPr>
          </a:p>
        </p:txBody>
      </p:sp>
      <p:graphicFrame>
        <p:nvGraphicFramePr>
          <p:cNvPr id="3" name="Object 2"/>
          <p:cNvGraphicFramePr>
            <a:graphicFrameLocks noChangeAspect="1"/>
          </p:cNvGraphicFramePr>
          <p:nvPr/>
        </p:nvGraphicFramePr>
        <p:xfrm>
          <a:off x="539552" y="2204864"/>
          <a:ext cx="3829723" cy="822960"/>
        </p:xfrm>
        <a:graphic>
          <a:graphicData uri="http://schemas.openxmlformats.org/presentationml/2006/ole">
            <mc:AlternateContent xmlns:mc="http://schemas.openxmlformats.org/markup-compatibility/2006">
              <mc:Choice xmlns:v="urn:schemas-microsoft-com:vml" Requires="v">
                <p:oleObj name="Equation" r:id="rId2" imgW="2260440" imgH="482400" progId="Equation.DSMT4">
                  <p:embed/>
                </p:oleObj>
              </mc:Choice>
              <mc:Fallback>
                <p:oleObj name="Equation" r:id="rId2" imgW="2260440" imgH="482400" progId="Equation.DSMT4">
                  <p:embed/>
                  <p:pic>
                    <p:nvPicPr>
                      <p:cNvPr id="3" name="Object 2"/>
                      <p:cNvPicPr>
                        <a:picLocks noChangeAspect="1" noChangeArrowheads="1"/>
                      </p:cNvPicPr>
                      <p:nvPr/>
                    </p:nvPicPr>
                    <p:blipFill>
                      <a:blip r:embed="rId3"/>
                      <a:srcRect/>
                      <a:stretch>
                        <a:fillRect/>
                      </a:stretch>
                    </p:blipFill>
                    <p:spPr bwMode="auto">
                      <a:xfrm>
                        <a:off x="539552" y="2204864"/>
                        <a:ext cx="3829723" cy="82296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7"/>
          <p:cNvGraphicFramePr>
            <a:graphicFrameLocks noChangeAspect="1"/>
          </p:cNvGraphicFramePr>
          <p:nvPr/>
        </p:nvGraphicFramePr>
        <p:xfrm>
          <a:off x="4897438" y="2205038"/>
          <a:ext cx="3941762" cy="822325"/>
        </p:xfrm>
        <a:graphic>
          <a:graphicData uri="http://schemas.openxmlformats.org/presentationml/2006/ole">
            <mc:AlternateContent xmlns:mc="http://schemas.openxmlformats.org/markup-compatibility/2006">
              <mc:Choice xmlns:v="urn:schemas-microsoft-com:vml" Requires="v">
                <p:oleObj name="Equation" r:id="rId4" imgW="2311200" imgH="482400" progId="Equation.DSMT4">
                  <p:embed/>
                </p:oleObj>
              </mc:Choice>
              <mc:Fallback>
                <p:oleObj name="Equation" r:id="rId4" imgW="2311200" imgH="482400" progId="Equation.DSMT4">
                  <p:embed/>
                  <p:pic>
                    <p:nvPicPr>
                      <p:cNvPr id="8" name="Object 7"/>
                      <p:cNvPicPr>
                        <a:picLocks noChangeAspect="1" noChangeArrowheads="1"/>
                      </p:cNvPicPr>
                      <p:nvPr/>
                    </p:nvPicPr>
                    <p:blipFill>
                      <a:blip r:embed="rId5"/>
                      <a:srcRect/>
                      <a:stretch>
                        <a:fillRect/>
                      </a:stretch>
                    </p:blipFill>
                    <p:spPr bwMode="auto">
                      <a:xfrm>
                        <a:off x="4897438" y="2205038"/>
                        <a:ext cx="3941762" cy="8223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4" name="Object 13"/>
          <p:cNvGraphicFramePr>
            <a:graphicFrameLocks noChangeAspect="1"/>
          </p:cNvGraphicFramePr>
          <p:nvPr/>
        </p:nvGraphicFramePr>
        <p:xfrm>
          <a:off x="827583" y="3100412"/>
          <a:ext cx="260518" cy="365760"/>
        </p:xfrm>
        <a:graphic>
          <a:graphicData uri="http://schemas.openxmlformats.org/presentationml/2006/ole">
            <mc:AlternateContent xmlns:mc="http://schemas.openxmlformats.org/markup-compatibility/2006">
              <mc:Choice xmlns:v="urn:schemas-microsoft-com:vml" Requires="v">
                <p:oleObj name="Equation" r:id="rId6" imgW="126720" imgH="177480" progId="Equation.DSMT4">
                  <p:embed/>
                </p:oleObj>
              </mc:Choice>
              <mc:Fallback>
                <p:oleObj name="Equation" r:id="rId6" imgW="126720" imgH="177480" progId="Equation.DSMT4">
                  <p:embed/>
                  <p:pic>
                    <p:nvPicPr>
                      <p:cNvPr id="14" name="Object 13"/>
                      <p:cNvPicPr>
                        <a:picLocks noChangeAspect="1" noChangeArrowheads="1"/>
                      </p:cNvPicPr>
                      <p:nvPr/>
                    </p:nvPicPr>
                    <p:blipFill>
                      <a:blip r:embed="rId7"/>
                      <a:srcRect/>
                      <a:stretch>
                        <a:fillRect/>
                      </a:stretch>
                    </p:blipFill>
                    <p:spPr bwMode="auto">
                      <a:xfrm>
                        <a:off x="827583" y="3100412"/>
                        <a:ext cx="260518" cy="365760"/>
                      </a:xfrm>
                      <a:prstGeom prst="rect">
                        <a:avLst/>
                      </a:prstGeom>
                      <a:noFill/>
                    </p:spPr>
                  </p:pic>
                </p:oleObj>
              </mc:Fallback>
            </mc:AlternateContent>
          </a:graphicData>
        </a:graphic>
      </p:graphicFrame>
      <p:sp>
        <p:nvSpPr>
          <p:cNvPr id="9" name="Text Box 7"/>
          <p:cNvSpPr txBox="1">
            <a:spLocks noChangeArrowheads="1"/>
          </p:cNvSpPr>
          <p:nvPr/>
        </p:nvSpPr>
        <p:spPr bwMode="auto">
          <a:xfrm>
            <a:off x="457201" y="6228601"/>
            <a:ext cx="8264952"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r"/>
            <a:r>
              <a:rPr lang="en-US" altLang="en-US" sz="1600" dirty="0">
                <a:solidFill>
                  <a:prstClr val="black"/>
                </a:solidFill>
                <a:latin typeface="Constantia" panose="02030602050306030303" pitchFamily="18" charset="0"/>
              </a:rPr>
              <a:t>V. </a:t>
            </a:r>
            <a:r>
              <a:rPr lang="en-US" altLang="en-US" sz="1600" dirty="0" err="1">
                <a:solidFill>
                  <a:prstClr val="black"/>
                </a:solidFill>
                <a:latin typeface="Constantia" panose="02030602050306030303" pitchFamily="18" charset="0"/>
              </a:rPr>
              <a:t>Ignatyuk</a:t>
            </a:r>
            <a:r>
              <a:rPr lang="en-US" altLang="en-US" sz="1600" dirty="0">
                <a:solidFill>
                  <a:prstClr val="black"/>
                </a:solidFill>
                <a:latin typeface="Constantia" panose="02030602050306030303" pitchFamily="18" charset="0"/>
              </a:rPr>
              <a:t> </a:t>
            </a:r>
            <a:r>
              <a:rPr lang="en-US" altLang="en-US" sz="1600" i="1" dirty="0">
                <a:solidFill>
                  <a:prstClr val="black"/>
                </a:solidFill>
                <a:latin typeface="Constantia" panose="02030602050306030303" pitchFamily="18" charset="0"/>
              </a:rPr>
              <a:t>et al</a:t>
            </a:r>
            <a:r>
              <a:rPr lang="en-US" altLang="en-US" sz="1600" dirty="0">
                <a:solidFill>
                  <a:prstClr val="black"/>
                </a:solidFill>
                <a:latin typeface="Constantia" panose="02030602050306030303" pitchFamily="18" charset="0"/>
              </a:rPr>
              <a:t>., </a:t>
            </a:r>
            <a:r>
              <a:rPr lang="en-US" altLang="en-US" sz="1600" dirty="0" err="1">
                <a:solidFill>
                  <a:prstClr val="black"/>
                </a:solidFill>
                <a:latin typeface="Constantia" panose="02030602050306030303" pitchFamily="18" charset="0"/>
              </a:rPr>
              <a:t>Sov</a:t>
            </a:r>
            <a:r>
              <a:rPr lang="en-US" altLang="en-US" sz="1600" dirty="0">
                <a:solidFill>
                  <a:prstClr val="black"/>
                </a:solidFill>
                <a:latin typeface="Constantia" panose="02030602050306030303" pitchFamily="18" charset="0"/>
              </a:rPr>
              <a:t>. J. </a:t>
            </a:r>
            <a:r>
              <a:rPr lang="en-US" altLang="en-US" sz="1600" dirty="0" err="1">
                <a:solidFill>
                  <a:prstClr val="black"/>
                </a:solidFill>
                <a:latin typeface="Constantia" panose="02030602050306030303" pitchFamily="18" charset="0"/>
              </a:rPr>
              <a:t>Nucl</a:t>
            </a:r>
            <a:r>
              <a:rPr lang="en-US" altLang="en-US" sz="1600" dirty="0">
                <a:solidFill>
                  <a:prstClr val="black"/>
                </a:solidFill>
                <a:latin typeface="Constantia" panose="02030602050306030303" pitchFamily="18" charset="0"/>
              </a:rPr>
              <a:t>. Phys. </a:t>
            </a:r>
            <a:r>
              <a:rPr lang="en-US" altLang="en-US" sz="1600" b="1" dirty="0">
                <a:solidFill>
                  <a:prstClr val="black"/>
                </a:solidFill>
                <a:latin typeface="Constantia" panose="02030602050306030303" pitchFamily="18" charset="0"/>
              </a:rPr>
              <a:t>21</a:t>
            </a:r>
            <a:r>
              <a:rPr lang="en-US" altLang="en-US" sz="1600" dirty="0">
                <a:solidFill>
                  <a:prstClr val="black"/>
                </a:solidFill>
                <a:latin typeface="Constantia" panose="02030602050306030303" pitchFamily="18" charset="0"/>
              </a:rPr>
              <a:t>, 255 (1975); W. </a:t>
            </a:r>
            <a:r>
              <a:rPr lang="en-US" altLang="en-US" sz="1600" dirty="0" err="1">
                <a:solidFill>
                  <a:prstClr val="black"/>
                </a:solidFill>
                <a:latin typeface="Constantia" panose="02030602050306030303" pitchFamily="18" charset="0"/>
              </a:rPr>
              <a:t>Reisdorf</a:t>
            </a:r>
            <a:r>
              <a:rPr lang="en-US" altLang="en-US" sz="1600" dirty="0">
                <a:solidFill>
                  <a:prstClr val="black"/>
                </a:solidFill>
                <a:latin typeface="Constantia" panose="02030602050306030303" pitchFamily="18" charset="0"/>
              </a:rPr>
              <a:t>, Z. Phys. A </a:t>
            </a:r>
            <a:r>
              <a:rPr lang="en-US" altLang="en-US" sz="1600" b="1" dirty="0">
                <a:solidFill>
                  <a:prstClr val="black"/>
                </a:solidFill>
                <a:latin typeface="Constantia" panose="02030602050306030303" pitchFamily="18" charset="0"/>
              </a:rPr>
              <a:t>300</a:t>
            </a:r>
            <a:r>
              <a:rPr lang="en-US" altLang="en-US" sz="1600" dirty="0">
                <a:solidFill>
                  <a:prstClr val="black"/>
                </a:solidFill>
                <a:latin typeface="Constantia" panose="02030602050306030303" pitchFamily="18" charset="0"/>
              </a:rPr>
              <a:t>, 227 (1981).</a:t>
            </a:r>
            <a:endParaRPr lang="fr-FR" altLang="en-US" sz="1600" dirty="0">
              <a:solidFill>
                <a:prstClr val="black"/>
              </a:solidFill>
              <a:latin typeface="Constantia" panose="02030602050306030303" pitchFamily="18" charset="0"/>
            </a:endParaRPr>
          </a:p>
          <a:p>
            <a:pPr algn="r"/>
            <a:r>
              <a:rPr lang="en-US" altLang="en-US" sz="1600" dirty="0">
                <a:solidFill>
                  <a:prstClr val="black"/>
                </a:solidFill>
                <a:latin typeface="Constantia" panose="02030602050306030303" pitchFamily="18" charset="0"/>
              </a:rPr>
              <a:t>A. J. </a:t>
            </a:r>
            <a:r>
              <a:rPr lang="en-US" altLang="en-US" sz="1600" dirty="0" err="1">
                <a:solidFill>
                  <a:prstClr val="black"/>
                </a:solidFill>
                <a:latin typeface="Constantia" panose="02030602050306030303" pitchFamily="18" charset="0"/>
              </a:rPr>
              <a:t>Sierk</a:t>
            </a:r>
            <a:r>
              <a:rPr lang="en-US" altLang="en-US" sz="1600" dirty="0">
                <a:solidFill>
                  <a:prstClr val="black"/>
                </a:solidFill>
                <a:latin typeface="Constantia" panose="02030602050306030303" pitchFamily="18" charset="0"/>
              </a:rPr>
              <a:t>, Phys. Rev. C </a:t>
            </a:r>
            <a:r>
              <a:rPr lang="en-US" altLang="en-US" sz="1600" b="1" dirty="0">
                <a:solidFill>
                  <a:prstClr val="black"/>
                </a:solidFill>
                <a:latin typeface="Constantia" panose="02030602050306030303" pitchFamily="18" charset="0"/>
              </a:rPr>
              <a:t>33</a:t>
            </a:r>
            <a:r>
              <a:rPr lang="en-US" altLang="en-US" sz="1600" dirty="0">
                <a:solidFill>
                  <a:prstClr val="black"/>
                </a:solidFill>
                <a:latin typeface="Constantia" panose="02030602050306030303" pitchFamily="18" charset="0"/>
              </a:rPr>
              <a:t>, 2039 (1986); </a:t>
            </a:r>
            <a:r>
              <a:rPr lang="en-US" altLang="en-US" sz="1600" dirty="0">
                <a:latin typeface="Constantia" panose="02030602050306030303" pitchFamily="18" charset="0"/>
              </a:rPr>
              <a:t>W. C. Parker </a:t>
            </a:r>
            <a:r>
              <a:rPr lang="en-US" altLang="en-US" sz="1600" i="1" dirty="0">
                <a:latin typeface="Constantia" panose="02030602050306030303" pitchFamily="18" charset="0"/>
              </a:rPr>
              <a:t>et al.</a:t>
            </a:r>
            <a:r>
              <a:rPr lang="en-US" altLang="en-US" sz="1600" dirty="0">
                <a:latin typeface="Constantia" panose="02030602050306030303" pitchFamily="18" charset="0"/>
              </a:rPr>
              <a:t>, Phys. Rev. C </a:t>
            </a:r>
            <a:r>
              <a:rPr lang="en-US" altLang="en-US" sz="1600" b="1" dirty="0">
                <a:latin typeface="Constantia" panose="02030602050306030303" pitchFamily="18" charset="0"/>
              </a:rPr>
              <a:t>44</a:t>
            </a:r>
            <a:r>
              <a:rPr lang="en-US" altLang="en-US" sz="1600" dirty="0">
                <a:latin typeface="Constantia" panose="02030602050306030303" pitchFamily="18" charset="0"/>
              </a:rPr>
              <a:t>, 774 (1991).</a:t>
            </a:r>
          </a:p>
        </p:txBody>
      </p:sp>
    </p:spTree>
    <p:extLst>
      <p:ext uri="{BB962C8B-B14F-4D97-AF65-F5344CB8AC3E}">
        <p14:creationId xmlns:p14="http://schemas.microsoft.com/office/powerpoint/2010/main" val="94212036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P spid="9" grpId="0" uiExpan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3" name="Rectangle 3"/>
          <p:cNvSpPr>
            <a:spLocks noGrp="1"/>
          </p:cNvSpPr>
          <p:nvPr>
            <p:ph idx="1"/>
          </p:nvPr>
        </p:nvSpPr>
        <p:spPr>
          <a:xfrm>
            <a:off x="179512" y="1412875"/>
            <a:ext cx="8964488" cy="3802449"/>
          </a:xfrm>
        </p:spPr>
        <p:txBody>
          <a:bodyPr/>
          <a:lstStyle/>
          <a:p>
            <a:r>
              <a:rPr lang="en-US" altLang="en-US" dirty="0"/>
              <a:t>The great question is, “What reaction is most likely to lead to the discovery of the next new element?”</a:t>
            </a:r>
          </a:p>
          <a:p>
            <a:r>
              <a:rPr lang="en-US" altLang="en-US" dirty="0"/>
              <a:t>Recently, actinide elements have been irradiated with </a:t>
            </a:r>
            <a:r>
              <a:rPr lang="en-US" altLang="en-US" baseline="30000" dirty="0" err="1"/>
              <a:t>48</a:t>
            </a:r>
            <a:r>
              <a:rPr lang="en-US" altLang="en-US" dirty="0" err="1"/>
              <a:t>Ca</a:t>
            </a:r>
            <a:r>
              <a:rPr lang="en-US" altLang="en-US" dirty="0"/>
              <a:t>.</a:t>
            </a:r>
          </a:p>
          <a:p>
            <a:endParaRPr lang="en-US" altLang="en-US" dirty="0"/>
          </a:p>
          <a:p>
            <a:endParaRPr lang="en-US" altLang="en-US" dirty="0"/>
          </a:p>
          <a:p>
            <a:endParaRPr lang="en-US" altLang="en-US" dirty="0"/>
          </a:p>
          <a:p>
            <a:r>
              <a:rPr lang="en-US" altLang="en-US" dirty="0"/>
              <a:t>A number of reactions have been studied using projectiles heavier than </a:t>
            </a:r>
            <a:r>
              <a:rPr lang="en-US" altLang="en-US" baseline="30000" dirty="0" err="1"/>
              <a:t>48</a:t>
            </a:r>
            <a:r>
              <a:rPr lang="en-US" altLang="en-US" dirty="0" err="1"/>
              <a:t>Ca</a:t>
            </a:r>
            <a:r>
              <a:rPr lang="en-US" altLang="en-US" dirty="0"/>
              <a:t>, but none have succeeded:</a:t>
            </a: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74720" b="5322"/>
          <a:stretch/>
        </p:blipFill>
        <p:spPr>
          <a:xfrm>
            <a:off x="683568" y="2924944"/>
            <a:ext cx="7715209" cy="1080120"/>
          </a:xfrm>
          <a:prstGeom prst="rect">
            <a:avLst/>
          </a:prstGeom>
        </p:spPr>
      </p:pic>
      <p:sp>
        <p:nvSpPr>
          <p:cNvPr id="220162" name="Rectangle 2"/>
          <p:cNvSpPr>
            <a:spLocks noGrp="1"/>
          </p:cNvSpPr>
          <p:nvPr>
            <p:ph type="title"/>
          </p:nvPr>
        </p:nvSpPr>
        <p:spPr/>
        <p:txBody>
          <a:bodyPr>
            <a:normAutofit fontScale="90000"/>
          </a:bodyPr>
          <a:lstStyle/>
          <a:p>
            <a:r>
              <a:rPr lang="en-US" altLang="en-US" sz="4600" dirty="0"/>
              <a:t>Current and Future History of Elements Above Oganesson (</a:t>
            </a:r>
            <a:r>
              <a:rPr lang="en-US" altLang="en-US" sz="4600" i="1" dirty="0"/>
              <a:t>Z</a:t>
            </a:r>
            <a:r>
              <a:rPr lang="en-US" altLang="en-US" sz="4600" dirty="0"/>
              <a:t> = 118)</a:t>
            </a:r>
          </a:p>
        </p:txBody>
      </p:sp>
      <p:sp>
        <p:nvSpPr>
          <p:cNvPr id="6" name="Rectangle 3">
            <a:extLst>
              <a:ext uri="{FF2B5EF4-FFF2-40B4-BE49-F238E27FC236}">
                <a16:creationId xmlns:a16="http://schemas.microsoft.com/office/drawing/2014/main" id="{0BFCED5F-9E17-475C-A792-11ADBFB249E5}"/>
              </a:ext>
            </a:extLst>
          </p:cNvPr>
          <p:cNvSpPr txBox="1">
            <a:spLocks/>
          </p:cNvSpPr>
          <p:nvPr/>
        </p:nvSpPr>
        <p:spPr bwMode="auto">
          <a:xfrm>
            <a:off x="185232" y="5229199"/>
            <a:ext cx="4314760" cy="1512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13873163" rtl="0" eaLnBrk="0" fontAlgn="base" hangingPunct="0">
              <a:spcBef>
                <a:spcPct val="20000"/>
              </a:spcBef>
              <a:spcAft>
                <a:spcPct val="0"/>
              </a:spcAft>
              <a:buClr>
                <a:srgbClr val="500000"/>
              </a:buClr>
              <a:buSzPct val="95000"/>
              <a:buFont typeface="Wingdings 2" panose="05020102010507070707" pitchFamily="18" charset="2"/>
              <a:buChar char=""/>
              <a:defRPr sz="2600" kern="1200">
                <a:solidFill>
                  <a:schemeClr val="tx1"/>
                </a:solidFill>
                <a:latin typeface="+mn-lt"/>
                <a:ea typeface="+mn-ea"/>
                <a:cs typeface="+mn-cs"/>
              </a:defRPr>
            </a:lvl1pPr>
            <a:lvl2pPr marL="742950" indent="-285750" algn="l" defTabSz="-13873163" rtl="0" eaLnBrk="0" fontAlgn="base" hangingPunct="0">
              <a:spcBef>
                <a:spcPct val="20000"/>
              </a:spcBef>
              <a:spcAft>
                <a:spcPct val="0"/>
              </a:spcAft>
              <a:buClr>
                <a:srgbClr val="500000"/>
              </a:buClr>
              <a:buSzPct val="85000"/>
              <a:buFont typeface="Wingdings 2" panose="05020102010507070707" pitchFamily="18" charset="2"/>
              <a:buChar char=""/>
              <a:defRPr sz="2400" kern="1200">
                <a:solidFill>
                  <a:schemeClr val="tx1"/>
                </a:solidFill>
                <a:latin typeface="+mn-lt"/>
                <a:ea typeface="+mn-ea"/>
                <a:cs typeface="+mn-cs"/>
              </a:defRPr>
            </a:lvl2pPr>
            <a:lvl3pPr marL="1143000" indent="-228600" algn="l" defTabSz="-13873163" rtl="0" eaLnBrk="0" fontAlgn="base" hangingPunct="0">
              <a:spcBef>
                <a:spcPct val="20000"/>
              </a:spcBef>
              <a:spcAft>
                <a:spcPct val="0"/>
              </a:spcAft>
              <a:buClr>
                <a:srgbClr val="500000"/>
              </a:buClr>
              <a:buSzPct val="70000"/>
              <a:buFont typeface="Wingdings 2" panose="05020102010507070707" pitchFamily="18" charset="2"/>
              <a:buChar char=""/>
              <a:defRPr sz="2100" kern="1200">
                <a:solidFill>
                  <a:schemeClr val="tx1"/>
                </a:solidFill>
                <a:latin typeface="+mn-lt"/>
                <a:ea typeface="+mn-ea"/>
                <a:cs typeface="+mn-cs"/>
              </a:defRPr>
            </a:lvl3pPr>
            <a:lvl4pPr marL="1600200" indent="-228600" algn="l" defTabSz="-13873163" rtl="0" eaLnBrk="0" fontAlgn="base" hangingPunct="0">
              <a:spcBef>
                <a:spcPct val="20000"/>
              </a:spcBef>
              <a:spcAft>
                <a:spcPct val="0"/>
              </a:spcAft>
              <a:buClr>
                <a:srgbClr val="500000"/>
              </a:buClr>
              <a:buSzPct val="65000"/>
              <a:buFont typeface="Wingdings 2" panose="05020102010507070707" pitchFamily="18" charset="2"/>
              <a:buChar char=""/>
              <a:defRPr sz="2000" kern="1200">
                <a:solidFill>
                  <a:schemeClr val="tx1"/>
                </a:solidFill>
                <a:latin typeface="+mn-lt"/>
                <a:ea typeface="+mn-ea"/>
                <a:cs typeface="+mn-cs"/>
              </a:defRPr>
            </a:lvl4pPr>
            <a:lvl5pPr marL="2057400" indent="-228600" algn="l" defTabSz="-13873163" rtl="0" eaLnBrk="0" fontAlgn="base" hangingPunct="0">
              <a:spcBef>
                <a:spcPct val="20000"/>
              </a:spcBef>
              <a:spcAft>
                <a:spcPct val="0"/>
              </a:spcAft>
              <a:buClr>
                <a:srgbClr val="500000"/>
              </a:buClr>
              <a:buSzPct val="65000"/>
              <a:buFont typeface="Wingdings 2" panose="05020102010507070707" pitchFamily="18" charset="2"/>
              <a:buChar char=""/>
              <a:defRPr sz="2000" kern="1200">
                <a:solidFill>
                  <a:schemeClr val="tx1"/>
                </a:solidFill>
                <a:latin typeface="+mn-lt"/>
                <a:ea typeface="+mn-ea"/>
                <a:cs typeface="+mn-cs"/>
              </a:defRPr>
            </a:lvl5pPr>
            <a:lvl6pPr marL="1737360" indent="-210312" algn="l" rtl="0" latinLnBrk="0">
              <a:spcBef>
                <a:spcPct val="20000"/>
              </a:spcBef>
              <a:buClr>
                <a:schemeClr val="accent5"/>
              </a:buClr>
              <a:buSzPct val="80000"/>
              <a:buFont typeface="Wingdings 2"/>
              <a:buChar char=""/>
              <a:defRPr sz="1800" kern="1200">
                <a:solidFill>
                  <a:schemeClr val="tx1"/>
                </a:solidFill>
                <a:latin typeface="+mn-lt"/>
                <a:ea typeface="+mn-ea"/>
                <a:cs typeface="+mn-cs"/>
              </a:defRPr>
            </a:lvl6pPr>
            <a:lvl7pPr marL="1920240" indent="-182880" algn="l" rtl="0" latinLnBrk="0">
              <a:spcBef>
                <a:spcPct val="20000"/>
              </a:spcBef>
              <a:buClr>
                <a:schemeClr val="accent6"/>
              </a:buClr>
              <a:buSzPct val="80000"/>
              <a:buFont typeface="Wingdings 2"/>
              <a:buChar char=""/>
              <a:defRPr sz="1600" kern="1200" baseline="0">
                <a:solidFill>
                  <a:schemeClr val="tx1"/>
                </a:solidFill>
                <a:latin typeface="+mn-lt"/>
                <a:ea typeface="+mn-ea"/>
                <a:cs typeface="+mn-cs"/>
              </a:defRPr>
            </a:lvl7pPr>
            <a:lvl8pPr marL="2194560" indent="-182880" algn="l" rtl="0" latinLnBrk="0">
              <a:spcBef>
                <a:spcPct val="20000"/>
              </a:spcBef>
              <a:buClr>
                <a:schemeClr val="tx2"/>
              </a:buClr>
              <a:buChar char="•"/>
              <a:defRPr sz="1600" kern="1200">
                <a:solidFill>
                  <a:schemeClr val="tx1"/>
                </a:solidFill>
                <a:latin typeface="+mn-lt"/>
                <a:ea typeface="+mn-ea"/>
                <a:cs typeface="+mn-cs"/>
              </a:defRPr>
            </a:lvl8pPr>
            <a:lvl9pPr marL="2468880" indent="-182880" algn="l" rtl="0" latinLnBrk="0">
              <a:spcBef>
                <a:spcPct val="20000"/>
              </a:spcBef>
              <a:buClr>
                <a:schemeClr val="tx2"/>
              </a:buClr>
              <a:buFontTx/>
              <a:buChar char="•"/>
              <a:defRPr sz="1400" kern="1200" baseline="0">
                <a:solidFill>
                  <a:schemeClr val="tx1"/>
                </a:solidFill>
                <a:latin typeface="+mn-lt"/>
                <a:ea typeface="+mn-ea"/>
                <a:cs typeface="+mn-cs"/>
              </a:defRPr>
            </a:lvl9pPr>
          </a:lstStyle>
          <a:p>
            <a:pPr marL="347663" lvl="1" indent="-347663"/>
            <a:r>
              <a:rPr lang="en-US" altLang="en-US" sz="2600" baseline="30000" dirty="0" err="1"/>
              <a:t>58</a:t>
            </a:r>
            <a:r>
              <a:rPr lang="en-US" altLang="en-US" sz="2600" dirty="0" err="1"/>
              <a:t>Fe</a:t>
            </a:r>
            <a:r>
              <a:rPr lang="en-US" altLang="en-US" sz="2600" dirty="0"/>
              <a:t> + </a:t>
            </a:r>
            <a:r>
              <a:rPr lang="en-US" altLang="en-US" sz="2600" baseline="30000" dirty="0" err="1"/>
              <a:t>244</a:t>
            </a:r>
            <a:r>
              <a:rPr lang="en-US" altLang="en-US" sz="2600" dirty="0" err="1"/>
              <a:t>Pu</a:t>
            </a:r>
            <a:r>
              <a:rPr lang="en-US" altLang="en-US" sz="2600" dirty="0"/>
              <a:t> </a:t>
            </a:r>
            <a:r>
              <a:rPr lang="en-US" altLang="en-US" sz="2600" dirty="0">
                <a:latin typeface="Times New Roman" panose="02020603050405020304" pitchFamily="18" charset="0"/>
                <a:cs typeface="Times New Roman" panose="02020603050405020304" pitchFamily="18" charset="0"/>
              </a:rPr>
              <a:t>→</a:t>
            </a:r>
            <a:r>
              <a:rPr lang="en-US" altLang="en-US" sz="2600" dirty="0"/>
              <a:t> </a:t>
            </a:r>
            <a:r>
              <a:rPr lang="en-US" altLang="en-US" sz="2600" baseline="30000" dirty="0"/>
              <a:t>298</a:t>
            </a:r>
            <a:r>
              <a:rPr lang="en-US" altLang="en-US" sz="2600" dirty="0"/>
              <a:t>120 + </a:t>
            </a:r>
            <a:r>
              <a:rPr lang="en-US" altLang="en-US" sz="2600" dirty="0" err="1"/>
              <a:t>4n</a:t>
            </a:r>
            <a:endParaRPr lang="en-US" altLang="en-US" sz="2600" dirty="0"/>
          </a:p>
          <a:p>
            <a:pPr marL="347663" lvl="1" indent="-347663"/>
            <a:r>
              <a:rPr lang="en-US" altLang="en-US" sz="2600" baseline="30000" dirty="0" err="1"/>
              <a:t>54</a:t>
            </a:r>
            <a:r>
              <a:rPr lang="en-US" altLang="en-US" sz="2600" dirty="0" err="1"/>
              <a:t>Cr</a:t>
            </a:r>
            <a:r>
              <a:rPr lang="en-US" altLang="en-US" sz="2600" dirty="0"/>
              <a:t> + </a:t>
            </a:r>
            <a:r>
              <a:rPr lang="en-US" altLang="en-US" sz="2600" baseline="30000" dirty="0" err="1"/>
              <a:t>248</a:t>
            </a:r>
            <a:r>
              <a:rPr lang="en-US" altLang="en-US" sz="2600" dirty="0" err="1"/>
              <a:t>Cm</a:t>
            </a:r>
            <a:r>
              <a:rPr lang="en-US" altLang="en-US" sz="2600" dirty="0"/>
              <a:t> </a:t>
            </a:r>
            <a:r>
              <a:rPr lang="en-US" altLang="en-US" sz="2600" dirty="0">
                <a:latin typeface="Times New Roman" panose="02020603050405020304" pitchFamily="18" charset="0"/>
                <a:cs typeface="Times New Roman" panose="02020603050405020304" pitchFamily="18" charset="0"/>
              </a:rPr>
              <a:t>→</a:t>
            </a:r>
            <a:r>
              <a:rPr lang="en-US" altLang="en-US" sz="2600" dirty="0"/>
              <a:t> </a:t>
            </a:r>
            <a:r>
              <a:rPr lang="en-US" altLang="en-US" sz="2600" baseline="30000" dirty="0"/>
              <a:t>298</a:t>
            </a:r>
            <a:r>
              <a:rPr lang="en-US" altLang="en-US" sz="2600" dirty="0"/>
              <a:t>120 + </a:t>
            </a:r>
            <a:r>
              <a:rPr lang="en-US" altLang="en-US" sz="2600" dirty="0" err="1"/>
              <a:t>4n</a:t>
            </a:r>
            <a:endParaRPr lang="en-US" altLang="en-US" sz="2600" dirty="0"/>
          </a:p>
          <a:p>
            <a:pPr marL="347663" lvl="1" indent="-347663"/>
            <a:r>
              <a:rPr lang="en-US" altLang="en-US" sz="2600" baseline="30000" dirty="0" err="1"/>
              <a:t>50</a:t>
            </a:r>
            <a:r>
              <a:rPr lang="en-US" altLang="en-US" sz="2600" dirty="0" err="1"/>
              <a:t>Ti</a:t>
            </a:r>
            <a:r>
              <a:rPr lang="en-US" altLang="en-US" sz="2600" dirty="0"/>
              <a:t> + </a:t>
            </a:r>
            <a:r>
              <a:rPr lang="en-US" altLang="en-US" sz="2600" baseline="30000" dirty="0" err="1"/>
              <a:t>249</a:t>
            </a:r>
            <a:r>
              <a:rPr lang="en-US" altLang="en-US" sz="2600" dirty="0" err="1"/>
              <a:t>Cf</a:t>
            </a:r>
            <a:r>
              <a:rPr lang="en-US" altLang="en-US" sz="2600" dirty="0"/>
              <a:t> </a:t>
            </a:r>
            <a:r>
              <a:rPr lang="en-US" altLang="en-US" sz="2600" dirty="0">
                <a:latin typeface="Times New Roman" panose="02020603050405020304" pitchFamily="18" charset="0"/>
                <a:cs typeface="Times New Roman" panose="02020603050405020304" pitchFamily="18" charset="0"/>
              </a:rPr>
              <a:t>→</a:t>
            </a:r>
            <a:r>
              <a:rPr lang="en-US" altLang="en-US" sz="2600" dirty="0"/>
              <a:t> </a:t>
            </a:r>
            <a:r>
              <a:rPr lang="en-US" altLang="en-US" sz="2600" baseline="30000" dirty="0"/>
              <a:t>295</a:t>
            </a:r>
            <a:r>
              <a:rPr lang="en-US" altLang="en-US" sz="2600" dirty="0"/>
              <a:t>120 + </a:t>
            </a:r>
            <a:r>
              <a:rPr lang="en-US" altLang="en-US" sz="2600" dirty="0" err="1"/>
              <a:t>4n</a:t>
            </a:r>
            <a:endParaRPr lang="en-US" altLang="en-US" sz="2600" dirty="0"/>
          </a:p>
        </p:txBody>
      </p:sp>
      <p:sp>
        <p:nvSpPr>
          <p:cNvPr id="7" name="Rectangle 3">
            <a:extLst>
              <a:ext uri="{FF2B5EF4-FFF2-40B4-BE49-F238E27FC236}">
                <a16:creationId xmlns:a16="http://schemas.microsoft.com/office/drawing/2014/main" id="{05BB71CC-8D63-48B8-BF51-60E8157A2225}"/>
              </a:ext>
            </a:extLst>
          </p:cNvPr>
          <p:cNvSpPr txBox="1">
            <a:spLocks/>
          </p:cNvSpPr>
          <p:nvPr/>
        </p:nvSpPr>
        <p:spPr bwMode="auto">
          <a:xfrm>
            <a:off x="4855408" y="5215324"/>
            <a:ext cx="4109080" cy="1526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13873163" rtl="0" eaLnBrk="0" fontAlgn="base" hangingPunct="0">
              <a:spcBef>
                <a:spcPct val="20000"/>
              </a:spcBef>
              <a:spcAft>
                <a:spcPct val="0"/>
              </a:spcAft>
              <a:buClr>
                <a:srgbClr val="500000"/>
              </a:buClr>
              <a:buSzPct val="95000"/>
              <a:buFont typeface="Wingdings 2" panose="05020102010507070707" pitchFamily="18" charset="2"/>
              <a:buChar char=""/>
              <a:defRPr sz="2600" kern="1200">
                <a:solidFill>
                  <a:schemeClr val="tx1"/>
                </a:solidFill>
                <a:latin typeface="+mn-lt"/>
                <a:ea typeface="+mn-ea"/>
                <a:cs typeface="+mn-cs"/>
              </a:defRPr>
            </a:lvl1pPr>
            <a:lvl2pPr marL="742950" indent="-285750" algn="l" defTabSz="-13873163" rtl="0" eaLnBrk="0" fontAlgn="base" hangingPunct="0">
              <a:spcBef>
                <a:spcPct val="20000"/>
              </a:spcBef>
              <a:spcAft>
                <a:spcPct val="0"/>
              </a:spcAft>
              <a:buClr>
                <a:srgbClr val="500000"/>
              </a:buClr>
              <a:buSzPct val="85000"/>
              <a:buFont typeface="Wingdings 2" panose="05020102010507070707" pitchFamily="18" charset="2"/>
              <a:buChar char=""/>
              <a:defRPr sz="2400" kern="1200">
                <a:solidFill>
                  <a:schemeClr val="tx1"/>
                </a:solidFill>
                <a:latin typeface="+mn-lt"/>
                <a:ea typeface="+mn-ea"/>
                <a:cs typeface="+mn-cs"/>
              </a:defRPr>
            </a:lvl2pPr>
            <a:lvl3pPr marL="1143000" indent="-228600" algn="l" defTabSz="-13873163" rtl="0" eaLnBrk="0" fontAlgn="base" hangingPunct="0">
              <a:spcBef>
                <a:spcPct val="20000"/>
              </a:spcBef>
              <a:spcAft>
                <a:spcPct val="0"/>
              </a:spcAft>
              <a:buClr>
                <a:srgbClr val="500000"/>
              </a:buClr>
              <a:buSzPct val="70000"/>
              <a:buFont typeface="Wingdings 2" panose="05020102010507070707" pitchFamily="18" charset="2"/>
              <a:buChar char=""/>
              <a:defRPr sz="2100" kern="1200">
                <a:solidFill>
                  <a:schemeClr val="tx1"/>
                </a:solidFill>
                <a:latin typeface="+mn-lt"/>
                <a:ea typeface="+mn-ea"/>
                <a:cs typeface="+mn-cs"/>
              </a:defRPr>
            </a:lvl3pPr>
            <a:lvl4pPr marL="1600200" indent="-228600" algn="l" defTabSz="-13873163" rtl="0" eaLnBrk="0" fontAlgn="base" hangingPunct="0">
              <a:spcBef>
                <a:spcPct val="20000"/>
              </a:spcBef>
              <a:spcAft>
                <a:spcPct val="0"/>
              </a:spcAft>
              <a:buClr>
                <a:srgbClr val="500000"/>
              </a:buClr>
              <a:buSzPct val="65000"/>
              <a:buFont typeface="Wingdings 2" panose="05020102010507070707" pitchFamily="18" charset="2"/>
              <a:buChar char=""/>
              <a:defRPr sz="2000" kern="1200">
                <a:solidFill>
                  <a:schemeClr val="tx1"/>
                </a:solidFill>
                <a:latin typeface="+mn-lt"/>
                <a:ea typeface="+mn-ea"/>
                <a:cs typeface="+mn-cs"/>
              </a:defRPr>
            </a:lvl4pPr>
            <a:lvl5pPr marL="2057400" indent="-228600" algn="l" defTabSz="-13873163" rtl="0" eaLnBrk="0" fontAlgn="base" hangingPunct="0">
              <a:spcBef>
                <a:spcPct val="20000"/>
              </a:spcBef>
              <a:spcAft>
                <a:spcPct val="0"/>
              </a:spcAft>
              <a:buClr>
                <a:srgbClr val="500000"/>
              </a:buClr>
              <a:buSzPct val="65000"/>
              <a:buFont typeface="Wingdings 2" panose="05020102010507070707" pitchFamily="18" charset="2"/>
              <a:buChar char=""/>
              <a:defRPr sz="2000" kern="1200">
                <a:solidFill>
                  <a:schemeClr val="tx1"/>
                </a:solidFill>
                <a:latin typeface="+mn-lt"/>
                <a:ea typeface="+mn-ea"/>
                <a:cs typeface="+mn-cs"/>
              </a:defRPr>
            </a:lvl5pPr>
            <a:lvl6pPr marL="1737360" indent="-210312" algn="l" rtl="0" latinLnBrk="0">
              <a:spcBef>
                <a:spcPct val="20000"/>
              </a:spcBef>
              <a:buClr>
                <a:schemeClr val="accent5"/>
              </a:buClr>
              <a:buSzPct val="80000"/>
              <a:buFont typeface="Wingdings 2"/>
              <a:buChar char=""/>
              <a:defRPr sz="1800" kern="1200">
                <a:solidFill>
                  <a:schemeClr val="tx1"/>
                </a:solidFill>
                <a:latin typeface="+mn-lt"/>
                <a:ea typeface="+mn-ea"/>
                <a:cs typeface="+mn-cs"/>
              </a:defRPr>
            </a:lvl6pPr>
            <a:lvl7pPr marL="1920240" indent="-182880" algn="l" rtl="0" latinLnBrk="0">
              <a:spcBef>
                <a:spcPct val="20000"/>
              </a:spcBef>
              <a:buClr>
                <a:schemeClr val="accent6"/>
              </a:buClr>
              <a:buSzPct val="80000"/>
              <a:buFont typeface="Wingdings 2"/>
              <a:buChar char=""/>
              <a:defRPr sz="1600" kern="1200" baseline="0">
                <a:solidFill>
                  <a:schemeClr val="tx1"/>
                </a:solidFill>
                <a:latin typeface="+mn-lt"/>
                <a:ea typeface="+mn-ea"/>
                <a:cs typeface="+mn-cs"/>
              </a:defRPr>
            </a:lvl7pPr>
            <a:lvl8pPr marL="2194560" indent="-182880" algn="l" rtl="0" latinLnBrk="0">
              <a:spcBef>
                <a:spcPct val="20000"/>
              </a:spcBef>
              <a:buClr>
                <a:schemeClr val="tx2"/>
              </a:buClr>
              <a:buChar char="•"/>
              <a:defRPr sz="1600" kern="1200">
                <a:solidFill>
                  <a:schemeClr val="tx1"/>
                </a:solidFill>
                <a:latin typeface="+mn-lt"/>
                <a:ea typeface="+mn-ea"/>
                <a:cs typeface="+mn-cs"/>
              </a:defRPr>
            </a:lvl8pPr>
            <a:lvl9pPr marL="2468880" indent="-182880" algn="l" rtl="0" latinLnBrk="0">
              <a:spcBef>
                <a:spcPct val="20000"/>
              </a:spcBef>
              <a:buClr>
                <a:schemeClr val="tx2"/>
              </a:buClr>
              <a:buFontTx/>
              <a:buChar char="•"/>
              <a:defRPr sz="1400" kern="1200" baseline="0">
                <a:solidFill>
                  <a:schemeClr val="tx1"/>
                </a:solidFill>
                <a:latin typeface="+mn-lt"/>
                <a:ea typeface="+mn-ea"/>
                <a:cs typeface="+mn-cs"/>
              </a:defRPr>
            </a:lvl9pPr>
          </a:lstStyle>
          <a:p>
            <a:pPr marL="347663" lvl="1" indent="-347663"/>
            <a:r>
              <a:rPr lang="en-US" altLang="en-US" sz="2600" baseline="30000" dirty="0" err="1"/>
              <a:t>64</a:t>
            </a:r>
            <a:r>
              <a:rPr lang="en-US" altLang="en-US" sz="2600" dirty="0" err="1"/>
              <a:t>Ni</a:t>
            </a:r>
            <a:r>
              <a:rPr lang="en-US" altLang="en-US" sz="2600" dirty="0"/>
              <a:t> + </a:t>
            </a:r>
            <a:r>
              <a:rPr lang="en-US" altLang="en-US" sz="2600" baseline="30000" dirty="0" err="1"/>
              <a:t>238</a:t>
            </a:r>
            <a:r>
              <a:rPr lang="en-US" altLang="en-US" sz="2600" dirty="0" err="1"/>
              <a:t>U</a:t>
            </a:r>
            <a:r>
              <a:rPr lang="en-US" altLang="en-US" sz="2600" dirty="0"/>
              <a:t> </a:t>
            </a:r>
            <a:r>
              <a:rPr lang="en-US" altLang="en-US" sz="2600" dirty="0">
                <a:latin typeface="Times New Roman" panose="02020603050405020304" pitchFamily="18" charset="0"/>
                <a:cs typeface="Times New Roman" panose="02020603050405020304" pitchFamily="18" charset="0"/>
              </a:rPr>
              <a:t>→</a:t>
            </a:r>
            <a:r>
              <a:rPr lang="en-US" altLang="en-US" sz="2600" dirty="0"/>
              <a:t> </a:t>
            </a:r>
            <a:r>
              <a:rPr lang="en-US" altLang="en-US" sz="2600" baseline="30000" dirty="0"/>
              <a:t>298</a:t>
            </a:r>
            <a:r>
              <a:rPr lang="en-US" altLang="en-US" sz="2600" dirty="0"/>
              <a:t>120 + </a:t>
            </a:r>
            <a:r>
              <a:rPr lang="en-US" altLang="en-US" sz="2600" dirty="0" err="1"/>
              <a:t>4n</a:t>
            </a:r>
            <a:endParaRPr lang="en-US" altLang="en-US" sz="2600" dirty="0"/>
          </a:p>
          <a:p>
            <a:pPr marL="347663" lvl="1" indent="-347663"/>
            <a:r>
              <a:rPr lang="en-US" altLang="en-US" sz="2600" baseline="30000" dirty="0" err="1"/>
              <a:t>50</a:t>
            </a:r>
            <a:r>
              <a:rPr lang="en-US" altLang="en-US" sz="2600" dirty="0" err="1"/>
              <a:t>Ti</a:t>
            </a:r>
            <a:r>
              <a:rPr lang="en-US" altLang="en-US" sz="2600" dirty="0"/>
              <a:t> + </a:t>
            </a:r>
            <a:r>
              <a:rPr lang="en-US" altLang="en-US" sz="2600" baseline="30000" dirty="0" err="1"/>
              <a:t>249</a:t>
            </a:r>
            <a:r>
              <a:rPr lang="en-US" altLang="en-US" sz="2600" dirty="0" err="1"/>
              <a:t>Bk</a:t>
            </a:r>
            <a:r>
              <a:rPr lang="en-US" altLang="en-US" sz="2600" dirty="0"/>
              <a:t> </a:t>
            </a:r>
            <a:r>
              <a:rPr lang="en-US" altLang="en-US" sz="2600" dirty="0">
                <a:latin typeface="Times New Roman" panose="02020603050405020304" pitchFamily="18" charset="0"/>
                <a:cs typeface="Times New Roman" panose="02020603050405020304" pitchFamily="18" charset="0"/>
              </a:rPr>
              <a:t>→</a:t>
            </a:r>
            <a:r>
              <a:rPr lang="en-US" altLang="en-US" sz="2600" dirty="0"/>
              <a:t> </a:t>
            </a:r>
            <a:r>
              <a:rPr lang="en-US" altLang="en-US" sz="2600" baseline="30000" dirty="0"/>
              <a:t>295</a:t>
            </a:r>
            <a:r>
              <a:rPr lang="en-US" altLang="en-US" sz="2600" dirty="0"/>
              <a:t>119 + </a:t>
            </a:r>
            <a:r>
              <a:rPr lang="en-US" altLang="en-US" sz="2600" dirty="0" err="1"/>
              <a:t>4n</a:t>
            </a:r>
            <a:endParaRPr lang="en-US" altLang="en-US" sz="2600" dirty="0"/>
          </a:p>
          <a:p>
            <a:pPr marL="347663" lvl="1" indent="-347663"/>
            <a:r>
              <a:rPr lang="en-US" altLang="en-US" sz="2600" baseline="30000" dirty="0" err="1"/>
              <a:t>51</a:t>
            </a:r>
            <a:r>
              <a:rPr lang="en-US" altLang="en-US" sz="2600" dirty="0" err="1"/>
              <a:t>V</a:t>
            </a:r>
            <a:r>
              <a:rPr lang="en-US" altLang="en-US" sz="2600" dirty="0"/>
              <a:t> + </a:t>
            </a:r>
            <a:r>
              <a:rPr lang="en-US" altLang="en-US" sz="2600" baseline="30000" dirty="0" err="1"/>
              <a:t>248</a:t>
            </a:r>
            <a:r>
              <a:rPr lang="en-US" altLang="en-US" sz="2600" dirty="0" err="1"/>
              <a:t>Cm</a:t>
            </a:r>
            <a:r>
              <a:rPr lang="en-US" altLang="en-US" sz="2600" dirty="0"/>
              <a:t> </a:t>
            </a:r>
            <a:r>
              <a:rPr lang="en-US" altLang="en-US" sz="2600" dirty="0">
                <a:latin typeface="Times New Roman" panose="02020603050405020304" pitchFamily="18" charset="0"/>
                <a:cs typeface="Times New Roman" panose="02020603050405020304" pitchFamily="18" charset="0"/>
              </a:rPr>
              <a:t>→</a:t>
            </a:r>
            <a:r>
              <a:rPr lang="en-US" altLang="en-US" sz="2600" dirty="0"/>
              <a:t> </a:t>
            </a:r>
            <a:r>
              <a:rPr lang="en-US" altLang="en-US" sz="2600" baseline="30000" dirty="0"/>
              <a:t>295</a:t>
            </a:r>
            <a:r>
              <a:rPr lang="en-US" altLang="en-US" sz="2600" dirty="0"/>
              <a:t>119 + </a:t>
            </a:r>
            <a:r>
              <a:rPr lang="en-US" altLang="en-US" sz="2600" dirty="0" err="1"/>
              <a:t>4n</a:t>
            </a:r>
            <a:endParaRPr lang="en-US" altLang="en-US" sz="2600" dirty="0"/>
          </a:p>
        </p:txBody>
      </p:sp>
    </p:spTree>
    <p:extLst>
      <p:ext uri="{BB962C8B-B14F-4D97-AF65-F5344CB8AC3E}">
        <p14:creationId xmlns:p14="http://schemas.microsoft.com/office/powerpoint/2010/main" val="3242148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016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016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016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xEl>
                                              <p:pRg st="0" end="0"/>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
                                            <p:txEl>
                                              <p:pRg st="1" end="1"/>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
                                            <p:txEl>
                                              <p:pRg st="2" end="2"/>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
                                            <p:txEl>
                                              <p:pRg st="1" end="1"/>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0163" grpId="0" uiExpand="1" build="p"/>
      <p:bldP spid="6" grpId="0" uiExpand="1" build="p"/>
      <p:bldP spid="7"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457200" y="1412875"/>
            <a:ext cx="8264952" cy="4896445"/>
          </a:xfrm>
        </p:spPr>
        <p:txBody>
          <a:bodyPr/>
          <a:lstStyle/>
          <a:p>
            <a:r>
              <a:rPr lang="en-US" dirty="0"/>
              <a:t>Enhancement of the level density:</a:t>
            </a:r>
          </a:p>
          <a:p>
            <a:pPr marL="457200" lvl="1" indent="0" algn="ctr">
              <a:buNone/>
            </a:pPr>
            <a:r>
              <a:rPr lang="en-US" i="1" dirty="0" err="1"/>
              <a:t>K</a:t>
            </a:r>
            <a:r>
              <a:rPr lang="en-US" baseline="-25000" dirty="0" err="1"/>
              <a:t>coll</a:t>
            </a:r>
            <a:r>
              <a:rPr lang="en-US" dirty="0"/>
              <a:t>(</a:t>
            </a:r>
            <a:r>
              <a:rPr lang="en-US" i="1" dirty="0"/>
              <a:t>U</a:t>
            </a:r>
            <a:r>
              <a:rPr lang="en-US" dirty="0"/>
              <a:t>, </a:t>
            </a:r>
            <a:r>
              <a:rPr lang="en-US" i="1" dirty="0">
                <a:latin typeface="Symbol" panose="05050102010706020507" pitchFamily="18" charset="2"/>
              </a:rPr>
              <a:t>b</a:t>
            </a:r>
            <a:r>
              <a:rPr lang="en-US" baseline="-25000" dirty="0"/>
              <a:t>2</a:t>
            </a:r>
            <a:r>
              <a:rPr lang="en-US" dirty="0"/>
              <a:t>) = </a:t>
            </a:r>
            <a:r>
              <a:rPr lang="en-US" i="1" dirty="0" err="1"/>
              <a:t>K</a:t>
            </a:r>
            <a:r>
              <a:rPr lang="en-US" baseline="-25000" dirty="0" err="1"/>
              <a:t>rot</a:t>
            </a:r>
            <a:r>
              <a:rPr lang="en-US" i="1" dirty="0" err="1"/>
              <a:t>f</a:t>
            </a:r>
            <a:r>
              <a:rPr lang="en-US" dirty="0"/>
              <a:t>(</a:t>
            </a:r>
            <a:r>
              <a:rPr lang="en-US" i="1" dirty="0"/>
              <a:t>U</a:t>
            </a:r>
            <a:r>
              <a:rPr lang="en-US" dirty="0"/>
              <a:t>)</a:t>
            </a:r>
            <a:r>
              <a:rPr lang="en-US" i="1" dirty="0">
                <a:latin typeface="Symbol" panose="05050102010706020507" pitchFamily="18" charset="2"/>
              </a:rPr>
              <a:t>f</a:t>
            </a:r>
            <a:r>
              <a:rPr lang="en-US" dirty="0"/>
              <a:t>(</a:t>
            </a:r>
            <a:r>
              <a:rPr lang="en-US" i="1" dirty="0">
                <a:latin typeface="Symbol" panose="05050102010706020507" pitchFamily="18" charset="2"/>
              </a:rPr>
              <a:t>b</a:t>
            </a:r>
            <a:r>
              <a:rPr lang="en-US" baseline="-25000" dirty="0"/>
              <a:t>2</a:t>
            </a:r>
            <a:r>
              <a:rPr lang="en-US" dirty="0"/>
              <a:t>) + </a:t>
            </a:r>
            <a:r>
              <a:rPr lang="en-US" i="1" dirty="0" err="1"/>
              <a:t>K</a:t>
            </a:r>
            <a:r>
              <a:rPr lang="en-US" baseline="-25000" dirty="0" err="1"/>
              <a:t>vib</a:t>
            </a:r>
            <a:r>
              <a:rPr lang="en-US" i="1" dirty="0" err="1"/>
              <a:t>f</a:t>
            </a:r>
            <a:r>
              <a:rPr lang="en-US" dirty="0"/>
              <a:t>(</a:t>
            </a:r>
            <a:r>
              <a:rPr lang="en-US" i="1" dirty="0"/>
              <a:t>U</a:t>
            </a:r>
            <a:r>
              <a:rPr lang="en-US" dirty="0"/>
              <a:t>)</a:t>
            </a:r>
            <a:r>
              <a:rPr lang="en-US" i="1" dirty="0">
                <a:latin typeface="Symbol" panose="05050102010706020507" pitchFamily="18" charset="2"/>
              </a:rPr>
              <a:t>f</a:t>
            </a:r>
            <a:r>
              <a:rPr lang="en-US" dirty="0"/>
              <a:t>(1 – </a:t>
            </a:r>
            <a:r>
              <a:rPr lang="en-US" i="1" dirty="0">
                <a:latin typeface="Symbol" panose="05050102010706020507" pitchFamily="18" charset="2"/>
              </a:rPr>
              <a:t>b</a:t>
            </a:r>
            <a:r>
              <a:rPr lang="en-US" baseline="-25000" dirty="0"/>
              <a:t>2</a:t>
            </a:r>
            <a:r>
              <a:rPr lang="en-US" dirty="0"/>
              <a:t>)</a:t>
            </a:r>
          </a:p>
          <a:p>
            <a:r>
              <a:rPr lang="en-US" dirty="0"/>
              <a:t>Fermi function and smoothing function:</a:t>
            </a:r>
          </a:p>
          <a:p>
            <a:endParaRPr lang="en-US" dirty="0"/>
          </a:p>
          <a:p>
            <a:endParaRPr lang="en-US" dirty="0"/>
          </a:p>
          <a:p>
            <a:r>
              <a:rPr lang="en-US" dirty="0"/>
              <a:t>Rotation enhancement factor (</a:t>
            </a:r>
            <a:r>
              <a:rPr lang="en-US" i="1" dirty="0" err="1"/>
              <a:t>K</a:t>
            </a:r>
            <a:r>
              <a:rPr lang="en-US" baseline="-25000" dirty="0" err="1"/>
              <a:t>rot</a:t>
            </a:r>
            <a:r>
              <a:rPr lang="en-US" dirty="0"/>
              <a:t> </a:t>
            </a:r>
            <a:r>
              <a:rPr lang="en-US" dirty="0">
                <a:sym typeface="Symbol" panose="05050102010706020507" pitchFamily="18" charset="2"/>
              </a:rPr>
              <a:t> 100 – 150)</a:t>
            </a:r>
            <a:r>
              <a:rPr lang="en-US" dirty="0"/>
              <a:t>:</a:t>
            </a:r>
          </a:p>
          <a:p>
            <a:endParaRPr lang="en-US" dirty="0"/>
          </a:p>
          <a:p>
            <a:endParaRPr lang="en-US" dirty="0"/>
          </a:p>
          <a:p>
            <a:r>
              <a:rPr lang="en-US" dirty="0"/>
              <a:t>Vibrational enhancement factor (</a:t>
            </a:r>
            <a:r>
              <a:rPr lang="en-US" i="1" dirty="0" err="1"/>
              <a:t>K</a:t>
            </a:r>
            <a:r>
              <a:rPr lang="en-US" baseline="-25000" dirty="0" err="1"/>
              <a:t>rot</a:t>
            </a:r>
            <a:r>
              <a:rPr lang="en-US" dirty="0"/>
              <a:t> </a:t>
            </a:r>
            <a:r>
              <a:rPr lang="en-US" dirty="0">
                <a:sym typeface="Symbol" panose="05050102010706020507" pitchFamily="18" charset="2"/>
              </a:rPr>
              <a:t> 1 – 10):</a:t>
            </a:r>
            <a:endParaRPr lang="en-US" dirty="0"/>
          </a:p>
          <a:p>
            <a:pPr marL="0" indent="0" algn="ctr">
              <a:buNone/>
            </a:pPr>
            <a:r>
              <a:rPr lang="en-US" i="1" dirty="0" err="1"/>
              <a:t>K</a:t>
            </a:r>
            <a:r>
              <a:rPr lang="en-US" baseline="-25000" dirty="0" err="1"/>
              <a:t>vib</a:t>
            </a:r>
            <a:r>
              <a:rPr lang="en-US" dirty="0"/>
              <a:t> = </a:t>
            </a:r>
            <a:r>
              <a:rPr lang="en-US" dirty="0" err="1"/>
              <a:t>exp</a:t>
            </a:r>
            <a:r>
              <a:rPr lang="en-US" dirty="0"/>
              <a:t>[</a:t>
            </a:r>
            <a:r>
              <a:rPr lang="en-US" dirty="0" err="1"/>
              <a:t>0.0555</a:t>
            </a:r>
            <a:r>
              <a:rPr lang="en-US" i="1" dirty="0" err="1"/>
              <a:t>A</a:t>
            </a:r>
            <a:r>
              <a:rPr lang="en-US" baseline="30000" dirty="0" err="1"/>
              <a:t>2</a:t>
            </a:r>
            <a:r>
              <a:rPr lang="en-US" baseline="30000" dirty="0"/>
              <a:t>/3</a:t>
            </a:r>
            <a:r>
              <a:rPr lang="en-US" dirty="0"/>
              <a:t>(</a:t>
            </a:r>
            <a:r>
              <a:rPr lang="en-US" i="1" dirty="0"/>
              <a:t>T</a:t>
            </a:r>
            <a:r>
              <a:rPr lang="en-US" dirty="0"/>
              <a:t>/MeV)</a:t>
            </a:r>
            <a:r>
              <a:rPr lang="en-US" baseline="30000" dirty="0"/>
              <a:t>4/3</a:t>
            </a:r>
            <a:r>
              <a:rPr lang="en-US" dirty="0"/>
              <a:t>]</a:t>
            </a:r>
          </a:p>
        </p:txBody>
      </p:sp>
      <p:sp>
        <p:nvSpPr>
          <p:cNvPr id="5" name="Title 4"/>
          <p:cNvSpPr>
            <a:spLocks noGrp="1"/>
          </p:cNvSpPr>
          <p:nvPr>
            <p:ph type="title"/>
          </p:nvPr>
        </p:nvSpPr>
        <p:spPr/>
        <p:txBody>
          <a:bodyPr/>
          <a:lstStyle/>
          <a:p>
            <a:r>
              <a:rPr lang="en-US" dirty="0"/>
              <a:t>Our Model</a:t>
            </a:r>
          </a:p>
        </p:txBody>
      </p:sp>
      <p:sp>
        <p:nvSpPr>
          <p:cNvPr id="7" name="Text Box 7"/>
          <p:cNvSpPr txBox="1">
            <a:spLocks noChangeArrowheads="1"/>
          </p:cNvSpPr>
          <p:nvPr/>
        </p:nvSpPr>
        <p:spPr bwMode="auto">
          <a:xfrm>
            <a:off x="2467547" y="6402814"/>
            <a:ext cx="6552628"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a:r>
              <a:rPr lang="en-US" altLang="en-US" sz="1600" dirty="0">
                <a:solidFill>
                  <a:prstClr val="black"/>
                </a:solidFill>
                <a:latin typeface="Constantia" panose="02030602050306030303" pitchFamily="18" charset="0"/>
              </a:rPr>
              <a:t>V. I. </a:t>
            </a:r>
            <a:r>
              <a:rPr lang="en-US" altLang="en-US" sz="1600" dirty="0" err="1">
                <a:solidFill>
                  <a:prstClr val="black"/>
                </a:solidFill>
                <a:latin typeface="Constantia" panose="02030602050306030303" pitchFamily="18" charset="0"/>
              </a:rPr>
              <a:t>Zagrebaev</a:t>
            </a:r>
            <a:r>
              <a:rPr lang="en-US" altLang="en-US" sz="1600" dirty="0">
                <a:solidFill>
                  <a:prstClr val="black"/>
                </a:solidFill>
                <a:latin typeface="Constantia" panose="02030602050306030303" pitchFamily="18" charset="0"/>
              </a:rPr>
              <a:t>, Fusion-Evaporation Codes of </a:t>
            </a:r>
            <a:r>
              <a:rPr lang="en-US" altLang="en-US" sz="1600" dirty="0" err="1">
                <a:solidFill>
                  <a:prstClr val="black"/>
                </a:solidFill>
                <a:latin typeface="Constantia" panose="02030602050306030303" pitchFamily="18" charset="0"/>
              </a:rPr>
              <a:t>NRV</a:t>
            </a:r>
            <a:r>
              <a:rPr lang="en-US" altLang="en-US" sz="1600" dirty="0">
                <a:solidFill>
                  <a:prstClr val="black"/>
                </a:solidFill>
                <a:latin typeface="Constantia" panose="02030602050306030303" pitchFamily="18" charset="0"/>
              </a:rPr>
              <a:t>, </a:t>
            </a:r>
            <a:r>
              <a:rPr lang="en-US" altLang="en-US" sz="1600" dirty="0">
                <a:solidFill>
                  <a:prstClr val="black"/>
                </a:solidFill>
                <a:latin typeface="Constantia" panose="02030602050306030303" pitchFamily="18" charset="0"/>
                <a:hlinkClick r:id="rId3"/>
              </a:rPr>
              <a:t>http://nrv.jinr.ru/nrv</a:t>
            </a:r>
            <a:r>
              <a:rPr lang="en-US" altLang="en-US" sz="1600" dirty="0">
                <a:solidFill>
                  <a:prstClr val="black"/>
                </a:solidFill>
                <a:latin typeface="Constantia" panose="02030602050306030303" pitchFamily="18" charset="0"/>
              </a:rPr>
              <a:t>.</a:t>
            </a:r>
          </a:p>
        </p:txBody>
      </p:sp>
      <p:graphicFrame>
        <p:nvGraphicFramePr>
          <p:cNvPr id="8" name="Object 7"/>
          <p:cNvGraphicFramePr>
            <a:graphicFrameLocks noChangeAspect="1"/>
          </p:cNvGraphicFramePr>
          <p:nvPr/>
        </p:nvGraphicFramePr>
        <p:xfrm>
          <a:off x="899592" y="2823161"/>
          <a:ext cx="3163887" cy="909638"/>
        </p:xfrm>
        <a:graphic>
          <a:graphicData uri="http://schemas.openxmlformats.org/presentationml/2006/ole">
            <mc:AlternateContent xmlns:mc="http://schemas.openxmlformats.org/markup-compatibility/2006">
              <mc:Choice xmlns:v="urn:schemas-microsoft-com:vml" Requires="v">
                <p:oleObj name="Equation" r:id="rId4" imgW="1854000" imgH="533160" progId="Equation.DSMT4">
                  <p:embed/>
                </p:oleObj>
              </mc:Choice>
              <mc:Fallback>
                <p:oleObj name="Equation" r:id="rId4" imgW="1854000" imgH="533160" progId="Equation.DSMT4">
                  <p:embed/>
                  <p:pic>
                    <p:nvPicPr>
                      <p:cNvPr id="8" name="Object 7"/>
                      <p:cNvPicPr>
                        <a:picLocks noChangeAspect="1" noChangeArrowheads="1"/>
                      </p:cNvPicPr>
                      <p:nvPr/>
                    </p:nvPicPr>
                    <p:blipFill>
                      <a:blip r:embed="rId5"/>
                      <a:srcRect/>
                      <a:stretch>
                        <a:fillRect/>
                      </a:stretch>
                    </p:blipFill>
                    <p:spPr bwMode="auto">
                      <a:xfrm>
                        <a:off x="899592" y="2823161"/>
                        <a:ext cx="3163887" cy="9096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 name="Object 8"/>
          <p:cNvGraphicFramePr>
            <a:graphicFrameLocks noChangeAspect="1"/>
          </p:cNvGraphicFramePr>
          <p:nvPr/>
        </p:nvGraphicFramePr>
        <p:xfrm>
          <a:off x="5230813" y="2817813"/>
          <a:ext cx="3294062" cy="909637"/>
        </p:xfrm>
        <a:graphic>
          <a:graphicData uri="http://schemas.openxmlformats.org/presentationml/2006/ole">
            <mc:AlternateContent xmlns:mc="http://schemas.openxmlformats.org/markup-compatibility/2006">
              <mc:Choice xmlns:v="urn:schemas-microsoft-com:vml" Requires="v">
                <p:oleObj name="Equation" r:id="rId6" imgW="1930320" imgH="533160" progId="Equation.DSMT4">
                  <p:embed/>
                </p:oleObj>
              </mc:Choice>
              <mc:Fallback>
                <p:oleObj name="Equation" r:id="rId6" imgW="1930320" imgH="533160" progId="Equation.DSMT4">
                  <p:embed/>
                  <p:pic>
                    <p:nvPicPr>
                      <p:cNvPr id="9" name="Object 8"/>
                      <p:cNvPicPr>
                        <a:picLocks noChangeAspect="1" noChangeArrowheads="1"/>
                      </p:cNvPicPr>
                      <p:nvPr/>
                    </p:nvPicPr>
                    <p:blipFill>
                      <a:blip r:embed="rId7"/>
                      <a:srcRect/>
                      <a:stretch>
                        <a:fillRect/>
                      </a:stretch>
                    </p:blipFill>
                    <p:spPr bwMode="auto">
                      <a:xfrm>
                        <a:off x="5230813" y="2817813"/>
                        <a:ext cx="3294062" cy="9096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 name="Object 9"/>
          <p:cNvGraphicFramePr>
            <a:graphicFrameLocks noChangeAspect="1"/>
          </p:cNvGraphicFramePr>
          <p:nvPr/>
        </p:nvGraphicFramePr>
        <p:xfrm>
          <a:off x="2040810" y="4334232"/>
          <a:ext cx="1491858" cy="822960"/>
        </p:xfrm>
        <a:graphic>
          <a:graphicData uri="http://schemas.openxmlformats.org/presentationml/2006/ole">
            <mc:AlternateContent xmlns:mc="http://schemas.openxmlformats.org/markup-compatibility/2006">
              <mc:Choice xmlns:v="urn:schemas-microsoft-com:vml" Requires="v">
                <p:oleObj name="Equation" r:id="rId8" imgW="711000" imgH="393480" progId="Equation.DSMT4">
                  <p:embed/>
                </p:oleObj>
              </mc:Choice>
              <mc:Fallback>
                <p:oleObj name="Equation" r:id="rId8" imgW="711000" imgH="393480" progId="Equation.DSMT4">
                  <p:embed/>
                  <p:pic>
                    <p:nvPicPr>
                      <p:cNvPr id="10" name="Object 9"/>
                      <p:cNvPicPr>
                        <a:picLocks noChangeAspect="1" noChangeArrowheads="1"/>
                      </p:cNvPicPr>
                      <p:nvPr/>
                    </p:nvPicPr>
                    <p:blipFill>
                      <a:blip r:embed="rId9"/>
                      <a:srcRect/>
                      <a:stretch>
                        <a:fillRect/>
                      </a:stretch>
                    </p:blipFill>
                    <p:spPr bwMode="auto">
                      <a:xfrm>
                        <a:off x="2040810" y="4334232"/>
                        <a:ext cx="1491858" cy="82296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1" name="Object 10"/>
          <p:cNvGraphicFramePr>
            <a:graphicFrameLocks noChangeAspect="1"/>
          </p:cNvGraphicFramePr>
          <p:nvPr/>
        </p:nvGraphicFramePr>
        <p:xfrm>
          <a:off x="4448175" y="4479925"/>
          <a:ext cx="2978150" cy="498475"/>
        </p:xfrm>
        <a:graphic>
          <a:graphicData uri="http://schemas.openxmlformats.org/presentationml/2006/ole">
            <mc:AlternateContent xmlns:mc="http://schemas.openxmlformats.org/markup-compatibility/2006">
              <mc:Choice xmlns:v="urn:schemas-microsoft-com:vml" Requires="v">
                <p:oleObj name="Equation" r:id="rId10" imgW="1511280" imgH="253800" progId="Equation.DSMT4">
                  <p:embed/>
                </p:oleObj>
              </mc:Choice>
              <mc:Fallback>
                <p:oleObj name="Equation" r:id="rId10" imgW="1511280" imgH="253800" progId="Equation.DSMT4">
                  <p:embed/>
                  <p:pic>
                    <p:nvPicPr>
                      <p:cNvPr id="11" name="Object 10"/>
                      <p:cNvPicPr>
                        <a:picLocks noChangeAspect="1" noChangeArrowheads="1"/>
                      </p:cNvPicPr>
                      <p:nvPr/>
                    </p:nvPicPr>
                    <p:blipFill>
                      <a:blip r:embed="rId11"/>
                      <a:srcRect/>
                      <a:stretch>
                        <a:fillRect/>
                      </a:stretch>
                    </p:blipFill>
                    <p:spPr bwMode="auto">
                      <a:xfrm>
                        <a:off x="4448175" y="4479925"/>
                        <a:ext cx="2978150" cy="4984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6407003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xEl>
                                              <p:pRg st="8" end="8"/>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P spid="7" grpId="0" uiExpand="1"/>
    </p:bld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Ideas in Our Model</a:t>
            </a:r>
          </a:p>
        </p:txBody>
      </p:sp>
      <p:sp>
        <p:nvSpPr>
          <p:cNvPr id="6" name="Content Placeholder 5"/>
          <p:cNvSpPr>
            <a:spLocks noGrp="1"/>
          </p:cNvSpPr>
          <p:nvPr>
            <p:ph idx="1"/>
          </p:nvPr>
        </p:nvSpPr>
        <p:spPr>
          <a:xfrm>
            <a:off x="457200" y="1412875"/>
            <a:ext cx="8291264" cy="5256485"/>
          </a:xfrm>
        </p:spPr>
        <p:txBody>
          <a:bodyPr/>
          <a:lstStyle/>
          <a:p>
            <a:r>
              <a:rPr lang="en-US" dirty="0"/>
              <a:t>Sub-barrier fusion though a distribution of barriers.</a:t>
            </a:r>
          </a:p>
          <a:p>
            <a:r>
              <a:rPr lang="en-US" dirty="0"/>
              <a:t>Subtraction of energy unavailable due to (rigid body) rotation and pairing.</a:t>
            </a:r>
          </a:p>
          <a:p>
            <a:r>
              <a:rPr lang="en-US" dirty="0"/>
              <a:t>Fade-out of shell effects with increasing excitation energy.</a:t>
            </a:r>
          </a:p>
          <a:p>
            <a:r>
              <a:rPr lang="en-US" dirty="0"/>
              <a:t>Influence of collective effects.</a:t>
            </a:r>
          </a:p>
          <a:p>
            <a:r>
              <a:rPr lang="en-US" dirty="0"/>
              <a:t>Reduction of angular momentum during the emission of neutrons.</a:t>
            </a:r>
          </a:p>
          <a:p>
            <a:r>
              <a:rPr lang="en-US" dirty="0"/>
              <a:t>Influence of angular momentum on the fission barrier.</a:t>
            </a:r>
          </a:p>
          <a:p>
            <a:r>
              <a:rPr lang="en-US" dirty="0"/>
              <a:t>Reduction of the proton emission barrier compared to </a:t>
            </a:r>
            <a:r>
              <a:rPr lang="en-US" i="1" dirty="0"/>
              <a:t>a priori</a:t>
            </a:r>
            <a:r>
              <a:rPr lang="en-US" dirty="0"/>
              <a:t> estimates.</a:t>
            </a:r>
          </a:p>
        </p:txBody>
      </p:sp>
    </p:spTree>
    <p:extLst>
      <p:ext uri="{BB962C8B-B14F-4D97-AF65-F5344CB8AC3E}">
        <p14:creationId xmlns:p14="http://schemas.microsoft.com/office/powerpoint/2010/main" val="1724437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457200" y="1412875"/>
            <a:ext cx="8229600" cy="4536405"/>
          </a:xfrm>
        </p:spPr>
        <p:txBody>
          <a:bodyPr/>
          <a:lstStyle/>
          <a:p>
            <a:r>
              <a:rPr lang="en-US" dirty="0"/>
              <a:t>Capture using the </a:t>
            </a:r>
            <a:r>
              <a:rPr lang="en-US" i="1" dirty="0"/>
              <a:t>Diffused Barrier Formula</a:t>
            </a:r>
            <a:r>
              <a:rPr lang="en-US" dirty="0"/>
              <a:t> from </a:t>
            </a:r>
            <a:r>
              <a:rPr lang="en-US" dirty="0" err="1"/>
              <a:t>Świątecki</a:t>
            </a:r>
            <a:r>
              <a:rPr lang="en-US" dirty="0"/>
              <a:t> </a:t>
            </a:r>
            <a:r>
              <a:rPr lang="en-US" i="1" dirty="0"/>
              <a:t>et al.</a:t>
            </a:r>
          </a:p>
          <a:p>
            <a:r>
              <a:rPr lang="en-US" i="1" dirty="0" err="1"/>
              <a:t>P</a:t>
            </a:r>
            <a:r>
              <a:rPr lang="en-US" baseline="-25000" dirty="0" err="1"/>
              <a:t>CN</a:t>
            </a:r>
            <a:r>
              <a:rPr lang="en-US" dirty="0"/>
              <a:t> as suggested by </a:t>
            </a:r>
            <a:r>
              <a:rPr lang="en-US" dirty="0" err="1"/>
              <a:t>Siwek-Wilczyńska</a:t>
            </a:r>
            <a:r>
              <a:rPr lang="en-US" dirty="0"/>
              <a:t> </a:t>
            </a:r>
            <a:r>
              <a:rPr lang="en-US" i="1" dirty="0"/>
              <a:t>et al</a:t>
            </a:r>
            <a:r>
              <a:rPr lang="en-US" dirty="0"/>
              <a:t>.</a:t>
            </a:r>
          </a:p>
          <a:p>
            <a:r>
              <a:rPr lang="en-US" i="1" dirty="0"/>
              <a:t>Thermal Energy</a:t>
            </a:r>
            <a:r>
              <a:rPr lang="en-US" dirty="0"/>
              <a:t> instead of excitation energy:</a:t>
            </a:r>
          </a:p>
          <a:p>
            <a:endParaRPr lang="en-US" dirty="0"/>
          </a:p>
          <a:p>
            <a:endParaRPr lang="en-US" dirty="0"/>
          </a:p>
          <a:p>
            <a:endParaRPr lang="en-US" dirty="0"/>
          </a:p>
          <a:p>
            <a:r>
              <a:rPr lang="en-US" dirty="0"/>
              <a:t>Temperature: </a:t>
            </a:r>
            <a:r>
              <a:rPr lang="en-US" i="1" dirty="0"/>
              <a:t>T</a:t>
            </a:r>
            <a:r>
              <a:rPr lang="en-US" dirty="0"/>
              <a:t> = (</a:t>
            </a:r>
            <a:r>
              <a:rPr lang="en-US" i="1" dirty="0"/>
              <a:t>U</a:t>
            </a:r>
            <a:r>
              <a:rPr lang="en-US" dirty="0"/>
              <a:t>/</a:t>
            </a:r>
            <a:r>
              <a:rPr lang="en-US" i="1" dirty="0"/>
              <a:t>a</a:t>
            </a:r>
            <a:r>
              <a:rPr lang="en-US" dirty="0"/>
              <a:t>)</a:t>
            </a:r>
            <a:r>
              <a:rPr lang="en-US" baseline="30000" dirty="0"/>
              <a:t>1/2</a:t>
            </a:r>
          </a:p>
          <a:p>
            <a:r>
              <a:rPr lang="en-US" dirty="0"/>
              <a:t>Angular momentum limited to 25.</a:t>
            </a:r>
          </a:p>
        </p:txBody>
      </p:sp>
      <p:sp>
        <p:nvSpPr>
          <p:cNvPr id="5" name="Title 4"/>
          <p:cNvSpPr>
            <a:spLocks noGrp="1"/>
          </p:cNvSpPr>
          <p:nvPr>
            <p:ph type="title"/>
          </p:nvPr>
        </p:nvSpPr>
        <p:spPr/>
        <p:txBody>
          <a:bodyPr/>
          <a:lstStyle/>
          <a:p>
            <a:r>
              <a:rPr lang="en-US" dirty="0"/>
              <a:t>Our Model</a:t>
            </a:r>
          </a:p>
        </p:txBody>
      </p:sp>
      <p:sp>
        <p:nvSpPr>
          <p:cNvPr id="7" name="Text Box 7"/>
          <p:cNvSpPr txBox="1">
            <a:spLocks noChangeArrowheads="1"/>
          </p:cNvSpPr>
          <p:nvPr/>
        </p:nvSpPr>
        <p:spPr bwMode="auto">
          <a:xfrm>
            <a:off x="3568397" y="6402814"/>
            <a:ext cx="5468099"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a:r>
              <a:rPr lang="en-US" altLang="en-US" sz="1600" dirty="0">
                <a:solidFill>
                  <a:prstClr val="black"/>
                </a:solidFill>
                <a:latin typeface="Constantia" panose="02030602050306030303" pitchFamily="18" charset="0"/>
              </a:rPr>
              <a:t>K. </a:t>
            </a:r>
            <a:r>
              <a:rPr lang="en-US" altLang="en-US" sz="1600" dirty="0" err="1">
                <a:solidFill>
                  <a:prstClr val="black"/>
                </a:solidFill>
                <a:latin typeface="Constantia" panose="02030602050306030303" pitchFamily="18" charset="0"/>
              </a:rPr>
              <a:t>Siwek-Wilczyńska</a:t>
            </a:r>
            <a:r>
              <a:rPr lang="en-US" altLang="en-US" sz="1600" dirty="0">
                <a:solidFill>
                  <a:prstClr val="black"/>
                </a:solidFill>
                <a:latin typeface="Constantia" panose="02030602050306030303" pitchFamily="18" charset="0"/>
              </a:rPr>
              <a:t> </a:t>
            </a:r>
            <a:r>
              <a:rPr lang="en-US" altLang="en-US" sz="1600" i="1" dirty="0">
                <a:solidFill>
                  <a:prstClr val="black"/>
                </a:solidFill>
                <a:latin typeface="Constantia" panose="02030602050306030303" pitchFamily="18" charset="0"/>
              </a:rPr>
              <a:t>et al</a:t>
            </a:r>
            <a:r>
              <a:rPr lang="en-US" altLang="en-US" sz="1600" dirty="0">
                <a:solidFill>
                  <a:prstClr val="black"/>
                </a:solidFill>
                <a:latin typeface="Constantia" panose="02030602050306030303" pitchFamily="18" charset="0"/>
              </a:rPr>
              <a:t>., Int. J. Mod. Phys. E </a:t>
            </a:r>
            <a:r>
              <a:rPr lang="en-US" altLang="en-US" sz="1600" b="1" dirty="0">
                <a:solidFill>
                  <a:prstClr val="black"/>
                </a:solidFill>
                <a:latin typeface="Constantia" panose="02030602050306030303" pitchFamily="18" charset="0"/>
              </a:rPr>
              <a:t>17</a:t>
            </a:r>
            <a:r>
              <a:rPr lang="en-US" altLang="en-US" sz="1600" dirty="0">
                <a:solidFill>
                  <a:prstClr val="black"/>
                </a:solidFill>
                <a:latin typeface="Constantia" panose="02030602050306030303" pitchFamily="18" charset="0"/>
              </a:rPr>
              <a:t>, 12 (2008).</a:t>
            </a:r>
            <a:endParaRPr lang="fr-FR" altLang="en-US" sz="1600" dirty="0">
              <a:solidFill>
                <a:prstClr val="black"/>
              </a:solidFill>
              <a:latin typeface="Constantia" panose="02030602050306030303" pitchFamily="18" charset="0"/>
            </a:endParaRPr>
          </a:p>
        </p:txBody>
      </p:sp>
      <p:graphicFrame>
        <p:nvGraphicFramePr>
          <p:cNvPr id="10" name="Object 9"/>
          <p:cNvGraphicFramePr>
            <a:graphicFrameLocks noChangeAspect="1"/>
          </p:cNvGraphicFramePr>
          <p:nvPr/>
        </p:nvGraphicFramePr>
        <p:xfrm>
          <a:off x="2483768" y="3354954"/>
          <a:ext cx="3310433" cy="502920"/>
        </p:xfrm>
        <a:graphic>
          <a:graphicData uri="http://schemas.openxmlformats.org/presentationml/2006/ole">
            <mc:AlternateContent xmlns:mc="http://schemas.openxmlformats.org/markup-compatibility/2006">
              <mc:Choice xmlns:v="urn:schemas-microsoft-com:vml" Requires="v">
                <p:oleObj name="Equation" r:id="rId2" imgW="1726920" imgH="253800" progId="Equation.DSMT4">
                  <p:embed/>
                </p:oleObj>
              </mc:Choice>
              <mc:Fallback>
                <p:oleObj name="Equation" r:id="rId2" imgW="1726920" imgH="253800" progId="Equation.DSMT4">
                  <p:embed/>
                  <p:pic>
                    <p:nvPicPr>
                      <p:cNvPr id="10" name="Object 9"/>
                      <p:cNvPicPr>
                        <a:picLocks noChangeAspect="1" noChangeArrowheads="1"/>
                      </p:cNvPicPr>
                      <p:nvPr/>
                    </p:nvPicPr>
                    <p:blipFill>
                      <a:blip r:embed="rId3"/>
                      <a:srcRect/>
                      <a:stretch>
                        <a:fillRect/>
                      </a:stretch>
                    </p:blipFill>
                    <p:spPr bwMode="auto">
                      <a:xfrm>
                        <a:off x="2483768" y="3354954"/>
                        <a:ext cx="3310433" cy="502920"/>
                      </a:xfrm>
                      <a:prstGeom prst="rect">
                        <a:avLst/>
                      </a:prstGeom>
                      <a:noFill/>
                    </p:spPr>
                  </p:pic>
                </p:oleObj>
              </mc:Fallback>
            </mc:AlternateContent>
          </a:graphicData>
        </a:graphic>
      </p:graphicFrame>
      <p:graphicFrame>
        <p:nvGraphicFramePr>
          <p:cNvPr id="12" name="Object 11"/>
          <p:cNvGraphicFramePr>
            <a:graphicFrameLocks noChangeAspect="1"/>
          </p:cNvGraphicFramePr>
          <p:nvPr/>
        </p:nvGraphicFramePr>
        <p:xfrm>
          <a:off x="2515493" y="4006200"/>
          <a:ext cx="3796949" cy="502920"/>
        </p:xfrm>
        <a:graphic>
          <a:graphicData uri="http://schemas.openxmlformats.org/presentationml/2006/ole">
            <mc:AlternateContent xmlns:mc="http://schemas.openxmlformats.org/markup-compatibility/2006">
              <mc:Choice xmlns:v="urn:schemas-microsoft-com:vml" Requires="v">
                <p:oleObj name="Equation" r:id="rId4" imgW="1955520" imgH="253800" progId="Equation.DSMT4">
                  <p:embed/>
                </p:oleObj>
              </mc:Choice>
              <mc:Fallback>
                <p:oleObj name="Equation" r:id="rId4" imgW="1955520" imgH="253800" progId="Equation.DSMT4">
                  <p:embed/>
                  <p:pic>
                    <p:nvPicPr>
                      <p:cNvPr id="12" name="Object 11"/>
                      <p:cNvPicPr>
                        <a:picLocks noChangeAspect="1" noChangeArrowheads="1"/>
                      </p:cNvPicPr>
                      <p:nvPr/>
                    </p:nvPicPr>
                    <p:blipFill>
                      <a:blip r:embed="rId5"/>
                      <a:srcRect/>
                      <a:stretch>
                        <a:fillRect/>
                      </a:stretch>
                    </p:blipFill>
                    <p:spPr bwMode="auto">
                      <a:xfrm>
                        <a:off x="2515493" y="4006200"/>
                        <a:ext cx="3796949" cy="502920"/>
                      </a:xfrm>
                      <a:prstGeom prst="rect">
                        <a:avLst/>
                      </a:prstGeom>
                      <a:noFill/>
                    </p:spPr>
                  </p:pic>
                </p:oleObj>
              </mc:Fallback>
            </mc:AlternateContent>
          </a:graphicData>
        </a:graphic>
      </p:graphicFrame>
      <p:sp>
        <p:nvSpPr>
          <p:cNvPr id="8" name="Text Box 7"/>
          <p:cNvSpPr txBox="1">
            <a:spLocks noChangeArrowheads="1"/>
          </p:cNvSpPr>
          <p:nvPr/>
        </p:nvSpPr>
        <p:spPr bwMode="auto">
          <a:xfrm>
            <a:off x="4316294" y="6114782"/>
            <a:ext cx="472020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a:r>
              <a:rPr lang="en-US" altLang="en-US" sz="1600" dirty="0">
                <a:solidFill>
                  <a:prstClr val="black"/>
                </a:solidFill>
                <a:latin typeface="Constantia" panose="02030602050306030303" pitchFamily="18" charset="0"/>
              </a:rPr>
              <a:t>W. J. </a:t>
            </a:r>
            <a:r>
              <a:rPr lang="en-US" altLang="en-US" sz="1600" dirty="0" err="1">
                <a:solidFill>
                  <a:prstClr val="black"/>
                </a:solidFill>
                <a:latin typeface="Constantia" panose="02030602050306030303" pitchFamily="18" charset="0"/>
              </a:rPr>
              <a:t>Świątecki</a:t>
            </a:r>
            <a:r>
              <a:rPr lang="en-US" altLang="en-US" sz="1600" dirty="0">
                <a:solidFill>
                  <a:prstClr val="black"/>
                </a:solidFill>
                <a:latin typeface="Constantia" panose="02030602050306030303" pitchFamily="18" charset="0"/>
              </a:rPr>
              <a:t> </a:t>
            </a:r>
            <a:r>
              <a:rPr lang="en-US" altLang="en-US" sz="1600" i="1" dirty="0">
                <a:solidFill>
                  <a:prstClr val="black"/>
                </a:solidFill>
                <a:latin typeface="Constantia" panose="02030602050306030303" pitchFamily="18" charset="0"/>
              </a:rPr>
              <a:t>et al</a:t>
            </a:r>
            <a:r>
              <a:rPr lang="en-US" altLang="en-US" sz="1600" dirty="0">
                <a:solidFill>
                  <a:prstClr val="black"/>
                </a:solidFill>
                <a:latin typeface="Constantia" panose="02030602050306030303" pitchFamily="18" charset="0"/>
              </a:rPr>
              <a:t>., Phys. Rev. C </a:t>
            </a:r>
            <a:r>
              <a:rPr lang="en-US" altLang="en-US" sz="1600" b="1" dirty="0">
                <a:solidFill>
                  <a:prstClr val="black"/>
                </a:solidFill>
                <a:latin typeface="Constantia" panose="02030602050306030303" pitchFamily="18" charset="0"/>
              </a:rPr>
              <a:t>71</a:t>
            </a:r>
            <a:r>
              <a:rPr lang="en-US" altLang="en-US" sz="1600" dirty="0">
                <a:solidFill>
                  <a:prstClr val="black"/>
                </a:solidFill>
                <a:latin typeface="Constantia" panose="02030602050306030303" pitchFamily="18" charset="0"/>
              </a:rPr>
              <a:t>, 014602 (2005).</a:t>
            </a:r>
            <a:endParaRPr lang="fr-FR" altLang="en-US" sz="1600" dirty="0">
              <a:solidFill>
                <a:prstClr val="black"/>
              </a:solidFill>
              <a:latin typeface="Constantia" panose="02030602050306030303" pitchFamily="18" charset="0"/>
            </a:endParaRPr>
          </a:p>
        </p:txBody>
      </p:sp>
    </p:spTree>
    <p:extLst>
      <p:ext uri="{BB962C8B-B14F-4D97-AF65-F5344CB8AC3E}">
        <p14:creationId xmlns:p14="http://schemas.microsoft.com/office/powerpoint/2010/main" val="154790726"/>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0" nodeType="afterEffect">
                                  <p:stCondLst>
                                    <p:cond delay="200"/>
                                  </p:stCondLst>
                                  <p:childTnLst>
                                    <p:set>
                                      <p:cBhvr>
                                        <p:cTn id="11" dur="1" fill="hold">
                                          <p:stCondLst>
                                            <p:cond delay="0"/>
                                          </p:stCondLst>
                                        </p:cTn>
                                        <p:tgtEl>
                                          <p:spTgt spid="6">
                                            <p:txEl>
                                              <p:pRg st="1" end="1"/>
                                            </p:txEl>
                                          </p:spTgt>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childTnLst>
                                </p:cTn>
                              </p:par>
                            </p:childTnLst>
                          </p:cTn>
                        </p:par>
                        <p:par>
                          <p:cTn id="14" fill="hold">
                            <p:stCondLst>
                              <p:cond delay="200"/>
                            </p:stCondLst>
                            <p:childTnLst>
                              <p:par>
                                <p:cTn id="15" presetID="1" presetClass="entr" presetSubtype="0" fill="hold" grpId="0" nodeType="afterEffect">
                                  <p:stCondLst>
                                    <p:cond delay="200"/>
                                  </p:stCondLst>
                                  <p:childTnLst>
                                    <p:set>
                                      <p:cBhvr>
                                        <p:cTn id="16" dur="1" fill="hold">
                                          <p:stCondLst>
                                            <p:cond delay="0"/>
                                          </p:stCondLst>
                                        </p:cTn>
                                        <p:tgtEl>
                                          <p:spTgt spid="6">
                                            <p:txEl>
                                              <p:pRg st="2" end="2"/>
                                            </p:txEl>
                                          </p:spTgt>
                                        </p:tgtEl>
                                        <p:attrNameLst>
                                          <p:attrName>style.visibility</p:attrName>
                                        </p:attrNameLst>
                                      </p:cBhvr>
                                      <p:to>
                                        <p:strVal val="visible"/>
                                      </p:to>
                                    </p:set>
                                  </p:childTnLst>
                                </p:cTn>
                              </p:par>
                            </p:childTnLst>
                          </p:cTn>
                        </p:par>
                        <p:par>
                          <p:cTn id="17" fill="hold">
                            <p:stCondLst>
                              <p:cond delay="400"/>
                            </p:stCondLst>
                            <p:childTnLst>
                              <p:par>
                                <p:cTn id="18" presetID="1" presetClass="entr" presetSubtype="0" fill="hold" nodeType="afterEffect">
                                  <p:stCondLst>
                                    <p:cond delay="200"/>
                                  </p:stCondLst>
                                  <p:childTnLst>
                                    <p:set>
                                      <p:cBhvr>
                                        <p:cTn id="19" dur="1" fill="hold">
                                          <p:stCondLst>
                                            <p:cond delay="0"/>
                                          </p:stCondLst>
                                        </p:cTn>
                                        <p:tgtEl>
                                          <p:spTgt spid="10"/>
                                        </p:tgtEl>
                                        <p:attrNameLst>
                                          <p:attrName>style.visibility</p:attrName>
                                        </p:attrNameLst>
                                      </p:cBhvr>
                                      <p:to>
                                        <p:strVal val="visible"/>
                                      </p:to>
                                    </p:set>
                                  </p:childTnLst>
                                </p:cTn>
                              </p:par>
                            </p:childTnLst>
                          </p:cTn>
                        </p:par>
                        <p:par>
                          <p:cTn id="20" fill="hold">
                            <p:stCondLst>
                              <p:cond delay="600"/>
                            </p:stCondLst>
                            <p:childTnLst>
                              <p:par>
                                <p:cTn id="21" presetID="1" presetClass="entr" presetSubtype="0" fill="hold" nodeType="afterEffect">
                                  <p:stCondLst>
                                    <p:cond delay="200"/>
                                  </p:stCondLst>
                                  <p:childTnLst>
                                    <p:set>
                                      <p:cBhvr>
                                        <p:cTn id="22" dur="1" fill="hold">
                                          <p:stCondLst>
                                            <p:cond delay="0"/>
                                          </p:stCondLst>
                                        </p:cTn>
                                        <p:tgtEl>
                                          <p:spTgt spid="12"/>
                                        </p:tgtEl>
                                        <p:attrNameLst>
                                          <p:attrName>style.visibility</p:attrName>
                                        </p:attrNameLst>
                                      </p:cBhvr>
                                      <p:to>
                                        <p:strVal val="visible"/>
                                      </p:to>
                                    </p:set>
                                  </p:childTnLst>
                                </p:cTn>
                              </p:par>
                            </p:childTnLst>
                          </p:cTn>
                        </p:par>
                        <p:par>
                          <p:cTn id="23" fill="hold">
                            <p:stCondLst>
                              <p:cond delay="800"/>
                            </p:stCondLst>
                            <p:childTnLst>
                              <p:par>
                                <p:cTn id="24" presetID="1" presetClass="entr" presetSubtype="0" fill="hold" grpId="0" nodeType="afterEffect">
                                  <p:stCondLst>
                                    <p:cond delay="200"/>
                                  </p:stCondLst>
                                  <p:childTnLst>
                                    <p:set>
                                      <p:cBhvr>
                                        <p:cTn id="25" dur="1" fill="hold">
                                          <p:stCondLst>
                                            <p:cond delay="0"/>
                                          </p:stCondLst>
                                        </p:cTn>
                                        <p:tgtEl>
                                          <p:spTgt spid="6">
                                            <p:txEl>
                                              <p:pRg st="6" end="6"/>
                                            </p:txEl>
                                          </p:spTgt>
                                        </p:tgtEl>
                                        <p:attrNameLst>
                                          <p:attrName>style.visibility</p:attrName>
                                        </p:attrNameLst>
                                      </p:cBhvr>
                                      <p:to>
                                        <p:strVal val="visible"/>
                                      </p:to>
                                    </p:set>
                                  </p:childTnLst>
                                </p:cTn>
                              </p:par>
                            </p:childTnLst>
                          </p:cTn>
                        </p:par>
                        <p:par>
                          <p:cTn id="26" fill="hold">
                            <p:stCondLst>
                              <p:cond delay="1000"/>
                            </p:stCondLst>
                            <p:childTnLst>
                              <p:par>
                                <p:cTn id="27" presetID="1" presetClass="entr" presetSubtype="0" fill="hold" grpId="0" nodeType="afterEffect">
                                  <p:stCondLst>
                                    <p:cond delay="200"/>
                                  </p:stCondLst>
                                  <p:childTnLst>
                                    <p:set>
                                      <p:cBhvr>
                                        <p:cTn id="28"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7" grpId="0"/>
      <p:bldP spid="8" grpId="0"/>
    </p:bld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457200" y="1412875"/>
            <a:ext cx="8264952" cy="4680421"/>
          </a:xfrm>
        </p:spPr>
        <p:txBody>
          <a:bodyPr/>
          <a:lstStyle/>
          <a:p>
            <a:r>
              <a:rPr lang="en-US" dirty="0"/>
              <a:t>Level density parameters </a:t>
            </a:r>
            <a:r>
              <a:rPr lang="en-US" i="1" dirty="0"/>
              <a:t>a</a:t>
            </a:r>
            <a:r>
              <a:rPr lang="en-US" baseline="-25000" dirty="0"/>
              <a:t>n</a:t>
            </a:r>
            <a:r>
              <a:rPr lang="en-US" dirty="0"/>
              <a:t> and </a:t>
            </a:r>
            <a:r>
              <a:rPr lang="en-US" i="1" dirty="0" err="1"/>
              <a:t>a</a:t>
            </a:r>
            <a:r>
              <a:rPr lang="en-US" baseline="-25000" dirty="0" err="1"/>
              <a:t>f</a:t>
            </a:r>
            <a:r>
              <a:rPr lang="en-US" dirty="0"/>
              <a:t> as suggested by </a:t>
            </a:r>
            <a:r>
              <a:rPr lang="en-US" dirty="0" err="1"/>
              <a:t>Ignatyuk</a:t>
            </a:r>
            <a:r>
              <a:rPr lang="en-US" dirty="0"/>
              <a:t> </a:t>
            </a:r>
            <a:r>
              <a:rPr lang="en-US" i="1" dirty="0"/>
              <a:t>et al</a:t>
            </a:r>
            <a:r>
              <a:rPr lang="en-US" dirty="0"/>
              <a:t>. with </a:t>
            </a:r>
            <a:r>
              <a:rPr lang="en-US" i="1" dirty="0"/>
              <a:t>d</a:t>
            </a:r>
            <a:r>
              <a:rPr lang="en-US" dirty="0"/>
              <a:t> = 18.5 MeV:</a:t>
            </a:r>
          </a:p>
          <a:p>
            <a:endParaRPr lang="en-US" dirty="0"/>
          </a:p>
          <a:p>
            <a:endParaRPr lang="en-US" dirty="0"/>
          </a:p>
          <a:p>
            <a:r>
              <a:rPr lang="en-US" i="1" dirty="0"/>
              <a:t>  </a:t>
            </a:r>
            <a:r>
              <a:rPr lang="en-US" dirty="0"/>
              <a:t> according to </a:t>
            </a:r>
            <a:r>
              <a:rPr lang="en-US" dirty="0" err="1"/>
              <a:t>Reisdorf</a:t>
            </a:r>
            <a:r>
              <a:rPr lang="en-US" dirty="0"/>
              <a:t>.</a:t>
            </a:r>
          </a:p>
          <a:p>
            <a:r>
              <a:rPr lang="en-US" dirty="0"/>
              <a:t>Influence of angular momentum on the fission barrier.</a:t>
            </a:r>
          </a:p>
          <a:p>
            <a:r>
              <a:rPr lang="en-US" dirty="0"/>
              <a:t>Reduction of angular momentum with neutron emission.</a:t>
            </a:r>
          </a:p>
          <a:p>
            <a:r>
              <a:rPr lang="en-US" dirty="0"/>
              <a:t>Reduction of proton emission barriers compared to </a:t>
            </a:r>
            <a:r>
              <a:rPr lang="en-US" i="1" dirty="0"/>
              <a:t>a priori</a:t>
            </a:r>
            <a:r>
              <a:rPr lang="en-US" dirty="0"/>
              <a:t> estimates.</a:t>
            </a:r>
          </a:p>
        </p:txBody>
      </p:sp>
      <p:sp>
        <p:nvSpPr>
          <p:cNvPr id="5" name="Title 4"/>
          <p:cNvSpPr>
            <a:spLocks noGrp="1"/>
          </p:cNvSpPr>
          <p:nvPr>
            <p:ph type="title"/>
          </p:nvPr>
        </p:nvSpPr>
        <p:spPr/>
        <p:txBody>
          <a:bodyPr/>
          <a:lstStyle/>
          <a:p>
            <a:r>
              <a:rPr lang="en-US" dirty="0"/>
              <a:t>Our Model</a:t>
            </a:r>
          </a:p>
        </p:txBody>
      </p:sp>
      <p:sp>
        <p:nvSpPr>
          <p:cNvPr id="7" name="Text Box 7"/>
          <p:cNvSpPr txBox="1">
            <a:spLocks noChangeArrowheads="1"/>
          </p:cNvSpPr>
          <p:nvPr/>
        </p:nvSpPr>
        <p:spPr bwMode="auto">
          <a:xfrm>
            <a:off x="5446633" y="6402814"/>
            <a:ext cx="357354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a:r>
              <a:rPr lang="en-US" altLang="en-US" sz="1600" dirty="0">
                <a:solidFill>
                  <a:prstClr val="black"/>
                </a:solidFill>
                <a:latin typeface="Constantia" panose="02030602050306030303" pitchFamily="18" charset="0"/>
              </a:rPr>
              <a:t>W. </a:t>
            </a:r>
            <a:r>
              <a:rPr lang="en-US" altLang="en-US" sz="1600" dirty="0" err="1">
                <a:solidFill>
                  <a:prstClr val="black"/>
                </a:solidFill>
                <a:latin typeface="Constantia" panose="02030602050306030303" pitchFamily="18" charset="0"/>
              </a:rPr>
              <a:t>Reisdorf</a:t>
            </a:r>
            <a:r>
              <a:rPr lang="en-US" altLang="en-US" sz="1600" dirty="0">
                <a:solidFill>
                  <a:prstClr val="black"/>
                </a:solidFill>
                <a:latin typeface="Constantia" panose="02030602050306030303" pitchFamily="18" charset="0"/>
              </a:rPr>
              <a:t>, Z. Phys. A </a:t>
            </a:r>
            <a:r>
              <a:rPr lang="en-US" altLang="en-US" sz="1600" b="1" dirty="0">
                <a:solidFill>
                  <a:prstClr val="black"/>
                </a:solidFill>
                <a:latin typeface="Constantia" panose="02030602050306030303" pitchFamily="18" charset="0"/>
              </a:rPr>
              <a:t>300</a:t>
            </a:r>
            <a:r>
              <a:rPr lang="en-US" altLang="en-US" sz="1600" dirty="0">
                <a:solidFill>
                  <a:prstClr val="black"/>
                </a:solidFill>
                <a:latin typeface="Constantia" panose="02030602050306030303" pitchFamily="18" charset="0"/>
              </a:rPr>
              <a:t>, 227 (1981).</a:t>
            </a:r>
            <a:endParaRPr lang="fr-FR" altLang="en-US" sz="1600" dirty="0">
              <a:solidFill>
                <a:prstClr val="black"/>
              </a:solidFill>
              <a:latin typeface="Constantia" panose="02030602050306030303" pitchFamily="18" charset="0"/>
            </a:endParaRPr>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solidFill>
                <a:prstClr val="black"/>
              </a:solidFill>
            </a:endParaRPr>
          </a:p>
        </p:txBody>
      </p:sp>
      <p:graphicFrame>
        <p:nvGraphicFramePr>
          <p:cNvPr id="3" name="Object 2"/>
          <p:cNvGraphicFramePr>
            <a:graphicFrameLocks noChangeAspect="1"/>
          </p:cNvGraphicFramePr>
          <p:nvPr/>
        </p:nvGraphicFramePr>
        <p:xfrm>
          <a:off x="827584" y="2363728"/>
          <a:ext cx="3829723" cy="822960"/>
        </p:xfrm>
        <a:graphic>
          <a:graphicData uri="http://schemas.openxmlformats.org/presentationml/2006/ole">
            <mc:AlternateContent xmlns:mc="http://schemas.openxmlformats.org/markup-compatibility/2006">
              <mc:Choice xmlns:v="urn:schemas-microsoft-com:vml" Requires="v">
                <p:oleObj name="Equation" r:id="rId2" imgW="2260440" imgH="482400" progId="Equation.DSMT4">
                  <p:embed/>
                </p:oleObj>
              </mc:Choice>
              <mc:Fallback>
                <p:oleObj name="Equation" r:id="rId2" imgW="2260440" imgH="482400" progId="Equation.DSMT4">
                  <p:embed/>
                  <p:pic>
                    <p:nvPicPr>
                      <p:cNvPr id="3" name="Object 2"/>
                      <p:cNvPicPr>
                        <a:picLocks noChangeAspect="1" noChangeArrowheads="1"/>
                      </p:cNvPicPr>
                      <p:nvPr/>
                    </p:nvPicPr>
                    <p:blipFill>
                      <a:blip r:embed="rId3"/>
                      <a:srcRect/>
                      <a:stretch>
                        <a:fillRect/>
                      </a:stretch>
                    </p:blipFill>
                    <p:spPr bwMode="auto">
                      <a:xfrm>
                        <a:off x="827584" y="2363728"/>
                        <a:ext cx="3829723" cy="82296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7"/>
          <p:cNvGraphicFramePr>
            <a:graphicFrameLocks noChangeAspect="1"/>
          </p:cNvGraphicFramePr>
          <p:nvPr/>
        </p:nvGraphicFramePr>
        <p:xfrm>
          <a:off x="5036470" y="2363728"/>
          <a:ext cx="3661225" cy="822960"/>
        </p:xfrm>
        <a:graphic>
          <a:graphicData uri="http://schemas.openxmlformats.org/presentationml/2006/ole">
            <mc:AlternateContent xmlns:mc="http://schemas.openxmlformats.org/markup-compatibility/2006">
              <mc:Choice xmlns:v="urn:schemas-microsoft-com:vml" Requires="v">
                <p:oleObj name="Equation" r:id="rId4" imgW="2145960" imgH="482400" progId="Equation.DSMT4">
                  <p:embed/>
                </p:oleObj>
              </mc:Choice>
              <mc:Fallback>
                <p:oleObj name="Equation" r:id="rId4" imgW="2145960" imgH="482400" progId="Equation.DSMT4">
                  <p:embed/>
                  <p:pic>
                    <p:nvPicPr>
                      <p:cNvPr id="8" name="Object 7"/>
                      <p:cNvPicPr>
                        <a:picLocks noChangeAspect="1" noChangeArrowheads="1"/>
                      </p:cNvPicPr>
                      <p:nvPr/>
                    </p:nvPicPr>
                    <p:blipFill>
                      <a:blip r:embed="rId5"/>
                      <a:srcRect/>
                      <a:stretch>
                        <a:fillRect/>
                      </a:stretch>
                    </p:blipFill>
                    <p:spPr bwMode="auto">
                      <a:xfrm>
                        <a:off x="5036470" y="2363728"/>
                        <a:ext cx="3661225" cy="82296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4" name="Object 13"/>
          <p:cNvGraphicFramePr>
            <a:graphicFrameLocks noChangeAspect="1"/>
          </p:cNvGraphicFramePr>
          <p:nvPr/>
        </p:nvGraphicFramePr>
        <p:xfrm>
          <a:off x="827583" y="3300984"/>
          <a:ext cx="260518" cy="365760"/>
        </p:xfrm>
        <a:graphic>
          <a:graphicData uri="http://schemas.openxmlformats.org/presentationml/2006/ole">
            <mc:AlternateContent xmlns:mc="http://schemas.openxmlformats.org/markup-compatibility/2006">
              <mc:Choice xmlns:v="urn:schemas-microsoft-com:vml" Requires="v">
                <p:oleObj name="Equation" r:id="rId6" imgW="126720" imgH="177480" progId="Equation.DSMT4">
                  <p:embed/>
                </p:oleObj>
              </mc:Choice>
              <mc:Fallback>
                <p:oleObj name="Equation" r:id="rId6" imgW="126720" imgH="177480" progId="Equation.DSMT4">
                  <p:embed/>
                  <p:pic>
                    <p:nvPicPr>
                      <p:cNvPr id="14" name="Object 13"/>
                      <p:cNvPicPr>
                        <a:picLocks noChangeAspect="1" noChangeArrowheads="1"/>
                      </p:cNvPicPr>
                      <p:nvPr/>
                    </p:nvPicPr>
                    <p:blipFill>
                      <a:blip r:embed="rId7"/>
                      <a:srcRect/>
                      <a:stretch>
                        <a:fillRect/>
                      </a:stretch>
                    </p:blipFill>
                    <p:spPr bwMode="auto">
                      <a:xfrm>
                        <a:off x="827583" y="3300984"/>
                        <a:ext cx="260518" cy="365760"/>
                      </a:xfrm>
                      <a:prstGeom prst="rect">
                        <a:avLst/>
                      </a:prstGeom>
                      <a:noFill/>
                    </p:spPr>
                  </p:pic>
                </p:oleObj>
              </mc:Fallback>
            </mc:AlternateContent>
          </a:graphicData>
        </a:graphic>
      </p:graphicFrame>
      <p:sp>
        <p:nvSpPr>
          <p:cNvPr id="9" name="Text Box 7"/>
          <p:cNvSpPr txBox="1">
            <a:spLocks noChangeArrowheads="1"/>
          </p:cNvSpPr>
          <p:nvPr/>
        </p:nvSpPr>
        <p:spPr bwMode="auto">
          <a:xfrm>
            <a:off x="4211960" y="6136268"/>
            <a:ext cx="480439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a:r>
              <a:rPr lang="en-US" altLang="en-US" sz="1600" dirty="0">
                <a:solidFill>
                  <a:prstClr val="black"/>
                </a:solidFill>
                <a:latin typeface="Constantia" panose="02030602050306030303" pitchFamily="18" charset="0"/>
              </a:rPr>
              <a:t>A. V. </a:t>
            </a:r>
            <a:r>
              <a:rPr lang="en-US" altLang="en-US" sz="1600" dirty="0" err="1">
                <a:solidFill>
                  <a:prstClr val="black"/>
                </a:solidFill>
                <a:latin typeface="Constantia" panose="02030602050306030303" pitchFamily="18" charset="0"/>
              </a:rPr>
              <a:t>Ignatyuk</a:t>
            </a:r>
            <a:r>
              <a:rPr lang="en-US" altLang="en-US" sz="1600" dirty="0">
                <a:solidFill>
                  <a:prstClr val="black"/>
                </a:solidFill>
                <a:latin typeface="Constantia" panose="02030602050306030303" pitchFamily="18" charset="0"/>
              </a:rPr>
              <a:t> </a:t>
            </a:r>
            <a:r>
              <a:rPr lang="en-US" altLang="en-US" sz="1600" i="1" dirty="0">
                <a:solidFill>
                  <a:prstClr val="black"/>
                </a:solidFill>
                <a:latin typeface="Constantia" panose="02030602050306030303" pitchFamily="18" charset="0"/>
              </a:rPr>
              <a:t>et al</a:t>
            </a:r>
            <a:r>
              <a:rPr lang="en-US" altLang="en-US" sz="1600" dirty="0">
                <a:solidFill>
                  <a:prstClr val="black"/>
                </a:solidFill>
                <a:latin typeface="Constantia" panose="02030602050306030303" pitchFamily="18" charset="0"/>
              </a:rPr>
              <a:t>., </a:t>
            </a:r>
            <a:r>
              <a:rPr lang="en-US" altLang="en-US" sz="1600" dirty="0" err="1">
                <a:solidFill>
                  <a:prstClr val="black"/>
                </a:solidFill>
                <a:latin typeface="Constantia" panose="02030602050306030303" pitchFamily="18" charset="0"/>
              </a:rPr>
              <a:t>Sov</a:t>
            </a:r>
            <a:r>
              <a:rPr lang="en-US" altLang="en-US" sz="1600" dirty="0">
                <a:solidFill>
                  <a:prstClr val="black"/>
                </a:solidFill>
                <a:latin typeface="Constantia" panose="02030602050306030303" pitchFamily="18" charset="0"/>
              </a:rPr>
              <a:t>. J. </a:t>
            </a:r>
            <a:r>
              <a:rPr lang="en-US" altLang="en-US" sz="1600" dirty="0" err="1">
                <a:solidFill>
                  <a:prstClr val="black"/>
                </a:solidFill>
                <a:latin typeface="Constantia" panose="02030602050306030303" pitchFamily="18" charset="0"/>
              </a:rPr>
              <a:t>Nucl</a:t>
            </a:r>
            <a:r>
              <a:rPr lang="en-US" altLang="en-US" sz="1600" dirty="0">
                <a:solidFill>
                  <a:prstClr val="black"/>
                </a:solidFill>
                <a:latin typeface="Constantia" panose="02030602050306030303" pitchFamily="18" charset="0"/>
              </a:rPr>
              <a:t>. Phys. </a:t>
            </a:r>
            <a:r>
              <a:rPr lang="en-US" altLang="en-US" sz="1600" b="1" dirty="0">
                <a:solidFill>
                  <a:prstClr val="black"/>
                </a:solidFill>
                <a:latin typeface="Constantia" panose="02030602050306030303" pitchFamily="18" charset="0"/>
              </a:rPr>
              <a:t>21</a:t>
            </a:r>
            <a:r>
              <a:rPr lang="en-US" altLang="en-US" sz="1600" dirty="0">
                <a:solidFill>
                  <a:prstClr val="black"/>
                </a:solidFill>
                <a:latin typeface="Constantia" panose="02030602050306030303" pitchFamily="18" charset="0"/>
              </a:rPr>
              <a:t>, 255 (1975).</a:t>
            </a:r>
          </a:p>
        </p:txBody>
      </p:sp>
    </p:spTree>
    <p:extLst>
      <p:ext uri="{BB962C8B-B14F-4D97-AF65-F5344CB8AC3E}">
        <p14:creationId xmlns:p14="http://schemas.microsoft.com/office/powerpoint/2010/main" val="1513868406"/>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nodeType="afterEffect">
                                  <p:stCondLst>
                                    <p:cond delay="200"/>
                                  </p:stCondLst>
                                  <p:childTnLst>
                                    <p:set>
                                      <p:cBhvr>
                                        <p:cTn id="11" dur="1" fill="hold">
                                          <p:stCondLst>
                                            <p:cond delay="0"/>
                                          </p:stCondLst>
                                        </p:cTn>
                                        <p:tgtEl>
                                          <p:spTgt spid="3"/>
                                        </p:tgtEl>
                                        <p:attrNameLst>
                                          <p:attrName>style.visibility</p:attrName>
                                        </p:attrNameLst>
                                      </p:cBhvr>
                                      <p:to>
                                        <p:strVal val="visible"/>
                                      </p:to>
                                    </p:set>
                                  </p:childTnLst>
                                </p:cTn>
                              </p:par>
                            </p:childTnLst>
                          </p:cTn>
                        </p:par>
                        <p:par>
                          <p:cTn id="12" fill="hold">
                            <p:stCondLst>
                              <p:cond delay="200"/>
                            </p:stCondLst>
                            <p:childTnLst>
                              <p:par>
                                <p:cTn id="13" presetID="1" presetClass="entr" presetSubtype="0" fill="hold" nodeType="afterEffect">
                                  <p:stCondLst>
                                    <p:cond delay="200"/>
                                  </p:stCondLst>
                                  <p:childTnLst>
                                    <p:set>
                                      <p:cBhvr>
                                        <p:cTn id="14" dur="1" fill="hold">
                                          <p:stCondLst>
                                            <p:cond delay="0"/>
                                          </p:stCondLst>
                                        </p:cTn>
                                        <p:tgtEl>
                                          <p:spTgt spid="8"/>
                                        </p:tgtEl>
                                        <p:attrNameLst>
                                          <p:attrName>style.visibility</p:attrName>
                                        </p:attrNameLst>
                                      </p:cBhvr>
                                      <p:to>
                                        <p:strVal val="visible"/>
                                      </p:to>
                                    </p:set>
                                  </p:childTnLst>
                                </p:cTn>
                              </p:par>
                            </p:childTnLst>
                          </p:cTn>
                        </p:par>
                        <p:par>
                          <p:cTn id="15" fill="hold">
                            <p:stCondLst>
                              <p:cond delay="400"/>
                            </p:stCondLst>
                            <p:childTnLst>
                              <p:par>
                                <p:cTn id="16" presetID="1" presetClass="entr" presetSubtype="0" fill="hold" grpId="0" nodeType="afterEffect">
                                  <p:stCondLst>
                                    <p:cond delay="200"/>
                                  </p:stCondLst>
                                  <p:childTnLst>
                                    <p:set>
                                      <p:cBhvr>
                                        <p:cTn id="17" dur="1" fill="hold">
                                          <p:stCondLst>
                                            <p:cond delay="0"/>
                                          </p:stCondLst>
                                        </p:cTn>
                                        <p:tgtEl>
                                          <p:spTgt spid="6">
                                            <p:txEl>
                                              <p:pRg st="3" end="3"/>
                                            </p:txEl>
                                          </p:spTgt>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childTnLst>
                                </p:cTn>
                              </p:par>
                              <p:par>
                                <p:cTn id="20" presetID="1" presetClass="entr" presetSubtype="0" fill="hold" nodeType="withEffect">
                                  <p:stCondLst>
                                    <p:cond delay="200"/>
                                  </p:stCondLst>
                                  <p:childTnLst>
                                    <p:set>
                                      <p:cBhvr>
                                        <p:cTn id="21" dur="1" fill="hold">
                                          <p:stCondLst>
                                            <p:cond delay="0"/>
                                          </p:stCondLst>
                                        </p:cTn>
                                        <p:tgtEl>
                                          <p:spTgt spid="14"/>
                                        </p:tgtEl>
                                        <p:attrNameLst>
                                          <p:attrName>style.visibility</p:attrName>
                                        </p:attrNameLst>
                                      </p:cBhvr>
                                      <p:to>
                                        <p:strVal val="visible"/>
                                      </p:to>
                                    </p:set>
                                  </p:childTnLst>
                                </p:cTn>
                              </p:par>
                            </p:childTnLst>
                          </p:cTn>
                        </p:par>
                        <p:par>
                          <p:cTn id="22" fill="hold">
                            <p:stCondLst>
                              <p:cond delay="600"/>
                            </p:stCondLst>
                            <p:childTnLst>
                              <p:par>
                                <p:cTn id="23" presetID="1" presetClass="entr" presetSubtype="0" fill="hold" grpId="0" nodeType="afterEffect">
                                  <p:stCondLst>
                                    <p:cond delay="200"/>
                                  </p:stCondLst>
                                  <p:childTnLst>
                                    <p:set>
                                      <p:cBhvr>
                                        <p:cTn id="24" dur="1" fill="hold">
                                          <p:stCondLst>
                                            <p:cond delay="0"/>
                                          </p:stCondLst>
                                        </p:cTn>
                                        <p:tgtEl>
                                          <p:spTgt spid="6">
                                            <p:txEl>
                                              <p:pRg st="4" end="4"/>
                                            </p:txEl>
                                          </p:spTgt>
                                        </p:tgtEl>
                                        <p:attrNameLst>
                                          <p:attrName>style.visibility</p:attrName>
                                        </p:attrNameLst>
                                      </p:cBhvr>
                                      <p:to>
                                        <p:strVal val="visible"/>
                                      </p:to>
                                    </p:set>
                                  </p:childTnLst>
                                </p:cTn>
                              </p:par>
                            </p:childTnLst>
                          </p:cTn>
                        </p:par>
                        <p:par>
                          <p:cTn id="25" fill="hold">
                            <p:stCondLst>
                              <p:cond delay="800"/>
                            </p:stCondLst>
                            <p:childTnLst>
                              <p:par>
                                <p:cTn id="26" presetID="1" presetClass="entr" presetSubtype="0" fill="hold" grpId="0" nodeType="afterEffect">
                                  <p:stCondLst>
                                    <p:cond delay="200"/>
                                  </p:stCondLst>
                                  <p:childTnLst>
                                    <p:set>
                                      <p:cBhvr>
                                        <p:cTn id="27" dur="1" fill="hold">
                                          <p:stCondLst>
                                            <p:cond delay="0"/>
                                          </p:stCondLst>
                                        </p:cTn>
                                        <p:tgtEl>
                                          <p:spTgt spid="6">
                                            <p:txEl>
                                              <p:pRg st="5" end="5"/>
                                            </p:txEl>
                                          </p:spTgt>
                                        </p:tgtEl>
                                        <p:attrNameLst>
                                          <p:attrName>style.visibility</p:attrName>
                                        </p:attrNameLst>
                                      </p:cBhvr>
                                      <p:to>
                                        <p:strVal val="visible"/>
                                      </p:to>
                                    </p:set>
                                  </p:childTnLst>
                                </p:cTn>
                              </p:par>
                            </p:childTnLst>
                          </p:cTn>
                        </p:par>
                        <p:par>
                          <p:cTn id="28" fill="hold">
                            <p:stCondLst>
                              <p:cond delay="1000"/>
                            </p:stCondLst>
                            <p:childTnLst>
                              <p:par>
                                <p:cTn id="29" presetID="1" presetClass="entr" presetSubtype="0" fill="hold" grpId="0" nodeType="afterEffect">
                                  <p:stCondLst>
                                    <p:cond delay="200"/>
                                  </p:stCondLst>
                                  <p:childTnLst>
                                    <p:set>
                                      <p:cBhvr>
                                        <p:cTn id="3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7" grpId="0"/>
      <p:bldP spid="9" grpId="0"/>
    </p:bld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457200" y="1412875"/>
            <a:ext cx="8264952" cy="4896445"/>
          </a:xfrm>
        </p:spPr>
        <p:txBody>
          <a:bodyPr/>
          <a:lstStyle/>
          <a:p>
            <a:r>
              <a:rPr lang="en-US" dirty="0"/>
              <a:t>Enhancement of the level density:</a:t>
            </a:r>
          </a:p>
          <a:p>
            <a:pPr marL="457200" lvl="1" indent="0" algn="ctr">
              <a:buNone/>
            </a:pPr>
            <a:r>
              <a:rPr lang="en-US" i="1" dirty="0" err="1"/>
              <a:t>K</a:t>
            </a:r>
            <a:r>
              <a:rPr lang="en-US" baseline="-25000" dirty="0" err="1"/>
              <a:t>coll</a:t>
            </a:r>
            <a:r>
              <a:rPr lang="en-US" dirty="0"/>
              <a:t>(</a:t>
            </a:r>
            <a:r>
              <a:rPr lang="en-US" i="1" dirty="0"/>
              <a:t>U</a:t>
            </a:r>
            <a:r>
              <a:rPr lang="en-US" dirty="0"/>
              <a:t>, </a:t>
            </a:r>
            <a:r>
              <a:rPr lang="en-US" i="1" dirty="0">
                <a:latin typeface="Symbol" panose="05050102010706020507" pitchFamily="18" charset="2"/>
              </a:rPr>
              <a:t>b</a:t>
            </a:r>
            <a:r>
              <a:rPr lang="en-US" baseline="-25000" dirty="0"/>
              <a:t>2</a:t>
            </a:r>
            <a:r>
              <a:rPr lang="en-US" dirty="0"/>
              <a:t>) = </a:t>
            </a:r>
            <a:r>
              <a:rPr lang="en-US" i="1" dirty="0" err="1"/>
              <a:t>K</a:t>
            </a:r>
            <a:r>
              <a:rPr lang="en-US" baseline="-25000" dirty="0" err="1"/>
              <a:t>rot</a:t>
            </a:r>
            <a:r>
              <a:rPr lang="en-US" i="1" dirty="0" err="1"/>
              <a:t>f</a:t>
            </a:r>
            <a:r>
              <a:rPr lang="en-US" dirty="0"/>
              <a:t>(</a:t>
            </a:r>
            <a:r>
              <a:rPr lang="en-US" i="1" dirty="0"/>
              <a:t>U</a:t>
            </a:r>
            <a:r>
              <a:rPr lang="en-US" dirty="0"/>
              <a:t>)</a:t>
            </a:r>
            <a:r>
              <a:rPr lang="en-US" i="1" dirty="0">
                <a:latin typeface="Symbol" panose="05050102010706020507" pitchFamily="18" charset="2"/>
              </a:rPr>
              <a:t>f</a:t>
            </a:r>
            <a:r>
              <a:rPr lang="en-US" dirty="0"/>
              <a:t>(</a:t>
            </a:r>
            <a:r>
              <a:rPr lang="en-US" i="1" dirty="0">
                <a:latin typeface="Symbol" panose="05050102010706020507" pitchFamily="18" charset="2"/>
              </a:rPr>
              <a:t>b</a:t>
            </a:r>
            <a:r>
              <a:rPr lang="en-US" baseline="-25000" dirty="0"/>
              <a:t>2</a:t>
            </a:r>
            <a:r>
              <a:rPr lang="en-US" dirty="0"/>
              <a:t>) + </a:t>
            </a:r>
            <a:r>
              <a:rPr lang="en-US" i="1" dirty="0" err="1"/>
              <a:t>K</a:t>
            </a:r>
            <a:r>
              <a:rPr lang="en-US" baseline="-25000" dirty="0" err="1"/>
              <a:t>vib</a:t>
            </a:r>
            <a:r>
              <a:rPr lang="en-US" i="1" dirty="0" err="1"/>
              <a:t>f</a:t>
            </a:r>
            <a:r>
              <a:rPr lang="en-US" dirty="0"/>
              <a:t>(</a:t>
            </a:r>
            <a:r>
              <a:rPr lang="en-US" i="1" dirty="0"/>
              <a:t>U</a:t>
            </a:r>
            <a:r>
              <a:rPr lang="en-US" dirty="0"/>
              <a:t>)</a:t>
            </a:r>
            <a:r>
              <a:rPr lang="en-US" i="1" dirty="0">
                <a:latin typeface="Symbol" panose="05050102010706020507" pitchFamily="18" charset="2"/>
              </a:rPr>
              <a:t>f</a:t>
            </a:r>
            <a:r>
              <a:rPr lang="en-US" dirty="0"/>
              <a:t>(1 – </a:t>
            </a:r>
            <a:r>
              <a:rPr lang="en-US" i="1" dirty="0">
                <a:latin typeface="Symbol" panose="05050102010706020507" pitchFamily="18" charset="2"/>
              </a:rPr>
              <a:t>b</a:t>
            </a:r>
            <a:r>
              <a:rPr lang="en-US" baseline="-25000" dirty="0"/>
              <a:t>2</a:t>
            </a:r>
            <a:r>
              <a:rPr lang="en-US" dirty="0"/>
              <a:t>)</a:t>
            </a:r>
          </a:p>
          <a:p>
            <a:r>
              <a:rPr lang="en-US" dirty="0"/>
              <a:t>Fermi function and smoothing function:</a:t>
            </a:r>
          </a:p>
          <a:p>
            <a:endParaRPr lang="en-US" dirty="0"/>
          </a:p>
          <a:p>
            <a:endParaRPr lang="en-US" dirty="0"/>
          </a:p>
          <a:p>
            <a:r>
              <a:rPr lang="en-US" dirty="0"/>
              <a:t>Rotation enhancement factor (</a:t>
            </a:r>
            <a:r>
              <a:rPr lang="en-US" i="1" dirty="0" err="1"/>
              <a:t>K</a:t>
            </a:r>
            <a:r>
              <a:rPr lang="en-US" baseline="-25000" dirty="0" err="1"/>
              <a:t>rot</a:t>
            </a:r>
            <a:r>
              <a:rPr lang="en-US" dirty="0"/>
              <a:t> </a:t>
            </a:r>
            <a:r>
              <a:rPr lang="en-US" dirty="0">
                <a:sym typeface="Symbol" panose="05050102010706020507" pitchFamily="18" charset="2"/>
              </a:rPr>
              <a:t> 100 – 150)</a:t>
            </a:r>
            <a:r>
              <a:rPr lang="en-US" dirty="0"/>
              <a:t>:</a:t>
            </a:r>
          </a:p>
          <a:p>
            <a:endParaRPr lang="en-US" dirty="0"/>
          </a:p>
          <a:p>
            <a:endParaRPr lang="en-US" dirty="0"/>
          </a:p>
          <a:p>
            <a:r>
              <a:rPr lang="en-US" dirty="0"/>
              <a:t>Vibrational enhancement factor (</a:t>
            </a:r>
            <a:r>
              <a:rPr lang="en-US" i="1" dirty="0" err="1"/>
              <a:t>K</a:t>
            </a:r>
            <a:r>
              <a:rPr lang="en-US" baseline="-25000" dirty="0" err="1"/>
              <a:t>rot</a:t>
            </a:r>
            <a:r>
              <a:rPr lang="en-US" dirty="0"/>
              <a:t> </a:t>
            </a:r>
            <a:r>
              <a:rPr lang="en-US" dirty="0">
                <a:sym typeface="Symbol" panose="05050102010706020507" pitchFamily="18" charset="2"/>
              </a:rPr>
              <a:t> 1 – 10):</a:t>
            </a:r>
            <a:endParaRPr lang="en-US" dirty="0"/>
          </a:p>
          <a:p>
            <a:pPr marL="0" indent="0" algn="ctr">
              <a:buNone/>
            </a:pPr>
            <a:r>
              <a:rPr lang="en-US" i="1" dirty="0" err="1"/>
              <a:t>K</a:t>
            </a:r>
            <a:r>
              <a:rPr lang="en-US" baseline="-25000" dirty="0" err="1"/>
              <a:t>vib</a:t>
            </a:r>
            <a:r>
              <a:rPr lang="en-US" dirty="0"/>
              <a:t> = </a:t>
            </a:r>
            <a:r>
              <a:rPr lang="en-US" dirty="0" err="1"/>
              <a:t>exp</a:t>
            </a:r>
            <a:r>
              <a:rPr lang="en-US" dirty="0"/>
              <a:t>[0.0555</a:t>
            </a:r>
            <a:r>
              <a:rPr lang="en-US" i="1" dirty="0"/>
              <a:t>A</a:t>
            </a:r>
            <a:r>
              <a:rPr lang="en-US" baseline="30000" dirty="0"/>
              <a:t>2/3</a:t>
            </a:r>
            <a:r>
              <a:rPr lang="en-US" dirty="0"/>
              <a:t> (</a:t>
            </a:r>
            <a:r>
              <a:rPr lang="en-US" i="1" dirty="0"/>
              <a:t>T</a:t>
            </a:r>
            <a:r>
              <a:rPr lang="en-US" dirty="0"/>
              <a:t>/MeV)</a:t>
            </a:r>
            <a:r>
              <a:rPr lang="en-US" baseline="30000" dirty="0"/>
              <a:t>4/3</a:t>
            </a:r>
            <a:r>
              <a:rPr lang="en-US" dirty="0"/>
              <a:t>]</a:t>
            </a:r>
          </a:p>
        </p:txBody>
      </p:sp>
      <p:sp>
        <p:nvSpPr>
          <p:cNvPr id="5" name="Title 4"/>
          <p:cNvSpPr>
            <a:spLocks noGrp="1"/>
          </p:cNvSpPr>
          <p:nvPr>
            <p:ph type="title"/>
          </p:nvPr>
        </p:nvSpPr>
        <p:spPr/>
        <p:txBody>
          <a:bodyPr/>
          <a:lstStyle/>
          <a:p>
            <a:r>
              <a:rPr lang="en-US" dirty="0"/>
              <a:t>Our Model</a:t>
            </a:r>
          </a:p>
        </p:txBody>
      </p:sp>
      <p:sp>
        <p:nvSpPr>
          <p:cNvPr id="7" name="Text Box 7"/>
          <p:cNvSpPr txBox="1">
            <a:spLocks noChangeArrowheads="1"/>
          </p:cNvSpPr>
          <p:nvPr/>
        </p:nvSpPr>
        <p:spPr bwMode="auto">
          <a:xfrm>
            <a:off x="2467547" y="6402814"/>
            <a:ext cx="6552628"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a:r>
              <a:rPr lang="en-US" altLang="en-US" sz="1600" dirty="0">
                <a:solidFill>
                  <a:prstClr val="black"/>
                </a:solidFill>
                <a:latin typeface="Constantia" panose="02030602050306030303" pitchFamily="18" charset="0"/>
              </a:rPr>
              <a:t>V. I. </a:t>
            </a:r>
            <a:r>
              <a:rPr lang="en-US" altLang="en-US" sz="1600" dirty="0" err="1">
                <a:solidFill>
                  <a:prstClr val="black"/>
                </a:solidFill>
                <a:latin typeface="Constantia" panose="02030602050306030303" pitchFamily="18" charset="0"/>
              </a:rPr>
              <a:t>Zagrebaev</a:t>
            </a:r>
            <a:r>
              <a:rPr lang="en-US" altLang="en-US" sz="1600" dirty="0">
                <a:solidFill>
                  <a:prstClr val="black"/>
                </a:solidFill>
                <a:latin typeface="Constantia" panose="02030602050306030303" pitchFamily="18" charset="0"/>
              </a:rPr>
              <a:t>, Fusion-Evaporation Codes of </a:t>
            </a:r>
            <a:r>
              <a:rPr lang="en-US" altLang="en-US" sz="1600" dirty="0" err="1">
                <a:solidFill>
                  <a:prstClr val="black"/>
                </a:solidFill>
                <a:latin typeface="Constantia" panose="02030602050306030303" pitchFamily="18" charset="0"/>
              </a:rPr>
              <a:t>NRV</a:t>
            </a:r>
            <a:r>
              <a:rPr lang="en-US" altLang="en-US" sz="1600" dirty="0">
                <a:solidFill>
                  <a:prstClr val="black"/>
                </a:solidFill>
                <a:latin typeface="Constantia" panose="02030602050306030303" pitchFamily="18" charset="0"/>
              </a:rPr>
              <a:t>, </a:t>
            </a:r>
            <a:r>
              <a:rPr lang="en-US" altLang="en-US" sz="1600" dirty="0">
                <a:solidFill>
                  <a:prstClr val="black"/>
                </a:solidFill>
                <a:latin typeface="Constantia" panose="02030602050306030303" pitchFamily="18" charset="0"/>
                <a:hlinkClick r:id="rId3"/>
              </a:rPr>
              <a:t>http://nrv.jinr.ru/nrv</a:t>
            </a:r>
            <a:r>
              <a:rPr lang="en-US" altLang="en-US" sz="1600" dirty="0">
                <a:solidFill>
                  <a:prstClr val="black"/>
                </a:solidFill>
                <a:latin typeface="Constantia" panose="02030602050306030303" pitchFamily="18" charset="0"/>
              </a:rPr>
              <a:t>.</a:t>
            </a:r>
          </a:p>
        </p:txBody>
      </p:sp>
      <p:graphicFrame>
        <p:nvGraphicFramePr>
          <p:cNvPr id="8" name="Object 7"/>
          <p:cNvGraphicFramePr>
            <a:graphicFrameLocks noChangeAspect="1"/>
          </p:cNvGraphicFramePr>
          <p:nvPr/>
        </p:nvGraphicFramePr>
        <p:xfrm>
          <a:off x="899592" y="2823161"/>
          <a:ext cx="3163887" cy="909638"/>
        </p:xfrm>
        <a:graphic>
          <a:graphicData uri="http://schemas.openxmlformats.org/presentationml/2006/ole">
            <mc:AlternateContent xmlns:mc="http://schemas.openxmlformats.org/markup-compatibility/2006">
              <mc:Choice xmlns:v="urn:schemas-microsoft-com:vml" Requires="v">
                <p:oleObj name="Equation" r:id="rId4" imgW="1854000" imgH="533160" progId="Equation.DSMT4">
                  <p:embed/>
                </p:oleObj>
              </mc:Choice>
              <mc:Fallback>
                <p:oleObj name="Equation" r:id="rId4" imgW="1854000" imgH="533160" progId="Equation.DSMT4">
                  <p:embed/>
                  <p:pic>
                    <p:nvPicPr>
                      <p:cNvPr id="8" name="Object 7"/>
                      <p:cNvPicPr>
                        <a:picLocks noChangeAspect="1" noChangeArrowheads="1"/>
                      </p:cNvPicPr>
                      <p:nvPr/>
                    </p:nvPicPr>
                    <p:blipFill>
                      <a:blip r:embed="rId5"/>
                      <a:srcRect/>
                      <a:stretch>
                        <a:fillRect/>
                      </a:stretch>
                    </p:blipFill>
                    <p:spPr bwMode="auto">
                      <a:xfrm>
                        <a:off x="899592" y="2823161"/>
                        <a:ext cx="3163887" cy="9096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 name="Object 8"/>
          <p:cNvGraphicFramePr>
            <a:graphicFrameLocks noChangeAspect="1"/>
          </p:cNvGraphicFramePr>
          <p:nvPr/>
        </p:nvGraphicFramePr>
        <p:xfrm>
          <a:off x="5230813" y="2817813"/>
          <a:ext cx="3294062" cy="909637"/>
        </p:xfrm>
        <a:graphic>
          <a:graphicData uri="http://schemas.openxmlformats.org/presentationml/2006/ole">
            <mc:AlternateContent xmlns:mc="http://schemas.openxmlformats.org/markup-compatibility/2006">
              <mc:Choice xmlns:v="urn:schemas-microsoft-com:vml" Requires="v">
                <p:oleObj name="Equation" r:id="rId6" imgW="1930320" imgH="533160" progId="Equation.DSMT4">
                  <p:embed/>
                </p:oleObj>
              </mc:Choice>
              <mc:Fallback>
                <p:oleObj name="Equation" r:id="rId6" imgW="1930320" imgH="533160" progId="Equation.DSMT4">
                  <p:embed/>
                  <p:pic>
                    <p:nvPicPr>
                      <p:cNvPr id="9" name="Object 8"/>
                      <p:cNvPicPr>
                        <a:picLocks noChangeAspect="1" noChangeArrowheads="1"/>
                      </p:cNvPicPr>
                      <p:nvPr/>
                    </p:nvPicPr>
                    <p:blipFill>
                      <a:blip r:embed="rId7"/>
                      <a:srcRect/>
                      <a:stretch>
                        <a:fillRect/>
                      </a:stretch>
                    </p:blipFill>
                    <p:spPr bwMode="auto">
                      <a:xfrm>
                        <a:off x="5230813" y="2817813"/>
                        <a:ext cx="3294062" cy="9096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 name="Object 9"/>
          <p:cNvGraphicFramePr>
            <a:graphicFrameLocks noChangeAspect="1"/>
          </p:cNvGraphicFramePr>
          <p:nvPr/>
        </p:nvGraphicFramePr>
        <p:xfrm>
          <a:off x="2040810" y="4334232"/>
          <a:ext cx="1491858" cy="822960"/>
        </p:xfrm>
        <a:graphic>
          <a:graphicData uri="http://schemas.openxmlformats.org/presentationml/2006/ole">
            <mc:AlternateContent xmlns:mc="http://schemas.openxmlformats.org/markup-compatibility/2006">
              <mc:Choice xmlns:v="urn:schemas-microsoft-com:vml" Requires="v">
                <p:oleObj name="Equation" r:id="rId8" imgW="711000" imgH="393480" progId="Equation.DSMT4">
                  <p:embed/>
                </p:oleObj>
              </mc:Choice>
              <mc:Fallback>
                <p:oleObj name="Equation" r:id="rId8" imgW="711000" imgH="393480" progId="Equation.DSMT4">
                  <p:embed/>
                  <p:pic>
                    <p:nvPicPr>
                      <p:cNvPr id="10" name="Object 9"/>
                      <p:cNvPicPr>
                        <a:picLocks noChangeAspect="1" noChangeArrowheads="1"/>
                      </p:cNvPicPr>
                      <p:nvPr/>
                    </p:nvPicPr>
                    <p:blipFill>
                      <a:blip r:embed="rId9"/>
                      <a:srcRect/>
                      <a:stretch>
                        <a:fillRect/>
                      </a:stretch>
                    </p:blipFill>
                    <p:spPr bwMode="auto">
                      <a:xfrm>
                        <a:off x="2040810" y="4334232"/>
                        <a:ext cx="1491858" cy="82296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1" name="Object 10"/>
          <p:cNvGraphicFramePr>
            <a:graphicFrameLocks noChangeAspect="1"/>
          </p:cNvGraphicFramePr>
          <p:nvPr/>
        </p:nvGraphicFramePr>
        <p:xfrm>
          <a:off x="4448175" y="4479925"/>
          <a:ext cx="2978150" cy="498475"/>
        </p:xfrm>
        <a:graphic>
          <a:graphicData uri="http://schemas.openxmlformats.org/presentationml/2006/ole">
            <mc:AlternateContent xmlns:mc="http://schemas.openxmlformats.org/markup-compatibility/2006">
              <mc:Choice xmlns:v="urn:schemas-microsoft-com:vml" Requires="v">
                <p:oleObj name="Equation" r:id="rId10" imgW="1511280" imgH="253800" progId="Equation.DSMT4">
                  <p:embed/>
                </p:oleObj>
              </mc:Choice>
              <mc:Fallback>
                <p:oleObj name="Equation" r:id="rId10" imgW="1511280" imgH="253800" progId="Equation.DSMT4">
                  <p:embed/>
                  <p:pic>
                    <p:nvPicPr>
                      <p:cNvPr id="11" name="Object 10"/>
                      <p:cNvPicPr>
                        <a:picLocks noChangeAspect="1" noChangeArrowheads="1"/>
                      </p:cNvPicPr>
                      <p:nvPr/>
                    </p:nvPicPr>
                    <p:blipFill>
                      <a:blip r:embed="rId11"/>
                      <a:srcRect/>
                      <a:stretch>
                        <a:fillRect/>
                      </a:stretch>
                    </p:blipFill>
                    <p:spPr bwMode="auto">
                      <a:xfrm>
                        <a:off x="4448175" y="4479925"/>
                        <a:ext cx="2978150" cy="4984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256128655"/>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0" nodeType="afterEffect">
                                  <p:stCondLst>
                                    <p:cond delay="200"/>
                                  </p:stCondLst>
                                  <p:childTnLst>
                                    <p:set>
                                      <p:cBhvr>
                                        <p:cTn id="11" dur="1" fill="hold">
                                          <p:stCondLst>
                                            <p:cond delay="0"/>
                                          </p:stCondLst>
                                        </p:cTn>
                                        <p:tgtEl>
                                          <p:spTgt spid="6">
                                            <p:txEl>
                                              <p:pRg st="1" end="1"/>
                                            </p:txEl>
                                          </p:spTgt>
                                        </p:tgtEl>
                                        <p:attrNameLst>
                                          <p:attrName>style.visibility</p:attrName>
                                        </p:attrNameLst>
                                      </p:cBhvr>
                                      <p:to>
                                        <p:strVal val="visible"/>
                                      </p:to>
                                    </p:set>
                                  </p:childTnLst>
                                </p:cTn>
                              </p:par>
                            </p:childTnLst>
                          </p:cTn>
                        </p:par>
                        <p:par>
                          <p:cTn id="12" fill="hold">
                            <p:stCondLst>
                              <p:cond delay="200"/>
                            </p:stCondLst>
                            <p:childTnLst>
                              <p:par>
                                <p:cTn id="13" presetID="1" presetClass="entr" presetSubtype="0" fill="hold" grpId="0" nodeType="afterEffect">
                                  <p:stCondLst>
                                    <p:cond delay="20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par>
                          <p:cTn id="15" fill="hold">
                            <p:stCondLst>
                              <p:cond delay="400"/>
                            </p:stCondLst>
                            <p:childTnLst>
                              <p:par>
                                <p:cTn id="16" presetID="1" presetClass="entr" presetSubtype="0" fill="hold" nodeType="afterEffect">
                                  <p:stCondLst>
                                    <p:cond delay="200"/>
                                  </p:stCondLst>
                                  <p:childTnLst>
                                    <p:set>
                                      <p:cBhvr>
                                        <p:cTn id="17" dur="1" fill="hold">
                                          <p:stCondLst>
                                            <p:cond delay="0"/>
                                          </p:stCondLst>
                                        </p:cTn>
                                        <p:tgtEl>
                                          <p:spTgt spid="8"/>
                                        </p:tgtEl>
                                        <p:attrNameLst>
                                          <p:attrName>style.visibility</p:attrName>
                                        </p:attrNameLst>
                                      </p:cBhvr>
                                      <p:to>
                                        <p:strVal val="visible"/>
                                      </p:to>
                                    </p:set>
                                  </p:childTnLst>
                                </p:cTn>
                              </p:par>
                            </p:childTnLst>
                          </p:cTn>
                        </p:par>
                        <p:par>
                          <p:cTn id="18" fill="hold">
                            <p:stCondLst>
                              <p:cond delay="600"/>
                            </p:stCondLst>
                            <p:childTnLst>
                              <p:par>
                                <p:cTn id="19" presetID="1" presetClass="entr" presetSubtype="0" fill="hold" nodeType="afterEffect">
                                  <p:stCondLst>
                                    <p:cond delay="200"/>
                                  </p:stCondLst>
                                  <p:childTnLst>
                                    <p:set>
                                      <p:cBhvr>
                                        <p:cTn id="20" dur="1" fill="hold">
                                          <p:stCondLst>
                                            <p:cond delay="0"/>
                                          </p:stCondLst>
                                        </p:cTn>
                                        <p:tgtEl>
                                          <p:spTgt spid="9"/>
                                        </p:tgtEl>
                                        <p:attrNameLst>
                                          <p:attrName>style.visibility</p:attrName>
                                        </p:attrNameLst>
                                      </p:cBhvr>
                                      <p:to>
                                        <p:strVal val="visible"/>
                                      </p:to>
                                    </p:set>
                                  </p:childTnLst>
                                </p:cTn>
                              </p:par>
                            </p:childTnLst>
                          </p:cTn>
                        </p:par>
                        <p:par>
                          <p:cTn id="21" fill="hold">
                            <p:stCondLst>
                              <p:cond delay="800"/>
                            </p:stCondLst>
                            <p:childTnLst>
                              <p:par>
                                <p:cTn id="22" presetID="1" presetClass="entr" presetSubtype="0" fill="hold" grpId="0" nodeType="afterEffect">
                                  <p:stCondLst>
                                    <p:cond delay="200"/>
                                  </p:stCondLst>
                                  <p:childTnLst>
                                    <p:set>
                                      <p:cBhvr>
                                        <p:cTn id="23" dur="1" fill="hold">
                                          <p:stCondLst>
                                            <p:cond delay="0"/>
                                          </p:stCondLst>
                                        </p:cTn>
                                        <p:tgtEl>
                                          <p:spTgt spid="6">
                                            <p:txEl>
                                              <p:pRg st="5" end="5"/>
                                            </p:txEl>
                                          </p:spTgt>
                                        </p:tgtEl>
                                        <p:attrNameLst>
                                          <p:attrName>style.visibility</p:attrName>
                                        </p:attrNameLst>
                                      </p:cBhvr>
                                      <p:to>
                                        <p:strVal val="visible"/>
                                      </p:to>
                                    </p:set>
                                  </p:childTnLst>
                                </p:cTn>
                              </p:par>
                            </p:childTnLst>
                          </p:cTn>
                        </p:par>
                        <p:par>
                          <p:cTn id="24" fill="hold">
                            <p:stCondLst>
                              <p:cond delay="1000"/>
                            </p:stCondLst>
                            <p:childTnLst>
                              <p:par>
                                <p:cTn id="25" presetID="1" presetClass="entr" presetSubtype="0" fill="hold" nodeType="afterEffect">
                                  <p:stCondLst>
                                    <p:cond delay="200"/>
                                  </p:stCondLst>
                                  <p:childTnLst>
                                    <p:set>
                                      <p:cBhvr>
                                        <p:cTn id="26" dur="1" fill="hold">
                                          <p:stCondLst>
                                            <p:cond delay="0"/>
                                          </p:stCondLst>
                                        </p:cTn>
                                        <p:tgtEl>
                                          <p:spTgt spid="10"/>
                                        </p:tgtEl>
                                        <p:attrNameLst>
                                          <p:attrName>style.visibility</p:attrName>
                                        </p:attrNameLst>
                                      </p:cBhvr>
                                      <p:to>
                                        <p:strVal val="visible"/>
                                      </p:to>
                                    </p:set>
                                  </p:childTnLst>
                                </p:cTn>
                              </p:par>
                            </p:childTnLst>
                          </p:cTn>
                        </p:par>
                        <p:par>
                          <p:cTn id="27" fill="hold">
                            <p:stCondLst>
                              <p:cond delay="1200"/>
                            </p:stCondLst>
                            <p:childTnLst>
                              <p:par>
                                <p:cTn id="28" presetID="1" presetClass="entr" presetSubtype="0" fill="hold" nodeType="afterEffect">
                                  <p:stCondLst>
                                    <p:cond delay="200"/>
                                  </p:stCondLst>
                                  <p:childTnLst>
                                    <p:set>
                                      <p:cBhvr>
                                        <p:cTn id="29" dur="1" fill="hold">
                                          <p:stCondLst>
                                            <p:cond delay="0"/>
                                          </p:stCondLst>
                                        </p:cTn>
                                        <p:tgtEl>
                                          <p:spTgt spid="11"/>
                                        </p:tgtEl>
                                        <p:attrNameLst>
                                          <p:attrName>style.visibility</p:attrName>
                                        </p:attrNameLst>
                                      </p:cBhvr>
                                      <p:to>
                                        <p:strVal val="visible"/>
                                      </p:to>
                                    </p:set>
                                  </p:childTnLst>
                                </p:cTn>
                              </p:par>
                            </p:childTnLst>
                          </p:cTn>
                        </p:par>
                        <p:par>
                          <p:cTn id="30" fill="hold">
                            <p:stCondLst>
                              <p:cond delay="1400"/>
                            </p:stCondLst>
                            <p:childTnLst>
                              <p:par>
                                <p:cTn id="31" presetID="1" presetClass="entr" presetSubtype="0" fill="hold" grpId="0" nodeType="afterEffect">
                                  <p:stCondLst>
                                    <p:cond delay="200"/>
                                  </p:stCondLst>
                                  <p:childTnLst>
                                    <p:set>
                                      <p:cBhvr>
                                        <p:cTn id="32" dur="1" fill="hold">
                                          <p:stCondLst>
                                            <p:cond delay="0"/>
                                          </p:stCondLst>
                                        </p:cTn>
                                        <p:tgtEl>
                                          <p:spTgt spid="6">
                                            <p:txEl>
                                              <p:pRg st="8" end="8"/>
                                            </p:txEl>
                                          </p:spTgt>
                                        </p:tgtEl>
                                        <p:attrNameLst>
                                          <p:attrName>style.visibility</p:attrName>
                                        </p:attrNameLst>
                                      </p:cBhvr>
                                      <p:to>
                                        <p:strVal val="visible"/>
                                      </p:to>
                                    </p:set>
                                  </p:childTnLst>
                                </p:cTn>
                              </p:par>
                            </p:childTnLst>
                          </p:cTn>
                        </p:par>
                        <p:par>
                          <p:cTn id="33" fill="hold">
                            <p:stCondLst>
                              <p:cond delay="1600"/>
                            </p:stCondLst>
                            <p:childTnLst>
                              <p:par>
                                <p:cTn id="34" presetID="1" presetClass="entr" presetSubtype="0" fill="hold" grpId="0" nodeType="afterEffect">
                                  <p:stCondLst>
                                    <p:cond delay="200"/>
                                  </p:stCondLst>
                                  <p:childTnLst>
                                    <p:set>
                                      <p:cBhvr>
                                        <p:cTn id="35"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P spid="7" grpId="0" uiExpand="1"/>
    </p:bld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Collective Effects</a:t>
            </a:r>
          </a:p>
        </p:txBody>
      </p:sp>
      <p:sp>
        <p:nvSpPr>
          <p:cNvPr id="6" name="Content Placeholder 5"/>
          <p:cNvSpPr>
            <a:spLocks noGrp="1"/>
          </p:cNvSpPr>
          <p:nvPr>
            <p:ph idx="1"/>
          </p:nvPr>
        </p:nvSpPr>
        <p:spPr>
          <a:xfrm>
            <a:off x="457200" y="1412875"/>
            <a:ext cx="8229600" cy="863997"/>
          </a:xfrm>
        </p:spPr>
        <p:txBody>
          <a:bodyPr/>
          <a:lstStyle/>
          <a:p>
            <a:r>
              <a:rPr lang="en-US" dirty="0"/>
              <a:t>The addition of vibrational and rotational states increases the level density, making fission </a:t>
            </a:r>
            <a:r>
              <a:rPr lang="en-US" i="1" dirty="0"/>
              <a:t>more</a:t>
            </a:r>
            <a:r>
              <a:rPr lang="en-US" dirty="0"/>
              <a:t> likely:</a:t>
            </a:r>
          </a:p>
        </p:txBody>
      </p:sp>
      <p:cxnSp>
        <p:nvCxnSpPr>
          <p:cNvPr id="10" name="Straight Arrow Connector 9"/>
          <p:cNvCxnSpPr/>
          <p:nvPr/>
        </p:nvCxnSpPr>
        <p:spPr>
          <a:xfrm>
            <a:off x="1701553" y="2853801"/>
            <a:ext cx="0" cy="792088"/>
          </a:xfrm>
          <a:prstGeom prst="straightConnector1">
            <a:avLst/>
          </a:prstGeom>
          <a:ln w="50800">
            <a:solidFill>
              <a:srgbClr val="50000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773561" y="2925809"/>
            <a:ext cx="370614" cy="492443"/>
          </a:xfrm>
          <a:prstGeom prst="rect">
            <a:avLst/>
          </a:prstGeom>
          <a:noFill/>
        </p:spPr>
        <p:txBody>
          <a:bodyPr wrap="none" rtlCol="0">
            <a:spAutoFit/>
          </a:bodyPr>
          <a:lstStyle/>
          <a:p>
            <a:r>
              <a:rPr lang="en-US" sz="2600" i="1" dirty="0">
                <a:solidFill>
                  <a:prstClr val="black"/>
                </a:solidFill>
                <a:latin typeface="Constantia"/>
              </a:rPr>
              <a:t>n</a:t>
            </a:r>
          </a:p>
        </p:txBody>
      </p:sp>
      <p:cxnSp>
        <p:nvCxnSpPr>
          <p:cNvPr id="15" name="Straight Arrow Connector 14"/>
          <p:cNvCxnSpPr/>
          <p:nvPr/>
        </p:nvCxnSpPr>
        <p:spPr>
          <a:xfrm>
            <a:off x="2925689" y="2853801"/>
            <a:ext cx="0" cy="792088"/>
          </a:xfrm>
          <a:prstGeom prst="straightConnector1">
            <a:avLst/>
          </a:prstGeom>
          <a:ln w="50800">
            <a:solidFill>
              <a:srgbClr val="500000"/>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2997697" y="2925809"/>
            <a:ext cx="1124282" cy="492443"/>
          </a:xfrm>
          <a:prstGeom prst="rect">
            <a:avLst/>
          </a:prstGeom>
          <a:noFill/>
        </p:spPr>
        <p:txBody>
          <a:bodyPr wrap="none" rtlCol="0">
            <a:spAutoFit/>
          </a:bodyPr>
          <a:lstStyle/>
          <a:p>
            <a:r>
              <a:rPr lang="en-US" sz="2600" i="1" dirty="0">
                <a:solidFill>
                  <a:prstClr val="black"/>
                </a:solidFill>
                <a:latin typeface="Constantia"/>
              </a:rPr>
              <a:t>fission</a:t>
            </a:r>
          </a:p>
        </p:txBody>
      </p:sp>
      <p:cxnSp>
        <p:nvCxnSpPr>
          <p:cNvPr id="11" name="Straight Arrow Connector 10"/>
          <p:cNvCxnSpPr/>
          <p:nvPr/>
        </p:nvCxnSpPr>
        <p:spPr>
          <a:xfrm>
            <a:off x="5580112" y="2853801"/>
            <a:ext cx="0" cy="792088"/>
          </a:xfrm>
          <a:prstGeom prst="straightConnector1">
            <a:avLst/>
          </a:prstGeom>
          <a:ln w="50800">
            <a:solidFill>
              <a:srgbClr val="50000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5652120" y="2925809"/>
            <a:ext cx="370614" cy="492443"/>
          </a:xfrm>
          <a:prstGeom prst="rect">
            <a:avLst/>
          </a:prstGeom>
          <a:noFill/>
        </p:spPr>
        <p:txBody>
          <a:bodyPr wrap="none" rtlCol="0">
            <a:spAutoFit/>
          </a:bodyPr>
          <a:lstStyle/>
          <a:p>
            <a:r>
              <a:rPr lang="en-US" sz="2600" i="1" dirty="0">
                <a:solidFill>
                  <a:prstClr val="black"/>
                </a:solidFill>
                <a:latin typeface="Constantia"/>
              </a:rPr>
              <a:t>n</a:t>
            </a:r>
          </a:p>
        </p:txBody>
      </p:sp>
      <p:cxnSp>
        <p:nvCxnSpPr>
          <p:cNvPr id="14" name="Straight Arrow Connector 13"/>
          <p:cNvCxnSpPr/>
          <p:nvPr/>
        </p:nvCxnSpPr>
        <p:spPr>
          <a:xfrm>
            <a:off x="7164288" y="2853801"/>
            <a:ext cx="0" cy="792088"/>
          </a:xfrm>
          <a:prstGeom prst="straightConnector1">
            <a:avLst/>
          </a:prstGeom>
          <a:ln w="50800">
            <a:solidFill>
              <a:srgbClr val="50000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7236296" y="2925809"/>
            <a:ext cx="1124282" cy="492443"/>
          </a:xfrm>
          <a:prstGeom prst="rect">
            <a:avLst/>
          </a:prstGeom>
          <a:noFill/>
        </p:spPr>
        <p:txBody>
          <a:bodyPr wrap="none" rtlCol="0">
            <a:spAutoFit/>
          </a:bodyPr>
          <a:lstStyle/>
          <a:p>
            <a:r>
              <a:rPr lang="en-US" sz="2600" i="1" dirty="0">
                <a:solidFill>
                  <a:prstClr val="black"/>
                </a:solidFill>
                <a:latin typeface="Constantia"/>
              </a:rPr>
              <a:t>fission</a:t>
            </a:r>
          </a:p>
        </p:txBody>
      </p:sp>
      <p:graphicFrame>
        <p:nvGraphicFramePr>
          <p:cNvPr id="2" name="Object 1"/>
          <p:cNvGraphicFramePr>
            <a:graphicFrameLocks noChangeAspect="1"/>
          </p:cNvGraphicFramePr>
          <p:nvPr/>
        </p:nvGraphicFramePr>
        <p:xfrm>
          <a:off x="4788024" y="2461344"/>
          <a:ext cx="3370263" cy="4064000"/>
        </p:xfrm>
        <a:graphic>
          <a:graphicData uri="http://schemas.openxmlformats.org/presentationml/2006/ole">
            <mc:AlternateContent xmlns:mc="http://schemas.openxmlformats.org/markup-compatibility/2006">
              <mc:Choice xmlns:v="urn:schemas-microsoft-com:vml" Requires="v">
                <p:oleObj name="Corel DESIGNER" r:id="rId3" imgW="7447396" imgH="8979468" progId="CorelDESIGNER.Graphic.16">
                  <p:embed/>
                </p:oleObj>
              </mc:Choice>
              <mc:Fallback>
                <p:oleObj name="Corel DESIGNER" r:id="rId3" imgW="7447396" imgH="8979468" progId="CorelDESIGNER.Graphic.16">
                  <p:embed/>
                  <p:pic>
                    <p:nvPicPr>
                      <p:cNvPr id="2" name="Object 1"/>
                      <p:cNvPicPr/>
                      <p:nvPr/>
                    </p:nvPicPr>
                    <p:blipFill>
                      <a:blip r:embed="rId4"/>
                      <a:stretch>
                        <a:fillRect/>
                      </a:stretch>
                    </p:blipFill>
                    <p:spPr>
                      <a:xfrm>
                        <a:off x="4788024" y="2461344"/>
                        <a:ext cx="3370263" cy="4064000"/>
                      </a:xfrm>
                      <a:prstGeom prst="rect">
                        <a:avLst/>
                      </a:prstGeom>
                    </p:spPr>
                  </p:pic>
                </p:oleObj>
              </mc:Fallback>
            </mc:AlternateContent>
          </a:graphicData>
        </a:graphic>
      </p:graphicFrame>
      <p:graphicFrame>
        <p:nvGraphicFramePr>
          <p:cNvPr id="3" name="Object 2"/>
          <p:cNvGraphicFramePr>
            <a:graphicFrameLocks noChangeAspect="1"/>
          </p:cNvGraphicFramePr>
          <p:nvPr/>
        </p:nvGraphicFramePr>
        <p:xfrm>
          <a:off x="899592" y="2461344"/>
          <a:ext cx="2982913" cy="4064000"/>
        </p:xfrm>
        <a:graphic>
          <a:graphicData uri="http://schemas.openxmlformats.org/presentationml/2006/ole">
            <mc:AlternateContent xmlns:mc="http://schemas.openxmlformats.org/markup-compatibility/2006">
              <mc:Choice xmlns:v="urn:schemas-microsoft-com:vml" Requires="v">
                <p:oleObj name="Corel DESIGNER" r:id="rId5" imgW="6590473" imgH="8979468" progId="CorelDESIGNER.Graphic.16">
                  <p:embed/>
                </p:oleObj>
              </mc:Choice>
              <mc:Fallback>
                <p:oleObj name="Corel DESIGNER" r:id="rId5" imgW="6590473" imgH="8979468" progId="CorelDESIGNER.Graphic.16">
                  <p:embed/>
                  <p:pic>
                    <p:nvPicPr>
                      <p:cNvPr id="3" name="Object 2"/>
                      <p:cNvPicPr/>
                      <p:nvPr/>
                    </p:nvPicPr>
                    <p:blipFill>
                      <a:blip r:embed="rId6"/>
                      <a:stretch>
                        <a:fillRect/>
                      </a:stretch>
                    </p:blipFill>
                    <p:spPr>
                      <a:xfrm>
                        <a:off x="899592" y="2461344"/>
                        <a:ext cx="2982913" cy="4064000"/>
                      </a:xfrm>
                      <a:prstGeom prst="rect">
                        <a:avLst/>
                      </a:prstGeom>
                    </p:spPr>
                  </p:pic>
                </p:oleObj>
              </mc:Fallback>
            </mc:AlternateContent>
          </a:graphicData>
        </a:graphic>
      </p:graphicFrame>
    </p:spTree>
    <p:extLst>
      <p:ext uri="{BB962C8B-B14F-4D97-AF65-F5344CB8AC3E}">
        <p14:creationId xmlns:p14="http://schemas.microsoft.com/office/powerpoint/2010/main" val="4178074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p:bldP spid="13" grpId="0"/>
      <p:bldP spid="17" grpId="0"/>
    </p:bld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44450"/>
            <a:ext cx="8552894" cy="1296988"/>
          </a:xfrm>
        </p:spPr>
        <p:txBody>
          <a:bodyPr/>
          <a:lstStyle/>
          <a:p>
            <a:r>
              <a:rPr lang="en-US" dirty="0"/>
              <a:t>Dependence of </a:t>
            </a:r>
            <a:r>
              <a:rPr lang="en-US" i="1" dirty="0"/>
              <a:t>B</a:t>
            </a:r>
            <a:r>
              <a:rPr lang="en-US" baseline="-25000" dirty="0"/>
              <a:t>f</a:t>
            </a:r>
            <a:r>
              <a:rPr lang="en-US" dirty="0"/>
              <a:t> – </a:t>
            </a:r>
            <a:r>
              <a:rPr lang="en-US" i="1" dirty="0"/>
              <a:t>S</a:t>
            </a:r>
            <a:r>
              <a:rPr lang="en-US" baseline="-25000" dirty="0"/>
              <a:t>n</a:t>
            </a:r>
            <a:r>
              <a:rPr lang="en-US" dirty="0"/>
              <a:t> on Model</a:t>
            </a:r>
          </a:p>
        </p:txBody>
      </p:sp>
      <p:sp>
        <p:nvSpPr>
          <p:cNvPr id="6" name="Content Placeholder 5"/>
          <p:cNvSpPr>
            <a:spLocks noGrp="1"/>
          </p:cNvSpPr>
          <p:nvPr>
            <p:ph idx="1"/>
          </p:nvPr>
        </p:nvSpPr>
        <p:spPr>
          <a:xfrm>
            <a:off x="457201" y="1412875"/>
            <a:ext cx="2098576" cy="5405936"/>
          </a:xfrm>
        </p:spPr>
        <p:txBody>
          <a:bodyPr/>
          <a:lstStyle/>
          <a:p>
            <a:r>
              <a:rPr lang="en-US" dirty="0"/>
              <a:t>The model in use has a dramatic impact on </a:t>
            </a:r>
            <a:r>
              <a:rPr lang="en-US" i="1" dirty="0"/>
              <a:t>B</a:t>
            </a:r>
            <a:r>
              <a:rPr lang="en-US" baseline="-25000" dirty="0"/>
              <a:t>f</a:t>
            </a:r>
            <a:r>
              <a:rPr lang="en-US" dirty="0"/>
              <a:t> – </a:t>
            </a:r>
            <a:r>
              <a:rPr lang="en-US" i="1" dirty="0"/>
              <a:t>S</a:t>
            </a:r>
            <a:r>
              <a:rPr lang="en-US" baseline="-25000" dirty="0"/>
              <a:t>n</a:t>
            </a:r>
            <a:r>
              <a:rPr lang="en-US" dirty="0"/>
              <a:t>.</a:t>
            </a:r>
          </a:p>
          <a:p>
            <a:endParaRPr lang="en-US" dirty="0"/>
          </a:p>
          <a:p>
            <a:r>
              <a:rPr lang="en-US" dirty="0"/>
              <a:t>This has a dramatic impact on calculated cross sections.</a:t>
            </a:r>
          </a:p>
        </p:txBody>
      </p:sp>
      <p:pic>
        <p:nvPicPr>
          <p:cNvPr id="7" name="Picture 6"/>
          <p:cNvPicPr>
            <a:picLocks noChangeAspect="1"/>
          </p:cNvPicPr>
          <p:nvPr/>
        </p:nvPicPr>
        <p:blipFill>
          <a:blip r:embed="rId3"/>
          <a:stretch>
            <a:fillRect/>
          </a:stretch>
        </p:blipFill>
        <p:spPr>
          <a:xfrm>
            <a:off x="2915816" y="1567300"/>
            <a:ext cx="5878254" cy="4749276"/>
          </a:xfrm>
          <a:prstGeom prst="rect">
            <a:avLst/>
          </a:prstGeom>
        </p:spPr>
      </p:pic>
      <p:sp>
        <p:nvSpPr>
          <p:cNvPr id="8" name="Text Box 30"/>
          <p:cNvSpPr txBox="1">
            <a:spLocks noChangeArrowheads="1"/>
          </p:cNvSpPr>
          <p:nvPr/>
        </p:nvSpPr>
        <p:spPr bwMode="auto">
          <a:xfrm>
            <a:off x="2623103" y="6444044"/>
            <a:ext cx="639707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a:r>
              <a:rPr lang="en-US" altLang="en-US" dirty="0">
                <a:latin typeface="Constantia" panose="02030602050306030303" pitchFamily="18" charset="0"/>
              </a:rPr>
              <a:t>K. </a:t>
            </a:r>
            <a:r>
              <a:rPr lang="en-US" altLang="en-US" dirty="0" err="1">
                <a:latin typeface="Constantia" panose="02030602050306030303" pitchFamily="18" charset="0"/>
              </a:rPr>
              <a:t>Siwek-Wilczyńska</a:t>
            </a:r>
            <a:r>
              <a:rPr lang="en-US" altLang="en-US" dirty="0">
                <a:latin typeface="Constantia" panose="02030602050306030303" pitchFamily="18" charset="0"/>
              </a:rPr>
              <a:t> </a:t>
            </a:r>
            <a:r>
              <a:rPr lang="en-US" altLang="en-US" i="1" dirty="0">
                <a:latin typeface="Constantia" panose="02030602050306030303" pitchFamily="18" charset="0"/>
              </a:rPr>
              <a:t>et al.</a:t>
            </a:r>
            <a:r>
              <a:rPr lang="en-US" altLang="en-US" dirty="0">
                <a:latin typeface="Constantia" panose="02030602050306030303" pitchFamily="18" charset="0"/>
              </a:rPr>
              <a:t>, Int. J. Mod. Phys. E </a:t>
            </a:r>
            <a:r>
              <a:rPr lang="en-US" altLang="en-US" b="1" dirty="0">
                <a:latin typeface="Constantia" panose="02030602050306030303" pitchFamily="18" charset="0"/>
              </a:rPr>
              <a:t>18</a:t>
            </a:r>
            <a:r>
              <a:rPr lang="en-US" altLang="en-US" dirty="0">
                <a:latin typeface="Constantia" panose="02030602050306030303" pitchFamily="18" charset="0"/>
              </a:rPr>
              <a:t>, 1079 (2009).</a:t>
            </a:r>
          </a:p>
        </p:txBody>
      </p:sp>
    </p:spTree>
    <p:extLst>
      <p:ext uri="{BB962C8B-B14F-4D97-AF65-F5344CB8AC3E}">
        <p14:creationId xmlns:p14="http://schemas.microsoft.com/office/powerpoint/2010/main" val="194762912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4" name="Rectangle 2"/>
          <p:cNvSpPr>
            <a:spLocks noGrp="1"/>
          </p:cNvSpPr>
          <p:nvPr>
            <p:ph type="title"/>
          </p:nvPr>
        </p:nvSpPr>
        <p:spPr>
          <a:xfrm>
            <a:off x="457199" y="44450"/>
            <a:ext cx="8507413" cy="1296988"/>
          </a:xfrm>
        </p:spPr>
        <p:txBody>
          <a:bodyPr>
            <a:normAutofit fontScale="90000"/>
          </a:bodyPr>
          <a:lstStyle/>
          <a:p>
            <a:pPr>
              <a:defRPr/>
            </a:pPr>
            <a:r>
              <a:rPr lang="en-US" dirty="0"/>
              <a:t>Acknowledgements: Coworkers and Funding Agencies</a:t>
            </a:r>
          </a:p>
        </p:txBody>
      </p:sp>
      <p:sp>
        <p:nvSpPr>
          <p:cNvPr id="28675" name="Rectangle 3"/>
          <p:cNvSpPr>
            <a:spLocks noGrp="1"/>
          </p:cNvSpPr>
          <p:nvPr>
            <p:ph type="body" idx="1"/>
          </p:nvPr>
        </p:nvSpPr>
        <p:spPr>
          <a:xfrm>
            <a:off x="251520" y="1484883"/>
            <a:ext cx="5904656" cy="5256485"/>
          </a:xfrm>
        </p:spPr>
        <p:txBody>
          <a:bodyPr numCol="2">
            <a:normAutofit lnSpcReduction="10000"/>
          </a:bodyPr>
          <a:lstStyle/>
          <a:p>
            <a:r>
              <a:rPr lang="en-US" dirty="0"/>
              <a:t>M. C. Alfonso</a:t>
            </a:r>
          </a:p>
          <a:p>
            <a:r>
              <a:rPr lang="en-US" dirty="0"/>
              <a:t>M. Yu. </a:t>
            </a:r>
            <a:r>
              <a:rPr lang="en-US" dirty="0" err="1"/>
              <a:t>Boltoeva</a:t>
            </a:r>
            <a:endParaRPr lang="en-US" dirty="0"/>
          </a:p>
          <a:p>
            <a:r>
              <a:rPr lang="en-US" dirty="0"/>
              <a:t>K. L. Childers</a:t>
            </a:r>
          </a:p>
          <a:p>
            <a:r>
              <a:rPr lang="en-US" dirty="0"/>
              <a:t>R. Eichler</a:t>
            </a:r>
          </a:p>
          <a:p>
            <a:r>
              <a:rPr lang="en-US" dirty="0"/>
              <a:t>K. J. Glennon</a:t>
            </a:r>
          </a:p>
          <a:p>
            <a:r>
              <a:rPr lang="en-US" dirty="0"/>
              <a:t>J. R. Garcia</a:t>
            </a:r>
          </a:p>
          <a:p>
            <a:r>
              <a:rPr lang="en-US" dirty="0"/>
              <a:t>I. W. Haynes</a:t>
            </a:r>
          </a:p>
          <a:p>
            <a:r>
              <a:rPr lang="en-US" dirty="0"/>
              <a:t>D. Herrmann</a:t>
            </a:r>
          </a:p>
          <a:p>
            <a:r>
              <a:rPr lang="en-US" dirty="0"/>
              <a:t>A. S. Kirkland</a:t>
            </a:r>
          </a:p>
          <a:p>
            <a:r>
              <a:rPr lang="en-US" dirty="0"/>
              <a:t>Y. Ito</a:t>
            </a:r>
          </a:p>
          <a:p>
            <a:r>
              <a:rPr lang="en-US" dirty="0"/>
              <a:t>D. A. </a:t>
            </a:r>
            <a:r>
              <a:rPr lang="en-US" dirty="0" err="1"/>
              <a:t>Mayorov</a:t>
            </a:r>
            <a:endParaRPr lang="en-US" dirty="0"/>
          </a:p>
          <a:p>
            <a:r>
              <a:rPr lang="en-US" dirty="0"/>
              <a:t>J. A. </a:t>
            </a:r>
            <a:r>
              <a:rPr lang="en-US" dirty="0" err="1"/>
              <a:t>Mildon</a:t>
            </a:r>
            <a:endParaRPr lang="en-US" dirty="0"/>
          </a:p>
          <a:p>
            <a:r>
              <a:rPr lang="en-US" dirty="0"/>
              <a:t>C. D. Pritchard</a:t>
            </a:r>
          </a:p>
          <a:p>
            <a:r>
              <a:rPr lang="en-US" dirty="0"/>
              <a:t>A. Rubio Reyes</a:t>
            </a:r>
          </a:p>
          <a:p>
            <a:r>
              <a:rPr lang="en-US" dirty="0"/>
              <a:t>C. S. Salas</a:t>
            </a:r>
          </a:p>
          <a:p>
            <a:r>
              <a:rPr lang="en-US" dirty="0"/>
              <a:t>T. Sato</a:t>
            </a:r>
          </a:p>
          <a:p>
            <a:r>
              <a:rPr lang="en-US" dirty="0"/>
              <a:t>P. J. </a:t>
            </a:r>
            <a:r>
              <a:rPr lang="en-US" dirty="0" err="1"/>
              <a:t>Steinegger</a:t>
            </a:r>
            <a:endParaRPr lang="en-US" dirty="0"/>
          </a:p>
          <a:p>
            <a:r>
              <a:rPr lang="en-US" dirty="0"/>
              <a:t>E. E. </a:t>
            </a:r>
            <a:r>
              <a:rPr lang="en-US" dirty="0" err="1"/>
              <a:t>Tereshatov</a:t>
            </a:r>
            <a:endParaRPr lang="en-US" dirty="0"/>
          </a:p>
          <a:p>
            <a:r>
              <a:rPr lang="en-US" dirty="0"/>
              <a:t>G. A. </a:t>
            </a:r>
            <a:r>
              <a:rPr lang="en-US" dirty="0" err="1"/>
              <a:t>Tiebel</a:t>
            </a:r>
            <a:endParaRPr lang="en-US" dirty="0"/>
          </a:p>
          <a:p>
            <a:r>
              <a:rPr lang="en-US" dirty="0"/>
              <a:t>M. F. </a:t>
            </a:r>
            <a:r>
              <a:rPr lang="en-US" dirty="0" err="1"/>
              <a:t>Volia</a:t>
            </a:r>
            <a:endParaRPr lang="en-US" dirty="0"/>
          </a:p>
          <a:p>
            <a:r>
              <a:rPr lang="en-US" dirty="0"/>
              <a:t>A. </a:t>
            </a:r>
            <a:r>
              <a:rPr lang="en-US" dirty="0" err="1"/>
              <a:t>Vögele</a:t>
            </a:r>
            <a:endParaRPr lang="en-US" dirty="0"/>
          </a:p>
          <a:p>
            <a:r>
              <a:rPr lang="en-US" dirty="0"/>
              <a:t>T. A. Werke</a:t>
            </a:r>
          </a:p>
          <a:p>
            <a:r>
              <a:rPr lang="en-US" dirty="0"/>
              <a:t>D. M. Wright</a:t>
            </a:r>
          </a:p>
        </p:txBody>
      </p:sp>
      <p:pic>
        <p:nvPicPr>
          <p:cNvPr id="12" name="Picture 16" descr="DOE Logo">
            <a:extLst>
              <a:ext uri="{FF2B5EF4-FFF2-40B4-BE49-F238E27FC236}">
                <a16:creationId xmlns:a16="http://schemas.microsoft.com/office/drawing/2014/main" id="{1EBA95E5-AE63-41AE-9406-ED7CC17FC6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28187" y="2658594"/>
            <a:ext cx="1828803"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1BDAB145-99FA-491B-B5A0-96D48E4ED9BA}"/>
              </a:ext>
            </a:extLst>
          </p:cNvPr>
          <p:cNvSpPr txBox="1"/>
          <p:nvPr/>
        </p:nvSpPr>
        <p:spPr>
          <a:xfrm>
            <a:off x="6228184" y="1412875"/>
            <a:ext cx="2628808" cy="892552"/>
          </a:xfrm>
          <a:prstGeom prst="rect">
            <a:avLst/>
          </a:prstGeom>
          <a:noFill/>
        </p:spPr>
        <p:txBody>
          <a:bodyPr wrap="square" rtlCol="0">
            <a:spAutoFit/>
          </a:bodyPr>
          <a:lstStyle/>
          <a:p>
            <a:r>
              <a:rPr lang="en-US" sz="2600" dirty="0">
                <a:latin typeface="+mn-lt"/>
              </a:rPr>
              <a:t>Thank you to our funding agency:</a:t>
            </a:r>
          </a:p>
        </p:txBody>
      </p:sp>
    </p:spTree>
    <p:extLst>
      <p:ext uri="{BB962C8B-B14F-4D97-AF65-F5344CB8AC3E}">
        <p14:creationId xmlns:p14="http://schemas.microsoft.com/office/powerpoint/2010/main" val="19888782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2" descr="http://cdfe.sinp.msu.ru/services/ground/NuclChartA5_2_release.png"/>
          <p:cNvPicPr>
            <a:picLocks noChangeAspect="1" noChangeArrowheads="1"/>
          </p:cNvPicPr>
          <p:nvPr/>
        </p:nvPicPr>
        <p:blipFill>
          <a:blip r:embed="rId3"/>
          <a:srcRect/>
          <a:stretch>
            <a:fillRect/>
          </a:stretch>
        </p:blipFill>
        <p:spPr bwMode="auto">
          <a:xfrm>
            <a:off x="190500" y="1524000"/>
            <a:ext cx="5372100" cy="3581400"/>
          </a:xfrm>
          <a:prstGeom prst="rect">
            <a:avLst/>
          </a:prstGeom>
          <a:noFill/>
          <a:ln w="9525">
            <a:noFill/>
            <a:miter lim="800000"/>
            <a:headEnd/>
            <a:tailEnd/>
          </a:ln>
        </p:spPr>
      </p:pic>
      <p:sp>
        <p:nvSpPr>
          <p:cNvPr id="15362" name="Rectangle 2"/>
          <p:cNvSpPr>
            <a:spLocks noGrp="1"/>
          </p:cNvSpPr>
          <p:nvPr>
            <p:ph type="title"/>
          </p:nvPr>
        </p:nvSpPr>
        <p:spPr/>
        <p:txBody>
          <a:bodyPr>
            <a:normAutofit fontScale="90000"/>
          </a:bodyPr>
          <a:lstStyle/>
          <a:p>
            <a:pPr eaLnBrk="1" hangingPunct="1"/>
            <a:r>
              <a:rPr lang="en-US" dirty="0"/>
              <a:t>Projectiles with </a:t>
            </a:r>
            <a:r>
              <a:rPr lang="en-US" i="1" dirty="0"/>
              <a:t>Z</a:t>
            </a:r>
            <a:r>
              <a:rPr lang="en-US" dirty="0"/>
              <a:t> </a:t>
            </a:r>
            <a:r>
              <a:rPr lang="en-US" dirty="0">
                <a:sym typeface="Symbol" pitchFamily="18" charset="2"/>
              </a:rPr>
              <a:t> 20 Reacting with Lanthanide Targets</a:t>
            </a:r>
          </a:p>
        </p:txBody>
      </p:sp>
      <p:sp>
        <p:nvSpPr>
          <p:cNvPr id="9" name="Rounded Rectangle 8"/>
          <p:cNvSpPr>
            <a:spLocks noChangeArrowheads="1"/>
          </p:cNvSpPr>
          <p:nvPr/>
        </p:nvSpPr>
        <p:spPr bwMode="auto">
          <a:xfrm>
            <a:off x="3406775" y="2286000"/>
            <a:ext cx="479425" cy="327025"/>
          </a:xfrm>
          <a:prstGeom prst="roundRect">
            <a:avLst>
              <a:gd name="adj" fmla="val 16667"/>
            </a:avLst>
          </a:prstGeom>
          <a:noFill/>
          <a:ln w="101600" cap="sq" algn="ctr">
            <a:solidFill>
              <a:srgbClr val="FF0000"/>
            </a:solidFill>
            <a:miter lim="800000"/>
            <a:headEnd/>
            <a:tailEnd/>
          </a:ln>
        </p:spPr>
        <p:txBody>
          <a:bodyPr anchor="ctr"/>
          <a:lstStyle/>
          <a:p>
            <a:pPr algn="ctr" fontAlgn="auto">
              <a:spcBef>
                <a:spcPts val="0"/>
              </a:spcBef>
              <a:spcAft>
                <a:spcPts val="0"/>
              </a:spcAft>
              <a:defRPr/>
            </a:pPr>
            <a:endParaRPr lang="en-US">
              <a:solidFill>
                <a:schemeClr val="lt1"/>
              </a:solidFill>
              <a:latin typeface="+mn-lt"/>
              <a:cs typeface="+mn-cs"/>
            </a:endParaRPr>
          </a:p>
        </p:txBody>
      </p:sp>
      <p:sp>
        <p:nvSpPr>
          <p:cNvPr id="15365" name="TextBox 47"/>
          <p:cNvSpPr txBox="1">
            <a:spLocks noChangeArrowheads="1"/>
          </p:cNvSpPr>
          <p:nvPr/>
        </p:nvSpPr>
        <p:spPr bwMode="auto">
          <a:xfrm>
            <a:off x="6492369" y="1616844"/>
            <a:ext cx="2363211" cy="923330"/>
          </a:xfrm>
          <a:prstGeom prst="rect">
            <a:avLst/>
          </a:prstGeom>
          <a:noFill/>
          <a:ln w="9525">
            <a:noFill/>
            <a:miter lim="800000"/>
            <a:headEnd/>
            <a:tailEnd/>
          </a:ln>
        </p:spPr>
        <p:txBody>
          <a:bodyPr wrap="none" anchor="ctr" anchorCtr="1">
            <a:spAutoFit/>
          </a:bodyPr>
          <a:lstStyle/>
          <a:p>
            <a:pPr algn="ctr"/>
            <a:r>
              <a:rPr lang="en-US" dirty="0">
                <a:latin typeface="+mn-lt"/>
                <a:cs typeface="Times New Roman" pitchFamily="18" charset="0"/>
              </a:rPr>
              <a:t>MOTIVATION: </a:t>
            </a:r>
          </a:p>
          <a:p>
            <a:pPr algn="ctr"/>
            <a:r>
              <a:rPr lang="en-US" dirty="0">
                <a:latin typeface="+mn-lt"/>
                <a:cs typeface="Times New Roman" pitchFamily="18" charset="0"/>
              </a:rPr>
              <a:t>Prospects of SHE</a:t>
            </a:r>
          </a:p>
          <a:p>
            <a:pPr algn="ctr"/>
            <a:r>
              <a:rPr lang="en-US" dirty="0">
                <a:latin typeface="+mn-lt"/>
                <a:cs typeface="Times New Roman" pitchFamily="18" charset="0"/>
              </a:rPr>
              <a:t>Synthesis with </a:t>
            </a:r>
            <a:r>
              <a:rPr lang="en-US" i="1" dirty="0" err="1">
                <a:latin typeface="+mn-lt"/>
                <a:cs typeface="Times New Roman" pitchFamily="18" charset="0"/>
              </a:rPr>
              <a:t>Z</a:t>
            </a:r>
            <a:r>
              <a:rPr lang="en-US" baseline="-25000" dirty="0" err="1">
                <a:latin typeface="+mn-lt"/>
                <a:cs typeface="Times New Roman" pitchFamily="18" charset="0"/>
              </a:rPr>
              <a:t>p</a:t>
            </a:r>
            <a:r>
              <a:rPr lang="en-US" dirty="0">
                <a:latin typeface="+mn-lt"/>
                <a:cs typeface="Times New Roman" pitchFamily="18" charset="0"/>
              </a:rPr>
              <a:t> &gt; 20</a:t>
            </a:r>
          </a:p>
        </p:txBody>
      </p:sp>
      <p:cxnSp>
        <p:nvCxnSpPr>
          <p:cNvPr id="15366" name="AutoShape 20"/>
          <p:cNvCxnSpPr>
            <a:cxnSpLocks noChangeShapeType="1"/>
            <a:stCxn id="9" idx="3"/>
          </p:cNvCxnSpPr>
          <p:nvPr/>
        </p:nvCxnSpPr>
        <p:spPr bwMode="auto">
          <a:xfrm>
            <a:off x="3937000" y="2449513"/>
            <a:ext cx="2159000" cy="852487"/>
          </a:xfrm>
          <a:prstGeom prst="bentConnector2">
            <a:avLst/>
          </a:prstGeom>
          <a:noFill/>
          <a:ln w="101600">
            <a:solidFill>
              <a:srgbClr val="FF0000"/>
            </a:solidFill>
            <a:miter lim="800000"/>
            <a:headEnd/>
            <a:tailEnd type="triangle" w="med" len="med"/>
          </a:ln>
        </p:spPr>
      </p:cxnSp>
      <p:grpSp>
        <p:nvGrpSpPr>
          <p:cNvPr id="15369" name="Group 36"/>
          <p:cNvGrpSpPr>
            <a:grpSpLocks/>
          </p:cNvGrpSpPr>
          <p:nvPr/>
        </p:nvGrpSpPr>
        <p:grpSpPr bwMode="auto">
          <a:xfrm>
            <a:off x="457200" y="5084764"/>
            <a:ext cx="2528888" cy="1712913"/>
            <a:chOff x="384" y="3157"/>
            <a:chExt cx="1593" cy="1079"/>
          </a:xfrm>
        </p:grpSpPr>
        <p:sp>
          <p:nvSpPr>
            <p:cNvPr id="15380" name="Text Box 27"/>
            <p:cNvSpPr txBox="1">
              <a:spLocks noChangeArrowheads="1"/>
            </p:cNvSpPr>
            <p:nvPr/>
          </p:nvSpPr>
          <p:spPr bwMode="auto">
            <a:xfrm>
              <a:off x="384" y="3170"/>
              <a:ext cx="770" cy="1066"/>
            </a:xfrm>
            <a:prstGeom prst="rect">
              <a:avLst/>
            </a:prstGeom>
            <a:noFill/>
            <a:ln w="9525">
              <a:noFill/>
              <a:miter lim="800000"/>
              <a:headEnd/>
              <a:tailEnd/>
            </a:ln>
          </p:spPr>
          <p:txBody>
            <a:bodyPr wrap="none">
              <a:spAutoFit/>
            </a:bodyPr>
            <a:lstStyle/>
            <a:p>
              <a:r>
                <a:rPr lang="en-US" sz="2600" b="1" dirty="0">
                  <a:latin typeface="Calibri" pitchFamily="34" charset="0"/>
                </a:rPr>
                <a:t>Beams:</a:t>
              </a:r>
            </a:p>
            <a:p>
              <a:r>
                <a:rPr lang="en-US" sz="2600" b="1" baseline="30000" dirty="0" err="1">
                  <a:solidFill>
                    <a:srgbClr val="C00000"/>
                  </a:solidFill>
                  <a:latin typeface="Calibri" pitchFamily="34" charset="0"/>
                </a:rPr>
                <a:t>40</a:t>
              </a:r>
              <a:r>
                <a:rPr lang="en-US" sz="2600" b="1" dirty="0" err="1">
                  <a:solidFill>
                    <a:srgbClr val="C00000"/>
                  </a:solidFill>
                  <a:latin typeface="Calibri" pitchFamily="34" charset="0"/>
                </a:rPr>
                <a:t>Ar</a:t>
              </a:r>
              <a:r>
                <a:rPr lang="en-US" sz="2600" b="1" dirty="0">
                  <a:solidFill>
                    <a:srgbClr val="C00000"/>
                  </a:solidFill>
                  <a:latin typeface="Calibri" pitchFamily="34" charset="0"/>
                </a:rPr>
                <a:t> CN</a:t>
              </a:r>
            </a:p>
            <a:p>
              <a:r>
                <a:rPr lang="en-US" sz="2600" b="1" baseline="30000" dirty="0" err="1">
                  <a:solidFill>
                    <a:srgbClr val="7030A0"/>
                  </a:solidFill>
                  <a:latin typeface="Calibri" pitchFamily="34" charset="0"/>
                </a:rPr>
                <a:t>44</a:t>
              </a:r>
              <a:r>
                <a:rPr lang="en-US" sz="2600" b="1" dirty="0" err="1">
                  <a:solidFill>
                    <a:srgbClr val="7030A0"/>
                  </a:solidFill>
                  <a:latin typeface="Calibri" pitchFamily="34" charset="0"/>
                </a:rPr>
                <a:t>Ca</a:t>
              </a:r>
              <a:r>
                <a:rPr lang="en-US" sz="2600" b="1" dirty="0">
                  <a:solidFill>
                    <a:srgbClr val="7030A0"/>
                  </a:solidFill>
                  <a:latin typeface="Calibri" pitchFamily="34" charset="0"/>
                </a:rPr>
                <a:t> CN</a:t>
              </a:r>
              <a:endParaRPr lang="en-US" sz="2600" b="1" baseline="30000" dirty="0">
                <a:latin typeface="Calibri" pitchFamily="34" charset="0"/>
              </a:endParaRPr>
            </a:p>
            <a:p>
              <a:r>
                <a:rPr lang="en-US" sz="2600" b="1" baseline="30000" dirty="0" err="1">
                  <a:latin typeface="Calibri" pitchFamily="34" charset="0"/>
                </a:rPr>
                <a:t>48</a:t>
              </a:r>
              <a:r>
                <a:rPr lang="en-US" sz="2600" b="1" dirty="0" err="1">
                  <a:latin typeface="Calibri" pitchFamily="34" charset="0"/>
                </a:rPr>
                <a:t>Ca</a:t>
              </a:r>
              <a:r>
                <a:rPr lang="en-US" sz="2600" b="1" dirty="0">
                  <a:latin typeface="Calibri" pitchFamily="34" charset="0"/>
                </a:rPr>
                <a:t> CN</a:t>
              </a:r>
            </a:p>
          </p:txBody>
        </p:sp>
        <p:sp>
          <p:nvSpPr>
            <p:cNvPr id="15381" name="Text Box 35"/>
            <p:cNvSpPr txBox="1">
              <a:spLocks noChangeArrowheads="1"/>
            </p:cNvSpPr>
            <p:nvPr/>
          </p:nvSpPr>
          <p:spPr bwMode="auto">
            <a:xfrm>
              <a:off x="1236" y="3157"/>
              <a:ext cx="741" cy="1066"/>
            </a:xfrm>
            <a:prstGeom prst="rect">
              <a:avLst/>
            </a:prstGeom>
            <a:noFill/>
            <a:ln w="9525">
              <a:noFill/>
              <a:miter lim="800000"/>
              <a:headEnd/>
              <a:tailEnd/>
            </a:ln>
          </p:spPr>
          <p:txBody>
            <a:bodyPr wrap="none">
              <a:spAutoFit/>
            </a:bodyPr>
            <a:lstStyle/>
            <a:p>
              <a:r>
                <a:rPr lang="en-US" sz="2600" b="1" baseline="30000" dirty="0" err="1">
                  <a:solidFill>
                    <a:srgbClr val="33CC33"/>
                  </a:solidFill>
                  <a:latin typeface="Calibri" pitchFamily="34" charset="0"/>
                </a:rPr>
                <a:t>45</a:t>
              </a:r>
              <a:r>
                <a:rPr lang="en-US" sz="2600" b="1" dirty="0" err="1">
                  <a:solidFill>
                    <a:srgbClr val="33CC33"/>
                  </a:solidFill>
                  <a:latin typeface="Calibri" pitchFamily="34" charset="0"/>
                </a:rPr>
                <a:t>Sc</a:t>
              </a:r>
              <a:r>
                <a:rPr lang="en-US" sz="2600" b="1" dirty="0">
                  <a:solidFill>
                    <a:srgbClr val="33CC33"/>
                  </a:solidFill>
                  <a:latin typeface="Calibri" pitchFamily="34" charset="0"/>
                </a:rPr>
                <a:t> CN</a:t>
              </a:r>
            </a:p>
            <a:p>
              <a:r>
                <a:rPr lang="en-US" sz="2600" b="1" baseline="30000" dirty="0" err="1">
                  <a:solidFill>
                    <a:srgbClr val="63798B"/>
                  </a:solidFill>
                  <a:latin typeface="Calibri" pitchFamily="34" charset="0"/>
                </a:rPr>
                <a:t>48</a:t>
              </a:r>
              <a:r>
                <a:rPr lang="en-US" sz="2600" b="1" dirty="0" err="1">
                  <a:solidFill>
                    <a:srgbClr val="63798B"/>
                  </a:solidFill>
                  <a:latin typeface="Calibri" pitchFamily="34" charset="0"/>
                </a:rPr>
                <a:t>Ti</a:t>
              </a:r>
              <a:r>
                <a:rPr lang="en-US" sz="2600" b="1" dirty="0">
                  <a:solidFill>
                    <a:srgbClr val="63798B"/>
                  </a:solidFill>
                  <a:latin typeface="Calibri" pitchFamily="34" charset="0"/>
                </a:rPr>
                <a:t> CN</a:t>
              </a:r>
            </a:p>
            <a:p>
              <a:r>
                <a:rPr lang="en-US" sz="2600" b="1" baseline="30000" dirty="0" err="1">
                  <a:solidFill>
                    <a:srgbClr val="FF0000"/>
                  </a:solidFill>
                  <a:latin typeface="Calibri" pitchFamily="34" charset="0"/>
                </a:rPr>
                <a:t>50</a:t>
              </a:r>
              <a:r>
                <a:rPr lang="en-US" sz="2600" b="1" dirty="0" err="1">
                  <a:solidFill>
                    <a:srgbClr val="FF0000"/>
                  </a:solidFill>
                  <a:latin typeface="Calibri" pitchFamily="34" charset="0"/>
                </a:rPr>
                <a:t>Ti</a:t>
              </a:r>
              <a:r>
                <a:rPr lang="en-US" sz="2600" b="1" dirty="0">
                  <a:solidFill>
                    <a:srgbClr val="FF0000"/>
                  </a:solidFill>
                  <a:latin typeface="Calibri" pitchFamily="34" charset="0"/>
                </a:rPr>
                <a:t> CN</a:t>
              </a:r>
            </a:p>
            <a:p>
              <a:r>
                <a:rPr lang="en-US" sz="2600" b="1" baseline="30000" dirty="0">
                  <a:solidFill>
                    <a:srgbClr val="0000CC"/>
                  </a:solidFill>
                  <a:latin typeface="Calibri" pitchFamily="34" charset="0"/>
                </a:rPr>
                <a:t>54</a:t>
              </a:r>
              <a:r>
                <a:rPr lang="en-US" sz="2600" b="1" dirty="0">
                  <a:solidFill>
                    <a:srgbClr val="0000CC"/>
                  </a:solidFill>
                  <a:latin typeface="Calibri" pitchFamily="34" charset="0"/>
                </a:rPr>
                <a:t>Cr CN</a:t>
              </a:r>
            </a:p>
          </p:txBody>
        </p:sp>
      </p:grpSp>
      <p:pic>
        <p:nvPicPr>
          <p:cNvPr id="15371" name="Picture 30" descr="z88n122zl2cdm5985"/>
          <p:cNvPicPr>
            <a:picLocks noChangeAspect="1" noChangeArrowheads="1"/>
          </p:cNvPicPr>
          <p:nvPr/>
        </p:nvPicPr>
        <p:blipFill>
          <a:blip r:embed="rId4"/>
          <a:srcRect/>
          <a:stretch>
            <a:fillRect/>
          </a:stretch>
        </p:blipFill>
        <p:spPr bwMode="auto">
          <a:xfrm>
            <a:off x="3228850" y="3294063"/>
            <a:ext cx="5724525" cy="3116262"/>
          </a:xfrm>
          <a:prstGeom prst="rect">
            <a:avLst/>
          </a:prstGeom>
          <a:noFill/>
          <a:ln w="9525">
            <a:noFill/>
            <a:miter lim="800000"/>
            <a:headEnd/>
            <a:tailEnd/>
          </a:ln>
        </p:spPr>
      </p:pic>
      <p:sp>
        <p:nvSpPr>
          <p:cNvPr id="15372" name="Rectangle 28"/>
          <p:cNvSpPr>
            <a:spLocks noChangeArrowheads="1"/>
          </p:cNvSpPr>
          <p:nvPr/>
        </p:nvSpPr>
        <p:spPr bwMode="auto">
          <a:xfrm>
            <a:off x="7300788" y="5556250"/>
            <a:ext cx="374650" cy="374650"/>
          </a:xfrm>
          <a:prstGeom prst="rect">
            <a:avLst/>
          </a:prstGeom>
          <a:noFill/>
          <a:ln w="50800">
            <a:solidFill>
              <a:schemeClr val="tx1"/>
            </a:solidFill>
            <a:miter lim="800000"/>
            <a:headEnd/>
            <a:tailEnd/>
          </a:ln>
        </p:spPr>
        <p:txBody>
          <a:bodyPr wrap="none" anchor="ctr"/>
          <a:lstStyle/>
          <a:p>
            <a:endParaRPr lang="en-US"/>
          </a:p>
        </p:txBody>
      </p:sp>
      <p:sp>
        <p:nvSpPr>
          <p:cNvPr id="15373" name="Rectangle 32"/>
          <p:cNvSpPr>
            <a:spLocks noChangeArrowheads="1"/>
          </p:cNvSpPr>
          <p:nvPr/>
        </p:nvSpPr>
        <p:spPr bwMode="auto">
          <a:xfrm>
            <a:off x="7950075" y="5237163"/>
            <a:ext cx="374650" cy="374650"/>
          </a:xfrm>
          <a:prstGeom prst="rect">
            <a:avLst/>
          </a:prstGeom>
          <a:noFill/>
          <a:ln w="50800">
            <a:solidFill>
              <a:schemeClr val="tx1"/>
            </a:solidFill>
            <a:miter lim="800000"/>
            <a:headEnd/>
            <a:tailEnd/>
          </a:ln>
        </p:spPr>
        <p:txBody>
          <a:bodyPr wrap="none" anchor="ctr"/>
          <a:lstStyle/>
          <a:p>
            <a:endParaRPr lang="en-US"/>
          </a:p>
        </p:txBody>
      </p:sp>
      <p:sp>
        <p:nvSpPr>
          <p:cNvPr id="15375" name="Rectangle 34"/>
          <p:cNvSpPr>
            <a:spLocks noChangeArrowheads="1"/>
          </p:cNvSpPr>
          <p:nvPr/>
        </p:nvSpPr>
        <p:spPr bwMode="auto">
          <a:xfrm>
            <a:off x="8589838" y="4926013"/>
            <a:ext cx="374650" cy="374650"/>
          </a:xfrm>
          <a:prstGeom prst="rect">
            <a:avLst/>
          </a:prstGeom>
          <a:noFill/>
          <a:ln w="50800">
            <a:solidFill>
              <a:schemeClr val="tx1"/>
            </a:solidFill>
            <a:miter lim="800000"/>
            <a:headEnd/>
            <a:tailEnd/>
          </a:ln>
        </p:spPr>
        <p:txBody>
          <a:bodyPr wrap="none" anchor="ctr"/>
          <a:lstStyle/>
          <a:p>
            <a:endParaRPr lang="en-US"/>
          </a:p>
        </p:txBody>
      </p:sp>
      <p:sp>
        <p:nvSpPr>
          <p:cNvPr id="15376" name="Rectangle 37"/>
          <p:cNvSpPr>
            <a:spLocks noChangeArrowheads="1"/>
          </p:cNvSpPr>
          <p:nvPr/>
        </p:nvSpPr>
        <p:spPr bwMode="auto">
          <a:xfrm>
            <a:off x="5984750" y="5237163"/>
            <a:ext cx="374650" cy="374650"/>
          </a:xfrm>
          <a:prstGeom prst="rect">
            <a:avLst/>
          </a:prstGeom>
          <a:noFill/>
          <a:ln w="50800">
            <a:solidFill>
              <a:srgbClr val="33CC33"/>
            </a:solidFill>
            <a:miter lim="800000"/>
            <a:headEnd/>
            <a:tailEnd/>
          </a:ln>
        </p:spPr>
        <p:txBody>
          <a:bodyPr wrap="none" anchor="ctr"/>
          <a:lstStyle/>
          <a:p>
            <a:endParaRPr lang="en-US"/>
          </a:p>
        </p:txBody>
      </p:sp>
      <p:sp>
        <p:nvSpPr>
          <p:cNvPr id="15377" name="Rectangle 38"/>
          <p:cNvSpPr>
            <a:spLocks noChangeArrowheads="1"/>
          </p:cNvSpPr>
          <p:nvPr/>
        </p:nvSpPr>
        <p:spPr bwMode="auto">
          <a:xfrm>
            <a:off x="6651500" y="4916488"/>
            <a:ext cx="374650" cy="374650"/>
          </a:xfrm>
          <a:prstGeom prst="rect">
            <a:avLst/>
          </a:prstGeom>
          <a:noFill/>
          <a:ln w="50800">
            <a:solidFill>
              <a:srgbClr val="33CC33"/>
            </a:solidFill>
            <a:miter lim="800000"/>
            <a:headEnd/>
            <a:tailEnd/>
          </a:ln>
        </p:spPr>
        <p:txBody>
          <a:bodyPr wrap="none" anchor="ctr"/>
          <a:lstStyle/>
          <a:p>
            <a:endParaRPr lang="en-US"/>
          </a:p>
        </p:txBody>
      </p:sp>
      <p:sp>
        <p:nvSpPr>
          <p:cNvPr id="15378" name="Rectangle 39"/>
          <p:cNvSpPr>
            <a:spLocks noChangeArrowheads="1"/>
          </p:cNvSpPr>
          <p:nvPr/>
        </p:nvSpPr>
        <p:spPr bwMode="auto">
          <a:xfrm>
            <a:off x="7300788" y="4908550"/>
            <a:ext cx="374650" cy="374650"/>
          </a:xfrm>
          <a:prstGeom prst="rect">
            <a:avLst/>
          </a:prstGeom>
          <a:noFill/>
          <a:ln w="50800">
            <a:solidFill>
              <a:srgbClr val="FF0000"/>
            </a:solidFill>
            <a:miter lim="800000"/>
            <a:headEnd/>
            <a:tailEnd/>
          </a:ln>
        </p:spPr>
        <p:txBody>
          <a:bodyPr wrap="none" anchor="ctr"/>
          <a:lstStyle/>
          <a:p>
            <a:endParaRPr lang="en-US"/>
          </a:p>
        </p:txBody>
      </p:sp>
      <p:sp>
        <p:nvSpPr>
          <p:cNvPr id="15379" name="Rectangle 40"/>
          <p:cNvSpPr>
            <a:spLocks noChangeArrowheads="1"/>
          </p:cNvSpPr>
          <p:nvPr/>
        </p:nvSpPr>
        <p:spPr bwMode="auto">
          <a:xfrm>
            <a:off x="8589838" y="3930650"/>
            <a:ext cx="374650" cy="374650"/>
          </a:xfrm>
          <a:prstGeom prst="rect">
            <a:avLst/>
          </a:prstGeom>
          <a:noFill/>
          <a:ln w="50800">
            <a:solidFill>
              <a:srgbClr val="0000CC"/>
            </a:solidFill>
            <a:miter lim="800000"/>
            <a:headEnd/>
            <a:tailEnd/>
          </a:ln>
        </p:spPr>
        <p:txBody>
          <a:bodyPr wrap="none" anchor="ctr"/>
          <a:lstStyle/>
          <a:p>
            <a:endParaRPr lang="en-US"/>
          </a:p>
        </p:txBody>
      </p:sp>
      <p:sp>
        <p:nvSpPr>
          <p:cNvPr id="25" name="Rectangle 38"/>
          <p:cNvSpPr>
            <a:spLocks noChangeArrowheads="1"/>
          </p:cNvSpPr>
          <p:nvPr/>
        </p:nvSpPr>
        <p:spPr bwMode="auto">
          <a:xfrm>
            <a:off x="6645622" y="5559552"/>
            <a:ext cx="374650" cy="374650"/>
          </a:xfrm>
          <a:prstGeom prst="rect">
            <a:avLst/>
          </a:prstGeom>
          <a:noFill/>
          <a:ln w="50800">
            <a:solidFill>
              <a:srgbClr val="33CC33"/>
            </a:solidFill>
            <a:miter lim="800000"/>
            <a:headEnd/>
            <a:tailEnd/>
          </a:ln>
        </p:spPr>
        <p:txBody>
          <a:bodyPr wrap="none" anchor="ctr"/>
          <a:lstStyle/>
          <a:p>
            <a:endParaRPr lang="en-US"/>
          </a:p>
        </p:txBody>
      </p:sp>
      <p:sp>
        <p:nvSpPr>
          <p:cNvPr id="26" name="Rectangle 38"/>
          <p:cNvSpPr>
            <a:spLocks noChangeArrowheads="1"/>
          </p:cNvSpPr>
          <p:nvPr/>
        </p:nvSpPr>
        <p:spPr bwMode="auto">
          <a:xfrm>
            <a:off x="5984750" y="5574630"/>
            <a:ext cx="374650" cy="374650"/>
          </a:xfrm>
          <a:prstGeom prst="rect">
            <a:avLst/>
          </a:prstGeom>
          <a:noFill/>
          <a:ln w="50800">
            <a:solidFill>
              <a:srgbClr val="33CC33"/>
            </a:solidFill>
            <a:miter lim="800000"/>
            <a:headEnd/>
            <a:tailEnd/>
          </a:ln>
        </p:spPr>
        <p:txBody>
          <a:bodyPr wrap="none" anchor="ctr"/>
          <a:lstStyle/>
          <a:p>
            <a:endParaRPr lang="en-US"/>
          </a:p>
        </p:txBody>
      </p:sp>
      <p:sp>
        <p:nvSpPr>
          <p:cNvPr id="15374" name="Rectangle 33"/>
          <p:cNvSpPr>
            <a:spLocks noChangeArrowheads="1"/>
          </p:cNvSpPr>
          <p:nvPr/>
        </p:nvSpPr>
        <p:spPr bwMode="auto">
          <a:xfrm>
            <a:off x="5994275" y="5877272"/>
            <a:ext cx="374650" cy="374650"/>
          </a:xfrm>
          <a:prstGeom prst="rect">
            <a:avLst/>
          </a:prstGeom>
          <a:noFill/>
          <a:ln w="50800">
            <a:solidFill>
              <a:schemeClr val="tx1"/>
            </a:solidFill>
            <a:miter lim="800000"/>
            <a:headEnd/>
            <a:tailEnd/>
          </a:ln>
        </p:spPr>
        <p:txBody>
          <a:bodyPr wrap="none" anchor="ctr"/>
          <a:lstStyle/>
          <a:p>
            <a:endParaRPr lang="en-US"/>
          </a:p>
        </p:txBody>
      </p:sp>
      <p:sp>
        <p:nvSpPr>
          <p:cNvPr id="22" name="Rectangle 39"/>
          <p:cNvSpPr>
            <a:spLocks noChangeArrowheads="1"/>
          </p:cNvSpPr>
          <p:nvPr/>
        </p:nvSpPr>
        <p:spPr bwMode="auto">
          <a:xfrm>
            <a:off x="7941766" y="4581128"/>
            <a:ext cx="374650" cy="374650"/>
          </a:xfrm>
          <a:prstGeom prst="rect">
            <a:avLst/>
          </a:prstGeom>
          <a:noFill/>
          <a:ln w="50800">
            <a:solidFill>
              <a:srgbClr val="FF0000"/>
            </a:solidFill>
            <a:miter lim="800000"/>
            <a:headEnd/>
            <a:tailEnd/>
          </a:ln>
        </p:spPr>
        <p:txBody>
          <a:bodyPr wrap="none" anchor="ctr"/>
          <a:lstStyle/>
          <a:p>
            <a:endParaRPr lang="en-US"/>
          </a:p>
        </p:txBody>
      </p:sp>
      <p:sp>
        <p:nvSpPr>
          <p:cNvPr id="23" name="Rectangle 39"/>
          <p:cNvSpPr>
            <a:spLocks noChangeArrowheads="1"/>
          </p:cNvSpPr>
          <p:nvPr/>
        </p:nvSpPr>
        <p:spPr bwMode="auto">
          <a:xfrm>
            <a:off x="8001000" y="5229200"/>
            <a:ext cx="374650" cy="374650"/>
          </a:xfrm>
          <a:prstGeom prst="rect">
            <a:avLst/>
          </a:prstGeom>
          <a:noFill/>
          <a:ln w="50800">
            <a:solidFill>
              <a:srgbClr val="FF0000"/>
            </a:solidFill>
            <a:miter lim="800000"/>
            <a:headEnd/>
            <a:tailEnd/>
          </a:ln>
        </p:spPr>
        <p:txBody>
          <a:bodyPr wrap="none" anchor="ctr"/>
          <a:lstStyle/>
          <a:p>
            <a:endParaRPr lang="en-US"/>
          </a:p>
        </p:txBody>
      </p:sp>
      <p:sp>
        <p:nvSpPr>
          <p:cNvPr id="27" name="Rectangle 33"/>
          <p:cNvSpPr>
            <a:spLocks noChangeArrowheads="1"/>
          </p:cNvSpPr>
          <p:nvPr/>
        </p:nvSpPr>
        <p:spPr bwMode="auto">
          <a:xfrm>
            <a:off x="5940152" y="5574630"/>
            <a:ext cx="374650" cy="339825"/>
          </a:xfrm>
          <a:prstGeom prst="rect">
            <a:avLst/>
          </a:prstGeom>
          <a:noFill/>
          <a:ln w="50800">
            <a:solidFill>
              <a:srgbClr val="7030A0"/>
            </a:solidFill>
            <a:miter lim="800000"/>
            <a:headEnd/>
            <a:tailEnd/>
          </a:ln>
        </p:spPr>
        <p:txBody>
          <a:bodyPr wrap="none" anchor="ctr"/>
          <a:lstStyle/>
          <a:p>
            <a:endParaRPr lang="en-US"/>
          </a:p>
        </p:txBody>
      </p:sp>
      <p:sp>
        <p:nvSpPr>
          <p:cNvPr id="30" name="Rectangle 37"/>
          <p:cNvSpPr>
            <a:spLocks noChangeArrowheads="1"/>
          </p:cNvSpPr>
          <p:nvPr/>
        </p:nvSpPr>
        <p:spPr bwMode="auto">
          <a:xfrm>
            <a:off x="5885562" y="5877272"/>
            <a:ext cx="374650" cy="374650"/>
          </a:xfrm>
          <a:prstGeom prst="rect">
            <a:avLst/>
          </a:prstGeom>
          <a:noFill/>
          <a:ln w="50800">
            <a:solidFill>
              <a:srgbClr val="C00000"/>
            </a:solidFill>
            <a:miter lim="800000"/>
            <a:headEnd/>
            <a:tailEnd/>
          </a:ln>
        </p:spPr>
        <p:txBody>
          <a:bodyPr wrap="none" anchor="ctr"/>
          <a:lstStyle/>
          <a:p>
            <a:endParaRPr lang="en-US"/>
          </a:p>
        </p:txBody>
      </p:sp>
      <p:sp>
        <p:nvSpPr>
          <p:cNvPr id="2" name="Rectangle 1"/>
          <p:cNvSpPr/>
          <p:nvPr/>
        </p:nvSpPr>
        <p:spPr>
          <a:xfrm>
            <a:off x="8044434" y="2915652"/>
            <a:ext cx="944489" cy="369332"/>
          </a:xfrm>
          <a:prstGeom prst="rect">
            <a:avLst/>
          </a:prstGeom>
        </p:spPr>
        <p:txBody>
          <a:bodyPr wrap="none">
            <a:spAutoFit/>
          </a:bodyPr>
          <a:lstStyle/>
          <a:p>
            <a:r>
              <a:rPr lang="en-US" b="1" baseline="30000" dirty="0" err="1">
                <a:solidFill>
                  <a:srgbClr val="C00000"/>
                </a:solidFill>
                <a:latin typeface="Calibri" pitchFamily="34" charset="0"/>
              </a:rPr>
              <a:t>216</a:t>
            </a:r>
            <a:r>
              <a:rPr lang="en-US" b="1" dirty="0" err="1">
                <a:solidFill>
                  <a:srgbClr val="C00000"/>
                </a:solidFill>
                <a:latin typeface="Calibri" pitchFamily="34" charset="0"/>
              </a:rPr>
              <a:t>Ra</a:t>
            </a:r>
            <a:r>
              <a:rPr lang="en-US" b="1" dirty="0">
                <a:solidFill>
                  <a:srgbClr val="C00000"/>
                </a:solidFill>
                <a:latin typeface="Calibri" pitchFamily="34" charset="0"/>
              </a:rPr>
              <a:t> </a:t>
            </a:r>
            <a:r>
              <a:rPr lang="en-US" b="1" dirty="0">
                <a:solidFill>
                  <a:srgbClr val="C00000"/>
                </a:solidFill>
                <a:latin typeface="Calibri" pitchFamily="34" charset="0"/>
                <a:sym typeface="Symbol" panose="05050102010706020507" pitchFamily="18" charset="2"/>
              </a:rPr>
              <a:t></a:t>
            </a:r>
            <a:endParaRPr lang="en-US" dirty="0"/>
          </a:p>
        </p:txBody>
      </p:sp>
      <p:sp>
        <p:nvSpPr>
          <p:cNvPr id="28" name="Rectangle 33">
            <a:extLst>
              <a:ext uri="{FF2B5EF4-FFF2-40B4-BE49-F238E27FC236}">
                <a16:creationId xmlns:a16="http://schemas.microsoft.com/office/drawing/2014/main" id="{48421971-5340-4254-BD70-0E22FA0B36DE}"/>
              </a:ext>
            </a:extLst>
          </p:cNvPr>
          <p:cNvSpPr>
            <a:spLocks noChangeArrowheads="1"/>
          </p:cNvSpPr>
          <p:nvPr/>
        </p:nvSpPr>
        <p:spPr bwMode="auto">
          <a:xfrm>
            <a:off x="6633243" y="5877272"/>
            <a:ext cx="374650" cy="374650"/>
          </a:xfrm>
          <a:prstGeom prst="rect">
            <a:avLst/>
          </a:prstGeom>
          <a:noFill/>
          <a:ln w="50800">
            <a:solidFill>
              <a:srgbClr val="7030A0"/>
            </a:solidFill>
            <a:miter lim="800000"/>
            <a:headEnd/>
            <a:tailEnd/>
          </a:ln>
        </p:spPr>
        <p:txBody>
          <a:bodyPr wrap="none" anchor="ctr"/>
          <a:lstStyle/>
          <a:p>
            <a:endParaRPr lang="en-US"/>
          </a:p>
        </p:txBody>
      </p:sp>
      <p:sp>
        <p:nvSpPr>
          <p:cNvPr id="29" name="Rectangle 33">
            <a:extLst>
              <a:ext uri="{FF2B5EF4-FFF2-40B4-BE49-F238E27FC236}">
                <a16:creationId xmlns:a16="http://schemas.microsoft.com/office/drawing/2014/main" id="{E77D3830-2AEA-4DE2-8577-3BD0BC681EEA}"/>
              </a:ext>
            </a:extLst>
          </p:cNvPr>
          <p:cNvSpPr>
            <a:spLocks noChangeArrowheads="1"/>
          </p:cNvSpPr>
          <p:nvPr/>
        </p:nvSpPr>
        <p:spPr bwMode="auto">
          <a:xfrm>
            <a:off x="5677231" y="5877272"/>
            <a:ext cx="374650" cy="374650"/>
          </a:xfrm>
          <a:prstGeom prst="rect">
            <a:avLst/>
          </a:prstGeom>
          <a:noFill/>
          <a:ln w="50800">
            <a:solidFill>
              <a:srgbClr val="7030A0"/>
            </a:solidFill>
            <a:miter lim="800000"/>
            <a:headEnd/>
            <a:tailEnd/>
          </a:ln>
        </p:spPr>
        <p:txBody>
          <a:bodyPr wrap="none" anchor="ctr"/>
          <a:lstStyle/>
          <a:p>
            <a:endParaRPr lang="en-US"/>
          </a:p>
        </p:txBody>
      </p:sp>
      <p:sp>
        <p:nvSpPr>
          <p:cNvPr id="31" name="Rectangle 33">
            <a:extLst>
              <a:ext uri="{FF2B5EF4-FFF2-40B4-BE49-F238E27FC236}">
                <a16:creationId xmlns:a16="http://schemas.microsoft.com/office/drawing/2014/main" id="{2C37EF4E-1BC1-47AD-9C5F-D2563E0C3A03}"/>
              </a:ext>
            </a:extLst>
          </p:cNvPr>
          <p:cNvSpPr>
            <a:spLocks noChangeArrowheads="1"/>
          </p:cNvSpPr>
          <p:nvPr/>
        </p:nvSpPr>
        <p:spPr bwMode="auto">
          <a:xfrm>
            <a:off x="5375275" y="5877272"/>
            <a:ext cx="374650" cy="374650"/>
          </a:xfrm>
          <a:prstGeom prst="rect">
            <a:avLst/>
          </a:prstGeom>
          <a:noFill/>
          <a:ln w="50800">
            <a:solidFill>
              <a:srgbClr val="7030A0"/>
            </a:solidFill>
            <a:miter lim="800000"/>
            <a:headEnd/>
            <a:tailEnd/>
          </a:ln>
        </p:spPr>
        <p:txBody>
          <a:bodyPr wrap="none" anchor="ctr"/>
          <a:lstStyle/>
          <a:p>
            <a:endParaRPr lang="en-US"/>
          </a:p>
        </p:txBody>
      </p:sp>
      <p:sp>
        <p:nvSpPr>
          <p:cNvPr id="32" name="Rectangle 33">
            <a:extLst>
              <a:ext uri="{FF2B5EF4-FFF2-40B4-BE49-F238E27FC236}">
                <a16:creationId xmlns:a16="http://schemas.microsoft.com/office/drawing/2014/main" id="{B563E76B-1350-43A5-8159-3409F06274C5}"/>
              </a:ext>
            </a:extLst>
          </p:cNvPr>
          <p:cNvSpPr>
            <a:spLocks noChangeArrowheads="1"/>
          </p:cNvSpPr>
          <p:nvPr/>
        </p:nvSpPr>
        <p:spPr bwMode="auto">
          <a:xfrm>
            <a:off x="4681141" y="5877272"/>
            <a:ext cx="374650" cy="374650"/>
          </a:xfrm>
          <a:prstGeom prst="rect">
            <a:avLst/>
          </a:prstGeom>
          <a:noFill/>
          <a:ln w="50800">
            <a:solidFill>
              <a:srgbClr val="7030A0"/>
            </a:solidFill>
            <a:miter lim="800000"/>
            <a:headEnd/>
            <a:tailEnd/>
          </a:ln>
        </p:spPr>
        <p:txBody>
          <a:bodyPr wrap="none" anchor="ctr"/>
          <a:lstStyle/>
          <a:p>
            <a:endParaRPr lang="en-US"/>
          </a:p>
        </p:txBody>
      </p:sp>
      <p:sp>
        <p:nvSpPr>
          <p:cNvPr id="33" name="Rectangle 33">
            <a:extLst>
              <a:ext uri="{FF2B5EF4-FFF2-40B4-BE49-F238E27FC236}">
                <a16:creationId xmlns:a16="http://schemas.microsoft.com/office/drawing/2014/main" id="{1B690423-4D9E-429C-B1C1-D413E0AA423D}"/>
              </a:ext>
            </a:extLst>
          </p:cNvPr>
          <p:cNvSpPr>
            <a:spLocks noChangeArrowheads="1"/>
          </p:cNvSpPr>
          <p:nvPr/>
        </p:nvSpPr>
        <p:spPr bwMode="auto">
          <a:xfrm>
            <a:off x="6633243" y="5237163"/>
            <a:ext cx="374650" cy="374650"/>
          </a:xfrm>
          <a:prstGeom prst="rect">
            <a:avLst/>
          </a:prstGeom>
          <a:noFill/>
          <a:ln w="50800">
            <a:solidFill>
              <a:srgbClr val="7030A0"/>
            </a:solidFill>
            <a:miter lim="800000"/>
            <a:headEnd/>
            <a:tailEnd/>
          </a:ln>
        </p:spPr>
        <p:txBody>
          <a:bodyPr wrap="none" anchor="ctr"/>
          <a:lstStyle/>
          <a:p>
            <a:endParaRPr lang="en-US"/>
          </a:p>
        </p:txBody>
      </p:sp>
      <p:sp>
        <p:nvSpPr>
          <p:cNvPr id="24" name="Rectangle 33"/>
          <p:cNvSpPr>
            <a:spLocks noChangeArrowheads="1"/>
          </p:cNvSpPr>
          <p:nvPr/>
        </p:nvSpPr>
        <p:spPr bwMode="auto">
          <a:xfrm>
            <a:off x="5940152" y="5877272"/>
            <a:ext cx="374650" cy="374650"/>
          </a:xfrm>
          <a:prstGeom prst="rect">
            <a:avLst/>
          </a:prstGeom>
          <a:noFill/>
          <a:ln w="50800">
            <a:solidFill>
              <a:srgbClr val="7030A0"/>
            </a:solidFill>
            <a:miter lim="800000"/>
            <a:headEnd/>
            <a:tailEnd/>
          </a:ln>
        </p:spPr>
        <p:txBody>
          <a:bodyPr wrap="none" anchor="ctr"/>
          <a:lstStyle/>
          <a:p>
            <a:endParaRPr lang="en-US"/>
          </a:p>
        </p:txBody>
      </p:sp>
      <p:sp>
        <p:nvSpPr>
          <p:cNvPr id="34" name="Rectangle 38">
            <a:extLst>
              <a:ext uri="{FF2B5EF4-FFF2-40B4-BE49-F238E27FC236}">
                <a16:creationId xmlns:a16="http://schemas.microsoft.com/office/drawing/2014/main" id="{9B64986A-2196-C64A-FC27-B4538E519F4A}"/>
              </a:ext>
            </a:extLst>
          </p:cNvPr>
          <p:cNvSpPr>
            <a:spLocks noChangeArrowheads="1"/>
          </p:cNvSpPr>
          <p:nvPr/>
        </p:nvSpPr>
        <p:spPr bwMode="auto">
          <a:xfrm>
            <a:off x="7300826" y="5229200"/>
            <a:ext cx="374650" cy="374650"/>
          </a:xfrm>
          <a:prstGeom prst="rect">
            <a:avLst/>
          </a:prstGeom>
          <a:noFill/>
          <a:ln w="50800">
            <a:solidFill>
              <a:srgbClr val="63798B"/>
            </a:solidFill>
            <a:miter lim="800000"/>
            <a:headEnd/>
            <a:tailEnd/>
          </a:ln>
        </p:spPr>
        <p:txBody>
          <a:bodyPr wrap="none" anchor="ctr"/>
          <a:lstStyle/>
          <a:p>
            <a:endParaRPr lang="en-US"/>
          </a:p>
        </p:txBody>
      </p:sp>
      <p:sp>
        <p:nvSpPr>
          <p:cNvPr id="35" name="Rectangle 38">
            <a:extLst>
              <a:ext uri="{FF2B5EF4-FFF2-40B4-BE49-F238E27FC236}">
                <a16:creationId xmlns:a16="http://schemas.microsoft.com/office/drawing/2014/main" id="{1F3BE609-02EA-8C1D-2244-5758463A8ACC}"/>
              </a:ext>
            </a:extLst>
          </p:cNvPr>
          <p:cNvSpPr>
            <a:spLocks noChangeArrowheads="1"/>
          </p:cNvSpPr>
          <p:nvPr/>
        </p:nvSpPr>
        <p:spPr bwMode="auto">
          <a:xfrm>
            <a:off x="6658706" y="5213824"/>
            <a:ext cx="374650" cy="374650"/>
          </a:xfrm>
          <a:prstGeom prst="rect">
            <a:avLst/>
          </a:prstGeom>
          <a:noFill/>
          <a:ln w="50800">
            <a:solidFill>
              <a:srgbClr val="63798B"/>
            </a:solidFill>
            <a:miter lim="800000"/>
            <a:headEnd/>
            <a:tailEnd/>
          </a:ln>
        </p:spPr>
        <p:txBody>
          <a:bodyPr wrap="none" anchor="ctr"/>
          <a:lstStyle/>
          <a:p>
            <a:endParaRPr lang="en-US"/>
          </a:p>
        </p:txBody>
      </p:sp>
      <p:sp>
        <p:nvSpPr>
          <p:cNvPr id="3" name="Rectangle 38">
            <a:extLst>
              <a:ext uri="{FF2B5EF4-FFF2-40B4-BE49-F238E27FC236}">
                <a16:creationId xmlns:a16="http://schemas.microsoft.com/office/drawing/2014/main" id="{7ACF0086-D492-1273-853D-99AB312FDC1D}"/>
              </a:ext>
            </a:extLst>
          </p:cNvPr>
          <p:cNvSpPr>
            <a:spLocks noChangeArrowheads="1"/>
          </p:cNvSpPr>
          <p:nvPr/>
        </p:nvSpPr>
        <p:spPr bwMode="auto">
          <a:xfrm>
            <a:off x="6329094" y="5213732"/>
            <a:ext cx="374650" cy="374650"/>
          </a:xfrm>
          <a:prstGeom prst="rect">
            <a:avLst/>
          </a:prstGeom>
          <a:noFill/>
          <a:ln w="50800">
            <a:solidFill>
              <a:srgbClr val="63798B"/>
            </a:solidFill>
            <a:miter lim="800000"/>
            <a:headEnd/>
            <a:tailEnd/>
          </a:ln>
        </p:spPr>
        <p:txBody>
          <a:bodyPr wrap="none" anchor="ctr"/>
          <a:lstStyle/>
          <a:p>
            <a:endParaRPr lang="en-US"/>
          </a:p>
        </p:txBody>
      </p:sp>
      <p:sp>
        <p:nvSpPr>
          <p:cNvPr id="4" name="Rectangle 38">
            <a:extLst>
              <a:ext uri="{FF2B5EF4-FFF2-40B4-BE49-F238E27FC236}">
                <a16:creationId xmlns:a16="http://schemas.microsoft.com/office/drawing/2014/main" id="{0C321FC4-3DDC-2C89-CE84-4A4D4756CE7E}"/>
              </a:ext>
            </a:extLst>
          </p:cNvPr>
          <p:cNvSpPr>
            <a:spLocks noChangeArrowheads="1"/>
          </p:cNvSpPr>
          <p:nvPr/>
        </p:nvSpPr>
        <p:spPr bwMode="auto">
          <a:xfrm>
            <a:off x="6004220" y="5213343"/>
            <a:ext cx="374650" cy="374650"/>
          </a:xfrm>
          <a:prstGeom prst="rect">
            <a:avLst/>
          </a:prstGeom>
          <a:noFill/>
          <a:ln w="50800">
            <a:solidFill>
              <a:srgbClr val="63798B"/>
            </a:solidFill>
            <a:miter lim="800000"/>
            <a:headEnd/>
            <a:tailEnd/>
          </a:ln>
        </p:spPr>
        <p:txBody>
          <a:bodyPr wrap="none" anchor="ctr"/>
          <a:lstStyle/>
          <a:p>
            <a:endParaRPr lang="en-US"/>
          </a:p>
        </p:txBody>
      </p:sp>
      <p:sp>
        <p:nvSpPr>
          <p:cNvPr id="5" name="Rectangle 38">
            <a:extLst>
              <a:ext uri="{FF2B5EF4-FFF2-40B4-BE49-F238E27FC236}">
                <a16:creationId xmlns:a16="http://schemas.microsoft.com/office/drawing/2014/main" id="{1D353586-F940-3D09-AAB1-42949DC0C168}"/>
              </a:ext>
            </a:extLst>
          </p:cNvPr>
          <p:cNvSpPr>
            <a:spLocks noChangeArrowheads="1"/>
          </p:cNvSpPr>
          <p:nvPr/>
        </p:nvSpPr>
        <p:spPr bwMode="auto">
          <a:xfrm>
            <a:off x="7986708" y="4581151"/>
            <a:ext cx="374650" cy="374650"/>
          </a:xfrm>
          <a:prstGeom prst="rect">
            <a:avLst/>
          </a:prstGeom>
          <a:noFill/>
          <a:ln w="50800">
            <a:solidFill>
              <a:srgbClr val="63798B"/>
            </a:solidFill>
            <a:miter lim="800000"/>
            <a:headEnd/>
            <a:tailEnd/>
          </a:ln>
        </p:spPr>
        <p:txBody>
          <a:bodyPr wrap="none" anchor="ctr"/>
          <a:lstStyle/>
          <a:p>
            <a:endParaRPr lang="en-US"/>
          </a:p>
        </p:txBody>
      </p:sp>
      <p:sp>
        <p:nvSpPr>
          <p:cNvPr id="6" name="Rectangle 38">
            <a:extLst>
              <a:ext uri="{FF2B5EF4-FFF2-40B4-BE49-F238E27FC236}">
                <a16:creationId xmlns:a16="http://schemas.microsoft.com/office/drawing/2014/main" id="{817C0456-F56C-CC62-7CC0-0D3BA2F24721}"/>
              </a:ext>
            </a:extLst>
          </p:cNvPr>
          <p:cNvSpPr>
            <a:spLocks noChangeArrowheads="1"/>
          </p:cNvSpPr>
          <p:nvPr/>
        </p:nvSpPr>
        <p:spPr bwMode="auto">
          <a:xfrm>
            <a:off x="7623079" y="4582837"/>
            <a:ext cx="374650" cy="374650"/>
          </a:xfrm>
          <a:prstGeom prst="rect">
            <a:avLst/>
          </a:prstGeom>
          <a:noFill/>
          <a:ln w="50800">
            <a:solidFill>
              <a:srgbClr val="63798B"/>
            </a:solidFill>
            <a:miter lim="800000"/>
            <a:headEnd/>
            <a:tailEnd/>
          </a:ln>
        </p:spPr>
        <p:txBody>
          <a:bodyPr wrap="none" anchor="ctr"/>
          <a:lstStyle/>
          <a:p>
            <a:endParaRPr lang="en-US"/>
          </a:p>
        </p:txBody>
      </p:sp>
      <p:sp>
        <p:nvSpPr>
          <p:cNvPr id="7" name="Rectangle 38">
            <a:extLst>
              <a:ext uri="{FF2B5EF4-FFF2-40B4-BE49-F238E27FC236}">
                <a16:creationId xmlns:a16="http://schemas.microsoft.com/office/drawing/2014/main" id="{D4C216F1-8CD0-DA4B-86F6-D1A2636DEAB9}"/>
              </a:ext>
            </a:extLst>
          </p:cNvPr>
          <p:cNvSpPr>
            <a:spLocks noChangeArrowheads="1"/>
          </p:cNvSpPr>
          <p:nvPr/>
        </p:nvSpPr>
        <p:spPr bwMode="auto">
          <a:xfrm>
            <a:off x="7295412" y="4582741"/>
            <a:ext cx="374650" cy="374650"/>
          </a:xfrm>
          <a:prstGeom prst="rect">
            <a:avLst/>
          </a:prstGeom>
          <a:noFill/>
          <a:ln w="50800">
            <a:solidFill>
              <a:srgbClr val="63798B"/>
            </a:solidFill>
            <a:miter lim="800000"/>
            <a:headEnd/>
            <a:tailEnd/>
          </a:ln>
        </p:spPr>
        <p:txBody>
          <a:bodyPr wrap="none" anchor="ctr"/>
          <a:lstStyle/>
          <a:p>
            <a:endParaRPr lang="en-US"/>
          </a:p>
        </p:txBody>
      </p:sp>
    </p:spTree>
    <p:extLst>
      <p:ext uri="{BB962C8B-B14F-4D97-AF65-F5344CB8AC3E}">
        <p14:creationId xmlns:p14="http://schemas.microsoft.com/office/powerpoint/2010/main" val="9755708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89949D-043A-4777-8D2D-5D3D3BC4B933}"/>
              </a:ext>
            </a:extLst>
          </p:cNvPr>
          <p:cNvSpPr>
            <a:spLocks noGrp="1"/>
          </p:cNvSpPr>
          <p:nvPr>
            <p:ph type="title"/>
          </p:nvPr>
        </p:nvSpPr>
        <p:spPr/>
        <p:txBody>
          <a:bodyPr/>
          <a:lstStyle/>
          <a:p>
            <a:r>
              <a:rPr lang="en-US" dirty="0"/>
              <a:t>Cyclotron Institute Layout</a:t>
            </a:r>
          </a:p>
        </p:txBody>
      </p:sp>
      <p:pic>
        <p:nvPicPr>
          <p:cNvPr id="5" name="Picture 4">
            <a:extLst>
              <a:ext uri="{FF2B5EF4-FFF2-40B4-BE49-F238E27FC236}">
                <a16:creationId xmlns:a16="http://schemas.microsoft.com/office/drawing/2014/main" id="{69D5F24C-0B06-4F08-BA0C-BDD53A0C632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626" t="4972" r="3538" b="4227"/>
          <a:stretch/>
        </p:blipFill>
        <p:spPr>
          <a:xfrm>
            <a:off x="547361" y="1421315"/>
            <a:ext cx="8049277" cy="5392235"/>
          </a:xfrm>
          <a:prstGeom prst="rect">
            <a:avLst/>
          </a:prstGeom>
        </p:spPr>
      </p:pic>
    </p:spTree>
    <p:extLst>
      <p:ext uri="{BB962C8B-B14F-4D97-AF65-F5344CB8AC3E}">
        <p14:creationId xmlns:p14="http://schemas.microsoft.com/office/powerpoint/2010/main" val="30277067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39309" name="Group 45"/>
          <p:cNvGrpSpPr>
            <a:grpSpLocks/>
          </p:cNvGrpSpPr>
          <p:nvPr/>
        </p:nvGrpSpPr>
        <p:grpSpPr bwMode="auto">
          <a:xfrm>
            <a:off x="4787900" y="4707979"/>
            <a:ext cx="4114800" cy="1457325"/>
            <a:chOff x="3010" y="2840"/>
            <a:chExt cx="2592" cy="918"/>
          </a:xfrm>
        </p:grpSpPr>
        <p:pic>
          <p:nvPicPr>
            <p:cNvPr id="139303" name="Picture 39" descr="MARS D1 Detai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0" y="2840"/>
              <a:ext cx="2592" cy="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pic>
        <p:sp>
          <p:nvSpPr>
            <p:cNvPr id="139298" name="Text Box 34"/>
            <p:cNvSpPr txBox="1">
              <a:spLocks noChangeArrowheads="1"/>
            </p:cNvSpPr>
            <p:nvPr/>
          </p:nvSpPr>
          <p:spPr bwMode="auto">
            <a:xfrm>
              <a:off x="4139" y="2840"/>
              <a:ext cx="465"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solidFill>
                    <a:srgbClr val="0000FF"/>
                  </a:solidFill>
                  <a:latin typeface="Constantia" panose="02030602050306030303" pitchFamily="18" charset="0"/>
                </a:rPr>
                <a:t>Beam</a:t>
              </a:r>
            </a:p>
          </p:txBody>
        </p:sp>
        <p:sp>
          <p:nvSpPr>
            <p:cNvPr id="139299" name="Text Box 35"/>
            <p:cNvSpPr txBox="1">
              <a:spLocks noChangeArrowheads="1"/>
            </p:cNvSpPr>
            <p:nvPr/>
          </p:nvSpPr>
          <p:spPr bwMode="auto">
            <a:xfrm>
              <a:off x="3334" y="3479"/>
              <a:ext cx="67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solidFill>
                    <a:srgbClr val="FF0000"/>
                  </a:solidFill>
                  <a:latin typeface="Constantia" panose="02030602050306030303" pitchFamily="18" charset="0"/>
                </a:rPr>
                <a:t>Products</a:t>
              </a:r>
            </a:p>
          </p:txBody>
        </p:sp>
      </p:grpSp>
      <p:grpSp>
        <p:nvGrpSpPr>
          <p:cNvPr id="139310" name="Group 46"/>
          <p:cNvGrpSpPr>
            <a:grpSpLocks/>
          </p:cNvGrpSpPr>
          <p:nvPr/>
        </p:nvGrpSpPr>
        <p:grpSpPr bwMode="auto">
          <a:xfrm>
            <a:off x="539750" y="4495378"/>
            <a:ext cx="4114800" cy="1885950"/>
            <a:chOff x="340" y="2704"/>
            <a:chExt cx="2592" cy="1188"/>
          </a:xfrm>
        </p:grpSpPr>
        <p:pic>
          <p:nvPicPr>
            <p:cNvPr id="139305" name="Picture 41" descr="MARS Velocity Filter Detai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0" y="2704"/>
              <a:ext cx="2592" cy="1188"/>
            </a:xfrm>
            <a:prstGeom prst="rect">
              <a:avLst/>
            </a:prstGeom>
            <a:noFill/>
            <a:extLst>
              <a:ext uri="{909E8E84-426E-40DD-AFC4-6F175D3DCCD1}">
                <a14:hiddenFill xmlns:a14="http://schemas.microsoft.com/office/drawing/2010/main">
                  <a:solidFill>
                    <a:srgbClr val="FFFFFF"/>
                  </a:solidFill>
                </a14:hiddenFill>
              </a:ext>
            </a:extLst>
          </p:spPr>
        </p:pic>
        <p:sp>
          <p:nvSpPr>
            <p:cNvPr id="139307" name="Text Box 43"/>
            <p:cNvSpPr txBox="1">
              <a:spLocks noChangeArrowheads="1"/>
            </p:cNvSpPr>
            <p:nvPr/>
          </p:nvSpPr>
          <p:spPr bwMode="auto">
            <a:xfrm>
              <a:off x="1519" y="2976"/>
              <a:ext cx="983"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dirty="0">
                  <a:solidFill>
                    <a:srgbClr val="0000FF"/>
                  </a:solidFill>
                  <a:latin typeface="Constantia" panose="02030602050306030303" pitchFamily="18" charset="0"/>
                </a:rPr>
                <a:t>Other Species</a:t>
              </a:r>
            </a:p>
          </p:txBody>
        </p:sp>
        <p:sp>
          <p:nvSpPr>
            <p:cNvPr id="139308" name="Text Box 44"/>
            <p:cNvSpPr txBox="1">
              <a:spLocks noChangeArrowheads="1"/>
            </p:cNvSpPr>
            <p:nvPr/>
          </p:nvSpPr>
          <p:spPr bwMode="auto">
            <a:xfrm>
              <a:off x="983" y="3294"/>
              <a:ext cx="1353"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solidFill>
                    <a:srgbClr val="FF0000"/>
                  </a:solidFill>
                  <a:latin typeface="Constantia" panose="02030602050306030303" pitchFamily="18" charset="0"/>
                </a:rPr>
                <a:t>Products of Interest</a:t>
              </a:r>
            </a:p>
          </p:txBody>
        </p:sp>
      </p:grpSp>
      <p:pic>
        <p:nvPicPr>
          <p:cNvPr id="15" name="Picture 14" descr="MARS Schematic.png"/>
          <p:cNvPicPr/>
          <p:nvPr/>
        </p:nvPicPr>
        <p:blipFill rotWithShape="1">
          <a:blip r:embed="rId4" cstate="print"/>
          <a:srcRect t="1" b="-741"/>
          <a:stretch/>
        </p:blipFill>
        <p:spPr>
          <a:xfrm>
            <a:off x="1600200" y="1412776"/>
            <a:ext cx="5943600" cy="3312368"/>
          </a:xfrm>
          <a:prstGeom prst="rect">
            <a:avLst/>
          </a:prstGeom>
        </p:spPr>
      </p:pic>
      <p:sp>
        <p:nvSpPr>
          <p:cNvPr id="139266" name="Rectangle 2"/>
          <p:cNvSpPr>
            <a:spLocks noGrp="1"/>
          </p:cNvSpPr>
          <p:nvPr>
            <p:ph type="title"/>
          </p:nvPr>
        </p:nvSpPr>
        <p:spPr/>
        <p:txBody>
          <a:bodyPr>
            <a:normAutofit fontScale="90000"/>
          </a:bodyPr>
          <a:lstStyle/>
          <a:p>
            <a:r>
              <a:rPr lang="en-US" altLang="en-US" dirty="0"/>
              <a:t>Momentum </a:t>
            </a:r>
            <a:r>
              <a:rPr lang="en-US" altLang="en-US" dirty="0" err="1"/>
              <a:t>Achromat</a:t>
            </a:r>
            <a:r>
              <a:rPr lang="en-US" altLang="en-US" dirty="0"/>
              <a:t> Recoil Spectrometer (MARS)</a:t>
            </a:r>
          </a:p>
        </p:txBody>
      </p:sp>
      <p:sp>
        <p:nvSpPr>
          <p:cNvPr id="139300" name="Rectangle 36"/>
          <p:cNvSpPr>
            <a:spLocks noChangeArrowheads="1"/>
          </p:cNvSpPr>
          <p:nvPr/>
        </p:nvSpPr>
        <p:spPr bwMode="auto">
          <a:xfrm>
            <a:off x="5220072" y="1628800"/>
            <a:ext cx="1008112" cy="360635"/>
          </a:xfrm>
          <a:prstGeom prst="rect">
            <a:avLst/>
          </a:prstGeom>
          <a:noFill/>
          <a:ln w="50800" cap="rnd">
            <a:solidFill>
              <a:srgbClr val="500000"/>
            </a:solidFill>
            <a:prstDash val="solid"/>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311" name="Rectangle 47"/>
          <p:cNvSpPr>
            <a:spLocks noChangeArrowheads="1"/>
          </p:cNvSpPr>
          <p:nvPr/>
        </p:nvSpPr>
        <p:spPr bwMode="auto">
          <a:xfrm rot="19496594">
            <a:off x="2910208" y="1844010"/>
            <a:ext cx="1172423" cy="652463"/>
          </a:xfrm>
          <a:prstGeom prst="rect">
            <a:avLst/>
          </a:prstGeom>
          <a:noFill/>
          <a:ln w="50800" cap="rnd">
            <a:solidFill>
              <a:srgbClr val="500000"/>
            </a:solidFill>
            <a:prstDash val="solid"/>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294" name="Text Box 30"/>
          <p:cNvSpPr txBox="1">
            <a:spLocks noChangeArrowheads="1"/>
          </p:cNvSpPr>
          <p:nvPr/>
        </p:nvSpPr>
        <p:spPr bwMode="auto">
          <a:xfrm>
            <a:off x="0" y="6173788"/>
            <a:ext cx="9020175"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r"/>
            <a:r>
              <a:rPr lang="fr-FR" altLang="en-US" dirty="0">
                <a:latin typeface="Constantia" panose="02030602050306030303" pitchFamily="18" charset="0"/>
              </a:rPr>
              <a:t>R. E. </a:t>
            </a:r>
            <a:r>
              <a:rPr lang="fr-FR" altLang="en-US" dirty="0" err="1">
                <a:latin typeface="Constantia" panose="02030602050306030303" pitchFamily="18" charset="0"/>
              </a:rPr>
              <a:t>Tribble</a:t>
            </a:r>
            <a:r>
              <a:rPr lang="fr-FR" altLang="en-US" dirty="0">
                <a:latin typeface="Constantia" panose="02030602050306030303" pitchFamily="18" charset="0"/>
              </a:rPr>
              <a:t>, R. H. </a:t>
            </a:r>
            <a:r>
              <a:rPr lang="fr-FR" altLang="en-US" dirty="0" err="1">
                <a:latin typeface="Constantia" panose="02030602050306030303" pitchFamily="18" charset="0"/>
              </a:rPr>
              <a:t>Burch</a:t>
            </a:r>
            <a:r>
              <a:rPr lang="fr-FR" altLang="en-US" dirty="0">
                <a:latin typeface="Constantia" panose="02030602050306030303" pitchFamily="18" charset="0"/>
              </a:rPr>
              <a:t>, and C. A. Gagliardi, </a:t>
            </a:r>
            <a:r>
              <a:rPr lang="fr-FR" altLang="en-US" dirty="0" err="1">
                <a:latin typeface="Constantia" panose="02030602050306030303" pitchFamily="18" charset="0"/>
              </a:rPr>
              <a:t>Nucl</a:t>
            </a:r>
            <a:r>
              <a:rPr lang="fr-FR" altLang="en-US" dirty="0">
                <a:latin typeface="Constantia" panose="02030602050306030303" pitchFamily="18" charset="0"/>
              </a:rPr>
              <a:t>. </a:t>
            </a:r>
            <a:r>
              <a:rPr lang="fr-FR" altLang="en-US" dirty="0" err="1">
                <a:latin typeface="Constantia" panose="02030602050306030303" pitchFamily="18" charset="0"/>
              </a:rPr>
              <a:t>Instrum</a:t>
            </a:r>
            <a:r>
              <a:rPr lang="fr-FR" altLang="en-US" dirty="0">
                <a:latin typeface="Constantia" panose="02030602050306030303" pitchFamily="18" charset="0"/>
              </a:rPr>
              <a:t>. </a:t>
            </a:r>
            <a:r>
              <a:rPr lang="fr-FR" altLang="en-US" dirty="0" err="1">
                <a:latin typeface="Constantia" panose="02030602050306030303" pitchFamily="18" charset="0"/>
              </a:rPr>
              <a:t>Methods</a:t>
            </a:r>
            <a:r>
              <a:rPr lang="fr-FR" altLang="en-US" dirty="0">
                <a:latin typeface="Constantia" panose="02030602050306030303" pitchFamily="18" charset="0"/>
              </a:rPr>
              <a:t> A </a:t>
            </a:r>
            <a:r>
              <a:rPr lang="fr-FR" altLang="en-US" b="1" dirty="0">
                <a:latin typeface="Constantia" panose="02030602050306030303" pitchFamily="18" charset="0"/>
              </a:rPr>
              <a:t>285</a:t>
            </a:r>
            <a:r>
              <a:rPr lang="fr-FR" altLang="en-US" dirty="0">
                <a:latin typeface="Constantia" panose="02030602050306030303" pitchFamily="18" charset="0"/>
              </a:rPr>
              <a:t>, 441 (1989).</a:t>
            </a:r>
          </a:p>
          <a:p>
            <a:pPr algn="r"/>
            <a:r>
              <a:rPr lang="en-US" altLang="en-US" dirty="0" err="1">
                <a:latin typeface="Constantia" panose="02030602050306030303" pitchFamily="18" charset="0"/>
              </a:rPr>
              <a:t>CMF</a:t>
            </a:r>
            <a:r>
              <a:rPr lang="en-US" altLang="en-US" dirty="0">
                <a:latin typeface="Constantia" panose="02030602050306030303" pitchFamily="18" charset="0"/>
              </a:rPr>
              <a:t> </a:t>
            </a:r>
            <a:r>
              <a:rPr lang="en-US" altLang="en-US" i="1" dirty="0">
                <a:latin typeface="Constantia" panose="02030602050306030303" pitchFamily="18" charset="0"/>
              </a:rPr>
              <a:t>et al.</a:t>
            </a:r>
            <a:r>
              <a:rPr lang="en-US" altLang="en-US" dirty="0">
                <a:latin typeface="Constantia" panose="02030602050306030303" pitchFamily="18" charset="0"/>
              </a:rPr>
              <a:t>, </a:t>
            </a:r>
            <a:r>
              <a:rPr lang="en-US" altLang="en-US" dirty="0" err="1">
                <a:latin typeface="Constantia" panose="02030602050306030303" pitchFamily="18" charset="0"/>
              </a:rPr>
              <a:t>Nucl</a:t>
            </a:r>
            <a:r>
              <a:rPr lang="en-US" altLang="en-US" dirty="0">
                <a:latin typeface="Constantia" panose="02030602050306030303" pitchFamily="18" charset="0"/>
              </a:rPr>
              <a:t>. </a:t>
            </a:r>
            <a:r>
              <a:rPr lang="en-US" altLang="en-US" dirty="0" err="1">
                <a:latin typeface="Constantia" panose="02030602050306030303" pitchFamily="18" charset="0"/>
              </a:rPr>
              <a:t>Instrum</a:t>
            </a:r>
            <a:r>
              <a:rPr lang="en-US" altLang="en-US" dirty="0">
                <a:latin typeface="Constantia" panose="02030602050306030303" pitchFamily="18" charset="0"/>
              </a:rPr>
              <a:t>. Methods A </a:t>
            </a:r>
            <a:r>
              <a:rPr lang="en-US" altLang="en-US" b="1" dirty="0">
                <a:latin typeface="Constantia" panose="02030602050306030303" pitchFamily="18" charset="0"/>
              </a:rPr>
              <a:t>678</a:t>
            </a:r>
            <a:r>
              <a:rPr lang="en-US" altLang="en-US" dirty="0">
                <a:latin typeface="Constantia" panose="02030602050306030303" pitchFamily="18" charset="0"/>
              </a:rPr>
              <a:t>, 1 (2012).</a:t>
            </a:r>
          </a:p>
        </p:txBody>
      </p:sp>
      <p:sp>
        <p:nvSpPr>
          <p:cNvPr id="2" name="Rectangle 1"/>
          <p:cNvSpPr/>
          <p:nvPr/>
        </p:nvSpPr>
        <p:spPr>
          <a:xfrm>
            <a:off x="3124410" y="2872369"/>
            <a:ext cx="1663490" cy="18356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p:cNvGrpSpPr>
            <a:grpSpLocks noChangeAspect="1"/>
          </p:cNvGrpSpPr>
          <p:nvPr/>
        </p:nvGrpSpPr>
        <p:grpSpPr>
          <a:xfrm>
            <a:off x="2699792" y="3029432"/>
            <a:ext cx="1958851" cy="1551696"/>
            <a:chOff x="936692" y="3200399"/>
            <a:chExt cx="3530224" cy="2590798"/>
          </a:xfrm>
        </p:grpSpPr>
        <p:grpSp>
          <p:nvGrpSpPr>
            <p:cNvPr id="19" name="Group 46"/>
            <p:cNvGrpSpPr/>
            <p:nvPr/>
          </p:nvGrpSpPr>
          <p:grpSpPr>
            <a:xfrm>
              <a:off x="936692" y="3200399"/>
              <a:ext cx="3252721" cy="2590798"/>
              <a:chOff x="685800" y="1015420"/>
              <a:chExt cx="6128654" cy="4876800"/>
            </a:xfrm>
          </p:grpSpPr>
          <p:pic>
            <p:nvPicPr>
              <p:cNvPr id="22" name="Picture 2"/>
              <p:cNvPicPr>
                <a:picLocks noChangeAspect="1" noChangeArrowheads="1"/>
              </p:cNvPicPr>
              <p:nvPr/>
            </p:nvPicPr>
            <p:blipFill>
              <a:blip r:embed="rId5" cstate="print"/>
              <a:srcRect l="29000" t="23111" r="29500" b="12000"/>
              <a:stretch>
                <a:fillRect/>
              </a:stretch>
            </p:blipFill>
            <p:spPr bwMode="auto">
              <a:xfrm>
                <a:off x="685800" y="1015420"/>
                <a:ext cx="5544856" cy="4876800"/>
              </a:xfrm>
              <a:prstGeom prst="rect">
                <a:avLst/>
              </a:prstGeom>
              <a:noFill/>
              <a:ln w="9525">
                <a:noFill/>
                <a:miter lim="800000"/>
                <a:headEnd/>
                <a:tailEnd/>
              </a:ln>
            </p:spPr>
          </p:pic>
          <p:cxnSp>
            <p:nvCxnSpPr>
              <p:cNvPr id="23" name="Straight Arrow Connector 22"/>
              <p:cNvCxnSpPr/>
              <p:nvPr/>
            </p:nvCxnSpPr>
            <p:spPr>
              <a:xfrm flipH="1" flipV="1">
                <a:off x="4985654" y="3799110"/>
                <a:ext cx="1828800" cy="685800"/>
              </a:xfrm>
              <a:prstGeom prst="straightConnector1">
                <a:avLst/>
              </a:prstGeom>
              <a:ln w="31750">
                <a:solidFill>
                  <a:srgbClr val="0070C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H="1" flipV="1">
                <a:off x="1371600" y="2438400"/>
                <a:ext cx="1828800" cy="685800"/>
              </a:xfrm>
              <a:prstGeom prst="straightConnector1">
                <a:avLst/>
              </a:prstGeom>
              <a:ln w="31750">
                <a:solidFill>
                  <a:srgbClr val="0070C0"/>
                </a:solidFill>
                <a:tailEnd type="stealth" w="lg" len="lg"/>
              </a:ln>
            </p:spPr>
            <p:style>
              <a:lnRef idx="1">
                <a:schemeClr val="accent1"/>
              </a:lnRef>
              <a:fillRef idx="0">
                <a:schemeClr val="accent1"/>
              </a:fillRef>
              <a:effectRef idx="0">
                <a:schemeClr val="accent1"/>
              </a:effectRef>
              <a:fontRef idx="minor">
                <a:schemeClr val="tx1"/>
              </a:fontRef>
            </p:style>
          </p:cxnSp>
        </p:grpSp>
        <p:sp>
          <p:nvSpPr>
            <p:cNvPr id="21" name="Oval 20"/>
            <p:cNvSpPr/>
            <p:nvPr/>
          </p:nvSpPr>
          <p:spPr bwMode="auto">
            <a:xfrm>
              <a:off x="4250348" y="5007592"/>
              <a:ext cx="216568" cy="228599"/>
            </a:xfrm>
            <a:prstGeom prst="ellipse">
              <a:avLst/>
            </a:prstGeom>
            <a:solidFill>
              <a:srgbClr val="0070C0"/>
            </a:solidFill>
            <a:ln w="25400" cap="flat" cmpd="sng" algn="ctr">
              <a:noFill/>
              <a:prstDash val="solid"/>
              <a:round/>
              <a:headEnd type="none" w="med" len="med"/>
              <a:tailEnd type="none" w="med" len="med"/>
            </a:ln>
            <a:effectLst/>
            <a:scene3d>
              <a:camera prst="orthographicFront"/>
              <a:lightRig rig="threePt" dir="t"/>
            </a:scene3d>
            <a:sp3d extrusionH="101600" prstMaterial="metal">
              <a:bevelT w="228600"/>
            </a:sp3d>
          </p:spPr>
          <p:txBody>
            <a:bodyPr/>
            <a:lstStyle/>
            <a:p>
              <a:pPr eaLnBrk="0" hangingPunct="0">
                <a:defRPr/>
              </a:pPr>
              <a:endParaRPr lang="en-US">
                <a:ea typeface="ＭＳ Ｐゴシック" pitchFamily="1" charset="-128"/>
              </a:endParaRPr>
            </a:p>
          </p:txBody>
        </p:sp>
      </p:grpSp>
      <p:sp>
        <p:nvSpPr>
          <p:cNvPr id="3" name="TextBox 2"/>
          <p:cNvSpPr txBox="1"/>
          <p:nvPr/>
        </p:nvSpPr>
        <p:spPr>
          <a:xfrm>
            <a:off x="1259632" y="3789040"/>
            <a:ext cx="1685077" cy="646331"/>
          </a:xfrm>
          <a:prstGeom prst="rect">
            <a:avLst/>
          </a:prstGeom>
          <a:noFill/>
        </p:spPr>
        <p:txBody>
          <a:bodyPr wrap="none" rtlCol="0">
            <a:spAutoFit/>
          </a:bodyPr>
          <a:lstStyle/>
          <a:p>
            <a:r>
              <a:rPr lang="en-US" dirty="0">
                <a:latin typeface="+mn-lt"/>
              </a:rPr>
              <a:t>Detector</a:t>
            </a:r>
          </a:p>
          <a:p>
            <a:r>
              <a:rPr lang="en-US" dirty="0">
                <a:latin typeface="+mn-lt"/>
              </a:rPr>
              <a:t>Chamber (DC)</a:t>
            </a:r>
          </a:p>
        </p:txBody>
      </p:sp>
    </p:spTree>
    <p:extLst>
      <p:ext uri="{BB962C8B-B14F-4D97-AF65-F5344CB8AC3E}">
        <p14:creationId xmlns:p14="http://schemas.microsoft.com/office/powerpoint/2010/main" val="4266546233"/>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F80ADE-2259-424B-BD76-B9C3AAC2B632}"/>
              </a:ext>
            </a:extLst>
          </p:cNvPr>
          <p:cNvSpPr>
            <a:spLocks noGrp="1"/>
          </p:cNvSpPr>
          <p:nvPr>
            <p:ph type="title"/>
          </p:nvPr>
        </p:nvSpPr>
        <p:spPr/>
        <p:txBody>
          <a:bodyPr>
            <a:normAutofit fontScale="90000"/>
          </a:bodyPr>
          <a:lstStyle/>
          <a:p>
            <a:r>
              <a:rPr lang="en-US" dirty="0"/>
              <a:t>Summary of </a:t>
            </a:r>
            <a:r>
              <a:rPr lang="en-US" baseline="30000" dirty="0" err="1"/>
              <a:t>44</a:t>
            </a:r>
            <a:r>
              <a:rPr lang="en-US" dirty="0" err="1"/>
              <a:t>Ca</a:t>
            </a:r>
            <a:r>
              <a:rPr lang="en-US" dirty="0"/>
              <a:t> + </a:t>
            </a:r>
            <a:r>
              <a:rPr lang="en-US" baseline="30000" dirty="0" err="1"/>
              <a:t>154,156,157,160</a:t>
            </a:r>
            <a:r>
              <a:rPr lang="en-US" dirty="0" err="1"/>
              <a:t>Gd</a:t>
            </a:r>
            <a:endParaRPr lang="en-US" dirty="0"/>
          </a:p>
        </p:txBody>
      </p:sp>
      <p:pic>
        <p:nvPicPr>
          <p:cNvPr id="6" name="Picture 5">
            <a:extLst>
              <a:ext uri="{FF2B5EF4-FFF2-40B4-BE49-F238E27FC236}">
                <a16:creationId xmlns:a16="http://schemas.microsoft.com/office/drawing/2014/main" id="{A1C9A548-DA9E-44FF-A9F8-0759E402F628}"/>
              </a:ext>
            </a:extLst>
          </p:cNvPr>
          <p:cNvPicPr>
            <a:picLocks noChangeAspect="1"/>
          </p:cNvPicPr>
          <p:nvPr/>
        </p:nvPicPr>
        <p:blipFill rotWithShape="1">
          <a:blip r:embed="rId2">
            <a:extLst>
              <a:ext uri="{28A0092B-C50C-407E-A947-70E740481C1C}">
                <a14:useLocalDpi xmlns:a14="http://schemas.microsoft.com/office/drawing/2010/main" val="0"/>
              </a:ext>
            </a:extLst>
          </a:blip>
          <a:srcRect l="60631" t="14563" r="19879" b="51181"/>
          <a:stretch/>
        </p:blipFill>
        <p:spPr>
          <a:xfrm>
            <a:off x="937276" y="1428842"/>
            <a:ext cx="1368152" cy="1803473"/>
          </a:xfrm>
          <a:prstGeom prst="rect">
            <a:avLst/>
          </a:prstGeom>
        </p:spPr>
      </p:pic>
      <p:sp>
        <p:nvSpPr>
          <p:cNvPr id="7" name="Text Box 30">
            <a:extLst>
              <a:ext uri="{FF2B5EF4-FFF2-40B4-BE49-F238E27FC236}">
                <a16:creationId xmlns:a16="http://schemas.microsoft.com/office/drawing/2014/main" id="{BF1CEBE3-5696-4D95-A983-F2CC90E95784}"/>
              </a:ext>
            </a:extLst>
          </p:cNvPr>
          <p:cNvSpPr txBox="1">
            <a:spLocks noChangeArrowheads="1"/>
          </p:cNvSpPr>
          <p:nvPr/>
        </p:nvSpPr>
        <p:spPr bwMode="auto">
          <a:xfrm>
            <a:off x="2328665" y="1565058"/>
            <a:ext cx="184519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dirty="0">
                <a:latin typeface="Constantia" panose="02030602050306030303" pitchFamily="18" charset="0"/>
              </a:rPr>
              <a:t>Tyler </a:t>
            </a:r>
            <a:r>
              <a:rPr lang="en-US" altLang="en-US" dirty="0" err="1">
                <a:latin typeface="Constantia" panose="02030602050306030303" pitchFamily="18" charset="0"/>
              </a:rPr>
              <a:t>Werke</a:t>
            </a:r>
            <a:endParaRPr lang="en-US" altLang="en-US" dirty="0">
              <a:latin typeface="Constantia" panose="02030602050306030303" pitchFamily="18" charset="0"/>
            </a:endParaRPr>
          </a:p>
        </p:txBody>
      </p:sp>
      <p:sp>
        <p:nvSpPr>
          <p:cNvPr id="8" name="Text Box 30">
            <a:extLst>
              <a:ext uri="{FF2B5EF4-FFF2-40B4-BE49-F238E27FC236}">
                <a16:creationId xmlns:a16="http://schemas.microsoft.com/office/drawing/2014/main" id="{1795C667-D621-4DB7-910F-B6D18911A571}"/>
              </a:ext>
            </a:extLst>
          </p:cNvPr>
          <p:cNvSpPr txBox="1">
            <a:spLocks noChangeArrowheads="1"/>
          </p:cNvSpPr>
          <p:nvPr/>
        </p:nvSpPr>
        <p:spPr bwMode="auto">
          <a:xfrm>
            <a:off x="107504" y="6444044"/>
            <a:ext cx="899107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r"/>
            <a:r>
              <a:rPr lang="en-US" altLang="en-US" dirty="0">
                <a:latin typeface="Constantia" panose="02030602050306030303" pitchFamily="18" charset="0"/>
              </a:rPr>
              <a:t>T. A. Werke </a:t>
            </a:r>
            <a:r>
              <a:rPr lang="en-US" altLang="en-US" i="1" dirty="0">
                <a:latin typeface="Constantia" panose="02030602050306030303" pitchFamily="18" charset="0"/>
              </a:rPr>
              <a:t>et al</a:t>
            </a:r>
            <a:r>
              <a:rPr lang="en-US" altLang="en-US" dirty="0">
                <a:latin typeface="Constantia" panose="02030602050306030303" pitchFamily="18" charset="0"/>
              </a:rPr>
              <a:t>., Phys. Rev. C </a:t>
            </a:r>
            <a:r>
              <a:rPr lang="en-US" altLang="en-US" b="1" dirty="0">
                <a:latin typeface="Constantia" panose="02030602050306030303" pitchFamily="18" charset="0"/>
              </a:rPr>
              <a:t>106</a:t>
            </a:r>
            <a:r>
              <a:rPr lang="en-US" altLang="en-US" dirty="0">
                <a:latin typeface="Constantia" panose="02030602050306030303" pitchFamily="18" charset="0"/>
              </a:rPr>
              <a:t>, 054615 (2022).  doi:</a:t>
            </a:r>
            <a:r>
              <a:rPr lang="en-US" altLang="en-US" dirty="0">
                <a:latin typeface="Constantia" panose="02030602050306030303" pitchFamily="18" charset="0"/>
                <a:hlinkClick r:id="rId3"/>
              </a:rPr>
              <a:t>10.1103/PhysRevC.106.054615</a:t>
            </a:r>
            <a:endParaRPr lang="en-US" altLang="en-US" dirty="0">
              <a:latin typeface="Constantia" panose="02030602050306030303" pitchFamily="18" charset="0"/>
            </a:endParaRPr>
          </a:p>
        </p:txBody>
      </p:sp>
      <p:graphicFrame>
        <p:nvGraphicFramePr>
          <p:cNvPr id="4" name="Object 3">
            <a:extLst>
              <a:ext uri="{FF2B5EF4-FFF2-40B4-BE49-F238E27FC236}">
                <a16:creationId xmlns:a16="http://schemas.microsoft.com/office/drawing/2014/main" id="{B8B8BB4C-9F47-EF4A-52C5-29DF790C3498}"/>
              </a:ext>
            </a:extLst>
          </p:cNvPr>
          <p:cNvGraphicFramePr>
            <a:graphicFrameLocks noChangeAspect="1"/>
          </p:cNvGraphicFramePr>
          <p:nvPr/>
        </p:nvGraphicFramePr>
        <p:xfrm>
          <a:off x="4893121" y="1397038"/>
          <a:ext cx="4143375" cy="5162550"/>
        </p:xfrm>
        <a:graphic>
          <a:graphicData uri="http://schemas.openxmlformats.org/presentationml/2006/ole">
            <mc:AlternateContent xmlns:mc="http://schemas.openxmlformats.org/markup-compatibility/2006">
              <mc:Choice xmlns:v="urn:schemas-microsoft-com:vml" Requires="v">
                <p:oleObj name="Graph" r:id="rId4" imgW="4420238" imgH="5804260" progId="Origin95.Graph">
                  <p:embed/>
                </p:oleObj>
              </mc:Choice>
              <mc:Fallback>
                <p:oleObj name="Graph" r:id="rId4" imgW="4420238" imgH="5804260" progId="Origin95.Graph">
                  <p:embed/>
                  <p:pic>
                    <p:nvPicPr>
                      <p:cNvPr id="4" name="Object 3">
                        <a:extLst>
                          <a:ext uri="{FF2B5EF4-FFF2-40B4-BE49-F238E27FC236}">
                            <a16:creationId xmlns:a16="http://schemas.microsoft.com/office/drawing/2014/main" id="{B8B8BB4C-9F47-EF4A-52C5-29DF790C349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6134" r="6432" b="4910"/>
                      <a:stretch>
                        <a:fillRect/>
                      </a:stretch>
                    </p:blipFill>
                    <p:spPr bwMode="auto">
                      <a:xfrm>
                        <a:off x="4893121" y="1397038"/>
                        <a:ext cx="4143375" cy="51625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 name="Object 4">
            <a:extLst>
              <a:ext uri="{FF2B5EF4-FFF2-40B4-BE49-F238E27FC236}">
                <a16:creationId xmlns:a16="http://schemas.microsoft.com/office/drawing/2014/main" id="{93327A1D-B32D-BC1F-BC06-9CA960CC113F}"/>
              </a:ext>
            </a:extLst>
          </p:cNvPr>
          <p:cNvGraphicFramePr>
            <a:graphicFrameLocks noChangeAspect="1"/>
          </p:cNvGraphicFramePr>
          <p:nvPr/>
        </p:nvGraphicFramePr>
        <p:xfrm>
          <a:off x="231856" y="3086316"/>
          <a:ext cx="4250428" cy="3430016"/>
        </p:xfrm>
        <a:graphic>
          <a:graphicData uri="http://schemas.openxmlformats.org/presentationml/2006/ole">
            <mc:AlternateContent xmlns:mc="http://schemas.openxmlformats.org/markup-compatibility/2006">
              <mc:Choice xmlns:v="urn:schemas-microsoft-com:vml" Requires="v">
                <p:oleObj name="Graph" r:id="rId6" imgW="5213995" imgH="3988485" progId="Origin95.Graph">
                  <p:embed/>
                </p:oleObj>
              </mc:Choice>
              <mc:Fallback>
                <p:oleObj name="Graph" r:id="rId6" imgW="5213995" imgH="3988485" progId="Origin95.Graph">
                  <p:embed/>
                  <p:pic>
                    <p:nvPicPr>
                      <p:cNvPr id="5" name="Object 4">
                        <a:extLst>
                          <a:ext uri="{FF2B5EF4-FFF2-40B4-BE49-F238E27FC236}">
                            <a16:creationId xmlns:a16="http://schemas.microsoft.com/office/drawing/2014/main" id="{93327A1D-B32D-BC1F-BC06-9CA960CC113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2896" t="4633" r="8289" b="1418"/>
                      <a:stretch>
                        <a:fillRect/>
                      </a:stretch>
                    </p:blipFill>
                    <p:spPr bwMode="auto">
                      <a:xfrm>
                        <a:off x="231856" y="3086316"/>
                        <a:ext cx="4250428" cy="3430016"/>
                      </a:xfrm>
                      <a:prstGeom prst="rect">
                        <a:avLst/>
                      </a:prstGeom>
                      <a:noFill/>
                    </p:spPr>
                  </p:pic>
                </p:oleObj>
              </mc:Fallback>
            </mc:AlternateContent>
          </a:graphicData>
        </a:graphic>
      </p:graphicFrame>
    </p:spTree>
    <p:extLst>
      <p:ext uri="{BB962C8B-B14F-4D97-AF65-F5344CB8AC3E}">
        <p14:creationId xmlns:p14="http://schemas.microsoft.com/office/powerpoint/2010/main" val="11812775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 name="Picture 8"/>
          <p:cNvPicPr/>
          <p:nvPr/>
        </p:nvPicPr>
        <p:blipFill rotWithShape="1">
          <a:blip r:embed="rId3" cstate="print">
            <a:extLst>
              <a:ext uri="{28A0092B-C50C-407E-A947-70E740481C1C}">
                <a14:useLocalDpi xmlns:a14="http://schemas.microsoft.com/office/drawing/2010/main" val="0"/>
              </a:ext>
            </a:extLst>
          </a:blip>
          <a:srcRect l="7597" t="8846" r="3963" b="4096"/>
          <a:stretch/>
        </p:blipFill>
        <p:spPr>
          <a:xfrm>
            <a:off x="202341" y="2417243"/>
            <a:ext cx="4450426" cy="3353061"/>
          </a:xfrm>
          <a:prstGeom prst="rect">
            <a:avLst/>
          </a:prstGeom>
        </p:spPr>
      </p:pic>
      <p:sp>
        <p:nvSpPr>
          <p:cNvPr id="5" name="Title 4"/>
          <p:cNvSpPr>
            <a:spLocks noGrp="1"/>
          </p:cNvSpPr>
          <p:nvPr>
            <p:ph type="title"/>
          </p:nvPr>
        </p:nvSpPr>
        <p:spPr>
          <a:xfrm>
            <a:off x="457200" y="44450"/>
            <a:ext cx="8579296" cy="1296988"/>
          </a:xfrm>
        </p:spPr>
        <p:txBody>
          <a:bodyPr>
            <a:normAutofit fontScale="90000"/>
          </a:bodyPr>
          <a:lstStyle/>
          <a:p>
            <a:r>
              <a:rPr lang="en-US" dirty="0"/>
              <a:t>The Big Picture: Influence of </a:t>
            </a:r>
            <a:r>
              <a:rPr lang="en-US" i="1" dirty="0"/>
              <a:t>B</a:t>
            </a:r>
            <a:r>
              <a:rPr lang="en-US" baseline="-25000" dirty="0"/>
              <a:t>f</a:t>
            </a:r>
            <a:r>
              <a:rPr lang="en-US" dirty="0"/>
              <a:t> – </a:t>
            </a:r>
            <a:r>
              <a:rPr lang="en-US" i="1" dirty="0"/>
              <a:t>S</a:t>
            </a:r>
            <a:r>
              <a:rPr lang="en-US" baseline="-25000" dirty="0"/>
              <a:t>n</a:t>
            </a:r>
          </a:p>
        </p:txBody>
      </p:sp>
      <p:sp>
        <p:nvSpPr>
          <p:cNvPr id="6" name="Content Placeholder 5"/>
          <p:cNvSpPr>
            <a:spLocks noGrp="1"/>
          </p:cNvSpPr>
          <p:nvPr>
            <p:ph idx="1"/>
          </p:nvPr>
        </p:nvSpPr>
        <p:spPr>
          <a:xfrm>
            <a:off x="251520" y="1340768"/>
            <a:ext cx="8774662" cy="1008112"/>
          </a:xfrm>
        </p:spPr>
        <p:txBody>
          <a:bodyPr/>
          <a:lstStyle/>
          <a:p>
            <a:r>
              <a:rPr lang="en-US" dirty="0"/>
              <a:t>Survival appears to be the dominant factor in heavy element production.</a:t>
            </a:r>
          </a:p>
        </p:txBody>
      </p:sp>
      <p:sp>
        <p:nvSpPr>
          <p:cNvPr id="10" name="Text Box 30"/>
          <p:cNvSpPr txBox="1">
            <a:spLocks noChangeArrowheads="1"/>
          </p:cNvSpPr>
          <p:nvPr/>
        </p:nvSpPr>
        <p:spPr bwMode="auto">
          <a:xfrm>
            <a:off x="107504" y="5877272"/>
            <a:ext cx="8991074"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r"/>
            <a:r>
              <a:rPr lang="en-US" altLang="en-US" dirty="0">
                <a:latin typeface="Constantia" panose="02030602050306030303" pitchFamily="18" charset="0"/>
              </a:rPr>
              <a:t>T. A. Werke </a:t>
            </a:r>
            <a:r>
              <a:rPr lang="en-US" altLang="en-US" i="1" dirty="0">
                <a:latin typeface="Constantia" panose="02030602050306030303" pitchFamily="18" charset="0"/>
              </a:rPr>
              <a:t>et al</a:t>
            </a:r>
            <a:r>
              <a:rPr lang="en-US" altLang="en-US" dirty="0">
                <a:latin typeface="Constantia" panose="02030602050306030303" pitchFamily="18" charset="0"/>
              </a:rPr>
              <a:t>., PRC </a:t>
            </a:r>
            <a:r>
              <a:rPr lang="en-US" altLang="en-US" b="1" dirty="0">
                <a:latin typeface="Constantia" panose="02030602050306030303" pitchFamily="18" charset="0"/>
              </a:rPr>
              <a:t>92</a:t>
            </a:r>
            <a:r>
              <a:rPr lang="en-US" altLang="en-US" dirty="0">
                <a:latin typeface="Constantia" panose="02030602050306030303" pitchFamily="18" charset="0"/>
              </a:rPr>
              <a:t>, </a:t>
            </a:r>
            <a:r>
              <a:rPr lang="en-US" altLang="en-US" dirty="0">
                <a:latin typeface="Constantia" panose="02030602050306030303" pitchFamily="18" charset="0"/>
                <a:hlinkClick r:id="rId4"/>
              </a:rPr>
              <a:t>034613</a:t>
            </a:r>
            <a:r>
              <a:rPr lang="en-US" altLang="en-US" dirty="0">
                <a:latin typeface="Constantia" panose="02030602050306030303" pitchFamily="18" charset="0"/>
              </a:rPr>
              <a:t> (2015); D. A. </a:t>
            </a:r>
            <a:r>
              <a:rPr lang="en-US" altLang="en-US" dirty="0" err="1">
                <a:latin typeface="Constantia" panose="02030602050306030303" pitchFamily="18" charset="0"/>
              </a:rPr>
              <a:t>Mayorov</a:t>
            </a:r>
            <a:r>
              <a:rPr lang="en-US" altLang="en-US" dirty="0">
                <a:latin typeface="Constantia" panose="02030602050306030303" pitchFamily="18" charset="0"/>
              </a:rPr>
              <a:t> </a:t>
            </a:r>
            <a:r>
              <a:rPr lang="en-US" altLang="en-US" i="1" dirty="0">
                <a:latin typeface="Constantia" panose="02030602050306030303" pitchFamily="18" charset="0"/>
              </a:rPr>
              <a:t>et al.</a:t>
            </a:r>
            <a:r>
              <a:rPr lang="en-US" altLang="en-US" dirty="0">
                <a:latin typeface="Constantia" panose="02030602050306030303" pitchFamily="18" charset="0"/>
              </a:rPr>
              <a:t>, PRC </a:t>
            </a:r>
            <a:r>
              <a:rPr lang="en-US" altLang="en-US" b="1" dirty="0">
                <a:latin typeface="Constantia" panose="02030602050306030303" pitchFamily="18" charset="0"/>
              </a:rPr>
              <a:t>90</a:t>
            </a:r>
            <a:r>
              <a:rPr lang="en-US" altLang="en-US" dirty="0">
                <a:latin typeface="Constantia" panose="02030602050306030303" pitchFamily="18" charset="0"/>
              </a:rPr>
              <a:t>, </a:t>
            </a:r>
            <a:r>
              <a:rPr lang="en-US" altLang="en-US" dirty="0">
                <a:latin typeface="Constantia" panose="02030602050306030303" pitchFamily="18" charset="0"/>
                <a:hlinkClick r:id="rId5"/>
              </a:rPr>
              <a:t>024602</a:t>
            </a:r>
            <a:r>
              <a:rPr lang="en-US" altLang="en-US" dirty="0">
                <a:latin typeface="Constantia" panose="02030602050306030303" pitchFamily="18" charset="0"/>
              </a:rPr>
              <a:t> (2014).</a:t>
            </a:r>
          </a:p>
          <a:p>
            <a:pPr algn="r"/>
            <a:r>
              <a:rPr lang="en-US" altLang="en-US" dirty="0">
                <a:latin typeface="Constantia" panose="02030602050306030303" pitchFamily="18" charset="0"/>
              </a:rPr>
              <a:t>D. A. </a:t>
            </a:r>
            <a:r>
              <a:rPr lang="en-US" altLang="en-US" dirty="0" err="1">
                <a:latin typeface="Constantia" panose="02030602050306030303" pitchFamily="18" charset="0"/>
              </a:rPr>
              <a:t>Mayorov</a:t>
            </a:r>
            <a:r>
              <a:rPr lang="en-US" altLang="en-US" dirty="0">
                <a:latin typeface="Constantia" panose="02030602050306030303" pitchFamily="18" charset="0"/>
              </a:rPr>
              <a:t> </a:t>
            </a:r>
            <a:r>
              <a:rPr lang="en-US" altLang="en-US" i="1" dirty="0">
                <a:latin typeface="Constantia" panose="02030602050306030303" pitchFamily="18" charset="0"/>
              </a:rPr>
              <a:t>et al</a:t>
            </a:r>
            <a:r>
              <a:rPr lang="en-US" altLang="en-US" dirty="0">
                <a:latin typeface="Constantia" panose="02030602050306030303" pitchFamily="18" charset="0"/>
              </a:rPr>
              <a:t>., PRC </a:t>
            </a:r>
            <a:r>
              <a:rPr lang="en-US" altLang="en-US" b="1" dirty="0">
                <a:latin typeface="Constantia" panose="02030602050306030303" pitchFamily="18" charset="0"/>
              </a:rPr>
              <a:t>92</a:t>
            </a:r>
            <a:r>
              <a:rPr lang="en-US" altLang="en-US" dirty="0">
                <a:latin typeface="Constantia" panose="02030602050306030303" pitchFamily="18" charset="0"/>
              </a:rPr>
              <a:t>, </a:t>
            </a:r>
            <a:r>
              <a:rPr lang="en-US" altLang="en-US" dirty="0">
                <a:latin typeface="Constantia" panose="02030602050306030303" pitchFamily="18" charset="0"/>
                <a:hlinkClick r:id="rId6"/>
              </a:rPr>
              <a:t>054601</a:t>
            </a:r>
            <a:r>
              <a:rPr lang="en-US" altLang="en-US" dirty="0">
                <a:latin typeface="Constantia" panose="02030602050306030303" pitchFamily="18" charset="0"/>
              </a:rPr>
              <a:t> (2015); T. A. Werke </a:t>
            </a:r>
            <a:r>
              <a:rPr lang="en-US" altLang="en-US" i="1" dirty="0">
                <a:latin typeface="Constantia" panose="02030602050306030303" pitchFamily="18" charset="0"/>
              </a:rPr>
              <a:t>et al.</a:t>
            </a:r>
            <a:r>
              <a:rPr lang="en-US" altLang="en-US" dirty="0">
                <a:latin typeface="Constantia" panose="02030602050306030303" pitchFamily="18" charset="0"/>
              </a:rPr>
              <a:t>, PRC </a:t>
            </a:r>
            <a:r>
              <a:rPr lang="en-US" altLang="en-US" b="1" dirty="0">
                <a:latin typeface="Constantia" panose="02030602050306030303" pitchFamily="18" charset="0"/>
              </a:rPr>
              <a:t>92</a:t>
            </a:r>
            <a:r>
              <a:rPr lang="en-US" altLang="en-US" dirty="0">
                <a:latin typeface="Constantia" panose="02030602050306030303" pitchFamily="18" charset="0"/>
              </a:rPr>
              <a:t>, </a:t>
            </a:r>
            <a:r>
              <a:rPr lang="en-US" altLang="en-US" dirty="0">
                <a:latin typeface="Constantia" panose="02030602050306030303" pitchFamily="18" charset="0"/>
                <a:hlinkClick r:id="rId7"/>
              </a:rPr>
              <a:t>054617</a:t>
            </a:r>
            <a:r>
              <a:rPr lang="en-US" altLang="en-US" dirty="0">
                <a:latin typeface="Constantia" panose="02030602050306030303" pitchFamily="18" charset="0"/>
              </a:rPr>
              <a:t> (2015).</a:t>
            </a:r>
          </a:p>
          <a:p>
            <a:pPr algn="r"/>
            <a:r>
              <a:rPr lang="en-US" altLang="en-US" dirty="0">
                <a:latin typeface="Constantia" panose="02030602050306030303" pitchFamily="18" charset="0"/>
              </a:rPr>
              <a:t>T. A. Werke </a:t>
            </a:r>
            <a:r>
              <a:rPr lang="en-US" altLang="en-US" i="1" dirty="0">
                <a:latin typeface="Constantia" panose="02030602050306030303" pitchFamily="18" charset="0"/>
              </a:rPr>
              <a:t>et al</a:t>
            </a:r>
            <a:r>
              <a:rPr lang="en-US" altLang="en-US" dirty="0">
                <a:latin typeface="Constantia" panose="02030602050306030303" pitchFamily="18" charset="0"/>
              </a:rPr>
              <a:t>., Phys. Rev. C </a:t>
            </a:r>
            <a:r>
              <a:rPr lang="en-US" altLang="en-US" b="1" dirty="0">
                <a:latin typeface="Constantia" panose="02030602050306030303" pitchFamily="18" charset="0"/>
              </a:rPr>
              <a:t>106</a:t>
            </a:r>
            <a:r>
              <a:rPr lang="en-US" altLang="en-US" dirty="0">
                <a:latin typeface="Constantia" panose="02030602050306030303" pitchFamily="18" charset="0"/>
              </a:rPr>
              <a:t>, </a:t>
            </a:r>
            <a:r>
              <a:rPr lang="en-US" altLang="en-US" dirty="0">
                <a:latin typeface="Constantia" panose="02030602050306030303" pitchFamily="18" charset="0"/>
                <a:hlinkClick r:id="rId8"/>
              </a:rPr>
              <a:t>054615</a:t>
            </a:r>
            <a:r>
              <a:rPr lang="en-US" altLang="en-US" dirty="0">
                <a:latin typeface="Constantia" panose="02030602050306030303" pitchFamily="18" charset="0"/>
              </a:rPr>
              <a:t> (2022).</a:t>
            </a:r>
          </a:p>
        </p:txBody>
      </p:sp>
      <p:graphicFrame>
        <p:nvGraphicFramePr>
          <p:cNvPr id="3" name="Object 2">
            <a:extLst>
              <a:ext uri="{FF2B5EF4-FFF2-40B4-BE49-F238E27FC236}">
                <a16:creationId xmlns:a16="http://schemas.microsoft.com/office/drawing/2014/main" id="{A46824A8-A5DC-AF96-EE19-74DDA34DC223}"/>
              </a:ext>
            </a:extLst>
          </p:cNvPr>
          <p:cNvGraphicFramePr>
            <a:graphicFrameLocks noChangeAspect="1"/>
          </p:cNvGraphicFramePr>
          <p:nvPr/>
        </p:nvGraphicFramePr>
        <p:xfrm>
          <a:off x="4599145" y="2273227"/>
          <a:ext cx="4446953" cy="3676053"/>
        </p:xfrm>
        <a:graphic>
          <a:graphicData uri="http://schemas.openxmlformats.org/presentationml/2006/ole">
            <mc:AlternateContent xmlns:mc="http://schemas.openxmlformats.org/markup-compatibility/2006">
              <mc:Choice xmlns:v="urn:schemas-microsoft-com:vml" Requires="v">
                <p:oleObj name="Graph" r:id="rId9" imgW="4461889" imgH="3682268" progId="Origin95.Graph">
                  <p:embed/>
                </p:oleObj>
              </mc:Choice>
              <mc:Fallback>
                <p:oleObj name="Graph" r:id="rId9" imgW="4461889" imgH="3682268" progId="Origin95.Graph">
                  <p:embed/>
                  <p:pic>
                    <p:nvPicPr>
                      <p:cNvPr id="3" name="Object 2">
                        <a:extLst>
                          <a:ext uri="{FF2B5EF4-FFF2-40B4-BE49-F238E27FC236}">
                            <a16:creationId xmlns:a16="http://schemas.microsoft.com/office/drawing/2014/main" id="{A46824A8-A5DC-AF96-EE19-74DDA34DC22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599145" y="2273227"/>
                        <a:ext cx="4446953" cy="3676053"/>
                      </a:xfrm>
                      <a:prstGeom prst="rect">
                        <a:avLst/>
                      </a:prstGeom>
                      <a:noFill/>
                    </p:spPr>
                  </p:pic>
                </p:oleObj>
              </mc:Fallback>
            </mc:AlternateContent>
          </a:graphicData>
        </a:graphic>
      </p:graphicFrame>
    </p:spTree>
    <p:extLst>
      <p:ext uri="{BB962C8B-B14F-4D97-AF65-F5344CB8AC3E}">
        <p14:creationId xmlns:p14="http://schemas.microsoft.com/office/powerpoint/2010/main" val="5435845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D87D46-B0E1-4942-A5EF-A02239726BF7}"/>
              </a:ext>
            </a:extLst>
          </p:cNvPr>
          <p:cNvSpPr>
            <a:spLocks noGrp="1"/>
          </p:cNvSpPr>
          <p:nvPr>
            <p:ph type="title"/>
          </p:nvPr>
        </p:nvSpPr>
        <p:spPr/>
        <p:txBody>
          <a:bodyPr>
            <a:normAutofit fontScale="90000"/>
          </a:bodyPr>
          <a:lstStyle/>
          <a:p>
            <a:r>
              <a:rPr lang="en-US" dirty="0"/>
              <a:t>AGGIE (Al </a:t>
            </a:r>
            <a:r>
              <a:rPr lang="en-US" dirty="0" err="1"/>
              <a:t>Ghiorso’s</a:t>
            </a:r>
            <a:r>
              <a:rPr lang="en-US" dirty="0"/>
              <a:t> Gas-filled Ion Equipment) Separator</a:t>
            </a:r>
          </a:p>
        </p:txBody>
      </p:sp>
      <p:sp>
        <p:nvSpPr>
          <p:cNvPr id="3" name="Content Placeholder 2">
            <a:extLst>
              <a:ext uri="{FF2B5EF4-FFF2-40B4-BE49-F238E27FC236}">
                <a16:creationId xmlns:a16="http://schemas.microsoft.com/office/drawing/2014/main" id="{71FF1CA8-DCBE-4855-A4D8-DAC2F61D67E9}"/>
              </a:ext>
            </a:extLst>
          </p:cNvPr>
          <p:cNvSpPr>
            <a:spLocks noGrp="1"/>
          </p:cNvSpPr>
          <p:nvPr>
            <p:ph idx="1"/>
          </p:nvPr>
        </p:nvSpPr>
        <p:spPr>
          <a:xfrm>
            <a:off x="457200" y="1374775"/>
            <a:ext cx="8229600" cy="1296045"/>
          </a:xfrm>
        </p:spPr>
        <p:txBody>
          <a:bodyPr>
            <a:normAutofit lnSpcReduction="10000"/>
          </a:bodyPr>
          <a:lstStyle/>
          <a:p>
            <a:r>
              <a:rPr lang="en-US" dirty="0"/>
              <a:t>The new AGGIE separator has increased our sensitivity for heavy elements experiments.</a:t>
            </a:r>
          </a:p>
          <a:p>
            <a:r>
              <a:rPr lang="en-US" dirty="0"/>
              <a:t>Using the </a:t>
            </a:r>
            <a:r>
              <a:rPr lang="en-US" dirty="0" err="1"/>
              <a:t>K150</a:t>
            </a:r>
            <a:r>
              <a:rPr lang="en-US" dirty="0"/>
              <a:t> cyclotron has also helped.</a:t>
            </a:r>
          </a:p>
        </p:txBody>
      </p:sp>
      <p:pic>
        <p:nvPicPr>
          <p:cNvPr id="5" name="Picture 4">
            <a:extLst>
              <a:ext uri="{FF2B5EF4-FFF2-40B4-BE49-F238E27FC236}">
                <a16:creationId xmlns:a16="http://schemas.microsoft.com/office/drawing/2014/main" id="{861C28AB-7755-4B83-BC06-7C74B884D4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0109"/>
          <a:stretch/>
        </p:blipFill>
        <p:spPr>
          <a:xfrm>
            <a:off x="4772366" y="4869160"/>
            <a:ext cx="3778820" cy="1910722"/>
          </a:xfrm>
          <a:prstGeom prst="rect">
            <a:avLst/>
          </a:prstGeom>
        </p:spPr>
      </p:pic>
      <p:pic>
        <p:nvPicPr>
          <p:cNvPr id="13" name="Picture 12">
            <a:extLst>
              <a:ext uri="{FF2B5EF4-FFF2-40B4-BE49-F238E27FC236}">
                <a16:creationId xmlns:a16="http://schemas.microsoft.com/office/drawing/2014/main" id="{F84A5D9C-19D7-4497-B5A2-FE8486ECF77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6000"/>
          <a:stretch/>
        </p:blipFill>
        <p:spPr>
          <a:xfrm>
            <a:off x="611560" y="4869160"/>
            <a:ext cx="3613660" cy="1910722"/>
          </a:xfrm>
          <a:prstGeom prst="rect">
            <a:avLst/>
          </a:prstGeom>
        </p:spPr>
      </p:pic>
      <p:pic>
        <p:nvPicPr>
          <p:cNvPr id="7" name="Picture 6">
            <a:extLst>
              <a:ext uri="{FF2B5EF4-FFF2-40B4-BE49-F238E27FC236}">
                <a16:creationId xmlns:a16="http://schemas.microsoft.com/office/drawing/2014/main" id="{5D1880B6-CA49-4484-93AA-D813929AAB9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533" t="9413" b="12201"/>
          <a:stretch/>
        </p:blipFill>
        <p:spPr>
          <a:xfrm>
            <a:off x="4139952" y="2708920"/>
            <a:ext cx="4411233" cy="2016224"/>
          </a:xfrm>
          <a:prstGeom prst="rect">
            <a:avLst/>
          </a:prstGeom>
        </p:spPr>
      </p:pic>
      <p:pic>
        <p:nvPicPr>
          <p:cNvPr id="9" name="Picture 8">
            <a:extLst>
              <a:ext uri="{FF2B5EF4-FFF2-40B4-BE49-F238E27FC236}">
                <a16:creationId xmlns:a16="http://schemas.microsoft.com/office/drawing/2014/main" id="{1F7FA7E1-7FDD-455B-B107-1F64A27B83C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3208" b="6075"/>
          <a:stretch/>
        </p:blipFill>
        <p:spPr>
          <a:xfrm>
            <a:off x="597997" y="2708920"/>
            <a:ext cx="3312162" cy="2016224"/>
          </a:xfrm>
          <a:prstGeom prst="rect">
            <a:avLst/>
          </a:prstGeom>
        </p:spPr>
      </p:pic>
    </p:spTree>
    <p:extLst>
      <p:ext uri="{BB962C8B-B14F-4D97-AF65-F5344CB8AC3E}">
        <p14:creationId xmlns:p14="http://schemas.microsoft.com/office/powerpoint/2010/main" val="86286819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oundry">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E47E7E"/>
      </a:hlink>
      <a:folHlink>
        <a:srgbClr val="C84447"/>
      </a:folHlink>
    </a:clrScheme>
    <a:fontScheme name="Flow">
      <a:majorFont>
        <a:latin typeface="Calibri"/>
        <a:ea typeface=""/>
        <a:cs typeface=""/>
        <a:font script="Jpan" typeface="ＭＳ Ｐゴシック"/>
        <a:font script="Hang" typeface="HY중고딕"/>
        <a:font script="Hans" typeface="宋体"/>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仿宋_GB2312"/>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100000" t="200000" r="100000" b="4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100000" t="200000" r="100000" b="40000"/>
          </a:path>
        </a:gradFill>
      </a:fillStyleLst>
      <a:lnStyleLst>
        <a:ln w="698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00000"/>
              </a:schemeClr>
            </a:gs>
            <a:gs pos="100000">
              <a:schemeClr val="phClr">
                <a:shade val="15000"/>
                <a:satMod val="300000"/>
              </a:schemeClr>
            </a:gs>
          </a:gsLst>
          <a:path path="circle">
            <a:fillToRect l="10000" t="180000" r="10000" b="50000"/>
          </a:path>
        </a:gradFill>
        <a:blipFill>
          <a:blip xmlns:r="http://schemas.openxmlformats.org/officeDocument/2006/relationships" r:embed="rId1">
            <a:duotone>
              <a:schemeClr val="phClr">
                <a:shade val="90000"/>
                <a:satMod val="150000"/>
              </a:schemeClr>
              <a:schemeClr val="phClr">
                <a:tint val="85000"/>
                <a:satMod val="150000"/>
              </a:schemeClr>
            </a:duotone>
          </a:blip>
          <a:tile tx="0" ty="0" sx="70000" sy="70000" flip="none" algn="ctr"/>
        </a:blipFill>
      </a:bgFillStyleLst>
    </a:fmtScheme>
  </a:themeElements>
  <a:objectDefaults/>
  <a:extraClrSchemeLst/>
</a:theme>
</file>

<file path=ppt/theme/theme2.xml><?xml version="1.0" encoding="utf-8"?>
<a:theme xmlns:a="http://schemas.openxmlformats.org/drawingml/2006/main" name="Office Theme">
  <a:themeElements>
    <a:clrScheme name="Bureau ">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0000"/>
                <a:satMod val="155000"/>
              </a:schemeClr>
            </a:gs>
            <a:gs pos="65000">
              <a:schemeClr val="phClr">
                <a:shade val="85000"/>
                <a:satMod val="155000"/>
              </a:schemeClr>
            </a:gs>
            <a:gs pos="100000">
              <a:schemeClr val="phClr">
                <a:shade val="95000"/>
                <a:satMod val="155000"/>
              </a:schemeClr>
            </a:gs>
          </a:gsLst>
          <a:lin ang="16200000" scaled="0"/>
        </a:gradFill>
      </a:fillStyleLst>
      <a:lnStyleLst>
        <a:ln w="6350" cap="rnd" cmpd="sng" algn="ctr">
          <a:solidFill>
            <a:schemeClr val="phClr">
              <a:shade val="95000"/>
              <a:satMod val="105000"/>
            </a:schemeClr>
          </a:solidFill>
          <a:prstDash val="solid"/>
        </a:ln>
        <a:ln w="25400" cap="rnd" cmpd="sng" algn="ctr">
          <a:solidFill>
            <a:schemeClr val="phClr"/>
          </a:solidFill>
          <a:prstDash val="solid"/>
        </a:ln>
        <a:ln w="34925" cap="rnd" cmpd="sng" algn="ctr">
          <a:solidFill>
            <a:schemeClr val="phClr"/>
          </a:solidFill>
          <a:prstDash val="solid"/>
        </a:ln>
      </a:lnStyleLst>
      <a:effectStyleLst>
        <a:effectStyle>
          <a:effectLst>
            <a:outerShdw blurRad="50800" algn="tl" rotWithShape="0">
              <a:srgbClr val="000000">
                <a:alpha val="64000"/>
              </a:srgbClr>
            </a:outerShdw>
          </a:effectLst>
        </a:effectStyle>
        <a:effectStyle>
          <a:effectLst>
            <a:outerShdw blurRad="39000" dist="25400" dir="5400000">
              <a:srgbClr val="000000">
                <a:alpha val="35000"/>
              </a:srgbClr>
            </a:outerShdw>
          </a:effectLst>
        </a:effectStyle>
        <a:effectStyle>
          <a:effectLst>
            <a:outerShdw blurRad="39000" dist="25400" dir="5400000">
              <a:srgbClr val="000000">
                <a:alpha val="35000"/>
              </a:srgbClr>
            </a:outerShdw>
          </a:effectLst>
          <a:scene3d>
            <a:camera prst="orthographicFront" fov="0">
              <a:rot lat="0" lon="0" rev="0"/>
            </a:camera>
            <a:lightRig rig="threePt" dir="t">
              <a:rot lat="0" lon="0" rev="0"/>
            </a:lightRig>
          </a:scene3d>
          <a:sp3d prstMaterial="matte">
            <a:bevelT h="22225"/>
          </a:sp3d>
        </a:effectStyle>
      </a:effectStyleLst>
      <a:bgFillStyleLst>
        <a:solidFill>
          <a:schemeClr val="phClr"/>
        </a:solidFill>
        <a:gradFill rotWithShape="1">
          <a:gsLst>
            <a:gs pos="0">
              <a:schemeClr val="phClr">
                <a:shade val="50000"/>
                <a:satMod val="155000"/>
              </a:schemeClr>
            </a:gs>
            <a:gs pos="35000">
              <a:schemeClr val="phClr">
                <a:shade val="75000"/>
                <a:satMod val="155000"/>
              </a:schemeClr>
            </a:gs>
            <a:gs pos="100000">
              <a:schemeClr val="phClr">
                <a:tint val="80000"/>
                <a:satMod val="255000"/>
              </a:schemeClr>
            </a:gs>
          </a:gsLst>
          <a:lin ang="16200000" scaled="0"/>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
  <TotalTime>6288</TotalTime>
  <Words>2472</Words>
  <Application>Microsoft Office PowerPoint</Application>
  <PresentationFormat>On-screen Show (4:3)</PresentationFormat>
  <Paragraphs>321</Paragraphs>
  <Slides>37</Slides>
  <Notes>22</Notes>
  <HiddenSlides>22</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3</vt:i4>
      </vt:variant>
      <vt:variant>
        <vt:lpstr>Slide Titles</vt:lpstr>
      </vt:variant>
      <vt:variant>
        <vt:i4>37</vt:i4>
      </vt:variant>
    </vt:vector>
  </HeadingPairs>
  <TitlesOfParts>
    <vt:vector size="51" baseType="lpstr">
      <vt:lpstr>ＭＳ Ｐゴシック</vt:lpstr>
      <vt:lpstr>Aptos</vt:lpstr>
      <vt:lpstr>Arial</vt:lpstr>
      <vt:lpstr>Calibri</vt:lpstr>
      <vt:lpstr>Constantia</vt:lpstr>
      <vt:lpstr>Symbol</vt:lpstr>
      <vt:lpstr>Times New Roman</vt:lpstr>
      <vt:lpstr>Trebuchet MS</vt:lpstr>
      <vt:lpstr>Wingdings</vt:lpstr>
      <vt:lpstr>Wingdings 2</vt:lpstr>
      <vt:lpstr>Flow</vt:lpstr>
      <vt:lpstr>Graph</vt:lpstr>
      <vt:lpstr>Equation</vt:lpstr>
      <vt:lpstr>Corel DESIGNER</vt:lpstr>
      <vt:lpstr>PowerPoint Presentation</vt:lpstr>
      <vt:lpstr>The Periodic Table Today</vt:lpstr>
      <vt:lpstr>Current and Future History of Elements Above Oganesson (Z = 118)</vt:lpstr>
      <vt:lpstr>Projectiles with Z  20 Reacting with Lanthanide Targets</vt:lpstr>
      <vt:lpstr>Cyclotron Institute Layout</vt:lpstr>
      <vt:lpstr>Momentum Achromat Recoil Spectrometer (MARS)</vt:lpstr>
      <vt:lpstr>Summary of 44Ca + 154,156,157,160Gd</vt:lpstr>
      <vt:lpstr>The Big Picture: Influence of Bf – Sn</vt:lpstr>
      <vt:lpstr>AGGIE (Al Ghiorso’s Gas-filled Ion Equipment) Separator</vt:lpstr>
      <vt:lpstr>48Ti + 156-158,160Gd, 162-164Dy (Preliminary Data)</vt:lpstr>
      <vt:lpstr>Kinetic Displacement of the Reaction (KDR, Preliminary Data)</vt:lpstr>
      <vt:lpstr>The Most Important Questions</vt:lpstr>
      <vt:lpstr>AGGIE Upgrades</vt:lpstr>
      <vt:lpstr>Functionalized Detector Surfaces</vt:lpstr>
      <vt:lpstr>Functionalized Detector Surfaces (Preliminary Data)</vt:lpstr>
      <vt:lpstr>Chemically-Tunable Detectors for Chromatography of Po</vt:lpstr>
      <vt:lpstr>Simplified Recoil Transfer Chamber</vt:lpstr>
      <vt:lpstr>Vacuum Chromatography for Short-Lived SHE</vt:lpstr>
      <vt:lpstr>Vacuum Chromatography for Short-Lived SHE</vt:lpstr>
      <vt:lpstr>AGGIE Magnetic Rigidity Upgrade</vt:lpstr>
      <vt:lpstr>New Element Discoveries ca. 1980-2010</vt:lpstr>
      <vt:lpstr>New Element Discoveries ca. 1980-2010</vt:lpstr>
      <vt:lpstr>How does the nuclear reaction work?</vt:lpstr>
      <vt:lpstr>How do you make a heavy nucleus?</vt:lpstr>
      <vt:lpstr>The Fission Barrier</vt:lpstr>
      <vt:lpstr>Ideas in Our Model</vt:lpstr>
      <vt:lpstr>Our Model</vt:lpstr>
      <vt:lpstr>Influence of Angular Momentum</vt:lpstr>
      <vt:lpstr>Our Model</vt:lpstr>
      <vt:lpstr>Our Model</vt:lpstr>
      <vt:lpstr>Ideas in Our Model</vt:lpstr>
      <vt:lpstr>Our Model</vt:lpstr>
      <vt:lpstr>Our Model</vt:lpstr>
      <vt:lpstr>Our Model</vt:lpstr>
      <vt:lpstr>Collective Effects</vt:lpstr>
      <vt:lpstr>Dependence of Bf – Sn on Model</vt:lpstr>
      <vt:lpstr>Acknowledgements: Coworkers and Funding Agencies</vt:lpstr>
    </vt:vector>
  </TitlesOfParts>
  <Company>Texas A&amp;M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Heavy Element Research at Texas A&amp;M University</dc:title>
  <dc:creator>Charles M. Folden III</dc:creator>
  <cp:lastModifiedBy>Charles M. Folden III</cp:lastModifiedBy>
  <cp:revision>2225</cp:revision>
  <cp:lastPrinted>2017-06-01T04:05:08Z</cp:lastPrinted>
  <dcterms:created xsi:type="dcterms:W3CDTF">2006-07-27T18:10:29Z</dcterms:created>
  <dcterms:modified xsi:type="dcterms:W3CDTF">2024-08-20T19:40:24Z</dcterms:modified>
</cp:coreProperties>
</file>