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45"/>
  </p:notesMasterIdLst>
  <p:sldIdLst>
    <p:sldId id="256" r:id="rId2"/>
    <p:sldId id="285" r:id="rId3"/>
    <p:sldId id="351" r:id="rId4"/>
    <p:sldId id="294" r:id="rId5"/>
    <p:sldId id="304" r:id="rId6"/>
    <p:sldId id="352" r:id="rId7"/>
    <p:sldId id="353" r:id="rId8"/>
    <p:sldId id="356" r:id="rId9"/>
    <p:sldId id="354" r:id="rId10"/>
    <p:sldId id="303" r:id="rId11"/>
    <p:sldId id="312" r:id="rId12"/>
    <p:sldId id="355" r:id="rId13"/>
    <p:sldId id="318" r:id="rId14"/>
    <p:sldId id="275" r:id="rId15"/>
    <p:sldId id="292" r:id="rId16"/>
    <p:sldId id="350" r:id="rId17"/>
    <p:sldId id="302" r:id="rId18"/>
    <p:sldId id="291" r:id="rId19"/>
    <p:sldId id="344" r:id="rId20"/>
    <p:sldId id="322" r:id="rId21"/>
    <p:sldId id="311" r:id="rId22"/>
    <p:sldId id="313" r:id="rId23"/>
    <p:sldId id="296" r:id="rId24"/>
    <p:sldId id="287" r:id="rId25"/>
    <p:sldId id="309" r:id="rId26"/>
    <p:sldId id="267" r:id="rId27"/>
    <p:sldId id="297" r:id="rId28"/>
    <p:sldId id="265" r:id="rId29"/>
    <p:sldId id="266" r:id="rId30"/>
    <p:sldId id="270" r:id="rId31"/>
    <p:sldId id="326" r:id="rId32"/>
    <p:sldId id="271" r:id="rId33"/>
    <p:sldId id="273" r:id="rId34"/>
    <p:sldId id="274" r:id="rId35"/>
    <p:sldId id="281" r:id="rId36"/>
    <p:sldId id="289" r:id="rId37"/>
    <p:sldId id="329" r:id="rId38"/>
    <p:sldId id="293" r:id="rId39"/>
    <p:sldId id="330" r:id="rId40"/>
    <p:sldId id="331" r:id="rId41"/>
    <p:sldId id="332" r:id="rId42"/>
    <p:sldId id="343" r:id="rId43"/>
    <p:sldId id="333" r:id="rId4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0B46BF9-EE03-4CF1-AE80-923BD5ACF0AD}" v="235" dt="2024-08-21T23:54:09.46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087" autoAdjust="0"/>
    <p:restoredTop sz="94660"/>
  </p:normalViewPr>
  <p:slideViewPr>
    <p:cSldViewPr snapToGrid="0">
      <p:cViewPr varScale="1">
        <p:scale>
          <a:sx n="90" d="100"/>
          <a:sy n="90" d="100"/>
        </p:scale>
        <p:origin x="91" y="1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714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50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F92ADF-385F-4EE3-85C0-17FE99324213}" type="datetimeFigureOut">
              <a:rPr lang="en-US" smtClean="0"/>
              <a:t>8/22/2024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32EA29-950B-44AB-8924-8E07C59E2D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4047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32EA29-950B-44AB-8924-8E07C59E2D1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2577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 userDrawn="1"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0547" y="636656"/>
            <a:ext cx="11865184" cy="355135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546" y="4455620"/>
            <a:ext cx="11865185" cy="1142923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F62CE-20C8-454C-8C1A-148F9076B9CB}" type="datetime1">
              <a:rPr lang="en-US" smtClean="0"/>
              <a:t>8/22/2024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A. S. Kirkland NN2024|</a:t>
            </a:r>
            <a:fld id="{DC9829E7-D90C-4095-B7C1-4057DFF6FA1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40546" y="4347713"/>
            <a:ext cx="11865185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39481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2D9BC-0361-43A5-8ACC-8D3C6A90FC74}" type="datetime1">
              <a:rPr lang="en-US" smtClean="0"/>
              <a:t>8/22/2024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829E7-D90C-4095-B7C1-4057DFF6FA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5797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4C0AD-B478-4AFD-84E6-8DB3B771BF61}" type="datetime1">
              <a:rPr lang="en-US" smtClean="0"/>
              <a:t>8/22/2024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829E7-D90C-4095-B7C1-4057DFF6FA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6270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001" y="82698"/>
            <a:ext cx="11912599" cy="1407435"/>
          </a:xfrm>
        </p:spPr>
        <p:txBody>
          <a:bodyPr/>
          <a:lstStyle>
            <a:lvl1pPr marL="0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001" y="1718732"/>
            <a:ext cx="11912599" cy="445346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AD898-D948-43B5-B6AD-FB4FD8165EE9}" type="datetime1">
              <a:rPr lang="en-US" smtClean="0"/>
              <a:t>8/22/2024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829E7-D90C-4095-B7C1-4057DFF6FA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08816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001" y="148780"/>
            <a:ext cx="11915474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001" y="3934909"/>
            <a:ext cx="11915474" cy="1068412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87A1D-CADF-4D69-A9F4-38980684612C}" type="datetime1">
              <a:rPr lang="en-US" smtClean="0"/>
              <a:t>8/22/2024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829E7-D90C-4095-B7C1-4057DFF6FA1D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7001" y="3817188"/>
            <a:ext cx="11915474" cy="4314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8797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27001" y="99631"/>
            <a:ext cx="11929530" cy="136917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1" y="1714056"/>
            <a:ext cx="5875866" cy="45004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9133" y="1714055"/>
            <a:ext cx="5867399" cy="45004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63EF6-76DF-4507-863B-6797800D0DB1}" type="datetime1">
              <a:rPr lang="en-US" smtClean="0"/>
              <a:t>8/22/2024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829E7-D90C-4095-B7C1-4057DFF6FA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141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27001" y="45261"/>
            <a:ext cx="11929532" cy="14702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001" y="1714942"/>
            <a:ext cx="5858932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7001" y="2451224"/>
            <a:ext cx="5858932" cy="37209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19" y="1714942"/>
            <a:ext cx="5838613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18" y="2451224"/>
            <a:ext cx="5838613" cy="37209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0F9C1-A5F8-4308-AD60-E292730BFB0F}" type="datetime1">
              <a:rPr lang="en-US" smtClean="0"/>
              <a:t>8/22/2024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829E7-D90C-4095-B7C1-4057DFF6FA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6925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51EC-2907-46AA-A6CF-0F62B8BA5E20}" type="datetime1">
              <a:rPr lang="en-US" smtClean="0"/>
              <a:t>8/22/2024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829E7-D90C-4095-B7C1-4057DFF6FA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953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87635-22EA-4E3A-B8DC-1A42510C3E8E}" type="datetime1">
              <a:rPr lang="en-US" smtClean="0"/>
              <a:t>8/22/2024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829E7-D90C-4095-B7C1-4057DFF6FA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066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970D5075-5347-4604-80CE-CE8E669B9718}" type="datetime1">
              <a:rPr lang="en-US" smtClean="0"/>
              <a:t>8/22/2024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C9829E7-D90C-4095-B7C1-4057DFF6FA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5561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FB18E-6CBA-4FE4-BC5A-8305B337EF4D}" type="datetime1">
              <a:rPr lang="en-US" smtClean="0"/>
              <a:t>8/22/2024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829E7-D90C-4095-B7C1-4057DFF6FA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524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7001" y="54477"/>
            <a:ext cx="11912598" cy="144097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001" y="1713413"/>
            <a:ext cx="11912598" cy="4516157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7001" y="6459785"/>
            <a:ext cx="916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DC39372D-42CD-45B8-B095-D47940606045}" type="datetime1">
              <a:rPr lang="en-US" smtClean="0"/>
              <a:t>8/22/2024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43796" y="6459785"/>
            <a:ext cx="96837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7574" y="6446837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fld id="{DC9829E7-D90C-4095-B7C1-4057DFF6FA1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27001" y="1600200"/>
            <a:ext cx="1191259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7416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amamatsu.com/jp/en/product/optical-sensors/photodiodes/si-photodiodes/S14605.html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3.png"/><Relationship Id="rId4" Type="http://schemas.openxmlformats.org/officeDocument/2006/relationships/image" Target="../media/image22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Functionalized Detectors for Superheavy Element Homolog Chemistry Experiments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546" y="4455620"/>
            <a:ext cx="11865185" cy="1913096"/>
          </a:xfrm>
        </p:spPr>
        <p:txBody>
          <a:bodyPr>
            <a:normAutofit fontScale="70000" lnSpcReduction="20000"/>
          </a:bodyPr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4400" cap="none" dirty="0"/>
              <a:t>Amelia S. Kirkland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4400" cap="none" dirty="0"/>
              <a:t>Texas A&amp;</a:t>
            </a:r>
            <a:r>
              <a:rPr lang="en-US" sz="4400" cap="none"/>
              <a:t>M University</a:t>
            </a:r>
            <a:endParaRPr lang="en-US" sz="4400" cap="none" dirty="0"/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4400" cap="none" baseline="30000" dirty="0"/>
              <a:t>08.22.2024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4400" cap="none" baseline="30000" dirty="0"/>
              <a:t>NN2024</a:t>
            </a:r>
          </a:p>
        </p:txBody>
      </p:sp>
    </p:spTree>
    <p:extLst>
      <p:ext uri="{BB962C8B-B14F-4D97-AF65-F5344CB8AC3E}">
        <p14:creationId xmlns:p14="http://schemas.microsoft.com/office/powerpoint/2010/main" val="33867050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Functionalized Detectors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829E7-D90C-4095-B7C1-4057DFF6FA1D}" type="slidenum">
              <a:rPr lang="en-US" smtClean="0"/>
              <a:t>10</a:t>
            </a:fld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4969" y="2893832"/>
            <a:ext cx="2400300" cy="2400300"/>
          </a:xfrm>
          <a:prstGeom prst="rect">
            <a:avLst/>
          </a:prstGeom>
        </p:spPr>
      </p:pic>
      <p:sp>
        <p:nvSpPr>
          <p:cNvPr id="100" name="TextBox 99"/>
          <p:cNvSpPr txBox="1"/>
          <p:nvPr/>
        </p:nvSpPr>
        <p:spPr>
          <a:xfrm>
            <a:off x="0" y="6396335"/>
            <a:ext cx="114638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i="1" dirty="0">
                <a:solidFill>
                  <a:schemeClr val="bg1"/>
                </a:solidFill>
              </a:rPr>
              <a:t>Large-area Si PIN photodiode for direct radiation detection</a:t>
            </a:r>
            <a:r>
              <a:rPr lang="en-US" sz="800" dirty="0">
                <a:solidFill>
                  <a:schemeClr val="bg1"/>
                </a:solidFill>
              </a:rPr>
              <a:t>, retrieved 2/7/2022, available at </a:t>
            </a:r>
            <a:r>
              <a:rPr lang="en-US" sz="800" u="sng" dirty="0">
                <a:hlinkClick r:id="rId3"/>
              </a:rPr>
              <a:t>https://www.hamamatsu.com/jp/en/product/optical-sensors/photodiodes/si-photodiodes/S14605.html</a:t>
            </a:r>
            <a:r>
              <a:rPr lang="en-US" sz="800" dirty="0"/>
              <a:t>.</a:t>
            </a:r>
          </a:p>
          <a:p>
            <a:r>
              <a:rPr lang="en-US" sz="800" dirty="0">
                <a:solidFill>
                  <a:schemeClr val="bg1"/>
                </a:solidFill>
              </a:rPr>
              <a:t>C. </a:t>
            </a:r>
            <a:r>
              <a:rPr lang="en-US" sz="800" dirty="0" err="1">
                <a:solidFill>
                  <a:schemeClr val="bg1"/>
                </a:solidFill>
              </a:rPr>
              <a:t>Vericat</a:t>
            </a:r>
            <a:r>
              <a:rPr lang="en-US" sz="800" i="1" dirty="0">
                <a:solidFill>
                  <a:schemeClr val="bg1"/>
                </a:solidFill>
              </a:rPr>
              <a:t> et al.</a:t>
            </a:r>
            <a:r>
              <a:rPr lang="en-US" sz="800" dirty="0">
                <a:solidFill>
                  <a:schemeClr val="bg1"/>
                </a:solidFill>
              </a:rPr>
              <a:t>, </a:t>
            </a:r>
            <a:r>
              <a:rPr lang="en-US" sz="800" i="1" dirty="0">
                <a:solidFill>
                  <a:schemeClr val="bg1"/>
                </a:solidFill>
              </a:rPr>
              <a:t>Self-assembled monolayers of thiols and dithiols on gold: new challenges for a well-known system</a:t>
            </a:r>
            <a:r>
              <a:rPr lang="en-US" sz="800" dirty="0">
                <a:solidFill>
                  <a:schemeClr val="bg1"/>
                </a:solidFill>
              </a:rPr>
              <a:t>, Chem. Soc. Rev. </a:t>
            </a:r>
            <a:r>
              <a:rPr lang="en-US" sz="800" b="1" dirty="0">
                <a:solidFill>
                  <a:schemeClr val="bg1"/>
                </a:solidFill>
              </a:rPr>
              <a:t>39</a:t>
            </a:r>
            <a:r>
              <a:rPr lang="en-US" sz="800" dirty="0">
                <a:solidFill>
                  <a:schemeClr val="bg1"/>
                </a:solidFill>
              </a:rPr>
              <a:t>, 1805-1834 (2010).  doi:10.1039/B907301A</a:t>
            </a:r>
          </a:p>
          <a:p>
            <a:r>
              <a:rPr lang="en-US" sz="800" dirty="0">
                <a:solidFill>
                  <a:schemeClr val="bg1"/>
                </a:solidFill>
              </a:rPr>
              <a:t>H. </a:t>
            </a:r>
            <a:r>
              <a:rPr lang="en-US" sz="800" dirty="0" err="1">
                <a:solidFill>
                  <a:schemeClr val="bg1"/>
                </a:solidFill>
              </a:rPr>
              <a:t>Hamoudi</a:t>
            </a:r>
            <a:r>
              <a:rPr lang="en-US" sz="800" i="1" dirty="0">
                <a:solidFill>
                  <a:schemeClr val="bg1"/>
                </a:solidFill>
              </a:rPr>
              <a:t> et al.</a:t>
            </a:r>
            <a:r>
              <a:rPr lang="en-US" sz="800" dirty="0">
                <a:solidFill>
                  <a:schemeClr val="bg1"/>
                </a:solidFill>
              </a:rPr>
              <a:t>, </a:t>
            </a:r>
            <a:r>
              <a:rPr lang="en-US" sz="800" i="1" dirty="0">
                <a:solidFill>
                  <a:schemeClr val="bg1"/>
                </a:solidFill>
              </a:rPr>
              <a:t>On the self assembly of short chain </a:t>
            </a:r>
            <a:r>
              <a:rPr lang="en-US" sz="800" i="1" dirty="0" err="1">
                <a:solidFill>
                  <a:schemeClr val="bg1"/>
                </a:solidFill>
              </a:rPr>
              <a:t>alkanedithiols</a:t>
            </a:r>
            <a:r>
              <a:rPr lang="en-US" sz="800" dirty="0">
                <a:solidFill>
                  <a:schemeClr val="bg1"/>
                </a:solidFill>
              </a:rPr>
              <a:t>, Phys. Chem. Chem. Phys. </a:t>
            </a:r>
            <a:r>
              <a:rPr lang="en-US" sz="800" b="1" dirty="0">
                <a:solidFill>
                  <a:schemeClr val="bg1"/>
                </a:solidFill>
              </a:rPr>
              <a:t>10</a:t>
            </a:r>
            <a:r>
              <a:rPr lang="en-US" sz="800" dirty="0">
                <a:solidFill>
                  <a:schemeClr val="bg1"/>
                </a:solidFill>
              </a:rPr>
              <a:t>, 6836-6841 (2008).  doi:10.1039/B809760G</a:t>
            </a:r>
          </a:p>
          <a:p>
            <a:endParaRPr lang="en-US" sz="1200" dirty="0">
              <a:solidFill>
                <a:schemeClr val="bg1"/>
              </a:solidFill>
            </a:endParaRPr>
          </a:p>
        </p:txBody>
      </p:sp>
      <p:pic>
        <p:nvPicPr>
          <p:cNvPr id="5" name="Content Placeholder 7">
            <a:extLst>
              <a:ext uri="{FF2B5EF4-FFF2-40B4-BE49-F238E27FC236}">
                <a16:creationId xmlns:a16="http://schemas.microsoft.com/office/drawing/2014/main" id="{42346C1F-597B-4D94-311D-75D96E6870E9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9856" y="2072229"/>
            <a:ext cx="2731610" cy="3792512"/>
          </a:xfrm>
          <a:prstGeom prst="rect">
            <a:avLst/>
          </a:prstGeom>
          <a:noFill/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59DABC3-5D59-15B3-6A91-716FEE91EE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16053" y="2172709"/>
            <a:ext cx="5102794" cy="3121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2969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6279372" y="4776998"/>
            <a:ext cx="5488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What is the surface roughness?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287155" y="2560320"/>
            <a:ext cx="5488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What is the coverage of the monolayer?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42874" y="4767039"/>
            <a:ext cx="5488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How long does the monolayer last?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59510" y="2548063"/>
            <a:ext cx="5488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How thick is the monolayer?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Characterization of Monolayer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510" y="7724678"/>
            <a:ext cx="11912599" cy="4453467"/>
          </a:xfrm>
        </p:spPr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 Spectroscopic Ellipsometry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 Nano-projectile Secondary Ion Mass Spectrometry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 X-ray Photoelectron Spectroscopy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 Atomic Force Microscopy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829E7-D90C-4095-B7C1-4057DFF6FA1D}" type="slidenum">
              <a:rPr lang="en-US" smtClean="0"/>
              <a:t>11</a:t>
            </a:fld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442874" y="1781372"/>
            <a:ext cx="5504688" cy="1911096"/>
          </a:xfrm>
          <a:prstGeom prst="roundRect">
            <a:avLst/>
          </a:prstGeom>
          <a:noFill/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6271590" y="1781372"/>
            <a:ext cx="5503617" cy="1911096"/>
          </a:xfrm>
          <a:prstGeom prst="roundRect">
            <a:avLst/>
          </a:prstGeom>
          <a:noFill/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442874" y="4005793"/>
            <a:ext cx="5504688" cy="1911743"/>
          </a:xfrm>
          <a:prstGeom prst="roundRect">
            <a:avLst/>
          </a:prstGeom>
          <a:noFill/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6271591" y="4006117"/>
            <a:ext cx="5503617" cy="1911096"/>
          </a:xfrm>
          <a:prstGeom prst="roundRect">
            <a:avLst/>
          </a:prstGeom>
          <a:noFill/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0" y="6396335"/>
            <a:ext cx="114638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V. </a:t>
            </a:r>
            <a:r>
              <a:rPr lang="en-US" sz="1200" dirty="0" err="1">
                <a:solidFill>
                  <a:schemeClr val="bg1"/>
                </a:solidFill>
              </a:rPr>
              <a:t>Zakusilova</a:t>
            </a:r>
            <a:r>
              <a:rPr lang="en-US" sz="1200" i="1" dirty="0">
                <a:solidFill>
                  <a:schemeClr val="bg1"/>
                </a:solidFill>
              </a:rPr>
              <a:t> et al.</a:t>
            </a:r>
            <a:r>
              <a:rPr lang="en-US" sz="1200" dirty="0">
                <a:solidFill>
                  <a:schemeClr val="bg1"/>
                </a:solidFill>
              </a:rPr>
              <a:t>, </a:t>
            </a:r>
            <a:r>
              <a:rPr lang="en-US" sz="1200" i="1" dirty="0">
                <a:solidFill>
                  <a:schemeClr val="bg1"/>
                </a:solidFill>
              </a:rPr>
              <a:t>Characterization and application of </a:t>
            </a:r>
            <a:r>
              <a:rPr lang="en-US" sz="1200" i="1" dirty="0" err="1">
                <a:solidFill>
                  <a:schemeClr val="bg1"/>
                </a:solidFill>
              </a:rPr>
              <a:t>alkanethiolate</a:t>
            </a:r>
            <a:r>
              <a:rPr lang="en-US" sz="1200" i="1" dirty="0">
                <a:solidFill>
                  <a:schemeClr val="bg1"/>
                </a:solidFill>
              </a:rPr>
              <a:t> self-assembled monolayers on Au-Coated chips for </a:t>
            </a:r>
            <a:r>
              <a:rPr lang="en-US" sz="1200" i="1" dirty="0" err="1">
                <a:solidFill>
                  <a:schemeClr val="bg1"/>
                </a:solidFill>
              </a:rPr>
              <a:t>Ir</a:t>
            </a:r>
            <a:r>
              <a:rPr lang="en-US" sz="1200" i="1" dirty="0">
                <a:solidFill>
                  <a:schemeClr val="bg1"/>
                </a:solidFill>
              </a:rPr>
              <a:t>(IV) and Rh(III) sorption</a:t>
            </a:r>
            <a:r>
              <a:rPr lang="en-US" sz="1200" dirty="0">
                <a:solidFill>
                  <a:schemeClr val="bg1"/>
                </a:solidFill>
              </a:rPr>
              <a:t>, Applied Surface Science </a:t>
            </a:r>
            <a:r>
              <a:rPr lang="en-US" sz="1200" b="1" dirty="0">
                <a:solidFill>
                  <a:schemeClr val="bg1"/>
                </a:solidFill>
              </a:rPr>
              <a:t>642</a:t>
            </a:r>
            <a:r>
              <a:rPr lang="en-US" sz="1200" dirty="0">
                <a:solidFill>
                  <a:schemeClr val="bg1"/>
                </a:solidFill>
              </a:rPr>
              <a:t>, 158356 (2024).  doi:10.1016/j.apsusc.2023.158356</a:t>
            </a:r>
          </a:p>
        </p:txBody>
      </p:sp>
    </p:spTree>
    <p:extLst>
      <p:ext uri="{BB962C8B-B14F-4D97-AF65-F5344CB8AC3E}">
        <p14:creationId xmlns:p14="http://schemas.microsoft.com/office/powerpoint/2010/main" val="6223619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6279372" y="4353659"/>
            <a:ext cx="5488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u="sng" dirty="0"/>
              <a:t>What is the surface roughness?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287155" y="2145446"/>
            <a:ext cx="5488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u="sng" dirty="0"/>
              <a:t>What is the coverage of the monolayer?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42874" y="4352156"/>
            <a:ext cx="5488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u="sng" dirty="0"/>
              <a:t>How long does the monolayer last?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59510" y="2148466"/>
            <a:ext cx="5488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u="sng" dirty="0"/>
              <a:t>How thick is the monolayer?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302720" y="2523388"/>
            <a:ext cx="54880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Nano-projectile Secondary Ion Mass Spectrometry</a:t>
            </a:r>
          </a:p>
          <a:p>
            <a:pPr algn="ctr"/>
            <a:r>
              <a:rPr lang="en-US" dirty="0"/>
              <a:t>The coverage was measured to be 83 ± 15 %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50656" y="4735264"/>
            <a:ext cx="54880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X-ray Photoelectron Spectroscopy</a:t>
            </a:r>
          </a:p>
          <a:p>
            <a:pPr algn="ctr"/>
            <a:r>
              <a:rPr lang="en-US" dirty="0"/>
              <a:t>Studies ongoing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59510" y="2523825"/>
            <a:ext cx="54880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Spectroscopic Ellipsometry</a:t>
            </a:r>
          </a:p>
          <a:p>
            <a:pPr algn="ctr"/>
            <a:r>
              <a:rPr lang="en-US" dirty="0"/>
              <a:t>Measured thickness is 1.56 ± 0.017 nm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Characterization of Monolayer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510" y="7724678"/>
            <a:ext cx="11912599" cy="4453467"/>
          </a:xfrm>
        </p:spPr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 Spectroscopic Ellipsometry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 Nano-projectile Secondary Ion Mass Spectrometry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 X-ray Photoelectron Spectroscopy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 Atomic Force Microscopy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829E7-D90C-4095-B7C1-4057DFF6FA1D}" type="slidenum">
              <a:rPr lang="en-US" smtClean="0"/>
              <a:t>12</a:t>
            </a:fld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442874" y="1781372"/>
            <a:ext cx="5504688" cy="1911096"/>
          </a:xfrm>
          <a:prstGeom prst="roundRect">
            <a:avLst/>
          </a:prstGeom>
          <a:noFill/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6271590" y="1781372"/>
            <a:ext cx="5503617" cy="1911096"/>
          </a:xfrm>
          <a:prstGeom prst="roundRect">
            <a:avLst/>
          </a:prstGeom>
          <a:noFill/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442874" y="4005793"/>
            <a:ext cx="5504688" cy="1911743"/>
          </a:xfrm>
          <a:prstGeom prst="roundRect">
            <a:avLst/>
          </a:prstGeom>
          <a:noFill/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6271591" y="4006117"/>
            <a:ext cx="5503617" cy="1911096"/>
          </a:xfrm>
          <a:prstGeom prst="roundRect">
            <a:avLst/>
          </a:prstGeom>
          <a:noFill/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6302720" y="4731164"/>
            <a:ext cx="54880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Atomic Force Microscopy</a:t>
            </a:r>
          </a:p>
          <a:p>
            <a:pPr algn="ctr"/>
            <a:r>
              <a:rPr lang="en-US" dirty="0"/>
              <a:t>Bare Au has a surface roughness of 1.17 nm</a:t>
            </a:r>
          </a:p>
          <a:p>
            <a:pPr algn="ctr"/>
            <a:r>
              <a:rPr lang="en-US" dirty="0"/>
              <a:t>NDT on Au has a surface roughness of 0.983 nm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0" y="6396335"/>
            <a:ext cx="114638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V. </a:t>
            </a:r>
            <a:r>
              <a:rPr lang="en-US" sz="1200" dirty="0" err="1">
                <a:solidFill>
                  <a:schemeClr val="bg1"/>
                </a:solidFill>
              </a:rPr>
              <a:t>Zakusilova</a:t>
            </a:r>
            <a:r>
              <a:rPr lang="en-US" sz="1200" i="1" dirty="0">
                <a:solidFill>
                  <a:schemeClr val="bg1"/>
                </a:solidFill>
              </a:rPr>
              <a:t> et al.</a:t>
            </a:r>
            <a:r>
              <a:rPr lang="en-US" sz="1200" dirty="0">
                <a:solidFill>
                  <a:schemeClr val="bg1"/>
                </a:solidFill>
              </a:rPr>
              <a:t>, </a:t>
            </a:r>
            <a:r>
              <a:rPr lang="en-US" sz="1200" i="1" dirty="0">
                <a:solidFill>
                  <a:schemeClr val="bg1"/>
                </a:solidFill>
              </a:rPr>
              <a:t>Characterization and application of </a:t>
            </a:r>
            <a:r>
              <a:rPr lang="en-US" sz="1200" i="1" dirty="0" err="1">
                <a:solidFill>
                  <a:schemeClr val="bg1"/>
                </a:solidFill>
              </a:rPr>
              <a:t>alkanethiolate</a:t>
            </a:r>
            <a:r>
              <a:rPr lang="en-US" sz="1200" i="1" dirty="0">
                <a:solidFill>
                  <a:schemeClr val="bg1"/>
                </a:solidFill>
              </a:rPr>
              <a:t> self-assembled monolayers on Au-Coated chips for </a:t>
            </a:r>
            <a:r>
              <a:rPr lang="en-US" sz="1200" i="1" dirty="0" err="1">
                <a:solidFill>
                  <a:schemeClr val="bg1"/>
                </a:solidFill>
              </a:rPr>
              <a:t>Ir</a:t>
            </a:r>
            <a:r>
              <a:rPr lang="en-US" sz="1200" i="1" dirty="0">
                <a:solidFill>
                  <a:schemeClr val="bg1"/>
                </a:solidFill>
              </a:rPr>
              <a:t>(IV) and Rh(III) sorption</a:t>
            </a:r>
            <a:r>
              <a:rPr lang="en-US" sz="1200" dirty="0">
                <a:solidFill>
                  <a:schemeClr val="bg1"/>
                </a:solidFill>
              </a:rPr>
              <a:t>, Applied Surface Science </a:t>
            </a:r>
            <a:r>
              <a:rPr lang="en-US" sz="1200" b="1" dirty="0">
                <a:solidFill>
                  <a:schemeClr val="bg1"/>
                </a:solidFill>
              </a:rPr>
              <a:t>642</a:t>
            </a:r>
            <a:r>
              <a:rPr lang="en-US" sz="1200" dirty="0">
                <a:solidFill>
                  <a:schemeClr val="bg1"/>
                </a:solidFill>
              </a:rPr>
              <a:t>, 158356 (2024).  doi:10.1016/j.apsusc.2023.158356</a:t>
            </a:r>
          </a:p>
        </p:txBody>
      </p:sp>
    </p:spTree>
    <p:extLst>
      <p:ext uri="{BB962C8B-B14F-4D97-AF65-F5344CB8AC3E}">
        <p14:creationId xmlns:p14="http://schemas.microsoft.com/office/powerpoint/2010/main" val="4215922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4821" y="2410714"/>
            <a:ext cx="5100631" cy="311554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Recoil Transfer Chamber (RTC)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829E7-D90C-4095-B7C1-4057DFF6FA1D}" type="slidenum">
              <a:rPr lang="en-US" smtClean="0"/>
              <a:t>13</a:t>
            </a:fld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0" y="6396335"/>
            <a:ext cx="114638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M. C. Alfonso</a:t>
            </a:r>
            <a:r>
              <a:rPr lang="en-US" sz="1200" i="1" dirty="0">
                <a:solidFill>
                  <a:schemeClr val="bg1"/>
                </a:solidFill>
              </a:rPr>
              <a:t> et al.</a:t>
            </a:r>
            <a:r>
              <a:rPr lang="en-US" sz="1200" dirty="0">
                <a:solidFill>
                  <a:schemeClr val="bg1"/>
                </a:solidFill>
              </a:rPr>
              <a:t>, </a:t>
            </a:r>
            <a:r>
              <a:rPr lang="en-US" sz="1200" i="1" dirty="0">
                <a:solidFill>
                  <a:schemeClr val="bg1"/>
                </a:solidFill>
              </a:rPr>
              <a:t>New recoil transfer chamber for </a:t>
            </a:r>
            <a:r>
              <a:rPr lang="en-US" sz="1200" i="1" dirty="0" err="1">
                <a:solidFill>
                  <a:schemeClr val="bg1"/>
                </a:solidFill>
              </a:rPr>
              <a:t>thermalization</a:t>
            </a:r>
            <a:r>
              <a:rPr lang="en-US" sz="1200" i="1" dirty="0">
                <a:solidFill>
                  <a:schemeClr val="bg1"/>
                </a:solidFill>
              </a:rPr>
              <a:t> of heavy ions produced in fusion-evaporation reactions</a:t>
            </a:r>
            <a:r>
              <a:rPr lang="en-US" sz="1200" dirty="0">
                <a:solidFill>
                  <a:schemeClr val="bg1"/>
                </a:solidFill>
              </a:rPr>
              <a:t>, </a:t>
            </a:r>
            <a:r>
              <a:rPr lang="en-US" sz="1200" dirty="0" err="1">
                <a:solidFill>
                  <a:schemeClr val="bg1"/>
                </a:solidFill>
              </a:rPr>
              <a:t>Nucl</a:t>
            </a:r>
            <a:r>
              <a:rPr lang="en-US" sz="1200" dirty="0">
                <a:solidFill>
                  <a:schemeClr val="bg1"/>
                </a:solidFill>
              </a:rPr>
              <a:t>. </a:t>
            </a:r>
            <a:r>
              <a:rPr lang="en-US" sz="1200" dirty="0" err="1">
                <a:solidFill>
                  <a:schemeClr val="bg1"/>
                </a:solidFill>
              </a:rPr>
              <a:t>Instrum</a:t>
            </a:r>
            <a:r>
              <a:rPr lang="en-US" sz="1200" dirty="0">
                <a:solidFill>
                  <a:schemeClr val="bg1"/>
                </a:solidFill>
              </a:rPr>
              <a:t>. Methods Phys. Res., Sect. A </a:t>
            </a:r>
            <a:r>
              <a:rPr lang="en-US" sz="1200" b="1" dirty="0">
                <a:solidFill>
                  <a:schemeClr val="bg1"/>
                </a:solidFill>
              </a:rPr>
              <a:t>798</a:t>
            </a:r>
            <a:r>
              <a:rPr lang="en-US" sz="1200" dirty="0">
                <a:solidFill>
                  <a:schemeClr val="bg1"/>
                </a:solidFill>
              </a:rPr>
              <a:t>, 52-61 (2015).  doi:10.1016/j.nima.2015.07.004</a:t>
            </a:r>
          </a:p>
        </p:txBody>
      </p:sp>
      <p:grpSp>
        <p:nvGrpSpPr>
          <p:cNvPr id="43" name="Group 42"/>
          <p:cNvGrpSpPr/>
          <p:nvPr/>
        </p:nvGrpSpPr>
        <p:grpSpPr>
          <a:xfrm>
            <a:off x="476548" y="1713253"/>
            <a:ext cx="4457607" cy="4459962"/>
            <a:chOff x="3948130" y="1716584"/>
            <a:chExt cx="4457607" cy="4459962"/>
          </a:xfrm>
        </p:grpSpPr>
        <p:pic>
          <p:nvPicPr>
            <p:cNvPr id="42" name="Content Placeholder 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5918"/>
            <a:stretch/>
          </p:blipFill>
          <p:spPr>
            <a:xfrm>
              <a:off x="3948130" y="1723609"/>
              <a:ext cx="3205145" cy="4452937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6390670" y="1716584"/>
              <a:ext cx="2015067" cy="5539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6614821" y="5721531"/>
            <a:ext cx="51006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Detector array design at the end of the RTC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93CE5FC9-31D7-450D-EE70-0BDAFE3184F4}"/>
              </a:ext>
            </a:extLst>
          </p:cNvPr>
          <p:cNvGrpSpPr/>
          <p:nvPr/>
        </p:nvGrpSpPr>
        <p:grpSpPr>
          <a:xfrm>
            <a:off x="3656230" y="3570040"/>
            <a:ext cx="2189507" cy="425010"/>
            <a:chOff x="4157753" y="2572709"/>
            <a:chExt cx="6053087" cy="2087127"/>
          </a:xfrm>
        </p:grpSpPr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42261B6F-374A-E396-F5FC-92C7607ECBD1}"/>
                </a:ext>
              </a:extLst>
            </p:cNvPr>
            <p:cNvGrpSpPr/>
            <p:nvPr/>
          </p:nvGrpSpPr>
          <p:grpSpPr>
            <a:xfrm>
              <a:off x="4157753" y="2572709"/>
              <a:ext cx="6053087" cy="934236"/>
              <a:chOff x="4157753" y="2572709"/>
              <a:chExt cx="6053087" cy="934236"/>
            </a:xfrm>
          </p:grpSpPr>
          <p:grpSp>
            <p:nvGrpSpPr>
              <p:cNvPr id="67" name="Group 66">
                <a:extLst>
                  <a:ext uri="{FF2B5EF4-FFF2-40B4-BE49-F238E27FC236}">
                    <a16:creationId xmlns:a16="http://schemas.microsoft.com/office/drawing/2014/main" id="{DE7360D2-2EDC-FE56-C079-6202EB594F36}"/>
                  </a:ext>
                </a:extLst>
              </p:cNvPr>
              <p:cNvGrpSpPr/>
              <p:nvPr/>
            </p:nvGrpSpPr>
            <p:grpSpPr>
              <a:xfrm flipV="1">
                <a:off x="4157753" y="2574995"/>
                <a:ext cx="1516046" cy="926215"/>
                <a:chOff x="7185338" y="3794784"/>
                <a:chExt cx="1516046" cy="926215"/>
              </a:xfrm>
            </p:grpSpPr>
            <p:sp>
              <p:nvSpPr>
                <p:cNvPr id="83" name="Прямоугольник 3">
                  <a:extLst>
                    <a:ext uri="{FF2B5EF4-FFF2-40B4-BE49-F238E27FC236}">
                      <a16:creationId xmlns:a16="http://schemas.microsoft.com/office/drawing/2014/main" id="{596B901B-C4B3-AAE7-2E65-0436E41D94D1}"/>
                    </a:ext>
                  </a:extLst>
                </p:cNvPr>
                <p:cNvSpPr/>
                <p:nvPr/>
              </p:nvSpPr>
              <p:spPr>
                <a:xfrm>
                  <a:off x="7187766" y="4191160"/>
                  <a:ext cx="1512231" cy="261866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bg2">
                        <a:lumMod val="50000"/>
                        <a:tint val="66000"/>
                        <a:satMod val="160000"/>
                      </a:schemeClr>
                    </a:gs>
                    <a:gs pos="50000">
                      <a:schemeClr val="bg2">
                        <a:lumMod val="50000"/>
                        <a:tint val="44500"/>
                        <a:satMod val="160000"/>
                      </a:schemeClr>
                    </a:gs>
                    <a:gs pos="100000">
                      <a:schemeClr val="bg2">
                        <a:lumMod val="50000"/>
                        <a:tint val="23500"/>
                        <a:satMod val="16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4" name="Прямоугольник 3">
                  <a:extLst>
                    <a:ext uri="{FF2B5EF4-FFF2-40B4-BE49-F238E27FC236}">
                      <a16:creationId xmlns:a16="http://schemas.microsoft.com/office/drawing/2014/main" id="{4F4EFBFC-DDC8-153E-1FE0-F9CD1CE03450}"/>
                    </a:ext>
                  </a:extLst>
                </p:cNvPr>
                <p:cNvSpPr/>
                <p:nvPr/>
              </p:nvSpPr>
              <p:spPr>
                <a:xfrm>
                  <a:off x="7185338" y="3924577"/>
                  <a:ext cx="1516046" cy="261866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FFFF00">
                        <a:shade val="30000"/>
                        <a:satMod val="115000"/>
                      </a:srgbClr>
                    </a:gs>
                    <a:gs pos="50000">
                      <a:srgbClr val="FFFF00">
                        <a:shade val="67500"/>
                        <a:satMod val="115000"/>
                      </a:srgbClr>
                    </a:gs>
                    <a:gs pos="100000">
                      <a:srgbClr val="FFFF00">
                        <a:shade val="100000"/>
                        <a:satMod val="115000"/>
                      </a:srgbClr>
                    </a:gs>
                  </a:gsLst>
                  <a:lin ang="2700000" scaled="1"/>
                  <a:tileRect/>
                </a:gra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5" name="Прямоугольник 3">
                  <a:extLst>
                    <a:ext uri="{FF2B5EF4-FFF2-40B4-BE49-F238E27FC236}">
                      <a16:creationId xmlns:a16="http://schemas.microsoft.com/office/drawing/2014/main" id="{0E831E81-CBBE-BF9A-BB6A-9EE8D6F988FA}"/>
                    </a:ext>
                  </a:extLst>
                </p:cNvPr>
                <p:cNvSpPr/>
                <p:nvPr/>
              </p:nvSpPr>
              <p:spPr>
                <a:xfrm>
                  <a:off x="7187766" y="4459133"/>
                  <a:ext cx="1513606" cy="261866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bg2">
                        <a:lumMod val="75000"/>
                        <a:shade val="30000"/>
                        <a:satMod val="115000"/>
                      </a:schemeClr>
                    </a:gs>
                    <a:gs pos="50000">
                      <a:schemeClr val="bg2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bg2">
                        <a:lumMod val="75000"/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  <a:ln>
                  <a:solidFill>
                    <a:schemeClr val="accent5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6" name="Прямоугольник 3">
                  <a:extLst>
                    <a:ext uri="{FF2B5EF4-FFF2-40B4-BE49-F238E27FC236}">
                      <a16:creationId xmlns:a16="http://schemas.microsoft.com/office/drawing/2014/main" id="{EE1A4B03-51A6-ED26-342C-1A317C421CA3}"/>
                    </a:ext>
                  </a:extLst>
                </p:cNvPr>
                <p:cNvSpPr/>
                <p:nvPr/>
              </p:nvSpPr>
              <p:spPr>
                <a:xfrm>
                  <a:off x="7187765" y="3794784"/>
                  <a:ext cx="1512231" cy="126990"/>
                </a:xfrm>
                <a:prstGeom prst="rect">
                  <a:avLst/>
                </a:prstGeom>
                <a:solidFill>
                  <a:schemeClr val="accent5">
                    <a:lumMod val="60000"/>
                    <a:lumOff val="40000"/>
                  </a:schemeClr>
                </a:solidFill>
                <a:ln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68" name="Group 67">
                <a:extLst>
                  <a:ext uri="{FF2B5EF4-FFF2-40B4-BE49-F238E27FC236}">
                    <a16:creationId xmlns:a16="http://schemas.microsoft.com/office/drawing/2014/main" id="{F468BE4E-B7A6-002E-DE1B-A4B758E49A97}"/>
                  </a:ext>
                </a:extLst>
              </p:cNvPr>
              <p:cNvGrpSpPr/>
              <p:nvPr/>
            </p:nvGrpSpPr>
            <p:grpSpPr>
              <a:xfrm flipV="1">
                <a:off x="5673452" y="2572709"/>
                <a:ext cx="1513619" cy="934236"/>
                <a:chOff x="7187765" y="3786763"/>
                <a:chExt cx="1513619" cy="934236"/>
              </a:xfrm>
            </p:grpSpPr>
            <p:sp>
              <p:nvSpPr>
                <p:cNvPr id="79" name="Прямоугольник 3">
                  <a:extLst>
                    <a:ext uri="{FF2B5EF4-FFF2-40B4-BE49-F238E27FC236}">
                      <a16:creationId xmlns:a16="http://schemas.microsoft.com/office/drawing/2014/main" id="{1464BBC2-3890-5282-5A1C-042B1DDF7978}"/>
                    </a:ext>
                  </a:extLst>
                </p:cNvPr>
                <p:cNvSpPr/>
                <p:nvPr/>
              </p:nvSpPr>
              <p:spPr>
                <a:xfrm>
                  <a:off x="7187766" y="4191160"/>
                  <a:ext cx="1512231" cy="261866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bg2">
                        <a:lumMod val="50000"/>
                        <a:tint val="66000"/>
                        <a:satMod val="160000"/>
                      </a:schemeClr>
                    </a:gs>
                    <a:gs pos="50000">
                      <a:schemeClr val="bg2">
                        <a:lumMod val="50000"/>
                        <a:tint val="44500"/>
                        <a:satMod val="160000"/>
                      </a:schemeClr>
                    </a:gs>
                    <a:gs pos="100000">
                      <a:schemeClr val="bg2">
                        <a:lumMod val="50000"/>
                        <a:tint val="23500"/>
                        <a:satMod val="16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0" name="Прямоугольник 3">
                  <a:extLst>
                    <a:ext uri="{FF2B5EF4-FFF2-40B4-BE49-F238E27FC236}">
                      <a16:creationId xmlns:a16="http://schemas.microsoft.com/office/drawing/2014/main" id="{386621DC-9179-CBF8-77A0-170F763EA952}"/>
                    </a:ext>
                  </a:extLst>
                </p:cNvPr>
                <p:cNvSpPr/>
                <p:nvPr/>
              </p:nvSpPr>
              <p:spPr>
                <a:xfrm>
                  <a:off x="7189153" y="3924577"/>
                  <a:ext cx="1512231" cy="261866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FFFF00">
                        <a:shade val="30000"/>
                        <a:satMod val="115000"/>
                      </a:srgbClr>
                    </a:gs>
                    <a:gs pos="50000">
                      <a:srgbClr val="FFFF00">
                        <a:shade val="67500"/>
                        <a:satMod val="115000"/>
                      </a:srgbClr>
                    </a:gs>
                    <a:gs pos="100000">
                      <a:srgbClr val="FFFF00">
                        <a:shade val="100000"/>
                        <a:satMod val="115000"/>
                      </a:srgbClr>
                    </a:gs>
                  </a:gsLst>
                  <a:lin ang="2700000" scaled="1"/>
                  <a:tileRect/>
                </a:gra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1" name="Прямоугольник 3">
                  <a:extLst>
                    <a:ext uri="{FF2B5EF4-FFF2-40B4-BE49-F238E27FC236}">
                      <a16:creationId xmlns:a16="http://schemas.microsoft.com/office/drawing/2014/main" id="{9F5B69E2-E422-D0F1-C266-3C8FE92E7549}"/>
                    </a:ext>
                  </a:extLst>
                </p:cNvPr>
                <p:cNvSpPr/>
                <p:nvPr/>
              </p:nvSpPr>
              <p:spPr>
                <a:xfrm>
                  <a:off x="7189140" y="4459133"/>
                  <a:ext cx="1512231" cy="261866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bg2">
                        <a:lumMod val="75000"/>
                        <a:shade val="30000"/>
                        <a:satMod val="115000"/>
                      </a:schemeClr>
                    </a:gs>
                    <a:gs pos="50000">
                      <a:schemeClr val="bg2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bg2">
                        <a:lumMod val="75000"/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  <a:ln>
                  <a:solidFill>
                    <a:schemeClr val="accent5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2" name="Прямоугольник 3">
                  <a:extLst>
                    <a:ext uri="{FF2B5EF4-FFF2-40B4-BE49-F238E27FC236}">
                      <a16:creationId xmlns:a16="http://schemas.microsoft.com/office/drawing/2014/main" id="{03D82C7B-4E34-2E96-0CE1-CD014A42AD08}"/>
                    </a:ext>
                  </a:extLst>
                </p:cNvPr>
                <p:cNvSpPr/>
                <p:nvPr/>
              </p:nvSpPr>
              <p:spPr>
                <a:xfrm>
                  <a:off x="7187765" y="3786763"/>
                  <a:ext cx="1512231" cy="126990"/>
                </a:xfrm>
                <a:prstGeom prst="rect">
                  <a:avLst/>
                </a:prstGeom>
                <a:solidFill>
                  <a:schemeClr val="accent5">
                    <a:lumMod val="60000"/>
                    <a:lumOff val="40000"/>
                  </a:schemeClr>
                </a:solidFill>
                <a:ln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69" name="Group 68">
                <a:extLst>
                  <a:ext uri="{FF2B5EF4-FFF2-40B4-BE49-F238E27FC236}">
                    <a16:creationId xmlns:a16="http://schemas.microsoft.com/office/drawing/2014/main" id="{57D222E7-19AB-553F-FB79-BB544081D8EA}"/>
                  </a:ext>
                </a:extLst>
              </p:cNvPr>
              <p:cNvGrpSpPr/>
              <p:nvPr/>
            </p:nvGrpSpPr>
            <p:grpSpPr>
              <a:xfrm flipV="1">
                <a:off x="7186377" y="2572709"/>
                <a:ext cx="1513619" cy="934236"/>
                <a:chOff x="7187765" y="3786763"/>
                <a:chExt cx="1513619" cy="934236"/>
              </a:xfrm>
            </p:grpSpPr>
            <p:sp>
              <p:nvSpPr>
                <p:cNvPr id="75" name="Прямоугольник 3">
                  <a:extLst>
                    <a:ext uri="{FF2B5EF4-FFF2-40B4-BE49-F238E27FC236}">
                      <a16:creationId xmlns:a16="http://schemas.microsoft.com/office/drawing/2014/main" id="{0E4E3197-CCA8-F4A5-5320-FD73DBC75CDE}"/>
                    </a:ext>
                  </a:extLst>
                </p:cNvPr>
                <p:cNvSpPr/>
                <p:nvPr/>
              </p:nvSpPr>
              <p:spPr>
                <a:xfrm>
                  <a:off x="7187766" y="4191160"/>
                  <a:ext cx="1512231" cy="261866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bg2">
                        <a:lumMod val="50000"/>
                        <a:tint val="66000"/>
                        <a:satMod val="160000"/>
                      </a:schemeClr>
                    </a:gs>
                    <a:gs pos="50000">
                      <a:schemeClr val="bg2">
                        <a:lumMod val="50000"/>
                        <a:tint val="44500"/>
                        <a:satMod val="160000"/>
                      </a:schemeClr>
                    </a:gs>
                    <a:gs pos="100000">
                      <a:schemeClr val="bg2">
                        <a:lumMod val="50000"/>
                        <a:tint val="23500"/>
                        <a:satMod val="16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6" name="Прямоугольник 3">
                  <a:extLst>
                    <a:ext uri="{FF2B5EF4-FFF2-40B4-BE49-F238E27FC236}">
                      <a16:creationId xmlns:a16="http://schemas.microsoft.com/office/drawing/2014/main" id="{6F67496F-1B49-12D5-6837-B0C9E1B85705}"/>
                    </a:ext>
                  </a:extLst>
                </p:cNvPr>
                <p:cNvSpPr/>
                <p:nvPr/>
              </p:nvSpPr>
              <p:spPr>
                <a:xfrm>
                  <a:off x="7189153" y="3924577"/>
                  <a:ext cx="1512231" cy="261866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FFFF00">
                        <a:shade val="30000"/>
                        <a:satMod val="115000"/>
                      </a:srgbClr>
                    </a:gs>
                    <a:gs pos="50000">
                      <a:srgbClr val="FFFF00">
                        <a:shade val="67500"/>
                        <a:satMod val="115000"/>
                      </a:srgbClr>
                    </a:gs>
                    <a:gs pos="100000">
                      <a:srgbClr val="FFFF00">
                        <a:shade val="100000"/>
                        <a:satMod val="115000"/>
                      </a:srgbClr>
                    </a:gs>
                  </a:gsLst>
                  <a:lin ang="2700000" scaled="1"/>
                  <a:tileRect/>
                </a:gra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7" name="Прямоугольник 3">
                  <a:extLst>
                    <a:ext uri="{FF2B5EF4-FFF2-40B4-BE49-F238E27FC236}">
                      <a16:creationId xmlns:a16="http://schemas.microsoft.com/office/drawing/2014/main" id="{52817019-2E68-6457-FD54-727CDC946AA1}"/>
                    </a:ext>
                  </a:extLst>
                </p:cNvPr>
                <p:cNvSpPr/>
                <p:nvPr/>
              </p:nvSpPr>
              <p:spPr>
                <a:xfrm>
                  <a:off x="7189140" y="4459133"/>
                  <a:ext cx="1512231" cy="261866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bg2">
                        <a:lumMod val="75000"/>
                        <a:shade val="30000"/>
                        <a:satMod val="115000"/>
                      </a:schemeClr>
                    </a:gs>
                    <a:gs pos="50000">
                      <a:schemeClr val="bg2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bg2">
                        <a:lumMod val="75000"/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  <a:ln>
                  <a:solidFill>
                    <a:schemeClr val="accent5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8" name="Прямоугольник 3">
                  <a:extLst>
                    <a:ext uri="{FF2B5EF4-FFF2-40B4-BE49-F238E27FC236}">
                      <a16:creationId xmlns:a16="http://schemas.microsoft.com/office/drawing/2014/main" id="{ADBD9956-418A-FDE2-FC6A-A06059BD4E1C}"/>
                    </a:ext>
                  </a:extLst>
                </p:cNvPr>
                <p:cNvSpPr/>
                <p:nvPr/>
              </p:nvSpPr>
              <p:spPr>
                <a:xfrm>
                  <a:off x="7187765" y="3786763"/>
                  <a:ext cx="1512231" cy="126990"/>
                </a:xfrm>
                <a:prstGeom prst="rect">
                  <a:avLst/>
                </a:prstGeom>
                <a:solidFill>
                  <a:schemeClr val="accent5">
                    <a:lumMod val="60000"/>
                    <a:lumOff val="40000"/>
                  </a:schemeClr>
                </a:solidFill>
                <a:ln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70" name="Group 69">
                <a:extLst>
                  <a:ext uri="{FF2B5EF4-FFF2-40B4-BE49-F238E27FC236}">
                    <a16:creationId xmlns:a16="http://schemas.microsoft.com/office/drawing/2014/main" id="{60DEE767-D694-9856-8966-3E714A3571DC}"/>
                  </a:ext>
                </a:extLst>
              </p:cNvPr>
              <p:cNvGrpSpPr/>
              <p:nvPr/>
            </p:nvGrpSpPr>
            <p:grpSpPr>
              <a:xfrm flipV="1">
                <a:off x="8697221" y="2572709"/>
                <a:ext cx="1513619" cy="934236"/>
                <a:chOff x="7187765" y="3786763"/>
                <a:chExt cx="1513619" cy="934236"/>
              </a:xfrm>
            </p:grpSpPr>
            <p:sp>
              <p:nvSpPr>
                <p:cNvPr id="71" name="Прямоугольник 3">
                  <a:extLst>
                    <a:ext uri="{FF2B5EF4-FFF2-40B4-BE49-F238E27FC236}">
                      <a16:creationId xmlns:a16="http://schemas.microsoft.com/office/drawing/2014/main" id="{6766E14B-9574-BB24-A321-75C82AC8B7CD}"/>
                    </a:ext>
                  </a:extLst>
                </p:cNvPr>
                <p:cNvSpPr/>
                <p:nvPr/>
              </p:nvSpPr>
              <p:spPr>
                <a:xfrm>
                  <a:off x="7187766" y="4191160"/>
                  <a:ext cx="1512231" cy="261866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bg2">
                        <a:lumMod val="50000"/>
                        <a:tint val="66000"/>
                        <a:satMod val="160000"/>
                      </a:schemeClr>
                    </a:gs>
                    <a:gs pos="50000">
                      <a:schemeClr val="bg2">
                        <a:lumMod val="50000"/>
                        <a:tint val="44500"/>
                        <a:satMod val="160000"/>
                      </a:schemeClr>
                    </a:gs>
                    <a:gs pos="100000">
                      <a:schemeClr val="bg2">
                        <a:lumMod val="50000"/>
                        <a:tint val="23500"/>
                        <a:satMod val="16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2" name="Прямоугольник 3">
                  <a:extLst>
                    <a:ext uri="{FF2B5EF4-FFF2-40B4-BE49-F238E27FC236}">
                      <a16:creationId xmlns:a16="http://schemas.microsoft.com/office/drawing/2014/main" id="{B4001FEE-303D-8306-B9D6-B6839A36E72A}"/>
                    </a:ext>
                  </a:extLst>
                </p:cNvPr>
                <p:cNvSpPr/>
                <p:nvPr/>
              </p:nvSpPr>
              <p:spPr>
                <a:xfrm>
                  <a:off x="7189153" y="3924577"/>
                  <a:ext cx="1512231" cy="261866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FFFF00">
                        <a:shade val="30000"/>
                        <a:satMod val="115000"/>
                      </a:srgbClr>
                    </a:gs>
                    <a:gs pos="50000">
                      <a:srgbClr val="FFFF00">
                        <a:shade val="67500"/>
                        <a:satMod val="115000"/>
                      </a:srgbClr>
                    </a:gs>
                    <a:gs pos="100000">
                      <a:srgbClr val="FFFF00">
                        <a:shade val="100000"/>
                        <a:satMod val="115000"/>
                      </a:srgbClr>
                    </a:gs>
                  </a:gsLst>
                  <a:lin ang="2700000" scaled="1"/>
                  <a:tileRect/>
                </a:gra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3" name="Прямоугольник 3">
                  <a:extLst>
                    <a:ext uri="{FF2B5EF4-FFF2-40B4-BE49-F238E27FC236}">
                      <a16:creationId xmlns:a16="http://schemas.microsoft.com/office/drawing/2014/main" id="{3CE5C998-F100-2C01-46BE-20ADDA60F2E6}"/>
                    </a:ext>
                  </a:extLst>
                </p:cNvPr>
                <p:cNvSpPr/>
                <p:nvPr/>
              </p:nvSpPr>
              <p:spPr>
                <a:xfrm>
                  <a:off x="7189140" y="4459133"/>
                  <a:ext cx="1512231" cy="261866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bg2">
                        <a:lumMod val="75000"/>
                        <a:shade val="30000"/>
                        <a:satMod val="115000"/>
                      </a:schemeClr>
                    </a:gs>
                    <a:gs pos="50000">
                      <a:schemeClr val="bg2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bg2">
                        <a:lumMod val="75000"/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  <a:ln>
                  <a:solidFill>
                    <a:schemeClr val="accent5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4" name="Прямоугольник 3">
                  <a:extLst>
                    <a:ext uri="{FF2B5EF4-FFF2-40B4-BE49-F238E27FC236}">
                      <a16:creationId xmlns:a16="http://schemas.microsoft.com/office/drawing/2014/main" id="{BDFC7F76-2EFB-ADA2-4E32-E3CCD822E87D}"/>
                    </a:ext>
                  </a:extLst>
                </p:cNvPr>
                <p:cNvSpPr/>
                <p:nvPr/>
              </p:nvSpPr>
              <p:spPr>
                <a:xfrm>
                  <a:off x="7187765" y="3786763"/>
                  <a:ext cx="1512231" cy="126990"/>
                </a:xfrm>
                <a:prstGeom prst="rect">
                  <a:avLst/>
                </a:prstGeom>
                <a:solidFill>
                  <a:schemeClr val="accent5">
                    <a:lumMod val="60000"/>
                    <a:lumOff val="40000"/>
                  </a:schemeClr>
                </a:solidFill>
                <a:ln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</p:grp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A5440A94-5812-E54C-505A-D8D59F272E79}"/>
                </a:ext>
              </a:extLst>
            </p:cNvPr>
            <p:cNvGrpSpPr/>
            <p:nvPr/>
          </p:nvGrpSpPr>
          <p:grpSpPr>
            <a:xfrm rot="10800000">
              <a:off x="4157753" y="3723314"/>
              <a:ext cx="6053087" cy="936522"/>
              <a:chOff x="4157753" y="2572709"/>
              <a:chExt cx="6053087" cy="936522"/>
            </a:xfrm>
          </p:grpSpPr>
          <p:grpSp>
            <p:nvGrpSpPr>
              <p:cNvPr id="47" name="Group 46">
                <a:extLst>
                  <a:ext uri="{FF2B5EF4-FFF2-40B4-BE49-F238E27FC236}">
                    <a16:creationId xmlns:a16="http://schemas.microsoft.com/office/drawing/2014/main" id="{983D0215-F42A-2C27-1958-45833D8D3FB4}"/>
                  </a:ext>
                </a:extLst>
              </p:cNvPr>
              <p:cNvGrpSpPr/>
              <p:nvPr/>
            </p:nvGrpSpPr>
            <p:grpSpPr>
              <a:xfrm flipV="1">
                <a:off x="4157753" y="2574995"/>
                <a:ext cx="1516046" cy="934236"/>
                <a:chOff x="7185338" y="3786763"/>
                <a:chExt cx="1516046" cy="934236"/>
              </a:xfrm>
            </p:grpSpPr>
            <p:sp>
              <p:nvSpPr>
                <p:cNvPr id="63" name="Прямоугольник 3">
                  <a:extLst>
                    <a:ext uri="{FF2B5EF4-FFF2-40B4-BE49-F238E27FC236}">
                      <a16:creationId xmlns:a16="http://schemas.microsoft.com/office/drawing/2014/main" id="{7C4F2B8C-9C35-66C1-133F-2698DAF0109F}"/>
                    </a:ext>
                  </a:extLst>
                </p:cNvPr>
                <p:cNvSpPr/>
                <p:nvPr/>
              </p:nvSpPr>
              <p:spPr>
                <a:xfrm>
                  <a:off x="7187766" y="4191160"/>
                  <a:ext cx="1512231" cy="261866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bg2">
                        <a:lumMod val="50000"/>
                        <a:tint val="66000"/>
                        <a:satMod val="160000"/>
                      </a:schemeClr>
                    </a:gs>
                    <a:gs pos="50000">
                      <a:schemeClr val="bg2">
                        <a:lumMod val="50000"/>
                        <a:tint val="44500"/>
                        <a:satMod val="160000"/>
                      </a:schemeClr>
                    </a:gs>
                    <a:gs pos="100000">
                      <a:schemeClr val="bg2">
                        <a:lumMod val="50000"/>
                        <a:tint val="23500"/>
                        <a:satMod val="16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4" name="Прямоугольник 3">
                  <a:extLst>
                    <a:ext uri="{FF2B5EF4-FFF2-40B4-BE49-F238E27FC236}">
                      <a16:creationId xmlns:a16="http://schemas.microsoft.com/office/drawing/2014/main" id="{75D3A0B0-6C28-5FC0-5A52-EC6420449799}"/>
                    </a:ext>
                  </a:extLst>
                </p:cNvPr>
                <p:cNvSpPr/>
                <p:nvPr/>
              </p:nvSpPr>
              <p:spPr>
                <a:xfrm>
                  <a:off x="7185338" y="3924577"/>
                  <a:ext cx="1516046" cy="261866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FFFF00">
                        <a:shade val="30000"/>
                        <a:satMod val="115000"/>
                      </a:srgbClr>
                    </a:gs>
                    <a:gs pos="50000">
                      <a:srgbClr val="FFFF00">
                        <a:shade val="67500"/>
                        <a:satMod val="115000"/>
                      </a:srgbClr>
                    </a:gs>
                    <a:gs pos="100000">
                      <a:srgbClr val="FFFF00">
                        <a:shade val="100000"/>
                        <a:satMod val="115000"/>
                      </a:srgbClr>
                    </a:gs>
                  </a:gsLst>
                  <a:lin ang="2700000" scaled="1"/>
                  <a:tileRect/>
                </a:gra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5" name="Прямоугольник 3">
                  <a:extLst>
                    <a:ext uri="{FF2B5EF4-FFF2-40B4-BE49-F238E27FC236}">
                      <a16:creationId xmlns:a16="http://schemas.microsoft.com/office/drawing/2014/main" id="{90E2D20B-4331-EAC6-3342-9D3F5B2809A7}"/>
                    </a:ext>
                  </a:extLst>
                </p:cNvPr>
                <p:cNvSpPr/>
                <p:nvPr/>
              </p:nvSpPr>
              <p:spPr>
                <a:xfrm>
                  <a:off x="7187766" y="4459133"/>
                  <a:ext cx="1513606" cy="261866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bg2">
                        <a:lumMod val="75000"/>
                        <a:shade val="30000"/>
                        <a:satMod val="115000"/>
                      </a:schemeClr>
                    </a:gs>
                    <a:gs pos="50000">
                      <a:schemeClr val="bg2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bg2">
                        <a:lumMod val="75000"/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  <a:ln>
                  <a:solidFill>
                    <a:schemeClr val="accent5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6" name="Прямоугольник 3">
                  <a:extLst>
                    <a:ext uri="{FF2B5EF4-FFF2-40B4-BE49-F238E27FC236}">
                      <a16:creationId xmlns:a16="http://schemas.microsoft.com/office/drawing/2014/main" id="{18A6D696-3877-8DD1-5AE7-F67AAAB4001D}"/>
                    </a:ext>
                  </a:extLst>
                </p:cNvPr>
                <p:cNvSpPr/>
                <p:nvPr/>
              </p:nvSpPr>
              <p:spPr>
                <a:xfrm>
                  <a:off x="7187765" y="3786763"/>
                  <a:ext cx="1512231" cy="126990"/>
                </a:xfrm>
                <a:prstGeom prst="rect">
                  <a:avLst/>
                </a:prstGeom>
                <a:solidFill>
                  <a:schemeClr val="accent5">
                    <a:lumMod val="60000"/>
                    <a:lumOff val="40000"/>
                  </a:schemeClr>
                </a:solidFill>
                <a:ln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48" name="Group 47">
                <a:extLst>
                  <a:ext uri="{FF2B5EF4-FFF2-40B4-BE49-F238E27FC236}">
                    <a16:creationId xmlns:a16="http://schemas.microsoft.com/office/drawing/2014/main" id="{271901E0-8389-C42B-7F09-AC2B1E97B167}"/>
                  </a:ext>
                </a:extLst>
              </p:cNvPr>
              <p:cNvGrpSpPr/>
              <p:nvPr/>
            </p:nvGrpSpPr>
            <p:grpSpPr>
              <a:xfrm flipV="1">
                <a:off x="5673452" y="2572709"/>
                <a:ext cx="1513619" cy="934236"/>
                <a:chOff x="7187765" y="3786763"/>
                <a:chExt cx="1513619" cy="934236"/>
              </a:xfrm>
            </p:grpSpPr>
            <p:sp>
              <p:nvSpPr>
                <p:cNvPr id="59" name="Прямоугольник 3">
                  <a:extLst>
                    <a:ext uri="{FF2B5EF4-FFF2-40B4-BE49-F238E27FC236}">
                      <a16:creationId xmlns:a16="http://schemas.microsoft.com/office/drawing/2014/main" id="{61425F86-4AB3-DFA4-6796-FFB77FB58533}"/>
                    </a:ext>
                  </a:extLst>
                </p:cNvPr>
                <p:cNvSpPr/>
                <p:nvPr/>
              </p:nvSpPr>
              <p:spPr>
                <a:xfrm>
                  <a:off x="7187766" y="4191160"/>
                  <a:ext cx="1512231" cy="261866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bg2">
                        <a:lumMod val="50000"/>
                        <a:tint val="66000"/>
                        <a:satMod val="160000"/>
                      </a:schemeClr>
                    </a:gs>
                    <a:gs pos="50000">
                      <a:schemeClr val="bg2">
                        <a:lumMod val="50000"/>
                        <a:tint val="44500"/>
                        <a:satMod val="160000"/>
                      </a:schemeClr>
                    </a:gs>
                    <a:gs pos="100000">
                      <a:schemeClr val="bg2">
                        <a:lumMod val="50000"/>
                        <a:tint val="23500"/>
                        <a:satMod val="16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0" name="Прямоугольник 3">
                  <a:extLst>
                    <a:ext uri="{FF2B5EF4-FFF2-40B4-BE49-F238E27FC236}">
                      <a16:creationId xmlns:a16="http://schemas.microsoft.com/office/drawing/2014/main" id="{AD95CB4C-873B-E3C4-D1FB-FE13A32DE9D3}"/>
                    </a:ext>
                  </a:extLst>
                </p:cNvPr>
                <p:cNvSpPr/>
                <p:nvPr/>
              </p:nvSpPr>
              <p:spPr>
                <a:xfrm>
                  <a:off x="7189153" y="3924577"/>
                  <a:ext cx="1512231" cy="261866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FFFF00">
                        <a:shade val="30000"/>
                        <a:satMod val="115000"/>
                      </a:srgbClr>
                    </a:gs>
                    <a:gs pos="50000">
                      <a:srgbClr val="FFFF00">
                        <a:shade val="67500"/>
                        <a:satMod val="115000"/>
                      </a:srgbClr>
                    </a:gs>
                    <a:gs pos="100000">
                      <a:srgbClr val="FFFF00">
                        <a:shade val="100000"/>
                        <a:satMod val="115000"/>
                      </a:srgbClr>
                    </a:gs>
                  </a:gsLst>
                  <a:lin ang="2700000" scaled="1"/>
                  <a:tileRect/>
                </a:gra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1" name="Прямоугольник 3">
                  <a:extLst>
                    <a:ext uri="{FF2B5EF4-FFF2-40B4-BE49-F238E27FC236}">
                      <a16:creationId xmlns:a16="http://schemas.microsoft.com/office/drawing/2014/main" id="{32EDC68A-1236-5BC2-9AD2-69ABB0959DDE}"/>
                    </a:ext>
                  </a:extLst>
                </p:cNvPr>
                <p:cNvSpPr/>
                <p:nvPr/>
              </p:nvSpPr>
              <p:spPr>
                <a:xfrm>
                  <a:off x="7189140" y="4459133"/>
                  <a:ext cx="1512231" cy="261866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bg2">
                        <a:lumMod val="75000"/>
                        <a:shade val="30000"/>
                        <a:satMod val="115000"/>
                      </a:schemeClr>
                    </a:gs>
                    <a:gs pos="50000">
                      <a:schemeClr val="bg2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bg2">
                        <a:lumMod val="75000"/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  <a:ln>
                  <a:solidFill>
                    <a:schemeClr val="accent5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2" name="Прямоугольник 3">
                  <a:extLst>
                    <a:ext uri="{FF2B5EF4-FFF2-40B4-BE49-F238E27FC236}">
                      <a16:creationId xmlns:a16="http://schemas.microsoft.com/office/drawing/2014/main" id="{93EE10D2-7A7D-5828-D39F-612D4022DF21}"/>
                    </a:ext>
                  </a:extLst>
                </p:cNvPr>
                <p:cNvSpPr/>
                <p:nvPr/>
              </p:nvSpPr>
              <p:spPr>
                <a:xfrm>
                  <a:off x="7187765" y="3786763"/>
                  <a:ext cx="1512231" cy="126990"/>
                </a:xfrm>
                <a:prstGeom prst="rect">
                  <a:avLst/>
                </a:prstGeom>
                <a:solidFill>
                  <a:schemeClr val="accent5">
                    <a:lumMod val="60000"/>
                    <a:lumOff val="40000"/>
                  </a:schemeClr>
                </a:solidFill>
                <a:ln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49" name="Group 48">
                <a:extLst>
                  <a:ext uri="{FF2B5EF4-FFF2-40B4-BE49-F238E27FC236}">
                    <a16:creationId xmlns:a16="http://schemas.microsoft.com/office/drawing/2014/main" id="{8E9A8FD0-1712-2B84-C138-96917172C201}"/>
                  </a:ext>
                </a:extLst>
              </p:cNvPr>
              <p:cNvGrpSpPr/>
              <p:nvPr/>
            </p:nvGrpSpPr>
            <p:grpSpPr>
              <a:xfrm flipV="1">
                <a:off x="7186377" y="2572709"/>
                <a:ext cx="1513619" cy="934236"/>
                <a:chOff x="7187765" y="3786763"/>
                <a:chExt cx="1513619" cy="934236"/>
              </a:xfrm>
            </p:grpSpPr>
            <p:sp>
              <p:nvSpPr>
                <p:cNvPr id="55" name="Прямоугольник 3">
                  <a:extLst>
                    <a:ext uri="{FF2B5EF4-FFF2-40B4-BE49-F238E27FC236}">
                      <a16:creationId xmlns:a16="http://schemas.microsoft.com/office/drawing/2014/main" id="{5BAD122D-35CC-FF45-5FAF-07342CA868A3}"/>
                    </a:ext>
                  </a:extLst>
                </p:cNvPr>
                <p:cNvSpPr/>
                <p:nvPr/>
              </p:nvSpPr>
              <p:spPr>
                <a:xfrm>
                  <a:off x="7187766" y="4191160"/>
                  <a:ext cx="1512231" cy="261866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bg2">
                        <a:lumMod val="50000"/>
                        <a:tint val="66000"/>
                        <a:satMod val="160000"/>
                      </a:schemeClr>
                    </a:gs>
                    <a:gs pos="50000">
                      <a:schemeClr val="bg2">
                        <a:lumMod val="50000"/>
                        <a:tint val="44500"/>
                        <a:satMod val="160000"/>
                      </a:schemeClr>
                    </a:gs>
                    <a:gs pos="100000">
                      <a:schemeClr val="bg2">
                        <a:lumMod val="50000"/>
                        <a:tint val="23500"/>
                        <a:satMod val="16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6" name="Прямоугольник 3">
                  <a:extLst>
                    <a:ext uri="{FF2B5EF4-FFF2-40B4-BE49-F238E27FC236}">
                      <a16:creationId xmlns:a16="http://schemas.microsoft.com/office/drawing/2014/main" id="{CA39E4EE-99AF-CDC4-2863-1F6C78239093}"/>
                    </a:ext>
                  </a:extLst>
                </p:cNvPr>
                <p:cNvSpPr/>
                <p:nvPr/>
              </p:nvSpPr>
              <p:spPr>
                <a:xfrm>
                  <a:off x="7189153" y="3924577"/>
                  <a:ext cx="1512231" cy="261866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FFFF00">
                        <a:shade val="30000"/>
                        <a:satMod val="115000"/>
                      </a:srgbClr>
                    </a:gs>
                    <a:gs pos="50000">
                      <a:srgbClr val="FFFF00">
                        <a:shade val="67500"/>
                        <a:satMod val="115000"/>
                      </a:srgbClr>
                    </a:gs>
                    <a:gs pos="100000">
                      <a:srgbClr val="FFFF00">
                        <a:shade val="100000"/>
                        <a:satMod val="115000"/>
                      </a:srgbClr>
                    </a:gs>
                  </a:gsLst>
                  <a:lin ang="2700000" scaled="1"/>
                  <a:tileRect/>
                </a:gra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7" name="Прямоугольник 3">
                  <a:extLst>
                    <a:ext uri="{FF2B5EF4-FFF2-40B4-BE49-F238E27FC236}">
                      <a16:creationId xmlns:a16="http://schemas.microsoft.com/office/drawing/2014/main" id="{EBEC5DBE-A0DC-A243-B508-1C8DBF241C6A}"/>
                    </a:ext>
                  </a:extLst>
                </p:cNvPr>
                <p:cNvSpPr/>
                <p:nvPr/>
              </p:nvSpPr>
              <p:spPr>
                <a:xfrm>
                  <a:off x="7189140" y="4459133"/>
                  <a:ext cx="1512231" cy="261866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bg2">
                        <a:lumMod val="75000"/>
                        <a:shade val="30000"/>
                        <a:satMod val="115000"/>
                      </a:schemeClr>
                    </a:gs>
                    <a:gs pos="50000">
                      <a:schemeClr val="bg2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bg2">
                        <a:lumMod val="75000"/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  <a:ln>
                  <a:solidFill>
                    <a:schemeClr val="accent5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8" name="Прямоугольник 3">
                  <a:extLst>
                    <a:ext uri="{FF2B5EF4-FFF2-40B4-BE49-F238E27FC236}">
                      <a16:creationId xmlns:a16="http://schemas.microsoft.com/office/drawing/2014/main" id="{592A5F5C-4BFE-C932-EBC6-7C097B47976C}"/>
                    </a:ext>
                  </a:extLst>
                </p:cNvPr>
                <p:cNvSpPr/>
                <p:nvPr/>
              </p:nvSpPr>
              <p:spPr>
                <a:xfrm>
                  <a:off x="7187765" y="3786763"/>
                  <a:ext cx="1512231" cy="126990"/>
                </a:xfrm>
                <a:prstGeom prst="rect">
                  <a:avLst/>
                </a:prstGeom>
                <a:solidFill>
                  <a:schemeClr val="accent5">
                    <a:lumMod val="60000"/>
                    <a:lumOff val="40000"/>
                  </a:schemeClr>
                </a:solidFill>
                <a:ln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50" name="Group 49">
                <a:extLst>
                  <a:ext uri="{FF2B5EF4-FFF2-40B4-BE49-F238E27FC236}">
                    <a16:creationId xmlns:a16="http://schemas.microsoft.com/office/drawing/2014/main" id="{E6F5A696-E2FA-EF21-CC81-3D1BCC19BDDF}"/>
                  </a:ext>
                </a:extLst>
              </p:cNvPr>
              <p:cNvGrpSpPr/>
              <p:nvPr/>
            </p:nvGrpSpPr>
            <p:grpSpPr>
              <a:xfrm flipV="1">
                <a:off x="8697221" y="2572709"/>
                <a:ext cx="1513619" cy="934236"/>
                <a:chOff x="7187765" y="3786763"/>
                <a:chExt cx="1513619" cy="934236"/>
              </a:xfrm>
            </p:grpSpPr>
            <p:sp>
              <p:nvSpPr>
                <p:cNvPr id="51" name="Прямоугольник 3">
                  <a:extLst>
                    <a:ext uri="{FF2B5EF4-FFF2-40B4-BE49-F238E27FC236}">
                      <a16:creationId xmlns:a16="http://schemas.microsoft.com/office/drawing/2014/main" id="{516D8B5F-7C7B-7FD6-3167-5932625AB624}"/>
                    </a:ext>
                  </a:extLst>
                </p:cNvPr>
                <p:cNvSpPr/>
                <p:nvPr/>
              </p:nvSpPr>
              <p:spPr>
                <a:xfrm>
                  <a:off x="7187766" y="4191160"/>
                  <a:ext cx="1512231" cy="261866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bg2">
                        <a:lumMod val="50000"/>
                        <a:tint val="66000"/>
                        <a:satMod val="160000"/>
                      </a:schemeClr>
                    </a:gs>
                    <a:gs pos="50000">
                      <a:schemeClr val="bg2">
                        <a:lumMod val="50000"/>
                        <a:tint val="44500"/>
                        <a:satMod val="160000"/>
                      </a:schemeClr>
                    </a:gs>
                    <a:gs pos="100000">
                      <a:schemeClr val="bg2">
                        <a:lumMod val="50000"/>
                        <a:tint val="23500"/>
                        <a:satMod val="16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2" name="Прямоугольник 3">
                  <a:extLst>
                    <a:ext uri="{FF2B5EF4-FFF2-40B4-BE49-F238E27FC236}">
                      <a16:creationId xmlns:a16="http://schemas.microsoft.com/office/drawing/2014/main" id="{E5784FAC-DB4B-8CDA-E1E5-95773B442660}"/>
                    </a:ext>
                  </a:extLst>
                </p:cNvPr>
                <p:cNvSpPr/>
                <p:nvPr/>
              </p:nvSpPr>
              <p:spPr>
                <a:xfrm>
                  <a:off x="7189153" y="3924577"/>
                  <a:ext cx="1512231" cy="261866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FFFF00">
                        <a:shade val="30000"/>
                        <a:satMod val="115000"/>
                      </a:srgbClr>
                    </a:gs>
                    <a:gs pos="50000">
                      <a:srgbClr val="FFFF00">
                        <a:shade val="67500"/>
                        <a:satMod val="115000"/>
                      </a:srgbClr>
                    </a:gs>
                    <a:gs pos="100000">
                      <a:srgbClr val="FFFF00">
                        <a:shade val="100000"/>
                        <a:satMod val="115000"/>
                      </a:srgbClr>
                    </a:gs>
                  </a:gsLst>
                  <a:lin ang="2700000" scaled="1"/>
                  <a:tileRect/>
                </a:gra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3" name="Прямоугольник 3">
                  <a:extLst>
                    <a:ext uri="{FF2B5EF4-FFF2-40B4-BE49-F238E27FC236}">
                      <a16:creationId xmlns:a16="http://schemas.microsoft.com/office/drawing/2014/main" id="{8A432120-47E2-87CE-E77F-F7CC9C8841D4}"/>
                    </a:ext>
                  </a:extLst>
                </p:cNvPr>
                <p:cNvSpPr/>
                <p:nvPr/>
              </p:nvSpPr>
              <p:spPr>
                <a:xfrm>
                  <a:off x="7189140" y="4459133"/>
                  <a:ext cx="1512231" cy="261866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bg2">
                        <a:lumMod val="75000"/>
                        <a:shade val="30000"/>
                        <a:satMod val="115000"/>
                      </a:schemeClr>
                    </a:gs>
                    <a:gs pos="50000">
                      <a:schemeClr val="bg2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bg2">
                        <a:lumMod val="75000"/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  <a:ln>
                  <a:solidFill>
                    <a:schemeClr val="accent5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4" name="Прямоугольник 3">
                  <a:extLst>
                    <a:ext uri="{FF2B5EF4-FFF2-40B4-BE49-F238E27FC236}">
                      <a16:creationId xmlns:a16="http://schemas.microsoft.com/office/drawing/2014/main" id="{4994BC86-FA1E-9087-E26D-EE5D9197E368}"/>
                    </a:ext>
                  </a:extLst>
                </p:cNvPr>
                <p:cNvSpPr/>
                <p:nvPr/>
              </p:nvSpPr>
              <p:spPr>
                <a:xfrm>
                  <a:off x="7187765" y="3786763"/>
                  <a:ext cx="1512231" cy="126990"/>
                </a:xfrm>
                <a:prstGeom prst="rect">
                  <a:avLst/>
                </a:prstGeom>
                <a:solidFill>
                  <a:schemeClr val="accent5">
                    <a:lumMod val="60000"/>
                    <a:lumOff val="40000"/>
                  </a:schemeClr>
                </a:solidFill>
                <a:ln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9030365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aseline="30000" dirty="0"/>
              <a:t>216</a:t>
            </a:r>
            <a:r>
              <a:rPr lang="en-US" dirty="0"/>
              <a:t>Po Extraction with RTC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829E7-D90C-4095-B7C1-4057DFF6FA1D}" type="slidenum">
              <a:rPr lang="en-US" smtClean="0"/>
              <a:t>14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0" y="6490899"/>
            <a:ext cx="19219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solidFill>
                  <a:schemeClr val="bg1"/>
                </a:solidFill>
              </a:rPr>
              <a:t>Preliminary Data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585" y="1672026"/>
            <a:ext cx="5996087" cy="45902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9452" y="1672026"/>
            <a:ext cx="5996087" cy="4590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6199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 </a:t>
            </a:r>
            <a:r>
              <a:rPr lang="en-US" dirty="0" err="1"/>
              <a:t>Ghiorso’s</a:t>
            </a:r>
            <a:r>
              <a:rPr lang="en-US" dirty="0"/>
              <a:t> Gas-filled Ion Equipment (AGGIE) and the sRTC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002" y="1718732"/>
            <a:ext cx="3680500" cy="4453467"/>
          </a:xfrm>
        </p:spPr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 AGGIE is a </a:t>
            </a:r>
            <a:r>
              <a:rPr lang="en-US" dirty="0" err="1"/>
              <a:t>D</a:t>
            </a:r>
            <a:r>
              <a:rPr lang="en-US" baseline="-25000" dirty="0" err="1"/>
              <a:t>v</a:t>
            </a:r>
            <a:r>
              <a:rPr lang="en-US" dirty="0" err="1"/>
              <a:t>Q</a:t>
            </a:r>
            <a:r>
              <a:rPr lang="en-US" baseline="-25000" dirty="0" err="1"/>
              <a:t>h</a:t>
            </a:r>
            <a:r>
              <a:rPr lang="en-US" dirty="0" err="1"/>
              <a:t>D</a:t>
            </a:r>
            <a:r>
              <a:rPr lang="en-US" baseline="-25000" dirty="0" err="1"/>
              <a:t>y</a:t>
            </a:r>
            <a:r>
              <a:rPr lang="en-US" dirty="0"/>
              <a:t> type separator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 AGGIE is operated at 0.5 torr He to equilibrate charge states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 sRTC used to thermalize evaporation residues once they have been separated from the beam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 Detector array will be present in the sRTC</a:t>
            </a:r>
          </a:p>
          <a:p>
            <a:pPr>
              <a:buFont typeface="Courier New" panose="02070309020205020404" pitchFamily="49" charset="0"/>
              <a:buChar char="o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829E7-D90C-4095-B7C1-4057DFF6FA1D}" type="slidenum">
              <a:rPr lang="en-US" smtClean="0"/>
              <a:t>15</a:t>
            </a:fld>
            <a:endParaRPr lang="en-US" dirty="0"/>
          </a:p>
        </p:txBody>
      </p:sp>
      <p:pic>
        <p:nvPicPr>
          <p:cNvPr id="5" name="Picture 4" descr="A picture containing indoor&#10;&#10;Description automatically generated">
            <a:extLst>
              <a:ext uri="{FF2B5EF4-FFF2-40B4-BE49-F238E27FC236}">
                <a16:creationId xmlns:a16="http://schemas.microsoft.com/office/drawing/2014/main" id="{5BC7C1AE-2A61-0CF8-A101-9473FC08125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6230" r="1093"/>
          <a:stretch/>
        </p:blipFill>
        <p:spPr>
          <a:xfrm>
            <a:off x="4003463" y="1679678"/>
            <a:ext cx="8036136" cy="4492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351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0" t="13031" r="6509" b="3604"/>
          <a:stretch/>
        </p:blipFill>
        <p:spPr>
          <a:xfrm>
            <a:off x="203199" y="1674018"/>
            <a:ext cx="6197601" cy="45889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Nuclear Reaction Based Po Production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829E7-D90C-4095-B7C1-4057DFF6FA1D}" type="slidenum">
              <a:rPr lang="en-US" smtClean="0"/>
              <a:t>16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0" y="6490899"/>
            <a:ext cx="19219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solidFill>
                  <a:schemeClr val="bg1"/>
                </a:solidFill>
              </a:rPr>
              <a:t>Preliminary Data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9500" y="982728"/>
            <a:ext cx="6308352" cy="5508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0153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 for your attention!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127000" y="1714056"/>
            <a:ext cx="4783667" cy="27693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Many thanks to:</a:t>
            </a:r>
          </a:p>
          <a:p>
            <a:pPr marL="0" indent="0">
              <a:buNone/>
            </a:pPr>
            <a:r>
              <a:rPr lang="en-US" cap="none" dirty="0"/>
              <a:t>Anna M. Bukowski, Robert Eichler, Jenna R. Garcia, Isaac W. Haynes, Jordan A. </a:t>
            </a:r>
            <a:r>
              <a:rPr lang="en-US" cap="none" dirty="0" err="1"/>
              <a:t>Mildon</a:t>
            </a:r>
            <a:r>
              <a:rPr lang="en-US" cap="none" dirty="0"/>
              <a:t>, Patrick </a:t>
            </a:r>
            <a:r>
              <a:rPr lang="en-US" cap="none" dirty="0" err="1"/>
              <a:t>Steinegger</a:t>
            </a:r>
            <a:r>
              <a:rPr lang="en-US" cap="none" dirty="0"/>
              <a:t>, </a:t>
            </a:r>
            <a:r>
              <a:rPr lang="en-US" cap="none" dirty="0" err="1"/>
              <a:t>Evgeny</a:t>
            </a:r>
            <a:r>
              <a:rPr lang="en-US" cap="none" dirty="0"/>
              <a:t> E. </a:t>
            </a:r>
            <a:r>
              <a:rPr lang="en-US" cap="none" dirty="0" err="1"/>
              <a:t>Tereshatov</a:t>
            </a:r>
            <a:r>
              <a:rPr lang="en-US" cap="none" dirty="0"/>
              <a:t>, Georg </a:t>
            </a:r>
            <a:r>
              <a:rPr lang="en-US" cap="none" dirty="0" err="1"/>
              <a:t>Tiebel</a:t>
            </a:r>
            <a:r>
              <a:rPr lang="en-US" cap="none" dirty="0"/>
              <a:t>, Vira </a:t>
            </a:r>
            <a:r>
              <a:rPr lang="en-US" cap="none" dirty="0" err="1"/>
              <a:t>Zakusilova</a:t>
            </a:r>
            <a:r>
              <a:rPr lang="en-US" cap="none" dirty="0"/>
              <a:t>, and Charles M. </a:t>
            </a:r>
            <a:r>
              <a:rPr lang="en-US" cap="none" dirty="0" err="1"/>
              <a:t>Folden</a:t>
            </a:r>
            <a:r>
              <a:rPr lang="en-US" cap="none" dirty="0"/>
              <a:t> III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829E7-D90C-4095-B7C1-4057DFF6FA1D}" type="slidenum">
              <a:rPr lang="en-US" smtClean="0"/>
              <a:t>17</a:t>
            </a:fld>
            <a:endParaRPr lang="en-US"/>
          </a:p>
        </p:txBody>
      </p:sp>
      <p:pic>
        <p:nvPicPr>
          <p:cNvPr id="8194" name="Picture 2" descr="Heavy Elements Group Photo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0165" y="1725245"/>
            <a:ext cx="6884835" cy="4303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yclotron Institu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00" y="4483392"/>
            <a:ext cx="3838962" cy="760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81F48BC3-8B26-6BA3-A308-7BC4D10A901F}"/>
              </a:ext>
            </a:extLst>
          </p:cNvPr>
          <p:cNvGrpSpPr>
            <a:grpSpLocks noChangeAspect="1"/>
          </p:cNvGrpSpPr>
          <p:nvPr/>
        </p:nvGrpSpPr>
        <p:grpSpPr>
          <a:xfrm>
            <a:off x="2588721" y="5270039"/>
            <a:ext cx="2112181" cy="1101663"/>
            <a:chOff x="305477" y="3429000"/>
            <a:chExt cx="2506133" cy="1307139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01729641-227A-2486-B204-7B8CA1CE726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06400" y="3429000"/>
              <a:ext cx="2304288" cy="540258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DD458AA-633B-2399-DA0E-DE1736E1EE87}"/>
                </a:ext>
              </a:extLst>
            </p:cNvPr>
            <p:cNvSpPr txBox="1"/>
            <p:nvPr/>
          </p:nvSpPr>
          <p:spPr>
            <a:xfrm>
              <a:off x="305477" y="3969258"/>
              <a:ext cx="2506133" cy="7668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SNF Award No. 204701020001 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7C7FB81-638A-2F98-D3EA-D9F0FD9545B9}"/>
              </a:ext>
            </a:extLst>
          </p:cNvPr>
          <p:cNvGrpSpPr/>
          <p:nvPr/>
        </p:nvGrpSpPr>
        <p:grpSpPr>
          <a:xfrm>
            <a:off x="98200" y="5265654"/>
            <a:ext cx="2304288" cy="899511"/>
            <a:chOff x="1408719" y="3679906"/>
            <a:chExt cx="3109229" cy="1278060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07467B14-68D2-3B6B-80FB-EB609B9A3D1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408719" y="3679906"/>
              <a:ext cx="3109229" cy="780356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73F3010-7F31-080F-D069-84046C1EA300}"/>
                </a:ext>
              </a:extLst>
            </p:cNvPr>
            <p:cNvSpPr txBox="1"/>
            <p:nvPr/>
          </p:nvSpPr>
          <p:spPr>
            <a:xfrm>
              <a:off x="1582623" y="4311635"/>
              <a:ext cx="28500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i="0" dirty="0">
                  <a:solidFill>
                    <a:srgbClr val="1F1F1F"/>
                  </a:solidFill>
                  <a:effectLst/>
                </a:rPr>
                <a:t>Award No. DE-FG02-93ER40773</a:t>
              </a:r>
              <a:endParaRPr lang="en-US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8507084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Supporting Information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829E7-D90C-4095-B7C1-4057DFF6FA1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2096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Energy Loss of Alpha Particles in SAMS and Au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50405194"/>
              </p:ext>
            </p:extLst>
          </p:nvPr>
        </p:nvGraphicFramePr>
        <p:xfrm>
          <a:off x="1318260" y="3412225"/>
          <a:ext cx="9530080" cy="1112520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2382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82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825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825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Isotope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</a:t>
                      </a:r>
                      <a:r>
                        <a:rPr lang="el-GR" baseline="-25000" dirty="0"/>
                        <a:t>α</a:t>
                      </a:r>
                      <a:r>
                        <a:rPr lang="en-US" baseline="-25000" dirty="0"/>
                        <a:t> </a:t>
                      </a:r>
                      <a:r>
                        <a:rPr lang="en-US" baseline="0" dirty="0"/>
                        <a:t>(keV)</a:t>
                      </a:r>
                      <a:endParaRPr lang="en-US" baseline="-25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E</a:t>
                      </a:r>
                      <a:r>
                        <a:rPr lang="en-US" baseline="-25000" dirty="0" err="1"/>
                        <a:t>loss</a:t>
                      </a:r>
                      <a:r>
                        <a:rPr lang="en-US" baseline="30000" dirty="0"/>
                        <a:t> </a:t>
                      </a:r>
                      <a:r>
                        <a:rPr lang="en-US" baseline="0" dirty="0"/>
                        <a:t>50 nm Au (keV)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E</a:t>
                      </a:r>
                      <a:r>
                        <a:rPr lang="en-US" baseline="-25000" dirty="0" err="1"/>
                        <a:t>loss</a:t>
                      </a:r>
                      <a:r>
                        <a:rPr lang="en-US" baseline="30000" dirty="0"/>
                        <a:t> </a:t>
                      </a:r>
                      <a:r>
                        <a:rPr lang="en-US" baseline="0" dirty="0"/>
                        <a:t>1 nm SAMs (keV)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aseline="30000" dirty="0"/>
                        <a:t>196</a:t>
                      </a:r>
                      <a:r>
                        <a:rPr lang="en-US" baseline="0" dirty="0"/>
                        <a:t>Po</a:t>
                      </a:r>
                      <a:endParaRPr lang="en-US" baseline="30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6521.9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20.2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0.068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aseline="30000" dirty="0"/>
                        <a:t>216</a:t>
                      </a:r>
                      <a:r>
                        <a:rPr lang="en-US" baseline="0" dirty="0"/>
                        <a:t>Po</a:t>
                      </a:r>
                      <a:endParaRPr lang="en-US" baseline="30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6778.3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19.7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0.065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829E7-D90C-4095-B7C1-4057DFF6FA1D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77288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Superheavy Elements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002" y="1718732"/>
            <a:ext cx="3852332" cy="4453467"/>
          </a:xfrm>
        </p:spPr>
        <p:txBody>
          <a:bodyPr>
            <a:no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US" sz="3200" dirty="0"/>
              <a:t> Transactinide Elements (Z ≥ 104)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3200" dirty="0"/>
              <a:t> Short half-lives, low production cross sections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3200" dirty="0"/>
              <a:t> Single-atom-at-a-time chemistry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829E7-D90C-4095-B7C1-4057DFF6FA1D}" type="slidenum">
              <a:rPr lang="en-US" smtClean="0"/>
              <a:t>2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9333" y="1834502"/>
            <a:ext cx="7974012" cy="422192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774267" y="4724399"/>
            <a:ext cx="6144768" cy="389467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0" y="6396335"/>
            <a:ext cx="114638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A. </a:t>
            </a:r>
            <a:r>
              <a:rPr lang="en-US" sz="1200" dirty="0" err="1">
                <a:solidFill>
                  <a:schemeClr val="bg1"/>
                </a:solidFill>
              </a:rPr>
              <a:t>Yakushev</a:t>
            </a:r>
            <a:r>
              <a:rPr lang="en-US" sz="1200" i="1" dirty="0">
                <a:solidFill>
                  <a:schemeClr val="bg1"/>
                </a:solidFill>
              </a:rPr>
              <a:t> et al.</a:t>
            </a:r>
            <a:r>
              <a:rPr lang="en-US" sz="1200" dirty="0">
                <a:solidFill>
                  <a:schemeClr val="bg1"/>
                </a:solidFill>
              </a:rPr>
              <a:t>, </a:t>
            </a:r>
            <a:r>
              <a:rPr lang="en-US" sz="1200" i="1" dirty="0">
                <a:solidFill>
                  <a:schemeClr val="bg1"/>
                </a:solidFill>
              </a:rPr>
              <a:t>First Study on Nihonium (Nh, Element 113) Chemistry at TASCA</a:t>
            </a:r>
            <a:r>
              <a:rPr lang="en-US" sz="1200" dirty="0">
                <a:solidFill>
                  <a:schemeClr val="bg1"/>
                </a:solidFill>
              </a:rPr>
              <a:t>, Front. Chem. </a:t>
            </a:r>
            <a:r>
              <a:rPr lang="en-US" sz="1200" b="1" dirty="0">
                <a:solidFill>
                  <a:schemeClr val="bg1"/>
                </a:solidFill>
              </a:rPr>
              <a:t>9</a:t>
            </a:r>
            <a:r>
              <a:rPr lang="en-US" sz="1200" dirty="0">
                <a:solidFill>
                  <a:schemeClr val="bg1"/>
                </a:solidFill>
              </a:rPr>
              <a:t> (2021).  doi:10.3389/fchem.2021.753738</a:t>
            </a:r>
          </a:p>
        </p:txBody>
      </p:sp>
    </p:spTree>
    <p:extLst>
      <p:ext uri="{BB962C8B-B14F-4D97-AF65-F5344CB8AC3E}">
        <p14:creationId xmlns:p14="http://schemas.microsoft.com/office/powerpoint/2010/main" val="1092852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Superheavy Elements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829E7-D90C-4095-B7C1-4057DFF6FA1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4669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Fusion-evaporation Reaction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829E7-D90C-4095-B7C1-4057DFF6FA1D}" type="slidenum">
              <a:rPr lang="en-US" smtClean="0"/>
              <a:t>21</a:t>
            </a:fld>
            <a:endParaRPr lang="en-US" dirty="0"/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719528" y="2211049"/>
            <a:ext cx="942631" cy="0"/>
          </a:xfrm>
          <a:prstGeom prst="straightConnector1">
            <a:avLst/>
          </a:prstGeom>
          <a:ln w="1905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4"/>
          <p:cNvSpPr/>
          <p:nvPr/>
        </p:nvSpPr>
        <p:spPr>
          <a:xfrm>
            <a:off x="909403" y="2098623"/>
            <a:ext cx="284813" cy="284813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760095" y="2012429"/>
            <a:ext cx="457200" cy="457200"/>
          </a:xfrm>
          <a:prstGeom prst="ellipse">
            <a:avLst/>
          </a:prstGeom>
          <a:solidFill>
            <a:schemeClr val="accent5"/>
          </a:solidFill>
          <a:ln>
            <a:solidFill>
              <a:schemeClr val="accent5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3" name="Group 32"/>
          <p:cNvGrpSpPr/>
          <p:nvPr/>
        </p:nvGrpSpPr>
        <p:grpSpPr>
          <a:xfrm>
            <a:off x="3883687" y="2012429"/>
            <a:ext cx="742013" cy="457200"/>
            <a:chOff x="3602636" y="2098623"/>
            <a:chExt cx="742013" cy="457200"/>
          </a:xfrm>
        </p:grpSpPr>
        <p:sp>
          <p:nvSpPr>
            <p:cNvPr id="7" name="Oval 6"/>
            <p:cNvSpPr/>
            <p:nvPr/>
          </p:nvSpPr>
          <p:spPr>
            <a:xfrm>
              <a:off x="3887449" y="2098623"/>
              <a:ext cx="457200" cy="457200"/>
            </a:xfrm>
            <a:prstGeom prst="ellipse">
              <a:avLst/>
            </a:prstGeom>
            <a:solidFill>
              <a:schemeClr val="accent5"/>
            </a:solidFill>
            <a:ln>
              <a:solidFill>
                <a:schemeClr val="accent5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3602636" y="2211049"/>
              <a:ext cx="284813" cy="28481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Oval 10"/>
          <p:cNvSpPr/>
          <p:nvPr/>
        </p:nvSpPr>
        <p:spPr>
          <a:xfrm>
            <a:off x="6119705" y="1783135"/>
            <a:ext cx="1097280" cy="1097280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4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1" name="Group 40"/>
          <p:cNvGrpSpPr/>
          <p:nvPr/>
        </p:nvGrpSpPr>
        <p:grpSpPr>
          <a:xfrm>
            <a:off x="9265167" y="1983735"/>
            <a:ext cx="1364995" cy="1054696"/>
            <a:chOff x="6122068" y="4307950"/>
            <a:chExt cx="1364995" cy="1054696"/>
          </a:xfrm>
        </p:grpSpPr>
        <p:sp>
          <p:nvSpPr>
            <p:cNvPr id="13" name="Oval 12"/>
            <p:cNvSpPr/>
            <p:nvPr/>
          </p:nvSpPr>
          <p:spPr>
            <a:xfrm>
              <a:off x="6361874" y="4353670"/>
              <a:ext cx="914400" cy="914400"/>
            </a:xfrm>
            <a:prstGeom prst="ellipse">
              <a:avLst/>
            </a:prstGeom>
            <a:solidFill>
              <a:schemeClr val="accent1">
                <a:lumMod val="75000"/>
                <a:lumOff val="25000"/>
              </a:schemeClr>
            </a:solidFill>
            <a:ln>
              <a:solidFill>
                <a:schemeClr val="accent1">
                  <a:lumMod val="75000"/>
                  <a:lumOff val="25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 flipH="1">
              <a:off x="6122068" y="4307950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 flipH="1">
              <a:off x="6197597" y="5271206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 flipH="1">
              <a:off x="7334645" y="5256966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 flipH="1">
              <a:off x="7395623" y="4307950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5" name="Straight Arrow Connector 24"/>
          <p:cNvCxnSpPr/>
          <p:nvPr/>
        </p:nvCxnSpPr>
        <p:spPr>
          <a:xfrm>
            <a:off x="2649261" y="2241029"/>
            <a:ext cx="979357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4757603" y="2241029"/>
            <a:ext cx="1077289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514175" y="2511083"/>
            <a:ext cx="1075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Projectile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1410879" y="1631276"/>
            <a:ext cx="1075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Target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3283009" y="2643932"/>
            <a:ext cx="1939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Di-nuclear System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5600860" y="3134073"/>
            <a:ext cx="2209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Compound Nucleus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8969972" y="3239492"/>
            <a:ext cx="21494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Evaporation Residue</a:t>
            </a:r>
          </a:p>
        </p:txBody>
      </p:sp>
      <p:cxnSp>
        <p:nvCxnSpPr>
          <p:cNvPr id="49" name="Straight Arrow Connector 48"/>
          <p:cNvCxnSpPr/>
          <p:nvPr/>
        </p:nvCxnSpPr>
        <p:spPr>
          <a:xfrm flipV="1">
            <a:off x="10690398" y="1708446"/>
            <a:ext cx="125536" cy="20297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10625467" y="3117130"/>
            <a:ext cx="127041" cy="201168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flipH="1">
            <a:off x="9153997" y="3114858"/>
            <a:ext cx="128016" cy="20106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 flipH="1" flipV="1">
            <a:off x="9089989" y="1710255"/>
            <a:ext cx="128016" cy="201168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0" y="6396335"/>
            <a:ext cx="114638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D. A. </a:t>
            </a:r>
            <a:r>
              <a:rPr lang="en-US" sz="1200" dirty="0" err="1">
                <a:solidFill>
                  <a:schemeClr val="bg1"/>
                </a:solidFill>
              </a:rPr>
              <a:t>Mayorov</a:t>
            </a:r>
            <a:r>
              <a:rPr lang="en-US" sz="1200" dirty="0">
                <a:solidFill>
                  <a:schemeClr val="bg1"/>
                </a:solidFill>
              </a:rPr>
              <a:t>, Doctor of Philosophy, </a:t>
            </a:r>
            <a:r>
              <a:rPr lang="en-US" sz="1200" i="1" dirty="0">
                <a:solidFill>
                  <a:schemeClr val="bg1"/>
                </a:solidFill>
              </a:rPr>
              <a:t>Synthesis of Shell-Stabilized Nuclides in Fusion-Evaporation Reactions Induced by </a:t>
            </a:r>
            <a:r>
              <a:rPr lang="en-US" sz="1200" i="1" baseline="30000" dirty="0">
                <a:solidFill>
                  <a:schemeClr val="bg1"/>
                </a:solidFill>
              </a:rPr>
              <a:t>48</a:t>
            </a:r>
            <a:r>
              <a:rPr lang="en-US" sz="1200" i="1" dirty="0">
                <a:solidFill>
                  <a:schemeClr val="bg1"/>
                </a:solidFill>
              </a:rPr>
              <a:t>Ca, </a:t>
            </a:r>
            <a:r>
              <a:rPr lang="en-US" sz="1200" i="1" baseline="30000" dirty="0">
                <a:solidFill>
                  <a:schemeClr val="bg1"/>
                </a:solidFill>
              </a:rPr>
              <a:t>50</a:t>
            </a:r>
            <a:r>
              <a:rPr lang="en-US" sz="1200" i="1" dirty="0">
                <a:solidFill>
                  <a:schemeClr val="bg1"/>
                </a:solidFill>
              </a:rPr>
              <a:t>Tl, or </a:t>
            </a:r>
            <a:r>
              <a:rPr lang="en-US" sz="1200" i="1" baseline="30000" dirty="0">
                <a:solidFill>
                  <a:schemeClr val="bg1"/>
                </a:solidFill>
              </a:rPr>
              <a:t>54</a:t>
            </a:r>
            <a:r>
              <a:rPr lang="en-US" sz="1200" i="1" dirty="0">
                <a:solidFill>
                  <a:schemeClr val="bg1"/>
                </a:solidFill>
              </a:rPr>
              <a:t>Cr Projectiles</a:t>
            </a:r>
            <a:r>
              <a:rPr lang="en-US" sz="1200" dirty="0">
                <a:solidFill>
                  <a:schemeClr val="bg1"/>
                </a:solidFill>
              </a:rPr>
              <a:t>, Thesis, Texas A&amp;M University (2015).</a:t>
            </a:r>
          </a:p>
        </p:txBody>
      </p:sp>
      <p:cxnSp>
        <p:nvCxnSpPr>
          <p:cNvPr id="51" name="Straight Arrow Connector 50"/>
          <p:cNvCxnSpPr/>
          <p:nvPr/>
        </p:nvCxnSpPr>
        <p:spPr>
          <a:xfrm>
            <a:off x="7520939" y="2267261"/>
            <a:ext cx="1077289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519073" y="3787120"/>
            <a:ext cx="573660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u="sng" dirty="0"/>
              <a:t>Proposed Nuclear Reactions</a:t>
            </a:r>
          </a:p>
          <a:p>
            <a:r>
              <a:rPr lang="en-US" sz="3200" b="1" baseline="30000" dirty="0"/>
              <a:t>40</a:t>
            </a:r>
            <a:r>
              <a:rPr lang="en-US" sz="3200" b="1" dirty="0"/>
              <a:t>Ar + </a:t>
            </a:r>
            <a:r>
              <a:rPr lang="en-US" sz="3200" b="1" baseline="30000" dirty="0"/>
              <a:t>162</a:t>
            </a:r>
            <a:r>
              <a:rPr lang="en-US" sz="3200" b="1" dirty="0"/>
              <a:t>Dy </a:t>
            </a:r>
            <a:r>
              <a:rPr lang="en-US" sz="3200" b="1" dirty="0">
                <a:sym typeface="Wingdings" panose="05000000000000000000" pitchFamily="2" charset="2"/>
              </a:rPr>
              <a:t> </a:t>
            </a:r>
            <a:r>
              <a:rPr lang="en-US" sz="3200" b="1" baseline="30000" dirty="0">
                <a:sym typeface="Wingdings" panose="05000000000000000000" pitchFamily="2" charset="2"/>
              </a:rPr>
              <a:t>196</a:t>
            </a:r>
            <a:r>
              <a:rPr lang="en-US" sz="3200" b="1" dirty="0">
                <a:sym typeface="Wingdings" panose="05000000000000000000" pitchFamily="2" charset="2"/>
              </a:rPr>
              <a:t>Po + 6n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970234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44" grpId="0"/>
      <p:bldP spid="46" grpId="0"/>
      <p:bldP spid="48" grpId="0"/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Chemistry Experiments of Superheavy Elements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829E7-D90C-4095-B7C1-4057DFF6FA1D}" type="slidenum">
              <a:rPr lang="en-US" smtClean="0"/>
              <a:t>22</a:t>
            </a:fld>
            <a:endParaRPr lang="en-US" dirty="0"/>
          </a:p>
        </p:txBody>
      </p:sp>
      <p:pic>
        <p:nvPicPr>
          <p:cNvPr id="2050" name="Picture 2" descr="Fig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13" y="2668587"/>
            <a:ext cx="5715000" cy="2247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4599" y="2157412"/>
            <a:ext cx="5715000" cy="399097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0" y="6396335"/>
            <a:ext cx="114638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C. E. </a:t>
            </a:r>
            <a:r>
              <a:rPr lang="en-US" sz="1200" dirty="0" err="1">
                <a:solidFill>
                  <a:schemeClr val="bg1"/>
                </a:solidFill>
              </a:rPr>
              <a:t>Düllmann</a:t>
            </a:r>
            <a:r>
              <a:rPr lang="en-US" sz="1200" i="1" dirty="0">
                <a:solidFill>
                  <a:schemeClr val="bg1"/>
                </a:solidFill>
              </a:rPr>
              <a:t> et al.</a:t>
            </a:r>
            <a:r>
              <a:rPr lang="en-US" sz="1200" dirty="0">
                <a:solidFill>
                  <a:schemeClr val="bg1"/>
                </a:solidFill>
              </a:rPr>
              <a:t>, </a:t>
            </a:r>
            <a:r>
              <a:rPr lang="en-US" sz="1200" i="1" dirty="0">
                <a:solidFill>
                  <a:schemeClr val="bg1"/>
                </a:solidFill>
              </a:rPr>
              <a:t>Chemical investigation of </a:t>
            </a:r>
            <a:r>
              <a:rPr lang="en-US" sz="1200" i="1" dirty="0" err="1">
                <a:solidFill>
                  <a:schemeClr val="bg1"/>
                </a:solidFill>
              </a:rPr>
              <a:t>hassium</a:t>
            </a:r>
            <a:r>
              <a:rPr lang="en-US" sz="1200" i="1" dirty="0">
                <a:solidFill>
                  <a:schemeClr val="bg1"/>
                </a:solidFill>
              </a:rPr>
              <a:t> (element 108)</a:t>
            </a:r>
            <a:r>
              <a:rPr lang="en-US" sz="1200" dirty="0">
                <a:solidFill>
                  <a:schemeClr val="bg1"/>
                </a:solidFill>
              </a:rPr>
              <a:t>, Nature </a:t>
            </a:r>
            <a:r>
              <a:rPr lang="en-US" sz="1200" b="1" dirty="0">
                <a:solidFill>
                  <a:schemeClr val="bg1"/>
                </a:solidFill>
              </a:rPr>
              <a:t>418</a:t>
            </a:r>
            <a:r>
              <a:rPr lang="en-US" sz="1200" dirty="0">
                <a:solidFill>
                  <a:schemeClr val="bg1"/>
                </a:solidFill>
              </a:rPr>
              <a:t>, p. 859-862 (2002).  doi:10.1038/nature00980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71221" y="2646814"/>
            <a:ext cx="32025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Growing need to further functionalize detector surfaces</a:t>
            </a:r>
          </a:p>
        </p:txBody>
      </p:sp>
    </p:spTree>
    <p:extLst>
      <p:ext uri="{BB962C8B-B14F-4D97-AF65-F5344CB8AC3E}">
        <p14:creationId xmlns:p14="http://schemas.microsoft.com/office/powerpoint/2010/main" val="2463310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sRTC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27001" y="1714056"/>
            <a:ext cx="3680501" cy="4500476"/>
          </a:xfrm>
        </p:spPr>
        <p:txBody>
          <a:bodyPr/>
          <a:lstStyle/>
          <a:p>
            <a:endParaRPr lang="en-US" baseline="30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829E7-D90C-4095-B7C1-4057DFF6FA1D}" type="slidenum">
              <a:rPr lang="en-US" smtClean="0"/>
              <a:t>23</a:t>
            </a:fld>
            <a:endParaRPr lang="en-US" dirty="0"/>
          </a:p>
        </p:txBody>
      </p:sp>
      <p:pic>
        <p:nvPicPr>
          <p:cNvPr id="7" name="Picture 6" descr="A picture containing indoor, cluttered, miller&#10;&#10;Description automatically generated">
            <a:extLst>
              <a:ext uri="{FF2B5EF4-FFF2-40B4-BE49-F238E27FC236}">
                <a16:creationId xmlns:a16="http://schemas.microsoft.com/office/drawing/2014/main" id="{F5588E20-CAD2-FF48-E726-C318736CE9F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2673" y="2438009"/>
            <a:ext cx="3669357" cy="2753871"/>
          </a:xfrm>
          <a:prstGeom prst="rect">
            <a:avLst/>
          </a:prstGeom>
        </p:spPr>
      </p:pic>
      <p:pic>
        <p:nvPicPr>
          <p:cNvPr id="8" name="Content Placeholder 7" descr="A picture containing appliance&#10;&#10;Description automatically generated">
            <a:extLst>
              <a:ext uri="{FF2B5EF4-FFF2-40B4-BE49-F238E27FC236}">
                <a16:creationId xmlns:a16="http://schemas.microsoft.com/office/drawing/2014/main" id="{4CDC22B7-A898-A7CF-5AAF-CE2D36BD71B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5" t="8761" r="4780" b="15502"/>
          <a:stretch/>
        </p:blipFill>
        <p:spPr>
          <a:xfrm flipH="1">
            <a:off x="6862052" y="2438009"/>
            <a:ext cx="2801273" cy="2753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3420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Decay Properties and Production Methods of Livermorium and Polonium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001" y="1718732"/>
            <a:ext cx="4280107" cy="4453467"/>
          </a:xfrm>
        </p:spPr>
        <p:txBody>
          <a:bodyPr>
            <a:normAutofit/>
          </a:bodyPr>
          <a:lstStyle/>
          <a:p>
            <a:r>
              <a:rPr lang="en-US" sz="2400" u="sng" dirty="0"/>
              <a:t>Methods of Livermorium Production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dirty="0"/>
              <a:t> Heavy-ion induced fusion-evaporation reactions</a:t>
            </a:r>
          </a:p>
          <a:p>
            <a:r>
              <a:rPr lang="en-US" sz="2400" u="sng" dirty="0"/>
              <a:t>Methods of Polonium Production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dirty="0"/>
              <a:t> Naturally through the decay chains of </a:t>
            </a:r>
            <a:r>
              <a:rPr lang="en-US" sz="2400" baseline="30000" dirty="0"/>
              <a:t>238</a:t>
            </a:r>
            <a:r>
              <a:rPr lang="en-US" sz="2400" dirty="0"/>
              <a:t>U and </a:t>
            </a:r>
            <a:r>
              <a:rPr lang="en-US" sz="2400" baseline="30000" dirty="0"/>
              <a:t>232</a:t>
            </a:r>
            <a:r>
              <a:rPr lang="en-US" sz="2400" dirty="0"/>
              <a:t>Th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dirty="0"/>
              <a:t> Neutron irradiation of Bi in a reactor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dirty="0"/>
              <a:t> Fusion-evaporation reactions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829E7-D90C-4095-B7C1-4057DFF6FA1D}" type="slidenum">
              <a:rPr lang="en-US" smtClean="0"/>
              <a:t>24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3948926"/>
              </p:ext>
            </p:extLst>
          </p:nvPr>
        </p:nvGraphicFramePr>
        <p:xfrm>
          <a:off x="5182171" y="2330025"/>
          <a:ext cx="6504732" cy="3230880"/>
        </p:xfrm>
        <a:graphic>
          <a:graphicData uri="http://schemas.openxmlformats.org/drawingml/2006/table">
            <a:tbl>
              <a:tblPr/>
              <a:tblGrid>
                <a:gridCol w="1366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14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152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813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Element</a:t>
                      </a:r>
                      <a:endParaRPr lang="en-US" dirty="0">
                        <a:effectLst/>
                        <a:latin typeface="+mn-lt"/>
                      </a:endParaRPr>
                    </a:p>
                  </a:txBody>
                  <a:tcPr marL="95250" marR="95250" marT="95250" marB="95250" anchor="ctr">
                    <a:lnL w="190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Isotope</a:t>
                      </a:r>
                      <a:endParaRPr lang="en-US" dirty="0">
                        <a:effectLst/>
                        <a:latin typeface="+mn-lt"/>
                      </a:endParaRPr>
                    </a:p>
                  </a:txBody>
                  <a:tcPr marL="95250" marR="95250" marT="95250" marB="95250" anchor="ctr">
                    <a:lnL w="190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Half-Life</a:t>
                      </a:r>
                      <a:endParaRPr lang="en-US" dirty="0">
                        <a:effectLst/>
                        <a:latin typeface="+mn-lt"/>
                      </a:endParaRPr>
                    </a:p>
                  </a:txBody>
                  <a:tcPr marL="95250" marR="95250" marT="95250" marB="95250" anchor="ctr">
                    <a:lnL w="190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Decay Modes (Intensity)</a:t>
                      </a:r>
                      <a:endParaRPr lang="en-US" dirty="0">
                        <a:effectLst/>
                        <a:latin typeface="+mn-lt"/>
                      </a:endParaRPr>
                    </a:p>
                  </a:txBody>
                  <a:tcPr marL="95250" marR="95250" marT="95250" marB="95250" anchor="ctr">
                    <a:lnL w="190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 rowSpan="5"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Livermorium</a:t>
                      </a:r>
                      <a:endParaRPr lang="en-US" dirty="0">
                        <a:effectLst/>
                        <a:latin typeface="+mn-lt"/>
                      </a:endParaRPr>
                    </a:p>
                  </a:txBody>
                  <a:tcPr marL="95250" marR="95250" marT="95250" marB="95250" anchor="ctr">
                    <a:lnL w="190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289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Lv</a:t>
                      </a:r>
                      <a:endParaRPr lang="en-US" dirty="0">
                        <a:effectLst/>
                        <a:latin typeface="+mn-lt"/>
                      </a:endParaRPr>
                    </a:p>
                  </a:txBody>
                  <a:tcPr marL="95250" marR="95250" marT="95250" marB="95250" anchor="ctr">
                    <a:lnL w="190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–</a:t>
                      </a:r>
                      <a:endParaRPr lang="en-US" dirty="0">
                        <a:effectLst/>
                        <a:latin typeface="+mn-lt"/>
                      </a:endParaRPr>
                    </a:p>
                  </a:txBody>
                  <a:tcPr marL="95250" marR="95250" marT="95250" marB="95250" anchor="ctr">
                    <a:lnL w="190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–</a:t>
                      </a:r>
                      <a:endParaRPr lang="en-US" dirty="0">
                        <a:effectLst/>
                        <a:latin typeface="+mn-lt"/>
                      </a:endParaRPr>
                    </a:p>
                  </a:txBody>
                  <a:tcPr marL="95250" marR="95250" marT="95250" marB="95250" anchor="ctr">
                    <a:lnL w="190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290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Lv</a:t>
                      </a:r>
                      <a:endParaRPr lang="en-US" dirty="0">
                        <a:effectLst/>
                        <a:latin typeface="+mn-lt"/>
                      </a:endParaRPr>
                    </a:p>
                  </a:txBody>
                  <a:tcPr marL="95250" marR="95250" marT="95250" marB="95250" anchor="ctr">
                    <a:lnL w="190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ms</a:t>
                      </a:r>
                      <a:endParaRPr lang="en-US" dirty="0">
                        <a:effectLst/>
                        <a:latin typeface="+mn-lt"/>
                      </a:endParaRPr>
                    </a:p>
                  </a:txBody>
                  <a:tcPr marL="95250" marR="95250" marT="95250" marB="95250" anchor="ctr">
                    <a:lnL w="190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α (100%)</a:t>
                      </a:r>
                      <a:endParaRPr lang="el-GR" dirty="0">
                        <a:effectLst/>
                        <a:latin typeface="+mn-lt"/>
                      </a:endParaRPr>
                    </a:p>
                  </a:txBody>
                  <a:tcPr marL="95250" marR="95250" marT="95250" marB="95250" anchor="ctr">
                    <a:lnL w="190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291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Lv</a:t>
                      </a:r>
                      <a:endParaRPr lang="en-US" dirty="0">
                        <a:effectLst/>
                        <a:latin typeface="+mn-lt"/>
                      </a:endParaRPr>
                    </a:p>
                  </a:txBody>
                  <a:tcPr marL="95250" marR="95250" marT="95250" marB="95250" anchor="ctr">
                    <a:lnL w="190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6.3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ms</a:t>
                      </a:r>
                      <a:endParaRPr lang="en-US" dirty="0">
                        <a:effectLst/>
                        <a:latin typeface="+mn-lt"/>
                      </a:endParaRPr>
                    </a:p>
                  </a:txBody>
                  <a:tcPr marL="95250" marR="95250" marT="95250" marB="95250" anchor="ctr">
                    <a:lnL w="190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α (100%)</a:t>
                      </a:r>
                      <a:endParaRPr lang="el-GR" dirty="0">
                        <a:effectLst/>
                        <a:latin typeface="+mn-lt"/>
                      </a:endParaRPr>
                    </a:p>
                  </a:txBody>
                  <a:tcPr marL="95250" marR="95250" marT="95250" marB="95250" anchor="ctr">
                    <a:lnL w="190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292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Lv</a:t>
                      </a:r>
                      <a:endParaRPr lang="en-US" dirty="0">
                        <a:effectLst/>
                        <a:latin typeface="+mn-lt"/>
                      </a:endParaRPr>
                    </a:p>
                  </a:txBody>
                  <a:tcPr marL="95250" marR="95250" marT="95250" marB="95250" anchor="ctr">
                    <a:lnL w="190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ms</a:t>
                      </a:r>
                      <a:endParaRPr lang="en-US" dirty="0">
                        <a:effectLst/>
                        <a:latin typeface="+mn-lt"/>
                      </a:endParaRPr>
                    </a:p>
                  </a:txBody>
                  <a:tcPr marL="95250" marR="95250" marT="95250" marB="95250" anchor="ctr">
                    <a:lnL w="190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α (100%)</a:t>
                      </a:r>
                      <a:endParaRPr lang="el-GR" dirty="0">
                        <a:effectLst/>
                        <a:latin typeface="+mn-lt"/>
                      </a:endParaRPr>
                    </a:p>
                  </a:txBody>
                  <a:tcPr marL="95250" marR="95250" marT="95250" marB="95250" anchor="ctr">
                    <a:lnL w="190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293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Lv</a:t>
                      </a:r>
                      <a:endParaRPr lang="en-US" dirty="0">
                        <a:effectLst/>
                        <a:latin typeface="+mn-lt"/>
                      </a:endParaRPr>
                    </a:p>
                  </a:txBody>
                  <a:tcPr marL="95250" marR="95250" marT="95250" marB="95250" anchor="ctr">
                    <a:lnL w="190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53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ms</a:t>
                      </a:r>
                      <a:endParaRPr lang="en-US" dirty="0">
                        <a:effectLst/>
                        <a:latin typeface="+mn-lt"/>
                      </a:endParaRPr>
                    </a:p>
                  </a:txBody>
                  <a:tcPr marL="95250" marR="95250" marT="95250" marB="95250" anchor="ctr">
                    <a:lnL w="190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α (100%)</a:t>
                      </a:r>
                      <a:endParaRPr lang="el-GR" dirty="0">
                        <a:effectLst/>
                        <a:latin typeface="+mn-lt"/>
                      </a:endParaRPr>
                    </a:p>
                  </a:txBody>
                  <a:tcPr marL="95250" marR="95250" marT="95250" marB="95250" anchor="ctr">
                    <a:lnL w="190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1000">
                <a:tc rowSpan="2"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Polonium</a:t>
                      </a:r>
                      <a:endParaRPr lang="en-US" dirty="0">
                        <a:effectLst/>
                        <a:latin typeface="+mn-lt"/>
                      </a:endParaRPr>
                    </a:p>
                  </a:txBody>
                  <a:tcPr marL="95250" marR="95250" marT="95250" marB="95250" anchor="ctr">
                    <a:lnL w="190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baseline="3000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196</a:t>
                      </a: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Po</a:t>
                      </a:r>
                      <a:endParaRPr lang="en-US">
                        <a:effectLst/>
                        <a:latin typeface="+mn-lt"/>
                      </a:endParaRPr>
                    </a:p>
                  </a:txBody>
                  <a:tcPr marL="95250" marR="95250" marT="95250" marB="95250" anchor="ctr">
                    <a:lnL w="190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5.8 s</a:t>
                      </a:r>
                      <a:endParaRPr lang="en-US" dirty="0">
                        <a:effectLst/>
                        <a:latin typeface="+mn-lt"/>
                      </a:endParaRPr>
                    </a:p>
                  </a:txBody>
                  <a:tcPr marL="95250" marR="95250" marT="95250" marB="95250" anchor="ctr">
                    <a:lnL w="190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α (98%) </a:t>
                      </a:r>
                      <a:r>
                        <a:rPr lang="el-GR" sz="1400" b="1" i="0" u="none" strike="noStrike" dirty="0">
                          <a:solidFill>
                            <a:srgbClr val="202122"/>
                          </a:solidFill>
                          <a:effectLst/>
                          <a:latin typeface="+mn-lt"/>
                        </a:rPr>
                        <a:t>ε </a:t>
                      </a:r>
                      <a:r>
                        <a:rPr lang="el-GR" sz="1400" b="0" i="0" u="none" strike="noStrike" dirty="0">
                          <a:solidFill>
                            <a:srgbClr val="202122"/>
                          </a:solidFill>
                          <a:effectLst/>
                          <a:latin typeface="+mn-lt"/>
                        </a:rPr>
                        <a:t>(2.00%)</a:t>
                      </a:r>
                      <a:endParaRPr lang="el-GR" dirty="0">
                        <a:effectLst/>
                        <a:latin typeface="+mn-lt"/>
                      </a:endParaRPr>
                    </a:p>
                  </a:txBody>
                  <a:tcPr marL="95250" marR="95250" marT="95250" marB="95250" anchor="ctr">
                    <a:lnL w="190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10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216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Po</a:t>
                      </a:r>
                      <a:endParaRPr lang="en-US" dirty="0">
                        <a:effectLst/>
                        <a:latin typeface="+mn-lt"/>
                      </a:endParaRPr>
                    </a:p>
                  </a:txBody>
                  <a:tcPr marL="95250" marR="95250" marT="95250" marB="95250" anchor="ctr">
                    <a:lnL w="190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0.145 s</a:t>
                      </a:r>
                      <a:endParaRPr lang="en-US" dirty="0">
                        <a:effectLst/>
                        <a:latin typeface="+mn-lt"/>
                      </a:endParaRPr>
                    </a:p>
                  </a:txBody>
                  <a:tcPr marL="95250" marR="95250" marT="95250" marB="95250" anchor="ctr">
                    <a:lnL w="190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α (100%)</a:t>
                      </a:r>
                      <a:endParaRPr lang="el-GR" dirty="0">
                        <a:effectLst/>
                        <a:latin typeface="+mn-lt"/>
                      </a:endParaRPr>
                    </a:p>
                  </a:txBody>
                  <a:tcPr marL="95250" marR="95250" marT="95250" marB="95250" anchor="ctr">
                    <a:lnL w="190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968500" y="235585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863" y="6461079"/>
            <a:ext cx="4924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solidFill>
                  <a:schemeClr val="bg1"/>
                </a:solidFill>
              </a:rPr>
              <a:t>Data from </a:t>
            </a:r>
            <a:r>
              <a:rPr lang="en-US" sz="1200" i="1" dirty="0" err="1">
                <a:solidFill>
                  <a:schemeClr val="bg1"/>
                </a:solidFill>
              </a:rPr>
              <a:t>NuDat</a:t>
            </a:r>
            <a:r>
              <a:rPr lang="en-US" sz="1200" i="1" dirty="0">
                <a:solidFill>
                  <a:schemeClr val="bg1"/>
                </a:solidFill>
              </a:rPr>
              <a:t> 3.0</a:t>
            </a:r>
          </a:p>
        </p:txBody>
      </p:sp>
    </p:spTree>
    <p:extLst>
      <p:ext uri="{BB962C8B-B14F-4D97-AF65-F5344CB8AC3E}">
        <p14:creationId xmlns:p14="http://schemas.microsoft.com/office/powerpoint/2010/main" val="25931939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Decay Properties and Production Methods of </a:t>
            </a:r>
            <a:br>
              <a:rPr lang="en-US" dirty="0"/>
            </a:br>
            <a:r>
              <a:rPr lang="en-US" dirty="0"/>
              <a:t>Polonium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001" y="1718732"/>
            <a:ext cx="4280107" cy="4453467"/>
          </a:xfrm>
        </p:spPr>
        <p:txBody>
          <a:bodyPr>
            <a:normAutofit/>
          </a:bodyPr>
          <a:lstStyle/>
          <a:p>
            <a:r>
              <a:rPr lang="en-US" sz="2400" u="sng" dirty="0"/>
              <a:t>Methods of Polonium Production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dirty="0"/>
              <a:t> Naturally through the decay chain of </a:t>
            </a:r>
            <a:r>
              <a:rPr lang="en-US" sz="2400" baseline="30000" dirty="0"/>
              <a:t>228</a:t>
            </a:r>
            <a:r>
              <a:rPr lang="en-US" sz="2400" dirty="0"/>
              <a:t>Th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dirty="0"/>
              <a:t> Fusion-evaporation reactions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200" dirty="0"/>
              <a:t> </a:t>
            </a:r>
            <a:r>
              <a:rPr lang="en-US" sz="2200" baseline="30000" dirty="0"/>
              <a:t>162</a:t>
            </a:r>
            <a:r>
              <a:rPr lang="en-US" sz="2200" dirty="0"/>
              <a:t>Dy(</a:t>
            </a:r>
            <a:r>
              <a:rPr lang="en-US" sz="2200" baseline="30000" dirty="0"/>
              <a:t>40</a:t>
            </a:r>
            <a:r>
              <a:rPr lang="en-US" sz="2200" dirty="0"/>
              <a:t>Ar, </a:t>
            </a:r>
            <a:r>
              <a:rPr lang="en-US" sz="2200" dirty="0" err="1"/>
              <a:t>xn</a:t>
            </a:r>
            <a:r>
              <a:rPr lang="en-US" sz="2200" dirty="0"/>
              <a:t>)</a:t>
            </a:r>
            <a:r>
              <a:rPr lang="en-US" sz="2200" baseline="30000" dirty="0"/>
              <a:t>202-x</a:t>
            </a:r>
            <a:r>
              <a:rPr lang="en-US" sz="2200" dirty="0"/>
              <a:t>Po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200" dirty="0"/>
              <a:t> </a:t>
            </a:r>
            <a:r>
              <a:rPr lang="en-US" sz="2200" baseline="30000" dirty="0"/>
              <a:t>160</a:t>
            </a:r>
            <a:r>
              <a:rPr lang="en-US" sz="2200" dirty="0"/>
              <a:t>Dy(</a:t>
            </a:r>
            <a:r>
              <a:rPr lang="en-US" sz="2200" baseline="30000" dirty="0"/>
              <a:t>40</a:t>
            </a:r>
            <a:r>
              <a:rPr lang="en-US" sz="2200" dirty="0"/>
              <a:t>Ar, </a:t>
            </a:r>
            <a:r>
              <a:rPr lang="en-US" sz="2200" dirty="0" err="1"/>
              <a:t>xn</a:t>
            </a:r>
            <a:r>
              <a:rPr lang="en-US" sz="2200" dirty="0"/>
              <a:t>)</a:t>
            </a:r>
            <a:r>
              <a:rPr lang="en-US" sz="2200" baseline="30000" dirty="0"/>
              <a:t>200-x</a:t>
            </a:r>
            <a:r>
              <a:rPr lang="en-US" sz="2200" dirty="0"/>
              <a:t>Po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200" baseline="30000" dirty="0"/>
              <a:t> 162</a:t>
            </a:r>
            <a:r>
              <a:rPr lang="en-US" sz="2200" dirty="0"/>
              <a:t>Dy(</a:t>
            </a:r>
            <a:r>
              <a:rPr lang="en-US" sz="2200" baseline="30000" dirty="0"/>
              <a:t>36</a:t>
            </a:r>
            <a:r>
              <a:rPr lang="en-US" sz="2200" dirty="0"/>
              <a:t>Ar, </a:t>
            </a:r>
            <a:r>
              <a:rPr lang="en-US" sz="2200" dirty="0" err="1"/>
              <a:t>xn</a:t>
            </a:r>
            <a:r>
              <a:rPr lang="en-US" sz="2200" dirty="0"/>
              <a:t>)</a:t>
            </a:r>
            <a:r>
              <a:rPr lang="en-US" sz="2200" baseline="30000" dirty="0"/>
              <a:t>198-x</a:t>
            </a:r>
            <a:r>
              <a:rPr lang="en-US" sz="2200" dirty="0"/>
              <a:t>Po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829E7-D90C-4095-B7C1-4057DFF6FA1D}" type="slidenum">
              <a:rPr lang="en-US" smtClean="0"/>
              <a:t>25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2977447"/>
              </p:ext>
            </p:extLst>
          </p:nvPr>
        </p:nvGraphicFramePr>
        <p:xfrm>
          <a:off x="4407108" y="1650637"/>
          <a:ext cx="7632491" cy="4352597"/>
        </p:xfrm>
        <a:graphic>
          <a:graphicData uri="http://schemas.openxmlformats.org/drawingml/2006/table">
            <a:tbl>
              <a:tblPr/>
              <a:tblGrid>
                <a:gridCol w="23667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793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794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068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75748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Production Mode</a:t>
                      </a:r>
                      <a:endParaRPr lang="en-US" dirty="0">
                        <a:effectLst/>
                        <a:latin typeface="+mn-lt"/>
                      </a:endParaRPr>
                    </a:p>
                  </a:txBody>
                  <a:tcPr marL="95250" marR="95250" marT="95250" marB="95250" anchor="ctr">
                    <a:lnL w="190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Isotope</a:t>
                      </a:r>
                      <a:endParaRPr lang="en-US" dirty="0">
                        <a:effectLst/>
                        <a:latin typeface="+mn-lt"/>
                      </a:endParaRPr>
                    </a:p>
                  </a:txBody>
                  <a:tcPr marL="95250" marR="95250" marT="95250" marB="95250" anchor="ctr">
                    <a:lnL w="190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Half-Life</a:t>
                      </a:r>
                      <a:endParaRPr lang="en-US" dirty="0">
                        <a:effectLst/>
                        <a:latin typeface="+mn-lt"/>
                      </a:endParaRPr>
                    </a:p>
                  </a:txBody>
                  <a:tcPr marL="95250" marR="95250" marT="95250" marB="95250" anchor="ctr">
                    <a:lnL w="190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Decay Modes</a:t>
                      </a:r>
                      <a:endParaRPr lang="en-US" dirty="0">
                        <a:effectLst/>
                        <a:latin typeface="+mn-lt"/>
                      </a:endParaRPr>
                    </a:p>
                  </a:txBody>
                  <a:tcPr marL="95250" marR="95250" marT="95250" marB="95250" anchor="ctr">
                    <a:lnL w="190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7559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baseline="30000" dirty="0">
                          <a:effectLst/>
                          <a:latin typeface="+mn-lt"/>
                        </a:rPr>
                        <a:t>228</a:t>
                      </a:r>
                      <a:r>
                        <a:rPr lang="en-US" baseline="0" dirty="0">
                          <a:effectLst/>
                          <a:latin typeface="+mn-lt"/>
                        </a:rPr>
                        <a:t>Th decay</a:t>
                      </a:r>
                      <a:endParaRPr lang="en-US" baseline="30000" dirty="0">
                        <a:effectLst/>
                        <a:latin typeface="+mn-lt"/>
                      </a:endParaRPr>
                    </a:p>
                  </a:txBody>
                  <a:tcPr marL="95250" marR="95250" marT="95250" marB="95250" anchor="ctr">
                    <a:lnL w="190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216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Po</a:t>
                      </a:r>
                      <a:endParaRPr lang="en-US" sz="1800" dirty="0">
                        <a:effectLst/>
                        <a:latin typeface="+mn-lt"/>
                      </a:endParaRPr>
                    </a:p>
                  </a:txBody>
                  <a:tcPr marL="95250" marR="95250" marT="95250" marB="95250" anchor="ctr">
                    <a:lnL w="190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0.145 s</a:t>
                      </a:r>
                      <a:endParaRPr lang="en-US" sz="1800" dirty="0">
                        <a:effectLst/>
                        <a:latin typeface="+mn-lt"/>
                      </a:endParaRPr>
                    </a:p>
                  </a:txBody>
                  <a:tcPr marL="95250" marR="95250" marT="95250" marB="95250" anchor="ctr">
                    <a:lnL w="190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α (100%)</a:t>
                      </a:r>
                      <a:endParaRPr lang="el-GR" sz="1800" dirty="0">
                        <a:effectLst/>
                        <a:latin typeface="+mn-lt"/>
                      </a:endParaRPr>
                    </a:p>
                  </a:txBody>
                  <a:tcPr marL="95250" marR="95250" marT="95250" marB="95250" anchor="ctr">
                    <a:lnL w="190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5858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dirty="0">
                          <a:effectLst/>
                          <a:latin typeface="+mn-lt"/>
                        </a:rPr>
                        <a:t>Fusion-Evaporation</a:t>
                      </a:r>
                    </a:p>
                  </a:txBody>
                  <a:tcPr marL="95250" marR="95250" marT="95250" marB="95250" anchor="ctr">
                    <a:lnL w="190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198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Po</a:t>
                      </a:r>
                      <a:endParaRPr lang="en-US" sz="1800" dirty="0">
                        <a:effectLst/>
                        <a:latin typeface="+mn-lt"/>
                      </a:endParaRPr>
                    </a:p>
                  </a:txBody>
                  <a:tcPr marL="95250" marR="95250" marT="95250" marB="95250" anchor="ctr">
                    <a:lnL w="190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1.760 min</a:t>
                      </a:r>
                    </a:p>
                  </a:txBody>
                  <a:tcPr marL="95250" marR="95250" marT="95250" marB="95250" anchor="ctr">
                    <a:lnL w="190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α (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57</a:t>
                      </a:r>
                      <a:r>
                        <a:rPr lang="el-G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%) </a:t>
                      </a:r>
                      <a:r>
                        <a:rPr lang="el-GR" sz="1800" b="1" i="0" u="none" strike="noStrike" dirty="0">
                          <a:solidFill>
                            <a:srgbClr val="202122"/>
                          </a:solidFill>
                          <a:effectLst/>
                          <a:latin typeface="+mn-lt"/>
                        </a:rPr>
                        <a:t>ε </a:t>
                      </a:r>
                      <a:r>
                        <a:rPr lang="el-GR" sz="1800" b="0" i="0" u="none" strike="noStrike" dirty="0">
                          <a:solidFill>
                            <a:srgbClr val="202122"/>
                          </a:solidFill>
                          <a:effectLst/>
                          <a:latin typeface="+mn-lt"/>
                        </a:rPr>
                        <a:t>(</a:t>
                      </a:r>
                      <a:r>
                        <a:rPr lang="en-US" sz="1800" b="0" i="0" u="none" strike="noStrike" dirty="0">
                          <a:solidFill>
                            <a:srgbClr val="202122"/>
                          </a:solidFill>
                          <a:effectLst/>
                          <a:latin typeface="+mn-lt"/>
                        </a:rPr>
                        <a:t>43</a:t>
                      </a:r>
                      <a:r>
                        <a:rPr lang="el-GR" sz="1800" b="0" i="0" u="none" strike="noStrike" dirty="0">
                          <a:solidFill>
                            <a:srgbClr val="202122"/>
                          </a:solidFill>
                          <a:effectLst/>
                          <a:latin typeface="+mn-lt"/>
                        </a:rPr>
                        <a:t>%)</a:t>
                      </a:r>
                      <a:endParaRPr lang="el-GR" sz="1800" dirty="0">
                        <a:effectLst/>
                        <a:latin typeface="+mn-lt"/>
                      </a:endParaRPr>
                    </a:p>
                  </a:txBody>
                  <a:tcPr marL="95250" marR="95250" marT="95250" marB="95250" anchor="ctr">
                    <a:lnL w="190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5858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dirty="0">
                          <a:effectLst/>
                          <a:latin typeface="+mn-lt"/>
                        </a:rPr>
                        <a:t>Fusion-Evaporation</a:t>
                      </a:r>
                    </a:p>
                  </a:txBody>
                  <a:tcPr marL="95250" marR="95250" marT="95250" marB="95250" anchor="ctr">
                    <a:lnL w="190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197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Po</a:t>
                      </a:r>
                      <a:endParaRPr lang="en-US" sz="1800" dirty="0">
                        <a:effectLst/>
                        <a:latin typeface="+mn-lt"/>
                      </a:endParaRPr>
                    </a:p>
                  </a:txBody>
                  <a:tcPr marL="95250" marR="95250" marT="95250" marB="95250" anchor="ctr">
                    <a:lnL w="190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84 s</a:t>
                      </a:r>
                    </a:p>
                  </a:txBody>
                  <a:tcPr marL="95250" marR="95250" marT="95250" marB="95250" anchor="ctr">
                    <a:lnL w="190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b="1" i="0" u="none" strike="noStrike" dirty="0">
                          <a:solidFill>
                            <a:srgbClr val="202122"/>
                          </a:solidFill>
                          <a:effectLst/>
                          <a:latin typeface="+mn-lt"/>
                        </a:rPr>
                        <a:t>ε </a:t>
                      </a:r>
                      <a:r>
                        <a:rPr lang="el-GR" sz="1800" b="0" i="0" u="none" strike="noStrike" dirty="0">
                          <a:solidFill>
                            <a:srgbClr val="202122"/>
                          </a:solidFill>
                          <a:effectLst/>
                          <a:latin typeface="+mn-lt"/>
                        </a:rPr>
                        <a:t>(</a:t>
                      </a:r>
                      <a:r>
                        <a:rPr lang="en-US" sz="1800" b="0" i="0" u="none" strike="noStrike" dirty="0">
                          <a:solidFill>
                            <a:srgbClr val="202122"/>
                          </a:solidFill>
                          <a:effectLst/>
                          <a:latin typeface="+mn-lt"/>
                        </a:rPr>
                        <a:t>56</a:t>
                      </a:r>
                      <a:r>
                        <a:rPr lang="el-GR" sz="1800" b="0" i="0" u="none" strike="noStrike" dirty="0">
                          <a:solidFill>
                            <a:srgbClr val="202122"/>
                          </a:solidFill>
                          <a:effectLst/>
                          <a:latin typeface="+mn-lt"/>
                        </a:rPr>
                        <a:t>%)</a:t>
                      </a:r>
                      <a:r>
                        <a:rPr lang="en-US" sz="1800" b="0" i="0" u="none" strike="noStrike" dirty="0">
                          <a:solidFill>
                            <a:srgbClr val="202122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l-G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α (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44</a:t>
                      </a:r>
                      <a:r>
                        <a:rPr lang="el-G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%) </a:t>
                      </a:r>
                      <a:endParaRPr lang="el-GR" sz="1800" dirty="0">
                        <a:effectLst/>
                        <a:latin typeface="+mn-lt"/>
                      </a:endParaRPr>
                    </a:p>
                  </a:txBody>
                  <a:tcPr marL="95250" marR="95250" marT="95250" marB="95250" anchor="ctr">
                    <a:lnL w="190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5858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effectLst/>
                          <a:latin typeface="+mn-lt"/>
                        </a:rPr>
                        <a:t>Fusion-Evaporation</a:t>
                      </a:r>
                    </a:p>
                  </a:txBody>
                  <a:tcPr marL="95250" marR="95250" marT="95250" marB="95250" anchor="ctr">
                    <a:lnL w="190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196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Po</a:t>
                      </a:r>
                      <a:endParaRPr lang="en-US" sz="1800" dirty="0">
                        <a:effectLst/>
                        <a:latin typeface="+mn-lt"/>
                      </a:endParaRPr>
                    </a:p>
                  </a:txBody>
                  <a:tcPr marL="95250" marR="95250" marT="95250" marB="95250" anchor="ctr">
                    <a:lnL w="190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5.8 s</a:t>
                      </a:r>
                      <a:endParaRPr lang="en-US" sz="1800" dirty="0">
                        <a:effectLst/>
                        <a:latin typeface="+mn-lt"/>
                      </a:endParaRPr>
                    </a:p>
                  </a:txBody>
                  <a:tcPr marL="95250" marR="95250" marT="95250" marB="95250" anchor="ctr">
                    <a:lnL w="190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α (98%) </a:t>
                      </a:r>
                      <a:r>
                        <a:rPr lang="el-GR" sz="1800" b="1" i="0" u="none" strike="noStrike" dirty="0">
                          <a:solidFill>
                            <a:srgbClr val="202122"/>
                          </a:solidFill>
                          <a:effectLst/>
                          <a:latin typeface="+mn-lt"/>
                        </a:rPr>
                        <a:t>ε </a:t>
                      </a:r>
                      <a:r>
                        <a:rPr lang="el-GR" sz="1800" b="0" i="0" u="none" strike="noStrike" dirty="0">
                          <a:solidFill>
                            <a:srgbClr val="202122"/>
                          </a:solidFill>
                          <a:effectLst/>
                          <a:latin typeface="+mn-lt"/>
                        </a:rPr>
                        <a:t>(2.00%)</a:t>
                      </a:r>
                      <a:endParaRPr lang="el-GR" sz="1800" dirty="0">
                        <a:effectLst/>
                        <a:latin typeface="+mn-lt"/>
                      </a:endParaRPr>
                    </a:p>
                  </a:txBody>
                  <a:tcPr marL="95250" marR="95250" marT="95250" marB="95250" anchor="ctr">
                    <a:lnL w="190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65858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effectLst/>
                          <a:latin typeface="+mn-lt"/>
                        </a:rPr>
                        <a:t>Fusion-Evaporation</a:t>
                      </a:r>
                    </a:p>
                  </a:txBody>
                  <a:tcPr marL="95250" marR="95250" marT="95250" marB="95250" anchor="ctr">
                    <a:lnL w="190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aseline="30000" dirty="0">
                          <a:effectLst/>
                          <a:latin typeface="+mn-lt"/>
                        </a:rPr>
                        <a:t>195</a:t>
                      </a:r>
                      <a:r>
                        <a:rPr lang="en-US" sz="1800" baseline="0" dirty="0">
                          <a:effectLst/>
                          <a:latin typeface="+mn-lt"/>
                        </a:rPr>
                        <a:t>Po</a:t>
                      </a:r>
                      <a:endParaRPr lang="en-US" sz="1800" baseline="30000" dirty="0">
                        <a:effectLst/>
                        <a:latin typeface="+mn-lt"/>
                      </a:endParaRPr>
                    </a:p>
                  </a:txBody>
                  <a:tcPr marL="95250" marR="95250" marT="95250" marB="95250" anchor="ctr">
                    <a:lnL w="190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4.64 s</a:t>
                      </a:r>
                    </a:p>
                  </a:txBody>
                  <a:tcPr marL="95250" marR="95250" marT="95250" marB="95250" anchor="ctr">
                    <a:lnL w="190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α (9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  <a:r>
                        <a:rPr lang="el-G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%) </a:t>
                      </a:r>
                      <a:r>
                        <a:rPr lang="el-GR" sz="1800" b="1" i="0" u="none" strike="noStrike" dirty="0">
                          <a:solidFill>
                            <a:srgbClr val="202122"/>
                          </a:solidFill>
                          <a:effectLst/>
                          <a:latin typeface="+mn-lt"/>
                        </a:rPr>
                        <a:t>ε </a:t>
                      </a:r>
                      <a:r>
                        <a:rPr lang="el-GR" sz="1800" b="0" i="0" u="none" strike="noStrike" dirty="0">
                          <a:solidFill>
                            <a:srgbClr val="202122"/>
                          </a:solidFill>
                          <a:effectLst/>
                          <a:latin typeface="+mn-lt"/>
                        </a:rPr>
                        <a:t>(</a:t>
                      </a:r>
                      <a:r>
                        <a:rPr lang="en-US" sz="1800" b="0" i="0" u="none" strike="noStrike" dirty="0">
                          <a:solidFill>
                            <a:srgbClr val="202122"/>
                          </a:solidFill>
                          <a:effectLst/>
                          <a:latin typeface="+mn-lt"/>
                        </a:rPr>
                        <a:t>4</a:t>
                      </a:r>
                      <a:r>
                        <a:rPr lang="el-GR" sz="1800" b="0" i="0" u="none" strike="noStrike" dirty="0">
                          <a:solidFill>
                            <a:srgbClr val="202122"/>
                          </a:solidFill>
                          <a:effectLst/>
                          <a:latin typeface="+mn-lt"/>
                        </a:rPr>
                        <a:t>.00%)</a:t>
                      </a:r>
                      <a:endParaRPr lang="el-GR" sz="1800" dirty="0">
                        <a:effectLst/>
                        <a:latin typeface="+mn-lt"/>
                      </a:endParaRPr>
                    </a:p>
                  </a:txBody>
                  <a:tcPr marL="95250" marR="95250" marT="95250" marB="95250" anchor="ctr">
                    <a:lnL w="190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65858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dirty="0">
                          <a:effectLst/>
                          <a:latin typeface="+mn-lt"/>
                        </a:rPr>
                        <a:t>Fusion-Evaporation</a:t>
                      </a:r>
                      <a:endParaRPr lang="en-US" baseline="30000" dirty="0">
                        <a:effectLst/>
                        <a:latin typeface="+mn-lt"/>
                      </a:endParaRPr>
                    </a:p>
                  </a:txBody>
                  <a:tcPr marL="95250" marR="95250" marT="95250" marB="95250" anchor="ctr">
                    <a:lnL w="190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30000" dirty="0"/>
                        <a:t>194</a:t>
                      </a:r>
                      <a:r>
                        <a:rPr lang="en-US" baseline="0" dirty="0"/>
                        <a:t>Po</a:t>
                      </a:r>
                      <a:endParaRPr lang="en-US" baseline="30000" dirty="0"/>
                    </a:p>
                  </a:txBody>
                  <a:tcPr marL="95250" marR="95250" marT="95250" marB="95250" anchor="ctr">
                    <a:lnL w="190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0.392 s</a:t>
                      </a:r>
                    </a:p>
                  </a:txBody>
                  <a:tcPr marL="95250" marR="95250" marT="95250" marB="95250" anchor="ctr">
                    <a:lnL w="190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α (100%)</a:t>
                      </a:r>
                      <a:endParaRPr lang="el-GR" sz="1800" dirty="0">
                        <a:effectLst/>
                        <a:latin typeface="+mn-lt"/>
                      </a:endParaRPr>
                    </a:p>
                  </a:txBody>
                  <a:tcPr marL="95250" marR="95250" marT="95250" marB="95250" anchor="ctr">
                    <a:lnL w="190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968500" y="235585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863" y="6461079"/>
            <a:ext cx="4924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solidFill>
                  <a:schemeClr val="bg1"/>
                </a:solidFill>
              </a:rPr>
              <a:t>Data from </a:t>
            </a:r>
            <a:r>
              <a:rPr lang="en-US" sz="1200" i="1" dirty="0" err="1">
                <a:solidFill>
                  <a:schemeClr val="bg1"/>
                </a:solidFill>
              </a:rPr>
              <a:t>NuDat</a:t>
            </a:r>
            <a:r>
              <a:rPr lang="en-US" sz="1200" i="1" dirty="0">
                <a:solidFill>
                  <a:schemeClr val="bg1"/>
                </a:solidFill>
              </a:rPr>
              <a:t> 3.0</a:t>
            </a:r>
          </a:p>
        </p:txBody>
      </p:sp>
    </p:spTree>
    <p:extLst>
      <p:ext uri="{BB962C8B-B14F-4D97-AF65-F5344CB8AC3E}">
        <p14:creationId xmlns:p14="http://schemas.microsoft.com/office/powerpoint/2010/main" val="3121362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Fusion Evaporation Reaction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829E7-D90C-4095-B7C1-4057DFF6FA1D}" type="slidenum">
              <a:rPr lang="en-US" smtClean="0"/>
              <a:t>26</a:t>
            </a:fld>
            <a:endParaRPr lang="en-US" dirty="0"/>
          </a:p>
        </p:txBody>
      </p:sp>
      <p:grpSp>
        <p:nvGrpSpPr>
          <p:cNvPr id="74" name="Group 73"/>
          <p:cNvGrpSpPr/>
          <p:nvPr/>
        </p:nvGrpSpPr>
        <p:grpSpPr>
          <a:xfrm>
            <a:off x="514175" y="1631276"/>
            <a:ext cx="8796421" cy="4362157"/>
            <a:chOff x="514175" y="1631276"/>
            <a:chExt cx="8796421" cy="4362157"/>
          </a:xfrm>
        </p:grpSpPr>
        <p:cxnSp>
          <p:nvCxnSpPr>
            <p:cNvPr id="21" name="Straight Arrow Connector 20"/>
            <p:cNvCxnSpPr/>
            <p:nvPr/>
          </p:nvCxnSpPr>
          <p:spPr>
            <a:xfrm>
              <a:off x="719528" y="2211049"/>
              <a:ext cx="942631" cy="0"/>
            </a:xfrm>
            <a:prstGeom prst="straightConnector1">
              <a:avLst/>
            </a:prstGeom>
            <a:ln w="19050">
              <a:solidFill>
                <a:schemeClr val="accent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Oval 4"/>
            <p:cNvSpPr/>
            <p:nvPr/>
          </p:nvSpPr>
          <p:spPr>
            <a:xfrm>
              <a:off x="909403" y="2098623"/>
              <a:ext cx="284813" cy="28481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1760095" y="2012429"/>
              <a:ext cx="457200" cy="457200"/>
            </a:xfrm>
            <a:prstGeom prst="ellipse">
              <a:avLst/>
            </a:prstGeom>
            <a:solidFill>
              <a:schemeClr val="accent5"/>
            </a:solidFill>
            <a:ln>
              <a:solidFill>
                <a:schemeClr val="accent5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3" name="Group 32"/>
            <p:cNvGrpSpPr/>
            <p:nvPr/>
          </p:nvGrpSpPr>
          <p:grpSpPr>
            <a:xfrm>
              <a:off x="3883687" y="2012429"/>
              <a:ext cx="742013" cy="457200"/>
              <a:chOff x="3602636" y="2098623"/>
              <a:chExt cx="742013" cy="457200"/>
            </a:xfrm>
          </p:grpSpPr>
          <p:sp>
            <p:nvSpPr>
              <p:cNvPr id="7" name="Oval 6"/>
              <p:cNvSpPr/>
              <p:nvPr/>
            </p:nvSpPr>
            <p:spPr>
              <a:xfrm>
                <a:off x="3887449" y="2098623"/>
                <a:ext cx="457200" cy="457200"/>
              </a:xfrm>
              <a:prstGeom prst="ellipse">
                <a:avLst/>
              </a:prstGeom>
              <a:solidFill>
                <a:schemeClr val="accent5"/>
              </a:solidFill>
              <a:ln>
                <a:solidFill>
                  <a:schemeClr val="accent5"/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Oval 7"/>
              <p:cNvSpPr/>
              <p:nvPr/>
            </p:nvSpPr>
            <p:spPr>
              <a:xfrm>
                <a:off x="3602636" y="2211049"/>
                <a:ext cx="284813" cy="284813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" name="Oval 8"/>
            <p:cNvSpPr/>
            <p:nvPr/>
          </p:nvSpPr>
          <p:spPr>
            <a:xfrm>
              <a:off x="2773180" y="3329205"/>
              <a:ext cx="731520" cy="731520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383436" y="3968485"/>
              <a:ext cx="179882" cy="18288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6119705" y="1783135"/>
              <a:ext cx="1097280" cy="1097280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4481310" y="4219618"/>
              <a:ext cx="365760" cy="365760"/>
            </a:xfrm>
            <a:prstGeom prst="ellipse">
              <a:avLst/>
            </a:prstGeom>
            <a:solidFill>
              <a:schemeClr val="accent4">
                <a:lumMod val="90000"/>
                <a:lumOff val="10000"/>
              </a:schemeClr>
            </a:solidFill>
            <a:ln>
              <a:solidFill>
                <a:schemeClr val="accent4">
                  <a:lumMod val="90000"/>
                  <a:lumOff val="1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4775604" y="3694965"/>
              <a:ext cx="365760" cy="365760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1" name="Group 40"/>
            <p:cNvGrpSpPr/>
            <p:nvPr/>
          </p:nvGrpSpPr>
          <p:grpSpPr>
            <a:xfrm>
              <a:off x="6033598" y="4368344"/>
              <a:ext cx="1364995" cy="1054696"/>
              <a:chOff x="6122068" y="4307950"/>
              <a:chExt cx="1364995" cy="1054696"/>
            </a:xfrm>
          </p:grpSpPr>
          <p:sp>
            <p:nvSpPr>
              <p:cNvPr id="13" name="Oval 12"/>
              <p:cNvSpPr/>
              <p:nvPr/>
            </p:nvSpPr>
            <p:spPr>
              <a:xfrm>
                <a:off x="6361874" y="4353670"/>
                <a:ext cx="914400" cy="914400"/>
              </a:xfrm>
              <a:prstGeom prst="ellipse">
                <a:avLst/>
              </a:prstGeom>
              <a:solidFill>
                <a:schemeClr val="accent1">
                  <a:lumMod val="75000"/>
                  <a:lumOff val="25000"/>
                </a:schemeClr>
              </a:solidFill>
              <a:ln>
                <a:solidFill>
                  <a:schemeClr val="accent1">
                    <a:lumMod val="75000"/>
                    <a:lumOff val="25000"/>
                  </a:schemeClr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Oval 15"/>
              <p:cNvSpPr/>
              <p:nvPr/>
            </p:nvSpPr>
            <p:spPr>
              <a:xfrm flipH="1">
                <a:off x="6122068" y="4307950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Oval 16"/>
              <p:cNvSpPr/>
              <p:nvPr/>
            </p:nvSpPr>
            <p:spPr>
              <a:xfrm flipH="1">
                <a:off x="6197597" y="5271206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Oval 17"/>
              <p:cNvSpPr/>
              <p:nvPr/>
            </p:nvSpPr>
            <p:spPr>
              <a:xfrm flipH="1">
                <a:off x="7334645" y="5256966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Oval 18"/>
              <p:cNvSpPr/>
              <p:nvPr/>
            </p:nvSpPr>
            <p:spPr>
              <a:xfrm flipH="1">
                <a:off x="7395623" y="4307950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25" name="Straight Arrow Connector 24"/>
            <p:cNvCxnSpPr/>
            <p:nvPr/>
          </p:nvCxnSpPr>
          <p:spPr>
            <a:xfrm>
              <a:off x="2649261" y="2241029"/>
              <a:ext cx="979357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>
              <a:off x="4757603" y="2241029"/>
              <a:ext cx="1077289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 flipH="1">
              <a:off x="3421642" y="2492102"/>
              <a:ext cx="604451" cy="784637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 flipH="1">
              <a:off x="5303388" y="2826603"/>
              <a:ext cx="604451" cy="784637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/>
            <p:nvPr/>
          </p:nvCxnSpPr>
          <p:spPr>
            <a:xfrm flipH="1">
              <a:off x="6731000" y="3029141"/>
              <a:ext cx="8467" cy="1190477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TextBox 41"/>
            <p:cNvSpPr txBox="1"/>
            <p:nvPr/>
          </p:nvSpPr>
          <p:spPr>
            <a:xfrm>
              <a:off x="514175" y="2511083"/>
              <a:ext cx="10752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Projectile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410879" y="1631276"/>
              <a:ext cx="10752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Target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3427104" y="1655456"/>
              <a:ext cx="19399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Di-nuclear System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2025129" y="4248803"/>
              <a:ext cx="19399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Quasi-fission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7100913" y="2101893"/>
              <a:ext cx="220968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Compound Nucleus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3694194" y="4744271"/>
              <a:ext cx="19399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Fusion-Fission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5738403" y="5624101"/>
              <a:ext cx="214942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Evaporation Residue</a:t>
              </a:r>
            </a:p>
          </p:txBody>
        </p:sp>
        <p:cxnSp>
          <p:nvCxnSpPr>
            <p:cNvPr id="49" name="Straight Arrow Connector 48"/>
            <p:cNvCxnSpPr/>
            <p:nvPr/>
          </p:nvCxnSpPr>
          <p:spPr>
            <a:xfrm flipV="1">
              <a:off x="7458829" y="4093055"/>
              <a:ext cx="125536" cy="202977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/>
            <p:cNvCxnSpPr/>
            <p:nvPr/>
          </p:nvCxnSpPr>
          <p:spPr>
            <a:xfrm>
              <a:off x="7393898" y="5501739"/>
              <a:ext cx="127041" cy="201168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/>
            <p:cNvCxnSpPr/>
            <p:nvPr/>
          </p:nvCxnSpPr>
          <p:spPr>
            <a:xfrm flipH="1">
              <a:off x="5922428" y="5499467"/>
              <a:ext cx="128016" cy="201061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/>
            <p:cNvCxnSpPr/>
            <p:nvPr/>
          </p:nvCxnSpPr>
          <p:spPr>
            <a:xfrm flipH="1" flipV="1">
              <a:off x="5858420" y="4094864"/>
              <a:ext cx="128016" cy="201168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/>
            <p:cNvCxnSpPr/>
            <p:nvPr/>
          </p:nvCxnSpPr>
          <p:spPr>
            <a:xfrm flipH="1">
              <a:off x="2102801" y="4102734"/>
              <a:ext cx="213687" cy="123471"/>
            </a:xfrm>
            <a:prstGeom prst="straightConnector1">
              <a:avLst/>
            </a:prstGeom>
            <a:ln w="1905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Arrow Connector 59"/>
            <p:cNvCxnSpPr/>
            <p:nvPr/>
          </p:nvCxnSpPr>
          <p:spPr>
            <a:xfrm flipV="1">
              <a:off x="3574031" y="3254438"/>
              <a:ext cx="222707" cy="153635"/>
            </a:xfrm>
            <a:prstGeom prst="straightConnector1">
              <a:avLst/>
            </a:prstGeom>
            <a:ln w="1905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Arrow Connector 62"/>
            <p:cNvCxnSpPr/>
            <p:nvPr/>
          </p:nvCxnSpPr>
          <p:spPr>
            <a:xfrm flipH="1">
              <a:off x="4378548" y="4584267"/>
              <a:ext cx="132688" cy="193873"/>
            </a:xfrm>
            <a:prstGeom prst="straightConnector1">
              <a:avLst/>
            </a:prstGeom>
            <a:ln w="19050">
              <a:solidFill>
                <a:schemeClr val="accent4">
                  <a:lumMod val="90000"/>
                  <a:lumOff val="1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Arrow Connector 64"/>
            <p:cNvCxnSpPr/>
            <p:nvPr/>
          </p:nvCxnSpPr>
          <p:spPr>
            <a:xfrm flipV="1">
              <a:off x="5126112" y="3446949"/>
              <a:ext cx="170135" cy="187154"/>
            </a:xfrm>
            <a:prstGeom prst="straightConnector1">
              <a:avLst/>
            </a:prstGeom>
            <a:ln w="19050">
              <a:solidFill>
                <a:schemeClr val="accent3">
                  <a:lumMod val="60000"/>
                  <a:lumOff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TextBox 69"/>
            <p:cNvSpPr txBox="1"/>
            <p:nvPr/>
          </p:nvSpPr>
          <p:spPr>
            <a:xfrm>
              <a:off x="2773180" y="1907099"/>
              <a:ext cx="7315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b="1" dirty="0"/>
                <a:t>σ</a:t>
              </a:r>
              <a:r>
                <a:rPr lang="en-US" b="1" baseline="-25000" dirty="0"/>
                <a:t>cap</a:t>
              </a:r>
              <a:endParaRPr lang="en-US" b="1" dirty="0"/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5006942" y="1866792"/>
              <a:ext cx="7315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P</a:t>
              </a:r>
              <a:r>
                <a:rPr lang="en-US" b="1" baseline="-25000" dirty="0"/>
                <a:t>CN</a:t>
              </a:r>
              <a:endParaRPr lang="en-US" b="1" dirty="0"/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6851225" y="3346054"/>
              <a:ext cx="7315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/>
                <a:t>W</a:t>
              </a:r>
              <a:r>
                <a:rPr lang="en-US" b="1" baseline="-25000" dirty="0" err="1"/>
                <a:t>xn</a:t>
              </a:r>
              <a:endParaRPr lang="en-US" b="1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/>
              <p:cNvSpPr txBox="1"/>
              <p:nvPr/>
            </p:nvSpPr>
            <p:spPr>
              <a:xfrm>
                <a:off x="8805278" y="3013926"/>
                <a:ext cx="2578308" cy="3941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0">
                              <a:latin typeface="Cambria Math" panose="02040503050406030204" pitchFamily="18" charset="0"/>
                            </a:rPr>
                            <m:t>𝛔</m:t>
                          </m:r>
                        </m:e>
                        <m:sub>
                          <m:r>
                            <a:rPr lang="en-US" b="1" i="0">
                              <a:latin typeface="Cambria Math" panose="02040503050406030204" pitchFamily="18" charset="0"/>
                            </a:rPr>
                            <m:t>𝐄𝐯𝐑</m:t>
                          </m:r>
                        </m:sub>
                      </m:sSub>
                      <m:r>
                        <a:rPr lang="en-US" b="1" i="0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0">
                              <a:latin typeface="Cambria Math" panose="02040503050406030204" pitchFamily="18" charset="0"/>
                            </a:rPr>
                            <m:t>𝛔</m:t>
                          </m:r>
                        </m:e>
                        <m:sub>
                          <m:r>
                            <a:rPr lang="en-US" b="1" i="0">
                              <a:latin typeface="Cambria Math" panose="02040503050406030204" pitchFamily="18" charset="0"/>
                            </a:rPr>
                            <m:t>𝐜𝐚𝐩</m:t>
                          </m:r>
                        </m:sub>
                      </m:sSub>
                      <m:sSub>
                        <m:sSub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0">
                              <a:latin typeface="Cambria Math" panose="02040503050406030204" pitchFamily="18" charset="0"/>
                            </a:rPr>
                            <m:t>𝐏</m:t>
                          </m:r>
                        </m:e>
                        <m:sub>
                          <m:r>
                            <a:rPr lang="en-US" b="1" i="0">
                              <a:latin typeface="Cambria Math" panose="02040503050406030204" pitchFamily="18" charset="0"/>
                            </a:rPr>
                            <m:t>𝐂𝐍</m:t>
                          </m:r>
                        </m:sub>
                      </m:sSub>
                      <m:sSub>
                        <m:sSub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0">
                              <a:latin typeface="Cambria Math" panose="02040503050406030204" pitchFamily="18" charset="0"/>
                            </a:rPr>
                            <m:t>𝐖</m:t>
                          </m:r>
                        </m:e>
                        <m:sub>
                          <m:r>
                            <a:rPr lang="en-US" b="1" i="0">
                              <a:latin typeface="Cambria Math" panose="02040503050406030204" pitchFamily="18" charset="0"/>
                            </a:rPr>
                            <m:t>𝐱𝐧</m:t>
                          </m:r>
                        </m:sub>
                      </m:sSub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73" name="Text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05278" y="3013926"/>
                <a:ext cx="2578308" cy="394147"/>
              </a:xfrm>
              <a:prstGeom prst="rect">
                <a:avLst/>
              </a:prstGeom>
              <a:blipFill rotWithShape="0">
                <a:blip r:embed="rId2"/>
                <a:stretch>
                  <a:fillRect b="-61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TextBox 49"/>
          <p:cNvSpPr txBox="1"/>
          <p:nvPr/>
        </p:nvSpPr>
        <p:spPr>
          <a:xfrm>
            <a:off x="0" y="6396335"/>
            <a:ext cx="114638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D. A. </a:t>
            </a:r>
            <a:r>
              <a:rPr lang="en-US" sz="1200" dirty="0" err="1">
                <a:solidFill>
                  <a:schemeClr val="bg1"/>
                </a:solidFill>
              </a:rPr>
              <a:t>Mayorov</a:t>
            </a:r>
            <a:r>
              <a:rPr lang="en-US" sz="1200" dirty="0">
                <a:solidFill>
                  <a:schemeClr val="bg1"/>
                </a:solidFill>
              </a:rPr>
              <a:t>, Doctor of Philosophy, </a:t>
            </a:r>
            <a:r>
              <a:rPr lang="en-US" sz="1200" i="1" dirty="0">
                <a:solidFill>
                  <a:schemeClr val="bg1"/>
                </a:solidFill>
              </a:rPr>
              <a:t>Synthesis of Shell-Stabilized Nuclides in Fusion-Evaporation Reactions Induced by </a:t>
            </a:r>
            <a:r>
              <a:rPr lang="en-US" sz="1200" i="1" baseline="30000" dirty="0">
                <a:solidFill>
                  <a:schemeClr val="bg1"/>
                </a:solidFill>
              </a:rPr>
              <a:t>48</a:t>
            </a:r>
            <a:r>
              <a:rPr lang="en-US" sz="1200" i="1" dirty="0">
                <a:solidFill>
                  <a:schemeClr val="bg1"/>
                </a:solidFill>
              </a:rPr>
              <a:t>Ca, </a:t>
            </a:r>
            <a:r>
              <a:rPr lang="en-US" sz="1200" i="1" baseline="30000" dirty="0">
                <a:solidFill>
                  <a:schemeClr val="bg1"/>
                </a:solidFill>
              </a:rPr>
              <a:t>50</a:t>
            </a:r>
            <a:r>
              <a:rPr lang="en-US" sz="1200" i="1" dirty="0">
                <a:solidFill>
                  <a:schemeClr val="bg1"/>
                </a:solidFill>
              </a:rPr>
              <a:t>Tl, or </a:t>
            </a:r>
            <a:r>
              <a:rPr lang="en-US" sz="1200" i="1" baseline="30000" dirty="0">
                <a:solidFill>
                  <a:schemeClr val="bg1"/>
                </a:solidFill>
              </a:rPr>
              <a:t>54</a:t>
            </a:r>
            <a:r>
              <a:rPr lang="en-US" sz="1200" i="1" dirty="0">
                <a:solidFill>
                  <a:schemeClr val="bg1"/>
                </a:solidFill>
              </a:rPr>
              <a:t>Cr Projectiles</a:t>
            </a:r>
            <a:r>
              <a:rPr lang="en-US" sz="1200" dirty="0">
                <a:solidFill>
                  <a:schemeClr val="bg1"/>
                </a:solidFill>
              </a:rPr>
              <a:t>, Thesis, Texas A&amp;M </a:t>
            </a:r>
            <a:r>
              <a:rPr lang="en-US" sz="1200" dirty="0" err="1">
                <a:solidFill>
                  <a:schemeClr val="bg1"/>
                </a:solidFill>
              </a:rPr>
              <a:t>Univeristy</a:t>
            </a:r>
            <a:r>
              <a:rPr lang="en-US" sz="1200" dirty="0">
                <a:solidFill>
                  <a:schemeClr val="bg1"/>
                </a:solidFill>
              </a:rPr>
              <a:t> (2015).</a:t>
            </a:r>
          </a:p>
        </p:txBody>
      </p:sp>
    </p:spTree>
    <p:extLst>
      <p:ext uri="{BB962C8B-B14F-4D97-AF65-F5344CB8AC3E}">
        <p14:creationId xmlns:p14="http://schemas.microsoft.com/office/powerpoint/2010/main" val="25145310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HIVAP Excitation 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002" y="1718732"/>
            <a:ext cx="2320108" cy="4472206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US" sz="2800" b="1" dirty="0"/>
              <a:t> </a:t>
            </a:r>
            <a:r>
              <a:rPr lang="en-US" sz="2800" b="1" baseline="30000" dirty="0"/>
              <a:t>165</a:t>
            </a:r>
            <a:r>
              <a:rPr lang="en-US" sz="2800" b="1" dirty="0"/>
              <a:t>Ho(</a:t>
            </a:r>
            <a:r>
              <a:rPr lang="en-US" sz="2800" b="1" baseline="30000" dirty="0"/>
              <a:t>35</a:t>
            </a:r>
            <a:r>
              <a:rPr lang="en-US" sz="2800" b="1" dirty="0"/>
              <a:t>Cl, 4n)</a:t>
            </a:r>
            <a:r>
              <a:rPr lang="en-US" sz="2800" b="1" baseline="30000" dirty="0"/>
              <a:t>196</a:t>
            </a:r>
            <a:r>
              <a:rPr lang="en-US" sz="2800" b="1" dirty="0"/>
              <a:t>Po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800" b="1" dirty="0"/>
              <a:t> </a:t>
            </a:r>
            <a:r>
              <a:rPr lang="en-US" sz="2800" b="1" baseline="30000" dirty="0"/>
              <a:t>162</a:t>
            </a:r>
            <a:r>
              <a:rPr lang="en-US" sz="2800" b="1" dirty="0"/>
              <a:t>Dy(</a:t>
            </a:r>
            <a:r>
              <a:rPr lang="en-US" sz="2800" b="1" baseline="30000" dirty="0"/>
              <a:t>40</a:t>
            </a:r>
            <a:r>
              <a:rPr lang="en-US" sz="2800" b="1" dirty="0"/>
              <a:t>Ar, 6n)</a:t>
            </a:r>
            <a:r>
              <a:rPr lang="en-US" sz="2800" b="1" baseline="30000" dirty="0"/>
              <a:t>196</a:t>
            </a:r>
            <a:r>
              <a:rPr lang="en-US" sz="2800" b="1" dirty="0"/>
              <a:t>Po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800" dirty="0"/>
              <a:t> Two reactions that have not been published in the literature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829E7-D90C-4095-B7C1-4057DFF6FA1D}" type="slidenum">
              <a:rPr lang="en-US" smtClean="0"/>
              <a:t>27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2062" y="1718732"/>
            <a:ext cx="5746573" cy="43983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5891" y="1718732"/>
            <a:ext cx="5746573" cy="4398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9004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Thiol Functional Group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829E7-D90C-4095-B7C1-4057DFF6FA1D}" type="slidenum">
              <a:rPr lang="en-US" smtClean="0"/>
              <a:t>28</a:t>
            </a:fld>
            <a:endParaRPr lang="en-US" dirty="0"/>
          </a:p>
        </p:txBody>
      </p:sp>
      <p:pic>
        <p:nvPicPr>
          <p:cNvPr id="8" name="Content Placeholder 7"/>
          <p:cNvPicPr>
            <a:picLocks noGrp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5964" y="2093925"/>
            <a:ext cx="2731610" cy="3792512"/>
          </a:xfrm>
          <a:prstGeom prst="rect">
            <a:avLst/>
          </a:prstGeom>
          <a:noFill/>
        </p:spPr>
      </p:pic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US" sz="3600" dirty="0"/>
              <a:t> Choice of monolayer: 1,9-nonanedithiol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3600" dirty="0"/>
              <a:t> Acid-base interactions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3600" dirty="0"/>
              <a:t> ~ 1 nm in thickness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3600" dirty="0"/>
              <a:t> Challenging assembly process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6396335"/>
            <a:ext cx="114638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H. </a:t>
            </a:r>
            <a:r>
              <a:rPr lang="en-US" sz="1200" dirty="0" err="1">
                <a:solidFill>
                  <a:schemeClr val="bg1"/>
                </a:solidFill>
              </a:rPr>
              <a:t>Hamoudi</a:t>
            </a:r>
            <a:r>
              <a:rPr lang="en-US" sz="1200" dirty="0">
                <a:solidFill>
                  <a:schemeClr val="bg1"/>
                </a:solidFill>
              </a:rPr>
              <a:t>, Z. </a:t>
            </a:r>
            <a:r>
              <a:rPr lang="en-US" sz="1200" dirty="0" err="1">
                <a:solidFill>
                  <a:schemeClr val="bg1"/>
                </a:solidFill>
              </a:rPr>
              <a:t>Guo</a:t>
            </a:r>
            <a:r>
              <a:rPr lang="en-US" sz="1200" dirty="0">
                <a:solidFill>
                  <a:schemeClr val="bg1"/>
                </a:solidFill>
              </a:rPr>
              <a:t>, M. Prato, C. </a:t>
            </a:r>
            <a:r>
              <a:rPr lang="en-US" sz="1200" dirty="0" err="1">
                <a:solidFill>
                  <a:schemeClr val="bg1"/>
                </a:solidFill>
              </a:rPr>
              <a:t>Dablemont</a:t>
            </a:r>
            <a:r>
              <a:rPr lang="en-US" sz="1200" dirty="0">
                <a:solidFill>
                  <a:schemeClr val="bg1"/>
                </a:solidFill>
              </a:rPr>
              <a:t>, W. Q. Zheng, B. Bourguignon, M. </a:t>
            </a:r>
            <a:r>
              <a:rPr lang="en-US" sz="1200" dirty="0" err="1">
                <a:solidFill>
                  <a:schemeClr val="bg1"/>
                </a:solidFill>
              </a:rPr>
              <a:t>Canepa</a:t>
            </a:r>
            <a:r>
              <a:rPr lang="en-US" sz="1200" dirty="0">
                <a:solidFill>
                  <a:schemeClr val="bg1"/>
                </a:solidFill>
              </a:rPr>
              <a:t>, and V. A. </a:t>
            </a:r>
            <a:r>
              <a:rPr lang="en-US" sz="1200" dirty="0" err="1">
                <a:solidFill>
                  <a:schemeClr val="bg1"/>
                </a:solidFill>
              </a:rPr>
              <a:t>Esaulov</a:t>
            </a:r>
            <a:r>
              <a:rPr lang="en-US" sz="1200" dirty="0">
                <a:solidFill>
                  <a:schemeClr val="bg1"/>
                </a:solidFill>
              </a:rPr>
              <a:t>, </a:t>
            </a:r>
            <a:r>
              <a:rPr lang="en-US" sz="1200" i="1" dirty="0">
                <a:solidFill>
                  <a:schemeClr val="bg1"/>
                </a:solidFill>
              </a:rPr>
              <a:t>On the self assembly of short chain </a:t>
            </a:r>
            <a:r>
              <a:rPr lang="en-US" sz="1200" i="1" dirty="0" err="1">
                <a:solidFill>
                  <a:schemeClr val="bg1"/>
                </a:solidFill>
              </a:rPr>
              <a:t>alkanedithiols</a:t>
            </a:r>
            <a:r>
              <a:rPr lang="en-US" sz="1200" dirty="0">
                <a:solidFill>
                  <a:schemeClr val="bg1"/>
                </a:solidFill>
              </a:rPr>
              <a:t>, Phys. Chem. Chem. Phys. </a:t>
            </a:r>
            <a:r>
              <a:rPr lang="en-US" sz="1200" b="1" dirty="0">
                <a:solidFill>
                  <a:schemeClr val="bg1"/>
                </a:solidFill>
              </a:rPr>
              <a:t>10</a:t>
            </a:r>
            <a:r>
              <a:rPr lang="en-US" sz="1200" dirty="0">
                <a:solidFill>
                  <a:schemeClr val="bg1"/>
                </a:solidFill>
              </a:rPr>
              <a:t>, p. 6836-6841 (2008).  doi:10.1039/B809760G</a:t>
            </a:r>
          </a:p>
        </p:txBody>
      </p:sp>
    </p:spTree>
    <p:extLst>
      <p:ext uri="{BB962C8B-B14F-4D97-AF65-F5344CB8AC3E}">
        <p14:creationId xmlns:p14="http://schemas.microsoft.com/office/powerpoint/2010/main" val="550541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Polonium Adsorption on Metallic Surfaces Under Different Gas Atmospheres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829E7-D90C-4095-B7C1-4057DFF6FA1D}" type="slidenum">
              <a:rPr lang="en-US" smtClean="0"/>
              <a:t>29</a:t>
            </a:fld>
            <a:endParaRPr lang="en-US" dirty="0"/>
          </a:p>
        </p:txBody>
      </p:sp>
      <p:pic>
        <p:nvPicPr>
          <p:cNvPr id="7170" name="Picture 2" descr="https://lh5.googleusercontent.com/EMo4NsOGGybn6ieRAHrX4l7QsPCwJtBsWyiOopFiHuP7zktk5P_fijZsiU-0I686pR7wTWZ9xuchzzoEJVFXY9R1BQgtBolf8kclKiA-swqHbzagZxpUWtvb8Rq-liRCdn7MXXe1RFaTTR0=s2048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1" y="1742016"/>
            <a:ext cx="10781753" cy="4452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0" y="6396335"/>
            <a:ext cx="114638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E. A. Maugeri, J. </a:t>
            </a:r>
            <a:r>
              <a:rPr lang="en-US" sz="1200" dirty="0" err="1">
                <a:solidFill>
                  <a:schemeClr val="bg1"/>
                </a:solidFill>
              </a:rPr>
              <a:t>Neuhausen</a:t>
            </a:r>
            <a:r>
              <a:rPr lang="en-US" sz="1200" dirty="0">
                <a:solidFill>
                  <a:schemeClr val="bg1"/>
                </a:solidFill>
              </a:rPr>
              <a:t>, R. </a:t>
            </a:r>
            <a:r>
              <a:rPr lang="en-US" sz="1200" dirty="0" err="1">
                <a:solidFill>
                  <a:schemeClr val="bg1"/>
                </a:solidFill>
              </a:rPr>
              <a:t>Eichler</a:t>
            </a:r>
            <a:r>
              <a:rPr lang="en-US" sz="1200" dirty="0">
                <a:solidFill>
                  <a:schemeClr val="bg1"/>
                </a:solidFill>
              </a:rPr>
              <a:t>, R. Dressler, K. </a:t>
            </a:r>
            <a:r>
              <a:rPr lang="en-US" sz="1200" dirty="0" err="1">
                <a:solidFill>
                  <a:schemeClr val="bg1"/>
                </a:solidFill>
              </a:rPr>
              <a:t>Rijpstra</a:t>
            </a:r>
            <a:r>
              <a:rPr lang="en-US" sz="1200" dirty="0">
                <a:solidFill>
                  <a:schemeClr val="bg1"/>
                </a:solidFill>
              </a:rPr>
              <a:t>, S. </a:t>
            </a:r>
            <a:r>
              <a:rPr lang="en-US" sz="1200" dirty="0" err="1">
                <a:solidFill>
                  <a:schemeClr val="bg1"/>
                </a:solidFill>
              </a:rPr>
              <a:t>Cottenier</a:t>
            </a:r>
            <a:r>
              <a:rPr lang="en-US" sz="1200" dirty="0">
                <a:solidFill>
                  <a:schemeClr val="bg1"/>
                </a:solidFill>
              </a:rPr>
              <a:t>, D. </a:t>
            </a:r>
            <a:r>
              <a:rPr lang="en-US" sz="1200" dirty="0" err="1">
                <a:solidFill>
                  <a:schemeClr val="bg1"/>
                </a:solidFill>
              </a:rPr>
              <a:t>Piguet</a:t>
            </a:r>
            <a:r>
              <a:rPr lang="en-US" sz="1200" dirty="0">
                <a:solidFill>
                  <a:schemeClr val="bg1"/>
                </a:solidFill>
              </a:rPr>
              <a:t>, A. </a:t>
            </a:r>
            <a:r>
              <a:rPr lang="en-US" sz="1200" dirty="0" err="1">
                <a:solidFill>
                  <a:schemeClr val="bg1"/>
                </a:solidFill>
              </a:rPr>
              <a:t>Vogele</a:t>
            </a:r>
            <a:r>
              <a:rPr lang="en-US" sz="1200" dirty="0">
                <a:solidFill>
                  <a:schemeClr val="bg1"/>
                </a:solidFill>
              </a:rPr>
              <a:t>, and D. Schumann, </a:t>
            </a:r>
            <a:r>
              <a:rPr lang="en-US" sz="1200" i="1" dirty="0">
                <a:solidFill>
                  <a:schemeClr val="bg1"/>
                </a:solidFill>
              </a:rPr>
              <a:t>Adsorption of volatile polonium and bismuth species on metals in various gas atmospheres: Part I - Adsorption of volatile polonium and bismuth on gold</a:t>
            </a:r>
            <a:r>
              <a:rPr lang="en-US" sz="1200" dirty="0">
                <a:solidFill>
                  <a:schemeClr val="bg1"/>
                </a:solidFill>
              </a:rPr>
              <a:t>, </a:t>
            </a:r>
            <a:r>
              <a:rPr lang="en-US" sz="1200" dirty="0" err="1">
                <a:solidFill>
                  <a:schemeClr val="bg1"/>
                </a:solidFill>
              </a:rPr>
              <a:t>Radiochim</a:t>
            </a:r>
            <a:r>
              <a:rPr lang="en-US" sz="1200" dirty="0">
                <a:solidFill>
                  <a:schemeClr val="bg1"/>
                </a:solidFill>
              </a:rPr>
              <a:t>. </a:t>
            </a:r>
            <a:r>
              <a:rPr lang="en-US" sz="1200" dirty="0" err="1">
                <a:solidFill>
                  <a:schemeClr val="bg1"/>
                </a:solidFill>
              </a:rPr>
              <a:t>Acta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b="1" dirty="0">
                <a:solidFill>
                  <a:schemeClr val="bg1"/>
                </a:solidFill>
              </a:rPr>
              <a:t>104</a:t>
            </a:r>
            <a:r>
              <a:rPr lang="en-US" sz="1200" dirty="0">
                <a:solidFill>
                  <a:schemeClr val="bg1"/>
                </a:solidFill>
              </a:rPr>
              <a:t>, p. 757-767 (2016).  doi:10.1515/ract-2016-2573</a:t>
            </a:r>
          </a:p>
        </p:txBody>
      </p:sp>
    </p:spTree>
    <p:extLst>
      <p:ext uri="{BB962C8B-B14F-4D97-AF65-F5344CB8AC3E}">
        <p14:creationId xmlns:p14="http://schemas.microsoft.com/office/powerpoint/2010/main" val="18031460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Lighter Homologs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002" y="1718732"/>
            <a:ext cx="3852332" cy="4453467"/>
          </a:xfrm>
        </p:spPr>
        <p:txBody>
          <a:bodyPr>
            <a:noAutofit/>
          </a:bodyPr>
          <a:lstStyle/>
          <a:p>
            <a:pPr fontAlgn="base">
              <a:buFont typeface="Courier New" panose="02070309020205020404" pitchFamily="49" charset="0"/>
              <a:buChar char="o"/>
            </a:pPr>
            <a:r>
              <a:rPr lang="en-US" sz="2400" dirty="0"/>
              <a:t> </a:t>
            </a:r>
            <a:r>
              <a:rPr lang="en-US" sz="2200" dirty="0"/>
              <a:t>Lighter homologs of elements can serve as models for superheavy element reactivity</a:t>
            </a:r>
          </a:p>
          <a:p>
            <a:pPr fontAlgn="base">
              <a:buFont typeface="Courier New" panose="02070309020205020404" pitchFamily="49" charset="0"/>
              <a:buChar char="o"/>
            </a:pPr>
            <a:r>
              <a:rPr lang="en-US" sz="2200" dirty="0"/>
              <a:t> Ideal lighter homologs have similar half-life and decay properties, but higher production rates</a:t>
            </a:r>
          </a:p>
          <a:p>
            <a:pPr fontAlgn="base">
              <a:buFont typeface="Courier New" panose="02070309020205020404" pitchFamily="49" charset="0"/>
              <a:buChar char="o"/>
            </a:pPr>
            <a:r>
              <a:rPr lang="en-US" sz="2200" dirty="0"/>
              <a:t> Previous work in the group focuses on </a:t>
            </a:r>
            <a:r>
              <a:rPr lang="en-US" sz="2200" dirty="0" err="1"/>
              <a:t>Ir</a:t>
            </a:r>
            <a:r>
              <a:rPr lang="en-US" sz="2200" dirty="0"/>
              <a:t> and Rh as homolog of Mt</a:t>
            </a:r>
          </a:p>
          <a:p>
            <a:pPr fontAlgn="base">
              <a:buFont typeface="Courier New" panose="02070309020205020404" pitchFamily="49" charset="0"/>
              <a:buChar char="o"/>
            </a:pPr>
            <a:r>
              <a:rPr lang="en-US" sz="2200" dirty="0"/>
              <a:t> This work focuses on Po as a homolog of </a:t>
            </a:r>
            <a:r>
              <a:rPr lang="en-US" sz="2200" dirty="0" err="1"/>
              <a:t>Lv</a:t>
            </a:r>
            <a:endParaRPr 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829E7-D90C-4095-B7C1-4057DFF6FA1D}" type="slidenum">
              <a:rPr lang="en-US" smtClean="0"/>
              <a:t>3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9333" y="1834502"/>
            <a:ext cx="7974012" cy="422192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774267" y="4724399"/>
            <a:ext cx="6144768" cy="389467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0727574" y="4318000"/>
            <a:ext cx="380693" cy="795866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0" y="6396335"/>
            <a:ext cx="114638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A. </a:t>
            </a:r>
            <a:r>
              <a:rPr lang="en-US" sz="1200" dirty="0" err="1">
                <a:solidFill>
                  <a:schemeClr val="bg1"/>
                </a:solidFill>
              </a:rPr>
              <a:t>Yakushev</a:t>
            </a:r>
            <a:r>
              <a:rPr lang="en-US" sz="1200" i="1" dirty="0">
                <a:solidFill>
                  <a:schemeClr val="bg1"/>
                </a:solidFill>
              </a:rPr>
              <a:t> et al.</a:t>
            </a:r>
            <a:r>
              <a:rPr lang="en-US" sz="1200" dirty="0">
                <a:solidFill>
                  <a:schemeClr val="bg1"/>
                </a:solidFill>
              </a:rPr>
              <a:t>, </a:t>
            </a:r>
            <a:r>
              <a:rPr lang="en-US" sz="1200" i="1" dirty="0">
                <a:solidFill>
                  <a:schemeClr val="bg1"/>
                </a:solidFill>
              </a:rPr>
              <a:t>First Study on Nihonium (Nh, Element 113) Chemistry at TASCA</a:t>
            </a:r>
            <a:r>
              <a:rPr lang="en-US" sz="1200" dirty="0">
                <a:solidFill>
                  <a:schemeClr val="bg1"/>
                </a:solidFill>
              </a:rPr>
              <a:t>, Front. Chem. </a:t>
            </a:r>
            <a:r>
              <a:rPr lang="en-US" sz="1200" b="1" dirty="0">
                <a:solidFill>
                  <a:schemeClr val="bg1"/>
                </a:solidFill>
              </a:rPr>
              <a:t>9</a:t>
            </a:r>
            <a:r>
              <a:rPr lang="en-US" sz="1200" dirty="0">
                <a:solidFill>
                  <a:schemeClr val="bg1"/>
                </a:solidFill>
              </a:rPr>
              <a:t> (2021).  doi:10.3389/fchem.2021.753738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10817A0-CEC9-3DBB-EC6C-0D292F14B13E}"/>
              </a:ext>
            </a:extLst>
          </p:cNvPr>
          <p:cNvSpPr/>
          <p:nvPr/>
        </p:nvSpPr>
        <p:spPr>
          <a:xfrm>
            <a:off x="7840427" y="3903133"/>
            <a:ext cx="380693" cy="1210728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3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 animBg="1"/>
      <p:bldP spid="9" grpId="0" animBg="1"/>
      <p:bldP spid="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Polonium Adsorption Literature- </a:t>
            </a:r>
            <a:r>
              <a:rPr lang="en-US" dirty="0" err="1"/>
              <a:t>Cyanex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144" y="1714499"/>
            <a:ext cx="3265652" cy="4500563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829E7-D90C-4095-B7C1-4057DFF6FA1D}" type="slidenum">
              <a:rPr lang="en-US" smtClean="0"/>
              <a:t>30</a:t>
            </a:fld>
            <a:endParaRPr lang="en-US" dirty="0"/>
          </a:p>
        </p:txBody>
      </p:sp>
      <p:pic>
        <p:nvPicPr>
          <p:cNvPr id="6146" name="Picture 2" descr="https://lh3.googleusercontent.com/v9ONUbh5Iy7Wf56djDex85dTj-uCXq3l7rHJ0i5KTCIdl4fnfJhJkQ7lSIU8ZyRjcB6wSnFkHiktxA1t6i3j_NbsJZg9QIeCZpTOxr__AMQtZ-_5oTSNJ-lN0ubHMZJH90Ws-kYcRioikw8=s2048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3500" y="1797844"/>
            <a:ext cx="5419725" cy="433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935392" y="2245489"/>
            <a:ext cx="24781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Cyanex-301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935392" y="4003938"/>
            <a:ext cx="24781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Cyanex-302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935392" y="5577721"/>
            <a:ext cx="24781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Cyanex-272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6396335"/>
            <a:ext cx="114638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M. Johansson, R. </a:t>
            </a:r>
            <a:r>
              <a:rPr lang="en-US" sz="1200" dirty="0" err="1">
                <a:solidFill>
                  <a:schemeClr val="bg1"/>
                </a:solidFill>
              </a:rPr>
              <a:t>Malmbeck</a:t>
            </a:r>
            <a:r>
              <a:rPr lang="en-US" sz="1200" dirty="0">
                <a:solidFill>
                  <a:schemeClr val="bg1"/>
                </a:solidFill>
              </a:rPr>
              <a:t>, B. </a:t>
            </a:r>
            <a:r>
              <a:rPr lang="en-US" sz="1200" dirty="0" err="1">
                <a:solidFill>
                  <a:schemeClr val="bg1"/>
                </a:solidFill>
              </a:rPr>
              <a:t>Wierczinski</a:t>
            </a:r>
            <a:r>
              <a:rPr lang="en-US" sz="1200" dirty="0">
                <a:solidFill>
                  <a:schemeClr val="bg1"/>
                </a:solidFill>
              </a:rPr>
              <a:t>, and G. </a:t>
            </a:r>
            <a:r>
              <a:rPr lang="en-US" sz="1200" dirty="0" err="1">
                <a:solidFill>
                  <a:schemeClr val="bg1"/>
                </a:solidFill>
              </a:rPr>
              <a:t>Skarnemark</a:t>
            </a:r>
            <a:r>
              <a:rPr lang="en-US" sz="1200" dirty="0">
                <a:solidFill>
                  <a:schemeClr val="bg1"/>
                </a:solidFill>
              </a:rPr>
              <a:t>, </a:t>
            </a:r>
            <a:r>
              <a:rPr lang="en-US" sz="1200" i="1" dirty="0">
                <a:solidFill>
                  <a:schemeClr val="bg1"/>
                </a:solidFill>
              </a:rPr>
              <a:t>Extraction of polonium from aqueous alpha-</a:t>
            </a:r>
            <a:r>
              <a:rPr lang="en-US" sz="1200" i="1" dirty="0" err="1">
                <a:solidFill>
                  <a:schemeClr val="bg1"/>
                </a:solidFill>
              </a:rPr>
              <a:t>hydroxyisobutyric</a:t>
            </a:r>
            <a:r>
              <a:rPr lang="en-US" sz="1200" i="1" dirty="0">
                <a:solidFill>
                  <a:schemeClr val="bg1"/>
                </a:solidFill>
              </a:rPr>
              <a:t> acid solutions using </a:t>
            </a:r>
            <a:r>
              <a:rPr lang="en-US" sz="1200" i="1" dirty="0" err="1">
                <a:solidFill>
                  <a:schemeClr val="bg1"/>
                </a:solidFill>
              </a:rPr>
              <a:t>dioctyl</a:t>
            </a:r>
            <a:r>
              <a:rPr lang="en-US" sz="1200" i="1" dirty="0">
                <a:solidFill>
                  <a:schemeClr val="bg1"/>
                </a:solidFill>
              </a:rPr>
              <a:t> </a:t>
            </a:r>
            <a:r>
              <a:rPr lang="en-US" sz="1200" i="1" dirty="0" err="1">
                <a:solidFill>
                  <a:schemeClr val="bg1"/>
                </a:solidFill>
              </a:rPr>
              <a:t>sulphide</a:t>
            </a:r>
            <a:r>
              <a:rPr lang="en-US" sz="1200" i="1" dirty="0">
                <a:solidFill>
                  <a:schemeClr val="bg1"/>
                </a:solidFill>
              </a:rPr>
              <a:t>, </a:t>
            </a:r>
            <a:r>
              <a:rPr lang="en-US" sz="1200" i="1" dirty="0" err="1">
                <a:solidFill>
                  <a:schemeClr val="bg1"/>
                </a:solidFill>
              </a:rPr>
              <a:t>Cyanex</a:t>
            </a:r>
            <a:r>
              <a:rPr lang="en-US" sz="1200" i="1" dirty="0">
                <a:solidFill>
                  <a:schemeClr val="bg1"/>
                </a:solidFill>
              </a:rPr>
              <a:t> 272, </a:t>
            </a:r>
            <a:r>
              <a:rPr lang="en-US" sz="1200" i="1" dirty="0" err="1">
                <a:solidFill>
                  <a:schemeClr val="bg1"/>
                </a:solidFill>
              </a:rPr>
              <a:t>Cyanex</a:t>
            </a:r>
            <a:r>
              <a:rPr lang="en-US" sz="1200" i="1" dirty="0">
                <a:solidFill>
                  <a:schemeClr val="bg1"/>
                </a:solidFill>
              </a:rPr>
              <a:t> 301 or </a:t>
            </a:r>
            <a:r>
              <a:rPr lang="en-US" sz="1200" i="1" dirty="0" err="1">
                <a:solidFill>
                  <a:schemeClr val="bg1"/>
                </a:solidFill>
              </a:rPr>
              <a:t>Cyanex</a:t>
            </a:r>
            <a:r>
              <a:rPr lang="en-US" sz="1200" i="1" dirty="0">
                <a:solidFill>
                  <a:schemeClr val="bg1"/>
                </a:solidFill>
              </a:rPr>
              <a:t> 302 in toluene</a:t>
            </a:r>
            <a:r>
              <a:rPr lang="en-US" sz="1200" dirty="0">
                <a:solidFill>
                  <a:schemeClr val="bg1"/>
                </a:solidFill>
              </a:rPr>
              <a:t>, J. </a:t>
            </a:r>
            <a:r>
              <a:rPr lang="en-US" sz="1200" dirty="0" err="1">
                <a:solidFill>
                  <a:schemeClr val="bg1"/>
                </a:solidFill>
              </a:rPr>
              <a:t>Radioanal</a:t>
            </a:r>
            <a:r>
              <a:rPr lang="en-US" sz="1200" dirty="0">
                <a:solidFill>
                  <a:schemeClr val="bg1"/>
                </a:solidFill>
              </a:rPr>
              <a:t>. </a:t>
            </a:r>
            <a:r>
              <a:rPr lang="en-US" sz="1200" dirty="0" err="1">
                <a:solidFill>
                  <a:schemeClr val="bg1"/>
                </a:solidFill>
              </a:rPr>
              <a:t>Nucl</a:t>
            </a:r>
            <a:r>
              <a:rPr lang="en-US" sz="1200" dirty="0">
                <a:solidFill>
                  <a:schemeClr val="bg1"/>
                </a:solidFill>
              </a:rPr>
              <a:t>. Chem. </a:t>
            </a:r>
            <a:r>
              <a:rPr lang="en-US" sz="1200" b="1" dirty="0">
                <a:solidFill>
                  <a:schemeClr val="bg1"/>
                </a:solidFill>
              </a:rPr>
              <a:t>250</a:t>
            </a:r>
            <a:r>
              <a:rPr lang="en-US" sz="1200" dirty="0">
                <a:solidFill>
                  <a:schemeClr val="bg1"/>
                </a:solidFill>
              </a:rPr>
              <a:t>, p. 437-443 (2001).  doi:10.1023/A:1017932602308</a:t>
            </a:r>
          </a:p>
        </p:txBody>
      </p:sp>
    </p:spTree>
    <p:extLst>
      <p:ext uri="{BB962C8B-B14F-4D97-AF65-F5344CB8AC3E}">
        <p14:creationId xmlns:p14="http://schemas.microsoft.com/office/powerpoint/2010/main" val="263866336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aseline="30000" dirty="0"/>
              <a:t>228</a:t>
            </a:r>
            <a:r>
              <a:rPr lang="en-US" dirty="0"/>
              <a:t>Th Decay and Big RTC</a:t>
            </a:r>
            <a:endParaRPr lang="en-US" baseline="30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829E7-D90C-4095-B7C1-4057DFF6FA1D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17776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27001" y="1490133"/>
            <a:ext cx="11979274" cy="1867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“Big” Recoil Transfer Chamber (RTC) Schematic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829E7-D90C-4095-B7C1-4057DFF6FA1D}" type="slidenum">
              <a:rPr lang="en-US" smtClean="0"/>
              <a:t>32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1355"/>
          <a:stretch/>
        </p:blipFill>
        <p:spPr>
          <a:xfrm>
            <a:off x="3025411" y="1676898"/>
            <a:ext cx="6115777" cy="458317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6396335"/>
            <a:ext cx="114638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M. C. Alfonso, E. E. </a:t>
            </a:r>
            <a:r>
              <a:rPr lang="en-US" sz="1200" dirty="0" err="1">
                <a:solidFill>
                  <a:schemeClr val="bg1"/>
                </a:solidFill>
              </a:rPr>
              <a:t>Tereshatov</a:t>
            </a:r>
            <a:r>
              <a:rPr lang="en-US" sz="1200" dirty="0">
                <a:solidFill>
                  <a:schemeClr val="bg1"/>
                </a:solidFill>
              </a:rPr>
              <a:t>, M. J. </a:t>
            </a:r>
            <a:r>
              <a:rPr lang="en-US" sz="1200" dirty="0" err="1">
                <a:solidFill>
                  <a:schemeClr val="bg1"/>
                </a:solidFill>
              </a:rPr>
              <a:t>DeVanzo</a:t>
            </a:r>
            <a:r>
              <a:rPr lang="en-US" sz="1200" dirty="0">
                <a:solidFill>
                  <a:schemeClr val="bg1"/>
                </a:solidFill>
              </a:rPr>
              <a:t>, J. A. </a:t>
            </a:r>
            <a:r>
              <a:rPr lang="en-US" sz="1200" dirty="0" err="1">
                <a:solidFill>
                  <a:schemeClr val="bg1"/>
                </a:solidFill>
              </a:rPr>
              <a:t>Sefcik</a:t>
            </a:r>
            <a:r>
              <a:rPr lang="en-US" sz="1200" dirty="0">
                <a:solidFill>
                  <a:schemeClr val="bg1"/>
                </a:solidFill>
              </a:rPr>
              <a:t>, M. E. Bennett, D. A. </a:t>
            </a:r>
            <a:r>
              <a:rPr lang="en-US" sz="1200" dirty="0" err="1">
                <a:solidFill>
                  <a:schemeClr val="bg1"/>
                </a:solidFill>
              </a:rPr>
              <a:t>Mayorov</a:t>
            </a:r>
            <a:r>
              <a:rPr lang="en-US" sz="1200" dirty="0">
                <a:solidFill>
                  <a:schemeClr val="bg1"/>
                </a:solidFill>
              </a:rPr>
              <a:t>, T. A. </a:t>
            </a:r>
            <a:r>
              <a:rPr lang="en-US" sz="1200" dirty="0" err="1">
                <a:solidFill>
                  <a:schemeClr val="bg1"/>
                </a:solidFill>
              </a:rPr>
              <a:t>Werke</a:t>
            </a:r>
            <a:r>
              <a:rPr lang="en-US" sz="1200" dirty="0">
                <a:solidFill>
                  <a:schemeClr val="bg1"/>
                </a:solidFill>
              </a:rPr>
              <a:t>, and C. M. </a:t>
            </a:r>
            <a:r>
              <a:rPr lang="en-US" sz="1200" dirty="0" err="1">
                <a:solidFill>
                  <a:schemeClr val="bg1"/>
                </a:solidFill>
              </a:rPr>
              <a:t>Folden</a:t>
            </a:r>
            <a:r>
              <a:rPr lang="en-US" sz="1200" dirty="0">
                <a:solidFill>
                  <a:schemeClr val="bg1"/>
                </a:solidFill>
              </a:rPr>
              <a:t> III, </a:t>
            </a:r>
            <a:r>
              <a:rPr lang="en-US" sz="1200" i="1" dirty="0">
                <a:solidFill>
                  <a:schemeClr val="bg1"/>
                </a:solidFill>
              </a:rPr>
              <a:t>New recoil transfer chamber for </a:t>
            </a:r>
            <a:r>
              <a:rPr lang="en-US" sz="1200" i="1" dirty="0" err="1">
                <a:solidFill>
                  <a:schemeClr val="bg1"/>
                </a:solidFill>
              </a:rPr>
              <a:t>thermalization</a:t>
            </a:r>
            <a:r>
              <a:rPr lang="en-US" sz="1200" i="1" dirty="0">
                <a:solidFill>
                  <a:schemeClr val="bg1"/>
                </a:solidFill>
              </a:rPr>
              <a:t> of heavy ions produced in fusion-evaporation reactions</a:t>
            </a:r>
            <a:r>
              <a:rPr lang="en-US" sz="1200" dirty="0">
                <a:solidFill>
                  <a:schemeClr val="bg1"/>
                </a:solidFill>
              </a:rPr>
              <a:t>, </a:t>
            </a:r>
            <a:r>
              <a:rPr lang="en-US" sz="1200" dirty="0" err="1">
                <a:solidFill>
                  <a:schemeClr val="bg1"/>
                </a:solidFill>
              </a:rPr>
              <a:t>Nucl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Instrum</a:t>
            </a:r>
            <a:r>
              <a:rPr lang="en-US" sz="1200" dirty="0">
                <a:solidFill>
                  <a:schemeClr val="bg1"/>
                </a:solidFill>
              </a:rPr>
              <a:t> Meth A </a:t>
            </a:r>
            <a:r>
              <a:rPr lang="en-US" sz="1200" b="1" dirty="0">
                <a:solidFill>
                  <a:schemeClr val="bg1"/>
                </a:solidFill>
              </a:rPr>
              <a:t>798</a:t>
            </a:r>
            <a:r>
              <a:rPr lang="en-US" sz="1200" dirty="0">
                <a:solidFill>
                  <a:schemeClr val="bg1"/>
                </a:solidFill>
              </a:rPr>
              <a:t>, p. 52-61 (2015).  doi:10.1016/j.nima.2015.07.004</a:t>
            </a:r>
          </a:p>
        </p:txBody>
      </p:sp>
    </p:spTree>
    <p:extLst>
      <p:ext uri="{BB962C8B-B14F-4D97-AF65-F5344CB8AC3E}">
        <p14:creationId xmlns:p14="http://schemas.microsoft.com/office/powerpoint/2010/main" val="3604304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22222E-6 L 0.00182 -0.086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-4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aseline="30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228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Th Decay Scheme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829E7-D90C-4095-B7C1-4057DFF6FA1D}" type="slidenum">
              <a:rPr lang="en-US" smtClean="0"/>
              <a:t>33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0655760" y="1763196"/>
            <a:ext cx="914400" cy="91440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b="1" baseline="30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228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Th</a:t>
            </a:r>
          </a:p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</a:t>
            </a:r>
            <a:r>
              <a:rPr lang="en-US" sz="1200" baseline="-25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1/2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: 1.9 Y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5176" y="2383948"/>
            <a:ext cx="914399" cy="91440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b="1" baseline="30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224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Ra</a:t>
            </a:r>
          </a:p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</a:t>
            </a:r>
            <a:r>
              <a:rPr lang="en-US" sz="1200" baseline="-25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1/2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: 3.6 d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8068618" y="2959600"/>
            <a:ext cx="914815" cy="914400"/>
            <a:chOff x="614598" y="1775169"/>
            <a:chExt cx="1079292" cy="1090136"/>
          </a:xfrm>
        </p:grpSpPr>
        <p:sp>
          <p:nvSpPr>
            <p:cNvPr id="16" name="TextBox 15"/>
            <p:cNvSpPr txBox="1"/>
            <p:nvPr/>
          </p:nvSpPr>
          <p:spPr>
            <a:xfrm>
              <a:off x="614598" y="1950905"/>
              <a:ext cx="1079291" cy="646331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baseline="300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220</a:t>
              </a:r>
              <a:r>
                <a:rPr lang="en-US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Rn</a:t>
              </a:r>
            </a:p>
            <a:p>
              <a:pPr algn="ctr"/>
              <a:r>
                <a:rPr 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t</a:t>
              </a:r>
              <a:r>
                <a:rPr lang="en-US" sz="1200" baseline="-250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1/2</a:t>
              </a:r>
              <a:r>
                <a:rPr 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: 55 s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614598" y="1775169"/>
              <a:ext cx="1079292" cy="1090136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6791537" y="3580146"/>
            <a:ext cx="914816" cy="914400"/>
            <a:chOff x="6791537" y="3580146"/>
            <a:chExt cx="914816" cy="914400"/>
          </a:xfrm>
        </p:grpSpPr>
        <p:sp>
          <p:nvSpPr>
            <p:cNvPr id="19" name="TextBox 18"/>
            <p:cNvSpPr txBox="1"/>
            <p:nvPr/>
          </p:nvSpPr>
          <p:spPr>
            <a:xfrm>
              <a:off x="6791537" y="3727552"/>
              <a:ext cx="914815" cy="630837"/>
            </a:xfrm>
            <a:prstGeom prst="rect">
              <a:avLst/>
            </a:prstGeom>
            <a:noFill/>
            <a:ln w="5715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baseline="300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216</a:t>
              </a:r>
              <a:r>
                <a:rPr lang="en-US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Po</a:t>
              </a:r>
            </a:p>
            <a:p>
              <a:pPr algn="ctr"/>
              <a:r>
                <a:rPr 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t</a:t>
              </a:r>
              <a:r>
                <a:rPr lang="en-US" sz="1200" baseline="-250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1/2</a:t>
              </a:r>
              <a:r>
                <a:rPr 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: 0.14 s</a:t>
              </a: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6791537" y="3580146"/>
              <a:ext cx="914816" cy="914400"/>
            </a:xfrm>
            <a:prstGeom prst="rect">
              <a:avLst/>
            </a:prstGeom>
            <a:noFill/>
            <a:ln w="571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5477457" y="4211925"/>
            <a:ext cx="914816" cy="914400"/>
            <a:chOff x="614598" y="1775169"/>
            <a:chExt cx="1079292" cy="1090136"/>
          </a:xfrm>
        </p:grpSpPr>
        <p:sp>
          <p:nvSpPr>
            <p:cNvPr id="22" name="TextBox 21"/>
            <p:cNvSpPr txBox="1"/>
            <p:nvPr/>
          </p:nvSpPr>
          <p:spPr>
            <a:xfrm>
              <a:off x="614598" y="1950905"/>
              <a:ext cx="1079291" cy="770548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baseline="300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212</a:t>
              </a:r>
              <a:r>
                <a:rPr lang="en-US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Pb</a:t>
              </a:r>
            </a:p>
            <a:p>
              <a:pPr algn="ctr"/>
              <a:r>
                <a:rPr 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t</a:t>
              </a:r>
              <a:r>
                <a:rPr lang="en-US" sz="1200" baseline="-250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1/2</a:t>
              </a:r>
              <a:r>
                <a:rPr 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: 10.6 h</a:t>
              </a: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614598" y="1775169"/>
              <a:ext cx="1079292" cy="1090136"/>
            </a:xfrm>
            <a:prstGeom prst="rect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4136785" y="3947239"/>
            <a:ext cx="914816" cy="978403"/>
            <a:chOff x="614598" y="1775169"/>
            <a:chExt cx="1079292" cy="1166440"/>
          </a:xfrm>
        </p:grpSpPr>
        <p:sp>
          <p:nvSpPr>
            <p:cNvPr id="25" name="TextBox 24"/>
            <p:cNvSpPr txBox="1"/>
            <p:nvPr/>
          </p:nvSpPr>
          <p:spPr>
            <a:xfrm>
              <a:off x="614598" y="1950905"/>
              <a:ext cx="1079291" cy="990704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baseline="300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212</a:t>
              </a:r>
              <a:r>
                <a:rPr lang="en-US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Bi</a:t>
              </a:r>
            </a:p>
            <a:p>
              <a:pPr algn="ctr"/>
              <a:r>
                <a:rPr 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t</a:t>
              </a:r>
              <a:r>
                <a:rPr lang="en-US" sz="1200" baseline="-250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1/2</a:t>
              </a:r>
              <a:r>
                <a:rPr 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: 60.6 min</a:t>
              </a: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614598" y="1775169"/>
              <a:ext cx="1079292" cy="1090136"/>
            </a:xfrm>
            <a:prstGeom prst="rect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2850878" y="3666749"/>
            <a:ext cx="914816" cy="914400"/>
            <a:chOff x="614598" y="1775169"/>
            <a:chExt cx="1079292" cy="1090136"/>
          </a:xfrm>
        </p:grpSpPr>
        <p:sp>
          <p:nvSpPr>
            <p:cNvPr id="28" name="TextBox 27"/>
            <p:cNvSpPr txBox="1"/>
            <p:nvPr/>
          </p:nvSpPr>
          <p:spPr>
            <a:xfrm>
              <a:off x="614598" y="1950905"/>
              <a:ext cx="1079291" cy="770548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baseline="300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212</a:t>
              </a:r>
              <a:r>
                <a:rPr lang="en-US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Po</a:t>
              </a:r>
            </a:p>
            <a:p>
              <a:pPr algn="ctr"/>
              <a:r>
                <a:rPr 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t</a:t>
              </a:r>
              <a:r>
                <a:rPr lang="en-US" sz="1200" baseline="-250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1/2</a:t>
              </a:r>
              <a:r>
                <a:rPr 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: 294 ns</a:t>
              </a: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614598" y="1775169"/>
              <a:ext cx="1079292" cy="1090136"/>
            </a:xfrm>
            <a:prstGeom prst="rect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1562567" y="4209128"/>
            <a:ext cx="914816" cy="914400"/>
            <a:chOff x="614598" y="1775169"/>
            <a:chExt cx="1079292" cy="1090136"/>
          </a:xfrm>
        </p:grpSpPr>
        <p:sp>
          <p:nvSpPr>
            <p:cNvPr id="31" name="TextBox 30"/>
            <p:cNvSpPr txBox="1"/>
            <p:nvPr/>
          </p:nvSpPr>
          <p:spPr>
            <a:xfrm>
              <a:off x="614598" y="1950905"/>
              <a:ext cx="1079291" cy="770548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baseline="300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208</a:t>
              </a:r>
              <a:r>
                <a:rPr lang="en-US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Pb</a:t>
              </a:r>
            </a:p>
            <a:p>
              <a:pPr algn="ctr"/>
              <a:r>
                <a:rPr 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Stable</a:t>
              </a: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614598" y="1775169"/>
              <a:ext cx="1079292" cy="1090136"/>
            </a:xfrm>
            <a:prstGeom prst="rect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864551" y="4674495"/>
            <a:ext cx="914816" cy="978403"/>
            <a:chOff x="614598" y="1775169"/>
            <a:chExt cx="1079292" cy="1166440"/>
          </a:xfrm>
        </p:grpSpPr>
        <p:sp>
          <p:nvSpPr>
            <p:cNvPr id="34" name="TextBox 33"/>
            <p:cNvSpPr txBox="1"/>
            <p:nvPr/>
          </p:nvSpPr>
          <p:spPr>
            <a:xfrm>
              <a:off x="614598" y="1950905"/>
              <a:ext cx="1079291" cy="990704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baseline="300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208</a:t>
              </a:r>
              <a:r>
                <a:rPr lang="en-US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Tl</a:t>
              </a:r>
            </a:p>
            <a:p>
              <a:pPr algn="ctr"/>
              <a:r>
                <a:rPr 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t</a:t>
              </a:r>
              <a:r>
                <a:rPr lang="en-US" sz="1200" baseline="-250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1/2</a:t>
              </a:r>
              <a:r>
                <a:rPr 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: 3.1 min</a:t>
              </a: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614598" y="1775169"/>
              <a:ext cx="1079292" cy="1090136"/>
            </a:xfrm>
            <a:prstGeom prst="rect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5" name="Straight Arrow Connector 4"/>
          <p:cNvCxnSpPr/>
          <p:nvPr/>
        </p:nvCxnSpPr>
        <p:spPr>
          <a:xfrm flipH="1" flipV="1">
            <a:off x="618066" y="1667933"/>
            <a:ext cx="1" cy="4191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618066" y="5858933"/>
            <a:ext cx="1117600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 rot="16200000">
            <a:off x="-700099" y="3695562"/>
            <a:ext cx="20235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Neutron Number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071534" y="5887118"/>
            <a:ext cx="20235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Proton Number</a:t>
            </a:r>
          </a:p>
        </p:txBody>
      </p:sp>
      <p:cxnSp>
        <p:nvCxnSpPr>
          <p:cNvPr id="39" name="Straight Arrow Connector 38"/>
          <p:cNvCxnSpPr>
            <a:stCxn id="6" idx="1"/>
            <a:endCxn id="13" idx="3"/>
          </p:cNvCxnSpPr>
          <p:nvPr/>
        </p:nvCxnSpPr>
        <p:spPr>
          <a:xfrm flipH="1">
            <a:off x="10249575" y="2220396"/>
            <a:ext cx="406185" cy="6207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13" idx="1"/>
            <a:endCxn id="17" idx="3"/>
          </p:cNvCxnSpPr>
          <p:nvPr/>
        </p:nvCxnSpPr>
        <p:spPr>
          <a:xfrm flipH="1">
            <a:off x="8983433" y="2841148"/>
            <a:ext cx="351743" cy="5756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17" idx="1"/>
            <a:endCxn id="19" idx="3"/>
          </p:cNvCxnSpPr>
          <p:nvPr/>
        </p:nvCxnSpPr>
        <p:spPr>
          <a:xfrm flipH="1">
            <a:off x="7706352" y="3416800"/>
            <a:ext cx="362266" cy="6261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19" idx="1"/>
            <a:endCxn id="22" idx="3"/>
          </p:cNvCxnSpPr>
          <p:nvPr/>
        </p:nvCxnSpPr>
        <p:spPr>
          <a:xfrm flipH="1">
            <a:off x="6392272" y="4042971"/>
            <a:ext cx="399265" cy="6395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22" idx="1"/>
            <a:endCxn id="26" idx="3"/>
          </p:cNvCxnSpPr>
          <p:nvPr/>
        </p:nvCxnSpPr>
        <p:spPr>
          <a:xfrm flipH="1" flipV="1">
            <a:off x="5051601" y="4404439"/>
            <a:ext cx="425856" cy="2780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26" idx="1"/>
            <a:endCxn id="29" idx="3"/>
          </p:cNvCxnSpPr>
          <p:nvPr/>
        </p:nvCxnSpPr>
        <p:spPr>
          <a:xfrm flipH="1" flipV="1">
            <a:off x="3765694" y="4123949"/>
            <a:ext cx="371091" cy="2804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stCxn id="26" idx="1"/>
            <a:endCxn id="35" idx="3"/>
          </p:cNvCxnSpPr>
          <p:nvPr/>
        </p:nvCxnSpPr>
        <p:spPr>
          <a:xfrm flipH="1">
            <a:off x="3779367" y="4404439"/>
            <a:ext cx="357418" cy="7272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10203385" y="2245448"/>
            <a:ext cx="3979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200" dirty="0"/>
              <a:t>α</a:t>
            </a:r>
            <a:endParaRPr lang="en-US" sz="1200" dirty="0"/>
          </a:p>
        </p:txBody>
      </p:sp>
      <p:sp>
        <p:nvSpPr>
          <p:cNvPr id="62" name="TextBox 61"/>
          <p:cNvSpPr txBox="1"/>
          <p:nvPr/>
        </p:nvSpPr>
        <p:spPr>
          <a:xfrm>
            <a:off x="8914148" y="2821100"/>
            <a:ext cx="3979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200" dirty="0"/>
              <a:t>α</a:t>
            </a:r>
            <a:endParaRPr lang="en-US" sz="1200" dirty="0"/>
          </a:p>
        </p:txBody>
      </p:sp>
      <p:sp>
        <p:nvSpPr>
          <p:cNvPr id="63" name="TextBox 62"/>
          <p:cNvSpPr txBox="1"/>
          <p:nvPr/>
        </p:nvSpPr>
        <p:spPr>
          <a:xfrm>
            <a:off x="7659927" y="3391451"/>
            <a:ext cx="3979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200" dirty="0"/>
              <a:t>α</a:t>
            </a:r>
            <a:endParaRPr lang="en-US" sz="1200" dirty="0"/>
          </a:p>
        </p:txBody>
      </p:sp>
      <p:sp>
        <p:nvSpPr>
          <p:cNvPr id="64" name="TextBox 63"/>
          <p:cNvSpPr txBox="1"/>
          <p:nvPr/>
        </p:nvSpPr>
        <p:spPr>
          <a:xfrm>
            <a:off x="6381508" y="4035267"/>
            <a:ext cx="3979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200" dirty="0"/>
              <a:t>α</a:t>
            </a:r>
            <a:endParaRPr lang="en-US" sz="1200" dirty="0"/>
          </a:p>
        </p:txBody>
      </p:sp>
      <p:sp>
        <p:nvSpPr>
          <p:cNvPr id="65" name="TextBox 64"/>
          <p:cNvSpPr txBox="1"/>
          <p:nvPr/>
        </p:nvSpPr>
        <p:spPr>
          <a:xfrm>
            <a:off x="3807289" y="4783771"/>
            <a:ext cx="3979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200" dirty="0"/>
              <a:t>α</a:t>
            </a:r>
            <a:endParaRPr lang="en-US" sz="1200" dirty="0"/>
          </a:p>
        </p:txBody>
      </p:sp>
      <p:cxnSp>
        <p:nvCxnSpPr>
          <p:cNvPr id="66" name="Straight Arrow Connector 65"/>
          <p:cNvCxnSpPr>
            <a:stCxn id="28" idx="1"/>
            <a:endCxn id="31" idx="3"/>
          </p:cNvCxnSpPr>
          <p:nvPr/>
        </p:nvCxnSpPr>
        <p:spPr>
          <a:xfrm flipH="1">
            <a:off x="2477382" y="4137321"/>
            <a:ext cx="373496" cy="5423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2465163" y="4104162"/>
            <a:ext cx="3979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200" dirty="0"/>
              <a:t>α</a:t>
            </a:r>
            <a:endParaRPr lang="en-US" sz="1200" dirty="0"/>
          </a:p>
        </p:txBody>
      </p:sp>
      <p:cxnSp>
        <p:nvCxnSpPr>
          <p:cNvPr id="70" name="Straight Arrow Connector 69"/>
          <p:cNvCxnSpPr>
            <a:stCxn id="34" idx="1"/>
            <a:endCxn id="32" idx="3"/>
          </p:cNvCxnSpPr>
          <p:nvPr/>
        </p:nvCxnSpPr>
        <p:spPr>
          <a:xfrm flipH="1" flipV="1">
            <a:off x="2477383" y="4666328"/>
            <a:ext cx="387168" cy="5710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Box 84"/>
          <p:cNvSpPr txBox="1"/>
          <p:nvPr/>
        </p:nvSpPr>
        <p:spPr>
          <a:xfrm>
            <a:off x="5128768" y="4264194"/>
            <a:ext cx="3979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200" dirty="0"/>
              <a:t>β</a:t>
            </a:r>
            <a:r>
              <a:rPr lang="en-US" sz="1200" baseline="30000" dirty="0"/>
              <a:t>-</a:t>
            </a:r>
            <a:endParaRPr lang="en-US" sz="1200" dirty="0"/>
          </a:p>
        </p:txBody>
      </p:sp>
      <p:sp>
        <p:nvSpPr>
          <p:cNvPr id="86" name="TextBox 85"/>
          <p:cNvSpPr txBox="1"/>
          <p:nvPr/>
        </p:nvSpPr>
        <p:spPr>
          <a:xfrm>
            <a:off x="3798720" y="3959517"/>
            <a:ext cx="3979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200" dirty="0"/>
              <a:t>β</a:t>
            </a:r>
            <a:r>
              <a:rPr lang="en-US" sz="1200" baseline="30000" dirty="0"/>
              <a:t>-</a:t>
            </a:r>
            <a:endParaRPr lang="en-US" sz="1200" dirty="0"/>
          </a:p>
        </p:txBody>
      </p:sp>
      <p:sp>
        <p:nvSpPr>
          <p:cNvPr id="87" name="TextBox 86"/>
          <p:cNvSpPr txBox="1"/>
          <p:nvPr/>
        </p:nvSpPr>
        <p:spPr>
          <a:xfrm>
            <a:off x="2452656" y="4965877"/>
            <a:ext cx="3979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200" dirty="0"/>
              <a:t>β</a:t>
            </a:r>
            <a:r>
              <a:rPr lang="en-US" sz="1200" baseline="30000" dirty="0"/>
              <a:t>-</a:t>
            </a:r>
            <a:endParaRPr lang="en-US" sz="1200" dirty="0"/>
          </a:p>
        </p:txBody>
      </p:sp>
      <p:sp>
        <p:nvSpPr>
          <p:cNvPr id="89" name="TextBox 88"/>
          <p:cNvSpPr txBox="1"/>
          <p:nvPr/>
        </p:nvSpPr>
        <p:spPr>
          <a:xfrm>
            <a:off x="2863" y="6461079"/>
            <a:ext cx="4924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solidFill>
                  <a:schemeClr val="bg1"/>
                </a:solidFill>
              </a:rPr>
              <a:t>Data from </a:t>
            </a:r>
            <a:r>
              <a:rPr lang="en-US" sz="1200" i="1" dirty="0" err="1">
                <a:solidFill>
                  <a:schemeClr val="bg1"/>
                </a:solidFill>
              </a:rPr>
              <a:t>NuDat</a:t>
            </a:r>
            <a:r>
              <a:rPr lang="en-US" sz="1200" i="1" dirty="0">
                <a:solidFill>
                  <a:schemeClr val="bg1"/>
                </a:solidFill>
              </a:rPr>
              <a:t> 3.0</a:t>
            </a:r>
          </a:p>
        </p:txBody>
      </p:sp>
    </p:spTree>
    <p:extLst>
      <p:ext uri="{BB962C8B-B14F-4D97-AF65-F5344CB8AC3E}">
        <p14:creationId xmlns:p14="http://schemas.microsoft.com/office/powerpoint/2010/main" val="2060222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61" grpId="0"/>
      <p:bldP spid="62" grpId="0"/>
      <p:bldP spid="63" grpId="0"/>
      <p:bldP spid="64" grpId="0"/>
      <p:bldP spid="65" grpId="0"/>
      <p:bldP spid="69" grpId="0"/>
      <p:bldP spid="85" grpId="0"/>
      <p:bldP spid="86" grpId="0"/>
      <p:bldP spid="8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Alpha Energies in </a:t>
            </a:r>
            <a:r>
              <a:rPr lang="en-US" baseline="30000" dirty="0"/>
              <a:t>228</a:t>
            </a:r>
            <a:r>
              <a:rPr lang="en-US" dirty="0"/>
              <a:t>Th Spectrum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127000" y="1719263"/>
          <a:ext cx="11912601" cy="3667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708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708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708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Isotope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Alpha Energy (keV)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Intensity (%)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algn="ctr"/>
                      <a:r>
                        <a:rPr lang="en-US" baseline="30000" dirty="0"/>
                        <a:t>228</a:t>
                      </a:r>
                      <a:r>
                        <a:rPr lang="en-US" baseline="0" dirty="0"/>
                        <a:t>Th</a:t>
                      </a:r>
                      <a:endParaRPr lang="en-US" baseline="30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5423.15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73.4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159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5340.36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26.0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algn="ctr"/>
                      <a:r>
                        <a:rPr lang="en-US" baseline="30000" dirty="0"/>
                        <a:t>224</a:t>
                      </a:r>
                      <a:r>
                        <a:rPr lang="en-US" baseline="0" dirty="0"/>
                        <a:t>Ra</a:t>
                      </a:r>
                      <a:endParaRPr lang="en-US" baseline="30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5685.37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94.92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159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5448.6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5.06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baseline="30000" dirty="0"/>
                        <a:t>220</a:t>
                      </a:r>
                      <a:r>
                        <a:rPr lang="en-US" baseline="0" dirty="0"/>
                        <a:t>Rn</a:t>
                      </a:r>
                      <a:endParaRPr lang="en-US" baseline="30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6288.08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99.886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algn="ctr"/>
                      <a:r>
                        <a:rPr lang="en-US" baseline="30000" dirty="0"/>
                        <a:t>216</a:t>
                      </a:r>
                      <a:r>
                        <a:rPr lang="en-US" baseline="0" dirty="0"/>
                        <a:t>Po</a:t>
                      </a:r>
                      <a:endParaRPr lang="en-US" baseline="30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6778.3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99.9981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5420">
                <a:tc rowSpan="2">
                  <a:txBody>
                    <a:bodyPr/>
                    <a:lstStyle/>
                    <a:p>
                      <a:pPr algn="ctr"/>
                      <a:r>
                        <a:rPr lang="en-US" baseline="30000" dirty="0"/>
                        <a:t>212</a:t>
                      </a:r>
                      <a:r>
                        <a:rPr lang="en-US" baseline="0" dirty="0"/>
                        <a:t>Bi</a:t>
                      </a:r>
                      <a:endParaRPr lang="en-US" baseline="30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6050.78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25.13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54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6089.88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9.75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aseline="30000" dirty="0"/>
                        <a:t>212</a:t>
                      </a:r>
                      <a:r>
                        <a:rPr lang="en-US" baseline="0" dirty="0"/>
                        <a:t>Po</a:t>
                      </a:r>
                      <a:endParaRPr lang="en-US" baseline="30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8784.86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829E7-D90C-4095-B7C1-4057DFF6FA1D}" type="slidenum">
              <a:rPr lang="en-US" smtClean="0"/>
              <a:t>34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863" y="6461079"/>
            <a:ext cx="4924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solidFill>
                  <a:schemeClr val="bg1"/>
                </a:solidFill>
              </a:rPr>
              <a:t>Data from </a:t>
            </a:r>
            <a:r>
              <a:rPr lang="en-US" sz="1200" i="1" dirty="0" err="1">
                <a:solidFill>
                  <a:schemeClr val="bg1"/>
                </a:solidFill>
              </a:rPr>
              <a:t>NuDat</a:t>
            </a:r>
            <a:r>
              <a:rPr lang="en-US" sz="1200" i="1" dirty="0">
                <a:solidFill>
                  <a:schemeClr val="bg1"/>
                </a:solidFill>
              </a:rPr>
              <a:t> 3.0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63" y="5952067"/>
            <a:ext cx="1084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All alpha energies with a intensity &lt;1% were omitted</a:t>
            </a:r>
          </a:p>
        </p:txBody>
      </p:sp>
    </p:spTree>
    <p:extLst>
      <p:ext uri="{BB962C8B-B14F-4D97-AF65-F5344CB8AC3E}">
        <p14:creationId xmlns:p14="http://schemas.microsoft.com/office/powerpoint/2010/main" val="33178972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 Detector </a:t>
            </a:r>
            <a:r>
              <a:rPr lang="en-US" baseline="30000" dirty="0"/>
              <a:t>228</a:t>
            </a:r>
            <a:r>
              <a:rPr lang="en-US" dirty="0"/>
              <a:t>Th Spectrum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829E7-D90C-4095-B7C1-4057DFF6FA1D}" type="slidenum">
              <a:rPr lang="en-US" smtClean="0"/>
              <a:t>35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27001" y="6459786"/>
            <a:ext cx="17610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solidFill>
                  <a:schemeClr val="bg1"/>
                </a:solidFill>
              </a:rPr>
              <a:t>Preliminary Data</a:t>
            </a:r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89663" y="1719352"/>
            <a:ext cx="5867400" cy="449085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704263" y="1895475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aseline="30000" dirty="0"/>
              <a:t>216</a:t>
            </a:r>
            <a:r>
              <a:rPr lang="en-US" dirty="0"/>
              <a:t>Po</a:t>
            </a:r>
            <a:endParaRPr lang="en-US" baseline="30000" dirty="0"/>
          </a:p>
        </p:txBody>
      </p:sp>
      <p:sp>
        <p:nvSpPr>
          <p:cNvPr id="13" name="TextBox 12"/>
          <p:cNvSpPr txBox="1"/>
          <p:nvPr/>
        </p:nvSpPr>
        <p:spPr>
          <a:xfrm>
            <a:off x="10094913" y="49530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aseline="30000" dirty="0"/>
              <a:t>212</a:t>
            </a:r>
            <a:r>
              <a:rPr lang="en-US" dirty="0"/>
              <a:t>Po</a:t>
            </a:r>
            <a:endParaRPr lang="en-US" baseline="30000" dirty="0"/>
          </a:p>
        </p:txBody>
      </p:sp>
      <p:sp>
        <p:nvSpPr>
          <p:cNvPr id="14" name="TextBox 13"/>
          <p:cNvSpPr txBox="1"/>
          <p:nvPr/>
        </p:nvSpPr>
        <p:spPr>
          <a:xfrm>
            <a:off x="8285163" y="4448175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aseline="30000" dirty="0"/>
              <a:t>220</a:t>
            </a:r>
            <a:r>
              <a:rPr lang="en-US" dirty="0"/>
              <a:t>Rn</a:t>
            </a:r>
            <a:endParaRPr lang="en-US" baseline="30000" dirty="0"/>
          </a:p>
        </p:txBody>
      </p:sp>
      <p:sp>
        <p:nvSpPr>
          <p:cNvPr id="15" name="TextBox 14"/>
          <p:cNvSpPr txBox="1"/>
          <p:nvPr/>
        </p:nvSpPr>
        <p:spPr>
          <a:xfrm>
            <a:off x="8153401" y="4768334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aseline="30000" dirty="0"/>
              <a:t>212</a:t>
            </a:r>
            <a:r>
              <a:rPr lang="en-US" dirty="0"/>
              <a:t>Bi</a:t>
            </a:r>
            <a:endParaRPr lang="en-US" baseline="30000" dirty="0"/>
          </a:p>
        </p:txBody>
      </p:sp>
      <p:sp>
        <p:nvSpPr>
          <p:cNvPr id="16" name="TextBox 15"/>
          <p:cNvSpPr txBox="1"/>
          <p:nvPr/>
        </p:nvSpPr>
        <p:spPr>
          <a:xfrm>
            <a:off x="7966076" y="49530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aseline="30000" dirty="0"/>
              <a:t>224</a:t>
            </a:r>
            <a:r>
              <a:rPr lang="en-US" dirty="0"/>
              <a:t>Ra</a:t>
            </a:r>
            <a:endParaRPr lang="en-US" baseline="30000" dirty="0"/>
          </a:p>
        </p:txBody>
      </p:sp>
      <p:sp>
        <p:nvSpPr>
          <p:cNvPr id="17" name="TextBox 16"/>
          <p:cNvSpPr txBox="1"/>
          <p:nvPr/>
        </p:nvSpPr>
        <p:spPr>
          <a:xfrm>
            <a:off x="7640639" y="507678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aseline="30000" dirty="0"/>
              <a:t>228</a:t>
            </a:r>
            <a:r>
              <a:rPr lang="en-US" dirty="0"/>
              <a:t>Th</a:t>
            </a:r>
            <a:endParaRPr lang="en-US" baseline="30000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27000" y="1716314"/>
            <a:ext cx="5875338" cy="449693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45569" y="245745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aseline="30000" dirty="0"/>
              <a:t>216</a:t>
            </a:r>
            <a:r>
              <a:rPr lang="en-US" dirty="0"/>
              <a:t>Po</a:t>
            </a:r>
            <a:endParaRPr lang="en-US" baseline="30000" dirty="0"/>
          </a:p>
        </p:txBody>
      </p:sp>
    </p:spTree>
    <p:extLst>
      <p:ext uri="{BB962C8B-B14F-4D97-AF65-F5344CB8AC3E}">
        <p14:creationId xmlns:p14="http://schemas.microsoft.com/office/powerpoint/2010/main" val="130642949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Comparison of Full RTC Settings and No RTC Settings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47947065"/>
              </p:ext>
            </p:extLst>
          </p:nvPr>
        </p:nvGraphicFramePr>
        <p:xfrm>
          <a:off x="840280" y="2383435"/>
          <a:ext cx="10486039" cy="2878113"/>
        </p:xfrm>
        <a:graphic>
          <a:graphicData uri="http://schemas.openxmlformats.org/drawingml/2006/table">
            <a:tbl>
              <a:tblPr firstRow="1">
                <a:tableStyleId>{5FD0F851-EC5A-4D38-B0AD-8093EC10F338}</a:tableStyleId>
              </a:tblPr>
              <a:tblGrid>
                <a:gridCol w="13051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163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107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107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1075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1075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1075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31075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43905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Electrode Status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Gas Pressure Status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aseline="30000" dirty="0">
                          <a:effectLst/>
                        </a:rPr>
                        <a:t>228</a:t>
                      </a:r>
                      <a:r>
                        <a:rPr lang="en-US" sz="2000" dirty="0">
                          <a:effectLst/>
                        </a:rPr>
                        <a:t>Th Count Rate (s</a:t>
                      </a:r>
                      <a:r>
                        <a:rPr lang="en-US" sz="2000" baseline="30000" dirty="0">
                          <a:effectLst/>
                        </a:rPr>
                        <a:t>-1</a:t>
                      </a:r>
                      <a:r>
                        <a:rPr lang="en-US" sz="2000" dirty="0">
                          <a:effectLst/>
                        </a:rPr>
                        <a:t>)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aseline="30000" dirty="0">
                          <a:effectLst/>
                        </a:rPr>
                        <a:t>224</a:t>
                      </a:r>
                      <a:r>
                        <a:rPr lang="en-US" sz="2000" dirty="0">
                          <a:effectLst/>
                        </a:rPr>
                        <a:t>Ra Count Rate (s</a:t>
                      </a:r>
                      <a:r>
                        <a:rPr lang="en-US" sz="2000" baseline="30000" dirty="0">
                          <a:effectLst/>
                        </a:rPr>
                        <a:t>-1</a:t>
                      </a:r>
                      <a:r>
                        <a:rPr lang="en-US" sz="2000" dirty="0">
                          <a:effectLst/>
                        </a:rPr>
                        <a:t>)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aseline="30000" dirty="0">
                          <a:effectLst/>
                        </a:rPr>
                        <a:t>220</a:t>
                      </a:r>
                      <a:r>
                        <a:rPr lang="en-US" sz="2000" dirty="0">
                          <a:effectLst/>
                        </a:rPr>
                        <a:t>Rn Count Rate (s</a:t>
                      </a:r>
                      <a:r>
                        <a:rPr lang="en-US" sz="2000" baseline="30000" dirty="0">
                          <a:effectLst/>
                        </a:rPr>
                        <a:t>-1</a:t>
                      </a:r>
                      <a:r>
                        <a:rPr lang="en-US" sz="2000" dirty="0">
                          <a:effectLst/>
                        </a:rPr>
                        <a:t>)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aseline="30000" dirty="0">
                          <a:effectLst/>
                        </a:rPr>
                        <a:t>216</a:t>
                      </a:r>
                      <a:r>
                        <a:rPr lang="en-US" sz="2000" dirty="0">
                          <a:effectLst/>
                        </a:rPr>
                        <a:t>Po Count Rate (s</a:t>
                      </a:r>
                      <a:r>
                        <a:rPr lang="en-US" sz="2000" baseline="30000" dirty="0">
                          <a:effectLst/>
                        </a:rPr>
                        <a:t>-1</a:t>
                      </a:r>
                      <a:r>
                        <a:rPr lang="en-US" sz="2000" dirty="0">
                          <a:effectLst/>
                        </a:rPr>
                        <a:t>)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aseline="30000" dirty="0">
                          <a:effectLst/>
                        </a:rPr>
                        <a:t>212</a:t>
                      </a:r>
                      <a:r>
                        <a:rPr lang="en-US" sz="2000" dirty="0">
                          <a:effectLst/>
                        </a:rPr>
                        <a:t>Bi Count Rate (s</a:t>
                      </a:r>
                      <a:r>
                        <a:rPr lang="en-US" sz="2000" baseline="30000" dirty="0">
                          <a:effectLst/>
                        </a:rPr>
                        <a:t>-1</a:t>
                      </a:r>
                      <a:r>
                        <a:rPr lang="en-US" sz="2000" dirty="0">
                          <a:effectLst/>
                        </a:rPr>
                        <a:t>)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aseline="30000" dirty="0">
                          <a:effectLst/>
                        </a:rPr>
                        <a:t>212</a:t>
                      </a:r>
                      <a:r>
                        <a:rPr lang="en-US" sz="2000" dirty="0">
                          <a:effectLst/>
                        </a:rPr>
                        <a:t>Po Count Rate (s</a:t>
                      </a:r>
                      <a:r>
                        <a:rPr lang="en-US" sz="2000" baseline="30000" dirty="0">
                          <a:effectLst/>
                        </a:rPr>
                        <a:t>-1</a:t>
                      </a:r>
                      <a:r>
                        <a:rPr lang="en-US" sz="2000" dirty="0">
                          <a:effectLst/>
                        </a:rPr>
                        <a:t>)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952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</a:rPr>
                        <a:t>On</a:t>
                      </a:r>
                      <a:endParaRPr lang="en-US" sz="20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  <a:ea typeface="+mn-ea"/>
                          <a:cs typeface="+mn-cs"/>
                        </a:rPr>
                        <a:t>On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0.11 ± 0.01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0.86 ± 0.04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2.65 ± 0.07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91.80 ± 0.39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1.31 ± 0.05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0.54 ± 0.03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952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+mn-lt"/>
                          <a:ea typeface="+mn-ea"/>
                          <a:cs typeface="+mn-cs"/>
                        </a:rPr>
                        <a:t>Off</a:t>
                      </a:r>
                      <a:endParaRPr lang="en-US" sz="20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  <a:ea typeface="+mn-ea"/>
                          <a:cs typeface="+mn-cs"/>
                        </a:rPr>
                        <a:t>Off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0.27 ± 0.003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1.74 ± 0.01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1.23 ± 0.01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1.32 ± 0.01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3.60 ± 0.01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4.46 ± 0.01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829E7-D90C-4095-B7C1-4057DFF6FA1D}" type="slidenum">
              <a:rPr lang="en-US" smtClean="0"/>
              <a:t>36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27001" y="6459786"/>
            <a:ext cx="17610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solidFill>
                  <a:schemeClr val="bg1"/>
                </a:solidFill>
              </a:rPr>
              <a:t>Preliminary Data</a:t>
            </a:r>
          </a:p>
        </p:txBody>
      </p:sp>
    </p:spTree>
    <p:extLst>
      <p:ext uri="{BB962C8B-B14F-4D97-AF65-F5344CB8AC3E}">
        <p14:creationId xmlns:p14="http://schemas.microsoft.com/office/powerpoint/2010/main" val="376899501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Self-Assembled Monolayers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829E7-D90C-4095-B7C1-4057DFF6FA1D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52516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Self-Assembled Monolayer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30824" y="1714055"/>
            <a:ext cx="5173411" cy="324768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u="sng" dirty="0">
                <a:solidFill>
                  <a:schemeClr val="tx1"/>
                </a:solidFill>
              </a:rPr>
              <a:t>4 Major Components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4000" dirty="0">
                <a:solidFill>
                  <a:schemeClr val="tx1"/>
                </a:solidFill>
              </a:rPr>
              <a:t> Surface Metal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4000" dirty="0">
                <a:solidFill>
                  <a:schemeClr val="tx1"/>
                </a:solidFill>
              </a:rPr>
              <a:t> Head Group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4000" dirty="0">
                <a:solidFill>
                  <a:schemeClr val="tx1"/>
                </a:solidFill>
              </a:rPr>
              <a:t> Alkyl Chain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4000" dirty="0">
                <a:solidFill>
                  <a:schemeClr val="tx1"/>
                </a:solidFill>
              </a:rPr>
              <a:t> Terminal Group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829E7-D90C-4095-B7C1-4057DFF6FA1D}" type="slidenum">
              <a:rPr lang="en-US" smtClean="0"/>
              <a:t>38</a:t>
            </a:fld>
            <a:endParaRPr lang="en-US"/>
          </a:p>
        </p:txBody>
      </p:sp>
      <p:pic>
        <p:nvPicPr>
          <p:cNvPr id="4098" name="Picture 2" descr="https://lh3.googleusercontent.com/17TqqBkIEQvsvXg8FW38UE2HhbnejshR1RXmXMokNszXhf6Gv34ILpGFX1GaoBptjEJmMbjNswCgjbZydr3XP9qNpUEDUUGmHrt9-K3gYKB8KQK_cIJPd9Ge46LIbYQemCM_YGCtySKkjPY=s2048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449" y="1860015"/>
            <a:ext cx="4483689" cy="4240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0" y="6396335"/>
            <a:ext cx="114638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C. </a:t>
            </a:r>
            <a:r>
              <a:rPr lang="en-US" sz="1200" dirty="0" err="1">
                <a:solidFill>
                  <a:schemeClr val="bg1"/>
                </a:solidFill>
              </a:rPr>
              <a:t>Vericat</a:t>
            </a:r>
            <a:r>
              <a:rPr lang="en-US" sz="1200" dirty="0">
                <a:solidFill>
                  <a:schemeClr val="bg1"/>
                </a:solidFill>
              </a:rPr>
              <a:t>, M. E. Vela, G. Benitez, P. </a:t>
            </a:r>
            <a:r>
              <a:rPr lang="en-US" sz="1200" dirty="0" err="1">
                <a:solidFill>
                  <a:schemeClr val="bg1"/>
                </a:solidFill>
              </a:rPr>
              <a:t>Carro</a:t>
            </a:r>
            <a:r>
              <a:rPr lang="en-US" sz="1200" dirty="0">
                <a:solidFill>
                  <a:schemeClr val="bg1"/>
                </a:solidFill>
              </a:rPr>
              <a:t>, and R. C. </a:t>
            </a:r>
            <a:r>
              <a:rPr lang="en-US" sz="1200" dirty="0" err="1">
                <a:solidFill>
                  <a:schemeClr val="bg1"/>
                </a:solidFill>
              </a:rPr>
              <a:t>Salvarezza</a:t>
            </a:r>
            <a:r>
              <a:rPr lang="en-US" sz="1200" dirty="0">
                <a:solidFill>
                  <a:schemeClr val="bg1"/>
                </a:solidFill>
              </a:rPr>
              <a:t>, </a:t>
            </a:r>
            <a:r>
              <a:rPr lang="en-US" sz="1200" i="1" dirty="0">
                <a:solidFill>
                  <a:schemeClr val="bg1"/>
                </a:solidFill>
              </a:rPr>
              <a:t>Self-assembled monolayers of thiols and dithiols on gold: new challenges for a well-known system</a:t>
            </a:r>
            <a:r>
              <a:rPr lang="en-US" sz="1200" dirty="0">
                <a:solidFill>
                  <a:schemeClr val="bg1"/>
                </a:solidFill>
              </a:rPr>
              <a:t>, Chem. Soc. Rev. </a:t>
            </a:r>
            <a:r>
              <a:rPr lang="en-US" sz="1200" b="1" dirty="0">
                <a:solidFill>
                  <a:schemeClr val="bg1"/>
                </a:solidFill>
              </a:rPr>
              <a:t>39</a:t>
            </a:r>
            <a:r>
              <a:rPr lang="en-US" sz="1200" dirty="0">
                <a:solidFill>
                  <a:schemeClr val="bg1"/>
                </a:solidFill>
              </a:rPr>
              <a:t>, p. 1805-1834 (2010).  doi:10.1039/B907301A</a:t>
            </a:r>
          </a:p>
        </p:txBody>
      </p:sp>
    </p:spTree>
    <p:extLst>
      <p:ext uri="{BB962C8B-B14F-4D97-AF65-F5344CB8AC3E}">
        <p14:creationId xmlns:p14="http://schemas.microsoft.com/office/powerpoint/2010/main" val="210869854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X-ray Photoelectron Spectroscopy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829E7-D90C-4095-B7C1-4057DFF6FA1D}" type="slidenum">
              <a:rPr lang="en-US" smtClean="0"/>
              <a:t>39</a:t>
            </a:fld>
            <a:endParaRPr lang="en-US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922D897B-4F9C-363F-2B39-5092AEC5C2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76" y="1637384"/>
            <a:ext cx="7155392" cy="4516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65260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Self-Assembled Monolayer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829E7-D90C-4095-B7C1-4057DFF6FA1D}" type="slidenum">
              <a:rPr lang="en-US" smtClean="0"/>
              <a:t>4</a:t>
            </a:fld>
            <a:endParaRPr lang="en-US"/>
          </a:p>
        </p:txBody>
      </p:sp>
      <p:pic>
        <p:nvPicPr>
          <p:cNvPr id="4098" name="Picture 2" descr="https://lh3.googleusercontent.com/17TqqBkIEQvsvXg8FW38UE2HhbnejshR1RXmXMokNszXhf6Gv34ILpGFX1GaoBptjEJmMbjNswCgjbZydr3XP9qNpUEDUUGmHrt9-K3gYKB8KQK_cIJPd9Ge46LIbYQemCM_YGCtySKkjPY=s2048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449" y="1860015"/>
            <a:ext cx="4483689" cy="4240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8604354" y="1714055"/>
            <a:ext cx="3452178" cy="714352"/>
          </a:xfrm>
        </p:spPr>
        <p:txBody>
          <a:bodyPr anchor="ctr">
            <a:normAutofit/>
          </a:bodyPr>
          <a:lstStyle/>
          <a:p>
            <a:r>
              <a:rPr lang="en-US" sz="2800" dirty="0"/>
              <a:t>Physisorption</a:t>
            </a:r>
            <a:endParaRPr lang="en-US" sz="3800" dirty="0"/>
          </a:p>
        </p:txBody>
      </p:sp>
      <p:pic>
        <p:nvPicPr>
          <p:cNvPr id="5122" name="Picture 2" descr="https://lh6.googleusercontent.com/T-1rORjG_7RSteVMAIYnoIQ156DXTdELRiv5ayhBX6EsHmATJN64yvC-CtQ6Y3BbYKSUbnzw5iaB5fyJFTJU0nYmSJWG77tB4d4-dhsBUmg0gDTOGeKUfCktnvRH-fyqdCMI6VCO58ENVjY=s204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3740" y="1714056"/>
            <a:ext cx="2679049" cy="4386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8604354" y="2763634"/>
            <a:ext cx="3452178" cy="714352"/>
          </a:xfrm>
          <a:prstGeom prst="rect">
            <a:avLst/>
          </a:prstGeom>
        </p:spPr>
        <p:txBody>
          <a:bodyPr vert="horz" lIns="0" tIns="45720" rIns="0" bIns="45720" rtlCol="0" anchor="ctr">
            <a:normAutofit fontScale="70000" lnSpcReduction="2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/>
              <a:t>Lying-down Phase Formation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8604354" y="3907527"/>
            <a:ext cx="3452178" cy="714352"/>
          </a:xfrm>
          <a:prstGeom prst="rect">
            <a:avLst/>
          </a:prstGeom>
        </p:spPr>
        <p:txBody>
          <a:bodyPr vert="horz" lIns="0" tIns="45720" rIns="0" bIns="45720" rtlCol="0">
            <a:normAutofit fontScale="70000" lnSpcReduction="2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/>
              <a:t>Nucleation of the Standing-up Phase</a:t>
            </a:r>
          </a:p>
          <a:p>
            <a:endParaRPr lang="en-US" sz="3800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8604354" y="5120993"/>
            <a:ext cx="3452178" cy="714352"/>
          </a:xfrm>
          <a:prstGeom prst="rect">
            <a:avLst/>
          </a:prstGeom>
        </p:spPr>
        <p:txBody>
          <a:bodyPr vert="horz" lIns="0" tIns="45720" rIns="0" bIns="45720" rtlCol="0">
            <a:normAutofit fontScale="70000" lnSpcReduction="2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/>
              <a:t>Completion of the Standing-up Phase</a:t>
            </a:r>
          </a:p>
          <a:p>
            <a:endParaRPr lang="en-US" sz="3800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6396335"/>
            <a:ext cx="11463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</a:rPr>
              <a:t>C. </a:t>
            </a:r>
            <a:r>
              <a:rPr lang="en-US" sz="900" dirty="0" err="1">
                <a:solidFill>
                  <a:schemeClr val="bg1"/>
                </a:solidFill>
              </a:rPr>
              <a:t>Vericat</a:t>
            </a:r>
            <a:r>
              <a:rPr lang="en-US" sz="900" i="1" dirty="0">
                <a:solidFill>
                  <a:schemeClr val="bg1"/>
                </a:solidFill>
              </a:rPr>
              <a:t> et al.</a:t>
            </a:r>
            <a:r>
              <a:rPr lang="en-US" sz="900" dirty="0">
                <a:solidFill>
                  <a:schemeClr val="bg1"/>
                </a:solidFill>
              </a:rPr>
              <a:t>, </a:t>
            </a:r>
            <a:r>
              <a:rPr lang="en-US" sz="900" i="1" dirty="0">
                <a:solidFill>
                  <a:schemeClr val="bg1"/>
                </a:solidFill>
              </a:rPr>
              <a:t>Self-assembled monolayers of thiols and dithiols on gold: new challenges for a well-known system</a:t>
            </a:r>
            <a:r>
              <a:rPr lang="en-US" sz="900" dirty="0">
                <a:solidFill>
                  <a:schemeClr val="bg1"/>
                </a:solidFill>
              </a:rPr>
              <a:t>, Chem. Soc. Rev. </a:t>
            </a:r>
            <a:r>
              <a:rPr lang="en-US" sz="900" b="1" dirty="0">
                <a:solidFill>
                  <a:schemeClr val="bg1"/>
                </a:solidFill>
              </a:rPr>
              <a:t>39</a:t>
            </a:r>
            <a:r>
              <a:rPr lang="en-US" sz="900" dirty="0">
                <a:solidFill>
                  <a:schemeClr val="bg1"/>
                </a:solidFill>
              </a:rPr>
              <a:t>, 1805-1834 (2010).  doi:10.1039/B907301A</a:t>
            </a:r>
          </a:p>
          <a:p>
            <a:r>
              <a:rPr lang="en-US" sz="900" dirty="0">
                <a:solidFill>
                  <a:schemeClr val="bg1"/>
                </a:solidFill>
              </a:rPr>
              <a:t>H. </a:t>
            </a:r>
            <a:r>
              <a:rPr lang="en-US" sz="900" dirty="0" err="1">
                <a:solidFill>
                  <a:schemeClr val="bg1"/>
                </a:solidFill>
              </a:rPr>
              <a:t>Hamoudi</a:t>
            </a:r>
            <a:r>
              <a:rPr lang="en-US" sz="900" i="1" dirty="0">
                <a:solidFill>
                  <a:schemeClr val="bg1"/>
                </a:solidFill>
              </a:rPr>
              <a:t> et al.</a:t>
            </a:r>
            <a:r>
              <a:rPr lang="en-US" sz="900" dirty="0">
                <a:solidFill>
                  <a:schemeClr val="bg1"/>
                </a:solidFill>
              </a:rPr>
              <a:t>, </a:t>
            </a:r>
            <a:r>
              <a:rPr lang="en-US" sz="900" i="1" dirty="0">
                <a:solidFill>
                  <a:schemeClr val="bg1"/>
                </a:solidFill>
              </a:rPr>
              <a:t>On the self assembly of short chain </a:t>
            </a:r>
            <a:r>
              <a:rPr lang="en-US" sz="900" i="1" dirty="0" err="1">
                <a:solidFill>
                  <a:schemeClr val="bg1"/>
                </a:solidFill>
              </a:rPr>
              <a:t>alkanedithiols</a:t>
            </a:r>
            <a:r>
              <a:rPr lang="en-US" sz="900" dirty="0">
                <a:solidFill>
                  <a:schemeClr val="bg1"/>
                </a:solidFill>
              </a:rPr>
              <a:t>, Phys. Chem. Chem. Phys. </a:t>
            </a:r>
            <a:r>
              <a:rPr lang="en-US" sz="900" b="1" dirty="0">
                <a:solidFill>
                  <a:schemeClr val="bg1"/>
                </a:solidFill>
              </a:rPr>
              <a:t>10</a:t>
            </a:r>
            <a:r>
              <a:rPr lang="en-US" sz="900" dirty="0">
                <a:solidFill>
                  <a:schemeClr val="bg1"/>
                </a:solidFill>
              </a:rPr>
              <a:t>, 6836-6841 (2008).  doi:10.1039/B809760G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355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/>
      <p:bldP spid="9" grpId="0"/>
      <p:bldP spid="10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Atomic Force Microscopy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829E7-D90C-4095-B7C1-4057DFF6FA1D}" type="slidenum">
              <a:rPr lang="en-US" smtClean="0"/>
              <a:t>40</a:t>
            </a:fld>
            <a:endParaRPr lang="en-US" dirty="0"/>
          </a:p>
        </p:txBody>
      </p:sp>
      <p:pic>
        <p:nvPicPr>
          <p:cNvPr id="3074" name="Picture 2" descr="undefin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911" y="1915845"/>
            <a:ext cx="4924425" cy="410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943600" y="1915844"/>
            <a:ext cx="59436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Typical configuration of an AFM.</a:t>
            </a:r>
            <a:br>
              <a:rPr lang="en-US" sz="2400" dirty="0"/>
            </a:br>
            <a:r>
              <a:rPr lang="en-US" sz="2400" b="1" dirty="0"/>
              <a:t>(1)</a:t>
            </a:r>
            <a:r>
              <a:rPr lang="en-US" sz="2400" dirty="0"/>
              <a:t>: Cantilever, </a:t>
            </a:r>
            <a:r>
              <a:rPr lang="en-US" sz="2400" b="1" dirty="0"/>
              <a:t>(2)</a:t>
            </a:r>
            <a:r>
              <a:rPr lang="en-US" sz="2400" dirty="0"/>
              <a:t>: Support for cantilever, </a:t>
            </a:r>
            <a:r>
              <a:rPr lang="en-US" sz="2400" b="1" dirty="0"/>
              <a:t>(3)</a:t>
            </a:r>
            <a:r>
              <a:rPr lang="en-US" sz="2400" dirty="0"/>
              <a:t>: Piezoelectric element (to oscillate cantilever at its </a:t>
            </a:r>
            <a:r>
              <a:rPr lang="en-US" sz="2400" dirty="0" err="1"/>
              <a:t>eigen</a:t>
            </a:r>
            <a:r>
              <a:rPr lang="en-US" sz="2400" dirty="0"/>
              <a:t> frequency), </a:t>
            </a:r>
            <a:r>
              <a:rPr lang="en-US" sz="2400" b="1" dirty="0"/>
              <a:t>(4)</a:t>
            </a:r>
            <a:r>
              <a:rPr lang="en-US" sz="2400" dirty="0"/>
              <a:t>: Tip (Fixed to open end of a cantilever, acts as the probe), </a:t>
            </a:r>
            <a:r>
              <a:rPr lang="en-US" sz="2400" b="1" dirty="0"/>
              <a:t>(5)</a:t>
            </a:r>
            <a:r>
              <a:rPr lang="en-US" sz="2400" dirty="0"/>
              <a:t>: Detector of deflection and motion of the cantilever, </a:t>
            </a:r>
            <a:r>
              <a:rPr lang="en-US" sz="2400" b="1" dirty="0"/>
              <a:t>(6)</a:t>
            </a:r>
            <a:r>
              <a:rPr lang="en-US" sz="2400" dirty="0"/>
              <a:t>: Sample to be measured by AFM, </a:t>
            </a:r>
            <a:r>
              <a:rPr lang="en-US" sz="2400" b="1" dirty="0"/>
              <a:t>(7)</a:t>
            </a:r>
            <a:r>
              <a:rPr lang="en-US" sz="2400" dirty="0"/>
              <a:t>: xyz drive, (moves sample (6) and stage (8) in x, y, and z directions with respect to a tip apex (4)), and </a:t>
            </a:r>
            <a:r>
              <a:rPr lang="en-US" sz="2400" b="1" dirty="0"/>
              <a:t>(8)</a:t>
            </a:r>
            <a:r>
              <a:rPr lang="en-US" sz="2400" dirty="0"/>
              <a:t>: Stage.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6446832"/>
            <a:ext cx="58758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solidFill>
                  <a:schemeClr val="bg1"/>
                </a:solidFill>
              </a:rPr>
              <a:t>https://en.wikipedia.org/wiki/Atomic_force_microscopy</a:t>
            </a:r>
          </a:p>
        </p:txBody>
      </p:sp>
    </p:spTree>
    <p:extLst>
      <p:ext uri="{BB962C8B-B14F-4D97-AF65-F5344CB8AC3E}">
        <p14:creationId xmlns:p14="http://schemas.microsoft.com/office/powerpoint/2010/main" val="66813362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Nano-projectile Secondary Ion Mass Spectrometry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829E7-D90C-4095-B7C1-4057DFF6FA1D}" type="slidenum">
              <a:rPr lang="en-US" smtClean="0"/>
              <a:t>41</a:t>
            </a:fld>
            <a:endParaRPr lang="en-US" dirty="0"/>
          </a:p>
        </p:txBody>
      </p:sp>
      <p:pic>
        <p:nvPicPr>
          <p:cNvPr id="5" name="Picture 53">
            <a:extLst>
              <a:ext uri="{FF2B5EF4-FFF2-40B4-BE49-F238E27FC236}">
                <a16:creationId xmlns:a16="http://schemas.microsoft.com/office/drawing/2014/main" id="{E0CED93F-0FA1-FAD7-921F-766D4C39713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42" y="2087706"/>
            <a:ext cx="7169517" cy="3761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105144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NP-SIMS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001" y="1718732"/>
            <a:ext cx="6832599" cy="4453467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To measure the coverage of SAMs, the Surface Analysis and Mapping of Projectile Impacts (SAMPI) software can be used</a:t>
            </a:r>
          </a:p>
          <a:p>
            <a:pPr marL="0" indent="0">
              <a:buNone/>
            </a:pPr>
            <a:r>
              <a:rPr lang="en-US" dirty="0"/>
              <a:t>A characteristic par of Au-S cluster ions are chosen (Au</a:t>
            </a:r>
            <a:r>
              <a:rPr lang="en-US" baseline="-25000" dirty="0"/>
              <a:t>2</a:t>
            </a:r>
            <a:r>
              <a:rPr lang="en-US" dirty="0"/>
              <a:t>S</a:t>
            </a:r>
            <a:r>
              <a:rPr lang="en-US" baseline="30000" dirty="0"/>
              <a:t>- </a:t>
            </a:r>
            <a:r>
              <a:rPr lang="en-US" dirty="0"/>
              <a:t>and Au</a:t>
            </a:r>
            <a:r>
              <a:rPr lang="en-US" baseline="-25000" dirty="0"/>
              <a:t>3</a:t>
            </a:r>
            <a:r>
              <a:rPr lang="en-US" dirty="0"/>
              <a:t>S</a:t>
            </a:r>
            <a:r>
              <a:rPr lang="en-US" baseline="30000" dirty="0"/>
              <a:t>-</a:t>
            </a:r>
            <a:r>
              <a:rPr lang="en-US" dirty="0"/>
              <a:t>) are selected to perform calculations.</a:t>
            </a:r>
          </a:p>
          <a:p>
            <a:pPr marL="0" indent="0">
              <a:buNone/>
            </a:pPr>
            <a:r>
              <a:rPr lang="en-US" dirty="0"/>
              <a:t>A total spectrum with all detected ions per impact can be measured</a:t>
            </a:r>
          </a:p>
          <a:p>
            <a:pPr marL="0" indent="0">
              <a:buNone/>
            </a:pPr>
            <a:r>
              <a:rPr lang="en-US" dirty="0"/>
              <a:t>Au</a:t>
            </a:r>
            <a:r>
              <a:rPr lang="en-US" baseline="-25000" dirty="0"/>
              <a:t>3</a:t>
            </a:r>
            <a:r>
              <a:rPr lang="en-US" dirty="0"/>
              <a:t>S</a:t>
            </a:r>
            <a:r>
              <a:rPr lang="en-US" baseline="30000" dirty="0"/>
              <a:t>- </a:t>
            </a:r>
            <a:r>
              <a:rPr lang="en-US" dirty="0"/>
              <a:t> is chosen to form a coincidence spectrum, to see all ions that are co-emitted with it.</a:t>
            </a:r>
          </a:p>
          <a:p>
            <a:pPr marL="0" indent="0">
              <a:buNone/>
            </a:pPr>
            <a:r>
              <a:rPr lang="en-US" dirty="0"/>
              <a:t>The total yield of Au</a:t>
            </a:r>
            <a:r>
              <a:rPr lang="en-US" baseline="-25000" dirty="0"/>
              <a:t>2</a:t>
            </a:r>
            <a:r>
              <a:rPr lang="en-US" dirty="0"/>
              <a:t>S</a:t>
            </a:r>
            <a:r>
              <a:rPr lang="en-US" baseline="30000" dirty="0"/>
              <a:t>- </a:t>
            </a:r>
            <a:r>
              <a:rPr lang="en-US" dirty="0"/>
              <a:t> and the yield of it in the coincidence spectrum can be calculated using SAMPI, and the surface coverage can be calculated from these yields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829E7-D90C-4095-B7C1-4057DFF6FA1D}" type="slidenum">
              <a:rPr lang="en-US" smtClean="0"/>
              <a:t>42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8377459" y="3607103"/>
                <a:ext cx="3298074" cy="6767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𝑡𝑜𝑡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𝐴𝑢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𝑐𝑜𝑖𝑛𝑐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𝐴𝑢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sup>
                              </m:sSup>
                            </m:e>
                          </m:d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∙100%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77459" y="3607103"/>
                <a:ext cx="3298074" cy="67672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2442629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Spectroscopic Ellipsometry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001" y="1718732"/>
            <a:ext cx="4997449" cy="4453467"/>
          </a:xfrm>
        </p:spPr>
        <p:txBody>
          <a:bodyPr/>
          <a:lstStyle/>
          <a:p>
            <a:r>
              <a:rPr lang="en-US" dirty="0"/>
              <a:t>“Ellipsometry measures a change in polarization as light reflects or transmits from a material structure. The polarization change is represented as an amplitude ratio, Ψ, and the phase difference, Δ. The measured response depends on optical properties and thickness of individual materials.”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829E7-D90C-4095-B7C1-4057DFF6FA1D}" type="slidenum">
              <a:rPr lang="en-US" smtClean="0"/>
              <a:t>43</a:t>
            </a:fld>
            <a:endParaRPr lang="en-US" dirty="0"/>
          </a:p>
        </p:txBody>
      </p:sp>
      <p:pic>
        <p:nvPicPr>
          <p:cNvPr id="4098" name="Picture 2" descr="https://www.jawoollam.com/wp-content/uploads/ellipsometry-definiti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8265" y="2345266"/>
            <a:ext cx="7003735" cy="3246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0" y="6446832"/>
            <a:ext cx="58758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solidFill>
                  <a:schemeClr val="bg1"/>
                </a:solidFill>
              </a:rPr>
              <a:t>https://www.jawoollam.com/resources/ellipsometry-tutorial/what-is-ellipsometry</a:t>
            </a:r>
          </a:p>
        </p:txBody>
      </p:sp>
    </p:spTree>
    <p:extLst>
      <p:ext uri="{BB962C8B-B14F-4D97-AF65-F5344CB8AC3E}">
        <p14:creationId xmlns:p14="http://schemas.microsoft.com/office/powerpoint/2010/main" val="30610263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Functionalized Detectors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829E7-D90C-4095-B7C1-4057DFF6FA1D}" type="slidenum">
              <a:rPr lang="en-US" smtClean="0"/>
              <a:t>5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775063" y="3298533"/>
            <a:ext cx="2891246" cy="405667"/>
            <a:chOff x="775063" y="3381096"/>
            <a:chExt cx="2891246" cy="405667"/>
          </a:xfrm>
        </p:grpSpPr>
        <p:cxnSp>
          <p:nvCxnSpPr>
            <p:cNvPr id="6" name="Straight Arrow Connector 5"/>
            <p:cNvCxnSpPr/>
            <p:nvPr/>
          </p:nvCxnSpPr>
          <p:spPr>
            <a:xfrm>
              <a:off x="775063" y="3778055"/>
              <a:ext cx="2891246" cy="8708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936172" y="3381096"/>
              <a:ext cx="25690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He Flow</a:t>
              </a:r>
            </a:p>
          </p:txBody>
        </p:sp>
      </p:grpSp>
      <p:sp>
        <p:nvSpPr>
          <p:cNvPr id="91" name="TextBox 90"/>
          <p:cNvSpPr txBox="1"/>
          <p:nvPr/>
        </p:nvSpPr>
        <p:spPr>
          <a:xfrm>
            <a:off x="10863943" y="5892143"/>
            <a:ext cx="21074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Not to Scale</a:t>
            </a:r>
          </a:p>
        </p:txBody>
      </p:sp>
      <p:sp>
        <p:nvSpPr>
          <p:cNvPr id="128" name="Oval 127"/>
          <p:cNvSpPr/>
          <p:nvPr/>
        </p:nvSpPr>
        <p:spPr>
          <a:xfrm>
            <a:off x="680496" y="3552613"/>
            <a:ext cx="60960" cy="64008"/>
          </a:xfrm>
          <a:prstGeom prst="ellipse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Oval 130"/>
          <p:cNvSpPr/>
          <p:nvPr/>
        </p:nvSpPr>
        <p:spPr>
          <a:xfrm>
            <a:off x="680496" y="3774468"/>
            <a:ext cx="60960" cy="64008"/>
          </a:xfrm>
          <a:prstGeom prst="ellipse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Oval 132"/>
          <p:cNvSpPr/>
          <p:nvPr/>
        </p:nvSpPr>
        <p:spPr>
          <a:xfrm>
            <a:off x="315707" y="3845282"/>
            <a:ext cx="60960" cy="64008"/>
          </a:xfrm>
          <a:prstGeom prst="ellipse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Oval 133"/>
          <p:cNvSpPr/>
          <p:nvPr/>
        </p:nvSpPr>
        <p:spPr>
          <a:xfrm>
            <a:off x="258679" y="3752699"/>
            <a:ext cx="60960" cy="64008"/>
          </a:xfrm>
          <a:prstGeom prst="ellipse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Oval 134"/>
          <p:cNvSpPr/>
          <p:nvPr/>
        </p:nvSpPr>
        <p:spPr>
          <a:xfrm>
            <a:off x="239569" y="3628765"/>
            <a:ext cx="60960" cy="64008"/>
          </a:xfrm>
          <a:prstGeom prst="ellipse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Oval 135"/>
          <p:cNvSpPr/>
          <p:nvPr/>
        </p:nvSpPr>
        <p:spPr>
          <a:xfrm>
            <a:off x="308168" y="3502790"/>
            <a:ext cx="60960" cy="64008"/>
          </a:xfrm>
          <a:prstGeom prst="ellipse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Oval 136"/>
          <p:cNvSpPr/>
          <p:nvPr/>
        </p:nvSpPr>
        <p:spPr>
          <a:xfrm>
            <a:off x="434462" y="3986645"/>
            <a:ext cx="60960" cy="64008"/>
          </a:xfrm>
          <a:prstGeom prst="ellipse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Oval 138"/>
          <p:cNvSpPr/>
          <p:nvPr/>
        </p:nvSpPr>
        <p:spPr>
          <a:xfrm>
            <a:off x="766984" y="3419191"/>
            <a:ext cx="60960" cy="64008"/>
          </a:xfrm>
          <a:prstGeom prst="ellipse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Oval 139"/>
          <p:cNvSpPr/>
          <p:nvPr/>
        </p:nvSpPr>
        <p:spPr>
          <a:xfrm>
            <a:off x="822351" y="3884489"/>
            <a:ext cx="60960" cy="64008"/>
          </a:xfrm>
          <a:prstGeom prst="ellipse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Oval 140"/>
          <p:cNvSpPr/>
          <p:nvPr/>
        </p:nvSpPr>
        <p:spPr>
          <a:xfrm>
            <a:off x="629178" y="3320687"/>
            <a:ext cx="60960" cy="64008"/>
          </a:xfrm>
          <a:prstGeom prst="ellipse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4157753" y="4954708"/>
            <a:ext cx="5794915" cy="1183656"/>
            <a:chOff x="4197091" y="4954708"/>
            <a:chExt cx="5794915" cy="1183656"/>
          </a:xfrm>
        </p:grpSpPr>
        <p:sp>
          <p:nvSpPr>
            <p:cNvPr id="88" name="Oval 87"/>
            <p:cNvSpPr/>
            <p:nvPr/>
          </p:nvSpPr>
          <p:spPr>
            <a:xfrm>
              <a:off x="5590778" y="5120867"/>
              <a:ext cx="60960" cy="64008"/>
            </a:xfrm>
            <a:prstGeom prst="ellipse">
              <a:avLst/>
            </a:prstGeom>
            <a:solidFill>
              <a:schemeClr val="accent5"/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709322" y="4968703"/>
              <a:ext cx="2107474" cy="3831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Atom</a:t>
              </a:r>
            </a:p>
          </p:txBody>
        </p:sp>
        <p:sp>
          <p:nvSpPr>
            <p:cNvPr id="89" name="Прямоугольник 3">
              <a:extLst>
                <a:ext uri="{FF2B5EF4-FFF2-40B4-BE49-F238E27FC236}">
                  <a16:creationId xmlns:a16="http://schemas.microsoft.com/office/drawing/2014/main" id="{9757BE1C-CA33-D166-C6F8-7FDB2A0BBEAE}"/>
                </a:ext>
              </a:extLst>
            </p:cNvPr>
            <p:cNvSpPr/>
            <p:nvPr/>
          </p:nvSpPr>
          <p:spPr>
            <a:xfrm flipV="1">
              <a:off x="4197091" y="5462876"/>
              <a:ext cx="1512231" cy="12699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5709322" y="5334782"/>
              <a:ext cx="21074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SAMs</a:t>
              </a:r>
            </a:p>
          </p:txBody>
        </p:sp>
        <p:sp>
          <p:nvSpPr>
            <p:cNvPr id="54" name="Прямоугольник 3">
              <a:extLst>
                <a:ext uri="{FF2B5EF4-FFF2-40B4-BE49-F238E27FC236}">
                  <a16:creationId xmlns:a16="http://schemas.microsoft.com/office/drawing/2014/main" id="{9757BE1C-CA33-D166-C6F8-7FDB2A0BBEAE}"/>
                </a:ext>
              </a:extLst>
            </p:cNvPr>
            <p:cNvSpPr/>
            <p:nvPr/>
          </p:nvSpPr>
          <p:spPr>
            <a:xfrm>
              <a:off x="7716948" y="5014579"/>
              <a:ext cx="1512230" cy="261866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shade val="30000"/>
                    <a:satMod val="115000"/>
                  </a:srgbClr>
                </a:gs>
                <a:gs pos="50000">
                  <a:srgbClr val="FFFF00">
                    <a:shade val="67500"/>
                    <a:satMod val="115000"/>
                  </a:srgbClr>
                </a:gs>
                <a:gs pos="100000">
                  <a:srgbClr val="FFFF00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9235890" y="4954708"/>
              <a:ext cx="7561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Au</a:t>
              </a:r>
            </a:p>
          </p:txBody>
        </p:sp>
        <p:sp>
          <p:nvSpPr>
            <p:cNvPr id="59" name="Прямоугольник 3">
              <a:extLst>
                <a:ext uri="{FF2B5EF4-FFF2-40B4-BE49-F238E27FC236}">
                  <a16:creationId xmlns:a16="http://schemas.microsoft.com/office/drawing/2014/main" id="{3B97F632-5F36-2C92-AB1F-780A1880288E}"/>
                </a:ext>
              </a:extLst>
            </p:cNvPr>
            <p:cNvSpPr/>
            <p:nvPr/>
          </p:nvSpPr>
          <p:spPr>
            <a:xfrm>
              <a:off x="7716948" y="5424155"/>
              <a:ext cx="1512230" cy="261866"/>
            </a:xfrm>
            <a:prstGeom prst="rect">
              <a:avLst/>
            </a:prstGeom>
            <a:gradFill flip="none" rotWithShape="1">
              <a:gsLst>
                <a:gs pos="0">
                  <a:schemeClr val="bg2">
                    <a:lumMod val="50000"/>
                    <a:tint val="66000"/>
                    <a:satMod val="160000"/>
                  </a:schemeClr>
                </a:gs>
                <a:gs pos="50000">
                  <a:schemeClr val="bg2">
                    <a:lumMod val="50000"/>
                    <a:tint val="44500"/>
                    <a:satMod val="160000"/>
                  </a:schemeClr>
                </a:gs>
                <a:gs pos="100000">
                  <a:schemeClr val="bg2">
                    <a:lumMod val="50000"/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5" name="Прямоугольник 3">
              <a:extLst>
                <a:ext uri="{FF2B5EF4-FFF2-40B4-BE49-F238E27FC236}">
                  <a16:creationId xmlns:a16="http://schemas.microsoft.com/office/drawing/2014/main" id="{82540A9C-76BB-7AB0-A0FA-12E8A977E96D}"/>
                </a:ext>
              </a:extLst>
            </p:cNvPr>
            <p:cNvSpPr/>
            <p:nvPr/>
          </p:nvSpPr>
          <p:spPr>
            <a:xfrm>
              <a:off x="7716947" y="5833731"/>
              <a:ext cx="1512231" cy="261866"/>
            </a:xfrm>
            <a:prstGeom prst="rect">
              <a:avLst/>
            </a:prstGeom>
            <a:gradFill flip="none" rotWithShape="1">
              <a:gsLst>
                <a:gs pos="0">
                  <a:schemeClr val="bg2">
                    <a:lumMod val="75000"/>
                    <a:shade val="30000"/>
                    <a:satMod val="115000"/>
                  </a:schemeClr>
                </a:gs>
                <a:gs pos="50000">
                  <a:schemeClr val="bg2">
                    <a:lumMod val="75000"/>
                    <a:shade val="67500"/>
                    <a:satMod val="115000"/>
                  </a:schemeClr>
                </a:gs>
                <a:gs pos="100000">
                  <a:schemeClr val="bg2">
                    <a:lumMod val="75000"/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9235600" y="5371332"/>
              <a:ext cx="7561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/>
                <a:t>Ti</a:t>
              </a:r>
              <a:endParaRPr lang="en-US" dirty="0"/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9235600" y="5769032"/>
              <a:ext cx="7561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Si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157766" y="2572709"/>
            <a:ext cx="6053061" cy="2087127"/>
            <a:chOff x="4157766" y="2572709"/>
            <a:chExt cx="6053061" cy="2087127"/>
          </a:xfrm>
        </p:grpSpPr>
        <p:grpSp>
          <p:nvGrpSpPr>
            <p:cNvPr id="7" name="Group 6"/>
            <p:cNvGrpSpPr/>
            <p:nvPr/>
          </p:nvGrpSpPr>
          <p:grpSpPr>
            <a:xfrm>
              <a:off x="4160181" y="2572709"/>
              <a:ext cx="6050646" cy="264152"/>
              <a:chOff x="4160181" y="2572709"/>
              <a:chExt cx="6050646" cy="264152"/>
            </a:xfrm>
          </p:grpSpPr>
          <p:sp>
            <p:nvSpPr>
              <p:cNvPr id="73" name="Прямоугольник 3">
                <a:extLst>
                  <a:ext uri="{FF2B5EF4-FFF2-40B4-BE49-F238E27FC236}">
                    <a16:creationId xmlns:a16="http://schemas.microsoft.com/office/drawing/2014/main" id="{82540A9C-76BB-7AB0-A0FA-12E8A977E96D}"/>
                  </a:ext>
                </a:extLst>
              </p:cNvPr>
              <p:cNvSpPr/>
              <p:nvPr/>
            </p:nvSpPr>
            <p:spPr>
              <a:xfrm flipV="1">
                <a:off x="4160181" y="2574995"/>
                <a:ext cx="1513606" cy="261866"/>
              </a:xfrm>
              <a:prstGeom prst="rect">
                <a:avLst/>
              </a:prstGeom>
              <a:gradFill flip="none" rotWithShape="1">
                <a:gsLst>
                  <a:gs pos="0">
                    <a:schemeClr val="bg2">
                      <a:lumMod val="75000"/>
                      <a:shade val="30000"/>
                      <a:satMod val="115000"/>
                    </a:schemeClr>
                  </a:gs>
                  <a:gs pos="50000">
                    <a:schemeClr val="bg2">
                      <a:lumMod val="75000"/>
                      <a:shade val="67500"/>
                      <a:satMod val="115000"/>
                    </a:schemeClr>
                  </a:gs>
                  <a:gs pos="100000">
                    <a:schemeClr val="bg2">
                      <a:lumMod val="75000"/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  <a:ln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8" name="Прямоугольник 3">
                <a:extLst>
                  <a:ext uri="{FF2B5EF4-FFF2-40B4-BE49-F238E27FC236}">
                    <a16:creationId xmlns:a16="http://schemas.microsoft.com/office/drawing/2014/main" id="{82540A9C-76BB-7AB0-A0FA-12E8A977E96D}"/>
                  </a:ext>
                </a:extLst>
              </p:cNvPr>
              <p:cNvSpPr/>
              <p:nvPr/>
            </p:nvSpPr>
            <p:spPr>
              <a:xfrm flipV="1">
                <a:off x="5674827" y="2572709"/>
                <a:ext cx="1512231" cy="261866"/>
              </a:xfrm>
              <a:prstGeom prst="rect">
                <a:avLst/>
              </a:prstGeom>
              <a:gradFill flip="none" rotWithShape="1">
                <a:gsLst>
                  <a:gs pos="0">
                    <a:schemeClr val="bg2">
                      <a:lumMod val="75000"/>
                      <a:shade val="30000"/>
                      <a:satMod val="115000"/>
                    </a:schemeClr>
                  </a:gs>
                  <a:gs pos="50000">
                    <a:schemeClr val="bg2">
                      <a:lumMod val="75000"/>
                      <a:shade val="67500"/>
                      <a:satMod val="115000"/>
                    </a:schemeClr>
                  </a:gs>
                  <a:gs pos="100000">
                    <a:schemeClr val="bg2">
                      <a:lumMod val="75000"/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  <a:ln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4" name="Прямоугольник 3">
                <a:extLst>
                  <a:ext uri="{FF2B5EF4-FFF2-40B4-BE49-F238E27FC236}">
                    <a16:creationId xmlns:a16="http://schemas.microsoft.com/office/drawing/2014/main" id="{82540A9C-76BB-7AB0-A0FA-12E8A977E96D}"/>
                  </a:ext>
                </a:extLst>
              </p:cNvPr>
              <p:cNvSpPr/>
              <p:nvPr/>
            </p:nvSpPr>
            <p:spPr>
              <a:xfrm flipV="1">
                <a:off x="7187752" y="2572709"/>
                <a:ext cx="1512231" cy="261866"/>
              </a:xfrm>
              <a:prstGeom prst="rect">
                <a:avLst/>
              </a:prstGeom>
              <a:gradFill flip="none" rotWithShape="1">
                <a:gsLst>
                  <a:gs pos="0">
                    <a:schemeClr val="bg2">
                      <a:lumMod val="75000"/>
                      <a:shade val="30000"/>
                      <a:satMod val="115000"/>
                    </a:schemeClr>
                  </a:gs>
                  <a:gs pos="50000">
                    <a:schemeClr val="bg2">
                      <a:lumMod val="75000"/>
                      <a:shade val="67500"/>
                      <a:satMod val="115000"/>
                    </a:schemeClr>
                  </a:gs>
                  <a:gs pos="100000">
                    <a:schemeClr val="bg2">
                      <a:lumMod val="75000"/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  <a:ln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0" name="Прямоугольник 3">
                <a:extLst>
                  <a:ext uri="{FF2B5EF4-FFF2-40B4-BE49-F238E27FC236}">
                    <a16:creationId xmlns:a16="http://schemas.microsoft.com/office/drawing/2014/main" id="{82540A9C-76BB-7AB0-A0FA-12E8A977E96D}"/>
                  </a:ext>
                </a:extLst>
              </p:cNvPr>
              <p:cNvSpPr/>
              <p:nvPr/>
            </p:nvSpPr>
            <p:spPr>
              <a:xfrm flipV="1">
                <a:off x="8698596" y="2572709"/>
                <a:ext cx="1512231" cy="261866"/>
              </a:xfrm>
              <a:prstGeom prst="rect">
                <a:avLst/>
              </a:prstGeom>
              <a:gradFill flip="none" rotWithShape="1">
                <a:gsLst>
                  <a:gs pos="0">
                    <a:schemeClr val="bg2">
                      <a:lumMod val="75000"/>
                      <a:shade val="30000"/>
                      <a:satMod val="115000"/>
                    </a:schemeClr>
                  </a:gs>
                  <a:gs pos="50000">
                    <a:schemeClr val="bg2">
                      <a:lumMod val="75000"/>
                      <a:shade val="67500"/>
                      <a:satMod val="115000"/>
                    </a:schemeClr>
                  </a:gs>
                  <a:gs pos="100000">
                    <a:schemeClr val="bg2">
                      <a:lumMod val="75000"/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  <a:ln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75" name="Group 74"/>
            <p:cNvGrpSpPr/>
            <p:nvPr/>
          </p:nvGrpSpPr>
          <p:grpSpPr>
            <a:xfrm rot="10800000">
              <a:off x="4157766" y="4395684"/>
              <a:ext cx="6050646" cy="264152"/>
              <a:chOff x="4160181" y="2572709"/>
              <a:chExt cx="6050646" cy="264152"/>
            </a:xfrm>
          </p:grpSpPr>
          <p:sp>
            <p:nvSpPr>
              <p:cNvPr id="119" name="Прямоугольник 3">
                <a:extLst>
                  <a:ext uri="{FF2B5EF4-FFF2-40B4-BE49-F238E27FC236}">
                    <a16:creationId xmlns:a16="http://schemas.microsoft.com/office/drawing/2014/main" id="{82540A9C-76BB-7AB0-A0FA-12E8A977E96D}"/>
                  </a:ext>
                </a:extLst>
              </p:cNvPr>
              <p:cNvSpPr/>
              <p:nvPr/>
            </p:nvSpPr>
            <p:spPr>
              <a:xfrm flipV="1">
                <a:off x="4160181" y="2574995"/>
                <a:ext cx="1513606" cy="261866"/>
              </a:xfrm>
              <a:prstGeom prst="rect">
                <a:avLst/>
              </a:prstGeom>
              <a:gradFill flip="none" rotWithShape="1">
                <a:gsLst>
                  <a:gs pos="0">
                    <a:schemeClr val="bg2">
                      <a:lumMod val="75000"/>
                      <a:shade val="30000"/>
                      <a:satMod val="115000"/>
                    </a:schemeClr>
                  </a:gs>
                  <a:gs pos="50000">
                    <a:schemeClr val="bg2">
                      <a:lumMod val="75000"/>
                      <a:shade val="67500"/>
                      <a:satMod val="115000"/>
                    </a:schemeClr>
                  </a:gs>
                  <a:gs pos="100000">
                    <a:schemeClr val="bg2">
                      <a:lumMod val="75000"/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  <a:ln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9" name="Прямоугольник 3">
                <a:extLst>
                  <a:ext uri="{FF2B5EF4-FFF2-40B4-BE49-F238E27FC236}">
                    <a16:creationId xmlns:a16="http://schemas.microsoft.com/office/drawing/2014/main" id="{82540A9C-76BB-7AB0-A0FA-12E8A977E96D}"/>
                  </a:ext>
                </a:extLst>
              </p:cNvPr>
              <p:cNvSpPr/>
              <p:nvPr/>
            </p:nvSpPr>
            <p:spPr>
              <a:xfrm flipV="1">
                <a:off x="5674827" y="2572709"/>
                <a:ext cx="1512231" cy="261866"/>
              </a:xfrm>
              <a:prstGeom prst="rect">
                <a:avLst/>
              </a:prstGeom>
              <a:gradFill flip="none" rotWithShape="1">
                <a:gsLst>
                  <a:gs pos="0">
                    <a:schemeClr val="bg2">
                      <a:lumMod val="75000"/>
                      <a:shade val="30000"/>
                      <a:satMod val="115000"/>
                    </a:schemeClr>
                  </a:gs>
                  <a:gs pos="50000">
                    <a:schemeClr val="bg2">
                      <a:lumMod val="75000"/>
                      <a:shade val="67500"/>
                      <a:satMod val="115000"/>
                    </a:schemeClr>
                  </a:gs>
                  <a:gs pos="100000">
                    <a:schemeClr val="bg2">
                      <a:lumMod val="75000"/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  <a:ln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6" name="Прямоугольник 3">
                <a:extLst>
                  <a:ext uri="{FF2B5EF4-FFF2-40B4-BE49-F238E27FC236}">
                    <a16:creationId xmlns:a16="http://schemas.microsoft.com/office/drawing/2014/main" id="{82540A9C-76BB-7AB0-A0FA-12E8A977E96D}"/>
                  </a:ext>
                </a:extLst>
              </p:cNvPr>
              <p:cNvSpPr/>
              <p:nvPr/>
            </p:nvSpPr>
            <p:spPr>
              <a:xfrm flipV="1">
                <a:off x="7187752" y="2572709"/>
                <a:ext cx="1512231" cy="261866"/>
              </a:xfrm>
              <a:prstGeom prst="rect">
                <a:avLst/>
              </a:prstGeom>
              <a:gradFill flip="none" rotWithShape="1">
                <a:gsLst>
                  <a:gs pos="0">
                    <a:schemeClr val="bg2">
                      <a:lumMod val="75000"/>
                      <a:shade val="30000"/>
                      <a:satMod val="115000"/>
                    </a:schemeClr>
                  </a:gs>
                  <a:gs pos="50000">
                    <a:schemeClr val="bg2">
                      <a:lumMod val="75000"/>
                      <a:shade val="67500"/>
                      <a:satMod val="115000"/>
                    </a:schemeClr>
                  </a:gs>
                  <a:gs pos="100000">
                    <a:schemeClr val="bg2">
                      <a:lumMod val="75000"/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  <a:ln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2" name="Прямоугольник 3">
                <a:extLst>
                  <a:ext uri="{FF2B5EF4-FFF2-40B4-BE49-F238E27FC236}">
                    <a16:creationId xmlns:a16="http://schemas.microsoft.com/office/drawing/2014/main" id="{82540A9C-76BB-7AB0-A0FA-12E8A977E96D}"/>
                  </a:ext>
                </a:extLst>
              </p:cNvPr>
              <p:cNvSpPr/>
              <p:nvPr/>
            </p:nvSpPr>
            <p:spPr>
              <a:xfrm flipV="1">
                <a:off x="8698596" y="2572709"/>
                <a:ext cx="1512231" cy="261866"/>
              </a:xfrm>
              <a:prstGeom prst="rect">
                <a:avLst/>
              </a:prstGeom>
              <a:gradFill flip="none" rotWithShape="1">
                <a:gsLst>
                  <a:gs pos="0">
                    <a:schemeClr val="bg2">
                      <a:lumMod val="75000"/>
                      <a:shade val="30000"/>
                      <a:satMod val="115000"/>
                    </a:schemeClr>
                  </a:gs>
                  <a:gs pos="50000">
                    <a:schemeClr val="bg2">
                      <a:lumMod val="75000"/>
                      <a:shade val="67500"/>
                      <a:satMod val="115000"/>
                    </a:schemeClr>
                  </a:gs>
                  <a:gs pos="100000">
                    <a:schemeClr val="bg2">
                      <a:lumMod val="75000"/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  <a:ln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91291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0.00047 L 0.08007 -0.0132 L 0.22851 -0.01459 C 0.26341 -0.02431 0.34739 0.04398 0.38216 0.03449 C 0.39401 0.05208 0.58789 0.05717 0.60013 0.07546 " pathEditMode="relative" rAng="0" ptsTypes="AAAAA">
                                      <p:cBhvr>
                                        <p:cTn id="6" dur="175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000" y="303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917 -0.00208 L 0.10404 0.04954 L 0.21394 -0.00093 L 0.29388 0.02338 C 0.30808 0.0206 0.47982 -0.05555 0.49388 -0.05833 C 0.49948 -0.06528 0.60105 -0.08935 0.60665 -0.09653 " pathEditMode="relative" rAng="0" ptsTypes="AAAAAA">
                                      <p:cBhvr>
                                        <p:cTn id="8" dur="175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880" y="-215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-0.00023 L 0.0612 -0.05023 L 0.17995 -0.04074 L 0.34987 0.06875 C 0.36888 0.06644 0.5849 -0.04583 0.60365 -0.04722 C 0.61784 -0.03264 0.70482 -0.15324 0.71888 -0.13889 " pathEditMode="relative" rAng="0" ptsTypes="AAAAAA">
                                      <p:cBhvr>
                                        <p:cTn id="10" dur="175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964" y="-3542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0.00023 L 0.09024 -0.02407 L 0.18802 -0.02569 L 0.27136 -0.04607 C 0.34414 -0.05509 0.44154 -0.15139 0.51432 -0.16088 C 0.52852 -0.16597 0.73607 0.05694 0.75026 0.05185 " pathEditMode="relative" rAng="0" ptsTypes="AAAAAA">
                                      <p:cBhvr>
                                        <p:cTn id="12" dur="2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513" y="-5417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0.00069 L 0.09753 -0.00069 L 0.22891 -0.0155 L 0.325 -0.1537 C 0.32748 -0.1125 0.40469 0.0213 0.40716 0.06274 C 0.42292 -0.0037 0.43867 -0.07013 0.45443 -0.13657 C 0.47396 -0.12939 0.52253 0.04028 0.54206 0.04723 C 0.5599 0.05811 0.59766 0.06065 0.61589 0.07153 " pathEditMode="relative" rAng="0" ptsTypes="AAAAAAAA">
                                      <p:cBhvr>
                                        <p:cTn id="14" dur="2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794" y="-4051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0.00024 L 0.36731 -0.06204 L 0.46328 0.10393 C 0.5164 0.08981 0.58489 -0.04607 0.63815 -0.05973 C 0.67278 -0.03426 0.9664 0.02476 1.00104 0.05046 " pathEditMode="relative" rAng="0" ptsTypes="AAAAA">
                                      <p:cBhvr>
                                        <p:cTn id="16" dur="2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52" y="2106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00024 L 0.07474 0.00532 L 0.1694 -0.00857 L 0.24427 -0.00024 L 0.31094 -0.01551 L 0.3875 0.00671 L 0.47084 0.0081 C 0.49623 0.01504 0.96042 -0.08681 0.98581 -0.07987 " pathEditMode="relative" rAng="0" ptsTypes="AAAAAAAA">
                                      <p:cBhvr>
                                        <p:cTn id="18" dur="225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297" y="-3565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0.0007 L 0.13724 -0.00718 L 0.25677 0.0331 L 0.36211 0.06759 C 0.39192 0.09352 0.52773 0.04977 0.55781 0.07731 C 0.57213 0.04375 0.73854 -0.03634 0.7526 -0.06898 C 0.75377 -0.03843 0.80221 0.03634 0.80299 0.06759 C 0.81106 0.0588 0.95924 -0.08264 0.96797 -0.09051 " pathEditMode="relative" rAng="0" ptsTypes="AAAAAAAA">
                                      <p:cBhvr>
                                        <p:cTn id="20" dur="225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398" y="-602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4.07407E-6 L 0.07422 4.07407E-6 L 0.17266 -0.01621 L 0.25156 -0.01621 L 0.36719 -0.02524 L 0.44388 -0.02963 L 0.5401 -0.02061 L 0.60104 -0.02524 L 0.68763 -0.01274 C 0.70182 -0.00857 1.0056 -0.0544 1.01979 -0.05024 " pathEditMode="relative" rAng="0" ptsTypes="AAAAAAAAAA">
                                      <p:cBhvr>
                                        <p:cTn id="22" dur="225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990" y="-2523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321 -0.01875 L 0.19415 -0.02153 L 0.28464 -0.04676 L 0.38633 -0.02824 L 0.50977 0.11319 C 0.55339 0.08796 0.60352 -0.06898 0.64753 -0.09422 C 0.67032 -0.09422 0.72357 0.12778 0.74636 0.12778 C 0.75847 0.12129 0.99323 -0.16783 1.00586 -0.17384 " pathEditMode="relative" rAng="0" ptsTypes="AAAAAAAA">
                                      <p:cBhvr>
                                        <p:cTn id="24" dur="225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133" y="-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" grpId="0" animBg="1"/>
      <p:bldP spid="131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39" grpId="0" animBg="1"/>
      <p:bldP spid="140" grpId="0" animBg="1"/>
      <p:bldP spid="14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Functionalized Detectors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829E7-D90C-4095-B7C1-4057DFF6FA1D}" type="slidenum">
              <a:rPr lang="en-US" smtClean="0"/>
              <a:t>6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775063" y="3298533"/>
            <a:ext cx="2891246" cy="405667"/>
            <a:chOff x="775063" y="3381096"/>
            <a:chExt cx="2891246" cy="405667"/>
          </a:xfrm>
        </p:grpSpPr>
        <p:cxnSp>
          <p:nvCxnSpPr>
            <p:cNvPr id="6" name="Straight Arrow Connector 5"/>
            <p:cNvCxnSpPr/>
            <p:nvPr/>
          </p:nvCxnSpPr>
          <p:spPr>
            <a:xfrm>
              <a:off x="775063" y="3778055"/>
              <a:ext cx="2891246" cy="8708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936172" y="3381096"/>
              <a:ext cx="25690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He Flow</a:t>
              </a:r>
            </a:p>
          </p:txBody>
        </p:sp>
      </p:grpSp>
      <p:sp>
        <p:nvSpPr>
          <p:cNvPr id="91" name="TextBox 90"/>
          <p:cNvSpPr txBox="1"/>
          <p:nvPr/>
        </p:nvSpPr>
        <p:spPr>
          <a:xfrm>
            <a:off x="10863943" y="5892143"/>
            <a:ext cx="21074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Not to Scale</a:t>
            </a:r>
          </a:p>
        </p:txBody>
      </p:sp>
      <p:sp>
        <p:nvSpPr>
          <p:cNvPr id="128" name="Oval 127"/>
          <p:cNvSpPr/>
          <p:nvPr/>
        </p:nvSpPr>
        <p:spPr>
          <a:xfrm>
            <a:off x="680496" y="3552613"/>
            <a:ext cx="60960" cy="64008"/>
          </a:xfrm>
          <a:prstGeom prst="ellipse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Oval 130"/>
          <p:cNvSpPr/>
          <p:nvPr/>
        </p:nvSpPr>
        <p:spPr>
          <a:xfrm>
            <a:off x="680496" y="3774468"/>
            <a:ext cx="60960" cy="64008"/>
          </a:xfrm>
          <a:prstGeom prst="ellipse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Oval 132"/>
          <p:cNvSpPr/>
          <p:nvPr/>
        </p:nvSpPr>
        <p:spPr>
          <a:xfrm>
            <a:off x="315707" y="3845282"/>
            <a:ext cx="60960" cy="64008"/>
          </a:xfrm>
          <a:prstGeom prst="ellipse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Oval 133"/>
          <p:cNvSpPr/>
          <p:nvPr/>
        </p:nvSpPr>
        <p:spPr>
          <a:xfrm>
            <a:off x="258679" y="3752699"/>
            <a:ext cx="60960" cy="64008"/>
          </a:xfrm>
          <a:prstGeom prst="ellipse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Oval 134"/>
          <p:cNvSpPr/>
          <p:nvPr/>
        </p:nvSpPr>
        <p:spPr>
          <a:xfrm>
            <a:off x="239569" y="3628765"/>
            <a:ext cx="60960" cy="64008"/>
          </a:xfrm>
          <a:prstGeom prst="ellipse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Oval 135"/>
          <p:cNvSpPr/>
          <p:nvPr/>
        </p:nvSpPr>
        <p:spPr>
          <a:xfrm>
            <a:off x="308168" y="3502790"/>
            <a:ext cx="60960" cy="64008"/>
          </a:xfrm>
          <a:prstGeom prst="ellipse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Oval 136"/>
          <p:cNvSpPr/>
          <p:nvPr/>
        </p:nvSpPr>
        <p:spPr>
          <a:xfrm>
            <a:off x="434462" y="3986645"/>
            <a:ext cx="60960" cy="64008"/>
          </a:xfrm>
          <a:prstGeom prst="ellipse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Oval 138"/>
          <p:cNvSpPr/>
          <p:nvPr/>
        </p:nvSpPr>
        <p:spPr>
          <a:xfrm>
            <a:off x="766984" y="3419191"/>
            <a:ext cx="60960" cy="64008"/>
          </a:xfrm>
          <a:prstGeom prst="ellipse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Oval 139"/>
          <p:cNvSpPr/>
          <p:nvPr/>
        </p:nvSpPr>
        <p:spPr>
          <a:xfrm>
            <a:off x="822351" y="3884489"/>
            <a:ext cx="60960" cy="64008"/>
          </a:xfrm>
          <a:prstGeom prst="ellipse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Oval 140"/>
          <p:cNvSpPr/>
          <p:nvPr/>
        </p:nvSpPr>
        <p:spPr>
          <a:xfrm>
            <a:off x="629178" y="3320687"/>
            <a:ext cx="60960" cy="64008"/>
          </a:xfrm>
          <a:prstGeom prst="ellipse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4157753" y="4954708"/>
            <a:ext cx="5794915" cy="1183656"/>
            <a:chOff x="4197091" y="4954708"/>
            <a:chExt cx="5794915" cy="1183656"/>
          </a:xfrm>
        </p:grpSpPr>
        <p:sp>
          <p:nvSpPr>
            <p:cNvPr id="88" name="Oval 87"/>
            <p:cNvSpPr/>
            <p:nvPr/>
          </p:nvSpPr>
          <p:spPr>
            <a:xfrm>
              <a:off x="5590778" y="5120867"/>
              <a:ext cx="60960" cy="64008"/>
            </a:xfrm>
            <a:prstGeom prst="ellipse">
              <a:avLst/>
            </a:prstGeom>
            <a:solidFill>
              <a:schemeClr val="accent5"/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709322" y="4968703"/>
              <a:ext cx="2107474" cy="3831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Atom</a:t>
              </a:r>
            </a:p>
          </p:txBody>
        </p:sp>
        <p:sp>
          <p:nvSpPr>
            <p:cNvPr id="89" name="Прямоугольник 3">
              <a:extLst>
                <a:ext uri="{FF2B5EF4-FFF2-40B4-BE49-F238E27FC236}">
                  <a16:creationId xmlns:a16="http://schemas.microsoft.com/office/drawing/2014/main" id="{9757BE1C-CA33-D166-C6F8-7FDB2A0BBEAE}"/>
                </a:ext>
              </a:extLst>
            </p:cNvPr>
            <p:cNvSpPr/>
            <p:nvPr/>
          </p:nvSpPr>
          <p:spPr>
            <a:xfrm flipV="1">
              <a:off x="4197091" y="5462876"/>
              <a:ext cx="1512231" cy="12699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5709322" y="5334782"/>
              <a:ext cx="21074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SAMs</a:t>
              </a:r>
            </a:p>
          </p:txBody>
        </p:sp>
        <p:sp>
          <p:nvSpPr>
            <p:cNvPr id="54" name="Прямоугольник 3">
              <a:extLst>
                <a:ext uri="{FF2B5EF4-FFF2-40B4-BE49-F238E27FC236}">
                  <a16:creationId xmlns:a16="http://schemas.microsoft.com/office/drawing/2014/main" id="{9757BE1C-CA33-D166-C6F8-7FDB2A0BBEAE}"/>
                </a:ext>
              </a:extLst>
            </p:cNvPr>
            <p:cNvSpPr/>
            <p:nvPr/>
          </p:nvSpPr>
          <p:spPr>
            <a:xfrm>
              <a:off x="7716948" y="5014579"/>
              <a:ext cx="1512230" cy="261866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shade val="30000"/>
                    <a:satMod val="115000"/>
                  </a:srgbClr>
                </a:gs>
                <a:gs pos="50000">
                  <a:srgbClr val="FFFF00">
                    <a:shade val="67500"/>
                    <a:satMod val="115000"/>
                  </a:srgbClr>
                </a:gs>
                <a:gs pos="100000">
                  <a:srgbClr val="FFFF00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9235890" y="4954708"/>
              <a:ext cx="7561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Au</a:t>
              </a:r>
            </a:p>
          </p:txBody>
        </p:sp>
        <p:sp>
          <p:nvSpPr>
            <p:cNvPr id="59" name="Прямоугольник 3">
              <a:extLst>
                <a:ext uri="{FF2B5EF4-FFF2-40B4-BE49-F238E27FC236}">
                  <a16:creationId xmlns:a16="http://schemas.microsoft.com/office/drawing/2014/main" id="{3B97F632-5F36-2C92-AB1F-780A1880288E}"/>
                </a:ext>
              </a:extLst>
            </p:cNvPr>
            <p:cNvSpPr/>
            <p:nvPr/>
          </p:nvSpPr>
          <p:spPr>
            <a:xfrm>
              <a:off x="7716948" y="5424155"/>
              <a:ext cx="1512230" cy="261866"/>
            </a:xfrm>
            <a:prstGeom prst="rect">
              <a:avLst/>
            </a:prstGeom>
            <a:gradFill flip="none" rotWithShape="1">
              <a:gsLst>
                <a:gs pos="0">
                  <a:schemeClr val="bg2">
                    <a:lumMod val="50000"/>
                    <a:tint val="66000"/>
                    <a:satMod val="160000"/>
                  </a:schemeClr>
                </a:gs>
                <a:gs pos="50000">
                  <a:schemeClr val="bg2">
                    <a:lumMod val="50000"/>
                    <a:tint val="44500"/>
                    <a:satMod val="160000"/>
                  </a:schemeClr>
                </a:gs>
                <a:gs pos="100000">
                  <a:schemeClr val="bg2">
                    <a:lumMod val="50000"/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5" name="Прямоугольник 3">
              <a:extLst>
                <a:ext uri="{FF2B5EF4-FFF2-40B4-BE49-F238E27FC236}">
                  <a16:creationId xmlns:a16="http://schemas.microsoft.com/office/drawing/2014/main" id="{82540A9C-76BB-7AB0-A0FA-12E8A977E96D}"/>
                </a:ext>
              </a:extLst>
            </p:cNvPr>
            <p:cNvSpPr/>
            <p:nvPr/>
          </p:nvSpPr>
          <p:spPr>
            <a:xfrm>
              <a:off x="7716947" y="5833731"/>
              <a:ext cx="1512231" cy="261866"/>
            </a:xfrm>
            <a:prstGeom prst="rect">
              <a:avLst/>
            </a:prstGeom>
            <a:gradFill flip="none" rotWithShape="1">
              <a:gsLst>
                <a:gs pos="0">
                  <a:schemeClr val="bg2">
                    <a:lumMod val="75000"/>
                    <a:shade val="30000"/>
                    <a:satMod val="115000"/>
                  </a:schemeClr>
                </a:gs>
                <a:gs pos="50000">
                  <a:schemeClr val="bg2">
                    <a:lumMod val="75000"/>
                    <a:shade val="67500"/>
                    <a:satMod val="115000"/>
                  </a:schemeClr>
                </a:gs>
                <a:gs pos="100000">
                  <a:schemeClr val="bg2">
                    <a:lumMod val="75000"/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9235600" y="5371332"/>
              <a:ext cx="7561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/>
                <a:t>Ti</a:t>
              </a:r>
              <a:endParaRPr lang="en-US" dirty="0"/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9235600" y="5769032"/>
              <a:ext cx="7561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Si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157753" y="2572709"/>
            <a:ext cx="6053087" cy="2087127"/>
            <a:chOff x="4157753" y="2572709"/>
            <a:chExt cx="6053087" cy="2087127"/>
          </a:xfrm>
        </p:grpSpPr>
        <p:grpSp>
          <p:nvGrpSpPr>
            <p:cNvPr id="7" name="Group 6"/>
            <p:cNvGrpSpPr/>
            <p:nvPr/>
          </p:nvGrpSpPr>
          <p:grpSpPr>
            <a:xfrm>
              <a:off x="4157753" y="2572709"/>
              <a:ext cx="6053087" cy="934236"/>
              <a:chOff x="4157753" y="2572709"/>
              <a:chExt cx="6053087" cy="934236"/>
            </a:xfrm>
          </p:grpSpPr>
          <p:grpSp>
            <p:nvGrpSpPr>
              <p:cNvPr id="70" name="Group 69"/>
              <p:cNvGrpSpPr/>
              <p:nvPr/>
            </p:nvGrpSpPr>
            <p:grpSpPr>
              <a:xfrm flipV="1">
                <a:off x="4157753" y="2574995"/>
                <a:ext cx="1516046" cy="926215"/>
                <a:chOff x="7185338" y="3794784"/>
                <a:chExt cx="1516046" cy="926215"/>
              </a:xfrm>
            </p:grpSpPr>
            <p:sp>
              <p:nvSpPr>
                <p:cNvPr id="71" name="Прямоугольник 3">
                  <a:extLst>
                    <a:ext uri="{FF2B5EF4-FFF2-40B4-BE49-F238E27FC236}">
                      <a16:creationId xmlns:a16="http://schemas.microsoft.com/office/drawing/2014/main" id="{3B97F632-5F36-2C92-AB1F-780A1880288E}"/>
                    </a:ext>
                  </a:extLst>
                </p:cNvPr>
                <p:cNvSpPr/>
                <p:nvPr/>
              </p:nvSpPr>
              <p:spPr>
                <a:xfrm>
                  <a:off x="7187766" y="4191160"/>
                  <a:ext cx="1512231" cy="261866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bg2">
                        <a:lumMod val="50000"/>
                        <a:tint val="66000"/>
                        <a:satMod val="160000"/>
                      </a:schemeClr>
                    </a:gs>
                    <a:gs pos="50000">
                      <a:schemeClr val="bg2">
                        <a:lumMod val="50000"/>
                        <a:tint val="44500"/>
                        <a:satMod val="160000"/>
                      </a:schemeClr>
                    </a:gs>
                    <a:gs pos="100000">
                      <a:schemeClr val="bg2">
                        <a:lumMod val="50000"/>
                        <a:tint val="23500"/>
                        <a:satMod val="16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2" name="Прямоугольник 3">
                  <a:extLst>
                    <a:ext uri="{FF2B5EF4-FFF2-40B4-BE49-F238E27FC236}">
                      <a16:creationId xmlns:a16="http://schemas.microsoft.com/office/drawing/2014/main" id="{9757BE1C-CA33-D166-C6F8-7FDB2A0BBEAE}"/>
                    </a:ext>
                  </a:extLst>
                </p:cNvPr>
                <p:cNvSpPr/>
                <p:nvPr/>
              </p:nvSpPr>
              <p:spPr>
                <a:xfrm>
                  <a:off x="7185338" y="3924577"/>
                  <a:ext cx="1516046" cy="261866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FFFF00">
                        <a:shade val="30000"/>
                        <a:satMod val="115000"/>
                      </a:srgbClr>
                    </a:gs>
                    <a:gs pos="50000">
                      <a:srgbClr val="FFFF00">
                        <a:shade val="67500"/>
                        <a:satMod val="115000"/>
                      </a:srgbClr>
                    </a:gs>
                    <a:gs pos="100000">
                      <a:srgbClr val="FFFF00">
                        <a:shade val="100000"/>
                        <a:satMod val="115000"/>
                      </a:srgbClr>
                    </a:gs>
                  </a:gsLst>
                  <a:lin ang="2700000" scaled="1"/>
                  <a:tileRect/>
                </a:gra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3" name="Прямоугольник 3">
                  <a:extLst>
                    <a:ext uri="{FF2B5EF4-FFF2-40B4-BE49-F238E27FC236}">
                      <a16:creationId xmlns:a16="http://schemas.microsoft.com/office/drawing/2014/main" id="{82540A9C-76BB-7AB0-A0FA-12E8A977E96D}"/>
                    </a:ext>
                  </a:extLst>
                </p:cNvPr>
                <p:cNvSpPr/>
                <p:nvPr/>
              </p:nvSpPr>
              <p:spPr>
                <a:xfrm>
                  <a:off x="7187766" y="4459133"/>
                  <a:ext cx="1513606" cy="261866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bg2">
                        <a:lumMod val="75000"/>
                        <a:shade val="30000"/>
                        <a:satMod val="115000"/>
                      </a:schemeClr>
                    </a:gs>
                    <a:gs pos="50000">
                      <a:schemeClr val="bg2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bg2">
                        <a:lumMod val="75000"/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  <a:ln>
                  <a:solidFill>
                    <a:schemeClr val="accent5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4" name="Прямоугольник 3">
                  <a:extLst>
                    <a:ext uri="{FF2B5EF4-FFF2-40B4-BE49-F238E27FC236}">
                      <a16:creationId xmlns:a16="http://schemas.microsoft.com/office/drawing/2014/main" id="{9757BE1C-CA33-D166-C6F8-7FDB2A0BBEAE}"/>
                    </a:ext>
                  </a:extLst>
                </p:cNvPr>
                <p:cNvSpPr/>
                <p:nvPr/>
              </p:nvSpPr>
              <p:spPr>
                <a:xfrm>
                  <a:off x="7187765" y="3794784"/>
                  <a:ext cx="1512231" cy="126990"/>
                </a:xfrm>
                <a:prstGeom prst="rect">
                  <a:avLst/>
                </a:prstGeom>
                <a:solidFill>
                  <a:schemeClr val="accent5">
                    <a:lumMod val="60000"/>
                    <a:lumOff val="40000"/>
                  </a:schemeClr>
                </a:solidFill>
                <a:ln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62" name="Group 61"/>
              <p:cNvGrpSpPr/>
              <p:nvPr/>
            </p:nvGrpSpPr>
            <p:grpSpPr>
              <a:xfrm flipV="1">
                <a:off x="5673452" y="2572709"/>
                <a:ext cx="1513619" cy="934236"/>
                <a:chOff x="7187765" y="3786763"/>
                <a:chExt cx="1513619" cy="934236"/>
              </a:xfrm>
            </p:grpSpPr>
            <p:sp>
              <p:nvSpPr>
                <p:cNvPr id="63" name="Прямоугольник 3">
                  <a:extLst>
                    <a:ext uri="{FF2B5EF4-FFF2-40B4-BE49-F238E27FC236}">
                      <a16:creationId xmlns:a16="http://schemas.microsoft.com/office/drawing/2014/main" id="{3B97F632-5F36-2C92-AB1F-780A1880288E}"/>
                    </a:ext>
                  </a:extLst>
                </p:cNvPr>
                <p:cNvSpPr/>
                <p:nvPr/>
              </p:nvSpPr>
              <p:spPr>
                <a:xfrm>
                  <a:off x="7187766" y="4191160"/>
                  <a:ext cx="1512231" cy="261866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bg2">
                        <a:lumMod val="50000"/>
                        <a:tint val="66000"/>
                        <a:satMod val="160000"/>
                      </a:schemeClr>
                    </a:gs>
                    <a:gs pos="50000">
                      <a:schemeClr val="bg2">
                        <a:lumMod val="50000"/>
                        <a:tint val="44500"/>
                        <a:satMod val="160000"/>
                      </a:schemeClr>
                    </a:gs>
                    <a:gs pos="100000">
                      <a:schemeClr val="bg2">
                        <a:lumMod val="50000"/>
                        <a:tint val="23500"/>
                        <a:satMod val="16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4" name="Прямоугольник 3">
                  <a:extLst>
                    <a:ext uri="{FF2B5EF4-FFF2-40B4-BE49-F238E27FC236}">
                      <a16:creationId xmlns:a16="http://schemas.microsoft.com/office/drawing/2014/main" id="{9757BE1C-CA33-D166-C6F8-7FDB2A0BBEAE}"/>
                    </a:ext>
                  </a:extLst>
                </p:cNvPr>
                <p:cNvSpPr/>
                <p:nvPr/>
              </p:nvSpPr>
              <p:spPr>
                <a:xfrm>
                  <a:off x="7189153" y="3924577"/>
                  <a:ext cx="1512231" cy="261866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FFFF00">
                        <a:shade val="30000"/>
                        <a:satMod val="115000"/>
                      </a:srgbClr>
                    </a:gs>
                    <a:gs pos="50000">
                      <a:srgbClr val="FFFF00">
                        <a:shade val="67500"/>
                        <a:satMod val="115000"/>
                      </a:srgbClr>
                    </a:gs>
                    <a:gs pos="100000">
                      <a:srgbClr val="FFFF00">
                        <a:shade val="100000"/>
                        <a:satMod val="115000"/>
                      </a:srgbClr>
                    </a:gs>
                  </a:gsLst>
                  <a:lin ang="2700000" scaled="1"/>
                  <a:tileRect/>
                </a:gra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8" name="Прямоугольник 3">
                  <a:extLst>
                    <a:ext uri="{FF2B5EF4-FFF2-40B4-BE49-F238E27FC236}">
                      <a16:creationId xmlns:a16="http://schemas.microsoft.com/office/drawing/2014/main" id="{82540A9C-76BB-7AB0-A0FA-12E8A977E96D}"/>
                    </a:ext>
                  </a:extLst>
                </p:cNvPr>
                <p:cNvSpPr/>
                <p:nvPr/>
              </p:nvSpPr>
              <p:spPr>
                <a:xfrm>
                  <a:off x="7189140" y="4459133"/>
                  <a:ext cx="1512231" cy="261866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bg2">
                        <a:lumMod val="75000"/>
                        <a:shade val="30000"/>
                        <a:satMod val="115000"/>
                      </a:schemeClr>
                    </a:gs>
                    <a:gs pos="50000">
                      <a:schemeClr val="bg2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bg2">
                        <a:lumMod val="75000"/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  <a:ln>
                  <a:solidFill>
                    <a:schemeClr val="accent5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9" name="Прямоугольник 3">
                  <a:extLst>
                    <a:ext uri="{FF2B5EF4-FFF2-40B4-BE49-F238E27FC236}">
                      <a16:creationId xmlns:a16="http://schemas.microsoft.com/office/drawing/2014/main" id="{9757BE1C-CA33-D166-C6F8-7FDB2A0BBEAE}"/>
                    </a:ext>
                  </a:extLst>
                </p:cNvPr>
                <p:cNvSpPr/>
                <p:nvPr/>
              </p:nvSpPr>
              <p:spPr>
                <a:xfrm>
                  <a:off x="7187765" y="3786763"/>
                  <a:ext cx="1512231" cy="126990"/>
                </a:xfrm>
                <a:prstGeom prst="rect">
                  <a:avLst/>
                </a:prstGeom>
                <a:solidFill>
                  <a:schemeClr val="accent5">
                    <a:lumMod val="60000"/>
                    <a:lumOff val="40000"/>
                  </a:schemeClr>
                </a:solidFill>
                <a:ln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06" name="Group 105"/>
              <p:cNvGrpSpPr/>
              <p:nvPr/>
            </p:nvGrpSpPr>
            <p:grpSpPr>
              <a:xfrm flipV="1">
                <a:off x="7186377" y="2572709"/>
                <a:ext cx="1513619" cy="934236"/>
                <a:chOff x="7187765" y="3786763"/>
                <a:chExt cx="1513619" cy="934236"/>
              </a:xfrm>
            </p:grpSpPr>
            <p:sp>
              <p:nvSpPr>
                <p:cNvPr id="112" name="Прямоугольник 3">
                  <a:extLst>
                    <a:ext uri="{FF2B5EF4-FFF2-40B4-BE49-F238E27FC236}">
                      <a16:creationId xmlns:a16="http://schemas.microsoft.com/office/drawing/2014/main" id="{3B97F632-5F36-2C92-AB1F-780A1880288E}"/>
                    </a:ext>
                  </a:extLst>
                </p:cNvPr>
                <p:cNvSpPr/>
                <p:nvPr/>
              </p:nvSpPr>
              <p:spPr>
                <a:xfrm>
                  <a:off x="7187766" y="4191160"/>
                  <a:ext cx="1512231" cy="261866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bg2">
                        <a:lumMod val="50000"/>
                        <a:tint val="66000"/>
                        <a:satMod val="160000"/>
                      </a:schemeClr>
                    </a:gs>
                    <a:gs pos="50000">
                      <a:schemeClr val="bg2">
                        <a:lumMod val="50000"/>
                        <a:tint val="44500"/>
                        <a:satMod val="160000"/>
                      </a:schemeClr>
                    </a:gs>
                    <a:gs pos="100000">
                      <a:schemeClr val="bg2">
                        <a:lumMod val="50000"/>
                        <a:tint val="23500"/>
                        <a:satMod val="16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13" name="Прямоугольник 3">
                  <a:extLst>
                    <a:ext uri="{FF2B5EF4-FFF2-40B4-BE49-F238E27FC236}">
                      <a16:creationId xmlns:a16="http://schemas.microsoft.com/office/drawing/2014/main" id="{9757BE1C-CA33-D166-C6F8-7FDB2A0BBEAE}"/>
                    </a:ext>
                  </a:extLst>
                </p:cNvPr>
                <p:cNvSpPr/>
                <p:nvPr/>
              </p:nvSpPr>
              <p:spPr>
                <a:xfrm>
                  <a:off x="7189153" y="3924577"/>
                  <a:ext cx="1512231" cy="261866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FFFF00">
                        <a:shade val="30000"/>
                        <a:satMod val="115000"/>
                      </a:srgbClr>
                    </a:gs>
                    <a:gs pos="50000">
                      <a:srgbClr val="FFFF00">
                        <a:shade val="67500"/>
                        <a:satMod val="115000"/>
                      </a:srgbClr>
                    </a:gs>
                    <a:gs pos="100000">
                      <a:srgbClr val="FFFF00">
                        <a:shade val="100000"/>
                        <a:satMod val="115000"/>
                      </a:srgbClr>
                    </a:gs>
                  </a:gsLst>
                  <a:lin ang="2700000" scaled="1"/>
                  <a:tileRect/>
                </a:gra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14" name="Прямоугольник 3">
                  <a:extLst>
                    <a:ext uri="{FF2B5EF4-FFF2-40B4-BE49-F238E27FC236}">
                      <a16:creationId xmlns:a16="http://schemas.microsoft.com/office/drawing/2014/main" id="{82540A9C-76BB-7AB0-A0FA-12E8A977E96D}"/>
                    </a:ext>
                  </a:extLst>
                </p:cNvPr>
                <p:cNvSpPr/>
                <p:nvPr/>
              </p:nvSpPr>
              <p:spPr>
                <a:xfrm>
                  <a:off x="7189140" y="4459133"/>
                  <a:ext cx="1512231" cy="261866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bg2">
                        <a:lumMod val="75000"/>
                        <a:shade val="30000"/>
                        <a:satMod val="115000"/>
                      </a:schemeClr>
                    </a:gs>
                    <a:gs pos="50000">
                      <a:schemeClr val="bg2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bg2">
                        <a:lumMod val="75000"/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  <a:ln>
                  <a:solidFill>
                    <a:schemeClr val="accent5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15" name="Прямоугольник 3">
                  <a:extLst>
                    <a:ext uri="{FF2B5EF4-FFF2-40B4-BE49-F238E27FC236}">
                      <a16:creationId xmlns:a16="http://schemas.microsoft.com/office/drawing/2014/main" id="{9757BE1C-CA33-D166-C6F8-7FDB2A0BBEAE}"/>
                    </a:ext>
                  </a:extLst>
                </p:cNvPr>
                <p:cNvSpPr/>
                <p:nvPr/>
              </p:nvSpPr>
              <p:spPr>
                <a:xfrm>
                  <a:off x="7187765" y="3786763"/>
                  <a:ext cx="1512231" cy="126990"/>
                </a:xfrm>
                <a:prstGeom prst="rect">
                  <a:avLst/>
                </a:prstGeom>
                <a:solidFill>
                  <a:schemeClr val="accent5">
                    <a:lumMod val="60000"/>
                    <a:lumOff val="40000"/>
                  </a:schemeClr>
                </a:solidFill>
                <a:ln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07" name="Group 106"/>
              <p:cNvGrpSpPr/>
              <p:nvPr/>
            </p:nvGrpSpPr>
            <p:grpSpPr>
              <a:xfrm flipV="1">
                <a:off x="8697221" y="2572709"/>
                <a:ext cx="1513619" cy="934236"/>
                <a:chOff x="7187765" y="3786763"/>
                <a:chExt cx="1513619" cy="934236"/>
              </a:xfrm>
            </p:grpSpPr>
            <p:sp>
              <p:nvSpPr>
                <p:cNvPr id="108" name="Прямоугольник 3">
                  <a:extLst>
                    <a:ext uri="{FF2B5EF4-FFF2-40B4-BE49-F238E27FC236}">
                      <a16:creationId xmlns:a16="http://schemas.microsoft.com/office/drawing/2014/main" id="{3B97F632-5F36-2C92-AB1F-780A1880288E}"/>
                    </a:ext>
                  </a:extLst>
                </p:cNvPr>
                <p:cNvSpPr/>
                <p:nvPr/>
              </p:nvSpPr>
              <p:spPr>
                <a:xfrm>
                  <a:off x="7187766" y="4191160"/>
                  <a:ext cx="1512231" cy="261866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bg2">
                        <a:lumMod val="50000"/>
                        <a:tint val="66000"/>
                        <a:satMod val="160000"/>
                      </a:schemeClr>
                    </a:gs>
                    <a:gs pos="50000">
                      <a:schemeClr val="bg2">
                        <a:lumMod val="50000"/>
                        <a:tint val="44500"/>
                        <a:satMod val="160000"/>
                      </a:schemeClr>
                    </a:gs>
                    <a:gs pos="100000">
                      <a:schemeClr val="bg2">
                        <a:lumMod val="50000"/>
                        <a:tint val="23500"/>
                        <a:satMod val="16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09" name="Прямоугольник 3">
                  <a:extLst>
                    <a:ext uri="{FF2B5EF4-FFF2-40B4-BE49-F238E27FC236}">
                      <a16:creationId xmlns:a16="http://schemas.microsoft.com/office/drawing/2014/main" id="{9757BE1C-CA33-D166-C6F8-7FDB2A0BBEAE}"/>
                    </a:ext>
                  </a:extLst>
                </p:cNvPr>
                <p:cNvSpPr/>
                <p:nvPr/>
              </p:nvSpPr>
              <p:spPr>
                <a:xfrm>
                  <a:off x="7189153" y="3924577"/>
                  <a:ext cx="1512231" cy="261866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FFFF00">
                        <a:shade val="30000"/>
                        <a:satMod val="115000"/>
                      </a:srgbClr>
                    </a:gs>
                    <a:gs pos="50000">
                      <a:srgbClr val="FFFF00">
                        <a:shade val="67500"/>
                        <a:satMod val="115000"/>
                      </a:srgbClr>
                    </a:gs>
                    <a:gs pos="100000">
                      <a:srgbClr val="FFFF00">
                        <a:shade val="100000"/>
                        <a:satMod val="115000"/>
                      </a:srgbClr>
                    </a:gs>
                  </a:gsLst>
                  <a:lin ang="2700000" scaled="1"/>
                  <a:tileRect/>
                </a:gra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10" name="Прямоугольник 3">
                  <a:extLst>
                    <a:ext uri="{FF2B5EF4-FFF2-40B4-BE49-F238E27FC236}">
                      <a16:creationId xmlns:a16="http://schemas.microsoft.com/office/drawing/2014/main" id="{82540A9C-76BB-7AB0-A0FA-12E8A977E96D}"/>
                    </a:ext>
                  </a:extLst>
                </p:cNvPr>
                <p:cNvSpPr/>
                <p:nvPr/>
              </p:nvSpPr>
              <p:spPr>
                <a:xfrm>
                  <a:off x="7189140" y="4459133"/>
                  <a:ext cx="1512231" cy="261866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bg2">
                        <a:lumMod val="75000"/>
                        <a:shade val="30000"/>
                        <a:satMod val="115000"/>
                      </a:schemeClr>
                    </a:gs>
                    <a:gs pos="50000">
                      <a:schemeClr val="bg2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bg2">
                        <a:lumMod val="75000"/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  <a:ln>
                  <a:solidFill>
                    <a:schemeClr val="accent5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11" name="Прямоугольник 3">
                  <a:extLst>
                    <a:ext uri="{FF2B5EF4-FFF2-40B4-BE49-F238E27FC236}">
                      <a16:creationId xmlns:a16="http://schemas.microsoft.com/office/drawing/2014/main" id="{9757BE1C-CA33-D166-C6F8-7FDB2A0BBEAE}"/>
                    </a:ext>
                  </a:extLst>
                </p:cNvPr>
                <p:cNvSpPr/>
                <p:nvPr/>
              </p:nvSpPr>
              <p:spPr>
                <a:xfrm>
                  <a:off x="7187765" y="3786763"/>
                  <a:ext cx="1512231" cy="126990"/>
                </a:xfrm>
                <a:prstGeom prst="rect">
                  <a:avLst/>
                </a:prstGeom>
                <a:solidFill>
                  <a:schemeClr val="accent5">
                    <a:lumMod val="60000"/>
                    <a:lumOff val="40000"/>
                  </a:schemeClr>
                </a:solidFill>
                <a:ln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</p:grpSp>
        <p:grpSp>
          <p:nvGrpSpPr>
            <p:cNvPr id="75" name="Group 74"/>
            <p:cNvGrpSpPr/>
            <p:nvPr/>
          </p:nvGrpSpPr>
          <p:grpSpPr>
            <a:xfrm rot="10800000">
              <a:off x="4157753" y="3723314"/>
              <a:ext cx="6053087" cy="936522"/>
              <a:chOff x="4157753" y="2572709"/>
              <a:chExt cx="6053087" cy="936522"/>
            </a:xfrm>
          </p:grpSpPr>
          <p:grpSp>
            <p:nvGrpSpPr>
              <p:cNvPr id="76" name="Group 75"/>
              <p:cNvGrpSpPr/>
              <p:nvPr/>
            </p:nvGrpSpPr>
            <p:grpSpPr>
              <a:xfrm flipV="1">
                <a:off x="4157753" y="2574995"/>
                <a:ext cx="1516046" cy="934236"/>
                <a:chOff x="7185338" y="3786763"/>
                <a:chExt cx="1516046" cy="934236"/>
              </a:xfrm>
            </p:grpSpPr>
            <p:sp>
              <p:nvSpPr>
                <p:cNvPr id="101" name="Прямоугольник 3">
                  <a:extLst>
                    <a:ext uri="{FF2B5EF4-FFF2-40B4-BE49-F238E27FC236}">
                      <a16:creationId xmlns:a16="http://schemas.microsoft.com/office/drawing/2014/main" id="{3B97F632-5F36-2C92-AB1F-780A1880288E}"/>
                    </a:ext>
                  </a:extLst>
                </p:cNvPr>
                <p:cNvSpPr/>
                <p:nvPr/>
              </p:nvSpPr>
              <p:spPr>
                <a:xfrm>
                  <a:off x="7187766" y="4191160"/>
                  <a:ext cx="1512231" cy="261866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bg2">
                        <a:lumMod val="50000"/>
                        <a:tint val="66000"/>
                        <a:satMod val="160000"/>
                      </a:schemeClr>
                    </a:gs>
                    <a:gs pos="50000">
                      <a:schemeClr val="bg2">
                        <a:lumMod val="50000"/>
                        <a:tint val="44500"/>
                        <a:satMod val="160000"/>
                      </a:schemeClr>
                    </a:gs>
                    <a:gs pos="100000">
                      <a:schemeClr val="bg2">
                        <a:lumMod val="50000"/>
                        <a:tint val="23500"/>
                        <a:satMod val="16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02" name="Прямоугольник 3">
                  <a:extLst>
                    <a:ext uri="{FF2B5EF4-FFF2-40B4-BE49-F238E27FC236}">
                      <a16:creationId xmlns:a16="http://schemas.microsoft.com/office/drawing/2014/main" id="{9757BE1C-CA33-D166-C6F8-7FDB2A0BBEAE}"/>
                    </a:ext>
                  </a:extLst>
                </p:cNvPr>
                <p:cNvSpPr/>
                <p:nvPr/>
              </p:nvSpPr>
              <p:spPr>
                <a:xfrm>
                  <a:off x="7185338" y="3924577"/>
                  <a:ext cx="1516046" cy="261866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FFFF00">
                        <a:shade val="30000"/>
                        <a:satMod val="115000"/>
                      </a:srgbClr>
                    </a:gs>
                    <a:gs pos="50000">
                      <a:srgbClr val="FFFF00">
                        <a:shade val="67500"/>
                        <a:satMod val="115000"/>
                      </a:srgbClr>
                    </a:gs>
                    <a:gs pos="100000">
                      <a:srgbClr val="FFFF00">
                        <a:shade val="100000"/>
                        <a:satMod val="115000"/>
                      </a:srgbClr>
                    </a:gs>
                  </a:gsLst>
                  <a:lin ang="2700000" scaled="1"/>
                  <a:tileRect/>
                </a:gra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19" name="Прямоугольник 3">
                  <a:extLst>
                    <a:ext uri="{FF2B5EF4-FFF2-40B4-BE49-F238E27FC236}">
                      <a16:creationId xmlns:a16="http://schemas.microsoft.com/office/drawing/2014/main" id="{82540A9C-76BB-7AB0-A0FA-12E8A977E96D}"/>
                    </a:ext>
                  </a:extLst>
                </p:cNvPr>
                <p:cNvSpPr/>
                <p:nvPr/>
              </p:nvSpPr>
              <p:spPr>
                <a:xfrm>
                  <a:off x="7187766" y="4459133"/>
                  <a:ext cx="1513606" cy="261866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bg2">
                        <a:lumMod val="75000"/>
                        <a:shade val="30000"/>
                        <a:satMod val="115000"/>
                      </a:schemeClr>
                    </a:gs>
                    <a:gs pos="50000">
                      <a:schemeClr val="bg2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bg2">
                        <a:lumMod val="75000"/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  <a:ln>
                  <a:solidFill>
                    <a:schemeClr val="accent5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20" name="Прямоугольник 3">
                  <a:extLst>
                    <a:ext uri="{FF2B5EF4-FFF2-40B4-BE49-F238E27FC236}">
                      <a16:creationId xmlns:a16="http://schemas.microsoft.com/office/drawing/2014/main" id="{9757BE1C-CA33-D166-C6F8-7FDB2A0BBEAE}"/>
                    </a:ext>
                  </a:extLst>
                </p:cNvPr>
                <p:cNvSpPr/>
                <p:nvPr/>
              </p:nvSpPr>
              <p:spPr>
                <a:xfrm>
                  <a:off x="7187765" y="3786763"/>
                  <a:ext cx="1512231" cy="126990"/>
                </a:xfrm>
                <a:prstGeom prst="rect">
                  <a:avLst/>
                </a:prstGeom>
                <a:solidFill>
                  <a:schemeClr val="accent5">
                    <a:lumMod val="60000"/>
                    <a:lumOff val="40000"/>
                  </a:schemeClr>
                </a:solidFill>
                <a:ln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77" name="Group 76"/>
              <p:cNvGrpSpPr/>
              <p:nvPr/>
            </p:nvGrpSpPr>
            <p:grpSpPr>
              <a:xfrm flipV="1">
                <a:off x="5673452" y="2572709"/>
                <a:ext cx="1513619" cy="934236"/>
                <a:chOff x="7187765" y="3786763"/>
                <a:chExt cx="1513619" cy="934236"/>
              </a:xfrm>
            </p:grpSpPr>
            <p:sp>
              <p:nvSpPr>
                <p:cNvPr id="92" name="Прямоугольник 3">
                  <a:extLst>
                    <a:ext uri="{FF2B5EF4-FFF2-40B4-BE49-F238E27FC236}">
                      <a16:creationId xmlns:a16="http://schemas.microsoft.com/office/drawing/2014/main" id="{3B97F632-5F36-2C92-AB1F-780A1880288E}"/>
                    </a:ext>
                  </a:extLst>
                </p:cNvPr>
                <p:cNvSpPr/>
                <p:nvPr/>
              </p:nvSpPr>
              <p:spPr>
                <a:xfrm>
                  <a:off x="7187766" y="4191160"/>
                  <a:ext cx="1512231" cy="261866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bg2">
                        <a:lumMod val="50000"/>
                        <a:tint val="66000"/>
                        <a:satMod val="160000"/>
                      </a:schemeClr>
                    </a:gs>
                    <a:gs pos="50000">
                      <a:schemeClr val="bg2">
                        <a:lumMod val="50000"/>
                        <a:tint val="44500"/>
                        <a:satMod val="160000"/>
                      </a:schemeClr>
                    </a:gs>
                    <a:gs pos="100000">
                      <a:schemeClr val="bg2">
                        <a:lumMod val="50000"/>
                        <a:tint val="23500"/>
                        <a:satMod val="16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98" name="Прямоугольник 3">
                  <a:extLst>
                    <a:ext uri="{FF2B5EF4-FFF2-40B4-BE49-F238E27FC236}">
                      <a16:creationId xmlns:a16="http://schemas.microsoft.com/office/drawing/2014/main" id="{9757BE1C-CA33-D166-C6F8-7FDB2A0BBEAE}"/>
                    </a:ext>
                  </a:extLst>
                </p:cNvPr>
                <p:cNvSpPr/>
                <p:nvPr/>
              </p:nvSpPr>
              <p:spPr>
                <a:xfrm>
                  <a:off x="7189153" y="3924577"/>
                  <a:ext cx="1512231" cy="261866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FFFF00">
                        <a:shade val="30000"/>
                        <a:satMod val="115000"/>
                      </a:srgbClr>
                    </a:gs>
                    <a:gs pos="50000">
                      <a:srgbClr val="FFFF00">
                        <a:shade val="67500"/>
                        <a:satMod val="115000"/>
                      </a:srgbClr>
                    </a:gs>
                    <a:gs pos="100000">
                      <a:srgbClr val="FFFF00">
                        <a:shade val="100000"/>
                        <a:satMod val="115000"/>
                      </a:srgbClr>
                    </a:gs>
                  </a:gsLst>
                  <a:lin ang="2700000" scaled="1"/>
                  <a:tileRect/>
                </a:gra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99" name="Прямоугольник 3">
                  <a:extLst>
                    <a:ext uri="{FF2B5EF4-FFF2-40B4-BE49-F238E27FC236}">
                      <a16:creationId xmlns:a16="http://schemas.microsoft.com/office/drawing/2014/main" id="{82540A9C-76BB-7AB0-A0FA-12E8A977E96D}"/>
                    </a:ext>
                  </a:extLst>
                </p:cNvPr>
                <p:cNvSpPr/>
                <p:nvPr/>
              </p:nvSpPr>
              <p:spPr>
                <a:xfrm>
                  <a:off x="7189140" y="4459133"/>
                  <a:ext cx="1512231" cy="261866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bg2">
                        <a:lumMod val="75000"/>
                        <a:shade val="30000"/>
                        <a:satMod val="115000"/>
                      </a:schemeClr>
                    </a:gs>
                    <a:gs pos="50000">
                      <a:schemeClr val="bg2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bg2">
                        <a:lumMod val="75000"/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  <a:ln>
                  <a:solidFill>
                    <a:schemeClr val="accent5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00" name="Прямоугольник 3">
                  <a:extLst>
                    <a:ext uri="{FF2B5EF4-FFF2-40B4-BE49-F238E27FC236}">
                      <a16:creationId xmlns:a16="http://schemas.microsoft.com/office/drawing/2014/main" id="{9757BE1C-CA33-D166-C6F8-7FDB2A0BBEAE}"/>
                    </a:ext>
                  </a:extLst>
                </p:cNvPr>
                <p:cNvSpPr/>
                <p:nvPr/>
              </p:nvSpPr>
              <p:spPr>
                <a:xfrm>
                  <a:off x="7187765" y="3786763"/>
                  <a:ext cx="1512231" cy="126990"/>
                </a:xfrm>
                <a:prstGeom prst="rect">
                  <a:avLst/>
                </a:prstGeom>
                <a:solidFill>
                  <a:schemeClr val="accent5">
                    <a:lumMod val="60000"/>
                    <a:lumOff val="40000"/>
                  </a:schemeClr>
                </a:solidFill>
                <a:ln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78" name="Group 77"/>
              <p:cNvGrpSpPr/>
              <p:nvPr/>
            </p:nvGrpSpPr>
            <p:grpSpPr>
              <a:xfrm flipV="1">
                <a:off x="7186377" y="2572709"/>
                <a:ext cx="1513619" cy="934236"/>
                <a:chOff x="7187765" y="3786763"/>
                <a:chExt cx="1513619" cy="934236"/>
              </a:xfrm>
            </p:grpSpPr>
            <p:sp>
              <p:nvSpPr>
                <p:cNvPr id="84" name="Прямоугольник 3">
                  <a:extLst>
                    <a:ext uri="{FF2B5EF4-FFF2-40B4-BE49-F238E27FC236}">
                      <a16:creationId xmlns:a16="http://schemas.microsoft.com/office/drawing/2014/main" id="{3B97F632-5F36-2C92-AB1F-780A1880288E}"/>
                    </a:ext>
                  </a:extLst>
                </p:cNvPr>
                <p:cNvSpPr/>
                <p:nvPr/>
              </p:nvSpPr>
              <p:spPr>
                <a:xfrm>
                  <a:off x="7187766" y="4191160"/>
                  <a:ext cx="1512231" cy="261866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bg2">
                        <a:lumMod val="50000"/>
                        <a:tint val="66000"/>
                        <a:satMod val="160000"/>
                      </a:schemeClr>
                    </a:gs>
                    <a:gs pos="50000">
                      <a:schemeClr val="bg2">
                        <a:lumMod val="50000"/>
                        <a:tint val="44500"/>
                        <a:satMod val="160000"/>
                      </a:schemeClr>
                    </a:gs>
                    <a:gs pos="100000">
                      <a:schemeClr val="bg2">
                        <a:lumMod val="50000"/>
                        <a:tint val="23500"/>
                        <a:satMod val="16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5" name="Прямоугольник 3">
                  <a:extLst>
                    <a:ext uri="{FF2B5EF4-FFF2-40B4-BE49-F238E27FC236}">
                      <a16:creationId xmlns:a16="http://schemas.microsoft.com/office/drawing/2014/main" id="{9757BE1C-CA33-D166-C6F8-7FDB2A0BBEAE}"/>
                    </a:ext>
                  </a:extLst>
                </p:cNvPr>
                <p:cNvSpPr/>
                <p:nvPr/>
              </p:nvSpPr>
              <p:spPr>
                <a:xfrm>
                  <a:off x="7189153" y="3924577"/>
                  <a:ext cx="1512231" cy="261866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FFFF00">
                        <a:shade val="30000"/>
                        <a:satMod val="115000"/>
                      </a:srgbClr>
                    </a:gs>
                    <a:gs pos="50000">
                      <a:srgbClr val="FFFF00">
                        <a:shade val="67500"/>
                        <a:satMod val="115000"/>
                      </a:srgbClr>
                    </a:gs>
                    <a:gs pos="100000">
                      <a:srgbClr val="FFFF00">
                        <a:shade val="100000"/>
                        <a:satMod val="115000"/>
                      </a:srgbClr>
                    </a:gs>
                  </a:gsLst>
                  <a:lin ang="2700000" scaled="1"/>
                  <a:tileRect/>
                </a:gra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6" name="Прямоугольник 3">
                  <a:extLst>
                    <a:ext uri="{FF2B5EF4-FFF2-40B4-BE49-F238E27FC236}">
                      <a16:creationId xmlns:a16="http://schemas.microsoft.com/office/drawing/2014/main" id="{82540A9C-76BB-7AB0-A0FA-12E8A977E96D}"/>
                    </a:ext>
                  </a:extLst>
                </p:cNvPr>
                <p:cNvSpPr/>
                <p:nvPr/>
              </p:nvSpPr>
              <p:spPr>
                <a:xfrm>
                  <a:off x="7189140" y="4459133"/>
                  <a:ext cx="1512231" cy="261866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bg2">
                        <a:lumMod val="75000"/>
                        <a:shade val="30000"/>
                        <a:satMod val="115000"/>
                      </a:schemeClr>
                    </a:gs>
                    <a:gs pos="50000">
                      <a:schemeClr val="bg2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bg2">
                        <a:lumMod val="75000"/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  <a:ln>
                  <a:solidFill>
                    <a:schemeClr val="accent5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7" name="Прямоугольник 3">
                  <a:extLst>
                    <a:ext uri="{FF2B5EF4-FFF2-40B4-BE49-F238E27FC236}">
                      <a16:creationId xmlns:a16="http://schemas.microsoft.com/office/drawing/2014/main" id="{9757BE1C-CA33-D166-C6F8-7FDB2A0BBEAE}"/>
                    </a:ext>
                  </a:extLst>
                </p:cNvPr>
                <p:cNvSpPr/>
                <p:nvPr/>
              </p:nvSpPr>
              <p:spPr>
                <a:xfrm>
                  <a:off x="7187765" y="3786763"/>
                  <a:ext cx="1512231" cy="126990"/>
                </a:xfrm>
                <a:prstGeom prst="rect">
                  <a:avLst/>
                </a:prstGeom>
                <a:solidFill>
                  <a:schemeClr val="accent5">
                    <a:lumMod val="60000"/>
                    <a:lumOff val="40000"/>
                  </a:schemeClr>
                </a:solidFill>
                <a:ln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79" name="Group 78"/>
              <p:cNvGrpSpPr/>
              <p:nvPr/>
            </p:nvGrpSpPr>
            <p:grpSpPr>
              <a:xfrm flipV="1">
                <a:off x="8697221" y="2572709"/>
                <a:ext cx="1513619" cy="934236"/>
                <a:chOff x="7187765" y="3786763"/>
                <a:chExt cx="1513619" cy="934236"/>
              </a:xfrm>
            </p:grpSpPr>
            <p:sp>
              <p:nvSpPr>
                <p:cNvPr id="80" name="Прямоугольник 3">
                  <a:extLst>
                    <a:ext uri="{FF2B5EF4-FFF2-40B4-BE49-F238E27FC236}">
                      <a16:creationId xmlns:a16="http://schemas.microsoft.com/office/drawing/2014/main" id="{3B97F632-5F36-2C92-AB1F-780A1880288E}"/>
                    </a:ext>
                  </a:extLst>
                </p:cNvPr>
                <p:cNvSpPr/>
                <p:nvPr/>
              </p:nvSpPr>
              <p:spPr>
                <a:xfrm>
                  <a:off x="7187766" y="4191160"/>
                  <a:ext cx="1512231" cy="261866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bg2">
                        <a:lumMod val="50000"/>
                        <a:tint val="66000"/>
                        <a:satMod val="160000"/>
                      </a:schemeClr>
                    </a:gs>
                    <a:gs pos="50000">
                      <a:schemeClr val="bg2">
                        <a:lumMod val="50000"/>
                        <a:tint val="44500"/>
                        <a:satMod val="160000"/>
                      </a:schemeClr>
                    </a:gs>
                    <a:gs pos="100000">
                      <a:schemeClr val="bg2">
                        <a:lumMod val="50000"/>
                        <a:tint val="23500"/>
                        <a:satMod val="16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1" name="Прямоугольник 3">
                  <a:extLst>
                    <a:ext uri="{FF2B5EF4-FFF2-40B4-BE49-F238E27FC236}">
                      <a16:creationId xmlns:a16="http://schemas.microsoft.com/office/drawing/2014/main" id="{9757BE1C-CA33-D166-C6F8-7FDB2A0BBEAE}"/>
                    </a:ext>
                  </a:extLst>
                </p:cNvPr>
                <p:cNvSpPr/>
                <p:nvPr/>
              </p:nvSpPr>
              <p:spPr>
                <a:xfrm>
                  <a:off x="7189153" y="3924577"/>
                  <a:ext cx="1512231" cy="261866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FFFF00">
                        <a:shade val="30000"/>
                        <a:satMod val="115000"/>
                      </a:srgbClr>
                    </a:gs>
                    <a:gs pos="50000">
                      <a:srgbClr val="FFFF00">
                        <a:shade val="67500"/>
                        <a:satMod val="115000"/>
                      </a:srgbClr>
                    </a:gs>
                    <a:gs pos="100000">
                      <a:srgbClr val="FFFF00">
                        <a:shade val="100000"/>
                        <a:satMod val="115000"/>
                      </a:srgbClr>
                    </a:gs>
                  </a:gsLst>
                  <a:lin ang="2700000" scaled="1"/>
                  <a:tileRect/>
                </a:gra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2" name="Прямоугольник 3">
                  <a:extLst>
                    <a:ext uri="{FF2B5EF4-FFF2-40B4-BE49-F238E27FC236}">
                      <a16:creationId xmlns:a16="http://schemas.microsoft.com/office/drawing/2014/main" id="{82540A9C-76BB-7AB0-A0FA-12E8A977E96D}"/>
                    </a:ext>
                  </a:extLst>
                </p:cNvPr>
                <p:cNvSpPr/>
                <p:nvPr/>
              </p:nvSpPr>
              <p:spPr>
                <a:xfrm>
                  <a:off x="7189140" y="4459133"/>
                  <a:ext cx="1512231" cy="261866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bg2">
                        <a:lumMod val="75000"/>
                        <a:shade val="30000"/>
                        <a:satMod val="115000"/>
                      </a:schemeClr>
                    </a:gs>
                    <a:gs pos="50000">
                      <a:schemeClr val="bg2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bg2">
                        <a:lumMod val="75000"/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  <a:ln>
                  <a:solidFill>
                    <a:schemeClr val="accent5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3" name="Прямоугольник 3">
                  <a:extLst>
                    <a:ext uri="{FF2B5EF4-FFF2-40B4-BE49-F238E27FC236}">
                      <a16:creationId xmlns:a16="http://schemas.microsoft.com/office/drawing/2014/main" id="{9757BE1C-CA33-D166-C6F8-7FDB2A0BBEAE}"/>
                    </a:ext>
                  </a:extLst>
                </p:cNvPr>
                <p:cNvSpPr/>
                <p:nvPr/>
              </p:nvSpPr>
              <p:spPr>
                <a:xfrm>
                  <a:off x="7187765" y="3786763"/>
                  <a:ext cx="1512231" cy="126990"/>
                </a:xfrm>
                <a:prstGeom prst="rect">
                  <a:avLst/>
                </a:prstGeom>
                <a:solidFill>
                  <a:schemeClr val="accent5">
                    <a:lumMod val="60000"/>
                    <a:lumOff val="40000"/>
                  </a:schemeClr>
                </a:solidFill>
                <a:ln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891707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0.00023 L 0.08033 -0.01297 L 0.2289 -0.01435 L 0.33281 -0.04352 C 0.34453 -0.0257 0.34192 -0.03935 0.35377 -0.02107 " pathEditMode="relative" rAng="0" ptsTypes="AAAAA">
                                      <p:cBhvr>
                                        <p:cTn id="6" dur="175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682" y="-217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917 -0.00185 L 0.10417 0.04954 L 0.2142 -0.00069 L 0.29415 0.02361 L 0.33659 0.01551 C 0.34219 0.00833 0.37761 0.01366 0.38334 0.00625 " pathEditMode="relative" rAng="0" ptsTypes="AAAAAA">
                                      <p:cBhvr>
                                        <p:cTn id="8" dur="175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08" y="256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0.00023 L 0.0612 -0.04953 L 0.17995 -0.04004 L 0.27722 -0.02245 C 0.2961 -0.0243 0.3194 -0.01458 0.33828 -0.01597 C 0.35248 -0.00162 0.3573 -0.02916 0.37136 -0.01481 " pathEditMode="relative" rAng="0" ptsTypes="AAAAAA">
                                      <p:cBhvr>
                                        <p:cTn id="10" dur="175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94" y="-250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3.7037E-7 L 0.09037 -0.02384 L 0.18815 -0.02523 L 0.27149 -0.0456 L 0.48958 -0.07384 C 0.50378 -0.07894 0.52136 -0.06736 0.53555 -0.07245 " pathEditMode="relative" rAng="0" ptsTypes="AAAAAA">
                                      <p:cBhvr>
                                        <p:cTn id="12" dur="2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771" y="-375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4.81481E-6 L 0.09766 -4.81481E-6 L 0.22891 -0.01527 L 0.2655 -0.0449 L 0.33242 -0.03009 L 0.37344 -0.06157 L 0.43203 -0.04027 C 0.45 -0.02939 0.46784 -0.03842 0.48594 -0.02731 " pathEditMode="relative" rAng="0" ptsTypes="AAAAAAAA">
                                      <p:cBhvr>
                                        <p:cTn id="14" dur="2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297" y="-3079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5 -0.00324 L 0.11145 -0.0213 L 0.2263 0.01759 L 0.38619 -0.02315 C 0.4207 0.00208 0.45013 -0.01829 0.48463 0.0074 " pathEditMode="relative" rAng="0" ptsTypes="AAAAA">
                                      <p:cBhvr>
                                        <p:cTn id="16" dur="2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284" y="46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67 -0.00186 L 0.09167 0.0037 L 0.1862 -0.01019 L 0.2612 -0.00186 L 0.32761 -0.01713 L 0.40417 0.00509 L 0.48776 0.00648 L 0.56355 0.02731 " pathEditMode="relative" ptsTypes="AAAAAAAA">
                                      <p:cBhvr>
                                        <p:cTn id="18" dur="225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643 -0.00556 L 0.16393 -0.0125 L 0.28346 0.02778 L 0.38893 0.0625 L 0.44362 0.07778 L 0.52174 0.04444 L 0.61237 0.05 L 0.63737 0.025 " pathEditMode="relative" ptsTypes="AAAAAAAA">
                                      <p:cBhvr>
                                        <p:cTn id="20" dur="225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-0.00717 L 0.07474 -0.00717 L 0.17318 -0.02315 L 0.25221 -0.02315 L 0.36784 -0.03217 L 0.4444 -0.03657 L 0.54062 -0.02754 L 0.60156 -0.03217 L 0.68828 -0.01967 L 0.7306 -0.00717 " pathEditMode="relative" rAng="0" ptsTypes="AAAAAAAAAA">
                                      <p:cBhvr>
                                        <p:cTn id="22" dur="225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497" y="-1481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321 -0.01806 L 0.19415 -0.02084 L 0.28477 -0.04584 L 0.38633 -0.02778 L 0.51211 0.00972 L 0.63008 0.01805 L 0.69883 0.01805 L 0.73542 -0.00139 " pathEditMode="relative" rAng="0" ptsTypes="AAAAAAAA">
                                      <p:cBhvr>
                                        <p:cTn id="24" dur="225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604" y="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" grpId="0" animBg="1"/>
      <p:bldP spid="131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39" grpId="0" animBg="1"/>
      <p:bldP spid="140" grpId="0" animBg="1"/>
      <p:bldP spid="14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AF07A2-7AC7-7FA2-9AF4-4D9927536B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Chemically Tunable Detector Surfaces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82E8A12-AC9D-0A22-B83F-C7FB98F690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7001" y="1714056"/>
            <a:ext cx="4047434" cy="4500476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US" sz="2400" dirty="0"/>
              <a:t> Previous work in the group studied interactions of </a:t>
            </a:r>
            <a:r>
              <a:rPr lang="en-US" sz="2400" dirty="0" err="1"/>
              <a:t>Ir</a:t>
            </a:r>
            <a:r>
              <a:rPr lang="en-US" sz="2400" dirty="0"/>
              <a:t>, At, and Er on two different SAMs surfaces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dirty="0"/>
              <a:t> Rh adsorption from solution with imidazole-based SAMs was 81.3 ± 3.8%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dirty="0"/>
              <a:t> </a:t>
            </a:r>
            <a:r>
              <a:rPr lang="en-US" sz="2400" dirty="0" err="1"/>
              <a:t>Ir</a:t>
            </a:r>
            <a:r>
              <a:rPr lang="en-US" sz="2400" dirty="0"/>
              <a:t> adsorption from solution with imidazole-based SAMS was 77 ± 12%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D9C584-D0B6-C8B2-0FC7-68BB38C93E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829E7-D90C-4095-B7C1-4057DFF6FA1D}" type="slidenum">
              <a:rPr lang="en-US" smtClean="0"/>
              <a:t>7</a:t>
            </a:fld>
            <a:endParaRPr lang="en-US" dirty="0"/>
          </a:p>
        </p:txBody>
      </p:sp>
      <p:pic>
        <p:nvPicPr>
          <p:cNvPr id="14" name="Picture 13" descr="A graph of different types of wafer&#10;&#10;Description automatically generated">
            <a:extLst>
              <a:ext uri="{FF2B5EF4-FFF2-40B4-BE49-F238E27FC236}">
                <a16:creationId xmlns:a16="http://schemas.microsoft.com/office/drawing/2014/main" id="{38E1F8B5-22CD-D679-6320-2A88C768BA1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5675" y="1714056"/>
            <a:ext cx="6613168" cy="417938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96AA44F-7826-29E0-CEB1-0854488CE3DA}"/>
              </a:ext>
            </a:extLst>
          </p:cNvPr>
          <p:cNvSpPr txBox="1"/>
          <p:nvPr/>
        </p:nvSpPr>
        <p:spPr>
          <a:xfrm>
            <a:off x="0" y="6396335"/>
            <a:ext cx="114638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V. </a:t>
            </a:r>
            <a:r>
              <a:rPr lang="en-US" sz="1200" dirty="0" err="1">
                <a:solidFill>
                  <a:schemeClr val="bg1"/>
                </a:solidFill>
              </a:rPr>
              <a:t>Zakusilova</a:t>
            </a:r>
            <a:r>
              <a:rPr lang="en-US" sz="1200" i="1" dirty="0">
                <a:solidFill>
                  <a:schemeClr val="bg1"/>
                </a:solidFill>
              </a:rPr>
              <a:t> et al.</a:t>
            </a:r>
            <a:r>
              <a:rPr lang="en-US" sz="1200" dirty="0">
                <a:solidFill>
                  <a:schemeClr val="bg1"/>
                </a:solidFill>
              </a:rPr>
              <a:t>, </a:t>
            </a:r>
            <a:r>
              <a:rPr lang="en-US" sz="1200" i="1" dirty="0">
                <a:solidFill>
                  <a:schemeClr val="bg1"/>
                </a:solidFill>
              </a:rPr>
              <a:t>Characterization and application of </a:t>
            </a:r>
            <a:r>
              <a:rPr lang="en-US" sz="1200" i="1" dirty="0" err="1">
                <a:solidFill>
                  <a:schemeClr val="bg1"/>
                </a:solidFill>
              </a:rPr>
              <a:t>alkanethiolate</a:t>
            </a:r>
            <a:r>
              <a:rPr lang="en-US" sz="1200" i="1" dirty="0">
                <a:solidFill>
                  <a:schemeClr val="bg1"/>
                </a:solidFill>
              </a:rPr>
              <a:t> self-assembled monolayers on Au-Coated chips for </a:t>
            </a:r>
            <a:r>
              <a:rPr lang="en-US" sz="1200" i="1" dirty="0" err="1">
                <a:solidFill>
                  <a:schemeClr val="bg1"/>
                </a:solidFill>
              </a:rPr>
              <a:t>Ir</a:t>
            </a:r>
            <a:r>
              <a:rPr lang="en-US" sz="1200" i="1" dirty="0">
                <a:solidFill>
                  <a:schemeClr val="bg1"/>
                </a:solidFill>
              </a:rPr>
              <a:t>(IV) and Rh(III) sorption</a:t>
            </a:r>
            <a:r>
              <a:rPr lang="en-US" sz="1200" dirty="0">
                <a:solidFill>
                  <a:schemeClr val="bg1"/>
                </a:solidFill>
              </a:rPr>
              <a:t>, Applied Surface Science </a:t>
            </a:r>
            <a:r>
              <a:rPr lang="en-US" sz="1200" b="1" dirty="0">
                <a:solidFill>
                  <a:schemeClr val="bg1"/>
                </a:solidFill>
              </a:rPr>
              <a:t>642</a:t>
            </a:r>
            <a:r>
              <a:rPr lang="en-US" sz="1200" dirty="0">
                <a:solidFill>
                  <a:schemeClr val="bg1"/>
                </a:solidFill>
              </a:rPr>
              <a:t>, 158356 (2024).  doi:10.1016/j.apsusc.2023.158356</a:t>
            </a:r>
          </a:p>
        </p:txBody>
      </p:sp>
    </p:spTree>
    <p:extLst>
      <p:ext uri="{BB962C8B-B14F-4D97-AF65-F5344CB8AC3E}">
        <p14:creationId xmlns:p14="http://schemas.microsoft.com/office/powerpoint/2010/main" val="18947715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F8073B-AEF9-3EAC-B3A2-1D43CC3DB2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Chemically Tunable Detector Surfaces</a:t>
            </a:r>
          </a:p>
        </p:txBody>
      </p:sp>
      <p:pic>
        <p:nvPicPr>
          <p:cNvPr id="6" name="Content Placeholder 5" descr="A chart of positions and positions&#10;&#10;Description automatically generated">
            <a:extLst>
              <a:ext uri="{FF2B5EF4-FFF2-40B4-BE49-F238E27FC236}">
                <a16:creationId xmlns:a16="http://schemas.microsoft.com/office/drawing/2014/main" id="{6104F446-C3EB-4324-CD07-ABD621C107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082" y="1643060"/>
            <a:ext cx="6372810" cy="4452937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1CC0EB-7237-FFC0-06B5-FE017DD058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829E7-D90C-4095-B7C1-4057DFF6FA1D}" type="slidenum">
              <a:rPr lang="en-US" smtClean="0"/>
              <a:t>8</a:t>
            </a:fld>
            <a:endParaRPr lang="en-US" dirty="0"/>
          </a:p>
        </p:txBody>
      </p:sp>
      <p:pic>
        <p:nvPicPr>
          <p:cNvPr id="12" name="Picture 11" descr="A machine with a white container&#10;&#10;Description automatically generated with medium confidence">
            <a:extLst>
              <a:ext uri="{FF2B5EF4-FFF2-40B4-BE49-F238E27FC236}">
                <a16:creationId xmlns:a16="http://schemas.microsoft.com/office/drawing/2014/main" id="{6B389A88-BFB3-3BE7-C8F2-126A47A14DB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2169" y="2181701"/>
            <a:ext cx="4767430" cy="357958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37B4DD0-8DBE-32FC-CD4E-97556231C83F}"/>
              </a:ext>
            </a:extLst>
          </p:cNvPr>
          <p:cNvSpPr txBox="1"/>
          <p:nvPr/>
        </p:nvSpPr>
        <p:spPr>
          <a:xfrm>
            <a:off x="0" y="6396335"/>
            <a:ext cx="114638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V. </a:t>
            </a:r>
            <a:r>
              <a:rPr lang="en-US" sz="1200" dirty="0" err="1">
                <a:solidFill>
                  <a:schemeClr val="bg1"/>
                </a:solidFill>
              </a:rPr>
              <a:t>Zakusilova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i="1" dirty="0">
                <a:solidFill>
                  <a:schemeClr val="bg1"/>
                </a:solidFill>
              </a:rPr>
              <a:t>et al.</a:t>
            </a:r>
            <a:r>
              <a:rPr lang="en-US" sz="1200" dirty="0">
                <a:solidFill>
                  <a:schemeClr val="bg1"/>
                </a:solidFill>
              </a:rPr>
              <a:t>, in preparation (2024).</a:t>
            </a:r>
          </a:p>
        </p:txBody>
      </p:sp>
    </p:spTree>
    <p:extLst>
      <p:ext uri="{BB962C8B-B14F-4D97-AF65-F5344CB8AC3E}">
        <p14:creationId xmlns:p14="http://schemas.microsoft.com/office/powerpoint/2010/main" val="28930372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AF07A2-7AC7-7FA2-9AF4-4D9927536B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Chemically Tunable Detector Surfaces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82E8A12-AC9D-0A22-B83F-C7FB98F690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7001" y="1714056"/>
            <a:ext cx="2464480" cy="4500476"/>
          </a:xfrm>
        </p:spPr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r>
              <a:rPr lang="pt-BR" baseline="30000" dirty="0"/>
              <a:t>118</a:t>
            </a:r>
            <a:r>
              <a:rPr lang="pt-BR" dirty="0"/>
              <a:t>Sn(</a:t>
            </a:r>
            <a:r>
              <a:rPr lang="pt-BR" baseline="30000" dirty="0"/>
              <a:t>40</a:t>
            </a:r>
            <a:r>
              <a:rPr lang="pt-BR" dirty="0"/>
              <a:t>Ar, xn)</a:t>
            </a:r>
            <a:r>
              <a:rPr lang="pt-BR" baseline="30000" dirty="0"/>
              <a:t>158-x</a:t>
            </a:r>
            <a:r>
              <a:rPr lang="pt-BR" dirty="0"/>
              <a:t>Er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pt-BR" baseline="30000" dirty="0"/>
              <a:t>165</a:t>
            </a:r>
            <a:r>
              <a:rPr lang="pt-BR" dirty="0"/>
              <a:t>Ho(</a:t>
            </a:r>
            <a:r>
              <a:rPr lang="pt-BR" baseline="30000" dirty="0"/>
              <a:t>40</a:t>
            </a:r>
            <a:r>
              <a:rPr lang="pt-BR" dirty="0"/>
              <a:t>Ar, xn)</a:t>
            </a:r>
            <a:r>
              <a:rPr lang="pt-BR" baseline="30000" dirty="0"/>
              <a:t>205-x</a:t>
            </a:r>
            <a:r>
              <a:rPr lang="pt-BR" dirty="0"/>
              <a:t>At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pt-BR" baseline="30000" dirty="0"/>
              <a:t>141</a:t>
            </a:r>
            <a:r>
              <a:rPr lang="pt-BR" dirty="0"/>
              <a:t>Pr(</a:t>
            </a:r>
            <a:r>
              <a:rPr lang="pt-BR" baseline="30000" dirty="0"/>
              <a:t>40</a:t>
            </a:r>
            <a:r>
              <a:rPr lang="pt-BR" dirty="0"/>
              <a:t>Ar, xn)</a:t>
            </a:r>
            <a:r>
              <a:rPr lang="pt-BR" baseline="30000" dirty="0"/>
              <a:t>181-x</a:t>
            </a:r>
            <a:r>
              <a:rPr lang="pt-BR" dirty="0"/>
              <a:t>Ir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pt-BR" dirty="0"/>
              <a:t> </a:t>
            </a:r>
            <a:r>
              <a:rPr lang="en-US" baseline="30000" dirty="0"/>
              <a:t>176</a:t>
            </a:r>
            <a:r>
              <a:rPr lang="en-US" dirty="0"/>
              <a:t>Ir </a:t>
            </a:r>
            <a:r>
              <a:rPr lang="el-GR" dirty="0"/>
              <a:t>α</a:t>
            </a:r>
            <a:r>
              <a:rPr lang="en-US" dirty="0"/>
              <a:t>-branching ratios are both low</a:t>
            </a:r>
          </a:p>
          <a:p>
            <a:pPr>
              <a:buFont typeface="Courier New" panose="02070309020205020404" pitchFamily="49" charset="0"/>
              <a:buChar char="o"/>
            </a:pPr>
            <a:endParaRPr lang="pt-BR" dirty="0"/>
          </a:p>
          <a:p>
            <a:pPr>
              <a:buFont typeface="Courier New" panose="02070309020205020404" pitchFamily="49" charset="0"/>
              <a:buChar char="o"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>
              <a:buFont typeface="Courier New" panose="02070309020205020404" pitchFamily="49" charset="0"/>
              <a:buChar char="o"/>
            </a:pPr>
            <a:endParaRPr lang="en-US" dirty="0"/>
          </a:p>
        </p:txBody>
      </p:sp>
      <p:pic>
        <p:nvPicPr>
          <p:cNvPr id="8" name="Content Placeholder 7" descr="A graph of different types of lines&#10;&#10;Description automatically generated with medium confidence">
            <a:extLst>
              <a:ext uri="{FF2B5EF4-FFF2-40B4-BE49-F238E27FC236}">
                <a16:creationId xmlns:a16="http://schemas.microsoft.com/office/drawing/2014/main" id="{8DC8F144-A661-95F1-B484-2EEFC222B15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2111" y="2293642"/>
            <a:ext cx="4889889" cy="3624372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D9C584-D0B6-C8B2-0FC7-68BB38C93E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829E7-D90C-4095-B7C1-4057DFF6FA1D}" type="slidenum">
              <a:rPr lang="en-US" smtClean="0"/>
              <a:t>9</a:t>
            </a:fld>
            <a:endParaRPr lang="en-US" dirty="0"/>
          </a:p>
        </p:txBody>
      </p:sp>
      <p:pic>
        <p:nvPicPr>
          <p:cNvPr id="10" name="Picture 9" descr="A graph of a graph on a black background&#10;&#10;Description automatically generated">
            <a:extLst>
              <a:ext uri="{FF2B5EF4-FFF2-40B4-BE49-F238E27FC236}">
                <a16:creationId xmlns:a16="http://schemas.microsoft.com/office/drawing/2014/main" id="{DDFFD7B8-4CE1-C598-C1AE-F88500E5460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1481" y="1714056"/>
            <a:ext cx="5550688" cy="424882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C0B5DF3-ACA6-D672-EAD2-6E86392D5EA1}"/>
              </a:ext>
            </a:extLst>
          </p:cNvPr>
          <p:cNvSpPr txBox="1"/>
          <p:nvPr/>
        </p:nvSpPr>
        <p:spPr>
          <a:xfrm>
            <a:off x="0" y="6396335"/>
            <a:ext cx="114638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V. </a:t>
            </a:r>
            <a:r>
              <a:rPr lang="en-US" sz="1200" dirty="0" err="1">
                <a:solidFill>
                  <a:schemeClr val="bg1"/>
                </a:solidFill>
              </a:rPr>
              <a:t>Zakusilova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i="1" dirty="0">
                <a:solidFill>
                  <a:schemeClr val="bg1"/>
                </a:solidFill>
              </a:rPr>
              <a:t>et al.</a:t>
            </a:r>
            <a:r>
              <a:rPr lang="en-US" sz="1200" dirty="0">
                <a:solidFill>
                  <a:schemeClr val="bg1"/>
                </a:solidFill>
              </a:rPr>
              <a:t>, in preparation (2024).</a:t>
            </a:r>
          </a:p>
        </p:txBody>
      </p:sp>
    </p:spTree>
    <p:extLst>
      <p:ext uri="{BB962C8B-B14F-4D97-AF65-F5344CB8AC3E}">
        <p14:creationId xmlns:p14="http://schemas.microsoft.com/office/powerpoint/2010/main" val="1028022613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Custom 1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1C1F33"/>
      </a:accent1>
      <a:accent2>
        <a:srgbClr val="9B2D1F"/>
      </a:accent2>
      <a:accent3>
        <a:srgbClr val="D56F3E"/>
      </a:accent3>
      <a:accent4>
        <a:srgbClr val="0A210F"/>
      </a:accent4>
      <a:accent5>
        <a:srgbClr val="3C787E"/>
      </a:accent5>
      <a:accent6>
        <a:srgbClr val="D0CD94"/>
      </a:accent6>
      <a:hlink>
        <a:srgbClr val="CC9900"/>
      </a:hlink>
      <a:folHlink>
        <a:srgbClr val="96A9A9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35942</TotalTime>
  <Words>2443</Words>
  <Application>Microsoft Office PowerPoint</Application>
  <PresentationFormat>Widescreen</PresentationFormat>
  <Paragraphs>398</Paragraphs>
  <Slides>43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50" baseType="lpstr">
      <vt:lpstr>Calibri</vt:lpstr>
      <vt:lpstr>Calibri Light</vt:lpstr>
      <vt:lpstr>Cambria Math</vt:lpstr>
      <vt:lpstr>Courier New</vt:lpstr>
      <vt:lpstr>Times New Roman</vt:lpstr>
      <vt:lpstr>Wingdings</vt:lpstr>
      <vt:lpstr>Retrospect</vt:lpstr>
      <vt:lpstr>Functionalized Detectors for Superheavy Element Homolog Chemistry Experiments</vt:lpstr>
      <vt:lpstr>Superheavy Elements</vt:lpstr>
      <vt:lpstr>Lighter Homologs</vt:lpstr>
      <vt:lpstr>Self-Assembled Monolayer</vt:lpstr>
      <vt:lpstr>Functionalized Detectors</vt:lpstr>
      <vt:lpstr>Functionalized Detectors</vt:lpstr>
      <vt:lpstr>Chemically Tunable Detector Surfaces</vt:lpstr>
      <vt:lpstr>Chemically Tunable Detector Surfaces</vt:lpstr>
      <vt:lpstr>Chemically Tunable Detector Surfaces</vt:lpstr>
      <vt:lpstr>Functionalized Detectors</vt:lpstr>
      <vt:lpstr>Characterization of Monolayer</vt:lpstr>
      <vt:lpstr>Characterization of Monolayer</vt:lpstr>
      <vt:lpstr>Recoil Transfer Chamber (RTC)</vt:lpstr>
      <vt:lpstr>216Po Extraction with RTC</vt:lpstr>
      <vt:lpstr>Al Ghiorso’s Gas-filled Ion Equipment (AGGIE) and the sRTC</vt:lpstr>
      <vt:lpstr>Nuclear Reaction Based Po Production</vt:lpstr>
      <vt:lpstr>Thank you for your attention!</vt:lpstr>
      <vt:lpstr>Supporting Information</vt:lpstr>
      <vt:lpstr>Energy Loss of Alpha Particles in SAMS and Au</vt:lpstr>
      <vt:lpstr>Superheavy Elements</vt:lpstr>
      <vt:lpstr>Fusion-evaporation Reaction</vt:lpstr>
      <vt:lpstr>Chemistry Experiments of Superheavy Elements</vt:lpstr>
      <vt:lpstr>sRTC</vt:lpstr>
      <vt:lpstr>Decay Properties and Production Methods of Livermorium and Polonium</vt:lpstr>
      <vt:lpstr>Decay Properties and Production Methods of  Polonium</vt:lpstr>
      <vt:lpstr>Fusion Evaporation Reaction</vt:lpstr>
      <vt:lpstr>HIVAP Excitation Functions</vt:lpstr>
      <vt:lpstr>Thiol Functional Group</vt:lpstr>
      <vt:lpstr>Polonium Adsorption on Metallic Surfaces Under Different Gas Atmospheres</vt:lpstr>
      <vt:lpstr>Polonium Adsorption Literature- Cyanex</vt:lpstr>
      <vt:lpstr>228Th Decay and Big RTC</vt:lpstr>
      <vt:lpstr>“Big” Recoil Transfer Chamber (RTC) Schematic</vt:lpstr>
      <vt:lpstr>228Th Decay Scheme</vt:lpstr>
      <vt:lpstr>Alpha Energies in 228Th Spectrum</vt:lpstr>
      <vt:lpstr>AC Detector 228Th Spectrum</vt:lpstr>
      <vt:lpstr>Comparison of Full RTC Settings and No RTC Settings</vt:lpstr>
      <vt:lpstr>Self-Assembled Monolayers</vt:lpstr>
      <vt:lpstr>Self-Assembled Monolayer</vt:lpstr>
      <vt:lpstr>X-ray Photoelectron Spectroscopy</vt:lpstr>
      <vt:lpstr>Atomic Force Microscopy</vt:lpstr>
      <vt:lpstr>Nano-projectile Secondary Ion Mass Spectrometry</vt:lpstr>
      <vt:lpstr>NP-SIMS</vt:lpstr>
      <vt:lpstr>Spectroscopic Ellipsometry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Kirkland, Amelia</dc:creator>
  <cp:lastModifiedBy>Amelia Kirkland</cp:lastModifiedBy>
  <cp:revision>170</cp:revision>
  <dcterms:created xsi:type="dcterms:W3CDTF">2023-01-06T20:41:32Z</dcterms:created>
  <dcterms:modified xsi:type="dcterms:W3CDTF">2024-08-22T23:04:15Z</dcterms:modified>
</cp:coreProperties>
</file>