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04" r:id="rId3"/>
    <p:sldId id="405" r:id="rId4"/>
    <p:sldId id="418" r:id="rId5"/>
    <p:sldId id="399" r:id="rId6"/>
    <p:sldId id="403" r:id="rId7"/>
    <p:sldId id="296" r:id="rId8"/>
    <p:sldId id="273" r:id="rId9"/>
    <p:sldId id="421" r:id="rId10"/>
    <p:sldId id="401" r:id="rId11"/>
    <p:sldId id="419" r:id="rId12"/>
    <p:sldId id="268" r:id="rId13"/>
    <p:sldId id="375" r:id="rId14"/>
    <p:sldId id="414" r:id="rId15"/>
    <p:sldId id="373" r:id="rId16"/>
    <p:sldId id="376" r:id="rId17"/>
    <p:sldId id="372" r:id="rId18"/>
    <p:sldId id="415" r:id="rId19"/>
    <p:sldId id="410" r:id="rId20"/>
    <p:sldId id="411" r:id="rId21"/>
    <p:sldId id="305" r:id="rId22"/>
    <p:sldId id="412" r:id="rId23"/>
    <p:sldId id="396" r:id="rId24"/>
    <p:sldId id="386" r:id="rId25"/>
    <p:sldId id="407" r:id="rId26"/>
    <p:sldId id="393" r:id="rId27"/>
    <p:sldId id="391" r:id="rId28"/>
    <p:sldId id="42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CFF"/>
    <a:srgbClr val="4AFF34"/>
    <a:srgbClr val="CB1616"/>
    <a:srgbClr val="984708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3"/>
    <p:restoredTop sz="94807"/>
  </p:normalViewPr>
  <p:slideViewPr>
    <p:cSldViewPr snapToGrid="0" snapToObjects="1">
      <p:cViewPr>
        <p:scale>
          <a:sx n="158" d="100"/>
          <a:sy n="158" d="100"/>
        </p:scale>
        <p:origin x="58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78E39-9D31-144A-B228-B2EAF1A49511}" type="datetimeFigureOut">
              <a:rPr lang="en-US" smtClean="0"/>
              <a:t>8/16/24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8644-29B2-D14C-948E-FD6963C15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1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8644-29B2-D14C-948E-FD6963C15F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34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4427C-EE2A-4F2C-BD27-3939AE8619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8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97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8644-29B2-D14C-948E-FD6963C15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5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8644-29B2-D14C-948E-FD6963C15F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8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8913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8644-29B2-D14C-948E-FD6963C15F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06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8644-29B2-D14C-948E-FD6963C15F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9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7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5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2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0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3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3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B30C-3AE1-8F46-B107-267FA12ED06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F9AB1-7698-7942-9B65-24217D7F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81000"/>
            <a:ext cx="9144000" cy="276999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61611"/>
            <a:ext cx="2608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Alan McIntosh, Texas A&amp;M University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4794" y="6581001"/>
            <a:ext cx="185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NN2024, Whistler, Canada</a:t>
            </a:r>
          </a:p>
        </p:txBody>
      </p:sp>
    </p:spTree>
    <p:extLst>
      <p:ext uri="{BB962C8B-B14F-4D97-AF65-F5344CB8AC3E}">
        <p14:creationId xmlns:p14="http://schemas.microsoft.com/office/powerpoint/2010/main" val="91193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6C610B-9393-88E5-8819-37095A8EC6A8}"/>
              </a:ext>
            </a:extLst>
          </p:cNvPr>
          <p:cNvSpPr txBox="1"/>
          <p:nvPr/>
        </p:nvSpPr>
        <p:spPr>
          <a:xfrm>
            <a:off x="2303102" y="3943365"/>
            <a:ext cx="4537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Alan B. McIntosh</a:t>
            </a:r>
          </a:p>
          <a:p>
            <a:pPr algn="ctr"/>
            <a:r>
              <a:rPr lang="en-US" sz="2800" b="1" dirty="0"/>
              <a:t>Texas A&amp;M University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NN2024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C51EC-480E-B9FF-F0F6-1908845FB5C0}"/>
              </a:ext>
            </a:extLst>
          </p:cNvPr>
          <p:cNvSpPr txBox="1"/>
          <p:nvPr/>
        </p:nvSpPr>
        <p:spPr>
          <a:xfrm>
            <a:off x="700819" y="528176"/>
            <a:ext cx="7742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</a:rPr>
              <a:t>Development of</a:t>
            </a:r>
          </a:p>
          <a:p>
            <a:pPr algn="ctr"/>
            <a:r>
              <a:rPr lang="en-US" sz="2800" b="1" dirty="0">
                <a:effectLst/>
              </a:rPr>
              <a:t>The Detector Array for</a:t>
            </a:r>
          </a:p>
          <a:p>
            <a:pPr algn="ctr"/>
            <a:r>
              <a:rPr lang="en-US" sz="2800" b="1" dirty="0">
                <a:effectLst/>
              </a:rPr>
              <a:t>Photons, Protons, and Exotic Residues</a:t>
            </a:r>
          </a:p>
        </p:txBody>
      </p:sp>
      <p:pic>
        <p:nvPicPr>
          <p:cNvPr id="6" name="Google Shape;85;p1">
            <a:extLst>
              <a:ext uri="{FF2B5EF4-FFF2-40B4-BE49-F238E27FC236}">
                <a16:creationId xmlns:a16="http://schemas.microsoft.com/office/drawing/2014/main" id="{02A9FC78-293D-9748-2E73-22A7AF1F05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5827" y="2209383"/>
            <a:ext cx="3452336" cy="1141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924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DFD5-E4F0-EE6D-FBA3-18859E679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697"/>
            <a:ext cx="5328441" cy="3669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999CB-829E-3572-0D21-D0423AE77ED4}"/>
              </a:ext>
            </a:extLst>
          </p:cNvPr>
          <p:cNvSpPr txBox="1"/>
          <p:nvPr/>
        </p:nvSpPr>
        <p:spPr>
          <a:xfrm>
            <a:off x="246647" y="481253"/>
            <a:ext cx="118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57Fe(</a:t>
            </a:r>
            <a:r>
              <a:rPr lang="en-US" dirty="0" err="1"/>
              <a:t>d,pg</a:t>
            </a:r>
            <a:r>
              <a:rPr lang="en-US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ABEEE-AD0A-A7C8-F6A8-8C8D6498D823}"/>
              </a:ext>
            </a:extLst>
          </p:cNvPr>
          <p:cNvSpPr txBox="1"/>
          <p:nvPr/>
        </p:nvSpPr>
        <p:spPr>
          <a:xfrm>
            <a:off x="246647" y="81143"/>
            <a:ext cx="2011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Excitation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98298-1AC6-8E08-B576-5A2B64279BE9}"/>
              </a:ext>
            </a:extLst>
          </p:cNvPr>
          <p:cNvSpPr txBox="1"/>
          <p:nvPr/>
        </p:nvSpPr>
        <p:spPr>
          <a:xfrm>
            <a:off x="3875698" y="204254"/>
            <a:ext cx="5268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 (S3) coverage 120-150 degrees</a:t>
            </a:r>
          </a:p>
          <a:p>
            <a:r>
              <a:rPr lang="en-US" dirty="0"/>
              <a:t>Kinematic selection of transfer, not fusion-evaporation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C27783-BA86-4963-426F-535E2381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32" y="3162748"/>
            <a:ext cx="4852284" cy="3401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B1B017-BCEF-99A5-98D6-2120D493545F}"/>
              </a:ext>
            </a:extLst>
          </p:cNvPr>
          <p:cNvSpPr txBox="1"/>
          <p:nvPr/>
        </p:nvSpPr>
        <p:spPr>
          <a:xfrm>
            <a:off x="6626874" y="2239418"/>
            <a:ext cx="2333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~500 keV E*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diameter</a:t>
            </a:r>
          </a:p>
        </p:txBody>
      </p:sp>
    </p:spTree>
    <p:extLst>
      <p:ext uri="{BB962C8B-B14F-4D97-AF65-F5344CB8AC3E}">
        <p14:creationId xmlns:p14="http://schemas.microsoft.com/office/powerpoint/2010/main" val="2414950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956A4-04A5-B8D8-FBD8-9B9EA12AD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27"/>
          <a:stretch/>
        </p:blipFill>
        <p:spPr>
          <a:xfrm>
            <a:off x="611780" y="96819"/>
            <a:ext cx="2975442" cy="31519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9EAFC7-39D2-BAE2-08F5-304EA4EE8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213" y="1247978"/>
            <a:ext cx="4780487" cy="4741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BCFDE-404B-E671-263D-0EDFE983BB68}"/>
              </a:ext>
            </a:extLst>
          </p:cNvPr>
          <p:cNvSpPr txBox="1"/>
          <p:nvPr/>
        </p:nvSpPr>
        <p:spPr>
          <a:xfrm>
            <a:off x="4867479" y="192545"/>
            <a:ext cx="2786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57Fe(</a:t>
            </a:r>
            <a:r>
              <a:rPr lang="en-US" sz="2000" b="1" dirty="0" err="1"/>
              <a:t>d,pg</a:t>
            </a:r>
            <a:r>
              <a:rPr lang="en-US" sz="2000" b="1" dirty="0"/>
              <a:t>) @ 7.5 MeV/u</a:t>
            </a:r>
          </a:p>
          <a:p>
            <a:r>
              <a:rPr lang="en-US" sz="2000" b="1" dirty="0"/>
              <a:t>in DAPPER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E82A9-BE1E-1B57-5FA3-F31F7017E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27"/>
          <a:stretch/>
        </p:blipFill>
        <p:spPr>
          <a:xfrm>
            <a:off x="611780" y="3388600"/>
            <a:ext cx="2975441" cy="315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4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B1D668-6692-9004-2B50-B15D74955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5" y="4041249"/>
            <a:ext cx="5063016" cy="24508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89FD36-0CBD-9774-01F7-A410594A18BF}"/>
              </a:ext>
            </a:extLst>
          </p:cNvPr>
          <p:cNvSpPr txBox="1"/>
          <p:nvPr/>
        </p:nvSpPr>
        <p:spPr>
          <a:xfrm>
            <a:off x="233348" y="3783588"/>
            <a:ext cx="360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Deuterated plastic target after beam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30702-4AB7-D8B3-2E38-DEBCF9BB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49" y="529629"/>
            <a:ext cx="3493461" cy="3112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284C0A-1D50-4A3C-2708-48E0F04D2D50}"/>
              </a:ext>
            </a:extLst>
          </p:cNvPr>
          <p:cNvSpPr txBox="1"/>
          <p:nvPr/>
        </p:nvSpPr>
        <p:spPr>
          <a:xfrm rot="18510527">
            <a:off x="64267" y="236546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228Th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88794-EFC0-E8F8-EB24-DF2F7BF9848C}"/>
              </a:ext>
            </a:extLst>
          </p:cNvPr>
          <p:cNvSpPr txBox="1"/>
          <p:nvPr/>
        </p:nvSpPr>
        <p:spPr>
          <a:xfrm rot="18510527">
            <a:off x="2385312" y="2302303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8D1B6-94D4-B87D-F541-0CDF47E69C40}"/>
              </a:ext>
            </a:extLst>
          </p:cNvPr>
          <p:cNvSpPr txBox="1"/>
          <p:nvPr/>
        </p:nvSpPr>
        <p:spPr>
          <a:xfrm rot="18510527">
            <a:off x="2706510" y="2251698"/>
            <a:ext cx="77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silicon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7EEDC-C8F0-1293-2326-36C88AAEF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529" y="160297"/>
            <a:ext cx="4231558" cy="4182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4BA14-7CCA-489E-7B7C-D2332DE6C62C}"/>
              </a:ext>
            </a:extLst>
          </p:cNvPr>
          <p:cNvSpPr txBox="1"/>
          <p:nvPr/>
        </p:nvSpPr>
        <p:spPr>
          <a:xfrm>
            <a:off x="6248667" y="4343361"/>
            <a:ext cx="2554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Deuterium loss over time</a:t>
            </a:r>
          </a:p>
          <a:p>
            <a:r>
              <a:rPr lang="en-US" dirty="0"/>
              <a:t>Deduced from peak (D2)</a:t>
            </a:r>
          </a:p>
          <a:p>
            <a:r>
              <a:rPr lang="en-US" dirty="0"/>
              <a:t>	to </a:t>
            </a:r>
            <a:r>
              <a:rPr lang="en-US" dirty="0" err="1"/>
              <a:t>peak+bkg</a:t>
            </a:r>
            <a:r>
              <a:rPr lang="en-US" dirty="0"/>
              <a:t> (CD2)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88E4A-A6AD-9CEE-A97D-76683480E539}"/>
              </a:ext>
            </a:extLst>
          </p:cNvPr>
          <p:cNvSpPr txBox="1"/>
          <p:nvPr/>
        </p:nvSpPr>
        <p:spPr>
          <a:xfrm>
            <a:off x="718546" y="31467"/>
            <a:ext cx="307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Correction for target thickness</a:t>
            </a:r>
          </a:p>
        </p:txBody>
      </p:sp>
    </p:spTree>
    <p:extLst>
      <p:ext uri="{BB962C8B-B14F-4D97-AF65-F5344CB8AC3E}">
        <p14:creationId xmlns:p14="http://schemas.microsoft.com/office/powerpoint/2010/main" val="274804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747F743-E5D9-45BB-EB08-DBD13AF4BA12}"/>
              </a:ext>
            </a:extLst>
          </p:cNvPr>
          <p:cNvSpPr txBox="1"/>
          <p:nvPr/>
        </p:nvSpPr>
        <p:spPr>
          <a:xfrm>
            <a:off x="4883175" y="-1014455"/>
            <a:ext cx="28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57Fe(</a:t>
            </a:r>
            <a:r>
              <a:rPr lang="en-US" dirty="0" err="1"/>
              <a:t>d,pg</a:t>
            </a:r>
            <a:r>
              <a:rPr lang="en-US" dirty="0"/>
              <a:t>)58Fe@ 7.5 MeV/u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3EAB22-7DAE-F251-8FFC-D502CAC5C81F}"/>
              </a:ext>
            </a:extLst>
          </p:cNvPr>
          <p:cNvGrpSpPr/>
          <p:nvPr/>
        </p:nvGrpSpPr>
        <p:grpSpPr>
          <a:xfrm>
            <a:off x="0" y="990760"/>
            <a:ext cx="4085528" cy="2294762"/>
            <a:chOff x="-2231889" y="-5325203"/>
            <a:chExt cx="4335314" cy="24350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F471CD-E761-1885-5A8C-C6A0C9626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51" b="52503"/>
            <a:stretch/>
          </p:blipFill>
          <p:spPr>
            <a:xfrm>
              <a:off x="-1716658" y="-5325203"/>
              <a:ext cx="3820083" cy="20816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9FC0015-CFDB-2ED9-3528-F932A0EEC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267" r="96789" b="39796"/>
            <a:stretch/>
          </p:blipFill>
          <p:spPr>
            <a:xfrm>
              <a:off x="-2231889" y="-5037855"/>
              <a:ext cx="249596" cy="153118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08F36C-7E78-D4F4-CFBA-5C88A8C10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807" t="94146" r="36722" b="1367"/>
            <a:stretch/>
          </p:blipFill>
          <p:spPr>
            <a:xfrm>
              <a:off x="-750565" y="-3086738"/>
              <a:ext cx="1824228" cy="1965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2729765-CC24-8586-5DC5-7B047EC9E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51" t="91155" b="5180"/>
            <a:stretch/>
          </p:blipFill>
          <p:spPr>
            <a:xfrm>
              <a:off x="-1717250" y="-3271586"/>
              <a:ext cx="3820083" cy="16063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915FF9C-9B59-C525-D71C-285BD29FA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14" r="92909" b="52503"/>
            <a:stretch/>
          </p:blipFill>
          <p:spPr>
            <a:xfrm>
              <a:off x="-1998332" y="-5313097"/>
              <a:ext cx="332454" cy="208167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1734B1D-2A13-42E6-EFE4-8B9184A790A9}"/>
              </a:ext>
            </a:extLst>
          </p:cNvPr>
          <p:cNvGrpSpPr/>
          <p:nvPr/>
        </p:nvGrpSpPr>
        <p:grpSpPr>
          <a:xfrm>
            <a:off x="39348" y="4339527"/>
            <a:ext cx="4063607" cy="2241236"/>
            <a:chOff x="-2835740" y="-2478155"/>
            <a:chExt cx="4312054" cy="23782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85A04B-0740-A813-AB0C-DE14B1E4D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910" t="1054" r="-59" b="51449"/>
            <a:stretch/>
          </p:blipFill>
          <p:spPr>
            <a:xfrm>
              <a:off x="-2343769" y="-2478155"/>
              <a:ext cx="3820083" cy="208167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966B4FF-3E61-2E54-87C8-EC57CAD7D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294" r="97118" b="36653"/>
            <a:stretch/>
          </p:blipFill>
          <p:spPr>
            <a:xfrm>
              <a:off x="-2835740" y="-2271198"/>
              <a:ext cx="223949" cy="166775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1971A5A-D3D4-1ECD-98D6-C5057F2C4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648" t="95080" r="35881"/>
            <a:stretch/>
          </p:blipFill>
          <p:spPr>
            <a:xfrm>
              <a:off x="-1407778" y="-315532"/>
              <a:ext cx="1824229" cy="21564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3B2B73-1623-964F-B308-7D32951A1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42" t="1054" r="92873" b="51449"/>
            <a:stretch/>
          </p:blipFill>
          <p:spPr>
            <a:xfrm>
              <a:off x="-2611791" y="-2478155"/>
              <a:ext cx="317499" cy="208167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69541A6-12CF-BCF0-C690-FEDDF1558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910" t="92202" r="3384" b="4839"/>
            <a:stretch/>
          </p:blipFill>
          <p:spPr>
            <a:xfrm>
              <a:off x="-2343769" y="-418642"/>
              <a:ext cx="3552456" cy="12971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DA01AD-6ABD-ABD6-0974-E25E583A00BD}"/>
              </a:ext>
            </a:extLst>
          </p:cNvPr>
          <p:cNvGrpSpPr/>
          <p:nvPr/>
        </p:nvGrpSpPr>
        <p:grpSpPr>
          <a:xfrm>
            <a:off x="4167363" y="1207607"/>
            <a:ext cx="4022271" cy="2266315"/>
            <a:chOff x="978256" y="6388508"/>
            <a:chExt cx="4268188" cy="2404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8670C6-7BB9-C22E-95A4-9828F59C0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820" b="53037"/>
            <a:stretch/>
          </p:blipFill>
          <p:spPr>
            <a:xfrm>
              <a:off x="1423987" y="6388508"/>
              <a:ext cx="3822457" cy="205828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CFA83A3-B119-DD89-896F-37E2BB0D7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26689" r="97034" b="38162"/>
            <a:stretch/>
          </p:blipFill>
          <p:spPr>
            <a:xfrm>
              <a:off x="978256" y="6722578"/>
              <a:ext cx="230430" cy="154047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8361D79-AB46-F1C0-664E-C3584BCFC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836" t="93950" r="37280"/>
            <a:stretch/>
          </p:blipFill>
          <p:spPr>
            <a:xfrm>
              <a:off x="2204223" y="8528218"/>
              <a:ext cx="1700913" cy="26516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F2E8363-460F-F353-7DB6-6EABF8CA1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18" r="93038" b="53037"/>
            <a:stretch/>
          </p:blipFill>
          <p:spPr>
            <a:xfrm>
              <a:off x="1208686" y="6388508"/>
              <a:ext cx="267628" cy="205828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E2E8C7B-5BCE-4E85-BAAB-6B30ECC82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820" t="90895" r="4717" b="6731"/>
            <a:stretch/>
          </p:blipFill>
          <p:spPr>
            <a:xfrm>
              <a:off x="1423987" y="8424139"/>
              <a:ext cx="3455878" cy="104079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2A33B0BD-FA9C-AE1D-F8E5-11D72B73A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1870" y="105140"/>
            <a:ext cx="861315" cy="128713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9036F95-932A-93BF-C47B-966D6DE22C06}"/>
              </a:ext>
            </a:extLst>
          </p:cNvPr>
          <p:cNvSpPr txBox="1"/>
          <p:nvPr/>
        </p:nvSpPr>
        <p:spPr>
          <a:xfrm>
            <a:off x="8139663" y="1341480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Abbott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69C7F1-A2F1-118E-28A3-05136FA4BA41}"/>
              </a:ext>
            </a:extLst>
          </p:cNvPr>
          <p:cNvSpPr txBox="1"/>
          <p:nvPr/>
        </p:nvSpPr>
        <p:spPr>
          <a:xfrm>
            <a:off x="939290" y="13267"/>
            <a:ext cx="498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Oslo Method: 58Fe Photon Strength Function</a:t>
            </a:r>
          </a:p>
          <a:p>
            <a:r>
              <a:rPr lang="en-US" sz="1600" dirty="0"/>
              <a:t>A. Abbott, Ph.D. Thesis, TAMU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B1EA1-DC80-FD5A-3556-33085957A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595" y="3415047"/>
            <a:ext cx="4566590" cy="3150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BD850B-EC59-30F0-E72B-A918DDBA7D40}"/>
              </a:ext>
            </a:extLst>
          </p:cNvPr>
          <p:cNvSpPr txBox="1"/>
          <p:nvPr/>
        </p:nvSpPr>
        <p:spPr>
          <a:xfrm>
            <a:off x="5658254" y="4214365"/>
            <a:ext cx="3128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Statistical uncertainties shown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AF6C9-1491-00A4-3426-02014FE77C75}"/>
              </a:ext>
            </a:extLst>
          </p:cNvPr>
          <p:cNvSpPr txBox="1"/>
          <p:nvPr/>
        </p:nvSpPr>
        <p:spPr>
          <a:xfrm>
            <a:off x="9496825" y="5151116"/>
            <a:ext cx="4031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possible upgrade </a:t>
            </a:r>
            <a:r>
              <a:rPr lang="en-US" sz="1600" i="1" dirty="0">
                <a:sym typeface="Wingdings" pitchFamily="2" charset="2"/>
              </a:rPr>
              <a:t> LaBr3(Ce) at select angles</a:t>
            </a:r>
            <a:endParaRPr lang="en-US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2A30-2312-D6F4-17C0-AD976D0411E0}"/>
              </a:ext>
            </a:extLst>
          </p:cNvPr>
          <p:cNvSpPr txBox="1"/>
          <p:nvPr/>
        </p:nvSpPr>
        <p:spPr>
          <a:xfrm>
            <a:off x="135789" y="677940"/>
            <a:ext cx="6983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1. raw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B953BE-8DB0-E3EF-589A-5EC38736819E}"/>
              </a:ext>
            </a:extLst>
          </p:cNvPr>
          <p:cNvSpPr txBox="1"/>
          <p:nvPr/>
        </p:nvSpPr>
        <p:spPr>
          <a:xfrm>
            <a:off x="323084" y="3288129"/>
            <a:ext cx="34182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2. Doppler corrected “unfolded” remove detector response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FB038-2AEB-7D28-A02B-621B538D97BC}"/>
              </a:ext>
            </a:extLst>
          </p:cNvPr>
          <p:cNvSpPr txBox="1"/>
          <p:nvPr/>
        </p:nvSpPr>
        <p:spPr>
          <a:xfrm>
            <a:off x="4651479" y="934668"/>
            <a:ext cx="27849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3. primary gamma rays only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197DC-537E-5736-862D-F450346FEB19}"/>
              </a:ext>
            </a:extLst>
          </p:cNvPr>
          <p:cNvSpPr txBox="1"/>
          <p:nvPr/>
        </p:nvSpPr>
        <p:spPr>
          <a:xfrm>
            <a:off x="252334" y="3841192"/>
            <a:ext cx="4270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Doppler</a:t>
            </a:r>
            <a:r>
              <a:rPr lang="en-US" sz="1600" i="1"/>
              <a:t>: 22% </a:t>
            </a:r>
            <a:r>
              <a:rPr lang="en-US" sz="1600" i="1" dirty="0"/>
              <a:t>variation!</a:t>
            </a:r>
          </a:p>
          <a:p>
            <a:r>
              <a:rPr lang="en-US" sz="1600" i="1" dirty="0"/>
              <a:t>DAPPER </a:t>
            </a:r>
            <a:r>
              <a:rPr lang="en-US" sz="1600" b="1" i="1" dirty="0"/>
              <a:t>segmentation </a:t>
            </a:r>
            <a:r>
              <a:rPr lang="en-US" sz="1600" i="1" dirty="0"/>
              <a:t>allows </a:t>
            </a:r>
            <a:r>
              <a:rPr lang="en-US" sz="1600" b="1" i="1" dirty="0"/>
              <a:t>inverse kinematics</a:t>
            </a:r>
          </a:p>
        </p:txBody>
      </p:sp>
    </p:spTree>
    <p:extLst>
      <p:ext uri="{BB962C8B-B14F-4D97-AF65-F5344CB8AC3E}">
        <p14:creationId xmlns:p14="http://schemas.microsoft.com/office/powerpoint/2010/main" val="378386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5DA85E-BAF1-B1D1-7578-B0F092E7D249}"/>
              </a:ext>
            </a:extLst>
          </p:cNvPr>
          <p:cNvSpPr txBox="1"/>
          <p:nvPr/>
        </p:nvSpPr>
        <p:spPr>
          <a:xfrm>
            <a:off x="593296" y="86888"/>
            <a:ext cx="1981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Forward Method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BF1AA2-14A5-ACEC-3055-FA8CDDB0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2" y="2400972"/>
            <a:ext cx="2664900" cy="38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671F7-3A4D-D0A7-DEEB-FBD54A5F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232" y="2400972"/>
            <a:ext cx="2752559" cy="40260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2C1099-053D-400E-AF33-C429CA725F33}"/>
              </a:ext>
            </a:extLst>
          </p:cNvPr>
          <p:cNvSpPr txBox="1"/>
          <p:nvPr/>
        </p:nvSpPr>
        <p:spPr>
          <a:xfrm>
            <a:off x="2966660" y="91653"/>
            <a:ext cx="4618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57Fe(</a:t>
            </a:r>
            <a:r>
              <a:rPr lang="en-US" dirty="0" err="1"/>
              <a:t>d,pg</a:t>
            </a:r>
            <a:r>
              <a:rPr lang="en-US" dirty="0"/>
              <a:t>)58Fe@ 7.5 MeV/u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4442DB-3738-C62C-396D-DD72265E3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0" t="27077" r="30252" b="37795"/>
          <a:stretch/>
        </p:blipFill>
        <p:spPr>
          <a:xfrm>
            <a:off x="7976723" y="117666"/>
            <a:ext cx="950499" cy="12956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69922-2FD5-CCD2-B9BA-A28FBC7E726A}"/>
              </a:ext>
            </a:extLst>
          </p:cNvPr>
          <p:cNvSpPr txBox="1"/>
          <p:nvPr/>
        </p:nvSpPr>
        <p:spPr>
          <a:xfrm>
            <a:off x="6615260" y="15903"/>
            <a:ext cx="13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Sorensen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DC10F-158B-55B8-4D57-BA840317FD41}"/>
              </a:ext>
            </a:extLst>
          </p:cNvPr>
          <p:cNvSpPr txBox="1"/>
          <p:nvPr/>
        </p:nvSpPr>
        <p:spPr>
          <a:xfrm>
            <a:off x="4468965" y="1267697"/>
            <a:ext cx="2291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compare:</a:t>
            </a:r>
          </a:p>
          <a:p>
            <a:r>
              <a:rPr lang="en-US" dirty="0"/>
              <a:t>Energy </a:t>
            </a:r>
            <a:r>
              <a:rPr lang="en-US" dirty="0" err="1"/>
              <a:t>Dist</a:t>
            </a:r>
            <a:r>
              <a:rPr lang="en-US" dirty="0"/>
              <a:t> for Mult=3</a:t>
            </a:r>
          </a:p>
          <a:p>
            <a:r>
              <a:rPr lang="en-US" dirty="0"/>
              <a:t>Energy </a:t>
            </a:r>
            <a:r>
              <a:rPr lang="en-US" dirty="0" err="1"/>
              <a:t>Dist</a:t>
            </a:r>
            <a:r>
              <a:rPr lang="en-US" dirty="0"/>
              <a:t> for Mult=4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09993-9AF5-FC9A-26CD-AE142033BB8B}"/>
              </a:ext>
            </a:extLst>
          </p:cNvPr>
          <p:cNvSpPr txBox="1"/>
          <p:nvPr/>
        </p:nvSpPr>
        <p:spPr>
          <a:xfrm>
            <a:off x="410361" y="571632"/>
            <a:ext cx="39387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1a) Pick a PSF</a:t>
            </a:r>
          </a:p>
          <a:p>
            <a:r>
              <a:rPr lang="en-US" dirty="0"/>
              <a:t>1b) and pick a NLD</a:t>
            </a:r>
          </a:p>
          <a:p>
            <a:r>
              <a:rPr lang="en-US" dirty="0"/>
              <a:t>2) Simulate many 58Fe nuclei deexciting</a:t>
            </a:r>
          </a:p>
          <a:p>
            <a:r>
              <a:rPr lang="en-US" dirty="0"/>
              <a:t>3) Filter with detector response</a:t>
            </a:r>
          </a:p>
          <a:p>
            <a:r>
              <a:rPr lang="en-US" dirty="0"/>
              <a:t>4) Compare sim to exp: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3665C-53B6-489F-E8C5-A2F63A24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527" y="3260497"/>
            <a:ext cx="3132682" cy="2592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B5A44-354D-1CC9-EF9B-6603C7CC339B}"/>
              </a:ext>
            </a:extLst>
          </p:cNvPr>
          <p:cNvSpPr txBox="1"/>
          <p:nvPr/>
        </p:nvSpPr>
        <p:spPr>
          <a:xfrm>
            <a:off x="6465009" y="2628407"/>
            <a:ext cx="246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Agreement: </a:t>
            </a:r>
            <a:r>
              <a:rPr lang="el-GR" dirty="0"/>
              <a:t>χ</a:t>
            </a:r>
            <a:r>
              <a:rPr lang="en-US" dirty="0"/>
              <a:t>2/N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D1214F-9F61-05EE-50E0-E1163B88F8FD}"/>
              </a:ext>
            </a:extLst>
          </p:cNvPr>
          <p:cNvSpPr txBox="1"/>
          <p:nvPr/>
        </p:nvSpPr>
        <p:spPr>
          <a:xfrm>
            <a:off x="6705303" y="5810631"/>
            <a:ext cx="208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 Density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DCADB7-4B71-EBC1-7A1E-510DAFFE910C}"/>
              </a:ext>
            </a:extLst>
          </p:cNvPr>
          <p:cNvSpPr txBox="1"/>
          <p:nvPr/>
        </p:nvSpPr>
        <p:spPr>
          <a:xfrm rot="16200000">
            <a:off x="4643669" y="4336721"/>
            <a:ext cx="252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Strength Function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BAB3B-BE07-5D76-47E5-6EE0F84B6C5F}"/>
              </a:ext>
            </a:extLst>
          </p:cNvPr>
          <p:cNvSpPr txBox="1"/>
          <p:nvPr/>
        </p:nvSpPr>
        <p:spPr>
          <a:xfrm>
            <a:off x="229348" y="-1041124"/>
            <a:ext cx="5398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Forward Method: 58Fe Photon Strength Function</a:t>
            </a:r>
          </a:p>
          <a:p>
            <a:r>
              <a:rPr lang="en-US" sz="1600" dirty="0"/>
              <a:t>M. Sorensen Ph.D. Thesis, TAMU (2024 in prep)</a:t>
            </a:r>
          </a:p>
        </p:txBody>
      </p:sp>
    </p:spTree>
    <p:extLst>
      <p:ext uri="{BB962C8B-B14F-4D97-AF65-F5344CB8AC3E}">
        <p14:creationId xmlns:p14="http://schemas.microsoft.com/office/powerpoint/2010/main" val="119033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A032C-28CE-280D-53CB-B2CC7E27E89F}"/>
              </a:ext>
            </a:extLst>
          </p:cNvPr>
          <p:cNvSpPr txBox="1"/>
          <p:nvPr/>
        </p:nvSpPr>
        <p:spPr>
          <a:xfrm>
            <a:off x="205804" y="94236"/>
            <a:ext cx="3580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Zero-degree ionization chamber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2FA3E-0648-3542-FC15-3F6C2D8C8F0F}"/>
              </a:ext>
            </a:extLst>
          </p:cNvPr>
          <p:cNvSpPr txBox="1"/>
          <p:nvPr/>
        </p:nvSpPr>
        <p:spPr>
          <a:xfrm>
            <a:off x="4554149" y="5031132"/>
            <a:ext cx="1974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Unit Z separation</a:t>
            </a:r>
          </a:p>
          <a:p>
            <a:r>
              <a:rPr lang="en-US" sz="2000" dirty="0"/>
              <a:t>&gt; 5e5 </a:t>
            </a:r>
            <a:r>
              <a:rPr lang="en-US" sz="2000" dirty="0" err="1"/>
              <a:t>pps</a:t>
            </a:r>
            <a:endParaRPr lang="en-US" sz="2000" dirty="0"/>
          </a:p>
          <a:p>
            <a:r>
              <a:rPr lang="en-US" sz="2000" dirty="0" err="1"/>
              <a:t>dE</a:t>
            </a:r>
            <a:r>
              <a:rPr lang="en-US" sz="2000" dirty="0"/>
              <a:t>-E technique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E8BE3-6CCF-B081-2A22-8D7BC3E11CDC}"/>
              </a:ext>
            </a:extLst>
          </p:cNvPr>
          <p:cNvSpPr txBox="1"/>
          <p:nvPr/>
        </p:nvSpPr>
        <p:spPr>
          <a:xfrm>
            <a:off x="7020831" y="5161024"/>
            <a:ext cx="20372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other &lt;= 1% features</a:t>
            </a:r>
          </a:p>
          <a:p>
            <a:r>
              <a:rPr lang="en-US" sz="1600" dirty="0"/>
              <a:t>slit-scattering</a:t>
            </a:r>
          </a:p>
          <a:p>
            <a:r>
              <a:rPr lang="en-US" sz="1600" dirty="0"/>
              <a:t>stopping in wires</a:t>
            </a:r>
          </a:p>
          <a:p>
            <a:r>
              <a:rPr lang="en-US" sz="1600" dirty="0"/>
              <a:t>pile-up</a:t>
            </a:r>
          </a:p>
          <a:p>
            <a:r>
              <a:rPr lang="en-US" sz="1600" dirty="0"/>
              <a:t>combinations of these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481CB02-7706-926A-99A1-C1D7BB3BD0F5}"/>
              </a:ext>
            </a:extLst>
          </p:cNvPr>
          <p:cNvGrpSpPr/>
          <p:nvPr/>
        </p:nvGrpSpPr>
        <p:grpSpPr>
          <a:xfrm>
            <a:off x="3977041" y="519615"/>
            <a:ext cx="5183373" cy="4088894"/>
            <a:chOff x="9615193" y="716096"/>
            <a:chExt cx="5183373" cy="40888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AB0D06-9005-075B-271C-CB0B9D86C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53" b="5108"/>
            <a:stretch/>
          </p:blipFill>
          <p:spPr>
            <a:xfrm>
              <a:off x="9946006" y="1296988"/>
              <a:ext cx="4852560" cy="323100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CC5350-CDE5-5A16-A3FC-FE313AAE2E08}"/>
                </a:ext>
              </a:extLst>
            </p:cNvPr>
            <p:cNvSpPr txBox="1"/>
            <p:nvPr/>
          </p:nvSpPr>
          <p:spPr>
            <a:xfrm>
              <a:off x="13128085" y="3346244"/>
              <a:ext cx="402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852D3B-ACF2-387B-1604-64828C233BF1}"/>
                </a:ext>
              </a:extLst>
            </p:cNvPr>
            <p:cNvSpPr txBox="1"/>
            <p:nvPr/>
          </p:nvSpPr>
          <p:spPr>
            <a:xfrm>
              <a:off x="13128085" y="3063422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258BB7-9E9B-6296-49B6-E0454C89BBBD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12689108" y="2823307"/>
              <a:ext cx="438977" cy="4247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A5F9C35-D862-D03D-0EB1-8702A0FBBBFE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 flipV="1">
              <a:off x="12689108" y="3019565"/>
              <a:ext cx="438977" cy="5113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A8D453-A823-ECD6-23A7-99318F34AE24}"/>
                </a:ext>
              </a:extLst>
            </p:cNvPr>
            <p:cNvSpPr txBox="1"/>
            <p:nvPr/>
          </p:nvSpPr>
          <p:spPr>
            <a:xfrm>
              <a:off x="10778114" y="716096"/>
              <a:ext cx="3340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Nov 2023 Measurement @ TAMU</a:t>
              </a:r>
            </a:p>
            <a:p>
              <a:r>
                <a:rPr lang="en-US" dirty="0"/>
                <a:t>Fe/Co cocktail beam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6DA47A-ADD0-550F-AAE0-D5B9BB2B44C0}"/>
                </a:ext>
              </a:extLst>
            </p:cNvPr>
            <p:cNvSpPr txBox="1"/>
            <p:nvPr/>
          </p:nvSpPr>
          <p:spPr>
            <a:xfrm rot="16200000">
              <a:off x="9161671" y="2579880"/>
              <a:ext cx="127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 Loss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694F1E-7027-2CB7-BBEE-48C34D0270E2}"/>
                </a:ext>
              </a:extLst>
            </p:cNvPr>
            <p:cNvSpPr txBox="1"/>
            <p:nvPr/>
          </p:nvSpPr>
          <p:spPr>
            <a:xfrm>
              <a:off x="11708097" y="4435658"/>
              <a:ext cx="1328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Energy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E3727C-1883-1B45-A4F5-83BBBC8443D8}"/>
              </a:ext>
            </a:extLst>
          </p:cNvPr>
          <p:cNvSpPr txBox="1"/>
          <p:nvPr/>
        </p:nvSpPr>
        <p:spPr>
          <a:xfrm>
            <a:off x="205804" y="516554"/>
            <a:ext cx="41403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 collaboration with S. Pain (ORNL) et al., GODDESS IC</a:t>
            </a:r>
          </a:p>
          <a:p>
            <a:r>
              <a:rPr lang="en-US" sz="1400" i="1" dirty="0"/>
              <a:t>S. Pain, T.T. King, M. Grinder, S. Balakrishnan (ORNL)</a:t>
            </a:r>
          </a:p>
          <a:p>
            <a:r>
              <a:rPr lang="en-US" sz="1400" i="1" dirty="0"/>
              <a:t>A. </a:t>
            </a:r>
            <a:r>
              <a:rPr lang="en-US" sz="1400" i="1" dirty="0" err="1"/>
              <a:t>Ratkiewicz</a:t>
            </a:r>
            <a:r>
              <a:rPr lang="en-US" sz="1400" i="1" dirty="0"/>
              <a:t>, R. Ghimire (LLNL)</a:t>
            </a:r>
            <a:endParaRPr lang="en-US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B201EF-4737-6A0F-3F19-1A9889420474}"/>
              </a:ext>
            </a:extLst>
          </p:cNvPr>
          <p:cNvGrpSpPr/>
          <p:nvPr/>
        </p:nvGrpSpPr>
        <p:grpSpPr>
          <a:xfrm>
            <a:off x="279374" y="1320980"/>
            <a:ext cx="3564813" cy="2854881"/>
            <a:chOff x="698381" y="1764260"/>
            <a:chExt cx="3564813" cy="285488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596252-D69E-F89E-B6BA-FDA2AD04BD9F}"/>
                </a:ext>
              </a:extLst>
            </p:cNvPr>
            <p:cNvCxnSpPr/>
            <p:nvPr/>
          </p:nvCxnSpPr>
          <p:spPr>
            <a:xfrm>
              <a:off x="750316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315D2F-49EB-3E85-E97C-95E888EA815A}"/>
                </a:ext>
              </a:extLst>
            </p:cNvPr>
            <p:cNvSpPr txBox="1"/>
            <p:nvPr/>
          </p:nvSpPr>
          <p:spPr>
            <a:xfrm>
              <a:off x="802263" y="203939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F5B9840-6B2E-F09B-57EF-FA8612F03114}"/>
                </a:ext>
              </a:extLst>
            </p:cNvPr>
            <p:cNvCxnSpPr/>
            <p:nvPr/>
          </p:nvCxnSpPr>
          <p:spPr>
            <a:xfrm>
              <a:off x="941279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69F822-F234-D719-841B-B6AC0801C3C5}"/>
                </a:ext>
              </a:extLst>
            </p:cNvPr>
            <p:cNvCxnSpPr/>
            <p:nvPr/>
          </p:nvCxnSpPr>
          <p:spPr>
            <a:xfrm>
              <a:off x="1132242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270EA5-37EA-C9E7-41DE-7D83F5751791}"/>
                </a:ext>
              </a:extLst>
            </p:cNvPr>
            <p:cNvCxnSpPr/>
            <p:nvPr/>
          </p:nvCxnSpPr>
          <p:spPr>
            <a:xfrm>
              <a:off x="1323205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E468F9-0AC9-48BD-BCE2-22DCC7FC9C01}"/>
                </a:ext>
              </a:extLst>
            </p:cNvPr>
            <p:cNvCxnSpPr/>
            <p:nvPr/>
          </p:nvCxnSpPr>
          <p:spPr>
            <a:xfrm>
              <a:off x="1514168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29E61A-AA39-5CB1-BE0E-BBE6479C1E04}"/>
                </a:ext>
              </a:extLst>
            </p:cNvPr>
            <p:cNvCxnSpPr/>
            <p:nvPr/>
          </p:nvCxnSpPr>
          <p:spPr>
            <a:xfrm>
              <a:off x="1705131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86826F-7841-1A97-C123-F655D4324B61}"/>
                </a:ext>
              </a:extLst>
            </p:cNvPr>
            <p:cNvCxnSpPr/>
            <p:nvPr/>
          </p:nvCxnSpPr>
          <p:spPr>
            <a:xfrm>
              <a:off x="1896094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E98C0EA-7CAE-A164-63E7-05BBC411D9BB}"/>
                </a:ext>
              </a:extLst>
            </p:cNvPr>
            <p:cNvCxnSpPr/>
            <p:nvPr/>
          </p:nvCxnSpPr>
          <p:spPr>
            <a:xfrm>
              <a:off x="2087057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0B7860-3D09-19E1-5CD8-ED6FD3CB9B07}"/>
                </a:ext>
              </a:extLst>
            </p:cNvPr>
            <p:cNvCxnSpPr/>
            <p:nvPr/>
          </p:nvCxnSpPr>
          <p:spPr>
            <a:xfrm>
              <a:off x="2278020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1F03C5C-C455-0952-FCAF-19A36BB83DCB}"/>
                </a:ext>
              </a:extLst>
            </p:cNvPr>
            <p:cNvCxnSpPr/>
            <p:nvPr/>
          </p:nvCxnSpPr>
          <p:spPr>
            <a:xfrm>
              <a:off x="2468983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54F8D7-E18A-05FE-5DB9-0C751D0C32AF}"/>
                </a:ext>
              </a:extLst>
            </p:cNvPr>
            <p:cNvCxnSpPr/>
            <p:nvPr/>
          </p:nvCxnSpPr>
          <p:spPr>
            <a:xfrm>
              <a:off x="2659946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E156CD5-B003-8B67-440B-65F2045B6484}"/>
                </a:ext>
              </a:extLst>
            </p:cNvPr>
            <p:cNvCxnSpPr/>
            <p:nvPr/>
          </p:nvCxnSpPr>
          <p:spPr>
            <a:xfrm>
              <a:off x="2850909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E93E6A-3BE5-0A5E-41F8-E02F1BEFB093}"/>
                </a:ext>
              </a:extLst>
            </p:cNvPr>
            <p:cNvCxnSpPr/>
            <p:nvPr/>
          </p:nvCxnSpPr>
          <p:spPr>
            <a:xfrm>
              <a:off x="3041872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7E1158-94D9-C231-9B6B-C91A788E0D45}"/>
                </a:ext>
              </a:extLst>
            </p:cNvPr>
            <p:cNvCxnSpPr/>
            <p:nvPr/>
          </p:nvCxnSpPr>
          <p:spPr>
            <a:xfrm>
              <a:off x="3232835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1D6D12-F493-5A65-0876-8980E5CBDA5D}"/>
                </a:ext>
              </a:extLst>
            </p:cNvPr>
            <p:cNvCxnSpPr/>
            <p:nvPr/>
          </p:nvCxnSpPr>
          <p:spPr>
            <a:xfrm>
              <a:off x="3423798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A71C5A7-1F5A-0809-90C9-EC17F3E9DF42}"/>
                </a:ext>
              </a:extLst>
            </p:cNvPr>
            <p:cNvCxnSpPr/>
            <p:nvPr/>
          </p:nvCxnSpPr>
          <p:spPr>
            <a:xfrm>
              <a:off x="3614761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7C340C3-9C2D-DE16-D740-4BC6F78B478B}"/>
                </a:ext>
              </a:extLst>
            </p:cNvPr>
            <p:cNvCxnSpPr/>
            <p:nvPr/>
          </p:nvCxnSpPr>
          <p:spPr>
            <a:xfrm>
              <a:off x="3805724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A445DBC-5B2D-B3B7-E64F-93E1C125E7FA}"/>
                </a:ext>
              </a:extLst>
            </p:cNvPr>
            <p:cNvSpPr txBox="1"/>
            <p:nvPr/>
          </p:nvSpPr>
          <p:spPr>
            <a:xfrm>
              <a:off x="1188726" y="203939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Y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1D009D0-5498-4E1D-A489-B920B049F240}"/>
                </a:ext>
              </a:extLst>
            </p:cNvPr>
            <p:cNvCxnSpPr/>
            <p:nvPr/>
          </p:nvCxnSpPr>
          <p:spPr>
            <a:xfrm>
              <a:off x="3989342" y="2408730"/>
              <a:ext cx="0" cy="161840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D873230-6F96-FFFF-B4AA-09035BA629C9}"/>
                </a:ext>
              </a:extLst>
            </p:cNvPr>
            <p:cNvCxnSpPr/>
            <p:nvPr/>
          </p:nvCxnSpPr>
          <p:spPr>
            <a:xfrm>
              <a:off x="4180305" y="2408730"/>
              <a:ext cx="0" cy="1618407"/>
            </a:xfrm>
            <a:prstGeom prst="lin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7B7E5A-ABC0-9571-2918-2351A800EB0D}"/>
                </a:ext>
              </a:extLst>
            </p:cNvPr>
            <p:cNvSpPr txBox="1"/>
            <p:nvPr/>
          </p:nvSpPr>
          <p:spPr>
            <a:xfrm>
              <a:off x="2316537" y="4249809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2C2CFF"/>
                  </a:solidFill>
                </a:rPr>
                <a:t>K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0D057F-45BC-9239-72C9-B0F54EC5902E}"/>
                </a:ext>
              </a:extLst>
            </p:cNvPr>
            <p:cNvSpPr txBox="1"/>
            <p:nvPr/>
          </p:nvSpPr>
          <p:spPr>
            <a:xfrm>
              <a:off x="2057311" y="1764260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19E7753-8BDF-FBAC-1992-496384D35AB4}"/>
                </a:ext>
              </a:extLst>
            </p:cNvPr>
            <p:cNvSpPr txBox="1"/>
            <p:nvPr/>
          </p:nvSpPr>
          <p:spPr>
            <a:xfrm>
              <a:off x="3419713" y="1779682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A2</a:t>
              </a:r>
            </a:p>
          </p:txBody>
        </p:sp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id="{6F7510CE-CD03-ED76-B5FC-E0F920DE5A97}"/>
                </a:ext>
              </a:extLst>
            </p:cNvPr>
            <p:cNvSpPr/>
            <p:nvPr/>
          </p:nvSpPr>
          <p:spPr>
            <a:xfrm rot="5400000">
              <a:off x="2164250" y="1538894"/>
              <a:ext cx="220857" cy="1357182"/>
            </a:xfrm>
            <a:prstGeom prst="leftBrac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id="{12FE57CE-FA51-B75C-0AD5-6D9C01463934}"/>
                </a:ext>
              </a:extLst>
            </p:cNvPr>
            <p:cNvSpPr/>
            <p:nvPr/>
          </p:nvSpPr>
          <p:spPr>
            <a:xfrm rot="5400000">
              <a:off x="3500038" y="1697312"/>
              <a:ext cx="220860" cy="1032090"/>
            </a:xfrm>
            <a:prstGeom prst="leftBrac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3C86BF61-0395-38D9-D5ED-EB4978E78D0C}"/>
                </a:ext>
              </a:extLst>
            </p:cNvPr>
            <p:cNvSpPr/>
            <p:nvPr/>
          </p:nvSpPr>
          <p:spPr>
            <a:xfrm rot="5400000" flipH="1">
              <a:off x="2370359" y="2407709"/>
              <a:ext cx="220858" cy="3564813"/>
            </a:xfrm>
            <a:prstGeom prst="leftBrace">
              <a:avLst/>
            </a:prstGeom>
            <a:ln w="12700">
              <a:solidFill>
                <a:srgbClr val="2C2C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A5531C2-63D1-546B-906F-1D9D20B9C16A}"/>
              </a:ext>
            </a:extLst>
          </p:cNvPr>
          <p:cNvSpPr txBox="1"/>
          <p:nvPr/>
        </p:nvSpPr>
        <p:spPr>
          <a:xfrm>
            <a:off x="309686" y="4261695"/>
            <a:ext cx="30833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 Torr C4H10</a:t>
            </a:r>
          </a:p>
          <a:p>
            <a:r>
              <a:rPr lang="en-US" dirty="0"/>
              <a:t>Wire planes, 99% transmission</a:t>
            </a:r>
          </a:p>
          <a:p>
            <a:r>
              <a:rPr lang="en-US" dirty="0"/>
              <a:t>Close spacing of wire planes</a:t>
            </a:r>
          </a:p>
          <a:p>
            <a:r>
              <a:rPr lang="en-US" dirty="0"/>
              <a:t>Fast preamplifiers, fast shapers</a:t>
            </a:r>
          </a:p>
          <a:p>
            <a:r>
              <a:rPr lang="en-US" dirty="0">
                <a:sym typeface="Wingdings" pitchFamily="2" charset="2"/>
              </a:rPr>
              <a:t> High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04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5;p13">
            <a:extLst>
              <a:ext uri="{FF2B5EF4-FFF2-40B4-BE49-F238E27FC236}">
                <a16:creationId xmlns:a16="http://schemas.microsoft.com/office/drawing/2014/main" id="{85E41CFD-643D-FCC5-D526-DA9E352C5F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0201" y="1863385"/>
            <a:ext cx="5617207" cy="36511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6550F1-9BB1-3CA4-5498-A692DC5E1325}"/>
              </a:ext>
            </a:extLst>
          </p:cNvPr>
          <p:cNvSpPr txBox="1"/>
          <p:nvPr/>
        </p:nvSpPr>
        <p:spPr>
          <a:xfrm>
            <a:off x="1471893" y="1762723"/>
            <a:ext cx="325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54Fe + CD2 @ 7.5 MeV/u @ ~5e5pps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0350D-9ECC-75C3-6BE0-60370AFC87C1}"/>
              </a:ext>
            </a:extLst>
          </p:cNvPr>
          <p:cNvSpPr txBox="1"/>
          <p:nvPr/>
        </p:nvSpPr>
        <p:spPr>
          <a:xfrm>
            <a:off x="870133" y="779907"/>
            <a:ext cx="3789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 2023</a:t>
            </a:r>
          </a:p>
          <a:p>
            <a:r>
              <a:rPr lang="en-US" dirty="0"/>
              <a:t>Measure 54Fe(</a:t>
            </a:r>
            <a:r>
              <a:rPr lang="en-US" dirty="0" err="1"/>
              <a:t>d,pg</a:t>
            </a:r>
            <a:r>
              <a:rPr lang="en-US" dirty="0"/>
              <a:t>)55Fe with DAPPER</a:t>
            </a:r>
          </a:p>
          <a:p>
            <a:r>
              <a:rPr lang="en-US" dirty="0"/>
              <a:t>Residues at 0 deg in 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0FCF51-E6E1-ABA7-FDB8-1F2B644206B9}"/>
              </a:ext>
            </a:extLst>
          </p:cNvPr>
          <p:cNvSpPr txBox="1"/>
          <p:nvPr/>
        </p:nvSpPr>
        <p:spPr>
          <a:xfrm>
            <a:off x="6067408" y="1863385"/>
            <a:ext cx="3039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GODDESS IC Cathode (tot </a:t>
            </a:r>
            <a:r>
              <a:rPr lang="en-US" dirty="0" err="1"/>
              <a:t>ene</a:t>
            </a:r>
            <a:r>
              <a:rPr lang="en-US" dirty="0"/>
              <a:t>)</a:t>
            </a:r>
          </a:p>
          <a:p>
            <a:r>
              <a:rPr lang="en-US" dirty="0"/>
              <a:t>-&gt; Preamplifier</a:t>
            </a:r>
          </a:p>
          <a:p>
            <a:r>
              <a:rPr lang="en-US" dirty="0"/>
              <a:t>-&gt; Shaper</a:t>
            </a:r>
          </a:p>
          <a:p>
            <a:r>
              <a:rPr lang="en-US" dirty="0"/>
              <a:t>-&gt; Waveform Digitizer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B6B49-C6BB-7E69-D639-5EC56C8EFB17}"/>
              </a:ext>
            </a:extLst>
          </p:cNvPr>
          <p:cNvSpPr txBox="1"/>
          <p:nvPr/>
        </p:nvSpPr>
        <p:spPr>
          <a:xfrm>
            <a:off x="6257434" y="3588613"/>
            <a:ext cx="2554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Pileup Clearly Observed</a:t>
            </a:r>
          </a:p>
          <a:p>
            <a:r>
              <a:rPr lang="en-US" dirty="0"/>
              <a:t>and distinguishable</a:t>
            </a:r>
          </a:p>
          <a:p>
            <a:endParaRPr lang="en-US" dirty="0"/>
          </a:p>
          <a:p>
            <a:r>
              <a:rPr lang="en-US" dirty="0"/>
              <a:t>Deconvolute to improve efficiency at high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F7B22-461B-8055-99FF-E10318113706}"/>
              </a:ext>
            </a:extLst>
          </p:cNvPr>
          <p:cNvSpPr txBox="1"/>
          <p:nvPr/>
        </p:nvSpPr>
        <p:spPr>
          <a:xfrm>
            <a:off x="2527947" y="5483721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(us)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7C714-75EC-3C88-6B85-1E06B1E942C8}"/>
              </a:ext>
            </a:extLst>
          </p:cNvPr>
          <p:cNvSpPr txBox="1"/>
          <p:nvPr/>
        </p:nvSpPr>
        <p:spPr>
          <a:xfrm rot="16200000">
            <a:off x="-736936" y="3291325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 (arb units)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222F26-40CA-DB80-E313-DD0498582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157" y="210575"/>
            <a:ext cx="906818" cy="1200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251CD3-CCC8-A638-ECBB-B6EFF3998D96}"/>
              </a:ext>
            </a:extLst>
          </p:cNvPr>
          <p:cNvSpPr txBox="1"/>
          <p:nvPr/>
        </p:nvSpPr>
        <p:spPr>
          <a:xfrm>
            <a:off x="205804" y="94236"/>
            <a:ext cx="3580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Zero-degree ionization chamber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56C13-DA19-440A-7D3B-4605368B8771}"/>
              </a:ext>
            </a:extLst>
          </p:cNvPr>
          <p:cNvSpPr txBox="1"/>
          <p:nvPr/>
        </p:nvSpPr>
        <p:spPr>
          <a:xfrm>
            <a:off x="7576283" y="1333699"/>
            <a:ext cx="153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Arthur Alvarez</a:t>
            </a:r>
          </a:p>
        </p:txBody>
      </p:sp>
    </p:spTree>
    <p:extLst>
      <p:ext uri="{BB962C8B-B14F-4D97-AF65-F5344CB8AC3E}">
        <p14:creationId xmlns:p14="http://schemas.microsoft.com/office/powerpoint/2010/main" val="391852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A8D865-3F62-3718-FF63-8D337B99D913}"/>
              </a:ext>
            </a:extLst>
          </p:cNvPr>
          <p:cNvGrpSpPr/>
          <p:nvPr/>
        </p:nvGrpSpPr>
        <p:grpSpPr>
          <a:xfrm>
            <a:off x="320772" y="1236281"/>
            <a:ext cx="8661797" cy="4893469"/>
            <a:chOff x="301978" y="1281110"/>
            <a:chExt cx="8575321" cy="50144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E91F0E-3C43-EF6E-80BB-4E29A19F7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78" y="1281110"/>
              <a:ext cx="8575321" cy="5014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82BDE67-F581-0D3D-19A9-51A2D637104C}"/>
                </a:ext>
              </a:extLst>
            </p:cNvPr>
            <p:cNvCxnSpPr/>
            <p:nvPr/>
          </p:nvCxnSpPr>
          <p:spPr>
            <a:xfrm flipH="1" flipV="1">
              <a:off x="4283675" y="4050127"/>
              <a:ext cx="3560390" cy="42186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7294F1FE-F357-8149-7356-9F4602FA9F94}"/>
                </a:ext>
              </a:extLst>
            </p:cNvPr>
            <p:cNvSpPr txBox="1"/>
            <p:nvPr/>
          </p:nvSpPr>
          <p:spPr>
            <a:xfrm rot="324703">
              <a:off x="6329643" y="4212984"/>
              <a:ext cx="1839705" cy="35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50" b="1" baseline="30000" dirty="0"/>
                <a:t>57</a:t>
              </a:r>
              <a:r>
                <a:rPr lang="en-US" sz="1650" b="1" dirty="0"/>
                <a:t>Fe @ 7.5 MeV/u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5CA3FE-1C00-5707-2B74-39A7147B844E}"/>
                </a:ext>
              </a:extLst>
            </p:cNvPr>
            <p:cNvCxnSpPr/>
            <p:nvPr/>
          </p:nvCxnSpPr>
          <p:spPr>
            <a:xfrm flipH="1" flipV="1">
              <a:off x="1288278" y="3690938"/>
              <a:ext cx="2557330" cy="288974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35C430BE-B937-5E60-4262-E025CC501109}"/>
                </a:ext>
              </a:extLst>
            </p:cNvPr>
            <p:cNvSpPr txBox="1"/>
            <p:nvPr/>
          </p:nvSpPr>
          <p:spPr>
            <a:xfrm rot="324703">
              <a:off x="1632360" y="3502597"/>
              <a:ext cx="699506" cy="35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50" b="1" baseline="30000" dirty="0">
                  <a:solidFill>
                    <a:srgbClr val="002060"/>
                  </a:solidFill>
                </a:rPr>
                <a:t>58</a:t>
              </a:r>
              <a:r>
                <a:rPr lang="en-US" sz="1650" b="1" dirty="0">
                  <a:solidFill>
                    <a:srgbClr val="002060"/>
                  </a:solidFill>
                </a:rPr>
                <a:t>Fe</a:t>
              </a: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7769360A-9D27-0AC0-723D-65F5F7CD4D29}"/>
                </a:ext>
              </a:extLst>
            </p:cNvPr>
            <p:cNvSpPr txBox="1"/>
            <p:nvPr/>
          </p:nvSpPr>
          <p:spPr>
            <a:xfrm>
              <a:off x="3722228" y="2430168"/>
              <a:ext cx="246760" cy="3902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875" b="1" dirty="0">
                  <a:solidFill>
                    <a:srgbClr val="FFFF00"/>
                  </a:solidFill>
                </a:rPr>
                <a:t>γ</a:t>
              </a:r>
              <a:endParaRPr lang="en-US" sz="1875" b="1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ABE8E9C-3F4F-85D3-828E-90C02EF78A6D}"/>
                </a:ext>
              </a:extLst>
            </p:cNvPr>
            <p:cNvCxnSpPr/>
            <p:nvPr/>
          </p:nvCxnSpPr>
          <p:spPr>
            <a:xfrm>
              <a:off x="4098777" y="3964137"/>
              <a:ext cx="112164" cy="1719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5E0B7BDB-023B-01A3-FA48-3E440B96A1F1}"/>
                </a:ext>
              </a:extLst>
            </p:cNvPr>
            <p:cNvSpPr txBox="1"/>
            <p:nvPr/>
          </p:nvSpPr>
          <p:spPr>
            <a:xfrm>
              <a:off x="4140859" y="4050046"/>
              <a:ext cx="567775" cy="390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75" b="1" dirty="0">
                  <a:solidFill>
                    <a:srgbClr val="FF0000"/>
                  </a:solidFill>
                </a:rPr>
                <a:t>p</a:t>
              </a:r>
              <a:r>
                <a:rPr lang="en-US" sz="1875" b="1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21C3BAA-715E-522A-B9DC-B98E46BD1C8E}"/>
                </a:ext>
              </a:extLst>
            </p:cNvPr>
            <p:cNvCxnSpPr/>
            <p:nvPr/>
          </p:nvCxnSpPr>
          <p:spPr>
            <a:xfrm flipH="1" flipV="1">
              <a:off x="3986614" y="2800631"/>
              <a:ext cx="92829" cy="98771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B08AE5-DC28-6531-D402-0F62A928F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162" y="1313433"/>
            <a:ext cx="2045876" cy="7123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33BC40-9FAA-8A50-4694-02B5E8736C8A}"/>
              </a:ext>
            </a:extLst>
          </p:cNvPr>
          <p:cNvSpPr txBox="1"/>
          <p:nvPr/>
        </p:nvSpPr>
        <p:spPr>
          <a:xfrm>
            <a:off x="2326813" y="3123528"/>
            <a:ext cx="1134734" cy="55399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500" b="1" dirty="0"/>
              <a:t>6” diameter</a:t>
            </a:r>
          </a:p>
          <a:p>
            <a:r>
              <a:rPr lang="en-US" sz="1500" b="1" dirty="0"/>
              <a:t>TPC vessel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F37C1C-5F5E-D69D-9B3C-A0B53727420E}"/>
              </a:ext>
            </a:extLst>
          </p:cNvPr>
          <p:cNvSpPr/>
          <p:nvPr/>
        </p:nvSpPr>
        <p:spPr>
          <a:xfrm rot="370630">
            <a:off x="3501156" y="3517101"/>
            <a:ext cx="1273811" cy="801149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55A1CE-6345-8413-493A-A4EF40EAE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77953" y="2169152"/>
            <a:ext cx="2235632" cy="23310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A9E8FF-BD50-B83F-48CF-7D0EF0920AAB}"/>
              </a:ext>
            </a:extLst>
          </p:cNvPr>
          <p:cNvCxnSpPr>
            <a:cxnSpLocks/>
          </p:cNvCxnSpPr>
          <p:nvPr/>
        </p:nvCxnSpPr>
        <p:spPr>
          <a:xfrm flipH="1">
            <a:off x="4136329" y="2158898"/>
            <a:ext cx="2241624" cy="13978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CD90FE-7204-4011-1DFB-8E5A3FBF1360}"/>
              </a:ext>
            </a:extLst>
          </p:cNvPr>
          <p:cNvCxnSpPr>
            <a:cxnSpLocks/>
          </p:cNvCxnSpPr>
          <p:nvPr/>
        </p:nvCxnSpPr>
        <p:spPr>
          <a:xfrm flipH="1" flipV="1">
            <a:off x="4091320" y="4269299"/>
            <a:ext cx="2286634" cy="2444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E63CA5F-761A-1A36-07FE-B235F1684F47}"/>
              </a:ext>
            </a:extLst>
          </p:cNvPr>
          <p:cNvSpPr txBox="1"/>
          <p:nvPr/>
        </p:nvSpPr>
        <p:spPr>
          <a:xfrm>
            <a:off x="7804005" y="3111987"/>
            <a:ext cx="8340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S3 silicon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96D701-7D2F-56E0-563C-1099F1A959C5}"/>
              </a:ext>
            </a:extLst>
          </p:cNvPr>
          <p:cNvSpPr txBox="1"/>
          <p:nvPr/>
        </p:nvSpPr>
        <p:spPr>
          <a:xfrm>
            <a:off x="7030241" y="2684656"/>
            <a:ext cx="8567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field cage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8B947-A70E-1724-25B1-9448D4356FE0}"/>
              </a:ext>
            </a:extLst>
          </p:cNvPr>
          <p:cNvSpPr txBox="1"/>
          <p:nvPr/>
        </p:nvSpPr>
        <p:spPr>
          <a:xfrm rot="19890830">
            <a:off x="6481902" y="2369520"/>
            <a:ext cx="8819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pad plane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DA33E-D643-402B-4CEA-C73706ED47BC}"/>
              </a:ext>
            </a:extLst>
          </p:cNvPr>
          <p:cNvSpPr txBox="1"/>
          <p:nvPr/>
        </p:nvSpPr>
        <p:spPr>
          <a:xfrm>
            <a:off x="415003" y="0"/>
            <a:ext cx="2407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TPC for DAPPER</a:t>
            </a:r>
          </a:p>
          <a:p>
            <a:r>
              <a:rPr lang="en-US" dirty="0"/>
              <a:t>Simulations in progress</a:t>
            </a:r>
          </a:p>
          <a:p>
            <a:r>
              <a:rPr lang="en-US" dirty="0"/>
              <a:t>10cm length x 10cm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51791-880C-F361-184F-E0EA0547FA9B}"/>
              </a:ext>
            </a:extLst>
          </p:cNvPr>
          <p:cNvSpPr txBox="1"/>
          <p:nvPr/>
        </p:nvSpPr>
        <p:spPr>
          <a:xfrm>
            <a:off x="3954908" y="35952"/>
            <a:ext cx="486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fusion-evaporation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target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density of deuterium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E* resolution (energy loss and angle)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41A729F8-D947-8406-850F-F107AD5AB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16" y="4642885"/>
            <a:ext cx="7125026" cy="18600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726D5C-F693-84E0-F5CC-8B8998A89E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02" r="13114"/>
          <a:stretch/>
        </p:blipFill>
        <p:spPr>
          <a:xfrm>
            <a:off x="270781" y="4615820"/>
            <a:ext cx="869099" cy="13070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0F67CC-CE12-A0F4-1BD4-D0C4495175E1}"/>
              </a:ext>
            </a:extLst>
          </p:cNvPr>
          <p:cNvSpPr txBox="1"/>
          <p:nvPr/>
        </p:nvSpPr>
        <p:spPr>
          <a:xfrm>
            <a:off x="161431" y="5883745"/>
            <a:ext cx="10877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Sebastian</a:t>
            </a:r>
          </a:p>
          <a:p>
            <a:r>
              <a:rPr lang="en-US" dirty="0"/>
              <a:t>Regener</a:t>
            </a:r>
          </a:p>
        </p:txBody>
      </p:sp>
    </p:spTree>
    <p:extLst>
      <p:ext uri="{BB962C8B-B14F-4D97-AF65-F5344CB8AC3E}">
        <p14:creationId xmlns:p14="http://schemas.microsoft.com/office/powerpoint/2010/main" val="382346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3AD42ACF-749A-0892-B3FA-5AD5D7B26A6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2418" y="1028383"/>
            <a:ext cx="1706440" cy="5642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79D7D-A103-BA91-2ABF-4F5104C3F11E}"/>
              </a:ext>
            </a:extLst>
          </p:cNvPr>
          <p:cNvSpPr txBox="1"/>
          <p:nvPr/>
        </p:nvSpPr>
        <p:spPr>
          <a:xfrm>
            <a:off x="225273" y="2098561"/>
            <a:ext cx="3151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Capabilities</a:t>
            </a:r>
          </a:p>
          <a:p>
            <a:r>
              <a:rPr lang="en-US" dirty="0"/>
              <a:t>High Gamma Ray Efficiency</a:t>
            </a:r>
          </a:p>
          <a:p>
            <a:r>
              <a:rPr lang="en-US" dirty="0"/>
              <a:t>High Granularity</a:t>
            </a:r>
          </a:p>
          <a:p>
            <a:r>
              <a:rPr lang="en-US" dirty="0"/>
              <a:t>Total Gamma Energy</a:t>
            </a:r>
          </a:p>
          <a:p>
            <a:r>
              <a:rPr lang="en-US" dirty="0"/>
              <a:t>Gamma Multiplicity</a:t>
            </a:r>
          </a:p>
          <a:p>
            <a:r>
              <a:rPr lang="en-US" dirty="0"/>
              <a:t>Individual Gamma Energy</a:t>
            </a:r>
          </a:p>
          <a:p>
            <a:r>
              <a:rPr lang="en-US" dirty="0"/>
              <a:t>Good Doppler Correction</a:t>
            </a:r>
          </a:p>
          <a:p>
            <a:r>
              <a:rPr lang="en-US" dirty="0"/>
              <a:t>Inverse Kinematics</a:t>
            </a:r>
          </a:p>
          <a:p>
            <a:r>
              <a:rPr lang="en-US" dirty="0">
                <a:sym typeface="Wingdings" pitchFamily="2" charset="2"/>
              </a:rPr>
              <a:t>Secondary Beams</a:t>
            </a:r>
            <a:endParaRPr lang="en-US" dirty="0"/>
          </a:p>
          <a:p>
            <a:r>
              <a:rPr lang="en-US" dirty="0"/>
              <a:t>Unit-Z for Residues at High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F598E-68DD-752A-B38A-619EDADE8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428" y="1104628"/>
            <a:ext cx="5141674" cy="38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AEB33-E480-5328-0C44-A91AFFF48CBD}"/>
              </a:ext>
            </a:extLst>
          </p:cNvPr>
          <p:cNvSpPr txBox="1"/>
          <p:nvPr/>
        </p:nvSpPr>
        <p:spPr>
          <a:xfrm>
            <a:off x="3935896" y="287837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7713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CFE8A5-57E8-400E-6A8D-F8CC65C5F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331" y="3712371"/>
            <a:ext cx="3189996" cy="1504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74BA12-9A2A-8D36-E541-8194C3AF714D}"/>
              </a:ext>
            </a:extLst>
          </p:cNvPr>
          <p:cNvSpPr txBox="1"/>
          <p:nvPr/>
        </p:nvSpPr>
        <p:spPr>
          <a:xfrm>
            <a:off x="306253" y="1201618"/>
            <a:ext cx="393453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Austin Abbott (Ph.D. 2024)</a:t>
            </a:r>
          </a:p>
          <a:p>
            <a:r>
              <a:rPr lang="en-US" u="sng" dirty="0"/>
              <a:t>Arthur Alvarez</a:t>
            </a:r>
          </a:p>
          <a:p>
            <a:r>
              <a:rPr lang="en-US" dirty="0"/>
              <a:t>Aaron Couture (LANL)</a:t>
            </a:r>
          </a:p>
          <a:p>
            <a:r>
              <a:rPr lang="en-US" dirty="0"/>
              <a:t>Jerome Gauthier</a:t>
            </a:r>
          </a:p>
          <a:p>
            <a:r>
              <a:rPr lang="en-US" dirty="0"/>
              <a:t>Kris Hagel</a:t>
            </a:r>
          </a:p>
          <a:p>
            <a:r>
              <a:rPr lang="en-US" dirty="0"/>
              <a:t>Alan McIntosh</a:t>
            </a:r>
          </a:p>
          <a:p>
            <a:r>
              <a:rPr lang="en-US" dirty="0"/>
              <a:t>Shuya Ota (now BNL)</a:t>
            </a:r>
          </a:p>
          <a:p>
            <a:r>
              <a:rPr lang="en-US" dirty="0"/>
              <a:t>Steve Pain (et al ORNL)</a:t>
            </a:r>
          </a:p>
          <a:p>
            <a:r>
              <a:rPr lang="en-US" dirty="0" err="1"/>
              <a:t>Ratkiewicz</a:t>
            </a:r>
            <a:r>
              <a:rPr lang="en-US" dirty="0"/>
              <a:t> (et al LLNL)</a:t>
            </a:r>
          </a:p>
          <a:p>
            <a:r>
              <a:rPr lang="en-US" dirty="0"/>
              <a:t>Anna Simon (Notre Dame)</a:t>
            </a:r>
          </a:p>
          <a:p>
            <a:r>
              <a:rPr lang="en-US" dirty="0" err="1"/>
              <a:t>Grigory</a:t>
            </a:r>
            <a:r>
              <a:rPr lang="en-US" dirty="0"/>
              <a:t> Potel (LLNL)</a:t>
            </a:r>
          </a:p>
          <a:p>
            <a:r>
              <a:rPr lang="en-US" u="sng" dirty="0"/>
              <a:t>Sebastian Regener</a:t>
            </a:r>
          </a:p>
          <a:p>
            <a:r>
              <a:rPr lang="en-US" dirty="0"/>
              <a:t>Andrea Richard (LLNL/Ohio)</a:t>
            </a:r>
          </a:p>
          <a:p>
            <a:r>
              <a:rPr lang="en-US" u="sng" dirty="0"/>
              <a:t>Maxwell Sorensen (Ph.D. Thesis in prep)</a:t>
            </a:r>
          </a:p>
          <a:p>
            <a:r>
              <a:rPr lang="en-US" dirty="0"/>
              <a:t>Sherry J. </a:t>
            </a:r>
            <a:r>
              <a:rPr lang="en-US" dirty="0" err="1"/>
              <a:t>Yennello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E5B00F-2CD4-2F31-2DC0-D07D41028110}"/>
              </a:ext>
            </a:extLst>
          </p:cNvPr>
          <p:cNvGrpSpPr/>
          <p:nvPr/>
        </p:nvGrpSpPr>
        <p:grpSpPr>
          <a:xfrm>
            <a:off x="4192582" y="332766"/>
            <a:ext cx="4444358" cy="4232787"/>
            <a:chOff x="4212982" y="1501733"/>
            <a:chExt cx="4444358" cy="42327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C4D206-EE20-5016-5FBE-37B0D632B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2982" y="1501733"/>
              <a:ext cx="4444358" cy="3333268"/>
            </a:xfrm>
            <a:prstGeom prst="rect">
              <a:avLst/>
            </a:prstGeom>
          </p:spPr>
        </p:pic>
        <p:pic>
          <p:nvPicPr>
            <p:cNvPr id="3" name="Picture 2" descr="Aaron Couture">
              <a:extLst>
                <a:ext uri="{FF2B5EF4-FFF2-40B4-BE49-F238E27FC236}">
                  <a16:creationId xmlns:a16="http://schemas.microsoft.com/office/drawing/2014/main" id="{D0E23733-BF7E-49AF-9D88-18FFCF2B4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757" y="4120675"/>
              <a:ext cx="1075898" cy="1613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73">
            <a:extLst>
              <a:ext uri="{FF2B5EF4-FFF2-40B4-BE49-F238E27FC236}">
                <a16:creationId xmlns:a16="http://schemas.microsoft.com/office/drawing/2014/main" id="{B12F6EF8-321B-47E9-0A23-63EEEF045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07" y="4642419"/>
            <a:ext cx="2577802" cy="73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66F9A383-2705-ED26-AFF0-A6075A2C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37" y="5255637"/>
            <a:ext cx="1404693" cy="6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yclotron Institute – Nuclear Science at Texas A&amp;M University">
            <a:extLst>
              <a:ext uri="{FF2B5EF4-FFF2-40B4-BE49-F238E27FC236}">
                <a16:creationId xmlns:a16="http://schemas.microsoft.com/office/drawing/2014/main" id="{0563B736-FB07-154A-B9A2-D0EBC5EA3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10" y="5217204"/>
            <a:ext cx="3446327" cy="6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wrence Livermore National Laboratory">
            <a:extLst>
              <a:ext uri="{FF2B5EF4-FFF2-40B4-BE49-F238E27FC236}">
                <a16:creationId xmlns:a16="http://schemas.microsoft.com/office/drawing/2014/main" id="{6A24ABE5-E7A8-E417-5419-C70695498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08" y="5976511"/>
            <a:ext cx="462705" cy="4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ak Ridge National Laboratory | U.S. Fish &amp; Wildlife Service">
            <a:extLst>
              <a:ext uri="{FF2B5EF4-FFF2-40B4-BE49-F238E27FC236}">
                <a16:creationId xmlns:a16="http://schemas.microsoft.com/office/drawing/2014/main" id="{15A70795-6DDC-FFB4-1FC0-D54EF7B4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80" y="5976511"/>
            <a:ext cx="1123977" cy="5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NL | Brand Center | Logo">
            <a:extLst>
              <a:ext uri="{FF2B5EF4-FFF2-40B4-BE49-F238E27FC236}">
                <a16:creationId xmlns:a16="http://schemas.microsoft.com/office/drawing/2014/main" id="{7FC17056-20D8-9136-0160-E948A3E9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610" y="5938078"/>
            <a:ext cx="846826" cy="5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6F6D859-3A0C-8881-F1D6-0E54AC4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89" y="5999403"/>
            <a:ext cx="410240" cy="3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ngle sign-on logo refresh">
            <a:extLst>
              <a:ext uri="{FF2B5EF4-FFF2-40B4-BE49-F238E27FC236}">
                <a16:creationId xmlns:a16="http://schemas.microsoft.com/office/drawing/2014/main" id="{D75AA444-62C1-2AEF-7852-C8D4708D0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15" y="5976511"/>
            <a:ext cx="1162812" cy="4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828CB-3541-2896-1ABB-0EBA0DED5107}"/>
              </a:ext>
            </a:extLst>
          </p:cNvPr>
          <p:cNvSpPr txBox="1"/>
          <p:nvPr/>
        </p:nvSpPr>
        <p:spPr>
          <a:xfrm>
            <a:off x="144114" y="5476413"/>
            <a:ext cx="32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NNSA: CENTAUR: </a:t>
            </a:r>
            <a:r>
              <a:rPr lang="en-US" sz="1200" dirty="0">
                <a:effectLst/>
              </a:rPr>
              <a:t>DE-NA0003841</a:t>
            </a:r>
            <a:r>
              <a:rPr lang="en-US" sz="1200" dirty="0"/>
              <a:t>, </a:t>
            </a:r>
            <a:r>
              <a:rPr lang="en-US" sz="1200" dirty="0">
                <a:effectLst/>
              </a:rPr>
              <a:t>DE-NA0004150</a:t>
            </a:r>
            <a:endParaRPr lang="en-US" sz="1200" dirty="0"/>
          </a:p>
          <a:p>
            <a:r>
              <a:rPr lang="en-US" sz="1200" dirty="0"/>
              <a:t>DOE-NP: DE-FG02-93ER40773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35141BFA-93C4-A57F-DB2A-A15AADC1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96" y="5842530"/>
            <a:ext cx="682441" cy="6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618CC020-9081-5CD2-F44A-33EEB687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" y="5808955"/>
            <a:ext cx="1820690" cy="7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D8324-34FA-5227-E3F8-AA49DEEBB3CF}"/>
              </a:ext>
            </a:extLst>
          </p:cNvPr>
          <p:cNvSpPr txBox="1"/>
          <p:nvPr/>
        </p:nvSpPr>
        <p:spPr>
          <a:xfrm>
            <a:off x="507060" y="158185"/>
            <a:ext cx="345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Acknowledgements</a:t>
            </a:r>
          </a:p>
        </p:txBody>
      </p:sp>
      <p:pic>
        <p:nvPicPr>
          <p:cNvPr id="7" name="Picture 2" descr="ARUNA - Association for Research at University Nuclear Accelerators">
            <a:extLst>
              <a:ext uri="{FF2B5EF4-FFF2-40B4-BE49-F238E27FC236}">
                <a16:creationId xmlns:a16="http://schemas.microsoft.com/office/drawing/2014/main" id="{39CF323E-AF70-D68D-3E28-7C31863A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01" y="4559418"/>
            <a:ext cx="1421045" cy="7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6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AEB33-E480-5328-0C44-A91AFFF48CBD}"/>
              </a:ext>
            </a:extLst>
          </p:cNvPr>
          <p:cNvSpPr txBox="1"/>
          <p:nvPr/>
        </p:nvSpPr>
        <p:spPr>
          <a:xfrm>
            <a:off x="3935896" y="2878372"/>
            <a:ext cx="14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92267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2931736" y="179396"/>
            <a:ext cx="6067985" cy="7428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1427" tIns="25706" rIns="51427" bIns="25706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2400" dirty="0"/>
              <a:t>Detector Array for Photons,</a:t>
            </a:r>
            <a:br>
              <a:rPr lang="en-US" sz="2400" dirty="0"/>
            </a:br>
            <a:r>
              <a:rPr lang="en-US" sz="2400" dirty="0"/>
              <a:t>Protons, and Exotic Residues</a:t>
            </a:r>
            <a:endParaRPr sz="2400" dirty="0"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786" y="257101"/>
            <a:ext cx="1738148" cy="5747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01F04E-9A1A-829B-5B27-81B79C41C534}"/>
              </a:ext>
            </a:extLst>
          </p:cNvPr>
          <p:cNvSpPr txBox="1"/>
          <p:nvPr/>
        </p:nvSpPr>
        <p:spPr>
          <a:xfrm>
            <a:off x="5598366" y="1411492"/>
            <a:ext cx="40001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d,p</a:t>
            </a:r>
            <a:r>
              <a:rPr lang="en-US" dirty="0"/>
              <a:t>) as (</a:t>
            </a:r>
            <a:r>
              <a:rPr lang="en-US" dirty="0" err="1"/>
              <a:t>n,g</a:t>
            </a:r>
            <a:r>
              <a:rPr lang="en-US" dirty="0"/>
              <a:t>) proxy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highly segmented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Inverse kinematics </a:t>
            </a:r>
            <a:r>
              <a:rPr lang="en-US" dirty="0">
                <a:sym typeface="Wingdings" pitchFamily="2" charset="2"/>
              </a:rPr>
              <a:t> RIB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Highly segmented, high efficiency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Excitation energy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Gamma multiplicity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Total gamma energy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Individual gamma energies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Accurate Doppler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Photon strength function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Improve neutron capture model predictions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659B99-D55B-C21E-D92F-309596E17C58}"/>
              </a:ext>
            </a:extLst>
          </p:cNvPr>
          <p:cNvGrpSpPr/>
          <p:nvPr/>
        </p:nvGrpSpPr>
        <p:grpSpPr>
          <a:xfrm>
            <a:off x="90093" y="1156751"/>
            <a:ext cx="5467192" cy="3577119"/>
            <a:chOff x="-468981" y="18290"/>
            <a:chExt cx="7289590" cy="47694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A5369E-1707-352B-F127-DF1D6E801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51"/>
            <a:stretch/>
          </p:blipFill>
          <p:spPr>
            <a:xfrm flipH="1">
              <a:off x="-468981" y="18290"/>
              <a:ext cx="7289590" cy="47694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49E70-3BD6-B169-5A9B-9D6D7CB3E050}"/>
                </a:ext>
              </a:extLst>
            </p:cNvPr>
            <p:cNvSpPr txBox="1"/>
            <p:nvPr/>
          </p:nvSpPr>
          <p:spPr>
            <a:xfrm>
              <a:off x="4193185" y="975498"/>
              <a:ext cx="7078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BaF2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8567B9-78B0-E404-3834-95292738A37D}"/>
                </a:ext>
              </a:extLst>
            </p:cNvPr>
            <p:cNvSpPr txBox="1"/>
            <p:nvPr/>
          </p:nvSpPr>
          <p:spPr>
            <a:xfrm>
              <a:off x="4892534" y="2507587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Si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B667E0-957A-7083-5CE0-F4930962F511}"/>
                </a:ext>
              </a:extLst>
            </p:cNvPr>
            <p:cNvSpPr txBox="1"/>
            <p:nvPr/>
          </p:nvSpPr>
          <p:spPr>
            <a:xfrm>
              <a:off x="1325282" y="364147"/>
              <a:ext cx="7078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BaF2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100CA34-4400-53B6-45A0-330ED8EE3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4" y="331865"/>
            <a:ext cx="569292" cy="46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CA992D-5F9C-6355-E48D-6C8059C0254F}"/>
              </a:ext>
            </a:extLst>
          </p:cNvPr>
          <p:cNvSpPr txBox="1"/>
          <p:nvPr/>
        </p:nvSpPr>
        <p:spPr>
          <a:xfrm>
            <a:off x="2235911" y="4648607"/>
            <a:ext cx="188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one side-pack not shown for clarity</a:t>
            </a:r>
          </a:p>
        </p:txBody>
      </p:sp>
    </p:spTree>
    <p:extLst>
      <p:ext uri="{BB962C8B-B14F-4D97-AF65-F5344CB8AC3E}">
        <p14:creationId xmlns:p14="http://schemas.microsoft.com/office/powerpoint/2010/main" val="1849048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BFECF-ADD5-FB93-05E2-33906128E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82" y="922670"/>
            <a:ext cx="5205178" cy="354855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5F5ED2A-FAF4-40A8-8423-E9571B10D72C}"/>
              </a:ext>
            </a:extLst>
          </p:cNvPr>
          <p:cNvSpPr/>
          <p:nvPr/>
        </p:nvSpPr>
        <p:spPr>
          <a:xfrm>
            <a:off x="2528516" y="4842345"/>
            <a:ext cx="151074" cy="15107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C44D6-9399-B074-6312-9F780AD87B7E}"/>
              </a:ext>
            </a:extLst>
          </p:cNvPr>
          <p:cNvSpPr txBox="1"/>
          <p:nvPr/>
        </p:nvSpPr>
        <p:spPr>
          <a:xfrm>
            <a:off x="2679590" y="4733216"/>
            <a:ext cx="446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measured. includes some Compton scattering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F1521E-5CCE-FEF9-6F85-6B7A2CA3F8A2}"/>
              </a:ext>
            </a:extLst>
          </p:cNvPr>
          <p:cNvSpPr/>
          <p:nvPr/>
        </p:nvSpPr>
        <p:spPr>
          <a:xfrm>
            <a:off x="2528516" y="5219225"/>
            <a:ext cx="151074" cy="151074"/>
          </a:xfrm>
          <a:prstGeom prst="ellipse">
            <a:avLst/>
          </a:prstGeom>
          <a:noFill/>
          <a:ln w="19050">
            <a:solidFill>
              <a:srgbClr val="4AFF3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49D6E-C213-CFD5-3453-0FE557D74B02}"/>
              </a:ext>
            </a:extLst>
          </p:cNvPr>
          <p:cNvSpPr txBox="1"/>
          <p:nvPr/>
        </p:nvSpPr>
        <p:spPr>
          <a:xfrm>
            <a:off x="2679590" y="5102548"/>
            <a:ext cx="359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simulation, to compare to measured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A9453F-ADE1-E8CE-BB73-75FF35840C5A}"/>
              </a:ext>
            </a:extLst>
          </p:cNvPr>
          <p:cNvSpPr/>
          <p:nvPr/>
        </p:nvSpPr>
        <p:spPr>
          <a:xfrm>
            <a:off x="2528515" y="5581009"/>
            <a:ext cx="151074" cy="151074"/>
          </a:xfrm>
          <a:prstGeom prst="ellipse">
            <a:avLst/>
          </a:prstGeom>
          <a:noFill/>
          <a:ln w="19050">
            <a:solidFill>
              <a:srgbClr val="2C2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D0438-B8F4-C660-84DA-69F7E23DB6CE}"/>
              </a:ext>
            </a:extLst>
          </p:cNvPr>
          <p:cNvSpPr txBox="1"/>
          <p:nvPr/>
        </p:nvSpPr>
        <p:spPr>
          <a:xfrm>
            <a:off x="2679589" y="5471073"/>
            <a:ext cx="459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simulation. narrow gate to exclude all Compton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62E361-65B4-54EF-A26A-C1FF5E029557}"/>
              </a:ext>
            </a:extLst>
          </p:cNvPr>
          <p:cNvSpPr/>
          <p:nvPr/>
        </p:nvSpPr>
        <p:spPr>
          <a:xfrm>
            <a:off x="2536464" y="5922569"/>
            <a:ext cx="151074" cy="15107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54B6B-C0A8-0BB3-86D1-D26792918B8D}"/>
              </a:ext>
            </a:extLst>
          </p:cNvPr>
          <p:cNvSpPr txBox="1"/>
          <p:nvPr/>
        </p:nvSpPr>
        <p:spPr>
          <a:xfrm>
            <a:off x="2697223" y="5813440"/>
            <a:ext cx="295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 corrected by     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DE3FC-8863-5CD5-CFBC-5901B1A7BB3D}"/>
              </a:ext>
            </a:extLst>
          </p:cNvPr>
          <p:cNvSpPr txBox="1"/>
          <p:nvPr/>
        </p:nvSpPr>
        <p:spPr>
          <a:xfrm rot="314434">
            <a:off x="4095613" y="2663686"/>
            <a:ext cx="1859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many evenly spaced energies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FAFFE2-7D19-E9EA-0B91-C3647FC43DB7}"/>
              </a:ext>
            </a:extLst>
          </p:cNvPr>
          <p:cNvSpPr txBox="1"/>
          <p:nvPr/>
        </p:nvSpPr>
        <p:spPr>
          <a:xfrm>
            <a:off x="2293552" y="3009685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137Cs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0F9300-A622-380B-D640-89B060843BFA}"/>
              </a:ext>
            </a:extLst>
          </p:cNvPr>
          <p:cNvSpPr txBox="1"/>
          <p:nvPr/>
        </p:nvSpPr>
        <p:spPr>
          <a:xfrm>
            <a:off x="5827985" y="3508052"/>
            <a:ext cx="588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232U</a:t>
            </a:r>
          </a:p>
          <a:p>
            <a:pPr algn="ctr"/>
            <a:r>
              <a:rPr lang="en-US" sz="1100" dirty="0"/>
              <a:t>(208Tl)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C9455-21B6-DA09-AB7C-15B553E08190}"/>
              </a:ext>
            </a:extLst>
          </p:cNvPr>
          <p:cNvSpPr txBox="1"/>
          <p:nvPr/>
        </p:nvSpPr>
        <p:spPr>
          <a:xfrm>
            <a:off x="3395207" y="3271295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22Na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6374AB-35DE-A527-5D10-C76BD78BA77B}"/>
              </a:ext>
            </a:extLst>
          </p:cNvPr>
          <p:cNvSpPr/>
          <p:nvPr/>
        </p:nvSpPr>
        <p:spPr>
          <a:xfrm>
            <a:off x="5172259" y="5860514"/>
            <a:ext cx="151074" cy="151074"/>
          </a:xfrm>
          <a:prstGeom prst="ellipse">
            <a:avLst/>
          </a:prstGeom>
          <a:noFill/>
          <a:ln w="19050">
            <a:solidFill>
              <a:srgbClr val="4AFF3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ACF772-451E-5E24-6FF2-DD42AF28466F}"/>
              </a:ext>
            </a:extLst>
          </p:cNvPr>
          <p:cNvSpPr/>
          <p:nvPr/>
        </p:nvSpPr>
        <p:spPr>
          <a:xfrm>
            <a:off x="5447443" y="5976780"/>
            <a:ext cx="151074" cy="151074"/>
          </a:xfrm>
          <a:prstGeom prst="ellipse">
            <a:avLst/>
          </a:prstGeom>
          <a:noFill/>
          <a:ln w="19050">
            <a:solidFill>
              <a:srgbClr val="2C2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53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277A2-C62D-DA42-93F3-151ECCE27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68" b="1"/>
          <a:stretch/>
        </p:blipFill>
        <p:spPr>
          <a:xfrm>
            <a:off x="1727351" y="140416"/>
            <a:ext cx="5229799" cy="26768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66B4EE-8FFC-0448-8E19-050ED95A7ADC}"/>
              </a:ext>
            </a:extLst>
          </p:cNvPr>
          <p:cNvSpPr/>
          <p:nvPr/>
        </p:nvSpPr>
        <p:spPr>
          <a:xfrm>
            <a:off x="5535827" y="2614690"/>
            <a:ext cx="301505" cy="36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398CC-29DB-4678-5153-D00F14A4C856}"/>
              </a:ext>
            </a:extLst>
          </p:cNvPr>
          <p:cNvSpPr txBox="1"/>
          <p:nvPr/>
        </p:nvSpPr>
        <p:spPr>
          <a:xfrm>
            <a:off x="685748" y="5564312"/>
            <a:ext cx="7618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1. raw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159B2-1091-9569-6D6F-AC1A4055E40A}"/>
              </a:ext>
            </a:extLst>
          </p:cNvPr>
          <p:cNvSpPr txBox="1"/>
          <p:nvPr/>
        </p:nvSpPr>
        <p:spPr>
          <a:xfrm>
            <a:off x="5180922" y="5473999"/>
            <a:ext cx="21920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Doppler corrected</a:t>
            </a:r>
          </a:p>
          <a:p>
            <a:r>
              <a:rPr lang="en-US" dirty="0"/>
              <a:t>“unfolded” remove detector response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E9CFA-7FF8-0344-8A04-8EC11B697E97}"/>
              </a:ext>
            </a:extLst>
          </p:cNvPr>
          <p:cNvGrpSpPr/>
          <p:nvPr/>
        </p:nvGrpSpPr>
        <p:grpSpPr>
          <a:xfrm>
            <a:off x="119737" y="2857745"/>
            <a:ext cx="4335314" cy="2435062"/>
            <a:chOff x="-2231889" y="-5325203"/>
            <a:chExt cx="4335314" cy="24350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7A19ED-0E6E-2B98-160D-3AA478397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51" b="52503"/>
            <a:stretch/>
          </p:blipFill>
          <p:spPr>
            <a:xfrm>
              <a:off x="-1716658" y="-5325203"/>
              <a:ext cx="3820083" cy="20816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2D41AA-B2CC-A0A5-5004-B595E7393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267" r="96789" b="39796"/>
            <a:stretch/>
          </p:blipFill>
          <p:spPr>
            <a:xfrm>
              <a:off x="-2231889" y="-5037855"/>
              <a:ext cx="249596" cy="1531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32F080-89BC-62A6-9AA0-CC5203063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807" t="94146" r="36722" b="1367"/>
            <a:stretch/>
          </p:blipFill>
          <p:spPr>
            <a:xfrm>
              <a:off x="-750565" y="-3086738"/>
              <a:ext cx="1824228" cy="1965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ADD25C-FB82-861A-4CC0-49BEED9A9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51" t="91155" b="5180"/>
            <a:stretch/>
          </p:blipFill>
          <p:spPr>
            <a:xfrm>
              <a:off x="-1717250" y="-3271586"/>
              <a:ext cx="3820083" cy="16063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F87CD6-BBB3-2604-3052-6CAE0B206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14" r="92909" b="52503"/>
            <a:stretch/>
          </p:blipFill>
          <p:spPr>
            <a:xfrm>
              <a:off x="-1998332" y="-5313097"/>
              <a:ext cx="332454" cy="208167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455CEC-6441-878F-7C11-F84C1235E81F}"/>
              </a:ext>
            </a:extLst>
          </p:cNvPr>
          <p:cNvGrpSpPr/>
          <p:nvPr/>
        </p:nvGrpSpPr>
        <p:grpSpPr>
          <a:xfrm>
            <a:off x="4688951" y="2869851"/>
            <a:ext cx="4312054" cy="2378264"/>
            <a:chOff x="-2835740" y="-2478155"/>
            <a:chExt cx="4312054" cy="23782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9180376-CD05-3E8C-7BC8-6B6338ED6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910" t="1054" r="-59" b="51449"/>
            <a:stretch/>
          </p:blipFill>
          <p:spPr>
            <a:xfrm>
              <a:off x="-2343769" y="-2478155"/>
              <a:ext cx="3820083" cy="20816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C8A4CB-932C-79D0-8085-E7C845692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294" r="97118" b="36653"/>
            <a:stretch/>
          </p:blipFill>
          <p:spPr>
            <a:xfrm>
              <a:off x="-2835740" y="-2271198"/>
              <a:ext cx="223949" cy="166775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D940ED-15DC-8633-4205-0E0502D0E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648" t="95080" r="35881"/>
            <a:stretch/>
          </p:blipFill>
          <p:spPr>
            <a:xfrm>
              <a:off x="-1407778" y="-315532"/>
              <a:ext cx="1824229" cy="21564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804435-7345-DED8-D907-23577B11C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42" t="1054" r="92873" b="51449"/>
            <a:stretch/>
          </p:blipFill>
          <p:spPr>
            <a:xfrm>
              <a:off x="-2611791" y="-2478155"/>
              <a:ext cx="317499" cy="20816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DD4CF0-3E25-9CCC-6E2E-D6D94AE79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910" t="92202" r="3384" b="4839"/>
            <a:stretch/>
          </p:blipFill>
          <p:spPr>
            <a:xfrm>
              <a:off x="-2343769" y="-418642"/>
              <a:ext cx="3552456" cy="1297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E0E332-8D1D-7EF5-39AC-071FC34C1800}"/>
              </a:ext>
            </a:extLst>
          </p:cNvPr>
          <p:cNvSpPr txBox="1"/>
          <p:nvPr/>
        </p:nvSpPr>
        <p:spPr>
          <a:xfrm>
            <a:off x="2394014" y="247631"/>
            <a:ext cx="23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Doppler: 22% variation</a:t>
            </a:r>
          </a:p>
        </p:txBody>
      </p:sp>
    </p:spTree>
    <p:extLst>
      <p:ext uri="{BB962C8B-B14F-4D97-AF65-F5344CB8AC3E}">
        <p14:creationId xmlns:p14="http://schemas.microsoft.com/office/powerpoint/2010/main" val="4213579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A71F3A-E3A4-04F9-9EE2-1185CDB3FE63}"/>
              </a:ext>
            </a:extLst>
          </p:cNvPr>
          <p:cNvSpPr txBox="1"/>
          <p:nvPr/>
        </p:nvSpPr>
        <p:spPr>
          <a:xfrm>
            <a:off x="276446" y="118106"/>
            <a:ext cx="5356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58Fe Photon Strength Function</a:t>
            </a:r>
          </a:p>
          <a:p>
            <a:r>
              <a:rPr lang="en-US" dirty="0"/>
              <a:t>A. Abbott, Ph.D. Thesis, TAMU (2024)</a:t>
            </a:r>
          </a:p>
          <a:p>
            <a:r>
              <a:rPr lang="en-US" i="1" dirty="0"/>
              <a:t>see also M. Sorensen Ph.D. Thesis, TAMU (2024 in prep)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77FB0-CE1D-C910-C67E-404D8521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9" y="1842399"/>
            <a:ext cx="4167963" cy="2849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AD02D7-BE42-82F3-A230-0CE64B6AC32E}"/>
              </a:ext>
            </a:extLst>
          </p:cNvPr>
          <p:cNvSpPr txBox="1"/>
          <p:nvPr/>
        </p:nvSpPr>
        <p:spPr>
          <a:xfrm>
            <a:off x="1307805" y="2744092"/>
            <a:ext cx="139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TAMU: </a:t>
            </a:r>
            <a:r>
              <a:rPr lang="en-US" sz="1400" dirty="0" err="1"/>
              <a:t>stat+sys</a:t>
            </a:r>
            <a:endParaRPr lang="en-US" sz="1400" dirty="0"/>
          </a:p>
          <a:p>
            <a:r>
              <a:rPr lang="en-US" sz="1400" dirty="0"/>
              <a:t>Others: stat only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5F166D-8E8B-212F-EA4B-E2AA6D672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6" y="1842399"/>
            <a:ext cx="4167963" cy="2849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027054-06E7-A806-AAA6-B2344893B4F4}"/>
              </a:ext>
            </a:extLst>
          </p:cNvPr>
          <p:cNvSpPr txBox="1"/>
          <p:nvPr/>
        </p:nvSpPr>
        <p:spPr>
          <a:xfrm>
            <a:off x="5454503" y="1552353"/>
            <a:ext cx="323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Inclusion of data down to 2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DA4A2B-EB13-491A-AFA9-5900EFB33DDB}"/>
              </a:ext>
            </a:extLst>
          </p:cNvPr>
          <p:cNvSpPr txBox="1"/>
          <p:nvPr/>
        </p:nvSpPr>
        <p:spPr>
          <a:xfrm>
            <a:off x="884493" y="1552353"/>
            <a:ext cx="340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Inclusion of data down to 3.5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27FEA-25B0-A15A-259D-651B60582F46}"/>
              </a:ext>
            </a:extLst>
          </p:cNvPr>
          <p:cNvSpPr txBox="1"/>
          <p:nvPr/>
        </p:nvSpPr>
        <p:spPr>
          <a:xfrm>
            <a:off x="653902" y="4889567"/>
            <a:ext cx="317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evidence of low-energy enhancement down to 3.5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5B89B-0A47-C8EB-C903-F9753F3B4E00}"/>
              </a:ext>
            </a:extLst>
          </p:cNvPr>
          <p:cNvSpPr txBox="1"/>
          <p:nvPr/>
        </p:nvSpPr>
        <p:spPr>
          <a:xfrm>
            <a:off x="4848447" y="4751067"/>
            <a:ext cx="4167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evidence of low-energy enhancement down to 2.0 MeV, though non-statistical population of low states may obscure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B74530-6A93-746F-194A-5C403904F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192" y="195468"/>
            <a:ext cx="693741" cy="1036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BC9467-BF2F-84EE-A62B-ADC3EB870C15}"/>
              </a:ext>
            </a:extLst>
          </p:cNvPr>
          <p:cNvSpPr txBox="1"/>
          <p:nvPr/>
        </p:nvSpPr>
        <p:spPr>
          <a:xfrm>
            <a:off x="7915192" y="1180440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Abbott</a:t>
            </a:r>
          </a:p>
        </p:txBody>
      </p:sp>
    </p:spTree>
    <p:extLst>
      <p:ext uri="{BB962C8B-B14F-4D97-AF65-F5344CB8AC3E}">
        <p14:creationId xmlns:p14="http://schemas.microsoft.com/office/powerpoint/2010/main" val="1865791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A99A4-AC73-A353-785E-3C840A310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91" y="3169257"/>
            <a:ext cx="3785874" cy="3386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5A58D-8986-AFA8-501F-95D94386A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865" y="197458"/>
            <a:ext cx="4305300" cy="2971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42B98BD-4366-D6C9-49F7-04108108EAE0}"/>
              </a:ext>
            </a:extLst>
          </p:cNvPr>
          <p:cNvSpPr/>
          <p:nvPr/>
        </p:nvSpPr>
        <p:spPr>
          <a:xfrm>
            <a:off x="748055" y="755374"/>
            <a:ext cx="826935" cy="267362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D2F946-AE5E-EAC9-F59F-C277607506D5}"/>
              </a:ext>
            </a:extLst>
          </p:cNvPr>
          <p:cNvSpPr/>
          <p:nvPr/>
        </p:nvSpPr>
        <p:spPr>
          <a:xfrm flipH="1">
            <a:off x="1024110" y="1647908"/>
            <a:ext cx="274826" cy="8885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F3A497-8BBB-2EAF-FF64-532C61D59FD9}"/>
              </a:ext>
            </a:extLst>
          </p:cNvPr>
          <p:cNvSpPr/>
          <p:nvPr/>
        </p:nvSpPr>
        <p:spPr>
          <a:xfrm>
            <a:off x="3077788" y="1673616"/>
            <a:ext cx="258922" cy="83714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F4489-506C-0EA1-10E6-EA0400CFACA3}"/>
              </a:ext>
            </a:extLst>
          </p:cNvPr>
          <p:cNvSpPr txBox="1"/>
          <p:nvPr/>
        </p:nvSpPr>
        <p:spPr>
          <a:xfrm>
            <a:off x="738896" y="3546282"/>
            <a:ext cx="104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S3 silicon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1C03B-D163-D0DE-FFBE-0113356A43FE}"/>
              </a:ext>
            </a:extLst>
          </p:cNvPr>
          <p:cNvSpPr txBox="1"/>
          <p:nvPr/>
        </p:nvSpPr>
        <p:spPr>
          <a:xfrm>
            <a:off x="2850404" y="2612288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29D6FC4-B9DC-5467-DFFF-40DF0928BF0F}"/>
              </a:ext>
            </a:extLst>
          </p:cNvPr>
          <p:cNvCxnSpPr/>
          <p:nvPr/>
        </p:nvCxnSpPr>
        <p:spPr>
          <a:xfrm>
            <a:off x="-59003" y="2092187"/>
            <a:ext cx="32679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0793E4-6A00-DC96-8E11-DE8D0535C220}"/>
              </a:ext>
            </a:extLst>
          </p:cNvPr>
          <p:cNvCxnSpPr/>
          <p:nvPr/>
        </p:nvCxnSpPr>
        <p:spPr>
          <a:xfrm>
            <a:off x="-60737" y="2346201"/>
            <a:ext cx="32679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6F20DA-53C2-ECB8-EE76-B83BFA320659}"/>
              </a:ext>
            </a:extLst>
          </p:cNvPr>
          <p:cNvCxnSpPr>
            <a:cxnSpLocks/>
          </p:cNvCxnSpPr>
          <p:nvPr/>
        </p:nvCxnSpPr>
        <p:spPr>
          <a:xfrm flipH="1" flipV="1">
            <a:off x="1298936" y="1343770"/>
            <a:ext cx="1894559" cy="10089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B5306B-F1B6-5CFD-F949-6A3D289FD2C7}"/>
              </a:ext>
            </a:extLst>
          </p:cNvPr>
          <p:cNvCxnSpPr>
            <a:cxnSpLocks/>
          </p:cNvCxnSpPr>
          <p:nvPr/>
        </p:nvCxnSpPr>
        <p:spPr>
          <a:xfrm flipH="1" flipV="1">
            <a:off x="1298936" y="1343770"/>
            <a:ext cx="1908313" cy="748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B12A791-7020-B2EB-E747-A887E98A2488}"/>
              </a:ext>
            </a:extLst>
          </p:cNvPr>
          <p:cNvSpPr txBox="1"/>
          <p:nvPr/>
        </p:nvSpPr>
        <p:spPr>
          <a:xfrm>
            <a:off x="1517568" y="184822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nominal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134ADE-8A9D-06AC-F02E-A6B6C1173144}"/>
              </a:ext>
            </a:extLst>
          </p:cNvPr>
          <p:cNvSpPr txBox="1"/>
          <p:nvPr/>
        </p:nvSpPr>
        <p:spPr>
          <a:xfrm>
            <a:off x="1751747" y="2108710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actual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AAD30-B062-33B5-9F49-10C1E57112FD}"/>
              </a:ext>
            </a:extLst>
          </p:cNvPr>
          <p:cNvSpPr txBox="1"/>
          <p:nvPr/>
        </p:nvSpPr>
        <p:spPr>
          <a:xfrm>
            <a:off x="605733" y="4634256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spot </a:t>
            </a:r>
            <a:r>
              <a:rPr lang="en-US" dirty="0">
                <a:sym typeface="Wingdings" pitchFamily="2" charset="2"/>
              </a:rPr>
              <a:t> angles  E*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A1F44B-0F5A-1F9C-D7CC-CC1796E2864C}"/>
              </a:ext>
            </a:extLst>
          </p:cNvPr>
          <p:cNvSpPr txBox="1"/>
          <p:nvPr/>
        </p:nvSpPr>
        <p:spPr>
          <a:xfrm>
            <a:off x="194112" y="1836589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681960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3BC72-0C9B-B5F2-0806-FE509530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0" y="274745"/>
            <a:ext cx="2757917" cy="2739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7A5E8B-89BD-DDDB-E007-A5D8A423D389}"/>
              </a:ext>
            </a:extLst>
          </p:cNvPr>
          <p:cNvSpPr txBox="1"/>
          <p:nvPr/>
        </p:nvSpPr>
        <p:spPr>
          <a:xfrm>
            <a:off x="400692" y="4569342"/>
            <a:ext cx="4608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vary the low energy enhancement in the PSF</a:t>
            </a:r>
          </a:p>
          <a:p>
            <a:r>
              <a:rPr lang="en-US" dirty="0"/>
              <a:t>2) simulate many 58Fe deexcitation cascades</a:t>
            </a:r>
          </a:p>
          <a:p>
            <a:r>
              <a:rPr lang="en-US" dirty="0"/>
              <a:t>3) filter for detector response</a:t>
            </a:r>
          </a:p>
          <a:p>
            <a:r>
              <a:rPr lang="en-US" dirty="0"/>
              <a:t>4) compare simulation and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392CD-B4FF-C514-BC06-DCA4851CF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629" y="90486"/>
            <a:ext cx="2962852" cy="4337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489444-F6B3-C128-1A05-2F6087A67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899" y="115495"/>
            <a:ext cx="2882611" cy="4220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B60F7C-03F8-B953-2B10-9C94AAC06EA2}"/>
              </a:ext>
            </a:extLst>
          </p:cNvPr>
          <p:cNvSpPr txBox="1"/>
          <p:nvPr/>
        </p:nvSpPr>
        <p:spPr>
          <a:xfrm>
            <a:off x="5346541" y="4502744"/>
            <a:ext cx="304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Rule out large (but not small) low-energy enhancements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06A76C-A58A-E9DA-C85E-BE9E2C2738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20" t="27077" r="30252" b="37795"/>
          <a:stretch/>
        </p:blipFill>
        <p:spPr>
          <a:xfrm>
            <a:off x="8054982" y="5169506"/>
            <a:ext cx="950499" cy="12956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D019C5-9254-29F7-EF7E-9752DEAD34BD}"/>
              </a:ext>
            </a:extLst>
          </p:cNvPr>
          <p:cNvSpPr txBox="1"/>
          <p:nvPr/>
        </p:nvSpPr>
        <p:spPr>
          <a:xfrm>
            <a:off x="6693831" y="6095804"/>
            <a:ext cx="13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Sorensen</a:t>
            </a:r>
          </a:p>
        </p:txBody>
      </p:sp>
    </p:spTree>
    <p:extLst>
      <p:ext uri="{BB962C8B-B14F-4D97-AF65-F5344CB8AC3E}">
        <p14:creationId xmlns:p14="http://schemas.microsoft.com/office/powerpoint/2010/main" val="871427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0F557B-E788-DB13-9A5C-A545863B9B89}"/>
              </a:ext>
            </a:extLst>
          </p:cNvPr>
          <p:cNvSpPr txBox="1"/>
          <p:nvPr/>
        </p:nvSpPr>
        <p:spPr>
          <a:xfrm>
            <a:off x="119195" y="625773"/>
            <a:ext cx="505907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Successes, to date</a:t>
            </a:r>
          </a:p>
          <a:p>
            <a:endParaRPr lang="en-US" dirty="0"/>
          </a:p>
          <a:p>
            <a:r>
              <a:rPr lang="en-US" dirty="0"/>
              <a:t>Measurement of 57Fe(</a:t>
            </a:r>
            <a:r>
              <a:rPr lang="en-US" dirty="0" err="1"/>
              <a:t>d.pg</a:t>
            </a:r>
            <a:r>
              <a:rPr lang="en-US" dirty="0"/>
              <a:t>)58Fe</a:t>
            </a:r>
          </a:p>
          <a:p>
            <a:r>
              <a:rPr lang="en-US" dirty="0"/>
              <a:t>One Ph.D. completed (A. Abbott)</a:t>
            </a:r>
          </a:p>
          <a:p>
            <a:r>
              <a:rPr lang="en-US" dirty="0"/>
              <a:t>One Ph.D. dissertation in progress (M. Sorensen)</a:t>
            </a:r>
          </a:p>
          <a:p>
            <a:r>
              <a:rPr lang="en-US" dirty="0"/>
              <a:t>Two PRC and one NIM in preparation</a:t>
            </a:r>
          </a:p>
          <a:p>
            <a:r>
              <a:rPr lang="en-US" dirty="0"/>
              <a:t>Photon strength function of 58Fe measured</a:t>
            </a:r>
          </a:p>
          <a:p>
            <a:endParaRPr lang="en-US" dirty="0"/>
          </a:p>
          <a:p>
            <a:r>
              <a:rPr lang="en-US" dirty="0"/>
              <a:t>Zero-degree residue detector demonstrated</a:t>
            </a:r>
          </a:p>
          <a:p>
            <a:r>
              <a:rPr lang="en-US" dirty="0"/>
              <a:t>Measurement of 54Fe(</a:t>
            </a:r>
            <a:r>
              <a:rPr lang="en-US" dirty="0" err="1"/>
              <a:t>d,pg</a:t>
            </a:r>
            <a:r>
              <a:rPr lang="en-US" dirty="0"/>
              <a:t>)55Fe (A. Alvarez)</a:t>
            </a:r>
          </a:p>
          <a:p>
            <a:endParaRPr lang="en-US" dirty="0"/>
          </a:p>
          <a:p>
            <a:r>
              <a:rPr lang="en-US" dirty="0"/>
              <a:t>Field simulations for DAPPER TPC made (S. Regener)</a:t>
            </a: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275E858A-016D-ADF0-A732-95F4A737C5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3598" y="112333"/>
            <a:ext cx="1271301" cy="42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542E14-2555-2685-861B-B7276B760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43" y="2352763"/>
            <a:ext cx="2980589" cy="2056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26004-72C5-29A7-8B8D-5067883F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3" y="4557001"/>
            <a:ext cx="2558841" cy="1699353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A2FA802-DC6D-E8D3-DBF1-018BC513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84" y="4668498"/>
            <a:ext cx="4330517" cy="158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23E4544-9D6F-2594-3914-44D9EF3D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63" y="5051198"/>
            <a:ext cx="982935" cy="8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7EBD7-16C4-EFB9-97D9-0E02D7854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4519" y="112333"/>
            <a:ext cx="2237846" cy="2219715"/>
          </a:xfrm>
          <a:prstGeom prst="rect">
            <a:avLst/>
          </a:prstGeom>
        </p:spPr>
      </p:pic>
      <p:pic>
        <p:nvPicPr>
          <p:cNvPr id="10" name="Google Shape;225;p13">
            <a:extLst>
              <a:ext uri="{FF2B5EF4-FFF2-40B4-BE49-F238E27FC236}">
                <a16:creationId xmlns:a16="http://schemas.microsoft.com/office/drawing/2014/main" id="{B1E5F05F-FBF2-FCBA-942F-CB18EA22643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53745" y="4557001"/>
            <a:ext cx="2614439" cy="1699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51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FD53D-09F5-8962-999C-39B5B7240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" y="982915"/>
            <a:ext cx="7772400" cy="4586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E93690-CC2E-CF9E-567E-7BDE99B40B59}"/>
              </a:ext>
            </a:extLst>
          </p:cNvPr>
          <p:cNvSpPr txBox="1"/>
          <p:nvPr/>
        </p:nvSpPr>
        <p:spPr>
          <a:xfrm>
            <a:off x="1502413" y="408648"/>
            <a:ext cx="594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TALYS predictions incorporate 9PSF x 6NLD = 54 combinations</a:t>
            </a:r>
          </a:p>
        </p:txBody>
      </p:sp>
    </p:spTree>
    <p:extLst>
      <p:ext uri="{BB962C8B-B14F-4D97-AF65-F5344CB8AC3E}">
        <p14:creationId xmlns:p14="http://schemas.microsoft.com/office/powerpoint/2010/main" val="189578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801F6F3-9E47-69DB-3A3E-B5C4D751F787}"/>
              </a:ext>
            </a:extLst>
          </p:cNvPr>
          <p:cNvSpPr/>
          <p:nvPr/>
        </p:nvSpPr>
        <p:spPr>
          <a:xfrm>
            <a:off x="110380" y="88604"/>
            <a:ext cx="7442661" cy="1646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39EB674-C793-AD50-6781-F3004A6A9B70}"/>
              </a:ext>
            </a:extLst>
          </p:cNvPr>
          <p:cNvSpPr/>
          <p:nvPr/>
        </p:nvSpPr>
        <p:spPr>
          <a:xfrm>
            <a:off x="2815236" y="209262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B96B12-0E31-B956-FE3D-5ECD12688DE6}"/>
              </a:ext>
            </a:extLst>
          </p:cNvPr>
          <p:cNvSpPr/>
          <p:nvPr/>
        </p:nvSpPr>
        <p:spPr>
          <a:xfrm>
            <a:off x="5033348" y="209260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5B71CF6-C7BD-3B8C-BAA7-D9BD91C0956A}"/>
              </a:ext>
            </a:extLst>
          </p:cNvPr>
          <p:cNvSpPr/>
          <p:nvPr/>
        </p:nvSpPr>
        <p:spPr>
          <a:xfrm>
            <a:off x="597124" y="209260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A8E736A-C09C-A309-2B2A-712F48AB72DA}"/>
              </a:ext>
            </a:extLst>
          </p:cNvPr>
          <p:cNvSpPr/>
          <p:nvPr/>
        </p:nvSpPr>
        <p:spPr>
          <a:xfrm>
            <a:off x="7251460" y="209259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D6C16A5-CCA5-3CC7-2BCC-FBFB42392F3E}"/>
              </a:ext>
            </a:extLst>
          </p:cNvPr>
          <p:cNvSpPr/>
          <p:nvPr/>
        </p:nvSpPr>
        <p:spPr>
          <a:xfrm>
            <a:off x="-1620988" y="209258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8455B2-B031-4F6C-0B4A-AA5D73389E42}"/>
              </a:ext>
            </a:extLst>
          </p:cNvPr>
          <p:cNvSpPr/>
          <p:nvPr/>
        </p:nvSpPr>
        <p:spPr>
          <a:xfrm>
            <a:off x="1512695" y="383810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A8E4F3-D69C-AD34-2580-FBA69D76E573}"/>
              </a:ext>
            </a:extLst>
          </p:cNvPr>
          <p:cNvSpPr/>
          <p:nvPr/>
        </p:nvSpPr>
        <p:spPr>
          <a:xfrm>
            <a:off x="742382" y="718398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65164C-B5A4-0CE0-FBEA-FED3BA0492F3}"/>
              </a:ext>
            </a:extLst>
          </p:cNvPr>
          <p:cNvSpPr/>
          <p:nvPr/>
        </p:nvSpPr>
        <p:spPr>
          <a:xfrm>
            <a:off x="3805620" y="383810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A+1*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8F79C3-766D-68F1-6A30-0F5A3A71C96B}"/>
              </a:ext>
            </a:extLst>
          </p:cNvPr>
          <p:cNvSpPr/>
          <p:nvPr/>
        </p:nvSpPr>
        <p:spPr>
          <a:xfrm>
            <a:off x="5166412" y="525486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3351EE-F69B-9C14-3FA3-545AD0D9BDC1}"/>
              </a:ext>
            </a:extLst>
          </p:cNvPr>
          <p:cNvSpPr/>
          <p:nvPr/>
        </p:nvSpPr>
        <p:spPr>
          <a:xfrm>
            <a:off x="6513073" y="341911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A63A2A-60CA-697B-4024-2D4F3FB8D5C8}"/>
              </a:ext>
            </a:extLst>
          </p:cNvPr>
          <p:cNvSpPr/>
          <p:nvPr/>
        </p:nvSpPr>
        <p:spPr>
          <a:xfrm>
            <a:off x="419739" y="3982617"/>
            <a:ext cx="7442661" cy="1646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67F39E-1D56-EFED-E97F-FA777BEC0133}"/>
              </a:ext>
            </a:extLst>
          </p:cNvPr>
          <p:cNvSpPr/>
          <p:nvPr/>
        </p:nvSpPr>
        <p:spPr>
          <a:xfrm>
            <a:off x="3124595" y="4103275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4F0C783-69DE-D74B-7568-ACEF64AD771B}"/>
              </a:ext>
            </a:extLst>
          </p:cNvPr>
          <p:cNvSpPr/>
          <p:nvPr/>
        </p:nvSpPr>
        <p:spPr>
          <a:xfrm>
            <a:off x="5342707" y="4103273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D26A22F-7FD1-5936-C8D7-1B4067A9F547}"/>
              </a:ext>
            </a:extLst>
          </p:cNvPr>
          <p:cNvSpPr/>
          <p:nvPr/>
        </p:nvSpPr>
        <p:spPr>
          <a:xfrm>
            <a:off x="906483" y="4103273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AF0C7B-5395-81CC-76B4-1E1DB95A1D45}"/>
              </a:ext>
            </a:extLst>
          </p:cNvPr>
          <p:cNvSpPr/>
          <p:nvPr/>
        </p:nvSpPr>
        <p:spPr>
          <a:xfrm>
            <a:off x="1821634" y="4309892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5950FE8-D76B-53FE-AF2D-8359AA8F4F1F}"/>
              </a:ext>
            </a:extLst>
          </p:cNvPr>
          <p:cNvSpPr/>
          <p:nvPr/>
        </p:nvSpPr>
        <p:spPr>
          <a:xfrm>
            <a:off x="1051321" y="4644480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46BB67D-4E6F-BD9F-B9AD-0757894EB81B}"/>
              </a:ext>
            </a:extLst>
          </p:cNvPr>
          <p:cNvSpPr/>
          <p:nvPr/>
        </p:nvSpPr>
        <p:spPr>
          <a:xfrm>
            <a:off x="3736328" y="4309893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A+1*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3B1941-D6BC-A4C2-D04D-77D652BF63D1}"/>
              </a:ext>
            </a:extLst>
          </p:cNvPr>
          <p:cNvSpPr/>
          <p:nvPr/>
        </p:nvSpPr>
        <p:spPr>
          <a:xfrm>
            <a:off x="5917034" y="4199750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A+1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A60F78-AD20-EB8E-1297-761CCEEEBB02}"/>
              </a:ext>
            </a:extLst>
          </p:cNvPr>
          <p:cNvSpPr txBox="1"/>
          <p:nvPr/>
        </p:nvSpPr>
        <p:spPr>
          <a:xfrm>
            <a:off x="381819" y="2205286"/>
            <a:ext cx="3120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Photon Strength Function</a:t>
            </a:r>
          </a:p>
          <a:p>
            <a:r>
              <a:rPr lang="en-US" dirty="0"/>
              <a:t>A description of the bulk quantum mechanical  component of photon emission.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7D1BDD-5B0F-9E74-7E65-2DAFC96E6084}"/>
              </a:ext>
            </a:extLst>
          </p:cNvPr>
          <p:cNvSpPr txBox="1"/>
          <p:nvPr/>
        </p:nvSpPr>
        <p:spPr>
          <a:xfrm>
            <a:off x="3634041" y="2404787"/>
            <a:ext cx="252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Stronger PSF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07D5AA-5331-3D0A-46FD-799BAD19FABC}"/>
              </a:ext>
            </a:extLst>
          </p:cNvPr>
          <p:cNvSpPr txBox="1"/>
          <p:nvPr/>
        </p:nvSpPr>
        <p:spPr>
          <a:xfrm>
            <a:off x="3532281" y="2983027"/>
            <a:ext cx="176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“survivors”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9D239604-7D86-CFB7-83B8-69303C591E1F}"/>
              </a:ext>
            </a:extLst>
          </p:cNvPr>
          <p:cNvSpPr/>
          <p:nvPr/>
        </p:nvSpPr>
        <p:spPr>
          <a:xfrm rot="5400000">
            <a:off x="4175799" y="2775826"/>
            <a:ext cx="272933" cy="21419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EEF2672-745B-B29E-E8E3-BDF85AF856DB}"/>
              </a:ext>
            </a:extLst>
          </p:cNvPr>
          <p:cNvSpPr/>
          <p:nvPr/>
        </p:nvSpPr>
        <p:spPr>
          <a:xfrm>
            <a:off x="7560819" y="4103272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C3C4807-5410-CDEC-5751-369C0017D9AB}"/>
              </a:ext>
            </a:extLst>
          </p:cNvPr>
          <p:cNvSpPr/>
          <p:nvPr/>
        </p:nvSpPr>
        <p:spPr>
          <a:xfrm>
            <a:off x="-1311629" y="4103271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7CC33D68-6861-DCD5-DC75-5E275BA58E49}"/>
              </a:ext>
            </a:extLst>
          </p:cNvPr>
          <p:cNvCxnSpPr/>
          <p:nvPr/>
        </p:nvCxnSpPr>
        <p:spPr>
          <a:xfrm flipV="1">
            <a:off x="6898742" y="4369790"/>
            <a:ext cx="318052" cy="151075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E1F7F4A1-2714-8231-3796-C7C2CA788728}"/>
              </a:ext>
            </a:extLst>
          </p:cNvPr>
          <p:cNvCxnSpPr/>
          <p:nvPr/>
        </p:nvCxnSpPr>
        <p:spPr>
          <a:xfrm rot="16200000" flipH="1">
            <a:off x="6885372" y="4962650"/>
            <a:ext cx="250074" cy="223334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041229CF-7E33-49EE-3C9C-3FC92427296D}"/>
              </a:ext>
            </a:extLst>
          </p:cNvPr>
          <p:cNvCxnSpPr/>
          <p:nvPr/>
        </p:nvCxnSpPr>
        <p:spPr>
          <a:xfrm rot="5400000">
            <a:off x="5642117" y="5096737"/>
            <a:ext cx="282443" cy="267393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B89C2A5-349D-434B-4B3B-32EE65601AC4}"/>
              </a:ext>
            </a:extLst>
          </p:cNvPr>
          <p:cNvSpPr/>
          <p:nvPr/>
        </p:nvSpPr>
        <p:spPr>
          <a:xfrm>
            <a:off x="-1930502" y="-51394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60A463-8AD6-5330-A4D7-9781709D8B5F}"/>
              </a:ext>
            </a:extLst>
          </p:cNvPr>
          <p:cNvSpPr/>
          <p:nvPr/>
        </p:nvSpPr>
        <p:spPr>
          <a:xfrm>
            <a:off x="7528099" y="-51394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D4B270-0E0C-A1E8-6BEB-C4320E44BA48}"/>
              </a:ext>
            </a:extLst>
          </p:cNvPr>
          <p:cNvSpPr/>
          <p:nvPr/>
        </p:nvSpPr>
        <p:spPr>
          <a:xfrm>
            <a:off x="7862400" y="3831674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AD9482A-7C43-88CC-C122-45F80DA2B186}"/>
              </a:ext>
            </a:extLst>
          </p:cNvPr>
          <p:cNvSpPr/>
          <p:nvPr/>
        </p:nvSpPr>
        <p:spPr>
          <a:xfrm>
            <a:off x="-1620053" y="3814359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66496-9065-A40A-7241-B53BE3991B80}"/>
              </a:ext>
            </a:extLst>
          </p:cNvPr>
          <p:cNvSpPr txBox="1"/>
          <p:nvPr/>
        </p:nvSpPr>
        <p:spPr>
          <a:xfrm>
            <a:off x="5870774" y="1814696"/>
            <a:ext cx="21674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Impact:</a:t>
            </a:r>
          </a:p>
          <a:p>
            <a:r>
              <a:rPr lang="en-US" dirty="0"/>
              <a:t>Fundamental science</a:t>
            </a:r>
          </a:p>
          <a:p>
            <a:r>
              <a:rPr lang="en-US" dirty="0"/>
              <a:t>Nuclear astrophysics</a:t>
            </a:r>
          </a:p>
          <a:p>
            <a:r>
              <a:rPr lang="en-US" dirty="0"/>
              <a:t>Nucleosynthesis</a:t>
            </a:r>
          </a:p>
          <a:p>
            <a:r>
              <a:rPr lang="en-US" dirty="0"/>
              <a:t>Stockpile science</a:t>
            </a:r>
          </a:p>
          <a:p>
            <a:r>
              <a:rPr lang="en-US" dirty="0"/>
              <a:t>Nuclear forensics</a:t>
            </a:r>
          </a:p>
          <a:p>
            <a:r>
              <a:rPr lang="en-US" dirty="0"/>
              <a:t>Reactor design</a:t>
            </a:r>
          </a:p>
        </p:txBody>
      </p:sp>
    </p:spTree>
    <p:extLst>
      <p:ext uri="{BB962C8B-B14F-4D97-AF65-F5344CB8AC3E}">
        <p14:creationId xmlns:p14="http://schemas.microsoft.com/office/powerpoint/2010/main" val="385655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801F6F3-9E47-69DB-3A3E-B5C4D751F787}"/>
              </a:ext>
            </a:extLst>
          </p:cNvPr>
          <p:cNvSpPr/>
          <p:nvPr/>
        </p:nvSpPr>
        <p:spPr>
          <a:xfrm>
            <a:off x="110380" y="88604"/>
            <a:ext cx="7442661" cy="1646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39EB674-C793-AD50-6781-F3004A6A9B70}"/>
              </a:ext>
            </a:extLst>
          </p:cNvPr>
          <p:cNvSpPr/>
          <p:nvPr/>
        </p:nvSpPr>
        <p:spPr>
          <a:xfrm>
            <a:off x="2815236" y="209262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B96B12-0E31-B956-FE3D-5ECD12688DE6}"/>
              </a:ext>
            </a:extLst>
          </p:cNvPr>
          <p:cNvSpPr/>
          <p:nvPr/>
        </p:nvSpPr>
        <p:spPr>
          <a:xfrm>
            <a:off x="5033348" y="209260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5B71CF6-C7BD-3B8C-BAA7-D9BD91C0956A}"/>
              </a:ext>
            </a:extLst>
          </p:cNvPr>
          <p:cNvSpPr/>
          <p:nvPr/>
        </p:nvSpPr>
        <p:spPr>
          <a:xfrm>
            <a:off x="597124" y="209260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A8E736A-C09C-A309-2B2A-712F48AB72DA}"/>
              </a:ext>
            </a:extLst>
          </p:cNvPr>
          <p:cNvSpPr/>
          <p:nvPr/>
        </p:nvSpPr>
        <p:spPr>
          <a:xfrm>
            <a:off x="7251460" y="209259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D6C16A5-CCA5-3CC7-2BCC-FBFB42392F3E}"/>
              </a:ext>
            </a:extLst>
          </p:cNvPr>
          <p:cNvSpPr/>
          <p:nvPr/>
        </p:nvSpPr>
        <p:spPr>
          <a:xfrm>
            <a:off x="-1620988" y="209258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8455B2-B031-4F6C-0B4A-AA5D73389E42}"/>
              </a:ext>
            </a:extLst>
          </p:cNvPr>
          <p:cNvSpPr/>
          <p:nvPr/>
        </p:nvSpPr>
        <p:spPr>
          <a:xfrm>
            <a:off x="1512695" y="383810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A8E4F3-D69C-AD34-2580-FBA69D76E573}"/>
              </a:ext>
            </a:extLst>
          </p:cNvPr>
          <p:cNvSpPr/>
          <p:nvPr/>
        </p:nvSpPr>
        <p:spPr>
          <a:xfrm>
            <a:off x="742382" y="718398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65164C-B5A4-0CE0-FBEA-FED3BA0492F3}"/>
              </a:ext>
            </a:extLst>
          </p:cNvPr>
          <p:cNvSpPr/>
          <p:nvPr/>
        </p:nvSpPr>
        <p:spPr>
          <a:xfrm>
            <a:off x="3805620" y="383810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A+1*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8F79C3-766D-68F1-6A30-0F5A3A71C96B}"/>
              </a:ext>
            </a:extLst>
          </p:cNvPr>
          <p:cNvSpPr/>
          <p:nvPr/>
        </p:nvSpPr>
        <p:spPr>
          <a:xfrm>
            <a:off x="5166412" y="525486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3351EE-F69B-9C14-3FA3-545AD0D9BDC1}"/>
              </a:ext>
            </a:extLst>
          </p:cNvPr>
          <p:cNvSpPr/>
          <p:nvPr/>
        </p:nvSpPr>
        <p:spPr>
          <a:xfrm>
            <a:off x="6513073" y="341911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A63A2A-60CA-697B-4024-2D4F3FB8D5C8}"/>
              </a:ext>
            </a:extLst>
          </p:cNvPr>
          <p:cNvSpPr/>
          <p:nvPr/>
        </p:nvSpPr>
        <p:spPr>
          <a:xfrm>
            <a:off x="419739" y="3982617"/>
            <a:ext cx="7442661" cy="1646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67F39E-1D56-EFED-E97F-FA777BEC0133}"/>
              </a:ext>
            </a:extLst>
          </p:cNvPr>
          <p:cNvSpPr/>
          <p:nvPr/>
        </p:nvSpPr>
        <p:spPr>
          <a:xfrm>
            <a:off x="3124595" y="4103275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4F0C783-69DE-D74B-7568-ACEF64AD771B}"/>
              </a:ext>
            </a:extLst>
          </p:cNvPr>
          <p:cNvSpPr/>
          <p:nvPr/>
        </p:nvSpPr>
        <p:spPr>
          <a:xfrm>
            <a:off x="5342707" y="4103273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D26A22F-7FD1-5936-C8D7-1B4067A9F547}"/>
              </a:ext>
            </a:extLst>
          </p:cNvPr>
          <p:cNvSpPr/>
          <p:nvPr/>
        </p:nvSpPr>
        <p:spPr>
          <a:xfrm>
            <a:off x="906483" y="4103273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AF0C7B-5395-81CC-76B4-1E1DB95A1D45}"/>
              </a:ext>
            </a:extLst>
          </p:cNvPr>
          <p:cNvSpPr/>
          <p:nvPr/>
        </p:nvSpPr>
        <p:spPr>
          <a:xfrm>
            <a:off x="1821634" y="4309892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5950FE8-D76B-53FE-AF2D-8359AA8F4F1F}"/>
              </a:ext>
            </a:extLst>
          </p:cNvPr>
          <p:cNvSpPr/>
          <p:nvPr/>
        </p:nvSpPr>
        <p:spPr>
          <a:xfrm>
            <a:off x="1051321" y="4644480"/>
            <a:ext cx="304800" cy="30480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46BB67D-4E6F-BD9F-B9AD-0757894EB81B}"/>
              </a:ext>
            </a:extLst>
          </p:cNvPr>
          <p:cNvSpPr/>
          <p:nvPr/>
        </p:nvSpPr>
        <p:spPr>
          <a:xfrm>
            <a:off x="3736328" y="4309893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A+1*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3B1941-D6BC-A4C2-D04D-77D652BF63D1}"/>
              </a:ext>
            </a:extLst>
          </p:cNvPr>
          <p:cNvSpPr/>
          <p:nvPr/>
        </p:nvSpPr>
        <p:spPr>
          <a:xfrm>
            <a:off x="5917034" y="4199750"/>
            <a:ext cx="889462" cy="88946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A+1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A60F78-AD20-EB8E-1297-761CCEEEBB02}"/>
              </a:ext>
            </a:extLst>
          </p:cNvPr>
          <p:cNvSpPr txBox="1"/>
          <p:nvPr/>
        </p:nvSpPr>
        <p:spPr>
          <a:xfrm>
            <a:off x="381819" y="2205286"/>
            <a:ext cx="3120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Photon Strength Function</a:t>
            </a:r>
          </a:p>
          <a:p>
            <a:r>
              <a:rPr lang="en-US" dirty="0"/>
              <a:t>A description of the bulk quantum mechanical  component of photon emission.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7D1BDD-5B0F-9E74-7E65-2DAFC96E6084}"/>
              </a:ext>
            </a:extLst>
          </p:cNvPr>
          <p:cNvSpPr txBox="1"/>
          <p:nvPr/>
        </p:nvSpPr>
        <p:spPr>
          <a:xfrm>
            <a:off x="3634041" y="2404787"/>
            <a:ext cx="252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Stronger PSF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07D5AA-5331-3D0A-46FD-799BAD19FABC}"/>
              </a:ext>
            </a:extLst>
          </p:cNvPr>
          <p:cNvSpPr txBox="1"/>
          <p:nvPr/>
        </p:nvSpPr>
        <p:spPr>
          <a:xfrm>
            <a:off x="3532281" y="2983027"/>
            <a:ext cx="176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“survivors”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9D239604-7D86-CFB7-83B8-69303C591E1F}"/>
              </a:ext>
            </a:extLst>
          </p:cNvPr>
          <p:cNvSpPr/>
          <p:nvPr/>
        </p:nvSpPr>
        <p:spPr>
          <a:xfrm rot="5400000">
            <a:off x="4175799" y="2775826"/>
            <a:ext cx="272933" cy="21419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EEF2672-745B-B29E-E8E3-BDF85AF856DB}"/>
              </a:ext>
            </a:extLst>
          </p:cNvPr>
          <p:cNvSpPr/>
          <p:nvPr/>
        </p:nvSpPr>
        <p:spPr>
          <a:xfrm>
            <a:off x="7560819" y="4103272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C3C4807-5410-CDEC-5751-369C0017D9AB}"/>
              </a:ext>
            </a:extLst>
          </p:cNvPr>
          <p:cNvSpPr/>
          <p:nvPr/>
        </p:nvSpPr>
        <p:spPr>
          <a:xfrm>
            <a:off x="-1311629" y="4103271"/>
            <a:ext cx="2036617" cy="14214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7CC33D68-6861-DCD5-DC75-5E275BA58E49}"/>
              </a:ext>
            </a:extLst>
          </p:cNvPr>
          <p:cNvCxnSpPr/>
          <p:nvPr/>
        </p:nvCxnSpPr>
        <p:spPr>
          <a:xfrm flipV="1">
            <a:off x="6898742" y="4369790"/>
            <a:ext cx="318052" cy="151075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E1F7F4A1-2714-8231-3796-C7C2CA788728}"/>
              </a:ext>
            </a:extLst>
          </p:cNvPr>
          <p:cNvCxnSpPr/>
          <p:nvPr/>
        </p:nvCxnSpPr>
        <p:spPr>
          <a:xfrm rot="16200000" flipH="1">
            <a:off x="6885372" y="4962650"/>
            <a:ext cx="250074" cy="223334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041229CF-7E33-49EE-3C9C-3FC92427296D}"/>
              </a:ext>
            </a:extLst>
          </p:cNvPr>
          <p:cNvCxnSpPr/>
          <p:nvPr/>
        </p:nvCxnSpPr>
        <p:spPr>
          <a:xfrm rot="5400000">
            <a:off x="5642117" y="5096737"/>
            <a:ext cx="282443" cy="267393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B89C2A5-349D-434B-4B3B-32EE65601AC4}"/>
              </a:ext>
            </a:extLst>
          </p:cNvPr>
          <p:cNvSpPr/>
          <p:nvPr/>
        </p:nvSpPr>
        <p:spPr>
          <a:xfrm>
            <a:off x="-1930502" y="-51394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60A463-8AD6-5330-A4D7-9781709D8B5F}"/>
              </a:ext>
            </a:extLst>
          </p:cNvPr>
          <p:cNvSpPr/>
          <p:nvPr/>
        </p:nvSpPr>
        <p:spPr>
          <a:xfrm>
            <a:off x="7528099" y="-51394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D4B270-0E0C-A1E8-6BEB-C4320E44BA48}"/>
              </a:ext>
            </a:extLst>
          </p:cNvPr>
          <p:cNvSpPr/>
          <p:nvPr/>
        </p:nvSpPr>
        <p:spPr>
          <a:xfrm>
            <a:off x="7862400" y="3831674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AD9482A-7C43-88CC-C122-45F80DA2B186}"/>
              </a:ext>
            </a:extLst>
          </p:cNvPr>
          <p:cNvSpPr/>
          <p:nvPr/>
        </p:nvSpPr>
        <p:spPr>
          <a:xfrm>
            <a:off x="-1620053" y="3814359"/>
            <a:ext cx="2036617" cy="2251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DB9D3-F308-1C35-1DCC-10A8D1ED6815}"/>
              </a:ext>
            </a:extLst>
          </p:cNvPr>
          <p:cNvSpPr txBox="1"/>
          <p:nvPr/>
        </p:nvSpPr>
        <p:spPr>
          <a:xfrm>
            <a:off x="5870774" y="1814696"/>
            <a:ext cx="21674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Impact:</a:t>
            </a:r>
          </a:p>
          <a:p>
            <a:r>
              <a:rPr lang="en-US" dirty="0"/>
              <a:t>Fundamental science</a:t>
            </a:r>
          </a:p>
          <a:p>
            <a:r>
              <a:rPr lang="en-US" dirty="0"/>
              <a:t>Nuclear astrophysics</a:t>
            </a:r>
          </a:p>
          <a:p>
            <a:r>
              <a:rPr lang="en-US" dirty="0"/>
              <a:t>Nucleosynthesis</a:t>
            </a:r>
          </a:p>
          <a:p>
            <a:r>
              <a:rPr lang="en-US" dirty="0"/>
              <a:t>Stockpile science</a:t>
            </a:r>
          </a:p>
          <a:p>
            <a:r>
              <a:rPr lang="en-US" dirty="0"/>
              <a:t>Nuclear forensics</a:t>
            </a:r>
          </a:p>
          <a:p>
            <a:r>
              <a:rPr lang="en-US" dirty="0"/>
              <a:t>Reactor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BF514-F19F-DD6C-1031-363D12C5D671}"/>
              </a:ext>
            </a:extLst>
          </p:cNvPr>
          <p:cNvSpPr txBox="1"/>
          <p:nvPr/>
        </p:nvSpPr>
        <p:spPr>
          <a:xfrm>
            <a:off x="123196" y="5749534"/>
            <a:ext cx="41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Surrogate reaction: (</a:t>
            </a:r>
            <a:r>
              <a:rPr lang="en-US" dirty="0" err="1"/>
              <a:t>d,p</a:t>
            </a:r>
            <a:r>
              <a:rPr lang="en-US" dirty="0"/>
              <a:t>) as proxy for (</a:t>
            </a:r>
            <a:r>
              <a:rPr lang="en-US" dirty="0" err="1"/>
              <a:t>n,g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702CE-FEFC-751D-1050-9A2795569ACF}"/>
              </a:ext>
            </a:extLst>
          </p:cNvPr>
          <p:cNvSpPr txBox="1"/>
          <p:nvPr/>
        </p:nvSpPr>
        <p:spPr>
          <a:xfrm>
            <a:off x="4356628" y="5691460"/>
            <a:ext cx="4618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Produce many E* from single energy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 E* from proton energy and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used for unstable nuclei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0EB5E5-9E4B-0A39-CCEF-D2F851AACC76}"/>
              </a:ext>
            </a:extLst>
          </p:cNvPr>
          <p:cNvSpPr/>
          <p:nvPr/>
        </p:nvSpPr>
        <p:spPr>
          <a:xfrm>
            <a:off x="1146915" y="4850325"/>
            <a:ext cx="304800" cy="304800"/>
          </a:xfrm>
          <a:prstGeom prst="ellipse">
            <a:avLst/>
          </a:prstGeom>
          <a:solidFill>
            <a:srgbClr val="CB16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0A6B6A-E4AE-4A3E-590A-F7E7E9D7F657}"/>
              </a:ext>
            </a:extLst>
          </p:cNvPr>
          <p:cNvSpPr/>
          <p:nvPr/>
        </p:nvSpPr>
        <p:spPr>
          <a:xfrm>
            <a:off x="4159865" y="5194558"/>
            <a:ext cx="304800" cy="304800"/>
          </a:xfrm>
          <a:prstGeom prst="ellipse">
            <a:avLst/>
          </a:prstGeom>
          <a:solidFill>
            <a:srgbClr val="CB16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39D361-555F-B79E-1289-F22303D87109}"/>
              </a:ext>
            </a:extLst>
          </p:cNvPr>
          <p:cNvSpPr/>
          <p:nvPr/>
        </p:nvSpPr>
        <p:spPr>
          <a:xfrm>
            <a:off x="6700219" y="5191408"/>
            <a:ext cx="304800" cy="304800"/>
          </a:xfrm>
          <a:prstGeom prst="ellipse">
            <a:avLst/>
          </a:prstGeom>
          <a:solidFill>
            <a:srgbClr val="CB16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40463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E017A-8FB0-F872-DAFC-40E8645C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43" y="579903"/>
            <a:ext cx="7846514" cy="1450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0349-26F8-794C-9C02-0B28FD8CB49B}"/>
              </a:ext>
            </a:extLst>
          </p:cNvPr>
          <p:cNvSpPr txBox="1"/>
          <p:nvPr/>
        </p:nvSpPr>
        <p:spPr>
          <a:xfrm>
            <a:off x="6712786" y="278314"/>
            <a:ext cx="188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TAMU/ORNL BaF2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B0DFF-2B91-3CDC-DEDC-66CD7D01057F}"/>
              </a:ext>
            </a:extLst>
          </p:cNvPr>
          <p:cNvSpPr txBox="1"/>
          <p:nvPr/>
        </p:nvSpPr>
        <p:spPr>
          <a:xfrm>
            <a:off x="959728" y="2030691"/>
            <a:ext cx="224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crystal 20 cm x 6.5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256D5-2005-0EBC-1188-D41994D3D8B7}"/>
              </a:ext>
            </a:extLst>
          </p:cNvPr>
          <p:cNvSpPr txBox="1"/>
          <p:nvPr/>
        </p:nvSpPr>
        <p:spPr>
          <a:xfrm>
            <a:off x="3822405" y="2014425"/>
            <a:ext cx="405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silicone oil coupling, quartz window, PMT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A83E9-EA78-97DC-2801-E797E01BD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35"/>
          <a:stretch/>
        </p:blipFill>
        <p:spPr>
          <a:xfrm>
            <a:off x="1575319" y="2562031"/>
            <a:ext cx="5993361" cy="3824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94751-D7BB-13B8-167C-90EADB4509A9}"/>
              </a:ext>
            </a:extLst>
          </p:cNvPr>
          <p:cNvSpPr txBox="1"/>
          <p:nvPr/>
        </p:nvSpPr>
        <p:spPr>
          <a:xfrm>
            <a:off x="191761" y="78259"/>
            <a:ext cx="1890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Barium Fluoride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4D060-21FF-69DF-2E8B-5E317D13889D}"/>
              </a:ext>
            </a:extLst>
          </p:cNvPr>
          <p:cNvSpPr txBox="1"/>
          <p:nvPr/>
        </p:nvSpPr>
        <p:spPr>
          <a:xfrm>
            <a:off x="2506049" y="109037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 modules</a:t>
            </a:r>
          </a:p>
        </p:txBody>
      </p:sp>
    </p:spTree>
    <p:extLst>
      <p:ext uri="{BB962C8B-B14F-4D97-AF65-F5344CB8AC3E}">
        <p14:creationId xmlns:p14="http://schemas.microsoft.com/office/powerpoint/2010/main" val="392728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D5CFE8-6B68-B479-B998-817FF5688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3" y="3509136"/>
            <a:ext cx="3897835" cy="292337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2D112-F953-AA56-C67D-D7843A97D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3" y="156362"/>
            <a:ext cx="3914512" cy="31263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E3C91-90D3-BED0-7BB6-12043F7B5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r="6902" b="6216"/>
          <a:stretch/>
        </p:blipFill>
        <p:spPr bwMode="auto">
          <a:xfrm>
            <a:off x="4457699" y="3030116"/>
            <a:ext cx="4475619" cy="306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9DABF-E283-7643-E413-803DA5306229}"/>
              </a:ext>
            </a:extLst>
          </p:cNvPr>
          <p:cNvSpPr txBox="1"/>
          <p:nvPr/>
        </p:nvSpPr>
        <p:spPr>
          <a:xfrm>
            <a:off x="4562368" y="843677"/>
            <a:ext cx="40001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d,p</a:t>
            </a:r>
            <a:r>
              <a:rPr lang="en-US" dirty="0"/>
              <a:t>) as (</a:t>
            </a:r>
            <a:r>
              <a:rPr lang="en-US" dirty="0" err="1"/>
              <a:t>n,g</a:t>
            </a:r>
            <a:r>
              <a:rPr lang="en-US" dirty="0"/>
              <a:t>) proxy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highly segmented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Inverse kinematics </a:t>
            </a:r>
            <a:r>
              <a:rPr lang="en-US" dirty="0">
                <a:sym typeface="Wingdings" pitchFamily="2" charset="2"/>
              </a:rPr>
              <a:t> RIB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Highly segmented, high efficiency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Excitation energy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Gamma multiplicity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Total gamma energy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Individual gamma energies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Accurate Doppler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09ED5-DE51-4530-F192-D1FE370D514A}"/>
              </a:ext>
            </a:extLst>
          </p:cNvPr>
          <p:cNvSpPr txBox="1"/>
          <p:nvPr/>
        </p:nvSpPr>
        <p:spPr>
          <a:xfrm>
            <a:off x="4225378" y="5870833"/>
            <a:ext cx="4584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Photon strength function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Improve neutron capture model predictions</a:t>
            </a:r>
          </a:p>
          <a:p>
            <a:endParaRPr lang="en-US" dirty="0"/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650E390E-C103-80EF-2714-84E7010D2F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7699" y="75188"/>
            <a:ext cx="2324088" cy="7684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FC5BF4-8596-D6FC-9EBE-44704C1B16F8}"/>
              </a:ext>
            </a:extLst>
          </p:cNvPr>
          <p:cNvSpPr txBox="1"/>
          <p:nvPr/>
        </p:nvSpPr>
        <p:spPr>
          <a:xfrm>
            <a:off x="6048997" y="5353829"/>
            <a:ext cx="188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one side-pack not shown for clarity</a:t>
            </a:r>
          </a:p>
        </p:txBody>
      </p:sp>
    </p:spTree>
    <p:extLst>
      <p:ext uri="{BB962C8B-B14F-4D97-AF65-F5344CB8AC3E}">
        <p14:creationId xmlns:p14="http://schemas.microsoft.com/office/powerpoint/2010/main" val="15390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400711-8F67-4CF6-72C1-D9B60B55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8" y="2064010"/>
            <a:ext cx="4058194" cy="272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3DE67-A82A-43EB-6D15-20A97CEF6D0A}"/>
              </a:ext>
            </a:extLst>
          </p:cNvPr>
          <p:cNvSpPr txBox="1"/>
          <p:nvPr/>
        </p:nvSpPr>
        <p:spPr>
          <a:xfrm>
            <a:off x="1285927" y="672985"/>
            <a:ext cx="3292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Energy Resolution of DAPPER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3ABF5-06EC-462B-B816-313F1F741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96" y="2148734"/>
            <a:ext cx="1265825" cy="468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63745-B2B8-D29D-5B26-DC27D1A68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96" y="2902012"/>
            <a:ext cx="2296251" cy="481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340414-C16C-7042-B960-44068DEDB21C}"/>
              </a:ext>
            </a:extLst>
          </p:cNvPr>
          <p:cNvSpPr txBox="1"/>
          <p:nvPr/>
        </p:nvSpPr>
        <p:spPr>
          <a:xfrm>
            <a:off x="1978710" y="1779402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 typical good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61179-4412-F21D-016F-AE929F9B07E7}"/>
              </a:ext>
            </a:extLst>
          </p:cNvPr>
          <p:cNvSpPr txBox="1"/>
          <p:nvPr/>
        </p:nvSpPr>
        <p:spPr>
          <a:xfrm>
            <a:off x="5442079" y="3884535"/>
            <a:ext cx="2427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Nearly all detectors</a:t>
            </a:r>
          </a:p>
          <a:p>
            <a:r>
              <a:rPr lang="en-US" sz="1600" dirty="0"/>
              <a:t>between 10-20% at 1 MeV.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CDAC3-4F53-B71F-9AA8-F068BCD092A7}"/>
              </a:ext>
            </a:extLst>
          </p:cNvPr>
          <p:cNvSpPr txBox="1"/>
          <p:nvPr/>
        </p:nvSpPr>
        <p:spPr>
          <a:xfrm>
            <a:off x="2308482" y="3373697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232U</a:t>
            </a:r>
          </a:p>
          <a:p>
            <a:r>
              <a:rPr lang="en-US" sz="1200" dirty="0"/>
              <a:t>(208Tl)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E6CAE-E0B2-CA5D-1CED-87B9B20BAF3F}"/>
              </a:ext>
            </a:extLst>
          </p:cNvPr>
          <p:cNvSpPr txBox="1"/>
          <p:nvPr/>
        </p:nvSpPr>
        <p:spPr>
          <a:xfrm>
            <a:off x="4031585" y="3835362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13C(</a:t>
            </a:r>
            <a:r>
              <a:rPr lang="en-US" sz="1200" dirty="0" err="1"/>
              <a:t>d,p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448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9F359-86B8-C81C-D455-55E582B5A70F}"/>
              </a:ext>
            </a:extLst>
          </p:cNvPr>
          <p:cNvSpPr txBox="1"/>
          <p:nvPr/>
        </p:nvSpPr>
        <p:spPr>
          <a:xfrm>
            <a:off x="246647" y="250420"/>
            <a:ext cx="2383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Efficiency of DAPPER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D3C69-E98E-209A-8A7E-B3534A28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542" y="382489"/>
            <a:ext cx="4312565" cy="2902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4766F-D43A-9655-5E18-B3348961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223" y="3284715"/>
            <a:ext cx="4539333" cy="3054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99F36-6A69-60AB-F807-DE1749DB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272" y="4317867"/>
            <a:ext cx="1896174" cy="1822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BCB99-6C91-FB8F-AAF4-6D4A11426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" y="811414"/>
            <a:ext cx="3647661" cy="3345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D18C55-28DC-99DF-894F-C86284EAD4E1}"/>
              </a:ext>
            </a:extLst>
          </p:cNvPr>
          <p:cNvSpPr txBox="1"/>
          <p:nvPr/>
        </p:nvSpPr>
        <p:spPr>
          <a:xfrm>
            <a:off x="5665440" y="1350213"/>
            <a:ext cx="10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 &gt;70%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5AB7F-71E0-28B3-227C-168B7149447A}"/>
              </a:ext>
            </a:extLst>
          </p:cNvPr>
          <p:cNvSpPr txBox="1"/>
          <p:nvPr/>
        </p:nvSpPr>
        <p:spPr>
          <a:xfrm rot="16200000">
            <a:off x="4276840" y="2345700"/>
            <a:ext cx="105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disc threshold</a:t>
            </a:r>
          </a:p>
        </p:txBody>
      </p:sp>
    </p:spTree>
    <p:extLst>
      <p:ext uri="{BB962C8B-B14F-4D97-AF65-F5344CB8AC3E}">
        <p14:creationId xmlns:p14="http://schemas.microsoft.com/office/powerpoint/2010/main" val="248297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036D92-9135-44AB-6FAE-5A1BE3FE4FFB}"/>
              </a:ext>
            </a:extLst>
          </p:cNvPr>
          <p:cNvSpPr txBox="1"/>
          <p:nvPr/>
        </p:nvSpPr>
        <p:spPr>
          <a:xfrm>
            <a:off x="1175973" y="2967335"/>
            <a:ext cx="679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Commissioning and First Physics Measurement: 2021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57Fe(</a:t>
            </a:r>
            <a:r>
              <a:rPr lang="en-US" sz="2400" dirty="0" err="1"/>
              <a:t>d,pg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4838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33728</TotalTime>
  <Words>1247</Words>
  <Application>Microsoft Macintosh PowerPoint</Application>
  <PresentationFormat>On-screen Show (4:3)</PresentationFormat>
  <Paragraphs>289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Array for Photons, Protons, and Exotic Residues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Cyclotron Institute, TAMU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McIntosh</dc:creator>
  <cp:lastModifiedBy>McIntosh, Alan B</cp:lastModifiedBy>
  <cp:revision>277</cp:revision>
  <dcterms:created xsi:type="dcterms:W3CDTF">2017-03-08T17:22:38Z</dcterms:created>
  <dcterms:modified xsi:type="dcterms:W3CDTF">2024-08-22T02:38:19Z</dcterms:modified>
</cp:coreProperties>
</file>