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775" r:id="rId5"/>
  </p:sldMasterIdLst>
  <p:notesMasterIdLst>
    <p:notesMasterId r:id="rId27"/>
  </p:notesMasterIdLst>
  <p:handoutMasterIdLst>
    <p:handoutMasterId r:id="rId28"/>
  </p:handoutMasterIdLst>
  <p:sldIdLst>
    <p:sldId id="601" r:id="rId6"/>
    <p:sldId id="892" r:id="rId7"/>
    <p:sldId id="894" r:id="rId8"/>
    <p:sldId id="895" r:id="rId9"/>
    <p:sldId id="896" r:id="rId10"/>
    <p:sldId id="888" r:id="rId11"/>
    <p:sldId id="890" r:id="rId12"/>
    <p:sldId id="891" r:id="rId13"/>
    <p:sldId id="883" r:id="rId14"/>
    <p:sldId id="900" r:id="rId15"/>
    <p:sldId id="881" r:id="rId16"/>
    <p:sldId id="819" r:id="rId17"/>
    <p:sldId id="836" r:id="rId18"/>
    <p:sldId id="854" r:id="rId19"/>
    <p:sldId id="768" r:id="rId20"/>
    <p:sldId id="898" r:id="rId21"/>
    <p:sldId id="816" r:id="rId22"/>
    <p:sldId id="826" r:id="rId23"/>
    <p:sldId id="829" r:id="rId24"/>
    <p:sldId id="899" r:id="rId25"/>
    <p:sldId id="811" r:id="rId2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0000"/>
    <a:srgbClr val="4C8A62"/>
    <a:srgbClr val="006600"/>
    <a:srgbClr val="00B0F0"/>
    <a:srgbClr val="6600CC"/>
    <a:srgbClr val="48845D"/>
    <a:srgbClr val="4F8F66"/>
    <a:srgbClr val="509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32" autoAdjust="0"/>
    <p:restoredTop sz="85059" autoAdjust="0"/>
  </p:normalViewPr>
  <p:slideViewPr>
    <p:cSldViewPr snapToGrid="0" showGuides="1">
      <p:cViewPr varScale="1">
        <p:scale>
          <a:sx n="69" d="100"/>
          <a:sy n="69" d="100"/>
        </p:scale>
        <p:origin x="96" y="10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2076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8/16/2024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Asked to give overview talk, as so many contributed talks that warranted </a:t>
            </a:r>
            <a:r>
              <a:rPr lang="en-US"/>
              <a:t>two sessions</a:t>
            </a:r>
            <a:endParaRPr lang="en-US" dirty="0"/>
          </a:p>
          <a:p>
            <a:r>
              <a:rPr lang="en-US" dirty="0"/>
              <a:t>Try, in my limited capacity, to highlight some of the areas of current focus</a:t>
            </a:r>
          </a:p>
          <a:p>
            <a:r>
              <a:rPr lang="en-US" dirty="0"/>
              <a:t>Observations/modelling – underqualified to talk about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927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1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11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25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0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62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93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97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37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8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29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28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218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21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5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7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46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2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91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8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139845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4177553"/>
            <a:ext cx="11430000" cy="229944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7019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8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7403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139845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4177553"/>
            <a:ext cx="11430000" cy="229944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Rectangle 256">
            <a:extLst>
              <a:ext uri="{FF2B5EF4-FFF2-40B4-BE49-F238E27FC236}">
                <a16:creationId xmlns:a16="http://schemas.microsoft.com/office/drawing/2014/main" id="{6AB1C0DD-B1DD-C748-91BE-7DA30B9D2F2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856665" y="6516648"/>
            <a:ext cx="3335336" cy="185683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HAW18</a:t>
            </a:r>
          </a:p>
        </p:txBody>
      </p:sp>
    </p:spTree>
    <p:extLst>
      <p:ext uri="{BB962C8B-B14F-4D97-AF65-F5344CB8AC3E}">
        <p14:creationId xmlns:p14="http://schemas.microsoft.com/office/powerpoint/2010/main" val="1010833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4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AE725855-9962-4555-8E37-207377FC078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856664" y="6516649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LE Review – NSNA program at ORNL August 1, 2018</a:t>
            </a:r>
          </a:p>
        </p:txBody>
      </p:sp>
    </p:spTree>
    <p:extLst>
      <p:ext uri="{BB962C8B-B14F-4D97-AF65-F5344CB8AC3E}">
        <p14:creationId xmlns:p14="http://schemas.microsoft.com/office/powerpoint/2010/main" val="17741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2722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8800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03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3493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19317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1343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57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569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139845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4177553"/>
            <a:ext cx="11430000" cy="229944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FC881-147A-42D5-A6B1-B5865857EA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006263" y="662940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44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AE725855-9962-4555-8E37-207377FC078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856664" y="6516649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LE Review – NSNA program at ORNL August 1, 2018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1" name="Rectangle 256">
            <a:extLst>
              <a:ext uri="{FF2B5EF4-FFF2-40B4-BE49-F238E27FC236}">
                <a16:creationId xmlns:a16="http://schemas.microsoft.com/office/drawing/2014/main" id="{8B604118-D5BA-4216-981F-0CF1A4916D2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775744" y="6482874"/>
            <a:ext cx="3216653" cy="192087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LE Review – NSNA program at ORNL August 1, 2018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61" r:id="rId3"/>
    <p:sldLayoutId id="2147483716" r:id="rId4"/>
    <p:sldLayoutId id="2147483736" r:id="rId5"/>
    <p:sldLayoutId id="2147483663" r:id="rId6"/>
    <p:sldLayoutId id="2147483685" r:id="rId7"/>
    <p:sldLayoutId id="2147483750" r:id="rId8"/>
    <p:sldLayoutId id="2147483755" r:id="rId9"/>
    <p:sldLayoutId id="2147483754" r:id="rId10"/>
    <p:sldLayoutId id="2147483667" r:id="rId11"/>
    <p:sldLayoutId id="2147483725" r:id="rId12"/>
    <p:sldLayoutId id="2147483756" r:id="rId13"/>
    <p:sldLayoutId id="2147483678" r:id="rId14"/>
    <p:sldLayoutId id="2147483774" r:id="rId1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1" name="Rectangle 256">
            <a:extLst>
              <a:ext uri="{FF2B5EF4-FFF2-40B4-BE49-F238E27FC236}">
                <a16:creationId xmlns:a16="http://schemas.microsoft.com/office/drawing/2014/main" id="{8B604118-D5BA-4216-981F-0CF1A4916D2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775744" y="6482874"/>
            <a:ext cx="3216653" cy="192087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LE Review – NSNA program at ORNL August 1, 2018</a:t>
            </a:r>
          </a:p>
        </p:txBody>
      </p:sp>
    </p:spTree>
    <p:extLst>
      <p:ext uri="{BB962C8B-B14F-4D97-AF65-F5344CB8AC3E}">
        <p14:creationId xmlns:p14="http://schemas.microsoft.com/office/powerpoint/2010/main" val="98736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5" Type="http://schemas.openxmlformats.org/officeDocument/2006/relationships/image" Target="../media/image46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11" Type="http://schemas.openxmlformats.org/officeDocument/2006/relationships/image" Target="../media/image63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46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602DB2A-BA4E-4460-9D8B-569FDEF1FF60}"/>
              </a:ext>
            </a:extLst>
          </p:cNvPr>
          <p:cNvSpPr/>
          <p:nvPr/>
        </p:nvSpPr>
        <p:spPr>
          <a:xfrm>
            <a:off x="6050422" y="5315484"/>
            <a:ext cx="6141578" cy="1542516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26AED-85D6-4A17-8DFC-086F0E93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261" y="306412"/>
            <a:ext cx="9846159" cy="480131"/>
          </a:xfrm>
        </p:spPr>
        <p:txBody>
          <a:bodyPr/>
          <a:lstStyle/>
          <a:p>
            <a:r>
              <a:rPr lang="en-US" sz="2800" b="1" dirty="0"/>
              <a:t>Opportunities for isomer studies for astrophysics at FRIB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D26C7-4D26-4E63-9C5C-54C909FA2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777" y="5367582"/>
            <a:ext cx="5822328" cy="89940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48845D"/>
                </a:solidFill>
              </a:rPr>
              <a:t>S.D.</a:t>
            </a:r>
            <a:r>
              <a:rPr lang="en-US" dirty="0">
                <a:solidFill>
                  <a:srgbClr val="48845D"/>
                </a:solidFill>
              </a:rPr>
              <a:t> </a:t>
            </a:r>
            <a:r>
              <a:rPr lang="en-US" b="1" dirty="0">
                <a:solidFill>
                  <a:srgbClr val="48845D"/>
                </a:solidFill>
              </a:rPr>
              <a:t>Pain</a:t>
            </a:r>
          </a:p>
          <a:p>
            <a:pPr marL="0" indent="0">
              <a:buNone/>
            </a:pPr>
            <a:r>
              <a:rPr lang="en-US" dirty="0">
                <a:solidFill>
                  <a:srgbClr val="48845D"/>
                </a:solidFill>
              </a:rPr>
              <a:t>Oak Ridge National Laboratory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C2F20-1066-4EE0-8D47-FAE6AC5E044A}"/>
              </a:ext>
            </a:extLst>
          </p:cNvPr>
          <p:cNvSpPr txBox="1"/>
          <p:nvPr/>
        </p:nvSpPr>
        <p:spPr>
          <a:xfrm>
            <a:off x="9296968" y="4888858"/>
            <a:ext cx="28950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i="1" dirty="0">
                <a:solidFill>
                  <a:srgbClr val="FFFF00"/>
                </a:solidFill>
                <a:latin typeface="+mn-lt"/>
              </a:rPr>
              <a:t>GODDESS silicon detector array coupled to GRETINA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161AB3-AD8B-4010-87DF-0FB1896BDBB4}"/>
              </a:ext>
            </a:extLst>
          </p:cNvPr>
          <p:cNvSpPr txBox="1">
            <a:spLocks/>
          </p:cNvSpPr>
          <p:nvPr/>
        </p:nvSpPr>
        <p:spPr bwMode="auto">
          <a:xfrm>
            <a:off x="388404" y="1503561"/>
            <a:ext cx="5606929" cy="327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Astrophysical interest in reactions on isomers</a:t>
            </a:r>
          </a:p>
          <a:p>
            <a:r>
              <a:rPr lang="en-US" sz="1800" dirty="0"/>
              <a:t>(some) Instruments at FRIB for astrophysics</a:t>
            </a:r>
          </a:p>
          <a:p>
            <a:r>
              <a:rPr lang="en-US" sz="1800" dirty="0"/>
              <a:t>Beam production/manipulation techniques</a:t>
            </a:r>
          </a:p>
          <a:p>
            <a:pPr lvl="1"/>
            <a:r>
              <a:rPr lang="en-US" sz="1600" dirty="0"/>
              <a:t>Mixed GS:IS beams (adjustable ratio)</a:t>
            </a:r>
          </a:p>
          <a:p>
            <a:pPr lvl="1"/>
            <a:r>
              <a:rPr lang="en-US" sz="1600" dirty="0"/>
              <a:t>Pure GS/IS beams </a:t>
            </a:r>
          </a:p>
          <a:p>
            <a:r>
              <a:rPr lang="en-US" sz="1800" dirty="0"/>
              <a:t>Experiments (works in progress/future)</a:t>
            </a:r>
          </a:p>
          <a:p>
            <a:pPr lvl="1"/>
            <a:r>
              <a:rPr lang="en-US" sz="1600" dirty="0"/>
              <a:t>(d,p) for (</a:t>
            </a:r>
            <a:r>
              <a:rPr lang="en-US" sz="1600" dirty="0" err="1"/>
              <a:t>p,</a:t>
            </a:r>
            <a:r>
              <a:rPr lang="en-US" sz="1600" dirty="0" err="1">
                <a:latin typeface="Symbol" panose="05050102010706020507" pitchFamily="18" charset="2"/>
              </a:rPr>
              <a:t>g</a:t>
            </a:r>
            <a:r>
              <a:rPr lang="en-US" sz="1600" dirty="0"/>
              <a:t>) mirror symmetry (</a:t>
            </a:r>
            <a:r>
              <a:rPr lang="en-US" sz="1600" baseline="30000" dirty="0"/>
              <a:t>26g</a:t>
            </a:r>
            <a:r>
              <a:rPr lang="en-US" sz="1600" dirty="0"/>
              <a:t>Al, </a:t>
            </a:r>
            <a:r>
              <a:rPr lang="en-US" sz="1600" baseline="30000" dirty="0"/>
              <a:t>26m</a:t>
            </a:r>
            <a:r>
              <a:rPr lang="en-US" sz="1600" dirty="0"/>
              <a:t>Al, </a:t>
            </a:r>
            <a:r>
              <a:rPr lang="en-US" sz="1600" baseline="30000" dirty="0"/>
              <a:t>34g</a:t>
            </a:r>
            <a:r>
              <a:rPr lang="en-US" sz="1600" dirty="0"/>
              <a:t>Cl, </a:t>
            </a:r>
            <a:r>
              <a:rPr lang="en-US" sz="1600" baseline="30000" dirty="0"/>
              <a:t>34m</a:t>
            </a:r>
            <a:r>
              <a:rPr lang="en-US" sz="1600" dirty="0"/>
              <a:t>Cl, </a:t>
            </a:r>
            <a:r>
              <a:rPr lang="en-US" sz="1600" baseline="30000" dirty="0"/>
              <a:t>38g</a:t>
            </a:r>
            <a:r>
              <a:rPr lang="en-US" sz="1600" dirty="0"/>
              <a:t>K, </a:t>
            </a:r>
            <a:r>
              <a:rPr lang="en-US" sz="1600" baseline="30000" dirty="0"/>
              <a:t>38m</a:t>
            </a:r>
            <a:r>
              <a:rPr lang="en-US" sz="1600" dirty="0"/>
              <a:t>K)</a:t>
            </a:r>
          </a:p>
          <a:p>
            <a:pPr lvl="1"/>
            <a:r>
              <a:rPr lang="en-US" sz="1600" dirty="0"/>
              <a:t>(</a:t>
            </a:r>
            <a:r>
              <a:rPr lang="en-US" sz="1600" dirty="0" err="1">
                <a:latin typeface="Symbol" panose="05050102010706020507" pitchFamily="18" charset="2"/>
              </a:rPr>
              <a:t>a</a:t>
            </a:r>
            <a:r>
              <a:rPr lang="en-US" sz="1600" dirty="0" err="1"/>
              <a:t>,p</a:t>
            </a:r>
            <a:r>
              <a:rPr lang="en-US" sz="1600" dirty="0"/>
              <a:t>) direct measurements (</a:t>
            </a:r>
            <a:r>
              <a:rPr lang="en-US" sz="1600" baseline="30000" dirty="0"/>
              <a:t>26g</a:t>
            </a:r>
            <a:r>
              <a:rPr lang="en-US" sz="1600" dirty="0"/>
              <a:t>Al, </a:t>
            </a:r>
            <a:r>
              <a:rPr lang="en-US" sz="1600" baseline="30000" dirty="0"/>
              <a:t>26m</a:t>
            </a:r>
            <a:r>
              <a:rPr lang="en-US" sz="1600" dirty="0"/>
              <a:t>Al, </a:t>
            </a:r>
            <a:r>
              <a:rPr lang="en-US" sz="1600" baseline="30000" dirty="0"/>
              <a:t>26</a:t>
            </a:r>
            <a:r>
              <a:rPr lang="en-US" sz="1600" dirty="0"/>
              <a:t>S)</a:t>
            </a:r>
          </a:p>
          <a:p>
            <a:pPr lvl="1"/>
            <a:r>
              <a:rPr lang="en-US" sz="1600" dirty="0"/>
              <a:t>direct measurements of (</a:t>
            </a:r>
            <a:r>
              <a:rPr lang="en-US" sz="1600" dirty="0" err="1"/>
              <a:t>p,</a:t>
            </a:r>
            <a:r>
              <a:rPr lang="en-US" sz="1600" dirty="0" err="1">
                <a:latin typeface="Symbol" panose="05050102010706020507" pitchFamily="18" charset="2"/>
              </a:rPr>
              <a:t>g</a:t>
            </a:r>
            <a:r>
              <a:rPr lang="en-US" sz="1600" dirty="0"/>
              <a:t>) with SECAR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0ACEED-87FC-47DC-AED6-7BD13E80237F}"/>
              </a:ext>
            </a:extLst>
          </p:cNvPr>
          <p:cNvSpPr txBox="1">
            <a:spLocks/>
          </p:cNvSpPr>
          <p:nvPr/>
        </p:nvSpPr>
        <p:spPr bwMode="auto">
          <a:xfrm>
            <a:off x="351473" y="6315056"/>
            <a:ext cx="5427795" cy="47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2400" i="1" dirty="0">
                <a:solidFill>
                  <a:schemeClr val="accent3">
                    <a:lumMod val="75000"/>
                  </a:schemeClr>
                </a:solidFill>
              </a:rPr>
              <a:t>Nucleus-Nucleus 2024, Whistler BC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C8FC16-32E0-4F16-95D0-71BBB7E6CE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094" y="5398573"/>
            <a:ext cx="3801976" cy="13343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4D5D35-D6AE-40F7-8A0E-F55F363B6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075793"/>
            <a:ext cx="6473370" cy="4240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E0725-DF7D-4A19-A184-BD78DA5F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85" y="1073426"/>
            <a:ext cx="6346965" cy="42313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AC3D42-ACB9-4697-A83F-75ACC755C84B}"/>
              </a:ext>
            </a:extLst>
          </p:cNvPr>
          <p:cNvSpPr txBox="1"/>
          <p:nvPr/>
        </p:nvSpPr>
        <p:spPr>
          <a:xfrm>
            <a:off x="9580772" y="6392013"/>
            <a:ext cx="2154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Si detector array </a:t>
            </a:r>
          </a:p>
        </p:txBody>
      </p:sp>
    </p:spTree>
    <p:extLst>
      <p:ext uri="{BB962C8B-B14F-4D97-AF65-F5344CB8AC3E}">
        <p14:creationId xmlns:p14="http://schemas.microsoft.com/office/powerpoint/2010/main" val="329039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508" y="160627"/>
            <a:ext cx="7230502" cy="539496"/>
          </a:xfrm>
        </p:spPr>
        <p:txBody>
          <a:bodyPr/>
          <a:lstStyle/>
          <a:p>
            <a:r>
              <a:rPr lang="en-US" dirty="0"/>
              <a:t>Resonance strengths from (d,p)</a:t>
            </a:r>
            <a:endParaRPr lang="en-US" dirty="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040125-9E2B-5208-2056-45FD73AFE184}"/>
              </a:ext>
            </a:extLst>
          </p:cNvPr>
          <p:cNvGrpSpPr/>
          <p:nvPr/>
        </p:nvGrpSpPr>
        <p:grpSpPr>
          <a:xfrm>
            <a:off x="2202872" y="1246909"/>
            <a:ext cx="6068288" cy="4876800"/>
            <a:chOff x="1508163" y="547252"/>
            <a:chExt cx="8120743" cy="62751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412CA2-0759-ADB3-A0B8-F3A965BDB483}"/>
                </a:ext>
              </a:extLst>
            </p:cNvPr>
            <p:cNvGrpSpPr/>
            <p:nvPr/>
          </p:nvGrpSpPr>
          <p:grpSpPr>
            <a:xfrm>
              <a:off x="1508163" y="547252"/>
              <a:ext cx="8120743" cy="6275120"/>
              <a:chOff x="1508163" y="547252"/>
              <a:chExt cx="8120743" cy="6275120"/>
            </a:xfrm>
          </p:grpSpPr>
          <p:pic>
            <p:nvPicPr>
              <p:cNvPr id="8195" name="Picture 3" descr="C:\Users\Master\Documents\Work\Experiments\26Al(d,p)\papers\PRC\benchmarking\logplot.png"/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8163" y="547252"/>
                <a:ext cx="8120743" cy="6275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8" name="Straight Connector 77"/>
              <p:cNvCxnSpPr/>
              <p:nvPr/>
            </p:nvCxnSpPr>
            <p:spPr bwMode="auto">
              <a:xfrm>
                <a:off x="2528447" y="3688619"/>
                <a:ext cx="6080173" cy="0"/>
              </a:xfrm>
              <a:prstGeom prst="line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" name="TextBox 5"/>
            <p:cNvSpPr txBox="1"/>
            <p:nvPr/>
          </p:nvSpPr>
          <p:spPr>
            <a:xfrm>
              <a:off x="7128506" y="3171513"/>
              <a:ext cx="1460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10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9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pps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44" y="2109943"/>
            <a:ext cx="4352951" cy="3332914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0E011-74C3-40BC-98FF-A0782C8CF953}"/>
              </a:ext>
            </a:extLst>
          </p:cNvPr>
          <p:cNvSpPr txBox="1"/>
          <p:nvPr/>
        </p:nvSpPr>
        <p:spPr>
          <a:xfrm>
            <a:off x="8337273" y="5556861"/>
            <a:ext cx="350955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S.D. Pain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et 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.,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PRL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114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(2015)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829F65-2EC8-6658-90E0-04D008092C92}"/>
              </a:ext>
            </a:extLst>
          </p:cNvPr>
          <p:cNvGrpSpPr/>
          <p:nvPr/>
        </p:nvGrpSpPr>
        <p:grpSpPr>
          <a:xfrm>
            <a:off x="295269" y="52031"/>
            <a:ext cx="2202093" cy="6805969"/>
            <a:chOff x="9079050" y="110628"/>
            <a:chExt cx="2219999" cy="704116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802EAB1-E309-EA21-772C-B86C023A3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050" y="5405966"/>
              <a:ext cx="2219999" cy="174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C693BD07-9CAC-ABF9-41FE-BC851B6F5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050" y="3606561"/>
              <a:ext cx="2219999" cy="1786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91EE7AC-A9E2-A4A2-42D3-B61CBB82E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051" y="1853978"/>
              <a:ext cx="2202092" cy="175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FB506A0D-458B-120F-8456-B637A73F9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051" y="110629"/>
              <a:ext cx="2202092" cy="175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01C336-1FE0-DFC4-DC70-537C66E551DC}"/>
                </a:ext>
              </a:extLst>
            </p:cNvPr>
            <p:cNvSpPr/>
            <p:nvPr/>
          </p:nvSpPr>
          <p:spPr bwMode="auto">
            <a:xfrm>
              <a:off x="9079050" y="110628"/>
              <a:ext cx="2202093" cy="704116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B3EF89C-B4C7-1446-FBFA-6A4C2F8D6767}"/>
              </a:ext>
            </a:extLst>
          </p:cNvPr>
          <p:cNvSpPr txBox="1"/>
          <p:nvPr/>
        </p:nvSpPr>
        <p:spPr>
          <a:xfrm>
            <a:off x="2691337" y="6045479"/>
            <a:ext cx="36817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SMEC gives ~10-20% reduction in C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 for 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27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Si unbound states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95F1B6-72B3-D7BD-22AF-251366C4A42C}"/>
              </a:ext>
            </a:extLst>
          </p:cNvPr>
          <p:cNvSpPr txBox="1"/>
          <p:nvPr/>
        </p:nvSpPr>
        <p:spPr>
          <a:xfrm>
            <a:off x="8074037" y="5917078"/>
            <a:ext cx="395170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6600"/>
                </a:solidFill>
                <a:latin typeface="Century Gothic" panose="020F0302020204030204"/>
              </a:rPr>
              <a:t>V. </a:t>
            </a:r>
            <a:r>
              <a:rPr lang="en-US" dirty="0" err="1">
                <a:solidFill>
                  <a:srgbClr val="006600"/>
                </a:solidFill>
                <a:latin typeface="Century Gothic" panose="020F0302020204030204"/>
              </a:rPr>
              <a:t>Margerin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et 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.,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PRL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115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188586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Related image">
            <a:extLst>
              <a:ext uri="{FF2B5EF4-FFF2-40B4-BE49-F238E27FC236}">
                <a16:creationId xmlns:a16="http://schemas.microsoft.com/office/drawing/2014/main" id="{0019DDE5-4567-D30F-C44B-403779B1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46" y="0"/>
            <a:ext cx="4281037" cy="18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/>
              <a:t>And the isomer?</a:t>
            </a:r>
            <a:endParaRPr lang="en-US" dirty="0">
              <a:latin typeface="+mn-lt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D893CF34-0A7C-D687-B3B8-84C253327F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63590" y="180274"/>
            <a:ext cx="3914775" cy="6362700"/>
            <a:chOff x="2607" y="156"/>
            <a:chExt cx="2466" cy="400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CC77EC1C-9526-C604-6DD1-C4AB5D1167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07" y="156"/>
              <a:ext cx="2466" cy="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CDA6298A-33AD-1F7D-67BB-0C0ADEEF0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" y="156"/>
              <a:ext cx="2470" cy="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D1FEEEB0-2A8A-BE3A-A94A-FA2522EE7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0" y="4349911"/>
            <a:ext cx="6612413" cy="250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05138A-84B9-A16F-6F7B-101EE43D3177}"/>
              </a:ext>
            </a:extLst>
          </p:cNvPr>
          <p:cNvSpPr/>
          <p:nvPr/>
        </p:nvSpPr>
        <p:spPr>
          <a:xfrm>
            <a:off x="673768" y="4437246"/>
            <a:ext cx="5553777" cy="242075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5E38554C-9919-208A-209F-CD26E334E0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9047" y="1974096"/>
            <a:ext cx="3959324" cy="2361783"/>
            <a:chOff x="2120" y="1134"/>
            <a:chExt cx="3440" cy="2052"/>
          </a:xfrm>
        </p:grpSpPr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id="{69951DB5-8405-D3E2-3DF6-7AE74464D2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20" y="1134"/>
              <a:ext cx="3440" cy="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56F0657A-1B8E-DB5D-7EB5-CEF009804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" y="1134"/>
              <a:ext cx="3444" cy="2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54A0A60-76E1-7A33-69FE-D2E17A5C3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750" y="714066"/>
            <a:ext cx="2524259" cy="34773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0A6749D8-64C4-E3A0-0FA1-485BE4042E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1427" y="1079367"/>
            <a:ext cx="2549407" cy="346784"/>
            <a:chOff x="2899" y="2032"/>
            <a:chExt cx="1882" cy="256"/>
          </a:xfrm>
        </p:grpSpPr>
        <p:sp>
          <p:nvSpPr>
            <p:cNvPr id="24" name="AutoShape 11">
              <a:extLst>
                <a:ext uri="{FF2B5EF4-FFF2-40B4-BE49-F238E27FC236}">
                  <a16:creationId xmlns:a16="http://schemas.microsoft.com/office/drawing/2014/main" id="{CC5873F4-E3AE-B5C7-D20E-1201A896C26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99" y="2032"/>
              <a:ext cx="188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7" name="Picture 13">
              <a:extLst>
                <a:ext uri="{FF2B5EF4-FFF2-40B4-BE49-F238E27FC236}">
                  <a16:creationId xmlns:a16="http://schemas.microsoft.com/office/drawing/2014/main" id="{D333AC2E-0B3E-F36C-67EF-B24F43216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" y="2032"/>
              <a:ext cx="1886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F826B7-9A16-AD9B-6369-47C66EBA1EAA}"/>
              </a:ext>
            </a:extLst>
          </p:cNvPr>
          <p:cNvSpPr txBox="1"/>
          <p:nvPr/>
        </p:nvSpPr>
        <p:spPr>
          <a:xfrm>
            <a:off x="4269038" y="1884441"/>
            <a:ext cx="3403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aseline="30000" dirty="0">
                <a:latin typeface="+mn-lt"/>
              </a:rPr>
              <a:t>26</a:t>
            </a:r>
            <a:r>
              <a:rPr lang="en-US" dirty="0">
                <a:latin typeface="+mn-lt"/>
              </a:rPr>
              <a:t>Mg(</a:t>
            </a:r>
            <a:r>
              <a:rPr lang="en-US" dirty="0" err="1">
                <a:latin typeface="+mn-lt"/>
              </a:rPr>
              <a:t>p,n</a:t>
            </a:r>
            <a:r>
              <a:rPr lang="en-US" dirty="0">
                <a:latin typeface="+mn-lt"/>
              </a:rPr>
              <a:t>)</a:t>
            </a:r>
            <a:r>
              <a:rPr lang="en-US" baseline="30000" dirty="0">
                <a:latin typeface="+mn-lt"/>
              </a:rPr>
              <a:t>26g,m</a:t>
            </a:r>
            <a:r>
              <a:rPr lang="en-US" dirty="0">
                <a:latin typeface="+mn-lt"/>
              </a:rPr>
              <a:t>Al (ATLAS)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Measured </a:t>
            </a:r>
            <a:r>
              <a:rPr lang="en-US" baseline="30000" dirty="0">
                <a:latin typeface="+mn-lt"/>
              </a:rPr>
              <a:t>26g,m</a:t>
            </a:r>
            <a:r>
              <a:rPr lang="en-US" dirty="0">
                <a:latin typeface="+mn-lt"/>
              </a:rPr>
              <a:t>Al(</a:t>
            </a:r>
            <a:r>
              <a:rPr lang="en-US" dirty="0" err="1">
                <a:latin typeface="+mn-lt"/>
              </a:rPr>
              <a:t>d,p</a:t>
            </a:r>
            <a:r>
              <a:rPr lang="en-US" dirty="0">
                <a:latin typeface="+mn-lt"/>
              </a:rPr>
              <a:t>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Subtracted off HRIBF </a:t>
            </a:r>
            <a:r>
              <a:rPr lang="en-US" baseline="30000" dirty="0">
                <a:latin typeface="+mn-lt"/>
              </a:rPr>
              <a:t>26g</a:t>
            </a:r>
            <a:r>
              <a:rPr lang="en-US" dirty="0">
                <a:latin typeface="+mn-lt"/>
              </a:rPr>
              <a:t>Al(d,p) published spectrum to get </a:t>
            </a:r>
            <a:r>
              <a:rPr lang="en-US" baseline="30000" dirty="0">
                <a:latin typeface="+mn-lt"/>
              </a:rPr>
              <a:t>26m</a:t>
            </a:r>
            <a:r>
              <a:rPr lang="en-US" dirty="0">
                <a:latin typeface="+mn-lt"/>
              </a:rPr>
              <a:t>Al(d,p) and hence (</a:t>
            </a:r>
            <a:r>
              <a:rPr lang="en-US" dirty="0" err="1">
                <a:latin typeface="+mn-lt"/>
              </a:rPr>
              <a:t>p,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>
                <a:latin typeface="+mn-lt"/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</a:t>
            </a:r>
            <a:r>
              <a:rPr lang="en-US" b="1" i="1" dirty="0">
                <a:latin typeface="+mn-lt"/>
              </a:rPr>
              <a:t>different energy, angles and resolution…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0D58D9-3BA9-6AA7-F267-12D687D679A9}"/>
              </a:ext>
            </a:extLst>
          </p:cNvPr>
          <p:cNvSpPr/>
          <p:nvPr/>
        </p:nvSpPr>
        <p:spPr>
          <a:xfrm>
            <a:off x="10578165" y="231006"/>
            <a:ext cx="288758" cy="5871411"/>
          </a:xfrm>
          <a:prstGeom prst="rect">
            <a:avLst/>
          </a:prstGeom>
          <a:solidFill>
            <a:schemeClr val="accent2">
              <a:lumMod val="60000"/>
              <a:lumOff val="40000"/>
              <a:alpha val="33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5B0177-D4A0-70C7-5902-97AB4A0B6935}"/>
              </a:ext>
            </a:extLst>
          </p:cNvPr>
          <p:cNvSpPr txBox="1"/>
          <p:nvPr/>
        </p:nvSpPr>
        <p:spPr>
          <a:xfrm rot="16200000">
            <a:off x="10230054" y="2857101"/>
            <a:ext cx="10122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ASTRO</a:t>
            </a:r>
          </a:p>
        </p:txBody>
      </p:sp>
    </p:spTree>
    <p:extLst>
      <p:ext uri="{BB962C8B-B14F-4D97-AF65-F5344CB8AC3E}">
        <p14:creationId xmlns:p14="http://schemas.microsoft.com/office/powerpoint/2010/main" val="2171859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524BF-A5E6-54E4-85F4-77BA74369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02" b="20243"/>
          <a:stretch/>
        </p:blipFill>
        <p:spPr>
          <a:xfrm>
            <a:off x="2400061" y="4638692"/>
            <a:ext cx="9002228" cy="2094614"/>
          </a:xfrm>
          <a:prstGeom prst="rect">
            <a:avLst/>
          </a:prstGeom>
        </p:spPr>
      </p:pic>
      <p:sp>
        <p:nvSpPr>
          <p:cNvPr id="46" name="Content Placeholder 10">
            <a:extLst>
              <a:ext uri="{FF2B5EF4-FFF2-40B4-BE49-F238E27FC236}">
                <a16:creationId xmlns:a16="http://schemas.microsoft.com/office/drawing/2014/main" id="{7D7C13CF-4D19-D346-9C69-C78474979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443" y="696822"/>
            <a:ext cx="11754557" cy="552642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Fragmentation produces species in excited states – decay both to GS and IS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Tune fast beam for fragment of interest, stopped/reaccelerated to energies for:</a:t>
            </a:r>
          </a:p>
          <a:p>
            <a:pPr marL="684213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Direct-reaction studies (transfer, charge-exchange, </a:t>
            </a:r>
            <a:r>
              <a:rPr lang="en-US" sz="1600" dirty="0" err="1"/>
              <a:t>Coulex</a:t>
            </a:r>
            <a:r>
              <a:rPr lang="en-US" sz="1600" dirty="0"/>
              <a:t>, …) for structure/indirect astrophysics (ORRUBA, SOLARIS, GODDESS, GRETA, LENDA, </a:t>
            </a:r>
            <a:r>
              <a:rPr lang="en-US" sz="1600" dirty="0" err="1"/>
              <a:t>SeGA</a:t>
            </a:r>
            <a:r>
              <a:rPr lang="en-US" sz="1600" dirty="0"/>
              <a:t>, Clarion2, ….)</a:t>
            </a:r>
          </a:p>
          <a:p>
            <a:pPr marL="684213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Direct measurements of astrophysical reactions [</a:t>
            </a:r>
            <a:r>
              <a:rPr lang="en-US" sz="1600" dirty="0" err="1"/>
              <a:t>eg</a:t>
            </a:r>
            <a:r>
              <a:rPr lang="en-US" sz="1600" dirty="0"/>
              <a:t> (</a:t>
            </a:r>
            <a:r>
              <a:rPr lang="en-US" sz="1600" i="1" dirty="0" err="1"/>
              <a:t>p</a:t>
            </a:r>
            <a:r>
              <a:rPr lang="en-US" sz="1600" dirty="0" err="1"/>
              <a:t>,</a:t>
            </a:r>
            <a:r>
              <a:rPr lang="en-US" sz="1600" dirty="0" err="1">
                <a:latin typeface="Symbol" panose="05050102010706020507" pitchFamily="18" charset="2"/>
              </a:rPr>
              <a:t>g</a:t>
            </a:r>
            <a:r>
              <a:rPr lang="en-US" sz="1600" dirty="0"/>
              <a:t>) with SECAR, or (</a:t>
            </a:r>
            <a:r>
              <a:rPr lang="en-US" sz="1600" dirty="0" err="1">
                <a:latin typeface="Symbol" panose="05050102010706020507" pitchFamily="18" charset="2"/>
              </a:rPr>
              <a:t>a</a:t>
            </a:r>
            <a:r>
              <a:rPr lang="en-US" sz="1600" dirty="0" err="1"/>
              <a:t>,</a:t>
            </a:r>
            <a:r>
              <a:rPr lang="en-US" sz="1600" i="1" dirty="0" err="1"/>
              <a:t>p</a:t>
            </a:r>
            <a:r>
              <a:rPr lang="en-US" sz="1600" dirty="0"/>
              <a:t>) (</a:t>
            </a:r>
            <a:r>
              <a:rPr lang="en-US" sz="1600" dirty="0" err="1">
                <a:latin typeface="Symbol" panose="05050102010706020507" pitchFamily="18" charset="2"/>
              </a:rPr>
              <a:t>a</a:t>
            </a:r>
            <a:r>
              <a:rPr lang="en-US" sz="1600" dirty="0" err="1"/>
              <a:t>,</a:t>
            </a:r>
            <a:r>
              <a:rPr lang="en-US" sz="1600" i="1" dirty="0" err="1"/>
              <a:t>n</a:t>
            </a:r>
            <a:r>
              <a:rPr lang="en-US" sz="1600" dirty="0"/>
              <a:t>) with JENSA, MUSIC, </a:t>
            </a:r>
            <a:r>
              <a:rPr lang="en-US" sz="1600" dirty="0" err="1"/>
              <a:t>HabaNERO</a:t>
            </a:r>
            <a:r>
              <a:rPr lang="en-US" sz="1600" dirty="0"/>
              <a:t>, …]</a:t>
            </a:r>
          </a:p>
          <a:p>
            <a:pPr marL="684213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Reaccelerated beam good emittance, GS:IS composition adjustable, not impacting beam properties</a:t>
            </a:r>
            <a:endParaRPr lang="en-US" sz="20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1</a:t>
            </a: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st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 selection: spin (</a:t>
            </a:r>
            <a:r>
              <a:rPr lang="en-US" sz="2000" dirty="0"/>
              <a:t>though not specifically that of final state</a:t>
            </a:r>
            <a:endParaRPr lang="en-US" sz="2000" dirty="0">
              <a:latin typeface="+mn-lt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1600" dirty="0"/>
              <a:t>production yields, via tuning of the fragment separator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2</a:t>
            </a: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nd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selection: lifetimes</a:t>
            </a:r>
          </a:p>
          <a:p>
            <a:pPr lvl="1">
              <a:spcAft>
                <a:spcPts val="600"/>
              </a:spcAft>
              <a:buClr>
                <a:prstClr val="black"/>
              </a:buClr>
              <a:defRPr/>
            </a:pPr>
            <a:r>
              <a:rPr lang="en-US" sz="1600" dirty="0"/>
              <a:t>Adjustment of h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old-up times inherent to ReA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>
                <a:latin typeface="+mn-lt"/>
              </a:rPr>
              <a:t>Production of mixed GS:IS beams at ReA…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01507F-7596-74FB-415F-C8AD9EBAECBE}"/>
              </a:ext>
            </a:extLst>
          </p:cNvPr>
          <p:cNvSpPr/>
          <p:nvPr/>
        </p:nvSpPr>
        <p:spPr>
          <a:xfrm>
            <a:off x="433707" y="3383280"/>
            <a:ext cx="7795893" cy="822960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DEEFBA-0F75-F3E4-A6FC-84A1E8BDF4AB}"/>
              </a:ext>
            </a:extLst>
          </p:cNvPr>
          <p:cNvSpPr/>
          <p:nvPr/>
        </p:nvSpPr>
        <p:spPr>
          <a:xfrm>
            <a:off x="433707" y="4295452"/>
            <a:ext cx="5366202" cy="864377"/>
          </a:xfrm>
          <a:prstGeom prst="roundRect">
            <a:avLst/>
          </a:prstGeom>
          <a:noFill/>
          <a:ln w="38100">
            <a:solidFill>
              <a:srgbClr val="008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22CEE-6D31-79B0-5C1F-AD6003DC285A}"/>
              </a:ext>
            </a:extLst>
          </p:cNvPr>
          <p:cNvSpPr txBox="1"/>
          <p:nvPr/>
        </p:nvSpPr>
        <p:spPr>
          <a:xfrm>
            <a:off x="3285899" y="6210791"/>
            <a:ext cx="8229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>
                <a:latin typeface="+mn-lt"/>
              </a:rPr>
              <a:t>ARIS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19FF8-3D7A-9817-A27B-CF4C36646FEF}"/>
              </a:ext>
            </a:extLst>
          </p:cNvPr>
          <p:cNvSpPr txBox="1"/>
          <p:nvPr/>
        </p:nvSpPr>
        <p:spPr>
          <a:xfrm>
            <a:off x="9721535" y="5448792"/>
            <a:ext cx="1680754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+mn-lt"/>
              </a:rPr>
              <a:t>Cooler-buncher + EBIT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2E9FE2-907A-4714-6A93-1E470FD92ED6}"/>
              </a:ext>
            </a:extLst>
          </p:cNvPr>
          <p:cNvSpPr/>
          <p:nvPr/>
        </p:nvSpPr>
        <p:spPr>
          <a:xfrm>
            <a:off x="9725889" y="4760814"/>
            <a:ext cx="1611084" cy="1750423"/>
          </a:xfrm>
          <a:prstGeom prst="roundRect">
            <a:avLst/>
          </a:prstGeom>
          <a:noFill/>
          <a:ln w="38100">
            <a:solidFill>
              <a:srgbClr val="008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AE3A5-7620-61EB-B9D9-D57DBD7411EA}"/>
              </a:ext>
            </a:extLst>
          </p:cNvPr>
          <p:cNvSpPr txBox="1"/>
          <p:nvPr/>
        </p:nvSpPr>
        <p:spPr>
          <a:xfrm>
            <a:off x="7574872" y="5836323"/>
            <a:ext cx="1680754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+mn-lt"/>
              </a:rPr>
              <a:t>Gas stopper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1F4EC-B3EA-7837-48CF-3141DE91BCA5}"/>
              </a:ext>
            </a:extLst>
          </p:cNvPr>
          <p:cNvSpPr txBox="1"/>
          <p:nvPr/>
        </p:nvSpPr>
        <p:spPr>
          <a:xfrm>
            <a:off x="2345376" y="6520940"/>
            <a:ext cx="1680754" cy="2031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800" b="1" dirty="0"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E24877-A08A-485C-7B88-33F4351F37C8}"/>
              </a:ext>
            </a:extLst>
          </p:cNvPr>
          <p:cNvSpPr/>
          <p:nvPr/>
        </p:nvSpPr>
        <p:spPr>
          <a:xfrm>
            <a:off x="2293123" y="5662152"/>
            <a:ext cx="2899956" cy="100583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09B952-4A0A-B2A5-28CC-1BC1820896AB}"/>
              </a:ext>
            </a:extLst>
          </p:cNvPr>
          <p:cNvCxnSpPr>
            <a:cxnSpLocks/>
          </p:cNvCxnSpPr>
          <p:nvPr/>
        </p:nvCxnSpPr>
        <p:spPr>
          <a:xfrm>
            <a:off x="11390168" y="5115098"/>
            <a:ext cx="690996" cy="0"/>
          </a:xfrm>
          <a:prstGeom prst="straightConnector1">
            <a:avLst/>
          </a:prstGeom>
          <a:ln w="508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4C71A4-F38B-6C8F-6D00-33895127D31F}"/>
              </a:ext>
            </a:extLst>
          </p:cNvPr>
          <p:cNvCxnSpPr>
            <a:cxnSpLocks/>
          </p:cNvCxnSpPr>
          <p:nvPr/>
        </p:nvCxnSpPr>
        <p:spPr>
          <a:xfrm flipV="1">
            <a:off x="1939636" y="6334299"/>
            <a:ext cx="568037" cy="399010"/>
          </a:xfrm>
          <a:prstGeom prst="straightConnector1">
            <a:avLst/>
          </a:prstGeom>
          <a:ln w="508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DB9D0B7-B065-B4CF-02DA-69D2828F2E7E}"/>
              </a:ext>
            </a:extLst>
          </p:cNvPr>
          <p:cNvSpPr txBox="1"/>
          <p:nvPr/>
        </p:nvSpPr>
        <p:spPr>
          <a:xfrm>
            <a:off x="651164" y="6123709"/>
            <a:ext cx="156556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fragments 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D33949-AC71-D9D7-8AEA-189D1C42C9C0}"/>
              </a:ext>
            </a:extLst>
          </p:cNvPr>
          <p:cNvSpPr txBox="1"/>
          <p:nvPr/>
        </p:nvSpPr>
        <p:spPr>
          <a:xfrm>
            <a:off x="11277602" y="4336473"/>
            <a:ext cx="9421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 LINAC</a:t>
            </a:r>
          </a:p>
        </p:txBody>
      </p:sp>
    </p:spTree>
    <p:extLst>
      <p:ext uri="{BB962C8B-B14F-4D97-AF65-F5344CB8AC3E}">
        <p14:creationId xmlns:p14="http://schemas.microsoft.com/office/powerpoint/2010/main" val="296374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701731"/>
          </a:xfrm>
        </p:spPr>
        <p:txBody>
          <a:bodyPr/>
          <a:lstStyle/>
          <a:p>
            <a:r>
              <a:rPr lang="en-US" sz="4400" baseline="30000" dirty="0"/>
              <a:t>Adjusting GS:IS via separator tuning</a:t>
            </a:r>
            <a:endParaRPr lang="en-US" sz="4400" dirty="0">
              <a:latin typeface="+mn-lt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A966041C-B494-41E5-88E4-357F9323C9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328823" y="185256"/>
            <a:ext cx="3515027" cy="2740579"/>
            <a:chOff x="1439" y="288"/>
            <a:chExt cx="4802" cy="374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B20B4307-E35B-4C4B-A7AD-66DFE087316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39" y="288"/>
              <a:ext cx="4802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57" name="Picture 5">
              <a:extLst>
                <a:ext uri="{FF2B5EF4-FFF2-40B4-BE49-F238E27FC236}">
                  <a16:creationId xmlns:a16="http://schemas.microsoft.com/office/drawing/2014/main" id="{8DC650F5-FACB-40FE-8274-6115B7B9B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" y="288"/>
              <a:ext cx="4806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B824A40-5BC6-4388-B717-6F395068CD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24125" y="2334830"/>
            <a:ext cx="5462105" cy="4083729"/>
            <a:chOff x="1641" y="464"/>
            <a:chExt cx="4398" cy="3392"/>
          </a:xfrm>
        </p:grpSpPr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64ACC678-2881-489D-B877-D6A469B41A5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41" y="464"/>
              <a:ext cx="4398" cy="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DAAFF42F-467A-4136-9885-EDD787669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" y="464"/>
              <a:ext cx="4402" cy="3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12">
            <a:extLst>
              <a:ext uri="{FF2B5EF4-FFF2-40B4-BE49-F238E27FC236}">
                <a16:creationId xmlns:a16="http://schemas.microsoft.com/office/drawing/2014/main" id="{8E42B17D-F113-4722-8C29-12BC6F2270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3723" y="2769836"/>
            <a:ext cx="5628578" cy="3249227"/>
            <a:chOff x="1495" y="896"/>
            <a:chExt cx="4690" cy="2528"/>
          </a:xfrm>
        </p:grpSpPr>
        <p:sp>
          <p:nvSpPr>
            <p:cNvPr id="40" name="AutoShape 11">
              <a:extLst>
                <a:ext uri="{FF2B5EF4-FFF2-40B4-BE49-F238E27FC236}">
                  <a16:creationId xmlns:a16="http://schemas.microsoft.com/office/drawing/2014/main" id="{B4B206BF-280D-4881-9F42-065815804FD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896"/>
              <a:ext cx="4690" cy="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B673AC74-154D-439D-82C4-EE7D05828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" y="896"/>
              <a:ext cx="4694" cy="2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A4C5C2E-70F0-41C8-8CB0-604640337187}"/>
              </a:ext>
            </a:extLst>
          </p:cNvPr>
          <p:cNvSpPr txBox="1"/>
          <p:nvPr/>
        </p:nvSpPr>
        <p:spPr>
          <a:xfrm>
            <a:off x="1349406" y="745589"/>
            <a:ext cx="4216893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baseline="30000" dirty="0">
                <a:latin typeface="+mn-lt"/>
              </a:rPr>
              <a:t>38</a:t>
            </a:r>
            <a:r>
              <a:rPr lang="en-US" sz="2400" b="1" dirty="0">
                <a:latin typeface="+mn-lt"/>
              </a:rPr>
              <a:t>K</a:t>
            </a:r>
            <a:r>
              <a:rPr lang="en-US" b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(</a:t>
            </a:r>
            <a:r>
              <a:rPr lang="en-US" baseline="30000" dirty="0">
                <a:latin typeface="+mn-lt"/>
              </a:rPr>
              <a:t>40</a:t>
            </a:r>
            <a:r>
              <a:rPr lang="en-US" dirty="0">
                <a:latin typeface="+mn-lt"/>
              </a:rPr>
              <a:t>Ca 140 MeV/u primary)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K.A. </a:t>
            </a:r>
            <a:r>
              <a:rPr lang="en-US" dirty="0" err="1">
                <a:latin typeface="+mn-lt"/>
              </a:rPr>
              <a:t>Chipps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et al., </a:t>
            </a:r>
            <a:r>
              <a:rPr lang="en-US" dirty="0">
                <a:latin typeface="+mn-lt"/>
              </a:rPr>
              <a:t>Phys. Rev. Acc. and Beams </a:t>
            </a:r>
            <a:r>
              <a:rPr lang="en-US" b="1" dirty="0">
                <a:latin typeface="+mn-lt"/>
              </a:rPr>
              <a:t>21</a:t>
            </a:r>
            <a:r>
              <a:rPr lang="en-US" dirty="0">
                <a:latin typeface="+mn-lt"/>
              </a:rPr>
              <a:t>, 121301 (2018)</a:t>
            </a:r>
          </a:p>
          <a:p>
            <a:pPr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GS        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800" baseline="30000" dirty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                    t</a:t>
            </a:r>
            <a:r>
              <a:rPr lang="en-US" sz="1800" baseline="-25000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1/2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~ 7.6 min</a:t>
            </a: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Isomer  </a:t>
            </a:r>
            <a:r>
              <a:rPr lang="en-US" sz="800" dirty="0">
                <a:latin typeface="+mn-lt"/>
              </a:rPr>
              <a:t>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1800" baseline="30000" dirty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  (130 keV)   t</a:t>
            </a:r>
            <a:r>
              <a:rPr lang="en-US" sz="1800" baseline="-25000" dirty="0">
                <a:solidFill>
                  <a:schemeClr val="accent3">
                    <a:lumMod val="75000"/>
                  </a:schemeClr>
                </a:solidFill>
              </a:rPr>
              <a:t>1/2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~ 1 sec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DF0308-E843-499D-8DC4-A7099C04B96E}"/>
              </a:ext>
            </a:extLst>
          </p:cNvPr>
          <p:cNvSpPr txBox="1"/>
          <p:nvPr/>
        </p:nvSpPr>
        <p:spPr>
          <a:xfrm>
            <a:off x="7424690" y="684926"/>
            <a:ext cx="4313069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baseline="30000" dirty="0">
                <a:latin typeface="+mn-lt"/>
              </a:rPr>
              <a:t>34</a:t>
            </a:r>
            <a:r>
              <a:rPr lang="en-US" sz="2400" b="1" dirty="0">
                <a:latin typeface="+mn-lt"/>
              </a:rPr>
              <a:t>Cl</a:t>
            </a:r>
            <a:r>
              <a:rPr lang="en-US" b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(</a:t>
            </a:r>
            <a:r>
              <a:rPr lang="en-US" baseline="30000" dirty="0">
                <a:latin typeface="+mn-lt"/>
              </a:rPr>
              <a:t>36</a:t>
            </a:r>
            <a:r>
              <a:rPr lang="en-US" dirty="0">
                <a:latin typeface="+mn-lt"/>
              </a:rPr>
              <a:t>Ar 150 MeV/u primary)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O.A. Shehu </a:t>
            </a:r>
            <a:r>
              <a:rPr lang="en-US" i="1" dirty="0">
                <a:latin typeface="+mn-lt"/>
              </a:rPr>
              <a:t>et al., </a:t>
            </a:r>
            <a:r>
              <a:rPr lang="en-US" dirty="0">
                <a:latin typeface="+mn-lt"/>
              </a:rPr>
              <a:t>NIMA </a:t>
            </a:r>
            <a:r>
              <a:rPr lang="en-US" b="1" dirty="0">
                <a:latin typeface="+mn-lt"/>
              </a:rPr>
              <a:t>21</a:t>
            </a:r>
            <a:r>
              <a:rPr lang="en-US" dirty="0">
                <a:latin typeface="+mn-lt"/>
              </a:rPr>
              <a:t> (2022) (pre-proof)</a:t>
            </a:r>
            <a:endParaRPr lang="en-US" b="1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GS        </a:t>
            </a:r>
            <a:r>
              <a:rPr lang="en-US" sz="800" dirty="0">
                <a:latin typeface="+mn-lt"/>
              </a:rPr>
              <a:t> 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0</a:t>
            </a:r>
            <a:r>
              <a:rPr lang="en-US" sz="1800" baseline="30000" dirty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                     t</a:t>
            </a:r>
            <a:r>
              <a:rPr lang="en-US" sz="1800" baseline="-25000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1/2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~ 1.5s</a:t>
            </a: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Isomer  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3</a:t>
            </a:r>
            <a:r>
              <a:rPr lang="en-US" sz="1800" baseline="30000" dirty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  (146 keV)   t</a:t>
            </a:r>
            <a:r>
              <a:rPr lang="en-US" sz="1800" baseline="-25000" dirty="0">
                <a:solidFill>
                  <a:schemeClr val="accent3">
                    <a:lumMod val="75000"/>
                  </a:schemeClr>
                </a:solidFill>
              </a:rPr>
              <a:t>1/2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~ 32 mins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BCCFA0-CAEA-48FA-B616-AC79316F3347}"/>
              </a:ext>
            </a:extLst>
          </p:cNvPr>
          <p:cNvSpPr txBox="1"/>
          <p:nvPr/>
        </p:nvSpPr>
        <p:spPr>
          <a:xfrm>
            <a:off x="1722268" y="6205493"/>
            <a:ext cx="32314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Low-momentum tail favors higher-spin (ground state)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F29589-4097-4280-AD3F-231758E70425}"/>
              </a:ext>
            </a:extLst>
          </p:cNvPr>
          <p:cNvSpPr txBox="1"/>
          <p:nvPr/>
        </p:nvSpPr>
        <p:spPr>
          <a:xfrm>
            <a:off x="7929239" y="6286872"/>
            <a:ext cx="32314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Low-momentum tail favors higher-spin (isomeric state)</a:t>
            </a:r>
          </a:p>
        </p:txBody>
      </p:sp>
    </p:spTree>
    <p:extLst>
      <p:ext uri="{BB962C8B-B14F-4D97-AF65-F5344CB8AC3E}">
        <p14:creationId xmlns:p14="http://schemas.microsoft.com/office/powerpoint/2010/main" val="1126426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701731"/>
          </a:xfrm>
        </p:spPr>
        <p:txBody>
          <a:bodyPr/>
          <a:lstStyle/>
          <a:p>
            <a:r>
              <a:rPr lang="en-US" sz="4400" baseline="30000" dirty="0"/>
              <a:t>Adjusting GS:IS via holdup times</a:t>
            </a:r>
            <a:endParaRPr lang="en-US" sz="4400" dirty="0">
              <a:latin typeface="+mn-lt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A966041C-B494-41E5-88E4-357F9323C9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328823" y="185256"/>
            <a:ext cx="3515027" cy="2740579"/>
            <a:chOff x="1439" y="288"/>
            <a:chExt cx="4802" cy="374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B20B4307-E35B-4C4B-A7AD-66DFE087316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39" y="288"/>
              <a:ext cx="4802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57" name="Picture 5">
              <a:extLst>
                <a:ext uri="{FF2B5EF4-FFF2-40B4-BE49-F238E27FC236}">
                  <a16:creationId xmlns:a16="http://schemas.microsoft.com/office/drawing/2014/main" id="{8DC650F5-FACB-40FE-8274-6115B7B9B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" y="288"/>
              <a:ext cx="4806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12">
            <a:extLst>
              <a:ext uri="{FF2B5EF4-FFF2-40B4-BE49-F238E27FC236}">
                <a16:creationId xmlns:a16="http://schemas.microsoft.com/office/drawing/2014/main" id="{8E42B17D-F113-4722-8C29-12BC6F2270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3723" y="2769836"/>
            <a:ext cx="5628578" cy="3249227"/>
            <a:chOff x="1495" y="896"/>
            <a:chExt cx="4690" cy="2528"/>
          </a:xfrm>
        </p:grpSpPr>
        <p:sp>
          <p:nvSpPr>
            <p:cNvPr id="40" name="AutoShape 11">
              <a:extLst>
                <a:ext uri="{FF2B5EF4-FFF2-40B4-BE49-F238E27FC236}">
                  <a16:creationId xmlns:a16="http://schemas.microsoft.com/office/drawing/2014/main" id="{B4B206BF-280D-4881-9F42-065815804FD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896"/>
              <a:ext cx="4690" cy="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B673AC74-154D-439D-82C4-EE7D05828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" y="896"/>
              <a:ext cx="4694" cy="2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BCCFA0-CAEA-48FA-B616-AC79316F3347}"/>
              </a:ext>
            </a:extLst>
          </p:cNvPr>
          <p:cNvSpPr txBox="1"/>
          <p:nvPr/>
        </p:nvSpPr>
        <p:spPr>
          <a:xfrm>
            <a:off x="1722267" y="6205493"/>
            <a:ext cx="40317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Let isomer decay away by adjusting hold-up times (EBIT/CB)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7C8CD7AB-84F1-4269-BF50-3218E1FC7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11" t="16637"/>
          <a:stretch/>
        </p:blipFill>
        <p:spPr bwMode="auto">
          <a:xfrm>
            <a:off x="462454" y="2072524"/>
            <a:ext cx="5675587" cy="412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37495-11BE-0E5C-D50B-4A329215F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884" y="453194"/>
            <a:ext cx="5545115" cy="3327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C1B9FB-97E6-EAE4-03BD-C637E4658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073" y="3601844"/>
            <a:ext cx="5426927" cy="325615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4C5C2E-70F0-41C8-8CB0-604640337187}"/>
              </a:ext>
            </a:extLst>
          </p:cNvPr>
          <p:cNvSpPr txBox="1"/>
          <p:nvPr/>
        </p:nvSpPr>
        <p:spPr>
          <a:xfrm>
            <a:off x="1266279" y="551627"/>
            <a:ext cx="4216893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baseline="30000" dirty="0">
                <a:latin typeface="+mn-lt"/>
              </a:rPr>
              <a:t>38</a:t>
            </a:r>
            <a:r>
              <a:rPr lang="en-US" sz="2800" b="1" dirty="0">
                <a:latin typeface="+mn-lt"/>
              </a:rPr>
              <a:t>K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K.A. </a:t>
            </a:r>
            <a:r>
              <a:rPr lang="en-US" dirty="0" err="1">
                <a:latin typeface="+mn-lt"/>
              </a:rPr>
              <a:t>Chipps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et al., </a:t>
            </a:r>
            <a:r>
              <a:rPr lang="en-US" dirty="0">
                <a:latin typeface="+mn-lt"/>
              </a:rPr>
              <a:t>Phys. Rev. Acc. and Beams </a:t>
            </a:r>
            <a:r>
              <a:rPr lang="en-US" b="1" dirty="0">
                <a:latin typeface="+mn-lt"/>
              </a:rPr>
              <a:t>21</a:t>
            </a:r>
            <a:r>
              <a:rPr lang="en-US" dirty="0">
                <a:latin typeface="+mn-lt"/>
              </a:rPr>
              <a:t>, 121301 (2018)</a:t>
            </a:r>
          </a:p>
          <a:p>
            <a:pPr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GS        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800" baseline="30000" dirty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                    t</a:t>
            </a:r>
            <a:r>
              <a:rPr lang="en-US" sz="1800" baseline="-25000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1/2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~ 7.6 min</a:t>
            </a: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Isomer  </a:t>
            </a:r>
            <a:r>
              <a:rPr lang="en-US" sz="800" dirty="0">
                <a:latin typeface="+mn-lt"/>
              </a:rPr>
              <a:t>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1800" baseline="30000" dirty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  (130 keV)   t</a:t>
            </a:r>
            <a:r>
              <a:rPr lang="en-US" sz="1800" baseline="-25000" dirty="0">
                <a:solidFill>
                  <a:schemeClr val="accent3">
                    <a:lumMod val="75000"/>
                  </a:schemeClr>
                </a:solidFill>
              </a:rPr>
              <a:t>1/2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 ~ 1 sec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59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baseline="30000" dirty="0"/>
              <a:t>38g,m</a:t>
            </a:r>
            <a:r>
              <a:rPr lang="en-US" dirty="0"/>
              <a:t>K(d,p) setup</a:t>
            </a:r>
            <a:endParaRPr lang="en-US" dirty="0">
              <a:latin typeface="+mn-lt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6429D11-16BC-4E9C-A66E-566209D9686A}"/>
              </a:ext>
            </a:extLst>
          </p:cNvPr>
          <p:cNvGrpSpPr/>
          <p:nvPr/>
        </p:nvGrpSpPr>
        <p:grpSpPr>
          <a:xfrm>
            <a:off x="346130" y="4277844"/>
            <a:ext cx="3629025" cy="2463537"/>
            <a:chOff x="7400924" y="241564"/>
            <a:chExt cx="3629025" cy="246353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63613A2-456A-4F8E-88CF-B44008A60FB2}"/>
                </a:ext>
              </a:extLst>
            </p:cNvPr>
            <p:cNvGrpSpPr/>
            <p:nvPr/>
          </p:nvGrpSpPr>
          <p:grpSpPr>
            <a:xfrm>
              <a:off x="7400924" y="285751"/>
              <a:ext cx="3629025" cy="2419350"/>
              <a:chOff x="7400924" y="285751"/>
              <a:chExt cx="3629025" cy="241935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318233F-E785-4D87-94C0-CE520137A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400924" y="285751"/>
                <a:ext cx="3629025" cy="241935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802B47D-D064-4360-8F28-3BED8E27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2715" y="1521111"/>
                <a:ext cx="922435" cy="9813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D640668-EF1F-4AFC-84A7-B754B972C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4595" y="1356432"/>
                <a:ext cx="1079079" cy="11267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B9B286-4DF2-42A9-BB27-449ECEFF0023}"/>
                </a:ext>
              </a:extLst>
            </p:cNvPr>
            <p:cNvSpPr txBox="1"/>
            <p:nvPr/>
          </p:nvSpPr>
          <p:spPr>
            <a:xfrm>
              <a:off x="7942380" y="241564"/>
              <a:ext cx="205722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FF00"/>
                  </a:solidFill>
                  <a:latin typeface="+mn-lt"/>
                </a:rPr>
                <a:t>QQQ5 array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142B17-8B79-4359-A79D-6E42C99B8DBE}"/>
                </a:ext>
              </a:extLst>
            </p:cNvPr>
            <p:cNvSpPr txBox="1"/>
            <p:nvPr/>
          </p:nvSpPr>
          <p:spPr>
            <a:xfrm>
              <a:off x="8344372" y="1623164"/>
              <a:ext cx="52894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FF00"/>
                  </a:solidFill>
                  <a:latin typeface="+mn-lt"/>
                </a:rPr>
                <a:t>S2</a:t>
              </a:r>
            </a:p>
          </p:txBody>
        </p:sp>
      </p:grpSp>
      <p:grpSp>
        <p:nvGrpSpPr>
          <p:cNvPr id="35" name="Group 8">
            <a:extLst>
              <a:ext uri="{FF2B5EF4-FFF2-40B4-BE49-F238E27FC236}">
                <a16:creationId xmlns:a16="http://schemas.microsoft.com/office/drawing/2014/main" id="{667A34AF-1216-4B51-A107-572A7E4B6A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02150" y="3095626"/>
            <a:ext cx="7691438" cy="3763963"/>
            <a:chOff x="0" y="1669"/>
            <a:chExt cx="4845" cy="2371"/>
          </a:xfrm>
        </p:grpSpPr>
        <p:sp>
          <p:nvSpPr>
            <p:cNvPr id="37" name="AutoShape 7">
              <a:extLst>
                <a:ext uri="{FF2B5EF4-FFF2-40B4-BE49-F238E27FC236}">
                  <a16:creationId xmlns:a16="http://schemas.microsoft.com/office/drawing/2014/main" id="{BB984E64-2C6F-4D67-82CC-40385D6AC48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69"/>
              <a:ext cx="4844" cy="2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137" name="Picture 9">
              <a:extLst>
                <a:ext uri="{FF2B5EF4-FFF2-40B4-BE49-F238E27FC236}">
                  <a16:creationId xmlns:a16="http://schemas.microsoft.com/office/drawing/2014/main" id="{00CB1953-5CE4-4E79-8FC8-FB8F6D632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7000"/>
                      </a14:imgEffect>
                      <a14:imgEffect>
                        <a14:brightnessContrast contras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69"/>
              <a:ext cx="4845" cy="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BD83DB6-9302-4FE9-867F-4040088513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7" y="745374"/>
            <a:ext cx="4225773" cy="279295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065B622-7FDE-42EF-B4AE-B0090D275D91}"/>
              </a:ext>
            </a:extLst>
          </p:cNvPr>
          <p:cNvSpPr txBox="1"/>
          <p:nvPr/>
        </p:nvSpPr>
        <p:spPr>
          <a:xfrm>
            <a:off x="3472909" y="3815480"/>
            <a:ext cx="14413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QQQ5 array </a:t>
            </a:r>
            <a:r>
              <a:rPr lang="en-US" sz="1400" dirty="0">
                <a:latin typeface="+mn-lt"/>
              </a:rPr>
              <a:t>(154-171 deg)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98C3B5E-2EDE-4BAF-8B9C-1CC1C622AF34}"/>
              </a:ext>
            </a:extLst>
          </p:cNvPr>
          <p:cNvCxnSpPr>
            <a:cxnSpLocks/>
          </p:cNvCxnSpPr>
          <p:nvPr/>
        </p:nvCxnSpPr>
        <p:spPr>
          <a:xfrm>
            <a:off x="4629150" y="4297680"/>
            <a:ext cx="1280160" cy="617220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B8EFAA8-A53A-442D-9C68-B7C97B197424}"/>
              </a:ext>
            </a:extLst>
          </p:cNvPr>
          <p:cNvCxnSpPr>
            <a:cxnSpLocks/>
          </p:cNvCxnSpPr>
          <p:nvPr/>
        </p:nvCxnSpPr>
        <p:spPr>
          <a:xfrm flipH="1">
            <a:off x="10716453" y="4314825"/>
            <a:ext cx="380172" cy="465897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6B465CC-9B45-4DE8-B666-D424388FF886}"/>
              </a:ext>
            </a:extLst>
          </p:cNvPr>
          <p:cNvCxnSpPr>
            <a:cxnSpLocks/>
          </p:cNvCxnSpPr>
          <p:nvPr/>
        </p:nvCxnSpPr>
        <p:spPr>
          <a:xfrm flipH="1" flipV="1">
            <a:off x="11002618" y="1749288"/>
            <a:ext cx="182134" cy="1947780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8E42003-15B1-41F6-BD87-9E7096FC0E2E}"/>
              </a:ext>
            </a:extLst>
          </p:cNvPr>
          <p:cNvSpPr txBox="1"/>
          <p:nvPr/>
        </p:nvSpPr>
        <p:spPr>
          <a:xfrm>
            <a:off x="3991087" y="6095877"/>
            <a:ext cx="98432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S2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(174-178 deg)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2CA6196-A831-4E84-9323-DBA797CF3EB0}"/>
              </a:ext>
            </a:extLst>
          </p:cNvPr>
          <p:cNvCxnSpPr>
            <a:cxnSpLocks/>
          </p:cNvCxnSpPr>
          <p:nvPr/>
        </p:nvCxnSpPr>
        <p:spPr>
          <a:xfrm flipV="1">
            <a:off x="4526280" y="5497830"/>
            <a:ext cx="365760" cy="537210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56" name="TextBox 45055">
            <a:extLst>
              <a:ext uri="{FF2B5EF4-FFF2-40B4-BE49-F238E27FC236}">
                <a16:creationId xmlns:a16="http://schemas.microsoft.com/office/drawing/2014/main" id="{156837C7-ED14-4C6C-A83E-F4F79ADEC551}"/>
              </a:ext>
            </a:extLst>
          </p:cNvPr>
          <p:cNvSpPr txBox="1"/>
          <p:nvPr/>
        </p:nvSpPr>
        <p:spPr>
          <a:xfrm>
            <a:off x="5226181" y="3101217"/>
            <a:ext cx="248705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sX3 barrels </a:t>
            </a:r>
            <a:r>
              <a:rPr lang="en-US" sz="1400" dirty="0">
                <a:latin typeface="+mn-lt"/>
              </a:rPr>
              <a:t>(95-150 deg)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8497C97-57AD-4BF9-A1D0-652C20A42C75}"/>
              </a:ext>
            </a:extLst>
          </p:cNvPr>
          <p:cNvCxnSpPr>
            <a:cxnSpLocks/>
            <a:stCxn id="45056" idx="2"/>
          </p:cNvCxnSpPr>
          <p:nvPr/>
        </p:nvCxnSpPr>
        <p:spPr>
          <a:xfrm flipH="1">
            <a:off x="6233161" y="3415149"/>
            <a:ext cx="236546" cy="1137801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36C3907-9E7A-4644-8619-97FC9FDA74AD}"/>
              </a:ext>
            </a:extLst>
          </p:cNvPr>
          <p:cNvCxnSpPr>
            <a:cxnSpLocks/>
          </p:cNvCxnSpPr>
          <p:nvPr/>
        </p:nvCxnSpPr>
        <p:spPr>
          <a:xfrm>
            <a:off x="6599583" y="3438939"/>
            <a:ext cx="109827" cy="1213071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52AA634-842F-41D0-BE4C-FE225A291B77}"/>
              </a:ext>
            </a:extLst>
          </p:cNvPr>
          <p:cNvCxnSpPr>
            <a:cxnSpLocks/>
          </p:cNvCxnSpPr>
          <p:nvPr/>
        </p:nvCxnSpPr>
        <p:spPr>
          <a:xfrm flipH="1" flipV="1">
            <a:off x="7315200" y="5760720"/>
            <a:ext cx="902970" cy="868680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3" name="TextBox 45062">
            <a:extLst>
              <a:ext uri="{FF2B5EF4-FFF2-40B4-BE49-F238E27FC236}">
                <a16:creationId xmlns:a16="http://schemas.microsoft.com/office/drawing/2014/main" id="{395F0B39-D0F4-43F6-A87E-60838D8BF233}"/>
              </a:ext>
            </a:extLst>
          </p:cNvPr>
          <p:cNvSpPr txBox="1"/>
          <p:nvPr/>
        </p:nvSpPr>
        <p:spPr>
          <a:xfrm>
            <a:off x="8156071" y="6509778"/>
            <a:ext cx="263782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sX3 elastics monitors</a:t>
            </a:r>
          </a:p>
        </p:txBody>
      </p:sp>
      <p:sp>
        <p:nvSpPr>
          <p:cNvPr id="45066" name="Rectangle 45065">
            <a:extLst>
              <a:ext uri="{FF2B5EF4-FFF2-40B4-BE49-F238E27FC236}">
                <a16:creationId xmlns:a16="http://schemas.microsoft.com/office/drawing/2014/main" id="{D6769081-6A17-45A9-9BF9-0C05F1029B19}"/>
              </a:ext>
            </a:extLst>
          </p:cNvPr>
          <p:cNvSpPr/>
          <p:nvPr/>
        </p:nvSpPr>
        <p:spPr>
          <a:xfrm>
            <a:off x="6927535" y="5214575"/>
            <a:ext cx="45719" cy="1523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068" name="Rectangle 45067">
            <a:extLst>
              <a:ext uri="{FF2B5EF4-FFF2-40B4-BE49-F238E27FC236}">
                <a16:creationId xmlns:a16="http://schemas.microsoft.com/office/drawing/2014/main" id="{59D9ADD9-CF30-4F83-8465-DA98A56824EC}"/>
              </a:ext>
            </a:extLst>
          </p:cNvPr>
          <p:cNvSpPr/>
          <p:nvPr/>
        </p:nvSpPr>
        <p:spPr>
          <a:xfrm>
            <a:off x="10132571" y="4940013"/>
            <a:ext cx="127484" cy="68216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070" name="Rectangle 45069">
            <a:extLst>
              <a:ext uri="{FF2B5EF4-FFF2-40B4-BE49-F238E27FC236}">
                <a16:creationId xmlns:a16="http://schemas.microsoft.com/office/drawing/2014/main" id="{4D24642E-C66B-49F2-8913-159D391A0E36}"/>
              </a:ext>
            </a:extLst>
          </p:cNvPr>
          <p:cNvSpPr/>
          <p:nvPr/>
        </p:nvSpPr>
        <p:spPr>
          <a:xfrm>
            <a:off x="10278018" y="4939433"/>
            <a:ext cx="127484" cy="682165"/>
          </a:xfrm>
          <a:prstGeom prst="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071" name="Rectangle 45070">
            <a:extLst>
              <a:ext uri="{FF2B5EF4-FFF2-40B4-BE49-F238E27FC236}">
                <a16:creationId xmlns:a16="http://schemas.microsoft.com/office/drawing/2014/main" id="{AA7585D6-395A-448E-81B0-B2A5F95A3D52}"/>
              </a:ext>
            </a:extLst>
          </p:cNvPr>
          <p:cNvSpPr/>
          <p:nvPr/>
        </p:nvSpPr>
        <p:spPr>
          <a:xfrm>
            <a:off x="10419986" y="4938854"/>
            <a:ext cx="552813" cy="682165"/>
          </a:xfrm>
          <a:prstGeom prst="rect">
            <a:avLst/>
          </a:prstGeom>
          <a:solidFill>
            <a:schemeClr val="accent3">
              <a:lumMod val="60000"/>
              <a:lumOff val="40000"/>
              <a:alpha val="54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072" name="Rectangle 45071">
            <a:extLst>
              <a:ext uri="{FF2B5EF4-FFF2-40B4-BE49-F238E27FC236}">
                <a16:creationId xmlns:a16="http://schemas.microsoft.com/office/drawing/2014/main" id="{D6AE5CB5-8517-4EA6-A511-D8507615117A}"/>
              </a:ext>
            </a:extLst>
          </p:cNvPr>
          <p:cNvSpPr/>
          <p:nvPr/>
        </p:nvSpPr>
        <p:spPr>
          <a:xfrm>
            <a:off x="10983230" y="4938274"/>
            <a:ext cx="420114" cy="682165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7ED9CDA-F21E-4966-84A5-51A7B3AABDC5}"/>
              </a:ext>
            </a:extLst>
          </p:cNvPr>
          <p:cNvCxnSpPr>
            <a:cxnSpLocks/>
          </p:cNvCxnSpPr>
          <p:nvPr/>
        </p:nvCxnSpPr>
        <p:spPr>
          <a:xfrm>
            <a:off x="4514435" y="5285391"/>
            <a:ext cx="6721255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4" name="TextBox 45073">
            <a:extLst>
              <a:ext uri="{FF2B5EF4-FFF2-40B4-BE49-F238E27FC236}">
                <a16:creationId xmlns:a16="http://schemas.microsoft.com/office/drawing/2014/main" id="{40FA18F6-5125-4C7E-A4FA-9EF7CD3C57F7}"/>
              </a:ext>
            </a:extLst>
          </p:cNvPr>
          <p:cNvSpPr txBox="1"/>
          <p:nvPr/>
        </p:nvSpPr>
        <p:spPr>
          <a:xfrm>
            <a:off x="10019855" y="5325911"/>
            <a:ext cx="32361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8000"/>
                </a:solidFill>
                <a:latin typeface="+mn-lt"/>
              </a:rPr>
              <a:t>X</a:t>
            </a:r>
          </a:p>
        </p:txBody>
      </p:sp>
      <p:sp>
        <p:nvSpPr>
          <p:cNvPr id="45075" name="TextBox 45074">
            <a:extLst>
              <a:ext uri="{FF2B5EF4-FFF2-40B4-BE49-F238E27FC236}">
                <a16:creationId xmlns:a16="http://schemas.microsoft.com/office/drawing/2014/main" id="{5BD47144-61DF-4F04-9112-466BA354FB7F}"/>
              </a:ext>
            </a:extLst>
          </p:cNvPr>
          <p:cNvSpPr txBox="1"/>
          <p:nvPr/>
        </p:nvSpPr>
        <p:spPr>
          <a:xfrm>
            <a:off x="10176653" y="5322715"/>
            <a:ext cx="32361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Y</a:t>
            </a:r>
          </a:p>
        </p:txBody>
      </p:sp>
      <p:sp>
        <p:nvSpPr>
          <p:cNvPr id="45076" name="TextBox 45075">
            <a:extLst>
              <a:ext uri="{FF2B5EF4-FFF2-40B4-BE49-F238E27FC236}">
                <a16:creationId xmlns:a16="http://schemas.microsoft.com/office/drawing/2014/main" id="{893EA952-ADA4-439B-9577-F5B039B69231}"/>
              </a:ext>
            </a:extLst>
          </p:cNvPr>
          <p:cNvSpPr txBox="1"/>
          <p:nvPr/>
        </p:nvSpPr>
        <p:spPr>
          <a:xfrm>
            <a:off x="10511555" y="5313275"/>
            <a:ext cx="40999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E</a:t>
            </a:r>
          </a:p>
        </p:txBody>
      </p:sp>
      <p:sp>
        <p:nvSpPr>
          <p:cNvPr id="45077" name="TextBox 45076">
            <a:extLst>
              <a:ext uri="{FF2B5EF4-FFF2-40B4-BE49-F238E27FC236}">
                <a16:creationId xmlns:a16="http://schemas.microsoft.com/office/drawing/2014/main" id="{556344D8-5270-42D2-AA12-1DF39B275992}"/>
              </a:ext>
            </a:extLst>
          </p:cNvPr>
          <p:cNvSpPr txBox="1"/>
          <p:nvPr/>
        </p:nvSpPr>
        <p:spPr>
          <a:xfrm>
            <a:off x="11003821" y="5311927"/>
            <a:ext cx="40999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E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D72FF94-531F-48DD-A407-AB29C2F4EF65}"/>
              </a:ext>
            </a:extLst>
          </p:cNvPr>
          <p:cNvCxnSpPr>
            <a:cxnSpLocks/>
          </p:cNvCxnSpPr>
          <p:nvPr/>
        </p:nvCxnSpPr>
        <p:spPr>
          <a:xfrm flipH="1">
            <a:off x="6125671" y="5271523"/>
            <a:ext cx="803505" cy="546650"/>
          </a:xfrm>
          <a:prstGeom prst="straightConnector1">
            <a:avLst/>
          </a:prstGeom>
          <a:ln w="15875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164BB80-D36C-4AC0-B651-FCE704082C63}"/>
              </a:ext>
            </a:extLst>
          </p:cNvPr>
          <p:cNvCxnSpPr>
            <a:cxnSpLocks/>
          </p:cNvCxnSpPr>
          <p:nvPr/>
        </p:nvCxnSpPr>
        <p:spPr>
          <a:xfrm flipV="1">
            <a:off x="6960197" y="5089890"/>
            <a:ext cx="4190628" cy="18028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85" name="Picture 45084">
            <a:extLst>
              <a:ext uri="{FF2B5EF4-FFF2-40B4-BE49-F238E27FC236}">
                <a16:creationId xmlns:a16="http://schemas.microsoft.com/office/drawing/2014/main" id="{36B8554D-F554-44B3-BADB-7528F5F860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158" y="2283928"/>
            <a:ext cx="2269891" cy="7966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1CACA4D3-E31E-41F6-AAEC-0833243D0D08}"/>
              </a:ext>
            </a:extLst>
          </p:cNvPr>
          <p:cNvSpPr txBox="1"/>
          <p:nvPr/>
        </p:nvSpPr>
        <p:spPr>
          <a:xfrm>
            <a:off x="2322133" y="3167976"/>
            <a:ext cx="205722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  <a:latin typeface="+mn-lt"/>
              </a:rPr>
              <a:t>sX3 barrel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58B76CA-F970-408A-93DC-566C69AD23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641" y="2693506"/>
            <a:ext cx="1891539" cy="11628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19D38BA-779B-49C2-9460-7D50E1603CFD}"/>
              </a:ext>
            </a:extLst>
          </p:cNvPr>
          <p:cNvSpPr txBox="1"/>
          <p:nvPr/>
        </p:nvSpPr>
        <p:spPr>
          <a:xfrm>
            <a:off x="10336530" y="3843257"/>
            <a:ext cx="1855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GODDESS PS IC </a:t>
            </a:r>
            <a:r>
              <a:rPr lang="en-US" sz="1400" dirty="0">
                <a:latin typeface="+mn-lt"/>
              </a:rPr>
              <a:t>(0-4 deg)</a:t>
            </a:r>
          </a:p>
        </p:txBody>
      </p:sp>
      <p:sp>
        <p:nvSpPr>
          <p:cNvPr id="45083" name="TextBox 45082">
            <a:extLst>
              <a:ext uri="{FF2B5EF4-FFF2-40B4-BE49-F238E27FC236}">
                <a16:creationId xmlns:a16="http://schemas.microsoft.com/office/drawing/2014/main" id="{5CEC2524-AB1C-4EBF-A392-8395EA0C8B01}"/>
              </a:ext>
            </a:extLst>
          </p:cNvPr>
          <p:cNvSpPr txBox="1"/>
          <p:nvPr/>
        </p:nvSpPr>
        <p:spPr>
          <a:xfrm>
            <a:off x="4930491" y="96288"/>
            <a:ext cx="2751628" cy="211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baseline="30000" dirty="0">
                <a:latin typeface="+mn-lt"/>
              </a:rPr>
              <a:t>38</a:t>
            </a:r>
            <a:r>
              <a:rPr lang="en-US" b="1" dirty="0">
                <a:latin typeface="+mn-lt"/>
              </a:rPr>
              <a:t>K + </a:t>
            </a:r>
            <a:r>
              <a:rPr lang="en-US" b="1" baseline="30000" dirty="0">
                <a:latin typeface="+mn-lt"/>
              </a:rPr>
              <a:t>38</a:t>
            </a:r>
            <a:r>
              <a:rPr lang="en-US" b="1" dirty="0">
                <a:latin typeface="+mn-lt"/>
              </a:rPr>
              <a:t>Ar </a:t>
            </a:r>
            <a:r>
              <a:rPr lang="en-US" dirty="0">
                <a:latin typeface="+mn-lt"/>
              </a:rPr>
              <a:t>(60:40)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50 kHz total rate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4.57 MeV/A</a:t>
            </a:r>
          </a:p>
          <a:p>
            <a:pPr algn="ctr">
              <a:lnSpc>
                <a:spcPct val="90000"/>
              </a:lnSpc>
            </a:pPr>
            <a:endParaRPr lang="en-US" sz="1600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~420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>
                <a:latin typeface="+mn-lt"/>
              </a:rPr>
              <a:t>g/cm</a:t>
            </a:r>
            <a:r>
              <a:rPr lang="en-US" sz="1600" baseline="30000" dirty="0">
                <a:latin typeface="+mn-lt"/>
              </a:rPr>
              <a:t>2</a:t>
            </a:r>
            <a:r>
              <a:rPr lang="en-US" sz="1600" dirty="0">
                <a:latin typeface="+mn-lt"/>
              </a:rPr>
              <a:t> C</a:t>
            </a:r>
            <a:r>
              <a:rPr lang="en-US" sz="1600" baseline="-25000" dirty="0">
                <a:latin typeface="+mn-lt"/>
              </a:rPr>
              <a:t>2</a:t>
            </a:r>
            <a:r>
              <a:rPr lang="en-US" sz="1600" dirty="0">
                <a:latin typeface="+mn-lt"/>
              </a:rPr>
              <a:t>D</a:t>
            </a:r>
            <a:r>
              <a:rPr lang="en-US" sz="1600" baseline="-25000" dirty="0">
                <a:latin typeface="+mn-lt"/>
              </a:rPr>
              <a:t>4</a:t>
            </a:r>
            <a:r>
              <a:rPr lang="en-US" sz="1600" dirty="0">
                <a:latin typeface="+mn-lt"/>
              </a:rPr>
              <a:t> target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~2 mm beam spot</a:t>
            </a:r>
          </a:p>
          <a:p>
            <a:pPr algn="ctr">
              <a:lnSpc>
                <a:spcPct val="90000"/>
              </a:lnSpc>
            </a:pPr>
            <a:endParaRPr lang="en-US" sz="1600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Protons  95 -178 deg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(650 </a:t>
            </a:r>
            <a:r>
              <a:rPr lang="en-US" sz="1600" dirty="0" err="1">
                <a:latin typeface="+mn-lt"/>
              </a:rPr>
              <a:t>ch</a:t>
            </a:r>
            <a:r>
              <a:rPr lang="en-US" sz="1600" dirty="0">
                <a:latin typeface="+mn-lt"/>
              </a:rPr>
              <a:t> setup) </a:t>
            </a:r>
            <a:endParaRPr lang="en-US" sz="14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6F79E1-A4D1-8F6E-7786-302EB15CF7E6}"/>
              </a:ext>
            </a:extLst>
          </p:cNvPr>
          <p:cNvGrpSpPr/>
          <p:nvPr/>
        </p:nvGrpSpPr>
        <p:grpSpPr>
          <a:xfrm>
            <a:off x="9486161" y="-1274638"/>
            <a:ext cx="3890212" cy="3890212"/>
            <a:chOff x="5939590" y="4308807"/>
            <a:chExt cx="3890212" cy="38902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344877-F146-B30A-3A66-FB734D8A8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9590" y="4308807"/>
              <a:ext cx="3890212" cy="389021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9CC74B-337C-2891-5F7B-7B0F8C708758}"/>
                </a:ext>
              </a:extLst>
            </p:cNvPr>
            <p:cNvSpPr txBox="1"/>
            <p:nvPr/>
          </p:nvSpPr>
          <p:spPr>
            <a:xfrm>
              <a:off x="5978076" y="5704076"/>
              <a:ext cx="1086810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60% </a:t>
              </a:r>
              <a:r>
                <a:rPr lang="en-US" sz="2000" baseline="30000" dirty="0">
                  <a:solidFill>
                    <a:srgbClr val="FF0000"/>
                  </a:solidFill>
                  <a:latin typeface="+mn-lt"/>
                </a:rPr>
                <a:t>38</a:t>
              </a:r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8BFDB5-536C-35E4-AC06-67DD69FE8C09}"/>
                </a:ext>
              </a:extLst>
            </p:cNvPr>
            <p:cNvSpPr txBox="1"/>
            <p:nvPr/>
          </p:nvSpPr>
          <p:spPr>
            <a:xfrm>
              <a:off x="7090654" y="7245389"/>
              <a:ext cx="1475830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40% </a:t>
              </a:r>
              <a:r>
                <a:rPr lang="en-US" sz="2000" baseline="30000" dirty="0">
                  <a:solidFill>
                    <a:srgbClr val="FF0000"/>
                  </a:solidFill>
                  <a:latin typeface="+mn-lt"/>
                </a:rPr>
                <a:t>38</a:t>
              </a:r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Ar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428E34-B548-AFCC-C463-20EBD36826F8}"/>
              </a:ext>
            </a:extLst>
          </p:cNvPr>
          <p:cNvCxnSpPr>
            <a:cxnSpLocks/>
          </p:cNvCxnSpPr>
          <p:nvPr/>
        </p:nvCxnSpPr>
        <p:spPr>
          <a:xfrm>
            <a:off x="10181063" y="434898"/>
            <a:ext cx="226741" cy="515598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F05748-C29E-5E6C-FA3F-60C220A0A7F4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0893858" y="1294612"/>
            <a:ext cx="481282" cy="367332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8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90D8A9C-4A5E-4659-9D4E-DDD43F2A071A}"/>
              </a:ext>
            </a:extLst>
          </p:cNvPr>
          <p:cNvSpPr/>
          <p:nvPr/>
        </p:nvSpPr>
        <p:spPr>
          <a:xfrm>
            <a:off x="481262" y="264695"/>
            <a:ext cx="3248528" cy="142495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baseline="30000" dirty="0"/>
              <a:t>38g,m</a:t>
            </a:r>
            <a:r>
              <a:rPr lang="en-US" dirty="0"/>
              <a:t>K(d,p)</a:t>
            </a:r>
            <a:r>
              <a:rPr lang="en-US" baseline="30000" dirty="0"/>
              <a:t>39</a:t>
            </a:r>
            <a:r>
              <a:rPr lang="en-US" dirty="0"/>
              <a:t>K</a:t>
            </a:r>
            <a:endParaRPr lang="en-US" dirty="0">
              <a:latin typeface="+mn-lt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E756C3-F22B-4D93-9297-0CC67E0F7E0E}"/>
              </a:ext>
            </a:extLst>
          </p:cNvPr>
          <p:cNvCxnSpPr>
            <a:cxnSpLocks/>
          </p:cNvCxnSpPr>
          <p:nvPr/>
        </p:nvCxnSpPr>
        <p:spPr>
          <a:xfrm flipH="1" flipV="1">
            <a:off x="13514395" y="1684905"/>
            <a:ext cx="481282" cy="367332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66D7831-EA60-49D1-B688-E981C7DEC2D7}"/>
              </a:ext>
            </a:extLst>
          </p:cNvPr>
          <p:cNvSpPr txBox="1"/>
          <p:nvPr/>
        </p:nvSpPr>
        <p:spPr>
          <a:xfrm>
            <a:off x="3397167" y="99411"/>
            <a:ext cx="344900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ReA3/NSCL (18037)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S.D. Pain </a:t>
            </a:r>
            <a:r>
              <a:rPr lang="en-US" sz="2000" i="1" dirty="0">
                <a:latin typeface="+mn-lt"/>
              </a:rPr>
              <a:t>et al.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3E75F5-BD34-4469-9EF5-D9FA078C2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8" y="3896138"/>
            <a:ext cx="4966720" cy="29618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670E68-C7EF-4EDF-A393-24CBC4D3846B}"/>
              </a:ext>
            </a:extLst>
          </p:cNvPr>
          <p:cNvSpPr txBox="1"/>
          <p:nvPr/>
        </p:nvSpPr>
        <p:spPr>
          <a:xfrm>
            <a:off x="1530695" y="5415577"/>
            <a:ext cx="152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s   breeding time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3F1D00-216D-4BD3-BE2E-ABFB04C1CCA0}"/>
              </a:ext>
            </a:extLst>
          </p:cNvPr>
          <p:cNvGrpSpPr/>
          <p:nvPr/>
        </p:nvGrpSpPr>
        <p:grpSpPr>
          <a:xfrm>
            <a:off x="5635487" y="3836504"/>
            <a:ext cx="5974877" cy="3021496"/>
            <a:chOff x="168216" y="3300943"/>
            <a:chExt cx="5955748" cy="348994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074B463-6DE3-4C73-8620-02C085ADF7F8}"/>
                </a:ext>
              </a:extLst>
            </p:cNvPr>
            <p:cNvSpPr txBox="1"/>
            <p:nvPr/>
          </p:nvSpPr>
          <p:spPr>
            <a:xfrm>
              <a:off x="1693886" y="6421556"/>
              <a:ext cx="35245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Excitation energy (MeV)         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40B5AEC-85D8-4093-A3C1-D7E5433F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16" y="3300943"/>
              <a:ext cx="5955748" cy="294839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87D36AB-3F05-45B5-8050-1B33E1C1A1AB}"/>
                </a:ext>
              </a:extLst>
            </p:cNvPr>
            <p:cNvSpPr txBox="1"/>
            <p:nvPr/>
          </p:nvSpPr>
          <p:spPr>
            <a:xfrm>
              <a:off x="617018" y="3506739"/>
              <a:ext cx="3167562" cy="426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[GS + isomer]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AFFA0C-B49E-4914-BDA4-30A39AEAD61A}"/>
                </a:ext>
              </a:extLst>
            </p:cNvPr>
            <p:cNvSpPr txBox="1"/>
            <p:nvPr/>
          </p:nvSpPr>
          <p:spPr>
            <a:xfrm>
              <a:off x="633832" y="3849681"/>
              <a:ext cx="3724764" cy="74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[GS ‘only’]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scaled by # incident 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38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K GS ions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AA69312-7B05-4AE8-A69B-19CB2407A7F8}"/>
                </a:ext>
              </a:extLst>
            </p:cNvPr>
            <p:cNvSpPr txBox="1"/>
            <p:nvPr/>
          </p:nvSpPr>
          <p:spPr>
            <a:xfrm>
              <a:off x="933073" y="6172173"/>
              <a:ext cx="4304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         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397D64F-CA1C-4763-8A4F-3418C92F062E}"/>
                </a:ext>
              </a:extLst>
            </p:cNvPr>
            <p:cNvSpPr txBox="1"/>
            <p:nvPr/>
          </p:nvSpPr>
          <p:spPr>
            <a:xfrm>
              <a:off x="2005188" y="6172174"/>
              <a:ext cx="4304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       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8E43942-18D9-431B-BA27-14FBBA728CFD}"/>
                </a:ext>
              </a:extLst>
            </p:cNvPr>
            <p:cNvSpPr txBox="1"/>
            <p:nvPr/>
          </p:nvSpPr>
          <p:spPr>
            <a:xfrm>
              <a:off x="3077303" y="6172174"/>
              <a:ext cx="4304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       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3408C1B-9C1D-4D53-97E4-EEE0933F5C57}"/>
                </a:ext>
              </a:extLst>
            </p:cNvPr>
            <p:cNvSpPr txBox="1"/>
            <p:nvPr/>
          </p:nvSpPr>
          <p:spPr>
            <a:xfrm>
              <a:off x="5221534" y="6172174"/>
              <a:ext cx="4304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        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AE912E6-7E5C-48D9-9916-D6A9A1255B24}"/>
                </a:ext>
              </a:extLst>
            </p:cNvPr>
            <p:cNvSpPr txBox="1"/>
            <p:nvPr/>
          </p:nvSpPr>
          <p:spPr>
            <a:xfrm>
              <a:off x="4149418" y="6172174"/>
              <a:ext cx="4304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       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CA53074-E669-4B29-8404-4E97924FDE7B}"/>
              </a:ext>
            </a:extLst>
          </p:cNvPr>
          <p:cNvSpPr txBox="1"/>
          <p:nvPr/>
        </p:nvSpPr>
        <p:spPr>
          <a:xfrm>
            <a:off x="5996581" y="4990760"/>
            <a:ext cx="378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Difference = isomer contribution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5134FF-0A42-4EB5-86AC-17C0A81497A7}"/>
              </a:ext>
            </a:extLst>
          </p:cNvPr>
          <p:cNvSpPr/>
          <p:nvPr/>
        </p:nvSpPr>
        <p:spPr>
          <a:xfrm>
            <a:off x="9829799" y="4134679"/>
            <a:ext cx="447261" cy="2156791"/>
          </a:xfrm>
          <a:prstGeom prst="rect">
            <a:avLst/>
          </a:prstGeom>
          <a:solidFill>
            <a:schemeClr val="accent2">
              <a:lumMod val="75000"/>
              <a:alpha val="38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751F87-B210-4D42-B322-2ADD6EF91998}"/>
              </a:ext>
            </a:extLst>
          </p:cNvPr>
          <p:cNvSpPr txBox="1"/>
          <p:nvPr/>
        </p:nvSpPr>
        <p:spPr>
          <a:xfrm rot="5400000">
            <a:off x="9637617" y="4407664"/>
            <a:ext cx="82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EDF1A2-F6A9-4901-B47A-0A34149E74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203" y="3782131"/>
            <a:ext cx="1546901" cy="5429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178" name="Picture 2" descr="How to Make the Perfect Double espresso - Recipe - illy">
            <a:extLst>
              <a:ext uri="{FF2B5EF4-FFF2-40B4-BE49-F238E27FC236}">
                <a16:creationId xmlns:a16="http://schemas.microsoft.com/office/drawing/2014/main" id="{6B38C155-463D-45E0-8345-BE778261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3868786"/>
            <a:ext cx="1200150" cy="7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8" name="TextBox 50187">
            <a:extLst>
              <a:ext uri="{FF2B5EF4-FFF2-40B4-BE49-F238E27FC236}">
                <a16:creationId xmlns:a16="http://schemas.microsoft.com/office/drawing/2014/main" id="{96595C75-312B-4F74-AD16-D417D41FA1A1}"/>
              </a:ext>
            </a:extLst>
          </p:cNvPr>
          <p:cNvSpPr txBox="1"/>
          <p:nvPr/>
        </p:nvSpPr>
        <p:spPr>
          <a:xfrm>
            <a:off x="2916447" y="4695975"/>
            <a:ext cx="223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Calibri" panose="020F0502020204030204"/>
                <a:cs typeface="+mn-cs"/>
              </a:rPr>
              <a:t>Implant-decay curve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EC45CC-8F7C-4024-8808-12D8D7B94ECD}"/>
              </a:ext>
            </a:extLst>
          </p:cNvPr>
          <p:cNvSpPr txBox="1"/>
          <p:nvPr/>
        </p:nvSpPr>
        <p:spPr>
          <a:xfrm>
            <a:off x="3247697" y="4992948"/>
            <a:ext cx="13514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30000" dirty="0">
                <a:solidFill>
                  <a:schemeClr val="accent4">
                    <a:lumMod val="75000"/>
                  </a:schemeClr>
                </a:solidFill>
                <a:latin typeface="Calibri" panose="020F0502020204030204"/>
                <a:cs typeface="+mn-cs"/>
              </a:rPr>
              <a:t>38g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libri" panose="020F0502020204030204"/>
                <a:cs typeface="+mn-cs"/>
              </a:rPr>
              <a:t>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497182-828B-4B3F-A909-43FBEC73C828}"/>
              </a:ext>
            </a:extLst>
          </p:cNvPr>
          <p:cNvSpPr txBox="1"/>
          <p:nvPr/>
        </p:nvSpPr>
        <p:spPr>
          <a:xfrm>
            <a:off x="3147850" y="5166368"/>
            <a:ext cx="225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94FF7-EA34-91E0-68CF-8836A1CEE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95" y="903249"/>
            <a:ext cx="4961193" cy="2988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DC9BB-2E72-39C5-312A-6341D4349253}"/>
              </a:ext>
            </a:extLst>
          </p:cNvPr>
          <p:cNvSpPr txBox="1"/>
          <p:nvPr/>
        </p:nvSpPr>
        <p:spPr>
          <a:xfrm>
            <a:off x="1268623" y="2280574"/>
            <a:ext cx="156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breeding 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81368C-6EA2-847F-0A9F-D3B0A9012342}"/>
              </a:ext>
            </a:extLst>
          </p:cNvPr>
          <p:cNvGrpSpPr/>
          <p:nvPr/>
        </p:nvGrpSpPr>
        <p:grpSpPr>
          <a:xfrm>
            <a:off x="5494670" y="665552"/>
            <a:ext cx="3678147" cy="2810376"/>
            <a:chOff x="5744484" y="4066674"/>
            <a:chExt cx="3431265" cy="28103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AF7354-D5FA-B225-1501-9108FCBDC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5844" y="4066674"/>
              <a:ext cx="2760746" cy="24358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F64919-0F95-D2B1-C016-7300D0D9F771}"/>
                </a:ext>
              </a:extLst>
            </p:cNvPr>
            <p:cNvSpPr txBox="1"/>
            <p:nvPr/>
          </p:nvSpPr>
          <p:spPr>
            <a:xfrm>
              <a:off x="6956662" y="4218223"/>
              <a:ext cx="1475830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aseline="30000" dirty="0">
                  <a:solidFill>
                    <a:srgbClr val="FF0000"/>
                  </a:solidFill>
                  <a:latin typeface="+mn-lt"/>
                </a:rPr>
                <a:t>38</a:t>
              </a:r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Ar(d,p)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582DAC-2345-39EC-426A-600D95643C77}"/>
                </a:ext>
              </a:extLst>
            </p:cNvPr>
            <p:cNvSpPr txBox="1"/>
            <p:nvPr/>
          </p:nvSpPr>
          <p:spPr>
            <a:xfrm>
              <a:off x="6178550" y="6452318"/>
              <a:ext cx="2997199" cy="424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   50       75      100     125    150    175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                     Lab angle (deg)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5C5907-2337-2D34-6E41-F4028777C3B5}"/>
                </a:ext>
              </a:extLst>
            </p:cNvPr>
            <p:cNvSpPr txBox="1"/>
            <p:nvPr/>
          </p:nvSpPr>
          <p:spPr>
            <a:xfrm>
              <a:off x="6000750" y="6030234"/>
              <a:ext cx="26035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F92DB6-5F13-3A6A-AC63-D1A57054737C}"/>
                </a:ext>
              </a:extLst>
            </p:cNvPr>
            <p:cNvSpPr txBox="1"/>
            <p:nvPr/>
          </p:nvSpPr>
          <p:spPr>
            <a:xfrm>
              <a:off x="6000750" y="5782584"/>
              <a:ext cx="26035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4B2AD6-9944-D3DE-E031-24B16770A5FB}"/>
                </a:ext>
              </a:extLst>
            </p:cNvPr>
            <p:cNvSpPr txBox="1"/>
            <p:nvPr/>
          </p:nvSpPr>
          <p:spPr>
            <a:xfrm>
              <a:off x="6000750" y="5534934"/>
              <a:ext cx="26035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42AEFE-DD41-242C-2418-DE717A46F639}"/>
                </a:ext>
              </a:extLst>
            </p:cNvPr>
            <p:cNvSpPr txBox="1"/>
            <p:nvPr/>
          </p:nvSpPr>
          <p:spPr>
            <a:xfrm>
              <a:off x="6000750" y="5236484"/>
              <a:ext cx="26035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54161F-2580-58D0-4E37-8918F2A25278}"/>
                </a:ext>
              </a:extLst>
            </p:cNvPr>
            <p:cNvSpPr txBox="1"/>
            <p:nvPr/>
          </p:nvSpPr>
          <p:spPr>
            <a:xfrm>
              <a:off x="5911850" y="4976134"/>
              <a:ext cx="3556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2F541-D092-46C9-07B1-95BA477504BD}"/>
                </a:ext>
              </a:extLst>
            </p:cNvPr>
            <p:cNvSpPr txBox="1"/>
            <p:nvPr/>
          </p:nvSpPr>
          <p:spPr>
            <a:xfrm>
              <a:off x="5905500" y="4703084"/>
              <a:ext cx="3556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12</a:t>
              </a:r>
            </a:p>
          </p:txBody>
        </p:sp>
        <p:sp>
          <p:nvSpPr>
            <p:cNvPr id="50185" name="TextBox 50184">
              <a:extLst>
                <a:ext uri="{FF2B5EF4-FFF2-40B4-BE49-F238E27FC236}">
                  <a16:creationId xmlns:a16="http://schemas.microsoft.com/office/drawing/2014/main" id="{FDA00E28-9BBD-282C-4C04-7985F3B89227}"/>
                </a:ext>
              </a:extLst>
            </p:cNvPr>
            <p:cNvSpPr txBox="1"/>
            <p:nvPr/>
          </p:nvSpPr>
          <p:spPr>
            <a:xfrm>
              <a:off x="5899150" y="4436384"/>
              <a:ext cx="3556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14</a:t>
              </a:r>
            </a:p>
          </p:txBody>
        </p:sp>
        <p:sp>
          <p:nvSpPr>
            <p:cNvPr id="50186" name="TextBox 50185">
              <a:extLst>
                <a:ext uri="{FF2B5EF4-FFF2-40B4-BE49-F238E27FC236}">
                  <a16:creationId xmlns:a16="http://schemas.microsoft.com/office/drawing/2014/main" id="{1FFD651E-328D-0CCE-6400-820CF87E9EDE}"/>
                </a:ext>
              </a:extLst>
            </p:cNvPr>
            <p:cNvSpPr txBox="1"/>
            <p:nvPr/>
          </p:nvSpPr>
          <p:spPr>
            <a:xfrm rot="16200000">
              <a:off x="4673600" y="5192034"/>
              <a:ext cx="24003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Energy (MeV) </a:t>
              </a:r>
            </a:p>
          </p:txBody>
        </p:sp>
        <p:sp>
          <p:nvSpPr>
            <p:cNvPr id="50189" name="TextBox 50188">
              <a:extLst>
                <a:ext uri="{FF2B5EF4-FFF2-40B4-BE49-F238E27FC236}">
                  <a16:creationId xmlns:a16="http://schemas.microsoft.com/office/drawing/2014/main" id="{7DC186CC-C740-7C9A-831D-D90B5533DEBD}"/>
                </a:ext>
              </a:extLst>
            </p:cNvPr>
            <p:cNvSpPr txBox="1"/>
            <p:nvPr/>
          </p:nvSpPr>
          <p:spPr>
            <a:xfrm>
              <a:off x="5905500" y="4169684"/>
              <a:ext cx="3556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16</a:t>
              </a:r>
            </a:p>
          </p:txBody>
        </p:sp>
      </p:grpSp>
      <p:grpSp>
        <p:nvGrpSpPr>
          <p:cNvPr id="50190" name="Group 50189">
            <a:extLst>
              <a:ext uri="{FF2B5EF4-FFF2-40B4-BE49-F238E27FC236}">
                <a16:creationId xmlns:a16="http://schemas.microsoft.com/office/drawing/2014/main" id="{D2A009DF-2F8F-C6BD-43D3-DADD2A6CA8E3}"/>
              </a:ext>
            </a:extLst>
          </p:cNvPr>
          <p:cNvGrpSpPr/>
          <p:nvPr/>
        </p:nvGrpSpPr>
        <p:grpSpPr>
          <a:xfrm>
            <a:off x="8732781" y="632980"/>
            <a:ext cx="3729519" cy="2801193"/>
            <a:chOff x="8875034" y="4078707"/>
            <a:chExt cx="3469365" cy="2801193"/>
          </a:xfrm>
        </p:grpSpPr>
        <p:pic>
          <p:nvPicPr>
            <p:cNvPr id="50191" name="Picture 50190">
              <a:extLst>
                <a:ext uri="{FF2B5EF4-FFF2-40B4-BE49-F238E27FC236}">
                  <a16:creationId xmlns:a16="http://schemas.microsoft.com/office/drawing/2014/main" id="{CF974A5D-A4E7-0EC0-07CB-2498D5400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6559" y="4078707"/>
              <a:ext cx="2828591" cy="2431883"/>
            </a:xfrm>
            <a:prstGeom prst="rect">
              <a:avLst/>
            </a:prstGeom>
          </p:spPr>
        </p:pic>
        <p:sp>
          <p:nvSpPr>
            <p:cNvPr id="50192" name="TextBox 50191">
              <a:extLst>
                <a:ext uri="{FF2B5EF4-FFF2-40B4-BE49-F238E27FC236}">
                  <a16:creationId xmlns:a16="http://schemas.microsoft.com/office/drawing/2014/main" id="{A6C76892-AFC5-2415-4FB4-461415D32E12}"/>
                </a:ext>
              </a:extLst>
            </p:cNvPr>
            <p:cNvSpPr txBox="1"/>
            <p:nvPr/>
          </p:nvSpPr>
          <p:spPr>
            <a:xfrm>
              <a:off x="10211917" y="4134786"/>
              <a:ext cx="1400404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aseline="30000" dirty="0">
                  <a:solidFill>
                    <a:srgbClr val="FF0000"/>
                  </a:solidFill>
                  <a:latin typeface="+mn-lt"/>
                </a:rPr>
                <a:t>38g,m</a:t>
              </a:r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K(d,p)</a:t>
              </a:r>
            </a:p>
          </p:txBody>
        </p:sp>
        <p:sp>
          <p:nvSpPr>
            <p:cNvPr id="50193" name="TextBox 50192">
              <a:extLst>
                <a:ext uri="{FF2B5EF4-FFF2-40B4-BE49-F238E27FC236}">
                  <a16:creationId xmlns:a16="http://schemas.microsoft.com/office/drawing/2014/main" id="{1B1B95BC-A374-408F-2807-248A44D1841B}"/>
                </a:ext>
              </a:extLst>
            </p:cNvPr>
            <p:cNvSpPr txBox="1"/>
            <p:nvPr/>
          </p:nvSpPr>
          <p:spPr>
            <a:xfrm>
              <a:off x="9347200" y="6455168"/>
              <a:ext cx="2997199" cy="424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   50       75      100     125    150    175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                     Lab angle (deg) </a:t>
              </a:r>
            </a:p>
          </p:txBody>
        </p:sp>
        <p:sp>
          <p:nvSpPr>
            <p:cNvPr id="50194" name="TextBox 50193">
              <a:extLst>
                <a:ext uri="{FF2B5EF4-FFF2-40B4-BE49-F238E27FC236}">
                  <a16:creationId xmlns:a16="http://schemas.microsoft.com/office/drawing/2014/main" id="{842AF5FF-622A-CA27-38D1-67675DF8A4AC}"/>
                </a:ext>
              </a:extLst>
            </p:cNvPr>
            <p:cNvSpPr txBox="1"/>
            <p:nvPr/>
          </p:nvSpPr>
          <p:spPr>
            <a:xfrm>
              <a:off x="9131300" y="6055634"/>
              <a:ext cx="26035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2</a:t>
              </a:r>
            </a:p>
          </p:txBody>
        </p:sp>
        <p:sp>
          <p:nvSpPr>
            <p:cNvPr id="50195" name="TextBox 50194">
              <a:extLst>
                <a:ext uri="{FF2B5EF4-FFF2-40B4-BE49-F238E27FC236}">
                  <a16:creationId xmlns:a16="http://schemas.microsoft.com/office/drawing/2014/main" id="{5E7FBB08-EA6A-185B-62D0-3DB57E30E208}"/>
                </a:ext>
              </a:extLst>
            </p:cNvPr>
            <p:cNvSpPr txBox="1"/>
            <p:nvPr/>
          </p:nvSpPr>
          <p:spPr>
            <a:xfrm>
              <a:off x="9131300" y="5807984"/>
              <a:ext cx="26035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4</a:t>
              </a:r>
            </a:p>
          </p:txBody>
        </p:sp>
        <p:sp>
          <p:nvSpPr>
            <p:cNvPr id="50196" name="TextBox 50195">
              <a:extLst>
                <a:ext uri="{FF2B5EF4-FFF2-40B4-BE49-F238E27FC236}">
                  <a16:creationId xmlns:a16="http://schemas.microsoft.com/office/drawing/2014/main" id="{E5FB8B26-D1B9-9B17-224F-7076DEAC50DA}"/>
                </a:ext>
              </a:extLst>
            </p:cNvPr>
            <p:cNvSpPr txBox="1"/>
            <p:nvPr/>
          </p:nvSpPr>
          <p:spPr>
            <a:xfrm>
              <a:off x="9131300" y="5560334"/>
              <a:ext cx="26035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6</a:t>
              </a:r>
            </a:p>
          </p:txBody>
        </p:sp>
        <p:sp>
          <p:nvSpPr>
            <p:cNvPr id="50197" name="TextBox 50196">
              <a:extLst>
                <a:ext uri="{FF2B5EF4-FFF2-40B4-BE49-F238E27FC236}">
                  <a16:creationId xmlns:a16="http://schemas.microsoft.com/office/drawing/2014/main" id="{9DE8AF1F-EB19-3A29-1D3E-4226DF1D8EF8}"/>
                </a:ext>
              </a:extLst>
            </p:cNvPr>
            <p:cNvSpPr txBox="1"/>
            <p:nvPr/>
          </p:nvSpPr>
          <p:spPr>
            <a:xfrm>
              <a:off x="9131300" y="5261884"/>
              <a:ext cx="26035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8</a:t>
              </a:r>
            </a:p>
          </p:txBody>
        </p:sp>
        <p:sp>
          <p:nvSpPr>
            <p:cNvPr id="50198" name="TextBox 50197">
              <a:extLst>
                <a:ext uri="{FF2B5EF4-FFF2-40B4-BE49-F238E27FC236}">
                  <a16:creationId xmlns:a16="http://schemas.microsoft.com/office/drawing/2014/main" id="{BB7A0CC7-37AB-E64E-7707-B6C724E699FD}"/>
                </a:ext>
              </a:extLst>
            </p:cNvPr>
            <p:cNvSpPr txBox="1"/>
            <p:nvPr/>
          </p:nvSpPr>
          <p:spPr>
            <a:xfrm>
              <a:off x="9042400" y="5001534"/>
              <a:ext cx="3556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10</a:t>
              </a:r>
            </a:p>
          </p:txBody>
        </p:sp>
        <p:sp>
          <p:nvSpPr>
            <p:cNvPr id="50199" name="TextBox 50198">
              <a:extLst>
                <a:ext uri="{FF2B5EF4-FFF2-40B4-BE49-F238E27FC236}">
                  <a16:creationId xmlns:a16="http://schemas.microsoft.com/office/drawing/2014/main" id="{6BB8C2AD-2E9A-8983-FA33-E04D9EDB3184}"/>
                </a:ext>
              </a:extLst>
            </p:cNvPr>
            <p:cNvSpPr txBox="1"/>
            <p:nvPr/>
          </p:nvSpPr>
          <p:spPr>
            <a:xfrm>
              <a:off x="9036050" y="4728484"/>
              <a:ext cx="3556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12</a:t>
              </a:r>
            </a:p>
          </p:txBody>
        </p:sp>
        <p:sp>
          <p:nvSpPr>
            <p:cNvPr id="50200" name="TextBox 50199">
              <a:extLst>
                <a:ext uri="{FF2B5EF4-FFF2-40B4-BE49-F238E27FC236}">
                  <a16:creationId xmlns:a16="http://schemas.microsoft.com/office/drawing/2014/main" id="{BD61E28C-737B-FB59-BFD8-79E13432109E}"/>
                </a:ext>
              </a:extLst>
            </p:cNvPr>
            <p:cNvSpPr txBox="1"/>
            <p:nvPr/>
          </p:nvSpPr>
          <p:spPr>
            <a:xfrm>
              <a:off x="9029700" y="4461784"/>
              <a:ext cx="3556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14</a:t>
              </a:r>
            </a:p>
          </p:txBody>
        </p:sp>
        <p:sp>
          <p:nvSpPr>
            <p:cNvPr id="50201" name="TextBox 50200">
              <a:extLst>
                <a:ext uri="{FF2B5EF4-FFF2-40B4-BE49-F238E27FC236}">
                  <a16:creationId xmlns:a16="http://schemas.microsoft.com/office/drawing/2014/main" id="{104903CA-4856-D356-834C-27B4D70F99A0}"/>
                </a:ext>
              </a:extLst>
            </p:cNvPr>
            <p:cNvSpPr txBox="1"/>
            <p:nvPr/>
          </p:nvSpPr>
          <p:spPr>
            <a:xfrm rot="16200000">
              <a:off x="7804150" y="5217434"/>
              <a:ext cx="24003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Energy (MeV) </a:t>
              </a:r>
            </a:p>
          </p:txBody>
        </p:sp>
        <p:sp>
          <p:nvSpPr>
            <p:cNvPr id="50202" name="TextBox 50201">
              <a:extLst>
                <a:ext uri="{FF2B5EF4-FFF2-40B4-BE49-F238E27FC236}">
                  <a16:creationId xmlns:a16="http://schemas.microsoft.com/office/drawing/2014/main" id="{4B985F32-535B-B36E-609D-F92F044D35F6}"/>
                </a:ext>
              </a:extLst>
            </p:cNvPr>
            <p:cNvSpPr txBox="1"/>
            <p:nvPr/>
          </p:nvSpPr>
          <p:spPr>
            <a:xfrm>
              <a:off x="9036050" y="4195084"/>
              <a:ext cx="35560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16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D76612-5543-4A5B-BEB6-A25F8FEDC03E}"/>
              </a:ext>
            </a:extLst>
          </p:cNvPr>
          <p:cNvCxnSpPr>
            <a:cxnSpLocks/>
          </p:cNvCxnSpPr>
          <p:nvPr/>
        </p:nvCxnSpPr>
        <p:spPr>
          <a:xfrm flipH="1">
            <a:off x="9627219" y="1315844"/>
            <a:ext cx="899532" cy="2924262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479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baseline="30000" dirty="0"/>
              <a:t>34g,m</a:t>
            </a:r>
            <a:r>
              <a:rPr lang="en-US" dirty="0"/>
              <a:t>Cl(</a:t>
            </a:r>
            <a:r>
              <a:rPr lang="en-US" i="1" dirty="0" err="1"/>
              <a:t>d</a:t>
            </a:r>
            <a:r>
              <a:rPr lang="en-US" dirty="0" err="1"/>
              <a:t>,</a:t>
            </a:r>
            <a:r>
              <a:rPr lang="en-US" i="1" dirty="0" err="1"/>
              <a:t>p</a:t>
            </a:r>
            <a:r>
              <a:rPr lang="en-US" dirty="0"/>
              <a:t>) at FRIB…</a:t>
            </a:r>
            <a:endParaRPr lang="en-US" dirty="0">
              <a:latin typeface="+mn-lt"/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6E5CA3E4-78F3-4BCE-B5FB-DE6590E61C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39180" y="3996343"/>
            <a:ext cx="4652820" cy="2861657"/>
            <a:chOff x="741" y="254"/>
            <a:chExt cx="6198" cy="3812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60BDEC76-E4C0-4DBD-89E9-F5509150551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41" y="254"/>
              <a:ext cx="6198" cy="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133" name="Picture 5">
              <a:extLst>
                <a:ext uri="{FF2B5EF4-FFF2-40B4-BE49-F238E27FC236}">
                  <a16:creationId xmlns:a16="http://schemas.microsoft.com/office/drawing/2014/main" id="{D1DBDA1E-B479-4F90-95CD-49B4FB127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" y="254"/>
              <a:ext cx="6202" cy="3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A966041C-B494-41E5-88E4-357F9323C9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328823" y="185256"/>
            <a:ext cx="3515027" cy="2740579"/>
            <a:chOff x="1439" y="288"/>
            <a:chExt cx="4802" cy="374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B20B4307-E35B-4C4B-A7AD-66DFE087316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39" y="288"/>
              <a:ext cx="4802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57" name="Picture 5">
              <a:extLst>
                <a:ext uri="{FF2B5EF4-FFF2-40B4-BE49-F238E27FC236}">
                  <a16:creationId xmlns:a16="http://schemas.microsoft.com/office/drawing/2014/main" id="{8DC650F5-FACB-40FE-8274-6115B7B9B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" y="288"/>
              <a:ext cx="4806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D4A9A510-2761-4061-A06A-ED8476EE70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5965" y="1320800"/>
            <a:ext cx="3965575" cy="5537200"/>
            <a:chOff x="2591" y="416"/>
            <a:chExt cx="2498" cy="3488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ACE1FF88-11D1-48D4-8024-12E7919F39C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91" y="416"/>
              <a:ext cx="2498" cy="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61" name="Picture 9">
              <a:extLst>
                <a:ext uri="{FF2B5EF4-FFF2-40B4-BE49-F238E27FC236}">
                  <a16:creationId xmlns:a16="http://schemas.microsoft.com/office/drawing/2014/main" id="{978B4E48-7B0F-4ACD-A833-2165AF145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" y="416"/>
              <a:ext cx="2502" cy="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4DA121E-5950-485B-BB0D-2EF3946331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13388" y="1952741"/>
            <a:ext cx="3616651" cy="2799369"/>
            <a:chOff x="2331" y="992"/>
            <a:chExt cx="3018" cy="2336"/>
          </a:xfrm>
        </p:grpSpPr>
        <p:sp>
          <p:nvSpPr>
            <p:cNvPr id="17" name="AutoShape 11">
              <a:extLst>
                <a:ext uri="{FF2B5EF4-FFF2-40B4-BE49-F238E27FC236}">
                  <a16:creationId xmlns:a16="http://schemas.microsoft.com/office/drawing/2014/main" id="{F1AD7FB8-9F19-4C71-B04F-2346837E68E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31" y="992"/>
              <a:ext cx="3018" cy="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65" name="Picture 13">
              <a:extLst>
                <a:ext uri="{FF2B5EF4-FFF2-40B4-BE49-F238E27FC236}">
                  <a16:creationId xmlns:a16="http://schemas.microsoft.com/office/drawing/2014/main" id="{FFF0AA7F-D270-4853-B099-58241E249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" y="992"/>
              <a:ext cx="3022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16">
            <a:extLst>
              <a:ext uri="{FF2B5EF4-FFF2-40B4-BE49-F238E27FC236}">
                <a16:creationId xmlns:a16="http://schemas.microsoft.com/office/drawing/2014/main" id="{0B7AFB0F-EBC0-4ECF-A5C3-7B1C450FFB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2367" y="4863234"/>
            <a:ext cx="2876709" cy="1750574"/>
            <a:chOff x="887" y="363"/>
            <a:chExt cx="5906" cy="3594"/>
          </a:xfrm>
        </p:grpSpPr>
        <p:sp>
          <p:nvSpPr>
            <p:cNvPr id="28" name="AutoShape 15">
              <a:extLst>
                <a:ext uri="{FF2B5EF4-FFF2-40B4-BE49-F238E27FC236}">
                  <a16:creationId xmlns:a16="http://schemas.microsoft.com/office/drawing/2014/main" id="{C3AA49B2-DBAC-421A-B750-675E2DD072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87" y="363"/>
              <a:ext cx="5906" cy="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69" name="Picture 17">
              <a:extLst>
                <a:ext uri="{FF2B5EF4-FFF2-40B4-BE49-F238E27FC236}">
                  <a16:creationId xmlns:a16="http://schemas.microsoft.com/office/drawing/2014/main" id="{C3FE0013-6256-40F7-896E-3C570D1D6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" y="363"/>
              <a:ext cx="5910" cy="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EB6F6A29-CEC8-4180-B837-4BBB954CF5A6}"/>
              </a:ext>
            </a:extLst>
          </p:cNvPr>
          <p:cNvSpPr txBox="1">
            <a:spLocks/>
          </p:cNvSpPr>
          <p:nvPr/>
        </p:nvSpPr>
        <p:spPr bwMode="auto">
          <a:xfrm>
            <a:off x="1831924" y="2055429"/>
            <a:ext cx="2108886" cy="34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solidFill>
                  <a:srgbClr val="4C8A62"/>
                </a:solidFill>
                <a:latin typeface="+mn-lt"/>
                <a:cs typeface="Arial" panose="020B0604020202020204" pitchFamily="34" charset="0"/>
              </a:rPr>
              <a:t>ORRUBA singles</a:t>
            </a:r>
          </a:p>
        </p:txBody>
      </p:sp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2F4B0D50-6B39-40EB-84BA-6F732D9D2E61}"/>
              </a:ext>
            </a:extLst>
          </p:cNvPr>
          <p:cNvSpPr txBox="1">
            <a:spLocks/>
          </p:cNvSpPr>
          <p:nvPr/>
        </p:nvSpPr>
        <p:spPr bwMode="auto">
          <a:xfrm>
            <a:off x="1770851" y="4364722"/>
            <a:ext cx="2343664" cy="34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solidFill>
                  <a:srgbClr val="4C8A62"/>
                </a:solidFill>
                <a:latin typeface="+mn-lt"/>
                <a:cs typeface="Arial" panose="020B0604020202020204" pitchFamily="34" charset="0"/>
              </a:rPr>
              <a:t>ORRUBA+SECAR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C8401769-BCCA-4040-B8DF-E89914B2BF0E}"/>
              </a:ext>
            </a:extLst>
          </p:cNvPr>
          <p:cNvSpPr txBox="1">
            <a:spLocks/>
          </p:cNvSpPr>
          <p:nvPr/>
        </p:nvSpPr>
        <p:spPr bwMode="auto">
          <a:xfrm>
            <a:off x="6909699" y="5325425"/>
            <a:ext cx="704335" cy="34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34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B20074AA-3784-4659-B19C-D56DEBD06677}"/>
              </a:ext>
            </a:extLst>
          </p:cNvPr>
          <p:cNvSpPr txBox="1">
            <a:spLocks/>
          </p:cNvSpPr>
          <p:nvPr/>
        </p:nvSpPr>
        <p:spPr bwMode="auto">
          <a:xfrm>
            <a:off x="6935406" y="5663602"/>
            <a:ext cx="704335" cy="34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35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C45F54-53C7-4FD5-8848-18E26E86D7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32117" y="2006882"/>
            <a:ext cx="4028592" cy="1870305"/>
            <a:chOff x="1268" y="967"/>
            <a:chExt cx="5148" cy="239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EB138B5-E504-4091-AD11-8C7D2783A4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68" y="967"/>
              <a:ext cx="5144" cy="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45" name="Picture 5">
              <a:extLst>
                <a:ext uri="{FF2B5EF4-FFF2-40B4-BE49-F238E27FC236}">
                  <a16:creationId xmlns:a16="http://schemas.microsoft.com/office/drawing/2014/main" id="{E1741F1D-8D22-4E58-87AF-3BB4D5C36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" y="967"/>
              <a:ext cx="5148" cy="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FA7FA7B1-8C15-4513-BDD0-2BA8C361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283" y="280716"/>
            <a:ext cx="4782917" cy="259767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Measure </a:t>
            </a: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34g,m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Cl(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d,p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 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+mn-lt"/>
                <a:cs typeface="Arial" panose="020B0604020202020204" pitchFamily="34" charset="0"/>
              </a:rPr>
              <a:t>5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ions/s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Develop use of SECAR as recoil separator for transfer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18AB1-249E-B862-8C01-23CC97A1FE37}"/>
              </a:ext>
            </a:extLst>
          </p:cNvPr>
          <p:cNvSpPr txBox="1"/>
          <p:nvPr/>
        </p:nvSpPr>
        <p:spPr>
          <a:xfrm>
            <a:off x="487711" y="639739"/>
            <a:ext cx="416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S.D. Pain 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et al.,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Approved FRIB PAC1 (e21067)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857AE0-D3CA-D767-6C8A-98CC418164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30" y="185586"/>
            <a:ext cx="1368332" cy="18244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0F5BDE-C337-3ED9-6EEA-7DDDF13B5239}"/>
              </a:ext>
            </a:extLst>
          </p:cNvPr>
          <p:cNvSpPr txBox="1"/>
          <p:nvPr/>
        </p:nvSpPr>
        <p:spPr>
          <a:xfrm>
            <a:off x="9710942" y="1415219"/>
            <a:ext cx="1358839" cy="590931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solidFill>
                  <a:srgbClr val="FFFF00"/>
                </a:solidFill>
                <a:latin typeface="+mn-lt"/>
              </a:rPr>
              <a:t>Ashwin Nagarajan</a:t>
            </a:r>
          </a:p>
          <a:p>
            <a:pPr algn="ctr">
              <a:lnSpc>
                <a:spcPct val="90000"/>
              </a:lnSpc>
            </a:pPr>
            <a:r>
              <a:rPr lang="en-US" sz="1200" i="1" dirty="0">
                <a:solidFill>
                  <a:srgbClr val="FFFF00"/>
                </a:solidFill>
                <a:latin typeface="+mn-lt"/>
              </a:rPr>
              <a:t>(UTK/ORNL)</a:t>
            </a:r>
          </a:p>
        </p:txBody>
      </p:sp>
    </p:spTree>
    <p:extLst>
      <p:ext uri="{BB962C8B-B14F-4D97-AF65-F5344CB8AC3E}">
        <p14:creationId xmlns:p14="http://schemas.microsoft.com/office/powerpoint/2010/main" val="174290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baseline="30000" dirty="0"/>
              <a:t>26g</a:t>
            </a:r>
            <a:r>
              <a:rPr lang="en-US" dirty="0"/>
              <a:t>Al(</a:t>
            </a:r>
            <a:r>
              <a:rPr lang="en-US" i="1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,</a:t>
            </a:r>
            <a:r>
              <a:rPr lang="en-US" i="1" dirty="0" err="1"/>
              <a:t>p</a:t>
            </a:r>
            <a:r>
              <a:rPr lang="en-US" dirty="0"/>
              <a:t>) at </a:t>
            </a:r>
            <a:r>
              <a:rPr lang="en-US" dirty="0" err="1"/>
              <a:t>ReA</a:t>
            </a:r>
            <a:endParaRPr lang="en-US" dirty="0">
              <a:latin typeface="+mn-lt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A966041C-B494-41E5-88E4-357F9323C9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328823" y="185256"/>
            <a:ext cx="3515027" cy="2740579"/>
            <a:chOff x="1439" y="288"/>
            <a:chExt cx="4802" cy="374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B20B4307-E35B-4C4B-A7AD-66DFE087316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39" y="288"/>
              <a:ext cx="4802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57" name="Picture 5">
              <a:extLst>
                <a:ext uri="{FF2B5EF4-FFF2-40B4-BE49-F238E27FC236}">
                  <a16:creationId xmlns:a16="http://schemas.microsoft.com/office/drawing/2014/main" id="{8DC650F5-FACB-40FE-8274-6115B7B9B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" y="288"/>
              <a:ext cx="4806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64136D8B-E208-44A8-A59B-5C94F8B8F9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3755" y="3996777"/>
            <a:ext cx="3600175" cy="2735100"/>
            <a:chOff x="301" y="1398"/>
            <a:chExt cx="3346" cy="2542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A96492DB-B3D8-4D94-BE84-12EEF66BC44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1" y="1398"/>
              <a:ext cx="3346" cy="2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38F0E436-F72A-4C4F-A817-C1319034C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1398"/>
              <a:ext cx="3347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8">
            <a:extLst>
              <a:ext uri="{FF2B5EF4-FFF2-40B4-BE49-F238E27FC236}">
                <a16:creationId xmlns:a16="http://schemas.microsoft.com/office/drawing/2014/main" id="{0C0E0F13-DD02-4914-9A3A-87A6B07932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45583" y="69264"/>
            <a:ext cx="5046417" cy="3588336"/>
            <a:chOff x="2929" y="642"/>
            <a:chExt cx="3949" cy="2808"/>
          </a:xfrm>
        </p:grpSpPr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C51463B8-091C-4835-A27C-94C63C68D0B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29" y="642"/>
              <a:ext cx="3949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id="{D703C839-E2D8-4820-BBD9-2ABD2F362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642"/>
              <a:ext cx="3950" cy="2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9BA88D1B-7F2E-46B7-B5F2-1A964ABF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20" y="775296"/>
            <a:ext cx="6833725" cy="324789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Measurement completed April 30 2022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aseline="30000" dirty="0">
                <a:latin typeface="+mn-lt"/>
                <a:cs typeface="Arial" panose="020B0604020202020204" pitchFamily="34" charset="0"/>
              </a:rPr>
              <a:t>26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Al(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a,p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) impact in multi-zone XRB models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+mn-lt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pps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batch-mode beam (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cf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10</a:t>
            </a:r>
            <a:r>
              <a:rPr lang="en-US" sz="1800" baseline="30000" dirty="0">
                <a:latin typeface="+mn-lt"/>
                <a:cs typeface="Arial" panose="020B0604020202020204" pitchFamily="34" charset="0"/>
              </a:rPr>
              <a:t>3-4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for </a:t>
            </a:r>
            <a:r>
              <a:rPr lang="en-US" sz="1800" baseline="30000" dirty="0">
                <a:latin typeface="+mn-lt"/>
                <a:cs typeface="Arial" panose="020B0604020202020204" pitchFamily="34" charset="0"/>
              </a:rPr>
              <a:t>34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Ar and </a:t>
            </a:r>
            <a:r>
              <a:rPr lang="en-US" sz="1800" baseline="30000" dirty="0">
                <a:latin typeface="+mn-lt"/>
                <a:cs typeface="Arial" panose="020B0604020202020204" pitchFamily="34" charset="0"/>
              </a:rPr>
              <a:t>56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Ni)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Direct measurement of the reaction cross section just above the Gamow window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Test of whether/how well HF works and constrain into GW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Constrain partial cross sections at high energies, and total cross section at lower energies</a:t>
            </a: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0E69AF29-A32A-48EA-A23F-A637F8E8EF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73458" y="3993930"/>
            <a:ext cx="3571285" cy="2716213"/>
            <a:chOff x="2642" y="2606"/>
            <a:chExt cx="2105" cy="1601"/>
          </a:xfrm>
        </p:grpSpPr>
        <p:sp>
          <p:nvSpPr>
            <p:cNvPr id="30" name="AutoShape 11">
              <a:extLst>
                <a:ext uri="{FF2B5EF4-FFF2-40B4-BE49-F238E27FC236}">
                  <a16:creationId xmlns:a16="http://schemas.microsoft.com/office/drawing/2014/main" id="{8F0DB0ED-EB68-4C2A-AA50-F724EFB6DC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42" y="2606"/>
              <a:ext cx="2105" cy="1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57" name="Picture 13">
              <a:extLst>
                <a:ext uri="{FF2B5EF4-FFF2-40B4-BE49-F238E27FC236}">
                  <a16:creationId xmlns:a16="http://schemas.microsoft.com/office/drawing/2014/main" id="{CE419974-4610-4600-81B1-FAFBF020E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2" y="2606"/>
              <a:ext cx="2106" cy="1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Picture 2">
            <a:extLst>
              <a:ext uri="{FF2B5EF4-FFF2-40B4-BE49-F238E27FC236}">
                <a16:creationId xmlns:a16="http://schemas.microsoft.com/office/drawing/2014/main" id="{FAE56B00-5C7F-41A3-B0D3-38629175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45" y="3763306"/>
            <a:ext cx="1019503" cy="45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D65AB9C-8E40-4602-9440-587EF903B1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210" y="3762704"/>
            <a:ext cx="1357351" cy="4763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AC28B9A-46AC-493E-B40D-93F12F2F08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765" y="4267200"/>
            <a:ext cx="4415088" cy="24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771E6CDB-F4F8-4AEF-A437-1C83DB707EB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85490" y="2830729"/>
            <a:ext cx="6106510" cy="4195436"/>
            <a:chOff x="2469" y="1218"/>
            <a:chExt cx="4515" cy="3102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78BD1EE2-43CC-4E71-9C6F-85BB49F04A9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69" y="1218"/>
              <a:ext cx="4515" cy="3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269" name="Picture 5">
              <a:extLst>
                <a:ext uri="{FF2B5EF4-FFF2-40B4-BE49-F238E27FC236}">
                  <a16:creationId xmlns:a16="http://schemas.microsoft.com/office/drawing/2014/main" id="{94982BB6-6C14-4728-BF82-43E2FBFF2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" y="1218"/>
              <a:ext cx="4517" cy="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86351B1-2218-48B2-BDF2-67F89B085E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86" y="0"/>
            <a:ext cx="4992414" cy="2810729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011694-9906-4776-AEB4-F1D72B622827}"/>
              </a:ext>
            </a:extLst>
          </p:cNvPr>
          <p:cNvCxnSpPr>
            <a:cxnSpLocks/>
          </p:cNvCxnSpPr>
          <p:nvPr/>
        </p:nvCxnSpPr>
        <p:spPr>
          <a:xfrm>
            <a:off x="7714593" y="3499945"/>
            <a:ext cx="945931" cy="1345324"/>
          </a:xfrm>
          <a:prstGeom prst="straightConnector1">
            <a:avLst/>
          </a:prstGeom>
          <a:ln w="28575">
            <a:solidFill>
              <a:srgbClr val="0000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D04B8D1-526B-4F1E-974B-79B2FA412516}"/>
              </a:ext>
            </a:extLst>
          </p:cNvPr>
          <p:cNvSpPr txBox="1"/>
          <p:nvPr/>
        </p:nvSpPr>
        <p:spPr>
          <a:xfrm>
            <a:off x="7189075" y="2942897"/>
            <a:ext cx="12612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6 mm blocker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CB2B3-6469-43E5-87B6-28CC464F501E}"/>
              </a:ext>
            </a:extLst>
          </p:cNvPr>
          <p:cNvSpPr txBox="1"/>
          <p:nvPr/>
        </p:nvSpPr>
        <p:spPr>
          <a:xfrm>
            <a:off x="6755763" y="6376913"/>
            <a:ext cx="22649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IC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115A72-870F-4DCC-99AE-8EA60E0A10F2}"/>
              </a:ext>
            </a:extLst>
          </p:cNvPr>
          <p:cNvCxnSpPr>
            <a:cxnSpLocks/>
          </p:cNvCxnSpPr>
          <p:nvPr/>
        </p:nvCxnSpPr>
        <p:spPr>
          <a:xfrm flipV="1">
            <a:off x="7204364" y="5666509"/>
            <a:ext cx="443345" cy="872836"/>
          </a:xfrm>
          <a:prstGeom prst="straightConnector1">
            <a:avLst/>
          </a:prstGeom>
          <a:ln w="28575">
            <a:solidFill>
              <a:srgbClr val="0000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AD19BBA-7001-4482-86EE-33CA4344AF5B}"/>
              </a:ext>
            </a:extLst>
          </p:cNvPr>
          <p:cNvCxnSpPr>
            <a:cxnSpLocks/>
          </p:cNvCxnSpPr>
          <p:nvPr/>
        </p:nvCxnSpPr>
        <p:spPr>
          <a:xfrm flipH="1">
            <a:off x="8555421" y="1124607"/>
            <a:ext cx="2816772" cy="189186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A11B1FE-C1F8-4975-9AAA-9C05C646CE7A}"/>
              </a:ext>
            </a:extLst>
          </p:cNvPr>
          <p:cNvCxnSpPr>
            <a:cxnSpLocks/>
          </p:cNvCxnSpPr>
          <p:nvPr/>
        </p:nvCxnSpPr>
        <p:spPr>
          <a:xfrm flipH="1" flipV="1">
            <a:off x="8681545" y="1145628"/>
            <a:ext cx="1003738" cy="78827"/>
          </a:xfrm>
          <a:prstGeom prst="straightConnector1">
            <a:avLst/>
          </a:prstGeom>
          <a:ln w="28575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9E9BAFC-6D9A-40A3-A165-3BD66D2F6E57}"/>
              </a:ext>
            </a:extLst>
          </p:cNvPr>
          <p:cNvCxnSpPr>
            <a:cxnSpLocks/>
          </p:cNvCxnSpPr>
          <p:nvPr/>
        </p:nvCxnSpPr>
        <p:spPr>
          <a:xfrm flipH="1">
            <a:off x="8765628" y="4892565"/>
            <a:ext cx="3426372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6FC16B-65AB-43F4-9623-800A9546E851}"/>
              </a:ext>
            </a:extLst>
          </p:cNvPr>
          <p:cNvCxnSpPr>
            <a:cxnSpLocks/>
          </p:cNvCxnSpPr>
          <p:nvPr/>
        </p:nvCxnSpPr>
        <p:spPr>
          <a:xfrm flipH="1">
            <a:off x="8692055" y="4871545"/>
            <a:ext cx="1571297" cy="162910"/>
          </a:xfrm>
          <a:prstGeom prst="straightConnector1">
            <a:avLst/>
          </a:prstGeom>
          <a:ln w="127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4B256A5-2483-43FB-8823-B531C4325DA4}"/>
              </a:ext>
            </a:extLst>
          </p:cNvPr>
          <p:cNvCxnSpPr>
            <a:cxnSpLocks/>
          </p:cNvCxnSpPr>
          <p:nvPr/>
        </p:nvCxnSpPr>
        <p:spPr>
          <a:xfrm flipV="1">
            <a:off x="10279117" y="4246179"/>
            <a:ext cx="557048" cy="630621"/>
          </a:xfrm>
          <a:prstGeom prst="straightConnector1">
            <a:avLst/>
          </a:prstGeom>
          <a:ln w="127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020AAB69-DF67-4098-8819-74B6886A79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8938"/>
          <a:stretch/>
        </p:blipFill>
        <p:spPr>
          <a:xfrm>
            <a:off x="557048" y="4177146"/>
            <a:ext cx="2711669" cy="2680854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4CBBD96-0F5E-423F-AAD7-CF07B8D09BE7}"/>
              </a:ext>
            </a:extLst>
          </p:cNvPr>
          <p:cNvCxnSpPr>
            <a:cxnSpLocks/>
          </p:cNvCxnSpPr>
          <p:nvPr/>
        </p:nvCxnSpPr>
        <p:spPr>
          <a:xfrm flipV="1">
            <a:off x="9758855" y="515007"/>
            <a:ext cx="625366" cy="667407"/>
          </a:xfrm>
          <a:prstGeom prst="straightConnector1">
            <a:avLst/>
          </a:prstGeom>
          <a:ln w="127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EBD2278-B22B-4C01-B338-F3DB1A975CAE}"/>
              </a:ext>
            </a:extLst>
          </p:cNvPr>
          <p:cNvGrpSpPr/>
          <p:nvPr/>
        </p:nvGrpSpPr>
        <p:grpSpPr>
          <a:xfrm>
            <a:off x="3497296" y="4572001"/>
            <a:ext cx="2378145" cy="2285999"/>
            <a:chOff x="3497296" y="4572001"/>
            <a:chExt cx="2378145" cy="22859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C3EED25-918C-4D19-AB51-5B332B2EB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7" t="43980" r="37999"/>
            <a:stretch/>
          </p:blipFill>
          <p:spPr>
            <a:xfrm>
              <a:off x="3783724" y="4572001"/>
              <a:ext cx="2091717" cy="201077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CBD4D0-1744-452C-8866-9511BC4619D9}"/>
                </a:ext>
              </a:extLst>
            </p:cNvPr>
            <p:cNvSpPr txBox="1"/>
            <p:nvPr/>
          </p:nvSpPr>
          <p:spPr>
            <a:xfrm>
              <a:off x="4619296" y="6516368"/>
              <a:ext cx="80929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IC X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2204601-632B-4B2E-A56F-40936BA4C4C8}"/>
                </a:ext>
              </a:extLst>
            </p:cNvPr>
            <p:cNvSpPr txBox="1"/>
            <p:nvPr/>
          </p:nvSpPr>
          <p:spPr>
            <a:xfrm rot="16200000">
              <a:off x="3263463" y="5312982"/>
              <a:ext cx="80929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IC 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F8B442-29C7-0FC1-EC18-6CB34E6B8AEB}"/>
              </a:ext>
            </a:extLst>
          </p:cNvPr>
          <p:cNvGrpSpPr/>
          <p:nvPr/>
        </p:nvGrpSpPr>
        <p:grpSpPr>
          <a:xfrm>
            <a:off x="3578121" y="273372"/>
            <a:ext cx="3709370" cy="3791775"/>
            <a:chOff x="8482630" y="1340173"/>
            <a:chExt cx="3709370" cy="3791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015342-AF4C-EBCD-F0B0-ED2F728CE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630" y="1340173"/>
              <a:ext cx="3250323" cy="32503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F846E8-1403-A62C-7C69-F6F5B5450FDE}"/>
                </a:ext>
              </a:extLst>
            </p:cNvPr>
            <p:cNvSpPr txBox="1"/>
            <p:nvPr/>
          </p:nvSpPr>
          <p:spPr>
            <a:xfrm>
              <a:off x="8712740" y="4541017"/>
              <a:ext cx="3479260" cy="5909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0     1     2     3      4     5     6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                 E</a:t>
              </a:r>
              <a:r>
                <a:rPr lang="en-US" baseline="-25000" dirty="0">
                  <a:latin typeface="+mn-lt"/>
                </a:rPr>
                <a:t>x</a:t>
              </a:r>
              <a:r>
                <a:rPr lang="en-US" dirty="0">
                  <a:latin typeface="+mn-lt"/>
                </a:rPr>
                <a:t> (MeV)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45E8D36-67D5-9BC4-F892-0A1CD532BD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41846" r="33498"/>
          <a:stretch/>
        </p:blipFill>
        <p:spPr>
          <a:xfrm>
            <a:off x="337889" y="748220"/>
            <a:ext cx="3229807" cy="2908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baseline="30000" dirty="0"/>
              <a:t>26g</a:t>
            </a:r>
            <a:r>
              <a:rPr lang="en-US" dirty="0"/>
              <a:t>Al(</a:t>
            </a:r>
            <a:r>
              <a:rPr lang="en-US" i="1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,</a:t>
            </a:r>
            <a:r>
              <a:rPr lang="en-US" i="1" dirty="0" err="1"/>
              <a:t>p</a:t>
            </a:r>
            <a:r>
              <a:rPr lang="en-US" dirty="0"/>
              <a:t>) at </a:t>
            </a:r>
            <a:r>
              <a:rPr lang="en-US" dirty="0" err="1"/>
              <a:t>ReA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388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>
                <a:latin typeface="+mn-lt"/>
              </a:rPr>
              <a:t>FRIB/ReA – tools and techniques</a:t>
            </a:r>
          </a:p>
        </p:txBody>
      </p:sp>
      <p:pic>
        <p:nvPicPr>
          <p:cNvPr id="11266" name="Picture 2" descr="Facility For Rare Isotope Beams, MSU Nuclear Lab, Has Scientists Looking  For More Federal Funds | HuffPost Detroit">
            <a:extLst>
              <a:ext uri="{FF2B5EF4-FFF2-40B4-BE49-F238E27FC236}">
                <a16:creationId xmlns:a16="http://schemas.microsoft.com/office/drawing/2014/main" id="{92FC612C-DD5E-5E40-EA7A-73A90C05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77" y="689053"/>
            <a:ext cx="6841923" cy="616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0FAC0D-09B5-F4DD-C828-A8369BC930CB}"/>
              </a:ext>
            </a:extLst>
          </p:cNvPr>
          <p:cNvSpPr txBox="1"/>
          <p:nvPr/>
        </p:nvSpPr>
        <p:spPr>
          <a:xfrm>
            <a:off x="618300" y="1218877"/>
            <a:ext cx="42849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Production of radioactive beams via projectile fragmentation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In-flight separation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Delivery to fast-beam areas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Stopped/re-accelerated program (ReA3/6)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Astrophysical energies (direct measurements)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Coulomb-barrier energies (indirect techniques) </a:t>
            </a:r>
          </a:p>
        </p:txBody>
      </p:sp>
    </p:spTree>
    <p:extLst>
      <p:ext uri="{BB962C8B-B14F-4D97-AF65-F5344CB8AC3E}">
        <p14:creationId xmlns:p14="http://schemas.microsoft.com/office/powerpoint/2010/main" val="846231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/>
              <a:t>New approach: obtaining a pure </a:t>
            </a:r>
            <a:r>
              <a:rPr lang="en-US" baseline="30000" dirty="0"/>
              <a:t>26m</a:t>
            </a:r>
            <a:r>
              <a:rPr lang="en-US" dirty="0"/>
              <a:t>Al beams at ReA</a:t>
            </a:r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6D898-061F-A5DC-DD1D-E773E1688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02" b="20243"/>
          <a:stretch/>
        </p:blipFill>
        <p:spPr>
          <a:xfrm>
            <a:off x="3189772" y="4763386"/>
            <a:ext cx="9002228" cy="20946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C814E5-B8EC-9302-0375-7FDF9E12FBA5}"/>
              </a:ext>
            </a:extLst>
          </p:cNvPr>
          <p:cNvSpPr txBox="1"/>
          <p:nvPr/>
        </p:nvSpPr>
        <p:spPr>
          <a:xfrm>
            <a:off x="4075610" y="6335485"/>
            <a:ext cx="8229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>
                <a:latin typeface="+mn-lt"/>
              </a:rPr>
              <a:t>ARIS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0D3484-ABAF-5734-6A77-A62937AE2BE9}"/>
              </a:ext>
            </a:extLst>
          </p:cNvPr>
          <p:cNvSpPr txBox="1"/>
          <p:nvPr/>
        </p:nvSpPr>
        <p:spPr>
          <a:xfrm>
            <a:off x="10511246" y="5573486"/>
            <a:ext cx="1680754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+mn-lt"/>
              </a:rPr>
              <a:t>Cooler-buncher + EBIT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E726850-B60E-BDC3-5AEF-52EDF7654300}"/>
              </a:ext>
            </a:extLst>
          </p:cNvPr>
          <p:cNvSpPr/>
          <p:nvPr/>
        </p:nvSpPr>
        <p:spPr>
          <a:xfrm>
            <a:off x="10515600" y="4885508"/>
            <a:ext cx="1611084" cy="1750423"/>
          </a:xfrm>
          <a:prstGeom prst="roundRect">
            <a:avLst/>
          </a:prstGeom>
          <a:noFill/>
          <a:ln w="38100">
            <a:solidFill>
              <a:srgbClr val="008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8265E5-2A6B-6519-7FC7-37E570D0AC7B}"/>
              </a:ext>
            </a:extLst>
          </p:cNvPr>
          <p:cNvSpPr txBox="1"/>
          <p:nvPr/>
        </p:nvSpPr>
        <p:spPr>
          <a:xfrm>
            <a:off x="8364583" y="5961017"/>
            <a:ext cx="1680754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+mn-lt"/>
              </a:rPr>
              <a:t>Gas stopper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52132A-316F-DF55-4829-BA13F255599E}"/>
              </a:ext>
            </a:extLst>
          </p:cNvPr>
          <p:cNvSpPr txBox="1"/>
          <p:nvPr/>
        </p:nvSpPr>
        <p:spPr>
          <a:xfrm>
            <a:off x="3135087" y="6645634"/>
            <a:ext cx="1680754" cy="2031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800" b="1" dirty="0">
              <a:latin typeface="+mn-lt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89644A7-C7D4-9C86-E1DC-5467EF274A6D}"/>
              </a:ext>
            </a:extLst>
          </p:cNvPr>
          <p:cNvSpPr/>
          <p:nvPr/>
        </p:nvSpPr>
        <p:spPr>
          <a:xfrm>
            <a:off x="3082834" y="5786846"/>
            <a:ext cx="2899956" cy="100583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4FA31C-E88C-4BE6-2911-A719F727F8F7}"/>
              </a:ext>
            </a:extLst>
          </p:cNvPr>
          <p:cNvCxnSpPr/>
          <p:nvPr/>
        </p:nvCxnSpPr>
        <p:spPr>
          <a:xfrm flipV="1">
            <a:off x="6144322" y="5341434"/>
            <a:ext cx="1460810" cy="56871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8325550-E30D-87F3-610D-F405BA28967E}"/>
              </a:ext>
            </a:extLst>
          </p:cNvPr>
          <p:cNvSpPr txBox="1"/>
          <p:nvPr/>
        </p:nvSpPr>
        <p:spPr>
          <a:xfrm>
            <a:off x="6478858" y="5241073"/>
            <a:ext cx="83634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aseline="30000" dirty="0">
                <a:latin typeface="+mn-lt"/>
              </a:rPr>
              <a:t>26</a:t>
            </a:r>
            <a:r>
              <a:rPr lang="en-US" dirty="0">
                <a:latin typeface="+mn-lt"/>
              </a:rPr>
              <a:t>Si</a:t>
            </a:r>
          </a:p>
        </p:txBody>
      </p:sp>
      <p:sp>
        <p:nvSpPr>
          <p:cNvPr id="49153" name="TextBox 49152">
            <a:extLst>
              <a:ext uri="{FF2B5EF4-FFF2-40B4-BE49-F238E27FC236}">
                <a16:creationId xmlns:a16="http://schemas.microsoft.com/office/drawing/2014/main" id="{1BED352C-6DE2-8FD9-EC0B-0AEB6052ACD8}"/>
              </a:ext>
            </a:extLst>
          </p:cNvPr>
          <p:cNvSpPr txBox="1"/>
          <p:nvPr/>
        </p:nvSpPr>
        <p:spPr>
          <a:xfrm>
            <a:off x="10777484" y="4534829"/>
            <a:ext cx="83634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aseline="30000" dirty="0">
                <a:latin typeface="+mn-lt"/>
              </a:rPr>
              <a:t>26m</a:t>
            </a:r>
            <a:r>
              <a:rPr lang="en-US" dirty="0">
                <a:latin typeface="+mn-lt"/>
              </a:rPr>
              <a:t>Al</a:t>
            </a:r>
          </a:p>
        </p:txBody>
      </p:sp>
      <p:pic>
        <p:nvPicPr>
          <p:cNvPr id="49155" name="Picture 49154">
            <a:extLst>
              <a:ext uri="{FF2B5EF4-FFF2-40B4-BE49-F238E27FC236}">
                <a16:creationId xmlns:a16="http://schemas.microsoft.com/office/drawing/2014/main" id="{D3CA5618-5810-7105-E49E-4CDFE9F473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0" t="37398" r="52309" b="37398"/>
          <a:stretch/>
        </p:blipFill>
        <p:spPr>
          <a:xfrm>
            <a:off x="6613348" y="948373"/>
            <a:ext cx="3646450" cy="2898460"/>
          </a:xfrm>
          <a:prstGeom prst="rect">
            <a:avLst/>
          </a:prstGeom>
        </p:spPr>
      </p:pic>
      <p:cxnSp>
        <p:nvCxnSpPr>
          <p:cNvPr id="49156" name="Straight Arrow Connector 49155">
            <a:extLst>
              <a:ext uri="{FF2B5EF4-FFF2-40B4-BE49-F238E27FC236}">
                <a16:creationId xmlns:a16="http://schemas.microsoft.com/office/drawing/2014/main" id="{2737E8F2-CAF4-660C-681A-441809866E41}"/>
              </a:ext>
            </a:extLst>
          </p:cNvPr>
          <p:cNvCxnSpPr>
            <a:cxnSpLocks/>
          </p:cNvCxnSpPr>
          <p:nvPr/>
        </p:nvCxnSpPr>
        <p:spPr>
          <a:xfrm>
            <a:off x="7940344" y="2218755"/>
            <a:ext cx="501805" cy="613317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TextBox 49159">
            <a:extLst>
              <a:ext uri="{FF2B5EF4-FFF2-40B4-BE49-F238E27FC236}">
                <a16:creationId xmlns:a16="http://schemas.microsoft.com/office/drawing/2014/main" id="{62AF98DC-8948-89A3-80F0-520A30D2A968}"/>
              </a:ext>
            </a:extLst>
          </p:cNvPr>
          <p:cNvSpPr txBox="1"/>
          <p:nvPr/>
        </p:nvSpPr>
        <p:spPr>
          <a:xfrm>
            <a:off x="498762" y="498764"/>
            <a:ext cx="559723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sz="2800" baseline="30000" dirty="0">
              <a:latin typeface="+mn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Tune ARIS for </a:t>
            </a:r>
            <a:r>
              <a:rPr lang="en-US" sz="2400" baseline="30000" dirty="0">
                <a:latin typeface="+mn-lt"/>
              </a:rPr>
              <a:t>26</a:t>
            </a:r>
            <a:r>
              <a:rPr lang="en-US" sz="2400" dirty="0">
                <a:latin typeface="+mn-lt"/>
              </a:rPr>
              <a:t>Si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aseline="30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aseline="30000" dirty="0">
                <a:latin typeface="+mn-lt"/>
              </a:rPr>
              <a:t>26</a:t>
            </a:r>
            <a:r>
              <a:rPr lang="en-US" sz="2400" dirty="0">
                <a:latin typeface="+mn-lt"/>
              </a:rPr>
              <a:t>Si decays exclusively (&gt;99.9%) to the 0</a:t>
            </a:r>
            <a:r>
              <a:rPr lang="en-US" sz="2400" baseline="30000" dirty="0">
                <a:latin typeface="+mn-lt"/>
              </a:rPr>
              <a:t>+</a:t>
            </a:r>
            <a:r>
              <a:rPr lang="en-US" sz="2400" dirty="0">
                <a:latin typeface="+mn-lt"/>
              </a:rPr>
              <a:t> </a:t>
            </a:r>
            <a:r>
              <a:rPr lang="en-US" sz="2400" baseline="30000" dirty="0">
                <a:latin typeface="+mn-lt"/>
              </a:rPr>
              <a:t>26m</a:t>
            </a:r>
            <a:r>
              <a:rPr lang="en-US" sz="2400" dirty="0">
                <a:latin typeface="+mn-lt"/>
              </a:rPr>
              <a:t>Al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aseline="30000" dirty="0">
                <a:latin typeface="+mn-lt"/>
              </a:rPr>
              <a:t>   26</a:t>
            </a:r>
            <a:r>
              <a:rPr lang="en-US" sz="2400" dirty="0">
                <a:latin typeface="+mn-lt"/>
              </a:rPr>
              <a:t>Si  </a:t>
            </a:r>
            <a:r>
              <a:rPr lang="en-US" sz="2400" dirty="0">
                <a:latin typeface="Symbol" panose="05050102010706020507" pitchFamily="18" charset="2"/>
              </a:rPr>
              <a:t>b</a:t>
            </a:r>
            <a:r>
              <a:rPr lang="en-US" sz="2400" dirty="0">
                <a:latin typeface="+mn-lt"/>
              </a:rPr>
              <a:t> decay t</a:t>
            </a:r>
            <a:r>
              <a:rPr lang="en-US" sz="2400" baseline="-25000" dirty="0">
                <a:latin typeface="+mn-lt"/>
              </a:rPr>
              <a:t>1/2</a:t>
            </a:r>
            <a:r>
              <a:rPr lang="en-US" sz="2400" dirty="0">
                <a:latin typeface="+mn-lt"/>
              </a:rPr>
              <a:t>  ~2 sec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aseline="30000" dirty="0">
                <a:latin typeface="+mn-lt"/>
              </a:rPr>
              <a:t>26m</a:t>
            </a:r>
            <a:r>
              <a:rPr lang="en-US" sz="2400" dirty="0">
                <a:latin typeface="+mn-lt"/>
              </a:rPr>
              <a:t>Al </a:t>
            </a:r>
            <a:r>
              <a:rPr lang="en-US" sz="2400" dirty="0">
                <a:latin typeface="Symbol" panose="05050102010706020507" pitchFamily="18" charset="2"/>
              </a:rPr>
              <a:t>b</a:t>
            </a:r>
            <a:r>
              <a:rPr lang="en-US" sz="2400" dirty="0">
                <a:latin typeface="+mn-lt"/>
              </a:rPr>
              <a:t> decay t</a:t>
            </a:r>
            <a:r>
              <a:rPr lang="en-US" sz="2400" baseline="-25000" dirty="0">
                <a:latin typeface="+mn-lt"/>
              </a:rPr>
              <a:t>1/2</a:t>
            </a:r>
            <a:r>
              <a:rPr lang="en-US" sz="2400" dirty="0">
                <a:latin typeface="+mn-lt"/>
              </a:rPr>
              <a:t>  ~6 sec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2-3 s holdup time (</a:t>
            </a:r>
            <a:r>
              <a:rPr lang="en-US" sz="2400" i="1" dirty="0">
                <a:latin typeface="+mn-lt"/>
              </a:rPr>
              <a:t>a la</a:t>
            </a:r>
            <a:r>
              <a:rPr lang="en-US" sz="2400" dirty="0">
                <a:latin typeface="+mn-lt"/>
              </a:rPr>
              <a:t> </a:t>
            </a:r>
            <a:r>
              <a:rPr lang="en-US" sz="2400" baseline="30000" dirty="0">
                <a:latin typeface="+mn-lt"/>
              </a:rPr>
              <a:t>38</a:t>
            </a:r>
            <a:r>
              <a:rPr lang="en-US" sz="2400" dirty="0">
                <a:latin typeface="+mn-lt"/>
              </a:rPr>
              <a:t>K) is enough to convert most of the </a:t>
            </a:r>
            <a:r>
              <a:rPr lang="en-US" sz="2400" baseline="30000" dirty="0">
                <a:latin typeface="+mn-lt"/>
              </a:rPr>
              <a:t>26</a:t>
            </a:r>
            <a:r>
              <a:rPr lang="en-US" sz="2400" dirty="0">
                <a:latin typeface="+mn-lt"/>
              </a:rPr>
              <a:t>Si to </a:t>
            </a:r>
            <a:r>
              <a:rPr lang="en-US" sz="2400" baseline="30000" dirty="0">
                <a:latin typeface="+mn-lt"/>
              </a:rPr>
              <a:t>26m</a:t>
            </a:r>
            <a:r>
              <a:rPr lang="en-US" sz="2400" dirty="0">
                <a:latin typeface="+mn-lt"/>
              </a:rPr>
              <a:t>Al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Beam of pure IS – proceed directly to measure 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26m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Al(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)   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(do not pass GS)</a:t>
            </a:r>
            <a:endParaRPr lang="en-US" sz="1600" dirty="0">
              <a:latin typeface="+mn-lt"/>
            </a:endParaRPr>
          </a:p>
        </p:txBody>
      </p:sp>
      <p:cxnSp>
        <p:nvCxnSpPr>
          <p:cNvPr id="49161" name="Straight Arrow Connector 49160">
            <a:extLst>
              <a:ext uri="{FF2B5EF4-FFF2-40B4-BE49-F238E27FC236}">
                <a16:creationId xmlns:a16="http://schemas.microsoft.com/office/drawing/2014/main" id="{756EE991-B7DA-6861-2388-CAE58DE0FFCB}"/>
              </a:ext>
            </a:extLst>
          </p:cNvPr>
          <p:cNvCxnSpPr>
            <a:cxnSpLocks/>
          </p:cNvCxnSpPr>
          <p:nvPr/>
        </p:nvCxnSpPr>
        <p:spPr>
          <a:xfrm>
            <a:off x="11568545" y="4690946"/>
            <a:ext cx="40178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4" name="TextBox 49163">
            <a:extLst>
              <a:ext uri="{FF2B5EF4-FFF2-40B4-BE49-F238E27FC236}">
                <a16:creationId xmlns:a16="http://schemas.microsoft.com/office/drawing/2014/main" id="{6532B8EE-2E48-C43D-90A6-E9062E0949BB}"/>
              </a:ext>
            </a:extLst>
          </p:cNvPr>
          <p:cNvSpPr txBox="1"/>
          <p:nvPr/>
        </p:nvSpPr>
        <p:spPr>
          <a:xfrm>
            <a:off x="6652984" y="4075666"/>
            <a:ext cx="416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S.D. Pain 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et al.,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Approved FRIB PAC2 (e23079)</a:t>
            </a:r>
          </a:p>
        </p:txBody>
      </p:sp>
    </p:spTree>
    <p:extLst>
      <p:ext uri="{BB962C8B-B14F-4D97-AF65-F5344CB8AC3E}">
        <p14:creationId xmlns:p14="http://schemas.microsoft.com/office/powerpoint/2010/main" val="2747902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ontent Placeholder 10">
            <a:extLst>
              <a:ext uri="{FF2B5EF4-FFF2-40B4-BE49-F238E27FC236}">
                <a16:creationId xmlns:a16="http://schemas.microsoft.com/office/drawing/2014/main" id="{7D7C13CF-4D19-D346-9C69-C78474979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34" y="608300"/>
            <a:ext cx="7246472" cy="521889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latin typeface="+mn-lt"/>
                <a:cs typeface="Arial" panose="020B0604020202020204" pitchFamily="34" charset="0"/>
              </a:rPr>
              <a:t>ReA@FRIB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provides some unique opportunities for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astro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-motivated isomer studies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Two approaches to delivering reaccelerated isomer beams at FRIB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Tune for fragment of interest, get mixed GS/IS beams, and adjust GS:IS composition without impact on other experimental parameters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Pure IS (mostly) beams by tuning fragment separator for parent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Reaccelerated beam quality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Applied to </a:t>
            </a: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38g,m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K(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p,</a:t>
            </a:r>
            <a:r>
              <a:rPr 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 via </a:t>
            </a: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38g,m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K(d,p) using mirror symmetry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34g,m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Cl(d,p) run upcoming (ORRUBA+SECAR)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26g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Al(</a:t>
            </a:r>
            <a:r>
              <a:rPr 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,p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 recently completed (ORRUBA+JENSA)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26m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Al(</a:t>
            </a:r>
            <a:r>
              <a:rPr 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,p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 and </a:t>
            </a:r>
            <a:r>
              <a:rPr lang="en-US" sz="2000" baseline="30000" dirty="0">
                <a:latin typeface="+mn-lt"/>
                <a:cs typeface="Arial" panose="020B0604020202020204" pitchFamily="34" charset="0"/>
              </a:rPr>
              <a:t>26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Si(</a:t>
            </a:r>
            <a:r>
              <a:rPr 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,p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 approved(ORRUBA+JENSA)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Future opportunities with other devices beams and other devices (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eg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SECAR, GODDESS, SOLARIS, …)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03" y="53268"/>
            <a:ext cx="2545705" cy="539496"/>
          </a:xfrm>
        </p:spPr>
        <p:txBody>
          <a:bodyPr/>
          <a:lstStyle/>
          <a:p>
            <a:r>
              <a:rPr lang="en-US" dirty="0"/>
              <a:t>Summary</a:t>
            </a:r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FE00A-EAC4-4A39-BE57-C2D2D2AF9F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08" y="4263698"/>
            <a:ext cx="4069492" cy="2594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B7483B-F48C-4EC2-8C0D-A7DEBB786A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366" y="2399270"/>
            <a:ext cx="2667544" cy="9362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154" name="Picture 2" descr="NSCL | National Superconducting Cyclotron Laboratory | Michigan State  University">
            <a:extLst>
              <a:ext uri="{FF2B5EF4-FFF2-40B4-BE49-F238E27FC236}">
                <a16:creationId xmlns:a16="http://schemas.microsoft.com/office/drawing/2014/main" id="{C39679DE-22BA-47AE-A579-2196F3E88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37" y="6050892"/>
            <a:ext cx="553113" cy="7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Rutgers, The State University of New Jersey – Micefa">
            <a:extLst>
              <a:ext uri="{FF2B5EF4-FFF2-40B4-BE49-F238E27FC236}">
                <a16:creationId xmlns:a16="http://schemas.microsoft.com/office/drawing/2014/main" id="{E3E4557C-4C8E-4561-9AFB-AF6ED782E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65" y="6415880"/>
            <a:ext cx="1210408" cy="3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he University of Tennessee Logo | Brand Guidelines">
            <a:extLst>
              <a:ext uri="{FF2B5EF4-FFF2-40B4-BE49-F238E27FC236}">
                <a16:creationId xmlns:a16="http://schemas.microsoft.com/office/drawing/2014/main" id="{65F9AEBD-5455-4106-ABDE-36B6E8F99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 b="20075"/>
          <a:stretch/>
        </p:blipFill>
        <p:spPr bwMode="auto">
          <a:xfrm>
            <a:off x="2262897" y="6343650"/>
            <a:ext cx="166186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Lawrence Livermore National Laboratory (LLNL) – Livermore Graduate ...">
            <a:extLst>
              <a:ext uri="{FF2B5EF4-FFF2-40B4-BE49-F238E27FC236}">
                <a16:creationId xmlns:a16="http://schemas.microsoft.com/office/drawing/2014/main" id="{C226BC9B-EB18-4B43-B0F2-40589062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7" y="6345195"/>
            <a:ext cx="989072" cy="37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Notre Dame Fighting Irish - Wikipedia">
            <a:extLst>
              <a:ext uri="{FF2B5EF4-FFF2-40B4-BE49-F238E27FC236}">
                <a16:creationId xmlns:a16="http://schemas.microsoft.com/office/drawing/2014/main" id="{61D836D2-F90C-425E-972B-D3CE6AF4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97" y="6273089"/>
            <a:ext cx="517172" cy="46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Tennessee Technological University - Wikipedia">
            <a:extLst>
              <a:ext uri="{FF2B5EF4-FFF2-40B4-BE49-F238E27FC236}">
                <a16:creationId xmlns:a16="http://schemas.microsoft.com/office/drawing/2014/main" id="{DB2640DF-0248-40DF-86E2-673F4CDA1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71" y="6250598"/>
            <a:ext cx="510094" cy="51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68BB970-C1B5-44A8-B782-FAF23ECAC2CD}"/>
              </a:ext>
            </a:extLst>
          </p:cNvPr>
          <p:cNvSpPr txBox="1"/>
          <p:nvPr/>
        </p:nvSpPr>
        <p:spPr>
          <a:xfrm>
            <a:off x="9554083" y="3076283"/>
            <a:ext cx="1731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Si detector array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9AF0C7-B488-49F5-A066-C0EE92A9D130}"/>
              </a:ext>
            </a:extLst>
          </p:cNvPr>
          <p:cNvSpPr txBox="1"/>
          <p:nvPr/>
        </p:nvSpPr>
        <p:spPr>
          <a:xfrm>
            <a:off x="8264610" y="486674"/>
            <a:ext cx="392739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ORRUBA, JENSA and SECAR Collaborations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1" dirty="0" err="1">
                <a:latin typeface="+mn-lt"/>
              </a:rPr>
              <a:t>ReA</a:t>
            </a:r>
            <a:r>
              <a:rPr lang="en-US" b="1" dirty="0">
                <a:latin typeface="+mn-lt"/>
              </a:rPr>
              <a:t>: </a:t>
            </a:r>
            <a:r>
              <a:rPr lang="en-US" dirty="0">
                <a:latin typeface="+mn-lt"/>
              </a:rPr>
              <a:t>A. Henriques, A. Lapierre,   K. Lund, Y. Liu S. Nash,                  C. </a:t>
            </a:r>
            <a:r>
              <a:rPr lang="en-US" dirty="0" err="1">
                <a:latin typeface="+mn-lt"/>
              </a:rPr>
              <a:t>Sumithrarachchi</a:t>
            </a:r>
            <a:r>
              <a:rPr lang="en-US" dirty="0">
                <a:latin typeface="+mn-lt"/>
              </a:rPr>
              <a:t>, A. </a:t>
            </a:r>
            <a:r>
              <a:rPr lang="en-US" dirty="0" err="1">
                <a:latin typeface="+mn-lt"/>
              </a:rPr>
              <a:t>Villari</a:t>
            </a:r>
            <a:endParaRPr lang="en-US" dirty="0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F3CF41-1830-4536-9498-65DC0BB35AA0}"/>
              </a:ext>
            </a:extLst>
          </p:cNvPr>
          <p:cNvSpPr txBox="1"/>
          <p:nvPr/>
        </p:nvSpPr>
        <p:spPr>
          <a:xfrm>
            <a:off x="8443685" y="85725"/>
            <a:ext cx="14242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  <a:latin typeface="+mn-lt"/>
              </a:rPr>
              <a:t>Thanks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5D8486A-C17B-4C72-9A09-A62A3735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74" y="3443416"/>
            <a:ext cx="1680632" cy="75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SECAR">
            <a:extLst>
              <a:ext uri="{FF2B5EF4-FFF2-40B4-BE49-F238E27FC236}">
                <a16:creationId xmlns:a16="http://schemas.microsoft.com/office/drawing/2014/main" id="{29B5D742-99CD-4B61-A073-7CACA5BA0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172" y="3467341"/>
            <a:ext cx="2400557" cy="74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7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>
                <a:latin typeface="+mn-lt"/>
              </a:rPr>
              <a:t>ReA3 instrumentation</a:t>
            </a:r>
          </a:p>
        </p:txBody>
      </p:sp>
      <p:pic>
        <p:nvPicPr>
          <p:cNvPr id="3" name="Picture 4" descr="Areas and instruments in operation | Facility for Rare Isotope Beams">
            <a:extLst>
              <a:ext uri="{FF2B5EF4-FFF2-40B4-BE49-F238E27FC236}">
                <a16:creationId xmlns:a16="http://schemas.microsoft.com/office/drawing/2014/main" id="{BB5D8C14-905F-93CD-DBCF-990DB467C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3961"/>
          <a:stretch/>
        </p:blipFill>
        <p:spPr bwMode="auto">
          <a:xfrm>
            <a:off x="425302" y="733647"/>
            <a:ext cx="5390707" cy="41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D832D-EE88-52FE-4E01-410B68780C0B}"/>
              </a:ext>
            </a:extLst>
          </p:cNvPr>
          <p:cNvSpPr txBox="1"/>
          <p:nvPr/>
        </p:nvSpPr>
        <p:spPr>
          <a:xfrm>
            <a:off x="1743740" y="4901609"/>
            <a:ext cx="4284921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SECAR (Separator for Capture Reactions)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JENSA gas-jet target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(super)ORRUBA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 array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861F9-BF6F-1F74-FF5A-69F2B3792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050" y="3062176"/>
            <a:ext cx="3444950" cy="258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85CC-C371-AEA3-3821-A32801E31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260" y="1"/>
            <a:ext cx="5655740" cy="3094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37B6F1-B966-56C6-592B-4367C71C9EDE}"/>
              </a:ext>
            </a:extLst>
          </p:cNvPr>
          <p:cNvSpPr txBox="1"/>
          <p:nvPr/>
        </p:nvSpPr>
        <p:spPr>
          <a:xfrm>
            <a:off x="6021574" y="3687886"/>
            <a:ext cx="304799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Recoil separator for radiative capture reactions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D-VF-D-VF- D design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3.1% 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25 </a:t>
            </a:r>
            <a:r>
              <a:rPr lang="en-US" dirty="0" err="1">
                <a:latin typeface="+mn-lt"/>
              </a:rPr>
              <a:t>mrad</a:t>
            </a:r>
            <a:r>
              <a:rPr lang="en-US" dirty="0">
                <a:latin typeface="+mn-lt"/>
              </a:rPr>
              <a:t>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BGO array (49%)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e-13 rejection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Extended and jet targets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91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>
                <a:latin typeface="+mn-lt"/>
              </a:rPr>
              <a:t>ReA3 instrumentation</a:t>
            </a:r>
          </a:p>
        </p:txBody>
      </p:sp>
      <p:pic>
        <p:nvPicPr>
          <p:cNvPr id="3" name="Picture 4" descr="Areas and instruments in operation | Facility for Rare Isotope Beams">
            <a:extLst>
              <a:ext uri="{FF2B5EF4-FFF2-40B4-BE49-F238E27FC236}">
                <a16:creationId xmlns:a16="http://schemas.microsoft.com/office/drawing/2014/main" id="{BB5D8C14-905F-93CD-DBCF-990DB467C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3961"/>
          <a:stretch/>
        </p:blipFill>
        <p:spPr bwMode="auto">
          <a:xfrm>
            <a:off x="425302" y="733647"/>
            <a:ext cx="5390707" cy="41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D832D-EE88-52FE-4E01-410B68780C0B}"/>
              </a:ext>
            </a:extLst>
          </p:cNvPr>
          <p:cNvSpPr txBox="1"/>
          <p:nvPr/>
        </p:nvSpPr>
        <p:spPr>
          <a:xfrm>
            <a:off x="1743740" y="4901609"/>
            <a:ext cx="4284921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SECAR (Separator for Capture Reactions)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JENSA gas-jet target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(super)ORRUBA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 array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B08B45-527F-6407-C6BD-140268591782}"/>
              </a:ext>
            </a:extLst>
          </p:cNvPr>
          <p:cNvGrpSpPr/>
          <p:nvPr/>
        </p:nvGrpSpPr>
        <p:grpSpPr>
          <a:xfrm>
            <a:off x="6177554" y="2155455"/>
            <a:ext cx="5926137" cy="3475112"/>
            <a:chOff x="5699089" y="603102"/>
            <a:chExt cx="5926137" cy="3475112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A9745CC4-7A35-CB96-7C65-DF82EFD46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451" y="890514"/>
              <a:ext cx="5311775" cy="318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0DB3423-D4AD-D99D-9278-EAC50C86A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064" y="2551039"/>
              <a:ext cx="1470025" cy="147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7CA75FBE-7E54-9456-B461-80E7F9E18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7389" y="2600251"/>
              <a:ext cx="5492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solidFill>
                    <a:srgbClr val="FF0000"/>
                  </a:solidFill>
                </a:rPr>
                <a:t>90%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26D6BCD2-E989-B6B1-EA82-FE0BD5F2F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1726" y="2990776"/>
              <a:ext cx="6127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solidFill>
                    <a:schemeClr val="accent2"/>
                  </a:solidFill>
                </a:rPr>
                <a:t>9%</a:t>
              </a: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EAE4650-964C-C298-BDB3-F03793BFC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4564" y="1087364"/>
              <a:ext cx="15240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>
                  <a:solidFill>
                    <a:srgbClr val="FF0000"/>
                  </a:solidFill>
                </a:rPr>
                <a:t>~25-30 atm</a:t>
              </a:r>
            </a:p>
          </p:txBody>
        </p:sp>
        <p:cxnSp>
          <p:nvCxnSpPr>
            <p:cNvPr id="12" name="Straight Arrow Connector 6">
              <a:extLst>
                <a:ext uri="{FF2B5EF4-FFF2-40B4-BE49-F238E27FC236}">
                  <a16:creationId xmlns:a16="http://schemas.microsoft.com/office/drawing/2014/main" id="{47CD3BBE-58FD-AF44-123C-883AB493B3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42126" y="1458839"/>
              <a:ext cx="546100" cy="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8">
              <a:extLst>
                <a:ext uri="{FF2B5EF4-FFF2-40B4-BE49-F238E27FC236}">
                  <a16:creationId xmlns:a16="http://schemas.microsoft.com/office/drawing/2014/main" id="{CDB9D604-8E63-C7C6-BDF8-984B6E22DB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99089" y="1923976"/>
              <a:ext cx="614362" cy="0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2885FBD1-8E6B-79A3-E8DB-9E3DF2633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764" y="1642618"/>
              <a:ext cx="1252537" cy="595313"/>
            </a:xfrm>
            <a:prstGeom prst="rect">
              <a:avLst/>
            </a:prstGeom>
            <a:solidFill>
              <a:srgbClr val="00B05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8B8B3086-2E79-3779-F85A-8FF06B94F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7401" y="1642618"/>
              <a:ext cx="1252538" cy="595313"/>
            </a:xfrm>
            <a:prstGeom prst="rect">
              <a:avLst/>
            </a:prstGeom>
            <a:solidFill>
              <a:srgbClr val="FFC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16" name="TextBox 45">
              <a:extLst>
                <a:ext uri="{FF2B5EF4-FFF2-40B4-BE49-F238E27FC236}">
                  <a16:creationId xmlns:a16="http://schemas.microsoft.com/office/drawing/2014/main" id="{59071A13-4B2D-F806-39BF-212E8A0FA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9051" y="1920801"/>
              <a:ext cx="152400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dirty="0">
                  <a:solidFill>
                    <a:srgbClr val="0070C0"/>
                  </a:solidFill>
                </a:rPr>
                <a:t>~10-100</a:t>
              </a:r>
            </a:p>
            <a:p>
              <a:r>
                <a:rPr lang="en-US" altLang="en-US" sz="1400" dirty="0" err="1">
                  <a:solidFill>
                    <a:srgbClr val="0070C0"/>
                  </a:solidFill>
                </a:rPr>
                <a:t>mTorr</a:t>
              </a:r>
              <a:endParaRPr lang="en-US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7" name="TextBox 48">
              <a:extLst>
                <a:ext uri="{FF2B5EF4-FFF2-40B4-BE49-F238E27FC236}">
                  <a16:creationId xmlns:a16="http://schemas.microsoft.com/office/drawing/2014/main" id="{E657287F-1044-0715-D0F4-109334293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3676" y="628576"/>
              <a:ext cx="1570038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dirty="0">
                  <a:solidFill>
                    <a:schemeClr val="tx1"/>
                  </a:solidFill>
                </a:rPr>
                <a:t>3000 L/s turbo</a:t>
              </a:r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767CA7F7-16BD-EA76-154A-8D7C442D0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713" y="603102"/>
              <a:ext cx="1371600" cy="222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1ECDEA-9349-3637-5428-20E585565DDA}"/>
              </a:ext>
            </a:extLst>
          </p:cNvPr>
          <p:cNvGrpSpPr/>
          <p:nvPr/>
        </p:nvGrpSpPr>
        <p:grpSpPr>
          <a:xfrm>
            <a:off x="6279007" y="0"/>
            <a:ext cx="5646737" cy="2162175"/>
            <a:chOff x="5779276" y="-1198710"/>
            <a:chExt cx="5646737" cy="2162175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13AA64B-1808-89F4-7B37-9B5ACD4CE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276" y="-1198710"/>
              <a:ext cx="5646737" cy="2162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914AA0DD-7385-72F4-5684-00A98D61B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326" y="-312885"/>
              <a:ext cx="1065212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BCC149A3-54EE-F8CE-7AE3-3E66C4D2C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763" y="-974873"/>
              <a:ext cx="1227138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i="1">
                  <a:solidFill>
                    <a:schemeClr val="tx1"/>
                  </a:solidFill>
                </a:rPr>
                <a:t>Downstream differential pumping</a:t>
              </a:r>
            </a:p>
            <a:p>
              <a:r>
                <a:rPr lang="en-US" altLang="en-US" sz="1400" i="1">
                  <a:solidFill>
                    <a:schemeClr val="tx1"/>
                  </a:solidFill>
                </a:rPr>
                <a:t>(turbos)</a:t>
              </a: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58B7EA0A-9759-1BE8-A96C-60E3C716D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1601" y="-960585"/>
              <a:ext cx="1033462" cy="90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i="1">
                  <a:solidFill>
                    <a:schemeClr val="tx1"/>
                  </a:solidFill>
                </a:rPr>
                <a:t>Upstream differential pumping</a:t>
              </a:r>
            </a:p>
            <a:p>
              <a:r>
                <a:rPr lang="en-US" altLang="en-US" sz="1400" i="1">
                  <a:solidFill>
                    <a:schemeClr val="tx1"/>
                  </a:solidFill>
                </a:rPr>
                <a:t>(turbos)</a:t>
              </a: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6FD6F0CF-7E14-6144-6F9A-A7C6B2A13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4601" y="-960585"/>
              <a:ext cx="1252537" cy="954324"/>
            </a:xfrm>
            <a:prstGeom prst="rect">
              <a:avLst/>
            </a:prstGeom>
            <a:solidFill>
              <a:srgbClr val="00B05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i="1">
                <a:solidFill>
                  <a:schemeClr val="tx1"/>
                </a:solidFill>
              </a:endParaRPr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C4F4A9B3-E11F-7780-F90A-CFBA88449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1376" y="-960585"/>
              <a:ext cx="1206500" cy="928687"/>
            </a:xfrm>
            <a:prstGeom prst="rect">
              <a:avLst/>
            </a:prstGeom>
            <a:solidFill>
              <a:srgbClr val="FFC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i="1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5FCDD1A-B79A-6EC0-D37C-7E0617B09BF1}"/>
              </a:ext>
            </a:extLst>
          </p:cNvPr>
          <p:cNvSpPr txBox="1"/>
          <p:nvPr/>
        </p:nvSpPr>
        <p:spPr>
          <a:xfrm>
            <a:off x="5925879" y="5713228"/>
            <a:ext cx="428492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Localized dense recirculating gas jet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Target for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	- SECAR </a:t>
            </a:r>
            <a:r>
              <a:rPr lang="en-US" dirty="0" err="1">
                <a:latin typeface="+mn-lt"/>
              </a:rPr>
              <a:t>eg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p,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>
                <a:latin typeface="+mn-lt"/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	- stand-alone </a:t>
            </a:r>
            <a:r>
              <a:rPr lang="en-US" dirty="0" err="1">
                <a:latin typeface="+mn-lt"/>
              </a:rPr>
              <a:t>eg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>
                <a:latin typeface="+mn-lt"/>
              </a:rPr>
              <a:t>,p</a:t>
            </a:r>
            <a:r>
              <a:rPr lang="en-US" dirty="0">
                <a:latin typeface="+mn-lt"/>
              </a:rPr>
              <a:t>) 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4193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>
                <a:latin typeface="+mn-lt"/>
              </a:rPr>
              <a:t>ReA3 instrumentation</a:t>
            </a:r>
          </a:p>
        </p:txBody>
      </p:sp>
      <p:pic>
        <p:nvPicPr>
          <p:cNvPr id="3" name="Picture 4" descr="Areas and instruments in operation | Facility for Rare Isotope Beams">
            <a:extLst>
              <a:ext uri="{FF2B5EF4-FFF2-40B4-BE49-F238E27FC236}">
                <a16:creationId xmlns:a16="http://schemas.microsoft.com/office/drawing/2014/main" id="{BB5D8C14-905F-93CD-DBCF-990DB467C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3961"/>
          <a:stretch/>
        </p:blipFill>
        <p:spPr bwMode="auto">
          <a:xfrm>
            <a:off x="425302" y="733647"/>
            <a:ext cx="5390707" cy="41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D832D-EE88-52FE-4E01-410B68780C0B}"/>
              </a:ext>
            </a:extLst>
          </p:cNvPr>
          <p:cNvSpPr txBox="1"/>
          <p:nvPr/>
        </p:nvSpPr>
        <p:spPr>
          <a:xfrm>
            <a:off x="1743740" y="4901609"/>
            <a:ext cx="4284921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SECAR (Separator for Capture Reactions)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JENSA gas-jet target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(super)ORRUBA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Si array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71A2BA-06CF-CAC3-24A3-66D407D124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30403" y="233177"/>
            <a:ext cx="5961534" cy="2765205"/>
            <a:chOff x="1268" y="967"/>
            <a:chExt cx="5144" cy="238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1D0DC0AD-754B-64C3-A715-9183614429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68" y="967"/>
              <a:ext cx="5144" cy="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CA325C06-809D-807A-8AE7-BD0B8EE10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" y="967"/>
              <a:ext cx="5148" cy="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E80F61D-CAC5-13F5-7F13-24AD1010D43B}"/>
              </a:ext>
            </a:extLst>
          </p:cNvPr>
          <p:cNvSpPr txBox="1"/>
          <p:nvPr/>
        </p:nvSpPr>
        <p:spPr>
          <a:xfrm>
            <a:off x="6202327" y="3251951"/>
            <a:ext cx="304799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Largest array of Si for RIB physics in US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Stand-alone, and couples to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GRETINA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Gammasphere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JENSA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S800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FMA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SECAR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Fast 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611ECA-3BA7-5044-72C9-0E26A89FAD9E}"/>
              </a:ext>
            </a:extLst>
          </p:cNvPr>
          <p:cNvSpPr txBox="1"/>
          <p:nvPr/>
        </p:nvSpPr>
        <p:spPr>
          <a:xfrm>
            <a:off x="9144001" y="3266128"/>
            <a:ext cx="304799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Suite of about 140 Si detectors of various detector types (sX3s, BB10s, QQQ5,QQQ6, YY1, S2, …)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~1deg angular resolution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~25 keV energy resolution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PID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~4pi arrays (70-80% azimuthal coverage)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31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>
                <a:latin typeface="+mn-lt"/>
              </a:rPr>
              <a:t>Isomers in reaction networks </a:t>
            </a:r>
            <a:r>
              <a:rPr lang="en-US" sz="2000" dirty="0">
                <a:latin typeface="+mn-lt"/>
              </a:rPr>
              <a:t>(see Gavin’s talk)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B0B20-9DDD-6ACC-3210-0DCAA3499ABE}"/>
              </a:ext>
            </a:extLst>
          </p:cNvPr>
          <p:cNvSpPr txBox="1"/>
          <p:nvPr/>
        </p:nvSpPr>
        <p:spPr>
          <a:xfrm>
            <a:off x="720438" y="605430"/>
            <a:ext cx="109727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Most astrophysical reaction networks have not fully treated reactions on excited states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due to paucity of information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accounted for such reactions via SEF, </a:t>
            </a:r>
            <a:r>
              <a:rPr lang="en-US" sz="2000" dirty="0" err="1">
                <a:latin typeface="+mn-lt"/>
              </a:rPr>
              <a:t>etc</a:t>
            </a: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sometimes treated as separate species (low temp) or as an effective species (higher temp)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Isomers impact reaction flows in almost all astrophysical environments (stellar, novae, XRB, r-process…)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latin typeface="Symbol" panose="05050102010706020507" pitchFamily="18" charset="2"/>
              </a:rPr>
              <a:t>b-</a:t>
            </a:r>
            <a:r>
              <a:rPr lang="en-US" sz="2000" dirty="0">
                <a:latin typeface="+mn-lt"/>
              </a:rPr>
              <a:t>decay lifetimes (often </a:t>
            </a:r>
            <a:r>
              <a:rPr lang="en-US" sz="2000" i="1" dirty="0">
                <a:latin typeface="+mn-lt"/>
              </a:rPr>
              <a:t>very</a:t>
            </a:r>
            <a:r>
              <a:rPr lang="en-US" sz="2000" dirty="0">
                <a:latin typeface="+mn-lt"/>
              </a:rPr>
              <a:t> different for GS and IS)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capture cross sections typically different, especially at low energy/mass, where resonance spacing is sparse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Isomers can be populated in a reaction network by multiple mechanisms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thermal population 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>
                <a:latin typeface="+mn-lt"/>
              </a:rPr>
              <a:t> induced – often not via direct transition, but higher-lying ones)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Isomers may/may not be in thermal equilibrium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+mn-lt"/>
              </a:rPr>
              <a:t> decay (directly, or </a:t>
            </a:r>
            <a:r>
              <a:rPr lang="en-US" dirty="0">
                <a:latin typeface="+mn-lt"/>
              </a:rPr>
              <a:t>end-product)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reactions (</a:t>
            </a:r>
            <a:r>
              <a:rPr lang="en-US" sz="2000" dirty="0" err="1">
                <a:latin typeface="+mn-lt"/>
              </a:rPr>
              <a:t>eg</a:t>
            </a:r>
            <a:r>
              <a:rPr lang="en-US" sz="2000" dirty="0">
                <a:latin typeface="+mn-lt"/>
              </a:rPr>
              <a:t> capture)</a:t>
            </a:r>
          </a:p>
        </p:txBody>
      </p:sp>
    </p:spTree>
    <p:extLst>
      <p:ext uri="{BB962C8B-B14F-4D97-AF65-F5344CB8AC3E}">
        <p14:creationId xmlns:p14="http://schemas.microsoft.com/office/powerpoint/2010/main" val="336904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A1CFA60-7CC9-48B6-A504-8C7597ADCCFC}"/>
              </a:ext>
            </a:extLst>
          </p:cNvPr>
          <p:cNvGrpSpPr/>
          <p:nvPr/>
        </p:nvGrpSpPr>
        <p:grpSpPr>
          <a:xfrm>
            <a:off x="2244767" y="340488"/>
            <a:ext cx="12528306" cy="6373640"/>
            <a:chOff x="624689" y="380245"/>
            <a:chExt cx="12528306" cy="63736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A3DAA3-7AB3-4835-864D-2E37597F70D2}"/>
                </a:ext>
              </a:extLst>
            </p:cNvPr>
            <p:cNvGrpSpPr/>
            <p:nvPr/>
          </p:nvGrpSpPr>
          <p:grpSpPr>
            <a:xfrm>
              <a:off x="624689" y="380245"/>
              <a:ext cx="12528306" cy="6373640"/>
              <a:chOff x="2562005" y="0"/>
              <a:chExt cx="10527616" cy="506695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EE6937-E725-4A7D-8C17-78638468B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2005" y="0"/>
                <a:ext cx="10527616" cy="5066950"/>
              </a:xfrm>
              <a:prstGeom prst="rect">
                <a:avLst/>
              </a:prstGeom>
            </p:spPr>
          </p:pic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8A6D962F-8A55-494C-8869-00965761B0E9}"/>
                  </a:ext>
                </a:extLst>
              </p:cNvPr>
              <p:cNvSpPr/>
              <p:nvPr/>
            </p:nvSpPr>
            <p:spPr>
              <a:xfrm>
                <a:off x="4941232" y="3743939"/>
                <a:ext cx="461472" cy="358924"/>
              </a:xfrm>
              <a:prstGeom prst="parallelogram">
                <a:avLst/>
              </a:prstGeom>
              <a:noFill/>
              <a:ln w="38100">
                <a:solidFill>
                  <a:srgbClr val="FFFF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arallelogram 8">
                <a:extLst>
                  <a:ext uri="{FF2B5EF4-FFF2-40B4-BE49-F238E27FC236}">
                    <a16:creationId xmlns:a16="http://schemas.microsoft.com/office/drawing/2014/main" id="{C69A5E10-27D9-4D3B-9638-9F69CD4C716E}"/>
                  </a:ext>
                </a:extLst>
              </p:cNvPr>
              <p:cNvSpPr/>
              <p:nvPr/>
            </p:nvSpPr>
            <p:spPr>
              <a:xfrm>
                <a:off x="6598443" y="2488677"/>
                <a:ext cx="364488" cy="286578"/>
              </a:xfrm>
              <a:prstGeom prst="parallelogram">
                <a:avLst>
                  <a:gd name="adj" fmla="val 14781"/>
                </a:avLst>
              </a:prstGeom>
              <a:noFill/>
              <a:ln w="38100">
                <a:solidFill>
                  <a:srgbClr val="FFFF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arallelogram 9">
                <a:extLst>
                  <a:ext uri="{FF2B5EF4-FFF2-40B4-BE49-F238E27FC236}">
                    <a16:creationId xmlns:a16="http://schemas.microsoft.com/office/drawing/2014/main" id="{AB25958E-6936-4B49-9F6B-ED3B9868AAD7}"/>
                  </a:ext>
                </a:extLst>
              </p:cNvPr>
              <p:cNvSpPr/>
              <p:nvPr/>
            </p:nvSpPr>
            <p:spPr>
              <a:xfrm>
                <a:off x="7266444" y="1987550"/>
                <a:ext cx="315456" cy="258100"/>
              </a:xfrm>
              <a:prstGeom prst="parallelogram">
                <a:avLst>
                  <a:gd name="adj" fmla="val 4404"/>
                </a:avLst>
              </a:prstGeom>
              <a:noFill/>
              <a:ln w="38100">
                <a:solidFill>
                  <a:srgbClr val="FFFF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DCF30A51-8F66-4EA7-8B0A-5EF5E6578107}"/>
                  </a:ext>
                </a:extLst>
              </p:cNvPr>
              <p:cNvSpPr/>
              <p:nvPr/>
            </p:nvSpPr>
            <p:spPr>
              <a:xfrm flipH="1">
                <a:off x="7843809" y="1551354"/>
                <a:ext cx="262376" cy="220000"/>
              </a:xfrm>
              <a:prstGeom prst="parallelogram">
                <a:avLst>
                  <a:gd name="adj" fmla="val 4436"/>
                </a:avLst>
              </a:prstGeom>
              <a:noFill/>
              <a:ln w="38100">
                <a:solidFill>
                  <a:srgbClr val="FFFF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F009DC9A-EDBA-4F81-89DC-E1E0773FB921}"/>
                  </a:ext>
                </a:extLst>
              </p:cNvPr>
              <p:cNvSpPr/>
              <p:nvPr/>
            </p:nvSpPr>
            <p:spPr>
              <a:xfrm flipH="1">
                <a:off x="8756650" y="857250"/>
                <a:ext cx="273050" cy="156500"/>
              </a:xfrm>
              <a:prstGeom prst="parallelogram">
                <a:avLst>
                  <a:gd name="adj" fmla="val 20205"/>
                </a:avLst>
              </a:prstGeom>
              <a:noFill/>
              <a:ln w="38100">
                <a:solidFill>
                  <a:srgbClr val="FFFF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91EA11FD-0F1C-4ACF-ACCE-9CA50F57AB51}"/>
                </a:ext>
              </a:extLst>
            </p:cNvPr>
            <p:cNvSpPr/>
            <p:nvPr/>
          </p:nvSpPr>
          <p:spPr>
            <a:xfrm flipH="1">
              <a:off x="8471766" y="1062566"/>
              <a:ext cx="297905" cy="187256"/>
            </a:xfrm>
            <a:prstGeom prst="parallelogram">
              <a:avLst>
                <a:gd name="adj" fmla="val 24946"/>
              </a:avLst>
            </a:prstGeom>
            <a:noFill/>
            <a:ln w="38100">
              <a:solidFill>
                <a:srgbClr val="FFFF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F406ABFA-3D16-4313-9A84-902CCCEEA93D}"/>
                </a:ext>
              </a:extLst>
            </p:cNvPr>
            <p:cNvSpPr/>
            <p:nvPr/>
          </p:nvSpPr>
          <p:spPr>
            <a:xfrm flipH="1">
              <a:off x="7495004" y="1873405"/>
              <a:ext cx="324941" cy="220171"/>
            </a:xfrm>
            <a:prstGeom prst="parallelogram">
              <a:avLst>
                <a:gd name="adj" fmla="val 12101"/>
              </a:avLst>
            </a:prstGeom>
            <a:noFill/>
            <a:ln w="38100">
              <a:solidFill>
                <a:srgbClr val="FFFF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C407BD7D-E69A-417E-9619-F50BC35FEE8D}"/>
                </a:ext>
              </a:extLst>
            </p:cNvPr>
            <p:cNvSpPr/>
            <p:nvPr/>
          </p:nvSpPr>
          <p:spPr>
            <a:xfrm>
              <a:off x="2574800" y="5083063"/>
              <a:ext cx="605722" cy="472911"/>
            </a:xfrm>
            <a:prstGeom prst="parallelogram">
              <a:avLst>
                <a:gd name="adj" fmla="val 38209"/>
              </a:avLst>
            </a:prstGeom>
            <a:noFill/>
            <a:ln w="38100">
              <a:solidFill>
                <a:srgbClr val="FFFF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>
                <a:latin typeface="+mn-lt"/>
              </a:rPr>
              <a:t>Astrophysically-interesting </a:t>
            </a:r>
            <a:r>
              <a:rPr lang="en-US" i="1" dirty="0">
                <a:latin typeface="+mn-lt"/>
              </a:rPr>
              <a:t>N=Z</a:t>
            </a:r>
            <a:r>
              <a:rPr lang="en-US" dirty="0">
                <a:latin typeface="+mn-lt"/>
              </a:rPr>
              <a:t>  nuclides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03A9E9BA-2CF0-6FC2-349F-241B41FB0C49}"/>
              </a:ext>
            </a:extLst>
          </p:cNvPr>
          <p:cNvSpPr txBox="1">
            <a:spLocks/>
          </p:cNvSpPr>
          <p:nvPr/>
        </p:nvSpPr>
        <p:spPr bwMode="auto">
          <a:xfrm>
            <a:off x="151397" y="1572435"/>
            <a:ext cx="4654779" cy="265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lvl="1" indent="0">
              <a:buFont typeface="Century Gothic" panose="020B0502020202020204" pitchFamily="34" charset="0"/>
              <a:buNone/>
            </a:pPr>
            <a:r>
              <a:rPr lang="en-US" sz="1600" b="1" dirty="0"/>
              <a:t>  Species     t(</a:t>
            </a:r>
            <a:r>
              <a:rPr lang="en-US" sz="1200" b="1" dirty="0"/>
              <a:t>GS</a:t>
            </a:r>
            <a:r>
              <a:rPr lang="en-US" sz="1600" b="1" dirty="0"/>
              <a:t>)      t(</a:t>
            </a:r>
            <a:r>
              <a:rPr lang="en-US" sz="1200" b="1" dirty="0"/>
              <a:t>IS</a:t>
            </a:r>
            <a:r>
              <a:rPr lang="en-US" sz="1600" b="1" dirty="0"/>
              <a:t>)       </a:t>
            </a:r>
            <a:r>
              <a:rPr lang="en-US" sz="1600" b="1" dirty="0" err="1"/>
              <a:t>J</a:t>
            </a:r>
            <a:r>
              <a:rPr lang="en-US" sz="1600" b="1" baseline="30000" dirty="0" err="1">
                <a:latin typeface="Symbol" panose="05050102010706020507" pitchFamily="18" charset="2"/>
              </a:rPr>
              <a:t>p</a:t>
            </a:r>
            <a:r>
              <a:rPr lang="en-US" sz="1600" b="1" dirty="0"/>
              <a:t>(</a:t>
            </a:r>
            <a:r>
              <a:rPr lang="en-US" sz="1200" b="1" dirty="0"/>
              <a:t>GS</a:t>
            </a:r>
            <a:r>
              <a:rPr lang="en-US" sz="1600" b="1" dirty="0"/>
              <a:t>)  </a:t>
            </a:r>
            <a:r>
              <a:rPr lang="en-US" sz="1600" b="1" dirty="0" err="1"/>
              <a:t>J</a:t>
            </a:r>
            <a:r>
              <a:rPr lang="en-US" sz="1600" b="1" baseline="30000" dirty="0" err="1">
                <a:latin typeface="Symbol" panose="05050102010706020507" pitchFamily="18" charset="2"/>
              </a:rPr>
              <a:t>p</a:t>
            </a:r>
            <a:r>
              <a:rPr lang="en-US" sz="1600" b="1" dirty="0"/>
              <a:t>(</a:t>
            </a:r>
            <a:r>
              <a:rPr lang="en-US" sz="1400" b="1" dirty="0"/>
              <a:t>IS</a:t>
            </a:r>
            <a:r>
              <a:rPr lang="en-US" sz="1600" b="1" dirty="0"/>
              <a:t>)</a:t>
            </a:r>
          </a:p>
          <a:p>
            <a:pPr lvl="1"/>
            <a:r>
              <a:rPr lang="en-US" sz="1600" baseline="30000" dirty="0"/>
              <a:t>22</a:t>
            </a:r>
            <a:r>
              <a:rPr lang="en-US" sz="1600" dirty="0"/>
              <a:t>Na        2.6 y     240 ns      3</a:t>
            </a:r>
            <a:r>
              <a:rPr lang="en-US" sz="1600" baseline="30000" dirty="0"/>
              <a:t>+  </a:t>
            </a:r>
            <a:r>
              <a:rPr lang="en-US" sz="1600" dirty="0"/>
              <a:t>      1</a:t>
            </a:r>
            <a:r>
              <a:rPr lang="en-US" sz="1600" baseline="30000" dirty="0"/>
              <a:t>+</a:t>
            </a:r>
          </a:p>
          <a:p>
            <a:pPr lvl="1"/>
            <a:r>
              <a:rPr lang="en-US" sz="1600" baseline="30000" dirty="0"/>
              <a:t>24</a:t>
            </a:r>
            <a:r>
              <a:rPr lang="en-US" sz="1600" dirty="0"/>
              <a:t>Al            2 s      130 </a:t>
            </a:r>
            <a:r>
              <a:rPr lang="en-US" sz="1600" dirty="0" err="1"/>
              <a:t>ms</a:t>
            </a:r>
            <a:r>
              <a:rPr lang="en-US" sz="1600" dirty="0"/>
              <a:t>     4</a:t>
            </a:r>
            <a:r>
              <a:rPr lang="en-US" sz="1600" baseline="30000" dirty="0"/>
              <a:t>+</a:t>
            </a:r>
            <a:r>
              <a:rPr lang="en-US" sz="1600" dirty="0"/>
              <a:t>       1</a:t>
            </a:r>
            <a:r>
              <a:rPr lang="en-US" sz="1600" baseline="30000" dirty="0"/>
              <a:t>+</a:t>
            </a:r>
          </a:p>
          <a:p>
            <a:pPr lvl="1"/>
            <a:r>
              <a:rPr lang="en-US" sz="1600" baseline="30000" dirty="0"/>
              <a:t>26</a:t>
            </a:r>
            <a:r>
              <a:rPr lang="en-US" sz="1600" dirty="0"/>
              <a:t>Al      0.7 My      6.3 s        5</a:t>
            </a:r>
            <a:r>
              <a:rPr lang="en-US" sz="1600" baseline="30000" dirty="0"/>
              <a:t>+</a:t>
            </a:r>
            <a:r>
              <a:rPr lang="en-US" sz="1600" dirty="0"/>
              <a:t>        0</a:t>
            </a:r>
            <a:r>
              <a:rPr lang="en-US" sz="1600" baseline="30000" dirty="0"/>
              <a:t>+</a:t>
            </a:r>
          </a:p>
          <a:p>
            <a:pPr lvl="1"/>
            <a:r>
              <a:rPr lang="en-US" sz="1600" baseline="30000" dirty="0"/>
              <a:t>30</a:t>
            </a:r>
            <a:r>
              <a:rPr lang="en-US" sz="1600" dirty="0"/>
              <a:t>P         2.5 m      96 fs        1</a:t>
            </a:r>
            <a:r>
              <a:rPr lang="en-US" sz="1600" baseline="30000" dirty="0"/>
              <a:t>+</a:t>
            </a:r>
            <a:r>
              <a:rPr lang="en-US" sz="1600" dirty="0"/>
              <a:t>       0</a:t>
            </a:r>
            <a:r>
              <a:rPr lang="en-US" sz="1600" baseline="30000" dirty="0"/>
              <a:t>+</a:t>
            </a:r>
          </a:p>
          <a:p>
            <a:pPr lvl="1"/>
            <a:r>
              <a:rPr lang="en-US" sz="1600" baseline="30000" dirty="0"/>
              <a:t>34</a:t>
            </a:r>
            <a:r>
              <a:rPr lang="en-US" sz="1600" dirty="0"/>
              <a:t>Cl         1.5 s       32 m       0</a:t>
            </a:r>
            <a:r>
              <a:rPr lang="en-US" sz="1600" baseline="30000" dirty="0"/>
              <a:t>+</a:t>
            </a:r>
            <a:r>
              <a:rPr lang="en-US" sz="1600" dirty="0"/>
              <a:t>       3</a:t>
            </a:r>
            <a:r>
              <a:rPr lang="en-US" sz="1600" baseline="30000" dirty="0"/>
              <a:t>+</a:t>
            </a:r>
          </a:p>
          <a:p>
            <a:pPr lvl="1"/>
            <a:r>
              <a:rPr lang="en-US" sz="1600" baseline="30000" dirty="0"/>
              <a:t>38</a:t>
            </a:r>
            <a:r>
              <a:rPr lang="en-US" sz="1600" dirty="0"/>
              <a:t>K         6.7 m       0.9 s       3</a:t>
            </a:r>
            <a:r>
              <a:rPr lang="en-US" sz="1600" baseline="30000" dirty="0"/>
              <a:t>+  </a:t>
            </a:r>
            <a:r>
              <a:rPr lang="en-US" sz="1600" dirty="0"/>
              <a:t>     0</a:t>
            </a:r>
            <a:r>
              <a:rPr lang="en-US" sz="1600" baseline="30000" dirty="0"/>
              <a:t>+</a:t>
            </a:r>
          </a:p>
          <a:p>
            <a:pPr lvl="1"/>
            <a:r>
              <a:rPr lang="en-US" sz="1600" baseline="30000" dirty="0"/>
              <a:t>42</a:t>
            </a:r>
            <a:r>
              <a:rPr lang="en-US" sz="1600" dirty="0"/>
              <a:t>Sc        0.7 s        1 m        0</a:t>
            </a:r>
            <a:r>
              <a:rPr lang="en-US" sz="1600" baseline="30000" dirty="0"/>
              <a:t>+       </a:t>
            </a:r>
            <a:r>
              <a:rPr lang="en-US" sz="1600" dirty="0"/>
              <a:t> 7</a:t>
            </a:r>
            <a:r>
              <a:rPr lang="en-US" sz="1600" baseline="30000" dirty="0"/>
              <a:t>+</a:t>
            </a:r>
          </a:p>
          <a:p>
            <a:endParaRPr 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E8F2C96-C845-F47B-23C9-7B8B26C4A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39" y="615086"/>
            <a:ext cx="7403275" cy="189688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b="1" i="1" dirty="0">
                <a:latin typeface="+mn-lt"/>
                <a:cs typeface="Arial" panose="020B0604020202020204" pitchFamily="34" charset="0"/>
              </a:rPr>
              <a:t>Long-lived low-lying isomers in many odd-odd nuclides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Massive star, nova and XRB nucleosynthesis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4A482C0-A8AB-46EF-F2FE-28B7FDB10D6C}"/>
              </a:ext>
            </a:extLst>
          </p:cNvPr>
          <p:cNvSpPr txBox="1">
            <a:spLocks/>
          </p:cNvSpPr>
          <p:nvPr/>
        </p:nvSpPr>
        <p:spPr bwMode="auto">
          <a:xfrm>
            <a:off x="296363" y="4304370"/>
            <a:ext cx="2557674" cy="118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  <a:cs typeface="Arial" panose="020B0604020202020204" pitchFamily="34" charset="0"/>
              </a:rPr>
              <a:t>Many cases with a lifetime comparable to hold-up times</a:t>
            </a:r>
          </a:p>
          <a:p>
            <a:endParaRPr lang="en-US" sz="800" dirty="0">
              <a:latin typeface="+mn-lt"/>
              <a:cs typeface="Arial" panose="020B0604020202020204" pitchFamily="34" charset="0"/>
            </a:endParaRPr>
          </a:p>
          <a:p>
            <a:pPr marL="398463" lvl="1" indent="0">
              <a:buFont typeface="Century Gothic" panose="020B0502020202020204" pitchFamily="34" charset="0"/>
              <a:buNone/>
            </a:pPr>
            <a:r>
              <a:rPr lang="en-US" sz="1600" b="1" dirty="0"/>
              <a:t>  </a:t>
            </a:r>
            <a:endParaRPr 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DB0250-D93C-8348-C194-F1AF7DCC45E4}"/>
              </a:ext>
            </a:extLst>
          </p:cNvPr>
          <p:cNvSpPr/>
          <p:nvPr/>
        </p:nvSpPr>
        <p:spPr>
          <a:xfrm>
            <a:off x="2535382" y="2521527"/>
            <a:ext cx="498764" cy="31865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C82286-9AB4-2D76-5EC5-8984D0ADC5C0}"/>
              </a:ext>
            </a:extLst>
          </p:cNvPr>
          <p:cNvSpPr/>
          <p:nvPr/>
        </p:nvSpPr>
        <p:spPr>
          <a:xfrm>
            <a:off x="2576946" y="3491345"/>
            <a:ext cx="498764" cy="31865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76433B-1AD8-BD66-5849-41BF7FF53A53}"/>
              </a:ext>
            </a:extLst>
          </p:cNvPr>
          <p:cNvSpPr/>
          <p:nvPr/>
        </p:nvSpPr>
        <p:spPr>
          <a:xfrm>
            <a:off x="1842656" y="2189018"/>
            <a:ext cx="1385455" cy="304801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468DA8-720D-89DC-8209-77DB79F0E456}"/>
              </a:ext>
            </a:extLst>
          </p:cNvPr>
          <p:cNvSpPr/>
          <p:nvPr/>
        </p:nvSpPr>
        <p:spPr>
          <a:xfrm>
            <a:off x="1745674" y="3796145"/>
            <a:ext cx="498764" cy="31865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06E438-D4D9-159B-19B8-EB9F5AE55C80}"/>
              </a:ext>
            </a:extLst>
          </p:cNvPr>
          <p:cNvSpPr/>
          <p:nvPr/>
        </p:nvSpPr>
        <p:spPr>
          <a:xfrm>
            <a:off x="1745673" y="3158836"/>
            <a:ext cx="498764" cy="31865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2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A1CFA60-7CC9-48B6-A504-8C7597ADCCFC}"/>
              </a:ext>
            </a:extLst>
          </p:cNvPr>
          <p:cNvGrpSpPr/>
          <p:nvPr/>
        </p:nvGrpSpPr>
        <p:grpSpPr>
          <a:xfrm>
            <a:off x="2244767" y="340488"/>
            <a:ext cx="12528306" cy="6373640"/>
            <a:chOff x="624689" y="380245"/>
            <a:chExt cx="12528306" cy="63736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A3DAA3-7AB3-4835-864D-2E37597F70D2}"/>
                </a:ext>
              </a:extLst>
            </p:cNvPr>
            <p:cNvGrpSpPr/>
            <p:nvPr/>
          </p:nvGrpSpPr>
          <p:grpSpPr>
            <a:xfrm>
              <a:off x="624689" y="380245"/>
              <a:ext cx="12528306" cy="6373640"/>
              <a:chOff x="2562005" y="0"/>
              <a:chExt cx="10527616" cy="506695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EE6937-E725-4A7D-8C17-78638468B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2005" y="0"/>
                <a:ext cx="10527616" cy="5066950"/>
              </a:xfrm>
              <a:prstGeom prst="rect">
                <a:avLst/>
              </a:prstGeom>
            </p:spPr>
          </p:pic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8A6D962F-8A55-494C-8869-00965761B0E9}"/>
                  </a:ext>
                </a:extLst>
              </p:cNvPr>
              <p:cNvSpPr/>
              <p:nvPr/>
            </p:nvSpPr>
            <p:spPr>
              <a:xfrm>
                <a:off x="4941232" y="3743939"/>
                <a:ext cx="461472" cy="358924"/>
              </a:xfrm>
              <a:prstGeom prst="parallelogram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arallelogram 8">
                <a:extLst>
                  <a:ext uri="{FF2B5EF4-FFF2-40B4-BE49-F238E27FC236}">
                    <a16:creationId xmlns:a16="http://schemas.microsoft.com/office/drawing/2014/main" id="{C69A5E10-27D9-4D3B-9638-9F69CD4C716E}"/>
                  </a:ext>
                </a:extLst>
              </p:cNvPr>
              <p:cNvSpPr/>
              <p:nvPr/>
            </p:nvSpPr>
            <p:spPr>
              <a:xfrm>
                <a:off x="6598443" y="2488677"/>
                <a:ext cx="364488" cy="286578"/>
              </a:xfrm>
              <a:prstGeom prst="parallelogram">
                <a:avLst>
                  <a:gd name="adj" fmla="val 14781"/>
                </a:avLst>
              </a:prstGeom>
              <a:noFill/>
              <a:ln w="38100">
                <a:solidFill>
                  <a:srgbClr val="0000FF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arallelogram 9">
                <a:extLst>
                  <a:ext uri="{FF2B5EF4-FFF2-40B4-BE49-F238E27FC236}">
                    <a16:creationId xmlns:a16="http://schemas.microsoft.com/office/drawing/2014/main" id="{AB25958E-6936-4B49-9F6B-ED3B9868AAD7}"/>
                  </a:ext>
                </a:extLst>
              </p:cNvPr>
              <p:cNvSpPr/>
              <p:nvPr/>
            </p:nvSpPr>
            <p:spPr>
              <a:xfrm>
                <a:off x="7266444" y="1987550"/>
                <a:ext cx="315456" cy="258100"/>
              </a:xfrm>
              <a:prstGeom prst="parallelogram">
                <a:avLst>
                  <a:gd name="adj" fmla="val 4404"/>
                </a:avLst>
              </a:prstGeom>
              <a:noFill/>
              <a:ln w="38100">
                <a:solidFill>
                  <a:srgbClr val="008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DCF30A51-8F66-4EA7-8B0A-5EF5E6578107}"/>
                  </a:ext>
                </a:extLst>
              </p:cNvPr>
              <p:cNvSpPr/>
              <p:nvPr/>
            </p:nvSpPr>
            <p:spPr>
              <a:xfrm flipH="1">
                <a:off x="7843809" y="1551354"/>
                <a:ext cx="262376" cy="220000"/>
              </a:xfrm>
              <a:prstGeom prst="parallelogram">
                <a:avLst>
                  <a:gd name="adj" fmla="val 4436"/>
                </a:avLst>
              </a:prstGeom>
              <a:noFill/>
              <a:ln w="38100">
                <a:solidFill>
                  <a:srgbClr val="FFFF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F009DC9A-EDBA-4F81-89DC-E1E0773FB921}"/>
                  </a:ext>
                </a:extLst>
              </p:cNvPr>
              <p:cNvSpPr/>
              <p:nvPr/>
            </p:nvSpPr>
            <p:spPr>
              <a:xfrm flipH="1">
                <a:off x="8756650" y="857250"/>
                <a:ext cx="273050" cy="156500"/>
              </a:xfrm>
              <a:prstGeom prst="parallelogram">
                <a:avLst>
                  <a:gd name="adj" fmla="val 20205"/>
                </a:avLst>
              </a:prstGeom>
              <a:noFill/>
              <a:ln w="38100">
                <a:solidFill>
                  <a:srgbClr val="FFFF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91EA11FD-0F1C-4ACF-ACCE-9CA50F57AB51}"/>
                </a:ext>
              </a:extLst>
            </p:cNvPr>
            <p:cNvSpPr/>
            <p:nvPr/>
          </p:nvSpPr>
          <p:spPr>
            <a:xfrm flipH="1">
              <a:off x="8471766" y="1062566"/>
              <a:ext cx="297905" cy="187256"/>
            </a:xfrm>
            <a:prstGeom prst="parallelogram">
              <a:avLst>
                <a:gd name="adj" fmla="val 24946"/>
              </a:avLst>
            </a:prstGeom>
            <a:noFill/>
            <a:ln w="38100">
              <a:solidFill>
                <a:srgbClr val="FFFF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F406ABFA-3D16-4313-9A84-902CCCEEA93D}"/>
                </a:ext>
              </a:extLst>
            </p:cNvPr>
            <p:cNvSpPr/>
            <p:nvPr/>
          </p:nvSpPr>
          <p:spPr>
            <a:xfrm flipH="1">
              <a:off x="7495004" y="1873405"/>
              <a:ext cx="324941" cy="220171"/>
            </a:xfrm>
            <a:prstGeom prst="parallelogram">
              <a:avLst>
                <a:gd name="adj" fmla="val 12101"/>
              </a:avLst>
            </a:prstGeom>
            <a:noFill/>
            <a:ln w="38100">
              <a:solidFill>
                <a:srgbClr val="FFFF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C407BD7D-E69A-417E-9619-F50BC35FEE8D}"/>
                </a:ext>
              </a:extLst>
            </p:cNvPr>
            <p:cNvSpPr/>
            <p:nvPr/>
          </p:nvSpPr>
          <p:spPr>
            <a:xfrm>
              <a:off x="2574800" y="5083063"/>
              <a:ext cx="605722" cy="472911"/>
            </a:xfrm>
            <a:prstGeom prst="parallelogram">
              <a:avLst>
                <a:gd name="adj" fmla="val 38209"/>
              </a:avLst>
            </a:prstGeom>
            <a:noFill/>
            <a:ln w="38100">
              <a:solidFill>
                <a:srgbClr val="FFFF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>
                <a:latin typeface="+mn-lt"/>
              </a:rPr>
              <a:t>ORRUBA program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03FD9-1DA4-456D-9A1C-BBFDDBAEB096}"/>
              </a:ext>
            </a:extLst>
          </p:cNvPr>
          <p:cNvSpPr txBox="1"/>
          <p:nvPr/>
        </p:nvSpPr>
        <p:spPr>
          <a:xfrm>
            <a:off x="525520" y="1650121"/>
            <a:ext cx="3048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Measurement at HRIBF</a:t>
            </a:r>
          </a:p>
          <a:p>
            <a:pPr algn="l">
              <a:lnSpc>
                <a:spcPct val="90000"/>
              </a:lnSpc>
            </a:pP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26g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Al(</a:t>
            </a:r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d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,</a:t>
            </a:r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F33707-572C-4863-9C4F-8413E0F0382D}"/>
              </a:ext>
            </a:extLst>
          </p:cNvPr>
          <p:cNvSpPr txBox="1"/>
          <p:nvPr/>
        </p:nvSpPr>
        <p:spPr>
          <a:xfrm>
            <a:off x="562305" y="2286003"/>
            <a:ext cx="3048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Measurements at ATLAS (GODDESS)</a:t>
            </a:r>
          </a:p>
          <a:p>
            <a:pPr algn="l">
              <a:lnSpc>
                <a:spcPct val="90000"/>
              </a:lnSpc>
            </a:pPr>
            <a:r>
              <a:rPr lang="en-US" b="1" baseline="30000" dirty="0">
                <a:solidFill>
                  <a:srgbClr val="FF0000"/>
                </a:solidFill>
                <a:latin typeface="+mn-lt"/>
              </a:rPr>
              <a:t>30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P(</a:t>
            </a:r>
            <a:r>
              <a:rPr lang="en-US" b="1" i="1" dirty="0" err="1">
                <a:solidFill>
                  <a:srgbClr val="FF0000"/>
                </a:solidFill>
                <a:latin typeface="+mn-lt"/>
              </a:rPr>
              <a:t>d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,</a:t>
            </a:r>
            <a:r>
              <a:rPr lang="en-US" b="1" i="1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b="1" baseline="30000" dirty="0">
                <a:solidFill>
                  <a:srgbClr val="FF0000"/>
                </a:solidFill>
                <a:latin typeface="+mn-lt"/>
              </a:rPr>
              <a:t>22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Na(</a:t>
            </a:r>
            <a:r>
              <a:rPr lang="en-US" b="1" i="1" dirty="0" err="1">
                <a:solidFill>
                  <a:srgbClr val="FF0000"/>
                </a:solidFill>
                <a:latin typeface="+mn-lt"/>
              </a:rPr>
              <a:t>d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,</a:t>
            </a:r>
            <a:r>
              <a:rPr lang="en-US" b="1" i="1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BE22F8-728F-4542-BE04-2C309CB448F3}"/>
              </a:ext>
            </a:extLst>
          </p:cNvPr>
          <p:cNvSpPr txBox="1"/>
          <p:nvPr/>
        </p:nvSpPr>
        <p:spPr>
          <a:xfrm>
            <a:off x="583328" y="3442139"/>
            <a:ext cx="211783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8000"/>
                </a:solidFill>
                <a:latin typeface="+mn-lt"/>
              </a:rPr>
              <a:t>Measurements run at </a:t>
            </a:r>
            <a:r>
              <a:rPr lang="en-US" dirty="0" err="1">
                <a:solidFill>
                  <a:srgbClr val="008000"/>
                </a:solidFill>
                <a:latin typeface="+mn-lt"/>
              </a:rPr>
              <a:t>ReA</a:t>
            </a:r>
            <a:endParaRPr lang="en-US" dirty="0">
              <a:solidFill>
                <a:srgbClr val="008000"/>
              </a:solidFill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1" baseline="30000" dirty="0">
                <a:solidFill>
                  <a:srgbClr val="008000"/>
                </a:solidFill>
                <a:latin typeface="+mn-lt"/>
              </a:rPr>
              <a:t>38g,m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K(</a:t>
            </a:r>
            <a:r>
              <a:rPr lang="en-US" b="1" i="1" dirty="0" err="1">
                <a:solidFill>
                  <a:srgbClr val="008000"/>
                </a:solidFill>
                <a:latin typeface="+mn-lt"/>
              </a:rPr>
              <a:t>d</a:t>
            </a:r>
            <a:r>
              <a:rPr lang="en-US" b="1" dirty="0" err="1">
                <a:solidFill>
                  <a:srgbClr val="008000"/>
                </a:solidFill>
                <a:latin typeface="+mn-lt"/>
              </a:rPr>
              <a:t>,</a:t>
            </a:r>
            <a:r>
              <a:rPr lang="en-US" b="1" i="1" dirty="0" err="1">
                <a:solidFill>
                  <a:srgbClr val="008000"/>
                </a:solidFill>
                <a:latin typeface="+mn-lt"/>
              </a:rPr>
              <a:t>p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b="1" baseline="30000" dirty="0">
                <a:solidFill>
                  <a:srgbClr val="008000"/>
                </a:solidFill>
                <a:latin typeface="+mn-lt"/>
              </a:rPr>
              <a:t>26g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Al(</a:t>
            </a:r>
            <a:r>
              <a:rPr lang="en-US" b="1" dirty="0" err="1">
                <a:solidFill>
                  <a:srgbClr val="008000"/>
                </a:solidFill>
                <a:latin typeface="Symbol" panose="05050102010706020507" pitchFamily="18" charset="2"/>
              </a:rPr>
              <a:t>a</a:t>
            </a:r>
            <a:r>
              <a:rPr lang="en-US" b="1" dirty="0" err="1">
                <a:solidFill>
                  <a:srgbClr val="008000"/>
                </a:solidFill>
                <a:latin typeface="+mn-lt"/>
              </a:rPr>
              <a:t>,</a:t>
            </a:r>
            <a:r>
              <a:rPr lang="en-US" b="1" i="1" dirty="0" err="1">
                <a:solidFill>
                  <a:srgbClr val="008000"/>
                </a:solidFill>
                <a:latin typeface="+mn-lt"/>
              </a:rPr>
              <a:t>p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b="1" baseline="30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34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Ar(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,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p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b="1" baseline="30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56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Ni(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,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p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</a:p>
          <a:p>
            <a:pPr algn="l">
              <a:lnSpc>
                <a:spcPct val="90000"/>
              </a:lnSpc>
            </a:pP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102AD9B1-05B0-4631-BB9A-E528CEC0034E}"/>
              </a:ext>
            </a:extLst>
          </p:cNvPr>
          <p:cNvSpPr/>
          <p:nvPr/>
        </p:nvSpPr>
        <p:spPr>
          <a:xfrm>
            <a:off x="6142948" y="4204138"/>
            <a:ext cx="499590" cy="409155"/>
          </a:xfrm>
          <a:prstGeom prst="parallelogram">
            <a:avLst>
              <a:gd name="adj" fmla="val 19862"/>
            </a:avLst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97D54CBF-47F2-4CC8-A47F-AE24EA40DDD2}"/>
              </a:ext>
            </a:extLst>
          </p:cNvPr>
          <p:cNvSpPr/>
          <p:nvPr/>
        </p:nvSpPr>
        <p:spPr>
          <a:xfrm>
            <a:off x="3804396" y="6064470"/>
            <a:ext cx="651990" cy="519514"/>
          </a:xfrm>
          <a:prstGeom prst="parallelogram">
            <a:avLst>
              <a:gd name="adj" fmla="val 37139"/>
            </a:avLst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788D7D1B-61F3-4F6A-904C-C79D9EF06ABD}"/>
              </a:ext>
            </a:extLst>
          </p:cNvPr>
          <p:cNvSpPr/>
          <p:nvPr/>
        </p:nvSpPr>
        <p:spPr>
          <a:xfrm>
            <a:off x="5102423" y="5055187"/>
            <a:ext cx="549171" cy="451485"/>
          </a:xfrm>
          <a:prstGeom prst="parallelogram">
            <a:avLst/>
          </a:prstGeom>
          <a:noFill/>
          <a:ln w="38100">
            <a:solidFill>
              <a:srgbClr val="008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403700-1AD2-42CE-BF6B-65AD558C054F}"/>
              </a:ext>
            </a:extLst>
          </p:cNvPr>
          <p:cNvSpPr txBox="1"/>
          <p:nvPr/>
        </p:nvSpPr>
        <p:spPr>
          <a:xfrm>
            <a:off x="504497" y="5181598"/>
            <a:ext cx="203900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+mn-lt"/>
              </a:rPr>
              <a:t>Measurement approved at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ReA</a:t>
            </a:r>
            <a:endParaRPr lang="en-US" dirty="0">
              <a:solidFill>
                <a:srgbClr val="0000FF"/>
              </a:solidFill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1" baseline="30000" dirty="0">
                <a:solidFill>
                  <a:srgbClr val="0000FF"/>
                </a:solidFill>
                <a:latin typeface="+mn-lt"/>
              </a:rPr>
              <a:t>34g,m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Cl(</a:t>
            </a:r>
            <a:r>
              <a:rPr lang="en-US" b="1" i="1" dirty="0">
                <a:solidFill>
                  <a:srgbClr val="0000FF"/>
                </a:solidFill>
                <a:latin typeface="+mn-lt"/>
              </a:rPr>
              <a:t>d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,</a:t>
            </a:r>
            <a:r>
              <a:rPr lang="en-US" b="1" i="1" dirty="0">
                <a:solidFill>
                  <a:srgbClr val="0000FF"/>
                </a:solidFill>
                <a:latin typeface="+mn-lt"/>
              </a:rPr>
              <a:t>p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b="1" baseline="30000" dirty="0">
                <a:solidFill>
                  <a:srgbClr val="0000FF"/>
                </a:solidFill>
                <a:latin typeface="+mn-lt"/>
              </a:rPr>
              <a:t>26m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Al(</a:t>
            </a:r>
            <a:r>
              <a:rPr lang="en-US" b="1" dirty="0" err="1">
                <a:solidFill>
                  <a:srgbClr val="0000FF"/>
                </a:solidFill>
                <a:latin typeface="+mn-lt"/>
              </a:rPr>
              <a:t>a,p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)</a:t>
            </a:r>
          </a:p>
        </p:txBody>
      </p:sp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431C62C2-8FC8-4AAE-BC47-A8FAEACAE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07" y="688659"/>
            <a:ext cx="7098475" cy="104554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2000" i="1" dirty="0" err="1">
                <a:latin typeface="+mn-lt"/>
                <a:cs typeface="Arial" panose="020B0604020202020204" pitchFamily="34" charset="0"/>
              </a:rPr>
              <a:t>d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,</a:t>
            </a:r>
            <a:r>
              <a:rPr lang="en-US" sz="2000" i="1" dirty="0" err="1">
                <a:latin typeface="+mn-lt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 reactions on </a:t>
            </a:r>
            <a:r>
              <a:rPr lang="en-US" sz="2000" i="1" dirty="0">
                <a:latin typeface="+mn-lt"/>
                <a:cs typeface="Arial" panose="020B0604020202020204" pitchFamily="34" charset="0"/>
              </a:rPr>
              <a:t>N=Z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nuclides for (</a:t>
            </a:r>
            <a:r>
              <a:rPr lang="en-US" sz="2000" i="1" dirty="0" err="1">
                <a:latin typeface="+mn-lt"/>
                <a:cs typeface="Arial" panose="020B0604020202020204" pitchFamily="34" charset="0"/>
              </a:rPr>
              <a:t>p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,</a:t>
            </a:r>
            <a:r>
              <a:rPr 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2000" i="1" dirty="0" err="1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,</a:t>
            </a:r>
            <a:r>
              <a:rPr lang="en-US" sz="2000" i="1" dirty="0" err="1">
                <a:latin typeface="+mn-lt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 reactions</a:t>
            </a:r>
            <a:endParaRPr lang="en-US" sz="2000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1EC82A32-3F6D-4E0C-9733-1C4839F03010}"/>
              </a:ext>
            </a:extLst>
          </p:cNvPr>
          <p:cNvSpPr/>
          <p:nvPr/>
        </p:nvSpPr>
        <p:spPr>
          <a:xfrm>
            <a:off x="6789333" y="3153103"/>
            <a:ext cx="378722" cy="298797"/>
          </a:xfrm>
          <a:prstGeom prst="parallelogram">
            <a:avLst>
              <a:gd name="adj" fmla="val 2087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19E9380D-F8E0-47DA-A783-576CB7E7F1AA}"/>
              </a:ext>
            </a:extLst>
          </p:cNvPr>
          <p:cNvSpPr/>
          <p:nvPr/>
        </p:nvSpPr>
        <p:spPr>
          <a:xfrm rot="15407720">
            <a:off x="10329616" y="813281"/>
            <a:ext cx="267585" cy="245574"/>
          </a:xfrm>
          <a:prstGeom prst="parallelogram">
            <a:avLst>
              <a:gd name="adj" fmla="val 22164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20374242-D19A-603E-5677-1FB234723A11}"/>
              </a:ext>
            </a:extLst>
          </p:cNvPr>
          <p:cNvSpPr/>
          <p:nvPr/>
        </p:nvSpPr>
        <p:spPr>
          <a:xfrm>
            <a:off x="5121008" y="5018016"/>
            <a:ext cx="549171" cy="451485"/>
          </a:xfrm>
          <a:prstGeom prst="parallelogram">
            <a:avLst/>
          </a:prstGeom>
          <a:noFill/>
          <a:ln w="38100">
            <a:solidFill>
              <a:srgbClr val="0000FF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22784B7-4782-DA39-BC96-71627561DF4E}"/>
              </a:ext>
            </a:extLst>
          </p:cNvPr>
          <p:cNvSpPr/>
          <p:nvPr/>
        </p:nvSpPr>
        <p:spPr>
          <a:xfrm>
            <a:off x="4827359" y="4612856"/>
            <a:ext cx="514075" cy="427496"/>
          </a:xfrm>
          <a:prstGeom prst="parallelogram">
            <a:avLst/>
          </a:prstGeom>
          <a:noFill/>
          <a:ln w="38100">
            <a:solidFill>
              <a:srgbClr val="0000FF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4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F3E83AAB-061C-4E81-A1FF-CFFCB927938C}"/>
              </a:ext>
            </a:extLst>
          </p:cNvPr>
          <p:cNvGrpSpPr/>
          <p:nvPr/>
        </p:nvGrpSpPr>
        <p:grpSpPr>
          <a:xfrm>
            <a:off x="260228" y="3286125"/>
            <a:ext cx="5690524" cy="3571875"/>
            <a:chOff x="1967213" y="3111953"/>
            <a:chExt cx="5690524" cy="3571875"/>
          </a:xfrm>
        </p:grpSpPr>
        <p:grpSp>
          <p:nvGrpSpPr>
            <p:cNvPr id="44" name="Group 47">
              <a:extLst>
                <a:ext uri="{FF2B5EF4-FFF2-40B4-BE49-F238E27FC236}">
                  <a16:creationId xmlns:a16="http://schemas.microsoft.com/office/drawing/2014/main" id="{EFFAFE47-EAC8-422E-9E72-7DF05897A8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7213" y="3111953"/>
              <a:ext cx="5690524" cy="3571875"/>
              <a:chOff x="-2" y="949"/>
              <a:chExt cx="5023" cy="3323"/>
            </a:xfrm>
          </p:grpSpPr>
          <p:pic>
            <p:nvPicPr>
              <p:cNvPr id="77" name="Picture 5">
                <a:extLst>
                  <a:ext uri="{FF2B5EF4-FFF2-40B4-BE49-F238E27FC236}">
                    <a16:creationId xmlns:a16="http://schemas.microsoft.com/office/drawing/2014/main" id="{895C5797-1E36-43FE-94BD-5698A22EC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949"/>
                <a:ext cx="4951" cy="3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" name="Rectangle 6">
                <a:extLst>
                  <a:ext uri="{FF2B5EF4-FFF2-40B4-BE49-F238E27FC236}">
                    <a16:creationId xmlns:a16="http://schemas.microsoft.com/office/drawing/2014/main" id="{5744763F-1C7E-449C-A1FB-7C7C151F1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2089"/>
                <a:ext cx="1507" cy="7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7">
                <a:extLst>
                  <a:ext uri="{FF2B5EF4-FFF2-40B4-BE49-F238E27FC236}">
                    <a16:creationId xmlns:a16="http://schemas.microsoft.com/office/drawing/2014/main" id="{CEF90323-41A2-4DF2-B39D-DAE0BFA3A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" y="3361"/>
                <a:ext cx="603" cy="8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8">
                <a:extLst>
                  <a:ext uri="{FF2B5EF4-FFF2-40B4-BE49-F238E27FC236}">
                    <a16:creationId xmlns:a16="http://schemas.microsoft.com/office/drawing/2014/main" id="{7A1E9A87-69CF-4E29-9E2A-02FBC5F87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" y="3225"/>
                <a:ext cx="1207" cy="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">
                <a:extLst>
                  <a:ext uri="{FF2B5EF4-FFF2-40B4-BE49-F238E27FC236}">
                    <a16:creationId xmlns:a16="http://schemas.microsoft.com/office/drawing/2014/main" id="{745E4778-62B3-4201-BF97-4538D6F15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" y="2906"/>
                <a:ext cx="1312" cy="4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Text Box 10">
                <a:extLst>
                  <a:ext uri="{FF2B5EF4-FFF2-40B4-BE49-F238E27FC236}">
                    <a16:creationId xmlns:a16="http://schemas.microsoft.com/office/drawing/2014/main" id="{E78E5AEF-D0FC-4D04-BBF5-6D1AB74789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" y="3395"/>
                <a:ext cx="37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400">
                    <a:solidFill>
                      <a:schemeClr val="bg2"/>
                    </a:solidFill>
                  </a:rPr>
                  <a:t>6</a:t>
                </a:r>
              </a:p>
            </p:txBody>
          </p:sp>
          <p:sp>
            <p:nvSpPr>
              <p:cNvPr id="83" name="Text Box 11">
                <a:extLst>
                  <a:ext uri="{FF2B5EF4-FFF2-40B4-BE49-F238E27FC236}">
                    <a16:creationId xmlns:a16="http://schemas.microsoft.com/office/drawing/2014/main" id="{9D2B6395-602C-4060-A7A1-CB14F9D4D9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" y="2963"/>
                <a:ext cx="49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69</a:t>
                </a:r>
              </a:p>
            </p:txBody>
          </p:sp>
          <p:sp>
            <p:nvSpPr>
              <p:cNvPr id="84" name="Text Box 13">
                <a:extLst>
                  <a:ext uri="{FF2B5EF4-FFF2-40B4-BE49-F238E27FC236}">
                    <a16:creationId xmlns:a16="http://schemas.microsoft.com/office/drawing/2014/main" id="{2D436C34-F3FC-4175-A0F1-BCDF6D9E91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" y="2667"/>
                <a:ext cx="541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GB" alt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127</a:t>
                </a:r>
              </a:p>
            </p:txBody>
          </p:sp>
          <p:sp>
            <p:nvSpPr>
              <p:cNvPr id="85" name="Text Box 14">
                <a:extLst>
                  <a:ext uri="{FF2B5EF4-FFF2-40B4-BE49-F238E27FC236}">
                    <a16:creationId xmlns:a16="http://schemas.microsoft.com/office/drawing/2014/main" id="{122CA50A-D00C-4DE0-8C56-B9711C8C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" y="2493"/>
                <a:ext cx="541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GB" altLang="en-US" sz="1400" dirty="0"/>
                  <a:t>189</a:t>
                </a:r>
              </a:p>
            </p:txBody>
          </p:sp>
          <p:sp>
            <p:nvSpPr>
              <p:cNvPr id="86" name="Text Box 16">
                <a:extLst>
                  <a:ext uri="{FF2B5EF4-FFF2-40B4-BE49-F238E27FC236}">
                    <a16:creationId xmlns:a16="http://schemas.microsoft.com/office/drawing/2014/main" id="{D84094B8-AC1A-436E-A046-F67652F365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" y="2260"/>
                <a:ext cx="823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400" dirty="0">
                    <a:solidFill>
                      <a:srgbClr val="FF0000"/>
                    </a:solidFill>
                  </a:rPr>
                  <a:t>241,231</a:t>
                </a:r>
              </a:p>
            </p:txBody>
          </p:sp>
          <p:sp>
            <p:nvSpPr>
              <p:cNvPr id="87" name="Line 21">
                <a:extLst>
                  <a:ext uri="{FF2B5EF4-FFF2-40B4-BE49-F238E27FC236}">
                    <a16:creationId xmlns:a16="http://schemas.microsoft.com/office/drawing/2014/main" id="{978F4CFD-EB3C-4C74-A42F-E0032D9F64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79" y="2845"/>
                <a:ext cx="1318" cy="354"/>
              </a:xfrm>
              <a:prstGeom prst="line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22">
                <a:extLst>
                  <a:ext uri="{FF2B5EF4-FFF2-40B4-BE49-F238E27FC236}">
                    <a16:creationId xmlns:a16="http://schemas.microsoft.com/office/drawing/2014/main" id="{0C1396E2-437D-407B-9230-DB0527C79A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90" y="2622"/>
                <a:ext cx="1309" cy="35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24">
                <a:extLst>
                  <a:ext uri="{FF2B5EF4-FFF2-40B4-BE49-F238E27FC236}">
                    <a16:creationId xmlns:a16="http://schemas.microsoft.com/office/drawing/2014/main" id="{708AAC63-A8B6-4E4C-9E68-CD2929B6AD8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76" y="2448"/>
                <a:ext cx="1333" cy="35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25">
                <a:extLst>
                  <a:ext uri="{FF2B5EF4-FFF2-40B4-BE49-F238E27FC236}">
                    <a16:creationId xmlns:a16="http://schemas.microsoft.com/office/drawing/2014/main" id="{2062D64F-0C62-46B1-9776-BAC1D77D158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82" y="2404"/>
                <a:ext cx="1320" cy="35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26">
                <a:extLst>
                  <a:ext uri="{FF2B5EF4-FFF2-40B4-BE49-F238E27FC236}">
                    <a16:creationId xmlns:a16="http://schemas.microsoft.com/office/drawing/2014/main" id="{353C978F-B26F-4D43-9F12-07B3239757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84" y="2259"/>
                <a:ext cx="1319" cy="35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Text Box 27">
                <a:extLst>
                  <a:ext uri="{FF2B5EF4-FFF2-40B4-BE49-F238E27FC236}">
                    <a16:creationId xmlns:a16="http://schemas.microsoft.com/office/drawing/2014/main" id="{AB0BF4EC-31FD-45D9-88A8-33945A97AC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" y="2085"/>
                <a:ext cx="60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400" dirty="0">
                    <a:solidFill>
                      <a:srgbClr val="FF0000"/>
                    </a:solidFill>
                  </a:rPr>
                  <a:t>276</a:t>
                </a:r>
              </a:p>
            </p:txBody>
          </p:sp>
          <p:sp>
            <p:nvSpPr>
              <p:cNvPr id="93" name="Line 28">
                <a:extLst>
                  <a:ext uri="{FF2B5EF4-FFF2-40B4-BE49-F238E27FC236}">
                    <a16:creationId xmlns:a16="http://schemas.microsoft.com/office/drawing/2014/main" id="{92317CBE-AFA1-4AA1-B19A-1297A762331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86" y="2062"/>
                <a:ext cx="1320" cy="35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Text Box 29">
                <a:extLst>
                  <a:ext uri="{FF2B5EF4-FFF2-40B4-BE49-F238E27FC236}">
                    <a16:creationId xmlns:a16="http://schemas.microsoft.com/office/drawing/2014/main" id="{1CB181B1-220A-40F5-A02E-ED35FEFCBA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1879"/>
                <a:ext cx="609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400" dirty="0">
                    <a:solidFill>
                      <a:srgbClr val="FF0000"/>
                    </a:solidFill>
                  </a:rPr>
                  <a:t>332</a:t>
                </a:r>
              </a:p>
            </p:txBody>
          </p:sp>
          <p:sp>
            <p:nvSpPr>
              <p:cNvPr id="95" name="Line 30">
                <a:extLst>
                  <a:ext uri="{FF2B5EF4-FFF2-40B4-BE49-F238E27FC236}">
                    <a16:creationId xmlns:a16="http://schemas.microsoft.com/office/drawing/2014/main" id="{F5806198-047E-45AF-AE55-09147E28050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89" y="1908"/>
                <a:ext cx="1319" cy="35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Text Box 31">
                <a:extLst>
                  <a:ext uri="{FF2B5EF4-FFF2-40B4-BE49-F238E27FC236}">
                    <a16:creationId xmlns:a16="http://schemas.microsoft.com/office/drawing/2014/main" id="{9D43D3F2-E7F8-4A82-A4CF-015A507331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1717"/>
                <a:ext cx="657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400" dirty="0">
                    <a:solidFill>
                      <a:srgbClr val="FF0000"/>
                    </a:solidFill>
                  </a:rPr>
                  <a:t>368</a:t>
                </a:r>
              </a:p>
            </p:txBody>
          </p:sp>
          <p:sp>
            <p:nvSpPr>
              <p:cNvPr id="97" name="Line 32">
                <a:extLst>
                  <a:ext uri="{FF2B5EF4-FFF2-40B4-BE49-F238E27FC236}">
                    <a16:creationId xmlns:a16="http://schemas.microsoft.com/office/drawing/2014/main" id="{54056A07-BFB3-4546-91E1-50A772F2FC0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83" y="1656"/>
                <a:ext cx="1319" cy="35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Text Box 33">
                <a:extLst>
                  <a:ext uri="{FF2B5EF4-FFF2-40B4-BE49-F238E27FC236}">
                    <a16:creationId xmlns:a16="http://schemas.microsoft.com/office/drawing/2014/main" id="{173B43BD-B3B3-4D9E-AD59-4EBD19EDEB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" y="1475"/>
                <a:ext cx="59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400" dirty="0">
                    <a:solidFill>
                      <a:srgbClr val="FF0000"/>
                    </a:solidFill>
                  </a:rPr>
                  <a:t>429</a:t>
                </a:r>
              </a:p>
            </p:txBody>
          </p:sp>
          <p:sp>
            <p:nvSpPr>
              <p:cNvPr id="99" name="Line 34">
                <a:extLst>
                  <a:ext uri="{FF2B5EF4-FFF2-40B4-BE49-F238E27FC236}">
                    <a16:creationId xmlns:a16="http://schemas.microsoft.com/office/drawing/2014/main" id="{50B13CD3-71F3-4599-80DF-EC0E2DF758E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676" y="1333"/>
                <a:ext cx="1319" cy="35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Text Box 35">
                <a:extLst>
                  <a:ext uri="{FF2B5EF4-FFF2-40B4-BE49-F238E27FC236}">
                    <a16:creationId xmlns:a16="http://schemas.microsoft.com/office/drawing/2014/main" id="{8B03EE45-4F29-4A8B-A436-FCEB7F237D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" y="1177"/>
                <a:ext cx="589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28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400" dirty="0">
                    <a:solidFill>
                      <a:srgbClr val="FF0000"/>
                    </a:solidFill>
                  </a:rPr>
                  <a:t>508</a:t>
                </a:r>
              </a:p>
            </p:txBody>
          </p:sp>
        </p:grpSp>
        <p:sp>
          <p:nvSpPr>
            <p:cNvPr id="45" name="Line 21">
              <a:extLst>
                <a:ext uri="{FF2B5EF4-FFF2-40B4-BE49-F238E27FC236}">
                  <a16:creationId xmlns:a16="http://schemas.microsoft.com/office/drawing/2014/main" id="{1F51B542-2771-430A-B7A2-F736AFB569A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715017" y="5408800"/>
              <a:ext cx="1493154" cy="380513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01AB2E-6726-4882-8E43-1B1C5651A2A5}"/>
                </a:ext>
              </a:extLst>
            </p:cNvPr>
            <p:cNvSpPr/>
            <p:nvPr/>
          </p:nvSpPr>
          <p:spPr>
            <a:xfrm>
              <a:off x="2287087" y="5020577"/>
              <a:ext cx="530288" cy="212724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5526890-8EE2-48A6-90F8-F1DA75952B77}"/>
                </a:ext>
              </a:extLst>
            </p:cNvPr>
            <p:cNvSpPr/>
            <p:nvPr/>
          </p:nvSpPr>
          <p:spPr>
            <a:xfrm>
              <a:off x="2287087" y="5314313"/>
              <a:ext cx="530288" cy="212724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47" y="63645"/>
            <a:ext cx="11430000" cy="539496"/>
          </a:xfrm>
        </p:spPr>
        <p:txBody>
          <a:bodyPr/>
          <a:lstStyle/>
          <a:p>
            <a:r>
              <a:rPr lang="en-US" dirty="0"/>
              <a:t>Direct measurements of </a:t>
            </a:r>
            <a:r>
              <a:rPr lang="en-US" baseline="30000" dirty="0"/>
              <a:t>26g</a:t>
            </a:r>
            <a:r>
              <a:rPr lang="en-US" dirty="0"/>
              <a:t>Al(</a:t>
            </a:r>
            <a:r>
              <a:rPr lang="en-US" dirty="0" err="1"/>
              <a:t>p,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</a:t>
            </a:r>
            <a:endParaRPr lang="en-US" dirty="0">
              <a:latin typeface="+mn-lt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832" y="1550648"/>
            <a:ext cx="2188899" cy="229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199755" y="66907"/>
            <a:ext cx="29922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Normal kinematics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Subject to branching ratios, backgrounds (target contaminants, room,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etc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), target degradation,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etc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pic>
        <p:nvPicPr>
          <p:cNvPr id="4098" name="Picture 2" descr="Image result for dragon triu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44" y="3569551"/>
            <a:ext cx="4000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F6336A-05BE-4151-A035-304C9A69408E}"/>
              </a:ext>
            </a:extLst>
          </p:cNvPr>
          <p:cNvSpPr txBox="1"/>
          <p:nvPr/>
        </p:nvSpPr>
        <p:spPr>
          <a:xfrm>
            <a:off x="3853251" y="6404424"/>
            <a:ext cx="18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50-100 years!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17F8AF7-CBB6-4841-ADFE-3E9910A93146}"/>
              </a:ext>
            </a:extLst>
          </p:cNvPr>
          <p:cNvSpPr txBox="1"/>
          <p:nvPr/>
        </p:nvSpPr>
        <p:spPr>
          <a:xfrm>
            <a:off x="2880138" y="5204970"/>
            <a:ext cx="29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*</a:t>
            </a:r>
            <a:endParaRPr kumimoji="0" lang="en-US" sz="40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BE7F401-BBEE-4CFB-A179-F58D5190ED75}"/>
              </a:ext>
            </a:extLst>
          </p:cNvPr>
          <p:cNvSpPr txBox="1"/>
          <p:nvPr/>
        </p:nvSpPr>
        <p:spPr>
          <a:xfrm>
            <a:off x="2860959" y="5460252"/>
            <a:ext cx="29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*</a:t>
            </a:r>
            <a:endParaRPr kumimoji="0" lang="en-US" sz="4000" b="1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92AFA51-60D0-416B-8B36-9C368148568C}"/>
              </a:ext>
            </a:extLst>
          </p:cNvPr>
          <p:cNvSpPr txBox="1"/>
          <p:nvPr/>
        </p:nvSpPr>
        <p:spPr>
          <a:xfrm>
            <a:off x="4243484" y="5143274"/>
            <a:ext cx="1593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Lowest direct measurement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EA92CA-F4B5-4BAF-B91F-4C57E6CB2AF9}"/>
              </a:ext>
            </a:extLst>
          </p:cNvPr>
          <p:cNvSpPr txBox="1"/>
          <p:nvPr/>
        </p:nvSpPr>
        <p:spPr>
          <a:xfrm>
            <a:off x="9786955" y="3986293"/>
            <a:ext cx="22649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Inverse kinematics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2.5e9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pps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8 days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Subject to branching ratios, charge state fractions, separator acceptance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35 ± 7 </a:t>
            </a:r>
            <a:r>
              <a:rPr lang="en-US" sz="1600" i="1" dirty="0" err="1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600" i="1" dirty="0" err="1">
                <a:solidFill>
                  <a:prstClr val="black"/>
                </a:solidFill>
                <a:latin typeface="Century Gothic" panose="020F0302020204030204"/>
              </a:rPr>
              <a:t>eV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B37E4D-15AD-421B-8932-349CA6F0E7AB}"/>
              </a:ext>
            </a:extLst>
          </p:cNvPr>
          <p:cNvSpPr txBox="1"/>
          <p:nvPr/>
        </p:nvSpPr>
        <p:spPr>
          <a:xfrm>
            <a:off x="9164513" y="6273225"/>
            <a:ext cx="401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</a:b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Ruiz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et al,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PRL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96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252501 (2006)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541B3B-E001-170C-DF57-E35AE6BDDAB3}"/>
              </a:ext>
            </a:extLst>
          </p:cNvPr>
          <p:cNvGrpSpPr/>
          <p:nvPr/>
        </p:nvGrpSpPr>
        <p:grpSpPr>
          <a:xfrm>
            <a:off x="686267" y="512650"/>
            <a:ext cx="5156971" cy="2571519"/>
            <a:chOff x="347075" y="1158014"/>
            <a:chExt cx="5156971" cy="2571519"/>
          </a:xfrm>
        </p:grpSpPr>
        <p:pic>
          <p:nvPicPr>
            <p:cNvPr id="4" name="Picture 34">
              <a:extLst>
                <a:ext uri="{FF2B5EF4-FFF2-40B4-BE49-F238E27FC236}">
                  <a16:creationId xmlns:a16="http://schemas.microsoft.com/office/drawing/2014/main" id="{D34C6334-9BD9-F3A3-E365-0748B2655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75" y="1158014"/>
              <a:ext cx="2743676" cy="2571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28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35">
              <a:extLst>
                <a:ext uri="{FF2B5EF4-FFF2-40B4-BE49-F238E27FC236}">
                  <a16:creationId xmlns:a16="http://schemas.microsoft.com/office/drawing/2014/main" id="{416DFF00-2374-D009-61B5-F8B9AA4C7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0969" y="1299225"/>
              <a:ext cx="2023077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28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600" dirty="0">
                  <a:solidFill>
                    <a:srgbClr val="FF0000"/>
                  </a:solidFill>
                  <a:latin typeface="+mn-lt"/>
                </a:rPr>
                <a:t>5</a:t>
              </a:r>
              <a:r>
                <a:rPr lang="en-GB" altLang="en-US" sz="1600" baseline="30000" dirty="0">
                  <a:solidFill>
                    <a:srgbClr val="FF0000"/>
                  </a:solidFill>
                  <a:latin typeface="+mn-lt"/>
                </a:rPr>
                <a:t>+</a:t>
              </a:r>
              <a:r>
                <a:rPr lang="en-GB" altLang="en-US" sz="1600" dirty="0">
                  <a:solidFill>
                    <a:srgbClr val="FF0000"/>
                  </a:solidFill>
                  <a:latin typeface="+mn-lt"/>
                </a:rPr>
                <a:t> GS  ~1 MY</a:t>
              </a:r>
            </a:p>
            <a:p>
              <a:pPr>
                <a:spcBef>
                  <a:spcPct val="50000"/>
                </a:spcBef>
              </a:pPr>
              <a:r>
                <a:rPr lang="en-GB" altLang="en-US" sz="1600" dirty="0">
                  <a:solidFill>
                    <a:srgbClr val="FF0000"/>
                  </a:solidFill>
                  <a:latin typeface="+mn-lt"/>
                </a:rPr>
                <a:t>Nucleosynthesis tracer (1.8 MeV </a:t>
              </a:r>
              <a:r>
                <a:rPr lang="en-GB" altLang="en-US" sz="1600" dirty="0">
                  <a:solidFill>
                    <a:srgbClr val="FF0000"/>
                  </a:solidFill>
                  <a:latin typeface="Symbol" panose="05050102010706020507" pitchFamily="18" charset="2"/>
                </a:rPr>
                <a:t>g</a:t>
              </a:r>
              <a:r>
                <a:rPr lang="en-GB" altLang="en-US" sz="1600" dirty="0">
                  <a:solidFill>
                    <a:srgbClr val="FF0000"/>
                  </a:solidFill>
                  <a:latin typeface="+mn-lt"/>
                </a:rPr>
                <a:t>)</a:t>
              </a:r>
            </a:p>
            <a:p>
              <a:pPr>
                <a:spcBef>
                  <a:spcPct val="50000"/>
                </a:spcBef>
              </a:pPr>
              <a:endParaRPr lang="en-GB" altLang="en-US" sz="1600" dirty="0">
                <a:latin typeface="+mn-lt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DCE45D9-A83D-5BC2-8FB0-59BE04FF58F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58346" y="1660125"/>
              <a:ext cx="1760423" cy="673135"/>
            </a:xfrm>
            <a:prstGeom prst="straightConnector1">
              <a:avLst/>
            </a:prstGeom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29A1E03-CDB3-223A-D32C-4C0B41D89E9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103332" y="2534248"/>
              <a:ext cx="1281983" cy="530931"/>
            </a:xfrm>
            <a:prstGeom prst="straightConnector1">
              <a:avLst/>
            </a:prstGeom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 Box 35">
              <a:extLst>
                <a:ext uri="{FF2B5EF4-FFF2-40B4-BE49-F238E27FC236}">
                  <a16:creationId xmlns:a16="http://schemas.microsoft.com/office/drawing/2014/main" id="{42197BCA-0BDF-DD18-3BBC-647B74C98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0968" y="2861192"/>
              <a:ext cx="2041927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28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600" dirty="0">
                  <a:solidFill>
                    <a:srgbClr val="FF0000"/>
                  </a:solidFill>
                  <a:latin typeface="+mn-lt"/>
                </a:rPr>
                <a:t>0</a:t>
              </a:r>
              <a:r>
                <a:rPr lang="en-GB" altLang="en-US" sz="1600" baseline="30000" dirty="0">
                  <a:solidFill>
                    <a:srgbClr val="FF0000"/>
                  </a:solidFill>
                  <a:latin typeface="+mn-lt"/>
                </a:rPr>
                <a:t>+</a:t>
              </a:r>
              <a:r>
                <a:rPr lang="en-GB" altLang="en-US" sz="1600" dirty="0">
                  <a:solidFill>
                    <a:srgbClr val="FF0000"/>
                  </a:solidFill>
                  <a:latin typeface="+mn-lt"/>
                </a:rPr>
                <a:t> 228 keV IS  ~6s</a:t>
              </a:r>
            </a:p>
            <a:p>
              <a:pPr>
                <a:spcBef>
                  <a:spcPct val="50000"/>
                </a:spcBef>
              </a:pPr>
              <a:r>
                <a:rPr lang="en-GB" altLang="en-US" sz="1600" dirty="0">
                  <a:solidFill>
                    <a:srgbClr val="FF0000"/>
                  </a:solidFill>
                  <a:latin typeface="+mn-lt"/>
                </a:rPr>
                <a:t>(see Annika’s talk)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F00762-402F-272E-6338-F80A7B7BB294}"/>
              </a:ext>
            </a:extLst>
          </p:cNvPr>
          <p:cNvGrpSpPr/>
          <p:nvPr/>
        </p:nvGrpSpPr>
        <p:grpSpPr>
          <a:xfrm>
            <a:off x="5861615" y="719610"/>
            <a:ext cx="2973488" cy="1733659"/>
            <a:chOff x="3545338" y="1171261"/>
            <a:chExt cx="5074060" cy="2510040"/>
          </a:xfrm>
        </p:grpSpPr>
        <p:pic>
          <p:nvPicPr>
            <p:cNvPr id="13" name="Picture 8" descr="Al map from complete COMPTEL mission">
              <a:extLst>
                <a:ext uri="{FF2B5EF4-FFF2-40B4-BE49-F238E27FC236}">
                  <a16:creationId xmlns:a16="http://schemas.microsoft.com/office/drawing/2014/main" id="{D91E4FBA-E1ED-4FA5-4DA9-159774ED6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338" y="1171261"/>
              <a:ext cx="5058696" cy="251004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F9BA0A00-52CF-C7BC-8831-CD5873462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180" y="3004656"/>
              <a:ext cx="2210474" cy="63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28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600" dirty="0">
                  <a:solidFill>
                    <a:srgbClr val="C00000"/>
                  </a:solidFill>
                </a:rPr>
                <a:t>Cygnus</a:t>
              </a: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AA013092-ABCE-B489-A127-663679B2A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1427" y="2546626"/>
              <a:ext cx="166051" cy="496413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A00B3BF7-B459-D96F-5171-7347504C1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8917" y="1983579"/>
              <a:ext cx="340993" cy="628414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D8357125-52FD-7C79-8334-F13C8627A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3503" y="1481606"/>
              <a:ext cx="1635895" cy="632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28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600" dirty="0">
                  <a:solidFill>
                    <a:srgbClr val="C00000"/>
                  </a:solidFill>
                </a:rPr>
                <a:t>Orion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1CFA70-B80E-EC28-A032-C0B8FA732B07}"/>
              </a:ext>
            </a:extLst>
          </p:cNvPr>
          <p:cNvSpPr txBox="1"/>
          <p:nvPr/>
        </p:nvSpPr>
        <p:spPr>
          <a:xfrm>
            <a:off x="3557240" y="2906751"/>
            <a:ext cx="6679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Well-studied directly down to limits of sensitivity</a:t>
            </a:r>
          </a:p>
        </p:txBody>
      </p:sp>
    </p:spTree>
    <p:extLst>
      <p:ext uri="{BB962C8B-B14F-4D97-AF65-F5344CB8AC3E}">
        <p14:creationId xmlns:p14="http://schemas.microsoft.com/office/powerpoint/2010/main" val="338094254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2000</Words>
  <Application>Microsoft Office PowerPoint</Application>
  <PresentationFormat>Widescreen</PresentationFormat>
  <Paragraphs>367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Century Gothic</vt:lpstr>
      <vt:lpstr>Symbol</vt:lpstr>
      <vt:lpstr>Times New Roman</vt:lpstr>
      <vt:lpstr>ORNL</vt:lpstr>
      <vt:lpstr>1_ORNL</vt:lpstr>
      <vt:lpstr>Opportunities for isomer studies for astrophysics at FRIB</vt:lpstr>
      <vt:lpstr>FRIB/ReA – tools and techniques</vt:lpstr>
      <vt:lpstr>ReA3 instrumentation</vt:lpstr>
      <vt:lpstr>ReA3 instrumentation</vt:lpstr>
      <vt:lpstr>ReA3 instrumentation</vt:lpstr>
      <vt:lpstr>Isomers in reaction networks (see Gavin’s talk)</vt:lpstr>
      <vt:lpstr>Astrophysically-interesting N=Z  nuclides</vt:lpstr>
      <vt:lpstr>ORRUBA program</vt:lpstr>
      <vt:lpstr>Direct measurements of 26gAl(p,g)</vt:lpstr>
      <vt:lpstr>Resonance strengths from (d,p)</vt:lpstr>
      <vt:lpstr>And the isomer?</vt:lpstr>
      <vt:lpstr>Production of mixed GS:IS beams at ReA…</vt:lpstr>
      <vt:lpstr>Adjusting GS:IS via separator tuning</vt:lpstr>
      <vt:lpstr>Adjusting GS:IS via holdup times</vt:lpstr>
      <vt:lpstr>38g,mK(d,p) setup</vt:lpstr>
      <vt:lpstr>38g,mK(d,p)39K</vt:lpstr>
      <vt:lpstr>34g,mCl(d,p) at FRIB…</vt:lpstr>
      <vt:lpstr>26gAl(a,p) at ReA</vt:lpstr>
      <vt:lpstr>26gAl(a,p) at ReA</vt:lpstr>
      <vt:lpstr>New approach: obtaining a pure 26mAl beams at ReA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2018-07-12T19:30:01Z</dcterms:created>
  <dcterms:modified xsi:type="dcterms:W3CDTF">2024-08-20T19:51:07Z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