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2" r:id="rId9"/>
    <p:sldId id="261" r:id="rId10"/>
    <p:sldId id="269" r:id="rId11"/>
    <p:sldId id="263" r:id="rId12"/>
    <p:sldId id="264" r:id="rId13"/>
    <p:sldId id="270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84"/>
  </p:normalViewPr>
  <p:slideViewPr>
    <p:cSldViewPr snapToGrid="0">
      <p:cViewPr>
        <p:scale>
          <a:sx n="82" d="100"/>
          <a:sy n="82" d="100"/>
        </p:scale>
        <p:origin x="82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B4A7-388C-1D45-9A70-19EE7CB1D211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1062-E415-1948-B6D1-D24F6CE2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85BA-E14E-2116-B7BB-AC00859B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BB817-3573-A194-11D2-178790EA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19927-2CE9-2E9F-25E9-C7890BF5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9A5C-F9D2-3642-B7FE-2809569611BC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37FE-95C3-A41A-36BE-17263D2F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5E4D9-10F5-E9F6-EF18-DFE2D01B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F46B-2C79-A794-ADEB-184FB0D7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CB7F2-4A21-AFB5-08CE-D61C637A2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CB310-55B2-618D-3F8A-46177EC4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6210-50BA-7A44-99DE-B0AB07951978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96CD-1857-B6EF-43E6-ACEBAF5A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5AAB-6C22-5F56-D228-2197C9BD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FE142-8457-D05D-794D-1EE4C2862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CD68A-B3A9-BA4F-F982-0BBC909F8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0B77-8F2A-8183-C68F-6C98C8B8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0D9E-2168-064E-B1AA-128183A3F022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89A30-DF79-962A-92DA-2DBB2033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F6FB-F2BB-11E9-B41F-CB514E07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2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4C1F-910A-5175-AC05-FA75093F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3103-59B5-F78E-63DD-50CAE89C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D7F9D-D865-E118-5FFD-43E8B945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F8D-0E32-AB4B-BCAA-EE6B5B5085EE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3043A-B3D8-C1BB-D8CE-094B8A50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E16B0-30F2-DFCE-9722-D9A3DE23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EDB9-7169-162B-62C1-98BE3F8E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E15A-6F67-4DE7-237F-816DF570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697D-BA81-4035-907F-49BB677E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0D6-A17A-324A-B561-F0DD346DF36B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1F7B-8930-A6DB-D294-332A8DB0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486CE-1EC4-AFCE-0DB6-B06ACC46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8B43-B14C-F40A-BC84-AC429A62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6049-1913-73D4-FDA1-DD7E6653E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EBB9F-9709-9C16-AD76-AB4FE7B6A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D78C-FE51-FF87-0CC3-0C4F4CC3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1A70-2C24-BD4E-AA50-F4C0E5D96EFD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24E16-0F4E-ED1A-827C-BC8F8095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F2FC9-FBB0-B8E5-2859-A8BDDC7E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0997-6DED-C3DB-58D8-1940A681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8318-044B-B258-4C01-60DE0DDB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53D4B-EF45-4160-753B-50D839F3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7099F-0A76-8F61-DE79-B313CA39D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3CAA2-268D-7B07-9992-46F3C8ED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468E1-B952-D5C3-8A56-7BAFDBD4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006-C72F-6F44-9884-528D6306597A}" type="datetime1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42812-9434-AE06-1AAA-5FE72D3B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9C035-43E4-16BC-8FD0-8DA03995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EFE7-42A2-F937-AD3A-1602AF35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F110E-B7D4-4896-D2A4-91F6046F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D852-AEDE-4546-911C-2480ED48F3F3}" type="datetime1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6BCC5-05D4-B0F9-EBD8-664E716E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D3CF0-B1CE-86FB-6E4B-669A118A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9C51D-664E-108B-24BE-EEDBFDDC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D9A3-9484-7044-8674-19E11C46855F}" type="datetime1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327E3-22B6-98E0-94C0-92FF4746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1C3B7-6CE6-7030-4DC9-7FD9CF95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AA9D-83DA-2A23-1DEE-7759B8E6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D689-7736-6322-CDAB-EFE7C973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5F668-3AD6-FBF9-AB7D-B17459B2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B1383-2DA6-867F-2B42-5C902397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A807-7C93-5844-8AB7-CB75BD23B710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11ED-EBC4-DA6A-995A-04A6E8D5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AA97A-10F2-CBEA-97B2-114F1EF9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D342-FB37-A92C-6DEF-1B8698A7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49A86-9072-757D-2361-60720C26C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24D93-628A-3B1F-F1CD-92288FCE5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E8EF-6934-EFB5-0251-A796AA5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504-D532-8D4C-8BFB-9D44A87DA8AA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445BB-A5E2-1966-E081-83753B48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083F-F588-023C-6AC9-F71D1851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0886B-C1D8-6324-4A2B-40070066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CF915-3A82-11F6-06B7-7DFBCEC76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3596-E4F8-A41B-FFE1-0007553B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2378-D700-E849-A192-0058FCAAFD78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882D-5B09-1CE5-2762-4D3EFA288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8E9F-E062-4D25-9B93-255B107A6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148" y="6371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79F1645C-F5D9-1649-98BD-14526ACA2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9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gi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607F-D1AC-E1CE-E81B-1A6A7332F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Improving the theoretical description of nuclear β-decay half-lives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7E09B-C483-570A-A02E-C276F8E7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2241550"/>
          </a:xfrm>
        </p:spPr>
        <p:txBody>
          <a:bodyPr>
            <a:normAutofit/>
          </a:bodyPr>
          <a:lstStyle/>
          <a:p>
            <a:r>
              <a:rPr lang="en-US" b="1" dirty="0"/>
              <a:t>Ante </a:t>
            </a:r>
            <a:r>
              <a:rPr lang="en-US" b="1" dirty="0" err="1"/>
              <a:t>Ravlić</a:t>
            </a:r>
            <a:r>
              <a:rPr lang="en-US" b="1" dirty="0"/>
              <a:t>  </a:t>
            </a:r>
            <a:r>
              <a:rPr lang="en-US" dirty="0"/>
              <a:t>(</a:t>
            </a:r>
            <a:r>
              <a:rPr lang="en-US" i="1" dirty="0" err="1"/>
              <a:t>ravlic@frib.msu.edu</a:t>
            </a:r>
            <a:r>
              <a:rPr lang="en-US" dirty="0"/>
              <a:t>)</a:t>
            </a:r>
          </a:p>
          <a:p>
            <a:r>
              <a:rPr lang="en-US" dirty="0"/>
              <a:t>Facility for Rare Isotope Beams, Michigan State University</a:t>
            </a:r>
          </a:p>
          <a:p>
            <a:endParaRPr lang="en-US" dirty="0"/>
          </a:p>
          <a:p>
            <a:r>
              <a:rPr lang="en-US" sz="2000" b="1" dirty="0"/>
              <a:t>In collaboration with</a:t>
            </a:r>
            <a:r>
              <a:rPr lang="en-US" sz="2000" dirty="0"/>
              <a:t>: </a:t>
            </a:r>
            <a:r>
              <a:rPr lang="en-US" sz="2000" i="1" dirty="0"/>
              <a:t>W. </a:t>
            </a:r>
            <a:r>
              <a:rPr lang="en-US" sz="2000" i="1" dirty="0" err="1"/>
              <a:t>Nazarewicz</a:t>
            </a:r>
            <a:r>
              <a:rPr lang="en-US" sz="2000" i="1" dirty="0"/>
              <a:t>, K. </a:t>
            </a:r>
            <a:r>
              <a:rPr lang="en-US" sz="2000" i="1" dirty="0" err="1"/>
              <a:t>Godbey</a:t>
            </a:r>
            <a:r>
              <a:rPr lang="en-US" sz="2000" i="1" dirty="0"/>
              <a:t>, P. Giuliani, L. </a:t>
            </a:r>
            <a:r>
              <a:rPr lang="en-US" sz="2000" i="1" dirty="0" err="1"/>
              <a:t>Jin</a:t>
            </a:r>
            <a:r>
              <a:rPr lang="en-US" sz="2000" i="1" dirty="0"/>
              <a:t>, S. Lalit, N. </a:t>
            </a:r>
            <a:r>
              <a:rPr lang="en-US" sz="2000" i="1" dirty="0" err="1"/>
              <a:t>Paar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A32AC-9CB0-1B11-6004-50653B0377FC}"/>
              </a:ext>
            </a:extLst>
          </p:cNvPr>
          <p:cNvSpPr txBox="1"/>
          <p:nvPr/>
        </p:nvSpPr>
        <p:spPr>
          <a:xfrm>
            <a:off x="1119116" y="6488668"/>
            <a:ext cx="106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14</a:t>
            </a:r>
            <a:r>
              <a:rPr lang="en-US" baseline="30000"/>
              <a:t>th</a:t>
            </a:r>
            <a:r>
              <a:rPr lang="en-US"/>
              <a:t> International Conference on Nucleus-Nucleus Collisions (NN2024), Aug 18—23 2024, Whistler, Canada</a:t>
            </a:r>
            <a:endParaRPr lang="en-US" dirty="0"/>
          </a:p>
        </p:txBody>
      </p:sp>
      <p:pic>
        <p:nvPicPr>
          <p:cNvPr id="1026" name="Picture 2" descr="News | Facility for Rare Isotope Beams">
            <a:extLst>
              <a:ext uri="{FF2B5EF4-FFF2-40B4-BE49-F238E27FC236}">
                <a16:creationId xmlns:a16="http://schemas.microsoft.com/office/drawing/2014/main" id="{5786570C-1D49-762B-6E6D-06DAC6D5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7" y="4381261"/>
            <a:ext cx="1511300" cy="19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: Michigan State University | NOIRLab">
            <a:extLst>
              <a:ext uri="{FF2B5EF4-FFF2-40B4-BE49-F238E27FC236}">
                <a16:creationId xmlns:a16="http://schemas.microsoft.com/office/drawing/2014/main" id="{8E6B5C9E-FECF-C80B-F9E7-821E2E26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2" y="4381261"/>
            <a:ext cx="4214813" cy="21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4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>
            <a:extLst>
              <a:ext uri="{FF2B5EF4-FFF2-40B4-BE49-F238E27FC236}">
                <a16:creationId xmlns:a16="http://schemas.microsoft.com/office/drawing/2014/main" id="{FD848450-3AE4-4323-EDF5-1AFFDCAC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81" y="-3899"/>
            <a:ext cx="9816912" cy="25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6F1B-F9E5-AE1D-9A98-3E393C72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74" y="2182081"/>
            <a:ext cx="9842249" cy="2521974"/>
          </a:xfrm>
          <a:prstGeom prst="rect">
            <a:avLst/>
          </a:prstGeom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C064744D-DA98-A9AF-B636-DF3EFA7F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7" y="4376978"/>
            <a:ext cx="9816909" cy="25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D73D7A-7533-408B-055C-0D5E0900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67F03-C2E1-74FA-D23E-FF0FC288CAFF}"/>
              </a:ext>
            </a:extLst>
          </p:cNvPr>
          <p:cNvSpPr txBox="1"/>
          <p:nvPr/>
        </p:nvSpPr>
        <p:spPr>
          <a:xfrm rot="16200000">
            <a:off x="8307144" y="2770990"/>
            <a:ext cx="601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Contribution of first-forbidden transitions</a:t>
            </a:r>
          </a:p>
        </p:txBody>
      </p:sp>
    </p:spTree>
    <p:extLst>
      <p:ext uri="{BB962C8B-B14F-4D97-AF65-F5344CB8AC3E}">
        <p14:creationId xmlns:p14="http://schemas.microsoft.com/office/powerpoint/2010/main" val="24469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85461B-B4A0-AC20-B1DA-10FCD2A4E290}"/>
              </a:ext>
            </a:extLst>
          </p:cNvPr>
          <p:cNvSpPr txBox="1"/>
          <p:nvPr/>
        </p:nvSpPr>
        <p:spPr>
          <a:xfrm>
            <a:off x="-71257" y="160060"/>
            <a:ext cx="817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[J. </a:t>
            </a:r>
            <a:r>
              <a:rPr lang="en-US" sz="1600" dirty="0" err="1">
                <a:solidFill>
                  <a:srgbClr val="002060"/>
                </a:solidFill>
              </a:rPr>
              <a:t>Dobaczewski</a:t>
            </a:r>
            <a:r>
              <a:rPr lang="en-US" sz="1600" dirty="0">
                <a:solidFill>
                  <a:srgbClr val="002060"/>
                </a:solidFill>
              </a:rPr>
              <a:t>, W. </a:t>
            </a:r>
            <a:r>
              <a:rPr lang="en-US" sz="1600" dirty="0" err="1">
                <a:solidFill>
                  <a:srgbClr val="002060"/>
                </a:solidFill>
              </a:rPr>
              <a:t>Nazarewicz</a:t>
            </a:r>
            <a:r>
              <a:rPr lang="en-US" sz="1600" dirty="0">
                <a:solidFill>
                  <a:srgbClr val="002060"/>
                </a:solidFill>
              </a:rPr>
              <a:t>, P-G. Reinhard, J. Phys. G: </a:t>
            </a:r>
            <a:r>
              <a:rPr lang="en-US" sz="1600" dirty="0" err="1">
                <a:solidFill>
                  <a:srgbClr val="002060"/>
                </a:solidFill>
              </a:rPr>
              <a:t>Nucl</a:t>
            </a:r>
            <a:r>
              <a:rPr lang="en-US" sz="1600" dirty="0">
                <a:solidFill>
                  <a:srgbClr val="002060"/>
                </a:solidFill>
              </a:rPr>
              <a:t>. Part. Phys., 41, 074001 (2014)].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629AB-64DC-27A1-0988-671672AC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51"/>
          <a:stretch/>
        </p:blipFill>
        <p:spPr>
          <a:xfrm>
            <a:off x="7965307" y="129589"/>
            <a:ext cx="4095475" cy="2518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DC0BB-14F1-FE8A-FC5F-D4662236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" y="1115787"/>
            <a:ext cx="7772400" cy="401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B638C-968F-A442-D687-6CE47781E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69" y="637923"/>
            <a:ext cx="2250934" cy="338555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E0B8F96-148F-3393-DAEE-D0D5E83806C7}"/>
              </a:ext>
            </a:extLst>
          </p:cNvPr>
          <p:cNvSpPr/>
          <p:nvPr/>
        </p:nvSpPr>
        <p:spPr>
          <a:xfrm>
            <a:off x="463730" y="1756406"/>
            <a:ext cx="1410788" cy="342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33B51-0D22-ADF8-D2FA-B1547CAE3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182" y="1598971"/>
            <a:ext cx="4988697" cy="532674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2533193-1490-904D-90C4-75A0C202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27E5FCC-817E-A291-9646-87A2140C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40" y="2258501"/>
            <a:ext cx="7120852" cy="4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090C3F8-A8CF-A087-FA0F-B7076BBD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6" y="2256292"/>
            <a:ext cx="7120853" cy="45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A43177-9612-7967-34C7-DA1AFA5F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0" y="1019621"/>
            <a:ext cx="2933991" cy="97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C5858-12BA-E6F2-F375-3A6FF89AAEDD}"/>
              </a:ext>
            </a:extLst>
          </p:cNvPr>
          <p:cNvSpPr txBox="1"/>
          <p:nvPr/>
        </p:nvSpPr>
        <p:spPr>
          <a:xfrm>
            <a:off x="845417" y="485048"/>
            <a:ext cx="266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QRPA matrix has the form: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072755C-F7DB-EBEA-314E-0E8876E907F6}"/>
              </a:ext>
            </a:extLst>
          </p:cNvPr>
          <p:cNvSpPr/>
          <p:nvPr/>
        </p:nvSpPr>
        <p:spPr>
          <a:xfrm rot="5400000">
            <a:off x="2498950" y="1121854"/>
            <a:ext cx="209493" cy="2082009"/>
          </a:xfrm>
          <a:prstGeom prst="rightBrace">
            <a:avLst>
              <a:gd name="adj1" fmla="val 74670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2B5A42-39BE-4F1A-A177-0B02C4E7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398" y="2267605"/>
            <a:ext cx="1214595" cy="339675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2F76D1FF-6EC6-EBD3-1E37-3AD230608FDC}"/>
              </a:ext>
            </a:extLst>
          </p:cNvPr>
          <p:cNvSpPr/>
          <p:nvPr/>
        </p:nvSpPr>
        <p:spPr>
          <a:xfrm>
            <a:off x="4698609" y="1264119"/>
            <a:ext cx="1791286" cy="488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09AA34-F37A-F395-831C-00CBB17FC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1019619"/>
            <a:ext cx="4608951" cy="977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1B4BE9-A17D-4C4C-3724-C96F60B67889}"/>
              </a:ext>
            </a:extLst>
          </p:cNvPr>
          <p:cNvSpPr txBox="1"/>
          <p:nvPr/>
        </p:nvSpPr>
        <p:spPr>
          <a:xfrm>
            <a:off x="3814758" y="617788"/>
            <a:ext cx="355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we want to study how the</a:t>
            </a:r>
          </a:p>
          <a:p>
            <a:r>
              <a:rPr lang="en-US" dirty="0"/>
              <a:t>Strength changes with parameters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CAE8A7-C919-576C-2391-680421E4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8" y="2648701"/>
            <a:ext cx="6246057" cy="4209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4B724B-04AA-BDE9-1E0E-3269FD82827B}"/>
              </a:ext>
            </a:extLst>
          </p:cNvPr>
          <p:cNvSpPr txBox="1"/>
          <p:nvPr/>
        </p:nvSpPr>
        <p:spPr>
          <a:xfrm>
            <a:off x="4030994" y="-7415"/>
            <a:ext cx="817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[L. </a:t>
            </a:r>
            <a:r>
              <a:rPr lang="en-US" sz="2000" dirty="0" err="1">
                <a:solidFill>
                  <a:srgbClr val="002060"/>
                </a:solidFill>
              </a:rPr>
              <a:t>Jin</a:t>
            </a:r>
            <a:r>
              <a:rPr lang="en-US" sz="2000" dirty="0">
                <a:solidFill>
                  <a:srgbClr val="002060"/>
                </a:solidFill>
              </a:rPr>
              <a:t>, A. Ravlic, K. </a:t>
            </a:r>
            <a:r>
              <a:rPr lang="en-US" sz="2000" dirty="0" err="1">
                <a:solidFill>
                  <a:srgbClr val="002060"/>
                </a:solidFill>
              </a:rPr>
              <a:t>Godbey</a:t>
            </a:r>
            <a:r>
              <a:rPr lang="en-US" sz="2000" dirty="0">
                <a:solidFill>
                  <a:srgbClr val="002060"/>
                </a:solidFill>
              </a:rPr>
              <a:t>, P. Giuliani, W. </a:t>
            </a:r>
            <a:r>
              <a:rPr lang="en-US" sz="2000" dirty="0" err="1">
                <a:solidFill>
                  <a:srgbClr val="002060"/>
                </a:solidFill>
              </a:rPr>
              <a:t>Nazarewicz</a:t>
            </a:r>
            <a:r>
              <a:rPr lang="en-US" sz="2000" dirty="0">
                <a:solidFill>
                  <a:srgbClr val="002060"/>
                </a:solidFill>
              </a:rPr>
              <a:t>, in preparation (2024).]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92F66-9F3A-E151-FF44-444842210DC2}"/>
              </a:ext>
            </a:extLst>
          </p:cNvPr>
          <p:cNvSpPr txBox="1"/>
          <p:nvPr/>
        </p:nvSpPr>
        <p:spPr>
          <a:xfrm>
            <a:off x="6724357" y="2996418"/>
            <a:ext cx="5303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Sampling lots of parameters numerically very challenging, especially for deformed nuclei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Chi2 optimization is hard enough, Bayesian UQ nearly impossible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6083628-F242-3585-C55C-DF7F1398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12</a:t>
            </a:fld>
            <a:endParaRPr lang="en-US"/>
          </a:p>
        </p:txBody>
      </p:sp>
      <p:pic>
        <p:nvPicPr>
          <p:cNvPr id="21" name="Picture 20" descr="A person in a suit&#10;&#10;Description automatically generated">
            <a:extLst>
              <a:ext uri="{FF2B5EF4-FFF2-40B4-BE49-F238E27FC236}">
                <a16:creationId xmlns:a16="http://schemas.microsoft.com/office/drawing/2014/main" id="{09DB5F53-5AFA-104F-E54F-B6913C017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144" y="4070587"/>
            <a:ext cx="4074982" cy="23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E01C9-CBC1-8D11-FE51-B290F8CA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4" y="855836"/>
            <a:ext cx="6362700" cy="127000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2D7C5335-7CF6-0E25-B1DA-01B1B3151997}"/>
              </a:ext>
            </a:extLst>
          </p:cNvPr>
          <p:cNvSpPr/>
          <p:nvPr/>
        </p:nvSpPr>
        <p:spPr>
          <a:xfrm rot="5400000">
            <a:off x="5869968" y="1084831"/>
            <a:ext cx="209493" cy="2082009"/>
          </a:xfrm>
          <a:prstGeom prst="rightBrace">
            <a:avLst>
              <a:gd name="adj1" fmla="val 74670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21CE9-195A-458C-420B-93C01F6846D9}"/>
              </a:ext>
            </a:extLst>
          </p:cNvPr>
          <p:cNvSpPr txBox="1"/>
          <p:nvPr/>
        </p:nvSpPr>
        <p:spPr>
          <a:xfrm>
            <a:off x="4014651" y="135887"/>
            <a:ext cx="817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[P Cook, D </a:t>
            </a:r>
            <a:r>
              <a:rPr lang="en-US" sz="1600" dirty="0" err="1">
                <a:solidFill>
                  <a:srgbClr val="002060"/>
                </a:solidFill>
              </a:rPr>
              <a:t>Jammooa</a:t>
            </a:r>
            <a:r>
              <a:rPr lang="en-US" sz="1600" dirty="0">
                <a:solidFill>
                  <a:srgbClr val="002060"/>
                </a:solidFill>
              </a:rPr>
              <a:t>, M Hjorth-Jensen, DD Lee, D Lee, </a:t>
            </a:r>
            <a:r>
              <a:rPr lang="en-US" sz="1600" dirty="0" err="1">
                <a:solidFill>
                  <a:srgbClr val="002060"/>
                </a:solidFill>
              </a:rPr>
              <a:t>arXiv</a:t>
            </a:r>
            <a:r>
              <a:rPr lang="en-US" sz="1600" dirty="0">
                <a:solidFill>
                  <a:srgbClr val="002060"/>
                </a:solidFill>
              </a:rPr>
              <a:t> preprint arXiv:2401.11694]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3ABBB-6CD5-D1AA-5CE1-ACB23235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88" y="2316498"/>
            <a:ext cx="1890182" cy="267091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A49A7ADC-F6BD-CDA3-03D6-92AFD3F3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14" y="2813532"/>
            <a:ext cx="4902405" cy="37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35DAC-2258-21B3-197E-2C6214A88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96" y="2659957"/>
            <a:ext cx="4868598" cy="3886896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376F84F-590E-AB2C-DAD8-C78A3CF421CC}"/>
              </a:ext>
            </a:extLst>
          </p:cNvPr>
          <p:cNvSpPr/>
          <p:nvPr/>
        </p:nvSpPr>
        <p:spPr>
          <a:xfrm>
            <a:off x="5039794" y="4234974"/>
            <a:ext cx="1586089" cy="584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39D59D-DCDD-FE24-F913-A948560F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13</a:t>
            </a:fld>
            <a:endParaRPr lang="en-US"/>
          </a:p>
        </p:txBody>
      </p:sp>
      <p:sp>
        <p:nvSpPr>
          <p:cNvPr id="13" name="直接连接符 12">
            <a:extLst>
              <a:ext uri="{FF2B5EF4-FFF2-40B4-BE49-F238E27FC236}">
                <a16:creationId xmlns:a16="http://schemas.microsoft.com/office/drawing/2014/main" id="{3A5CA33F-F2C2-4146-9B6C-EDCA910E2BA6}"/>
              </a:ext>
            </a:extLst>
          </p:cNvPr>
          <p:cNvSpPr/>
          <p:nvPr/>
        </p:nvSpPr>
        <p:spPr>
          <a:xfrm rot="-5400000" flipV="1">
            <a:off x="7141677" y="1558977"/>
            <a:ext cx="1855331" cy="11995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直接连接符 12">
            <a:extLst>
              <a:ext uri="{FF2B5EF4-FFF2-40B4-BE49-F238E27FC236}">
                <a16:creationId xmlns:a16="http://schemas.microsoft.com/office/drawing/2014/main" id="{34FBD847-22AC-91D2-00AC-BFD7C8DE6553}"/>
              </a:ext>
            </a:extLst>
          </p:cNvPr>
          <p:cNvSpPr/>
          <p:nvPr/>
        </p:nvSpPr>
        <p:spPr>
          <a:xfrm rot="-5400000" flipH="1">
            <a:off x="9700574" y="321044"/>
            <a:ext cx="7211" cy="3811863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4F6D6627-C1F6-6E8C-1CE5-E2763E0D4879}"/>
              </a:ext>
            </a:extLst>
          </p:cNvPr>
          <p:cNvSpPr/>
          <p:nvPr/>
        </p:nvSpPr>
        <p:spPr>
          <a:xfrm>
            <a:off x="8382000" y="839259"/>
            <a:ext cx="228600" cy="31066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2AB0D5B-006A-0DA4-A059-95406661EF18}"/>
              </a:ext>
            </a:extLst>
          </p:cNvPr>
          <p:cNvSpPr/>
          <p:nvPr/>
        </p:nvSpPr>
        <p:spPr>
          <a:xfrm>
            <a:off x="8382000" y="1357745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24781E47-294A-D881-04B5-6C48056F0B14}"/>
              </a:ext>
            </a:extLst>
          </p:cNvPr>
          <p:cNvSpPr/>
          <p:nvPr/>
        </p:nvSpPr>
        <p:spPr>
          <a:xfrm>
            <a:off x="8917260" y="966884"/>
            <a:ext cx="2286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B382BDE5-5E69-4B3C-02F2-847D65467D67}"/>
              </a:ext>
            </a:extLst>
          </p:cNvPr>
          <p:cNvSpPr/>
          <p:nvPr/>
        </p:nvSpPr>
        <p:spPr>
          <a:xfrm>
            <a:off x="9031560" y="1526397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20C20087-0A54-E6E9-453F-48EAF33068AB}"/>
              </a:ext>
            </a:extLst>
          </p:cNvPr>
          <p:cNvSpPr/>
          <p:nvPr/>
        </p:nvSpPr>
        <p:spPr>
          <a:xfrm>
            <a:off x="9484110" y="857514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B0F7688A-9103-D4CF-D740-1909890D8CDF}"/>
              </a:ext>
            </a:extLst>
          </p:cNvPr>
          <p:cNvSpPr/>
          <p:nvPr/>
        </p:nvSpPr>
        <p:spPr>
          <a:xfrm>
            <a:off x="9501625" y="1372254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BA3C4AA1-0001-036D-F1C5-59975F4109EF}"/>
              </a:ext>
            </a:extLst>
          </p:cNvPr>
          <p:cNvSpPr/>
          <p:nvPr/>
        </p:nvSpPr>
        <p:spPr>
          <a:xfrm>
            <a:off x="9971795" y="662084"/>
            <a:ext cx="2286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2C87FFDF-C65C-5147-BDBF-1E554107F0C6}"/>
              </a:ext>
            </a:extLst>
          </p:cNvPr>
          <p:cNvSpPr/>
          <p:nvPr/>
        </p:nvSpPr>
        <p:spPr>
          <a:xfrm>
            <a:off x="9936660" y="1132045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7D756F6F-2659-BCE8-AB47-1B81E387E0E1}"/>
              </a:ext>
            </a:extLst>
          </p:cNvPr>
          <p:cNvSpPr/>
          <p:nvPr/>
        </p:nvSpPr>
        <p:spPr>
          <a:xfrm>
            <a:off x="9964528" y="1669935"/>
            <a:ext cx="2286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C64C76DC-788D-F6F8-6C07-9765BF4B6052}"/>
              </a:ext>
            </a:extLst>
          </p:cNvPr>
          <p:cNvSpPr/>
          <p:nvPr/>
        </p:nvSpPr>
        <p:spPr>
          <a:xfrm>
            <a:off x="10562617" y="979645"/>
            <a:ext cx="2286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3079B897-4BB0-85F4-6F50-0A604A372D2B}"/>
              </a:ext>
            </a:extLst>
          </p:cNvPr>
          <p:cNvSpPr/>
          <p:nvPr/>
        </p:nvSpPr>
        <p:spPr>
          <a:xfrm>
            <a:off x="10448317" y="1463269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>
            <a:extLst>
              <a:ext uri="{FF2B5EF4-FFF2-40B4-BE49-F238E27FC236}">
                <a16:creationId xmlns:a16="http://schemas.microsoft.com/office/drawing/2014/main" id="{2B3129B7-4813-B462-5282-1742C559B089}"/>
              </a:ext>
            </a:extLst>
          </p:cNvPr>
          <p:cNvSpPr/>
          <p:nvPr/>
        </p:nvSpPr>
        <p:spPr>
          <a:xfrm>
            <a:off x="10429486" y="682626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>
            <a:extLst>
              <a:ext uri="{FF2B5EF4-FFF2-40B4-BE49-F238E27FC236}">
                <a16:creationId xmlns:a16="http://schemas.microsoft.com/office/drawing/2014/main" id="{18495447-644F-C727-9BC9-3E022A45712A}"/>
              </a:ext>
            </a:extLst>
          </p:cNvPr>
          <p:cNvSpPr/>
          <p:nvPr/>
        </p:nvSpPr>
        <p:spPr>
          <a:xfrm>
            <a:off x="9086385" y="626257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>
            <a:extLst>
              <a:ext uri="{FF2B5EF4-FFF2-40B4-BE49-F238E27FC236}">
                <a16:creationId xmlns:a16="http://schemas.microsoft.com/office/drawing/2014/main" id="{E818BCF3-EAF8-55DF-EA71-7FEA508D73D3}"/>
              </a:ext>
            </a:extLst>
          </p:cNvPr>
          <p:cNvSpPr/>
          <p:nvPr/>
        </p:nvSpPr>
        <p:spPr>
          <a:xfrm>
            <a:off x="8603155" y="2410290"/>
            <a:ext cx="2286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C295F5AF-B220-BBBA-7A03-EF1E351CC3F8}"/>
              </a:ext>
            </a:extLst>
          </p:cNvPr>
          <p:cNvSpPr/>
          <p:nvPr/>
        </p:nvSpPr>
        <p:spPr>
          <a:xfrm>
            <a:off x="9936660" y="2405285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AF8277C-30F4-4064-6A89-B54834F4F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647" y="512763"/>
            <a:ext cx="743724" cy="3397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F0745A-AF01-BD92-E1B9-56A7A33909D3}"/>
              </a:ext>
            </a:extLst>
          </p:cNvPr>
          <p:cNvSpPr txBox="1"/>
          <p:nvPr/>
        </p:nvSpPr>
        <p:spPr>
          <a:xfrm>
            <a:off x="8982706" y="2405285"/>
            <a:ext cx="74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8BD85C-75B3-E914-B51B-9A705002EA8F}"/>
              </a:ext>
            </a:extLst>
          </p:cNvPr>
          <p:cNvSpPr txBox="1"/>
          <p:nvPr/>
        </p:nvSpPr>
        <p:spPr>
          <a:xfrm>
            <a:off x="10251245" y="2378024"/>
            <a:ext cx="74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FC88D83-0BE7-0439-E8BC-64D31ED9F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054" y="2322777"/>
            <a:ext cx="743725" cy="3397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543BC2F-CFF7-6F87-F703-15CC25EE3713}"/>
              </a:ext>
            </a:extLst>
          </p:cNvPr>
          <p:cNvSpPr txBox="1"/>
          <p:nvPr/>
        </p:nvSpPr>
        <p:spPr>
          <a:xfrm>
            <a:off x="411182" y="625261"/>
            <a:ext cx="362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Parametric matrix model (PMM):</a:t>
            </a:r>
          </a:p>
        </p:txBody>
      </p:sp>
    </p:spTree>
    <p:extLst>
      <p:ext uri="{BB962C8B-B14F-4D97-AF65-F5344CB8AC3E}">
        <p14:creationId xmlns:p14="http://schemas.microsoft.com/office/powerpoint/2010/main" val="7012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CD25-51FF-5D92-A8AD-E9D00918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EC002-03D6-0532-A8F3-51624EEF8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-decay table</a:t>
                </a:r>
                <a:r>
                  <a:rPr lang="en-US" b="0" dirty="0"/>
                  <a:t> on the market 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Axial-deformation within relativistic RHB+QRPA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Treatment of odd nuclei within EFA blocking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Optimized residual interaction parameters + statistical uncertainties</a:t>
                </a:r>
              </a:p>
              <a:p>
                <a:r>
                  <a:rPr lang="en-US" b="0" dirty="0"/>
                  <a:t>Developed </a:t>
                </a:r>
                <a:r>
                  <a:rPr lang="en-US" b="0" dirty="0">
                    <a:solidFill>
                      <a:srgbClr val="FF0000"/>
                    </a:solidFill>
                  </a:rPr>
                  <a:t>emulators</a:t>
                </a:r>
                <a:r>
                  <a:rPr lang="en-US" b="0" dirty="0"/>
                  <a:t> for better UQ (L. </a:t>
                </a:r>
                <a:r>
                  <a:rPr lang="en-US" b="0" dirty="0" err="1"/>
                  <a:t>Jin</a:t>
                </a:r>
                <a:r>
                  <a:rPr lang="en-US" b="0" dirty="0"/>
                  <a:t>)</a:t>
                </a:r>
                <a:endParaRPr lang="en-US" dirty="0"/>
              </a:p>
              <a:p>
                <a:r>
                  <a:rPr lang="en-US" dirty="0"/>
                  <a:t>Exploration of non-linear effects within </a:t>
                </a:r>
                <a:r>
                  <a:rPr lang="en-US" dirty="0">
                    <a:solidFill>
                      <a:srgbClr val="FF0000"/>
                    </a:solidFill>
                  </a:rPr>
                  <a:t>Time-dependent DFT </a:t>
                </a:r>
                <a:r>
                  <a:rPr lang="en-US" dirty="0"/>
                  <a:t>(E. Flynn, K. </a:t>
                </a:r>
                <a:r>
                  <a:rPr lang="en-US" dirty="0" err="1"/>
                  <a:t>Godbey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Inclusion of </a:t>
                </a:r>
                <a:r>
                  <a:rPr lang="en-US" dirty="0">
                    <a:solidFill>
                      <a:srgbClr val="FF0000"/>
                    </a:solidFill>
                  </a:rPr>
                  <a:t>phonon couplings </a:t>
                </a:r>
                <a:r>
                  <a:rPr lang="en-US" dirty="0"/>
                  <a:t>within QVC (D.A. </a:t>
                </a:r>
                <a:r>
                  <a:rPr lang="en-US" dirty="0" err="1"/>
                  <a:t>Terrero</a:t>
                </a:r>
                <a:r>
                  <a:rPr lang="en-US" dirty="0"/>
                  <a:t>, G.M. </a:t>
                </a:r>
                <a:r>
                  <a:rPr lang="en-US" dirty="0" err="1"/>
                  <a:t>Pinedo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EC002-03D6-0532-A8F3-51624EEF8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6B584-FDA3-0637-635C-0E18BF63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14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E10337-F224-6972-2F0F-86533118E21C}"/>
              </a:ext>
            </a:extLst>
          </p:cNvPr>
          <p:cNvGrpSpPr/>
          <p:nvPr/>
        </p:nvGrpSpPr>
        <p:grpSpPr>
          <a:xfrm>
            <a:off x="7633856" y="136525"/>
            <a:ext cx="4558144" cy="2340401"/>
            <a:chOff x="455685" y="249667"/>
            <a:chExt cx="4997420" cy="254562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86B80EF-AE74-F6A2-F5F4-5B38D9F9473C}"/>
                </a:ext>
              </a:extLst>
            </p:cNvPr>
            <p:cNvCxnSpPr/>
            <p:nvPr/>
          </p:nvCxnSpPr>
          <p:spPr>
            <a:xfrm>
              <a:off x="1446445" y="1475675"/>
              <a:ext cx="1071672" cy="690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7FD9C9-8D50-95BC-3836-79037C5A52C4}"/>
                </a:ext>
              </a:extLst>
            </p:cNvPr>
            <p:cNvGrpSpPr/>
            <p:nvPr/>
          </p:nvGrpSpPr>
          <p:grpSpPr>
            <a:xfrm>
              <a:off x="2623476" y="2104541"/>
              <a:ext cx="685947" cy="690750"/>
              <a:chOff x="1336116" y="31018282"/>
              <a:chExt cx="1043896" cy="100647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2C1F8B-553A-6028-8219-661CC9DFC58E}"/>
                  </a:ext>
                </a:extLst>
              </p:cNvPr>
              <p:cNvSpPr/>
              <p:nvPr/>
            </p:nvSpPr>
            <p:spPr>
              <a:xfrm>
                <a:off x="1466367" y="31164326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208E42E-E953-C67E-EA51-0B0F36624F59}"/>
                  </a:ext>
                </a:extLst>
              </p:cNvPr>
              <p:cNvSpPr/>
              <p:nvPr/>
            </p:nvSpPr>
            <p:spPr>
              <a:xfrm>
                <a:off x="1461249" y="3134407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D16D8F0-1CFD-B921-83AC-56EE1C6002D8}"/>
                  </a:ext>
                </a:extLst>
              </p:cNvPr>
              <p:cNvSpPr/>
              <p:nvPr/>
            </p:nvSpPr>
            <p:spPr>
              <a:xfrm>
                <a:off x="1666816" y="3101828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1F696EC-378B-FA27-EE70-EFA477F8A767}"/>
                  </a:ext>
                </a:extLst>
              </p:cNvPr>
              <p:cNvSpPr/>
              <p:nvPr/>
            </p:nvSpPr>
            <p:spPr>
              <a:xfrm>
                <a:off x="1586247" y="3144675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055ECB-C8AA-4F35-C9DF-F5DD10950286}"/>
                  </a:ext>
                </a:extLst>
              </p:cNvPr>
              <p:cNvSpPr/>
              <p:nvPr/>
            </p:nvSpPr>
            <p:spPr>
              <a:xfrm>
                <a:off x="1641526" y="31207085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F9C5634-BEAE-766C-30D8-0EF912708838}"/>
                  </a:ext>
                </a:extLst>
              </p:cNvPr>
              <p:cNvSpPr/>
              <p:nvPr/>
            </p:nvSpPr>
            <p:spPr>
              <a:xfrm>
                <a:off x="1400703" y="3151012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3DB1126-0F14-6FC7-445D-C3048E8D78C1}"/>
                  </a:ext>
                </a:extLst>
              </p:cNvPr>
              <p:cNvSpPr/>
              <p:nvPr/>
            </p:nvSpPr>
            <p:spPr>
              <a:xfrm>
                <a:off x="1607331" y="3163139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C09E127-CE32-F99D-AFEA-1308D6D6309E}"/>
                  </a:ext>
                </a:extLst>
              </p:cNvPr>
              <p:cNvSpPr/>
              <p:nvPr/>
            </p:nvSpPr>
            <p:spPr>
              <a:xfrm>
                <a:off x="1769191" y="31556987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1FDCF97-175A-632A-2462-DB1CDEA35CB4}"/>
                  </a:ext>
                </a:extLst>
              </p:cNvPr>
              <p:cNvSpPr/>
              <p:nvPr/>
            </p:nvSpPr>
            <p:spPr>
              <a:xfrm>
                <a:off x="1788252" y="3136818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A416874-7939-7B7E-EC47-73EAB95F4699}"/>
                  </a:ext>
                </a:extLst>
              </p:cNvPr>
              <p:cNvSpPr/>
              <p:nvPr/>
            </p:nvSpPr>
            <p:spPr>
              <a:xfrm>
                <a:off x="1841975" y="3113267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DA73F4-934C-722F-8E37-28F5D2A3BB08}"/>
                  </a:ext>
                </a:extLst>
              </p:cNvPr>
              <p:cNvSpPr/>
              <p:nvPr/>
            </p:nvSpPr>
            <p:spPr>
              <a:xfrm>
                <a:off x="1995988" y="3126460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156A96-9DE5-20FF-6950-2D3C51C2D49B}"/>
                  </a:ext>
                </a:extLst>
              </p:cNvPr>
              <p:cNvSpPr/>
              <p:nvPr/>
            </p:nvSpPr>
            <p:spPr>
              <a:xfrm>
                <a:off x="1959172" y="314840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4A51F7-6AF2-50AB-6199-44D69A9B3DDC}"/>
                  </a:ext>
                </a:extLst>
              </p:cNvPr>
              <p:cNvSpPr/>
              <p:nvPr/>
            </p:nvSpPr>
            <p:spPr>
              <a:xfrm>
                <a:off x="1757826" y="3176153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9703DF5-41A9-6163-BA2C-BF598BB6C423}"/>
                  </a:ext>
                </a:extLst>
              </p:cNvPr>
              <p:cNvSpPr/>
              <p:nvPr/>
            </p:nvSpPr>
            <p:spPr>
              <a:xfrm>
                <a:off x="1520994" y="317219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C5E504-FB08-AFFB-C85D-8F6567204E70}"/>
                  </a:ext>
                </a:extLst>
              </p:cNvPr>
              <p:cNvSpPr/>
              <p:nvPr/>
            </p:nvSpPr>
            <p:spPr>
              <a:xfrm>
                <a:off x="1972657" y="3170703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544CF60-5123-7E90-960A-8D40A99CD2AC}"/>
                  </a:ext>
                </a:extLst>
              </p:cNvPr>
              <p:cNvSpPr/>
              <p:nvPr/>
            </p:nvSpPr>
            <p:spPr>
              <a:xfrm>
                <a:off x="2098084" y="3148845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FB8AB7-59F9-6BD7-6E69-42ED47881E73}"/>
                  </a:ext>
                </a:extLst>
              </p:cNvPr>
              <p:cNvSpPr/>
              <p:nvPr/>
            </p:nvSpPr>
            <p:spPr>
              <a:xfrm>
                <a:off x="1959303" y="3108937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40C7ABE-8A4F-E939-09E9-A3CE8525958A}"/>
                  </a:ext>
                </a:extLst>
              </p:cNvPr>
              <p:cNvSpPr/>
              <p:nvPr/>
            </p:nvSpPr>
            <p:spPr>
              <a:xfrm>
                <a:off x="1336116" y="3134402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FFCE6C1-5C77-53DD-FEDF-003838ABC310}"/>
                  </a:ext>
                </a:extLst>
              </p:cNvPr>
              <p:cNvSpPr/>
              <p:nvPr/>
            </p:nvSpPr>
            <p:spPr>
              <a:xfrm>
                <a:off x="1418745" y="31139609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6AE90B-1D2F-0487-F3D7-473EFF843C55}"/>
                </a:ext>
              </a:extLst>
            </p:cNvPr>
            <p:cNvGrpSpPr/>
            <p:nvPr/>
          </p:nvGrpSpPr>
          <p:grpSpPr>
            <a:xfrm>
              <a:off x="746430" y="735607"/>
              <a:ext cx="685947" cy="690750"/>
              <a:chOff x="1336116" y="31018282"/>
              <a:chExt cx="1043896" cy="100647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B052246-669E-E649-3865-79B80C06A129}"/>
                  </a:ext>
                </a:extLst>
              </p:cNvPr>
              <p:cNvSpPr/>
              <p:nvPr/>
            </p:nvSpPr>
            <p:spPr>
              <a:xfrm>
                <a:off x="1466367" y="31164326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FB82D8-68A8-0D26-FDFC-621605954908}"/>
                  </a:ext>
                </a:extLst>
              </p:cNvPr>
              <p:cNvSpPr/>
              <p:nvPr/>
            </p:nvSpPr>
            <p:spPr>
              <a:xfrm>
                <a:off x="1461249" y="3134407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37B6D13-701C-4CBE-7AC7-20B03392C9A8}"/>
                  </a:ext>
                </a:extLst>
              </p:cNvPr>
              <p:cNvSpPr/>
              <p:nvPr/>
            </p:nvSpPr>
            <p:spPr>
              <a:xfrm>
                <a:off x="1666816" y="3101828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788D87-E84E-F911-F3C8-10AADAC190AE}"/>
                  </a:ext>
                </a:extLst>
              </p:cNvPr>
              <p:cNvSpPr/>
              <p:nvPr/>
            </p:nvSpPr>
            <p:spPr>
              <a:xfrm>
                <a:off x="1586247" y="3144675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D6A687-691C-88F2-9B8A-1B5A027E4F65}"/>
                  </a:ext>
                </a:extLst>
              </p:cNvPr>
              <p:cNvSpPr/>
              <p:nvPr/>
            </p:nvSpPr>
            <p:spPr>
              <a:xfrm>
                <a:off x="1641526" y="31207085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54FC03C-A52B-7E33-2298-97A61E395E7C}"/>
                  </a:ext>
                </a:extLst>
              </p:cNvPr>
              <p:cNvSpPr/>
              <p:nvPr/>
            </p:nvSpPr>
            <p:spPr>
              <a:xfrm>
                <a:off x="1400703" y="3151012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887F0AC-0642-DE2E-3972-16519DA37DA3}"/>
                  </a:ext>
                </a:extLst>
              </p:cNvPr>
              <p:cNvSpPr/>
              <p:nvPr/>
            </p:nvSpPr>
            <p:spPr>
              <a:xfrm>
                <a:off x="1607331" y="3163139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C854EAD-09AD-712B-6A1C-C0749A482F6C}"/>
                  </a:ext>
                </a:extLst>
              </p:cNvPr>
              <p:cNvSpPr/>
              <p:nvPr/>
            </p:nvSpPr>
            <p:spPr>
              <a:xfrm>
                <a:off x="1769191" y="31556987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15DA48B-7E89-6424-5458-ED16C7E62F16}"/>
                  </a:ext>
                </a:extLst>
              </p:cNvPr>
              <p:cNvSpPr/>
              <p:nvPr/>
            </p:nvSpPr>
            <p:spPr>
              <a:xfrm>
                <a:off x="1788252" y="3136818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9D308A8-4244-3936-74D1-AC8023ACDF72}"/>
                  </a:ext>
                </a:extLst>
              </p:cNvPr>
              <p:cNvSpPr/>
              <p:nvPr/>
            </p:nvSpPr>
            <p:spPr>
              <a:xfrm>
                <a:off x="1841975" y="3113267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C8FBD14-0AEB-95E1-2BB3-8B50A5F289F1}"/>
                  </a:ext>
                </a:extLst>
              </p:cNvPr>
              <p:cNvSpPr/>
              <p:nvPr/>
            </p:nvSpPr>
            <p:spPr>
              <a:xfrm>
                <a:off x="1995988" y="3126460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D1E8DC7-4DF8-FC21-48DE-0D499D439003}"/>
                  </a:ext>
                </a:extLst>
              </p:cNvPr>
              <p:cNvSpPr/>
              <p:nvPr/>
            </p:nvSpPr>
            <p:spPr>
              <a:xfrm>
                <a:off x="1959172" y="314840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B355F94-450F-B217-F8C4-9786129429AC}"/>
                  </a:ext>
                </a:extLst>
              </p:cNvPr>
              <p:cNvSpPr/>
              <p:nvPr/>
            </p:nvSpPr>
            <p:spPr>
              <a:xfrm>
                <a:off x="1757826" y="3176153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2B5B626-DB58-99F5-DC09-D9F095118D42}"/>
                  </a:ext>
                </a:extLst>
              </p:cNvPr>
              <p:cNvSpPr/>
              <p:nvPr/>
            </p:nvSpPr>
            <p:spPr>
              <a:xfrm>
                <a:off x="1520994" y="317219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B0FB39-1B54-BEED-3979-5743CEE54E03}"/>
                  </a:ext>
                </a:extLst>
              </p:cNvPr>
              <p:cNvSpPr/>
              <p:nvPr/>
            </p:nvSpPr>
            <p:spPr>
              <a:xfrm>
                <a:off x="1972657" y="3170703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9C267B7-A261-607F-A287-497BF832D6D4}"/>
                  </a:ext>
                </a:extLst>
              </p:cNvPr>
              <p:cNvSpPr/>
              <p:nvPr/>
            </p:nvSpPr>
            <p:spPr>
              <a:xfrm>
                <a:off x="2098084" y="3148845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148701-5392-946C-897D-2E692C0F16CA}"/>
                  </a:ext>
                </a:extLst>
              </p:cNvPr>
              <p:cNvSpPr/>
              <p:nvPr/>
            </p:nvSpPr>
            <p:spPr>
              <a:xfrm>
                <a:off x="1959303" y="3108937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2E97879-E5EA-43CA-6D80-0BFD40597DF2}"/>
                  </a:ext>
                </a:extLst>
              </p:cNvPr>
              <p:cNvSpPr/>
              <p:nvPr/>
            </p:nvSpPr>
            <p:spPr>
              <a:xfrm>
                <a:off x="1336116" y="3134402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155FA0-EAC6-747A-B46C-9FA04815EAC0}"/>
                  </a:ext>
                </a:extLst>
              </p:cNvPr>
              <p:cNvSpPr/>
              <p:nvPr/>
            </p:nvSpPr>
            <p:spPr>
              <a:xfrm>
                <a:off x="1418745" y="31139609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8244E1A-BA16-8462-3CA8-CE6C1F09790F}"/>
                </a:ext>
              </a:extLst>
            </p:cNvPr>
            <p:cNvCxnSpPr>
              <a:cxnSpLocks/>
            </p:cNvCxnSpPr>
            <p:nvPr/>
          </p:nvCxnSpPr>
          <p:spPr>
            <a:xfrm>
              <a:off x="1590044" y="1193616"/>
              <a:ext cx="1495795" cy="923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A42E01-4C1E-079A-8715-066331C72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9118" y="567309"/>
              <a:ext cx="1521533" cy="3293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EAD0BFE-F1BF-FBCA-2C4B-85BF84A29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2336" y="249667"/>
              <a:ext cx="591621" cy="39441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A3E699C-6E90-8EDC-01CD-A41AB8973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7450" y="1245210"/>
              <a:ext cx="537836" cy="39441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8CB7FCC-B307-AD52-BAFC-1A1CCD83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685" y="1614486"/>
              <a:ext cx="909605" cy="3505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3CA3B6A-688C-36D8-38BD-96A29CE5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146" y="2313957"/>
              <a:ext cx="1914959" cy="320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5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CC9B-03CD-9A32-0703-CA5897BE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38C7A-6F93-A479-6B06-B67BE4E09FD8}"/>
              </a:ext>
            </a:extLst>
          </p:cNvPr>
          <p:cNvGrpSpPr/>
          <p:nvPr/>
        </p:nvGrpSpPr>
        <p:grpSpPr>
          <a:xfrm>
            <a:off x="419101" y="4076977"/>
            <a:ext cx="11186746" cy="2454542"/>
            <a:chOff x="24950938" y="26267459"/>
            <a:chExt cx="10972800" cy="4142993"/>
          </a:xfrm>
        </p:grpSpPr>
        <p:sp>
          <p:nvSpPr>
            <p:cNvPr id="4" name="Rectangle 670">
              <a:extLst>
                <a:ext uri="{FF2B5EF4-FFF2-40B4-BE49-F238E27FC236}">
                  <a16:creationId xmlns:a16="http://schemas.microsoft.com/office/drawing/2014/main" id="{9F75ACD7-6F42-0A15-B082-45E886033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0938" y="26289000"/>
              <a:ext cx="10972800" cy="4121452"/>
            </a:xfrm>
            <a:prstGeom prst="rect">
              <a:avLst/>
            </a:prstGeom>
            <a:solidFill>
              <a:srgbClr val="F5F5F5">
                <a:alpha val="69804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800" tIns="43398" rIns="86800" bIns="43398" anchor="ctr"/>
            <a:lstStyle/>
            <a:p>
              <a:endParaRPr lang="en-US" sz="3210" dirty="0">
                <a:latin typeface="Palatino"/>
              </a:endParaRPr>
            </a:p>
          </p:txBody>
        </p:sp>
        <p:sp>
          <p:nvSpPr>
            <p:cNvPr id="5" name="Text Box 36">
              <a:extLst>
                <a:ext uri="{FF2B5EF4-FFF2-40B4-BE49-F238E27FC236}">
                  <a16:creationId xmlns:a16="http://schemas.microsoft.com/office/drawing/2014/main" id="{17802855-E06A-F1A9-C499-BD7549FFD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5862" y="26267459"/>
              <a:ext cx="9795877" cy="131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800" tIns="43398" rIns="86800" bIns="43398">
              <a:spAutoFit/>
            </a:bodyPr>
            <a:lstStyle/>
            <a:p>
              <a:pPr>
                <a:buSzPct val="120000"/>
                <a:buFont typeface="Wingdings" pitchFamily="2" charset="2"/>
                <a:buNone/>
              </a:pPr>
              <a:endParaRPr lang="en-US" sz="4500" b="1" u="sng" dirty="0">
                <a:solidFill>
                  <a:srgbClr val="00AB5D"/>
                </a:solidFill>
                <a:latin typeface="Palatino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2236EC-20EB-A217-A0E2-7420F85BBE12}"/>
                </a:ext>
              </a:extLst>
            </p:cNvPr>
            <p:cNvSpPr txBox="1"/>
            <p:nvPr/>
          </p:nvSpPr>
          <p:spPr>
            <a:xfrm>
              <a:off x="25133801" y="26543687"/>
              <a:ext cx="6510205" cy="3264914"/>
            </a:xfrm>
            <a:prstGeom prst="rect">
              <a:avLst/>
            </a:prstGeom>
            <a:noFill/>
          </p:spPr>
          <p:txBody>
            <a:bodyPr wrap="square" lIns="86813" tIns="43406" rIns="86813" bIns="43406" rtlCol="0">
              <a:spAutoFit/>
            </a:bodyPr>
            <a:lstStyle/>
            <a:p>
              <a:pPr algn="l"/>
              <a:r>
                <a:rPr lang="en-US" sz="2000" dirty="0">
                  <a:latin typeface="Palatino" pitchFamily="2" charset="77"/>
                  <a:ea typeface="Palatino" pitchFamily="2" charset="77"/>
                </a:rPr>
                <a:t>This work was supported by the U.S. Department of Energy under Award Number DE-NA0004074 (NNSA, the Stewardship Science Academic Alliances program) and the US National Science Foundation under Grant PHY-1927130 (</a:t>
              </a:r>
              <a:r>
                <a:rPr lang="en-US" sz="2000" dirty="0" err="1">
                  <a:latin typeface="Palatino" pitchFamily="2" charset="77"/>
                  <a:ea typeface="Palatino" pitchFamily="2" charset="77"/>
                </a:rPr>
                <a:t>AccelNet</a:t>
              </a:r>
              <a:r>
                <a:rPr lang="en-US" sz="2000" dirty="0">
                  <a:latin typeface="Palatino" pitchFamily="2" charset="77"/>
                  <a:ea typeface="Palatino" pitchFamily="2" charset="77"/>
                </a:rPr>
                <a:t>-WOU: International Research Network for Nuclear Astrophysics [</a:t>
              </a:r>
              <a:r>
                <a:rPr lang="en-US" sz="2000" dirty="0" err="1">
                  <a:latin typeface="Palatino" pitchFamily="2" charset="77"/>
                  <a:ea typeface="Palatino" pitchFamily="2" charset="77"/>
                </a:rPr>
                <a:t>IReNA</a:t>
              </a:r>
              <a:r>
                <a:rPr lang="en-US" sz="2000" dirty="0">
                  <a:latin typeface="Palatino" pitchFamily="2" charset="77"/>
                  <a:ea typeface="Palatino" pitchFamily="2" charset="77"/>
                </a:rPr>
                <a:t>])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FFA668-93CB-F219-752F-8CA6BCFA8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" t="28082" r="4245" b="26237"/>
            <a:stretch/>
          </p:blipFill>
          <p:spPr>
            <a:xfrm>
              <a:off x="31577713" y="26725348"/>
              <a:ext cx="4035025" cy="1134435"/>
            </a:xfrm>
            <a:prstGeom prst="rect">
              <a:avLst/>
            </a:prstGeom>
          </p:spPr>
        </p:pic>
      </p:grpSp>
      <p:pic>
        <p:nvPicPr>
          <p:cNvPr id="8" name="Picture 2" descr="IRENA">
            <a:extLst>
              <a:ext uri="{FF2B5EF4-FFF2-40B4-BE49-F238E27FC236}">
                <a16:creationId xmlns:a16="http://schemas.microsoft.com/office/drawing/2014/main" id="{AC655E42-3779-F00B-0DBF-4E69359B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74" y="5080647"/>
            <a:ext cx="1069080" cy="13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0C3263-AFB7-1AB1-4C2B-97591D92DD76}"/>
              </a:ext>
            </a:extLst>
          </p:cNvPr>
          <p:cNvSpPr txBox="1"/>
          <p:nvPr/>
        </p:nvSpPr>
        <p:spPr>
          <a:xfrm>
            <a:off x="838200" y="1608712"/>
            <a:ext cx="107676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MSU/FRIB: </a:t>
            </a:r>
            <a:r>
              <a:rPr lang="en-US" sz="2400" dirty="0" err="1"/>
              <a:t>Witek</a:t>
            </a:r>
            <a:r>
              <a:rPr lang="en-US" sz="2400" dirty="0"/>
              <a:t> </a:t>
            </a:r>
            <a:r>
              <a:rPr lang="en-US" sz="2400" dirty="0" err="1"/>
              <a:t>Nazarewicz</a:t>
            </a:r>
            <a:r>
              <a:rPr lang="en-US" sz="2400" dirty="0"/>
              <a:t>, Kyle </a:t>
            </a:r>
            <a:r>
              <a:rPr lang="en-US" sz="2400" dirty="0" err="1"/>
              <a:t>Godbey</a:t>
            </a:r>
            <a:r>
              <a:rPr lang="en-US" sz="2400" dirty="0"/>
              <a:t>, Pablo Giuliani, </a:t>
            </a:r>
            <a:r>
              <a:rPr lang="en-US" sz="2400" dirty="0" err="1"/>
              <a:t>Sudhanva</a:t>
            </a:r>
            <a:r>
              <a:rPr lang="en-US" sz="2400" dirty="0"/>
              <a:t> Lalit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MSU/The University of Toledo: </a:t>
            </a:r>
            <a:r>
              <a:rPr lang="en-US" sz="2400" dirty="0"/>
              <a:t>Lauren </a:t>
            </a:r>
            <a:r>
              <a:rPr lang="en-US" sz="2400" dirty="0" err="1"/>
              <a:t>Jin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University of Zagreb: </a:t>
            </a:r>
            <a:r>
              <a:rPr lang="en-US" sz="2400" dirty="0"/>
              <a:t>Nils </a:t>
            </a:r>
            <a:r>
              <a:rPr lang="en-US" sz="2400" dirty="0" err="1"/>
              <a:t>Paar</a:t>
            </a:r>
            <a:r>
              <a:rPr lang="en-US" sz="2400" dirty="0"/>
              <a:t>, Tamara </a:t>
            </a:r>
            <a:r>
              <a:rPr lang="en-US" sz="2400" dirty="0" err="1"/>
              <a:t>Niksic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GSI/TU Darmstadt: </a:t>
            </a:r>
            <a:r>
              <a:rPr lang="en-US" sz="2400" dirty="0"/>
              <a:t>Diana </a:t>
            </a:r>
            <a:r>
              <a:rPr lang="en-US" sz="2400" dirty="0" err="1"/>
              <a:t>Alvear-Terrero</a:t>
            </a:r>
            <a:r>
              <a:rPr lang="en-US" sz="2400" dirty="0"/>
              <a:t>, Gabriel Martinez-</a:t>
            </a:r>
            <a:r>
              <a:rPr lang="en-US" sz="2400" dirty="0" err="1"/>
              <a:t>Pinedo</a:t>
            </a:r>
            <a:r>
              <a:rPr lang="en-US" sz="2400" dirty="0"/>
              <a:t>, Caroline Robin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A70A22-F67F-C042-8FA6-74656F11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C55BC-01DF-D697-4EDF-91DDAD8BC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953" y="3221848"/>
            <a:ext cx="5181600" cy="4351338"/>
          </a:xfrm>
        </p:spPr>
        <p:txBody>
          <a:bodyPr/>
          <a:lstStyle/>
          <a:p>
            <a:r>
              <a:rPr lang="en-US" dirty="0"/>
              <a:t>D3C* relativistic EDF</a:t>
            </a:r>
          </a:p>
          <a:p>
            <a:r>
              <a:rPr lang="en-US" dirty="0"/>
              <a:t>FT-HBCS+FT-QRPA</a:t>
            </a:r>
          </a:p>
          <a:p>
            <a:r>
              <a:rPr lang="en-US" u="sng" dirty="0"/>
              <a:t>Spherical symmetry</a:t>
            </a:r>
          </a:p>
          <a:p>
            <a:r>
              <a:rPr lang="en-US" dirty="0"/>
              <a:t>Impact of stellar environment on decay rates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CF803-D4AC-24E2-1669-A6B64E1DD772}"/>
              </a:ext>
            </a:extLst>
          </p:cNvPr>
          <p:cNvSpPr txBox="1"/>
          <p:nvPr/>
        </p:nvSpPr>
        <p:spPr>
          <a:xfrm>
            <a:off x="455685" y="5955242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, E. </a:t>
            </a:r>
            <a:r>
              <a:rPr lang="en-US" sz="1600" dirty="0" err="1">
                <a:solidFill>
                  <a:srgbClr val="002060"/>
                </a:solidFill>
              </a:rPr>
              <a:t>Yüksel</a:t>
            </a:r>
            <a:r>
              <a:rPr lang="en-US" sz="1600" dirty="0">
                <a:solidFill>
                  <a:srgbClr val="002060"/>
                </a:solidFill>
              </a:rPr>
              <a:t>, Y. F. </a:t>
            </a:r>
            <a:r>
              <a:rPr lang="en-US" sz="1600" dirty="0" err="1">
                <a:solidFill>
                  <a:srgbClr val="002060"/>
                </a:solidFill>
              </a:rPr>
              <a:t>Niu</a:t>
            </a:r>
            <a:r>
              <a:rPr lang="en-US" sz="1600" dirty="0">
                <a:solidFill>
                  <a:srgbClr val="002060"/>
                </a:solidFill>
              </a:rPr>
              <a:t>, and N. </a:t>
            </a:r>
            <a:r>
              <a:rPr lang="en-US" sz="1600" dirty="0" err="1">
                <a:solidFill>
                  <a:srgbClr val="002060"/>
                </a:solidFill>
              </a:rPr>
              <a:t>Paar</a:t>
            </a:r>
            <a:r>
              <a:rPr lang="en-US" sz="1600" dirty="0">
                <a:solidFill>
                  <a:srgbClr val="002060"/>
                </a:solidFill>
              </a:rPr>
              <a:t>, PRC 104, 054318 (2021).]</a:t>
            </a:r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50EF0ECE-AECE-B098-0A92-56B3ED1E71B8}"/>
              </a:ext>
            </a:extLst>
          </p:cNvPr>
          <p:cNvGrpSpPr/>
          <p:nvPr/>
        </p:nvGrpSpPr>
        <p:grpSpPr>
          <a:xfrm>
            <a:off x="123176" y="53992"/>
            <a:ext cx="4268715" cy="2231087"/>
            <a:chOff x="455685" y="249667"/>
            <a:chExt cx="4997420" cy="254562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A769362-D1A8-E69A-8029-0E0D62D1C85D}"/>
                </a:ext>
              </a:extLst>
            </p:cNvPr>
            <p:cNvCxnSpPr/>
            <p:nvPr/>
          </p:nvCxnSpPr>
          <p:spPr>
            <a:xfrm>
              <a:off x="1446445" y="1475675"/>
              <a:ext cx="1071672" cy="690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2F64661-E6F2-106F-1E6B-259CDE4455AA}"/>
                </a:ext>
              </a:extLst>
            </p:cNvPr>
            <p:cNvGrpSpPr/>
            <p:nvPr/>
          </p:nvGrpSpPr>
          <p:grpSpPr>
            <a:xfrm>
              <a:off x="2623476" y="2104541"/>
              <a:ext cx="685947" cy="690750"/>
              <a:chOff x="1336116" y="31018282"/>
              <a:chExt cx="1043896" cy="100647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89F5A2-4416-F47A-93DE-83966D5621A0}"/>
                  </a:ext>
                </a:extLst>
              </p:cNvPr>
              <p:cNvSpPr/>
              <p:nvPr/>
            </p:nvSpPr>
            <p:spPr>
              <a:xfrm>
                <a:off x="1466367" y="31164326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B4D4241-7386-2E88-2F57-980D1AD424D8}"/>
                  </a:ext>
                </a:extLst>
              </p:cNvPr>
              <p:cNvSpPr/>
              <p:nvPr/>
            </p:nvSpPr>
            <p:spPr>
              <a:xfrm>
                <a:off x="1461249" y="3134407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ED00989-32FB-B8AE-D3C0-F4A4201AC4BE}"/>
                  </a:ext>
                </a:extLst>
              </p:cNvPr>
              <p:cNvSpPr/>
              <p:nvPr/>
            </p:nvSpPr>
            <p:spPr>
              <a:xfrm>
                <a:off x="1666816" y="3101828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C9C5C50-43F3-339B-F961-4023A34A5B9E}"/>
                  </a:ext>
                </a:extLst>
              </p:cNvPr>
              <p:cNvSpPr/>
              <p:nvPr/>
            </p:nvSpPr>
            <p:spPr>
              <a:xfrm>
                <a:off x="1586247" y="3144675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A94766-3B8D-4281-BE5E-AECF422B3186}"/>
                  </a:ext>
                </a:extLst>
              </p:cNvPr>
              <p:cNvSpPr/>
              <p:nvPr/>
            </p:nvSpPr>
            <p:spPr>
              <a:xfrm>
                <a:off x="1641526" y="31207085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F7A723E-DF85-1533-3C09-63D506D6C6FE}"/>
                  </a:ext>
                </a:extLst>
              </p:cNvPr>
              <p:cNvSpPr/>
              <p:nvPr/>
            </p:nvSpPr>
            <p:spPr>
              <a:xfrm>
                <a:off x="1400703" y="3151012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8B46FA6-256B-AB6D-BC80-85BDB8C81989}"/>
                  </a:ext>
                </a:extLst>
              </p:cNvPr>
              <p:cNvSpPr/>
              <p:nvPr/>
            </p:nvSpPr>
            <p:spPr>
              <a:xfrm>
                <a:off x="1607331" y="3163139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B38A8F3-116D-45B6-FC41-BC7AB5609BFE}"/>
                  </a:ext>
                </a:extLst>
              </p:cNvPr>
              <p:cNvSpPr/>
              <p:nvPr/>
            </p:nvSpPr>
            <p:spPr>
              <a:xfrm>
                <a:off x="1769191" y="31556987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743AFF-B918-71AF-21B1-4E5417097C7F}"/>
                  </a:ext>
                </a:extLst>
              </p:cNvPr>
              <p:cNvSpPr/>
              <p:nvPr/>
            </p:nvSpPr>
            <p:spPr>
              <a:xfrm>
                <a:off x="1788252" y="3136818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40E078B-48E8-F96A-850B-A947047EBD40}"/>
                  </a:ext>
                </a:extLst>
              </p:cNvPr>
              <p:cNvSpPr/>
              <p:nvPr/>
            </p:nvSpPr>
            <p:spPr>
              <a:xfrm>
                <a:off x="1841975" y="3113267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3894B5-1DFE-9E86-FDF0-823DD8945AF5}"/>
                  </a:ext>
                </a:extLst>
              </p:cNvPr>
              <p:cNvSpPr/>
              <p:nvPr/>
            </p:nvSpPr>
            <p:spPr>
              <a:xfrm>
                <a:off x="1995988" y="3126460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3F6E44E-F4D8-2570-9C60-98B8D54793CA}"/>
                  </a:ext>
                </a:extLst>
              </p:cNvPr>
              <p:cNvSpPr/>
              <p:nvPr/>
            </p:nvSpPr>
            <p:spPr>
              <a:xfrm>
                <a:off x="1959172" y="314840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5A8CFD-5041-CF48-3088-E1473A583A77}"/>
                  </a:ext>
                </a:extLst>
              </p:cNvPr>
              <p:cNvSpPr/>
              <p:nvPr/>
            </p:nvSpPr>
            <p:spPr>
              <a:xfrm>
                <a:off x="1757826" y="3176153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6465A2F-A014-9E78-EFA2-E325E53BCDED}"/>
                  </a:ext>
                </a:extLst>
              </p:cNvPr>
              <p:cNvSpPr/>
              <p:nvPr/>
            </p:nvSpPr>
            <p:spPr>
              <a:xfrm>
                <a:off x="1520994" y="317219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581EE6-4415-2E14-3D87-23F0415DF1F2}"/>
                  </a:ext>
                </a:extLst>
              </p:cNvPr>
              <p:cNvSpPr/>
              <p:nvPr/>
            </p:nvSpPr>
            <p:spPr>
              <a:xfrm>
                <a:off x="1972657" y="3170703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281F290-E79A-058A-C9A0-69C08D2685A9}"/>
                  </a:ext>
                </a:extLst>
              </p:cNvPr>
              <p:cNvSpPr/>
              <p:nvPr/>
            </p:nvSpPr>
            <p:spPr>
              <a:xfrm>
                <a:off x="2098084" y="3148845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427902D-5C91-9E33-9C42-CEB96DD13990}"/>
                  </a:ext>
                </a:extLst>
              </p:cNvPr>
              <p:cNvSpPr/>
              <p:nvPr/>
            </p:nvSpPr>
            <p:spPr>
              <a:xfrm>
                <a:off x="1959303" y="3108937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95B0162-6BF0-7FE7-8991-D3076D2B36D9}"/>
                  </a:ext>
                </a:extLst>
              </p:cNvPr>
              <p:cNvSpPr/>
              <p:nvPr/>
            </p:nvSpPr>
            <p:spPr>
              <a:xfrm>
                <a:off x="1336116" y="3134402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7F5C14C-5FD0-2ED5-0699-478E53F070B3}"/>
                  </a:ext>
                </a:extLst>
              </p:cNvPr>
              <p:cNvSpPr/>
              <p:nvPr/>
            </p:nvSpPr>
            <p:spPr>
              <a:xfrm>
                <a:off x="1418745" y="31139609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A73C3E-774F-DD59-1299-C868663C5D42}"/>
                </a:ext>
              </a:extLst>
            </p:cNvPr>
            <p:cNvGrpSpPr/>
            <p:nvPr/>
          </p:nvGrpSpPr>
          <p:grpSpPr>
            <a:xfrm>
              <a:off x="746430" y="735607"/>
              <a:ext cx="685947" cy="690750"/>
              <a:chOff x="1336116" y="31018282"/>
              <a:chExt cx="1043896" cy="100647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F8E802F-13D6-5CEA-9BF6-C7B0EA80141A}"/>
                  </a:ext>
                </a:extLst>
              </p:cNvPr>
              <p:cNvSpPr/>
              <p:nvPr/>
            </p:nvSpPr>
            <p:spPr>
              <a:xfrm>
                <a:off x="1466367" y="31164326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810C330-9FD5-00B0-874F-26D8F28D3A38}"/>
                  </a:ext>
                </a:extLst>
              </p:cNvPr>
              <p:cNvSpPr/>
              <p:nvPr/>
            </p:nvSpPr>
            <p:spPr>
              <a:xfrm>
                <a:off x="1461249" y="3134407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55C1130-A542-CDCA-06A7-4EDC55633BED}"/>
                  </a:ext>
                </a:extLst>
              </p:cNvPr>
              <p:cNvSpPr/>
              <p:nvPr/>
            </p:nvSpPr>
            <p:spPr>
              <a:xfrm>
                <a:off x="1666816" y="3101828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CE7F601-22F7-CDD3-DF71-BEE23DEA0676}"/>
                  </a:ext>
                </a:extLst>
              </p:cNvPr>
              <p:cNvSpPr/>
              <p:nvPr/>
            </p:nvSpPr>
            <p:spPr>
              <a:xfrm>
                <a:off x="1586247" y="3144675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F0D7A0C-EE47-C710-1772-DEA9B551D5B5}"/>
                  </a:ext>
                </a:extLst>
              </p:cNvPr>
              <p:cNvSpPr/>
              <p:nvPr/>
            </p:nvSpPr>
            <p:spPr>
              <a:xfrm>
                <a:off x="1641526" y="31207085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87DB688-2666-192B-40CD-F35D17CB4101}"/>
                  </a:ext>
                </a:extLst>
              </p:cNvPr>
              <p:cNvSpPr/>
              <p:nvPr/>
            </p:nvSpPr>
            <p:spPr>
              <a:xfrm>
                <a:off x="1400703" y="3151012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47BCED4-6CFD-DCB7-DC1E-B1AD5E88F84A}"/>
                  </a:ext>
                </a:extLst>
              </p:cNvPr>
              <p:cNvSpPr/>
              <p:nvPr/>
            </p:nvSpPr>
            <p:spPr>
              <a:xfrm>
                <a:off x="1607331" y="3163139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Oval 2047">
                <a:extLst>
                  <a:ext uri="{FF2B5EF4-FFF2-40B4-BE49-F238E27FC236}">
                    <a16:creationId xmlns:a16="http://schemas.microsoft.com/office/drawing/2014/main" id="{7BF719C6-27CF-6A17-D067-B63BBE783E5B}"/>
                  </a:ext>
                </a:extLst>
              </p:cNvPr>
              <p:cNvSpPr/>
              <p:nvPr/>
            </p:nvSpPr>
            <p:spPr>
              <a:xfrm>
                <a:off x="1769191" y="31556987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9" name="Oval 2048">
                <a:extLst>
                  <a:ext uri="{FF2B5EF4-FFF2-40B4-BE49-F238E27FC236}">
                    <a16:creationId xmlns:a16="http://schemas.microsoft.com/office/drawing/2014/main" id="{0F57E2D2-A6F9-49DB-BB1C-F7B17F8AF7FD}"/>
                  </a:ext>
                </a:extLst>
              </p:cNvPr>
              <p:cNvSpPr/>
              <p:nvPr/>
            </p:nvSpPr>
            <p:spPr>
              <a:xfrm>
                <a:off x="1788252" y="3136818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" name="Oval 2050">
                <a:extLst>
                  <a:ext uri="{FF2B5EF4-FFF2-40B4-BE49-F238E27FC236}">
                    <a16:creationId xmlns:a16="http://schemas.microsoft.com/office/drawing/2014/main" id="{1971E732-30E0-7BE7-CE4B-A823EB25DF54}"/>
                  </a:ext>
                </a:extLst>
              </p:cNvPr>
              <p:cNvSpPr/>
              <p:nvPr/>
            </p:nvSpPr>
            <p:spPr>
              <a:xfrm>
                <a:off x="1841975" y="3113267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" name="Oval 2052">
                <a:extLst>
                  <a:ext uri="{FF2B5EF4-FFF2-40B4-BE49-F238E27FC236}">
                    <a16:creationId xmlns:a16="http://schemas.microsoft.com/office/drawing/2014/main" id="{99B729A3-C984-D5EB-363D-F04B91BC947E}"/>
                  </a:ext>
                </a:extLst>
              </p:cNvPr>
              <p:cNvSpPr/>
              <p:nvPr/>
            </p:nvSpPr>
            <p:spPr>
              <a:xfrm>
                <a:off x="1995988" y="3126460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5" name="Oval 2054">
                <a:extLst>
                  <a:ext uri="{FF2B5EF4-FFF2-40B4-BE49-F238E27FC236}">
                    <a16:creationId xmlns:a16="http://schemas.microsoft.com/office/drawing/2014/main" id="{F678DF66-4EFB-602D-E36B-C2A763CCE2C6}"/>
                  </a:ext>
                </a:extLst>
              </p:cNvPr>
              <p:cNvSpPr/>
              <p:nvPr/>
            </p:nvSpPr>
            <p:spPr>
              <a:xfrm>
                <a:off x="1959172" y="314840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6" name="Oval 2055">
                <a:extLst>
                  <a:ext uri="{FF2B5EF4-FFF2-40B4-BE49-F238E27FC236}">
                    <a16:creationId xmlns:a16="http://schemas.microsoft.com/office/drawing/2014/main" id="{5686BBED-9CCD-DA0B-7A7F-AD4A37411206}"/>
                  </a:ext>
                </a:extLst>
              </p:cNvPr>
              <p:cNvSpPr/>
              <p:nvPr/>
            </p:nvSpPr>
            <p:spPr>
              <a:xfrm>
                <a:off x="1757826" y="31761539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7" name="Oval 2056">
                <a:extLst>
                  <a:ext uri="{FF2B5EF4-FFF2-40B4-BE49-F238E27FC236}">
                    <a16:creationId xmlns:a16="http://schemas.microsoft.com/office/drawing/2014/main" id="{9F5BD4BD-5DDA-8AC2-B108-1A0958AFF14F}"/>
                  </a:ext>
                </a:extLst>
              </p:cNvPr>
              <p:cNvSpPr/>
              <p:nvPr/>
            </p:nvSpPr>
            <p:spPr>
              <a:xfrm>
                <a:off x="1520994" y="31721942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8" name="Oval 2057">
                <a:extLst>
                  <a:ext uri="{FF2B5EF4-FFF2-40B4-BE49-F238E27FC236}">
                    <a16:creationId xmlns:a16="http://schemas.microsoft.com/office/drawing/2014/main" id="{8A26ED4F-C5D4-FD7C-0635-0D1CC223C2CD}"/>
                  </a:ext>
                </a:extLst>
              </p:cNvPr>
              <p:cNvSpPr/>
              <p:nvPr/>
            </p:nvSpPr>
            <p:spPr>
              <a:xfrm>
                <a:off x="1972657" y="31707033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Oval 2058">
                <a:extLst>
                  <a:ext uri="{FF2B5EF4-FFF2-40B4-BE49-F238E27FC236}">
                    <a16:creationId xmlns:a16="http://schemas.microsoft.com/office/drawing/2014/main" id="{F4281B05-815E-6140-0827-809A0D4BC655}"/>
                  </a:ext>
                </a:extLst>
              </p:cNvPr>
              <p:cNvSpPr/>
              <p:nvPr/>
            </p:nvSpPr>
            <p:spPr>
              <a:xfrm>
                <a:off x="2098084" y="31488454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0" name="Oval 2059">
                <a:extLst>
                  <a:ext uri="{FF2B5EF4-FFF2-40B4-BE49-F238E27FC236}">
                    <a16:creationId xmlns:a16="http://schemas.microsoft.com/office/drawing/2014/main" id="{B28C38D4-FB8E-06D8-8030-2DE7A9D6A873}"/>
                  </a:ext>
                </a:extLst>
              </p:cNvPr>
              <p:cNvSpPr/>
              <p:nvPr/>
            </p:nvSpPr>
            <p:spPr>
              <a:xfrm>
                <a:off x="1959303" y="31089377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1" name="Oval 2060">
                <a:extLst>
                  <a:ext uri="{FF2B5EF4-FFF2-40B4-BE49-F238E27FC236}">
                    <a16:creationId xmlns:a16="http://schemas.microsoft.com/office/drawing/2014/main" id="{73FFC713-1EF3-63B2-77B4-0798243E4D98}"/>
                  </a:ext>
                </a:extLst>
              </p:cNvPr>
              <p:cNvSpPr/>
              <p:nvPr/>
            </p:nvSpPr>
            <p:spPr>
              <a:xfrm>
                <a:off x="1336116" y="31344022"/>
                <a:ext cx="281928" cy="263215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2" name="Oval 2061">
                <a:extLst>
                  <a:ext uri="{FF2B5EF4-FFF2-40B4-BE49-F238E27FC236}">
                    <a16:creationId xmlns:a16="http://schemas.microsoft.com/office/drawing/2014/main" id="{A08E1794-5E0E-A40E-FF23-AA03A5FD871A}"/>
                  </a:ext>
                </a:extLst>
              </p:cNvPr>
              <p:cNvSpPr/>
              <p:nvPr/>
            </p:nvSpPr>
            <p:spPr>
              <a:xfrm>
                <a:off x="1418745" y="31139609"/>
                <a:ext cx="281928" cy="2632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63" name="Straight Arrow Connector 2062">
              <a:extLst>
                <a:ext uri="{FF2B5EF4-FFF2-40B4-BE49-F238E27FC236}">
                  <a16:creationId xmlns:a16="http://schemas.microsoft.com/office/drawing/2014/main" id="{8147668F-94BD-8202-CFD3-13BAF8F2AE23}"/>
                </a:ext>
              </a:extLst>
            </p:cNvPr>
            <p:cNvCxnSpPr>
              <a:cxnSpLocks/>
            </p:cNvCxnSpPr>
            <p:nvPr/>
          </p:nvCxnSpPr>
          <p:spPr>
            <a:xfrm>
              <a:off x="1590044" y="1193616"/>
              <a:ext cx="1495795" cy="923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Arrow Connector 2064">
              <a:extLst>
                <a:ext uri="{FF2B5EF4-FFF2-40B4-BE49-F238E27FC236}">
                  <a16:creationId xmlns:a16="http://schemas.microsoft.com/office/drawing/2014/main" id="{70C7F235-A8AD-B197-E266-6E3B5875C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9118" y="567309"/>
              <a:ext cx="1521533" cy="3293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8" name="Picture 2067">
              <a:extLst>
                <a:ext uri="{FF2B5EF4-FFF2-40B4-BE49-F238E27FC236}">
                  <a16:creationId xmlns:a16="http://schemas.microsoft.com/office/drawing/2014/main" id="{660EE325-2B97-E945-5B88-A4633349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2336" y="249667"/>
              <a:ext cx="591621" cy="394414"/>
            </a:xfrm>
            <a:prstGeom prst="rect">
              <a:avLst/>
            </a:prstGeom>
          </p:spPr>
        </p:pic>
        <p:pic>
          <p:nvPicPr>
            <p:cNvPr id="2069" name="Picture 2068">
              <a:extLst>
                <a:ext uri="{FF2B5EF4-FFF2-40B4-BE49-F238E27FC236}">
                  <a16:creationId xmlns:a16="http://schemas.microsoft.com/office/drawing/2014/main" id="{A94C3EB6-064F-1F25-9F23-2526F3E5C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7450" y="1245210"/>
              <a:ext cx="537836" cy="394413"/>
            </a:xfrm>
            <a:prstGeom prst="rect">
              <a:avLst/>
            </a:prstGeom>
          </p:spPr>
        </p:pic>
        <p:pic>
          <p:nvPicPr>
            <p:cNvPr id="2070" name="Picture 2069">
              <a:extLst>
                <a:ext uri="{FF2B5EF4-FFF2-40B4-BE49-F238E27FC236}">
                  <a16:creationId xmlns:a16="http://schemas.microsoft.com/office/drawing/2014/main" id="{D64A01B6-348E-1227-DF72-883C818B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5" y="1614486"/>
              <a:ext cx="909605" cy="350577"/>
            </a:xfrm>
            <a:prstGeom prst="rect">
              <a:avLst/>
            </a:prstGeom>
          </p:spPr>
        </p:pic>
        <p:pic>
          <p:nvPicPr>
            <p:cNvPr id="2071" name="Picture 2070">
              <a:extLst>
                <a:ext uri="{FF2B5EF4-FFF2-40B4-BE49-F238E27FC236}">
                  <a16:creationId xmlns:a16="http://schemas.microsoft.com/office/drawing/2014/main" id="{E66A745A-E390-F012-DDF9-D360B43A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8146" y="2313957"/>
              <a:ext cx="1914959" cy="320604"/>
            </a:xfrm>
            <a:prstGeom prst="rect">
              <a:avLst/>
            </a:prstGeom>
          </p:spPr>
        </p:pic>
      </p:grpSp>
      <p:sp>
        <p:nvSpPr>
          <p:cNvPr id="2072" name="Slide Number Placeholder 2071">
            <a:extLst>
              <a:ext uri="{FF2B5EF4-FFF2-40B4-BE49-F238E27FC236}">
                <a16:creationId xmlns:a16="http://schemas.microsoft.com/office/drawing/2014/main" id="{8B788922-B923-A065-42FC-CB63BD51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2</a:t>
            </a:fld>
            <a:endParaRPr lang="en-US"/>
          </a:p>
        </p:txBody>
      </p:sp>
      <p:pic>
        <p:nvPicPr>
          <p:cNvPr id="2074" name="Picture 2073">
            <a:extLst>
              <a:ext uri="{FF2B5EF4-FFF2-40B4-BE49-F238E27FC236}">
                <a16:creationId xmlns:a16="http://schemas.microsoft.com/office/drawing/2014/main" id="{13711934-CCBD-9D68-5E37-F98F8EEB3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110" y="-38054"/>
            <a:ext cx="4012035" cy="3071389"/>
          </a:xfrm>
          <a:prstGeom prst="rect">
            <a:avLst/>
          </a:prstGeom>
        </p:spPr>
      </p:pic>
      <p:pic>
        <p:nvPicPr>
          <p:cNvPr id="2076" name="Picture 2075">
            <a:extLst>
              <a:ext uri="{FF2B5EF4-FFF2-40B4-BE49-F238E27FC236}">
                <a16:creationId xmlns:a16="http://schemas.microsoft.com/office/drawing/2014/main" id="{9B14875A-8CF7-9D39-4469-E6D7461B2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153" y="3011308"/>
            <a:ext cx="4068847" cy="3114881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9D7856A9-DEA7-B6B0-C89D-9A018F0A5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463" y="2329461"/>
            <a:ext cx="4147073" cy="2495983"/>
          </a:xfrm>
          <a:prstGeom prst="rect">
            <a:avLst/>
          </a:prstGeom>
        </p:spPr>
      </p:pic>
      <p:sp>
        <p:nvSpPr>
          <p:cNvPr id="2080" name="TextBox 2079">
            <a:extLst>
              <a:ext uri="{FF2B5EF4-FFF2-40B4-BE49-F238E27FC236}">
                <a16:creationId xmlns:a16="http://schemas.microsoft.com/office/drawing/2014/main" id="{DD7E307F-4253-A3A9-2441-326EE57AA98B}"/>
              </a:ext>
            </a:extLst>
          </p:cNvPr>
          <p:cNvSpPr txBox="1"/>
          <p:nvPr/>
        </p:nvSpPr>
        <p:spPr>
          <a:xfrm>
            <a:off x="455684" y="6240469"/>
            <a:ext cx="815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, E. </a:t>
            </a:r>
            <a:r>
              <a:rPr lang="en-US" sz="1600" dirty="0" err="1">
                <a:solidFill>
                  <a:srgbClr val="002060"/>
                </a:solidFill>
              </a:rPr>
              <a:t>Yüksel</a:t>
            </a:r>
            <a:r>
              <a:rPr lang="en-US" sz="1600" dirty="0">
                <a:solidFill>
                  <a:srgbClr val="002060"/>
                </a:solidFill>
              </a:rPr>
              <a:t>, Y. F. </a:t>
            </a:r>
            <a:r>
              <a:rPr lang="en-US" sz="1600" dirty="0" err="1">
                <a:solidFill>
                  <a:srgbClr val="002060"/>
                </a:solidFill>
              </a:rPr>
              <a:t>Niu</a:t>
            </a:r>
            <a:r>
              <a:rPr lang="en-US" sz="1600" dirty="0">
                <a:solidFill>
                  <a:srgbClr val="002060"/>
                </a:solidFill>
              </a:rPr>
              <a:t>, G. </a:t>
            </a:r>
            <a:r>
              <a:rPr lang="en-US" sz="1600" dirty="0" err="1">
                <a:solidFill>
                  <a:srgbClr val="002060"/>
                </a:solidFill>
              </a:rPr>
              <a:t>Colò</a:t>
            </a:r>
            <a:r>
              <a:rPr lang="en-US" sz="1600" dirty="0">
                <a:solidFill>
                  <a:srgbClr val="002060"/>
                </a:solidFill>
              </a:rPr>
              <a:t>, E. Khan, and N. </a:t>
            </a:r>
            <a:r>
              <a:rPr lang="en-US" sz="1600" dirty="0" err="1">
                <a:solidFill>
                  <a:srgbClr val="002060"/>
                </a:solidFill>
              </a:rPr>
              <a:t>Paar</a:t>
            </a:r>
            <a:r>
              <a:rPr lang="en-US" sz="1600" dirty="0">
                <a:solidFill>
                  <a:srgbClr val="002060"/>
                </a:solidFill>
              </a:rPr>
              <a:t>, PRC 102, 065804 (2020).]</a:t>
            </a:r>
          </a:p>
        </p:txBody>
      </p:sp>
    </p:spTree>
    <p:extLst>
      <p:ext uri="{BB962C8B-B14F-4D97-AF65-F5344CB8AC3E}">
        <p14:creationId xmlns:p14="http://schemas.microsoft.com/office/powerpoint/2010/main" val="323667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972A-9AFB-4C37-B272-CF51E795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the market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7F97C-2A85-D32F-53DC-56C003B0FD3E}"/>
              </a:ext>
            </a:extLst>
          </p:cNvPr>
          <p:cNvSpPr txBox="1"/>
          <p:nvPr/>
        </p:nvSpPr>
        <p:spPr>
          <a:xfrm>
            <a:off x="838200" y="2028825"/>
            <a:ext cx="979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T. </a:t>
            </a:r>
            <a:r>
              <a:rPr lang="en-US" sz="2000" dirty="0" err="1">
                <a:solidFill>
                  <a:srgbClr val="002060"/>
                </a:solidFill>
              </a:rPr>
              <a:t>Marketin</a:t>
            </a:r>
            <a:r>
              <a:rPr lang="en-US" sz="2000" dirty="0">
                <a:solidFill>
                  <a:srgbClr val="002060"/>
                </a:solidFill>
              </a:rPr>
              <a:t>, L. </a:t>
            </a:r>
            <a:r>
              <a:rPr lang="en-US" sz="2000" dirty="0" err="1">
                <a:solidFill>
                  <a:srgbClr val="002060"/>
                </a:solidFill>
              </a:rPr>
              <a:t>Huther</a:t>
            </a:r>
            <a:r>
              <a:rPr lang="en-US" sz="2000" dirty="0">
                <a:solidFill>
                  <a:srgbClr val="002060"/>
                </a:solidFill>
              </a:rPr>
              <a:t>, and G. Martínez-</a:t>
            </a:r>
            <a:r>
              <a:rPr lang="en-US" sz="2000" dirty="0" err="1">
                <a:solidFill>
                  <a:srgbClr val="002060"/>
                </a:solidFill>
              </a:rPr>
              <a:t>Pinedo</a:t>
            </a:r>
            <a:r>
              <a:rPr lang="en-US" sz="2000" dirty="0">
                <a:solidFill>
                  <a:srgbClr val="002060"/>
                </a:solidFill>
              </a:rPr>
              <a:t>, PRC 93, 025805 (2016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6EDDC1-B33A-32C3-FEEE-D06E0F1E47A5}"/>
              </a:ext>
            </a:extLst>
          </p:cNvPr>
          <p:cNvCxnSpPr>
            <a:cxnSpLocks/>
          </p:cNvCxnSpPr>
          <p:nvPr/>
        </p:nvCxnSpPr>
        <p:spPr>
          <a:xfrm>
            <a:off x="2043112" y="2705933"/>
            <a:ext cx="13287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966FDF-8150-EA94-9D58-F628251CAA75}"/>
              </a:ext>
            </a:extLst>
          </p:cNvPr>
          <p:cNvSpPr txBox="1"/>
          <p:nvPr/>
        </p:nvSpPr>
        <p:spPr>
          <a:xfrm>
            <a:off x="3557588" y="2505670"/>
            <a:ext cx="60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Relativistic D3C* interaction, includes allowed (1+) and first-forbidden (0-,1-,2-), restricted to spherical symmetry, false vacuum for even-even nuclei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5F2C3-5B04-9D69-B82A-0F29EBCAA822}"/>
              </a:ext>
            </a:extLst>
          </p:cNvPr>
          <p:cNvSpPr txBox="1"/>
          <p:nvPr/>
        </p:nvSpPr>
        <p:spPr>
          <a:xfrm>
            <a:off x="838200" y="3567291"/>
            <a:ext cx="979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E. M. Ney, J. Engel, T. Li, and N. Schunk, PRC 102, 034326 (2020)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97DE0B-C0F8-9BF2-D585-B76247779DAA}"/>
              </a:ext>
            </a:extLst>
          </p:cNvPr>
          <p:cNvCxnSpPr>
            <a:cxnSpLocks/>
          </p:cNvCxnSpPr>
          <p:nvPr/>
        </p:nvCxnSpPr>
        <p:spPr>
          <a:xfrm>
            <a:off x="2102643" y="4244399"/>
            <a:ext cx="13287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F9D93-B0AD-AAE8-884B-5E3EFF032AAA}"/>
              </a:ext>
            </a:extLst>
          </p:cNvPr>
          <p:cNvSpPr txBox="1"/>
          <p:nvPr/>
        </p:nvSpPr>
        <p:spPr>
          <a:xfrm>
            <a:off x="3557588" y="4059076"/>
            <a:ext cx="60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Non-relativistic </a:t>
            </a:r>
            <a:r>
              <a:rPr lang="en-US" dirty="0" err="1"/>
              <a:t>SkO</a:t>
            </a:r>
            <a:r>
              <a:rPr lang="en-US" dirty="0"/>
              <a:t>’, includes allowed (1+) and first-forbidden (0-,1-,2-), axially-deformed nuclei, EFA blocking for odd nuclei, simple uncertainty estimate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6343-AD85-9C47-1FDB-9DCFFBE4E6C7}"/>
              </a:ext>
            </a:extLst>
          </p:cNvPr>
          <p:cNvSpPr txBox="1"/>
          <p:nvPr/>
        </p:nvSpPr>
        <p:spPr>
          <a:xfrm>
            <a:off x="838200" y="5336141"/>
            <a:ext cx="9791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A. Ravlic, W. </a:t>
            </a:r>
            <a:r>
              <a:rPr lang="en-US" sz="2000" dirty="0" err="1">
                <a:solidFill>
                  <a:srgbClr val="002060"/>
                </a:solidFill>
              </a:rPr>
              <a:t>Nazarewicz</a:t>
            </a:r>
            <a:r>
              <a:rPr lang="en-US" sz="2000" dirty="0">
                <a:solidFill>
                  <a:srgbClr val="002060"/>
                </a:solidFill>
              </a:rPr>
              <a:t>, N. </a:t>
            </a:r>
            <a:r>
              <a:rPr lang="en-US" sz="2000" dirty="0" err="1">
                <a:solidFill>
                  <a:srgbClr val="002060"/>
                </a:solidFill>
              </a:rPr>
              <a:t>Paar</a:t>
            </a:r>
            <a:r>
              <a:rPr lang="en-US" sz="2000" dirty="0">
                <a:solidFill>
                  <a:srgbClr val="002060"/>
                </a:solidFill>
              </a:rPr>
              <a:t> (in preparation, 2024)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DDE46-3E27-A5BC-FC20-CC817DAD1DE1}"/>
              </a:ext>
            </a:extLst>
          </p:cNvPr>
          <p:cNvCxnSpPr>
            <a:cxnSpLocks/>
          </p:cNvCxnSpPr>
          <p:nvPr/>
        </p:nvCxnSpPr>
        <p:spPr>
          <a:xfrm>
            <a:off x="2102643" y="6009498"/>
            <a:ext cx="13287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11522-EEE3-E271-6C22-B3AD83E7BCEA}"/>
              </a:ext>
            </a:extLst>
          </p:cNvPr>
          <p:cNvSpPr txBox="1"/>
          <p:nvPr/>
        </p:nvSpPr>
        <p:spPr>
          <a:xfrm>
            <a:off x="3600452" y="5776727"/>
            <a:ext cx="60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Relativistic DD-PC interactions, includes allowed (1+) and first-forbidden (0-,1-,2-), axially-deformed nuclei, EFA blocking for odd nuclei, statistical uncertainty propagation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A2A1F-07A2-CD1F-C5CA-2B50A6805A4E}"/>
              </a:ext>
            </a:extLst>
          </p:cNvPr>
          <p:cNvSpPr/>
          <p:nvPr/>
        </p:nvSpPr>
        <p:spPr>
          <a:xfrm>
            <a:off x="642938" y="5229225"/>
            <a:ext cx="10229850" cy="1470832"/>
          </a:xfrm>
          <a:prstGeom prst="rect">
            <a:avLst/>
          </a:prstGeom>
          <a:solidFill>
            <a:schemeClr val="accent1">
              <a:alpha val="137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A31F225-2CAB-0AE1-D405-3572CAF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21EE6-94DD-DCDC-1EE8-7ACFE99D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03" y="720505"/>
            <a:ext cx="7772400" cy="1282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B3D3CE-DFB2-7FAF-2DCC-7392C10926BB}"/>
              </a:ext>
            </a:extLst>
          </p:cNvPr>
          <p:cNvSpPr txBox="1"/>
          <p:nvPr/>
        </p:nvSpPr>
        <p:spPr>
          <a:xfrm>
            <a:off x="428625" y="271463"/>
            <a:ext cx="496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β-decay rate within first-order perturbation theory: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4E38BCC-A9C0-DCA0-1D16-A5AB56E306D8}"/>
              </a:ext>
            </a:extLst>
          </p:cNvPr>
          <p:cNvGrpSpPr/>
          <p:nvPr/>
        </p:nvGrpSpPr>
        <p:grpSpPr>
          <a:xfrm>
            <a:off x="0" y="2395175"/>
            <a:ext cx="4517409" cy="4462825"/>
            <a:chOff x="0" y="2395175"/>
            <a:chExt cx="4517409" cy="44628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450E3D-5FEB-9DD9-8998-FCF383605A58}"/>
                </a:ext>
              </a:extLst>
            </p:cNvPr>
            <p:cNvCxnSpPr>
              <a:cxnSpLocks/>
            </p:cNvCxnSpPr>
            <p:nvPr/>
          </p:nvCxnSpPr>
          <p:spPr>
            <a:xfrm>
              <a:off x="428625" y="3856383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ED4819-F036-24FC-3667-919E376123A0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4793975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85FB48-D4E9-334E-5C8B-B2B7833BC8BB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5234610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3E633B-682E-EDD2-6C31-C90BE4845E2F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5764697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9E4303-CDF4-874D-758B-A2DB35C1803D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6354418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0C1448-EDE5-B89F-0187-28A4128BE577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4250635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03FAEF-8080-09AF-FFBE-46A50453687E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63" y="3607905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0BB7F6-F5D6-3C98-B419-51844D62D630}"/>
                </a:ext>
              </a:extLst>
            </p:cNvPr>
            <p:cNvCxnSpPr>
              <a:cxnSpLocks/>
            </p:cNvCxnSpPr>
            <p:nvPr/>
          </p:nvCxnSpPr>
          <p:spPr>
            <a:xfrm>
              <a:off x="428625" y="3253408"/>
              <a:ext cx="14809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B7CA940-69BD-098B-A032-B232AA13FF04}"/>
                </a:ext>
              </a:extLst>
            </p:cNvPr>
            <p:cNvCxnSpPr/>
            <p:nvPr/>
          </p:nvCxnSpPr>
          <p:spPr>
            <a:xfrm>
              <a:off x="1909555" y="3856383"/>
              <a:ext cx="738808" cy="3942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6387F1C-597A-2D3F-B5AD-BCE3C0ACF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09555" y="3856385"/>
              <a:ext cx="738808" cy="937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31B7B15-CD25-822F-366E-96460349C7C8}"/>
                </a:ext>
              </a:extLst>
            </p:cNvPr>
            <p:cNvCxnSpPr>
              <a:cxnSpLocks/>
            </p:cNvCxnSpPr>
            <p:nvPr/>
          </p:nvCxnSpPr>
          <p:spPr>
            <a:xfrm>
              <a:off x="1909555" y="3856382"/>
              <a:ext cx="738808" cy="13782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7AB7EBA-AA2C-A297-F5AB-D5F5CF7968F4}"/>
                </a:ext>
              </a:extLst>
            </p:cNvPr>
            <p:cNvCxnSpPr>
              <a:cxnSpLocks/>
            </p:cNvCxnSpPr>
            <p:nvPr/>
          </p:nvCxnSpPr>
          <p:spPr>
            <a:xfrm>
              <a:off x="1909555" y="3856382"/>
              <a:ext cx="738808" cy="19083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398B04D-688D-173D-EEE1-3B69FB71AFC6}"/>
                </a:ext>
              </a:extLst>
            </p:cNvPr>
            <p:cNvCxnSpPr>
              <a:cxnSpLocks/>
            </p:cNvCxnSpPr>
            <p:nvPr/>
          </p:nvCxnSpPr>
          <p:spPr>
            <a:xfrm>
              <a:off x="1909555" y="3856379"/>
              <a:ext cx="738808" cy="2498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97752DB-224C-6461-1D7D-E7FFEB79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731" y="4250635"/>
              <a:ext cx="738807" cy="28474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CB20763-2E9D-5632-D5E6-699D9692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8363" y="6555390"/>
              <a:ext cx="1480930" cy="24793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22B90E9-A3EC-3B92-58B2-923605D95051}"/>
                    </a:ext>
                  </a:extLst>
                </p:cNvPr>
                <p:cNvSpPr txBox="1"/>
                <p:nvPr/>
              </p:nvSpPr>
              <p:spPr>
                <a:xfrm>
                  <a:off x="1575037" y="2634164"/>
                  <a:ext cx="191661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b="0" dirty="0"/>
                    <a:t>-decay scheme:</a:t>
                  </a: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22B90E9-A3EC-3B92-58B2-923605D95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037" y="2634164"/>
                  <a:ext cx="191661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54" t="-3846" r="-13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F450CC5-062B-AE9D-2FBB-AFC9CC93C46A}"/>
                </a:ext>
              </a:extLst>
            </p:cNvPr>
            <p:cNvSpPr/>
            <p:nvPr/>
          </p:nvSpPr>
          <p:spPr>
            <a:xfrm>
              <a:off x="0" y="2395175"/>
              <a:ext cx="4517409" cy="4462825"/>
            </a:xfrm>
            <a:prstGeom prst="rect">
              <a:avLst/>
            </a:prstGeom>
            <a:solidFill>
              <a:schemeClr val="accent1">
                <a:alpha val="13769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0C59AAC-11B4-3EDD-5B41-2A8622B9A73D}"/>
              </a:ext>
            </a:extLst>
          </p:cNvPr>
          <p:cNvSpPr/>
          <p:nvPr/>
        </p:nvSpPr>
        <p:spPr>
          <a:xfrm rot="5400000">
            <a:off x="6431449" y="23674"/>
            <a:ext cx="401490" cy="3667715"/>
          </a:xfrm>
          <a:prstGeom prst="rightBrace">
            <a:avLst>
              <a:gd name="adj1" fmla="val 74670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CEDABC-4D6D-2416-A598-636D79BF4D02}"/>
              </a:ext>
            </a:extLst>
          </p:cNvPr>
          <p:cNvSpPr txBox="1"/>
          <p:nvPr/>
        </p:nvSpPr>
        <p:spPr>
          <a:xfrm>
            <a:off x="5546087" y="2058276"/>
            <a:ext cx="19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Phase-space factor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3ED54456-F381-47FB-B328-ECE8C0D60933}"/>
              </a:ext>
            </a:extLst>
          </p:cNvPr>
          <p:cNvSpPr/>
          <p:nvPr/>
        </p:nvSpPr>
        <p:spPr>
          <a:xfrm rot="5400000">
            <a:off x="8890233" y="1325010"/>
            <a:ext cx="401490" cy="1000451"/>
          </a:xfrm>
          <a:prstGeom prst="rightBrace">
            <a:avLst>
              <a:gd name="adj1" fmla="val 45471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0D5336-C55A-2308-A6E7-C596F9D78E1F}"/>
              </a:ext>
            </a:extLst>
          </p:cNvPr>
          <p:cNvSpPr txBox="1"/>
          <p:nvPr/>
        </p:nvSpPr>
        <p:spPr>
          <a:xfrm>
            <a:off x="8401109" y="2038443"/>
            <a:ext cx="13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Shape-factor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0C00557-C569-271F-5CEC-5C64090BE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726" y="3253408"/>
            <a:ext cx="5101749" cy="69114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72A3036-F129-5D11-1C28-723A9374EF02}"/>
              </a:ext>
            </a:extLst>
          </p:cNvPr>
          <p:cNvSpPr txBox="1"/>
          <p:nvPr/>
        </p:nvSpPr>
        <p:spPr>
          <a:xfrm>
            <a:off x="4798336" y="2769616"/>
            <a:ext cx="651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[H. Behrens, W. </a:t>
            </a:r>
            <a:r>
              <a:rPr lang="en-US" sz="1600" dirty="0" err="1">
                <a:solidFill>
                  <a:srgbClr val="002060"/>
                </a:solidFill>
              </a:rPr>
              <a:t>Buhring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Nucl</a:t>
            </a:r>
            <a:r>
              <a:rPr lang="en-US" sz="1600" dirty="0">
                <a:solidFill>
                  <a:srgbClr val="002060"/>
                </a:solidFill>
              </a:rPr>
              <a:t>. Phys. A, 162(1), 114-144 (1971).]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4247611-648E-4F5F-A486-8BCB801BD85A}"/>
              </a:ext>
            </a:extLst>
          </p:cNvPr>
          <p:cNvSpPr/>
          <p:nvPr/>
        </p:nvSpPr>
        <p:spPr>
          <a:xfrm>
            <a:off x="6498936" y="3423674"/>
            <a:ext cx="353419" cy="395836"/>
          </a:xfrm>
          <a:prstGeom prst="rect">
            <a:avLst/>
          </a:prstGeom>
          <a:solidFill>
            <a:srgbClr val="FF0000">
              <a:alpha val="370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94A9BE-DA48-FC6E-FA3D-ACF83C4AA2F6}"/>
              </a:ext>
            </a:extLst>
          </p:cNvPr>
          <p:cNvSpPr/>
          <p:nvPr/>
        </p:nvSpPr>
        <p:spPr>
          <a:xfrm>
            <a:off x="7147517" y="3423674"/>
            <a:ext cx="619239" cy="395836"/>
          </a:xfrm>
          <a:prstGeom prst="rect">
            <a:avLst/>
          </a:prstGeom>
          <a:solidFill>
            <a:srgbClr val="FF0000">
              <a:alpha val="370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09026E-8036-0DF1-0CA4-C27BD0B6940D}"/>
              </a:ext>
            </a:extLst>
          </p:cNvPr>
          <p:cNvSpPr/>
          <p:nvPr/>
        </p:nvSpPr>
        <p:spPr>
          <a:xfrm>
            <a:off x="8440798" y="3180567"/>
            <a:ext cx="619239" cy="395836"/>
          </a:xfrm>
          <a:prstGeom prst="rect">
            <a:avLst/>
          </a:prstGeom>
          <a:solidFill>
            <a:srgbClr val="FF0000">
              <a:alpha val="370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A16CB9-BDC5-D838-AC63-0CEAC9A98795}"/>
              </a:ext>
            </a:extLst>
          </p:cNvPr>
          <p:cNvSpPr/>
          <p:nvPr/>
        </p:nvSpPr>
        <p:spPr>
          <a:xfrm>
            <a:off x="9304161" y="3421276"/>
            <a:ext cx="619239" cy="395836"/>
          </a:xfrm>
          <a:prstGeom prst="rect">
            <a:avLst/>
          </a:prstGeom>
          <a:solidFill>
            <a:srgbClr val="FF0000">
              <a:alpha val="370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D20430-D8F1-A35F-E2AA-40E4DA09E7E6}"/>
              </a:ext>
            </a:extLst>
          </p:cNvPr>
          <p:cNvGrpSpPr/>
          <p:nvPr/>
        </p:nvGrpSpPr>
        <p:grpSpPr>
          <a:xfrm>
            <a:off x="5283975" y="4769525"/>
            <a:ext cx="917350" cy="867794"/>
            <a:chOff x="1336116" y="31018282"/>
            <a:chExt cx="1043896" cy="100647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D7939E-2BEF-132A-F092-A2A9CC23A7CE}"/>
                </a:ext>
              </a:extLst>
            </p:cNvPr>
            <p:cNvSpPr/>
            <p:nvPr/>
          </p:nvSpPr>
          <p:spPr>
            <a:xfrm>
              <a:off x="1466367" y="31164326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038048-6235-9517-5257-D74139C5A9CE}"/>
                </a:ext>
              </a:extLst>
            </p:cNvPr>
            <p:cNvSpPr/>
            <p:nvPr/>
          </p:nvSpPr>
          <p:spPr>
            <a:xfrm>
              <a:off x="1461249" y="3134407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C7BE3D-0A83-3949-2CEE-89BC87CDC264}"/>
                </a:ext>
              </a:extLst>
            </p:cNvPr>
            <p:cNvSpPr/>
            <p:nvPr/>
          </p:nvSpPr>
          <p:spPr>
            <a:xfrm>
              <a:off x="1666816" y="31018282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7049675-D636-C360-F783-4C0CC5DCD707}"/>
                </a:ext>
              </a:extLst>
            </p:cNvPr>
            <p:cNvSpPr/>
            <p:nvPr/>
          </p:nvSpPr>
          <p:spPr>
            <a:xfrm>
              <a:off x="1586247" y="3144675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C16F0DF-0268-F3C6-C841-9B7AD2415090}"/>
                </a:ext>
              </a:extLst>
            </p:cNvPr>
            <p:cNvSpPr/>
            <p:nvPr/>
          </p:nvSpPr>
          <p:spPr>
            <a:xfrm>
              <a:off x="1641526" y="31207085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77D80EF-7F9C-43F4-E5CE-BAAA7BF37983}"/>
                </a:ext>
              </a:extLst>
            </p:cNvPr>
            <p:cNvSpPr/>
            <p:nvPr/>
          </p:nvSpPr>
          <p:spPr>
            <a:xfrm>
              <a:off x="1400703" y="3151012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73A915F-C269-1011-FDF5-D4C65FFC0753}"/>
                </a:ext>
              </a:extLst>
            </p:cNvPr>
            <p:cNvSpPr/>
            <p:nvPr/>
          </p:nvSpPr>
          <p:spPr>
            <a:xfrm>
              <a:off x="1607331" y="3163139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F4C4C6-9AFE-C2E1-E0DE-3C1D65C52B8D}"/>
                </a:ext>
              </a:extLst>
            </p:cNvPr>
            <p:cNvSpPr/>
            <p:nvPr/>
          </p:nvSpPr>
          <p:spPr>
            <a:xfrm>
              <a:off x="1769191" y="31556987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B4276FC-6A8B-C9A1-DF91-A2AB2D0821FF}"/>
                </a:ext>
              </a:extLst>
            </p:cNvPr>
            <p:cNvSpPr/>
            <p:nvPr/>
          </p:nvSpPr>
          <p:spPr>
            <a:xfrm>
              <a:off x="1788252" y="31368184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71547B-6C0A-D326-6AF7-E599839BA6A6}"/>
                </a:ext>
              </a:extLst>
            </p:cNvPr>
            <p:cNvSpPr/>
            <p:nvPr/>
          </p:nvSpPr>
          <p:spPr>
            <a:xfrm>
              <a:off x="1841975" y="31132673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48D3035-4424-C8B1-D242-73708DF46F82}"/>
                </a:ext>
              </a:extLst>
            </p:cNvPr>
            <p:cNvSpPr/>
            <p:nvPr/>
          </p:nvSpPr>
          <p:spPr>
            <a:xfrm>
              <a:off x="1995988" y="31264607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774EA34-3FB5-6935-41EE-80A5443E8627}"/>
                </a:ext>
              </a:extLst>
            </p:cNvPr>
            <p:cNvSpPr/>
            <p:nvPr/>
          </p:nvSpPr>
          <p:spPr>
            <a:xfrm>
              <a:off x="1959172" y="3148404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8B3D52A-801B-DFCA-42E7-B7054D2B5381}"/>
                </a:ext>
              </a:extLst>
            </p:cNvPr>
            <p:cNvSpPr/>
            <p:nvPr/>
          </p:nvSpPr>
          <p:spPr>
            <a:xfrm>
              <a:off x="1757826" y="3176153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59C98-2808-D07D-3114-7CEE77DF0125}"/>
                </a:ext>
              </a:extLst>
            </p:cNvPr>
            <p:cNvSpPr/>
            <p:nvPr/>
          </p:nvSpPr>
          <p:spPr>
            <a:xfrm>
              <a:off x="1520994" y="3172194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1F68F8E-8930-8197-EE4D-EADAD7811CBD}"/>
                </a:ext>
              </a:extLst>
            </p:cNvPr>
            <p:cNvSpPr/>
            <p:nvPr/>
          </p:nvSpPr>
          <p:spPr>
            <a:xfrm>
              <a:off x="1972657" y="31707033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1401E0F-7F46-06EC-94AA-24B5E74954CD}"/>
                </a:ext>
              </a:extLst>
            </p:cNvPr>
            <p:cNvSpPr/>
            <p:nvPr/>
          </p:nvSpPr>
          <p:spPr>
            <a:xfrm>
              <a:off x="2098084" y="31488454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592353C-2556-ECA0-18B9-F91FC170C44F}"/>
                </a:ext>
              </a:extLst>
            </p:cNvPr>
            <p:cNvSpPr/>
            <p:nvPr/>
          </p:nvSpPr>
          <p:spPr>
            <a:xfrm>
              <a:off x="1959303" y="31089377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5BEDB7-FA64-A266-15EE-336AF66E16A5}"/>
                </a:ext>
              </a:extLst>
            </p:cNvPr>
            <p:cNvSpPr/>
            <p:nvPr/>
          </p:nvSpPr>
          <p:spPr>
            <a:xfrm>
              <a:off x="1336116" y="31344022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B7B3236-E224-0D16-23AA-B27D9655E3D1}"/>
                </a:ext>
              </a:extLst>
            </p:cNvPr>
            <p:cNvSpPr/>
            <p:nvPr/>
          </p:nvSpPr>
          <p:spPr>
            <a:xfrm>
              <a:off x="1418745" y="31139609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>
            <a:extLst>
              <a:ext uri="{FF2B5EF4-FFF2-40B4-BE49-F238E27FC236}">
                <a16:creationId xmlns:a16="http://schemas.microsoft.com/office/drawing/2014/main" id="{BB8F8CDA-DF9D-6D25-B9AD-82B1C880CF06}"/>
              </a:ext>
            </a:extLst>
          </p:cNvPr>
          <p:cNvSpPr/>
          <p:nvPr/>
        </p:nvSpPr>
        <p:spPr>
          <a:xfrm>
            <a:off x="6554155" y="5086277"/>
            <a:ext cx="1507189" cy="2742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B6842F-0E55-F275-7A5A-A7D1089B71B6}"/>
              </a:ext>
            </a:extLst>
          </p:cNvPr>
          <p:cNvGrpSpPr/>
          <p:nvPr/>
        </p:nvGrpSpPr>
        <p:grpSpPr>
          <a:xfrm>
            <a:off x="8182283" y="4750792"/>
            <a:ext cx="917350" cy="867794"/>
            <a:chOff x="1336116" y="31018282"/>
            <a:chExt cx="1043896" cy="100647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033E7E7-30F2-B2C3-7F3C-BE67646E4FDF}"/>
                </a:ext>
              </a:extLst>
            </p:cNvPr>
            <p:cNvSpPr/>
            <p:nvPr/>
          </p:nvSpPr>
          <p:spPr>
            <a:xfrm>
              <a:off x="1466367" y="31164326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4778FC7-707B-9694-F7BC-118A7F0C4D63}"/>
                </a:ext>
              </a:extLst>
            </p:cNvPr>
            <p:cNvSpPr/>
            <p:nvPr/>
          </p:nvSpPr>
          <p:spPr>
            <a:xfrm>
              <a:off x="1461249" y="3134407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6950BA-D897-9B5C-F8E2-8B0CFBAAC3D8}"/>
                </a:ext>
              </a:extLst>
            </p:cNvPr>
            <p:cNvSpPr/>
            <p:nvPr/>
          </p:nvSpPr>
          <p:spPr>
            <a:xfrm>
              <a:off x="1666816" y="31018282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2C359E1-F249-2052-84A5-2156BF11FD18}"/>
                </a:ext>
              </a:extLst>
            </p:cNvPr>
            <p:cNvSpPr/>
            <p:nvPr/>
          </p:nvSpPr>
          <p:spPr>
            <a:xfrm>
              <a:off x="1586247" y="3144675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B4D909D-AB2B-44C4-B06D-F9F81534781E}"/>
                </a:ext>
              </a:extLst>
            </p:cNvPr>
            <p:cNvSpPr/>
            <p:nvPr/>
          </p:nvSpPr>
          <p:spPr>
            <a:xfrm>
              <a:off x="1641526" y="31207085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8DE440-F6C2-35A9-E3DA-66E25880700B}"/>
                </a:ext>
              </a:extLst>
            </p:cNvPr>
            <p:cNvSpPr/>
            <p:nvPr/>
          </p:nvSpPr>
          <p:spPr>
            <a:xfrm>
              <a:off x="1400703" y="3151012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17C6659-5823-B120-4E35-856B35E2BDEA}"/>
                </a:ext>
              </a:extLst>
            </p:cNvPr>
            <p:cNvSpPr/>
            <p:nvPr/>
          </p:nvSpPr>
          <p:spPr>
            <a:xfrm>
              <a:off x="1607331" y="3163139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845D955-E6A0-042E-3CF0-BFE29D6C1844}"/>
                </a:ext>
              </a:extLst>
            </p:cNvPr>
            <p:cNvSpPr/>
            <p:nvPr/>
          </p:nvSpPr>
          <p:spPr>
            <a:xfrm>
              <a:off x="1769191" y="31556987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575E378-91AC-98C2-B1ED-F66871B2D4EC}"/>
                </a:ext>
              </a:extLst>
            </p:cNvPr>
            <p:cNvSpPr/>
            <p:nvPr/>
          </p:nvSpPr>
          <p:spPr>
            <a:xfrm>
              <a:off x="1788252" y="31368184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BB2623D-3171-0DF2-B2DB-8FC5AA52CB80}"/>
                </a:ext>
              </a:extLst>
            </p:cNvPr>
            <p:cNvSpPr/>
            <p:nvPr/>
          </p:nvSpPr>
          <p:spPr>
            <a:xfrm>
              <a:off x="1841975" y="31132673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A7DA3D6-669A-2258-05A2-A13B9CCF2070}"/>
                </a:ext>
              </a:extLst>
            </p:cNvPr>
            <p:cNvSpPr/>
            <p:nvPr/>
          </p:nvSpPr>
          <p:spPr>
            <a:xfrm>
              <a:off x="1995988" y="31264607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82D2693-F5DF-70A1-70EA-11B2D3A2CF8C}"/>
                </a:ext>
              </a:extLst>
            </p:cNvPr>
            <p:cNvSpPr/>
            <p:nvPr/>
          </p:nvSpPr>
          <p:spPr>
            <a:xfrm>
              <a:off x="1959172" y="3148404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3F2417A-A60A-9340-3869-CD5F77614965}"/>
                </a:ext>
              </a:extLst>
            </p:cNvPr>
            <p:cNvSpPr/>
            <p:nvPr/>
          </p:nvSpPr>
          <p:spPr>
            <a:xfrm>
              <a:off x="1757826" y="31761539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9EAAE4-DF3F-D52F-D05E-4D0F52FCD670}"/>
                </a:ext>
              </a:extLst>
            </p:cNvPr>
            <p:cNvSpPr/>
            <p:nvPr/>
          </p:nvSpPr>
          <p:spPr>
            <a:xfrm>
              <a:off x="1520994" y="31721942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2CE2A1B-669E-B1B8-45B1-44265EC98C79}"/>
                </a:ext>
              </a:extLst>
            </p:cNvPr>
            <p:cNvSpPr/>
            <p:nvPr/>
          </p:nvSpPr>
          <p:spPr>
            <a:xfrm>
              <a:off x="1972657" y="31707033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511F6A5-9712-85E9-7A6E-E048537FF18A}"/>
                </a:ext>
              </a:extLst>
            </p:cNvPr>
            <p:cNvSpPr/>
            <p:nvPr/>
          </p:nvSpPr>
          <p:spPr>
            <a:xfrm>
              <a:off x="2098084" y="31488454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B1013D9-EAD4-6B41-24E3-78ABD98D1F50}"/>
                </a:ext>
              </a:extLst>
            </p:cNvPr>
            <p:cNvSpPr/>
            <p:nvPr/>
          </p:nvSpPr>
          <p:spPr>
            <a:xfrm>
              <a:off x="1959303" y="31089377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4AB8B94-8ABA-1135-F9A5-E22597AF3AF2}"/>
                </a:ext>
              </a:extLst>
            </p:cNvPr>
            <p:cNvSpPr/>
            <p:nvPr/>
          </p:nvSpPr>
          <p:spPr>
            <a:xfrm>
              <a:off x="1336116" y="31344022"/>
              <a:ext cx="281928" cy="26321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C558DA3-8B66-264B-08C0-E65156FFD870}"/>
                </a:ext>
              </a:extLst>
            </p:cNvPr>
            <p:cNvSpPr/>
            <p:nvPr/>
          </p:nvSpPr>
          <p:spPr>
            <a:xfrm>
              <a:off x="1418745" y="31139609"/>
              <a:ext cx="281928" cy="263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CB8BECEE-569D-8B1F-ECB8-1B179DC60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682" y="5845318"/>
            <a:ext cx="1011953" cy="44791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4F81026-B7CA-D33F-FE01-E60D39F4C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600" y="5867374"/>
            <a:ext cx="3906232" cy="44791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507DE70-0CEB-35E2-BC53-7FC0474E03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388" y="4611058"/>
            <a:ext cx="1545037" cy="477664"/>
          </a:xfrm>
          <a:prstGeom prst="rect">
            <a:avLst/>
          </a:prstGeom>
        </p:spPr>
      </p:pic>
      <p:sp>
        <p:nvSpPr>
          <p:cNvPr id="99" name="Slide Number Placeholder 98">
            <a:extLst>
              <a:ext uri="{FF2B5EF4-FFF2-40B4-BE49-F238E27FC236}">
                <a16:creationId xmlns:a16="http://schemas.microsoft.com/office/drawing/2014/main" id="{A57732E1-EDAD-D91E-21C0-FB32875F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6B1A15-388D-13B5-4346-7E53F11ECF26}"/>
              </a:ext>
            </a:extLst>
          </p:cNvPr>
          <p:cNvCxnSpPr>
            <a:cxnSpLocks/>
          </p:cNvCxnSpPr>
          <p:nvPr/>
        </p:nvCxnSpPr>
        <p:spPr>
          <a:xfrm>
            <a:off x="6096000" y="365125"/>
            <a:ext cx="0" cy="5992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CB6AE0-380C-37E5-AA89-9ED9B9E3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3060700"/>
            <a:ext cx="5214927" cy="36401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E29108-3C1E-DB5F-7ED6-1E5FA980FA83}"/>
              </a:ext>
            </a:extLst>
          </p:cNvPr>
          <p:cNvSpPr/>
          <p:nvPr/>
        </p:nvSpPr>
        <p:spPr>
          <a:xfrm>
            <a:off x="593981" y="136524"/>
            <a:ext cx="4317978" cy="415095"/>
          </a:xfrm>
          <a:prstGeom prst="rect">
            <a:avLst/>
          </a:prstGeom>
          <a:solidFill>
            <a:schemeClr val="accent1">
              <a:alpha val="137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Ground state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6B506-59BC-7457-FC0C-1216CD350591}"/>
              </a:ext>
            </a:extLst>
          </p:cNvPr>
          <p:cNvSpPr/>
          <p:nvPr/>
        </p:nvSpPr>
        <p:spPr>
          <a:xfrm>
            <a:off x="7115331" y="136525"/>
            <a:ext cx="4317978" cy="415095"/>
          </a:xfrm>
          <a:prstGeom prst="rect">
            <a:avLst/>
          </a:prstGeom>
          <a:solidFill>
            <a:schemeClr val="accent1">
              <a:alpha val="137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Excited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E1316-AF98-5019-F967-03096F16EC82}"/>
              </a:ext>
            </a:extLst>
          </p:cNvPr>
          <p:cNvSpPr txBox="1"/>
          <p:nvPr/>
        </p:nvSpPr>
        <p:spPr>
          <a:xfrm>
            <a:off x="593981" y="1227424"/>
            <a:ext cx="45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relativistic Hartree-</a:t>
            </a:r>
            <a:r>
              <a:rPr lang="en-US" dirty="0" err="1"/>
              <a:t>Bogoliubov</a:t>
            </a:r>
            <a:r>
              <a:rPr lang="en-US" dirty="0"/>
              <a:t> equation: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8E1D6-3CE4-6089-0A73-867CE85AD3DD}"/>
                  </a:ext>
                </a:extLst>
              </p:cNvPr>
              <p:cNvSpPr txBox="1"/>
              <p:nvPr/>
            </p:nvSpPr>
            <p:spPr>
              <a:xfrm>
                <a:off x="593981" y="2691368"/>
                <a:ext cx="5502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Quadrupole constraint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potential energy curve (</a:t>
                </a:r>
                <a:r>
                  <a:rPr lang="en-US" dirty="0">
                    <a:solidFill>
                      <a:srgbClr val="FF0000"/>
                    </a:solidFill>
                  </a:rPr>
                  <a:t>PEC</a:t>
                </a:r>
                <a:r>
                  <a:rPr lang="en-US" dirty="0"/>
                  <a:t>):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8E1D6-3CE4-6089-0A73-867CE85AD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1" y="2691368"/>
                <a:ext cx="5502019" cy="369332"/>
              </a:xfrm>
              <a:prstGeom prst="rect">
                <a:avLst/>
              </a:prstGeom>
              <a:blipFill>
                <a:blip r:embed="rId3"/>
                <a:stretch>
                  <a:fillRect l="-9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C47839-EE6F-9461-25D5-21AA84CDF774}"/>
                  </a:ext>
                </a:extLst>
              </p:cNvPr>
              <p:cNvSpPr txBox="1"/>
              <p:nvPr/>
            </p:nvSpPr>
            <p:spPr>
              <a:xfrm>
                <a:off x="620004" y="2320355"/>
                <a:ext cx="45942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mean field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="0" dirty="0"/>
                  <a:t>: </a:t>
                </a:r>
                <a:r>
                  <a:rPr lang="en-US" b="0" dirty="0">
                    <a:solidFill>
                      <a:srgbClr val="FF0000"/>
                    </a:solidFill>
                  </a:rPr>
                  <a:t>pairing field</a:t>
                </a:r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/>
                  <a:t>: </a:t>
                </a:r>
                <a:r>
                  <a:rPr lang="en-US" b="0" dirty="0" err="1"/>
                  <a:t>q.p.</a:t>
                </a:r>
                <a:r>
                  <a:rPr lang="en-US" b="0" dirty="0"/>
                  <a:t> </a:t>
                </a:r>
                <a:r>
                  <a:rPr lang="en-US" b="0" dirty="0">
                    <a:solidFill>
                      <a:srgbClr val="FF0000"/>
                    </a:solidFill>
                  </a:rPr>
                  <a:t>energies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C47839-EE6F-9461-25D5-21AA84CD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04" y="2320355"/>
                <a:ext cx="4594271" cy="923330"/>
              </a:xfrm>
              <a:prstGeom prst="rect">
                <a:avLst/>
              </a:prstGeom>
              <a:blipFill>
                <a:blip r:embed="rId4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76D8958-EB3E-9B90-03A9-52F649ECA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121" y="2945605"/>
            <a:ext cx="5127875" cy="3870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546FFA-36F8-ED8E-8654-9F6FB98BFB9D}"/>
              </a:ext>
            </a:extLst>
          </p:cNvPr>
          <p:cNvSpPr txBox="1"/>
          <p:nvPr/>
        </p:nvSpPr>
        <p:spPr>
          <a:xfrm>
            <a:off x="7366746" y="1231625"/>
            <a:ext cx="381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linear response QRPA* equation: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85B3F9-21F7-98F4-78CC-B53A657F2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577" y="1597676"/>
            <a:ext cx="5855769" cy="626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020EB3-D793-FDA5-FD75-D1A81B211FE3}"/>
                  </a:ext>
                </a:extLst>
              </p:cNvPr>
              <p:cNvSpPr txBox="1"/>
              <p:nvPr/>
            </p:nvSpPr>
            <p:spPr>
              <a:xfrm>
                <a:off x="6557119" y="2352867"/>
                <a:ext cx="5356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q</a:t>
                </a:r>
                <a:r>
                  <a:rPr lang="en-US" dirty="0" err="1">
                    <a:solidFill>
                      <a:srgbClr val="FF0000"/>
                    </a:solidFill>
                  </a:rPr>
                  <a:t>.p.</a:t>
                </a:r>
                <a:r>
                  <a:rPr lang="en-US" dirty="0">
                    <a:solidFill>
                      <a:srgbClr val="FF0000"/>
                    </a:solidFill>
                  </a:rPr>
                  <a:t> comps of ext. field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2-body </a:t>
                </a:r>
                <a:r>
                  <a:rPr lang="en-US" dirty="0" err="1">
                    <a:solidFill>
                      <a:srgbClr val="FF0000"/>
                    </a:solidFill>
                  </a:rPr>
                  <a:t>mat.els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020EB3-D793-FDA5-FD75-D1A81B211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19" y="2352867"/>
                <a:ext cx="5356787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AE95F8-2088-87A0-DB1D-B25423B7B98D}"/>
                  </a:ext>
                </a:extLst>
              </p:cNvPr>
              <p:cNvSpPr txBox="1"/>
              <p:nvPr/>
            </p:nvSpPr>
            <p:spPr>
              <a:xfrm>
                <a:off x="6873008" y="2651409"/>
                <a:ext cx="4725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Strength function decomposed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projections: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AE95F8-2088-87A0-DB1D-B25423B7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08" y="2651409"/>
                <a:ext cx="4725011" cy="369332"/>
              </a:xfrm>
              <a:prstGeom prst="rect">
                <a:avLst/>
              </a:prstGeom>
              <a:blipFill>
                <a:blip r:embed="rId8"/>
                <a:stretch>
                  <a:fillRect l="-80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9FFCF90-BC72-47B3-C45A-DFA4E359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5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D4F96-E918-3D24-5E16-1FB8AAC57874}"/>
              </a:ext>
            </a:extLst>
          </p:cNvPr>
          <p:cNvGrpSpPr/>
          <p:nvPr/>
        </p:nvGrpSpPr>
        <p:grpSpPr>
          <a:xfrm>
            <a:off x="1733873" y="4075980"/>
            <a:ext cx="1317356" cy="430078"/>
            <a:chOff x="2076773" y="3429000"/>
            <a:chExt cx="1317356" cy="43007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B7E4321-AE25-FAC5-C437-794F68B3A072}"/>
                </a:ext>
              </a:extLst>
            </p:cNvPr>
            <p:cNvSpPr/>
            <p:nvPr/>
          </p:nvSpPr>
          <p:spPr>
            <a:xfrm>
              <a:off x="2076773" y="3429000"/>
              <a:ext cx="1317356" cy="430078"/>
            </a:xfrm>
            <a:prstGeom prst="ellipse">
              <a:avLst/>
            </a:prstGeom>
            <a:solidFill>
              <a:schemeClr val="accent1">
                <a:alpha val="6585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C13181-5344-9D62-E9D1-855B477E259C}"/>
                </a:ext>
              </a:extLst>
            </p:cNvPr>
            <p:cNvSpPr/>
            <p:nvPr/>
          </p:nvSpPr>
          <p:spPr>
            <a:xfrm>
              <a:off x="2076773" y="3604846"/>
              <a:ext cx="1317356" cy="7033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657CD9-9CD1-161E-3F15-8396252F1269}"/>
              </a:ext>
            </a:extLst>
          </p:cNvPr>
          <p:cNvGrpSpPr/>
          <p:nvPr/>
        </p:nvGrpSpPr>
        <p:grpSpPr>
          <a:xfrm>
            <a:off x="4234876" y="4427549"/>
            <a:ext cx="624717" cy="1239757"/>
            <a:chOff x="3871136" y="3856049"/>
            <a:chExt cx="624717" cy="123975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B37FA7-4BD2-1125-192C-8EDEE0F19E69}"/>
                </a:ext>
              </a:extLst>
            </p:cNvPr>
            <p:cNvSpPr/>
            <p:nvPr/>
          </p:nvSpPr>
          <p:spPr>
            <a:xfrm>
              <a:off x="3871136" y="3856049"/>
              <a:ext cx="624717" cy="1239757"/>
            </a:xfrm>
            <a:prstGeom prst="ellipse">
              <a:avLst/>
            </a:prstGeom>
            <a:solidFill>
              <a:schemeClr val="accent1">
                <a:alpha val="6585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9DDF6C-EEB5-69CA-D72F-22D40B8B00ED}"/>
                </a:ext>
              </a:extLst>
            </p:cNvPr>
            <p:cNvSpPr/>
            <p:nvPr/>
          </p:nvSpPr>
          <p:spPr>
            <a:xfrm>
              <a:off x="3871136" y="4435719"/>
              <a:ext cx="624717" cy="14906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4A17443-E5C8-41B3-2787-3AD5BA39254D}"/>
              </a:ext>
            </a:extLst>
          </p:cNvPr>
          <p:cNvSpPr txBox="1"/>
          <p:nvPr/>
        </p:nvSpPr>
        <p:spPr>
          <a:xfrm>
            <a:off x="6319192" y="620607"/>
            <a:ext cx="651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[</a:t>
            </a:r>
            <a:r>
              <a:rPr lang="en-US" sz="1600" dirty="0">
                <a:solidFill>
                  <a:srgbClr val="002060"/>
                </a:solidFill>
              </a:rPr>
              <a:t>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 et al., PRC 104, 064302 (2021).]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699590-90AE-8875-D5BF-BAD86B5033EC}"/>
              </a:ext>
            </a:extLst>
          </p:cNvPr>
          <p:cNvSpPr txBox="1"/>
          <p:nvPr/>
        </p:nvSpPr>
        <p:spPr>
          <a:xfrm>
            <a:off x="255370" y="706746"/>
            <a:ext cx="81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[T. </a:t>
            </a:r>
            <a:r>
              <a:rPr lang="en-US" sz="1600" dirty="0" err="1">
                <a:solidFill>
                  <a:srgbClr val="002060"/>
                </a:solidFill>
              </a:rPr>
              <a:t>Nikšić</a:t>
            </a:r>
            <a:r>
              <a:rPr lang="en-US" sz="1600" dirty="0">
                <a:solidFill>
                  <a:srgbClr val="002060"/>
                </a:solidFill>
              </a:rPr>
              <a:t>, D. </a:t>
            </a:r>
            <a:r>
              <a:rPr lang="en-US" sz="1600" dirty="0" err="1">
                <a:solidFill>
                  <a:srgbClr val="002060"/>
                </a:solidFill>
              </a:rPr>
              <a:t>Vretenar</a:t>
            </a:r>
            <a:r>
              <a:rPr lang="en-US" sz="1600" dirty="0">
                <a:solidFill>
                  <a:srgbClr val="002060"/>
                </a:solidFill>
              </a:rPr>
              <a:t>, and P. Ring, Phys. Rev. C 78, 034318 (2008).]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1695ED-0540-95D8-2727-230274124B85}"/>
              </a:ext>
            </a:extLst>
          </p:cNvPr>
          <p:cNvSpPr txBox="1"/>
          <p:nvPr/>
        </p:nvSpPr>
        <p:spPr>
          <a:xfrm>
            <a:off x="6319192" y="923177"/>
            <a:ext cx="703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, et al., arXiv:2404.13266, accepted in PRC  (2024).]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A52F22-E28D-6730-7501-D07D1192D2D9}"/>
              </a:ext>
            </a:extLst>
          </p:cNvPr>
          <p:cNvSpPr txBox="1"/>
          <p:nvPr/>
        </p:nvSpPr>
        <p:spPr>
          <a:xfrm>
            <a:off x="255370" y="995237"/>
            <a:ext cx="651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[</a:t>
            </a:r>
            <a:r>
              <a:rPr lang="en-US" sz="1600" dirty="0">
                <a:solidFill>
                  <a:srgbClr val="002060"/>
                </a:solidFill>
              </a:rPr>
              <a:t>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 et al., PRC 109, 014318 (2024).]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45B8AC2-050E-A676-3853-91D77D7A8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166" y="1635179"/>
            <a:ext cx="4291946" cy="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133179-4579-536E-307C-315FD397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1"/>
            <a:ext cx="4800598" cy="36233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C4D420-D5FC-63AF-BA78-AF966CBBF585}"/>
              </a:ext>
            </a:extLst>
          </p:cNvPr>
          <p:cNvCxnSpPr>
            <a:cxnSpLocks/>
          </p:cNvCxnSpPr>
          <p:nvPr/>
        </p:nvCxnSpPr>
        <p:spPr>
          <a:xfrm>
            <a:off x="6096000" y="365125"/>
            <a:ext cx="0" cy="5992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81B2D-3976-29F6-25AA-5377BE84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2" y="3952169"/>
            <a:ext cx="2319338" cy="2405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1D99BF-4590-9E2C-8F02-0A4231C13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26" y="3952169"/>
            <a:ext cx="2319334" cy="24057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A2B88B-A516-E465-2203-D838594EB9E2}"/>
              </a:ext>
            </a:extLst>
          </p:cNvPr>
          <p:cNvCxnSpPr>
            <a:cxnSpLocks/>
          </p:cNvCxnSpPr>
          <p:nvPr/>
        </p:nvCxnSpPr>
        <p:spPr>
          <a:xfrm flipH="1">
            <a:off x="1214438" y="2671763"/>
            <a:ext cx="442912" cy="18430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D17AE4-D9E6-F1CE-5DE7-DECACCD5BEF2}"/>
              </a:ext>
            </a:extLst>
          </p:cNvPr>
          <p:cNvCxnSpPr>
            <a:cxnSpLocks/>
          </p:cNvCxnSpPr>
          <p:nvPr/>
        </p:nvCxnSpPr>
        <p:spPr>
          <a:xfrm>
            <a:off x="3057529" y="1006791"/>
            <a:ext cx="597690" cy="3365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4DD241-747F-37B4-89A2-90BE987F7D6C}"/>
              </a:ext>
            </a:extLst>
          </p:cNvPr>
          <p:cNvCxnSpPr/>
          <p:nvPr/>
        </p:nvCxnSpPr>
        <p:spPr>
          <a:xfrm>
            <a:off x="6712748" y="1443038"/>
            <a:ext cx="42648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C937AA-425E-9BDD-48B5-D6EFF98FBC56}"/>
              </a:ext>
            </a:extLst>
          </p:cNvPr>
          <p:cNvCxnSpPr/>
          <p:nvPr/>
        </p:nvCxnSpPr>
        <p:spPr>
          <a:xfrm flipV="1">
            <a:off x="8572500" y="116681"/>
            <a:ext cx="0" cy="169783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>
            <a:extLst>
              <a:ext uri="{FF2B5EF4-FFF2-40B4-BE49-F238E27FC236}">
                <a16:creationId xmlns:a16="http://schemas.microsoft.com/office/drawing/2014/main" id="{DC107F03-4C4E-A404-B897-E92E0A72B4A1}"/>
              </a:ext>
            </a:extLst>
          </p:cNvPr>
          <p:cNvSpPr/>
          <p:nvPr/>
        </p:nvSpPr>
        <p:spPr>
          <a:xfrm>
            <a:off x="7086600" y="1314450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FDACBE41-C76A-B767-7077-33B63D6B0CEA}"/>
              </a:ext>
            </a:extLst>
          </p:cNvPr>
          <p:cNvSpPr/>
          <p:nvPr/>
        </p:nvSpPr>
        <p:spPr>
          <a:xfrm>
            <a:off x="7559919" y="1314449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8F16A684-C557-50DA-2E7B-780296570335}"/>
              </a:ext>
            </a:extLst>
          </p:cNvPr>
          <p:cNvSpPr/>
          <p:nvPr/>
        </p:nvSpPr>
        <p:spPr>
          <a:xfrm>
            <a:off x="8006951" y="1314448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17E710F3-5790-CD97-1DF1-9123C42A04E5}"/>
              </a:ext>
            </a:extLst>
          </p:cNvPr>
          <p:cNvSpPr/>
          <p:nvPr/>
        </p:nvSpPr>
        <p:spPr>
          <a:xfrm>
            <a:off x="8798714" y="1314448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523EF32E-A89D-F05A-884D-3861886CD03E}"/>
              </a:ext>
            </a:extLst>
          </p:cNvPr>
          <p:cNvSpPr/>
          <p:nvPr/>
        </p:nvSpPr>
        <p:spPr>
          <a:xfrm>
            <a:off x="9338897" y="1314448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1BF710A1-746D-B468-F908-621E003E6383}"/>
              </a:ext>
            </a:extLst>
          </p:cNvPr>
          <p:cNvSpPr/>
          <p:nvPr/>
        </p:nvSpPr>
        <p:spPr>
          <a:xfrm>
            <a:off x="9917901" y="1314447"/>
            <a:ext cx="257175" cy="25717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B7568D-1344-BBFD-5F88-44459B4F00AA}"/>
                  </a:ext>
                </a:extLst>
              </p:cNvPr>
              <p:cNvSpPr txBox="1"/>
              <p:nvPr/>
            </p:nvSpPr>
            <p:spPr>
              <a:xfrm>
                <a:off x="7023604" y="1571622"/>
                <a:ext cx="50661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B7568D-1344-BBFD-5F88-44459B4F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04" y="1571622"/>
                <a:ext cx="506614" cy="861774"/>
              </a:xfrm>
              <a:prstGeom prst="rect">
                <a:avLst/>
              </a:prstGeom>
              <a:blipFill>
                <a:blip r:embed="rId5"/>
                <a:stretch>
                  <a:fillRect l="-12195"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9DEFF-ACDC-8B1F-7FE7-DAF69C359718}"/>
                  </a:ext>
                </a:extLst>
              </p:cNvPr>
              <p:cNvSpPr txBox="1"/>
              <p:nvPr/>
            </p:nvSpPr>
            <p:spPr>
              <a:xfrm>
                <a:off x="7516707" y="1571622"/>
                <a:ext cx="58689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9DEFF-ACDC-8B1F-7FE7-DAF69C35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707" y="1571622"/>
                <a:ext cx="586892" cy="861774"/>
              </a:xfrm>
              <a:prstGeom prst="rect">
                <a:avLst/>
              </a:prstGeom>
              <a:blipFill>
                <a:blip r:embed="rId6"/>
                <a:stretch>
                  <a:fillRect l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4E5E6F-0C12-DB02-4029-0A35D57D7BB1}"/>
                  </a:ext>
                </a:extLst>
              </p:cNvPr>
              <p:cNvSpPr txBox="1"/>
              <p:nvPr/>
            </p:nvSpPr>
            <p:spPr>
              <a:xfrm>
                <a:off x="9885838" y="1571622"/>
                <a:ext cx="62696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4E5E6F-0C12-DB02-4029-0A35D57D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838" y="1571622"/>
                <a:ext cx="626967" cy="861774"/>
              </a:xfrm>
              <a:prstGeom prst="rect">
                <a:avLst/>
              </a:prstGeom>
              <a:blipFill>
                <a:blip r:embed="rId7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BB300A1-21FA-FDB7-FBFA-9841957211AE}"/>
              </a:ext>
            </a:extLst>
          </p:cNvPr>
          <p:cNvGrpSpPr/>
          <p:nvPr/>
        </p:nvGrpSpPr>
        <p:grpSpPr>
          <a:xfrm>
            <a:off x="8538609" y="1805243"/>
            <a:ext cx="636889" cy="123092"/>
            <a:chOff x="7688506" y="2620108"/>
            <a:chExt cx="636889" cy="12309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F2E5B4-8F50-FE4A-BCB7-3A5C60EB1DA0}"/>
                </a:ext>
              </a:extLst>
            </p:cNvPr>
            <p:cNvSpPr/>
            <p:nvPr/>
          </p:nvSpPr>
          <p:spPr>
            <a:xfrm>
              <a:off x="7688506" y="2620108"/>
              <a:ext cx="121647" cy="1230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5D1C24-139D-75EC-CB9A-50820DFEE00D}"/>
                </a:ext>
              </a:extLst>
            </p:cNvPr>
            <p:cNvSpPr/>
            <p:nvPr/>
          </p:nvSpPr>
          <p:spPr>
            <a:xfrm>
              <a:off x="7946127" y="2620108"/>
              <a:ext cx="121647" cy="1230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0A478C-70C5-5D63-33BB-E0C53B765232}"/>
                </a:ext>
              </a:extLst>
            </p:cNvPr>
            <p:cNvSpPr/>
            <p:nvPr/>
          </p:nvSpPr>
          <p:spPr>
            <a:xfrm>
              <a:off x="8203748" y="2620108"/>
              <a:ext cx="121647" cy="123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363632-8143-A576-9DA4-7EA393240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001" y="2929979"/>
            <a:ext cx="5531344" cy="7286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E18F999-A341-B1BD-DA8F-449DD32CBBA1}"/>
              </a:ext>
            </a:extLst>
          </p:cNvPr>
          <p:cNvSpPr txBox="1"/>
          <p:nvPr/>
        </p:nvSpPr>
        <p:spPr>
          <a:xfrm>
            <a:off x="6594977" y="2400064"/>
            <a:ext cx="50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decay rate expression into contour integration: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BA4CA6-A5DF-FAED-567F-0596C8D88828}"/>
              </a:ext>
            </a:extLst>
          </p:cNvPr>
          <p:cNvSpPr/>
          <p:nvPr/>
        </p:nvSpPr>
        <p:spPr>
          <a:xfrm>
            <a:off x="6194826" y="2897979"/>
            <a:ext cx="5811069" cy="828442"/>
          </a:xfrm>
          <a:prstGeom prst="rect">
            <a:avLst/>
          </a:prstGeom>
          <a:solidFill>
            <a:schemeClr val="accent1">
              <a:alpha val="137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F3E869-B6A1-2CBD-4B2B-B22E1C614D36}"/>
              </a:ext>
            </a:extLst>
          </p:cNvPr>
          <p:cNvCxnSpPr>
            <a:cxnSpLocks/>
          </p:cNvCxnSpPr>
          <p:nvPr/>
        </p:nvCxnSpPr>
        <p:spPr>
          <a:xfrm>
            <a:off x="9198462" y="0"/>
            <a:ext cx="0" cy="22171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D35B88B9-9BEE-684B-D5C6-A7C5DA391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2506" y="234686"/>
            <a:ext cx="5588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4EE7FA-FF6D-4731-68AE-89FD2A2341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1944" y="4219400"/>
            <a:ext cx="3167871" cy="236171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68BC28-36AD-91C5-F5DE-0E0AAF281E9A}"/>
              </a:ext>
            </a:extLst>
          </p:cNvPr>
          <p:cNvSpPr txBox="1"/>
          <p:nvPr/>
        </p:nvSpPr>
        <p:spPr>
          <a:xfrm rot="16200000">
            <a:off x="5615425" y="4788468"/>
            <a:ext cx="286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Phase-space factor [arb. Unit.]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DAC0C7-95BA-CA08-EEDE-3C609E9932DC}"/>
                  </a:ext>
                </a:extLst>
              </p:cNvPr>
              <p:cNvSpPr txBox="1"/>
              <p:nvPr/>
            </p:nvSpPr>
            <p:spPr>
              <a:xfrm>
                <a:off x="8093263" y="6485675"/>
                <a:ext cx="3358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End-point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200" b="0" dirty="0"/>
              </a:p>
              <a:p>
                <a:endParaRPr lang="en-US" sz="12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DAC0C7-95BA-CA08-EEDE-3C609E99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263" y="6485675"/>
                <a:ext cx="335868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2DA5742-B347-8147-2AD0-3198DF4DE44E}"/>
              </a:ext>
            </a:extLst>
          </p:cNvPr>
          <p:cNvSpPr/>
          <p:nvPr/>
        </p:nvSpPr>
        <p:spPr>
          <a:xfrm>
            <a:off x="9375774" y="5528650"/>
            <a:ext cx="91710" cy="84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589523-69E6-F09D-E053-FAAD12AC2310}"/>
              </a:ext>
            </a:extLst>
          </p:cNvPr>
          <p:cNvSpPr txBox="1"/>
          <p:nvPr/>
        </p:nvSpPr>
        <p:spPr>
          <a:xfrm>
            <a:off x="9467484" y="538626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64BB1A-8C71-60F8-BB24-0F5C18F2B0CC}"/>
              </a:ext>
            </a:extLst>
          </p:cNvPr>
          <p:cNvCxnSpPr>
            <a:cxnSpLocks/>
          </p:cNvCxnSpPr>
          <p:nvPr/>
        </p:nvCxnSpPr>
        <p:spPr>
          <a:xfrm>
            <a:off x="9244528" y="5862846"/>
            <a:ext cx="303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D0A105F-F2DF-1C46-8041-2BB9350CB05D}"/>
              </a:ext>
            </a:extLst>
          </p:cNvPr>
          <p:cNvSpPr txBox="1"/>
          <p:nvPr/>
        </p:nvSpPr>
        <p:spPr>
          <a:xfrm>
            <a:off x="9526579" y="5678180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PolyFit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A81C93-385E-538B-29F9-E2AA283E9C0E}"/>
              </a:ext>
            </a:extLst>
          </p:cNvPr>
          <p:cNvSpPr txBox="1"/>
          <p:nvPr/>
        </p:nvSpPr>
        <p:spPr>
          <a:xfrm>
            <a:off x="6150257" y="3853169"/>
            <a:ext cx="590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Phase-space factor is not an analytic function in </a:t>
            </a:r>
            <a:r>
              <a:rPr lang="en-US" dirty="0" err="1"/>
              <a:t>cmplx</a:t>
            </a:r>
            <a:r>
              <a:rPr lang="en-US" dirty="0"/>
              <a:t> plane: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53D7743E-2E9A-9421-CEF5-2A77E239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6</a:t>
            </a:fld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02B21D-A1FE-F7B5-D6BE-EDBAB7773E3F}"/>
              </a:ext>
            </a:extLst>
          </p:cNvPr>
          <p:cNvSpPr txBox="1"/>
          <p:nvPr/>
        </p:nvSpPr>
        <p:spPr>
          <a:xfrm>
            <a:off x="118873" y="6464320"/>
            <a:ext cx="651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[</a:t>
            </a:r>
            <a:r>
              <a:rPr lang="en-US" sz="1600" dirty="0">
                <a:solidFill>
                  <a:srgbClr val="002060"/>
                </a:solidFill>
              </a:rPr>
              <a:t>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, W. </a:t>
            </a:r>
            <a:r>
              <a:rPr lang="en-US" sz="1600" dirty="0" err="1">
                <a:solidFill>
                  <a:srgbClr val="002060"/>
                </a:solidFill>
              </a:rPr>
              <a:t>Nazarewicz</a:t>
            </a:r>
            <a:r>
              <a:rPr lang="en-US" sz="1600" dirty="0">
                <a:solidFill>
                  <a:srgbClr val="002060"/>
                </a:solidFill>
              </a:rPr>
              <a:t>, in preparation (2024).]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D47EAD-9E7A-CBC9-B371-41D73CB06F8F}"/>
              </a:ext>
            </a:extLst>
          </p:cNvPr>
          <p:cNvSpPr txBox="1"/>
          <p:nvPr/>
        </p:nvSpPr>
        <p:spPr>
          <a:xfrm>
            <a:off x="438749" y="512757"/>
            <a:ext cx="22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Particle-hole channel: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CE21-374A-5F23-A73D-16FA6BD8F798}"/>
              </a:ext>
            </a:extLst>
          </p:cNvPr>
          <p:cNvSpPr txBox="1"/>
          <p:nvPr/>
        </p:nvSpPr>
        <p:spPr>
          <a:xfrm>
            <a:off x="647370" y="4743973"/>
            <a:ext cx="252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Particle-particle channel: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49701-6C05-A158-3CF2-3FFBF5BE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32" y="1022475"/>
            <a:ext cx="7578462" cy="54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25AFBD-8B82-31D0-EE65-D6DAEEC0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70" y="1705292"/>
            <a:ext cx="10990573" cy="547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E352F-D785-B9D3-E9B3-FADE4EF3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958" y="1148288"/>
            <a:ext cx="690428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10C87-3A91-6886-F455-C78A118E3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28" y="1148288"/>
            <a:ext cx="690428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05BED1-60E2-18CA-9EF6-2AF453299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224" y="1823307"/>
            <a:ext cx="912033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1B5-A9F8-52D6-0277-5E1ED93D5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54" y="1821258"/>
            <a:ext cx="338596" cy="406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CA213F-0AD4-8C6C-A343-B7BDDA61273B}"/>
              </a:ext>
            </a:extLst>
          </p:cNvPr>
          <p:cNvSpPr/>
          <p:nvPr/>
        </p:nvSpPr>
        <p:spPr>
          <a:xfrm>
            <a:off x="9105224" y="1815231"/>
            <a:ext cx="480448" cy="418454"/>
          </a:xfrm>
          <a:prstGeom prst="rect">
            <a:avLst/>
          </a:prstGeom>
          <a:solidFill>
            <a:schemeClr val="accent1">
              <a:alpha val="4452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00F0CE-5CC9-D59F-5FB7-F20CBD909C4F}"/>
              </a:ext>
            </a:extLst>
          </p:cNvPr>
          <p:cNvGrpSpPr/>
          <p:nvPr/>
        </p:nvGrpSpPr>
        <p:grpSpPr>
          <a:xfrm>
            <a:off x="1080000" y="2638217"/>
            <a:ext cx="4041769" cy="1376215"/>
            <a:chOff x="1080000" y="2638217"/>
            <a:chExt cx="4041769" cy="137621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869E96-286B-C705-72E4-55A2DD8B6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4224" y="2811439"/>
              <a:ext cx="1056839" cy="9553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F02E6F-095E-B0A6-9318-0A715D578EC9}"/>
                </a:ext>
              </a:extLst>
            </p:cNvPr>
            <p:cNvCxnSpPr>
              <a:cxnSpLocks/>
            </p:cNvCxnSpPr>
            <p:nvPr/>
          </p:nvCxnSpPr>
          <p:spPr>
            <a:xfrm>
              <a:off x="1304224" y="2811439"/>
              <a:ext cx="1056839" cy="9553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A141C5-3F38-24C8-F36F-CB24B530D648}"/>
                </a:ext>
              </a:extLst>
            </p:cNvPr>
            <p:cNvSpPr/>
            <p:nvPr/>
          </p:nvSpPr>
          <p:spPr>
            <a:xfrm>
              <a:off x="1760240" y="3219165"/>
              <a:ext cx="147988" cy="1398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967220B-CCD0-E119-C650-8A953915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000" y="3766782"/>
              <a:ext cx="146050" cy="2476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DA94714-DE70-82C7-142B-E669082F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0000" y="2638217"/>
              <a:ext cx="172605" cy="2476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DDBFE25-C997-0B77-67D9-7459A7D74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7549" y="3714722"/>
              <a:ext cx="172605" cy="2476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37F69D-28FB-FEC6-4E97-87D784D88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4256" y="2638217"/>
              <a:ext cx="146050" cy="2476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3BDA4A-9D5A-6F81-5FF4-E49164AD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7832" y="3166639"/>
              <a:ext cx="3023937" cy="247650"/>
            </a:xfrm>
            <a:prstGeom prst="rect">
              <a:avLst/>
            </a:prstGeom>
          </p:spPr>
        </p:pic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49F200-CAC2-4898-B8B2-EA026F765031}"/>
              </a:ext>
            </a:extLst>
          </p:cNvPr>
          <p:cNvSpPr/>
          <p:nvPr/>
        </p:nvSpPr>
        <p:spPr>
          <a:xfrm>
            <a:off x="5486400" y="2885867"/>
            <a:ext cx="5625599" cy="828856"/>
          </a:xfrm>
          <a:custGeom>
            <a:avLst/>
            <a:gdLst>
              <a:gd name="connsiteX0" fmla="*/ 0 w 2652480"/>
              <a:gd name="connsiteY0" fmla="*/ 1102680 h 1102680"/>
              <a:gd name="connsiteX1" fmla="*/ 2652480 w 2652480"/>
              <a:gd name="connsiteY1" fmla="*/ 1102680 h 1102680"/>
              <a:gd name="connsiteX2" fmla="*/ 2652480 w 2652480"/>
              <a:gd name="connsiteY2" fmla="*/ 0 h 1102680"/>
              <a:gd name="connsiteX3" fmla="*/ 0 w 2652480"/>
              <a:gd name="connsiteY3" fmla="*/ 0 h 110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2652480" h="1102680">
                <a:moveTo>
                  <a:pt x="0" y="1102680"/>
                </a:moveTo>
                <a:lnTo>
                  <a:pt x="2652480" y="1102680"/>
                </a:lnTo>
                <a:lnTo>
                  <a:pt x="2652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48F3530-1965-AE2C-5D9F-E74E37D15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0123" y="3141226"/>
            <a:ext cx="5119700" cy="287774"/>
          </a:xfrm>
          <a:prstGeom prst="rect">
            <a:avLst/>
          </a:prstGeom>
        </p:spPr>
      </p:pic>
      <p:sp>
        <p:nvSpPr>
          <p:cNvPr id="53" name="Right Arrow 52">
            <a:extLst>
              <a:ext uri="{FF2B5EF4-FFF2-40B4-BE49-F238E27FC236}">
                <a16:creationId xmlns:a16="http://schemas.microsoft.com/office/drawing/2014/main" id="{BD2EFD43-4357-7505-3E4B-E9F66EA8A3AE}"/>
              </a:ext>
            </a:extLst>
          </p:cNvPr>
          <p:cNvSpPr/>
          <p:nvPr/>
        </p:nvSpPr>
        <p:spPr>
          <a:xfrm>
            <a:off x="2387549" y="4210451"/>
            <a:ext cx="1698566" cy="4814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E86DD8E-CE2E-5705-A450-A5E516072A69}"/>
                  </a:ext>
                </a:extLst>
              </p:cNvPr>
              <p:cNvSpPr txBox="1"/>
              <p:nvPr/>
            </p:nvSpPr>
            <p:spPr>
              <a:xfrm>
                <a:off x="4263340" y="4236067"/>
                <a:ext cx="6259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Independent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E86DD8E-CE2E-5705-A450-A5E516072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40" y="4236067"/>
                <a:ext cx="6259294" cy="646331"/>
              </a:xfrm>
              <a:prstGeom prst="rect">
                <a:avLst/>
              </a:prstGeom>
              <a:blipFill>
                <a:blip r:embed="rId9"/>
                <a:stretch>
                  <a:fillRect l="-81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65756BC8-1BEA-6DB5-EB25-634EFCDB7A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8228" y="5228960"/>
            <a:ext cx="7772400" cy="5694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A6183E2-DFB4-A959-8EC9-1FF8A221B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935" y="5310491"/>
            <a:ext cx="450834" cy="406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E8ADAB9-989E-0C37-8CD6-03349714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47" y="5335278"/>
            <a:ext cx="450833" cy="4064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1C73024-3566-6E1D-93FF-22E21795A637}"/>
              </a:ext>
            </a:extLst>
          </p:cNvPr>
          <p:cNvSpPr/>
          <p:nvPr/>
        </p:nvSpPr>
        <p:spPr>
          <a:xfrm>
            <a:off x="8865000" y="5362041"/>
            <a:ext cx="480448" cy="418454"/>
          </a:xfrm>
          <a:prstGeom prst="rect">
            <a:avLst/>
          </a:prstGeom>
          <a:solidFill>
            <a:schemeClr val="accent1">
              <a:alpha val="4452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06F0F27-49A9-35B0-E629-258CE3A30065}"/>
              </a:ext>
            </a:extLst>
          </p:cNvPr>
          <p:cNvSpPr/>
          <p:nvPr/>
        </p:nvSpPr>
        <p:spPr>
          <a:xfrm rot="5400000">
            <a:off x="5471201" y="4196577"/>
            <a:ext cx="401490" cy="3817449"/>
          </a:xfrm>
          <a:prstGeom prst="rightBrace">
            <a:avLst>
              <a:gd name="adj1" fmla="val 74670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6DBD70-46CE-21F1-D0C8-CBA9BE844F6C}"/>
              </a:ext>
            </a:extLst>
          </p:cNvPr>
          <p:cNvSpPr txBox="1"/>
          <p:nvPr/>
        </p:nvSpPr>
        <p:spPr>
          <a:xfrm>
            <a:off x="4779179" y="6306047"/>
            <a:ext cx="203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Isovector</a:t>
            </a:r>
            <a:r>
              <a:rPr lang="en-US" dirty="0">
                <a:solidFill>
                  <a:srgbClr val="FF0000"/>
                </a:solidFill>
              </a:rPr>
              <a:t> pairing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95B003F4-8893-E3D8-88B9-8616254208E0}"/>
              </a:ext>
            </a:extLst>
          </p:cNvPr>
          <p:cNvSpPr/>
          <p:nvPr/>
        </p:nvSpPr>
        <p:spPr>
          <a:xfrm rot="5400000">
            <a:off x="8521186" y="5141782"/>
            <a:ext cx="401490" cy="1908725"/>
          </a:xfrm>
          <a:prstGeom prst="rightBrace">
            <a:avLst>
              <a:gd name="adj1" fmla="val 74670"/>
              <a:gd name="adj2" fmla="val 506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6ED392-0F35-8124-A29C-9CFB2E182262}"/>
              </a:ext>
            </a:extLst>
          </p:cNvPr>
          <p:cNvSpPr txBox="1"/>
          <p:nvPr/>
        </p:nvSpPr>
        <p:spPr>
          <a:xfrm>
            <a:off x="7832693" y="6292881"/>
            <a:ext cx="203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Isoscalar</a:t>
            </a:r>
            <a:r>
              <a:rPr lang="en-US" dirty="0">
                <a:solidFill>
                  <a:srgbClr val="FF0000"/>
                </a:solidFill>
              </a:rPr>
              <a:t> pairing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C6661F-4AF7-7698-0B81-D11FC39B50B3}"/>
              </a:ext>
            </a:extLst>
          </p:cNvPr>
          <p:cNvSpPr txBox="1"/>
          <p:nvPr/>
        </p:nvSpPr>
        <p:spPr>
          <a:xfrm>
            <a:off x="6433959" y="96824"/>
            <a:ext cx="817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[T. </a:t>
            </a:r>
            <a:r>
              <a:rPr lang="en-US" sz="1600" dirty="0" err="1">
                <a:solidFill>
                  <a:srgbClr val="002060"/>
                </a:solidFill>
              </a:rPr>
              <a:t>Nikšić</a:t>
            </a:r>
            <a:r>
              <a:rPr lang="en-US" sz="1600" dirty="0">
                <a:solidFill>
                  <a:srgbClr val="002060"/>
                </a:solidFill>
              </a:rPr>
              <a:t>, D. </a:t>
            </a:r>
            <a:r>
              <a:rPr lang="en-US" sz="1600" dirty="0" err="1">
                <a:solidFill>
                  <a:srgbClr val="002060"/>
                </a:solidFill>
              </a:rPr>
              <a:t>Vretenar</a:t>
            </a:r>
            <a:r>
              <a:rPr lang="en-US" sz="1600" dirty="0">
                <a:solidFill>
                  <a:srgbClr val="002060"/>
                </a:solidFill>
              </a:rPr>
              <a:t>, and P. Ring, Phys. Rev. C 78, 034318 (2008).]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61F21F1E-607D-8E76-A9C8-8DAB1525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53" grpId="0" animBg="1"/>
      <p:bldP spid="54" grpId="0"/>
      <p:bldP spid="58" grpId="0" animBg="1"/>
      <p:bldP spid="59" grpId="0" animBg="1"/>
      <p:bldP spid="60" grpId="0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27EC-A986-5633-112C-2860E10B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088B7-CA69-8716-6614-AB667372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415" y="2748530"/>
            <a:ext cx="5041767" cy="41094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838A94-5755-5F74-9DD3-51B5A28C48B7}"/>
                  </a:ext>
                </a:extLst>
              </p:cNvPr>
              <p:cNvSpPr txBox="1"/>
              <p:nvPr/>
            </p:nvSpPr>
            <p:spPr>
              <a:xfrm>
                <a:off x="368664" y="1506022"/>
                <a:ext cx="4932504" cy="408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Parameters entering the optimization: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Isoscalar</a:t>
                </a:r>
                <a:r>
                  <a:rPr lang="en-US" sz="2400" dirty="0"/>
                  <a:t> pairing strength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Landau-Migdal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Axial-vector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b="0" dirty="0"/>
                  <a:t>Data-set for optimization: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26 experimental half-lives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4 Gamow-Teller resonances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/>
              </a:p>
              <a:p>
                <a:r>
                  <a:rPr lang="en-US" sz="2400" dirty="0"/>
                  <a:t>Cost function:</a:t>
                </a:r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838A94-5755-5F74-9DD3-51B5A28C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4" y="1506022"/>
                <a:ext cx="4932504" cy="4084964"/>
              </a:xfrm>
              <a:prstGeom prst="rect">
                <a:avLst/>
              </a:prstGeom>
              <a:blipFill>
                <a:blip r:embed="rId3"/>
                <a:stretch>
                  <a:fillRect l="-1795" t="-1238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E3A7C2-AE91-2690-4AE8-3283F9861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4" y="5400436"/>
            <a:ext cx="6032136" cy="764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8B5C8-35E4-5B85-72F0-66F5E629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120" y="2018373"/>
            <a:ext cx="3913547" cy="69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76BCD9-42FC-7653-B498-D75D154B816B}"/>
              </a:ext>
            </a:extLst>
          </p:cNvPr>
          <p:cNvSpPr txBox="1"/>
          <p:nvPr/>
        </p:nvSpPr>
        <p:spPr>
          <a:xfrm>
            <a:off x="8378044" y="1629833"/>
            <a:ext cx="20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matrix: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C0CBC-7C81-0766-7B8A-BE5C96CB8A2A}"/>
              </a:ext>
            </a:extLst>
          </p:cNvPr>
          <p:cNvSpPr/>
          <p:nvPr/>
        </p:nvSpPr>
        <p:spPr>
          <a:xfrm>
            <a:off x="7538792" y="2050970"/>
            <a:ext cx="4280205" cy="697560"/>
          </a:xfrm>
          <a:prstGeom prst="rect">
            <a:avLst/>
          </a:prstGeom>
          <a:solidFill>
            <a:schemeClr val="accent1">
              <a:alpha val="137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86F399-1030-6CCE-EF0F-A87FEEE87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28" y="6411289"/>
            <a:ext cx="710505" cy="320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AFFE6D-E873-1CA2-A234-5F93D6035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4557" y="6431782"/>
            <a:ext cx="300101" cy="300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F4896-DCC3-CAC9-C863-61ED787247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118" y="6515100"/>
            <a:ext cx="1212380" cy="216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50FA22-2808-B58B-E173-27B983ADC6DE}"/>
              </a:ext>
            </a:extLst>
          </p:cNvPr>
          <p:cNvSpPr txBox="1"/>
          <p:nvPr/>
        </p:nvSpPr>
        <p:spPr>
          <a:xfrm>
            <a:off x="967040" y="6417028"/>
            <a:ext cx="19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: model predictions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9A2E2-7EEF-008E-87C8-C0B2E9673B82}"/>
              </a:ext>
            </a:extLst>
          </p:cNvPr>
          <p:cNvSpPr txBox="1"/>
          <p:nvPr/>
        </p:nvSpPr>
        <p:spPr>
          <a:xfrm>
            <a:off x="3492884" y="6414548"/>
            <a:ext cx="11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: exp .data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9D6199-EA56-CCEC-524B-B171C528A19C}"/>
              </a:ext>
            </a:extLst>
          </p:cNvPr>
          <p:cNvSpPr txBox="1"/>
          <p:nvPr/>
        </p:nvSpPr>
        <p:spPr>
          <a:xfrm>
            <a:off x="6089758" y="641128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: weights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0E24FE-4E3A-AD75-1CF2-D612835863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202" y="175557"/>
            <a:ext cx="2828583" cy="40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54DD4-8971-CA7D-E9BA-2C9A1FF9B7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1496" y="658862"/>
            <a:ext cx="2828583" cy="3153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952990-3C5D-18EE-42BF-45292DB76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7540" y="1128717"/>
            <a:ext cx="2955258" cy="338623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5195A34F-69F2-0BDC-0189-52C4F9DBA8B3}"/>
              </a:ext>
            </a:extLst>
          </p:cNvPr>
          <p:cNvSpPr/>
          <p:nvPr/>
        </p:nvSpPr>
        <p:spPr>
          <a:xfrm>
            <a:off x="7534645" y="231265"/>
            <a:ext cx="248127" cy="1325563"/>
          </a:xfrm>
          <a:prstGeom prst="leftBrace">
            <a:avLst>
              <a:gd name="adj1" fmla="val 3231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DA8F4-4E98-5C25-30F6-397CEBC039FA}"/>
              </a:ext>
            </a:extLst>
          </p:cNvPr>
          <p:cNvSpPr txBox="1"/>
          <p:nvPr/>
        </p:nvSpPr>
        <p:spPr>
          <a:xfrm>
            <a:off x="5420740" y="692810"/>
            <a:ext cx="243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Optimal parameters: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20C516E-1E68-AF43-9DA4-C5C4807A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645C-F5D9-1649-98BD-14526ACA2022}" type="slidenum">
              <a:rPr lang="en-US" smtClean="0"/>
              <a:t>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614CA-B649-C76C-8FC5-1543A0975690}"/>
              </a:ext>
            </a:extLst>
          </p:cNvPr>
          <p:cNvSpPr txBox="1"/>
          <p:nvPr/>
        </p:nvSpPr>
        <p:spPr>
          <a:xfrm>
            <a:off x="0" y="5516"/>
            <a:ext cx="651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[</a:t>
            </a:r>
            <a:r>
              <a:rPr lang="en-US" sz="1600" dirty="0">
                <a:solidFill>
                  <a:srgbClr val="002060"/>
                </a:solidFill>
              </a:rPr>
              <a:t>A. </a:t>
            </a:r>
            <a:r>
              <a:rPr lang="en-US" sz="1600" dirty="0" err="1">
                <a:solidFill>
                  <a:srgbClr val="002060"/>
                </a:solidFill>
              </a:rPr>
              <a:t>Ravlić</a:t>
            </a:r>
            <a:r>
              <a:rPr lang="en-US" sz="1600" dirty="0">
                <a:solidFill>
                  <a:srgbClr val="002060"/>
                </a:solidFill>
              </a:rPr>
              <a:t>, W. </a:t>
            </a:r>
            <a:r>
              <a:rPr lang="en-US" sz="1600" dirty="0" err="1">
                <a:solidFill>
                  <a:srgbClr val="002060"/>
                </a:solidFill>
              </a:rPr>
              <a:t>Nazarewicz</a:t>
            </a:r>
            <a:r>
              <a:rPr lang="en-US" sz="1600" dirty="0">
                <a:solidFill>
                  <a:srgbClr val="002060"/>
                </a:solidFill>
              </a:rPr>
              <a:t>, in preparation (2024).]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E0FC08BD-7DD7-F234-51AD-5EFF0D61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4816" cy="35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E3B586-8E59-C4D9-64A5-BFD529EB0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4032"/>
            <a:ext cx="5554816" cy="3498033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43682A8D-9FCE-C6C7-3AAF-19117961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84" y="0"/>
            <a:ext cx="5554816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32D56D-F334-87AC-2429-076E98B0785C}"/>
              </a:ext>
            </a:extLst>
          </p:cNvPr>
          <p:cNvCxnSpPr/>
          <p:nvPr/>
        </p:nvCxnSpPr>
        <p:spPr>
          <a:xfrm>
            <a:off x="6096000" y="0"/>
            <a:ext cx="0" cy="70497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14">
            <a:extLst>
              <a:ext uri="{FF2B5EF4-FFF2-40B4-BE49-F238E27FC236}">
                <a16:creationId xmlns:a16="http://schemas.microsoft.com/office/drawing/2014/main" id="{B3CC980B-B2E3-EF83-4AED-DBD6BA5F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84" y="3332360"/>
            <a:ext cx="5554816" cy="34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F19EF93-E0DE-B901-9C8E-11770FC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148" y="6433853"/>
            <a:ext cx="2743200" cy="365125"/>
          </a:xfrm>
        </p:spPr>
        <p:txBody>
          <a:bodyPr/>
          <a:lstStyle/>
          <a:p>
            <a:fld id="{79F1645C-F5D9-1649-98BD-14526ACA2022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58BDC0-5034-32F5-DD08-29430C9D0A21}"/>
              </a:ext>
            </a:extLst>
          </p:cNvPr>
          <p:cNvSpPr txBox="1"/>
          <p:nvPr/>
        </p:nvSpPr>
        <p:spPr>
          <a:xfrm rot="16200000">
            <a:off x="4004287" y="2195215"/>
            <a:ext cx="346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even-Z chains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E453CA-AB2F-CE68-9344-082B99891866}"/>
              </a:ext>
            </a:extLst>
          </p:cNvPr>
          <p:cNvSpPr txBox="1"/>
          <p:nvPr/>
        </p:nvSpPr>
        <p:spPr>
          <a:xfrm rot="16200000">
            <a:off x="4655304" y="2195214"/>
            <a:ext cx="346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odd-Z chains</a:t>
            </a:r>
          </a:p>
        </p:txBody>
      </p:sp>
    </p:spTree>
    <p:extLst>
      <p:ext uri="{BB962C8B-B14F-4D97-AF65-F5344CB8AC3E}">
        <p14:creationId xmlns:p14="http://schemas.microsoft.com/office/powerpoint/2010/main" val="122361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6961</TotalTime>
  <Words>972</Words>
  <Application>Microsoft Macintosh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Palatino</vt:lpstr>
      <vt:lpstr>Wingdings</vt:lpstr>
      <vt:lpstr>Office Theme</vt:lpstr>
      <vt:lpstr>Improving the theoretical description of nuclear β-decay half-lives</vt:lpstr>
      <vt:lpstr>PowerPoint Presentation</vt:lpstr>
      <vt:lpstr>What’s on the market ?</vt:lpstr>
      <vt:lpstr>PowerPoint Presentation</vt:lpstr>
      <vt:lpstr>PowerPoint Presentation</vt:lpstr>
      <vt:lpstr>PowerPoint Presentation</vt:lpstr>
      <vt:lpstr>PowerPoint Presentation</vt:lpstr>
      <vt:lpstr>Optimization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theoretical description of nuclear β-decay half-lives</dc:title>
  <dc:creator>Ante Ravlić</dc:creator>
  <cp:lastModifiedBy>Ante Ravlić</cp:lastModifiedBy>
  <cp:revision>6</cp:revision>
  <dcterms:created xsi:type="dcterms:W3CDTF">2024-08-15T18:14:14Z</dcterms:created>
  <dcterms:modified xsi:type="dcterms:W3CDTF">2024-08-20T14:16:14Z</dcterms:modified>
</cp:coreProperties>
</file>