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84" r:id="rId10"/>
    <p:sldId id="281" r:id="rId11"/>
    <p:sldId id="282" r:id="rId12"/>
    <p:sldId id="286" r:id="rId13"/>
    <p:sldId id="293" r:id="rId14"/>
    <p:sldId id="287" r:id="rId15"/>
    <p:sldId id="862" r:id="rId16"/>
    <p:sldId id="861" r:id="rId17"/>
    <p:sldId id="290" r:id="rId18"/>
    <p:sldId id="291" r:id="rId19"/>
    <p:sldId id="294" r:id="rId20"/>
    <p:sldId id="298" r:id="rId21"/>
    <p:sldId id="295" r:id="rId22"/>
    <p:sldId id="297" r:id="rId23"/>
    <p:sldId id="256" r:id="rId24"/>
    <p:sldId id="860" r:id="rId25"/>
    <p:sldId id="279" r:id="rId26"/>
    <p:sldId id="292" r:id="rId27"/>
    <p:sldId id="296" r:id="rId28"/>
    <p:sldId id="301" r:id="rId29"/>
    <p:sldId id="299" r:id="rId30"/>
    <p:sldId id="303" r:id="rId31"/>
    <p:sldId id="859" r:id="rId32"/>
    <p:sldId id="300" r:id="rId33"/>
    <p:sldId id="288" r:id="rId34"/>
    <p:sldId id="289" r:id="rId35"/>
    <p:sldId id="302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0" autoAdjust="0"/>
    <p:restoredTop sz="86853" autoAdjust="0"/>
  </p:normalViewPr>
  <p:slideViewPr>
    <p:cSldViewPr snapToGrid="0" showGuides="1">
      <p:cViewPr varScale="1">
        <p:scale>
          <a:sx n="56" d="100"/>
          <a:sy n="56" d="100"/>
        </p:scale>
        <p:origin x="452" y="4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7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6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3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5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4.xml"/><Relationship Id="rId28" Type="http://schemas.openxmlformats.org/officeDocument/2006/relationships/slide" Target="slides/slide30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9.xml"/><Relationship Id="rId30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7132-047A-4C30-97AD-7733762F554B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B536-9FA3-4940-8C9D-ED9264FA1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44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886-1573-40AC-9E09-050F9AC625A5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491ED-56D3-4375-977F-FA3F9F1C0D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5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5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197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40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22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58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0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571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678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241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889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37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Preferire un carattere sans serif come Arial,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Helvetica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Verdana. Font consigliabile da 30 a 40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Allineare i testi a sinistra, non giustificarli.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Utilizzare non più di tre blocchi di informazione per diapositiva.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evidenziare titoli o parole chiave, prediligere l’uso del grassetto a corsivo o colori.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Evitare ombre, sfumature e gradazioni di grigio.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Prestare attenzione al contrasto tra sfondo e testo. Prediligere testo nero su sfondo bianco.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332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275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399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942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032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584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205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634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630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43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98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55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196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1046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535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1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10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56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61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9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65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8A6E1-DC11-C213-C49B-4CE1A884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C5EF09-4C5E-B147-BEF8-8B66FFFEA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74B46-543F-F0B0-1410-BF1E7177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1F3B55-F3E2-1A2D-7FD6-BEC64BED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3C2C70-ACDC-D114-6B42-27BE4C2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it-IT" altLang="it-IT" sz="24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7A2A5C85-D8F9-95C2-D93A-D6AAA8D01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397" y="1159933"/>
            <a:ext cx="4709206" cy="21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E965153-D1B8-47F9-ECA7-A02B3757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593" y="3285951"/>
            <a:ext cx="9096815" cy="1290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1D13A2E7-1F45-2252-AAE6-76F193D9D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526" y="4741032"/>
            <a:ext cx="6320949" cy="7580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934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4D642F2-5021-578D-0B5A-F0C9826C56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1" y="0"/>
            <a:ext cx="12192001" cy="1138767"/>
          </a:xfrm>
          <a:prstGeom prst="rect">
            <a:avLst/>
          </a:prstGeom>
          <a:solidFill>
            <a:srgbClr val="AA0004"/>
          </a:solidFill>
          <a:ln w="9525">
            <a:noFill/>
            <a:miter lim="800000"/>
            <a:headEnd/>
            <a:tailEnd/>
          </a:ln>
        </p:spPr>
        <p:txBody>
          <a:bodyPr wrap="none" lIns="72000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A4080AB-402D-FB91-8F6E-E1F4FB36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0" y="1153221"/>
            <a:ext cx="11736000" cy="1188000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6179127" y="2592996"/>
            <a:ext cx="5663346" cy="38595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quarter" idx="11" hasCustomPrompt="1"/>
          </p:nvPr>
        </p:nvSpPr>
        <p:spPr>
          <a:xfrm>
            <a:off x="1215640" y="2592996"/>
            <a:ext cx="3781233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quarter" idx="12" hasCustomPrompt="1"/>
          </p:nvPr>
        </p:nvSpPr>
        <p:spPr>
          <a:xfrm>
            <a:off x="1215640" y="4777396"/>
            <a:ext cx="3781234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A703DA-C362-E452-CF6A-3D365299A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00" y="147563"/>
            <a:ext cx="1885998" cy="8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0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A0004"/>
          </a:solidFill>
          <a:ln>
            <a:noFill/>
          </a:ln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38BF697F-4C3F-B44D-F6C6-3D1E0DC619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098" y="2269067"/>
            <a:ext cx="5189805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62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0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2635D8-CCDF-6D38-8F13-A179A41E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434A56-224E-D866-A28F-911AF1B32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2815B5-BA9F-4BC1-142B-FB146E55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639FF7-9837-5485-22E6-98359CE2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BA95AF-CF08-9540-8958-30ECAA2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60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9B05C-6215-0CBC-7B82-45F3AB91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BDA081-A4AC-23E8-A80B-BB3EDFA4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0D27AD-7692-29FD-138C-8E2D277B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A7B6A-8E96-4A22-AC28-CC5D4A5F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F665B-5DD5-68C7-A7BF-2101FC91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3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E8C6D-2746-FE8C-D954-F04A0892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C4DAC7-51DC-0512-D3C5-636DA9B67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C77EFD-F6AD-7E4A-2466-734F7D9F8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F64D86-9423-4050-EABD-82F754AC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F5BF3C-0092-1DEB-DF7D-873B0ECF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891FFC-8CE4-A06C-6922-845EBB33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70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E9C76-ADD7-91FE-76C9-8E59F946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3DAC0-0839-47EF-03C6-93B46E1AE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AAB33E-3013-3EE2-4E41-A18D1471D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8BE1D0-E709-E1B6-7882-A7C1F3F84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67025A-7024-FF82-2CD9-A169C692D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94965E-60D1-02D6-7D5B-78FA5B51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5446E-D0C3-EB44-D741-898EA10E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CEDB29-873E-5535-846B-35B3DC35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89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1BEB9-DC85-61DC-2E70-EECA8826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84C7E1-3A6B-9BF3-9D7E-B84FBB4E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4B297B-6060-AC1C-692E-69C528C0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92E7EA-01EC-8DA9-0AD8-097FF79E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79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6D660FF-A924-B2C4-5D36-2548BC1C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8134CA-4890-3AD2-BFC1-635593B2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59B0E4-734C-4FB1-ABD0-43EBCEE4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20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A02DE-EF25-8A34-A17C-9CF1E53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EDFA90-A16F-D126-B45F-FA7913A1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7362F2-2D07-BADC-9028-5FF264BB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E7C2D8-244A-8B91-1324-66BF5F72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98A4E-3799-1101-A9C0-EA1E537A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56DED9-3158-0431-69E5-757400DB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3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70726-1E27-AA9F-3B2E-692DBC81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A53B16-4FDD-45A1-11E9-42FB6DC88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374E34-1E69-D976-B1C5-8499B3A1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9DC378-0820-E023-FD20-90E7E384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4F833C-9ED4-C074-2B18-A66A6F9C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6D7FED-89C8-E0C9-1D82-94824333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0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C73D6B-3B98-0B4D-3839-170A9073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2E685-16F2-CD57-8F24-94C80A59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F94EB-D8FF-46BD-0EB1-02B9720A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70D6-0EEB-48B5-B03E-48E409845EC4}" type="datetimeFigureOut">
              <a:rPr lang="it-IT" smtClean="0"/>
              <a:t>30/07/2024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05C7A-E8F9-1686-FBF1-6D0625EB7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7E8887-8F71-A9F3-4692-499C4365B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57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9" r:id="rId11"/>
    <p:sldLayoutId id="2147483658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B755A-178B-294C-A4BF-51D43D1E2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762" y="3246120"/>
            <a:ext cx="9256475" cy="12903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Upgrade of the Facility EXOTIC</a:t>
            </a: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31D6C7-9D3C-5297-3E90-7EB28A687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164" y="4410764"/>
            <a:ext cx="11075670" cy="218434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it-IT" sz="2600" b="1" i="1" dirty="0"/>
              <a:t>Marco Mazzocco</a:t>
            </a:r>
            <a:endParaRPr lang="it-IT" sz="2800" b="1" i="1" dirty="0"/>
          </a:p>
          <a:p>
            <a:pPr eaLnBrk="1" hangingPunct="1">
              <a:lnSpc>
                <a:spcPct val="80000"/>
              </a:lnSpc>
            </a:pPr>
            <a:r>
              <a:rPr lang="it-IT" sz="2200" i="1" dirty="0"/>
              <a:t>Dipartimento di Fisica e Astronomia, Università di Padova and INFN-Sezione di Padova</a:t>
            </a:r>
            <a:r>
              <a:rPr lang="en-US" sz="2200" b="1" i="0" dirty="0">
                <a:solidFill>
                  <a:srgbClr val="F9F9F9"/>
                </a:solidFill>
                <a:effectLst/>
              </a:rPr>
              <a:t> </a:t>
            </a:r>
          </a:p>
          <a:p>
            <a:pPr algn="ctr"/>
            <a:r>
              <a:rPr lang="en-US" sz="2200" i="0" dirty="0">
                <a:solidFill>
                  <a:srgbClr val="F9F9F9"/>
                </a:solidFill>
                <a:effectLst/>
              </a:rPr>
              <a:t>14</a:t>
            </a:r>
            <a:r>
              <a:rPr lang="en-US" sz="2200" i="0" baseline="30000" dirty="0">
                <a:solidFill>
                  <a:srgbClr val="F9F9F9"/>
                </a:solidFill>
                <a:effectLst/>
              </a:rPr>
              <a:t>th</a:t>
            </a:r>
            <a:r>
              <a:rPr lang="en-US" sz="2200" i="0" dirty="0">
                <a:solidFill>
                  <a:srgbClr val="F9F9F9"/>
                </a:solidFill>
                <a:effectLst/>
              </a:rPr>
              <a:t> International Conference on Nucleus-Nucleus Collisions</a:t>
            </a:r>
          </a:p>
          <a:p>
            <a:pPr algn="ctr"/>
            <a:r>
              <a:rPr lang="en-US" sz="2200" b="0" i="0" dirty="0">
                <a:effectLst/>
              </a:rPr>
              <a:t> Whistler, BC Canada</a:t>
            </a:r>
          </a:p>
          <a:p>
            <a:pPr algn="ctr"/>
            <a:r>
              <a:rPr lang="en-US" sz="2200" b="0" i="0" dirty="0">
                <a:effectLst/>
              </a:rPr>
              <a:t>August 18-23, 2024</a:t>
            </a:r>
          </a:p>
        </p:txBody>
      </p:sp>
    </p:spTree>
    <p:extLst>
      <p:ext uri="{BB962C8B-B14F-4D97-AF65-F5344CB8AC3E}">
        <p14:creationId xmlns:p14="http://schemas.microsoft.com/office/powerpoint/2010/main" val="5514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EA5626-D950-E879-CC19-67C2D3C0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70" y="144146"/>
            <a:ext cx="862965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Building the MCP (Sep.-Nov. 2023)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B4884E-971D-0BE2-682B-0F601CE99706}"/>
              </a:ext>
            </a:extLst>
          </p:cNvPr>
          <p:cNvSpPr txBox="1">
            <a:spLocks/>
          </p:cNvSpPr>
          <p:nvPr/>
        </p:nvSpPr>
        <p:spPr>
          <a:xfrm>
            <a:off x="113030" y="1669017"/>
            <a:ext cx="4857750" cy="48274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MCPs</a:t>
            </a:r>
            <a:r>
              <a:rPr lang="it-IT" dirty="0"/>
              <a:t> from </a:t>
            </a:r>
            <a:r>
              <a:rPr lang="it-IT" dirty="0" err="1"/>
              <a:t>RoentDek</a:t>
            </a:r>
            <a:r>
              <a:rPr lang="it-IT" dirty="0"/>
              <a:t> (Hamamatsu) </a:t>
            </a:r>
            <a:r>
              <a:rPr lang="it-IT" dirty="0" err="1"/>
              <a:t>delivered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b="1" dirty="0"/>
              <a:t>end of </a:t>
            </a:r>
            <a:r>
              <a:rPr lang="it-IT" b="1" dirty="0" err="1"/>
              <a:t>July</a:t>
            </a:r>
            <a:r>
              <a:rPr lang="it-IT" b="1" dirty="0"/>
              <a:t> 2023</a:t>
            </a:r>
            <a:r>
              <a:rPr lang="it-IT" dirty="0"/>
              <a:t>.</a:t>
            </a:r>
          </a:p>
          <a:p>
            <a:r>
              <a:rPr lang="it-IT" b="1" dirty="0" err="1"/>
              <a:t>Circular</a:t>
            </a:r>
            <a:r>
              <a:rPr lang="it-IT" b="1" dirty="0"/>
              <a:t> </a:t>
            </a:r>
            <a:r>
              <a:rPr lang="it-IT" b="1" dirty="0" err="1"/>
              <a:t>shape</a:t>
            </a:r>
            <a:r>
              <a:rPr lang="it-IT" dirty="0"/>
              <a:t> with a </a:t>
            </a:r>
            <a:r>
              <a:rPr lang="it-IT" dirty="0" err="1"/>
              <a:t>diameter</a:t>
            </a:r>
            <a:r>
              <a:rPr lang="it-IT" dirty="0"/>
              <a:t> of </a:t>
            </a:r>
            <a:r>
              <a:rPr lang="it-IT" b="1" dirty="0"/>
              <a:t>104 mm</a:t>
            </a:r>
            <a:r>
              <a:rPr lang="it-IT" dirty="0"/>
              <a:t> (</a:t>
            </a:r>
            <a:r>
              <a:rPr lang="it-IT" dirty="0" err="1"/>
              <a:t>active</a:t>
            </a:r>
            <a:r>
              <a:rPr lang="it-IT" dirty="0"/>
              <a:t> area).</a:t>
            </a:r>
          </a:p>
          <a:p>
            <a:r>
              <a:rPr lang="it-IT" dirty="0"/>
              <a:t>Lay-out of the </a:t>
            </a:r>
            <a:r>
              <a:rPr lang="it-IT" dirty="0" err="1"/>
              <a:t>mechanical</a:t>
            </a:r>
            <a:r>
              <a:rPr lang="it-IT" dirty="0"/>
              <a:t> support and </a:t>
            </a:r>
            <a:r>
              <a:rPr lang="it-IT" dirty="0" err="1"/>
              <a:t>electronics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the MCP of </a:t>
            </a:r>
            <a:r>
              <a:rPr lang="it-IT" b="1" dirty="0"/>
              <a:t>PRISMA</a:t>
            </a:r>
            <a:r>
              <a:rPr lang="it-IT" dirty="0"/>
              <a:t> (</a:t>
            </a:r>
            <a:r>
              <a:rPr lang="it-IT" dirty="0" err="1"/>
              <a:t>rectangular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 of 100 mm x 80 mm). </a:t>
            </a:r>
          </a:p>
        </p:txBody>
      </p:sp>
      <p:pic>
        <p:nvPicPr>
          <p:cNvPr id="4" name="Immagine 3" descr="Immagine che contiene interno, stoviglie, tavolo, arredo&#10;&#10;Descrizione generata automaticamente">
            <a:extLst>
              <a:ext uri="{FF2B5EF4-FFF2-40B4-BE49-F238E27FC236}">
                <a16:creationId xmlns:a16="http://schemas.microsoft.com/office/drawing/2014/main" id="{A788C6D2-F9D9-467E-BF24-54428B23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70" y="1379061"/>
            <a:ext cx="6935470" cy="520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erchio, altoparlante, design&#10;&#10;Descrizione generata automaticamente">
            <a:extLst>
              <a:ext uri="{FF2B5EF4-FFF2-40B4-BE49-F238E27FC236}">
                <a16:creationId xmlns:a16="http://schemas.microsoft.com/office/drawing/2014/main" id="{B20F2422-E7F4-438E-9D37-C05562E54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14166" r="15543" b="7917"/>
          <a:stretch/>
        </p:blipFill>
        <p:spPr>
          <a:xfrm>
            <a:off x="83818" y="2103518"/>
            <a:ext cx="4349830" cy="389568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030" y="112395"/>
            <a:ext cx="9555480" cy="911224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MCP, Delay Lines and </a:t>
            </a:r>
            <a:r>
              <a:rPr lang="it-IT" sz="4000" dirty="0" err="1">
                <a:solidFill>
                  <a:schemeClr val="bg1"/>
                </a:solidFill>
              </a:rPr>
              <a:t>Readout</a:t>
            </a:r>
            <a:r>
              <a:rPr lang="it-IT" sz="4000" dirty="0">
                <a:solidFill>
                  <a:schemeClr val="bg1"/>
                </a:solidFill>
              </a:rPr>
              <a:t> Electronics</a:t>
            </a:r>
          </a:p>
        </p:txBody>
      </p:sp>
      <p:pic>
        <p:nvPicPr>
          <p:cNvPr id="4" name="Immagine 3" descr="Immagine che contiene persona, interno, vestiti, muro&#10;&#10;Descrizione generata automaticamente">
            <a:extLst>
              <a:ext uri="{FF2B5EF4-FFF2-40B4-BE49-F238E27FC236}">
                <a16:creationId xmlns:a16="http://schemas.microsoft.com/office/drawing/2014/main" id="{F54CAAB7-8F84-EFA2-5940-1498FC80B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10" y="1354454"/>
            <a:ext cx="3487342" cy="2615506"/>
          </a:xfrm>
          <a:prstGeom prst="rect">
            <a:avLst/>
          </a:prstGeom>
        </p:spPr>
      </p:pic>
      <p:pic>
        <p:nvPicPr>
          <p:cNvPr id="5" name="Immagine 4" descr="Immagine che contiene interno, forniture per ufficio, strumento, macchina&#10;&#10;Descrizione generata automaticamente">
            <a:extLst>
              <a:ext uri="{FF2B5EF4-FFF2-40B4-BE49-F238E27FC236}">
                <a16:creationId xmlns:a16="http://schemas.microsoft.com/office/drawing/2014/main" id="{32E1747B-CF9E-A1C6-5E1A-127DD84E9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14" y="4051359"/>
            <a:ext cx="3487340" cy="2615505"/>
          </a:xfrm>
          <a:prstGeom prst="rect">
            <a:avLst/>
          </a:prstGeom>
        </p:spPr>
      </p:pic>
      <p:pic>
        <p:nvPicPr>
          <p:cNvPr id="6" name="Segnaposto contenuto 4" descr="Immagine che contiene circuito, Componente elettrico, Componente di circuito, Ingegneria elettronica&#10;&#10;Descrizione generata automaticamente">
            <a:extLst>
              <a:ext uri="{FF2B5EF4-FFF2-40B4-BE49-F238E27FC236}">
                <a16:creationId xmlns:a16="http://schemas.microsoft.com/office/drawing/2014/main" id="{BCD32EF6-EE86-EFFC-27C4-23F788BCA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5936" y="2024618"/>
            <a:ext cx="5305424" cy="39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98426"/>
            <a:ext cx="930402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MCP First </a:t>
            </a:r>
            <a:r>
              <a:rPr lang="it-IT" sz="4000" dirty="0" err="1">
                <a:solidFill>
                  <a:schemeClr val="bg1"/>
                </a:solidFill>
              </a:rPr>
              <a:t>Tests</a:t>
            </a:r>
            <a:r>
              <a:rPr lang="it-IT" sz="4000" dirty="0">
                <a:solidFill>
                  <a:schemeClr val="bg1"/>
                </a:solidFill>
              </a:rPr>
              <a:t> (</a:t>
            </a:r>
            <a:r>
              <a:rPr lang="it-IT" sz="4000" dirty="0" err="1">
                <a:solidFill>
                  <a:schemeClr val="bg1"/>
                </a:solidFill>
              </a:rPr>
              <a:t>Dec</a:t>
            </a:r>
            <a:r>
              <a:rPr lang="it-IT" sz="4000" dirty="0">
                <a:solidFill>
                  <a:schemeClr val="bg1"/>
                </a:solidFill>
              </a:rPr>
              <a:t>. 3-4, 2023)</a:t>
            </a:r>
          </a:p>
        </p:txBody>
      </p:sp>
      <p:pic>
        <p:nvPicPr>
          <p:cNvPr id="4" name="Immagine 3" descr="Immagine che contiene argento, interno, macchina, Ricambio auto&#10;&#10;Descrizione generata automaticamente">
            <a:extLst>
              <a:ext uri="{FF2B5EF4-FFF2-40B4-BE49-F238E27FC236}">
                <a16:creationId xmlns:a16="http://schemas.microsoft.com/office/drawing/2014/main" id="{F47D4920-3751-4074-E86C-ACF59BEB9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12840"/>
          <a:stretch/>
        </p:blipFill>
        <p:spPr>
          <a:xfrm>
            <a:off x="320039" y="1277550"/>
            <a:ext cx="4848225" cy="5386140"/>
          </a:xfrm>
          <a:prstGeom prst="rect">
            <a:avLst/>
          </a:prstGeom>
        </p:spPr>
      </p:pic>
      <p:pic>
        <p:nvPicPr>
          <p:cNvPr id="5" name="Segnaposto contenuto 4" descr="Immagine che contiene Impianto elettrico, Alimentazione elettrica, macchina, cavo&#10;&#10;Descrizione generata automaticamente">
            <a:extLst>
              <a:ext uri="{FF2B5EF4-FFF2-40B4-BE49-F238E27FC236}">
                <a16:creationId xmlns:a16="http://schemas.microsoft.com/office/drawing/2014/main" id="{53AD25A2-640A-2090-4EDC-CCF3655521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r="4346"/>
          <a:stretch/>
        </p:blipFill>
        <p:spPr>
          <a:xfrm>
            <a:off x="5551171" y="1277550"/>
            <a:ext cx="6320790" cy="53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170" y="98426"/>
            <a:ext cx="968883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1</a:t>
            </a:r>
            <a:r>
              <a:rPr lang="it-IT" sz="4000" baseline="30000" dirty="0">
                <a:solidFill>
                  <a:schemeClr val="bg1"/>
                </a:solidFill>
              </a:rPr>
              <a:t>st</a:t>
            </a:r>
            <a:r>
              <a:rPr lang="it-IT" sz="4000" dirty="0">
                <a:solidFill>
                  <a:schemeClr val="bg1"/>
                </a:solidFill>
              </a:rPr>
              <a:t> Test with </a:t>
            </a:r>
            <a:r>
              <a:rPr lang="el-GR" sz="4000" dirty="0">
                <a:solidFill>
                  <a:schemeClr val="bg1"/>
                </a:solidFill>
              </a:rPr>
              <a:t>α</a:t>
            </a:r>
            <a:r>
              <a:rPr lang="it-IT" sz="4000" dirty="0">
                <a:solidFill>
                  <a:schemeClr val="bg1"/>
                </a:solidFill>
              </a:rPr>
              <a:t>-</a:t>
            </a:r>
            <a:r>
              <a:rPr lang="it-IT" sz="4000" dirty="0" err="1">
                <a:solidFill>
                  <a:schemeClr val="bg1"/>
                </a:solidFill>
              </a:rPr>
              <a:t>particles</a:t>
            </a:r>
            <a:r>
              <a:rPr lang="it-IT" sz="4000" dirty="0">
                <a:solidFill>
                  <a:schemeClr val="bg1"/>
                </a:solidFill>
              </a:rPr>
              <a:t> (</a:t>
            </a:r>
            <a:r>
              <a:rPr lang="it-IT" sz="4000" dirty="0" err="1">
                <a:solidFill>
                  <a:schemeClr val="bg1"/>
                </a:solidFill>
              </a:rPr>
              <a:t>Dec</a:t>
            </a:r>
            <a:r>
              <a:rPr lang="it-IT" sz="4000" dirty="0">
                <a:solidFill>
                  <a:schemeClr val="bg1"/>
                </a:solidFill>
              </a:rPr>
              <a:t>. 18, 2023)</a:t>
            </a:r>
          </a:p>
        </p:txBody>
      </p:sp>
      <p:pic>
        <p:nvPicPr>
          <p:cNvPr id="2" name="Segnaposto contenuto 4" descr="Immagine che contiene interno, piastrella, muro, bagno&#10;&#10;Descrizione generata automaticamente">
            <a:extLst>
              <a:ext uri="{FF2B5EF4-FFF2-40B4-BE49-F238E27FC236}">
                <a16:creationId xmlns:a16="http://schemas.microsoft.com/office/drawing/2014/main" id="{B2A2D1E3-DF72-F623-2721-76E7CF6ED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1" r="4456" b="1"/>
          <a:stretch/>
        </p:blipFill>
        <p:spPr>
          <a:xfrm rot="16200000">
            <a:off x="339451" y="1426843"/>
            <a:ext cx="5117562" cy="5117563"/>
          </a:xfrm>
          <a:prstGeom prst="rect">
            <a:avLst/>
          </a:prstGeom>
        </p:spPr>
      </p:pic>
      <p:pic>
        <p:nvPicPr>
          <p:cNvPr id="4" name="Immagine 3" descr="Immagine che contiene testo, pane, schermata, cibo&#10;&#10;Descrizione generata automaticamente">
            <a:extLst>
              <a:ext uri="{FF2B5EF4-FFF2-40B4-BE49-F238E27FC236}">
                <a16:creationId xmlns:a16="http://schemas.microsoft.com/office/drawing/2014/main" id="{D4C29404-4B02-53A7-8E81-6B3D464E9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6060" b="1"/>
          <a:stretch/>
        </p:blipFill>
        <p:spPr>
          <a:xfrm>
            <a:off x="6086930" y="1423920"/>
            <a:ext cx="5725478" cy="511756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D9A71CA-5569-5023-6F73-D99E78C2E0E7}"/>
              </a:ext>
            </a:extLst>
          </p:cNvPr>
          <p:cNvSpPr/>
          <p:nvPr/>
        </p:nvSpPr>
        <p:spPr>
          <a:xfrm>
            <a:off x="2503170" y="3569970"/>
            <a:ext cx="491490" cy="1562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B82069C-E7A4-55B1-20AE-81B4F620899F}"/>
              </a:ext>
            </a:extLst>
          </p:cNvPr>
          <p:cNvSpPr/>
          <p:nvPr/>
        </p:nvSpPr>
        <p:spPr>
          <a:xfrm>
            <a:off x="7716202" y="3299460"/>
            <a:ext cx="822008" cy="2609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3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1" y="98426"/>
            <a:ext cx="860679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Time and Position </a:t>
            </a:r>
            <a:r>
              <a:rPr lang="it-IT" sz="4000" dirty="0" err="1">
                <a:solidFill>
                  <a:schemeClr val="bg1"/>
                </a:solidFill>
              </a:rPr>
              <a:t>Resolution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873FADC0-F714-5836-8772-0A9D3D23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" y="2091690"/>
            <a:ext cx="5933547" cy="319525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09265CA-544D-E4A3-84C5-81BE97154C34}"/>
              </a:ext>
            </a:extLst>
          </p:cNvPr>
          <p:cNvSpPr txBox="1"/>
          <p:nvPr/>
        </p:nvSpPr>
        <p:spPr>
          <a:xfrm>
            <a:off x="496880" y="1720313"/>
            <a:ext cx="144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w/o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642672-ABC1-347B-2B14-1F1FEB444A4D}"/>
              </a:ext>
            </a:extLst>
          </p:cNvPr>
          <p:cNvSpPr txBox="1"/>
          <p:nvPr/>
        </p:nvSpPr>
        <p:spPr>
          <a:xfrm>
            <a:off x="496880" y="350260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w </a:t>
            </a:r>
            <a:r>
              <a:rPr lang="it-IT" b="1" dirty="0" err="1">
                <a:solidFill>
                  <a:srgbClr val="FF0000"/>
                </a:solidFill>
              </a:rPr>
              <a:t>magnets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9BD8BD-8C44-81C8-E156-53236F0BDC3F}"/>
              </a:ext>
            </a:extLst>
          </p:cNvPr>
          <p:cNvSpPr txBox="1"/>
          <p:nvPr/>
        </p:nvSpPr>
        <p:spPr>
          <a:xfrm>
            <a:off x="496880" y="5599232"/>
            <a:ext cx="510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TOF resolution </a:t>
            </a:r>
            <a:r>
              <a:rPr lang="en-US" sz="24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better than</a:t>
            </a: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</a:t>
            </a:r>
            <a:r>
              <a:rPr lang="en-US" sz="24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600 </a:t>
            </a:r>
            <a:r>
              <a:rPr lang="en-US" sz="2400" b="1" dirty="0" err="1">
                <a:solidFill>
                  <a:schemeClr val="dk1"/>
                </a:solidFill>
                <a:ea typeface="Roboto"/>
                <a:cs typeface="Roboto"/>
                <a:sym typeface="Roboto"/>
              </a:rPr>
              <a:t>ps</a:t>
            </a:r>
            <a:endParaRPr lang="en-US" sz="2400" b="1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FD0E3E5-0A6B-B668-F0D4-C67961B714F9}"/>
              </a:ext>
            </a:extLst>
          </p:cNvPr>
          <p:cNvSpPr txBox="1"/>
          <p:nvPr/>
        </p:nvSpPr>
        <p:spPr>
          <a:xfrm>
            <a:off x="7093366" y="5598677"/>
            <a:ext cx="4153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en-US" sz="2400" dirty="0">
                <a:sym typeface="Roboto"/>
              </a:rPr>
              <a:t>Position resolution: ~ </a:t>
            </a:r>
            <a:r>
              <a:rPr lang="en-US" sz="2400" b="1" dirty="0">
                <a:sym typeface="Roboto"/>
              </a:rPr>
              <a:t>2 mm</a:t>
            </a:r>
          </a:p>
        </p:txBody>
      </p:sp>
      <p:pic>
        <p:nvPicPr>
          <p:cNvPr id="4" name="Immagine 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0EE596E7-8B0C-144D-1FA5-9DD1590D8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43" y="2135365"/>
            <a:ext cx="6119959" cy="31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1" y="98426"/>
            <a:ext cx="8606790" cy="911224"/>
          </a:xfrm>
        </p:spPr>
        <p:txBody>
          <a:bodyPr>
            <a:normAutofit/>
          </a:bodyPr>
          <a:lstStyle/>
          <a:p>
            <a:pPr algn="ctr"/>
            <a:r>
              <a:rPr lang="it-IT" sz="4000">
                <a:solidFill>
                  <a:schemeClr val="bg1"/>
                </a:solidFill>
              </a:rPr>
              <a:t>Efficiency with Alpha Particles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2E9F02-77D5-0145-9FCA-86FF8DDB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3" y="1334242"/>
            <a:ext cx="10344474" cy="51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8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04A89-1B20-8537-5570-485CC75D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110441"/>
            <a:ext cx="9326880" cy="949324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3</a:t>
            </a:r>
            <a:r>
              <a:rPr lang="it-IT" sz="4000" baseline="30000" dirty="0">
                <a:solidFill>
                  <a:schemeClr val="bg1"/>
                </a:solidFill>
              </a:rPr>
              <a:t>rd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Commissioning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Run</a:t>
            </a:r>
            <a:r>
              <a:rPr lang="it-IT" sz="4000" dirty="0">
                <a:solidFill>
                  <a:schemeClr val="bg1"/>
                </a:solidFill>
              </a:rPr>
              <a:t> (</a:t>
            </a:r>
            <a:r>
              <a:rPr lang="it-IT" sz="4000" dirty="0" err="1">
                <a:solidFill>
                  <a:schemeClr val="bg1"/>
                </a:solidFill>
              </a:rPr>
              <a:t>July</a:t>
            </a:r>
            <a:r>
              <a:rPr lang="it-IT" sz="4000" dirty="0">
                <a:solidFill>
                  <a:schemeClr val="bg1"/>
                </a:solidFill>
              </a:rPr>
              <a:t> 5-6, 2024)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7AB7AA-549D-606E-2455-71916BD6AC3A}"/>
              </a:ext>
            </a:extLst>
          </p:cNvPr>
          <p:cNvSpPr txBox="1"/>
          <p:nvPr/>
        </p:nvSpPr>
        <p:spPr>
          <a:xfrm>
            <a:off x="7943850" y="3097720"/>
            <a:ext cx="37947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transport</a:t>
            </a:r>
            <a:r>
              <a:rPr lang="it-IT" sz="2400" b="1" dirty="0"/>
              <a:t> and </a:t>
            </a:r>
            <a:r>
              <a:rPr lang="it-IT" sz="2400" b="1" dirty="0" err="1"/>
              <a:t>focussing</a:t>
            </a:r>
            <a:r>
              <a:rPr lang="it-IT" sz="2400" b="1" dirty="0"/>
              <a:t> </a:t>
            </a:r>
            <a:r>
              <a:rPr lang="it-IT" sz="2400" dirty="0"/>
              <a:t>up to the</a:t>
            </a:r>
            <a:r>
              <a:rPr lang="it-IT" sz="2400" b="1" dirty="0"/>
              <a:t> second MCP.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Test </a:t>
            </a:r>
            <a:r>
              <a:rPr lang="it-IT" sz="2400" dirty="0"/>
              <a:t>of the </a:t>
            </a:r>
            <a:r>
              <a:rPr lang="it-IT" sz="2400" dirty="0" err="1"/>
              <a:t>newly</a:t>
            </a:r>
            <a:r>
              <a:rPr lang="it-IT" sz="2400" dirty="0"/>
              <a:t> </a:t>
            </a:r>
            <a:r>
              <a:rPr lang="it-IT" sz="2400" dirty="0" err="1"/>
              <a:t>developed</a:t>
            </a:r>
            <a:r>
              <a:rPr lang="it-IT" sz="2400" dirty="0"/>
              <a:t> </a:t>
            </a:r>
            <a:r>
              <a:rPr lang="it-IT" sz="2400" b="1" dirty="0"/>
              <a:t>Tracking </a:t>
            </a:r>
            <a:r>
              <a:rPr lang="it-IT" sz="2400" b="1" dirty="0" err="1"/>
              <a:t>Algorithm</a:t>
            </a:r>
            <a:r>
              <a:rPr lang="it-IT" sz="2400" b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Beamtime</a:t>
            </a:r>
            <a:r>
              <a:rPr lang="it-IT" sz="2400" dirty="0"/>
              <a:t> </a:t>
            </a:r>
            <a:r>
              <a:rPr lang="it-IT" sz="2400" b="1" dirty="0" err="1"/>
              <a:t>suspended</a:t>
            </a:r>
            <a:r>
              <a:rPr lang="it-IT" sz="2400" dirty="0"/>
              <a:t> due to an </a:t>
            </a:r>
            <a:r>
              <a:rPr lang="it-IT" sz="2400" dirty="0" err="1"/>
              <a:t>accident</a:t>
            </a:r>
            <a:r>
              <a:rPr lang="it-IT" sz="2400" dirty="0"/>
              <a:t> to the LN</a:t>
            </a:r>
            <a:r>
              <a:rPr lang="it-IT" sz="2400" baseline="-25000" dirty="0"/>
              <a:t>2</a:t>
            </a:r>
            <a:r>
              <a:rPr lang="it-IT" sz="2400" dirty="0"/>
              <a:t> </a:t>
            </a:r>
            <a:r>
              <a:rPr lang="it-IT" sz="2400" dirty="0" err="1"/>
              <a:t>exhausting</a:t>
            </a:r>
            <a:r>
              <a:rPr lang="it-IT" sz="2400" dirty="0"/>
              <a:t> line.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01BC44-CA71-5A14-4394-164EAEE4FBFF}"/>
              </a:ext>
            </a:extLst>
          </p:cNvPr>
          <p:cNvSpPr txBox="1"/>
          <p:nvPr/>
        </p:nvSpPr>
        <p:spPr>
          <a:xfrm>
            <a:off x="7795260" y="1478578"/>
            <a:ext cx="4331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/>
              <a:t>Beam</a:t>
            </a:r>
            <a:r>
              <a:rPr lang="it-IT" sz="2400" dirty="0"/>
              <a:t>: </a:t>
            </a:r>
            <a:r>
              <a:rPr lang="it-IT" sz="2400" baseline="30000" dirty="0"/>
              <a:t>11</a:t>
            </a:r>
            <a:r>
              <a:rPr lang="it-IT" sz="2400" dirty="0"/>
              <a:t>B</a:t>
            </a:r>
            <a:r>
              <a:rPr lang="it-IT" sz="2400" baseline="30000" dirty="0"/>
              <a:t>5+</a:t>
            </a:r>
            <a:r>
              <a:rPr lang="it-IT" sz="2400" dirty="0"/>
              <a:t>, 58 MeV, 10 </a:t>
            </a:r>
            <a:r>
              <a:rPr lang="it-IT" sz="2400" dirty="0" err="1"/>
              <a:t>pnA</a:t>
            </a:r>
            <a:endParaRPr lang="it-IT" sz="2400" dirty="0"/>
          </a:p>
          <a:p>
            <a:r>
              <a:rPr lang="it-IT" sz="2400" b="1" dirty="0"/>
              <a:t>Target</a:t>
            </a:r>
            <a:r>
              <a:rPr lang="it-IT" sz="2400" dirty="0"/>
              <a:t>: </a:t>
            </a:r>
            <a:r>
              <a:rPr lang="it-IT" sz="2400" baseline="30000" dirty="0"/>
              <a:t>1</a:t>
            </a:r>
            <a:r>
              <a:rPr lang="it-IT" sz="2400" dirty="0"/>
              <a:t>H</a:t>
            </a:r>
            <a:r>
              <a:rPr lang="it-IT" sz="2400" baseline="-25000" dirty="0"/>
              <a:t>2</a:t>
            </a:r>
            <a:r>
              <a:rPr lang="it-IT" sz="2400" dirty="0"/>
              <a:t>, 1 bar, -184° C</a:t>
            </a:r>
          </a:p>
          <a:p>
            <a:r>
              <a:rPr lang="it-IT" sz="2400" b="1" dirty="0"/>
              <a:t>RIB</a:t>
            </a:r>
            <a:r>
              <a:rPr lang="it-IT" sz="2400" dirty="0"/>
              <a:t>: </a:t>
            </a:r>
            <a:r>
              <a:rPr lang="it-IT" sz="2400" baseline="30000" dirty="0"/>
              <a:t>11</a:t>
            </a:r>
            <a:r>
              <a:rPr lang="it-IT" sz="2400" dirty="0"/>
              <a:t>C</a:t>
            </a:r>
            <a:r>
              <a:rPr lang="it-IT" sz="2400" baseline="30000" dirty="0"/>
              <a:t>6+</a:t>
            </a:r>
            <a:r>
              <a:rPr lang="it-IT" sz="2400" dirty="0"/>
              <a:t>, ~43 MeV</a:t>
            </a:r>
          </a:p>
        </p:txBody>
      </p:sp>
      <p:pic>
        <p:nvPicPr>
          <p:cNvPr id="7" name="Immagine 6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BBBF380F-3739-B85B-56A9-DC58B5933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221154"/>
            <a:ext cx="7368540" cy="55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910" y="121286"/>
            <a:ext cx="9258301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Next </a:t>
            </a:r>
            <a:r>
              <a:rPr lang="it-IT" sz="4000" dirty="0" err="1">
                <a:solidFill>
                  <a:schemeClr val="bg1"/>
                </a:solidFill>
              </a:rPr>
              <a:t>Commissioning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Runs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4" name="Google Shape;95;p16">
            <a:extLst>
              <a:ext uri="{FF2B5EF4-FFF2-40B4-BE49-F238E27FC236}">
                <a16:creationId xmlns:a16="http://schemas.microsoft.com/office/drawing/2014/main" id="{4D8D9098-37D8-E330-323F-17024DE7DF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79" b="-1"/>
          <a:stretch/>
        </p:blipFill>
        <p:spPr>
          <a:xfrm>
            <a:off x="-5581" y="3429000"/>
            <a:ext cx="12197581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1AEE06-77B3-5BE8-7DF9-0EBD188F4A76}"/>
              </a:ext>
            </a:extLst>
          </p:cNvPr>
          <p:cNvSpPr txBox="1"/>
          <p:nvPr/>
        </p:nvSpPr>
        <p:spPr>
          <a:xfrm>
            <a:off x="485365" y="1415564"/>
            <a:ext cx="112156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Third </a:t>
            </a:r>
            <a:r>
              <a:rPr lang="it-IT" sz="2400" b="1" dirty="0" err="1"/>
              <a:t>Run</a:t>
            </a:r>
            <a:r>
              <a:rPr lang="it-IT" sz="2400" b="1" dirty="0"/>
              <a:t> (Second </a:t>
            </a:r>
            <a:r>
              <a:rPr lang="it-IT" sz="2400" b="1" dirty="0" err="1"/>
              <a:t>Attempt</a:t>
            </a:r>
            <a:r>
              <a:rPr lang="it-IT" sz="2400" b="1" dirty="0"/>
              <a:t>): November  2024</a:t>
            </a:r>
            <a:r>
              <a:rPr lang="it-IT" sz="2400" dirty="0"/>
              <a:t>: in-</a:t>
            </a:r>
            <a:r>
              <a:rPr lang="it-IT" sz="2400" dirty="0" err="1"/>
              <a:t>beam</a:t>
            </a:r>
            <a:r>
              <a:rPr lang="it-IT" sz="2400" dirty="0"/>
              <a:t> test of the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MCPs</a:t>
            </a:r>
            <a:r>
              <a:rPr lang="it-IT" sz="2400" dirty="0"/>
              <a:t> and of the event-by-event tracking </a:t>
            </a:r>
            <a:r>
              <a:rPr lang="it-IT" sz="2400" dirty="0" err="1"/>
              <a:t>algorithm</a:t>
            </a:r>
            <a:r>
              <a:rPr lang="it-IT" sz="2400" dirty="0"/>
              <a:t> for the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.</a:t>
            </a:r>
          </a:p>
          <a:p>
            <a:r>
              <a:rPr lang="it-IT" sz="2400" b="1" dirty="0"/>
              <a:t>Forth </a:t>
            </a:r>
            <a:r>
              <a:rPr lang="it-IT" sz="2400" b="1" dirty="0" err="1"/>
              <a:t>Run</a:t>
            </a:r>
            <a:r>
              <a:rPr lang="it-IT" sz="2400" b="1" dirty="0"/>
              <a:t>: </a:t>
            </a:r>
            <a:r>
              <a:rPr lang="it-IT" sz="2400" b="1" dirty="0" err="1"/>
              <a:t>December</a:t>
            </a:r>
            <a:r>
              <a:rPr lang="it-IT" sz="2400" b="1" dirty="0"/>
              <a:t> 2024</a:t>
            </a:r>
            <a:r>
              <a:rPr lang="it-IT" sz="2400" dirty="0"/>
              <a:t>: first test up to the AGATA reaction </a:t>
            </a:r>
            <a:r>
              <a:rPr lang="it-IT" sz="2400" dirty="0" err="1"/>
              <a:t>chamber</a:t>
            </a:r>
            <a:r>
              <a:rPr lang="it-IT" sz="2400" dirty="0"/>
              <a:t>.</a:t>
            </a:r>
          </a:p>
          <a:p>
            <a:pPr marL="0" indent="0">
              <a:buNone/>
            </a:pPr>
            <a:r>
              <a:rPr lang="it-IT" sz="2400" dirty="0"/>
              <a:t>In case of </a:t>
            </a:r>
            <a:r>
              <a:rPr lang="it-IT" sz="2400" dirty="0" err="1"/>
              <a:t>successful</a:t>
            </a:r>
            <a:r>
              <a:rPr lang="it-IT" sz="2400" dirty="0"/>
              <a:t> </a:t>
            </a:r>
            <a:r>
              <a:rPr lang="it-IT" sz="2400" dirty="0" err="1"/>
              <a:t>commissioning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be </a:t>
            </a:r>
            <a:r>
              <a:rPr lang="it-IT" sz="2400" dirty="0" err="1"/>
              <a:t>able</a:t>
            </a:r>
            <a:r>
              <a:rPr lang="it-IT" sz="2400" dirty="0"/>
              <a:t> to </a:t>
            </a:r>
            <a:r>
              <a:rPr lang="it-IT" sz="2400" dirty="0" err="1"/>
              <a:t>accept</a:t>
            </a:r>
            <a:r>
              <a:rPr lang="it-IT" sz="2400" dirty="0"/>
              <a:t> </a:t>
            </a:r>
            <a:r>
              <a:rPr lang="it-IT" sz="2400" dirty="0" err="1"/>
              <a:t>proposals</a:t>
            </a:r>
            <a:r>
              <a:rPr lang="it-IT" sz="2400" dirty="0"/>
              <a:t> for EXOTIC+AGATA </a:t>
            </a:r>
            <a:r>
              <a:rPr lang="it-IT" sz="2400" dirty="0" err="1"/>
              <a:t>experiments</a:t>
            </a:r>
            <a:r>
              <a:rPr lang="it-IT" sz="2400" dirty="0"/>
              <a:t> in the </a:t>
            </a:r>
            <a:r>
              <a:rPr lang="it-IT" sz="2400" b="1" dirty="0"/>
              <a:t>LNL-PAC meeting</a:t>
            </a:r>
            <a:r>
              <a:rPr lang="it-IT" sz="2400" dirty="0"/>
              <a:t> of </a:t>
            </a:r>
            <a:r>
              <a:rPr lang="it-IT" sz="2400" b="1" dirty="0" err="1"/>
              <a:t>December</a:t>
            </a:r>
            <a:r>
              <a:rPr lang="it-IT" sz="2400" b="1" dirty="0"/>
              <a:t> 2024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62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490" y="98426"/>
            <a:ext cx="9310215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AGATA: </a:t>
            </a:r>
            <a:r>
              <a:rPr lang="it-IT" sz="4000" dirty="0" err="1">
                <a:solidFill>
                  <a:schemeClr val="bg1"/>
                </a:solidFill>
              </a:rPr>
              <a:t>Possible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Configurations</a:t>
            </a:r>
            <a:endParaRPr lang="it-IT" sz="4000" dirty="0">
              <a:solidFill>
                <a:schemeClr val="bg1"/>
              </a:solidFill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61ABF47-9D9E-20F1-8052-F75BD23BD498}"/>
              </a:ext>
            </a:extLst>
          </p:cNvPr>
          <p:cNvGrpSpPr>
            <a:grpSpLocks noChangeAspect="1"/>
          </p:cNvGrpSpPr>
          <p:nvPr/>
        </p:nvGrpSpPr>
        <p:grpSpPr>
          <a:xfrm>
            <a:off x="151587" y="1453512"/>
            <a:ext cx="5831457" cy="4255638"/>
            <a:chOff x="265887" y="1167762"/>
            <a:chExt cx="4341900" cy="3168600"/>
          </a:xfrm>
        </p:grpSpPr>
        <p:sp>
          <p:nvSpPr>
            <p:cNvPr id="2" name="Google Shape;251;g2c80ed703a7_0_303">
              <a:extLst>
                <a:ext uri="{FF2B5EF4-FFF2-40B4-BE49-F238E27FC236}">
                  <a16:creationId xmlns:a16="http://schemas.microsoft.com/office/drawing/2014/main" id="{BADF934B-D1E0-A519-D2ED-87E07151825B}"/>
                </a:ext>
              </a:extLst>
            </p:cNvPr>
            <p:cNvSpPr/>
            <p:nvPr/>
          </p:nvSpPr>
          <p:spPr>
            <a:xfrm>
              <a:off x="1635355" y="3009641"/>
              <a:ext cx="110700" cy="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258;g2c80ed703a7_0_303">
              <a:extLst>
                <a:ext uri="{FF2B5EF4-FFF2-40B4-BE49-F238E27FC236}">
                  <a16:creationId xmlns:a16="http://schemas.microsoft.com/office/drawing/2014/main" id="{34F3ACFA-D0C9-0BC3-D580-A58BF7EE46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0095" t="17576" r="22092" b="13060"/>
            <a:stretch/>
          </p:blipFill>
          <p:spPr>
            <a:xfrm rot="5100000">
              <a:off x="688163" y="1264598"/>
              <a:ext cx="2487609" cy="32273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259;g2c80ed703a7_0_303">
              <a:extLst>
                <a:ext uri="{FF2B5EF4-FFF2-40B4-BE49-F238E27FC236}">
                  <a16:creationId xmlns:a16="http://schemas.microsoft.com/office/drawing/2014/main" id="{AEEE6312-3489-8BDE-5959-5DCDA87EF93A}"/>
                </a:ext>
              </a:extLst>
            </p:cNvPr>
            <p:cNvCxnSpPr/>
            <p:nvPr/>
          </p:nvCxnSpPr>
          <p:spPr>
            <a:xfrm flipH="1">
              <a:off x="2534537" y="3107687"/>
              <a:ext cx="976200" cy="540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</p:spPr>
        </p:cxnSp>
        <p:sp>
          <p:nvSpPr>
            <p:cNvPr id="6" name="Google Shape;260;g2c80ed703a7_0_303">
              <a:extLst>
                <a:ext uri="{FF2B5EF4-FFF2-40B4-BE49-F238E27FC236}">
                  <a16:creationId xmlns:a16="http://schemas.microsoft.com/office/drawing/2014/main" id="{071BD57B-5A93-53E6-13F5-64F0437E5293}"/>
                </a:ext>
              </a:extLst>
            </p:cNvPr>
            <p:cNvSpPr/>
            <p:nvPr/>
          </p:nvSpPr>
          <p:spPr>
            <a:xfrm>
              <a:off x="1461275" y="1520187"/>
              <a:ext cx="2354263" cy="2714625"/>
            </a:xfrm>
            <a:custGeom>
              <a:avLst/>
              <a:gdLst/>
              <a:ahLst/>
              <a:cxnLst/>
              <a:rect l="l" t="t" r="r" b="b"/>
              <a:pathLst>
                <a:path w="2354263" h="2714625" extrusionOk="0">
                  <a:moveTo>
                    <a:pt x="1971731" y="355901"/>
                  </a:moveTo>
                  <a:cubicBezTo>
                    <a:pt x="2201572" y="598379"/>
                    <a:pt x="2338681" y="936025"/>
                    <a:pt x="2353016" y="1294856"/>
                  </a:cubicBezTo>
                  <a:cubicBezTo>
                    <a:pt x="2367072" y="1646709"/>
                    <a:pt x="2261957" y="1991084"/>
                    <a:pt x="2059878" y="2255224"/>
                  </a:cubicBezTo>
                  <a:lnTo>
                    <a:pt x="1177132" y="1357313"/>
                  </a:lnTo>
                  <a:lnTo>
                    <a:pt x="1971731" y="355901"/>
                  </a:lnTo>
                  <a:close/>
                </a:path>
                <a:path w="2354263" h="2714625" fill="none" extrusionOk="0">
                  <a:moveTo>
                    <a:pt x="1971731" y="355901"/>
                  </a:moveTo>
                  <a:cubicBezTo>
                    <a:pt x="2201572" y="598379"/>
                    <a:pt x="2338681" y="936025"/>
                    <a:pt x="2353016" y="1294856"/>
                  </a:cubicBezTo>
                  <a:cubicBezTo>
                    <a:pt x="2367072" y="1646709"/>
                    <a:pt x="2261957" y="1991084"/>
                    <a:pt x="2059878" y="2255224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" name="Google Shape;261;g2c80ed703a7_0_303">
              <a:extLst>
                <a:ext uri="{FF2B5EF4-FFF2-40B4-BE49-F238E27FC236}">
                  <a16:creationId xmlns:a16="http://schemas.microsoft.com/office/drawing/2014/main" id="{0077C248-1018-2068-256F-DE3B5ECE4D39}"/>
                </a:ext>
              </a:extLst>
            </p:cNvPr>
            <p:cNvCxnSpPr/>
            <p:nvPr/>
          </p:nvCxnSpPr>
          <p:spPr>
            <a:xfrm>
              <a:off x="3432950" y="1877375"/>
              <a:ext cx="0" cy="157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" name="Google Shape;262;g2c80ed703a7_0_303">
              <a:extLst>
                <a:ext uri="{FF2B5EF4-FFF2-40B4-BE49-F238E27FC236}">
                  <a16:creationId xmlns:a16="http://schemas.microsoft.com/office/drawing/2014/main" id="{56E8A8D5-9DC2-38F7-7BA8-8A535CF8BBDD}"/>
                </a:ext>
              </a:extLst>
            </p:cNvPr>
            <p:cNvCxnSpPr/>
            <p:nvPr/>
          </p:nvCxnSpPr>
          <p:spPr>
            <a:xfrm flipH="1">
              <a:off x="3439400" y="1877375"/>
              <a:ext cx="126900" cy="33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" name="Google Shape;263;g2c80ed703a7_0_303">
              <a:extLst>
                <a:ext uri="{FF2B5EF4-FFF2-40B4-BE49-F238E27FC236}">
                  <a16:creationId xmlns:a16="http://schemas.microsoft.com/office/drawing/2014/main" id="{8FC00F68-D843-394A-637B-2E42EFD7A3FB}"/>
                </a:ext>
              </a:extLst>
            </p:cNvPr>
            <p:cNvCxnSpPr/>
            <p:nvPr/>
          </p:nvCxnSpPr>
          <p:spPr>
            <a:xfrm>
              <a:off x="3518675" y="3614100"/>
              <a:ext cx="0" cy="158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" name="Google Shape;264;g2c80ed703a7_0_303">
              <a:extLst>
                <a:ext uri="{FF2B5EF4-FFF2-40B4-BE49-F238E27FC236}">
                  <a16:creationId xmlns:a16="http://schemas.microsoft.com/office/drawing/2014/main" id="{9ED2C745-6DAB-042A-1DA7-52CF24A92BF0}"/>
                </a:ext>
              </a:extLst>
            </p:cNvPr>
            <p:cNvCxnSpPr/>
            <p:nvPr/>
          </p:nvCxnSpPr>
          <p:spPr>
            <a:xfrm>
              <a:off x="3518675" y="3766500"/>
              <a:ext cx="122100" cy="63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" name="Google Shape;266;g2c80ed703a7_0_303">
              <a:extLst>
                <a:ext uri="{FF2B5EF4-FFF2-40B4-BE49-F238E27FC236}">
                  <a16:creationId xmlns:a16="http://schemas.microsoft.com/office/drawing/2014/main" id="{41CB72D2-9070-EE07-9389-84F9C0246246}"/>
                </a:ext>
              </a:extLst>
            </p:cNvPr>
            <p:cNvSpPr txBox="1"/>
            <p:nvPr/>
          </p:nvSpPr>
          <p:spPr>
            <a:xfrm>
              <a:off x="1216800" y="3942712"/>
              <a:ext cx="2635200" cy="343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Current configuration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67;g2c80ed703a7_0_303">
              <a:extLst>
                <a:ext uri="{FF2B5EF4-FFF2-40B4-BE49-F238E27FC236}">
                  <a16:creationId xmlns:a16="http://schemas.microsoft.com/office/drawing/2014/main" id="{1122710F-4DBD-9159-5BC1-1CE522EF2780}"/>
                </a:ext>
              </a:extLst>
            </p:cNvPr>
            <p:cNvSpPr txBox="1"/>
            <p:nvPr/>
          </p:nvSpPr>
          <p:spPr>
            <a:xfrm>
              <a:off x="377012" y="3488687"/>
              <a:ext cx="1149300" cy="343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PRISMA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70;g2c80ed703a7_0_303">
              <a:extLst>
                <a:ext uri="{FF2B5EF4-FFF2-40B4-BE49-F238E27FC236}">
                  <a16:creationId xmlns:a16="http://schemas.microsoft.com/office/drawing/2014/main" id="{3E2217BC-80FB-DA23-DEC3-66DF16356526}"/>
                </a:ext>
              </a:extLst>
            </p:cNvPr>
            <p:cNvSpPr/>
            <p:nvPr/>
          </p:nvSpPr>
          <p:spPr>
            <a:xfrm>
              <a:off x="404543" y="1255263"/>
              <a:ext cx="4161900" cy="4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AGATA coupled with PRISMA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71;g2c80ed703a7_0_303">
              <a:extLst>
                <a:ext uri="{FF2B5EF4-FFF2-40B4-BE49-F238E27FC236}">
                  <a16:creationId xmlns:a16="http://schemas.microsoft.com/office/drawing/2014/main" id="{76F897E0-76E6-CEC8-36AA-0814A02130DA}"/>
                </a:ext>
              </a:extLst>
            </p:cNvPr>
            <p:cNvSpPr/>
            <p:nvPr/>
          </p:nvSpPr>
          <p:spPr>
            <a:xfrm>
              <a:off x="265887" y="1167762"/>
              <a:ext cx="4341900" cy="3168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269D8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23000" dir="540000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C0BDDC8-8991-1516-FEC3-411147711FBF}"/>
              </a:ext>
            </a:extLst>
          </p:cNvPr>
          <p:cNvGrpSpPr>
            <a:grpSpLocks noChangeAspect="1"/>
          </p:cNvGrpSpPr>
          <p:nvPr/>
        </p:nvGrpSpPr>
        <p:grpSpPr>
          <a:xfrm>
            <a:off x="6254467" y="1453513"/>
            <a:ext cx="5833238" cy="4222933"/>
            <a:chOff x="4714062" y="1155062"/>
            <a:chExt cx="4376863" cy="3168600"/>
          </a:xfrm>
        </p:grpSpPr>
        <p:pic>
          <p:nvPicPr>
            <p:cNvPr id="16" name="Google Shape;253;g2c80ed703a7_0_303">
              <a:extLst>
                <a:ext uri="{FF2B5EF4-FFF2-40B4-BE49-F238E27FC236}">
                  <a16:creationId xmlns:a16="http://schemas.microsoft.com/office/drawing/2014/main" id="{F6DB2649-E91E-815D-07D5-A44EC2F2292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3984" t="13934" r="15803" b="17113"/>
            <a:stretch/>
          </p:blipFill>
          <p:spPr>
            <a:xfrm>
              <a:off x="4825187" y="1637662"/>
              <a:ext cx="3697287" cy="2566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254;g2c80ed703a7_0_303">
              <a:extLst>
                <a:ext uri="{FF2B5EF4-FFF2-40B4-BE49-F238E27FC236}">
                  <a16:creationId xmlns:a16="http://schemas.microsoft.com/office/drawing/2014/main" id="{5C9B237B-945F-5AEE-E222-0506EB3F0CBC}"/>
                </a:ext>
              </a:extLst>
            </p:cNvPr>
            <p:cNvSpPr/>
            <p:nvPr/>
          </p:nvSpPr>
          <p:spPr>
            <a:xfrm>
              <a:off x="4923613" y="1223325"/>
              <a:ext cx="3917400" cy="4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AGATA zero degrees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255;g2c80ed703a7_0_303">
              <a:extLst>
                <a:ext uri="{FF2B5EF4-FFF2-40B4-BE49-F238E27FC236}">
                  <a16:creationId xmlns:a16="http://schemas.microsoft.com/office/drawing/2014/main" id="{950086C0-8355-23E8-9B7E-3ADDEECAE050}"/>
                </a:ext>
              </a:extLst>
            </p:cNvPr>
            <p:cNvCxnSpPr/>
            <p:nvPr/>
          </p:nvCxnSpPr>
          <p:spPr>
            <a:xfrm rot="10800000" flipH="1">
              <a:off x="6393637" y="2074350"/>
              <a:ext cx="303300" cy="720600"/>
            </a:xfrm>
            <a:prstGeom prst="straightConnector1">
              <a:avLst/>
            </a:prstGeom>
            <a:noFill/>
            <a:ln w="158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Google Shape;256;g2c80ed703a7_0_303">
              <a:extLst>
                <a:ext uri="{FF2B5EF4-FFF2-40B4-BE49-F238E27FC236}">
                  <a16:creationId xmlns:a16="http://schemas.microsoft.com/office/drawing/2014/main" id="{B092A1E3-15E0-AA1E-C5D5-05856BBD092B}"/>
                </a:ext>
              </a:extLst>
            </p:cNvPr>
            <p:cNvCxnSpPr/>
            <p:nvPr/>
          </p:nvCxnSpPr>
          <p:spPr>
            <a:xfrm rot="10800000" flipH="1">
              <a:off x="7762062" y="2626650"/>
              <a:ext cx="234900" cy="625500"/>
            </a:xfrm>
            <a:prstGeom prst="straightConnector1">
              <a:avLst/>
            </a:prstGeom>
            <a:noFill/>
            <a:ln w="158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Google Shape;257;g2c80ed703a7_0_303">
              <a:extLst>
                <a:ext uri="{FF2B5EF4-FFF2-40B4-BE49-F238E27FC236}">
                  <a16:creationId xmlns:a16="http://schemas.microsoft.com/office/drawing/2014/main" id="{0089FABB-02CF-1A28-A7D6-C4DD5712BD40}"/>
                </a:ext>
              </a:extLst>
            </p:cNvPr>
            <p:cNvCxnSpPr/>
            <p:nvPr/>
          </p:nvCxnSpPr>
          <p:spPr>
            <a:xfrm>
              <a:off x="6546037" y="2113912"/>
              <a:ext cx="1558800" cy="638100"/>
            </a:xfrm>
            <a:prstGeom prst="straightConnector1">
              <a:avLst/>
            </a:prstGeom>
            <a:noFill/>
            <a:ln w="158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" name="Google Shape;265;g2c80ed703a7_0_303">
              <a:extLst>
                <a:ext uri="{FF2B5EF4-FFF2-40B4-BE49-F238E27FC236}">
                  <a16:creationId xmlns:a16="http://schemas.microsoft.com/office/drawing/2014/main" id="{1388F6D5-39B1-7D21-A167-199833609B85}"/>
                </a:ext>
              </a:extLst>
            </p:cNvPr>
            <p:cNvSpPr txBox="1"/>
            <p:nvPr/>
          </p:nvSpPr>
          <p:spPr>
            <a:xfrm>
              <a:off x="8135125" y="3444237"/>
              <a:ext cx="955800" cy="346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NEDA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68;g2c80ed703a7_0_303">
              <a:extLst>
                <a:ext uri="{FF2B5EF4-FFF2-40B4-BE49-F238E27FC236}">
                  <a16:creationId xmlns:a16="http://schemas.microsoft.com/office/drawing/2014/main" id="{F31D771D-0912-6CD0-B562-9A53821206E9}"/>
                </a:ext>
              </a:extLst>
            </p:cNvPr>
            <p:cNvSpPr/>
            <p:nvPr/>
          </p:nvSpPr>
          <p:spPr>
            <a:xfrm>
              <a:off x="4714062" y="1155062"/>
              <a:ext cx="4341900" cy="3168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26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23000" dir="540000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69;g2c80ed703a7_0_303">
            <a:extLst>
              <a:ext uri="{FF2B5EF4-FFF2-40B4-BE49-F238E27FC236}">
                <a16:creationId xmlns:a16="http://schemas.microsoft.com/office/drawing/2014/main" id="{70E16834-4D30-4365-5F35-6FDEE13FAC4A}"/>
              </a:ext>
            </a:extLst>
          </p:cNvPr>
          <p:cNvSpPr txBox="1"/>
          <p:nvPr/>
        </p:nvSpPr>
        <p:spPr>
          <a:xfrm>
            <a:off x="2177353" y="6122668"/>
            <a:ext cx="7837293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J. J.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Valiente-Dobòn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et al.,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Nucl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. Instr. Meth. A </a:t>
            </a:r>
            <a:r>
              <a:rPr lang="en-US" sz="2000" b="1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1049</a:t>
            </a:r>
            <a:r>
              <a:rPr lang="en-US" sz="2000" b="0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(2023) 168040  </a:t>
            </a:r>
            <a:endParaRPr sz="2800" b="0" i="0" u="none" strike="noStrike" cap="none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807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143" y="132311"/>
            <a:ext cx="8631566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solidFill>
                  <a:schemeClr val="bg1"/>
                </a:solidFill>
              </a:rPr>
              <a:t>Ancillary</a:t>
            </a:r>
            <a:r>
              <a:rPr lang="it-IT" sz="4000" dirty="0">
                <a:solidFill>
                  <a:schemeClr val="bg1"/>
                </a:solidFill>
              </a:rPr>
              <a:t> Detectors and Targets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3952F27-08F5-624A-6E80-86867E7F54E8}"/>
              </a:ext>
            </a:extLst>
          </p:cNvPr>
          <p:cNvGrpSpPr>
            <a:grpSpLocks noChangeAspect="1"/>
          </p:cNvGrpSpPr>
          <p:nvPr/>
        </p:nvGrpSpPr>
        <p:grpSpPr>
          <a:xfrm>
            <a:off x="271783" y="1298515"/>
            <a:ext cx="7069947" cy="5461059"/>
            <a:chOff x="166875" y="767875"/>
            <a:chExt cx="5463000" cy="4219800"/>
          </a:xfrm>
        </p:grpSpPr>
        <p:sp>
          <p:nvSpPr>
            <p:cNvPr id="2" name="Google Shape;279;g2c9e7058585_28_323">
              <a:extLst>
                <a:ext uri="{FF2B5EF4-FFF2-40B4-BE49-F238E27FC236}">
                  <a16:creationId xmlns:a16="http://schemas.microsoft.com/office/drawing/2014/main" id="{24904141-A3DA-60E5-B66C-A15D416D12AC}"/>
                </a:ext>
              </a:extLst>
            </p:cNvPr>
            <p:cNvSpPr/>
            <p:nvPr/>
          </p:nvSpPr>
          <p:spPr>
            <a:xfrm>
              <a:off x="166875" y="767875"/>
              <a:ext cx="5463000" cy="42198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72549"/>
              </a:schemeClr>
            </a:solidFill>
            <a:ln w="38100" cap="flat" cmpd="sng">
              <a:solidFill>
                <a:srgbClr val="269D8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" name="Google Shape;282;g2c9e7058585_28_323" descr="The PRISMA Magnetic Spetrometer">
              <a:extLst>
                <a:ext uri="{FF2B5EF4-FFF2-40B4-BE49-F238E27FC236}">
                  <a16:creationId xmlns:a16="http://schemas.microsoft.com/office/drawing/2014/main" id="{876626ED-D5B2-907C-824E-E87204F8DDC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1900" y="1445850"/>
              <a:ext cx="2123546" cy="12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84;g2c9e7058585_28_323">
              <a:extLst>
                <a:ext uri="{FF2B5EF4-FFF2-40B4-BE49-F238E27FC236}">
                  <a16:creationId xmlns:a16="http://schemas.microsoft.com/office/drawing/2014/main" id="{1F8AA8F5-8E4C-A2C7-4D5F-B12C79319CF3}"/>
                </a:ext>
              </a:extLst>
            </p:cNvPr>
            <p:cNvSpPr/>
            <p:nvPr/>
          </p:nvSpPr>
          <p:spPr>
            <a:xfrm>
              <a:off x="626002" y="855381"/>
              <a:ext cx="1114938" cy="4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PRISMA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heavy ions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6" name="Google Shape;289;g2c9e7058585_28_323" descr="Immagine che contiene catena, verdura&#10;&#10;Descrizione generata automaticamente">
              <a:extLst>
                <a:ext uri="{FF2B5EF4-FFF2-40B4-BE49-F238E27FC236}">
                  <a16:creationId xmlns:a16="http://schemas.microsoft.com/office/drawing/2014/main" id="{34F0A693-0F3E-82FF-8045-279C4CE4647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1266" y="832453"/>
              <a:ext cx="943450" cy="91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90;g2c9e7058585_28_323">
              <a:extLst>
                <a:ext uri="{FF2B5EF4-FFF2-40B4-BE49-F238E27FC236}">
                  <a16:creationId xmlns:a16="http://schemas.microsoft.com/office/drawing/2014/main" id="{17629520-4491-0CE4-0208-823458897682}"/>
                </a:ext>
              </a:extLst>
            </p:cNvPr>
            <p:cNvSpPr/>
            <p:nvPr/>
          </p:nvSpPr>
          <p:spPr>
            <a:xfrm>
              <a:off x="2167443" y="858491"/>
              <a:ext cx="1352603" cy="6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C00000"/>
                  </a:solidFill>
                  <a:ea typeface="Open Sans"/>
                  <a:cs typeface="Open Sans"/>
                  <a:sym typeface="Open Sans"/>
                </a:rPr>
                <a:t>EUCLIDES</a:t>
              </a:r>
              <a:endParaRPr sz="2400" b="0" i="0" u="none" strike="noStrike" cap="none" dirty="0">
                <a:solidFill>
                  <a:srgbClr val="C00000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light charged particles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8" name="Google Shape;291;g2c9e7058585_28_323" descr="Immagine che contiene accessorio&#10;&#10;Descrizione generata automaticamente">
              <a:extLst>
                <a:ext uri="{FF2B5EF4-FFF2-40B4-BE49-F238E27FC236}">
                  <a16:creationId xmlns:a16="http://schemas.microsoft.com/office/drawing/2014/main" id="{050804C1-3A29-11BF-DA03-35FC06540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0881" r="14120"/>
            <a:stretch/>
          </p:blipFill>
          <p:spPr>
            <a:xfrm>
              <a:off x="3389977" y="1866925"/>
              <a:ext cx="823925" cy="838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92;g2c9e7058585_28_323">
              <a:extLst>
                <a:ext uri="{FF2B5EF4-FFF2-40B4-BE49-F238E27FC236}">
                  <a16:creationId xmlns:a16="http://schemas.microsoft.com/office/drawing/2014/main" id="{C9011E46-977F-A47D-7683-2F53753430A1}"/>
                </a:ext>
              </a:extLst>
            </p:cNvPr>
            <p:cNvSpPr/>
            <p:nvPr/>
          </p:nvSpPr>
          <p:spPr>
            <a:xfrm>
              <a:off x="2420115" y="1908701"/>
              <a:ext cx="955192" cy="48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DANTE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heavy ions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0" name="Google Shape;294;g2c9e7058585_28_323" descr="Immagine che contiene orologio, bussola&#10;&#10;Descrizione generata automaticamente">
              <a:extLst>
                <a:ext uri="{FF2B5EF4-FFF2-40B4-BE49-F238E27FC236}">
                  <a16:creationId xmlns:a16="http://schemas.microsoft.com/office/drawing/2014/main" id="{6D3E215D-340B-72EE-A1B7-6C0AE54781C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2581" y="3003151"/>
              <a:ext cx="1035424" cy="1002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95;g2c9e7058585_28_323">
              <a:extLst>
                <a:ext uri="{FF2B5EF4-FFF2-40B4-BE49-F238E27FC236}">
                  <a16:creationId xmlns:a16="http://schemas.microsoft.com/office/drawing/2014/main" id="{0430DB00-5F32-2946-47F9-A65166532173}"/>
                </a:ext>
              </a:extLst>
            </p:cNvPr>
            <p:cNvSpPr/>
            <p:nvPr/>
          </p:nvSpPr>
          <p:spPr>
            <a:xfrm>
              <a:off x="201755" y="4014620"/>
              <a:ext cx="1354648" cy="855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C00000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SPIDER</a:t>
              </a:r>
              <a:endParaRPr sz="2400" b="0" i="0" u="none" strike="noStrike" cap="none" dirty="0">
                <a:solidFill>
                  <a:srgbClr val="C00000"/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light and heavy ions</a:t>
              </a:r>
              <a:endParaRPr sz="2000" b="0" i="0" u="none" strike="noStrike" cap="none" dirty="0">
                <a:solidFill>
                  <a:srgbClr val="010101"/>
                </a:solidFill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pic>
          <p:nvPicPr>
            <p:cNvPr id="12" name="Google Shape;296;g2c9e7058585_28_323" descr="Diagram&#10;&#10;Description automatically generated">
              <a:extLst>
                <a:ext uri="{FF2B5EF4-FFF2-40B4-BE49-F238E27FC236}">
                  <a16:creationId xmlns:a16="http://schemas.microsoft.com/office/drawing/2014/main" id="{20A0DB0F-8859-A462-311C-9152CB6910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32942" t="26182" r="24230" b="24905"/>
            <a:stretch/>
          </p:blipFill>
          <p:spPr>
            <a:xfrm>
              <a:off x="4284223" y="3857297"/>
              <a:ext cx="823913" cy="996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97;g2c9e7058585_28_323">
              <a:extLst>
                <a:ext uri="{FF2B5EF4-FFF2-40B4-BE49-F238E27FC236}">
                  <a16:creationId xmlns:a16="http://schemas.microsoft.com/office/drawing/2014/main" id="{A8AC52BE-43A9-AD8D-6BBA-B2FE9990A7AB}"/>
                </a:ext>
              </a:extLst>
            </p:cNvPr>
            <p:cNvSpPr/>
            <p:nvPr/>
          </p:nvSpPr>
          <p:spPr>
            <a:xfrm>
              <a:off x="3801940" y="3027545"/>
              <a:ext cx="1730700" cy="751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PLUNGER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Lifetime measurements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4" name="Google Shape;300;g2c9e7058585_28_323">
              <a:extLst>
                <a:ext uri="{FF2B5EF4-FFF2-40B4-BE49-F238E27FC236}">
                  <a16:creationId xmlns:a16="http://schemas.microsoft.com/office/drawing/2014/main" id="{BC232C0A-2FA0-57E0-32B4-DD1B3CE6632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24462" r="12617" b="16984"/>
            <a:stretch/>
          </p:blipFill>
          <p:spPr>
            <a:xfrm>
              <a:off x="1658788" y="3779106"/>
              <a:ext cx="926999" cy="931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301;g2c9e7058585_28_323">
              <a:extLst>
                <a:ext uri="{FF2B5EF4-FFF2-40B4-BE49-F238E27FC236}">
                  <a16:creationId xmlns:a16="http://schemas.microsoft.com/office/drawing/2014/main" id="{4E81BA33-DD4B-15BE-88FE-38AA4A20DC1D}"/>
                </a:ext>
              </a:extLst>
            </p:cNvPr>
            <p:cNvSpPr/>
            <p:nvPr/>
          </p:nvSpPr>
          <p:spPr>
            <a:xfrm>
              <a:off x="1391003" y="2959022"/>
              <a:ext cx="1521900" cy="7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OSCAR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light charged particles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6" name="Google Shape;302;g2c9e7058585_28_323">
              <a:extLst>
                <a:ext uri="{FF2B5EF4-FFF2-40B4-BE49-F238E27FC236}">
                  <a16:creationId xmlns:a16="http://schemas.microsoft.com/office/drawing/2014/main" id="{DEC978A4-0293-2BD1-9971-B5ECAB64937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25812" t="6021" r="21445" b="11936"/>
            <a:stretch/>
          </p:blipFill>
          <p:spPr>
            <a:xfrm>
              <a:off x="2896423" y="2968969"/>
              <a:ext cx="926975" cy="961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3;g2c9e7058585_28_323">
              <a:extLst>
                <a:ext uri="{FF2B5EF4-FFF2-40B4-BE49-F238E27FC236}">
                  <a16:creationId xmlns:a16="http://schemas.microsoft.com/office/drawing/2014/main" id="{AC796EF9-BAEA-8B1F-25DB-710B9E85471B}"/>
                </a:ext>
              </a:extLst>
            </p:cNvPr>
            <p:cNvSpPr/>
            <p:nvPr/>
          </p:nvSpPr>
          <p:spPr>
            <a:xfrm>
              <a:off x="2563925" y="3965667"/>
              <a:ext cx="1521900" cy="801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C00000"/>
                  </a:solidFill>
                  <a:ea typeface="Open Sans"/>
                  <a:cs typeface="Open Sans"/>
                  <a:sym typeface="Open Sans"/>
                </a:rPr>
                <a:t>SAURON</a:t>
              </a:r>
              <a:endParaRPr sz="2400" b="0" i="0" u="none" strike="noStrike" cap="none" dirty="0">
                <a:solidFill>
                  <a:srgbClr val="C00000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light charged particles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8" name="Google Shape;304;g2c9e7058585_28_323">
              <a:extLst>
                <a:ext uri="{FF2B5EF4-FFF2-40B4-BE49-F238E27FC236}">
                  <a16:creationId xmlns:a16="http://schemas.microsoft.com/office/drawing/2014/main" id="{1820E7F5-4E41-5C57-3FA7-B38D02BA464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19504" b="15972"/>
            <a:stretch/>
          </p:blipFill>
          <p:spPr>
            <a:xfrm>
              <a:off x="4581547" y="1205495"/>
              <a:ext cx="926976" cy="7182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5;g2c9e7058585_28_323">
              <a:extLst>
                <a:ext uri="{FF2B5EF4-FFF2-40B4-BE49-F238E27FC236}">
                  <a16:creationId xmlns:a16="http://schemas.microsoft.com/office/drawing/2014/main" id="{5E8AB65D-81E1-1476-395E-459A249A2EEE}"/>
                </a:ext>
              </a:extLst>
            </p:cNvPr>
            <p:cNvSpPr/>
            <p:nvPr/>
          </p:nvSpPr>
          <p:spPr>
            <a:xfrm>
              <a:off x="4393380" y="1923789"/>
              <a:ext cx="1196891" cy="838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 err="1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LaBr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γ-rays, fast timing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2B579C2-A3AE-E75E-0656-DD216A97C1C8}"/>
              </a:ext>
            </a:extLst>
          </p:cNvPr>
          <p:cNvGrpSpPr>
            <a:grpSpLocks noChangeAspect="1"/>
          </p:cNvGrpSpPr>
          <p:nvPr/>
        </p:nvGrpSpPr>
        <p:grpSpPr>
          <a:xfrm>
            <a:off x="7598488" y="1298515"/>
            <a:ext cx="4353977" cy="5472526"/>
            <a:chOff x="5728825" y="759975"/>
            <a:chExt cx="3357300" cy="4219800"/>
          </a:xfrm>
        </p:grpSpPr>
        <p:sp>
          <p:nvSpPr>
            <p:cNvPr id="21" name="Google Shape;278;g2c9e7058585_28_323">
              <a:extLst>
                <a:ext uri="{FF2B5EF4-FFF2-40B4-BE49-F238E27FC236}">
                  <a16:creationId xmlns:a16="http://schemas.microsoft.com/office/drawing/2014/main" id="{D990E2E2-178A-AC01-CC07-1146756B14B3}"/>
                </a:ext>
              </a:extLst>
            </p:cNvPr>
            <p:cNvSpPr/>
            <p:nvPr/>
          </p:nvSpPr>
          <p:spPr>
            <a:xfrm>
              <a:off x="5728825" y="759975"/>
              <a:ext cx="3357300" cy="42198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72549"/>
              </a:schemeClr>
            </a:solidFill>
            <a:ln w="38100" cap="flat" cmpd="sng">
              <a:solidFill>
                <a:srgbClr val="FD341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280;g2c9e7058585_28_323">
              <a:extLst>
                <a:ext uri="{FF2B5EF4-FFF2-40B4-BE49-F238E27FC236}">
                  <a16:creationId xmlns:a16="http://schemas.microsoft.com/office/drawing/2014/main" id="{BC38BC0C-9F12-71AB-0A51-E39D9882337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593138" y="3980610"/>
              <a:ext cx="1109699" cy="97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81;g2c9e7058585_28_323" descr="NEDA—NEutron Detector Array - ScienceDirect">
              <a:extLst>
                <a:ext uri="{FF2B5EF4-FFF2-40B4-BE49-F238E27FC236}">
                  <a16:creationId xmlns:a16="http://schemas.microsoft.com/office/drawing/2014/main" id="{F6F642F0-90E3-5D24-25D8-4F2690C40E7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984462" y="3280174"/>
              <a:ext cx="1109700" cy="108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83;g2c9e7058585_28_323">
              <a:extLst>
                <a:ext uri="{FF2B5EF4-FFF2-40B4-BE49-F238E27FC236}">
                  <a16:creationId xmlns:a16="http://schemas.microsoft.com/office/drawing/2014/main" id="{56516610-5FE4-9D09-79C4-7D4CC0ED8BE5}"/>
                </a:ext>
              </a:extLst>
            </p:cNvPr>
            <p:cNvSpPr/>
            <p:nvPr/>
          </p:nvSpPr>
          <p:spPr>
            <a:xfrm>
              <a:off x="5819090" y="967119"/>
              <a:ext cx="881105" cy="4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PARIS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γ-rays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" name="Google Shape;285;g2c9e7058585_28_323">
              <a:extLst>
                <a:ext uri="{FF2B5EF4-FFF2-40B4-BE49-F238E27FC236}">
                  <a16:creationId xmlns:a16="http://schemas.microsoft.com/office/drawing/2014/main" id="{8973F40B-8DAE-EFF6-9E30-3E331636A5E4}"/>
                </a:ext>
              </a:extLst>
            </p:cNvPr>
            <p:cNvSpPr/>
            <p:nvPr/>
          </p:nvSpPr>
          <p:spPr>
            <a:xfrm>
              <a:off x="6034974" y="4383447"/>
              <a:ext cx="943500" cy="4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NEDA</a:t>
              </a:r>
              <a:endParaRPr lang="en-US"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neutrons</a:t>
              </a:r>
            </a:p>
          </p:txBody>
        </p:sp>
        <p:sp>
          <p:nvSpPr>
            <p:cNvPr id="26" name="Google Shape;286;g2c9e7058585_28_323">
              <a:extLst>
                <a:ext uri="{FF2B5EF4-FFF2-40B4-BE49-F238E27FC236}">
                  <a16:creationId xmlns:a16="http://schemas.microsoft.com/office/drawing/2014/main" id="{5408994A-73B3-9FBC-3BD2-55F7B9DF92F0}"/>
                </a:ext>
              </a:extLst>
            </p:cNvPr>
            <p:cNvSpPr/>
            <p:nvPr/>
          </p:nvSpPr>
          <p:spPr>
            <a:xfrm>
              <a:off x="7349800" y="3203229"/>
              <a:ext cx="1701900" cy="48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GRIT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light charged particles</a:t>
              </a:r>
              <a:endParaRPr sz="20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7" name="Google Shape;287;g2c9e7058585_28_323">
              <a:extLst>
                <a:ext uri="{FF2B5EF4-FFF2-40B4-BE49-F238E27FC236}">
                  <a16:creationId xmlns:a16="http://schemas.microsoft.com/office/drawing/2014/main" id="{A3FA429A-7C98-8D75-A3CA-7828F4FBD0A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802722" y="1670840"/>
              <a:ext cx="943460" cy="1431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8;g2c9e7058585_28_323">
              <a:extLst>
                <a:ext uri="{FF2B5EF4-FFF2-40B4-BE49-F238E27FC236}">
                  <a16:creationId xmlns:a16="http://schemas.microsoft.com/office/drawing/2014/main" id="{31070E7F-6CEE-B09F-3526-F3139632BFCD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620226" y="789027"/>
              <a:ext cx="943450" cy="931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3;g2c9e7058585_28_323">
              <a:extLst>
                <a:ext uri="{FF2B5EF4-FFF2-40B4-BE49-F238E27FC236}">
                  <a16:creationId xmlns:a16="http://schemas.microsoft.com/office/drawing/2014/main" id="{D11FEA60-6439-5BFB-A810-49F0FDA3C809}"/>
                </a:ext>
              </a:extLst>
            </p:cNvPr>
            <p:cNvSpPr/>
            <p:nvPr/>
          </p:nvSpPr>
          <p:spPr>
            <a:xfrm>
              <a:off x="7648316" y="863589"/>
              <a:ext cx="1269900" cy="48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CTADIR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 cryogenic target</a:t>
              </a:r>
              <a:endParaRPr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0" name="Google Shape;298;g2c9e7058585_28_323">
              <a:extLst>
                <a:ext uri="{FF2B5EF4-FFF2-40B4-BE49-F238E27FC236}">
                  <a16:creationId xmlns:a16="http://schemas.microsoft.com/office/drawing/2014/main" id="{1F039F38-C7DB-A762-E58A-F98FCB4C0179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021688" y="2281938"/>
              <a:ext cx="1098576" cy="8810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299;g2c9e7058585_28_323">
              <a:extLst>
                <a:ext uri="{FF2B5EF4-FFF2-40B4-BE49-F238E27FC236}">
                  <a16:creationId xmlns:a16="http://schemas.microsoft.com/office/drawing/2014/main" id="{A88710D7-AAB6-1CD8-17CF-63EB98DBF121}"/>
                </a:ext>
              </a:extLst>
            </p:cNvPr>
            <p:cNvSpPr/>
            <p:nvPr/>
          </p:nvSpPr>
          <p:spPr>
            <a:xfrm>
              <a:off x="5776677" y="1748265"/>
              <a:ext cx="1478788" cy="48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SUGAR</a:t>
              </a:r>
              <a:endParaRPr sz="2400"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10101"/>
                  </a:solidFill>
                  <a:ea typeface="Open Sans"/>
                  <a:cs typeface="Open Sans"/>
                  <a:sym typeface="Open Sans"/>
                </a:rPr>
                <a:t> gas-jet target</a:t>
              </a:r>
              <a:endParaRPr b="0" i="0" u="none" strike="noStrike" cap="none" dirty="0">
                <a:solidFill>
                  <a:srgbClr val="010101"/>
                </a:solidFill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8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A4F1E5E-851E-8434-81AA-0634D418B38D}"/>
              </a:ext>
            </a:extLst>
          </p:cNvPr>
          <p:cNvSpPr txBox="1">
            <a:spLocks noChangeArrowheads="1"/>
          </p:cNvSpPr>
          <p:nvPr/>
        </p:nvSpPr>
        <p:spPr>
          <a:xfrm>
            <a:off x="2838128" y="283492"/>
            <a:ext cx="9353872" cy="77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altLang="it-IT" sz="4000" dirty="0">
                <a:solidFill>
                  <a:schemeClr val="bg1"/>
                </a:solidFill>
              </a:rPr>
              <a:t>RIB In-Flight Production with EXOTIC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FFDE2D6-D8E5-F223-4A21-E802C9ADC2DF}"/>
              </a:ext>
            </a:extLst>
          </p:cNvPr>
          <p:cNvSpPr txBox="1">
            <a:spLocks noChangeArrowheads="1"/>
          </p:cNvSpPr>
          <p:nvPr/>
        </p:nvSpPr>
        <p:spPr>
          <a:xfrm>
            <a:off x="262890" y="1245870"/>
            <a:ext cx="11681460" cy="5509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itchFamily="2" charset="2"/>
              <a:buNone/>
              <a:defRPr/>
            </a:pPr>
            <a:r>
              <a:rPr lang="it-IT" altLang="it-IT" sz="2400" dirty="0"/>
              <a:t>EXOTIC </a:t>
            </a:r>
            <a:r>
              <a:rPr lang="it-IT" altLang="it-IT" sz="2400" dirty="0" err="1"/>
              <a:t>is</a:t>
            </a:r>
            <a:r>
              <a:rPr lang="it-IT" altLang="it-IT" sz="2400" dirty="0"/>
              <a:t> an in-</a:t>
            </a:r>
            <a:r>
              <a:rPr lang="it-IT" altLang="it-IT" sz="2400" dirty="0" err="1"/>
              <a:t>flight</a:t>
            </a:r>
            <a:r>
              <a:rPr lang="it-IT" altLang="it-IT" sz="2400" dirty="0"/>
              <a:t> facility for the production of </a:t>
            </a:r>
            <a:r>
              <a:rPr lang="it-IT" altLang="it-IT" sz="2400" b="1" dirty="0">
                <a:solidFill>
                  <a:schemeClr val="accent2"/>
                </a:solidFill>
              </a:rPr>
              <a:t>light </a:t>
            </a:r>
            <a:r>
              <a:rPr lang="it-IT" altLang="it-IT" sz="2400" b="1" dirty="0" err="1">
                <a:solidFill>
                  <a:schemeClr val="accent2"/>
                </a:solidFill>
              </a:rPr>
              <a:t>weakly-bound</a:t>
            </a:r>
            <a:r>
              <a:rPr lang="it-IT" altLang="it-IT" sz="2400" dirty="0"/>
              <a:t> </a:t>
            </a:r>
            <a:r>
              <a:rPr lang="it-IT" altLang="it-IT" sz="2400" b="1" dirty="0" err="1">
                <a:solidFill>
                  <a:schemeClr val="accent2"/>
                </a:solidFill>
              </a:rPr>
              <a:t>RIBs</a:t>
            </a:r>
            <a:r>
              <a:rPr lang="it-IT" altLang="it-IT" sz="2400" dirty="0"/>
              <a:t>, </a:t>
            </a:r>
            <a:r>
              <a:rPr lang="en-US" altLang="it-IT" sz="2400" dirty="0"/>
              <a:t>employing </a:t>
            </a:r>
            <a:r>
              <a:rPr lang="en-US" altLang="it-IT" sz="2400" b="1" dirty="0">
                <a:solidFill>
                  <a:srgbClr val="0000CC"/>
                </a:solidFill>
              </a:rPr>
              <a:t>two-body</a:t>
            </a:r>
            <a:r>
              <a:rPr lang="en-US" altLang="it-IT" sz="2400" dirty="0">
                <a:solidFill>
                  <a:srgbClr val="0000CC"/>
                </a:solidFill>
              </a:rPr>
              <a:t> </a:t>
            </a:r>
            <a:r>
              <a:rPr lang="en-US" altLang="it-IT" sz="2400" b="1" dirty="0">
                <a:solidFill>
                  <a:srgbClr val="0000FF"/>
                </a:solidFill>
              </a:rPr>
              <a:t>inverse kinematics reactions</a:t>
            </a:r>
            <a:r>
              <a:rPr lang="en-US" altLang="it-IT" sz="2400" dirty="0"/>
              <a:t> with heavy-ion beams from the LNL-XTU tandem accelerator impinging on </a:t>
            </a:r>
            <a:r>
              <a:rPr lang="en-US" altLang="it-IT" sz="2400" b="1" dirty="0">
                <a:solidFill>
                  <a:srgbClr val="0000FF"/>
                </a:solidFill>
              </a:rPr>
              <a:t>gas targets </a:t>
            </a:r>
            <a:r>
              <a:rPr lang="en-US" altLang="it-IT" sz="2400" dirty="0"/>
              <a:t>(</a:t>
            </a:r>
            <a:r>
              <a:rPr lang="en-US" altLang="it-IT" sz="2400" b="1" dirty="0">
                <a:solidFill>
                  <a:srgbClr val="0000FF"/>
                </a:solidFill>
              </a:rPr>
              <a:t>p</a:t>
            </a:r>
            <a:r>
              <a:rPr lang="en-US" altLang="it-IT" sz="2400" dirty="0"/>
              <a:t>,</a:t>
            </a:r>
            <a:r>
              <a:rPr lang="en-US" altLang="it-IT" sz="2400" b="1" dirty="0">
                <a:solidFill>
                  <a:srgbClr val="009900"/>
                </a:solidFill>
              </a:rPr>
              <a:t>d</a:t>
            </a:r>
            <a:r>
              <a:rPr lang="en-US" altLang="it-IT" sz="2400" dirty="0"/>
              <a:t>,</a:t>
            </a:r>
            <a:r>
              <a:rPr lang="en-US" altLang="it-IT" sz="2400" b="1" baseline="30000" dirty="0">
                <a:solidFill>
                  <a:srgbClr val="FF0000"/>
                </a:solidFill>
              </a:rPr>
              <a:t>3</a:t>
            </a:r>
            <a:r>
              <a:rPr lang="en-US" altLang="it-IT" sz="2400" b="1" dirty="0">
                <a:solidFill>
                  <a:srgbClr val="FF0000"/>
                </a:solidFill>
              </a:rPr>
              <a:t>He</a:t>
            </a:r>
            <a:r>
              <a:rPr lang="en-US" altLang="it-IT" sz="2400" dirty="0"/>
              <a:t>).</a:t>
            </a:r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altLang="it-IT" sz="2400" dirty="0"/>
              <a:t>The facility EXOTIC was </a:t>
            </a:r>
            <a:r>
              <a:rPr lang="en-US" altLang="it-IT" sz="2400" b="1" dirty="0">
                <a:solidFill>
                  <a:srgbClr val="996600"/>
                </a:solidFill>
              </a:rPr>
              <a:t>commissioned</a:t>
            </a:r>
            <a:r>
              <a:rPr lang="en-US" altLang="it-IT" sz="2400" dirty="0"/>
              <a:t> in 2004 and then </a:t>
            </a:r>
            <a:r>
              <a:rPr lang="en-US" altLang="it-IT" sz="2400" b="1" dirty="0">
                <a:solidFill>
                  <a:schemeClr val="accent6">
                    <a:lumMod val="75000"/>
                  </a:schemeClr>
                </a:solidFill>
              </a:rPr>
              <a:t>upgraded</a:t>
            </a:r>
            <a:r>
              <a:rPr lang="en-US" altLang="it-IT" sz="2400" dirty="0"/>
              <a:t> in 2012.                              </a:t>
            </a:r>
            <a:r>
              <a:rPr lang="en-US" altLang="it-IT" sz="1800" dirty="0"/>
              <a:t>F. </a:t>
            </a:r>
            <a:r>
              <a:rPr lang="en-US" altLang="it-IT" sz="1800" dirty="0" err="1"/>
              <a:t>Farinon</a:t>
            </a:r>
            <a:r>
              <a:rPr lang="en-US" altLang="it-IT" sz="1800" dirty="0"/>
              <a:t> et al., NIM B 266, 4097 (2008), M. </a:t>
            </a:r>
            <a:r>
              <a:rPr lang="en-US" altLang="it-IT" sz="1800" dirty="0" err="1"/>
              <a:t>Mazzocco</a:t>
            </a:r>
            <a:r>
              <a:rPr lang="en-US" altLang="it-IT" sz="1800" dirty="0"/>
              <a:t> et al., NIM B 317, 223 (2013).</a:t>
            </a:r>
            <a:endParaRPr lang="en-US" altLang="it-IT" sz="2400" dirty="0"/>
          </a:p>
          <a:p>
            <a:pPr marL="457200" indent="-457200">
              <a:buFont typeface="Wingdings" pitchFamily="2" charset="2"/>
              <a:buNone/>
              <a:defRPr/>
            </a:pPr>
            <a:r>
              <a:rPr lang="en-US" altLang="it-IT" sz="2400" b="1" dirty="0">
                <a:solidFill>
                  <a:srgbClr val="FF6600"/>
                </a:solidFill>
              </a:rPr>
              <a:t>8 Radioactive Ion Beams</a:t>
            </a:r>
            <a:r>
              <a:rPr lang="en-US" altLang="it-IT" sz="2400" dirty="0"/>
              <a:t> have been delivered so far: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0000FF"/>
                </a:solidFill>
              </a:rPr>
              <a:t>17</a:t>
            </a:r>
            <a:r>
              <a:rPr lang="en-US" altLang="it-IT" b="1" dirty="0">
                <a:solidFill>
                  <a:srgbClr val="0000FF"/>
                </a:solidFill>
              </a:rPr>
              <a:t>F (</a:t>
            </a:r>
            <a:r>
              <a:rPr lang="en-US" altLang="it-IT" b="1" dirty="0" err="1">
                <a:solidFill>
                  <a:srgbClr val="0000FF"/>
                </a:solidFill>
              </a:rPr>
              <a:t>S</a:t>
            </a:r>
            <a:r>
              <a:rPr lang="en-US" altLang="it-IT" b="1" baseline="-25000" dirty="0" err="1">
                <a:solidFill>
                  <a:srgbClr val="0000FF"/>
                </a:solidFill>
              </a:rPr>
              <a:t>p</a:t>
            </a:r>
            <a:r>
              <a:rPr lang="en-US" altLang="it-IT" b="1" dirty="0">
                <a:solidFill>
                  <a:srgbClr val="0000FF"/>
                </a:solidFill>
              </a:rPr>
              <a:t> = 600 keV)			p(</a:t>
            </a:r>
            <a:r>
              <a:rPr lang="en-US" altLang="it-IT" b="1" baseline="30000" dirty="0">
                <a:solidFill>
                  <a:srgbClr val="0000FF"/>
                </a:solidFill>
              </a:rPr>
              <a:t>17</a:t>
            </a:r>
            <a:r>
              <a:rPr lang="en-US" altLang="it-IT" b="1" dirty="0">
                <a:solidFill>
                  <a:srgbClr val="0000FF"/>
                </a:solidFill>
              </a:rPr>
              <a:t>O,</a:t>
            </a:r>
            <a:r>
              <a:rPr lang="en-US" altLang="it-IT" b="1" baseline="30000" dirty="0">
                <a:solidFill>
                  <a:srgbClr val="0000FF"/>
                </a:solidFill>
              </a:rPr>
              <a:t>17</a:t>
            </a:r>
            <a:r>
              <a:rPr lang="en-US" altLang="it-IT" b="1" dirty="0">
                <a:solidFill>
                  <a:srgbClr val="0000FF"/>
                </a:solidFill>
              </a:rPr>
              <a:t>F)n</a:t>
            </a:r>
            <a:r>
              <a:rPr lang="en-US" altLang="it-IT" b="1" dirty="0">
                <a:solidFill>
                  <a:schemeClr val="accent2"/>
                </a:solidFill>
              </a:rPr>
              <a:t>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3.54 MeV; 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FF0000"/>
                </a:solidFill>
              </a:rPr>
              <a:t>8</a:t>
            </a:r>
            <a:r>
              <a:rPr lang="en-US" altLang="it-IT" b="1" dirty="0">
                <a:solidFill>
                  <a:srgbClr val="FF0000"/>
                </a:solidFill>
              </a:rPr>
              <a:t>B (</a:t>
            </a:r>
            <a:r>
              <a:rPr lang="en-US" altLang="it-IT" b="1" dirty="0" err="1">
                <a:solidFill>
                  <a:srgbClr val="FF0000"/>
                </a:solidFill>
              </a:rPr>
              <a:t>S</a:t>
            </a:r>
            <a:r>
              <a:rPr lang="en-US" altLang="it-IT" b="1" baseline="-25000" dirty="0" err="1">
                <a:solidFill>
                  <a:srgbClr val="FF0000"/>
                </a:solidFill>
              </a:rPr>
              <a:t>p</a:t>
            </a:r>
            <a:r>
              <a:rPr lang="en-US" altLang="it-IT" b="1" dirty="0">
                <a:solidFill>
                  <a:srgbClr val="FF0000"/>
                </a:solidFill>
              </a:rPr>
              <a:t> = 137.5 keV)			</a:t>
            </a:r>
            <a:r>
              <a:rPr lang="en-US" altLang="it-IT" b="1" baseline="30000" dirty="0">
                <a:solidFill>
                  <a:srgbClr val="FF0000"/>
                </a:solidFill>
              </a:rPr>
              <a:t>3</a:t>
            </a:r>
            <a:r>
              <a:rPr lang="en-US" altLang="it-IT" b="1" dirty="0">
                <a:solidFill>
                  <a:srgbClr val="FF0000"/>
                </a:solidFill>
              </a:rPr>
              <a:t>He(</a:t>
            </a:r>
            <a:r>
              <a:rPr lang="en-US" altLang="it-IT" b="1" baseline="30000" dirty="0">
                <a:solidFill>
                  <a:srgbClr val="FF0000"/>
                </a:solidFill>
              </a:rPr>
              <a:t>6</a:t>
            </a:r>
            <a:r>
              <a:rPr lang="en-US" altLang="it-IT" b="1" dirty="0">
                <a:solidFill>
                  <a:srgbClr val="FF0000"/>
                </a:solidFill>
              </a:rPr>
              <a:t>Li,</a:t>
            </a:r>
            <a:r>
              <a:rPr lang="en-US" altLang="it-IT" b="1" baseline="30000" dirty="0">
                <a:solidFill>
                  <a:srgbClr val="FF0000"/>
                </a:solidFill>
              </a:rPr>
              <a:t>8</a:t>
            </a:r>
            <a:r>
              <a:rPr lang="en-US" altLang="it-IT" b="1" dirty="0">
                <a:solidFill>
                  <a:srgbClr val="FF0000"/>
                </a:solidFill>
              </a:rPr>
              <a:t>B)n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1.97 MeV;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0000FF"/>
                </a:solidFill>
              </a:rPr>
              <a:t>7</a:t>
            </a:r>
            <a:r>
              <a:rPr lang="en-US" altLang="it-IT" b="1" dirty="0">
                <a:solidFill>
                  <a:srgbClr val="0000FF"/>
                </a:solidFill>
              </a:rPr>
              <a:t>Be (S</a:t>
            </a:r>
            <a:r>
              <a:rPr lang="el-GR" altLang="it-IT" b="1" baseline="-25000" dirty="0">
                <a:solidFill>
                  <a:srgbClr val="0000FF"/>
                </a:solidFill>
                <a:cs typeface="Times New Roman" pitchFamily="18" charset="0"/>
              </a:rPr>
              <a:t>α</a:t>
            </a:r>
            <a:r>
              <a:rPr lang="en-US" altLang="it-IT" b="1" dirty="0">
                <a:solidFill>
                  <a:srgbClr val="0000FF"/>
                </a:solidFill>
              </a:rPr>
              <a:t> = 1.586 MeV)		p(</a:t>
            </a:r>
            <a:r>
              <a:rPr lang="en-US" altLang="it-IT" b="1" baseline="30000" dirty="0">
                <a:solidFill>
                  <a:srgbClr val="0000FF"/>
                </a:solidFill>
              </a:rPr>
              <a:t>7</a:t>
            </a:r>
            <a:r>
              <a:rPr lang="en-US" altLang="it-IT" b="1" dirty="0">
                <a:solidFill>
                  <a:srgbClr val="0000FF"/>
                </a:solidFill>
              </a:rPr>
              <a:t>Li,</a:t>
            </a:r>
            <a:r>
              <a:rPr lang="en-US" altLang="it-IT" b="1" baseline="30000" dirty="0">
                <a:solidFill>
                  <a:srgbClr val="0000FF"/>
                </a:solidFill>
              </a:rPr>
              <a:t>7</a:t>
            </a:r>
            <a:r>
              <a:rPr lang="en-US" altLang="it-IT" b="1" dirty="0">
                <a:solidFill>
                  <a:srgbClr val="0000FF"/>
                </a:solidFill>
              </a:rPr>
              <a:t>Be)n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1.64 MeV;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0000FF"/>
                </a:solidFill>
              </a:rPr>
              <a:t>15</a:t>
            </a:r>
            <a:r>
              <a:rPr lang="en-US" altLang="it-IT" b="1" dirty="0">
                <a:solidFill>
                  <a:srgbClr val="0000FF"/>
                </a:solidFill>
              </a:rPr>
              <a:t>O (</a:t>
            </a:r>
            <a:r>
              <a:rPr lang="en-US" altLang="it-IT" b="1" dirty="0" err="1">
                <a:solidFill>
                  <a:srgbClr val="0000FF"/>
                </a:solidFill>
              </a:rPr>
              <a:t>S</a:t>
            </a:r>
            <a:r>
              <a:rPr lang="en-US" altLang="it-IT" b="1" baseline="-25000" dirty="0" err="1">
                <a:solidFill>
                  <a:srgbClr val="0000FF"/>
                </a:solidFill>
              </a:rPr>
              <a:t>p</a:t>
            </a:r>
            <a:r>
              <a:rPr lang="en-US" altLang="it-IT" b="1" dirty="0">
                <a:solidFill>
                  <a:srgbClr val="0000FF"/>
                </a:solidFill>
              </a:rPr>
              <a:t> = 7.297 MeV) 		p(</a:t>
            </a:r>
            <a:r>
              <a:rPr lang="en-US" altLang="it-IT" b="1" baseline="30000" dirty="0">
                <a:solidFill>
                  <a:srgbClr val="0000FF"/>
                </a:solidFill>
              </a:rPr>
              <a:t>15</a:t>
            </a:r>
            <a:r>
              <a:rPr lang="en-US" altLang="it-IT" b="1" dirty="0">
                <a:solidFill>
                  <a:srgbClr val="0000FF"/>
                </a:solidFill>
              </a:rPr>
              <a:t>N,</a:t>
            </a:r>
            <a:r>
              <a:rPr lang="en-US" altLang="it-IT" b="1" baseline="30000" dirty="0">
                <a:solidFill>
                  <a:srgbClr val="0000FF"/>
                </a:solidFill>
              </a:rPr>
              <a:t>15</a:t>
            </a:r>
            <a:r>
              <a:rPr lang="en-US" altLang="it-IT" b="1" dirty="0">
                <a:solidFill>
                  <a:srgbClr val="0000FF"/>
                </a:solidFill>
              </a:rPr>
              <a:t>O)n</a:t>
            </a:r>
            <a:r>
              <a:rPr lang="en-US" altLang="it-IT" b="1" dirty="0">
                <a:solidFill>
                  <a:schemeClr val="accent2"/>
                </a:solidFill>
              </a:rPr>
              <a:t>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3.54 MeV;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009900"/>
                </a:solidFill>
              </a:rPr>
              <a:t>8</a:t>
            </a:r>
            <a:r>
              <a:rPr lang="en-US" altLang="it-IT" b="1" dirty="0">
                <a:solidFill>
                  <a:srgbClr val="009900"/>
                </a:solidFill>
              </a:rPr>
              <a:t>Li (S</a:t>
            </a:r>
            <a:r>
              <a:rPr lang="it-IT" altLang="it-IT" b="1" baseline="-25000" dirty="0">
                <a:solidFill>
                  <a:srgbClr val="009900"/>
                </a:solidFill>
                <a:cs typeface="Times New Roman" pitchFamily="18" charset="0"/>
              </a:rPr>
              <a:t>n</a:t>
            </a:r>
            <a:r>
              <a:rPr lang="en-US" altLang="it-IT" b="1" dirty="0">
                <a:solidFill>
                  <a:srgbClr val="009900"/>
                </a:solidFill>
              </a:rPr>
              <a:t> = 2.033 MeV) 		d(</a:t>
            </a:r>
            <a:r>
              <a:rPr lang="en-US" altLang="it-IT" b="1" baseline="30000" dirty="0">
                <a:solidFill>
                  <a:srgbClr val="009900"/>
                </a:solidFill>
              </a:rPr>
              <a:t>7</a:t>
            </a:r>
            <a:r>
              <a:rPr lang="en-US" altLang="it-IT" b="1" dirty="0">
                <a:solidFill>
                  <a:srgbClr val="009900"/>
                </a:solidFill>
              </a:rPr>
              <a:t>Li,</a:t>
            </a:r>
            <a:r>
              <a:rPr lang="en-US" altLang="it-IT" b="1" baseline="30000" dirty="0">
                <a:solidFill>
                  <a:srgbClr val="009900"/>
                </a:solidFill>
              </a:rPr>
              <a:t>8</a:t>
            </a:r>
            <a:r>
              <a:rPr lang="en-US" altLang="it-IT" b="1" dirty="0">
                <a:solidFill>
                  <a:srgbClr val="009900"/>
                </a:solidFill>
              </a:rPr>
              <a:t>Li)p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0.19 MeV;</a:t>
            </a:r>
            <a:r>
              <a:rPr lang="en-US" altLang="it-IT" b="1" baseline="30000" dirty="0">
                <a:solidFill>
                  <a:srgbClr val="0000FF"/>
                </a:solidFill>
              </a:rPr>
              <a:t> 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0000FF"/>
                </a:solidFill>
              </a:rPr>
              <a:t>10</a:t>
            </a:r>
            <a:r>
              <a:rPr lang="en-US" altLang="it-IT" b="1" dirty="0">
                <a:solidFill>
                  <a:srgbClr val="0000FF"/>
                </a:solidFill>
              </a:rPr>
              <a:t>C (S</a:t>
            </a:r>
            <a:r>
              <a:rPr lang="it-IT" altLang="it-IT" b="1" baseline="-25000" dirty="0">
                <a:solidFill>
                  <a:srgbClr val="0000FF"/>
                </a:solidFill>
                <a:cs typeface="Times New Roman" pitchFamily="18" charset="0"/>
              </a:rPr>
              <a:t>p</a:t>
            </a:r>
            <a:r>
              <a:rPr lang="en-US" altLang="it-IT" b="1" dirty="0">
                <a:solidFill>
                  <a:srgbClr val="0000FF"/>
                </a:solidFill>
              </a:rPr>
              <a:t> = 4.007 MeV)		p(</a:t>
            </a:r>
            <a:r>
              <a:rPr lang="en-US" altLang="it-IT" b="1" baseline="30000" dirty="0">
                <a:solidFill>
                  <a:srgbClr val="0000FF"/>
                </a:solidFill>
              </a:rPr>
              <a:t>10</a:t>
            </a:r>
            <a:r>
              <a:rPr lang="en-US" altLang="it-IT" b="1" dirty="0">
                <a:solidFill>
                  <a:srgbClr val="0000FF"/>
                </a:solidFill>
              </a:rPr>
              <a:t>B,</a:t>
            </a:r>
            <a:r>
              <a:rPr lang="en-US" altLang="it-IT" b="1" baseline="30000" dirty="0">
                <a:solidFill>
                  <a:srgbClr val="0000FF"/>
                </a:solidFill>
              </a:rPr>
              <a:t>10</a:t>
            </a:r>
            <a:r>
              <a:rPr lang="en-US" altLang="it-IT" b="1" dirty="0">
                <a:solidFill>
                  <a:srgbClr val="0000FF"/>
                </a:solidFill>
              </a:rPr>
              <a:t>C)n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4.43 MeV;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0000FF"/>
                </a:solidFill>
              </a:rPr>
              <a:t>11</a:t>
            </a:r>
            <a:r>
              <a:rPr lang="en-US" altLang="it-IT" b="1" dirty="0">
                <a:solidFill>
                  <a:srgbClr val="0000FF"/>
                </a:solidFill>
              </a:rPr>
              <a:t>C (</a:t>
            </a:r>
            <a:r>
              <a:rPr lang="en-US" altLang="it-IT" b="1" dirty="0" err="1">
                <a:solidFill>
                  <a:srgbClr val="0000FF"/>
                </a:solidFill>
              </a:rPr>
              <a:t>S</a:t>
            </a:r>
            <a:r>
              <a:rPr lang="en-US" altLang="it-IT" b="1" baseline="-25000" dirty="0" err="1">
                <a:solidFill>
                  <a:srgbClr val="0000FF"/>
                </a:solidFill>
              </a:rPr>
              <a:t>p</a:t>
            </a:r>
            <a:r>
              <a:rPr lang="en-US" altLang="it-IT" b="1" dirty="0">
                <a:solidFill>
                  <a:srgbClr val="0000FF"/>
                </a:solidFill>
              </a:rPr>
              <a:t> = 8.689 MeV) 		p(</a:t>
            </a:r>
            <a:r>
              <a:rPr lang="en-US" altLang="it-IT" b="1" baseline="30000" dirty="0">
                <a:solidFill>
                  <a:srgbClr val="0000FF"/>
                </a:solidFill>
              </a:rPr>
              <a:t>11</a:t>
            </a:r>
            <a:r>
              <a:rPr lang="en-US" altLang="it-IT" b="1" dirty="0">
                <a:solidFill>
                  <a:srgbClr val="0000FF"/>
                </a:solidFill>
              </a:rPr>
              <a:t>B,</a:t>
            </a:r>
            <a:r>
              <a:rPr lang="en-US" altLang="it-IT" b="1" baseline="30000" dirty="0">
                <a:solidFill>
                  <a:srgbClr val="0000FF"/>
                </a:solidFill>
              </a:rPr>
              <a:t>11</a:t>
            </a:r>
            <a:r>
              <a:rPr lang="en-US" altLang="it-IT" b="1" dirty="0">
                <a:solidFill>
                  <a:srgbClr val="0000FF"/>
                </a:solidFill>
              </a:rPr>
              <a:t>C)n</a:t>
            </a:r>
            <a:r>
              <a:rPr lang="en-US" altLang="it-IT" b="1" dirty="0">
                <a:solidFill>
                  <a:schemeClr val="accent2"/>
                </a:solidFill>
              </a:rPr>
              <a:t>	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2.76 MeV;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r>
              <a:rPr lang="en-US" altLang="it-IT" b="1" baseline="30000" dirty="0">
                <a:solidFill>
                  <a:srgbClr val="FF0000"/>
                </a:solidFill>
              </a:rPr>
              <a:t>18</a:t>
            </a:r>
            <a:r>
              <a:rPr lang="en-US" altLang="it-IT" b="1" dirty="0">
                <a:solidFill>
                  <a:srgbClr val="FF0000"/>
                </a:solidFill>
              </a:rPr>
              <a:t>Ne (</a:t>
            </a:r>
            <a:r>
              <a:rPr lang="en-US" altLang="it-IT" b="1" dirty="0" err="1">
                <a:solidFill>
                  <a:srgbClr val="FF0000"/>
                </a:solidFill>
              </a:rPr>
              <a:t>S</a:t>
            </a:r>
            <a:r>
              <a:rPr lang="en-US" altLang="it-IT" b="1" baseline="-25000" dirty="0" err="1">
                <a:solidFill>
                  <a:srgbClr val="FF0000"/>
                </a:solidFill>
              </a:rPr>
              <a:t>p</a:t>
            </a:r>
            <a:r>
              <a:rPr lang="en-US" altLang="it-IT" b="1" dirty="0">
                <a:solidFill>
                  <a:srgbClr val="FF0000"/>
                </a:solidFill>
              </a:rPr>
              <a:t> = 3.923 MeV)		</a:t>
            </a:r>
            <a:r>
              <a:rPr lang="en-US" altLang="it-IT" b="1" baseline="30000" dirty="0">
                <a:solidFill>
                  <a:srgbClr val="FF0000"/>
                </a:solidFill>
              </a:rPr>
              <a:t>3</a:t>
            </a:r>
            <a:r>
              <a:rPr lang="en-US" altLang="it-IT" b="1" dirty="0">
                <a:solidFill>
                  <a:srgbClr val="FF0000"/>
                </a:solidFill>
              </a:rPr>
              <a:t>He(</a:t>
            </a:r>
            <a:r>
              <a:rPr lang="en-US" altLang="it-IT" b="1" baseline="30000" dirty="0">
                <a:solidFill>
                  <a:srgbClr val="FF0000"/>
                </a:solidFill>
              </a:rPr>
              <a:t>16</a:t>
            </a:r>
            <a:r>
              <a:rPr lang="en-US" altLang="it-IT" b="1" dirty="0">
                <a:solidFill>
                  <a:srgbClr val="FF0000"/>
                </a:solidFill>
              </a:rPr>
              <a:t>O,</a:t>
            </a:r>
            <a:r>
              <a:rPr lang="en-US" altLang="it-IT" b="1" baseline="30000" dirty="0">
                <a:solidFill>
                  <a:srgbClr val="FF0000"/>
                </a:solidFill>
              </a:rPr>
              <a:t>18</a:t>
            </a:r>
            <a:r>
              <a:rPr lang="en-US" altLang="it-IT" b="1" dirty="0">
                <a:solidFill>
                  <a:srgbClr val="FF0000"/>
                </a:solidFill>
              </a:rPr>
              <a:t>Ne)n	</a:t>
            </a:r>
            <a:r>
              <a:rPr lang="en-US" altLang="it-IT" dirty="0" err="1"/>
              <a:t>Q</a:t>
            </a:r>
            <a:r>
              <a:rPr lang="en-US" altLang="it-IT" baseline="-25000" dirty="0" err="1"/>
              <a:t>value</a:t>
            </a:r>
            <a:r>
              <a:rPr lang="en-US" altLang="it-IT" dirty="0"/>
              <a:t> = </a:t>
            </a:r>
            <a:r>
              <a:rPr lang="it-IT" altLang="it-IT" dirty="0"/>
              <a:t>– </a:t>
            </a:r>
            <a:r>
              <a:rPr lang="en-US" altLang="it-IT" dirty="0"/>
              <a:t>3.19 MeV.</a:t>
            </a:r>
          </a:p>
          <a:p>
            <a:pPr marL="876300" lvl="1" indent="-419100">
              <a:buFont typeface="Wingdings" pitchFamily="2" charset="2"/>
              <a:buAutoNum type="arabicPeriod"/>
              <a:defRPr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293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651" y="132716"/>
            <a:ext cx="878967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 err="1">
                <a:solidFill>
                  <a:schemeClr val="bg1"/>
                </a:solidFill>
              </a:rPr>
              <a:t>Charged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Particle</a:t>
            </a:r>
            <a:r>
              <a:rPr lang="it-IT" sz="4000" dirty="0">
                <a:solidFill>
                  <a:schemeClr val="bg1"/>
                </a:solidFill>
              </a:rPr>
              <a:t> Arrays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EF4665-2103-7E6F-86F4-680AF0197DED}"/>
              </a:ext>
            </a:extLst>
          </p:cNvPr>
          <p:cNvSpPr txBox="1"/>
          <p:nvPr/>
        </p:nvSpPr>
        <p:spPr>
          <a:xfrm>
            <a:off x="111299" y="1400749"/>
            <a:ext cx="100842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SPIDER</a:t>
            </a:r>
            <a:r>
              <a:rPr lang="en-US" sz="2000" dirty="0"/>
              <a:t>: </a:t>
            </a:r>
            <a:r>
              <a:rPr lang="en-US" sz="2000" b="1" dirty="0"/>
              <a:t>Single layer 300-um</a:t>
            </a:r>
            <a:r>
              <a:rPr lang="en-US" sz="2000" dirty="0"/>
              <a:t> thick </a:t>
            </a:r>
            <a:r>
              <a:rPr lang="en-US" sz="2000" b="1" dirty="0"/>
              <a:t>segmented</a:t>
            </a:r>
            <a:r>
              <a:rPr lang="en-US" sz="2000" dirty="0"/>
              <a:t> Si detector. </a:t>
            </a:r>
            <a:r>
              <a:rPr lang="en-US" sz="2000" b="1" dirty="0"/>
              <a:t>Polar angle coverage θ = 124°-161°</a:t>
            </a:r>
            <a:r>
              <a:rPr lang="en-US" sz="2000" dirty="0"/>
              <a:t>. Solid angle coverage: 17% of 4</a:t>
            </a:r>
            <a:r>
              <a:rPr lang="el-GR" sz="2000" dirty="0"/>
              <a:t>π</a:t>
            </a:r>
            <a:r>
              <a:rPr lang="en-US" sz="2000" dirty="0"/>
              <a:t>. The configuration consists of 7 detectors arranged in a cone-like configuration at 10 cm from the target. </a:t>
            </a:r>
            <a:r>
              <a:rPr lang="en-US" sz="2000" i="1" dirty="0"/>
              <a:t>Further details: M. </a:t>
            </a:r>
            <a:r>
              <a:rPr lang="en-US" sz="2000" i="1" dirty="0" err="1"/>
              <a:t>Rocchini</a:t>
            </a:r>
            <a:r>
              <a:rPr lang="en-US" sz="2000" i="1" dirty="0"/>
              <a:t>, et al., NIM A 971 (2020) 164030</a:t>
            </a:r>
            <a:r>
              <a:rPr lang="en-US" sz="2000" dirty="0"/>
              <a:t>.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GAL-TRACE</a:t>
            </a:r>
            <a:r>
              <a:rPr lang="en-US" sz="2000" dirty="0"/>
              <a:t> </a:t>
            </a:r>
            <a:r>
              <a:rPr lang="en-US" sz="2000" b="1" dirty="0"/>
              <a:t>highly-segmented Si telescopes</a:t>
            </a:r>
            <a:r>
              <a:rPr lang="en-US" sz="2000" dirty="0"/>
              <a:t> (up to 5 units): Telescope unit: </a:t>
            </a:r>
            <a:r>
              <a:rPr lang="el-GR" sz="2000" dirty="0"/>
              <a:t>Δ</a:t>
            </a:r>
            <a:r>
              <a:rPr lang="en-US" sz="2000" dirty="0"/>
              <a:t>E (100 </a:t>
            </a:r>
            <a:r>
              <a:rPr lang="el-GR" sz="2000" dirty="0"/>
              <a:t>μ</a:t>
            </a:r>
            <a:r>
              <a:rPr lang="en-US" sz="2000" dirty="0"/>
              <a:t>m)-E(1.5 mm) . PSA available for light charged particles up to Oxygen. Polar angle coverage: 22°. </a:t>
            </a:r>
            <a:r>
              <a:rPr lang="en-US" sz="2000" b="1" dirty="0"/>
              <a:t>Angular resolution: 1.5°</a:t>
            </a:r>
            <a:r>
              <a:rPr lang="en-US" sz="2000" dirty="0"/>
              <a:t>. Solid angle coverage 6%, coupling with SPIDER possible. Time resolution: few ns. </a:t>
            </a:r>
            <a:r>
              <a:rPr lang="en-US" sz="2000" i="1" dirty="0"/>
              <a:t>Further details: A. </a:t>
            </a:r>
            <a:r>
              <a:rPr lang="en-US" sz="2000" i="1" dirty="0" err="1"/>
              <a:t>Goasduff</a:t>
            </a:r>
            <a:r>
              <a:rPr lang="en-US" sz="2000" i="1" dirty="0"/>
              <a:t> et al., in press</a:t>
            </a:r>
            <a:r>
              <a:rPr lang="en-US" sz="2000" dirty="0"/>
              <a:t>.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EUCLIDES</a:t>
            </a:r>
            <a:r>
              <a:rPr lang="en-US" sz="2000" dirty="0"/>
              <a:t> </a:t>
            </a:r>
            <a:r>
              <a:rPr lang="el-GR" sz="2000" b="1" dirty="0"/>
              <a:t>Δ</a:t>
            </a:r>
            <a:r>
              <a:rPr lang="en-US" sz="2000" b="1" dirty="0"/>
              <a:t>E-E Si telescopes</a:t>
            </a:r>
            <a:r>
              <a:rPr lang="en-US" sz="2000" dirty="0"/>
              <a:t> (with beam absorbers): </a:t>
            </a:r>
            <a:r>
              <a:rPr lang="en-US" sz="2000" b="1" dirty="0"/>
              <a:t>absolute proton efficiency ~ 60%; absolute alpha efficiency 25%</a:t>
            </a:r>
            <a:r>
              <a:rPr lang="en-US" sz="2000" dirty="0"/>
              <a:t>. Average energy resolution: ~120 keV. Lower detection threshold under experimental conditions: few </a:t>
            </a:r>
            <a:r>
              <a:rPr lang="en-US" sz="2000" dirty="0" err="1"/>
              <a:t>MeVs</a:t>
            </a:r>
            <a:r>
              <a:rPr lang="en-US" sz="2000" dirty="0"/>
              <a:t>. EUCLIDES </a:t>
            </a:r>
            <a:r>
              <a:rPr lang="en-US" sz="2000" b="1" dirty="0"/>
              <a:t>plunger configuration</a:t>
            </a:r>
            <a:r>
              <a:rPr lang="en-US" sz="2000" dirty="0"/>
              <a:t> (with beam absorbers) absolute proton efficiency ~ 25%, absolute alpha efficiency ~ = 15%. </a:t>
            </a:r>
            <a:r>
              <a:rPr lang="en-US" sz="2000" i="1" dirty="0"/>
              <a:t>Further details: D. </a:t>
            </a:r>
            <a:r>
              <a:rPr lang="en-US" sz="2000" i="1" dirty="0" err="1"/>
              <a:t>Testov</a:t>
            </a:r>
            <a:r>
              <a:rPr lang="en-US" sz="2000" i="1" dirty="0"/>
              <a:t> et al., EPJA 55, (2019) 47</a:t>
            </a:r>
            <a:r>
              <a:rPr lang="en-US" sz="2000" dirty="0"/>
              <a:t>.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SAURON</a:t>
            </a:r>
            <a:r>
              <a:rPr lang="en-US" sz="2000" dirty="0"/>
              <a:t> annular </a:t>
            </a:r>
            <a:r>
              <a:rPr lang="en-US" sz="2000" b="1" dirty="0"/>
              <a:t>DSSDs</a:t>
            </a:r>
            <a:r>
              <a:rPr lang="en-US" sz="2000" dirty="0"/>
              <a:t>: 3 thicknesses available: 300, 500 and 1500 </a:t>
            </a:r>
            <a:r>
              <a:rPr lang="el-GR" sz="2000" dirty="0"/>
              <a:t>μ</a:t>
            </a:r>
            <a:r>
              <a:rPr lang="en-US" sz="2000" dirty="0"/>
              <a:t>m. Geometrical position ±5 cm from target, </a:t>
            </a:r>
            <a:r>
              <a:rPr lang="en-US" sz="2000" b="1" dirty="0"/>
              <a:t>Polar angle coverage θ = 25°-45° (forward) and/or θ = 135°-155° (backward)</a:t>
            </a:r>
            <a:r>
              <a:rPr lang="en-US" sz="2000" dirty="0"/>
              <a:t>. The position can be slightly adjusted. </a:t>
            </a:r>
            <a:r>
              <a:rPr lang="en-US" sz="2000" i="1" dirty="0"/>
              <a:t>Further details: https://www.micronsemiconductor.co.uk/product/s1.</a:t>
            </a:r>
            <a:endParaRPr lang="it-IT" sz="2000" i="1" dirty="0"/>
          </a:p>
        </p:txBody>
      </p:sp>
      <p:pic>
        <p:nvPicPr>
          <p:cNvPr id="4" name="Google Shape;289;g2c9e7058585_28_323" descr="Immagine che contiene catena, verdura&#10;&#10;Descrizione generata automaticamente">
            <a:extLst>
              <a:ext uri="{FF2B5EF4-FFF2-40B4-BE49-F238E27FC236}">
                <a16:creationId xmlns:a16="http://schemas.microsoft.com/office/drawing/2014/main" id="{94ACB5B3-7BF8-36D9-0463-0FCFD8A450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512" y="3968527"/>
            <a:ext cx="1220967" cy="118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2;g2c9e7058585_28_323">
            <a:extLst>
              <a:ext uri="{FF2B5EF4-FFF2-40B4-BE49-F238E27FC236}">
                <a16:creationId xmlns:a16="http://schemas.microsoft.com/office/drawing/2014/main" id="{AF2E6BC3-D0A4-66B8-DB1E-9DD71C374D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812" t="6021" r="21445" b="11936"/>
          <a:stretch/>
        </p:blipFill>
        <p:spPr>
          <a:xfrm>
            <a:off x="10416479" y="5317103"/>
            <a:ext cx="1199646" cy="124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4;g2c9e7058585_28_323" descr="Immagine che contiene orologio, bussola&#10;&#10;Descrizione generata automaticamente">
            <a:extLst>
              <a:ext uri="{FF2B5EF4-FFF2-40B4-BE49-F238E27FC236}">
                <a16:creationId xmlns:a16="http://schemas.microsoft.com/office/drawing/2014/main" id="{C42D58AA-0FB1-A419-26A7-7FC89DABAD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4992" y="1231529"/>
            <a:ext cx="1339995" cy="129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892A19D-E0D7-C830-DC6B-6D29A92FE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94" t="18834" r="51437" b="30667"/>
          <a:stretch/>
        </p:blipFill>
        <p:spPr>
          <a:xfrm>
            <a:off x="10416479" y="2639145"/>
            <a:ext cx="1271031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931" y="109856"/>
            <a:ext cx="2533649" cy="911224"/>
          </a:xfrm>
        </p:spPr>
        <p:txBody>
          <a:bodyPr>
            <a:normAutofit/>
          </a:bodyPr>
          <a:lstStyle/>
          <a:p>
            <a:r>
              <a:rPr lang="it-IT" sz="4000" dirty="0" err="1">
                <a:solidFill>
                  <a:schemeClr val="bg1"/>
                </a:solidFill>
              </a:rPr>
              <a:t>Summary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3500608-49AC-2C3E-8C11-FFB693E8BC1B}"/>
              </a:ext>
            </a:extLst>
          </p:cNvPr>
          <p:cNvSpPr txBox="1">
            <a:spLocks/>
          </p:cNvSpPr>
          <p:nvPr/>
        </p:nvSpPr>
        <p:spPr>
          <a:xfrm>
            <a:off x="411231" y="1565911"/>
            <a:ext cx="11369537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The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facility EXOTIC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has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been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upgraded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(after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nearly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4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years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inactivity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) and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restarted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to be operative for the in-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flight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production of light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weakly-bound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Radioactive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Ion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Beams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at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INFN-LNL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A new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event-by-event tracking system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based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on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two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MicroChannelPlate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detectors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has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been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developed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currently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under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final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commissioning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Two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final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commissioning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runs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for the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coupling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beetween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EXOTIC and AGATA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are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planned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for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November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December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 2024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We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should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be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able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accept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proposals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for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expriments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exploiting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ea typeface="Verdana" panose="020B0604030504040204" pitchFamily="34" charset="0"/>
              </a:rPr>
              <a:t>unique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features of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EXOTIC+AGATA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 in the 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LNL PAC meeting of </a:t>
            </a:r>
            <a:r>
              <a:rPr lang="it-IT" b="1" dirty="0" err="1">
                <a:latin typeface="Arial" panose="020B0604020202020204" pitchFamily="34" charset="0"/>
                <a:ea typeface="Verdana" panose="020B0604030504040204" pitchFamily="34" charset="0"/>
              </a:rPr>
              <a:t>December</a:t>
            </a:r>
            <a:r>
              <a:rPr lang="it-IT" b="1" dirty="0">
                <a:latin typeface="Arial" panose="020B0604020202020204" pitchFamily="34" charset="0"/>
                <a:ea typeface="Verdana" panose="020B0604030504040204" pitchFamily="34" charset="0"/>
              </a:rPr>
              <a:t> 2024</a:t>
            </a:r>
            <a:r>
              <a:rPr lang="it-IT" dirty="0">
                <a:latin typeface="Arial" panose="020B0604020202020204" pitchFamily="34" charset="0"/>
                <a:ea typeface="Verdana" panose="020B0604030504040204" pitchFamily="34" charset="0"/>
              </a:rPr>
              <a:t>.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471" y="132716"/>
            <a:ext cx="3550919" cy="911224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Collaboration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1E37EA-4639-D494-F57F-A3849C437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0" t="19833" r="19000" b="7000"/>
          <a:stretch/>
        </p:blipFill>
        <p:spPr>
          <a:xfrm>
            <a:off x="1705213" y="1188720"/>
            <a:ext cx="8781573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6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F9EA2F0-51A9-EF7E-0F05-DAA27F02EA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 dirty="0"/>
              <a:t>Università degli Studi di Padova</a:t>
            </a:r>
          </a:p>
        </p:txBody>
      </p:sp>
      <p:pic>
        <p:nvPicPr>
          <p:cNvPr id="5" name="Immagine 4" descr="Immagine che contiene paesaggio, aria aperta, cielo, natura&#10;&#10;Descrizione generata automaticamente">
            <a:extLst>
              <a:ext uri="{FF2B5EF4-FFF2-40B4-BE49-F238E27FC236}">
                <a16:creationId xmlns:a16="http://schemas.microsoft.com/office/drawing/2014/main" id="{A26A4FE0-56D8-BF37-C7A8-5340F6C5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r="2102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B833AAD-9702-D929-B2DA-5BA87EE749D9}"/>
              </a:ext>
            </a:extLst>
          </p:cNvPr>
          <p:cNvSpPr txBox="1">
            <a:spLocks/>
          </p:cNvSpPr>
          <p:nvPr/>
        </p:nvSpPr>
        <p:spPr>
          <a:xfrm>
            <a:off x="1055371" y="5264786"/>
            <a:ext cx="10077449" cy="9112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>
                <a:solidFill>
                  <a:schemeClr val="bg1"/>
                </a:solidFill>
              </a:rPr>
              <a:t>Thank </a:t>
            </a:r>
            <a:r>
              <a:rPr lang="it-IT" sz="4000" b="1" dirty="0" err="1">
                <a:solidFill>
                  <a:schemeClr val="bg1"/>
                </a:solidFill>
              </a:rPr>
              <a:t>you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 dirty="0" err="1">
                <a:solidFill>
                  <a:schemeClr val="bg1"/>
                </a:solidFill>
              </a:rPr>
              <a:t>very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 dirty="0" err="1">
                <a:solidFill>
                  <a:schemeClr val="bg1"/>
                </a:solidFill>
              </a:rPr>
              <a:t>much</a:t>
            </a:r>
            <a:r>
              <a:rPr lang="it-IT" sz="4000" b="1" dirty="0">
                <a:solidFill>
                  <a:schemeClr val="bg1"/>
                </a:solidFill>
              </a:rPr>
              <a:t> for </a:t>
            </a:r>
            <a:r>
              <a:rPr lang="it-IT" sz="4000" b="1" dirty="0" err="1">
                <a:solidFill>
                  <a:schemeClr val="bg1"/>
                </a:solidFill>
              </a:rPr>
              <a:t>your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 dirty="0" err="1">
                <a:solidFill>
                  <a:schemeClr val="bg1"/>
                </a:solidFill>
              </a:rPr>
              <a:t>attention</a:t>
            </a:r>
            <a:r>
              <a:rPr lang="it-IT" sz="40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2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471" y="132716"/>
            <a:ext cx="3550919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281751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33B40-A313-9E69-F9B5-3D75742AE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557" y="222968"/>
            <a:ext cx="7857173" cy="722587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Ion-Optical Tuning of EXOTIC</a:t>
            </a:r>
          </a:p>
        </p:txBody>
      </p:sp>
      <p:pic>
        <p:nvPicPr>
          <p:cNvPr id="3" name="Immagine 2" descr="Immagine che contiene testo, diagramma, origami&#10;&#10;Descrizione generata automaticamente">
            <a:extLst>
              <a:ext uri="{FF2B5EF4-FFF2-40B4-BE49-F238E27FC236}">
                <a16:creationId xmlns:a16="http://schemas.microsoft.com/office/drawing/2014/main" id="{BEFE7C7E-EF97-4726-141F-544C01F79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" y="1634490"/>
            <a:ext cx="5998064" cy="4686300"/>
          </a:xfrm>
          <a:prstGeom prst="rect">
            <a:avLst/>
          </a:prstGeom>
        </p:spPr>
      </p:pic>
      <p:pic>
        <p:nvPicPr>
          <p:cNvPr id="4" name="Immagine 3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A3BB8F15-7347-A19F-B69E-B417E264A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56" y="2477366"/>
            <a:ext cx="5998063" cy="31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520" y="112676"/>
            <a:ext cx="2533649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AGATA</a:t>
            </a:r>
          </a:p>
        </p:txBody>
      </p:sp>
      <p:pic>
        <p:nvPicPr>
          <p:cNvPr id="4" name="Google Shape;197;g2c80ed703a7_0_5025">
            <a:extLst>
              <a:ext uri="{FF2B5EF4-FFF2-40B4-BE49-F238E27FC236}">
                <a16:creationId xmlns:a16="http://schemas.microsoft.com/office/drawing/2014/main" id="{818692F1-66EB-F247-3304-0F98543E4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971" y="1249736"/>
            <a:ext cx="7035888" cy="39906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9;g2c80ed703a7_0_5025">
            <a:extLst>
              <a:ext uri="{FF2B5EF4-FFF2-40B4-BE49-F238E27FC236}">
                <a16:creationId xmlns:a16="http://schemas.microsoft.com/office/drawing/2014/main" id="{86457B60-491C-C5C2-CA0C-D70636A5FB91}"/>
              </a:ext>
            </a:extLst>
          </p:cNvPr>
          <p:cNvSpPr/>
          <p:nvPr/>
        </p:nvSpPr>
        <p:spPr>
          <a:xfrm>
            <a:off x="411480" y="4983480"/>
            <a:ext cx="5684519" cy="17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100"/>
              <a:buFont typeface="Cambria"/>
              <a:buNone/>
            </a:pPr>
            <a:r>
              <a:rPr lang="en-US" b="1" i="0" u="none" strike="noStrike" cap="none" dirty="0">
                <a:solidFill>
                  <a:srgbClr val="010101"/>
                </a:solidFill>
                <a:ea typeface="Cambria"/>
                <a:cs typeface="Cambria"/>
                <a:sym typeface="Cambria"/>
              </a:rPr>
              <a:t>AGATA at LNL: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10101"/>
              </a:buClr>
              <a:buSzPts val="1100"/>
              <a:buFont typeface="Courier New"/>
              <a:buChar char="o"/>
            </a:pPr>
            <a:r>
              <a:rPr lang="en-US" b="0" i="0" u="none" strike="noStrike" cap="none" dirty="0">
                <a:solidFill>
                  <a:srgbClr val="010101"/>
                </a:solidFill>
                <a:ea typeface="Cambria"/>
                <a:cs typeface="Cambria"/>
                <a:sym typeface="Cambria"/>
              </a:rPr>
              <a:t>36 Crystals operative (12 ATCs)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10101"/>
              </a:buClr>
              <a:buSzPts val="1100"/>
              <a:buFont typeface="Courier New"/>
              <a:buChar char="o"/>
            </a:pPr>
            <a:r>
              <a:rPr lang="en-US" b="0" i="0" u="none" strike="noStrike" cap="none" dirty="0">
                <a:solidFill>
                  <a:srgbClr val="010101"/>
                </a:solidFill>
                <a:ea typeface="Cambria"/>
                <a:cs typeface="Cambria"/>
                <a:sym typeface="Cambria"/>
              </a:rPr>
              <a:t>Maximum counting rate per detector: 50 kHz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10101"/>
              </a:buClr>
              <a:buSzPts val="1100"/>
              <a:buFont typeface="Courier New"/>
              <a:buChar char="o"/>
            </a:pPr>
            <a:r>
              <a:rPr lang="en-US" b="0" i="0" u="none" strike="noStrike" cap="none" dirty="0">
                <a:solidFill>
                  <a:srgbClr val="010101"/>
                </a:solidFill>
                <a:ea typeface="Cambria"/>
                <a:cs typeface="Cambria"/>
                <a:sym typeface="Cambria"/>
              </a:rPr>
              <a:t>MWD-risetime 6</a:t>
            </a:r>
            <a:r>
              <a:rPr lang="en-US" b="0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µs</a:t>
            </a:r>
            <a:r>
              <a:rPr lang="en-US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- </a:t>
            </a:r>
            <a:r>
              <a:rPr lang="en-US" b="0" i="0" u="none" strike="noStrike" cap="none" dirty="0">
                <a:solidFill>
                  <a:srgbClr val="010101"/>
                </a:solidFill>
                <a:ea typeface="Cambria"/>
                <a:cs typeface="Cambria"/>
                <a:sym typeface="Cambria"/>
              </a:rPr>
              <a:t> 2.5 </a:t>
            </a:r>
            <a:r>
              <a:rPr lang="en-US" b="0" i="0" u="none" strike="noStrike" cap="none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µs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10101"/>
              </a:buClr>
              <a:buSzPts val="1100"/>
              <a:buFont typeface="Courier New"/>
              <a:buChar char="o"/>
            </a:pPr>
            <a:r>
              <a:rPr lang="en-US" b="0" i="0" u="none" strike="noStrike" cap="none" dirty="0">
                <a:solidFill>
                  <a:srgbClr val="010101"/>
                </a:solidFill>
                <a:ea typeface="Cambria"/>
                <a:cs typeface="Cambria"/>
                <a:sym typeface="Cambria"/>
              </a:rPr>
              <a:t>Position: 23.5cm - 18cm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Google Shape;200;g2c80ed703a7_0_5025">
            <a:extLst>
              <a:ext uri="{FF2B5EF4-FFF2-40B4-BE49-F238E27FC236}">
                <a16:creationId xmlns:a16="http://schemas.microsoft.com/office/drawing/2014/main" id="{54A7AB40-9914-DFDA-60B6-FF289228BE6D}"/>
              </a:ext>
            </a:extLst>
          </p:cNvPr>
          <p:cNvSpPr txBox="1"/>
          <p:nvPr/>
        </p:nvSpPr>
        <p:spPr>
          <a:xfrm>
            <a:off x="2068405" y="1295456"/>
            <a:ext cx="5109454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9D84"/>
              </a:buClr>
              <a:buSzPts val="1800"/>
              <a:buFont typeface="Open Sans"/>
              <a:buNone/>
            </a:pPr>
            <a:r>
              <a:rPr lang="en-US" sz="2400" b="1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A</a:t>
            </a:r>
            <a:r>
              <a:rPr lang="en-US" sz="2400" b="0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dvanced</a:t>
            </a:r>
            <a:r>
              <a:rPr lang="en-US" sz="2400" b="1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400" b="1" i="0" u="none" strike="noStrike" cap="none" dirty="0" err="1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GA</a:t>
            </a:r>
            <a:r>
              <a:rPr lang="en-US" sz="2400" b="0" i="0" u="none" strike="noStrike" cap="none" dirty="0" err="1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mma</a:t>
            </a:r>
            <a:r>
              <a:rPr lang="en-US" sz="2400" b="1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 T</a:t>
            </a:r>
            <a:r>
              <a:rPr lang="en-US" sz="2400" b="0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racking</a:t>
            </a:r>
            <a:r>
              <a:rPr lang="en-US" sz="2400" b="1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 A</a:t>
            </a:r>
            <a:r>
              <a:rPr lang="en-US" sz="2400" b="0" i="0" u="none" strike="noStrike" cap="none" dirty="0">
                <a:solidFill>
                  <a:srgbClr val="269D84"/>
                </a:solidFill>
                <a:ea typeface="Open Sans"/>
                <a:cs typeface="Open Sans"/>
                <a:sym typeface="Open Sans"/>
              </a:rPr>
              <a:t>rray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" name="Google Shape;201;g2c80ed703a7_0_5025">
            <a:extLst>
              <a:ext uri="{FF2B5EF4-FFF2-40B4-BE49-F238E27FC236}">
                <a16:creationId xmlns:a16="http://schemas.microsoft.com/office/drawing/2014/main" id="{0DA48F81-6622-C39C-0FA9-739F2189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5085" t="19433" r="730" b="9015"/>
          <a:stretch/>
        </p:blipFill>
        <p:spPr>
          <a:xfrm>
            <a:off x="7287520" y="1295456"/>
            <a:ext cx="4771993" cy="556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2;g2c80ed703a7_0_5025" descr="agata_logo.png">
            <a:extLst>
              <a:ext uri="{FF2B5EF4-FFF2-40B4-BE49-F238E27FC236}">
                <a16:creationId xmlns:a16="http://schemas.microsoft.com/office/drawing/2014/main" id="{E7050032-D98A-5BE2-DB2A-EFC55482F7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62736" y="112676"/>
            <a:ext cx="1412339" cy="186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2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122643"/>
            <a:ext cx="931545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AGATA: Concept of </a:t>
            </a:r>
            <a:r>
              <a:rPr lang="el-GR" sz="4000" dirty="0">
                <a:solidFill>
                  <a:schemeClr val="bg1"/>
                </a:solidFill>
              </a:rPr>
              <a:t>γ</a:t>
            </a:r>
            <a:r>
              <a:rPr lang="it-IT" sz="4000" dirty="0">
                <a:solidFill>
                  <a:schemeClr val="bg1"/>
                </a:solidFill>
              </a:rPr>
              <a:t>-ray Tracking</a:t>
            </a:r>
          </a:p>
        </p:txBody>
      </p:sp>
      <p:pic>
        <p:nvPicPr>
          <p:cNvPr id="2" name="Google Shape;208;g2c9e7058585_28_1520">
            <a:extLst>
              <a:ext uri="{FF2B5EF4-FFF2-40B4-BE49-F238E27FC236}">
                <a16:creationId xmlns:a16="http://schemas.microsoft.com/office/drawing/2014/main" id="{9960FCAE-3C4E-BD63-9934-2DF9D43F35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8925"/>
          <a:stretch/>
        </p:blipFill>
        <p:spPr>
          <a:xfrm>
            <a:off x="1421664" y="1191875"/>
            <a:ext cx="9825455" cy="5623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4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31;p5">
            <a:extLst>
              <a:ext uri="{FF2B5EF4-FFF2-40B4-BE49-F238E27FC236}">
                <a16:creationId xmlns:a16="http://schemas.microsoft.com/office/drawing/2014/main" id="{C5EE2A45-3967-89D8-79EC-284E5FA34953}"/>
              </a:ext>
            </a:extLst>
          </p:cNvPr>
          <p:cNvSpPr txBox="1"/>
          <p:nvPr/>
        </p:nvSpPr>
        <p:spPr>
          <a:xfrm>
            <a:off x="2877671" y="5732670"/>
            <a:ext cx="5610508" cy="807883"/>
          </a:xfrm>
          <a:prstGeom prst="rect">
            <a:avLst/>
          </a:prstGeom>
          <a:solidFill>
            <a:srgbClr val="CFE5E2"/>
          </a:solidFill>
          <a:ln w="28575" cap="rnd" cmpd="sng">
            <a:solidFill>
              <a:srgbClr val="269D84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Zielinska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physics coordinator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J. J.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Valiente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Dobon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local coordinator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C24141E3-255C-B00E-45AA-82EFD90C3ECD}"/>
              </a:ext>
            </a:extLst>
          </p:cNvPr>
          <p:cNvGrpSpPr>
            <a:grpSpLocks noChangeAspect="1"/>
          </p:cNvGrpSpPr>
          <p:nvPr/>
        </p:nvGrpSpPr>
        <p:grpSpPr>
          <a:xfrm>
            <a:off x="17049" y="1674352"/>
            <a:ext cx="11995881" cy="3647301"/>
            <a:chOff x="1505288" y="1313401"/>
            <a:chExt cx="8998950" cy="2736096"/>
          </a:xfrm>
        </p:grpSpPr>
        <p:pic>
          <p:nvPicPr>
            <p:cNvPr id="6" name="Google Shape;221;p5">
              <a:extLst>
                <a:ext uri="{FF2B5EF4-FFF2-40B4-BE49-F238E27FC236}">
                  <a16:creationId xmlns:a16="http://schemas.microsoft.com/office/drawing/2014/main" id="{7896ACB7-F19C-98D1-7FC3-E763A59F93B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8067" b="10769"/>
            <a:stretch/>
          </p:blipFill>
          <p:spPr>
            <a:xfrm>
              <a:off x="6247791" y="1690946"/>
              <a:ext cx="1744842" cy="1760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22;p5">
              <a:extLst>
                <a:ext uri="{FF2B5EF4-FFF2-40B4-BE49-F238E27FC236}">
                  <a16:creationId xmlns:a16="http://schemas.microsoft.com/office/drawing/2014/main" id="{85C6BEC6-A1AC-F960-2FD4-472E7A0500E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10042" r="8577"/>
            <a:stretch/>
          </p:blipFill>
          <p:spPr>
            <a:xfrm>
              <a:off x="3941897" y="1690945"/>
              <a:ext cx="1744842" cy="1760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3;p5">
              <a:extLst>
                <a:ext uri="{FF2B5EF4-FFF2-40B4-BE49-F238E27FC236}">
                  <a16:creationId xmlns:a16="http://schemas.microsoft.com/office/drawing/2014/main" id="{C71EE373-2696-4FB8-9C33-B3868333EDC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42590" b="12883"/>
            <a:stretch/>
          </p:blipFill>
          <p:spPr>
            <a:xfrm>
              <a:off x="1659537" y="1694050"/>
              <a:ext cx="1744843" cy="17601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24;p5">
              <a:extLst>
                <a:ext uri="{FF2B5EF4-FFF2-40B4-BE49-F238E27FC236}">
                  <a16:creationId xmlns:a16="http://schemas.microsoft.com/office/drawing/2014/main" id="{D673BB0C-AD02-B935-88AA-D32346CC5FA2}"/>
                </a:ext>
              </a:extLst>
            </p:cNvPr>
            <p:cNvSpPr txBox="1"/>
            <p:nvPr/>
          </p:nvSpPr>
          <p:spPr>
            <a:xfrm>
              <a:off x="1858902" y="1313401"/>
              <a:ext cx="1243200" cy="328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269D84"/>
                  </a:solidFill>
                  <a:latin typeface="Open Sans"/>
                  <a:ea typeface="Open Sans"/>
                  <a:cs typeface="Open Sans"/>
                  <a:sym typeface="Open Sans"/>
                </a:rPr>
                <a:t>LNL</a:t>
              </a:r>
              <a:endParaRPr sz="2400" b="1" i="0" u="none" strike="noStrike" cap="none" dirty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" name="Google Shape;225;p5">
              <a:extLst>
                <a:ext uri="{FF2B5EF4-FFF2-40B4-BE49-F238E27FC236}">
                  <a16:creationId xmlns:a16="http://schemas.microsoft.com/office/drawing/2014/main" id="{63CADF37-C58F-04BD-C550-FC8B8AFB338E}"/>
                </a:ext>
              </a:extLst>
            </p:cNvPr>
            <p:cNvSpPr/>
            <p:nvPr/>
          </p:nvSpPr>
          <p:spPr>
            <a:xfrm>
              <a:off x="3476346" y="2361452"/>
              <a:ext cx="565200" cy="419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2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26;p5">
              <a:extLst>
                <a:ext uri="{FF2B5EF4-FFF2-40B4-BE49-F238E27FC236}">
                  <a16:creationId xmlns:a16="http://schemas.microsoft.com/office/drawing/2014/main" id="{18D8CC90-5792-E719-C00B-9F617E86A2F4}"/>
                </a:ext>
              </a:extLst>
            </p:cNvPr>
            <p:cNvSpPr/>
            <p:nvPr/>
          </p:nvSpPr>
          <p:spPr>
            <a:xfrm>
              <a:off x="5755663" y="2361452"/>
              <a:ext cx="565200" cy="419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D341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227;p5">
              <a:extLst>
                <a:ext uri="{FF2B5EF4-FFF2-40B4-BE49-F238E27FC236}">
                  <a16:creationId xmlns:a16="http://schemas.microsoft.com/office/drawing/2014/main" id="{C4E9FD4D-45B1-69F7-036C-43D0B448D57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6148" t="33237" r="31199" b="34494"/>
            <a:stretch/>
          </p:blipFill>
          <p:spPr>
            <a:xfrm>
              <a:off x="8574033" y="1690945"/>
              <a:ext cx="1744842" cy="1760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28;p5">
              <a:extLst>
                <a:ext uri="{FF2B5EF4-FFF2-40B4-BE49-F238E27FC236}">
                  <a16:creationId xmlns:a16="http://schemas.microsoft.com/office/drawing/2014/main" id="{FDA682AA-239C-3E4A-B550-0DBA4832A5E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59537" y="2795193"/>
              <a:ext cx="821000" cy="6579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5">
              <a:extLst>
                <a:ext uri="{FF2B5EF4-FFF2-40B4-BE49-F238E27FC236}">
                  <a16:creationId xmlns:a16="http://schemas.microsoft.com/office/drawing/2014/main" id="{5FCC9C07-E9C2-C76B-8F7F-D8EC7B28A728}"/>
                </a:ext>
              </a:extLst>
            </p:cNvPr>
            <p:cNvSpPr txBox="1"/>
            <p:nvPr/>
          </p:nvSpPr>
          <p:spPr>
            <a:xfrm>
              <a:off x="2655258" y="3192780"/>
              <a:ext cx="821100" cy="328988"/>
            </a:xfrm>
            <a:prstGeom prst="rect">
              <a:avLst/>
            </a:prstGeom>
            <a:solidFill>
              <a:srgbClr val="269D8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2010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" name="Google Shape;232;p5">
              <a:extLst>
                <a:ext uri="{FF2B5EF4-FFF2-40B4-BE49-F238E27FC236}">
                  <a16:creationId xmlns:a16="http://schemas.microsoft.com/office/drawing/2014/main" id="{B48A3BB6-0372-1693-9DC3-A6416B91BFE0}"/>
                </a:ext>
              </a:extLst>
            </p:cNvPr>
            <p:cNvSpPr txBox="1"/>
            <p:nvPr/>
          </p:nvSpPr>
          <p:spPr>
            <a:xfrm>
              <a:off x="1505288" y="3720509"/>
              <a:ext cx="2182800" cy="328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Demonstrator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" name="Google Shape;233;p5">
              <a:extLst>
                <a:ext uri="{FF2B5EF4-FFF2-40B4-BE49-F238E27FC236}">
                  <a16:creationId xmlns:a16="http://schemas.microsoft.com/office/drawing/2014/main" id="{2CBE8096-A6F2-E8B8-723A-FBE242ED418F}"/>
                </a:ext>
              </a:extLst>
            </p:cNvPr>
            <p:cNvSpPr txBox="1"/>
            <p:nvPr/>
          </p:nvSpPr>
          <p:spPr>
            <a:xfrm>
              <a:off x="4170302" y="1313401"/>
              <a:ext cx="1243200" cy="328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269D84"/>
                  </a:solidFill>
                  <a:latin typeface="Open Sans"/>
                  <a:ea typeface="Open Sans"/>
                  <a:cs typeface="Open Sans"/>
                  <a:sym typeface="Open Sans"/>
                </a:rPr>
                <a:t>GSI</a:t>
              </a:r>
              <a:endParaRPr sz="2400" b="1" i="0" u="none" strike="noStrike" cap="none" dirty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" name="Google Shape;234;p5">
              <a:extLst>
                <a:ext uri="{FF2B5EF4-FFF2-40B4-BE49-F238E27FC236}">
                  <a16:creationId xmlns:a16="http://schemas.microsoft.com/office/drawing/2014/main" id="{255FED71-E64B-D386-579C-46EDB8584620}"/>
                </a:ext>
              </a:extLst>
            </p:cNvPr>
            <p:cNvSpPr txBox="1"/>
            <p:nvPr/>
          </p:nvSpPr>
          <p:spPr>
            <a:xfrm>
              <a:off x="6481702" y="1313401"/>
              <a:ext cx="1243200" cy="328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269D84"/>
                  </a:solidFill>
                  <a:latin typeface="Open Sans"/>
                  <a:ea typeface="Open Sans"/>
                  <a:cs typeface="Open Sans"/>
                  <a:sym typeface="Open Sans"/>
                </a:rPr>
                <a:t>GANIL</a:t>
              </a:r>
              <a:endParaRPr sz="2400" b="1" i="0" u="none" strike="noStrike" cap="none" dirty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" name="Google Shape;235;p5">
              <a:extLst>
                <a:ext uri="{FF2B5EF4-FFF2-40B4-BE49-F238E27FC236}">
                  <a16:creationId xmlns:a16="http://schemas.microsoft.com/office/drawing/2014/main" id="{C33E05A5-D00A-116D-7925-BC6B071F8595}"/>
                </a:ext>
              </a:extLst>
            </p:cNvPr>
            <p:cNvSpPr txBox="1"/>
            <p:nvPr/>
          </p:nvSpPr>
          <p:spPr>
            <a:xfrm>
              <a:off x="8872102" y="1313401"/>
              <a:ext cx="1243200" cy="328988"/>
            </a:xfrm>
            <a:prstGeom prst="rect">
              <a:avLst/>
            </a:prstGeom>
            <a:noFill/>
            <a:ln w="19050" cap="rnd" cmpd="sng">
              <a:solidFill>
                <a:srgbClr val="269D8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2400" b="1" i="0" u="none" strike="noStrike" cap="none" dirty="0">
                  <a:solidFill>
                    <a:srgbClr val="269D84"/>
                  </a:solidFill>
                  <a:latin typeface="Open Sans"/>
                  <a:ea typeface="Open Sans"/>
                  <a:cs typeface="Open Sans"/>
                  <a:sym typeface="Open Sans"/>
                </a:rPr>
                <a:t>LNL</a:t>
              </a:r>
              <a:endParaRPr sz="2400" b="1" i="0" u="none" strike="noStrike" cap="none" dirty="0">
                <a:solidFill>
                  <a:srgbClr val="269D8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" name="Google Shape;236;p5">
              <a:extLst>
                <a:ext uri="{FF2B5EF4-FFF2-40B4-BE49-F238E27FC236}">
                  <a16:creationId xmlns:a16="http://schemas.microsoft.com/office/drawing/2014/main" id="{4AB4501F-CAFE-75DE-9425-C4829BFD156A}"/>
                </a:ext>
              </a:extLst>
            </p:cNvPr>
            <p:cNvSpPr/>
            <p:nvPr/>
          </p:nvSpPr>
          <p:spPr>
            <a:xfrm>
              <a:off x="8034950" y="2364902"/>
              <a:ext cx="565200" cy="419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D341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37;p5">
              <a:extLst>
                <a:ext uri="{FF2B5EF4-FFF2-40B4-BE49-F238E27FC236}">
                  <a16:creationId xmlns:a16="http://schemas.microsoft.com/office/drawing/2014/main" id="{83C327AF-1104-4B5B-3134-2A4B4A0E35D7}"/>
                </a:ext>
              </a:extLst>
            </p:cNvPr>
            <p:cNvSpPr txBox="1"/>
            <p:nvPr/>
          </p:nvSpPr>
          <p:spPr>
            <a:xfrm>
              <a:off x="4934558" y="3192780"/>
              <a:ext cx="821100" cy="328988"/>
            </a:xfrm>
            <a:prstGeom prst="rect">
              <a:avLst/>
            </a:prstGeom>
            <a:solidFill>
              <a:srgbClr val="269D8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2011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" name="Google Shape;238;p5">
              <a:extLst>
                <a:ext uri="{FF2B5EF4-FFF2-40B4-BE49-F238E27FC236}">
                  <a16:creationId xmlns:a16="http://schemas.microsoft.com/office/drawing/2014/main" id="{62A6ACE2-A06E-A0B3-E365-987427512ADD}"/>
                </a:ext>
              </a:extLst>
            </p:cNvPr>
            <p:cNvSpPr txBox="1"/>
            <p:nvPr/>
          </p:nvSpPr>
          <p:spPr>
            <a:xfrm>
              <a:off x="7285833" y="3166355"/>
              <a:ext cx="821100" cy="328988"/>
            </a:xfrm>
            <a:prstGeom prst="rect">
              <a:avLst/>
            </a:prstGeom>
            <a:solidFill>
              <a:srgbClr val="269D8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2014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" name="Google Shape;239;p5">
              <a:extLst>
                <a:ext uri="{FF2B5EF4-FFF2-40B4-BE49-F238E27FC236}">
                  <a16:creationId xmlns:a16="http://schemas.microsoft.com/office/drawing/2014/main" id="{7FB95321-D03C-70CE-0054-7BA4FC683FB8}"/>
                </a:ext>
              </a:extLst>
            </p:cNvPr>
            <p:cNvSpPr txBox="1"/>
            <p:nvPr/>
          </p:nvSpPr>
          <p:spPr>
            <a:xfrm>
              <a:off x="9176880" y="3166380"/>
              <a:ext cx="1327349" cy="328988"/>
            </a:xfrm>
            <a:prstGeom prst="rect">
              <a:avLst/>
            </a:prstGeom>
            <a:solidFill>
              <a:srgbClr val="269D8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2021-2026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5" name="Google Shape;240;p5">
              <a:extLst>
                <a:ext uri="{FF2B5EF4-FFF2-40B4-BE49-F238E27FC236}">
                  <a16:creationId xmlns:a16="http://schemas.microsoft.com/office/drawing/2014/main" id="{E0B10E38-3E4A-FFEE-5261-4D6AA2B5D5E5}"/>
                </a:ext>
              </a:extLst>
            </p:cNvPr>
            <p:cNvCxnSpPr/>
            <p:nvPr/>
          </p:nvCxnSpPr>
          <p:spPr>
            <a:xfrm rot="10800000" flipH="1">
              <a:off x="1733130" y="3627655"/>
              <a:ext cx="1727100" cy="12600"/>
            </a:xfrm>
            <a:prstGeom prst="straightConnector1">
              <a:avLst/>
            </a:prstGeom>
            <a:noFill/>
            <a:ln w="38100" cap="flat" cmpd="sng">
              <a:solidFill>
                <a:srgbClr val="269D84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6" name="Google Shape;241;p5">
              <a:extLst>
                <a:ext uri="{FF2B5EF4-FFF2-40B4-BE49-F238E27FC236}">
                  <a16:creationId xmlns:a16="http://schemas.microsoft.com/office/drawing/2014/main" id="{53EEAA88-27C7-0F69-347C-40C6B1ED65C6}"/>
                </a:ext>
              </a:extLst>
            </p:cNvPr>
            <p:cNvCxnSpPr/>
            <p:nvPr/>
          </p:nvCxnSpPr>
          <p:spPr>
            <a:xfrm rot="10800000" flipH="1">
              <a:off x="3772180" y="3614880"/>
              <a:ext cx="4323600" cy="18300"/>
            </a:xfrm>
            <a:prstGeom prst="straightConnector1">
              <a:avLst/>
            </a:prstGeom>
            <a:noFill/>
            <a:ln w="38100" cap="flat" cmpd="sng">
              <a:solidFill>
                <a:srgbClr val="269D84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7" name="Google Shape;242;p5">
              <a:extLst>
                <a:ext uri="{FF2B5EF4-FFF2-40B4-BE49-F238E27FC236}">
                  <a16:creationId xmlns:a16="http://schemas.microsoft.com/office/drawing/2014/main" id="{D2D75137-4E67-8187-733D-DDF71EF8F52C}"/>
                </a:ext>
              </a:extLst>
            </p:cNvPr>
            <p:cNvCxnSpPr/>
            <p:nvPr/>
          </p:nvCxnSpPr>
          <p:spPr>
            <a:xfrm rot="10800000" flipH="1">
              <a:off x="8549280" y="3627655"/>
              <a:ext cx="1727100" cy="12600"/>
            </a:xfrm>
            <a:prstGeom prst="straightConnector1">
              <a:avLst/>
            </a:prstGeom>
            <a:noFill/>
            <a:ln w="38100" cap="flat" cmpd="sng">
              <a:solidFill>
                <a:srgbClr val="269D84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8" name="Google Shape;243;p5">
              <a:extLst>
                <a:ext uri="{FF2B5EF4-FFF2-40B4-BE49-F238E27FC236}">
                  <a16:creationId xmlns:a16="http://schemas.microsoft.com/office/drawing/2014/main" id="{30CA17A9-C1CA-2338-A8F6-77124AE59824}"/>
                </a:ext>
              </a:extLst>
            </p:cNvPr>
            <p:cNvSpPr txBox="1"/>
            <p:nvPr/>
          </p:nvSpPr>
          <p:spPr>
            <a:xfrm>
              <a:off x="4769188" y="3694934"/>
              <a:ext cx="2182800" cy="328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Phase 1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" name="Google Shape;244;p5">
              <a:extLst>
                <a:ext uri="{FF2B5EF4-FFF2-40B4-BE49-F238E27FC236}">
                  <a16:creationId xmlns:a16="http://schemas.microsoft.com/office/drawing/2014/main" id="{7EE1B206-1B66-AC11-BD32-EF85443CA1C9}"/>
                </a:ext>
              </a:extLst>
            </p:cNvPr>
            <p:cNvSpPr txBox="1"/>
            <p:nvPr/>
          </p:nvSpPr>
          <p:spPr>
            <a:xfrm>
              <a:off x="8321438" y="3694934"/>
              <a:ext cx="2182800" cy="328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Phase 2: up to 2𝝅</a:t>
              </a:r>
              <a:endParaRPr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0" name="Titolo 1">
            <a:extLst>
              <a:ext uri="{FF2B5EF4-FFF2-40B4-BE49-F238E27FC236}">
                <a16:creationId xmlns:a16="http://schemas.microsoft.com/office/drawing/2014/main" id="{4718DB71-EBC4-1226-4BBD-4E55138F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0" y="122643"/>
            <a:ext cx="931545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AGATA Time-Line</a:t>
            </a:r>
          </a:p>
        </p:txBody>
      </p:sp>
    </p:spTree>
    <p:extLst>
      <p:ext uri="{BB962C8B-B14F-4D97-AF65-F5344CB8AC3E}">
        <p14:creationId xmlns:p14="http://schemas.microsoft.com/office/powerpoint/2010/main" val="1869450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651" y="132716"/>
            <a:ext cx="878967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AGATA: </a:t>
            </a:r>
            <a:r>
              <a:rPr lang="it-IT" sz="4000" dirty="0" err="1">
                <a:solidFill>
                  <a:schemeClr val="bg1"/>
                </a:solidFill>
              </a:rPr>
              <a:t>Efficiency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4420F9-E950-EF32-F272-FBF95B981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13" t="23666" r="27437" b="21333"/>
          <a:stretch/>
        </p:blipFill>
        <p:spPr>
          <a:xfrm>
            <a:off x="189169" y="1523197"/>
            <a:ext cx="8799022" cy="49720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84CF7C-7E99-205C-47E0-48F3F0664F6F}"/>
              </a:ext>
            </a:extLst>
          </p:cNvPr>
          <p:cNvSpPr txBox="1"/>
          <p:nvPr/>
        </p:nvSpPr>
        <p:spPr>
          <a:xfrm>
            <a:off x="8988191" y="2085946"/>
            <a:ext cx="2906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  <a:p>
            <a:r>
              <a:rPr lang="en-US" sz="2400" dirty="0"/>
              <a:t>Angular ranges of the crystals: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θ</a:t>
            </a:r>
            <a:r>
              <a:rPr lang="it-IT" sz="2400" baseline="-25000" dirty="0"/>
              <a:t>lab</a:t>
            </a:r>
            <a:r>
              <a:rPr lang="it-IT" sz="2400" dirty="0"/>
              <a:t> =</a:t>
            </a:r>
            <a:r>
              <a:rPr lang="en-US" sz="2400" dirty="0"/>
              <a:t> 88°-165.9° for the </a:t>
            </a:r>
            <a:r>
              <a:rPr lang="en-US" sz="2400" b="1" dirty="0"/>
              <a:t>nominal position</a:t>
            </a:r>
            <a:r>
              <a:rPr lang="en-US" sz="24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θ</a:t>
            </a:r>
            <a:r>
              <a:rPr lang="it-IT" sz="2400" baseline="-25000" dirty="0"/>
              <a:t>lab </a:t>
            </a:r>
            <a:r>
              <a:rPr lang="en-US" sz="2400" dirty="0"/>
              <a:t>=75°-143.2° for the </a:t>
            </a:r>
            <a:r>
              <a:rPr lang="en-US" sz="2400" b="1" dirty="0"/>
              <a:t>close-up position</a:t>
            </a:r>
            <a:r>
              <a:rPr lang="en-US" sz="2400" dirty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512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0CCE936-4946-0FE8-D0F2-2DAC94584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2560" r="4265" b="13030"/>
          <a:stretch/>
        </p:blipFill>
        <p:spPr>
          <a:xfrm>
            <a:off x="0" y="2145247"/>
            <a:ext cx="12180571" cy="4719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538E303-1B63-F2A4-698B-FA51AF29A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44962" y="214141"/>
            <a:ext cx="7470738" cy="7747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it-IT" sz="4000" dirty="0">
                <a:solidFill>
                  <a:schemeClr val="bg1"/>
                </a:solidFill>
              </a:rPr>
              <a:t>Facility EXOTIC at INFN-LNL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C4A8471-EA42-A0F5-77C3-96C78F1B7CB6}"/>
              </a:ext>
            </a:extLst>
          </p:cNvPr>
          <p:cNvGrpSpPr>
            <a:grpSpLocks/>
          </p:cNvGrpSpPr>
          <p:nvPr/>
        </p:nvGrpSpPr>
        <p:grpSpPr bwMode="auto">
          <a:xfrm>
            <a:off x="188153" y="1459321"/>
            <a:ext cx="1592577" cy="2082695"/>
            <a:chOff x="894" y="1043"/>
            <a:chExt cx="998" cy="773"/>
          </a:xfrm>
        </p:grpSpPr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5BBC253-A848-A598-0B9F-B2689E2BC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" y="1043"/>
              <a:ext cx="998" cy="146"/>
            </a:xfrm>
            <a:prstGeom prst="rect">
              <a:avLst/>
            </a:prstGeom>
            <a:solidFill>
              <a:srgbClr val="DEF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Gas Target</a:t>
              </a:r>
              <a:endParaRPr lang="it-IT" altLang="it-IT" sz="2000" b="1" dirty="0">
                <a:latin typeface="+mj-lt"/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3FF8F2EB-C2A7-FFDC-E7F6-674E09760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5" y="1161"/>
              <a:ext cx="527" cy="655"/>
            </a:xfrm>
            <a:prstGeom prst="line">
              <a:avLst/>
            </a:prstGeom>
            <a:noFill/>
            <a:ln w="57150">
              <a:solidFill>
                <a:srgbClr val="DEF4D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E05AD5B3-9E95-CDB9-A244-FA94FACED844}"/>
              </a:ext>
            </a:extLst>
          </p:cNvPr>
          <p:cNvGrpSpPr>
            <a:grpSpLocks/>
          </p:cNvGrpSpPr>
          <p:nvPr/>
        </p:nvGrpSpPr>
        <p:grpSpPr bwMode="auto">
          <a:xfrm>
            <a:off x="2016139" y="1289098"/>
            <a:ext cx="2098675" cy="2584451"/>
            <a:chOff x="1066" y="804"/>
            <a:chExt cx="1322" cy="1628"/>
          </a:xfrm>
        </p:grpSpPr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DBBC36F2-A496-EA47-C9A9-2F13DE14A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804"/>
              <a:ext cx="1322" cy="43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1</a:t>
              </a:r>
              <a:r>
                <a:rPr lang="it-IT" altLang="it-IT" sz="2000" b="1" baseline="30000" dirty="0">
                  <a:solidFill>
                    <a:srgbClr val="000000"/>
                  </a:solidFill>
                  <a:latin typeface="+mj-lt"/>
                </a:rPr>
                <a:t>st</a:t>
              </a: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 Quadrupole </a:t>
              </a:r>
              <a:r>
                <a:rPr lang="it-IT" altLang="it-IT" sz="2000" b="1" dirty="0" err="1">
                  <a:solidFill>
                    <a:srgbClr val="000000"/>
                  </a:solidFill>
                  <a:latin typeface="+mj-lt"/>
                </a:rPr>
                <a:t>Triplet</a:t>
              </a:r>
              <a:endParaRPr lang="it-IT" altLang="it-IT" sz="2000" b="1" dirty="0">
                <a:latin typeface="+mj-lt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B2B4BEA5-B92F-D1C1-D9E3-A9A2C3AE6C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6" y="1190"/>
              <a:ext cx="179" cy="1242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A76C398-7E64-F67E-AB89-0D25509C2919}"/>
              </a:ext>
            </a:extLst>
          </p:cNvPr>
          <p:cNvGrpSpPr>
            <a:grpSpLocks/>
          </p:cNvGrpSpPr>
          <p:nvPr/>
        </p:nvGrpSpPr>
        <p:grpSpPr bwMode="auto">
          <a:xfrm>
            <a:off x="9627117" y="1389064"/>
            <a:ext cx="2160587" cy="2189161"/>
            <a:chOff x="3876" y="739"/>
            <a:chExt cx="1361" cy="1379"/>
          </a:xfrm>
        </p:grpSpPr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8CE2711C-8B67-2942-123F-4CC4801AE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6" y="739"/>
              <a:ext cx="1361" cy="434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it-IT" altLang="it-IT" sz="2000" b="1" baseline="30000" dirty="0">
                  <a:solidFill>
                    <a:srgbClr val="000000"/>
                  </a:solidFill>
                  <a:latin typeface="+mj-lt"/>
                </a:rPr>
                <a:t>nd</a:t>
              </a: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 Quadrupole </a:t>
              </a:r>
              <a:r>
                <a:rPr lang="it-IT" altLang="it-IT" sz="2000" b="1" dirty="0" err="1">
                  <a:solidFill>
                    <a:srgbClr val="000000"/>
                  </a:solidFill>
                  <a:latin typeface="+mj-lt"/>
                </a:rPr>
                <a:t>Triplet</a:t>
              </a:r>
              <a:endParaRPr lang="it-IT" altLang="it-IT" sz="2000" b="1" dirty="0">
                <a:latin typeface="+mj-lt"/>
              </a:endParaRP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8860985B-C62F-071C-A224-1D0729A09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6" y="1129"/>
              <a:ext cx="304" cy="989"/>
            </a:xfrm>
            <a:prstGeom prst="line">
              <a:avLst/>
            </a:prstGeom>
            <a:noFill/>
            <a:ln w="57150">
              <a:solidFill>
                <a:srgbClr val="BBE0E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B73E0D82-540D-5051-B65E-3E0D8A205120}"/>
              </a:ext>
            </a:extLst>
          </p:cNvPr>
          <p:cNvGrpSpPr>
            <a:grpSpLocks/>
          </p:cNvGrpSpPr>
          <p:nvPr/>
        </p:nvGrpSpPr>
        <p:grpSpPr bwMode="auto">
          <a:xfrm>
            <a:off x="7431117" y="1473972"/>
            <a:ext cx="2438051" cy="2173195"/>
            <a:chOff x="3470" y="780"/>
            <a:chExt cx="1297" cy="1629"/>
          </a:xfrm>
        </p:grpSpPr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0D64A145-D109-9B5E-F6E8-BCE5A31B3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5" y="1007"/>
              <a:ext cx="752" cy="1402"/>
            </a:xfrm>
            <a:prstGeom prst="line">
              <a:avLst/>
            </a:prstGeom>
            <a:noFill/>
            <a:ln w="57150">
              <a:solidFill>
                <a:srgbClr val="ECE4E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9D8E038E-4092-20B5-7DF3-84748C862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780"/>
              <a:ext cx="1043" cy="285"/>
            </a:xfrm>
            <a:prstGeom prst="rect">
              <a:avLst/>
            </a:prstGeom>
            <a:solidFill>
              <a:srgbClr val="ECE4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Wien Filter</a:t>
              </a:r>
              <a:endParaRPr lang="it-IT" altLang="it-IT" sz="2000" b="1" dirty="0">
                <a:latin typeface="+mj-lt"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9A907EE4-6AF3-09EF-78E4-1361EF62A85A}"/>
              </a:ext>
            </a:extLst>
          </p:cNvPr>
          <p:cNvGrpSpPr>
            <a:grpSpLocks/>
          </p:cNvGrpSpPr>
          <p:nvPr/>
        </p:nvGrpSpPr>
        <p:grpSpPr bwMode="auto">
          <a:xfrm>
            <a:off x="4985152" y="1291901"/>
            <a:ext cx="2877419" cy="2431741"/>
            <a:chOff x="2241" y="1139"/>
            <a:chExt cx="1435" cy="1198"/>
          </a:xfrm>
        </p:grpSpPr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E34E9EAE-D260-A424-1500-E0D5850FB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1" y="1139"/>
              <a:ext cx="832" cy="382"/>
            </a:xfrm>
            <a:prstGeom prst="rect">
              <a:avLst/>
            </a:prstGeom>
            <a:solidFill>
              <a:srgbClr val="F6F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30°-</a:t>
              </a:r>
              <a:r>
                <a:rPr lang="it-IT" altLang="it-IT" sz="2000" b="1" dirty="0" err="1">
                  <a:solidFill>
                    <a:srgbClr val="000000"/>
                  </a:solidFill>
                  <a:latin typeface="+mj-lt"/>
                </a:rPr>
                <a:t>Dipole</a:t>
              </a: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it-IT" altLang="it-IT" sz="2000" b="1" dirty="0" err="1">
                  <a:solidFill>
                    <a:srgbClr val="000000"/>
                  </a:solidFill>
                  <a:latin typeface="+mj-lt"/>
                </a:rPr>
                <a:t>Magnet</a:t>
              </a: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 </a:t>
              </a:r>
              <a:endParaRPr lang="it-IT" altLang="it-IT" sz="2000" b="1" dirty="0">
                <a:latin typeface="+mj-lt"/>
              </a:endParaRPr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7AA7C866-69C7-D6A5-B1EB-D5023441D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5" y="1492"/>
              <a:ext cx="881" cy="845"/>
            </a:xfrm>
            <a:prstGeom prst="line">
              <a:avLst/>
            </a:prstGeom>
            <a:noFill/>
            <a:ln w="57150">
              <a:solidFill>
                <a:srgbClr val="F6FDA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32ADD3F-BA31-2F2B-74E5-C920F3496591}"/>
              </a:ext>
            </a:extLst>
          </p:cNvPr>
          <p:cNvCxnSpPr>
            <a:cxnSpLocks/>
          </p:cNvCxnSpPr>
          <p:nvPr/>
        </p:nvCxnSpPr>
        <p:spPr>
          <a:xfrm>
            <a:off x="188153" y="3742584"/>
            <a:ext cx="1513332" cy="7515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C55D981-5EF7-025E-FA36-E0766E93EEA5}"/>
              </a:ext>
            </a:extLst>
          </p:cNvPr>
          <p:cNvSpPr txBox="1"/>
          <p:nvPr/>
        </p:nvSpPr>
        <p:spPr>
          <a:xfrm>
            <a:off x="1192769" y="4487988"/>
            <a:ext cx="367402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FF0000"/>
                </a:solidFill>
                <a:latin typeface="+mj-lt"/>
              </a:rPr>
              <a:t>PRIMARY BEAM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A4CC81C-328A-F17E-05C4-BEABF1CE3696}"/>
              </a:ext>
            </a:extLst>
          </p:cNvPr>
          <p:cNvCxnSpPr>
            <a:cxnSpLocks/>
          </p:cNvCxnSpPr>
          <p:nvPr/>
        </p:nvCxnSpPr>
        <p:spPr>
          <a:xfrm>
            <a:off x="2084866" y="4058337"/>
            <a:ext cx="5110458" cy="1239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5697F32-0065-0E35-26D2-EB63A36A6127}"/>
              </a:ext>
            </a:extLst>
          </p:cNvPr>
          <p:cNvCxnSpPr>
            <a:cxnSpLocks/>
          </p:cNvCxnSpPr>
          <p:nvPr/>
        </p:nvCxnSpPr>
        <p:spPr>
          <a:xfrm>
            <a:off x="2125080" y="3943745"/>
            <a:ext cx="4963107" cy="111509"/>
          </a:xfrm>
          <a:prstGeom prst="straightConnector1">
            <a:avLst/>
          </a:prstGeom>
          <a:ln w="57150">
            <a:solidFill>
              <a:srgbClr val="00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470DF13D-3710-B276-C381-678125990930}"/>
              </a:ext>
            </a:extLst>
          </p:cNvPr>
          <p:cNvCxnSpPr>
            <a:cxnSpLocks/>
          </p:cNvCxnSpPr>
          <p:nvPr/>
        </p:nvCxnSpPr>
        <p:spPr>
          <a:xfrm flipV="1">
            <a:off x="8638913" y="3886232"/>
            <a:ext cx="3065407" cy="159975"/>
          </a:xfrm>
          <a:prstGeom prst="straightConnector1">
            <a:avLst/>
          </a:prstGeom>
          <a:ln w="57150">
            <a:solidFill>
              <a:srgbClr val="00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BA777895-2E41-E2B2-9A60-CDA1FABE948A}"/>
              </a:ext>
            </a:extLst>
          </p:cNvPr>
          <p:cNvCxnSpPr>
            <a:cxnSpLocks/>
          </p:cNvCxnSpPr>
          <p:nvPr/>
        </p:nvCxnSpPr>
        <p:spPr>
          <a:xfrm flipV="1">
            <a:off x="7590438" y="4046207"/>
            <a:ext cx="865149" cy="30785"/>
          </a:xfrm>
          <a:prstGeom prst="straightConnector1">
            <a:avLst/>
          </a:prstGeom>
          <a:ln w="57150">
            <a:solidFill>
              <a:srgbClr val="00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1F52DD4A-FD40-2166-EB65-BDAC7D5DC720}"/>
              </a:ext>
            </a:extLst>
          </p:cNvPr>
          <p:cNvCxnSpPr>
            <a:cxnSpLocks/>
          </p:cNvCxnSpPr>
          <p:nvPr/>
        </p:nvCxnSpPr>
        <p:spPr>
          <a:xfrm flipV="1">
            <a:off x="7511782" y="3783404"/>
            <a:ext cx="707397" cy="20565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0A0777E-154C-06E3-CA16-2AC8185EDD69}"/>
              </a:ext>
            </a:extLst>
          </p:cNvPr>
          <p:cNvSpPr txBox="1"/>
          <p:nvPr/>
        </p:nvSpPr>
        <p:spPr>
          <a:xfrm>
            <a:off x="6571209" y="4376117"/>
            <a:ext cx="413540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rgbClr val="009900"/>
                </a:solidFill>
                <a:latin typeface="+mj-lt"/>
              </a:rPr>
              <a:t>SECONDARY BEAM</a:t>
            </a:r>
          </a:p>
        </p:txBody>
      </p:sp>
      <p:grpSp>
        <p:nvGrpSpPr>
          <p:cNvPr id="31" name="Group 24">
            <a:extLst>
              <a:ext uri="{FF2B5EF4-FFF2-40B4-BE49-F238E27FC236}">
                <a16:creationId xmlns:a16="http://schemas.microsoft.com/office/drawing/2014/main" id="{0F7C24D8-53FC-5379-7408-FA8BABA23EA0}"/>
              </a:ext>
            </a:extLst>
          </p:cNvPr>
          <p:cNvGrpSpPr>
            <a:grpSpLocks/>
          </p:cNvGrpSpPr>
          <p:nvPr/>
        </p:nvGrpSpPr>
        <p:grpSpPr bwMode="auto">
          <a:xfrm>
            <a:off x="188153" y="2776803"/>
            <a:ext cx="2885261" cy="3733877"/>
            <a:chOff x="1565" y="1933"/>
            <a:chExt cx="1678" cy="2223"/>
          </a:xfrm>
        </p:grpSpPr>
        <p:sp>
          <p:nvSpPr>
            <p:cNvPr id="32" name="Text Box 25">
              <a:extLst>
                <a:ext uri="{FF2B5EF4-FFF2-40B4-BE49-F238E27FC236}">
                  <a16:creationId xmlns:a16="http://schemas.microsoft.com/office/drawing/2014/main" id="{BF9D2421-AA51-1433-FCEA-C17CE8252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308"/>
              <a:ext cx="3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2400" b="1">
                  <a:solidFill>
                    <a:schemeClr val="bg1"/>
                  </a:solidFill>
                </a:rPr>
                <a:t>S3</a:t>
              </a:r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6DD030CB-90EB-4690-E7EB-B4366FAD41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4" y="2407"/>
              <a:ext cx="1132" cy="569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34" name="Picture 27" descr="IMG_1403">
              <a:extLst>
                <a:ext uri="{FF2B5EF4-FFF2-40B4-BE49-F238E27FC236}">
                  <a16:creationId xmlns:a16="http://schemas.microsoft.com/office/drawing/2014/main" id="{C7957CE1-CF37-7C32-CB05-35DA74F43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" y="1933"/>
              <a:ext cx="1666" cy="222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28">
              <a:extLst>
                <a:ext uri="{FF2B5EF4-FFF2-40B4-BE49-F238E27FC236}">
                  <a16:creationId xmlns:a16="http://schemas.microsoft.com/office/drawing/2014/main" id="{ADDDBA98-B112-3970-BF78-57D901EFD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3884"/>
              <a:ext cx="1678" cy="272"/>
            </a:xfrm>
            <a:prstGeom prst="rect">
              <a:avLst/>
            </a:prstGeom>
            <a:solidFill>
              <a:srgbClr val="DEF4D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2238" tIns="36119" rIns="72238" bIns="36119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2000" b="1" dirty="0" err="1">
                  <a:solidFill>
                    <a:srgbClr val="000000"/>
                  </a:solidFill>
                  <a:latin typeface="+mj-lt"/>
                </a:rPr>
                <a:t>Cryogenic</a:t>
              </a:r>
              <a:r>
                <a:rPr lang="it-IT" altLang="it-IT" sz="2000" b="1" dirty="0">
                  <a:solidFill>
                    <a:srgbClr val="000000"/>
                  </a:solidFill>
                  <a:latin typeface="+mj-lt"/>
                </a:rPr>
                <a:t> Gas Target</a:t>
              </a:r>
              <a:endParaRPr lang="it-IT" altLang="it-IT" sz="2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7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027E488-A111-8BC4-1133-2D398E8B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28" y="77520"/>
            <a:ext cx="2858700" cy="993025"/>
          </a:xfrm>
        </p:spPr>
        <p:txBody>
          <a:bodyPr/>
          <a:lstStyle/>
          <a:p>
            <a:r>
              <a:rPr lang="it-IT" baseline="30000" dirty="0">
                <a:solidFill>
                  <a:schemeClr val="bg1"/>
                </a:solidFill>
              </a:rPr>
              <a:t>7</a:t>
            </a:r>
            <a:r>
              <a:rPr lang="it-IT" dirty="0">
                <a:solidFill>
                  <a:schemeClr val="bg1"/>
                </a:solidFill>
              </a:rPr>
              <a:t>Be + </a:t>
            </a:r>
            <a:r>
              <a:rPr lang="it-IT" baseline="30000" dirty="0">
                <a:solidFill>
                  <a:schemeClr val="bg1"/>
                </a:solidFill>
              </a:rPr>
              <a:t>208</a:t>
            </a:r>
            <a:r>
              <a:rPr lang="it-IT" dirty="0">
                <a:solidFill>
                  <a:schemeClr val="bg1"/>
                </a:solidFill>
              </a:rPr>
              <a:t>Pb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CD9A249-E877-476C-8600-D56E0A6B21D1}"/>
              </a:ext>
            </a:extLst>
          </p:cNvPr>
          <p:cNvSpPr txBox="1">
            <a:spLocks/>
          </p:cNvSpPr>
          <p:nvPr/>
        </p:nvSpPr>
        <p:spPr>
          <a:xfrm>
            <a:off x="1919536" y="1283155"/>
            <a:ext cx="8352928" cy="244861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 baseline="30000" dirty="0"/>
              <a:t>7</a:t>
            </a:r>
            <a:r>
              <a:rPr lang="it-IT" sz="2400" b="1" dirty="0"/>
              <a:t>Be + </a:t>
            </a:r>
            <a:r>
              <a:rPr lang="it-IT" sz="2400" b="1" baseline="30000" dirty="0"/>
              <a:t>208</a:t>
            </a:r>
            <a:r>
              <a:rPr lang="it-IT" sz="2400" b="1" dirty="0"/>
              <a:t>Pb</a:t>
            </a:r>
            <a:r>
              <a:rPr lang="it-IT" sz="2400" dirty="0"/>
              <a:t>: </a:t>
            </a:r>
            <a:r>
              <a:rPr lang="it-IT" sz="2400" b="1" dirty="0" err="1">
                <a:solidFill>
                  <a:srgbClr val="FF0000"/>
                </a:solidFill>
              </a:rPr>
              <a:t>quasi-elastic</a:t>
            </a:r>
            <a:r>
              <a:rPr lang="it-IT" sz="2400" b="1" dirty="0">
                <a:solidFill>
                  <a:srgbClr val="FF0000"/>
                </a:solidFill>
              </a:rPr>
              <a:t> scattering</a:t>
            </a:r>
            <a:r>
              <a:rPr lang="it-IT" sz="2400" dirty="0"/>
              <a:t> and </a:t>
            </a:r>
            <a:r>
              <a:rPr lang="it-IT" sz="2400" b="1" dirty="0" err="1">
                <a:solidFill>
                  <a:srgbClr val="0000CC"/>
                </a:solidFill>
              </a:rPr>
              <a:t>projectile</a:t>
            </a:r>
            <a:r>
              <a:rPr lang="it-IT" sz="2400" b="1" dirty="0">
                <a:solidFill>
                  <a:srgbClr val="0000CC"/>
                </a:solidFill>
              </a:rPr>
              <a:t> </a:t>
            </a:r>
            <a:r>
              <a:rPr lang="it-IT" sz="2400" b="1" dirty="0" err="1">
                <a:solidFill>
                  <a:srgbClr val="0000CC"/>
                </a:solidFill>
              </a:rPr>
              <a:t>fragments</a:t>
            </a:r>
            <a:r>
              <a:rPr lang="it-IT" sz="2400" b="1" dirty="0">
                <a:solidFill>
                  <a:srgbClr val="0000CC"/>
                </a:solidFill>
              </a:rPr>
              <a:t> (</a:t>
            </a:r>
            <a:r>
              <a:rPr lang="it-IT" sz="2400" b="1" baseline="30000" dirty="0">
                <a:solidFill>
                  <a:srgbClr val="0000CC"/>
                </a:solidFill>
              </a:rPr>
              <a:t>3,4</a:t>
            </a:r>
            <a:r>
              <a:rPr lang="it-IT" sz="2400" b="1" dirty="0">
                <a:solidFill>
                  <a:srgbClr val="0000CC"/>
                </a:solidFill>
              </a:rPr>
              <a:t>He)</a:t>
            </a:r>
            <a:r>
              <a:rPr lang="it-IT" sz="2400" dirty="0"/>
              <a:t> production </a:t>
            </a:r>
            <a:r>
              <a:rPr lang="it-IT" sz="2400" dirty="0" err="1"/>
              <a:t>measured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LNL.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baseline="30000" dirty="0">
                <a:solidFill>
                  <a:srgbClr val="FF0000"/>
                </a:solidFill>
              </a:rPr>
              <a:t>7</a:t>
            </a:r>
            <a:r>
              <a:rPr lang="it-IT" sz="2400" b="1" dirty="0">
                <a:solidFill>
                  <a:srgbClr val="FF0000"/>
                </a:solidFill>
              </a:rPr>
              <a:t>Be + </a:t>
            </a:r>
            <a:r>
              <a:rPr lang="it-IT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γ (0.429 MeV)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coincidences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will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permit</a:t>
            </a:r>
            <a:r>
              <a:rPr lang="it-IT" sz="2400" dirty="0">
                <a:cs typeface="Times New Roman" panose="02020603050405020304" pitchFamily="18" charset="0"/>
              </a:rPr>
              <a:t> to single out the </a:t>
            </a:r>
            <a:r>
              <a:rPr lang="it-IT" sz="2400" dirty="0" err="1">
                <a:cs typeface="Times New Roman" panose="02020603050405020304" pitchFamily="18" charset="0"/>
              </a:rPr>
              <a:t>inelastic</a:t>
            </a:r>
            <a:r>
              <a:rPr lang="it-IT" sz="2400" dirty="0">
                <a:cs typeface="Times New Roman" panose="02020603050405020304" pitchFamily="18" charset="0"/>
              </a:rPr>
              <a:t> scattering </a:t>
            </a:r>
            <a:r>
              <a:rPr lang="it-IT" sz="2400" dirty="0" err="1">
                <a:cs typeface="Times New Roman" panose="02020603050405020304" pitchFamily="18" charset="0"/>
              </a:rPr>
              <a:t>contribution</a:t>
            </a:r>
            <a:r>
              <a:rPr lang="it-IT" sz="2400" dirty="0">
                <a:cs typeface="Times New Roman" panose="02020603050405020304" pitchFamily="18" charset="0"/>
              </a:rPr>
              <a:t> to the </a:t>
            </a:r>
            <a:r>
              <a:rPr lang="it-IT" sz="2400" dirty="0" err="1">
                <a:cs typeface="Times New Roman" panose="02020603050405020304" pitchFamily="18" charset="0"/>
              </a:rPr>
              <a:t>quasi-elastic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process</a:t>
            </a:r>
            <a:r>
              <a:rPr lang="it-IT" sz="2400" dirty="0">
                <a:cs typeface="Times New Roman" panose="02020603050405020304" pitchFamily="18" charset="0"/>
              </a:rPr>
              <a:t>.</a:t>
            </a:r>
            <a:endParaRPr lang="it-IT" sz="2400" baseline="30000" dirty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baseline="30000" dirty="0">
                <a:solidFill>
                  <a:srgbClr val="0000CC"/>
                </a:solidFill>
                <a:cs typeface="Times New Roman" panose="02020603050405020304" pitchFamily="18" charset="0"/>
              </a:rPr>
              <a:t>3,4</a:t>
            </a:r>
            <a:r>
              <a:rPr lang="it-IT" sz="2400" b="1" dirty="0">
                <a:solidFill>
                  <a:srgbClr val="0000CC"/>
                </a:solidFill>
                <a:cs typeface="Times New Roman" panose="02020603050405020304" pitchFamily="18" charset="0"/>
              </a:rPr>
              <a:t>He </a:t>
            </a:r>
            <a:r>
              <a:rPr lang="it-IT" sz="2400" b="1" dirty="0">
                <a:solidFill>
                  <a:srgbClr val="0000CC"/>
                </a:solidFill>
              </a:rPr>
              <a:t>+ </a:t>
            </a:r>
            <a:r>
              <a:rPr lang="it-IT" sz="2400" b="1" dirty="0">
                <a:solidFill>
                  <a:srgbClr val="0000CC"/>
                </a:solidFill>
                <a:cs typeface="Times New Roman" panose="02020603050405020304" pitchFamily="18" charset="0"/>
              </a:rPr>
              <a:t>γ </a:t>
            </a:r>
            <a:r>
              <a:rPr lang="it-IT" sz="24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coindicendes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will</a:t>
            </a:r>
            <a:r>
              <a:rPr lang="it-IT" sz="2400" dirty="0">
                <a:cs typeface="Times New Roman" panose="02020603050405020304" pitchFamily="18" charset="0"/>
              </a:rPr>
              <a:t> help to </a:t>
            </a:r>
            <a:r>
              <a:rPr lang="it-IT" sz="2400" dirty="0" err="1">
                <a:cs typeface="Times New Roman" panose="02020603050405020304" pitchFamily="18" charset="0"/>
              </a:rPr>
              <a:t>establish</a:t>
            </a:r>
            <a:r>
              <a:rPr lang="it-IT" sz="2400" dirty="0">
                <a:cs typeface="Times New Roman" panose="02020603050405020304" pitchFamily="18" charset="0"/>
              </a:rPr>
              <a:t> the production </a:t>
            </a:r>
            <a:r>
              <a:rPr lang="it-IT" sz="2400" dirty="0" err="1">
                <a:cs typeface="Times New Roman" panose="02020603050405020304" pitchFamily="18" charset="0"/>
              </a:rPr>
              <a:t>mechansims</a:t>
            </a:r>
            <a:r>
              <a:rPr lang="it-IT" sz="2400" dirty="0">
                <a:cs typeface="Times New Roman" panose="02020603050405020304" pitchFamily="18" charset="0"/>
              </a:rPr>
              <a:t> from information on the target-like nuclei </a:t>
            </a:r>
            <a:r>
              <a:rPr lang="it-IT" sz="2400" dirty="0" err="1">
                <a:cs typeface="Times New Roman" panose="02020603050405020304" pitchFamily="18" charset="0"/>
              </a:rPr>
              <a:t>produced</a:t>
            </a:r>
            <a:r>
              <a:rPr lang="it-IT" sz="240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D4D5BA5-4F9A-4315-A666-B62B57356CC6}"/>
              </a:ext>
            </a:extLst>
          </p:cNvPr>
          <p:cNvGrpSpPr/>
          <p:nvPr/>
        </p:nvGrpSpPr>
        <p:grpSpPr>
          <a:xfrm>
            <a:off x="1631504" y="3914564"/>
            <a:ext cx="3526266" cy="2836096"/>
            <a:chOff x="107504" y="3914564"/>
            <a:chExt cx="3526266" cy="283609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86BA215-F446-4E7B-A7F2-60234240E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914564"/>
              <a:ext cx="3526266" cy="24486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45682B2-35FC-4263-9EB7-0FD0F3B9593D}"/>
                </a:ext>
              </a:extLst>
            </p:cNvPr>
            <p:cNvSpPr txBox="1"/>
            <p:nvPr/>
          </p:nvSpPr>
          <p:spPr>
            <a:xfrm>
              <a:off x="539552" y="6381328"/>
              <a:ext cx="252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aseline="30000" dirty="0"/>
                <a:t>11</a:t>
              </a:r>
              <a:r>
                <a:rPr lang="it-IT" dirty="0"/>
                <a:t>Be+</a:t>
              </a:r>
              <a:r>
                <a:rPr lang="it-IT" baseline="30000" dirty="0"/>
                <a:t>197</a:t>
              </a:r>
              <a:r>
                <a:rPr lang="it-IT" dirty="0"/>
                <a:t>Au @ TRIUMF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23D294F-669C-4389-BC02-871B93DA7DFC}"/>
              </a:ext>
            </a:extLst>
          </p:cNvPr>
          <p:cNvGrpSpPr/>
          <p:nvPr/>
        </p:nvGrpSpPr>
        <p:grpSpPr>
          <a:xfrm>
            <a:off x="5447928" y="3519361"/>
            <a:ext cx="5112568" cy="3294016"/>
            <a:chOff x="3923928" y="3519361"/>
            <a:chExt cx="5112568" cy="3294016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F8B7136-6FF4-4540-8EAF-217BC942BF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9" b="42437"/>
            <a:stretch/>
          </p:blipFill>
          <p:spPr bwMode="auto">
            <a:xfrm>
              <a:off x="3923928" y="3914564"/>
              <a:ext cx="2852358" cy="25036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A5E0A146-286B-41B7-8465-A4553DC3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9"/>
            <a:stretch/>
          </p:blipFill>
          <p:spPr bwMode="auto">
            <a:xfrm>
              <a:off x="6876256" y="3519361"/>
              <a:ext cx="2160240" cy="3294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F3A9874-1A91-480A-8912-35596DE364DA}"/>
                </a:ext>
              </a:extLst>
            </p:cNvPr>
            <p:cNvSpPr txBox="1"/>
            <p:nvPr/>
          </p:nvSpPr>
          <p:spPr>
            <a:xfrm>
              <a:off x="4205138" y="6381328"/>
              <a:ext cx="221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aseline="30000" dirty="0"/>
                <a:t>6</a:t>
              </a:r>
              <a:r>
                <a:rPr lang="it-IT" dirty="0"/>
                <a:t>He+</a:t>
              </a:r>
              <a:r>
                <a:rPr lang="it-IT" baseline="30000" dirty="0"/>
                <a:t>65</a:t>
              </a:r>
              <a:r>
                <a:rPr lang="it-IT" dirty="0"/>
                <a:t>Cu @ GANIL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1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027E488-A111-8BC4-1133-2D398E8B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590" y="77520"/>
            <a:ext cx="9658350" cy="99302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baseline="30000" dirty="0">
                <a:solidFill>
                  <a:schemeClr val="bg1"/>
                </a:solidFill>
              </a:rPr>
              <a:t>11</a:t>
            </a:r>
            <a:r>
              <a:rPr lang="it-IT" sz="4000" b="1" dirty="0">
                <a:solidFill>
                  <a:schemeClr val="bg1"/>
                </a:solidFill>
              </a:rPr>
              <a:t>C-</a:t>
            </a:r>
            <a:r>
              <a:rPr lang="it-IT" sz="4000" b="1" baseline="30000" dirty="0">
                <a:solidFill>
                  <a:schemeClr val="bg1"/>
                </a:solidFill>
              </a:rPr>
              <a:t>11</a:t>
            </a:r>
            <a:r>
              <a:rPr lang="it-IT" sz="4000" b="1" dirty="0">
                <a:solidFill>
                  <a:schemeClr val="bg1"/>
                </a:solidFill>
              </a:rPr>
              <a:t>B </a:t>
            </a:r>
            <a:r>
              <a:rPr lang="it-IT" sz="4000" b="1" dirty="0" err="1">
                <a:solidFill>
                  <a:schemeClr val="bg1"/>
                </a:solidFill>
              </a:rPr>
              <a:t>Isospin</a:t>
            </a:r>
            <a:r>
              <a:rPr lang="it-IT" sz="4000" b="1" dirty="0">
                <a:solidFill>
                  <a:schemeClr val="bg1"/>
                </a:solidFill>
              </a:rPr>
              <a:t> </a:t>
            </a:r>
            <a:r>
              <a:rPr lang="it-IT" sz="4000" b="1" dirty="0" err="1">
                <a:solidFill>
                  <a:schemeClr val="bg1"/>
                </a:solidFill>
              </a:rPr>
              <a:t>Asymmetry</a:t>
            </a:r>
            <a:r>
              <a:rPr lang="it-IT" sz="4000" b="1" dirty="0">
                <a:solidFill>
                  <a:schemeClr val="bg1"/>
                </a:solidFill>
              </a:rPr>
              <a:t> (A. Gottardo)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DBD5C3-4402-0558-416F-AA27B05C7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64" y="1052736"/>
            <a:ext cx="2098661" cy="2103908"/>
          </a:xfrm>
          <a:prstGeom prst="rect">
            <a:avLst/>
          </a:prstGeom>
        </p:spPr>
      </p:pic>
      <p:sp>
        <p:nvSpPr>
          <p:cNvPr id="3" name="Freccia in giù 2">
            <a:extLst>
              <a:ext uri="{FF2B5EF4-FFF2-40B4-BE49-F238E27FC236}">
                <a16:creationId xmlns:a16="http://schemas.microsoft.com/office/drawing/2014/main" id="{3D4369B9-FD3D-70B7-EA6B-896FA7940E58}"/>
              </a:ext>
            </a:extLst>
          </p:cNvPr>
          <p:cNvSpPr/>
          <p:nvPr/>
        </p:nvSpPr>
        <p:spPr>
          <a:xfrm rot="10800000">
            <a:off x="9004259" y="1840733"/>
            <a:ext cx="238125" cy="6381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FE2308FD-64A7-11A8-C1A7-936762A370FB}"/>
              </a:ext>
            </a:extLst>
          </p:cNvPr>
          <p:cNvSpPr/>
          <p:nvPr/>
        </p:nvSpPr>
        <p:spPr>
          <a:xfrm rot="16200000">
            <a:off x="8555787" y="1521645"/>
            <a:ext cx="238125" cy="6381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1159C8-DE8E-3B79-D207-7FBB7CD61440}"/>
              </a:ext>
            </a:extLst>
          </p:cNvPr>
          <p:cNvSpPr txBox="1"/>
          <p:nvPr/>
        </p:nvSpPr>
        <p:spPr>
          <a:xfrm>
            <a:off x="1983975" y="1196752"/>
            <a:ext cx="51633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baseline="30000" dirty="0">
                <a:solidFill>
                  <a:srgbClr val="FF0000"/>
                </a:solidFill>
              </a:rPr>
              <a:t>11</a:t>
            </a:r>
            <a:r>
              <a:rPr lang="it-IT" sz="2400" b="1" dirty="0">
                <a:solidFill>
                  <a:srgbClr val="FF0000"/>
                </a:solidFill>
              </a:rPr>
              <a:t>C(</a:t>
            </a:r>
            <a:r>
              <a:rPr lang="it-IT" sz="2400" b="1" dirty="0" err="1">
                <a:solidFill>
                  <a:srgbClr val="FF0000"/>
                </a:solidFill>
              </a:rPr>
              <a:t>d,p</a:t>
            </a:r>
            <a:r>
              <a:rPr lang="it-IT" sz="2400" b="1" dirty="0">
                <a:solidFill>
                  <a:srgbClr val="FF0000"/>
                </a:solidFill>
              </a:rPr>
              <a:t>)</a:t>
            </a:r>
            <a:r>
              <a:rPr lang="it-IT" sz="2400" b="1" baseline="30000" dirty="0">
                <a:solidFill>
                  <a:srgbClr val="FF0000"/>
                </a:solidFill>
              </a:rPr>
              <a:t>12</a:t>
            </a:r>
            <a:r>
              <a:rPr lang="it-IT" sz="2400" b="1" dirty="0">
                <a:solidFill>
                  <a:srgbClr val="FF0000"/>
                </a:solidFill>
              </a:rPr>
              <a:t>C                     </a:t>
            </a:r>
            <a:r>
              <a:rPr lang="it-IT" sz="2400" b="1" baseline="30000" dirty="0">
                <a:solidFill>
                  <a:srgbClr val="FF0000"/>
                </a:solidFill>
              </a:rPr>
              <a:t>11</a:t>
            </a:r>
            <a:r>
              <a:rPr lang="it-IT" sz="2400" b="1" dirty="0">
                <a:solidFill>
                  <a:srgbClr val="FF0000"/>
                </a:solidFill>
              </a:rPr>
              <a:t>B(</a:t>
            </a:r>
            <a:r>
              <a:rPr lang="it-IT" sz="2400" b="1" dirty="0" err="1">
                <a:solidFill>
                  <a:srgbClr val="FF0000"/>
                </a:solidFill>
              </a:rPr>
              <a:t>d,n</a:t>
            </a:r>
            <a:r>
              <a:rPr lang="it-IT" sz="2400" b="1" dirty="0">
                <a:solidFill>
                  <a:srgbClr val="FF0000"/>
                </a:solidFill>
              </a:rPr>
              <a:t>)</a:t>
            </a:r>
            <a:r>
              <a:rPr lang="it-IT" sz="2400" b="1" baseline="30000" dirty="0">
                <a:solidFill>
                  <a:srgbClr val="FF0000"/>
                </a:solidFill>
              </a:rPr>
              <a:t>12</a:t>
            </a:r>
            <a:r>
              <a:rPr lang="it-IT" sz="2400" b="1" dirty="0">
                <a:solidFill>
                  <a:srgbClr val="FF0000"/>
                </a:solidFill>
              </a:rPr>
              <a:t>C </a:t>
            </a:r>
          </a:p>
          <a:p>
            <a:endParaRPr lang="it-IT" sz="2100" dirty="0"/>
          </a:p>
        </p:txBody>
      </p:sp>
      <p:sp>
        <p:nvSpPr>
          <p:cNvPr id="15" name="Freccia bidirezionale orizzontale 14">
            <a:extLst>
              <a:ext uri="{FF2B5EF4-FFF2-40B4-BE49-F238E27FC236}">
                <a16:creationId xmlns:a16="http://schemas.microsoft.com/office/drawing/2014/main" id="{320BA92A-33A1-8C53-DA8F-7170814BF781}"/>
              </a:ext>
            </a:extLst>
          </p:cNvPr>
          <p:cNvSpPr/>
          <p:nvPr/>
        </p:nvSpPr>
        <p:spPr>
          <a:xfrm>
            <a:off x="3769250" y="1221266"/>
            <a:ext cx="912114" cy="363474"/>
          </a:xfrm>
          <a:prstGeom prst="left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E9AA184-B677-5630-C57E-107B9ABA7337}"/>
              </a:ext>
            </a:extLst>
          </p:cNvPr>
          <p:cNvSpPr txBox="1"/>
          <p:nvPr/>
        </p:nvSpPr>
        <p:spPr>
          <a:xfrm>
            <a:off x="1585439" y="1664007"/>
            <a:ext cx="5527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final</a:t>
            </a:r>
            <a:r>
              <a:rPr lang="it-IT" sz="2000" dirty="0"/>
              <a:t> </a:t>
            </a:r>
            <a:r>
              <a:rPr lang="it-IT" sz="2000" dirty="0" err="1"/>
              <a:t>wave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(</a:t>
            </a:r>
            <a:r>
              <a:rPr lang="it-IT" sz="2000" dirty="0" err="1"/>
              <a:t>excited</a:t>
            </a:r>
            <a:r>
              <a:rPr lang="it-IT" sz="2000" dirty="0"/>
              <a:t> </a:t>
            </a:r>
            <a:r>
              <a:rPr lang="it-IT" sz="2000" dirty="0" err="1"/>
              <a:t>states</a:t>
            </a:r>
            <a:r>
              <a:rPr lang="it-IT" sz="2000" dirty="0"/>
              <a:t> </a:t>
            </a:r>
            <a:r>
              <a:rPr lang="it-IT" sz="2000" baseline="30000" dirty="0"/>
              <a:t>12</a:t>
            </a:r>
            <a:r>
              <a:rPr lang="it-IT" sz="2000" dirty="0"/>
              <a:t>C)</a:t>
            </a:r>
          </a:p>
          <a:p>
            <a:pPr algn="ctr"/>
            <a:r>
              <a:rPr lang="it-IT" sz="2000" dirty="0" err="1"/>
              <a:t>Same</a:t>
            </a:r>
            <a:r>
              <a:rPr lang="it-IT" sz="2000" dirty="0"/>
              <a:t> reaction in </a:t>
            </a:r>
            <a:r>
              <a:rPr lang="it-IT" sz="2000" dirty="0" err="1"/>
              <a:t>Isospin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endParaRPr lang="it-IT" sz="2000" dirty="0"/>
          </a:p>
          <a:p>
            <a:pPr algn="ctr"/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initial</a:t>
            </a:r>
            <a:r>
              <a:rPr lang="it-IT" sz="2000" dirty="0"/>
              <a:t> </a:t>
            </a:r>
            <a:r>
              <a:rPr lang="it-IT" sz="2000" dirty="0" err="1"/>
              <a:t>wave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in </a:t>
            </a:r>
            <a:r>
              <a:rPr lang="it-IT" sz="2000" dirty="0" err="1"/>
              <a:t>Isospin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endParaRPr lang="it-IT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7830DF0-06A7-8828-FC53-65A2E5CDC410}"/>
              </a:ext>
            </a:extLst>
          </p:cNvPr>
          <p:cNvSpPr txBox="1"/>
          <p:nvPr/>
        </p:nvSpPr>
        <p:spPr>
          <a:xfrm>
            <a:off x="5375920" y="3284985"/>
            <a:ext cx="657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0000CC"/>
                </a:solidFill>
              </a:rPr>
              <a:t>Isospin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Symmetry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obviously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violated</a:t>
            </a:r>
            <a:r>
              <a:rPr lang="it-IT" sz="2000" dirty="0"/>
              <a:t> by </a:t>
            </a:r>
            <a:r>
              <a:rPr lang="it-IT" sz="2000" b="1" dirty="0">
                <a:solidFill>
                  <a:srgbClr val="0000CC"/>
                </a:solidFill>
              </a:rPr>
              <a:t>Coulomb interaction</a:t>
            </a:r>
            <a:r>
              <a:rPr lang="it-IT" sz="2000" dirty="0"/>
              <a:t>, are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nuclear</a:t>
            </a:r>
            <a:r>
              <a:rPr lang="it-IT" sz="2000" dirty="0"/>
              <a:t> sources?</a:t>
            </a:r>
          </a:p>
          <a:p>
            <a:pPr algn="ctr"/>
            <a:r>
              <a:rPr lang="it-IT" sz="2000" dirty="0"/>
              <a:t>Ab-</a:t>
            </a:r>
            <a:r>
              <a:rPr lang="it-IT" sz="2000" dirty="0" err="1"/>
              <a:t>initio</a:t>
            </a:r>
            <a:r>
              <a:rPr lang="it-IT" sz="2000" dirty="0"/>
              <a:t> </a:t>
            </a:r>
            <a:r>
              <a:rPr lang="it-IT" sz="2000" dirty="0" err="1"/>
              <a:t>calculations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for A=11!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3610DD00-ECAB-B914-D18E-AA32AEDA5570}"/>
              </a:ext>
            </a:extLst>
          </p:cNvPr>
          <p:cNvSpPr txBox="1">
            <a:spLocks/>
          </p:cNvSpPr>
          <p:nvPr/>
        </p:nvSpPr>
        <p:spPr>
          <a:xfrm>
            <a:off x="1397278" y="2780928"/>
            <a:ext cx="4122659" cy="28467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err="1">
                <a:latin typeface="+mn-lt"/>
              </a:rPr>
              <a:t>Example</a:t>
            </a:r>
            <a:r>
              <a:rPr lang="it-IT" sz="1800" dirty="0">
                <a:latin typeface="+mn-lt"/>
              </a:rPr>
              <a:t>: </a:t>
            </a:r>
            <a:r>
              <a:rPr lang="it-IT" sz="1800" b="1" baseline="30000" dirty="0">
                <a:solidFill>
                  <a:srgbClr val="009900"/>
                </a:solidFill>
                <a:latin typeface="+mn-lt"/>
              </a:rPr>
              <a:t>57</a:t>
            </a:r>
            <a:r>
              <a:rPr lang="it-IT" sz="1800" b="1" dirty="0">
                <a:solidFill>
                  <a:srgbClr val="009900"/>
                </a:solidFill>
                <a:latin typeface="+mn-lt"/>
              </a:rPr>
              <a:t>Ni-</a:t>
            </a:r>
            <a:r>
              <a:rPr lang="it-IT" sz="1800" b="1" baseline="30000" dirty="0">
                <a:solidFill>
                  <a:srgbClr val="009900"/>
                </a:solidFill>
                <a:latin typeface="+mn-lt"/>
              </a:rPr>
              <a:t>57</a:t>
            </a:r>
            <a:r>
              <a:rPr lang="it-IT" sz="1800" b="1" dirty="0">
                <a:solidFill>
                  <a:srgbClr val="009900"/>
                </a:solidFill>
                <a:latin typeface="+mn-lt"/>
              </a:rPr>
              <a:t>Cu Mirror </a:t>
            </a:r>
            <a:r>
              <a:rPr lang="it-IT" sz="1800" b="1" dirty="0" err="1">
                <a:solidFill>
                  <a:srgbClr val="009900"/>
                </a:solidFill>
                <a:latin typeface="+mn-lt"/>
              </a:rPr>
              <a:t>Symmetry</a:t>
            </a:r>
            <a:endParaRPr lang="it-IT" sz="18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78FFD91-15D8-D7FA-252D-355E43EAD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068960"/>
            <a:ext cx="3681212" cy="3726084"/>
          </a:xfrm>
          <a:prstGeom prst="rect">
            <a:avLst/>
          </a:prstGeom>
          <a:ln w="28575">
            <a:solidFill>
              <a:srgbClr val="0099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50BBCB7-2E23-6084-640D-5D7789F2912D}"/>
                  </a:ext>
                </a:extLst>
              </p:cNvPr>
              <p:cNvSpPr txBox="1"/>
              <p:nvPr/>
            </p:nvSpPr>
            <p:spPr>
              <a:xfrm>
                <a:off x="6627582" y="5157193"/>
                <a:ext cx="4122660" cy="15177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𝑝𝑝𝑠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𝑏𝑒𝑎𝑚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𝑚𝑏𝑎𝑟𝑛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⇒2500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𝑟𝑒𝑎𝑐𝑡𝑖𝑜𝑛𝑠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𝑑𝑎𝑦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⇒100 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h𝑖𝑔h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𝑒𝑛𝑒𝑟𝑔𝑦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𝑟𝑎𝑦𝑠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𝑑𝑎𝑦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50BBCB7-2E23-6084-640D-5D7789F29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582" y="5157193"/>
                <a:ext cx="4122660" cy="15177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3D3ABDB-A4BF-7DA7-614C-D859B2C51D81}"/>
              </a:ext>
            </a:extLst>
          </p:cNvPr>
          <p:cNvSpPr txBox="1"/>
          <p:nvPr/>
        </p:nvSpPr>
        <p:spPr>
          <a:xfrm>
            <a:off x="5735961" y="4365105"/>
            <a:ext cx="578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err="1">
                <a:solidFill>
                  <a:srgbClr val="996600"/>
                </a:solidFill>
                <a:latin typeface="+mj-lt"/>
              </a:rPr>
              <a:t>Looking</a:t>
            </a:r>
            <a:r>
              <a:rPr lang="it-IT" sz="2000" b="1" u="sng" dirty="0">
                <a:solidFill>
                  <a:srgbClr val="996600"/>
                </a:solidFill>
                <a:latin typeface="+mj-lt"/>
              </a:rPr>
              <a:t> </a:t>
            </a:r>
            <a:r>
              <a:rPr lang="it-IT" sz="2000" b="1" u="sng" dirty="0" err="1">
                <a:solidFill>
                  <a:srgbClr val="996600"/>
                </a:solidFill>
                <a:latin typeface="+mj-lt"/>
              </a:rPr>
              <a:t>at</a:t>
            </a:r>
            <a:r>
              <a:rPr lang="it-IT" sz="2000" b="1" u="sng" dirty="0">
                <a:solidFill>
                  <a:srgbClr val="996600"/>
                </a:solidFill>
                <a:latin typeface="+mj-lt"/>
              </a:rPr>
              <a:t> 2</a:t>
            </a:r>
            <a:r>
              <a:rPr lang="it-IT" sz="2000" b="1" u="sng" baseline="30000" dirty="0">
                <a:solidFill>
                  <a:srgbClr val="996600"/>
                </a:solidFill>
                <a:latin typeface="+mj-lt"/>
              </a:rPr>
              <a:t>+</a:t>
            </a:r>
            <a:r>
              <a:rPr lang="it-IT" sz="2000" b="1" u="sng" dirty="0">
                <a:solidFill>
                  <a:srgbClr val="996600"/>
                </a:solidFill>
                <a:latin typeface="+mj-lt"/>
              </a:rPr>
              <a:t> </a:t>
            </a:r>
            <a:r>
              <a:rPr lang="it-IT" sz="2000" b="1" u="sng" dirty="0" err="1">
                <a:solidFill>
                  <a:srgbClr val="996600"/>
                </a:solidFill>
                <a:latin typeface="+mj-lt"/>
              </a:rPr>
              <a:t>population</a:t>
            </a:r>
            <a:r>
              <a:rPr lang="it-IT" sz="2000" u="sng" dirty="0">
                <a:latin typeface="+mj-lt"/>
              </a:rPr>
              <a:t>, </a:t>
            </a:r>
            <a:r>
              <a:rPr lang="it-IT" sz="2000" u="sng" dirty="0" err="1">
                <a:latin typeface="+mj-lt"/>
              </a:rPr>
              <a:t>other</a:t>
            </a:r>
            <a:r>
              <a:rPr lang="it-IT" sz="2000" u="sng" dirty="0">
                <a:latin typeface="+mj-lt"/>
              </a:rPr>
              <a:t> </a:t>
            </a:r>
            <a:r>
              <a:rPr lang="it-IT" sz="2000" u="sng" dirty="0" err="1">
                <a:latin typeface="+mj-lt"/>
              </a:rPr>
              <a:t>states</a:t>
            </a:r>
            <a:r>
              <a:rPr lang="it-IT" sz="2000" u="sng" dirty="0">
                <a:latin typeface="+mj-lt"/>
              </a:rPr>
              <a:t> </a:t>
            </a:r>
            <a:r>
              <a:rPr lang="it-IT" sz="2000" u="sng" dirty="0" err="1">
                <a:latin typeface="+mj-lt"/>
              </a:rPr>
              <a:t>possible</a:t>
            </a:r>
            <a:r>
              <a:rPr lang="it-IT" sz="2000" u="sng" dirty="0">
                <a:latin typeface="+mj-lt"/>
              </a:rPr>
              <a:t> via </a:t>
            </a:r>
            <a:r>
              <a:rPr lang="it-IT" sz="2000" u="sng" dirty="0" err="1">
                <a:latin typeface="+mj-lt"/>
              </a:rPr>
              <a:t>particle</a:t>
            </a:r>
            <a:r>
              <a:rPr lang="it-IT" sz="2000" u="sng" dirty="0">
                <a:latin typeface="+mj-lt"/>
              </a:rPr>
              <a:t> </a:t>
            </a:r>
            <a:r>
              <a:rPr lang="it-IT" sz="2000" u="sng" dirty="0" err="1">
                <a:latin typeface="+mj-lt"/>
              </a:rPr>
              <a:t>spectroscopy</a:t>
            </a:r>
            <a:endParaRPr lang="it-IT" sz="1600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35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/>
      <p:bldP spid="15" grpId="0" animBg="1"/>
      <p:bldP spid="16" grpId="0"/>
      <p:bldP spid="17" grpId="0"/>
      <p:bldP spid="18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93;p25">
            <a:extLst>
              <a:ext uri="{FF2B5EF4-FFF2-40B4-BE49-F238E27FC236}">
                <a16:creationId xmlns:a16="http://schemas.microsoft.com/office/drawing/2014/main" id="{96A38BC4-BBBA-AD62-FD8A-CBA85A54C5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715"/>
          <a:stretch/>
        </p:blipFill>
        <p:spPr>
          <a:xfrm>
            <a:off x="1179619" y="1497330"/>
            <a:ext cx="44096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4;p25">
            <a:extLst>
              <a:ext uri="{FF2B5EF4-FFF2-40B4-BE49-F238E27FC236}">
                <a16:creationId xmlns:a16="http://schemas.microsoft.com/office/drawing/2014/main" id="{89FA7E67-8530-59E0-B813-C3C47FA03F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570"/>
          <a:stretch/>
        </p:blipFill>
        <p:spPr>
          <a:xfrm>
            <a:off x="6585366" y="1508760"/>
            <a:ext cx="4409649" cy="5151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95;p25">
            <a:extLst>
              <a:ext uri="{FF2B5EF4-FFF2-40B4-BE49-F238E27FC236}">
                <a16:creationId xmlns:a16="http://schemas.microsoft.com/office/drawing/2014/main" id="{516DA74F-5396-AB4B-8847-AF3A999B2B2A}"/>
              </a:ext>
            </a:extLst>
          </p:cNvPr>
          <p:cNvCxnSpPr/>
          <p:nvPr/>
        </p:nvCxnSpPr>
        <p:spPr>
          <a:xfrm rot="10800000">
            <a:off x="2289665" y="1932660"/>
            <a:ext cx="6300" cy="2935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96;p25">
            <a:extLst>
              <a:ext uri="{FF2B5EF4-FFF2-40B4-BE49-F238E27FC236}">
                <a16:creationId xmlns:a16="http://schemas.microsoft.com/office/drawing/2014/main" id="{4EC531BE-8E7A-5C1B-6B80-88945C3EB060}"/>
              </a:ext>
            </a:extLst>
          </p:cNvPr>
          <p:cNvSpPr txBox="1"/>
          <p:nvPr/>
        </p:nvSpPr>
        <p:spPr>
          <a:xfrm>
            <a:off x="2134575" y="4887471"/>
            <a:ext cx="485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α</a:t>
            </a:r>
            <a:endParaRPr sz="2400" b="1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97;p25">
            <a:extLst>
              <a:ext uri="{FF2B5EF4-FFF2-40B4-BE49-F238E27FC236}">
                <a16:creationId xmlns:a16="http://schemas.microsoft.com/office/drawing/2014/main" id="{EF6A4124-8CC7-01B7-F308-58773CADFEE2}"/>
              </a:ext>
            </a:extLst>
          </p:cNvPr>
          <p:cNvSpPr txBox="1"/>
          <p:nvPr/>
        </p:nvSpPr>
        <p:spPr>
          <a:xfrm>
            <a:off x="9504315" y="5202958"/>
            <a:ext cx="1378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7F6000"/>
                </a:solidFill>
                <a:ea typeface="Roboto"/>
                <a:cs typeface="Roboto"/>
                <a:sym typeface="Roboto"/>
              </a:rPr>
              <a:t>source position</a:t>
            </a:r>
            <a:endParaRPr sz="2400" b="1" dirty="0">
              <a:solidFill>
                <a:srgbClr val="7F6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99;p25">
            <a:extLst>
              <a:ext uri="{FF2B5EF4-FFF2-40B4-BE49-F238E27FC236}">
                <a16:creationId xmlns:a16="http://schemas.microsoft.com/office/drawing/2014/main" id="{9C89497A-9630-D8FD-0DD0-F1AD60DF69A2}"/>
              </a:ext>
            </a:extLst>
          </p:cNvPr>
          <p:cNvSpPr txBox="1"/>
          <p:nvPr/>
        </p:nvSpPr>
        <p:spPr>
          <a:xfrm>
            <a:off x="5634990" y="4602523"/>
            <a:ext cx="154371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MCP</a:t>
            </a:r>
            <a:endParaRPr sz="2800" b="1" dirty="0">
              <a:solidFill>
                <a:srgbClr val="FF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00;p25">
            <a:extLst>
              <a:ext uri="{FF2B5EF4-FFF2-40B4-BE49-F238E27FC236}">
                <a16:creationId xmlns:a16="http://schemas.microsoft.com/office/drawing/2014/main" id="{FCD1DE71-EEB7-2EEB-2BF3-5E014B454C1F}"/>
              </a:ext>
            </a:extLst>
          </p:cNvPr>
          <p:cNvSpPr/>
          <p:nvPr/>
        </p:nvSpPr>
        <p:spPr>
          <a:xfrm>
            <a:off x="8845550" y="5546338"/>
            <a:ext cx="258475" cy="2258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5ADC52E1-EDA2-74CD-E9F0-A6E8706DCE74}"/>
              </a:ext>
            </a:extLst>
          </p:cNvPr>
          <p:cNvSpPr txBox="1">
            <a:spLocks/>
          </p:cNvSpPr>
          <p:nvPr/>
        </p:nvSpPr>
        <p:spPr>
          <a:xfrm>
            <a:off x="2335384" y="132716"/>
            <a:ext cx="9902337" cy="911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6000" dirty="0">
                <a:solidFill>
                  <a:schemeClr val="bg1"/>
                </a:solidFill>
              </a:rPr>
              <a:t>Off-</a:t>
            </a:r>
            <a:r>
              <a:rPr lang="it-IT" sz="16000" dirty="0" err="1">
                <a:solidFill>
                  <a:schemeClr val="bg1"/>
                </a:solidFill>
              </a:rPr>
              <a:t>beam</a:t>
            </a:r>
            <a:r>
              <a:rPr lang="it-IT" sz="16000" dirty="0">
                <a:solidFill>
                  <a:schemeClr val="bg1"/>
                </a:solidFill>
              </a:rPr>
              <a:t> Test of the Tracking </a:t>
            </a:r>
            <a:r>
              <a:rPr lang="it-IT" sz="16000" dirty="0" err="1">
                <a:solidFill>
                  <a:schemeClr val="bg1"/>
                </a:solidFill>
              </a:rPr>
              <a:t>Algorithm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18" name="Google Shape;199;p25">
            <a:extLst>
              <a:ext uri="{FF2B5EF4-FFF2-40B4-BE49-F238E27FC236}">
                <a16:creationId xmlns:a16="http://schemas.microsoft.com/office/drawing/2014/main" id="{3CAC0CCD-2AA2-CA03-B438-17AB846A3B2C}"/>
              </a:ext>
            </a:extLst>
          </p:cNvPr>
          <p:cNvSpPr txBox="1"/>
          <p:nvPr/>
        </p:nvSpPr>
        <p:spPr>
          <a:xfrm>
            <a:off x="5264066" y="1963153"/>
            <a:ext cx="183391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ExSSiDe</a:t>
            </a:r>
            <a:endParaRPr sz="2800" b="1" dirty="0">
              <a:solidFill>
                <a:srgbClr val="FF0000"/>
              </a:solidFill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6450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742A826-56BA-9C63-6A5A-F76BA826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1" y="98426"/>
            <a:ext cx="9357360" cy="91122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bg1"/>
                </a:solidFill>
              </a:rPr>
              <a:t>Off-</a:t>
            </a:r>
            <a:r>
              <a:rPr lang="it-IT" sz="4000" dirty="0" err="1">
                <a:solidFill>
                  <a:schemeClr val="bg1"/>
                </a:solidFill>
              </a:rPr>
              <a:t>beam</a:t>
            </a:r>
            <a:r>
              <a:rPr lang="it-IT" sz="4000" dirty="0">
                <a:solidFill>
                  <a:schemeClr val="bg1"/>
                </a:solidFill>
              </a:rPr>
              <a:t> Test of the Tracking System</a:t>
            </a:r>
          </a:p>
        </p:txBody>
      </p:sp>
      <p:sp>
        <p:nvSpPr>
          <p:cNvPr id="5" name="Google Shape;140;p21">
            <a:extLst>
              <a:ext uri="{FF2B5EF4-FFF2-40B4-BE49-F238E27FC236}">
                <a16:creationId xmlns:a16="http://schemas.microsoft.com/office/drawing/2014/main" id="{B29AAD75-470B-3683-E32E-3C213725D117}"/>
              </a:ext>
            </a:extLst>
          </p:cNvPr>
          <p:cNvSpPr txBox="1"/>
          <p:nvPr/>
        </p:nvSpPr>
        <p:spPr>
          <a:xfrm>
            <a:off x="190524" y="1580100"/>
            <a:ext cx="61778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it" sz="24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EXotic Silicon Strip Detector (EXSSiDe)</a:t>
            </a:r>
          </a:p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it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Area: 64 mm x 64 mm</a:t>
            </a:r>
          </a:p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it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Thickness: 1 mm</a:t>
            </a:r>
          </a:p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it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Strip: 32 vertical x 32 horizontal</a:t>
            </a:r>
          </a:p>
          <a:p>
            <a:pPr marL="14605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it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Position Resolution: 2 mm x 2 mm</a:t>
            </a:r>
            <a:endParaRPr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pic>
        <p:nvPicPr>
          <p:cNvPr id="6" name="Google Shape;141;p21">
            <a:extLst>
              <a:ext uri="{FF2B5EF4-FFF2-40B4-BE49-F238E27FC236}">
                <a16:creationId xmlns:a16="http://schemas.microsoft.com/office/drawing/2014/main" id="{7313ED7A-615D-13BD-D7E3-A0237AA0427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5818" b="34621"/>
          <a:stretch/>
        </p:blipFill>
        <p:spPr>
          <a:xfrm>
            <a:off x="249433" y="3999908"/>
            <a:ext cx="6177800" cy="275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2;p21">
            <a:extLst>
              <a:ext uri="{FF2B5EF4-FFF2-40B4-BE49-F238E27FC236}">
                <a16:creationId xmlns:a16="http://schemas.microsoft.com/office/drawing/2014/main" id="{13713EAF-469F-901F-34ED-CCF238D2E85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8258"/>
          <a:stretch/>
        </p:blipFill>
        <p:spPr>
          <a:xfrm>
            <a:off x="6675400" y="1311051"/>
            <a:ext cx="4823400" cy="54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21">
            <a:extLst>
              <a:ext uri="{FF2B5EF4-FFF2-40B4-BE49-F238E27FC236}">
                <a16:creationId xmlns:a16="http://schemas.microsoft.com/office/drawing/2014/main" id="{1F4D87F0-3799-5B9E-8A8A-3186AE2C27C2}"/>
              </a:ext>
            </a:extLst>
          </p:cNvPr>
          <p:cNvSpPr/>
          <p:nvPr/>
        </p:nvSpPr>
        <p:spPr>
          <a:xfrm>
            <a:off x="7905785" y="3808567"/>
            <a:ext cx="60416" cy="246112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46;p21">
            <a:extLst>
              <a:ext uri="{FF2B5EF4-FFF2-40B4-BE49-F238E27FC236}">
                <a16:creationId xmlns:a16="http://schemas.microsoft.com/office/drawing/2014/main" id="{57BF957F-CCB6-E565-1CD1-40D63018E4DC}"/>
              </a:ext>
            </a:extLst>
          </p:cNvPr>
          <p:cNvSpPr txBox="1"/>
          <p:nvPr/>
        </p:nvSpPr>
        <p:spPr>
          <a:xfrm>
            <a:off x="8435053" y="1998745"/>
            <a:ext cx="205854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MCP</a:t>
            </a:r>
            <a:endParaRPr sz="2800" b="1" dirty="0">
              <a:solidFill>
                <a:srgbClr val="FF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146;p21">
            <a:extLst>
              <a:ext uri="{FF2B5EF4-FFF2-40B4-BE49-F238E27FC236}">
                <a16:creationId xmlns:a16="http://schemas.microsoft.com/office/drawing/2014/main" id="{26C8788E-91C3-8219-3DB0-12C23EAE55DF}"/>
              </a:ext>
            </a:extLst>
          </p:cNvPr>
          <p:cNvSpPr txBox="1"/>
          <p:nvPr/>
        </p:nvSpPr>
        <p:spPr>
          <a:xfrm>
            <a:off x="4995819" y="2270261"/>
            <a:ext cx="205854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EXSSiDe</a:t>
            </a:r>
            <a:endParaRPr sz="2800" b="1" dirty="0">
              <a:solidFill>
                <a:srgbClr val="FF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146;p21">
            <a:extLst>
              <a:ext uri="{FF2B5EF4-FFF2-40B4-BE49-F238E27FC236}">
                <a16:creationId xmlns:a16="http://schemas.microsoft.com/office/drawing/2014/main" id="{16C93AFE-8110-A4E3-1FBA-FB41A62DA9C5}"/>
              </a:ext>
            </a:extLst>
          </p:cNvPr>
          <p:cNvSpPr txBox="1"/>
          <p:nvPr/>
        </p:nvSpPr>
        <p:spPr>
          <a:xfrm>
            <a:off x="8675370" y="5783081"/>
            <a:ext cx="205854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α</a:t>
            </a:r>
            <a:r>
              <a:rPr lang="it-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-</a:t>
            </a:r>
            <a:r>
              <a:rPr lang="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Source</a:t>
            </a:r>
            <a:endParaRPr sz="2800" b="1" dirty="0">
              <a:solidFill>
                <a:srgbClr val="FF0000"/>
              </a:solidFill>
              <a:ea typeface="Roboto"/>
              <a:cs typeface="Roboto"/>
              <a:sym typeface="Roboto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07DB29D-71F4-B3D7-5287-5F8666079A75}"/>
              </a:ext>
            </a:extLst>
          </p:cNvPr>
          <p:cNvCxnSpPr>
            <a:stCxn id="16" idx="2"/>
          </p:cNvCxnSpPr>
          <p:nvPr/>
        </p:nvCxnSpPr>
        <p:spPr>
          <a:xfrm>
            <a:off x="6025090" y="2885784"/>
            <a:ext cx="1747310" cy="10458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DEE9A1D-E965-218D-A47C-F0012D4442F5}"/>
              </a:ext>
            </a:extLst>
          </p:cNvPr>
          <p:cNvCxnSpPr>
            <a:cxnSpLocks/>
          </p:cNvCxnSpPr>
          <p:nvPr/>
        </p:nvCxnSpPr>
        <p:spPr>
          <a:xfrm flipH="1" flipV="1">
            <a:off x="9196586" y="4054679"/>
            <a:ext cx="354330" cy="17831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05A54DC-7161-9ECF-773B-410B08625D3F}"/>
              </a:ext>
            </a:extLst>
          </p:cNvPr>
          <p:cNvCxnSpPr>
            <a:cxnSpLocks/>
          </p:cNvCxnSpPr>
          <p:nvPr/>
        </p:nvCxnSpPr>
        <p:spPr>
          <a:xfrm flipH="1">
            <a:off x="8675370" y="2578022"/>
            <a:ext cx="126301" cy="11138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8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  <p:bldP spid="16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6;p23">
            <a:extLst>
              <a:ext uri="{FF2B5EF4-FFF2-40B4-BE49-F238E27FC236}">
                <a16:creationId xmlns:a16="http://schemas.microsoft.com/office/drawing/2014/main" id="{8A4DCF9D-77CE-DF17-7F1D-3DC72F5CD1D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50" y="1310995"/>
            <a:ext cx="4009530" cy="534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7;p23">
            <a:extLst>
              <a:ext uri="{FF2B5EF4-FFF2-40B4-BE49-F238E27FC236}">
                <a16:creationId xmlns:a16="http://schemas.microsoft.com/office/drawing/2014/main" id="{5525033F-0FD0-B100-5632-E7B98910424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6646"/>
          <a:stretch/>
        </p:blipFill>
        <p:spPr>
          <a:xfrm>
            <a:off x="4832122" y="2146862"/>
            <a:ext cx="7253606" cy="35371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6;p21">
            <a:extLst>
              <a:ext uri="{FF2B5EF4-FFF2-40B4-BE49-F238E27FC236}">
                <a16:creationId xmlns:a16="http://schemas.microsoft.com/office/drawing/2014/main" id="{C5EC3037-B585-C49A-D6D7-4291F5AA8969}"/>
              </a:ext>
            </a:extLst>
          </p:cNvPr>
          <p:cNvSpPr txBox="1"/>
          <p:nvPr/>
        </p:nvSpPr>
        <p:spPr>
          <a:xfrm>
            <a:off x="6288260" y="5885416"/>
            <a:ext cx="422734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Gate on EXSSiDe</a:t>
            </a:r>
            <a:endParaRPr sz="2800" b="1" dirty="0">
              <a:solidFill>
                <a:srgbClr val="FF0000"/>
              </a:solidFill>
              <a:ea typeface="Roboto"/>
              <a:cs typeface="Roboto"/>
              <a:sym typeface="Roboto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2ED874C-FE48-4CC5-4618-99805E012946}"/>
              </a:ext>
            </a:extLst>
          </p:cNvPr>
          <p:cNvCxnSpPr>
            <a:cxnSpLocks/>
          </p:cNvCxnSpPr>
          <p:nvPr/>
        </p:nvCxnSpPr>
        <p:spPr>
          <a:xfrm flipV="1">
            <a:off x="8092440" y="4114800"/>
            <a:ext cx="228600" cy="1770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olo 1">
            <a:extLst>
              <a:ext uri="{FF2B5EF4-FFF2-40B4-BE49-F238E27FC236}">
                <a16:creationId xmlns:a16="http://schemas.microsoft.com/office/drawing/2014/main" id="{B7BFA7F8-EC88-7FD4-C19F-9C7990FD1682}"/>
              </a:ext>
            </a:extLst>
          </p:cNvPr>
          <p:cNvSpPr txBox="1">
            <a:spLocks/>
          </p:cNvSpPr>
          <p:nvPr/>
        </p:nvSpPr>
        <p:spPr>
          <a:xfrm>
            <a:off x="2834641" y="98426"/>
            <a:ext cx="9357360" cy="911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4000" dirty="0">
                <a:solidFill>
                  <a:schemeClr val="bg1"/>
                </a:solidFill>
              </a:rPr>
              <a:t>Off-</a:t>
            </a:r>
            <a:r>
              <a:rPr lang="it-IT" sz="4000" dirty="0" err="1">
                <a:solidFill>
                  <a:schemeClr val="bg1"/>
                </a:solidFill>
              </a:rPr>
              <a:t>beam</a:t>
            </a:r>
            <a:r>
              <a:rPr lang="it-IT" sz="4000" dirty="0">
                <a:solidFill>
                  <a:schemeClr val="bg1"/>
                </a:solidFill>
              </a:rPr>
              <a:t> Test of the Tracking System</a:t>
            </a:r>
          </a:p>
        </p:txBody>
      </p:sp>
      <p:pic>
        <p:nvPicPr>
          <p:cNvPr id="3" name="Google Shape;166;p23">
            <a:extLst>
              <a:ext uri="{FF2B5EF4-FFF2-40B4-BE49-F238E27FC236}">
                <a16:creationId xmlns:a16="http://schemas.microsoft.com/office/drawing/2014/main" id="{F246C553-2387-E2D6-6BAC-9C18E1F406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5182"/>
          <a:stretch/>
        </p:blipFill>
        <p:spPr>
          <a:xfrm rot="7245421">
            <a:off x="968766" y="1610162"/>
            <a:ext cx="4009530" cy="4534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0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4B7B5505-4587-AD70-01DB-D16CF221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8" y="1011590"/>
            <a:ext cx="7848600" cy="3148013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DC1770F-87AB-C43E-383D-060048B3C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4479" y="123305"/>
            <a:ext cx="6407478" cy="919162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it-IT" sz="4000" dirty="0">
                <a:solidFill>
                  <a:schemeClr val="bg1"/>
                </a:solidFill>
              </a:rPr>
              <a:t>Light </a:t>
            </a:r>
            <a:r>
              <a:rPr lang="it-IT" altLang="it-IT" sz="4000" dirty="0" err="1">
                <a:solidFill>
                  <a:schemeClr val="bg1"/>
                </a:solidFill>
              </a:rPr>
              <a:t>RIBs</a:t>
            </a:r>
            <a:r>
              <a:rPr lang="it-IT" altLang="it-IT" sz="4000" dirty="0">
                <a:solidFill>
                  <a:schemeClr val="bg1"/>
                </a:solidFill>
              </a:rPr>
              <a:t> </a:t>
            </a:r>
            <a:r>
              <a:rPr lang="it-IT" altLang="it-IT" sz="4000" dirty="0" err="1">
                <a:solidFill>
                  <a:schemeClr val="bg1"/>
                </a:solidFill>
              </a:rPr>
              <a:t>at</a:t>
            </a:r>
            <a:r>
              <a:rPr lang="it-IT" altLang="it-IT" sz="4000" dirty="0">
                <a:solidFill>
                  <a:schemeClr val="bg1"/>
                </a:solidFill>
              </a:rPr>
              <a:t> EXOTIC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161ADF6-7E4D-B535-98A9-1A7CDD08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630" y="4105296"/>
            <a:ext cx="1078556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17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F</a:t>
            </a:r>
            <a:r>
              <a:rPr lang="it-IT" altLang="it-IT" sz="2200" dirty="0">
                <a:latin typeface="+mn-lt"/>
              </a:rPr>
              <a:t>	E = 3–5 MeV/u   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93-96 %</a:t>
            </a:r>
            <a:r>
              <a:rPr lang="it-IT" altLang="it-IT" sz="2200" dirty="0">
                <a:latin typeface="+mn-lt"/>
              </a:rPr>
              <a:t>  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10</a:t>
            </a: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5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 dirty="0">
                <a:solidFill>
                  <a:srgbClr val="FF0000"/>
                </a:solidFill>
                <a:latin typeface="+mn-lt"/>
              </a:rPr>
              <a:t>8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it-IT" altLang="it-IT" sz="2200" dirty="0">
                <a:latin typeface="+mn-lt"/>
              </a:rPr>
              <a:t>	E = 3–5 MeV/u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30-43 %</a:t>
            </a:r>
            <a:r>
              <a:rPr lang="it-IT" altLang="it-IT" sz="2200" dirty="0">
                <a:latin typeface="+mn-lt"/>
              </a:rPr>
              <a:t>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dirty="0">
                <a:solidFill>
                  <a:srgbClr val="FF0000"/>
                </a:solidFill>
                <a:latin typeface="+mn-lt"/>
              </a:rPr>
              <a:t>~ 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it-IT" altLang="it-IT" sz="2200" b="1" baseline="30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FF0000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7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Be</a:t>
            </a:r>
            <a:r>
              <a:rPr lang="it-IT" altLang="it-IT" sz="2200" dirty="0">
                <a:latin typeface="+mn-lt"/>
              </a:rPr>
              <a:t>	E = 2.5–6 MeV/u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99 %</a:t>
            </a:r>
            <a:r>
              <a:rPr lang="it-IT" altLang="it-IT" sz="2200" dirty="0">
                <a:latin typeface="+mn-lt"/>
              </a:rPr>
              <a:t>       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10</a:t>
            </a: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6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15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O</a:t>
            </a:r>
            <a:r>
              <a:rPr lang="it-IT" altLang="it-IT" sz="2200" dirty="0">
                <a:latin typeface="+mn-lt"/>
              </a:rPr>
              <a:t>	E = 1.3 MeV/u    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97-98 %</a:t>
            </a:r>
            <a:r>
              <a:rPr lang="it-IT" altLang="it-IT" sz="2200" dirty="0">
                <a:latin typeface="+mn-lt"/>
              </a:rPr>
              <a:t>   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4*10</a:t>
            </a: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4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b="1" baseline="30000" dirty="0">
                <a:solidFill>
                  <a:srgbClr val="009900"/>
                </a:solidFill>
                <a:latin typeface="+mn-lt"/>
              </a:rPr>
              <a:t>8</a:t>
            </a:r>
            <a:r>
              <a:rPr lang="it-IT" altLang="it-IT" sz="2200" b="1" dirty="0">
                <a:solidFill>
                  <a:srgbClr val="009900"/>
                </a:solidFill>
                <a:latin typeface="+mn-lt"/>
              </a:rPr>
              <a:t>Li</a:t>
            </a:r>
            <a:r>
              <a:rPr lang="it-IT" altLang="it-IT" sz="2200" dirty="0">
                <a:latin typeface="+mn-lt"/>
              </a:rPr>
              <a:t>	E = 2–2.5 MeV/u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9900"/>
                </a:solidFill>
                <a:latin typeface="+mn-lt"/>
              </a:rPr>
              <a:t>99 %</a:t>
            </a:r>
            <a:r>
              <a:rPr lang="it-IT" altLang="it-IT" sz="2200" dirty="0">
                <a:latin typeface="+mn-lt"/>
              </a:rPr>
              <a:t>      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9900"/>
                </a:solidFill>
                <a:latin typeface="+mn-lt"/>
              </a:rPr>
              <a:t>10</a:t>
            </a:r>
            <a:r>
              <a:rPr lang="it-IT" altLang="it-IT" sz="2200" b="1" baseline="30000" dirty="0">
                <a:solidFill>
                  <a:srgbClr val="009900"/>
                </a:solidFill>
                <a:latin typeface="+mn-lt"/>
              </a:rPr>
              <a:t>5</a:t>
            </a:r>
            <a:r>
              <a:rPr lang="it-IT" altLang="it-IT" sz="2200" b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009900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0099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10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C</a:t>
            </a:r>
            <a:r>
              <a:rPr lang="it-IT" altLang="it-IT" sz="2200" dirty="0">
                <a:latin typeface="+mn-lt"/>
              </a:rPr>
              <a:t>	E = 4 MeV/u  	  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99 %</a:t>
            </a:r>
            <a:r>
              <a:rPr lang="it-IT" altLang="it-IT" sz="2200" dirty="0">
                <a:latin typeface="+mn-lt"/>
              </a:rPr>
              <a:t>       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5*10</a:t>
            </a: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3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11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C</a:t>
            </a:r>
            <a:r>
              <a:rPr lang="it-IT" altLang="it-IT" sz="2200" dirty="0">
                <a:latin typeface="+mn-lt"/>
              </a:rPr>
              <a:t>	E = 4 MeV/u       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99 %</a:t>
            </a:r>
            <a:r>
              <a:rPr lang="it-IT" altLang="it-IT" sz="2200" dirty="0">
                <a:latin typeface="+mn-lt"/>
              </a:rPr>
              <a:t>       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2*10</a:t>
            </a:r>
            <a:r>
              <a:rPr lang="it-IT" altLang="it-IT" sz="2200" b="1" baseline="30000" dirty="0">
                <a:solidFill>
                  <a:srgbClr val="0000FF"/>
                </a:solidFill>
                <a:latin typeface="+mn-lt"/>
              </a:rPr>
              <a:t>5</a:t>
            </a:r>
            <a:r>
              <a:rPr lang="it-IT" altLang="it-IT" sz="22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22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it-IT" altLang="it-IT" sz="2200" b="1" baseline="30000" dirty="0">
                <a:solidFill>
                  <a:srgbClr val="FF0000"/>
                </a:solidFill>
                <a:latin typeface="+mn-lt"/>
              </a:rPr>
              <a:t>18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Ne	</a:t>
            </a:r>
            <a:r>
              <a:rPr lang="it-IT" altLang="it-IT" sz="2200" dirty="0">
                <a:latin typeface="+mn-lt"/>
              </a:rPr>
              <a:t>E = 1.3 MeV/u	    	</a:t>
            </a:r>
            <a:r>
              <a:rPr lang="it-IT" altLang="it-IT" sz="2200" dirty="0" err="1">
                <a:latin typeface="+mn-lt"/>
              </a:rPr>
              <a:t>Purity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95 %</a:t>
            </a:r>
            <a:r>
              <a:rPr lang="it-IT" altLang="it-IT" sz="2200" dirty="0">
                <a:latin typeface="+mn-lt"/>
              </a:rPr>
              <a:t>		</a:t>
            </a:r>
            <a:r>
              <a:rPr lang="it-IT" altLang="it-IT" sz="2200" dirty="0" err="1">
                <a:latin typeface="+mn-lt"/>
              </a:rPr>
              <a:t>Intensity</a:t>
            </a:r>
            <a:r>
              <a:rPr lang="it-IT" altLang="it-IT" sz="2200" dirty="0">
                <a:latin typeface="+mn-lt"/>
              </a:rPr>
              <a:t>: 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6*10</a:t>
            </a:r>
            <a:r>
              <a:rPr lang="it-IT" altLang="it-IT" sz="2200" b="1" baseline="30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2200" b="1" dirty="0" err="1">
                <a:solidFill>
                  <a:srgbClr val="FF0000"/>
                </a:solidFill>
                <a:latin typeface="+mn-lt"/>
              </a:rPr>
              <a:t>pps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 (under </a:t>
            </a:r>
            <a:r>
              <a:rPr lang="it-IT" altLang="it-IT" sz="2200" b="1" dirty="0" err="1">
                <a:solidFill>
                  <a:srgbClr val="FF0000"/>
                </a:solidFill>
                <a:latin typeface="+mn-lt"/>
              </a:rPr>
              <a:t>dev</a:t>
            </a:r>
            <a:r>
              <a:rPr lang="it-IT" altLang="it-IT" sz="2200" b="1" dirty="0">
                <a:solidFill>
                  <a:srgbClr val="FF0000"/>
                </a:solidFill>
                <a:latin typeface="+mn-lt"/>
              </a:rPr>
              <a:t>.)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EBFE3E72-25CB-4FD6-7949-220AFDF74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038" y="1156053"/>
            <a:ext cx="504825" cy="50323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8980A7D4-E01A-4320-3EEF-6AEB05ABB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088" y="2380015"/>
            <a:ext cx="360362" cy="341313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CE6939E3-187F-B1C4-13F1-4A6765FDC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82" y="4089565"/>
            <a:ext cx="486811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EBE0C741-FAD0-5E84-EEC7-FEAFC5763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07" y="4749568"/>
            <a:ext cx="486811" cy="433388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DB811B68-3960-C117-3EE6-56950399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59" y="4460643"/>
            <a:ext cx="410134" cy="338138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229A7530-6BB3-2F0A-53F6-D6827F7B6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250" y="2595915"/>
            <a:ext cx="530225" cy="48736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1D449748-12B3-CE19-5910-E92E4E22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800" y="1443390"/>
            <a:ext cx="5032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001FDA2C-0DAD-18DC-4A19-A9728C746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150" y="2883253"/>
            <a:ext cx="504825" cy="504825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ADB99BEA-39FA-5473-329B-2C61693AE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51" y="5109137"/>
            <a:ext cx="522475" cy="43338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61D2BC0C-5128-E520-DF18-245555CC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95" y="5490605"/>
            <a:ext cx="522475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cxnSp>
        <p:nvCxnSpPr>
          <p:cNvPr id="19" name="Straight Arrow Connector 16">
            <a:extLst>
              <a:ext uri="{FF2B5EF4-FFF2-40B4-BE49-F238E27FC236}">
                <a16:creationId xmlns:a16="http://schemas.microsoft.com/office/drawing/2014/main" id="{D853A41A-E4D8-456E-F25C-D1ED95C3ED25}"/>
              </a:ext>
            </a:extLst>
          </p:cNvPr>
          <p:cNvCxnSpPr/>
          <p:nvPr/>
        </p:nvCxnSpPr>
        <p:spPr>
          <a:xfrm flipV="1">
            <a:off x="2773988" y="2451453"/>
            <a:ext cx="0" cy="215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11">
            <a:extLst>
              <a:ext uri="{FF2B5EF4-FFF2-40B4-BE49-F238E27FC236}">
                <a16:creationId xmlns:a16="http://schemas.microsoft.com/office/drawing/2014/main" id="{76A1B503-7155-7128-224D-635BADD7F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97" y="6151769"/>
            <a:ext cx="522475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E622FEC2-8F81-6A54-0C78-1610BB7EB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02" y="5885504"/>
            <a:ext cx="410134" cy="338137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CB110947-34B6-8BA4-92AF-523B7A10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150" y="2019653"/>
            <a:ext cx="4651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45F6BC5A-AA15-1837-CDBB-46B737D01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588" y="2041878"/>
            <a:ext cx="365125" cy="338137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4" name="AutoShape 12">
            <a:extLst>
              <a:ext uri="{FF2B5EF4-FFF2-40B4-BE49-F238E27FC236}">
                <a16:creationId xmlns:a16="http://schemas.microsoft.com/office/drawing/2014/main" id="{BA9023F8-D952-197F-AB91-654E37217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94" y="6594121"/>
            <a:ext cx="328831" cy="215553"/>
          </a:xfrm>
          <a:prstGeom prst="star5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113E1CD2-D322-C440-8053-41688A3EE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846" y="1070595"/>
            <a:ext cx="292745" cy="215553"/>
          </a:xfrm>
          <a:prstGeom prst="star5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2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3CD7215-F7C4-C855-1779-7300E21409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7147" y="211773"/>
            <a:ext cx="9614853" cy="774700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4000" dirty="0" err="1">
                <a:solidFill>
                  <a:schemeClr val="bg1"/>
                </a:solidFill>
              </a:rPr>
              <a:t>Main</a:t>
            </a:r>
            <a:r>
              <a:rPr lang="it-IT" altLang="it-IT" sz="4000" dirty="0">
                <a:solidFill>
                  <a:schemeClr val="bg1"/>
                </a:solidFill>
              </a:rPr>
              <a:t> </a:t>
            </a:r>
            <a:r>
              <a:rPr lang="it-IT" altLang="it-IT" sz="4000" dirty="0" err="1">
                <a:solidFill>
                  <a:schemeClr val="bg1"/>
                </a:solidFill>
              </a:rPr>
              <a:t>Investigated</a:t>
            </a:r>
            <a:r>
              <a:rPr lang="it-IT" altLang="it-IT" sz="4000" dirty="0">
                <a:solidFill>
                  <a:schemeClr val="bg1"/>
                </a:solidFill>
              </a:rPr>
              <a:t> </a:t>
            </a:r>
            <a:r>
              <a:rPr lang="it-IT" altLang="it-IT" sz="4000" dirty="0" err="1">
                <a:solidFill>
                  <a:schemeClr val="bg1"/>
                </a:solidFill>
              </a:rPr>
              <a:t>Topics</a:t>
            </a:r>
            <a:r>
              <a:rPr lang="it-IT" altLang="it-IT" sz="4000" dirty="0">
                <a:solidFill>
                  <a:schemeClr val="bg1"/>
                </a:solidFill>
              </a:rPr>
              <a:t> with EXOTIC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EC85150-6D12-9125-9C9F-E897FD9502BC}"/>
              </a:ext>
            </a:extLst>
          </p:cNvPr>
          <p:cNvSpPr txBox="1">
            <a:spLocks noChangeArrowheads="1"/>
          </p:cNvSpPr>
          <p:nvPr/>
        </p:nvSpPr>
        <p:spPr>
          <a:xfrm>
            <a:off x="112395" y="1419255"/>
            <a:ext cx="11967210" cy="543874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Reaction Dynamics </a:t>
            </a:r>
            <a:r>
              <a:rPr lang="it-IT" altLang="it-IT" b="1" i="1" dirty="0" err="1">
                <a:solidFill>
                  <a:schemeClr val="accent2">
                    <a:lumMod val="50000"/>
                  </a:schemeClr>
                </a:solidFill>
              </a:rPr>
              <a:t>at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Coulomb </a:t>
            </a:r>
            <a:r>
              <a:rPr lang="it-IT" altLang="it-IT" b="1" i="1" dirty="0" err="1">
                <a:solidFill>
                  <a:schemeClr val="accent2">
                    <a:lumMod val="50000"/>
                  </a:schemeClr>
                </a:solidFill>
              </a:rPr>
              <a:t>Barrier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Energies</a:t>
            </a:r>
            <a:endParaRPr lang="it-IT" altLang="it-IT" b="1" i="1" baseline="30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it-IT" altLang="it-IT" sz="1800" b="1" baseline="30000" dirty="0">
                <a:solidFill>
                  <a:schemeClr val="accent2"/>
                </a:solidFill>
              </a:rPr>
              <a:t>17</a:t>
            </a:r>
            <a:r>
              <a:rPr lang="it-IT" altLang="it-IT" sz="1800" b="1" dirty="0">
                <a:solidFill>
                  <a:schemeClr val="accent2"/>
                </a:solidFill>
              </a:rPr>
              <a:t>F + </a:t>
            </a:r>
            <a:r>
              <a:rPr lang="it-IT" altLang="it-IT" sz="1800" b="1" baseline="30000" dirty="0">
                <a:solidFill>
                  <a:schemeClr val="accent2"/>
                </a:solidFill>
              </a:rPr>
              <a:t>208</a:t>
            </a:r>
            <a:r>
              <a:rPr lang="it-IT" altLang="it-IT" sz="1800" b="1" dirty="0">
                <a:solidFill>
                  <a:schemeClr val="accent2"/>
                </a:solidFill>
              </a:rPr>
              <a:t>Pb</a:t>
            </a:r>
            <a:r>
              <a:rPr lang="it-IT" altLang="it-IT" sz="1800" dirty="0"/>
              <a:t> </a:t>
            </a:r>
            <a:r>
              <a:rPr lang="en-US" altLang="it-IT" sz="1800" dirty="0"/>
              <a:t>C. </a:t>
            </a:r>
            <a:r>
              <a:rPr lang="en-US" altLang="it-IT" sz="1800" dirty="0" err="1"/>
              <a:t>Signorini</a:t>
            </a:r>
            <a:r>
              <a:rPr lang="en-US" altLang="it-IT" sz="1800" dirty="0"/>
              <a:t> </a:t>
            </a:r>
            <a:r>
              <a:rPr lang="en-US" altLang="it-IT" sz="1800" i="1" dirty="0"/>
              <a:t>et al.</a:t>
            </a:r>
            <a:r>
              <a:rPr lang="en-US" altLang="it-IT" sz="1800" dirty="0"/>
              <a:t>, Eur. Phys. J. A 44, 63 (2010)</a:t>
            </a:r>
            <a:endParaRPr lang="it-IT" altLang="it-IT" sz="1800" dirty="0"/>
          </a:p>
          <a:p>
            <a:pPr>
              <a:buFont typeface="Wingdings" pitchFamily="2" charset="2"/>
              <a:buNone/>
            </a:pPr>
            <a:r>
              <a:rPr lang="it-IT" altLang="it-IT" sz="1800" b="1" baseline="30000" dirty="0">
                <a:solidFill>
                  <a:schemeClr val="accent2"/>
                </a:solidFill>
              </a:rPr>
              <a:t>17</a:t>
            </a:r>
            <a:r>
              <a:rPr lang="it-IT" altLang="it-IT" sz="1800" b="1" dirty="0">
                <a:solidFill>
                  <a:schemeClr val="accent2"/>
                </a:solidFill>
              </a:rPr>
              <a:t>F + </a:t>
            </a:r>
            <a:r>
              <a:rPr lang="it-IT" altLang="it-IT" sz="1800" b="1" baseline="30000" dirty="0">
                <a:solidFill>
                  <a:schemeClr val="accent2"/>
                </a:solidFill>
              </a:rPr>
              <a:t>58</a:t>
            </a:r>
            <a:r>
              <a:rPr lang="it-IT" altLang="it-IT" sz="1800" b="1" dirty="0">
                <a:solidFill>
                  <a:schemeClr val="accent2"/>
                </a:solidFill>
              </a:rPr>
              <a:t>Ni</a:t>
            </a:r>
            <a:r>
              <a:rPr lang="it-IT" altLang="it-IT" sz="1800" dirty="0"/>
              <a:t> </a:t>
            </a:r>
            <a:r>
              <a:rPr lang="en-US" altLang="it-IT" sz="1800" dirty="0">
                <a:sym typeface="Symbol" pitchFamily="18" charset="2"/>
              </a:rPr>
              <a:t>M. </a:t>
            </a:r>
            <a:r>
              <a:rPr lang="en-US" altLang="it-IT" sz="1800" dirty="0" err="1">
                <a:sym typeface="Symbol" pitchFamily="18" charset="2"/>
              </a:rPr>
              <a:t>Mazzocco</a:t>
            </a:r>
            <a:r>
              <a:rPr lang="en-US" altLang="it-IT" sz="1800" dirty="0">
                <a:sym typeface="Symbol" pitchFamily="18" charset="2"/>
              </a:rPr>
              <a:t> </a:t>
            </a:r>
            <a:r>
              <a:rPr lang="en-US" altLang="it-IT" sz="1800" i="1" dirty="0">
                <a:sym typeface="Symbol" pitchFamily="18" charset="2"/>
              </a:rPr>
              <a:t>et al.</a:t>
            </a:r>
            <a:r>
              <a:rPr lang="en-US" altLang="it-IT" sz="1800" dirty="0">
                <a:sym typeface="Symbol" pitchFamily="18" charset="2"/>
              </a:rPr>
              <a:t>, Phys. Rev. C 82, 054604 (2010)</a:t>
            </a:r>
            <a:endParaRPr lang="it-IT" altLang="it-IT" sz="1800" dirty="0"/>
          </a:p>
          <a:p>
            <a:pPr>
              <a:buFont typeface="Wingdings" pitchFamily="2" charset="2"/>
              <a:buNone/>
            </a:pPr>
            <a:r>
              <a:rPr lang="it-IT" altLang="it-IT" sz="1800" b="1" baseline="30000" dirty="0">
                <a:solidFill>
                  <a:schemeClr val="accent2"/>
                </a:solidFill>
              </a:rPr>
              <a:t>17</a:t>
            </a:r>
            <a:r>
              <a:rPr lang="it-IT" altLang="it-IT" sz="1800" b="1" dirty="0">
                <a:solidFill>
                  <a:schemeClr val="accent2"/>
                </a:solidFill>
              </a:rPr>
              <a:t>F + </a:t>
            </a:r>
            <a:r>
              <a:rPr lang="it-IT" altLang="it-IT" sz="1800" b="1" baseline="30000" dirty="0">
                <a:solidFill>
                  <a:schemeClr val="accent2"/>
                </a:solidFill>
              </a:rPr>
              <a:t>1</a:t>
            </a:r>
            <a:r>
              <a:rPr lang="it-IT" altLang="it-IT" sz="1800" b="1" dirty="0">
                <a:solidFill>
                  <a:schemeClr val="accent2"/>
                </a:solidFill>
              </a:rPr>
              <a:t>H</a:t>
            </a:r>
            <a:r>
              <a:rPr lang="it-IT" altLang="it-IT" sz="1800" dirty="0"/>
              <a:t> N. </a:t>
            </a:r>
            <a:r>
              <a:rPr lang="it-IT" altLang="it-IT" sz="1800" dirty="0" err="1"/>
              <a:t>Patronis</a:t>
            </a:r>
            <a:r>
              <a:rPr lang="it-IT" altLang="it-IT" sz="1800" dirty="0"/>
              <a:t>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</a:t>
            </a:r>
            <a:r>
              <a:rPr lang="it-IT" altLang="it-IT" sz="1800" dirty="0" err="1"/>
              <a:t>Phys</a:t>
            </a:r>
            <a:r>
              <a:rPr lang="it-IT" altLang="it-IT" sz="1800" dirty="0"/>
              <a:t>. Rev. C 85, 024609 (2012)</a:t>
            </a:r>
          </a:p>
          <a:p>
            <a:pPr>
              <a:buFont typeface="Wingdings" pitchFamily="2" charset="2"/>
              <a:buNone/>
            </a:pPr>
            <a:r>
              <a:rPr lang="it-IT" altLang="it-IT" sz="1800" b="1" baseline="30000" dirty="0">
                <a:solidFill>
                  <a:srgbClr val="009900"/>
                </a:solidFill>
              </a:rPr>
              <a:t>8</a:t>
            </a:r>
            <a:r>
              <a:rPr lang="it-IT" altLang="it-IT" sz="1800" b="1" dirty="0">
                <a:solidFill>
                  <a:srgbClr val="009900"/>
                </a:solidFill>
              </a:rPr>
              <a:t>B + </a:t>
            </a:r>
            <a:r>
              <a:rPr lang="it-IT" altLang="it-IT" sz="1800" b="1" baseline="30000" dirty="0">
                <a:solidFill>
                  <a:srgbClr val="009900"/>
                </a:solidFill>
              </a:rPr>
              <a:t>28</a:t>
            </a:r>
            <a:r>
              <a:rPr lang="it-IT" altLang="it-IT" sz="1800" b="1" dirty="0">
                <a:solidFill>
                  <a:srgbClr val="009900"/>
                </a:solidFill>
              </a:rPr>
              <a:t>Si</a:t>
            </a:r>
            <a:r>
              <a:rPr lang="it-IT" altLang="it-IT" sz="1800" dirty="0"/>
              <a:t> A. </a:t>
            </a:r>
            <a:r>
              <a:rPr lang="it-IT" altLang="it-IT" sz="1800" dirty="0" err="1"/>
              <a:t>Pakou</a:t>
            </a:r>
            <a:r>
              <a:rPr lang="it-IT" altLang="it-IT" sz="1800" dirty="0"/>
              <a:t>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</a:t>
            </a:r>
            <a:r>
              <a:rPr lang="it-IT" altLang="it-IT" sz="1800" dirty="0" err="1"/>
              <a:t>Phys</a:t>
            </a:r>
            <a:r>
              <a:rPr lang="it-IT" altLang="it-IT" sz="1800" dirty="0"/>
              <a:t>. Rev. C 87, 014619 (2013)</a:t>
            </a:r>
          </a:p>
          <a:p>
            <a:pPr>
              <a:buFont typeface="Wingdings" pitchFamily="2" charset="2"/>
              <a:buNone/>
            </a:pPr>
            <a:r>
              <a:rPr lang="it-IT" altLang="it-IT" sz="1800" b="1" baseline="30000" dirty="0">
                <a:solidFill>
                  <a:srgbClr val="0000CC"/>
                </a:solidFill>
              </a:rPr>
              <a:t>7</a:t>
            </a:r>
            <a:r>
              <a:rPr lang="it-IT" altLang="it-IT" sz="1800" b="1" dirty="0">
                <a:solidFill>
                  <a:srgbClr val="0000CC"/>
                </a:solidFill>
              </a:rPr>
              <a:t>Be + </a:t>
            </a:r>
            <a:r>
              <a:rPr lang="it-IT" altLang="it-IT" sz="1800" b="1" baseline="30000" dirty="0">
                <a:solidFill>
                  <a:srgbClr val="0000CC"/>
                </a:solidFill>
              </a:rPr>
              <a:t>58</a:t>
            </a:r>
            <a:r>
              <a:rPr lang="it-IT" altLang="it-IT" sz="1800" b="1" dirty="0">
                <a:solidFill>
                  <a:srgbClr val="0000CC"/>
                </a:solidFill>
              </a:rPr>
              <a:t>Ni</a:t>
            </a:r>
            <a:r>
              <a:rPr lang="it-IT" altLang="it-IT" sz="1800" dirty="0"/>
              <a:t> M. Mazzocco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</a:t>
            </a:r>
            <a:r>
              <a:rPr lang="it-IT" altLang="it-IT" sz="1800" dirty="0" err="1"/>
              <a:t>Phys</a:t>
            </a:r>
            <a:r>
              <a:rPr lang="it-IT" altLang="it-IT" sz="1800" dirty="0"/>
              <a:t>. Rev. C 92, 024615 (2015)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0000FF"/>
                </a:solidFill>
              </a:rPr>
              <a:t>7</a:t>
            </a:r>
            <a:r>
              <a:rPr lang="it-IT" altLang="it-IT" sz="1800" b="1" dirty="0">
                <a:solidFill>
                  <a:srgbClr val="0000FF"/>
                </a:solidFill>
              </a:rPr>
              <a:t>Be + </a:t>
            </a:r>
            <a:r>
              <a:rPr lang="it-IT" altLang="it-IT" sz="1800" b="1" baseline="30000" dirty="0">
                <a:solidFill>
                  <a:srgbClr val="0000FF"/>
                </a:solidFill>
              </a:rPr>
              <a:t>208</a:t>
            </a:r>
            <a:r>
              <a:rPr lang="it-IT" altLang="it-IT" sz="1800" b="1" dirty="0">
                <a:solidFill>
                  <a:srgbClr val="0000FF"/>
                </a:solidFill>
              </a:rPr>
              <a:t>Pb</a:t>
            </a:r>
            <a:r>
              <a:rPr lang="it-IT" altLang="it-IT" sz="1800" dirty="0"/>
              <a:t> M. Mazzocco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</a:t>
            </a:r>
            <a:r>
              <a:rPr lang="it-IT" altLang="it-IT" sz="1800" dirty="0" err="1"/>
              <a:t>Phys</a:t>
            </a:r>
            <a:r>
              <a:rPr lang="it-IT" altLang="it-IT" sz="1800" dirty="0"/>
              <a:t>. Rev. C 100, 024602 (2019)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0000FF"/>
                </a:solidFill>
              </a:rPr>
              <a:t>7</a:t>
            </a:r>
            <a:r>
              <a:rPr lang="it-IT" altLang="it-IT" sz="1800" b="1" dirty="0">
                <a:solidFill>
                  <a:srgbClr val="0000FF"/>
                </a:solidFill>
              </a:rPr>
              <a:t>Be + </a:t>
            </a:r>
            <a:r>
              <a:rPr lang="it-IT" altLang="it-IT" sz="1800" b="1" baseline="30000" dirty="0">
                <a:solidFill>
                  <a:srgbClr val="0000FF"/>
                </a:solidFill>
              </a:rPr>
              <a:t>28</a:t>
            </a:r>
            <a:r>
              <a:rPr lang="it-IT" altLang="it-IT" sz="1800" b="1" dirty="0">
                <a:solidFill>
                  <a:srgbClr val="0000FF"/>
                </a:solidFill>
              </a:rPr>
              <a:t>Si</a:t>
            </a:r>
            <a:r>
              <a:rPr lang="it-IT" altLang="it-IT" sz="1800" dirty="0"/>
              <a:t> </a:t>
            </a:r>
            <a:r>
              <a:rPr lang="en-US" altLang="it-IT" sz="1800" dirty="0">
                <a:sym typeface="Symbol" pitchFamily="18" charset="2"/>
              </a:rPr>
              <a:t>O. </a:t>
            </a:r>
            <a:r>
              <a:rPr lang="en-US" altLang="it-IT" sz="1800" dirty="0" err="1">
                <a:sym typeface="Symbol" pitchFamily="18" charset="2"/>
              </a:rPr>
              <a:t>Sgouros</a:t>
            </a:r>
            <a:r>
              <a:rPr lang="en-US" altLang="it-IT" sz="1800" dirty="0">
                <a:sym typeface="Symbol" pitchFamily="18" charset="2"/>
              </a:rPr>
              <a:t> </a:t>
            </a:r>
            <a:r>
              <a:rPr lang="en-US" altLang="it-IT" sz="1800" i="1" dirty="0">
                <a:sym typeface="Symbol" pitchFamily="18" charset="2"/>
              </a:rPr>
              <a:t>et al.</a:t>
            </a:r>
            <a:r>
              <a:rPr lang="en-US" altLang="it-IT" sz="1800" dirty="0">
                <a:sym typeface="Symbol" pitchFamily="18" charset="2"/>
              </a:rPr>
              <a:t>, </a:t>
            </a:r>
            <a:r>
              <a:rPr lang="en-US" sz="1800" dirty="0"/>
              <a:t>Phys. Rev. C 94, 044623 (2016)</a:t>
            </a:r>
            <a:r>
              <a:rPr lang="it-IT" sz="1800" dirty="0"/>
              <a:t>, </a:t>
            </a:r>
            <a:r>
              <a:rPr lang="en-US" sz="1800" dirty="0"/>
              <a:t>Phys. Rev. C 95, 054609 (2017)</a:t>
            </a:r>
            <a:r>
              <a:rPr lang="it-IT" sz="1800" dirty="0"/>
              <a:t> </a:t>
            </a:r>
            <a:endParaRPr lang="en-US" altLang="it-IT" sz="1800" dirty="0">
              <a:sym typeface="Symbol" pitchFamily="18" charset="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FF6600"/>
                </a:solidFill>
              </a:rPr>
              <a:t>8</a:t>
            </a:r>
            <a:r>
              <a:rPr lang="it-IT" altLang="it-IT" sz="1800" b="1" dirty="0">
                <a:solidFill>
                  <a:srgbClr val="FF6600"/>
                </a:solidFill>
              </a:rPr>
              <a:t>Li + </a:t>
            </a:r>
            <a:r>
              <a:rPr lang="it-IT" altLang="it-IT" sz="1800" b="1" baseline="30000" dirty="0">
                <a:solidFill>
                  <a:srgbClr val="FF6600"/>
                </a:solidFill>
              </a:rPr>
              <a:t>90</a:t>
            </a:r>
            <a:r>
              <a:rPr lang="it-IT" altLang="it-IT" sz="1800" b="1" dirty="0">
                <a:solidFill>
                  <a:srgbClr val="FF6600"/>
                </a:solidFill>
              </a:rPr>
              <a:t>Zr</a:t>
            </a:r>
            <a:r>
              <a:rPr lang="it-IT" altLang="it-IT" sz="1800" dirty="0"/>
              <a:t> A. </a:t>
            </a:r>
            <a:r>
              <a:rPr lang="it-IT" altLang="it-IT" sz="1800" dirty="0" err="1"/>
              <a:t>Pakou</a:t>
            </a:r>
            <a:r>
              <a:rPr lang="it-IT" altLang="it-IT" sz="1800" dirty="0"/>
              <a:t> </a:t>
            </a:r>
            <a:r>
              <a:rPr lang="it-IT" altLang="it-IT" sz="1800" i="1" dirty="0" err="1"/>
              <a:t>at</a:t>
            </a:r>
            <a:r>
              <a:rPr lang="it-IT" altLang="it-IT" sz="1800" i="1" dirty="0"/>
              <a:t> al.</a:t>
            </a:r>
            <a:r>
              <a:rPr lang="it-IT" altLang="it-IT" sz="1800" dirty="0"/>
              <a:t>, Eur. </a:t>
            </a:r>
            <a:r>
              <a:rPr lang="it-IT" altLang="it-IT" sz="1800" dirty="0" err="1"/>
              <a:t>Phys</a:t>
            </a:r>
            <a:r>
              <a:rPr lang="it-IT" altLang="it-IT" sz="1800" dirty="0"/>
              <a:t>. J. A 51, 55 (2015), </a:t>
            </a:r>
            <a:r>
              <a:rPr lang="en-US" sz="1800" dirty="0"/>
              <a:t>Eur. Phys. J. A 51, 90 (2015)</a:t>
            </a:r>
            <a:r>
              <a:rPr lang="it-IT" altLang="it-IT" sz="1800" dirty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009900"/>
                </a:solidFill>
              </a:rPr>
              <a:t>8</a:t>
            </a:r>
            <a:r>
              <a:rPr lang="it-IT" altLang="it-IT" sz="1800" b="1" dirty="0">
                <a:solidFill>
                  <a:srgbClr val="009900"/>
                </a:solidFill>
              </a:rPr>
              <a:t>B + </a:t>
            </a:r>
            <a:r>
              <a:rPr lang="it-IT" altLang="it-IT" sz="1800" b="1" baseline="30000" dirty="0">
                <a:solidFill>
                  <a:srgbClr val="009900"/>
                </a:solidFill>
              </a:rPr>
              <a:t>28</a:t>
            </a:r>
            <a:r>
              <a:rPr lang="it-IT" altLang="it-IT" sz="1800" b="1" dirty="0">
                <a:solidFill>
                  <a:srgbClr val="009900"/>
                </a:solidFill>
              </a:rPr>
              <a:t>Si</a:t>
            </a:r>
            <a:r>
              <a:rPr lang="it-IT" altLang="it-IT" sz="1800" dirty="0"/>
              <a:t> C. Parascandolo, D. </a:t>
            </a:r>
            <a:r>
              <a:rPr lang="it-IT" altLang="it-IT" sz="1800" dirty="0" err="1"/>
              <a:t>Pierroutsakou</a:t>
            </a:r>
            <a:r>
              <a:rPr lang="it-IT" altLang="it-IT" sz="1800" dirty="0"/>
              <a:t>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(in </a:t>
            </a:r>
            <a:r>
              <a:rPr lang="it-IT" altLang="it-IT" sz="1800" dirty="0" err="1"/>
              <a:t>preparation</a:t>
            </a:r>
            <a:r>
              <a:rPr lang="it-IT" altLang="it-IT" sz="1800" dirty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b="1" i="1" dirty="0" err="1">
                <a:solidFill>
                  <a:schemeClr val="accent2">
                    <a:lumMod val="50000"/>
                  </a:schemeClr>
                </a:solidFill>
              </a:rPr>
              <a:t>Resonant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Scattering – </a:t>
            </a:r>
            <a:r>
              <a:rPr lang="el-GR" altLang="it-IT" b="1" i="1" dirty="0">
                <a:solidFill>
                  <a:schemeClr val="accent2">
                    <a:lumMod val="50000"/>
                  </a:schemeClr>
                </a:solidFill>
              </a:rPr>
              <a:t>α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clustering</a:t>
            </a:r>
            <a:endParaRPr lang="it-IT" altLang="it-IT" b="1" i="1" baseline="30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7030A0"/>
                </a:solidFill>
              </a:rPr>
              <a:t>15</a:t>
            </a:r>
            <a:r>
              <a:rPr lang="it-IT" altLang="it-IT" sz="1800" b="1" dirty="0">
                <a:solidFill>
                  <a:srgbClr val="7030A0"/>
                </a:solidFill>
              </a:rPr>
              <a:t>O + </a:t>
            </a:r>
            <a:r>
              <a:rPr lang="it-IT" altLang="it-IT" sz="1800" b="1" baseline="30000" dirty="0">
                <a:solidFill>
                  <a:srgbClr val="7030A0"/>
                </a:solidFill>
              </a:rPr>
              <a:t>4</a:t>
            </a:r>
            <a:r>
              <a:rPr lang="it-IT" altLang="it-IT" sz="1800" b="1" dirty="0">
                <a:solidFill>
                  <a:srgbClr val="7030A0"/>
                </a:solidFill>
              </a:rPr>
              <a:t>He</a:t>
            </a:r>
            <a:r>
              <a:rPr lang="it-IT" altLang="it-IT" sz="1800" dirty="0">
                <a:solidFill>
                  <a:srgbClr val="7030A0"/>
                </a:solidFill>
              </a:rPr>
              <a:t> </a:t>
            </a:r>
            <a:r>
              <a:rPr lang="it-IT" altLang="it-IT" sz="1800" dirty="0"/>
              <a:t>D. Torresi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</a:t>
            </a:r>
            <a:r>
              <a:rPr lang="en-US" sz="1800" dirty="0"/>
              <a:t>Phys. Rev. C 96, 044317 (2017)</a:t>
            </a:r>
            <a:endParaRPr lang="it-IT" altLang="it-IT" sz="1800" dirty="0"/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996600"/>
                </a:solidFill>
              </a:rPr>
              <a:t>11</a:t>
            </a:r>
            <a:r>
              <a:rPr lang="it-IT" altLang="it-IT" sz="1800" b="1" dirty="0">
                <a:solidFill>
                  <a:srgbClr val="996600"/>
                </a:solidFill>
              </a:rPr>
              <a:t>C + </a:t>
            </a:r>
            <a:r>
              <a:rPr lang="it-IT" altLang="it-IT" sz="1800" b="1" baseline="30000" dirty="0">
                <a:solidFill>
                  <a:srgbClr val="996600"/>
                </a:solidFill>
              </a:rPr>
              <a:t>4</a:t>
            </a:r>
            <a:r>
              <a:rPr lang="it-IT" altLang="it-IT" sz="1800" b="1" dirty="0">
                <a:solidFill>
                  <a:srgbClr val="996600"/>
                </a:solidFill>
              </a:rPr>
              <a:t>He</a:t>
            </a:r>
            <a:r>
              <a:rPr lang="it-IT" altLang="it-IT" sz="1800" dirty="0">
                <a:solidFill>
                  <a:srgbClr val="7030A0"/>
                </a:solidFill>
              </a:rPr>
              <a:t> </a:t>
            </a:r>
            <a:r>
              <a:rPr lang="it-IT" altLang="it-IT" sz="1800" dirty="0"/>
              <a:t>D. Torresi, C. </a:t>
            </a:r>
            <a:r>
              <a:rPr lang="it-IT" altLang="it-IT" sz="1800" dirty="0" err="1"/>
              <a:t>Wheldon</a:t>
            </a:r>
            <a:r>
              <a:rPr lang="it-IT" altLang="it-IT" sz="1800" dirty="0"/>
              <a:t>, C. Parascandolo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(in </a:t>
            </a:r>
            <a:r>
              <a:rPr lang="it-IT" altLang="it-IT" sz="1800" dirty="0" err="1"/>
              <a:t>preparation</a:t>
            </a:r>
            <a:r>
              <a:rPr lang="it-IT" altLang="it-IT" sz="1800" dirty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Reactions of </a:t>
            </a:r>
            <a:r>
              <a:rPr lang="it-IT" altLang="it-IT" b="1" i="1" dirty="0" err="1">
                <a:solidFill>
                  <a:schemeClr val="accent2">
                    <a:lumMod val="50000"/>
                  </a:schemeClr>
                </a:solidFill>
              </a:rPr>
              <a:t>Astrophysical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altLang="it-IT" b="1" i="1" dirty="0" err="1">
                <a:solidFill>
                  <a:schemeClr val="accent2">
                    <a:lumMod val="50000"/>
                  </a:schemeClr>
                </a:solidFill>
              </a:rPr>
              <a:t>Interest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via Trojan </a:t>
            </a:r>
            <a:r>
              <a:rPr lang="it-IT" altLang="it-IT" b="1" i="1" dirty="0" err="1">
                <a:solidFill>
                  <a:schemeClr val="accent2">
                    <a:lumMod val="50000"/>
                  </a:schemeClr>
                </a:solidFill>
              </a:rPr>
              <a:t>Horse</a:t>
            </a:r>
            <a:r>
              <a:rPr lang="it-IT" altLang="it-IT" b="1" i="1" dirty="0">
                <a:solidFill>
                  <a:schemeClr val="accent2">
                    <a:lumMod val="50000"/>
                  </a:schemeClr>
                </a:solidFill>
              </a:rPr>
              <a:t> Method</a:t>
            </a:r>
            <a:endParaRPr lang="it-IT" altLang="it-IT" b="1" i="1" baseline="300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IT" sz="1800" b="1" baseline="30000" dirty="0">
                <a:solidFill>
                  <a:srgbClr val="0000CC"/>
                </a:solidFill>
              </a:rPr>
              <a:t>7</a:t>
            </a:r>
            <a:r>
              <a:rPr lang="it-IT" altLang="it-IT" sz="1800" b="1" dirty="0">
                <a:solidFill>
                  <a:srgbClr val="0000FF"/>
                </a:solidFill>
              </a:rPr>
              <a:t>Be + </a:t>
            </a:r>
            <a:r>
              <a:rPr lang="it-IT" altLang="it-IT" sz="1800" b="1" baseline="30000" dirty="0">
                <a:solidFill>
                  <a:srgbClr val="0000FF"/>
                </a:solidFill>
              </a:rPr>
              <a:t>2</a:t>
            </a:r>
            <a:r>
              <a:rPr lang="it-IT" altLang="it-IT" sz="1800" b="1" dirty="0">
                <a:solidFill>
                  <a:srgbClr val="0000FF"/>
                </a:solidFill>
              </a:rPr>
              <a:t>H</a:t>
            </a:r>
            <a:r>
              <a:rPr lang="it-IT" altLang="it-IT" sz="1800" dirty="0">
                <a:solidFill>
                  <a:srgbClr val="7030A0"/>
                </a:solidFill>
              </a:rPr>
              <a:t> </a:t>
            </a:r>
            <a:r>
              <a:rPr lang="it-IT" altLang="it-IT" sz="1800" dirty="0"/>
              <a:t>L. Lamia </a:t>
            </a:r>
            <a:r>
              <a:rPr lang="it-IT" altLang="it-IT" sz="1800" i="1" dirty="0"/>
              <a:t>et al.</a:t>
            </a:r>
            <a:r>
              <a:rPr lang="it-IT" altLang="it-IT" sz="1800" dirty="0"/>
              <a:t>, Ap. J. 879, 23 (2019)</a:t>
            </a:r>
          </a:p>
        </p:txBody>
      </p:sp>
    </p:spTree>
    <p:extLst>
      <p:ext uri="{BB962C8B-B14F-4D97-AF65-F5344CB8AC3E}">
        <p14:creationId xmlns:p14="http://schemas.microsoft.com/office/powerpoint/2010/main" val="168192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A0E7B-E31B-3E42-40FC-C58CE473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570" y="156260"/>
            <a:ext cx="8229600" cy="7747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EXOTIC and AGATA (March 2021)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A6901A-7234-3715-A22D-40F5E4CC632D}"/>
              </a:ext>
            </a:extLst>
          </p:cNvPr>
          <p:cNvSpPr txBox="1">
            <a:spLocks/>
          </p:cNvSpPr>
          <p:nvPr/>
        </p:nvSpPr>
        <p:spPr>
          <a:xfrm>
            <a:off x="171450" y="4617720"/>
            <a:ext cx="11852910" cy="19773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/>
              <a:t>With the </a:t>
            </a:r>
            <a:r>
              <a:rPr lang="it-IT" sz="2400" dirty="0" err="1"/>
              <a:t>installation</a:t>
            </a:r>
            <a:r>
              <a:rPr lang="it-IT" sz="2400" dirty="0"/>
              <a:t> of AGATA, the </a:t>
            </a:r>
            <a:r>
              <a:rPr lang="it-IT" sz="2400" b="1" dirty="0" err="1">
                <a:solidFill>
                  <a:srgbClr val="FF0000"/>
                </a:solidFill>
              </a:rPr>
              <a:t>two</a:t>
            </a:r>
            <a:r>
              <a:rPr lang="it-IT" sz="2400" b="1" dirty="0">
                <a:solidFill>
                  <a:srgbClr val="FF0000"/>
                </a:solidFill>
              </a:rPr>
              <a:t> reaction </a:t>
            </a:r>
            <a:r>
              <a:rPr lang="it-IT" sz="2400" b="1" dirty="0" err="1">
                <a:solidFill>
                  <a:srgbClr val="FF0000"/>
                </a:solidFill>
              </a:rPr>
              <a:t>chambers</a:t>
            </a:r>
            <a:r>
              <a:rPr lang="it-IT" sz="2400" dirty="0"/>
              <a:t> </a:t>
            </a:r>
            <a:r>
              <a:rPr lang="it-IT" sz="2400" dirty="0" err="1"/>
              <a:t>located</a:t>
            </a:r>
            <a:r>
              <a:rPr lang="it-IT" sz="2400" dirty="0"/>
              <a:t> in the </a:t>
            </a:r>
            <a:r>
              <a:rPr lang="it-IT" sz="2400" dirty="0" err="1"/>
              <a:t>proximity</a:t>
            </a:r>
            <a:r>
              <a:rPr lang="it-IT" sz="2400" dirty="0"/>
              <a:t> of the </a:t>
            </a:r>
            <a:r>
              <a:rPr lang="it-IT" sz="2400" dirty="0" err="1"/>
              <a:t>final</a:t>
            </a:r>
            <a:r>
              <a:rPr lang="it-IT" sz="2400" dirty="0"/>
              <a:t> </a:t>
            </a:r>
            <a:r>
              <a:rPr lang="it-IT" sz="2400" dirty="0" err="1"/>
              <a:t>focal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 of EXOTIC </a:t>
            </a:r>
            <a:r>
              <a:rPr lang="it-IT" sz="2400" dirty="0" err="1"/>
              <a:t>had</a:t>
            </a:r>
            <a:r>
              <a:rPr lang="it-IT" sz="2400" dirty="0"/>
              <a:t> to be </a:t>
            </a:r>
            <a:r>
              <a:rPr lang="it-IT" sz="2400" b="1" dirty="0" err="1">
                <a:solidFill>
                  <a:srgbClr val="009900"/>
                </a:solidFill>
              </a:rPr>
              <a:t>removed</a:t>
            </a:r>
            <a:r>
              <a:rPr lang="it-IT" sz="2400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/>
              <a:t> </a:t>
            </a:r>
            <a:r>
              <a:rPr lang="it-IT" sz="2400" dirty="0" err="1"/>
              <a:t>Nevertheless</a:t>
            </a:r>
            <a:r>
              <a:rPr lang="it-IT" sz="2400" dirty="0"/>
              <a:t>, the </a:t>
            </a:r>
            <a:r>
              <a:rPr lang="it-IT" sz="2400" b="1" dirty="0">
                <a:solidFill>
                  <a:srgbClr val="FF0000"/>
                </a:solidFill>
              </a:rPr>
              <a:t>AGATA </a:t>
            </a:r>
            <a:r>
              <a:rPr lang="it-IT" sz="2400" b="1" dirty="0" err="1">
                <a:solidFill>
                  <a:srgbClr val="FF0000"/>
                </a:solidFill>
              </a:rPr>
              <a:t>focal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plane</a:t>
            </a:r>
            <a:r>
              <a:rPr lang="it-IT" sz="2400" dirty="0"/>
              <a:t>, in the PRISMA-AGATA </a:t>
            </a:r>
            <a:r>
              <a:rPr lang="it-IT" sz="2400" dirty="0" err="1"/>
              <a:t>configuration</a:t>
            </a:r>
            <a:r>
              <a:rPr lang="it-IT" sz="2400" dirty="0"/>
              <a:t>,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located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FF0000"/>
                </a:solidFill>
              </a:rPr>
              <a:t>2.68 m downstream</a:t>
            </a:r>
            <a:r>
              <a:rPr lang="it-IT" sz="2400" dirty="0"/>
              <a:t> the </a:t>
            </a:r>
            <a:r>
              <a:rPr lang="it-IT" sz="2400" dirty="0" err="1"/>
              <a:t>original</a:t>
            </a:r>
            <a:r>
              <a:rPr lang="it-IT" sz="2400" dirty="0"/>
              <a:t> </a:t>
            </a:r>
            <a:r>
              <a:rPr lang="it-IT" sz="2400" dirty="0" err="1"/>
              <a:t>final</a:t>
            </a:r>
            <a:r>
              <a:rPr lang="it-IT" sz="2400" dirty="0"/>
              <a:t> </a:t>
            </a:r>
            <a:r>
              <a:rPr lang="it-IT" sz="2400" dirty="0" err="1"/>
              <a:t>focal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 and </a:t>
            </a:r>
            <a:r>
              <a:rPr lang="it-IT" sz="2400" dirty="0" err="1"/>
              <a:t>ion</a:t>
            </a:r>
            <a:r>
              <a:rPr lang="it-IT" sz="2400" dirty="0"/>
              <a:t>-optical </a:t>
            </a:r>
            <a:r>
              <a:rPr lang="it-IT" sz="2400" dirty="0" err="1"/>
              <a:t>calculations</a:t>
            </a:r>
            <a:r>
              <a:rPr lang="it-IT" sz="2400" dirty="0"/>
              <a:t> </a:t>
            </a:r>
            <a:r>
              <a:rPr lang="it-IT" sz="2400" dirty="0" err="1"/>
              <a:t>proved</a:t>
            </a:r>
            <a:r>
              <a:rPr lang="it-IT" sz="2400" dirty="0"/>
              <a:t> the </a:t>
            </a:r>
            <a:r>
              <a:rPr lang="it-IT" sz="2400" dirty="0" err="1"/>
              <a:t>possibility</a:t>
            </a:r>
            <a:r>
              <a:rPr lang="it-IT" sz="2400" dirty="0"/>
              <a:t> of </a:t>
            </a:r>
            <a:r>
              <a:rPr lang="it-IT" sz="2400" b="1" dirty="0" err="1">
                <a:solidFill>
                  <a:srgbClr val="0070C0"/>
                </a:solidFill>
              </a:rPr>
              <a:t>coupling</a:t>
            </a:r>
            <a:r>
              <a:rPr lang="it-IT" sz="2400" b="1" dirty="0">
                <a:solidFill>
                  <a:srgbClr val="0070C0"/>
                </a:solidFill>
              </a:rPr>
              <a:t> EXOTIC</a:t>
            </a:r>
            <a:r>
              <a:rPr lang="it-IT" sz="2400" dirty="0"/>
              <a:t> and </a:t>
            </a:r>
            <a:r>
              <a:rPr lang="it-IT" sz="2400" b="1" dirty="0">
                <a:solidFill>
                  <a:srgbClr val="0070C0"/>
                </a:solidFill>
              </a:rPr>
              <a:t>AGATA</a:t>
            </a:r>
            <a:r>
              <a:rPr lang="it-IT" sz="24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C951D0-F354-EED4-C238-37E3E150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341170"/>
            <a:ext cx="4028309" cy="3002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A05F5B-5A8A-3596-2323-E9C7D1CB5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3" t="19999" r="28021" b="7593"/>
          <a:stretch/>
        </p:blipFill>
        <p:spPr>
          <a:xfrm>
            <a:off x="8602836" y="1341170"/>
            <a:ext cx="3439896" cy="30022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B7B87C-7024-6A69-F9C1-32A6E155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725" y="1341170"/>
            <a:ext cx="4028310" cy="30022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94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030A1D-08FC-D22D-7504-A3DC105D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494" y="161290"/>
            <a:ext cx="9221286" cy="7747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RIB </a:t>
            </a:r>
            <a:r>
              <a:rPr lang="it-IT" sz="4000" dirty="0" err="1">
                <a:solidFill>
                  <a:schemeClr val="bg1"/>
                </a:solidFill>
              </a:rPr>
              <a:t>Intensities</a:t>
            </a:r>
            <a:r>
              <a:rPr lang="it-IT" sz="4000" dirty="0">
                <a:solidFill>
                  <a:schemeClr val="bg1"/>
                </a:solidFill>
              </a:rPr>
              <a:t> for EXOTIC + AGATA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28AD36-4AF7-17BF-0715-6010F34EE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18" y="2363860"/>
            <a:ext cx="7872164" cy="4494140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5DDAE4B-ACDA-2B5B-6702-A24BE2D75C5A}"/>
              </a:ext>
            </a:extLst>
          </p:cNvPr>
          <p:cNvSpPr txBox="1">
            <a:spLocks/>
          </p:cNvSpPr>
          <p:nvPr/>
        </p:nvSpPr>
        <p:spPr>
          <a:xfrm>
            <a:off x="102870" y="1220715"/>
            <a:ext cx="11967209" cy="12804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err="1"/>
              <a:t>According</a:t>
            </a:r>
            <a:r>
              <a:rPr lang="it-IT" sz="2400" dirty="0"/>
              <a:t> to the </a:t>
            </a:r>
            <a:r>
              <a:rPr lang="it-IT" sz="2400" dirty="0" err="1"/>
              <a:t>ion</a:t>
            </a:r>
            <a:r>
              <a:rPr lang="it-IT" sz="2400" dirty="0"/>
              <a:t>-optical </a:t>
            </a:r>
            <a:r>
              <a:rPr lang="it-IT" sz="2400" dirty="0" err="1"/>
              <a:t>simulations</a:t>
            </a:r>
            <a:r>
              <a:rPr lang="it-IT" sz="2400" dirty="0"/>
              <a:t>,</a:t>
            </a:r>
            <a:r>
              <a:rPr lang="it-IT" sz="2400" b="1" dirty="0">
                <a:solidFill>
                  <a:srgbClr val="009900"/>
                </a:solidFill>
              </a:rPr>
              <a:t> </a:t>
            </a:r>
            <a:r>
              <a:rPr lang="it-IT" sz="2400" dirty="0"/>
              <a:t>a</a:t>
            </a:r>
            <a:r>
              <a:rPr lang="it-IT" sz="2400" b="1" dirty="0">
                <a:solidFill>
                  <a:srgbClr val="009900"/>
                </a:solidFill>
              </a:rPr>
              <a:t> ~50%-</a:t>
            </a:r>
            <a:r>
              <a:rPr lang="it-IT" sz="2400" b="1" dirty="0" err="1">
                <a:solidFill>
                  <a:srgbClr val="009900"/>
                </a:solidFill>
              </a:rPr>
              <a:t>reduction</a:t>
            </a:r>
            <a:r>
              <a:rPr lang="it-IT" sz="2400" dirty="0"/>
              <a:t> in </a:t>
            </a:r>
            <a:r>
              <a:rPr lang="it-IT" sz="2400" dirty="0" err="1"/>
              <a:t>secondary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intensity</a:t>
            </a:r>
            <a:r>
              <a:rPr lang="it-IT" sz="2400" dirty="0"/>
              <a:t> (with </a:t>
            </a:r>
            <a:r>
              <a:rPr lang="it-IT" sz="2400" dirty="0" err="1"/>
              <a:t>respect</a:t>
            </a:r>
            <a:r>
              <a:rPr lang="it-IT" sz="2400" dirty="0"/>
              <a:t> to the EXOTIC stand-alone </a:t>
            </a:r>
            <a:r>
              <a:rPr lang="it-IT" sz="2400" dirty="0" err="1"/>
              <a:t>configuration</a:t>
            </a:r>
            <a:r>
              <a:rPr lang="it-IT" sz="2400" dirty="0"/>
              <a:t>)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estimated</a:t>
            </a:r>
            <a:r>
              <a:rPr lang="it-IT" sz="2400" dirty="0"/>
              <a:t> for a </a:t>
            </a:r>
            <a:r>
              <a:rPr lang="it-IT" sz="2400" b="1" dirty="0">
                <a:solidFill>
                  <a:srgbClr val="0000CC"/>
                </a:solidFill>
              </a:rPr>
              <a:t>target </a:t>
            </a:r>
            <a:r>
              <a:rPr lang="it-IT" sz="2400" b="1" dirty="0" err="1">
                <a:solidFill>
                  <a:srgbClr val="0000CC"/>
                </a:solidFill>
              </a:rPr>
              <a:t>diameter</a:t>
            </a:r>
            <a:r>
              <a:rPr lang="it-IT" sz="2400" b="1" dirty="0">
                <a:solidFill>
                  <a:srgbClr val="0000CC"/>
                </a:solidFill>
              </a:rPr>
              <a:t> of 15 mm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1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A1555-1867-0DB1-D974-F94888CC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20" y="150473"/>
            <a:ext cx="6995160" cy="825499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Upgrade of EXOTIC (2023)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E9DD75-1986-91D8-349E-ABC7F42964D1}"/>
              </a:ext>
            </a:extLst>
          </p:cNvPr>
          <p:cNvSpPr txBox="1">
            <a:spLocks/>
          </p:cNvSpPr>
          <p:nvPr/>
        </p:nvSpPr>
        <p:spPr>
          <a:xfrm>
            <a:off x="272416" y="1322046"/>
            <a:ext cx="5625464" cy="53854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it-IT" dirty="0"/>
              <a:t>Power lines</a:t>
            </a:r>
          </a:p>
          <a:p>
            <a:pPr marL="342900" indent="-342900"/>
            <a:r>
              <a:rPr lang="it-IT" dirty="0" err="1"/>
              <a:t>Signal</a:t>
            </a:r>
            <a:r>
              <a:rPr lang="it-IT" dirty="0"/>
              <a:t> cables</a:t>
            </a:r>
          </a:p>
          <a:p>
            <a:pPr marL="342900" indent="-342900"/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diagnostics</a:t>
            </a:r>
            <a:endParaRPr lang="it-IT" dirty="0"/>
          </a:p>
          <a:p>
            <a:pPr marL="342900" indent="-342900"/>
            <a:r>
              <a:rPr lang="it-IT" dirty="0"/>
              <a:t>Vacuum control</a:t>
            </a:r>
          </a:p>
          <a:p>
            <a:pPr marL="342900" indent="-342900"/>
            <a:r>
              <a:rPr lang="it-IT" dirty="0"/>
              <a:t>Gas target control</a:t>
            </a:r>
          </a:p>
          <a:p>
            <a:pPr marL="342900" indent="-342900"/>
            <a:r>
              <a:rPr lang="it-IT" dirty="0"/>
              <a:t>LN</a:t>
            </a:r>
            <a:r>
              <a:rPr lang="it-IT" baseline="-25000" dirty="0"/>
              <a:t>2</a:t>
            </a:r>
            <a:r>
              <a:rPr lang="it-IT" dirty="0"/>
              <a:t> pile-line </a:t>
            </a:r>
            <a:r>
              <a:rPr lang="it-IT" dirty="0" err="1"/>
              <a:t>insulation</a:t>
            </a:r>
            <a:endParaRPr lang="it-IT" dirty="0"/>
          </a:p>
          <a:p>
            <a:pPr marL="342900" indent="-342900"/>
            <a:r>
              <a:rPr lang="it-IT" dirty="0"/>
              <a:t>Water </a:t>
            </a:r>
            <a:r>
              <a:rPr lang="it-IT" dirty="0" err="1"/>
              <a:t>collector</a:t>
            </a:r>
            <a:r>
              <a:rPr lang="it-IT" dirty="0"/>
              <a:t> and pipelines for </a:t>
            </a:r>
            <a:r>
              <a:rPr lang="it-IT" dirty="0" err="1"/>
              <a:t>cooling</a:t>
            </a:r>
            <a:r>
              <a:rPr lang="it-IT" dirty="0"/>
              <a:t> the </a:t>
            </a:r>
            <a:r>
              <a:rPr lang="it-IT" dirty="0" err="1"/>
              <a:t>magnets</a:t>
            </a:r>
            <a:endParaRPr lang="it-IT" dirty="0"/>
          </a:p>
          <a:p>
            <a:pPr marL="342900" indent="-342900"/>
            <a:r>
              <a:rPr lang="it-IT" dirty="0" err="1"/>
              <a:t>Magnets</a:t>
            </a:r>
            <a:r>
              <a:rPr lang="it-IT" dirty="0"/>
              <a:t> and Wien Filter remote control</a:t>
            </a:r>
          </a:p>
          <a:p>
            <a:pPr marL="342900" indent="-342900"/>
            <a:r>
              <a:rPr lang="it-IT" dirty="0" err="1"/>
              <a:t>Slit</a:t>
            </a:r>
            <a:r>
              <a:rPr lang="it-IT" dirty="0"/>
              <a:t> remote control</a:t>
            </a:r>
          </a:p>
          <a:p>
            <a:pPr marL="342900" indent="-342900"/>
            <a:r>
              <a:rPr lang="it-IT" dirty="0" err="1"/>
              <a:t>Teslameters</a:t>
            </a:r>
            <a:endParaRPr lang="it-IT" dirty="0"/>
          </a:p>
          <a:p>
            <a:pPr marL="342900" indent="-342900"/>
            <a:r>
              <a:rPr lang="it-IT" dirty="0" err="1"/>
              <a:t>Compressed</a:t>
            </a:r>
            <a:r>
              <a:rPr lang="it-IT" dirty="0"/>
              <a:t> air</a:t>
            </a:r>
          </a:p>
          <a:p>
            <a:pPr marL="342900" indent="-342900"/>
            <a:r>
              <a:rPr lang="it-IT" dirty="0"/>
              <a:t>Tracking detectors</a:t>
            </a:r>
          </a:p>
        </p:txBody>
      </p:sp>
      <p:pic>
        <p:nvPicPr>
          <p:cNvPr id="4" name="Immagine 3" descr="Immagine che contiene macchina, ingegneria, interno, industria&#10;&#10;Descrizione generata automaticamente">
            <a:extLst>
              <a:ext uri="{FF2B5EF4-FFF2-40B4-BE49-F238E27FC236}">
                <a16:creationId xmlns:a16="http://schemas.microsoft.com/office/drawing/2014/main" id="{7B756CB8-E2D7-0EEC-C3B4-4C711D14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7918" r="17578" b="5324"/>
          <a:stretch/>
        </p:blipFill>
        <p:spPr>
          <a:xfrm>
            <a:off x="5612130" y="1228725"/>
            <a:ext cx="641223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004A89-1B20-8537-5570-485CC75D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110441"/>
            <a:ext cx="9326880" cy="949324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1</a:t>
            </a:r>
            <a:r>
              <a:rPr lang="it-IT" sz="4000" baseline="30000" dirty="0">
                <a:solidFill>
                  <a:schemeClr val="bg1"/>
                </a:solidFill>
              </a:rPr>
              <a:t>st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Commissioning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Run</a:t>
            </a:r>
            <a:r>
              <a:rPr lang="it-IT" sz="4000" dirty="0">
                <a:solidFill>
                  <a:schemeClr val="bg1"/>
                </a:solidFill>
              </a:rPr>
              <a:t> (</a:t>
            </a:r>
            <a:r>
              <a:rPr lang="it-IT" sz="4000" dirty="0" err="1">
                <a:solidFill>
                  <a:schemeClr val="bg1"/>
                </a:solidFill>
              </a:rPr>
              <a:t>Oct</a:t>
            </a:r>
            <a:r>
              <a:rPr lang="it-IT" sz="4000" dirty="0">
                <a:solidFill>
                  <a:schemeClr val="bg1"/>
                </a:solidFill>
              </a:rPr>
              <a:t>. 28-29, 2023)</a:t>
            </a:r>
          </a:p>
        </p:txBody>
      </p:sp>
      <p:pic>
        <p:nvPicPr>
          <p:cNvPr id="3" name="Segnaposto contenuto 5" descr="Immagine che contiene ingegneria, macchina, Ricambio auto, tubo&#10;&#10;Descrizione generata automaticamente">
            <a:extLst>
              <a:ext uri="{FF2B5EF4-FFF2-40B4-BE49-F238E27FC236}">
                <a16:creationId xmlns:a16="http://schemas.microsoft.com/office/drawing/2014/main" id="{B59DBE60-22F5-7AF4-B781-D4C37A93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826" y="2017356"/>
            <a:ext cx="5237163" cy="39278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7AB7AA-549D-606E-2455-71916BD6AC3A}"/>
              </a:ext>
            </a:extLst>
          </p:cNvPr>
          <p:cNvSpPr txBox="1"/>
          <p:nvPr/>
        </p:nvSpPr>
        <p:spPr>
          <a:xfrm>
            <a:off x="4748211" y="3516354"/>
            <a:ext cx="7085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Reoptimization</a:t>
            </a:r>
            <a:r>
              <a:rPr lang="it-IT" sz="2400" dirty="0"/>
              <a:t> of the </a:t>
            </a:r>
            <a:r>
              <a:rPr lang="it-IT" sz="2400" b="1" dirty="0" err="1"/>
              <a:t>primary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</a:t>
            </a:r>
            <a:r>
              <a:rPr lang="it-IT" sz="2400" b="1" dirty="0" err="1"/>
              <a:t>focussing</a:t>
            </a:r>
            <a:r>
              <a:rPr lang="it-IT" sz="2400" b="1" dirty="0"/>
              <a:t> procedure</a:t>
            </a:r>
            <a:r>
              <a:rPr lang="it-IT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Quickly</a:t>
            </a:r>
            <a:r>
              <a:rPr lang="it-IT" sz="2400" dirty="0"/>
              <a:t> </a:t>
            </a:r>
            <a:r>
              <a:rPr lang="it-IT" sz="2400" dirty="0" err="1"/>
              <a:t>reproduced</a:t>
            </a:r>
            <a:r>
              <a:rPr lang="it-IT" sz="2400" dirty="0"/>
              <a:t> the </a:t>
            </a:r>
            <a:r>
              <a:rPr lang="it-IT" sz="2400" b="1" dirty="0" err="1"/>
              <a:t>secondary</a:t>
            </a:r>
            <a:r>
              <a:rPr lang="it-IT" sz="2400" b="1" dirty="0"/>
              <a:t> </a:t>
            </a:r>
            <a:r>
              <a:rPr lang="it-IT" sz="2400" b="1" dirty="0" err="1"/>
              <a:t>beam</a:t>
            </a:r>
            <a:r>
              <a:rPr lang="it-IT" sz="2400" b="1" dirty="0"/>
              <a:t> production </a:t>
            </a:r>
            <a:r>
              <a:rPr lang="it-IT" sz="2400" b="1" dirty="0" err="1"/>
              <a:t>conditions</a:t>
            </a:r>
            <a:r>
              <a:rPr lang="it-IT" sz="2400" dirty="0"/>
              <a:t> of November 2013.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Tuning</a:t>
            </a:r>
            <a:r>
              <a:rPr lang="it-IT" sz="2400" dirty="0"/>
              <a:t> of the </a:t>
            </a:r>
            <a:r>
              <a:rPr lang="it-IT" sz="2400" dirty="0" err="1"/>
              <a:t>ion</a:t>
            </a:r>
            <a:r>
              <a:rPr lang="it-IT" sz="2400" dirty="0"/>
              <a:t> optical </a:t>
            </a:r>
            <a:r>
              <a:rPr lang="it-IT" sz="2400" dirty="0" err="1"/>
              <a:t>elements</a:t>
            </a:r>
            <a:r>
              <a:rPr lang="it-IT" sz="2400" dirty="0"/>
              <a:t> of the </a:t>
            </a:r>
            <a:r>
              <a:rPr lang="it-IT" sz="2400" dirty="0" err="1"/>
              <a:t>beamline</a:t>
            </a:r>
            <a:r>
              <a:rPr lang="it-IT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Test of the </a:t>
            </a:r>
            <a:r>
              <a:rPr lang="it-IT" sz="2400" b="1" dirty="0"/>
              <a:t>AGATA performance</a:t>
            </a:r>
            <a:r>
              <a:rPr lang="it-IT" sz="2400" dirty="0"/>
              <a:t> and </a:t>
            </a:r>
            <a:r>
              <a:rPr lang="it-IT" sz="2400" b="1" dirty="0" err="1"/>
              <a:t>neutron</a:t>
            </a:r>
            <a:r>
              <a:rPr lang="it-IT" sz="2400" b="1" dirty="0"/>
              <a:t> </a:t>
            </a:r>
            <a:r>
              <a:rPr lang="it-IT" sz="2400" b="1" dirty="0" err="1"/>
              <a:t>flux</a:t>
            </a:r>
            <a:r>
              <a:rPr lang="it-IT" sz="2400" dirty="0"/>
              <a:t> on the detectors.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01BC44-CA71-5A14-4394-164EAEE4FBFF}"/>
              </a:ext>
            </a:extLst>
          </p:cNvPr>
          <p:cNvSpPr txBox="1"/>
          <p:nvPr/>
        </p:nvSpPr>
        <p:spPr>
          <a:xfrm>
            <a:off x="4748212" y="1478578"/>
            <a:ext cx="69789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First </a:t>
            </a:r>
            <a:r>
              <a:rPr lang="it-IT" sz="2400" dirty="0" err="1"/>
              <a:t>experimental</a:t>
            </a:r>
            <a:r>
              <a:rPr lang="it-IT" sz="2400" dirty="0"/>
              <a:t> </a:t>
            </a:r>
            <a:r>
              <a:rPr lang="it-IT" sz="2400" dirty="0" err="1"/>
              <a:t>run</a:t>
            </a:r>
            <a:r>
              <a:rPr lang="it-IT" sz="2400" dirty="0"/>
              <a:t> with EXOTIC after </a:t>
            </a:r>
            <a:r>
              <a:rPr lang="it-IT" sz="2400" dirty="0" err="1"/>
              <a:t>nearly</a:t>
            </a:r>
            <a:r>
              <a:rPr lang="it-IT" sz="2400" dirty="0"/>
              <a:t> 4 </a:t>
            </a:r>
            <a:r>
              <a:rPr lang="it-IT" sz="2400" dirty="0" err="1"/>
              <a:t>years</a:t>
            </a:r>
            <a:r>
              <a:rPr lang="it-IT" sz="2400" dirty="0"/>
              <a:t> of </a:t>
            </a:r>
            <a:r>
              <a:rPr lang="it-IT" sz="2400" dirty="0" err="1"/>
              <a:t>inactivity</a:t>
            </a:r>
            <a:r>
              <a:rPr lang="it-IT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/>
              <a:t>Beam</a:t>
            </a:r>
            <a:r>
              <a:rPr lang="it-IT" sz="2400" dirty="0"/>
              <a:t>: </a:t>
            </a:r>
            <a:r>
              <a:rPr lang="it-IT" sz="2400" baseline="30000" dirty="0"/>
              <a:t>7</a:t>
            </a:r>
            <a:r>
              <a:rPr lang="it-IT" sz="2400" dirty="0"/>
              <a:t>Li</a:t>
            </a:r>
            <a:r>
              <a:rPr lang="it-IT" sz="2400" baseline="30000" dirty="0"/>
              <a:t>3+</a:t>
            </a:r>
            <a:r>
              <a:rPr lang="it-IT" sz="2400" dirty="0"/>
              <a:t>, 48 MeV, 1-35 </a:t>
            </a:r>
            <a:r>
              <a:rPr lang="it-IT" sz="2400" dirty="0" err="1"/>
              <a:t>pnA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Target</a:t>
            </a:r>
            <a:r>
              <a:rPr lang="it-IT" sz="2400" dirty="0"/>
              <a:t>: </a:t>
            </a:r>
            <a:r>
              <a:rPr lang="it-IT" sz="2400" baseline="30000" dirty="0"/>
              <a:t>1</a:t>
            </a:r>
            <a:r>
              <a:rPr lang="it-IT" sz="2400" dirty="0"/>
              <a:t>H</a:t>
            </a:r>
            <a:r>
              <a:rPr lang="it-IT" sz="2400" baseline="-25000" dirty="0"/>
              <a:t>2</a:t>
            </a:r>
            <a:r>
              <a:rPr lang="it-IT" sz="2400" dirty="0"/>
              <a:t>, 1 bar, -184°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RIB</a:t>
            </a:r>
            <a:r>
              <a:rPr lang="it-IT" sz="2400" dirty="0"/>
              <a:t>: </a:t>
            </a:r>
            <a:r>
              <a:rPr lang="it-IT" sz="2400" baseline="30000" dirty="0"/>
              <a:t>7</a:t>
            </a:r>
            <a:r>
              <a:rPr lang="it-IT" sz="2400" dirty="0"/>
              <a:t>Be</a:t>
            </a:r>
            <a:r>
              <a:rPr lang="it-IT" sz="2400" baseline="30000" dirty="0"/>
              <a:t>4+</a:t>
            </a:r>
            <a:r>
              <a:rPr lang="it-IT" sz="2400" dirty="0"/>
              <a:t>, ~42 MeV</a:t>
            </a:r>
          </a:p>
        </p:txBody>
      </p:sp>
    </p:spTree>
    <p:extLst>
      <p:ext uri="{BB962C8B-B14F-4D97-AF65-F5344CB8AC3E}">
        <p14:creationId xmlns:p14="http://schemas.microsoft.com/office/powerpoint/2010/main" val="7610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64992</TotalTime>
  <Words>2243</Words>
  <Application>Microsoft Office PowerPoint</Application>
  <PresentationFormat>Widescreen</PresentationFormat>
  <Paragraphs>250</Paragraphs>
  <Slides>35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</vt:lpstr>
      <vt:lpstr>Cambria Math</vt:lpstr>
      <vt:lpstr>Courier New</vt:lpstr>
      <vt:lpstr>Open Sans</vt:lpstr>
      <vt:lpstr>Roboto</vt:lpstr>
      <vt:lpstr>Symbol</vt:lpstr>
      <vt:lpstr>Times New Roman</vt:lpstr>
      <vt:lpstr>Wingdings</vt:lpstr>
      <vt:lpstr>Tema di Office</vt:lpstr>
      <vt:lpstr>The Upgrade of the Facility EXOTIC</vt:lpstr>
      <vt:lpstr>Presentazione standard di PowerPoint</vt:lpstr>
      <vt:lpstr>Facility EXOTIC at INFN-LNL</vt:lpstr>
      <vt:lpstr>Light RIBs at EXOTIC</vt:lpstr>
      <vt:lpstr>Main Investigated Topics with EXOTIC</vt:lpstr>
      <vt:lpstr>EXOTIC and AGATA (March 2021)</vt:lpstr>
      <vt:lpstr>RIB Intensities for EXOTIC + AGATA</vt:lpstr>
      <vt:lpstr>Upgrade of EXOTIC (2023)</vt:lpstr>
      <vt:lpstr>1st Commissioning Run (Oct. 28-29, 2023)</vt:lpstr>
      <vt:lpstr>Building the MCP (Sep.-Nov. 2023)</vt:lpstr>
      <vt:lpstr>MCP, Delay Lines and Readout Electronics</vt:lpstr>
      <vt:lpstr>MCP First Tests (Dec. 3-4, 2023)</vt:lpstr>
      <vt:lpstr>1st Test with α-particles (Dec. 18, 2023)</vt:lpstr>
      <vt:lpstr>Time and Position Resolution</vt:lpstr>
      <vt:lpstr>Efficiency with Alpha Particles</vt:lpstr>
      <vt:lpstr>3rd Commissioning Run (July 5-6, 2024)</vt:lpstr>
      <vt:lpstr>Next Commissioning Runs</vt:lpstr>
      <vt:lpstr>AGATA: Possible Configurations</vt:lpstr>
      <vt:lpstr>Ancillary Detectors and Targets</vt:lpstr>
      <vt:lpstr>Charged Particle Arrays</vt:lpstr>
      <vt:lpstr>Summary</vt:lpstr>
      <vt:lpstr>Collaboration</vt:lpstr>
      <vt:lpstr>Università degli Studi di Padova</vt:lpstr>
      <vt:lpstr>Backup</vt:lpstr>
      <vt:lpstr>Ion-Optical Tuning of EXOTIC</vt:lpstr>
      <vt:lpstr>AGATA</vt:lpstr>
      <vt:lpstr>AGATA: Concept of γ-ray Tracking</vt:lpstr>
      <vt:lpstr>AGATA Time-Line</vt:lpstr>
      <vt:lpstr>AGATA: Efficiency</vt:lpstr>
      <vt:lpstr>7Be + 208Pb</vt:lpstr>
      <vt:lpstr>11C-11B Isospin Asymmetry (A. Gottardo)</vt:lpstr>
      <vt:lpstr>Presentazione standard di PowerPoint</vt:lpstr>
      <vt:lpstr>Off-beam Test of the Tracking System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 Giuliano</dc:creator>
  <cp:lastModifiedBy>Marco Mazzocco</cp:lastModifiedBy>
  <cp:revision>128</cp:revision>
  <dcterms:created xsi:type="dcterms:W3CDTF">2022-07-26T10:43:33Z</dcterms:created>
  <dcterms:modified xsi:type="dcterms:W3CDTF">2024-08-18T14:59:35Z</dcterms:modified>
</cp:coreProperties>
</file>