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37.jpg" ContentType="image/jpg"/>
  <Override PartName="/ppt/media/image38.jpg" ContentType="image/jp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59.jpg" ContentType="image/jpg"/>
  <Override PartName="/ppt/media/image60.jpg" ContentType="image/jpg"/>
  <Override PartName="/ppt/media/image62.jpg" ContentType="image/jpg"/>
  <Override PartName="/ppt/media/image65.jpg" ContentType="image/jpg"/>
  <Override PartName="/ppt/media/image78.jpg" ContentType="image/jpg"/>
  <Override PartName="/ppt/media/image79.jpg" ContentType="image/jpg"/>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91.jpg" ContentType="image/jpg"/>
  <Override PartName="/ppt/notesSlides/notesSlide16.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5"/>
  </p:notesMasterIdLst>
  <p:handoutMasterIdLst>
    <p:handoutMasterId r:id="rId56"/>
  </p:handoutMasterIdLst>
  <p:sldIdLst>
    <p:sldId id="400" r:id="rId2"/>
    <p:sldId id="549" r:id="rId3"/>
    <p:sldId id="547" r:id="rId4"/>
    <p:sldId id="563" r:id="rId5"/>
    <p:sldId id="546" r:id="rId6"/>
    <p:sldId id="566" r:id="rId7"/>
    <p:sldId id="636" r:id="rId8"/>
    <p:sldId id="548" r:id="rId9"/>
    <p:sldId id="326" r:id="rId10"/>
    <p:sldId id="628" r:id="rId11"/>
    <p:sldId id="577" r:id="rId12"/>
    <p:sldId id="638" r:id="rId13"/>
    <p:sldId id="635" r:id="rId14"/>
    <p:sldId id="427" r:id="rId15"/>
    <p:sldId id="437" r:id="rId16"/>
    <p:sldId id="560" r:id="rId17"/>
    <p:sldId id="261" r:id="rId18"/>
    <p:sldId id="264" r:id="rId19"/>
    <p:sldId id="633" r:id="rId20"/>
    <p:sldId id="266" r:id="rId21"/>
    <p:sldId id="398" r:id="rId22"/>
    <p:sldId id="640" r:id="rId23"/>
    <p:sldId id="340" r:id="rId24"/>
    <p:sldId id="381" r:id="rId25"/>
    <p:sldId id="267" r:id="rId26"/>
    <p:sldId id="268" r:id="rId27"/>
    <p:sldId id="282" r:id="rId28"/>
    <p:sldId id="634" r:id="rId29"/>
    <p:sldId id="287" r:id="rId30"/>
    <p:sldId id="630" r:id="rId31"/>
    <p:sldId id="631" r:id="rId32"/>
    <p:sldId id="639" r:id="rId33"/>
    <p:sldId id="425" r:id="rId34"/>
    <p:sldId id="288" r:id="rId35"/>
    <p:sldId id="265" r:id="rId36"/>
    <p:sldId id="621" r:id="rId37"/>
    <p:sldId id="286" r:id="rId38"/>
    <p:sldId id="259" r:id="rId39"/>
    <p:sldId id="303" r:id="rId40"/>
    <p:sldId id="618" r:id="rId41"/>
    <p:sldId id="632" r:id="rId42"/>
    <p:sldId id="467" r:id="rId43"/>
    <p:sldId id="284" r:id="rId44"/>
    <p:sldId id="564" r:id="rId45"/>
    <p:sldId id="405" r:id="rId46"/>
    <p:sldId id="567" r:id="rId47"/>
    <p:sldId id="503" r:id="rId48"/>
    <p:sldId id="429" r:id="rId49"/>
    <p:sldId id="402" r:id="rId50"/>
    <p:sldId id="327" r:id="rId51"/>
    <p:sldId id="426" r:id="rId52"/>
    <p:sldId id="293" r:id="rId53"/>
    <p:sldId id="430" r:id="rId54"/>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Times New Roman"/>
      </a:defRPr>
    </a:lvl1pPr>
    <a:lvl2pPr marL="0" marR="0" indent="4572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Times New Roman"/>
      </a:defRPr>
    </a:lvl2pPr>
    <a:lvl3pPr marL="0" marR="0" indent="9144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Times New Roman"/>
      </a:defRPr>
    </a:lvl3pPr>
    <a:lvl4pPr marL="0" marR="0" indent="13716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Times New Roman"/>
      </a:defRPr>
    </a:lvl4pPr>
    <a:lvl5pPr marL="0" marR="0" indent="18288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Times New Roman"/>
      </a:defRPr>
    </a:lvl5pPr>
    <a:lvl6pPr marL="0" marR="0" indent="22860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Times New Roman"/>
      </a:defRPr>
    </a:lvl6pPr>
    <a:lvl7pPr marL="0" marR="0" indent="27432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Times New Roman"/>
      </a:defRPr>
    </a:lvl7pPr>
    <a:lvl8pPr marL="0" marR="0" indent="32004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Times New Roman"/>
      </a:defRPr>
    </a:lvl8pPr>
    <a:lvl9pPr marL="0" marR="0" indent="36576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Times New Roman"/>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00D0"/>
    <a:srgbClr val="3749FF"/>
    <a:srgbClr val="FFFF00"/>
    <a:srgbClr val="233894"/>
    <a:srgbClr val="2F3972"/>
    <a:srgbClr val="00EF00"/>
    <a:srgbClr val="075ED1"/>
    <a:srgbClr val="FF08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AECDD"/>
          </a:solidFill>
        </a:fill>
      </a:tcStyle>
    </a:wholeTbl>
    <a:band2H>
      <a:tcTxStyle/>
      <a:tcStyle>
        <a:tcBdr/>
        <a:fill>
          <a:solidFill>
            <a:srgbClr val="E6F6EF"/>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wholeTbl>
    <a:band2H>
      <a:tcTxStyle/>
      <a:tcStyle>
        <a:tcBdr/>
        <a:fill>
          <a:solidFill>
            <a:schemeClr val="accent3">
              <a:lumOff val="44000"/>
            </a:schemeClr>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CCCE6"/>
          </a:solidFill>
        </a:fill>
      </a:tcStyle>
    </a:wholeTbl>
    <a:band2H>
      <a:tcTxStyle/>
      <a:tcStyle>
        <a:tcBdr/>
        <a:fill>
          <a:solidFill>
            <a:srgbClr val="E7E7F3"/>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chemeClr val="accent3">
              <a:lumOff val="44000"/>
            </a:schemeClr>
          </a:solidFill>
        </a:fill>
      </a:tcStyle>
    </a:band2H>
    <a:firstCol>
      <a:tcTxStyle b="on" i="off">
        <a:fontRef idx="minor">
          <a:schemeClr val="accent3">
            <a:lumOff val="44000"/>
          </a:schemeClr>
        </a:fontRef>
        <a:schemeClr val="accent3">
          <a:lumOff val="44000"/>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3">
              <a:lumOff val="44000"/>
            </a:schemeClr>
          </a:solidFill>
        </a:fill>
      </a:tcStyle>
    </a:lastRow>
    <a:firstRow>
      <a:tcTxStyle b="on" i="off">
        <a:fontRef idx="minor">
          <a:schemeClr val="accent3">
            <a:lumOff val="44000"/>
          </a:schemeClr>
        </a:fontRef>
        <a:schemeClr val="accent3">
          <a:lumOff val="44000"/>
        </a:schemeClr>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chemeClr val="accent3">
              <a:lumOff val="44000"/>
            </a:schemeClr>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Inget format, tabellrutnät">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949"/>
    <p:restoredTop sz="96327"/>
  </p:normalViewPr>
  <p:slideViewPr>
    <p:cSldViewPr snapToGrid="0" snapToObjects="1">
      <p:cViewPr>
        <p:scale>
          <a:sx n="108" d="100"/>
          <a:sy n="108" d="100"/>
        </p:scale>
        <p:origin x="312" y="520"/>
      </p:cViewPr>
      <p:guideLst/>
    </p:cSldViewPr>
  </p:slideViewPr>
  <p:outlineViewPr>
    <p:cViewPr>
      <p:scale>
        <a:sx n="33" d="100"/>
        <a:sy n="33" d="100"/>
      </p:scale>
      <p:origin x="0" y="-1728"/>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Macintosh%20HD:Users:boce:BC:work:prop:AGATA-GANIL:Proposals_2016:88Ru:88Ru_Chong.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scatterChart>
        <c:scatterStyle val="lineMarker"/>
        <c:varyColors val="0"/>
        <c:ser>
          <c:idx val="0"/>
          <c:order val="0"/>
          <c:tx>
            <c:v>full fpg</c:v>
          </c:tx>
          <c:xVal>
            <c:numRef>
              <c:f>Sheet1!$B$29:$B$40</c:f>
              <c:numCache>
                <c:formatCode>0.0000</c:formatCode>
                <c:ptCount val="12"/>
                <c:pt idx="0">
                  <c:v>0.28799999999999998</c:v>
                </c:pt>
                <c:pt idx="1">
                  <c:v>0.36899999999999999</c:v>
                </c:pt>
                <c:pt idx="2">
                  <c:v>0.40050000000000002</c:v>
                </c:pt>
                <c:pt idx="3">
                  <c:v>0.38300000000000001</c:v>
                </c:pt>
                <c:pt idx="4">
                  <c:v>0.39650000000000002</c:v>
                </c:pt>
                <c:pt idx="5">
                  <c:v>0.41649999999999998</c:v>
                </c:pt>
                <c:pt idx="6">
                  <c:v>0.39950000000000002</c:v>
                </c:pt>
                <c:pt idx="7">
                  <c:v>0.39500000000000002</c:v>
                </c:pt>
                <c:pt idx="8">
                  <c:v>0.4975</c:v>
                </c:pt>
                <c:pt idx="9">
                  <c:v>0.63100000000000001</c:v>
                </c:pt>
                <c:pt idx="10">
                  <c:v>0.76100000000000001</c:v>
                </c:pt>
                <c:pt idx="11">
                  <c:v>0.88</c:v>
                </c:pt>
              </c:numCache>
            </c:numRef>
          </c:xVal>
          <c:yVal>
            <c:numRef>
              <c:f>Sheet1!$A$29:$A$40</c:f>
              <c:numCache>
                <c:formatCode>0.0000</c:formatCode>
                <c:ptCount val="12"/>
                <c:pt idx="0">
                  <c:v>1</c:v>
                </c:pt>
                <c:pt idx="1">
                  <c:v>3</c:v>
                </c:pt>
                <c:pt idx="2">
                  <c:v>5</c:v>
                </c:pt>
                <c:pt idx="3">
                  <c:v>7</c:v>
                </c:pt>
                <c:pt idx="4">
                  <c:v>9</c:v>
                </c:pt>
                <c:pt idx="5">
                  <c:v>11</c:v>
                </c:pt>
                <c:pt idx="6">
                  <c:v>13</c:v>
                </c:pt>
                <c:pt idx="7">
                  <c:v>15</c:v>
                </c:pt>
                <c:pt idx="8">
                  <c:v>17</c:v>
                </c:pt>
                <c:pt idx="9">
                  <c:v>19</c:v>
                </c:pt>
                <c:pt idx="10">
                  <c:v>21</c:v>
                </c:pt>
                <c:pt idx="11">
                  <c:v>23</c:v>
                </c:pt>
              </c:numCache>
            </c:numRef>
          </c:yVal>
          <c:smooth val="0"/>
          <c:extLst>
            <c:ext xmlns:c16="http://schemas.microsoft.com/office/drawing/2014/chart" uri="{C3380CC4-5D6E-409C-BE32-E72D297353CC}">
              <c16:uniqueId val="{00000000-D116-8A40-AE69-85C9A81FBB69}"/>
            </c:ext>
          </c:extLst>
        </c:ser>
        <c:ser>
          <c:idx val="1"/>
          <c:order val="1"/>
          <c:tx>
            <c:v>trun fpg (4p4h)</c:v>
          </c:tx>
          <c:xVal>
            <c:numRef>
              <c:f>Sheet1!$C$29:$C$40</c:f>
              <c:numCache>
                <c:formatCode>0.0000</c:formatCode>
                <c:ptCount val="12"/>
                <c:pt idx="0">
                  <c:v>0.252</c:v>
                </c:pt>
                <c:pt idx="1">
                  <c:v>0.313</c:v>
                </c:pt>
                <c:pt idx="2">
                  <c:v>0.38300000000000001</c:v>
                </c:pt>
                <c:pt idx="3">
                  <c:v>0.3775</c:v>
                </c:pt>
                <c:pt idx="4">
                  <c:v>0.35899999999999999</c:v>
                </c:pt>
                <c:pt idx="5">
                  <c:v>0.375</c:v>
                </c:pt>
                <c:pt idx="6">
                  <c:v>0.38500000000000001</c:v>
                </c:pt>
                <c:pt idx="7">
                  <c:v>0.38250000000000001</c:v>
                </c:pt>
                <c:pt idx="8">
                  <c:v>0.48599999999999999</c:v>
                </c:pt>
                <c:pt idx="9">
                  <c:v>0.59199999999999997</c:v>
                </c:pt>
                <c:pt idx="10">
                  <c:v>0.69899999999999995</c:v>
                </c:pt>
                <c:pt idx="11">
                  <c:v>0.77800000000000002</c:v>
                </c:pt>
              </c:numCache>
            </c:numRef>
          </c:xVal>
          <c:yVal>
            <c:numRef>
              <c:f>Sheet1!$A$29:$A$40</c:f>
              <c:numCache>
                <c:formatCode>0.0000</c:formatCode>
                <c:ptCount val="12"/>
                <c:pt idx="0">
                  <c:v>1</c:v>
                </c:pt>
                <c:pt idx="1">
                  <c:v>3</c:v>
                </c:pt>
                <c:pt idx="2">
                  <c:v>5</c:v>
                </c:pt>
                <c:pt idx="3">
                  <c:v>7</c:v>
                </c:pt>
                <c:pt idx="4">
                  <c:v>9</c:v>
                </c:pt>
                <c:pt idx="5">
                  <c:v>11</c:v>
                </c:pt>
                <c:pt idx="6">
                  <c:v>13</c:v>
                </c:pt>
                <c:pt idx="7">
                  <c:v>15</c:v>
                </c:pt>
                <c:pt idx="8">
                  <c:v>17</c:v>
                </c:pt>
                <c:pt idx="9">
                  <c:v>19</c:v>
                </c:pt>
                <c:pt idx="10">
                  <c:v>21</c:v>
                </c:pt>
                <c:pt idx="11">
                  <c:v>23</c:v>
                </c:pt>
              </c:numCache>
            </c:numRef>
          </c:yVal>
          <c:smooth val="0"/>
          <c:extLst>
            <c:ext xmlns:c16="http://schemas.microsoft.com/office/drawing/2014/chart" uri="{C3380CC4-5D6E-409C-BE32-E72D297353CC}">
              <c16:uniqueId val="{00000001-D116-8A40-AE69-85C9A81FBB69}"/>
            </c:ext>
          </c:extLst>
        </c:ser>
        <c:ser>
          <c:idx val="2"/>
          <c:order val="2"/>
          <c:tx>
            <c:v>trun fpg+d (4p4h)</c:v>
          </c:tx>
          <c:xVal>
            <c:numRef>
              <c:f>Sheet1!$D$29:$D$40</c:f>
              <c:numCache>
                <c:formatCode>0.0000</c:formatCode>
                <c:ptCount val="12"/>
                <c:pt idx="0">
                  <c:v>0.26050000000000001</c:v>
                </c:pt>
                <c:pt idx="1">
                  <c:v>0.31</c:v>
                </c:pt>
                <c:pt idx="2">
                  <c:v>0.35599999999999998</c:v>
                </c:pt>
                <c:pt idx="3">
                  <c:v>0.3775</c:v>
                </c:pt>
                <c:pt idx="4">
                  <c:v>0.39200000000000002</c:v>
                </c:pt>
                <c:pt idx="5">
                  <c:v>0.40500000000000003</c:v>
                </c:pt>
                <c:pt idx="6">
                  <c:v>0.41349999999999998</c:v>
                </c:pt>
                <c:pt idx="7">
                  <c:v>0.44450000000000001</c:v>
                </c:pt>
                <c:pt idx="8">
                  <c:v>0.52849999999999997</c:v>
                </c:pt>
                <c:pt idx="9">
                  <c:v>0.64249999999999996</c:v>
                </c:pt>
                <c:pt idx="10">
                  <c:v>0.76049999999999995</c:v>
                </c:pt>
                <c:pt idx="11">
                  <c:v>0.87149999999999905</c:v>
                </c:pt>
              </c:numCache>
            </c:numRef>
          </c:xVal>
          <c:yVal>
            <c:numRef>
              <c:f>Sheet1!$A$29:$A$40</c:f>
              <c:numCache>
                <c:formatCode>0.0000</c:formatCode>
                <c:ptCount val="12"/>
                <c:pt idx="0">
                  <c:v>1</c:v>
                </c:pt>
                <c:pt idx="1">
                  <c:v>3</c:v>
                </c:pt>
                <c:pt idx="2">
                  <c:v>5</c:v>
                </c:pt>
                <c:pt idx="3">
                  <c:v>7</c:v>
                </c:pt>
                <c:pt idx="4">
                  <c:v>9</c:v>
                </c:pt>
                <c:pt idx="5">
                  <c:v>11</c:v>
                </c:pt>
                <c:pt idx="6">
                  <c:v>13</c:v>
                </c:pt>
                <c:pt idx="7">
                  <c:v>15</c:v>
                </c:pt>
                <c:pt idx="8">
                  <c:v>17</c:v>
                </c:pt>
                <c:pt idx="9">
                  <c:v>19</c:v>
                </c:pt>
                <c:pt idx="10">
                  <c:v>21</c:v>
                </c:pt>
                <c:pt idx="11">
                  <c:v>23</c:v>
                </c:pt>
              </c:numCache>
            </c:numRef>
          </c:yVal>
          <c:smooth val="0"/>
          <c:extLst>
            <c:ext xmlns:c16="http://schemas.microsoft.com/office/drawing/2014/chart" uri="{C3380CC4-5D6E-409C-BE32-E72D297353CC}">
              <c16:uniqueId val="{00000002-D116-8A40-AE69-85C9A81FBB69}"/>
            </c:ext>
          </c:extLst>
        </c:ser>
        <c:ser>
          <c:idx val="4"/>
          <c:order val="3"/>
          <c:tx>
            <c:v>exp</c:v>
          </c:tx>
          <c:xVal>
            <c:numRef>
              <c:f>Sheet1!$F$29:$F$32</c:f>
              <c:numCache>
                <c:formatCode>0.0000</c:formatCode>
                <c:ptCount val="4"/>
                <c:pt idx="0">
                  <c:v>0.308</c:v>
                </c:pt>
                <c:pt idx="1">
                  <c:v>0.4</c:v>
                </c:pt>
                <c:pt idx="2">
                  <c:v>0.48199999999999998</c:v>
                </c:pt>
                <c:pt idx="3">
                  <c:v>0.55049999999999999</c:v>
                </c:pt>
              </c:numCache>
            </c:numRef>
          </c:xVal>
          <c:yVal>
            <c:numRef>
              <c:f>Sheet1!$A$29:$A$32</c:f>
              <c:numCache>
                <c:formatCode>0.0000</c:formatCode>
                <c:ptCount val="4"/>
                <c:pt idx="0">
                  <c:v>1</c:v>
                </c:pt>
                <c:pt idx="1">
                  <c:v>3</c:v>
                </c:pt>
                <c:pt idx="2">
                  <c:v>5</c:v>
                </c:pt>
                <c:pt idx="3">
                  <c:v>7</c:v>
                </c:pt>
              </c:numCache>
            </c:numRef>
          </c:yVal>
          <c:smooth val="0"/>
          <c:extLst>
            <c:ext xmlns:c16="http://schemas.microsoft.com/office/drawing/2014/chart" uri="{C3380CC4-5D6E-409C-BE32-E72D297353CC}">
              <c16:uniqueId val="{00000003-D116-8A40-AE69-85C9A81FBB69}"/>
            </c:ext>
          </c:extLst>
        </c:ser>
        <c:dLbls>
          <c:showLegendKey val="0"/>
          <c:showVal val="0"/>
          <c:showCatName val="0"/>
          <c:showSerName val="0"/>
          <c:showPercent val="0"/>
          <c:showBubbleSize val="0"/>
        </c:dLbls>
        <c:axId val="-2146330536"/>
        <c:axId val="-2108332664"/>
      </c:scatterChart>
      <c:valAx>
        <c:axId val="-2146330536"/>
        <c:scaling>
          <c:orientation val="minMax"/>
          <c:min val="0.2"/>
        </c:scaling>
        <c:delete val="0"/>
        <c:axPos val="b"/>
        <c:majorGridlines/>
        <c:title>
          <c:tx>
            <c:rich>
              <a:bodyPr/>
              <a:lstStyle/>
              <a:p>
                <a:pPr>
                  <a:defRPr/>
                </a:pPr>
                <a:r>
                  <a:rPr lang="en-US" baseline="0" dirty="0"/>
                  <a:t> </a:t>
                </a:r>
                <a:endParaRPr lang="en-US" dirty="0"/>
              </a:p>
            </c:rich>
          </c:tx>
          <c:overlay val="0"/>
        </c:title>
        <c:numFmt formatCode="General" sourceLinked="0"/>
        <c:majorTickMark val="out"/>
        <c:minorTickMark val="none"/>
        <c:tickLblPos val="nextTo"/>
        <c:crossAx val="-2108332664"/>
        <c:crossesAt val="0"/>
        <c:crossBetween val="midCat"/>
      </c:valAx>
      <c:valAx>
        <c:axId val="-2108332664"/>
        <c:scaling>
          <c:orientation val="minMax"/>
        </c:scaling>
        <c:delete val="0"/>
        <c:axPos val="l"/>
        <c:majorGridlines/>
        <c:title>
          <c:tx>
            <c:rich>
              <a:bodyPr rot="-5400000" vert="horz"/>
              <a:lstStyle/>
              <a:p>
                <a:pPr>
                  <a:defRPr/>
                </a:pPr>
                <a:r>
                  <a:rPr lang="en-US" sz="1600" b="0" dirty="0">
                    <a:latin typeface="Times New Roman"/>
                    <a:cs typeface="Times New Roman"/>
                  </a:rPr>
                  <a:t>Spin</a:t>
                </a:r>
                <a:r>
                  <a:rPr lang="en-US" sz="1600" b="0" baseline="0" dirty="0">
                    <a:latin typeface="Times New Roman"/>
                    <a:cs typeface="Times New Roman"/>
                  </a:rPr>
                  <a:t> (</a:t>
                </a:r>
                <a:r>
                  <a:rPr lang="en-US" sz="1600" b="0" baseline="0" dirty="0" err="1">
                    <a:latin typeface="Times New Roman"/>
                    <a:cs typeface="Times New Roman"/>
                  </a:rPr>
                  <a:t>ħ</a:t>
                </a:r>
                <a:r>
                  <a:rPr lang="en-US" sz="1600" b="0" baseline="0" dirty="0">
                    <a:latin typeface="Times New Roman"/>
                    <a:cs typeface="Times New Roman"/>
                  </a:rPr>
                  <a:t>)</a:t>
                </a:r>
                <a:endParaRPr lang="en-US" sz="1600" b="0" dirty="0">
                  <a:latin typeface="Times New Roman"/>
                  <a:cs typeface="Times New Roman"/>
                </a:endParaRPr>
              </a:p>
            </c:rich>
          </c:tx>
          <c:overlay val="0"/>
        </c:title>
        <c:numFmt formatCode="0" sourceLinked="0"/>
        <c:majorTickMark val="out"/>
        <c:minorTickMark val="none"/>
        <c:tickLblPos val="nextTo"/>
        <c:crossAx val="-2146330536"/>
        <c:crosses val="autoZero"/>
        <c:crossBetween val="midCat"/>
      </c:valAx>
    </c:plotArea>
    <c:legend>
      <c:legendPos val="r"/>
      <c:overlay val="0"/>
    </c:legend>
    <c:plotVisOnly val="1"/>
    <c:dispBlanksAs val="gap"/>
    <c:showDLblsOverMax val="0"/>
  </c:chart>
  <c:spPr>
    <a:solidFill>
      <a:srgbClr val="FFFFFF"/>
    </a:solidFill>
  </c:sp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0.28835</cdr:x>
      <cdr:y>0.40223</cdr:y>
    </cdr:from>
    <cdr:to>
      <cdr:x>0.42981</cdr:x>
      <cdr:y>0.47958</cdr:y>
    </cdr:to>
    <cdr:sp macro="" textlink="">
      <cdr:nvSpPr>
        <cdr:cNvPr id="2" name="TextBox 1"/>
        <cdr:cNvSpPr txBox="1"/>
      </cdr:nvSpPr>
      <cdr:spPr>
        <a:xfrm xmlns:a="http://schemas.openxmlformats.org/drawingml/2006/main">
          <a:off x="1863998" y="1872208"/>
          <a:ext cx="914400" cy="36004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dirty="0"/>
            <a:t>theory</a:t>
          </a:r>
        </a:p>
      </cdr:txBody>
    </cdr:sp>
  </cdr:relSizeAnchor>
  <cdr:relSizeAnchor xmlns:cdr="http://schemas.openxmlformats.org/drawingml/2006/chartDrawing">
    <cdr:from>
      <cdr:x>0.33291</cdr:x>
      <cdr:y>0.6807</cdr:y>
    </cdr:from>
    <cdr:to>
      <cdr:x>0.47436</cdr:x>
      <cdr:y>0.75805</cdr:y>
    </cdr:to>
    <cdr:sp macro="" textlink="">
      <cdr:nvSpPr>
        <cdr:cNvPr id="3" name="TextBox 2"/>
        <cdr:cNvSpPr txBox="1"/>
      </cdr:nvSpPr>
      <cdr:spPr>
        <a:xfrm xmlns:a="http://schemas.openxmlformats.org/drawingml/2006/main">
          <a:off x="2152030" y="3168352"/>
          <a:ext cx="914400" cy="36004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t>experiment</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A14692C5-015C-E186-3D92-E783931FFD3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E01CAFEC-8D02-3F92-6867-4B7E3655FCD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2A21CF8-B1D0-7F40-B99B-65F99B9BE521}" type="datetimeFigureOut">
              <a:rPr lang="sv-SE" smtClean="0"/>
              <a:t>2024-08-09</a:t>
            </a:fld>
            <a:endParaRPr lang="sv-SE"/>
          </a:p>
        </p:txBody>
      </p:sp>
      <p:sp>
        <p:nvSpPr>
          <p:cNvPr id="4" name="Platshållare för sidfot 3">
            <a:extLst>
              <a:ext uri="{FF2B5EF4-FFF2-40B4-BE49-F238E27FC236}">
                <a16:creationId xmlns:a16="http://schemas.microsoft.com/office/drawing/2014/main" id="{A2EAE400-A4DC-7706-57AF-17D0158F64B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sv-SE"/>
              <a:t>NS2022, Berkeley (BC</a:t>
            </a:r>
          </a:p>
        </p:txBody>
      </p:sp>
      <p:sp>
        <p:nvSpPr>
          <p:cNvPr id="5" name="Platshållare för bildnummer 4">
            <a:extLst>
              <a:ext uri="{FF2B5EF4-FFF2-40B4-BE49-F238E27FC236}">
                <a16:creationId xmlns:a16="http://schemas.microsoft.com/office/drawing/2014/main" id="{2F0F20BD-E361-316C-E521-0C88B7E839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F41194D-7760-6640-A9FE-A8597979603E}" type="slidenum">
              <a:rPr lang="sv-SE" smtClean="0"/>
              <a:t>‹#›</a:t>
            </a:fld>
            <a:endParaRPr lang="sv-SE"/>
          </a:p>
        </p:txBody>
      </p:sp>
    </p:spTree>
    <p:extLst>
      <p:ext uri="{BB962C8B-B14F-4D97-AF65-F5344CB8AC3E}">
        <p14:creationId xmlns:p14="http://schemas.microsoft.com/office/powerpoint/2010/main" val="300296652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82" name="Shape 582"/>
          <p:cNvSpPr>
            <a:spLocks noGrp="1" noRot="1" noChangeAspect="1"/>
          </p:cNvSpPr>
          <p:nvPr>
            <p:ph type="sldImg"/>
          </p:nvPr>
        </p:nvSpPr>
        <p:spPr>
          <a:xfrm>
            <a:off x="1143000" y="685800"/>
            <a:ext cx="4572000" cy="3429000"/>
          </a:xfrm>
          <a:prstGeom prst="rect">
            <a:avLst/>
          </a:prstGeom>
        </p:spPr>
        <p:txBody>
          <a:bodyPr/>
          <a:lstStyle/>
          <a:p>
            <a:endParaRPr/>
          </a:p>
        </p:txBody>
      </p:sp>
      <p:sp>
        <p:nvSpPr>
          <p:cNvPr id="583" name="Shape 58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hf hdr="0" dt="0"/>
  <p:notesStyle>
    <a:lvl1pPr latinLnBrk="0">
      <a:spcBef>
        <a:spcPts val="400"/>
      </a:spcBef>
      <a:defRPr sz="1200">
        <a:latin typeface="+mn-lt"/>
        <a:ea typeface="+mn-ea"/>
        <a:cs typeface="+mn-cs"/>
        <a:sym typeface="Times New Roman"/>
      </a:defRPr>
    </a:lvl1pPr>
    <a:lvl2pPr indent="228600" latinLnBrk="0">
      <a:spcBef>
        <a:spcPts val="400"/>
      </a:spcBef>
      <a:defRPr sz="1200">
        <a:latin typeface="+mn-lt"/>
        <a:ea typeface="+mn-ea"/>
        <a:cs typeface="+mn-cs"/>
        <a:sym typeface="Times New Roman"/>
      </a:defRPr>
    </a:lvl2pPr>
    <a:lvl3pPr indent="457200" latinLnBrk="0">
      <a:spcBef>
        <a:spcPts val="400"/>
      </a:spcBef>
      <a:defRPr sz="1200">
        <a:latin typeface="+mn-lt"/>
        <a:ea typeface="+mn-ea"/>
        <a:cs typeface="+mn-cs"/>
        <a:sym typeface="Times New Roman"/>
      </a:defRPr>
    </a:lvl3pPr>
    <a:lvl4pPr indent="685800" latinLnBrk="0">
      <a:spcBef>
        <a:spcPts val="400"/>
      </a:spcBef>
      <a:defRPr sz="1200">
        <a:latin typeface="+mn-lt"/>
        <a:ea typeface="+mn-ea"/>
        <a:cs typeface="+mn-cs"/>
        <a:sym typeface="Times New Roman"/>
      </a:defRPr>
    </a:lvl4pPr>
    <a:lvl5pPr indent="914400" latinLnBrk="0">
      <a:spcBef>
        <a:spcPts val="400"/>
      </a:spcBef>
      <a:defRPr sz="1200">
        <a:latin typeface="+mn-lt"/>
        <a:ea typeface="+mn-ea"/>
        <a:cs typeface="+mn-cs"/>
        <a:sym typeface="Times New Roman"/>
      </a:defRPr>
    </a:lvl5pPr>
    <a:lvl6pPr indent="1143000" latinLnBrk="0">
      <a:spcBef>
        <a:spcPts val="400"/>
      </a:spcBef>
      <a:defRPr sz="1200">
        <a:latin typeface="+mn-lt"/>
        <a:ea typeface="+mn-ea"/>
        <a:cs typeface="+mn-cs"/>
        <a:sym typeface="Times New Roman"/>
      </a:defRPr>
    </a:lvl6pPr>
    <a:lvl7pPr indent="1371600" latinLnBrk="0">
      <a:spcBef>
        <a:spcPts val="400"/>
      </a:spcBef>
      <a:defRPr sz="1200">
        <a:latin typeface="+mn-lt"/>
        <a:ea typeface="+mn-ea"/>
        <a:cs typeface="+mn-cs"/>
        <a:sym typeface="Times New Roman"/>
      </a:defRPr>
    </a:lvl7pPr>
    <a:lvl8pPr indent="1600200" latinLnBrk="0">
      <a:spcBef>
        <a:spcPts val="400"/>
      </a:spcBef>
      <a:defRPr sz="1200">
        <a:latin typeface="+mn-lt"/>
        <a:ea typeface="+mn-ea"/>
        <a:cs typeface="+mn-cs"/>
        <a:sym typeface="Times New Roman"/>
      </a:defRPr>
    </a:lvl8pPr>
    <a:lvl9pPr indent="1828800" latinLnBrk="0">
      <a:spcBef>
        <a:spcPts val="400"/>
      </a:spcBef>
      <a:defRPr sz="1200">
        <a:latin typeface="+mn-lt"/>
        <a:ea typeface="+mn-ea"/>
        <a:cs typeface="+mn-cs"/>
        <a:sym typeface="Times New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Platshållare för bildobjekt 1"/>
          <p:cNvSpPr>
            <a:spLocks noGrp="1" noRot="1" noChangeAspect="1" noTextEdit="1"/>
          </p:cNvSpPr>
          <p:nvPr>
            <p:ph type="sldImg"/>
          </p:nvPr>
        </p:nvSpPr>
        <p:spPr>
          <a:xfrm>
            <a:off x="944563" y="762000"/>
            <a:ext cx="4876800" cy="3657600"/>
          </a:xfrm>
          <a:ln/>
        </p:spPr>
      </p:sp>
      <p:sp>
        <p:nvSpPr>
          <p:cNvPr id="80899" name="Platshållare för anteckningar 2"/>
          <p:cNvSpPr>
            <a:spLocks noGrp="1"/>
          </p:cNvSpPr>
          <p:nvPr>
            <p:ph type="body" idx="1"/>
          </p:nvPr>
        </p:nvSpPr>
        <p:spPr>
          <a:noFill/>
          <a:ln/>
        </p:spPr>
        <p:txBody>
          <a:bodyPr/>
          <a:lstStyle/>
          <a:p>
            <a:pPr eaLnBrk="1" hangingPunct="1"/>
            <a:endParaRPr lang="sv-SE" dirty="0"/>
          </a:p>
        </p:txBody>
      </p:sp>
      <p:sp>
        <p:nvSpPr>
          <p:cNvPr id="80900" name="Platshållare för bildnummer 3"/>
          <p:cNvSpPr>
            <a:spLocks noGrp="1"/>
          </p:cNvSpPr>
          <p:nvPr>
            <p:ph type="sldNum" sz="quarter" idx="5"/>
          </p:nvPr>
        </p:nvSpPr>
        <p:spPr>
          <a:noFill/>
        </p:spPr>
        <p:txBody>
          <a:bodyPr/>
          <a:lstStyle/>
          <a:p>
            <a:fld id="{F91E19EA-65AE-4685-A9B8-5A536EE6DEC6}"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3697963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E5224A9F-0588-4EFD-86B4-2CEAF6B76694}" type="slidenum">
              <a:rPr lang="en-US" smtClean="0"/>
              <a:pPr/>
              <a:t>21</a:t>
            </a:fld>
            <a:endParaRPr lang="en-US"/>
          </a:p>
        </p:txBody>
      </p:sp>
      <p:sp>
        <p:nvSpPr>
          <p:cNvPr id="83971" name="Rectangle 2"/>
          <p:cNvSpPr>
            <a:spLocks noGrp="1" noRot="1" noChangeAspect="1" noChangeArrowheads="1" noTextEdit="1"/>
          </p:cNvSpPr>
          <p:nvPr>
            <p:ph type="sldImg"/>
          </p:nvPr>
        </p:nvSpPr>
        <p:spPr>
          <a:xfrm>
            <a:off x="882650" y="758825"/>
            <a:ext cx="4951413" cy="3714750"/>
          </a:xfrm>
          <a:ln/>
        </p:spPr>
      </p:sp>
      <p:sp>
        <p:nvSpPr>
          <p:cNvPr id="83972" name="Rectangle 3"/>
          <p:cNvSpPr>
            <a:spLocks noGrp="1" noChangeArrowheads="1"/>
          </p:cNvSpPr>
          <p:nvPr>
            <p:ph type="body" idx="1"/>
          </p:nvPr>
        </p:nvSpPr>
        <p:spPr>
          <a:xfrm>
            <a:off x="907285" y="4701752"/>
            <a:ext cx="4903731" cy="4395356"/>
          </a:xfrm>
          <a:noFill/>
          <a:ln/>
        </p:spPr>
        <p:txBody>
          <a:bodyPr/>
          <a:lstStyle/>
          <a:p>
            <a:pPr eaLnBrk="1" hangingPunct="1"/>
            <a:r>
              <a:rPr lang="en-GB" sz="1400" b="1" dirty="0">
                <a:latin typeface="Comic Sans MS" pitchFamily="66" charset="0"/>
              </a:rPr>
              <a:t>What has to be done to perform tracking</a:t>
            </a:r>
          </a:p>
          <a:p>
            <a:pPr eaLnBrk="1" hangingPunct="1"/>
            <a:r>
              <a:rPr lang="en-GB" sz="1400" b="1" dirty="0">
                <a:latin typeface="Comic Sans MS" pitchFamily="66" charset="0"/>
              </a:rPr>
              <a:t>What are the ingredients</a:t>
            </a:r>
          </a:p>
          <a:p>
            <a:pPr eaLnBrk="1" hangingPunct="1"/>
            <a:r>
              <a:rPr lang="en-GB" sz="1400" b="1" dirty="0">
                <a:latin typeface="Comic Sans MS" pitchFamily="66" charset="0"/>
              </a:rPr>
              <a:t>Detectors highly segmented, encapsulated, cryostats</a:t>
            </a:r>
          </a:p>
          <a:p>
            <a:pPr eaLnBrk="1" hangingPunct="1"/>
            <a:r>
              <a:rPr lang="en-GB" sz="1400" b="1" dirty="0">
                <a:latin typeface="Comic Sans MS" pitchFamily="66" charset="0"/>
              </a:rPr>
              <a:t>Electronics Digital</a:t>
            </a:r>
          </a:p>
          <a:p>
            <a:pPr eaLnBrk="1" hangingPunct="1"/>
            <a:r>
              <a:rPr lang="en-GB" sz="1400" b="1" dirty="0">
                <a:latin typeface="Comic Sans MS" pitchFamily="66" charset="0"/>
              </a:rPr>
              <a:t>PSA to extract Energy Time and Position</a:t>
            </a:r>
          </a:p>
          <a:p>
            <a:pPr eaLnBrk="1" hangingPunct="1"/>
            <a:r>
              <a:rPr lang="en-GB" sz="1400" b="1" dirty="0">
                <a:latin typeface="Comic Sans MS" pitchFamily="66" charset="0"/>
              </a:rPr>
              <a:t>Algorithm development particularly for position</a:t>
            </a:r>
          </a:p>
          <a:p>
            <a:pPr eaLnBrk="1" hangingPunct="1"/>
            <a:r>
              <a:rPr lang="en-GB" sz="1400" b="1" dirty="0">
                <a:latin typeface="Comic Sans MS" pitchFamily="66" charset="0"/>
              </a:rPr>
              <a:t>Area where effort is required Thorsten </a:t>
            </a:r>
            <a:r>
              <a:rPr lang="en-GB" sz="1400" b="1" dirty="0" err="1">
                <a:latin typeface="Comic Sans MS" pitchFamily="66" charset="0"/>
              </a:rPr>
              <a:t>Kroell</a:t>
            </a:r>
            <a:r>
              <a:rPr lang="en-GB" sz="1400" b="1" dirty="0">
                <a:latin typeface="Comic Sans MS" pitchFamily="66" charset="0"/>
              </a:rPr>
              <a:t>. See him.</a:t>
            </a:r>
          </a:p>
          <a:p>
            <a:pPr eaLnBrk="1" hangingPunct="1"/>
            <a:r>
              <a:rPr lang="en-GB" sz="1400" b="1" dirty="0">
                <a:latin typeface="Comic Sans MS" pitchFamily="66" charset="0"/>
              </a:rPr>
              <a:t>Tracking algorithms, reconstruction of the events for full array</a:t>
            </a:r>
          </a:p>
          <a:p>
            <a:pPr eaLnBrk="1" hangingPunct="1"/>
            <a:r>
              <a:rPr lang="en-GB" sz="1400" b="1" dirty="0">
                <a:latin typeface="Comic Sans MS" pitchFamily="66" charset="0"/>
              </a:rPr>
              <a:t>Obtain full energy</a:t>
            </a:r>
          </a:p>
          <a:p>
            <a:pPr eaLnBrk="1" hangingPunct="1"/>
            <a:r>
              <a:rPr lang="en-GB" sz="1400" b="1" dirty="0">
                <a:latin typeface="Comic Sans MS" pitchFamily="66" charset="0"/>
              </a:rPr>
              <a:t>Many technical development in all areas.</a:t>
            </a:r>
          </a:p>
        </p:txBody>
      </p:sp>
    </p:spTree>
    <p:extLst>
      <p:ext uri="{BB962C8B-B14F-4D97-AF65-F5344CB8AC3E}">
        <p14:creationId xmlns:p14="http://schemas.microsoft.com/office/powerpoint/2010/main" val="29307638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E5224A9F-0588-4EFD-86B4-2CEAF6B76694}" type="slidenum">
              <a:rPr lang="en-US" smtClean="0"/>
              <a:pPr/>
              <a:t>22</a:t>
            </a:fld>
            <a:endParaRPr lang="en-US"/>
          </a:p>
        </p:txBody>
      </p:sp>
      <p:sp>
        <p:nvSpPr>
          <p:cNvPr id="83971" name="Rectangle 2"/>
          <p:cNvSpPr>
            <a:spLocks noGrp="1" noRot="1" noChangeAspect="1" noChangeArrowheads="1" noTextEdit="1"/>
          </p:cNvSpPr>
          <p:nvPr>
            <p:ph type="sldImg"/>
          </p:nvPr>
        </p:nvSpPr>
        <p:spPr>
          <a:xfrm>
            <a:off x="882650" y="758825"/>
            <a:ext cx="4951413" cy="3714750"/>
          </a:xfrm>
          <a:ln/>
        </p:spPr>
      </p:sp>
      <p:sp>
        <p:nvSpPr>
          <p:cNvPr id="83972" name="Rectangle 3"/>
          <p:cNvSpPr>
            <a:spLocks noGrp="1" noChangeArrowheads="1"/>
          </p:cNvSpPr>
          <p:nvPr>
            <p:ph type="body" idx="1"/>
          </p:nvPr>
        </p:nvSpPr>
        <p:spPr>
          <a:xfrm>
            <a:off x="907285" y="4701752"/>
            <a:ext cx="4903731" cy="4395356"/>
          </a:xfrm>
          <a:noFill/>
          <a:ln/>
        </p:spPr>
        <p:txBody>
          <a:bodyPr/>
          <a:lstStyle/>
          <a:p>
            <a:pPr eaLnBrk="1" hangingPunct="1"/>
            <a:r>
              <a:rPr lang="en-GB" sz="1400" b="1" dirty="0">
                <a:latin typeface="Comic Sans MS" pitchFamily="66" charset="0"/>
              </a:rPr>
              <a:t>What has to be done to perform tracking</a:t>
            </a:r>
          </a:p>
          <a:p>
            <a:pPr eaLnBrk="1" hangingPunct="1"/>
            <a:r>
              <a:rPr lang="en-GB" sz="1400" b="1" dirty="0">
                <a:latin typeface="Comic Sans MS" pitchFamily="66" charset="0"/>
              </a:rPr>
              <a:t>What are the ingredients</a:t>
            </a:r>
          </a:p>
          <a:p>
            <a:pPr eaLnBrk="1" hangingPunct="1"/>
            <a:r>
              <a:rPr lang="en-GB" sz="1400" b="1" dirty="0">
                <a:latin typeface="Comic Sans MS" pitchFamily="66" charset="0"/>
              </a:rPr>
              <a:t>Detectors highly segmented, encapsulated, cryostats</a:t>
            </a:r>
          </a:p>
          <a:p>
            <a:pPr eaLnBrk="1" hangingPunct="1"/>
            <a:r>
              <a:rPr lang="en-GB" sz="1400" b="1" dirty="0">
                <a:latin typeface="Comic Sans MS" pitchFamily="66" charset="0"/>
              </a:rPr>
              <a:t>Electronics Digital</a:t>
            </a:r>
          </a:p>
          <a:p>
            <a:pPr eaLnBrk="1" hangingPunct="1"/>
            <a:r>
              <a:rPr lang="en-GB" sz="1400" b="1" dirty="0">
                <a:latin typeface="Comic Sans MS" pitchFamily="66" charset="0"/>
              </a:rPr>
              <a:t>PSA to extract Energy Time and Position</a:t>
            </a:r>
          </a:p>
          <a:p>
            <a:pPr eaLnBrk="1" hangingPunct="1"/>
            <a:r>
              <a:rPr lang="en-GB" sz="1400" b="1" dirty="0">
                <a:latin typeface="Comic Sans MS" pitchFamily="66" charset="0"/>
              </a:rPr>
              <a:t>Algorithm development particularly for position</a:t>
            </a:r>
          </a:p>
          <a:p>
            <a:pPr eaLnBrk="1" hangingPunct="1"/>
            <a:r>
              <a:rPr lang="en-GB" sz="1400" b="1" dirty="0">
                <a:latin typeface="Comic Sans MS" pitchFamily="66" charset="0"/>
              </a:rPr>
              <a:t>Area where effort is required Thorsten </a:t>
            </a:r>
            <a:r>
              <a:rPr lang="en-GB" sz="1400" b="1" dirty="0" err="1">
                <a:latin typeface="Comic Sans MS" pitchFamily="66" charset="0"/>
              </a:rPr>
              <a:t>Kroell</a:t>
            </a:r>
            <a:r>
              <a:rPr lang="en-GB" sz="1400" b="1" dirty="0">
                <a:latin typeface="Comic Sans MS" pitchFamily="66" charset="0"/>
              </a:rPr>
              <a:t>. See him.</a:t>
            </a:r>
          </a:p>
          <a:p>
            <a:pPr eaLnBrk="1" hangingPunct="1"/>
            <a:r>
              <a:rPr lang="en-GB" sz="1400" b="1" dirty="0">
                <a:latin typeface="Comic Sans MS" pitchFamily="66" charset="0"/>
              </a:rPr>
              <a:t>Tracking algorithms, reconstruction of the events for full array</a:t>
            </a:r>
          </a:p>
          <a:p>
            <a:pPr eaLnBrk="1" hangingPunct="1"/>
            <a:r>
              <a:rPr lang="en-GB" sz="1400" b="1" dirty="0">
                <a:latin typeface="Comic Sans MS" pitchFamily="66" charset="0"/>
              </a:rPr>
              <a:t>Obtain full energy</a:t>
            </a:r>
          </a:p>
          <a:p>
            <a:pPr eaLnBrk="1" hangingPunct="1"/>
            <a:r>
              <a:rPr lang="en-GB" sz="1400" b="1" dirty="0">
                <a:latin typeface="Comic Sans MS" pitchFamily="66" charset="0"/>
              </a:rPr>
              <a:t>Many technical development in all areas.</a:t>
            </a:r>
          </a:p>
        </p:txBody>
      </p:sp>
    </p:spTree>
    <p:extLst>
      <p:ext uri="{BB962C8B-B14F-4D97-AF65-F5344CB8AC3E}">
        <p14:creationId xmlns:p14="http://schemas.microsoft.com/office/powerpoint/2010/main" val="3848170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2EBDEF67-D22A-41E8-BC17-963ABDAB21E2}" type="slidenum">
              <a:rPr lang="en-GB" smtClean="0"/>
              <a:pPr/>
              <a:t>23</a:t>
            </a:fld>
            <a:endParaRPr lang="en-GB"/>
          </a:p>
        </p:txBody>
      </p:sp>
      <p:sp>
        <p:nvSpPr>
          <p:cNvPr id="84995" name="Rectangle 2"/>
          <p:cNvSpPr>
            <a:spLocks noGrp="1" noRot="1" noChangeAspect="1" noChangeArrowheads="1" noTextEdit="1"/>
          </p:cNvSpPr>
          <p:nvPr>
            <p:ph type="sldImg"/>
          </p:nvPr>
        </p:nvSpPr>
        <p:spPr>
          <a:xfrm>
            <a:off x="896938" y="741363"/>
            <a:ext cx="4922837" cy="3694112"/>
          </a:xfrm>
          <a:ln/>
        </p:spPr>
      </p:sp>
      <p:sp>
        <p:nvSpPr>
          <p:cNvPr id="84996" name="Rectangle 3"/>
          <p:cNvSpPr>
            <a:spLocks noGrp="1" noChangeArrowheads="1"/>
          </p:cNvSpPr>
          <p:nvPr>
            <p:ph type="body" idx="1"/>
          </p:nvPr>
        </p:nvSpPr>
        <p:spPr>
          <a:xfrm>
            <a:off x="894727" y="4679641"/>
            <a:ext cx="4928846" cy="4434840"/>
          </a:xfrm>
          <a:noFill/>
          <a:ln/>
        </p:spPr>
        <p:txBody>
          <a:bodyPr lIns="92043" tIns="46022" rIns="92043" bIns="46022"/>
          <a:lstStyle/>
          <a:p>
            <a:pPr eaLnBrk="1" hangingPunct="1"/>
            <a:endParaRPr lang="sv-SE" dirty="0"/>
          </a:p>
        </p:txBody>
      </p:sp>
    </p:spTree>
    <p:extLst>
      <p:ext uri="{BB962C8B-B14F-4D97-AF65-F5344CB8AC3E}">
        <p14:creationId xmlns:p14="http://schemas.microsoft.com/office/powerpoint/2010/main" val="34157160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33788452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Tree>
    <p:extLst>
      <p:ext uri="{BB962C8B-B14F-4D97-AF65-F5344CB8AC3E}">
        <p14:creationId xmlns:p14="http://schemas.microsoft.com/office/powerpoint/2010/main" val="10998190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 name="Shape 594"/>
          <p:cNvSpPr>
            <a:spLocks noGrp="1" noRot="1" noChangeAspect="1"/>
          </p:cNvSpPr>
          <p:nvPr>
            <p:ph type="sldImg"/>
          </p:nvPr>
        </p:nvSpPr>
        <p:spPr>
          <a:prstGeom prst="rect">
            <a:avLst/>
          </a:prstGeom>
        </p:spPr>
        <p:txBody>
          <a:bodyPr/>
          <a:lstStyle/>
          <a:p>
            <a:endParaRPr/>
          </a:p>
        </p:txBody>
      </p:sp>
      <p:sp>
        <p:nvSpPr>
          <p:cNvPr id="595" name="Shape 595"/>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8997191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Tree>
    <p:extLst>
      <p:ext uri="{BB962C8B-B14F-4D97-AF65-F5344CB8AC3E}">
        <p14:creationId xmlns:p14="http://schemas.microsoft.com/office/powerpoint/2010/main" val="6515442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p:nvPr>
        </p:nvSpPr>
        <p:spPr>
          <a:noFill/>
        </p:spPr>
        <p:txBody>
          <a:bodyPr/>
          <a:lstStyle/>
          <a:p>
            <a:pPr>
              <a:buFont typeface="StarSymbol"/>
              <a:buNone/>
            </a:pPr>
            <a:fld id="{44FE832C-45F5-48A2-A09C-7A170FF71B9C}" type="slidenum">
              <a:rPr lang="en-GB" smtClean="0"/>
              <a:pPr>
                <a:buFont typeface="StarSymbol"/>
                <a:buNone/>
              </a:pPr>
              <a:t>53</a:t>
            </a:fld>
            <a:endParaRPr lang="en-GB"/>
          </a:p>
        </p:txBody>
      </p:sp>
      <p:sp>
        <p:nvSpPr>
          <p:cNvPr id="100355" name="Rectangle 2"/>
          <p:cNvSpPr>
            <a:spLocks noGrp="1" noRot="1" noChangeAspect="1" noChangeArrowheads="1" noTextEdit="1"/>
          </p:cNvSpPr>
          <p:nvPr>
            <p:ph type="sldImg"/>
          </p:nvPr>
        </p:nvSpPr>
        <p:spPr>
          <a:xfrm>
            <a:off x="892175" y="739775"/>
            <a:ext cx="4924425" cy="3694113"/>
          </a:xfrm>
          <a:ln/>
        </p:spPr>
      </p:sp>
      <p:sp>
        <p:nvSpPr>
          <p:cNvPr id="100356" name="Rectangle 3"/>
          <p:cNvSpPr>
            <a:spLocks noGrp="1" noChangeArrowheads="1"/>
          </p:cNvSpPr>
          <p:nvPr>
            <p:ph type="body" idx="1"/>
          </p:nvPr>
        </p:nvSpPr>
        <p:spPr>
          <a:noFill/>
          <a:ln/>
        </p:spPr>
        <p:txBody>
          <a:bodyPr/>
          <a:lstStyle/>
          <a:p>
            <a:endParaRPr lang="sv-SE" dirty="0"/>
          </a:p>
          <a:p>
            <a:endParaRPr lang="sv-SE"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aseline="0" dirty="0"/>
              <a:t>The Oslo group is well known for its studies of nuclear level densities and has searched for the superfluid-normal phase transition and its critical temperature. </a:t>
            </a:r>
            <a:r>
              <a:rPr lang="en-US" dirty="0"/>
              <a:t>Through</a:t>
            </a:r>
            <a:r>
              <a:rPr lang="en-US" baseline="0" dirty="0"/>
              <a:t> their relentless studies of nuclear level densities at finite temperature they have managed demonstrate the effect. It is involves careful measurements of gamma-ray strength functions which are interpreted with a thermodynamic analysis adapted to the atomic nucleus</a:t>
            </a:r>
            <a:endParaRPr lang="en-US" dirty="0"/>
          </a:p>
        </p:txBody>
      </p:sp>
      <p:sp>
        <p:nvSpPr>
          <p:cNvPr id="4" name="Slide Number Placeholder 3"/>
          <p:cNvSpPr>
            <a:spLocks noGrp="1"/>
          </p:cNvSpPr>
          <p:nvPr>
            <p:ph type="sldNum" sz="quarter" idx="10"/>
          </p:nvPr>
        </p:nvSpPr>
        <p:spPr/>
        <p:txBody>
          <a:bodyPr/>
          <a:lstStyle/>
          <a:p>
            <a:pPr>
              <a:defRPr/>
            </a:pPr>
            <a:fld id="{FA9D8DD5-059F-3944-B0BF-6B165AF82591}" type="slidenum">
              <a:rPr lang="en-GB" smtClean="0"/>
              <a:pPr>
                <a:defRPr/>
              </a:pPr>
              <a:t>6</a:t>
            </a:fld>
            <a:endParaRPr lang="en-GB"/>
          </a:p>
        </p:txBody>
      </p:sp>
    </p:spTree>
    <p:extLst>
      <p:ext uri="{BB962C8B-B14F-4D97-AF65-F5344CB8AC3E}">
        <p14:creationId xmlns:p14="http://schemas.microsoft.com/office/powerpoint/2010/main" val="2622267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570876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1143000" y="685800"/>
            <a:ext cx="4572000" cy="3429000"/>
          </a:xfrm>
        </p:spPr>
      </p:sp>
      <p:sp>
        <p:nvSpPr>
          <p:cNvPr id="3" name="Platshållare för anteckningar 2"/>
          <p:cNvSpPr>
            <a:spLocks noGrp="1"/>
          </p:cNvSpPr>
          <p:nvPr>
            <p:ph type="body" idx="1"/>
          </p:nvPr>
        </p:nvSpPr>
        <p:spPr/>
        <p:txBody>
          <a:bodyPr/>
          <a:lstStyle/>
          <a:p>
            <a:endParaRPr lang="sv-SE"/>
          </a:p>
        </p:txBody>
      </p:sp>
    </p:spTree>
    <p:extLst>
      <p:ext uri="{BB962C8B-B14F-4D97-AF65-F5344CB8AC3E}">
        <p14:creationId xmlns:p14="http://schemas.microsoft.com/office/powerpoint/2010/main" val="2779029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 name="Shape 670"/>
          <p:cNvSpPr>
            <a:spLocks noGrp="1" noRot="1" noChangeAspect="1"/>
          </p:cNvSpPr>
          <p:nvPr>
            <p:ph type="sldImg"/>
          </p:nvPr>
        </p:nvSpPr>
        <p:spPr>
          <a:prstGeom prst="rect">
            <a:avLst/>
          </a:prstGeom>
        </p:spPr>
        <p:txBody>
          <a:bodyPr/>
          <a:lstStyle/>
          <a:p>
            <a:endParaRPr/>
          </a:p>
        </p:txBody>
      </p:sp>
      <p:sp>
        <p:nvSpPr>
          <p:cNvPr id="671" name="Shape 671"/>
          <p:cNvSpPr>
            <a:spLocks noGrp="1"/>
          </p:cNvSpPr>
          <p:nvPr>
            <p:ph type="body" sz="quarter" idx="1"/>
          </p:nvPr>
        </p:nvSpPr>
        <p:spPr>
          <a:prstGeom prst="rect">
            <a:avLst/>
          </a:prstGeom>
        </p:spPr>
        <p:txBody>
          <a:bodyPr/>
          <a:lstStyle/>
          <a:p>
            <a:r>
              <a:t>Goodman: For 76Sr and 80Zr, </a:t>
            </a:r>
            <a:r>
              <a:rPr i="1"/>
              <a:t>T</a:t>
            </a:r>
            <a:r>
              <a:t> = 1 pairing provides significantly more binding energy than </a:t>
            </a:r>
            <a:r>
              <a:rPr i="1"/>
              <a:t>T</a:t>
            </a:r>
            <a:r>
              <a:t>=0 pairing. For 96Cd the situation is reversed, and </a:t>
            </a:r>
            <a:r>
              <a:rPr i="1"/>
              <a:t>T</a:t>
            </a:r>
            <a:r>
              <a:t>=0</a:t>
            </a:r>
          </a:p>
          <a:p>
            <a:r>
              <a:t>pairing gives substantially more binding energy than </a:t>
            </a:r>
            <a:r>
              <a:rPr i="1"/>
              <a:t>T</a:t>
            </a:r>
            <a:r>
              <a:t>=1 pairing. For 92Pd the lowest energy state has /a</a:t>
            </a:r>
            <a:r>
              <a:rPr i="1"/>
              <a:t>n</a:t>
            </a:r>
            <a:r>
              <a:t>,a</a:t>
            </a:r>
            <a:r>
              <a:rPr i="1"/>
              <a:t>pT</a:t>
            </a:r>
            <a:r>
              <a:t>=0&gt; Cooper pairs, while there is a higher energy state with the mixed phase containing /a</a:t>
            </a:r>
            <a:r>
              <a:rPr i="1"/>
              <a:t>n</a:t>
            </a:r>
            <a:r>
              <a:t>,a</a:t>
            </a:r>
            <a:r>
              <a:rPr i="1"/>
              <a:t> p</a:t>
            </a:r>
            <a:r>
              <a:t>,</a:t>
            </a:r>
            <a:r>
              <a:rPr i="1"/>
              <a:t>T</a:t>
            </a:r>
            <a:r>
              <a:t>=0&gt; Cooper pairs and </a:t>
            </a:r>
            <a:r>
              <a:rPr i="1"/>
              <a:t>T</a:t>
            </a:r>
            <a:r>
              <a:t>=1 Cooper pairs.</a:t>
            </a:r>
          </a:p>
          <a:p>
            <a:endParaRPr/>
          </a:p>
          <a:p>
            <a:r>
              <a:t>Goodman calcs based on HFB theory +  isospin generalised BCS theory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the observation of the </a:t>
            </a:r>
            <a:r>
              <a:rPr lang="en-US" dirty="0" err="1"/>
              <a:t>backbending</a:t>
            </a:r>
            <a:r>
              <a:rPr lang="en-US" dirty="0"/>
              <a:t> effect, a discontinuity in the rotational patterns of deformed</a:t>
            </a:r>
            <a:r>
              <a:rPr lang="en-US" baseline="0" dirty="0"/>
              <a:t> nuclei which is since long in the textbooks, it was thought to signal the phase transition between a paired superfluid phase and the normal phase. It was then explained as the partial destruction of the pairing phase by the breaking of one pair, followed by subsequent breaking of other pairs at higher rotational frequencies.</a:t>
            </a:r>
            <a:endParaRPr lang="en-US" dirty="0"/>
          </a:p>
        </p:txBody>
      </p:sp>
      <p:sp>
        <p:nvSpPr>
          <p:cNvPr id="4" name="Slide Number Placeholder 3"/>
          <p:cNvSpPr>
            <a:spLocks noGrp="1"/>
          </p:cNvSpPr>
          <p:nvPr>
            <p:ph type="sldNum" sz="quarter" idx="10"/>
          </p:nvPr>
        </p:nvSpPr>
        <p:spPr/>
        <p:txBody>
          <a:bodyPr/>
          <a:lstStyle/>
          <a:p>
            <a:pPr>
              <a:defRPr/>
            </a:pPr>
            <a:fld id="{FA9D8DD5-059F-3944-B0BF-6B165AF82591}" type="slidenum">
              <a:rPr lang="en-GB" smtClean="0"/>
              <a:pPr>
                <a:defRPr/>
              </a:pPr>
              <a:t>12</a:t>
            </a:fld>
            <a:endParaRPr lang="en-GB"/>
          </a:p>
        </p:txBody>
      </p:sp>
    </p:spTree>
    <p:extLst>
      <p:ext uri="{BB962C8B-B14F-4D97-AF65-F5344CB8AC3E}">
        <p14:creationId xmlns:p14="http://schemas.microsoft.com/office/powerpoint/2010/main" val="2978501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12"/>
          <p:cNvSpPr>
            <a:spLocks noGrp="1" noChangeArrowheads="1"/>
          </p:cNvSpPr>
          <p:nvPr>
            <p:ph type="sldNum" sz="quarter"/>
          </p:nvPr>
        </p:nvSpPr>
        <p:spPr>
          <a:noFill/>
        </p:spPr>
        <p:txBody>
          <a:bodyPr/>
          <a:lstStyle/>
          <a:p>
            <a:pPr>
              <a:buFont typeface="StarSymbol"/>
              <a:buNone/>
            </a:pPr>
            <a:fld id="{8101E88A-EF91-4BED-9793-4CEF0AFF27AD}" type="slidenum">
              <a:rPr lang="en-GB" smtClean="0"/>
              <a:pPr>
                <a:buFont typeface="StarSymbol"/>
                <a:buNone/>
              </a:pPr>
              <a:t>14</a:t>
            </a:fld>
            <a:endParaRPr lang="en-GB"/>
          </a:p>
        </p:txBody>
      </p:sp>
      <p:sp>
        <p:nvSpPr>
          <p:cNvPr id="99331" name="Rectangle 2"/>
          <p:cNvSpPr>
            <a:spLocks noGrp="1" noRot="1" noChangeAspect="1" noChangeArrowheads="1" noTextEdit="1"/>
          </p:cNvSpPr>
          <p:nvPr>
            <p:ph type="sldImg"/>
          </p:nvPr>
        </p:nvSpPr>
        <p:spPr>
          <a:xfrm>
            <a:off x="892175" y="739775"/>
            <a:ext cx="4924425" cy="3694113"/>
          </a:xfrm>
          <a:ln/>
        </p:spPr>
      </p:sp>
      <p:sp>
        <p:nvSpPr>
          <p:cNvPr id="99332" name="Rectangle 3"/>
          <p:cNvSpPr>
            <a:spLocks noGrp="1" noChangeArrowheads="1"/>
          </p:cNvSpPr>
          <p:nvPr>
            <p:ph type="body" idx="1"/>
          </p:nvPr>
        </p:nvSpPr>
        <p:spPr>
          <a:noFill/>
          <a:ln/>
        </p:spPr>
        <p:txBody>
          <a:bodyPr/>
          <a:lstStyle/>
          <a:p>
            <a:endParaRPr lang="en-GB"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1392094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2266091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Rubrikbild">
    <p:spTree>
      <p:nvGrpSpPr>
        <p:cNvPr id="1" name=""/>
        <p:cNvGrpSpPr/>
        <p:nvPr/>
      </p:nvGrpSpPr>
      <p:grpSpPr>
        <a:xfrm>
          <a:off x="0" y="0"/>
          <a:ext cx="0" cy="0"/>
          <a:chOff x="0" y="0"/>
          <a:chExt cx="0" cy="0"/>
        </a:xfrm>
      </p:grpSpPr>
      <p:sp>
        <p:nvSpPr>
          <p:cNvPr id="11" name="Titeltext"/>
          <p:cNvSpPr txBox="1">
            <a:spLocks noGrp="1"/>
          </p:cNvSpPr>
          <p:nvPr>
            <p:ph type="title"/>
          </p:nvPr>
        </p:nvSpPr>
        <p:spPr>
          <a:xfrm>
            <a:off x="685800" y="2130425"/>
            <a:ext cx="7772400" cy="1470025"/>
          </a:xfrm>
          <a:prstGeom prst="rect">
            <a:avLst/>
          </a:prstGeom>
        </p:spPr>
        <p:txBody>
          <a:bodyPr>
            <a:normAutofit/>
          </a:bodyPr>
          <a:lstStyle/>
          <a:p>
            <a:r>
              <a:t>Titeltext</a:t>
            </a:r>
          </a:p>
        </p:txBody>
      </p:sp>
      <p:sp>
        <p:nvSpPr>
          <p:cNvPr id="12" name="Brödtext nivå ett…"/>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Brödtext nivå ett</a:t>
            </a:r>
          </a:p>
          <a:p>
            <a:pPr lvl="1"/>
            <a:r>
              <a:t>Brödtext nivå två</a:t>
            </a:r>
          </a:p>
          <a:p>
            <a:pPr lvl="2"/>
            <a:r>
              <a:t>Brödtext nivå tre</a:t>
            </a:r>
          </a:p>
          <a:p>
            <a:pPr lvl="3"/>
            <a:r>
              <a:t>Brödtext nivå fyra</a:t>
            </a:r>
          </a:p>
          <a:p>
            <a:pPr lvl="4"/>
            <a:r>
              <a:t>Brödtext nivå fem</a:t>
            </a:r>
          </a:p>
        </p:txBody>
      </p:sp>
      <p:sp>
        <p:nvSpPr>
          <p:cNvPr id="13" name="Diabildsnummer"/>
          <p:cNvSpPr txBox="1">
            <a:spLocks noGrp="1"/>
          </p:cNvSpPr>
          <p:nvPr>
            <p:ph type="sldNum" sz="quarter" idx="2"/>
          </p:nvPr>
        </p:nvSpPr>
        <p:spPr>
          <a:xfrm>
            <a:off x="6553200" y="6248400"/>
            <a:ext cx="408940" cy="421392"/>
          </a:xfrm>
          <a:prstGeom prst="rect">
            <a:avLst/>
          </a:prstGeom>
        </p:spPr>
        <p:txBody>
          <a:bodyPr anchor="t"/>
          <a:lstStyle>
            <a:lvl1pPr algn="l">
              <a:defRPr sz="2400"/>
            </a:lvl1pPr>
          </a:lstStyle>
          <a:p>
            <a:fld id="{86CB4B4D-7CA3-9044-876B-883B54F8677D}" type="slidenum">
              <a:t>‹#›</a:t>
            </a:fld>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1_Anpassad layout">
    <p:spTree>
      <p:nvGrpSpPr>
        <p:cNvPr id="1" name=""/>
        <p:cNvGrpSpPr/>
        <p:nvPr/>
      </p:nvGrpSpPr>
      <p:grpSpPr>
        <a:xfrm>
          <a:off x="0" y="0"/>
          <a:ext cx="0" cy="0"/>
          <a:chOff x="0" y="0"/>
          <a:chExt cx="0" cy="0"/>
        </a:xfrm>
      </p:grpSpPr>
      <p:sp>
        <p:nvSpPr>
          <p:cNvPr id="103" name="Titeltext"/>
          <p:cNvSpPr txBox="1">
            <a:spLocks noGrp="1"/>
          </p:cNvSpPr>
          <p:nvPr>
            <p:ph type="title"/>
          </p:nvPr>
        </p:nvSpPr>
        <p:spPr>
          <a:xfrm>
            <a:off x="685800" y="609600"/>
            <a:ext cx="7772400" cy="1143000"/>
          </a:xfrm>
          <a:prstGeom prst="rect">
            <a:avLst/>
          </a:prstGeom>
        </p:spPr>
        <p:txBody>
          <a:bodyPr>
            <a:normAutofit/>
          </a:bodyPr>
          <a:lstStyle/>
          <a:p>
            <a:r>
              <a:t>Titeltext</a:t>
            </a:r>
          </a:p>
        </p:txBody>
      </p:sp>
      <p:sp>
        <p:nvSpPr>
          <p:cNvPr id="104" name="Diabildsnummer"/>
          <p:cNvSpPr txBox="1">
            <a:spLocks noGrp="1"/>
          </p:cNvSpPr>
          <p:nvPr>
            <p:ph type="sldNum" sz="quarter" idx="2"/>
          </p:nvPr>
        </p:nvSpPr>
        <p:spPr>
          <a:xfrm>
            <a:off x="6553200" y="6248400"/>
            <a:ext cx="408940" cy="421392"/>
          </a:xfrm>
          <a:prstGeom prst="rect">
            <a:avLst/>
          </a:prstGeom>
        </p:spPr>
        <p:txBody>
          <a:bodyPr anchor="t"/>
          <a:lstStyle>
            <a:lvl1pPr algn="l">
              <a:defRPr sz="2400"/>
            </a:lvl1pPr>
          </a:lstStyle>
          <a:p>
            <a:fld id="{86CB4B4D-7CA3-9044-876B-883B54F8677D}" type="slidenum">
              <a:t>‹#›</a:t>
            </a:fld>
            <a:endParaRP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Anpassad layout">
    <p:spTree>
      <p:nvGrpSpPr>
        <p:cNvPr id="1" name=""/>
        <p:cNvGrpSpPr/>
        <p:nvPr/>
      </p:nvGrpSpPr>
      <p:grpSpPr>
        <a:xfrm>
          <a:off x="0" y="0"/>
          <a:ext cx="0" cy="0"/>
          <a:chOff x="0" y="0"/>
          <a:chExt cx="0" cy="0"/>
        </a:xfrm>
      </p:grpSpPr>
      <p:sp>
        <p:nvSpPr>
          <p:cNvPr id="111" name="Titeltext"/>
          <p:cNvSpPr txBox="1">
            <a:spLocks noGrp="1"/>
          </p:cNvSpPr>
          <p:nvPr>
            <p:ph type="title"/>
          </p:nvPr>
        </p:nvSpPr>
        <p:spPr>
          <a:xfrm>
            <a:off x="685800" y="609600"/>
            <a:ext cx="7772400" cy="1143000"/>
          </a:xfrm>
          <a:prstGeom prst="rect">
            <a:avLst/>
          </a:prstGeom>
        </p:spPr>
        <p:txBody>
          <a:bodyPr>
            <a:normAutofit/>
          </a:bodyPr>
          <a:lstStyle/>
          <a:p>
            <a:r>
              <a:t>Titeltext</a:t>
            </a:r>
          </a:p>
        </p:txBody>
      </p:sp>
      <p:sp>
        <p:nvSpPr>
          <p:cNvPr id="112" name="Diabildsnummer"/>
          <p:cNvSpPr txBox="1">
            <a:spLocks noGrp="1"/>
          </p:cNvSpPr>
          <p:nvPr>
            <p:ph type="sldNum" sz="quarter" idx="2"/>
          </p:nvPr>
        </p:nvSpPr>
        <p:spPr>
          <a:xfrm>
            <a:off x="6553200" y="6248400"/>
            <a:ext cx="408940" cy="421392"/>
          </a:xfrm>
          <a:prstGeom prst="rect">
            <a:avLst/>
          </a:prstGeom>
        </p:spPr>
        <p:txBody>
          <a:bodyPr anchor="t"/>
          <a:lstStyle>
            <a:lvl1pPr algn="l">
              <a:defRPr sz="2400"/>
            </a:lvl1pPr>
          </a:lstStyle>
          <a:p>
            <a:fld id="{86CB4B4D-7CA3-9044-876B-883B54F8677D}" type="slidenum">
              <a:t>‹#›</a:t>
            </a:fld>
            <a:endParaRP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Innehåll med bildtext">
    <p:spTree>
      <p:nvGrpSpPr>
        <p:cNvPr id="1" name=""/>
        <p:cNvGrpSpPr/>
        <p:nvPr/>
      </p:nvGrpSpPr>
      <p:grpSpPr>
        <a:xfrm>
          <a:off x="0" y="0"/>
          <a:ext cx="0" cy="0"/>
          <a:chOff x="0" y="0"/>
          <a:chExt cx="0" cy="0"/>
        </a:xfrm>
      </p:grpSpPr>
      <p:sp>
        <p:nvSpPr>
          <p:cNvPr id="119" name="Titeltext"/>
          <p:cNvSpPr txBox="1">
            <a:spLocks noGrp="1"/>
          </p:cNvSpPr>
          <p:nvPr>
            <p:ph type="title"/>
          </p:nvPr>
        </p:nvSpPr>
        <p:spPr>
          <a:xfrm>
            <a:off x="457200" y="273050"/>
            <a:ext cx="3008314" cy="1162050"/>
          </a:xfrm>
          <a:prstGeom prst="rect">
            <a:avLst/>
          </a:prstGeom>
        </p:spPr>
        <p:txBody>
          <a:bodyPr anchor="b">
            <a:normAutofit/>
          </a:bodyPr>
          <a:lstStyle>
            <a:lvl1pPr algn="l">
              <a:defRPr sz="2000" b="1"/>
            </a:lvl1pPr>
          </a:lstStyle>
          <a:p>
            <a:r>
              <a:t>Titeltext</a:t>
            </a:r>
          </a:p>
        </p:txBody>
      </p:sp>
      <p:sp>
        <p:nvSpPr>
          <p:cNvPr id="120" name="Brödtext nivå ett…"/>
          <p:cNvSpPr txBox="1">
            <a:spLocks noGrp="1"/>
          </p:cNvSpPr>
          <p:nvPr>
            <p:ph type="body" idx="1"/>
          </p:nvPr>
        </p:nvSpPr>
        <p:spPr>
          <a:xfrm>
            <a:off x="3575050" y="273050"/>
            <a:ext cx="5111750" cy="5853113"/>
          </a:xfrm>
          <a:prstGeom prst="rect">
            <a:avLst/>
          </a:prstGeom>
        </p:spPr>
        <p:txBody>
          <a:bodyPr>
            <a:normAutofit/>
          </a:bodyPr>
          <a:lstStyle/>
          <a:p>
            <a:r>
              <a:t>Brödtext nivå ett</a:t>
            </a:r>
          </a:p>
          <a:p>
            <a:pPr lvl="1"/>
            <a:r>
              <a:t>Brödtext nivå två</a:t>
            </a:r>
          </a:p>
          <a:p>
            <a:pPr lvl="2"/>
            <a:r>
              <a:t>Brödtext nivå tre</a:t>
            </a:r>
          </a:p>
          <a:p>
            <a:pPr lvl="3"/>
            <a:r>
              <a:t>Brödtext nivå fyra</a:t>
            </a:r>
          </a:p>
          <a:p>
            <a:pPr lvl="4"/>
            <a:r>
              <a:t>Brödtext nivå fem</a:t>
            </a:r>
          </a:p>
        </p:txBody>
      </p:sp>
      <p:sp>
        <p:nvSpPr>
          <p:cNvPr id="121" name="Platshållare för text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122" name="Diabildsnummer"/>
          <p:cNvSpPr txBox="1">
            <a:spLocks noGrp="1"/>
          </p:cNvSpPr>
          <p:nvPr>
            <p:ph type="sldNum" sz="quarter" idx="2"/>
          </p:nvPr>
        </p:nvSpPr>
        <p:spPr>
          <a:xfrm>
            <a:off x="6553200" y="6248400"/>
            <a:ext cx="408940" cy="421392"/>
          </a:xfrm>
          <a:prstGeom prst="rect">
            <a:avLst/>
          </a:prstGeom>
        </p:spPr>
        <p:txBody>
          <a:bodyPr anchor="t"/>
          <a:lstStyle>
            <a:lvl1pPr algn="l">
              <a:defRPr sz="2400"/>
            </a:lvl1pPr>
          </a:lstStyle>
          <a:p>
            <a:fld id="{86CB4B4D-7CA3-9044-876B-883B54F8677D}" type="slidenum">
              <a:t>‹#›</a:t>
            </a:fld>
            <a:endParaRP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Rubrik och lodrät text">
    <p:spTree>
      <p:nvGrpSpPr>
        <p:cNvPr id="1" name=""/>
        <p:cNvGrpSpPr/>
        <p:nvPr/>
      </p:nvGrpSpPr>
      <p:grpSpPr>
        <a:xfrm>
          <a:off x="0" y="0"/>
          <a:ext cx="0" cy="0"/>
          <a:chOff x="0" y="0"/>
          <a:chExt cx="0" cy="0"/>
        </a:xfrm>
      </p:grpSpPr>
      <p:sp>
        <p:nvSpPr>
          <p:cNvPr id="139" name="Titeltext"/>
          <p:cNvSpPr txBox="1">
            <a:spLocks noGrp="1"/>
          </p:cNvSpPr>
          <p:nvPr>
            <p:ph type="title"/>
          </p:nvPr>
        </p:nvSpPr>
        <p:spPr>
          <a:xfrm>
            <a:off x="685800" y="609600"/>
            <a:ext cx="7772400" cy="1143000"/>
          </a:xfrm>
          <a:prstGeom prst="rect">
            <a:avLst/>
          </a:prstGeom>
        </p:spPr>
        <p:txBody>
          <a:bodyPr>
            <a:normAutofit/>
          </a:bodyPr>
          <a:lstStyle/>
          <a:p>
            <a:r>
              <a:t>Titeltext</a:t>
            </a:r>
          </a:p>
        </p:txBody>
      </p:sp>
      <p:sp>
        <p:nvSpPr>
          <p:cNvPr id="140" name="Brödtext nivå ett…"/>
          <p:cNvSpPr txBox="1">
            <a:spLocks noGrp="1"/>
          </p:cNvSpPr>
          <p:nvPr>
            <p:ph type="body" idx="1"/>
          </p:nvPr>
        </p:nvSpPr>
        <p:spPr>
          <a:xfrm>
            <a:off x="685800" y="1981200"/>
            <a:ext cx="7772400" cy="4114800"/>
          </a:xfrm>
          <a:prstGeom prst="rect">
            <a:avLst/>
          </a:prstGeom>
        </p:spPr>
        <p:txBody>
          <a:bodyPr vert="eaVert">
            <a:normAutofit/>
          </a:bodyPr>
          <a:lstStyle/>
          <a:p>
            <a:r>
              <a:t>Brödtext nivå ett</a:t>
            </a:r>
          </a:p>
          <a:p>
            <a:pPr lvl="1"/>
            <a:r>
              <a:t>Brödtext nivå två</a:t>
            </a:r>
          </a:p>
          <a:p>
            <a:pPr lvl="2"/>
            <a:r>
              <a:t>Brödtext nivå tre</a:t>
            </a:r>
          </a:p>
          <a:p>
            <a:pPr lvl="3"/>
            <a:r>
              <a:t>Brödtext nivå fyra</a:t>
            </a:r>
          </a:p>
          <a:p>
            <a:pPr lvl="4"/>
            <a:r>
              <a:t>Brödtext nivå fem</a:t>
            </a:r>
          </a:p>
        </p:txBody>
      </p:sp>
      <p:sp>
        <p:nvSpPr>
          <p:cNvPr id="141" name="Diabildsnummer"/>
          <p:cNvSpPr txBox="1">
            <a:spLocks noGrp="1"/>
          </p:cNvSpPr>
          <p:nvPr>
            <p:ph type="sldNum" sz="quarter" idx="2"/>
          </p:nvPr>
        </p:nvSpPr>
        <p:spPr>
          <a:xfrm>
            <a:off x="6553200" y="6248400"/>
            <a:ext cx="408940" cy="421392"/>
          </a:xfrm>
          <a:prstGeom prst="rect">
            <a:avLst/>
          </a:prstGeom>
        </p:spPr>
        <p:txBody>
          <a:bodyPr anchor="t"/>
          <a:lstStyle>
            <a:lvl1pPr algn="l">
              <a:defRPr sz="2400"/>
            </a:lvl1pPr>
          </a:lstStyle>
          <a:p>
            <a:fld id="{86CB4B4D-7CA3-9044-876B-883B54F8677D}" type="slidenum">
              <a:t>‹#›</a:t>
            </a:fld>
            <a:endParaRP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Lodrät rubrik och text">
    <p:spTree>
      <p:nvGrpSpPr>
        <p:cNvPr id="1" name=""/>
        <p:cNvGrpSpPr/>
        <p:nvPr/>
      </p:nvGrpSpPr>
      <p:grpSpPr>
        <a:xfrm>
          <a:off x="0" y="0"/>
          <a:ext cx="0" cy="0"/>
          <a:chOff x="0" y="0"/>
          <a:chExt cx="0" cy="0"/>
        </a:xfrm>
      </p:grpSpPr>
      <p:sp>
        <p:nvSpPr>
          <p:cNvPr id="148" name="Titeltext"/>
          <p:cNvSpPr txBox="1">
            <a:spLocks noGrp="1"/>
          </p:cNvSpPr>
          <p:nvPr>
            <p:ph type="title"/>
          </p:nvPr>
        </p:nvSpPr>
        <p:spPr>
          <a:xfrm>
            <a:off x="6515100" y="609600"/>
            <a:ext cx="1943100" cy="5486400"/>
          </a:xfrm>
          <a:prstGeom prst="rect">
            <a:avLst/>
          </a:prstGeom>
        </p:spPr>
        <p:txBody>
          <a:bodyPr vert="eaVert">
            <a:normAutofit/>
          </a:bodyPr>
          <a:lstStyle/>
          <a:p>
            <a:r>
              <a:t>Titeltext</a:t>
            </a:r>
          </a:p>
        </p:txBody>
      </p:sp>
      <p:sp>
        <p:nvSpPr>
          <p:cNvPr id="149" name="Brödtext nivå ett…"/>
          <p:cNvSpPr txBox="1">
            <a:spLocks noGrp="1"/>
          </p:cNvSpPr>
          <p:nvPr>
            <p:ph type="body" idx="1"/>
          </p:nvPr>
        </p:nvSpPr>
        <p:spPr>
          <a:xfrm>
            <a:off x="685800" y="609600"/>
            <a:ext cx="5676900" cy="5486400"/>
          </a:xfrm>
          <a:prstGeom prst="rect">
            <a:avLst/>
          </a:prstGeom>
        </p:spPr>
        <p:txBody>
          <a:bodyPr vert="eaVert">
            <a:normAutofit/>
          </a:bodyPr>
          <a:lstStyle/>
          <a:p>
            <a:r>
              <a:t>Brödtext nivå ett</a:t>
            </a:r>
          </a:p>
          <a:p>
            <a:pPr lvl="1"/>
            <a:r>
              <a:t>Brödtext nivå två</a:t>
            </a:r>
          </a:p>
          <a:p>
            <a:pPr lvl="2"/>
            <a:r>
              <a:t>Brödtext nivå tre</a:t>
            </a:r>
          </a:p>
          <a:p>
            <a:pPr lvl="3"/>
            <a:r>
              <a:t>Brödtext nivå fyra</a:t>
            </a:r>
          </a:p>
          <a:p>
            <a:pPr lvl="4"/>
            <a:r>
              <a:t>Brödtext nivå fem</a:t>
            </a:r>
          </a:p>
        </p:txBody>
      </p:sp>
      <p:sp>
        <p:nvSpPr>
          <p:cNvPr id="150" name="Diabildsnummer"/>
          <p:cNvSpPr txBox="1">
            <a:spLocks noGrp="1"/>
          </p:cNvSpPr>
          <p:nvPr>
            <p:ph type="sldNum" sz="quarter" idx="2"/>
          </p:nvPr>
        </p:nvSpPr>
        <p:spPr>
          <a:xfrm>
            <a:off x="6553200" y="6248400"/>
            <a:ext cx="408940" cy="421392"/>
          </a:xfrm>
          <a:prstGeom prst="rect">
            <a:avLst/>
          </a:prstGeom>
        </p:spPr>
        <p:txBody>
          <a:bodyPr anchor="t"/>
          <a:lstStyle>
            <a:lvl1pPr algn="l">
              <a:defRPr sz="2400"/>
            </a:lvl1pPr>
          </a:lstStyle>
          <a:p>
            <a:fld id="{86CB4B4D-7CA3-9044-876B-883B54F8677D}" type="slidenum">
              <a:t>‹#›</a:t>
            </a:fld>
            <a:endParaRP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1_Endast rubrik">
    <p:spTree>
      <p:nvGrpSpPr>
        <p:cNvPr id="1" name=""/>
        <p:cNvGrpSpPr/>
        <p:nvPr/>
      </p:nvGrpSpPr>
      <p:grpSpPr>
        <a:xfrm>
          <a:off x="0" y="0"/>
          <a:ext cx="0" cy="0"/>
          <a:chOff x="0" y="0"/>
          <a:chExt cx="0" cy="0"/>
        </a:xfrm>
      </p:grpSpPr>
      <p:sp>
        <p:nvSpPr>
          <p:cNvPr id="157" name="Titeltext"/>
          <p:cNvSpPr txBox="1">
            <a:spLocks noGrp="1"/>
          </p:cNvSpPr>
          <p:nvPr>
            <p:ph type="title"/>
          </p:nvPr>
        </p:nvSpPr>
        <p:spPr>
          <a:xfrm>
            <a:off x="685800" y="609600"/>
            <a:ext cx="7772400" cy="1143000"/>
          </a:xfrm>
          <a:prstGeom prst="rect">
            <a:avLst/>
          </a:prstGeom>
        </p:spPr>
        <p:txBody>
          <a:bodyPr>
            <a:normAutofit/>
          </a:bodyPr>
          <a:lstStyle/>
          <a:p>
            <a:r>
              <a:t>Titeltext</a:t>
            </a:r>
          </a:p>
        </p:txBody>
      </p:sp>
      <p:sp>
        <p:nvSpPr>
          <p:cNvPr id="158" name="Diabildsnummer"/>
          <p:cNvSpPr txBox="1">
            <a:spLocks noGrp="1"/>
          </p:cNvSpPr>
          <p:nvPr>
            <p:ph type="sldNum" sz="quarter" idx="2"/>
          </p:nvPr>
        </p:nvSpPr>
        <p:spPr>
          <a:xfrm>
            <a:off x="6553200" y="6248400"/>
            <a:ext cx="408940" cy="421392"/>
          </a:xfrm>
          <a:prstGeom prst="rect">
            <a:avLst/>
          </a:prstGeom>
        </p:spPr>
        <p:txBody>
          <a:bodyPr anchor="t"/>
          <a:lstStyle>
            <a:lvl1pPr algn="l">
              <a:defRPr sz="2400"/>
            </a:lvl1pPr>
          </a:lstStyle>
          <a:p>
            <a:fld id="{86CB4B4D-7CA3-9044-876B-883B54F8677D}" type="slidenum">
              <a:t>‹#›</a:t>
            </a:fld>
            <a:endParaRP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Blank Slide">
    <p:spTree>
      <p:nvGrpSpPr>
        <p:cNvPr id="1" name=""/>
        <p:cNvGrpSpPr/>
        <p:nvPr/>
      </p:nvGrpSpPr>
      <p:grpSpPr>
        <a:xfrm>
          <a:off x="0" y="0"/>
          <a:ext cx="0" cy="0"/>
          <a:chOff x="0" y="0"/>
          <a:chExt cx="0" cy="0"/>
        </a:xfrm>
      </p:grpSpPr>
      <p:sp>
        <p:nvSpPr>
          <p:cNvPr id="173" name="Diabildsnummer"/>
          <p:cNvSpPr txBox="1">
            <a:spLocks noGrp="1"/>
          </p:cNvSpPr>
          <p:nvPr>
            <p:ph type="sldNum" sz="quarter" idx="2"/>
          </p:nvPr>
        </p:nvSpPr>
        <p:spPr>
          <a:xfrm>
            <a:off x="0" y="0"/>
            <a:ext cx="408940" cy="421392"/>
          </a:xfrm>
          <a:prstGeom prst="rect">
            <a:avLst/>
          </a:prstGeom>
        </p:spPr>
        <p:txBody>
          <a:bodyPr anchor="t"/>
          <a:lstStyle>
            <a:lvl1pPr algn="l">
              <a:defRPr sz="2400"/>
            </a:lvl1pPr>
          </a:lstStyle>
          <a:p>
            <a:fld id="{86CB4B4D-7CA3-9044-876B-883B54F8677D}" type="slidenum">
              <a:t>‹#›</a:t>
            </a:fld>
            <a:endParaRPr/>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Rubrikbild">
    <p:spTree>
      <p:nvGrpSpPr>
        <p:cNvPr id="1" name=""/>
        <p:cNvGrpSpPr/>
        <p:nvPr/>
      </p:nvGrpSpPr>
      <p:grpSpPr>
        <a:xfrm>
          <a:off x="0" y="0"/>
          <a:ext cx="0" cy="0"/>
          <a:chOff x="0" y="0"/>
          <a:chExt cx="0" cy="0"/>
        </a:xfrm>
      </p:grpSpPr>
      <p:sp>
        <p:nvSpPr>
          <p:cNvPr id="187" name="Titeltext"/>
          <p:cNvSpPr txBox="1">
            <a:spLocks noGrp="1"/>
          </p:cNvSpPr>
          <p:nvPr>
            <p:ph type="title"/>
          </p:nvPr>
        </p:nvSpPr>
        <p:spPr>
          <a:xfrm>
            <a:off x="685800" y="2130425"/>
            <a:ext cx="7772400" cy="1470025"/>
          </a:xfrm>
          <a:prstGeom prst="rect">
            <a:avLst/>
          </a:prstGeom>
        </p:spPr>
        <p:txBody>
          <a:bodyPr>
            <a:normAutofit/>
          </a:bodyPr>
          <a:lstStyle>
            <a:lvl1pPr>
              <a:defRPr sz="4400"/>
            </a:lvl1pPr>
          </a:lstStyle>
          <a:p>
            <a:r>
              <a:t>Titeltext</a:t>
            </a:r>
          </a:p>
        </p:txBody>
      </p:sp>
      <p:sp>
        <p:nvSpPr>
          <p:cNvPr id="188" name="Brödtext nivå ett…"/>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888888"/>
                </a:solidFill>
                <a:latin typeface="Calibri"/>
                <a:ea typeface="Calibri"/>
                <a:cs typeface="Calibri"/>
                <a:sym typeface="Calibri"/>
              </a:defRPr>
            </a:lvl1pPr>
            <a:lvl2pPr marL="0" indent="457200" algn="ctr">
              <a:buSzTx/>
              <a:buNone/>
              <a:defRPr>
                <a:solidFill>
                  <a:srgbClr val="888888"/>
                </a:solidFill>
                <a:latin typeface="Calibri"/>
                <a:ea typeface="Calibri"/>
                <a:cs typeface="Calibri"/>
                <a:sym typeface="Calibri"/>
              </a:defRPr>
            </a:lvl2pPr>
            <a:lvl3pPr marL="0" indent="914400" algn="ctr">
              <a:buSzTx/>
              <a:buNone/>
              <a:defRPr>
                <a:solidFill>
                  <a:srgbClr val="888888"/>
                </a:solidFill>
                <a:latin typeface="Calibri"/>
                <a:ea typeface="Calibri"/>
                <a:cs typeface="Calibri"/>
                <a:sym typeface="Calibri"/>
              </a:defRPr>
            </a:lvl3pPr>
            <a:lvl4pPr marL="0" indent="1371600" algn="ctr">
              <a:buSzTx/>
              <a:buNone/>
              <a:defRPr>
                <a:solidFill>
                  <a:srgbClr val="888888"/>
                </a:solidFill>
                <a:latin typeface="Calibri"/>
                <a:ea typeface="Calibri"/>
                <a:cs typeface="Calibri"/>
                <a:sym typeface="Calibri"/>
              </a:defRPr>
            </a:lvl4pPr>
            <a:lvl5pPr marL="0" indent="1828800" algn="ctr">
              <a:buSzTx/>
              <a:buNone/>
              <a:defRPr>
                <a:solidFill>
                  <a:srgbClr val="888888"/>
                </a:solidFill>
                <a:latin typeface="Calibri"/>
                <a:ea typeface="Calibri"/>
                <a:cs typeface="Calibri"/>
                <a:sym typeface="Calibri"/>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189" name="Diabildsnummer"/>
          <p:cNvSpPr txBox="1">
            <a:spLocks noGrp="1"/>
          </p:cNvSpPr>
          <p:nvPr>
            <p:ph type="sldNum" sz="quarter" idx="2"/>
          </p:nvPr>
        </p:nvSpPr>
        <p:spPr>
          <a:xfrm>
            <a:off x="8430260" y="6401179"/>
            <a:ext cx="256541" cy="275467"/>
          </a:xfrm>
          <a:prstGeom prst="rect">
            <a:avLst/>
          </a:prstGeom>
        </p:spPr>
        <p:txBody>
          <a:bodyPr/>
          <a:lstStyle>
            <a:lvl1pPr>
              <a:defRPr>
                <a:solidFill>
                  <a:srgbClr val="898989"/>
                </a:solidFill>
              </a:defRPr>
            </a:lvl1pPr>
          </a:lstStyle>
          <a:p>
            <a:fld id="{86CB4B4D-7CA3-9044-876B-883B54F8677D}" type="slidenum">
              <a:t>‹#›</a:t>
            </a:fld>
            <a:endParaRP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Rubrik och innehåll">
    <p:spTree>
      <p:nvGrpSpPr>
        <p:cNvPr id="1" name=""/>
        <p:cNvGrpSpPr/>
        <p:nvPr/>
      </p:nvGrpSpPr>
      <p:grpSpPr>
        <a:xfrm>
          <a:off x="0" y="0"/>
          <a:ext cx="0" cy="0"/>
          <a:chOff x="0" y="0"/>
          <a:chExt cx="0" cy="0"/>
        </a:xfrm>
      </p:grpSpPr>
      <p:sp>
        <p:nvSpPr>
          <p:cNvPr id="196" name="Titeltext"/>
          <p:cNvSpPr txBox="1">
            <a:spLocks noGrp="1"/>
          </p:cNvSpPr>
          <p:nvPr>
            <p:ph type="title"/>
          </p:nvPr>
        </p:nvSpPr>
        <p:spPr>
          <a:xfrm>
            <a:off x="457200" y="274638"/>
            <a:ext cx="8229600" cy="1143001"/>
          </a:xfrm>
          <a:prstGeom prst="rect">
            <a:avLst/>
          </a:prstGeom>
        </p:spPr>
        <p:txBody>
          <a:bodyPr>
            <a:normAutofit/>
          </a:bodyPr>
          <a:lstStyle>
            <a:lvl1pPr>
              <a:defRPr sz="4400"/>
            </a:lvl1pPr>
          </a:lstStyle>
          <a:p>
            <a:r>
              <a:t>Titeltext</a:t>
            </a:r>
          </a:p>
        </p:txBody>
      </p:sp>
      <p:sp>
        <p:nvSpPr>
          <p:cNvPr id="197" name="Brödtext nivå ett…"/>
          <p:cNvSpPr txBox="1">
            <a:spLocks noGrp="1"/>
          </p:cNvSpPr>
          <p:nvPr>
            <p:ph type="body" idx="1"/>
          </p:nvPr>
        </p:nvSpPr>
        <p:spPr>
          <a:xfrm>
            <a:off x="457200" y="1600200"/>
            <a:ext cx="8229600" cy="4525963"/>
          </a:xfrm>
          <a:prstGeom prst="rect">
            <a:avLst/>
          </a:prstGeom>
        </p:spPr>
        <p:txBody>
          <a:bodyPr>
            <a:normAutofit/>
          </a:bodyPr>
          <a:lstStyle>
            <a:lvl1pPr>
              <a:buFont typeface="Arial"/>
              <a:defRPr>
                <a:latin typeface="Calibri"/>
                <a:ea typeface="Calibri"/>
                <a:cs typeface="Calibri"/>
                <a:sym typeface="Calibri"/>
              </a:defRPr>
            </a:lvl1pPr>
            <a:lvl2pPr>
              <a:buFont typeface="Arial"/>
              <a:defRPr>
                <a:latin typeface="Calibri"/>
                <a:ea typeface="Calibri"/>
                <a:cs typeface="Calibri"/>
                <a:sym typeface="Calibri"/>
              </a:defRPr>
            </a:lvl2pPr>
            <a:lvl3pPr>
              <a:buFont typeface="Arial"/>
              <a:defRPr>
                <a:latin typeface="Calibri"/>
                <a:ea typeface="Calibri"/>
                <a:cs typeface="Calibri"/>
                <a:sym typeface="Calibri"/>
              </a:defRPr>
            </a:lvl3pPr>
            <a:lvl4pPr>
              <a:buFont typeface="Arial"/>
              <a:defRPr>
                <a:latin typeface="Calibri"/>
                <a:ea typeface="Calibri"/>
                <a:cs typeface="Calibri"/>
                <a:sym typeface="Calibri"/>
              </a:defRPr>
            </a:lvl4pPr>
            <a:lvl5pPr>
              <a:buFont typeface="Arial"/>
              <a:defRPr>
                <a:latin typeface="Calibri"/>
                <a:ea typeface="Calibri"/>
                <a:cs typeface="Calibri"/>
                <a:sym typeface="Calibri"/>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198" name="Diabildsnummer"/>
          <p:cNvSpPr txBox="1">
            <a:spLocks noGrp="1"/>
          </p:cNvSpPr>
          <p:nvPr>
            <p:ph type="sldNum" sz="quarter" idx="2"/>
          </p:nvPr>
        </p:nvSpPr>
        <p:spPr>
          <a:xfrm>
            <a:off x="8430260" y="6401179"/>
            <a:ext cx="256541" cy="275467"/>
          </a:xfrm>
          <a:prstGeom prst="rect">
            <a:avLst/>
          </a:prstGeom>
        </p:spPr>
        <p:txBody>
          <a:bodyPr/>
          <a:lstStyle>
            <a:lvl1pPr>
              <a:defRPr>
                <a:solidFill>
                  <a:srgbClr val="898989"/>
                </a:solidFill>
              </a:defRPr>
            </a:lvl1pPr>
          </a:lstStyle>
          <a:p>
            <a:fld id="{86CB4B4D-7CA3-9044-876B-883B54F8677D}" type="slidenum">
              <a:t>‹#›</a:t>
            </a:fld>
            <a:endParaRPr/>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Avsnittsrubrik">
    <p:spTree>
      <p:nvGrpSpPr>
        <p:cNvPr id="1" name=""/>
        <p:cNvGrpSpPr/>
        <p:nvPr/>
      </p:nvGrpSpPr>
      <p:grpSpPr>
        <a:xfrm>
          <a:off x="0" y="0"/>
          <a:ext cx="0" cy="0"/>
          <a:chOff x="0" y="0"/>
          <a:chExt cx="0" cy="0"/>
        </a:xfrm>
      </p:grpSpPr>
      <p:sp>
        <p:nvSpPr>
          <p:cNvPr id="205" name="Titeltext"/>
          <p:cNvSpPr txBox="1">
            <a:spLocks noGrp="1"/>
          </p:cNvSpPr>
          <p:nvPr>
            <p:ph type="title"/>
          </p:nvPr>
        </p:nvSpPr>
        <p:spPr>
          <a:xfrm>
            <a:off x="722312" y="4406900"/>
            <a:ext cx="7772401" cy="1362075"/>
          </a:xfrm>
          <a:prstGeom prst="rect">
            <a:avLst/>
          </a:prstGeom>
        </p:spPr>
        <p:txBody>
          <a:bodyPr anchor="t">
            <a:normAutofit/>
          </a:bodyPr>
          <a:lstStyle>
            <a:lvl1pPr algn="l">
              <a:defRPr sz="4000" b="1" cap="all"/>
            </a:lvl1pPr>
          </a:lstStyle>
          <a:p>
            <a:r>
              <a:t>Titeltext</a:t>
            </a:r>
          </a:p>
        </p:txBody>
      </p:sp>
      <p:sp>
        <p:nvSpPr>
          <p:cNvPr id="206" name="Brödtext nivå ett…"/>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888888"/>
                </a:solidFill>
                <a:latin typeface="Calibri"/>
                <a:ea typeface="Calibri"/>
                <a:cs typeface="Calibri"/>
                <a:sym typeface="Calibri"/>
              </a:defRPr>
            </a:lvl1pPr>
            <a:lvl2pPr marL="0" indent="457200">
              <a:spcBef>
                <a:spcPts val="400"/>
              </a:spcBef>
              <a:buSzTx/>
              <a:buNone/>
              <a:defRPr sz="2000">
                <a:solidFill>
                  <a:srgbClr val="888888"/>
                </a:solidFill>
                <a:latin typeface="Calibri"/>
                <a:ea typeface="Calibri"/>
                <a:cs typeface="Calibri"/>
                <a:sym typeface="Calibri"/>
              </a:defRPr>
            </a:lvl2pPr>
            <a:lvl3pPr marL="0" indent="914400">
              <a:spcBef>
                <a:spcPts val="400"/>
              </a:spcBef>
              <a:buSzTx/>
              <a:buNone/>
              <a:defRPr sz="2000">
                <a:solidFill>
                  <a:srgbClr val="888888"/>
                </a:solidFill>
                <a:latin typeface="Calibri"/>
                <a:ea typeface="Calibri"/>
                <a:cs typeface="Calibri"/>
                <a:sym typeface="Calibri"/>
              </a:defRPr>
            </a:lvl3pPr>
            <a:lvl4pPr marL="0" indent="1371600">
              <a:spcBef>
                <a:spcPts val="400"/>
              </a:spcBef>
              <a:buSzTx/>
              <a:buNone/>
              <a:defRPr sz="2000">
                <a:solidFill>
                  <a:srgbClr val="888888"/>
                </a:solidFill>
                <a:latin typeface="Calibri"/>
                <a:ea typeface="Calibri"/>
                <a:cs typeface="Calibri"/>
                <a:sym typeface="Calibri"/>
              </a:defRPr>
            </a:lvl4pPr>
            <a:lvl5pPr marL="0" indent="1828800">
              <a:spcBef>
                <a:spcPts val="400"/>
              </a:spcBef>
              <a:buSzTx/>
              <a:buNone/>
              <a:defRPr sz="2000">
                <a:solidFill>
                  <a:srgbClr val="888888"/>
                </a:solidFill>
                <a:latin typeface="Calibri"/>
                <a:ea typeface="Calibri"/>
                <a:cs typeface="Calibri"/>
                <a:sym typeface="Calibri"/>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207" name="Diabildsnummer"/>
          <p:cNvSpPr txBox="1">
            <a:spLocks noGrp="1"/>
          </p:cNvSpPr>
          <p:nvPr>
            <p:ph type="sldNum" sz="quarter" idx="2"/>
          </p:nvPr>
        </p:nvSpPr>
        <p:spPr>
          <a:xfrm>
            <a:off x="8430260" y="6401179"/>
            <a:ext cx="256541" cy="275467"/>
          </a:xfrm>
          <a:prstGeom prst="rect">
            <a:avLst/>
          </a:prstGeom>
        </p:spPr>
        <p:txBody>
          <a:bodyPr/>
          <a:lstStyle>
            <a:lvl1pPr>
              <a:defRPr>
                <a:solidFill>
                  <a:srgbClr val="898989"/>
                </a:solidFill>
              </a:defRPr>
            </a:lvl1pPr>
          </a:lstStyle>
          <a:p>
            <a:fld id="{86CB4B4D-7CA3-9044-876B-883B54F8677D}" type="slidenum">
              <a:t>‹#›</a:t>
            </a:fld>
            <a:endParaRP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Rubrik och innehåll">
    <p:spTree>
      <p:nvGrpSpPr>
        <p:cNvPr id="1" name=""/>
        <p:cNvGrpSpPr/>
        <p:nvPr/>
      </p:nvGrpSpPr>
      <p:grpSpPr>
        <a:xfrm>
          <a:off x="0" y="0"/>
          <a:ext cx="0" cy="0"/>
          <a:chOff x="0" y="0"/>
          <a:chExt cx="0" cy="0"/>
        </a:xfrm>
      </p:grpSpPr>
      <p:sp>
        <p:nvSpPr>
          <p:cNvPr id="29" name="Titeltext"/>
          <p:cNvSpPr txBox="1">
            <a:spLocks noGrp="1"/>
          </p:cNvSpPr>
          <p:nvPr>
            <p:ph type="title"/>
          </p:nvPr>
        </p:nvSpPr>
        <p:spPr>
          <a:xfrm>
            <a:off x="685800" y="609600"/>
            <a:ext cx="7772400" cy="1143000"/>
          </a:xfrm>
          <a:prstGeom prst="rect">
            <a:avLst/>
          </a:prstGeom>
        </p:spPr>
        <p:txBody>
          <a:bodyPr>
            <a:normAutofit/>
          </a:bodyPr>
          <a:lstStyle/>
          <a:p>
            <a:r>
              <a:t>Titeltext</a:t>
            </a:r>
          </a:p>
        </p:txBody>
      </p:sp>
      <p:sp>
        <p:nvSpPr>
          <p:cNvPr id="30" name="Brödtext nivå ett…"/>
          <p:cNvSpPr txBox="1">
            <a:spLocks noGrp="1"/>
          </p:cNvSpPr>
          <p:nvPr>
            <p:ph type="body" idx="1"/>
          </p:nvPr>
        </p:nvSpPr>
        <p:spPr>
          <a:xfrm>
            <a:off x="685800" y="1981200"/>
            <a:ext cx="7772400" cy="4114800"/>
          </a:xfrm>
          <a:prstGeom prst="rect">
            <a:avLst/>
          </a:prstGeom>
        </p:spPr>
        <p:txBody>
          <a:bodyPr>
            <a:normAutofit/>
          </a:bodyPr>
          <a:lstStyle/>
          <a:p>
            <a:r>
              <a:t>Brödtext nivå ett</a:t>
            </a:r>
          </a:p>
          <a:p>
            <a:pPr lvl="1"/>
            <a:r>
              <a:t>Brödtext nivå två</a:t>
            </a:r>
          </a:p>
          <a:p>
            <a:pPr lvl="2"/>
            <a:r>
              <a:t>Brödtext nivå tre</a:t>
            </a:r>
          </a:p>
          <a:p>
            <a:pPr lvl="3"/>
            <a:r>
              <a:t>Brödtext nivå fyra</a:t>
            </a:r>
          </a:p>
          <a:p>
            <a:pPr lvl="4"/>
            <a:r>
              <a:t>Brödtext nivå fem</a:t>
            </a:r>
          </a:p>
        </p:txBody>
      </p:sp>
      <p:sp>
        <p:nvSpPr>
          <p:cNvPr id="31" name="Diabildsnummer"/>
          <p:cNvSpPr txBox="1">
            <a:spLocks noGrp="1"/>
          </p:cNvSpPr>
          <p:nvPr>
            <p:ph type="sldNum" sz="quarter" idx="2"/>
          </p:nvPr>
        </p:nvSpPr>
        <p:spPr>
          <a:xfrm>
            <a:off x="6553200" y="6248400"/>
            <a:ext cx="408940" cy="421392"/>
          </a:xfrm>
          <a:prstGeom prst="rect">
            <a:avLst/>
          </a:prstGeom>
        </p:spPr>
        <p:txBody>
          <a:bodyPr anchor="t"/>
          <a:lstStyle>
            <a:lvl1pPr algn="l">
              <a:defRPr sz="2400"/>
            </a:lvl1pPr>
          </a:lstStyle>
          <a:p>
            <a:fld id="{86CB4B4D-7CA3-9044-876B-883B54F8677D}" type="slidenum">
              <a:t>‹#›</a:t>
            </a:fld>
            <a:endParaRPr/>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vå innehållsdelar">
    <p:spTree>
      <p:nvGrpSpPr>
        <p:cNvPr id="1" name=""/>
        <p:cNvGrpSpPr/>
        <p:nvPr/>
      </p:nvGrpSpPr>
      <p:grpSpPr>
        <a:xfrm>
          <a:off x="0" y="0"/>
          <a:ext cx="0" cy="0"/>
          <a:chOff x="0" y="0"/>
          <a:chExt cx="0" cy="0"/>
        </a:xfrm>
      </p:grpSpPr>
      <p:sp>
        <p:nvSpPr>
          <p:cNvPr id="214" name="Titeltext"/>
          <p:cNvSpPr txBox="1">
            <a:spLocks noGrp="1"/>
          </p:cNvSpPr>
          <p:nvPr>
            <p:ph type="title"/>
          </p:nvPr>
        </p:nvSpPr>
        <p:spPr>
          <a:xfrm>
            <a:off x="457200" y="274638"/>
            <a:ext cx="8229600" cy="1143001"/>
          </a:xfrm>
          <a:prstGeom prst="rect">
            <a:avLst/>
          </a:prstGeom>
        </p:spPr>
        <p:txBody>
          <a:bodyPr>
            <a:normAutofit/>
          </a:bodyPr>
          <a:lstStyle>
            <a:lvl1pPr>
              <a:defRPr sz="4400"/>
            </a:lvl1pPr>
          </a:lstStyle>
          <a:p>
            <a:r>
              <a:t>Titeltext</a:t>
            </a:r>
          </a:p>
        </p:txBody>
      </p:sp>
      <p:sp>
        <p:nvSpPr>
          <p:cNvPr id="215" name="Brödtext nivå ett…"/>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Font typeface="Arial"/>
              <a:defRPr sz="2800">
                <a:latin typeface="Calibri"/>
                <a:ea typeface="Calibri"/>
                <a:cs typeface="Calibri"/>
                <a:sym typeface="Calibri"/>
              </a:defRPr>
            </a:lvl1pPr>
            <a:lvl2pPr marL="790575" indent="-333375">
              <a:spcBef>
                <a:spcPts val="600"/>
              </a:spcBef>
              <a:buFont typeface="Arial"/>
              <a:defRPr sz="2800">
                <a:latin typeface="Calibri"/>
                <a:ea typeface="Calibri"/>
                <a:cs typeface="Calibri"/>
                <a:sym typeface="Calibri"/>
              </a:defRPr>
            </a:lvl2pPr>
            <a:lvl3pPr marL="1234439" indent="-320039">
              <a:spcBef>
                <a:spcPts val="600"/>
              </a:spcBef>
              <a:buFont typeface="Arial"/>
              <a:defRPr sz="2800">
                <a:latin typeface="Calibri"/>
                <a:ea typeface="Calibri"/>
                <a:cs typeface="Calibri"/>
                <a:sym typeface="Calibri"/>
              </a:defRPr>
            </a:lvl3pPr>
            <a:lvl4pPr marL="1727200" indent="-355600">
              <a:spcBef>
                <a:spcPts val="600"/>
              </a:spcBef>
              <a:buFont typeface="Arial"/>
              <a:defRPr sz="2800">
                <a:latin typeface="Calibri"/>
                <a:ea typeface="Calibri"/>
                <a:cs typeface="Calibri"/>
                <a:sym typeface="Calibri"/>
              </a:defRPr>
            </a:lvl4pPr>
            <a:lvl5pPr marL="2184400" indent="-355600">
              <a:spcBef>
                <a:spcPts val="600"/>
              </a:spcBef>
              <a:buFont typeface="Arial"/>
              <a:defRPr sz="2800">
                <a:latin typeface="Calibri"/>
                <a:ea typeface="Calibri"/>
                <a:cs typeface="Calibri"/>
                <a:sym typeface="Calibri"/>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216" name="Diabildsnummer"/>
          <p:cNvSpPr txBox="1">
            <a:spLocks noGrp="1"/>
          </p:cNvSpPr>
          <p:nvPr>
            <p:ph type="sldNum" sz="quarter" idx="2"/>
          </p:nvPr>
        </p:nvSpPr>
        <p:spPr>
          <a:xfrm>
            <a:off x="8430260" y="6401179"/>
            <a:ext cx="256541" cy="275467"/>
          </a:xfrm>
          <a:prstGeom prst="rect">
            <a:avLst/>
          </a:prstGeom>
        </p:spPr>
        <p:txBody>
          <a:bodyPr/>
          <a:lstStyle>
            <a:lvl1pPr>
              <a:defRPr>
                <a:solidFill>
                  <a:srgbClr val="898989"/>
                </a:solidFill>
              </a:defRPr>
            </a:lvl1pPr>
          </a:lstStyle>
          <a:p>
            <a:fld id="{86CB4B4D-7CA3-9044-876B-883B54F8677D}" type="slidenum">
              <a:t>‹#›</a:t>
            </a:fld>
            <a:endParaRP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Jämförelse">
    <p:spTree>
      <p:nvGrpSpPr>
        <p:cNvPr id="1" name=""/>
        <p:cNvGrpSpPr/>
        <p:nvPr/>
      </p:nvGrpSpPr>
      <p:grpSpPr>
        <a:xfrm>
          <a:off x="0" y="0"/>
          <a:ext cx="0" cy="0"/>
          <a:chOff x="0" y="0"/>
          <a:chExt cx="0" cy="0"/>
        </a:xfrm>
      </p:grpSpPr>
      <p:sp>
        <p:nvSpPr>
          <p:cNvPr id="223" name="Titeltext"/>
          <p:cNvSpPr txBox="1">
            <a:spLocks noGrp="1"/>
          </p:cNvSpPr>
          <p:nvPr>
            <p:ph type="title"/>
          </p:nvPr>
        </p:nvSpPr>
        <p:spPr>
          <a:xfrm>
            <a:off x="457200" y="274638"/>
            <a:ext cx="8229600" cy="1143001"/>
          </a:xfrm>
          <a:prstGeom prst="rect">
            <a:avLst/>
          </a:prstGeom>
        </p:spPr>
        <p:txBody>
          <a:bodyPr>
            <a:normAutofit/>
          </a:bodyPr>
          <a:lstStyle>
            <a:lvl1pPr>
              <a:defRPr sz="4400"/>
            </a:lvl1pPr>
          </a:lstStyle>
          <a:p>
            <a:r>
              <a:t>Titeltext</a:t>
            </a:r>
          </a:p>
        </p:txBody>
      </p:sp>
      <p:sp>
        <p:nvSpPr>
          <p:cNvPr id="224" name="Brödtext nivå ett…"/>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Calibri"/>
                <a:ea typeface="Calibri"/>
                <a:cs typeface="Calibri"/>
                <a:sym typeface="Calibri"/>
              </a:defRPr>
            </a:lvl1pPr>
            <a:lvl2pPr marL="0" indent="457200">
              <a:spcBef>
                <a:spcPts val="500"/>
              </a:spcBef>
              <a:buSzTx/>
              <a:buNone/>
              <a:defRPr sz="2400" b="1">
                <a:latin typeface="Calibri"/>
                <a:ea typeface="Calibri"/>
                <a:cs typeface="Calibri"/>
                <a:sym typeface="Calibri"/>
              </a:defRPr>
            </a:lvl2pPr>
            <a:lvl3pPr marL="0" indent="914400">
              <a:spcBef>
                <a:spcPts val="500"/>
              </a:spcBef>
              <a:buSzTx/>
              <a:buNone/>
              <a:defRPr sz="2400" b="1">
                <a:latin typeface="Calibri"/>
                <a:ea typeface="Calibri"/>
                <a:cs typeface="Calibri"/>
                <a:sym typeface="Calibri"/>
              </a:defRPr>
            </a:lvl3pPr>
            <a:lvl4pPr marL="0" indent="1371600">
              <a:spcBef>
                <a:spcPts val="500"/>
              </a:spcBef>
              <a:buSzTx/>
              <a:buNone/>
              <a:defRPr sz="2400" b="1">
                <a:latin typeface="Calibri"/>
                <a:ea typeface="Calibri"/>
                <a:cs typeface="Calibri"/>
                <a:sym typeface="Calibri"/>
              </a:defRPr>
            </a:lvl4pPr>
            <a:lvl5pPr marL="0" indent="1828800">
              <a:spcBef>
                <a:spcPts val="500"/>
              </a:spcBef>
              <a:buSzTx/>
              <a:buNone/>
              <a:defRPr sz="2400" b="1">
                <a:latin typeface="Calibri"/>
                <a:ea typeface="Calibri"/>
                <a:cs typeface="Calibri"/>
                <a:sym typeface="Calibri"/>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225" name="Platshållare för text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Calibri"/>
                <a:ea typeface="Calibri"/>
                <a:cs typeface="Calibri"/>
                <a:sym typeface="Calibri"/>
              </a:defRPr>
            </a:pPr>
            <a:endParaRPr/>
          </a:p>
        </p:txBody>
      </p:sp>
      <p:sp>
        <p:nvSpPr>
          <p:cNvPr id="226" name="Diabildsnummer"/>
          <p:cNvSpPr txBox="1">
            <a:spLocks noGrp="1"/>
          </p:cNvSpPr>
          <p:nvPr>
            <p:ph type="sldNum" sz="quarter" idx="2"/>
          </p:nvPr>
        </p:nvSpPr>
        <p:spPr>
          <a:xfrm>
            <a:off x="8430260" y="6401179"/>
            <a:ext cx="256541" cy="275467"/>
          </a:xfrm>
          <a:prstGeom prst="rect">
            <a:avLst/>
          </a:prstGeom>
        </p:spPr>
        <p:txBody>
          <a:bodyPr/>
          <a:lstStyle>
            <a:lvl1pPr>
              <a:defRPr>
                <a:solidFill>
                  <a:srgbClr val="898989"/>
                </a:solidFill>
              </a:defRPr>
            </a:lvl1pPr>
          </a:lstStyle>
          <a:p>
            <a:fld id="{86CB4B4D-7CA3-9044-876B-883B54F8677D}" type="slidenum">
              <a:t>‹#›</a:t>
            </a:fld>
            <a:endParaRPr/>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Endast rubrik">
    <p:spTree>
      <p:nvGrpSpPr>
        <p:cNvPr id="1" name=""/>
        <p:cNvGrpSpPr/>
        <p:nvPr/>
      </p:nvGrpSpPr>
      <p:grpSpPr>
        <a:xfrm>
          <a:off x="0" y="0"/>
          <a:ext cx="0" cy="0"/>
          <a:chOff x="0" y="0"/>
          <a:chExt cx="0" cy="0"/>
        </a:xfrm>
      </p:grpSpPr>
      <p:sp>
        <p:nvSpPr>
          <p:cNvPr id="233" name="Titeltext"/>
          <p:cNvSpPr txBox="1">
            <a:spLocks noGrp="1"/>
          </p:cNvSpPr>
          <p:nvPr>
            <p:ph type="title"/>
          </p:nvPr>
        </p:nvSpPr>
        <p:spPr>
          <a:xfrm>
            <a:off x="457200" y="274638"/>
            <a:ext cx="8229600" cy="1143001"/>
          </a:xfrm>
          <a:prstGeom prst="rect">
            <a:avLst/>
          </a:prstGeom>
        </p:spPr>
        <p:txBody>
          <a:bodyPr>
            <a:normAutofit/>
          </a:bodyPr>
          <a:lstStyle>
            <a:lvl1pPr>
              <a:defRPr sz="4400"/>
            </a:lvl1pPr>
          </a:lstStyle>
          <a:p>
            <a:r>
              <a:t>Titeltext</a:t>
            </a:r>
          </a:p>
        </p:txBody>
      </p:sp>
      <p:sp>
        <p:nvSpPr>
          <p:cNvPr id="234" name="Diabildsnummer"/>
          <p:cNvSpPr txBox="1">
            <a:spLocks noGrp="1"/>
          </p:cNvSpPr>
          <p:nvPr>
            <p:ph type="sldNum" sz="quarter" idx="2"/>
          </p:nvPr>
        </p:nvSpPr>
        <p:spPr>
          <a:xfrm>
            <a:off x="8430260" y="6401179"/>
            <a:ext cx="256541" cy="275467"/>
          </a:xfrm>
          <a:prstGeom prst="rect">
            <a:avLst/>
          </a:prstGeom>
        </p:spPr>
        <p:txBody>
          <a:bodyPr/>
          <a:lstStyle>
            <a:lvl1pPr>
              <a:defRPr>
                <a:solidFill>
                  <a:srgbClr val="898989"/>
                </a:solidFill>
              </a:defRPr>
            </a:lvl1pPr>
          </a:lstStyle>
          <a:p>
            <a:fld id="{86CB4B4D-7CA3-9044-876B-883B54F8677D}" type="slidenum">
              <a:t>‹#›</a:t>
            </a:fld>
            <a:endParaRPr/>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om">
    <p:spTree>
      <p:nvGrpSpPr>
        <p:cNvPr id="1" name=""/>
        <p:cNvGrpSpPr/>
        <p:nvPr/>
      </p:nvGrpSpPr>
      <p:grpSpPr>
        <a:xfrm>
          <a:off x="0" y="0"/>
          <a:ext cx="0" cy="0"/>
          <a:chOff x="0" y="0"/>
          <a:chExt cx="0" cy="0"/>
        </a:xfrm>
      </p:grpSpPr>
      <p:sp>
        <p:nvSpPr>
          <p:cNvPr id="241" name="Diabildsnummer"/>
          <p:cNvSpPr txBox="1">
            <a:spLocks noGrp="1"/>
          </p:cNvSpPr>
          <p:nvPr>
            <p:ph type="sldNum" sz="quarter" idx="2"/>
          </p:nvPr>
        </p:nvSpPr>
        <p:spPr>
          <a:xfrm>
            <a:off x="8430260" y="6401179"/>
            <a:ext cx="256541" cy="275467"/>
          </a:xfrm>
          <a:prstGeom prst="rect">
            <a:avLst/>
          </a:prstGeom>
        </p:spPr>
        <p:txBody>
          <a:bodyPr/>
          <a:lstStyle>
            <a:lvl1pPr>
              <a:defRPr>
                <a:solidFill>
                  <a:srgbClr val="898989"/>
                </a:solidFill>
              </a:defRPr>
            </a:lvl1pPr>
          </a:lstStyle>
          <a:p>
            <a:fld id="{86CB4B4D-7CA3-9044-876B-883B54F8677D}" type="slidenum">
              <a:t>‹#›</a:t>
            </a:fld>
            <a:endParaRPr/>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Innehåll med bildtext">
    <p:spTree>
      <p:nvGrpSpPr>
        <p:cNvPr id="1" name=""/>
        <p:cNvGrpSpPr/>
        <p:nvPr/>
      </p:nvGrpSpPr>
      <p:grpSpPr>
        <a:xfrm>
          <a:off x="0" y="0"/>
          <a:ext cx="0" cy="0"/>
          <a:chOff x="0" y="0"/>
          <a:chExt cx="0" cy="0"/>
        </a:xfrm>
      </p:grpSpPr>
      <p:sp>
        <p:nvSpPr>
          <p:cNvPr id="248" name="Titeltext"/>
          <p:cNvSpPr txBox="1">
            <a:spLocks noGrp="1"/>
          </p:cNvSpPr>
          <p:nvPr>
            <p:ph type="title"/>
          </p:nvPr>
        </p:nvSpPr>
        <p:spPr>
          <a:xfrm>
            <a:off x="457200" y="273050"/>
            <a:ext cx="3008314" cy="1162050"/>
          </a:xfrm>
          <a:prstGeom prst="rect">
            <a:avLst/>
          </a:prstGeom>
        </p:spPr>
        <p:txBody>
          <a:bodyPr anchor="b">
            <a:normAutofit/>
          </a:bodyPr>
          <a:lstStyle>
            <a:lvl1pPr algn="l">
              <a:defRPr sz="2000" b="1"/>
            </a:lvl1pPr>
          </a:lstStyle>
          <a:p>
            <a:r>
              <a:t>Titeltext</a:t>
            </a:r>
          </a:p>
        </p:txBody>
      </p:sp>
      <p:sp>
        <p:nvSpPr>
          <p:cNvPr id="249" name="Brödtext nivå ett…"/>
          <p:cNvSpPr txBox="1">
            <a:spLocks noGrp="1"/>
          </p:cNvSpPr>
          <p:nvPr>
            <p:ph type="body" idx="1"/>
          </p:nvPr>
        </p:nvSpPr>
        <p:spPr>
          <a:xfrm>
            <a:off x="3575050" y="273050"/>
            <a:ext cx="5111750" cy="5853113"/>
          </a:xfrm>
          <a:prstGeom prst="rect">
            <a:avLst/>
          </a:prstGeom>
        </p:spPr>
        <p:txBody>
          <a:bodyPr>
            <a:normAutofit/>
          </a:bodyPr>
          <a:lstStyle>
            <a:lvl1pPr>
              <a:buFont typeface="Arial"/>
              <a:defRPr>
                <a:latin typeface="Calibri"/>
                <a:ea typeface="Calibri"/>
                <a:cs typeface="Calibri"/>
                <a:sym typeface="Calibri"/>
              </a:defRPr>
            </a:lvl1pPr>
            <a:lvl2pPr>
              <a:buFont typeface="Arial"/>
              <a:defRPr>
                <a:latin typeface="Calibri"/>
                <a:ea typeface="Calibri"/>
                <a:cs typeface="Calibri"/>
                <a:sym typeface="Calibri"/>
              </a:defRPr>
            </a:lvl2pPr>
            <a:lvl3pPr>
              <a:buFont typeface="Arial"/>
              <a:defRPr>
                <a:latin typeface="Calibri"/>
                <a:ea typeface="Calibri"/>
                <a:cs typeface="Calibri"/>
                <a:sym typeface="Calibri"/>
              </a:defRPr>
            </a:lvl3pPr>
            <a:lvl4pPr>
              <a:buFont typeface="Arial"/>
              <a:defRPr>
                <a:latin typeface="Calibri"/>
                <a:ea typeface="Calibri"/>
                <a:cs typeface="Calibri"/>
                <a:sym typeface="Calibri"/>
              </a:defRPr>
            </a:lvl4pPr>
            <a:lvl5pPr>
              <a:buFont typeface="Arial"/>
              <a:defRPr>
                <a:latin typeface="Calibri"/>
                <a:ea typeface="Calibri"/>
                <a:cs typeface="Calibri"/>
                <a:sym typeface="Calibri"/>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250" name="Platshållare för text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Calibri"/>
                <a:ea typeface="Calibri"/>
                <a:cs typeface="Calibri"/>
                <a:sym typeface="Calibri"/>
              </a:defRPr>
            </a:pPr>
            <a:endParaRPr/>
          </a:p>
        </p:txBody>
      </p:sp>
      <p:sp>
        <p:nvSpPr>
          <p:cNvPr id="251" name="Diabildsnummer"/>
          <p:cNvSpPr txBox="1">
            <a:spLocks noGrp="1"/>
          </p:cNvSpPr>
          <p:nvPr>
            <p:ph type="sldNum" sz="quarter" idx="2"/>
          </p:nvPr>
        </p:nvSpPr>
        <p:spPr>
          <a:xfrm>
            <a:off x="8430260" y="6401179"/>
            <a:ext cx="256541" cy="275467"/>
          </a:xfrm>
          <a:prstGeom prst="rect">
            <a:avLst/>
          </a:prstGeom>
        </p:spPr>
        <p:txBody>
          <a:bodyPr/>
          <a:lstStyle>
            <a:lvl1pPr>
              <a:defRPr>
                <a:solidFill>
                  <a:srgbClr val="898989"/>
                </a:solidFill>
              </a:defRPr>
            </a:lvl1pPr>
          </a:lstStyle>
          <a:p>
            <a:fld id="{86CB4B4D-7CA3-9044-876B-883B54F8677D}" type="slidenum">
              <a:t>‹#›</a:t>
            </a:fld>
            <a:endParaRPr/>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Bild med bildtext">
    <p:spTree>
      <p:nvGrpSpPr>
        <p:cNvPr id="1" name=""/>
        <p:cNvGrpSpPr/>
        <p:nvPr/>
      </p:nvGrpSpPr>
      <p:grpSpPr>
        <a:xfrm>
          <a:off x="0" y="0"/>
          <a:ext cx="0" cy="0"/>
          <a:chOff x="0" y="0"/>
          <a:chExt cx="0" cy="0"/>
        </a:xfrm>
      </p:grpSpPr>
      <p:sp>
        <p:nvSpPr>
          <p:cNvPr id="258" name="Titeltext"/>
          <p:cNvSpPr txBox="1">
            <a:spLocks noGrp="1"/>
          </p:cNvSpPr>
          <p:nvPr>
            <p:ph type="title"/>
          </p:nvPr>
        </p:nvSpPr>
        <p:spPr>
          <a:xfrm>
            <a:off x="1792288" y="4800600"/>
            <a:ext cx="5486401" cy="566738"/>
          </a:xfrm>
          <a:prstGeom prst="rect">
            <a:avLst/>
          </a:prstGeom>
        </p:spPr>
        <p:txBody>
          <a:bodyPr anchor="b">
            <a:normAutofit/>
          </a:bodyPr>
          <a:lstStyle>
            <a:lvl1pPr algn="l">
              <a:defRPr sz="2000" b="1"/>
            </a:lvl1pPr>
          </a:lstStyle>
          <a:p>
            <a:r>
              <a:t>Titeltext</a:t>
            </a:r>
          </a:p>
        </p:txBody>
      </p:sp>
      <p:sp>
        <p:nvSpPr>
          <p:cNvPr id="259" name="Platshållare för bild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60" name="Brödtext nivå ett…"/>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Calibri"/>
                <a:ea typeface="Calibri"/>
                <a:cs typeface="Calibri"/>
                <a:sym typeface="Calibri"/>
              </a:defRPr>
            </a:lvl1pPr>
            <a:lvl2pPr marL="0" indent="457200">
              <a:spcBef>
                <a:spcPts val="300"/>
              </a:spcBef>
              <a:buSzTx/>
              <a:buNone/>
              <a:defRPr sz="1400">
                <a:latin typeface="Calibri"/>
                <a:ea typeface="Calibri"/>
                <a:cs typeface="Calibri"/>
                <a:sym typeface="Calibri"/>
              </a:defRPr>
            </a:lvl2pPr>
            <a:lvl3pPr marL="0" indent="914400">
              <a:spcBef>
                <a:spcPts val="300"/>
              </a:spcBef>
              <a:buSzTx/>
              <a:buNone/>
              <a:defRPr sz="1400">
                <a:latin typeface="Calibri"/>
                <a:ea typeface="Calibri"/>
                <a:cs typeface="Calibri"/>
                <a:sym typeface="Calibri"/>
              </a:defRPr>
            </a:lvl3pPr>
            <a:lvl4pPr marL="0" indent="1371600">
              <a:spcBef>
                <a:spcPts val="300"/>
              </a:spcBef>
              <a:buSzTx/>
              <a:buNone/>
              <a:defRPr sz="1400">
                <a:latin typeface="Calibri"/>
                <a:ea typeface="Calibri"/>
                <a:cs typeface="Calibri"/>
                <a:sym typeface="Calibri"/>
              </a:defRPr>
            </a:lvl4pPr>
            <a:lvl5pPr marL="0" indent="1828800">
              <a:spcBef>
                <a:spcPts val="300"/>
              </a:spcBef>
              <a:buSzTx/>
              <a:buNone/>
              <a:defRPr sz="1400">
                <a:latin typeface="Calibri"/>
                <a:ea typeface="Calibri"/>
                <a:cs typeface="Calibri"/>
                <a:sym typeface="Calibri"/>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261" name="Diabildsnummer"/>
          <p:cNvSpPr txBox="1">
            <a:spLocks noGrp="1"/>
          </p:cNvSpPr>
          <p:nvPr>
            <p:ph type="sldNum" sz="quarter" idx="2"/>
          </p:nvPr>
        </p:nvSpPr>
        <p:spPr>
          <a:xfrm>
            <a:off x="8430260" y="6401179"/>
            <a:ext cx="256541" cy="275467"/>
          </a:xfrm>
          <a:prstGeom prst="rect">
            <a:avLst/>
          </a:prstGeom>
        </p:spPr>
        <p:txBody>
          <a:bodyPr/>
          <a:lstStyle>
            <a:lvl1pPr>
              <a:defRPr>
                <a:solidFill>
                  <a:srgbClr val="898989"/>
                </a:solidFill>
              </a:defRPr>
            </a:lvl1pPr>
          </a:lstStyle>
          <a:p>
            <a:fld id="{86CB4B4D-7CA3-9044-876B-883B54F8677D}" type="slidenum">
              <a:t>‹#›</a:t>
            </a:fld>
            <a:endParaRP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Rubrik och lodrät text">
    <p:spTree>
      <p:nvGrpSpPr>
        <p:cNvPr id="1" name=""/>
        <p:cNvGrpSpPr/>
        <p:nvPr/>
      </p:nvGrpSpPr>
      <p:grpSpPr>
        <a:xfrm>
          <a:off x="0" y="0"/>
          <a:ext cx="0" cy="0"/>
          <a:chOff x="0" y="0"/>
          <a:chExt cx="0" cy="0"/>
        </a:xfrm>
      </p:grpSpPr>
      <p:sp>
        <p:nvSpPr>
          <p:cNvPr id="268" name="Titeltext"/>
          <p:cNvSpPr txBox="1">
            <a:spLocks noGrp="1"/>
          </p:cNvSpPr>
          <p:nvPr>
            <p:ph type="title"/>
          </p:nvPr>
        </p:nvSpPr>
        <p:spPr>
          <a:xfrm>
            <a:off x="457200" y="274638"/>
            <a:ext cx="8229600" cy="1143001"/>
          </a:xfrm>
          <a:prstGeom prst="rect">
            <a:avLst/>
          </a:prstGeom>
        </p:spPr>
        <p:txBody>
          <a:bodyPr>
            <a:normAutofit/>
          </a:bodyPr>
          <a:lstStyle>
            <a:lvl1pPr>
              <a:defRPr sz="4400"/>
            </a:lvl1pPr>
          </a:lstStyle>
          <a:p>
            <a:r>
              <a:t>Titeltext</a:t>
            </a:r>
          </a:p>
        </p:txBody>
      </p:sp>
      <p:sp>
        <p:nvSpPr>
          <p:cNvPr id="269" name="Brödtext nivå ett…"/>
          <p:cNvSpPr txBox="1">
            <a:spLocks noGrp="1"/>
          </p:cNvSpPr>
          <p:nvPr>
            <p:ph type="body" idx="1"/>
          </p:nvPr>
        </p:nvSpPr>
        <p:spPr>
          <a:xfrm>
            <a:off x="457200" y="1600200"/>
            <a:ext cx="8229600" cy="4525963"/>
          </a:xfrm>
          <a:prstGeom prst="rect">
            <a:avLst/>
          </a:prstGeom>
        </p:spPr>
        <p:txBody>
          <a:bodyPr vert="eaVert">
            <a:normAutofit/>
          </a:bodyPr>
          <a:lstStyle>
            <a:lvl1pPr>
              <a:buFont typeface="Arial"/>
              <a:defRPr>
                <a:latin typeface="Calibri"/>
                <a:ea typeface="Calibri"/>
                <a:cs typeface="Calibri"/>
                <a:sym typeface="Calibri"/>
              </a:defRPr>
            </a:lvl1pPr>
            <a:lvl2pPr>
              <a:buFont typeface="Arial"/>
              <a:defRPr>
                <a:latin typeface="Calibri"/>
                <a:ea typeface="Calibri"/>
                <a:cs typeface="Calibri"/>
                <a:sym typeface="Calibri"/>
              </a:defRPr>
            </a:lvl2pPr>
            <a:lvl3pPr>
              <a:buFont typeface="Arial"/>
              <a:defRPr>
                <a:latin typeface="Calibri"/>
                <a:ea typeface="Calibri"/>
                <a:cs typeface="Calibri"/>
                <a:sym typeface="Calibri"/>
              </a:defRPr>
            </a:lvl3pPr>
            <a:lvl4pPr>
              <a:buFont typeface="Arial"/>
              <a:defRPr>
                <a:latin typeface="Calibri"/>
                <a:ea typeface="Calibri"/>
                <a:cs typeface="Calibri"/>
                <a:sym typeface="Calibri"/>
              </a:defRPr>
            </a:lvl4pPr>
            <a:lvl5pPr>
              <a:buFont typeface="Arial"/>
              <a:defRPr>
                <a:latin typeface="Calibri"/>
                <a:ea typeface="Calibri"/>
                <a:cs typeface="Calibri"/>
                <a:sym typeface="Calibri"/>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270" name="Diabildsnummer"/>
          <p:cNvSpPr txBox="1">
            <a:spLocks noGrp="1"/>
          </p:cNvSpPr>
          <p:nvPr>
            <p:ph type="sldNum" sz="quarter" idx="2"/>
          </p:nvPr>
        </p:nvSpPr>
        <p:spPr>
          <a:xfrm>
            <a:off x="8430260" y="6401179"/>
            <a:ext cx="256541" cy="275467"/>
          </a:xfrm>
          <a:prstGeom prst="rect">
            <a:avLst/>
          </a:prstGeom>
        </p:spPr>
        <p:txBody>
          <a:bodyPr/>
          <a:lstStyle>
            <a:lvl1pPr>
              <a:defRPr>
                <a:solidFill>
                  <a:srgbClr val="898989"/>
                </a:solidFill>
              </a:defRPr>
            </a:lvl1pPr>
          </a:lstStyle>
          <a:p>
            <a:fld id="{86CB4B4D-7CA3-9044-876B-883B54F8677D}" type="slidenum">
              <a:t>‹#›</a:t>
            </a:fld>
            <a:endParaRPr/>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Lodrät rubrik och text">
    <p:spTree>
      <p:nvGrpSpPr>
        <p:cNvPr id="1" name=""/>
        <p:cNvGrpSpPr/>
        <p:nvPr/>
      </p:nvGrpSpPr>
      <p:grpSpPr>
        <a:xfrm>
          <a:off x="0" y="0"/>
          <a:ext cx="0" cy="0"/>
          <a:chOff x="0" y="0"/>
          <a:chExt cx="0" cy="0"/>
        </a:xfrm>
      </p:grpSpPr>
      <p:sp>
        <p:nvSpPr>
          <p:cNvPr id="277" name="Titeltext"/>
          <p:cNvSpPr txBox="1">
            <a:spLocks noGrp="1"/>
          </p:cNvSpPr>
          <p:nvPr>
            <p:ph type="title"/>
          </p:nvPr>
        </p:nvSpPr>
        <p:spPr>
          <a:xfrm>
            <a:off x="6629400" y="274638"/>
            <a:ext cx="2057400" cy="5851526"/>
          </a:xfrm>
          <a:prstGeom prst="rect">
            <a:avLst/>
          </a:prstGeom>
        </p:spPr>
        <p:txBody>
          <a:bodyPr vert="eaVert">
            <a:normAutofit/>
          </a:bodyPr>
          <a:lstStyle>
            <a:lvl1pPr>
              <a:defRPr sz="4400"/>
            </a:lvl1pPr>
          </a:lstStyle>
          <a:p>
            <a:r>
              <a:t>Titeltext</a:t>
            </a:r>
          </a:p>
        </p:txBody>
      </p:sp>
      <p:sp>
        <p:nvSpPr>
          <p:cNvPr id="278" name="Brödtext nivå ett…"/>
          <p:cNvSpPr txBox="1">
            <a:spLocks noGrp="1"/>
          </p:cNvSpPr>
          <p:nvPr>
            <p:ph type="body" idx="1"/>
          </p:nvPr>
        </p:nvSpPr>
        <p:spPr>
          <a:xfrm>
            <a:off x="457200" y="274638"/>
            <a:ext cx="6019800" cy="5851526"/>
          </a:xfrm>
          <a:prstGeom prst="rect">
            <a:avLst/>
          </a:prstGeom>
        </p:spPr>
        <p:txBody>
          <a:bodyPr vert="eaVert">
            <a:normAutofit/>
          </a:bodyPr>
          <a:lstStyle>
            <a:lvl1pPr>
              <a:buFont typeface="Arial"/>
              <a:defRPr>
                <a:latin typeface="Calibri"/>
                <a:ea typeface="Calibri"/>
                <a:cs typeface="Calibri"/>
                <a:sym typeface="Calibri"/>
              </a:defRPr>
            </a:lvl1pPr>
            <a:lvl2pPr>
              <a:buFont typeface="Arial"/>
              <a:defRPr>
                <a:latin typeface="Calibri"/>
                <a:ea typeface="Calibri"/>
                <a:cs typeface="Calibri"/>
                <a:sym typeface="Calibri"/>
              </a:defRPr>
            </a:lvl2pPr>
            <a:lvl3pPr>
              <a:buFont typeface="Arial"/>
              <a:defRPr>
                <a:latin typeface="Calibri"/>
                <a:ea typeface="Calibri"/>
                <a:cs typeface="Calibri"/>
                <a:sym typeface="Calibri"/>
              </a:defRPr>
            </a:lvl3pPr>
            <a:lvl4pPr>
              <a:buFont typeface="Arial"/>
              <a:defRPr>
                <a:latin typeface="Calibri"/>
                <a:ea typeface="Calibri"/>
                <a:cs typeface="Calibri"/>
                <a:sym typeface="Calibri"/>
              </a:defRPr>
            </a:lvl4pPr>
            <a:lvl5pPr>
              <a:buFont typeface="Arial"/>
              <a:defRPr>
                <a:latin typeface="Calibri"/>
                <a:ea typeface="Calibri"/>
                <a:cs typeface="Calibri"/>
                <a:sym typeface="Calibri"/>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279" name="Diabildsnummer"/>
          <p:cNvSpPr txBox="1">
            <a:spLocks noGrp="1"/>
          </p:cNvSpPr>
          <p:nvPr>
            <p:ph type="sldNum" sz="quarter" idx="2"/>
          </p:nvPr>
        </p:nvSpPr>
        <p:spPr>
          <a:xfrm>
            <a:off x="8430260" y="6401179"/>
            <a:ext cx="256541" cy="275467"/>
          </a:xfrm>
          <a:prstGeom prst="rect">
            <a:avLst/>
          </a:prstGeom>
        </p:spPr>
        <p:txBody>
          <a:bodyPr/>
          <a:lstStyle>
            <a:lvl1pPr>
              <a:defRPr>
                <a:solidFill>
                  <a:srgbClr val="898989"/>
                </a:solidFill>
              </a:defRPr>
            </a:lvl1pPr>
          </a:lstStyle>
          <a:p>
            <a:fld id="{86CB4B4D-7CA3-9044-876B-883B54F8677D}" type="slidenum">
              <a:t>‹#›</a:t>
            </a:fld>
            <a:endParaRPr/>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Rubrikbild">
    <p:spTree>
      <p:nvGrpSpPr>
        <p:cNvPr id="1" name=""/>
        <p:cNvGrpSpPr/>
        <p:nvPr/>
      </p:nvGrpSpPr>
      <p:grpSpPr>
        <a:xfrm>
          <a:off x="0" y="0"/>
          <a:ext cx="0" cy="0"/>
          <a:chOff x="0" y="0"/>
          <a:chExt cx="0" cy="0"/>
        </a:xfrm>
      </p:grpSpPr>
      <p:sp>
        <p:nvSpPr>
          <p:cNvPr id="286" name="Titeltext"/>
          <p:cNvSpPr txBox="1">
            <a:spLocks noGrp="1"/>
          </p:cNvSpPr>
          <p:nvPr>
            <p:ph type="title"/>
          </p:nvPr>
        </p:nvSpPr>
        <p:spPr>
          <a:xfrm>
            <a:off x="685800" y="2130425"/>
            <a:ext cx="7772400" cy="1470025"/>
          </a:xfrm>
          <a:prstGeom prst="rect">
            <a:avLst/>
          </a:prstGeom>
        </p:spPr>
        <p:txBody>
          <a:bodyPr>
            <a:normAutofit/>
          </a:bodyPr>
          <a:lstStyle>
            <a:lvl1pPr>
              <a:defRPr sz="4400"/>
            </a:lvl1pPr>
          </a:lstStyle>
          <a:p>
            <a:r>
              <a:t>Titeltext</a:t>
            </a:r>
          </a:p>
        </p:txBody>
      </p:sp>
      <p:sp>
        <p:nvSpPr>
          <p:cNvPr id="287" name="Brödtext nivå ett…"/>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888888"/>
                </a:solidFill>
                <a:latin typeface="Calibri"/>
                <a:ea typeface="Calibri"/>
                <a:cs typeface="Calibri"/>
                <a:sym typeface="Calibri"/>
              </a:defRPr>
            </a:lvl1pPr>
            <a:lvl2pPr marL="0" indent="457200" algn="ctr">
              <a:buSzTx/>
              <a:buNone/>
              <a:defRPr>
                <a:solidFill>
                  <a:srgbClr val="888888"/>
                </a:solidFill>
                <a:latin typeface="Calibri"/>
                <a:ea typeface="Calibri"/>
                <a:cs typeface="Calibri"/>
                <a:sym typeface="Calibri"/>
              </a:defRPr>
            </a:lvl2pPr>
            <a:lvl3pPr marL="0" indent="914400" algn="ctr">
              <a:buSzTx/>
              <a:buNone/>
              <a:defRPr>
                <a:solidFill>
                  <a:srgbClr val="888888"/>
                </a:solidFill>
                <a:latin typeface="Calibri"/>
                <a:ea typeface="Calibri"/>
                <a:cs typeface="Calibri"/>
                <a:sym typeface="Calibri"/>
              </a:defRPr>
            </a:lvl3pPr>
            <a:lvl4pPr marL="0" indent="1371600" algn="ctr">
              <a:buSzTx/>
              <a:buNone/>
              <a:defRPr>
                <a:solidFill>
                  <a:srgbClr val="888888"/>
                </a:solidFill>
                <a:latin typeface="Calibri"/>
                <a:ea typeface="Calibri"/>
                <a:cs typeface="Calibri"/>
                <a:sym typeface="Calibri"/>
              </a:defRPr>
            </a:lvl4pPr>
            <a:lvl5pPr marL="0" indent="1828800" algn="ctr">
              <a:buSzTx/>
              <a:buNone/>
              <a:defRPr>
                <a:solidFill>
                  <a:srgbClr val="888888"/>
                </a:solidFill>
                <a:latin typeface="Calibri"/>
                <a:ea typeface="Calibri"/>
                <a:cs typeface="Calibri"/>
                <a:sym typeface="Calibri"/>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288" name="Diabildsnummer"/>
          <p:cNvSpPr txBox="1">
            <a:spLocks noGrp="1"/>
          </p:cNvSpPr>
          <p:nvPr>
            <p:ph type="sldNum" sz="quarter" idx="2"/>
          </p:nvPr>
        </p:nvSpPr>
        <p:spPr>
          <a:xfrm>
            <a:off x="8430260" y="6401179"/>
            <a:ext cx="256541" cy="275467"/>
          </a:xfrm>
          <a:prstGeom prst="rect">
            <a:avLst/>
          </a:prstGeom>
        </p:spPr>
        <p:txBody>
          <a:bodyPr/>
          <a:lstStyle>
            <a:lvl1pPr>
              <a:defRPr>
                <a:solidFill>
                  <a:srgbClr val="898989"/>
                </a:solidFill>
              </a:defRPr>
            </a:lvl1pPr>
          </a:lstStyle>
          <a:p>
            <a:fld id="{86CB4B4D-7CA3-9044-876B-883B54F8677D}" type="slidenum">
              <a:t>‹#›</a:t>
            </a:fld>
            <a:endParaRPr/>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Rubrik och innehåll">
    <p:spTree>
      <p:nvGrpSpPr>
        <p:cNvPr id="1" name=""/>
        <p:cNvGrpSpPr/>
        <p:nvPr/>
      </p:nvGrpSpPr>
      <p:grpSpPr>
        <a:xfrm>
          <a:off x="0" y="0"/>
          <a:ext cx="0" cy="0"/>
          <a:chOff x="0" y="0"/>
          <a:chExt cx="0" cy="0"/>
        </a:xfrm>
      </p:grpSpPr>
      <p:sp>
        <p:nvSpPr>
          <p:cNvPr id="295" name="Titeltext"/>
          <p:cNvSpPr txBox="1">
            <a:spLocks noGrp="1"/>
          </p:cNvSpPr>
          <p:nvPr>
            <p:ph type="title"/>
          </p:nvPr>
        </p:nvSpPr>
        <p:spPr>
          <a:xfrm>
            <a:off x="457200" y="274638"/>
            <a:ext cx="8229600" cy="1143001"/>
          </a:xfrm>
          <a:prstGeom prst="rect">
            <a:avLst/>
          </a:prstGeom>
        </p:spPr>
        <p:txBody>
          <a:bodyPr>
            <a:normAutofit/>
          </a:bodyPr>
          <a:lstStyle>
            <a:lvl1pPr>
              <a:defRPr sz="4400"/>
            </a:lvl1pPr>
          </a:lstStyle>
          <a:p>
            <a:r>
              <a:t>Titeltext</a:t>
            </a:r>
          </a:p>
        </p:txBody>
      </p:sp>
      <p:sp>
        <p:nvSpPr>
          <p:cNvPr id="296" name="Brödtext nivå ett…"/>
          <p:cNvSpPr txBox="1">
            <a:spLocks noGrp="1"/>
          </p:cNvSpPr>
          <p:nvPr>
            <p:ph type="body" idx="1"/>
          </p:nvPr>
        </p:nvSpPr>
        <p:spPr>
          <a:xfrm>
            <a:off x="457200" y="1600200"/>
            <a:ext cx="8229600" cy="4525963"/>
          </a:xfrm>
          <a:prstGeom prst="rect">
            <a:avLst/>
          </a:prstGeom>
        </p:spPr>
        <p:txBody>
          <a:bodyPr>
            <a:normAutofit/>
          </a:bodyPr>
          <a:lstStyle>
            <a:lvl1pPr>
              <a:buFont typeface="Arial"/>
              <a:defRPr>
                <a:latin typeface="Calibri"/>
                <a:ea typeface="Calibri"/>
                <a:cs typeface="Calibri"/>
                <a:sym typeface="Calibri"/>
              </a:defRPr>
            </a:lvl1pPr>
            <a:lvl2pPr>
              <a:buFont typeface="Arial"/>
              <a:defRPr>
                <a:latin typeface="Calibri"/>
                <a:ea typeface="Calibri"/>
                <a:cs typeface="Calibri"/>
                <a:sym typeface="Calibri"/>
              </a:defRPr>
            </a:lvl2pPr>
            <a:lvl3pPr>
              <a:buFont typeface="Arial"/>
              <a:defRPr>
                <a:latin typeface="Calibri"/>
                <a:ea typeface="Calibri"/>
                <a:cs typeface="Calibri"/>
                <a:sym typeface="Calibri"/>
              </a:defRPr>
            </a:lvl3pPr>
            <a:lvl4pPr>
              <a:buFont typeface="Arial"/>
              <a:defRPr>
                <a:latin typeface="Calibri"/>
                <a:ea typeface="Calibri"/>
                <a:cs typeface="Calibri"/>
                <a:sym typeface="Calibri"/>
              </a:defRPr>
            </a:lvl4pPr>
            <a:lvl5pPr>
              <a:buFont typeface="Arial"/>
              <a:defRPr>
                <a:latin typeface="Calibri"/>
                <a:ea typeface="Calibri"/>
                <a:cs typeface="Calibri"/>
                <a:sym typeface="Calibri"/>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297" name="Diabildsnummer"/>
          <p:cNvSpPr txBox="1">
            <a:spLocks noGrp="1"/>
          </p:cNvSpPr>
          <p:nvPr>
            <p:ph type="sldNum" sz="quarter" idx="2"/>
          </p:nvPr>
        </p:nvSpPr>
        <p:spPr>
          <a:xfrm>
            <a:off x="8430260" y="6401179"/>
            <a:ext cx="256541" cy="275467"/>
          </a:xfrm>
          <a:prstGeom prst="rect">
            <a:avLst/>
          </a:prstGeom>
        </p:spPr>
        <p:txBody>
          <a:bodyPr/>
          <a:lstStyle>
            <a:lvl1pPr>
              <a:defRPr>
                <a:solidFill>
                  <a:srgbClr val="898989"/>
                </a:solidFill>
              </a:defRPr>
            </a:lvl1pPr>
          </a:lstStyle>
          <a:p>
            <a:fld id="{86CB4B4D-7CA3-9044-876B-883B54F8677D}" type="slidenum">
              <a:t>‹#›</a:t>
            </a:fld>
            <a:endParaRP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Rubrik och innehåll 0">
    <p:spTree>
      <p:nvGrpSpPr>
        <p:cNvPr id="1" name=""/>
        <p:cNvGrpSpPr/>
        <p:nvPr/>
      </p:nvGrpSpPr>
      <p:grpSpPr>
        <a:xfrm>
          <a:off x="0" y="0"/>
          <a:ext cx="0" cy="0"/>
          <a:chOff x="0" y="0"/>
          <a:chExt cx="0" cy="0"/>
        </a:xfrm>
      </p:grpSpPr>
      <p:sp>
        <p:nvSpPr>
          <p:cNvPr id="38" name="Titeltext"/>
          <p:cNvSpPr txBox="1">
            <a:spLocks noGrp="1"/>
          </p:cNvSpPr>
          <p:nvPr>
            <p:ph type="title"/>
          </p:nvPr>
        </p:nvSpPr>
        <p:spPr>
          <a:xfrm>
            <a:off x="685800" y="609600"/>
            <a:ext cx="7772400" cy="1143000"/>
          </a:xfrm>
          <a:prstGeom prst="rect">
            <a:avLst/>
          </a:prstGeom>
        </p:spPr>
        <p:txBody>
          <a:bodyPr>
            <a:normAutofit/>
          </a:bodyPr>
          <a:lstStyle/>
          <a:p>
            <a:r>
              <a:t>Titeltext</a:t>
            </a:r>
          </a:p>
        </p:txBody>
      </p:sp>
      <p:sp>
        <p:nvSpPr>
          <p:cNvPr id="39" name="Brödtext nivå ett…"/>
          <p:cNvSpPr txBox="1">
            <a:spLocks noGrp="1"/>
          </p:cNvSpPr>
          <p:nvPr>
            <p:ph type="body" idx="1"/>
          </p:nvPr>
        </p:nvSpPr>
        <p:spPr>
          <a:xfrm>
            <a:off x="685800" y="1981200"/>
            <a:ext cx="7772400" cy="4114800"/>
          </a:xfrm>
          <a:prstGeom prst="rect">
            <a:avLst/>
          </a:prstGeom>
        </p:spPr>
        <p:txBody>
          <a:bodyPr>
            <a:normAutofit/>
          </a:bodyPr>
          <a:lstStyle/>
          <a:p>
            <a:r>
              <a:t>Brödtext nivå ett</a:t>
            </a:r>
          </a:p>
          <a:p>
            <a:pPr lvl="1"/>
            <a:r>
              <a:t>Brödtext nivå två</a:t>
            </a:r>
          </a:p>
          <a:p>
            <a:pPr lvl="2"/>
            <a:r>
              <a:t>Brödtext nivå tre</a:t>
            </a:r>
          </a:p>
          <a:p>
            <a:pPr lvl="3"/>
            <a:r>
              <a:t>Brödtext nivå fyra</a:t>
            </a:r>
          </a:p>
          <a:p>
            <a:pPr lvl="4"/>
            <a:r>
              <a:t>Brödtext nivå fem</a:t>
            </a:r>
          </a:p>
        </p:txBody>
      </p:sp>
      <p:sp>
        <p:nvSpPr>
          <p:cNvPr id="40" name="Diabildsnummer"/>
          <p:cNvSpPr txBox="1">
            <a:spLocks noGrp="1"/>
          </p:cNvSpPr>
          <p:nvPr>
            <p:ph type="sldNum" sz="quarter" idx="2"/>
          </p:nvPr>
        </p:nvSpPr>
        <p:spPr>
          <a:xfrm>
            <a:off x="6553200" y="6248400"/>
            <a:ext cx="408940" cy="421392"/>
          </a:xfrm>
          <a:prstGeom prst="rect">
            <a:avLst/>
          </a:prstGeom>
        </p:spPr>
        <p:txBody>
          <a:bodyPr anchor="t"/>
          <a:lstStyle>
            <a:lvl1pPr algn="l">
              <a:defRPr sz="2400"/>
            </a:lvl1pPr>
          </a:lstStyle>
          <a:p>
            <a:fld id="{86CB4B4D-7CA3-9044-876B-883B54F8677D}" type="slidenum">
              <a:t>‹#›</a:t>
            </a:fld>
            <a:endParaRP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Avsnittsrubrik">
    <p:spTree>
      <p:nvGrpSpPr>
        <p:cNvPr id="1" name=""/>
        <p:cNvGrpSpPr/>
        <p:nvPr/>
      </p:nvGrpSpPr>
      <p:grpSpPr>
        <a:xfrm>
          <a:off x="0" y="0"/>
          <a:ext cx="0" cy="0"/>
          <a:chOff x="0" y="0"/>
          <a:chExt cx="0" cy="0"/>
        </a:xfrm>
      </p:grpSpPr>
      <p:sp>
        <p:nvSpPr>
          <p:cNvPr id="304" name="Titeltext"/>
          <p:cNvSpPr txBox="1">
            <a:spLocks noGrp="1"/>
          </p:cNvSpPr>
          <p:nvPr>
            <p:ph type="title"/>
          </p:nvPr>
        </p:nvSpPr>
        <p:spPr>
          <a:xfrm>
            <a:off x="722312" y="4406900"/>
            <a:ext cx="7772401" cy="1362075"/>
          </a:xfrm>
          <a:prstGeom prst="rect">
            <a:avLst/>
          </a:prstGeom>
        </p:spPr>
        <p:txBody>
          <a:bodyPr anchor="t">
            <a:normAutofit/>
          </a:bodyPr>
          <a:lstStyle>
            <a:lvl1pPr algn="l">
              <a:defRPr sz="4000" b="1" cap="all"/>
            </a:lvl1pPr>
          </a:lstStyle>
          <a:p>
            <a:r>
              <a:t>Titeltext</a:t>
            </a:r>
          </a:p>
        </p:txBody>
      </p:sp>
      <p:sp>
        <p:nvSpPr>
          <p:cNvPr id="305" name="Brödtext nivå ett…"/>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888888"/>
                </a:solidFill>
                <a:latin typeface="Calibri"/>
                <a:ea typeface="Calibri"/>
                <a:cs typeface="Calibri"/>
                <a:sym typeface="Calibri"/>
              </a:defRPr>
            </a:lvl1pPr>
            <a:lvl2pPr marL="0" indent="457200">
              <a:spcBef>
                <a:spcPts val="400"/>
              </a:spcBef>
              <a:buSzTx/>
              <a:buNone/>
              <a:defRPr sz="2000">
                <a:solidFill>
                  <a:srgbClr val="888888"/>
                </a:solidFill>
                <a:latin typeface="Calibri"/>
                <a:ea typeface="Calibri"/>
                <a:cs typeface="Calibri"/>
                <a:sym typeface="Calibri"/>
              </a:defRPr>
            </a:lvl2pPr>
            <a:lvl3pPr marL="0" indent="914400">
              <a:spcBef>
                <a:spcPts val="400"/>
              </a:spcBef>
              <a:buSzTx/>
              <a:buNone/>
              <a:defRPr sz="2000">
                <a:solidFill>
                  <a:srgbClr val="888888"/>
                </a:solidFill>
                <a:latin typeface="Calibri"/>
                <a:ea typeface="Calibri"/>
                <a:cs typeface="Calibri"/>
                <a:sym typeface="Calibri"/>
              </a:defRPr>
            </a:lvl3pPr>
            <a:lvl4pPr marL="0" indent="1371600">
              <a:spcBef>
                <a:spcPts val="400"/>
              </a:spcBef>
              <a:buSzTx/>
              <a:buNone/>
              <a:defRPr sz="2000">
                <a:solidFill>
                  <a:srgbClr val="888888"/>
                </a:solidFill>
                <a:latin typeface="Calibri"/>
                <a:ea typeface="Calibri"/>
                <a:cs typeface="Calibri"/>
                <a:sym typeface="Calibri"/>
              </a:defRPr>
            </a:lvl4pPr>
            <a:lvl5pPr marL="0" indent="1828800">
              <a:spcBef>
                <a:spcPts val="400"/>
              </a:spcBef>
              <a:buSzTx/>
              <a:buNone/>
              <a:defRPr sz="2000">
                <a:solidFill>
                  <a:srgbClr val="888888"/>
                </a:solidFill>
                <a:latin typeface="Calibri"/>
                <a:ea typeface="Calibri"/>
                <a:cs typeface="Calibri"/>
                <a:sym typeface="Calibri"/>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306" name="Diabildsnummer"/>
          <p:cNvSpPr txBox="1">
            <a:spLocks noGrp="1"/>
          </p:cNvSpPr>
          <p:nvPr>
            <p:ph type="sldNum" sz="quarter" idx="2"/>
          </p:nvPr>
        </p:nvSpPr>
        <p:spPr>
          <a:xfrm>
            <a:off x="8430260" y="6401179"/>
            <a:ext cx="256541" cy="275467"/>
          </a:xfrm>
          <a:prstGeom prst="rect">
            <a:avLst/>
          </a:prstGeom>
        </p:spPr>
        <p:txBody>
          <a:bodyPr/>
          <a:lstStyle>
            <a:lvl1pPr>
              <a:defRPr>
                <a:solidFill>
                  <a:srgbClr val="898989"/>
                </a:solidFill>
              </a:defRPr>
            </a:lvl1pPr>
          </a:lstStyle>
          <a:p>
            <a:fld id="{86CB4B4D-7CA3-9044-876B-883B54F8677D}" type="slidenum">
              <a:t>‹#›</a:t>
            </a:fld>
            <a:endParaRP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vå innehållsdelar">
    <p:spTree>
      <p:nvGrpSpPr>
        <p:cNvPr id="1" name=""/>
        <p:cNvGrpSpPr/>
        <p:nvPr/>
      </p:nvGrpSpPr>
      <p:grpSpPr>
        <a:xfrm>
          <a:off x="0" y="0"/>
          <a:ext cx="0" cy="0"/>
          <a:chOff x="0" y="0"/>
          <a:chExt cx="0" cy="0"/>
        </a:xfrm>
      </p:grpSpPr>
      <p:sp>
        <p:nvSpPr>
          <p:cNvPr id="313" name="Titeltext"/>
          <p:cNvSpPr txBox="1">
            <a:spLocks noGrp="1"/>
          </p:cNvSpPr>
          <p:nvPr>
            <p:ph type="title"/>
          </p:nvPr>
        </p:nvSpPr>
        <p:spPr>
          <a:xfrm>
            <a:off x="457200" y="274638"/>
            <a:ext cx="8229600" cy="1143001"/>
          </a:xfrm>
          <a:prstGeom prst="rect">
            <a:avLst/>
          </a:prstGeom>
        </p:spPr>
        <p:txBody>
          <a:bodyPr>
            <a:normAutofit/>
          </a:bodyPr>
          <a:lstStyle>
            <a:lvl1pPr>
              <a:defRPr sz="4400"/>
            </a:lvl1pPr>
          </a:lstStyle>
          <a:p>
            <a:r>
              <a:t>Titeltext</a:t>
            </a:r>
          </a:p>
        </p:txBody>
      </p:sp>
      <p:sp>
        <p:nvSpPr>
          <p:cNvPr id="314" name="Brödtext nivå ett…"/>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Font typeface="Arial"/>
              <a:defRPr sz="2800">
                <a:latin typeface="Calibri"/>
                <a:ea typeface="Calibri"/>
                <a:cs typeface="Calibri"/>
                <a:sym typeface="Calibri"/>
              </a:defRPr>
            </a:lvl1pPr>
            <a:lvl2pPr marL="790575" indent="-333375">
              <a:spcBef>
                <a:spcPts val="600"/>
              </a:spcBef>
              <a:buFont typeface="Arial"/>
              <a:defRPr sz="2800">
                <a:latin typeface="Calibri"/>
                <a:ea typeface="Calibri"/>
                <a:cs typeface="Calibri"/>
                <a:sym typeface="Calibri"/>
              </a:defRPr>
            </a:lvl2pPr>
            <a:lvl3pPr marL="1234439" indent="-320039">
              <a:spcBef>
                <a:spcPts val="600"/>
              </a:spcBef>
              <a:buFont typeface="Arial"/>
              <a:defRPr sz="2800">
                <a:latin typeface="Calibri"/>
                <a:ea typeface="Calibri"/>
                <a:cs typeface="Calibri"/>
                <a:sym typeface="Calibri"/>
              </a:defRPr>
            </a:lvl3pPr>
            <a:lvl4pPr marL="1727200" indent="-355600">
              <a:spcBef>
                <a:spcPts val="600"/>
              </a:spcBef>
              <a:buFont typeface="Arial"/>
              <a:defRPr sz="2800">
                <a:latin typeface="Calibri"/>
                <a:ea typeface="Calibri"/>
                <a:cs typeface="Calibri"/>
                <a:sym typeface="Calibri"/>
              </a:defRPr>
            </a:lvl4pPr>
            <a:lvl5pPr marL="2184400" indent="-355600">
              <a:spcBef>
                <a:spcPts val="600"/>
              </a:spcBef>
              <a:buFont typeface="Arial"/>
              <a:defRPr sz="2800">
                <a:latin typeface="Calibri"/>
                <a:ea typeface="Calibri"/>
                <a:cs typeface="Calibri"/>
                <a:sym typeface="Calibri"/>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315" name="Diabildsnummer"/>
          <p:cNvSpPr txBox="1">
            <a:spLocks noGrp="1"/>
          </p:cNvSpPr>
          <p:nvPr>
            <p:ph type="sldNum" sz="quarter" idx="2"/>
          </p:nvPr>
        </p:nvSpPr>
        <p:spPr>
          <a:xfrm>
            <a:off x="8430260" y="6401179"/>
            <a:ext cx="256541" cy="275467"/>
          </a:xfrm>
          <a:prstGeom prst="rect">
            <a:avLst/>
          </a:prstGeom>
        </p:spPr>
        <p:txBody>
          <a:bodyPr/>
          <a:lstStyle>
            <a:lvl1pPr>
              <a:defRPr>
                <a:solidFill>
                  <a:srgbClr val="898989"/>
                </a:solidFill>
              </a:defRPr>
            </a:lvl1pPr>
          </a:lstStyle>
          <a:p>
            <a:fld id="{86CB4B4D-7CA3-9044-876B-883B54F8677D}" type="slidenum">
              <a:t>‹#›</a:t>
            </a:fld>
            <a:endParaRPr/>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Jämförelse">
    <p:spTree>
      <p:nvGrpSpPr>
        <p:cNvPr id="1" name=""/>
        <p:cNvGrpSpPr/>
        <p:nvPr/>
      </p:nvGrpSpPr>
      <p:grpSpPr>
        <a:xfrm>
          <a:off x="0" y="0"/>
          <a:ext cx="0" cy="0"/>
          <a:chOff x="0" y="0"/>
          <a:chExt cx="0" cy="0"/>
        </a:xfrm>
      </p:grpSpPr>
      <p:sp>
        <p:nvSpPr>
          <p:cNvPr id="322" name="Titeltext"/>
          <p:cNvSpPr txBox="1">
            <a:spLocks noGrp="1"/>
          </p:cNvSpPr>
          <p:nvPr>
            <p:ph type="title"/>
          </p:nvPr>
        </p:nvSpPr>
        <p:spPr>
          <a:xfrm>
            <a:off x="457200" y="274638"/>
            <a:ext cx="8229600" cy="1143001"/>
          </a:xfrm>
          <a:prstGeom prst="rect">
            <a:avLst/>
          </a:prstGeom>
        </p:spPr>
        <p:txBody>
          <a:bodyPr>
            <a:normAutofit/>
          </a:bodyPr>
          <a:lstStyle>
            <a:lvl1pPr>
              <a:defRPr sz="4400"/>
            </a:lvl1pPr>
          </a:lstStyle>
          <a:p>
            <a:r>
              <a:t>Titeltext</a:t>
            </a:r>
          </a:p>
        </p:txBody>
      </p:sp>
      <p:sp>
        <p:nvSpPr>
          <p:cNvPr id="323" name="Brödtext nivå ett…"/>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Calibri"/>
                <a:ea typeface="Calibri"/>
                <a:cs typeface="Calibri"/>
                <a:sym typeface="Calibri"/>
              </a:defRPr>
            </a:lvl1pPr>
            <a:lvl2pPr marL="0" indent="457200">
              <a:spcBef>
                <a:spcPts val="500"/>
              </a:spcBef>
              <a:buSzTx/>
              <a:buNone/>
              <a:defRPr sz="2400" b="1">
                <a:latin typeface="Calibri"/>
                <a:ea typeface="Calibri"/>
                <a:cs typeface="Calibri"/>
                <a:sym typeface="Calibri"/>
              </a:defRPr>
            </a:lvl2pPr>
            <a:lvl3pPr marL="0" indent="914400">
              <a:spcBef>
                <a:spcPts val="500"/>
              </a:spcBef>
              <a:buSzTx/>
              <a:buNone/>
              <a:defRPr sz="2400" b="1">
                <a:latin typeface="Calibri"/>
                <a:ea typeface="Calibri"/>
                <a:cs typeface="Calibri"/>
                <a:sym typeface="Calibri"/>
              </a:defRPr>
            </a:lvl3pPr>
            <a:lvl4pPr marL="0" indent="1371600">
              <a:spcBef>
                <a:spcPts val="500"/>
              </a:spcBef>
              <a:buSzTx/>
              <a:buNone/>
              <a:defRPr sz="2400" b="1">
                <a:latin typeface="Calibri"/>
                <a:ea typeface="Calibri"/>
                <a:cs typeface="Calibri"/>
                <a:sym typeface="Calibri"/>
              </a:defRPr>
            </a:lvl4pPr>
            <a:lvl5pPr marL="0" indent="1828800">
              <a:spcBef>
                <a:spcPts val="500"/>
              </a:spcBef>
              <a:buSzTx/>
              <a:buNone/>
              <a:defRPr sz="2400" b="1">
                <a:latin typeface="Calibri"/>
                <a:ea typeface="Calibri"/>
                <a:cs typeface="Calibri"/>
                <a:sym typeface="Calibri"/>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324" name="Platshållare för text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Calibri"/>
                <a:ea typeface="Calibri"/>
                <a:cs typeface="Calibri"/>
                <a:sym typeface="Calibri"/>
              </a:defRPr>
            </a:pPr>
            <a:endParaRPr/>
          </a:p>
        </p:txBody>
      </p:sp>
      <p:sp>
        <p:nvSpPr>
          <p:cNvPr id="325" name="Diabildsnummer"/>
          <p:cNvSpPr txBox="1">
            <a:spLocks noGrp="1"/>
          </p:cNvSpPr>
          <p:nvPr>
            <p:ph type="sldNum" sz="quarter" idx="2"/>
          </p:nvPr>
        </p:nvSpPr>
        <p:spPr>
          <a:xfrm>
            <a:off x="8430260" y="6401179"/>
            <a:ext cx="256541" cy="275467"/>
          </a:xfrm>
          <a:prstGeom prst="rect">
            <a:avLst/>
          </a:prstGeom>
        </p:spPr>
        <p:txBody>
          <a:bodyPr/>
          <a:lstStyle>
            <a:lvl1pPr>
              <a:defRPr>
                <a:solidFill>
                  <a:srgbClr val="898989"/>
                </a:solidFill>
              </a:defRPr>
            </a:lvl1pPr>
          </a:lstStyle>
          <a:p>
            <a:fld id="{86CB4B4D-7CA3-9044-876B-883B54F8677D}" type="slidenum">
              <a:t>‹#›</a:t>
            </a:fld>
            <a:endParaRPr/>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Endast rubrik">
    <p:spTree>
      <p:nvGrpSpPr>
        <p:cNvPr id="1" name=""/>
        <p:cNvGrpSpPr/>
        <p:nvPr/>
      </p:nvGrpSpPr>
      <p:grpSpPr>
        <a:xfrm>
          <a:off x="0" y="0"/>
          <a:ext cx="0" cy="0"/>
          <a:chOff x="0" y="0"/>
          <a:chExt cx="0" cy="0"/>
        </a:xfrm>
      </p:grpSpPr>
      <p:sp>
        <p:nvSpPr>
          <p:cNvPr id="332" name="Titeltext"/>
          <p:cNvSpPr txBox="1">
            <a:spLocks noGrp="1"/>
          </p:cNvSpPr>
          <p:nvPr>
            <p:ph type="title"/>
          </p:nvPr>
        </p:nvSpPr>
        <p:spPr>
          <a:xfrm>
            <a:off x="457200" y="274638"/>
            <a:ext cx="8229600" cy="1143001"/>
          </a:xfrm>
          <a:prstGeom prst="rect">
            <a:avLst/>
          </a:prstGeom>
        </p:spPr>
        <p:txBody>
          <a:bodyPr>
            <a:normAutofit/>
          </a:bodyPr>
          <a:lstStyle>
            <a:lvl1pPr>
              <a:defRPr sz="4400"/>
            </a:lvl1pPr>
          </a:lstStyle>
          <a:p>
            <a:r>
              <a:t>Titeltext</a:t>
            </a:r>
          </a:p>
        </p:txBody>
      </p:sp>
      <p:sp>
        <p:nvSpPr>
          <p:cNvPr id="333" name="Diabildsnummer"/>
          <p:cNvSpPr txBox="1">
            <a:spLocks noGrp="1"/>
          </p:cNvSpPr>
          <p:nvPr>
            <p:ph type="sldNum" sz="quarter" idx="2"/>
          </p:nvPr>
        </p:nvSpPr>
        <p:spPr>
          <a:xfrm>
            <a:off x="8430260" y="6401179"/>
            <a:ext cx="256541" cy="275467"/>
          </a:xfrm>
          <a:prstGeom prst="rect">
            <a:avLst/>
          </a:prstGeom>
        </p:spPr>
        <p:txBody>
          <a:bodyPr/>
          <a:lstStyle>
            <a:lvl1pPr>
              <a:defRPr>
                <a:solidFill>
                  <a:srgbClr val="898989"/>
                </a:solidFill>
              </a:defRPr>
            </a:lvl1pPr>
          </a:lstStyle>
          <a:p>
            <a:fld id="{86CB4B4D-7CA3-9044-876B-883B54F8677D}" type="slidenum">
              <a:t>‹#›</a:t>
            </a:fld>
            <a:endParaRPr/>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om">
    <p:spTree>
      <p:nvGrpSpPr>
        <p:cNvPr id="1" name=""/>
        <p:cNvGrpSpPr/>
        <p:nvPr/>
      </p:nvGrpSpPr>
      <p:grpSpPr>
        <a:xfrm>
          <a:off x="0" y="0"/>
          <a:ext cx="0" cy="0"/>
          <a:chOff x="0" y="0"/>
          <a:chExt cx="0" cy="0"/>
        </a:xfrm>
      </p:grpSpPr>
      <p:sp>
        <p:nvSpPr>
          <p:cNvPr id="340" name="Diabildsnummer"/>
          <p:cNvSpPr txBox="1">
            <a:spLocks noGrp="1"/>
          </p:cNvSpPr>
          <p:nvPr>
            <p:ph type="sldNum" sz="quarter" idx="2"/>
          </p:nvPr>
        </p:nvSpPr>
        <p:spPr>
          <a:xfrm>
            <a:off x="8430260" y="6401179"/>
            <a:ext cx="256541" cy="275467"/>
          </a:xfrm>
          <a:prstGeom prst="rect">
            <a:avLst/>
          </a:prstGeom>
        </p:spPr>
        <p:txBody>
          <a:bodyPr/>
          <a:lstStyle>
            <a:lvl1pPr>
              <a:defRPr>
                <a:solidFill>
                  <a:srgbClr val="898989"/>
                </a:solidFill>
              </a:defRPr>
            </a:lvl1pPr>
          </a:lstStyle>
          <a:p>
            <a:fld id="{86CB4B4D-7CA3-9044-876B-883B54F8677D}" type="slidenum">
              <a:t>‹#›</a:t>
            </a:fld>
            <a:endParaRP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Innehåll med bildtext">
    <p:spTree>
      <p:nvGrpSpPr>
        <p:cNvPr id="1" name=""/>
        <p:cNvGrpSpPr/>
        <p:nvPr/>
      </p:nvGrpSpPr>
      <p:grpSpPr>
        <a:xfrm>
          <a:off x="0" y="0"/>
          <a:ext cx="0" cy="0"/>
          <a:chOff x="0" y="0"/>
          <a:chExt cx="0" cy="0"/>
        </a:xfrm>
      </p:grpSpPr>
      <p:sp>
        <p:nvSpPr>
          <p:cNvPr id="347" name="Titeltext"/>
          <p:cNvSpPr txBox="1">
            <a:spLocks noGrp="1"/>
          </p:cNvSpPr>
          <p:nvPr>
            <p:ph type="title"/>
          </p:nvPr>
        </p:nvSpPr>
        <p:spPr>
          <a:xfrm>
            <a:off x="457200" y="273050"/>
            <a:ext cx="3008314" cy="1162050"/>
          </a:xfrm>
          <a:prstGeom prst="rect">
            <a:avLst/>
          </a:prstGeom>
        </p:spPr>
        <p:txBody>
          <a:bodyPr anchor="b">
            <a:normAutofit/>
          </a:bodyPr>
          <a:lstStyle>
            <a:lvl1pPr algn="l">
              <a:defRPr sz="2000" b="1"/>
            </a:lvl1pPr>
          </a:lstStyle>
          <a:p>
            <a:r>
              <a:t>Titeltext</a:t>
            </a:r>
          </a:p>
        </p:txBody>
      </p:sp>
      <p:sp>
        <p:nvSpPr>
          <p:cNvPr id="348" name="Brödtext nivå ett…"/>
          <p:cNvSpPr txBox="1">
            <a:spLocks noGrp="1"/>
          </p:cNvSpPr>
          <p:nvPr>
            <p:ph type="body" idx="1"/>
          </p:nvPr>
        </p:nvSpPr>
        <p:spPr>
          <a:xfrm>
            <a:off x="3575050" y="273050"/>
            <a:ext cx="5111750" cy="5853113"/>
          </a:xfrm>
          <a:prstGeom prst="rect">
            <a:avLst/>
          </a:prstGeom>
        </p:spPr>
        <p:txBody>
          <a:bodyPr>
            <a:normAutofit/>
          </a:bodyPr>
          <a:lstStyle>
            <a:lvl1pPr>
              <a:buFont typeface="Arial"/>
              <a:defRPr>
                <a:latin typeface="Calibri"/>
                <a:ea typeface="Calibri"/>
                <a:cs typeface="Calibri"/>
                <a:sym typeface="Calibri"/>
              </a:defRPr>
            </a:lvl1pPr>
            <a:lvl2pPr>
              <a:buFont typeface="Arial"/>
              <a:defRPr>
                <a:latin typeface="Calibri"/>
                <a:ea typeface="Calibri"/>
                <a:cs typeface="Calibri"/>
                <a:sym typeface="Calibri"/>
              </a:defRPr>
            </a:lvl2pPr>
            <a:lvl3pPr>
              <a:buFont typeface="Arial"/>
              <a:defRPr>
                <a:latin typeface="Calibri"/>
                <a:ea typeface="Calibri"/>
                <a:cs typeface="Calibri"/>
                <a:sym typeface="Calibri"/>
              </a:defRPr>
            </a:lvl3pPr>
            <a:lvl4pPr>
              <a:buFont typeface="Arial"/>
              <a:defRPr>
                <a:latin typeface="Calibri"/>
                <a:ea typeface="Calibri"/>
                <a:cs typeface="Calibri"/>
                <a:sym typeface="Calibri"/>
              </a:defRPr>
            </a:lvl4pPr>
            <a:lvl5pPr>
              <a:buFont typeface="Arial"/>
              <a:defRPr>
                <a:latin typeface="Calibri"/>
                <a:ea typeface="Calibri"/>
                <a:cs typeface="Calibri"/>
                <a:sym typeface="Calibri"/>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349" name="Platshållare för text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Calibri"/>
                <a:ea typeface="Calibri"/>
                <a:cs typeface="Calibri"/>
                <a:sym typeface="Calibri"/>
              </a:defRPr>
            </a:pPr>
            <a:endParaRPr/>
          </a:p>
        </p:txBody>
      </p:sp>
      <p:sp>
        <p:nvSpPr>
          <p:cNvPr id="350" name="Diabildsnummer"/>
          <p:cNvSpPr txBox="1">
            <a:spLocks noGrp="1"/>
          </p:cNvSpPr>
          <p:nvPr>
            <p:ph type="sldNum" sz="quarter" idx="2"/>
          </p:nvPr>
        </p:nvSpPr>
        <p:spPr>
          <a:xfrm>
            <a:off x="8430260" y="6401179"/>
            <a:ext cx="256541" cy="275467"/>
          </a:xfrm>
          <a:prstGeom prst="rect">
            <a:avLst/>
          </a:prstGeom>
        </p:spPr>
        <p:txBody>
          <a:bodyPr/>
          <a:lstStyle>
            <a:lvl1pPr>
              <a:defRPr>
                <a:solidFill>
                  <a:srgbClr val="898989"/>
                </a:solidFill>
              </a:defRPr>
            </a:lvl1pPr>
          </a:lstStyle>
          <a:p>
            <a:fld id="{86CB4B4D-7CA3-9044-876B-883B54F8677D}" type="slidenum">
              <a:t>‹#›</a:t>
            </a:fld>
            <a:endParaRPr/>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Bild med bildtext">
    <p:spTree>
      <p:nvGrpSpPr>
        <p:cNvPr id="1" name=""/>
        <p:cNvGrpSpPr/>
        <p:nvPr/>
      </p:nvGrpSpPr>
      <p:grpSpPr>
        <a:xfrm>
          <a:off x="0" y="0"/>
          <a:ext cx="0" cy="0"/>
          <a:chOff x="0" y="0"/>
          <a:chExt cx="0" cy="0"/>
        </a:xfrm>
      </p:grpSpPr>
      <p:sp>
        <p:nvSpPr>
          <p:cNvPr id="357" name="Titeltext"/>
          <p:cNvSpPr txBox="1">
            <a:spLocks noGrp="1"/>
          </p:cNvSpPr>
          <p:nvPr>
            <p:ph type="title"/>
          </p:nvPr>
        </p:nvSpPr>
        <p:spPr>
          <a:xfrm>
            <a:off x="1792288" y="4800600"/>
            <a:ext cx="5486401" cy="566738"/>
          </a:xfrm>
          <a:prstGeom prst="rect">
            <a:avLst/>
          </a:prstGeom>
        </p:spPr>
        <p:txBody>
          <a:bodyPr anchor="b">
            <a:normAutofit/>
          </a:bodyPr>
          <a:lstStyle>
            <a:lvl1pPr algn="l">
              <a:defRPr sz="2000" b="1"/>
            </a:lvl1pPr>
          </a:lstStyle>
          <a:p>
            <a:r>
              <a:t>Titeltext</a:t>
            </a:r>
          </a:p>
        </p:txBody>
      </p:sp>
      <p:sp>
        <p:nvSpPr>
          <p:cNvPr id="358" name="Platshållare för bild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59" name="Brödtext nivå ett…"/>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Calibri"/>
                <a:ea typeface="Calibri"/>
                <a:cs typeface="Calibri"/>
                <a:sym typeface="Calibri"/>
              </a:defRPr>
            </a:lvl1pPr>
            <a:lvl2pPr marL="0" indent="457200">
              <a:spcBef>
                <a:spcPts val="300"/>
              </a:spcBef>
              <a:buSzTx/>
              <a:buNone/>
              <a:defRPr sz="1400">
                <a:latin typeface="Calibri"/>
                <a:ea typeface="Calibri"/>
                <a:cs typeface="Calibri"/>
                <a:sym typeface="Calibri"/>
              </a:defRPr>
            </a:lvl2pPr>
            <a:lvl3pPr marL="0" indent="914400">
              <a:spcBef>
                <a:spcPts val="300"/>
              </a:spcBef>
              <a:buSzTx/>
              <a:buNone/>
              <a:defRPr sz="1400">
                <a:latin typeface="Calibri"/>
                <a:ea typeface="Calibri"/>
                <a:cs typeface="Calibri"/>
                <a:sym typeface="Calibri"/>
              </a:defRPr>
            </a:lvl3pPr>
            <a:lvl4pPr marL="0" indent="1371600">
              <a:spcBef>
                <a:spcPts val="300"/>
              </a:spcBef>
              <a:buSzTx/>
              <a:buNone/>
              <a:defRPr sz="1400">
                <a:latin typeface="Calibri"/>
                <a:ea typeface="Calibri"/>
                <a:cs typeface="Calibri"/>
                <a:sym typeface="Calibri"/>
              </a:defRPr>
            </a:lvl4pPr>
            <a:lvl5pPr marL="0" indent="1828800">
              <a:spcBef>
                <a:spcPts val="300"/>
              </a:spcBef>
              <a:buSzTx/>
              <a:buNone/>
              <a:defRPr sz="1400">
                <a:latin typeface="Calibri"/>
                <a:ea typeface="Calibri"/>
                <a:cs typeface="Calibri"/>
                <a:sym typeface="Calibri"/>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360" name="Diabildsnummer"/>
          <p:cNvSpPr txBox="1">
            <a:spLocks noGrp="1"/>
          </p:cNvSpPr>
          <p:nvPr>
            <p:ph type="sldNum" sz="quarter" idx="2"/>
          </p:nvPr>
        </p:nvSpPr>
        <p:spPr>
          <a:xfrm>
            <a:off x="8430260" y="6401179"/>
            <a:ext cx="256541" cy="275467"/>
          </a:xfrm>
          <a:prstGeom prst="rect">
            <a:avLst/>
          </a:prstGeom>
        </p:spPr>
        <p:txBody>
          <a:bodyPr/>
          <a:lstStyle>
            <a:lvl1pPr>
              <a:defRPr>
                <a:solidFill>
                  <a:srgbClr val="898989"/>
                </a:solidFill>
              </a:defRPr>
            </a:lvl1pPr>
          </a:lstStyle>
          <a:p>
            <a:fld id="{86CB4B4D-7CA3-9044-876B-883B54F8677D}" type="slidenum">
              <a:t>‹#›</a:t>
            </a:fld>
            <a:endParaRP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Rubrik och lodrät text">
    <p:spTree>
      <p:nvGrpSpPr>
        <p:cNvPr id="1" name=""/>
        <p:cNvGrpSpPr/>
        <p:nvPr/>
      </p:nvGrpSpPr>
      <p:grpSpPr>
        <a:xfrm>
          <a:off x="0" y="0"/>
          <a:ext cx="0" cy="0"/>
          <a:chOff x="0" y="0"/>
          <a:chExt cx="0" cy="0"/>
        </a:xfrm>
      </p:grpSpPr>
      <p:sp>
        <p:nvSpPr>
          <p:cNvPr id="367" name="Titeltext"/>
          <p:cNvSpPr txBox="1">
            <a:spLocks noGrp="1"/>
          </p:cNvSpPr>
          <p:nvPr>
            <p:ph type="title"/>
          </p:nvPr>
        </p:nvSpPr>
        <p:spPr>
          <a:xfrm>
            <a:off x="457200" y="274638"/>
            <a:ext cx="8229600" cy="1143001"/>
          </a:xfrm>
          <a:prstGeom prst="rect">
            <a:avLst/>
          </a:prstGeom>
        </p:spPr>
        <p:txBody>
          <a:bodyPr>
            <a:normAutofit/>
          </a:bodyPr>
          <a:lstStyle>
            <a:lvl1pPr>
              <a:defRPr sz="4400"/>
            </a:lvl1pPr>
          </a:lstStyle>
          <a:p>
            <a:r>
              <a:t>Titeltext</a:t>
            </a:r>
          </a:p>
        </p:txBody>
      </p:sp>
      <p:sp>
        <p:nvSpPr>
          <p:cNvPr id="368" name="Brödtext nivå ett…"/>
          <p:cNvSpPr txBox="1">
            <a:spLocks noGrp="1"/>
          </p:cNvSpPr>
          <p:nvPr>
            <p:ph type="body" idx="1"/>
          </p:nvPr>
        </p:nvSpPr>
        <p:spPr>
          <a:xfrm>
            <a:off x="457200" y="1600200"/>
            <a:ext cx="8229600" cy="4525963"/>
          </a:xfrm>
          <a:prstGeom prst="rect">
            <a:avLst/>
          </a:prstGeom>
        </p:spPr>
        <p:txBody>
          <a:bodyPr vert="eaVert">
            <a:normAutofit/>
          </a:bodyPr>
          <a:lstStyle>
            <a:lvl1pPr>
              <a:buFont typeface="Arial"/>
              <a:defRPr>
                <a:latin typeface="Calibri"/>
                <a:ea typeface="Calibri"/>
                <a:cs typeface="Calibri"/>
                <a:sym typeface="Calibri"/>
              </a:defRPr>
            </a:lvl1pPr>
            <a:lvl2pPr>
              <a:buFont typeface="Arial"/>
              <a:defRPr>
                <a:latin typeface="Calibri"/>
                <a:ea typeface="Calibri"/>
                <a:cs typeface="Calibri"/>
                <a:sym typeface="Calibri"/>
              </a:defRPr>
            </a:lvl2pPr>
            <a:lvl3pPr>
              <a:buFont typeface="Arial"/>
              <a:defRPr>
                <a:latin typeface="Calibri"/>
                <a:ea typeface="Calibri"/>
                <a:cs typeface="Calibri"/>
                <a:sym typeface="Calibri"/>
              </a:defRPr>
            </a:lvl3pPr>
            <a:lvl4pPr>
              <a:buFont typeface="Arial"/>
              <a:defRPr>
                <a:latin typeface="Calibri"/>
                <a:ea typeface="Calibri"/>
                <a:cs typeface="Calibri"/>
                <a:sym typeface="Calibri"/>
              </a:defRPr>
            </a:lvl4pPr>
            <a:lvl5pPr>
              <a:buFont typeface="Arial"/>
              <a:defRPr>
                <a:latin typeface="Calibri"/>
                <a:ea typeface="Calibri"/>
                <a:cs typeface="Calibri"/>
                <a:sym typeface="Calibri"/>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369" name="Diabildsnummer"/>
          <p:cNvSpPr txBox="1">
            <a:spLocks noGrp="1"/>
          </p:cNvSpPr>
          <p:nvPr>
            <p:ph type="sldNum" sz="quarter" idx="2"/>
          </p:nvPr>
        </p:nvSpPr>
        <p:spPr>
          <a:xfrm>
            <a:off x="8430260" y="6401179"/>
            <a:ext cx="256541" cy="275467"/>
          </a:xfrm>
          <a:prstGeom prst="rect">
            <a:avLst/>
          </a:prstGeom>
        </p:spPr>
        <p:txBody>
          <a:bodyPr/>
          <a:lstStyle>
            <a:lvl1pPr>
              <a:defRPr>
                <a:solidFill>
                  <a:srgbClr val="898989"/>
                </a:solidFill>
              </a:defRPr>
            </a:lvl1pPr>
          </a:lstStyle>
          <a:p>
            <a:fld id="{86CB4B4D-7CA3-9044-876B-883B54F8677D}" type="slidenum">
              <a:t>‹#›</a:t>
            </a:fld>
            <a:endParaRPr/>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Lodrät rubrik och text">
    <p:spTree>
      <p:nvGrpSpPr>
        <p:cNvPr id="1" name=""/>
        <p:cNvGrpSpPr/>
        <p:nvPr/>
      </p:nvGrpSpPr>
      <p:grpSpPr>
        <a:xfrm>
          <a:off x="0" y="0"/>
          <a:ext cx="0" cy="0"/>
          <a:chOff x="0" y="0"/>
          <a:chExt cx="0" cy="0"/>
        </a:xfrm>
      </p:grpSpPr>
      <p:sp>
        <p:nvSpPr>
          <p:cNvPr id="376" name="Titeltext"/>
          <p:cNvSpPr txBox="1">
            <a:spLocks noGrp="1"/>
          </p:cNvSpPr>
          <p:nvPr>
            <p:ph type="title"/>
          </p:nvPr>
        </p:nvSpPr>
        <p:spPr>
          <a:xfrm>
            <a:off x="6629400" y="274638"/>
            <a:ext cx="2057400" cy="5851526"/>
          </a:xfrm>
          <a:prstGeom prst="rect">
            <a:avLst/>
          </a:prstGeom>
        </p:spPr>
        <p:txBody>
          <a:bodyPr vert="eaVert">
            <a:normAutofit/>
          </a:bodyPr>
          <a:lstStyle>
            <a:lvl1pPr>
              <a:defRPr sz="4400"/>
            </a:lvl1pPr>
          </a:lstStyle>
          <a:p>
            <a:r>
              <a:t>Titeltext</a:t>
            </a:r>
          </a:p>
        </p:txBody>
      </p:sp>
      <p:sp>
        <p:nvSpPr>
          <p:cNvPr id="377" name="Brödtext nivå ett…"/>
          <p:cNvSpPr txBox="1">
            <a:spLocks noGrp="1"/>
          </p:cNvSpPr>
          <p:nvPr>
            <p:ph type="body" idx="1"/>
          </p:nvPr>
        </p:nvSpPr>
        <p:spPr>
          <a:xfrm>
            <a:off x="457200" y="274638"/>
            <a:ext cx="6019800" cy="5851526"/>
          </a:xfrm>
          <a:prstGeom prst="rect">
            <a:avLst/>
          </a:prstGeom>
        </p:spPr>
        <p:txBody>
          <a:bodyPr vert="eaVert">
            <a:normAutofit/>
          </a:bodyPr>
          <a:lstStyle>
            <a:lvl1pPr>
              <a:buFont typeface="Arial"/>
              <a:defRPr>
                <a:latin typeface="Calibri"/>
                <a:ea typeface="Calibri"/>
                <a:cs typeface="Calibri"/>
                <a:sym typeface="Calibri"/>
              </a:defRPr>
            </a:lvl1pPr>
            <a:lvl2pPr>
              <a:buFont typeface="Arial"/>
              <a:defRPr>
                <a:latin typeface="Calibri"/>
                <a:ea typeface="Calibri"/>
                <a:cs typeface="Calibri"/>
                <a:sym typeface="Calibri"/>
              </a:defRPr>
            </a:lvl2pPr>
            <a:lvl3pPr>
              <a:buFont typeface="Arial"/>
              <a:defRPr>
                <a:latin typeface="Calibri"/>
                <a:ea typeface="Calibri"/>
                <a:cs typeface="Calibri"/>
                <a:sym typeface="Calibri"/>
              </a:defRPr>
            </a:lvl3pPr>
            <a:lvl4pPr>
              <a:buFont typeface="Arial"/>
              <a:defRPr>
                <a:latin typeface="Calibri"/>
                <a:ea typeface="Calibri"/>
                <a:cs typeface="Calibri"/>
                <a:sym typeface="Calibri"/>
              </a:defRPr>
            </a:lvl4pPr>
            <a:lvl5pPr>
              <a:buFont typeface="Arial"/>
              <a:defRPr>
                <a:latin typeface="Calibri"/>
                <a:ea typeface="Calibri"/>
                <a:cs typeface="Calibri"/>
                <a:sym typeface="Calibri"/>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378" name="Diabildsnummer"/>
          <p:cNvSpPr txBox="1">
            <a:spLocks noGrp="1"/>
          </p:cNvSpPr>
          <p:nvPr>
            <p:ph type="sldNum" sz="quarter" idx="2"/>
          </p:nvPr>
        </p:nvSpPr>
        <p:spPr>
          <a:xfrm>
            <a:off x="8430260" y="6401179"/>
            <a:ext cx="256541" cy="275467"/>
          </a:xfrm>
          <a:prstGeom prst="rect">
            <a:avLst/>
          </a:prstGeom>
        </p:spPr>
        <p:txBody>
          <a:bodyPr/>
          <a:lstStyle>
            <a:lvl1pPr>
              <a:defRPr>
                <a:solidFill>
                  <a:srgbClr val="898989"/>
                </a:solidFill>
              </a:defRPr>
            </a:lvl1pPr>
          </a:lstStyle>
          <a:p>
            <a:fld id="{86CB4B4D-7CA3-9044-876B-883B54F8677D}" type="slidenum">
              <a:t>‹#›</a:t>
            </a:fld>
            <a:endParaRPr/>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Rubrikbild">
    <p:spTree>
      <p:nvGrpSpPr>
        <p:cNvPr id="1" name=""/>
        <p:cNvGrpSpPr/>
        <p:nvPr/>
      </p:nvGrpSpPr>
      <p:grpSpPr>
        <a:xfrm>
          <a:off x="0" y="0"/>
          <a:ext cx="0" cy="0"/>
          <a:chOff x="0" y="0"/>
          <a:chExt cx="0" cy="0"/>
        </a:xfrm>
      </p:grpSpPr>
      <p:sp>
        <p:nvSpPr>
          <p:cNvPr id="385" name="Titeltext"/>
          <p:cNvSpPr txBox="1">
            <a:spLocks noGrp="1"/>
          </p:cNvSpPr>
          <p:nvPr>
            <p:ph type="title"/>
          </p:nvPr>
        </p:nvSpPr>
        <p:spPr>
          <a:xfrm>
            <a:off x="685800" y="2130425"/>
            <a:ext cx="7772400" cy="1470025"/>
          </a:xfrm>
          <a:prstGeom prst="rect">
            <a:avLst/>
          </a:prstGeom>
        </p:spPr>
        <p:txBody>
          <a:bodyPr>
            <a:normAutofit/>
          </a:bodyPr>
          <a:lstStyle>
            <a:lvl1pPr>
              <a:defRPr sz="4400"/>
            </a:lvl1pPr>
          </a:lstStyle>
          <a:p>
            <a:r>
              <a:t>Titeltext</a:t>
            </a:r>
          </a:p>
        </p:txBody>
      </p:sp>
      <p:sp>
        <p:nvSpPr>
          <p:cNvPr id="386" name="Brödtext nivå ett…"/>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888888"/>
                </a:solidFill>
                <a:latin typeface="Calibri"/>
                <a:ea typeface="Calibri"/>
                <a:cs typeface="Calibri"/>
                <a:sym typeface="Calibri"/>
              </a:defRPr>
            </a:lvl1pPr>
            <a:lvl2pPr marL="0" indent="457200" algn="ctr">
              <a:buSzTx/>
              <a:buNone/>
              <a:defRPr>
                <a:solidFill>
                  <a:srgbClr val="888888"/>
                </a:solidFill>
                <a:latin typeface="Calibri"/>
                <a:ea typeface="Calibri"/>
                <a:cs typeface="Calibri"/>
                <a:sym typeface="Calibri"/>
              </a:defRPr>
            </a:lvl2pPr>
            <a:lvl3pPr marL="0" indent="914400" algn="ctr">
              <a:buSzTx/>
              <a:buNone/>
              <a:defRPr>
                <a:solidFill>
                  <a:srgbClr val="888888"/>
                </a:solidFill>
                <a:latin typeface="Calibri"/>
                <a:ea typeface="Calibri"/>
                <a:cs typeface="Calibri"/>
                <a:sym typeface="Calibri"/>
              </a:defRPr>
            </a:lvl3pPr>
            <a:lvl4pPr marL="0" indent="1371600" algn="ctr">
              <a:buSzTx/>
              <a:buNone/>
              <a:defRPr>
                <a:solidFill>
                  <a:srgbClr val="888888"/>
                </a:solidFill>
                <a:latin typeface="Calibri"/>
                <a:ea typeface="Calibri"/>
                <a:cs typeface="Calibri"/>
                <a:sym typeface="Calibri"/>
              </a:defRPr>
            </a:lvl4pPr>
            <a:lvl5pPr marL="0" indent="1828800" algn="ctr">
              <a:buSzTx/>
              <a:buNone/>
              <a:defRPr>
                <a:solidFill>
                  <a:srgbClr val="888888"/>
                </a:solidFill>
                <a:latin typeface="Calibri"/>
                <a:ea typeface="Calibri"/>
                <a:cs typeface="Calibri"/>
                <a:sym typeface="Calibri"/>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387" name="Diabildsnummer"/>
          <p:cNvSpPr txBox="1">
            <a:spLocks noGrp="1"/>
          </p:cNvSpPr>
          <p:nvPr>
            <p:ph type="sldNum" sz="quarter" idx="2"/>
          </p:nvPr>
        </p:nvSpPr>
        <p:spPr>
          <a:xfrm>
            <a:off x="8430260" y="6401179"/>
            <a:ext cx="256541" cy="275467"/>
          </a:xfrm>
          <a:prstGeom prst="rect">
            <a:avLst/>
          </a:prstGeom>
        </p:spPr>
        <p:txBody>
          <a:bodyPr/>
          <a:lstStyle>
            <a:lvl1pPr>
              <a:defRPr>
                <a:solidFill>
                  <a:srgbClr val="898989"/>
                </a:solidFill>
              </a:defRPr>
            </a:lvl1pPr>
          </a:lstStyle>
          <a:p>
            <a:fld id="{86CB4B4D-7CA3-9044-876B-883B54F8677D}" type="slidenum">
              <a:t>‹#›</a:t>
            </a:fld>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Avsnittsrubrik">
    <p:spTree>
      <p:nvGrpSpPr>
        <p:cNvPr id="1" name=""/>
        <p:cNvGrpSpPr/>
        <p:nvPr/>
      </p:nvGrpSpPr>
      <p:grpSpPr>
        <a:xfrm>
          <a:off x="0" y="0"/>
          <a:ext cx="0" cy="0"/>
          <a:chOff x="0" y="0"/>
          <a:chExt cx="0" cy="0"/>
        </a:xfrm>
      </p:grpSpPr>
      <p:sp>
        <p:nvSpPr>
          <p:cNvPr id="47" name="Titeltext"/>
          <p:cNvSpPr txBox="1">
            <a:spLocks noGrp="1"/>
          </p:cNvSpPr>
          <p:nvPr>
            <p:ph type="title"/>
          </p:nvPr>
        </p:nvSpPr>
        <p:spPr>
          <a:xfrm>
            <a:off x="722312" y="4406900"/>
            <a:ext cx="7772401" cy="1362075"/>
          </a:xfrm>
          <a:prstGeom prst="rect">
            <a:avLst/>
          </a:prstGeom>
        </p:spPr>
        <p:txBody>
          <a:bodyPr anchor="t">
            <a:normAutofit/>
          </a:bodyPr>
          <a:lstStyle>
            <a:lvl1pPr algn="l">
              <a:defRPr sz="4000" b="1" cap="all"/>
            </a:lvl1pPr>
          </a:lstStyle>
          <a:p>
            <a:r>
              <a:t>Titeltext</a:t>
            </a:r>
          </a:p>
        </p:txBody>
      </p:sp>
      <p:sp>
        <p:nvSpPr>
          <p:cNvPr id="48" name="Brödtext nivå ett…"/>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Brödtext nivå ett</a:t>
            </a:r>
          </a:p>
          <a:p>
            <a:pPr lvl="1"/>
            <a:r>
              <a:t>Brödtext nivå två</a:t>
            </a:r>
          </a:p>
          <a:p>
            <a:pPr lvl="2"/>
            <a:r>
              <a:t>Brödtext nivå tre</a:t>
            </a:r>
          </a:p>
          <a:p>
            <a:pPr lvl="3"/>
            <a:r>
              <a:t>Brödtext nivå fyra</a:t>
            </a:r>
          </a:p>
          <a:p>
            <a:pPr lvl="4"/>
            <a:r>
              <a:t>Brödtext nivå fem</a:t>
            </a:r>
          </a:p>
        </p:txBody>
      </p:sp>
      <p:sp>
        <p:nvSpPr>
          <p:cNvPr id="49" name="Diabildsnummer"/>
          <p:cNvSpPr txBox="1">
            <a:spLocks noGrp="1"/>
          </p:cNvSpPr>
          <p:nvPr>
            <p:ph type="sldNum" sz="quarter" idx="2"/>
          </p:nvPr>
        </p:nvSpPr>
        <p:spPr>
          <a:xfrm>
            <a:off x="6553200" y="6248400"/>
            <a:ext cx="408940" cy="421392"/>
          </a:xfrm>
          <a:prstGeom prst="rect">
            <a:avLst/>
          </a:prstGeom>
        </p:spPr>
        <p:txBody>
          <a:bodyPr anchor="t"/>
          <a:lstStyle>
            <a:lvl1pPr algn="l">
              <a:defRPr sz="2400"/>
            </a:lvl1pPr>
          </a:lstStyle>
          <a:p>
            <a:fld id="{86CB4B4D-7CA3-9044-876B-883B54F8677D}" type="slidenum">
              <a:t>‹#›</a:t>
            </a:fld>
            <a:endParaRPr/>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Rubrik och innehåll">
    <p:spTree>
      <p:nvGrpSpPr>
        <p:cNvPr id="1" name=""/>
        <p:cNvGrpSpPr/>
        <p:nvPr/>
      </p:nvGrpSpPr>
      <p:grpSpPr>
        <a:xfrm>
          <a:off x="0" y="0"/>
          <a:ext cx="0" cy="0"/>
          <a:chOff x="0" y="0"/>
          <a:chExt cx="0" cy="0"/>
        </a:xfrm>
      </p:grpSpPr>
      <p:sp>
        <p:nvSpPr>
          <p:cNvPr id="394" name="Titeltext"/>
          <p:cNvSpPr txBox="1">
            <a:spLocks noGrp="1"/>
          </p:cNvSpPr>
          <p:nvPr>
            <p:ph type="title"/>
          </p:nvPr>
        </p:nvSpPr>
        <p:spPr>
          <a:xfrm>
            <a:off x="457200" y="274638"/>
            <a:ext cx="8229600" cy="1143001"/>
          </a:xfrm>
          <a:prstGeom prst="rect">
            <a:avLst/>
          </a:prstGeom>
        </p:spPr>
        <p:txBody>
          <a:bodyPr>
            <a:normAutofit/>
          </a:bodyPr>
          <a:lstStyle>
            <a:lvl1pPr>
              <a:defRPr sz="4400"/>
            </a:lvl1pPr>
          </a:lstStyle>
          <a:p>
            <a:r>
              <a:t>Titeltext</a:t>
            </a:r>
          </a:p>
        </p:txBody>
      </p:sp>
      <p:sp>
        <p:nvSpPr>
          <p:cNvPr id="395" name="Brödtext nivå ett…"/>
          <p:cNvSpPr txBox="1">
            <a:spLocks noGrp="1"/>
          </p:cNvSpPr>
          <p:nvPr>
            <p:ph type="body" idx="1"/>
          </p:nvPr>
        </p:nvSpPr>
        <p:spPr>
          <a:xfrm>
            <a:off x="457200" y="1600200"/>
            <a:ext cx="8229600" cy="4525963"/>
          </a:xfrm>
          <a:prstGeom prst="rect">
            <a:avLst/>
          </a:prstGeom>
        </p:spPr>
        <p:txBody>
          <a:bodyPr>
            <a:normAutofit/>
          </a:bodyPr>
          <a:lstStyle>
            <a:lvl1pPr>
              <a:buFont typeface="Arial"/>
              <a:defRPr>
                <a:latin typeface="Calibri"/>
                <a:ea typeface="Calibri"/>
                <a:cs typeface="Calibri"/>
                <a:sym typeface="Calibri"/>
              </a:defRPr>
            </a:lvl1pPr>
            <a:lvl2pPr>
              <a:buFont typeface="Arial"/>
              <a:defRPr>
                <a:latin typeface="Calibri"/>
                <a:ea typeface="Calibri"/>
                <a:cs typeface="Calibri"/>
                <a:sym typeface="Calibri"/>
              </a:defRPr>
            </a:lvl2pPr>
            <a:lvl3pPr>
              <a:buFont typeface="Arial"/>
              <a:defRPr>
                <a:latin typeface="Calibri"/>
                <a:ea typeface="Calibri"/>
                <a:cs typeface="Calibri"/>
                <a:sym typeface="Calibri"/>
              </a:defRPr>
            </a:lvl3pPr>
            <a:lvl4pPr>
              <a:buFont typeface="Arial"/>
              <a:defRPr>
                <a:latin typeface="Calibri"/>
                <a:ea typeface="Calibri"/>
                <a:cs typeface="Calibri"/>
                <a:sym typeface="Calibri"/>
              </a:defRPr>
            </a:lvl4pPr>
            <a:lvl5pPr>
              <a:buFont typeface="Arial"/>
              <a:defRPr>
                <a:latin typeface="Calibri"/>
                <a:ea typeface="Calibri"/>
                <a:cs typeface="Calibri"/>
                <a:sym typeface="Calibri"/>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396" name="Diabildsnummer"/>
          <p:cNvSpPr txBox="1">
            <a:spLocks noGrp="1"/>
          </p:cNvSpPr>
          <p:nvPr>
            <p:ph type="sldNum" sz="quarter" idx="2"/>
          </p:nvPr>
        </p:nvSpPr>
        <p:spPr>
          <a:xfrm>
            <a:off x="8430260" y="6401179"/>
            <a:ext cx="256541" cy="275467"/>
          </a:xfrm>
          <a:prstGeom prst="rect">
            <a:avLst/>
          </a:prstGeom>
        </p:spPr>
        <p:txBody>
          <a:bodyPr/>
          <a:lstStyle>
            <a:lvl1pPr>
              <a:defRPr>
                <a:solidFill>
                  <a:srgbClr val="898989"/>
                </a:solidFill>
              </a:defRPr>
            </a:lvl1pPr>
          </a:lstStyle>
          <a:p>
            <a:fld id="{86CB4B4D-7CA3-9044-876B-883B54F8677D}" type="slidenum">
              <a:t>‹#›</a:t>
            </a:fld>
            <a:endParaRPr/>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Avsnittsrubrik">
    <p:spTree>
      <p:nvGrpSpPr>
        <p:cNvPr id="1" name=""/>
        <p:cNvGrpSpPr/>
        <p:nvPr/>
      </p:nvGrpSpPr>
      <p:grpSpPr>
        <a:xfrm>
          <a:off x="0" y="0"/>
          <a:ext cx="0" cy="0"/>
          <a:chOff x="0" y="0"/>
          <a:chExt cx="0" cy="0"/>
        </a:xfrm>
      </p:grpSpPr>
      <p:sp>
        <p:nvSpPr>
          <p:cNvPr id="403" name="Titeltext"/>
          <p:cNvSpPr txBox="1">
            <a:spLocks noGrp="1"/>
          </p:cNvSpPr>
          <p:nvPr>
            <p:ph type="title"/>
          </p:nvPr>
        </p:nvSpPr>
        <p:spPr>
          <a:xfrm>
            <a:off x="722312" y="4406900"/>
            <a:ext cx="7772401" cy="1362075"/>
          </a:xfrm>
          <a:prstGeom prst="rect">
            <a:avLst/>
          </a:prstGeom>
        </p:spPr>
        <p:txBody>
          <a:bodyPr anchor="t">
            <a:normAutofit/>
          </a:bodyPr>
          <a:lstStyle>
            <a:lvl1pPr algn="l">
              <a:defRPr sz="4000" b="1" cap="all"/>
            </a:lvl1pPr>
          </a:lstStyle>
          <a:p>
            <a:r>
              <a:t>Titeltext</a:t>
            </a:r>
          </a:p>
        </p:txBody>
      </p:sp>
      <p:sp>
        <p:nvSpPr>
          <p:cNvPr id="404" name="Brödtext nivå ett…"/>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888888"/>
                </a:solidFill>
                <a:latin typeface="Calibri"/>
                <a:ea typeface="Calibri"/>
                <a:cs typeface="Calibri"/>
                <a:sym typeface="Calibri"/>
              </a:defRPr>
            </a:lvl1pPr>
            <a:lvl2pPr marL="0" indent="457200">
              <a:spcBef>
                <a:spcPts val="400"/>
              </a:spcBef>
              <a:buSzTx/>
              <a:buNone/>
              <a:defRPr sz="2000">
                <a:solidFill>
                  <a:srgbClr val="888888"/>
                </a:solidFill>
                <a:latin typeface="Calibri"/>
                <a:ea typeface="Calibri"/>
                <a:cs typeface="Calibri"/>
                <a:sym typeface="Calibri"/>
              </a:defRPr>
            </a:lvl2pPr>
            <a:lvl3pPr marL="0" indent="914400">
              <a:spcBef>
                <a:spcPts val="400"/>
              </a:spcBef>
              <a:buSzTx/>
              <a:buNone/>
              <a:defRPr sz="2000">
                <a:solidFill>
                  <a:srgbClr val="888888"/>
                </a:solidFill>
                <a:latin typeface="Calibri"/>
                <a:ea typeface="Calibri"/>
                <a:cs typeface="Calibri"/>
                <a:sym typeface="Calibri"/>
              </a:defRPr>
            </a:lvl3pPr>
            <a:lvl4pPr marL="0" indent="1371600">
              <a:spcBef>
                <a:spcPts val="400"/>
              </a:spcBef>
              <a:buSzTx/>
              <a:buNone/>
              <a:defRPr sz="2000">
                <a:solidFill>
                  <a:srgbClr val="888888"/>
                </a:solidFill>
                <a:latin typeface="Calibri"/>
                <a:ea typeface="Calibri"/>
                <a:cs typeface="Calibri"/>
                <a:sym typeface="Calibri"/>
              </a:defRPr>
            </a:lvl4pPr>
            <a:lvl5pPr marL="0" indent="1828800">
              <a:spcBef>
                <a:spcPts val="400"/>
              </a:spcBef>
              <a:buSzTx/>
              <a:buNone/>
              <a:defRPr sz="2000">
                <a:solidFill>
                  <a:srgbClr val="888888"/>
                </a:solidFill>
                <a:latin typeface="Calibri"/>
                <a:ea typeface="Calibri"/>
                <a:cs typeface="Calibri"/>
                <a:sym typeface="Calibri"/>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405" name="Diabildsnummer"/>
          <p:cNvSpPr txBox="1">
            <a:spLocks noGrp="1"/>
          </p:cNvSpPr>
          <p:nvPr>
            <p:ph type="sldNum" sz="quarter" idx="2"/>
          </p:nvPr>
        </p:nvSpPr>
        <p:spPr>
          <a:xfrm>
            <a:off x="8430260" y="6401179"/>
            <a:ext cx="256541" cy="275467"/>
          </a:xfrm>
          <a:prstGeom prst="rect">
            <a:avLst/>
          </a:prstGeom>
        </p:spPr>
        <p:txBody>
          <a:bodyPr/>
          <a:lstStyle>
            <a:lvl1pPr>
              <a:defRPr>
                <a:solidFill>
                  <a:srgbClr val="898989"/>
                </a:solidFill>
              </a:defRPr>
            </a:lvl1pPr>
          </a:lstStyle>
          <a:p>
            <a:fld id="{86CB4B4D-7CA3-9044-876B-883B54F8677D}" type="slidenum">
              <a:t>‹#›</a:t>
            </a:fld>
            <a:endParaRPr/>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Två innehållsdelar">
    <p:spTree>
      <p:nvGrpSpPr>
        <p:cNvPr id="1" name=""/>
        <p:cNvGrpSpPr/>
        <p:nvPr/>
      </p:nvGrpSpPr>
      <p:grpSpPr>
        <a:xfrm>
          <a:off x="0" y="0"/>
          <a:ext cx="0" cy="0"/>
          <a:chOff x="0" y="0"/>
          <a:chExt cx="0" cy="0"/>
        </a:xfrm>
      </p:grpSpPr>
      <p:sp>
        <p:nvSpPr>
          <p:cNvPr id="412" name="Titeltext"/>
          <p:cNvSpPr txBox="1">
            <a:spLocks noGrp="1"/>
          </p:cNvSpPr>
          <p:nvPr>
            <p:ph type="title"/>
          </p:nvPr>
        </p:nvSpPr>
        <p:spPr>
          <a:xfrm>
            <a:off x="457200" y="274638"/>
            <a:ext cx="8229600" cy="1143001"/>
          </a:xfrm>
          <a:prstGeom prst="rect">
            <a:avLst/>
          </a:prstGeom>
        </p:spPr>
        <p:txBody>
          <a:bodyPr>
            <a:normAutofit/>
          </a:bodyPr>
          <a:lstStyle>
            <a:lvl1pPr>
              <a:defRPr sz="4400"/>
            </a:lvl1pPr>
          </a:lstStyle>
          <a:p>
            <a:r>
              <a:t>Titeltext</a:t>
            </a:r>
          </a:p>
        </p:txBody>
      </p:sp>
      <p:sp>
        <p:nvSpPr>
          <p:cNvPr id="413" name="Brödtext nivå ett…"/>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Font typeface="Arial"/>
              <a:defRPr sz="2800">
                <a:latin typeface="Calibri"/>
                <a:ea typeface="Calibri"/>
                <a:cs typeface="Calibri"/>
                <a:sym typeface="Calibri"/>
              </a:defRPr>
            </a:lvl1pPr>
            <a:lvl2pPr marL="790575" indent="-333375">
              <a:spcBef>
                <a:spcPts val="600"/>
              </a:spcBef>
              <a:buFont typeface="Arial"/>
              <a:defRPr sz="2800">
                <a:latin typeface="Calibri"/>
                <a:ea typeface="Calibri"/>
                <a:cs typeface="Calibri"/>
                <a:sym typeface="Calibri"/>
              </a:defRPr>
            </a:lvl2pPr>
            <a:lvl3pPr marL="1234439" indent="-320039">
              <a:spcBef>
                <a:spcPts val="600"/>
              </a:spcBef>
              <a:buFont typeface="Arial"/>
              <a:defRPr sz="2800">
                <a:latin typeface="Calibri"/>
                <a:ea typeface="Calibri"/>
                <a:cs typeface="Calibri"/>
                <a:sym typeface="Calibri"/>
              </a:defRPr>
            </a:lvl3pPr>
            <a:lvl4pPr marL="1727200" indent="-355600">
              <a:spcBef>
                <a:spcPts val="600"/>
              </a:spcBef>
              <a:buFont typeface="Arial"/>
              <a:defRPr sz="2800">
                <a:latin typeface="Calibri"/>
                <a:ea typeface="Calibri"/>
                <a:cs typeface="Calibri"/>
                <a:sym typeface="Calibri"/>
              </a:defRPr>
            </a:lvl4pPr>
            <a:lvl5pPr marL="2184400" indent="-355600">
              <a:spcBef>
                <a:spcPts val="600"/>
              </a:spcBef>
              <a:buFont typeface="Arial"/>
              <a:defRPr sz="2800">
                <a:latin typeface="Calibri"/>
                <a:ea typeface="Calibri"/>
                <a:cs typeface="Calibri"/>
                <a:sym typeface="Calibri"/>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414" name="Diabildsnummer"/>
          <p:cNvSpPr txBox="1">
            <a:spLocks noGrp="1"/>
          </p:cNvSpPr>
          <p:nvPr>
            <p:ph type="sldNum" sz="quarter" idx="2"/>
          </p:nvPr>
        </p:nvSpPr>
        <p:spPr>
          <a:xfrm>
            <a:off x="8430260" y="6401179"/>
            <a:ext cx="256541" cy="275467"/>
          </a:xfrm>
          <a:prstGeom prst="rect">
            <a:avLst/>
          </a:prstGeom>
        </p:spPr>
        <p:txBody>
          <a:bodyPr/>
          <a:lstStyle>
            <a:lvl1pPr>
              <a:defRPr>
                <a:solidFill>
                  <a:srgbClr val="898989"/>
                </a:solidFill>
              </a:defRPr>
            </a:lvl1pPr>
          </a:lstStyle>
          <a:p>
            <a:fld id="{86CB4B4D-7CA3-9044-876B-883B54F8677D}" type="slidenum">
              <a:t>‹#›</a:t>
            </a:fld>
            <a:endParaRPr/>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Jämförelse">
    <p:spTree>
      <p:nvGrpSpPr>
        <p:cNvPr id="1" name=""/>
        <p:cNvGrpSpPr/>
        <p:nvPr/>
      </p:nvGrpSpPr>
      <p:grpSpPr>
        <a:xfrm>
          <a:off x="0" y="0"/>
          <a:ext cx="0" cy="0"/>
          <a:chOff x="0" y="0"/>
          <a:chExt cx="0" cy="0"/>
        </a:xfrm>
      </p:grpSpPr>
      <p:sp>
        <p:nvSpPr>
          <p:cNvPr id="421" name="Titeltext"/>
          <p:cNvSpPr txBox="1">
            <a:spLocks noGrp="1"/>
          </p:cNvSpPr>
          <p:nvPr>
            <p:ph type="title"/>
          </p:nvPr>
        </p:nvSpPr>
        <p:spPr>
          <a:xfrm>
            <a:off x="457200" y="274638"/>
            <a:ext cx="8229600" cy="1143001"/>
          </a:xfrm>
          <a:prstGeom prst="rect">
            <a:avLst/>
          </a:prstGeom>
        </p:spPr>
        <p:txBody>
          <a:bodyPr>
            <a:normAutofit/>
          </a:bodyPr>
          <a:lstStyle>
            <a:lvl1pPr>
              <a:defRPr sz="4400"/>
            </a:lvl1pPr>
          </a:lstStyle>
          <a:p>
            <a:r>
              <a:t>Titeltext</a:t>
            </a:r>
          </a:p>
        </p:txBody>
      </p:sp>
      <p:sp>
        <p:nvSpPr>
          <p:cNvPr id="422" name="Brödtext nivå ett…"/>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Calibri"/>
                <a:ea typeface="Calibri"/>
                <a:cs typeface="Calibri"/>
                <a:sym typeface="Calibri"/>
              </a:defRPr>
            </a:lvl1pPr>
            <a:lvl2pPr marL="0" indent="457200">
              <a:spcBef>
                <a:spcPts val="500"/>
              </a:spcBef>
              <a:buSzTx/>
              <a:buNone/>
              <a:defRPr sz="2400" b="1">
                <a:latin typeface="Calibri"/>
                <a:ea typeface="Calibri"/>
                <a:cs typeface="Calibri"/>
                <a:sym typeface="Calibri"/>
              </a:defRPr>
            </a:lvl2pPr>
            <a:lvl3pPr marL="0" indent="914400">
              <a:spcBef>
                <a:spcPts val="500"/>
              </a:spcBef>
              <a:buSzTx/>
              <a:buNone/>
              <a:defRPr sz="2400" b="1">
                <a:latin typeface="Calibri"/>
                <a:ea typeface="Calibri"/>
                <a:cs typeface="Calibri"/>
                <a:sym typeface="Calibri"/>
              </a:defRPr>
            </a:lvl3pPr>
            <a:lvl4pPr marL="0" indent="1371600">
              <a:spcBef>
                <a:spcPts val="500"/>
              </a:spcBef>
              <a:buSzTx/>
              <a:buNone/>
              <a:defRPr sz="2400" b="1">
                <a:latin typeface="Calibri"/>
                <a:ea typeface="Calibri"/>
                <a:cs typeface="Calibri"/>
                <a:sym typeface="Calibri"/>
              </a:defRPr>
            </a:lvl4pPr>
            <a:lvl5pPr marL="0" indent="1828800">
              <a:spcBef>
                <a:spcPts val="500"/>
              </a:spcBef>
              <a:buSzTx/>
              <a:buNone/>
              <a:defRPr sz="2400" b="1">
                <a:latin typeface="Calibri"/>
                <a:ea typeface="Calibri"/>
                <a:cs typeface="Calibri"/>
                <a:sym typeface="Calibri"/>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423" name="Platshållare för text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Calibri"/>
                <a:ea typeface="Calibri"/>
                <a:cs typeface="Calibri"/>
                <a:sym typeface="Calibri"/>
              </a:defRPr>
            </a:pPr>
            <a:endParaRPr/>
          </a:p>
        </p:txBody>
      </p:sp>
      <p:sp>
        <p:nvSpPr>
          <p:cNvPr id="424" name="Diabildsnummer"/>
          <p:cNvSpPr txBox="1">
            <a:spLocks noGrp="1"/>
          </p:cNvSpPr>
          <p:nvPr>
            <p:ph type="sldNum" sz="quarter" idx="2"/>
          </p:nvPr>
        </p:nvSpPr>
        <p:spPr>
          <a:xfrm>
            <a:off x="8430260" y="6401179"/>
            <a:ext cx="256541" cy="275467"/>
          </a:xfrm>
          <a:prstGeom prst="rect">
            <a:avLst/>
          </a:prstGeom>
        </p:spPr>
        <p:txBody>
          <a:bodyPr/>
          <a:lstStyle>
            <a:lvl1pPr>
              <a:defRPr>
                <a:solidFill>
                  <a:srgbClr val="898989"/>
                </a:solidFill>
              </a:defRPr>
            </a:lvl1pPr>
          </a:lstStyle>
          <a:p>
            <a:fld id="{86CB4B4D-7CA3-9044-876B-883B54F8677D}" type="slidenum">
              <a:t>‹#›</a:t>
            </a:fld>
            <a:endParaRPr/>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Endast rubrik">
    <p:spTree>
      <p:nvGrpSpPr>
        <p:cNvPr id="1" name=""/>
        <p:cNvGrpSpPr/>
        <p:nvPr/>
      </p:nvGrpSpPr>
      <p:grpSpPr>
        <a:xfrm>
          <a:off x="0" y="0"/>
          <a:ext cx="0" cy="0"/>
          <a:chOff x="0" y="0"/>
          <a:chExt cx="0" cy="0"/>
        </a:xfrm>
      </p:grpSpPr>
      <p:sp>
        <p:nvSpPr>
          <p:cNvPr id="431" name="Titeltext"/>
          <p:cNvSpPr txBox="1">
            <a:spLocks noGrp="1"/>
          </p:cNvSpPr>
          <p:nvPr>
            <p:ph type="title"/>
          </p:nvPr>
        </p:nvSpPr>
        <p:spPr>
          <a:xfrm>
            <a:off x="457200" y="274638"/>
            <a:ext cx="8229600" cy="1143001"/>
          </a:xfrm>
          <a:prstGeom prst="rect">
            <a:avLst/>
          </a:prstGeom>
        </p:spPr>
        <p:txBody>
          <a:bodyPr>
            <a:normAutofit/>
          </a:bodyPr>
          <a:lstStyle>
            <a:lvl1pPr>
              <a:defRPr sz="4400"/>
            </a:lvl1pPr>
          </a:lstStyle>
          <a:p>
            <a:r>
              <a:t>Titeltext</a:t>
            </a:r>
          </a:p>
        </p:txBody>
      </p:sp>
      <p:sp>
        <p:nvSpPr>
          <p:cNvPr id="432" name="Diabildsnummer"/>
          <p:cNvSpPr txBox="1">
            <a:spLocks noGrp="1"/>
          </p:cNvSpPr>
          <p:nvPr>
            <p:ph type="sldNum" sz="quarter" idx="2"/>
          </p:nvPr>
        </p:nvSpPr>
        <p:spPr>
          <a:xfrm>
            <a:off x="8430260" y="6401179"/>
            <a:ext cx="256541" cy="275467"/>
          </a:xfrm>
          <a:prstGeom prst="rect">
            <a:avLst/>
          </a:prstGeom>
        </p:spPr>
        <p:txBody>
          <a:bodyPr/>
          <a:lstStyle>
            <a:lvl1pPr>
              <a:defRPr>
                <a:solidFill>
                  <a:srgbClr val="898989"/>
                </a:solidFill>
              </a:defRPr>
            </a:lvl1pPr>
          </a:lstStyle>
          <a:p>
            <a:fld id="{86CB4B4D-7CA3-9044-876B-883B54F8677D}" type="slidenum">
              <a:t>‹#›</a:t>
            </a:fld>
            <a:endParaRPr/>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Tom">
    <p:spTree>
      <p:nvGrpSpPr>
        <p:cNvPr id="1" name=""/>
        <p:cNvGrpSpPr/>
        <p:nvPr/>
      </p:nvGrpSpPr>
      <p:grpSpPr>
        <a:xfrm>
          <a:off x="0" y="0"/>
          <a:ext cx="0" cy="0"/>
          <a:chOff x="0" y="0"/>
          <a:chExt cx="0" cy="0"/>
        </a:xfrm>
      </p:grpSpPr>
      <p:sp>
        <p:nvSpPr>
          <p:cNvPr id="439" name="Diabildsnummer"/>
          <p:cNvSpPr txBox="1">
            <a:spLocks noGrp="1"/>
          </p:cNvSpPr>
          <p:nvPr>
            <p:ph type="sldNum" sz="quarter" idx="2"/>
          </p:nvPr>
        </p:nvSpPr>
        <p:spPr>
          <a:xfrm>
            <a:off x="8430260" y="6401179"/>
            <a:ext cx="256541" cy="275467"/>
          </a:xfrm>
          <a:prstGeom prst="rect">
            <a:avLst/>
          </a:prstGeom>
        </p:spPr>
        <p:txBody>
          <a:bodyPr/>
          <a:lstStyle>
            <a:lvl1pPr>
              <a:defRPr>
                <a:solidFill>
                  <a:srgbClr val="898989"/>
                </a:solidFill>
              </a:defRPr>
            </a:lvl1pPr>
          </a:lstStyle>
          <a:p>
            <a:fld id="{86CB4B4D-7CA3-9044-876B-883B54F8677D}" type="slidenum">
              <a:t>‹#›</a:t>
            </a:fld>
            <a:endParaRPr/>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Innehåll med bildtext">
    <p:spTree>
      <p:nvGrpSpPr>
        <p:cNvPr id="1" name=""/>
        <p:cNvGrpSpPr/>
        <p:nvPr/>
      </p:nvGrpSpPr>
      <p:grpSpPr>
        <a:xfrm>
          <a:off x="0" y="0"/>
          <a:ext cx="0" cy="0"/>
          <a:chOff x="0" y="0"/>
          <a:chExt cx="0" cy="0"/>
        </a:xfrm>
      </p:grpSpPr>
      <p:sp>
        <p:nvSpPr>
          <p:cNvPr id="446" name="Titeltext"/>
          <p:cNvSpPr txBox="1">
            <a:spLocks noGrp="1"/>
          </p:cNvSpPr>
          <p:nvPr>
            <p:ph type="title"/>
          </p:nvPr>
        </p:nvSpPr>
        <p:spPr>
          <a:xfrm>
            <a:off x="457200" y="273050"/>
            <a:ext cx="3008314" cy="1162050"/>
          </a:xfrm>
          <a:prstGeom prst="rect">
            <a:avLst/>
          </a:prstGeom>
        </p:spPr>
        <p:txBody>
          <a:bodyPr anchor="b">
            <a:normAutofit/>
          </a:bodyPr>
          <a:lstStyle>
            <a:lvl1pPr algn="l">
              <a:defRPr sz="2000" b="1"/>
            </a:lvl1pPr>
          </a:lstStyle>
          <a:p>
            <a:r>
              <a:t>Titeltext</a:t>
            </a:r>
          </a:p>
        </p:txBody>
      </p:sp>
      <p:sp>
        <p:nvSpPr>
          <p:cNvPr id="447" name="Brödtext nivå ett…"/>
          <p:cNvSpPr txBox="1">
            <a:spLocks noGrp="1"/>
          </p:cNvSpPr>
          <p:nvPr>
            <p:ph type="body" idx="1"/>
          </p:nvPr>
        </p:nvSpPr>
        <p:spPr>
          <a:xfrm>
            <a:off x="3575050" y="273050"/>
            <a:ext cx="5111750" cy="5853113"/>
          </a:xfrm>
          <a:prstGeom prst="rect">
            <a:avLst/>
          </a:prstGeom>
        </p:spPr>
        <p:txBody>
          <a:bodyPr>
            <a:normAutofit/>
          </a:bodyPr>
          <a:lstStyle>
            <a:lvl1pPr>
              <a:buFont typeface="Arial"/>
              <a:defRPr>
                <a:latin typeface="Calibri"/>
                <a:ea typeface="Calibri"/>
                <a:cs typeface="Calibri"/>
                <a:sym typeface="Calibri"/>
              </a:defRPr>
            </a:lvl1pPr>
            <a:lvl2pPr>
              <a:buFont typeface="Arial"/>
              <a:defRPr>
                <a:latin typeface="Calibri"/>
                <a:ea typeface="Calibri"/>
                <a:cs typeface="Calibri"/>
                <a:sym typeface="Calibri"/>
              </a:defRPr>
            </a:lvl2pPr>
            <a:lvl3pPr>
              <a:buFont typeface="Arial"/>
              <a:defRPr>
                <a:latin typeface="Calibri"/>
                <a:ea typeface="Calibri"/>
                <a:cs typeface="Calibri"/>
                <a:sym typeface="Calibri"/>
              </a:defRPr>
            </a:lvl3pPr>
            <a:lvl4pPr>
              <a:buFont typeface="Arial"/>
              <a:defRPr>
                <a:latin typeface="Calibri"/>
                <a:ea typeface="Calibri"/>
                <a:cs typeface="Calibri"/>
                <a:sym typeface="Calibri"/>
              </a:defRPr>
            </a:lvl4pPr>
            <a:lvl5pPr>
              <a:buFont typeface="Arial"/>
              <a:defRPr>
                <a:latin typeface="Calibri"/>
                <a:ea typeface="Calibri"/>
                <a:cs typeface="Calibri"/>
                <a:sym typeface="Calibri"/>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448" name="Platshållare för text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Calibri"/>
                <a:ea typeface="Calibri"/>
                <a:cs typeface="Calibri"/>
                <a:sym typeface="Calibri"/>
              </a:defRPr>
            </a:pPr>
            <a:endParaRPr/>
          </a:p>
        </p:txBody>
      </p:sp>
      <p:sp>
        <p:nvSpPr>
          <p:cNvPr id="449" name="Diabildsnummer"/>
          <p:cNvSpPr txBox="1">
            <a:spLocks noGrp="1"/>
          </p:cNvSpPr>
          <p:nvPr>
            <p:ph type="sldNum" sz="quarter" idx="2"/>
          </p:nvPr>
        </p:nvSpPr>
        <p:spPr>
          <a:xfrm>
            <a:off x="8430260" y="6401179"/>
            <a:ext cx="256541" cy="275467"/>
          </a:xfrm>
          <a:prstGeom prst="rect">
            <a:avLst/>
          </a:prstGeom>
        </p:spPr>
        <p:txBody>
          <a:bodyPr/>
          <a:lstStyle>
            <a:lvl1pPr>
              <a:defRPr>
                <a:solidFill>
                  <a:srgbClr val="898989"/>
                </a:solidFill>
              </a:defRPr>
            </a:lvl1pPr>
          </a:lstStyle>
          <a:p>
            <a:fld id="{86CB4B4D-7CA3-9044-876B-883B54F8677D}" type="slidenum">
              <a:t>‹#›</a:t>
            </a:fld>
            <a:endParaRPr/>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Bild med bildtext">
    <p:spTree>
      <p:nvGrpSpPr>
        <p:cNvPr id="1" name=""/>
        <p:cNvGrpSpPr/>
        <p:nvPr/>
      </p:nvGrpSpPr>
      <p:grpSpPr>
        <a:xfrm>
          <a:off x="0" y="0"/>
          <a:ext cx="0" cy="0"/>
          <a:chOff x="0" y="0"/>
          <a:chExt cx="0" cy="0"/>
        </a:xfrm>
      </p:grpSpPr>
      <p:sp>
        <p:nvSpPr>
          <p:cNvPr id="456" name="Titeltext"/>
          <p:cNvSpPr txBox="1">
            <a:spLocks noGrp="1"/>
          </p:cNvSpPr>
          <p:nvPr>
            <p:ph type="title"/>
          </p:nvPr>
        </p:nvSpPr>
        <p:spPr>
          <a:xfrm>
            <a:off x="1792288" y="4800600"/>
            <a:ext cx="5486401" cy="566738"/>
          </a:xfrm>
          <a:prstGeom prst="rect">
            <a:avLst/>
          </a:prstGeom>
        </p:spPr>
        <p:txBody>
          <a:bodyPr anchor="b">
            <a:normAutofit/>
          </a:bodyPr>
          <a:lstStyle>
            <a:lvl1pPr algn="l">
              <a:defRPr sz="2000" b="1"/>
            </a:lvl1pPr>
          </a:lstStyle>
          <a:p>
            <a:r>
              <a:t>Titeltext</a:t>
            </a:r>
          </a:p>
        </p:txBody>
      </p:sp>
      <p:sp>
        <p:nvSpPr>
          <p:cNvPr id="457" name="Platshållare för bild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58" name="Brödtext nivå ett…"/>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Calibri"/>
                <a:ea typeface="Calibri"/>
                <a:cs typeface="Calibri"/>
                <a:sym typeface="Calibri"/>
              </a:defRPr>
            </a:lvl1pPr>
            <a:lvl2pPr marL="0" indent="457200">
              <a:spcBef>
                <a:spcPts val="300"/>
              </a:spcBef>
              <a:buSzTx/>
              <a:buNone/>
              <a:defRPr sz="1400">
                <a:latin typeface="Calibri"/>
                <a:ea typeface="Calibri"/>
                <a:cs typeface="Calibri"/>
                <a:sym typeface="Calibri"/>
              </a:defRPr>
            </a:lvl2pPr>
            <a:lvl3pPr marL="0" indent="914400">
              <a:spcBef>
                <a:spcPts val="300"/>
              </a:spcBef>
              <a:buSzTx/>
              <a:buNone/>
              <a:defRPr sz="1400">
                <a:latin typeface="Calibri"/>
                <a:ea typeface="Calibri"/>
                <a:cs typeface="Calibri"/>
                <a:sym typeface="Calibri"/>
              </a:defRPr>
            </a:lvl3pPr>
            <a:lvl4pPr marL="0" indent="1371600">
              <a:spcBef>
                <a:spcPts val="300"/>
              </a:spcBef>
              <a:buSzTx/>
              <a:buNone/>
              <a:defRPr sz="1400">
                <a:latin typeface="Calibri"/>
                <a:ea typeface="Calibri"/>
                <a:cs typeface="Calibri"/>
                <a:sym typeface="Calibri"/>
              </a:defRPr>
            </a:lvl4pPr>
            <a:lvl5pPr marL="0" indent="1828800">
              <a:spcBef>
                <a:spcPts val="300"/>
              </a:spcBef>
              <a:buSzTx/>
              <a:buNone/>
              <a:defRPr sz="1400">
                <a:latin typeface="Calibri"/>
                <a:ea typeface="Calibri"/>
                <a:cs typeface="Calibri"/>
                <a:sym typeface="Calibri"/>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459" name="Diabildsnummer"/>
          <p:cNvSpPr txBox="1">
            <a:spLocks noGrp="1"/>
          </p:cNvSpPr>
          <p:nvPr>
            <p:ph type="sldNum" sz="quarter" idx="2"/>
          </p:nvPr>
        </p:nvSpPr>
        <p:spPr>
          <a:xfrm>
            <a:off x="8430260" y="6401179"/>
            <a:ext cx="256541" cy="275467"/>
          </a:xfrm>
          <a:prstGeom prst="rect">
            <a:avLst/>
          </a:prstGeom>
        </p:spPr>
        <p:txBody>
          <a:bodyPr/>
          <a:lstStyle>
            <a:lvl1pPr>
              <a:defRPr>
                <a:solidFill>
                  <a:srgbClr val="898989"/>
                </a:solidFill>
              </a:defRPr>
            </a:lvl1pPr>
          </a:lstStyle>
          <a:p>
            <a:fld id="{86CB4B4D-7CA3-9044-876B-883B54F8677D}" type="slidenum">
              <a:t>‹#›</a:t>
            </a:fld>
            <a:endParaRPr/>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Rubrik och lodrät text">
    <p:spTree>
      <p:nvGrpSpPr>
        <p:cNvPr id="1" name=""/>
        <p:cNvGrpSpPr/>
        <p:nvPr/>
      </p:nvGrpSpPr>
      <p:grpSpPr>
        <a:xfrm>
          <a:off x="0" y="0"/>
          <a:ext cx="0" cy="0"/>
          <a:chOff x="0" y="0"/>
          <a:chExt cx="0" cy="0"/>
        </a:xfrm>
      </p:grpSpPr>
      <p:sp>
        <p:nvSpPr>
          <p:cNvPr id="466" name="Titeltext"/>
          <p:cNvSpPr txBox="1">
            <a:spLocks noGrp="1"/>
          </p:cNvSpPr>
          <p:nvPr>
            <p:ph type="title"/>
          </p:nvPr>
        </p:nvSpPr>
        <p:spPr>
          <a:xfrm>
            <a:off x="457200" y="274638"/>
            <a:ext cx="8229600" cy="1143001"/>
          </a:xfrm>
          <a:prstGeom prst="rect">
            <a:avLst/>
          </a:prstGeom>
        </p:spPr>
        <p:txBody>
          <a:bodyPr>
            <a:normAutofit/>
          </a:bodyPr>
          <a:lstStyle>
            <a:lvl1pPr>
              <a:defRPr sz="4400"/>
            </a:lvl1pPr>
          </a:lstStyle>
          <a:p>
            <a:r>
              <a:t>Titeltext</a:t>
            </a:r>
          </a:p>
        </p:txBody>
      </p:sp>
      <p:sp>
        <p:nvSpPr>
          <p:cNvPr id="467" name="Brödtext nivå ett…"/>
          <p:cNvSpPr txBox="1">
            <a:spLocks noGrp="1"/>
          </p:cNvSpPr>
          <p:nvPr>
            <p:ph type="body" idx="1"/>
          </p:nvPr>
        </p:nvSpPr>
        <p:spPr>
          <a:xfrm>
            <a:off x="457200" y="1600200"/>
            <a:ext cx="8229600" cy="4525963"/>
          </a:xfrm>
          <a:prstGeom prst="rect">
            <a:avLst/>
          </a:prstGeom>
        </p:spPr>
        <p:txBody>
          <a:bodyPr vert="eaVert">
            <a:normAutofit/>
          </a:bodyPr>
          <a:lstStyle>
            <a:lvl1pPr>
              <a:buFont typeface="Arial"/>
              <a:defRPr>
                <a:latin typeface="Calibri"/>
                <a:ea typeface="Calibri"/>
                <a:cs typeface="Calibri"/>
                <a:sym typeface="Calibri"/>
              </a:defRPr>
            </a:lvl1pPr>
            <a:lvl2pPr>
              <a:buFont typeface="Arial"/>
              <a:defRPr>
                <a:latin typeface="Calibri"/>
                <a:ea typeface="Calibri"/>
                <a:cs typeface="Calibri"/>
                <a:sym typeface="Calibri"/>
              </a:defRPr>
            </a:lvl2pPr>
            <a:lvl3pPr>
              <a:buFont typeface="Arial"/>
              <a:defRPr>
                <a:latin typeface="Calibri"/>
                <a:ea typeface="Calibri"/>
                <a:cs typeface="Calibri"/>
                <a:sym typeface="Calibri"/>
              </a:defRPr>
            </a:lvl3pPr>
            <a:lvl4pPr>
              <a:buFont typeface="Arial"/>
              <a:defRPr>
                <a:latin typeface="Calibri"/>
                <a:ea typeface="Calibri"/>
                <a:cs typeface="Calibri"/>
                <a:sym typeface="Calibri"/>
              </a:defRPr>
            </a:lvl4pPr>
            <a:lvl5pPr>
              <a:buFont typeface="Arial"/>
              <a:defRPr>
                <a:latin typeface="Calibri"/>
                <a:ea typeface="Calibri"/>
                <a:cs typeface="Calibri"/>
                <a:sym typeface="Calibri"/>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468" name="Diabildsnummer"/>
          <p:cNvSpPr txBox="1">
            <a:spLocks noGrp="1"/>
          </p:cNvSpPr>
          <p:nvPr>
            <p:ph type="sldNum" sz="quarter" idx="2"/>
          </p:nvPr>
        </p:nvSpPr>
        <p:spPr>
          <a:xfrm>
            <a:off x="8430260" y="6401179"/>
            <a:ext cx="256541" cy="275467"/>
          </a:xfrm>
          <a:prstGeom prst="rect">
            <a:avLst/>
          </a:prstGeom>
        </p:spPr>
        <p:txBody>
          <a:bodyPr/>
          <a:lstStyle>
            <a:lvl1pPr>
              <a:defRPr>
                <a:solidFill>
                  <a:srgbClr val="898989"/>
                </a:solidFill>
              </a:defRPr>
            </a:lvl1pPr>
          </a:lstStyle>
          <a:p>
            <a:fld id="{86CB4B4D-7CA3-9044-876B-883B54F8677D}" type="slidenum">
              <a:t>‹#›</a:t>
            </a:fld>
            <a:endParaRPr/>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Lodrät rubrik och text">
    <p:spTree>
      <p:nvGrpSpPr>
        <p:cNvPr id="1" name=""/>
        <p:cNvGrpSpPr/>
        <p:nvPr/>
      </p:nvGrpSpPr>
      <p:grpSpPr>
        <a:xfrm>
          <a:off x="0" y="0"/>
          <a:ext cx="0" cy="0"/>
          <a:chOff x="0" y="0"/>
          <a:chExt cx="0" cy="0"/>
        </a:xfrm>
      </p:grpSpPr>
      <p:sp>
        <p:nvSpPr>
          <p:cNvPr id="475" name="Titeltext"/>
          <p:cNvSpPr txBox="1">
            <a:spLocks noGrp="1"/>
          </p:cNvSpPr>
          <p:nvPr>
            <p:ph type="title"/>
          </p:nvPr>
        </p:nvSpPr>
        <p:spPr>
          <a:xfrm>
            <a:off x="6629400" y="274638"/>
            <a:ext cx="2057400" cy="5851526"/>
          </a:xfrm>
          <a:prstGeom prst="rect">
            <a:avLst/>
          </a:prstGeom>
        </p:spPr>
        <p:txBody>
          <a:bodyPr vert="eaVert">
            <a:normAutofit/>
          </a:bodyPr>
          <a:lstStyle>
            <a:lvl1pPr>
              <a:defRPr sz="4400"/>
            </a:lvl1pPr>
          </a:lstStyle>
          <a:p>
            <a:r>
              <a:t>Titeltext</a:t>
            </a:r>
          </a:p>
        </p:txBody>
      </p:sp>
      <p:sp>
        <p:nvSpPr>
          <p:cNvPr id="476" name="Brödtext nivå ett…"/>
          <p:cNvSpPr txBox="1">
            <a:spLocks noGrp="1"/>
          </p:cNvSpPr>
          <p:nvPr>
            <p:ph type="body" idx="1"/>
          </p:nvPr>
        </p:nvSpPr>
        <p:spPr>
          <a:xfrm>
            <a:off x="457200" y="274638"/>
            <a:ext cx="6019800" cy="5851526"/>
          </a:xfrm>
          <a:prstGeom prst="rect">
            <a:avLst/>
          </a:prstGeom>
        </p:spPr>
        <p:txBody>
          <a:bodyPr vert="eaVert">
            <a:normAutofit/>
          </a:bodyPr>
          <a:lstStyle>
            <a:lvl1pPr>
              <a:buFont typeface="Arial"/>
              <a:defRPr>
                <a:latin typeface="Calibri"/>
                <a:ea typeface="Calibri"/>
                <a:cs typeface="Calibri"/>
                <a:sym typeface="Calibri"/>
              </a:defRPr>
            </a:lvl1pPr>
            <a:lvl2pPr>
              <a:buFont typeface="Arial"/>
              <a:defRPr>
                <a:latin typeface="Calibri"/>
                <a:ea typeface="Calibri"/>
                <a:cs typeface="Calibri"/>
                <a:sym typeface="Calibri"/>
              </a:defRPr>
            </a:lvl2pPr>
            <a:lvl3pPr>
              <a:buFont typeface="Arial"/>
              <a:defRPr>
                <a:latin typeface="Calibri"/>
                <a:ea typeface="Calibri"/>
                <a:cs typeface="Calibri"/>
                <a:sym typeface="Calibri"/>
              </a:defRPr>
            </a:lvl3pPr>
            <a:lvl4pPr>
              <a:buFont typeface="Arial"/>
              <a:defRPr>
                <a:latin typeface="Calibri"/>
                <a:ea typeface="Calibri"/>
                <a:cs typeface="Calibri"/>
                <a:sym typeface="Calibri"/>
              </a:defRPr>
            </a:lvl4pPr>
            <a:lvl5pPr>
              <a:buFont typeface="Arial"/>
              <a:defRPr>
                <a:latin typeface="Calibri"/>
                <a:ea typeface="Calibri"/>
                <a:cs typeface="Calibri"/>
                <a:sym typeface="Calibri"/>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477" name="Diabildsnummer"/>
          <p:cNvSpPr txBox="1">
            <a:spLocks noGrp="1"/>
          </p:cNvSpPr>
          <p:nvPr>
            <p:ph type="sldNum" sz="quarter" idx="2"/>
          </p:nvPr>
        </p:nvSpPr>
        <p:spPr>
          <a:xfrm>
            <a:off x="8430260" y="6401179"/>
            <a:ext cx="256541" cy="275467"/>
          </a:xfrm>
          <a:prstGeom prst="rect">
            <a:avLst/>
          </a:prstGeom>
        </p:spPr>
        <p:txBody>
          <a:bodyPr/>
          <a:lstStyle>
            <a:lvl1pPr>
              <a:defRPr>
                <a:solidFill>
                  <a:srgbClr val="898989"/>
                </a:solidFill>
              </a:defRPr>
            </a:lvl1pPr>
          </a:lstStyle>
          <a:p>
            <a:fld id="{86CB4B4D-7CA3-9044-876B-883B54F8677D}" type="slidenum">
              <a:t>‹#›</a:t>
            </a:fld>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vå innehållsdelar">
    <p:spTree>
      <p:nvGrpSpPr>
        <p:cNvPr id="1" name=""/>
        <p:cNvGrpSpPr/>
        <p:nvPr/>
      </p:nvGrpSpPr>
      <p:grpSpPr>
        <a:xfrm>
          <a:off x="0" y="0"/>
          <a:ext cx="0" cy="0"/>
          <a:chOff x="0" y="0"/>
          <a:chExt cx="0" cy="0"/>
        </a:xfrm>
      </p:grpSpPr>
      <p:sp>
        <p:nvSpPr>
          <p:cNvPr id="56" name="Titeltext"/>
          <p:cNvSpPr txBox="1">
            <a:spLocks noGrp="1"/>
          </p:cNvSpPr>
          <p:nvPr>
            <p:ph type="title"/>
          </p:nvPr>
        </p:nvSpPr>
        <p:spPr>
          <a:xfrm>
            <a:off x="685800" y="609600"/>
            <a:ext cx="7772400" cy="1143000"/>
          </a:xfrm>
          <a:prstGeom prst="rect">
            <a:avLst/>
          </a:prstGeom>
        </p:spPr>
        <p:txBody>
          <a:bodyPr>
            <a:normAutofit/>
          </a:bodyPr>
          <a:lstStyle/>
          <a:p>
            <a:r>
              <a:t>Titeltext</a:t>
            </a:r>
          </a:p>
        </p:txBody>
      </p:sp>
      <p:sp>
        <p:nvSpPr>
          <p:cNvPr id="57" name="Brödtext nivå ett…"/>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Brödtext nivå ett</a:t>
            </a:r>
          </a:p>
          <a:p>
            <a:pPr lvl="1"/>
            <a:r>
              <a:t>Brödtext nivå två</a:t>
            </a:r>
          </a:p>
          <a:p>
            <a:pPr lvl="2"/>
            <a:r>
              <a:t>Brödtext nivå tre</a:t>
            </a:r>
          </a:p>
          <a:p>
            <a:pPr lvl="3"/>
            <a:r>
              <a:t>Brödtext nivå fyra</a:t>
            </a:r>
          </a:p>
          <a:p>
            <a:pPr lvl="4"/>
            <a:r>
              <a:t>Brödtext nivå fem</a:t>
            </a:r>
          </a:p>
        </p:txBody>
      </p:sp>
      <p:sp>
        <p:nvSpPr>
          <p:cNvPr id="58" name="Diabildsnummer"/>
          <p:cNvSpPr txBox="1">
            <a:spLocks noGrp="1"/>
          </p:cNvSpPr>
          <p:nvPr>
            <p:ph type="sldNum" sz="quarter" idx="2"/>
          </p:nvPr>
        </p:nvSpPr>
        <p:spPr>
          <a:xfrm>
            <a:off x="6553200" y="6248400"/>
            <a:ext cx="408940" cy="421392"/>
          </a:xfrm>
          <a:prstGeom prst="rect">
            <a:avLst/>
          </a:prstGeom>
        </p:spPr>
        <p:txBody>
          <a:bodyPr anchor="t"/>
          <a:lstStyle>
            <a:lvl1pPr algn="l">
              <a:defRPr sz="2400"/>
            </a:lvl1pPr>
          </a:lstStyle>
          <a:p>
            <a:fld id="{86CB4B4D-7CA3-9044-876B-883B54F8677D}" type="slidenum">
              <a:t>‹#›</a:t>
            </a:fld>
            <a:endParaRPr/>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Rubrikbild">
    <p:spTree>
      <p:nvGrpSpPr>
        <p:cNvPr id="1" name=""/>
        <p:cNvGrpSpPr/>
        <p:nvPr/>
      </p:nvGrpSpPr>
      <p:grpSpPr>
        <a:xfrm>
          <a:off x="0" y="0"/>
          <a:ext cx="0" cy="0"/>
          <a:chOff x="0" y="0"/>
          <a:chExt cx="0" cy="0"/>
        </a:xfrm>
      </p:grpSpPr>
      <p:sp>
        <p:nvSpPr>
          <p:cNvPr id="484" name="Titeltext"/>
          <p:cNvSpPr txBox="1">
            <a:spLocks noGrp="1"/>
          </p:cNvSpPr>
          <p:nvPr>
            <p:ph type="title"/>
          </p:nvPr>
        </p:nvSpPr>
        <p:spPr>
          <a:xfrm>
            <a:off x="685800" y="2130425"/>
            <a:ext cx="7772400" cy="1470025"/>
          </a:xfrm>
          <a:prstGeom prst="rect">
            <a:avLst/>
          </a:prstGeom>
        </p:spPr>
        <p:txBody>
          <a:bodyPr>
            <a:normAutofit/>
          </a:bodyPr>
          <a:lstStyle>
            <a:lvl1pPr>
              <a:defRPr sz="4400"/>
            </a:lvl1pPr>
          </a:lstStyle>
          <a:p>
            <a:r>
              <a:t>Titeltext</a:t>
            </a:r>
          </a:p>
        </p:txBody>
      </p:sp>
      <p:sp>
        <p:nvSpPr>
          <p:cNvPr id="485" name="Brödtext nivå ett…"/>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888888"/>
                </a:solidFill>
                <a:latin typeface="Calibri"/>
                <a:ea typeface="Calibri"/>
                <a:cs typeface="Calibri"/>
                <a:sym typeface="Calibri"/>
              </a:defRPr>
            </a:lvl1pPr>
            <a:lvl2pPr marL="0" indent="457200" algn="ctr">
              <a:buSzTx/>
              <a:buNone/>
              <a:defRPr>
                <a:solidFill>
                  <a:srgbClr val="888888"/>
                </a:solidFill>
                <a:latin typeface="Calibri"/>
                <a:ea typeface="Calibri"/>
                <a:cs typeface="Calibri"/>
                <a:sym typeface="Calibri"/>
              </a:defRPr>
            </a:lvl2pPr>
            <a:lvl3pPr marL="0" indent="914400" algn="ctr">
              <a:buSzTx/>
              <a:buNone/>
              <a:defRPr>
                <a:solidFill>
                  <a:srgbClr val="888888"/>
                </a:solidFill>
                <a:latin typeface="Calibri"/>
                <a:ea typeface="Calibri"/>
                <a:cs typeface="Calibri"/>
                <a:sym typeface="Calibri"/>
              </a:defRPr>
            </a:lvl3pPr>
            <a:lvl4pPr marL="0" indent="1371600" algn="ctr">
              <a:buSzTx/>
              <a:buNone/>
              <a:defRPr>
                <a:solidFill>
                  <a:srgbClr val="888888"/>
                </a:solidFill>
                <a:latin typeface="Calibri"/>
                <a:ea typeface="Calibri"/>
                <a:cs typeface="Calibri"/>
                <a:sym typeface="Calibri"/>
              </a:defRPr>
            </a:lvl4pPr>
            <a:lvl5pPr marL="0" indent="1828800" algn="ctr">
              <a:buSzTx/>
              <a:buNone/>
              <a:defRPr>
                <a:solidFill>
                  <a:srgbClr val="888888"/>
                </a:solidFill>
                <a:latin typeface="Calibri"/>
                <a:ea typeface="Calibri"/>
                <a:cs typeface="Calibri"/>
                <a:sym typeface="Calibri"/>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486" name="Diabildsnummer"/>
          <p:cNvSpPr txBox="1">
            <a:spLocks noGrp="1"/>
          </p:cNvSpPr>
          <p:nvPr>
            <p:ph type="sldNum" sz="quarter" idx="2"/>
          </p:nvPr>
        </p:nvSpPr>
        <p:spPr>
          <a:xfrm>
            <a:off x="8430260" y="6401179"/>
            <a:ext cx="256541" cy="275467"/>
          </a:xfrm>
          <a:prstGeom prst="rect">
            <a:avLst/>
          </a:prstGeom>
        </p:spPr>
        <p:txBody>
          <a:bodyPr/>
          <a:lstStyle>
            <a:lvl1pPr>
              <a:defRPr>
                <a:solidFill>
                  <a:srgbClr val="898989"/>
                </a:solidFill>
              </a:defRPr>
            </a:lvl1pPr>
          </a:lstStyle>
          <a:p>
            <a:fld id="{86CB4B4D-7CA3-9044-876B-883B54F8677D}" type="slidenum">
              <a:t>‹#›</a:t>
            </a:fld>
            <a:endParaRPr/>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Rubrik och innehåll">
    <p:spTree>
      <p:nvGrpSpPr>
        <p:cNvPr id="1" name=""/>
        <p:cNvGrpSpPr/>
        <p:nvPr/>
      </p:nvGrpSpPr>
      <p:grpSpPr>
        <a:xfrm>
          <a:off x="0" y="0"/>
          <a:ext cx="0" cy="0"/>
          <a:chOff x="0" y="0"/>
          <a:chExt cx="0" cy="0"/>
        </a:xfrm>
      </p:grpSpPr>
      <p:sp>
        <p:nvSpPr>
          <p:cNvPr id="493" name="Titeltext"/>
          <p:cNvSpPr txBox="1">
            <a:spLocks noGrp="1"/>
          </p:cNvSpPr>
          <p:nvPr>
            <p:ph type="title"/>
          </p:nvPr>
        </p:nvSpPr>
        <p:spPr>
          <a:xfrm>
            <a:off x="457200" y="274638"/>
            <a:ext cx="8229600" cy="1143001"/>
          </a:xfrm>
          <a:prstGeom prst="rect">
            <a:avLst/>
          </a:prstGeom>
        </p:spPr>
        <p:txBody>
          <a:bodyPr>
            <a:normAutofit/>
          </a:bodyPr>
          <a:lstStyle>
            <a:lvl1pPr>
              <a:defRPr sz="4400"/>
            </a:lvl1pPr>
          </a:lstStyle>
          <a:p>
            <a:r>
              <a:t>Titeltext</a:t>
            </a:r>
          </a:p>
        </p:txBody>
      </p:sp>
      <p:sp>
        <p:nvSpPr>
          <p:cNvPr id="494" name="Brödtext nivå ett…"/>
          <p:cNvSpPr txBox="1">
            <a:spLocks noGrp="1"/>
          </p:cNvSpPr>
          <p:nvPr>
            <p:ph type="body" idx="1"/>
          </p:nvPr>
        </p:nvSpPr>
        <p:spPr>
          <a:xfrm>
            <a:off x="457200" y="1600200"/>
            <a:ext cx="8229600" cy="4525963"/>
          </a:xfrm>
          <a:prstGeom prst="rect">
            <a:avLst/>
          </a:prstGeom>
        </p:spPr>
        <p:txBody>
          <a:bodyPr>
            <a:normAutofit/>
          </a:bodyPr>
          <a:lstStyle>
            <a:lvl1pPr>
              <a:buFont typeface="Arial"/>
              <a:defRPr>
                <a:latin typeface="Calibri"/>
                <a:ea typeface="Calibri"/>
                <a:cs typeface="Calibri"/>
                <a:sym typeface="Calibri"/>
              </a:defRPr>
            </a:lvl1pPr>
            <a:lvl2pPr>
              <a:buFont typeface="Arial"/>
              <a:defRPr>
                <a:latin typeface="Calibri"/>
                <a:ea typeface="Calibri"/>
                <a:cs typeface="Calibri"/>
                <a:sym typeface="Calibri"/>
              </a:defRPr>
            </a:lvl2pPr>
            <a:lvl3pPr>
              <a:buFont typeface="Arial"/>
              <a:defRPr>
                <a:latin typeface="Calibri"/>
                <a:ea typeface="Calibri"/>
                <a:cs typeface="Calibri"/>
                <a:sym typeface="Calibri"/>
              </a:defRPr>
            </a:lvl3pPr>
            <a:lvl4pPr>
              <a:buFont typeface="Arial"/>
              <a:defRPr>
                <a:latin typeface="Calibri"/>
                <a:ea typeface="Calibri"/>
                <a:cs typeface="Calibri"/>
                <a:sym typeface="Calibri"/>
              </a:defRPr>
            </a:lvl4pPr>
            <a:lvl5pPr>
              <a:buFont typeface="Arial"/>
              <a:defRPr>
                <a:latin typeface="Calibri"/>
                <a:ea typeface="Calibri"/>
                <a:cs typeface="Calibri"/>
                <a:sym typeface="Calibri"/>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495" name="Diabildsnummer"/>
          <p:cNvSpPr txBox="1">
            <a:spLocks noGrp="1"/>
          </p:cNvSpPr>
          <p:nvPr>
            <p:ph type="sldNum" sz="quarter" idx="2"/>
          </p:nvPr>
        </p:nvSpPr>
        <p:spPr>
          <a:xfrm>
            <a:off x="8430260" y="6401179"/>
            <a:ext cx="256541" cy="275467"/>
          </a:xfrm>
          <a:prstGeom prst="rect">
            <a:avLst/>
          </a:prstGeom>
        </p:spPr>
        <p:txBody>
          <a:bodyPr/>
          <a:lstStyle>
            <a:lvl1pPr>
              <a:defRPr>
                <a:solidFill>
                  <a:srgbClr val="898989"/>
                </a:solidFill>
              </a:defRPr>
            </a:lvl1pPr>
          </a:lstStyle>
          <a:p>
            <a:fld id="{86CB4B4D-7CA3-9044-876B-883B54F8677D}" type="slidenum">
              <a:t>‹#›</a:t>
            </a:fld>
            <a:endParaRPr/>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Avsnittsrubrik">
    <p:spTree>
      <p:nvGrpSpPr>
        <p:cNvPr id="1" name=""/>
        <p:cNvGrpSpPr/>
        <p:nvPr/>
      </p:nvGrpSpPr>
      <p:grpSpPr>
        <a:xfrm>
          <a:off x="0" y="0"/>
          <a:ext cx="0" cy="0"/>
          <a:chOff x="0" y="0"/>
          <a:chExt cx="0" cy="0"/>
        </a:xfrm>
      </p:grpSpPr>
      <p:sp>
        <p:nvSpPr>
          <p:cNvPr id="502" name="Titeltext"/>
          <p:cNvSpPr txBox="1">
            <a:spLocks noGrp="1"/>
          </p:cNvSpPr>
          <p:nvPr>
            <p:ph type="title"/>
          </p:nvPr>
        </p:nvSpPr>
        <p:spPr>
          <a:xfrm>
            <a:off x="722312" y="4406900"/>
            <a:ext cx="7772401" cy="1362075"/>
          </a:xfrm>
          <a:prstGeom prst="rect">
            <a:avLst/>
          </a:prstGeom>
        </p:spPr>
        <p:txBody>
          <a:bodyPr anchor="t">
            <a:normAutofit/>
          </a:bodyPr>
          <a:lstStyle>
            <a:lvl1pPr algn="l">
              <a:defRPr sz="4000" b="1" cap="all"/>
            </a:lvl1pPr>
          </a:lstStyle>
          <a:p>
            <a:r>
              <a:t>Titeltext</a:t>
            </a:r>
          </a:p>
        </p:txBody>
      </p:sp>
      <p:sp>
        <p:nvSpPr>
          <p:cNvPr id="503" name="Brödtext nivå ett…"/>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888888"/>
                </a:solidFill>
                <a:latin typeface="Calibri"/>
                <a:ea typeface="Calibri"/>
                <a:cs typeface="Calibri"/>
                <a:sym typeface="Calibri"/>
              </a:defRPr>
            </a:lvl1pPr>
            <a:lvl2pPr marL="0" indent="457200">
              <a:spcBef>
                <a:spcPts val="400"/>
              </a:spcBef>
              <a:buSzTx/>
              <a:buNone/>
              <a:defRPr sz="2000">
                <a:solidFill>
                  <a:srgbClr val="888888"/>
                </a:solidFill>
                <a:latin typeface="Calibri"/>
                <a:ea typeface="Calibri"/>
                <a:cs typeface="Calibri"/>
                <a:sym typeface="Calibri"/>
              </a:defRPr>
            </a:lvl2pPr>
            <a:lvl3pPr marL="0" indent="914400">
              <a:spcBef>
                <a:spcPts val="400"/>
              </a:spcBef>
              <a:buSzTx/>
              <a:buNone/>
              <a:defRPr sz="2000">
                <a:solidFill>
                  <a:srgbClr val="888888"/>
                </a:solidFill>
                <a:latin typeface="Calibri"/>
                <a:ea typeface="Calibri"/>
                <a:cs typeface="Calibri"/>
                <a:sym typeface="Calibri"/>
              </a:defRPr>
            </a:lvl3pPr>
            <a:lvl4pPr marL="0" indent="1371600">
              <a:spcBef>
                <a:spcPts val="400"/>
              </a:spcBef>
              <a:buSzTx/>
              <a:buNone/>
              <a:defRPr sz="2000">
                <a:solidFill>
                  <a:srgbClr val="888888"/>
                </a:solidFill>
                <a:latin typeface="Calibri"/>
                <a:ea typeface="Calibri"/>
                <a:cs typeface="Calibri"/>
                <a:sym typeface="Calibri"/>
              </a:defRPr>
            </a:lvl4pPr>
            <a:lvl5pPr marL="0" indent="1828800">
              <a:spcBef>
                <a:spcPts val="400"/>
              </a:spcBef>
              <a:buSzTx/>
              <a:buNone/>
              <a:defRPr sz="2000">
                <a:solidFill>
                  <a:srgbClr val="888888"/>
                </a:solidFill>
                <a:latin typeface="Calibri"/>
                <a:ea typeface="Calibri"/>
                <a:cs typeface="Calibri"/>
                <a:sym typeface="Calibri"/>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504" name="Diabildsnummer"/>
          <p:cNvSpPr txBox="1">
            <a:spLocks noGrp="1"/>
          </p:cNvSpPr>
          <p:nvPr>
            <p:ph type="sldNum" sz="quarter" idx="2"/>
          </p:nvPr>
        </p:nvSpPr>
        <p:spPr>
          <a:xfrm>
            <a:off x="8430260" y="6401179"/>
            <a:ext cx="256541" cy="275467"/>
          </a:xfrm>
          <a:prstGeom prst="rect">
            <a:avLst/>
          </a:prstGeom>
        </p:spPr>
        <p:txBody>
          <a:bodyPr/>
          <a:lstStyle>
            <a:lvl1pPr>
              <a:defRPr>
                <a:solidFill>
                  <a:srgbClr val="898989"/>
                </a:solidFill>
              </a:defRPr>
            </a:lvl1pPr>
          </a:lstStyle>
          <a:p>
            <a:fld id="{86CB4B4D-7CA3-9044-876B-883B54F8677D}" type="slidenum">
              <a:t>‹#›</a:t>
            </a:fld>
            <a:endParaRPr/>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Två innehållsdelar">
    <p:spTree>
      <p:nvGrpSpPr>
        <p:cNvPr id="1" name=""/>
        <p:cNvGrpSpPr/>
        <p:nvPr/>
      </p:nvGrpSpPr>
      <p:grpSpPr>
        <a:xfrm>
          <a:off x="0" y="0"/>
          <a:ext cx="0" cy="0"/>
          <a:chOff x="0" y="0"/>
          <a:chExt cx="0" cy="0"/>
        </a:xfrm>
      </p:grpSpPr>
      <p:sp>
        <p:nvSpPr>
          <p:cNvPr id="511" name="Titeltext"/>
          <p:cNvSpPr txBox="1">
            <a:spLocks noGrp="1"/>
          </p:cNvSpPr>
          <p:nvPr>
            <p:ph type="title"/>
          </p:nvPr>
        </p:nvSpPr>
        <p:spPr>
          <a:xfrm>
            <a:off x="457200" y="274638"/>
            <a:ext cx="8229600" cy="1143001"/>
          </a:xfrm>
          <a:prstGeom prst="rect">
            <a:avLst/>
          </a:prstGeom>
        </p:spPr>
        <p:txBody>
          <a:bodyPr>
            <a:normAutofit/>
          </a:bodyPr>
          <a:lstStyle>
            <a:lvl1pPr>
              <a:defRPr sz="4400"/>
            </a:lvl1pPr>
          </a:lstStyle>
          <a:p>
            <a:r>
              <a:t>Titeltext</a:t>
            </a:r>
          </a:p>
        </p:txBody>
      </p:sp>
      <p:sp>
        <p:nvSpPr>
          <p:cNvPr id="512" name="Brödtext nivå ett…"/>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Font typeface="Arial"/>
              <a:defRPr sz="2800">
                <a:latin typeface="Calibri"/>
                <a:ea typeface="Calibri"/>
                <a:cs typeface="Calibri"/>
                <a:sym typeface="Calibri"/>
              </a:defRPr>
            </a:lvl1pPr>
            <a:lvl2pPr marL="790575" indent="-333375">
              <a:spcBef>
                <a:spcPts val="600"/>
              </a:spcBef>
              <a:buFont typeface="Arial"/>
              <a:defRPr sz="2800">
                <a:latin typeface="Calibri"/>
                <a:ea typeface="Calibri"/>
                <a:cs typeface="Calibri"/>
                <a:sym typeface="Calibri"/>
              </a:defRPr>
            </a:lvl2pPr>
            <a:lvl3pPr marL="1234439" indent="-320039">
              <a:spcBef>
                <a:spcPts val="600"/>
              </a:spcBef>
              <a:buFont typeface="Arial"/>
              <a:defRPr sz="2800">
                <a:latin typeface="Calibri"/>
                <a:ea typeface="Calibri"/>
                <a:cs typeface="Calibri"/>
                <a:sym typeface="Calibri"/>
              </a:defRPr>
            </a:lvl3pPr>
            <a:lvl4pPr marL="1727200" indent="-355600">
              <a:spcBef>
                <a:spcPts val="600"/>
              </a:spcBef>
              <a:buFont typeface="Arial"/>
              <a:defRPr sz="2800">
                <a:latin typeface="Calibri"/>
                <a:ea typeface="Calibri"/>
                <a:cs typeface="Calibri"/>
                <a:sym typeface="Calibri"/>
              </a:defRPr>
            </a:lvl4pPr>
            <a:lvl5pPr marL="2184400" indent="-355600">
              <a:spcBef>
                <a:spcPts val="600"/>
              </a:spcBef>
              <a:buFont typeface="Arial"/>
              <a:defRPr sz="2800">
                <a:latin typeface="Calibri"/>
                <a:ea typeface="Calibri"/>
                <a:cs typeface="Calibri"/>
                <a:sym typeface="Calibri"/>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513" name="Diabildsnummer"/>
          <p:cNvSpPr txBox="1">
            <a:spLocks noGrp="1"/>
          </p:cNvSpPr>
          <p:nvPr>
            <p:ph type="sldNum" sz="quarter" idx="2"/>
          </p:nvPr>
        </p:nvSpPr>
        <p:spPr>
          <a:xfrm>
            <a:off x="8430260" y="6401179"/>
            <a:ext cx="256541" cy="275467"/>
          </a:xfrm>
          <a:prstGeom prst="rect">
            <a:avLst/>
          </a:prstGeom>
        </p:spPr>
        <p:txBody>
          <a:bodyPr/>
          <a:lstStyle>
            <a:lvl1pPr>
              <a:defRPr>
                <a:solidFill>
                  <a:srgbClr val="898989"/>
                </a:solidFill>
              </a:defRPr>
            </a:lvl1pPr>
          </a:lstStyle>
          <a:p>
            <a:fld id="{86CB4B4D-7CA3-9044-876B-883B54F8677D}" type="slidenum">
              <a:t>‹#›</a:t>
            </a:fld>
            <a:endParaRPr/>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Jämförelse">
    <p:spTree>
      <p:nvGrpSpPr>
        <p:cNvPr id="1" name=""/>
        <p:cNvGrpSpPr/>
        <p:nvPr/>
      </p:nvGrpSpPr>
      <p:grpSpPr>
        <a:xfrm>
          <a:off x="0" y="0"/>
          <a:ext cx="0" cy="0"/>
          <a:chOff x="0" y="0"/>
          <a:chExt cx="0" cy="0"/>
        </a:xfrm>
      </p:grpSpPr>
      <p:sp>
        <p:nvSpPr>
          <p:cNvPr id="520" name="Titeltext"/>
          <p:cNvSpPr txBox="1">
            <a:spLocks noGrp="1"/>
          </p:cNvSpPr>
          <p:nvPr>
            <p:ph type="title"/>
          </p:nvPr>
        </p:nvSpPr>
        <p:spPr>
          <a:xfrm>
            <a:off x="457200" y="274638"/>
            <a:ext cx="8229600" cy="1143001"/>
          </a:xfrm>
          <a:prstGeom prst="rect">
            <a:avLst/>
          </a:prstGeom>
        </p:spPr>
        <p:txBody>
          <a:bodyPr>
            <a:normAutofit/>
          </a:bodyPr>
          <a:lstStyle>
            <a:lvl1pPr>
              <a:defRPr sz="4400"/>
            </a:lvl1pPr>
          </a:lstStyle>
          <a:p>
            <a:r>
              <a:t>Titeltext</a:t>
            </a:r>
          </a:p>
        </p:txBody>
      </p:sp>
      <p:sp>
        <p:nvSpPr>
          <p:cNvPr id="521" name="Brödtext nivå ett…"/>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Calibri"/>
                <a:ea typeface="Calibri"/>
                <a:cs typeface="Calibri"/>
                <a:sym typeface="Calibri"/>
              </a:defRPr>
            </a:lvl1pPr>
            <a:lvl2pPr marL="0" indent="457200">
              <a:spcBef>
                <a:spcPts val="500"/>
              </a:spcBef>
              <a:buSzTx/>
              <a:buNone/>
              <a:defRPr sz="2400" b="1">
                <a:latin typeface="Calibri"/>
                <a:ea typeface="Calibri"/>
                <a:cs typeface="Calibri"/>
                <a:sym typeface="Calibri"/>
              </a:defRPr>
            </a:lvl2pPr>
            <a:lvl3pPr marL="0" indent="914400">
              <a:spcBef>
                <a:spcPts val="500"/>
              </a:spcBef>
              <a:buSzTx/>
              <a:buNone/>
              <a:defRPr sz="2400" b="1">
                <a:latin typeface="Calibri"/>
                <a:ea typeface="Calibri"/>
                <a:cs typeface="Calibri"/>
                <a:sym typeface="Calibri"/>
              </a:defRPr>
            </a:lvl3pPr>
            <a:lvl4pPr marL="0" indent="1371600">
              <a:spcBef>
                <a:spcPts val="500"/>
              </a:spcBef>
              <a:buSzTx/>
              <a:buNone/>
              <a:defRPr sz="2400" b="1">
                <a:latin typeface="Calibri"/>
                <a:ea typeface="Calibri"/>
                <a:cs typeface="Calibri"/>
                <a:sym typeface="Calibri"/>
              </a:defRPr>
            </a:lvl4pPr>
            <a:lvl5pPr marL="0" indent="1828800">
              <a:spcBef>
                <a:spcPts val="500"/>
              </a:spcBef>
              <a:buSzTx/>
              <a:buNone/>
              <a:defRPr sz="2400" b="1">
                <a:latin typeface="Calibri"/>
                <a:ea typeface="Calibri"/>
                <a:cs typeface="Calibri"/>
                <a:sym typeface="Calibri"/>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522" name="Platshållare för text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Calibri"/>
                <a:ea typeface="Calibri"/>
                <a:cs typeface="Calibri"/>
                <a:sym typeface="Calibri"/>
              </a:defRPr>
            </a:pPr>
            <a:endParaRPr/>
          </a:p>
        </p:txBody>
      </p:sp>
      <p:sp>
        <p:nvSpPr>
          <p:cNvPr id="523" name="Diabildsnummer"/>
          <p:cNvSpPr txBox="1">
            <a:spLocks noGrp="1"/>
          </p:cNvSpPr>
          <p:nvPr>
            <p:ph type="sldNum" sz="quarter" idx="2"/>
          </p:nvPr>
        </p:nvSpPr>
        <p:spPr>
          <a:xfrm>
            <a:off x="8430260" y="6401179"/>
            <a:ext cx="256541" cy="275467"/>
          </a:xfrm>
          <a:prstGeom prst="rect">
            <a:avLst/>
          </a:prstGeom>
        </p:spPr>
        <p:txBody>
          <a:bodyPr/>
          <a:lstStyle>
            <a:lvl1pPr>
              <a:defRPr>
                <a:solidFill>
                  <a:srgbClr val="898989"/>
                </a:solidFill>
              </a:defRPr>
            </a:lvl1pPr>
          </a:lstStyle>
          <a:p>
            <a:fld id="{86CB4B4D-7CA3-9044-876B-883B54F8677D}" type="slidenum">
              <a:t>‹#›</a:t>
            </a:fld>
            <a:endParaRPr/>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Endast rubrik">
    <p:spTree>
      <p:nvGrpSpPr>
        <p:cNvPr id="1" name=""/>
        <p:cNvGrpSpPr/>
        <p:nvPr/>
      </p:nvGrpSpPr>
      <p:grpSpPr>
        <a:xfrm>
          <a:off x="0" y="0"/>
          <a:ext cx="0" cy="0"/>
          <a:chOff x="0" y="0"/>
          <a:chExt cx="0" cy="0"/>
        </a:xfrm>
      </p:grpSpPr>
      <p:sp>
        <p:nvSpPr>
          <p:cNvPr id="530" name="Titeltext"/>
          <p:cNvSpPr txBox="1">
            <a:spLocks noGrp="1"/>
          </p:cNvSpPr>
          <p:nvPr>
            <p:ph type="title"/>
          </p:nvPr>
        </p:nvSpPr>
        <p:spPr>
          <a:xfrm>
            <a:off x="457200" y="274638"/>
            <a:ext cx="8229600" cy="1143001"/>
          </a:xfrm>
          <a:prstGeom prst="rect">
            <a:avLst/>
          </a:prstGeom>
        </p:spPr>
        <p:txBody>
          <a:bodyPr>
            <a:normAutofit/>
          </a:bodyPr>
          <a:lstStyle>
            <a:lvl1pPr>
              <a:defRPr sz="4400"/>
            </a:lvl1pPr>
          </a:lstStyle>
          <a:p>
            <a:r>
              <a:t>Titeltext</a:t>
            </a:r>
          </a:p>
        </p:txBody>
      </p:sp>
      <p:sp>
        <p:nvSpPr>
          <p:cNvPr id="531" name="Diabildsnummer"/>
          <p:cNvSpPr txBox="1">
            <a:spLocks noGrp="1"/>
          </p:cNvSpPr>
          <p:nvPr>
            <p:ph type="sldNum" sz="quarter" idx="2"/>
          </p:nvPr>
        </p:nvSpPr>
        <p:spPr>
          <a:xfrm>
            <a:off x="8430260" y="6401179"/>
            <a:ext cx="256541" cy="275467"/>
          </a:xfrm>
          <a:prstGeom prst="rect">
            <a:avLst/>
          </a:prstGeom>
        </p:spPr>
        <p:txBody>
          <a:bodyPr/>
          <a:lstStyle>
            <a:lvl1pPr>
              <a:defRPr>
                <a:solidFill>
                  <a:srgbClr val="898989"/>
                </a:solidFill>
              </a:defRPr>
            </a:lvl1pPr>
          </a:lstStyle>
          <a:p>
            <a:fld id="{86CB4B4D-7CA3-9044-876B-883B54F8677D}" type="slidenum">
              <a:t>‹#›</a:t>
            </a:fld>
            <a:endParaRPr/>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Tom">
    <p:spTree>
      <p:nvGrpSpPr>
        <p:cNvPr id="1" name=""/>
        <p:cNvGrpSpPr/>
        <p:nvPr/>
      </p:nvGrpSpPr>
      <p:grpSpPr>
        <a:xfrm>
          <a:off x="0" y="0"/>
          <a:ext cx="0" cy="0"/>
          <a:chOff x="0" y="0"/>
          <a:chExt cx="0" cy="0"/>
        </a:xfrm>
      </p:grpSpPr>
      <p:sp>
        <p:nvSpPr>
          <p:cNvPr id="538" name="Diabildsnummer"/>
          <p:cNvSpPr txBox="1">
            <a:spLocks noGrp="1"/>
          </p:cNvSpPr>
          <p:nvPr>
            <p:ph type="sldNum" sz="quarter" idx="2"/>
          </p:nvPr>
        </p:nvSpPr>
        <p:spPr>
          <a:xfrm>
            <a:off x="8430260" y="6401179"/>
            <a:ext cx="256541" cy="275467"/>
          </a:xfrm>
          <a:prstGeom prst="rect">
            <a:avLst/>
          </a:prstGeom>
        </p:spPr>
        <p:txBody>
          <a:bodyPr/>
          <a:lstStyle>
            <a:lvl1pPr>
              <a:defRPr>
                <a:solidFill>
                  <a:srgbClr val="898989"/>
                </a:solidFill>
              </a:defRPr>
            </a:lvl1pPr>
          </a:lstStyle>
          <a:p>
            <a:fld id="{86CB4B4D-7CA3-9044-876B-883B54F8677D}" type="slidenum">
              <a:t>‹#›</a:t>
            </a:fld>
            <a:endParaRPr/>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Innehåll med bildtext">
    <p:spTree>
      <p:nvGrpSpPr>
        <p:cNvPr id="1" name=""/>
        <p:cNvGrpSpPr/>
        <p:nvPr/>
      </p:nvGrpSpPr>
      <p:grpSpPr>
        <a:xfrm>
          <a:off x="0" y="0"/>
          <a:ext cx="0" cy="0"/>
          <a:chOff x="0" y="0"/>
          <a:chExt cx="0" cy="0"/>
        </a:xfrm>
      </p:grpSpPr>
      <p:sp>
        <p:nvSpPr>
          <p:cNvPr id="545" name="Titeltext"/>
          <p:cNvSpPr txBox="1">
            <a:spLocks noGrp="1"/>
          </p:cNvSpPr>
          <p:nvPr>
            <p:ph type="title"/>
          </p:nvPr>
        </p:nvSpPr>
        <p:spPr>
          <a:xfrm>
            <a:off x="457200" y="273050"/>
            <a:ext cx="3008314" cy="1162050"/>
          </a:xfrm>
          <a:prstGeom prst="rect">
            <a:avLst/>
          </a:prstGeom>
        </p:spPr>
        <p:txBody>
          <a:bodyPr anchor="b">
            <a:normAutofit/>
          </a:bodyPr>
          <a:lstStyle>
            <a:lvl1pPr algn="l">
              <a:defRPr sz="2000" b="1"/>
            </a:lvl1pPr>
          </a:lstStyle>
          <a:p>
            <a:r>
              <a:t>Titeltext</a:t>
            </a:r>
          </a:p>
        </p:txBody>
      </p:sp>
      <p:sp>
        <p:nvSpPr>
          <p:cNvPr id="546" name="Brödtext nivå ett…"/>
          <p:cNvSpPr txBox="1">
            <a:spLocks noGrp="1"/>
          </p:cNvSpPr>
          <p:nvPr>
            <p:ph type="body" idx="1"/>
          </p:nvPr>
        </p:nvSpPr>
        <p:spPr>
          <a:xfrm>
            <a:off x="3575050" y="273050"/>
            <a:ext cx="5111750" cy="5853113"/>
          </a:xfrm>
          <a:prstGeom prst="rect">
            <a:avLst/>
          </a:prstGeom>
        </p:spPr>
        <p:txBody>
          <a:bodyPr>
            <a:normAutofit/>
          </a:bodyPr>
          <a:lstStyle>
            <a:lvl1pPr>
              <a:buFont typeface="Arial"/>
              <a:defRPr>
                <a:latin typeface="Calibri"/>
                <a:ea typeface="Calibri"/>
                <a:cs typeface="Calibri"/>
                <a:sym typeface="Calibri"/>
              </a:defRPr>
            </a:lvl1pPr>
            <a:lvl2pPr>
              <a:buFont typeface="Arial"/>
              <a:defRPr>
                <a:latin typeface="Calibri"/>
                <a:ea typeface="Calibri"/>
                <a:cs typeface="Calibri"/>
                <a:sym typeface="Calibri"/>
              </a:defRPr>
            </a:lvl2pPr>
            <a:lvl3pPr>
              <a:buFont typeface="Arial"/>
              <a:defRPr>
                <a:latin typeface="Calibri"/>
                <a:ea typeface="Calibri"/>
                <a:cs typeface="Calibri"/>
                <a:sym typeface="Calibri"/>
              </a:defRPr>
            </a:lvl3pPr>
            <a:lvl4pPr>
              <a:buFont typeface="Arial"/>
              <a:defRPr>
                <a:latin typeface="Calibri"/>
                <a:ea typeface="Calibri"/>
                <a:cs typeface="Calibri"/>
                <a:sym typeface="Calibri"/>
              </a:defRPr>
            </a:lvl4pPr>
            <a:lvl5pPr>
              <a:buFont typeface="Arial"/>
              <a:defRPr>
                <a:latin typeface="Calibri"/>
                <a:ea typeface="Calibri"/>
                <a:cs typeface="Calibri"/>
                <a:sym typeface="Calibri"/>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547" name="Platshållare för text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Calibri"/>
                <a:ea typeface="Calibri"/>
                <a:cs typeface="Calibri"/>
                <a:sym typeface="Calibri"/>
              </a:defRPr>
            </a:pPr>
            <a:endParaRPr/>
          </a:p>
        </p:txBody>
      </p:sp>
      <p:sp>
        <p:nvSpPr>
          <p:cNvPr id="548" name="Diabildsnummer"/>
          <p:cNvSpPr txBox="1">
            <a:spLocks noGrp="1"/>
          </p:cNvSpPr>
          <p:nvPr>
            <p:ph type="sldNum" sz="quarter" idx="2"/>
          </p:nvPr>
        </p:nvSpPr>
        <p:spPr>
          <a:xfrm>
            <a:off x="8430260" y="6401179"/>
            <a:ext cx="256541" cy="275467"/>
          </a:xfrm>
          <a:prstGeom prst="rect">
            <a:avLst/>
          </a:prstGeom>
        </p:spPr>
        <p:txBody>
          <a:bodyPr/>
          <a:lstStyle>
            <a:lvl1pPr>
              <a:defRPr>
                <a:solidFill>
                  <a:srgbClr val="898989"/>
                </a:solidFill>
              </a:defRPr>
            </a:lvl1pPr>
          </a:lstStyle>
          <a:p>
            <a:fld id="{86CB4B4D-7CA3-9044-876B-883B54F8677D}" type="slidenum">
              <a:t>‹#›</a:t>
            </a:fld>
            <a:endParaRPr/>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Bild med bildtext">
    <p:spTree>
      <p:nvGrpSpPr>
        <p:cNvPr id="1" name=""/>
        <p:cNvGrpSpPr/>
        <p:nvPr/>
      </p:nvGrpSpPr>
      <p:grpSpPr>
        <a:xfrm>
          <a:off x="0" y="0"/>
          <a:ext cx="0" cy="0"/>
          <a:chOff x="0" y="0"/>
          <a:chExt cx="0" cy="0"/>
        </a:xfrm>
      </p:grpSpPr>
      <p:sp>
        <p:nvSpPr>
          <p:cNvPr id="555" name="Titeltext"/>
          <p:cNvSpPr txBox="1">
            <a:spLocks noGrp="1"/>
          </p:cNvSpPr>
          <p:nvPr>
            <p:ph type="title"/>
          </p:nvPr>
        </p:nvSpPr>
        <p:spPr>
          <a:xfrm>
            <a:off x="1792288" y="4800600"/>
            <a:ext cx="5486401" cy="566738"/>
          </a:xfrm>
          <a:prstGeom prst="rect">
            <a:avLst/>
          </a:prstGeom>
        </p:spPr>
        <p:txBody>
          <a:bodyPr anchor="b">
            <a:normAutofit/>
          </a:bodyPr>
          <a:lstStyle>
            <a:lvl1pPr algn="l">
              <a:defRPr sz="2000" b="1"/>
            </a:lvl1pPr>
          </a:lstStyle>
          <a:p>
            <a:r>
              <a:t>Titeltext</a:t>
            </a:r>
          </a:p>
        </p:txBody>
      </p:sp>
      <p:sp>
        <p:nvSpPr>
          <p:cNvPr id="556" name="Platshållare för bild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57" name="Brödtext nivå ett…"/>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Calibri"/>
                <a:ea typeface="Calibri"/>
                <a:cs typeface="Calibri"/>
                <a:sym typeface="Calibri"/>
              </a:defRPr>
            </a:lvl1pPr>
            <a:lvl2pPr marL="0" indent="457200">
              <a:spcBef>
                <a:spcPts val="300"/>
              </a:spcBef>
              <a:buSzTx/>
              <a:buNone/>
              <a:defRPr sz="1400">
                <a:latin typeface="Calibri"/>
                <a:ea typeface="Calibri"/>
                <a:cs typeface="Calibri"/>
                <a:sym typeface="Calibri"/>
              </a:defRPr>
            </a:lvl2pPr>
            <a:lvl3pPr marL="0" indent="914400">
              <a:spcBef>
                <a:spcPts val="300"/>
              </a:spcBef>
              <a:buSzTx/>
              <a:buNone/>
              <a:defRPr sz="1400">
                <a:latin typeface="Calibri"/>
                <a:ea typeface="Calibri"/>
                <a:cs typeface="Calibri"/>
                <a:sym typeface="Calibri"/>
              </a:defRPr>
            </a:lvl3pPr>
            <a:lvl4pPr marL="0" indent="1371600">
              <a:spcBef>
                <a:spcPts val="300"/>
              </a:spcBef>
              <a:buSzTx/>
              <a:buNone/>
              <a:defRPr sz="1400">
                <a:latin typeface="Calibri"/>
                <a:ea typeface="Calibri"/>
                <a:cs typeface="Calibri"/>
                <a:sym typeface="Calibri"/>
              </a:defRPr>
            </a:lvl4pPr>
            <a:lvl5pPr marL="0" indent="1828800">
              <a:spcBef>
                <a:spcPts val="300"/>
              </a:spcBef>
              <a:buSzTx/>
              <a:buNone/>
              <a:defRPr sz="1400">
                <a:latin typeface="Calibri"/>
                <a:ea typeface="Calibri"/>
                <a:cs typeface="Calibri"/>
                <a:sym typeface="Calibri"/>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558" name="Diabildsnummer"/>
          <p:cNvSpPr txBox="1">
            <a:spLocks noGrp="1"/>
          </p:cNvSpPr>
          <p:nvPr>
            <p:ph type="sldNum" sz="quarter" idx="2"/>
          </p:nvPr>
        </p:nvSpPr>
        <p:spPr>
          <a:xfrm>
            <a:off x="8430260" y="6401179"/>
            <a:ext cx="256541" cy="275467"/>
          </a:xfrm>
          <a:prstGeom prst="rect">
            <a:avLst/>
          </a:prstGeom>
        </p:spPr>
        <p:txBody>
          <a:bodyPr/>
          <a:lstStyle>
            <a:lvl1pPr>
              <a:defRPr>
                <a:solidFill>
                  <a:srgbClr val="898989"/>
                </a:solidFill>
              </a:defRPr>
            </a:lvl1pPr>
          </a:lstStyle>
          <a:p>
            <a:fld id="{86CB4B4D-7CA3-9044-876B-883B54F8677D}" type="slidenum">
              <a:t>‹#›</a:t>
            </a:fld>
            <a:endParaRPr/>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Rubrik och lodrät text">
    <p:spTree>
      <p:nvGrpSpPr>
        <p:cNvPr id="1" name=""/>
        <p:cNvGrpSpPr/>
        <p:nvPr/>
      </p:nvGrpSpPr>
      <p:grpSpPr>
        <a:xfrm>
          <a:off x="0" y="0"/>
          <a:ext cx="0" cy="0"/>
          <a:chOff x="0" y="0"/>
          <a:chExt cx="0" cy="0"/>
        </a:xfrm>
      </p:grpSpPr>
      <p:sp>
        <p:nvSpPr>
          <p:cNvPr id="565" name="Titeltext"/>
          <p:cNvSpPr txBox="1">
            <a:spLocks noGrp="1"/>
          </p:cNvSpPr>
          <p:nvPr>
            <p:ph type="title"/>
          </p:nvPr>
        </p:nvSpPr>
        <p:spPr>
          <a:xfrm>
            <a:off x="457200" y="274638"/>
            <a:ext cx="8229600" cy="1143001"/>
          </a:xfrm>
          <a:prstGeom prst="rect">
            <a:avLst/>
          </a:prstGeom>
        </p:spPr>
        <p:txBody>
          <a:bodyPr>
            <a:normAutofit/>
          </a:bodyPr>
          <a:lstStyle>
            <a:lvl1pPr>
              <a:defRPr sz="4400"/>
            </a:lvl1pPr>
          </a:lstStyle>
          <a:p>
            <a:r>
              <a:t>Titeltext</a:t>
            </a:r>
          </a:p>
        </p:txBody>
      </p:sp>
      <p:sp>
        <p:nvSpPr>
          <p:cNvPr id="566" name="Brödtext nivå ett…"/>
          <p:cNvSpPr txBox="1">
            <a:spLocks noGrp="1"/>
          </p:cNvSpPr>
          <p:nvPr>
            <p:ph type="body" idx="1"/>
          </p:nvPr>
        </p:nvSpPr>
        <p:spPr>
          <a:xfrm>
            <a:off x="457200" y="1600200"/>
            <a:ext cx="8229600" cy="4525963"/>
          </a:xfrm>
          <a:prstGeom prst="rect">
            <a:avLst/>
          </a:prstGeom>
        </p:spPr>
        <p:txBody>
          <a:bodyPr vert="eaVert">
            <a:normAutofit/>
          </a:bodyPr>
          <a:lstStyle>
            <a:lvl1pPr>
              <a:buFont typeface="Arial"/>
              <a:defRPr>
                <a:latin typeface="Calibri"/>
                <a:ea typeface="Calibri"/>
                <a:cs typeface="Calibri"/>
                <a:sym typeface="Calibri"/>
              </a:defRPr>
            </a:lvl1pPr>
            <a:lvl2pPr>
              <a:buFont typeface="Arial"/>
              <a:defRPr>
                <a:latin typeface="Calibri"/>
                <a:ea typeface="Calibri"/>
                <a:cs typeface="Calibri"/>
                <a:sym typeface="Calibri"/>
              </a:defRPr>
            </a:lvl2pPr>
            <a:lvl3pPr>
              <a:buFont typeface="Arial"/>
              <a:defRPr>
                <a:latin typeface="Calibri"/>
                <a:ea typeface="Calibri"/>
                <a:cs typeface="Calibri"/>
                <a:sym typeface="Calibri"/>
              </a:defRPr>
            </a:lvl3pPr>
            <a:lvl4pPr>
              <a:buFont typeface="Arial"/>
              <a:defRPr>
                <a:latin typeface="Calibri"/>
                <a:ea typeface="Calibri"/>
                <a:cs typeface="Calibri"/>
                <a:sym typeface="Calibri"/>
              </a:defRPr>
            </a:lvl4pPr>
            <a:lvl5pPr>
              <a:buFont typeface="Arial"/>
              <a:defRPr>
                <a:latin typeface="Calibri"/>
                <a:ea typeface="Calibri"/>
                <a:cs typeface="Calibri"/>
                <a:sym typeface="Calibri"/>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567" name="Diabildsnummer"/>
          <p:cNvSpPr txBox="1">
            <a:spLocks noGrp="1"/>
          </p:cNvSpPr>
          <p:nvPr>
            <p:ph type="sldNum" sz="quarter" idx="2"/>
          </p:nvPr>
        </p:nvSpPr>
        <p:spPr>
          <a:xfrm>
            <a:off x="8430260" y="6401179"/>
            <a:ext cx="256541" cy="275467"/>
          </a:xfrm>
          <a:prstGeom prst="rect">
            <a:avLst/>
          </a:prstGeom>
        </p:spPr>
        <p:txBody>
          <a:bodyPr/>
          <a:lstStyle>
            <a:lvl1pPr>
              <a:defRPr>
                <a:solidFill>
                  <a:srgbClr val="898989"/>
                </a:solidFill>
              </a:defRPr>
            </a:lvl1pPr>
          </a:lstStyle>
          <a:p>
            <a:fld id="{86CB4B4D-7CA3-9044-876B-883B54F8677D}" type="slidenum">
              <a:t>‹#›</a:t>
            </a:fld>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Jämförelse">
    <p:spTree>
      <p:nvGrpSpPr>
        <p:cNvPr id="1" name=""/>
        <p:cNvGrpSpPr/>
        <p:nvPr/>
      </p:nvGrpSpPr>
      <p:grpSpPr>
        <a:xfrm>
          <a:off x="0" y="0"/>
          <a:ext cx="0" cy="0"/>
          <a:chOff x="0" y="0"/>
          <a:chExt cx="0" cy="0"/>
        </a:xfrm>
      </p:grpSpPr>
      <p:sp>
        <p:nvSpPr>
          <p:cNvPr id="65" name="Titeltext"/>
          <p:cNvSpPr txBox="1">
            <a:spLocks noGrp="1"/>
          </p:cNvSpPr>
          <p:nvPr>
            <p:ph type="title"/>
          </p:nvPr>
        </p:nvSpPr>
        <p:spPr>
          <a:xfrm>
            <a:off x="457200" y="274638"/>
            <a:ext cx="8229600" cy="1143001"/>
          </a:xfrm>
          <a:prstGeom prst="rect">
            <a:avLst/>
          </a:prstGeom>
        </p:spPr>
        <p:txBody>
          <a:bodyPr>
            <a:normAutofit/>
          </a:bodyPr>
          <a:lstStyle/>
          <a:p>
            <a:r>
              <a:t>Titeltext</a:t>
            </a:r>
          </a:p>
        </p:txBody>
      </p:sp>
      <p:sp>
        <p:nvSpPr>
          <p:cNvPr id="66" name="Brödtext nivå ett…"/>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Brödtext nivå ett</a:t>
            </a:r>
          </a:p>
          <a:p>
            <a:pPr lvl="1"/>
            <a:r>
              <a:t>Brödtext nivå två</a:t>
            </a:r>
          </a:p>
          <a:p>
            <a:pPr lvl="2"/>
            <a:r>
              <a:t>Brödtext nivå tre</a:t>
            </a:r>
          </a:p>
          <a:p>
            <a:pPr lvl="3"/>
            <a:r>
              <a:t>Brödtext nivå fyra</a:t>
            </a:r>
          </a:p>
          <a:p>
            <a:pPr lvl="4"/>
            <a:r>
              <a:t>Brödtext nivå fem</a:t>
            </a:r>
          </a:p>
        </p:txBody>
      </p:sp>
      <p:sp>
        <p:nvSpPr>
          <p:cNvPr id="67" name="Platshållare för text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68" name="Diabildsnummer"/>
          <p:cNvSpPr txBox="1">
            <a:spLocks noGrp="1"/>
          </p:cNvSpPr>
          <p:nvPr>
            <p:ph type="sldNum" sz="quarter" idx="2"/>
          </p:nvPr>
        </p:nvSpPr>
        <p:spPr>
          <a:xfrm>
            <a:off x="6553200" y="6248400"/>
            <a:ext cx="408940" cy="421392"/>
          </a:xfrm>
          <a:prstGeom prst="rect">
            <a:avLst/>
          </a:prstGeom>
        </p:spPr>
        <p:txBody>
          <a:bodyPr anchor="t"/>
          <a:lstStyle>
            <a:lvl1pPr algn="l">
              <a:defRPr sz="2400"/>
            </a:lvl1pPr>
          </a:lstStyle>
          <a:p>
            <a:fld id="{86CB4B4D-7CA3-9044-876B-883B54F8677D}" type="slidenum">
              <a:t>‹#›</a:t>
            </a:fld>
            <a:endParaRPr/>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Lodrät rubrik och text">
    <p:spTree>
      <p:nvGrpSpPr>
        <p:cNvPr id="1" name=""/>
        <p:cNvGrpSpPr/>
        <p:nvPr/>
      </p:nvGrpSpPr>
      <p:grpSpPr>
        <a:xfrm>
          <a:off x="0" y="0"/>
          <a:ext cx="0" cy="0"/>
          <a:chOff x="0" y="0"/>
          <a:chExt cx="0" cy="0"/>
        </a:xfrm>
      </p:grpSpPr>
      <p:sp>
        <p:nvSpPr>
          <p:cNvPr id="574" name="Titeltext"/>
          <p:cNvSpPr txBox="1">
            <a:spLocks noGrp="1"/>
          </p:cNvSpPr>
          <p:nvPr>
            <p:ph type="title"/>
          </p:nvPr>
        </p:nvSpPr>
        <p:spPr>
          <a:xfrm>
            <a:off x="6629400" y="274638"/>
            <a:ext cx="2057400" cy="5851526"/>
          </a:xfrm>
          <a:prstGeom prst="rect">
            <a:avLst/>
          </a:prstGeom>
        </p:spPr>
        <p:txBody>
          <a:bodyPr vert="eaVert">
            <a:normAutofit/>
          </a:bodyPr>
          <a:lstStyle>
            <a:lvl1pPr>
              <a:defRPr sz="4400"/>
            </a:lvl1pPr>
          </a:lstStyle>
          <a:p>
            <a:r>
              <a:t>Titeltext</a:t>
            </a:r>
          </a:p>
        </p:txBody>
      </p:sp>
      <p:sp>
        <p:nvSpPr>
          <p:cNvPr id="575" name="Brödtext nivå ett…"/>
          <p:cNvSpPr txBox="1">
            <a:spLocks noGrp="1"/>
          </p:cNvSpPr>
          <p:nvPr>
            <p:ph type="body" idx="1"/>
          </p:nvPr>
        </p:nvSpPr>
        <p:spPr>
          <a:xfrm>
            <a:off x="457200" y="274638"/>
            <a:ext cx="6019800" cy="5851526"/>
          </a:xfrm>
          <a:prstGeom prst="rect">
            <a:avLst/>
          </a:prstGeom>
        </p:spPr>
        <p:txBody>
          <a:bodyPr vert="eaVert">
            <a:normAutofit/>
          </a:bodyPr>
          <a:lstStyle>
            <a:lvl1pPr>
              <a:buFont typeface="Arial"/>
              <a:defRPr>
                <a:latin typeface="Calibri"/>
                <a:ea typeface="Calibri"/>
                <a:cs typeface="Calibri"/>
                <a:sym typeface="Calibri"/>
              </a:defRPr>
            </a:lvl1pPr>
            <a:lvl2pPr>
              <a:buFont typeface="Arial"/>
              <a:defRPr>
                <a:latin typeface="Calibri"/>
                <a:ea typeface="Calibri"/>
                <a:cs typeface="Calibri"/>
                <a:sym typeface="Calibri"/>
              </a:defRPr>
            </a:lvl2pPr>
            <a:lvl3pPr>
              <a:buFont typeface="Arial"/>
              <a:defRPr>
                <a:latin typeface="Calibri"/>
                <a:ea typeface="Calibri"/>
                <a:cs typeface="Calibri"/>
                <a:sym typeface="Calibri"/>
              </a:defRPr>
            </a:lvl3pPr>
            <a:lvl4pPr>
              <a:buFont typeface="Arial"/>
              <a:defRPr>
                <a:latin typeface="Calibri"/>
                <a:ea typeface="Calibri"/>
                <a:cs typeface="Calibri"/>
                <a:sym typeface="Calibri"/>
              </a:defRPr>
            </a:lvl4pPr>
            <a:lvl5pPr>
              <a:buFont typeface="Arial"/>
              <a:defRPr>
                <a:latin typeface="Calibri"/>
                <a:ea typeface="Calibri"/>
                <a:cs typeface="Calibri"/>
                <a:sym typeface="Calibri"/>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576" name="Diabildsnummer"/>
          <p:cNvSpPr txBox="1">
            <a:spLocks noGrp="1"/>
          </p:cNvSpPr>
          <p:nvPr>
            <p:ph type="sldNum" sz="quarter" idx="2"/>
          </p:nvPr>
        </p:nvSpPr>
        <p:spPr>
          <a:xfrm>
            <a:off x="8430260" y="6401179"/>
            <a:ext cx="256541" cy="275467"/>
          </a:xfrm>
          <a:prstGeom prst="rect">
            <a:avLst/>
          </a:prstGeom>
        </p:spPr>
        <p:txBody>
          <a:bodyPr/>
          <a:lstStyle>
            <a:lvl1pPr>
              <a:defRPr>
                <a:solidFill>
                  <a:srgbClr val="898989"/>
                </a:solidFill>
              </a:defRPr>
            </a:lvl1pPr>
          </a:lstStyle>
          <a:p>
            <a:fld id="{86CB4B4D-7CA3-9044-876B-883B54F8677D}" type="slidenum">
              <a:t>‹#›</a:t>
            </a:fld>
            <a:endParaRPr/>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400" b="1"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400" b="1"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sv-SE"/>
              <a:t>NN2024  Whistler, BC CA /  BC </a:t>
            </a:r>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a:xfrm>
            <a:off x="6359558" y="8398189"/>
            <a:ext cx="193643" cy="153888"/>
          </a:xfrm>
        </p:spPr>
        <p:txBody>
          <a:bodyPr lIns="0" tIns="0" rIns="0" bIns="0"/>
          <a:lstStyle>
            <a:lvl1pPr>
              <a:defRPr sz="700" b="0" i="0">
                <a:solidFill>
                  <a:srgbClr val="848488"/>
                </a:solidFill>
                <a:latin typeface="Arial"/>
                <a:cs typeface="Arial"/>
              </a:defRPr>
            </a:lvl1pPr>
          </a:lstStyle>
          <a:p>
            <a:pPr marL="38100">
              <a:spcBef>
                <a:spcPts val="5"/>
              </a:spcBef>
            </a:pPr>
            <a:fld id="{81D60167-4931-47E6-BA6A-407CBD079E47}" type="slidenum">
              <a:rPr lang="sv-SE" sz="1000" b="1" spc="-5" smtClean="0">
                <a:solidFill>
                  <a:srgbClr val="FFFFFF"/>
                </a:solidFill>
              </a:rPr>
              <a:pPr marL="38100">
                <a:spcBef>
                  <a:spcPts val="5"/>
                </a:spcBef>
              </a:pPr>
              <a:t>‹#›</a:t>
            </a:fld>
            <a:endParaRPr lang="sv-SE" sz="1000"/>
          </a:p>
        </p:txBody>
      </p:sp>
    </p:spTree>
    <p:extLst>
      <p:ext uri="{BB962C8B-B14F-4D97-AF65-F5344CB8AC3E}">
        <p14:creationId xmlns:p14="http://schemas.microsoft.com/office/powerpoint/2010/main" val="1970735358"/>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400" b="1"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5" name="Holder 5"/>
          <p:cNvSpPr>
            <a:spLocks noGrp="1"/>
          </p:cNvSpPr>
          <p:nvPr>
            <p:ph type="sldNum" sz="quarter" idx="7"/>
          </p:nvPr>
        </p:nvSpPr>
        <p:spPr>
          <a:xfrm>
            <a:off x="6359558" y="8398189"/>
            <a:ext cx="193643" cy="153888"/>
          </a:xfrm>
        </p:spPr>
        <p:txBody>
          <a:bodyPr lIns="0" tIns="0" rIns="0" bIns="0"/>
          <a:lstStyle>
            <a:lvl1pPr>
              <a:defRPr sz="700" b="0" i="0">
                <a:solidFill>
                  <a:srgbClr val="848488"/>
                </a:solidFill>
                <a:latin typeface="Arial"/>
                <a:cs typeface="Arial"/>
              </a:defRPr>
            </a:lvl1pPr>
          </a:lstStyle>
          <a:p>
            <a:pPr marL="38100">
              <a:spcBef>
                <a:spcPts val="5"/>
              </a:spcBef>
            </a:pPr>
            <a:fld id="{81D60167-4931-47E6-BA6A-407CBD079E47}" type="slidenum">
              <a:rPr lang="sv-SE" sz="1000" b="1" spc="-5" smtClean="0">
                <a:solidFill>
                  <a:srgbClr val="FFFFFF"/>
                </a:solidFill>
              </a:rPr>
              <a:pPr marL="38100">
                <a:spcBef>
                  <a:spcPts val="5"/>
                </a:spcBef>
              </a:pPr>
              <a:t>‹#›</a:t>
            </a:fld>
            <a:endParaRPr lang="sv-SE" sz="1000"/>
          </a:p>
        </p:txBody>
      </p:sp>
    </p:spTree>
    <p:extLst>
      <p:ext uri="{BB962C8B-B14F-4D97-AF65-F5344CB8AC3E}">
        <p14:creationId xmlns:p14="http://schemas.microsoft.com/office/powerpoint/2010/main" val="3027162965"/>
      </p:ext>
    </p:extLst>
  </p:cSld>
  <p:clrMapOvr>
    <a:masterClrMapping/>
  </p:clrMapOvr>
  <p:transition/>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4_Endast rubri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GB"/>
          </a:p>
        </p:txBody>
      </p:sp>
      <p:sp>
        <p:nvSpPr>
          <p:cNvPr id="3" name="Rectangle 5"/>
          <p:cNvSpPr>
            <a:spLocks noGrp="1" noChangeArrowheads="1"/>
          </p:cNvSpPr>
          <p:nvPr>
            <p:ph type="ftr" sz="quarter" idx="11"/>
          </p:nvPr>
        </p:nvSpPr>
        <p:spPr>
          <a:xfrm>
            <a:off x="1643063" y="6472238"/>
            <a:ext cx="5429250" cy="457200"/>
          </a:xfrm>
        </p:spPr>
        <p:txBody>
          <a:bodyPr/>
          <a:lstStyle>
            <a:lvl1pPr>
              <a:defRPr>
                <a:solidFill>
                  <a:schemeClr val="bg1"/>
                </a:solidFill>
              </a:defRPr>
            </a:lvl1pPr>
          </a:lstStyle>
          <a:p>
            <a:pPr>
              <a:defRPr/>
            </a:pPr>
            <a:r>
              <a:rPr lang="en-US"/>
              <a:t>Swedish Annual Nuclear Physics Meeting 2022 / Bo Cederwall</a:t>
            </a:r>
            <a:endParaRPr lang="en-GB"/>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82BA3A53-3BEB-9540-A7A8-C2DE6341B95E}" type="slidenum">
              <a:rPr lang="en-GB"/>
              <a:pPr>
                <a:defRPr/>
              </a:pPr>
              <a:t>‹#›</a:t>
            </a:fld>
            <a:endParaRPr lang="en-GB"/>
          </a:p>
        </p:txBody>
      </p:sp>
    </p:spTree>
    <p:extLst>
      <p:ext uri="{BB962C8B-B14F-4D97-AF65-F5344CB8AC3E}">
        <p14:creationId xmlns:p14="http://schemas.microsoft.com/office/powerpoint/2010/main" val="758978416"/>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GB"/>
          </a:p>
        </p:txBody>
      </p:sp>
      <p:sp>
        <p:nvSpPr>
          <p:cNvPr id="3" name="Footer Placeholder 4"/>
          <p:cNvSpPr>
            <a:spLocks noGrp="1"/>
          </p:cNvSpPr>
          <p:nvPr>
            <p:ph type="ftr" sz="quarter" idx="11"/>
          </p:nvPr>
        </p:nvSpPr>
        <p:spPr/>
        <p:txBody>
          <a:bodyPr/>
          <a:lstStyle>
            <a:lvl1pPr>
              <a:defRPr/>
            </a:lvl1pPr>
          </a:lstStyle>
          <a:p>
            <a:pPr>
              <a:defRPr/>
            </a:pPr>
            <a:r>
              <a:rPr lang="it-IT"/>
              <a:t>AGATA  - status &amp; outlook     Bo Cederwall   VECC Kolkata,  2015-02-23</a:t>
            </a:r>
            <a:endParaRPr lang="en-GB"/>
          </a:p>
        </p:txBody>
      </p:sp>
      <p:sp>
        <p:nvSpPr>
          <p:cNvPr id="4" name="Slide Number Placeholder 5"/>
          <p:cNvSpPr>
            <a:spLocks noGrp="1"/>
          </p:cNvSpPr>
          <p:nvPr>
            <p:ph type="sldNum" sz="quarter" idx="12"/>
          </p:nvPr>
        </p:nvSpPr>
        <p:spPr/>
        <p:txBody>
          <a:bodyPr/>
          <a:lstStyle>
            <a:lvl1pPr>
              <a:defRPr/>
            </a:lvl1pPr>
          </a:lstStyle>
          <a:p>
            <a:pPr>
              <a:defRPr/>
            </a:pPr>
            <a:fld id="{73B78C04-ADF4-4BA8-AC46-7E795CE16D56}" type="slidenum">
              <a:rPr lang="en-GB"/>
              <a:pPr>
                <a:defRPr/>
              </a:pPr>
              <a:t>‹#›</a:t>
            </a:fld>
            <a:endParaRPr lang="en-GB"/>
          </a:p>
        </p:txBody>
      </p:sp>
    </p:spTree>
    <p:extLst>
      <p:ext uri="{BB962C8B-B14F-4D97-AF65-F5344CB8AC3E}">
        <p14:creationId xmlns:p14="http://schemas.microsoft.com/office/powerpoint/2010/main" val="297894708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Endast rubrik 0">
    <p:spTree>
      <p:nvGrpSpPr>
        <p:cNvPr id="1" name=""/>
        <p:cNvGrpSpPr/>
        <p:nvPr/>
      </p:nvGrpSpPr>
      <p:grpSpPr>
        <a:xfrm>
          <a:off x="0" y="0"/>
          <a:ext cx="0" cy="0"/>
          <a:chOff x="0" y="0"/>
          <a:chExt cx="0" cy="0"/>
        </a:xfrm>
      </p:grpSpPr>
      <p:sp>
        <p:nvSpPr>
          <p:cNvPr id="82"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AGATA physics workshop">
    <p:spTree>
      <p:nvGrpSpPr>
        <p:cNvPr id="1" name=""/>
        <p:cNvGrpSpPr/>
        <p:nvPr/>
      </p:nvGrpSpPr>
      <p:grpSpPr>
        <a:xfrm>
          <a:off x="0" y="0"/>
          <a:ext cx="0" cy="0"/>
          <a:chOff x="0" y="0"/>
          <a:chExt cx="0" cy="0"/>
        </a:xfrm>
      </p:grpSpPr>
      <p:sp>
        <p:nvSpPr>
          <p:cNvPr id="89"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ATA physics workshop 0">
    <p:spTree>
      <p:nvGrpSpPr>
        <p:cNvPr id="1" name=""/>
        <p:cNvGrpSpPr/>
        <p:nvPr/>
      </p:nvGrpSpPr>
      <p:grpSpPr>
        <a:xfrm>
          <a:off x="0" y="0"/>
          <a:ext cx="0" cy="0"/>
          <a:chOff x="0" y="0"/>
          <a:chExt cx="0" cy="0"/>
        </a:xfrm>
      </p:grpSpPr>
      <p:sp>
        <p:nvSpPr>
          <p:cNvPr id="96"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2" name="Titeltext"/>
          <p:cNvSpPr txBox="1">
            <a:spLocks noGrp="1"/>
          </p:cNvSpPr>
          <p:nvPr>
            <p:ph type="title"/>
          </p:nvPr>
        </p:nvSpPr>
        <p:spPr>
          <a:xfrm>
            <a:off x="457200" y="92074"/>
            <a:ext cx="8229600" cy="1508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p>
            <a:r>
              <a:t>Titeltext</a:t>
            </a:r>
          </a:p>
        </p:txBody>
      </p:sp>
      <p:sp>
        <p:nvSpPr>
          <p:cNvPr id="3" name="Brödtext nivå ett…"/>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t>Brödtext nivå ett</a:t>
            </a:r>
          </a:p>
          <a:p>
            <a:pPr lvl="1"/>
            <a:r>
              <a:t>Brödtext nivå två</a:t>
            </a:r>
          </a:p>
          <a:p>
            <a:pPr lvl="2"/>
            <a:r>
              <a:t>Brödtext nivå tre</a:t>
            </a:r>
          </a:p>
          <a:p>
            <a:pPr lvl="3"/>
            <a:r>
              <a:t>Brödtext nivå fyra</a:t>
            </a:r>
          </a:p>
          <a:p>
            <a:pPr lvl="4"/>
            <a:r>
              <a:t>Brödtext nivå fem</a:t>
            </a:r>
          </a:p>
        </p:txBody>
      </p:sp>
      <p:sp>
        <p:nvSpPr>
          <p:cNvPr id="4" name="Diabildsnummer"/>
          <p:cNvSpPr txBox="1">
            <a:spLocks noGrp="1"/>
          </p:cNvSpPr>
          <p:nvPr>
            <p:ph type="sldNum" sz="quarter" idx="2"/>
          </p:nvPr>
        </p:nvSpPr>
        <p:spPr>
          <a:xfrm>
            <a:off x="4419600" y="6172200"/>
            <a:ext cx="2133600" cy="368301"/>
          </a:xfrm>
          <a:prstGeom prst="rect">
            <a:avLst/>
          </a:prstGeom>
          <a:ln w="12700">
            <a:miter lim="400000"/>
          </a:ln>
        </p:spPr>
        <p:txBody>
          <a:bodyPr wrap="none" lIns="45719" rIns="45719" anchor="ctr">
            <a:spAutoFit/>
          </a:bodyPr>
          <a:lstStyle>
            <a:lvl1pPr algn="r">
              <a:defRPr sz="1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7" r:id="rId7"/>
    <p:sldLayoutId id="2147483658" r:id="rId8"/>
    <p:sldLayoutId id="2147483659" r:id="rId9"/>
    <p:sldLayoutId id="2147483660" r:id="rId10"/>
    <p:sldLayoutId id="2147483661" r:id="rId11"/>
    <p:sldLayoutId id="2147483662" r:id="rId12"/>
    <p:sldLayoutId id="2147483664" r:id="rId13"/>
    <p:sldLayoutId id="2147483665" r:id="rId14"/>
    <p:sldLayoutId id="2147483666" r:id="rId15"/>
    <p:sldLayoutId id="2147483668" r:id="rId16"/>
    <p:sldLayoutId id="2147483670" r:id="rId17"/>
    <p:sldLayoutId id="2147483671" r:id="rId18"/>
    <p:sldLayoutId id="2147483672" r:id="rId19"/>
    <p:sldLayoutId id="2147483673" r:id="rId20"/>
    <p:sldLayoutId id="2147483674" r:id="rId21"/>
    <p:sldLayoutId id="2147483675" r:id="rId22"/>
    <p:sldLayoutId id="2147483676" r:id="rId23"/>
    <p:sldLayoutId id="2147483677" r:id="rId24"/>
    <p:sldLayoutId id="2147483678" r:id="rId25"/>
    <p:sldLayoutId id="2147483679" r:id="rId26"/>
    <p:sldLayoutId id="2147483680" r:id="rId27"/>
    <p:sldLayoutId id="2147483681" r:id="rId28"/>
    <p:sldLayoutId id="2147483682" r:id="rId29"/>
    <p:sldLayoutId id="2147483683" r:id="rId30"/>
    <p:sldLayoutId id="2147483684" r:id="rId31"/>
    <p:sldLayoutId id="2147483685" r:id="rId32"/>
    <p:sldLayoutId id="2147483686" r:id="rId33"/>
    <p:sldLayoutId id="2147483687" r:id="rId34"/>
    <p:sldLayoutId id="2147483688" r:id="rId35"/>
    <p:sldLayoutId id="2147483689" r:id="rId36"/>
    <p:sldLayoutId id="2147483690" r:id="rId37"/>
    <p:sldLayoutId id="2147483691" r:id="rId38"/>
    <p:sldLayoutId id="2147483692" r:id="rId39"/>
    <p:sldLayoutId id="2147483693" r:id="rId40"/>
    <p:sldLayoutId id="2147483694" r:id="rId41"/>
    <p:sldLayoutId id="2147483695" r:id="rId42"/>
    <p:sldLayoutId id="2147483696" r:id="rId43"/>
    <p:sldLayoutId id="2147483697" r:id="rId44"/>
    <p:sldLayoutId id="2147483698" r:id="rId45"/>
    <p:sldLayoutId id="2147483699" r:id="rId46"/>
    <p:sldLayoutId id="2147483700" r:id="rId47"/>
    <p:sldLayoutId id="2147483701" r:id="rId48"/>
    <p:sldLayoutId id="2147483702" r:id="rId49"/>
    <p:sldLayoutId id="2147483703" r:id="rId50"/>
    <p:sldLayoutId id="2147483704" r:id="rId51"/>
    <p:sldLayoutId id="2147483705" r:id="rId52"/>
    <p:sldLayoutId id="2147483706" r:id="rId53"/>
    <p:sldLayoutId id="2147483707" r:id="rId54"/>
    <p:sldLayoutId id="2147483708" r:id="rId55"/>
    <p:sldLayoutId id="2147483709" r:id="rId56"/>
    <p:sldLayoutId id="2147483710" r:id="rId57"/>
    <p:sldLayoutId id="2147483711" r:id="rId58"/>
    <p:sldLayoutId id="2147483712" r:id="rId59"/>
    <p:sldLayoutId id="2147483713" r:id="rId60"/>
    <p:sldLayoutId id="2147483714" r:id="rId61"/>
    <p:sldLayoutId id="2147483717" r:id="rId62"/>
    <p:sldLayoutId id="2147483718" r:id="rId63"/>
    <p:sldLayoutId id="2147483719" r:id="rId64"/>
  </p:sldLayoutIdLst>
  <p:transition/>
  <p:hf sldNum="0" hdr="0" dt="0"/>
  <p:txStyles>
    <p:titleStyle>
      <a:lvl1pPr marL="0" marR="0" indent="0" algn="ctr" defTabSz="914400" rtl="0" latinLnBrk="0">
        <a:lnSpc>
          <a:spcPct val="100000"/>
        </a:lnSpc>
        <a:spcBef>
          <a:spcPts val="0"/>
        </a:spcBef>
        <a:spcAft>
          <a:spcPts val="0"/>
        </a:spcAft>
        <a:buClrTx/>
        <a:buSzTx/>
        <a:buFontTx/>
        <a:buNone/>
        <a:tabLst/>
        <a:defRPr sz="3200" b="0" i="0" u="none" strike="noStrike" cap="none" spc="0" baseline="0">
          <a:solidFill>
            <a:srgbClr val="000000"/>
          </a:solidFill>
          <a:uFillTx/>
          <a:latin typeface="Calibri"/>
          <a:ea typeface="Calibri"/>
          <a:cs typeface="Calibri"/>
          <a:sym typeface="Calibri"/>
        </a:defRPr>
      </a:lvl1pPr>
      <a:lvl2pPr marL="0" marR="0" indent="0" algn="ctr" defTabSz="914400" rtl="0" latinLnBrk="0">
        <a:lnSpc>
          <a:spcPct val="100000"/>
        </a:lnSpc>
        <a:spcBef>
          <a:spcPts val="0"/>
        </a:spcBef>
        <a:spcAft>
          <a:spcPts val="0"/>
        </a:spcAft>
        <a:buClrTx/>
        <a:buSzTx/>
        <a:buFontTx/>
        <a:buNone/>
        <a:tabLst/>
        <a:defRPr sz="3200" b="0" i="0" u="none" strike="noStrike" cap="none" spc="0" baseline="0">
          <a:solidFill>
            <a:srgbClr val="000000"/>
          </a:solidFill>
          <a:uFillTx/>
          <a:latin typeface="Calibri"/>
          <a:ea typeface="Calibri"/>
          <a:cs typeface="Calibri"/>
          <a:sym typeface="Calibri"/>
        </a:defRPr>
      </a:lvl2pPr>
      <a:lvl3pPr marL="0" marR="0" indent="0" algn="ctr" defTabSz="914400" rtl="0" latinLnBrk="0">
        <a:lnSpc>
          <a:spcPct val="100000"/>
        </a:lnSpc>
        <a:spcBef>
          <a:spcPts val="0"/>
        </a:spcBef>
        <a:spcAft>
          <a:spcPts val="0"/>
        </a:spcAft>
        <a:buClrTx/>
        <a:buSzTx/>
        <a:buFontTx/>
        <a:buNone/>
        <a:tabLst/>
        <a:defRPr sz="3200" b="0" i="0" u="none" strike="noStrike" cap="none" spc="0" baseline="0">
          <a:solidFill>
            <a:srgbClr val="000000"/>
          </a:solidFill>
          <a:uFillTx/>
          <a:latin typeface="Calibri"/>
          <a:ea typeface="Calibri"/>
          <a:cs typeface="Calibri"/>
          <a:sym typeface="Calibri"/>
        </a:defRPr>
      </a:lvl3pPr>
      <a:lvl4pPr marL="0" marR="0" indent="0" algn="ctr" defTabSz="914400" rtl="0" latinLnBrk="0">
        <a:lnSpc>
          <a:spcPct val="100000"/>
        </a:lnSpc>
        <a:spcBef>
          <a:spcPts val="0"/>
        </a:spcBef>
        <a:spcAft>
          <a:spcPts val="0"/>
        </a:spcAft>
        <a:buClrTx/>
        <a:buSzTx/>
        <a:buFontTx/>
        <a:buNone/>
        <a:tabLst/>
        <a:defRPr sz="3200" b="0" i="0" u="none" strike="noStrike" cap="none" spc="0" baseline="0">
          <a:solidFill>
            <a:srgbClr val="000000"/>
          </a:solidFill>
          <a:uFillTx/>
          <a:latin typeface="Calibri"/>
          <a:ea typeface="Calibri"/>
          <a:cs typeface="Calibri"/>
          <a:sym typeface="Calibri"/>
        </a:defRPr>
      </a:lvl4pPr>
      <a:lvl5pPr marL="0" marR="0" indent="0" algn="ctr" defTabSz="914400" rtl="0" latinLnBrk="0">
        <a:lnSpc>
          <a:spcPct val="100000"/>
        </a:lnSpc>
        <a:spcBef>
          <a:spcPts val="0"/>
        </a:spcBef>
        <a:spcAft>
          <a:spcPts val="0"/>
        </a:spcAft>
        <a:buClrTx/>
        <a:buSzTx/>
        <a:buFontTx/>
        <a:buNone/>
        <a:tabLst/>
        <a:defRPr sz="3200" b="0" i="0" u="none" strike="noStrike" cap="none" spc="0" baseline="0">
          <a:solidFill>
            <a:srgbClr val="000000"/>
          </a:solidFill>
          <a:uFillTx/>
          <a:latin typeface="Calibri"/>
          <a:ea typeface="Calibri"/>
          <a:cs typeface="Calibri"/>
          <a:sym typeface="Calibri"/>
        </a:defRPr>
      </a:lvl5pPr>
      <a:lvl6pPr marL="0" marR="0" indent="457200" algn="ctr" defTabSz="914400" rtl="0" latinLnBrk="0">
        <a:lnSpc>
          <a:spcPct val="100000"/>
        </a:lnSpc>
        <a:spcBef>
          <a:spcPts val="0"/>
        </a:spcBef>
        <a:spcAft>
          <a:spcPts val="0"/>
        </a:spcAft>
        <a:buClrTx/>
        <a:buSzTx/>
        <a:buFontTx/>
        <a:buNone/>
        <a:tabLst/>
        <a:defRPr sz="3200" b="0" i="0" u="none" strike="noStrike" cap="none" spc="0" baseline="0">
          <a:solidFill>
            <a:srgbClr val="000000"/>
          </a:solidFill>
          <a:uFillTx/>
          <a:latin typeface="Calibri"/>
          <a:ea typeface="Calibri"/>
          <a:cs typeface="Calibri"/>
          <a:sym typeface="Calibri"/>
        </a:defRPr>
      </a:lvl6pPr>
      <a:lvl7pPr marL="0" marR="0" indent="914400" algn="ctr" defTabSz="914400" rtl="0" latinLnBrk="0">
        <a:lnSpc>
          <a:spcPct val="100000"/>
        </a:lnSpc>
        <a:spcBef>
          <a:spcPts val="0"/>
        </a:spcBef>
        <a:spcAft>
          <a:spcPts val="0"/>
        </a:spcAft>
        <a:buClrTx/>
        <a:buSzTx/>
        <a:buFontTx/>
        <a:buNone/>
        <a:tabLst/>
        <a:defRPr sz="3200" b="0" i="0" u="none" strike="noStrike" cap="none" spc="0" baseline="0">
          <a:solidFill>
            <a:srgbClr val="000000"/>
          </a:solidFill>
          <a:uFillTx/>
          <a:latin typeface="Calibri"/>
          <a:ea typeface="Calibri"/>
          <a:cs typeface="Calibri"/>
          <a:sym typeface="Calibri"/>
        </a:defRPr>
      </a:lvl7pPr>
      <a:lvl8pPr marL="0" marR="0" indent="1371600" algn="ctr" defTabSz="914400" rtl="0" latinLnBrk="0">
        <a:lnSpc>
          <a:spcPct val="100000"/>
        </a:lnSpc>
        <a:spcBef>
          <a:spcPts val="0"/>
        </a:spcBef>
        <a:spcAft>
          <a:spcPts val="0"/>
        </a:spcAft>
        <a:buClrTx/>
        <a:buSzTx/>
        <a:buFontTx/>
        <a:buNone/>
        <a:tabLst/>
        <a:defRPr sz="3200" b="0" i="0" u="none" strike="noStrike" cap="none" spc="0" baseline="0">
          <a:solidFill>
            <a:srgbClr val="000000"/>
          </a:solidFill>
          <a:uFillTx/>
          <a:latin typeface="Calibri"/>
          <a:ea typeface="Calibri"/>
          <a:cs typeface="Calibri"/>
          <a:sym typeface="Calibri"/>
        </a:defRPr>
      </a:lvl8pPr>
      <a:lvl9pPr marL="0" marR="0" indent="1828800" algn="ctr" defTabSz="914400" rtl="0" latinLnBrk="0">
        <a:lnSpc>
          <a:spcPct val="100000"/>
        </a:lnSpc>
        <a:spcBef>
          <a:spcPts val="0"/>
        </a:spcBef>
        <a:spcAft>
          <a:spcPts val="0"/>
        </a:spcAft>
        <a:buClrTx/>
        <a:buSzTx/>
        <a:buFontTx/>
        <a:buNone/>
        <a:tabLst/>
        <a:defRPr sz="3200" b="0" i="0" u="none" strike="noStrike" cap="none" spc="0" baseline="0">
          <a:solidFill>
            <a:srgbClr val="000000"/>
          </a:solidFill>
          <a:uFillTx/>
          <a:latin typeface="Calibri"/>
          <a:ea typeface="Calibri"/>
          <a:cs typeface="Calibri"/>
          <a:sym typeface="Calibri"/>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Times New Roman"/>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Times New Roman"/>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Times New Roman"/>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Times New Roman"/>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Times New Roman"/>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Times New Roman"/>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Times New Roman"/>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Times New Roman"/>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Times New Roman"/>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5.emf"/></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27.wmf"/><Relationship Id="rId4" Type="http://schemas.openxmlformats.org/officeDocument/2006/relationships/oleObject" Target="../embeddings/oleObject5.bin"/></Relationships>
</file>

<file path=ppt/slides/_rels/slide1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7.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61.xml"/><Relationship Id="rId5" Type="http://schemas.openxmlformats.org/officeDocument/2006/relationships/image" Target="../media/image36.emf"/><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7.jpg"/><Relationship Id="rId1" Type="http://schemas.openxmlformats.org/officeDocument/2006/relationships/slideLayout" Target="../slideLayouts/slideLayout61.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8.jpg"/><Relationship Id="rId1" Type="http://schemas.openxmlformats.org/officeDocument/2006/relationships/slideLayout" Target="../slideLayouts/slideLayout62.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image" Target="../media/image5.png"/><Relationship Id="rId7" Type="http://schemas.openxmlformats.org/officeDocument/2006/relationships/image" Target="../media/image8.emf"/><Relationship Id="rId2" Type="http://schemas.openxmlformats.org/officeDocument/2006/relationships/image" Target="../media/image4.png"/><Relationship Id="rId1" Type="http://schemas.openxmlformats.org/officeDocument/2006/relationships/slideLayout" Target="../slideLayouts/slideLayout63.xml"/><Relationship Id="rId6" Type="http://schemas.openxmlformats.org/officeDocument/2006/relationships/oleObject" Target="../embeddings/oleObject1.bin"/><Relationship Id="rId11" Type="http://schemas.openxmlformats.org/officeDocument/2006/relationships/image" Target="../media/image10.emf"/><Relationship Id="rId5" Type="http://schemas.openxmlformats.org/officeDocument/2006/relationships/image" Target="../media/image7.png"/><Relationship Id="rId10" Type="http://schemas.openxmlformats.org/officeDocument/2006/relationships/oleObject" Target="../embeddings/oleObject3.bin"/><Relationship Id="rId4" Type="http://schemas.openxmlformats.org/officeDocument/2006/relationships/image" Target="../media/image6.png"/><Relationship Id="rId9" Type="http://schemas.openxmlformats.org/officeDocument/2006/relationships/image" Target="../media/image9.emf"/></Relationships>
</file>

<file path=ppt/slides/_rels/slide2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9.png"/><Relationship Id="rId7"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61.xml"/><Relationship Id="rId6" Type="http://schemas.openxmlformats.org/officeDocument/2006/relationships/image" Target="../media/image40.jpeg"/><Relationship Id="rId5" Type="http://schemas.openxmlformats.org/officeDocument/2006/relationships/image" Target="../media/image34.jpe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3.wmf"/><Relationship Id="rId7"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wmf"/></Relationships>
</file>

<file path=ppt/slides/_rels/slide22.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7.jpeg"/><Relationship Id="rId7" Type="http://schemas.openxmlformats.org/officeDocument/2006/relationships/image" Target="../media/image50.jpeg"/><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image" Target="../media/image49.jpe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7.png"/><Relationship Id="rId9" Type="http://schemas.openxmlformats.org/officeDocument/2006/relationships/image" Target="../media/image52.jpe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64.xml"/><Relationship Id="rId5" Type="http://schemas.openxmlformats.org/officeDocument/2006/relationships/image" Target="../media/image7.png"/><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8" Type="http://schemas.openxmlformats.org/officeDocument/2006/relationships/image" Target="../media/image58.wmf"/><Relationship Id="rId3" Type="http://schemas.openxmlformats.org/officeDocument/2006/relationships/oleObject" Target="../embeddings/oleObject6.bin"/><Relationship Id="rId7" Type="http://schemas.openxmlformats.org/officeDocument/2006/relationships/oleObject" Target="../embeddings/oleObject8.bin"/><Relationship Id="rId2" Type="http://schemas.openxmlformats.org/officeDocument/2006/relationships/image" Target="../media/image55.wmf"/><Relationship Id="rId1" Type="http://schemas.openxmlformats.org/officeDocument/2006/relationships/slideLayout" Target="../slideLayouts/slideLayout22.xml"/><Relationship Id="rId6" Type="http://schemas.openxmlformats.org/officeDocument/2006/relationships/image" Target="../media/image57.emf"/><Relationship Id="rId11" Type="http://schemas.openxmlformats.org/officeDocument/2006/relationships/image" Target="../media/image7.png"/><Relationship Id="rId5" Type="http://schemas.openxmlformats.org/officeDocument/2006/relationships/oleObject" Target="../embeddings/oleObject7.bin"/><Relationship Id="rId10" Type="http://schemas.openxmlformats.org/officeDocument/2006/relationships/image" Target="../media/image47.jpeg"/><Relationship Id="rId4" Type="http://schemas.openxmlformats.org/officeDocument/2006/relationships/image" Target="../media/image56.wmf"/><Relationship Id="rId9" Type="http://schemas.openxmlformats.org/officeDocument/2006/relationships/image" Target="../media/image44.wmf"/></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9.jpg"/><Relationship Id="rId1" Type="http://schemas.openxmlformats.org/officeDocument/2006/relationships/slideLayout" Target="../slideLayouts/slideLayout61.xml"/><Relationship Id="rId5" Type="http://schemas.openxmlformats.org/officeDocument/2006/relationships/image" Target="../media/image34.jpeg"/><Relationship Id="rId4" Type="http://schemas.openxmlformats.org/officeDocument/2006/relationships/image" Target="../media/image60.jp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1.jpeg"/><Relationship Id="rId1" Type="http://schemas.openxmlformats.org/officeDocument/2006/relationships/slideLayout" Target="../slideLayouts/slideLayout61.xml"/><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g"/><Relationship Id="rId1" Type="http://schemas.openxmlformats.org/officeDocument/2006/relationships/slideLayout" Target="../slideLayouts/slideLayout61.xml"/><Relationship Id="rId6" Type="http://schemas.openxmlformats.org/officeDocument/2006/relationships/image" Target="../media/image34.jpeg"/><Relationship Id="rId5" Type="http://schemas.openxmlformats.org/officeDocument/2006/relationships/image" Target="../media/image7.png"/><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5.jpg"/><Relationship Id="rId1" Type="http://schemas.openxmlformats.org/officeDocument/2006/relationships/slideLayout" Target="../slideLayouts/slideLayout62.xml"/><Relationship Id="rId5" Type="http://schemas.openxmlformats.org/officeDocument/2006/relationships/image" Target="../media/image34.jpeg"/><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png"/><Relationship Id="rId1" Type="http://schemas.openxmlformats.org/officeDocument/2006/relationships/slideLayout" Target="../slideLayouts/slideLayout61.xml"/><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68.png"/><Relationship Id="rId1" Type="http://schemas.openxmlformats.org/officeDocument/2006/relationships/slideLayout" Target="../slideLayouts/slideLayout22.xml"/><Relationship Id="rId5" Type="http://schemas.openxmlformats.org/officeDocument/2006/relationships/image" Target="../media/image21.jpg"/><Relationship Id="rId4" Type="http://schemas.openxmlformats.org/officeDocument/2006/relationships/image" Target="../media/image69.jpeg"/></Relationships>
</file>

<file path=ppt/slides/_rels/slide31.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72.emf"/><Relationship Id="rId4" Type="http://schemas.openxmlformats.org/officeDocument/2006/relationships/oleObject" Target="../embeddings/oleObject9.bin"/></Relationships>
</file>

<file path=ppt/slides/_rels/slide32.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emf"/><Relationship Id="rId1" Type="http://schemas.openxmlformats.org/officeDocument/2006/relationships/slideLayout" Target="../slideLayouts/slideLayout63.xml"/><Relationship Id="rId5" Type="http://schemas.openxmlformats.org/officeDocument/2006/relationships/image" Target="../media/image7.png"/><Relationship Id="rId4" Type="http://schemas.openxmlformats.org/officeDocument/2006/relationships/image" Target="../media/image75.png"/></Relationships>
</file>

<file path=ppt/slides/_rels/slide33.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png"/><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png"/><Relationship Id="rId1" Type="http://schemas.openxmlformats.org/officeDocument/2006/relationships/slideLayout" Target="../slideLayouts/slideLayout61.xml"/><Relationship Id="rId4" Type="http://schemas.openxmlformats.org/officeDocument/2006/relationships/image" Target="../media/image79.jpg"/></Relationships>
</file>

<file path=ppt/slides/_rels/slide35.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81.pn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82.png"/></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80.jpeg"/><Relationship Id="rId1" Type="http://schemas.openxmlformats.org/officeDocument/2006/relationships/slideLayout" Target="../slideLayouts/slideLayout22.xml"/><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84.jpeg"/><Relationship Id="rId7" Type="http://schemas.openxmlformats.org/officeDocument/2006/relationships/image" Target="../media/image34.jpeg"/><Relationship Id="rId2" Type="http://schemas.openxmlformats.org/officeDocument/2006/relationships/image" Target="../media/image8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6.png"/><Relationship Id="rId4" Type="http://schemas.openxmlformats.org/officeDocument/2006/relationships/image" Target="../media/image85.png"/><Relationship Id="rId9" Type="http://schemas.openxmlformats.org/officeDocument/2006/relationships/image" Target="../media/image87.png"/></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88.png"/><Relationship Id="rId5" Type="http://schemas.openxmlformats.org/officeDocument/2006/relationships/image" Target="../media/image35.png"/><Relationship Id="rId4" Type="http://schemas.openxmlformats.org/officeDocument/2006/relationships/image" Target="../media/image34.jpe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61.xml"/></Relationships>
</file>

<file path=ppt/slides/_rels/slide4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63.xml"/></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4.png"/><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96.emf"/><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7.png"/></Relationships>
</file>

<file path=ppt/slides/_rels/slide51.xml.rels><?xml version="1.0" encoding="UTF-8" standalone="yes"?>
<Relationships xmlns="http://schemas.openxmlformats.org/package/2006/relationships"><Relationship Id="rId3" Type="http://schemas.openxmlformats.org/officeDocument/2006/relationships/image" Target="../media/image72.emf"/><Relationship Id="rId7" Type="http://schemas.openxmlformats.org/officeDocument/2006/relationships/image" Target="../media/image7.png"/><Relationship Id="rId2" Type="http://schemas.openxmlformats.org/officeDocument/2006/relationships/oleObject" Target="../embeddings/oleObject10.bin"/><Relationship Id="rId1" Type="http://schemas.openxmlformats.org/officeDocument/2006/relationships/slideLayout" Target="../slideLayouts/slideLayout7.xml"/><Relationship Id="rId6" Type="http://schemas.openxmlformats.org/officeDocument/2006/relationships/image" Target="../media/image100.emf"/><Relationship Id="rId5" Type="http://schemas.openxmlformats.org/officeDocument/2006/relationships/oleObject" Target="../embeddings/oleObject11.bin"/><Relationship Id="rId4" Type="http://schemas.openxmlformats.org/officeDocument/2006/relationships/chart" Target="../charts/chart1.xml"/></Relationships>
</file>

<file path=ppt/slides/_rels/slide52.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png"/><Relationship Id="rId18" Type="http://schemas.openxmlformats.org/officeDocument/2006/relationships/image" Target="../media/image117.png"/><Relationship Id="rId26" Type="http://schemas.openxmlformats.org/officeDocument/2006/relationships/image" Target="../media/image125.png"/><Relationship Id="rId3" Type="http://schemas.openxmlformats.org/officeDocument/2006/relationships/image" Target="../media/image102.png"/><Relationship Id="rId21" Type="http://schemas.openxmlformats.org/officeDocument/2006/relationships/image" Target="../media/image120.png"/><Relationship Id="rId7" Type="http://schemas.openxmlformats.org/officeDocument/2006/relationships/image" Target="../media/image106.png"/><Relationship Id="rId12" Type="http://schemas.openxmlformats.org/officeDocument/2006/relationships/image" Target="../media/image111.png"/><Relationship Id="rId17" Type="http://schemas.openxmlformats.org/officeDocument/2006/relationships/image" Target="../media/image116.png"/><Relationship Id="rId25" Type="http://schemas.openxmlformats.org/officeDocument/2006/relationships/image" Target="../media/image124.png"/><Relationship Id="rId2" Type="http://schemas.openxmlformats.org/officeDocument/2006/relationships/image" Target="../media/image101.png"/><Relationship Id="rId16" Type="http://schemas.openxmlformats.org/officeDocument/2006/relationships/image" Target="../media/image115.png"/><Relationship Id="rId20" Type="http://schemas.openxmlformats.org/officeDocument/2006/relationships/image" Target="../media/image119.png"/><Relationship Id="rId29" Type="http://schemas.openxmlformats.org/officeDocument/2006/relationships/image" Target="../media/image128.png"/><Relationship Id="rId1" Type="http://schemas.openxmlformats.org/officeDocument/2006/relationships/slideLayout" Target="../slideLayouts/slideLayout61.xml"/><Relationship Id="rId6" Type="http://schemas.openxmlformats.org/officeDocument/2006/relationships/image" Target="../media/image105.png"/><Relationship Id="rId11" Type="http://schemas.openxmlformats.org/officeDocument/2006/relationships/image" Target="../media/image110.png"/><Relationship Id="rId24" Type="http://schemas.openxmlformats.org/officeDocument/2006/relationships/image" Target="../media/image123.png"/><Relationship Id="rId5" Type="http://schemas.openxmlformats.org/officeDocument/2006/relationships/image" Target="../media/image104.png"/><Relationship Id="rId15" Type="http://schemas.openxmlformats.org/officeDocument/2006/relationships/image" Target="../media/image114.png"/><Relationship Id="rId23" Type="http://schemas.openxmlformats.org/officeDocument/2006/relationships/image" Target="../media/image122.png"/><Relationship Id="rId28" Type="http://schemas.openxmlformats.org/officeDocument/2006/relationships/image" Target="../media/image127.png"/><Relationship Id="rId10" Type="http://schemas.openxmlformats.org/officeDocument/2006/relationships/image" Target="../media/image109.png"/><Relationship Id="rId19" Type="http://schemas.openxmlformats.org/officeDocument/2006/relationships/image" Target="../media/image118.png"/><Relationship Id="rId31" Type="http://schemas.openxmlformats.org/officeDocument/2006/relationships/image" Target="../media/image130.png"/><Relationship Id="rId4" Type="http://schemas.openxmlformats.org/officeDocument/2006/relationships/image" Target="../media/image103.png"/><Relationship Id="rId9" Type="http://schemas.openxmlformats.org/officeDocument/2006/relationships/image" Target="../media/image108.png"/><Relationship Id="rId14" Type="http://schemas.openxmlformats.org/officeDocument/2006/relationships/image" Target="../media/image113.png"/><Relationship Id="rId22" Type="http://schemas.openxmlformats.org/officeDocument/2006/relationships/image" Target="../media/image121.png"/><Relationship Id="rId27" Type="http://schemas.openxmlformats.org/officeDocument/2006/relationships/image" Target="../media/image126.png"/><Relationship Id="rId30" Type="http://schemas.openxmlformats.org/officeDocument/2006/relationships/image" Target="../media/image129.png"/></Relationships>
</file>

<file path=ppt/slides/_rels/slide5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7.xml"/><Relationship Id="rId1" Type="http://schemas.openxmlformats.org/officeDocument/2006/relationships/slideLayout" Target="../slideLayouts/slideLayout23.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xml"/><Relationship Id="rId1" Type="http://schemas.openxmlformats.org/officeDocument/2006/relationships/slideLayout" Target="../slideLayouts/slideLayout63.xml"/><Relationship Id="rId6" Type="http://schemas.openxmlformats.org/officeDocument/2006/relationships/image" Target="../media/image7.png"/><Relationship Id="rId5" Type="http://schemas.openxmlformats.org/officeDocument/2006/relationships/image" Target="../media/image17.png"/><Relationship Id="rId4" Type="http://schemas.openxmlformats.org/officeDocument/2006/relationships/image" Target="../media/image16.emf"/></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s://doi.org/10.1142/8526"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3.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22.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istler Blackcomb (Kanada) - omdömen - Tripadvisor">
            <a:extLst>
              <a:ext uri="{FF2B5EF4-FFF2-40B4-BE49-F238E27FC236}">
                <a16:creationId xmlns:a16="http://schemas.microsoft.com/office/drawing/2014/main" id="{C2C23F34-4305-E823-3E6F-8B62B357A3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6895"/>
            <a:ext cx="9144000" cy="6042025"/>
          </a:xfrm>
          <a:prstGeom prst="rect">
            <a:avLst/>
          </a:prstGeom>
          <a:noFill/>
          <a:extLst>
            <a:ext uri="{909E8E84-426E-40DD-AFC4-6F175D3DCCD1}">
              <a14:hiddenFill xmlns:a14="http://schemas.microsoft.com/office/drawing/2010/main">
                <a:solidFill>
                  <a:srgbClr val="FFFFFF"/>
                </a:solidFill>
              </a14:hiddenFill>
            </a:ext>
          </a:extLst>
        </p:spPr>
      </p:pic>
      <p:sp>
        <p:nvSpPr>
          <p:cNvPr id="4" name="textruta 3">
            <a:extLst>
              <a:ext uri="{FF2B5EF4-FFF2-40B4-BE49-F238E27FC236}">
                <a16:creationId xmlns:a16="http://schemas.microsoft.com/office/drawing/2014/main" id="{B8137946-6AA7-8691-B7F2-DBD088EF15CE}"/>
              </a:ext>
            </a:extLst>
          </p:cNvPr>
          <p:cNvSpPr txBox="1"/>
          <p:nvPr/>
        </p:nvSpPr>
        <p:spPr>
          <a:xfrm>
            <a:off x="-11722" y="2340296"/>
            <a:ext cx="9151654" cy="5878532"/>
          </a:xfrm>
          <a:prstGeom prst="rect">
            <a:avLst/>
          </a:prstGeom>
          <a:solidFill>
            <a:srgbClr val="2F3972">
              <a:alpha val="67059"/>
            </a:srgbClr>
          </a:solidFill>
          <a:ln>
            <a:noFill/>
          </a:ln>
        </p:spPr>
        <p:txBody>
          <a:bodyPr wrap="square">
            <a:spAutoFit/>
          </a:bodyPr>
          <a:lstStyle/>
          <a:p>
            <a:pPr algn="ctr"/>
            <a:endParaRPr lang="en-GB" sz="2800" b="1" dirty="0">
              <a:solidFill>
                <a:schemeClr val="bg1"/>
              </a:solidFill>
              <a:latin typeface="Garamond" panose="02020404030301010803" pitchFamily="18" charset="0"/>
              <a:ea typeface="Calibri" panose="020F0502020204030204" pitchFamily="34" charset="0"/>
              <a:cs typeface="Times New Roman" panose="02020603050405020304" pitchFamily="18" charset="0"/>
            </a:endParaRPr>
          </a:p>
          <a:p>
            <a:pPr algn="ctr"/>
            <a:r>
              <a:rPr lang="en-GB" sz="2800" b="1" dirty="0">
                <a:solidFill>
                  <a:schemeClr val="bg1"/>
                </a:solidFill>
                <a:latin typeface="Garamond" panose="02020404030301010803" pitchFamily="18" charset="0"/>
                <a:cs typeface="Times New Roman" panose="02020603050405020304" pitchFamily="18" charset="0"/>
              </a:rPr>
              <a:t>Isospin properties and pair correlations in </a:t>
            </a:r>
            <a:r>
              <a:rPr lang="en-GB" sz="2800" b="1" baseline="30000" dirty="0">
                <a:solidFill>
                  <a:schemeClr val="bg1"/>
                </a:solidFill>
                <a:latin typeface="Garamond" panose="02020404030301010803" pitchFamily="18" charset="0"/>
                <a:cs typeface="Times New Roman" panose="02020603050405020304" pitchFamily="18" charset="0"/>
              </a:rPr>
              <a:t>88</a:t>
            </a:r>
            <a:r>
              <a:rPr lang="en-GB" sz="2800" b="1" dirty="0">
                <a:solidFill>
                  <a:schemeClr val="bg1"/>
                </a:solidFill>
                <a:latin typeface="Garamond" panose="02020404030301010803" pitchFamily="18" charset="0"/>
                <a:cs typeface="Times New Roman" panose="02020603050405020304" pitchFamily="18" charset="0"/>
              </a:rPr>
              <a:t>Ru </a:t>
            </a:r>
          </a:p>
          <a:p>
            <a:pPr algn="ctr"/>
            <a:endParaRPr lang="sv-SE" dirty="0">
              <a:solidFill>
                <a:schemeClr val="bg1"/>
              </a:solidFill>
              <a:latin typeface="Garamond" panose="02020404030301010803" pitchFamily="18" charset="0"/>
            </a:endParaRPr>
          </a:p>
          <a:p>
            <a:pPr algn="ctr"/>
            <a:r>
              <a:rPr lang="sv-SE" dirty="0">
                <a:solidFill>
                  <a:schemeClr val="bg1"/>
                </a:solidFill>
                <a:latin typeface="Garamond" panose="02020404030301010803" pitchFamily="18" charset="0"/>
                <a:ea typeface="Calibri" panose="020F0502020204030204" pitchFamily="34" charset="0"/>
                <a:cs typeface="Times New Roman" panose="02020603050405020304" pitchFamily="18" charset="0"/>
              </a:rPr>
              <a:t>Bo Cederwall</a:t>
            </a:r>
          </a:p>
          <a:p>
            <a:pPr algn="ctr"/>
            <a:r>
              <a:rPr lang="sv-SE" sz="2000" dirty="0">
                <a:solidFill>
                  <a:schemeClr val="bg1"/>
                </a:solidFill>
                <a:latin typeface="Garamond" panose="02020404030301010803" pitchFamily="18" charset="0"/>
                <a:ea typeface="Calibri" panose="020F0502020204030204" pitchFamily="34" charset="0"/>
                <a:cs typeface="Times New Roman" panose="02020603050405020304" pitchFamily="18" charset="0"/>
              </a:rPr>
              <a:t> KTH Royal </a:t>
            </a:r>
            <a:r>
              <a:rPr lang="sv-SE" sz="2000" dirty="0" err="1">
                <a:solidFill>
                  <a:schemeClr val="bg1"/>
                </a:solidFill>
                <a:latin typeface="Garamond" panose="02020404030301010803" pitchFamily="18" charset="0"/>
                <a:ea typeface="Calibri" panose="020F0502020204030204" pitchFamily="34" charset="0"/>
                <a:cs typeface="Times New Roman" panose="02020603050405020304" pitchFamily="18" charset="0"/>
              </a:rPr>
              <a:t>Institute</a:t>
            </a:r>
            <a:r>
              <a:rPr lang="sv-SE" sz="2000" dirty="0">
                <a:solidFill>
                  <a:schemeClr val="bg1"/>
                </a:solidFill>
                <a:latin typeface="Garamond" panose="02020404030301010803" pitchFamily="18" charset="0"/>
                <a:ea typeface="Calibri" panose="020F0502020204030204" pitchFamily="34" charset="0"/>
                <a:cs typeface="Times New Roman" panose="02020603050405020304" pitchFamily="18" charset="0"/>
              </a:rPr>
              <a:t> </a:t>
            </a:r>
            <a:r>
              <a:rPr lang="sv-SE" sz="2000" dirty="0" err="1">
                <a:solidFill>
                  <a:schemeClr val="bg1"/>
                </a:solidFill>
                <a:latin typeface="Garamond" panose="02020404030301010803" pitchFamily="18" charset="0"/>
                <a:ea typeface="Calibri" panose="020F0502020204030204" pitchFamily="34" charset="0"/>
                <a:cs typeface="Times New Roman" panose="02020603050405020304" pitchFamily="18" charset="0"/>
              </a:rPr>
              <a:t>of</a:t>
            </a:r>
            <a:r>
              <a:rPr lang="sv-SE" sz="2000" dirty="0">
                <a:solidFill>
                  <a:schemeClr val="bg1"/>
                </a:solidFill>
                <a:latin typeface="Garamond" panose="02020404030301010803" pitchFamily="18" charset="0"/>
                <a:ea typeface="Calibri" panose="020F0502020204030204" pitchFamily="34" charset="0"/>
                <a:cs typeface="Times New Roman" panose="02020603050405020304" pitchFamily="18" charset="0"/>
              </a:rPr>
              <a:t> </a:t>
            </a:r>
            <a:r>
              <a:rPr lang="sv-SE" sz="2000" dirty="0" err="1">
                <a:solidFill>
                  <a:schemeClr val="bg1"/>
                </a:solidFill>
                <a:latin typeface="Garamond" panose="02020404030301010803" pitchFamily="18" charset="0"/>
                <a:ea typeface="Calibri" panose="020F0502020204030204" pitchFamily="34" charset="0"/>
                <a:cs typeface="Times New Roman" panose="02020603050405020304" pitchFamily="18" charset="0"/>
              </a:rPr>
              <a:t>Technology</a:t>
            </a:r>
            <a:endParaRPr lang="sv-SE" sz="2800" dirty="0">
              <a:solidFill>
                <a:schemeClr val="bg1"/>
              </a:solidFill>
              <a:latin typeface="Garamond" panose="02020404030301010803" pitchFamily="18" charset="0"/>
            </a:endParaRPr>
          </a:p>
          <a:p>
            <a:pPr algn="ctr"/>
            <a:endParaRPr lang="sv-SE" dirty="0">
              <a:solidFill>
                <a:schemeClr val="bg1"/>
              </a:solidFill>
              <a:latin typeface="Garamond" panose="02020404030301010803" pitchFamily="18" charset="0"/>
            </a:endParaRPr>
          </a:p>
          <a:p>
            <a:pPr algn="ctr"/>
            <a:endParaRPr lang="sv-SE" dirty="0">
              <a:solidFill>
                <a:schemeClr val="bg1"/>
              </a:solidFill>
              <a:latin typeface="Garamond" panose="02020404030301010803" pitchFamily="18" charset="0"/>
            </a:endParaRPr>
          </a:p>
          <a:p>
            <a:pPr algn="ctr"/>
            <a:endParaRPr lang="sv-SE" dirty="0">
              <a:solidFill>
                <a:schemeClr val="bg1"/>
              </a:solidFill>
              <a:latin typeface="Garamond" panose="02020404030301010803" pitchFamily="18" charset="0"/>
            </a:endParaRPr>
          </a:p>
          <a:p>
            <a:pPr algn="ctr"/>
            <a:endParaRPr lang="sv-SE" dirty="0">
              <a:solidFill>
                <a:schemeClr val="bg1"/>
              </a:solidFill>
              <a:latin typeface="Garamond" panose="02020404030301010803" pitchFamily="18" charset="0"/>
            </a:endParaRPr>
          </a:p>
          <a:p>
            <a:pPr algn="ctr"/>
            <a:endParaRPr lang="sv-SE" dirty="0">
              <a:solidFill>
                <a:schemeClr val="bg1"/>
              </a:solidFill>
              <a:latin typeface="Garamond" panose="02020404030301010803" pitchFamily="18" charset="0"/>
            </a:endParaRPr>
          </a:p>
          <a:p>
            <a:pPr algn="ctr"/>
            <a:r>
              <a:rPr lang="sv-SE" sz="1800" dirty="0">
                <a:solidFill>
                  <a:schemeClr val="bg1"/>
                </a:solidFill>
                <a:latin typeface="Garamond" panose="02020404030301010803" pitchFamily="18" charset="0"/>
              </a:rPr>
              <a:t>14th </a:t>
            </a:r>
            <a:r>
              <a:rPr lang="sv-SE" sz="1800" dirty="0" err="1">
                <a:solidFill>
                  <a:schemeClr val="bg1"/>
                </a:solidFill>
                <a:latin typeface="Garamond" panose="02020404030301010803" pitchFamily="18" charset="0"/>
              </a:rPr>
              <a:t>Nucleus-Nucleus</a:t>
            </a:r>
            <a:r>
              <a:rPr lang="sv-SE" sz="1800" dirty="0">
                <a:solidFill>
                  <a:schemeClr val="bg1"/>
                </a:solidFill>
                <a:latin typeface="Garamond" panose="02020404030301010803" pitchFamily="18" charset="0"/>
              </a:rPr>
              <a:t> </a:t>
            </a:r>
            <a:r>
              <a:rPr lang="sv-SE" sz="1800" dirty="0" err="1">
                <a:solidFill>
                  <a:schemeClr val="bg1"/>
                </a:solidFill>
                <a:latin typeface="Garamond" panose="02020404030301010803" pitchFamily="18" charset="0"/>
              </a:rPr>
              <a:t>Collisions</a:t>
            </a:r>
            <a:r>
              <a:rPr lang="sv-SE" sz="1800" dirty="0">
                <a:solidFill>
                  <a:schemeClr val="bg1"/>
                </a:solidFill>
                <a:latin typeface="Garamond" panose="02020404030301010803" pitchFamily="18" charset="0"/>
              </a:rPr>
              <a:t> Conference NN2024</a:t>
            </a:r>
          </a:p>
          <a:p>
            <a:pPr algn="ctr"/>
            <a:r>
              <a:rPr lang="sv-SE" sz="1800" dirty="0">
                <a:solidFill>
                  <a:schemeClr val="bg1"/>
                </a:solidFill>
                <a:latin typeface="Garamond" panose="02020404030301010803" pitchFamily="18" charset="0"/>
              </a:rPr>
              <a:t>August 18 - 23, 2024, Whistler, BC Canada</a:t>
            </a:r>
          </a:p>
          <a:p>
            <a:pPr algn="ctr"/>
            <a:endParaRPr lang="sv-SE" dirty="0">
              <a:solidFill>
                <a:schemeClr val="bg1"/>
              </a:solidFill>
              <a:latin typeface="Garamond" panose="02020404030301010803" pitchFamily="18" charset="0"/>
            </a:endParaRPr>
          </a:p>
          <a:p>
            <a:pPr algn="ctr"/>
            <a:endParaRPr lang="sv-SE" dirty="0">
              <a:solidFill>
                <a:schemeClr val="bg1"/>
              </a:solidFill>
              <a:latin typeface="Garamond" panose="02020404030301010803" pitchFamily="18" charset="0"/>
            </a:endParaRPr>
          </a:p>
          <a:p>
            <a:pPr algn="ctr"/>
            <a:endParaRPr lang="sv-SE" sz="1600" dirty="0">
              <a:solidFill>
                <a:schemeClr val="bg1"/>
              </a:solidFill>
              <a:latin typeface="Garamond" panose="02020404030301010803" pitchFamily="18" charset="0"/>
            </a:endParaRPr>
          </a:p>
          <a:p>
            <a:pPr algn="ctr"/>
            <a:endParaRPr lang="sv-SE" sz="1600" dirty="0">
              <a:solidFill>
                <a:schemeClr val="bg1"/>
              </a:solidFill>
              <a:latin typeface="Garamond" panose="02020404030301010803" pitchFamily="18" charset="0"/>
            </a:endParaRPr>
          </a:p>
          <a:p>
            <a:pPr algn="ctr"/>
            <a:endParaRPr lang="sv-SE" sz="1600" dirty="0">
              <a:solidFill>
                <a:schemeClr val="bg1"/>
              </a:solidFill>
              <a:latin typeface="Garamond" panose="02020404030301010803" pitchFamily="18" charset="0"/>
            </a:endParaRPr>
          </a:p>
        </p:txBody>
      </p:sp>
      <p:sp>
        <p:nvSpPr>
          <p:cNvPr id="5" name="Platshållare för sidfot 4">
            <a:extLst>
              <a:ext uri="{FF2B5EF4-FFF2-40B4-BE49-F238E27FC236}">
                <a16:creationId xmlns:a16="http://schemas.microsoft.com/office/drawing/2014/main" id="{F823921D-31A6-5543-7624-336F94E723EC}"/>
              </a:ext>
            </a:extLst>
          </p:cNvPr>
          <p:cNvSpPr>
            <a:spLocks noGrp="1"/>
          </p:cNvSpPr>
          <p:nvPr>
            <p:ph type="ftr" sz="quarter" idx="11"/>
          </p:nvPr>
        </p:nvSpPr>
        <p:spPr>
          <a:xfrm>
            <a:off x="6513509" y="6994247"/>
            <a:ext cx="3086100" cy="273844"/>
          </a:xfrm>
          <a:prstGeom prst="rect">
            <a:avLst/>
          </a:prstGeom>
        </p:spPr>
        <p:txBody>
          <a:bodyPr vert="horz" lIns="91440" tIns="45720" rIns="91440" bIns="45720" rtlCol="0" anchor="ctr"/>
          <a:lstStyle>
            <a:defPPr>
              <a:defRPr lang="sv-SE"/>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dirty="0"/>
              <a:t>NN2024  Whistler, BC CA /  BC </a:t>
            </a:r>
          </a:p>
        </p:txBody>
      </p:sp>
      <p:pic>
        <p:nvPicPr>
          <p:cNvPr id="2" name="Logotype">
            <a:extLst>
              <a:ext uri="{FF2B5EF4-FFF2-40B4-BE49-F238E27FC236}">
                <a16:creationId xmlns:a16="http://schemas.microsoft.com/office/drawing/2014/main" id="{26E1D2BC-807E-77BF-B4FE-D14E6AAD5A5A}"/>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27323" y="86774"/>
            <a:ext cx="915426" cy="1024405"/>
          </a:xfrm>
          <a:prstGeom prst="rect">
            <a:avLst/>
          </a:prstGeom>
        </p:spPr>
      </p:pic>
    </p:spTree>
    <p:extLst>
      <p:ext uri="{BB962C8B-B14F-4D97-AF65-F5344CB8AC3E}">
        <p14:creationId xmlns:p14="http://schemas.microsoft.com/office/powerpoint/2010/main" val="179510107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 name="Rectangle 2"/>
          <p:cNvSpPr txBox="1">
            <a:spLocks noGrp="1"/>
          </p:cNvSpPr>
          <p:nvPr>
            <p:ph type="title"/>
          </p:nvPr>
        </p:nvSpPr>
        <p:spPr>
          <a:xfrm>
            <a:off x="250825" y="1196975"/>
            <a:ext cx="8569325" cy="1143000"/>
          </a:xfrm>
          <a:prstGeom prst="rect">
            <a:avLst/>
          </a:prstGeom>
        </p:spPr>
        <p:txBody>
          <a:bodyPr/>
          <a:lstStyle>
            <a:lvl1pPr>
              <a:defRPr sz="2400" b="1"/>
            </a:lvl1pPr>
          </a:lstStyle>
          <a:p>
            <a:br>
              <a:rPr>
                <a:solidFill>
                  <a:schemeClr val="tx1"/>
                </a:solidFill>
              </a:rPr>
            </a:br>
            <a:endParaRPr>
              <a:solidFill>
                <a:schemeClr val="tx1"/>
              </a:solidFill>
            </a:endParaRPr>
          </a:p>
        </p:txBody>
      </p:sp>
      <p:grpSp>
        <p:nvGrpSpPr>
          <p:cNvPr id="662" name="Group 61"/>
          <p:cNvGrpSpPr/>
          <p:nvPr/>
        </p:nvGrpSpPr>
        <p:grpSpPr>
          <a:xfrm>
            <a:off x="864095" y="980726"/>
            <a:ext cx="7004051" cy="2159578"/>
            <a:chOff x="0" y="-1"/>
            <a:chExt cx="7004050" cy="2159576"/>
          </a:xfrm>
        </p:grpSpPr>
        <p:grpSp>
          <p:nvGrpSpPr>
            <p:cNvPr id="633" name="مجموعة 32"/>
            <p:cNvGrpSpPr/>
            <p:nvPr/>
          </p:nvGrpSpPr>
          <p:grpSpPr>
            <a:xfrm>
              <a:off x="0" y="-1"/>
              <a:ext cx="7004050" cy="2159576"/>
              <a:chOff x="0" y="0"/>
              <a:chExt cx="7004050" cy="2159574"/>
            </a:xfrm>
          </p:grpSpPr>
          <p:grpSp>
            <p:nvGrpSpPr>
              <p:cNvPr id="631" name="مجموعة 29"/>
              <p:cNvGrpSpPr/>
              <p:nvPr/>
            </p:nvGrpSpPr>
            <p:grpSpPr>
              <a:xfrm>
                <a:off x="0" y="72006"/>
                <a:ext cx="7004050" cy="2087568"/>
                <a:chOff x="0" y="-1"/>
                <a:chExt cx="7004050" cy="2087567"/>
              </a:xfrm>
            </p:grpSpPr>
            <p:grpSp>
              <p:nvGrpSpPr>
                <p:cNvPr id="626" name="مجموعة 22"/>
                <p:cNvGrpSpPr/>
                <p:nvPr/>
              </p:nvGrpSpPr>
              <p:grpSpPr>
                <a:xfrm>
                  <a:off x="0" y="-1"/>
                  <a:ext cx="7004050" cy="2087567"/>
                  <a:chOff x="0" y="-1"/>
                  <a:chExt cx="7004050" cy="2087566"/>
                </a:xfrm>
              </p:grpSpPr>
              <p:grpSp>
                <p:nvGrpSpPr>
                  <p:cNvPr id="624" name="مجموعة 20"/>
                  <p:cNvGrpSpPr/>
                  <p:nvPr/>
                </p:nvGrpSpPr>
                <p:grpSpPr>
                  <a:xfrm>
                    <a:off x="0" y="-1"/>
                    <a:ext cx="7004050" cy="2087566"/>
                    <a:chOff x="0" y="-1"/>
                    <a:chExt cx="7004050" cy="2087565"/>
                  </a:xfrm>
                </p:grpSpPr>
                <p:sp>
                  <p:nvSpPr>
                    <p:cNvPr id="619" name="مستطيل 13"/>
                    <p:cNvSpPr/>
                    <p:nvPr/>
                  </p:nvSpPr>
                  <p:spPr>
                    <a:xfrm>
                      <a:off x="0" y="-1"/>
                      <a:ext cx="7004050" cy="2087565"/>
                    </a:xfrm>
                    <a:prstGeom prst="rect">
                      <a:avLst/>
                    </a:prstGeom>
                    <a:solidFill>
                      <a:schemeClr val="accent3">
                        <a:lumOff val="44000"/>
                      </a:schemeClr>
                    </a:solidFill>
                    <a:ln w="12700" cap="flat">
                      <a:noFill/>
                      <a:miter lim="400000"/>
                    </a:ln>
                    <a:effectLst/>
                  </p:spPr>
                  <p:txBody>
                    <a:bodyPr wrap="square" lIns="45719" tIns="45719" rIns="45719" bIns="45719" numCol="1" anchor="ctr">
                      <a:noAutofit/>
                    </a:bodyPr>
                    <a:lstStyle/>
                    <a:p>
                      <a:pPr algn="ctr">
                        <a:defRPr>
                          <a:solidFill>
                            <a:schemeClr val="accent3">
                              <a:lumOff val="44000"/>
                            </a:schemeClr>
                          </a:solidFill>
                        </a:defRPr>
                      </a:pPr>
                      <a:endParaRPr>
                        <a:solidFill>
                          <a:schemeClr val="tx1"/>
                        </a:solidFill>
                      </a:endParaRPr>
                    </a:p>
                  </p:txBody>
                </p:sp>
                <p:sp>
                  <p:nvSpPr>
                    <p:cNvPr id="620" name="مستطيل 12"/>
                    <p:cNvSpPr/>
                    <p:nvPr/>
                  </p:nvSpPr>
                  <p:spPr>
                    <a:xfrm>
                      <a:off x="795336" y="599727"/>
                      <a:ext cx="5572125" cy="949326"/>
                    </a:xfrm>
                    <a:prstGeom prst="rect">
                      <a:avLst/>
                    </a:prstGeom>
                    <a:gradFill flip="none" rotWithShape="1">
                      <a:gsLst>
                        <a:gs pos="21000">
                          <a:srgbClr val="0000FF"/>
                        </a:gs>
                        <a:gs pos="49000">
                          <a:srgbClr val="66008F"/>
                        </a:gs>
                        <a:gs pos="64999">
                          <a:srgbClr val="BA0066"/>
                        </a:gs>
                        <a:gs pos="89999">
                          <a:srgbClr val="FF0000"/>
                        </a:gs>
                        <a:gs pos="100000">
                          <a:srgbClr val="FF8200"/>
                        </a:gs>
                      </a:gsLst>
                      <a:lin ang="10800000" scaled="0"/>
                    </a:gradFill>
                    <a:ln w="12700" cap="flat">
                      <a:noFill/>
                      <a:miter lim="400000"/>
                    </a:ln>
                    <a:effectLst/>
                  </p:spPr>
                  <p:txBody>
                    <a:bodyPr wrap="square" lIns="45719" tIns="45719" rIns="45719" bIns="45719" numCol="1" anchor="ctr">
                      <a:noAutofit/>
                    </a:bodyPr>
                    <a:lstStyle/>
                    <a:p>
                      <a:pPr algn="ctr">
                        <a:defRPr>
                          <a:solidFill>
                            <a:schemeClr val="accent3">
                              <a:lumOff val="44000"/>
                            </a:schemeClr>
                          </a:solidFill>
                        </a:defRPr>
                      </a:pPr>
                      <a:endParaRPr>
                        <a:solidFill>
                          <a:schemeClr val="tx1"/>
                        </a:solidFill>
                      </a:endParaRPr>
                    </a:p>
                  </p:txBody>
                </p:sp>
                <p:sp>
                  <p:nvSpPr>
                    <p:cNvPr id="621" name="مربع نص 14"/>
                    <p:cNvSpPr/>
                    <p:nvPr/>
                  </p:nvSpPr>
                  <p:spPr>
                    <a:xfrm>
                      <a:off x="988669" y="792088"/>
                      <a:ext cx="5337810" cy="83099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defRPr b="1"/>
                      </a:pPr>
                      <a:r>
                        <a:rPr>
                          <a:solidFill>
                            <a:schemeClr val="tx1"/>
                          </a:solidFill>
                        </a:rPr>
                        <a:t>      </a:t>
                      </a:r>
                      <a:r>
                        <a:rPr>
                          <a:solidFill>
                            <a:schemeClr val="tx1"/>
                          </a:solidFill>
                          <a:effectLst>
                            <a:outerShdw blurRad="38100" dist="38100" dir="2700000" rotWithShape="0">
                              <a:srgbClr val="000000">
                                <a:alpha val="43137"/>
                              </a:srgbClr>
                            </a:outerShdw>
                          </a:effectLst>
                        </a:rPr>
                        <a:t>T=1</a:t>
                      </a:r>
                      <a:r>
                        <a:rPr>
                          <a:solidFill>
                            <a:schemeClr val="tx1"/>
                          </a:solidFill>
                        </a:rPr>
                        <a:t>                T=1                   T=0</a:t>
                      </a:r>
                    </a:p>
                    <a:p>
                      <a:pPr>
                        <a:defRPr b="1"/>
                      </a:pPr>
                      <a:r>
                        <a:rPr>
                          <a:solidFill>
                            <a:schemeClr val="tx1"/>
                          </a:solidFill>
                        </a:rPr>
                        <a:t>                             T=0</a:t>
                      </a:r>
                    </a:p>
                  </p:txBody>
                </p:sp>
                <p:sp>
                  <p:nvSpPr>
                    <p:cNvPr id="622" name="رابط مستقيم 16"/>
                    <p:cNvSpPr/>
                    <p:nvPr/>
                  </p:nvSpPr>
                  <p:spPr>
                    <a:xfrm>
                      <a:off x="795336" y="1568102"/>
                      <a:ext cx="5572125" cy="1"/>
                    </a:xfrm>
                    <a:prstGeom prst="line">
                      <a:avLst/>
                    </a:prstGeom>
                    <a:noFill/>
                    <a:ln w="38100" cap="flat">
                      <a:solidFill>
                        <a:srgbClr val="000000"/>
                      </a:solidFill>
                      <a:prstDash val="solid"/>
                      <a:round/>
                    </a:ln>
                    <a:effectLst/>
                  </p:spPr>
                  <p:txBody>
                    <a:bodyPr wrap="square" lIns="45719" tIns="45719" rIns="45719" bIns="45719" numCol="1" anchor="t">
                      <a:noAutofit/>
                    </a:bodyPr>
                    <a:lstStyle/>
                    <a:p>
                      <a:endParaRPr>
                        <a:solidFill>
                          <a:schemeClr val="tx1"/>
                        </a:solidFill>
                      </a:endParaRPr>
                    </a:p>
                  </p:txBody>
                </p:sp>
                <p:sp>
                  <p:nvSpPr>
                    <p:cNvPr id="623" name="مربع نص 19"/>
                    <p:cNvSpPr/>
                    <p:nvPr/>
                  </p:nvSpPr>
                  <p:spPr>
                    <a:xfrm>
                      <a:off x="657280" y="1584176"/>
                      <a:ext cx="5766711" cy="46166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b="1"/>
                      </a:lvl1pPr>
                    </a:lstStyle>
                    <a:p>
                      <a:r>
                        <a:rPr>
                          <a:solidFill>
                            <a:schemeClr val="tx1"/>
                          </a:solidFill>
                        </a:rPr>
                        <a:t>   76             80                            90             96                             </a:t>
                      </a:r>
                    </a:p>
                  </p:txBody>
                </p:sp>
              </p:grpSp>
              <p:sp>
                <p:nvSpPr>
                  <p:cNvPr id="625" name="مربع نص 21"/>
                  <p:cNvSpPr/>
                  <p:nvPr/>
                </p:nvSpPr>
                <p:spPr>
                  <a:xfrm>
                    <a:off x="45720" y="1581841"/>
                    <a:ext cx="765851" cy="46166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b="1">
                        <a:latin typeface="Garamond"/>
                        <a:ea typeface="Garamond"/>
                        <a:cs typeface="Garamond"/>
                        <a:sym typeface="Garamond"/>
                      </a:defRPr>
                    </a:lvl1pPr>
                  </a:lstStyle>
                  <a:p>
                    <a:r>
                      <a:rPr>
                        <a:solidFill>
                          <a:schemeClr val="tx1"/>
                        </a:solidFill>
                      </a:rPr>
                      <a:t>mass</a:t>
                    </a:r>
                  </a:p>
                </p:txBody>
              </p:sp>
            </p:grpSp>
            <p:sp>
              <p:nvSpPr>
                <p:cNvPr id="627" name="رابط مستقيم 25"/>
                <p:cNvSpPr/>
                <p:nvPr/>
              </p:nvSpPr>
              <p:spPr>
                <a:xfrm>
                  <a:off x="1069021" y="1571912"/>
                  <a:ext cx="1" cy="47626"/>
                </a:xfrm>
                <a:prstGeom prst="line">
                  <a:avLst/>
                </a:prstGeom>
                <a:noFill/>
                <a:ln w="38100" cap="flat">
                  <a:solidFill>
                    <a:srgbClr val="000000"/>
                  </a:solidFill>
                  <a:prstDash val="solid"/>
                  <a:round/>
                </a:ln>
                <a:effectLst/>
              </p:spPr>
              <p:txBody>
                <a:bodyPr wrap="square" lIns="45719" tIns="45719" rIns="45719" bIns="45719" numCol="1" anchor="t">
                  <a:noAutofit/>
                </a:bodyPr>
                <a:lstStyle/>
                <a:p>
                  <a:endParaRPr>
                    <a:solidFill>
                      <a:schemeClr val="tx1"/>
                    </a:solidFill>
                  </a:endParaRPr>
                </a:p>
              </p:txBody>
            </p:sp>
            <p:sp>
              <p:nvSpPr>
                <p:cNvPr id="628" name="رابط مستقيم 26"/>
                <p:cNvSpPr/>
                <p:nvPr/>
              </p:nvSpPr>
              <p:spPr>
                <a:xfrm>
                  <a:off x="2343784" y="1575088"/>
                  <a:ext cx="1" cy="47626"/>
                </a:xfrm>
                <a:prstGeom prst="line">
                  <a:avLst/>
                </a:prstGeom>
                <a:noFill/>
                <a:ln w="38100" cap="flat">
                  <a:solidFill>
                    <a:srgbClr val="000000"/>
                  </a:solidFill>
                  <a:prstDash val="solid"/>
                  <a:round/>
                </a:ln>
                <a:effectLst/>
              </p:spPr>
              <p:txBody>
                <a:bodyPr wrap="square" lIns="45719" tIns="45719" rIns="45719" bIns="45719" numCol="1" anchor="t">
                  <a:noAutofit/>
                </a:bodyPr>
                <a:lstStyle/>
                <a:p>
                  <a:endParaRPr>
                    <a:solidFill>
                      <a:schemeClr val="tx1"/>
                    </a:solidFill>
                  </a:endParaRPr>
                </a:p>
              </p:txBody>
            </p:sp>
            <p:sp>
              <p:nvSpPr>
                <p:cNvPr id="629" name="رابط مستقيم 27"/>
                <p:cNvSpPr/>
                <p:nvPr/>
              </p:nvSpPr>
              <p:spPr>
                <a:xfrm>
                  <a:off x="4756784" y="1571912"/>
                  <a:ext cx="1" cy="49214"/>
                </a:xfrm>
                <a:prstGeom prst="line">
                  <a:avLst/>
                </a:prstGeom>
                <a:noFill/>
                <a:ln w="38100" cap="flat">
                  <a:solidFill>
                    <a:srgbClr val="000000"/>
                  </a:solidFill>
                  <a:prstDash val="solid"/>
                  <a:round/>
                </a:ln>
                <a:effectLst/>
              </p:spPr>
              <p:txBody>
                <a:bodyPr wrap="square" lIns="45719" tIns="45719" rIns="45719" bIns="45719" numCol="1" anchor="t">
                  <a:noAutofit/>
                </a:bodyPr>
                <a:lstStyle/>
                <a:p>
                  <a:endParaRPr>
                    <a:solidFill>
                      <a:schemeClr val="tx1"/>
                    </a:solidFill>
                  </a:endParaRPr>
                </a:p>
              </p:txBody>
            </p:sp>
            <p:sp>
              <p:nvSpPr>
                <p:cNvPr id="630" name="رابط مستقيم 28"/>
                <p:cNvSpPr/>
                <p:nvPr/>
              </p:nvSpPr>
              <p:spPr>
                <a:xfrm>
                  <a:off x="6114096" y="1573500"/>
                  <a:ext cx="1" cy="47626"/>
                </a:xfrm>
                <a:prstGeom prst="line">
                  <a:avLst/>
                </a:prstGeom>
                <a:noFill/>
                <a:ln w="38100" cap="flat">
                  <a:solidFill>
                    <a:srgbClr val="000000"/>
                  </a:solidFill>
                  <a:prstDash val="solid"/>
                  <a:round/>
                </a:ln>
                <a:effectLst/>
              </p:spPr>
              <p:txBody>
                <a:bodyPr wrap="square" lIns="45719" tIns="45719" rIns="45719" bIns="45719" numCol="1" anchor="t">
                  <a:noAutofit/>
                </a:bodyPr>
                <a:lstStyle/>
                <a:p>
                  <a:endParaRPr>
                    <a:solidFill>
                      <a:schemeClr val="tx1"/>
                    </a:solidFill>
                  </a:endParaRPr>
                </a:p>
              </p:txBody>
            </p:sp>
          </p:grpSp>
          <p:sp>
            <p:nvSpPr>
              <p:cNvPr id="632" name="مستطيل 31"/>
              <p:cNvSpPr/>
              <p:nvPr/>
            </p:nvSpPr>
            <p:spPr>
              <a:xfrm>
                <a:off x="910312" y="0"/>
                <a:ext cx="5957232" cy="58477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marL="342900" indent="-342900">
                  <a:buSzPct val="100000"/>
                  <a:buAutoNum type="alphaUcPeriod"/>
                  <a:defRPr sz="1600" b="1">
                    <a:solidFill>
                      <a:srgbClr val="0000FF"/>
                    </a:solidFill>
                    <a:latin typeface="Garamond"/>
                    <a:ea typeface="Garamond"/>
                    <a:cs typeface="Garamond"/>
                    <a:sym typeface="Garamond"/>
                  </a:defRPr>
                </a:pPr>
                <a:r>
                  <a:rPr>
                    <a:solidFill>
                      <a:schemeClr val="tx1"/>
                    </a:solidFill>
                  </a:rPr>
                  <a:t>L. Goodman , PRC 60, 014311 (1999) – </a:t>
                </a:r>
              </a:p>
              <a:p>
                <a:pPr marL="342900" indent="-342900">
                  <a:defRPr sz="1600" b="1">
                    <a:latin typeface="Garamond"/>
                    <a:ea typeface="Garamond"/>
                    <a:cs typeface="Garamond"/>
                    <a:sym typeface="Garamond"/>
                  </a:defRPr>
                </a:pPr>
                <a:r>
                  <a:rPr>
                    <a:solidFill>
                      <a:schemeClr val="tx1"/>
                    </a:solidFill>
                  </a:rPr>
                  <a:t>HFB studies of ground states of e-e A = 76-96, N = Z nuclei</a:t>
                </a:r>
              </a:p>
            </p:txBody>
          </p:sp>
        </p:grpSp>
        <p:grpSp>
          <p:nvGrpSpPr>
            <p:cNvPr id="640" name="Group 75"/>
            <p:cNvGrpSpPr/>
            <p:nvPr/>
          </p:nvGrpSpPr>
          <p:grpSpPr>
            <a:xfrm>
              <a:off x="1552575" y="1718534"/>
              <a:ext cx="260350" cy="406399"/>
              <a:chOff x="0" y="0"/>
              <a:chExt cx="260350" cy="406398"/>
            </a:xfrm>
          </p:grpSpPr>
          <p:grpSp>
            <p:nvGrpSpPr>
              <p:cNvPr id="636" name="Group 45"/>
              <p:cNvGrpSpPr/>
              <p:nvPr/>
            </p:nvGrpSpPr>
            <p:grpSpPr>
              <a:xfrm>
                <a:off x="0" y="-1"/>
                <a:ext cx="107950" cy="239078"/>
                <a:chOff x="0" y="0"/>
                <a:chExt cx="107950" cy="239076"/>
              </a:xfrm>
            </p:grpSpPr>
            <p:sp>
              <p:nvSpPr>
                <p:cNvPr id="634" name="Straight Arrow Connector 34"/>
                <p:cNvSpPr/>
                <p:nvPr/>
              </p:nvSpPr>
              <p:spPr>
                <a:xfrm flipV="1">
                  <a:off x="54609" y="0"/>
                  <a:ext cx="1" cy="168275"/>
                </a:xfrm>
                <a:prstGeom prst="line">
                  <a:avLst/>
                </a:prstGeom>
                <a:noFill/>
                <a:ln w="28575" cap="flat">
                  <a:solidFill>
                    <a:srgbClr val="000000"/>
                  </a:solidFill>
                  <a:prstDash val="solid"/>
                  <a:round/>
                  <a:tailEnd type="triangle" w="med" len="med"/>
                </a:ln>
                <a:effectLst/>
              </p:spPr>
              <p:txBody>
                <a:bodyPr wrap="square" lIns="45719" tIns="45719" rIns="45719" bIns="45719" numCol="1" anchor="t">
                  <a:noAutofit/>
                </a:bodyPr>
                <a:lstStyle/>
                <a:p>
                  <a:endParaRPr>
                    <a:solidFill>
                      <a:schemeClr val="tx1"/>
                    </a:solidFill>
                  </a:endParaRPr>
                </a:p>
              </p:txBody>
            </p:sp>
            <p:sp>
              <p:nvSpPr>
                <p:cNvPr id="635" name="Oval 35"/>
                <p:cNvSpPr/>
                <p:nvPr/>
              </p:nvSpPr>
              <p:spPr>
                <a:xfrm>
                  <a:off x="0" y="167638"/>
                  <a:ext cx="107950" cy="71439"/>
                </a:xfrm>
                <a:prstGeom prst="ellipse">
                  <a:avLst/>
                </a:prstGeom>
                <a:solidFill>
                  <a:srgbClr val="FF0000"/>
                </a:solidFill>
                <a:ln w="25400" cap="flat">
                  <a:solidFill>
                    <a:srgbClr val="FF0000"/>
                  </a:solidFill>
                  <a:prstDash val="solid"/>
                  <a:round/>
                </a:ln>
                <a:effectLst/>
              </p:spPr>
              <p:txBody>
                <a:bodyPr wrap="square" lIns="45719" tIns="45719" rIns="45719" bIns="45719" numCol="1" anchor="ctr">
                  <a:noAutofit/>
                </a:bodyPr>
                <a:lstStyle/>
                <a:p>
                  <a:pPr algn="ctr">
                    <a:defRPr>
                      <a:solidFill>
                        <a:schemeClr val="accent3">
                          <a:lumOff val="44000"/>
                        </a:schemeClr>
                      </a:solidFill>
                    </a:defRPr>
                  </a:pPr>
                  <a:endParaRPr>
                    <a:solidFill>
                      <a:schemeClr val="tx1"/>
                    </a:solidFill>
                  </a:endParaRPr>
                </a:p>
              </p:txBody>
            </p:sp>
          </p:grpSp>
          <p:grpSp>
            <p:nvGrpSpPr>
              <p:cNvPr id="639" name="Group 46"/>
              <p:cNvGrpSpPr/>
              <p:nvPr/>
            </p:nvGrpSpPr>
            <p:grpSpPr>
              <a:xfrm>
                <a:off x="152400" y="169226"/>
                <a:ext cx="107950" cy="237173"/>
                <a:chOff x="0" y="0"/>
                <a:chExt cx="107950" cy="237172"/>
              </a:xfrm>
            </p:grpSpPr>
            <p:sp>
              <p:nvSpPr>
                <p:cNvPr id="637" name="Straight Arrow Connector 32"/>
                <p:cNvSpPr/>
                <p:nvPr/>
              </p:nvSpPr>
              <p:spPr>
                <a:xfrm flipH="1">
                  <a:off x="53340" y="634"/>
                  <a:ext cx="1" cy="236539"/>
                </a:xfrm>
                <a:prstGeom prst="line">
                  <a:avLst/>
                </a:prstGeom>
                <a:noFill/>
                <a:ln w="28575" cap="flat">
                  <a:solidFill>
                    <a:srgbClr val="000000"/>
                  </a:solidFill>
                  <a:prstDash val="solid"/>
                  <a:round/>
                  <a:tailEnd type="triangle" w="med" len="med"/>
                </a:ln>
                <a:effectLst/>
              </p:spPr>
              <p:txBody>
                <a:bodyPr wrap="square" lIns="45719" tIns="45719" rIns="45719" bIns="45719" numCol="1" anchor="t">
                  <a:noAutofit/>
                </a:bodyPr>
                <a:lstStyle/>
                <a:p>
                  <a:endParaRPr>
                    <a:solidFill>
                      <a:schemeClr val="tx1"/>
                    </a:solidFill>
                  </a:endParaRPr>
                </a:p>
              </p:txBody>
            </p:sp>
            <p:sp>
              <p:nvSpPr>
                <p:cNvPr id="638" name="Oval 33"/>
                <p:cNvSpPr/>
                <p:nvPr/>
              </p:nvSpPr>
              <p:spPr>
                <a:xfrm>
                  <a:off x="0" y="0"/>
                  <a:ext cx="107950" cy="71439"/>
                </a:xfrm>
                <a:prstGeom prst="ellipse">
                  <a:avLst/>
                </a:prstGeom>
                <a:solidFill>
                  <a:srgbClr val="0000FF"/>
                </a:solidFill>
                <a:ln w="25400" cap="flat">
                  <a:solidFill>
                    <a:srgbClr val="0000FF"/>
                  </a:solidFill>
                  <a:prstDash val="solid"/>
                  <a:round/>
                </a:ln>
                <a:effectLst/>
              </p:spPr>
              <p:txBody>
                <a:bodyPr wrap="square" lIns="45719" tIns="45719" rIns="45719" bIns="45719" numCol="1" anchor="ctr">
                  <a:noAutofit/>
                </a:bodyPr>
                <a:lstStyle/>
                <a:p>
                  <a:pPr algn="ctr">
                    <a:defRPr>
                      <a:solidFill>
                        <a:schemeClr val="accent3">
                          <a:lumOff val="44000"/>
                        </a:schemeClr>
                      </a:solidFill>
                    </a:defRPr>
                  </a:pPr>
                  <a:endParaRPr>
                    <a:solidFill>
                      <a:schemeClr val="tx1"/>
                    </a:solidFill>
                  </a:endParaRPr>
                </a:p>
              </p:txBody>
            </p:sp>
          </p:grpSp>
        </p:grpSp>
        <p:grpSp>
          <p:nvGrpSpPr>
            <p:cNvPr id="647" name="Group 76"/>
            <p:cNvGrpSpPr/>
            <p:nvPr/>
          </p:nvGrpSpPr>
          <p:grpSpPr>
            <a:xfrm>
              <a:off x="3094036" y="1718534"/>
              <a:ext cx="260351" cy="406399"/>
              <a:chOff x="0" y="0"/>
              <a:chExt cx="260350" cy="406398"/>
            </a:xfrm>
          </p:grpSpPr>
          <p:grpSp>
            <p:nvGrpSpPr>
              <p:cNvPr id="643" name="Group 50"/>
              <p:cNvGrpSpPr/>
              <p:nvPr/>
            </p:nvGrpSpPr>
            <p:grpSpPr>
              <a:xfrm>
                <a:off x="0" y="-1"/>
                <a:ext cx="107950" cy="239078"/>
                <a:chOff x="0" y="0"/>
                <a:chExt cx="107950" cy="239076"/>
              </a:xfrm>
            </p:grpSpPr>
            <p:sp>
              <p:nvSpPr>
                <p:cNvPr id="641" name="Straight Arrow Connector 28"/>
                <p:cNvSpPr/>
                <p:nvPr/>
              </p:nvSpPr>
              <p:spPr>
                <a:xfrm flipV="1">
                  <a:off x="54609" y="0"/>
                  <a:ext cx="1" cy="168275"/>
                </a:xfrm>
                <a:prstGeom prst="line">
                  <a:avLst/>
                </a:prstGeom>
                <a:noFill/>
                <a:ln w="28575" cap="flat">
                  <a:solidFill>
                    <a:srgbClr val="000000"/>
                  </a:solidFill>
                  <a:prstDash val="solid"/>
                  <a:round/>
                  <a:tailEnd type="triangle" w="med" len="med"/>
                </a:ln>
                <a:effectLst/>
              </p:spPr>
              <p:txBody>
                <a:bodyPr wrap="square" lIns="45719" tIns="45719" rIns="45719" bIns="45719" numCol="1" anchor="t">
                  <a:noAutofit/>
                </a:bodyPr>
                <a:lstStyle/>
                <a:p>
                  <a:endParaRPr>
                    <a:solidFill>
                      <a:schemeClr val="tx1"/>
                    </a:solidFill>
                  </a:endParaRPr>
                </a:p>
              </p:txBody>
            </p:sp>
            <p:sp>
              <p:nvSpPr>
                <p:cNvPr id="642" name="Oval 29"/>
                <p:cNvSpPr/>
                <p:nvPr/>
              </p:nvSpPr>
              <p:spPr>
                <a:xfrm>
                  <a:off x="0" y="167638"/>
                  <a:ext cx="107950" cy="71439"/>
                </a:xfrm>
                <a:prstGeom prst="ellipse">
                  <a:avLst/>
                </a:prstGeom>
                <a:solidFill>
                  <a:srgbClr val="FF0000"/>
                </a:solidFill>
                <a:ln w="25400" cap="flat">
                  <a:solidFill>
                    <a:srgbClr val="FF0000"/>
                  </a:solidFill>
                  <a:prstDash val="solid"/>
                  <a:round/>
                </a:ln>
                <a:effectLst/>
              </p:spPr>
              <p:txBody>
                <a:bodyPr wrap="square" lIns="45719" tIns="45719" rIns="45719" bIns="45719" numCol="1" anchor="ctr">
                  <a:noAutofit/>
                </a:bodyPr>
                <a:lstStyle/>
                <a:p>
                  <a:pPr algn="ctr">
                    <a:defRPr>
                      <a:solidFill>
                        <a:schemeClr val="accent3">
                          <a:lumOff val="44000"/>
                        </a:schemeClr>
                      </a:solidFill>
                    </a:defRPr>
                  </a:pPr>
                  <a:endParaRPr>
                    <a:solidFill>
                      <a:schemeClr val="tx1"/>
                    </a:solidFill>
                  </a:endParaRPr>
                </a:p>
              </p:txBody>
            </p:sp>
          </p:grpSp>
          <p:grpSp>
            <p:nvGrpSpPr>
              <p:cNvPr id="646" name="Group 53"/>
              <p:cNvGrpSpPr/>
              <p:nvPr/>
            </p:nvGrpSpPr>
            <p:grpSpPr>
              <a:xfrm>
                <a:off x="152400" y="169226"/>
                <a:ext cx="107950" cy="237173"/>
                <a:chOff x="0" y="0"/>
                <a:chExt cx="107950" cy="237172"/>
              </a:xfrm>
            </p:grpSpPr>
            <p:sp>
              <p:nvSpPr>
                <p:cNvPr id="644" name="Straight Arrow Connector 26"/>
                <p:cNvSpPr/>
                <p:nvPr/>
              </p:nvSpPr>
              <p:spPr>
                <a:xfrm flipH="1">
                  <a:off x="53340" y="634"/>
                  <a:ext cx="1" cy="236539"/>
                </a:xfrm>
                <a:prstGeom prst="line">
                  <a:avLst/>
                </a:prstGeom>
                <a:noFill/>
                <a:ln w="28575" cap="flat">
                  <a:solidFill>
                    <a:srgbClr val="000000"/>
                  </a:solidFill>
                  <a:prstDash val="solid"/>
                  <a:round/>
                  <a:tailEnd type="triangle" w="med" len="med"/>
                </a:ln>
                <a:effectLst/>
              </p:spPr>
              <p:txBody>
                <a:bodyPr wrap="square" lIns="45719" tIns="45719" rIns="45719" bIns="45719" numCol="1" anchor="t">
                  <a:noAutofit/>
                </a:bodyPr>
                <a:lstStyle/>
                <a:p>
                  <a:endParaRPr>
                    <a:solidFill>
                      <a:schemeClr val="tx1"/>
                    </a:solidFill>
                  </a:endParaRPr>
                </a:p>
              </p:txBody>
            </p:sp>
            <p:sp>
              <p:nvSpPr>
                <p:cNvPr id="645" name="Oval 27"/>
                <p:cNvSpPr/>
                <p:nvPr/>
              </p:nvSpPr>
              <p:spPr>
                <a:xfrm>
                  <a:off x="0" y="0"/>
                  <a:ext cx="107950" cy="71439"/>
                </a:xfrm>
                <a:prstGeom prst="ellipse">
                  <a:avLst/>
                </a:prstGeom>
                <a:solidFill>
                  <a:srgbClr val="0000FF"/>
                </a:solidFill>
                <a:ln w="25400" cap="flat">
                  <a:solidFill>
                    <a:srgbClr val="0000FF"/>
                  </a:solidFill>
                  <a:prstDash val="solid"/>
                  <a:round/>
                </a:ln>
                <a:effectLst/>
              </p:spPr>
              <p:txBody>
                <a:bodyPr wrap="square" lIns="45719" tIns="45719" rIns="45719" bIns="45719" numCol="1" anchor="ctr">
                  <a:noAutofit/>
                </a:bodyPr>
                <a:lstStyle/>
                <a:p>
                  <a:pPr algn="ctr">
                    <a:defRPr>
                      <a:solidFill>
                        <a:schemeClr val="accent3">
                          <a:lumOff val="44000"/>
                        </a:schemeClr>
                      </a:solidFill>
                    </a:defRPr>
                  </a:pPr>
                  <a:endParaRPr>
                    <a:solidFill>
                      <a:schemeClr val="tx1"/>
                    </a:solidFill>
                  </a:endParaRPr>
                </a:p>
              </p:txBody>
            </p:sp>
          </p:grpSp>
        </p:grpSp>
        <p:grpSp>
          <p:nvGrpSpPr>
            <p:cNvPr id="654" name="Group 108"/>
            <p:cNvGrpSpPr/>
            <p:nvPr/>
          </p:nvGrpSpPr>
          <p:grpSpPr>
            <a:xfrm>
              <a:off x="3538537" y="1721708"/>
              <a:ext cx="274639" cy="250191"/>
              <a:chOff x="0" y="0"/>
              <a:chExt cx="274637" cy="250189"/>
            </a:xfrm>
          </p:grpSpPr>
          <p:grpSp>
            <p:nvGrpSpPr>
              <p:cNvPr id="650" name="Group 62"/>
              <p:cNvGrpSpPr/>
              <p:nvPr/>
            </p:nvGrpSpPr>
            <p:grpSpPr>
              <a:xfrm>
                <a:off x="0" y="-1"/>
                <a:ext cx="107950" cy="248604"/>
                <a:chOff x="0" y="0"/>
                <a:chExt cx="107950" cy="248602"/>
              </a:xfrm>
            </p:grpSpPr>
            <p:sp>
              <p:nvSpPr>
                <p:cNvPr id="648" name="Straight Arrow Connector 22"/>
                <p:cNvSpPr/>
                <p:nvPr/>
              </p:nvSpPr>
              <p:spPr>
                <a:xfrm flipV="1">
                  <a:off x="54609" y="0"/>
                  <a:ext cx="1" cy="168275"/>
                </a:xfrm>
                <a:prstGeom prst="line">
                  <a:avLst/>
                </a:prstGeom>
                <a:noFill/>
                <a:ln w="28575" cap="flat">
                  <a:solidFill>
                    <a:srgbClr val="000000"/>
                  </a:solidFill>
                  <a:prstDash val="solid"/>
                  <a:round/>
                  <a:tailEnd type="triangle" w="med" len="med"/>
                </a:ln>
                <a:effectLst/>
              </p:spPr>
              <p:txBody>
                <a:bodyPr wrap="square" lIns="45719" tIns="45719" rIns="45719" bIns="45719" numCol="1" anchor="t">
                  <a:noAutofit/>
                </a:bodyPr>
                <a:lstStyle/>
                <a:p>
                  <a:endParaRPr>
                    <a:solidFill>
                      <a:schemeClr val="tx1"/>
                    </a:solidFill>
                  </a:endParaRPr>
                </a:p>
              </p:txBody>
            </p:sp>
            <p:sp>
              <p:nvSpPr>
                <p:cNvPr id="649" name="Oval 23"/>
                <p:cNvSpPr/>
                <p:nvPr/>
              </p:nvSpPr>
              <p:spPr>
                <a:xfrm>
                  <a:off x="0" y="177164"/>
                  <a:ext cx="107950" cy="71439"/>
                </a:xfrm>
                <a:prstGeom prst="ellipse">
                  <a:avLst/>
                </a:prstGeom>
                <a:solidFill>
                  <a:srgbClr val="FF0000"/>
                </a:solidFill>
                <a:ln w="25400" cap="flat">
                  <a:solidFill>
                    <a:srgbClr val="FF0000"/>
                  </a:solidFill>
                  <a:prstDash val="solid"/>
                  <a:round/>
                </a:ln>
                <a:effectLst/>
              </p:spPr>
              <p:txBody>
                <a:bodyPr wrap="square" lIns="45719" tIns="45719" rIns="45719" bIns="45719" numCol="1" anchor="ctr">
                  <a:noAutofit/>
                </a:bodyPr>
                <a:lstStyle/>
                <a:p>
                  <a:pPr algn="ctr">
                    <a:defRPr>
                      <a:solidFill>
                        <a:schemeClr val="accent3">
                          <a:lumOff val="44000"/>
                        </a:schemeClr>
                      </a:solidFill>
                    </a:defRPr>
                  </a:pPr>
                  <a:endParaRPr>
                    <a:solidFill>
                      <a:schemeClr val="tx1"/>
                    </a:solidFill>
                  </a:endParaRPr>
                </a:p>
              </p:txBody>
            </p:sp>
          </p:grpSp>
          <p:grpSp>
            <p:nvGrpSpPr>
              <p:cNvPr id="653" name="Group 65"/>
              <p:cNvGrpSpPr/>
              <p:nvPr/>
            </p:nvGrpSpPr>
            <p:grpSpPr>
              <a:xfrm>
                <a:off x="166687" y="11111"/>
                <a:ext cx="107951" cy="239079"/>
                <a:chOff x="0" y="0"/>
                <a:chExt cx="107950" cy="239078"/>
              </a:xfrm>
            </p:grpSpPr>
            <p:sp>
              <p:nvSpPr>
                <p:cNvPr id="651" name="Straight Arrow Connector 20"/>
                <p:cNvSpPr/>
                <p:nvPr/>
              </p:nvSpPr>
              <p:spPr>
                <a:xfrm flipV="1">
                  <a:off x="62865" y="0"/>
                  <a:ext cx="1" cy="192089"/>
                </a:xfrm>
                <a:prstGeom prst="line">
                  <a:avLst/>
                </a:prstGeom>
                <a:noFill/>
                <a:ln w="28575" cap="flat">
                  <a:solidFill>
                    <a:srgbClr val="000000"/>
                  </a:solidFill>
                  <a:prstDash val="solid"/>
                  <a:round/>
                  <a:tailEnd type="triangle" w="med" len="med"/>
                </a:ln>
                <a:effectLst/>
              </p:spPr>
              <p:txBody>
                <a:bodyPr wrap="square" lIns="45719" tIns="45719" rIns="45719" bIns="45719" numCol="1" anchor="t">
                  <a:noAutofit/>
                </a:bodyPr>
                <a:lstStyle/>
                <a:p>
                  <a:endParaRPr>
                    <a:solidFill>
                      <a:schemeClr val="tx1"/>
                    </a:solidFill>
                  </a:endParaRPr>
                </a:p>
              </p:txBody>
            </p:sp>
            <p:sp>
              <p:nvSpPr>
                <p:cNvPr id="652" name="Oval 21"/>
                <p:cNvSpPr/>
                <p:nvPr/>
              </p:nvSpPr>
              <p:spPr>
                <a:xfrm>
                  <a:off x="0" y="167640"/>
                  <a:ext cx="107950" cy="71439"/>
                </a:xfrm>
                <a:prstGeom prst="ellipse">
                  <a:avLst/>
                </a:prstGeom>
                <a:solidFill>
                  <a:srgbClr val="0000FF"/>
                </a:solidFill>
                <a:ln w="25400" cap="flat">
                  <a:solidFill>
                    <a:srgbClr val="0000FF"/>
                  </a:solidFill>
                  <a:prstDash val="solid"/>
                  <a:round/>
                </a:ln>
                <a:effectLst/>
              </p:spPr>
              <p:txBody>
                <a:bodyPr wrap="square" lIns="45719" tIns="45719" rIns="45719" bIns="45719" numCol="1" anchor="ctr">
                  <a:noAutofit/>
                </a:bodyPr>
                <a:lstStyle/>
                <a:p>
                  <a:pPr algn="ctr">
                    <a:defRPr>
                      <a:solidFill>
                        <a:schemeClr val="accent3">
                          <a:lumOff val="44000"/>
                        </a:schemeClr>
                      </a:solidFill>
                    </a:defRPr>
                  </a:pPr>
                  <a:endParaRPr>
                    <a:solidFill>
                      <a:schemeClr val="tx1"/>
                    </a:solidFill>
                  </a:endParaRPr>
                </a:p>
              </p:txBody>
            </p:sp>
          </p:grpSp>
        </p:grpSp>
        <p:grpSp>
          <p:nvGrpSpPr>
            <p:cNvPr id="661" name="Group 107"/>
            <p:cNvGrpSpPr/>
            <p:nvPr/>
          </p:nvGrpSpPr>
          <p:grpSpPr>
            <a:xfrm>
              <a:off x="5299074" y="1731234"/>
              <a:ext cx="274639" cy="266065"/>
              <a:chOff x="0" y="0"/>
              <a:chExt cx="274637" cy="266064"/>
            </a:xfrm>
          </p:grpSpPr>
          <p:grpSp>
            <p:nvGrpSpPr>
              <p:cNvPr id="657" name="Group 69"/>
              <p:cNvGrpSpPr/>
              <p:nvPr/>
            </p:nvGrpSpPr>
            <p:grpSpPr>
              <a:xfrm>
                <a:off x="0" y="-1"/>
                <a:ext cx="107950" cy="266066"/>
                <a:chOff x="0" y="0"/>
                <a:chExt cx="107950" cy="266064"/>
              </a:xfrm>
            </p:grpSpPr>
            <p:sp>
              <p:nvSpPr>
                <p:cNvPr id="655" name="Straight Arrow Connector 16"/>
                <p:cNvSpPr/>
                <p:nvPr/>
              </p:nvSpPr>
              <p:spPr>
                <a:xfrm flipV="1">
                  <a:off x="54609" y="0"/>
                  <a:ext cx="1" cy="185738"/>
                </a:xfrm>
                <a:prstGeom prst="line">
                  <a:avLst/>
                </a:prstGeom>
                <a:noFill/>
                <a:ln w="28575" cap="flat">
                  <a:solidFill>
                    <a:srgbClr val="000000"/>
                  </a:solidFill>
                  <a:prstDash val="solid"/>
                  <a:round/>
                  <a:tailEnd type="triangle" w="med" len="med"/>
                </a:ln>
                <a:effectLst/>
              </p:spPr>
              <p:txBody>
                <a:bodyPr wrap="square" lIns="45719" tIns="45719" rIns="45719" bIns="45719" numCol="1" anchor="t">
                  <a:noAutofit/>
                </a:bodyPr>
                <a:lstStyle/>
                <a:p>
                  <a:endParaRPr>
                    <a:solidFill>
                      <a:schemeClr val="tx1"/>
                    </a:solidFill>
                  </a:endParaRPr>
                </a:p>
              </p:txBody>
            </p:sp>
            <p:sp>
              <p:nvSpPr>
                <p:cNvPr id="656" name="Oval 17"/>
                <p:cNvSpPr/>
                <p:nvPr/>
              </p:nvSpPr>
              <p:spPr>
                <a:xfrm>
                  <a:off x="0" y="194626"/>
                  <a:ext cx="107950" cy="71439"/>
                </a:xfrm>
                <a:prstGeom prst="ellipse">
                  <a:avLst/>
                </a:prstGeom>
                <a:solidFill>
                  <a:srgbClr val="FF0000"/>
                </a:solidFill>
                <a:ln w="25400" cap="flat">
                  <a:solidFill>
                    <a:srgbClr val="FF0000"/>
                  </a:solidFill>
                  <a:prstDash val="solid"/>
                  <a:round/>
                </a:ln>
                <a:effectLst/>
              </p:spPr>
              <p:txBody>
                <a:bodyPr wrap="square" lIns="45719" tIns="45719" rIns="45719" bIns="45719" numCol="1" anchor="ctr">
                  <a:noAutofit/>
                </a:bodyPr>
                <a:lstStyle/>
                <a:p>
                  <a:pPr algn="ctr">
                    <a:defRPr>
                      <a:solidFill>
                        <a:schemeClr val="accent3">
                          <a:lumOff val="44000"/>
                        </a:schemeClr>
                      </a:solidFill>
                    </a:defRPr>
                  </a:pPr>
                  <a:endParaRPr>
                    <a:solidFill>
                      <a:schemeClr val="tx1"/>
                    </a:solidFill>
                  </a:endParaRPr>
                </a:p>
              </p:txBody>
            </p:sp>
          </p:grpSp>
          <p:grpSp>
            <p:nvGrpSpPr>
              <p:cNvPr id="660" name="Group 72"/>
              <p:cNvGrpSpPr/>
              <p:nvPr/>
            </p:nvGrpSpPr>
            <p:grpSpPr>
              <a:xfrm>
                <a:off x="166687" y="1586"/>
                <a:ext cx="107951" cy="248604"/>
                <a:chOff x="0" y="0"/>
                <a:chExt cx="107950" cy="248602"/>
              </a:xfrm>
            </p:grpSpPr>
            <p:sp>
              <p:nvSpPr>
                <p:cNvPr id="658" name="Straight Arrow Connector 14"/>
                <p:cNvSpPr/>
                <p:nvPr/>
              </p:nvSpPr>
              <p:spPr>
                <a:xfrm flipV="1">
                  <a:off x="62865" y="0"/>
                  <a:ext cx="1" cy="192089"/>
                </a:xfrm>
                <a:prstGeom prst="line">
                  <a:avLst/>
                </a:prstGeom>
                <a:noFill/>
                <a:ln w="28575" cap="flat">
                  <a:solidFill>
                    <a:srgbClr val="000000"/>
                  </a:solidFill>
                  <a:prstDash val="solid"/>
                  <a:round/>
                  <a:tailEnd type="triangle" w="med" len="med"/>
                </a:ln>
                <a:effectLst/>
              </p:spPr>
              <p:txBody>
                <a:bodyPr wrap="square" lIns="45719" tIns="45719" rIns="45719" bIns="45719" numCol="1" anchor="t">
                  <a:noAutofit/>
                </a:bodyPr>
                <a:lstStyle/>
                <a:p>
                  <a:endParaRPr>
                    <a:solidFill>
                      <a:schemeClr val="tx1"/>
                    </a:solidFill>
                  </a:endParaRPr>
                </a:p>
              </p:txBody>
            </p:sp>
            <p:sp>
              <p:nvSpPr>
                <p:cNvPr id="659" name="Oval 15"/>
                <p:cNvSpPr/>
                <p:nvPr/>
              </p:nvSpPr>
              <p:spPr>
                <a:xfrm>
                  <a:off x="0" y="177164"/>
                  <a:ext cx="107950" cy="71439"/>
                </a:xfrm>
                <a:prstGeom prst="ellipse">
                  <a:avLst/>
                </a:prstGeom>
                <a:solidFill>
                  <a:srgbClr val="0000FF"/>
                </a:solidFill>
                <a:ln w="25400" cap="flat">
                  <a:solidFill>
                    <a:srgbClr val="0000FF"/>
                  </a:solidFill>
                  <a:prstDash val="solid"/>
                  <a:round/>
                </a:ln>
                <a:effectLst/>
              </p:spPr>
              <p:txBody>
                <a:bodyPr wrap="square" lIns="45719" tIns="45719" rIns="45719" bIns="45719" numCol="1" anchor="ctr">
                  <a:noAutofit/>
                </a:bodyPr>
                <a:lstStyle/>
                <a:p>
                  <a:pPr algn="ctr">
                    <a:defRPr>
                      <a:solidFill>
                        <a:schemeClr val="accent3">
                          <a:lumOff val="44000"/>
                        </a:schemeClr>
                      </a:solidFill>
                    </a:defRPr>
                  </a:pPr>
                  <a:endParaRPr>
                    <a:solidFill>
                      <a:schemeClr val="tx1"/>
                    </a:solidFill>
                  </a:endParaRPr>
                </a:p>
              </p:txBody>
            </p:sp>
          </p:grpSp>
        </p:grpSp>
      </p:grpSp>
      <p:grpSp>
        <p:nvGrpSpPr>
          <p:cNvPr id="668" name="Group 38"/>
          <p:cNvGrpSpPr/>
          <p:nvPr/>
        </p:nvGrpSpPr>
        <p:grpSpPr>
          <a:xfrm>
            <a:off x="395162" y="3068959"/>
            <a:ext cx="8756342" cy="2997854"/>
            <a:chOff x="0" y="0"/>
            <a:chExt cx="8756340" cy="2997852"/>
          </a:xfrm>
        </p:grpSpPr>
        <p:grpSp>
          <p:nvGrpSpPr>
            <p:cNvPr id="666" name="Group 36"/>
            <p:cNvGrpSpPr/>
            <p:nvPr/>
          </p:nvGrpSpPr>
          <p:grpSpPr>
            <a:xfrm>
              <a:off x="0" y="0"/>
              <a:ext cx="8569326" cy="2997852"/>
              <a:chOff x="0" y="0"/>
              <a:chExt cx="8569325" cy="2997851"/>
            </a:xfrm>
          </p:grpSpPr>
          <p:pic>
            <p:nvPicPr>
              <p:cNvPr id="664" name="Picture 4" descr="Picture 4"/>
              <p:cNvPicPr>
                <a:picLocks noChangeAspect="1"/>
              </p:cNvPicPr>
              <p:nvPr/>
            </p:nvPicPr>
            <p:blipFill>
              <a:blip r:embed="rId3"/>
              <a:stretch>
                <a:fillRect/>
              </a:stretch>
            </p:blipFill>
            <p:spPr>
              <a:xfrm>
                <a:off x="1327972" y="0"/>
                <a:ext cx="5095218" cy="2684003"/>
              </a:xfrm>
              <a:prstGeom prst="rect">
                <a:avLst/>
              </a:prstGeom>
              <a:ln w="12700" cap="flat">
                <a:noFill/>
                <a:miter lim="400000"/>
              </a:ln>
              <a:effectLst/>
            </p:spPr>
          </p:pic>
          <p:sp>
            <p:nvSpPr>
              <p:cNvPr id="665" name="Text Box 5"/>
              <p:cNvSpPr txBox="1"/>
              <p:nvPr/>
            </p:nvSpPr>
            <p:spPr>
              <a:xfrm>
                <a:off x="0" y="2659299"/>
                <a:ext cx="8569325" cy="338552"/>
              </a:xfrm>
              <a:prstGeom prst="rect">
                <a:avLst/>
              </a:prstGeom>
              <a:solidFill>
                <a:schemeClr val="accent3">
                  <a:lumOff val="44000"/>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defRPr sz="1600" b="1">
                    <a:solidFill>
                      <a:srgbClr val="0000FF"/>
                    </a:solidFill>
                    <a:latin typeface="Garamond"/>
                    <a:ea typeface="Garamond"/>
                    <a:cs typeface="Garamond"/>
                    <a:sym typeface="Garamond"/>
                  </a:defRPr>
                </a:pPr>
                <a:r>
                  <a:rPr>
                    <a:solidFill>
                      <a:schemeClr val="tx1"/>
                    </a:solidFill>
                  </a:rPr>
                  <a:t> ”Isocranking”: The isoscalar (np) pair gap is predicted to increase sharply as N </a:t>
                </a:r>
                <a:r>
                  <a:rPr b="0">
                    <a:solidFill>
                      <a:schemeClr val="tx1"/>
                    </a:solidFill>
                    <a:latin typeface="Symbol"/>
                    <a:ea typeface="Symbol"/>
                    <a:cs typeface="Symbol"/>
                    <a:sym typeface="Symbol"/>
                  </a:rPr>
                  <a:t>®  </a:t>
                </a:r>
                <a:r>
                  <a:rPr>
                    <a:solidFill>
                      <a:schemeClr val="tx1"/>
                    </a:solidFill>
                  </a:rPr>
                  <a:t>Z</a:t>
                </a:r>
              </a:p>
            </p:txBody>
          </p:sp>
        </p:grpSp>
        <p:sp>
          <p:nvSpPr>
            <p:cNvPr id="667" name="TextBox 37"/>
            <p:cNvSpPr txBox="1"/>
            <p:nvPr/>
          </p:nvSpPr>
          <p:spPr>
            <a:xfrm>
              <a:off x="6468909" y="357850"/>
              <a:ext cx="2287431" cy="8309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defRPr sz="1600" b="1">
                  <a:solidFill>
                    <a:schemeClr val="accent3">
                      <a:lumOff val="44000"/>
                    </a:schemeClr>
                  </a:solidFill>
                  <a:latin typeface="Garamond"/>
                  <a:ea typeface="Garamond"/>
                  <a:cs typeface="Garamond"/>
                  <a:sym typeface="Garamond"/>
                </a:defRPr>
              </a:pPr>
              <a:r>
                <a:rPr>
                  <a:solidFill>
                    <a:schemeClr val="tx1"/>
                  </a:solidFill>
                </a:rPr>
                <a:t>W. Satula,R.Wyss, </a:t>
              </a:r>
            </a:p>
            <a:p>
              <a:pPr>
                <a:defRPr sz="1600" b="1">
                  <a:solidFill>
                    <a:schemeClr val="accent3">
                      <a:lumOff val="44000"/>
                    </a:schemeClr>
                  </a:solidFill>
                  <a:latin typeface="Garamond"/>
                  <a:ea typeface="Garamond"/>
                  <a:cs typeface="Garamond"/>
                  <a:sym typeface="Garamond"/>
                </a:defRPr>
              </a:pPr>
              <a:r>
                <a:rPr>
                  <a:solidFill>
                    <a:schemeClr val="tx1"/>
                  </a:solidFill>
                </a:rPr>
                <a:t>Phys. Rev. Lett. Vol. 86, 4488 (2001)</a:t>
              </a:r>
            </a:p>
          </p:txBody>
        </p:sp>
      </p:grpSp>
      <p:sp>
        <p:nvSpPr>
          <p:cNvPr id="3" name="textruta 2">
            <a:extLst>
              <a:ext uri="{FF2B5EF4-FFF2-40B4-BE49-F238E27FC236}">
                <a16:creationId xmlns:a16="http://schemas.microsoft.com/office/drawing/2014/main" id="{7095F7F6-8A1F-71B6-AFE6-143F8B22FAF5}"/>
              </a:ext>
            </a:extLst>
          </p:cNvPr>
          <p:cNvSpPr txBox="1"/>
          <p:nvPr/>
        </p:nvSpPr>
        <p:spPr>
          <a:xfrm>
            <a:off x="3688460" y="6540003"/>
            <a:ext cx="2365099"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sv-SE" sz="1200" dirty="0">
                <a:solidFill>
                  <a:schemeClr val="accent2">
                    <a:lumMod val="40000"/>
                    <a:lumOff val="60000"/>
                  </a:schemeClr>
                </a:solidFill>
              </a:rPr>
              <a:t>NN2024  Whistler, BC CA /  BC </a:t>
            </a:r>
          </a:p>
        </p:txBody>
      </p:sp>
      <p:pic>
        <p:nvPicPr>
          <p:cNvPr id="4" name="Picture 8" descr="kth_cmyk">
            <a:extLst>
              <a:ext uri="{FF2B5EF4-FFF2-40B4-BE49-F238E27FC236}">
                <a16:creationId xmlns:a16="http://schemas.microsoft.com/office/drawing/2014/main" id="{041B68B5-EAC9-1400-0821-7086DEE2BE5E}"/>
              </a:ext>
            </a:extLst>
          </p:cNvPr>
          <p:cNvPicPr>
            <a:picLocks noChangeAspect="1" noChangeArrowheads="1"/>
          </p:cNvPicPr>
          <p:nvPr/>
        </p:nvPicPr>
        <p:blipFill>
          <a:blip r:embed="rId4" cstate="print"/>
          <a:srcRect/>
          <a:stretch>
            <a:fillRect/>
          </a:stretch>
        </p:blipFill>
        <p:spPr bwMode="auto">
          <a:xfrm>
            <a:off x="104176" y="84957"/>
            <a:ext cx="659753" cy="659753"/>
          </a:xfrm>
          <a:prstGeom prst="rect">
            <a:avLst/>
          </a:prstGeom>
          <a:noFill/>
          <a:ln w="9525">
            <a:noFill/>
            <a:miter lim="800000"/>
            <a:headEnd/>
            <a:tailEnd/>
          </a:ln>
        </p:spPr>
      </p:pic>
      <p:sp>
        <p:nvSpPr>
          <p:cNvPr id="5" name="TextBox 5">
            <a:extLst>
              <a:ext uri="{FF2B5EF4-FFF2-40B4-BE49-F238E27FC236}">
                <a16:creationId xmlns:a16="http://schemas.microsoft.com/office/drawing/2014/main" id="{DF605403-E34E-0D90-30CC-C58465DC6109}"/>
              </a:ext>
            </a:extLst>
          </p:cNvPr>
          <p:cNvSpPr txBox="1"/>
          <p:nvPr/>
        </p:nvSpPr>
        <p:spPr>
          <a:xfrm>
            <a:off x="647210" y="189434"/>
            <a:ext cx="8117525" cy="6053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lnSpc>
                <a:spcPct val="66000"/>
              </a:lnSpc>
              <a:defRPr>
                <a:solidFill>
                  <a:schemeClr val="accent3">
                    <a:lumOff val="44000"/>
                  </a:schemeClr>
                </a:solidFill>
                <a:latin typeface="Garamond"/>
                <a:ea typeface="Garamond"/>
                <a:cs typeface="Garamond"/>
                <a:sym typeface="Garamond"/>
              </a:defRPr>
            </a:pPr>
            <a:r>
              <a:rPr dirty="0">
                <a:solidFill>
                  <a:schemeClr val="tx1"/>
                </a:solidFill>
              </a:rPr>
              <a:t>Theory predictions for neutron-proton pairing</a:t>
            </a:r>
          </a:p>
          <a:p>
            <a:pPr algn="ctr">
              <a:lnSpc>
                <a:spcPct val="66000"/>
              </a:lnSpc>
              <a:defRPr>
                <a:solidFill>
                  <a:schemeClr val="accent3">
                    <a:lumOff val="44000"/>
                  </a:schemeClr>
                </a:solidFill>
                <a:latin typeface="Garamond"/>
                <a:ea typeface="Garamond"/>
                <a:cs typeface="Garamond"/>
                <a:sym typeface="Garamond"/>
              </a:defRPr>
            </a:pPr>
            <a:r>
              <a:rPr dirty="0">
                <a:solidFill>
                  <a:schemeClr val="tx1"/>
                </a:solidFill>
              </a:rPr>
              <a:t>in the heaviest N ~ Z nuclei</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Platshållare för sidfot 4"/>
          <p:cNvSpPr>
            <a:spLocks noGrp="1"/>
          </p:cNvSpPr>
          <p:nvPr>
            <p:ph type="ftr" sz="quarter" idx="11"/>
          </p:nvPr>
        </p:nvSpPr>
        <p:spPr>
          <a:xfrm>
            <a:off x="6771600" y="6492875"/>
            <a:ext cx="2225535" cy="365125"/>
          </a:xfrm>
          <a:prstGeom prst="rect">
            <a:avLst/>
          </a:prstGeom>
        </p:spPr>
        <p:txBody>
          <a:bodyPr vert="horz" lIns="91440" tIns="45720" rIns="91440" bIns="45720" rtlCol="0" anchor="ctr"/>
          <a:lstStyle>
            <a:defPPr>
              <a:defRPr lang="en-GB"/>
            </a:defPPr>
            <a:lvl1pPr algn="ctr" rtl="0" fontAlgn="base">
              <a:spcBef>
                <a:spcPct val="0"/>
              </a:spcBef>
              <a:spcAft>
                <a:spcPct val="0"/>
              </a:spcAft>
              <a:defRPr sz="1200" kern="1200">
                <a:solidFill>
                  <a:schemeClr val="tx1">
                    <a:tint val="75000"/>
                  </a:schemeClr>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lgn="l">
              <a:defRPr/>
            </a:pPr>
            <a:r>
              <a:rPr lang="is-IS" dirty="0"/>
              <a:t>NN2024  Whistler, BC CA /  BC </a:t>
            </a:r>
            <a:endParaRPr lang="en-GB" sz="1200" dirty="0">
              <a:latin typeface="+mj-lt"/>
            </a:endParaRPr>
          </a:p>
        </p:txBody>
      </p:sp>
      <p:sp>
        <p:nvSpPr>
          <p:cNvPr id="2" name="TextBox 1"/>
          <p:cNvSpPr txBox="1"/>
          <p:nvPr/>
        </p:nvSpPr>
        <p:spPr>
          <a:xfrm>
            <a:off x="395536" y="1698534"/>
            <a:ext cx="1656184" cy="523220"/>
          </a:xfrm>
          <a:prstGeom prst="rect">
            <a:avLst/>
          </a:prstGeom>
          <a:solidFill>
            <a:srgbClr val="FFFFFF"/>
          </a:solidFill>
          <a:ln w="38100" cmpd="sng">
            <a:solidFill>
              <a:srgbClr val="FF0000"/>
            </a:solidFill>
          </a:ln>
        </p:spPr>
        <p:txBody>
          <a:bodyPr wrap="square" rtlCol="0">
            <a:spAutoFit/>
          </a:bodyPr>
          <a:lstStyle/>
          <a:p>
            <a:r>
              <a:rPr lang="en-US" sz="1400" dirty="0" err="1">
                <a:solidFill>
                  <a:srgbClr val="FF0000"/>
                </a:solidFill>
                <a:latin typeface="Comic Sans MS"/>
                <a:cs typeface="Comic Sans MS"/>
              </a:rPr>
              <a:t>Isoscalar</a:t>
            </a:r>
            <a:r>
              <a:rPr lang="en-US" sz="1400" dirty="0">
                <a:solidFill>
                  <a:srgbClr val="FF0000"/>
                </a:solidFill>
                <a:latin typeface="Comic Sans MS"/>
                <a:cs typeface="Comic Sans MS"/>
              </a:rPr>
              <a:t> Pairing Condensate</a:t>
            </a:r>
          </a:p>
        </p:txBody>
      </p:sp>
      <p:pic>
        <p:nvPicPr>
          <p:cNvPr id="3" name="Picture 2"/>
          <p:cNvPicPr>
            <a:picLocks noChangeAspect="1"/>
          </p:cNvPicPr>
          <p:nvPr/>
        </p:nvPicPr>
        <p:blipFill rotWithShape="1">
          <a:blip r:embed="rId2"/>
          <a:srcRect l="-5" t="4417" r="5" b="-732"/>
          <a:stretch/>
        </p:blipFill>
        <p:spPr>
          <a:xfrm>
            <a:off x="2981208" y="834438"/>
            <a:ext cx="5263200" cy="4744800"/>
          </a:xfrm>
          <a:prstGeom prst="rect">
            <a:avLst/>
          </a:prstGeom>
        </p:spPr>
      </p:pic>
      <p:graphicFrame>
        <p:nvGraphicFramePr>
          <p:cNvPr id="4" name="Object 3"/>
          <p:cNvGraphicFramePr>
            <a:graphicFrameLocks noChangeAspect="1"/>
          </p:cNvGraphicFramePr>
          <p:nvPr>
            <p:extLst>
              <p:ext uri="{D42A27DB-BD31-4B8C-83A1-F6EECF244321}">
                <p14:modId xmlns:p14="http://schemas.microsoft.com/office/powerpoint/2010/main" val="3412201971"/>
              </p:ext>
            </p:extLst>
          </p:nvPr>
        </p:nvGraphicFramePr>
        <p:xfrm>
          <a:off x="4438650" y="3560200"/>
          <a:ext cx="266700" cy="165100"/>
        </p:xfrm>
        <a:graphic>
          <a:graphicData uri="http://schemas.openxmlformats.org/presentationml/2006/ole">
            <mc:AlternateContent xmlns:mc="http://schemas.openxmlformats.org/markup-compatibility/2006">
              <mc:Choice xmlns:v="urn:schemas-microsoft-com:vml" Requires="v">
                <p:oleObj name="Equation" r:id="rId3" imgW="266700" imgH="165100" progId="Equation.3">
                  <p:embed/>
                </p:oleObj>
              </mc:Choice>
              <mc:Fallback>
                <p:oleObj name="Equation" r:id="rId3" imgW="266700" imgH="165100" progId="Equation.3">
                  <p:embed/>
                  <p:pic>
                    <p:nvPicPr>
                      <p:cNvPr id="4" name="Object 3"/>
                      <p:cNvPicPr/>
                      <p:nvPr/>
                    </p:nvPicPr>
                    <p:blipFill>
                      <a:blip r:embed="rId4"/>
                      <a:stretch>
                        <a:fillRect/>
                      </a:stretch>
                    </p:blipFill>
                    <p:spPr>
                      <a:xfrm>
                        <a:off x="4438650" y="3560200"/>
                        <a:ext cx="266700" cy="165100"/>
                      </a:xfrm>
                      <a:prstGeom prst="rect">
                        <a:avLst/>
                      </a:prstGeom>
                    </p:spPr>
                  </p:pic>
                </p:oleObj>
              </mc:Fallback>
            </mc:AlternateContent>
          </a:graphicData>
        </a:graphic>
      </p:graphicFrame>
      <p:sp>
        <p:nvSpPr>
          <p:cNvPr id="15" name="TextBox 14"/>
          <p:cNvSpPr txBox="1"/>
          <p:nvPr/>
        </p:nvSpPr>
        <p:spPr>
          <a:xfrm>
            <a:off x="2555776" y="5605660"/>
            <a:ext cx="5328592" cy="923330"/>
          </a:xfrm>
          <a:prstGeom prst="rect">
            <a:avLst/>
          </a:prstGeom>
          <a:solidFill>
            <a:srgbClr val="FFFFFF"/>
          </a:solidFill>
          <a:ln>
            <a:solidFill>
              <a:srgbClr val="00CC99"/>
            </a:solidFill>
          </a:ln>
        </p:spPr>
        <p:txBody>
          <a:bodyPr wrap="square" rtlCol="0">
            <a:spAutoFit/>
          </a:bodyPr>
          <a:lstStyle/>
          <a:p>
            <a:pPr algn="ctr"/>
            <a:r>
              <a:rPr lang="en-US" sz="1800" dirty="0">
                <a:latin typeface="Garamond" panose="02020404030301010803" pitchFamily="18" charset="0"/>
              </a:rPr>
              <a:t>“Mixed-Spin Pairing Condensates in Heavy Nuclei“</a:t>
            </a:r>
            <a:br>
              <a:rPr lang="en-US" sz="1800" dirty="0">
                <a:latin typeface="Garamond" panose="02020404030301010803" pitchFamily="18" charset="0"/>
              </a:rPr>
            </a:br>
            <a:r>
              <a:rPr lang="en-US" sz="1800" dirty="0">
                <a:latin typeface="Garamond" panose="02020404030301010803" pitchFamily="18" charset="0"/>
              </a:rPr>
              <a:t>A. </a:t>
            </a:r>
            <a:r>
              <a:rPr lang="en-US" sz="1800" dirty="0" err="1">
                <a:latin typeface="Garamond" panose="02020404030301010803" pitchFamily="18" charset="0"/>
              </a:rPr>
              <a:t>Gezerlis</a:t>
            </a:r>
            <a:r>
              <a:rPr lang="en-US" sz="1800" dirty="0">
                <a:latin typeface="Garamond" panose="02020404030301010803" pitchFamily="18" charset="0"/>
              </a:rPr>
              <a:t>, G. F. </a:t>
            </a:r>
            <a:r>
              <a:rPr lang="en-US" sz="1800" dirty="0" err="1">
                <a:latin typeface="Garamond" panose="02020404030301010803" pitchFamily="18" charset="0"/>
              </a:rPr>
              <a:t>Bertsch</a:t>
            </a:r>
            <a:r>
              <a:rPr lang="en-US" sz="1800" dirty="0">
                <a:latin typeface="Garamond" panose="02020404030301010803" pitchFamily="18" charset="0"/>
              </a:rPr>
              <a:t>, and Y. L. </a:t>
            </a:r>
            <a:r>
              <a:rPr lang="en-US" sz="1800" dirty="0" err="1">
                <a:latin typeface="Garamond" panose="02020404030301010803" pitchFamily="18" charset="0"/>
              </a:rPr>
              <a:t>Luo</a:t>
            </a:r>
            <a:endParaRPr lang="en-US" sz="1800" dirty="0">
              <a:latin typeface="Garamond" panose="02020404030301010803" pitchFamily="18" charset="0"/>
            </a:endParaRPr>
          </a:p>
          <a:p>
            <a:pPr algn="ctr"/>
            <a:r>
              <a:rPr lang="en-US" sz="1800" dirty="0">
                <a:latin typeface="Garamond" panose="02020404030301010803" pitchFamily="18" charset="0"/>
              </a:rPr>
              <a:t>Phys. Rev. </a:t>
            </a:r>
            <a:r>
              <a:rPr lang="en-US" sz="1800" dirty="0" err="1">
                <a:latin typeface="Garamond" panose="02020404030301010803" pitchFamily="18" charset="0"/>
              </a:rPr>
              <a:t>Lett</a:t>
            </a:r>
            <a:r>
              <a:rPr lang="en-US" sz="1800" dirty="0">
                <a:latin typeface="Garamond" panose="02020404030301010803" pitchFamily="18" charset="0"/>
              </a:rPr>
              <a:t>. 106, 252502  (2011)</a:t>
            </a:r>
          </a:p>
        </p:txBody>
      </p:sp>
      <p:cxnSp>
        <p:nvCxnSpPr>
          <p:cNvPr id="12" name="Straight Arrow Connector 11"/>
          <p:cNvCxnSpPr/>
          <p:nvPr/>
        </p:nvCxnSpPr>
        <p:spPr>
          <a:xfrm>
            <a:off x="2051720" y="1986566"/>
            <a:ext cx="3960440" cy="792088"/>
          </a:xfrm>
          <a:prstGeom prst="straightConnector1">
            <a:avLst/>
          </a:prstGeom>
          <a:ln w="7620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395536" y="2543466"/>
            <a:ext cx="1656184" cy="523220"/>
          </a:xfrm>
          <a:prstGeom prst="rect">
            <a:avLst/>
          </a:prstGeom>
          <a:solidFill>
            <a:srgbClr val="FFFFFF"/>
          </a:solidFill>
          <a:ln w="38100" cmpd="sng">
            <a:solidFill>
              <a:srgbClr val="0000FF"/>
            </a:solidFill>
          </a:ln>
        </p:spPr>
        <p:txBody>
          <a:bodyPr wrap="square" rtlCol="0">
            <a:spAutoFit/>
          </a:bodyPr>
          <a:lstStyle/>
          <a:p>
            <a:r>
              <a:rPr lang="en-US" sz="1400" dirty="0">
                <a:solidFill>
                  <a:srgbClr val="0000FF"/>
                </a:solidFill>
                <a:latin typeface="Comic Sans MS"/>
                <a:cs typeface="Comic Sans MS"/>
              </a:rPr>
              <a:t>Mixed Pairing Condensate</a:t>
            </a:r>
          </a:p>
        </p:txBody>
      </p:sp>
      <p:cxnSp>
        <p:nvCxnSpPr>
          <p:cNvPr id="22" name="Straight Arrow Connector 21"/>
          <p:cNvCxnSpPr>
            <a:cxnSpLocks/>
          </p:cNvCxnSpPr>
          <p:nvPr/>
        </p:nvCxnSpPr>
        <p:spPr>
          <a:xfrm>
            <a:off x="2051720" y="2636316"/>
            <a:ext cx="4680520" cy="574386"/>
          </a:xfrm>
          <a:prstGeom prst="straightConnector1">
            <a:avLst/>
          </a:prstGeom>
          <a:ln w="76200" cmpd="sng">
            <a:solidFill>
              <a:srgbClr val="0000FF"/>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395536" y="3570742"/>
            <a:ext cx="1656184" cy="523220"/>
          </a:xfrm>
          <a:prstGeom prst="rect">
            <a:avLst/>
          </a:prstGeom>
          <a:solidFill>
            <a:srgbClr val="FFFFFF"/>
          </a:solidFill>
          <a:ln w="38100" cmpd="sng">
            <a:solidFill>
              <a:srgbClr val="218F21"/>
            </a:solidFill>
          </a:ln>
        </p:spPr>
        <p:txBody>
          <a:bodyPr wrap="square" rtlCol="0">
            <a:spAutoFit/>
          </a:bodyPr>
          <a:lstStyle/>
          <a:p>
            <a:r>
              <a:rPr lang="en-US" sz="1400" dirty="0" err="1">
                <a:solidFill>
                  <a:srgbClr val="218F21"/>
                </a:solidFill>
                <a:latin typeface="Comic Sans MS"/>
                <a:cs typeface="Comic Sans MS"/>
              </a:rPr>
              <a:t>Isovector</a:t>
            </a:r>
            <a:r>
              <a:rPr lang="en-US" sz="1400" dirty="0">
                <a:solidFill>
                  <a:srgbClr val="218F21"/>
                </a:solidFill>
                <a:latin typeface="Comic Sans MS"/>
                <a:cs typeface="Comic Sans MS"/>
              </a:rPr>
              <a:t> Pairing Condensate</a:t>
            </a:r>
          </a:p>
        </p:txBody>
      </p:sp>
      <p:cxnSp>
        <p:nvCxnSpPr>
          <p:cNvPr id="26" name="Straight Arrow Connector 25"/>
          <p:cNvCxnSpPr>
            <a:stCxn id="25" idx="3"/>
          </p:cNvCxnSpPr>
          <p:nvPr/>
        </p:nvCxnSpPr>
        <p:spPr>
          <a:xfrm>
            <a:off x="2051720" y="3832352"/>
            <a:ext cx="4320480" cy="386462"/>
          </a:xfrm>
          <a:prstGeom prst="straightConnector1">
            <a:avLst/>
          </a:prstGeom>
          <a:ln w="76200" cmpd="sng">
            <a:solidFill>
              <a:srgbClr val="218F2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2051720" y="4578854"/>
            <a:ext cx="2376264" cy="216024"/>
          </a:xfrm>
          <a:prstGeom prst="straightConnector1">
            <a:avLst/>
          </a:prstGeom>
          <a:ln w="38100" cmpd="sng">
            <a:solidFill>
              <a:srgbClr val="0000FF"/>
            </a:solidFill>
            <a:prstDash val="dash"/>
            <a:headEnd type="none"/>
            <a:tailEnd type="triangle"/>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395536" y="4631117"/>
            <a:ext cx="1656184" cy="307777"/>
          </a:xfrm>
          <a:prstGeom prst="rect">
            <a:avLst/>
          </a:prstGeom>
          <a:solidFill>
            <a:srgbClr val="FFFFFF"/>
          </a:solidFill>
          <a:ln w="38100" cmpd="sng">
            <a:solidFill>
              <a:srgbClr val="0000FF"/>
            </a:solidFill>
          </a:ln>
        </p:spPr>
        <p:txBody>
          <a:bodyPr wrap="square" rtlCol="0">
            <a:spAutoFit/>
          </a:bodyPr>
          <a:lstStyle/>
          <a:p>
            <a:r>
              <a:rPr lang="en-US" sz="1400" dirty="0">
                <a:solidFill>
                  <a:srgbClr val="0000FF"/>
                </a:solidFill>
                <a:latin typeface="Comic Sans MS"/>
                <a:cs typeface="Comic Sans MS"/>
              </a:rPr>
              <a:t>Proton </a:t>
            </a:r>
            <a:r>
              <a:rPr lang="en-US" sz="1400" dirty="0" err="1">
                <a:solidFill>
                  <a:srgbClr val="0000FF"/>
                </a:solidFill>
                <a:latin typeface="Comic Sans MS"/>
                <a:cs typeface="Comic Sans MS"/>
              </a:rPr>
              <a:t>dripline</a:t>
            </a:r>
            <a:endParaRPr lang="en-US" sz="1400" dirty="0">
              <a:solidFill>
                <a:srgbClr val="0000FF"/>
              </a:solidFill>
              <a:latin typeface="Comic Sans MS"/>
              <a:cs typeface="Comic Sans MS"/>
            </a:endParaRPr>
          </a:p>
        </p:txBody>
      </p:sp>
      <p:pic>
        <p:nvPicPr>
          <p:cNvPr id="5" name="Picture 8" descr="kth_cmyk">
            <a:extLst>
              <a:ext uri="{FF2B5EF4-FFF2-40B4-BE49-F238E27FC236}">
                <a16:creationId xmlns:a16="http://schemas.microsoft.com/office/drawing/2014/main" id="{657ACC17-7B3B-5A33-111A-F80E74D56070}"/>
              </a:ext>
            </a:extLst>
          </p:cNvPr>
          <p:cNvPicPr>
            <a:picLocks noChangeAspect="1" noChangeArrowheads="1"/>
          </p:cNvPicPr>
          <p:nvPr/>
        </p:nvPicPr>
        <p:blipFill>
          <a:blip r:embed="rId5" cstate="print"/>
          <a:srcRect/>
          <a:stretch>
            <a:fillRect/>
          </a:stretch>
        </p:blipFill>
        <p:spPr bwMode="auto">
          <a:xfrm>
            <a:off x="104176" y="84957"/>
            <a:ext cx="819150" cy="819150"/>
          </a:xfrm>
          <a:prstGeom prst="rect">
            <a:avLst/>
          </a:prstGeom>
          <a:noFill/>
          <a:ln w="9525">
            <a:noFill/>
            <a:miter lim="800000"/>
            <a:headEnd/>
            <a:tailEnd/>
          </a:ln>
        </p:spPr>
      </p:pic>
    </p:spTree>
    <p:extLst>
      <p:ext uri="{BB962C8B-B14F-4D97-AF65-F5344CB8AC3E}">
        <p14:creationId xmlns:p14="http://schemas.microsoft.com/office/powerpoint/2010/main" val="339046102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98"/>
          <p:cNvSpPr>
            <a:spLocks noChangeArrowheads="1"/>
          </p:cNvSpPr>
          <p:nvPr/>
        </p:nvSpPr>
        <p:spPr bwMode="auto">
          <a:xfrm>
            <a:off x="1045033" y="133501"/>
            <a:ext cx="8098967" cy="1569660"/>
          </a:xfrm>
          <a:prstGeom prst="rect">
            <a:avLst/>
          </a:prstGeom>
          <a:noFill/>
          <a:ln>
            <a:noFill/>
          </a:ln>
        </p:spPr>
        <p:txBody>
          <a:bodyPr wrap="square">
            <a:spAutoFit/>
          </a:bodyPr>
          <a:lstStyle/>
          <a:p>
            <a:r>
              <a:rPr lang="en-GB" dirty="0">
                <a:solidFill>
                  <a:schemeClr val="tx1"/>
                </a:solidFill>
                <a:latin typeface="Garamond" panose="02020404030301010803" pitchFamily="18" charset="0"/>
                <a:cs typeface="Calibri"/>
              </a:rPr>
              <a:t>Similarly to a magnetic field on a superconductor, the rotational motion of  a deformed nucleus counteracts the </a:t>
            </a:r>
            <a:r>
              <a:rPr lang="en-GB" dirty="0" err="1">
                <a:solidFill>
                  <a:schemeClr val="tx1"/>
                </a:solidFill>
                <a:latin typeface="Garamond" panose="02020404030301010803" pitchFamily="18" charset="0"/>
                <a:cs typeface="Calibri"/>
              </a:rPr>
              <a:t>isovector</a:t>
            </a:r>
            <a:r>
              <a:rPr lang="en-GB" dirty="0">
                <a:solidFill>
                  <a:schemeClr val="tx1"/>
                </a:solidFill>
                <a:latin typeface="Garamond" panose="02020404030301010803" pitchFamily="18" charset="0"/>
                <a:cs typeface="Calibri"/>
              </a:rPr>
              <a:t>-coupled (J=0) superfluid phase by breaking time-reversed </a:t>
            </a:r>
            <a:r>
              <a:rPr lang="en-GB" dirty="0" err="1">
                <a:solidFill>
                  <a:schemeClr val="tx1"/>
                </a:solidFill>
                <a:latin typeface="Garamond" panose="02020404030301010803" pitchFamily="18" charset="0"/>
                <a:cs typeface="Calibri"/>
              </a:rPr>
              <a:t>nn</a:t>
            </a:r>
            <a:r>
              <a:rPr lang="en-GB" dirty="0">
                <a:solidFill>
                  <a:schemeClr val="tx1"/>
                </a:solidFill>
                <a:latin typeface="Garamond" panose="02020404030301010803" pitchFamily="18" charset="0"/>
                <a:cs typeface="Calibri"/>
              </a:rPr>
              <a:t> or pp pairs.</a:t>
            </a:r>
          </a:p>
          <a:p>
            <a:r>
              <a:rPr lang="en-GB" dirty="0">
                <a:solidFill>
                  <a:schemeClr val="tx1"/>
                </a:solidFill>
                <a:latin typeface="Garamond" panose="02020404030301010803" pitchFamily="18" charset="0"/>
                <a:cs typeface="Calibri"/>
              </a:rPr>
              <a:t>(Coriolis anti-pairing effect)</a:t>
            </a:r>
            <a:endParaRPr lang="en-GB" u="sng" dirty="0">
              <a:solidFill>
                <a:schemeClr val="tx1"/>
              </a:solidFill>
              <a:latin typeface="Garamond" panose="02020404030301010803" pitchFamily="18" charset="0"/>
              <a:cs typeface="Calibri"/>
            </a:endParaRPr>
          </a:p>
        </p:txBody>
      </p:sp>
      <p:pic>
        <p:nvPicPr>
          <p:cNvPr id="57347" name="Picture 106" descr="coll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320" y="1787391"/>
            <a:ext cx="3481906" cy="4845998"/>
          </a:xfrm>
          <a:prstGeom prst="rect">
            <a:avLst/>
          </a:prstGeom>
          <a:noFill/>
          <a:ln w="28575">
            <a:solidFill>
              <a:srgbClr val="000066"/>
            </a:solidFill>
            <a:miter lim="800000"/>
            <a:headEnd/>
            <a:tailEnd/>
          </a:ln>
          <a:extLst>
            <a:ext uri="{909E8E84-426E-40dd-AFC4-6F175D3DCCD1}">
              <a14:hiddenFill xmlns="" xmlns:a14="http://schemas.microsoft.com/office/drawing/2010/main">
                <a:solidFill>
                  <a:srgbClr val="FFFFFF"/>
                </a:solidFill>
              </a14:hiddenFill>
            </a:ext>
          </a:extLst>
        </p:spPr>
      </p:pic>
      <p:grpSp>
        <p:nvGrpSpPr>
          <p:cNvPr id="102" name="Group 107"/>
          <p:cNvGrpSpPr>
            <a:grpSpLocks/>
          </p:cNvGrpSpPr>
          <p:nvPr/>
        </p:nvGrpSpPr>
        <p:grpSpPr bwMode="auto">
          <a:xfrm>
            <a:off x="5227231" y="2418097"/>
            <a:ext cx="3139008" cy="2595736"/>
            <a:chOff x="1920" y="432"/>
            <a:chExt cx="2256" cy="2352"/>
          </a:xfrm>
        </p:grpSpPr>
        <p:sp>
          <p:nvSpPr>
            <p:cNvPr id="103" name="Line 103"/>
            <p:cNvSpPr>
              <a:spLocks noChangeShapeType="1"/>
            </p:cNvSpPr>
            <p:nvPr/>
          </p:nvSpPr>
          <p:spPr bwMode="auto">
            <a:xfrm flipV="1">
              <a:off x="3168" y="432"/>
              <a:ext cx="0" cy="2352"/>
            </a:xfrm>
            <a:prstGeom prst="line">
              <a:avLst/>
            </a:prstGeom>
            <a:noFill/>
            <a:ln w="19050">
              <a:solidFill>
                <a:srgbClr val="000066"/>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schemeClr val="tx1"/>
                </a:solidFill>
                <a:latin typeface="Garamond" panose="02020404030301010803" pitchFamily="18" charset="0"/>
              </a:endParaRPr>
            </a:p>
          </p:txBody>
        </p:sp>
        <p:sp>
          <p:nvSpPr>
            <p:cNvPr id="104" name="Oval 3"/>
            <p:cNvSpPr>
              <a:spLocks noChangeArrowheads="1"/>
            </p:cNvSpPr>
            <p:nvPr/>
          </p:nvSpPr>
          <p:spPr bwMode="auto">
            <a:xfrm rot="932384">
              <a:off x="2352" y="928"/>
              <a:ext cx="1728" cy="1488"/>
            </a:xfrm>
            <a:prstGeom prst="ellipse">
              <a:avLst/>
            </a:prstGeom>
            <a:noFill/>
            <a:ln w="3175">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sv-SE">
                <a:solidFill>
                  <a:schemeClr val="tx1"/>
                </a:solidFill>
                <a:latin typeface="Garamond" panose="02020404030301010803" pitchFamily="18" charset="0"/>
              </a:endParaRPr>
            </a:p>
          </p:txBody>
        </p:sp>
        <p:sp>
          <p:nvSpPr>
            <p:cNvPr id="105" name="Oval 4"/>
            <p:cNvSpPr>
              <a:spLocks noChangeArrowheads="1"/>
            </p:cNvSpPr>
            <p:nvPr/>
          </p:nvSpPr>
          <p:spPr bwMode="auto">
            <a:xfrm>
              <a:off x="3552" y="2080"/>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06" name="Oval 5"/>
            <p:cNvSpPr>
              <a:spLocks noChangeArrowheads="1"/>
            </p:cNvSpPr>
            <p:nvPr/>
          </p:nvSpPr>
          <p:spPr bwMode="auto">
            <a:xfrm>
              <a:off x="3312" y="1552"/>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07" name="Oval 6"/>
            <p:cNvSpPr>
              <a:spLocks noChangeArrowheads="1"/>
            </p:cNvSpPr>
            <p:nvPr/>
          </p:nvSpPr>
          <p:spPr bwMode="auto">
            <a:xfrm>
              <a:off x="2640" y="1264"/>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08" name="Oval 7"/>
            <p:cNvSpPr>
              <a:spLocks noChangeArrowheads="1"/>
            </p:cNvSpPr>
            <p:nvPr/>
          </p:nvSpPr>
          <p:spPr bwMode="auto">
            <a:xfrm>
              <a:off x="3504" y="1744"/>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09" name="Oval 8"/>
            <p:cNvSpPr>
              <a:spLocks noChangeArrowheads="1"/>
            </p:cNvSpPr>
            <p:nvPr/>
          </p:nvSpPr>
          <p:spPr bwMode="auto">
            <a:xfrm>
              <a:off x="3600" y="1840"/>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10" name="Oval 9"/>
            <p:cNvSpPr>
              <a:spLocks noChangeArrowheads="1"/>
            </p:cNvSpPr>
            <p:nvPr/>
          </p:nvSpPr>
          <p:spPr bwMode="auto">
            <a:xfrm>
              <a:off x="3456" y="1984"/>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11" name="Oval 10"/>
            <p:cNvSpPr>
              <a:spLocks noChangeArrowheads="1"/>
            </p:cNvSpPr>
            <p:nvPr/>
          </p:nvSpPr>
          <p:spPr bwMode="auto">
            <a:xfrm>
              <a:off x="3696" y="1696"/>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12" name="Oval 11"/>
            <p:cNvSpPr>
              <a:spLocks noChangeArrowheads="1"/>
            </p:cNvSpPr>
            <p:nvPr/>
          </p:nvSpPr>
          <p:spPr bwMode="auto">
            <a:xfrm>
              <a:off x="3264" y="2032"/>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13" name="Oval 12"/>
            <p:cNvSpPr>
              <a:spLocks noChangeArrowheads="1"/>
            </p:cNvSpPr>
            <p:nvPr/>
          </p:nvSpPr>
          <p:spPr bwMode="auto">
            <a:xfrm>
              <a:off x="3552" y="1600"/>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14" name="Oval 13"/>
            <p:cNvSpPr>
              <a:spLocks noChangeArrowheads="1"/>
            </p:cNvSpPr>
            <p:nvPr/>
          </p:nvSpPr>
          <p:spPr bwMode="auto">
            <a:xfrm>
              <a:off x="3120" y="1840"/>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15" name="Oval 14"/>
            <p:cNvSpPr>
              <a:spLocks noChangeArrowheads="1"/>
            </p:cNvSpPr>
            <p:nvPr/>
          </p:nvSpPr>
          <p:spPr bwMode="auto">
            <a:xfrm>
              <a:off x="3072" y="1696"/>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16" name="Oval 15"/>
            <p:cNvSpPr>
              <a:spLocks noChangeArrowheads="1"/>
            </p:cNvSpPr>
            <p:nvPr/>
          </p:nvSpPr>
          <p:spPr bwMode="auto">
            <a:xfrm>
              <a:off x="2688" y="1840"/>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17" name="Oval 16"/>
            <p:cNvSpPr>
              <a:spLocks noChangeArrowheads="1"/>
            </p:cNvSpPr>
            <p:nvPr/>
          </p:nvSpPr>
          <p:spPr bwMode="auto">
            <a:xfrm>
              <a:off x="2832" y="1360"/>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18" name="Oval 17"/>
            <p:cNvSpPr>
              <a:spLocks noChangeArrowheads="1"/>
            </p:cNvSpPr>
            <p:nvPr/>
          </p:nvSpPr>
          <p:spPr bwMode="auto">
            <a:xfrm>
              <a:off x="2352" y="1408"/>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19" name="Oval 18"/>
            <p:cNvSpPr>
              <a:spLocks noChangeArrowheads="1"/>
            </p:cNvSpPr>
            <p:nvPr/>
          </p:nvSpPr>
          <p:spPr bwMode="auto">
            <a:xfrm>
              <a:off x="3504" y="1408"/>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20" name="Oval 19"/>
            <p:cNvSpPr>
              <a:spLocks noChangeArrowheads="1"/>
            </p:cNvSpPr>
            <p:nvPr/>
          </p:nvSpPr>
          <p:spPr bwMode="auto">
            <a:xfrm>
              <a:off x="3696" y="1936"/>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21" name="Oval 20"/>
            <p:cNvSpPr>
              <a:spLocks noChangeArrowheads="1"/>
            </p:cNvSpPr>
            <p:nvPr/>
          </p:nvSpPr>
          <p:spPr bwMode="auto">
            <a:xfrm>
              <a:off x="2976" y="1744"/>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22" name="Oval 21"/>
            <p:cNvSpPr>
              <a:spLocks noChangeArrowheads="1"/>
            </p:cNvSpPr>
            <p:nvPr/>
          </p:nvSpPr>
          <p:spPr bwMode="auto">
            <a:xfrm>
              <a:off x="2784" y="2080"/>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23" name="Oval 22"/>
            <p:cNvSpPr>
              <a:spLocks noChangeArrowheads="1"/>
            </p:cNvSpPr>
            <p:nvPr/>
          </p:nvSpPr>
          <p:spPr bwMode="auto">
            <a:xfrm>
              <a:off x="2736" y="1504"/>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24" name="Oval 23"/>
            <p:cNvSpPr>
              <a:spLocks noChangeArrowheads="1"/>
            </p:cNvSpPr>
            <p:nvPr/>
          </p:nvSpPr>
          <p:spPr bwMode="auto">
            <a:xfrm>
              <a:off x="2640" y="1600"/>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25" name="Oval 24"/>
            <p:cNvSpPr>
              <a:spLocks noChangeArrowheads="1"/>
            </p:cNvSpPr>
            <p:nvPr/>
          </p:nvSpPr>
          <p:spPr bwMode="auto">
            <a:xfrm>
              <a:off x="2496" y="1888"/>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26" name="Oval 25"/>
            <p:cNvSpPr>
              <a:spLocks noChangeArrowheads="1"/>
            </p:cNvSpPr>
            <p:nvPr/>
          </p:nvSpPr>
          <p:spPr bwMode="auto">
            <a:xfrm>
              <a:off x="2448" y="1696"/>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27" name="Oval 26"/>
            <p:cNvSpPr>
              <a:spLocks noChangeArrowheads="1"/>
            </p:cNvSpPr>
            <p:nvPr/>
          </p:nvSpPr>
          <p:spPr bwMode="auto">
            <a:xfrm>
              <a:off x="2976" y="1984"/>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28" name="Oval 27"/>
            <p:cNvSpPr>
              <a:spLocks noChangeArrowheads="1"/>
            </p:cNvSpPr>
            <p:nvPr/>
          </p:nvSpPr>
          <p:spPr bwMode="auto">
            <a:xfrm>
              <a:off x="2496" y="1360"/>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29" name="Oval 28"/>
            <p:cNvSpPr>
              <a:spLocks noChangeArrowheads="1"/>
            </p:cNvSpPr>
            <p:nvPr/>
          </p:nvSpPr>
          <p:spPr bwMode="auto">
            <a:xfrm>
              <a:off x="2784" y="1600"/>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30" name="Oval 29"/>
            <p:cNvSpPr>
              <a:spLocks noChangeArrowheads="1"/>
            </p:cNvSpPr>
            <p:nvPr/>
          </p:nvSpPr>
          <p:spPr bwMode="auto">
            <a:xfrm>
              <a:off x="2400" y="1504"/>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31" name="Oval 30"/>
            <p:cNvSpPr>
              <a:spLocks noChangeArrowheads="1"/>
            </p:cNvSpPr>
            <p:nvPr/>
          </p:nvSpPr>
          <p:spPr bwMode="auto">
            <a:xfrm>
              <a:off x="3408" y="2128"/>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32" name="Oval 31"/>
            <p:cNvSpPr>
              <a:spLocks noChangeArrowheads="1"/>
            </p:cNvSpPr>
            <p:nvPr/>
          </p:nvSpPr>
          <p:spPr bwMode="auto">
            <a:xfrm>
              <a:off x="3024" y="1504"/>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33" name="Oval 32"/>
            <p:cNvSpPr>
              <a:spLocks noChangeArrowheads="1"/>
            </p:cNvSpPr>
            <p:nvPr/>
          </p:nvSpPr>
          <p:spPr bwMode="auto">
            <a:xfrm>
              <a:off x="2784" y="1840"/>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34" name="Oval 33"/>
            <p:cNvSpPr>
              <a:spLocks noChangeArrowheads="1"/>
            </p:cNvSpPr>
            <p:nvPr/>
          </p:nvSpPr>
          <p:spPr bwMode="auto">
            <a:xfrm>
              <a:off x="2496" y="1168"/>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35" name="Oval 34"/>
            <p:cNvSpPr>
              <a:spLocks noChangeArrowheads="1"/>
            </p:cNvSpPr>
            <p:nvPr/>
          </p:nvSpPr>
          <p:spPr bwMode="auto">
            <a:xfrm>
              <a:off x="2688" y="2032"/>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36" name="Oval 35"/>
            <p:cNvSpPr>
              <a:spLocks noChangeArrowheads="1"/>
            </p:cNvSpPr>
            <p:nvPr/>
          </p:nvSpPr>
          <p:spPr bwMode="auto">
            <a:xfrm>
              <a:off x="2976" y="2176"/>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37" name="Oval 36"/>
            <p:cNvSpPr>
              <a:spLocks noChangeArrowheads="1"/>
            </p:cNvSpPr>
            <p:nvPr/>
          </p:nvSpPr>
          <p:spPr bwMode="auto">
            <a:xfrm>
              <a:off x="3168" y="2128"/>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38" name="Oval 37"/>
            <p:cNvSpPr>
              <a:spLocks noChangeArrowheads="1"/>
            </p:cNvSpPr>
            <p:nvPr/>
          </p:nvSpPr>
          <p:spPr bwMode="auto">
            <a:xfrm>
              <a:off x="3744" y="1504"/>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39" name="Oval 38"/>
            <p:cNvSpPr>
              <a:spLocks noChangeArrowheads="1"/>
            </p:cNvSpPr>
            <p:nvPr/>
          </p:nvSpPr>
          <p:spPr bwMode="auto">
            <a:xfrm>
              <a:off x="3312" y="1696"/>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40" name="Oval 39"/>
            <p:cNvSpPr>
              <a:spLocks noChangeArrowheads="1"/>
            </p:cNvSpPr>
            <p:nvPr/>
          </p:nvSpPr>
          <p:spPr bwMode="auto">
            <a:xfrm>
              <a:off x="2352" y="1552"/>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41" name="Oval 40"/>
            <p:cNvSpPr>
              <a:spLocks noChangeArrowheads="1"/>
            </p:cNvSpPr>
            <p:nvPr/>
          </p:nvSpPr>
          <p:spPr bwMode="auto">
            <a:xfrm>
              <a:off x="2400" y="1264"/>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42" name="Oval 41"/>
            <p:cNvSpPr>
              <a:spLocks noChangeArrowheads="1"/>
            </p:cNvSpPr>
            <p:nvPr/>
          </p:nvSpPr>
          <p:spPr bwMode="auto">
            <a:xfrm>
              <a:off x="2400" y="1744"/>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43" name="Oval 42"/>
            <p:cNvSpPr>
              <a:spLocks noChangeArrowheads="1"/>
            </p:cNvSpPr>
            <p:nvPr/>
          </p:nvSpPr>
          <p:spPr bwMode="auto">
            <a:xfrm>
              <a:off x="2592" y="1984"/>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44" name="Oval 43"/>
            <p:cNvSpPr>
              <a:spLocks noChangeArrowheads="1"/>
            </p:cNvSpPr>
            <p:nvPr/>
          </p:nvSpPr>
          <p:spPr bwMode="auto">
            <a:xfrm>
              <a:off x="2880" y="2128"/>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45" name="Oval 44"/>
            <p:cNvSpPr>
              <a:spLocks noChangeArrowheads="1"/>
            </p:cNvSpPr>
            <p:nvPr/>
          </p:nvSpPr>
          <p:spPr bwMode="auto">
            <a:xfrm>
              <a:off x="3168" y="2176"/>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46" name="Oval 45"/>
            <p:cNvSpPr>
              <a:spLocks noChangeArrowheads="1"/>
            </p:cNvSpPr>
            <p:nvPr/>
          </p:nvSpPr>
          <p:spPr bwMode="auto">
            <a:xfrm>
              <a:off x="3312" y="2176"/>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47" name="Oval 46"/>
            <p:cNvSpPr>
              <a:spLocks noChangeArrowheads="1"/>
            </p:cNvSpPr>
            <p:nvPr/>
          </p:nvSpPr>
          <p:spPr bwMode="auto">
            <a:xfrm>
              <a:off x="3168" y="1552"/>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48" name="Oval 47"/>
            <p:cNvSpPr>
              <a:spLocks noChangeArrowheads="1"/>
            </p:cNvSpPr>
            <p:nvPr/>
          </p:nvSpPr>
          <p:spPr bwMode="auto">
            <a:xfrm>
              <a:off x="2880" y="1600"/>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49" name="Oval 48"/>
            <p:cNvSpPr>
              <a:spLocks noChangeArrowheads="1"/>
            </p:cNvSpPr>
            <p:nvPr/>
          </p:nvSpPr>
          <p:spPr bwMode="auto">
            <a:xfrm>
              <a:off x="2592" y="1744"/>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50" name="Oval 49"/>
            <p:cNvSpPr>
              <a:spLocks noChangeArrowheads="1"/>
            </p:cNvSpPr>
            <p:nvPr/>
          </p:nvSpPr>
          <p:spPr bwMode="auto">
            <a:xfrm>
              <a:off x="2880" y="1168"/>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51" name="Oval 50"/>
            <p:cNvSpPr>
              <a:spLocks noChangeArrowheads="1"/>
            </p:cNvSpPr>
            <p:nvPr/>
          </p:nvSpPr>
          <p:spPr bwMode="auto">
            <a:xfrm>
              <a:off x="3312" y="1840"/>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52" name="Oval 51"/>
            <p:cNvSpPr>
              <a:spLocks noChangeArrowheads="1"/>
            </p:cNvSpPr>
            <p:nvPr/>
          </p:nvSpPr>
          <p:spPr bwMode="auto">
            <a:xfrm>
              <a:off x="2544" y="1456"/>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53" name="Oval 52"/>
            <p:cNvSpPr>
              <a:spLocks noChangeArrowheads="1"/>
            </p:cNvSpPr>
            <p:nvPr/>
          </p:nvSpPr>
          <p:spPr bwMode="auto">
            <a:xfrm>
              <a:off x="3760" y="1872"/>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54" name="Oval 53"/>
            <p:cNvSpPr>
              <a:spLocks noChangeArrowheads="1"/>
            </p:cNvSpPr>
            <p:nvPr/>
          </p:nvSpPr>
          <p:spPr bwMode="auto">
            <a:xfrm>
              <a:off x="3640" y="2016"/>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55" name="Oval 54"/>
            <p:cNvSpPr>
              <a:spLocks noChangeArrowheads="1"/>
            </p:cNvSpPr>
            <p:nvPr/>
          </p:nvSpPr>
          <p:spPr bwMode="auto">
            <a:xfrm>
              <a:off x="3496" y="2120"/>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56" name="Oval 55"/>
            <p:cNvSpPr>
              <a:spLocks noChangeArrowheads="1"/>
            </p:cNvSpPr>
            <p:nvPr/>
          </p:nvSpPr>
          <p:spPr bwMode="auto">
            <a:xfrm rot="-3495685">
              <a:off x="2912" y="776"/>
              <a:ext cx="720" cy="1632"/>
            </a:xfrm>
            <a:prstGeom prst="ellipse">
              <a:avLst/>
            </a:prstGeom>
            <a:noFill/>
            <a:ln w="63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sv-SE">
                <a:solidFill>
                  <a:schemeClr val="tx1"/>
                </a:solidFill>
                <a:latin typeface="Garamond" panose="02020404030301010803" pitchFamily="18" charset="0"/>
              </a:endParaRPr>
            </a:p>
          </p:txBody>
        </p:sp>
        <p:sp>
          <p:nvSpPr>
            <p:cNvPr id="157" name="Oval 56"/>
            <p:cNvSpPr>
              <a:spLocks noChangeArrowheads="1"/>
            </p:cNvSpPr>
            <p:nvPr/>
          </p:nvSpPr>
          <p:spPr bwMode="auto">
            <a:xfrm>
              <a:off x="3072" y="1936"/>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58" name="Oval 57"/>
            <p:cNvSpPr>
              <a:spLocks noChangeArrowheads="1"/>
            </p:cNvSpPr>
            <p:nvPr/>
          </p:nvSpPr>
          <p:spPr bwMode="auto">
            <a:xfrm>
              <a:off x="3840" y="1744"/>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59" name="Oval 58"/>
            <p:cNvSpPr>
              <a:spLocks noChangeArrowheads="1"/>
            </p:cNvSpPr>
            <p:nvPr/>
          </p:nvSpPr>
          <p:spPr bwMode="auto">
            <a:xfrm>
              <a:off x="3840" y="1552"/>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60" name="Oval 59"/>
            <p:cNvSpPr>
              <a:spLocks noChangeArrowheads="1"/>
            </p:cNvSpPr>
            <p:nvPr/>
          </p:nvSpPr>
          <p:spPr bwMode="auto">
            <a:xfrm>
              <a:off x="3120" y="1360"/>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61" name="Oval 60"/>
            <p:cNvSpPr>
              <a:spLocks noChangeArrowheads="1"/>
            </p:cNvSpPr>
            <p:nvPr/>
          </p:nvSpPr>
          <p:spPr bwMode="auto">
            <a:xfrm>
              <a:off x="3312" y="1312"/>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62" name="Oval 61"/>
            <p:cNvSpPr>
              <a:spLocks noChangeArrowheads="1"/>
            </p:cNvSpPr>
            <p:nvPr/>
          </p:nvSpPr>
          <p:spPr bwMode="auto">
            <a:xfrm>
              <a:off x="3360" y="1120"/>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63" name="Oval 62"/>
            <p:cNvSpPr>
              <a:spLocks noChangeArrowheads="1"/>
            </p:cNvSpPr>
            <p:nvPr/>
          </p:nvSpPr>
          <p:spPr bwMode="auto">
            <a:xfrm>
              <a:off x="3600" y="1312"/>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64" name="Oval 63"/>
            <p:cNvSpPr>
              <a:spLocks noChangeArrowheads="1"/>
            </p:cNvSpPr>
            <p:nvPr/>
          </p:nvSpPr>
          <p:spPr bwMode="auto">
            <a:xfrm>
              <a:off x="3600" y="1168"/>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65" name="Oval 64"/>
            <p:cNvSpPr>
              <a:spLocks noChangeArrowheads="1"/>
            </p:cNvSpPr>
            <p:nvPr/>
          </p:nvSpPr>
          <p:spPr bwMode="auto">
            <a:xfrm>
              <a:off x="3792" y="1360"/>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66" name="Oval 65"/>
            <p:cNvSpPr>
              <a:spLocks noChangeArrowheads="1"/>
            </p:cNvSpPr>
            <p:nvPr/>
          </p:nvSpPr>
          <p:spPr bwMode="auto">
            <a:xfrm>
              <a:off x="3696" y="1216"/>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67" name="Oval 66"/>
            <p:cNvSpPr>
              <a:spLocks noChangeArrowheads="1"/>
            </p:cNvSpPr>
            <p:nvPr/>
          </p:nvSpPr>
          <p:spPr bwMode="auto">
            <a:xfrm>
              <a:off x="3456" y="1264"/>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68" name="Oval 67"/>
            <p:cNvSpPr>
              <a:spLocks noChangeArrowheads="1"/>
            </p:cNvSpPr>
            <p:nvPr/>
          </p:nvSpPr>
          <p:spPr bwMode="auto">
            <a:xfrm>
              <a:off x="2976" y="1264"/>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69" name="Oval 68"/>
            <p:cNvSpPr>
              <a:spLocks noChangeArrowheads="1"/>
            </p:cNvSpPr>
            <p:nvPr/>
          </p:nvSpPr>
          <p:spPr bwMode="auto">
            <a:xfrm>
              <a:off x="3120" y="1168"/>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70" name="Oval 69"/>
            <p:cNvSpPr>
              <a:spLocks noChangeArrowheads="1"/>
            </p:cNvSpPr>
            <p:nvPr/>
          </p:nvSpPr>
          <p:spPr bwMode="auto">
            <a:xfrm>
              <a:off x="2928" y="976"/>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71" name="Oval 70"/>
            <p:cNvSpPr>
              <a:spLocks noChangeArrowheads="1"/>
            </p:cNvSpPr>
            <p:nvPr/>
          </p:nvSpPr>
          <p:spPr bwMode="auto">
            <a:xfrm>
              <a:off x="2640" y="1072"/>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72" name="Oval 71"/>
            <p:cNvSpPr>
              <a:spLocks noChangeArrowheads="1"/>
            </p:cNvSpPr>
            <p:nvPr/>
          </p:nvSpPr>
          <p:spPr bwMode="auto">
            <a:xfrm>
              <a:off x="2784" y="976"/>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73" name="Oval 72"/>
            <p:cNvSpPr>
              <a:spLocks noChangeArrowheads="1"/>
            </p:cNvSpPr>
            <p:nvPr/>
          </p:nvSpPr>
          <p:spPr bwMode="auto">
            <a:xfrm>
              <a:off x="2544" y="1072"/>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74" name="Oval 73"/>
            <p:cNvSpPr>
              <a:spLocks noChangeArrowheads="1"/>
            </p:cNvSpPr>
            <p:nvPr/>
          </p:nvSpPr>
          <p:spPr bwMode="auto">
            <a:xfrm>
              <a:off x="2832" y="920"/>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75" name="Oval 74"/>
            <p:cNvSpPr>
              <a:spLocks noChangeArrowheads="1"/>
            </p:cNvSpPr>
            <p:nvPr/>
          </p:nvSpPr>
          <p:spPr bwMode="auto">
            <a:xfrm>
              <a:off x="2688" y="976"/>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76" name="Oval 75"/>
            <p:cNvSpPr>
              <a:spLocks noChangeArrowheads="1"/>
            </p:cNvSpPr>
            <p:nvPr/>
          </p:nvSpPr>
          <p:spPr bwMode="auto">
            <a:xfrm>
              <a:off x="3120" y="1072"/>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77" name="Oval 76"/>
            <p:cNvSpPr>
              <a:spLocks noChangeArrowheads="1"/>
            </p:cNvSpPr>
            <p:nvPr/>
          </p:nvSpPr>
          <p:spPr bwMode="auto">
            <a:xfrm>
              <a:off x="3360" y="976"/>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78" name="Oval 77"/>
            <p:cNvSpPr>
              <a:spLocks noChangeArrowheads="1"/>
            </p:cNvSpPr>
            <p:nvPr/>
          </p:nvSpPr>
          <p:spPr bwMode="auto">
            <a:xfrm>
              <a:off x="3216" y="928"/>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79" name="Oval 78"/>
            <p:cNvSpPr>
              <a:spLocks noChangeArrowheads="1"/>
            </p:cNvSpPr>
            <p:nvPr/>
          </p:nvSpPr>
          <p:spPr bwMode="auto">
            <a:xfrm>
              <a:off x="2976" y="928"/>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80" name="Oval 79"/>
            <p:cNvSpPr>
              <a:spLocks noChangeArrowheads="1"/>
            </p:cNvSpPr>
            <p:nvPr/>
          </p:nvSpPr>
          <p:spPr bwMode="auto">
            <a:xfrm>
              <a:off x="3504" y="1072"/>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81" name="Oval 80"/>
            <p:cNvSpPr>
              <a:spLocks noChangeArrowheads="1"/>
            </p:cNvSpPr>
            <p:nvPr/>
          </p:nvSpPr>
          <p:spPr bwMode="auto">
            <a:xfrm>
              <a:off x="3096" y="912"/>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82" name="Oval 81"/>
            <p:cNvSpPr>
              <a:spLocks noChangeArrowheads="1"/>
            </p:cNvSpPr>
            <p:nvPr/>
          </p:nvSpPr>
          <p:spPr bwMode="auto">
            <a:xfrm>
              <a:off x="3024" y="1072"/>
              <a:ext cx="240" cy="240"/>
            </a:xfrm>
            <a:prstGeom prst="ellipse">
              <a:avLst/>
            </a:prstGeom>
            <a:solidFill>
              <a:srgbClr val="9999FF">
                <a:alpha val="50195"/>
              </a:srgbClr>
            </a:solidFill>
            <a:ln w="6350">
              <a:solidFill>
                <a:srgbClr val="000066"/>
              </a:solidFill>
              <a:round/>
              <a:headEnd/>
              <a:tailEnd/>
            </a:ln>
          </p:spPr>
          <p:txBody>
            <a:bodyPr wrap="none" anchor="ctr"/>
            <a:lstStyle/>
            <a:p>
              <a:endParaRPr lang="sv-SE">
                <a:solidFill>
                  <a:schemeClr val="tx1"/>
                </a:solidFill>
                <a:latin typeface="Garamond" panose="02020404030301010803" pitchFamily="18" charset="0"/>
              </a:endParaRPr>
            </a:p>
          </p:txBody>
        </p:sp>
        <p:sp>
          <p:nvSpPr>
            <p:cNvPr id="183" name="Line 82"/>
            <p:cNvSpPr>
              <a:spLocks noChangeShapeType="1"/>
            </p:cNvSpPr>
            <p:nvPr/>
          </p:nvSpPr>
          <p:spPr bwMode="auto">
            <a:xfrm>
              <a:off x="3528" y="2080"/>
              <a:ext cx="144" cy="48"/>
            </a:xfrm>
            <a:prstGeom prst="line">
              <a:avLst/>
            </a:prstGeom>
            <a:noFill/>
            <a:ln w="635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chemeClr val="tx1"/>
                </a:solidFill>
                <a:latin typeface="Garamond" panose="02020404030301010803" pitchFamily="18" charset="0"/>
              </a:endParaRPr>
            </a:p>
          </p:txBody>
        </p:sp>
        <p:sp>
          <p:nvSpPr>
            <p:cNvPr id="184" name="Line 83"/>
            <p:cNvSpPr>
              <a:spLocks noChangeShapeType="1"/>
            </p:cNvSpPr>
            <p:nvPr/>
          </p:nvSpPr>
          <p:spPr bwMode="auto">
            <a:xfrm>
              <a:off x="3456" y="2128"/>
              <a:ext cx="48" cy="96"/>
            </a:xfrm>
            <a:prstGeom prst="line">
              <a:avLst/>
            </a:prstGeom>
            <a:noFill/>
            <a:ln w="635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chemeClr val="tx1"/>
                </a:solidFill>
                <a:latin typeface="Garamond" panose="02020404030301010803" pitchFamily="18" charset="0"/>
              </a:endParaRPr>
            </a:p>
          </p:txBody>
        </p:sp>
        <p:sp>
          <p:nvSpPr>
            <p:cNvPr id="185" name="Line 84"/>
            <p:cNvSpPr>
              <a:spLocks noChangeShapeType="1"/>
            </p:cNvSpPr>
            <p:nvPr/>
          </p:nvSpPr>
          <p:spPr bwMode="auto">
            <a:xfrm flipV="1">
              <a:off x="3504" y="2032"/>
              <a:ext cx="144" cy="8"/>
            </a:xfrm>
            <a:prstGeom prst="line">
              <a:avLst/>
            </a:prstGeom>
            <a:noFill/>
            <a:ln w="635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chemeClr val="tx1"/>
                </a:solidFill>
                <a:latin typeface="Garamond" panose="02020404030301010803" pitchFamily="18" charset="0"/>
              </a:endParaRPr>
            </a:p>
          </p:txBody>
        </p:sp>
        <p:sp>
          <p:nvSpPr>
            <p:cNvPr id="186" name="Line 85"/>
            <p:cNvSpPr>
              <a:spLocks noChangeShapeType="1"/>
            </p:cNvSpPr>
            <p:nvPr/>
          </p:nvSpPr>
          <p:spPr bwMode="auto">
            <a:xfrm>
              <a:off x="3496" y="2120"/>
              <a:ext cx="152" cy="104"/>
            </a:xfrm>
            <a:prstGeom prst="line">
              <a:avLst/>
            </a:prstGeom>
            <a:noFill/>
            <a:ln w="635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chemeClr val="tx1"/>
                </a:solidFill>
                <a:latin typeface="Garamond" panose="02020404030301010803" pitchFamily="18" charset="0"/>
              </a:endParaRPr>
            </a:p>
          </p:txBody>
        </p:sp>
        <p:grpSp>
          <p:nvGrpSpPr>
            <p:cNvPr id="187" name="Group 86"/>
            <p:cNvGrpSpPr>
              <a:grpSpLocks/>
            </p:cNvGrpSpPr>
            <p:nvPr/>
          </p:nvGrpSpPr>
          <p:grpSpPr bwMode="auto">
            <a:xfrm rot="-9673807">
              <a:off x="2512" y="1360"/>
              <a:ext cx="216" cy="192"/>
              <a:chOff x="4752" y="2688"/>
              <a:chExt cx="216" cy="192"/>
            </a:xfrm>
          </p:grpSpPr>
          <p:sp>
            <p:nvSpPr>
              <p:cNvPr id="194" name="Line 87"/>
              <p:cNvSpPr>
                <a:spLocks noChangeShapeType="1"/>
              </p:cNvSpPr>
              <p:nvPr/>
            </p:nvSpPr>
            <p:spPr bwMode="auto">
              <a:xfrm>
                <a:off x="4824" y="2736"/>
                <a:ext cx="144" cy="48"/>
              </a:xfrm>
              <a:prstGeom prst="line">
                <a:avLst/>
              </a:prstGeom>
              <a:noFill/>
              <a:ln w="635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chemeClr val="tx1"/>
                  </a:solidFill>
                  <a:latin typeface="Garamond" panose="02020404030301010803" pitchFamily="18" charset="0"/>
                </a:endParaRPr>
              </a:p>
            </p:txBody>
          </p:sp>
          <p:sp>
            <p:nvSpPr>
              <p:cNvPr id="195" name="Line 88"/>
              <p:cNvSpPr>
                <a:spLocks noChangeShapeType="1"/>
              </p:cNvSpPr>
              <p:nvPr/>
            </p:nvSpPr>
            <p:spPr bwMode="auto">
              <a:xfrm>
                <a:off x="4752" y="2784"/>
                <a:ext cx="48" cy="96"/>
              </a:xfrm>
              <a:prstGeom prst="line">
                <a:avLst/>
              </a:prstGeom>
              <a:noFill/>
              <a:ln w="635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chemeClr val="tx1"/>
                  </a:solidFill>
                  <a:latin typeface="Garamond" panose="02020404030301010803" pitchFamily="18" charset="0"/>
                </a:endParaRPr>
              </a:p>
            </p:txBody>
          </p:sp>
          <p:sp>
            <p:nvSpPr>
              <p:cNvPr id="196" name="Line 89"/>
              <p:cNvSpPr>
                <a:spLocks noChangeShapeType="1"/>
              </p:cNvSpPr>
              <p:nvPr/>
            </p:nvSpPr>
            <p:spPr bwMode="auto">
              <a:xfrm flipV="1">
                <a:off x="4800" y="2688"/>
                <a:ext cx="144" cy="8"/>
              </a:xfrm>
              <a:prstGeom prst="line">
                <a:avLst/>
              </a:prstGeom>
              <a:noFill/>
              <a:ln w="635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chemeClr val="tx1"/>
                  </a:solidFill>
                  <a:latin typeface="Garamond" panose="02020404030301010803" pitchFamily="18" charset="0"/>
                </a:endParaRPr>
              </a:p>
            </p:txBody>
          </p:sp>
          <p:sp>
            <p:nvSpPr>
              <p:cNvPr id="197" name="Line 90"/>
              <p:cNvSpPr>
                <a:spLocks noChangeShapeType="1"/>
              </p:cNvSpPr>
              <p:nvPr/>
            </p:nvSpPr>
            <p:spPr bwMode="auto">
              <a:xfrm>
                <a:off x="4792" y="2776"/>
                <a:ext cx="152" cy="104"/>
              </a:xfrm>
              <a:prstGeom prst="line">
                <a:avLst/>
              </a:prstGeom>
              <a:noFill/>
              <a:ln w="635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chemeClr val="tx1"/>
                  </a:solidFill>
                  <a:latin typeface="Garamond" panose="02020404030301010803" pitchFamily="18" charset="0"/>
                </a:endParaRPr>
              </a:p>
            </p:txBody>
          </p:sp>
        </p:grpSp>
        <p:sp>
          <p:nvSpPr>
            <p:cNvPr id="188" name="Oval 94"/>
            <p:cNvSpPr>
              <a:spLocks noChangeArrowheads="1"/>
            </p:cNvSpPr>
            <p:nvPr/>
          </p:nvSpPr>
          <p:spPr bwMode="auto">
            <a:xfrm rot="2186992">
              <a:off x="2618" y="1451"/>
              <a:ext cx="240" cy="240"/>
            </a:xfrm>
            <a:prstGeom prst="ellipse">
              <a:avLst/>
            </a:prstGeom>
            <a:gradFill rotWithShape="0">
              <a:gsLst>
                <a:gs pos="0">
                  <a:srgbClr val="6600CC"/>
                </a:gs>
                <a:gs pos="100000">
                  <a:srgbClr val="FF0066"/>
                </a:gs>
              </a:gsLst>
              <a:path path="shape">
                <a:fillToRect l="50000" t="50000" r="50000" b="50000"/>
              </a:path>
            </a:gradFill>
            <a:ln w="6350">
              <a:solidFill>
                <a:srgbClr val="FF0000"/>
              </a:solidFill>
              <a:round/>
              <a:headEnd/>
              <a:tailEnd/>
            </a:ln>
          </p:spPr>
          <p:txBody>
            <a:bodyPr wrap="none" anchor="ctr"/>
            <a:lstStyle/>
            <a:p>
              <a:endParaRPr lang="sv-SE">
                <a:solidFill>
                  <a:schemeClr val="tx1"/>
                </a:solidFill>
                <a:latin typeface="Garamond" panose="02020404030301010803" pitchFamily="18" charset="0"/>
              </a:endParaRPr>
            </a:p>
          </p:txBody>
        </p:sp>
        <p:sp>
          <p:nvSpPr>
            <p:cNvPr id="189" name="Oval 97"/>
            <p:cNvSpPr>
              <a:spLocks noChangeArrowheads="1"/>
            </p:cNvSpPr>
            <p:nvPr/>
          </p:nvSpPr>
          <p:spPr bwMode="auto">
            <a:xfrm rot="-8623190">
              <a:off x="3284" y="1923"/>
              <a:ext cx="240" cy="240"/>
            </a:xfrm>
            <a:prstGeom prst="ellipse">
              <a:avLst/>
            </a:prstGeom>
            <a:gradFill rotWithShape="0">
              <a:gsLst>
                <a:gs pos="0">
                  <a:srgbClr val="6600CC"/>
                </a:gs>
                <a:gs pos="100000">
                  <a:srgbClr val="FF0066"/>
                </a:gs>
              </a:gsLst>
              <a:path path="shape">
                <a:fillToRect l="50000" t="50000" r="50000" b="50000"/>
              </a:path>
            </a:gradFill>
            <a:ln w="6350">
              <a:solidFill>
                <a:srgbClr val="FF0000"/>
              </a:solidFill>
              <a:round/>
              <a:headEnd/>
              <a:tailEnd/>
            </a:ln>
          </p:spPr>
          <p:txBody>
            <a:bodyPr wrap="none" anchor="ctr"/>
            <a:lstStyle/>
            <a:p>
              <a:endParaRPr lang="sv-SE">
                <a:solidFill>
                  <a:schemeClr val="tx1"/>
                </a:solidFill>
                <a:latin typeface="Garamond" panose="02020404030301010803" pitchFamily="18" charset="0"/>
              </a:endParaRPr>
            </a:p>
          </p:txBody>
        </p:sp>
        <p:sp>
          <p:nvSpPr>
            <p:cNvPr id="190" name="AutoShape 101"/>
            <p:cNvSpPr>
              <a:spLocks noChangeArrowheads="1"/>
            </p:cNvSpPr>
            <p:nvPr/>
          </p:nvSpPr>
          <p:spPr bwMode="auto">
            <a:xfrm rot="8400682">
              <a:off x="1920" y="1824"/>
              <a:ext cx="816" cy="192"/>
            </a:xfrm>
            <a:prstGeom prst="notchedRightArrow">
              <a:avLst>
                <a:gd name="adj1" fmla="val 50000"/>
                <a:gd name="adj2" fmla="val 106250"/>
              </a:avLst>
            </a:prstGeom>
            <a:gradFill rotWithShape="0">
              <a:gsLst>
                <a:gs pos="0">
                  <a:srgbClr val="3366FF"/>
                </a:gs>
                <a:gs pos="50000">
                  <a:srgbClr val="000066"/>
                </a:gs>
                <a:gs pos="100000">
                  <a:srgbClr val="3366FF"/>
                </a:gs>
              </a:gsLst>
              <a:lin ang="5400000" scaled="1"/>
            </a:gradFill>
            <a:ln w="6350">
              <a:solidFill>
                <a:schemeClr val="tx1"/>
              </a:solidFill>
              <a:miter lim="800000"/>
              <a:headEnd/>
              <a:tailEnd/>
            </a:ln>
          </p:spPr>
          <p:txBody>
            <a:bodyPr wrap="none" anchor="ctr"/>
            <a:lstStyle/>
            <a:p>
              <a:endParaRPr lang="sv-SE">
                <a:solidFill>
                  <a:schemeClr val="tx1"/>
                </a:solidFill>
                <a:latin typeface="Garamond" panose="02020404030301010803" pitchFamily="18" charset="0"/>
              </a:endParaRPr>
            </a:p>
          </p:txBody>
        </p:sp>
        <p:sp>
          <p:nvSpPr>
            <p:cNvPr id="191" name="AutoShape 102"/>
            <p:cNvSpPr>
              <a:spLocks noChangeArrowheads="1"/>
            </p:cNvSpPr>
            <p:nvPr/>
          </p:nvSpPr>
          <p:spPr bwMode="auto">
            <a:xfrm rot="-2691199">
              <a:off x="3360" y="1584"/>
              <a:ext cx="816" cy="192"/>
            </a:xfrm>
            <a:prstGeom prst="notchedRightArrow">
              <a:avLst>
                <a:gd name="adj1" fmla="val 50000"/>
                <a:gd name="adj2" fmla="val 106250"/>
              </a:avLst>
            </a:prstGeom>
            <a:gradFill rotWithShape="0">
              <a:gsLst>
                <a:gs pos="0">
                  <a:srgbClr val="3366FF"/>
                </a:gs>
                <a:gs pos="50000">
                  <a:srgbClr val="000066"/>
                </a:gs>
                <a:gs pos="100000">
                  <a:srgbClr val="3366FF"/>
                </a:gs>
              </a:gsLst>
              <a:lin ang="5400000" scaled="1"/>
            </a:gradFill>
            <a:ln w="6350">
              <a:solidFill>
                <a:schemeClr val="tx1"/>
              </a:solidFill>
              <a:miter lim="800000"/>
              <a:headEnd/>
              <a:tailEnd/>
            </a:ln>
          </p:spPr>
          <p:txBody>
            <a:bodyPr wrap="none" anchor="ctr"/>
            <a:lstStyle/>
            <a:p>
              <a:endParaRPr lang="sv-SE">
                <a:solidFill>
                  <a:schemeClr val="tx1"/>
                </a:solidFill>
                <a:latin typeface="Garamond" panose="02020404030301010803" pitchFamily="18" charset="0"/>
              </a:endParaRPr>
            </a:p>
          </p:txBody>
        </p:sp>
        <p:sp>
          <p:nvSpPr>
            <p:cNvPr id="192" name="Freeform 104"/>
            <p:cNvSpPr>
              <a:spLocks/>
            </p:cNvSpPr>
            <p:nvPr/>
          </p:nvSpPr>
          <p:spPr bwMode="auto">
            <a:xfrm>
              <a:off x="3072" y="720"/>
              <a:ext cx="192" cy="56"/>
            </a:xfrm>
            <a:custGeom>
              <a:avLst/>
              <a:gdLst>
                <a:gd name="T0" fmla="*/ 0 w 192"/>
                <a:gd name="T1" fmla="*/ 0 h 56"/>
                <a:gd name="T2" fmla="*/ 48 w 192"/>
                <a:gd name="T3" fmla="*/ 48 h 56"/>
                <a:gd name="T4" fmla="*/ 144 w 192"/>
                <a:gd name="T5" fmla="*/ 48 h 56"/>
                <a:gd name="T6" fmla="*/ 192 w 192"/>
                <a:gd name="T7" fmla="*/ 0 h 56"/>
                <a:gd name="T8" fmla="*/ 0 60000 65536"/>
                <a:gd name="T9" fmla="*/ 0 60000 65536"/>
                <a:gd name="T10" fmla="*/ 0 60000 65536"/>
                <a:gd name="T11" fmla="*/ 0 60000 65536"/>
                <a:gd name="T12" fmla="*/ 0 w 192"/>
                <a:gd name="T13" fmla="*/ 0 h 56"/>
                <a:gd name="T14" fmla="*/ 192 w 192"/>
                <a:gd name="T15" fmla="*/ 56 h 56"/>
              </a:gdLst>
              <a:ahLst/>
              <a:cxnLst>
                <a:cxn ang="T8">
                  <a:pos x="T0" y="T1"/>
                </a:cxn>
                <a:cxn ang="T9">
                  <a:pos x="T2" y="T3"/>
                </a:cxn>
                <a:cxn ang="T10">
                  <a:pos x="T4" y="T5"/>
                </a:cxn>
                <a:cxn ang="T11">
                  <a:pos x="T6" y="T7"/>
                </a:cxn>
              </a:cxnLst>
              <a:rect l="T12" t="T13" r="T14" b="T15"/>
              <a:pathLst>
                <a:path w="192" h="56">
                  <a:moveTo>
                    <a:pt x="0" y="0"/>
                  </a:moveTo>
                  <a:cubicBezTo>
                    <a:pt x="12" y="20"/>
                    <a:pt x="24" y="40"/>
                    <a:pt x="48" y="48"/>
                  </a:cubicBezTo>
                  <a:cubicBezTo>
                    <a:pt x="72" y="56"/>
                    <a:pt x="120" y="56"/>
                    <a:pt x="144" y="48"/>
                  </a:cubicBezTo>
                  <a:cubicBezTo>
                    <a:pt x="168" y="40"/>
                    <a:pt x="184" y="8"/>
                    <a:pt x="192" y="0"/>
                  </a:cubicBezTo>
                </a:path>
              </a:pathLst>
            </a:custGeom>
            <a:noFill/>
            <a:ln w="19050">
              <a:solidFill>
                <a:srgbClr val="000066"/>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chemeClr val="tx1"/>
                </a:solidFill>
                <a:latin typeface="Garamond" panose="02020404030301010803" pitchFamily="18" charset="0"/>
              </a:endParaRPr>
            </a:p>
          </p:txBody>
        </p:sp>
        <p:graphicFrame>
          <p:nvGraphicFramePr>
            <p:cNvPr id="193" name="Object 105"/>
            <p:cNvGraphicFramePr>
              <a:graphicFrameLocks noChangeAspect="1"/>
            </p:cNvGraphicFramePr>
            <p:nvPr/>
          </p:nvGraphicFramePr>
          <p:xfrm>
            <a:off x="2832" y="528"/>
            <a:ext cx="240" cy="222"/>
          </p:xfrm>
          <a:graphic>
            <a:graphicData uri="http://schemas.openxmlformats.org/presentationml/2006/ole">
              <mc:AlternateContent xmlns:mc="http://schemas.openxmlformats.org/markup-compatibility/2006">
                <mc:Choice xmlns:v="urn:schemas-microsoft-com:vml" Requires="v">
                  <p:oleObj name="Equation" r:id="rId4" imgW="152334" imgH="139639" progId="Equation.3">
                    <p:embed/>
                  </p:oleObj>
                </mc:Choice>
                <mc:Fallback>
                  <p:oleObj name="Equation" r:id="rId4" imgW="152334" imgH="139639" progId="Equation.3">
                    <p:embed/>
                    <p:pic>
                      <p:nvPicPr>
                        <p:cNvPr id="193" name="Object 1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2" y="528"/>
                          <a:ext cx="240" cy="22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pic>
        <p:nvPicPr>
          <p:cNvPr id="3" name="Picture 8" descr="kth_cmyk">
            <a:extLst>
              <a:ext uri="{FF2B5EF4-FFF2-40B4-BE49-F238E27FC236}">
                <a16:creationId xmlns:a16="http://schemas.microsoft.com/office/drawing/2014/main" id="{516FE4E7-329F-B5BB-B320-6B56436AD181}"/>
              </a:ext>
            </a:extLst>
          </p:cNvPr>
          <p:cNvPicPr>
            <a:picLocks noChangeAspect="1" noChangeArrowheads="1"/>
          </p:cNvPicPr>
          <p:nvPr/>
        </p:nvPicPr>
        <p:blipFill>
          <a:blip r:embed="rId6" cstate="print"/>
          <a:srcRect/>
          <a:stretch>
            <a:fillRect/>
          </a:stretch>
        </p:blipFill>
        <p:spPr bwMode="auto">
          <a:xfrm>
            <a:off x="104176" y="84957"/>
            <a:ext cx="819150" cy="819150"/>
          </a:xfrm>
          <a:prstGeom prst="rect">
            <a:avLst/>
          </a:prstGeom>
          <a:noFill/>
          <a:ln w="9525">
            <a:noFill/>
            <a:miter lim="800000"/>
            <a:headEnd/>
            <a:tailEnd/>
          </a:ln>
        </p:spPr>
      </p:pic>
      <p:sp>
        <p:nvSpPr>
          <p:cNvPr id="4" name="textruta 3">
            <a:extLst>
              <a:ext uri="{FF2B5EF4-FFF2-40B4-BE49-F238E27FC236}">
                <a16:creationId xmlns:a16="http://schemas.microsoft.com/office/drawing/2014/main" id="{B7438557-79A3-F2F8-4B3C-63468CF87417}"/>
              </a:ext>
            </a:extLst>
          </p:cNvPr>
          <p:cNvSpPr txBox="1"/>
          <p:nvPr/>
        </p:nvSpPr>
        <p:spPr>
          <a:xfrm>
            <a:off x="6988331" y="6615944"/>
            <a:ext cx="2365099"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sv-SE" sz="1200" dirty="0">
                <a:solidFill>
                  <a:schemeClr val="accent2">
                    <a:lumMod val="40000"/>
                    <a:lumOff val="60000"/>
                  </a:schemeClr>
                </a:solidFill>
              </a:rPr>
              <a:t>NN2024  Whistler, BC CA /  BC </a:t>
            </a:r>
          </a:p>
        </p:txBody>
      </p:sp>
    </p:spTree>
    <p:extLst>
      <p:ext uri="{BB962C8B-B14F-4D97-AF65-F5344CB8AC3E}">
        <p14:creationId xmlns:p14="http://schemas.microsoft.com/office/powerpoint/2010/main" val="164635577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title"/>
          </p:nvPr>
        </p:nvSpPr>
        <p:spPr>
          <a:xfrm>
            <a:off x="36513" y="84957"/>
            <a:ext cx="9143999" cy="1327819"/>
          </a:xfrm>
        </p:spPr>
        <p:txBody>
          <a:bodyPr>
            <a:noAutofit/>
          </a:bodyPr>
          <a:lstStyle/>
          <a:p>
            <a:r>
              <a:rPr lang="sv-SE" sz="2000" dirty="0" err="1">
                <a:solidFill>
                  <a:srgbClr val="000000"/>
                </a:solidFill>
                <a:latin typeface="Garamond" panose="02020404030301010803" pitchFamily="18" charset="0"/>
                <a:cs typeface="Comic Sans MS"/>
              </a:rPr>
              <a:t>Isospin-generalized</a:t>
            </a:r>
            <a:r>
              <a:rPr lang="sv-SE" sz="2000" dirty="0">
                <a:solidFill>
                  <a:srgbClr val="000000"/>
                </a:solidFill>
                <a:latin typeface="Garamond" panose="02020404030301010803" pitchFamily="18" charset="0"/>
                <a:cs typeface="Comic Sans MS"/>
              </a:rPr>
              <a:t> HFB </a:t>
            </a:r>
            <a:r>
              <a:rPr lang="sv-SE" sz="2000" dirty="0" err="1">
                <a:solidFill>
                  <a:srgbClr val="000000"/>
                </a:solidFill>
                <a:latin typeface="Garamond" panose="02020404030301010803" pitchFamily="18" charset="0"/>
                <a:cs typeface="Comic Sans MS"/>
              </a:rPr>
              <a:t>theory</a:t>
            </a:r>
            <a:br>
              <a:rPr lang="sv-SE" sz="2000" dirty="0">
                <a:solidFill>
                  <a:srgbClr val="000000"/>
                </a:solidFill>
                <a:latin typeface="Garamond" panose="02020404030301010803" pitchFamily="18" charset="0"/>
                <a:cs typeface="Comic Sans MS"/>
              </a:rPr>
            </a:br>
            <a:br>
              <a:rPr lang="sv-SE" sz="2000" dirty="0">
                <a:solidFill>
                  <a:srgbClr val="000000"/>
                </a:solidFill>
                <a:latin typeface="Garamond" panose="02020404030301010803" pitchFamily="18" charset="0"/>
                <a:cs typeface="Comic Sans MS"/>
              </a:rPr>
            </a:br>
            <a:r>
              <a:rPr lang="en-US" sz="1800" dirty="0">
                <a:solidFill>
                  <a:srgbClr val="000000"/>
                </a:solidFill>
                <a:latin typeface="Garamond" panose="02020404030301010803" pitchFamily="18" charset="0"/>
              </a:rPr>
              <a:t>“</a:t>
            </a:r>
            <a:r>
              <a:rPr lang="en-US" sz="1800" i="1" dirty="0">
                <a:solidFill>
                  <a:srgbClr val="000000"/>
                </a:solidFill>
                <a:latin typeface="Garamond" panose="02020404030301010803" pitchFamily="18" charset="0"/>
              </a:rPr>
              <a:t>T </a:t>
            </a:r>
            <a:r>
              <a:rPr lang="en-US" sz="1800" dirty="0">
                <a:solidFill>
                  <a:srgbClr val="000000"/>
                </a:solidFill>
                <a:latin typeface="Garamond" panose="02020404030301010803" pitchFamily="18" charset="0"/>
              </a:rPr>
              <a:t>= 0 and </a:t>
            </a:r>
            <a:r>
              <a:rPr lang="en-US" sz="1800" i="1" dirty="0">
                <a:solidFill>
                  <a:srgbClr val="000000"/>
                </a:solidFill>
                <a:latin typeface="Garamond" panose="02020404030301010803" pitchFamily="18" charset="0"/>
              </a:rPr>
              <a:t>T </a:t>
            </a:r>
            <a:r>
              <a:rPr lang="en-US" sz="1800" dirty="0">
                <a:solidFill>
                  <a:srgbClr val="000000"/>
                </a:solidFill>
                <a:latin typeface="Garamond" panose="02020404030301010803" pitchFamily="18" charset="0"/>
              </a:rPr>
              <a:t>= 1 pairing in rotational states of the </a:t>
            </a:r>
            <a:r>
              <a:rPr lang="en-US" sz="1800" i="1" dirty="0">
                <a:solidFill>
                  <a:srgbClr val="000000"/>
                </a:solidFill>
                <a:latin typeface="Garamond" panose="02020404030301010803" pitchFamily="18" charset="0"/>
              </a:rPr>
              <a:t>N </a:t>
            </a:r>
            <a:r>
              <a:rPr lang="en-US" sz="1800" dirty="0">
                <a:solidFill>
                  <a:srgbClr val="000000"/>
                </a:solidFill>
                <a:latin typeface="Garamond" panose="02020404030301010803" pitchFamily="18" charset="0"/>
              </a:rPr>
              <a:t>= </a:t>
            </a:r>
            <a:r>
              <a:rPr lang="en-US" sz="1800" i="1" dirty="0">
                <a:solidFill>
                  <a:srgbClr val="000000"/>
                </a:solidFill>
                <a:latin typeface="Garamond" panose="02020404030301010803" pitchFamily="18" charset="0"/>
              </a:rPr>
              <a:t>Z </a:t>
            </a:r>
            <a:r>
              <a:rPr lang="en-US" sz="1800" dirty="0">
                <a:solidFill>
                  <a:srgbClr val="000000"/>
                </a:solidFill>
                <a:latin typeface="Garamond" panose="02020404030301010803" pitchFamily="18" charset="0"/>
              </a:rPr>
              <a:t>nucleus </a:t>
            </a:r>
            <a:r>
              <a:rPr lang="en-US" sz="1800" baseline="30000" dirty="0">
                <a:solidFill>
                  <a:srgbClr val="000000"/>
                </a:solidFill>
                <a:latin typeface="Garamond" panose="02020404030301010803" pitchFamily="18" charset="0"/>
              </a:rPr>
              <a:t>80</a:t>
            </a:r>
            <a:r>
              <a:rPr lang="en-US" sz="1800" dirty="0">
                <a:solidFill>
                  <a:srgbClr val="000000"/>
                </a:solidFill>
                <a:latin typeface="Garamond" panose="02020404030301010803" pitchFamily="18" charset="0"/>
              </a:rPr>
              <a:t>Zr” </a:t>
            </a:r>
            <a:br>
              <a:rPr lang="en-US" sz="1800" dirty="0">
                <a:solidFill>
                  <a:srgbClr val="000000"/>
                </a:solidFill>
                <a:latin typeface="Garamond" panose="02020404030301010803" pitchFamily="18" charset="0"/>
              </a:rPr>
            </a:br>
            <a:r>
              <a:rPr lang="en-US" sz="1800" dirty="0">
                <a:solidFill>
                  <a:srgbClr val="000000"/>
                </a:solidFill>
                <a:latin typeface="Garamond" panose="02020404030301010803" pitchFamily="18" charset="0"/>
              </a:rPr>
              <a:t>A. L. Goodman, PRC 63, 044325 (2001)</a:t>
            </a:r>
            <a:br>
              <a:rPr lang="pl-PL" sz="1800" dirty="0">
                <a:solidFill>
                  <a:srgbClr val="000000"/>
                </a:solidFill>
                <a:latin typeface="Garamond" panose="02020404030301010803" pitchFamily="18" charset="0"/>
              </a:rPr>
            </a:br>
            <a:endParaRPr lang="sv-SE" sz="1800" dirty="0">
              <a:solidFill>
                <a:srgbClr val="000000"/>
              </a:solidFill>
              <a:latin typeface="Garamond" panose="02020404030301010803" pitchFamily="18" charset="0"/>
              <a:cs typeface="Comic Sans MS"/>
            </a:endParaRPr>
          </a:p>
        </p:txBody>
      </p:sp>
      <p:pic>
        <p:nvPicPr>
          <p:cNvPr id="2" name="Picture 1" descr="Pages from PhysRevC.63.044325_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1201" y="1281735"/>
            <a:ext cx="4572000" cy="3840480"/>
          </a:xfrm>
          <a:prstGeom prst="rect">
            <a:avLst/>
          </a:prstGeom>
          <a:solidFill>
            <a:srgbClr val="FFFFFF"/>
          </a:solidFill>
        </p:spPr>
      </p:pic>
      <p:pic>
        <p:nvPicPr>
          <p:cNvPr id="7" name="Picture 6" descr="Pages from PhysRevC.63.044325_1-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 y="1293133"/>
            <a:ext cx="4542867" cy="3735664"/>
          </a:xfrm>
          <a:prstGeom prst="rect">
            <a:avLst/>
          </a:prstGeom>
          <a:solidFill>
            <a:srgbClr val="FFFFFF"/>
          </a:solidFill>
        </p:spPr>
      </p:pic>
      <p:sp>
        <p:nvSpPr>
          <p:cNvPr id="8" name="textruta 7">
            <a:extLst>
              <a:ext uri="{FF2B5EF4-FFF2-40B4-BE49-F238E27FC236}">
                <a16:creationId xmlns:a16="http://schemas.microsoft.com/office/drawing/2014/main" id="{AFF5DEFB-B59A-8B7D-F3C9-75E000054798}"/>
              </a:ext>
            </a:extLst>
          </p:cNvPr>
          <p:cNvSpPr txBox="1"/>
          <p:nvPr/>
        </p:nvSpPr>
        <p:spPr>
          <a:xfrm>
            <a:off x="6988331" y="6615944"/>
            <a:ext cx="2365099"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sv-SE" sz="1200" dirty="0">
                <a:solidFill>
                  <a:schemeClr val="accent2">
                    <a:lumMod val="40000"/>
                    <a:lumOff val="60000"/>
                  </a:schemeClr>
                </a:solidFill>
              </a:rPr>
              <a:t>NN2024  Whistler, BC CA /  BC </a:t>
            </a:r>
          </a:p>
        </p:txBody>
      </p:sp>
      <p:pic>
        <p:nvPicPr>
          <p:cNvPr id="9" name="Picture 8" descr="kth_cmyk">
            <a:extLst>
              <a:ext uri="{FF2B5EF4-FFF2-40B4-BE49-F238E27FC236}">
                <a16:creationId xmlns:a16="http://schemas.microsoft.com/office/drawing/2014/main" id="{7A4CBEC9-3461-1398-B05F-6DAC054E4A4A}"/>
              </a:ext>
            </a:extLst>
          </p:cNvPr>
          <p:cNvPicPr>
            <a:picLocks noChangeAspect="1" noChangeArrowheads="1"/>
          </p:cNvPicPr>
          <p:nvPr/>
        </p:nvPicPr>
        <p:blipFill>
          <a:blip r:embed="rId4" cstate="print"/>
          <a:srcRect/>
          <a:stretch>
            <a:fillRect/>
          </a:stretch>
        </p:blipFill>
        <p:spPr bwMode="auto">
          <a:xfrm>
            <a:off x="104176" y="84957"/>
            <a:ext cx="819150" cy="819150"/>
          </a:xfrm>
          <a:prstGeom prst="rect">
            <a:avLst/>
          </a:prstGeom>
          <a:noFill/>
          <a:ln w="9525">
            <a:noFill/>
            <a:miter lim="800000"/>
            <a:headEnd/>
            <a:tailEnd/>
          </a:ln>
        </p:spPr>
      </p:pic>
      <p:grpSp>
        <p:nvGrpSpPr>
          <p:cNvPr id="12" name="Grupp 11">
            <a:extLst>
              <a:ext uri="{FF2B5EF4-FFF2-40B4-BE49-F238E27FC236}">
                <a16:creationId xmlns:a16="http://schemas.microsoft.com/office/drawing/2014/main" id="{3B50A0E9-FF78-AC72-2EA6-3DD28646DDB1}"/>
              </a:ext>
            </a:extLst>
          </p:cNvPr>
          <p:cNvGrpSpPr/>
          <p:nvPr/>
        </p:nvGrpSpPr>
        <p:grpSpPr>
          <a:xfrm>
            <a:off x="263289" y="2683823"/>
            <a:ext cx="8675687" cy="3749663"/>
            <a:chOff x="263289" y="2683823"/>
            <a:chExt cx="8675687" cy="3749663"/>
          </a:xfrm>
        </p:grpSpPr>
        <p:sp>
          <p:nvSpPr>
            <p:cNvPr id="3" name="TextBox 7">
              <a:extLst>
                <a:ext uri="{FF2B5EF4-FFF2-40B4-BE49-F238E27FC236}">
                  <a16:creationId xmlns:a16="http://schemas.microsoft.com/office/drawing/2014/main" id="{A6EAD552-DFB7-A34C-EF3D-6F47A674EE23}"/>
                </a:ext>
              </a:extLst>
            </p:cNvPr>
            <p:cNvSpPr txBox="1"/>
            <p:nvPr/>
          </p:nvSpPr>
          <p:spPr>
            <a:xfrm>
              <a:off x="263289" y="5417823"/>
              <a:ext cx="8675687" cy="1015663"/>
            </a:xfrm>
            <a:prstGeom prst="rect">
              <a:avLst/>
            </a:prstGeom>
            <a:noFill/>
            <a:ln w="12700">
              <a:solidFill>
                <a:srgbClr val="6A7DF7"/>
              </a:solidFill>
            </a:ln>
          </p:spPr>
          <p:txBody>
            <a:bodyPr wrap="square" rtlCol="0">
              <a:spAutoFit/>
            </a:bodyPr>
            <a:lstStyle/>
            <a:p>
              <a:r>
                <a:rPr lang="en-GB" sz="2000" dirty="0">
                  <a:solidFill>
                    <a:srgbClr val="0000FF"/>
                  </a:solidFill>
                  <a:latin typeface="Garamond" panose="02020404030301010803" pitchFamily="18" charset="0"/>
                </a:rPr>
                <a:t>T=1 pairing is </a:t>
              </a:r>
              <a:r>
                <a:rPr lang="en-GB" sz="2000" u="sng" dirty="0">
                  <a:solidFill>
                    <a:srgbClr val="0000FF"/>
                  </a:solidFill>
                  <a:latin typeface="Garamond" panose="02020404030301010803" pitchFamily="18" charset="0"/>
                </a:rPr>
                <a:t>suppressed</a:t>
              </a:r>
              <a:r>
                <a:rPr lang="en-GB" sz="2000" dirty="0">
                  <a:solidFill>
                    <a:srgbClr val="0000FF"/>
                  </a:solidFill>
                  <a:latin typeface="Garamond" panose="02020404030301010803" pitchFamily="18" charset="0"/>
                </a:rPr>
                <a:t> by the </a:t>
              </a:r>
              <a:r>
                <a:rPr lang="en-GB" sz="2000" dirty="0" err="1">
                  <a:solidFill>
                    <a:srgbClr val="0000FF"/>
                  </a:solidFill>
                  <a:latin typeface="Garamond" panose="02020404030301010803" pitchFamily="18" charset="0"/>
                </a:rPr>
                <a:t>Coriolis</a:t>
              </a:r>
              <a:r>
                <a:rPr lang="en-GB" sz="2000" dirty="0">
                  <a:solidFill>
                    <a:srgbClr val="0000FF"/>
                  </a:solidFill>
                  <a:latin typeface="Garamond" panose="02020404030301010803" pitchFamily="18" charset="0"/>
                </a:rPr>
                <a:t> effect in high-spin states</a:t>
              </a:r>
            </a:p>
            <a:p>
              <a:r>
                <a:rPr lang="en-GB" sz="2000" dirty="0">
                  <a:solidFill>
                    <a:srgbClr val="0000FF"/>
                  </a:solidFill>
                  <a:latin typeface="Garamond" panose="02020404030301010803" pitchFamily="18" charset="0"/>
                </a:rPr>
                <a:t>The T=0 coupling is less affected by the Coriolis anti-pairing effect and will still be active and could become dominant as I increases</a:t>
              </a:r>
            </a:p>
          </p:txBody>
        </p:sp>
        <p:cxnSp>
          <p:nvCxnSpPr>
            <p:cNvPr id="11" name="Rak pil 10">
              <a:extLst>
                <a:ext uri="{FF2B5EF4-FFF2-40B4-BE49-F238E27FC236}">
                  <a16:creationId xmlns:a16="http://schemas.microsoft.com/office/drawing/2014/main" id="{B1BA5B8F-7D38-C97A-6F60-41AAA82E1873}"/>
                </a:ext>
              </a:extLst>
            </p:cNvPr>
            <p:cNvCxnSpPr>
              <a:stCxn id="3" idx="0"/>
            </p:cNvCxnSpPr>
            <p:nvPr/>
          </p:nvCxnSpPr>
          <p:spPr>
            <a:xfrm flipH="1" flipV="1">
              <a:off x="3099460" y="2683823"/>
              <a:ext cx="1501673" cy="273400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2526649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ChangeArrowheads="1"/>
          </p:cNvSpPr>
          <p:nvPr/>
        </p:nvSpPr>
        <p:spPr bwMode="auto">
          <a:xfrm>
            <a:off x="1277079" y="182706"/>
            <a:ext cx="7762745" cy="623651"/>
          </a:xfrm>
          <a:prstGeom prst="rect">
            <a:avLst/>
          </a:prstGeom>
          <a:noFill/>
          <a:ln w="9525">
            <a:noFill/>
            <a:round/>
            <a:headEnd/>
            <a:tailEnd/>
          </a:ln>
        </p:spPr>
        <p:txBody>
          <a:bodyPr lIns="90000" tIns="46800" rIns="90000" bIns="46800"/>
          <a:lstStyle/>
          <a:p>
            <a:pPr>
              <a:lnSpc>
                <a:spcPct val="112000"/>
              </a:lnSpc>
              <a:buClr>
                <a:srgbClr val="006633"/>
              </a:buClr>
              <a:buFont typeface="Garamond" pitchFamily="18" charset="0"/>
              <a:buNone/>
            </a:pPr>
            <a:r>
              <a:rPr lang="en-GB" dirty="0">
                <a:latin typeface="Garamond" panose="02020404030301010803" pitchFamily="18" charset="0"/>
                <a:cs typeface="Arial" pitchFamily="34" charset="0"/>
              </a:rPr>
              <a:t>Neutron-proton pairing in N ≈ Z nuclei - experimental probes</a:t>
            </a:r>
            <a:endParaRPr lang="en-US" dirty="0">
              <a:latin typeface="Garamond" panose="02020404030301010803" pitchFamily="18" charset="0"/>
              <a:cs typeface="Arial" pitchFamily="34" charset="0"/>
            </a:endParaRPr>
          </a:p>
        </p:txBody>
      </p:sp>
      <p:sp>
        <p:nvSpPr>
          <p:cNvPr id="24579" name="Text Box 43"/>
          <p:cNvSpPr txBox="1">
            <a:spLocks noChangeArrowheads="1"/>
          </p:cNvSpPr>
          <p:nvPr/>
        </p:nvSpPr>
        <p:spPr bwMode="auto">
          <a:xfrm>
            <a:off x="107950" y="2709647"/>
            <a:ext cx="8748712" cy="3262432"/>
          </a:xfrm>
          <a:prstGeom prst="rect">
            <a:avLst/>
          </a:prstGeom>
          <a:noFill/>
          <a:ln w="9525">
            <a:noFill/>
            <a:miter lim="800000"/>
            <a:headEnd/>
            <a:tailEnd/>
          </a:ln>
        </p:spPr>
        <p:txBody>
          <a:bodyPr wrap="square">
            <a:spAutoFit/>
          </a:bodyPr>
          <a:lstStyle/>
          <a:p>
            <a:endParaRPr lang="en-US" sz="1600" dirty="0">
              <a:latin typeface="Garamond" panose="02020404030301010803" pitchFamily="18" charset="0"/>
              <a:sym typeface="Wingdings" pitchFamily="2" charset="2"/>
            </a:endParaRPr>
          </a:p>
          <a:p>
            <a:pPr marL="285750" indent="-285750">
              <a:buFont typeface="Arial"/>
              <a:buChar char="•"/>
            </a:pPr>
            <a:r>
              <a:rPr lang="en-US" sz="1600" dirty="0">
                <a:solidFill>
                  <a:schemeClr val="accent6"/>
                </a:solidFill>
                <a:latin typeface="Garamond" panose="02020404030301010803" pitchFamily="18" charset="0"/>
                <a:sym typeface="Wingdings" pitchFamily="2" charset="2"/>
              </a:rPr>
              <a:t>Masses - binding energies in e-e and o-o nuclei</a:t>
            </a:r>
            <a:r>
              <a:rPr lang="en-US" sz="1600" dirty="0">
                <a:solidFill>
                  <a:schemeClr val="accent6"/>
                </a:solidFill>
                <a:latin typeface="Garamond" panose="02020404030301010803" pitchFamily="18" charset="0"/>
              </a:rPr>
              <a:t> indicate that </a:t>
            </a:r>
            <a:r>
              <a:rPr lang="en-US" sz="1600" b="1" dirty="0">
                <a:solidFill>
                  <a:schemeClr val="accent6"/>
                </a:solidFill>
                <a:latin typeface="Garamond" panose="02020404030301010803" pitchFamily="18" charset="0"/>
              </a:rPr>
              <a:t>T=1 </a:t>
            </a:r>
            <a:r>
              <a:rPr lang="en-US" sz="1600" b="1" i="1" dirty="0">
                <a:solidFill>
                  <a:schemeClr val="accent6"/>
                </a:solidFill>
                <a:latin typeface="Garamond" panose="02020404030301010803" pitchFamily="18" charset="0"/>
              </a:rPr>
              <a:t>np</a:t>
            </a:r>
            <a:r>
              <a:rPr lang="en-US" sz="1600" b="1" dirty="0">
                <a:solidFill>
                  <a:schemeClr val="accent6"/>
                </a:solidFill>
                <a:latin typeface="Garamond" panose="02020404030301010803" pitchFamily="18" charset="0"/>
              </a:rPr>
              <a:t> pairing </a:t>
            </a:r>
            <a:r>
              <a:rPr lang="en-US" sz="1600" dirty="0">
                <a:solidFill>
                  <a:schemeClr val="accent6"/>
                </a:solidFill>
                <a:latin typeface="Garamond" panose="02020404030301010803" pitchFamily="18" charset="0"/>
              </a:rPr>
              <a:t>is dominant, no evidence for a T=0 (deuteron-like) pair condensate </a:t>
            </a:r>
            <a:r>
              <a:rPr lang="en-US" sz="1600" b="1" dirty="0">
                <a:solidFill>
                  <a:schemeClr val="accent6"/>
                </a:solidFill>
                <a:latin typeface="Garamond" panose="02020404030301010803" pitchFamily="18" charset="0"/>
              </a:rPr>
              <a:t>up to around A≈60. Need for accurate mass measurements in heavier N=Z systems</a:t>
            </a:r>
            <a:endParaRPr lang="en-GB" sz="1600" dirty="0">
              <a:solidFill>
                <a:schemeClr val="tx1"/>
              </a:solidFill>
              <a:latin typeface="Garamond" panose="02020404030301010803" pitchFamily="18" charset="0"/>
            </a:endParaRPr>
          </a:p>
          <a:p>
            <a:pPr marL="285750" indent="-285750">
              <a:buFont typeface="Arial"/>
              <a:buChar char="•"/>
            </a:pPr>
            <a:r>
              <a:rPr lang="en-GB" sz="1600" dirty="0">
                <a:solidFill>
                  <a:schemeClr val="accent6"/>
                </a:solidFill>
                <a:latin typeface="Garamond" panose="02020404030301010803" pitchFamily="18" charset="0"/>
              </a:rPr>
              <a:t>np  (deuteron) pair transfer reactions</a:t>
            </a:r>
            <a:endParaRPr lang="en-GB" sz="1600" dirty="0">
              <a:solidFill>
                <a:schemeClr val="tx1"/>
              </a:solidFill>
              <a:latin typeface="Garamond" panose="02020404030301010803" pitchFamily="18" charset="0"/>
            </a:endParaRPr>
          </a:p>
          <a:p>
            <a:pPr marL="285750" indent="-285750">
              <a:buFont typeface="Arial"/>
              <a:buChar char="•"/>
            </a:pPr>
            <a:r>
              <a:rPr lang="en-GB" sz="1600" dirty="0">
                <a:solidFill>
                  <a:schemeClr val="accent6"/>
                </a:solidFill>
                <a:latin typeface="Garamond" panose="02020404030301010803" pitchFamily="18" charset="0"/>
              </a:rPr>
              <a:t>GT Beta decay strengths</a:t>
            </a:r>
            <a:endParaRPr lang="en-GB" sz="1600" dirty="0">
              <a:solidFill>
                <a:schemeClr val="tx1"/>
              </a:solidFill>
              <a:latin typeface="Garamond" panose="02020404030301010803" pitchFamily="18" charset="0"/>
            </a:endParaRPr>
          </a:p>
          <a:p>
            <a:pPr marL="285750" indent="-285750">
              <a:buFont typeface="Arial"/>
              <a:buChar char="•"/>
            </a:pPr>
            <a:r>
              <a:rPr lang="en-GB" sz="1600" dirty="0">
                <a:solidFill>
                  <a:schemeClr val="accent6"/>
                </a:solidFill>
                <a:latin typeface="Garamond" panose="02020404030301010803" pitchFamily="18" charset="0"/>
              </a:rPr>
              <a:t>Other radioactive decay modes: (alpha) proton???</a:t>
            </a:r>
          </a:p>
          <a:p>
            <a:pPr marL="285750" indent="-285750">
              <a:buFont typeface="Arial"/>
              <a:buChar char="•"/>
            </a:pPr>
            <a:endParaRPr lang="en-GB" sz="1600" dirty="0">
              <a:solidFill>
                <a:schemeClr val="tx1"/>
              </a:solidFill>
              <a:latin typeface="Garamond" panose="02020404030301010803" pitchFamily="18" charset="0"/>
            </a:endParaRPr>
          </a:p>
          <a:p>
            <a:pPr marL="285750" indent="-285750">
              <a:buFont typeface="Arial"/>
              <a:buChar char="•"/>
            </a:pPr>
            <a:r>
              <a:rPr lang="en-GB" sz="1600" dirty="0">
                <a:solidFill>
                  <a:schemeClr val="tx1"/>
                </a:solidFill>
                <a:latin typeface="Garamond" panose="02020404030301010803" pitchFamily="18" charset="0"/>
              </a:rPr>
              <a:t>Spectral properties of spherical N=Z nuclei near closed shells –deviations from classical </a:t>
            </a:r>
            <a:r>
              <a:rPr lang="en-GB" sz="1600" dirty="0" err="1">
                <a:solidFill>
                  <a:schemeClr val="tx1"/>
                </a:solidFill>
                <a:latin typeface="Garamond" panose="02020404030301010803" pitchFamily="18" charset="0"/>
              </a:rPr>
              <a:t>s.p.</a:t>
            </a:r>
            <a:r>
              <a:rPr lang="en-GB" sz="1600" dirty="0">
                <a:solidFill>
                  <a:schemeClr val="tx1"/>
                </a:solidFill>
                <a:latin typeface="Garamond" panose="02020404030301010803" pitchFamily="18" charset="0"/>
              </a:rPr>
              <a:t> </a:t>
            </a:r>
            <a:r>
              <a:rPr lang="en-GB" sz="1600" dirty="0" err="1">
                <a:solidFill>
                  <a:schemeClr val="tx1"/>
                </a:solidFill>
                <a:latin typeface="Garamond" panose="02020404030301010803" pitchFamily="18" charset="0"/>
              </a:rPr>
              <a:t>behavior</a:t>
            </a:r>
            <a:r>
              <a:rPr lang="en-GB" sz="1600" dirty="0">
                <a:solidFill>
                  <a:schemeClr val="tx1"/>
                </a:solidFill>
                <a:latin typeface="Garamond" panose="02020404030301010803" pitchFamily="18" charset="0"/>
              </a:rPr>
              <a:t> (e.g. </a:t>
            </a:r>
            <a:r>
              <a:rPr lang="en-GB" sz="1600" baseline="30000" dirty="0">
                <a:solidFill>
                  <a:schemeClr val="tx1"/>
                </a:solidFill>
                <a:latin typeface="Garamond" panose="02020404030301010803" pitchFamily="18" charset="0"/>
              </a:rPr>
              <a:t>92</a:t>
            </a:r>
            <a:r>
              <a:rPr lang="en-GB" sz="1600" dirty="0">
                <a:solidFill>
                  <a:schemeClr val="tx1"/>
                </a:solidFill>
                <a:latin typeface="Garamond" panose="02020404030301010803" pitchFamily="18" charset="0"/>
              </a:rPr>
              <a:t>Pd – </a:t>
            </a:r>
            <a:r>
              <a:rPr lang="en-GB" sz="1600" dirty="0" err="1">
                <a:solidFill>
                  <a:schemeClr val="tx1"/>
                </a:solidFill>
                <a:latin typeface="Garamond" panose="02020404030301010803" pitchFamily="18" charset="0"/>
              </a:rPr>
              <a:t>isoscalar</a:t>
            </a:r>
            <a:r>
              <a:rPr lang="en-GB" sz="1600" dirty="0">
                <a:solidFill>
                  <a:schemeClr val="tx1"/>
                </a:solidFill>
                <a:latin typeface="Garamond" panose="02020404030301010803" pitchFamily="18" charset="0"/>
              </a:rPr>
              <a:t> spin-aligned coupling scheme*)</a:t>
            </a:r>
          </a:p>
          <a:p>
            <a:pPr marL="285750" indent="-285750">
              <a:buFont typeface="Arial"/>
              <a:buChar char="•"/>
            </a:pPr>
            <a:endParaRPr lang="en-GB" sz="1600" dirty="0">
              <a:solidFill>
                <a:schemeClr val="tx1"/>
              </a:solidFill>
              <a:latin typeface="Garamond" panose="02020404030301010803" pitchFamily="18" charset="0"/>
            </a:endParaRPr>
          </a:p>
          <a:p>
            <a:pPr marL="285750" indent="-285750">
              <a:buFont typeface="Arial"/>
              <a:buChar char="•"/>
            </a:pPr>
            <a:r>
              <a:rPr lang="en-GB" sz="1600" b="1" dirty="0">
                <a:solidFill>
                  <a:schemeClr val="tx1"/>
                </a:solidFill>
                <a:latin typeface="Garamond" panose="02020404030301010803" pitchFamily="18" charset="0"/>
              </a:rPr>
              <a:t>Rotational properties of deformed nuclei</a:t>
            </a:r>
            <a:endParaRPr lang="en-GB" sz="1600" dirty="0">
              <a:solidFill>
                <a:schemeClr val="tx1"/>
              </a:solidFill>
              <a:latin typeface="Garamond" panose="02020404030301010803" pitchFamily="18" charset="0"/>
            </a:endParaRPr>
          </a:p>
          <a:p>
            <a:endParaRPr lang="en-US" sz="1400" dirty="0">
              <a:solidFill>
                <a:srgbClr val="0000FF"/>
              </a:solidFill>
              <a:latin typeface="Garamond" panose="02020404030301010803" pitchFamily="18" charset="0"/>
            </a:endParaRPr>
          </a:p>
        </p:txBody>
      </p:sp>
      <p:sp>
        <p:nvSpPr>
          <p:cNvPr id="6" name="TextBox 5"/>
          <p:cNvSpPr txBox="1"/>
          <p:nvPr/>
        </p:nvSpPr>
        <p:spPr>
          <a:xfrm>
            <a:off x="5272541" y="1456877"/>
            <a:ext cx="1656184" cy="338554"/>
          </a:xfrm>
          <a:prstGeom prst="rect">
            <a:avLst/>
          </a:prstGeom>
          <a:noFill/>
        </p:spPr>
        <p:txBody>
          <a:bodyPr wrap="square" rtlCol="0">
            <a:spAutoFit/>
          </a:bodyPr>
          <a:lstStyle/>
          <a:p>
            <a:pPr algn="ctr"/>
            <a:r>
              <a:rPr lang="en-GB" sz="1600" b="1" dirty="0">
                <a:solidFill>
                  <a:srgbClr val="3749FF"/>
                </a:solidFill>
                <a:latin typeface="Garamond" panose="02020404030301010803" pitchFamily="18" charset="0"/>
              </a:rPr>
              <a:t>ISOVECTOR</a:t>
            </a:r>
          </a:p>
        </p:txBody>
      </p:sp>
      <p:sp>
        <p:nvSpPr>
          <p:cNvPr id="7" name="TextBox 6"/>
          <p:cNvSpPr txBox="1"/>
          <p:nvPr/>
        </p:nvSpPr>
        <p:spPr>
          <a:xfrm>
            <a:off x="5251222" y="2251779"/>
            <a:ext cx="1656184" cy="338554"/>
          </a:xfrm>
          <a:prstGeom prst="rect">
            <a:avLst/>
          </a:prstGeom>
          <a:noFill/>
        </p:spPr>
        <p:txBody>
          <a:bodyPr wrap="square" rtlCol="0">
            <a:spAutoFit/>
          </a:bodyPr>
          <a:lstStyle/>
          <a:p>
            <a:pPr algn="ctr"/>
            <a:r>
              <a:rPr lang="en-GB" sz="1600" b="1" dirty="0">
                <a:solidFill>
                  <a:srgbClr val="D000D0"/>
                </a:solidFill>
                <a:latin typeface="Garamond" panose="02020404030301010803" pitchFamily="18" charset="0"/>
              </a:rPr>
              <a:t>ISOSCALAR</a:t>
            </a:r>
          </a:p>
        </p:txBody>
      </p:sp>
      <p:sp>
        <p:nvSpPr>
          <p:cNvPr id="8" name="Text Box 4"/>
          <p:cNvSpPr txBox="1">
            <a:spLocks noChangeArrowheads="1"/>
          </p:cNvSpPr>
          <p:nvPr/>
        </p:nvSpPr>
        <p:spPr bwMode="auto">
          <a:xfrm>
            <a:off x="215900" y="5747242"/>
            <a:ext cx="8640762"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sv-SE" sz="1600" b="1" dirty="0" err="1">
                <a:solidFill>
                  <a:srgbClr val="D000D0"/>
                </a:solidFill>
                <a:latin typeface="Garamond" panose="02020404030301010803" pitchFamily="18" charset="0"/>
                <a:cs typeface="Comic Sans MS" charset="0"/>
              </a:rPr>
              <a:t>We</a:t>
            </a:r>
            <a:r>
              <a:rPr lang="sv-SE" sz="1600" b="1" dirty="0">
                <a:solidFill>
                  <a:srgbClr val="D000D0"/>
                </a:solidFill>
                <a:latin typeface="Garamond" panose="02020404030301010803" pitchFamily="18" charset="0"/>
                <a:cs typeface="Comic Sans MS" charset="0"/>
              </a:rPr>
              <a:t> </a:t>
            </a:r>
            <a:r>
              <a:rPr lang="sv-SE" sz="1600" b="1" dirty="0" err="1">
                <a:solidFill>
                  <a:srgbClr val="D000D0"/>
                </a:solidFill>
                <a:latin typeface="Garamond" panose="02020404030301010803" pitchFamily="18" charset="0"/>
                <a:cs typeface="Comic Sans MS" charset="0"/>
              </a:rPr>
              <a:t>know</a:t>
            </a:r>
            <a:r>
              <a:rPr lang="sv-SE" sz="1600" b="1" dirty="0">
                <a:solidFill>
                  <a:srgbClr val="D000D0"/>
                </a:solidFill>
                <a:latin typeface="Garamond" panose="02020404030301010803" pitchFamily="18" charset="0"/>
                <a:cs typeface="Comic Sans MS" charset="0"/>
              </a:rPr>
              <a:t> the </a:t>
            </a:r>
            <a:r>
              <a:rPr lang="sv-SE" sz="1600" b="1" dirty="0" err="1">
                <a:solidFill>
                  <a:srgbClr val="D000D0"/>
                </a:solidFill>
                <a:latin typeface="Garamond" panose="02020404030301010803" pitchFamily="18" charset="0"/>
                <a:cs typeface="Comic Sans MS" charset="0"/>
              </a:rPr>
              <a:t>isoscalar</a:t>
            </a:r>
            <a:r>
              <a:rPr lang="sv-SE" sz="1600" b="1" dirty="0">
                <a:solidFill>
                  <a:srgbClr val="D000D0"/>
                </a:solidFill>
                <a:latin typeface="Garamond" panose="02020404030301010803" pitchFamily="18" charset="0"/>
                <a:cs typeface="Comic Sans MS" charset="0"/>
              </a:rPr>
              <a:t> </a:t>
            </a:r>
            <a:r>
              <a:rPr lang="sv-SE" sz="1600" b="1" dirty="0" err="1">
                <a:solidFill>
                  <a:srgbClr val="D000D0"/>
                </a:solidFill>
                <a:latin typeface="Garamond" panose="02020404030301010803" pitchFamily="18" charset="0"/>
                <a:cs typeface="Comic Sans MS" charset="0"/>
              </a:rPr>
              <a:t>effective</a:t>
            </a:r>
            <a:r>
              <a:rPr lang="sv-SE" sz="1600" b="1" dirty="0">
                <a:solidFill>
                  <a:srgbClr val="D000D0"/>
                </a:solidFill>
                <a:latin typeface="Garamond" panose="02020404030301010803" pitchFamily="18" charset="0"/>
                <a:cs typeface="Comic Sans MS" charset="0"/>
              </a:rPr>
              <a:t> NN </a:t>
            </a:r>
            <a:r>
              <a:rPr lang="sv-SE" sz="1600" b="1" dirty="0" err="1">
                <a:solidFill>
                  <a:srgbClr val="D000D0"/>
                </a:solidFill>
                <a:latin typeface="Garamond" panose="02020404030301010803" pitchFamily="18" charset="0"/>
                <a:cs typeface="Comic Sans MS" charset="0"/>
              </a:rPr>
              <a:t>interaction</a:t>
            </a:r>
            <a:r>
              <a:rPr lang="sv-SE" sz="1600" b="1" dirty="0">
                <a:solidFill>
                  <a:srgbClr val="D000D0"/>
                </a:solidFill>
                <a:latin typeface="Garamond" panose="02020404030301010803" pitchFamily="18" charset="0"/>
                <a:cs typeface="Comic Sans MS" charset="0"/>
              </a:rPr>
              <a:t> is </a:t>
            </a:r>
            <a:r>
              <a:rPr lang="sv-SE" sz="1600" b="1" dirty="0" err="1">
                <a:solidFill>
                  <a:srgbClr val="D000D0"/>
                </a:solidFill>
                <a:latin typeface="Garamond" panose="02020404030301010803" pitchFamily="18" charset="0"/>
                <a:cs typeface="Comic Sans MS" charset="0"/>
              </a:rPr>
              <a:t>strongly</a:t>
            </a:r>
            <a:r>
              <a:rPr lang="sv-SE" sz="1600" b="1" dirty="0">
                <a:solidFill>
                  <a:srgbClr val="D000D0"/>
                </a:solidFill>
                <a:latin typeface="Garamond" panose="02020404030301010803" pitchFamily="18" charset="0"/>
                <a:cs typeface="Comic Sans MS" charset="0"/>
              </a:rPr>
              <a:t> </a:t>
            </a:r>
            <a:r>
              <a:rPr lang="sv-SE" sz="1600" b="1" dirty="0" err="1">
                <a:solidFill>
                  <a:srgbClr val="D000D0"/>
                </a:solidFill>
                <a:latin typeface="Garamond" panose="02020404030301010803" pitchFamily="18" charset="0"/>
                <a:cs typeface="Comic Sans MS" charset="0"/>
              </a:rPr>
              <a:t>attractive</a:t>
            </a:r>
            <a:r>
              <a:rPr lang="sv-SE" sz="1600" b="1" dirty="0">
                <a:solidFill>
                  <a:srgbClr val="D000D0"/>
                </a:solidFill>
                <a:latin typeface="Garamond" panose="02020404030301010803" pitchFamily="18" charset="0"/>
                <a:cs typeface="Comic Sans MS" charset="0"/>
              </a:rPr>
              <a:t> </a:t>
            </a:r>
            <a:r>
              <a:rPr lang="sv-SE" sz="1600" b="1" dirty="0" err="1">
                <a:solidFill>
                  <a:srgbClr val="D000D0"/>
                </a:solidFill>
                <a:latin typeface="Garamond" panose="02020404030301010803" pitchFamily="18" charset="0"/>
                <a:cs typeface="Comic Sans MS" charset="0"/>
              </a:rPr>
              <a:t>but</a:t>
            </a:r>
            <a:r>
              <a:rPr lang="sv-SE" sz="1600" b="1" dirty="0">
                <a:solidFill>
                  <a:srgbClr val="D000D0"/>
                </a:solidFill>
                <a:latin typeface="Garamond" panose="02020404030301010803" pitchFamily="18" charset="0"/>
                <a:cs typeface="Comic Sans MS" charset="0"/>
              </a:rPr>
              <a:t> </a:t>
            </a:r>
            <a:r>
              <a:rPr lang="sv-SE" sz="1600" b="1" dirty="0" err="1">
                <a:solidFill>
                  <a:srgbClr val="D000D0"/>
                </a:solidFill>
                <a:latin typeface="Garamond" panose="02020404030301010803" pitchFamily="18" charset="0"/>
                <a:cs typeface="Comic Sans MS" charset="0"/>
              </a:rPr>
              <a:t>can</a:t>
            </a:r>
            <a:r>
              <a:rPr lang="sv-SE" sz="1600" b="1" dirty="0">
                <a:solidFill>
                  <a:srgbClr val="D000D0"/>
                </a:solidFill>
                <a:latin typeface="Garamond" panose="02020404030301010803" pitchFamily="18" charset="0"/>
                <a:cs typeface="Comic Sans MS" charset="0"/>
              </a:rPr>
              <a:t> it </a:t>
            </a:r>
            <a:r>
              <a:rPr lang="sv-SE" sz="1600" b="1" dirty="0" err="1">
                <a:solidFill>
                  <a:srgbClr val="D000D0"/>
                </a:solidFill>
                <a:latin typeface="Garamond" panose="02020404030301010803" pitchFamily="18" charset="0"/>
                <a:cs typeface="Comic Sans MS" charset="0"/>
              </a:rPr>
              <a:t>produce</a:t>
            </a:r>
            <a:r>
              <a:rPr lang="sv-SE" sz="1600" b="1" dirty="0">
                <a:solidFill>
                  <a:srgbClr val="D000D0"/>
                </a:solidFill>
                <a:latin typeface="Garamond" panose="02020404030301010803" pitchFamily="18" charset="0"/>
                <a:cs typeface="Comic Sans MS" charset="0"/>
              </a:rPr>
              <a:t> a </a:t>
            </a:r>
            <a:r>
              <a:rPr lang="sv-SE" sz="1600" b="1" dirty="0" err="1">
                <a:solidFill>
                  <a:srgbClr val="D000D0"/>
                </a:solidFill>
                <a:latin typeface="Garamond" panose="02020404030301010803" pitchFamily="18" charset="0"/>
                <a:cs typeface="Comic Sans MS" charset="0"/>
              </a:rPr>
              <a:t>correlated</a:t>
            </a:r>
            <a:r>
              <a:rPr lang="sv-SE" sz="1600" b="1" dirty="0">
                <a:solidFill>
                  <a:srgbClr val="D000D0"/>
                </a:solidFill>
                <a:latin typeface="Garamond" panose="02020404030301010803" pitchFamily="18" charset="0"/>
                <a:cs typeface="Comic Sans MS" charset="0"/>
              </a:rPr>
              <a:t> </a:t>
            </a:r>
            <a:r>
              <a:rPr lang="sv-SE" sz="1600" b="1" dirty="0" err="1">
                <a:solidFill>
                  <a:srgbClr val="D000D0"/>
                </a:solidFill>
                <a:latin typeface="Garamond" panose="02020404030301010803" pitchFamily="18" charset="0"/>
                <a:cs typeface="Comic Sans MS" charset="0"/>
              </a:rPr>
              <a:t>np</a:t>
            </a:r>
            <a:r>
              <a:rPr lang="sv-SE" sz="1600" b="1" dirty="0">
                <a:solidFill>
                  <a:srgbClr val="D000D0"/>
                </a:solidFill>
                <a:latin typeface="Garamond" panose="02020404030301010803" pitchFamily="18" charset="0"/>
                <a:cs typeface="Comic Sans MS" charset="0"/>
              </a:rPr>
              <a:t> </a:t>
            </a:r>
            <a:r>
              <a:rPr lang="sv-SE" sz="1600" b="1" dirty="0" err="1">
                <a:solidFill>
                  <a:srgbClr val="D000D0"/>
                </a:solidFill>
                <a:latin typeface="Garamond" panose="02020404030301010803" pitchFamily="18" charset="0"/>
                <a:cs typeface="Comic Sans MS" charset="0"/>
              </a:rPr>
              <a:t>pairing</a:t>
            </a:r>
            <a:r>
              <a:rPr lang="sv-SE" sz="1600" b="1" dirty="0">
                <a:solidFill>
                  <a:srgbClr val="D000D0"/>
                </a:solidFill>
                <a:latin typeface="Garamond" panose="02020404030301010803" pitchFamily="18" charset="0"/>
                <a:cs typeface="Comic Sans MS" charset="0"/>
              </a:rPr>
              <a:t> </a:t>
            </a:r>
            <a:r>
              <a:rPr lang="sv-SE" sz="1600" b="1" dirty="0" err="1">
                <a:solidFill>
                  <a:srgbClr val="D000D0"/>
                </a:solidFill>
                <a:latin typeface="Garamond" panose="02020404030301010803" pitchFamily="18" charset="0"/>
                <a:cs typeface="Comic Sans MS" charset="0"/>
              </a:rPr>
              <a:t>condensate</a:t>
            </a:r>
            <a:r>
              <a:rPr lang="sv-SE" sz="1600" b="1" dirty="0">
                <a:solidFill>
                  <a:srgbClr val="D000D0"/>
                </a:solidFill>
                <a:latin typeface="Garamond" panose="02020404030301010803" pitchFamily="18" charset="0"/>
                <a:cs typeface="Comic Sans MS" charset="0"/>
              </a:rPr>
              <a:t>?</a:t>
            </a:r>
          </a:p>
        </p:txBody>
      </p:sp>
      <p:sp>
        <p:nvSpPr>
          <p:cNvPr id="2" name="Notched Right Arrow 1"/>
          <p:cNvSpPr/>
          <p:nvPr/>
        </p:nvSpPr>
        <p:spPr>
          <a:xfrm rot="16995333">
            <a:off x="4075043" y="3983686"/>
            <a:ext cx="3135523" cy="576064"/>
          </a:xfrm>
          <a:prstGeom prst="notchedRightArrow">
            <a:avLst/>
          </a:prstGeom>
          <a:solidFill>
            <a:srgbClr val="CC60BA">
              <a:alpha val="30000"/>
            </a:srgbClr>
          </a:solidFill>
          <a:ln>
            <a:solidFill>
              <a:srgbClr val="6A7DF7"/>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FF"/>
                </a:solidFill>
              </a:rPr>
              <a:t>?</a:t>
            </a:r>
          </a:p>
        </p:txBody>
      </p:sp>
      <p:pic>
        <p:nvPicPr>
          <p:cNvPr id="4" name="Bildobjekt 3">
            <a:extLst>
              <a:ext uri="{FF2B5EF4-FFF2-40B4-BE49-F238E27FC236}">
                <a16:creationId xmlns:a16="http://schemas.microsoft.com/office/drawing/2014/main" id="{2395ECC8-D4DA-3FEC-B763-3CE68613CD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9043" y="1064456"/>
            <a:ext cx="4088417" cy="1808927"/>
          </a:xfrm>
          <a:prstGeom prst="rect">
            <a:avLst/>
          </a:prstGeom>
        </p:spPr>
      </p:pic>
      <p:sp>
        <p:nvSpPr>
          <p:cNvPr id="9" name="textruta 8">
            <a:extLst>
              <a:ext uri="{FF2B5EF4-FFF2-40B4-BE49-F238E27FC236}">
                <a16:creationId xmlns:a16="http://schemas.microsoft.com/office/drawing/2014/main" id="{524A8A32-44C6-91F4-A195-2F2838915828}"/>
              </a:ext>
            </a:extLst>
          </p:cNvPr>
          <p:cNvSpPr txBox="1"/>
          <p:nvPr/>
        </p:nvSpPr>
        <p:spPr>
          <a:xfrm>
            <a:off x="4715669" y="4180020"/>
            <a:ext cx="4629873"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1600" dirty="0">
                <a:solidFill>
                  <a:srgbClr val="0000FF"/>
                </a:solidFill>
                <a:latin typeface="Garamond" panose="02020404030301010803" pitchFamily="18" charset="0"/>
              </a:rPr>
              <a:t>Probe ground-state or low-spin correlations</a:t>
            </a:r>
          </a:p>
        </p:txBody>
      </p:sp>
      <p:sp>
        <p:nvSpPr>
          <p:cNvPr id="3" name="textruta 2">
            <a:extLst>
              <a:ext uri="{FF2B5EF4-FFF2-40B4-BE49-F238E27FC236}">
                <a16:creationId xmlns:a16="http://schemas.microsoft.com/office/drawing/2014/main" id="{B98ADA3C-7FB8-7297-1E07-4450362A8E6C}"/>
              </a:ext>
            </a:extLst>
          </p:cNvPr>
          <p:cNvSpPr txBox="1"/>
          <p:nvPr/>
        </p:nvSpPr>
        <p:spPr>
          <a:xfrm>
            <a:off x="288131" y="6351021"/>
            <a:ext cx="4761879"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171450" marR="0" indent="-1714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sv-SE" sz="1200" b="0" i="0" u="none" strike="noStrike" cap="none" spc="0" normalizeH="0" baseline="0" dirty="0">
                <a:ln>
                  <a:noFill/>
                </a:ln>
                <a:solidFill>
                  <a:srgbClr val="000000"/>
                </a:solidFill>
                <a:effectLst/>
                <a:uFillTx/>
                <a:latin typeface="+mn-lt"/>
                <a:ea typeface="+mn-ea"/>
                <a:cs typeface="+mn-cs"/>
                <a:sym typeface="Times New Roman"/>
              </a:rPr>
              <a:t>B. Cederwall et al., Nature (London) 469, 68 (2011)</a:t>
            </a:r>
          </a:p>
          <a:p>
            <a:pPr marL="171450" marR="0" indent="-1714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sv-SE" sz="1200" b="0" i="0" u="none" strike="noStrike" cap="none" spc="0" normalizeH="0" baseline="0" dirty="0">
                <a:ln>
                  <a:noFill/>
                </a:ln>
                <a:solidFill>
                  <a:srgbClr val="000000"/>
                </a:solidFill>
                <a:effectLst/>
                <a:uFillTx/>
                <a:latin typeface="+mn-lt"/>
                <a:ea typeface="+mn-ea"/>
                <a:cs typeface="+mn-cs"/>
                <a:sym typeface="Times New Roman"/>
              </a:rPr>
              <a:t>S. </a:t>
            </a:r>
            <a:r>
              <a:rPr kumimoji="0" lang="sv-SE" sz="1200" b="0" i="0" u="none" strike="noStrike" cap="none" spc="0" normalizeH="0" baseline="0" dirty="0" err="1">
                <a:ln>
                  <a:noFill/>
                </a:ln>
                <a:solidFill>
                  <a:srgbClr val="000000"/>
                </a:solidFill>
                <a:effectLst/>
                <a:uFillTx/>
                <a:latin typeface="+mn-lt"/>
                <a:ea typeface="+mn-ea"/>
                <a:cs typeface="+mn-cs"/>
                <a:sym typeface="Times New Roman"/>
              </a:rPr>
              <a:t>Frauendorf</a:t>
            </a:r>
            <a:r>
              <a:rPr kumimoji="0" lang="sv-SE" sz="1200" b="0" i="0" u="none" strike="noStrike" cap="none" spc="0" normalizeH="0" baseline="0" dirty="0">
                <a:ln>
                  <a:noFill/>
                </a:ln>
                <a:solidFill>
                  <a:srgbClr val="000000"/>
                </a:solidFill>
                <a:effectLst/>
                <a:uFillTx/>
                <a:latin typeface="+mn-lt"/>
                <a:ea typeface="+mn-ea"/>
                <a:cs typeface="+mn-cs"/>
                <a:sym typeface="Times New Roman"/>
              </a:rPr>
              <a:t> and A. </a:t>
            </a:r>
            <a:r>
              <a:rPr kumimoji="0" lang="sv-SE" sz="1200" b="0" i="0" u="none" strike="noStrike" cap="none" spc="0" normalizeH="0" baseline="0" dirty="0" err="1">
                <a:ln>
                  <a:noFill/>
                </a:ln>
                <a:solidFill>
                  <a:srgbClr val="000000"/>
                </a:solidFill>
                <a:effectLst/>
                <a:uFillTx/>
                <a:latin typeface="+mn-lt"/>
                <a:ea typeface="+mn-ea"/>
                <a:cs typeface="+mn-cs"/>
                <a:sym typeface="Times New Roman"/>
              </a:rPr>
              <a:t>Macchiavelli</a:t>
            </a:r>
            <a:r>
              <a:rPr kumimoji="0" lang="sv-SE" sz="1200" b="0" i="0" u="none" strike="noStrike" cap="none" spc="0" normalizeH="0" baseline="0" dirty="0">
                <a:ln>
                  <a:noFill/>
                </a:ln>
                <a:solidFill>
                  <a:srgbClr val="000000"/>
                </a:solidFill>
                <a:effectLst/>
                <a:uFillTx/>
                <a:latin typeface="+mn-lt"/>
                <a:ea typeface="+mn-ea"/>
                <a:cs typeface="+mn-cs"/>
                <a:sym typeface="Times New Roman"/>
              </a:rPr>
              <a:t>, Prog. Part. </a:t>
            </a:r>
            <a:r>
              <a:rPr kumimoji="0" lang="sv-SE" sz="1200" b="0" i="0" u="none" strike="noStrike" cap="none" spc="0" normalizeH="0" baseline="0" dirty="0" err="1">
                <a:ln>
                  <a:noFill/>
                </a:ln>
                <a:solidFill>
                  <a:srgbClr val="000000"/>
                </a:solidFill>
                <a:effectLst/>
                <a:uFillTx/>
                <a:latin typeface="+mn-lt"/>
                <a:ea typeface="+mn-ea"/>
                <a:cs typeface="+mn-cs"/>
                <a:sym typeface="Times New Roman"/>
              </a:rPr>
              <a:t>Nucl</a:t>
            </a:r>
            <a:r>
              <a:rPr kumimoji="0" lang="sv-SE" sz="1200" b="0" i="0" u="none" strike="noStrike" cap="none" spc="0" normalizeH="0" baseline="0" dirty="0">
                <a:ln>
                  <a:noFill/>
                </a:ln>
                <a:solidFill>
                  <a:srgbClr val="000000"/>
                </a:solidFill>
                <a:effectLst/>
                <a:uFillTx/>
                <a:latin typeface="+mn-lt"/>
                <a:ea typeface="+mn-ea"/>
                <a:cs typeface="+mn-cs"/>
                <a:sym typeface="Times New Roman"/>
              </a:rPr>
              <a:t>. </a:t>
            </a:r>
            <a:r>
              <a:rPr kumimoji="0" lang="sv-SE" sz="1200" b="0" i="0" u="none" strike="noStrike" cap="none" spc="0" normalizeH="0" baseline="0" dirty="0" err="1">
                <a:ln>
                  <a:noFill/>
                </a:ln>
                <a:solidFill>
                  <a:srgbClr val="000000"/>
                </a:solidFill>
                <a:effectLst/>
                <a:uFillTx/>
                <a:latin typeface="+mn-lt"/>
                <a:ea typeface="+mn-ea"/>
                <a:cs typeface="+mn-cs"/>
                <a:sym typeface="Times New Roman"/>
              </a:rPr>
              <a:t>Phys</a:t>
            </a:r>
            <a:r>
              <a:rPr kumimoji="0" lang="sv-SE" sz="1200" b="0" i="0" u="none" strike="noStrike" cap="none" spc="0" normalizeH="0" baseline="0" dirty="0">
                <a:ln>
                  <a:noFill/>
                </a:ln>
                <a:solidFill>
                  <a:srgbClr val="000000"/>
                </a:solidFill>
                <a:effectLst/>
                <a:uFillTx/>
                <a:latin typeface="+mn-lt"/>
                <a:ea typeface="+mn-ea"/>
                <a:cs typeface="+mn-cs"/>
                <a:sym typeface="Times New Roman"/>
              </a:rPr>
              <a:t>. 78, 24 (2014)</a:t>
            </a:r>
          </a:p>
        </p:txBody>
      </p:sp>
      <p:sp>
        <p:nvSpPr>
          <p:cNvPr id="5" name="textruta 4">
            <a:extLst>
              <a:ext uri="{FF2B5EF4-FFF2-40B4-BE49-F238E27FC236}">
                <a16:creationId xmlns:a16="http://schemas.microsoft.com/office/drawing/2014/main" id="{50F08C64-34FE-0544-9B82-39C7A13469FC}"/>
              </a:ext>
            </a:extLst>
          </p:cNvPr>
          <p:cNvSpPr txBox="1"/>
          <p:nvPr/>
        </p:nvSpPr>
        <p:spPr>
          <a:xfrm>
            <a:off x="6315916" y="6551578"/>
            <a:ext cx="2365099"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sv-SE" sz="1200" dirty="0">
                <a:solidFill>
                  <a:schemeClr val="accent2">
                    <a:lumMod val="40000"/>
                    <a:lumOff val="60000"/>
                  </a:schemeClr>
                </a:solidFill>
              </a:rPr>
              <a:t>NN2024  Whistler, BC CA /  BC </a:t>
            </a:r>
          </a:p>
        </p:txBody>
      </p:sp>
      <p:pic>
        <p:nvPicPr>
          <p:cNvPr id="12" name="Picture 8" descr="kth_cmyk">
            <a:extLst>
              <a:ext uri="{FF2B5EF4-FFF2-40B4-BE49-F238E27FC236}">
                <a16:creationId xmlns:a16="http://schemas.microsoft.com/office/drawing/2014/main" id="{7281FD65-DAD1-EF38-A654-68309D4732E4}"/>
              </a:ext>
            </a:extLst>
          </p:cNvPr>
          <p:cNvPicPr>
            <a:picLocks noChangeAspect="1" noChangeArrowheads="1"/>
          </p:cNvPicPr>
          <p:nvPr/>
        </p:nvPicPr>
        <p:blipFill>
          <a:blip r:embed="rId4" cstate="print"/>
          <a:srcRect/>
          <a:stretch>
            <a:fillRect/>
          </a:stretch>
        </p:blipFill>
        <p:spPr bwMode="auto">
          <a:xfrm>
            <a:off x="104176" y="84957"/>
            <a:ext cx="819150" cy="819150"/>
          </a:xfrm>
          <a:prstGeom prst="rect">
            <a:avLst/>
          </a:prstGeom>
          <a:noFill/>
          <a:ln w="9525">
            <a:noFill/>
            <a:miter lim="800000"/>
            <a:headEnd/>
            <a:tailEnd/>
          </a:ln>
        </p:spPr>
      </p:pic>
    </p:spTree>
    <p:extLst>
      <p:ext uri="{BB962C8B-B14F-4D97-AF65-F5344CB8AC3E}">
        <p14:creationId xmlns:p14="http://schemas.microsoft.com/office/powerpoint/2010/main" val="17977793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descr="En bild som visar text, diagram, linje, Teckensnitt&#10;&#10;Automatiskt genererad beskrivning">
            <a:extLst>
              <a:ext uri="{FF2B5EF4-FFF2-40B4-BE49-F238E27FC236}">
                <a16:creationId xmlns:a16="http://schemas.microsoft.com/office/drawing/2014/main" id="{E03BF495-5CB3-A238-4ECE-1BC38D78E9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915" y="543683"/>
            <a:ext cx="5775203" cy="3912570"/>
          </a:xfrm>
          <a:prstGeom prst="rect">
            <a:avLst/>
          </a:prstGeom>
        </p:spPr>
      </p:pic>
      <p:sp>
        <p:nvSpPr>
          <p:cNvPr id="11" name="textruta 10">
            <a:extLst>
              <a:ext uri="{FF2B5EF4-FFF2-40B4-BE49-F238E27FC236}">
                <a16:creationId xmlns:a16="http://schemas.microsoft.com/office/drawing/2014/main" id="{81059AB1-0CE3-1644-1793-E9B0DD909920}"/>
              </a:ext>
            </a:extLst>
          </p:cNvPr>
          <p:cNvSpPr txBox="1"/>
          <p:nvPr/>
        </p:nvSpPr>
        <p:spPr>
          <a:xfrm>
            <a:off x="0" y="5877718"/>
            <a:ext cx="7291452" cy="9541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sv-SE" sz="1400" dirty="0"/>
              <a:t>A. Johnson, H. Ryde, and J. </a:t>
            </a:r>
            <a:r>
              <a:rPr lang="sv-SE" sz="1400" dirty="0" err="1"/>
              <a:t>Sztarkier</a:t>
            </a:r>
            <a:r>
              <a:rPr lang="sv-SE" sz="1400" dirty="0"/>
              <a:t>, </a:t>
            </a:r>
            <a:r>
              <a:rPr lang="sv-SE" sz="1400" dirty="0" err="1"/>
              <a:t>Phys</a:t>
            </a:r>
            <a:r>
              <a:rPr lang="sv-SE" sz="1400" dirty="0"/>
              <a:t>. Lett. B34,  605 (1971)</a:t>
            </a:r>
          </a:p>
          <a:p>
            <a:r>
              <a:rPr lang="sv-SE" sz="1400" dirty="0"/>
              <a:t>A. Johnson, H. Ryde, S. A. Hjorth, </a:t>
            </a:r>
            <a:r>
              <a:rPr lang="sv-SE" sz="1400" dirty="0" err="1"/>
              <a:t>Nuc</a:t>
            </a:r>
            <a:r>
              <a:rPr lang="sv-SE" sz="1400" dirty="0"/>
              <a:t>. </a:t>
            </a:r>
            <a:r>
              <a:rPr lang="sv-SE" sz="1400" dirty="0" err="1"/>
              <a:t>Phys</a:t>
            </a:r>
            <a:r>
              <a:rPr lang="sv-SE" sz="1400" dirty="0"/>
              <a:t>. A179,  753 (1972)</a:t>
            </a:r>
          </a:p>
          <a:p>
            <a:r>
              <a:rPr lang="sv-SE" sz="1400" dirty="0"/>
              <a:t>F. S. Stephens and R. S. Simon. </a:t>
            </a:r>
            <a:r>
              <a:rPr lang="sv-SE" sz="1400" dirty="0" err="1"/>
              <a:t>Nuc</a:t>
            </a:r>
            <a:r>
              <a:rPr lang="sv-SE" sz="1400" dirty="0"/>
              <a:t>. </a:t>
            </a:r>
            <a:r>
              <a:rPr lang="sv-SE" sz="1400" dirty="0" err="1"/>
              <a:t>Phys</a:t>
            </a:r>
            <a:r>
              <a:rPr lang="sv-SE" sz="1400" dirty="0"/>
              <a:t>. A183,  257 (1972)</a:t>
            </a:r>
          </a:p>
          <a:p>
            <a:r>
              <a:rPr lang="sv-SE" sz="1400" dirty="0"/>
              <a:t>R. </a:t>
            </a:r>
            <a:r>
              <a:rPr lang="sv-SE" sz="1400" dirty="0" err="1"/>
              <a:t>Wyss</a:t>
            </a:r>
            <a:r>
              <a:rPr lang="sv-SE" sz="1400" dirty="0"/>
              <a:t> &amp; M. A. Riley, Fifty </a:t>
            </a:r>
            <a:r>
              <a:rPr lang="sv-SE" sz="1400" dirty="0" err="1"/>
              <a:t>Years</a:t>
            </a:r>
            <a:r>
              <a:rPr lang="sv-SE" sz="1400" dirty="0"/>
              <a:t> </a:t>
            </a:r>
            <a:r>
              <a:rPr lang="sv-SE" sz="1400" dirty="0" err="1"/>
              <a:t>of</a:t>
            </a:r>
            <a:r>
              <a:rPr lang="sv-SE" sz="1400" dirty="0"/>
              <a:t> </a:t>
            </a:r>
            <a:r>
              <a:rPr lang="sv-SE" sz="1400" dirty="0" err="1"/>
              <a:t>Backbending</a:t>
            </a:r>
            <a:r>
              <a:rPr lang="sv-SE" sz="1400" dirty="0"/>
              <a:t>, </a:t>
            </a:r>
            <a:r>
              <a:rPr lang="sv-SE" sz="1400" dirty="0" err="1"/>
              <a:t>Nuclear</a:t>
            </a:r>
            <a:r>
              <a:rPr lang="sv-SE" sz="1400" dirty="0"/>
              <a:t> </a:t>
            </a:r>
            <a:r>
              <a:rPr lang="sv-SE" sz="1400" dirty="0" err="1"/>
              <a:t>Physics</a:t>
            </a:r>
            <a:r>
              <a:rPr lang="sv-SE" sz="1400" dirty="0"/>
              <a:t> </a:t>
            </a:r>
            <a:r>
              <a:rPr lang="sv-SE" sz="1400" dirty="0" err="1"/>
              <a:t>News</a:t>
            </a:r>
            <a:r>
              <a:rPr lang="sv-SE" sz="1400" dirty="0"/>
              <a:t>, 32:2, 16-20 (2022) </a:t>
            </a:r>
          </a:p>
        </p:txBody>
      </p:sp>
      <p:pic>
        <p:nvPicPr>
          <p:cNvPr id="12" name="Bildobjekt 11">
            <a:extLst>
              <a:ext uri="{FF2B5EF4-FFF2-40B4-BE49-F238E27FC236}">
                <a16:creationId xmlns:a16="http://schemas.microsoft.com/office/drawing/2014/main" id="{694C54E5-0966-6B1C-EB1B-6BFCE3BD3001}"/>
              </a:ext>
            </a:extLst>
          </p:cNvPr>
          <p:cNvPicPr>
            <a:picLocks noChangeAspect="1"/>
          </p:cNvPicPr>
          <p:nvPr/>
        </p:nvPicPr>
        <p:blipFill>
          <a:blip r:embed="rId4"/>
          <a:stretch>
            <a:fillRect/>
          </a:stretch>
        </p:blipFill>
        <p:spPr>
          <a:xfrm>
            <a:off x="5965834" y="3148802"/>
            <a:ext cx="2492263" cy="1362437"/>
          </a:xfrm>
          <a:prstGeom prst="rect">
            <a:avLst/>
          </a:prstGeom>
        </p:spPr>
      </p:pic>
      <p:sp>
        <p:nvSpPr>
          <p:cNvPr id="16" name="textruta 15">
            <a:extLst>
              <a:ext uri="{FF2B5EF4-FFF2-40B4-BE49-F238E27FC236}">
                <a16:creationId xmlns:a16="http://schemas.microsoft.com/office/drawing/2014/main" id="{961284E1-5226-DBF4-11A5-CB5AD897DE5C}"/>
              </a:ext>
            </a:extLst>
          </p:cNvPr>
          <p:cNvSpPr txBox="1"/>
          <p:nvPr/>
        </p:nvSpPr>
        <p:spPr>
          <a:xfrm>
            <a:off x="6988331" y="6615944"/>
            <a:ext cx="2365099"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sv-SE" sz="1200" dirty="0">
                <a:solidFill>
                  <a:schemeClr val="accent2">
                    <a:lumMod val="40000"/>
                    <a:lumOff val="60000"/>
                  </a:schemeClr>
                </a:solidFill>
              </a:rPr>
              <a:t>NN2024  Whistler, BC CA /  BC </a:t>
            </a:r>
          </a:p>
        </p:txBody>
      </p:sp>
      <p:pic>
        <p:nvPicPr>
          <p:cNvPr id="17" name="Picture 8" descr="kth_cmyk">
            <a:extLst>
              <a:ext uri="{FF2B5EF4-FFF2-40B4-BE49-F238E27FC236}">
                <a16:creationId xmlns:a16="http://schemas.microsoft.com/office/drawing/2014/main" id="{53A24D9A-55A6-2B22-5EAF-C0E55388F916}"/>
              </a:ext>
            </a:extLst>
          </p:cNvPr>
          <p:cNvPicPr>
            <a:picLocks noChangeAspect="1" noChangeArrowheads="1"/>
          </p:cNvPicPr>
          <p:nvPr/>
        </p:nvPicPr>
        <p:blipFill>
          <a:blip r:embed="rId5" cstate="print"/>
          <a:srcRect/>
          <a:stretch>
            <a:fillRect/>
          </a:stretch>
        </p:blipFill>
        <p:spPr bwMode="auto">
          <a:xfrm>
            <a:off x="104176" y="84957"/>
            <a:ext cx="819150" cy="819150"/>
          </a:xfrm>
          <a:prstGeom prst="rect">
            <a:avLst/>
          </a:prstGeom>
          <a:noFill/>
          <a:ln w="9525">
            <a:noFill/>
            <a:miter lim="800000"/>
            <a:headEnd/>
            <a:tailEnd/>
          </a:ln>
        </p:spPr>
      </p:pic>
      <p:sp>
        <p:nvSpPr>
          <p:cNvPr id="96257" name="Rectangle 2"/>
          <p:cNvSpPr>
            <a:spLocks noGrp="1" noChangeArrowheads="1"/>
          </p:cNvSpPr>
          <p:nvPr>
            <p:ph type="title"/>
          </p:nvPr>
        </p:nvSpPr>
        <p:spPr>
          <a:xfrm>
            <a:off x="1" y="139130"/>
            <a:ext cx="9143999" cy="841152"/>
          </a:xfrm>
        </p:spPr>
        <p:txBody>
          <a:bodyPr>
            <a:normAutofit fontScale="90000"/>
          </a:bodyPr>
          <a:lstStyle/>
          <a:p>
            <a:r>
              <a:rPr lang="sv-SE" sz="2000" dirty="0" err="1">
                <a:solidFill>
                  <a:srgbClr val="000000"/>
                </a:solidFill>
                <a:cs typeface="Comic Sans MS"/>
              </a:rPr>
              <a:t>Rotational</a:t>
            </a:r>
            <a:r>
              <a:rPr lang="sv-SE" sz="2000" dirty="0">
                <a:solidFill>
                  <a:srgbClr val="000000"/>
                </a:solidFill>
                <a:cs typeface="Comic Sans MS"/>
              </a:rPr>
              <a:t> </a:t>
            </a:r>
            <a:r>
              <a:rPr lang="sv-SE" sz="2000" dirty="0" err="1">
                <a:solidFill>
                  <a:srgbClr val="000000"/>
                </a:solidFill>
                <a:cs typeface="Comic Sans MS"/>
              </a:rPr>
              <a:t>align</a:t>
            </a:r>
            <a:r>
              <a:rPr lang="sv-SE" sz="2000" dirty="0" err="1">
                <a:cs typeface="Comic Sans MS"/>
              </a:rPr>
              <a:t>ments</a:t>
            </a:r>
            <a:r>
              <a:rPr lang="sv-SE" sz="2000" dirty="0">
                <a:cs typeface="Comic Sans MS"/>
              </a:rPr>
              <a:t> (”</a:t>
            </a:r>
            <a:r>
              <a:rPr lang="sv-SE" sz="2000" dirty="0" err="1">
                <a:cs typeface="Comic Sans MS"/>
              </a:rPr>
              <a:t>backbending</a:t>
            </a:r>
            <a:r>
              <a:rPr lang="sv-SE" sz="2000" dirty="0">
                <a:cs typeface="Comic Sans MS"/>
              </a:rPr>
              <a:t>”) in </a:t>
            </a:r>
            <a:r>
              <a:rPr lang="sv-SE" sz="2000" dirty="0" err="1">
                <a:cs typeface="Comic Sans MS"/>
              </a:rPr>
              <a:t>deformed</a:t>
            </a:r>
            <a:r>
              <a:rPr lang="sv-SE" sz="2000" dirty="0">
                <a:cs typeface="Comic Sans MS"/>
              </a:rPr>
              <a:t> </a:t>
            </a:r>
            <a:r>
              <a:rPr lang="sv-SE" sz="2000" dirty="0" err="1">
                <a:cs typeface="Comic Sans MS"/>
              </a:rPr>
              <a:t>nuclei</a:t>
            </a:r>
            <a:r>
              <a:rPr lang="sv-SE" sz="2000" dirty="0">
                <a:cs typeface="Comic Sans MS"/>
              </a:rPr>
              <a:t>:</a:t>
            </a:r>
            <a:br>
              <a:rPr lang="sv-SE" sz="2000" dirty="0">
                <a:cs typeface="Comic Sans MS"/>
              </a:rPr>
            </a:br>
            <a:r>
              <a:rPr lang="sv-SE" sz="2000" dirty="0">
                <a:cs typeface="Comic Sans MS"/>
              </a:rPr>
              <a:t>a sensitive </a:t>
            </a:r>
            <a:r>
              <a:rPr lang="sv-SE" sz="2000" dirty="0" err="1">
                <a:cs typeface="Comic Sans MS"/>
              </a:rPr>
              <a:t>probe</a:t>
            </a:r>
            <a:r>
              <a:rPr lang="sv-SE" sz="2000" dirty="0">
                <a:cs typeface="Comic Sans MS"/>
              </a:rPr>
              <a:t> </a:t>
            </a:r>
            <a:r>
              <a:rPr lang="sv-SE" sz="2000" dirty="0" err="1">
                <a:cs typeface="Comic Sans MS"/>
              </a:rPr>
              <a:t>of</a:t>
            </a:r>
            <a:r>
              <a:rPr lang="sv-SE" sz="2000" dirty="0">
                <a:cs typeface="Comic Sans MS"/>
              </a:rPr>
              <a:t> </a:t>
            </a:r>
            <a:r>
              <a:rPr lang="sv-SE" sz="2000" dirty="0" err="1">
                <a:cs typeface="Comic Sans MS"/>
              </a:rPr>
              <a:t>pairing</a:t>
            </a:r>
            <a:r>
              <a:rPr lang="sv-SE" sz="2000" dirty="0">
                <a:cs typeface="Comic Sans MS"/>
              </a:rPr>
              <a:t> </a:t>
            </a:r>
            <a:r>
              <a:rPr lang="sv-SE" sz="2000" dirty="0" err="1">
                <a:cs typeface="Comic Sans MS"/>
              </a:rPr>
              <a:t>strength</a:t>
            </a:r>
            <a:r>
              <a:rPr lang="sv-SE" sz="2000" dirty="0">
                <a:cs typeface="Comic Sans MS"/>
              </a:rPr>
              <a:t> </a:t>
            </a:r>
            <a:br>
              <a:rPr lang="pl-PL" sz="1800" dirty="0">
                <a:solidFill>
                  <a:srgbClr val="000000"/>
                </a:solidFill>
              </a:rPr>
            </a:br>
            <a:endParaRPr lang="sv-SE" sz="1800" dirty="0">
              <a:solidFill>
                <a:srgbClr val="000000"/>
              </a:solidFill>
              <a:cs typeface="Comic Sans MS"/>
            </a:endParaRPr>
          </a:p>
        </p:txBody>
      </p:sp>
      <p:sp>
        <p:nvSpPr>
          <p:cNvPr id="18" name="Rectangle 8">
            <a:extLst>
              <a:ext uri="{FF2B5EF4-FFF2-40B4-BE49-F238E27FC236}">
                <a16:creationId xmlns:a16="http://schemas.microsoft.com/office/drawing/2014/main" id="{B0C372C6-8E05-C61A-514A-31319E5E1059}"/>
              </a:ext>
            </a:extLst>
          </p:cNvPr>
          <p:cNvSpPr>
            <a:spLocks noChangeArrowheads="1"/>
          </p:cNvSpPr>
          <p:nvPr/>
        </p:nvSpPr>
        <p:spPr bwMode="auto">
          <a:xfrm>
            <a:off x="104176" y="4778980"/>
            <a:ext cx="8646285" cy="830997"/>
          </a:xfrm>
          <a:prstGeom prst="rect">
            <a:avLst/>
          </a:prstGeom>
          <a:noFill/>
          <a:ln w="19050">
            <a:noFill/>
            <a:miter lim="800000"/>
            <a:headEnd/>
            <a:tailEnd/>
          </a:ln>
        </p:spPr>
        <p:txBody>
          <a:bodyPr wrap="square">
            <a:spAutoFit/>
          </a:bodyPr>
          <a:lstStyle/>
          <a:p>
            <a:r>
              <a:rPr lang="sv-SE" altLang="ja-JP" sz="1600" b="1" dirty="0">
                <a:solidFill>
                  <a:schemeClr val="tx1"/>
                </a:solidFill>
                <a:latin typeface="Garamond" panose="02020404030301010803" pitchFamily="18" charset="0"/>
                <a:cs typeface="Calibri"/>
              </a:rPr>
              <a:t>Note: The </a:t>
            </a:r>
            <a:r>
              <a:rPr lang="ja-JP" altLang="en-GB" sz="1600" b="1" dirty="0">
                <a:solidFill>
                  <a:schemeClr val="tx1"/>
                </a:solidFill>
                <a:latin typeface="Garamond" panose="02020404030301010803" pitchFamily="18" charset="0"/>
                <a:cs typeface="Calibri"/>
              </a:rPr>
              <a:t>“</a:t>
            </a:r>
            <a:r>
              <a:rPr lang="en-GB" altLang="ja-JP" sz="1600" b="1" dirty="0" err="1">
                <a:solidFill>
                  <a:schemeClr val="tx1"/>
                </a:solidFill>
                <a:latin typeface="Garamond" panose="02020404030301010803" pitchFamily="18" charset="0"/>
                <a:cs typeface="Calibri"/>
              </a:rPr>
              <a:t>Backbending</a:t>
            </a:r>
            <a:r>
              <a:rPr lang="ja-JP" altLang="en-GB" sz="1600" b="1" dirty="0">
                <a:solidFill>
                  <a:schemeClr val="tx1"/>
                </a:solidFill>
                <a:latin typeface="Garamond" panose="02020404030301010803" pitchFamily="18" charset="0"/>
                <a:cs typeface="Calibri"/>
              </a:rPr>
              <a:t>”</a:t>
            </a:r>
            <a:r>
              <a:rPr lang="en-GB" altLang="ja-JP" sz="1600" b="1" dirty="0">
                <a:solidFill>
                  <a:schemeClr val="tx1"/>
                </a:solidFill>
                <a:latin typeface="Garamond" panose="02020404030301010803" pitchFamily="18" charset="0"/>
                <a:cs typeface="Calibri"/>
              </a:rPr>
              <a:t> effect  (A. Johnson et al., 1971) is not a complete phase transition.</a:t>
            </a:r>
          </a:p>
          <a:p>
            <a:r>
              <a:rPr lang="en-GB" sz="1600" b="1" dirty="0">
                <a:solidFill>
                  <a:schemeClr val="tx1"/>
                </a:solidFill>
                <a:latin typeface="Garamond" panose="02020404030301010803" pitchFamily="18" charset="0"/>
                <a:cs typeface="Calibri"/>
              </a:rPr>
              <a:t>In the finite nuclear system the paired and unpaired phases are mixed after the first alignment (</a:t>
            </a:r>
            <a:r>
              <a:rPr lang="ja-JP" altLang="en-GB" sz="1600" b="1" dirty="0">
                <a:solidFill>
                  <a:schemeClr val="tx1"/>
                </a:solidFill>
                <a:latin typeface="Garamond" panose="02020404030301010803" pitchFamily="18" charset="0"/>
                <a:cs typeface="Calibri"/>
              </a:rPr>
              <a:t>“</a:t>
            </a:r>
            <a:r>
              <a:rPr lang="sv-SE" altLang="ja-JP" sz="1600" b="1" dirty="0">
                <a:solidFill>
                  <a:schemeClr val="tx1"/>
                </a:solidFill>
                <a:latin typeface="Garamond" panose="02020404030301010803" pitchFamily="18" charset="0"/>
                <a:cs typeface="Calibri"/>
              </a:rPr>
              <a:t>Stockholm, </a:t>
            </a:r>
            <a:r>
              <a:rPr lang="en-GB" altLang="ja-JP" sz="1600" b="1" dirty="0">
                <a:solidFill>
                  <a:schemeClr val="tx1"/>
                </a:solidFill>
                <a:latin typeface="Garamond" panose="02020404030301010803" pitchFamily="18" charset="0"/>
                <a:cs typeface="Calibri"/>
              </a:rPr>
              <a:t>S-band</a:t>
            </a:r>
            <a:r>
              <a:rPr lang="ja-JP" altLang="en-GB" sz="1600" b="1">
                <a:solidFill>
                  <a:schemeClr val="tx1"/>
                </a:solidFill>
                <a:latin typeface="Garamond" panose="02020404030301010803" pitchFamily="18" charset="0"/>
                <a:cs typeface="Calibri"/>
              </a:rPr>
              <a:t>”</a:t>
            </a:r>
            <a:r>
              <a:rPr lang="en-GB" altLang="ja-JP" sz="1600" b="1" dirty="0">
                <a:solidFill>
                  <a:schemeClr val="tx1"/>
                </a:solidFill>
                <a:latin typeface="Garamond" panose="02020404030301010803" pitchFamily="18" charset="0"/>
                <a:cs typeface="Calibri"/>
              </a:rPr>
              <a:t>) (F.S. Stephens and R.S. Simon, 1972).</a:t>
            </a:r>
            <a:endParaRPr lang="en-GB" sz="1600" b="1" dirty="0">
              <a:solidFill>
                <a:schemeClr val="tx1"/>
              </a:solidFill>
              <a:latin typeface="Garamond" panose="02020404030301010803" pitchFamily="18" charset="0"/>
              <a:cs typeface="Calibri"/>
            </a:endParaRPr>
          </a:p>
        </p:txBody>
      </p:sp>
      <p:pic>
        <p:nvPicPr>
          <p:cNvPr id="19" name="Bildobjekt 18">
            <a:extLst>
              <a:ext uri="{FF2B5EF4-FFF2-40B4-BE49-F238E27FC236}">
                <a16:creationId xmlns:a16="http://schemas.microsoft.com/office/drawing/2014/main" id="{EC6CBBDC-F03C-E25A-1DEC-24A7874645D5}"/>
              </a:ext>
            </a:extLst>
          </p:cNvPr>
          <p:cNvPicPr>
            <a:picLocks noChangeAspect="1"/>
          </p:cNvPicPr>
          <p:nvPr/>
        </p:nvPicPr>
        <p:blipFill>
          <a:blip r:embed="rId6"/>
          <a:stretch>
            <a:fillRect/>
          </a:stretch>
        </p:blipFill>
        <p:spPr>
          <a:xfrm>
            <a:off x="7049517" y="559706"/>
            <a:ext cx="1700943" cy="1583129"/>
          </a:xfrm>
          <a:prstGeom prst="rect">
            <a:avLst/>
          </a:prstGeom>
        </p:spPr>
      </p:pic>
      <p:sp>
        <p:nvSpPr>
          <p:cNvPr id="20" name="textruta 19">
            <a:extLst>
              <a:ext uri="{FF2B5EF4-FFF2-40B4-BE49-F238E27FC236}">
                <a16:creationId xmlns:a16="http://schemas.microsoft.com/office/drawing/2014/main" id="{C15A08D1-207C-1068-DD91-6088B381EF15}"/>
              </a:ext>
            </a:extLst>
          </p:cNvPr>
          <p:cNvSpPr txBox="1"/>
          <p:nvPr/>
        </p:nvSpPr>
        <p:spPr>
          <a:xfrm>
            <a:off x="6560097" y="2217082"/>
            <a:ext cx="239744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sv-SE" sz="1800" b="0" i="0" u="none" strike="noStrike" cap="none" spc="0" normalizeH="0" baseline="0" dirty="0">
                <a:ln>
                  <a:noFill/>
                </a:ln>
                <a:solidFill>
                  <a:srgbClr val="000000"/>
                </a:solidFill>
                <a:effectLst/>
                <a:uFillTx/>
                <a:latin typeface="Garamond" panose="02020404030301010803" pitchFamily="18" charset="0"/>
                <a:sym typeface="Times New Roman"/>
              </a:rPr>
              <a:t> Arne Johnson 1944-2023</a:t>
            </a:r>
          </a:p>
        </p:txBody>
      </p:sp>
    </p:spTree>
    <p:extLst>
      <p:ext uri="{BB962C8B-B14F-4D97-AF65-F5344CB8AC3E}">
        <p14:creationId xmlns:p14="http://schemas.microsoft.com/office/powerpoint/2010/main" val="167305318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a:xfrm>
            <a:off x="843494" y="12476"/>
            <a:ext cx="8569325" cy="1143000"/>
          </a:xfrm>
        </p:spPr>
        <p:txBody>
          <a:bodyPr>
            <a:normAutofit/>
          </a:bodyPr>
          <a:lstStyle/>
          <a:p>
            <a:r>
              <a:rPr lang="sv-SE" sz="2000" b="1" dirty="0" err="1">
                <a:solidFill>
                  <a:schemeClr val="tx1"/>
                </a:solidFill>
                <a:latin typeface="Garamond" panose="02020404030301010803" pitchFamily="18" charset="0"/>
                <a:cs typeface="Comic Sans MS"/>
              </a:rPr>
              <a:t>Delayed</a:t>
            </a:r>
            <a:r>
              <a:rPr lang="sv-SE" sz="2000" b="1" dirty="0">
                <a:solidFill>
                  <a:schemeClr val="tx1"/>
                </a:solidFill>
                <a:latin typeface="Garamond" panose="02020404030301010803" pitchFamily="18" charset="0"/>
                <a:cs typeface="Comic Sans MS"/>
              </a:rPr>
              <a:t> (or absent) </a:t>
            </a:r>
            <a:r>
              <a:rPr lang="sv-SE" sz="2000" b="1" dirty="0" err="1">
                <a:solidFill>
                  <a:schemeClr val="tx1"/>
                </a:solidFill>
                <a:latin typeface="Garamond" panose="02020404030301010803" pitchFamily="18" charset="0"/>
                <a:cs typeface="Comic Sans MS"/>
              </a:rPr>
              <a:t>paired</a:t>
            </a:r>
            <a:r>
              <a:rPr lang="sv-SE" sz="2000" b="1" dirty="0">
                <a:solidFill>
                  <a:schemeClr val="tx1"/>
                </a:solidFill>
                <a:latin typeface="Garamond" panose="02020404030301010803" pitchFamily="18" charset="0"/>
                <a:cs typeface="Comic Sans MS"/>
              </a:rPr>
              <a:t> (T=1) </a:t>
            </a:r>
            <a:r>
              <a:rPr lang="sv-SE" sz="2000" b="1" dirty="0" err="1">
                <a:solidFill>
                  <a:schemeClr val="tx1"/>
                </a:solidFill>
                <a:latin typeface="Garamond" panose="02020404030301010803" pitchFamily="18" charset="0"/>
                <a:cs typeface="Comic Sans MS"/>
              </a:rPr>
              <a:t>bandcrossings</a:t>
            </a:r>
            <a:r>
              <a:rPr lang="sv-SE" sz="2000" b="1" dirty="0">
                <a:solidFill>
                  <a:schemeClr val="tx1"/>
                </a:solidFill>
                <a:latin typeface="Garamond" panose="02020404030301010803" pitchFamily="18" charset="0"/>
                <a:cs typeface="Comic Sans MS"/>
              </a:rPr>
              <a:t> in </a:t>
            </a:r>
            <a:r>
              <a:rPr lang="sv-SE" sz="2000" b="1" dirty="0" err="1">
                <a:solidFill>
                  <a:schemeClr val="tx1"/>
                </a:solidFill>
                <a:latin typeface="Garamond" panose="02020404030301010803" pitchFamily="18" charset="0"/>
                <a:cs typeface="Comic Sans MS"/>
              </a:rPr>
              <a:t>deformed</a:t>
            </a:r>
            <a:r>
              <a:rPr lang="sv-SE" sz="2000" b="1" dirty="0">
                <a:solidFill>
                  <a:schemeClr val="tx1"/>
                </a:solidFill>
                <a:latin typeface="Garamond" panose="02020404030301010803" pitchFamily="18" charset="0"/>
                <a:cs typeface="Comic Sans MS"/>
              </a:rPr>
              <a:t> N=Z </a:t>
            </a:r>
            <a:r>
              <a:rPr lang="sv-SE" sz="2000" b="1" dirty="0" err="1">
                <a:solidFill>
                  <a:schemeClr val="tx1"/>
                </a:solidFill>
                <a:latin typeface="Garamond" panose="02020404030301010803" pitchFamily="18" charset="0"/>
                <a:cs typeface="Comic Sans MS"/>
              </a:rPr>
              <a:t>nuclei</a:t>
            </a:r>
            <a:r>
              <a:rPr lang="sv-SE" sz="2000" b="1" dirty="0">
                <a:solidFill>
                  <a:schemeClr val="tx1"/>
                </a:solidFill>
                <a:latin typeface="Garamond" panose="02020404030301010803" pitchFamily="18" charset="0"/>
                <a:cs typeface="Comic Sans MS"/>
              </a:rPr>
              <a:t>?</a:t>
            </a:r>
            <a:br>
              <a:rPr lang="sv-SE" sz="2000" b="1" dirty="0">
                <a:solidFill>
                  <a:schemeClr val="tx1"/>
                </a:solidFill>
                <a:latin typeface="Garamond" panose="02020404030301010803" pitchFamily="18" charset="0"/>
                <a:cs typeface="Comic Sans MS"/>
              </a:rPr>
            </a:br>
            <a:endParaRPr lang="sv-SE" sz="2000" b="1" dirty="0">
              <a:solidFill>
                <a:schemeClr val="tx1"/>
              </a:solidFill>
              <a:latin typeface="Garamond" panose="02020404030301010803" pitchFamily="18" charset="0"/>
              <a:cs typeface="Comic Sans MS"/>
            </a:endParaRPr>
          </a:p>
        </p:txBody>
      </p:sp>
      <p:sp>
        <p:nvSpPr>
          <p:cNvPr id="73731" name="Text Box 5"/>
          <p:cNvSpPr txBox="1">
            <a:spLocks noChangeArrowheads="1"/>
          </p:cNvSpPr>
          <p:nvPr/>
        </p:nvSpPr>
        <p:spPr bwMode="auto">
          <a:xfrm>
            <a:off x="3272955" y="6012780"/>
            <a:ext cx="4755429" cy="33855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FR" sz="1600" dirty="0"/>
              <a:t>N. </a:t>
            </a:r>
            <a:r>
              <a:rPr lang="fr-FR" sz="1600" dirty="0" err="1"/>
              <a:t>Marginenan</a:t>
            </a:r>
            <a:r>
              <a:rPr lang="fr-FR" sz="1600" dirty="0"/>
              <a:t> </a:t>
            </a:r>
            <a:r>
              <a:rPr lang="fr-FR" sz="1600" i="1" dirty="0"/>
              <a:t>et al.,</a:t>
            </a:r>
            <a:r>
              <a:rPr lang="fr-FR" sz="1600" dirty="0"/>
              <a:t> Phys. </a:t>
            </a:r>
            <a:r>
              <a:rPr lang="fr-FR" sz="1600" dirty="0" err="1"/>
              <a:t>Rev</a:t>
            </a:r>
            <a:r>
              <a:rPr lang="fr-FR" sz="1600" dirty="0"/>
              <a:t>. C 65, 051303R (2002) </a:t>
            </a:r>
            <a:endParaRPr lang="sv-SE" sz="1600" dirty="0">
              <a:latin typeface="Comic Sans MS" charset="0"/>
            </a:endParaRPr>
          </a:p>
        </p:txBody>
      </p:sp>
      <p:pic>
        <p:nvPicPr>
          <p:cNvPr id="7" name="Immagine 2" descr="C:\Users\andrea\Desktop\POSTDOCLNL\GANIL_AGATA\Pagine da PhysRevC.65.051303.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31951" y="621853"/>
            <a:ext cx="5484465" cy="5399435"/>
          </a:xfrm>
          <a:prstGeom prst="rect">
            <a:avLst/>
          </a:prstGeom>
          <a:noFill/>
          <a:ln>
            <a:noFill/>
          </a:ln>
        </p:spPr>
      </p:pic>
      <p:sp>
        <p:nvSpPr>
          <p:cNvPr id="2" name="TextBox 1"/>
          <p:cNvSpPr txBox="1"/>
          <p:nvPr/>
        </p:nvSpPr>
        <p:spPr>
          <a:xfrm>
            <a:off x="202374" y="2869485"/>
            <a:ext cx="2781531" cy="1077218"/>
          </a:xfrm>
          <a:prstGeom prst="rect">
            <a:avLst/>
          </a:prstGeom>
          <a:solidFill>
            <a:schemeClr val="bg1"/>
          </a:solidFill>
        </p:spPr>
        <p:txBody>
          <a:bodyPr wrap="none" rtlCol="0">
            <a:spAutoFit/>
          </a:bodyPr>
          <a:lstStyle/>
          <a:p>
            <a:r>
              <a:rPr lang="en-US" sz="1600" dirty="0">
                <a:latin typeface="Comic Sans MS"/>
                <a:cs typeface="Comic Sans MS"/>
              </a:rPr>
              <a:t>____   PSM </a:t>
            </a:r>
          </a:p>
          <a:p>
            <a:endParaRPr lang="en-US" sz="1600" dirty="0">
              <a:latin typeface="Comic Sans MS"/>
              <a:cs typeface="Comic Sans MS"/>
            </a:endParaRPr>
          </a:p>
          <a:p>
            <a:r>
              <a:rPr lang="en-US" sz="1600" dirty="0">
                <a:latin typeface="Comic Sans MS"/>
                <a:cs typeface="Comic Sans MS"/>
              </a:rPr>
              <a:t>._ _ _  PSM with enhanced</a:t>
            </a:r>
          </a:p>
          <a:p>
            <a:r>
              <a:rPr lang="en-US" sz="1600" dirty="0">
                <a:latin typeface="Comic Sans MS"/>
                <a:cs typeface="Comic Sans MS"/>
              </a:rPr>
              <a:t>           np res. int</a:t>
            </a:r>
          </a:p>
        </p:txBody>
      </p:sp>
      <p:cxnSp>
        <p:nvCxnSpPr>
          <p:cNvPr id="5" name="Straight Connector 4"/>
          <p:cNvCxnSpPr/>
          <p:nvPr/>
        </p:nvCxnSpPr>
        <p:spPr>
          <a:xfrm flipV="1">
            <a:off x="4355976" y="836712"/>
            <a:ext cx="0" cy="4896544"/>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8" name="Curved Right Arrow 7"/>
          <p:cNvSpPr/>
          <p:nvPr/>
        </p:nvSpPr>
        <p:spPr>
          <a:xfrm rot="15942311" flipH="1">
            <a:off x="2594965" y="3215683"/>
            <a:ext cx="538592" cy="2951383"/>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TextBox 8"/>
          <p:cNvSpPr txBox="1"/>
          <p:nvPr/>
        </p:nvSpPr>
        <p:spPr>
          <a:xfrm>
            <a:off x="52868" y="5141493"/>
            <a:ext cx="2988319" cy="400110"/>
          </a:xfrm>
          <a:prstGeom prst="rect">
            <a:avLst/>
          </a:prstGeom>
          <a:noFill/>
        </p:spPr>
        <p:txBody>
          <a:bodyPr wrap="none" rtlCol="0">
            <a:spAutoFit/>
          </a:bodyPr>
          <a:lstStyle/>
          <a:p>
            <a:r>
              <a:rPr lang="en-US" sz="2000" dirty="0">
                <a:solidFill>
                  <a:srgbClr val="002060"/>
                </a:solidFill>
                <a:latin typeface="Calibri"/>
                <a:cs typeface="Calibri"/>
              </a:rPr>
              <a:t>Situation prior to this work</a:t>
            </a:r>
          </a:p>
        </p:txBody>
      </p:sp>
      <p:pic>
        <p:nvPicPr>
          <p:cNvPr id="3" name="Picture 8" descr="kth_cmyk">
            <a:extLst>
              <a:ext uri="{FF2B5EF4-FFF2-40B4-BE49-F238E27FC236}">
                <a16:creationId xmlns:a16="http://schemas.microsoft.com/office/drawing/2014/main" id="{501F98B0-6B21-2052-6475-76ED6EA5C8B6}"/>
              </a:ext>
            </a:extLst>
          </p:cNvPr>
          <p:cNvPicPr>
            <a:picLocks noChangeAspect="1" noChangeArrowheads="1"/>
          </p:cNvPicPr>
          <p:nvPr/>
        </p:nvPicPr>
        <p:blipFill>
          <a:blip r:embed="rId3" cstate="print"/>
          <a:srcRect/>
          <a:stretch>
            <a:fillRect/>
          </a:stretch>
        </p:blipFill>
        <p:spPr bwMode="auto">
          <a:xfrm>
            <a:off x="104176" y="84957"/>
            <a:ext cx="819150" cy="819150"/>
          </a:xfrm>
          <a:prstGeom prst="rect">
            <a:avLst/>
          </a:prstGeom>
          <a:noFill/>
          <a:ln w="9525">
            <a:noFill/>
            <a:miter lim="800000"/>
            <a:headEnd/>
            <a:tailEnd/>
          </a:ln>
        </p:spPr>
      </p:pic>
      <p:sp>
        <p:nvSpPr>
          <p:cNvPr id="4" name="textruta 3">
            <a:extLst>
              <a:ext uri="{FF2B5EF4-FFF2-40B4-BE49-F238E27FC236}">
                <a16:creationId xmlns:a16="http://schemas.microsoft.com/office/drawing/2014/main" id="{28ACD36F-4C57-5690-6BF4-57BEE3874198}"/>
              </a:ext>
            </a:extLst>
          </p:cNvPr>
          <p:cNvSpPr txBox="1"/>
          <p:nvPr/>
        </p:nvSpPr>
        <p:spPr>
          <a:xfrm>
            <a:off x="6988331" y="6615944"/>
            <a:ext cx="2365099"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sv-SE" sz="1200" dirty="0">
                <a:solidFill>
                  <a:schemeClr val="accent2">
                    <a:lumMod val="40000"/>
                    <a:lumOff val="60000"/>
                  </a:schemeClr>
                </a:solidFill>
              </a:rPr>
              <a:t>NN2024  Whistler, BC CA /  BC </a:t>
            </a:r>
          </a:p>
        </p:txBody>
      </p:sp>
    </p:spTree>
    <p:extLst>
      <p:ext uri="{BB962C8B-B14F-4D97-AF65-F5344CB8AC3E}">
        <p14:creationId xmlns:p14="http://schemas.microsoft.com/office/powerpoint/2010/main" val="309419307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19"/>
          <p:cNvSpPr txBox="1"/>
          <p:nvPr/>
        </p:nvSpPr>
        <p:spPr>
          <a:xfrm>
            <a:off x="8810243" y="5785566"/>
            <a:ext cx="96520" cy="154529"/>
          </a:xfrm>
          <a:prstGeom prst="rect">
            <a:avLst/>
          </a:prstGeom>
        </p:spPr>
        <p:txBody>
          <a:bodyPr vert="horz" wrap="square" lIns="0" tIns="635" rIns="0" bIns="0" rtlCol="0">
            <a:spAutoFit/>
          </a:bodyPr>
          <a:lstStyle/>
          <a:p>
            <a:pPr marL="12700">
              <a:spcBef>
                <a:spcPts val="5"/>
              </a:spcBef>
            </a:pPr>
            <a:r>
              <a:rPr sz="1000" b="1" spc="-5" dirty="0">
                <a:latin typeface="Arial"/>
                <a:cs typeface="Arial"/>
              </a:rPr>
              <a:t>5</a:t>
            </a:r>
            <a:endParaRPr sz="1000">
              <a:latin typeface="Arial"/>
              <a:cs typeface="Arial"/>
            </a:endParaRPr>
          </a:p>
        </p:txBody>
      </p:sp>
      <p:sp>
        <p:nvSpPr>
          <p:cNvPr id="20" name="Platshållare för sidfot 19">
            <a:extLst>
              <a:ext uri="{FF2B5EF4-FFF2-40B4-BE49-F238E27FC236}">
                <a16:creationId xmlns:a16="http://schemas.microsoft.com/office/drawing/2014/main" id="{C3921547-38E7-95AF-079C-416AC02C15DD}"/>
              </a:ext>
            </a:extLst>
          </p:cNvPr>
          <p:cNvSpPr>
            <a:spLocks noGrp="1"/>
          </p:cNvSpPr>
          <p:nvPr>
            <p:ph type="ftr" sz="quarter" idx="5"/>
          </p:nvPr>
        </p:nvSpPr>
        <p:spPr>
          <a:xfrm>
            <a:off x="-625034" y="636605"/>
            <a:ext cx="0" cy="0"/>
          </a:xfrm>
        </p:spPr>
        <p:txBody>
          <a:bodyPr/>
          <a:lstStyle/>
          <a:p>
            <a:endParaRPr lang="sv-SE" dirty="0">
              <a:latin typeface="Garamond" panose="02020404030301010803" pitchFamily="18" charset="0"/>
            </a:endParaRPr>
          </a:p>
        </p:txBody>
      </p:sp>
      <p:sp>
        <p:nvSpPr>
          <p:cNvPr id="21" name="textruta 20">
            <a:extLst>
              <a:ext uri="{FF2B5EF4-FFF2-40B4-BE49-F238E27FC236}">
                <a16:creationId xmlns:a16="http://schemas.microsoft.com/office/drawing/2014/main" id="{7A096735-BC4D-3A65-FB51-CEC9A00F0570}"/>
              </a:ext>
            </a:extLst>
          </p:cNvPr>
          <p:cNvSpPr txBox="1"/>
          <p:nvPr/>
        </p:nvSpPr>
        <p:spPr>
          <a:xfrm>
            <a:off x="6821476" y="6609856"/>
            <a:ext cx="2365099"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sv-SE" sz="1200" dirty="0">
                <a:solidFill>
                  <a:schemeClr val="accent2">
                    <a:lumMod val="40000"/>
                    <a:lumOff val="60000"/>
                  </a:schemeClr>
                </a:solidFill>
              </a:rPr>
              <a:t>NN2024  Whistler, BC CA /  BC </a:t>
            </a:r>
          </a:p>
        </p:txBody>
      </p:sp>
      <p:sp>
        <p:nvSpPr>
          <p:cNvPr id="18" name="object 2">
            <a:extLst>
              <a:ext uri="{FF2B5EF4-FFF2-40B4-BE49-F238E27FC236}">
                <a16:creationId xmlns:a16="http://schemas.microsoft.com/office/drawing/2014/main" id="{3AEEF757-E229-DD00-4983-4D729A5A0FFE}"/>
              </a:ext>
            </a:extLst>
          </p:cNvPr>
          <p:cNvSpPr txBox="1">
            <a:spLocks/>
          </p:cNvSpPr>
          <p:nvPr/>
        </p:nvSpPr>
        <p:spPr>
          <a:xfrm>
            <a:off x="802649" y="217053"/>
            <a:ext cx="2587731" cy="4437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wrap="square" lIns="0" tIns="12700" rIns="0" bIns="0" rtlCol="0" anchor="ctr">
            <a:spAutoFit/>
          </a:bodyPr>
          <a:lstStyle>
            <a:lvl1pPr marL="0" marR="0" indent="0" algn="ctr" defTabSz="914400" rtl="0" latinLnBrk="0">
              <a:lnSpc>
                <a:spcPct val="100000"/>
              </a:lnSpc>
              <a:spcBef>
                <a:spcPts val="0"/>
              </a:spcBef>
              <a:spcAft>
                <a:spcPts val="0"/>
              </a:spcAft>
              <a:buClrTx/>
              <a:buSzTx/>
              <a:buFontTx/>
              <a:buNone/>
              <a:tabLst/>
              <a:defRPr sz="5400" b="1" i="0" u="none" strike="noStrike" cap="none" spc="0" baseline="0">
                <a:solidFill>
                  <a:schemeClr val="tx1"/>
                </a:solidFill>
                <a:uFillTx/>
                <a:latin typeface="Arial"/>
                <a:ea typeface="Calibri"/>
                <a:cs typeface="Arial"/>
                <a:sym typeface="Calibri"/>
              </a:defRPr>
            </a:lvl1pPr>
            <a:lvl2pPr marL="0" marR="0" indent="0" algn="ctr" defTabSz="914400" rtl="0" latinLnBrk="0">
              <a:lnSpc>
                <a:spcPct val="100000"/>
              </a:lnSpc>
              <a:spcBef>
                <a:spcPts val="0"/>
              </a:spcBef>
              <a:spcAft>
                <a:spcPts val="0"/>
              </a:spcAft>
              <a:buClrTx/>
              <a:buSzTx/>
              <a:buFontTx/>
              <a:buNone/>
              <a:tabLst/>
              <a:defRPr sz="3200" b="0" i="0" u="none" strike="noStrike" cap="none" spc="0" baseline="0">
                <a:solidFill>
                  <a:srgbClr val="000000"/>
                </a:solidFill>
                <a:uFillTx/>
                <a:latin typeface="Calibri"/>
                <a:ea typeface="Calibri"/>
                <a:cs typeface="Calibri"/>
                <a:sym typeface="Calibri"/>
              </a:defRPr>
            </a:lvl2pPr>
            <a:lvl3pPr marL="0" marR="0" indent="0" algn="ctr" defTabSz="914400" rtl="0" latinLnBrk="0">
              <a:lnSpc>
                <a:spcPct val="100000"/>
              </a:lnSpc>
              <a:spcBef>
                <a:spcPts val="0"/>
              </a:spcBef>
              <a:spcAft>
                <a:spcPts val="0"/>
              </a:spcAft>
              <a:buClrTx/>
              <a:buSzTx/>
              <a:buFontTx/>
              <a:buNone/>
              <a:tabLst/>
              <a:defRPr sz="3200" b="0" i="0" u="none" strike="noStrike" cap="none" spc="0" baseline="0">
                <a:solidFill>
                  <a:srgbClr val="000000"/>
                </a:solidFill>
                <a:uFillTx/>
                <a:latin typeface="Calibri"/>
                <a:ea typeface="Calibri"/>
                <a:cs typeface="Calibri"/>
                <a:sym typeface="Calibri"/>
              </a:defRPr>
            </a:lvl3pPr>
            <a:lvl4pPr marL="0" marR="0" indent="0" algn="ctr" defTabSz="914400" rtl="0" latinLnBrk="0">
              <a:lnSpc>
                <a:spcPct val="100000"/>
              </a:lnSpc>
              <a:spcBef>
                <a:spcPts val="0"/>
              </a:spcBef>
              <a:spcAft>
                <a:spcPts val="0"/>
              </a:spcAft>
              <a:buClrTx/>
              <a:buSzTx/>
              <a:buFontTx/>
              <a:buNone/>
              <a:tabLst/>
              <a:defRPr sz="3200" b="0" i="0" u="none" strike="noStrike" cap="none" spc="0" baseline="0">
                <a:solidFill>
                  <a:srgbClr val="000000"/>
                </a:solidFill>
                <a:uFillTx/>
                <a:latin typeface="Calibri"/>
                <a:ea typeface="Calibri"/>
                <a:cs typeface="Calibri"/>
                <a:sym typeface="Calibri"/>
              </a:defRPr>
            </a:lvl4pPr>
            <a:lvl5pPr marL="0" marR="0" indent="0" algn="ctr" defTabSz="914400" rtl="0" latinLnBrk="0">
              <a:lnSpc>
                <a:spcPct val="100000"/>
              </a:lnSpc>
              <a:spcBef>
                <a:spcPts val="0"/>
              </a:spcBef>
              <a:spcAft>
                <a:spcPts val="0"/>
              </a:spcAft>
              <a:buClrTx/>
              <a:buSzTx/>
              <a:buFontTx/>
              <a:buNone/>
              <a:tabLst/>
              <a:defRPr sz="3200" b="0" i="0" u="none" strike="noStrike" cap="none" spc="0" baseline="0">
                <a:solidFill>
                  <a:srgbClr val="000000"/>
                </a:solidFill>
                <a:uFillTx/>
                <a:latin typeface="Calibri"/>
                <a:ea typeface="Calibri"/>
                <a:cs typeface="Calibri"/>
                <a:sym typeface="Calibri"/>
              </a:defRPr>
            </a:lvl5pPr>
            <a:lvl6pPr marL="0" marR="0" indent="457200" algn="ctr" defTabSz="914400" rtl="0" latinLnBrk="0">
              <a:lnSpc>
                <a:spcPct val="100000"/>
              </a:lnSpc>
              <a:spcBef>
                <a:spcPts val="0"/>
              </a:spcBef>
              <a:spcAft>
                <a:spcPts val="0"/>
              </a:spcAft>
              <a:buClrTx/>
              <a:buSzTx/>
              <a:buFontTx/>
              <a:buNone/>
              <a:tabLst/>
              <a:defRPr sz="3200" b="0" i="0" u="none" strike="noStrike" cap="none" spc="0" baseline="0">
                <a:solidFill>
                  <a:srgbClr val="000000"/>
                </a:solidFill>
                <a:uFillTx/>
                <a:latin typeface="Calibri"/>
                <a:ea typeface="Calibri"/>
                <a:cs typeface="Calibri"/>
                <a:sym typeface="Calibri"/>
              </a:defRPr>
            </a:lvl6pPr>
            <a:lvl7pPr marL="0" marR="0" indent="914400" algn="ctr" defTabSz="914400" rtl="0" latinLnBrk="0">
              <a:lnSpc>
                <a:spcPct val="100000"/>
              </a:lnSpc>
              <a:spcBef>
                <a:spcPts val="0"/>
              </a:spcBef>
              <a:spcAft>
                <a:spcPts val="0"/>
              </a:spcAft>
              <a:buClrTx/>
              <a:buSzTx/>
              <a:buFontTx/>
              <a:buNone/>
              <a:tabLst/>
              <a:defRPr sz="3200" b="0" i="0" u="none" strike="noStrike" cap="none" spc="0" baseline="0">
                <a:solidFill>
                  <a:srgbClr val="000000"/>
                </a:solidFill>
                <a:uFillTx/>
                <a:latin typeface="Calibri"/>
                <a:ea typeface="Calibri"/>
                <a:cs typeface="Calibri"/>
                <a:sym typeface="Calibri"/>
              </a:defRPr>
            </a:lvl7pPr>
            <a:lvl8pPr marL="0" marR="0" indent="1371600" algn="ctr" defTabSz="914400" rtl="0" latinLnBrk="0">
              <a:lnSpc>
                <a:spcPct val="100000"/>
              </a:lnSpc>
              <a:spcBef>
                <a:spcPts val="0"/>
              </a:spcBef>
              <a:spcAft>
                <a:spcPts val="0"/>
              </a:spcAft>
              <a:buClrTx/>
              <a:buSzTx/>
              <a:buFontTx/>
              <a:buNone/>
              <a:tabLst/>
              <a:defRPr sz="3200" b="0" i="0" u="none" strike="noStrike" cap="none" spc="0" baseline="0">
                <a:solidFill>
                  <a:srgbClr val="000000"/>
                </a:solidFill>
                <a:uFillTx/>
                <a:latin typeface="Calibri"/>
                <a:ea typeface="Calibri"/>
                <a:cs typeface="Calibri"/>
                <a:sym typeface="Calibri"/>
              </a:defRPr>
            </a:lvl8pPr>
            <a:lvl9pPr marL="0" marR="0" indent="1828800" algn="ctr" defTabSz="914400" rtl="0" latinLnBrk="0">
              <a:lnSpc>
                <a:spcPct val="100000"/>
              </a:lnSpc>
              <a:spcBef>
                <a:spcPts val="0"/>
              </a:spcBef>
              <a:spcAft>
                <a:spcPts val="0"/>
              </a:spcAft>
              <a:buClrTx/>
              <a:buSzTx/>
              <a:buFontTx/>
              <a:buNone/>
              <a:tabLst/>
              <a:defRPr sz="3200" b="0" i="0" u="none" strike="noStrike" cap="none" spc="0" baseline="0">
                <a:solidFill>
                  <a:srgbClr val="000000"/>
                </a:solidFill>
                <a:uFillTx/>
                <a:latin typeface="Calibri"/>
                <a:ea typeface="Calibri"/>
                <a:cs typeface="Calibri"/>
                <a:sym typeface="Calibri"/>
              </a:defRPr>
            </a:lvl9pPr>
          </a:lstStyle>
          <a:p>
            <a:pPr marL="12700" hangingPunct="1">
              <a:spcBef>
                <a:spcPts val="100"/>
              </a:spcBef>
            </a:pPr>
            <a:r>
              <a:rPr lang="sv-SE" sz="2800" b="0" spc="-5" dirty="0">
                <a:latin typeface="Garamond" panose="02020404030301010803" pitchFamily="18" charset="0"/>
              </a:rPr>
              <a:t>Experiment</a:t>
            </a:r>
            <a:endParaRPr lang="sv-SE" sz="2800" b="0" dirty="0">
              <a:latin typeface="Garamond" panose="02020404030301010803" pitchFamily="18" charset="0"/>
            </a:endParaRPr>
          </a:p>
        </p:txBody>
      </p:sp>
      <p:sp>
        <p:nvSpPr>
          <p:cNvPr id="22" name="object 5">
            <a:extLst>
              <a:ext uri="{FF2B5EF4-FFF2-40B4-BE49-F238E27FC236}">
                <a16:creationId xmlns:a16="http://schemas.microsoft.com/office/drawing/2014/main" id="{D8617147-011D-835C-84EB-D4FF683196F3}"/>
              </a:ext>
            </a:extLst>
          </p:cNvPr>
          <p:cNvSpPr txBox="1"/>
          <p:nvPr/>
        </p:nvSpPr>
        <p:spPr>
          <a:xfrm>
            <a:off x="12711170" y="7589385"/>
            <a:ext cx="89985" cy="92974"/>
          </a:xfrm>
          <a:prstGeom prst="rect">
            <a:avLst/>
          </a:prstGeom>
        </p:spPr>
        <p:txBody>
          <a:bodyPr vert="horz" wrap="square" lIns="0" tIns="635" rIns="0" bIns="0" rtlCol="0">
            <a:spAutoFit/>
          </a:bodyPr>
          <a:lstStyle/>
          <a:p>
            <a:pPr marL="38100">
              <a:spcBef>
                <a:spcPts val="5"/>
              </a:spcBef>
            </a:pPr>
            <a:r>
              <a:rPr sz="600" b="1" spc="-5" dirty="0">
                <a:latin typeface="Garamond" panose="02020404030301010803" pitchFamily="18" charset="0"/>
                <a:cs typeface="Arial"/>
              </a:rPr>
              <a:t>6</a:t>
            </a:r>
            <a:endParaRPr sz="600">
              <a:latin typeface="Garamond" panose="02020404030301010803" pitchFamily="18" charset="0"/>
              <a:cs typeface="Arial"/>
            </a:endParaRPr>
          </a:p>
        </p:txBody>
      </p:sp>
      <p:sp>
        <p:nvSpPr>
          <p:cNvPr id="23" name="object 3">
            <a:extLst>
              <a:ext uri="{FF2B5EF4-FFF2-40B4-BE49-F238E27FC236}">
                <a16:creationId xmlns:a16="http://schemas.microsoft.com/office/drawing/2014/main" id="{1E0041C8-747B-1A17-EC80-084E82ED15F0}"/>
              </a:ext>
            </a:extLst>
          </p:cNvPr>
          <p:cNvSpPr txBox="1"/>
          <p:nvPr/>
        </p:nvSpPr>
        <p:spPr>
          <a:xfrm>
            <a:off x="131535" y="612678"/>
            <a:ext cx="5163513" cy="1847301"/>
          </a:xfrm>
          <a:prstGeom prst="rect">
            <a:avLst/>
          </a:prstGeom>
        </p:spPr>
        <p:txBody>
          <a:bodyPr vert="horz" wrap="square" lIns="0" tIns="122555" rIns="0" bIns="0" rtlCol="0">
            <a:spAutoFit/>
          </a:bodyPr>
          <a:lstStyle/>
          <a:p>
            <a:pPr marL="24765">
              <a:tabLst>
                <a:tab pos="247650" algn="l"/>
              </a:tabLst>
            </a:pPr>
            <a:r>
              <a:rPr sz="1600" b="1" spc="-5" dirty="0">
                <a:solidFill>
                  <a:schemeClr val="bg1"/>
                </a:solidFill>
                <a:latin typeface="Garamond" panose="02020404030301010803" pitchFamily="18" charset="0"/>
                <a:cs typeface="Arial"/>
              </a:rPr>
              <a:t>GANIL,</a:t>
            </a:r>
            <a:r>
              <a:rPr sz="1600" b="1" spc="-10" dirty="0">
                <a:solidFill>
                  <a:schemeClr val="bg1"/>
                </a:solidFill>
                <a:latin typeface="Garamond" panose="02020404030301010803" pitchFamily="18" charset="0"/>
                <a:cs typeface="Arial"/>
              </a:rPr>
              <a:t> </a:t>
            </a:r>
            <a:r>
              <a:rPr sz="1600" b="1" spc="-5" dirty="0">
                <a:solidFill>
                  <a:schemeClr val="bg1"/>
                </a:solidFill>
                <a:latin typeface="Garamond" panose="02020404030301010803" pitchFamily="18" charset="0"/>
                <a:cs typeface="Arial"/>
              </a:rPr>
              <a:t>May</a:t>
            </a:r>
            <a:r>
              <a:rPr sz="1600" b="1" spc="10" dirty="0">
                <a:solidFill>
                  <a:schemeClr val="bg1"/>
                </a:solidFill>
                <a:latin typeface="Garamond" panose="02020404030301010803" pitchFamily="18" charset="0"/>
                <a:cs typeface="Arial"/>
              </a:rPr>
              <a:t> </a:t>
            </a:r>
            <a:r>
              <a:rPr sz="1600" b="1" spc="-5" dirty="0">
                <a:solidFill>
                  <a:schemeClr val="bg1"/>
                </a:solidFill>
                <a:latin typeface="Garamond" panose="02020404030301010803" pitchFamily="18" charset="0"/>
                <a:cs typeface="Arial"/>
              </a:rPr>
              <a:t>of</a:t>
            </a:r>
            <a:r>
              <a:rPr sz="1600" b="1" dirty="0">
                <a:solidFill>
                  <a:schemeClr val="bg1"/>
                </a:solidFill>
                <a:latin typeface="Garamond" panose="02020404030301010803" pitchFamily="18" charset="0"/>
                <a:cs typeface="Arial"/>
              </a:rPr>
              <a:t> 2018,</a:t>
            </a:r>
            <a:r>
              <a:rPr sz="1600" b="1" spc="10" dirty="0">
                <a:solidFill>
                  <a:schemeClr val="bg1"/>
                </a:solidFill>
                <a:latin typeface="Garamond" panose="02020404030301010803" pitchFamily="18" charset="0"/>
                <a:cs typeface="Arial"/>
              </a:rPr>
              <a:t> </a:t>
            </a:r>
            <a:r>
              <a:rPr sz="1600" b="1" spc="-5" dirty="0">
                <a:solidFill>
                  <a:schemeClr val="bg1"/>
                </a:solidFill>
                <a:latin typeface="Garamond" panose="02020404030301010803" pitchFamily="18" charset="0"/>
                <a:cs typeface="Arial"/>
              </a:rPr>
              <a:t>10</a:t>
            </a:r>
            <a:r>
              <a:rPr sz="1600" b="1" spc="5" dirty="0">
                <a:solidFill>
                  <a:schemeClr val="bg1"/>
                </a:solidFill>
                <a:latin typeface="Garamond" panose="02020404030301010803" pitchFamily="18" charset="0"/>
                <a:cs typeface="Arial"/>
              </a:rPr>
              <a:t> </a:t>
            </a:r>
            <a:r>
              <a:rPr sz="1600" b="1" spc="-5" dirty="0">
                <a:solidFill>
                  <a:schemeClr val="bg1"/>
                </a:solidFill>
                <a:latin typeface="Garamond" panose="02020404030301010803" pitchFamily="18" charset="0"/>
                <a:cs typeface="Arial"/>
              </a:rPr>
              <a:t>days</a:t>
            </a:r>
            <a:r>
              <a:rPr sz="1600" b="1" spc="10" dirty="0">
                <a:solidFill>
                  <a:schemeClr val="bg1"/>
                </a:solidFill>
                <a:latin typeface="Garamond" panose="02020404030301010803" pitchFamily="18" charset="0"/>
                <a:cs typeface="Arial"/>
              </a:rPr>
              <a:t> </a:t>
            </a:r>
            <a:r>
              <a:rPr sz="1600" b="1" spc="-5" dirty="0">
                <a:solidFill>
                  <a:schemeClr val="bg1"/>
                </a:solidFill>
                <a:latin typeface="Garamond" panose="02020404030301010803" pitchFamily="18" charset="0"/>
                <a:cs typeface="Arial"/>
              </a:rPr>
              <a:t>of</a:t>
            </a:r>
            <a:r>
              <a:rPr sz="1600" b="1" dirty="0">
                <a:solidFill>
                  <a:schemeClr val="bg1"/>
                </a:solidFill>
                <a:latin typeface="Garamond" panose="02020404030301010803" pitchFamily="18" charset="0"/>
                <a:cs typeface="Arial"/>
              </a:rPr>
              <a:t> </a:t>
            </a:r>
            <a:r>
              <a:rPr sz="1600" b="1" spc="-5" dirty="0">
                <a:solidFill>
                  <a:schemeClr val="bg1"/>
                </a:solidFill>
                <a:latin typeface="Garamond" panose="02020404030301010803" pitchFamily="18" charset="0"/>
                <a:cs typeface="Arial"/>
              </a:rPr>
              <a:t>beam</a:t>
            </a:r>
            <a:r>
              <a:rPr sz="1600" b="1" spc="5" dirty="0">
                <a:solidFill>
                  <a:schemeClr val="bg1"/>
                </a:solidFill>
                <a:latin typeface="Garamond" panose="02020404030301010803" pitchFamily="18" charset="0"/>
                <a:cs typeface="Arial"/>
              </a:rPr>
              <a:t> </a:t>
            </a:r>
            <a:r>
              <a:rPr sz="1600" b="1" dirty="0">
                <a:solidFill>
                  <a:schemeClr val="bg1"/>
                </a:solidFill>
                <a:latin typeface="Garamond" panose="02020404030301010803" pitchFamily="18" charset="0"/>
                <a:cs typeface="Arial"/>
              </a:rPr>
              <a:t>time</a:t>
            </a:r>
            <a:endParaRPr sz="1600" dirty="0">
              <a:solidFill>
                <a:schemeClr val="bg1"/>
              </a:solidFill>
              <a:latin typeface="Garamond" panose="02020404030301010803" pitchFamily="18" charset="0"/>
              <a:cs typeface="Arial"/>
            </a:endParaRPr>
          </a:p>
          <a:p>
            <a:pPr marL="24765">
              <a:tabLst>
                <a:tab pos="247650" algn="l"/>
                <a:tab pos="2256790" algn="l"/>
              </a:tabLst>
            </a:pPr>
            <a:r>
              <a:rPr sz="1600" b="1" spc="-5" dirty="0">
                <a:latin typeface="Garamond" panose="02020404030301010803" pitchFamily="18" charset="0"/>
                <a:cs typeface="Arial"/>
              </a:rPr>
              <a:t>Beam:</a:t>
            </a:r>
            <a:r>
              <a:rPr sz="1600" b="1" spc="-215" dirty="0">
                <a:latin typeface="Garamond" panose="02020404030301010803" pitchFamily="18" charset="0"/>
                <a:cs typeface="Arial"/>
              </a:rPr>
              <a:t> </a:t>
            </a:r>
            <a:r>
              <a:rPr lang="sv-SE" sz="1600" b="1" spc="-215" dirty="0">
                <a:latin typeface="Garamond" panose="02020404030301010803" pitchFamily="18" charset="0"/>
                <a:cs typeface="Arial"/>
              </a:rPr>
              <a:t>   </a:t>
            </a:r>
            <a:r>
              <a:rPr sz="1600" b="1" baseline="25525" dirty="0">
                <a:latin typeface="Garamond" panose="02020404030301010803" pitchFamily="18" charset="0"/>
                <a:cs typeface="Arial"/>
              </a:rPr>
              <a:t>36</a:t>
            </a:r>
            <a:r>
              <a:rPr sz="1600" b="1" dirty="0">
                <a:latin typeface="Garamond" panose="02020404030301010803" pitchFamily="18" charset="0"/>
                <a:cs typeface="Arial"/>
              </a:rPr>
              <a:t>Ar</a:t>
            </a:r>
            <a:r>
              <a:rPr lang="sv-SE" sz="1600" b="1" dirty="0">
                <a:latin typeface="Garamond" panose="02020404030301010803" pitchFamily="18" charset="0"/>
                <a:cs typeface="Arial"/>
              </a:rPr>
              <a:t>   </a:t>
            </a:r>
            <a:r>
              <a:rPr sz="1600" b="1" spc="-40" dirty="0">
                <a:latin typeface="Garamond" panose="02020404030301010803" pitchFamily="18" charset="0"/>
                <a:cs typeface="Arial"/>
              </a:rPr>
              <a:t>(115</a:t>
            </a:r>
            <a:r>
              <a:rPr sz="1600" b="1" spc="10" dirty="0">
                <a:latin typeface="Garamond" panose="02020404030301010803" pitchFamily="18" charset="0"/>
                <a:cs typeface="Arial"/>
              </a:rPr>
              <a:t> </a:t>
            </a:r>
            <a:r>
              <a:rPr sz="1600" b="1" spc="-70" dirty="0">
                <a:latin typeface="Garamond" panose="02020404030301010803" pitchFamily="18" charset="0"/>
                <a:cs typeface="Arial"/>
              </a:rPr>
              <a:t>MeV,</a:t>
            </a:r>
            <a:r>
              <a:rPr sz="1600" b="1" spc="-10" dirty="0">
                <a:latin typeface="Garamond" panose="02020404030301010803" pitchFamily="18" charset="0"/>
                <a:cs typeface="Arial"/>
              </a:rPr>
              <a:t> </a:t>
            </a:r>
            <a:r>
              <a:rPr sz="1600" b="1" spc="-5" dirty="0">
                <a:latin typeface="Garamond" panose="02020404030301010803" pitchFamily="18" charset="0"/>
                <a:cs typeface="Arial"/>
              </a:rPr>
              <a:t>5 ~</a:t>
            </a:r>
            <a:r>
              <a:rPr sz="1600" b="1" spc="-10" dirty="0">
                <a:latin typeface="Garamond" panose="02020404030301010803" pitchFamily="18" charset="0"/>
                <a:cs typeface="Arial"/>
              </a:rPr>
              <a:t> </a:t>
            </a:r>
            <a:r>
              <a:rPr sz="1600" b="1" spc="-5" dirty="0">
                <a:latin typeface="Garamond" panose="02020404030301010803" pitchFamily="18" charset="0"/>
                <a:cs typeface="Arial"/>
              </a:rPr>
              <a:t>10</a:t>
            </a:r>
            <a:r>
              <a:rPr sz="1600" b="1" spc="5" dirty="0">
                <a:latin typeface="Garamond" panose="02020404030301010803" pitchFamily="18" charset="0"/>
                <a:cs typeface="Arial"/>
              </a:rPr>
              <a:t> </a:t>
            </a:r>
            <a:r>
              <a:rPr sz="1600" b="1" spc="-5" dirty="0">
                <a:latin typeface="Garamond" panose="02020404030301010803" pitchFamily="18" charset="0"/>
                <a:cs typeface="Arial"/>
              </a:rPr>
              <a:t>pnA)</a:t>
            </a:r>
            <a:endParaRPr sz="1600" dirty="0">
              <a:latin typeface="Garamond" panose="02020404030301010803" pitchFamily="18" charset="0"/>
              <a:cs typeface="Arial"/>
            </a:endParaRPr>
          </a:p>
          <a:p>
            <a:pPr marL="24765">
              <a:tabLst>
                <a:tab pos="247650" algn="l"/>
              </a:tabLst>
            </a:pPr>
            <a:r>
              <a:rPr sz="1600" b="1" spc="-30" dirty="0">
                <a:latin typeface="Garamond" panose="02020404030301010803" pitchFamily="18" charset="0"/>
                <a:cs typeface="Arial"/>
              </a:rPr>
              <a:t>Target:</a:t>
            </a:r>
            <a:r>
              <a:rPr sz="1600" b="1" dirty="0">
                <a:latin typeface="Garamond" panose="02020404030301010803" pitchFamily="18" charset="0"/>
                <a:cs typeface="Arial"/>
              </a:rPr>
              <a:t> </a:t>
            </a:r>
            <a:r>
              <a:rPr sz="1600" b="1" baseline="25525" dirty="0">
                <a:latin typeface="Garamond" panose="02020404030301010803" pitchFamily="18" charset="0"/>
                <a:cs typeface="Arial"/>
              </a:rPr>
              <a:t>54</a:t>
            </a:r>
            <a:r>
              <a:rPr sz="1600" b="1" dirty="0">
                <a:latin typeface="Garamond" panose="02020404030301010803" pitchFamily="18" charset="0"/>
                <a:cs typeface="Arial"/>
              </a:rPr>
              <a:t>Fe</a:t>
            </a:r>
            <a:r>
              <a:rPr sz="1600" b="1" spc="-15" dirty="0">
                <a:latin typeface="Garamond" panose="02020404030301010803" pitchFamily="18" charset="0"/>
                <a:cs typeface="Arial"/>
              </a:rPr>
              <a:t> </a:t>
            </a:r>
            <a:r>
              <a:rPr sz="1600" b="1" dirty="0">
                <a:latin typeface="Garamond" panose="02020404030301010803" pitchFamily="18" charset="0"/>
                <a:cs typeface="Arial"/>
              </a:rPr>
              <a:t>(99.58%, </a:t>
            </a:r>
            <a:r>
              <a:rPr sz="1600" b="1" spc="-5" dirty="0">
                <a:latin typeface="Garamond" panose="02020404030301010803" pitchFamily="18" charset="0"/>
                <a:cs typeface="Arial"/>
              </a:rPr>
              <a:t>6</a:t>
            </a:r>
            <a:r>
              <a:rPr sz="1600" b="1" spc="-15" dirty="0">
                <a:latin typeface="Garamond" panose="02020404030301010803" pitchFamily="18" charset="0"/>
                <a:cs typeface="Arial"/>
              </a:rPr>
              <a:t> </a:t>
            </a:r>
            <a:r>
              <a:rPr sz="1600" b="1" dirty="0">
                <a:latin typeface="Garamond" panose="02020404030301010803" pitchFamily="18" charset="0"/>
                <a:cs typeface="Arial"/>
              </a:rPr>
              <a:t>mg/cm</a:t>
            </a:r>
            <a:r>
              <a:rPr sz="1600" b="1" baseline="25525" dirty="0">
                <a:latin typeface="Garamond" panose="02020404030301010803" pitchFamily="18" charset="0"/>
                <a:cs typeface="Arial"/>
              </a:rPr>
              <a:t>2</a:t>
            </a:r>
            <a:r>
              <a:rPr sz="1600" b="1" dirty="0">
                <a:latin typeface="Garamond" panose="02020404030301010803" pitchFamily="18" charset="0"/>
                <a:cs typeface="Arial"/>
              </a:rPr>
              <a:t>)</a:t>
            </a:r>
            <a:endParaRPr lang="sv-SE" sz="1600" dirty="0">
              <a:latin typeface="Garamond" panose="02020404030301010803" pitchFamily="18" charset="0"/>
              <a:cs typeface="Arial"/>
            </a:endParaRPr>
          </a:p>
          <a:p>
            <a:pPr marL="24765">
              <a:tabLst>
                <a:tab pos="247650" algn="l"/>
              </a:tabLst>
            </a:pPr>
            <a:r>
              <a:rPr lang="sv-SE" sz="1600" b="1" spc="-5" dirty="0">
                <a:latin typeface="Garamond" panose="02020404030301010803" pitchFamily="18" charset="0"/>
                <a:cs typeface="Arial"/>
              </a:rPr>
              <a:t>Main c</a:t>
            </a:r>
            <a:r>
              <a:rPr sz="1600" b="1" spc="-5" dirty="0" err="1">
                <a:latin typeface="Garamond" panose="02020404030301010803" pitchFamily="18" charset="0"/>
                <a:cs typeface="Arial"/>
              </a:rPr>
              <a:t>ontaminations</a:t>
            </a:r>
            <a:r>
              <a:rPr sz="1600" b="1" spc="-5" dirty="0">
                <a:latin typeface="Garamond" panose="02020404030301010803" pitchFamily="18" charset="0"/>
                <a:cs typeface="Arial"/>
              </a:rPr>
              <a:t>:</a:t>
            </a:r>
            <a:r>
              <a:rPr sz="1600" b="1" dirty="0">
                <a:latin typeface="Garamond" panose="02020404030301010803" pitchFamily="18" charset="0"/>
                <a:cs typeface="Arial"/>
              </a:rPr>
              <a:t> </a:t>
            </a:r>
            <a:r>
              <a:rPr sz="1600" b="1" spc="-7" baseline="24305" dirty="0">
                <a:latin typeface="Garamond" panose="02020404030301010803" pitchFamily="18" charset="0"/>
                <a:cs typeface="Arial"/>
              </a:rPr>
              <a:t>16</a:t>
            </a:r>
            <a:r>
              <a:rPr sz="1600" b="1" spc="-5" dirty="0">
                <a:latin typeface="Garamond" panose="02020404030301010803" pitchFamily="18" charset="0"/>
                <a:cs typeface="Arial"/>
              </a:rPr>
              <a:t>O</a:t>
            </a:r>
            <a:r>
              <a:rPr sz="1600" b="1" spc="5" dirty="0">
                <a:latin typeface="Garamond" panose="02020404030301010803" pitchFamily="18" charset="0"/>
                <a:cs typeface="Arial"/>
              </a:rPr>
              <a:t> </a:t>
            </a:r>
            <a:r>
              <a:rPr sz="1600" b="1" spc="-5" dirty="0">
                <a:latin typeface="Garamond" panose="02020404030301010803" pitchFamily="18" charset="0"/>
                <a:cs typeface="Arial"/>
              </a:rPr>
              <a:t>from</a:t>
            </a:r>
            <a:r>
              <a:rPr sz="1600" b="1" spc="15" dirty="0">
                <a:latin typeface="Garamond" panose="02020404030301010803" pitchFamily="18" charset="0"/>
                <a:cs typeface="Arial"/>
              </a:rPr>
              <a:t> </a:t>
            </a:r>
            <a:r>
              <a:rPr sz="1600" b="1" spc="-5" dirty="0">
                <a:latin typeface="Garamond" panose="02020404030301010803" pitchFamily="18" charset="0"/>
                <a:cs typeface="Arial"/>
              </a:rPr>
              <a:t>oxidation,</a:t>
            </a:r>
            <a:r>
              <a:rPr sz="1600" b="1" spc="-220" dirty="0">
                <a:latin typeface="Garamond" panose="02020404030301010803" pitchFamily="18" charset="0"/>
                <a:cs typeface="Arial"/>
              </a:rPr>
              <a:t> </a:t>
            </a:r>
            <a:r>
              <a:rPr sz="1600" b="1" spc="-7" baseline="24305" dirty="0">
                <a:latin typeface="Garamond" panose="02020404030301010803" pitchFamily="18" charset="0"/>
                <a:cs typeface="Arial"/>
              </a:rPr>
              <a:t>56</a:t>
            </a:r>
            <a:r>
              <a:rPr sz="1600" b="1" spc="-5" dirty="0">
                <a:latin typeface="Garamond" panose="02020404030301010803" pitchFamily="18" charset="0"/>
                <a:cs typeface="Arial"/>
              </a:rPr>
              <a:t>Fe</a:t>
            </a:r>
            <a:r>
              <a:rPr sz="1600" b="1" spc="5" dirty="0">
                <a:latin typeface="Garamond" panose="02020404030301010803" pitchFamily="18" charset="0"/>
                <a:cs typeface="Arial"/>
              </a:rPr>
              <a:t> </a:t>
            </a:r>
            <a:r>
              <a:rPr sz="1600" b="1" spc="-5" dirty="0">
                <a:latin typeface="Garamond" panose="02020404030301010803" pitchFamily="18" charset="0"/>
                <a:cs typeface="Arial"/>
              </a:rPr>
              <a:t>(0.40%)</a:t>
            </a:r>
            <a:endParaRPr sz="1600" dirty="0">
              <a:latin typeface="Garamond" panose="02020404030301010803" pitchFamily="18" charset="0"/>
              <a:cs typeface="Arial"/>
            </a:endParaRPr>
          </a:p>
          <a:p>
            <a:pPr marL="24765">
              <a:tabLst>
                <a:tab pos="247650" algn="l"/>
              </a:tabLst>
            </a:pPr>
            <a:r>
              <a:rPr sz="1600" b="1" spc="-5" dirty="0">
                <a:latin typeface="Garamond" panose="02020404030301010803" pitchFamily="18" charset="0"/>
                <a:cs typeface="Arial"/>
              </a:rPr>
              <a:t>Fusion-</a:t>
            </a:r>
            <a:r>
              <a:rPr lang="sv-SE" sz="1600" b="1" spc="-5" dirty="0">
                <a:latin typeface="Garamond" panose="02020404030301010803" pitchFamily="18" charset="0"/>
                <a:cs typeface="Arial"/>
              </a:rPr>
              <a:t>e</a:t>
            </a:r>
            <a:r>
              <a:rPr sz="1600" b="1" spc="-5" dirty="0" err="1">
                <a:latin typeface="Garamond" panose="02020404030301010803" pitchFamily="18" charset="0"/>
                <a:cs typeface="Arial"/>
              </a:rPr>
              <a:t>vaporation</a:t>
            </a:r>
            <a:r>
              <a:rPr sz="1600" b="1" spc="20" dirty="0">
                <a:latin typeface="Garamond" panose="02020404030301010803" pitchFamily="18" charset="0"/>
                <a:cs typeface="Arial"/>
              </a:rPr>
              <a:t> </a:t>
            </a:r>
            <a:r>
              <a:rPr lang="sv-SE" sz="1600" b="1" spc="-5" dirty="0">
                <a:latin typeface="Garamond" panose="02020404030301010803" pitchFamily="18" charset="0"/>
                <a:cs typeface="Arial"/>
              </a:rPr>
              <a:t>r</a:t>
            </a:r>
            <a:r>
              <a:rPr sz="1600" b="1" spc="-5" dirty="0" err="1">
                <a:latin typeface="Garamond" panose="02020404030301010803" pitchFamily="18" charset="0"/>
                <a:cs typeface="Arial"/>
              </a:rPr>
              <a:t>eaction</a:t>
            </a:r>
            <a:r>
              <a:rPr lang="sv-SE" sz="1600" b="1" spc="-5" dirty="0">
                <a:latin typeface="Garamond" panose="02020404030301010803" pitchFamily="18" charset="0"/>
                <a:cs typeface="Arial"/>
              </a:rPr>
              <a:t>s </a:t>
            </a:r>
            <a:r>
              <a:rPr lang="sv-SE" sz="1600" b="1" spc="-5" dirty="0" err="1">
                <a:latin typeface="Garamond" panose="02020404030301010803" pitchFamily="18" charset="0"/>
                <a:cs typeface="Arial"/>
              </a:rPr>
              <a:t>of</a:t>
            </a:r>
            <a:r>
              <a:rPr lang="sv-SE" sz="1600" b="1" spc="-5" dirty="0">
                <a:latin typeface="Garamond" panose="02020404030301010803" pitchFamily="18" charset="0"/>
                <a:cs typeface="Arial"/>
              </a:rPr>
              <a:t> </a:t>
            </a:r>
            <a:r>
              <a:rPr lang="sv-SE" sz="1600" b="1" spc="-5" dirty="0" err="1">
                <a:latin typeface="Garamond" panose="02020404030301010803" pitchFamily="18" charset="0"/>
                <a:cs typeface="Arial"/>
              </a:rPr>
              <a:t>interest</a:t>
            </a:r>
            <a:r>
              <a:rPr lang="sv-SE" sz="1600" b="1" spc="-5" dirty="0">
                <a:latin typeface="Garamond" panose="02020404030301010803" pitchFamily="18" charset="0"/>
                <a:cs typeface="Arial"/>
              </a:rPr>
              <a:t>:</a:t>
            </a:r>
            <a:endParaRPr lang="sv-SE" sz="1600" dirty="0">
              <a:latin typeface="Garamond" panose="02020404030301010803" pitchFamily="18" charset="0"/>
              <a:cs typeface="Arial"/>
            </a:endParaRPr>
          </a:p>
          <a:p>
            <a:pPr marL="24765">
              <a:tabLst>
                <a:tab pos="247650" algn="l"/>
              </a:tabLst>
            </a:pPr>
            <a:r>
              <a:rPr sz="1600" b="1" spc="-7" baseline="24305" dirty="0">
                <a:latin typeface="Garamond" panose="02020404030301010803" pitchFamily="18" charset="0"/>
                <a:cs typeface="Arial"/>
              </a:rPr>
              <a:t>36</a:t>
            </a:r>
            <a:r>
              <a:rPr sz="1600" b="1" spc="-5" dirty="0">
                <a:latin typeface="Garamond" panose="02020404030301010803" pitchFamily="18" charset="0"/>
                <a:cs typeface="Arial"/>
              </a:rPr>
              <a:t>Ar(</a:t>
            </a:r>
            <a:r>
              <a:rPr sz="1600" b="1" spc="-7" baseline="24305" dirty="0">
                <a:latin typeface="Garamond" panose="02020404030301010803" pitchFamily="18" charset="0"/>
                <a:cs typeface="Arial"/>
              </a:rPr>
              <a:t>54</a:t>
            </a:r>
            <a:r>
              <a:rPr sz="1600" b="1" spc="-5" dirty="0">
                <a:latin typeface="Garamond" panose="02020404030301010803" pitchFamily="18" charset="0"/>
                <a:cs typeface="Arial"/>
              </a:rPr>
              <a:t>Fe,</a:t>
            </a:r>
            <a:r>
              <a:rPr sz="1600" b="1" spc="-30" dirty="0">
                <a:latin typeface="Garamond" panose="02020404030301010803" pitchFamily="18" charset="0"/>
                <a:cs typeface="Arial"/>
              </a:rPr>
              <a:t> </a:t>
            </a:r>
            <a:r>
              <a:rPr sz="1600" b="1" spc="-5" dirty="0">
                <a:latin typeface="Garamond" panose="02020404030301010803" pitchFamily="18" charset="0"/>
                <a:cs typeface="Arial"/>
              </a:rPr>
              <a:t>2n)</a:t>
            </a:r>
            <a:r>
              <a:rPr sz="1600" b="1" spc="-7" baseline="24305" dirty="0">
                <a:latin typeface="Garamond" panose="02020404030301010803" pitchFamily="18" charset="0"/>
                <a:cs typeface="Arial"/>
              </a:rPr>
              <a:t>88</a:t>
            </a:r>
            <a:r>
              <a:rPr sz="1600" b="1" spc="-5" dirty="0">
                <a:latin typeface="Garamond" panose="02020404030301010803" pitchFamily="18" charset="0"/>
                <a:cs typeface="Arial"/>
              </a:rPr>
              <a:t>Ru</a:t>
            </a:r>
            <a:endParaRPr lang="sv-SE" sz="1600" dirty="0">
              <a:latin typeface="Garamond" panose="02020404030301010803" pitchFamily="18" charset="0"/>
              <a:cs typeface="Arial"/>
            </a:endParaRPr>
          </a:p>
          <a:p>
            <a:pPr marL="24765">
              <a:tabLst>
                <a:tab pos="247650" algn="l"/>
              </a:tabLst>
            </a:pPr>
            <a:r>
              <a:rPr sz="1600" b="1" spc="-7" baseline="24305" dirty="0">
                <a:latin typeface="Garamond" panose="02020404030301010803" pitchFamily="18" charset="0"/>
                <a:cs typeface="Arial"/>
              </a:rPr>
              <a:t>36</a:t>
            </a:r>
            <a:r>
              <a:rPr sz="1600" b="1" spc="-5" dirty="0">
                <a:latin typeface="Garamond" panose="02020404030301010803" pitchFamily="18" charset="0"/>
                <a:cs typeface="Arial"/>
              </a:rPr>
              <a:t>Ar(</a:t>
            </a:r>
            <a:r>
              <a:rPr sz="1600" b="1" spc="-7" baseline="24305" dirty="0">
                <a:latin typeface="Garamond" panose="02020404030301010803" pitchFamily="18" charset="0"/>
                <a:cs typeface="Arial"/>
              </a:rPr>
              <a:t>54</a:t>
            </a:r>
            <a:r>
              <a:rPr sz="1600" b="1" spc="-5" dirty="0">
                <a:latin typeface="Garamond" panose="02020404030301010803" pitchFamily="18" charset="0"/>
                <a:cs typeface="Arial"/>
              </a:rPr>
              <a:t>Fe,</a:t>
            </a:r>
            <a:r>
              <a:rPr sz="1600" b="1" spc="-30" dirty="0">
                <a:latin typeface="Garamond" panose="02020404030301010803" pitchFamily="18" charset="0"/>
                <a:cs typeface="Arial"/>
              </a:rPr>
              <a:t> </a:t>
            </a:r>
            <a:r>
              <a:rPr sz="1600" b="1" spc="-45" dirty="0">
                <a:latin typeface="Garamond" panose="02020404030301010803" pitchFamily="18" charset="0"/>
                <a:cs typeface="Arial"/>
              </a:rPr>
              <a:t>2n1p)</a:t>
            </a:r>
            <a:r>
              <a:rPr sz="1600" b="1" spc="-67" baseline="24305" dirty="0">
                <a:latin typeface="Garamond" panose="02020404030301010803" pitchFamily="18" charset="0"/>
                <a:cs typeface="Arial"/>
              </a:rPr>
              <a:t>87</a:t>
            </a:r>
            <a:r>
              <a:rPr sz="1600" b="1" spc="-45" dirty="0">
                <a:latin typeface="Garamond" panose="02020404030301010803" pitchFamily="18" charset="0"/>
                <a:cs typeface="Arial"/>
              </a:rPr>
              <a:t>Tc</a:t>
            </a:r>
            <a:endParaRPr sz="1600" dirty="0">
              <a:latin typeface="Garamond" panose="02020404030301010803" pitchFamily="18" charset="0"/>
              <a:cs typeface="Arial"/>
            </a:endParaRPr>
          </a:p>
        </p:txBody>
      </p:sp>
      <p:pic>
        <p:nvPicPr>
          <p:cNvPr id="25" name="Picture 7" descr="Picture 7">
            <a:extLst>
              <a:ext uri="{FF2B5EF4-FFF2-40B4-BE49-F238E27FC236}">
                <a16:creationId xmlns:a16="http://schemas.microsoft.com/office/drawing/2014/main" id="{6C22C64A-D222-87EF-0125-D51C12D62984}"/>
              </a:ext>
            </a:extLst>
          </p:cNvPr>
          <p:cNvPicPr>
            <a:picLocks noChangeAspect="1"/>
          </p:cNvPicPr>
          <p:nvPr/>
        </p:nvPicPr>
        <p:blipFill>
          <a:blip r:embed="rId2"/>
          <a:srcRect l="9920" t="10983" r="11334" b="11674"/>
          <a:stretch>
            <a:fillRect/>
          </a:stretch>
        </p:blipFill>
        <p:spPr>
          <a:xfrm>
            <a:off x="7955280" y="109644"/>
            <a:ext cx="1118728" cy="1279724"/>
          </a:xfrm>
          <a:prstGeom prst="rect">
            <a:avLst/>
          </a:prstGeom>
          <a:ln w="12700">
            <a:miter lim="400000"/>
          </a:ln>
        </p:spPr>
      </p:pic>
      <p:grpSp>
        <p:nvGrpSpPr>
          <p:cNvPr id="26" name="Picture 11">
            <a:extLst>
              <a:ext uri="{FF2B5EF4-FFF2-40B4-BE49-F238E27FC236}">
                <a16:creationId xmlns:a16="http://schemas.microsoft.com/office/drawing/2014/main" id="{01874AA3-24E3-47AF-E24D-327519C59DC4}"/>
              </a:ext>
            </a:extLst>
          </p:cNvPr>
          <p:cNvGrpSpPr/>
          <p:nvPr/>
        </p:nvGrpSpPr>
        <p:grpSpPr>
          <a:xfrm>
            <a:off x="4391601" y="109644"/>
            <a:ext cx="3260931" cy="736533"/>
            <a:chOff x="0" y="-1"/>
            <a:chExt cx="3591576" cy="800120"/>
          </a:xfrm>
        </p:grpSpPr>
        <p:sp>
          <p:nvSpPr>
            <p:cNvPr id="27" name="Rectangle">
              <a:extLst>
                <a:ext uri="{FF2B5EF4-FFF2-40B4-BE49-F238E27FC236}">
                  <a16:creationId xmlns:a16="http://schemas.microsoft.com/office/drawing/2014/main" id="{8886F37F-7C81-7C41-446F-0A96817088A1}"/>
                </a:ext>
              </a:extLst>
            </p:cNvPr>
            <p:cNvSpPr/>
            <p:nvPr/>
          </p:nvSpPr>
          <p:spPr>
            <a:xfrm>
              <a:off x="-1" y="-2"/>
              <a:ext cx="3591576" cy="800119"/>
            </a:xfrm>
            <a:prstGeom prst="rect">
              <a:avLst/>
            </a:prstGeom>
            <a:solidFill>
              <a:srgbClr val="3CFFF2">
                <a:alpha val="52999"/>
              </a:srgbClr>
            </a:solidFill>
            <a:ln w="12700" cap="flat">
              <a:noFill/>
              <a:miter lim="400000"/>
            </a:ln>
            <a:effectLst/>
          </p:spPr>
          <p:txBody>
            <a:bodyPr wrap="square" lIns="45719" tIns="45719" rIns="45719" bIns="45719" numCol="1" anchor="ctr">
              <a:noAutofit/>
            </a:bodyPr>
            <a:lstStyle/>
            <a:p>
              <a:endParaRPr sz="1400"/>
            </a:p>
          </p:txBody>
        </p:sp>
        <p:pic>
          <p:nvPicPr>
            <p:cNvPr id="28" name="image8.png" descr="image8.png">
              <a:extLst>
                <a:ext uri="{FF2B5EF4-FFF2-40B4-BE49-F238E27FC236}">
                  <a16:creationId xmlns:a16="http://schemas.microsoft.com/office/drawing/2014/main" id="{9BFE0B0D-32F3-C719-3041-8810C62D2983}"/>
                </a:ext>
              </a:extLst>
            </p:cNvPr>
            <p:cNvPicPr>
              <a:picLocks noChangeAspect="1"/>
            </p:cNvPicPr>
            <p:nvPr/>
          </p:nvPicPr>
          <p:blipFill>
            <a:blip r:embed="rId3"/>
            <a:stretch>
              <a:fillRect/>
            </a:stretch>
          </p:blipFill>
          <p:spPr>
            <a:xfrm>
              <a:off x="-1" y="-1"/>
              <a:ext cx="3591578" cy="800121"/>
            </a:xfrm>
            <a:prstGeom prst="rect">
              <a:avLst/>
            </a:prstGeom>
            <a:ln w="12700" cap="flat">
              <a:noFill/>
              <a:miter lim="400000"/>
            </a:ln>
            <a:effectLst/>
          </p:spPr>
        </p:pic>
      </p:grpSp>
      <p:pic>
        <p:nvPicPr>
          <p:cNvPr id="29" name="Picture 8" descr="kth_cmyk">
            <a:extLst>
              <a:ext uri="{FF2B5EF4-FFF2-40B4-BE49-F238E27FC236}">
                <a16:creationId xmlns:a16="http://schemas.microsoft.com/office/drawing/2014/main" id="{9CFF282B-4C60-FB55-E837-401750BCB7C9}"/>
              </a:ext>
            </a:extLst>
          </p:cNvPr>
          <p:cNvPicPr>
            <a:picLocks noChangeAspect="1" noChangeArrowheads="1"/>
          </p:cNvPicPr>
          <p:nvPr/>
        </p:nvPicPr>
        <p:blipFill>
          <a:blip r:embed="rId4" cstate="print"/>
          <a:srcRect/>
          <a:stretch>
            <a:fillRect/>
          </a:stretch>
        </p:blipFill>
        <p:spPr bwMode="auto">
          <a:xfrm>
            <a:off x="104176" y="84957"/>
            <a:ext cx="819150" cy="819150"/>
          </a:xfrm>
          <a:prstGeom prst="rect">
            <a:avLst/>
          </a:prstGeom>
          <a:noFill/>
          <a:ln w="9525">
            <a:noFill/>
            <a:miter lim="800000"/>
            <a:headEnd/>
            <a:tailEnd/>
          </a:ln>
        </p:spPr>
      </p:pic>
      <p:pic>
        <p:nvPicPr>
          <p:cNvPr id="37" name="Picture 4">
            <a:extLst>
              <a:ext uri="{FF2B5EF4-FFF2-40B4-BE49-F238E27FC236}">
                <a16:creationId xmlns:a16="http://schemas.microsoft.com/office/drawing/2014/main" id="{A04A2DF3-DF91-C467-78B7-50DF0F8F296F}"/>
              </a:ext>
            </a:extLst>
          </p:cNvPr>
          <p:cNvPicPr>
            <a:picLocks noChangeAspect="1"/>
          </p:cNvPicPr>
          <p:nvPr/>
        </p:nvPicPr>
        <p:blipFill>
          <a:blip r:embed="rId5"/>
          <a:stretch>
            <a:fillRect/>
          </a:stretch>
        </p:blipFill>
        <p:spPr>
          <a:xfrm>
            <a:off x="678448" y="2809264"/>
            <a:ext cx="7123674" cy="3542882"/>
          </a:xfrm>
          <a:prstGeom prst="rect">
            <a:avLst/>
          </a:prstGeom>
        </p:spPr>
      </p:pic>
      <p:sp>
        <p:nvSpPr>
          <p:cNvPr id="38" name="Rectangle 5">
            <a:extLst>
              <a:ext uri="{FF2B5EF4-FFF2-40B4-BE49-F238E27FC236}">
                <a16:creationId xmlns:a16="http://schemas.microsoft.com/office/drawing/2014/main" id="{2468A547-3E8B-AC4D-5C33-58AEFFF529EA}"/>
              </a:ext>
            </a:extLst>
          </p:cNvPr>
          <p:cNvSpPr>
            <a:spLocks noChangeArrowheads="1"/>
          </p:cNvSpPr>
          <p:nvPr/>
        </p:nvSpPr>
        <p:spPr bwMode="auto">
          <a:xfrm>
            <a:off x="131535" y="3776770"/>
            <a:ext cx="260747" cy="260747"/>
          </a:xfrm>
          <a:prstGeom prst="rect">
            <a:avLst/>
          </a:prstGeom>
          <a:solidFill>
            <a:srgbClr val="FFCCCC"/>
          </a:solidFill>
          <a:ln w="9525">
            <a:solidFill>
              <a:schemeClr val="tx1"/>
            </a:solidFill>
            <a:miter lim="800000"/>
            <a:headEnd/>
            <a:tailEnd/>
          </a:ln>
          <a:effectLst/>
        </p:spPr>
        <p:txBody>
          <a:bodyPr wrap="none" anchor="ctr"/>
          <a:lstStyle/>
          <a:p>
            <a:endParaRPr lang="de-DE" sz="1350"/>
          </a:p>
        </p:txBody>
      </p:sp>
      <p:sp>
        <p:nvSpPr>
          <p:cNvPr id="39" name="Rectangle 5">
            <a:extLst>
              <a:ext uri="{FF2B5EF4-FFF2-40B4-BE49-F238E27FC236}">
                <a16:creationId xmlns:a16="http://schemas.microsoft.com/office/drawing/2014/main" id="{A8F4A79A-D5E4-0A2D-9DEC-B0316BDD7516}"/>
              </a:ext>
            </a:extLst>
          </p:cNvPr>
          <p:cNvSpPr>
            <a:spLocks noChangeArrowheads="1"/>
          </p:cNvSpPr>
          <p:nvPr/>
        </p:nvSpPr>
        <p:spPr bwMode="auto">
          <a:xfrm>
            <a:off x="144267" y="3961668"/>
            <a:ext cx="57233" cy="62891"/>
          </a:xfrm>
          <a:prstGeom prst="rect">
            <a:avLst/>
          </a:prstGeom>
          <a:solidFill>
            <a:srgbClr val="FFFF00"/>
          </a:solidFill>
          <a:ln w="9525">
            <a:solidFill>
              <a:schemeClr val="tx1"/>
            </a:solidFill>
            <a:miter lim="800000"/>
            <a:headEnd/>
            <a:tailEnd/>
          </a:ln>
          <a:effectLst/>
        </p:spPr>
        <p:txBody>
          <a:bodyPr wrap="none" anchor="ctr"/>
          <a:lstStyle/>
          <a:p>
            <a:endParaRPr lang="de-DE" sz="1350"/>
          </a:p>
        </p:txBody>
      </p:sp>
      <p:sp>
        <p:nvSpPr>
          <p:cNvPr id="40" name="Rectangle 5">
            <a:extLst>
              <a:ext uri="{FF2B5EF4-FFF2-40B4-BE49-F238E27FC236}">
                <a16:creationId xmlns:a16="http://schemas.microsoft.com/office/drawing/2014/main" id="{7CB5E2CD-6747-700C-A994-F4EB0C97ADC0}"/>
              </a:ext>
            </a:extLst>
          </p:cNvPr>
          <p:cNvSpPr>
            <a:spLocks noChangeArrowheads="1"/>
          </p:cNvSpPr>
          <p:nvPr/>
        </p:nvSpPr>
        <p:spPr bwMode="auto">
          <a:xfrm>
            <a:off x="131535" y="4108514"/>
            <a:ext cx="260747" cy="260747"/>
          </a:xfrm>
          <a:prstGeom prst="rect">
            <a:avLst/>
          </a:prstGeom>
          <a:solidFill>
            <a:srgbClr val="FFCCCC"/>
          </a:solidFill>
          <a:ln w="9525">
            <a:solidFill>
              <a:schemeClr val="tx1"/>
            </a:solidFill>
            <a:miter lim="800000"/>
            <a:headEnd/>
            <a:tailEnd/>
          </a:ln>
          <a:effectLst/>
        </p:spPr>
        <p:txBody>
          <a:bodyPr wrap="none" anchor="ctr"/>
          <a:lstStyle/>
          <a:p>
            <a:endParaRPr lang="de-DE" sz="1350"/>
          </a:p>
        </p:txBody>
      </p:sp>
      <p:sp>
        <p:nvSpPr>
          <p:cNvPr id="41" name="TextBox 7">
            <a:extLst>
              <a:ext uri="{FF2B5EF4-FFF2-40B4-BE49-F238E27FC236}">
                <a16:creationId xmlns:a16="http://schemas.microsoft.com/office/drawing/2014/main" id="{C2C3EB40-FD56-F033-9BB2-926CAECE2AFC}"/>
              </a:ext>
            </a:extLst>
          </p:cNvPr>
          <p:cNvSpPr txBox="1"/>
          <p:nvPr/>
        </p:nvSpPr>
        <p:spPr>
          <a:xfrm>
            <a:off x="355705" y="3794991"/>
            <a:ext cx="2265364" cy="300082"/>
          </a:xfrm>
          <a:prstGeom prst="rect">
            <a:avLst/>
          </a:prstGeom>
          <a:noFill/>
        </p:spPr>
        <p:txBody>
          <a:bodyPr wrap="none" rtlCol="0">
            <a:spAutoFit/>
          </a:bodyPr>
          <a:lstStyle/>
          <a:p>
            <a:r>
              <a:rPr lang="en-US" sz="1350" dirty="0"/>
              <a:t>Nucleus with only T</a:t>
            </a:r>
            <a:r>
              <a:rPr lang="en-US" sz="1350" baseline="-25000" dirty="0"/>
              <a:t>1/2</a:t>
            </a:r>
            <a:r>
              <a:rPr lang="en-US" sz="1350" dirty="0"/>
              <a:t> known</a:t>
            </a:r>
            <a:endParaRPr lang="de-DE" sz="1350" dirty="0"/>
          </a:p>
        </p:txBody>
      </p:sp>
      <p:sp>
        <p:nvSpPr>
          <p:cNvPr id="42" name="TextBox 8">
            <a:extLst>
              <a:ext uri="{FF2B5EF4-FFF2-40B4-BE49-F238E27FC236}">
                <a16:creationId xmlns:a16="http://schemas.microsoft.com/office/drawing/2014/main" id="{4C812FF4-76AF-2DB4-3DD2-E209EC16273E}"/>
              </a:ext>
            </a:extLst>
          </p:cNvPr>
          <p:cNvSpPr txBox="1"/>
          <p:nvPr/>
        </p:nvSpPr>
        <p:spPr>
          <a:xfrm>
            <a:off x="364849" y="4121457"/>
            <a:ext cx="2870722" cy="300082"/>
          </a:xfrm>
          <a:prstGeom prst="rect">
            <a:avLst/>
          </a:prstGeom>
          <a:noFill/>
        </p:spPr>
        <p:txBody>
          <a:bodyPr wrap="none" rtlCol="0">
            <a:spAutoFit/>
          </a:bodyPr>
          <a:lstStyle/>
          <a:p>
            <a:r>
              <a:rPr lang="en-US" sz="1350" dirty="0"/>
              <a:t>Nucleus with ⩾ 1 excited state known</a:t>
            </a:r>
            <a:endParaRPr lang="de-DE" sz="1350" dirty="0"/>
          </a:p>
        </p:txBody>
      </p:sp>
      <p:sp>
        <p:nvSpPr>
          <p:cNvPr id="43" name="Rectangle 9">
            <a:extLst>
              <a:ext uri="{FF2B5EF4-FFF2-40B4-BE49-F238E27FC236}">
                <a16:creationId xmlns:a16="http://schemas.microsoft.com/office/drawing/2014/main" id="{A56E98E1-314A-E6A5-1389-451475BB2819}"/>
              </a:ext>
            </a:extLst>
          </p:cNvPr>
          <p:cNvSpPr>
            <a:spLocks noChangeArrowheads="1"/>
          </p:cNvSpPr>
          <p:nvPr/>
        </p:nvSpPr>
        <p:spPr bwMode="auto">
          <a:xfrm>
            <a:off x="3869315" y="4225899"/>
            <a:ext cx="54665" cy="70467"/>
          </a:xfrm>
          <a:prstGeom prst="rect">
            <a:avLst/>
          </a:prstGeom>
          <a:solidFill>
            <a:srgbClr val="FFFF00"/>
          </a:solidFill>
          <a:ln w="9525">
            <a:solidFill>
              <a:schemeClr val="tx1"/>
            </a:solidFill>
            <a:miter lim="800000"/>
            <a:headEnd/>
            <a:tailEnd/>
          </a:ln>
          <a:effectLst/>
        </p:spPr>
        <p:txBody>
          <a:bodyPr wrap="none" anchor="ctr"/>
          <a:lstStyle/>
          <a:p>
            <a:endParaRPr lang="de-DE" sz="1350"/>
          </a:p>
        </p:txBody>
      </p:sp>
      <p:sp>
        <p:nvSpPr>
          <p:cNvPr id="44" name="Rectangle 11">
            <a:extLst>
              <a:ext uri="{FF2B5EF4-FFF2-40B4-BE49-F238E27FC236}">
                <a16:creationId xmlns:a16="http://schemas.microsoft.com/office/drawing/2014/main" id="{3D8CDB2A-9522-942F-9C4D-4AE2E8942ABF}"/>
              </a:ext>
            </a:extLst>
          </p:cNvPr>
          <p:cNvSpPr>
            <a:spLocks noChangeArrowheads="1"/>
          </p:cNvSpPr>
          <p:nvPr/>
        </p:nvSpPr>
        <p:spPr bwMode="auto">
          <a:xfrm>
            <a:off x="5229101" y="3015442"/>
            <a:ext cx="65947" cy="70467"/>
          </a:xfrm>
          <a:prstGeom prst="rect">
            <a:avLst/>
          </a:prstGeom>
          <a:solidFill>
            <a:srgbClr val="FFFF00"/>
          </a:solidFill>
          <a:ln w="9525">
            <a:solidFill>
              <a:schemeClr val="tx1"/>
            </a:solidFill>
            <a:miter lim="800000"/>
            <a:headEnd/>
            <a:tailEnd/>
          </a:ln>
          <a:effectLst/>
        </p:spPr>
        <p:txBody>
          <a:bodyPr wrap="none" anchor="ctr"/>
          <a:lstStyle/>
          <a:p>
            <a:endParaRPr lang="de-DE" sz="1350"/>
          </a:p>
        </p:txBody>
      </p:sp>
      <p:sp>
        <p:nvSpPr>
          <p:cNvPr id="45" name="Rectangle 12">
            <a:extLst>
              <a:ext uri="{FF2B5EF4-FFF2-40B4-BE49-F238E27FC236}">
                <a16:creationId xmlns:a16="http://schemas.microsoft.com/office/drawing/2014/main" id="{262DC035-D392-BDAA-7D9D-48A58577D1DC}"/>
              </a:ext>
            </a:extLst>
          </p:cNvPr>
          <p:cNvSpPr>
            <a:spLocks noChangeArrowheads="1"/>
          </p:cNvSpPr>
          <p:nvPr/>
        </p:nvSpPr>
        <p:spPr bwMode="auto">
          <a:xfrm>
            <a:off x="5539238" y="3015442"/>
            <a:ext cx="65947" cy="70467"/>
          </a:xfrm>
          <a:prstGeom prst="rect">
            <a:avLst/>
          </a:prstGeom>
          <a:solidFill>
            <a:srgbClr val="FFFF00"/>
          </a:solidFill>
          <a:ln w="9525">
            <a:solidFill>
              <a:schemeClr val="tx1"/>
            </a:solidFill>
            <a:miter lim="800000"/>
            <a:headEnd/>
            <a:tailEnd/>
          </a:ln>
          <a:effectLst/>
        </p:spPr>
        <p:txBody>
          <a:bodyPr wrap="none" anchor="ctr"/>
          <a:lstStyle/>
          <a:p>
            <a:endParaRPr lang="de-DE" sz="1350"/>
          </a:p>
        </p:txBody>
      </p:sp>
      <p:sp>
        <p:nvSpPr>
          <p:cNvPr id="46" name="Rectangle 13">
            <a:extLst>
              <a:ext uri="{FF2B5EF4-FFF2-40B4-BE49-F238E27FC236}">
                <a16:creationId xmlns:a16="http://schemas.microsoft.com/office/drawing/2014/main" id="{A676D94B-E50A-D185-BD29-E591958D2D40}"/>
              </a:ext>
            </a:extLst>
          </p:cNvPr>
          <p:cNvSpPr>
            <a:spLocks noChangeArrowheads="1"/>
          </p:cNvSpPr>
          <p:nvPr/>
        </p:nvSpPr>
        <p:spPr bwMode="auto">
          <a:xfrm>
            <a:off x="5552223" y="3326174"/>
            <a:ext cx="65947" cy="70467"/>
          </a:xfrm>
          <a:prstGeom prst="rect">
            <a:avLst/>
          </a:prstGeom>
          <a:solidFill>
            <a:srgbClr val="FFFF00"/>
          </a:solidFill>
          <a:ln w="9525">
            <a:solidFill>
              <a:schemeClr val="tx1"/>
            </a:solidFill>
            <a:miter lim="800000"/>
            <a:headEnd/>
            <a:tailEnd/>
          </a:ln>
          <a:effectLst/>
        </p:spPr>
        <p:txBody>
          <a:bodyPr wrap="none" anchor="ctr"/>
          <a:lstStyle/>
          <a:p>
            <a:endParaRPr lang="de-DE" sz="1350"/>
          </a:p>
        </p:txBody>
      </p:sp>
      <p:sp>
        <p:nvSpPr>
          <p:cNvPr id="47" name="Rectangle 14">
            <a:extLst>
              <a:ext uri="{FF2B5EF4-FFF2-40B4-BE49-F238E27FC236}">
                <a16:creationId xmlns:a16="http://schemas.microsoft.com/office/drawing/2014/main" id="{2B78DA3A-C2EA-51E8-F9CE-E4D798C44CB7}"/>
              </a:ext>
            </a:extLst>
          </p:cNvPr>
          <p:cNvSpPr>
            <a:spLocks noChangeArrowheads="1"/>
          </p:cNvSpPr>
          <p:nvPr/>
        </p:nvSpPr>
        <p:spPr bwMode="auto">
          <a:xfrm>
            <a:off x="4885040" y="3317133"/>
            <a:ext cx="65947" cy="70467"/>
          </a:xfrm>
          <a:prstGeom prst="rect">
            <a:avLst/>
          </a:prstGeom>
          <a:solidFill>
            <a:srgbClr val="FFFF00"/>
          </a:solidFill>
          <a:ln w="9525">
            <a:solidFill>
              <a:schemeClr val="tx1"/>
            </a:solidFill>
            <a:miter lim="800000"/>
            <a:headEnd/>
            <a:tailEnd/>
          </a:ln>
          <a:effectLst/>
        </p:spPr>
        <p:txBody>
          <a:bodyPr wrap="none" anchor="ctr"/>
          <a:lstStyle/>
          <a:p>
            <a:endParaRPr lang="de-DE" sz="1350"/>
          </a:p>
        </p:txBody>
      </p:sp>
      <p:sp>
        <p:nvSpPr>
          <p:cNvPr id="48" name="Rectangle 15">
            <a:extLst>
              <a:ext uri="{FF2B5EF4-FFF2-40B4-BE49-F238E27FC236}">
                <a16:creationId xmlns:a16="http://schemas.microsoft.com/office/drawing/2014/main" id="{2288F62E-B27F-1819-9896-64C0F9FA9FB6}"/>
              </a:ext>
            </a:extLst>
          </p:cNvPr>
          <p:cNvSpPr>
            <a:spLocks noChangeArrowheads="1"/>
          </p:cNvSpPr>
          <p:nvPr/>
        </p:nvSpPr>
        <p:spPr bwMode="auto">
          <a:xfrm>
            <a:off x="4526787" y="3326174"/>
            <a:ext cx="65947" cy="70467"/>
          </a:xfrm>
          <a:prstGeom prst="rect">
            <a:avLst/>
          </a:prstGeom>
          <a:solidFill>
            <a:srgbClr val="FFFF00"/>
          </a:solidFill>
          <a:ln w="9525">
            <a:solidFill>
              <a:schemeClr val="tx1"/>
            </a:solidFill>
            <a:miter lim="800000"/>
            <a:headEnd/>
            <a:tailEnd/>
          </a:ln>
          <a:effectLst/>
        </p:spPr>
        <p:txBody>
          <a:bodyPr wrap="none" anchor="ctr"/>
          <a:lstStyle/>
          <a:p>
            <a:endParaRPr lang="de-DE" sz="1350"/>
          </a:p>
        </p:txBody>
      </p:sp>
      <p:sp>
        <p:nvSpPr>
          <p:cNvPr id="49" name="Rectangle 16">
            <a:extLst>
              <a:ext uri="{FF2B5EF4-FFF2-40B4-BE49-F238E27FC236}">
                <a16:creationId xmlns:a16="http://schemas.microsoft.com/office/drawing/2014/main" id="{DBC95F9B-9DE5-C027-0287-C1B958FD6267}"/>
              </a:ext>
            </a:extLst>
          </p:cNvPr>
          <p:cNvSpPr>
            <a:spLocks noChangeArrowheads="1"/>
          </p:cNvSpPr>
          <p:nvPr/>
        </p:nvSpPr>
        <p:spPr bwMode="auto">
          <a:xfrm>
            <a:off x="4526787" y="3607889"/>
            <a:ext cx="65947" cy="70467"/>
          </a:xfrm>
          <a:prstGeom prst="rect">
            <a:avLst/>
          </a:prstGeom>
          <a:solidFill>
            <a:srgbClr val="FFFF00"/>
          </a:solidFill>
          <a:ln w="9525">
            <a:solidFill>
              <a:schemeClr val="tx1"/>
            </a:solidFill>
            <a:miter lim="800000"/>
            <a:headEnd/>
            <a:tailEnd/>
          </a:ln>
          <a:effectLst/>
        </p:spPr>
        <p:txBody>
          <a:bodyPr wrap="none" anchor="ctr"/>
          <a:lstStyle/>
          <a:p>
            <a:endParaRPr lang="de-DE" sz="1350"/>
          </a:p>
        </p:txBody>
      </p:sp>
      <p:sp>
        <p:nvSpPr>
          <p:cNvPr id="50" name="Rectangle 17">
            <a:extLst>
              <a:ext uri="{FF2B5EF4-FFF2-40B4-BE49-F238E27FC236}">
                <a16:creationId xmlns:a16="http://schemas.microsoft.com/office/drawing/2014/main" id="{C2F6FB77-B23D-7E66-3CAA-07F4CCE38248}"/>
              </a:ext>
            </a:extLst>
          </p:cNvPr>
          <p:cNvSpPr>
            <a:spLocks noChangeArrowheads="1"/>
          </p:cNvSpPr>
          <p:nvPr/>
        </p:nvSpPr>
        <p:spPr bwMode="auto">
          <a:xfrm>
            <a:off x="4178711" y="3626252"/>
            <a:ext cx="65947" cy="70467"/>
          </a:xfrm>
          <a:prstGeom prst="rect">
            <a:avLst/>
          </a:prstGeom>
          <a:solidFill>
            <a:srgbClr val="FFFF00"/>
          </a:solidFill>
          <a:ln w="9525">
            <a:solidFill>
              <a:schemeClr val="tx1"/>
            </a:solidFill>
            <a:miter lim="800000"/>
            <a:headEnd/>
            <a:tailEnd/>
          </a:ln>
          <a:effectLst/>
        </p:spPr>
        <p:txBody>
          <a:bodyPr wrap="none" anchor="ctr"/>
          <a:lstStyle/>
          <a:p>
            <a:endParaRPr lang="de-DE" sz="1350"/>
          </a:p>
        </p:txBody>
      </p:sp>
      <p:sp>
        <p:nvSpPr>
          <p:cNvPr id="51" name="Rectangle 18">
            <a:extLst>
              <a:ext uri="{FF2B5EF4-FFF2-40B4-BE49-F238E27FC236}">
                <a16:creationId xmlns:a16="http://schemas.microsoft.com/office/drawing/2014/main" id="{65CA4146-1B27-4C85-EC1F-CC6DD8606B2E}"/>
              </a:ext>
            </a:extLst>
          </p:cNvPr>
          <p:cNvSpPr>
            <a:spLocks noChangeArrowheads="1"/>
          </p:cNvSpPr>
          <p:nvPr/>
        </p:nvSpPr>
        <p:spPr bwMode="auto">
          <a:xfrm>
            <a:off x="4200354" y="3922646"/>
            <a:ext cx="65947" cy="70467"/>
          </a:xfrm>
          <a:prstGeom prst="rect">
            <a:avLst/>
          </a:prstGeom>
          <a:solidFill>
            <a:srgbClr val="FFFF00"/>
          </a:solidFill>
          <a:ln w="9525">
            <a:solidFill>
              <a:schemeClr val="tx1"/>
            </a:solidFill>
            <a:miter lim="800000"/>
            <a:headEnd/>
            <a:tailEnd/>
          </a:ln>
          <a:effectLst/>
        </p:spPr>
        <p:txBody>
          <a:bodyPr wrap="none" anchor="ctr"/>
          <a:lstStyle/>
          <a:p>
            <a:endParaRPr lang="de-DE" sz="1350"/>
          </a:p>
        </p:txBody>
      </p:sp>
      <p:sp>
        <p:nvSpPr>
          <p:cNvPr id="52" name="Rectangle 19">
            <a:extLst>
              <a:ext uri="{FF2B5EF4-FFF2-40B4-BE49-F238E27FC236}">
                <a16:creationId xmlns:a16="http://schemas.microsoft.com/office/drawing/2014/main" id="{B21FECF0-03B5-0A91-99E3-5A3CCB6AA092}"/>
              </a:ext>
            </a:extLst>
          </p:cNvPr>
          <p:cNvSpPr>
            <a:spLocks noChangeArrowheads="1"/>
          </p:cNvSpPr>
          <p:nvPr/>
        </p:nvSpPr>
        <p:spPr bwMode="auto">
          <a:xfrm>
            <a:off x="3843635" y="3922646"/>
            <a:ext cx="65947" cy="70467"/>
          </a:xfrm>
          <a:prstGeom prst="rect">
            <a:avLst/>
          </a:prstGeom>
          <a:solidFill>
            <a:srgbClr val="FFFF00"/>
          </a:solidFill>
          <a:ln w="9525">
            <a:solidFill>
              <a:schemeClr val="tx1"/>
            </a:solidFill>
            <a:miter lim="800000"/>
            <a:headEnd/>
            <a:tailEnd/>
          </a:ln>
          <a:effectLst/>
        </p:spPr>
        <p:txBody>
          <a:bodyPr wrap="none" anchor="ctr"/>
          <a:lstStyle/>
          <a:p>
            <a:endParaRPr lang="de-DE" sz="1350"/>
          </a:p>
        </p:txBody>
      </p:sp>
      <p:sp>
        <p:nvSpPr>
          <p:cNvPr id="53" name="Rectangle 20">
            <a:extLst>
              <a:ext uri="{FF2B5EF4-FFF2-40B4-BE49-F238E27FC236}">
                <a16:creationId xmlns:a16="http://schemas.microsoft.com/office/drawing/2014/main" id="{3BBDE015-163B-0A59-E1CB-51D8C4F6DA8A}"/>
              </a:ext>
            </a:extLst>
          </p:cNvPr>
          <p:cNvSpPr>
            <a:spLocks noChangeArrowheads="1"/>
          </p:cNvSpPr>
          <p:nvPr/>
        </p:nvSpPr>
        <p:spPr bwMode="auto">
          <a:xfrm>
            <a:off x="3863674" y="4517936"/>
            <a:ext cx="65947" cy="70467"/>
          </a:xfrm>
          <a:prstGeom prst="rect">
            <a:avLst/>
          </a:prstGeom>
          <a:solidFill>
            <a:srgbClr val="FFFF00"/>
          </a:solidFill>
          <a:ln w="9525">
            <a:solidFill>
              <a:schemeClr val="tx1"/>
            </a:solidFill>
            <a:miter lim="800000"/>
            <a:headEnd/>
            <a:tailEnd/>
          </a:ln>
          <a:effectLst/>
        </p:spPr>
        <p:txBody>
          <a:bodyPr wrap="none" anchor="ctr"/>
          <a:lstStyle/>
          <a:p>
            <a:endParaRPr lang="de-DE" sz="1350"/>
          </a:p>
        </p:txBody>
      </p:sp>
      <p:sp>
        <p:nvSpPr>
          <p:cNvPr id="54" name="Rectangle 21">
            <a:extLst>
              <a:ext uri="{FF2B5EF4-FFF2-40B4-BE49-F238E27FC236}">
                <a16:creationId xmlns:a16="http://schemas.microsoft.com/office/drawing/2014/main" id="{BE2DC307-4639-C42E-14F7-301C0CD24A7C}"/>
              </a:ext>
            </a:extLst>
          </p:cNvPr>
          <p:cNvSpPr>
            <a:spLocks noChangeArrowheads="1"/>
          </p:cNvSpPr>
          <p:nvPr/>
        </p:nvSpPr>
        <p:spPr bwMode="auto">
          <a:xfrm>
            <a:off x="3511340" y="4529606"/>
            <a:ext cx="65947" cy="70467"/>
          </a:xfrm>
          <a:prstGeom prst="rect">
            <a:avLst/>
          </a:prstGeom>
          <a:solidFill>
            <a:srgbClr val="FFFF00"/>
          </a:solidFill>
          <a:ln w="9525">
            <a:solidFill>
              <a:schemeClr val="tx1"/>
            </a:solidFill>
            <a:miter lim="800000"/>
            <a:headEnd/>
            <a:tailEnd/>
          </a:ln>
          <a:effectLst/>
        </p:spPr>
        <p:txBody>
          <a:bodyPr wrap="none" anchor="ctr"/>
          <a:lstStyle/>
          <a:p>
            <a:endParaRPr lang="de-DE" sz="1350"/>
          </a:p>
        </p:txBody>
      </p:sp>
      <p:sp>
        <p:nvSpPr>
          <p:cNvPr id="55" name="Rectangle 22">
            <a:extLst>
              <a:ext uri="{FF2B5EF4-FFF2-40B4-BE49-F238E27FC236}">
                <a16:creationId xmlns:a16="http://schemas.microsoft.com/office/drawing/2014/main" id="{3D894056-CE3B-0B17-5BC0-F28E2B30CB9E}"/>
              </a:ext>
            </a:extLst>
          </p:cNvPr>
          <p:cNvSpPr>
            <a:spLocks noChangeArrowheads="1"/>
          </p:cNvSpPr>
          <p:nvPr/>
        </p:nvSpPr>
        <p:spPr bwMode="auto">
          <a:xfrm>
            <a:off x="3171995" y="4830660"/>
            <a:ext cx="65947" cy="70467"/>
          </a:xfrm>
          <a:prstGeom prst="rect">
            <a:avLst/>
          </a:prstGeom>
          <a:solidFill>
            <a:srgbClr val="FFFF00"/>
          </a:solidFill>
          <a:ln w="9525">
            <a:solidFill>
              <a:schemeClr val="tx1"/>
            </a:solidFill>
            <a:miter lim="800000"/>
            <a:headEnd/>
            <a:tailEnd/>
          </a:ln>
          <a:effectLst/>
        </p:spPr>
        <p:txBody>
          <a:bodyPr wrap="none" anchor="ctr"/>
          <a:lstStyle/>
          <a:p>
            <a:endParaRPr lang="de-DE" sz="1350"/>
          </a:p>
        </p:txBody>
      </p:sp>
      <p:sp>
        <p:nvSpPr>
          <p:cNvPr id="56" name="Rectangle 23">
            <a:extLst>
              <a:ext uri="{FF2B5EF4-FFF2-40B4-BE49-F238E27FC236}">
                <a16:creationId xmlns:a16="http://schemas.microsoft.com/office/drawing/2014/main" id="{C6DBD981-98DB-88EB-2F97-B5B6C9A77391}"/>
              </a:ext>
            </a:extLst>
          </p:cNvPr>
          <p:cNvSpPr>
            <a:spLocks noChangeArrowheads="1"/>
          </p:cNvSpPr>
          <p:nvPr/>
        </p:nvSpPr>
        <p:spPr bwMode="auto">
          <a:xfrm>
            <a:off x="2839680" y="4830660"/>
            <a:ext cx="65947" cy="70467"/>
          </a:xfrm>
          <a:prstGeom prst="rect">
            <a:avLst/>
          </a:prstGeom>
          <a:solidFill>
            <a:srgbClr val="FFFF00"/>
          </a:solidFill>
          <a:ln w="9525">
            <a:solidFill>
              <a:schemeClr val="tx1"/>
            </a:solidFill>
            <a:miter lim="800000"/>
            <a:headEnd/>
            <a:tailEnd/>
          </a:ln>
          <a:effectLst/>
        </p:spPr>
        <p:txBody>
          <a:bodyPr wrap="none" anchor="ctr"/>
          <a:lstStyle/>
          <a:p>
            <a:endParaRPr lang="de-DE" sz="1350"/>
          </a:p>
        </p:txBody>
      </p:sp>
      <p:sp>
        <p:nvSpPr>
          <p:cNvPr id="57" name="Rectangle 24">
            <a:extLst>
              <a:ext uri="{FF2B5EF4-FFF2-40B4-BE49-F238E27FC236}">
                <a16:creationId xmlns:a16="http://schemas.microsoft.com/office/drawing/2014/main" id="{BAB4D17C-D848-96D4-5E9C-C41C3E64E461}"/>
              </a:ext>
            </a:extLst>
          </p:cNvPr>
          <p:cNvSpPr>
            <a:spLocks noChangeArrowheads="1"/>
          </p:cNvSpPr>
          <p:nvPr/>
        </p:nvSpPr>
        <p:spPr bwMode="auto">
          <a:xfrm>
            <a:off x="2507366" y="4833766"/>
            <a:ext cx="65947" cy="70467"/>
          </a:xfrm>
          <a:prstGeom prst="rect">
            <a:avLst/>
          </a:prstGeom>
          <a:solidFill>
            <a:srgbClr val="FFFF00"/>
          </a:solidFill>
          <a:ln w="9525">
            <a:solidFill>
              <a:schemeClr val="tx1"/>
            </a:solidFill>
            <a:miter lim="800000"/>
            <a:headEnd/>
            <a:tailEnd/>
          </a:ln>
          <a:effectLst/>
        </p:spPr>
        <p:txBody>
          <a:bodyPr wrap="none" anchor="ctr"/>
          <a:lstStyle/>
          <a:p>
            <a:endParaRPr lang="de-DE" sz="1350"/>
          </a:p>
        </p:txBody>
      </p:sp>
      <p:sp>
        <p:nvSpPr>
          <p:cNvPr id="58" name="Rectangle 25">
            <a:extLst>
              <a:ext uri="{FF2B5EF4-FFF2-40B4-BE49-F238E27FC236}">
                <a16:creationId xmlns:a16="http://schemas.microsoft.com/office/drawing/2014/main" id="{A9B90311-75B7-402D-9E91-CCA15B7ADFE6}"/>
              </a:ext>
            </a:extLst>
          </p:cNvPr>
          <p:cNvSpPr>
            <a:spLocks noChangeArrowheads="1"/>
          </p:cNvSpPr>
          <p:nvPr/>
        </p:nvSpPr>
        <p:spPr bwMode="auto">
          <a:xfrm>
            <a:off x="2473330" y="5468026"/>
            <a:ext cx="65947" cy="70467"/>
          </a:xfrm>
          <a:prstGeom prst="rect">
            <a:avLst/>
          </a:prstGeom>
          <a:solidFill>
            <a:srgbClr val="FFFF00"/>
          </a:solidFill>
          <a:ln w="9525">
            <a:solidFill>
              <a:schemeClr val="tx1"/>
            </a:solidFill>
            <a:miter lim="800000"/>
            <a:headEnd/>
            <a:tailEnd/>
          </a:ln>
          <a:effectLst/>
        </p:spPr>
        <p:txBody>
          <a:bodyPr wrap="none" anchor="ctr"/>
          <a:lstStyle/>
          <a:p>
            <a:endParaRPr lang="de-DE" sz="1350"/>
          </a:p>
        </p:txBody>
      </p:sp>
      <p:sp>
        <p:nvSpPr>
          <p:cNvPr id="59" name="Rectangle 26">
            <a:extLst>
              <a:ext uri="{FF2B5EF4-FFF2-40B4-BE49-F238E27FC236}">
                <a16:creationId xmlns:a16="http://schemas.microsoft.com/office/drawing/2014/main" id="{980FCBC1-7D73-1C20-89F1-29C9DF7AC236}"/>
              </a:ext>
            </a:extLst>
          </p:cNvPr>
          <p:cNvSpPr>
            <a:spLocks noChangeArrowheads="1"/>
          </p:cNvSpPr>
          <p:nvPr/>
        </p:nvSpPr>
        <p:spPr bwMode="auto">
          <a:xfrm>
            <a:off x="2158299" y="5467597"/>
            <a:ext cx="65947" cy="70467"/>
          </a:xfrm>
          <a:prstGeom prst="rect">
            <a:avLst/>
          </a:prstGeom>
          <a:solidFill>
            <a:srgbClr val="FFFF00"/>
          </a:solidFill>
          <a:ln w="9525">
            <a:solidFill>
              <a:schemeClr val="tx1"/>
            </a:solidFill>
            <a:miter lim="800000"/>
            <a:headEnd/>
            <a:tailEnd/>
          </a:ln>
          <a:effectLst/>
        </p:spPr>
        <p:txBody>
          <a:bodyPr wrap="none" anchor="ctr"/>
          <a:lstStyle/>
          <a:p>
            <a:endParaRPr lang="de-DE" sz="1350"/>
          </a:p>
        </p:txBody>
      </p:sp>
      <p:sp>
        <p:nvSpPr>
          <p:cNvPr id="60" name="Rectangle 27">
            <a:extLst>
              <a:ext uri="{FF2B5EF4-FFF2-40B4-BE49-F238E27FC236}">
                <a16:creationId xmlns:a16="http://schemas.microsoft.com/office/drawing/2014/main" id="{5201E5C9-818A-2AE4-0402-2C07A499DC7D}"/>
              </a:ext>
            </a:extLst>
          </p:cNvPr>
          <p:cNvSpPr>
            <a:spLocks noChangeArrowheads="1"/>
          </p:cNvSpPr>
          <p:nvPr/>
        </p:nvSpPr>
        <p:spPr bwMode="auto">
          <a:xfrm>
            <a:off x="1833433" y="5467597"/>
            <a:ext cx="65947" cy="70467"/>
          </a:xfrm>
          <a:prstGeom prst="rect">
            <a:avLst/>
          </a:prstGeom>
          <a:solidFill>
            <a:srgbClr val="FFFF00"/>
          </a:solidFill>
          <a:ln w="9525">
            <a:solidFill>
              <a:schemeClr val="tx1"/>
            </a:solidFill>
            <a:miter lim="800000"/>
            <a:headEnd/>
            <a:tailEnd/>
          </a:ln>
          <a:effectLst/>
        </p:spPr>
        <p:txBody>
          <a:bodyPr wrap="none" anchor="ctr"/>
          <a:lstStyle/>
          <a:p>
            <a:endParaRPr lang="de-DE" sz="1350"/>
          </a:p>
        </p:txBody>
      </p:sp>
      <p:sp>
        <p:nvSpPr>
          <p:cNvPr id="61" name="Rectangle 29">
            <a:extLst>
              <a:ext uri="{FF2B5EF4-FFF2-40B4-BE49-F238E27FC236}">
                <a16:creationId xmlns:a16="http://schemas.microsoft.com/office/drawing/2014/main" id="{F8087821-72AF-C977-2164-BA039C567B91}"/>
              </a:ext>
            </a:extLst>
          </p:cNvPr>
          <p:cNvSpPr>
            <a:spLocks noChangeArrowheads="1"/>
          </p:cNvSpPr>
          <p:nvPr/>
        </p:nvSpPr>
        <p:spPr bwMode="auto">
          <a:xfrm>
            <a:off x="2848847" y="5160142"/>
            <a:ext cx="65947" cy="70467"/>
          </a:xfrm>
          <a:prstGeom prst="rect">
            <a:avLst/>
          </a:prstGeom>
          <a:solidFill>
            <a:srgbClr val="9E43E7"/>
          </a:solidFill>
          <a:ln w="9525">
            <a:solidFill>
              <a:schemeClr val="tx1"/>
            </a:solidFill>
            <a:miter lim="800000"/>
            <a:headEnd/>
            <a:tailEnd/>
          </a:ln>
          <a:effectLst/>
        </p:spPr>
        <p:txBody>
          <a:bodyPr wrap="none" anchor="ctr"/>
          <a:lstStyle/>
          <a:p>
            <a:endParaRPr lang="de-DE" sz="1350"/>
          </a:p>
        </p:txBody>
      </p:sp>
      <p:sp>
        <p:nvSpPr>
          <p:cNvPr id="62" name="Rectangle 30">
            <a:extLst>
              <a:ext uri="{FF2B5EF4-FFF2-40B4-BE49-F238E27FC236}">
                <a16:creationId xmlns:a16="http://schemas.microsoft.com/office/drawing/2014/main" id="{17C9F93A-1543-021F-9FA1-BCDAE20C3B93}"/>
              </a:ext>
            </a:extLst>
          </p:cNvPr>
          <p:cNvSpPr>
            <a:spLocks noChangeArrowheads="1"/>
          </p:cNvSpPr>
          <p:nvPr/>
        </p:nvSpPr>
        <p:spPr bwMode="auto">
          <a:xfrm>
            <a:off x="2158299" y="5760481"/>
            <a:ext cx="65947" cy="70467"/>
          </a:xfrm>
          <a:prstGeom prst="rect">
            <a:avLst/>
          </a:prstGeom>
          <a:solidFill>
            <a:srgbClr val="9E43E7"/>
          </a:solidFill>
          <a:ln w="9525">
            <a:solidFill>
              <a:schemeClr val="tx1"/>
            </a:solidFill>
            <a:miter lim="800000"/>
            <a:headEnd/>
            <a:tailEnd/>
          </a:ln>
          <a:effectLst/>
        </p:spPr>
        <p:txBody>
          <a:bodyPr wrap="none" anchor="ctr"/>
          <a:lstStyle/>
          <a:p>
            <a:endParaRPr lang="de-DE" sz="1350"/>
          </a:p>
        </p:txBody>
      </p:sp>
      <p:sp>
        <p:nvSpPr>
          <p:cNvPr id="63" name="Rectangle 34">
            <a:extLst>
              <a:ext uri="{FF2B5EF4-FFF2-40B4-BE49-F238E27FC236}">
                <a16:creationId xmlns:a16="http://schemas.microsoft.com/office/drawing/2014/main" id="{D95FB470-0811-337A-23BB-22AAE7791462}"/>
              </a:ext>
            </a:extLst>
          </p:cNvPr>
          <p:cNvSpPr>
            <a:spLocks noChangeArrowheads="1"/>
          </p:cNvSpPr>
          <p:nvPr/>
        </p:nvSpPr>
        <p:spPr bwMode="auto">
          <a:xfrm>
            <a:off x="1800460" y="6061543"/>
            <a:ext cx="65947" cy="70467"/>
          </a:xfrm>
          <a:prstGeom prst="rect">
            <a:avLst/>
          </a:prstGeom>
          <a:solidFill>
            <a:srgbClr val="FFFF00"/>
          </a:solidFill>
          <a:ln w="9525">
            <a:solidFill>
              <a:schemeClr val="tx1"/>
            </a:solidFill>
            <a:miter lim="800000"/>
            <a:headEnd/>
            <a:tailEnd/>
          </a:ln>
          <a:effectLst/>
        </p:spPr>
        <p:txBody>
          <a:bodyPr wrap="none" anchor="ctr"/>
          <a:lstStyle/>
          <a:p>
            <a:endParaRPr lang="de-DE" sz="1350"/>
          </a:p>
        </p:txBody>
      </p:sp>
      <p:sp>
        <p:nvSpPr>
          <p:cNvPr id="64" name="Rectangle 35">
            <a:extLst>
              <a:ext uri="{FF2B5EF4-FFF2-40B4-BE49-F238E27FC236}">
                <a16:creationId xmlns:a16="http://schemas.microsoft.com/office/drawing/2014/main" id="{715500BD-95AB-343E-2F61-C77DACB953CF}"/>
              </a:ext>
            </a:extLst>
          </p:cNvPr>
          <p:cNvSpPr>
            <a:spLocks noChangeArrowheads="1"/>
          </p:cNvSpPr>
          <p:nvPr/>
        </p:nvSpPr>
        <p:spPr bwMode="auto">
          <a:xfrm>
            <a:off x="1463708" y="6061543"/>
            <a:ext cx="65947" cy="70467"/>
          </a:xfrm>
          <a:prstGeom prst="rect">
            <a:avLst/>
          </a:prstGeom>
          <a:solidFill>
            <a:srgbClr val="FFFF00"/>
          </a:solidFill>
          <a:ln w="9525">
            <a:solidFill>
              <a:schemeClr val="tx1"/>
            </a:solidFill>
            <a:miter lim="800000"/>
            <a:headEnd/>
            <a:tailEnd/>
          </a:ln>
          <a:effectLst/>
        </p:spPr>
        <p:txBody>
          <a:bodyPr wrap="none" anchor="ctr"/>
          <a:lstStyle/>
          <a:p>
            <a:endParaRPr lang="de-DE" sz="1350"/>
          </a:p>
        </p:txBody>
      </p:sp>
      <p:cxnSp>
        <p:nvCxnSpPr>
          <p:cNvPr id="65" name="Straight Connector 37">
            <a:extLst>
              <a:ext uri="{FF2B5EF4-FFF2-40B4-BE49-F238E27FC236}">
                <a16:creationId xmlns:a16="http://schemas.microsoft.com/office/drawing/2014/main" id="{032D28EE-48BF-4DBC-EDD1-C4ACDDBB4C12}"/>
              </a:ext>
            </a:extLst>
          </p:cNvPr>
          <p:cNvCxnSpPr/>
          <p:nvPr/>
        </p:nvCxnSpPr>
        <p:spPr>
          <a:xfrm flipH="1">
            <a:off x="2128863" y="2819174"/>
            <a:ext cx="3710255" cy="3349055"/>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66" name="TextBox 38">
            <a:extLst>
              <a:ext uri="{FF2B5EF4-FFF2-40B4-BE49-F238E27FC236}">
                <a16:creationId xmlns:a16="http://schemas.microsoft.com/office/drawing/2014/main" id="{6279517A-C8EA-DDF7-13F2-42B8319F243E}"/>
              </a:ext>
            </a:extLst>
          </p:cNvPr>
          <p:cNvSpPr txBox="1"/>
          <p:nvPr/>
        </p:nvSpPr>
        <p:spPr>
          <a:xfrm rot="19073352">
            <a:off x="1795544" y="6075358"/>
            <a:ext cx="513282" cy="300082"/>
          </a:xfrm>
          <a:prstGeom prst="rect">
            <a:avLst/>
          </a:prstGeom>
          <a:solidFill>
            <a:schemeClr val="bg1"/>
          </a:solidFill>
        </p:spPr>
        <p:txBody>
          <a:bodyPr wrap="none" rtlCol="0">
            <a:spAutoFit/>
          </a:bodyPr>
          <a:lstStyle/>
          <a:p>
            <a:r>
              <a:rPr lang="en-US" sz="1350" dirty="0">
                <a:solidFill>
                  <a:srgbClr val="0070C0"/>
                </a:solidFill>
              </a:rPr>
              <a:t>N=Z</a:t>
            </a:r>
            <a:endParaRPr lang="de-DE" sz="1350" dirty="0">
              <a:solidFill>
                <a:srgbClr val="0070C0"/>
              </a:solidFill>
            </a:endParaRPr>
          </a:p>
        </p:txBody>
      </p:sp>
      <p:cxnSp>
        <p:nvCxnSpPr>
          <p:cNvPr id="67" name="Straight Connector 39">
            <a:extLst>
              <a:ext uri="{FF2B5EF4-FFF2-40B4-BE49-F238E27FC236}">
                <a16:creationId xmlns:a16="http://schemas.microsoft.com/office/drawing/2014/main" id="{DA27C589-F63D-E482-91D7-7749DBC93C3F}"/>
              </a:ext>
            </a:extLst>
          </p:cNvPr>
          <p:cNvCxnSpPr/>
          <p:nvPr/>
        </p:nvCxnSpPr>
        <p:spPr>
          <a:xfrm flipH="1">
            <a:off x="2186868" y="2761435"/>
            <a:ext cx="3710255" cy="3349055"/>
          </a:xfrm>
          <a:prstGeom prst="line">
            <a:avLst/>
          </a:prstGeom>
          <a:ln w="333375">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68" name="TextBox 42">
            <a:extLst>
              <a:ext uri="{FF2B5EF4-FFF2-40B4-BE49-F238E27FC236}">
                <a16:creationId xmlns:a16="http://schemas.microsoft.com/office/drawing/2014/main" id="{5BADAF85-1DD6-6906-DF83-1DAD74BC7248}"/>
              </a:ext>
            </a:extLst>
          </p:cNvPr>
          <p:cNvSpPr txBox="1"/>
          <p:nvPr/>
        </p:nvSpPr>
        <p:spPr>
          <a:xfrm>
            <a:off x="4800570" y="2844863"/>
            <a:ext cx="580608" cy="300082"/>
          </a:xfrm>
          <a:prstGeom prst="rect">
            <a:avLst/>
          </a:prstGeom>
          <a:solidFill>
            <a:schemeClr val="bg1"/>
          </a:solidFill>
        </p:spPr>
        <p:txBody>
          <a:bodyPr wrap="none" rtlCol="0">
            <a:spAutoFit/>
          </a:bodyPr>
          <a:lstStyle/>
          <a:p>
            <a:r>
              <a:rPr lang="en-US" sz="1350" dirty="0">
                <a:solidFill>
                  <a:srgbClr val="0070C0"/>
                </a:solidFill>
              </a:rPr>
              <a:t>N=48</a:t>
            </a:r>
            <a:endParaRPr lang="de-DE" sz="1350" dirty="0">
              <a:solidFill>
                <a:srgbClr val="0070C0"/>
              </a:solidFill>
            </a:endParaRPr>
          </a:p>
        </p:txBody>
      </p:sp>
      <p:sp>
        <p:nvSpPr>
          <p:cNvPr id="69" name="TextBox 43">
            <a:extLst>
              <a:ext uri="{FF2B5EF4-FFF2-40B4-BE49-F238E27FC236}">
                <a16:creationId xmlns:a16="http://schemas.microsoft.com/office/drawing/2014/main" id="{FB0599DE-8FEA-E45F-0A34-A27AEAE5BE99}"/>
              </a:ext>
            </a:extLst>
          </p:cNvPr>
          <p:cNvSpPr txBox="1"/>
          <p:nvPr/>
        </p:nvSpPr>
        <p:spPr>
          <a:xfrm>
            <a:off x="5484406" y="2533770"/>
            <a:ext cx="580608" cy="300082"/>
          </a:xfrm>
          <a:prstGeom prst="rect">
            <a:avLst/>
          </a:prstGeom>
          <a:solidFill>
            <a:schemeClr val="bg1"/>
          </a:solidFill>
        </p:spPr>
        <p:txBody>
          <a:bodyPr wrap="none" rtlCol="0">
            <a:spAutoFit/>
          </a:bodyPr>
          <a:lstStyle/>
          <a:p>
            <a:r>
              <a:rPr lang="en-US" sz="1350" dirty="0">
                <a:solidFill>
                  <a:srgbClr val="0070C0"/>
                </a:solidFill>
              </a:rPr>
              <a:t>N=50</a:t>
            </a:r>
            <a:endParaRPr lang="de-DE" sz="1350" dirty="0">
              <a:solidFill>
                <a:srgbClr val="0070C0"/>
              </a:solidFill>
            </a:endParaRPr>
          </a:p>
        </p:txBody>
      </p:sp>
      <p:cxnSp>
        <p:nvCxnSpPr>
          <p:cNvPr id="70" name="Straight Connector 44">
            <a:extLst>
              <a:ext uri="{FF2B5EF4-FFF2-40B4-BE49-F238E27FC236}">
                <a16:creationId xmlns:a16="http://schemas.microsoft.com/office/drawing/2014/main" id="{5655708A-C949-0A76-DA98-575C3DFC37E9}"/>
              </a:ext>
            </a:extLst>
          </p:cNvPr>
          <p:cNvCxnSpPr>
            <a:cxnSpLocks/>
          </p:cNvCxnSpPr>
          <p:nvPr/>
        </p:nvCxnSpPr>
        <p:spPr>
          <a:xfrm>
            <a:off x="5735817" y="3062489"/>
            <a:ext cx="12955" cy="2894544"/>
          </a:xfrm>
          <a:prstGeom prst="line">
            <a:avLst/>
          </a:prstGeom>
          <a:ln w="333375">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65">
            <a:extLst>
              <a:ext uri="{FF2B5EF4-FFF2-40B4-BE49-F238E27FC236}">
                <a16:creationId xmlns:a16="http://schemas.microsoft.com/office/drawing/2014/main" id="{0EE690BF-2519-F1FF-6EF8-197F9D05F46E}"/>
              </a:ext>
            </a:extLst>
          </p:cNvPr>
          <p:cNvCxnSpPr/>
          <p:nvPr/>
        </p:nvCxnSpPr>
        <p:spPr>
          <a:xfrm flipH="1" flipV="1">
            <a:off x="4160256" y="3420211"/>
            <a:ext cx="1001171" cy="578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72" name="Straight Connector 68">
            <a:extLst>
              <a:ext uri="{FF2B5EF4-FFF2-40B4-BE49-F238E27FC236}">
                <a16:creationId xmlns:a16="http://schemas.microsoft.com/office/drawing/2014/main" id="{348AFA02-B530-51CC-8103-135FB21E0D60}"/>
              </a:ext>
            </a:extLst>
          </p:cNvPr>
          <p:cNvCxnSpPr/>
          <p:nvPr/>
        </p:nvCxnSpPr>
        <p:spPr>
          <a:xfrm flipV="1">
            <a:off x="5161426" y="3134142"/>
            <a:ext cx="0" cy="291851"/>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8D0CCF2-31B7-F750-0156-95BF75BCA2FB}"/>
              </a:ext>
            </a:extLst>
          </p:cNvPr>
          <p:cNvCxnSpPr/>
          <p:nvPr/>
        </p:nvCxnSpPr>
        <p:spPr>
          <a:xfrm flipV="1">
            <a:off x="4501229" y="3131334"/>
            <a:ext cx="643337" cy="2809"/>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74" name="Straight Connector 77">
            <a:extLst>
              <a:ext uri="{FF2B5EF4-FFF2-40B4-BE49-F238E27FC236}">
                <a16:creationId xmlns:a16="http://schemas.microsoft.com/office/drawing/2014/main" id="{95DF85CA-85B3-53F1-DAE6-E601BE5EA0CF}"/>
              </a:ext>
            </a:extLst>
          </p:cNvPr>
          <p:cNvCxnSpPr/>
          <p:nvPr/>
        </p:nvCxnSpPr>
        <p:spPr>
          <a:xfrm flipH="1" flipV="1">
            <a:off x="4507327" y="2798643"/>
            <a:ext cx="2890" cy="319022"/>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75" name="Straight Connector 82">
            <a:extLst>
              <a:ext uri="{FF2B5EF4-FFF2-40B4-BE49-F238E27FC236}">
                <a16:creationId xmlns:a16="http://schemas.microsoft.com/office/drawing/2014/main" id="{0DC53199-EAA5-EAD1-64A8-D2867A621AD1}"/>
              </a:ext>
            </a:extLst>
          </p:cNvPr>
          <p:cNvCxnSpPr/>
          <p:nvPr/>
        </p:nvCxnSpPr>
        <p:spPr>
          <a:xfrm>
            <a:off x="4507327" y="2786112"/>
            <a:ext cx="2681236" cy="16595"/>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76" name="TextBox 89">
            <a:extLst>
              <a:ext uri="{FF2B5EF4-FFF2-40B4-BE49-F238E27FC236}">
                <a16:creationId xmlns:a16="http://schemas.microsoft.com/office/drawing/2014/main" id="{33231872-FFB8-A9AE-71F4-53A9DCFE1533}"/>
              </a:ext>
            </a:extLst>
          </p:cNvPr>
          <p:cNvSpPr txBox="1"/>
          <p:nvPr/>
        </p:nvSpPr>
        <p:spPr>
          <a:xfrm>
            <a:off x="3900600" y="2815223"/>
            <a:ext cx="909223" cy="300082"/>
          </a:xfrm>
          <a:prstGeom prst="rect">
            <a:avLst/>
          </a:prstGeom>
          <a:noFill/>
        </p:spPr>
        <p:txBody>
          <a:bodyPr wrap="none" rtlCol="0">
            <a:spAutoFit/>
          </a:bodyPr>
          <a:lstStyle/>
          <a:p>
            <a:r>
              <a:rPr lang="en-US" sz="1350" dirty="0">
                <a:solidFill>
                  <a:srgbClr val="FF0000"/>
                </a:solidFill>
              </a:rPr>
              <a:t>p-drip line</a:t>
            </a:r>
            <a:endParaRPr lang="de-DE" sz="1350" dirty="0">
              <a:solidFill>
                <a:srgbClr val="FF0000"/>
              </a:solidFill>
            </a:endParaRPr>
          </a:p>
        </p:txBody>
      </p:sp>
      <p:sp>
        <p:nvSpPr>
          <p:cNvPr id="77" name="TextBox 91">
            <a:extLst>
              <a:ext uri="{FF2B5EF4-FFF2-40B4-BE49-F238E27FC236}">
                <a16:creationId xmlns:a16="http://schemas.microsoft.com/office/drawing/2014/main" id="{74E5BDF7-1644-B221-6863-EFFF75E2098B}"/>
              </a:ext>
            </a:extLst>
          </p:cNvPr>
          <p:cNvSpPr txBox="1"/>
          <p:nvPr/>
        </p:nvSpPr>
        <p:spPr>
          <a:xfrm>
            <a:off x="5510765" y="2870393"/>
            <a:ext cx="550151" cy="300082"/>
          </a:xfrm>
          <a:prstGeom prst="rect">
            <a:avLst/>
          </a:prstGeom>
          <a:noFill/>
        </p:spPr>
        <p:txBody>
          <a:bodyPr wrap="none" rtlCol="0">
            <a:spAutoFit/>
          </a:bodyPr>
          <a:lstStyle/>
          <a:p>
            <a:r>
              <a:rPr lang="en-US" sz="1350" b="1" baseline="30000" dirty="0"/>
              <a:t>100</a:t>
            </a:r>
            <a:r>
              <a:rPr lang="en-US" sz="1350" b="1" dirty="0"/>
              <a:t>Sn</a:t>
            </a:r>
            <a:endParaRPr lang="de-DE" sz="1350" b="1" dirty="0"/>
          </a:p>
        </p:txBody>
      </p:sp>
      <p:sp>
        <p:nvSpPr>
          <p:cNvPr id="78" name="Oval 92">
            <a:extLst>
              <a:ext uri="{FF2B5EF4-FFF2-40B4-BE49-F238E27FC236}">
                <a16:creationId xmlns:a16="http://schemas.microsoft.com/office/drawing/2014/main" id="{9CC546E7-E732-9C79-1DD6-60562D5A243F}"/>
              </a:ext>
            </a:extLst>
          </p:cNvPr>
          <p:cNvSpPr/>
          <p:nvPr/>
        </p:nvSpPr>
        <p:spPr>
          <a:xfrm>
            <a:off x="5461254" y="2754138"/>
            <a:ext cx="427864" cy="448571"/>
          </a:xfrm>
          <a:prstGeom prst="ellipse">
            <a:avLst/>
          </a:prstGeom>
          <a:no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sp>
        <p:nvSpPr>
          <p:cNvPr id="79" name="Rectangle 5">
            <a:extLst>
              <a:ext uri="{FF2B5EF4-FFF2-40B4-BE49-F238E27FC236}">
                <a16:creationId xmlns:a16="http://schemas.microsoft.com/office/drawing/2014/main" id="{2C7A647D-9AB1-9269-1555-F5749BE088BE}"/>
              </a:ext>
            </a:extLst>
          </p:cNvPr>
          <p:cNvSpPr>
            <a:spLocks noChangeArrowheads="1"/>
          </p:cNvSpPr>
          <p:nvPr/>
        </p:nvSpPr>
        <p:spPr bwMode="auto">
          <a:xfrm>
            <a:off x="146775" y="3389674"/>
            <a:ext cx="260747" cy="260747"/>
          </a:xfrm>
          <a:prstGeom prst="rect">
            <a:avLst/>
          </a:prstGeom>
          <a:solidFill>
            <a:srgbClr val="FFCCCC"/>
          </a:solidFill>
          <a:ln w="9525">
            <a:solidFill>
              <a:schemeClr val="tx1"/>
            </a:solidFill>
            <a:miter lim="800000"/>
            <a:headEnd/>
            <a:tailEnd/>
          </a:ln>
          <a:effectLst/>
        </p:spPr>
        <p:txBody>
          <a:bodyPr wrap="none" anchor="ctr"/>
          <a:lstStyle/>
          <a:p>
            <a:endParaRPr lang="de-DE" sz="1350"/>
          </a:p>
        </p:txBody>
      </p:sp>
      <p:sp>
        <p:nvSpPr>
          <p:cNvPr id="80" name="Rectangle 5">
            <a:extLst>
              <a:ext uri="{FF2B5EF4-FFF2-40B4-BE49-F238E27FC236}">
                <a16:creationId xmlns:a16="http://schemas.microsoft.com/office/drawing/2014/main" id="{9A582448-4B3C-0033-99E8-4A56407FEEA4}"/>
              </a:ext>
            </a:extLst>
          </p:cNvPr>
          <p:cNvSpPr>
            <a:spLocks noChangeArrowheads="1"/>
          </p:cNvSpPr>
          <p:nvPr/>
        </p:nvSpPr>
        <p:spPr bwMode="auto">
          <a:xfrm>
            <a:off x="159507" y="3574572"/>
            <a:ext cx="57233" cy="62891"/>
          </a:xfrm>
          <a:prstGeom prst="rect">
            <a:avLst/>
          </a:prstGeom>
          <a:solidFill>
            <a:srgbClr val="9E43E7"/>
          </a:solidFill>
          <a:ln w="9525">
            <a:solidFill>
              <a:schemeClr val="tx1"/>
            </a:solidFill>
            <a:miter lim="800000"/>
            <a:headEnd/>
            <a:tailEnd/>
          </a:ln>
          <a:effectLst/>
        </p:spPr>
        <p:txBody>
          <a:bodyPr wrap="none" anchor="ctr"/>
          <a:lstStyle/>
          <a:p>
            <a:endParaRPr lang="de-DE" sz="1350"/>
          </a:p>
        </p:txBody>
      </p:sp>
      <p:sp>
        <p:nvSpPr>
          <p:cNvPr id="81" name="TextBox 7">
            <a:extLst>
              <a:ext uri="{FF2B5EF4-FFF2-40B4-BE49-F238E27FC236}">
                <a16:creationId xmlns:a16="http://schemas.microsoft.com/office/drawing/2014/main" id="{15D599BD-0B5B-0723-74A3-EDB61682A851}"/>
              </a:ext>
            </a:extLst>
          </p:cNvPr>
          <p:cNvSpPr txBox="1"/>
          <p:nvPr/>
        </p:nvSpPr>
        <p:spPr>
          <a:xfrm>
            <a:off x="352658" y="3407895"/>
            <a:ext cx="1941685" cy="300082"/>
          </a:xfrm>
          <a:prstGeom prst="rect">
            <a:avLst/>
          </a:prstGeom>
          <a:noFill/>
        </p:spPr>
        <p:txBody>
          <a:bodyPr wrap="none" rtlCol="0">
            <a:spAutoFit/>
          </a:bodyPr>
          <a:lstStyle/>
          <a:p>
            <a:r>
              <a:rPr lang="en-US" sz="1350" dirty="0"/>
              <a:t>Unknown proton emitter</a:t>
            </a:r>
            <a:endParaRPr lang="de-DE" sz="1350" dirty="0"/>
          </a:p>
        </p:txBody>
      </p:sp>
      <p:sp>
        <p:nvSpPr>
          <p:cNvPr id="82" name="Rectangle 30">
            <a:extLst>
              <a:ext uri="{FF2B5EF4-FFF2-40B4-BE49-F238E27FC236}">
                <a16:creationId xmlns:a16="http://schemas.microsoft.com/office/drawing/2014/main" id="{6D3D74E3-D567-7634-D173-873A014AAAF8}"/>
              </a:ext>
            </a:extLst>
          </p:cNvPr>
          <p:cNvSpPr>
            <a:spLocks noChangeArrowheads="1"/>
          </p:cNvSpPr>
          <p:nvPr/>
        </p:nvSpPr>
        <p:spPr bwMode="auto">
          <a:xfrm>
            <a:off x="1880931" y="5775721"/>
            <a:ext cx="65947" cy="70467"/>
          </a:xfrm>
          <a:prstGeom prst="rect">
            <a:avLst/>
          </a:prstGeom>
          <a:solidFill>
            <a:srgbClr val="9E43E7"/>
          </a:solidFill>
          <a:ln w="9525">
            <a:solidFill>
              <a:schemeClr val="tx1"/>
            </a:solidFill>
            <a:miter lim="800000"/>
            <a:headEnd/>
            <a:tailEnd/>
          </a:ln>
          <a:effectLst/>
        </p:spPr>
        <p:txBody>
          <a:bodyPr wrap="none" anchor="ctr"/>
          <a:lstStyle/>
          <a:p>
            <a:endParaRPr lang="de-DE" sz="1350"/>
          </a:p>
        </p:txBody>
      </p:sp>
      <p:sp>
        <p:nvSpPr>
          <p:cNvPr id="83" name="Rectangle 30">
            <a:extLst>
              <a:ext uri="{FF2B5EF4-FFF2-40B4-BE49-F238E27FC236}">
                <a16:creationId xmlns:a16="http://schemas.microsoft.com/office/drawing/2014/main" id="{15F0EA51-BBD7-9F37-E00D-15E65CE4E7B3}"/>
              </a:ext>
            </a:extLst>
          </p:cNvPr>
          <p:cNvSpPr>
            <a:spLocks noChangeArrowheads="1"/>
          </p:cNvSpPr>
          <p:nvPr/>
        </p:nvSpPr>
        <p:spPr bwMode="auto">
          <a:xfrm>
            <a:off x="1502979" y="5790961"/>
            <a:ext cx="65947" cy="70467"/>
          </a:xfrm>
          <a:prstGeom prst="rect">
            <a:avLst/>
          </a:prstGeom>
          <a:solidFill>
            <a:srgbClr val="9E43E7"/>
          </a:solidFill>
          <a:ln w="9525">
            <a:solidFill>
              <a:schemeClr val="tx1"/>
            </a:solidFill>
            <a:miter lim="800000"/>
            <a:headEnd/>
            <a:tailEnd/>
          </a:ln>
          <a:effectLst/>
        </p:spPr>
        <p:txBody>
          <a:bodyPr wrap="none" anchor="ctr"/>
          <a:lstStyle/>
          <a:p>
            <a:endParaRPr lang="de-DE" sz="1350"/>
          </a:p>
        </p:txBody>
      </p:sp>
      <p:sp>
        <p:nvSpPr>
          <p:cNvPr id="84" name="Rectangle 30">
            <a:extLst>
              <a:ext uri="{FF2B5EF4-FFF2-40B4-BE49-F238E27FC236}">
                <a16:creationId xmlns:a16="http://schemas.microsoft.com/office/drawing/2014/main" id="{A92A9659-F62E-82ED-6081-9CE1CC82D127}"/>
              </a:ext>
            </a:extLst>
          </p:cNvPr>
          <p:cNvSpPr>
            <a:spLocks noChangeArrowheads="1"/>
          </p:cNvSpPr>
          <p:nvPr/>
        </p:nvSpPr>
        <p:spPr bwMode="auto">
          <a:xfrm>
            <a:off x="2194875" y="5166121"/>
            <a:ext cx="65947" cy="70467"/>
          </a:xfrm>
          <a:prstGeom prst="rect">
            <a:avLst/>
          </a:prstGeom>
          <a:solidFill>
            <a:srgbClr val="9E43E7"/>
          </a:solidFill>
          <a:ln w="9525">
            <a:solidFill>
              <a:schemeClr val="tx1"/>
            </a:solidFill>
            <a:miter lim="800000"/>
            <a:headEnd/>
            <a:tailEnd/>
          </a:ln>
          <a:effectLst/>
        </p:spPr>
        <p:txBody>
          <a:bodyPr wrap="none" anchor="ctr"/>
          <a:lstStyle/>
          <a:p>
            <a:endParaRPr lang="de-DE" sz="1350"/>
          </a:p>
        </p:txBody>
      </p:sp>
      <p:sp>
        <p:nvSpPr>
          <p:cNvPr id="85" name="Rectangle 30">
            <a:extLst>
              <a:ext uri="{FF2B5EF4-FFF2-40B4-BE49-F238E27FC236}">
                <a16:creationId xmlns:a16="http://schemas.microsoft.com/office/drawing/2014/main" id="{000CA55E-19F9-50F4-A10D-E13CFCF09176}"/>
              </a:ext>
            </a:extLst>
          </p:cNvPr>
          <p:cNvSpPr>
            <a:spLocks noChangeArrowheads="1"/>
          </p:cNvSpPr>
          <p:nvPr/>
        </p:nvSpPr>
        <p:spPr bwMode="auto">
          <a:xfrm>
            <a:off x="2560635" y="5175265"/>
            <a:ext cx="65947" cy="70467"/>
          </a:xfrm>
          <a:prstGeom prst="rect">
            <a:avLst/>
          </a:prstGeom>
          <a:solidFill>
            <a:srgbClr val="9E43E7"/>
          </a:solidFill>
          <a:ln w="9525">
            <a:solidFill>
              <a:schemeClr val="tx1"/>
            </a:solidFill>
            <a:miter lim="800000"/>
            <a:headEnd/>
            <a:tailEnd/>
          </a:ln>
          <a:effectLst/>
        </p:spPr>
        <p:txBody>
          <a:bodyPr wrap="none" anchor="ctr"/>
          <a:lstStyle/>
          <a:p>
            <a:endParaRPr lang="de-DE" sz="1350"/>
          </a:p>
        </p:txBody>
      </p:sp>
      <p:sp>
        <p:nvSpPr>
          <p:cNvPr id="86" name="Rectangle 5">
            <a:extLst>
              <a:ext uri="{FF2B5EF4-FFF2-40B4-BE49-F238E27FC236}">
                <a16:creationId xmlns:a16="http://schemas.microsoft.com/office/drawing/2014/main" id="{8E4722E4-6F54-613F-2EBF-D44D72DEE5B7}"/>
              </a:ext>
            </a:extLst>
          </p:cNvPr>
          <p:cNvSpPr>
            <a:spLocks noChangeArrowheads="1"/>
          </p:cNvSpPr>
          <p:nvPr/>
        </p:nvSpPr>
        <p:spPr bwMode="auto">
          <a:xfrm>
            <a:off x="146531" y="3016759"/>
            <a:ext cx="260747" cy="260747"/>
          </a:xfrm>
          <a:prstGeom prst="rect">
            <a:avLst/>
          </a:prstGeom>
          <a:solidFill>
            <a:srgbClr val="FFCCCC"/>
          </a:solidFill>
          <a:ln w="9525">
            <a:solidFill>
              <a:schemeClr val="tx1"/>
            </a:solidFill>
            <a:miter lim="800000"/>
            <a:headEnd/>
            <a:tailEnd/>
          </a:ln>
          <a:effectLst/>
        </p:spPr>
        <p:txBody>
          <a:bodyPr wrap="none" anchor="ctr"/>
          <a:lstStyle/>
          <a:p>
            <a:endParaRPr lang="de-DE" sz="1350"/>
          </a:p>
        </p:txBody>
      </p:sp>
      <p:sp>
        <p:nvSpPr>
          <p:cNvPr id="87" name="Rektangel 86">
            <a:extLst>
              <a:ext uri="{FF2B5EF4-FFF2-40B4-BE49-F238E27FC236}">
                <a16:creationId xmlns:a16="http://schemas.microsoft.com/office/drawing/2014/main" id="{98A747A5-672D-5EE0-B6C4-98B7BD7FF626}"/>
              </a:ext>
            </a:extLst>
          </p:cNvPr>
          <p:cNvSpPr/>
          <p:nvPr/>
        </p:nvSpPr>
        <p:spPr>
          <a:xfrm rot="5400000">
            <a:off x="193632" y="3048887"/>
            <a:ext cx="170975" cy="214519"/>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8" name="TextBox 7">
            <a:extLst>
              <a:ext uri="{FF2B5EF4-FFF2-40B4-BE49-F238E27FC236}">
                <a16:creationId xmlns:a16="http://schemas.microsoft.com/office/drawing/2014/main" id="{75C8C908-1FC1-C53C-67BC-8DDDBD019D19}"/>
              </a:ext>
            </a:extLst>
          </p:cNvPr>
          <p:cNvSpPr txBox="1"/>
          <p:nvPr/>
        </p:nvSpPr>
        <p:spPr>
          <a:xfrm>
            <a:off x="359133" y="3018549"/>
            <a:ext cx="910827" cy="300082"/>
          </a:xfrm>
          <a:prstGeom prst="rect">
            <a:avLst/>
          </a:prstGeom>
          <a:noFill/>
        </p:spPr>
        <p:txBody>
          <a:bodyPr wrap="none" rtlCol="0">
            <a:spAutoFit/>
          </a:bodyPr>
          <a:lstStyle/>
          <a:p>
            <a:r>
              <a:rPr lang="en-US" sz="1350" dirty="0"/>
              <a:t>Unknown </a:t>
            </a:r>
            <a:endParaRPr lang="de-DE" sz="1350" dirty="0"/>
          </a:p>
        </p:txBody>
      </p:sp>
      <p:grpSp>
        <p:nvGrpSpPr>
          <p:cNvPr id="89" name="Grupp 88">
            <a:extLst>
              <a:ext uri="{FF2B5EF4-FFF2-40B4-BE49-F238E27FC236}">
                <a16:creationId xmlns:a16="http://schemas.microsoft.com/office/drawing/2014/main" id="{B1C0D0F0-4FFC-ED44-ACC2-6F97EF888706}"/>
              </a:ext>
            </a:extLst>
          </p:cNvPr>
          <p:cNvGrpSpPr/>
          <p:nvPr/>
        </p:nvGrpSpPr>
        <p:grpSpPr>
          <a:xfrm>
            <a:off x="2579742" y="2665431"/>
            <a:ext cx="921385" cy="931806"/>
            <a:chOff x="1401797" y="3566368"/>
            <a:chExt cx="921385" cy="931806"/>
          </a:xfrm>
        </p:grpSpPr>
        <p:sp>
          <p:nvSpPr>
            <p:cNvPr id="13" name="object 13"/>
            <p:cNvSpPr txBox="1"/>
            <p:nvPr/>
          </p:nvSpPr>
          <p:spPr>
            <a:xfrm>
              <a:off x="1507986" y="3798015"/>
              <a:ext cx="234950" cy="237244"/>
            </a:xfrm>
            <a:prstGeom prst="rect">
              <a:avLst/>
            </a:prstGeom>
          </p:spPr>
          <p:txBody>
            <a:bodyPr vert="horz" wrap="square" lIns="0" tIns="13970" rIns="0" bIns="0" rtlCol="0">
              <a:spAutoFit/>
            </a:bodyPr>
            <a:lstStyle/>
            <a:p>
              <a:pPr>
                <a:spcBef>
                  <a:spcPts val="110"/>
                </a:spcBef>
              </a:pPr>
              <a:r>
                <a:rPr sz="1450" spc="5" dirty="0">
                  <a:solidFill>
                    <a:srgbClr val="FF0000"/>
                  </a:solidFill>
                  <a:latin typeface="Garamond" panose="02020404030301010803" pitchFamily="18" charset="0"/>
                  <a:cs typeface="Cambria Math"/>
                </a:rPr>
                <a:t>𝟒𝟒</a:t>
              </a:r>
              <a:endParaRPr sz="1450">
                <a:latin typeface="Garamond" panose="02020404030301010803" pitchFamily="18" charset="0"/>
                <a:cs typeface="Cambria Math"/>
              </a:endParaRPr>
            </a:p>
          </p:txBody>
        </p:sp>
        <p:sp>
          <p:nvSpPr>
            <p:cNvPr id="14" name="object 14"/>
            <p:cNvSpPr txBox="1"/>
            <p:nvPr/>
          </p:nvSpPr>
          <p:spPr>
            <a:xfrm>
              <a:off x="1482586" y="3566368"/>
              <a:ext cx="836294" cy="330835"/>
            </a:xfrm>
            <a:prstGeom prst="rect">
              <a:avLst/>
            </a:prstGeom>
          </p:spPr>
          <p:txBody>
            <a:bodyPr vert="horz" wrap="square" lIns="0" tIns="12700" rIns="0" bIns="0" rtlCol="0">
              <a:spAutoFit/>
            </a:bodyPr>
            <a:lstStyle/>
            <a:p>
              <a:pPr marL="25400">
                <a:spcBef>
                  <a:spcPts val="100"/>
                </a:spcBef>
              </a:pPr>
              <a:r>
                <a:rPr sz="1450" dirty="0">
                  <a:solidFill>
                    <a:srgbClr val="FF0000"/>
                  </a:solidFill>
                  <a:latin typeface="Garamond" panose="02020404030301010803" pitchFamily="18" charset="0"/>
                  <a:cs typeface="Cambria Math"/>
                </a:rPr>
                <a:t>𝟖𝟖</a:t>
              </a:r>
              <a:r>
                <a:rPr sz="3000" baseline="-22222" dirty="0">
                  <a:solidFill>
                    <a:srgbClr val="FF0000"/>
                  </a:solidFill>
                  <a:latin typeface="Garamond" panose="02020404030301010803" pitchFamily="18" charset="0"/>
                  <a:cs typeface="Cambria Math"/>
                </a:rPr>
                <a:t>𝐑𝐮</a:t>
              </a:r>
              <a:r>
                <a:rPr sz="2175" baseline="-49808" dirty="0">
                  <a:solidFill>
                    <a:srgbClr val="FF0000"/>
                  </a:solidFill>
                  <a:latin typeface="Garamond" panose="02020404030301010803" pitchFamily="18" charset="0"/>
                  <a:cs typeface="Cambria Math"/>
                </a:rPr>
                <a:t>𝟒𝟒</a:t>
              </a:r>
              <a:endParaRPr sz="2175" baseline="-49808" dirty="0">
                <a:latin typeface="Garamond" panose="02020404030301010803" pitchFamily="18" charset="0"/>
                <a:cs typeface="Cambria Math"/>
              </a:endParaRPr>
            </a:p>
          </p:txBody>
        </p:sp>
        <p:sp>
          <p:nvSpPr>
            <p:cNvPr id="15" name="object 15"/>
            <p:cNvSpPr txBox="1"/>
            <p:nvPr/>
          </p:nvSpPr>
          <p:spPr>
            <a:xfrm>
              <a:off x="1507986" y="4260930"/>
              <a:ext cx="234950" cy="237244"/>
            </a:xfrm>
            <a:prstGeom prst="rect">
              <a:avLst/>
            </a:prstGeom>
          </p:spPr>
          <p:txBody>
            <a:bodyPr vert="horz" wrap="square" lIns="0" tIns="13970" rIns="0" bIns="0" rtlCol="0">
              <a:spAutoFit/>
            </a:bodyPr>
            <a:lstStyle/>
            <a:p>
              <a:pPr>
                <a:spcBef>
                  <a:spcPts val="110"/>
                </a:spcBef>
              </a:pPr>
              <a:r>
                <a:rPr sz="1450" spc="5" dirty="0">
                  <a:solidFill>
                    <a:srgbClr val="FF0000"/>
                  </a:solidFill>
                  <a:latin typeface="Garamond" panose="02020404030301010803" pitchFamily="18" charset="0"/>
                  <a:cs typeface="Cambria Math"/>
                </a:rPr>
                <a:t>𝟒</a:t>
              </a:r>
              <a:r>
                <a:rPr sz="1450" spc="10" dirty="0">
                  <a:solidFill>
                    <a:srgbClr val="FF0000"/>
                  </a:solidFill>
                  <a:latin typeface="Garamond" panose="02020404030301010803" pitchFamily="18" charset="0"/>
                  <a:cs typeface="Cambria Math"/>
                </a:rPr>
                <a:t>𝟑</a:t>
              </a:r>
              <a:endParaRPr sz="1450">
                <a:latin typeface="Garamond" panose="02020404030301010803" pitchFamily="18" charset="0"/>
                <a:cs typeface="Cambria Math"/>
              </a:endParaRPr>
            </a:p>
          </p:txBody>
        </p:sp>
        <p:sp>
          <p:nvSpPr>
            <p:cNvPr id="16" name="object 16"/>
            <p:cNvSpPr txBox="1"/>
            <p:nvPr/>
          </p:nvSpPr>
          <p:spPr>
            <a:xfrm>
              <a:off x="1482587" y="4028522"/>
              <a:ext cx="796925" cy="330835"/>
            </a:xfrm>
            <a:prstGeom prst="rect">
              <a:avLst/>
            </a:prstGeom>
          </p:spPr>
          <p:txBody>
            <a:bodyPr vert="horz" wrap="square" lIns="0" tIns="12700" rIns="0" bIns="0" rtlCol="0">
              <a:spAutoFit/>
            </a:bodyPr>
            <a:lstStyle/>
            <a:p>
              <a:pPr marL="25400">
                <a:spcBef>
                  <a:spcPts val="100"/>
                </a:spcBef>
              </a:pPr>
              <a:r>
                <a:rPr sz="1450" dirty="0">
                  <a:solidFill>
                    <a:srgbClr val="FF0000"/>
                  </a:solidFill>
                  <a:latin typeface="Garamond" panose="02020404030301010803" pitchFamily="18" charset="0"/>
                  <a:cs typeface="Cambria Math"/>
                </a:rPr>
                <a:t>𝟖𝟕</a:t>
              </a:r>
              <a:r>
                <a:rPr sz="3000" baseline="-22222" dirty="0">
                  <a:solidFill>
                    <a:srgbClr val="FF0000"/>
                  </a:solidFill>
                  <a:latin typeface="Garamond" panose="02020404030301010803" pitchFamily="18" charset="0"/>
                  <a:cs typeface="Cambria Math"/>
                </a:rPr>
                <a:t>𝐓𝐜</a:t>
              </a:r>
              <a:r>
                <a:rPr sz="2175" baseline="-49808" dirty="0">
                  <a:solidFill>
                    <a:srgbClr val="FF0000"/>
                  </a:solidFill>
                  <a:latin typeface="Garamond" panose="02020404030301010803" pitchFamily="18" charset="0"/>
                  <a:cs typeface="Cambria Math"/>
                </a:rPr>
                <a:t>𝟒𝟒</a:t>
              </a:r>
              <a:endParaRPr sz="2175" baseline="-49808">
                <a:latin typeface="Garamond" panose="02020404030301010803" pitchFamily="18" charset="0"/>
                <a:cs typeface="Cambria Math"/>
              </a:endParaRPr>
            </a:p>
          </p:txBody>
        </p:sp>
        <p:sp>
          <p:nvSpPr>
            <p:cNvPr id="12" name="object 12"/>
            <p:cNvSpPr/>
            <p:nvPr/>
          </p:nvSpPr>
          <p:spPr>
            <a:xfrm>
              <a:off x="1401797" y="3606199"/>
              <a:ext cx="921385" cy="889635"/>
            </a:xfrm>
            <a:custGeom>
              <a:avLst/>
              <a:gdLst/>
              <a:ahLst/>
              <a:cxnLst/>
              <a:rect l="l" t="t" r="r" b="b"/>
              <a:pathLst>
                <a:path w="921385" h="889635">
                  <a:moveTo>
                    <a:pt x="0" y="889634"/>
                  </a:moveTo>
                  <a:lnTo>
                    <a:pt x="921258" y="889634"/>
                  </a:lnTo>
                  <a:lnTo>
                    <a:pt x="921258" y="0"/>
                  </a:lnTo>
                  <a:lnTo>
                    <a:pt x="0" y="0"/>
                  </a:lnTo>
                  <a:lnTo>
                    <a:pt x="0" y="889634"/>
                  </a:lnTo>
                  <a:close/>
                </a:path>
              </a:pathLst>
            </a:custGeom>
            <a:ln w="19050">
              <a:solidFill>
                <a:srgbClr val="FF0000"/>
              </a:solidFill>
            </a:ln>
          </p:spPr>
          <p:txBody>
            <a:bodyPr wrap="square" lIns="0" tIns="0" rIns="0" bIns="0" rtlCol="0"/>
            <a:lstStyle/>
            <a:p>
              <a:endParaRPr dirty="0">
                <a:latin typeface="Garamond" panose="02020404030301010803" pitchFamily="18" charset="0"/>
              </a:endParaRPr>
            </a:p>
          </p:txBody>
        </p:sp>
      </p:grpSp>
      <p:sp>
        <p:nvSpPr>
          <p:cNvPr id="90" name="object 12">
            <a:extLst>
              <a:ext uri="{FF2B5EF4-FFF2-40B4-BE49-F238E27FC236}">
                <a16:creationId xmlns:a16="http://schemas.microsoft.com/office/drawing/2014/main" id="{350963DF-F3BB-0B10-F3A4-4DC4A87B6D44}"/>
              </a:ext>
            </a:extLst>
          </p:cNvPr>
          <p:cNvSpPr/>
          <p:nvPr/>
        </p:nvSpPr>
        <p:spPr>
          <a:xfrm>
            <a:off x="3524107" y="4650678"/>
            <a:ext cx="339567" cy="654651"/>
          </a:xfrm>
          <a:custGeom>
            <a:avLst/>
            <a:gdLst/>
            <a:ahLst/>
            <a:cxnLst/>
            <a:rect l="l" t="t" r="r" b="b"/>
            <a:pathLst>
              <a:path w="921385" h="889635">
                <a:moveTo>
                  <a:pt x="0" y="889634"/>
                </a:moveTo>
                <a:lnTo>
                  <a:pt x="921258" y="889634"/>
                </a:lnTo>
                <a:lnTo>
                  <a:pt x="921258" y="0"/>
                </a:lnTo>
                <a:lnTo>
                  <a:pt x="0" y="0"/>
                </a:lnTo>
                <a:lnTo>
                  <a:pt x="0" y="889634"/>
                </a:lnTo>
                <a:close/>
              </a:path>
            </a:pathLst>
          </a:custGeom>
          <a:ln w="12700">
            <a:solidFill>
              <a:srgbClr val="FF0000"/>
            </a:solidFill>
          </a:ln>
        </p:spPr>
        <p:txBody>
          <a:bodyPr wrap="square" lIns="0" tIns="0" rIns="0" bIns="0" rtlCol="0"/>
          <a:lstStyle/>
          <a:p>
            <a:endParaRPr>
              <a:latin typeface="Garamond" panose="02020404030301010803" pitchFamily="18" charset="0"/>
            </a:endParaRPr>
          </a:p>
        </p:txBody>
      </p:sp>
      <p:cxnSp>
        <p:nvCxnSpPr>
          <p:cNvPr id="92" name="Rak pil 91">
            <a:extLst>
              <a:ext uri="{FF2B5EF4-FFF2-40B4-BE49-F238E27FC236}">
                <a16:creationId xmlns:a16="http://schemas.microsoft.com/office/drawing/2014/main" id="{52EADA06-9F1E-7841-22DC-D7189C979A08}"/>
              </a:ext>
            </a:extLst>
          </p:cNvPr>
          <p:cNvCxnSpPr/>
          <p:nvPr/>
        </p:nvCxnSpPr>
        <p:spPr>
          <a:xfrm>
            <a:off x="3498237" y="3591457"/>
            <a:ext cx="191924" cy="1059221"/>
          </a:xfrm>
          <a:prstGeom prst="straightConnector1">
            <a:avLst/>
          </a:prstGeom>
          <a:noFill/>
          <a:ln w="19050" cap="flat">
            <a:solidFill>
              <a:srgbClr val="FF0000"/>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22906385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122932" y="1217295"/>
            <a:ext cx="5129022" cy="4469130"/>
          </a:xfrm>
          <a:prstGeom prst="rect">
            <a:avLst/>
          </a:prstGeom>
        </p:spPr>
      </p:pic>
      <p:sp>
        <p:nvSpPr>
          <p:cNvPr id="3" name="object 3"/>
          <p:cNvSpPr txBox="1">
            <a:spLocks noGrp="1"/>
          </p:cNvSpPr>
          <p:nvPr>
            <p:ph type="title"/>
          </p:nvPr>
        </p:nvSpPr>
        <p:spPr>
          <a:xfrm>
            <a:off x="2308485" y="251619"/>
            <a:ext cx="4506457" cy="566822"/>
          </a:xfrm>
          <a:prstGeom prst="rect">
            <a:avLst/>
          </a:prstGeom>
        </p:spPr>
        <p:txBody>
          <a:bodyPr vert="horz" wrap="square" lIns="0" tIns="12700" rIns="0" bIns="0" rtlCol="0" anchor="ctr">
            <a:spAutoFit/>
          </a:bodyPr>
          <a:lstStyle/>
          <a:p>
            <a:pPr marL="12700">
              <a:spcBef>
                <a:spcPts val="100"/>
              </a:spcBef>
            </a:pPr>
            <a:r>
              <a:rPr lang="sv-SE" sz="3600" spc="-5" dirty="0">
                <a:latin typeface="Garamond" panose="02020404030301010803" pitchFamily="18" charset="0"/>
              </a:rPr>
              <a:t>Experimental </a:t>
            </a:r>
            <a:r>
              <a:rPr sz="3600" spc="-5" dirty="0">
                <a:latin typeface="Garamond" panose="02020404030301010803" pitchFamily="18" charset="0"/>
              </a:rPr>
              <a:t>Setup</a:t>
            </a:r>
            <a:endParaRPr sz="3600" dirty="0">
              <a:latin typeface="Garamond" panose="02020404030301010803" pitchFamily="18" charset="0"/>
            </a:endParaRPr>
          </a:p>
        </p:txBody>
      </p:sp>
      <p:sp>
        <p:nvSpPr>
          <p:cNvPr id="4" name="object 4"/>
          <p:cNvSpPr/>
          <p:nvPr/>
        </p:nvSpPr>
        <p:spPr>
          <a:xfrm>
            <a:off x="6485383" y="3936110"/>
            <a:ext cx="1236345" cy="462280"/>
          </a:xfrm>
          <a:custGeom>
            <a:avLst/>
            <a:gdLst/>
            <a:ahLst/>
            <a:cxnLst/>
            <a:rect l="l" t="t" r="r" b="b"/>
            <a:pathLst>
              <a:path w="1236345" h="462279">
                <a:moveTo>
                  <a:pt x="1236344" y="0"/>
                </a:moveTo>
                <a:lnTo>
                  <a:pt x="0" y="0"/>
                </a:lnTo>
                <a:lnTo>
                  <a:pt x="0" y="461772"/>
                </a:lnTo>
                <a:lnTo>
                  <a:pt x="1236344" y="461772"/>
                </a:lnTo>
                <a:lnTo>
                  <a:pt x="1236344" y="0"/>
                </a:lnTo>
                <a:close/>
              </a:path>
            </a:pathLst>
          </a:custGeom>
          <a:solidFill>
            <a:srgbClr val="FFFFFF"/>
          </a:solidFill>
        </p:spPr>
        <p:txBody>
          <a:bodyPr wrap="square" lIns="0" tIns="0" rIns="0" bIns="0" rtlCol="0"/>
          <a:lstStyle/>
          <a:p>
            <a:endParaRPr>
              <a:latin typeface="Garamond" panose="02020404030301010803" pitchFamily="18" charset="0"/>
            </a:endParaRPr>
          </a:p>
        </p:txBody>
      </p:sp>
      <p:sp>
        <p:nvSpPr>
          <p:cNvPr id="5" name="object 5"/>
          <p:cNvSpPr txBox="1"/>
          <p:nvPr/>
        </p:nvSpPr>
        <p:spPr>
          <a:xfrm>
            <a:off x="6485383" y="3936111"/>
            <a:ext cx="1236345" cy="407163"/>
          </a:xfrm>
          <a:prstGeom prst="rect">
            <a:avLst/>
          </a:prstGeom>
          <a:ln w="38100">
            <a:solidFill>
              <a:srgbClr val="FF0000"/>
            </a:solidFill>
          </a:ln>
        </p:spPr>
        <p:txBody>
          <a:bodyPr vert="horz" wrap="square" lIns="0" tIns="37465" rIns="0" bIns="0" rtlCol="0">
            <a:spAutoFit/>
          </a:bodyPr>
          <a:lstStyle/>
          <a:p>
            <a:pPr marL="91440">
              <a:spcBef>
                <a:spcPts val="295"/>
              </a:spcBef>
            </a:pPr>
            <a:r>
              <a:rPr b="1" spc="-75" dirty="0">
                <a:solidFill>
                  <a:srgbClr val="FF0000"/>
                </a:solidFill>
                <a:latin typeface="Garamond" panose="02020404030301010803" pitchFamily="18" charset="0"/>
                <a:cs typeface="Arial"/>
              </a:rPr>
              <a:t>AGATA</a:t>
            </a:r>
            <a:endParaRPr>
              <a:latin typeface="Garamond" panose="02020404030301010803" pitchFamily="18" charset="0"/>
              <a:cs typeface="Arial"/>
            </a:endParaRPr>
          </a:p>
        </p:txBody>
      </p:sp>
      <p:sp>
        <p:nvSpPr>
          <p:cNvPr id="6" name="object 6"/>
          <p:cNvSpPr txBox="1"/>
          <p:nvPr/>
        </p:nvSpPr>
        <p:spPr>
          <a:xfrm>
            <a:off x="1137666" y="2758440"/>
            <a:ext cx="1073150" cy="407163"/>
          </a:xfrm>
          <a:prstGeom prst="rect">
            <a:avLst/>
          </a:prstGeom>
          <a:ln w="38100">
            <a:solidFill>
              <a:srgbClr val="FF0000"/>
            </a:solidFill>
          </a:ln>
        </p:spPr>
        <p:txBody>
          <a:bodyPr vert="horz" wrap="square" lIns="0" tIns="37465" rIns="0" bIns="0" rtlCol="0">
            <a:spAutoFit/>
          </a:bodyPr>
          <a:lstStyle/>
          <a:p>
            <a:pPr marL="91440">
              <a:spcBef>
                <a:spcPts val="295"/>
              </a:spcBef>
            </a:pPr>
            <a:r>
              <a:rPr b="1" spc="-5" dirty="0">
                <a:solidFill>
                  <a:srgbClr val="FF0000"/>
                </a:solidFill>
                <a:latin typeface="Garamond" panose="02020404030301010803" pitchFamily="18" charset="0"/>
                <a:cs typeface="Arial"/>
              </a:rPr>
              <a:t>NEDA</a:t>
            </a:r>
            <a:endParaRPr>
              <a:latin typeface="Garamond" panose="02020404030301010803" pitchFamily="18" charset="0"/>
              <a:cs typeface="Arial"/>
            </a:endParaRPr>
          </a:p>
        </p:txBody>
      </p:sp>
      <p:sp>
        <p:nvSpPr>
          <p:cNvPr id="7" name="object 7"/>
          <p:cNvSpPr txBox="1"/>
          <p:nvPr/>
        </p:nvSpPr>
        <p:spPr>
          <a:xfrm>
            <a:off x="1137666" y="3831335"/>
            <a:ext cx="1024890" cy="406522"/>
          </a:xfrm>
          <a:prstGeom prst="rect">
            <a:avLst/>
          </a:prstGeom>
          <a:ln w="38100">
            <a:solidFill>
              <a:srgbClr val="FF0000"/>
            </a:solidFill>
          </a:ln>
        </p:spPr>
        <p:txBody>
          <a:bodyPr vert="horz" wrap="square" lIns="0" tIns="36830" rIns="0" bIns="0" rtlCol="0">
            <a:spAutoFit/>
          </a:bodyPr>
          <a:lstStyle/>
          <a:p>
            <a:pPr marL="91440">
              <a:spcBef>
                <a:spcPts val="290"/>
              </a:spcBef>
            </a:pPr>
            <a:r>
              <a:rPr b="1" spc="-20" dirty="0">
                <a:solidFill>
                  <a:srgbClr val="FF0000"/>
                </a:solidFill>
                <a:latin typeface="Garamond" panose="02020404030301010803" pitchFamily="18" charset="0"/>
                <a:cs typeface="Arial"/>
              </a:rPr>
              <a:t>NWall</a:t>
            </a:r>
            <a:endParaRPr>
              <a:latin typeface="Garamond" panose="02020404030301010803" pitchFamily="18" charset="0"/>
              <a:cs typeface="Arial"/>
            </a:endParaRPr>
          </a:p>
        </p:txBody>
      </p:sp>
      <p:sp>
        <p:nvSpPr>
          <p:cNvPr id="8" name="object 8"/>
          <p:cNvSpPr txBox="1"/>
          <p:nvPr/>
        </p:nvSpPr>
        <p:spPr>
          <a:xfrm>
            <a:off x="6485383" y="1220725"/>
            <a:ext cx="1839595" cy="775853"/>
          </a:xfrm>
          <a:prstGeom prst="rect">
            <a:avLst/>
          </a:prstGeom>
          <a:ln w="38100">
            <a:solidFill>
              <a:srgbClr val="FF0000"/>
            </a:solidFill>
          </a:ln>
        </p:spPr>
        <p:txBody>
          <a:bodyPr vert="horz" wrap="square" lIns="0" tIns="36830" rIns="0" bIns="0" rtlCol="0">
            <a:spAutoFit/>
          </a:bodyPr>
          <a:lstStyle/>
          <a:p>
            <a:pPr marL="91440" marR="136525">
              <a:spcBef>
                <a:spcPts val="290"/>
              </a:spcBef>
            </a:pPr>
            <a:r>
              <a:rPr b="1" spc="-35" dirty="0">
                <a:solidFill>
                  <a:srgbClr val="FF0000"/>
                </a:solidFill>
                <a:latin typeface="Garamond" panose="02020404030301010803" pitchFamily="18" charset="0"/>
                <a:cs typeface="Arial"/>
              </a:rPr>
              <a:t>Target </a:t>
            </a:r>
            <a:r>
              <a:rPr b="1" spc="-7" baseline="24305" dirty="0">
                <a:solidFill>
                  <a:srgbClr val="FF0000"/>
                </a:solidFill>
                <a:latin typeface="Garamond" panose="02020404030301010803" pitchFamily="18" charset="0"/>
                <a:cs typeface="Arial"/>
              </a:rPr>
              <a:t>54</a:t>
            </a:r>
            <a:r>
              <a:rPr b="1" spc="-5" dirty="0">
                <a:solidFill>
                  <a:srgbClr val="FF0000"/>
                </a:solidFill>
                <a:latin typeface="Garamond" panose="02020404030301010803" pitchFamily="18" charset="0"/>
                <a:cs typeface="Arial"/>
              </a:rPr>
              <a:t>Fe </a:t>
            </a:r>
            <a:r>
              <a:rPr b="1" spc="-655" dirty="0">
                <a:solidFill>
                  <a:srgbClr val="FF0000"/>
                </a:solidFill>
                <a:latin typeface="Garamond" panose="02020404030301010803" pitchFamily="18" charset="0"/>
                <a:cs typeface="Arial"/>
              </a:rPr>
              <a:t> </a:t>
            </a:r>
            <a:r>
              <a:rPr b="1" spc="-5" dirty="0">
                <a:solidFill>
                  <a:srgbClr val="FF0000"/>
                </a:solidFill>
                <a:latin typeface="Garamond" panose="02020404030301010803" pitchFamily="18" charset="0"/>
                <a:cs typeface="Arial"/>
              </a:rPr>
              <a:t>DIAMAN</a:t>
            </a:r>
            <a:r>
              <a:rPr b="1" dirty="0">
                <a:solidFill>
                  <a:srgbClr val="FF0000"/>
                </a:solidFill>
                <a:latin typeface="Garamond" panose="02020404030301010803" pitchFamily="18" charset="0"/>
                <a:cs typeface="Arial"/>
              </a:rPr>
              <a:t>T</a:t>
            </a:r>
            <a:endParaRPr dirty="0">
              <a:latin typeface="Garamond" panose="02020404030301010803" pitchFamily="18" charset="0"/>
              <a:cs typeface="Arial"/>
            </a:endParaRPr>
          </a:p>
        </p:txBody>
      </p:sp>
      <p:sp>
        <p:nvSpPr>
          <p:cNvPr id="9" name="object 9"/>
          <p:cNvSpPr/>
          <p:nvPr/>
        </p:nvSpPr>
        <p:spPr>
          <a:xfrm>
            <a:off x="6964681" y="2751963"/>
            <a:ext cx="1673225" cy="462280"/>
          </a:xfrm>
          <a:custGeom>
            <a:avLst/>
            <a:gdLst/>
            <a:ahLst/>
            <a:cxnLst/>
            <a:rect l="l" t="t" r="r" b="b"/>
            <a:pathLst>
              <a:path w="1673225" h="462280">
                <a:moveTo>
                  <a:pt x="1672971" y="0"/>
                </a:moveTo>
                <a:lnTo>
                  <a:pt x="0" y="0"/>
                </a:lnTo>
                <a:lnTo>
                  <a:pt x="0" y="461772"/>
                </a:lnTo>
                <a:lnTo>
                  <a:pt x="1672971" y="461772"/>
                </a:lnTo>
                <a:lnTo>
                  <a:pt x="1672971" y="0"/>
                </a:lnTo>
                <a:close/>
              </a:path>
            </a:pathLst>
          </a:custGeom>
          <a:solidFill>
            <a:srgbClr val="FFFFFF"/>
          </a:solidFill>
        </p:spPr>
        <p:txBody>
          <a:bodyPr wrap="square" lIns="0" tIns="0" rIns="0" bIns="0" rtlCol="0"/>
          <a:lstStyle/>
          <a:p>
            <a:endParaRPr>
              <a:latin typeface="Garamond" panose="02020404030301010803" pitchFamily="18" charset="0"/>
            </a:endParaRPr>
          </a:p>
        </p:txBody>
      </p:sp>
      <p:sp>
        <p:nvSpPr>
          <p:cNvPr id="10" name="object 10"/>
          <p:cNvSpPr txBox="1"/>
          <p:nvPr/>
        </p:nvSpPr>
        <p:spPr>
          <a:xfrm>
            <a:off x="6964681" y="2751964"/>
            <a:ext cx="1673225" cy="407163"/>
          </a:xfrm>
          <a:prstGeom prst="rect">
            <a:avLst/>
          </a:prstGeom>
          <a:ln w="38100">
            <a:solidFill>
              <a:srgbClr val="FF0000"/>
            </a:solidFill>
          </a:ln>
        </p:spPr>
        <p:txBody>
          <a:bodyPr vert="horz" wrap="square" lIns="0" tIns="37465" rIns="0" bIns="0" rtlCol="0">
            <a:spAutoFit/>
          </a:bodyPr>
          <a:lstStyle/>
          <a:p>
            <a:pPr marL="91440">
              <a:spcBef>
                <a:spcPts val="295"/>
              </a:spcBef>
            </a:pPr>
            <a:r>
              <a:rPr b="1" spc="-5" dirty="0">
                <a:solidFill>
                  <a:srgbClr val="FF0000"/>
                </a:solidFill>
                <a:latin typeface="Garamond" panose="02020404030301010803" pitchFamily="18" charset="0"/>
                <a:cs typeface="Arial"/>
              </a:rPr>
              <a:t>Beam</a:t>
            </a:r>
            <a:r>
              <a:rPr b="1" spc="-25" dirty="0">
                <a:solidFill>
                  <a:srgbClr val="FF0000"/>
                </a:solidFill>
                <a:latin typeface="Garamond" panose="02020404030301010803" pitchFamily="18" charset="0"/>
                <a:cs typeface="Arial"/>
              </a:rPr>
              <a:t> </a:t>
            </a:r>
            <a:r>
              <a:rPr b="1" spc="-7" baseline="24305" dirty="0">
                <a:solidFill>
                  <a:srgbClr val="FF0000"/>
                </a:solidFill>
                <a:latin typeface="Garamond" panose="02020404030301010803" pitchFamily="18" charset="0"/>
                <a:cs typeface="Arial"/>
              </a:rPr>
              <a:t>36</a:t>
            </a:r>
            <a:r>
              <a:rPr b="1" spc="-5" dirty="0">
                <a:solidFill>
                  <a:srgbClr val="FF0000"/>
                </a:solidFill>
                <a:latin typeface="Garamond" panose="02020404030301010803" pitchFamily="18" charset="0"/>
                <a:cs typeface="Arial"/>
              </a:rPr>
              <a:t>Ar</a:t>
            </a:r>
            <a:endParaRPr>
              <a:latin typeface="Garamond" panose="02020404030301010803" pitchFamily="18" charset="0"/>
              <a:cs typeface="Arial"/>
            </a:endParaRPr>
          </a:p>
        </p:txBody>
      </p:sp>
      <p:grpSp>
        <p:nvGrpSpPr>
          <p:cNvPr id="11" name="object 11"/>
          <p:cNvGrpSpPr/>
          <p:nvPr/>
        </p:nvGrpSpPr>
        <p:grpSpPr>
          <a:xfrm>
            <a:off x="2162176" y="1076325"/>
            <a:ext cx="5262245" cy="3111500"/>
            <a:chOff x="2162175" y="219075"/>
            <a:chExt cx="5262245" cy="3111500"/>
          </a:xfrm>
        </p:grpSpPr>
        <p:sp>
          <p:nvSpPr>
            <p:cNvPr id="12" name="object 12"/>
            <p:cNvSpPr/>
            <p:nvPr/>
          </p:nvSpPr>
          <p:spPr>
            <a:xfrm>
              <a:off x="6125717" y="3309747"/>
              <a:ext cx="360045" cy="0"/>
            </a:xfrm>
            <a:custGeom>
              <a:avLst/>
              <a:gdLst/>
              <a:ahLst/>
              <a:cxnLst/>
              <a:rect l="l" t="t" r="r" b="b"/>
              <a:pathLst>
                <a:path w="360045">
                  <a:moveTo>
                    <a:pt x="359791" y="0"/>
                  </a:moveTo>
                  <a:lnTo>
                    <a:pt x="0" y="0"/>
                  </a:lnTo>
                </a:path>
              </a:pathLst>
            </a:custGeom>
            <a:ln w="38100">
              <a:solidFill>
                <a:srgbClr val="FF0000"/>
              </a:solidFill>
            </a:ln>
          </p:spPr>
          <p:txBody>
            <a:bodyPr wrap="square" lIns="0" tIns="0" rIns="0" bIns="0" rtlCol="0"/>
            <a:lstStyle/>
            <a:p>
              <a:endParaRPr>
                <a:latin typeface="Garamond" panose="02020404030301010803" pitchFamily="18" charset="0"/>
              </a:endParaRPr>
            </a:p>
          </p:txBody>
        </p:sp>
        <p:sp>
          <p:nvSpPr>
            <p:cNvPr id="13" name="object 13"/>
            <p:cNvSpPr/>
            <p:nvPr/>
          </p:nvSpPr>
          <p:spPr>
            <a:xfrm>
              <a:off x="2162175" y="2072258"/>
              <a:ext cx="3985260" cy="1258570"/>
            </a:xfrm>
            <a:custGeom>
              <a:avLst/>
              <a:gdLst/>
              <a:ahLst/>
              <a:cxnLst/>
              <a:rect l="l" t="t" r="r" b="b"/>
              <a:pathLst>
                <a:path w="3985260" h="1258570">
                  <a:moveTo>
                    <a:pt x="306705" y="57150"/>
                  </a:moveTo>
                  <a:lnTo>
                    <a:pt x="268605" y="38100"/>
                  </a:lnTo>
                  <a:lnTo>
                    <a:pt x="192405" y="0"/>
                  </a:lnTo>
                  <a:lnTo>
                    <a:pt x="192405" y="38100"/>
                  </a:lnTo>
                  <a:lnTo>
                    <a:pt x="177546" y="38100"/>
                  </a:lnTo>
                  <a:lnTo>
                    <a:pt x="170116" y="39598"/>
                  </a:lnTo>
                  <a:lnTo>
                    <a:pt x="168376" y="40767"/>
                  </a:lnTo>
                  <a:lnTo>
                    <a:pt x="48387" y="40767"/>
                  </a:lnTo>
                  <a:lnTo>
                    <a:pt x="48387" y="78867"/>
                  </a:lnTo>
                  <a:lnTo>
                    <a:pt x="177546" y="78867"/>
                  </a:lnTo>
                  <a:lnTo>
                    <a:pt x="184962" y="77381"/>
                  </a:lnTo>
                  <a:lnTo>
                    <a:pt x="186702" y="76200"/>
                  </a:lnTo>
                  <a:lnTo>
                    <a:pt x="192405" y="76200"/>
                  </a:lnTo>
                  <a:lnTo>
                    <a:pt x="192405" y="114300"/>
                  </a:lnTo>
                  <a:lnTo>
                    <a:pt x="268605" y="76200"/>
                  </a:lnTo>
                  <a:lnTo>
                    <a:pt x="306705" y="57150"/>
                  </a:lnTo>
                  <a:close/>
                </a:path>
                <a:path w="3985260" h="1258570">
                  <a:moveTo>
                    <a:pt x="1541272" y="1132332"/>
                  </a:moveTo>
                  <a:lnTo>
                    <a:pt x="1503172" y="1113282"/>
                  </a:lnTo>
                  <a:lnTo>
                    <a:pt x="1426972" y="1075182"/>
                  </a:lnTo>
                  <a:lnTo>
                    <a:pt x="1426972" y="1113282"/>
                  </a:lnTo>
                  <a:lnTo>
                    <a:pt x="770636" y="1113282"/>
                  </a:lnTo>
                  <a:lnTo>
                    <a:pt x="0" y="1113282"/>
                  </a:lnTo>
                  <a:lnTo>
                    <a:pt x="0" y="1151382"/>
                  </a:lnTo>
                  <a:lnTo>
                    <a:pt x="770636" y="1151382"/>
                  </a:lnTo>
                  <a:lnTo>
                    <a:pt x="1426972" y="1151382"/>
                  </a:lnTo>
                  <a:lnTo>
                    <a:pt x="1426972" y="1189482"/>
                  </a:lnTo>
                  <a:lnTo>
                    <a:pt x="1503172" y="1151382"/>
                  </a:lnTo>
                  <a:lnTo>
                    <a:pt x="1541272" y="1132332"/>
                  </a:lnTo>
                  <a:close/>
                </a:path>
                <a:path w="3985260" h="1258570">
                  <a:moveTo>
                    <a:pt x="3985133" y="1227582"/>
                  </a:moveTo>
                  <a:lnTo>
                    <a:pt x="3580434" y="926299"/>
                  </a:lnTo>
                  <a:lnTo>
                    <a:pt x="3588931" y="914908"/>
                  </a:lnTo>
                  <a:lnTo>
                    <a:pt x="3603244" y="895731"/>
                  </a:lnTo>
                  <a:lnTo>
                    <a:pt x="3477387" y="873252"/>
                  </a:lnTo>
                  <a:lnTo>
                    <a:pt x="3534918" y="987298"/>
                  </a:lnTo>
                  <a:lnTo>
                    <a:pt x="3557689" y="956779"/>
                  </a:lnTo>
                  <a:lnTo>
                    <a:pt x="3962273" y="1258189"/>
                  </a:lnTo>
                  <a:lnTo>
                    <a:pt x="3985133" y="1227582"/>
                  </a:lnTo>
                  <a:close/>
                </a:path>
              </a:pathLst>
            </a:custGeom>
            <a:solidFill>
              <a:srgbClr val="FF0000"/>
            </a:solidFill>
          </p:spPr>
          <p:txBody>
            <a:bodyPr wrap="square" lIns="0" tIns="0" rIns="0" bIns="0" rtlCol="0"/>
            <a:lstStyle/>
            <a:p>
              <a:endParaRPr>
                <a:latin typeface="Garamond" panose="02020404030301010803" pitchFamily="18" charset="0"/>
              </a:endParaRPr>
            </a:p>
          </p:txBody>
        </p:sp>
        <p:sp>
          <p:nvSpPr>
            <p:cNvPr id="14" name="object 14"/>
            <p:cNvSpPr/>
            <p:nvPr/>
          </p:nvSpPr>
          <p:spPr>
            <a:xfrm>
              <a:off x="4561713" y="238125"/>
              <a:ext cx="2843530" cy="125730"/>
            </a:xfrm>
            <a:custGeom>
              <a:avLst/>
              <a:gdLst/>
              <a:ahLst/>
              <a:cxnLst/>
              <a:rect l="l" t="t" r="r" b="b"/>
              <a:pathLst>
                <a:path w="2843529" h="125729">
                  <a:moveTo>
                    <a:pt x="0" y="0"/>
                  </a:moveTo>
                  <a:lnTo>
                    <a:pt x="2843403" y="0"/>
                  </a:lnTo>
                  <a:lnTo>
                    <a:pt x="2843403" y="125222"/>
                  </a:lnTo>
                </a:path>
              </a:pathLst>
            </a:custGeom>
            <a:ln w="38100">
              <a:solidFill>
                <a:srgbClr val="FF0000"/>
              </a:solidFill>
            </a:ln>
          </p:spPr>
          <p:txBody>
            <a:bodyPr wrap="square" lIns="0" tIns="0" rIns="0" bIns="0" rtlCol="0"/>
            <a:lstStyle/>
            <a:p>
              <a:endParaRPr>
                <a:latin typeface="Garamond" panose="02020404030301010803" pitchFamily="18" charset="0"/>
              </a:endParaRPr>
            </a:p>
          </p:txBody>
        </p:sp>
        <p:sp>
          <p:nvSpPr>
            <p:cNvPr id="15" name="object 15"/>
            <p:cNvSpPr/>
            <p:nvPr/>
          </p:nvSpPr>
          <p:spPr>
            <a:xfrm>
              <a:off x="4347210" y="238124"/>
              <a:ext cx="2617470" cy="1942464"/>
            </a:xfrm>
            <a:custGeom>
              <a:avLst/>
              <a:gdLst/>
              <a:ahLst/>
              <a:cxnLst/>
              <a:rect l="l" t="t" r="r" b="b"/>
              <a:pathLst>
                <a:path w="2617470" h="1942464">
                  <a:moveTo>
                    <a:pt x="256413" y="0"/>
                  </a:moveTo>
                  <a:lnTo>
                    <a:pt x="218313" y="0"/>
                  </a:lnTo>
                  <a:lnTo>
                    <a:pt x="218313" y="786384"/>
                  </a:lnTo>
                  <a:lnTo>
                    <a:pt x="57150" y="786384"/>
                  </a:lnTo>
                  <a:lnTo>
                    <a:pt x="49720" y="787882"/>
                  </a:lnTo>
                  <a:lnTo>
                    <a:pt x="43662" y="791959"/>
                  </a:lnTo>
                  <a:lnTo>
                    <a:pt x="39585" y="798017"/>
                  </a:lnTo>
                  <a:lnTo>
                    <a:pt x="38100" y="805434"/>
                  </a:lnTo>
                  <a:lnTo>
                    <a:pt x="38100" y="1496441"/>
                  </a:lnTo>
                  <a:lnTo>
                    <a:pt x="0" y="1496441"/>
                  </a:lnTo>
                  <a:lnTo>
                    <a:pt x="57150" y="1610741"/>
                  </a:lnTo>
                  <a:lnTo>
                    <a:pt x="104775" y="1515491"/>
                  </a:lnTo>
                  <a:lnTo>
                    <a:pt x="114300" y="1496441"/>
                  </a:lnTo>
                  <a:lnTo>
                    <a:pt x="76200" y="1496441"/>
                  </a:lnTo>
                  <a:lnTo>
                    <a:pt x="76200" y="824484"/>
                  </a:lnTo>
                  <a:lnTo>
                    <a:pt x="237363" y="824484"/>
                  </a:lnTo>
                  <a:lnTo>
                    <a:pt x="244729" y="822998"/>
                  </a:lnTo>
                  <a:lnTo>
                    <a:pt x="250786" y="818921"/>
                  </a:lnTo>
                  <a:lnTo>
                    <a:pt x="254889" y="812863"/>
                  </a:lnTo>
                  <a:lnTo>
                    <a:pt x="256413" y="805434"/>
                  </a:lnTo>
                  <a:lnTo>
                    <a:pt x="256413" y="786384"/>
                  </a:lnTo>
                  <a:lnTo>
                    <a:pt x="256413" y="0"/>
                  </a:lnTo>
                  <a:close/>
                </a:path>
                <a:path w="2617470" h="1942464">
                  <a:moveTo>
                    <a:pt x="2617470" y="1868424"/>
                  </a:moveTo>
                  <a:lnTo>
                    <a:pt x="1196378" y="1865922"/>
                  </a:lnTo>
                  <a:lnTo>
                    <a:pt x="1196467" y="1827911"/>
                  </a:lnTo>
                  <a:lnTo>
                    <a:pt x="1082040" y="1884807"/>
                  </a:lnTo>
                  <a:lnTo>
                    <a:pt x="1196213" y="1942211"/>
                  </a:lnTo>
                  <a:lnTo>
                    <a:pt x="1196289" y="1904022"/>
                  </a:lnTo>
                  <a:lnTo>
                    <a:pt x="2617343" y="1906524"/>
                  </a:lnTo>
                  <a:lnTo>
                    <a:pt x="2617470" y="1868424"/>
                  </a:lnTo>
                  <a:close/>
                </a:path>
              </a:pathLst>
            </a:custGeom>
            <a:solidFill>
              <a:srgbClr val="FF0000"/>
            </a:solidFill>
          </p:spPr>
          <p:txBody>
            <a:bodyPr wrap="square" lIns="0" tIns="0" rIns="0" bIns="0" rtlCol="0"/>
            <a:lstStyle/>
            <a:p>
              <a:endParaRPr>
                <a:latin typeface="Garamond" panose="02020404030301010803" pitchFamily="18" charset="0"/>
              </a:endParaRPr>
            </a:p>
          </p:txBody>
        </p:sp>
      </p:grpSp>
      <p:sp>
        <p:nvSpPr>
          <p:cNvPr id="16" name="object 16"/>
          <p:cNvSpPr txBox="1"/>
          <p:nvPr/>
        </p:nvSpPr>
        <p:spPr>
          <a:xfrm>
            <a:off x="3911219" y="5387975"/>
            <a:ext cx="3224530" cy="166712"/>
          </a:xfrm>
          <a:prstGeom prst="rect">
            <a:avLst/>
          </a:prstGeom>
        </p:spPr>
        <p:txBody>
          <a:bodyPr vert="horz" wrap="square" lIns="0" tIns="12700" rIns="0" bIns="0" rtlCol="0">
            <a:spAutoFit/>
          </a:bodyPr>
          <a:lstStyle/>
          <a:p>
            <a:pPr marL="12700">
              <a:spcBef>
                <a:spcPts val="100"/>
              </a:spcBef>
            </a:pPr>
            <a:r>
              <a:rPr sz="1000" b="1" spc="-5" dirty="0">
                <a:latin typeface="Garamond" panose="02020404030301010803" pitchFamily="18" charset="0"/>
                <a:cs typeface="Arial"/>
              </a:rPr>
              <a:t>G. de France, NUMEX02 Workshop</a:t>
            </a:r>
            <a:r>
              <a:rPr sz="1000" b="1" spc="5" dirty="0">
                <a:latin typeface="Garamond" panose="02020404030301010803" pitchFamily="18" charset="0"/>
                <a:cs typeface="Arial"/>
              </a:rPr>
              <a:t> </a:t>
            </a:r>
            <a:r>
              <a:rPr sz="1000" b="1" spc="-5" dirty="0">
                <a:latin typeface="Garamond" panose="02020404030301010803" pitchFamily="18" charset="0"/>
                <a:cs typeface="Arial"/>
              </a:rPr>
              <a:t>at</a:t>
            </a:r>
            <a:r>
              <a:rPr sz="1000" b="1" spc="5" dirty="0">
                <a:latin typeface="Garamond" panose="02020404030301010803" pitchFamily="18" charset="0"/>
                <a:cs typeface="Arial"/>
              </a:rPr>
              <a:t> </a:t>
            </a:r>
            <a:r>
              <a:rPr sz="1000" b="1" spc="-5" dirty="0">
                <a:latin typeface="Garamond" panose="02020404030301010803" pitchFamily="18" charset="0"/>
                <a:cs typeface="Arial"/>
              </a:rPr>
              <a:t>Debrecen,</a:t>
            </a:r>
            <a:r>
              <a:rPr sz="1000" b="1" spc="-10" dirty="0">
                <a:latin typeface="Garamond" panose="02020404030301010803" pitchFamily="18" charset="0"/>
                <a:cs typeface="Arial"/>
              </a:rPr>
              <a:t> </a:t>
            </a:r>
            <a:r>
              <a:rPr sz="1000" b="1" spc="-5" dirty="0">
                <a:latin typeface="Garamond" panose="02020404030301010803" pitchFamily="18" charset="0"/>
                <a:cs typeface="Arial"/>
              </a:rPr>
              <a:t>2016</a:t>
            </a:r>
            <a:endParaRPr sz="1000" dirty="0">
              <a:latin typeface="Garamond" panose="02020404030301010803" pitchFamily="18" charset="0"/>
              <a:cs typeface="Arial"/>
            </a:endParaRPr>
          </a:p>
        </p:txBody>
      </p:sp>
      <p:sp>
        <p:nvSpPr>
          <p:cNvPr id="18" name="object 18"/>
          <p:cNvSpPr txBox="1"/>
          <p:nvPr/>
        </p:nvSpPr>
        <p:spPr>
          <a:xfrm>
            <a:off x="8810243" y="5785566"/>
            <a:ext cx="96520" cy="154529"/>
          </a:xfrm>
          <a:prstGeom prst="rect">
            <a:avLst/>
          </a:prstGeom>
        </p:spPr>
        <p:txBody>
          <a:bodyPr vert="horz" wrap="square" lIns="0" tIns="635" rIns="0" bIns="0" rtlCol="0">
            <a:spAutoFit/>
          </a:bodyPr>
          <a:lstStyle/>
          <a:p>
            <a:pPr marL="12700">
              <a:spcBef>
                <a:spcPts val="5"/>
              </a:spcBef>
            </a:pPr>
            <a:r>
              <a:rPr sz="1000" b="1" spc="-5" dirty="0">
                <a:latin typeface="Garamond" panose="02020404030301010803" pitchFamily="18" charset="0"/>
                <a:cs typeface="Arial"/>
              </a:rPr>
              <a:t>7</a:t>
            </a:r>
            <a:endParaRPr sz="1000">
              <a:latin typeface="Garamond" panose="02020404030301010803" pitchFamily="18" charset="0"/>
              <a:cs typeface="Arial"/>
            </a:endParaRPr>
          </a:p>
        </p:txBody>
      </p:sp>
      <p:sp>
        <p:nvSpPr>
          <p:cNvPr id="19" name="Platshållare för sidfot 18">
            <a:extLst>
              <a:ext uri="{FF2B5EF4-FFF2-40B4-BE49-F238E27FC236}">
                <a16:creationId xmlns:a16="http://schemas.microsoft.com/office/drawing/2014/main" id="{79901BB6-D336-4912-DB29-95886CB172B4}"/>
              </a:ext>
            </a:extLst>
          </p:cNvPr>
          <p:cNvSpPr>
            <a:spLocks noGrp="1"/>
          </p:cNvSpPr>
          <p:nvPr>
            <p:ph type="ftr" sz="quarter" idx="5"/>
          </p:nvPr>
        </p:nvSpPr>
        <p:spPr/>
        <p:txBody>
          <a:bodyPr/>
          <a:lstStyle/>
          <a:p>
            <a:endParaRPr lang="sv-SE" dirty="0">
              <a:latin typeface="Garamond" panose="02020404030301010803" pitchFamily="18" charset="0"/>
            </a:endParaRPr>
          </a:p>
        </p:txBody>
      </p:sp>
      <p:sp>
        <p:nvSpPr>
          <p:cNvPr id="20" name="textruta 19">
            <a:extLst>
              <a:ext uri="{FF2B5EF4-FFF2-40B4-BE49-F238E27FC236}">
                <a16:creationId xmlns:a16="http://schemas.microsoft.com/office/drawing/2014/main" id="{A227B7A1-0D44-561A-D095-53C7229F81C2}"/>
              </a:ext>
            </a:extLst>
          </p:cNvPr>
          <p:cNvSpPr txBox="1"/>
          <p:nvPr/>
        </p:nvSpPr>
        <p:spPr>
          <a:xfrm>
            <a:off x="6988331" y="6615944"/>
            <a:ext cx="2365099"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sv-SE" sz="1200" dirty="0">
                <a:solidFill>
                  <a:schemeClr val="accent2">
                    <a:lumMod val="40000"/>
                    <a:lumOff val="60000"/>
                  </a:schemeClr>
                </a:solidFill>
              </a:rPr>
              <a:t>NN2024  Whistler, BC CA /  BC </a:t>
            </a:r>
          </a:p>
        </p:txBody>
      </p:sp>
      <p:pic>
        <p:nvPicPr>
          <p:cNvPr id="21" name="Picture 8" descr="kth_cmyk">
            <a:extLst>
              <a:ext uri="{FF2B5EF4-FFF2-40B4-BE49-F238E27FC236}">
                <a16:creationId xmlns:a16="http://schemas.microsoft.com/office/drawing/2014/main" id="{BFFE0CF3-1658-7D65-BA71-750C08BAA7FB}"/>
              </a:ext>
            </a:extLst>
          </p:cNvPr>
          <p:cNvPicPr>
            <a:picLocks noChangeAspect="1" noChangeArrowheads="1"/>
          </p:cNvPicPr>
          <p:nvPr/>
        </p:nvPicPr>
        <p:blipFill>
          <a:blip r:embed="rId3" cstate="print"/>
          <a:srcRect/>
          <a:stretch>
            <a:fillRect/>
          </a:stretch>
        </p:blipFill>
        <p:spPr bwMode="auto">
          <a:xfrm>
            <a:off x="104176" y="84957"/>
            <a:ext cx="819150" cy="819150"/>
          </a:xfrm>
          <a:prstGeom prst="rect">
            <a:avLst/>
          </a:prstGeom>
          <a:noFill/>
          <a:ln w="9525">
            <a:noFill/>
            <a:miter lim="800000"/>
            <a:headEnd/>
            <a:tailEnd/>
          </a:ln>
        </p:spPr>
      </p:pic>
      <p:pic>
        <p:nvPicPr>
          <p:cNvPr id="22" name="Picture 7" descr="Picture 7">
            <a:extLst>
              <a:ext uri="{FF2B5EF4-FFF2-40B4-BE49-F238E27FC236}">
                <a16:creationId xmlns:a16="http://schemas.microsoft.com/office/drawing/2014/main" id="{57B48AB2-D13A-01AE-2122-6302A54C3146}"/>
              </a:ext>
            </a:extLst>
          </p:cNvPr>
          <p:cNvPicPr>
            <a:picLocks noChangeAspect="1"/>
          </p:cNvPicPr>
          <p:nvPr/>
        </p:nvPicPr>
        <p:blipFill>
          <a:blip r:embed="rId4"/>
          <a:srcRect l="9920" t="10983" r="11334" b="11674"/>
          <a:stretch>
            <a:fillRect/>
          </a:stretch>
        </p:blipFill>
        <p:spPr>
          <a:xfrm>
            <a:off x="8150889" y="109644"/>
            <a:ext cx="923119" cy="1055965"/>
          </a:xfrm>
          <a:prstGeom prst="rect">
            <a:avLst/>
          </a:prstGeom>
          <a:ln w="12700">
            <a:miter lim="400000"/>
          </a:ln>
        </p:spPr>
      </p:pic>
    </p:spTree>
    <p:extLst>
      <p:ext uri="{BB962C8B-B14F-4D97-AF65-F5344CB8AC3E}">
        <p14:creationId xmlns:p14="http://schemas.microsoft.com/office/powerpoint/2010/main" val="214043551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1434898"/>
            <a:ext cx="9144000" cy="5143498"/>
            <a:chOff x="0" y="0"/>
            <a:chExt cx="9144000" cy="5143498"/>
          </a:xfrm>
        </p:grpSpPr>
        <p:pic>
          <p:nvPicPr>
            <p:cNvPr id="3" name="object 3"/>
            <p:cNvPicPr/>
            <p:nvPr/>
          </p:nvPicPr>
          <p:blipFill>
            <a:blip r:embed="rId2" cstate="print"/>
            <a:stretch>
              <a:fillRect/>
            </a:stretch>
          </p:blipFill>
          <p:spPr>
            <a:xfrm>
              <a:off x="0" y="0"/>
              <a:ext cx="9144000" cy="5143498"/>
            </a:xfrm>
            <a:prstGeom prst="rect">
              <a:avLst/>
            </a:prstGeom>
          </p:spPr>
        </p:pic>
        <p:sp>
          <p:nvSpPr>
            <p:cNvPr id="5" name="object 5"/>
            <p:cNvSpPr/>
            <p:nvPr/>
          </p:nvSpPr>
          <p:spPr>
            <a:xfrm>
              <a:off x="247840" y="4891849"/>
              <a:ext cx="8645525" cy="0"/>
            </a:xfrm>
            <a:custGeom>
              <a:avLst/>
              <a:gdLst/>
              <a:ahLst/>
              <a:cxnLst/>
              <a:rect l="l" t="t" r="r" b="b"/>
              <a:pathLst>
                <a:path w="8645525">
                  <a:moveTo>
                    <a:pt x="0" y="0"/>
                  </a:moveTo>
                  <a:lnTo>
                    <a:pt x="8645461" y="0"/>
                  </a:lnTo>
                </a:path>
              </a:pathLst>
            </a:custGeom>
            <a:ln w="12573">
              <a:solidFill>
                <a:srgbClr val="1853A6"/>
              </a:solidFill>
            </a:ln>
          </p:spPr>
          <p:txBody>
            <a:bodyPr wrap="square" lIns="0" tIns="0" rIns="0" bIns="0" rtlCol="0"/>
            <a:lstStyle/>
            <a:p>
              <a:endParaRPr/>
            </a:p>
          </p:txBody>
        </p:sp>
      </p:grpSp>
      <p:sp>
        <p:nvSpPr>
          <p:cNvPr id="9" name="object 9"/>
          <p:cNvSpPr txBox="1"/>
          <p:nvPr/>
        </p:nvSpPr>
        <p:spPr>
          <a:xfrm>
            <a:off x="8810243" y="5785566"/>
            <a:ext cx="96520" cy="154529"/>
          </a:xfrm>
          <a:prstGeom prst="rect">
            <a:avLst/>
          </a:prstGeom>
        </p:spPr>
        <p:txBody>
          <a:bodyPr vert="horz" wrap="square" lIns="0" tIns="635" rIns="0" bIns="0" rtlCol="0">
            <a:spAutoFit/>
          </a:bodyPr>
          <a:lstStyle/>
          <a:p>
            <a:pPr marL="12700">
              <a:spcBef>
                <a:spcPts val="5"/>
              </a:spcBef>
            </a:pPr>
            <a:r>
              <a:rPr sz="1000" b="1" spc="-5" dirty="0">
                <a:latin typeface="Arial"/>
                <a:cs typeface="Arial"/>
              </a:rPr>
              <a:t>7</a:t>
            </a:r>
            <a:endParaRPr sz="1000">
              <a:latin typeface="Arial"/>
              <a:cs typeface="Arial"/>
            </a:endParaRPr>
          </a:p>
        </p:txBody>
      </p:sp>
      <p:sp>
        <p:nvSpPr>
          <p:cNvPr id="7" name="object 7"/>
          <p:cNvSpPr txBox="1"/>
          <p:nvPr/>
        </p:nvSpPr>
        <p:spPr>
          <a:xfrm>
            <a:off x="7743070" y="6374135"/>
            <a:ext cx="1610360" cy="166712"/>
          </a:xfrm>
          <a:prstGeom prst="rect">
            <a:avLst/>
          </a:prstGeom>
        </p:spPr>
        <p:txBody>
          <a:bodyPr vert="horz" wrap="square" lIns="0" tIns="12700" rIns="0" bIns="0" rtlCol="0">
            <a:spAutoFit/>
          </a:bodyPr>
          <a:lstStyle/>
          <a:p>
            <a:pPr marL="12700">
              <a:spcBef>
                <a:spcPts val="100"/>
              </a:spcBef>
            </a:pPr>
            <a:r>
              <a:rPr sz="1000" b="1" spc="-5" dirty="0">
                <a:solidFill>
                  <a:srgbClr val="FFFFFF"/>
                </a:solidFill>
                <a:latin typeface="Arial"/>
                <a:cs typeface="Arial"/>
              </a:rPr>
              <a:t>Courtesy</a:t>
            </a:r>
            <a:r>
              <a:rPr sz="1000" b="1" spc="-15" dirty="0">
                <a:solidFill>
                  <a:srgbClr val="FFFFFF"/>
                </a:solidFill>
                <a:latin typeface="Arial"/>
                <a:cs typeface="Arial"/>
              </a:rPr>
              <a:t> </a:t>
            </a:r>
            <a:r>
              <a:rPr sz="1000" b="1" dirty="0">
                <a:solidFill>
                  <a:srgbClr val="FFFFFF"/>
                </a:solidFill>
                <a:latin typeface="Arial"/>
                <a:cs typeface="Arial"/>
              </a:rPr>
              <a:t>of </a:t>
            </a:r>
            <a:r>
              <a:rPr sz="1000" b="1" spc="-5" dirty="0">
                <a:solidFill>
                  <a:srgbClr val="FFFFFF"/>
                </a:solidFill>
                <a:latin typeface="Arial"/>
                <a:cs typeface="Arial"/>
              </a:rPr>
              <a:t>J</a:t>
            </a:r>
            <a:r>
              <a:rPr sz="1000" b="1" spc="-10" dirty="0">
                <a:solidFill>
                  <a:srgbClr val="FFFFFF"/>
                </a:solidFill>
                <a:latin typeface="Arial"/>
                <a:cs typeface="Arial"/>
              </a:rPr>
              <a:t> </a:t>
            </a:r>
            <a:r>
              <a:rPr sz="1000" b="1" spc="-5" dirty="0">
                <a:solidFill>
                  <a:srgbClr val="FFFFFF"/>
                </a:solidFill>
                <a:latin typeface="Arial"/>
                <a:cs typeface="Arial"/>
              </a:rPr>
              <a:t>Nyberg</a:t>
            </a:r>
            <a:endParaRPr sz="1000" dirty="0">
              <a:latin typeface="Arial"/>
              <a:cs typeface="Arial"/>
            </a:endParaRPr>
          </a:p>
        </p:txBody>
      </p:sp>
      <p:sp>
        <p:nvSpPr>
          <p:cNvPr id="10" name="Platshållare för sidfot 9">
            <a:extLst>
              <a:ext uri="{FF2B5EF4-FFF2-40B4-BE49-F238E27FC236}">
                <a16:creationId xmlns:a16="http://schemas.microsoft.com/office/drawing/2014/main" id="{6B3E8FC1-7218-5D03-06CF-9D0CC7E9BCD5}"/>
              </a:ext>
            </a:extLst>
          </p:cNvPr>
          <p:cNvSpPr>
            <a:spLocks noGrp="1"/>
          </p:cNvSpPr>
          <p:nvPr>
            <p:ph type="ftr" sz="quarter" idx="5"/>
          </p:nvPr>
        </p:nvSpPr>
        <p:spPr/>
        <p:txBody>
          <a:bodyPr/>
          <a:lstStyle/>
          <a:p>
            <a:endParaRPr lang="sv-SE" dirty="0"/>
          </a:p>
        </p:txBody>
      </p:sp>
      <p:sp>
        <p:nvSpPr>
          <p:cNvPr id="11" name="textruta 10">
            <a:extLst>
              <a:ext uri="{FF2B5EF4-FFF2-40B4-BE49-F238E27FC236}">
                <a16:creationId xmlns:a16="http://schemas.microsoft.com/office/drawing/2014/main" id="{19529C8E-DA99-1635-0660-6DFE3DA83435}"/>
              </a:ext>
            </a:extLst>
          </p:cNvPr>
          <p:cNvSpPr txBox="1"/>
          <p:nvPr/>
        </p:nvSpPr>
        <p:spPr>
          <a:xfrm>
            <a:off x="6988331" y="6615944"/>
            <a:ext cx="2365099"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sv-SE" sz="1200" dirty="0">
                <a:solidFill>
                  <a:schemeClr val="accent2">
                    <a:lumMod val="40000"/>
                    <a:lumOff val="60000"/>
                  </a:schemeClr>
                </a:solidFill>
              </a:rPr>
              <a:t>NN2024  Whistler, BC CA /  BC </a:t>
            </a:r>
          </a:p>
        </p:txBody>
      </p:sp>
      <p:pic>
        <p:nvPicPr>
          <p:cNvPr id="14" name="Picture 8" descr="kth_cmyk">
            <a:extLst>
              <a:ext uri="{FF2B5EF4-FFF2-40B4-BE49-F238E27FC236}">
                <a16:creationId xmlns:a16="http://schemas.microsoft.com/office/drawing/2014/main" id="{B535888E-3134-1A39-B374-CC17EA3E5C0F}"/>
              </a:ext>
            </a:extLst>
          </p:cNvPr>
          <p:cNvPicPr>
            <a:picLocks noChangeAspect="1" noChangeArrowheads="1"/>
          </p:cNvPicPr>
          <p:nvPr/>
        </p:nvPicPr>
        <p:blipFill>
          <a:blip r:embed="rId3" cstate="print"/>
          <a:srcRect/>
          <a:stretch>
            <a:fillRect/>
          </a:stretch>
        </p:blipFill>
        <p:spPr bwMode="auto">
          <a:xfrm>
            <a:off x="104176" y="84957"/>
            <a:ext cx="819150" cy="819150"/>
          </a:xfrm>
          <a:prstGeom prst="rect">
            <a:avLst/>
          </a:prstGeom>
          <a:noFill/>
          <a:ln w="9525">
            <a:noFill/>
            <a:miter lim="800000"/>
            <a:headEnd/>
            <a:tailEnd/>
          </a:ln>
        </p:spPr>
      </p:pic>
      <p:pic>
        <p:nvPicPr>
          <p:cNvPr id="16" name="Picture 7" descr="Picture 7">
            <a:extLst>
              <a:ext uri="{FF2B5EF4-FFF2-40B4-BE49-F238E27FC236}">
                <a16:creationId xmlns:a16="http://schemas.microsoft.com/office/drawing/2014/main" id="{A297F9DD-15F9-D216-DBBD-9C9A6B5CB282}"/>
              </a:ext>
            </a:extLst>
          </p:cNvPr>
          <p:cNvPicPr>
            <a:picLocks noChangeAspect="1"/>
          </p:cNvPicPr>
          <p:nvPr/>
        </p:nvPicPr>
        <p:blipFill>
          <a:blip r:embed="rId4"/>
          <a:srcRect l="9920" t="10983" r="11334" b="11674"/>
          <a:stretch>
            <a:fillRect/>
          </a:stretch>
        </p:blipFill>
        <p:spPr>
          <a:xfrm>
            <a:off x="8254858" y="109644"/>
            <a:ext cx="819150" cy="937034"/>
          </a:xfrm>
          <a:prstGeom prst="rect">
            <a:avLst/>
          </a:prstGeom>
          <a:ln w="12700">
            <a:miter lim="400000"/>
          </a:ln>
        </p:spPr>
      </p:pic>
    </p:spTree>
    <p:extLst>
      <p:ext uri="{BB962C8B-B14F-4D97-AF65-F5344CB8AC3E}">
        <p14:creationId xmlns:p14="http://schemas.microsoft.com/office/powerpoint/2010/main" val="360902630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601092" y="182237"/>
            <a:ext cx="8507412" cy="569500"/>
          </a:xfrm>
          <a:prstGeom prst="rect">
            <a:avLst/>
          </a:prstGeom>
        </p:spPr>
        <p:txBody>
          <a:bodyPr/>
          <a:lstStyle>
            <a:lvl1pPr algn="ctr" rtl="0" eaLnBrk="0" fontAlgn="base" hangingPunct="0">
              <a:spcBef>
                <a:spcPct val="0"/>
              </a:spcBef>
              <a:spcAft>
                <a:spcPct val="0"/>
              </a:spcAft>
              <a:defRPr sz="3200">
                <a:solidFill>
                  <a:schemeClr val="tx2"/>
                </a:solidFill>
                <a:latin typeface="Calibri"/>
                <a:ea typeface="ＭＳ Ｐゴシック" charset="0"/>
                <a:cs typeface="Calibri"/>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GB" sz="2400" dirty="0">
                <a:solidFill>
                  <a:srgbClr val="0000FF"/>
                </a:solidFill>
                <a:latin typeface="Garamond" panose="02020404030301010803" pitchFamily="18" charset="0"/>
              </a:rPr>
              <a:t>Phases of (macroscopic) matter - phase transitions</a:t>
            </a:r>
          </a:p>
        </p:txBody>
      </p:sp>
      <p:sp>
        <p:nvSpPr>
          <p:cNvPr id="6" name="TextBox 5"/>
          <p:cNvSpPr txBox="1"/>
          <p:nvPr/>
        </p:nvSpPr>
        <p:spPr>
          <a:xfrm>
            <a:off x="3513313" y="6321820"/>
            <a:ext cx="5598007" cy="400110"/>
          </a:xfrm>
          <a:prstGeom prst="rect">
            <a:avLst/>
          </a:prstGeom>
          <a:solidFill>
            <a:schemeClr val="bg1"/>
          </a:solidFill>
        </p:spPr>
        <p:txBody>
          <a:bodyPr wrap="none" rtlCol="0">
            <a:spAutoFit/>
          </a:bodyPr>
          <a:lstStyle/>
          <a:p>
            <a:pPr algn="ctr"/>
            <a:r>
              <a:rPr lang="en-US" sz="2000" b="1" dirty="0">
                <a:solidFill>
                  <a:srgbClr val="0000FF"/>
                </a:solidFill>
                <a:latin typeface="Garamond" panose="02020404030301010803" pitchFamily="18" charset="0"/>
                <a:cs typeface="Calibri"/>
              </a:rPr>
              <a:t>Can we observe something similar in the nucleus?</a:t>
            </a:r>
          </a:p>
        </p:txBody>
      </p:sp>
      <p:pic>
        <p:nvPicPr>
          <p:cNvPr id="7" name="Picture 6"/>
          <p:cNvPicPr>
            <a:picLocks noChangeAspect="1"/>
          </p:cNvPicPr>
          <p:nvPr/>
        </p:nvPicPr>
        <p:blipFill>
          <a:blip r:embed="rId2"/>
          <a:stretch>
            <a:fillRect/>
          </a:stretch>
        </p:blipFill>
        <p:spPr>
          <a:xfrm>
            <a:off x="4572000" y="675023"/>
            <a:ext cx="3954016" cy="3077542"/>
          </a:xfrm>
          <a:prstGeom prst="rect">
            <a:avLst/>
          </a:prstGeom>
        </p:spPr>
      </p:pic>
      <p:sp>
        <p:nvSpPr>
          <p:cNvPr id="8" name="Rectangle 7"/>
          <p:cNvSpPr/>
          <p:nvPr/>
        </p:nvSpPr>
        <p:spPr>
          <a:xfrm>
            <a:off x="4720299" y="3678813"/>
            <a:ext cx="4464174" cy="707886"/>
          </a:xfrm>
          <a:prstGeom prst="rect">
            <a:avLst/>
          </a:prstGeom>
        </p:spPr>
        <p:txBody>
          <a:bodyPr wrap="square">
            <a:spAutoFit/>
          </a:bodyPr>
          <a:lstStyle/>
          <a:p>
            <a:r>
              <a:rPr lang="en-US" sz="1000" dirty="0"/>
              <a:t>Temperature dependence of specific heat of BaTiO</a:t>
            </a:r>
            <a:r>
              <a:rPr lang="en-US" sz="1000" baseline="-25000" dirty="0"/>
              <a:t>3</a:t>
            </a:r>
            <a:r>
              <a:rPr lang="en-US" sz="1000" dirty="0"/>
              <a:t> single crystal around the </a:t>
            </a:r>
            <a:r>
              <a:rPr lang="en-US" sz="1000" dirty="0" err="1"/>
              <a:t>paraelectric</a:t>
            </a:r>
            <a:r>
              <a:rPr lang="en-US" sz="1000" dirty="0"/>
              <a:t>-ferroelectric phase transition point </a:t>
            </a:r>
            <a:r>
              <a:rPr lang="en-US" sz="1000" dirty="0" err="1"/>
              <a:t>Tc</a:t>
            </a:r>
            <a:r>
              <a:rPr lang="en-US" sz="1000" dirty="0"/>
              <a:t> </a:t>
            </a:r>
          </a:p>
          <a:p>
            <a:r>
              <a:rPr lang="en-US" sz="1000" dirty="0"/>
              <a:t>S. </a:t>
            </a:r>
            <a:r>
              <a:rPr lang="en-US" sz="1000" dirty="0" err="1"/>
              <a:t>Grabovsky</a:t>
            </a:r>
            <a:r>
              <a:rPr lang="en-US" sz="1000" dirty="0"/>
              <a:t>, M. </a:t>
            </a:r>
            <a:r>
              <a:rPr lang="en-US" sz="1000" dirty="0" err="1"/>
              <a:t>Takesada</a:t>
            </a:r>
            <a:r>
              <a:rPr lang="en-US" sz="1000" dirty="0"/>
              <a:t>, A. Onodera et al., Annual Meeting of Physical Society of Japan, March 2012</a:t>
            </a:r>
          </a:p>
        </p:txBody>
      </p:sp>
      <p:pic>
        <p:nvPicPr>
          <p:cNvPr id="9" name="Picture 8"/>
          <p:cNvPicPr>
            <a:picLocks noChangeAspect="1"/>
          </p:cNvPicPr>
          <p:nvPr/>
        </p:nvPicPr>
        <p:blipFill>
          <a:blip r:embed="rId3"/>
          <a:stretch>
            <a:fillRect/>
          </a:stretch>
        </p:blipFill>
        <p:spPr>
          <a:xfrm>
            <a:off x="170191" y="878142"/>
            <a:ext cx="4187497" cy="2808312"/>
          </a:xfrm>
          <a:prstGeom prst="rect">
            <a:avLst/>
          </a:prstGeom>
        </p:spPr>
      </p:pic>
      <p:sp>
        <p:nvSpPr>
          <p:cNvPr id="10" name="TextBox 9"/>
          <p:cNvSpPr txBox="1"/>
          <p:nvPr/>
        </p:nvSpPr>
        <p:spPr>
          <a:xfrm>
            <a:off x="601092" y="6330355"/>
            <a:ext cx="1235967" cy="261610"/>
          </a:xfrm>
          <a:prstGeom prst="rect">
            <a:avLst/>
          </a:prstGeom>
          <a:noFill/>
        </p:spPr>
        <p:txBody>
          <a:bodyPr wrap="none" rtlCol="0">
            <a:spAutoFit/>
          </a:bodyPr>
          <a:lstStyle/>
          <a:p>
            <a:r>
              <a:rPr lang="en-US" sz="1100" dirty="0"/>
              <a:t>https://</a:t>
            </a:r>
            <a:r>
              <a:rPr lang="en-US" sz="1100" dirty="0" err="1"/>
              <a:t>socratic.org</a:t>
            </a:r>
            <a:endParaRPr lang="en-US" sz="1100" dirty="0"/>
          </a:p>
        </p:txBody>
      </p:sp>
      <p:pic>
        <p:nvPicPr>
          <p:cNvPr id="11" name="Picture 10"/>
          <p:cNvPicPr>
            <a:picLocks noChangeAspect="1"/>
          </p:cNvPicPr>
          <p:nvPr/>
        </p:nvPicPr>
        <p:blipFill>
          <a:blip r:embed="rId4"/>
          <a:stretch>
            <a:fillRect/>
          </a:stretch>
        </p:blipFill>
        <p:spPr>
          <a:xfrm>
            <a:off x="289553" y="3678813"/>
            <a:ext cx="4134150" cy="2728235"/>
          </a:xfrm>
          <a:prstGeom prst="rect">
            <a:avLst/>
          </a:prstGeom>
        </p:spPr>
      </p:pic>
      <p:pic>
        <p:nvPicPr>
          <p:cNvPr id="4" name="Picture 8" descr="kth_cmyk">
            <a:extLst>
              <a:ext uri="{FF2B5EF4-FFF2-40B4-BE49-F238E27FC236}">
                <a16:creationId xmlns:a16="http://schemas.microsoft.com/office/drawing/2014/main" id="{39A8A33A-5EA2-E5F9-A8A1-1E7C2166ECCE}"/>
              </a:ext>
            </a:extLst>
          </p:cNvPr>
          <p:cNvPicPr>
            <a:picLocks noChangeAspect="1" noChangeArrowheads="1"/>
          </p:cNvPicPr>
          <p:nvPr/>
        </p:nvPicPr>
        <p:blipFill>
          <a:blip r:embed="rId5" cstate="print"/>
          <a:srcRect/>
          <a:stretch>
            <a:fillRect/>
          </a:stretch>
        </p:blipFill>
        <p:spPr bwMode="auto">
          <a:xfrm>
            <a:off x="104176" y="96532"/>
            <a:ext cx="819150" cy="819150"/>
          </a:xfrm>
          <a:prstGeom prst="rect">
            <a:avLst/>
          </a:prstGeom>
          <a:noFill/>
          <a:ln w="9525">
            <a:noFill/>
            <a:miter lim="800000"/>
            <a:headEnd/>
            <a:tailEnd/>
          </a:ln>
        </p:spPr>
      </p:pic>
      <p:graphicFrame>
        <p:nvGraphicFramePr>
          <p:cNvPr id="5" name="Object 7">
            <a:extLst>
              <a:ext uri="{FF2B5EF4-FFF2-40B4-BE49-F238E27FC236}">
                <a16:creationId xmlns:a16="http://schemas.microsoft.com/office/drawing/2014/main" id="{81BDFAFD-7BF4-9FFD-415C-F22E6F2254CB}"/>
              </a:ext>
            </a:extLst>
          </p:cNvPr>
          <p:cNvGraphicFramePr>
            <a:graphicFrameLocks noChangeAspect="1"/>
          </p:cNvGraphicFramePr>
          <p:nvPr>
            <p:extLst>
              <p:ext uri="{D42A27DB-BD31-4B8C-83A1-F6EECF244321}">
                <p14:modId xmlns:p14="http://schemas.microsoft.com/office/powerpoint/2010/main" val="969340860"/>
              </p:ext>
            </p:extLst>
          </p:nvPr>
        </p:nvGraphicFramePr>
        <p:xfrm>
          <a:off x="4145412" y="5107448"/>
          <a:ext cx="2403596" cy="358824"/>
        </p:xfrm>
        <a:graphic>
          <a:graphicData uri="http://schemas.openxmlformats.org/presentationml/2006/ole">
            <mc:AlternateContent xmlns:mc="http://schemas.openxmlformats.org/markup-compatibility/2006">
              <mc:Choice xmlns:v="urn:schemas-microsoft-com:vml" Requires="v">
                <p:oleObj name="Equation" r:id="rId6" imgW="1447800" imgH="215900" progId="Equation.3">
                  <p:embed/>
                </p:oleObj>
              </mc:Choice>
              <mc:Fallback>
                <p:oleObj name="Equation" r:id="rId6" imgW="1447800" imgH="215900" progId="Equation.3">
                  <p:embed/>
                  <p:pic>
                    <p:nvPicPr>
                      <p:cNvPr id="29699"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45412" y="5107448"/>
                        <a:ext cx="2403596" cy="3588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7">
            <a:extLst>
              <a:ext uri="{FF2B5EF4-FFF2-40B4-BE49-F238E27FC236}">
                <a16:creationId xmlns:a16="http://schemas.microsoft.com/office/drawing/2014/main" id="{BFF6DAB6-870D-D1F8-4C53-D124A9B20693}"/>
              </a:ext>
            </a:extLst>
          </p:cNvPr>
          <p:cNvGraphicFramePr>
            <a:graphicFrameLocks noChangeAspect="1"/>
          </p:cNvGraphicFramePr>
          <p:nvPr>
            <p:extLst>
              <p:ext uri="{D42A27DB-BD31-4B8C-83A1-F6EECF244321}">
                <p14:modId xmlns:p14="http://schemas.microsoft.com/office/powerpoint/2010/main" val="1164597011"/>
              </p:ext>
            </p:extLst>
          </p:nvPr>
        </p:nvGraphicFramePr>
        <p:xfrm>
          <a:off x="6852987" y="5130340"/>
          <a:ext cx="2267090" cy="313039"/>
        </p:xfrm>
        <a:graphic>
          <a:graphicData uri="http://schemas.openxmlformats.org/presentationml/2006/ole">
            <mc:AlternateContent xmlns:mc="http://schemas.openxmlformats.org/markup-compatibility/2006">
              <mc:Choice xmlns:v="urn:schemas-microsoft-com:vml" Requires="v">
                <p:oleObj name="Equation" r:id="rId8" imgW="1473200" imgH="203200" progId="Equation.3">
                  <p:embed/>
                </p:oleObj>
              </mc:Choice>
              <mc:Fallback>
                <p:oleObj name="Equation" r:id="rId8" imgW="1473200" imgH="203200" progId="Equation.3">
                  <p:embed/>
                  <p:pic>
                    <p:nvPicPr>
                      <p:cNvPr id="2970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52987" y="5130340"/>
                        <a:ext cx="2267090" cy="3130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7">
            <a:extLst>
              <a:ext uri="{FF2B5EF4-FFF2-40B4-BE49-F238E27FC236}">
                <a16:creationId xmlns:a16="http://schemas.microsoft.com/office/drawing/2014/main" id="{55BAD889-7FB0-186E-01D3-5833C7A9F547}"/>
              </a:ext>
            </a:extLst>
          </p:cNvPr>
          <p:cNvGraphicFramePr>
            <a:graphicFrameLocks noChangeAspect="1"/>
          </p:cNvGraphicFramePr>
          <p:nvPr>
            <p:extLst>
              <p:ext uri="{D42A27DB-BD31-4B8C-83A1-F6EECF244321}">
                <p14:modId xmlns:p14="http://schemas.microsoft.com/office/powerpoint/2010/main" val="571467226"/>
              </p:ext>
            </p:extLst>
          </p:nvPr>
        </p:nvGraphicFramePr>
        <p:xfrm>
          <a:off x="4840095" y="5553155"/>
          <a:ext cx="3146437" cy="629821"/>
        </p:xfrm>
        <a:graphic>
          <a:graphicData uri="http://schemas.openxmlformats.org/presentationml/2006/ole">
            <mc:AlternateContent xmlns:mc="http://schemas.openxmlformats.org/markup-compatibility/2006">
              <mc:Choice xmlns:v="urn:schemas-microsoft-com:vml" Requires="v">
                <p:oleObj name="Equation" r:id="rId10" imgW="2159000" imgH="431800" progId="Equation.3">
                  <p:embed/>
                </p:oleObj>
              </mc:Choice>
              <mc:Fallback>
                <p:oleObj name="Equation" r:id="rId10" imgW="2159000" imgH="431800" progId="Equation.3">
                  <p:embed/>
                  <p:pic>
                    <p:nvPicPr>
                      <p:cNvPr id="29701"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40095" y="5553155"/>
                        <a:ext cx="3146437" cy="6298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14" name="TextBox 6">
            <a:extLst>
              <a:ext uri="{FF2B5EF4-FFF2-40B4-BE49-F238E27FC236}">
                <a16:creationId xmlns:a16="http://schemas.microsoft.com/office/drawing/2014/main" id="{943A0B09-78BB-05D7-F87C-E4832A8168FA}"/>
              </a:ext>
            </a:extLst>
          </p:cNvPr>
          <p:cNvSpPr txBox="1">
            <a:spLocks noChangeArrowheads="1"/>
          </p:cNvSpPr>
          <p:nvPr/>
        </p:nvSpPr>
        <p:spPr bwMode="auto">
          <a:xfrm>
            <a:off x="4050894" y="4460458"/>
            <a:ext cx="321754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latin typeface="Garamond" panose="02020404030301010803" pitchFamily="18" charset="0"/>
              </a:rPr>
              <a:t>1</a:t>
            </a:r>
            <a:r>
              <a:rPr lang="en-US" baseline="30000" dirty="0">
                <a:latin typeface="Garamond" panose="02020404030301010803" pitchFamily="18" charset="0"/>
              </a:rPr>
              <a:t>st</a:t>
            </a:r>
            <a:r>
              <a:rPr lang="en-US" dirty="0">
                <a:latin typeface="Garamond" panose="02020404030301010803" pitchFamily="18" charset="0"/>
              </a:rPr>
              <a:t> order phase transition:</a:t>
            </a:r>
          </a:p>
        </p:txBody>
      </p:sp>
      <p:sp>
        <p:nvSpPr>
          <p:cNvPr id="16" name="textruta 15">
            <a:extLst>
              <a:ext uri="{FF2B5EF4-FFF2-40B4-BE49-F238E27FC236}">
                <a16:creationId xmlns:a16="http://schemas.microsoft.com/office/drawing/2014/main" id="{08DD9A0F-6A4E-C6F0-01F6-11C1DD2E45DA}"/>
              </a:ext>
            </a:extLst>
          </p:cNvPr>
          <p:cNvSpPr txBox="1"/>
          <p:nvPr/>
        </p:nvSpPr>
        <p:spPr>
          <a:xfrm>
            <a:off x="6988331" y="6615944"/>
            <a:ext cx="2365099"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sv-SE" sz="1200" dirty="0">
                <a:solidFill>
                  <a:schemeClr val="accent2">
                    <a:lumMod val="40000"/>
                    <a:lumOff val="60000"/>
                  </a:schemeClr>
                </a:solidFill>
              </a:rPr>
              <a:t>NN2024  Whistler, BC CA /  BC </a:t>
            </a:r>
          </a:p>
        </p:txBody>
      </p:sp>
    </p:spTree>
    <p:extLst>
      <p:ext uri="{BB962C8B-B14F-4D97-AF65-F5344CB8AC3E}">
        <p14:creationId xmlns:p14="http://schemas.microsoft.com/office/powerpoint/2010/main" val="298785147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3" cstate="print"/>
          <a:stretch>
            <a:fillRect/>
          </a:stretch>
        </p:blipFill>
        <p:spPr>
          <a:xfrm>
            <a:off x="0" y="0"/>
            <a:ext cx="9144000" cy="5143500"/>
          </a:xfrm>
          <a:prstGeom prst="rect">
            <a:avLst/>
          </a:prstGeom>
        </p:spPr>
      </p:pic>
      <p:sp>
        <p:nvSpPr>
          <p:cNvPr id="6" name="object 6"/>
          <p:cNvSpPr txBox="1">
            <a:spLocks noGrp="1"/>
          </p:cNvSpPr>
          <p:nvPr>
            <p:ph type="title"/>
          </p:nvPr>
        </p:nvSpPr>
        <p:spPr>
          <a:xfrm>
            <a:off x="1802782" y="242056"/>
            <a:ext cx="2533650" cy="525785"/>
          </a:xfrm>
          <a:prstGeom prst="rect">
            <a:avLst/>
          </a:prstGeom>
          <a:solidFill>
            <a:srgbClr val="FFFFFF">
              <a:alpha val="70195"/>
            </a:srgbClr>
          </a:solidFill>
        </p:spPr>
        <p:txBody>
          <a:bodyPr vert="horz" wrap="square" lIns="0" tIns="0" rIns="0" bIns="0" rtlCol="0" anchor="ctr">
            <a:spAutoFit/>
          </a:bodyPr>
          <a:lstStyle/>
          <a:p>
            <a:pPr marL="91440">
              <a:lnSpc>
                <a:spcPts val="4125"/>
              </a:lnSpc>
            </a:pPr>
            <a:r>
              <a:rPr sz="3600" spc="-110" dirty="0">
                <a:latin typeface="Garamond" panose="02020404030301010803" pitchFamily="18" charset="0"/>
              </a:rPr>
              <a:t>AGATA</a:t>
            </a:r>
            <a:endParaRPr sz="3600" dirty="0">
              <a:latin typeface="Garamond" panose="02020404030301010803" pitchFamily="18" charset="0"/>
            </a:endParaRPr>
          </a:p>
        </p:txBody>
      </p:sp>
      <p:sp>
        <p:nvSpPr>
          <p:cNvPr id="7" name="object 7"/>
          <p:cNvSpPr txBox="1"/>
          <p:nvPr/>
        </p:nvSpPr>
        <p:spPr>
          <a:xfrm>
            <a:off x="4913488" y="5014865"/>
            <a:ext cx="4160520" cy="1601079"/>
          </a:xfrm>
          <a:prstGeom prst="rect">
            <a:avLst/>
          </a:prstGeom>
        </p:spPr>
        <p:txBody>
          <a:bodyPr vert="horz" wrap="square" lIns="0" tIns="122555" rIns="0" bIns="0" rtlCol="0">
            <a:spAutoFit/>
          </a:bodyPr>
          <a:lstStyle/>
          <a:p>
            <a:pPr marL="234315" indent="-222250">
              <a:buFont typeface="Arial"/>
              <a:buChar char="•"/>
              <a:tabLst>
                <a:tab pos="234950" algn="l"/>
              </a:tabLst>
            </a:pPr>
            <a:r>
              <a:rPr spc="-5" dirty="0">
                <a:ln>
                  <a:solidFill>
                    <a:sysClr val="windowText" lastClr="000000"/>
                  </a:solidFill>
                </a:ln>
                <a:latin typeface="Garamond" panose="02020404030301010803" pitchFamily="18" charset="0"/>
                <a:cs typeface="Arial"/>
              </a:rPr>
              <a:t>34</a:t>
            </a:r>
            <a:r>
              <a:rPr spc="-95" dirty="0">
                <a:ln>
                  <a:solidFill>
                    <a:sysClr val="windowText" lastClr="000000"/>
                  </a:solidFill>
                </a:ln>
                <a:latin typeface="Garamond" panose="02020404030301010803" pitchFamily="18" charset="0"/>
                <a:cs typeface="Arial"/>
              </a:rPr>
              <a:t> </a:t>
            </a:r>
            <a:r>
              <a:rPr spc="-5" dirty="0">
                <a:ln>
                  <a:solidFill>
                    <a:sysClr val="windowText" lastClr="000000"/>
                  </a:solidFill>
                </a:ln>
                <a:latin typeface="Garamond" panose="02020404030301010803" pitchFamily="18" charset="0"/>
                <a:cs typeface="Arial"/>
              </a:rPr>
              <a:t>AG</a:t>
            </a:r>
            <a:r>
              <a:rPr spc="-210" dirty="0">
                <a:ln>
                  <a:solidFill>
                    <a:sysClr val="windowText" lastClr="000000"/>
                  </a:solidFill>
                </a:ln>
                <a:latin typeface="Garamond" panose="02020404030301010803" pitchFamily="18" charset="0"/>
                <a:cs typeface="Arial"/>
              </a:rPr>
              <a:t>A</a:t>
            </a:r>
            <a:r>
              <a:rPr spc="-215" dirty="0">
                <a:ln>
                  <a:solidFill>
                    <a:sysClr val="windowText" lastClr="000000"/>
                  </a:solidFill>
                </a:ln>
                <a:latin typeface="Garamond" panose="02020404030301010803" pitchFamily="18" charset="0"/>
                <a:cs typeface="Arial"/>
              </a:rPr>
              <a:t>T</a:t>
            </a:r>
            <a:r>
              <a:rPr spc="-5" dirty="0">
                <a:ln>
                  <a:solidFill>
                    <a:sysClr val="windowText" lastClr="000000"/>
                  </a:solidFill>
                </a:ln>
                <a:latin typeface="Garamond" panose="02020404030301010803" pitchFamily="18" charset="0"/>
                <a:cs typeface="Arial"/>
              </a:rPr>
              <a:t>A</a:t>
            </a:r>
            <a:r>
              <a:rPr spc="-100" dirty="0">
                <a:ln>
                  <a:solidFill>
                    <a:sysClr val="windowText" lastClr="000000"/>
                  </a:solidFill>
                </a:ln>
                <a:latin typeface="Garamond" panose="02020404030301010803" pitchFamily="18" charset="0"/>
                <a:cs typeface="Arial"/>
              </a:rPr>
              <a:t> </a:t>
            </a:r>
            <a:r>
              <a:rPr lang="sv-SE" spc="-5" dirty="0" err="1">
                <a:ln>
                  <a:solidFill>
                    <a:sysClr val="windowText" lastClr="000000"/>
                  </a:solidFill>
                </a:ln>
                <a:latin typeface="Garamond" panose="02020404030301010803" pitchFamily="18" charset="0"/>
                <a:cs typeface="Arial"/>
              </a:rPr>
              <a:t>crystals</a:t>
            </a:r>
            <a:r>
              <a:rPr lang="sv-SE" spc="-5" dirty="0">
                <a:ln>
                  <a:solidFill>
                    <a:sysClr val="windowText" lastClr="000000"/>
                  </a:solidFill>
                </a:ln>
                <a:latin typeface="Garamond" panose="02020404030301010803" pitchFamily="18" charset="0"/>
                <a:cs typeface="Arial"/>
              </a:rPr>
              <a:t> (</a:t>
            </a:r>
            <a:r>
              <a:rPr lang="sv-SE" spc="-5" dirty="0" err="1">
                <a:ln>
                  <a:solidFill>
                    <a:sysClr val="windowText" lastClr="000000"/>
                  </a:solidFill>
                </a:ln>
                <a:latin typeface="Garamond" panose="02020404030301010803" pitchFamily="18" charset="0"/>
                <a:cs typeface="Arial"/>
              </a:rPr>
              <a:t>out</a:t>
            </a:r>
            <a:r>
              <a:rPr lang="sv-SE" spc="-5" dirty="0">
                <a:ln>
                  <a:solidFill>
                    <a:sysClr val="windowText" lastClr="000000"/>
                  </a:solidFill>
                </a:ln>
                <a:latin typeface="Garamond" panose="02020404030301010803" pitchFamily="18" charset="0"/>
                <a:cs typeface="Arial"/>
              </a:rPr>
              <a:t> </a:t>
            </a:r>
            <a:r>
              <a:rPr lang="sv-SE" spc="-5" dirty="0" err="1">
                <a:ln>
                  <a:solidFill>
                    <a:sysClr val="windowText" lastClr="000000"/>
                  </a:solidFill>
                </a:ln>
                <a:latin typeface="Garamond" panose="02020404030301010803" pitchFamily="18" charset="0"/>
                <a:cs typeface="Arial"/>
              </a:rPr>
              <a:t>of</a:t>
            </a:r>
            <a:r>
              <a:rPr lang="sv-SE" spc="-5" dirty="0">
                <a:ln>
                  <a:solidFill>
                    <a:sysClr val="windowText" lastClr="000000"/>
                  </a:solidFill>
                </a:ln>
                <a:latin typeface="Garamond" panose="02020404030301010803" pitchFamily="18" charset="0"/>
                <a:cs typeface="Arial"/>
              </a:rPr>
              <a:t> 180) </a:t>
            </a:r>
            <a:endParaRPr dirty="0">
              <a:ln>
                <a:solidFill>
                  <a:sysClr val="windowText" lastClr="000000"/>
                </a:solidFill>
              </a:ln>
              <a:latin typeface="Garamond" panose="02020404030301010803" pitchFamily="18" charset="0"/>
              <a:cs typeface="Arial"/>
            </a:endParaRPr>
          </a:p>
          <a:p>
            <a:pPr marL="234315" indent="-222250">
              <a:buFont typeface="Arial"/>
              <a:buChar char="•"/>
              <a:tabLst>
                <a:tab pos="234950" algn="l"/>
              </a:tabLst>
            </a:pPr>
            <a:r>
              <a:rPr dirty="0">
                <a:ln>
                  <a:solidFill>
                    <a:sysClr val="windowText" lastClr="000000"/>
                  </a:solidFill>
                </a:ln>
                <a:latin typeface="Garamond" panose="02020404030301010803" pitchFamily="18" charset="0"/>
                <a:cs typeface="Arial"/>
              </a:rPr>
              <a:t>~</a:t>
            </a:r>
            <a:r>
              <a:rPr spc="-25" dirty="0">
                <a:ln>
                  <a:solidFill>
                    <a:sysClr val="windowText" lastClr="000000"/>
                  </a:solidFill>
                </a:ln>
                <a:latin typeface="Garamond" panose="02020404030301010803" pitchFamily="18" charset="0"/>
                <a:cs typeface="Arial"/>
              </a:rPr>
              <a:t> </a:t>
            </a:r>
            <a:r>
              <a:rPr b="1" spc="-5" dirty="0">
                <a:ln>
                  <a:solidFill>
                    <a:sysClr val="windowText" lastClr="000000"/>
                  </a:solidFill>
                </a:ln>
                <a:latin typeface="Garamond" panose="02020404030301010803" pitchFamily="18" charset="0"/>
                <a:cs typeface="Arial"/>
              </a:rPr>
              <a:t>0.8</a:t>
            </a:r>
            <a:r>
              <a:rPr spc="-5" dirty="0">
                <a:ln>
                  <a:solidFill>
                    <a:sysClr val="windowText" lastClr="000000"/>
                  </a:solidFill>
                </a:ln>
                <a:latin typeface="Garamond" panose="02020404030301010803" pitchFamily="18" charset="0"/>
                <a:cs typeface="Cambria Math"/>
              </a:rPr>
              <a:t>𝝅</a:t>
            </a:r>
            <a:r>
              <a:rPr spc="160" dirty="0">
                <a:ln>
                  <a:solidFill>
                    <a:sysClr val="windowText" lastClr="000000"/>
                  </a:solidFill>
                </a:ln>
                <a:latin typeface="Garamond" panose="02020404030301010803" pitchFamily="18" charset="0"/>
                <a:cs typeface="Cambria Math"/>
              </a:rPr>
              <a:t> </a:t>
            </a:r>
            <a:r>
              <a:rPr spc="-5" dirty="0">
                <a:ln>
                  <a:solidFill>
                    <a:sysClr val="windowText" lastClr="000000"/>
                  </a:solidFill>
                </a:ln>
                <a:latin typeface="Garamond" panose="02020404030301010803" pitchFamily="18" charset="0"/>
                <a:cs typeface="Arial"/>
              </a:rPr>
              <a:t>Coverage</a:t>
            </a:r>
            <a:endParaRPr dirty="0">
              <a:ln>
                <a:solidFill>
                  <a:sysClr val="windowText" lastClr="000000"/>
                </a:solidFill>
              </a:ln>
              <a:latin typeface="Garamond" panose="02020404030301010803" pitchFamily="18" charset="0"/>
              <a:cs typeface="Arial"/>
            </a:endParaRPr>
          </a:p>
          <a:p>
            <a:pPr marL="234315" indent="-222250">
              <a:buFont typeface="Arial"/>
              <a:buChar char="•"/>
              <a:tabLst>
                <a:tab pos="234950" algn="l"/>
              </a:tabLst>
            </a:pPr>
            <a:r>
              <a:rPr spc="-5" dirty="0">
                <a:ln>
                  <a:solidFill>
                    <a:sysClr val="windowText" lastClr="000000"/>
                  </a:solidFill>
                </a:ln>
                <a:latin typeface="Garamond" panose="02020404030301010803" pitchFamily="18" charset="0"/>
                <a:cs typeface="Arial"/>
              </a:rPr>
              <a:t>E,</a:t>
            </a:r>
            <a:r>
              <a:rPr spc="-15" dirty="0">
                <a:ln>
                  <a:solidFill>
                    <a:sysClr val="windowText" lastClr="000000"/>
                  </a:solidFill>
                </a:ln>
                <a:latin typeface="Garamond" panose="02020404030301010803" pitchFamily="18" charset="0"/>
                <a:cs typeface="Arial"/>
              </a:rPr>
              <a:t> </a:t>
            </a:r>
            <a:r>
              <a:rPr spc="-160" dirty="0">
                <a:ln>
                  <a:solidFill>
                    <a:sysClr val="windowText" lastClr="000000"/>
                  </a:solidFill>
                </a:ln>
                <a:latin typeface="Garamond" panose="02020404030301010803" pitchFamily="18" charset="0"/>
                <a:cs typeface="Arial"/>
              </a:rPr>
              <a:t>T,</a:t>
            </a:r>
            <a:r>
              <a:rPr spc="-5" dirty="0">
                <a:ln>
                  <a:solidFill>
                    <a:sysClr val="windowText" lastClr="000000"/>
                  </a:solidFill>
                </a:ln>
                <a:latin typeface="Garamond" panose="02020404030301010803" pitchFamily="18" charset="0"/>
                <a:cs typeface="Arial"/>
              </a:rPr>
              <a:t> Position (</a:t>
            </a:r>
            <a:r>
              <a:rPr i="1" spc="-5" dirty="0">
                <a:ln>
                  <a:solidFill>
                    <a:sysClr val="windowText" lastClr="000000"/>
                  </a:solidFill>
                </a:ln>
                <a:latin typeface="Garamond" panose="02020404030301010803" pitchFamily="18" charset="0"/>
                <a:cs typeface="Arial-BoldItalicMT"/>
              </a:rPr>
              <a:t>x, </a:t>
            </a:r>
            <a:r>
              <a:rPr i="1" spc="-55" dirty="0">
                <a:ln>
                  <a:solidFill>
                    <a:sysClr val="windowText" lastClr="000000"/>
                  </a:solidFill>
                </a:ln>
                <a:latin typeface="Garamond" panose="02020404030301010803" pitchFamily="18" charset="0"/>
                <a:cs typeface="Arial-BoldItalicMT"/>
              </a:rPr>
              <a:t>y,</a:t>
            </a:r>
            <a:r>
              <a:rPr i="1" spc="-5" dirty="0">
                <a:ln>
                  <a:solidFill>
                    <a:sysClr val="windowText" lastClr="000000"/>
                  </a:solidFill>
                </a:ln>
                <a:latin typeface="Garamond" panose="02020404030301010803" pitchFamily="18" charset="0"/>
                <a:cs typeface="Arial-BoldItalicMT"/>
              </a:rPr>
              <a:t> z</a:t>
            </a:r>
            <a:r>
              <a:rPr spc="-5" dirty="0">
                <a:ln>
                  <a:solidFill>
                    <a:sysClr val="windowText" lastClr="000000"/>
                  </a:solidFill>
                </a:ln>
                <a:latin typeface="Garamond" panose="02020404030301010803" pitchFamily="18" charset="0"/>
                <a:cs typeface="Arial"/>
              </a:rPr>
              <a:t>)</a:t>
            </a:r>
            <a:endParaRPr dirty="0">
              <a:ln>
                <a:solidFill>
                  <a:sysClr val="windowText" lastClr="000000"/>
                </a:solidFill>
              </a:ln>
              <a:latin typeface="Garamond" panose="02020404030301010803" pitchFamily="18" charset="0"/>
              <a:cs typeface="Arial"/>
            </a:endParaRPr>
          </a:p>
          <a:p>
            <a:pPr marL="234315" indent="-222250">
              <a:buFont typeface="Arial"/>
              <a:buChar char="•"/>
              <a:tabLst>
                <a:tab pos="234950" algn="l"/>
              </a:tabLst>
            </a:pPr>
            <a:r>
              <a:rPr spc="-20" dirty="0">
                <a:ln>
                  <a:solidFill>
                    <a:sysClr val="windowText" lastClr="000000"/>
                  </a:solidFill>
                </a:ln>
                <a:latin typeface="Garamond" panose="02020404030301010803" pitchFamily="18" charset="0"/>
                <a:cs typeface="Arial"/>
              </a:rPr>
              <a:t>Trigger:</a:t>
            </a:r>
            <a:r>
              <a:rPr spc="-30" dirty="0">
                <a:ln>
                  <a:solidFill>
                    <a:sysClr val="windowText" lastClr="000000"/>
                  </a:solidFill>
                </a:ln>
                <a:latin typeface="Garamond" panose="02020404030301010803" pitchFamily="18" charset="0"/>
                <a:cs typeface="Arial"/>
              </a:rPr>
              <a:t> </a:t>
            </a:r>
            <a:r>
              <a:rPr spc="-5" dirty="0">
                <a:ln>
                  <a:solidFill>
                    <a:sysClr val="windowText" lastClr="000000"/>
                  </a:solidFill>
                </a:ln>
                <a:latin typeface="Garamond" panose="02020404030301010803" pitchFamily="18" charset="0"/>
                <a:cs typeface="Cambria Math"/>
              </a:rPr>
              <a:t>𝜸𝜸</a:t>
            </a:r>
            <a:r>
              <a:rPr spc="-5" dirty="0">
                <a:ln>
                  <a:solidFill>
                    <a:sysClr val="windowText" lastClr="000000"/>
                  </a:solidFill>
                </a:ln>
                <a:latin typeface="Garamond" panose="02020404030301010803" pitchFamily="18" charset="0"/>
                <a:cs typeface="Arial"/>
              </a:rPr>
              <a:t>-</a:t>
            </a:r>
            <a:r>
              <a:rPr spc="-5" dirty="0">
                <a:ln>
                  <a:solidFill>
                    <a:sysClr val="windowText" lastClr="000000"/>
                  </a:solidFill>
                </a:ln>
                <a:latin typeface="Garamond" panose="02020404030301010803" pitchFamily="18" charset="0"/>
                <a:cs typeface="Cambria Math"/>
              </a:rPr>
              <a:t>𝒏</a:t>
            </a:r>
            <a:endParaRPr dirty="0">
              <a:ln>
                <a:solidFill>
                  <a:sysClr val="windowText" lastClr="000000"/>
                </a:solidFill>
              </a:ln>
              <a:latin typeface="Garamond" panose="02020404030301010803" pitchFamily="18" charset="0"/>
              <a:cs typeface="Cambria Math"/>
            </a:endParaRPr>
          </a:p>
        </p:txBody>
      </p:sp>
      <p:sp>
        <p:nvSpPr>
          <p:cNvPr id="8" name="object 8"/>
          <p:cNvSpPr txBox="1"/>
          <p:nvPr/>
        </p:nvSpPr>
        <p:spPr>
          <a:xfrm>
            <a:off x="7351648" y="5520372"/>
            <a:ext cx="1555750" cy="166712"/>
          </a:xfrm>
          <a:prstGeom prst="rect">
            <a:avLst/>
          </a:prstGeom>
        </p:spPr>
        <p:txBody>
          <a:bodyPr vert="horz" wrap="square" lIns="0" tIns="12700" rIns="0" bIns="0" rtlCol="0">
            <a:spAutoFit/>
          </a:bodyPr>
          <a:lstStyle/>
          <a:p>
            <a:pPr marL="12700">
              <a:spcBef>
                <a:spcPts val="100"/>
              </a:spcBef>
            </a:pPr>
            <a:r>
              <a:rPr sz="1000" b="1" spc="-5" dirty="0">
                <a:solidFill>
                  <a:srgbClr val="FFFFFF"/>
                </a:solidFill>
                <a:latin typeface="Arial"/>
                <a:cs typeface="Arial"/>
              </a:rPr>
              <a:t>From</a:t>
            </a:r>
            <a:r>
              <a:rPr sz="1000" b="1" spc="-10" dirty="0">
                <a:solidFill>
                  <a:srgbClr val="FFFFFF"/>
                </a:solidFill>
                <a:latin typeface="Arial"/>
                <a:cs typeface="Arial"/>
              </a:rPr>
              <a:t> </a:t>
            </a:r>
            <a:r>
              <a:rPr sz="1000" b="1" spc="-5" dirty="0">
                <a:solidFill>
                  <a:srgbClr val="FFFFFF"/>
                </a:solidFill>
                <a:latin typeface="Arial"/>
                <a:cs typeface="Arial"/>
              </a:rPr>
              <a:t>AGATA</a:t>
            </a:r>
            <a:r>
              <a:rPr sz="1000" b="1" spc="5" dirty="0">
                <a:solidFill>
                  <a:srgbClr val="FFFFFF"/>
                </a:solidFill>
                <a:latin typeface="Arial"/>
                <a:cs typeface="Arial"/>
              </a:rPr>
              <a:t> </a:t>
            </a:r>
            <a:r>
              <a:rPr sz="1000" b="1" spc="-5" dirty="0">
                <a:solidFill>
                  <a:srgbClr val="FFFFFF"/>
                </a:solidFill>
                <a:latin typeface="Arial"/>
                <a:cs typeface="Arial"/>
              </a:rPr>
              <a:t>Home</a:t>
            </a:r>
            <a:r>
              <a:rPr sz="1000" b="1" spc="-10" dirty="0">
                <a:solidFill>
                  <a:srgbClr val="FFFFFF"/>
                </a:solidFill>
                <a:latin typeface="Arial"/>
                <a:cs typeface="Arial"/>
              </a:rPr>
              <a:t> </a:t>
            </a:r>
            <a:r>
              <a:rPr sz="1000" b="1" spc="-5" dirty="0">
                <a:solidFill>
                  <a:srgbClr val="FFFFFF"/>
                </a:solidFill>
                <a:latin typeface="Arial"/>
                <a:cs typeface="Arial"/>
              </a:rPr>
              <a:t>Page</a:t>
            </a:r>
            <a:endParaRPr sz="1000">
              <a:latin typeface="Arial"/>
              <a:cs typeface="Arial"/>
            </a:endParaRPr>
          </a:p>
        </p:txBody>
      </p:sp>
      <p:sp>
        <p:nvSpPr>
          <p:cNvPr id="11" name="Platshållare för sidfot 10">
            <a:extLst>
              <a:ext uri="{FF2B5EF4-FFF2-40B4-BE49-F238E27FC236}">
                <a16:creationId xmlns:a16="http://schemas.microsoft.com/office/drawing/2014/main" id="{9ADBF568-A7C5-249C-B3EF-4B94D9EBF299}"/>
              </a:ext>
            </a:extLst>
          </p:cNvPr>
          <p:cNvSpPr>
            <a:spLocks noGrp="1"/>
          </p:cNvSpPr>
          <p:nvPr>
            <p:ph type="ftr" sz="quarter" idx="5"/>
          </p:nvPr>
        </p:nvSpPr>
        <p:spPr/>
        <p:txBody>
          <a:bodyPr/>
          <a:lstStyle/>
          <a:p>
            <a:endParaRPr lang="sv-SE" dirty="0"/>
          </a:p>
        </p:txBody>
      </p:sp>
      <p:sp>
        <p:nvSpPr>
          <p:cNvPr id="12" name="textruta 11">
            <a:extLst>
              <a:ext uri="{FF2B5EF4-FFF2-40B4-BE49-F238E27FC236}">
                <a16:creationId xmlns:a16="http://schemas.microsoft.com/office/drawing/2014/main" id="{8F1069B1-1761-6CEA-2C93-5715F53A6372}"/>
              </a:ext>
            </a:extLst>
          </p:cNvPr>
          <p:cNvSpPr txBox="1"/>
          <p:nvPr/>
        </p:nvSpPr>
        <p:spPr>
          <a:xfrm>
            <a:off x="6988331" y="6615944"/>
            <a:ext cx="2365099"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sv-SE" sz="1200" dirty="0">
                <a:solidFill>
                  <a:schemeClr val="accent2">
                    <a:lumMod val="40000"/>
                    <a:lumOff val="60000"/>
                  </a:schemeClr>
                </a:solidFill>
              </a:rPr>
              <a:t>NN2024  Whistler, BC CA /  BC </a:t>
            </a:r>
          </a:p>
        </p:txBody>
      </p:sp>
      <p:pic>
        <p:nvPicPr>
          <p:cNvPr id="10" name="Picture 8" descr="kth_cmyk">
            <a:extLst>
              <a:ext uri="{FF2B5EF4-FFF2-40B4-BE49-F238E27FC236}">
                <a16:creationId xmlns:a16="http://schemas.microsoft.com/office/drawing/2014/main" id="{0B2052D5-1407-A076-C89A-DBAF0C147D6C}"/>
              </a:ext>
            </a:extLst>
          </p:cNvPr>
          <p:cNvPicPr>
            <a:picLocks noChangeAspect="1" noChangeArrowheads="1"/>
          </p:cNvPicPr>
          <p:nvPr/>
        </p:nvPicPr>
        <p:blipFill>
          <a:blip r:embed="rId4" cstate="print"/>
          <a:srcRect/>
          <a:stretch>
            <a:fillRect/>
          </a:stretch>
        </p:blipFill>
        <p:spPr bwMode="auto">
          <a:xfrm>
            <a:off x="104176" y="84957"/>
            <a:ext cx="819150" cy="819150"/>
          </a:xfrm>
          <a:prstGeom prst="rect">
            <a:avLst/>
          </a:prstGeom>
          <a:noFill/>
          <a:ln w="9525">
            <a:noFill/>
            <a:miter lim="800000"/>
            <a:headEnd/>
            <a:tailEnd/>
          </a:ln>
        </p:spPr>
      </p:pic>
      <p:pic>
        <p:nvPicPr>
          <p:cNvPr id="13" name="Picture 7" descr="Picture 7">
            <a:extLst>
              <a:ext uri="{FF2B5EF4-FFF2-40B4-BE49-F238E27FC236}">
                <a16:creationId xmlns:a16="http://schemas.microsoft.com/office/drawing/2014/main" id="{64D85F1A-41FE-1CBA-5D32-CAFB41BB334D}"/>
              </a:ext>
            </a:extLst>
          </p:cNvPr>
          <p:cNvPicPr>
            <a:picLocks noChangeAspect="1"/>
          </p:cNvPicPr>
          <p:nvPr/>
        </p:nvPicPr>
        <p:blipFill>
          <a:blip r:embed="rId5"/>
          <a:srcRect l="9920" t="10983" r="11334" b="11674"/>
          <a:stretch>
            <a:fillRect/>
          </a:stretch>
        </p:blipFill>
        <p:spPr>
          <a:xfrm>
            <a:off x="8254858" y="109644"/>
            <a:ext cx="819150" cy="937034"/>
          </a:xfrm>
          <a:prstGeom prst="rect">
            <a:avLst/>
          </a:prstGeom>
          <a:ln w="12700">
            <a:miter lim="400000"/>
          </a:ln>
        </p:spPr>
      </p:pic>
      <p:pic>
        <p:nvPicPr>
          <p:cNvPr id="16" name="Picture 2" descr="tripel_transparent_vakuum">
            <a:extLst>
              <a:ext uri="{FF2B5EF4-FFF2-40B4-BE49-F238E27FC236}">
                <a16:creationId xmlns:a16="http://schemas.microsoft.com/office/drawing/2014/main" id="{6A7ACF1D-B997-2405-4DAF-1249E63CB70F}"/>
              </a:ext>
            </a:extLst>
          </p:cNvPr>
          <p:cNvPicPr>
            <a:picLocks noChangeAspect="1" noChangeArrowheads="1"/>
          </p:cNvPicPr>
          <p:nvPr/>
        </p:nvPicPr>
        <p:blipFill>
          <a:blip r:embed="rId6" cstate="print"/>
          <a:srcRect/>
          <a:stretch>
            <a:fillRect/>
          </a:stretch>
        </p:blipFill>
        <p:spPr bwMode="auto">
          <a:xfrm>
            <a:off x="22860" y="3315653"/>
            <a:ext cx="4357687" cy="3005137"/>
          </a:xfrm>
          <a:prstGeom prst="rect">
            <a:avLst/>
          </a:prstGeom>
          <a:noFill/>
          <a:ln w="9525">
            <a:noFill/>
            <a:miter lim="800000"/>
            <a:headEnd/>
            <a:tailEnd/>
          </a:ln>
        </p:spPr>
      </p:pic>
      <p:pic>
        <p:nvPicPr>
          <p:cNvPr id="17" name="Picture 5" descr="agata_crystal">
            <a:extLst>
              <a:ext uri="{FF2B5EF4-FFF2-40B4-BE49-F238E27FC236}">
                <a16:creationId xmlns:a16="http://schemas.microsoft.com/office/drawing/2014/main" id="{EC0DC2A0-F8FC-0762-A120-049E9AEDA65C}"/>
              </a:ext>
            </a:extLst>
          </p:cNvPr>
          <p:cNvPicPr>
            <a:picLocks noChangeAspect="1" noChangeArrowheads="1"/>
          </p:cNvPicPr>
          <p:nvPr/>
        </p:nvPicPr>
        <p:blipFill>
          <a:blip r:embed="rId7" cstate="print"/>
          <a:srcRect/>
          <a:stretch>
            <a:fillRect/>
          </a:stretch>
        </p:blipFill>
        <p:spPr bwMode="auto">
          <a:xfrm>
            <a:off x="167322" y="1086803"/>
            <a:ext cx="2095500" cy="2098675"/>
          </a:xfrm>
          <a:prstGeom prst="rect">
            <a:avLst/>
          </a:prstGeom>
          <a:noFill/>
          <a:ln w="9525">
            <a:noFill/>
            <a:miter lim="800000"/>
            <a:headEnd/>
            <a:tailEnd/>
          </a:ln>
        </p:spPr>
      </p:pic>
      <p:pic>
        <p:nvPicPr>
          <p:cNvPr id="18" name="Picture 6" descr="crystal2">
            <a:extLst>
              <a:ext uri="{FF2B5EF4-FFF2-40B4-BE49-F238E27FC236}">
                <a16:creationId xmlns:a16="http://schemas.microsoft.com/office/drawing/2014/main" id="{46474599-ED31-5C63-02C9-FAC7F5B17310}"/>
              </a:ext>
            </a:extLst>
          </p:cNvPr>
          <p:cNvPicPr>
            <a:picLocks noChangeAspect="1" noChangeArrowheads="1"/>
          </p:cNvPicPr>
          <p:nvPr/>
        </p:nvPicPr>
        <p:blipFill>
          <a:blip r:embed="rId8" cstate="print"/>
          <a:srcRect/>
          <a:stretch>
            <a:fillRect/>
          </a:stretch>
        </p:blipFill>
        <p:spPr bwMode="auto">
          <a:xfrm>
            <a:off x="2386647" y="1086803"/>
            <a:ext cx="1878013" cy="2092325"/>
          </a:xfrm>
          <a:prstGeom prst="rect">
            <a:avLst/>
          </a:prstGeom>
          <a:noFill/>
          <a:ln w="9525">
            <a:noFill/>
            <a:miter lim="800000"/>
            <a:headEnd/>
            <a:tailEnd/>
          </a:ln>
        </p:spPr>
      </p:pic>
    </p:spTree>
    <p:extLst>
      <p:ext uri="{BB962C8B-B14F-4D97-AF65-F5344CB8AC3E}">
        <p14:creationId xmlns:p14="http://schemas.microsoft.com/office/powerpoint/2010/main" val="420031644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3419475" y="5445125"/>
            <a:ext cx="5724525" cy="1412875"/>
          </a:xfrm>
          <a:prstGeom prst="rect">
            <a:avLst/>
          </a:prstGeom>
          <a:solidFill>
            <a:schemeClr val="bg1"/>
          </a:solidFill>
          <a:ln w="9525">
            <a:noFill/>
            <a:miter lim="800000"/>
            <a:headEnd/>
            <a:tailEnd/>
          </a:ln>
        </p:spPr>
        <p:txBody>
          <a:bodyPr wrap="none" anchor="ctr"/>
          <a:lstStyle/>
          <a:p>
            <a:endParaRPr lang="sv-SE">
              <a:solidFill>
                <a:srgbClr val="2413FB"/>
              </a:solidFill>
            </a:endParaRPr>
          </a:p>
        </p:txBody>
      </p:sp>
      <p:sp>
        <p:nvSpPr>
          <p:cNvPr id="27651" name="Freeform 3"/>
          <p:cNvSpPr>
            <a:spLocks/>
          </p:cNvSpPr>
          <p:nvPr/>
        </p:nvSpPr>
        <p:spPr bwMode="auto">
          <a:xfrm>
            <a:off x="1295400" y="1054100"/>
            <a:ext cx="6324600" cy="5181600"/>
          </a:xfrm>
          <a:custGeom>
            <a:avLst/>
            <a:gdLst>
              <a:gd name="T0" fmla="*/ 0 w 3984"/>
              <a:gd name="T1" fmla="*/ 0 h 3264"/>
              <a:gd name="T2" fmla="*/ 0 w 3984"/>
              <a:gd name="T3" fmla="*/ 5181600 h 3264"/>
              <a:gd name="T4" fmla="*/ 3200400 w 3984"/>
              <a:gd name="T5" fmla="*/ 5181600 h 3264"/>
              <a:gd name="T6" fmla="*/ 3200400 w 3984"/>
              <a:gd name="T7" fmla="*/ 152400 h 3264"/>
              <a:gd name="T8" fmla="*/ 6324600 w 3984"/>
              <a:gd name="T9" fmla="*/ 152400 h 3264"/>
              <a:gd name="T10" fmla="*/ 6324600 w 3984"/>
              <a:gd name="T11" fmla="*/ 4191000 h 3264"/>
              <a:gd name="T12" fmla="*/ 0 60000 65536"/>
              <a:gd name="T13" fmla="*/ 0 60000 65536"/>
              <a:gd name="T14" fmla="*/ 0 60000 65536"/>
              <a:gd name="T15" fmla="*/ 0 60000 65536"/>
              <a:gd name="T16" fmla="*/ 0 60000 65536"/>
              <a:gd name="T17" fmla="*/ 0 60000 65536"/>
              <a:gd name="T18" fmla="*/ 0 w 3984"/>
              <a:gd name="T19" fmla="*/ 0 h 3264"/>
              <a:gd name="T20" fmla="*/ 3984 w 3984"/>
              <a:gd name="T21" fmla="*/ 3264 h 3264"/>
            </a:gdLst>
            <a:ahLst/>
            <a:cxnLst>
              <a:cxn ang="T12">
                <a:pos x="T0" y="T1"/>
              </a:cxn>
              <a:cxn ang="T13">
                <a:pos x="T2" y="T3"/>
              </a:cxn>
              <a:cxn ang="T14">
                <a:pos x="T4" y="T5"/>
              </a:cxn>
              <a:cxn ang="T15">
                <a:pos x="T6" y="T7"/>
              </a:cxn>
              <a:cxn ang="T16">
                <a:pos x="T8" y="T9"/>
              </a:cxn>
              <a:cxn ang="T17">
                <a:pos x="T10" y="T11"/>
              </a:cxn>
            </a:cxnLst>
            <a:rect l="T18" t="T19" r="T20" b="T21"/>
            <a:pathLst>
              <a:path w="3984" h="3264">
                <a:moveTo>
                  <a:pt x="0" y="0"/>
                </a:moveTo>
                <a:lnTo>
                  <a:pt x="0" y="3264"/>
                </a:lnTo>
                <a:lnTo>
                  <a:pt x="2016" y="3264"/>
                </a:lnTo>
                <a:lnTo>
                  <a:pt x="2016" y="96"/>
                </a:lnTo>
                <a:lnTo>
                  <a:pt x="3984" y="96"/>
                </a:lnTo>
                <a:lnTo>
                  <a:pt x="3984" y="2640"/>
                </a:lnTo>
              </a:path>
            </a:pathLst>
          </a:custGeom>
          <a:noFill/>
          <a:ln w="635000">
            <a:solidFill>
              <a:schemeClr val="bg2"/>
            </a:solidFill>
            <a:round/>
            <a:headEnd/>
            <a:tailEnd/>
          </a:ln>
        </p:spPr>
        <p:txBody>
          <a:bodyPr/>
          <a:lstStyle/>
          <a:p>
            <a:endParaRPr lang="sv-SE">
              <a:solidFill>
                <a:srgbClr val="2413FB"/>
              </a:solidFill>
            </a:endParaRPr>
          </a:p>
        </p:txBody>
      </p:sp>
      <p:sp>
        <p:nvSpPr>
          <p:cNvPr id="344068" name="Rectangle 4"/>
          <p:cNvSpPr>
            <a:spLocks noGrp="1" noChangeArrowheads="1"/>
          </p:cNvSpPr>
          <p:nvPr>
            <p:ph type="title"/>
          </p:nvPr>
        </p:nvSpPr>
        <p:spPr>
          <a:xfrm>
            <a:off x="500063" y="76200"/>
            <a:ext cx="8286750" cy="838200"/>
          </a:xfrm>
        </p:spPr>
        <p:txBody>
          <a:bodyPr>
            <a:normAutofit/>
          </a:bodyPr>
          <a:lstStyle/>
          <a:p>
            <a:pPr eaLnBrk="1" hangingPunct="1">
              <a:defRPr/>
            </a:pPr>
            <a:r>
              <a:rPr lang="de-DE" sz="3200" dirty="0">
                <a:solidFill>
                  <a:srgbClr val="2413FB"/>
                </a:solidFill>
              </a:rPr>
              <a:t>Basic </a:t>
            </a:r>
            <a:r>
              <a:rPr lang="de-DE" sz="3200" dirty="0" err="1">
                <a:solidFill>
                  <a:srgbClr val="2413FB"/>
                </a:solidFill>
              </a:rPr>
              <a:t>ingredients</a:t>
            </a:r>
            <a:r>
              <a:rPr lang="de-DE" sz="3200" dirty="0">
                <a:solidFill>
                  <a:srgbClr val="2413FB"/>
                </a:solidFill>
              </a:rPr>
              <a:t> </a:t>
            </a:r>
            <a:r>
              <a:rPr lang="de-DE" sz="3200" dirty="0" err="1">
                <a:solidFill>
                  <a:srgbClr val="2413FB"/>
                </a:solidFill>
              </a:rPr>
              <a:t>of</a:t>
            </a:r>
            <a:r>
              <a:rPr lang="en-GB" sz="3200" dirty="0">
                <a:solidFill>
                  <a:srgbClr val="2413FB"/>
                </a:solidFill>
              </a:rPr>
              <a:t> </a:t>
            </a:r>
            <a:r>
              <a:rPr lang="el-GR" sz="3200" dirty="0">
                <a:solidFill>
                  <a:srgbClr val="2413FB"/>
                </a:solidFill>
                <a:latin typeface="Times New Roman" pitchFamily="18" charset="0"/>
                <a:cs typeface="Times New Roman" pitchFamily="18" charset="0"/>
              </a:rPr>
              <a:t>γ</a:t>
            </a:r>
            <a:r>
              <a:rPr lang="en-GB" sz="3200" dirty="0">
                <a:solidFill>
                  <a:srgbClr val="2413FB"/>
                </a:solidFill>
              </a:rPr>
              <a:t>-ray tracking</a:t>
            </a:r>
            <a:endParaRPr lang="en-US" sz="3200" dirty="0">
              <a:solidFill>
                <a:srgbClr val="2413FB"/>
              </a:solidFill>
            </a:endParaRPr>
          </a:p>
        </p:txBody>
      </p:sp>
      <p:pic>
        <p:nvPicPr>
          <p:cNvPr id="27653" name="Picture 5" descr="det25_15r"/>
          <p:cNvPicPr>
            <a:picLocks noChangeAspect="1" noChangeArrowheads="1"/>
          </p:cNvPicPr>
          <p:nvPr/>
        </p:nvPicPr>
        <p:blipFill>
          <a:blip r:embed="rId3" cstate="print"/>
          <a:srcRect/>
          <a:stretch>
            <a:fillRect/>
          </a:stretch>
        </p:blipFill>
        <p:spPr bwMode="auto">
          <a:xfrm>
            <a:off x="477838" y="2722563"/>
            <a:ext cx="1579562" cy="1058862"/>
          </a:xfrm>
          <a:prstGeom prst="rect">
            <a:avLst/>
          </a:prstGeom>
          <a:noFill/>
          <a:ln w="9525">
            <a:noFill/>
            <a:miter lim="800000"/>
            <a:headEnd/>
            <a:tailEnd/>
          </a:ln>
        </p:spPr>
      </p:pic>
      <p:sp>
        <p:nvSpPr>
          <p:cNvPr id="27654" name="Text Box 6"/>
          <p:cNvSpPr txBox="1">
            <a:spLocks noChangeArrowheads="1"/>
          </p:cNvSpPr>
          <p:nvPr/>
        </p:nvSpPr>
        <p:spPr bwMode="auto">
          <a:xfrm>
            <a:off x="3379788" y="3128963"/>
            <a:ext cx="2228850" cy="825500"/>
          </a:xfrm>
          <a:prstGeom prst="rect">
            <a:avLst/>
          </a:prstGeom>
          <a:solidFill>
            <a:srgbClr val="FFFF66"/>
          </a:solidFill>
          <a:ln w="38100">
            <a:noFill/>
            <a:miter lim="800000"/>
            <a:headEnd/>
            <a:tailEnd/>
          </a:ln>
        </p:spPr>
        <p:txBody>
          <a:bodyPr wrap="none">
            <a:spAutoFit/>
          </a:bodyPr>
          <a:lstStyle/>
          <a:p>
            <a:pPr algn="ctr"/>
            <a:r>
              <a:rPr lang="de-DE" sz="1600" b="1">
                <a:solidFill>
                  <a:srgbClr val="2413FB"/>
                </a:solidFill>
                <a:latin typeface="Comic Sans MS" pitchFamily="66" charset="0"/>
              </a:rPr>
              <a:t>Pulse Shape Analysis</a:t>
            </a:r>
            <a:br>
              <a:rPr lang="en-GB" sz="1600" b="1">
                <a:solidFill>
                  <a:srgbClr val="2413FB"/>
                </a:solidFill>
                <a:latin typeface="Comic Sans MS" pitchFamily="66" charset="0"/>
              </a:rPr>
            </a:br>
            <a:r>
              <a:rPr lang="en-GB" sz="1600" b="1">
                <a:solidFill>
                  <a:srgbClr val="2413FB"/>
                </a:solidFill>
                <a:latin typeface="Comic Sans MS" pitchFamily="66" charset="0"/>
              </a:rPr>
              <a:t>to decompose</a:t>
            </a:r>
            <a:br>
              <a:rPr lang="en-GB" sz="1600" b="1">
                <a:solidFill>
                  <a:srgbClr val="2413FB"/>
                </a:solidFill>
                <a:latin typeface="Comic Sans MS" pitchFamily="66" charset="0"/>
              </a:rPr>
            </a:br>
            <a:r>
              <a:rPr lang="en-GB" sz="1600" b="1">
                <a:solidFill>
                  <a:srgbClr val="2413FB"/>
                </a:solidFill>
                <a:latin typeface="Comic Sans MS" pitchFamily="66" charset="0"/>
              </a:rPr>
              <a:t>recorded waves </a:t>
            </a:r>
          </a:p>
        </p:txBody>
      </p:sp>
      <p:sp>
        <p:nvSpPr>
          <p:cNvPr id="27655" name="Text Box 7"/>
          <p:cNvSpPr txBox="1">
            <a:spLocks noChangeArrowheads="1"/>
          </p:cNvSpPr>
          <p:nvPr/>
        </p:nvSpPr>
        <p:spPr bwMode="auto">
          <a:xfrm>
            <a:off x="311150" y="1857375"/>
            <a:ext cx="1982788" cy="581025"/>
          </a:xfrm>
          <a:prstGeom prst="rect">
            <a:avLst/>
          </a:prstGeom>
          <a:solidFill>
            <a:srgbClr val="FFFF66"/>
          </a:solidFill>
          <a:ln w="38100">
            <a:noFill/>
            <a:miter lim="800000"/>
            <a:headEnd/>
            <a:tailEnd/>
          </a:ln>
        </p:spPr>
        <p:txBody>
          <a:bodyPr>
            <a:spAutoFit/>
          </a:bodyPr>
          <a:lstStyle/>
          <a:p>
            <a:pPr algn="ctr"/>
            <a:r>
              <a:rPr lang="en-GB" sz="1600" b="1">
                <a:solidFill>
                  <a:srgbClr val="2413FB"/>
                </a:solidFill>
                <a:latin typeface="Comic Sans MS" pitchFamily="66" charset="0"/>
              </a:rPr>
              <a:t>Highly segmented </a:t>
            </a:r>
          </a:p>
          <a:p>
            <a:pPr algn="ctr"/>
            <a:r>
              <a:rPr lang="en-GB" sz="1600" b="1">
                <a:solidFill>
                  <a:srgbClr val="2413FB"/>
                </a:solidFill>
                <a:latin typeface="Comic Sans MS" pitchFamily="66" charset="0"/>
              </a:rPr>
              <a:t>HPGe detectors</a:t>
            </a:r>
          </a:p>
        </p:txBody>
      </p:sp>
      <p:sp>
        <p:nvSpPr>
          <p:cNvPr id="27656" name="Line 8"/>
          <p:cNvSpPr>
            <a:spLocks noChangeShapeType="1"/>
          </p:cNvSpPr>
          <p:nvPr/>
        </p:nvSpPr>
        <p:spPr bwMode="auto">
          <a:xfrm rot="16200000" flipV="1">
            <a:off x="950912" y="2730501"/>
            <a:ext cx="144463" cy="696912"/>
          </a:xfrm>
          <a:prstGeom prst="line">
            <a:avLst/>
          </a:prstGeom>
          <a:noFill/>
          <a:ln w="19050">
            <a:solidFill>
              <a:schemeClr val="tx1"/>
            </a:solidFill>
            <a:round/>
            <a:headEnd/>
            <a:tailEnd/>
          </a:ln>
        </p:spPr>
        <p:txBody>
          <a:bodyPr/>
          <a:lstStyle/>
          <a:p>
            <a:endParaRPr lang="sv-SE">
              <a:solidFill>
                <a:srgbClr val="2413FB"/>
              </a:solidFill>
            </a:endParaRPr>
          </a:p>
        </p:txBody>
      </p:sp>
      <p:sp>
        <p:nvSpPr>
          <p:cNvPr id="27657" name="Line 9"/>
          <p:cNvSpPr>
            <a:spLocks noChangeShapeType="1"/>
          </p:cNvSpPr>
          <p:nvPr/>
        </p:nvSpPr>
        <p:spPr bwMode="auto">
          <a:xfrm rot="-5400000" flipH="1" flipV="1">
            <a:off x="1027113" y="3006725"/>
            <a:ext cx="190500" cy="511175"/>
          </a:xfrm>
          <a:prstGeom prst="line">
            <a:avLst/>
          </a:prstGeom>
          <a:noFill/>
          <a:ln w="19050">
            <a:solidFill>
              <a:schemeClr val="tx1"/>
            </a:solidFill>
            <a:round/>
            <a:headEnd/>
            <a:tailEnd/>
          </a:ln>
        </p:spPr>
        <p:txBody>
          <a:bodyPr/>
          <a:lstStyle/>
          <a:p>
            <a:endParaRPr lang="sv-SE">
              <a:solidFill>
                <a:srgbClr val="2413FB"/>
              </a:solidFill>
            </a:endParaRPr>
          </a:p>
        </p:txBody>
      </p:sp>
      <p:sp>
        <p:nvSpPr>
          <p:cNvPr id="27658" name="Line 10"/>
          <p:cNvSpPr>
            <a:spLocks noChangeShapeType="1"/>
          </p:cNvSpPr>
          <p:nvPr/>
        </p:nvSpPr>
        <p:spPr bwMode="auto">
          <a:xfrm rot="16200000" flipH="1">
            <a:off x="813594" y="3394869"/>
            <a:ext cx="271462" cy="165100"/>
          </a:xfrm>
          <a:prstGeom prst="line">
            <a:avLst/>
          </a:prstGeom>
          <a:noFill/>
          <a:ln w="19050">
            <a:solidFill>
              <a:schemeClr val="tx1"/>
            </a:solidFill>
            <a:round/>
            <a:headEnd/>
            <a:tailEnd/>
          </a:ln>
        </p:spPr>
        <p:txBody>
          <a:bodyPr/>
          <a:lstStyle/>
          <a:p>
            <a:endParaRPr lang="sv-SE">
              <a:solidFill>
                <a:srgbClr val="2413FB"/>
              </a:solidFill>
            </a:endParaRPr>
          </a:p>
        </p:txBody>
      </p:sp>
      <p:sp>
        <p:nvSpPr>
          <p:cNvPr id="27659" name="Text Box 11"/>
          <p:cNvSpPr txBox="1">
            <a:spLocks noChangeAspect="1" noChangeArrowheads="1"/>
          </p:cNvSpPr>
          <p:nvPr/>
        </p:nvSpPr>
        <p:spPr bwMode="auto">
          <a:xfrm rot="5400000">
            <a:off x="565150" y="2833688"/>
            <a:ext cx="287338" cy="366712"/>
          </a:xfrm>
          <a:prstGeom prst="rect">
            <a:avLst/>
          </a:prstGeom>
          <a:noFill/>
          <a:ln w="9525">
            <a:noFill/>
            <a:miter lim="800000"/>
            <a:headEnd/>
            <a:tailEnd/>
          </a:ln>
        </p:spPr>
        <p:txBody>
          <a:bodyPr>
            <a:spAutoFit/>
          </a:bodyPr>
          <a:lstStyle/>
          <a:p>
            <a:r>
              <a:rPr lang="en-GB" b="1">
                <a:solidFill>
                  <a:srgbClr val="2413FB"/>
                </a:solidFill>
                <a:latin typeface="Comic Sans MS" pitchFamily="66" charset="0"/>
              </a:rPr>
              <a:t>·</a:t>
            </a:r>
          </a:p>
        </p:txBody>
      </p:sp>
      <p:sp>
        <p:nvSpPr>
          <p:cNvPr id="27660" name="Text Box 12"/>
          <p:cNvSpPr txBox="1">
            <a:spLocks noChangeAspect="1" noChangeArrowheads="1"/>
          </p:cNvSpPr>
          <p:nvPr/>
        </p:nvSpPr>
        <p:spPr bwMode="auto">
          <a:xfrm rot="5400000">
            <a:off x="1282700" y="2971801"/>
            <a:ext cx="287337" cy="366712"/>
          </a:xfrm>
          <a:prstGeom prst="rect">
            <a:avLst/>
          </a:prstGeom>
          <a:noFill/>
          <a:ln w="9525">
            <a:noFill/>
            <a:miter lim="800000"/>
            <a:headEnd/>
            <a:tailEnd/>
          </a:ln>
        </p:spPr>
        <p:txBody>
          <a:bodyPr>
            <a:spAutoFit/>
          </a:bodyPr>
          <a:lstStyle/>
          <a:p>
            <a:r>
              <a:rPr lang="en-GB" b="1">
                <a:solidFill>
                  <a:srgbClr val="2413FB"/>
                </a:solidFill>
                <a:latin typeface="Comic Sans MS" pitchFamily="66" charset="0"/>
              </a:rPr>
              <a:t>·</a:t>
            </a:r>
          </a:p>
        </p:txBody>
      </p:sp>
      <p:sp>
        <p:nvSpPr>
          <p:cNvPr id="27661" name="Text Box 13"/>
          <p:cNvSpPr txBox="1">
            <a:spLocks noChangeAspect="1" noChangeArrowheads="1"/>
          </p:cNvSpPr>
          <p:nvPr/>
        </p:nvSpPr>
        <p:spPr bwMode="auto">
          <a:xfrm rot="5400000">
            <a:off x="777875" y="3170238"/>
            <a:ext cx="287338" cy="366712"/>
          </a:xfrm>
          <a:prstGeom prst="rect">
            <a:avLst/>
          </a:prstGeom>
          <a:noFill/>
          <a:ln w="9525">
            <a:noFill/>
            <a:miter lim="800000"/>
            <a:headEnd/>
            <a:tailEnd/>
          </a:ln>
        </p:spPr>
        <p:txBody>
          <a:bodyPr>
            <a:spAutoFit/>
          </a:bodyPr>
          <a:lstStyle/>
          <a:p>
            <a:r>
              <a:rPr lang="en-GB" b="1">
                <a:solidFill>
                  <a:srgbClr val="2413FB"/>
                </a:solidFill>
                <a:latin typeface="Comic Sans MS" pitchFamily="66" charset="0"/>
              </a:rPr>
              <a:t>·</a:t>
            </a:r>
          </a:p>
        </p:txBody>
      </p:sp>
      <p:sp>
        <p:nvSpPr>
          <p:cNvPr id="27662" name="Text Box 14"/>
          <p:cNvSpPr txBox="1">
            <a:spLocks noChangeAspect="1" noChangeArrowheads="1"/>
          </p:cNvSpPr>
          <p:nvPr/>
        </p:nvSpPr>
        <p:spPr bwMode="auto">
          <a:xfrm rot="5400000">
            <a:off x="930275" y="3435351"/>
            <a:ext cx="287337" cy="366712"/>
          </a:xfrm>
          <a:prstGeom prst="rect">
            <a:avLst/>
          </a:prstGeom>
          <a:noFill/>
          <a:ln w="9525">
            <a:noFill/>
            <a:miter lim="800000"/>
            <a:headEnd/>
            <a:tailEnd/>
          </a:ln>
        </p:spPr>
        <p:txBody>
          <a:bodyPr>
            <a:spAutoFit/>
          </a:bodyPr>
          <a:lstStyle/>
          <a:p>
            <a:r>
              <a:rPr lang="en-GB" b="1">
                <a:solidFill>
                  <a:srgbClr val="2413FB"/>
                </a:solidFill>
                <a:latin typeface="Comic Sans MS" pitchFamily="66" charset="0"/>
              </a:rPr>
              <a:t>·</a:t>
            </a:r>
          </a:p>
        </p:txBody>
      </p:sp>
      <p:sp>
        <p:nvSpPr>
          <p:cNvPr id="27663" name="Text Box 15"/>
          <p:cNvSpPr txBox="1">
            <a:spLocks noChangeArrowheads="1"/>
          </p:cNvSpPr>
          <p:nvPr/>
        </p:nvSpPr>
        <p:spPr bwMode="auto">
          <a:xfrm>
            <a:off x="3549650" y="1671638"/>
            <a:ext cx="1890713" cy="1314450"/>
          </a:xfrm>
          <a:prstGeom prst="rect">
            <a:avLst/>
          </a:prstGeom>
          <a:solidFill>
            <a:srgbClr val="FFFF66"/>
          </a:solidFill>
          <a:ln w="38100">
            <a:noFill/>
            <a:miter lim="800000"/>
            <a:headEnd/>
            <a:tailEnd/>
          </a:ln>
        </p:spPr>
        <p:txBody>
          <a:bodyPr>
            <a:spAutoFit/>
          </a:bodyPr>
          <a:lstStyle/>
          <a:p>
            <a:pPr algn="ctr"/>
            <a:r>
              <a:rPr lang="en-GB" sz="1600" b="1">
                <a:solidFill>
                  <a:srgbClr val="2413FB"/>
                </a:solidFill>
                <a:latin typeface="Comic Sans MS" pitchFamily="66" charset="0"/>
              </a:rPr>
              <a:t>Identified </a:t>
            </a:r>
          </a:p>
          <a:p>
            <a:pPr algn="ctr"/>
            <a:r>
              <a:rPr lang="en-GB" sz="1600" b="1">
                <a:solidFill>
                  <a:srgbClr val="2413FB"/>
                </a:solidFill>
                <a:latin typeface="Comic Sans MS" pitchFamily="66" charset="0"/>
              </a:rPr>
              <a:t>interaction points</a:t>
            </a:r>
          </a:p>
          <a:p>
            <a:pPr algn="ctr"/>
            <a:endParaRPr lang="en-GB" sz="1600" b="1">
              <a:solidFill>
                <a:srgbClr val="2413FB"/>
              </a:solidFill>
              <a:latin typeface="Comic Sans MS" pitchFamily="66" charset="0"/>
            </a:endParaRPr>
          </a:p>
          <a:p>
            <a:pPr algn="ctr"/>
            <a:endParaRPr lang="en-GB" sz="1600" b="1">
              <a:solidFill>
                <a:srgbClr val="2413FB"/>
              </a:solidFill>
              <a:latin typeface="Comic Sans MS" pitchFamily="66" charset="0"/>
            </a:endParaRPr>
          </a:p>
        </p:txBody>
      </p:sp>
      <p:sp>
        <p:nvSpPr>
          <p:cNvPr id="27664" name="Text Box 16"/>
          <p:cNvSpPr txBox="1">
            <a:spLocks noChangeArrowheads="1"/>
          </p:cNvSpPr>
          <p:nvPr/>
        </p:nvSpPr>
        <p:spPr bwMode="auto">
          <a:xfrm>
            <a:off x="3808413" y="2270125"/>
            <a:ext cx="1574470" cy="400110"/>
          </a:xfrm>
          <a:prstGeom prst="rect">
            <a:avLst/>
          </a:prstGeom>
          <a:solidFill>
            <a:srgbClr val="DDDDDD"/>
          </a:solidFill>
          <a:ln w="31750">
            <a:solidFill>
              <a:srgbClr val="000000"/>
            </a:solidFill>
            <a:miter lim="800000"/>
            <a:headEnd/>
            <a:tailEnd/>
          </a:ln>
        </p:spPr>
        <p:txBody>
          <a:bodyPr wrap="none">
            <a:spAutoFit/>
          </a:bodyPr>
          <a:lstStyle/>
          <a:p>
            <a:r>
              <a:rPr lang="en-US" sz="2000" b="1">
                <a:solidFill>
                  <a:srgbClr val="2413FB"/>
                </a:solidFill>
                <a:latin typeface="Comic Sans MS" pitchFamily="66" charset="0"/>
              </a:rPr>
              <a:t>(x,y,z,E,t)</a:t>
            </a:r>
            <a:r>
              <a:rPr lang="en-US" sz="2000" b="1" baseline="-25000">
                <a:solidFill>
                  <a:srgbClr val="2413FB"/>
                </a:solidFill>
                <a:latin typeface="Comic Sans MS" pitchFamily="66" charset="0"/>
              </a:rPr>
              <a:t>i</a:t>
            </a:r>
          </a:p>
        </p:txBody>
      </p:sp>
      <p:sp>
        <p:nvSpPr>
          <p:cNvPr id="27665" name="Text Box 17"/>
          <p:cNvSpPr txBox="1">
            <a:spLocks noChangeArrowheads="1"/>
          </p:cNvSpPr>
          <p:nvPr/>
        </p:nvSpPr>
        <p:spPr bwMode="auto">
          <a:xfrm>
            <a:off x="6172200" y="1673225"/>
            <a:ext cx="2827338" cy="1069975"/>
          </a:xfrm>
          <a:prstGeom prst="rect">
            <a:avLst/>
          </a:prstGeom>
          <a:solidFill>
            <a:srgbClr val="FFFF66"/>
          </a:solidFill>
          <a:ln w="38100">
            <a:noFill/>
            <a:miter lim="800000"/>
            <a:headEnd/>
            <a:tailEnd/>
          </a:ln>
        </p:spPr>
        <p:txBody>
          <a:bodyPr>
            <a:spAutoFit/>
          </a:bodyPr>
          <a:lstStyle/>
          <a:p>
            <a:pPr algn="ctr"/>
            <a:r>
              <a:rPr lang="en-GB" sz="1600" b="1">
                <a:solidFill>
                  <a:srgbClr val="2413FB"/>
                </a:solidFill>
                <a:latin typeface="Comic Sans MS" pitchFamily="66" charset="0"/>
              </a:rPr>
              <a:t>Reconstruction of tracks </a:t>
            </a:r>
          </a:p>
          <a:p>
            <a:pPr algn="ctr"/>
            <a:r>
              <a:rPr lang="en-GB" sz="1600" b="1">
                <a:solidFill>
                  <a:srgbClr val="2413FB"/>
                </a:solidFill>
                <a:latin typeface="Comic Sans MS" pitchFamily="66" charset="0"/>
              </a:rPr>
              <a:t>e.g. by evaluation of</a:t>
            </a:r>
            <a:r>
              <a:rPr lang="de-DE" sz="1600" b="1">
                <a:solidFill>
                  <a:srgbClr val="2413FB"/>
                </a:solidFill>
                <a:latin typeface="Comic Sans MS" pitchFamily="66" charset="0"/>
              </a:rPr>
              <a:t> </a:t>
            </a:r>
            <a:r>
              <a:rPr lang="en-GB" sz="1600" b="1">
                <a:solidFill>
                  <a:srgbClr val="2413FB"/>
                </a:solidFill>
                <a:latin typeface="Comic Sans MS" pitchFamily="66" charset="0"/>
              </a:rPr>
              <a:t>permutations </a:t>
            </a:r>
          </a:p>
          <a:p>
            <a:pPr algn="ctr"/>
            <a:r>
              <a:rPr lang="en-GB" sz="1600" b="1">
                <a:solidFill>
                  <a:srgbClr val="2413FB"/>
                </a:solidFill>
                <a:latin typeface="Comic Sans MS" pitchFamily="66" charset="0"/>
              </a:rPr>
              <a:t>of interaction points</a:t>
            </a:r>
          </a:p>
        </p:txBody>
      </p:sp>
      <p:pic>
        <p:nvPicPr>
          <p:cNvPr id="27666" name="Picture 18" descr="TrackingGamma1"/>
          <p:cNvPicPr>
            <a:picLocks noChangeAspect="1" noChangeArrowheads="1"/>
          </p:cNvPicPr>
          <p:nvPr/>
        </p:nvPicPr>
        <p:blipFill>
          <a:blip r:embed="rId4" cstate="print"/>
          <a:srcRect/>
          <a:stretch>
            <a:fillRect/>
          </a:stretch>
        </p:blipFill>
        <p:spPr bwMode="auto">
          <a:xfrm>
            <a:off x="5715000" y="3101975"/>
            <a:ext cx="3019425" cy="1241425"/>
          </a:xfrm>
          <a:prstGeom prst="rect">
            <a:avLst/>
          </a:prstGeom>
          <a:noFill/>
          <a:ln w="9525">
            <a:noFill/>
            <a:miter lim="800000"/>
            <a:headEnd/>
            <a:tailEnd/>
          </a:ln>
        </p:spPr>
      </p:pic>
      <p:sp>
        <p:nvSpPr>
          <p:cNvPr id="27667" name="Text Box 19"/>
          <p:cNvSpPr txBox="1">
            <a:spLocks noChangeArrowheads="1"/>
          </p:cNvSpPr>
          <p:nvPr/>
        </p:nvSpPr>
        <p:spPr bwMode="auto">
          <a:xfrm>
            <a:off x="152400" y="4797425"/>
            <a:ext cx="2300288" cy="1069975"/>
          </a:xfrm>
          <a:prstGeom prst="rect">
            <a:avLst/>
          </a:prstGeom>
          <a:solidFill>
            <a:srgbClr val="FFFF66"/>
          </a:solidFill>
          <a:ln w="38100">
            <a:noFill/>
            <a:miter lim="800000"/>
            <a:headEnd/>
            <a:tailEnd/>
          </a:ln>
        </p:spPr>
        <p:txBody>
          <a:bodyPr>
            <a:spAutoFit/>
          </a:bodyPr>
          <a:lstStyle/>
          <a:p>
            <a:pPr algn="ctr"/>
            <a:r>
              <a:rPr lang="en-GB" sz="1600" b="1" dirty="0">
                <a:solidFill>
                  <a:srgbClr val="2413FB"/>
                </a:solidFill>
                <a:latin typeface="Comic Sans MS" pitchFamily="66" charset="0"/>
              </a:rPr>
              <a:t>Digital electronics</a:t>
            </a:r>
          </a:p>
          <a:p>
            <a:pPr algn="ctr"/>
            <a:r>
              <a:rPr lang="en-GB" sz="1600" b="1" dirty="0">
                <a:solidFill>
                  <a:srgbClr val="2413FB"/>
                </a:solidFill>
                <a:latin typeface="Comic Sans MS" pitchFamily="66" charset="0"/>
              </a:rPr>
              <a:t>to record and </a:t>
            </a:r>
            <a:br>
              <a:rPr lang="en-GB" sz="1600" b="1" dirty="0">
                <a:solidFill>
                  <a:srgbClr val="2413FB"/>
                </a:solidFill>
                <a:latin typeface="Comic Sans MS" pitchFamily="66" charset="0"/>
              </a:rPr>
            </a:br>
            <a:r>
              <a:rPr lang="en-GB" sz="1600" b="1" dirty="0">
                <a:solidFill>
                  <a:srgbClr val="2413FB"/>
                </a:solidFill>
                <a:latin typeface="Comic Sans MS" pitchFamily="66" charset="0"/>
              </a:rPr>
              <a:t>process segment signals</a:t>
            </a:r>
          </a:p>
        </p:txBody>
      </p:sp>
      <p:sp>
        <p:nvSpPr>
          <p:cNvPr id="27668" name="Text Box 20"/>
          <p:cNvSpPr txBox="1">
            <a:spLocks noChangeArrowheads="1"/>
          </p:cNvSpPr>
          <p:nvPr/>
        </p:nvSpPr>
        <p:spPr bwMode="auto">
          <a:xfrm>
            <a:off x="71438" y="2590800"/>
            <a:ext cx="309562" cy="457200"/>
          </a:xfrm>
          <a:prstGeom prst="rect">
            <a:avLst/>
          </a:prstGeom>
          <a:noFill/>
          <a:ln w="9525">
            <a:noFill/>
            <a:miter lim="800000"/>
            <a:headEnd/>
            <a:tailEnd/>
          </a:ln>
        </p:spPr>
        <p:txBody>
          <a:bodyPr wrap="none">
            <a:spAutoFit/>
          </a:bodyPr>
          <a:lstStyle/>
          <a:p>
            <a:r>
              <a:rPr lang="de-DE" sz="2400" b="1">
                <a:solidFill>
                  <a:srgbClr val="2413FB"/>
                </a:solidFill>
                <a:latin typeface="Symbol" pitchFamily="18" charset="2"/>
              </a:rPr>
              <a:t>g</a:t>
            </a:r>
            <a:endParaRPr lang="en-GB" sz="2400" b="1">
              <a:solidFill>
                <a:srgbClr val="2413FB"/>
              </a:solidFill>
              <a:latin typeface="Symbol" pitchFamily="18" charset="2"/>
            </a:endParaRPr>
          </a:p>
        </p:txBody>
      </p:sp>
      <p:sp>
        <p:nvSpPr>
          <p:cNvPr id="27669" name="Text Box 21"/>
          <p:cNvSpPr txBox="1">
            <a:spLocks noChangeArrowheads="1"/>
          </p:cNvSpPr>
          <p:nvPr/>
        </p:nvSpPr>
        <p:spPr bwMode="auto">
          <a:xfrm>
            <a:off x="1111250" y="1250950"/>
            <a:ext cx="344488" cy="519113"/>
          </a:xfrm>
          <a:prstGeom prst="rect">
            <a:avLst/>
          </a:prstGeom>
          <a:solidFill>
            <a:srgbClr val="FF0000"/>
          </a:solidFill>
          <a:ln w="9525">
            <a:noFill/>
            <a:miter lim="800000"/>
            <a:headEnd/>
            <a:tailEnd/>
          </a:ln>
        </p:spPr>
        <p:txBody>
          <a:bodyPr wrap="none">
            <a:spAutoFit/>
          </a:bodyPr>
          <a:lstStyle/>
          <a:p>
            <a:r>
              <a:rPr lang="en-US" sz="2800">
                <a:solidFill>
                  <a:srgbClr val="2413FB"/>
                </a:solidFill>
                <a:latin typeface="Comic Sans MS" pitchFamily="66" charset="0"/>
              </a:rPr>
              <a:t>1</a:t>
            </a:r>
          </a:p>
        </p:txBody>
      </p:sp>
      <p:sp>
        <p:nvSpPr>
          <p:cNvPr id="27670" name="Text Box 22"/>
          <p:cNvSpPr txBox="1">
            <a:spLocks noChangeArrowheads="1"/>
          </p:cNvSpPr>
          <p:nvPr/>
        </p:nvSpPr>
        <p:spPr bwMode="auto">
          <a:xfrm>
            <a:off x="1111250" y="4122738"/>
            <a:ext cx="401638" cy="519112"/>
          </a:xfrm>
          <a:prstGeom prst="rect">
            <a:avLst/>
          </a:prstGeom>
          <a:solidFill>
            <a:srgbClr val="FF0000"/>
          </a:solidFill>
          <a:ln w="9525">
            <a:noFill/>
            <a:miter lim="800000"/>
            <a:headEnd/>
            <a:tailEnd/>
          </a:ln>
        </p:spPr>
        <p:txBody>
          <a:bodyPr wrap="none">
            <a:spAutoFit/>
          </a:bodyPr>
          <a:lstStyle/>
          <a:p>
            <a:r>
              <a:rPr lang="en-US" sz="2800">
                <a:solidFill>
                  <a:srgbClr val="2413FB"/>
                </a:solidFill>
                <a:latin typeface="Comic Sans MS" pitchFamily="66" charset="0"/>
              </a:rPr>
              <a:t>2</a:t>
            </a:r>
          </a:p>
        </p:txBody>
      </p:sp>
      <p:sp>
        <p:nvSpPr>
          <p:cNvPr id="27671" name="Text Box 23"/>
          <p:cNvSpPr txBox="1">
            <a:spLocks noChangeArrowheads="1"/>
          </p:cNvSpPr>
          <p:nvPr/>
        </p:nvSpPr>
        <p:spPr bwMode="auto">
          <a:xfrm>
            <a:off x="4303713" y="4124325"/>
            <a:ext cx="401637" cy="519113"/>
          </a:xfrm>
          <a:prstGeom prst="rect">
            <a:avLst/>
          </a:prstGeom>
          <a:solidFill>
            <a:srgbClr val="FF0000"/>
          </a:solidFill>
          <a:ln w="9525">
            <a:noFill/>
            <a:miter lim="800000"/>
            <a:headEnd/>
            <a:tailEnd/>
          </a:ln>
        </p:spPr>
        <p:txBody>
          <a:bodyPr wrap="none">
            <a:spAutoFit/>
          </a:bodyPr>
          <a:lstStyle/>
          <a:p>
            <a:r>
              <a:rPr lang="en-US" sz="2800">
                <a:solidFill>
                  <a:srgbClr val="2413FB"/>
                </a:solidFill>
                <a:latin typeface="Comic Sans MS" pitchFamily="66" charset="0"/>
              </a:rPr>
              <a:t>3</a:t>
            </a:r>
          </a:p>
        </p:txBody>
      </p:sp>
      <p:sp>
        <p:nvSpPr>
          <p:cNvPr id="27672" name="Text Box 24"/>
          <p:cNvSpPr txBox="1">
            <a:spLocks noChangeArrowheads="1"/>
          </p:cNvSpPr>
          <p:nvPr/>
        </p:nvSpPr>
        <p:spPr bwMode="auto">
          <a:xfrm>
            <a:off x="5865813" y="947738"/>
            <a:ext cx="401637" cy="519112"/>
          </a:xfrm>
          <a:prstGeom prst="rect">
            <a:avLst/>
          </a:prstGeom>
          <a:solidFill>
            <a:srgbClr val="FF0000"/>
          </a:solidFill>
          <a:ln w="9525">
            <a:noFill/>
            <a:miter lim="800000"/>
            <a:headEnd/>
            <a:tailEnd/>
          </a:ln>
        </p:spPr>
        <p:txBody>
          <a:bodyPr wrap="none">
            <a:spAutoFit/>
          </a:bodyPr>
          <a:lstStyle/>
          <a:p>
            <a:r>
              <a:rPr lang="en-US" sz="2800">
                <a:solidFill>
                  <a:srgbClr val="2413FB"/>
                </a:solidFill>
                <a:latin typeface="Comic Sans MS" pitchFamily="66" charset="0"/>
              </a:rPr>
              <a:t>4</a:t>
            </a:r>
          </a:p>
        </p:txBody>
      </p:sp>
      <p:sp>
        <p:nvSpPr>
          <p:cNvPr id="27673" name="AutoShape 25"/>
          <p:cNvSpPr>
            <a:spLocks noChangeArrowheads="1"/>
          </p:cNvSpPr>
          <p:nvPr/>
        </p:nvSpPr>
        <p:spPr bwMode="auto">
          <a:xfrm flipV="1">
            <a:off x="6959600" y="5232400"/>
            <a:ext cx="1295400" cy="762000"/>
          </a:xfrm>
          <a:prstGeom prst="triangle">
            <a:avLst>
              <a:gd name="adj" fmla="val 50000"/>
            </a:avLst>
          </a:prstGeom>
          <a:solidFill>
            <a:schemeClr val="bg2"/>
          </a:solidFill>
          <a:ln w="9525">
            <a:solidFill>
              <a:schemeClr val="bg2"/>
            </a:solidFill>
            <a:miter lim="800000"/>
            <a:headEnd/>
            <a:tailEnd/>
          </a:ln>
        </p:spPr>
        <p:txBody>
          <a:bodyPr wrap="none" anchor="ctr"/>
          <a:lstStyle/>
          <a:p>
            <a:endParaRPr lang="sv-SE">
              <a:solidFill>
                <a:srgbClr val="2413FB"/>
              </a:solidFill>
            </a:endParaRPr>
          </a:p>
        </p:txBody>
      </p:sp>
      <p:sp>
        <p:nvSpPr>
          <p:cNvPr id="27674" name="Text Box 26"/>
          <p:cNvSpPr txBox="1">
            <a:spLocks noChangeArrowheads="1"/>
          </p:cNvSpPr>
          <p:nvPr/>
        </p:nvSpPr>
        <p:spPr bwMode="auto">
          <a:xfrm>
            <a:off x="5638800" y="6092825"/>
            <a:ext cx="3505200" cy="457200"/>
          </a:xfrm>
          <a:prstGeom prst="rect">
            <a:avLst/>
          </a:prstGeom>
          <a:solidFill>
            <a:srgbClr val="FFFF66"/>
          </a:solidFill>
          <a:ln w="38100">
            <a:noFill/>
            <a:miter lim="800000"/>
            <a:headEnd/>
            <a:tailEnd/>
          </a:ln>
        </p:spPr>
        <p:txBody>
          <a:bodyPr>
            <a:spAutoFit/>
          </a:bodyPr>
          <a:lstStyle/>
          <a:p>
            <a:pPr algn="ctr" eaLnBrk="0" hangingPunct="0"/>
            <a:r>
              <a:rPr lang="it-IT" sz="2400" b="1" dirty="0">
                <a:solidFill>
                  <a:srgbClr val="2413FB"/>
                </a:solidFill>
                <a:latin typeface="Comic Sans MS" pitchFamily="66" charset="0"/>
              </a:rPr>
              <a:t>reconstructed </a:t>
            </a:r>
            <a:r>
              <a:rPr lang="it-IT" sz="2400" b="1" dirty="0">
                <a:solidFill>
                  <a:srgbClr val="2413FB"/>
                </a:solidFill>
                <a:latin typeface="Symbol" pitchFamily="18" charset="2"/>
              </a:rPr>
              <a:t>g</a:t>
            </a:r>
            <a:r>
              <a:rPr lang="it-IT" sz="2400" b="1" dirty="0">
                <a:solidFill>
                  <a:srgbClr val="2413FB"/>
                </a:solidFill>
                <a:latin typeface="Comic Sans MS" pitchFamily="66" charset="0"/>
              </a:rPr>
              <a:t> rays</a:t>
            </a:r>
            <a:endParaRPr lang="en-GB" sz="2400" b="1" dirty="0">
              <a:solidFill>
                <a:srgbClr val="2413FB"/>
              </a:solidFill>
              <a:latin typeface="Comic Sans MS" pitchFamily="66" charset="0"/>
            </a:endParaRPr>
          </a:p>
        </p:txBody>
      </p:sp>
      <p:pic>
        <p:nvPicPr>
          <p:cNvPr id="27675" name="Picture 27" descr="crystal"/>
          <p:cNvPicPr>
            <a:picLocks noChangeAspect="1" noChangeArrowheads="1"/>
          </p:cNvPicPr>
          <p:nvPr/>
        </p:nvPicPr>
        <p:blipFill>
          <a:blip r:embed="rId5" cstate="print"/>
          <a:srcRect/>
          <a:stretch>
            <a:fillRect/>
          </a:stretch>
        </p:blipFill>
        <p:spPr bwMode="auto">
          <a:xfrm>
            <a:off x="304800" y="2438400"/>
            <a:ext cx="1905000" cy="1612900"/>
          </a:xfrm>
          <a:prstGeom prst="rect">
            <a:avLst/>
          </a:prstGeom>
          <a:noFill/>
          <a:ln w="9525">
            <a:noFill/>
            <a:miter lim="800000"/>
            <a:headEnd/>
            <a:tailEnd/>
          </a:ln>
        </p:spPr>
      </p:pic>
      <p:grpSp>
        <p:nvGrpSpPr>
          <p:cNvPr id="33" name="40 Grupo"/>
          <p:cNvGrpSpPr>
            <a:grpSpLocks/>
          </p:cNvGrpSpPr>
          <p:nvPr/>
        </p:nvGrpSpPr>
        <p:grpSpPr bwMode="auto">
          <a:xfrm>
            <a:off x="2786063" y="4869160"/>
            <a:ext cx="2722041" cy="1502495"/>
            <a:chOff x="1143000" y="2643182"/>
            <a:chExt cx="3071810" cy="1943106"/>
          </a:xfrm>
        </p:grpSpPr>
        <p:pic>
          <p:nvPicPr>
            <p:cNvPr id="34" name="Picture 48" descr="fpulses"/>
            <p:cNvPicPr>
              <a:picLocks noChangeAspect="1" noChangeArrowheads="1"/>
            </p:cNvPicPr>
            <p:nvPr/>
          </p:nvPicPr>
          <p:blipFill>
            <a:blip r:embed="rId6" cstate="print"/>
            <a:srcRect l="9822" t="62372" r="62729" b="7146"/>
            <a:stretch>
              <a:fillRect/>
            </a:stretch>
          </p:blipFill>
          <p:spPr bwMode="auto">
            <a:xfrm>
              <a:off x="1143000" y="2643182"/>
              <a:ext cx="3071810" cy="1943106"/>
            </a:xfrm>
            <a:prstGeom prst="rect">
              <a:avLst/>
            </a:prstGeom>
            <a:noFill/>
            <a:ln w="9525">
              <a:noFill/>
              <a:miter lim="800000"/>
              <a:headEnd/>
              <a:tailEnd/>
            </a:ln>
          </p:spPr>
        </p:pic>
        <p:pic>
          <p:nvPicPr>
            <p:cNvPr id="35" name="Picture 48" descr="fpulses"/>
            <p:cNvPicPr>
              <a:picLocks noChangeAspect="1" noChangeArrowheads="1"/>
            </p:cNvPicPr>
            <p:nvPr/>
          </p:nvPicPr>
          <p:blipFill>
            <a:blip r:embed="rId6" cstate="print"/>
            <a:srcRect l="11098" t="49707" r="76134" b="36507"/>
            <a:stretch>
              <a:fillRect/>
            </a:stretch>
          </p:blipFill>
          <p:spPr bwMode="auto">
            <a:xfrm>
              <a:off x="2786050" y="3643314"/>
              <a:ext cx="1428760" cy="878772"/>
            </a:xfrm>
            <a:prstGeom prst="rect">
              <a:avLst/>
            </a:prstGeom>
            <a:noFill/>
            <a:ln w="9525">
              <a:noFill/>
              <a:miter lim="800000"/>
              <a:headEnd/>
              <a:tailEnd/>
            </a:ln>
          </p:spPr>
        </p:pic>
      </p:grpSp>
      <p:sp>
        <p:nvSpPr>
          <p:cNvPr id="36" name="Platshållare för sidfot 35"/>
          <p:cNvSpPr>
            <a:spLocks noGrp="1"/>
          </p:cNvSpPr>
          <p:nvPr>
            <p:ph type="ftr" sz="quarter" idx="11"/>
          </p:nvPr>
        </p:nvSpPr>
        <p:spPr>
          <a:xfrm>
            <a:off x="3124200" y="6356350"/>
            <a:ext cx="2895600" cy="365125"/>
          </a:xfrm>
          <a:prstGeom prst="rect">
            <a:avLst/>
          </a:prstGeom>
        </p:spPr>
        <p:txBody>
          <a:bodyPr vert="horz" lIns="91440" tIns="45720" rIns="91440" bIns="45720" rtlCol="0" anchor="ctr"/>
          <a:lstStyle>
            <a:defPPr>
              <a:defRPr lang="sv-S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AGATA  - status &amp; outlook     Bo Cederwall   VECC Kolkata,  2015-02-23</a:t>
            </a:r>
            <a:endParaRPr lang="sv-SE" dirty="0"/>
          </a:p>
        </p:txBody>
      </p:sp>
      <p:pic>
        <p:nvPicPr>
          <p:cNvPr id="2" name="Picture 7" descr="logoAgata">
            <a:extLst>
              <a:ext uri="{FF2B5EF4-FFF2-40B4-BE49-F238E27FC236}">
                <a16:creationId xmlns:a16="http://schemas.microsoft.com/office/drawing/2014/main" id="{823FD3FB-EC16-7011-5A2E-666CECD1D5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81169" y="74175"/>
            <a:ext cx="979487"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8" descr="kth_cmyk">
            <a:extLst>
              <a:ext uri="{FF2B5EF4-FFF2-40B4-BE49-F238E27FC236}">
                <a16:creationId xmlns:a16="http://schemas.microsoft.com/office/drawing/2014/main" id="{63754265-B235-B98F-CC4F-CB16FF3C970F}"/>
              </a:ext>
            </a:extLst>
          </p:cNvPr>
          <p:cNvPicPr>
            <a:picLocks noChangeAspect="1" noChangeArrowheads="1"/>
          </p:cNvPicPr>
          <p:nvPr/>
        </p:nvPicPr>
        <p:blipFill>
          <a:blip r:embed="rId8" cstate="print"/>
          <a:srcRect/>
          <a:stretch>
            <a:fillRect/>
          </a:stretch>
        </p:blipFill>
        <p:spPr bwMode="auto">
          <a:xfrm>
            <a:off x="104176" y="84957"/>
            <a:ext cx="819150" cy="819150"/>
          </a:xfrm>
          <a:prstGeom prst="rect">
            <a:avLst/>
          </a:prstGeom>
          <a:noFill/>
          <a:ln w="9525">
            <a:noFill/>
            <a:miter lim="800000"/>
            <a:headEnd/>
            <a:tailEnd/>
          </a:ln>
        </p:spPr>
      </p:pic>
      <p:sp>
        <p:nvSpPr>
          <p:cNvPr id="4" name="textruta 3">
            <a:extLst>
              <a:ext uri="{FF2B5EF4-FFF2-40B4-BE49-F238E27FC236}">
                <a16:creationId xmlns:a16="http://schemas.microsoft.com/office/drawing/2014/main" id="{E6E35A59-B2AA-0B3C-77F0-3E4B7518D5C6}"/>
              </a:ext>
            </a:extLst>
          </p:cNvPr>
          <p:cNvSpPr txBox="1"/>
          <p:nvPr/>
        </p:nvSpPr>
        <p:spPr>
          <a:xfrm>
            <a:off x="6988331" y="6615944"/>
            <a:ext cx="2365099"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sv-SE" sz="1200" dirty="0">
                <a:solidFill>
                  <a:schemeClr val="accent2">
                    <a:lumMod val="40000"/>
                    <a:lumOff val="60000"/>
                  </a:schemeClr>
                </a:solidFill>
              </a:rPr>
              <a:t>NN2024  Whistler, BC CA /  BC </a:t>
            </a:r>
          </a:p>
        </p:txBody>
      </p:sp>
    </p:spTree>
    <p:extLst>
      <p:ext uri="{BB962C8B-B14F-4D97-AF65-F5344CB8AC3E}">
        <p14:creationId xmlns:p14="http://schemas.microsoft.com/office/powerpoint/2010/main" val="138350985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logoAgata">
            <a:extLst>
              <a:ext uri="{FF2B5EF4-FFF2-40B4-BE49-F238E27FC236}">
                <a16:creationId xmlns:a16="http://schemas.microsoft.com/office/drawing/2014/main" id="{823FD3FB-EC16-7011-5A2E-666CECD1D5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1169" y="74175"/>
            <a:ext cx="979487"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8" descr="kth_cmyk">
            <a:extLst>
              <a:ext uri="{FF2B5EF4-FFF2-40B4-BE49-F238E27FC236}">
                <a16:creationId xmlns:a16="http://schemas.microsoft.com/office/drawing/2014/main" id="{63754265-B235-B98F-CC4F-CB16FF3C970F}"/>
              </a:ext>
            </a:extLst>
          </p:cNvPr>
          <p:cNvPicPr>
            <a:picLocks noChangeAspect="1" noChangeArrowheads="1"/>
          </p:cNvPicPr>
          <p:nvPr/>
        </p:nvPicPr>
        <p:blipFill>
          <a:blip r:embed="rId4" cstate="print"/>
          <a:srcRect/>
          <a:stretch>
            <a:fillRect/>
          </a:stretch>
        </p:blipFill>
        <p:spPr bwMode="auto">
          <a:xfrm>
            <a:off x="104176" y="84957"/>
            <a:ext cx="819150" cy="819150"/>
          </a:xfrm>
          <a:prstGeom prst="rect">
            <a:avLst/>
          </a:prstGeom>
          <a:noFill/>
          <a:ln w="9525">
            <a:noFill/>
            <a:miter lim="800000"/>
            <a:headEnd/>
            <a:tailEnd/>
          </a:ln>
        </p:spPr>
      </p:pic>
      <p:grpSp>
        <p:nvGrpSpPr>
          <p:cNvPr id="49" name="Group 2">
            <a:extLst>
              <a:ext uri="{FF2B5EF4-FFF2-40B4-BE49-F238E27FC236}">
                <a16:creationId xmlns:a16="http://schemas.microsoft.com/office/drawing/2014/main" id="{C6DD707A-1147-0C4F-FF99-DAD32BFC829B}"/>
              </a:ext>
            </a:extLst>
          </p:cNvPr>
          <p:cNvGrpSpPr>
            <a:grpSpLocks/>
          </p:cNvGrpSpPr>
          <p:nvPr/>
        </p:nvGrpSpPr>
        <p:grpSpPr bwMode="auto">
          <a:xfrm>
            <a:off x="246062" y="980728"/>
            <a:ext cx="8651875" cy="5800725"/>
            <a:chOff x="112" y="759"/>
            <a:chExt cx="5450" cy="3654"/>
          </a:xfrm>
        </p:grpSpPr>
        <p:grpSp>
          <p:nvGrpSpPr>
            <p:cNvPr id="50" name="Group 3">
              <a:extLst>
                <a:ext uri="{FF2B5EF4-FFF2-40B4-BE49-F238E27FC236}">
                  <a16:creationId xmlns:a16="http://schemas.microsoft.com/office/drawing/2014/main" id="{379EB82F-B6AE-7807-3F1B-330952E471FE}"/>
                </a:ext>
              </a:extLst>
            </p:cNvPr>
            <p:cNvGrpSpPr>
              <a:grpSpLocks/>
            </p:cNvGrpSpPr>
            <p:nvPr/>
          </p:nvGrpSpPr>
          <p:grpSpPr bwMode="auto">
            <a:xfrm>
              <a:off x="3430" y="2165"/>
              <a:ext cx="2132" cy="2238"/>
              <a:chOff x="3531" y="1979"/>
              <a:chExt cx="2132" cy="2238"/>
            </a:xfrm>
          </p:grpSpPr>
          <p:grpSp>
            <p:nvGrpSpPr>
              <p:cNvPr id="344070" name="Group 4">
                <a:extLst>
                  <a:ext uri="{FF2B5EF4-FFF2-40B4-BE49-F238E27FC236}">
                    <a16:creationId xmlns:a16="http://schemas.microsoft.com/office/drawing/2014/main" id="{76FA3F64-6A0F-E34C-A85E-715EC5A07CCE}"/>
                  </a:ext>
                </a:extLst>
              </p:cNvPr>
              <p:cNvGrpSpPr>
                <a:grpSpLocks/>
              </p:cNvGrpSpPr>
              <p:nvPr/>
            </p:nvGrpSpPr>
            <p:grpSpPr bwMode="auto">
              <a:xfrm rot="16200000">
                <a:off x="3515" y="2069"/>
                <a:ext cx="2164" cy="2132"/>
                <a:chOff x="3515" y="2069"/>
                <a:chExt cx="2164" cy="2132"/>
              </a:xfrm>
            </p:grpSpPr>
            <p:pic>
              <p:nvPicPr>
                <p:cNvPr id="344078" name="Picture 5">
                  <a:extLst>
                    <a:ext uri="{FF2B5EF4-FFF2-40B4-BE49-F238E27FC236}">
                      <a16:creationId xmlns:a16="http://schemas.microsoft.com/office/drawing/2014/main" id="{3468B345-9B67-64FD-CC38-4B8F7F69A6F7}"/>
                    </a:ext>
                  </a:extLst>
                </p:cNvPr>
                <p:cNvPicPr>
                  <a:picLocks noChangeAspect="1" noChangeArrowheads="1"/>
                </p:cNvPicPr>
                <p:nvPr/>
              </p:nvPicPr>
              <p:blipFill>
                <a:blip r:embed="rId5" cstate="print"/>
                <a:srcRect/>
                <a:stretch>
                  <a:fillRect/>
                </a:stretch>
              </p:blipFill>
              <p:spPr bwMode="auto">
                <a:xfrm>
                  <a:off x="3515" y="2069"/>
                  <a:ext cx="1884" cy="2132"/>
                </a:xfrm>
                <a:prstGeom prst="rect">
                  <a:avLst/>
                </a:prstGeom>
                <a:noFill/>
              </p:spPr>
            </p:pic>
            <p:sp>
              <p:nvSpPr>
                <p:cNvPr id="344079" name="Oval 6">
                  <a:extLst>
                    <a:ext uri="{FF2B5EF4-FFF2-40B4-BE49-F238E27FC236}">
                      <a16:creationId xmlns:a16="http://schemas.microsoft.com/office/drawing/2014/main" id="{444BA9B7-9574-DE36-0C18-1D7BEE6B1988}"/>
                    </a:ext>
                  </a:extLst>
                </p:cNvPr>
                <p:cNvSpPr>
                  <a:spLocks noChangeArrowheads="1"/>
                </p:cNvSpPr>
                <p:nvPr/>
              </p:nvSpPr>
              <p:spPr bwMode="auto">
                <a:xfrm>
                  <a:off x="3969" y="2432"/>
                  <a:ext cx="90" cy="91"/>
                </a:xfrm>
                <a:prstGeom prst="ellipse">
                  <a:avLst/>
                </a:prstGeom>
                <a:solidFill>
                  <a:srgbClr val="FF0000"/>
                </a:solidFill>
                <a:ln w="9525">
                  <a:solidFill>
                    <a:schemeClr val="tx1"/>
                  </a:solidFill>
                  <a:round/>
                  <a:headEnd/>
                  <a:tailEnd/>
                </a:ln>
                <a:effectLst/>
              </p:spPr>
              <p:txBody>
                <a:bodyPr wrap="none" anchor="ctr"/>
                <a:lstStyle/>
                <a:p>
                  <a:endParaRPr lang="sv-SE"/>
                </a:p>
              </p:txBody>
            </p:sp>
            <p:sp>
              <p:nvSpPr>
                <p:cNvPr id="344080" name="AutoShape 7">
                  <a:extLst>
                    <a:ext uri="{FF2B5EF4-FFF2-40B4-BE49-F238E27FC236}">
                      <a16:creationId xmlns:a16="http://schemas.microsoft.com/office/drawing/2014/main" id="{3FDE8063-9507-33EF-868D-84FECE102600}"/>
                    </a:ext>
                  </a:extLst>
                </p:cNvPr>
                <p:cNvSpPr>
                  <a:spLocks noChangeArrowheads="1"/>
                </p:cNvSpPr>
                <p:nvPr/>
              </p:nvSpPr>
              <p:spPr bwMode="auto">
                <a:xfrm rot="15586783" flipV="1">
                  <a:off x="5361" y="2802"/>
                  <a:ext cx="499" cy="136"/>
                </a:xfrm>
                <a:prstGeom prst="curvedDownArrow">
                  <a:avLst>
                    <a:gd name="adj1" fmla="val 73382"/>
                    <a:gd name="adj2" fmla="val 146765"/>
                    <a:gd name="adj3" fmla="val 33333"/>
                  </a:avLst>
                </a:prstGeom>
                <a:solidFill>
                  <a:schemeClr val="accent1"/>
                </a:solidFill>
                <a:ln w="9525">
                  <a:solidFill>
                    <a:schemeClr val="tx1"/>
                  </a:solidFill>
                  <a:miter lim="800000"/>
                  <a:headEnd/>
                  <a:tailEnd/>
                </a:ln>
                <a:effectLst/>
              </p:spPr>
              <p:txBody>
                <a:bodyPr wrap="none" anchor="ctr"/>
                <a:lstStyle/>
                <a:p>
                  <a:endParaRPr lang="sv-SE"/>
                </a:p>
              </p:txBody>
            </p:sp>
            <p:sp>
              <p:nvSpPr>
                <p:cNvPr id="344081" name="Text Box 8">
                  <a:extLst>
                    <a:ext uri="{FF2B5EF4-FFF2-40B4-BE49-F238E27FC236}">
                      <a16:creationId xmlns:a16="http://schemas.microsoft.com/office/drawing/2014/main" id="{7E7ADB23-24A9-D644-3F21-A555B4C91F10}"/>
                    </a:ext>
                  </a:extLst>
                </p:cNvPr>
                <p:cNvSpPr txBox="1">
                  <a:spLocks noChangeArrowheads="1"/>
                </p:cNvSpPr>
                <p:nvPr/>
              </p:nvSpPr>
              <p:spPr bwMode="auto">
                <a:xfrm>
                  <a:off x="5354" y="3017"/>
                  <a:ext cx="272" cy="231"/>
                </a:xfrm>
                <a:prstGeom prst="rect">
                  <a:avLst/>
                </a:prstGeom>
                <a:noFill/>
                <a:ln w="9525">
                  <a:noFill/>
                  <a:miter lim="800000"/>
                  <a:headEnd/>
                  <a:tailEnd/>
                </a:ln>
                <a:effectLst/>
              </p:spPr>
              <p:txBody>
                <a:bodyPr>
                  <a:spAutoFit/>
                </a:bodyPr>
                <a:lstStyle/>
                <a:p>
                  <a:pPr eaLnBrk="1" hangingPunct="1">
                    <a:spcBef>
                      <a:spcPct val="50000"/>
                    </a:spcBef>
                  </a:pPr>
                  <a:r>
                    <a:rPr lang="en-GB" sz="1800" i="0">
                      <a:latin typeface="Arial" pitchFamily="34" charset="0"/>
                      <a:cs typeface="Arial" pitchFamily="34" charset="0"/>
                    </a:rPr>
                    <a:t>0</a:t>
                  </a:r>
                  <a:r>
                    <a:rPr lang="en-GB" sz="1800" i="0" baseline="30000">
                      <a:latin typeface="Arial" pitchFamily="34" charset="0"/>
                      <a:cs typeface="Arial" pitchFamily="34" charset="0"/>
                    </a:rPr>
                    <a:t>o</a:t>
                  </a:r>
                  <a:endParaRPr lang="en-US" sz="1800" i="0" baseline="30000">
                    <a:latin typeface="Arial" pitchFamily="34" charset="0"/>
                    <a:cs typeface="Arial" pitchFamily="34" charset="0"/>
                  </a:endParaRPr>
                </a:p>
              </p:txBody>
            </p:sp>
            <p:sp>
              <p:nvSpPr>
                <p:cNvPr id="344082" name="Oval 9">
                  <a:extLst>
                    <a:ext uri="{FF2B5EF4-FFF2-40B4-BE49-F238E27FC236}">
                      <a16:creationId xmlns:a16="http://schemas.microsoft.com/office/drawing/2014/main" id="{AABCF990-58D5-E6ED-1D71-D891D8A1807E}"/>
                    </a:ext>
                  </a:extLst>
                </p:cNvPr>
                <p:cNvSpPr>
                  <a:spLocks noChangeArrowheads="1"/>
                </p:cNvSpPr>
                <p:nvPr/>
              </p:nvSpPr>
              <p:spPr bwMode="auto">
                <a:xfrm>
                  <a:off x="3857" y="2522"/>
                  <a:ext cx="90" cy="91"/>
                </a:xfrm>
                <a:prstGeom prst="ellipse">
                  <a:avLst/>
                </a:prstGeom>
                <a:solidFill>
                  <a:srgbClr val="00FF00"/>
                </a:solidFill>
                <a:ln w="9525">
                  <a:solidFill>
                    <a:schemeClr val="tx1"/>
                  </a:solidFill>
                  <a:round/>
                  <a:headEnd/>
                  <a:tailEnd/>
                </a:ln>
                <a:effectLst/>
              </p:spPr>
              <p:txBody>
                <a:bodyPr wrap="none" anchor="ctr"/>
                <a:lstStyle/>
                <a:p>
                  <a:endParaRPr lang="sv-SE"/>
                </a:p>
              </p:txBody>
            </p:sp>
            <p:sp>
              <p:nvSpPr>
                <p:cNvPr id="344083" name="Oval 10">
                  <a:extLst>
                    <a:ext uri="{FF2B5EF4-FFF2-40B4-BE49-F238E27FC236}">
                      <a16:creationId xmlns:a16="http://schemas.microsoft.com/office/drawing/2014/main" id="{03B84D8F-28C2-033F-021D-099293E39E5E}"/>
                    </a:ext>
                  </a:extLst>
                </p:cNvPr>
                <p:cNvSpPr>
                  <a:spLocks noChangeArrowheads="1"/>
                </p:cNvSpPr>
                <p:nvPr/>
              </p:nvSpPr>
              <p:spPr bwMode="auto">
                <a:xfrm>
                  <a:off x="3767" y="2613"/>
                  <a:ext cx="90" cy="91"/>
                </a:xfrm>
                <a:prstGeom prst="ellipse">
                  <a:avLst/>
                </a:prstGeom>
                <a:solidFill>
                  <a:srgbClr val="0033CC"/>
                </a:solidFill>
                <a:ln w="9525">
                  <a:solidFill>
                    <a:schemeClr val="tx1"/>
                  </a:solidFill>
                  <a:round/>
                  <a:headEnd/>
                  <a:tailEnd/>
                </a:ln>
                <a:effectLst/>
              </p:spPr>
              <p:txBody>
                <a:bodyPr wrap="none" anchor="ctr"/>
                <a:lstStyle/>
                <a:p>
                  <a:endParaRPr lang="sv-SE"/>
                </a:p>
              </p:txBody>
            </p:sp>
            <p:sp>
              <p:nvSpPr>
                <p:cNvPr id="344084" name="Oval 11">
                  <a:extLst>
                    <a:ext uri="{FF2B5EF4-FFF2-40B4-BE49-F238E27FC236}">
                      <a16:creationId xmlns:a16="http://schemas.microsoft.com/office/drawing/2014/main" id="{40F84BC9-6CEE-E170-71D7-B07D78124218}"/>
                    </a:ext>
                  </a:extLst>
                </p:cNvPr>
                <p:cNvSpPr>
                  <a:spLocks noChangeArrowheads="1"/>
                </p:cNvSpPr>
                <p:nvPr/>
              </p:nvSpPr>
              <p:spPr bwMode="auto">
                <a:xfrm>
                  <a:off x="3722" y="2749"/>
                  <a:ext cx="90" cy="91"/>
                </a:xfrm>
                <a:prstGeom prst="ellipse">
                  <a:avLst/>
                </a:prstGeom>
                <a:solidFill>
                  <a:schemeClr val="tx1"/>
                </a:solidFill>
                <a:ln w="9525">
                  <a:solidFill>
                    <a:schemeClr val="tx1"/>
                  </a:solidFill>
                  <a:round/>
                  <a:headEnd/>
                  <a:tailEnd/>
                </a:ln>
                <a:effectLst/>
              </p:spPr>
              <p:txBody>
                <a:bodyPr wrap="none" anchor="ctr"/>
                <a:lstStyle/>
                <a:p>
                  <a:endParaRPr lang="sv-SE"/>
                </a:p>
              </p:txBody>
            </p:sp>
            <p:sp>
              <p:nvSpPr>
                <p:cNvPr id="344085" name="Oval 12">
                  <a:extLst>
                    <a:ext uri="{FF2B5EF4-FFF2-40B4-BE49-F238E27FC236}">
                      <a16:creationId xmlns:a16="http://schemas.microsoft.com/office/drawing/2014/main" id="{58D7EE56-ED7B-23F1-2797-800AD7D15685}"/>
                    </a:ext>
                  </a:extLst>
                </p:cNvPr>
                <p:cNvSpPr>
                  <a:spLocks noChangeArrowheads="1"/>
                </p:cNvSpPr>
                <p:nvPr/>
              </p:nvSpPr>
              <p:spPr bwMode="auto">
                <a:xfrm>
                  <a:off x="3669" y="2885"/>
                  <a:ext cx="90" cy="91"/>
                </a:xfrm>
                <a:prstGeom prst="ellipse">
                  <a:avLst/>
                </a:prstGeom>
                <a:solidFill>
                  <a:srgbClr val="00CCFF"/>
                </a:solidFill>
                <a:ln w="9525">
                  <a:solidFill>
                    <a:schemeClr val="tx1"/>
                  </a:solidFill>
                  <a:round/>
                  <a:headEnd/>
                  <a:tailEnd/>
                </a:ln>
                <a:effectLst/>
              </p:spPr>
              <p:txBody>
                <a:bodyPr wrap="none" anchor="ctr"/>
                <a:lstStyle/>
                <a:p>
                  <a:endParaRPr lang="sv-SE"/>
                </a:p>
              </p:txBody>
            </p:sp>
            <p:sp>
              <p:nvSpPr>
                <p:cNvPr id="344086" name="Oval 13">
                  <a:extLst>
                    <a:ext uri="{FF2B5EF4-FFF2-40B4-BE49-F238E27FC236}">
                      <a16:creationId xmlns:a16="http://schemas.microsoft.com/office/drawing/2014/main" id="{6D87574A-E92D-CEA9-FF2B-16FDCC15AA5D}"/>
                    </a:ext>
                  </a:extLst>
                </p:cNvPr>
                <p:cNvSpPr>
                  <a:spLocks noChangeArrowheads="1"/>
                </p:cNvSpPr>
                <p:nvPr/>
              </p:nvSpPr>
              <p:spPr bwMode="auto">
                <a:xfrm>
                  <a:off x="3648" y="3021"/>
                  <a:ext cx="90" cy="91"/>
                </a:xfrm>
                <a:prstGeom prst="ellipse">
                  <a:avLst/>
                </a:prstGeom>
                <a:solidFill>
                  <a:srgbClr val="CC3399"/>
                </a:solidFill>
                <a:ln w="9525">
                  <a:solidFill>
                    <a:schemeClr val="tx1"/>
                  </a:solidFill>
                  <a:round/>
                  <a:headEnd/>
                  <a:tailEnd/>
                </a:ln>
                <a:effectLst/>
              </p:spPr>
              <p:txBody>
                <a:bodyPr wrap="none" anchor="ctr"/>
                <a:lstStyle/>
                <a:p>
                  <a:endParaRPr lang="sv-SE"/>
                </a:p>
              </p:txBody>
            </p:sp>
          </p:grpSp>
          <p:sp>
            <p:nvSpPr>
              <p:cNvPr id="344071" name="Text Box 14">
                <a:extLst>
                  <a:ext uri="{FF2B5EF4-FFF2-40B4-BE49-F238E27FC236}">
                    <a16:creationId xmlns:a16="http://schemas.microsoft.com/office/drawing/2014/main" id="{0294D15F-729A-FCCA-2EAC-3BDDC170976D}"/>
                  </a:ext>
                </a:extLst>
              </p:cNvPr>
              <p:cNvSpPr txBox="1">
                <a:spLocks noChangeArrowheads="1"/>
              </p:cNvSpPr>
              <p:nvPr/>
            </p:nvSpPr>
            <p:spPr bwMode="auto">
              <a:xfrm>
                <a:off x="4241" y="3612"/>
                <a:ext cx="271" cy="198"/>
              </a:xfrm>
              <a:prstGeom prst="rect">
                <a:avLst/>
              </a:prstGeom>
              <a:solidFill>
                <a:schemeClr val="accent1"/>
              </a:solidFill>
              <a:ln w="9525">
                <a:solidFill>
                  <a:schemeClr val="accent1"/>
                </a:solidFill>
                <a:miter lim="800000"/>
                <a:headEnd/>
                <a:tailEnd/>
              </a:ln>
              <a:effectLst/>
            </p:spPr>
            <p:txBody>
              <a:bodyPr>
                <a:spAutoFit/>
              </a:bodyPr>
              <a:lstStyle/>
              <a:p>
                <a:pPr eaLnBrk="1" hangingPunct="1">
                  <a:spcBef>
                    <a:spcPct val="50000"/>
                  </a:spcBef>
                </a:pPr>
                <a:r>
                  <a:rPr lang="en-GB" sz="1400" i="0">
                    <a:latin typeface="Arial" pitchFamily="34" charset="0"/>
                    <a:cs typeface="Arial" pitchFamily="34" charset="0"/>
                  </a:rPr>
                  <a:t>A1</a:t>
                </a:r>
                <a:endParaRPr lang="en-US" sz="1400" i="0">
                  <a:latin typeface="Arial" pitchFamily="34" charset="0"/>
                  <a:cs typeface="Arial" pitchFamily="34" charset="0"/>
                </a:endParaRPr>
              </a:p>
            </p:txBody>
          </p:sp>
          <p:sp>
            <p:nvSpPr>
              <p:cNvPr id="344072" name="Text Box 15">
                <a:extLst>
                  <a:ext uri="{FF2B5EF4-FFF2-40B4-BE49-F238E27FC236}">
                    <a16:creationId xmlns:a16="http://schemas.microsoft.com/office/drawing/2014/main" id="{E30CF8F3-1481-8D0F-4740-17034E0A7CA3}"/>
                  </a:ext>
                </a:extLst>
              </p:cNvPr>
              <p:cNvSpPr txBox="1">
                <a:spLocks noChangeArrowheads="1"/>
              </p:cNvSpPr>
              <p:nvPr/>
            </p:nvSpPr>
            <p:spPr bwMode="auto">
              <a:xfrm>
                <a:off x="4694" y="3612"/>
                <a:ext cx="272" cy="198"/>
              </a:xfrm>
              <a:prstGeom prst="rect">
                <a:avLst/>
              </a:prstGeom>
              <a:solidFill>
                <a:schemeClr val="accent1"/>
              </a:solidFill>
              <a:ln w="9525">
                <a:solidFill>
                  <a:schemeClr val="accent1"/>
                </a:solidFill>
                <a:miter lim="800000"/>
                <a:headEnd/>
                <a:tailEnd/>
              </a:ln>
              <a:effectLst/>
            </p:spPr>
            <p:txBody>
              <a:bodyPr>
                <a:spAutoFit/>
              </a:bodyPr>
              <a:lstStyle/>
              <a:p>
                <a:pPr eaLnBrk="1" hangingPunct="1">
                  <a:spcBef>
                    <a:spcPct val="50000"/>
                  </a:spcBef>
                </a:pPr>
                <a:r>
                  <a:rPr lang="en-GB" sz="1400" i="0">
                    <a:latin typeface="Arial" pitchFamily="34" charset="0"/>
                    <a:cs typeface="Arial" pitchFamily="34" charset="0"/>
                  </a:rPr>
                  <a:t>B1</a:t>
                </a:r>
                <a:endParaRPr lang="en-US" sz="1400" i="0">
                  <a:latin typeface="Arial" pitchFamily="34" charset="0"/>
                  <a:cs typeface="Arial" pitchFamily="34" charset="0"/>
                </a:endParaRPr>
              </a:p>
            </p:txBody>
          </p:sp>
          <p:sp>
            <p:nvSpPr>
              <p:cNvPr id="344073" name="Text Box 16">
                <a:extLst>
                  <a:ext uri="{FF2B5EF4-FFF2-40B4-BE49-F238E27FC236}">
                    <a16:creationId xmlns:a16="http://schemas.microsoft.com/office/drawing/2014/main" id="{DE74F6F0-DCE8-E141-6AB2-74DF31AB50EC}"/>
                  </a:ext>
                </a:extLst>
              </p:cNvPr>
              <p:cNvSpPr txBox="1">
                <a:spLocks noChangeArrowheads="1"/>
              </p:cNvSpPr>
              <p:nvPr/>
            </p:nvSpPr>
            <p:spPr bwMode="auto">
              <a:xfrm>
                <a:off x="5012" y="3141"/>
                <a:ext cx="272" cy="198"/>
              </a:xfrm>
              <a:prstGeom prst="rect">
                <a:avLst/>
              </a:prstGeom>
              <a:solidFill>
                <a:schemeClr val="accent1"/>
              </a:solidFill>
              <a:ln w="9525">
                <a:solidFill>
                  <a:schemeClr val="accent1"/>
                </a:solidFill>
                <a:miter lim="800000"/>
                <a:headEnd/>
                <a:tailEnd/>
              </a:ln>
              <a:effectLst/>
            </p:spPr>
            <p:txBody>
              <a:bodyPr>
                <a:spAutoFit/>
              </a:bodyPr>
              <a:lstStyle/>
              <a:p>
                <a:pPr eaLnBrk="1" hangingPunct="1">
                  <a:spcBef>
                    <a:spcPct val="50000"/>
                  </a:spcBef>
                </a:pPr>
                <a:r>
                  <a:rPr lang="en-GB" sz="1400" i="0">
                    <a:latin typeface="Arial" pitchFamily="34" charset="0"/>
                    <a:cs typeface="Arial" pitchFamily="34" charset="0"/>
                  </a:rPr>
                  <a:t>C1</a:t>
                </a:r>
                <a:endParaRPr lang="en-US" sz="1400" i="0">
                  <a:latin typeface="Arial" pitchFamily="34" charset="0"/>
                  <a:cs typeface="Arial" pitchFamily="34" charset="0"/>
                </a:endParaRPr>
              </a:p>
            </p:txBody>
          </p:sp>
          <p:sp>
            <p:nvSpPr>
              <p:cNvPr id="344074" name="Text Box 17">
                <a:extLst>
                  <a:ext uri="{FF2B5EF4-FFF2-40B4-BE49-F238E27FC236}">
                    <a16:creationId xmlns:a16="http://schemas.microsoft.com/office/drawing/2014/main" id="{F6288544-EF60-5268-9C15-3015820642DB}"/>
                  </a:ext>
                </a:extLst>
              </p:cNvPr>
              <p:cNvSpPr txBox="1">
                <a:spLocks noChangeArrowheads="1"/>
              </p:cNvSpPr>
              <p:nvPr/>
            </p:nvSpPr>
            <p:spPr bwMode="auto">
              <a:xfrm>
                <a:off x="4694" y="2614"/>
                <a:ext cx="272" cy="198"/>
              </a:xfrm>
              <a:prstGeom prst="rect">
                <a:avLst/>
              </a:prstGeom>
              <a:solidFill>
                <a:schemeClr val="accent1"/>
              </a:solidFill>
              <a:ln w="9525">
                <a:solidFill>
                  <a:schemeClr val="accent1"/>
                </a:solidFill>
                <a:miter lim="800000"/>
                <a:headEnd/>
                <a:tailEnd/>
              </a:ln>
              <a:effectLst/>
            </p:spPr>
            <p:txBody>
              <a:bodyPr>
                <a:spAutoFit/>
              </a:bodyPr>
              <a:lstStyle/>
              <a:p>
                <a:pPr eaLnBrk="1" hangingPunct="1">
                  <a:spcBef>
                    <a:spcPct val="50000"/>
                  </a:spcBef>
                </a:pPr>
                <a:r>
                  <a:rPr lang="en-GB" sz="1400" i="0">
                    <a:latin typeface="Arial" pitchFamily="34" charset="0"/>
                    <a:cs typeface="Arial" pitchFamily="34" charset="0"/>
                  </a:rPr>
                  <a:t>D1</a:t>
                </a:r>
                <a:endParaRPr lang="en-US" sz="1400" i="0">
                  <a:latin typeface="Arial" pitchFamily="34" charset="0"/>
                  <a:cs typeface="Arial" pitchFamily="34" charset="0"/>
                </a:endParaRPr>
              </a:p>
            </p:txBody>
          </p:sp>
          <p:sp>
            <p:nvSpPr>
              <p:cNvPr id="344075" name="Text Box 18">
                <a:extLst>
                  <a:ext uri="{FF2B5EF4-FFF2-40B4-BE49-F238E27FC236}">
                    <a16:creationId xmlns:a16="http://schemas.microsoft.com/office/drawing/2014/main" id="{64090490-538D-1B99-7B4D-F7E990AEF453}"/>
                  </a:ext>
                </a:extLst>
              </p:cNvPr>
              <p:cNvSpPr txBox="1">
                <a:spLocks noChangeArrowheads="1"/>
              </p:cNvSpPr>
              <p:nvPr/>
            </p:nvSpPr>
            <p:spPr bwMode="auto">
              <a:xfrm>
                <a:off x="4241" y="2614"/>
                <a:ext cx="272" cy="198"/>
              </a:xfrm>
              <a:prstGeom prst="rect">
                <a:avLst/>
              </a:prstGeom>
              <a:solidFill>
                <a:schemeClr val="accent1"/>
              </a:solidFill>
              <a:ln w="9525">
                <a:solidFill>
                  <a:schemeClr val="accent1"/>
                </a:solidFill>
                <a:miter lim="800000"/>
                <a:headEnd/>
                <a:tailEnd/>
              </a:ln>
              <a:effectLst/>
            </p:spPr>
            <p:txBody>
              <a:bodyPr>
                <a:spAutoFit/>
              </a:bodyPr>
              <a:lstStyle/>
              <a:p>
                <a:pPr eaLnBrk="1" hangingPunct="1">
                  <a:spcBef>
                    <a:spcPct val="50000"/>
                  </a:spcBef>
                </a:pPr>
                <a:r>
                  <a:rPr lang="en-GB" sz="1400" i="0">
                    <a:latin typeface="Arial" pitchFamily="34" charset="0"/>
                    <a:cs typeface="Arial" pitchFamily="34" charset="0"/>
                  </a:rPr>
                  <a:t>E1</a:t>
                </a:r>
                <a:endParaRPr lang="en-US" sz="1400" i="0">
                  <a:latin typeface="Arial" pitchFamily="34" charset="0"/>
                  <a:cs typeface="Arial" pitchFamily="34" charset="0"/>
                </a:endParaRPr>
              </a:p>
            </p:txBody>
          </p:sp>
          <p:sp>
            <p:nvSpPr>
              <p:cNvPr id="344076" name="Text Box 19">
                <a:extLst>
                  <a:ext uri="{FF2B5EF4-FFF2-40B4-BE49-F238E27FC236}">
                    <a16:creationId xmlns:a16="http://schemas.microsoft.com/office/drawing/2014/main" id="{52AEBFD5-D5C5-3F89-F6E7-B5D5CB8BC82D}"/>
                  </a:ext>
                </a:extLst>
              </p:cNvPr>
              <p:cNvSpPr txBox="1">
                <a:spLocks noChangeArrowheads="1"/>
              </p:cNvSpPr>
              <p:nvPr/>
            </p:nvSpPr>
            <p:spPr bwMode="auto">
              <a:xfrm>
                <a:off x="3969" y="3158"/>
                <a:ext cx="272" cy="198"/>
              </a:xfrm>
              <a:prstGeom prst="rect">
                <a:avLst/>
              </a:prstGeom>
              <a:solidFill>
                <a:schemeClr val="accent1"/>
              </a:solidFill>
              <a:ln w="9525">
                <a:solidFill>
                  <a:schemeClr val="accent1"/>
                </a:solidFill>
                <a:miter lim="800000"/>
                <a:headEnd/>
                <a:tailEnd/>
              </a:ln>
              <a:effectLst/>
            </p:spPr>
            <p:txBody>
              <a:bodyPr>
                <a:spAutoFit/>
              </a:bodyPr>
              <a:lstStyle/>
              <a:p>
                <a:pPr eaLnBrk="1" hangingPunct="1">
                  <a:spcBef>
                    <a:spcPct val="50000"/>
                  </a:spcBef>
                </a:pPr>
                <a:r>
                  <a:rPr lang="en-GB" sz="1400" i="0">
                    <a:latin typeface="Arial" pitchFamily="34" charset="0"/>
                    <a:cs typeface="Arial" pitchFamily="34" charset="0"/>
                  </a:rPr>
                  <a:t>F1</a:t>
                </a:r>
                <a:endParaRPr lang="en-US" sz="1400" i="0">
                  <a:latin typeface="Arial" pitchFamily="34" charset="0"/>
                  <a:cs typeface="Arial" pitchFamily="34" charset="0"/>
                </a:endParaRPr>
              </a:p>
            </p:txBody>
          </p:sp>
          <p:sp>
            <p:nvSpPr>
              <p:cNvPr id="344077" name="Rectangle 20">
                <a:extLst>
                  <a:ext uri="{FF2B5EF4-FFF2-40B4-BE49-F238E27FC236}">
                    <a16:creationId xmlns:a16="http://schemas.microsoft.com/office/drawing/2014/main" id="{249C96BD-C0CA-089E-C538-AFD58B818FA8}"/>
                  </a:ext>
                </a:extLst>
              </p:cNvPr>
              <p:cNvSpPr>
                <a:spLocks noChangeArrowheads="1"/>
              </p:cNvSpPr>
              <p:nvPr/>
            </p:nvSpPr>
            <p:spPr bwMode="auto">
              <a:xfrm>
                <a:off x="4014" y="1979"/>
                <a:ext cx="816" cy="362"/>
              </a:xfrm>
              <a:prstGeom prst="rect">
                <a:avLst/>
              </a:prstGeom>
              <a:solidFill>
                <a:schemeClr val="bg1"/>
              </a:solidFill>
              <a:ln w="9525">
                <a:noFill/>
                <a:miter lim="800000"/>
                <a:headEnd/>
                <a:tailEnd/>
              </a:ln>
              <a:effectLst/>
            </p:spPr>
            <p:txBody>
              <a:bodyPr wrap="none" anchor="ctr"/>
              <a:lstStyle/>
              <a:p>
                <a:endParaRPr lang="sv-SE"/>
              </a:p>
            </p:txBody>
          </p:sp>
        </p:grpSp>
        <p:pic>
          <p:nvPicPr>
            <p:cNvPr id="51" name="Picture 21" descr="core">
              <a:extLst>
                <a:ext uri="{FF2B5EF4-FFF2-40B4-BE49-F238E27FC236}">
                  <a16:creationId xmlns:a16="http://schemas.microsoft.com/office/drawing/2014/main" id="{7FF13645-FAC0-A40E-04E7-C46ABC45BAB9}"/>
                </a:ext>
              </a:extLst>
            </p:cNvPr>
            <p:cNvPicPr>
              <a:picLocks noChangeAspect="1" noChangeArrowheads="1"/>
            </p:cNvPicPr>
            <p:nvPr/>
          </p:nvPicPr>
          <p:blipFill>
            <a:blip r:embed="rId6" cstate="print"/>
            <a:srcRect l="8188" t="5466" r="6117"/>
            <a:stretch>
              <a:fillRect/>
            </a:stretch>
          </p:blipFill>
          <p:spPr bwMode="auto">
            <a:xfrm>
              <a:off x="2247" y="820"/>
              <a:ext cx="1724" cy="1424"/>
            </a:xfrm>
            <a:prstGeom prst="rect">
              <a:avLst/>
            </a:prstGeom>
            <a:noFill/>
          </p:spPr>
        </p:pic>
        <p:pic>
          <p:nvPicPr>
            <p:cNvPr id="52" name="Picture 22" descr="seg31">
              <a:extLst>
                <a:ext uri="{FF2B5EF4-FFF2-40B4-BE49-F238E27FC236}">
                  <a16:creationId xmlns:a16="http://schemas.microsoft.com/office/drawing/2014/main" id="{E24DDE56-0481-6D9A-1DA1-A94692D339FB}"/>
                </a:ext>
              </a:extLst>
            </p:cNvPr>
            <p:cNvPicPr>
              <a:picLocks noChangeAspect="1" noChangeArrowheads="1"/>
            </p:cNvPicPr>
            <p:nvPr/>
          </p:nvPicPr>
          <p:blipFill>
            <a:blip r:embed="rId7" cstate="print"/>
            <a:srcRect l="7175" r="6451"/>
            <a:stretch>
              <a:fillRect/>
            </a:stretch>
          </p:blipFill>
          <p:spPr bwMode="auto">
            <a:xfrm>
              <a:off x="214" y="3118"/>
              <a:ext cx="1492" cy="1295"/>
            </a:xfrm>
            <a:prstGeom prst="rect">
              <a:avLst/>
            </a:prstGeom>
            <a:noFill/>
          </p:spPr>
        </p:pic>
        <p:pic>
          <p:nvPicPr>
            <p:cNvPr id="53" name="Picture 23" descr="seg32">
              <a:extLst>
                <a:ext uri="{FF2B5EF4-FFF2-40B4-BE49-F238E27FC236}">
                  <a16:creationId xmlns:a16="http://schemas.microsoft.com/office/drawing/2014/main" id="{C5C65C03-88BC-E97C-A027-4D381E4AF7DE}"/>
                </a:ext>
              </a:extLst>
            </p:cNvPr>
            <p:cNvPicPr>
              <a:picLocks noChangeAspect="1" noChangeArrowheads="1"/>
            </p:cNvPicPr>
            <p:nvPr/>
          </p:nvPicPr>
          <p:blipFill>
            <a:blip r:embed="rId8" cstate="print"/>
            <a:srcRect/>
            <a:stretch>
              <a:fillRect/>
            </a:stretch>
          </p:blipFill>
          <p:spPr bwMode="auto">
            <a:xfrm>
              <a:off x="112" y="1938"/>
              <a:ext cx="1730" cy="1296"/>
            </a:xfrm>
            <a:prstGeom prst="rect">
              <a:avLst/>
            </a:prstGeom>
            <a:noFill/>
          </p:spPr>
        </p:pic>
        <p:pic>
          <p:nvPicPr>
            <p:cNvPr id="54" name="Picture 24" descr="seg33">
              <a:extLst>
                <a:ext uri="{FF2B5EF4-FFF2-40B4-BE49-F238E27FC236}">
                  <a16:creationId xmlns:a16="http://schemas.microsoft.com/office/drawing/2014/main" id="{6770BC1A-2126-E749-16F2-C02A8BF45D5B}"/>
                </a:ext>
              </a:extLst>
            </p:cNvPr>
            <p:cNvPicPr>
              <a:picLocks noChangeAspect="1" noChangeArrowheads="1"/>
            </p:cNvPicPr>
            <p:nvPr/>
          </p:nvPicPr>
          <p:blipFill>
            <a:blip r:embed="rId9" cstate="print"/>
            <a:srcRect/>
            <a:stretch>
              <a:fillRect/>
            </a:stretch>
          </p:blipFill>
          <p:spPr bwMode="auto">
            <a:xfrm>
              <a:off x="112" y="759"/>
              <a:ext cx="1730" cy="1296"/>
            </a:xfrm>
            <a:prstGeom prst="rect">
              <a:avLst/>
            </a:prstGeom>
            <a:noFill/>
          </p:spPr>
        </p:pic>
        <p:pic>
          <p:nvPicPr>
            <p:cNvPr id="55" name="Picture 25">
              <a:extLst>
                <a:ext uri="{FF2B5EF4-FFF2-40B4-BE49-F238E27FC236}">
                  <a16:creationId xmlns:a16="http://schemas.microsoft.com/office/drawing/2014/main" id="{FE53D285-567E-2127-BB82-948C0834DC98}"/>
                </a:ext>
              </a:extLst>
            </p:cNvPr>
            <p:cNvPicPr>
              <a:picLocks noChangeAspect="1" noChangeArrowheads="1"/>
            </p:cNvPicPr>
            <p:nvPr/>
          </p:nvPicPr>
          <p:blipFill>
            <a:blip r:embed="rId10" cstate="print"/>
            <a:srcRect/>
            <a:stretch>
              <a:fillRect/>
            </a:stretch>
          </p:blipFill>
          <p:spPr bwMode="auto">
            <a:xfrm>
              <a:off x="2626" y="2211"/>
              <a:ext cx="832" cy="1815"/>
            </a:xfrm>
            <a:prstGeom prst="rect">
              <a:avLst/>
            </a:prstGeom>
            <a:noFill/>
          </p:spPr>
        </p:pic>
        <p:sp>
          <p:nvSpPr>
            <p:cNvPr id="56" name="Line 26">
              <a:extLst>
                <a:ext uri="{FF2B5EF4-FFF2-40B4-BE49-F238E27FC236}">
                  <a16:creationId xmlns:a16="http://schemas.microsoft.com/office/drawing/2014/main" id="{451C3584-14D1-9D08-6642-456B75FE02C4}"/>
                </a:ext>
              </a:extLst>
            </p:cNvPr>
            <p:cNvSpPr>
              <a:spLocks noChangeShapeType="1"/>
            </p:cNvSpPr>
            <p:nvPr/>
          </p:nvSpPr>
          <p:spPr bwMode="auto">
            <a:xfrm flipH="1" flipV="1">
              <a:off x="1797" y="2619"/>
              <a:ext cx="1088" cy="1179"/>
            </a:xfrm>
            <a:prstGeom prst="line">
              <a:avLst/>
            </a:prstGeom>
            <a:noFill/>
            <a:ln w="50800">
              <a:solidFill>
                <a:schemeClr val="tx1"/>
              </a:solidFill>
              <a:prstDash val="dash"/>
              <a:round/>
              <a:headEnd/>
              <a:tailEnd type="triangle" w="med" len="med"/>
            </a:ln>
            <a:effectLst/>
          </p:spPr>
          <p:txBody>
            <a:bodyPr/>
            <a:lstStyle/>
            <a:p>
              <a:endParaRPr lang="sv-SE"/>
            </a:p>
          </p:txBody>
        </p:sp>
        <p:sp>
          <p:nvSpPr>
            <p:cNvPr id="57" name="Line 27">
              <a:extLst>
                <a:ext uri="{FF2B5EF4-FFF2-40B4-BE49-F238E27FC236}">
                  <a16:creationId xmlns:a16="http://schemas.microsoft.com/office/drawing/2014/main" id="{F67EBA24-FC09-414B-9A3D-AAC6F031CB0D}"/>
                </a:ext>
              </a:extLst>
            </p:cNvPr>
            <p:cNvSpPr>
              <a:spLocks noChangeShapeType="1"/>
            </p:cNvSpPr>
            <p:nvPr/>
          </p:nvSpPr>
          <p:spPr bwMode="auto">
            <a:xfrm flipH="1" flipV="1">
              <a:off x="1797" y="3708"/>
              <a:ext cx="1088" cy="226"/>
            </a:xfrm>
            <a:prstGeom prst="line">
              <a:avLst/>
            </a:prstGeom>
            <a:noFill/>
            <a:ln w="50800">
              <a:solidFill>
                <a:schemeClr val="tx1"/>
              </a:solidFill>
              <a:prstDash val="dash"/>
              <a:round/>
              <a:headEnd/>
              <a:tailEnd type="triangle" w="med" len="med"/>
            </a:ln>
            <a:effectLst/>
          </p:spPr>
          <p:txBody>
            <a:bodyPr/>
            <a:lstStyle/>
            <a:p>
              <a:endParaRPr lang="sv-SE"/>
            </a:p>
          </p:txBody>
        </p:sp>
        <p:sp>
          <p:nvSpPr>
            <p:cNvPr id="58" name="Line 28">
              <a:extLst>
                <a:ext uri="{FF2B5EF4-FFF2-40B4-BE49-F238E27FC236}">
                  <a16:creationId xmlns:a16="http://schemas.microsoft.com/office/drawing/2014/main" id="{81168EC2-9B21-73E7-47B1-F4787E322D32}"/>
                </a:ext>
              </a:extLst>
            </p:cNvPr>
            <p:cNvSpPr>
              <a:spLocks noChangeShapeType="1"/>
            </p:cNvSpPr>
            <p:nvPr/>
          </p:nvSpPr>
          <p:spPr bwMode="auto">
            <a:xfrm flipH="1" flipV="1">
              <a:off x="1797" y="1440"/>
              <a:ext cx="1043" cy="1995"/>
            </a:xfrm>
            <a:prstGeom prst="line">
              <a:avLst/>
            </a:prstGeom>
            <a:noFill/>
            <a:ln w="50800">
              <a:solidFill>
                <a:schemeClr val="tx1"/>
              </a:solidFill>
              <a:prstDash val="dash"/>
              <a:round/>
              <a:headEnd/>
              <a:tailEnd type="triangle" w="med" len="med"/>
            </a:ln>
            <a:effectLst/>
          </p:spPr>
          <p:txBody>
            <a:bodyPr/>
            <a:lstStyle/>
            <a:p>
              <a:endParaRPr lang="sv-SE"/>
            </a:p>
          </p:txBody>
        </p:sp>
        <p:sp>
          <p:nvSpPr>
            <p:cNvPr id="59" name="Text Box 29">
              <a:extLst>
                <a:ext uri="{FF2B5EF4-FFF2-40B4-BE49-F238E27FC236}">
                  <a16:creationId xmlns:a16="http://schemas.microsoft.com/office/drawing/2014/main" id="{97806592-832C-01EF-BA8B-51AD0F3A00DC}"/>
                </a:ext>
              </a:extLst>
            </p:cNvPr>
            <p:cNvSpPr txBox="1">
              <a:spLocks noChangeArrowheads="1"/>
            </p:cNvSpPr>
            <p:nvPr/>
          </p:nvSpPr>
          <p:spPr bwMode="auto">
            <a:xfrm>
              <a:off x="3520" y="1122"/>
              <a:ext cx="545" cy="231"/>
            </a:xfrm>
            <a:prstGeom prst="rect">
              <a:avLst/>
            </a:prstGeom>
            <a:solidFill>
              <a:schemeClr val="accent1"/>
            </a:solidFill>
            <a:ln w="9525">
              <a:noFill/>
              <a:miter lim="800000"/>
              <a:headEnd/>
              <a:tailEnd/>
            </a:ln>
            <a:effectLst/>
          </p:spPr>
          <p:txBody>
            <a:bodyPr>
              <a:spAutoFit/>
            </a:bodyPr>
            <a:lstStyle/>
            <a:p>
              <a:pPr algn="ctr" eaLnBrk="1" hangingPunct="1">
                <a:spcBef>
                  <a:spcPct val="50000"/>
                </a:spcBef>
              </a:pPr>
              <a:r>
                <a:rPr lang="en-GB" sz="1800" i="0">
                  <a:latin typeface="Lucida Sans" pitchFamily="34" charset="0"/>
                  <a:cs typeface="Arial" pitchFamily="34" charset="0"/>
                </a:rPr>
                <a:t>Core</a:t>
              </a:r>
              <a:endParaRPr lang="en-US" sz="1800" i="0">
                <a:latin typeface="Lucida Sans" pitchFamily="34" charset="0"/>
                <a:cs typeface="Arial" pitchFamily="34" charset="0"/>
              </a:endParaRPr>
            </a:p>
          </p:txBody>
        </p:sp>
        <p:sp>
          <p:nvSpPr>
            <p:cNvPr id="60" name="Text Box 30">
              <a:extLst>
                <a:ext uri="{FF2B5EF4-FFF2-40B4-BE49-F238E27FC236}">
                  <a16:creationId xmlns:a16="http://schemas.microsoft.com/office/drawing/2014/main" id="{D3B5A4A6-42AE-76D4-6C25-FB449F25CF89}"/>
                </a:ext>
              </a:extLst>
            </p:cNvPr>
            <p:cNvSpPr txBox="1">
              <a:spLocks noChangeArrowheads="1"/>
            </p:cNvSpPr>
            <p:nvPr/>
          </p:nvSpPr>
          <p:spPr bwMode="auto">
            <a:xfrm>
              <a:off x="1253" y="1617"/>
              <a:ext cx="318" cy="231"/>
            </a:xfrm>
            <a:prstGeom prst="rect">
              <a:avLst/>
            </a:prstGeom>
            <a:solidFill>
              <a:schemeClr val="accent1"/>
            </a:solidFill>
            <a:ln w="9525">
              <a:noFill/>
              <a:miter lim="800000"/>
              <a:headEnd/>
              <a:tailEnd/>
            </a:ln>
            <a:effectLst/>
          </p:spPr>
          <p:txBody>
            <a:bodyPr>
              <a:spAutoFit/>
            </a:bodyPr>
            <a:lstStyle/>
            <a:p>
              <a:pPr algn="ctr" eaLnBrk="1" hangingPunct="1">
                <a:spcBef>
                  <a:spcPct val="50000"/>
                </a:spcBef>
              </a:pPr>
              <a:r>
                <a:rPr lang="en-GB" sz="1800" i="0">
                  <a:latin typeface="Lucida Sans" pitchFamily="34" charset="0"/>
                  <a:cs typeface="Arial" pitchFamily="34" charset="0"/>
                </a:rPr>
                <a:t>F3</a:t>
              </a:r>
              <a:endParaRPr lang="en-US" sz="1800" i="0">
                <a:latin typeface="Lucida Sans" pitchFamily="34" charset="0"/>
                <a:cs typeface="Arial" pitchFamily="34" charset="0"/>
              </a:endParaRPr>
            </a:p>
          </p:txBody>
        </p:sp>
        <p:sp>
          <p:nvSpPr>
            <p:cNvPr id="61" name="Text Box 31">
              <a:extLst>
                <a:ext uri="{FF2B5EF4-FFF2-40B4-BE49-F238E27FC236}">
                  <a16:creationId xmlns:a16="http://schemas.microsoft.com/office/drawing/2014/main" id="{C7BB3E3E-CE6E-6E70-2E48-2F490329A9AF}"/>
                </a:ext>
              </a:extLst>
            </p:cNvPr>
            <p:cNvSpPr txBox="1">
              <a:spLocks noChangeArrowheads="1"/>
            </p:cNvSpPr>
            <p:nvPr/>
          </p:nvSpPr>
          <p:spPr bwMode="auto">
            <a:xfrm>
              <a:off x="1252" y="2796"/>
              <a:ext cx="318" cy="231"/>
            </a:xfrm>
            <a:prstGeom prst="rect">
              <a:avLst/>
            </a:prstGeom>
            <a:solidFill>
              <a:schemeClr val="accent1"/>
            </a:solidFill>
            <a:ln w="9525">
              <a:noFill/>
              <a:miter lim="800000"/>
              <a:headEnd/>
              <a:tailEnd/>
            </a:ln>
            <a:effectLst/>
          </p:spPr>
          <p:txBody>
            <a:bodyPr>
              <a:spAutoFit/>
            </a:bodyPr>
            <a:lstStyle/>
            <a:p>
              <a:pPr algn="ctr" eaLnBrk="1" hangingPunct="1">
                <a:spcBef>
                  <a:spcPct val="50000"/>
                </a:spcBef>
              </a:pPr>
              <a:r>
                <a:rPr lang="en-GB" sz="1800" i="0">
                  <a:latin typeface="Lucida Sans" pitchFamily="34" charset="0"/>
                  <a:cs typeface="Arial" pitchFamily="34" charset="0"/>
                </a:rPr>
                <a:t>F2</a:t>
              </a:r>
              <a:endParaRPr lang="en-US" sz="1800" i="0">
                <a:latin typeface="Lucida Sans" pitchFamily="34" charset="0"/>
                <a:cs typeface="Arial" pitchFamily="34" charset="0"/>
              </a:endParaRPr>
            </a:p>
          </p:txBody>
        </p:sp>
        <p:sp>
          <p:nvSpPr>
            <p:cNvPr id="62" name="Text Box 32">
              <a:extLst>
                <a:ext uri="{FF2B5EF4-FFF2-40B4-BE49-F238E27FC236}">
                  <a16:creationId xmlns:a16="http://schemas.microsoft.com/office/drawing/2014/main" id="{EFEE8218-0B12-9911-0A59-9D4FBA399EAB}"/>
                </a:ext>
              </a:extLst>
            </p:cNvPr>
            <p:cNvSpPr txBox="1">
              <a:spLocks noChangeArrowheads="1"/>
            </p:cNvSpPr>
            <p:nvPr/>
          </p:nvSpPr>
          <p:spPr bwMode="auto">
            <a:xfrm>
              <a:off x="1253" y="3975"/>
              <a:ext cx="318" cy="231"/>
            </a:xfrm>
            <a:prstGeom prst="rect">
              <a:avLst/>
            </a:prstGeom>
            <a:solidFill>
              <a:schemeClr val="accent1"/>
            </a:solidFill>
            <a:ln w="9525">
              <a:noFill/>
              <a:miter lim="800000"/>
              <a:headEnd/>
              <a:tailEnd/>
            </a:ln>
            <a:effectLst/>
          </p:spPr>
          <p:txBody>
            <a:bodyPr>
              <a:spAutoFit/>
            </a:bodyPr>
            <a:lstStyle/>
            <a:p>
              <a:pPr algn="ctr" eaLnBrk="1" hangingPunct="1">
                <a:spcBef>
                  <a:spcPct val="50000"/>
                </a:spcBef>
              </a:pPr>
              <a:r>
                <a:rPr lang="en-GB" sz="1800" i="0">
                  <a:latin typeface="Lucida Sans" pitchFamily="34" charset="0"/>
                  <a:cs typeface="Arial" pitchFamily="34" charset="0"/>
                </a:rPr>
                <a:t>F1</a:t>
              </a:r>
              <a:endParaRPr lang="en-US" sz="1800" i="0">
                <a:latin typeface="Lucida Sans" pitchFamily="34" charset="0"/>
                <a:cs typeface="Arial" pitchFamily="34" charset="0"/>
              </a:endParaRPr>
            </a:p>
          </p:txBody>
        </p:sp>
        <p:sp>
          <p:nvSpPr>
            <p:cNvPr id="63" name="Text Box 33">
              <a:extLst>
                <a:ext uri="{FF2B5EF4-FFF2-40B4-BE49-F238E27FC236}">
                  <a16:creationId xmlns:a16="http://schemas.microsoft.com/office/drawing/2014/main" id="{3C2CEC4A-F34B-82BA-7BE8-9DC77AAC50D3}"/>
                </a:ext>
              </a:extLst>
            </p:cNvPr>
            <p:cNvSpPr txBox="1">
              <a:spLocks noChangeArrowheads="1"/>
            </p:cNvSpPr>
            <p:nvPr/>
          </p:nvSpPr>
          <p:spPr bwMode="auto">
            <a:xfrm>
              <a:off x="3203" y="3872"/>
              <a:ext cx="227" cy="154"/>
            </a:xfrm>
            <a:prstGeom prst="rect">
              <a:avLst/>
            </a:prstGeom>
            <a:noFill/>
            <a:ln w="9525">
              <a:noFill/>
              <a:miter lim="800000"/>
              <a:headEnd/>
              <a:tailEnd/>
            </a:ln>
            <a:effectLst/>
          </p:spPr>
          <p:txBody>
            <a:bodyPr>
              <a:spAutoFit/>
            </a:bodyPr>
            <a:lstStyle/>
            <a:p>
              <a:pPr algn="ctr" eaLnBrk="1" hangingPunct="1">
                <a:spcBef>
                  <a:spcPct val="50000"/>
                </a:spcBef>
              </a:pPr>
              <a:r>
                <a:rPr lang="en-GB" sz="1000" i="0">
                  <a:solidFill>
                    <a:schemeClr val="bg1"/>
                  </a:solidFill>
                  <a:latin typeface="Lucida Sans" pitchFamily="34" charset="0"/>
                  <a:cs typeface="Arial" pitchFamily="34" charset="0"/>
                </a:rPr>
                <a:t>F1</a:t>
              </a:r>
              <a:endParaRPr lang="en-US" sz="1000" i="0">
                <a:solidFill>
                  <a:schemeClr val="bg1"/>
                </a:solidFill>
                <a:latin typeface="Lucida Sans" pitchFamily="34" charset="0"/>
                <a:cs typeface="Arial" pitchFamily="34" charset="0"/>
              </a:endParaRPr>
            </a:p>
          </p:txBody>
        </p:sp>
        <p:sp>
          <p:nvSpPr>
            <p:cNvPr id="344064" name="Text Box 34">
              <a:extLst>
                <a:ext uri="{FF2B5EF4-FFF2-40B4-BE49-F238E27FC236}">
                  <a16:creationId xmlns:a16="http://schemas.microsoft.com/office/drawing/2014/main" id="{C572E044-BEB5-8B43-EB1C-1B54B115A028}"/>
                </a:ext>
              </a:extLst>
            </p:cNvPr>
            <p:cNvSpPr txBox="1">
              <a:spLocks noChangeArrowheads="1"/>
            </p:cNvSpPr>
            <p:nvPr/>
          </p:nvSpPr>
          <p:spPr bwMode="auto">
            <a:xfrm>
              <a:off x="3203" y="3690"/>
              <a:ext cx="227" cy="154"/>
            </a:xfrm>
            <a:prstGeom prst="rect">
              <a:avLst/>
            </a:prstGeom>
            <a:noFill/>
            <a:ln w="9525">
              <a:noFill/>
              <a:miter lim="800000"/>
              <a:headEnd/>
              <a:tailEnd/>
            </a:ln>
            <a:effectLst/>
          </p:spPr>
          <p:txBody>
            <a:bodyPr>
              <a:spAutoFit/>
            </a:bodyPr>
            <a:lstStyle/>
            <a:p>
              <a:pPr algn="ctr" eaLnBrk="1" hangingPunct="1">
                <a:spcBef>
                  <a:spcPct val="50000"/>
                </a:spcBef>
              </a:pPr>
              <a:r>
                <a:rPr lang="en-GB" sz="1000" i="0">
                  <a:solidFill>
                    <a:schemeClr val="bg1"/>
                  </a:solidFill>
                  <a:latin typeface="Lucida Sans" pitchFamily="34" charset="0"/>
                  <a:cs typeface="Arial" pitchFamily="34" charset="0"/>
                </a:rPr>
                <a:t>F2</a:t>
              </a:r>
              <a:endParaRPr lang="en-US" sz="1000" i="0">
                <a:solidFill>
                  <a:schemeClr val="bg1"/>
                </a:solidFill>
                <a:latin typeface="Lucida Sans" pitchFamily="34" charset="0"/>
                <a:cs typeface="Arial" pitchFamily="34" charset="0"/>
              </a:endParaRPr>
            </a:p>
          </p:txBody>
        </p:sp>
        <p:sp>
          <p:nvSpPr>
            <p:cNvPr id="344065" name="Text Box 35">
              <a:extLst>
                <a:ext uri="{FF2B5EF4-FFF2-40B4-BE49-F238E27FC236}">
                  <a16:creationId xmlns:a16="http://schemas.microsoft.com/office/drawing/2014/main" id="{FA2FBA01-EDCD-919A-77B4-377A3ADC38F0}"/>
                </a:ext>
              </a:extLst>
            </p:cNvPr>
            <p:cNvSpPr txBox="1">
              <a:spLocks noChangeArrowheads="1"/>
            </p:cNvSpPr>
            <p:nvPr/>
          </p:nvSpPr>
          <p:spPr bwMode="auto">
            <a:xfrm>
              <a:off x="3203" y="3418"/>
              <a:ext cx="227" cy="154"/>
            </a:xfrm>
            <a:prstGeom prst="rect">
              <a:avLst/>
            </a:prstGeom>
            <a:noFill/>
            <a:ln w="9525">
              <a:noFill/>
              <a:miter lim="800000"/>
              <a:headEnd/>
              <a:tailEnd/>
            </a:ln>
            <a:effectLst/>
          </p:spPr>
          <p:txBody>
            <a:bodyPr>
              <a:spAutoFit/>
            </a:bodyPr>
            <a:lstStyle/>
            <a:p>
              <a:pPr algn="ctr" eaLnBrk="1" hangingPunct="1">
                <a:spcBef>
                  <a:spcPct val="50000"/>
                </a:spcBef>
              </a:pPr>
              <a:r>
                <a:rPr lang="en-GB" sz="1000" i="0">
                  <a:solidFill>
                    <a:schemeClr val="bg1"/>
                  </a:solidFill>
                  <a:latin typeface="Lucida Sans" pitchFamily="34" charset="0"/>
                  <a:cs typeface="Arial" pitchFamily="34" charset="0"/>
                </a:rPr>
                <a:t>F3</a:t>
              </a:r>
              <a:endParaRPr lang="en-US" sz="1000" i="0">
                <a:solidFill>
                  <a:schemeClr val="bg1"/>
                </a:solidFill>
                <a:latin typeface="Lucida Sans" pitchFamily="34" charset="0"/>
                <a:cs typeface="Arial" pitchFamily="34" charset="0"/>
              </a:endParaRPr>
            </a:p>
          </p:txBody>
        </p:sp>
        <p:sp>
          <p:nvSpPr>
            <p:cNvPr id="344066" name="Text Box 36">
              <a:extLst>
                <a:ext uri="{FF2B5EF4-FFF2-40B4-BE49-F238E27FC236}">
                  <a16:creationId xmlns:a16="http://schemas.microsoft.com/office/drawing/2014/main" id="{0E6626E1-4785-7997-2F3A-016BA0592DF0}"/>
                </a:ext>
              </a:extLst>
            </p:cNvPr>
            <p:cNvSpPr txBox="1">
              <a:spLocks noChangeArrowheads="1"/>
            </p:cNvSpPr>
            <p:nvPr/>
          </p:nvSpPr>
          <p:spPr bwMode="auto">
            <a:xfrm>
              <a:off x="3203" y="3073"/>
              <a:ext cx="227" cy="154"/>
            </a:xfrm>
            <a:prstGeom prst="rect">
              <a:avLst/>
            </a:prstGeom>
            <a:noFill/>
            <a:ln w="9525">
              <a:noFill/>
              <a:miter lim="800000"/>
              <a:headEnd/>
              <a:tailEnd/>
            </a:ln>
            <a:effectLst/>
          </p:spPr>
          <p:txBody>
            <a:bodyPr>
              <a:spAutoFit/>
            </a:bodyPr>
            <a:lstStyle/>
            <a:p>
              <a:pPr algn="ctr" eaLnBrk="1" hangingPunct="1">
                <a:spcBef>
                  <a:spcPct val="50000"/>
                </a:spcBef>
              </a:pPr>
              <a:r>
                <a:rPr lang="en-GB" sz="1000" i="0">
                  <a:solidFill>
                    <a:schemeClr val="bg1"/>
                  </a:solidFill>
                  <a:latin typeface="Lucida Sans" pitchFamily="34" charset="0"/>
                  <a:cs typeface="Arial" pitchFamily="34" charset="0"/>
                </a:rPr>
                <a:t>F4</a:t>
              </a:r>
              <a:endParaRPr lang="en-US" sz="1000" i="0">
                <a:solidFill>
                  <a:schemeClr val="bg1"/>
                </a:solidFill>
                <a:latin typeface="Lucida Sans" pitchFamily="34" charset="0"/>
                <a:cs typeface="Arial" pitchFamily="34" charset="0"/>
              </a:endParaRPr>
            </a:p>
          </p:txBody>
        </p:sp>
        <p:sp>
          <p:nvSpPr>
            <p:cNvPr id="344067" name="Text Box 37">
              <a:extLst>
                <a:ext uri="{FF2B5EF4-FFF2-40B4-BE49-F238E27FC236}">
                  <a16:creationId xmlns:a16="http://schemas.microsoft.com/office/drawing/2014/main" id="{AA8AEFBB-CC42-AD3B-4A1C-3072FD7944BA}"/>
                </a:ext>
              </a:extLst>
            </p:cNvPr>
            <p:cNvSpPr txBox="1">
              <a:spLocks noChangeArrowheads="1"/>
            </p:cNvSpPr>
            <p:nvPr/>
          </p:nvSpPr>
          <p:spPr bwMode="auto">
            <a:xfrm>
              <a:off x="3203" y="2710"/>
              <a:ext cx="227" cy="154"/>
            </a:xfrm>
            <a:prstGeom prst="rect">
              <a:avLst/>
            </a:prstGeom>
            <a:noFill/>
            <a:ln w="9525">
              <a:noFill/>
              <a:miter lim="800000"/>
              <a:headEnd/>
              <a:tailEnd/>
            </a:ln>
            <a:effectLst/>
          </p:spPr>
          <p:txBody>
            <a:bodyPr>
              <a:spAutoFit/>
            </a:bodyPr>
            <a:lstStyle/>
            <a:p>
              <a:pPr algn="ctr" eaLnBrk="1" hangingPunct="1">
                <a:spcBef>
                  <a:spcPct val="50000"/>
                </a:spcBef>
              </a:pPr>
              <a:r>
                <a:rPr lang="en-GB" sz="1000" i="0">
                  <a:solidFill>
                    <a:schemeClr val="bg1"/>
                  </a:solidFill>
                  <a:latin typeface="Lucida Sans" pitchFamily="34" charset="0"/>
                  <a:cs typeface="Arial" pitchFamily="34" charset="0"/>
                </a:rPr>
                <a:t>F5</a:t>
              </a:r>
              <a:endParaRPr lang="en-US" sz="1000" i="0">
                <a:solidFill>
                  <a:schemeClr val="bg1"/>
                </a:solidFill>
                <a:latin typeface="Lucida Sans" pitchFamily="34" charset="0"/>
                <a:cs typeface="Arial" pitchFamily="34" charset="0"/>
              </a:endParaRPr>
            </a:p>
          </p:txBody>
        </p:sp>
        <p:sp>
          <p:nvSpPr>
            <p:cNvPr id="344069" name="Text Box 38">
              <a:extLst>
                <a:ext uri="{FF2B5EF4-FFF2-40B4-BE49-F238E27FC236}">
                  <a16:creationId xmlns:a16="http://schemas.microsoft.com/office/drawing/2014/main" id="{4E72F4AF-1AEA-AFA0-7C3C-B376C2839EF5}"/>
                </a:ext>
              </a:extLst>
            </p:cNvPr>
            <p:cNvSpPr txBox="1">
              <a:spLocks noChangeArrowheads="1"/>
            </p:cNvSpPr>
            <p:nvPr/>
          </p:nvSpPr>
          <p:spPr bwMode="auto">
            <a:xfrm>
              <a:off x="3203" y="2393"/>
              <a:ext cx="227" cy="154"/>
            </a:xfrm>
            <a:prstGeom prst="rect">
              <a:avLst/>
            </a:prstGeom>
            <a:noFill/>
            <a:ln w="9525">
              <a:noFill/>
              <a:miter lim="800000"/>
              <a:headEnd/>
              <a:tailEnd/>
            </a:ln>
            <a:effectLst/>
          </p:spPr>
          <p:txBody>
            <a:bodyPr>
              <a:spAutoFit/>
            </a:bodyPr>
            <a:lstStyle/>
            <a:p>
              <a:pPr algn="ctr" eaLnBrk="1" hangingPunct="1">
                <a:spcBef>
                  <a:spcPct val="50000"/>
                </a:spcBef>
              </a:pPr>
              <a:r>
                <a:rPr lang="en-GB" sz="1000" i="0">
                  <a:solidFill>
                    <a:schemeClr val="bg1"/>
                  </a:solidFill>
                  <a:latin typeface="Lucida Sans" pitchFamily="34" charset="0"/>
                  <a:cs typeface="Arial" pitchFamily="34" charset="0"/>
                </a:rPr>
                <a:t>F6</a:t>
              </a:r>
              <a:endParaRPr lang="en-US" sz="1000" i="0">
                <a:solidFill>
                  <a:schemeClr val="bg1"/>
                </a:solidFill>
                <a:latin typeface="Lucida Sans" pitchFamily="34" charset="0"/>
                <a:cs typeface="Arial" pitchFamily="34" charset="0"/>
              </a:endParaRPr>
            </a:p>
          </p:txBody>
        </p:sp>
      </p:grpSp>
      <p:sp>
        <p:nvSpPr>
          <p:cNvPr id="344087" name="Rectangle 40">
            <a:extLst>
              <a:ext uri="{FF2B5EF4-FFF2-40B4-BE49-F238E27FC236}">
                <a16:creationId xmlns:a16="http://schemas.microsoft.com/office/drawing/2014/main" id="{8A5C6E16-EE91-9748-B279-041C84C0ACCF}"/>
              </a:ext>
            </a:extLst>
          </p:cNvPr>
          <p:cNvSpPr>
            <a:spLocks noChangeArrowheads="1"/>
          </p:cNvSpPr>
          <p:nvPr/>
        </p:nvSpPr>
        <p:spPr bwMode="auto">
          <a:xfrm>
            <a:off x="0" y="198438"/>
            <a:ext cx="9144000" cy="622300"/>
          </a:xfrm>
          <a:prstGeom prst="rect">
            <a:avLst/>
          </a:prstGeom>
          <a:noFill/>
          <a:ln w="9525">
            <a:noFill/>
            <a:miter lim="800000"/>
            <a:headEnd/>
            <a:tailEnd/>
          </a:ln>
          <a:effectLst/>
        </p:spPr>
        <p:txBody>
          <a:bodyPr anchor="ctr"/>
          <a:lstStyle/>
          <a:p>
            <a:pPr algn="ctr"/>
            <a:r>
              <a:rPr lang="en-US" sz="2400" dirty="0">
                <a:latin typeface="Garamond" panose="02020404030301010803" pitchFamily="18" charset="0"/>
              </a:rPr>
              <a:t>Pulse shape analysis – spatial resolution of 2-5 mm </a:t>
            </a:r>
            <a:endParaRPr lang="en-US" sz="2400" i="0" dirty="0">
              <a:latin typeface="Garamond" panose="02020404030301010803" pitchFamily="18" charset="0"/>
            </a:endParaRPr>
          </a:p>
        </p:txBody>
      </p:sp>
      <p:sp>
        <p:nvSpPr>
          <p:cNvPr id="344092" name="textruta 344091">
            <a:extLst>
              <a:ext uri="{FF2B5EF4-FFF2-40B4-BE49-F238E27FC236}">
                <a16:creationId xmlns:a16="http://schemas.microsoft.com/office/drawing/2014/main" id="{A52513A8-A428-BA20-545F-9BD0999B8C46}"/>
              </a:ext>
            </a:extLst>
          </p:cNvPr>
          <p:cNvSpPr txBox="1"/>
          <p:nvPr/>
        </p:nvSpPr>
        <p:spPr>
          <a:xfrm>
            <a:off x="6988331" y="6615944"/>
            <a:ext cx="2365099"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sv-SE" sz="1200" dirty="0">
                <a:solidFill>
                  <a:schemeClr val="accent2">
                    <a:lumMod val="40000"/>
                    <a:lumOff val="60000"/>
                  </a:schemeClr>
                </a:solidFill>
              </a:rPr>
              <a:t>NN2024  Whistler, BC CA /  BC </a:t>
            </a:r>
          </a:p>
        </p:txBody>
      </p:sp>
    </p:spTree>
    <p:extLst>
      <p:ext uri="{BB962C8B-B14F-4D97-AF65-F5344CB8AC3E}">
        <p14:creationId xmlns:p14="http://schemas.microsoft.com/office/powerpoint/2010/main" val="167073205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Line 119"/>
          <p:cNvSpPr>
            <a:spLocks noChangeShapeType="1"/>
          </p:cNvSpPr>
          <p:nvPr/>
        </p:nvSpPr>
        <p:spPr bwMode="auto">
          <a:xfrm>
            <a:off x="2114550" y="1684338"/>
            <a:ext cx="1219200" cy="0"/>
          </a:xfrm>
          <a:prstGeom prst="line">
            <a:avLst/>
          </a:prstGeom>
          <a:noFill/>
          <a:ln w="19050">
            <a:solidFill>
              <a:schemeClr val="accent2"/>
            </a:solidFill>
            <a:round/>
            <a:headEnd/>
            <a:tailEnd/>
          </a:ln>
        </p:spPr>
        <p:txBody>
          <a:bodyPr wrap="none" anchor="ctr"/>
          <a:lstStyle/>
          <a:p>
            <a:endParaRPr lang="sv-SE" sz="1800"/>
          </a:p>
        </p:txBody>
      </p:sp>
      <p:sp>
        <p:nvSpPr>
          <p:cNvPr id="28675" name="Line 118"/>
          <p:cNvSpPr>
            <a:spLocks noChangeShapeType="1"/>
          </p:cNvSpPr>
          <p:nvPr/>
        </p:nvSpPr>
        <p:spPr bwMode="auto">
          <a:xfrm>
            <a:off x="2444750" y="1382713"/>
            <a:ext cx="1219200" cy="0"/>
          </a:xfrm>
          <a:prstGeom prst="line">
            <a:avLst/>
          </a:prstGeom>
          <a:noFill/>
          <a:ln w="19050">
            <a:solidFill>
              <a:schemeClr val="accent2"/>
            </a:solidFill>
            <a:round/>
            <a:headEnd/>
            <a:tailEnd/>
          </a:ln>
        </p:spPr>
        <p:txBody>
          <a:bodyPr wrap="none" anchor="ctr"/>
          <a:lstStyle/>
          <a:p>
            <a:endParaRPr lang="sv-SE" sz="1800"/>
          </a:p>
        </p:txBody>
      </p:sp>
      <p:sp>
        <p:nvSpPr>
          <p:cNvPr id="28676" name="AutoShape 2"/>
          <p:cNvSpPr>
            <a:spLocks noChangeArrowheads="1"/>
          </p:cNvSpPr>
          <p:nvPr/>
        </p:nvSpPr>
        <p:spPr bwMode="auto">
          <a:xfrm>
            <a:off x="2667000" y="3352800"/>
            <a:ext cx="2438400" cy="2133600"/>
          </a:xfrm>
          <a:prstGeom prst="hexagon">
            <a:avLst>
              <a:gd name="adj" fmla="val 28571"/>
              <a:gd name="vf" fmla="val 115470"/>
            </a:avLst>
          </a:prstGeom>
          <a:gradFill rotWithShape="0">
            <a:gsLst>
              <a:gs pos="0">
                <a:srgbClr val="762525"/>
              </a:gs>
              <a:gs pos="100000">
                <a:srgbClr val="FF5050"/>
              </a:gs>
            </a:gsLst>
            <a:path path="shape">
              <a:fillToRect l="50000" t="50000" r="50000" b="50000"/>
            </a:path>
          </a:gradFill>
          <a:ln w="19050">
            <a:solidFill>
              <a:schemeClr val="accent2"/>
            </a:solidFill>
            <a:miter lim="800000"/>
            <a:headEnd/>
            <a:tailEnd/>
          </a:ln>
        </p:spPr>
        <p:txBody>
          <a:bodyPr wrap="none" anchor="ctr"/>
          <a:lstStyle/>
          <a:p>
            <a:endParaRPr lang="sv-SE" sz="1800"/>
          </a:p>
        </p:txBody>
      </p:sp>
      <p:sp>
        <p:nvSpPr>
          <p:cNvPr id="28677" name="Line 3"/>
          <p:cNvSpPr>
            <a:spLocks noChangeShapeType="1"/>
          </p:cNvSpPr>
          <p:nvPr/>
        </p:nvSpPr>
        <p:spPr bwMode="auto">
          <a:xfrm flipV="1">
            <a:off x="5105400" y="2438400"/>
            <a:ext cx="2209800" cy="1981200"/>
          </a:xfrm>
          <a:prstGeom prst="line">
            <a:avLst/>
          </a:prstGeom>
          <a:noFill/>
          <a:ln w="19050">
            <a:solidFill>
              <a:schemeClr val="accent2"/>
            </a:solidFill>
            <a:round/>
            <a:headEnd/>
            <a:tailEnd/>
          </a:ln>
        </p:spPr>
        <p:txBody>
          <a:bodyPr wrap="none" anchor="ctr"/>
          <a:lstStyle/>
          <a:p>
            <a:endParaRPr lang="sv-SE" sz="1800"/>
          </a:p>
        </p:txBody>
      </p:sp>
      <p:sp>
        <p:nvSpPr>
          <p:cNvPr id="28678" name="Line 4"/>
          <p:cNvSpPr>
            <a:spLocks noChangeShapeType="1"/>
          </p:cNvSpPr>
          <p:nvPr/>
        </p:nvSpPr>
        <p:spPr bwMode="auto">
          <a:xfrm flipV="1">
            <a:off x="3276600" y="1371600"/>
            <a:ext cx="2209800" cy="1981200"/>
          </a:xfrm>
          <a:prstGeom prst="line">
            <a:avLst/>
          </a:prstGeom>
          <a:noFill/>
          <a:ln w="19050">
            <a:solidFill>
              <a:schemeClr val="accent2"/>
            </a:solidFill>
            <a:round/>
            <a:headEnd/>
            <a:tailEnd/>
          </a:ln>
        </p:spPr>
        <p:txBody>
          <a:bodyPr wrap="none" anchor="ctr"/>
          <a:lstStyle/>
          <a:p>
            <a:endParaRPr lang="sv-SE" sz="1800"/>
          </a:p>
        </p:txBody>
      </p:sp>
      <p:sp>
        <p:nvSpPr>
          <p:cNvPr id="28679" name="Line 5"/>
          <p:cNvSpPr>
            <a:spLocks noChangeShapeType="1"/>
          </p:cNvSpPr>
          <p:nvPr/>
        </p:nvSpPr>
        <p:spPr bwMode="auto">
          <a:xfrm flipV="1">
            <a:off x="4495800" y="1371600"/>
            <a:ext cx="2209800" cy="1981200"/>
          </a:xfrm>
          <a:prstGeom prst="line">
            <a:avLst/>
          </a:prstGeom>
          <a:noFill/>
          <a:ln w="19050">
            <a:solidFill>
              <a:schemeClr val="accent2"/>
            </a:solidFill>
            <a:round/>
            <a:headEnd/>
            <a:tailEnd/>
          </a:ln>
        </p:spPr>
        <p:txBody>
          <a:bodyPr wrap="none" anchor="ctr"/>
          <a:lstStyle/>
          <a:p>
            <a:endParaRPr lang="sv-SE" sz="1800"/>
          </a:p>
        </p:txBody>
      </p:sp>
      <p:sp>
        <p:nvSpPr>
          <p:cNvPr id="28680" name="Line 6"/>
          <p:cNvSpPr>
            <a:spLocks noChangeShapeType="1"/>
          </p:cNvSpPr>
          <p:nvPr/>
        </p:nvSpPr>
        <p:spPr bwMode="auto">
          <a:xfrm flipV="1">
            <a:off x="2667000" y="304800"/>
            <a:ext cx="2209800" cy="1981200"/>
          </a:xfrm>
          <a:prstGeom prst="line">
            <a:avLst/>
          </a:prstGeom>
          <a:noFill/>
          <a:ln w="19050">
            <a:solidFill>
              <a:schemeClr val="accent2"/>
            </a:solidFill>
            <a:round/>
            <a:headEnd/>
            <a:tailEnd/>
          </a:ln>
        </p:spPr>
        <p:txBody>
          <a:bodyPr wrap="none" anchor="ctr"/>
          <a:lstStyle/>
          <a:p>
            <a:endParaRPr lang="sv-SE" sz="1800"/>
          </a:p>
        </p:txBody>
      </p:sp>
      <p:sp>
        <p:nvSpPr>
          <p:cNvPr id="28681" name="Line 7"/>
          <p:cNvSpPr>
            <a:spLocks noChangeShapeType="1"/>
          </p:cNvSpPr>
          <p:nvPr/>
        </p:nvSpPr>
        <p:spPr bwMode="auto">
          <a:xfrm flipV="1">
            <a:off x="1447800" y="304800"/>
            <a:ext cx="2209800" cy="1981200"/>
          </a:xfrm>
          <a:prstGeom prst="line">
            <a:avLst/>
          </a:prstGeom>
          <a:noFill/>
          <a:ln w="19050">
            <a:solidFill>
              <a:schemeClr val="accent2"/>
            </a:solidFill>
            <a:round/>
            <a:headEnd/>
            <a:tailEnd/>
          </a:ln>
        </p:spPr>
        <p:txBody>
          <a:bodyPr wrap="none" anchor="ctr"/>
          <a:lstStyle/>
          <a:p>
            <a:endParaRPr lang="sv-SE" sz="1800"/>
          </a:p>
        </p:txBody>
      </p:sp>
      <p:sp>
        <p:nvSpPr>
          <p:cNvPr id="28682" name="AutoShape 8"/>
          <p:cNvSpPr>
            <a:spLocks noChangeArrowheads="1"/>
          </p:cNvSpPr>
          <p:nvPr/>
        </p:nvSpPr>
        <p:spPr bwMode="auto">
          <a:xfrm>
            <a:off x="825500" y="2298700"/>
            <a:ext cx="2438400" cy="2133600"/>
          </a:xfrm>
          <a:prstGeom prst="hexagon">
            <a:avLst>
              <a:gd name="adj" fmla="val 28571"/>
              <a:gd name="vf" fmla="val 115470"/>
            </a:avLst>
          </a:prstGeom>
          <a:gradFill rotWithShape="0">
            <a:gsLst>
              <a:gs pos="0">
                <a:srgbClr val="762525"/>
              </a:gs>
              <a:gs pos="100000">
                <a:srgbClr val="FF5050"/>
              </a:gs>
            </a:gsLst>
            <a:path path="shape">
              <a:fillToRect l="50000" t="50000" r="50000" b="50000"/>
            </a:path>
          </a:gradFill>
          <a:ln w="19050">
            <a:solidFill>
              <a:schemeClr val="accent2"/>
            </a:solidFill>
            <a:miter lim="800000"/>
            <a:headEnd/>
            <a:tailEnd/>
          </a:ln>
        </p:spPr>
        <p:txBody>
          <a:bodyPr wrap="none" anchor="ctr"/>
          <a:lstStyle/>
          <a:p>
            <a:endParaRPr lang="sv-SE" sz="1800"/>
          </a:p>
        </p:txBody>
      </p:sp>
      <p:sp>
        <p:nvSpPr>
          <p:cNvPr id="28683" name="AutoShape 9"/>
          <p:cNvSpPr>
            <a:spLocks noChangeArrowheads="1"/>
          </p:cNvSpPr>
          <p:nvPr/>
        </p:nvSpPr>
        <p:spPr bwMode="auto">
          <a:xfrm>
            <a:off x="838200" y="4432300"/>
            <a:ext cx="2438400" cy="2133600"/>
          </a:xfrm>
          <a:prstGeom prst="hexagon">
            <a:avLst>
              <a:gd name="adj" fmla="val 28571"/>
              <a:gd name="vf" fmla="val 115470"/>
            </a:avLst>
          </a:prstGeom>
          <a:gradFill rotWithShape="0">
            <a:gsLst>
              <a:gs pos="0">
                <a:srgbClr val="762525"/>
              </a:gs>
              <a:gs pos="100000">
                <a:srgbClr val="FF5050"/>
              </a:gs>
            </a:gsLst>
            <a:path path="shape">
              <a:fillToRect l="50000" t="50000" r="50000" b="50000"/>
            </a:path>
          </a:gradFill>
          <a:ln w="19050">
            <a:solidFill>
              <a:schemeClr val="accent2"/>
            </a:solidFill>
            <a:miter lim="800000"/>
            <a:headEnd/>
            <a:tailEnd/>
          </a:ln>
        </p:spPr>
        <p:txBody>
          <a:bodyPr wrap="none" anchor="ctr"/>
          <a:lstStyle/>
          <a:p>
            <a:endParaRPr lang="sv-SE" sz="1800"/>
          </a:p>
        </p:txBody>
      </p:sp>
      <p:sp>
        <p:nvSpPr>
          <p:cNvPr id="28684" name="Line 10"/>
          <p:cNvSpPr>
            <a:spLocks noChangeShapeType="1"/>
          </p:cNvSpPr>
          <p:nvPr/>
        </p:nvSpPr>
        <p:spPr bwMode="auto">
          <a:xfrm flipV="1">
            <a:off x="4495800" y="3505200"/>
            <a:ext cx="2209800" cy="1981200"/>
          </a:xfrm>
          <a:prstGeom prst="line">
            <a:avLst/>
          </a:prstGeom>
          <a:noFill/>
          <a:ln w="19050">
            <a:solidFill>
              <a:schemeClr val="accent2"/>
            </a:solidFill>
            <a:round/>
            <a:headEnd/>
            <a:tailEnd/>
          </a:ln>
        </p:spPr>
        <p:txBody>
          <a:bodyPr wrap="none" anchor="ctr"/>
          <a:lstStyle/>
          <a:p>
            <a:endParaRPr lang="sv-SE" sz="1800"/>
          </a:p>
        </p:txBody>
      </p:sp>
      <p:sp>
        <p:nvSpPr>
          <p:cNvPr id="28685" name="Line 11"/>
          <p:cNvSpPr>
            <a:spLocks noChangeShapeType="1"/>
          </p:cNvSpPr>
          <p:nvPr/>
        </p:nvSpPr>
        <p:spPr bwMode="auto">
          <a:xfrm flipH="1">
            <a:off x="6705600" y="2438400"/>
            <a:ext cx="609600" cy="1066800"/>
          </a:xfrm>
          <a:prstGeom prst="line">
            <a:avLst/>
          </a:prstGeom>
          <a:noFill/>
          <a:ln w="19050">
            <a:solidFill>
              <a:schemeClr val="accent2"/>
            </a:solidFill>
            <a:round/>
            <a:headEnd/>
            <a:tailEnd/>
          </a:ln>
        </p:spPr>
        <p:txBody>
          <a:bodyPr wrap="none" anchor="ctr"/>
          <a:lstStyle/>
          <a:p>
            <a:endParaRPr lang="sv-SE" sz="1800"/>
          </a:p>
        </p:txBody>
      </p:sp>
      <p:sp>
        <p:nvSpPr>
          <p:cNvPr id="28686" name="Line 12"/>
          <p:cNvSpPr>
            <a:spLocks noChangeShapeType="1"/>
          </p:cNvSpPr>
          <p:nvPr/>
        </p:nvSpPr>
        <p:spPr bwMode="auto">
          <a:xfrm>
            <a:off x="6705600" y="1371600"/>
            <a:ext cx="609600" cy="1066800"/>
          </a:xfrm>
          <a:prstGeom prst="line">
            <a:avLst/>
          </a:prstGeom>
          <a:noFill/>
          <a:ln w="19050">
            <a:solidFill>
              <a:schemeClr val="accent2"/>
            </a:solidFill>
            <a:round/>
            <a:headEnd/>
            <a:tailEnd/>
          </a:ln>
        </p:spPr>
        <p:txBody>
          <a:bodyPr wrap="none" anchor="ctr"/>
          <a:lstStyle/>
          <a:p>
            <a:endParaRPr lang="sv-SE" sz="1800"/>
          </a:p>
        </p:txBody>
      </p:sp>
      <p:sp>
        <p:nvSpPr>
          <p:cNvPr id="28687" name="AutoShape 16"/>
          <p:cNvSpPr>
            <a:spLocks noChangeArrowheads="1"/>
          </p:cNvSpPr>
          <p:nvPr/>
        </p:nvSpPr>
        <p:spPr bwMode="auto">
          <a:xfrm>
            <a:off x="-990600" y="1219200"/>
            <a:ext cx="2438400" cy="2133600"/>
          </a:xfrm>
          <a:prstGeom prst="hexagon">
            <a:avLst>
              <a:gd name="adj" fmla="val 28571"/>
              <a:gd name="vf" fmla="val 115470"/>
            </a:avLst>
          </a:prstGeom>
          <a:noFill/>
          <a:ln w="19050">
            <a:solidFill>
              <a:schemeClr val="accent2"/>
            </a:solidFill>
            <a:prstDash val="dash"/>
            <a:miter lim="800000"/>
            <a:headEnd/>
            <a:tailEnd/>
          </a:ln>
        </p:spPr>
        <p:txBody>
          <a:bodyPr wrap="none" anchor="ctr"/>
          <a:lstStyle/>
          <a:p>
            <a:endParaRPr lang="sv-SE"/>
          </a:p>
        </p:txBody>
      </p:sp>
      <p:sp>
        <p:nvSpPr>
          <p:cNvPr id="28688" name="AutoShape 17"/>
          <p:cNvSpPr>
            <a:spLocks noChangeArrowheads="1"/>
          </p:cNvSpPr>
          <p:nvPr/>
        </p:nvSpPr>
        <p:spPr bwMode="auto">
          <a:xfrm>
            <a:off x="4495800" y="4419600"/>
            <a:ext cx="2438400" cy="2133600"/>
          </a:xfrm>
          <a:prstGeom prst="hexagon">
            <a:avLst>
              <a:gd name="adj" fmla="val 28571"/>
              <a:gd name="vf" fmla="val 115470"/>
            </a:avLst>
          </a:prstGeom>
          <a:noFill/>
          <a:ln w="19050">
            <a:solidFill>
              <a:schemeClr val="accent2"/>
            </a:solidFill>
            <a:prstDash val="dash"/>
            <a:miter lim="800000"/>
            <a:headEnd/>
            <a:tailEnd/>
          </a:ln>
        </p:spPr>
        <p:txBody>
          <a:bodyPr wrap="none" anchor="ctr"/>
          <a:lstStyle/>
          <a:p>
            <a:endParaRPr lang="sv-SE" sz="1800"/>
          </a:p>
        </p:txBody>
      </p:sp>
      <p:sp>
        <p:nvSpPr>
          <p:cNvPr id="28689" name="AutoShape 18"/>
          <p:cNvSpPr>
            <a:spLocks noChangeArrowheads="1"/>
          </p:cNvSpPr>
          <p:nvPr/>
        </p:nvSpPr>
        <p:spPr bwMode="auto">
          <a:xfrm>
            <a:off x="838200" y="6553200"/>
            <a:ext cx="2438400" cy="2133600"/>
          </a:xfrm>
          <a:prstGeom prst="hexagon">
            <a:avLst>
              <a:gd name="adj" fmla="val 28571"/>
              <a:gd name="vf" fmla="val 115470"/>
            </a:avLst>
          </a:prstGeom>
          <a:noFill/>
          <a:ln w="19050">
            <a:solidFill>
              <a:schemeClr val="accent2"/>
            </a:solidFill>
            <a:prstDash val="dash"/>
            <a:miter lim="800000"/>
            <a:headEnd/>
            <a:tailEnd/>
          </a:ln>
        </p:spPr>
        <p:txBody>
          <a:bodyPr wrap="none" anchor="ctr"/>
          <a:lstStyle/>
          <a:p>
            <a:endParaRPr lang="sv-SE"/>
          </a:p>
        </p:txBody>
      </p:sp>
      <p:sp>
        <p:nvSpPr>
          <p:cNvPr id="28690" name="AutoShape 19"/>
          <p:cNvSpPr>
            <a:spLocks noChangeArrowheads="1"/>
          </p:cNvSpPr>
          <p:nvPr/>
        </p:nvSpPr>
        <p:spPr bwMode="auto">
          <a:xfrm>
            <a:off x="2667000" y="5486400"/>
            <a:ext cx="2438400" cy="2133600"/>
          </a:xfrm>
          <a:prstGeom prst="hexagon">
            <a:avLst>
              <a:gd name="adj" fmla="val 28571"/>
              <a:gd name="vf" fmla="val 115470"/>
            </a:avLst>
          </a:prstGeom>
          <a:noFill/>
          <a:ln w="19050">
            <a:solidFill>
              <a:schemeClr val="accent2"/>
            </a:solidFill>
            <a:prstDash val="dash"/>
            <a:miter lim="800000"/>
            <a:headEnd/>
            <a:tailEnd/>
          </a:ln>
        </p:spPr>
        <p:txBody>
          <a:bodyPr wrap="none" anchor="ctr"/>
          <a:lstStyle/>
          <a:p>
            <a:endParaRPr lang="sv-SE" sz="1800"/>
          </a:p>
        </p:txBody>
      </p:sp>
      <p:sp>
        <p:nvSpPr>
          <p:cNvPr id="28691" name="AutoShape 20"/>
          <p:cNvSpPr>
            <a:spLocks noChangeArrowheads="1"/>
          </p:cNvSpPr>
          <p:nvPr/>
        </p:nvSpPr>
        <p:spPr bwMode="auto">
          <a:xfrm>
            <a:off x="-990600" y="5486400"/>
            <a:ext cx="2438400" cy="2133600"/>
          </a:xfrm>
          <a:prstGeom prst="hexagon">
            <a:avLst>
              <a:gd name="adj" fmla="val 28571"/>
              <a:gd name="vf" fmla="val 115470"/>
            </a:avLst>
          </a:prstGeom>
          <a:noFill/>
          <a:ln w="19050">
            <a:solidFill>
              <a:schemeClr val="accent2"/>
            </a:solidFill>
            <a:prstDash val="dash"/>
            <a:miter lim="800000"/>
            <a:headEnd/>
            <a:tailEnd/>
          </a:ln>
        </p:spPr>
        <p:txBody>
          <a:bodyPr wrap="none" anchor="ctr"/>
          <a:lstStyle/>
          <a:p>
            <a:endParaRPr lang="sv-SE"/>
          </a:p>
        </p:txBody>
      </p:sp>
      <p:sp>
        <p:nvSpPr>
          <p:cNvPr id="28692" name="AutoShape 21"/>
          <p:cNvSpPr>
            <a:spLocks noChangeArrowheads="1"/>
          </p:cNvSpPr>
          <p:nvPr/>
        </p:nvSpPr>
        <p:spPr bwMode="auto">
          <a:xfrm>
            <a:off x="-990600" y="3352800"/>
            <a:ext cx="2438400" cy="2133600"/>
          </a:xfrm>
          <a:prstGeom prst="hexagon">
            <a:avLst>
              <a:gd name="adj" fmla="val 28571"/>
              <a:gd name="vf" fmla="val 115470"/>
            </a:avLst>
          </a:prstGeom>
          <a:noFill/>
          <a:ln w="19050">
            <a:solidFill>
              <a:schemeClr val="accent2"/>
            </a:solidFill>
            <a:prstDash val="dash"/>
            <a:miter lim="800000"/>
            <a:headEnd/>
            <a:tailEnd/>
          </a:ln>
        </p:spPr>
        <p:txBody>
          <a:bodyPr wrap="none" anchor="ctr"/>
          <a:lstStyle/>
          <a:p>
            <a:endParaRPr lang="sv-SE"/>
          </a:p>
        </p:txBody>
      </p:sp>
      <p:sp>
        <p:nvSpPr>
          <p:cNvPr id="28693" name="Line 22"/>
          <p:cNvSpPr>
            <a:spLocks noChangeShapeType="1"/>
          </p:cNvSpPr>
          <p:nvPr/>
        </p:nvSpPr>
        <p:spPr bwMode="auto">
          <a:xfrm flipV="1">
            <a:off x="1676400" y="304800"/>
            <a:ext cx="2209800" cy="1981200"/>
          </a:xfrm>
          <a:prstGeom prst="line">
            <a:avLst/>
          </a:prstGeom>
          <a:noFill/>
          <a:ln w="19050">
            <a:pattFill prst="pct40">
              <a:fgClr>
                <a:srgbClr val="FF5050"/>
              </a:fgClr>
              <a:bgClr>
                <a:srgbClr val="FFFFFF"/>
              </a:bgClr>
            </a:pattFill>
            <a:round/>
            <a:headEnd/>
            <a:tailEnd/>
          </a:ln>
        </p:spPr>
        <p:txBody>
          <a:bodyPr wrap="none" anchor="ctr"/>
          <a:lstStyle/>
          <a:p>
            <a:endParaRPr lang="sv-SE" sz="1800"/>
          </a:p>
        </p:txBody>
      </p:sp>
      <p:sp>
        <p:nvSpPr>
          <p:cNvPr id="28694" name="Line 23"/>
          <p:cNvSpPr>
            <a:spLocks noChangeShapeType="1"/>
          </p:cNvSpPr>
          <p:nvPr/>
        </p:nvSpPr>
        <p:spPr bwMode="auto">
          <a:xfrm flipV="1">
            <a:off x="1981200" y="304800"/>
            <a:ext cx="2209800" cy="1981200"/>
          </a:xfrm>
          <a:prstGeom prst="line">
            <a:avLst/>
          </a:prstGeom>
          <a:noFill/>
          <a:ln w="19050">
            <a:pattFill prst="pct40">
              <a:fgClr>
                <a:srgbClr val="FF5050"/>
              </a:fgClr>
              <a:bgClr>
                <a:srgbClr val="FFFFFF"/>
              </a:bgClr>
            </a:pattFill>
            <a:round/>
            <a:headEnd/>
            <a:tailEnd/>
          </a:ln>
        </p:spPr>
        <p:txBody>
          <a:bodyPr wrap="none" anchor="ctr"/>
          <a:lstStyle/>
          <a:p>
            <a:endParaRPr lang="sv-SE" sz="1800"/>
          </a:p>
        </p:txBody>
      </p:sp>
      <p:sp>
        <p:nvSpPr>
          <p:cNvPr id="28695" name="Line 24"/>
          <p:cNvSpPr>
            <a:spLocks noChangeShapeType="1"/>
          </p:cNvSpPr>
          <p:nvPr/>
        </p:nvSpPr>
        <p:spPr bwMode="auto">
          <a:xfrm flipV="1">
            <a:off x="2286000" y="304800"/>
            <a:ext cx="2209800" cy="1981200"/>
          </a:xfrm>
          <a:prstGeom prst="line">
            <a:avLst/>
          </a:prstGeom>
          <a:noFill/>
          <a:ln w="19050">
            <a:pattFill prst="pct40">
              <a:fgClr>
                <a:srgbClr val="FF5050"/>
              </a:fgClr>
              <a:bgClr>
                <a:srgbClr val="FFFFFF"/>
              </a:bgClr>
            </a:pattFill>
            <a:round/>
            <a:headEnd/>
            <a:tailEnd/>
          </a:ln>
        </p:spPr>
        <p:txBody>
          <a:bodyPr wrap="none" anchor="ctr"/>
          <a:lstStyle/>
          <a:p>
            <a:endParaRPr lang="sv-SE" sz="1800"/>
          </a:p>
        </p:txBody>
      </p:sp>
      <p:sp>
        <p:nvSpPr>
          <p:cNvPr id="28696" name="Line 25"/>
          <p:cNvSpPr>
            <a:spLocks noChangeShapeType="1"/>
          </p:cNvSpPr>
          <p:nvPr/>
        </p:nvSpPr>
        <p:spPr bwMode="auto">
          <a:xfrm flipV="1">
            <a:off x="2819400" y="533400"/>
            <a:ext cx="2209800" cy="1981200"/>
          </a:xfrm>
          <a:prstGeom prst="line">
            <a:avLst/>
          </a:prstGeom>
          <a:noFill/>
          <a:ln w="19050">
            <a:pattFill prst="pct40">
              <a:fgClr>
                <a:srgbClr val="FF5050"/>
              </a:fgClr>
              <a:bgClr>
                <a:srgbClr val="FFFFFF"/>
              </a:bgClr>
            </a:pattFill>
            <a:round/>
            <a:headEnd/>
            <a:tailEnd/>
          </a:ln>
        </p:spPr>
        <p:txBody>
          <a:bodyPr wrap="none" anchor="ctr"/>
          <a:lstStyle/>
          <a:p>
            <a:endParaRPr lang="sv-SE" sz="1800"/>
          </a:p>
        </p:txBody>
      </p:sp>
      <p:sp>
        <p:nvSpPr>
          <p:cNvPr id="28697" name="Line 26"/>
          <p:cNvSpPr>
            <a:spLocks noChangeShapeType="1"/>
          </p:cNvSpPr>
          <p:nvPr/>
        </p:nvSpPr>
        <p:spPr bwMode="auto">
          <a:xfrm flipV="1">
            <a:off x="2971800" y="838200"/>
            <a:ext cx="2209800" cy="1981200"/>
          </a:xfrm>
          <a:prstGeom prst="line">
            <a:avLst/>
          </a:prstGeom>
          <a:noFill/>
          <a:ln w="19050">
            <a:pattFill prst="pct40">
              <a:fgClr>
                <a:srgbClr val="FF5050"/>
              </a:fgClr>
              <a:bgClr>
                <a:srgbClr val="FFFFFF"/>
              </a:bgClr>
            </a:pattFill>
            <a:round/>
            <a:headEnd/>
            <a:tailEnd/>
          </a:ln>
        </p:spPr>
        <p:txBody>
          <a:bodyPr wrap="none" anchor="ctr"/>
          <a:lstStyle/>
          <a:p>
            <a:endParaRPr lang="sv-SE" sz="1800"/>
          </a:p>
        </p:txBody>
      </p:sp>
      <p:sp>
        <p:nvSpPr>
          <p:cNvPr id="28698" name="Line 27"/>
          <p:cNvSpPr>
            <a:spLocks noChangeShapeType="1"/>
          </p:cNvSpPr>
          <p:nvPr/>
        </p:nvSpPr>
        <p:spPr bwMode="auto">
          <a:xfrm flipV="1">
            <a:off x="4927600" y="2717800"/>
            <a:ext cx="2209800" cy="1981200"/>
          </a:xfrm>
          <a:prstGeom prst="line">
            <a:avLst/>
          </a:prstGeom>
          <a:noFill/>
          <a:ln w="19050">
            <a:pattFill prst="pct40">
              <a:fgClr>
                <a:srgbClr val="FF5050"/>
              </a:fgClr>
              <a:bgClr>
                <a:srgbClr val="FFFFFF"/>
              </a:bgClr>
            </a:pattFill>
            <a:round/>
            <a:headEnd/>
            <a:tailEnd/>
          </a:ln>
        </p:spPr>
        <p:txBody>
          <a:bodyPr wrap="none" anchor="ctr"/>
          <a:lstStyle/>
          <a:p>
            <a:endParaRPr lang="sv-SE" sz="1800"/>
          </a:p>
        </p:txBody>
      </p:sp>
      <p:sp>
        <p:nvSpPr>
          <p:cNvPr id="28699" name="Line 28"/>
          <p:cNvSpPr>
            <a:spLocks noChangeShapeType="1"/>
          </p:cNvSpPr>
          <p:nvPr/>
        </p:nvSpPr>
        <p:spPr bwMode="auto">
          <a:xfrm flipV="1">
            <a:off x="4953000" y="2133600"/>
            <a:ext cx="2209800" cy="1981200"/>
          </a:xfrm>
          <a:prstGeom prst="line">
            <a:avLst/>
          </a:prstGeom>
          <a:noFill/>
          <a:ln w="19050">
            <a:pattFill prst="pct40">
              <a:fgClr>
                <a:srgbClr val="FF5050"/>
              </a:fgClr>
              <a:bgClr>
                <a:srgbClr val="FFFFFF"/>
              </a:bgClr>
            </a:pattFill>
            <a:round/>
            <a:headEnd/>
            <a:tailEnd/>
          </a:ln>
        </p:spPr>
        <p:txBody>
          <a:bodyPr wrap="none" anchor="ctr"/>
          <a:lstStyle/>
          <a:p>
            <a:endParaRPr lang="sv-SE" sz="1800"/>
          </a:p>
        </p:txBody>
      </p:sp>
      <p:sp>
        <p:nvSpPr>
          <p:cNvPr id="28700" name="Line 29"/>
          <p:cNvSpPr>
            <a:spLocks noChangeShapeType="1"/>
          </p:cNvSpPr>
          <p:nvPr/>
        </p:nvSpPr>
        <p:spPr bwMode="auto">
          <a:xfrm flipV="1">
            <a:off x="4800600" y="1828800"/>
            <a:ext cx="2209800" cy="1981200"/>
          </a:xfrm>
          <a:prstGeom prst="line">
            <a:avLst/>
          </a:prstGeom>
          <a:noFill/>
          <a:ln w="19050">
            <a:pattFill prst="pct40">
              <a:fgClr>
                <a:srgbClr val="FF5050"/>
              </a:fgClr>
              <a:bgClr>
                <a:srgbClr val="FFFFFF"/>
              </a:bgClr>
            </a:pattFill>
            <a:round/>
            <a:headEnd/>
            <a:tailEnd/>
          </a:ln>
        </p:spPr>
        <p:txBody>
          <a:bodyPr wrap="none" anchor="ctr"/>
          <a:lstStyle/>
          <a:p>
            <a:endParaRPr lang="sv-SE" sz="1800"/>
          </a:p>
        </p:txBody>
      </p:sp>
      <p:sp>
        <p:nvSpPr>
          <p:cNvPr id="28701" name="Line 30"/>
          <p:cNvSpPr>
            <a:spLocks noChangeShapeType="1"/>
          </p:cNvSpPr>
          <p:nvPr/>
        </p:nvSpPr>
        <p:spPr bwMode="auto">
          <a:xfrm flipV="1">
            <a:off x="4648200" y="1600200"/>
            <a:ext cx="2209800" cy="1981200"/>
          </a:xfrm>
          <a:prstGeom prst="line">
            <a:avLst/>
          </a:prstGeom>
          <a:noFill/>
          <a:ln w="19050">
            <a:pattFill prst="pct40">
              <a:fgClr>
                <a:srgbClr val="FF5050"/>
              </a:fgClr>
              <a:bgClr>
                <a:srgbClr val="FFFFFF"/>
              </a:bgClr>
            </a:pattFill>
            <a:round/>
            <a:headEnd/>
            <a:tailEnd/>
          </a:ln>
        </p:spPr>
        <p:txBody>
          <a:bodyPr wrap="none" anchor="ctr"/>
          <a:lstStyle/>
          <a:p>
            <a:endParaRPr lang="sv-SE" sz="1800"/>
          </a:p>
        </p:txBody>
      </p:sp>
      <p:sp>
        <p:nvSpPr>
          <p:cNvPr id="28702" name="Line 31"/>
          <p:cNvSpPr>
            <a:spLocks noChangeShapeType="1"/>
          </p:cNvSpPr>
          <p:nvPr/>
        </p:nvSpPr>
        <p:spPr bwMode="auto">
          <a:xfrm flipV="1">
            <a:off x="4191000" y="1371600"/>
            <a:ext cx="2209800" cy="1981200"/>
          </a:xfrm>
          <a:prstGeom prst="line">
            <a:avLst/>
          </a:prstGeom>
          <a:noFill/>
          <a:ln w="19050">
            <a:pattFill prst="pct40">
              <a:fgClr>
                <a:srgbClr val="FF5050"/>
              </a:fgClr>
              <a:bgClr>
                <a:srgbClr val="FFFFFF"/>
              </a:bgClr>
            </a:pattFill>
            <a:round/>
            <a:headEnd/>
            <a:tailEnd/>
          </a:ln>
        </p:spPr>
        <p:txBody>
          <a:bodyPr wrap="none" anchor="ctr"/>
          <a:lstStyle/>
          <a:p>
            <a:endParaRPr lang="sv-SE" sz="1800"/>
          </a:p>
        </p:txBody>
      </p:sp>
      <p:sp>
        <p:nvSpPr>
          <p:cNvPr id="28703" name="Line 32"/>
          <p:cNvSpPr>
            <a:spLocks noChangeShapeType="1"/>
          </p:cNvSpPr>
          <p:nvPr/>
        </p:nvSpPr>
        <p:spPr bwMode="auto">
          <a:xfrm flipV="1">
            <a:off x="4787900" y="2984500"/>
            <a:ext cx="2209800" cy="1981200"/>
          </a:xfrm>
          <a:prstGeom prst="line">
            <a:avLst/>
          </a:prstGeom>
          <a:noFill/>
          <a:ln w="19050">
            <a:pattFill prst="pct40">
              <a:fgClr>
                <a:srgbClr val="FF5050"/>
              </a:fgClr>
              <a:bgClr>
                <a:srgbClr val="FFFFFF"/>
              </a:bgClr>
            </a:pattFill>
            <a:round/>
            <a:headEnd/>
            <a:tailEnd/>
          </a:ln>
        </p:spPr>
        <p:txBody>
          <a:bodyPr wrap="none" anchor="ctr"/>
          <a:lstStyle/>
          <a:p>
            <a:endParaRPr lang="sv-SE" sz="1800"/>
          </a:p>
        </p:txBody>
      </p:sp>
      <p:sp>
        <p:nvSpPr>
          <p:cNvPr id="28704" name="Line 33"/>
          <p:cNvSpPr>
            <a:spLocks noChangeShapeType="1"/>
          </p:cNvSpPr>
          <p:nvPr/>
        </p:nvSpPr>
        <p:spPr bwMode="auto">
          <a:xfrm flipV="1">
            <a:off x="3886200" y="1371600"/>
            <a:ext cx="2209800" cy="1981200"/>
          </a:xfrm>
          <a:prstGeom prst="line">
            <a:avLst/>
          </a:prstGeom>
          <a:noFill/>
          <a:ln w="19050">
            <a:pattFill prst="pct40">
              <a:fgClr>
                <a:srgbClr val="FF5050"/>
              </a:fgClr>
              <a:bgClr>
                <a:srgbClr val="FFFFFF"/>
              </a:bgClr>
            </a:pattFill>
            <a:round/>
            <a:headEnd/>
            <a:tailEnd/>
          </a:ln>
        </p:spPr>
        <p:txBody>
          <a:bodyPr wrap="none" anchor="ctr"/>
          <a:lstStyle/>
          <a:p>
            <a:endParaRPr lang="sv-SE" sz="1800"/>
          </a:p>
        </p:txBody>
      </p:sp>
      <p:sp>
        <p:nvSpPr>
          <p:cNvPr id="28705" name="Line 34"/>
          <p:cNvSpPr>
            <a:spLocks noChangeShapeType="1"/>
          </p:cNvSpPr>
          <p:nvPr/>
        </p:nvSpPr>
        <p:spPr bwMode="auto">
          <a:xfrm flipV="1">
            <a:off x="3581400" y="1371600"/>
            <a:ext cx="2209800" cy="1981200"/>
          </a:xfrm>
          <a:prstGeom prst="line">
            <a:avLst/>
          </a:prstGeom>
          <a:noFill/>
          <a:ln w="19050">
            <a:pattFill prst="pct40">
              <a:fgClr>
                <a:srgbClr val="FF5050"/>
              </a:fgClr>
              <a:bgClr>
                <a:srgbClr val="FFFFFF"/>
              </a:bgClr>
            </a:pattFill>
            <a:round/>
            <a:headEnd/>
            <a:tailEnd/>
          </a:ln>
        </p:spPr>
        <p:txBody>
          <a:bodyPr wrap="none" anchor="ctr"/>
          <a:lstStyle/>
          <a:p>
            <a:endParaRPr lang="sv-SE" sz="1800"/>
          </a:p>
        </p:txBody>
      </p:sp>
      <p:sp>
        <p:nvSpPr>
          <p:cNvPr id="28706" name="Line 35"/>
          <p:cNvSpPr>
            <a:spLocks noChangeShapeType="1"/>
          </p:cNvSpPr>
          <p:nvPr/>
        </p:nvSpPr>
        <p:spPr bwMode="auto">
          <a:xfrm flipV="1">
            <a:off x="3124200" y="1143000"/>
            <a:ext cx="2209800" cy="1981200"/>
          </a:xfrm>
          <a:prstGeom prst="line">
            <a:avLst/>
          </a:prstGeom>
          <a:noFill/>
          <a:ln w="19050">
            <a:pattFill prst="pct40">
              <a:fgClr>
                <a:srgbClr val="FF5050"/>
              </a:fgClr>
              <a:bgClr>
                <a:srgbClr val="FFFFFF"/>
              </a:bgClr>
            </a:pattFill>
            <a:round/>
            <a:headEnd/>
            <a:tailEnd/>
          </a:ln>
        </p:spPr>
        <p:txBody>
          <a:bodyPr wrap="none" anchor="ctr"/>
          <a:lstStyle/>
          <a:p>
            <a:endParaRPr lang="sv-SE" sz="1800"/>
          </a:p>
        </p:txBody>
      </p:sp>
      <p:sp>
        <p:nvSpPr>
          <p:cNvPr id="28707" name="Line 36"/>
          <p:cNvSpPr>
            <a:spLocks noChangeShapeType="1"/>
          </p:cNvSpPr>
          <p:nvPr/>
        </p:nvSpPr>
        <p:spPr bwMode="auto">
          <a:xfrm flipV="1">
            <a:off x="4622800" y="3251200"/>
            <a:ext cx="2209800" cy="1981200"/>
          </a:xfrm>
          <a:prstGeom prst="line">
            <a:avLst/>
          </a:prstGeom>
          <a:noFill/>
          <a:ln w="19050">
            <a:pattFill prst="pct40">
              <a:fgClr>
                <a:srgbClr val="FF5050"/>
              </a:fgClr>
              <a:bgClr>
                <a:srgbClr val="FFFFFF"/>
              </a:bgClr>
            </a:pattFill>
            <a:round/>
            <a:headEnd/>
            <a:tailEnd/>
          </a:ln>
        </p:spPr>
        <p:txBody>
          <a:bodyPr wrap="none" anchor="ctr"/>
          <a:lstStyle/>
          <a:p>
            <a:endParaRPr lang="sv-SE" sz="1800"/>
          </a:p>
        </p:txBody>
      </p:sp>
      <p:sp>
        <p:nvSpPr>
          <p:cNvPr id="28708" name="Line 37"/>
          <p:cNvSpPr>
            <a:spLocks noChangeShapeType="1"/>
          </p:cNvSpPr>
          <p:nvPr/>
        </p:nvSpPr>
        <p:spPr bwMode="auto">
          <a:xfrm>
            <a:off x="3276600" y="3352800"/>
            <a:ext cx="1219200" cy="2133600"/>
          </a:xfrm>
          <a:prstGeom prst="line">
            <a:avLst/>
          </a:prstGeom>
          <a:noFill/>
          <a:ln w="19050">
            <a:solidFill>
              <a:srgbClr val="000066"/>
            </a:solidFill>
            <a:prstDash val="dash"/>
            <a:round/>
            <a:headEnd/>
            <a:tailEnd/>
          </a:ln>
        </p:spPr>
        <p:txBody>
          <a:bodyPr wrap="none" anchor="ctr"/>
          <a:lstStyle/>
          <a:p>
            <a:endParaRPr lang="sv-SE" sz="1800"/>
          </a:p>
        </p:txBody>
      </p:sp>
      <p:sp>
        <p:nvSpPr>
          <p:cNvPr id="28709" name="Line 38"/>
          <p:cNvSpPr>
            <a:spLocks noChangeShapeType="1"/>
          </p:cNvSpPr>
          <p:nvPr/>
        </p:nvSpPr>
        <p:spPr bwMode="auto">
          <a:xfrm>
            <a:off x="1447800" y="4419600"/>
            <a:ext cx="1219200" cy="2133600"/>
          </a:xfrm>
          <a:prstGeom prst="line">
            <a:avLst/>
          </a:prstGeom>
          <a:noFill/>
          <a:ln w="19050">
            <a:solidFill>
              <a:srgbClr val="000066"/>
            </a:solidFill>
            <a:prstDash val="dash"/>
            <a:round/>
            <a:headEnd/>
            <a:tailEnd/>
          </a:ln>
        </p:spPr>
        <p:txBody>
          <a:bodyPr wrap="none" anchor="ctr"/>
          <a:lstStyle/>
          <a:p>
            <a:endParaRPr lang="sv-SE" sz="1800"/>
          </a:p>
        </p:txBody>
      </p:sp>
      <p:sp>
        <p:nvSpPr>
          <p:cNvPr id="28710" name="Line 39"/>
          <p:cNvSpPr>
            <a:spLocks noChangeShapeType="1"/>
          </p:cNvSpPr>
          <p:nvPr/>
        </p:nvSpPr>
        <p:spPr bwMode="auto">
          <a:xfrm>
            <a:off x="1447800" y="2286000"/>
            <a:ext cx="1219200" cy="2133600"/>
          </a:xfrm>
          <a:prstGeom prst="line">
            <a:avLst/>
          </a:prstGeom>
          <a:noFill/>
          <a:ln w="19050">
            <a:solidFill>
              <a:srgbClr val="000066"/>
            </a:solidFill>
            <a:prstDash val="dash"/>
            <a:round/>
            <a:headEnd/>
            <a:tailEnd/>
          </a:ln>
        </p:spPr>
        <p:txBody>
          <a:bodyPr wrap="none" anchor="ctr"/>
          <a:lstStyle/>
          <a:p>
            <a:endParaRPr lang="sv-SE" sz="1800"/>
          </a:p>
        </p:txBody>
      </p:sp>
      <p:sp>
        <p:nvSpPr>
          <p:cNvPr id="28711" name="Line 40"/>
          <p:cNvSpPr>
            <a:spLocks noChangeShapeType="1"/>
          </p:cNvSpPr>
          <p:nvPr/>
        </p:nvSpPr>
        <p:spPr bwMode="auto">
          <a:xfrm flipV="1">
            <a:off x="1447800" y="4419600"/>
            <a:ext cx="1219200" cy="2133600"/>
          </a:xfrm>
          <a:prstGeom prst="line">
            <a:avLst/>
          </a:prstGeom>
          <a:noFill/>
          <a:ln w="19050">
            <a:solidFill>
              <a:srgbClr val="000066"/>
            </a:solidFill>
            <a:prstDash val="dash"/>
            <a:round/>
            <a:headEnd/>
            <a:tailEnd/>
          </a:ln>
        </p:spPr>
        <p:txBody>
          <a:bodyPr wrap="none" anchor="ctr"/>
          <a:lstStyle/>
          <a:p>
            <a:endParaRPr lang="sv-SE" sz="1800"/>
          </a:p>
        </p:txBody>
      </p:sp>
      <p:sp>
        <p:nvSpPr>
          <p:cNvPr id="28712" name="Line 41"/>
          <p:cNvSpPr>
            <a:spLocks noChangeShapeType="1"/>
          </p:cNvSpPr>
          <p:nvPr/>
        </p:nvSpPr>
        <p:spPr bwMode="auto">
          <a:xfrm flipV="1">
            <a:off x="3276600" y="3352800"/>
            <a:ext cx="1219200" cy="2133600"/>
          </a:xfrm>
          <a:prstGeom prst="line">
            <a:avLst/>
          </a:prstGeom>
          <a:noFill/>
          <a:ln w="19050">
            <a:solidFill>
              <a:srgbClr val="000066"/>
            </a:solidFill>
            <a:prstDash val="dash"/>
            <a:round/>
            <a:headEnd/>
            <a:tailEnd/>
          </a:ln>
        </p:spPr>
        <p:txBody>
          <a:bodyPr wrap="none" anchor="ctr"/>
          <a:lstStyle/>
          <a:p>
            <a:endParaRPr lang="sv-SE" sz="1800"/>
          </a:p>
        </p:txBody>
      </p:sp>
      <p:sp>
        <p:nvSpPr>
          <p:cNvPr id="28713" name="Line 42"/>
          <p:cNvSpPr>
            <a:spLocks noChangeShapeType="1"/>
          </p:cNvSpPr>
          <p:nvPr/>
        </p:nvSpPr>
        <p:spPr bwMode="auto">
          <a:xfrm flipV="1">
            <a:off x="1447800" y="2286000"/>
            <a:ext cx="1219200" cy="2133600"/>
          </a:xfrm>
          <a:prstGeom prst="line">
            <a:avLst/>
          </a:prstGeom>
          <a:noFill/>
          <a:ln w="19050">
            <a:solidFill>
              <a:srgbClr val="000066"/>
            </a:solidFill>
            <a:prstDash val="dash"/>
            <a:round/>
            <a:headEnd/>
            <a:tailEnd/>
          </a:ln>
        </p:spPr>
        <p:txBody>
          <a:bodyPr wrap="none" anchor="ctr"/>
          <a:lstStyle/>
          <a:p>
            <a:endParaRPr lang="sv-SE" sz="1800"/>
          </a:p>
        </p:txBody>
      </p:sp>
      <p:sp>
        <p:nvSpPr>
          <p:cNvPr id="28714" name="Line 43"/>
          <p:cNvSpPr>
            <a:spLocks noChangeShapeType="1"/>
          </p:cNvSpPr>
          <p:nvPr/>
        </p:nvSpPr>
        <p:spPr bwMode="auto">
          <a:xfrm>
            <a:off x="838200" y="5486400"/>
            <a:ext cx="2438400" cy="0"/>
          </a:xfrm>
          <a:prstGeom prst="line">
            <a:avLst/>
          </a:prstGeom>
          <a:noFill/>
          <a:ln w="19050">
            <a:solidFill>
              <a:srgbClr val="000066"/>
            </a:solidFill>
            <a:prstDash val="dash"/>
            <a:round/>
            <a:headEnd/>
            <a:tailEnd/>
          </a:ln>
        </p:spPr>
        <p:txBody>
          <a:bodyPr wrap="none" anchor="ctr"/>
          <a:lstStyle/>
          <a:p>
            <a:endParaRPr lang="sv-SE" sz="1800"/>
          </a:p>
        </p:txBody>
      </p:sp>
      <p:sp>
        <p:nvSpPr>
          <p:cNvPr id="28715" name="Line 44"/>
          <p:cNvSpPr>
            <a:spLocks noChangeShapeType="1"/>
          </p:cNvSpPr>
          <p:nvPr/>
        </p:nvSpPr>
        <p:spPr bwMode="auto">
          <a:xfrm>
            <a:off x="838200" y="3352800"/>
            <a:ext cx="2438400" cy="0"/>
          </a:xfrm>
          <a:prstGeom prst="line">
            <a:avLst/>
          </a:prstGeom>
          <a:noFill/>
          <a:ln w="19050">
            <a:solidFill>
              <a:srgbClr val="000066"/>
            </a:solidFill>
            <a:prstDash val="dash"/>
            <a:round/>
            <a:headEnd/>
            <a:tailEnd/>
          </a:ln>
        </p:spPr>
        <p:txBody>
          <a:bodyPr wrap="none" anchor="ctr"/>
          <a:lstStyle/>
          <a:p>
            <a:endParaRPr lang="sv-SE" sz="1800"/>
          </a:p>
        </p:txBody>
      </p:sp>
      <p:sp>
        <p:nvSpPr>
          <p:cNvPr id="28716" name="Line 45"/>
          <p:cNvSpPr>
            <a:spLocks noChangeShapeType="1"/>
          </p:cNvSpPr>
          <p:nvPr/>
        </p:nvSpPr>
        <p:spPr bwMode="auto">
          <a:xfrm>
            <a:off x="2667000" y="4419600"/>
            <a:ext cx="2438400" cy="0"/>
          </a:xfrm>
          <a:prstGeom prst="line">
            <a:avLst/>
          </a:prstGeom>
          <a:noFill/>
          <a:ln w="19050">
            <a:solidFill>
              <a:srgbClr val="000066"/>
            </a:solidFill>
            <a:prstDash val="dash"/>
            <a:round/>
            <a:headEnd/>
            <a:tailEnd/>
          </a:ln>
        </p:spPr>
        <p:txBody>
          <a:bodyPr wrap="none" anchor="ctr"/>
          <a:lstStyle/>
          <a:p>
            <a:endParaRPr lang="sv-SE" sz="1800"/>
          </a:p>
        </p:txBody>
      </p:sp>
      <p:sp>
        <p:nvSpPr>
          <p:cNvPr id="28717" name="Line 51"/>
          <p:cNvSpPr>
            <a:spLocks noChangeShapeType="1"/>
          </p:cNvSpPr>
          <p:nvPr/>
        </p:nvSpPr>
        <p:spPr bwMode="auto">
          <a:xfrm>
            <a:off x="1765300" y="1993900"/>
            <a:ext cx="1219200" cy="0"/>
          </a:xfrm>
          <a:prstGeom prst="line">
            <a:avLst/>
          </a:prstGeom>
          <a:noFill/>
          <a:ln w="19050">
            <a:solidFill>
              <a:schemeClr val="accent2"/>
            </a:solidFill>
            <a:round/>
            <a:headEnd/>
            <a:tailEnd/>
          </a:ln>
        </p:spPr>
        <p:txBody>
          <a:bodyPr wrap="none" anchor="ctr"/>
          <a:lstStyle/>
          <a:p>
            <a:endParaRPr lang="sv-SE" sz="1800"/>
          </a:p>
        </p:txBody>
      </p:sp>
      <p:sp>
        <p:nvSpPr>
          <p:cNvPr id="28718" name="Line 53"/>
          <p:cNvSpPr>
            <a:spLocks noChangeShapeType="1"/>
          </p:cNvSpPr>
          <p:nvPr/>
        </p:nvSpPr>
        <p:spPr bwMode="auto">
          <a:xfrm>
            <a:off x="3975100" y="1079500"/>
            <a:ext cx="609600" cy="1066800"/>
          </a:xfrm>
          <a:prstGeom prst="line">
            <a:avLst/>
          </a:prstGeom>
          <a:noFill/>
          <a:ln w="19050">
            <a:solidFill>
              <a:schemeClr val="accent2"/>
            </a:solidFill>
            <a:round/>
            <a:headEnd/>
            <a:tailEnd/>
          </a:ln>
        </p:spPr>
        <p:txBody>
          <a:bodyPr wrap="none" anchor="ctr"/>
          <a:lstStyle/>
          <a:p>
            <a:endParaRPr lang="sv-SE" sz="1800"/>
          </a:p>
        </p:txBody>
      </p:sp>
      <p:sp>
        <p:nvSpPr>
          <p:cNvPr id="28719" name="Line 54"/>
          <p:cNvSpPr>
            <a:spLocks noChangeShapeType="1"/>
          </p:cNvSpPr>
          <p:nvPr/>
        </p:nvSpPr>
        <p:spPr bwMode="auto">
          <a:xfrm>
            <a:off x="3657600" y="1371600"/>
            <a:ext cx="609600" cy="1066800"/>
          </a:xfrm>
          <a:prstGeom prst="line">
            <a:avLst/>
          </a:prstGeom>
          <a:noFill/>
          <a:ln w="19050">
            <a:solidFill>
              <a:schemeClr val="accent2"/>
            </a:solidFill>
            <a:round/>
            <a:headEnd/>
            <a:tailEnd/>
          </a:ln>
        </p:spPr>
        <p:txBody>
          <a:bodyPr wrap="none" anchor="ctr"/>
          <a:lstStyle/>
          <a:p>
            <a:endParaRPr lang="sv-SE" sz="1800"/>
          </a:p>
        </p:txBody>
      </p:sp>
      <p:sp>
        <p:nvSpPr>
          <p:cNvPr id="28720" name="Line 55"/>
          <p:cNvSpPr>
            <a:spLocks noChangeShapeType="1"/>
          </p:cNvSpPr>
          <p:nvPr/>
        </p:nvSpPr>
        <p:spPr bwMode="auto">
          <a:xfrm>
            <a:off x="3352800" y="1676400"/>
            <a:ext cx="609600" cy="1066800"/>
          </a:xfrm>
          <a:prstGeom prst="line">
            <a:avLst/>
          </a:prstGeom>
          <a:noFill/>
          <a:ln w="19050">
            <a:solidFill>
              <a:schemeClr val="accent2"/>
            </a:solidFill>
            <a:round/>
            <a:headEnd/>
            <a:tailEnd/>
          </a:ln>
        </p:spPr>
        <p:txBody>
          <a:bodyPr wrap="none" anchor="ctr"/>
          <a:lstStyle/>
          <a:p>
            <a:endParaRPr lang="sv-SE" sz="1800"/>
          </a:p>
        </p:txBody>
      </p:sp>
      <p:sp>
        <p:nvSpPr>
          <p:cNvPr id="28721" name="Line 56"/>
          <p:cNvSpPr>
            <a:spLocks noChangeShapeType="1"/>
          </p:cNvSpPr>
          <p:nvPr/>
        </p:nvSpPr>
        <p:spPr bwMode="auto">
          <a:xfrm>
            <a:off x="2971800" y="1981200"/>
            <a:ext cx="609600" cy="1066800"/>
          </a:xfrm>
          <a:prstGeom prst="line">
            <a:avLst/>
          </a:prstGeom>
          <a:noFill/>
          <a:ln w="19050">
            <a:solidFill>
              <a:schemeClr val="accent2"/>
            </a:solidFill>
            <a:round/>
            <a:headEnd/>
            <a:tailEnd/>
          </a:ln>
        </p:spPr>
        <p:txBody>
          <a:bodyPr wrap="none" anchor="ctr"/>
          <a:lstStyle/>
          <a:p>
            <a:endParaRPr lang="sv-SE" sz="1800"/>
          </a:p>
        </p:txBody>
      </p:sp>
      <p:sp>
        <p:nvSpPr>
          <p:cNvPr id="28722" name="Line 60"/>
          <p:cNvSpPr>
            <a:spLocks noChangeShapeType="1"/>
          </p:cNvSpPr>
          <p:nvPr/>
        </p:nvSpPr>
        <p:spPr bwMode="auto">
          <a:xfrm>
            <a:off x="4597400" y="2133600"/>
            <a:ext cx="1219200" cy="0"/>
          </a:xfrm>
          <a:prstGeom prst="line">
            <a:avLst/>
          </a:prstGeom>
          <a:noFill/>
          <a:ln w="19050">
            <a:solidFill>
              <a:schemeClr val="accent2"/>
            </a:solidFill>
            <a:round/>
            <a:headEnd/>
            <a:tailEnd/>
          </a:ln>
        </p:spPr>
        <p:txBody>
          <a:bodyPr wrap="none" anchor="ctr"/>
          <a:lstStyle/>
          <a:p>
            <a:endParaRPr lang="sv-SE" sz="1800"/>
          </a:p>
        </p:txBody>
      </p:sp>
      <p:sp>
        <p:nvSpPr>
          <p:cNvPr id="28723" name="Line 61"/>
          <p:cNvSpPr>
            <a:spLocks noChangeShapeType="1"/>
          </p:cNvSpPr>
          <p:nvPr/>
        </p:nvSpPr>
        <p:spPr bwMode="auto">
          <a:xfrm>
            <a:off x="4267200" y="2438400"/>
            <a:ext cx="1219200" cy="0"/>
          </a:xfrm>
          <a:prstGeom prst="line">
            <a:avLst/>
          </a:prstGeom>
          <a:noFill/>
          <a:ln w="19050">
            <a:solidFill>
              <a:schemeClr val="accent2"/>
            </a:solidFill>
            <a:round/>
            <a:headEnd/>
            <a:tailEnd/>
          </a:ln>
        </p:spPr>
        <p:txBody>
          <a:bodyPr wrap="none" anchor="ctr"/>
          <a:lstStyle/>
          <a:p>
            <a:endParaRPr lang="sv-SE" sz="1800"/>
          </a:p>
        </p:txBody>
      </p:sp>
      <p:sp>
        <p:nvSpPr>
          <p:cNvPr id="28724" name="Line 62"/>
          <p:cNvSpPr>
            <a:spLocks noChangeShapeType="1"/>
          </p:cNvSpPr>
          <p:nvPr/>
        </p:nvSpPr>
        <p:spPr bwMode="auto">
          <a:xfrm>
            <a:off x="3962400" y="2743200"/>
            <a:ext cx="1219200" cy="0"/>
          </a:xfrm>
          <a:prstGeom prst="line">
            <a:avLst/>
          </a:prstGeom>
          <a:noFill/>
          <a:ln w="19050">
            <a:solidFill>
              <a:schemeClr val="accent2"/>
            </a:solidFill>
            <a:round/>
            <a:headEnd/>
            <a:tailEnd/>
          </a:ln>
        </p:spPr>
        <p:txBody>
          <a:bodyPr wrap="none" anchor="ctr"/>
          <a:lstStyle/>
          <a:p>
            <a:endParaRPr lang="sv-SE" sz="1800"/>
          </a:p>
        </p:txBody>
      </p:sp>
      <p:sp>
        <p:nvSpPr>
          <p:cNvPr id="28725" name="Line 63"/>
          <p:cNvSpPr>
            <a:spLocks noChangeShapeType="1"/>
          </p:cNvSpPr>
          <p:nvPr/>
        </p:nvSpPr>
        <p:spPr bwMode="auto">
          <a:xfrm>
            <a:off x="3581400" y="3048000"/>
            <a:ext cx="1219200" cy="0"/>
          </a:xfrm>
          <a:prstGeom prst="line">
            <a:avLst/>
          </a:prstGeom>
          <a:noFill/>
          <a:ln w="19050">
            <a:solidFill>
              <a:schemeClr val="accent2"/>
            </a:solidFill>
            <a:round/>
            <a:headEnd/>
            <a:tailEnd/>
          </a:ln>
        </p:spPr>
        <p:txBody>
          <a:bodyPr wrap="none" anchor="ctr"/>
          <a:lstStyle/>
          <a:p>
            <a:endParaRPr lang="sv-SE" sz="1800"/>
          </a:p>
        </p:txBody>
      </p:sp>
      <p:sp>
        <p:nvSpPr>
          <p:cNvPr id="28726" name="Line 64"/>
          <p:cNvSpPr>
            <a:spLocks noChangeShapeType="1"/>
          </p:cNvSpPr>
          <p:nvPr/>
        </p:nvSpPr>
        <p:spPr bwMode="auto">
          <a:xfrm>
            <a:off x="6413500" y="1587500"/>
            <a:ext cx="609600" cy="1066800"/>
          </a:xfrm>
          <a:prstGeom prst="line">
            <a:avLst/>
          </a:prstGeom>
          <a:noFill/>
          <a:ln w="19050">
            <a:solidFill>
              <a:schemeClr val="accent2"/>
            </a:solidFill>
            <a:round/>
            <a:headEnd/>
            <a:tailEnd/>
          </a:ln>
        </p:spPr>
        <p:txBody>
          <a:bodyPr wrap="none" anchor="ctr"/>
          <a:lstStyle/>
          <a:p>
            <a:endParaRPr lang="sv-SE" sz="1800"/>
          </a:p>
        </p:txBody>
      </p:sp>
      <p:sp>
        <p:nvSpPr>
          <p:cNvPr id="28727" name="Line 65"/>
          <p:cNvSpPr>
            <a:spLocks noChangeShapeType="1"/>
          </p:cNvSpPr>
          <p:nvPr/>
        </p:nvSpPr>
        <p:spPr bwMode="auto">
          <a:xfrm>
            <a:off x="6159500" y="1866900"/>
            <a:ext cx="609600" cy="1066800"/>
          </a:xfrm>
          <a:prstGeom prst="line">
            <a:avLst/>
          </a:prstGeom>
          <a:noFill/>
          <a:ln w="19050">
            <a:solidFill>
              <a:schemeClr val="accent2"/>
            </a:solidFill>
            <a:round/>
            <a:headEnd/>
            <a:tailEnd/>
          </a:ln>
        </p:spPr>
        <p:txBody>
          <a:bodyPr wrap="none" anchor="ctr"/>
          <a:lstStyle/>
          <a:p>
            <a:endParaRPr lang="sv-SE" sz="1800"/>
          </a:p>
        </p:txBody>
      </p:sp>
      <p:sp>
        <p:nvSpPr>
          <p:cNvPr id="28728" name="Line 66"/>
          <p:cNvSpPr>
            <a:spLocks noChangeShapeType="1"/>
          </p:cNvSpPr>
          <p:nvPr/>
        </p:nvSpPr>
        <p:spPr bwMode="auto">
          <a:xfrm>
            <a:off x="5791200" y="2133600"/>
            <a:ext cx="609600" cy="1066800"/>
          </a:xfrm>
          <a:prstGeom prst="line">
            <a:avLst/>
          </a:prstGeom>
          <a:noFill/>
          <a:ln w="19050">
            <a:solidFill>
              <a:schemeClr val="accent2"/>
            </a:solidFill>
            <a:round/>
            <a:headEnd/>
            <a:tailEnd/>
          </a:ln>
        </p:spPr>
        <p:txBody>
          <a:bodyPr wrap="none" anchor="ctr"/>
          <a:lstStyle/>
          <a:p>
            <a:endParaRPr lang="sv-SE" sz="1800"/>
          </a:p>
        </p:txBody>
      </p:sp>
      <p:sp>
        <p:nvSpPr>
          <p:cNvPr id="28729" name="Line 67"/>
          <p:cNvSpPr>
            <a:spLocks noChangeShapeType="1"/>
          </p:cNvSpPr>
          <p:nvPr/>
        </p:nvSpPr>
        <p:spPr bwMode="auto">
          <a:xfrm>
            <a:off x="5486400" y="2438400"/>
            <a:ext cx="609600" cy="1066800"/>
          </a:xfrm>
          <a:prstGeom prst="line">
            <a:avLst/>
          </a:prstGeom>
          <a:noFill/>
          <a:ln w="19050">
            <a:solidFill>
              <a:schemeClr val="accent2"/>
            </a:solidFill>
            <a:round/>
            <a:headEnd/>
            <a:tailEnd/>
          </a:ln>
        </p:spPr>
        <p:txBody>
          <a:bodyPr wrap="none" anchor="ctr"/>
          <a:lstStyle/>
          <a:p>
            <a:endParaRPr lang="sv-SE" sz="1800"/>
          </a:p>
        </p:txBody>
      </p:sp>
      <p:sp>
        <p:nvSpPr>
          <p:cNvPr id="28730" name="Line 68"/>
          <p:cNvSpPr>
            <a:spLocks noChangeShapeType="1"/>
          </p:cNvSpPr>
          <p:nvPr/>
        </p:nvSpPr>
        <p:spPr bwMode="auto">
          <a:xfrm>
            <a:off x="5181600" y="2743200"/>
            <a:ext cx="609600" cy="1066800"/>
          </a:xfrm>
          <a:prstGeom prst="line">
            <a:avLst/>
          </a:prstGeom>
          <a:noFill/>
          <a:ln w="19050">
            <a:solidFill>
              <a:schemeClr val="accent2"/>
            </a:solidFill>
            <a:round/>
            <a:headEnd/>
            <a:tailEnd/>
          </a:ln>
        </p:spPr>
        <p:txBody>
          <a:bodyPr wrap="none" anchor="ctr"/>
          <a:lstStyle/>
          <a:p>
            <a:endParaRPr lang="sv-SE" sz="1800"/>
          </a:p>
        </p:txBody>
      </p:sp>
      <p:sp>
        <p:nvSpPr>
          <p:cNvPr id="28731" name="Line 69"/>
          <p:cNvSpPr>
            <a:spLocks noChangeShapeType="1"/>
          </p:cNvSpPr>
          <p:nvPr/>
        </p:nvSpPr>
        <p:spPr bwMode="auto">
          <a:xfrm>
            <a:off x="4800600" y="3048000"/>
            <a:ext cx="609600" cy="1066800"/>
          </a:xfrm>
          <a:prstGeom prst="line">
            <a:avLst/>
          </a:prstGeom>
          <a:noFill/>
          <a:ln w="19050">
            <a:solidFill>
              <a:schemeClr val="accent2"/>
            </a:solidFill>
            <a:round/>
            <a:headEnd/>
            <a:tailEnd/>
          </a:ln>
        </p:spPr>
        <p:txBody>
          <a:bodyPr wrap="none" anchor="ctr"/>
          <a:lstStyle/>
          <a:p>
            <a:endParaRPr lang="sv-SE" sz="1800"/>
          </a:p>
        </p:txBody>
      </p:sp>
      <p:sp>
        <p:nvSpPr>
          <p:cNvPr id="28732" name="Line 70"/>
          <p:cNvSpPr>
            <a:spLocks noChangeShapeType="1"/>
          </p:cNvSpPr>
          <p:nvPr/>
        </p:nvSpPr>
        <p:spPr bwMode="auto">
          <a:xfrm flipH="1">
            <a:off x="6413500" y="2692400"/>
            <a:ext cx="609600" cy="1066800"/>
          </a:xfrm>
          <a:prstGeom prst="line">
            <a:avLst/>
          </a:prstGeom>
          <a:noFill/>
          <a:ln w="19050">
            <a:solidFill>
              <a:schemeClr val="accent2"/>
            </a:solidFill>
            <a:round/>
            <a:headEnd/>
            <a:tailEnd/>
          </a:ln>
        </p:spPr>
        <p:txBody>
          <a:bodyPr wrap="none" anchor="ctr"/>
          <a:lstStyle/>
          <a:p>
            <a:endParaRPr lang="sv-SE" sz="1800"/>
          </a:p>
        </p:txBody>
      </p:sp>
      <p:sp>
        <p:nvSpPr>
          <p:cNvPr id="28733" name="Line 71"/>
          <p:cNvSpPr>
            <a:spLocks noChangeShapeType="1"/>
          </p:cNvSpPr>
          <p:nvPr/>
        </p:nvSpPr>
        <p:spPr bwMode="auto">
          <a:xfrm flipH="1">
            <a:off x="6172200" y="2895600"/>
            <a:ext cx="609600" cy="1066800"/>
          </a:xfrm>
          <a:prstGeom prst="line">
            <a:avLst/>
          </a:prstGeom>
          <a:noFill/>
          <a:ln w="19050">
            <a:solidFill>
              <a:schemeClr val="accent2"/>
            </a:solidFill>
            <a:round/>
            <a:headEnd/>
            <a:tailEnd/>
          </a:ln>
        </p:spPr>
        <p:txBody>
          <a:bodyPr wrap="none" anchor="ctr"/>
          <a:lstStyle/>
          <a:p>
            <a:endParaRPr lang="sv-SE" sz="1800"/>
          </a:p>
        </p:txBody>
      </p:sp>
      <p:sp>
        <p:nvSpPr>
          <p:cNvPr id="28734" name="Line 72"/>
          <p:cNvSpPr>
            <a:spLocks noChangeShapeType="1"/>
          </p:cNvSpPr>
          <p:nvPr/>
        </p:nvSpPr>
        <p:spPr bwMode="auto">
          <a:xfrm flipH="1">
            <a:off x="5791200" y="3276600"/>
            <a:ext cx="609600" cy="1066800"/>
          </a:xfrm>
          <a:prstGeom prst="line">
            <a:avLst/>
          </a:prstGeom>
          <a:noFill/>
          <a:ln w="19050">
            <a:solidFill>
              <a:schemeClr val="accent2"/>
            </a:solidFill>
            <a:round/>
            <a:headEnd/>
            <a:tailEnd/>
          </a:ln>
        </p:spPr>
        <p:txBody>
          <a:bodyPr wrap="none" anchor="ctr"/>
          <a:lstStyle/>
          <a:p>
            <a:endParaRPr lang="sv-SE" sz="1800"/>
          </a:p>
        </p:txBody>
      </p:sp>
      <p:sp>
        <p:nvSpPr>
          <p:cNvPr id="28735" name="Line 73"/>
          <p:cNvSpPr>
            <a:spLocks noChangeShapeType="1"/>
          </p:cNvSpPr>
          <p:nvPr/>
        </p:nvSpPr>
        <p:spPr bwMode="auto">
          <a:xfrm flipH="1">
            <a:off x="5486400" y="3505200"/>
            <a:ext cx="609600" cy="1066800"/>
          </a:xfrm>
          <a:prstGeom prst="line">
            <a:avLst/>
          </a:prstGeom>
          <a:noFill/>
          <a:ln w="19050">
            <a:solidFill>
              <a:schemeClr val="accent2"/>
            </a:solidFill>
            <a:round/>
            <a:headEnd/>
            <a:tailEnd/>
          </a:ln>
        </p:spPr>
        <p:txBody>
          <a:bodyPr wrap="none" anchor="ctr"/>
          <a:lstStyle/>
          <a:p>
            <a:endParaRPr lang="sv-SE" sz="1800"/>
          </a:p>
        </p:txBody>
      </p:sp>
      <p:sp>
        <p:nvSpPr>
          <p:cNvPr id="28736" name="Line 74"/>
          <p:cNvSpPr>
            <a:spLocks noChangeShapeType="1"/>
          </p:cNvSpPr>
          <p:nvPr/>
        </p:nvSpPr>
        <p:spPr bwMode="auto">
          <a:xfrm flipH="1">
            <a:off x="5181600" y="3810000"/>
            <a:ext cx="609600" cy="1066800"/>
          </a:xfrm>
          <a:prstGeom prst="line">
            <a:avLst/>
          </a:prstGeom>
          <a:noFill/>
          <a:ln w="19050">
            <a:solidFill>
              <a:schemeClr val="accent2"/>
            </a:solidFill>
            <a:round/>
            <a:headEnd/>
            <a:tailEnd/>
          </a:ln>
        </p:spPr>
        <p:txBody>
          <a:bodyPr wrap="none" anchor="ctr"/>
          <a:lstStyle/>
          <a:p>
            <a:endParaRPr lang="sv-SE" sz="1800"/>
          </a:p>
        </p:txBody>
      </p:sp>
      <p:sp>
        <p:nvSpPr>
          <p:cNvPr id="28737" name="Line 75"/>
          <p:cNvSpPr>
            <a:spLocks noChangeShapeType="1"/>
          </p:cNvSpPr>
          <p:nvPr/>
        </p:nvSpPr>
        <p:spPr bwMode="auto">
          <a:xfrm flipH="1">
            <a:off x="4800600" y="4152900"/>
            <a:ext cx="609600" cy="1066800"/>
          </a:xfrm>
          <a:prstGeom prst="line">
            <a:avLst/>
          </a:prstGeom>
          <a:noFill/>
          <a:ln w="19050">
            <a:solidFill>
              <a:schemeClr val="accent2"/>
            </a:solidFill>
            <a:round/>
            <a:headEnd/>
            <a:tailEnd/>
          </a:ln>
        </p:spPr>
        <p:txBody>
          <a:bodyPr wrap="none" anchor="ctr"/>
          <a:lstStyle/>
          <a:p>
            <a:endParaRPr lang="sv-SE" sz="1800"/>
          </a:p>
        </p:txBody>
      </p:sp>
      <p:sp>
        <p:nvSpPr>
          <p:cNvPr id="756812" name="Oval 76"/>
          <p:cNvSpPr>
            <a:spLocks noChangeArrowheads="1"/>
          </p:cNvSpPr>
          <p:nvPr/>
        </p:nvSpPr>
        <p:spPr bwMode="auto">
          <a:xfrm>
            <a:off x="3124200" y="3733800"/>
            <a:ext cx="228600" cy="228600"/>
          </a:xfrm>
          <a:prstGeom prst="ellipse">
            <a:avLst/>
          </a:prstGeom>
          <a:gradFill rotWithShape="0">
            <a:gsLst>
              <a:gs pos="0">
                <a:srgbClr val="762F00"/>
              </a:gs>
              <a:gs pos="100000">
                <a:srgbClr val="FF6600"/>
              </a:gs>
            </a:gsLst>
            <a:path path="shape">
              <a:fillToRect l="50000" t="50000" r="50000" b="50000"/>
            </a:path>
          </a:gradFill>
          <a:ln w="9525">
            <a:noFill/>
            <a:round/>
            <a:headEnd/>
            <a:tailEnd/>
          </a:ln>
        </p:spPr>
        <p:txBody>
          <a:bodyPr wrap="none" anchor="ctr"/>
          <a:lstStyle/>
          <a:p>
            <a:endParaRPr lang="sv-SE" sz="1800"/>
          </a:p>
        </p:txBody>
      </p:sp>
      <p:sp>
        <p:nvSpPr>
          <p:cNvPr id="756813" name="Oval 77"/>
          <p:cNvSpPr>
            <a:spLocks noChangeArrowheads="1"/>
          </p:cNvSpPr>
          <p:nvPr/>
        </p:nvSpPr>
        <p:spPr bwMode="auto">
          <a:xfrm>
            <a:off x="2667000" y="3810000"/>
            <a:ext cx="228600" cy="228600"/>
          </a:xfrm>
          <a:prstGeom prst="ellipse">
            <a:avLst/>
          </a:prstGeom>
          <a:gradFill rotWithShape="0">
            <a:gsLst>
              <a:gs pos="0">
                <a:srgbClr val="762F00"/>
              </a:gs>
              <a:gs pos="100000">
                <a:srgbClr val="FF6600"/>
              </a:gs>
            </a:gsLst>
            <a:path path="shape">
              <a:fillToRect l="50000" t="50000" r="50000" b="50000"/>
            </a:path>
          </a:gradFill>
          <a:ln w="9525">
            <a:noFill/>
            <a:round/>
            <a:headEnd/>
            <a:tailEnd/>
          </a:ln>
        </p:spPr>
        <p:txBody>
          <a:bodyPr wrap="none" anchor="ctr"/>
          <a:lstStyle/>
          <a:p>
            <a:endParaRPr lang="sv-SE" sz="1800"/>
          </a:p>
        </p:txBody>
      </p:sp>
      <p:sp>
        <p:nvSpPr>
          <p:cNvPr id="756814" name="Oval 78"/>
          <p:cNvSpPr>
            <a:spLocks noChangeArrowheads="1"/>
          </p:cNvSpPr>
          <p:nvPr/>
        </p:nvSpPr>
        <p:spPr bwMode="auto">
          <a:xfrm>
            <a:off x="1905000" y="3657600"/>
            <a:ext cx="228600" cy="228600"/>
          </a:xfrm>
          <a:prstGeom prst="ellipse">
            <a:avLst/>
          </a:prstGeom>
          <a:gradFill rotWithShape="0">
            <a:gsLst>
              <a:gs pos="0">
                <a:srgbClr val="762F00"/>
              </a:gs>
              <a:gs pos="100000">
                <a:srgbClr val="FF6600"/>
              </a:gs>
            </a:gsLst>
            <a:path path="shape">
              <a:fillToRect l="50000" t="50000" r="50000" b="50000"/>
            </a:path>
          </a:gradFill>
          <a:ln w="9525">
            <a:noFill/>
            <a:round/>
            <a:headEnd/>
            <a:tailEnd/>
          </a:ln>
        </p:spPr>
        <p:txBody>
          <a:bodyPr wrap="none" anchor="ctr"/>
          <a:lstStyle/>
          <a:p>
            <a:endParaRPr lang="sv-SE" sz="1800"/>
          </a:p>
        </p:txBody>
      </p:sp>
      <p:sp>
        <p:nvSpPr>
          <p:cNvPr id="756815" name="Oval 79"/>
          <p:cNvSpPr>
            <a:spLocks noChangeArrowheads="1"/>
          </p:cNvSpPr>
          <p:nvPr/>
        </p:nvSpPr>
        <p:spPr bwMode="auto">
          <a:xfrm>
            <a:off x="2362200" y="4876800"/>
            <a:ext cx="228600" cy="228600"/>
          </a:xfrm>
          <a:prstGeom prst="ellipse">
            <a:avLst/>
          </a:prstGeom>
          <a:gradFill rotWithShape="0">
            <a:gsLst>
              <a:gs pos="0">
                <a:srgbClr val="762F00"/>
              </a:gs>
              <a:gs pos="100000">
                <a:srgbClr val="FF6600"/>
              </a:gs>
            </a:gsLst>
            <a:path path="shape">
              <a:fillToRect l="50000" t="50000" r="50000" b="50000"/>
            </a:path>
          </a:gradFill>
          <a:ln w="9525">
            <a:noFill/>
            <a:round/>
            <a:headEnd/>
            <a:tailEnd/>
          </a:ln>
        </p:spPr>
        <p:txBody>
          <a:bodyPr wrap="none" anchor="ctr"/>
          <a:lstStyle/>
          <a:p>
            <a:endParaRPr lang="sv-SE" sz="1800"/>
          </a:p>
        </p:txBody>
      </p:sp>
      <p:sp>
        <p:nvSpPr>
          <p:cNvPr id="756816" name="Line 80"/>
          <p:cNvSpPr>
            <a:spLocks noChangeShapeType="1"/>
          </p:cNvSpPr>
          <p:nvPr/>
        </p:nvSpPr>
        <p:spPr bwMode="auto">
          <a:xfrm flipH="1" flipV="1">
            <a:off x="2057400" y="3886200"/>
            <a:ext cx="381000" cy="990600"/>
          </a:xfrm>
          <a:prstGeom prst="line">
            <a:avLst/>
          </a:prstGeom>
          <a:noFill/>
          <a:ln w="57150">
            <a:solidFill>
              <a:srgbClr val="FFFF00"/>
            </a:solidFill>
            <a:prstDash val="sysDot"/>
            <a:round/>
            <a:headEnd/>
            <a:tailEnd/>
          </a:ln>
        </p:spPr>
        <p:txBody>
          <a:bodyPr wrap="none" anchor="ctr"/>
          <a:lstStyle/>
          <a:p>
            <a:endParaRPr lang="sv-SE" sz="1800"/>
          </a:p>
        </p:txBody>
      </p:sp>
      <p:sp>
        <p:nvSpPr>
          <p:cNvPr id="756817" name="Line 81"/>
          <p:cNvSpPr>
            <a:spLocks noChangeShapeType="1"/>
          </p:cNvSpPr>
          <p:nvPr/>
        </p:nvSpPr>
        <p:spPr bwMode="auto">
          <a:xfrm flipV="1">
            <a:off x="2895600" y="3886200"/>
            <a:ext cx="228600" cy="76200"/>
          </a:xfrm>
          <a:prstGeom prst="line">
            <a:avLst/>
          </a:prstGeom>
          <a:noFill/>
          <a:ln w="57150">
            <a:solidFill>
              <a:srgbClr val="FFFF00"/>
            </a:solidFill>
            <a:prstDash val="sysDot"/>
            <a:round/>
            <a:headEnd/>
            <a:tailEnd/>
          </a:ln>
        </p:spPr>
        <p:txBody>
          <a:bodyPr wrap="none" anchor="ctr"/>
          <a:lstStyle/>
          <a:p>
            <a:endParaRPr lang="sv-SE" sz="1800"/>
          </a:p>
        </p:txBody>
      </p:sp>
      <p:sp>
        <p:nvSpPr>
          <p:cNvPr id="756818" name="Oval 82"/>
          <p:cNvSpPr>
            <a:spLocks noChangeArrowheads="1"/>
          </p:cNvSpPr>
          <p:nvPr/>
        </p:nvSpPr>
        <p:spPr bwMode="auto">
          <a:xfrm>
            <a:off x="1981200" y="2667000"/>
            <a:ext cx="228600" cy="228600"/>
          </a:xfrm>
          <a:prstGeom prst="ellipse">
            <a:avLst/>
          </a:prstGeom>
          <a:gradFill rotWithShape="0">
            <a:gsLst>
              <a:gs pos="0">
                <a:srgbClr val="762F00"/>
              </a:gs>
              <a:gs pos="100000">
                <a:srgbClr val="FF6600"/>
              </a:gs>
            </a:gsLst>
            <a:path path="shape">
              <a:fillToRect l="50000" t="50000" r="50000" b="50000"/>
            </a:path>
          </a:gradFill>
          <a:ln w="9525">
            <a:noFill/>
            <a:round/>
            <a:headEnd/>
            <a:tailEnd/>
          </a:ln>
        </p:spPr>
        <p:txBody>
          <a:bodyPr wrap="none" anchor="ctr"/>
          <a:lstStyle/>
          <a:p>
            <a:endParaRPr lang="sv-SE" sz="1800"/>
          </a:p>
        </p:txBody>
      </p:sp>
      <p:sp>
        <p:nvSpPr>
          <p:cNvPr id="756819" name="Line 83"/>
          <p:cNvSpPr>
            <a:spLocks noChangeShapeType="1"/>
          </p:cNvSpPr>
          <p:nvPr/>
        </p:nvSpPr>
        <p:spPr bwMode="auto">
          <a:xfrm flipV="1">
            <a:off x="1981200" y="2895600"/>
            <a:ext cx="76200" cy="762000"/>
          </a:xfrm>
          <a:prstGeom prst="line">
            <a:avLst/>
          </a:prstGeom>
          <a:noFill/>
          <a:ln w="57150">
            <a:solidFill>
              <a:srgbClr val="FFFF00"/>
            </a:solidFill>
            <a:prstDash val="sysDot"/>
            <a:round/>
            <a:headEnd/>
            <a:tailEnd/>
          </a:ln>
        </p:spPr>
        <p:txBody>
          <a:bodyPr wrap="none" anchor="ctr"/>
          <a:lstStyle/>
          <a:p>
            <a:endParaRPr lang="sv-SE" sz="1800"/>
          </a:p>
        </p:txBody>
      </p:sp>
      <p:sp>
        <p:nvSpPr>
          <p:cNvPr id="756820" name="Line 84"/>
          <p:cNvSpPr>
            <a:spLocks noChangeShapeType="1"/>
          </p:cNvSpPr>
          <p:nvPr/>
        </p:nvSpPr>
        <p:spPr bwMode="auto">
          <a:xfrm>
            <a:off x="2133600" y="2895600"/>
            <a:ext cx="609600" cy="990600"/>
          </a:xfrm>
          <a:prstGeom prst="line">
            <a:avLst/>
          </a:prstGeom>
          <a:noFill/>
          <a:ln w="57150">
            <a:solidFill>
              <a:srgbClr val="FFFF00"/>
            </a:solidFill>
            <a:prstDash val="sysDot"/>
            <a:round/>
            <a:headEnd/>
            <a:tailEnd/>
          </a:ln>
        </p:spPr>
        <p:txBody>
          <a:bodyPr wrap="none" anchor="ctr"/>
          <a:lstStyle/>
          <a:p>
            <a:endParaRPr lang="sv-SE" sz="1800"/>
          </a:p>
        </p:txBody>
      </p:sp>
      <p:sp>
        <p:nvSpPr>
          <p:cNvPr id="756840" name="Text Box 104"/>
          <p:cNvSpPr txBox="1">
            <a:spLocks noChangeArrowheads="1"/>
          </p:cNvSpPr>
          <p:nvPr/>
        </p:nvSpPr>
        <p:spPr bwMode="auto">
          <a:xfrm>
            <a:off x="5164138" y="2928938"/>
            <a:ext cx="3722494" cy="3813865"/>
          </a:xfrm>
          <a:prstGeom prst="rect">
            <a:avLst/>
          </a:prstGeom>
          <a:gradFill rotWithShape="1">
            <a:gsLst>
              <a:gs pos="0">
                <a:srgbClr val="3333FF">
                  <a:alpha val="60001"/>
                </a:srgbClr>
              </a:gs>
              <a:gs pos="100000">
                <a:srgbClr val="181876">
                  <a:alpha val="60001"/>
                </a:srgbClr>
              </a:gs>
            </a:gsLst>
            <a:lin ang="5400000" scaled="1"/>
          </a:gradFill>
          <a:ln w="38100">
            <a:noFill/>
            <a:miter lim="800000"/>
            <a:headEnd/>
            <a:tailEnd/>
          </a:ln>
        </p:spPr>
        <p:txBody>
          <a:bodyPr wrap="none">
            <a:spAutoFit/>
          </a:bodyPr>
          <a:lstStyle/>
          <a:p>
            <a:pPr eaLnBrk="0" hangingPunct="0"/>
            <a:r>
              <a:rPr lang="en-US" sz="1800" b="1" u="sng" dirty="0">
                <a:latin typeface="Comic Sans MS" pitchFamily="66" charset="0"/>
              </a:rPr>
              <a:t>Pulse shape analysis</a:t>
            </a:r>
          </a:p>
          <a:p>
            <a:pPr eaLnBrk="0" hangingPunct="0"/>
            <a:endParaRPr lang="en-US" sz="1000" b="1" u="sng" dirty="0">
              <a:latin typeface="Comic Sans MS" pitchFamily="66" charset="0"/>
            </a:endParaRPr>
          </a:p>
          <a:p>
            <a:pPr eaLnBrk="0" hangingPunct="0"/>
            <a:r>
              <a:rPr lang="en-US" sz="1800" b="1" dirty="0">
                <a:latin typeface="Comic Sans MS" pitchFamily="66" charset="0"/>
              </a:rPr>
              <a:t> 3D-position sensitivity from</a:t>
            </a:r>
          </a:p>
          <a:p>
            <a:pPr eaLnBrk="0" hangingPunct="0"/>
            <a:r>
              <a:rPr lang="en-US" sz="1800" b="1" dirty="0">
                <a:latin typeface="Comic Sans MS" pitchFamily="66" charset="0"/>
              </a:rPr>
              <a:t> 2D-segmented </a:t>
            </a:r>
            <a:r>
              <a:rPr lang="en-US" sz="1800" b="1" dirty="0" err="1">
                <a:latin typeface="Comic Sans MS" pitchFamily="66" charset="0"/>
              </a:rPr>
              <a:t>HPGe</a:t>
            </a:r>
            <a:r>
              <a:rPr lang="en-US" sz="1800" b="1" dirty="0">
                <a:latin typeface="Comic Sans MS" pitchFamily="66" charset="0"/>
              </a:rPr>
              <a:t> detectors</a:t>
            </a:r>
          </a:p>
          <a:p>
            <a:pPr eaLnBrk="0" hangingPunct="0"/>
            <a:r>
              <a:rPr lang="en-US" sz="1800" b="1" dirty="0">
                <a:latin typeface="Comic Sans MS" pitchFamily="66" charset="0"/>
              </a:rPr>
              <a:t>- Achieving a “</a:t>
            </a:r>
            <a:r>
              <a:rPr lang="en-US" sz="1800" b="1" dirty="0" err="1">
                <a:latin typeface="Comic Sans MS" pitchFamily="66" charset="0"/>
              </a:rPr>
              <a:t>Ge</a:t>
            </a:r>
            <a:r>
              <a:rPr lang="en-US" sz="1800" b="1" dirty="0">
                <a:latin typeface="Comic Sans MS" pitchFamily="66" charset="0"/>
              </a:rPr>
              <a:t> TPC”</a:t>
            </a:r>
          </a:p>
          <a:p>
            <a:pPr eaLnBrk="0" hangingPunct="0"/>
            <a:endParaRPr lang="en-US" sz="1800" b="1" dirty="0">
              <a:latin typeface="Comic Sans MS" pitchFamily="66" charset="0"/>
            </a:endParaRPr>
          </a:p>
          <a:p>
            <a:pPr eaLnBrk="0" hangingPunct="0"/>
            <a:r>
              <a:rPr lang="en-US" sz="1800" b="1" dirty="0">
                <a:latin typeface="Comic Sans MS" pitchFamily="66" charset="0"/>
              </a:rPr>
              <a:t>Contact segment size ~ cm</a:t>
            </a:r>
            <a:r>
              <a:rPr lang="en-US" sz="1800" b="1" baseline="30000" dirty="0">
                <a:latin typeface="Comic Sans MS" pitchFamily="66" charset="0"/>
              </a:rPr>
              <a:t>2</a:t>
            </a:r>
          </a:p>
          <a:p>
            <a:pPr eaLnBrk="0" hangingPunct="0">
              <a:buFont typeface="Wingdings" pitchFamily="2" charset="2"/>
              <a:buChar char="à"/>
            </a:pPr>
            <a:r>
              <a:rPr lang="en-US" sz="1800" b="1" dirty="0" err="1">
                <a:latin typeface="Comic Sans MS" pitchFamily="66" charset="0"/>
                <a:sym typeface="Wingdings" pitchFamily="2" charset="2"/>
              </a:rPr>
              <a:t>Voxel</a:t>
            </a:r>
            <a:r>
              <a:rPr lang="en-US" sz="1800" b="1" dirty="0">
                <a:latin typeface="Comic Sans MS" pitchFamily="66" charset="0"/>
                <a:sym typeface="Wingdings" pitchFamily="2" charset="2"/>
              </a:rPr>
              <a:t> size ~ mm</a:t>
            </a:r>
            <a:r>
              <a:rPr lang="en-US" sz="1800" b="1" baseline="30000" dirty="0">
                <a:latin typeface="Comic Sans MS" pitchFamily="66" charset="0"/>
                <a:sym typeface="Wingdings" pitchFamily="2" charset="2"/>
              </a:rPr>
              <a:t>3</a:t>
            </a:r>
          </a:p>
          <a:p>
            <a:pPr eaLnBrk="0" hangingPunct="0">
              <a:buFont typeface="Wingdings" pitchFamily="2" charset="2"/>
              <a:buNone/>
            </a:pPr>
            <a:endParaRPr lang="en-US" sz="1800" b="1" baseline="30000" dirty="0">
              <a:latin typeface="Comic Sans MS" pitchFamily="66" charset="0"/>
              <a:sym typeface="Wingdings" pitchFamily="2" charset="2"/>
            </a:endParaRPr>
          </a:p>
          <a:p>
            <a:pPr eaLnBrk="0" hangingPunct="0">
              <a:buFont typeface="Wingdings" pitchFamily="2" charset="2"/>
              <a:buNone/>
            </a:pPr>
            <a:endParaRPr lang="en-US" sz="1800" b="1" baseline="30000" dirty="0">
              <a:latin typeface="Comic Sans MS" pitchFamily="66" charset="0"/>
              <a:sym typeface="Wingdings" pitchFamily="2" charset="2"/>
            </a:endParaRPr>
          </a:p>
          <a:p>
            <a:pPr eaLnBrk="0" hangingPunct="0"/>
            <a:r>
              <a:rPr lang="sv-SE" sz="1800" b="1" u="sng" dirty="0" err="1">
                <a:latin typeface="Comic Sans MS" pitchFamily="66" charset="0"/>
              </a:rPr>
              <a:t>Tracking</a:t>
            </a:r>
            <a:endParaRPr lang="sv-SE" sz="1800" b="1" u="sng" dirty="0">
              <a:latin typeface="Comic Sans MS" pitchFamily="66" charset="0"/>
            </a:endParaRPr>
          </a:p>
          <a:p>
            <a:pPr eaLnBrk="0" hangingPunct="0"/>
            <a:endParaRPr lang="sv-SE" sz="1000" b="1" u="sng" dirty="0">
              <a:latin typeface="Comic Sans MS" pitchFamily="66" charset="0"/>
            </a:endParaRPr>
          </a:p>
          <a:p>
            <a:pPr eaLnBrk="0" hangingPunct="0"/>
            <a:r>
              <a:rPr lang="sv-SE" sz="1800" b="1" dirty="0">
                <a:latin typeface="Comic Sans MS" pitchFamily="66" charset="0"/>
              </a:rPr>
              <a:t> </a:t>
            </a:r>
            <a:r>
              <a:rPr lang="sv-SE" sz="1800" b="1" dirty="0" err="1">
                <a:latin typeface="Comic Sans MS" pitchFamily="66" charset="0"/>
              </a:rPr>
              <a:t>Correctly</a:t>
            </a:r>
            <a:r>
              <a:rPr lang="sv-SE" sz="1800" b="1" dirty="0">
                <a:latin typeface="Comic Sans MS" pitchFamily="66" charset="0"/>
              </a:rPr>
              <a:t> time order all</a:t>
            </a:r>
          </a:p>
          <a:p>
            <a:pPr eaLnBrk="0" hangingPunct="0"/>
            <a:r>
              <a:rPr lang="sv-SE" sz="1800" b="1" dirty="0">
                <a:latin typeface="Comic Sans MS" pitchFamily="66" charset="0"/>
              </a:rPr>
              <a:t> </a:t>
            </a:r>
            <a:r>
              <a:rPr lang="sv-SE" sz="1800" b="1" dirty="0" err="1">
                <a:latin typeface="Comic Sans MS" pitchFamily="66" charset="0"/>
              </a:rPr>
              <a:t>interactions</a:t>
            </a:r>
            <a:endParaRPr lang="en-US" sz="1800" b="1" baseline="30000" dirty="0">
              <a:latin typeface="Comic Sans MS" pitchFamily="66" charset="0"/>
              <a:sym typeface="Wingdings" pitchFamily="2" charset="2"/>
            </a:endParaRPr>
          </a:p>
          <a:p>
            <a:pPr eaLnBrk="0" hangingPunct="0">
              <a:buFont typeface="Wingdings" pitchFamily="2" charset="2"/>
              <a:buNone/>
            </a:pPr>
            <a:endParaRPr lang="en-US" sz="1800" b="1" u="sng" baseline="30000" dirty="0">
              <a:latin typeface="Comic Sans MS" pitchFamily="66" charset="0"/>
            </a:endParaRPr>
          </a:p>
        </p:txBody>
      </p:sp>
      <p:pic>
        <p:nvPicPr>
          <p:cNvPr id="28748" name="Picture 107" descr="kth-logo-gold"/>
          <p:cNvPicPr>
            <a:picLocks noChangeAspect="1" noChangeArrowheads="1"/>
          </p:cNvPicPr>
          <p:nvPr/>
        </p:nvPicPr>
        <p:blipFill>
          <a:blip r:embed="rId3" cstate="print"/>
          <a:srcRect/>
          <a:stretch>
            <a:fillRect/>
          </a:stretch>
        </p:blipFill>
        <p:spPr bwMode="auto">
          <a:xfrm>
            <a:off x="357188" y="6215063"/>
            <a:ext cx="1204912" cy="615950"/>
          </a:xfrm>
          <a:prstGeom prst="rect">
            <a:avLst/>
          </a:prstGeom>
          <a:noFill/>
          <a:ln w="9525">
            <a:noFill/>
            <a:miter lim="800000"/>
            <a:headEnd/>
            <a:tailEnd/>
          </a:ln>
        </p:spPr>
      </p:pic>
      <p:sp>
        <p:nvSpPr>
          <p:cNvPr id="756846" name="Freeform 110"/>
          <p:cNvSpPr>
            <a:spLocks/>
          </p:cNvSpPr>
          <p:nvPr/>
        </p:nvSpPr>
        <p:spPr bwMode="auto">
          <a:xfrm rot="-1700957">
            <a:off x="-533400" y="5562600"/>
            <a:ext cx="3200400" cy="381000"/>
          </a:xfrm>
          <a:custGeom>
            <a:avLst/>
            <a:gdLst>
              <a:gd name="T0" fmla="*/ 0 w 4704"/>
              <a:gd name="T1" fmla="*/ 381000 h 464"/>
              <a:gd name="T2" fmla="*/ 293914 w 4704"/>
              <a:gd name="T3" fmla="*/ 26276 h 464"/>
              <a:gd name="T4" fmla="*/ 620486 w 4704"/>
              <a:gd name="T5" fmla="*/ 381000 h 464"/>
              <a:gd name="T6" fmla="*/ 979714 w 4704"/>
              <a:gd name="T7" fmla="*/ 26276 h 464"/>
              <a:gd name="T8" fmla="*/ 1306286 w 4704"/>
              <a:gd name="T9" fmla="*/ 381000 h 464"/>
              <a:gd name="T10" fmla="*/ 1600200 w 4704"/>
              <a:gd name="T11" fmla="*/ 26276 h 464"/>
              <a:gd name="T12" fmla="*/ 1926771 w 4704"/>
              <a:gd name="T13" fmla="*/ 381000 h 464"/>
              <a:gd name="T14" fmla="*/ 2220685 w 4704"/>
              <a:gd name="T15" fmla="*/ 26276 h 464"/>
              <a:gd name="T16" fmla="*/ 2514600 w 4704"/>
              <a:gd name="T17" fmla="*/ 381000 h 464"/>
              <a:gd name="T18" fmla="*/ 2808514 w 4704"/>
              <a:gd name="T19" fmla="*/ 26276 h 464"/>
              <a:gd name="T20" fmla="*/ 3037114 w 4704"/>
              <a:gd name="T21" fmla="*/ 223345 h 464"/>
              <a:gd name="T22" fmla="*/ 3200400 w 4704"/>
              <a:gd name="T23" fmla="*/ 223345 h 4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04"/>
              <a:gd name="T37" fmla="*/ 0 h 464"/>
              <a:gd name="T38" fmla="*/ 4704 w 4704"/>
              <a:gd name="T39" fmla="*/ 464 h 4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04" h="464">
                <a:moveTo>
                  <a:pt x="0" y="464"/>
                </a:moveTo>
                <a:cubicBezTo>
                  <a:pt x="140" y="248"/>
                  <a:pt x="280" y="32"/>
                  <a:pt x="432" y="32"/>
                </a:cubicBezTo>
                <a:cubicBezTo>
                  <a:pt x="584" y="32"/>
                  <a:pt x="744" y="464"/>
                  <a:pt x="912" y="464"/>
                </a:cubicBezTo>
                <a:cubicBezTo>
                  <a:pt x="1080" y="464"/>
                  <a:pt x="1272" y="32"/>
                  <a:pt x="1440" y="32"/>
                </a:cubicBezTo>
                <a:cubicBezTo>
                  <a:pt x="1608" y="32"/>
                  <a:pt x="1768" y="464"/>
                  <a:pt x="1920" y="464"/>
                </a:cubicBezTo>
                <a:cubicBezTo>
                  <a:pt x="2072" y="464"/>
                  <a:pt x="2200" y="32"/>
                  <a:pt x="2352" y="32"/>
                </a:cubicBezTo>
                <a:cubicBezTo>
                  <a:pt x="2504" y="32"/>
                  <a:pt x="2680" y="464"/>
                  <a:pt x="2832" y="464"/>
                </a:cubicBezTo>
                <a:cubicBezTo>
                  <a:pt x="2984" y="464"/>
                  <a:pt x="3120" y="32"/>
                  <a:pt x="3264" y="32"/>
                </a:cubicBezTo>
                <a:cubicBezTo>
                  <a:pt x="3408" y="32"/>
                  <a:pt x="3552" y="464"/>
                  <a:pt x="3696" y="464"/>
                </a:cubicBezTo>
                <a:cubicBezTo>
                  <a:pt x="3840" y="464"/>
                  <a:pt x="4000" y="64"/>
                  <a:pt x="4128" y="32"/>
                </a:cubicBezTo>
                <a:cubicBezTo>
                  <a:pt x="4256" y="0"/>
                  <a:pt x="4368" y="232"/>
                  <a:pt x="4464" y="272"/>
                </a:cubicBezTo>
                <a:cubicBezTo>
                  <a:pt x="4560" y="312"/>
                  <a:pt x="4632" y="292"/>
                  <a:pt x="4704" y="272"/>
                </a:cubicBezTo>
              </a:path>
            </a:pathLst>
          </a:custGeom>
          <a:noFill/>
          <a:ln w="76200">
            <a:solidFill>
              <a:srgbClr val="FFFF00"/>
            </a:solidFill>
            <a:round/>
            <a:headEnd/>
            <a:tailEnd type="triangle" w="med" len="med"/>
          </a:ln>
        </p:spPr>
        <p:txBody>
          <a:bodyPr wrap="none" anchor="ctr"/>
          <a:lstStyle/>
          <a:p>
            <a:endParaRPr lang="sv-SE"/>
          </a:p>
        </p:txBody>
      </p:sp>
      <p:sp>
        <p:nvSpPr>
          <p:cNvPr id="28750" name="Line 13"/>
          <p:cNvSpPr>
            <a:spLocks noChangeShapeType="1"/>
          </p:cNvSpPr>
          <p:nvPr/>
        </p:nvSpPr>
        <p:spPr bwMode="auto">
          <a:xfrm>
            <a:off x="5472113" y="1382713"/>
            <a:ext cx="1219200" cy="0"/>
          </a:xfrm>
          <a:prstGeom prst="line">
            <a:avLst/>
          </a:prstGeom>
          <a:noFill/>
          <a:ln w="19050">
            <a:solidFill>
              <a:schemeClr val="accent2"/>
            </a:solidFill>
            <a:round/>
            <a:headEnd/>
            <a:tailEnd/>
          </a:ln>
        </p:spPr>
        <p:txBody>
          <a:bodyPr wrap="none" anchor="ctr"/>
          <a:lstStyle/>
          <a:p>
            <a:endParaRPr lang="sv-SE" sz="1800"/>
          </a:p>
        </p:txBody>
      </p:sp>
      <p:sp>
        <p:nvSpPr>
          <p:cNvPr id="28751" name="Line 14"/>
          <p:cNvSpPr>
            <a:spLocks noChangeShapeType="1"/>
          </p:cNvSpPr>
          <p:nvPr/>
        </p:nvSpPr>
        <p:spPr bwMode="auto">
          <a:xfrm>
            <a:off x="4862513" y="315913"/>
            <a:ext cx="609600" cy="1066800"/>
          </a:xfrm>
          <a:prstGeom prst="line">
            <a:avLst/>
          </a:prstGeom>
          <a:noFill/>
          <a:ln w="19050">
            <a:solidFill>
              <a:schemeClr val="accent2"/>
            </a:solidFill>
            <a:round/>
            <a:headEnd/>
            <a:tailEnd/>
          </a:ln>
        </p:spPr>
        <p:txBody>
          <a:bodyPr wrap="none" anchor="ctr"/>
          <a:lstStyle/>
          <a:p>
            <a:endParaRPr lang="sv-SE" sz="1800"/>
          </a:p>
        </p:txBody>
      </p:sp>
      <p:sp>
        <p:nvSpPr>
          <p:cNvPr id="28752" name="Line 15"/>
          <p:cNvSpPr>
            <a:spLocks noChangeShapeType="1"/>
          </p:cNvSpPr>
          <p:nvPr/>
        </p:nvSpPr>
        <p:spPr bwMode="auto">
          <a:xfrm>
            <a:off x="3643313" y="315913"/>
            <a:ext cx="1219200" cy="0"/>
          </a:xfrm>
          <a:prstGeom prst="line">
            <a:avLst/>
          </a:prstGeom>
          <a:noFill/>
          <a:ln w="19050">
            <a:solidFill>
              <a:schemeClr val="accent2"/>
            </a:solidFill>
            <a:round/>
            <a:headEnd/>
            <a:tailEnd/>
          </a:ln>
        </p:spPr>
        <p:txBody>
          <a:bodyPr wrap="none" anchor="ctr"/>
          <a:lstStyle/>
          <a:p>
            <a:endParaRPr lang="sv-SE" sz="1800"/>
          </a:p>
        </p:txBody>
      </p:sp>
      <p:sp>
        <p:nvSpPr>
          <p:cNvPr id="28753" name="Line 46"/>
          <p:cNvSpPr>
            <a:spLocks noChangeShapeType="1"/>
          </p:cNvSpPr>
          <p:nvPr/>
        </p:nvSpPr>
        <p:spPr bwMode="auto">
          <a:xfrm>
            <a:off x="3389313" y="544513"/>
            <a:ext cx="1219200" cy="0"/>
          </a:xfrm>
          <a:prstGeom prst="line">
            <a:avLst/>
          </a:prstGeom>
          <a:noFill/>
          <a:ln w="19050">
            <a:solidFill>
              <a:schemeClr val="accent2"/>
            </a:solidFill>
            <a:round/>
            <a:headEnd/>
            <a:tailEnd/>
          </a:ln>
        </p:spPr>
        <p:txBody>
          <a:bodyPr wrap="none" anchor="ctr"/>
          <a:lstStyle/>
          <a:p>
            <a:endParaRPr lang="sv-SE" sz="1800"/>
          </a:p>
        </p:txBody>
      </p:sp>
      <p:sp>
        <p:nvSpPr>
          <p:cNvPr id="28754" name="Line 48"/>
          <p:cNvSpPr>
            <a:spLocks noChangeShapeType="1"/>
          </p:cNvSpPr>
          <p:nvPr/>
        </p:nvSpPr>
        <p:spPr bwMode="auto">
          <a:xfrm>
            <a:off x="3084513" y="798513"/>
            <a:ext cx="1219200" cy="0"/>
          </a:xfrm>
          <a:prstGeom prst="line">
            <a:avLst/>
          </a:prstGeom>
          <a:noFill/>
          <a:ln w="19050">
            <a:solidFill>
              <a:schemeClr val="accent2"/>
            </a:solidFill>
            <a:round/>
            <a:headEnd/>
            <a:tailEnd/>
          </a:ln>
        </p:spPr>
        <p:txBody>
          <a:bodyPr wrap="none" anchor="ctr"/>
          <a:lstStyle/>
          <a:p>
            <a:endParaRPr lang="sv-SE" sz="1800"/>
          </a:p>
        </p:txBody>
      </p:sp>
      <p:sp>
        <p:nvSpPr>
          <p:cNvPr id="28755" name="Line 49"/>
          <p:cNvSpPr>
            <a:spLocks noChangeShapeType="1"/>
          </p:cNvSpPr>
          <p:nvPr/>
        </p:nvSpPr>
        <p:spPr bwMode="auto">
          <a:xfrm>
            <a:off x="2767013" y="1103313"/>
            <a:ext cx="1219200" cy="0"/>
          </a:xfrm>
          <a:prstGeom prst="line">
            <a:avLst/>
          </a:prstGeom>
          <a:noFill/>
          <a:ln w="19050">
            <a:solidFill>
              <a:schemeClr val="accent2"/>
            </a:solidFill>
            <a:round/>
            <a:headEnd/>
            <a:tailEnd/>
          </a:ln>
        </p:spPr>
        <p:txBody>
          <a:bodyPr wrap="none" anchor="ctr"/>
          <a:lstStyle/>
          <a:p>
            <a:endParaRPr lang="sv-SE" sz="1800"/>
          </a:p>
        </p:txBody>
      </p:sp>
      <p:sp>
        <p:nvSpPr>
          <p:cNvPr id="28756" name="Line 52"/>
          <p:cNvSpPr>
            <a:spLocks noChangeShapeType="1"/>
          </p:cNvSpPr>
          <p:nvPr/>
        </p:nvSpPr>
        <p:spPr bwMode="auto">
          <a:xfrm>
            <a:off x="4316413" y="823913"/>
            <a:ext cx="609600" cy="1066800"/>
          </a:xfrm>
          <a:prstGeom prst="line">
            <a:avLst/>
          </a:prstGeom>
          <a:noFill/>
          <a:ln w="19050">
            <a:solidFill>
              <a:schemeClr val="accent2"/>
            </a:solidFill>
            <a:round/>
            <a:headEnd/>
            <a:tailEnd/>
          </a:ln>
        </p:spPr>
        <p:txBody>
          <a:bodyPr wrap="none" anchor="ctr"/>
          <a:lstStyle/>
          <a:p>
            <a:endParaRPr lang="sv-SE" sz="1800"/>
          </a:p>
        </p:txBody>
      </p:sp>
      <p:sp>
        <p:nvSpPr>
          <p:cNvPr id="28757" name="Line 57"/>
          <p:cNvSpPr>
            <a:spLocks noChangeShapeType="1"/>
          </p:cNvSpPr>
          <p:nvPr/>
        </p:nvSpPr>
        <p:spPr bwMode="auto">
          <a:xfrm>
            <a:off x="4633913" y="544513"/>
            <a:ext cx="609600" cy="1066800"/>
          </a:xfrm>
          <a:prstGeom prst="line">
            <a:avLst/>
          </a:prstGeom>
          <a:noFill/>
          <a:ln w="19050">
            <a:solidFill>
              <a:schemeClr val="accent2"/>
            </a:solidFill>
            <a:round/>
            <a:headEnd/>
            <a:tailEnd/>
          </a:ln>
        </p:spPr>
        <p:txBody>
          <a:bodyPr wrap="none" anchor="ctr"/>
          <a:lstStyle/>
          <a:p>
            <a:endParaRPr lang="sv-SE" sz="1800"/>
          </a:p>
        </p:txBody>
      </p:sp>
      <p:sp>
        <p:nvSpPr>
          <p:cNvPr id="28758" name="Line 58"/>
          <p:cNvSpPr>
            <a:spLocks noChangeShapeType="1"/>
          </p:cNvSpPr>
          <p:nvPr/>
        </p:nvSpPr>
        <p:spPr bwMode="auto">
          <a:xfrm>
            <a:off x="5243513" y="1611313"/>
            <a:ext cx="1219200" cy="0"/>
          </a:xfrm>
          <a:prstGeom prst="line">
            <a:avLst/>
          </a:prstGeom>
          <a:noFill/>
          <a:ln w="19050">
            <a:solidFill>
              <a:schemeClr val="accent2"/>
            </a:solidFill>
            <a:round/>
            <a:headEnd/>
            <a:tailEnd/>
          </a:ln>
        </p:spPr>
        <p:txBody>
          <a:bodyPr wrap="none" anchor="ctr"/>
          <a:lstStyle/>
          <a:p>
            <a:endParaRPr lang="sv-SE" sz="1800"/>
          </a:p>
        </p:txBody>
      </p:sp>
      <p:sp>
        <p:nvSpPr>
          <p:cNvPr id="28759" name="Line 59"/>
          <p:cNvSpPr>
            <a:spLocks noChangeShapeType="1"/>
          </p:cNvSpPr>
          <p:nvPr/>
        </p:nvSpPr>
        <p:spPr bwMode="auto">
          <a:xfrm>
            <a:off x="4926013" y="1865313"/>
            <a:ext cx="1219200" cy="0"/>
          </a:xfrm>
          <a:prstGeom prst="line">
            <a:avLst/>
          </a:prstGeom>
          <a:noFill/>
          <a:ln w="19050">
            <a:solidFill>
              <a:schemeClr val="accent2"/>
            </a:solidFill>
            <a:round/>
            <a:headEnd/>
            <a:tailEnd/>
          </a:ln>
        </p:spPr>
        <p:txBody>
          <a:bodyPr wrap="none" anchor="ctr"/>
          <a:lstStyle/>
          <a:p>
            <a:endParaRPr lang="sv-SE" sz="1800"/>
          </a:p>
        </p:txBody>
      </p:sp>
      <p:sp>
        <p:nvSpPr>
          <p:cNvPr id="756832" name="Line 96"/>
          <p:cNvSpPr>
            <a:spLocks noChangeShapeType="1"/>
          </p:cNvSpPr>
          <p:nvPr/>
        </p:nvSpPr>
        <p:spPr bwMode="auto">
          <a:xfrm flipH="1" flipV="1">
            <a:off x="2119313" y="1001713"/>
            <a:ext cx="685800" cy="533400"/>
          </a:xfrm>
          <a:prstGeom prst="line">
            <a:avLst/>
          </a:prstGeom>
          <a:noFill/>
          <a:ln w="28575">
            <a:solidFill>
              <a:srgbClr val="FF0000"/>
            </a:solidFill>
            <a:round/>
            <a:headEnd/>
            <a:tailEnd type="triangle" w="med" len="med"/>
          </a:ln>
        </p:spPr>
        <p:txBody>
          <a:bodyPr wrap="none" anchor="ctr"/>
          <a:lstStyle/>
          <a:p>
            <a:endParaRPr lang="sv-SE" sz="1800"/>
          </a:p>
        </p:txBody>
      </p:sp>
      <p:sp>
        <p:nvSpPr>
          <p:cNvPr id="756833" name="Line 97"/>
          <p:cNvSpPr>
            <a:spLocks noChangeShapeType="1"/>
          </p:cNvSpPr>
          <p:nvPr/>
        </p:nvSpPr>
        <p:spPr bwMode="auto">
          <a:xfrm flipV="1">
            <a:off x="4100513" y="1001713"/>
            <a:ext cx="1600200" cy="762000"/>
          </a:xfrm>
          <a:prstGeom prst="line">
            <a:avLst/>
          </a:prstGeom>
          <a:noFill/>
          <a:ln w="28575">
            <a:solidFill>
              <a:srgbClr val="FF0000"/>
            </a:solidFill>
            <a:round/>
            <a:headEnd/>
            <a:tailEnd type="triangle" w="med" len="med"/>
          </a:ln>
        </p:spPr>
        <p:txBody>
          <a:bodyPr wrap="none" anchor="ctr"/>
          <a:lstStyle/>
          <a:p>
            <a:endParaRPr lang="sv-SE" sz="1800"/>
          </a:p>
        </p:txBody>
      </p:sp>
      <p:grpSp>
        <p:nvGrpSpPr>
          <p:cNvPr id="2" name="Group 116"/>
          <p:cNvGrpSpPr>
            <a:grpSpLocks/>
          </p:cNvGrpSpPr>
          <p:nvPr/>
        </p:nvGrpSpPr>
        <p:grpSpPr bwMode="auto">
          <a:xfrm>
            <a:off x="884238" y="-26988"/>
            <a:ext cx="1712913" cy="915988"/>
            <a:chOff x="557" y="-17"/>
            <a:chExt cx="1079" cy="577"/>
          </a:xfrm>
        </p:grpSpPr>
        <p:sp>
          <p:nvSpPr>
            <p:cNvPr id="28784" name="Line 92"/>
            <p:cNvSpPr>
              <a:spLocks noChangeShapeType="1"/>
            </p:cNvSpPr>
            <p:nvPr/>
          </p:nvSpPr>
          <p:spPr bwMode="auto">
            <a:xfrm>
              <a:off x="711" y="7"/>
              <a:ext cx="0" cy="528"/>
            </a:xfrm>
            <a:prstGeom prst="line">
              <a:avLst/>
            </a:prstGeom>
            <a:noFill/>
            <a:ln w="9525">
              <a:solidFill>
                <a:srgbClr val="000000"/>
              </a:solidFill>
              <a:round/>
              <a:headEnd type="triangle" w="med" len="med"/>
              <a:tailEnd/>
            </a:ln>
          </p:spPr>
          <p:txBody>
            <a:bodyPr wrap="none" anchor="ctr"/>
            <a:lstStyle/>
            <a:p>
              <a:endParaRPr lang="sv-SE" sz="1800"/>
            </a:p>
          </p:txBody>
        </p:sp>
        <p:sp>
          <p:nvSpPr>
            <p:cNvPr id="28785" name="Freeform 93" descr="Light vertical"/>
            <p:cNvSpPr>
              <a:spLocks/>
            </p:cNvSpPr>
            <p:nvPr/>
          </p:nvSpPr>
          <p:spPr bwMode="auto">
            <a:xfrm>
              <a:off x="708" y="265"/>
              <a:ext cx="723" cy="295"/>
            </a:xfrm>
            <a:custGeom>
              <a:avLst/>
              <a:gdLst>
                <a:gd name="T0" fmla="*/ 8 w 723"/>
                <a:gd name="T1" fmla="*/ 264 h 295"/>
                <a:gd name="T2" fmla="*/ 39 w 723"/>
                <a:gd name="T3" fmla="*/ 256 h 295"/>
                <a:gd name="T4" fmla="*/ 243 w 723"/>
                <a:gd name="T5" fmla="*/ 30 h 295"/>
                <a:gd name="T6" fmla="*/ 435 w 723"/>
                <a:gd name="T7" fmla="*/ 78 h 295"/>
                <a:gd name="T8" fmla="*/ 579 w 723"/>
                <a:gd name="T9" fmla="*/ 222 h 295"/>
                <a:gd name="T10" fmla="*/ 723 w 723"/>
                <a:gd name="T11" fmla="*/ 270 h 295"/>
                <a:gd name="T12" fmla="*/ 0 60000 65536"/>
                <a:gd name="T13" fmla="*/ 0 60000 65536"/>
                <a:gd name="T14" fmla="*/ 0 60000 65536"/>
                <a:gd name="T15" fmla="*/ 0 60000 65536"/>
                <a:gd name="T16" fmla="*/ 0 60000 65536"/>
                <a:gd name="T17" fmla="*/ 0 60000 65536"/>
                <a:gd name="T18" fmla="*/ 0 w 723"/>
                <a:gd name="T19" fmla="*/ 0 h 295"/>
                <a:gd name="T20" fmla="*/ 723 w 723"/>
                <a:gd name="T21" fmla="*/ 295 h 295"/>
              </a:gdLst>
              <a:ahLst/>
              <a:cxnLst>
                <a:cxn ang="T12">
                  <a:pos x="T0" y="T1"/>
                </a:cxn>
                <a:cxn ang="T13">
                  <a:pos x="T2" y="T3"/>
                </a:cxn>
                <a:cxn ang="T14">
                  <a:pos x="T4" y="T5"/>
                </a:cxn>
                <a:cxn ang="T15">
                  <a:pos x="T6" y="T7"/>
                </a:cxn>
                <a:cxn ang="T16">
                  <a:pos x="T8" y="T9"/>
                </a:cxn>
                <a:cxn ang="T17">
                  <a:pos x="T10" y="T11"/>
                </a:cxn>
              </a:cxnLst>
              <a:rect l="T18" t="T19" r="T20" b="T21"/>
              <a:pathLst>
                <a:path w="723" h="295">
                  <a:moveTo>
                    <a:pt x="8" y="264"/>
                  </a:moveTo>
                  <a:cubicBezTo>
                    <a:pt x="13" y="264"/>
                    <a:pt x="0" y="295"/>
                    <a:pt x="39" y="256"/>
                  </a:cubicBezTo>
                  <a:cubicBezTo>
                    <a:pt x="78" y="217"/>
                    <a:pt x="177" y="60"/>
                    <a:pt x="243" y="30"/>
                  </a:cubicBezTo>
                  <a:cubicBezTo>
                    <a:pt x="309" y="0"/>
                    <a:pt x="379" y="46"/>
                    <a:pt x="435" y="78"/>
                  </a:cubicBezTo>
                  <a:cubicBezTo>
                    <a:pt x="491" y="110"/>
                    <a:pt x="531" y="190"/>
                    <a:pt x="579" y="222"/>
                  </a:cubicBezTo>
                  <a:cubicBezTo>
                    <a:pt x="627" y="254"/>
                    <a:pt x="699" y="262"/>
                    <a:pt x="723" y="270"/>
                  </a:cubicBezTo>
                </a:path>
              </a:pathLst>
            </a:custGeom>
            <a:pattFill prst="ltVert">
              <a:fgClr>
                <a:srgbClr val="EE0000"/>
              </a:fgClr>
              <a:bgClr>
                <a:srgbClr val="FFFF99"/>
              </a:bgClr>
            </a:pattFill>
            <a:ln w="19050">
              <a:solidFill>
                <a:schemeClr val="accent2"/>
              </a:solidFill>
              <a:round/>
              <a:headEnd/>
              <a:tailEnd/>
            </a:ln>
          </p:spPr>
          <p:txBody>
            <a:bodyPr wrap="none" anchor="ctr"/>
            <a:lstStyle/>
            <a:p>
              <a:endParaRPr lang="sv-SE" sz="1800"/>
            </a:p>
          </p:txBody>
        </p:sp>
        <p:sp>
          <p:nvSpPr>
            <p:cNvPr id="28786" name="Text Box 98"/>
            <p:cNvSpPr txBox="1">
              <a:spLocks noChangeArrowheads="1"/>
            </p:cNvSpPr>
            <p:nvPr/>
          </p:nvSpPr>
          <p:spPr bwMode="auto">
            <a:xfrm>
              <a:off x="557" y="-17"/>
              <a:ext cx="157" cy="233"/>
            </a:xfrm>
            <a:prstGeom prst="rect">
              <a:avLst/>
            </a:prstGeom>
            <a:noFill/>
            <a:ln w="9525">
              <a:noFill/>
              <a:miter lim="800000"/>
              <a:headEnd/>
              <a:tailEnd/>
            </a:ln>
          </p:spPr>
          <p:txBody>
            <a:bodyPr wrap="none">
              <a:spAutoFit/>
            </a:bodyPr>
            <a:lstStyle/>
            <a:p>
              <a:pPr eaLnBrk="0" hangingPunct="0"/>
              <a:r>
                <a:rPr lang="en-GB" sz="1800" b="1" i="1">
                  <a:solidFill>
                    <a:srgbClr val="EE0000"/>
                  </a:solidFill>
                  <a:latin typeface="Times New Roman" pitchFamily="18" charset="0"/>
                </a:rPr>
                <a:t>i</a:t>
              </a:r>
              <a:endParaRPr lang="en-GB" sz="1800">
                <a:solidFill>
                  <a:srgbClr val="EE0000"/>
                </a:solidFill>
                <a:latin typeface="Times New Roman" pitchFamily="18" charset="0"/>
              </a:endParaRPr>
            </a:p>
          </p:txBody>
        </p:sp>
        <p:sp>
          <p:nvSpPr>
            <p:cNvPr id="28787" name="Text Box 100"/>
            <p:cNvSpPr txBox="1">
              <a:spLocks noChangeArrowheads="1"/>
            </p:cNvSpPr>
            <p:nvPr/>
          </p:nvSpPr>
          <p:spPr bwMode="auto">
            <a:xfrm>
              <a:off x="1479" y="311"/>
              <a:ext cx="157" cy="233"/>
            </a:xfrm>
            <a:prstGeom prst="rect">
              <a:avLst/>
            </a:prstGeom>
            <a:noFill/>
            <a:ln w="9525">
              <a:noFill/>
              <a:miter lim="800000"/>
              <a:headEnd/>
              <a:tailEnd/>
            </a:ln>
          </p:spPr>
          <p:txBody>
            <a:bodyPr wrap="none">
              <a:spAutoFit/>
            </a:bodyPr>
            <a:lstStyle/>
            <a:p>
              <a:pPr eaLnBrk="0" hangingPunct="0"/>
              <a:r>
                <a:rPr lang="en-GB" sz="1800" b="1" i="1">
                  <a:solidFill>
                    <a:schemeClr val="bg1"/>
                  </a:solidFill>
                  <a:latin typeface="Times New Roman" pitchFamily="18" charset="0"/>
                </a:rPr>
                <a:t>t</a:t>
              </a:r>
              <a:endParaRPr lang="en-GB" sz="1800">
                <a:solidFill>
                  <a:schemeClr val="bg1"/>
                </a:solidFill>
                <a:latin typeface="Times New Roman" pitchFamily="18" charset="0"/>
              </a:endParaRPr>
            </a:p>
          </p:txBody>
        </p:sp>
        <p:sp>
          <p:nvSpPr>
            <p:cNvPr id="28788" name="Line 102"/>
            <p:cNvSpPr>
              <a:spLocks noChangeShapeType="1"/>
            </p:cNvSpPr>
            <p:nvPr/>
          </p:nvSpPr>
          <p:spPr bwMode="auto">
            <a:xfrm>
              <a:off x="711" y="535"/>
              <a:ext cx="912" cy="0"/>
            </a:xfrm>
            <a:prstGeom prst="line">
              <a:avLst/>
            </a:prstGeom>
            <a:noFill/>
            <a:ln w="9525">
              <a:solidFill>
                <a:srgbClr val="000000"/>
              </a:solidFill>
              <a:round/>
              <a:headEnd/>
              <a:tailEnd type="triangle" w="med" len="med"/>
            </a:ln>
          </p:spPr>
          <p:txBody>
            <a:bodyPr wrap="none" anchor="ctr"/>
            <a:lstStyle/>
            <a:p>
              <a:endParaRPr lang="sv-SE" sz="1800"/>
            </a:p>
          </p:txBody>
        </p:sp>
      </p:grpSp>
      <p:grpSp>
        <p:nvGrpSpPr>
          <p:cNvPr id="3" name="Group 115"/>
          <p:cNvGrpSpPr>
            <a:grpSpLocks/>
          </p:cNvGrpSpPr>
          <p:nvPr/>
        </p:nvGrpSpPr>
        <p:grpSpPr bwMode="auto">
          <a:xfrm>
            <a:off x="5681665" y="11113"/>
            <a:ext cx="1697038" cy="1046162"/>
            <a:chOff x="3579" y="7"/>
            <a:chExt cx="1069" cy="659"/>
          </a:xfrm>
        </p:grpSpPr>
        <p:sp>
          <p:nvSpPr>
            <p:cNvPr id="28779" name="Line 94"/>
            <p:cNvSpPr>
              <a:spLocks noChangeShapeType="1"/>
            </p:cNvSpPr>
            <p:nvPr/>
          </p:nvSpPr>
          <p:spPr bwMode="auto">
            <a:xfrm>
              <a:off x="3735" y="39"/>
              <a:ext cx="0" cy="528"/>
            </a:xfrm>
            <a:prstGeom prst="line">
              <a:avLst/>
            </a:prstGeom>
            <a:noFill/>
            <a:ln w="9525">
              <a:solidFill>
                <a:srgbClr val="000000"/>
              </a:solidFill>
              <a:round/>
              <a:headEnd type="triangle" w="med" len="med"/>
              <a:tailEnd/>
            </a:ln>
          </p:spPr>
          <p:txBody>
            <a:bodyPr wrap="none" anchor="ctr"/>
            <a:lstStyle/>
            <a:p>
              <a:endParaRPr lang="sv-SE" sz="1800"/>
            </a:p>
          </p:txBody>
        </p:sp>
        <p:sp>
          <p:nvSpPr>
            <p:cNvPr id="28780" name="Freeform 95" descr="Light vertical"/>
            <p:cNvSpPr>
              <a:spLocks/>
            </p:cNvSpPr>
            <p:nvPr/>
          </p:nvSpPr>
          <p:spPr bwMode="auto">
            <a:xfrm>
              <a:off x="3735" y="487"/>
              <a:ext cx="807" cy="179"/>
            </a:xfrm>
            <a:custGeom>
              <a:avLst/>
              <a:gdLst>
                <a:gd name="T0" fmla="*/ 0 w 807"/>
                <a:gd name="T1" fmla="*/ 75 h 179"/>
                <a:gd name="T2" fmla="*/ 96 w 807"/>
                <a:gd name="T3" fmla="*/ 7 h 179"/>
                <a:gd name="T4" fmla="*/ 231 w 807"/>
                <a:gd name="T5" fmla="*/ 30 h 179"/>
                <a:gd name="T6" fmla="*/ 319 w 807"/>
                <a:gd name="T7" fmla="*/ 111 h 179"/>
                <a:gd name="T8" fmla="*/ 408 w 807"/>
                <a:gd name="T9" fmla="*/ 171 h 179"/>
                <a:gd name="T10" fmla="*/ 499 w 807"/>
                <a:gd name="T11" fmla="*/ 155 h 179"/>
                <a:gd name="T12" fmla="*/ 807 w 807"/>
                <a:gd name="T13" fmla="*/ 104 h 179"/>
                <a:gd name="T14" fmla="*/ 0 60000 65536"/>
                <a:gd name="T15" fmla="*/ 0 60000 65536"/>
                <a:gd name="T16" fmla="*/ 0 60000 65536"/>
                <a:gd name="T17" fmla="*/ 0 60000 65536"/>
                <a:gd name="T18" fmla="*/ 0 60000 65536"/>
                <a:gd name="T19" fmla="*/ 0 60000 65536"/>
                <a:gd name="T20" fmla="*/ 0 60000 65536"/>
                <a:gd name="T21" fmla="*/ 0 w 807"/>
                <a:gd name="T22" fmla="*/ 0 h 179"/>
                <a:gd name="T23" fmla="*/ 807 w 807"/>
                <a:gd name="T24" fmla="*/ 179 h 1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7" h="179">
                  <a:moveTo>
                    <a:pt x="0" y="75"/>
                  </a:moveTo>
                  <a:cubicBezTo>
                    <a:pt x="16" y="65"/>
                    <a:pt x="58" y="14"/>
                    <a:pt x="96" y="7"/>
                  </a:cubicBezTo>
                  <a:cubicBezTo>
                    <a:pt x="134" y="0"/>
                    <a:pt x="194" y="12"/>
                    <a:pt x="231" y="30"/>
                  </a:cubicBezTo>
                  <a:cubicBezTo>
                    <a:pt x="269" y="47"/>
                    <a:pt x="290" y="87"/>
                    <a:pt x="319" y="111"/>
                  </a:cubicBezTo>
                  <a:cubicBezTo>
                    <a:pt x="348" y="134"/>
                    <a:pt x="377" y="164"/>
                    <a:pt x="408" y="171"/>
                  </a:cubicBezTo>
                  <a:cubicBezTo>
                    <a:pt x="438" y="179"/>
                    <a:pt x="433" y="166"/>
                    <a:pt x="499" y="155"/>
                  </a:cubicBezTo>
                  <a:cubicBezTo>
                    <a:pt x="565" y="144"/>
                    <a:pt x="743" y="115"/>
                    <a:pt x="807" y="104"/>
                  </a:cubicBezTo>
                </a:path>
              </a:pathLst>
            </a:custGeom>
            <a:pattFill prst="ltVert">
              <a:fgClr>
                <a:srgbClr val="00FF00"/>
              </a:fgClr>
              <a:bgClr>
                <a:srgbClr val="FFFF99"/>
              </a:bgClr>
            </a:pattFill>
            <a:ln w="28575">
              <a:solidFill>
                <a:srgbClr val="00FF00"/>
              </a:solidFill>
              <a:round/>
              <a:headEnd/>
              <a:tailEnd/>
            </a:ln>
          </p:spPr>
          <p:txBody>
            <a:bodyPr wrap="none" anchor="ctr"/>
            <a:lstStyle/>
            <a:p>
              <a:endParaRPr lang="sv-SE" sz="1800"/>
            </a:p>
          </p:txBody>
        </p:sp>
        <p:sp>
          <p:nvSpPr>
            <p:cNvPr id="28781" name="Text Box 99"/>
            <p:cNvSpPr txBox="1">
              <a:spLocks noChangeArrowheads="1"/>
            </p:cNvSpPr>
            <p:nvPr/>
          </p:nvSpPr>
          <p:spPr bwMode="auto">
            <a:xfrm>
              <a:off x="3579" y="7"/>
              <a:ext cx="157" cy="233"/>
            </a:xfrm>
            <a:prstGeom prst="rect">
              <a:avLst/>
            </a:prstGeom>
            <a:noFill/>
            <a:ln w="9525">
              <a:noFill/>
              <a:miter lim="800000"/>
              <a:headEnd/>
              <a:tailEnd/>
            </a:ln>
          </p:spPr>
          <p:txBody>
            <a:bodyPr wrap="none">
              <a:spAutoFit/>
            </a:bodyPr>
            <a:lstStyle/>
            <a:p>
              <a:pPr eaLnBrk="0" hangingPunct="0"/>
              <a:r>
                <a:rPr lang="en-GB" sz="1800" b="1" i="1">
                  <a:solidFill>
                    <a:srgbClr val="EE0000"/>
                  </a:solidFill>
                  <a:latin typeface="Times New Roman" pitchFamily="18" charset="0"/>
                </a:rPr>
                <a:t>i</a:t>
              </a:r>
              <a:endParaRPr lang="en-GB" sz="1800">
                <a:solidFill>
                  <a:srgbClr val="EE0000"/>
                </a:solidFill>
                <a:latin typeface="Times New Roman" pitchFamily="18" charset="0"/>
              </a:endParaRPr>
            </a:p>
          </p:txBody>
        </p:sp>
        <p:sp>
          <p:nvSpPr>
            <p:cNvPr id="28782" name="Text Box 101"/>
            <p:cNvSpPr txBox="1">
              <a:spLocks noChangeArrowheads="1"/>
            </p:cNvSpPr>
            <p:nvPr/>
          </p:nvSpPr>
          <p:spPr bwMode="auto">
            <a:xfrm>
              <a:off x="4491" y="343"/>
              <a:ext cx="157" cy="233"/>
            </a:xfrm>
            <a:prstGeom prst="rect">
              <a:avLst/>
            </a:prstGeom>
            <a:noFill/>
            <a:ln w="9525">
              <a:noFill/>
              <a:miter lim="800000"/>
              <a:headEnd/>
              <a:tailEnd/>
            </a:ln>
          </p:spPr>
          <p:txBody>
            <a:bodyPr wrap="none">
              <a:spAutoFit/>
            </a:bodyPr>
            <a:lstStyle/>
            <a:p>
              <a:pPr eaLnBrk="0" hangingPunct="0"/>
              <a:r>
                <a:rPr lang="en-GB" sz="1800" b="1" i="1">
                  <a:solidFill>
                    <a:schemeClr val="bg1"/>
                  </a:solidFill>
                  <a:latin typeface="Times New Roman" pitchFamily="18" charset="0"/>
                </a:rPr>
                <a:t>t</a:t>
              </a:r>
              <a:endParaRPr lang="en-GB" sz="1800">
                <a:solidFill>
                  <a:schemeClr val="bg1"/>
                </a:solidFill>
                <a:latin typeface="Times New Roman" pitchFamily="18" charset="0"/>
              </a:endParaRPr>
            </a:p>
          </p:txBody>
        </p:sp>
        <p:sp>
          <p:nvSpPr>
            <p:cNvPr id="28783" name="Line 103"/>
            <p:cNvSpPr>
              <a:spLocks noChangeShapeType="1"/>
            </p:cNvSpPr>
            <p:nvPr/>
          </p:nvSpPr>
          <p:spPr bwMode="auto">
            <a:xfrm>
              <a:off x="3735" y="567"/>
              <a:ext cx="912" cy="0"/>
            </a:xfrm>
            <a:prstGeom prst="line">
              <a:avLst/>
            </a:prstGeom>
            <a:noFill/>
            <a:ln w="9525">
              <a:solidFill>
                <a:srgbClr val="000000"/>
              </a:solidFill>
              <a:round/>
              <a:headEnd/>
              <a:tailEnd type="triangle" w="med" len="med"/>
            </a:ln>
          </p:spPr>
          <p:txBody>
            <a:bodyPr wrap="none" anchor="ctr"/>
            <a:lstStyle/>
            <a:p>
              <a:endParaRPr lang="sv-SE" sz="1800"/>
            </a:p>
          </p:txBody>
        </p:sp>
      </p:grpSp>
      <p:grpSp>
        <p:nvGrpSpPr>
          <p:cNvPr id="4" name="Group 117"/>
          <p:cNvGrpSpPr>
            <a:grpSpLocks/>
          </p:cNvGrpSpPr>
          <p:nvPr/>
        </p:nvGrpSpPr>
        <p:grpSpPr bwMode="auto">
          <a:xfrm>
            <a:off x="2093913" y="1331913"/>
            <a:ext cx="1574800" cy="406400"/>
            <a:chOff x="1319" y="839"/>
            <a:chExt cx="992" cy="256"/>
          </a:xfrm>
        </p:grpSpPr>
        <p:sp>
          <p:nvSpPr>
            <p:cNvPr id="28768" name="Line 47"/>
            <p:cNvSpPr>
              <a:spLocks noChangeShapeType="1"/>
            </p:cNvSpPr>
            <p:nvPr/>
          </p:nvSpPr>
          <p:spPr bwMode="auto">
            <a:xfrm>
              <a:off x="1319" y="1063"/>
              <a:ext cx="768" cy="0"/>
            </a:xfrm>
            <a:prstGeom prst="line">
              <a:avLst/>
            </a:prstGeom>
            <a:noFill/>
            <a:ln w="19050">
              <a:solidFill>
                <a:srgbClr val="FF3399"/>
              </a:solidFill>
              <a:round/>
              <a:headEnd/>
              <a:tailEnd/>
            </a:ln>
          </p:spPr>
          <p:txBody>
            <a:bodyPr wrap="none" anchor="ctr"/>
            <a:lstStyle/>
            <a:p>
              <a:endParaRPr lang="sv-SE" sz="1800"/>
            </a:p>
          </p:txBody>
        </p:sp>
        <p:sp>
          <p:nvSpPr>
            <p:cNvPr id="28769" name="Line 50"/>
            <p:cNvSpPr>
              <a:spLocks noChangeShapeType="1"/>
            </p:cNvSpPr>
            <p:nvPr/>
          </p:nvSpPr>
          <p:spPr bwMode="auto">
            <a:xfrm>
              <a:off x="1543" y="871"/>
              <a:ext cx="768" cy="0"/>
            </a:xfrm>
            <a:prstGeom prst="line">
              <a:avLst/>
            </a:prstGeom>
            <a:noFill/>
            <a:ln w="19050">
              <a:solidFill>
                <a:srgbClr val="FF3399"/>
              </a:solidFill>
              <a:round/>
              <a:headEnd/>
              <a:tailEnd/>
            </a:ln>
          </p:spPr>
          <p:txBody>
            <a:bodyPr wrap="none" anchor="ctr"/>
            <a:lstStyle/>
            <a:p>
              <a:endParaRPr lang="sv-SE" sz="1800"/>
            </a:p>
          </p:txBody>
        </p:sp>
        <p:sp>
          <p:nvSpPr>
            <p:cNvPr id="28770" name="Line 85"/>
            <p:cNvSpPr>
              <a:spLocks noChangeShapeType="1"/>
            </p:cNvSpPr>
            <p:nvPr/>
          </p:nvSpPr>
          <p:spPr bwMode="auto">
            <a:xfrm>
              <a:off x="1495" y="919"/>
              <a:ext cx="768" cy="0"/>
            </a:xfrm>
            <a:prstGeom prst="line">
              <a:avLst/>
            </a:prstGeom>
            <a:noFill/>
            <a:ln w="19050">
              <a:pattFill prst="pct60">
                <a:fgClr>
                  <a:srgbClr val="FF5050"/>
                </a:fgClr>
                <a:bgClr>
                  <a:srgbClr val="FFFFFF"/>
                </a:bgClr>
              </a:pattFill>
              <a:round/>
              <a:headEnd/>
              <a:tailEnd/>
            </a:ln>
          </p:spPr>
          <p:txBody>
            <a:bodyPr wrap="none" anchor="ctr"/>
            <a:lstStyle/>
            <a:p>
              <a:endParaRPr lang="sv-SE" sz="1800"/>
            </a:p>
          </p:txBody>
        </p:sp>
        <p:sp>
          <p:nvSpPr>
            <p:cNvPr id="28771" name="Line 86"/>
            <p:cNvSpPr>
              <a:spLocks noChangeShapeType="1"/>
            </p:cNvSpPr>
            <p:nvPr/>
          </p:nvSpPr>
          <p:spPr bwMode="auto">
            <a:xfrm>
              <a:off x="1383" y="1015"/>
              <a:ext cx="768" cy="0"/>
            </a:xfrm>
            <a:prstGeom prst="line">
              <a:avLst/>
            </a:prstGeom>
            <a:noFill/>
            <a:ln w="19050">
              <a:pattFill prst="pct60">
                <a:fgClr>
                  <a:srgbClr val="FF5050"/>
                </a:fgClr>
                <a:bgClr>
                  <a:srgbClr val="FFFFFF"/>
                </a:bgClr>
              </a:pattFill>
              <a:round/>
              <a:headEnd/>
              <a:tailEnd/>
            </a:ln>
          </p:spPr>
          <p:txBody>
            <a:bodyPr wrap="none" anchor="ctr"/>
            <a:lstStyle/>
            <a:p>
              <a:endParaRPr lang="sv-SE" sz="1800"/>
            </a:p>
          </p:txBody>
        </p:sp>
        <p:sp>
          <p:nvSpPr>
            <p:cNvPr id="28772" name="Line 87"/>
            <p:cNvSpPr>
              <a:spLocks noChangeShapeType="1"/>
            </p:cNvSpPr>
            <p:nvPr/>
          </p:nvSpPr>
          <p:spPr bwMode="auto">
            <a:xfrm>
              <a:off x="1463" y="967"/>
              <a:ext cx="768" cy="0"/>
            </a:xfrm>
            <a:prstGeom prst="line">
              <a:avLst/>
            </a:prstGeom>
            <a:noFill/>
            <a:ln w="19050">
              <a:pattFill prst="pct60">
                <a:fgClr>
                  <a:srgbClr val="FF5050"/>
                </a:fgClr>
                <a:bgClr>
                  <a:srgbClr val="FFFFFF"/>
                </a:bgClr>
              </a:pattFill>
              <a:round/>
              <a:headEnd/>
              <a:tailEnd/>
            </a:ln>
          </p:spPr>
          <p:txBody>
            <a:bodyPr wrap="none" anchor="ctr"/>
            <a:lstStyle/>
            <a:p>
              <a:endParaRPr lang="sv-SE" sz="1800"/>
            </a:p>
          </p:txBody>
        </p:sp>
        <p:sp>
          <p:nvSpPr>
            <p:cNvPr id="28773" name="Line 88"/>
            <p:cNvSpPr>
              <a:spLocks noChangeShapeType="1"/>
            </p:cNvSpPr>
            <p:nvPr/>
          </p:nvSpPr>
          <p:spPr bwMode="auto">
            <a:xfrm rot="8068346">
              <a:off x="1391" y="967"/>
              <a:ext cx="240" cy="0"/>
            </a:xfrm>
            <a:prstGeom prst="line">
              <a:avLst/>
            </a:prstGeom>
            <a:noFill/>
            <a:ln w="19050">
              <a:pattFill prst="pct60">
                <a:fgClr>
                  <a:srgbClr val="FF5050"/>
                </a:fgClr>
                <a:bgClr>
                  <a:srgbClr val="FFFFFF"/>
                </a:bgClr>
              </a:pattFill>
              <a:round/>
              <a:headEnd/>
              <a:tailEnd/>
            </a:ln>
          </p:spPr>
          <p:txBody>
            <a:bodyPr wrap="none" anchor="ctr"/>
            <a:lstStyle/>
            <a:p>
              <a:endParaRPr lang="sv-SE" sz="1800"/>
            </a:p>
          </p:txBody>
        </p:sp>
        <p:sp>
          <p:nvSpPr>
            <p:cNvPr id="28774" name="Line 89"/>
            <p:cNvSpPr>
              <a:spLocks noChangeShapeType="1"/>
            </p:cNvSpPr>
            <p:nvPr/>
          </p:nvSpPr>
          <p:spPr bwMode="auto">
            <a:xfrm rot="8068346">
              <a:off x="1559" y="959"/>
              <a:ext cx="240" cy="0"/>
            </a:xfrm>
            <a:prstGeom prst="line">
              <a:avLst/>
            </a:prstGeom>
            <a:noFill/>
            <a:ln w="19050">
              <a:pattFill prst="pct60">
                <a:fgClr>
                  <a:srgbClr val="FF5050"/>
                </a:fgClr>
                <a:bgClr>
                  <a:srgbClr val="FFFFFF"/>
                </a:bgClr>
              </a:pattFill>
              <a:round/>
              <a:headEnd/>
              <a:tailEnd/>
            </a:ln>
          </p:spPr>
          <p:txBody>
            <a:bodyPr wrap="none" anchor="ctr"/>
            <a:lstStyle/>
            <a:p>
              <a:endParaRPr lang="sv-SE" sz="1800"/>
            </a:p>
          </p:txBody>
        </p:sp>
        <p:sp>
          <p:nvSpPr>
            <p:cNvPr id="28775" name="Line 90"/>
            <p:cNvSpPr>
              <a:spLocks noChangeShapeType="1"/>
            </p:cNvSpPr>
            <p:nvPr/>
          </p:nvSpPr>
          <p:spPr bwMode="auto">
            <a:xfrm rot="8068346" flipH="1">
              <a:off x="1767" y="954"/>
              <a:ext cx="230" cy="1"/>
            </a:xfrm>
            <a:prstGeom prst="line">
              <a:avLst/>
            </a:prstGeom>
            <a:noFill/>
            <a:ln w="19050">
              <a:pattFill prst="pct60">
                <a:fgClr>
                  <a:srgbClr val="FF5050"/>
                </a:fgClr>
                <a:bgClr>
                  <a:srgbClr val="FFFFFF"/>
                </a:bgClr>
              </a:pattFill>
              <a:round/>
              <a:headEnd/>
              <a:tailEnd/>
            </a:ln>
          </p:spPr>
          <p:txBody>
            <a:bodyPr wrap="none" anchor="ctr"/>
            <a:lstStyle/>
            <a:p>
              <a:endParaRPr lang="sv-SE" sz="1800"/>
            </a:p>
          </p:txBody>
        </p:sp>
        <p:sp>
          <p:nvSpPr>
            <p:cNvPr id="28776" name="Line 91"/>
            <p:cNvSpPr>
              <a:spLocks noChangeShapeType="1"/>
            </p:cNvSpPr>
            <p:nvPr/>
          </p:nvSpPr>
          <p:spPr bwMode="auto">
            <a:xfrm rot="8068346">
              <a:off x="1959" y="975"/>
              <a:ext cx="240" cy="0"/>
            </a:xfrm>
            <a:prstGeom prst="line">
              <a:avLst/>
            </a:prstGeom>
            <a:noFill/>
            <a:ln w="19050">
              <a:pattFill prst="pct60">
                <a:fgClr>
                  <a:srgbClr val="FF5050"/>
                </a:fgClr>
                <a:bgClr>
                  <a:srgbClr val="FFFFFF"/>
                </a:bgClr>
              </a:pattFill>
              <a:round/>
              <a:headEnd/>
              <a:tailEnd/>
            </a:ln>
          </p:spPr>
          <p:txBody>
            <a:bodyPr wrap="none" anchor="ctr"/>
            <a:lstStyle/>
            <a:p>
              <a:endParaRPr lang="sv-SE" sz="1800"/>
            </a:p>
          </p:txBody>
        </p:sp>
        <p:sp>
          <p:nvSpPr>
            <p:cNvPr id="28777" name="Line 111"/>
            <p:cNvSpPr>
              <a:spLocks noChangeShapeType="1"/>
            </p:cNvSpPr>
            <p:nvPr/>
          </p:nvSpPr>
          <p:spPr bwMode="auto">
            <a:xfrm flipH="1">
              <a:off x="1334" y="862"/>
              <a:ext cx="212" cy="201"/>
            </a:xfrm>
            <a:prstGeom prst="line">
              <a:avLst/>
            </a:prstGeom>
            <a:noFill/>
            <a:ln w="19050">
              <a:solidFill>
                <a:srgbClr val="FF3399"/>
              </a:solidFill>
              <a:round/>
              <a:headEnd/>
              <a:tailEnd/>
            </a:ln>
          </p:spPr>
          <p:txBody>
            <a:bodyPr/>
            <a:lstStyle/>
            <a:p>
              <a:endParaRPr lang="sv-SE" sz="1800"/>
            </a:p>
          </p:txBody>
        </p:sp>
        <p:sp>
          <p:nvSpPr>
            <p:cNvPr id="28778" name="Line 112"/>
            <p:cNvSpPr>
              <a:spLocks noChangeShapeType="1"/>
            </p:cNvSpPr>
            <p:nvPr/>
          </p:nvSpPr>
          <p:spPr bwMode="auto">
            <a:xfrm flipH="1">
              <a:off x="2110" y="887"/>
              <a:ext cx="181" cy="166"/>
            </a:xfrm>
            <a:prstGeom prst="line">
              <a:avLst/>
            </a:prstGeom>
            <a:noFill/>
            <a:ln w="19050">
              <a:solidFill>
                <a:srgbClr val="FF3399"/>
              </a:solidFill>
              <a:round/>
              <a:headEnd/>
              <a:tailEnd/>
            </a:ln>
          </p:spPr>
          <p:txBody>
            <a:bodyPr/>
            <a:lstStyle/>
            <a:p>
              <a:endParaRPr lang="sv-SE" sz="1800"/>
            </a:p>
          </p:txBody>
        </p:sp>
      </p:grpSp>
      <p:sp>
        <p:nvSpPr>
          <p:cNvPr id="756849" name="Text Box 113"/>
          <p:cNvSpPr txBox="1">
            <a:spLocks noChangeArrowheads="1"/>
          </p:cNvSpPr>
          <p:nvPr/>
        </p:nvSpPr>
        <p:spPr bwMode="auto">
          <a:xfrm>
            <a:off x="1187450" y="85725"/>
            <a:ext cx="7056438" cy="646331"/>
          </a:xfrm>
          <a:prstGeom prst="rect">
            <a:avLst/>
          </a:prstGeom>
          <a:solidFill>
            <a:srgbClr val="3333FF">
              <a:alpha val="58824"/>
            </a:srgbClr>
          </a:solidFill>
          <a:ln w="9525" algn="ctr">
            <a:noFill/>
            <a:miter lim="800000"/>
            <a:headEnd/>
            <a:tailEnd/>
          </a:ln>
          <a:effectLst>
            <a:softEdge rad="63500"/>
          </a:effectLst>
        </p:spPr>
        <p:txBody>
          <a:bodyPr>
            <a:spAutoFit/>
          </a:bodyPr>
          <a:lstStyle/>
          <a:p>
            <a:pPr algn="ctr">
              <a:defRPr/>
            </a:pPr>
            <a:r>
              <a:rPr lang="sv-SE" sz="1800" b="1" dirty="0">
                <a:latin typeface="Comic Sans MS" pitchFamily="66" charset="0"/>
              </a:rPr>
              <a:t>Position sensitive </a:t>
            </a:r>
            <a:r>
              <a:rPr lang="sv-SE" sz="1800" b="1" dirty="0" err="1">
                <a:latin typeface="Comic Sans MS" pitchFamily="66" charset="0"/>
              </a:rPr>
              <a:t>large-volume</a:t>
            </a:r>
            <a:r>
              <a:rPr lang="sv-SE" sz="1800" b="1" dirty="0">
                <a:latin typeface="Comic Sans MS" pitchFamily="66" charset="0"/>
              </a:rPr>
              <a:t> </a:t>
            </a:r>
            <a:r>
              <a:rPr lang="sv-SE" sz="1800" b="1" dirty="0" err="1">
                <a:latin typeface="Comic Sans MS" pitchFamily="66" charset="0"/>
              </a:rPr>
              <a:t>HPGe</a:t>
            </a:r>
            <a:r>
              <a:rPr lang="sv-SE" sz="1800" b="1" dirty="0">
                <a:latin typeface="Comic Sans MS" pitchFamily="66" charset="0"/>
              </a:rPr>
              <a:t> </a:t>
            </a:r>
            <a:r>
              <a:rPr lang="sv-SE" sz="1800" b="1" dirty="0" err="1">
                <a:latin typeface="Comic Sans MS" pitchFamily="66" charset="0"/>
              </a:rPr>
              <a:t>detector</a:t>
            </a:r>
            <a:endParaRPr lang="sv-SE" sz="1800" b="1" dirty="0">
              <a:latin typeface="Comic Sans MS" pitchFamily="66" charset="0"/>
            </a:endParaRPr>
          </a:p>
          <a:p>
            <a:pPr algn="ctr">
              <a:defRPr/>
            </a:pPr>
            <a:r>
              <a:rPr lang="sv-SE" sz="1800" b="1" dirty="0">
                <a:latin typeface="Times New Roman"/>
                <a:cs typeface="Times New Roman"/>
              </a:rPr>
              <a:t>→   </a:t>
            </a:r>
            <a:r>
              <a:rPr lang="sv-SE" sz="1800" b="1" dirty="0">
                <a:latin typeface="Comic Sans MS" pitchFamily="66" charset="0"/>
              </a:rPr>
              <a:t>”Ge TPC” </a:t>
            </a:r>
            <a:r>
              <a:rPr lang="sv-SE" sz="1800" b="1" dirty="0">
                <a:latin typeface="Times New Roman"/>
                <a:cs typeface="Times New Roman"/>
              </a:rPr>
              <a:t>→ </a:t>
            </a:r>
            <a:r>
              <a:rPr lang="el-GR" sz="1800" b="1" dirty="0">
                <a:latin typeface="Times New Roman"/>
                <a:cs typeface="Times New Roman"/>
              </a:rPr>
              <a:t>γ</a:t>
            </a:r>
            <a:r>
              <a:rPr lang="sv-SE" sz="1800" b="1" dirty="0" err="1">
                <a:latin typeface="Comic Sans MS" pitchFamily="66" charset="0"/>
                <a:cs typeface="Times New Roman"/>
              </a:rPr>
              <a:t>-ray</a:t>
            </a:r>
            <a:r>
              <a:rPr lang="sv-SE" sz="1800" b="1" dirty="0">
                <a:latin typeface="Comic Sans MS" pitchFamily="66" charset="0"/>
                <a:cs typeface="Times New Roman"/>
              </a:rPr>
              <a:t> </a:t>
            </a:r>
            <a:r>
              <a:rPr lang="sv-SE" sz="1800" b="1" dirty="0" err="1">
                <a:latin typeface="Comic Sans MS" pitchFamily="66" charset="0"/>
                <a:cs typeface="Times New Roman"/>
              </a:rPr>
              <a:t>tracking</a:t>
            </a:r>
            <a:endParaRPr lang="sv-SE" sz="1800" b="1" dirty="0">
              <a:latin typeface="Comic Sans MS" pitchFamily="66" charset="0"/>
            </a:endParaRPr>
          </a:p>
        </p:txBody>
      </p:sp>
      <p:pic>
        <p:nvPicPr>
          <p:cNvPr id="5" name="Picture 7" descr="logoAgata">
            <a:extLst>
              <a:ext uri="{FF2B5EF4-FFF2-40B4-BE49-F238E27FC236}">
                <a16:creationId xmlns:a16="http://schemas.microsoft.com/office/drawing/2014/main" id="{BCDD6376-761A-D9BC-A08F-BEC918EF63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1169" y="74175"/>
            <a:ext cx="979487"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kth_cmyk">
            <a:extLst>
              <a:ext uri="{FF2B5EF4-FFF2-40B4-BE49-F238E27FC236}">
                <a16:creationId xmlns:a16="http://schemas.microsoft.com/office/drawing/2014/main" id="{130DFA8D-FE91-2EC4-10AB-1E7AA1FC4BBA}"/>
              </a:ext>
            </a:extLst>
          </p:cNvPr>
          <p:cNvPicPr>
            <a:picLocks noChangeAspect="1" noChangeArrowheads="1"/>
          </p:cNvPicPr>
          <p:nvPr/>
        </p:nvPicPr>
        <p:blipFill>
          <a:blip r:embed="rId5" cstate="print"/>
          <a:srcRect/>
          <a:stretch>
            <a:fillRect/>
          </a:stretch>
        </p:blipFill>
        <p:spPr bwMode="auto">
          <a:xfrm>
            <a:off x="104176" y="84957"/>
            <a:ext cx="819150" cy="819150"/>
          </a:xfrm>
          <a:prstGeom prst="rect">
            <a:avLst/>
          </a:prstGeom>
          <a:noFill/>
          <a:ln w="9525">
            <a:noFill/>
            <a:miter lim="800000"/>
            <a:headEnd/>
            <a:tailEnd/>
          </a:ln>
        </p:spPr>
      </p:pic>
      <p:sp>
        <p:nvSpPr>
          <p:cNvPr id="7" name="textruta 6">
            <a:extLst>
              <a:ext uri="{FF2B5EF4-FFF2-40B4-BE49-F238E27FC236}">
                <a16:creationId xmlns:a16="http://schemas.microsoft.com/office/drawing/2014/main" id="{E6484C85-FB95-0004-519A-3FE123C9F179}"/>
              </a:ext>
            </a:extLst>
          </p:cNvPr>
          <p:cNvSpPr txBox="1"/>
          <p:nvPr/>
        </p:nvSpPr>
        <p:spPr>
          <a:xfrm>
            <a:off x="6717971" y="6450825"/>
            <a:ext cx="2365099"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sv-SE" sz="1200" dirty="0">
                <a:solidFill>
                  <a:schemeClr val="accent2">
                    <a:lumMod val="40000"/>
                    <a:lumOff val="60000"/>
                  </a:schemeClr>
                </a:solidFill>
              </a:rPr>
              <a:t>NN2024  Whistler, BC CA /  BC </a:t>
            </a:r>
          </a:p>
        </p:txBody>
      </p:sp>
    </p:spTree>
    <p:extLst>
      <p:ext uri="{BB962C8B-B14F-4D97-AF65-F5344CB8AC3E}">
        <p14:creationId xmlns:p14="http://schemas.microsoft.com/office/powerpoint/2010/main" val="15130808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756846"/>
                                        </p:tgtEl>
                                        <p:attrNameLst>
                                          <p:attrName>style.visibility</p:attrName>
                                        </p:attrNameLst>
                                      </p:cBhvr>
                                      <p:to>
                                        <p:strVal val="visible"/>
                                      </p:to>
                                    </p:set>
                                    <p:anim calcmode="lin" valueType="num">
                                      <p:cBhvr additive="base">
                                        <p:cTn id="7" dur="500" fill="hold"/>
                                        <p:tgtEl>
                                          <p:spTgt spid="756846"/>
                                        </p:tgtEl>
                                        <p:attrNameLst>
                                          <p:attrName>ppt_x</p:attrName>
                                        </p:attrNameLst>
                                      </p:cBhvr>
                                      <p:tavLst>
                                        <p:tav tm="0">
                                          <p:val>
                                            <p:strVal val="0-#ppt_w/2"/>
                                          </p:val>
                                        </p:tav>
                                        <p:tav tm="100000">
                                          <p:val>
                                            <p:strVal val="#ppt_x"/>
                                          </p:val>
                                        </p:tav>
                                      </p:tavLst>
                                    </p:anim>
                                    <p:anim calcmode="lin" valueType="num">
                                      <p:cBhvr additive="base">
                                        <p:cTn id="8" dur="500" fill="hold"/>
                                        <p:tgtEl>
                                          <p:spTgt spid="75684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756815"/>
                                        </p:tgtEl>
                                        <p:attrNameLst>
                                          <p:attrName>style.visibility</p:attrName>
                                        </p:attrNameLst>
                                      </p:cBhvr>
                                      <p:to>
                                        <p:strVal val="visible"/>
                                      </p:to>
                                    </p:set>
                                    <p:animEffect transition="in" filter="fade">
                                      <p:cBhvr>
                                        <p:cTn id="12" dur="500"/>
                                        <p:tgtEl>
                                          <p:spTgt spid="7568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56816"/>
                                        </p:tgtEl>
                                        <p:attrNameLst>
                                          <p:attrName>style.visibility</p:attrName>
                                        </p:attrNameLst>
                                      </p:cBhvr>
                                      <p:to>
                                        <p:strVal val="visible"/>
                                      </p:to>
                                    </p:set>
                                    <p:animEffect transition="in" filter="fade">
                                      <p:cBhvr>
                                        <p:cTn id="15" dur="500"/>
                                        <p:tgtEl>
                                          <p:spTgt spid="756816"/>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756814"/>
                                        </p:tgtEl>
                                        <p:attrNameLst>
                                          <p:attrName>style.visibility</p:attrName>
                                        </p:attrNameLst>
                                      </p:cBhvr>
                                      <p:to>
                                        <p:strVal val="visible"/>
                                      </p:to>
                                    </p:set>
                                    <p:animEffect transition="in" filter="fade">
                                      <p:cBhvr>
                                        <p:cTn id="19" dur="500"/>
                                        <p:tgtEl>
                                          <p:spTgt spid="7568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56819"/>
                                        </p:tgtEl>
                                        <p:attrNameLst>
                                          <p:attrName>style.visibility</p:attrName>
                                        </p:attrNameLst>
                                      </p:cBhvr>
                                      <p:to>
                                        <p:strVal val="visible"/>
                                      </p:to>
                                    </p:set>
                                    <p:animEffect transition="in" filter="fade">
                                      <p:cBhvr>
                                        <p:cTn id="22" dur="500"/>
                                        <p:tgtEl>
                                          <p:spTgt spid="756819"/>
                                        </p:tgtEl>
                                      </p:cBhvr>
                                    </p:animEffect>
                                  </p:childTnLst>
                                </p:cTn>
                              </p:par>
                            </p:childTnLst>
                          </p:cTn>
                        </p:par>
                        <p:par>
                          <p:cTn id="23" fill="hold">
                            <p:stCondLst>
                              <p:cond delay="1500"/>
                            </p:stCondLst>
                            <p:childTnLst>
                              <p:par>
                                <p:cTn id="24" presetID="10" presetClass="entr" presetSubtype="0" fill="hold" grpId="0" nodeType="afterEffect">
                                  <p:stCondLst>
                                    <p:cond delay="0"/>
                                  </p:stCondLst>
                                  <p:childTnLst>
                                    <p:set>
                                      <p:cBhvr>
                                        <p:cTn id="25" dur="1" fill="hold">
                                          <p:stCondLst>
                                            <p:cond delay="0"/>
                                          </p:stCondLst>
                                        </p:cTn>
                                        <p:tgtEl>
                                          <p:spTgt spid="756818"/>
                                        </p:tgtEl>
                                        <p:attrNameLst>
                                          <p:attrName>style.visibility</p:attrName>
                                        </p:attrNameLst>
                                      </p:cBhvr>
                                      <p:to>
                                        <p:strVal val="visible"/>
                                      </p:to>
                                    </p:set>
                                    <p:animEffect transition="in" filter="fade">
                                      <p:cBhvr>
                                        <p:cTn id="26" dur="500"/>
                                        <p:tgtEl>
                                          <p:spTgt spid="75681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56820"/>
                                        </p:tgtEl>
                                        <p:attrNameLst>
                                          <p:attrName>style.visibility</p:attrName>
                                        </p:attrNameLst>
                                      </p:cBhvr>
                                      <p:to>
                                        <p:strVal val="visible"/>
                                      </p:to>
                                    </p:set>
                                    <p:animEffect transition="in" filter="fade">
                                      <p:cBhvr>
                                        <p:cTn id="29" dur="500"/>
                                        <p:tgtEl>
                                          <p:spTgt spid="756820"/>
                                        </p:tgtEl>
                                      </p:cBhvr>
                                    </p:animEffect>
                                  </p:childTnLst>
                                </p:cTn>
                              </p:par>
                            </p:childTnLst>
                          </p:cTn>
                        </p:par>
                        <p:par>
                          <p:cTn id="30" fill="hold">
                            <p:stCondLst>
                              <p:cond delay="2000"/>
                            </p:stCondLst>
                            <p:childTnLst>
                              <p:par>
                                <p:cTn id="31" presetID="10" presetClass="entr" presetSubtype="0" fill="hold" grpId="0" nodeType="afterEffect">
                                  <p:stCondLst>
                                    <p:cond delay="0"/>
                                  </p:stCondLst>
                                  <p:childTnLst>
                                    <p:set>
                                      <p:cBhvr>
                                        <p:cTn id="32" dur="1" fill="hold">
                                          <p:stCondLst>
                                            <p:cond delay="0"/>
                                          </p:stCondLst>
                                        </p:cTn>
                                        <p:tgtEl>
                                          <p:spTgt spid="756813"/>
                                        </p:tgtEl>
                                        <p:attrNameLst>
                                          <p:attrName>style.visibility</p:attrName>
                                        </p:attrNameLst>
                                      </p:cBhvr>
                                      <p:to>
                                        <p:strVal val="visible"/>
                                      </p:to>
                                    </p:set>
                                    <p:animEffect transition="in" filter="fade">
                                      <p:cBhvr>
                                        <p:cTn id="33" dur="500"/>
                                        <p:tgtEl>
                                          <p:spTgt spid="7568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56817"/>
                                        </p:tgtEl>
                                        <p:attrNameLst>
                                          <p:attrName>style.visibility</p:attrName>
                                        </p:attrNameLst>
                                      </p:cBhvr>
                                      <p:to>
                                        <p:strVal val="visible"/>
                                      </p:to>
                                    </p:set>
                                    <p:animEffect transition="in" filter="fade">
                                      <p:cBhvr>
                                        <p:cTn id="36" dur="500"/>
                                        <p:tgtEl>
                                          <p:spTgt spid="756817"/>
                                        </p:tgtEl>
                                      </p:cBhvr>
                                    </p:animEffect>
                                  </p:childTnLst>
                                </p:cTn>
                              </p:par>
                            </p:childTnLst>
                          </p:cTn>
                        </p:par>
                        <p:par>
                          <p:cTn id="37" fill="hold">
                            <p:stCondLst>
                              <p:cond delay="2500"/>
                            </p:stCondLst>
                            <p:childTnLst>
                              <p:par>
                                <p:cTn id="38" presetID="10" presetClass="entr" presetSubtype="0" fill="hold" grpId="0" nodeType="afterEffect">
                                  <p:stCondLst>
                                    <p:cond delay="0"/>
                                  </p:stCondLst>
                                  <p:childTnLst>
                                    <p:set>
                                      <p:cBhvr>
                                        <p:cTn id="39" dur="1" fill="hold">
                                          <p:stCondLst>
                                            <p:cond delay="0"/>
                                          </p:stCondLst>
                                        </p:cTn>
                                        <p:tgtEl>
                                          <p:spTgt spid="756812"/>
                                        </p:tgtEl>
                                        <p:attrNameLst>
                                          <p:attrName>style.visibility</p:attrName>
                                        </p:attrNameLst>
                                      </p:cBhvr>
                                      <p:to>
                                        <p:strVal val="visible"/>
                                      </p:to>
                                    </p:set>
                                    <p:animEffect transition="in" filter="fade">
                                      <p:cBhvr>
                                        <p:cTn id="40" dur="500"/>
                                        <p:tgtEl>
                                          <p:spTgt spid="756812"/>
                                        </p:tgtEl>
                                      </p:cBhvr>
                                    </p:animEffect>
                                  </p:childTnLst>
                                </p:cTn>
                              </p:par>
                            </p:childTnLst>
                          </p:cTn>
                        </p:par>
                        <p:par>
                          <p:cTn id="41" fill="hold">
                            <p:stCondLst>
                              <p:cond delay="3000"/>
                            </p:stCondLst>
                            <p:childTnLst>
                              <p:par>
                                <p:cTn id="42" presetID="10" presetClass="entr" presetSubtype="0" fill="hold" nodeType="after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500"/>
                                        <p:tgtEl>
                                          <p:spTgt spid="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756832"/>
                                        </p:tgtEl>
                                        <p:attrNameLst>
                                          <p:attrName>style.visibility</p:attrName>
                                        </p:attrNameLst>
                                      </p:cBhvr>
                                      <p:to>
                                        <p:strVal val="visible"/>
                                      </p:to>
                                    </p:set>
                                    <p:animEffect transition="in" filter="fade">
                                      <p:cBhvr>
                                        <p:cTn id="47" dur="500"/>
                                        <p:tgtEl>
                                          <p:spTgt spid="756832"/>
                                        </p:tgtEl>
                                      </p:cBhvr>
                                    </p:animEffect>
                                  </p:childTnLst>
                                </p:cTn>
                              </p:par>
                              <p:par>
                                <p:cTn id="48" presetID="10" presetClass="entr" presetSubtype="0" fill="hold" nodeType="with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500"/>
                                        <p:tgtEl>
                                          <p:spTgt spid="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756833"/>
                                        </p:tgtEl>
                                        <p:attrNameLst>
                                          <p:attrName>style.visibility</p:attrName>
                                        </p:attrNameLst>
                                      </p:cBhvr>
                                      <p:to>
                                        <p:strVal val="visible"/>
                                      </p:to>
                                    </p:set>
                                    <p:animEffect transition="in" filter="fade">
                                      <p:cBhvr>
                                        <p:cTn id="53" dur="500"/>
                                        <p:tgtEl>
                                          <p:spTgt spid="756833"/>
                                        </p:tgtEl>
                                      </p:cBhvr>
                                    </p:animEffect>
                                  </p:childTnLst>
                                </p:cTn>
                              </p:par>
                              <p:par>
                                <p:cTn id="54" presetID="10" presetClass="entr" presetSubtype="0" fill="hold" nodeType="with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fade">
                                      <p:cBhvr>
                                        <p:cTn id="56" dur="500"/>
                                        <p:tgtEl>
                                          <p:spTgt spid="3"/>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756840"/>
                                        </p:tgtEl>
                                        <p:attrNameLst>
                                          <p:attrName>style.visibility</p:attrName>
                                        </p:attrNameLst>
                                      </p:cBhvr>
                                      <p:to>
                                        <p:strVal val="visible"/>
                                      </p:to>
                                    </p:set>
                                    <p:animEffect transition="in" filter="fade">
                                      <p:cBhvr>
                                        <p:cTn id="61" dur="1000"/>
                                        <p:tgtEl>
                                          <p:spTgt spid="7568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6812" grpId="0" animBg="1"/>
      <p:bldP spid="756813" grpId="0" animBg="1"/>
      <p:bldP spid="756814" grpId="0" animBg="1"/>
      <p:bldP spid="756815" grpId="0" animBg="1"/>
      <p:bldP spid="756816" grpId="0" animBg="1"/>
      <p:bldP spid="756817" grpId="0" animBg="1"/>
      <p:bldP spid="756818" grpId="0" animBg="1"/>
      <p:bldP spid="756819" grpId="0" animBg="1"/>
      <p:bldP spid="756820" grpId="0" animBg="1"/>
      <p:bldP spid="756840" grpId="0" animBg="1"/>
      <p:bldP spid="756846" grpId="0" animBg="1"/>
      <p:bldP spid="756832" grpId="0" animBg="1"/>
      <p:bldP spid="75683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2050"/>
          <p:cNvSpPr>
            <a:spLocks noGrp="1" noChangeArrowheads="1"/>
          </p:cNvSpPr>
          <p:nvPr>
            <p:ph type="title"/>
          </p:nvPr>
        </p:nvSpPr>
        <p:spPr>
          <a:xfrm>
            <a:off x="179388" y="142875"/>
            <a:ext cx="8763000" cy="838200"/>
          </a:xfrm>
        </p:spPr>
        <p:txBody>
          <a:bodyPr>
            <a:normAutofit/>
          </a:bodyPr>
          <a:lstStyle/>
          <a:p>
            <a:r>
              <a:rPr lang="it-IT" sz="2000" dirty="0">
                <a:solidFill>
                  <a:srgbClr val="2413FB"/>
                </a:solidFill>
                <a:latin typeface="Garamond" panose="02020404030301010803" pitchFamily="18" charset="0"/>
              </a:rPr>
              <a:t>Forward Tracking of Compton Scattering Events</a:t>
            </a:r>
            <a:endParaRPr lang="en-US" sz="2000" dirty="0">
              <a:solidFill>
                <a:srgbClr val="2413FB"/>
              </a:solidFill>
              <a:latin typeface="Garamond" panose="02020404030301010803" pitchFamily="18" charset="0"/>
            </a:endParaRPr>
          </a:p>
        </p:txBody>
      </p:sp>
      <p:sp>
        <p:nvSpPr>
          <p:cNvPr id="200707" name="Text Box 2051"/>
          <p:cNvSpPr txBox="1">
            <a:spLocks noChangeArrowheads="1"/>
          </p:cNvSpPr>
          <p:nvPr/>
        </p:nvSpPr>
        <p:spPr bwMode="auto">
          <a:xfrm>
            <a:off x="5005388" y="1112838"/>
            <a:ext cx="3727450" cy="1936750"/>
          </a:xfrm>
          <a:prstGeom prst="rect">
            <a:avLst/>
          </a:prstGeom>
          <a:noFill/>
          <a:ln w="12700">
            <a:solidFill>
              <a:schemeClr val="tx2"/>
            </a:solidFill>
            <a:miter lim="800000"/>
            <a:headEnd/>
            <a:tailEnd/>
          </a:ln>
          <a:effectLst/>
        </p:spPr>
        <p:txBody>
          <a:bodyPr>
            <a:spAutoFit/>
          </a:bodyPr>
          <a:lstStyle/>
          <a:p>
            <a:pPr eaLnBrk="0" hangingPunct="0">
              <a:defRPr/>
            </a:pPr>
            <a:r>
              <a:rPr lang="en-GB" sz="1600" b="1">
                <a:solidFill>
                  <a:srgbClr val="000000"/>
                </a:solidFill>
              </a:rPr>
              <a:t>Find </a:t>
            </a:r>
            <a:r>
              <a:rPr lang="en-GB" sz="2000" b="1">
                <a:solidFill>
                  <a:srgbClr val="000000"/>
                </a:solidFill>
                <a:latin typeface="Symbol" pitchFamily="18" charset="2"/>
              </a:rPr>
              <a:t>c</a:t>
            </a:r>
            <a:r>
              <a:rPr lang="en-GB" b="1" baseline="30000">
                <a:solidFill>
                  <a:srgbClr val="000000"/>
                </a:solidFill>
              </a:rPr>
              <a:t>2</a:t>
            </a:r>
            <a:r>
              <a:rPr lang="en-GB" sz="1600" b="1">
                <a:solidFill>
                  <a:srgbClr val="000000"/>
                </a:solidFill>
              </a:rPr>
              <a:t>  for the N! permutations</a:t>
            </a:r>
          </a:p>
          <a:p>
            <a:pPr eaLnBrk="0" hangingPunct="0">
              <a:defRPr/>
            </a:pPr>
            <a:r>
              <a:rPr lang="en-GB" sz="1600" b="1">
                <a:solidFill>
                  <a:srgbClr val="000000"/>
                </a:solidFill>
              </a:rPr>
              <a:t>of the interaction points</a:t>
            </a:r>
          </a:p>
          <a:p>
            <a:pPr eaLnBrk="0" hangingPunct="0">
              <a:defRPr/>
            </a:pPr>
            <a:r>
              <a:rPr lang="en-GB" sz="1600" b="1">
                <a:solidFill>
                  <a:srgbClr val="000000"/>
                </a:solidFill>
                <a:effectLst>
                  <a:outerShdw blurRad="38100" dist="38100" dir="2700000" algn="tl">
                    <a:srgbClr val="C0C0C0"/>
                  </a:outerShdw>
                </a:effectLst>
              </a:rPr>
              <a:t>   0</a:t>
            </a:r>
            <a:r>
              <a:rPr lang="en-GB" sz="1600" b="1">
                <a:solidFill>
                  <a:srgbClr val="33CC33"/>
                </a:solidFill>
                <a:effectLst>
                  <a:outerShdw blurRad="38100" dist="38100" dir="2700000" algn="tl">
                    <a:srgbClr val="C0C0C0"/>
                  </a:outerShdw>
                </a:effectLst>
              </a:rPr>
              <a:t>123     </a:t>
            </a:r>
            <a:r>
              <a:rPr lang="en-GB" sz="1600" b="1">
                <a:solidFill>
                  <a:srgbClr val="000000"/>
                </a:solidFill>
                <a:effectLst>
                  <a:outerShdw blurRad="38100" dist="38100" dir="2700000" algn="tl">
                    <a:srgbClr val="C0C0C0"/>
                  </a:outerShdw>
                </a:effectLst>
              </a:rPr>
              <a:t>0</a:t>
            </a:r>
            <a:r>
              <a:rPr lang="en-GB" sz="1600" b="1">
                <a:solidFill>
                  <a:srgbClr val="33CC33"/>
                </a:solidFill>
                <a:effectLst>
                  <a:outerShdw blurRad="38100" dist="38100" dir="2700000" algn="tl">
                    <a:srgbClr val="C0C0C0"/>
                  </a:outerShdw>
                </a:effectLst>
              </a:rPr>
              <a:t>132</a:t>
            </a:r>
          </a:p>
          <a:p>
            <a:pPr eaLnBrk="0" hangingPunct="0">
              <a:defRPr/>
            </a:pPr>
            <a:r>
              <a:rPr lang="en-GB" sz="1600" b="1">
                <a:solidFill>
                  <a:srgbClr val="000000"/>
                </a:solidFill>
                <a:effectLst>
                  <a:outerShdw blurRad="38100" dist="38100" dir="2700000" algn="tl">
                    <a:srgbClr val="C0C0C0"/>
                  </a:outerShdw>
                </a:effectLst>
              </a:rPr>
              <a:t>   0</a:t>
            </a:r>
            <a:r>
              <a:rPr lang="en-GB" sz="1600" b="1">
                <a:solidFill>
                  <a:srgbClr val="33CC33"/>
                </a:solidFill>
                <a:effectLst>
                  <a:outerShdw blurRad="38100" dist="38100" dir="2700000" algn="tl">
                    <a:srgbClr val="C0C0C0"/>
                  </a:outerShdw>
                </a:effectLst>
              </a:rPr>
              <a:t>231     </a:t>
            </a:r>
            <a:r>
              <a:rPr lang="en-GB" sz="1600" b="1">
                <a:solidFill>
                  <a:srgbClr val="000000"/>
                </a:solidFill>
                <a:effectLst>
                  <a:outerShdw blurRad="38100" dist="38100" dir="2700000" algn="tl">
                    <a:srgbClr val="C0C0C0"/>
                  </a:outerShdw>
                </a:effectLst>
              </a:rPr>
              <a:t>0</a:t>
            </a:r>
            <a:r>
              <a:rPr lang="en-GB" sz="1600" b="1">
                <a:solidFill>
                  <a:srgbClr val="33CC33"/>
                </a:solidFill>
                <a:effectLst>
                  <a:outerShdw blurRad="38100" dist="38100" dir="2700000" algn="tl">
                    <a:srgbClr val="C0C0C0"/>
                  </a:outerShdw>
                </a:effectLst>
              </a:rPr>
              <a:t>213</a:t>
            </a:r>
          </a:p>
          <a:p>
            <a:pPr eaLnBrk="0" hangingPunct="0">
              <a:defRPr/>
            </a:pPr>
            <a:r>
              <a:rPr lang="en-GB" sz="1600" b="1">
                <a:solidFill>
                  <a:srgbClr val="000000"/>
                </a:solidFill>
                <a:effectLst>
                  <a:outerShdw blurRad="38100" dist="38100" dir="2700000" algn="tl">
                    <a:srgbClr val="C0C0C0"/>
                  </a:outerShdw>
                </a:effectLst>
              </a:rPr>
              <a:t>   0</a:t>
            </a:r>
            <a:r>
              <a:rPr lang="en-GB" sz="1600" b="1">
                <a:solidFill>
                  <a:srgbClr val="33CC33"/>
                </a:solidFill>
                <a:effectLst>
                  <a:outerShdw blurRad="38100" dist="38100" dir="2700000" algn="tl">
                    <a:srgbClr val="C0C0C0"/>
                  </a:outerShdw>
                </a:effectLst>
              </a:rPr>
              <a:t>312     </a:t>
            </a:r>
            <a:r>
              <a:rPr lang="en-GB" sz="1600" b="1">
                <a:solidFill>
                  <a:srgbClr val="000000"/>
                </a:solidFill>
                <a:effectLst>
                  <a:outerShdw blurRad="38100" dist="38100" dir="2700000" algn="tl">
                    <a:srgbClr val="C0C0C0"/>
                  </a:outerShdw>
                </a:effectLst>
              </a:rPr>
              <a:t>0</a:t>
            </a:r>
            <a:r>
              <a:rPr lang="en-GB" sz="1600" b="1">
                <a:solidFill>
                  <a:srgbClr val="33CC33"/>
                </a:solidFill>
                <a:effectLst>
                  <a:outerShdw blurRad="38100" dist="38100" dir="2700000" algn="tl">
                    <a:srgbClr val="C0C0C0"/>
                  </a:outerShdw>
                </a:effectLst>
              </a:rPr>
              <a:t>321</a:t>
            </a:r>
          </a:p>
          <a:p>
            <a:pPr eaLnBrk="0" hangingPunct="0">
              <a:defRPr/>
            </a:pPr>
            <a:r>
              <a:rPr lang="en-GB" sz="1600" b="1">
                <a:solidFill>
                  <a:srgbClr val="000000"/>
                </a:solidFill>
              </a:rPr>
              <a:t>Accept permutation with smallest </a:t>
            </a:r>
            <a:r>
              <a:rPr lang="en-GB" sz="2000" b="1">
                <a:solidFill>
                  <a:srgbClr val="000000"/>
                </a:solidFill>
                <a:latin typeface="Symbol" pitchFamily="18" charset="2"/>
              </a:rPr>
              <a:t>c</a:t>
            </a:r>
            <a:r>
              <a:rPr lang="en-GB" b="1" baseline="30000">
                <a:solidFill>
                  <a:srgbClr val="000000"/>
                </a:solidFill>
              </a:rPr>
              <a:t>2</a:t>
            </a:r>
            <a:r>
              <a:rPr lang="en-GB" sz="1600" b="1">
                <a:solidFill>
                  <a:srgbClr val="000000"/>
                </a:solidFill>
              </a:rPr>
              <a:t> if this is below a predefined value</a:t>
            </a:r>
          </a:p>
        </p:txBody>
      </p:sp>
      <p:pic>
        <p:nvPicPr>
          <p:cNvPr id="11271" name="Picture 2052" descr="D:\Dino\Grafica\Tracking\TrackingGamma3.eps"/>
          <p:cNvPicPr>
            <a:picLocks noChangeAspect="1" noChangeArrowheads="1"/>
          </p:cNvPicPr>
          <p:nvPr/>
        </p:nvPicPr>
        <p:blipFill>
          <a:blip r:embed="rId2" cstate="print"/>
          <a:srcRect/>
          <a:stretch>
            <a:fillRect/>
          </a:stretch>
        </p:blipFill>
        <p:spPr bwMode="auto">
          <a:xfrm>
            <a:off x="7086600" y="1733550"/>
            <a:ext cx="1219200" cy="676275"/>
          </a:xfrm>
          <a:prstGeom prst="rect">
            <a:avLst/>
          </a:prstGeom>
          <a:noFill/>
          <a:ln w="9525">
            <a:noFill/>
            <a:miter lim="800000"/>
            <a:headEnd/>
            <a:tailEnd/>
          </a:ln>
        </p:spPr>
      </p:pic>
      <p:graphicFrame>
        <p:nvGraphicFramePr>
          <p:cNvPr id="11266" name="Object 2048"/>
          <p:cNvGraphicFramePr>
            <a:graphicFrameLocks noChangeAspect="1"/>
          </p:cNvGraphicFramePr>
          <p:nvPr/>
        </p:nvGraphicFramePr>
        <p:xfrm>
          <a:off x="4464050" y="3165475"/>
          <a:ext cx="112713" cy="214313"/>
        </p:xfrm>
        <a:graphic>
          <a:graphicData uri="http://schemas.openxmlformats.org/presentationml/2006/ole">
            <mc:AlternateContent xmlns:mc="http://schemas.openxmlformats.org/markup-compatibility/2006">
              <mc:Choice xmlns:v="urn:schemas-microsoft-com:vml" Requires="v">
                <p:oleObj name="Equation" r:id="rId3" imgW="114120" imgH="215640" progId="Equation.3">
                  <p:embed/>
                </p:oleObj>
              </mc:Choice>
              <mc:Fallback>
                <p:oleObj name="Equation" r:id="rId3" imgW="114120" imgH="215640" progId="Equation.3">
                  <p:embed/>
                  <p:pic>
                    <p:nvPicPr>
                      <p:cNvPr id="11266" name="Object 204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4050" y="3165475"/>
                        <a:ext cx="112713" cy="21431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1272" name="Text Box 2054"/>
          <p:cNvSpPr txBox="1">
            <a:spLocks noChangeArrowheads="1"/>
          </p:cNvSpPr>
          <p:nvPr/>
        </p:nvSpPr>
        <p:spPr bwMode="auto">
          <a:xfrm>
            <a:off x="565150" y="5864225"/>
            <a:ext cx="7435850" cy="922338"/>
          </a:xfrm>
          <a:prstGeom prst="rect">
            <a:avLst/>
          </a:prstGeom>
          <a:noFill/>
          <a:ln w="9525">
            <a:noFill/>
            <a:miter lim="800000"/>
            <a:headEnd/>
            <a:tailEnd/>
          </a:ln>
        </p:spPr>
        <p:txBody>
          <a:bodyPr>
            <a:spAutoFit/>
          </a:bodyPr>
          <a:lstStyle/>
          <a:p>
            <a:pPr eaLnBrk="0" hangingPunct="0">
              <a:lnSpc>
                <a:spcPct val="110000"/>
              </a:lnSpc>
            </a:pPr>
            <a:r>
              <a:rPr lang="it-IT" sz="1600" b="1">
                <a:solidFill>
                  <a:srgbClr val="000000"/>
                </a:solidFill>
              </a:rPr>
              <a:t>W</a:t>
            </a:r>
            <a:r>
              <a:rPr lang="it-IT" b="1" baseline="-25000">
                <a:solidFill>
                  <a:srgbClr val="000000"/>
                </a:solidFill>
              </a:rPr>
              <a:t>n</a:t>
            </a:r>
            <a:r>
              <a:rPr lang="it-IT" sz="1600">
                <a:solidFill>
                  <a:srgbClr val="000000"/>
                </a:solidFill>
              </a:rPr>
              <a:t> </a:t>
            </a:r>
            <a:r>
              <a:rPr lang="en-GB" sz="1600" b="1">
                <a:solidFill>
                  <a:srgbClr val="000000"/>
                </a:solidFill>
                <a:latin typeface="Helvetica" pitchFamily="34" charset="0"/>
              </a:rPr>
              <a:t>contains physics of Compton</a:t>
            </a:r>
          </a:p>
          <a:p>
            <a:pPr eaLnBrk="0" hangingPunct="0">
              <a:lnSpc>
                <a:spcPct val="110000"/>
              </a:lnSpc>
            </a:pPr>
            <a:r>
              <a:rPr lang="en-GB" sz="1600" b="1">
                <a:solidFill>
                  <a:srgbClr val="000000"/>
                </a:solidFill>
                <a:latin typeface="Helvetica" pitchFamily="34" charset="0"/>
              </a:rPr>
              <a:t> scattering vertex and empiric factors</a:t>
            </a:r>
          </a:p>
          <a:p>
            <a:pPr eaLnBrk="0" hangingPunct="0">
              <a:lnSpc>
                <a:spcPct val="120000"/>
              </a:lnSpc>
            </a:pPr>
            <a:r>
              <a:rPr lang="en-GB" sz="1600" b="1">
                <a:solidFill>
                  <a:srgbClr val="3333CC"/>
                </a:solidFill>
              </a:rPr>
              <a:t>PROBLEMS</a:t>
            </a:r>
            <a:r>
              <a:rPr lang="en-GB" sz="1600">
                <a:solidFill>
                  <a:srgbClr val="3333CC"/>
                </a:solidFill>
              </a:rPr>
              <a:t> : </a:t>
            </a:r>
            <a:r>
              <a:rPr lang="en-GB" sz="1600" b="1">
                <a:solidFill>
                  <a:srgbClr val="3333CC"/>
                </a:solidFill>
              </a:rPr>
              <a:t>Position resolution, Short range scattering, Compton profile</a:t>
            </a:r>
            <a:r>
              <a:rPr lang="en-GB" sz="1600">
                <a:solidFill>
                  <a:srgbClr val="000000"/>
                </a:solidFill>
              </a:rPr>
              <a:t>    </a:t>
            </a:r>
          </a:p>
        </p:txBody>
      </p:sp>
      <p:graphicFrame>
        <p:nvGraphicFramePr>
          <p:cNvPr id="11267" name="Object 2049"/>
          <p:cNvGraphicFramePr>
            <a:graphicFrameLocks noChangeAspect="1"/>
          </p:cNvGraphicFramePr>
          <p:nvPr/>
        </p:nvGraphicFramePr>
        <p:xfrm>
          <a:off x="4508500" y="2932113"/>
          <a:ext cx="4460875" cy="3255962"/>
        </p:xfrm>
        <a:graphic>
          <a:graphicData uri="http://schemas.openxmlformats.org/presentationml/2006/ole">
            <mc:AlternateContent xmlns:mc="http://schemas.openxmlformats.org/markup-compatibility/2006">
              <mc:Choice xmlns:v="urn:schemas-microsoft-com:vml" Requires="v">
                <p:oleObj name="Worksheet" r:id="rId5" imgW="11790000" imgH="8606160" progId="Excel.Sheet.8">
                  <p:embed/>
                </p:oleObj>
              </mc:Choice>
              <mc:Fallback>
                <p:oleObj name="Worksheet" r:id="rId5" imgW="11790000" imgH="8606160" progId="Excel.Sheet.8">
                  <p:embed/>
                  <p:pic>
                    <p:nvPicPr>
                      <p:cNvPr id="11267" name="Object 204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8500" y="2932113"/>
                        <a:ext cx="4460875" cy="3255962"/>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1273" name="Text Box 2056"/>
          <p:cNvSpPr txBox="1">
            <a:spLocks noChangeArrowheads="1"/>
          </p:cNvSpPr>
          <p:nvPr/>
        </p:nvSpPr>
        <p:spPr bwMode="auto">
          <a:xfrm>
            <a:off x="4419600" y="3236913"/>
            <a:ext cx="442913" cy="457200"/>
          </a:xfrm>
          <a:prstGeom prst="rect">
            <a:avLst/>
          </a:prstGeom>
          <a:noFill/>
          <a:ln w="9525">
            <a:noFill/>
            <a:miter lim="800000"/>
            <a:headEnd/>
            <a:tailEnd/>
          </a:ln>
        </p:spPr>
        <p:txBody>
          <a:bodyPr wrap="none">
            <a:spAutoFit/>
          </a:bodyPr>
          <a:lstStyle/>
          <a:p>
            <a:r>
              <a:rPr lang="it-IT" b="1">
                <a:solidFill>
                  <a:srgbClr val="000000"/>
                </a:solidFill>
                <a:latin typeface="Symbol" pitchFamily="18" charset="2"/>
              </a:rPr>
              <a:t>c</a:t>
            </a:r>
            <a:r>
              <a:rPr lang="it-IT" sz="2000" b="1" baseline="30000">
                <a:solidFill>
                  <a:srgbClr val="000000"/>
                </a:solidFill>
              </a:rPr>
              <a:t>2</a:t>
            </a:r>
            <a:endParaRPr lang="en-GB" sz="2000" b="1" baseline="30000">
              <a:solidFill>
                <a:srgbClr val="000000"/>
              </a:solidFill>
            </a:endParaRPr>
          </a:p>
        </p:txBody>
      </p:sp>
      <p:sp>
        <p:nvSpPr>
          <p:cNvPr id="11274" name="Text Box 2057"/>
          <p:cNvSpPr txBox="1">
            <a:spLocks noChangeArrowheads="1"/>
          </p:cNvSpPr>
          <p:nvPr/>
        </p:nvSpPr>
        <p:spPr bwMode="auto">
          <a:xfrm>
            <a:off x="6705600" y="5980113"/>
            <a:ext cx="2171700" cy="336550"/>
          </a:xfrm>
          <a:prstGeom prst="rect">
            <a:avLst/>
          </a:prstGeom>
          <a:noFill/>
          <a:ln w="9525">
            <a:noFill/>
            <a:miter lim="800000"/>
            <a:headEnd/>
            <a:tailEnd/>
          </a:ln>
        </p:spPr>
        <p:txBody>
          <a:bodyPr wrap="none">
            <a:spAutoFit/>
          </a:bodyPr>
          <a:lstStyle/>
          <a:p>
            <a:r>
              <a:rPr lang="it-IT" sz="1600" b="1">
                <a:solidFill>
                  <a:srgbClr val="000000"/>
                </a:solidFill>
              </a:rPr>
              <a:t>Permutation number</a:t>
            </a:r>
            <a:endParaRPr lang="en-GB" sz="1600" b="1">
              <a:solidFill>
                <a:srgbClr val="000000"/>
              </a:solidFill>
            </a:endParaRPr>
          </a:p>
        </p:txBody>
      </p:sp>
      <p:sp>
        <p:nvSpPr>
          <p:cNvPr id="11275" name="Text Box 2058"/>
          <p:cNvSpPr txBox="1">
            <a:spLocks noChangeArrowheads="1"/>
          </p:cNvSpPr>
          <p:nvPr/>
        </p:nvSpPr>
        <p:spPr bwMode="auto">
          <a:xfrm>
            <a:off x="5486400" y="4592638"/>
            <a:ext cx="2243138" cy="701675"/>
          </a:xfrm>
          <a:prstGeom prst="rect">
            <a:avLst/>
          </a:prstGeom>
          <a:solidFill>
            <a:schemeClr val="bg1"/>
          </a:solidFill>
          <a:ln w="9525">
            <a:noFill/>
            <a:miter lim="800000"/>
            <a:headEnd/>
            <a:tailEnd/>
          </a:ln>
        </p:spPr>
        <p:txBody>
          <a:bodyPr wrap="none">
            <a:spAutoFit/>
          </a:bodyPr>
          <a:lstStyle/>
          <a:p>
            <a:r>
              <a:rPr lang="it-IT" sz="2000">
                <a:solidFill>
                  <a:srgbClr val="000000"/>
                </a:solidFill>
              </a:rPr>
              <a:t>How it works for</a:t>
            </a:r>
          </a:p>
          <a:p>
            <a:r>
              <a:rPr lang="it-IT" sz="2000">
                <a:solidFill>
                  <a:srgbClr val="000000"/>
                </a:solidFill>
              </a:rPr>
              <a:t>two 5-point events</a:t>
            </a:r>
            <a:endParaRPr lang="en-GB" sz="2000">
              <a:solidFill>
                <a:srgbClr val="000000"/>
              </a:solidFill>
            </a:endParaRPr>
          </a:p>
        </p:txBody>
      </p:sp>
      <p:sp>
        <p:nvSpPr>
          <p:cNvPr id="11276" name="Line 2059"/>
          <p:cNvSpPr>
            <a:spLocks noChangeShapeType="1"/>
          </p:cNvSpPr>
          <p:nvPr/>
        </p:nvSpPr>
        <p:spPr bwMode="auto">
          <a:xfrm>
            <a:off x="4943475" y="4443413"/>
            <a:ext cx="3871913" cy="0"/>
          </a:xfrm>
          <a:prstGeom prst="line">
            <a:avLst/>
          </a:prstGeom>
          <a:noFill/>
          <a:ln w="38100">
            <a:solidFill>
              <a:schemeClr val="accent1"/>
            </a:solidFill>
            <a:prstDash val="dash"/>
            <a:round/>
            <a:headEnd/>
            <a:tailEnd/>
          </a:ln>
        </p:spPr>
        <p:txBody>
          <a:bodyPr/>
          <a:lstStyle/>
          <a:p>
            <a:endParaRPr lang="sv-SE"/>
          </a:p>
        </p:txBody>
      </p:sp>
      <p:graphicFrame>
        <p:nvGraphicFramePr>
          <p:cNvPr id="11268" name="Object 2050"/>
          <p:cNvGraphicFramePr>
            <a:graphicFrameLocks noChangeAspect="1"/>
          </p:cNvGraphicFramePr>
          <p:nvPr/>
        </p:nvGraphicFramePr>
        <p:xfrm>
          <a:off x="685800" y="2928938"/>
          <a:ext cx="2965450" cy="2903537"/>
        </p:xfrm>
        <a:graphic>
          <a:graphicData uri="http://schemas.openxmlformats.org/presentationml/2006/ole">
            <mc:AlternateContent xmlns:mc="http://schemas.openxmlformats.org/markup-compatibility/2006">
              <mc:Choice xmlns:v="urn:schemas-microsoft-com:vml" Requires="v">
                <p:oleObj name="Equation" r:id="rId7" imgW="1803240" imgH="1765080" progId="Equation.3">
                  <p:embed/>
                </p:oleObj>
              </mc:Choice>
              <mc:Fallback>
                <p:oleObj name="Equation" r:id="rId7" imgW="1803240" imgH="1765080" progId="Equation.3">
                  <p:embed/>
                  <p:pic>
                    <p:nvPicPr>
                      <p:cNvPr id="11268" name="Object 205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 y="2928938"/>
                        <a:ext cx="2965450" cy="2903537"/>
                      </a:xfrm>
                      <a:prstGeom prst="rect">
                        <a:avLst/>
                      </a:prstGeom>
                      <a:noFill/>
                      <a:ln w="38100">
                        <a:solidFill>
                          <a:srgbClr val="000099"/>
                        </a:solidFill>
                        <a:miter lim="800000"/>
                        <a:headEnd/>
                        <a:tailEnd/>
                      </a:ln>
                      <a:extLst>
                        <a:ext uri="{909E8E84-426E-40dd-AFC4-6F175D3DCCD1}">
                          <a14:hiddenFill xmlns:a14="http://schemas.microsoft.com/office/drawing/2010/main" xmlns="">
                            <a:solidFill>
                              <a:srgbClr val="EAEAEA"/>
                            </a:solidFill>
                          </a14:hiddenFill>
                        </a:ext>
                      </a:extLst>
                    </p:spPr>
                  </p:pic>
                </p:oleObj>
              </mc:Fallback>
            </mc:AlternateContent>
          </a:graphicData>
        </a:graphic>
      </p:graphicFrame>
      <p:pic>
        <p:nvPicPr>
          <p:cNvPr id="11277" name="Picture 2061" descr="C:\Dino\Grafica\Tracking\TrackingGamma1.eps"/>
          <p:cNvPicPr>
            <a:picLocks noChangeAspect="1" noChangeArrowheads="1"/>
          </p:cNvPicPr>
          <p:nvPr/>
        </p:nvPicPr>
        <p:blipFill>
          <a:blip r:embed="rId9" cstate="print"/>
          <a:srcRect/>
          <a:stretch>
            <a:fillRect/>
          </a:stretch>
        </p:blipFill>
        <p:spPr bwMode="auto">
          <a:xfrm>
            <a:off x="228600" y="990600"/>
            <a:ext cx="4191000" cy="1865313"/>
          </a:xfrm>
          <a:prstGeom prst="rect">
            <a:avLst/>
          </a:prstGeom>
          <a:noFill/>
          <a:ln w="9525">
            <a:noFill/>
            <a:miter lim="800000"/>
            <a:headEnd/>
            <a:tailEnd/>
          </a:ln>
        </p:spPr>
      </p:pic>
      <p:pic>
        <p:nvPicPr>
          <p:cNvPr id="2" name="Picture 7" descr="logoAgata">
            <a:extLst>
              <a:ext uri="{FF2B5EF4-FFF2-40B4-BE49-F238E27FC236}">
                <a16:creationId xmlns:a16="http://schemas.microsoft.com/office/drawing/2014/main" id="{07BF8568-BFF1-5646-14C1-ED0300FC336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81169" y="74175"/>
            <a:ext cx="979487"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8" descr="kth_cmyk">
            <a:extLst>
              <a:ext uri="{FF2B5EF4-FFF2-40B4-BE49-F238E27FC236}">
                <a16:creationId xmlns:a16="http://schemas.microsoft.com/office/drawing/2014/main" id="{1C85B6F9-83A2-2110-0219-93FB06FCC3DE}"/>
              </a:ext>
            </a:extLst>
          </p:cNvPr>
          <p:cNvPicPr>
            <a:picLocks noChangeAspect="1" noChangeArrowheads="1"/>
          </p:cNvPicPr>
          <p:nvPr/>
        </p:nvPicPr>
        <p:blipFill>
          <a:blip r:embed="rId11" cstate="print"/>
          <a:srcRect/>
          <a:stretch>
            <a:fillRect/>
          </a:stretch>
        </p:blipFill>
        <p:spPr bwMode="auto">
          <a:xfrm>
            <a:off x="104176" y="84957"/>
            <a:ext cx="819150" cy="819150"/>
          </a:xfrm>
          <a:prstGeom prst="rect">
            <a:avLst/>
          </a:prstGeom>
          <a:noFill/>
          <a:ln w="9525">
            <a:noFill/>
            <a:miter lim="800000"/>
            <a:headEnd/>
            <a:tailEnd/>
          </a:ln>
        </p:spPr>
      </p:pic>
      <p:sp>
        <p:nvSpPr>
          <p:cNvPr id="4" name="textruta 3">
            <a:extLst>
              <a:ext uri="{FF2B5EF4-FFF2-40B4-BE49-F238E27FC236}">
                <a16:creationId xmlns:a16="http://schemas.microsoft.com/office/drawing/2014/main" id="{3C73DA95-5A99-3CEE-91FB-401A8ECFC4EC}"/>
              </a:ext>
            </a:extLst>
          </p:cNvPr>
          <p:cNvSpPr txBox="1"/>
          <p:nvPr/>
        </p:nvSpPr>
        <p:spPr>
          <a:xfrm>
            <a:off x="6988331" y="6615944"/>
            <a:ext cx="2365099"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sv-SE" sz="1200" dirty="0">
                <a:solidFill>
                  <a:schemeClr val="accent2">
                    <a:lumMod val="40000"/>
                    <a:lumOff val="60000"/>
                  </a:schemeClr>
                </a:solidFill>
              </a:rPr>
              <a:t>NN2024  Whistler, BC CA /  BC </a:t>
            </a:r>
          </a:p>
        </p:txBody>
      </p:sp>
    </p:spTree>
    <p:extLst>
      <p:ext uri="{BB962C8B-B14F-4D97-AF65-F5344CB8AC3E}">
        <p14:creationId xmlns:p14="http://schemas.microsoft.com/office/powerpoint/2010/main" val="80681085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252556" y="699308"/>
            <a:ext cx="4581544" cy="3815450"/>
          </a:xfrm>
          <a:prstGeom prst="rect">
            <a:avLst/>
          </a:prstGeom>
        </p:spPr>
      </p:pic>
      <p:sp>
        <p:nvSpPr>
          <p:cNvPr id="6" name="object 6"/>
          <p:cNvSpPr txBox="1">
            <a:spLocks noGrp="1"/>
          </p:cNvSpPr>
          <p:nvPr>
            <p:ph type="title"/>
          </p:nvPr>
        </p:nvSpPr>
        <p:spPr>
          <a:xfrm>
            <a:off x="1617807" y="161658"/>
            <a:ext cx="6959033" cy="505267"/>
          </a:xfrm>
          <a:prstGeom prst="rect">
            <a:avLst/>
          </a:prstGeom>
        </p:spPr>
        <p:txBody>
          <a:bodyPr vert="horz" wrap="square" lIns="0" tIns="12700" rIns="0" bIns="0" rtlCol="0" anchor="ctr">
            <a:spAutoFit/>
          </a:bodyPr>
          <a:lstStyle/>
          <a:p>
            <a:pPr marL="12700">
              <a:spcBef>
                <a:spcPts val="100"/>
              </a:spcBef>
            </a:pPr>
            <a:r>
              <a:rPr sz="3200" spc="-5" dirty="0">
                <a:latin typeface="Garamond" panose="02020404030301010803" pitchFamily="18" charset="0"/>
              </a:rPr>
              <a:t>DIAMANT</a:t>
            </a:r>
            <a:r>
              <a:rPr lang="sv-SE" sz="3200" spc="-5" dirty="0">
                <a:latin typeface="Garamond" panose="02020404030301010803" pitchFamily="18" charset="0"/>
              </a:rPr>
              <a:t> </a:t>
            </a:r>
            <a:r>
              <a:rPr lang="sv-SE" sz="3200" spc="-5" dirty="0" err="1">
                <a:latin typeface="Garamond" panose="02020404030301010803" pitchFamily="18" charset="0"/>
              </a:rPr>
              <a:t>charged</a:t>
            </a:r>
            <a:r>
              <a:rPr lang="sv-SE" sz="3200" spc="-5" dirty="0">
                <a:latin typeface="Garamond" panose="02020404030301010803" pitchFamily="18" charset="0"/>
              </a:rPr>
              <a:t> </a:t>
            </a:r>
            <a:r>
              <a:rPr lang="sv-SE" sz="3200" spc="-5" dirty="0" err="1">
                <a:latin typeface="Garamond" panose="02020404030301010803" pitchFamily="18" charset="0"/>
              </a:rPr>
              <a:t>particle</a:t>
            </a:r>
            <a:r>
              <a:rPr lang="sv-SE" sz="3200" spc="-5" dirty="0">
                <a:latin typeface="Garamond" panose="02020404030301010803" pitchFamily="18" charset="0"/>
              </a:rPr>
              <a:t> </a:t>
            </a:r>
            <a:r>
              <a:rPr lang="sv-SE" sz="3200" spc="-5" dirty="0" err="1">
                <a:latin typeface="Garamond" panose="02020404030301010803" pitchFamily="18" charset="0"/>
              </a:rPr>
              <a:t>array</a:t>
            </a:r>
            <a:endParaRPr sz="3200" dirty="0">
              <a:latin typeface="Garamond" panose="02020404030301010803" pitchFamily="18" charset="0"/>
            </a:endParaRPr>
          </a:p>
        </p:txBody>
      </p:sp>
      <p:sp>
        <p:nvSpPr>
          <p:cNvPr id="8" name="object 8"/>
          <p:cNvSpPr txBox="1"/>
          <p:nvPr/>
        </p:nvSpPr>
        <p:spPr>
          <a:xfrm>
            <a:off x="923326" y="666925"/>
            <a:ext cx="3234929" cy="2198679"/>
          </a:xfrm>
          <a:prstGeom prst="rect">
            <a:avLst/>
          </a:prstGeom>
        </p:spPr>
        <p:txBody>
          <a:bodyPr vert="horz" wrap="square" lIns="0" tIns="122555" rIns="0" bIns="0" rtlCol="0">
            <a:spAutoFit/>
          </a:bodyPr>
          <a:lstStyle/>
          <a:p>
            <a:pPr marL="234315" indent="-222250">
              <a:spcBef>
                <a:spcPts val="965"/>
              </a:spcBef>
              <a:buFont typeface="Arial"/>
              <a:buChar char="•"/>
              <a:tabLst>
                <a:tab pos="234950" algn="l"/>
              </a:tabLst>
            </a:pPr>
            <a:r>
              <a:rPr lang="sv-SE" sz="2000" b="1" spc="-5" dirty="0">
                <a:latin typeface="Garamond" panose="02020404030301010803" pitchFamily="18" charset="0"/>
                <a:cs typeface="Arial"/>
              </a:rPr>
              <a:t>60</a:t>
            </a:r>
            <a:r>
              <a:rPr lang="sv-SE" sz="2000" b="1" spc="-25" dirty="0">
                <a:latin typeface="Garamond" panose="02020404030301010803" pitchFamily="18" charset="0"/>
                <a:cs typeface="Arial"/>
              </a:rPr>
              <a:t> </a:t>
            </a:r>
            <a:r>
              <a:rPr lang="sv-SE" sz="2000" b="1" spc="-5" dirty="0" err="1">
                <a:latin typeface="Garamond" panose="02020404030301010803" pitchFamily="18" charset="0"/>
                <a:cs typeface="Arial"/>
              </a:rPr>
              <a:t>CsI</a:t>
            </a:r>
            <a:r>
              <a:rPr lang="sv-SE" sz="2000" b="1" spc="-5" dirty="0">
                <a:latin typeface="Garamond" panose="02020404030301010803" pitchFamily="18" charset="0"/>
                <a:cs typeface="Arial"/>
              </a:rPr>
              <a:t>(</a:t>
            </a:r>
            <a:r>
              <a:rPr lang="sv-SE" sz="2000" b="1" spc="-5" dirty="0" err="1">
                <a:latin typeface="Garamond" panose="02020404030301010803" pitchFamily="18" charset="0"/>
                <a:cs typeface="Arial"/>
              </a:rPr>
              <a:t>Tl</a:t>
            </a:r>
            <a:r>
              <a:rPr lang="sv-SE" sz="2000" b="1" spc="-5" dirty="0">
                <a:latin typeface="Garamond" panose="02020404030301010803" pitchFamily="18" charset="0"/>
                <a:cs typeface="Arial"/>
              </a:rPr>
              <a:t>)</a:t>
            </a:r>
            <a:r>
              <a:rPr lang="sv-SE" sz="2000" b="1" spc="-15" dirty="0">
                <a:latin typeface="Garamond" panose="02020404030301010803" pitchFamily="18" charset="0"/>
                <a:cs typeface="Arial"/>
              </a:rPr>
              <a:t> </a:t>
            </a:r>
            <a:r>
              <a:rPr lang="sv-SE" sz="2000" b="1" dirty="0" err="1">
                <a:latin typeface="Garamond" panose="02020404030301010803" pitchFamily="18" charset="0"/>
                <a:cs typeface="Arial"/>
              </a:rPr>
              <a:t>Detectors</a:t>
            </a:r>
            <a:endParaRPr lang="sv-SE" sz="2000" b="1" dirty="0">
              <a:latin typeface="Garamond" panose="02020404030301010803" pitchFamily="18" charset="0"/>
              <a:cs typeface="Arial"/>
            </a:endParaRPr>
          </a:p>
          <a:p>
            <a:pPr marL="234315" indent="-222250">
              <a:spcBef>
                <a:spcPts val="965"/>
              </a:spcBef>
              <a:buFont typeface="Arial"/>
              <a:buChar char="•"/>
              <a:tabLst>
                <a:tab pos="234950" algn="l"/>
              </a:tabLst>
            </a:pPr>
            <a:r>
              <a:rPr sz="2000" b="1" dirty="0">
                <a:latin typeface="Garamond" panose="02020404030301010803" pitchFamily="18" charset="0"/>
                <a:cs typeface="Arial"/>
              </a:rPr>
              <a:t>~</a:t>
            </a:r>
            <a:r>
              <a:rPr sz="2000" b="1" spc="-35" dirty="0">
                <a:latin typeface="Garamond" panose="02020404030301010803" pitchFamily="18" charset="0"/>
                <a:cs typeface="Arial"/>
              </a:rPr>
              <a:t> </a:t>
            </a:r>
            <a:r>
              <a:rPr sz="2000" b="1" spc="-5" dirty="0">
                <a:latin typeface="Garamond" panose="02020404030301010803" pitchFamily="18" charset="0"/>
                <a:cs typeface="Arial"/>
              </a:rPr>
              <a:t>2</a:t>
            </a:r>
            <a:r>
              <a:rPr sz="2000" spc="-5" dirty="0">
                <a:latin typeface="Garamond" panose="02020404030301010803" pitchFamily="18" charset="0"/>
                <a:cs typeface="Cambria Math"/>
              </a:rPr>
              <a:t>𝝅</a:t>
            </a:r>
            <a:r>
              <a:rPr sz="2000" spc="135" dirty="0">
                <a:latin typeface="Garamond" panose="02020404030301010803" pitchFamily="18" charset="0"/>
                <a:cs typeface="Cambria Math"/>
              </a:rPr>
              <a:t> </a:t>
            </a:r>
            <a:r>
              <a:rPr sz="2000" b="1" dirty="0">
                <a:latin typeface="Garamond" panose="02020404030301010803" pitchFamily="18" charset="0"/>
                <a:cs typeface="Arial"/>
              </a:rPr>
              <a:t>Coverage</a:t>
            </a:r>
            <a:endParaRPr sz="2000" dirty="0">
              <a:latin typeface="Garamond" panose="02020404030301010803" pitchFamily="18" charset="0"/>
              <a:cs typeface="Arial"/>
            </a:endParaRPr>
          </a:p>
          <a:p>
            <a:pPr marL="234315" indent="-222250">
              <a:spcBef>
                <a:spcPts val="865"/>
              </a:spcBef>
              <a:buFont typeface="Arial"/>
              <a:buChar char="•"/>
              <a:tabLst>
                <a:tab pos="234950" algn="l"/>
              </a:tabLst>
            </a:pPr>
            <a:r>
              <a:rPr sz="2000" b="1" spc="-5" dirty="0">
                <a:latin typeface="Garamond" panose="02020404030301010803" pitchFamily="18" charset="0"/>
                <a:cs typeface="Arial"/>
              </a:rPr>
              <a:t>E,</a:t>
            </a:r>
            <a:r>
              <a:rPr sz="2000" b="1" spc="-35" dirty="0">
                <a:latin typeface="Garamond" panose="02020404030301010803" pitchFamily="18" charset="0"/>
                <a:cs typeface="Arial"/>
              </a:rPr>
              <a:t> </a:t>
            </a:r>
            <a:r>
              <a:rPr sz="2000" b="1" spc="-160" dirty="0">
                <a:latin typeface="Garamond" panose="02020404030301010803" pitchFamily="18" charset="0"/>
                <a:cs typeface="Arial"/>
              </a:rPr>
              <a:t>T,</a:t>
            </a:r>
            <a:r>
              <a:rPr sz="2000" b="1" spc="-20" dirty="0">
                <a:latin typeface="Garamond" panose="02020404030301010803" pitchFamily="18" charset="0"/>
                <a:cs typeface="Arial"/>
              </a:rPr>
              <a:t> </a:t>
            </a:r>
            <a:r>
              <a:rPr sz="2000" b="1" spc="-5" dirty="0">
                <a:latin typeface="Garamond" panose="02020404030301010803" pitchFamily="18" charset="0"/>
                <a:cs typeface="Arial"/>
              </a:rPr>
              <a:t>PID</a:t>
            </a:r>
            <a:endParaRPr sz="2000" dirty="0">
              <a:latin typeface="Garamond" panose="02020404030301010803" pitchFamily="18" charset="0"/>
              <a:cs typeface="Arial"/>
            </a:endParaRPr>
          </a:p>
          <a:p>
            <a:pPr marL="234315" indent="-222250">
              <a:spcBef>
                <a:spcPts val="865"/>
              </a:spcBef>
              <a:buFont typeface="Arial"/>
              <a:buChar char="•"/>
              <a:tabLst>
                <a:tab pos="234950" algn="l"/>
              </a:tabLst>
            </a:pPr>
            <a:r>
              <a:rPr sz="2000" b="1" spc="-5" dirty="0">
                <a:latin typeface="Garamond" panose="02020404030301010803" pitchFamily="18" charset="0"/>
                <a:cs typeface="Arial"/>
              </a:rPr>
              <a:t>Slave</a:t>
            </a:r>
            <a:r>
              <a:rPr sz="2000" b="1" spc="-35" dirty="0">
                <a:latin typeface="Garamond" panose="02020404030301010803" pitchFamily="18" charset="0"/>
                <a:cs typeface="Arial"/>
              </a:rPr>
              <a:t> </a:t>
            </a:r>
            <a:r>
              <a:rPr sz="2000" b="1" dirty="0">
                <a:latin typeface="Garamond" panose="02020404030301010803" pitchFamily="18" charset="0"/>
                <a:cs typeface="Arial"/>
              </a:rPr>
              <a:t>Mode</a:t>
            </a:r>
            <a:endParaRPr sz="2000" dirty="0">
              <a:latin typeface="Garamond" panose="02020404030301010803" pitchFamily="18" charset="0"/>
              <a:cs typeface="Arial"/>
            </a:endParaRPr>
          </a:p>
          <a:p>
            <a:pPr marL="234315" indent="-222250">
              <a:spcBef>
                <a:spcPts val="865"/>
              </a:spcBef>
              <a:buFont typeface="Arial"/>
              <a:buChar char="•"/>
              <a:tabLst>
                <a:tab pos="234950" algn="l"/>
              </a:tabLst>
            </a:pPr>
            <a:r>
              <a:rPr lang="sv-SE" sz="2000" b="1" spc="-5" dirty="0">
                <a:latin typeface="Garamond" panose="02020404030301010803" pitchFamily="18" charset="0"/>
                <a:cs typeface="Arial"/>
              </a:rPr>
              <a:t>𝜺</a:t>
            </a:r>
            <a:r>
              <a:rPr lang="sv-SE" sz="2000" b="1" i="1" spc="-5" baseline="-25000" dirty="0">
                <a:latin typeface="Garamond" panose="02020404030301010803" pitchFamily="18" charset="0"/>
                <a:cs typeface="Arial"/>
              </a:rPr>
              <a:t>p</a:t>
            </a:r>
            <a:r>
              <a:rPr sz="2000" b="1" spc="5" dirty="0">
                <a:latin typeface="Garamond" panose="02020404030301010803" pitchFamily="18" charset="0"/>
                <a:cs typeface="Arial"/>
              </a:rPr>
              <a:t> </a:t>
            </a:r>
            <a:r>
              <a:rPr lang="sv-SE" sz="2000" b="1" spc="5" dirty="0">
                <a:latin typeface="Garamond" panose="02020404030301010803" pitchFamily="18" charset="0"/>
                <a:cs typeface="Arial"/>
              </a:rPr>
              <a:t>~ </a:t>
            </a:r>
            <a:r>
              <a:rPr sz="2000" b="1" spc="-5" dirty="0">
                <a:latin typeface="Garamond" panose="02020404030301010803" pitchFamily="18" charset="0"/>
                <a:cs typeface="Arial"/>
              </a:rPr>
              <a:t>40%</a:t>
            </a:r>
            <a:r>
              <a:rPr lang="sv-SE" sz="2000" b="1" spc="-5" dirty="0">
                <a:latin typeface="Garamond" panose="02020404030301010803" pitchFamily="18" charset="0"/>
                <a:cs typeface="Arial"/>
              </a:rPr>
              <a:t>, 𝜺</a:t>
            </a:r>
            <a:r>
              <a:rPr lang="sv-SE" sz="2000" b="1" i="1" spc="-5" baseline="-25000" dirty="0">
                <a:latin typeface="Garamond" panose="02020404030301010803" pitchFamily="18" charset="0"/>
                <a:cs typeface="Arial"/>
              </a:rPr>
              <a:t>𝜶</a:t>
            </a:r>
            <a:r>
              <a:rPr lang="sv-SE" sz="2000" b="1" spc="5" dirty="0">
                <a:latin typeface="Garamond" panose="02020404030301010803" pitchFamily="18" charset="0"/>
                <a:cs typeface="Arial"/>
              </a:rPr>
              <a:t> ~ </a:t>
            </a:r>
            <a:r>
              <a:rPr lang="sv-SE" sz="2000" b="1" spc="-5" dirty="0">
                <a:latin typeface="Garamond" panose="02020404030301010803" pitchFamily="18" charset="0"/>
                <a:cs typeface="Arial"/>
              </a:rPr>
              <a:t>25%</a:t>
            </a:r>
            <a:endParaRPr sz="2000" dirty="0">
              <a:latin typeface="Garamond" panose="02020404030301010803" pitchFamily="18" charset="0"/>
              <a:cs typeface="Arial"/>
            </a:endParaRPr>
          </a:p>
        </p:txBody>
      </p:sp>
      <p:sp>
        <p:nvSpPr>
          <p:cNvPr id="9" name="object 9"/>
          <p:cNvSpPr txBox="1"/>
          <p:nvPr/>
        </p:nvSpPr>
        <p:spPr>
          <a:xfrm>
            <a:off x="5267948" y="5294142"/>
            <a:ext cx="3469004" cy="166071"/>
          </a:xfrm>
          <a:prstGeom prst="rect">
            <a:avLst/>
          </a:prstGeom>
        </p:spPr>
        <p:txBody>
          <a:bodyPr vert="horz" wrap="square" lIns="0" tIns="12065" rIns="0" bIns="0" rtlCol="0">
            <a:spAutoFit/>
          </a:bodyPr>
          <a:lstStyle/>
          <a:p>
            <a:pPr marL="12700">
              <a:spcBef>
                <a:spcPts val="95"/>
              </a:spcBef>
            </a:pPr>
            <a:r>
              <a:rPr sz="1000" b="1" spc="-5" dirty="0">
                <a:solidFill>
                  <a:srgbClr val="FFFFFF"/>
                </a:solidFill>
                <a:latin typeface="Arial"/>
                <a:cs typeface="Arial"/>
              </a:rPr>
              <a:t>A.</a:t>
            </a:r>
            <a:r>
              <a:rPr sz="1000" b="1" dirty="0">
                <a:solidFill>
                  <a:srgbClr val="FFFFFF"/>
                </a:solidFill>
                <a:latin typeface="Arial"/>
                <a:cs typeface="Arial"/>
              </a:rPr>
              <a:t> </a:t>
            </a:r>
            <a:r>
              <a:rPr sz="1000" b="1" spc="-5" dirty="0">
                <a:solidFill>
                  <a:srgbClr val="FFFFFF"/>
                </a:solidFill>
                <a:latin typeface="Arial"/>
                <a:cs typeface="Arial"/>
              </a:rPr>
              <a:t>Goasduff,</a:t>
            </a:r>
            <a:r>
              <a:rPr sz="1000" b="1" spc="10" dirty="0">
                <a:solidFill>
                  <a:srgbClr val="FFFFFF"/>
                </a:solidFill>
                <a:latin typeface="Arial"/>
                <a:cs typeface="Arial"/>
              </a:rPr>
              <a:t> </a:t>
            </a:r>
            <a:r>
              <a:rPr sz="1000" b="1" spc="-5" dirty="0">
                <a:solidFill>
                  <a:srgbClr val="FFFFFF"/>
                </a:solidFill>
                <a:latin typeface="Arial"/>
                <a:cs typeface="Arial"/>
              </a:rPr>
              <a:t>AGATA</a:t>
            </a:r>
            <a:r>
              <a:rPr sz="1000" b="1" spc="20" dirty="0">
                <a:solidFill>
                  <a:srgbClr val="FFFFFF"/>
                </a:solidFill>
                <a:latin typeface="Arial"/>
                <a:cs typeface="Arial"/>
              </a:rPr>
              <a:t> </a:t>
            </a:r>
            <a:r>
              <a:rPr sz="1000" b="1" spc="-5" dirty="0">
                <a:solidFill>
                  <a:srgbClr val="FFFFFF"/>
                </a:solidFill>
                <a:latin typeface="Arial"/>
                <a:cs typeface="Arial"/>
              </a:rPr>
              <a:t>Analysis</a:t>
            </a:r>
            <a:r>
              <a:rPr sz="1000" b="1" spc="-10" dirty="0">
                <a:solidFill>
                  <a:srgbClr val="FFFFFF"/>
                </a:solidFill>
                <a:latin typeface="Arial"/>
                <a:cs typeface="Arial"/>
              </a:rPr>
              <a:t> </a:t>
            </a:r>
            <a:r>
              <a:rPr sz="1000" b="1" spc="-5" dirty="0">
                <a:solidFill>
                  <a:srgbClr val="FFFFFF"/>
                </a:solidFill>
                <a:latin typeface="Arial"/>
                <a:cs typeface="Arial"/>
              </a:rPr>
              <a:t>Workshop</a:t>
            </a:r>
            <a:r>
              <a:rPr sz="1000" b="1" spc="10" dirty="0">
                <a:solidFill>
                  <a:srgbClr val="FFFFFF"/>
                </a:solidFill>
                <a:latin typeface="Arial"/>
                <a:cs typeface="Arial"/>
              </a:rPr>
              <a:t> </a:t>
            </a:r>
            <a:r>
              <a:rPr sz="1000" b="1" spc="-5" dirty="0">
                <a:solidFill>
                  <a:srgbClr val="FFFFFF"/>
                </a:solidFill>
                <a:latin typeface="Arial"/>
                <a:cs typeface="Arial"/>
              </a:rPr>
              <a:t>at</a:t>
            </a:r>
            <a:r>
              <a:rPr sz="1000" b="1" spc="5" dirty="0">
                <a:solidFill>
                  <a:srgbClr val="FFFFFF"/>
                </a:solidFill>
                <a:latin typeface="Arial"/>
                <a:cs typeface="Arial"/>
              </a:rPr>
              <a:t> </a:t>
            </a:r>
            <a:r>
              <a:rPr sz="1000" b="1" spc="-5" dirty="0">
                <a:solidFill>
                  <a:srgbClr val="FFFFFF"/>
                </a:solidFill>
                <a:latin typeface="Arial"/>
                <a:cs typeface="Arial"/>
              </a:rPr>
              <a:t>CSNSM,</a:t>
            </a:r>
            <a:r>
              <a:rPr sz="1000" b="1" spc="10" dirty="0">
                <a:solidFill>
                  <a:srgbClr val="FFFFFF"/>
                </a:solidFill>
                <a:latin typeface="Arial"/>
                <a:cs typeface="Arial"/>
              </a:rPr>
              <a:t> </a:t>
            </a:r>
            <a:r>
              <a:rPr sz="1000" b="1" spc="-5" dirty="0">
                <a:solidFill>
                  <a:srgbClr val="FFFFFF"/>
                </a:solidFill>
                <a:latin typeface="Arial"/>
                <a:cs typeface="Arial"/>
              </a:rPr>
              <a:t>2019</a:t>
            </a:r>
            <a:endParaRPr sz="1000">
              <a:latin typeface="Arial"/>
              <a:cs typeface="Arial"/>
            </a:endParaRPr>
          </a:p>
        </p:txBody>
      </p:sp>
      <p:sp>
        <p:nvSpPr>
          <p:cNvPr id="12" name="Platshållare för sidfot 11">
            <a:extLst>
              <a:ext uri="{FF2B5EF4-FFF2-40B4-BE49-F238E27FC236}">
                <a16:creationId xmlns:a16="http://schemas.microsoft.com/office/drawing/2014/main" id="{3FA8537A-1597-CC3A-7156-CF0435985562}"/>
              </a:ext>
            </a:extLst>
          </p:cNvPr>
          <p:cNvSpPr>
            <a:spLocks noGrp="1"/>
          </p:cNvSpPr>
          <p:nvPr>
            <p:ph type="ftr" sz="quarter" idx="5"/>
          </p:nvPr>
        </p:nvSpPr>
        <p:spPr/>
        <p:txBody>
          <a:bodyPr/>
          <a:lstStyle/>
          <a:p>
            <a:endParaRPr lang="sv-SE" dirty="0"/>
          </a:p>
        </p:txBody>
      </p:sp>
      <p:sp>
        <p:nvSpPr>
          <p:cNvPr id="13" name="textruta 12">
            <a:extLst>
              <a:ext uri="{FF2B5EF4-FFF2-40B4-BE49-F238E27FC236}">
                <a16:creationId xmlns:a16="http://schemas.microsoft.com/office/drawing/2014/main" id="{8EE59C54-FB2E-95EC-80D5-7F28D2A21D3C}"/>
              </a:ext>
            </a:extLst>
          </p:cNvPr>
          <p:cNvSpPr txBox="1"/>
          <p:nvPr/>
        </p:nvSpPr>
        <p:spPr>
          <a:xfrm>
            <a:off x="6988331" y="6615944"/>
            <a:ext cx="2365099"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sv-SE" sz="1200" dirty="0">
                <a:solidFill>
                  <a:schemeClr val="accent2">
                    <a:lumMod val="40000"/>
                    <a:lumOff val="60000"/>
                  </a:schemeClr>
                </a:solidFill>
              </a:rPr>
              <a:t>NN2024  Whistler, BC CA /  BC </a:t>
            </a:r>
          </a:p>
        </p:txBody>
      </p:sp>
      <p:pic>
        <p:nvPicPr>
          <p:cNvPr id="11" name="Picture 8" descr="kth_cmyk">
            <a:extLst>
              <a:ext uri="{FF2B5EF4-FFF2-40B4-BE49-F238E27FC236}">
                <a16:creationId xmlns:a16="http://schemas.microsoft.com/office/drawing/2014/main" id="{3B9EE51C-6B8E-F9AA-6450-5BB449DE7F52}"/>
              </a:ext>
            </a:extLst>
          </p:cNvPr>
          <p:cNvPicPr>
            <a:picLocks noChangeAspect="1" noChangeArrowheads="1"/>
          </p:cNvPicPr>
          <p:nvPr/>
        </p:nvPicPr>
        <p:blipFill>
          <a:blip r:embed="rId3" cstate="print"/>
          <a:srcRect/>
          <a:stretch>
            <a:fillRect/>
          </a:stretch>
        </p:blipFill>
        <p:spPr bwMode="auto">
          <a:xfrm>
            <a:off x="104176" y="84957"/>
            <a:ext cx="819150" cy="819150"/>
          </a:xfrm>
          <a:prstGeom prst="rect">
            <a:avLst/>
          </a:prstGeom>
          <a:noFill/>
          <a:ln w="9525">
            <a:noFill/>
            <a:miter lim="800000"/>
            <a:headEnd/>
            <a:tailEnd/>
          </a:ln>
        </p:spPr>
      </p:pic>
      <p:grpSp>
        <p:nvGrpSpPr>
          <p:cNvPr id="14" name="Grupp 13">
            <a:extLst>
              <a:ext uri="{FF2B5EF4-FFF2-40B4-BE49-F238E27FC236}">
                <a16:creationId xmlns:a16="http://schemas.microsoft.com/office/drawing/2014/main" id="{E725E287-A4BC-AB67-B7D9-665CA6C17B12}"/>
              </a:ext>
            </a:extLst>
          </p:cNvPr>
          <p:cNvGrpSpPr/>
          <p:nvPr/>
        </p:nvGrpSpPr>
        <p:grpSpPr>
          <a:xfrm>
            <a:off x="104176" y="2909712"/>
            <a:ext cx="6939153" cy="3923919"/>
            <a:chOff x="720091" y="1793748"/>
            <a:chExt cx="6939153" cy="3923919"/>
          </a:xfrm>
        </p:grpSpPr>
        <p:grpSp>
          <p:nvGrpSpPr>
            <p:cNvPr id="15" name="object 2">
              <a:extLst>
                <a:ext uri="{FF2B5EF4-FFF2-40B4-BE49-F238E27FC236}">
                  <a16:creationId xmlns:a16="http://schemas.microsoft.com/office/drawing/2014/main" id="{9B039A00-C921-46C2-4027-F3EF2A7B3A85}"/>
                </a:ext>
              </a:extLst>
            </p:cNvPr>
            <p:cNvGrpSpPr/>
            <p:nvPr/>
          </p:nvGrpSpPr>
          <p:grpSpPr>
            <a:xfrm>
              <a:off x="720091" y="1793748"/>
              <a:ext cx="6939153" cy="3923919"/>
              <a:chOff x="720090" y="936497"/>
              <a:chExt cx="6939153" cy="3923919"/>
            </a:xfrm>
          </p:grpSpPr>
          <p:pic>
            <p:nvPicPr>
              <p:cNvPr id="32" name="object 3">
                <a:extLst>
                  <a:ext uri="{FF2B5EF4-FFF2-40B4-BE49-F238E27FC236}">
                    <a16:creationId xmlns:a16="http://schemas.microsoft.com/office/drawing/2014/main" id="{A291A763-6A63-312D-F8AA-A77239E5E162}"/>
                  </a:ext>
                </a:extLst>
              </p:cNvPr>
              <p:cNvPicPr/>
              <p:nvPr/>
            </p:nvPicPr>
            <p:blipFill>
              <a:blip r:embed="rId4" cstate="print"/>
              <a:stretch>
                <a:fillRect/>
              </a:stretch>
            </p:blipFill>
            <p:spPr>
              <a:xfrm>
                <a:off x="720090" y="936497"/>
                <a:ext cx="6939153" cy="3923919"/>
              </a:xfrm>
              <a:prstGeom prst="rect">
                <a:avLst/>
              </a:prstGeom>
            </p:spPr>
          </p:pic>
          <p:sp>
            <p:nvSpPr>
              <p:cNvPr id="33" name="object 4">
                <a:extLst>
                  <a:ext uri="{FF2B5EF4-FFF2-40B4-BE49-F238E27FC236}">
                    <a16:creationId xmlns:a16="http://schemas.microsoft.com/office/drawing/2014/main" id="{AB3455D0-C715-3718-5BBA-AC1F053AA657}"/>
                  </a:ext>
                </a:extLst>
              </p:cNvPr>
              <p:cNvSpPr/>
              <p:nvPr/>
            </p:nvSpPr>
            <p:spPr>
              <a:xfrm>
                <a:off x="1318133" y="1130680"/>
                <a:ext cx="1499870" cy="708025"/>
              </a:xfrm>
              <a:custGeom>
                <a:avLst/>
                <a:gdLst/>
                <a:ahLst/>
                <a:cxnLst/>
                <a:rect l="l" t="t" r="r" b="b"/>
                <a:pathLst>
                  <a:path w="1499870" h="708025">
                    <a:moveTo>
                      <a:pt x="1499616" y="0"/>
                    </a:moveTo>
                    <a:lnTo>
                      <a:pt x="0" y="0"/>
                    </a:lnTo>
                    <a:lnTo>
                      <a:pt x="0" y="707898"/>
                    </a:lnTo>
                    <a:lnTo>
                      <a:pt x="1499616" y="707898"/>
                    </a:lnTo>
                    <a:lnTo>
                      <a:pt x="1499616" y="0"/>
                    </a:lnTo>
                    <a:close/>
                  </a:path>
                </a:pathLst>
              </a:custGeom>
              <a:solidFill>
                <a:srgbClr val="FFFFFF"/>
              </a:solidFill>
            </p:spPr>
            <p:txBody>
              <a:bodyPr wrap="square" lIns="0" tIns="0" rIns="0" bIns="0" rtlCol="0"/>
              <a:lstStyle/>
              <a:p>
                <a:endParaRPr>
                  <a:latin typeface="Garamond" panose="02020404030301010803" pitchFamily="18" charset="0"/>
                </a:endParaRPr>
              </a:p>
            </p:txBody>
          </p:sp>
        </p:grpSp>
        <p:sp>
          <p:nvSpPr>
            <p:cNvPr id="16" name="object 6">
              <a:extLst>
                <a:ext uri="{FF2B5EF4-FFF2-40B4-BE49-F238E27FC236}">
                  <a16:creationId xmlns:a16="http://schemas.microsoft.com/office/drawing/2014/main" id="{42D1C81F-6E46-928D-649C-8B2886638021}"/>
                </a:ext>
              </a:extLst>
            </p:cNvPr>
            <p:cNvSpPr txBox="1"/>
            <p:nvPr/>
          </p:nvSpPr>
          <p:spPr>
            <a:xfrm>
              <a:off x="1318133" y="1987931"/>
              <a:ext cx="1499870" cy="654025"/>
            </a:xfrm>
            <a:prstGeom prst="rect">
              <a:avLst/>
            </a:prstGeom>
            <a:ln w="25526">
              <a:solidFill>
                <a:srgbClr val="FF0000"/>
              </a:solidFill>
            </a:ln>
          </p:spPr>
          <p:txBody>
            <a:bodyPr vert="horz" wrap="square" lIns="0" tIns="38100" rIns="0" bIns="0" rtlCol="0">
              <a:spAutoFit/>
            </a:bodyPr>
            <a:lstStyle/>
            <a:p>
              <a:pPr marL="370840" marR="92710" indent="-280670">
                <a:spcBef>
                  <a:spcPts val="300"/>
                </a:spcBef>
              </a:pPr>
              <a:r>
                <a:rPr sz="2000" b="1" spc="-30" dirty="0">
                  <a:solidFill>
                    <a:srgbClr val="FF0000"/>
                  </a:solidFill>
                  <a:latin typeface="Garamond" panose="02020404030301010803" pitchFamily="18" charset="0"/>
                  <a:cs typeface="Arial"/>
                </a:rPr>
                <a:t>Veto </a:t>
              </a:r>
              <a:r>
                <a:rPr sz="2000" b="1" spc="-5" dirty="0">
                  <a:solidFill>
                    <a:srgbClr val="FF0000"/>
                  </a:solidFill>
                  <a:latin typeface="Garamond" panose="02020404030301010803" pitchFamily="18" charset="0"/>
                  <a:cs typeface="Arial"/>
                </a:rPr>
                <a:t>gate: </a:t>
              </a:r>
              <a:r>
                <a:rPr sz="2000" b="1" dirty="0">
                  <a:solidFill>
                    <a:srgbClr val="FF0000"/>
                  </a:solidFill>
                  <a:latin typeface="Garamond" panose="02020404030301010803" pitchFamily="18" charset="0"/>
                  <a:cs typeface="Arial"/>
                </a:rPr>
                <a:t> </a:t>
              </a:r>
              <a:r>
                <a:rPr sz="2000" b="1" spc="-5" dirty="0">
                  <a:solidFill>
                    <a:srgbClr val="FF0000"/>
                  </a:solidFill>
                  <a:latin typeface="Garamond" panose="02020404030301010803" pitchFamily="18" charset="0"/>
                  <a:cs typeface="Arial"/>
                </a:rPr>
                <a:t>reject</a:t>
              </a:r>
              <a:r>
                <a:rPr sz="2000" b="1" spc="-95" dirty="0">
                  <a:solidFill>
                    <a:srgbClr val="FF0000"/>
                  </a:solidFill>
                  <a:latin typeface="Garamond" panose="02020404030301010803" pitchFamily="18" charset="0"/>
                  <a:cs typeface="Arial"/>
                </a:rPr>
                <a:t> </a:t>
              </a:r>
              <a:r>
                <a:rPr sz="2000" b="1" dirty="0">
                  <a:solidFill>
                    <a:srgbClr val="FF0000"/>
                  </a:solidFill>
                  <a:latin typeface="Garamond" panose="02020404030301010803" pitchFamily="18" charset="0"/>
                  <a:cs typeface="Arial"/>
                </a:rPr>
                <a:t>all</a:t>
              </a:r>
              <a:endParaRPr sz="2000">
                <a:latin typeface="Garamond" panose="02020404030301010803" pitchFamily="18" charset="0"/>
                <a:cs typeface="Arial"/>
              </a:endParaRPr>
            </a:p>
          </p:txBody>
        </p:sp>
        <p:grpSp>
          <p:nvGrpSpPr>
            <p:cNvPr id="17" name="object 7">
              <a:extLst>
                <a:ext uri="{FF2B5EF4-FFF2-40B4-BE49-F238E27FC236}">
                  <a16:creationId xmlns:a16="http://schemas.microsoft.com/office/drawing/2014/main" id="{1367D7E1-5DFA-AF93-2B1E-D1B35F208104}"/>
                </a:ext>
              </a:extLst>
            </p:cNvPr>
            <p:cNvGrpSpPr/>
            <p:nvPr/>
          </p:nvGrpSpPr>
          <p:grpSpPr>
            <a:xfrm>
              <a:off x="3269171" y="2227516"/>
              <a:ext cx="1054735" cy="426084"/>
              <a:chOff x="3269170" y="1370266"/>
              <a:chExt cx="1054735" cy="426084"/>
            </a:xfrm>
          </p:grpSpPr>
          <p:sp>
            <p:nvSpPr>
              <p:cNvPr id="30" name="object 8">
                <a:extLst>
                  <a:ext uri="{FF2B5EF4-FFF2-40B4-BE49-F238E27FC236}">
                    <a16:creationId xmlns:a16="http://schemas.microsoft.com/office/drawing/2014/main" id="{0B616E55-8C91-A162-6627-A105060A85BA}"/>
                  </a:ext>
                </a:extLst>
              </p:cNvPr>
              <p:cNvSpPr/>
              <p:nvPr/>
            </p:nvSpPr>
            <p:spPr>
              <a:xfrm>
                <a:off x="3282188" y="1383283"/>
                <a:ext cx="1028700" cy="400050"/>
              </a:xfrm>
              <a:custGeom>
                <a:avLst/>
                <a:gdLst/>
                <a:ahLst/>
                <a:cxnLst/>
                <a:rect l="l" t="t" r="r" b="b"/>
                <a:pathLst>
                  <a:path w="1028700" h="400050">
                    <a:moveTo>
                      <a:pt x="1028700" y="0"/>
                    </a:moveTo>
                    <a:lnTo>
                      <a:pt x="0" y="0"/>
                    </a:lnTo>
                    <a:lnTo>
                      <a:pt x="0" y="400050"/>
                    </a:lnTo>
                    <a:lnTo>
                      <a:pt x="1028700" y="400050"/>
                    </a:lnTo>
                    <a:lnTo>
                      <a:pt x="1028700" y="0"/>
                    </a:lnTo>
                    <a:close/>
                  </a:path>
                </a:pathLst>
              </a:custGeom>
              <a:solidFill>
                <a:srgbClr val="FFFFFF"/>
              </a:solidFill>
            </p:spPr>
            <p:txBody>
              <a:bodyPr wrap="square" lIns="0" tIns="0" rIns="0" bIns="0" rtlCol="0"/>
              <a:lstStyle/>
              <a:p>
                <a:endParaRPr>
                  <a:latin typeface="Garamond" panose="02020404030301010803" pitchFamily="18" charset="0"/>
                </a:endParaRPr>
              </a:p>
            </p:txBody>
          </p:sp>
          <p:sp>
            <p:nvSpPr>
              <p:cNvPr id="31" name="object 9">
                <a:extLst>
                  <a:ext uri="{FF2B5EF4-FFF2-40B4-BE49-F238E27FC236}">
                    <a16:creationId xmlns:a16="http://schemas.microsoft.com/office/drawing/2014/main" id="{1DB9399B-2B93-E7A7-FFE0-91B44845C779}"/>
                  </a:ext>
                </a:extLst>
              </p:cNvPr>
              <p:cNvSpPr/>
              <p:nvPr/>
            </p:nvSpPr>
            <p:spPr>
              <a:xfrm>
                <a:off x="3282188" y="1383283"/>
                <a:ext cx="1028700" cy="400050"/>
              </a:xfrm>
              <a:custGeom>
                <a:avLst/>
                <a:gdLst/>
                <a:ahLst/>
                <a:cxnLst/>
                <a:rect l="l" t="t" r="r" b="b"/>
                <a:pathLst>
                  <a:path w="1028700" h="400050">
                    <a:moveTo>
                      <a:pt x="0" y="400050"/>
                    </a:moveTo>
                    <a:lnTo>
                      <a:pt x="1028700" y="400050"/>
                    </a:lnTo>
                    <a:lnTo>
                      <a:pt x="1028700" y="0"/>
                    </a:lnTo>
                    <a:lnTo>
                      <a:pt x="0" y="0"/>
                    </a:lnTo>
                    <a:lnTo>
                      <a:pt x="0" y="400050"/>
                    </a:lnTo>
                    <a:close/>
                  </a:path>
                </a:pathLst>
              </a:custGeom>
              <a:ln w="25526">
                <a:solidFill>
                  <a:srgbClr val="000000"/>
                </a:solidFill>
              </a:ln>
            </p:spPr>
            <p:txBody>
              <a:bodyPr wrap="square" lIns="0" tIns="0" rIns="0" bIns="0" rtlCol="0"/>
              <a:lstStyle/>
              <a:p>
                <a:endParaRPr>
                  <a:latin typeface="Garamond" panose="02020404030301010803" pitchFamily="18" charset="0"/>
                </a:endParaRPr>
              </a:p>
            </p:txBody>
          </p:sp>
        </p:grpSp>
        <p:sp>
          <p:nvSpPr>
            <p:cNvPr id="18" name="object 10">
              <a:extLst>
                <a:ext uri="{FF2B5EF4-FFF2-40B4-BE49-F238E27FC236}">
                  <a16:creationId xmlns:a16="http://schemas.microsoft.com/office/drawing/2014/main" id="{84067BE5-5EBC-CB51-FE0A-DBEFAE4E691F}"/>
                </a:ext>
              </a:extLst>
            </p:cNvPr>
            <p:cNvSpPr txBox="1"/>
            <p:nvPr/>
          </p:nvSpPr>
          <p:spPr>
            <a:xfrm>
              <a:off x="3282188" y="2240534"/>
              <a:ext cx="1028700" cy="346249"/>
            </a:xfrm>
            <a:prstGeom prst="rect">
              <a:avLst/>
            </a:prstGeom>
          </p:spPr>
          <p:txBody>
            <a:bodyPr vert="horz" wrap="square" lIns="0" tIns="38100" rIns="0" bIns="0" rtlCol="0">
              <a:spAutoFit/>
            </a:bodyPr>
            <a:lstStyle/>
            <a:p>
              <a:pPr marL="90805">
                <a:spcBef>
                  <a:spcPts val="300"/>
                </a:spcBef>
              </a:pPr>
              <a:r>
                <a:rPr lang="sv-SE" sz="2000" b="1" dirty="0">
                  <a:latin typeface="Garamond" panose="02020404030301010803" pitchFamily="18" charset="0"/>
                  <a:cs typeface="Arial"/>
                </a:rPr>
                <a:t>p</a:t>
              </a:r>
              <a:r>
                <a:rPr sz="2000" b="1" dirty="0" err="1">
                  <a:latin typeface="Garamond" panose="02020404030301010803" pitchFamily="18" charset="0"/>
                  <a:cs typeface="Arial"/>
                </a:rPr>
                <a:t>roton</a:t>
              </a:r>
              <a:endParaRPr sz="2000" dirty="0">
                <a:latin typeface="Garamond" panose="02020404030301010803" pitchFamily="18" charset="0"/>
                <a:cs typeface="Arial"/>
              </a:endParaRPr>
            </a:p>
          </p:txBody>
        </p:sp>
        <p:grpSp>
          <p:nvGrpSpPr>
            <p:cNvPr id="19" name="object 11">
              <a:extLst>
                <a:ext uri="{FF2B5EF4-FFF2-40B4-BE49-F238E27FC236}">
                  <a16:creationId xmlns:a16="http://schemas.microsoft.com/office/drawing/2014/main" id="{5224B248-BA7D-8343-98D5-3BE3635871F6}"/>
                </a:ext>
              </a:extLst>
            </p:cNvPr>
            <p:cNvGrpSpPr/>
            <p:nvPr/>
          </p:nvGrpSpPr>
          <p:grpSpPr>
            <a:xfrm>
              <a:off x="4824031" y="2841307"/>
              <a:ext cx="1399540" cy="426084"/>
              <a:chOff x="4824031" y="1984057"/>
              <a:chExt cx="1399540" cy="426084"/>
            </a:xfrm>
          </p:grpSpPr>
          <p:sp>
            <p:nvSpPr>
              <p:cNvPr id="28" name="object 12">
                <a:extLst>
                  <a:ext uri="{FF2B5EF4-FFF2-40B4-BE49-F238E27FC236}">
                    <a16:creationId xmlns:a16="http://schemas.microsoft.com/office/drawing/2014/main" id="{5AC3D661-CA91-54A6-259D-3B9245E0C7BE}"/>
                  </a:ext>
                </a:extLst>
              </p:cNvPr>
              <p:cNvSpPr/>
              <p:nvPr/>
            </p:nvSpPr>
            <p:spPr>
              <a:xfrm>
                <a:off x="4837049" y="1997075"/>
                <a:ext cx="1373505" cy="400050"/>
              </a:xfrm>
              <a:custGeom>
                <a:avLst/>
                <a:gdLst/>
                <a:ahLst/>
                <a:cxnLst/>
                <a:rect l="l" t="t" r="r" b="b"/>
                <a:pathLst>
                  <a:path w="1373504" h="400050">
                    <a:moveTo>
                      <a:pt x="1373504" y="0"/>
                    </a:moveTo>
                    <a:lnTo>
                      <a:pt x="0" y="0"/>
                    </a:lnTo>
                    <a:lnTo>
                      <a:pt x="0" y="400050"/>
                    </a:lnTo>
                    <a:lnTo>
                      <a:pt x="1373504" y="400050"/>
                    </a:lnTo>
                    <a:lnTo>
                      <a:pt x="1373504" y="0"/>
                    </a:lnTo>
                    <a:close/>
                  </a:path>
                </a:pathLst>
              </a:custGeom>
              <a:solidFill>
                <a:srgbClr val="FFFFFF"/>
              </a:solidFill>
            </p:spPr>
            <p:txBody>
              <a:bodyPr wrap="square" lIns="0" tIns="0" rIns="0" bIns="0" rtlCol="0"/>
              <a:lstStyle/>
              <a:p>
                <a:endParaRPr>
                  <a:latin typeface="Garamond" panose="02020404030301010803" pitchFamily="18" charset="0"/>
                </a:endParaRPr>
              </a:p>
            </p:txBody>
          </p:sp>
          <p:sp>
            <p:nvSpPr>
              <p:cNvPr id="29" name="object 13">
                <a:extLst>
                  <a:ext uri="{FF2B5EF4-FFF2-40B4-BE49-F238E27FC236}">
                    <a16:creationId xmlns:a16="http://schemas.microsoft.com/office/drawing/2014/main" id="{DE0E9FA2-2259-837F-9C4F-2E19B82102D1}"/>
                  </a:ext>
                </a:extLst>
              </p:cNvPr>
              <p:cNvSpPr/>
              <p:nvPr/>
            </p:nvSpPr>
            <p:spPr>
              <a:xfrm>
                <a:off x="4837049" y="1997075"/>
                <a:ext cx="1373505" cy="400050"/>
              </a:xfrm>
              <a:custGeom>
                <a:avLst/>
                <a:gdLst/>
                <a:ahLst/>
                <a:cxnLst/>
                <a:rect l="l" t="t" r="r" b="b"/>
                <a:pathLst>
                  <a:path w="1373504" h="400050">
                    <a:moveTo>
                      <a:pt x="0" y="400050"/>
                    </a:moveTo>
                    <a:lnTo>
                      <a:pt x="1373504" y="400050"/>
                    </a:lnTo>
                    <a:lnTo>
                      <a:pt x="1373504" y="0"/>
                    </a:lnTo>
                    <a:lnTo>
                      <a:pt x="0" y="0"/>
                    </a:lnTo>
                    <a:lnTo>
                      <a:pt x="0" y="400050"/>
                    </a:lnTo>
                    <a:close/>
                  </a:path>
                </a:pathLst>
              </a:custGeom>
              <a:ln w="25526">
                <a:solidFill>
                  <a:srgbClr val="FF0000"/>
                </a:solidFill>
              </a:ln>
            </p:spPr>
            <p:txBody>
              <a:bodyPr wrap="square" lIns="0" tIns="0" rIns="0" bIns="0" rtlCol="0"/>
              <a:lstStyle/>
              <a:p>
                <a:endParaRPr>
                  <a:latin typeface="Garamond" panose="02020404030301010803" pitchFamily="18" charset="0"/>
                </a:endParaRPr>
              </a:p>
            </p:txBody>
          </p:sp>
        </p:grpSp>
        <p:sp>
          <p:nvSpPr>
            <p:cNvPr id="20" name="object 14">
              <a:extLst>
                <a:ext uri="{FF2B5EF4-FFF2-40B4-BE49-F238E27FC236}">
                  <a16:creationId xmlns:a16="http://schemas.microsoft.com/office/drawing/2014/main" id="{23A7120E-DA0B-73E5-1500-E813CB526B01}"/>
                </a:ext>
              </a:extLst>
            </p:cNvPr>
            <p:cNvSpPr txBox="1"/>
            <p:nvPr/>
          </p:nvSpPr>
          <p:spPr>
            <a:xfrm>
              <a:off x="4837049" y="2879853"/>
              <a:ext cx="1360805" cy="330835"/>
            </a:xfrm>
            <a:prstGeom prst="rect">
              <a:avLst/>
            </a:prstGeom>
          </p:spPr>
          <p:txBody>
            <a:bodyPr vert="horz" wrap="square" lIns="0" tIns="12700" rIns="0" bIns="0" rtlCol="0">
              <a:spAutoFit/>
            </a:bodyPr>
            <a:lstStyle/>
            <a:p>
              <a:pPr marL="90805">
                <a:spcBef>
                  <a:spcPts val="100"/>
                </a:spcBef>
              </a:pPr>
              <a:r>
                <a:rPr sz="2000" b="1" dirty="0">
                  <a:solidFill>
                    <a:srgbClr val="FF0000"/>
                  </a:solidFill>
                  <a:latin typeface="Garamond" panose="02020404030301010803" pitchFamily="18" charset="0"/>
                  <a:cs typeface="Arial"/>
                </a:rPr>
                <a:t>2</a:t>
              </a:r>
              <a:r>
                <a:rPr sz="2000" b="1" spc="-55" dirty="0">
                  <a:solidFill>
                    <a:srgbClr val="FF0000"/>
                  </a:solidFill>
                  <a:latin typeface="Garamond" panose="02020404030301010803" pitchFamily="18" charset="0"/>
                  <a:cs typeface="Arial"/>
                </a:rPr>
                <a:t> </a:t>
              </a:r>
              <a:r>
                <a:rPr lang="sv-SE" sz="2000" b="1" spc="-55" dirty="0">
                  <a:solidFill>
                    <a:srgbClr val="FF0000"/>
                  </a:solidFill>
                  <a:latin typeface="Garamond" panose="02020404030301010803" pitchFamily="18" charset="0"/>
                  <a:cs typeface="Arial"/>
                </a:rPr>
                <a:t>p</a:t>
              </a:r>
              <a:r>
                <a:rPr sz="2000" b="1" dirty="0" err="1">
                  <a:solidFill>
                    <a:srgbClr val="FF0000"/>
                  </a:solidFill>
                  <a:latin typeface="Garamond" panose="02020404030301010803" pitchFamily="18" charset="0"/>
                  <a:cs typeface="Arial"/>
                </a:rPr>
                <a:t>rotons</a:t>
              </a:r>
              <a:endParaRPr sz="2000" dirty="0">
                <a:latin typeface="Garamond" panose="02020404030301010803" pitchFamily="18" charset="0"/>
                <a:cs typeface="Arial"/>
              </a:endParaRPr>
            </a:p>
          </p:txBody>
        </p:sp>
        <p:grpSp>
          <p:nvGrpSpPr>
            <p:cNvPr id="21" name="object 15">
              <a:extLst>
                <a:ext uri="{FF2B5EF4-FFF2-40B4-BE49-F238E27FC236}">
                  <a16:creationId xmlns:a16="http://schemas.microsoft.com/office/drawing/2014/main" id="{43EBF0A8-A89D-B330-01F6-6AA75BEEC4A8}"/>
                </a:ext>
              </a:extLst>
            </p:cNvPr>
            <p:cNvGrpSpPr/>
            <p:nvPr/>
          </p:nvGrpSpPr>
          <p:grpSpPr>
            <a:xfrm>
              <a:off x="3848290" y="4694809"/>
              <a:ext cx="925194" cy="426720"/>
              <a:chOff x="3848290" y="3837559"/>
              <a:chExt cx="925194" cy="426720"/>
            </a:xfrm>
          </p:grpSpPr>
          <p:sp>
            <p:nvSpPr>
              <p:cNvPr id="26" name="object 16">
                <a:extLst>
                  <a:ext uri="{FF2B5EF4-FFF2-40B4-BE49-F238E27FC236}">
                    <a16:creationId xmlns:a16="http://schemas.microsoft.com/office/drawing/2014/main" id="{F644D49B-DCE2-337B-8B2A-27340CABD01D}"/>
                  </a:ext>
                </a:extLst>
              </p:cNvPr>
              <p:cNvSpPr/>
              <p:nvPr/>
            </p:nvSpPr>
            <p:spPr>
              <a:xfrm>
                <a:off x="3861308" y="3850576"/>
                <a:ext cx="899160" cy="400685"/>
              </a:xfrm>
              <a:custGeom>
                <a:avLst/>
                <a:gdLst/>
                <a:ahLst/>
                <a:cxnLst/>
                <a:rect l="l" t="t" r="r" b="b"/>
                <a:pathLst>
                  <a:path w="899160" h="400685">
                    <a:moveTo>
                      <a:pt x="899160" y="0"/>
                    </a:moveTo>
                    <a:lnTo>
                      <a:pt x="0" y="0"/>
                    </a:lnTo>
                    <a:lnTo>
                      <a:pt x="0" y="400431"/>
                    </a:lnTo>
                    <a:lnTo>
                      <a:pt x="899160" y="400431"/>
                    </a:lnTo>
                    <a:lnTo>
                      <a:pt x="899160" y="0"/>
                    </a:lnTo>
                    <a:close/>
                  </a:path>
                </a:pathLst>
              </a:custGeom>
              <a:solidFill>
                <a:srgbClr val="FFFFFF"/>
              </a:solidFill>
            </p:spPr>
            <p:txBody>
              <a:bodyPr wrap="square" lIns="0" tIns="0" rIns="0" bIns="0" rtlCol="0"/>
              <a:lstStyle/>
              <a:p>
                <a:endParaRPr>
                  <a:latin typeface="Garamond" panose="02020404030301010803" pitchFamily="18" charset="0"/>
                </a:endParaRPr>
              </a:p>
            </p:txBody>
          </p:sp>
          <p:sp>
            <p:nvSpPr>
              <p:cNvPr id="27" name="object 17">
                <a:extLst>
                  <a:ext uri="{FF2B5EF4-FFF2-40B4-BE49-F238E27FC236}">
                    <a16:creationId xmlns:a16="http://schemas.microsoft.com/office/drawing/2014/main" id="{331E65F0-0691-B0F4-B550-7A6EF6A815FA}"/>
                  </a:ext>
                </a:extLst>
              </p:cNvPr>
              <p:cNvSpPr/>
              <p:nvPr/>
            </p:nvSpPr>
            <p:spPr>
              <a:xfrm>
                <a:off x="3861308" y="3850576"/>
                <a:ext cx="899160" cy="400685"/>
              </a:xfrm>
              <a:custGeom>
                <a:avLst/>
                <a:gdLst/>
                <a:ahLst/>
                <a:cxnLst/>
                <a:rect l="l" t="t" r="r" b="b"/>
                <a:pathLst>
                  <a:path w="899160" h="400685">
                    <a:moveTo>
                      <a:pt x="0" y="400431"/>
                    </a:moveTo>
                    <a:lnTo>
                      <a:pt x="899160" y="400431"/>
                    </a:lnTo>
                    <a:lnTo>
                      <a:pt x="899160" y="0"/>
                    </a:lnTo>
                    <a:lnTo>
                      <a:pt x="0" y="0"/>
                    </a:lnTo>
                    <a:lnTo>
                      <a:pt x="0" y="400431"/>
                    </a:lnTo>
                    <a:close/>
                  </a:path>
                </a:pathLst>
              </a:custGeom>
              <a:ln w="25526">
                <a:solidFill>
                  <a:srgbClr val="000000"/>
                </a:solidFill>
              </a:ln>
            </p:spPr>
            <p:txBody>
              <a:bodyPr wrap="square" lIns="0" tIns="0" rIns="0" bIns="0" rtlCol="0"/>
              <a:lstStyle/>
              <a:p>
                <a:endParaRPr>
                  <a:latin typeface="Garamond" panose="02020404030301010803" pitchFamily="18" charset="0"/>
                </a:endParaRPr>
              </a:p>
            </p:txBody>
          </p:sp>
        </p:grpSp>
        <p:sp>
          <p:nvSpPr>
            <p:cNvPr id="22" name="object 18">
              <a:extLst>
                <a:ext uri="{FF2B5EF4-FFF2-40B4-BE49-F238E27FC236}">
                  <a16:creationId xmlns:a16="http://schemas.microsoft.com/office/drawing/2014/main" id="{ECE8C523-CB72-7644-6058-9438494331AC}"/>
                </a:ext>
              </a:extLst>
            </p:cNvPr>
            <p:cNvSpPr txBox="1"/>
            <p:nvPr/>
          </p:nvSpPr>
          <p:spPr>
            <a:xfrm>
              <a:off x="3861308" y="4707826"/>
              <a:ext cx="899160" cy="346890"/>
            </a:xfrm>
            <a:prstGeom prst="rect">
              <a:avLst/>
            </a:prstGeom>
          </p:spPr>
          <p:txBody>
            <a:bodyPr vert="horz" wrap="square" lIns="0" tIns="38735" rIns="0" bIns="0" rtlCol="0">
              <a:spAutoFit/>
            </a:bodyPr>
            <a:lstStyle/>
            <a:p>
              <a:pPr marL="90805">
                <a:spcBef>
                  <a:spcPts val="305"/>
                </a:spcBef>
              </a:pPr>
              <a:r>
                <a:rPr lang="sv-SE" sz="2000" b="1" spc="-5" dirty="0">
                  <a:latin typeface="Garamond" panose="02020404030301010803" pitchFamily="18" charset="0"/>
                  <a:cs typeface="Arial"/>
                </a:rPr>
                <a:t>a</a:t>
              </a:r>
              <a:r>
                <a:rPr sz="2000" b="1" spc="-5" dirty="0" err="1">
                  <a:latin typeface="Garamond" panose="02020404030301010803" pitchFamily="18" charset="0"/>
                  <a:cs typeface="Arial"/>
                </a:rPr>
                <a:t>lpha</a:t>
              </a:r>
              <a:endParaRPr sz="2000" dirty="0">
                <a:latin typeface="Garamond" panose="02020404030301010803" pitchFamily="18" charset="0"/>
                <a:cs typeface="Arial"/>
              </a:endParaRPr>
            </a:p>
          </p:txBody>
        </p:sp>
        <p:grpSp>
          <p:nvGrpSpPr>
            <p:cNvPr id="23" name="object 19">
              <a:extLst>
                <a:ext uri="{FF2B5EF4-FFF2-40B4-BE49-F238E27FC236}">
                  <a16:creationId xmlns:a16="http://schemas.microsoft.com/office/drawing/2014/main" id="{0C9211B1-82C1-B2D9-2FD0-C4F83F4104E5}"/>
                </a:ext>
              </a:extLst>
            </p:cNvPr>
            <p:cNvGrpSpPr/>
            <p:nvPr/>
          </p:nvGrpSpPr>
          <p:grpSpPr>
            <a:xfrm>
              <a:off x="1988693" y="2632201"/>
              <a:ext cx="4388485" cy="2288540"/>
              <a:chOff x="1988692" y="1774951"/>
              <a:chExt cx="4388485" cy="2288540"/>
            </a:xfrm>
          </p:grpSpPr>
          <p:sp>
            <p:nvSpPr>
              <p:cNvPr id="24" name="object 20">
                <a:extLst>
                  <a:ext uri="{FF2B5EF4-FFF2-40B4-BE49-F238E27FC236}">
                    <a16:creationId xmlns:a16="http://schemas.microsoft.com/office/drawing/2014/main" id="{47C3F714-C754-0903-DE67-7F5552D0B6AE}"/>
                  </a:ext>
                </a:extLst>
              </p:cNvPr>
              <p:cNvSpPr/>
              <p:nvPr/>
            </p:nvSpPr>
            <p:spPr>
              <a:xfrm>
                <a:off x="1988693" y="1774951"/>
                <a:ext cx="3179445" cy="2288540"/>
              </a:xfrm>
              <a:custGeom>
                <a:avLst/>
                <a:gdLst/>
                <a:ahLst/>
                <a:cxnLst/>
                <a:rect l="l" t="t" r="r" b="b"/>
                <a:pathLst>
                  <a:path w="3179445" h="2288540">
                    <a:moveTo>
                      <a:pt x="1303147" y="16637"/>
                    </a:moveTo>
                    <a:lnTo>
                      <a:pt x="1283843" y="0"/>
                    </a:lnTo>
                    <a:lnTo>
                      <a:pt x="40017" y="1454886"/>
                    </a:lnTo>
                    <a:lnTo>
                      <a:pt x="20574" y="1438275"/>
                    </a:lnTo>
                    <a:lnTo>
                      <a:pt x="0" y="1521333"/>
                    </a:lnTo>
                    <a:lnTo>
                      <a:pt x="78867" y="1488059"/>
                    </a:lnTo>
                    <a:lnTo>
                      <a:pt x="70827" y="1481201"/>
                    </a:lnTo>
                    <a:lnTo>
                      <a:pt x="59397" y="1471447"/>
                    </a:lnTo>
                    <a:lnTo>
                      <a:pt x="1303147" y="16637"/>
                    </a:lnTo>
                    <a:close/>
                  </a:path>
                  <a:path w="3179445" h="2288540">
                    <a:moveTo>
                      <a:pt x="1876425" y="2263902"/>
                    </a:moveTo>
                    <a:lnTo>
                      <a:pt x="575983" y="1821078"/>
                    </a:lnTo>
                    <a:lnTo>
                      <a:pt x="577380" y="1816989"/>
                    </a:lnTo>
                    <a:lnTo>
                      <a:pt x="584200" y="1796923"/>
                    </a:lnTo>
                    <a:lnTo>
                      <a:pt x="499491" y="1808480"/>
                    </a:lnTo>
                    <a:lnTo>
                      <a:pt x="559562" y="1869440"/>
                    </a:lnTo>
                    <a:lnTo>
                      <a:pt x="567740" y="1845335"/>
                    </a:lnTo>
                    <a:lnTo>
                      <a:pt x="1868170" y="2288070"/>
                    </a:lnTo>
                    <a:lnTo>
                      <a:pt x="1876425" y="2263902"/>
                    </a:lnTo>
                    <a:close/>
                  </a:path>
                  <a:path w="3179445" h="2288540">
                    <a:moveTo>
                      <a:pt x="2957449" y="1255014"/>
                    </a:moveTo>
                    <a:lnTo>
                      <a:pt x="2934322" y="1266012"/>
                    </a:lnTo>
                    <a:lnTo>
                      <a:pt x="2333625" y="2794"/>
                    </a:lnTo>
                    <a:lnTo>
                      <a:pt x="2310638" y="13843"/>
                    </a:lnTo>
                    <a:lnTo>
                      <a:pt x="2911284" y="1276959"/>
                    </a:lnTo>
                    <a:lnTo>
                      <a:pt x="2888234" y="1287907"/>
                    </a:lnTo>
                    <a:lnTo>
                      <a:pt x="2955671" y="1340612"/>
                    </a:lnTo>
                    <a:lnTo>
                      <a:pt x="2956750" y="1288542"/>
                    </a:lnTo>
                    <a:lnTo>
                      <a:pt x="2957449" y="1255014"/>
                    </a:lnTo>
                    <a:close/>
                  </a:path>
                  <a:path w="3179445" h="2288540">
                    <a:moveTo>
                      <a:pt x="3178937" y="1733804"/>
                    </a:moveTo>
                    <a:lnTo>
                      <a:pt x="3095625" y="1753743"/>
                    </a:lnTo>
                    <a:lnTo>
                      <a:pt x="3112071" y="1773339"/>
                    </a:lnTo>
                    <a:lnTo>
                      <a:pt x="2763520" y="2065909"/>
                    </a:lnTo>
                    <a:lnTo>
                      <a:pt x="2779903" y="2085467"/>
                    </a:lnTo>
                    <a:lnTo>
                      <a:pt x="3128530" y="1792935"/>
                    </a:lnTo>
                    <a:lnTo>
                      <a:pt x="3144901" y="1812417"/>
                    </a:lnTo>
                    <a:lnTo>
                      <a:pt x="3165348" y="1765173"/>
                    </a:lnTo>
                    <a:lnTo>
                      <a:pt x="3178937" y="1733804"/>
                    </a:lnTo>
                    <a:close/>
                  </a:path>
                </a:pathLst>
              </a:custGeom>
              <a:solidFill>
                <a:srgbClr val="000000"/>
              </a:solidFill>
            </p:spPr>
            <p:txBody>
              <a:bodyPr wrap="square" lIns="0" tIns="0" rIns="0" bIns="0" rtlCol="0"/>
              <a:lstStyle/>
              <a:p>
                <a:endParaRPr>
                  <a:latin typeface="Garamond" panose="02020404030301010803" pitchFamily="18" charset="0"/>
                </a:endParaRPr>
              </a:p>
            </p:txBody>
          </p:sp>
          <p:sp>
            <p:nvSpPr>
              <p:cNvPr id="25" name="object 21">
                <a:extLst>
                  <a:ext uri="{FF2B5EF4-FFF2-40B4-BE49-F238E27FC236}">
                    <a16:creationId xmlns:a16="http://schemas.microsoft.com/office/drawing/2014/main" id="{98775A42-59D4-FF00-2B1F-1B68A92FE169}"/>
                  </a:ext>
                </a:extLst>
              </p:cNvPr>
              <p:cNvSpPr/>
              <p:nvPr/>
            </p:nvSpPr>
            <p:spPr>
              <a:xfrm>
                <a:off x="3282188" y="2385821"/>
                <a:ext cx="3094990" cy="836294"/>
              </a:xfrm>
              <a:custGeom>
                <a:avLst/>
                <a:gdLst/>
                <a:ahLst/>
                <a:cxnLst/>
                <a:rect l="l" t="t" r="r" b="b"/>
                <a:pathLst>
                  <a:path w="3094990" h="836294">
                    <a:moveTo>
                      <a:pt x="1560957" y="22479"/>
                    </a:moveTo>
                    <a:lnTo>
                      <a:pt x="1549019" y="0"/>
                    </a:lnTo>
                    <a:lnTo>
                      <a:pt x="61595" y="789025"/>
                    </a:lnTo>
                    <a:lnTo>
                      <a:pt x="49657" y="766445"/>
                    </a:lnTo>
                    <a:lnTo>
                      <a:pt x="0" y="836168"/>
                    </a:lnTo>
                    <a:lnTo>
                      <a:pt x="85471" y="834136"/>
                    </a:lnTo>
                    <a:lnTo>
                      <a:pt x="76657" y="817499"/>
                    </a:lnTo>
                    <a:lnTo>
                      <a:pt x="73520" y="811580"/>
                    </a:lnTo>
                    <a:lnTo>
                      <a:pt x="1560957" y="22479"/>
                    </a:lnTo>
                    <a:close/>
                  </a:path>
                  <a:path w="3094990" h="836294">
                    <a:moveTo>
                      <a:pt x="3094736" y="573024"/>
                    </a:moveTo>
                    <a:lnTo>
                      <a:pt x="3069945" y="578637"/>
                    </a:lnTo>
                    <a:lnTo>
                      <a:pt x="2940812" y="8382"/>
                    </a:lnTo>
                    <a:lnTo>
                      <a:pt x="2915793" y="14097"/>
                    </a:lnTo>
                    <a:lnTo>
                      <a:pt x="3044939" y="584288"/>
                    </a:lnTo>
                    <a:lnTo>
                      <a:pt x="3020060" y="589915"/>
                    </a:lnTo>
                    <a:lnTo>
                      <a:pt x="3074289" y="656082"/>
                    </a:lnTo>
                    <a:lnTo>
                      <a:pt x="3088919" y="596646"/>
                    </a:lnTo>
                    <a:lnTo>
                      <a:pt x="3094736" y="573024"/>
                    </a:lnTo>
                    <a:close/>
                  </a:path>
                </a:pathLst>
              </a:custGeom>
              <a:solidFill>
                <a:srgbClr val="FF0000"/>
              </a:solidFill>
            </p:spPr>
            <p:txBody>
              <a:bodyPr wrap="square" lIns="0" tIns="0" rIns="0" bIns="0" rtlCol="0"/>
              <a:lstStyle/>
              <a:p>
                <a:endParaRPr>
                  <a:latin typeface="Garamond" panose="02020404030301010803" pitchFamily="18" charset="0"/>
                </a:endParaRPr>
              </a:p>
            </p:txBody>
          </p:sp>
        </p:grpSp>
      </p:grpSp>
      <p:sp>
        <p:nvSpPr>
          <p:cNvPr id="35" name="textruta 34">
            <a:extLst>
              <a:ext uri="{FF2B5EF4-FFF2-40B4-BE49-F238E27FC236}">
                <a16:creationId xmlns:a16="http://schemas.microsoft.com/office/drawing/2014/main" id="{2C896EC4-2E28-E0E6-221F-BAFF6BE27AC2}"/>
              </a:ext>
            </a:extLst>
          </p:cNvPr>
          <p:cNvSpPr txBox="1"/>
          <p:nvPr/>
        </p:nvSpPr>
        <p:spPr>
          <a:xfrm>
            <a:off x="2405379" y="2975997"/>
            <a:ext cx="4581544" cy="36933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sv-SE" sz="1800" b="1" spc="-5" dirty="0" err="1">
                <a:latin typeface="Garamond" panose="02020404030301010803" pitchFamily="18" charset="0"/>
              </a:rPr>
              <a:t>pulse</a:t>
            </a:r>
            <a:r>
              <a:rPr lang="sv-SE" sz="1800" b="1" spc="-5" dirty="0">
                <a:latin typeface="Garamond" panose="02020404030301010803" pitchFamily="18" charset="0"/>
              </a:rPr>
              <a:t> </a:t>
            </a:r>
            <a:r>
              <a:rPr lang="sv-SE" sz="1800" b="1" spc="-5" dirty="0" err="1">
                <a:latin typeface="Garamond" panose="02020404030301010803" pitchFamily="18" charset="0"/>
              </a:rPr>
              <a:t>shape</a:t>
            </a:r>
            <a:r>
              <a:rPr lang="sv-SE" sz="1800" b="1" spc="-5" dirty="0">
                <a:latin typeface="Garamond" panose="02020404030301010803" pitchFamily="18" charset="0"/>
              </a:rPr>
              <a:t> </a:t>
            </a:r>
            <a:r>
              <a:rPr lang="sv-SE" sz="1800" b="1" spc="-5" dirty="0" err="1">
                <a:latin typeface="Garamond" panose="02020404030301010803" pitchFamily="18" charset="0"/>
              </a:rPr>
              <a:t>identififation</a:t>
            </a:r>
            <a:r>
              <a:rPr lang="sv-SE" sz="1800" b="1" spc="-5" dirty="0">
                <a:latin typeface="Garamond" panose="02020404030301010803" pitchFamily="18" charset="0"/>
              </a:rPr>
              <a:t> </a:t>
            </a:r>
            <a:r>
              <a:rPr lang="sv-SE" sz="1800" b="1" spc="-5" dirty="0" err="1">
                <a:latin typeface="Garamond" panose="02020404030301010803" pitchFamily="18" charset="0"/>
              </a:rPr>
              <a:t>of</a:t>
            </a:r>
            <a:r>
              <a:rPr lang="sv-SE" sz="1800" b="1" spc="-5" dirty="0">
                <a:latin typeface="Garamond" panose="02020404030301010803" pitchFamily="18" charset="0"/>
              </a:rPr>
              <a:t> </a:t>
            </a:r>
            <a:r>
              <a:rPr lang="sv-SE" sz="1800" b="1" spc="-5" dirty="0" err="1">
                <a:latin typeface="Garamond" panose="02020404030301010803" pitchFamily="18" charset="0"/>
              </a:rPr>
              <a:t>charged</a:t>
            </a:r>
            <a:r>
              <a:rPr lang="sv-SE" sz="1800" b="1" spc="-5" dirty="0">
                <a:latin typeface="Garamond" panose="02020404030301010803" pitchFamily="18" charset="0"/>
              </a:rPr>
              <a:t> </a:t>
            </a:r>
            <a:r>
              <a:rPr lang="sv-SE" sz="1800" b="1" spc="-5" dirty="0" err="1">
                <a:latin typeface="Garamond" panose="02020404030301010803" pitchFamily="18" charset="0"/>
              </a:rPr>
              <a:t>particles</a:t>
            </a:r>
            <a:endParaRPr lang="sv-SE" sz="1800" b="1" dirty="0"/>
          </a:p>
        </p:txBody>
      </p:sp>
      <p:pic>
        <p:nvPicPr>
          <p:cNvPr id="36" name="Picture 7" descr="Picture 7">
            <a:extLst>
              <a:ext uri="{FF2B5EF4-FFF2-40B4-BE49-F238E27FC236}">
                <a16:creationId xmlns:a16="http://schemas.microsoft.com/office/drawing/2014/main" id="{BF5AD72C-EB4C-75AC-DE49-5375C8655689}"/>
              </a:ext>
            </a:extLst>
          </p:cNvPr>
          <p:cNvPicPr>
            <a:picLocks noChangeAspect="1"/>
          </p:cNvPicPr>
          <p:nvPr/>
        </p:nvPicPr>
        <p:blipFill>
          <a:blip r:embed="rId5"/>
          <a:srcRect l="9920" t="10983" r="11334" b="11674"/>
          <a:stretch>
            <a:fillRect/>
          </a:stretch>
        </p:blipFill>
        <p:spPr>
          <a:xfrm>
            <a:off x="8254858" y="109644"/>
            <a:ext cx="819150" cy="937034"/>
          </a:xfrm>
          <a:prstGeom prst="rect">
            <a:avLst/>
          </a:prstGeom>
          <a:ln w="12700">
            <a:miter lim="400000"/>
          </a:ln>
        </p:spPr>
      </p:pic>
    </p:spTree>
    <p:extLst>
      <p:ext uri="{BB962C8B-B14F-4D97-AF65-F5344CB8AC3E}">
        <p14:creationId xmlns:p14="http://schemas.microsoft.com/office/powerpoint/2010/main" val="255616659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a:xfrm>
            <a:off x="1081379" y="130728"/>
            <a:ext cx="3872585" cy="505267"/>
          </a:xfrm>
          <a:prstGeom prst="rect">
            <a:avLst/>
          </a:prstGeom>
        </p:spPr>
        <p:txBody>
          <a:bodyPr vert="horz" wrap="square" lIns="0" tIns="12700" rIns="0" bIns="0" rtlCol="0" anchor="ctr">
            <a:spAutoFit/>
          </a:bodyPr>
          <a:lstStyle/>
          <a:p>
            <a:pPr marL="12700">
              <a:spcBef>
                <a:spcPts val="100"/>
              </a:spcBef>
            </a:pPr>
            <a:r>
              <a:rPr sz="3200" spc="-5" dirty="0">
                <a:latin typeface="Garamond" panose="02020404030301010803" pitchFamily="18" charset="0"/>
              </a:rPr>
              <a:t>NEDA</a:t>
            </a:r>
            <a:r>
              <a:rPr sz="3200" spc="-160" dirty="0">
                <a:latin typeface="Garamond" panose="02020404030301010803" pitchFamily="18" charset="0"/>
              </a:rPr>
              <a:t> </a:t>
            </a:r>
            <a:r>
              <a:rPr sz="3200" spc="-5" dirty="0">
                <a:latin typeface="Garamond" panose="02020404030301010803" pitchFamily="18" charset="0"/>
              </a:rPr>
              <a:t>&amp;</a:t>
            </a:r>
            <a:r>
              <a:rPr sz="3200" spc="-35" dirty="0">
                <a:latin typeface="Garamond" panose="02020404030301010803" pitchFamily="18" charset="0"/>
              </a:rPr>
              <a:t> </a:t>
            </a:r>
            <a:r>
              <a:rPr sz="3200" spc="-30" dirty="0">
                <a:latin typeface="Garamond" panose="02020404030301010803" pitchFamily="18" charset="0"/>
              </a:rPr>
              <a:t>NWall</a:t>
            </a:r>
            <a:endParaRPr sz="3200" dirty="0">
              <a:latin typeface="Garamond" panose="02020404030301010803" pitchFamily="18" charset="0"/>
            </a:endParaRPr>
          </a:p>
        </p:txBody>
      </p:sp>
      <p:sp>
        <p:nvSpPr>
          <p:cNvPr id="7" name="object 7"/>
          <p:cNvSpPr txBox="1"/>
          <p:nvPr/>
        </p:nvSpPr>
        <p:spPr>
          <a:xfrm>
            <a:off x="104176" y="1457636"/>
            <a:ext cx="4533207" cy="2247410"/>
          </a:xfrm>
          <a:prstGeom prst="rect">
            <a:avLst/>
          </a:prstGeom>
        </p:spPr>
        <p:txBody>
          <a:bodyPr vert="horz" wrap="square" lIns="0" tIns="122555" rIns="0" bIns="0" rtlCol="0">
            <a:spAutoFit/>
          </a:bodyPr>
          <a:lstStyle/>
          <a:p>
            <a:pPr marL="234315" indent="-222250">
              <a:spcBef>
                <a:spcPts val="965"/>
              </a:spcBef>
              <a:buFont typeface="Arial"/>
              <a:buChar char="•"/>
              <a:tabLst>
                <a:tab pos="234950" algn="l"/>
              </a:tabLst>
            </a:pPr>
            <a:r>
              <a:rPr sz="2000" spc="-5" dirty="0">
                <a:latin typeface="Garamond" panose="02020404030301010803" pitchFamily="18" charset="0"/>
                <a:cs typeface="Arial"/>
              </a:rPr>
              <a:t>Organic</a:t>
            </a:r>
            <a:r>
              <a:rPr sz="2000" spc="10" dirty="0">
                <a:latin typeface="Garamond" panose="02020404030301010803" pitchFamily="18" charset="0"/>
                <a:cs typeface="Arial"/>
              </a:rPr>
              <a:t> </a:t>
            </a:r>
            <a:r>
              <a:rPr sz="2000" spc="-5" dirty="0">
                <a:latin typeface="Garamond" panose="02020404030301010803" pitchFamily="18" charset="0"/>
                <a:cs typeface="Arial"/>
              </a:rPr>
              <a:t>liquid</a:t>
            </a:r>
            <a:r>
              <a:rPr sz="2000" spc="5" dirty="0">
                <a:latin typeface="Garamond" panose="02020404030301010803" pitchFamily="18" charset="0"/>
                <a:cs typeface="Arial"/>
              </a:rPr>
              <a:t> </a:t>
            </a:r>
            <a:r>
              <a:rPr sz="2000" spc="-5" dirty="0">
                <a:latin typeface="Garamond" panose="02020404030301010803" pitchFamily="18" charset="0"/>
                <a:cs typeface="Arial"/>
              </a:rPr>
              <a:t>scintillator</a:t>
            </a:r>
            <a:r>
              <a:rPr lang="sv-SE" sz="2000" spc="-5" dirty="0">
                <a:latin typeface="Garamond" panose="02020404030301010803" pitchFamily="18" charset="0"/>
                <a:cs typeface="Arial"/>
              </a:rPr>
              <a:t> cells</a:t>
            </a:r>
            <a:endParaRPr sz="2000" dirty="0">
              <a:latin typeface="Garamond" panose="02020404030301010803" pitchFamily="18" charset="0"/>
              <a:cs typeface="Arial"/>
            </a:endParaRPr>
          </a:p>
          <a:p>
            <a:pPr marL="234315" indent="-222250">
              <a:spcBef>
                <a:spcPts val="865"/>
              </a:spcBef>
              <a:buFont typeface="Arial"/>
              <a:buChar char="•"/>
              <a:tabLst>
                <a:tab pos="234950" algn="l"/>
              </a:tabLst>
            </a:pPr>
            <a:r>
              <a:rPr sz="2000" spc="-5" dirty="0">
                <a:latin typeface="Garamond" panose="02020404030301010803" pitchFamily="18" charset="0"/>
                <a:cs typeface="Arial"/>
              </a:rPr>
              <a:t>54 NEDA</a:t>
            </a:r>
            <a:r>
              <a:rPr sz="2000" spc="-114" dirty="0">
                <a:latin typeface="Garamond" panose="02020404030301010803" pitchFamily="18" charset="0"/>
                <a:cs typeface="Arial"/>
              </a:rPr>
              <a:t> </a:t>
            </a:r>
            <a:r>
              <a:rPr sz="2000" spc="-5" dirty="0">
                <a:latin typeface="Garamond" panose="02020404030301010803" pitchFamily="18" charset="0"/>
                <a:cs typeface="Arial"/>
              </a:rPr>
              <a:t>&amp;</a:t>
            </a:r>
            <a:r>
              <a:rPr sz="2000" spc="-10" dirty="0">
                <a:latin typeface="Garamond" panose="02020404030301010803" pitchFamily="18" charset="0"/>
                <a:cs typeface="Arial"/>
              </a:rPr>
              <a:t> </a:t>
            </a:r>
            <a:r>
              <a:rPr sz="2000" spc="-5" dirty="0">
                <a:latin typeface="Garamond" panose="02020404030301010803" pitchFamily="18" charset="0"/>
                <a:cs typeface="Arial"/>
              </a:rPr>
              <a:t>14</a:t>
            </a:r>
            <a:r>
              <a:rPr sz="2000" spc="5" dirty="0">
                <a:latin typeface="Garamond" panose="02020404030301010803" pitchFamily="18" charset="0"/>
                <a:cs typeface="Arial"/>
              </a:rPr>
              <a:t> </a:t>
            </a:r>
            <a:r>
              <a:rPr sz="2000" spc="-25" dirty="0">
                <a:latin typeface="Garamond" panose="02020404030301010803" pitchFamily="18" charset="0"/>
                <a:cs typeface="Arial"/>
              </a:rPr>
              <a:t>NWall</a:t>
            </a:r>
            <a:endParaRPr sz="2000" dirty="0">
              <a:latin typeface="Garamond" panose="02020404030301010803" pitchFamily="18" charset="0"/>
              <a:cs typeface="Arial"/>
            </a:endParaRPr>
          </a:p>
          <a:p>
            <a:pPr marL="234315" indent="-222250">
              <a:spcBef>
                <a:spcPts val="865"/>
              </a:spcBef>
              <a:buFont typeface="Arial"/>
              <a:buChar char="•"/>
              <a:tabLst>
                <a:tab pos="234950" algn="l"/>
              </a:tabLst>
            </a:pPr>
            <a:r>
              <a:rPr sz="2000" dirty="0">
                <a:latin typeface="Garamond" panose="02020404030301010803" pitchFamily="18" charset="0"/>
                <a:cs typeface="Arial"/>
              </a:rPr>
              <a:t>~</a:t>
            </a:r>
            <a:r>
              <a:rPr sz="2000" spc="-20" dirty="0">
                <a:latin typeface="Garamond" panose="02020404030301010803" pitchFamily="18" charset="0"/>
                <a:cs typeface="Arial"/>
              </a:rPr>
              <a:t> </a:t>
            </a:r>
            <a:r>
              <a:rPr sz="2000" spc="-5" dirty="0">
                <a:latin typeface="Garamond" panose="02020404030301010803" pitchFamily="18" charset="0"/>
                <a:cs typeface="Arial"/>
              </a:rPr>
              <a:t>1.6</a:t>
            </a:r>
            <a:r>
              <a:rPr lang="sv-SE" sz="2000" spc="-5" dirty="0">
                <a:latin typeface="Garamond" panose="02020404030301010803" pitchFamily="18" charset="0"/>
                <a:cs typeface="Cambria Math"/>
              </a:rPr>
              <a:t>𝜋</a:t>
            </a:r>
            <a:r>
              <a:rPr sz="2000" spc="160" dirty="0">
                <a:latin typeface="Garamond" panose="02020404030301010803" pitchFamily="18" charset="0"/>
                <a:cs typeface="Cambria Math"/>
              </a:rPr>
              <a:t> </a:t>
            </a:r>
            <a:r>
              <a:rPr sz="2000" spc="-5" dirty="0">
                <a:latin typeface="Garamond" panose="02020404030301010803" pitchFamily="18" charset="0"/>
                <a:cs typeface="Arial"/>
              </a:rPr>
              <a:t>Coverage</a:t>
            </a:r>
            <a:endParaRPr sz="2000" dirty="0">
              <a:latin typeface="Garamond" panose="02020404030301010803" pitchFamily="18" charset="0"/>
              <a:cs typeface="Arial"/>
            </a:endParaRPr>
          </a:p>
          <a:p>
            <a:pPr marL="234315" indent="-222250">
              <a:spcBef>
                <a:spcPts val="865"/>
              </a:spcBef>
              <a:buFont typeface="Arial"/>
              <a:buChar char="•"/>
              <a:tabLst>
                <a:tab pos="234950" algn="l"/>
              </a:tabLst>
            </a:pPr>
            <a:r>
              <a:rPr sz="2000" spc="-5" dirty="0">
                <a:latin typeface="Garamond" panose="02020404030301010803" pitchFamily="18" charset="0"/>
                <a:cs typeface="Arial"/>
              </a:rPr>
              <a:t>Pulse</a:t>
            </a:r>
            <a:r>
              <a:rPr sz="2000" spc="-25" dirty="0">
                <a:latin typeface="Garamond" panose="02020404030301010803" pitchFamily="18" charset="0"/>
                <a:cs typeface="Arial"/>
              </a:rPr>
              <a:t> </a:t>
            </a:r>
            <a:r>
              <a:rPr sz="2000" spc="-5" dirty="0">
                <a:latin typeface="Garamond" panose="02020404030301010803" pitchFamily="18" charset="0"/>
                <a:cs typeface="Arial"/>
              </a:rPr>
              <a:t>Shape</a:t>
            </a:r>
            <a:endParaRPr sz="2000" dirty="0">
              <a:latin typeface="Garamond" panose="02020404030301010803" pitchFamily="18" charset="0"/>
              <a:cs typeface="Arial"/>
            </a:endParaRPr>
          </a:p>
          <a:p>
            <a:pPr marL="234315" indent="-222250">
              <a:spcBef>
                <a:spcPts val="865"/>
              </a:spcBef>
              <a:buFont typeface="Arial"/>
              <a:buChar char="•"/>
              <a:tabLst>
                <a:tab pos="234950" algn="l"/>
              </a:tabLst>
            </a:pPr>
            <a:r>
              <a:rPr sz="2000" spc="-160" dirty="0">
                <a:latin typeface="Garamond" panose="02020404030301010803" pitchFamily="18" charset="0"/>
                <a:cs typeface="Arial"/>
              </a:rPr>
              <a:t>T</a:t>
            </a:r>
            <a:r>
              <a:rPr sz="2000" spc="-5" dirty="0">
                <a:latin typeface="Garamond" panose="02020404030301010803" pitchFamily="18" charset="0"/>
                <a:cs typeface="Arial"/>
              </a:rPr>
              <a:t>rigger:</a:t>
            </a:r>
            <a:r>
              <a:rPr sz="2000" spc="10" dirty="0">
                <a:latin typeface="Garamond" panose="02020404030301010803" pitchFamily="18" charset="0"/>
                <a:cs typeface="Arial"/>
              </a:rPr>
              <a:t> </a:t>
            </a:r>
            <a:r>
              <a:rPr lang="sv-SE" sz="2000" spc="10" dirty="0">
                <a:latin typeface="Garamond" panose="02020404030301010803" pitchFamily="18" charset="0"/>
                <a:cs typeface="Arial"/>
              </a:rPr>
              <a:t>𝛾𝛾</a:t>
            </a:r>
            <a:r>
              <a:rPr sz="2000" spc="-5" dirty="0">
                <a:latin typeface="Garamond" panose="02020404030301010803" pitchFamily="18" charset="0"/>
                <a:cs typeface="Arial"/>
              </a:rPr>
              <a:t>-</a:t>
            </a:r>
            <a:r>
              <a:rPr lang="sv-SE" sz="2800" i="1" spc="-5" dirty="0">
                <a:latin typeface="Garamond" panose="02020404030301010803" pitchFamily="18" charset="0"/>
                <a:cs typeface="Arial"/>
              </a:rPr>
              <a:t>n </a:t>
            </a:r>
            <a:r>
              <a:rPr sz="2000" i="1" dirty="0">
                <a:latin typeface="Garamond" panose="02020404030301010803" pitchFamily="18" charset="0"/>
                <a:cs typeface="Arial-BoldItalicMT"/>
              </a:rPr>
              <a:t>(neutron</a:t>
            </a:r>
            <a:r>
              <a:rPr sz="2000" i="1" spc="-10" dirty="0">
                <a:latin typeface="Garamond" panose="02020404030301010803" pitchFamily="18" charset="0"/>
                <a:cs typeface="Arial-BoldItalicMT"/>
              </a:rPr>
              <a:t>-</a:t>
            </a:r>
            <a:r>
              <a:rPr sz="2000" i="1" dirty="0">
                <a:latin typeface="Garamond" panose="02020404030301010803" pitchFamily="18" charset="0"/>
                <a:cs typeface="Arial-BoldItalicMT"/>
              </a:rPr>
              <a:t>like)</a:t>
            </a:r>
            <a:endParaRPr sz="2000" dirty="0">
              <a:latin typeface="Garamond" panose="02020404030301010803" pitchFamily="18" charset="0"/>
              <a:cs typeface="Arial-BoldItalicMT"/>
            </a:endParaRPr>
          </a:p>
        </p:txBody>
      </p:sp>
      <p:sp>
        <p:nvSpPr>
          <p:cNvPr id="11" name="Platshållare för sidfot 10">
            <a:extLst>
              <a:ext uri="{FF2B5EF4-FFF2-40B4-BE49-F238E27FC236}">
                <a16:creationId xmlns:a16="http://schemas.microsoft.com/office/drawing/2014/main" id="{4606793B-14A2-AD41-5AF7-C279A131E86D}"/>
              </a:ext>
            </a:extLst>
          </p:cNvPr>
          <p:cNvSpPr>
            <a:spLocks noGrp="1"/>
          </p:cNvSpPr>
          <p:nvPr>
            <p:ph type="ftr" sz="quarter" idx="5"/>
          </p:nvPr>
        </p:nvSpPr>
        <p:spPr/>
        <p:txBody>
          <a:bodyPr/>
          <a:lstStyle/>
          <a:p>
            <a:endParaRPr lang="sv-SE" dirty="0"/>
          </a:p>
        </p:txBody>
      </p:sp>
      <p:pic>
        <p:nvPicPr>
          <p:cNvPr id="13" name="Bildobjekt 12" descr="En bild som visar ingenjörskonst, stål, maskin, industri&#10;&#10;Automatiskt genererad beskrivning">
            <a:extLst>
              <a:ext uri="{FF2B5EF4-FFF2-40B4-BE49-F238E27FC236}">
                <a16:creationId xmlns:a16="http://schemas.microsoft.com/office/drawing/2014/main" id="{C34E4A57-B4D1-CDAE-B312-E2243DD772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2331" y="34943"/>
            <a:ext cx="4572000" cy="6858000"/>
          </a:xfrm>
          <a:prstGeom prst="rect">
            <a:avLst/>
          </a:prstGeom>
        </p:spPr>
      </p:pic>
      <p:sp>
        <p:nvSpPr>
          <p:cNvPr id="12" name="textruta 11">
            <a:extLst>
              <a:ext uri="{FF2B5EF4-FFF2-40B4-BE49-F238E27FC236}">
                <a16:creationId xmlns:a16="http://schemas.microsoft.com/office/drawing/2014/main" id="{7BDBFDB3-73F0-798F-2AD2-A15B5C227124}"/>
              </a:ext>
            </a:extLst>
          </p:cNvPr>
          <p:cNvSpPr txBox="1"/>
          <p:nvPr/>
        </p:nvSpPr>
        <p:spPr>
          <a:xfrm>
            <a:off x="6988331" y="6615944"/>
            <a:ext cx="2365099"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sv-SE" sz="1200" dirty="0">
                <a:solidFill>
                  <a:schemeClr val="accent2">
                    <a:lumMod val="40000"/>
                    <a:lumOff val="60000"/>
                  </a:schemeClr>
                </a:solidFill>
              </a:rPr>
              <a:t>NN2024  Whistler, BC CA /  BC </a:t>
            </a:r>
          </a:p>
        </p:txBody>
      </p:sp>
      <p:pic>
        <p:nvPicPr>
          <p:cNvPr id="15" name="Picture 8" descr="kth_cmyk">
            <a:extLst>
              <a:ext uri="{FF2B5EF4-FFF2-40B4-BE49-F238E27FC236}">
                <a16:creationId xmlns:a16="http://schemas.microsoft.com/office/drawing/2014/main" id="{31688277-1E2F-9662-E040-091195D335F9}"/>
              </a:ext>
            </a:extLst>
          </p:cNvPr>
          <p:cNvPicPr>
            <a:picLocks noChangeAspect="1" noChangeArrowheads="1"/>
          </p:cNvPicPr>
          <p:nvPr/>
        </p:nvPicPr>
        <p:blipFill>
          <a:blip r:embed="rId3" cstate="print"/>
          <a:srcRect/>
          <a:stretch>
            <a:fillRect/>
          </a:stretch>
        </p:blipFill>
        <p:spPr bwMode="auto">
          <a:xfrm>
            <a:off x="104176" y="84957"/>
            <a:ext cx="819150" cy="819150"/>
          </a:xfrm>
          <a:prstGeom prst="rect">
            <a:avLst/>
          </a:prstGeom>
          <a:noFill/>
          <a:ln w="9525">
            <a:noFill/>
            <a:miter lim="800000"/>
            <a:headEnd/>
            <a:tailEnd/>
          </a:ln>
        </p:spPr>
      </p:pic>
      <p:pic>
        <p:nvPicPr>
          <p:cNvPr id="16" name="Picture 7" descr="Picture 7">
            <a:extLst>
              <a:ext uri="{FF2B5EF4-FFF2-40B4-BE49-F238E27FC236}">
                <a16:creationId xmlns:a16="http://schemas.microsoft.com/office/drawing/2014/main" id="{D0F43A1D-7ACF-771F-26C8-A201E831A084}"/>
              </a:ext>
            </a:extLst>
          </p:cNvPr>
          <p:cNvPicPr>
            <a:picLocks noChangeAspect="1"/>
          </p:cNvPicPr>
          <p:nvPr/>
        </p:nvPicPr>
        <p:blipFill>
          <a:blip r:embed="rId4"/>
          <a:srcRect l="9920" t="10983" r="11334" b="11674"/>
          <a:stretch>
            <a:fillRect/>
          </a:stretch>
        </p:blipFill>
        <p:spPr>
          <a:xfrm>
            <a:off x="8254858" y="109644"/>
            <a:ext cx="819150" cy="937034"/>
          </a:xfrm>
          <a:prstGeom prst="rect">
            <a:avLst/>
          </a:prstGeom>
          <a:ln w="12700">
            <a:miter lim="400000"/>
          </a:ln>
        </p:spPr>
      </p:pic>
    </p:spTree>
    <p:extLst>
      <p:ext uri="{BB962C8B-B14F-4D97-AF65-F5344CB8AC3E}">
        <p14:creationId xmlns:p14="http://schemas.microsoft.com/office/powerpoint/2010/main" val="376382031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828482" y="170582"/>
            <a:ext cx="5487035" cy="443711"/>
          </a:xfrm>
          <a:prstGeom prst="rect">
            <a:avLst/>
          </a:prstGeom>
        </p:spPr>
        <p:txBody>
          <a:bodyPr vert="horz" wrap="square" lIns="0" tIns="12700" rIns="0" bIns="0" rtlCol="0" anchor="ctr">
            <a:spAutoFit/>
          </a:bodyPr>
          <a:lstStyle/>
          <a:p>
            <a:pPr marL="12700">
              <a:spcBef>
                <a:spcPts val="100"/>
              </a:spcBef>
            </a:pPr>
            <a:r>
              <a:rPr sz="2800" spc="-5" dirty="0">
                <a:latin typeface="Garamond" panose="02020404030301010803" pitchFamily="18" charset="0"/>
              </a:rPr>
              <a:t>Neutron-</a:t>
            </a:r>
            <a:r>
              <a:rPr sz="2800" i="1" spc="-5" dirty="0" err="1">
                <a:latin typeface="Garamond" panose="02020404030301010803" pitchFamily="18" charset="0"/>
                <a:cs typeface="Arial-BoldItalicMT"/>
              </a:rPr>
              <a:t>γ</a:t>
            </a:r>
            <a:r>
              <a:rPr sz="2800" i="1" dirty="0">
                <a:latin typeface="Garamond" panose="02020404030301010803" pitchFamily="18" charset="0"/>
                <a:cs typeface="Arial-BoldItalicMT"/>
              </a:rPr>
              <a:t> </a:t>
            </a:r>
            <a:r>
              <a:rPr lang="sv-SE" sz="2800" spc="-5" dirty="0">
                <a:latin typeface="Garamond" panose="02020404030301010803" pitchFamily="18" charset="0"/>
              </a:rPr>
              <a:t>D</a:t>
            </a:r>
            <a:r>
              <a:rPr sz="2800" spc="-5" dirty="0" err="1">
                <a:latin typeface="Garamond" panose="02020404030301010803" pitchFamily="18" charset="0"/>
              </a:rPr>
              <a:t>iscrimination</a:t>
            </a:r>
            <a:endParaRPr sz="2800" dirty="0">
              <a:latin typeface="Garamond" panose="02020404030301010803" pitchFamily="18" charset="0"/>
              <a:cs typeface="Arial-BoldItalicMT"/>
            </a:endParaRPr>
          </a:p>
        </p:txBody>
      </p:sp>
      <p:grpSp>
        <p:nvGrpSpPr>
          <p:cNvPr id="19" name="Grupp 18">
            <a:extLst>
              <a:ext uri="{FF2B5EF4-FFF2-40B4-BE49-F238E27FC236}">
                <a16:creationId xmlns:a16="http://schemas.microsoft.com/office/drawing/2014/main" id="{9EC77E7F-8387-3CD7-3D5B-1443DB9F923C}"/>
              </a:ext>
            </a:extLst>
          </p:cNvPr>
          <p:cNvGrpSpPr/>
          <p:nvPr/>
        </p:nvGrpSpPr>
        <p:grpSpPr>
          <a:xfrm>
            <a:off x="766389" y="693295"/>
            <a:ext cx="7895082" cy="3923919"/>
            <a:chOff x="720090" y="948800"/>
            <a:chExt cx="7895082" cy="3923919"/>
          </a:xfrm>
        </p:grpSpPr>
        <p:pic>
          <p:nvPicPr>
            <p:cNvPr id="2" name="object 2"/>
            <p:cNvPicPr/>
            <p:nvPr/>
          </p:nvPicPr>
          <p:blipFill>
            <a:blip r:embed="rId2" cstate="print"/>
            <a:stretch>
              <a:fillRect/>
            </a:stretch>
          </p:blipFill>
          <p:spPr>
            <a:xfrm>
              <a:off x="720090" y="948800"/>
              <a:ext cx="7895082" cy="3923919"/>
            </a:xfrm>
            <a:prstGeom prst="rect">
              <a:avLst/>
            </a:prstGeom>
          </p:spPr>
        </p:pic>
        <p:sp>
          <p:nvSpPr>
            <p:cNvPr id="4" name="object 4"/>
            <p:cNvSpPr txBox="1"/>
            <p:nvPr/>
          </p:nvSpPr>
          <p:spPr>
            <a:xfrm>
              <a:off x="3790060" y="3922695"/>
              <a:ext cx="1137920" cy="346890"/>
            </a:xfrm>
            <a:prstGeom prst="rect">
              <a:avLst/>
            </a:prstGeom>
            <a:ln w="25526">
              <a:solidFill>
                <a:srgbClr val="FF0000"/>
              </a:solidFill>
            </a:ln>
          </p:spPr>
          <p:txBody>
            <a:bodyPr vert="horz" wrap="square" lIns="0" tIns="38735" rIns="0" bIns="0" rtlCol="0">
              <a:spAutoFit/>
            </a:bodyPr>
            <a:lstStyle/>
            <a:p>
              <a:pPr marL="90805">
                <a:spcBef>
                  <a:spcPts val="305"/>
                </a:spcBef>
              </a:pPr>
              <a:r>
                <a:rPr sz="2000" b="1" dirty="0">
                  <a:solidFill>
                    <a:srgbClr val="FF0000"/>
                  </a:solidFill>
                  <a:latin typeface="Garamond" panose="02020404030301010803" pitchFamily="18" charset="0"/>
                  <a:cs typeface="Arial"/>
                </a:rPr>
                <a:t>Gamma</a:t>
              </a:r>
              <a:endParaRPr sz="2000" dirty="0">
                <a:latin typeface="Garamond" panose="02020404030301010803" pitchFamily="18" charset="0"/>
                <a:cs typeface="Arial"/>
              </a:endParaRPr>
            </a:p>
          </p:txBody>
        </p:sp>
        <p:grpSp>
          <p:nvGrpSpPr>
            <p:cNvPr id="5" name="object 5"/>
            <p:cNvGrpSpPr/>
            <p:nvPr/>
          </p:nvGrpSpPr>
          <p:grpSpPr>
            <a:xfrm>
              <a:off x="3894011" y="1623741"/>
              <a:ext cx="1212215" cy="426084"/>
              <a:chOff x="3894010" y="1611439"/>
              <a:chExt cx="1212215" cy="426084"/>
            </a:xfrm>
          </p:grpSpPr>
          <p:sp>
            <p:nvSpPr>
              <p:cNvPr id="6" name="object 6"/>
              <p:cNvSpPr/>
              <p:nvPr/>
            </p:nvSpPr>
            <p:spPr>
              <a:xfrm>
                <a:off x="3907027" y="1624457"/>
                <a:ext cx="1186180" cy="400050"/>
              </a:xfrm>
              <a:custGeom>
                <a:avLst/>
                <a:gdLst/>
                <a:ahLst/>
                <a:cxnLst/>
                <a:rect l="l" t="t" r="r" b="b"/>
                <a:pathLst>
                  <a:path w="1186179" h="400050">
                    <a:moveTo>
                      <a:pt x="1186052" y="0"/>
                    </a:moveTo>
                    <a:lnTo>
                      <a:pt x="0" y="0"/>
                    </a:lnTo>
                    <a:lnTo>
                      <a:pt x="0" y="400050"/>
                    </a:lnTo>
                    <a:lnTo>
                      <a:pt x="1186052" y="400050"/>
                    </a:lnTo>
                    <a:lnTo>
                      <a:pt x="1186052" y="0"/>
                    </a:lnTo>
                    <a:close/>
                  </a:path>
                </a:pathLst>
              </a:custGeom>
              <a:solidFill>
                <a:srgbClr val="FFFFFF"/>
              </a:solidFill>
            </p:spPr>
            <p:txBody>
              <a:bodyPr wrap="square" lIns="0" tIns="0" rIns="0" bIns="0" rtlCol="0"/>
              <a:lstStyle/>
              <a:p>
                <a:endParaRPr>
                  <a:latin typeface="Garamond" panose="02020404030301010803" pitchFamily="18" charset="0"/>
                </a:endParaRPr>
              </a:p>
            </p:txBody>
          </p:sp>
          <p:sp>
            <p:nvSpPr>
              <p:cNvPr id="7" name="object 7"/>
              <p:cNvSpPr/>
              <p:nvPr/>
            </p:nvSpPr>
            <p:spPr>
              <a:xfrm>
                <a:off x="3907027" y="1624457"/>
                <a:ext cx="1186180" cy="400050"/>
              </a:xfrm>
              <a:custGeom>
                <a:avLst/>
                <a:gdLst/>
                <a:ahLst/>
                <a:cxnLst/>
                <a:rect l="l" t="t" r="r" b="b"/>
                <a:pathLst>
                  <a:path w="1186179" h="400050">
                    <a:moveTo>
                      <a:pt x="0" y="400050"/>
                    </a:moveTo>
                    <a:lnTo>
                      <a:pt x="1186052" y="400050"/>
                    </a:lnTo>
                    <a:lnTo>
                      <a:pt x="1186052" y="0"/>
                    </a:lnTo>
                    <a:lnTo>
                      <a:pt x="0" y="0"/>
                    </a:lnTo>
                    <a:lnTo>
                      <a:pt x="0" y="400050"/>
                    </a:lnTo>
                    <a:close/>
                  </a:path>
                </a:pathLst>
              </a:custGeom>
              <a:ln w="25526">
                <a:solidFill>
                  <a:srgbClr val="000000"/>
                </a:solidFill>
              </a:ln>
            </p:spPr>
            <p:txBody>
              <a:bodyPr wrap="square" lIns="0" tIns="0" rIns="0" bIns="0" rtlCol="0"/>
              <a:lstStyle/>
              <a:p>
                <a:endParaRPr>
                  <a:latin typeface="Garamond" panose="02020404030301010803" pitchFamily="18" charset="0"/>
                </a:endParaRPr>
              </a:p>
            </p:txBody>
          </p:sp>
        </p:grpSp>
        <p:sp>
          <p:nvSpPr>
            <p:cNvPr id="8" name="object 8"/>
            <p:cNvSpPr txBox="1"/>
            <p:nvPr/>
          </p:nvSpPr>
          <p:spPr>
            <a:xfrm>
              <a:off x="3907028" y="1636760"/>
              <a:ext cx="1186180" cy="346249"/>
            </a:xfrm>
            <a:prstGeom prst="rect">
              <a:avLst/>
            </a:prstGeom>
          </p:spPr>
          <p:txBody>
            <a:bodyPr vert="horz" wrap="square" lIns="0" tIns="38100" rIns="0" bIns="0" rtlCol="0">
              <a:spAutoFit/>
            </a:bodyPr>
            <a:lstStyle/>
            <a:p>
              <a:pPr marL="90805">
                <a:spcBef>
                  <a:spcPts val="300"/>
                </a:spcBef>
              </a:pPr>
              <a:r>
                <a:rPr sz="2000" b="1" dirty="0">
                  <a:latin typeface="Arial"/>
                  <a:cs typeface="Arial"/>
                </a:rPr>
                <a:t>Neutron</a:t>
              </a:r>
              <a:endParaRPr sz="2000">
                <a:latin typeface="Arial"/>
                <a:cs typeface="Arial"/>
              </a:endParaRPr>
            </a:p>
          </p:txBody>
        </p:sp>
        <p:grpSp>
          <p:nvGrpSpPr>
            <p:cNvPr id="9" name="object 9"/>
            <p:cNvGrpSpPr/>
            <p:nvPr/>
          </p:nvGrpSpPr>
          <p:grpSpPr>
            <a:xfrm>
              <a:off x="2286127" y="2024744"/>
              <a:ext cx="4839335" cy="1910080"/>
              <a:chOff x="2286126" y="2012442"/>
              <a:chExt cx="4839335" cy="1910080"/>
            </a:xfrm>
          </p:grpSpPr>
          <p:sp>
            <p:nvSpPr>
              <p:cNvPr id="10" name="object 10"/>
              <p:cNvSpPr/>
              <p:nvPr/>
            </p:nvSpPr>
            <p:spPr>
              <a:xfrm>
                <a:off x="2629154" y="2012441"/>
                <a:ext cx="4495800" cy="766445"/>
              </a:xfrm>
              <a:custGeom>
                <a:avLst/>
                <a:gdLst/>
                <a:ahLst/>
                <a:cxnLst/>
                <a:rect l="l" t="t" r="r" b="b"/>
                <a:pathLst>
                  <a:path w="4495800" h="766444">
                    <a:moveTo>
                      <a:pt x="1283589" y="23368"/>
                    </a:moveTo>
                    <a:lnTo>
                      <a:pt x="1272032" y="635"/>
                    </a:lnTo>
                    <a:lnTo>
                      <a:pt x="62611" y="608812"/>
                    </a:lnTo>
                    <a:lnTo>
                      <a:pt x="51181" y="586105"/>
                    </a:lnTo>
                    <a:lnTo>
                      <a:pt x="0" y="654685"/>
                    </a:lnTo>
                    <a:lnTo>
                      <a:pt x="85598" y="654431"/>
                    </a:lnTo>
                    <a:lnTo>
                      <a:pt x="77025" y="637413"/>
                    </a:lnTo>
                    <a:lnTo>
                      <a:pt x="74129" y="631685"/>
                    </a:lnTo>
                    <a:lnTo>
                      <a:pt x="1283589" y="23368"/>
                    </a:lnTo>
                    <a:close/>
                  </a:path>
                  <a:path w="4495800" h="766444">
                    <a:moveTo>
                      <a:pt x="4495800" y="756285"/>
                    </a:moveTo>
                    <a:lnTo>
                      <a:pt x="4486478" y="746379"/>
                    </a:lnTo>
                    <a:lnTo>
                      <a:pt x="4437126" y="693928"/>
                    </a:lnTo>
                    <a:lnTo>
                      <a:pt x="4428337" y="718007"/>
                    </a:lnTo>
                    <a:lnTo>
                      <a:pt x="2468245" y="0"/>
                    </a:lnTo>
                    <a:lnTo>
                      <a:pt x="2459482" y="24003"/>
                    </a:lnTo>
                    <a:lnTo>
                      <a:pt x="4419574" y="742010"/>
                    </a:lnTo>
                    <a:lnTo>
                      <a:pt x="4410837" y="765937"/>
                    </a:lnTo>
                    <a:lnTo>
                      <a:pt x="4495800" y="756285"/>
                    </a:lnTo>
                    <a:close/>
                  </a:path>
                </a:pathLst>
              </a:custGeom>
              <a:solidFill>
                <a:srgbClr val="000000"/>
              </a:solidFill>
            </p:spPr>
            <p:txBody>
              <a:bodyPr wrap="square" lIns="0" tIns="0" rIns="0" bIns="0" rtlCol="0"/>
              <a:lstStyle/>
              <a:p>
                <a:endParaRPr/>
              </a:p>
            </p:txBody>
          </p:sp>
          <p:sp>
            <p:nvSpPr>
              <p:cNvPr id="11" name="object 11"/>
              <p:cNvSpPr/>
              <p:nvPr/>
            </p:nvSpPr>
            <p:spPr>
              <a:xfrm>
                <a:off x="2286127" y="3271266"/>
                <a:ext cx="4305300" cy="651510"/>
              </a:xfrm>
              <a:custGeom>
                <a:avLst/>
                <a:gdLst/>
                <a:ahLst/>
                <a:cxnLst/>
                <a:rect l="l" t="t" r="r" b="b"/>
                <a:pathLst>
                  <a:path w="4305300" h="651510">
                    <a:moveTo>
                      <a:pt x="1508887" y="627380"/>
                    </a:moveTo>
                    <a:lnTo>
                      <a:pt x="75565" y="23469"/>
                    </a:lnTo>
                    <a:lnTo>
                      <a:pt x="77647" y="18542"/>
                    </a:lnTo>
                    <a:lnTo>
                      <a:pt x="85471" y="0"/>
                    </a:lnTo>
                    <a:lnTo>
                      <a:pt x="0" y="5461"/>
                    </a:lnTo>
                    <a:lnTo>
                      <a:pt x="55753" y="70485"/>
                    </a:lnTo>
                    <a:lnTo>
                      <a:pt x="65659" y="46977"/>
                    </a:lnTo>
                    <a:lnTo>
                      <a:pt x="1498981" y="650900"/>
                    </a:lnTo>
                    <a:lnTo>
                      <a:pt x="1508887" y="627380"/>
                    </a:lnTo>
                    <a:close/>
                  </a:path>
                  <a:path w="4305300" h="651510">
                    <a:moveTo>
                      <a:pt x="4305173" y="132334"/>
                    </a:moveTo>
                    <a:lnTo>
                      <a:pt x="4220845" y="118110"/>
                    </a:lnTo>
                    <a:lnTo>
                      <a:pt x="4228236" y="142519"/>
                    </a:lnTo>
                    <a:lnTo>
                      <a:pt x="2637790" y="626795"/>
                    </a:lnTo>
                    <a:lnTo>
                      <a:pt x="2645283" y="651217"/>
                    </a:lnTo>
                    <a:lnTo>
                      <a:pt x="4235640" y="166928"/>
                    </a:lnTo>
                    <a:lnTo>
                      <a:pt x="4243070" y="191389"/>
                    </a:lnTo>
                    <a:lnTo>
                      <a:pt x="4298353" y="138811"/>
                    </a:lnTo>
                    <a:lnTo>
                      <a:pt x="4305173" y="132334"/>
                    </a:lnTo>
                    <a:close/>
                  </a:path>
                </a:pathLst>
              </a:custGeom>
              <a:solidFill>
                <a:srgbClr val="FF0000"/>
              </a:solidFill>
            </p:spPr>
            <p:txBody>
              <a:bodyPr wrap="square" lIns="0" tIns="0" rIns="0" bIns="0" rtlCol="0"/>
              <a:lstStyle/>
              <a:p>
                <a:endParaRPr/>
              </a:p>
            </p:txBody>
          </p:sp>
        </p:grpSp>
      </p:grpSp>
      <p:sp>
        <p:nvSpPr>
          <p:cNvPr id="14" name="Platshållare för sidfot 13">
            <a:extLst>
              <a:ext uri="{FF2B5EF4-FFF2-40B4-BE49-F238E27FC236}">
                <a16:creationId xmlns:a16="http://schemas.microsoft.com/office/drawing/2014/main" id="{53F96992-94D9-44EA-8295-34213339BC81}"/>
              </a:ext>
            </a:extLst>
          </p:cNvPr>
          <p:cNvSpPr>
            <a:spLocks noGrp="1"/>
          </p:cNvSpPr>
          <p:nvPr>
            <p:ph type="ftr" sz="quarter" idx="5"/>
          </p:nvPr>
        </p:nvSpPr>
        <p:spPr/>
        <p:txBody>
          <a:bodyPr/>
          <a:lstStyle/>
          <a:p>
            <a:endParaRPr lang="sv-SE" dirty="0"/>
          </a:p>
        </p:txBody>
      </p:sp>
      <p:grpSp>
        <p:nvGrpSpPr>
          <p:cNvPr id="22" name="Grupp 21">
            <a:extLst>
              <a:ext uri="{FF2B5EF4-FFF2-40B4-BE49-F238E27FC236}">
                <a16:creationId xmlns:a16="http://schemas.microsoft.com/office/drawing/2014/main" id="{F05963C4-FDE3-E104-C5B4-3DCD8FD911A5}"/>
              </a:ext>
            </a:extLst>
          </p:cNvPr>
          <p:cNvGrpSpPr/>
          <p:nvPr/>
        </p:nvGrpSpPr>
        <p:grpSpPr>
          <a:xfrm>
            <a:off x="331069" y="4696216"/>
            <a:ext cx="3622258" cy="2154224"/>
            <a:chOff x="267514" y="3722050"/>
            <a:chExt cx="4327017" cy="3128390"/>
          </a:xfrm>
        </p:grpSpPr>
        <p:pic>
          <p:nvPicPr>
            <p:cNvPr id="20" name="object 6">
              <a:extLst>
                <a:ext uri="{FF2B5EF4-FFF2-40B4-BE49-F238E27FC236}">
                  <a16:creationId xmlns:a16="http://schemas.microsoft.com/office/drawing/2014/main" id="{59EE22F9-01BF-7FF6-3F0F-5EB24AD009B7}"/>
                </a:ext>
              </a:extLst>
            </p:cNvPr>
            <p:cNvPicPr/>
            <p:nvPr/>
          </p:nvPicPr>
          <p:blipFill>
            <a:blip r:embed="rId3" cstate="print"/>
            <a:stretch>
              <a:fillRect/>
            </a:stretch>
          </p:blipFill>
          <p:spPr>
            <a:xfrm>
              <a:off x="267514" y="4103049"/>
              <a:ext cx="4327017" cy="2747391"/>
            </a:xfrm>
            <a:prstGeom prst="rect">
              <a:avLst/>
            </a:prstGeom>
          </p:spPr>
        </p:pic>
        <p:sp>
          <p:nvSpPr>
            <p:cNvPr id="21" name="object 8">
              <a:extLst>
                <a:ext uri="{FF2B5EF4-FFF2-40B4-BE49-F238E27FC236}">
                  <a16:creationId xmlns:a16="http://schemas.microsoft.com/office/drawing/2014/main" id="{DD3494B7-0C1C-9ACC-3361-31E18A86D5B2}"/>
                </a:ext>
              </a:extLst>
            </p:cNvPr>
            <p:cNvSpPr txBox="1"/>
            <p:nvPr/>
          </p:nvSpPr>
          <p:spPr>
            <a:xfrm>
              <a:off x="705028" y="3722050"/>
              <a:ext cx="3749776" cy="376188"/>
            </a:xfrm>
            <a:prstGeom prst="rect">
              <a:avLst/>
            </a:prstGeom>
          </p:spPr>
          <p:txBody>
            <a:bodyPr vert="horz" wrap="square" lIns="0" tIns="12700" rIns="0" bIns="0" rtlCol="0">
              <a:spAutoFit/>
            </a:bodyPr>
            <a:lstStyle/>
            <a:p>
              <a:pPr marL="12700">
                <a:spcBef>
                  <a:spcPts val="100"/>
                </a:spcBef>
              </a:pPr>
              <a:r>
                <a:rPr lang="sv-SE" sz="1600" b="1" dirty="0">
                  <a:latin typeface="Garamond" panose="02020404030301010803" pitchFamily="18" charset="0"/>
                  <a:cs typeface="Arial"/>
                </a:rPr>
                <a:t>PSD: </a:t>
              </a:r>
              <a:r>
                <a:rPr sz="1600" b="1" dirty="0">
                  <a:latin typeface="Garamond" panose="02020404030301010803" pitchFamily="18" charset="0"/>
                  <a:cs typeface="Arial"/>
                </a:rPr>
                <a:t>Charge</a:t>
              </a:r>
              <a:r>
                <a:rPr sz="1600" b="1" spc="-35" dirty="0">
                  <a:latin typeface="Garamond" panose="02020404030301010803" pitchFamily="18" charset="0"/>
                  <a:cs typeface="Arial"/>
                </a:rPr>
                <a:t> </a:t>
              </a:r>
              <a:r>
                <a:rPr sz="1600" b="1" dirty="0">
                  <a:latin typeface="Garamond" panose="02020404030301010803" pitchFamily="18" charset="0"/>
                  <a:cs typeface="Arial"/>
                </a:rPr>
                <a:t>Comparison</a:t>
              </a:r>
              <a:r>
                <a:rPr sz="1600" b="1" spc="-30" dirty="0">
                  <a:latin typeface="Garamond" panose="02020404030301010803" pitchFamily="18" charset="0"/>
                  <a:cs typeface="Arial"/>
                </a:rPr>
                <a:t> </a:t>
              </a:r>
              <a:r>
                <a:rPr sz="1600" b="1" spc="-5" dirty="0">
                  <a:latin typeface="Garamond" panose="02020404030301010803" pitchFamily="18" charset="0"/>
                  <a:cs typeface="Arial"/>
                </a:rPr>
                <a:t>Method</a:t>
              </a:r>
              <a:endParaRPr sz="1600" dirty="0">
                <a:latin typeface="Garamond" panose="02020404030301010803" pitchFamily="18" charset="0"/>
                <a:cs typeface="Arial"/>
              </a:endParaRPr>
            </a:p>
          </p:txBody>
        </p:sp>
      </p:grpSp>
      <p:pic>
        <p:nvPicPr>
          <p:cNvPr id="23" name="object 5">
            <a:extLst>
              <a:ext uri="{FF2B5EF4-FFF2-40B4-BE49-F238E27FC236}">
                <a16:creationId xmlns:a16="http://schemas.microsoft.com/office/drawing/2014/main" id="{05DE42DF-C039-3BD7-1240-12AFBDD50495}"/>
              </a:ext>
            </a:extLst>
          </p:cNvPr>
          <p:cNvPicPr/>
          <p:nvPr/>
        </p:nvPicPr>
        <p:blipFill>
          <a:blip r:embed="rId4" cstate="print"/>
          <a:stretch>
            <a:fillRect/>
          </a:stretch>
        </p:blipFill>
        <p:spPr>
          <a:xfrm>
            <a:off x="4165053" y="4756114"/>
            <a:ext cx="3622258" cy="2065529"/>
          </a:xfrm>
          <a:prstGeom prst="rect">
            <a:avLst/>
          </a:prstGeom>
        </p:spPr>
      </p:pic>
      <p:sp>
        <p:nvSpPr>
          <p:cNvPr id="24" name="object 7">
            <a:extLst>
              <a:ext uri="{FF2B5EF4-FFF2-40B4-BE49-F238E27FC236}">
                <a16:creationId xmlns:a16="http://schemas.microsoft.com/office/drawing/2014/main" id="{5B1F238A-9F24-3AA9-6FDB-74EE3588A8CF}"/>
              </a:ext>
            </a:extLst>
          </p:cNvPr>
          <p:cNvSpPr txBox="1"/>
          <p:nvPr/>
        </p:nvSpPr>
        <p:spPr>
          <a:xfrm>
            <a:off x="5976182" y="5714621"/>
            <a:ext cx="3008630" cy="299720"/>
          </a:xfrm>
          <a:prstGeom prst="rect">
            <a:avLst/>
          </a:prstGeom>
        </p:spPr>
        <p:txBody>
          <a:bodyPr vert="horz" wrap="square" lIns="0" tIns="12700" rIns="0" bIns="0" rtlCol="0">
            <a:spAutoFit/>
          </a:bodyPr>
          <a:lstStyle/>
          <a:p>
            <a:pPr marL="12700">
              <a:spcBef>
                <a:spcPts val="100"/>
              </a:spcBef>
            </a:pPr>
            <a:r>
              <a:rPr sz="1800" spc="-45" dirty="0">
                <a:latin typeface="Garamond" panose="02020404030301010803" pitchFamily="18" charset="0"/>
                <a:cs typeface="Times New Roman"/>
              </a:rPr>
              <a:t>ToF</a:t>
            </a:r>
            <a:r>
              <a:rPr sz="1800" spc="-20" dirty="0">
                <a:latin typeface="Garamond" panose="02020404030301010803" pitchFamily="18" charset="0"/>
                <a:cs typeface="Times New Roman"/>
              </a:rPr>
              <a:t> </a:t>
            </a:r>
            <a:r>
              <a:rPr sz="1800" dirty="0">
                <a:latin typeface="Garamond" panose="02020404030301010803" pitchFamily="18" charset="0"/>
                <a:cs typeface="Times New Roman"/>
              </a:rPr>
              <a:t>=</a:t>
            </a:r>
            <a:r>
              <a:rPr sz="1800" spc="-15" dirty="0">
                <a:latin typeface="Garamond" panose="02020404030301010803" pitchFamily="18" charset="0"/>
                <a:cs typeface="Times New Roman"/>
              </a:rPr>
              <a:t> </a:t>
            </a:r>
            <a:r>
              <a:rPr sz="1800" dirty="0">
                <a:latin typeface="Garamond" panose="02020404030301010803" pitchFamily="18" charset="0"/>
                <a:cs typeface="Times New Roman"/>
              </a:rPr>
              <a:t>CFDtime</a:t>
            </a:r>
            <a:r>
              <a:rPr sz="1800" spc="-20" dirty="0">
                <a:latin typeface="Garamond" panose="02020404030301010803" pitchFamily="18" charset="0"/>
                <a:cs typeface="Times New Roman"/>
              </a:rPr>
              <a:t> </a:t>
            </a:r>
            <a:r>
              <a:rPr sz="1800" dirty="0">
                <a:latin typeface="Garamond" panose="02020404030301010803" pitchFamily="18" charset="0"/>
                <a:cs typeface="Times New Roman"/>
              </a:rPr>
              <a:t>-</a:t>
            </a:r>
            <a:r>
              <a:rPr sz="1800" spc="-10" dirty="0">
                <a:latin typeface="Garamond" panose="02020404030301010803" pitchFamily="18" charset="0"/>
                <a:cs typeface="Times New Roman"/>
              </a:rPr>
              <a:t> </a:t>
            </a:r>
            <a:r>
              <a:rPr sz="1800" dirty="0" err="1">
                <a:latin typeface="Garamond" panose="02020404030301010803" pitchFamily="18" charset="0"/>
                <a:cs typeface="Times New Roman"/>
              </a:rPr>
              <a:t>RFtime</a:t>
            </a:r>
            <a:endParaRPr sz="1800" dirty="0">
              <a:latin typeface="Garamond" panose="02020404030301010803" pitchFamily="18" charset="0"/>
              <a:cs typeface="Times New Roman"/>
            </a:endParaRPr>
          </a:p>
        </p:txBody>
      </p:sp>
      <p:sp>
        <p:nvSpPr>
          <p:cNvPr id="15" name="textruta 14">
            <a:extLst>
              <a:ext uri="{FF2B5EF4-FFF2-40B4-BE49-F238E27FC236}">
                <a16:creationId xmlns:a16="http://schemas.microsoft.com/office/drawing/2014/main" id="{07D2B990-B537-FE4C-C007-79E941DD93D9}"/>
              </a:ext>
            </a:extLst>
          </p:cNvPr>
          <p:cNvSpPr txBox="1"/>
          <p:nvPr/>
        </p:nvSpPr>
        <p:spPr>
          <a:xfrm>
            <a:off x="6988331" y="6615944"/>
            <a:ext cx="2365099"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sv-SE" sz="1200" dirty="0">
                <a:solidFill>
                  <a:schemeClr val="accent2">
                    <a:lumMod val="40000"/>
                    <a:lumOff val="60000"/>
                  </a:schemeClr>
                </a:solidFill>
              </a:rPr>
              <a:t>NN2024  Whistler, BC CA /  BC </a:t>
            </a:r>
          </a:p>
        </p:txBody>
      </p:sp>
      <p:pic>
        <p:nvPicPr>
          <p:cNvPr id="25" name="Picture 8" descr="kth_cmyk">
            <a:extLst>
              <a:ext uri="{FF2B5EF4-FFF2-40B4-BE49-F238E27FC236}">
                <a16:creationId xmlns:a16="http://schemas.microsoft.com/office/drawing/2014/main" id="{37AF028D-556E-69E5-A730-74673E43030F}"/>
              </a:ext>
            </a:extLst>
          </p:cNvPr>
          <p:cNvPicPr>
            <a:picLocks noChangeAspect="1" noChangeArrowheads="1"/>
          </p:cNvPicPr>
          <p:nvPr/>
        </p:nvPicPr>
        <p:blipFill>
          <a:blip r:embed="rId5" cstate="print"/>
          <a:srcRect/>
          <a:stretch>
            <a:fillRect/>
          </a:stretch>
        </p:blipFill>
        <p:spPr bwMode="auto">
          <a:xfrm>
            <a:off x="104176" y="84957"/>
            <a:ext cx="819150" cy="819150"/>
          </a:xfrm>
          <a:prstGeom prst="rect">
            <a:avLst/>
          </a:prstGeom>
          <a:noFill/>
          <a:ln w="9525">
            <a:noFill/>
            <a:miter lim="800000"/>
            <a:headEnd/>
            <a:tailEnd/>
          </a:ln>
        </p:spPr>
      </p:pic>
      <p:pic>
        <p:nvPicPr>
          <p:cNvPr id="26" name="Picture 7" descr="Picture 7">
            <a:extLst>
              <a:ext uri="{FF2B5EF4-FFF2-40B4-BE49-F238E27FC236}">
                <a16:creationId xmlns:a16="http://schemas.microsoft.com/office/drawing/2014/main" id="{4E724062-57C7-9DC1-621F-79EEEA929DEA}"/>
              </a:ext>
            </a:extLst>
          </p:cNvPr>
          <p:cNvPicPr>
            <a:picLocks noChangeAspect="1"/>
          </p:cNvPicPr>
          <p:nvPr/>
        </p:nvPicPr>
        <p:blipFill>
          <a:blip r:embed="rId6"/>
          <a:srcRect l="9920" t="10983" r="11334" b="11674"/>
          <a:stretch>
            <a:fillRect/>
          </a:stretch>
        </p:blipFill>
        <p:spPr>
          <a:xfrm>
            <a:off x="8254858" y="109644"/>
            <a:ext cx="819150" cy="937034"/>
          </a:xfrm>
          <a:prstGeom prst="rect">
            <a:avLst/>
          </a:prstGeom>
          <a:ln w="12700">
            <a:miter lim="400000"/>
          </a:ln>
        </p:spPr>
      </p:pic>
    </p:spTree>
    <p:extLst>
      <p:ext uri="{BB962C8B-B14F-4D97-AF65-F5344CB8AC3E}">
        <p14:creationId xmlns:p14="http://schemas.microsoft.com/office/powerpoint/2010/main" val="3222274090"/>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4176" y="2895404"/>
            <a:ext cx="7779639" cy="3923919"/>
          </a:xfrm>
          <a:prstGeom prst="rect">
            <a:avLst/>
          </a:prstGeom>
        </p:spPr>
      </p:pic>
      <p:sp>
        <p:nvSpPr>
          <p:cNvPr id="5" name="object 5"/>
          <p:cNvSpPr txBox="1"/>
          <p:nvPr/>
        </p:nvSpPr>
        <p:spPr>
          <a:xfrm>
            <a:off x="8739758" y="5785566"/>
            <a:ext cx="166370" cy="154529"/>
          </a:xfrm>
          <a:prstGeom prst="rect">
            <a:avLst/>
          </a:prstGeom>
        </p:spPr>
        <p:txBody>
          <a:bodyPr vert="horz" wrap="square" lIns="0" tIns="635" rIns="0" bIns="0" rtlCol="0">
            <a:spAutoFit/>
          </a:bodyPr>
          <a:lstStyle/>
          <a:p>
            <a:pPr marL="12700">
              <a:spcBef>
                <a:spcPts val="5"/>
              </a:spcBef>
            </a:pPr>
            <a:r>
              <a:rPr sz="1000" b="1" spc="-10" dirty="0">
                <a:latin typeface="Arial"/>
                <a:cs typeface="Arial"/>
              </a:rPr>
              <a:t>23</a:t>
            </a:r>
            <a:endParaRPr sz="1000">
              <a:latin typeface="Arial"/>
              <a:cs typeface="Arial"/>
            </a:endParaRPr>
          </a:p>
        </p:txBody>
      </p:sp>
      <p:sp>
        <p:nvSpPr>
          <p:cNvPr id="6" name="Platshållare för sidfot 5">
            <a:extLst>
              <a:ext uri="{FF2B5EF4-FFF2-40B4-BE49-F238E27FC236}">
                <a16:creationId xmlns:a16="http://schemas.microsoft.com/office/drawing/2014/main" id="{0DFE1F4C-4192-C600-63A8-449D4AD26682}"/>
              </a:ext>
            </a:extLst>
          </p:cNvPr>
          <p:cNvSpPr>
            <a:spLocks noGrp="1"/>
          </p:cNvSpPr>
          <p:nvPr>
            <p:ph type="ftr" sz="quarter" idx="5"/>
          </p:nvPr>
        </p:nvSpPr>
        <p:spPr/>
        <p:txBody>
          <a:bodyPr/>
          <a:lstStyle/>
          <a:p>
            <a:endParaRPr lang="sv-SE" dirty="0"/>
          </a:p>
        </p:txBody>
      </p:sp>
      <p:sp>
        <p:nvSpPr>
          <p:cNvPr id="7" name="textruta 6">
            <a:extLst>
              <a:ext uri="{FF2B5EF4-FFF2-40B4-BE49-F238E27FC236}">
                <a16:creationId xmlns:a16="http://schemas.microsoft.com/office/drawing/2014/main" id="{DB7029C6-3CFF-90BB-0A66-488D952BD6CA}"/>
              </a:ext>
            </a:extLst>
          </p:cNvPr>
          <p:cNvSpPr txBox="1"/>
          <p:nvPr/>
        </p:nvSpPr>
        <p:spPr>
          <a:xfrm>
            <a:off x="6988331" y="6615944"/>
            <a:ext cx="2365099"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sv-SE" sz="1200" dirty="0">
                <a:solidFill>
                  <a:schemeClr val="accent2">
                    <a:lumMod val="40000"/>
                    <a:lumOff val="60000"/>
                  </a:schemeClr>
                </a:solidFill>
              </a:rPr>
              <a:t>NN2024  Whistler, BC CA /  BC </a:t>
            </a:r>
          </a:p>
        </p:txBody>
      </p:sp>
      <p:pic>
        <p:nvPicPr>
          <p:cNvPr id="10" name="Picture 8" descr="kth_cmyk">
            <a:extLst>
              <a:ext uri="{FF2B5EF4-FFF2-40B4-BE49-F238E27FC236}">
                <a16:creationId xmlns:a16="http://schemas.microsoft.com/office/drawing/2014/main" id="{42338B4E-3E30-DB7B-7846-B9AE2459138F}"/>
              </a:ext>
            </a:extLst>
          </p:cNvPr>
          <p:cNvPicPr>
            <a:picLocks noChangeAspect="1" noChangeArrowheads="1"/>
          </p:cNvPicPr>
          <p:nvPr/>
        </p:nvPicPr>
        <p:blipFill>
          <a:blip r:embed="rId3" cstate="print"/>
          <a:srcRect/>
          <a:stretch>
            <a:fillRect/>
          </a:stretch>
        </p:blipFill>
        <p:spPr bwMode="auto">
          <a:xfrm>
            <a:off x="104176" y="84957"/>
            <a:ext cx="819150" cy="819150"/>
          </a:xfrm>
          <a:prstGeom prst="rect">
            <a:avLst/>
          </a:prstGeom>
          <a:noFill/>
          <a:ln w="9525">
            <a:noFill/>
            <a:miter lim="800000"/>
            <a:headEnd/>
            <a:tailEnd/>
          </a:ln>
        </p:spPr>
      </p:pic>
      <p:sp>
        <p:nvSpPr>
          <p:cNvPr id="11" name="object 5">
            <a:extLst>
              <a:ext uri="{FF2B5EF4-FFF2-40B4-BE49-F238E27FC236}">
                <a16:creationId xmlns:a16="http://schemas.microsoft.com/office/drawing/2014/main" id="{D0933509-A807-B91E-765F-0294852ACEB6}"/>
              </a:ext>
            </a:extLst>
          </p:cNvPr>
          <p:cNvSpPr txBox="1">
            <a:spLocks noGrp="1"/>
          </p:cNvSpPr>
          <p:nvPr>
            <p:ph type="title"/>
          </p:nvPr>
        </p:nvSpPr>
        <p:spPr>
          <a:xfrm>
            <a:off x="1539004" y="81866"/>
            <a:ext cx="6503670" cy="751488"/>
          </a:xfrm>
          <a:prstGeom prst="rect">
            <a:avLst/>
          </a:prstGeom>
        </p:spPr>
        <p:txBody>
          <a:bodyPr vert="horz" wrap="square" lIns="0" tIns="12700" rIns="0" bIns="0" rtlCol="0" anchor="ctr">
            <a:spAutoFit/>
          </a:bodyPr>
          <a:lstStyle/>
          <a:p>
            <a:pPr marL="12700">
              <a:spcBef>
                <a:spcPts val="100"/>
              </a:spcBef>
            </a:pPr>
            <a:r>
              <a:rPr lang="sv-SE" sz="2400" b="0" spc="-5" dirty="0">
                <a:latin typeface="Garamond" panose="02020404030301010803" pitchFamily="18" charset="0"/>
              </a:rPr>
              <a:t>Neutron s</a:t>
            </a:r>
            <a:r>
              <a:rPr sz="2400" b="0" spc="-5" dirty="0" err="1">
                <a:latin typeface="Garamond" panose="02020404030301010803" pitchFamily="18" charset="0"/>
              </a:rPr>
              <a:t>catter</a:t>
            </a:r>
            <a:r>
              <a:rPr lang="sv-SE" sz="2400" b="0" spc="-5" dirty="0">
                <a:latin typeface="Garamond" panose="02020404030301010803" pitchFamily="18" charset="0"/>
              </a:rPr>
              <a:t> </a:t>
            </a:r>
            <a:r>
              <a:rPr lang="sv-SE" sz="2400" b="0" spc="-5" dirty="0" err="1">
                <a:latin typeface="Garamond" panose="02020404030301010803" pitchFamily="18" charset="0"/>
              </a:rPr>
              <a:t>rejection</a:t>
            </a:r>
            <a:r>
              <a:rPr lang="sv-SE" sz="2400" b="0" spc="-5" dirty="0">
                <a:latin typeface="Garamond" panose="02020404030301010803" pitchFamily="18" charset="0"/>
              </a:rPr>
              <a:t> </a:t>
            </a:r>
            <a:r>
              <a:rPr lang="sv-SE" sz="2400" b="0" spc="-5" dirty="0" err="1">
                <a:latin typeface="Garamond" panose="02020404030301010803" pitchFamily="18" charset="0"/>
              </a:rPr>
              <a:t>critical</a:t>
            </a:r>
            <a:r>
              <a:rPr lang="sv-SE" sz="2400" b="0" spc="-5" dirty="0">
                <a:latin typeface="Garamond" panose="02020404030301010803" pitchFamily="18" charset="0"/>
              </a:rPr>
              <a:t> for </a:t>
            </a:r>
            <a:r>
              <a:rPr lang="sv-SE" sz="2400" b="0" spc="-5" dirty="0" err="1">
                <a:latin typeface="Garamond" panose="02020404030301010803" pitchFamily="18" charset="0"/>
              </a:rPr>
              <a:t>identifying</a:t>
            </a:r>
            <a:r>
              <a:rPr lang="sv-SE" sz="2400" b="0" spc="-5" dirty="0">
                <a:latin typeface="Garamond" panose="02020404030301010803" pitchFamily="18" charset="0"/>
              </a:rPr>
              <a:t> </a:t>
            </a:r>
            <a:r>
              <a:rPr lang="sv-SE" sz="2400" b="0" spc="-5" dirty="0" err="1">
                <a:latin typeface="Garamond" panose="02020404030301010803" pitchFamily="18" charset="0"/>
              </a:rPr>
              <a:t>weak</a:t>
            </a:r>
            <a:r>
              <a:rPr lang="sv-SE" sz="2400" b="0" spc="-5" dirty="0">
                <a:latin typeface="Garamond" panose="02020404030301010803" pitchFamily="18" charset="0"/>
              </a:rPr>
              <a:t> 2n- and 3n-emission </a:t>
            </a:r>
            <a:r>
              <a:rPr lang="sv-SE" sz="2400" b="0" spc="-5" dirty="0" err="1">
                <a:latin typeface="Garamond" panose="02020404030301010803" pitchFamily="18" charset="0"/>
              </a:rPr>
              <a:t>reaction</a:t>
            </a:r>
            <a:r>
              <a:rPr lang="sv-SE" sz="2400" b="0" spc="-5" dirty="0">
                <a:latin typeface="Garamond" panose="02020404030301010803" pitchFamily="18" charset="0"/>
              </a:rPr>
              <a:t> </a:t>
            </a:r>
            <a:r>
              <a:rPr lang="sv-SE" sz="2400" b="0" spc="-5" dirty="0" err="1">
                <a:latin typeface="Garamond" panose="02020404030301010803" pitchFamily="18" charset="0"/>
              </a:rPr>
              <a:t>channels</a:t>
            </a:r>
            <a:endParaRPr sz="2400" b="0" dirty="0">
              <a:latin typeface="Garamond" panose="02020404030301010803" pitchFamily="18" charset="0"/>
            </a:endParaRPr>
          </a:p>
        </p:txBody>
      </p:sp>
      <p:grpSp>
        <p:nvGrpSpPr>
          <p:cNvPr id="12" name="Grupp 11">
            <a:extLst>
              <a:ext uri="{FF2B5EF4-FFF2-40B4-BE49-F238E27FC236}">
                <a16:creationId xmlns:a16="http://schemas.microsoft.com/office/drawing/2014/main" id="{BBC2212C-7329-C477-CA4D-910AA2C4C37A}"/>
              </a:ext>
            </a:extLst>
          </p:cNvPr>
          <p:cNvGrpSpPr/>
          <p:nvPr/>
        </p:nvGrpSpPr>
        <p:grpSpPr>
          <a:xfrm>
            <a:off x="2343244" y="905640"/>
            <a:ext cx="4046570" cy="2004684"/>
            <a:chOff x="4585283" y="2395029"/>
            <a:chExt cx="4004997" cy="2359660"/>
          </a:xfrm>
        </p:grpSpPr>
        <p:grpSp>
          <p:nvGrpSpPr>
            <p:cNvPr id="13" name="object 6">
              <a:extLst>
                <a:ext uri="{FF2B5EF4-FFF2-40B4-BE49-F238E27FC236}">
                  <a16:creationId xmlns:a16="http://schemas.microsoft.com/office/drawing/2014/main" id="{4F4CE58C-C944-2558-0E9D-AAEFBD138213}"/>
                </a:ext>
              </a:extLst>
            </p:cNvPr>
            <p:cNvGrpSpPr/>
            <p:nvPr/>
          </p:nvGrpSpPr>
          <p:grpSpPr>
            <a:xfrm>
              <a:off x="5367909" y="2395029"/>
              <a:ext cx="3162300" cy="2359660"/>
              <a:chOff x="5367909" y="1537779"/>
              <a:chExt cx="3162300" cy="2359660"/>
            </a:xfrm>
          </p:grpSpPr>
          <p:sp>
            <p:nvSpPr>
              <p:cNvPr id="16" name="object 7">
                <a:extLst>
                  <a:ext uri="{FF2B5EF4-FFF2-40B4-BE49-F238E27FC236}">
                    <a16:creationId xmlns:a16="http://schemas.microsoft.com/office/drawing/2014/main" id="{AE092518-E8E4-DB66-ECA9-C4E97E27123A}"/>
                  </a:ext>
                </a:extLst>
              </p:cNvPr>
              <p:cNvSpPr/>
              <p:nvPr/>
            </p:nvSpPr>
            <p:spPr>
              <a:xfrm>
                <a:off x="7549261" y="3066922"/>
                <a:ext cx="974725" cy="824230"/>
              </a:xfrm>
              <a:custGeom>
                <a:avLst/>
                <a:gdLst/>
                <a:ahLst/>
                <a:cxnLst/>
                <a:rect l="l" t="t" r="r" b="b"/>
                <a:pathLst>
                  <a:path w="974725" h="824229">
                    <a:moveTo>
                      <a:pt x="103124" y="0"/>
                    </a:moveTo>
                    <a:lnTo>
                      <a:pt x="139067" y="25769"/>
                    </a:lnTo>
                    <a:lnTo>
                      <a:pt x="169488" y="96878"/>
                    </a:lnTo>
                    <a:lnTo>
                      <a:pt x="181901" y="146529"/>
                    </a:lnTo>
                    <a:lnTo>
                      <a:pt x="192061" y="204027"/>
                    </a:lnTo>
                    <a:lnTo>
                      <a:pt x="199678" y="268212"/>
                    </a:lnTo>
                    <a:lnTo>
                      <a:pt x="204461" y="337919"/>
                    </a:lnTo>
                    <a:lnTo>
                      <a:pt x="206121" y="411988"/>
                    </a:lnTo>
                    <a:lnTo>
                      <a:pt x="204461" y="486058"/>
                    </a:lnTo>
                    <a:lnTo>
                      <a:pt x="199678" y="555771"/>
                    </a:lnTo>
                    <a:lnTo>
                      <a:pt x="192061" y="619964"/>
                    </a:lnTo>
                    <a:lnTo>
                      <a:pt x="181901" y="677473"/>
                    </a:lnTo>
                    <a:lnTo>
                      <a:pt x="169488" y="727134"/>
                    </a:lnTo>
                    <a:lnTo>
                      <a:pt x="155114" y="767785"/>
                    </a:lnTo>
                    <a:lnTo>
                      <a:pt x="121641" y="817401"/>
                    </a:lnTo>
                    <a:lnTo>
                      <a:pt x="103124" y="824039"/>
                    </a:lnTo>
                    <a:lnTo>
                      <a:pt x="84602" y="817401"/>
                    </a:lnTo>
                    <a:lnTo>
                      <a:pt x="51101" y="767785"/>
                    </a:lnTo>
                    <a:lnTo>
                      <a:pt x="36706" y="727134"/>
                    </a:lnTo>
                    <a:lnTo>
                      <a:pt x="24272" y="677473"/>
                    </a:lnTo>
                    <a:lnTo>
                      <a:pt x="14092" y="619964"/>
                    </a:lnTo>
                    <a:lnTo>
                      <a:pt x="6458" y="555771"/>
                    </a:lnTo>
                    <a:lnTo>
                      <a:pt x="1663" y="486058"/>
                    </a:lnTo>
                    <a:lnTo>
                      <a:pt x="0" y="411988"/>
                    </a:lnTo>
                    <a:lnTo>
                      <a:pt x="1663" y="337919"/>
                    </a:lnTo>
                    <a:lnTo>
                      <a:pt x="6458" y="268212"/>
                    </a:lnTo>
                    <a:lnTo>
                      <a:pt x="14092" y="204027"/>
                    </a:lnTo>
                    <a:lnTo>
                      <a:pt x="24272" y="146529"/>
                    </a:lnTo>
                    <a:lnTo>
                      <a:pt x="36706" y="96878"/>
                    </a:lnTo>
                    <a:lnTo>
                      <a:pt x="51101" y="56237"/>
                    </a:lnTo>
                    <a:lnTo>
                      <a:pt x="84602" y="6636"/>
                    </a:lnTo>
                    <a:lnTo>
                      <a:pt x="103124" y="0"/>
                    </a:lnTo>
                    <a:close/>
                  </a:path>
                  <a:path w="974725" h="824229">
                    <a:moveTo>
                      <a:pt x="103124" y="0"/>
                    </a:moveTo>
                    <a:lnTo>
                      <a:pt x="871601" y="0"/>
                    </a:lnTo>
                    <a:lnTo>
                      <a:pt x="890118" y="6636"/>
                    </a:lnTo>
                    <a:lnTo>
                      <a:pt x="923591" y="56237"/>
                    </a:lnTo>
                    <a:lnTo>
                      <a:pt x="937965" y="96878"/>
                    </a:lnTo>
                    <a:lnTo>
                      <a:pt x="950378" y="146529"/>
                    </a:lnTo>
                    <a:lnTo>
                      <a:pt x="960538" y="204027"/>
                    </a:lnTo>
                    <a:lnTo>
                      <a:pt x="968155" y="268212"/>
                    </a:lnTo>
                    <a:lnTo>
                      <a:pt x="972938" y="337919"/>
                    </a:lnTo>
                    <a:lnTo>
                      <a:pt x="974598" y="411988"/>
                    </a:lnTo>
                    <a:lnTo>
                      <a:pt x="972938" y="486058"/>
                    </a:lnTo>
                    <a:lnTo>
                      <a:pt x="968155" y="555771"/>
                    </a:lnTo>
                    <a:lnTo>
                      <a:pt x="960538" y="619964"/>
                    </a:lnTo>
                    <a:lnTo>
                      <a:pt x="950378" y="677473"/>
                    </a:lnTo>
                    <a:lnTo>
                      <a:pt x="937965" y="727134"/>
                    </a:lnTo>
                    <a:lnTo>
                      <a:pt x="923591" y="767785"/>
                    </a:lnTo>
                    <a:lnTo>
                      <a:pt x="890118" y="817401"/>
                    </a:lnTo>
                    <a:lnTo>
                      <a:pt x="871601" y="824039"/>
                    </a:lnTo>
                    <a:lnTo>
                      <a:pt x="103124" y="824039"/>
                    </a:lnTo>
                  </a:path>
                </a:pathLst>
              </a:custGeom>
              <a:ln w="12573">
                <a:solidFill>
                  <a:srgbClr val="000000"/>
                </a:solidFill>
                <a:prstDash val="sysDash"/>
              </a:ln>
            </p:spPr>
            <p:txBody>
              <a:bodyPr wrap="square" lIns="0" tIns="0" rIns="0" bIns="0" rtlCol="0"/>
              <a:lstStyle/>
              <a:p>
                <a:endParaRPr/>
              </a:p>
            </p:txBody>
          </p:sp>
          <p:sp>
            <p:nvSpPr>
              <p:cNvPr id="17" name="object 8">
                <a:extLst>
                  <a:ext uri="{FF2B5EF4-FFF2-40B4-BE49-F238E27FC236}">
                    <a16:creationId xmlns:a16="http://schemas.microsoft.com/office/drawing/2014/main" id="{9D1FAE96-3163-306F-8CA0-8A32C0EBBB0D}"/>
                  </a:ext>
                </a:extLst>
              </p:cNvPr>
              <p:cNvSpPr/>
              <p:nvPr/>
            </p:nvSpPr>
            <p:spPr>
              <a:xfrm>
                <a:off x="6593713" y="1544065"/>
                <a:ext cx="756285" cy="639445"/>
              </a:xfrm>
              <a:custGeom>
                <a:avLst/>
                <a:gdLst/>
                <a:ahLst/>
                <a:cxnLst/>
                <a:rect l="l" t="t" r="r" b="b"/>
                <a:pathLst>
                  <a:path w="756284" h="639444">
                    <a:moveTo>
                      <a:pt x="80009" y="0"/>
                    </a:moveTo>
                    <a:lnTo>
                      <a:pt x="115119" y="32470"/>
                    </a:lnTo>
                    <a:lnTo>
                      <a:pt x="129952" y="70189"/>
                    </a:lnTo>
                    <a:lnTo>
                      <a:pt x="142328" y="119680"/>
                    </a:lnTo>
                    <a:lnTo>
                      <a:pt x="151764" y="179031"/>
                    </a:lnTo>
                    <a:lnTo>
                      <a:pt x="157780" y="246328"/>
                    </a:lnTo>
                    <a:lnTo>
                      <a:pt x="159892" y="319659"/>
                    </a:lnTo>
                    <a:lnTo>
                      <a:pt x="157780" y="392949"/>
                    </a:lnTo>
                    <a:lnTo>
                      <a:pt x="151764" y="460231"/>
                    </a:lnTo>
                    <a:lnTo>
                      <a:pt x="142328" y="519584"/>
                    </a:lnTo>
                    <a:lnTo>
                      <a:pt x="129952" y="569088"/>
                    </a:lnTo>
                    <a:lnTo>
                      <a:pt x="115119" y="606825"/>
                    </a:lnTo>
                    <a:lnTo>
                      <a:pt x="80009" y="639318"/>
                    </a:lnTo>
                    <a:lnTo>
                      <a:pt x="61662" y="630874"/>
                    </a:lnTo>
                    <a:lnTo>
                      <a:pt x="29964" y="569088"/>
                    </a:lnTo>
                    <a:lnTo>
                      <a:pt x="17574" y="519584"/>
                    </a:lnTo>
                    <a:lnTo>
                      <a:pt x="8130" y="460231"/>
                    </a:lnTo>
                    <a:lnTo>
                      <a:pt x="2112" y="392949"/>
                    </a:lnTo>
                    <a:lnTo>
                      <a:pt x="0" y="319659"/>
                    </a:lnTo>
                    <a:lnTo>
                      <a:pt x="2112" y="246328"/>
                    </a:lnTo>
                    <a:lnTo>
                      <a:pt x="8130" y="179031"/>
                    </a:lnTo>
                    <a:lnTo>
                      <a:pt x="17574" y="119680"/>
                    </a:lnTo>
                    <a:lnTo>
                      <a:pt x="29964" y="70189"/>
                    </a:lnTo>
                    <a:lnTo>
                      <a:pt x="44820" y="32470"/>
                    </a:lnTo>
                    <a:lnTo>
                      <a:pt x="80009" y="0"/>
                    </a:lnTo>
                    <a:close/>
                  </a:path>
                  <a:path w="756284" h="639444">
                    <a:moveTo>
                      <a:pt x="80009" y="0"/>
                    </a:moveTo>
                    <a:lnTo>
                      <a:pt x="676401" y="0"/>
                    </a:lnTo>
                    <a:lnTo>
                      <a:pt x="694742" y="8436"/>
                    </a:lnTo>
                    <a:lnTo>
                      <a:pt x="726397" y="70189"/>
                    </a:lnTo>
                    <a:lnTo>
                      <a:pt x="738760" y="119680"/>
                    </a:lnTo>
                    <a:lnTo>
                      <a:pt x="748179" y="179031"/>
                    </a:lnTo>
                    <a:lnTo>
                      <a:pt x="754179" y="246328"/>
                    </a:lnTo>
                    <a:lnTo>
                      <a:pt x="756284" y="319659"/>
                    </a:lnTo>
                    <a:lnTo>
                      <a:pt x="754179" y="392949"/>
                    </a:lnTo>
                    <a:lnTo>
                      <a:pt x="748179" y="460231"/>
                    </a:lnTo>
                    <a:lnTo>
                      <a:pt x="738760" y="519584"/>
                    </a:lnTo>
                    <a:lnTo>
                      <a:pt x="726397" y="569088"/>
                    </a:lnTo>
                    <a:lnTo>
                      <a:pt x="711566" y="606825"/>
                    </a:lnTo>
                    <a:lnTo>
                      <a:pt x="676401" y="639318"/>
                    </a:lnTo>
                    <a:lnTo>
                      <a:pt x="80009" y="639318"/>
                    </a:lnTo>
                  </a:path>
                </a:pathLst>
              </a:custGeom>
              <a:ln w="12573">
                <a:solidFill>
                  <a:srgbClr val="000000"/>
                </a:solidFill>
                <a:prstDash val="sysDash"/>
              </a:ln>
            </p:spPr>
            <p:txBody>
              <a:bodyPr wrap="square" lIns="0" tIns="0" rIns="0" bIns="0" rtlCol="0"/>
              <a:lstStyle/>
              <a:p>
                <a:endParaRPr/>
              </a:p>
            </p:txBody>
          </p:sp>
          <p:sp>
            <p:nvSpPr>
              <p:cNvPr id="18" name="object 9">
                <a:extLst>
                  <a:ext uri="{FF2B5EF4-FFF2-40B4-BE49-F238E27FC236}">
                    <a16:creationId xmlns:a16="http://schemas.microsoft.com/office/drawing/2014/main" id="{3C36C190-EDA1-FE2D-EB7F-CE9D00B487AD}"/>
                  </a:ext>
                </a:extLst>
              </p:cNvPr>
              <p:cNvSpPr/>
              <p:nvPr/>
            </p:nvSpPr>
            <p:spPr>
              <a:xfrm>
                <a:off x="5387213" y="1954402"/>
                <a:ext cx="2589530" cy="1621155"/>
              </a:xfrm>
              <a:custGeom>
                <a:avLst/>
                <a:gdLst/>
                <a:ahLst/>
                <a:cxnLst/>
                <a:rect l="l" t="t" r="r" b="b"/>
                <a:pathLst>
                  <a:path w="2589529" h="1621154">
                    <a:moveTo>
                      <a:pt x="0" y="1384808"/>
                    </a:moveTo>
                    <a:lnTo>
                      <a:pt x="2589021" y="1620901"/>
                    </a:lnTo>
                  </a:path>
                  <a:path w="2589529" h="1621154">
                    <a:moveTo>
                      <a:pt x="2588767" y="1620774"/>
                    </a:moveTo>
                    <a:lnTo>
                      <a:pt x="1584452" y="0"/>
                    </a:lnTo>
                  </a:path>
                </a:pathLst>
              </a:custGeom>
              <a:ln w="12573">
                <a:solidFill>
                  <a:srgbClr val="1551A6"/>
                </a:solidFill>
              </a:ln>
            </p:spPr>
            <p:txBody>
              <a:bodyPr wrap="square" lIns="0" tIns="0" rIns="0" bIns="0" rtlCol="0"/>
              <a:lstStyle/>
              <a:p>
                <a:endParaRPr/>
              </a:p>
            </p:txBody>
          </p:sp>
          <p:sp>
            <p:nvSpPr>
              <p:cNvPr id="19" name="object 10">
                <a:extLst>
                  <a:ext uri="{FF2B5EF4-FFF2-40B4-BE49-F238E27FC236}">
                    <a16:creationId xmlns:a16="http://schemas.microsoft.com/office/drawing/2014/main" id="{771A8FD3-5B11-6496-0A3E-B10D4B6B85E6}"/>
                  </a:ext>
                </a:extLst>
              </p:cNvPr>
              <p:cNvSpPr/>
              <p:nvPr/>
            </p:nvSpPr>
            <p:spPr>
              <a:xfrm>
                <a:off x="7027799" y="1866798"/>
                <a:ext cx="1128395" cy="1678305"/>
              </a:xfrm>
              <a:custGeom>
                <a:avLst/>
                <a:gdLst/>
                <a:ahLst/>
                <a:cxnLst/>
                <a:rect l="l" t="t" r="r" b="b"/>
                <a:pathLst>
                  <a:path w="1128395" h="1678304">
                    <a:moveTo>
                      <a:pt x="0" y="61061"/>
                    </a:moveTo>
                    <a:lnTo>
                      <a:pt x="51006" y="31420"/>
                    </a:lnTo>
                    <a:lnTo>
                      <a:pt x="94678" y="10435"/>
                    </a:lnTo>
                    <a:lnTo>
                      <a:pt x="126444" y="0"/>
                    </a:lnTo>
                    <a:lnTo>
                      <a:pt x="141731" y="2006"/>
                    </a:lnTo>
                    <a:lnTo>
                      <a:pt x="621410" y="767816"/>
                    </a:lnTo>
                    <a:lnTo>
                      <a:pt x="636754" y="769824"/>
                    </a:lnTo>
                    <a:lnTo>
                      <a:pt x="668527" y="759402"/>
                    </a:lnTo>
                    <a:lnTo>
                      <a:pt x="712208" y="738455"/>
                    </a:lnTo>
                    <a:lnTo>
                      <a:pt x="763270" y="708888"/>
                    </a:lnTo>
                    <a:lnTo>
                      <a:pt x="714305" y="741820"/>
                    </a:lnTo>
                    <a:lnTo>
                      <a:pt x="676354" y="771943"/>
                    </a:lnTo>
                    <a:lnTo>
                      <a:pt x="653095" y="795970"/>
                    </a:lnTo>
                    <a:lnTo>
                      <a:pt x="648207" y="810615"/>
                    </a:lnTo>
                    <a:lnTo>
                      <a:pt x="1128014" y="1576425"/>
                    </a:lnTo>
                    <a:lnTo>
                      <a:pt x="1123128" y="1591071"/>
                    </a:lnTo>
                    <a:lnTo>
                      <a:pt x="1099883" y="1615112"/>
                    </a:lnTo>
                    <a:lnTo>
                      <a:pt x="1061970" y="1645273"/>
                    </a:lnTo>
                    <a:lnTo>
                      <a:pt x="1013078" y="1678279"/>
                    </a:lnTo>
                  </a:path>
                </a:pathLst>
              </a:custGeom>
              <a:ln w="9525">
                <a:solidFill>
                  <a:srgbClr val="000000"/>
                </a:solidFill>
              </a:ln>
            </p:spPr>
            <p:txBody>
              <a:bodyPr wrap="square" lIns="0" tIns="0" rIns="0" bIns="0" rtlCol="0"/>
              <a:lstStyle/>
              <a:p>
                <a:endParaRPr/>
              </a:p>
            </p:txBody>
          </p:sp>
          <p:pic>
            <p:nvPicPr>
              <p:cNvPr id="20" name="object 11">
                <a:extLst>
                  <a:ext uri="{FF2B5EF4-FFF2-40B4-BE49-F238E27FC236}">
                    <a16:creationId xmlns:a16="http://schemas.microsoft.com/office/drawing/2014/main" id="{F28B7761-66EB-2883-DF3A-705E1CA75A3C}"/>
                  </a:ext>
                </a:extLst>
              </p:cNvPr>
              <p:cNvPicPr/>
              <p:nvPr/>
            </p:nvPicPr>
            <p:blipFill>
              <a:blip r:embed="rId4" cstate="print"/>
              <a:stretch>
                <a:fillRect/>
              </a:stretch>
            </p:blipFill>
            <p:spPr>
              <a:xfrm>
                <a:off x="6935724" y="1918334"/>
                <a:ext cx="72008" cy="72008"/>
              </a:xfrm>
              <a:prstGeom prst="rect">
                <a:avLst/>
              </a:prstGeom>
            </p:spPr>
          </p:pic>
          <p:pic>
            <p:nvPicPr>
              <p:cNvPr id="21" name="object 12">
                <a:extLst>
                  <a:ext uri="{FF2B5EF4-FFF2-40B4-BE49-F238E27FC236}">
                    <a16:creationId xmlns:a16="http://schemas.microsoft.com/office/drawing/2014/main" id="{4253B239-A037-2D2A-CDFF-B33A7AA28516}"/>
                  </a:ext>
                </a:extLst>
              </p:cNvPr>
              <p:cNvPicPr/>
              <p:nvPr/>
            </p:nvPicPr>
            <p:blipFill>
              <a:blip r:embed="rId4" cstate="print"/>
              <a:stretch>
                <a:fillRect/>
              </a:stretch>
            </p:blipFill>
            <p:spPr>
              <a:xfrm>
                <a:off x="7928610" y="3539109"/>
                <a:ext cx="72009" cy="72009"/>
              </a:xfrm>
              <a:prstGeom prst="rect">
                <a:avLst/>
              </a:prstGeom>
            </p:spPr>
          </p:pic>
          <p:sp>
            <p:nvSpPr>
              <p:cNvPr id="22" name="object 13">
                <a:extLst>
                  <a:ext uri="{FF2B5EF4-FFF2-40B4-BE49-F238E27FC236}">
                    <a16:creationId xmlns:a16="http://schemas.microsoft.com/office/drawing/2014/main" id="{1B1B8A40-8370-8094-4747-F740E57D4A52}"/>
                  </a:ext>
                </a:extLst>
              </p:cNvPr>
              <p:cNvSpPr/>
              <p:nvPr/>
            </p:nvSpPr>
            <p:spPr>
              <a:xfrm>
                <a:off x="5387086" y="1979929"/>
                <a:ext cx="1559560" cy="1359535"/>
              </a:xfrm>
              <a:custGeom>
                <a:avLst/>
                <a:gdLst/>
                <a:ahLst/>
                <a:cxnLst/>
                <a:rect l="l" t="t" r="r" b="b"/>
                <a:pathLst>
                  <a:path w="1559559" h="1359535">
                    <a:moveTo>
                      <a:pt x="1559433" y="0"/>
                    </a:moveTo>
                    <a:lnTo>
                      <a:pt x="0" y="1359281"/>
                    </a:lnTo>
                  </a:path>
                </a:pathLst>
              </a:custGeom>
              <a:ln w="12572">
                <a:solidFill>
                  <a:srgbClr val="1551A6"/>
                </a:solidFill>
              </a:ln>
            </p:spPr>
            <p:txBody>
              <a:bodyPr wrap="square" lIns="0" tIns="0" rIns="0" bIns="0" rtlCol="0"/>
              <a:lstStyle/>
              <a:p>
                <a:endParaRPr/>
              </a:p>
            </p:txBody>
          </p:sp>
          <p:sp>
            <p:nvSpPr>
              <p:cNvPr id="23" name="object 14">
                <a:extLst>
                  <a:ext uri="{FF2B5EF4-FFF2-40B4-BE49-F238E27FC236}">
                    <a16:creationId xmlns:a16="http://schemas.microsoft.com/office/drawing/2014/main" id="{BB49EF7B-8686-A8A0-87A2-4580C0E2348C}"/>
                  </a:ext>
                </a:extLst>
              </p:cNvPr>
              <p:cNvSpPr/>
              <p:nvPr/>
            </p:nvSpPr>
            <p:spPr>
              <a:xfrm>
                <a:off x="5386959" y="3069336"/>
                <a:ext cx="0" cy="542290"/>
              </a:xfrm>
              <a:custGeom>
                <a:avLst/>
                <a:gdLst/>
                <a:ahLst/>
                <a:cxnLst/>
                <a:rect l="l" t="t" r="r" b="b"/>
                <a:pathLst>
                  <a:path h="542289">
                    <a:moveTo>
                      <a:pt x="0" y="541908"/>
                    </a:moveTo>
                    <a:lnTo>
                      <a:pt x="0" y="0"/>
                    </a:lnTo>
                  </a:path>
                </a:pathLst>
              </a:custGeom>
              <a:ln w="38100">
                <a:solidFill>
                  <a:srgbClr val="000000"/>
                </a:solidFill>
              </a:ln>
            </p:spPr>
            <p:txBody>
              <a:bodyPr wrap="square" lIns="0" tIns="0" rIns="0" bIns="0" rtlCol="0"/>
              <a:lstStyle/>
              <a:p>
                <a:endParaRPr/>
              </a:p>
            </p:txBody>
          </p:sp>
        </p:grpSp>
        <p:sp>
          <p:nvSpPr>
            <p:cNvPr id="14" name="object 15">
              <a:extLst>
                <a:ext uri="{FF2B5EF4-FFF2-40B4-BE49-F238E27FC236}">
                  <a16:creationId xmlns:a16="http://schemas.microsoft.com/office/drawing/2014/main" id="{A2896851-4D0D-0D90-66A9-4F997F29BC49}"/>
                </a:ext>
              </a:extLst>
            </p:cNvPr>
            <p:cNvSpPr txBox="1"/>
            <p:nvPr/>
          </p:nvSpPr>
          <p:spPr>
            <a:xfrm>
              <a:off x="7474338" y="2507770"/>
              <a:ext cx="1115942" cy="303881"/>
            </a:xfrm>
            <a:prstGeom prst="rect">
              <a:avLst/>
            </a:prstGeom>
          </p:spPr>
          <p:txBody>
            <a:bodyPr vert="horz" wrap="square" lIns="0" tIns="12700" rIns="0" bIns="0" rtlCol="0">
              <a:spAutoFit/>
            </a:bodyPr>
            <a:lstStyle/>
            <a:p>
              <a:pPr marL="12700">
                <a:spcBef>
                  <a:spcPts val="100"/>
                </a:spcBef>
              </a:pPr>
              <a:r>
                <a:rPr sz="1600" b="1" dirty="0">
                  <a:latin typeface="Arial"/>
                  <a:cs typeface="Arial"/>
                </a:rPr>
                <a:t>Detector</a:t>
              </a:r>
              <a:r>
                <a:rPr sz="1600" b="1" spc="-60" dirty="0">
                  <a:latin typeface="Arial"/>
                  <a:cs typeface="Arial"/>
                </a:rPr>
                <a:t> </a:t>
              </a:r>
              <a:r>
                <a:rPr sz="1600" b="1" dirty="0">
                  <a:latin typeface="Arial"/>
                  <a:cs typeface="Arial"/>
                </a:rPr>
                <a:t>2</a:t>
              </a:r>
              <a:endParaRPr sz="1600" dirty="0">
                <a:latin typeface="Arial"/>
                <a:cs typeface="Arial"/>
              </a:endParaRPr>
            </a:p>
          </p:txBody>
        </p:sp>
        <p:sp>
          <p:nvSpPr>
            <p:cNvPr id="15" name="object 16">
              <a:extLst>
                <a:ext uri="{FF2B5EF4-FFF2-40B4-BE49-F238E27FC236}">
                  <a16:creationId xmlns:a16="http://schemas.microsoft.com/office/drawing/2014/main" id="{C22232BD-019F-11D3-4802-3EFB4D243148}"/>
                </a:ext>
              </a:extLst>
            </p:cNvPr>
            <p:cNvSpPr txBox="1"/>
            <p:nvPr/>
          </p:nvSpPr>
          <p:spPr>
            <a:xfrm>
              <a:off x="4585283" y="4009648"/>
              <a:ext cx="3570911" cy="304915"/>
            </a:xfrm>
            <a:prstGeom prst="rect">
              <a:avLst/>
            </a:prstGeom>
          </p:spPr>
          <p:txBody>
            <a:bodyPr vert="horz" wrap="square" lIns="0" tIns="12700" rIns="0" bIns="0" rtlCol="0">
              <a:spAutoFit/>
            </a:bodyPr>
            <a:lstStyle/>
            <a:p>
              <a:pPr marL="12700">
                <a:spcBef>
                  <a:spcPts val="100"/>
                </a:spcBef>
              </a:pPr>
              <a:r>
                <a:rPr sz="1600" b="1" spc="-25" dirty="0">
                  <a:latin typeface="Arial"/>
                  <a:cs typeface="Arial"/>
                </a:rPr>
                <a:t>Target</a:t>
              </a:r>
              <a:endParaRPr sz="1600" dirty="0">
                <a:latin typeface="Arial"/>
                <a:cs typeface="Arial"/>
              </a:endParaRPr>
            </a:p>
          </p:txBody>
        </p:sp>
      </p:grpSp>
      <p:sp>
        <p:nvSpPr>
          <p:cNvPr id="24" name="textruta 23">
            <a:extLst>
              <a:ext uri="{FF2B5EF4-FFF2-40B4-BE49-F238E27FC236}">
                <a16:creationId xmlns:a16="http://schemas.microsoft.com/office/drawing/2014/main" id="{37E61A76-4F2A-0B04-8E36-106209CF8418}"/>
              </a:ext>
            </a:extLst>
          </p:cNvPr>
          <p:cNvSpPr txBox="1"/>
          <p:nvPr/>
        </p:nvSpPr>
        <p:spPr>
          <a:xfrm>
            <a:off x="4790839" y="1490703"/>
            <a:ext cx="2680177"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986790"/>
            <a:r>
              <a:rPr lang="sv-SE" sz="1600" b="1" dirty="0" err="1">
                <a:latin typeface="Arial"/>
                <a:cs typeface="Arial"/>
              </a:rPr>
              <a:t>Distance</a:t>
            </a:r>
            <a:endParaRPr lang="sv-SE" sz="1600" dirty="0">
              <a:latin typeface="Arial"/>
              <a:cs typeface="Arial"/>
            </a:endParaRPr>
          </a:p>
          <a:p>
            <a:pPr marL="986790"/>
            <a:r>
              <a:rPr lang="sv-SE" sz="1600" spc="-40" dirty="0">
                <a:latin typeface="Cambria Math"/>
                <a:cs typeface="Cambria Math"/>
              </a:rPr>
              <a:t>𝚫</a:t>
            </a:r>
            <a:r>
              <a:rPr lang="sv-SE" sz="1600" b="1" spc="-40" dirty="0" err="1">
                <a:latin typeface="Arial"/>
                <a:cs typeface="Arial"/>
              </a:rPr>
              <a:t>ToF</a:t>
            </a:r>
            <a:endParaRPr lang="sv-SE" sz="1600" dirty="0">
              <a:latin typeface="Arial"/>
              <a:cs typeface="Arial"/>
            </a:endParaRPr>
          </a:p>
        </p:txBody>
      </p:sp>
      <p:sp>
        <p:nvSpPr>
          <p:cNvPr id="25" name="textruta 24">
            <a:extLst>
              <a:ext uri="{FF2B5EF4-FFF2-40B4-BE49-F238E27FC236}">
                <a16:creationId xmlns:a16="http://schemas.microsoft.com/office/drawing/2014/main" id="{5193D8D0-210D-9E7D-2076-B6C6C32AD4CA}"/>
              </a:ext>
            </a:extLst>
          </p:cNvPr>
          <p:cNvSpPr txBox="1"/>
          <p:nvPr/>
        </p:nvSpPr>
        <p:spPr>
          <a:xfrm>
            <a:off x="6386735" y="2359888"/>
            <a:ext cx="1083628"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sv-SE" sz="1600" b="1" dirty="0" err="1">
                <a:latin typeface="Arial"/>
                <a:cs typeface="Arial"/>
              </a:rPr>
              <a:t>Detector</a:t>
            </a:r>
            <a:r>
              <a:rPr lang="sv-SE" sz="1600" b="1" spc="-95" dirty="0">
                <a:latin typeface="Arial"/>
                <a:cs typeface="Arial"/>
              </a:rPr>
              <a:t> </a:t>
            </a:r>
            <a:r>
              <a:rPr lang="sv-SE" sz="1600" b="1" dirty="0">
                <a:latin typeface="Arial"/>
                <a:cs typeface="Arial"/>
              </a:rPr>
              <a:t>1</a:t>
            </a:r>
            <a:endParaRPr lang="sv-SE" sz="1600" dirty="0">
              <a:latin typeface="Arial"/>
              <a:cs typeface="Arial"/>
            </a:endParaRPr>
          </a:p>
        </p:txBody>
      </p:sp>
      <p:pic>
        <p:nvPicPr>
          <p:cNvPr id="26" name="Picture 7" descr="Picture 7">
            <a:extLst>
              <a:ext uri="{FF2B5EF4-FFF2-40B4-BE49-F238E27FC236}">
                <a16:creationId xmlns:a16="http://schemas.microsoft.com/office/drawing/2014/main" id="{B284FA04-BBB0-775E-B615-45A876AC343A}"/>
              </a:ext>
            </a:extLst>
          </p:cNvPr>
          <p:cNvPicPr>
            <a:picLocks noChangeAspect="1"/>
          </p:cNvPicPr>
          <p:nvPr/>
        </p:nvPicPr>
        <p:blipFill>
          <a:blip r:embed="rId5"/>
          <a:srcRect l="9920" t="10983" r="11334" b="11674"/>
          <a:stretch>
            <a:fillRect/>
          </a:stretch>
        </p:blipFill>
        <p:spPr>
          <a:xfrm>
            <a:off x="8254858" y="109644"/>
            <a:ext cx="819150" cy="937034"/>
          </a:xfrm>
          <a:prstGeom prst="rect">
            <a:avLst/>
          </a:prstGeom>
          <a:ln w="12700">
            <a:miter lim="400000"/>
          </a:ln>
        </p:spPr>
      </p:pic>
    </p:spTree>
    <p:extLst>
      <p:ext uri="{BB962C8B-B14F-4D97-AF65-F5344CB8AC3E}">
        <p14:creationId xmlns:p14="http://schemas.microsoft.com/office/powerpoint/2010/main" val="384125847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6546853" y="3501066"/>
            <a:ext cx="382905" cy="1878961"/>
          </a:xfrm>
          <a:custGeom>
            <a:avLst/>
            <a:gdLst/>
            <a:ahLst/>
            <a:cxnLst/>
            <a:rect l="l" t="t" r="r" b="b"/>
            <a:pathLst>
              <a:path w="382904" h="2009775">
                <a:moveTo>
                  <a:pt x="0" y="0"/>
                </a:moveTo>
                <a:lnTo>
                  <a:pt x="74481" y="2498"/>
                </a:lnTo>
                <a:lnTo>
                  <a:pt x="135318" y="9318"/>
                </a:lnTo>
                <a:lnTo>
                  <a:pt x="176343" y="19448"/>
                </a:lnTo>
                <a:lnTo>
                  <a:pt x="191388" y="31877"/>
                </a:lnTo>
                <a:lnTo>
                  <a:pt x="191388" y="972947"/>
                </a:lnTo>
                <a:lnTo>
                  <a:pt x="206436" y="985375"/>
                </a:lnTo>
                <a:lnTo>
                  <a:pt x="247475" y="995505"/>
                </a:lnTo>
                <a:lnTo>
                  <a:pt x="308350" y="1002325"/>
                </a:lnTo>
                <a:lnTo>
                  <a:pt x="382904" y="1004824"/>
                </a:lnTo>
                <a:lnTo>
                  <a:pt x="308350" y="1007322"/>
                </a:lnTo>
                <a:lnTo>
                  <a:pt x="247475" y="1014142"/>
                </a:lnTo>
                <a:lnTo>
                  <a:pt x="206436" y="1024272"/>
                </a:lnTo>
                <a:lnTo>
                  <a:pt x="191388" y="1036701"/>
                </a:lnTo>
                <a:lnTo>
                  <a:pt x="191388" y="1977809"/>
                </a:lnTo>
                <a:lnTo>
                  <a:pt x="176343" y="1990225"/>
                </a:lnTo>
                <a:lnTo>
                  <a:pt x="135318" y="2000365"/>
                </a:lnTo>
                <a:lnTo>
                  <a:pt x="74481" y="2007203"/>
                </a:lnTo>
                <a:lnTo>
                  <a:pt x="0" y="2009711"/>
                </a:lnTo>
              </a:path>
            </a:pathLst>
          </a:custGeom>
          <a:ln w="25526">
            <a:solidFill>
              <a:srgbClr val="000000"/>
            </a:solidFill>
          </a:ln>
        </p:spPr>
        <p:txBody>
          <a:bodyPr wrap="square" lIns="0" tIns="0" rIns="0" bIns="0" rtlCol="0"/>
          <a:lstStyle/>
          <a:p>
            <a:endParaRPr/>
          </a:p>
        </p:txBody>
      </p:sp>
      <p:sp>
        <p:nvSpPr>
          <p:cNvPr id="5" name="object 5"/>
          <p:cNvSpPr/>
          <p:nvPr/>
        </p:nvSpPr>
        <p:spPr>
          <a:xfrm>
            <a:off x="6546853" y="1513102"/>
            <a:ext cx="382905" cy="1878960"/>
          </a:xfrm>
          <a:custGeom>
            <a:avLst/>
            <a:gdLst/>
            <a:ahLst/>
            <a:cxnLst/>
            <a:rect l="l" t="t" r="r" b="b"/>
            <a:pathLst>
              <a:path w="382904" h="1482089">
                <a:moveTo>
                  <a:pt x="0" y="0"/>
                </a:moveTo>
                <a:lnTo>
                  <a:pt x="74481" y="2498"/>
                </a:lnTo>
                <a:lnTo>
                  <a:pt x="135318" y="9318"/>
                </a:lnTo>
                <a:lnTo>
                  <a:pt x="176343" y="19448"/>
                </a:lnTo>
                <a:lnTo>
                  <a:pt x="191388" y="31876"/>
                </a:lnTo>
                <a:lnTo>
                  <a:pt x="191388" y="708913"/>
                </a:lnTo>
                <a:lnTo>
                  <a:pt x="206436" y="721342"/>
                </a:lnTo>
                <a:lnTo>
                  <a:pt x="247475" y="731472"/>
                </a:lnTo>
                <a:lnTo>
                  <a:pt x="308350" y="738292"/>
                </a:lnTo>
                <a:lnTo>
                  <a:pt x="382904" y="740790"/>
                </a:lnTo>
                <a:lnTo>
                  <a:pt x="308350" y="743289"/>
                </a:lnTo>
                <a:lnTo>
                  <a:pt x="247475" y="750109"/>
                </a:lnTo>
                <a:lnTo>
                  <a:pt x="206436" y="760239"/>
                </a:lnTo>
                <a:lnTo>
                  <a:pt x="191388" y="772667"/>
                </a:lnTo>
                <a:lnTo>
                  <a:pt x="191388" y="1449705"/>
                </a:lnTo>
                <a:lnTo>
                  <a:pt x="176343" y="1462152"/>
                </a:lnTo>
                <a:lnTo>
                  <a:pt x="135318" y="1472326"/>
                </a:lnTo>
                <a:lnTo>
                  <a:pt x="74481" y="1479190"/>
                </a:lnTo>
                <a:lnTo>
                  <a:pt x="0" y="1481708"/>
                </a:lnTo>
              </a:path>
            </a:pathLst>
          </a:custGeom>
          <a:ln w="25526">
            <a:solidFill>
              <a:srgbClr val="FF0000"/>
            </a:solidFill>
          </a:ln>
        </p:spPr>
        <p:txBody>
          <a:bodyPr wrap="square" lIns="0" tIns="0" rIns="0" bIns="0" rtlCol="0"/>
          <a:lstStyle/>
          <a:p>
            <a:endParaRPr/>
          </a:p>
        </p:txBody>
      </p:sp>
      <p:sp>
        <p:nvSpPr>
          <p:cNvPr id="6" name="object 6"/>
          <p:cNvSpPr txBox="1">
            <a:spLocks noGrp="1"/>
          </p:cNvSpPr>
          <p:nvPr>
            <p:ph type="title"/>
          </p:nvPr>
        </p:nvSpPr>
        <p:spPr>
          <a:xfrm>
            <a:off x="1449519" y="199620"/>
            <a:ext cx="6021070" cy="443711"/>
          </a:xfrm>
          <a:prstGeom prst="rect">
            <a:avLst/>
          </a:prstGeom>
        </p:spPr>
        <p:txBody>
          <a:bodyPr vert="horz" wrap="square" lIns="0" tIns="12700" rIns="0" bIns="0" rtlCol="0" anchor="ctr">
            <a:spAutoFit/>
          </a:bodyPr>
          <a:lstStyle/>
          <a:p>
            <a:pPr marL="38100">
              <a:spcBef>
                <a:spcPts val="100"/>
              </a:spcBef>
            </a:pPr>
            <a:r>
              <a:rPr sz="2800" b="0" spc="-5" dirty="0">
                <a:latin typeface="Garamond" panose="02020404030301010803" pitchFamily="18" charset="0"/>
              </a:rPr>
              <a:t>Results:</a:t>
            </a:r>
            <a:r>
              <a:rPr sz="2800" b="0" spc="-75" dirty="0">
                <a:latin typeface="Garamond" panose="02020404030301010803" pitchFamily="18" charset="0"/>
              </a:rPr>
              <a:t> </a:t>
            </a:r>
            <a:r>
              <a:rPr lang="sv-SE" sz="2800" b="0" spc="-5" dirty="0">
                <a:latin typeface="Garamond" panose="02020404030301010803" pitchFamily="18" charset="0"/>
              </a:rPr>
              <a:t>y</a:t>
            </a:r>
            <a:r>
              <a:rPr sz="2800" b="0" spc="-5" dirty="0" err="1">
                <a:latin typeface="Garamond" panose="02020404030301010803" pitchFamily="18" charset="0"/>
              </a:rPr>
              <a:t>rast</a:t>
            </a:r>
            <a:r>
              <a:rPr sz="2800" b="0" spc="-5" dirty="0">
                <a:latin typeface="Garamond" panose="02020404030301010803" pitchFamily="18" charset="0"/>
              </a:rPr>
              <a:t> </a:t>
            </a:r>
            <a:r>
              <a:rPr lang="sv-SE" sz="2800" b="0" spc="-5" dirty="0">
                <a:latin typeface="Garamond" panose="02020404030301010803" pitchFamily="18" charset="0"/>
              </a:rPr>
              <a:t>b</a:t>
            </a:r>
            <a:r>
              <a:rPr sz="2800" b="0" spc="-5" dirty="0">
                <a:latin typeface="Garamond" panose="02020404030301010803" pitchFamily="18" charset="0"/>
              </a:rPr>
              <a:t>and </a:t>
            </a:r>
            <a:r>
              <a:rPr sz="2800" b="0" dirty="0">
                <a:latin typeface="Garamond" panose="02020404030301010803" pitchFamily="18" charset="0"/>
              </a:rPr>
              <a:t>in </a:t>
            </a:r>
            <a:r>
              <a:rPr sz="2800" b="0" spc="-7" baseline="25462" dirty="0">
                <a:latin typeface="Garamond" panose="02020404030301010803" pitchFamily="18" charset="0"/>
              </a:rPr>
              <a:t>88</a:t>
            </a:r>
            <a:r>
              <a:rPr sz="2800" b="0" spc="-5" dirty="0">
                <a:latin typeface="Garamond" panose="02020404030301010803" pitchFamily="18" charset="0"/>
              </a:rPr>
              <a:t>Ru</a:t>
            </a:r>
            <a:endParaRPr sz="2800" b="0" dirty="0">
              <a:latin typeface="Garamond" panose="02020404030301010803" pitchFamily="18" charset="0"/>
            </a:endParaRPr>
          </a:p>
        </p:txBody>
      </p:sp>
      <p:sp>
        <p:nvSpPr>
          <p:cNvPr id="7" name="object 7"/>
          <p:cNvSpPr txBox="1"/>
          <p:nvPr/>
        </p:nvSpPr>
        <p:spPr>
          <a:xfrm>
            <a:off x="7036806" y="2307670"/>
            <a:ext cx="548640" cy="228268"/>
          </a:xfrm>
          <a:prstGeom prst="rect">
            <a:avLst/>
          </a:prstGeom>
        </p:spPr>
        <p:txBody>
          <a:bodyPr vert="horz" wrap="square" lIns="0" tIns="12700" rIns="0" bIns="0" rtlCol="0">
            <a:spAutoFit/>
          </a:bodyPr>
          <a:lstStyle/>
          <a:p>
            <a:pPr marL="12700">
              <a:spcBef>
                <a:spcPts val="100"/>
              </a:spcBef>
            </a:pPr>
            <a:r>
              <a:rPr lang="sv-SE" sz="1400" b="1" dirty="0">
                <a:solidFill>
                  <a:srgbClr val="FF0000"/>
                </a:solidFill>
                <a:latin typeface="Arial"/>
                <a:cs typeface="Arial"/>
              </a:rPr>
              <a:t>n</a:t>
            </a:r>
            <a:r>
              <a:rPr sz="1400" b="1" dirty="0" err="1">
                <a:solidFill>
                  <a:srgbClr val="FF0000"/>
                </a:solidFill>
                <a:latin typeface="Arial"/>
                <a:cs typeface="Arial"/>
              </a:rPr>
              <a:t>ew</a:t>
            </a:r>
            <a:endParaRPr sz="1400" dirty="0">
              <a:latin typeface="Arial"/>
              <a:cs typeface="Arial"/>
            </a:endParaRPr>
          </a:p>
        </p:txBody>
      </p:sp>
      <p:sp>
        <p:nvSpPr>
          <p:cNvPr id="8" name="object 8"/>
          <p:cNvSpPr txBox="1"/>
          <p:nvPr/>
        </p:nvSpPr>
        <p:spPr>
          <a:xfrm>
            <a:off x="7036806" y="4280245"/>
            <a:ext cx="2221410" cy="320601"/>
          </a:xfrm>
          <a:prstGeom prst="rect">
            <a:avLst/>
          </a:prstGeom>
        </p:spPr>
        <p:txBody>
          <a:bodyPr vert="horz" wrap="square" lIns="0" tIns="12700" rIns="0" bIns="0" rtlCol="0">
            <a:spAutoFit/>
          </a:bodyPr>
          <a:lstStyle/>
          <a:p>
            <a:pPr marL="14604" marR="5080">
              <a:lnSpc>
                <a:spcPts val="1200"/>
              </a:lnSpc>
              <a:spcBef>
                <a:spcPts val="35"/>
              </a:spcBef>
            </a:pPr>
            <a:r>
              <a:rPr lang="sv-SE" sz="1000" b="1" spc="-5" dirty="0" err="1">
                <a:latin typeface="Arial"/>
                <a:cs typeface="Arial"/>
              </a:rPr>
              <a:t>Marginean</a:t>
            </a:r>
            <a:r>
              <a:rPr lang="sv-SE" sz="1000" b="1" spc="-5" dirty="0">
                <a:latin typeface="Arial"/>
                <a:cs typeface="Arial"/>
              </a:rPr>
              <a:t> et al., </a:t>
            </a:r>
          </a:p>
          <a:p>
            <a:pPr marL="14604" marR="5080">
              <a:lnSpc>
                <a:spcPts val="1200"/>
              </a:lnSpc>
              <a:spcBef>
                <a:spcPts val="35"/>
              </a:spcBef>
            </a:pPr>
            <a:r>
              <a:rPr sz="1000" b="1" spc="-5" dirty="0">
                <a:latin typeface="Arial"/>
                <a:cs typeface="Arial"/>
              </a:rPr>
              <a:t>Phys.</a:t>
            </a:r>
            <a:r>
              <a:rPr sz="1000" b="1" spc="-35" dirty="0">
                <a:latin typeface="Arial"/>
                <a:cs typeface="Arial"/>
              </a:rPr>
              <a:t> </a:t>
            </a:r>
            <a:r>
              <a:rPr sz="1000" b="1" spc="-5" dirty="0">
                <a:latin typeface="Arial"/>
                <a:cs typeface="Arial"/>
              </a:rPr>
              <a:t>Rev.</a:t>
            </a:r>
            <a:r>
              <a:rPr sz="1000" b="1" spc="-25" dirty="0">
                <a:latin typeface="Arial"/>
                <a:cs typeface="Arial"/>
              </a:rPr>
              <a:t> </a:t>
            </a:r>
            <a:r>
              <a:rPr sz="1000" b="1" spc="-5" dirty="0">
                <a:latin typeface="Arial"/>
                <a:cs typeface="Arial"/>
              </a:rPr>
              <a:t>C,</a:t>
            </a:r>
            <a:r>
              <a:rPr sz="1000" b="1" spc="-20" dirty="0">
                <a:latin typeface="Arial"/>
                <a:cs typeface="Arial"/>
              </a:rPr>
              <a:t> </a:t>
            </a:r>
            <a:r>
              <a:rPr sz="1000" b="1" spc="-5" dirty="0">
                <a:latin typeface="Arial"/>
                <a:cs typeface="Arial"/>
              </a:rPr>
              <a:t>63, </a:t>
            </a:r>
            <a:r>
              <a:rPr sz="1000" b="1" spc="-265" dirty="0">
                <a:latin typeface="Arial"/>
                <a:cs typeface="Arial"/>
              </a:rPr>
              <a:t> </a:t>
            </a:r>
            <a:r>
              <a:rPr sz="1000" b="1" spc="-5" dirty="0">
                <a:latin typeface="Arial"/>
                <a:cs typeface="Arial"/>
              </a:rPr>
              <a:t>031303(R),</a:t>
            </a:r>
            <a:r>
              <a:rPr sz="1000" b="1" spc="-50" dirty="0">
                <a:latin typeface="Arial"/>
                <a:cs typeface="Arial"/>
              </a:rPr>
              <a:t> </a:t>
            </a:r>
            <a:r>
              <a:rPr sz="1000" b="1" spc="-5" dirty="0">
                <a:latin typeface="Arial"/>
                <a:cs typeface="Arial"/>
              </a:rPr>
              <a:t>2001.</a:t>
            </a:r>
            <a:endParaRPr sz="1000" dirty="0">
              <a:latin typeface="Arial"/>
              <a:cs typeface="Arial"/>
            </a:endParaRPr>
          </a:p>
        </p:txBody>
      </p:sp>
      <p:sp>
        <p:nvSpPr>
          <p:cNvPr id="11" name="Platshållare för sidfot 10">
            <a:extLst>
              <a:ext uri="{FF2B5EF4-FFF2-40B4-BE49-F238E27FC236}">
                <a16:creationId xmlns:a16="http://schemas.microsoft.com/office/drawing/2014/main" id="{1CA2D8DC-0776-1AAB-0FDE-FECA2366C3B9}"/>
              </a:ext>
            </a:extLst>
          </p:cNvPr>
          <p:cNvSpPr>
            <a:spLocks noGrp="1"/>
          </p:cNvSpPr>
          <p:nvPr>
            <p:ph type="ftr" sz="quarter" idx="5"/>
          </p:nvPr>
        </p:nvSpPr>
        <p:spPr/>
        <p:txBody>
          <a:bodyPr/>
          <a:lstStyle/>
          <a:p>
            <a:endParaRPr lang="sv-SE" dirty="0"/>
          </a:p>
        </p:txBody>
      </p:sp>
      <p:sp>
        <p:nvSpPr>
          <p:cNvPr id="12" name="textruta 11">
            <a:extLst>
              <a:ext uri="{FF2B5EF4-FFF2-40B4-BE49-F238E27FC236}">
                <a16:creationId xmlns:a16="http://schemas.microsoft.com/office/drawing/2014/main" id="{9856C8F9-749E-4762-7590-29D1D85616A2}"/>
              </a:ext>
            </a:extLst>
          </p:cNvPr>
          <p:cNvSpPr txBox="1"/>
          <p:nvPr/>
        </p:nvSpPr>
        <p:spPr>
          <a:xfrm>
            <a:off x="6988331" y="6615944"/>
            <a:ext cx="2365099"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sv-SE" sz="1200" dirty="0">
                <a:solidFill>
                  <a:schemeClr val="accent2">
                    <a:lumMod val="40000"/>
                    <a:lumOff val="60000"/>
                  </a:schemeClr>
                </a:solidFill>
              </a:rPr>
              <a:t>NN2024  Whistler, BC CA /  BC </a:t>
            </a:r>
          </a:p>
        </p:txBody>
      </p:sp>
      <p:pic>
        <p:nvPicPr>
          <p:cNvPr id="10" name="Picture 8" descr="kth_cmyk">
            <a:extLst>
              <a:ext uri="{FF2B5EF4-FFF2-40B4-BE49-F238E27FC236}">
                <a16:creationId xmlns:a16="http://schemas.microsoft.com/office/drawing/2014/main" id="{71AF75FA-E90C-2FE1-4ED0-24C3ADA59D6C}"/>
              </a:ext>
            </a:extLst>
          </p:cNvPr>
          <p:cNvPicPr>
            <a:picLocks noChangeAspect="1" noChangeArrowheads="1"/>
          </p:cNvPicPr>
          <p:nvPr/>
        </p:nvPicPr>
        <p:blipFill>
          <a:blip r:embed="rId2" cstate="print"/>
          <a:srcRect/>
          <a:stretch>
            <a:fillRect/>
          </a:stretch>
        </p:blipFill>
        <p:spPr bwMode="auto">
          <a:xfrm>
            <a:off x="104176" y="84957"/>
            <a:ext cx="819150" cy="819150"/>
          </a:xfrm>
          <a:prstGeom prst="rect">
            <a:avLst/>
          </a:prstGeom>
          <a:noFill/>
          <a:ln w="9525">
            <a:noFill/>
            <a:miter lim="800000"/>
            <a:headEnd/>
            <a:tailEnd/>
          </a:ln>
        </p:spPr>
      </p:pic>
      <p:sp>
        <p:nvSpPr>
          <p:cNvPr id="14" name="textruta 13">
            <a:extLst>
              <a:ext uri="{FF2B5EF4-FFF2-40B4-BE49-F238E27FC236}">
                <a16:creationId xmlns:a16="http://schemas.microsoft.com/office/drawing/2014/main" id="{8EEA813C-4E94-FA04-414F-9756E52A504D}"/>
              </a:ext>
            </a:extLst>
          </p:cNvPr>
          <p:cNvSpPr txBox="1"/>
          <p:nvPr/>
        </p:nvSpPr>
        <p:spPr>
          <a:xfrm>
            <a:off x="1449519" y="6152623"/>
            <a:ext cx="3081291" cy="230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685800"/>
            <a:r>
              <a:rPr lang="sv-SE" sz="1050" dirty="0"/>
              <a:t>Taken from B. Cederwall et al, PRL 124 062501 (2020)</a:t>
            </a:r>
          </a:p>
        </p:txBody>
      </p:sp>
      <p:pic>
        <p:nvPicPr>
          <p:cNvPr id="15" name="Bildobjekt 14" descr="En bild som visar text, skärmbild, diagram, Graf&#10;&#10;Automatiskt genererad beskrivning">
            <a:extLst>
              <a:ext uri="{FF2B5EF4-FFF2-40B4-BE49-F238E27FC236}">
                <a16:creationId xmlns:a16="http://schemas.microsoft.com/office/drawing/2014/main" id="{BDC22071-DF4B-BD3F-BB47-DC5D8B37F7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637" y="1251349"/>
            <a:ext cx="5795168" cy="4755913"/>
          </a:xfrm>
          <a:prstGeom prst="rect">
            <a:avLst/>
          </a:prstGeom>
        </p:spPr>
      </p:pic>
      <p:pic>
        <p:nvPicPr>
          <p:cNvPr id="16" name="Picture 7" descr="Picture 7">
            <a:extLst>
              <a:ext uri="{FF2B5EF4-FFF2-40B4-BE49-F238E27FC236}">
                <a16:creationId xmlns:a16="http://schemas.microsoft.com/office/drawing/2014/main" id="{7C9CBC2E-79AA-15D6-F82D-CCB0EA481168}"/>
              </a:ext>
            </a:extLst>
          </p:cNvPr>
          <p:cNvPicPr>
            <a:picLocks noChangeAspect="1"/>
          </p:cNvPicPr>
          <p:nvPr/>
        </p:nvPicPr>
        <p:blipFill>
          <a:blip r:embed="rId4"/>
          <a:srcRect l="9920" t="10983" r="11334" b="11674"/>
          <a:stretch>
            <a:fillRect/>
          </a:stretch>
        </p:blipFill>
        <p:spPr>
          <a:xfrm>
            <a:off x="8254858" y="109644"/>
            <a:ext cx="819150" cy="937034"/>
          </a:xfrm>
          <a:prstGeom prst="rect">
            <a:avLst/>
          </a:prstGeom>
          <a:ln w="12700">
            <a:miter lim="400000"/>
          </a:ln>
        </p:spPr>
      </p:pic>
    </p:spTree>
    <p:extLst>
      <p:ext uri="{BB962C8B-B14F-4D97-AF65-F5344CB8AC3E}">
        <p14:creationId xmlns:p14="http://schemas.microsoft.com/office/powerpoint/2010/main" val="88831312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 y="581025"/>
            <a:ext cx="7848600" cy="5695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 name="Footer Placeholder 2"/>
          <p:cNvSpPr>
            <a:spLocks noGrp="1"/>
          </p:cNvSpPr>
          <p:nvPr>
            <p:ph type="ftr" sz="quarter" idx="10"/>
          </p:nvPr>
        </p:nvSpPr>
        <p:spPr bwMode="auto">
          <a:xfrm>
            <a:off x="1406525" y="6424613"/>
            <a:ext cx="7643813" cy="3571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ctr" rtl="0" fontAlgn="base">
              <a:spcBef>
                <a:spcPct val="0"/>
              </a:spcBef>
              <a:spcAft>
                <a:spcPct val="0"/>
              </a:spcAft>
              <a:defRPr sz="1100" kern="1200" smtClean="0">
                <a:solidFill>
                  <a:schemeClr val="bg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defRPr/>
            </a:pPr>
            <a:r>
              <a:rPr lang="en-US"/>
              <a:t>Swedish Annual Nuclear Physics Meeting 2022 / Bo Cederwall</a:t>
            </a:r>
            <a:endParaRPr lang="en-GB" dirty="0"/>
          </a:p>
        </p:txBody>
      </p:sp>
      <p:pic>
        <p:nvPicPr>
          <p:cNvPr id="2" name="Picture 8" descr="kth_cmyk">
            <a:extLst>
              <a:ext uri="{FF2B5EF4-FFF2-40B4-BE49-F238E27FC236}">
                <a16:creationId xmlns:a16="http://schemas.microsoft.com/office/drawing/2014/main" id="{503E3670-7CD9-8F4A-B829-5699F0370BE5}"/>
              </a:ext>
            </a:extLst>
          </p:cNvPr>
          <p:cNvPicPr>
            <a:picLocks noChangeAspect="1" noChangeArrowheads="1"/>
          </p:cNvPicPr>
          <p:nvPr/>
        </p:nvPicPr>
        <p:blipFill>
          <a:blip r:embed="rId3" cstate="print"/>
          <a:srcRect/>
          <a:stretch>
            <a:fillRect/>
          </a:stretch>
        </p:blipFill>
        <p:spPr bwMode="auto">
          <a:xfrm>
            <a:off x="104176" y="84957"/>
            <a:ext cx="819150" cy="819150"/>
          </a:xfrm>
          <a:prstGeom prst="rect">
            <a:avLst/>
          </a:prstGeom>
          <a:noFill/>
          <a:ln w="9525">
            <a:noFill/>
            <a:miter lim="800000"/>
            <a:headEnd/>
            <a:tailEnd/>
          </a:ln>
        </p:spPr>
      </p:pic>
      <p:sp>
        <p:nvSpPr>
          <p:cNvPr id="4" name="textruta 3">
            <a:extLst>
              <a:ext uri="{FF2B5EF4-FFF2-40B4-BE49-F238E27FC236}">
                <a16:creationId xmlns:a16="http://schemas.microsoft.com/office/drawing/2014/main" id="{7264C9E4-C359-429C-0B19-BB737A914659}"/>
              </a:ext>
            </a:extLst>
          </p:cNvPr>
          <p:cNvSpPr txBox="1"/>
          <p:nvPr/>
        </p:nvSpPr>
        <p:spPr>
          <a:xfrm>
            <a:off x="6988331" y="6615944"/>
            <a:ext cx="2365099"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sv-SE" sz="1200" dirty="0">
                <a:solidFill>
                  <a:schemeClr val="accent2">
                    <a:lumMod val="40000"/>
                    <a:lumOff val="60000"/>
                  </a:schemeClr>
                </a:solidFill>
              </a:rPr>
              <a:t>NN2024  Whistler, BC CA /  BC </a:t>
            </a:r>
          </a:p>
        </p:txBody>
      </p:sp>
    </p:spTree>
    <p:extLst>
      <p:ext uri="{BB962C8B-B14F-4D97-AF65-F5344CB8AC3E}">
        <p14:creationId xmlns:p14="http://schemas.microsoft.com/office/powerpoint/2010/main" val="2328491508"/>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kärmavbild 2020-02-10 kl. 08.56.2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343" y="1126480"/>
            <a:ext cx="4207497" cy="5118399"/>
          </a:xfrm>
          <a:prstGeom prst="rect">
            <a:avLst/>
          </a:prstGeom>
        </p:spPr>
      </p:pic>
      <p:pic>
        <p:nvPicPr>
          <p:cNvPr id="5" name="Picture 7" descr="logoAgata"/>
          <p:cNvPicPr>
            <a:picLocks noChangeAspect="1" noChangeArrowheads="1"/>
          </p:cNvPicPr>
          <p:nvPr/>
        </p:nvPicPr>
        <p:blipFill>
          <a:blip r:embed="rId3">
            <a:extLst>
              <a:ext uri="{28A0092B-C50C-407E-A947-70E740481C1C}">
                <a14:useLocalDpi xmlns:a14="http://schemas.microsoft.com/office/drawing/2010/main" val="0"/>
              </a:ext>
            </a:extLst>
          </a:blip>
          <a:srcRect l="9920" t="10983" r="11336" b="11676"/>
          <a:stretch>
            <a:fillRect/>
          </a:stretch>
        </p:blipFill>
        <p:spPr bwMode="auto">
          <a:xfrm>
            <a:off x="8178988" y="74870"/>
            <a:ext cx="850718" cy="11264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kth_cmyk.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683" y="106085"/>
            <a:ext cx="1126480" cy="1126480"/>
          </a:xfrm>
          <a:prstGeom prst="rect">
            <a:avLst/>
          </a:prstGeom>
        </p:spPr>
      </p:pic>
      <p:pic>
        <p:nvPicPr>
          <p:cNvPr id="2" name="Bildobjekt 1">
            <a:extLst>
              <a:ext uri="{FF2B5EF4-FFF2-40B4-BE49-F238E27FC236}">
                <a16:creationId xmlns:a16="http://schemas.microsoft.com/office/drawing/2014/main" id="{F53B3094-356E-1B25-9464-625DE8685E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3916" y="1771717"/>
            <a:ext cx="3433867" cy="1519320"/>
          </a:xfrm>
          <a:prstGeom prst="rect">
            <a:avLst/>
          </a:prstGeom>
        </p:spPr>
      </p:pic>
      <p:sp>
        <p:nvSpPr>
          <p:cNvPr id="7" name="textruta 6">
            <a:extLst>
              <a:ext uri="{FF2B5EF4-FFF2-40B4-BE49-F238E27FC236}">
                <a16:creationId xmlns:a16="http://schemas.microsoft.com/office/drawing/2014/main" id="{17923633-20DB-AC85-5CB3-996E960F96A4}"/>
              </a:ext>
            </a:extLst>
          </p:cNvPr>
          <p:cNvSpPr txBox="1"/>
          <p:nvPr/>
        </p:nvSpPr>
        <p:spPr>
          <a:xfrm>
            <a:off x="8064695" y="2662177"/>
            <a:ext cx="228587"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rgbClr val="000000"/>
                </a:solidFill>
                <a:effectLst/>
                <a:uFillTx/>
                <a:latin typeface="+mn-lt"/>
                <a:ea typeface="+mn-ea"/>
                <a:cs typeface="+mn-cs"/>
                <a:sym typeface="Times New Roman"/>
              </a:rPr>
              <a:t>?</a:t>
            </a:r>
          </a:p>
        </p:txBody>
      </p:sp>
      <p:sp>
        <p:nvSpPr>
          <p:cNvPr id="8" name="textruta 7">
            <a:extLst>
              <a:ext uri="{FF2B5EF4-FFF2-40B4-BE49-F238E27FC236}">
                <a16:creationId xmlns:a16="http://schemas.microsoft.com/office/drawing/2014/main" id="{153377A5-2E3A-299F-015F-13B75B59D3C2}"/>
              </a:ext>
            </a:extLst>
          </p:cNvPr>
          <p:cNvSpPr txBox="1"/>
          <p:nvPr/>
        </p:nvSpPr>
        <p:spPr>
          <a:xfrm>
            <a:off x="1986913" y="6385114"/>
            <a:ext cx="2417648" cy="230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685800"/>
            <a:r>
              <a:rPr lang="sv-SE" sz="1050" dirty="0"/>
              <a:t>B. Cederwall et al, PRL 124 062501 (2020)</a:t>
            </a:r>
          </a:p>
        </p:txBody>
      </p:sp>
      <p:sp>
        <p:nvSpPr>
          <p:cNvPr id="9" name="Rubrik 7">
            <a:extLst>
              <a:ext uri="{FF2B5EF4-FFF2-40B4-BE49-F238E27FC236}">
                <a16:creationId xmlns:a16="http://schemas.microsoft.com/office/drawing/2014/main" id="{D77859AA-F7A2-2344-D171-210B66ABF2D1}"/>
              </a:ext>
            </a:extLst>
          </p:cNvPr>
          <p:cNvSpPr>
            <a:spLocks noGrp="1"/>
          </p:cNvSpPr>
          <p:nvPr>
            <p:ph type="title"/>
          </p:nvPr>
        </p:nvSpPr>
        <p:spPr>
          <a:xfrm>
            <a:off x="765923" y="43141"/>
            <a:ext cx="7527359" cy="650272"/>
          </a:xfrm>
        </p:spPr>
        <p:txBody>
          <a:bodyPr>
            <a:noAutofit/>
          </a:bodyPr>
          <a:lstStyle/>
          <a:p>
            <a:r>
              <a:rPr lang="sv-SE" sz="2000" dirty="0">
                <a:latin typeface="Garamond" panose="02020404030301010803" pitchFamily="18" charset="0"/>
              </a:rPr>
              <a:t>N=44 </a:t>
            </a:r>
            <a:r>
              <a:rPr lang="sv-SE" sz="2000" dirty="0" err="1">
                <a:latin typeface="Garamond" panose="02020404030301010803" pitchFamily="18" charset="0"/>
              </a:rPr>
              <a:t>isotones</a:t>
            </a:r>
            <a:endParaRPr lang="sv-SE" sz="2000" dirty="0">
              <a:latin typeface="Garamond" panose="02020404030301010803" pitchFamily="18" charset="0"/>
            </a:endParaRPr>
          </a:p>
        </p:txBody>
      </p:sp>
      <p:sp>
        <p:nvSpPr>
          <p:cNvPr id="3" name="textruta 2">
            <a:extLst>
              <a:ext uri="{FF2B5EF4-FFF2-40B4-BE49-F238E27FC236}">
                <a16:creationId xmlns:a16="http://schemas.microsoft.com/office/drawing/2014/main" id="{EF36F725-7ABB-9A6F-8B30-40C46248ACE9}"/>
              </a:ext>
            </a:extLst>
          </p:cNvPr>
          <p:cNvSpPr txBox="1"/>
          <p:nvPr/>
        </p:nvSpPr>
        <p:spPr>
          <a:xfrm>
            <a:off x="6988331" y="6615944"/>
            <a:ext cx="2365099"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sv-SE" sz="1200" dirty="0">
                <a:solidFill>
                  <a:schemeClr val="accent2">
                    <a:lumMod val="40000"/>
                    <a:lumOff val="60000"/>
                  </a:schemeClr>
                </a:solidFill>
              </a:rPr>
              <a:t>NN2024  Whistler, BC CA /  BC </a:t>
            </a:r>
          </a:p>
        </p:txBody>
      </p:sp>
    </p:spTree>
    <p:extLst>
      <p:ext uri="{BB962C8B-B14F-4D97-AF65-F5344CB8AC3E}">
        <p14:creationId xmlns:p14="http://schemas.microsoft.com/office/powerpoint/2010/main" val="24051102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1" name="Rectangle 2"/>
          <p:cNvSpPr txBox="1">
            <a:spLocks noChangeArrowheads="1"/>
          </p:cNvSpPr>
          <p:nvPr/>
        </p:nvSpPr>
        <p:spPr bwMode="auto">
          <a:xfrm>
            <a:off x="826783" y="163341"/>
            <a:ext cx="8351507" cy="16442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sv-SE" sz="2000" dirty="0" err="1">
                <a:solidFill>
                  <a:srgbClr val="000000"/>
                </a:solidFill>
                <a:latin typeface="Garamond" panose="02020404030301010803" pitchFamily="18" charset="0"/>
                <a:cs typeface="Comic Sans MS" charset="0"/>
              </a:rPr>
              <a:t>Strutinsky-type</a:t>
            </a:r>
            <a:r>
              <a:rPr lang="sv-SE" sz="2000" dirty="0">
                <a:solidFill>
                  <a:srgbClr val="000000"/>
                </a:solidFill>
                <a:latin typeface="Garamond" panose="02020404030301010803" pitchFamily="18" charset="0"/>
                <a:cs typeface="Comic Sans MS" charset="0"/>
              </a:rPr>
              <a:t> PES </a:t>
            </a:r>
            <a:r>
              <a:rPr lang="sv-SE" sz="2000" dirty="0" err="1">
                <a:solidFill>
                  <a:srgbClr val="000000"/>
                </a:solidFill>
                <a:latin typeface="Garamond" panose="02020404030301010803" pitchFamily="18" charset="0"/>
                <a:cs typeface="Comic Sans MS" charset="0"/>
              </a:rPr>
              <a:t>calculations</a:t>
            </a:r>
            <a:r>
              <a:rPr lang="sv-SE" sz="2000" dirty="0">
                <a:solidFill>
                  <a:srgbClr val="000000"/>
                </a:solidFill>
                <a:latin typeface="Garamond" panose="02020404030301010803" pitchFamily="18" charset="0"/>
                <a:cs typeface="Comic Sans MS" charset="0"/>
              </a:rPr>
              <a:t> * </a:t>
            </a:r>
            <a:r>
              <a:rPr lang="sv-SE" sz="2000" dirty="0" err="1">
                <a:solidFill>
                  <a:srgbClr val="000000"/>
                </a:solidFill>
                <a:latin typeface="Garamond" panose="02020404030301010803" pitchFamily="18" charset="0"/>
                <a:cs typeface="Comic Sans MS" charset="0"/>
              </a:rPr>
              <a:t>with</a:t>
            </a:r>
            <a:r>
              <a:rPr lang="sv-SE" sz="2000" dirty="0">
                <a:solidFill>
                  <a:srgbClr val="000000"/>
                </a:solidFill>
                <a:latin typeface="Garamond" panose="02020404030301010803" pitchFamily="18" charset="0"/>
                <a:cs typeface="Comic Sans MS" charset="0"/>
              </a:rPr>
              <a:t> standard </a:t>
            </a:r>
            <a:r>
              <a:rPr lang="sv-SE" sz="2000" dirty="0" err="1">
                <a:solidFill>
                  <a:srgbClr val="000000"/>
                </a:solidFill>
                <a:latin typeface="Garamond" panose="02020404030301010803" pitchFamily="18" charset="0"/>
                <a:cs typeface="Comic Sans MS" charset="0"/>
              </a:rPr>
              <a:t>isovector</a:t>
            </a:r>
            <a:r>
              <a:rPr lang="sv-SE" sz="2000" dirty="0">
                <a:solidFill>
                  <a:srgbClr val="000000"/>
                </a:solidFill>
                <a:latin typeface="Garamond" panose="02020404030301010803" pitchFamily="18" charset="0"/>
                <a:cs typeface="Comic Sans MS" charset="0"/>
              </a:rPr>
              <a:t> </a:t>
            </a:r>
            <a:r>
              <a:rPr lang="sv-SE" sz="2000" dirty="0" err="1">
                <a:solidFill>
                  <a:srgbClr val="000000"/>
                </a:solidFill>
                <a:latin typeface="Garamond" panose="02020404030301010803" pitchFamily="18" charset="0"/>
                <a:cs typeface="Comic Sans MS" charset="0"/>
              </a:rPr>
              <a:t>pairing</a:t>
            </a:r>
            <a:r>
              <a:rPr lang="sv-SE" sz="2000" dirty="0">
                <a:solidFill>
                  <a:srgbClr val="000000"/>
                </a:solidFill>
                <a:latin typeface="Garamond" panose="02020404030301010803" pitchFamily="18" charset="0"/>
                <a:cs typeface="Comic Sans MS" charset="0"/>
              </a:rPr>
              <a:t> </a:t>
            </a:r>
          </a:p>
          <a:p>
            <a:pPr algn="ctr"/>
            <a:r>
              <a:rPr lang="sv-SE" sz="2000" dirty="0">
                <a:solidFill>
                  <a:srgbClr val="000000"/>
                </a:solidFill>
                <a:latin typeface="Garamond" panose="02020404030301010803" pitchFamily="18" charset="0"/>
                <a:cs typeface="Comic Sans MS" charset="0"/>
              </a:rPr>
              <a:t>(total </a:t>
            </a:r>
            <a:r>
              <a:rPr lang="sv-SE" sz="2000" dirty="0" err="1">
                <a:solidFill>
                  <a:srgbClr val="000000"/>
                </a:solidFill>
                <a:latin typeface="Garamond" panose="02020404030301010803" pitchFamily="18" charset="0"/>
                <a:cs typeface="Comic Sans MS" charset="0"/>
              </a:rPr>
              <a:t>Routhian</a:t>
            </a:r>
            <a:r>
              <a:rPr lang="sv-SE" sz="2000" dirty="0">
                <a:solidFill>
                  <a:srgbClr val="000000"/>
                </a:solidFill>
                <a:latin typeface="Garamond" panose="02020404030301010803" pitchFamily="18" charset="0"/>
                <a:cs typeface="Comic Sans MS" charset="0"/>
              </a:rPr>
              <a:t> </a:t>
            </a:r>
            <a:r>
              <a:rPr lang="sv-SE" sz="2000" dirty="0" err="1">
                <a:solidFill>
                  <a:srgbClr val="000000"/>
                </a:solidFill>
                <a:latin typeface="Garamond" panose="02020404030301010803" pitchFamily="18" charset="0"/>
                <a:cs typeface="Comic Sans MS" charset="0"/>
              </a:rPr>
              <a:t>surface</a:t>
            </a:r>
            <a:r>
              <a:rPr lang="sv-SE" sz="2000" dirty="0">
                <a:solidFill>
                  <a:srgbClr val="000000"/>
                </a:solidFill>
                <a:latin typeface="Garamond" panose="02020404030301010803" pitchFamily="18" charset="0"/>
                <a:cs typeface="Comic Sans MS" charset="0"/>
              </a:rPr>
              <a:t> (TRS) approach)</a:t>
            </a:r>
          </a:p>
          <a:p>
            <a:pPr algn="ctr"/>
            <a:r>
              <a:rPr lang="sv-SE" sz="2000" dirty="0">
                <a:solidFill>
                  <a:srgbClr val="000000"/>
                </a:solidFill>
                <a:latin typeface="Garamond" panose="02020404030301010803" pitchFamily="18" charset="0"/>
                <a:cs typeface="Comic Sans MS" charset="0"/>
              </a:rPr>
              <a:t>Note:  do not </a:t>
            </a:r>
            <a:r>
              <a:rPr lang="sv-SE" sz="2000" dirty="0" err="1">
                <a:solidFill>
                  <a:srgbClr val="000000"/>
                </a:solidFill>
                <a:latin typeface="Garamond" panose="02020404030301010803" pitchFamily="18" charset="0"/>
                <a:cs typeface="Comic Sans MS" charset="0"/>
              </a:rPr>
              <a:t>produce</a:t>
            </a:r>
            <a:r>
              <a:rPr lang="sv-SE" sz="2000" dirty="0">
                <a:solidFill>
                  <a:srgbClr val="000000"/>
                </a:solidFill>
                <a:latin typeface="Garamond" panose="02020404030301010803" pitchFamily="18" charset="0"/>
                <a:cs typeface="Comic Sans MS" charset="0"/>
              </a:rPr>
              <a:t> </a:t>
            </a:r>
            <a:r>
              <a:rPr lang="sv-SE" sz="2000" dirty="0" err="1">
                <a:solidFill>
                  <a:srgbClr val="000000"/>
                </a:solidFill>
                <a:latin typeface="Garamond" panose="02020404030301010803" pitchFamily="18" charset="0"/>
                <a:cs typeface="Comic Sans MS" charset="0"/>
              </a:rPr>
              <a:t>deformed</a:t>
            </a:r>
            <a:r>
              <a:rPr lang="sv-SE" sz="2000" dirty="0">
                <a:solidFill>
                  <a:srgbClr val="000000"/>
                </a:solidFill>
                <a:latin typeface="Garamond" panose="02020404030301010803" pitchFamily="18" charset="0"/>
                <a:cs typeface="Comic Sans MS" charset="0"/>
              </a:rPr>
              <a:t> </a:t>
            </a:r>
            <a:r>
              <a:rPr lang="sv-SE" sz="2000" dirty="0" err="1">
                <a:solidFill>
                  <a:srgbClr val="000000"/>
                </a:solidFill>
                <a:latin typeface="Garamond" panose="02020404030301010803" pitchFamily="18" charset="0"/>
                <a:cs typeface="Comic Sans MS" charset="0"/>
              </a:rPr>
              <a:t>ground-state</a:t>
            </a:r>
            <a:r>
              <a:rPr lang="sv-SE" sz="2000" dirty="0">
                <a:solidFill>
                  <a:srgbClr val="000000"/>
                </a:solidFill>
                <a:latin typeface="Garamond" panose="02020404030301010803" pitchFamily="18" charset="0"/>
                <a:cs typeface="Comic Sans MS" charset="0"/>
              </a:rPr>
              <a:t> </a:t>
            </a:r>
            <a:r>
              <a:rPr lang="sv-SE" sz="2000" dirty="0" err="1">
                <a:solidFill>
                  <a:srgbClr val="000000"/>
                </a:solidFill>
                <a:latin typeface="Garamond" panose="02020404030301010803" pitchFamily="18" charset="0"/>
                <a:cs typeface="Comic Sans MS" charset="0"/>
              </a:rPr>
              <a:t>shape</a:t>
            </a:r>
            <a:r>
              <a:rPr lang="sv-SE" sz="2000" dirty="0">
                <a:solidFill>
                  <a:srgbClr val="000000"/>
                </a:solidFill>
                <a:latin typeface="Garamond" panose="02020404030301010803" pitchFamily="18" charset="0"/>
                <a:cs typeface="Comic Sans MS" charset="0"/>
              </a:rPr>
              <a:t> </a:t>
            </a:r>
          </a:p>
          <a:p>
            <a:pPr algn="ctr"/>
            <a:r>
              <a:rPr lang="sv-SE" sz="2000" dirty="0">
                <a:solidFill>
                  <a:srgbClr val="000000"/>
                </a:solidFill>
                <a:latin typeface="Garamond" panose="02020404030301010803" pitchFamily="18" charset="0"/>
                <a:cs typeface="Comic Sans MS" charset="0"/>
              </a:rPr>
              <a:t>(</a:t>
            </a:r>
            <a:r>
              <a:rPr lang="sv-SE" sz="2000" dirty="0" err="1">
                <a:solidFill>
                  <a:srgbClr val="000000"/>
                </a:solidFill>
                <a:latin typeface="Garamond" panose="02020404030301010803" pitchFamily="18" charset="0"/>
                <a:cs typeface="Comic Sans MS" charset="0"/>
              </a:rPr>
              <a:t>but</a:t>
            </a:r>
            <a:r>
              <a:rPr lang="sv-SE" sz="2000" dirty="0">
                <a:solidFill>
                  <a:srgbClr val="000000"/>
                </a:solidFill>
                <a:latin typeface="Garamond" panose="02020404030301010803" pitchFamily="18" charset="0"/>
                <a:cs typeface="Comic Sans MS" charset="0"/>
              </a:rPr>
              <a:t> </a:t>
            </a:r>
            <a:r>
              <a:rPr lang="sv-SE" sz="2000" dirty="0" err="1">
                <a:solidFill>
                  <a:srgbClr val="000000"/>
                </a:solidFill>
                <a:latin typeface="Garamond" panose="02020404030301010803" pitchFamily="18" charset="0"/>
                <a:cs typeface="Comic Sans MS" charset="0"/>
              </a:rPr>
              <a:t>pronounced</a:t>
            </a:r>
            <a:r>
              <a:rPr lang="sv-SE" sz="2000" dirty="0">
                <a:solidFill>
                  <a:srgbClr val="000000"/>
                </a:solidFill>
                <a:latin typeface="Garamond" panose="02020404030301010803" pitchFamily="18" charset="0"/>
                <a:cs typeface="Comic Sans MS" charset="0"/>
              </a:rPr>
              <a:t> </a:t>
            </a:r>
            <a:r>
              <a:rPr lang="sv-SE" sz="2000" dirty="0" err="1">
                <a:solidFill>
                  <a:srgbClr val="000000"/>
                </a:solidFill>
                <a:latin typeface="Garamond" panose="02020404030301010803" pitchFamily="18" charset="0"/>
                <a:cs typeface="Comic Sans MS" charset="0"/>
              </a:rPr>
              <a:t>superdeformed</a:t>
            </a:r>
            <a:r>
              <a:rPr lang="sv-SE" sz="2000" dirty="0">
                <a:solidFill>
                  <a:srgbClr val="000000"/>
                </a:solidFill>
                <a:latin typeface="Garamond" panose="02020404030301010803" pitchFamily="18" charset="0"/>
                <a:cs typeface="Comic Sans MS" charset="0"/>
              </a:rPr>
              <a:t> minimum </a:t>
            </a:r>
            <a:r>
              <a:rPr lang="sv-SE" sz="2000" dirty="0" err="1">
                <a:solidFill>
                  <a:srgbClr val="000000"/>
                </a:solidFill>
                <a:latin typeface="Garamond" panose="02020404030301010803" pitchFamily="18" charset="0"/>
                <a:cs typeface="Comic Sans MS" charset="0"/>
              </a:rPr>
              <a:t>appears</a:t>
            </a:r>
            <a:r>
              <a:rPr lang="sv-SE" sz="2000" dirty="0">
                <a:solidFill>
                  <a:srgbClr val="000000"/>
                </a:solidFill>
                <a:latin typeface="Garamond" panose="02020404030301010803" pitchFamily="18" charset="0"/>
                <a:cs typeface="Comic Sans MS" charset="0"/>
              </a:rPr>
              <a:t> </a:t>
            </a:r>
            <a:r>
              <a:rPr lang="sv-SE" sz="2000" dirty="0" err="1">
                <a:solidFill>
                  <a:srgbClr val="000000"/>
                </a:solidFill>
                <a:latin typeface="Garamond" panose="02020404030301010803" pitchFamily="18" charset="0"/>
                <a:cs typeface="Comic Sans MS" charset="0"/>
              </a:rPr>
              <a:t>already</a:t>
            </a:r>
            <a:r>
              <a:rPr lang="sv-SE" sz="2000" dirty="0">
                <a:solidFill>
                  <a:srgbClr val="000000"/>
                </a:solidFill>
                <a:latin typeface="Garamond" panose="02020404030301010803" pitchFamily="18" charset="0"/>
                <a:cs typeface="Comic Sans MS" charset="0"/>
              </a:rPr>
              <a:t> at </a:t>
            </a:r>
            <a:r>
              <a:rPr lang="sv-SE" sz="2000" dirty="0" err="1">
                <a:solidFill>
                  <a:srgbClr val="000000"/>
                </a:solidFill>
                <a:latin typeface="Garamond" panose="02020404030301010803" pitchFamily="18" charset="0"/>
                <a:cs typeface="Comic Sans MS" charset="0"/>
              </a:rPr>
              <a:t>zero</a:t>
            </a:r>
            <a:r>
              <a:rPr lang="sv-SE" sz="2000" dirty="0">
                <a:solidFill>
                  <a:srgbClr val="000000"/>
                </a:solidFill>
                <a:latin typeface="Garamond" panose="02020404030301010803" pitchFamily="18" charset="0"/>
                <a:cs typeface="Comic Sans MS" charset="0"/>
              </a:rPr>
              <a:t> rot. </a:t>
            </a:r>
            <a:r>
              <a:rPr lang="sv-SE" sz="2000" dirty="0" err="1">
                <a:solidFill>
                  <a:srgbClr val="000000"/>
                </a:solidFill>
                <a:latin typeface="Garamond" panose="02020404030301010803" pitchFamily="18" charset="0"/>
                <a:cs typeface="Comic Sans MS" charset="0"/>
              </a:rPr>
              <a:t>frequency</a:t>
            </a:r>
            <a:r>
              <a:rPr lang="sv-SE" sz="2000" dirty="0">
                <a:solidFill>
                  <a:srgbClr val="000000"/>
                </a:solidFill>
                <a:latin typeface="Garamond" panose="02020404030301010803" pitchFamily="18" charset="0"/>
                <a:cs typeface="Comic Sans MS" charset="0"/>
              </a:rPr>
              <a:t>!)</a:t>
            </a:r>
          </a:p>
        </p:txBody>
      </p:sp>
      <p:grpSp>
        <p:nvGrpSpPr>
          <p:cNvPr id="15" name="Grupp 14">
            <a:extLst>
              <a:ext uri="{FF2B5EF4-FFF2-40B4-BE49-F238E27FC236}">
                <a16:creationId xmlns:a16="http://schemas.microsoft.com/office/drawing/2014/main" id="{9612AA87-9F73-DB07-5DC2-8AB0796361A8}"/>
              </a:ext>
            </a:extLst>
          </p:cNvPr>
          <p:cNvGrpSpPr/>
          <p:nvPr/>
        </p:nvGrpSpPr>
        <p:grpSpPr>
          <a:xfrm>
            <a:off x="541459" y="1805651"/>
            <a:ext cx="7572395" cy="4430143"/>
            <a:chOff x="541459" y="1270094"/>
            <a:chExt cx="7856620" cy="4965700"/>
          </a:xfrm>
        </p:grpSpPr>
        <p:pic>
          <p:nvPicPr>
            <p:cNvPr id="11" name="Bildobjekt 10">
              <a:extLst>
                <a:ext uri="{FF2B5EF4-FFF2-40B4-BE49-F238E27FC236}">
                  <a16:creationId xmlns:a16="http://schemas.microsoft.com/office/drawing/2014/main" id="{5D85FD68-D585-C3D5-F4F3-9903A1BDAD6B}"/>
                </a:ext>
              </a:extLst>
            </p:cNvPr>
            <p:cNvPicPr>
              <a:picLocks noChangeAspect="1"/>
            </p:cNvPicPr>
            <p:nvPr/>
          </p:nvPicPr>
          <p:blipFill>
            <a:blip r:embed="rId2"/>
            <a:stretch>
              <a:fillRect/>
            </a:stretch>
          </p:blipFill>
          <p:spPr>
            <a:xfrm>
              <a:off x="4321379" y="1270094"/>
              <a:ext cx="4076700" cy="4965700"/>
            </a:xfrm>
            <a:prstGeom prst="rect">
              <a:avLst/>
            </a:prstGeom>
          </p:spPr>
        </p:pic>
        <p:pic>
          <p:nvPicPr>
            <p:cNvPr id="6" name="Bildobjekt 5">
              <a:extLst>
                <a:ext uri="{FF2B5EF4-FFF2-40B4-BE49-F238E27FC236}">
                  <a16:creationId xmlns:a16="http://schemas.microsoft.com/office/drawing/2014/main" id="{82F955D7-0E33-0D8C-5C09-DC4B8C422A4A}"/>
                </a:ext>
              </a:extLst>
            </p:cNvPr>
            <p:cNvPicPr>
              <a:picLocks noChangeAspect="1"/>
            </p:cNvPicPr>
            <p:nvPr/>
          </p:nvPicPr>
          <p:blipFill>
            <a:blip r:embed="rId3"/>
            <a:stretch>
              <a:fillRect/>
            </a:stretch>
          </p:blipFill>
          <p:spPr>
            <a:xfrm>
              <a:off x="541459" y="1270094"/>
              <a:ext cx="4076700" cy="4965700"/>
            </a:xfrm>
            <a:prstGeom prst="rect">
              <a:avLst/>
            </a:prstGeom>
          </p:spPr>
        </p:pic>
        <p:graphicFrame>
          <p:nvGraphicFramePr>
            <p:cNvPr id="4" name="Object 3"/>
            <p:cNvGraphicFramePr>
              <a:graphicFrameLocks noChangeAspect="1"/>
            </p:cNvGraphicFramePr>
            <p:nvPr/>
          </p:nvGraphicFramePr>
          <p:xfrm>
            <a:off x="4690125" y="3635817"/>
            <a:ext cx="114300" cy="165100"/>
          </p:xfrm>
          <a:graphic>
            <a:graphicData uri="http://schemas.openxmlformats.org/presentationml/2006/ole">
              <mc:AlternateContent xmlns:mc="http://schemas.openxmlformats.org/markup-compatibility/2006">
                <mc:Choice xmlns:v="urn:schemas-microsoft-com:vml" Requires="v">
                  <p:oleObj name="Equation" r:id="rId4" imgW="114300" imgH="165100" progId="Equation.3">
                    <p:embed/>
                  </p:oleObj>
                </mc:Choice>
                <mc:Fallback>
                  <p:oleObj name="Equation" r:id="rId4" imgW="114300" imgH="165100" progId="Equation.3">
                    <p:embed/>
                    <p:pic>
                      <p:nvPicPr>
                        <p:cNvPr id="4" name="Object 3"/>
                        <p:cNvPicPr/>
                        <p:nvPr/>
                      </p:nvPicPr>
                      <p:blipFill>
                        <a:blip r:embed="rId5"/>
                        <a:stretch>
                          <a:fillRect/>
                        </a:stretch>
                      </p:blipFill>
                      <p:spPr>
                        <a:xfrm>
                          <a:off x="4690125" y="3635817"/>
                          <a:ext cx="114300" cy="165100"/>
                        </a:xfrm>
                        <a:prstGeom prst="rect">
                          <a:avLst/>
                        </a:prstGeom>
                      </p:spPr>
                    </p:pic>
                  </p:oleObj>
                </mc:Fallback>
              </mc:AlternateContent>
            </a:graphicData>
          </a:graphic>
        </p:graphicFrame>
        <p:sp>
          <p:nvSpPr>
            <p:cNvPr id="7" name="textruta 6">
              <a:extLst>
                <a:ext uri="{FF2B5EF4-FFF2-40B4-BE49-F238E27FC236}">
                  <a16:creationId xmlns:a16="http://schemas.microsoft.com/office/drawing/2014/main" id="{9D3ECE94-AF38-DC3C-425C-666880B4097D}"/>
                </a:ext>
              </a:extLst>
            </p:cNvPr>
            <p:cNvSpPr txBox="1"/>
            <p:nvPr/>
          </p:nvSpPr>
          <p:spPr>
            <a:xfrm>
              <a:off x="2794348" y="1274452"/>
              <a:ext cx="1738615"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sv-SE" sz="2000" b="0" i="0" u="none" strike="noStrike" cap="none" spc="0" normalizeH="0" baseline="0" dirty="0" err="1">
                  <a:ln>
                    <a:noFill/>
                  </a:ln>
                  <a:solidFill>
                    <a:srgbClr val="000000"/>
                  </a:solidFill>
                  <a:effectLst/>
                  <a:uFillTx/>
                  <a:latin typeface="+mn-lt"/>
                  <a:ea typeface="+mn-ea"/>
                  <a:cs typeface="+mn-cs"/>
                  <a:sym typeface="Times New Roman"/>
                </a:rPr>
                <a:t>ℏ</a:t>
              </a:r>
              <a:r>
                <a:rPr kumimoji="0" lang="sv-SE" sz="2000" b="0" i="0" u="none" strike="noStrike" cap="none" spc="0" normalizeH="0" baseline="0" dirty="0">
                  <a:ln>
                    <a:noFill/>
                  </a:ln>
                  <a:solidFill>
                    <a:srgbClr val="000000"/>
                  </a:solidFill>
                  <a:effectLst/>
                  <a:uFillTx/>
                  <a:latin typeface="+mn-lt"/>
                  <a:ea typeface="+mn-ea"/>
                  <a:cs typeface="+mn-cs"/>
                  <a:sym typeface="Times New Roman"/>
                </a:rPr>
                <a:t>𝝎 = 0.00 MeV</a:t>
              </a:r>
            </a:p>
          </p:txBody>
        </p:sp>
        <p:sp>
          <p:nvSpPr>
            <p:cNvPr id="13" name="textruta 12">
              <a:extLst>
                <a:ext uri="{FF2B5EF4-FFF2-40B4-BE49-F238E27FC236}">
                  <a16:creationId xmlns:a16="http://schemas.microsoft.com/office/drawing/2014/main" id="{2D609E51-87A3-7C64-A1F2-2342440915C5}"/>
                </a:ext>
              </a:extLst>
            </p:cNvPr>
            <p:cNvSpPr txBox="1"/>
            <p:nvPr/>
          </p:nvSpPr>
          <p:spPr>
            <a:xfrm>
              <a:off x="6574268" y="1274452"/>
              <a:ext cx="1738615"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sv-SE" sz="2000" b="0" i="0" u="none" strike="noStrike" cap="none" spc="0" normalizeH="0" baseline="0" dirty="0" err="1">
                  <a:ln>
                    <a:noFill/>
                  </a:ln>
                  <a:solidFill>
                    <a:srgbClr val="000000"/>
                  </a:solidFill>
                  <a:effectLst/>
                  <a:uFillTx/>
                  <a:latin typeface="+mn-lt"/>
                  <a:ea typeface="+mn-ea"/>
                  <a:cs typeface="+mn-cs"/>
                  <a:sym typeface="Times New Roman"/>
                </a:rPr>
                <a:t>ℏ</a:t>
              </a:r>
              <a:r>
                <a:rPr kumimoji="0" lang="sv-SE" sz="2000" b="0" i="0" u="none" strike="noStrike" cap="none" spc="0" normalizeH="0" baseline="0" dirty="0">
                  <a:ln>
                    <a:noFill/>
                  </a:ln>
                  <a:solidFill>
                    <a:srgbClr val="000000"/>
                  </a:solidFill>
                  <a:effectLst/>
                  <a:uFillTx/>
                  <a:latin typeface="+mn-lt"/>
                  <a:ea typeface="+mn-ea"/>
                  <a:cs typeface="+mn-cs"/>
                  <a:sym typeface="Times New Roman"/>
                </a:rPr>
                <a:t>𝝎 = 0.24 MeV</a:t>
              </a:r>
            </a:p>
          </p:txBody>
        </p:sp>
      </p:grpSp>
      <p:sp>
        <p:nvSpPr>
          <p:cNvPr id="14" name="textruta 13">
            <a:extLst>
              <a:ext uri="{FF2B5EF4-FFF2-40B4-BE49-F238E27FC236}">
                <a16:creationId xmlns:a16="http://schemas.microsoft.com/office/drawing/2014/main" id="{BB87E83D-8B45-29FA-3900-AC0D5677B2D4}"/>
              </a:ext>
            </a:extLst>
          </p:cNvPr>
          <p:cNvSpPr txBox="1"/>
          <p:nvPr/>
        </p:nvSpPr>
        <p:spPr>
          <a:xfrm>
            <a:off x="1041722" y="6412373"/>
            <a:ext cx="7072132"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sv-SE" sz="1400" dirty="0"/>
              <a:t>* W. </a:t>
            </a:r>
            <a:r>
              <a:rPr lang="sv-SE" sz="1400" dirty="0" err="1"/>
              <a:t>Nazarewicz</a:t>
            </a:r>
            <a:r>
              <a:rPr lang="sv-SE" sz="1400" dirty="0"/>
              <a:t>, R. </a:t>
            </a:r>
            <a:r>
              <a:rPr lang="sv-SE" sz="1400" dirty="0" err="1"/>
              <a:t>Wyss</a:t>
            </a:r>
            <a:r>
              <a:rPr lang="sv-SE" sz="1400" dirty="0"/>
              <a:t>, A. Johnson, </a:t>
            </a:r>
            <a:r>
              <a:rPr lang="sv-SE" sz="1400" dirty="0" err="1"/>
              <a:t>Nuclear</a:t>
            </a:r>
            <a:r>
              <a:rPr lang="sv-SE" sz="1400" dirty="0"/>
              <a:t> </a:t>
            </a:r>
            <a:r>
              <a:rPr lang="sv-SE" sz="1400" dirty="0" err="1"/>
              <a:t>Physics</a:t>
            </a:r>
            <a:r>
              <a:rPr lang="sv-SE" sz="1400" dirty="0"/>
              <a:t> A 503(2), 285 (1989)</a:t>
            </a:r>
          </a:p>
        </p:txBody>
      </p:sp>
      <p:sp>
        <p:nvSpPr>
          <p:cNvPr id="16" name="textruta 15">
            <a:extLst>
              <a:ext uri="{FF2B5EF4-FFF2-40B4-BE49-F238E27FC236}">
                <a16:creationId xmlns:a16="http://schemas.microsoft.com/office/drawing/2014/main" id="{30A335A2-3AED-25EB-F0EC-5572753539BA}"/>
              </a:ext>
            </a:extLst>
          </p:cNvPr>
          <p:cNvSpPr txBox="1"/>
          <p:nvPr/>
        </p:nvSpPr>
        <p:spPr>
          <a:xfrm>
            <a:off x="6988331" y="6615944"/>
            <a:ext cx="2365099"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sv-SE" sz="1200" dirty="0">
                <a:solidFill>
                  <a:schemeClr val="accent2">
                    <a:lumMod val="40000"/>
                    <a:lumOff val="60000"/>
                  </a:schemeClr>
                </a:solidFill>
              </a:rPr>
              <a:t>NN2024  Whistler, BC CA /  BC </a:t>
            </a:r>
          </a:p>
        </p:txBody>
      </p:sp>
      <p:pic>
        <p:nvPicPr>
          <p:cNvPr id="17" name="Picture 8" descr="kth_cmyk">
            <a:extLst>
              <a:ext uri="{FF2B5EF4-FFF2-40B4-BE49-F238E27FC236}">
                <a16:creationId xmlns:a16="http://schemas.microsoft.com/office/drawing/2014/main" id="{A6E9F900-101F-74C8-46CF-126B8E1F6B10}"/>
              </a:ext>
            </a:extLst>
          </p:cNvPr>
          <p:cNvPicPr>
            <a:picLocks noChangeAspect="1" noChangeArrowheads="1"/>
          </p:cNvPicPr>
          <p:nvPr/>
        </p:nvPicPr>
        <p:blipFill>
          <a:blip r:embed="rId6" cstate="print"/>
          <a:srcRect/>
          <a:stretch>
            <a:fillRect/>
          </a:stretch>
        </p:blipFill>
        <p:spPr bwMode="auto">
          <a:xfrm>
            <a:off x="104176" y="84957"/>
            <a:ext cx="819150" cy="819150"/>
          </a:xfrm>
          <a:prstGeom prst="rect">
            <a:avLst/>
          </a:prstGeom>
          <a:noFill/>
          <a:ln w="9525">
            <a:noFill/>
            <a:miter lim="800000"/>
            <a:headEnd/>
            <a:tailEnd/>
          </a:ln>
        </p:spPr>
      </p:pic>
    </p:spTree>
    <p:extLst>
      <p:ext uri="{BB962C8B-B14F-4D97-AF65-F5344CB8AC3E}">
        <p14:creationId xmlns:p14="http://schemas.microsoft.com/office/powerpoint/2010/main" val="55226217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4295" y="2780927"/>
            <a:ext cx="3025607" cy="302116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70659" name="Picture 9"/>
          <p:cNvPicPr>
            <a:picLocks noChangeAspect="1" noChangeArrowheads="1"/>
          </p:cNvPicPr>
          <p:nvPr/>
        </p:nvPicPr>
        <p:blipFill>
          <a:blip r:embed="rId3">
            <a:extLst>
              <a:ext uri="{28A0092B-C50C-407E-A947-70E740481C1C}">
                <a14:useLocalDpi xmlns:a14="http://schemas.microsoft.com/office/drawing/2010/main" val="0"/>
              </a:ext>
            </a:extLst>
          </a:blip>
          <a:srcRect t="20" b="677"/>
          <a:stretch>
            <a:fillRect/>
          </a:stretch>
        </p:blipFill>
        <p:spPr bwMode="auto">
          <a:xfrm>
            <a:off x="4427240" y="2706019"/>
            <a:ext cx="3169096" cy="309924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70661" name="Rectangle 2"/>
          <p:cNvSpPr txBox="1">
            <a:spLocks noChangeArrowheads="1"/>
          </p:cNvSpPr>
          <p:nvPr/>
        </p:nvSpPr>
        <p:spPr bwMode="auto">
          <a:xfrm>
            <a:off x="1475656" y="44450"/>
            <a:ext cx="7272808" cy="1008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sv-SE" sz="2000" dirty="0">
                <a:solidFill>
                  <a:srgbClr val="000000"/>
                </a:solidFill>
                <a:latin typeface="Garamond" panose="02020404030301010803" pitchFamily="18" charset="0"/>
                <a:cs typeface="Comic Sans MS" charset="0"/>
              </a:rPr>
              <a:t>LSSM </a:t>
            </a:r>
            <a:r>
              <a:rPr lang="sv-SE" sz="2000" dirty="0" err="1">
                <a:solidFill>
                  <a:srgbClr val="000000"/>
                </a:solidFill>
                <a:latin typeface="Garamond" panose="02020404030301010803" pitchFamily="18" charset="0"/>
                <a:cs typeface="Comic Sans MS" charset="0"/>
              </a:rPr>
              <a:t>predictions</a:t>
            </a:r>
            <a:r>
              <a:rPr lang="sv-SE" sz="2000" dirty="0">
                <a:solidFill>
                  <a:srgbClr val="000000"/>
                </a:solidFill>
                <a:latin typeface="Garamond" panose="02020404030301010803" pitchFamily="18" charset="0"/>
                <a:cs typeface="Comic Sans MS" charset="0"/>
              </a:rPr>
              <a:t> for </a:t>
            </a:r>
            <a:r>
              <a:rPr lang="sv-SE" sz="2000" baseline="30000" dirty="0">
                <a:solidFill>
                  <a:srgbClr val="000000"/>
                </a:solidFill>
                <a:latin typeface="Garamond" panose="02020404030301010803" pitchFamily="18" charset="0"/>
                <a:cs typeface="Comic Sans MS" charset="0"/>
              </a:rPr>
              <a:t>88</a:t>
            </a:r>
            <a:r>
              <a:rPr lang="sv-SE" sz="2000" dirty="0">
                <a:solidFill>
                  <a:srgbClr val="000000"/>
                </a:solidFill>
                <a:latin typeface="Garamond" panose="02020404030301010803" pitchFamily="18" charset="0"/>
                <a:cs typeface="Comic Sans MS" charset="0"/>
              </a:rPr>
              <a:t>Ru </a:t>
            </a:r>
            <a:r>
              <a:rPr lang="sv-SE" sz="2000" dirty="0" err="1">
                <a:solidFill>
                  <a:srgbClr val="000000"/>
                </a:solidFill>
                <a:latin typeface="Garamond" panose="02020404030301010803" pitchFamily="18" charset="0"/>
                <a:cs typeface="Comic Sans MS" charset="0"/>
              </a:rPr>
              <a:t>with</a:t>
            </a:r>
            <a:r>
              <a:rPr lang="sv-SE" sz="2000" dirty="0">
                <a:solidFill>
                  <a:srgbClr val="000000"/>
                </a:solidFill>
                <a:latin typeface="Garamond" panose="02020404030301010803" pitchFamily="18" charset="0"/>
                <a:cs typeface="Comic Sans MS" charset="0"/>
              </a:rPr>
              <a:t> </a:t>
            </a:r>
            <a:r>
              <a:rPr lang="en-GB" sz="1800" dirty="0">
                <a:latin typeface="Garamond" panose="02020404030301010803" pitchFamily="18" charset="0"/>
              </a:rPr>
              <a:t>interaction </a:t>
            </a:r>
            <a:r>
              <a:rPr lang="sv-SE" sz="1800" dirty="0" err="1">
                <a:solidFill>
                  <a:srgbClr val="000000"/>
                </a:solidFill>
                <a:latin typeface="Garamond" panose="02020404030301010803" pitchFamily="18" charset="0"/>
                <a:cs typeface="Comic Sans MS" charset="0"/>
              </a:rPr>
              <a:t>including</a:t>
            </a:r>
            <a:r>
              <a:rPr lang="sv-SE" sz="1800" dirty="0">
                <a:solidFill>
                  <a:srgbClr val="000000"/>
                </a:solidFill>
                <a:latin typeface="Garamond" panose="02020404030301010803" pitchFamily="18" charset="0"/>
                <a:cs typeface="Comic Sans MS" charset="0"/>
              </a:rPr>
              <a:t> an explicit </a:t>
            </a:r>
            <a:r>
              <a:rPr lang="sv-SE" sz="1800" dirty="0" err="1">
                <a:solidFill>
                  <a:srgbClr val="000000"/>
                </a:solidFill>
                <a:latin typeface="Garamond" panose="02020404030301010803" pitchFamily="18" charset="0"/>
                <a:cs typeface="Comic Sans MS" charset="0"/>
              </a:rPr>
              <a:t>pairing</a:t>
            </a:r>
            <a:r>
              <a:rPr lang="sv-SE" sz="1800" dirty="0">
                <a:solidFill>
                  <a:srgbClr val="000000"/>
                </a:solidFill>
                <a:latin typeface="Garamond" panose="02020404030301010803" pitchFamily="18" charset="0"/>
                <a:cs typeface="Comic Sans MS" charset="0"/>
              </a:rPr>
              <a:t> term </a:t>
            </a:r>
            <a:r>
              <a:rPr lang="en-GB" sz="1800" dirty="0">
                <a:latin typeface="Garamond" panose="02020404030301010803" pitchFamily="18" charset="0"/>
              </a:rPr>
              <a:t>(PMMU)</a:t>
            </a:r>
            <a:br>
              <a:rPr lang="sv-SE" sz="1800" dirty="0">
                <a:solidFill>
                  <a:srgbClr val="000000"/>
                </a:solidFill>
                <a:latin typeface="Garamond" panose="02020404030301010803" pitchFamily="18" charset="0"/>
                <a:cs typeface="Comic Sans MS" charset="0"/>
              </a:rPr>
            </a:br>
            <a:endParaRPr lang="sv-SE" sz="1800" dirty="0">
              <a:solidFill>
                <a:srgbClr val="000000"/>
              </a:solidFill>
              <a:latin typeface="Garamond" panose="02020404030301010803" pitchFamily="18" charset="0"/>
              <a:cs typeface="Comic Sans MS" charset="0"/>
            </a:endParaRPr>
          </a:p>
        </p:txBody>
      </p:sp>
      <p:pic>
        <p:nvPicPr>
          <p:cNvPr id="7" name="Picture 6" descr="Skärmavbild 2016-02-05 kl. 20.06.00.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98326" y="558140"/>
            <a:ext cx="3369649" cy="1636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755300" y="2191889"/>
            <a:ext cx="5780750" cy="461665"/>
          </a:xfrm>
          <a:prstGeom prst="rect">
            <a:avLst/>
          </a:prstGeom>
          <a:noFill/>
        </p:spPr>
        <p:txBody>
          <a:bodyPr wrap="none" rtlCol="0">
            <a:spAutoFit/>
          </a:bodyPr>
          <a:lstStyle/>
          <a:p>
            <a:r>
              <a:rPr lang="en-US" sz="1200" dirty="0">
                <a:solidFill>
                  <a:srgbClr val="000000"/>
                </a:solidFill>
                <a:latin typeface="+mj-lt"/>
              </a:rPr>
              <a:t>K. Kaneko, T. </a:t>
            </a:r>
            <a:r>
              <a:rPr lang="en-US" sz="1200" dirty="0" err="1">
                <a:solidFill>
                  <a:srgbClr val="000000"/>
                </a:solidFill>
                <a:latin typeface="+mj-lt"/>
              </a:rPr>
              <a:t>Mizusaki</a:t>
            </a:r>
            <a:r>
              <a:rPr lang="en-US" sz="1200" dirty="0">
                <a:solidFill>
                  <a:srgbClr val="000000"/>
                </a:solidFill>
                <a:latin typeface="+mj-lt"/>
              </a:rPr>
              <a:t>, Y. Sun, and S. </a:t>
            </a:r>
            <a:r>
              <a:rPr lang="en-US" sz="1200" dirty="0" err="1">
                <a:solidFill>
                  <a:srgbClr val="000000"/>
                </a:solidFill>
                <a:latin typeface="+mj-lt"/>
              </a:rPr>
              <a:t>Tazaki</a:t>
            </a:r>
            <a:r>
              <a:rPr lang="en-US" sz="1200" dirty="0">
                <a:solidFill>
                  <a:srgbClr val="000000"/>
                </a:solidFill>
                <a:latin typeface="+mj-lt"/>
              </a:rPr>
              <a:t>, Phys. Rev. C89, 011302(R) (2014)</a:t>
            </a:r>
          </a:p>
          <a:p>
            <a:r>
              <a:rPr lang="en-US" sz="1200" dirty="0">
                <a:solidFill>
                  <a:srgbClr val="000000"/>
                </a:solidFill>
                <a:latin typeface="+mj-lt"/>
                <a:cs typeface="Comic Sans MS" charset="0"/>
              </a:rPr>
              <a:t>Kaneko, Sun and de Angelis, Nuclear Physics A957, 144-153 (2017)</a:t>
            </a:r>
          </a:p>
        </p:txBody>
      </p:sp>
      <p:sp>
        <p:nvSpPr>
          <p:cNvPr id="10" name="TextBox 9"/>
          <p:cNvSpPr txBox="1"/>
          <p:nvPr/>
        </p:nvSpPr>
        <p:spPr>
          <a:xfrm>
            <a:off x="395536" y="913075"/>
            <a:ext cx="5328592" cy="1077218"/>
          </a:xfrm>
          <a:prstGeom prst="rect">
            <a:avLst/>
          </a:prstGeom>
          <a:noFill/>
        </p:spPr>
        <p:txBody>
          <a:bodyPr wrap="square" rtlCol="0">
            <a:spAutoFit/>
          </a:bodyPr>
          <a:lstStyle/>
          <a:p>
            <a:r>
              <a:rPr lang="en-GB" sz="1600" b="1" dirty="0">
                <a:latin typeface="Garamond" panose="02020404030301010803" pitchFamily="18" charset="0"/>
              </a:rPr>
              <a:t>PMMU: H = H</a:t>
            </a:r>
            <a:r>
              <a:rPr lang="en-GB" sz="1600" b="1" baseline="-25000" dirty="0">
                <a:latin typeface="Garamond" panose="02020404030301010803" pitchFamily="18" charset="0"/>
              </a:rPr>
              <a:t>o</a:t>
            </a:r>
            <a:r>
              <a:rPr lang="en-GB" sz="1600" b="1" dirty="0">
                <a:latin typeface="Garamond" panose="02020404030301010803" pitchFamily="18" charset="0"/>
              </a:rPr>
              <a:t> + H</a:t>
            </a:r>
            <a:r>
              <a:rPr lang="en-GB" sz="1600" b="1" baseline="-25000" dirty="0">
                <a:latin typeface="Garamond" panose="02020404030301010803" pitchFamily="18" charset="0"/>
              </a:rPr>
              <a:t>P</a:t>
            </a:r>
            <a:r>
              <a:rPr lang="en-GB" sz="1600" b="1" dirty="0">
                <a:latin typeface="Garamond" panose="02020404030301010803" pitchFamily="18" charset="0"/>
              </a:rPr>
              <a:t> + H</a:t>
            </a:r>
            <a:r>
              <a:rPr lang="en-GB" sz="1600" b="1" baseline="-25000" dirty="0">
                <a:latin typeface="Garamond" panose="02020404030301010803" pitchFamily="18" charset="0"/>
              </a:rPr>
              <a:t>M</a:t>
            </a:r>
            <a:r>
              <a:rPr lang="en-GB" sz="1600" b="1" dirty="0">
                <a:latin typeface="Garamond" panose="02020404030301010803" pitchFamily="18" charset="0"/>
              </a:rPr>
              <a:t> + </a:t>
            </a:r>
            <a:r>
              <a:rPr lang="en-GB" sz="1600" b="1" dirty="0" err="1">
                <a:latin typeface="Garamond" panose="02020404030301010803" pitchFamily="18" charset="0"/>
              </a:rPr>
              <a:t>H</a:t>
            </a:r>
            <a:r>
              <a:rPr lang="en-GB" sz="1600" b="1" baseline="-25000" dirty="0" err="1">
                <a:latin typeface="Garamond" panose="02020404030301010803" pitchFamily="18" charset="0"/>
              </a:rPr>
              <a:t>m</a:t>
            </a:r>
            <a:r>
              <a:rPr lang="en-GB" sz="1600" b="1" baseline="-25000" dirty="0">
                <a:latin typeface="Garamond" panose="02020404030301010803" pitchFamily="18" charset="0"/>
              </a:rPr>
              <a:t> </a:t>
            </a:r>
            <a:r>
              <a:rPr lang="en-GB" sz="1600" b="1" dirty="0">
                <a:latin typeface="Garamond" panose="02020404030301010803" pitchFamily="18" charset="0"/>
              </a:rPr>
              <a:t> :</a:t>
            </a:r>
          </a:p>
          <a:p>
            <a:r>
              <a:rPr lang="en-GB" sz="1600" dirty="0">
                <a:latin typeface="Garamond" panose="02020404030301010803" pitchFamily="18" charset="0"/>
              </a:rPr>
              <a:t>               </a:t>
            </a:r>
            <a:r>
              <a:rPr lang="en-GB" sz="1600" dirty="0" err="1">
                <a:latin typeface="Garamond" panose="02020404030301010803" pitchFamily="18" charset="0"/>
              </a:rPr>
              <a:t>H</a:t>
            </a:r>
            <a:r>
              <a:rPr lang="en-GB" sz="1600" baseline="-25000" dirty="0" err="1">
                <a:latin typeface="Garamond" panose="02020404030301010803" pitchFamily="18" charset="0"/>
              </a:rPr>
              <a:t>o</a:t>
            </a:r>
            <a:r>
              <a:rPr lang="en-GB" sz="1600" dirty="0">
                <a:latin typeface="Garamond" panose="02020404030301010803" pitchFamily="18" charset="0"/>
              </a:rPr>
              <a:t> =  </a:t>
            </a:r>
            <a:r>
              <a:rPr lang="en-GB" sz="1600" dirty="0" err="1">
                <a:latin typeface="Garamond" panose="02020404030301010803" pitchFamily="18" charset="0"/>
              </a:rPr>
              <a:t>s.p</a:t>
            </a:r>
            <a:r>
              <a:rPr lang="en-GB" sz="1600" dirty="0">
                <a:latin typeface="Garamond" panose="02020404030301010803" pitchFamily="18" charset="0"/>
              </a:rPr>
              <a:t>,  H</a:t>
            </a:r>
            <a:r>
              <a:rPr lang="en-GB" sz="1600" baseline="-25000" dirty="0">
                <a:latin typeface="Garamond" panose="02020404030301010803" pitchFamily="18" charset="0"/>
              </a:rPr>
              <a:t>P </a:t>
            </a:r>
            <a:r>
              <a:rPr lang="en-GB" sz="1600" dirty="0">
                <a:latin typeface="Garamond" panose="02020404030301010803" pitchFamily="18" charset="0"/>
              </a:rPr>
              <a:t> =  pairing</a:t>
            </a:r>
          </a:p>
          <a:p>
            <a:r>
              <a:rPr lang="en-GB" sz="1600" dirty="0">
                <a:latin typeface="Garamond" panose="02020404030301010803" pitchFamily="18" charset="0"/>
              </a:rPr>
              <a:t>               H</a:t>
            </a:r>
            <a:r>
              <a:rPr lang="en-GB" sz="1600" baseline="-25000" dirty="0">
                <a:latin typeface="Garamond" panose="02020404030301010803" pitchFamily="18" charset="0"/>
              </a:rPr>
              <a:t>M</a:t>
            </a:r>
            <a:r>
              <a:rPr lang="en-GB" sz="1600" dirty="0">
                <a:latin typeface="Garamond" panose="02020404030301010803" pitchFamily="18" charset="0"/>
              </a:rPr>
              <a:t> = </a:t>
            </a:r>
            <a:r>
              <a:rPr lang="en-GB" sz="1600" dirty="0" err="1">
                <a:latin typeface="Garamond" panose="02020404030301010803" pitchFamily="18" charset="0"/>
              </a:rPr>
              <a:t>multipole</a:t>
            </a:r>
            <a:r>
              <a:rPr lang="en-GB" sz="1600" dirty="0">
                <a:latin typeface="Garamond" panose="02020404030301010803" pitchFamily="18" charset="0"/>
              </a:rPr>
              <a:t>, contains QQ + OO components</a:t>
            </a:r>
          </a:p>
          <a:p>
            <a:r>
              <a:rPr lang="en-GB" sz="1600" dirty="0">
                <a:latin typeface="Garamond" panose="02020404030301010803" pitchFamily="18" charset="0"/>
              </a:rPr>
              <a:t>               </a:t>
            </a:r>
            <a:r>
              <a:rPr lang="en-GB" sz="1600" dirty="0" err="1">
                <a:latin typeface="Garamond" panose="02020404030301010803" pitchFamily="18" charset="0"/>
              </a:rPr>
              <a:t>H</a:t>
            </a:r>
            <a:r>
              <a:rPr lang="en-GB" sz="1600" baseline="-25000" dirty="0" err="1">
                <a:latin typeface="Garamond" panose="02020404030301010803" pitchFamily="18" charset="0"/>
              </a:rPr>
              <a:t>m</a:t>
            </a:r>
            <a:r>
              <a:rPr lang="en-GB" sz="1600" dirty="0">
                <a:latin typeface="Garamond" panose="02020404030301010803" pitchFamily="18" charset="0"/>
              </a:rPr>
              <a:t> = monopole term</a:t>
            </a:r>
          </a:p>
        </p:txBody>
      </p:sp>
      <p:sp>
        <p:nvSpPr>
          <p:cNvPr id="11" name="TextBox 10"/>
          <p:cNvSpPr txBox="1"/>
          <p:nvPr/>
        </p:nvSpPr>
        <p:spPr>
          <a:xfrm>
            <a:off x="395536" y="5912640"/>
            <a:ext cx="8640960" cy="646331"/>
          </a:xfrm>
          <a:prstGeom prst="rect">
            <a:avLst/>
          </a:prstGeom>
          <a:noFill/>
        </p:spPr>
        <p:txBody>
          <a:bodyPr wrap="square" rtlCol="0">
            <a:spAutoFit/>
          </a:bodyPr>
          <a:lstStyle/>
          <a:p>
            <a:r>
              <a:rPr lang="en-GB" sz="1800" b="1" dirty="0">
                <a:latin typeface="Garamond" panose="02020404030301010803" pitchFamily="18" charset="0"/>
              </a:rPr>
              <a:t>Note: </a:t>
            </a:r>
            <a:r>
              <a:rPr lang="en-GB" sz="1800" dirty="0">
                <a:latin typeface="Garamond" panose="02020404030301010803" pitchFamily="18" charset="0"/>
              </a:rPr>
              <a:t>Without the </a:t>
            </a:r>
            <a:r>
              <a:rPr lang="en-GB" sz="1800" i="1" dirty="0">
                <a:latin typeface="Garamond" panose="02020404030301010803" pitchFamily="18" charset="0"/>
              </a:rPr>
              <a:t>T = 0 np </a:t>
            </a:r>
            <a:r>
              <a:rPr lang="en-GB" sz="1800" dirty="0">
                <a:latin typeface="Garamond" panose="02020404030301010803" pitchFamily="18" charset="0"/>
              </a:rPr>
              <a:t>pairing</a:t>
            </a:r>
            <a:r>
              <a:rPr lang="en-GB" sz="1800" i="1" dirty="0">
                <a:latin typeface="Garamond" panose="02020404030301010803" pitchFamily="18" charset="0"/>
              </a:rPr>
              <a:t>, </a:t>
            </a:r>
            <a:r>
              <a:rPr lang="en-GB" sz="1800" dirty="0">
                <a:latin typeface="Garamond" panose="02020404030301010803" pitchFamily="18" charset="0"/>
              </a:rPr>
              <a:t>the smooth pattern in </a:t>
            </a:r>
            <a:r>
              <a:rPr lang="en-GB" sz="1800" baseline="30000" dirty="0">
                <a:latin typeface="Garamond" panose="02020404030301010803" pitchFamily="18" charset="0"/>
              </a:rPr>
              <a:t>88</a:t>
            </a:r>
            <a:r>
              <a:rPr lang="en-GB" sz="1800" dirty="0">
                <a:latin typeface="Garamond" panose="02020404030301010803" pitchFamily="18" charset="0"/>
              </a:rPr>
              <a:t>Ru disappears and it lacks rotational behaviour  as for  </a:t>
            </a:r>
            <a:r>
              <a:rPr lang="en-GB" sz="1800" baseline="30000" dirty="0">
                <a:latin typeface="Garamond" panose="02020404030301010803" pitchFamily="18" charset="0"/>
              </a:rPr>
              <a:t>90,92</a:t>
            </a:r>
            <a:r>
              <a:rPr lang="en-GB" sz="1800" dirty="0">
                <a:latin typeface="Garamond" panose="02020404030301010803" pitchFamily="18" charset="0"/>
              </a:rPr>
              <a:t>Ru. </a:t>
            </a:r>
            <a:r>
              <a:rPr lang="en-GB" sz="1800" b="1" dirty="0">
                <a:solidFill>
                  <a:srgbClr val="0000FF"/>
                </a:solidFill>
                <a:latin typeface="Garamond" panose="02020404030301010803" pitchFamily="18" charset="0"/>
              </a:rPr>
              <a:t>QQ np T=0 is most important in </a:t>
            </a:r>
            <a:r>
              <a:rPr lang="en-GB" sz="1800" b="1" baseline="30000" dirty="0">
                <a:solidFill>
                  <a:srgbClr val="0000FF"/>
                </a:solidFill>
                <a:latin typeface="Garamond" panose="02020404030301010803" pitchFamily="18" charset="0"/>
              </a:rPr>
              <a:t>88</a:t>
            </a:r>
            <a:r>
              <a:rPr lang="en-GB" sz="1800" b="1" dirty="0">
                <a:solidFill>
                  <a:srgbClr val="0000FF"/>
                </a:solidFill>
                <a:latin typeface="Garamond" panose="02020404030301010803" pitchFamily="18" charset="0"/>
              </a:rPr>
              <a:t>Ru</a:t>
            </a:r>
            <a:r>
              <a:rPr lang="en-GB" sz="1800" dirty="0">
                <a:solidFill>
                  <a:srgbClr val="0000FF"/>
                </a:solidFill>
                <a:latin typeface="Garamond" panose="02020404030301010803" pitchFamily="18" charset="0"/>
              </a:rPr>
              <a:t>.</a:t>
            </a:r>
            <a:endParaRPr lang="en-GB" sz="1800" dirty="0">
              <a:latin typeface="Garamond" panose="02020404030301010803" pitchFamily="18" charset="0"/>
            </a:endParaRPr>
          </a:p>
        </p:txBody>
      </p:sp>
      <p:pic>
        <p:nvPicPr>
          <p:cNvPr id="4" name="Picture 8" descr="kth_cmyk">
            <a:extLst>
              <a:ext uri="{FF2B5EF4-FFF2-40B4-BE49-F238E27FC236}">
                <a16:creationId xmlns:a16="http://schemas.microsoft.com/office/drawing/2014/main" id="{805E3E19-58F5-B823-C886-3ED39F7402A4}"/>
              </a:ext>
            </a:extLst>
          </p:cNvPr>
          <p:cNvPicPr>
            <a:picLocks noChangeAspect="1" noChangeArrowheads="1"/>
          </p:cNvPicPr>
          <p:nvPr/>
        </p:nvPicPr>
        <p:blipFill>
          <a:blip r:embed="rId5" cstate="print"/>
          <a:srcRect/>
          <a:stretch>
            <a:fillRect/>
          </a:stretch>
        </p:blipFill>
        <p:spPr bwMode="auto">
          <a:xfrm>
            <a:off x="104176" y="84957"/>
            <a:ext cx="819150" cy="819150"/>
          </a:xfrm>
          <a:prstGeom prst="rect">
            <a:avLst/>
          </a:prstGeom>
          <a:noFill/>
          <a:ln w="9525">
            <a:noFill/>
            <a:miter lim="800000"/>
            <a:headEnd/>
            <a:tailEnd/>
          </a:ln>
        </p:spPr>
      </p:pic>
      <p:sp>
        <p:nvSpPr>
          <p:cNvPr id="5" name="textruta 4">
            <a:extLst>
              <a:ext uri="{FF2B5EF4-FFF2-40B4-BE49-F238E27FC236}">
                <a16:creationId xmlns:a16="http://schemas.microsoft.com/office/drawing/2014/main" id="{71E079F1-7172-4D4B-8F18-E196D64DFD45}"/>
              </a:ext>
            </a:extLst>
          </p:cNvPr>
          <p:cNvSpPr txBox="1"/>
          <p:nvPr/>
        </p:nvSpPr>
        <p:spPr>
          <a:xfrm>
            <a:off x="6988331" y="6615944"/>
            <a:ext cx="2365099"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sv-SE" sz="1200" dirty="0">
                <a:solidFill>
                  <a:schemeClr val="accent2">
                    <a:lumMod val="40000"/>
                    <a:lumOff val="60000"/>
                  </a:schemeClr>
                </a:solidFill>
              </a:rPr>
              <a:t>NN2024  Whistler, BC CA /  BC </a:t>
            </a:r>
          </a:p>
        </p:txBody>
      </p:sp>
    </p:spTree>
    <p:extLst>
      <p:ext uri="{BB962C8B-B14F-4D97-AF65-F5344CB8AC3E}">
        <p14:creationId xmlns:p14="http://schemas.microsoft.com/office/powerpoint/2010/main" val="139476614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0" name="textruta 6"/>
          <p:cNvSpPr txBox="1">
            <a:spLocks noChangeArrowheads="1"/>
          </p:cNvSpPr>
          <p:nvPr/>
        </p:nvSpPr>
        <p:spPr bwMode="auto">
          <a:xfrm>
            <a:off x="3544570" y="5055352"/>
            <a:ext cx="5157611" cy="1600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sz="1400" i="1" dirty="0"/>
              <a:t>Calculated  B(E2;I→I-2) values as a function of angular momentum in </a:t>
            </a:r>
            <a:r>
              <a:rPr lang="en-GB" sz="1400" i="1" baseline="30000" dirty="0"/>
              <a:t>88-94</a:t>
            </a:r>
            <a:r>
              <a:rPr lang="en-GB" sz="1400" i="1" dirty="0"/>
              <a:t>Ru. The calculations have been performed in the </a:t>
            </a:r>
            <a:r>
              <a:rPr lang="en-GB" sz="1400" i="1" dirty="0" err="1"/>
              <a:t>fpg</a:t>
            </a:r>
            <a:r>
              <a:rPr lang="en-GB" sz="1400" i="1" dirty="0"/>
              <a:t> space with the JUN45 interaction using standard effective charges. The theoretical calculations for the spectra of </a:t>
            </a:r>
            <a:r>
              <a:rPr lang="en-GB" sz="1400" i="1" baseline="30000" dirty="0"/>
              <a:t>88,90,92</a:t>
            </a:r>
            <a:r>
              <a:rPr lang="en-GB" sz="1400" i="1" dirty="0"/>
              <a:t>Ru include, in addition to full neutron-proton interactions (solid symbols), also results for pure T=1 neutron-proton (open symbols) interactions.</a:t>
            </a:r>
          </a:p>
          <a:p>
            <a:pPr eaLnBrk="1" hangingPunct="1"/>
            <a:r>
              <a:rPr lang="en-GB" sz="1400" i="1" dirty="0"/>
              <a:t>C. Qi et al.</a:t>
            </a:r>
            <a:endParaRPr lang="sv-SE" sz="1400" dirty="0"/>
          </a:p>
        </p:txBody>
      </p:sp>
      <p:pic>
        <p:nvPicPr>
          <p:cNvPr id="5" name="Picture 4" descr="ru-v1.pdf"/>
          <p:cNvPicPr>
            <a:picLocks noChangeAspect="1"/>
          </p:cNvPicPr>
          <p:nvPr/>
        </p:nvPicPr>
        <p:blipFill rotWithShape="1">
          <a:blip r:embed="rId2">
            <a:extLst>
              <a:ext uri="{28A0092B-C50C-407E-A947-70E740481C1C}">
                <a14:useLocalDpi xmlns:a14="http://schemas.microsoft.com/office/drawing/2010/main" val="0"/>
              </a:ext>
            </a:extLst>
          </a:blip>
          <a:srcRect l="-3177" t="-2765" r="1930" b="-797"/>
          <a:stretch/>
        </p:blipFill>
        <p:spPr>
          <a:xfrm rot="5400000">
            <a:off x="4089303" y="480704"/>
            <a:ext cx="3690043" cy="5636871"/>
          </a:xfrm>
          <a:prstGeom prst="rect">
            <a:avLst/>
          </a:prstGeom>
        </p:spPr>
      </p:pic>
      <p:sp>
        <p:nvSpPr>
          <p:cNvPr id="6" name="TextBox 5"/>
          <p:cNvSpPr txBox="1"/>
          <p:nvPr/>
        </p:nvSpPr>
        <p:spPr>
          <a:xfrm>
            <a:off x="1817327" y="84957"/>
            <a:ext cx="6564618" cy="461665"/>
          </a:xfrm>
          <a:prstGeom prst="rect">
            <a:avLst/>
          </a:prstGeom>
          <a:noFill/>
        </p:spPr>
        <p:txBody>
          <a:bodyPr wrap="none" rtlCol="0">
            <a:spAutoFit/>
          </a:bodyPr>
          <a:lstStyle/>
          <a:p>
            <a:r>
              <a:rPr lang="en-US" dirty="0">
                <a:solidFill>
                  <a:schemeClr val="tx1"/>
                </a:solidFill>
                <a:latin typeface="Garamond" panose="02020404030301010803" pitchFamily="18" charset="0"/>
              </a:rPr>
              <a:t>LSSM calculations: T=0 correlations drive collectivity</a:t>
            </a:r>
          </a:p>
        </p:txBody>
      </p:sp>
      <p:sp>
        <p:nvSpPr>
          <p:cNvPr id="7" name="Platshållare för sidfot 4"/>
          <p:cNvSpPr>
            <a:spLocks noGrp="1"/>
          </p:cNvSpPr>
          <p:nvPr>
            <p:ph type="ftr" sz="quarter" idx="10"/>
          </p:nvPr>
        </p:nvSpPr>
        <p:spPr>
          <a:xfrm>
            <a:off x="685800" y="6248400"/>
            <a:ext cx="19050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GB"/>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lgn="ctr" eaLnBrk="1" hangingPunct="1"/>
            <a:r>
              <a:rPr lang="en-GB" sz="1400">
                <a:solidFill>
                  <a:schemeClr val="bg1"/>
                </a:solidFill>
              </a:rPr>
              <a:t>NN2024  Whistler, BC CA /  BC </a:t>
            </a:r>
            <a:endParaRPr lang="en-GB" sz="1400" dirty="0">
              <a:solidFill>
                <a:schemeClr val="bg1"/>
              </a:solidFill>
            </a:endParaRPr>
          </a:p>
        </p:txBody>
      </p:sp>
      <p:sp>
        <p:nvSpPr>
          <p:cNvPr id="3" name="textruta 2">
            <a:extLst>
              <a:ext uri="{FF2B5EF4-FFF2-40B4-BE49-F238E27FC236}">
                <a16:creationId xmlns:a16="http://schemas.microsoft.com/office/drawing/2014/main" id="{8A887CE5-EC62-785A-F6B2-A9C48BCB9BBF}"/>
              </a:ext>
            </a:extLst>
          </p:cNvPr>
          <p:cNvSpPr txBox="1"/>
          <p:nvPr/>
        </p:nvSpPr>
        <p:spPr>
          <a:xfrm>
            <a:off x="6988331" y="6615944"/>
            <a:ext cx="2365099"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sv-SE" sz="1200" dirty="0">
                <a:solidFill>
                  <a:schemeClr val="accent2">
                    <a:lumMod val="40000"/>
                    <a:lumOff val="60000"/>
                  </a:schemeClr>
                </a:solidFill>
              </a:rPr>
              <a:t>NN2024  Whistler, BC CA /  BC </a:t>
            </a:r>
          </a:p>
        </p:txBody>
      </p:sp>
      <p:pic>
        <p:nvPicPr>
          <p:cNvPr id="11" name="Bildobjekt 10">
            <a:extLst>
              <a:ext uri="{FF2B5EF4-FFF2-40B4-BE49-F238E27FC236}">
                <a16:creationId xmlns:a16="http://schemas.microsoft.com/office/drawing/2014/main" id="{00FF31E4-3157-8104-6B2F-ED6E24DF4CBE}"/>
              </a:ext>
            </a:extLst>
          </p:cNvPr>
          <p:cNvPicPr>
            <a:picLocks noChangeAspect="1"/>
          </p:cNvPicPr>
          <p:nvPr/>
        </p:nvPicPr>
        <p:blipFill>
          <a:blip r:embed="rId3"/>
          <a:stretch>
            <a:fillRect/>
          </a:stretch>
        </p:blipFill>
        <p:spPr>
          <a:xfrm rot="5400000">
            <a:off x="-1139479" y="2321496"/>
            <a:ext cx="5736802" cy="2574206"/>
          </a:xfrm>
          <a:prstGeom prst="rect">
            <a:avLst/>
          </a:prstGeom>
        </p:spPr>
      </p:pic>
      <p:sp>
        <p:nvSpPr>
          <p:cNvPr id="12" name="textruta 11">
            <a:extLst>
              <a:ext uri="{FF2B5EF4-FFF2-40B4-BE49-F238E27FC236}">
                <a16:creationId xmlns:a16="http://schemas.microsoft.com/office/drawing/2014/main" id="{0044019D-5477-B728-A88F-4C1DADABFC6A}"/>
              </a:ext>
            </a:extLst>
          </p:cNvPr>
          <p:cNvSpPr txBox="1"/>
          <p:nvPr/>
        </p:nvSpPr>
        <p:spPr>
          <a:xfrm>
            <a:off x="1327639" y="6442637"/>
            <a:ext cx="47865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sv-SE" sz="1800" b="0" i="0" u="none" strike="noStrike" cap="none" spc="0" normalizeH="0" baseline="0" dirty="0" err="1">
                <a:ln>
                  <a:noFill/>
                </a:ln>
                <a:solidFill>
                  <a:srgbClr val="000000"/>
                </a:solidFill>
                <a:effectLst/>
                <a:uFillTx/>
                <a:latin typeface="Garamond" panose="02020404030301010803" pitchFamily="18" charset="0"/>
                <a:sym typeface="Times New Roman"/>
              </a:rPr>
              <a:t>expt</a:t>
            </a:r>
            <a:endParaRPr kumimoji="0" lang="sv-SE" sz="1800" b="0" i="0" u="none" strike="noStrike" cap="none" spc="0" normalizeH="0" baseline="0" dirty="0">
              <a:ln>
                <a:noFill/>
              </a:ln>
              <a:solidFill>
                <a:srgbClr val="000000"/>
              </a:solidFill>
              <a:effectLst/>
              <a:uFillTx/>
              <a:latin typeface="Garamond" panose="02020404030301010803" pitchFamily="18" charset="0"/>
              <a:sym typeface="Times New Roman"/>
            </a:endParaRPr>
          </a:p>
        </p:txBody>
      </p:sp>
      <p:sp>
        <p:nvSpPr>
          <p:cNvPr id="13" name="textruta 12">
            <a:extLst>
              <a:ext uri="{FF2B5EF4-FFF2-40B4-BE49-F238E27FC236}">
                <a16:creationId xmlns:a16="http://schemas.microsoft.com/office/drawing/2014/main" id="{491CF3D4-5988-3E1B-E042-0D948C52A201}"/>
              </a:ext>
            </a:extLst>
          </p:cNvPr>
          <p:cNvSpPr txBox="1"/>
          <p:nvPr/>
        </p:nvSpPr>
        <p:spPr>
          <a:xfrm>
            <a:off x="2404288" y="6442988"/>
            <a:ext cx="47865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sv-SE" sz="1800" b="0" i="0" u="none" strike="noStrike" cap="none" spc="0" normalizeH="0" baseline="0" dirty="0">
                <a:ln>
                  <a:noFill/>
                </a:ln>
                <a:solidFill>
                  <a:srgbClr val="000000"/>
                </a:solidFill>
                <a:effectLst/>
                <a:uFillTx/>
                <a:latin typeface="Garamond" panose="02020404030301010803" pitchFamily="18" charset="0"/>
                <a:sym typeface="Times New Roman"/>
              </a:rPr>
              <a:t>SM</a:t>
            </a:r>
          </a:p>
        </p:txBody>
      </p:sp>
      <p:sp>
        <p:nvSpPr>
          <p:cNvPr id="14" name="TextBox 10">
            <a:extLst>
              <a:ext uri="{FF2B5EF4-FFF2-40B4-BE49-F238E27FC236}">
                <a16:creationId xmlns:a16="http://schemas.microsoft.com/office/drawing/2014/main" id="{061E187F-F85C-971D-2D79-C0A5379A2FD7}"/>
              </a:ext>
            </a:extLst>
          </p:cNvPr>
          <p:cNvSpPr txBox="1"/>
          <p:nvPr/>
        </p:nvSpPr>
        <p:spPr>
          <a:xfrm>
            <a:off x="1971539" y="780936"/>
            <a:ext cx="7167347" cy="707886"/>
          </a:xfrm>
          <a:prstGeom prst="rect">
            <a:avLst/>
          </a:prstGeom>
          <a:noFill/>
        </p:spPr>
        <p:txBody>
          <a:bodyPr wrap="none" rtlCol="0">
            <a:spAutoFit/>
          </a:bodyPr>
          <a:lstStyle/>
          <a:p>
            <a:r>
              <a:rPr lang="en-US" sz="2000" dirty="0">
                <a:solidFill>
                  <a:srgbClr val="D000D0"/>
                </a:solidFill>
                <a:latin typeface="Garamond" panose="02020404030301010803" pitchFamily="18" charset="0"/>
              </a:rPr>
              <a:t>B(E2) measurements are critical </a:t>
            </a:r>
          </a:p>
          <a:p>
            <a:r>
              <a:rPr lang="en-US" sz="2000" dirty="0">
                <a:solidFill>
                  <a:srgbClr val="FF098F"/>
                </a:solidFill>
              </a:rPr>
              <a:t>New results from GRETINA@FRIB (M. Bentley et al) , stay tuned!</a:t>
            </a:r>
          </a:p>
        </p:txBody>
      </p:sp>
      <p:sp>
        <p:nvSpPr>
          <p:cNvPr id="15" name="textruta 14">
            <a:extLst>
              <a:ext uri="{FF2B5EF4-FFF2-40B4-BE49-F238E27FC236}">
                <a16:creationId xmlns:a16="http://schemas.microsoft.com/office/drawing/2014/main" id="{CAD67032-1AB3-C82F-F9FA-7A9D52E4E1D6}"/>
              </a:ext>
            </a:extLst>
          </p:cNvPr>
          <p:cNvSpPr txBox="1"/>
          <p:nvPr/>
        </p:nvSpPr>
        <p:spPr>
          <a:xfrm>
            <a:off x="1817327" y="6515296"/>
            <a:ext cx="627734"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sv-SE" sz="2400" b="0" i="0" u="none" strike="noStrike" cap="none" spc="0" normalizeH="0" baseline="30000" dirty="0">
                <a:ln>
                  <a:noFill/>
                </a:ln>
                <a:solidFill>
                  <a:srgbClr val="000000"/>
                </a:solidFill>
                <a:effectLst/>
                <a:uFillTx/>
                <a:latin typeface="Garamond" panose="02020404030301010803" pitchFamily="18" charset="0"/>
                <a:sym typeface="Times New Roman"/>
              </a:rPr>
              <a:t>88</a:t>
            </a:r>
            <a:r>
              <a:rPr kumimoji="0" lang="sv-SE" sz="2400" b="0" i="0" u="none" strike="noStrike" cap="none" spc="0" normalizeH="0" baseline="0" dirty="0">
                <a:ln>
                  <a:noFill/>
                </a:ln>
                <a:solidFill>
                  <a:srgbClr val="000000"/>
                </a:solidFill>
                <a:effectLst/>
                <a:uFillTx/>
                <a:latin typeface="Garamond" panose="02020404030301010803" pitchFamily="18" charset="0"/>
                <a:sym typeface="Times New Roman"/>
              </a:rPr>
              <a:t>Ru</a:t>
            </a:r>
          </a:p>
        </p:txBody>
      </p:sp>
      <p:pic>
        <p:nvPicPr>
          <p:cNvPr id="16" name="Picture 8" descr="kth_cmyk">
            <a:extLst>
              <a:ext uri="{FF2B5EF4-FFF2-40B4-BE49-F238E27FC236}">
                <a16:creationId xmlns:a16="http://schemas.microsoft.com/office/drawing/2014/main" id="{C8D5E959-1048-21CC-DA86-277F04E1AA5C}"/>
              </a:ext>
            </a:extLst>
          </p:cNvPr>
          <p:cNvPicPr>
            <a:picLocks noChangeAspect="1" noChangeArrowheads="1"/>
          </p:cNvPicPr>
          <p:nvPr/>
        </p:nvPicPr>
        <p:blipFill>
          <a:blip r:embed="rId4" cstate="print"/>
          <a:srcRect/>
          <a:stretch>
            <a:fillRect/>
          </a:stretch>
        </p:blipFill>
        <p:spPr bwMode="auto">
          <a:xfrm>
            <a:off x="104176" y="84957"/>
            <a:ext cx="819150" cy="819150"/>
          </a:xfrm>
          <a:prstGeom prst="rect">
            <a:avLst/>
          </a:prstGeom>
          <a:noFill/>
          <a:ln w="9525">
            <a:noFill/>
            <a:miter lim="800000"/>
            <a:headEnd/>
            <a:tailEnd/>
          </a:ln>
        </p:spPr>
      </p:pic>
    </p:spTree>
    <p:extLst>
      <p:ext uri="{BB962C8B-B14F-4D97-AF65-F5344CB8AC3E}">
        <p14:creationId xmlns:p14="http://schemas.microsoft.com/office/powerpoint/2010/main" val="288321945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rot="10800000">
            <a:off x="322296" y="1701732"/>
            <a:ext cx="382905" cy="2470218"/>
          </a:xfrm>
          <a:custGeom>
            <a:avLst/>
            <a:gdLst/>
            <a:ahLst/>
            <a:cxnLst/>
            <a:rect l="l" t="t" r="r" b="b"/>
            <a:pathLst>
              <a:path w="382904" h="2073910">
                <a:moveTo>
                  <a:pt x="0" y="0"/>
                </a:moveTo>
                <a:lnTo>
                  <a:pt x="74481" y="2498"/>
                </a:lnTo>
                <a:lnTo>
                  <a:pt x="135318" y="9318"/>
                </a:lnTo>
                <a:lnTo>
                  <a:pt x="176343" y="19448"/>
                </a:lnTo>
                <a:lnTo>
                  <a:pt x="191389" y="31876"/>
                </a:lnTo>
                <a:lnTo>
                  <a:pt x="191389" y="1004697"/>
                </a:lnTo>
                <a:lnTo>
                  <a:pt x="206436" y="1017144"/>
                </a:lnTo>
                <a:lnTo>
                  <a:pt x="247475" y="1027318"/>
                </a:lnTo>
                <a:lnTo>
                  <a:pt x="308350" y="1034182"/>
                </a:lnTo>
                <a:lnTo>
                  <a:pt x="382904" y="1036701"/>
                </a:lnTo>
                <a:lnTo>
                  <a:pt x="308350" y="1039199"/>
                </a:lnTo>
                <a:lnTo>
                  <a:pt x="247475" y="1046019"/>
                </a:lnTo>
                <a:lnTo>
                  <a:pt x="206436" y="1056149"/>
                </a:lnTo>
                <a:lnTo>
                  <a:pt x="191389" y="1068578"/>
                </a:lnTo>
                <a:lnTo>
                  <a:pt x="191389" y="2041398"/>
                </a:lnTo>
                <a:lnTo>
                  <a:pt x="176343" y="2053845"/>
                </a:lnTo>
                <a:lnTo>
                  <a:pt x="135318" y="2064019"/>
                </a:lnTo>
                <a:lnTo>
                  <a:pt x="74481" y="2070883"/>
                </a:lnTo>
                <a:lnTo>
                  <a:pt x="0" y="2073402"/>
                </a:lnTo>
              </a:path>
            </a:pathLst>
          </a:custGeom>
          <a:ln w="25526">
            <a:solidFill>
              <a:srgbClr val="FF0000"/>
            </a:solidFill>
          </a:ln>
        </p:spPr>
        <p:txBody>
          <a:bodyPr wrap="square" lIns="0" tIns="0" rIns="0" bIns="0" rtlCol="0"/>
          <a:lstStyle/>
          <a:p>
            <a:endParaRPr/>
          </a:p>
        </p:txBody>
      </p:sp>
      <p:sp>
        <p:nvSpPr>
          <p:cNvPr id="6" name="object 6"/>
          <p:cNvSpPr txBox="1">
            <a:spLocks noGrp="1"/>
          </p:cNvSpPr>
          <p:nvPr>
            <p:ph type="title"/>
          </p:nvPr>
        </p:nvSpPr>
        <p:spPr>
          <a:xfrm>
            <a:off x="1260163" y="265735"/>
            <a:ext cx="7706995" cy="874598"/>
          </a:xfrm>
          <a:prstGeom prst="rect">
            <a:avLst/>
          </a:prstGeom>
        </p:spPr>
        <p:txBody>
          <a:bodyPr vert="horz" wrap="square" lIns="0" tIns="12700" rIns="0" bIns="0" rtlCol="0" anchor="ctr">
            <a:spAutoFit/>
          </a:bodyPr>
          <a:lstStyle/>
          <a:p>
            <a:pPr marL="38100">
              <a:spcBef>
                <a:spcPts val="100"/>
              </a:spcBef>
            </a:pPr>
            <a:r>
              <a:rPr lang="sv-SE" sz="2800" b="0" spc="-5" dirty="0">
                <a:latin typeface="Garamond" panose="02020404030301010803" pitchFamily="18" charset="0"/>
              </a:rPr>
              <a:t>Extension </a:t>
            </a:r>
            <a:r>
              <a:rPr lang="sv-SE" sz="2800" b="0" spc="-5" dirty="0" err="1">
                <a:latin typeface="Garamond" panose="02020404030301010803" pitchFamily="18" charset="0"/>
              </a:rPr>
              <a:t>of</a:t>
            </a:r>
            <a:r>
              <a:rPr lang="sv-SE" sz="2800" b="0" spc="-5" dirty="0">
                <a:latin typeface="Garamond" panose="02020404030301010803" pitchFamily="18" charset="0"/>
              </a:rPr>
              <a:t> the </a:t>
            </a:r>
            <a:r>
              <a:rPr lang="sv-SE" sz="2800" b="0" spc="-5" dirty="0" err="1">
                <a:latin typeface="Garamond" panose="02020404030301010803" pitchFamily="18" charset="0"/>
              </a:rPr>
              <a:t>ground</a:t>
            </a:r>
            <a:r>
              <a:rPr lang="sv-SE" sz="2800" b="0" spc="-5" dirty="0">
                <a:latin typeface="Garamond" panose="02020404030301010803" pitchFamily="18" charset="0"/>
              </a:rPr>
              <a:t> </a:t>
            </a:r>
            <a:r>
              <a:rPr lang="sv-SE" sz="2800" b="0" spc="-5" dirty="0" err="1">
                <a:latin typeface="Garamond" panose="02020404030301010803" pitchFamily="18" charset="0"/>
              </a:rPr>
              <a:t>state</a:t>
            </a:r>
            <a:r>
              <a:rPr sz="2800" b="0" spc="-5" dirty="0">
                <a:latin typeface="Garamond" panose="02020404030301010803" pitchFamily="18" charset="0"/>
              </a:rPr>
              <a:t> </a:t>
            </a:r>
            <a:r>
              <a:rPr lang="sv-SE" sz="2800" b="0" spc="-5" dirty="0">
                <a:latin typeface="Garamond" panose="02020404030301010803" pitchFamily="18" charset="0"/>
              </a:rPr>
              <a:t>(𝜋g</a:t>
            </a:r>
            <a:r>
              <a:rPr lang="sv-SE" sz="2800" b="0" spc="-5" baseline="-25000" dirty="0">
                <a:latin typeface="Garamond" panose="02020404030301010803" pitchFamily="18" charset="0"/>
              </a:rPr>
              <a:t>9/2</a:t>
            </a:r>
            <a:r>
              <a:rPr lang="sv-SE" sz="2800" b="0" spc="-5" dirty="0">
                <a:latin typeface="Garamond" panose="02020404030301010803" pitchFamily="18" charset="0"/>
              </a:rPr>
              <a:t>) b</a:t>
            </a:r>
            <a:r>
              <a:rPr sz="2800" b="0" spc="-5" dirty="0">
                <a:latin typeface="Garamond" panose="02020404030301010803" pitchFamily="18" charset="0"/>
              </a:rPr>
              <a:t>and </a:t>
            </a:r>
            <a:r>
              <a:rPr lang="sv-SE" sz="2800" b="0" spc="-5" dirty="0">
                <a:latin typeface="Garamond" panose="02020404030301010803" pitchFamily="18" charset="0"/>
              </a:rPr>
              <a:t>and new </a:t>
            </a:r>
            <a:r>
              <a:rPr lang="sv-SE" sz="2800" b="0" spc="-5" dirty="0" err="1">
                <a:latin typeface="Garamond" panose="02020404030301010803" pitchFamily="18" charset="0"/>
              </a:rPr>
              <a:t>oblate</a:t>
            </a:r>
            <a:r>
              <a:rPr lang="sv-SE" sz="2800" b="0" spc="-5" dirty="0">
                <a:latin typeface="Garamond" panose="02020404030301010803" pitchFamily="18" charset="0"/>
              </a:rPr>
              <a:t> band </a:t>
            </a:r>
            <a:r>
              <a:rPr sz="2800" b="0" dirty="0">
                <a:latin typeface="Garamond" panose="02020404030301010803" pitchFamily="18" charset="0"/>
              </a:rPr>
              <a:t>in </a:t>
            </a:r>
            <a:r>
              <a:rPr lang="sv-SE" sz="2800" b="0" dirty="0">
                <a:latin typeface="Garamond" panose="02020404030301010803" pitchFamily="18" charset="0"/>
              </a:rPr>
              <a:t>the T</a:t>
            </a:r>
            <a:r>
              <a:rPr lang="sv-SE" sz="2800" b="0" baseline="-25000" dirty="0">
                <a:latin typeface="Garamond" panose="02020404030301010803" pitchFamily="18" charset="0"/>
              </a:rPr>
              <a:t>Z</a:t>
            </a:r>
            <a:r>
              <a:rPr lang="sv-SE" sz="2800" b="0" dirty="0">
                <a:latin typeface="Garamond" panose="02020404030301010803" pitchFamily="18" charset="0"/>
              </a:rPr>
              <a:t>=1/2 </a:t>
            </a:r>
            <a:r>
              <a:rPr lang="sv-SE" sz="2800" b="0" dirty="0" err="1">
                <a:latin typeface="Garamond" panose="02020404030301010803" pitchFamily="18" charset="0"/>
              </a:rPr>
              <a:t>nucleus</a:t>
            </a:r>
            <a:r>
              <a:rPr lang="sv-SE" sz="2800" b="0" dirty="0">
                <a:latin typeface="Garamond" panose="02020404030301010803" pitchFamily="18" charset="0"/>
              </a:rPr>
              <a:t> </a:t>
            </a:r>
            <a:r>
              <a:rPr sz="2800" b="0" spc="-209" baseline="25462" dirty="0">
                <a:latin typeface="Garamond" panose="02020404030301010803" pitchFamily="18" charset="0"/>
              </a:rPr>
              <a:t>87</a:t>
            </a:r>
            <a:r>
              <a:rPr sz="2800" b="0" spc="-140" dirty="0">
                <a:latin typeface="Garamond" panose="02020404030301010803" pitchFamily="18" charset="0"/>
              </a:rPr>
              <a:t>Tc</a:t>
            </a:r>
            <a:endParaRPr sz="2800" b="0" dirty="0">
              <a:latin typeface="Garamond" panose="02020404030301010803" pitchFamily="18" charset="0"/>
            </a:endParaRPr>
          </a:p>
        </p:txBody>
      </p:sp>
      <p:sp>
        <p:nvSpPr>
          <p:cNvPr id="8" name="object 8"/>
          <p:cNvSpPr txBox="1"/>
          <p:nvPr/>
        </p:nvSpPr>
        <p:spPr>
          <a:xfrm rot="16200000">
            <a:off x="-690319" y="4482411"/>
            <a:ext cx="1655834" cy="279628"/>
          </a:xfrm>
          <a:prstGeom prst="rect">
            <a:avLst/>
          </a:prstGeom>
        </p:spPr>
        <p:txBody>
          <a:bodyPr vert="horz" wrap="square" lIns="0" tIns="12700" rIns="0" bIns="0" rtlCol="0">
            <a:spAutoFit/>
          </a:bodyPr>
          <a:lstStyle/>
          <a:p>
            <a:pPr marL="12700">
              <a:lnSpc>
                <a:spcPts val="2390"/>
              </a:lnSpc>
              <a:spcBef>
                <a:spcPts val="100"/>
              </a:spcBef>
            </a:pPr>
            <a:r>
              <a:rPr lang="sv-SE" sz="1000" b="1" spc="-5" dirty="0">
                <a:latin typeface="Garamond" panose="02020404030301010803" pitchFamily="18" charset="0"/>
                <a:cs typeface="Arial"/>
              </a:rPr>
              <a:t>J</a:t>
            </a:r>
            <a:r>
              <a:rPr sz="1000" b="1" spc="-5" dirty="0">
                <a:latin typeface="Garamond" panose="02020404030301010803" pitchFamily="18" charset="0"/>
                <a:cs typeface="Arial"/>
              </a:rPr>
              <a:t>. Phys. </a:t>
            </a:r>
            <a:r>
              <a:rPr sz="1000" b="1" dirty="0">
                <a:latin typeface="Garamond" panose="02020404030301010803" pitchFamily="18" charset="0"/>
                <a:cs typeface="Arial"/>
              </a:rPr>
              <a:t>G, </a:t>
            </a:r>
            <a:r>
              <a:rPr sz="1000" b="1" spc="5" dirty="0">
                <a:latin typeface="Garamond" panose="02020404030301010803" pitchFamily="18" charset="0"/>
                <a:cs typeface="Arial"/>
              </a:rPr>
              <a:t> </a:t>
            </a:r>
            <a:r>
              <a:rPr sz="1000" b="1" spc="-5" dirty="0">
                <a:latin typeface="Garamond" panose="02020404030301010803" pitchFamily="18" charset="0"/>
                <a:cs typeface="Arial"/>
              </a:rPr>
              <a:t>17,</a:t>
            </a:r>
            <a:r>
              <a:rPr sz="1000" b="1" spc="-55" dirty="0">
                <a:latin typeface="Garamond" panose="02020404030301010803" pitchFamily="18" charset="0"/>
                <a:cs typeface="Arial"/>
              </a:rPr>
              <a:t> </a:t>
            </a:r>
            <a:r>
              <a:rPr sz="1000" b="1" spc="-5" dirty="0">
                <a:latin typeface="Garamond" panose="02020404030301010803" pitchFamily="18" charset="0"/>
                <a:cs typeface="Arial"/>
              </a:rPr>
              <a:t>133,</a:t>
            </a:r>
            <a:r>
              <a:rPr sz="1000" b="1" spc="-50" dirty="0">
                <a:latin typeface="Garamond" panose="02020404030301010803" pitchFamily="18" charset="0"/>
                <a:cs typeface="Arial"/>
              </a:rPr>
              <a:t> </a:t>
            </a:r>
            <a:r>
              <a:rPr sz="1000" b="1" spc="-5" dirty="0">
                <a:latin typeface="Garamond" panose="02020404030301010803" pitchFamily="18" charset="0"/>
                <a:cs typeface="Arial"/>
              </a:rPr>
              <a:t>1991.</a:t>
            </a:r>
            <a:endParaRPr sz="1000" dirty="0">
              <a:latin typeface="Garamond" panose="02020404030301010803" pitchFamily="18" charset="0"/>
              <a:cs typeface="Arial"/>
            </a:endParaRPr>
          </a:p>
        </p:txBody>
      </p:sp>
      <p:sp>
        <p:nvSpPr>
          <p:cNvPr id="11" name="Platshållare för sidfot 10">
            <a:extLst>
              <a:ext uri="{FF2B5EF4-FFF2-40B4-BE49-F238E27FC236}">
                <a16:creationId xmlns:a16="http://schemas.microsoft.com/office/drawing/2014/main" id="{DC2C610E-B775-4650-D09B-95563F5A1D24}"/>
              </a:ext>
            </a:extLst>
          </p:cNvPr>
          <p:cNvSpPr>
            <a:spLocks noGrp="1"/>
          </p:cNvSpPr>
          <p:nvPr>
            <p:ph type="ftr" sz="quarter" idx="5"/>
          </p:nvPr>
        </p:nvSpPr>
        <p:spPr/>
        <p:txBody>
          <a:bodyPr/>
          <a:lstStyle/>
          <a:p>
            <a:endParaRPr lang="sv-SE" dirty="0"/>
          </a:p>
        </p:txBody>
      </p:sp>
      <p:sp>
        <p:nvSpPr>
          <p:cNvPr id="12" name="textruta 11">
            <a:extLst>
              <a:ext uri="{FF2B5EF4-FFF2-40B4-BE49-F238E27FC236}">
                <a16:creationId xmlns:a16="http://schemas.microsoft.com/office/drawing/2014/main" id="{5DDDBE61-714E-579B-DA35-B66854988B85}"/>
              </a:ext>
            </a:extLst>
          </p:cNvPr>
          <p:cNvSpPr txBox="1"/>
          <p:nvPr/>
        </p:nvSpPr>
        <p:spPr>
          <a:xfrm>
            <a:off x="6988331" y="6615944"/>
            <a:ext cx="2365099"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sv-SE" sz="1200" dirty="0">
                <a:solidFill>
                  <a:schemeClr val="accent2">
                    <a:lumMod val="40000"/>
                    <a:lumOff val="60000"/>
                  </a:schemeClr>
                </a:solidFill>
              </a:rPr>
              <a:t>NN2024  Whistler, BC CA /  BC </a:t>
            </a:r>
          </a:p>
        </p:txBody>
      </p:sp>
      <p:pic>
        <p:nvPicPr>
          <p:cNvPr id="10" name="Picture 8" descr="kth_cmyk">
            <a:extLst>
              <a:ext uri="{FF2B5EF4-FFF2-40B4-BE49-F238E27FC236}">
                <a16:creationId xmlns:a16="http://schemas.microsoft.com/office/drawing/2014/main" id="{E0238825-79F2-CCA1-56DB-9772B584970D}"/>
              </a:ext>
            </a:extLst>
          </p:cNvPr>
          <p:cNvPicPr>
            <a:picLocks noChangeAspect="1" noChangeArrowheads="1"/>
          </p:cNvPicPr>
          <p:nvPr/>
        </p:nvPicPr>
        <p:blipFill>
          <a:blip r:embed="rId2" cstate="print"/>
          <a:srcRect/>
          <a:stretch>
            <a:fillRect/>
          </a:stretch>
        </p:blipFill>
        <p:spPr bwMode="auto">
          <a:xfrm>
            <a:off x="104176" y="84957"/>
            <a:ext cx="819150" cy="819150"/>
          </a:xfrm>
          <a:prstGeom prst="rect">
            <a:avLst/>
          </a:prstGeom>
          <a:noFill/>
          <a:ln w="9525">
            <a:noFill/>
            <a:miter lim="800000"/>
            <a:headEnd/>
            <a:tailEnd/>
          </a:ln>
        </p:spPr>
      </p:pic>
      <p:grpSp>
        <p:nvGrpSpPr>
          <p:cNvPr id="13" name="object 2">
            <a:extLst>
              <a:ext uri="{FF2B5EF4-FFF2-40B4-BE49-F238E27FC236}">
                <a16:creationId xmlns:a16="http://schemas.microsoft.com/office/drawing/2014/main" id="{0B912940-B5D7-A113-4386-3490672C0802}"/>
              </a:ext>
            </a:extLst>
          </p:cNvPr>
          <p:cNvGrpSpPr/>
          <p:nvPr/>
        </p:nvGrpSpPr>
        <p:grpSpPr>
          <a:xfrm>
            <a:off x="370170" y="1401445"/>
            <a:ext cx="8658225" cy="4055110"/>
            <a:chOff x="241490" y="843152"/>
            <a:chExt cx="8658225" cy="4055110"/>
          </a:xfrm>
        </p:grpSpPr>
        <p:sp>
          <p:nvSpPr>
            <p:cNvPr id="14" name="object 3">
              <a:extLst>
                <a:ext uri="{FF2B5EF4-FFF2-40B4-BE49-F238E27FC236}">
                  <a16:creationId xmlns:a16="http://schemas.microsoft.com/office/drawing/2014/main" id="{BE51B6C1-6CB6-2D31-91BF-D04573BEABC0}"/>
                </a:ext>
              </a:extLst>
            </p:cNvPr>
            <p:cNvSpPr/>
            <p:nvPr/>
          </p:nvSpPr>
          <p:spPr>
            <a:xfrm>
              <a:off x="247840" y="4891849"/>
              <a:ext cx="8645525" cy="0"/>
            </a:xfrm>
            <a:custGeom>
              <a:avLst/>
              <a:gdLst/>
              <a:ahLst/>
              <a:cxnLst/>
              <a:rect l="l" t="t" r="r" b="b"/>
              <a:pathLst>
                <a:path w="8645525">
                  <a:moveTo>
                    <a:pt x="0" y="0"/>
                  </a:moveTo>
                  <a:lnTo>
                    <a:pt x="8645461" y="0"/>
                  </a:lnTo>
                </a:path>
              </a:pathLst>
            </a:custGeom>
            <a:ln w="12573">
              <a:solidFill>
                <a:srgbClr val="1853A6"/>
              </a:solidFill>
            </a:ln>
          </p:spPr>
          <p:txBody>
            <a:bodyPr wrap="square" lIns="0" tIns="0" rIns="0" bIns="0" rtlCol="0"/>
            <a:lstStyle/>
            <a:p>
              <a:endParaRPr/>
            </a:p>
          </p:txBody>
        </p:sp>
        <p:pic>
          <p:nvPicPr>
            <p:cNvPr id="15" name="object 4">
              <a:extLst>
                <a:ext uri="{FF2B5EF4-FFF2-40B4-BE49-F238E27FC236}">
                  <a16:creationId xmlns:a16="http://schemas.microsoft.com/office/drawing/2014/main" id="{A4F8FCB0-9883-AFCE-C354-0A984E7857EF}"/>
                </a:ext>
              </a:extLst>
            </p:cNvPr>
            <p:cNvPicPr/>
            <p:nvPr/>
          </p:nvPicPr>
          <p:blipFill>
            <a:blip r:embed="rId3" cstate="print"/>
            <a:stretch>
              <a:fillRect/>
            </a:stretch>
          </p:blipFill>
          <p:spPr>
            <a:xfrm>
              <a:off x="4687824" y="843152"/>
              <a:ext cx="4074033" cy="4033647"/>
            </a:xfrm>
            <a:prstGeom prst="rect">
              <a:avLst/>
            </a:prstGeom>
          </p:spPr>
        </p:pic>
        <p:pic>
          <p:nvPicPr>
            <p:cNvPr id="16" name="object 5">
              <a:extLst>
                <a:ext uri="{FF2B5EF4-FFF2-40B4-BE49-F238E27FC236}">
                  <a16:creationId xmlns:a16="http://schemas.microsoft.com/office/drawing/2014/main" id="{38279EBE-4FC2-5A9A-47C0-775E7E18DC76}"/>
                </a:ext>
              </a:extLst>
            </p:cNvPr>
            <p:cNvPicPr/>
            <p:nvPr/>
          </p:nvPicPr>
          <p:blipFill>
            <a:blip r:embed="rId4" cstate="print"/>
            <a:stretch>
              <a:fillRect/>
            </a:stretch>
          </p:blipFill>
          <p:spPr>
            <a:xfrm>
              <a:off x="684276" y="1075943"/>
              <a:ext cx="3938397" cy="3615309"/>
            </a:xfrm>
            <a:prstGeom prst="rect">
              <a:avLst/>
            </a:prstGeom>
          </p:spPr>
        </p:pic>
      </p:grpSp>
      <p:sp>
        <p:nvSpPr>
          <p:cNvPr id="4" name="object 4"/>
          <p:cNvSpPr/>
          <p:nvPr/>
        </p:nvSpPr>
        <p:spPr>
          <a:xfrm rot="10800000">
            <a:off x="322296" y="4213702"/>
            <a:ext cx="382905" cy="1035843"/>
          </a:xfrm>
          <a:custGeom>
            <a:avLst/>
            <a:gdLst/>
            <a:ahLst/>
            <a:cxnLst/>
            <a:rect l="l" t="t" r="r" b="b"/>
            <a:pathLst>
              <a:path w="382904" h="1297304">
                <a:moveTo>
                  <a:pt x="0" y="0"/>
                </a:moveTo>
                <a:lnTo>
                  <a:pt x="74481" y="2498"/>
                </a:lnTo>
                <a:lnTo>
                  <a:pt x="135318" y="9318"/>
                </a:lnTo>
                <a:lnTo>
                  <a:pt x="176343" y="19448"/>
                </a:lnTo>
                <a:lnTo>
                  <a:pt x="191389" y="31877"/>
                </a:lnTo>
                <a:lnTo>
                  <a:pt x="191389" y="616496"/>
                </a:lnTo>
                <a:lnTo>
                  <a:pt x="206436" y="628912"/>
                </a:lnTo>
                <a:lnTo>
                  <a:pt x="247475" y="639052"/>
                </a:lnTo>
                <a:lnTo>
                  <a:pt x="308350" y="645890"/>
                </a:lnTo>
                <a:lnTo>
                  <a:pt x="382904" y="648398"/>
                </a:lnTo>
                <a:lnTo>
                  <a:pt x="308350" y="650906"/>
                </a:lnTo>
                <a:lnTo>
                  <a:pt x="247475" y="657744"/>
                </a:lnTo>
                <a:lnTo>
                  <a:pt x="206436" y="667884"/>
                </a:lnTo>
                <a:lnTo>
                  <a:pt x="191389" y="680300"/>
                </a:lnTo>
                <a:lnTo>
                  <a:pt x="191389" y="1264958"/>
                </a:lnTo>
                <a:lnTo>
                  <a:pt x="176343" y="1277374"/>
                </a:lnTo>
                <a:lnTo>
                  <a:pt x="135318" y="1287514"/>
                </a:lnTo>
                <a:lnTo>
                  <a:pt x="74481" y="1294352"/>
                </a:lnTo>
                <a:lnTo>
                  <a:pt x="0" y="1296860"/>
                </a:lnTo>
              </a:path>
            </a:pathLst>
          </a:custGeom>
          <a:ln w="25526">
            <a:solidFill>
              <a:srgbClr val="000000"/>
            </a:solidFill>
          </a:ln>
        </p:spPr>
        <p:txBody>
          <a:bodyPr wrap="square" lIns="0" tIns="0" rIns="0" bIns="0" rtlCol="0"/>
          <a:lstStyle/>
          <a:p>
            <a:endParaRPr/>
          </a:p>
        </p:txBody>
      </p:sp>
      <p:sp>
        <p:nvSpPr>
          <p:cNvPr id="17" name="textruta 16">
            <a:extLst>
              <a:ext uri="{FF2B5EF4-FFF2-40B4-BE49-F238E27FC236}">
                <a16:creationId xmlns:a16="http://schemas.microsoft.com/office/drawing/2014/main" id="{0B3C3AF8-0E8A-2834-D3EF-7003EF271C6B}"/>
              </a:ext>
            </a:extLst>
          </p:cNvPr>
          <p:cNvSpPr txBox="1"/>
          <p:nvPr/>
        </p:nvSpPr>
        <p:spPr>
          <a:xfrm rot="16200000">
            <a:off x="-125533" y="2762750"/>
            <a:ext cx="45941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sv-SE" sz="1800" b="0" i="0" u="none" strike="noStrike" cap="none" spc="0" normalizeH="0" baseline="0" dirty="0">
                <a:ln>
                  <a:noFill/>
                </a:ln>
                <a:solidFill>
                  <a:srgbClr val="FF0000"/>
                </a:solidFill>
                <a:effectLst/>
                <a:uFillTx/>
                <a:latin typeface="Garamond" panose="02020404030301010803" pitchFamily="18" charset="0"/>
                <a:sym typeface="Times New Roman"/>
              </a:rPr>
              <a:t>new</a:t>
            </a:r>
          </a:p>
        </p:txBody>
      </p:sp>
    </p:spTree>
    <p:extLst>
      <p:ext uri="{BB962C8B-B14F-4D97-AF65-F5344CB8AC3E}">
        <p14:creationId xmlns:p14="http://schemas.microsoft.com/office/powerpoint/2010/main" val="1957967040"/>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1" name="object 2"/>
          <p:cNvGrpSpPr/>
          <p:nvPr/>
        </p:nvGrpSpPr>
        <p:grpSpPr>
          <a:xfrm>
            <a:off x="210940" y="1490740"/>
            <a:ext cx="6120408" cy="4122982"/>
            <a:chOff x="0" y="0"/>
            <a:chExt cx="5943600" cy="3923919"/>
          </a:xfrm>
        </p:grpSpPr>
        <p:pic>
          <p:nvPicPr>
            <p:cNvPr id="729" name="object 3" descr="object 3"/>
            <p:cNvPicPr>
              <a:picLocks noChangeAspect="1"/>
            </p:cNvPicPr>
            <p:nvPr/>
          </p:nvPicPr>
          <p:blipFill>
            <a:blip r:embed="rId3"/>
            <a:stretch>
              <a:fillRect/>
            </a:stretch>
          </p:blipFill>
          <p:spPr>
            <a:xfrm>
              <a:off x="0" y="0"/>
              <a:ext cx="5943600" cy="3923920"/>
            </a:xfrm>
            <a:prstGeom prst="rect">
              <a:avLst/>
            </a:prstGeom>
            <a:ln w="12700" cap="flat">
              <a:noFill/>
              <a:miter lim="400000"/>
            </a:ln>
            <a:effectLst/>
          </p:spPr>
        </p:pic>
        <p:sp>
          <p:nvSpPr>
            <p:cNvPr id="730" name="object 4"/>
            <p:cNvSpPr/>
            <p:nvPr/>
          </p:nvSpPr>
          <p:spPr>
            <a:xfrm>
              <a:off x="3410711" y="1884427"/>
              <a:ext cx="435101" cy="366523"/>
            </a:xfrm>
            <a:prstGeom prst="rect">
              <a:avLst/>
            </a:prstGeom>
            <a:solidFill>
              <a:schemeClr val="accent3">
                <a:lumOff val="44000"/>
              </a:schemeClr>
            </a:solidFill>
            <a:ln w="12700" cap="flat">
              <a:noFill/>
              <a:miter lim="400000"/>
            </a:ln>
            <a:effectLst/>
          </p:spPr>
          <p:txBody>
            <a:bodyPr wrap="square" lIns="34289" tIns="34289" rIns="34289" bIns="34289" numCol="1" anchor="t">
              <a:noAutofit/>
            </a:bodyPr>
            <a:lstStyle/>
            <a:p>
              <a:pPr>
                <a:defRPr>
                  <a:solidFill>
                    <a:schemeClr val="accent3">
                      <a:lumOff val="44000"/>
                    </a:schemeClr>
                  </a:solidFill>
                </a:defRPr>
              </a:pPr>
              <a:endParaRPr sz="1350"/>
            </a:p>
          </p:txBody>
        </p:sp>
      </p:grpSp>
      <p:sp>
        <p:nvSpPr>
          <p:cNvPr id="734" name="object 7"/>
          <p:cNvSpPr txBox="1"/>
          <p:nvPr/>
        </p:nvSpPr>
        <p:spPr>
          <a:xfrm>
            <a:off x="4246835" y="3209355"/>
            <a:ext cx="323851" cy="1615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9525">
              <a:spcBef>
                <a:spcPts val="75"/>
              </a:spcBef>
              <a:defRPr sz="1400" spc="-5">
                <a:solidFill>
                  <a:schemeClr val="accent3">
                    <a:lumOff val="44000"/>
                  </a:schemeClr>
                </a:solidFill>
              </a:defRPr>
            </a:pPr>
            <a:r>
              <a:rPr sz="1050"/>
              <a:t>N</a:t>
            </a:r>
            <a:r>
              <a:rPr sz="1050" spc="-8"/>
              <a:t>=</a:t>
            </a:r>
            <a:r>
              <a:rPr sz="1050"/>
              <a:t>43</a:t>
            </a:r>
          </a:p>
        </p:txBody>
      </p:sp>
      <p:sp>
        <p:nvSpPr>
          <p:cNvPr id="739" name="object 12"/>
          <p:cNvSpPr txBox="1"/>
          <p:nvPr/>
        </p:nvSpPr>
        <p:spPr>
          <a:xfrm>
            <a:off x="780281" y="1855091"/>
            <a:ext cx="664846" cy="161583"/>
          </a:xfrm>
          <a:prstGeom prst="rect">
            <a:avLst/>
          </a:prstGeom>
          <a:solidFill>
            <a:schemeClr val="accent3">
              <a:lumOff val="44000"/>
              <a:alpha val="70195"/>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68579">
              <a:spcBef>
                <a:spcPts val="225"/>
              </a:spcBef>
              <a:defRPr sz="1400">
                <a:solidFill>
                  <a:schemeClr val="accent3">
                    <a:lumOff val="44000"/>
                  </a:schemeClr>
                </a:solidFill>
              </a:defRPr>
            </a:pPr>
            <a:r>
              <a:rPr sz="1050"/>
              <a:t>Even</a:t>
            </a:r>
            <a:r>
              <a:rPr sz="1050" spc="-4"/>
              <a:t>-</a:t>
            </a:r>
            <a:r>
              <a:rPr sz="1050"/>
              <a:t>E</a:t>
            </a:r>
            <a:r>
              <a:rPr sz="1050" spc="-8"/>
              <a:t>v</a:t>
            </a:r>
            <a:r>
              <a:rPr sz="1050"/>
              <a:t>en</a:t>
            </a:r>
          </a:p>
        </p:txBody>
      </p:sp>
      <p:sp>
        <p:nvSpPr>
          <p:cNvPr id="740" name="object 13"/>
          <p:cNvSpPr txBox="1"/>
          <p:nvPr/>
        </p:nvSpPr>
        <p:spPr>
          <a:xfrm>
            <a:off x="1931378" y="1889951"/>
            <a:ext cx="2639378" cy="1615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9525">
              <a:spcBef>
                <a:spcPts val="75"/>
              </a:spcBef>
              <a:tabLst>
                <a:tab pos="1000125" algn="l"/>
                <a:tab pos="2324100" algn="l"/>
              </a:tabLst>
              <a:defRPr sz="1400">
                <a:solidFill>
                  <a:schemeClr val="accent3">
                    <a:lumOff val="44000"/>
                  </a:schemeClr>
                </a:solidFill>
              </a:defRPr>
            </a:pPr>
            <a:r>
              <a:rPr sz="1050"/>
              <a:t>N=44	Odd-</a:t>
            </a:r>
            <a:r>
              <a:rPr sz="1050" spc="-4"/>
              <a:t>Mass	N</a:t>
            </a:r>
            <a:r>
              <a:rPr sz="1050" spc="-8"/>
              <a:t>=</a:t>
            </a:r>
            <a:r>
              <a:rPr sz="1050"/>
              <a:t>44</a:t>
            </a:r>
          </a:p>
        </p:txBody>
      </p:sp>
      <p:pic>
        <p:nvPicPr>
          <p:cNvPr id="741" name="Picture 8" descr="Picture 8"/>
          <p:cNvPicPr>
            <a:picLocks noChangeAspect="1"/>
          </p:cNvPicPr>
          <p:nvPr/>
        </p:nvPicPr>
        <p:blipFill>
          <a:blip r:embed="rId4"/>
          <a:stretch>
            <a:fillRect/>
          </a:stretch>
        </p:blipFill>
        <p:spPr>
          <a:xfrm>
            <a:off x="0" y="0"/>
            <a:ext cx="679482" cy="679482"/>
          </a:xfrm>
          <a:prstGeom prst="rect">
            <a:avLst/>
          </a:prstGeom>
          <a:ln w="12700">
            <a:miter lim="400000"/>
          </a:ln>
        </p:spPr>
      </p:pic>
      <p:sp>
        <p:nvSpPr>
          <p:cNvPr id="2" name="textruta 1">
            <a:extLst>
              <a:ext uri="{FF2B5EF4-FFF2-40B4-BE49-F238E27FC236}">
                <a16:creationId xmlns:a16="http://schemas.microsoft.com/office/drawing/2014/main" id="{818F8150-B19F-B44B-9DA6-554F467FB7DE}"/>
              </a:ext>
            </a:extLst>
          </p:cNvPr>
          <p:cNvSpPr txBox="1"/>
          <p:nvPr/>
        </p:nvSpPr>
        <p:spPr>
          <a:xfrm>
            <a:off x="2630343" y="5846598"/>
            <a:ext cx="2417648" cy="230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685800"/>
            <a:r>
              <a:rPr lang="sv-SE" sz="1050" dirty="0"/>
              <a:t>B. Cederwall et al, PRL 124 062501 (2020)</a:t>
            </a:r>
          </a:p>
        </p:txBody>
      </p:sp>
      <p:sp>
        <p:nvSpPr>
          <p:cNvPr id="17" name="textruta 16">
            <a:extLst>
              <a:ext uri="{FF2B5EF4-FFF2-40B4-BE49-F238E27FC236}">
                <a16:creationId xmlns:a16="http://schemas.microsoft.com/office/drawing/2014/main" id="{91536FEB-33D6-C042-BCCB-739C7B980C6C}"/>
              </a:ext>
            </a:extLst>
          </p:cNvPr>
          <p:cNvSpPr txBox="1"/>
          <p:nvPr/>
        </p:nvSpPr>
        <p:spPr>
          <a:xfrm>
            <a:off x="2630343" y="6084292"/>
            <a:ext cx="2149946" cy="230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685800"/>
            <a:r>
              <a:rPr lang="sv-SE" sz="1050" dirty="0"/>
              <a:t>X. Liu et al, PRC 104 L021302 (2021)</a:t>
            </a:r>
          </a:p>
        </p:txBody>
      </p:sp>
      <p:sp>
        <p:nvSpPr>
          <p:cNvPr id="8" name="Rubrik 7">
            <a:extLst>
              <a:ext uri="{FF2B5EF4-FFF2-40B4-BE49-F238E27FC236}">
                <a16:creationId xmlns:a16="http://schemas.microsoft.com/office/drawing/2014/main" id="{AD01C59A-6C64-7536-F29D-E6B0ED2B0EE2}"/>
              </a:ext>
            </a:extLst>
          </p:cNvPr>
          <p:cNvSpPr>
            <a:spLocks noGrp="1"/>
          </p:cNvSpPr>
          <p:nvPr>
            <p:ph type="title"/>
          </p:nvPr>
        </p:nvSpPr>
        <p:spPr>
          <a:xfrm>
            <a:off x="-59068" y="210249"/>
            <a:ext cx="8935656" cy="650272"/>
          </a:xfrm>
        </p:spPr>
        <p:txBody>
          <a:bodyPr>
            <a:noAutofit/>
          </a:bodyPr>
          <a:lstStyle/>
          <a:p>
            <a:r>
              <a:rPr lang="sv-SE" sz="1800" dirty="0" err="1">
                <a:latin typeface="Garamond" panose="02020404030301010803" pitchFamily="18" charset="0"/>
              </a:rPr>
              <a:t>P</a:t>
            </a:r>
            <a:r>
              <a:rPr lang="sv-SE" sz="1800" dirty="0" err="1">
                <a:solidFill>
                  <a:schemeClr val="tx1"/>
                </a:solidFill>
                <a:latin typeface="Garamond" panose="02020404030301010803" pitchFamily="18" charset="0"/>
              </a:rPr>
              <a:t>airing</a:t>
            </a:r>
            <a:r>
              <a:rPr lang="sv-SE" sz="1800" dirty="0">
                <a:solidFill>
                  <a:schemeClr val="tx1"/>
                </a:solidFill>
                <a:latin typeface="Garamond" panose="02020404030301010803" pitchFamily="18" charset="0"/>
              </a:rPr>
              <a:t> </a:t>
            </a:r>
            <a:r>
              <a:rPr lang="sv-SE" sz="1800" dirty="0" err="1">
                <a:solidFill>
                  <a:schemeClr val="tx1"/>
                </a:solidFill>
                <a:latin typeface="Garamond" panose="02020404030301010803" pitchFamily="18" charset="0"/>
              </a:rPr>
              <a:t>isospin</a:t>
            </a:r>
            <a:r>
              <a:rPr lang="sv-SE" sz="1800" dirty="0">
                <a:solidFill>
                  <a:schemeClr val="tx1"/>
                </a:solidFill>
                <a:latin typeface="Garamond" panose="02020404030301010803" pitchFamily="18" charset="0"/>
              </a:rPr>
              <a:t> modes in </a:t>
            </a:r>
            <a:r>
              <a:rPr lang="sv-SE" sz="1800" dirty="0" err="1">
                <a:solidFill>
                  <a:schemeClr val="tx1"/>
                </a:solidFill>
                <a:latin typeface="Garamond" panose="02020404030301010803" pitchFamily="18" charset="0"/>
              </a:rPr>
              <a:t>deformed</a:t>
            </a:r>
            <a:r>
              <a:rPr lang="sv-SE" sz="1800" dirty="0">
                <a:solidFill>
                  <a:schemeClr val="tx1"/>
                </a:solidFill>
                <a:latin typeface="Garamond" panose="02020404030301010803" pitchFamily="18" charset="0"/>
              </a:rPr>
              <a:t> N~Z </a:t>
            </a:r>
            <a:r>
              <a:rPr lang="sv-SE" sz="1800" dirty="0" err="1">
                <a:solidFill>
                  <a:schemeClr val="tx1"/>
                </a:solidFill>
                <a:latin typeface="Garamond" panose="02020404030301010803" pitchFamily="18" charset="0"/>
              </a:rPr>
              <a:t>nuclei</a:t>
            </a:r>
            <a:r>
              <a:rPr lang="sv-SE" sz="1800" dirty="0">
                <a:solidFill>
                  <a:schemeClr val="tx1"/>
                </a:solidFill>
                <a:latin typeface="Garamond" panose="02020404030301010803" pitchFamily="18" charset="0"/>
              </a:rPr>
              <a:t> at </a:t>
            </a:r>
            <a:r>
              <a:rPr lang="sv-SE" sz="1800" dirty="0" err="1">
                <a:solidFill>
                  <a:schemeClr val="tx1"/>
                </a:solidFill>
                <a:latin typeface="Garamond" panose="02020404030301010803" pitchFamily="18" charset="0"/>
              </a:rPr>
              <a:t>intermediate</a:t>
            </a:r>
            <a:r>
              <a:rPr lang="sv-SE" sz="1800" dirty="0">
                <a:solidFill>
                  <a:schemeClr val="tx1"/>
                </a:solidFill>
                <a:latin typeface="Garamond" panose="02020404030301010803" pitchFamily="18" charset="0"/>
              </a:rPr>
              <a:t> </a:t>
            </a:r>
            <a:r>
              <a:rPr lang="sv-SE" sz="1800" dirty="0" err="1">
                <a:solidFill>
                  <a:schemeClr val="tx1"/>
                </a:solidFill>
                <a:latin typeface="Garamond" panose="02020404030301010803" pitchFamily="18" charset="0"/>
              </a:rPr>
              <a:t>angular</a:t>
            </a:r>
            <a:r>
              <a:rPr lang="sv-SE" sz="1800" dirty="0">
                <a:solidFill>
                  <a:schemeClr val="tx1"/>
                </a:solidFill>
                <a:latin typeface="Garamond" panose="02020404030301010803" pitchFamily="18" charset="0"/>
              </a:rPr>
              <a:t> </a:t>
            </a:r>
            <a:r>
              <a:rPr lang="sv-SE" sz="1800" dirty="0" err="1">
                <a:solidFill>
                  <a:schemeClr val="tx1"/>
                </a:solidFill>
                <a:latin typeface="Garamond" panose="02020404030301010803" pitchFamily="18" charset="0"/>
              </a:rPr>
              <a:t>momentum</a:t>
            </a:r>
            <a:br>
              <a:rPr lang="sv-SE" sz="1800" dirty="0">
                <a:solidFill>
                  <a:schemeClr val="tx1"/>
                </a:solidFill>
                <a:latin typeface="Garamond" panose="02020404030301010803" pitchFamily="18" charset="0"/>
              </a:rPr>
            </a:br>
            <a:r>
              <a:rPr lang="sv-SE" sz="1800" dirty="0">
                <a:solidFill>
                  <a:schemeClr val="tx1"/>
                </a:solidFill>
                <a:latin typeface="Garamond" panose="02020404030301010803" pitchFamily="18" charset="0"/>
              </a:rPr>
              <a:t>– </a:t>
            </a:r>
            <a:r>
              <a:rPr lang="sv-SE" sz="1800" dirty="0" err="1">
                <a:solidFill>
                  <a:schemeClr val="tx1"/>
                </a:solidFill>
                <a:latin typeface="Garamond" panose="02020404030301010803" pitchFamily="18" charset="0"/>
              </a:rPr>
              <a:t>odd-even</a:t>
            </a:r>
            <a:r>
              <a:rPr lang="sv-SE" sz="1800" dirty="0">
                <a:solidFill>
                  <a:schemeClr val="tx1"/>
                </a:solidFill>
                <a:latin typeface="Garamond" panose="02020404030301010803" pitchFamily="18" charset="0"/>
              </a:rPr>
              <a:t>  vs </a:t>
            </a:r>
            <a:r>
              <a:rPr lang="sv-SE" sz="1800" dirty="0" err="1">
                <a:solidFill>
                  <a:schemeClr val="tx1"/>
                </a:solidFill>
                <a:latin typeface="Garamond" panose="02020404030301010803" pitchFamily="18" charset="0"/>
              </a:rPr>
              <a:t>even-even</a:t>
            </a:r>
            <a:endParaRPr lang="sv-SE" sz="1800" dirty="0">
              <a:latin typeface="Garamond" panose="02020404030301010803" pitchFamily="18" charset="0"/>
            </a:endParaRPr>
          </a:p>
        </p:txBody>
      </p:sp>
      <p:pic>
        <p:nvPicPr>
          <p:cNvPr id="12" name="Bildobjekt 11">
            <a:extLst>
              <a:ext uri="{FF2B5EF4-FFF2-40B4-BE49-F238E27FC236}">
                <a16:creationId xmlns:a16="http://schemas.microsoft.com/office/drawing/2014/main" id="{443203DB-18C4-72C7-84A9-1926236A9B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7492" y="3142072"/>
            <a:ext cx="811556" cy="1061806"/>
          </a:xfrm>
          <a:prstGeom prst="rect">
            <a:avLst/>
          </a:prstGeom>
        </p:spPr>
      </p:pic>
      <p:sp>
        <p:nvSpPr>
          <p:cNvPr id="5" name="textruta 4">
            <a:extLst>
              <a:ext uri="{FF2B5EF4-FFF2-40B4-BE49-F238E27FC236}">
                <a16:creationId xmlns:a16="http://schemas.microsoft.com/office/drawing/2014/main" id="{904F20C9-E83B-B008-CBD6-4D7207532426}"/>
              </a:ext>
            </a:extLst>
          </p:cNvPr>
          <p:cNvSpPr txBox="1"/>
          <p:nvPr/>
        </p:nvSpPr>
        <p:spPr>
          <a:xfrm>
            <a:off x="1690628" y="1552084"/>
            <a:ext cx="1034897"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sv-SE" sz="2000" b="0" i="0" u="none" strike="noStrike" cap="none" spc="0" normalizeH="0" baseline="0" dirty="0">
                <a:ln>
                  <a:noFill/>
                </a:ln>
                <a:solidFill>
                  <a:srgbClr val="D000D0"/>
                </a:solidFill>
                <a:effectLst/>
                <a:uFillTx/>
                <a:latin typeface="+mn-lt"/>
                <a:ea typeface="+mn-ea"/>
                <a:cs typeface="+mn-cs"/>
                <a:sym typeface="Times New Roman"/>
              </a:rPr>
              <a:t>N=44, </a:t>
            </a:r>
            <a:r>
              <a:rPr kumimoji="0" lang="sv-SE" sz="2000" b="0" i="0" u="none" strike="noStrike" cap="none" spc="0" normalizeH="0" baseline="0" dirty="0" err="1">
                <a:ln>
                  <a:noFill/>
                </a:ln>
                <a:solidFill>
                  <a:srgbClr val="D000D0"/>
                </a:solidFill>
                <a:effectLst/>
                <a:uFillTx/>
                <a:latin typeface="+mn-lt"/>
                <a:ea typeface="+mn-ea"/>
                <a:cs typeface="+mn-cs"/>
                <a:sym typeface="Times New Roman"/>
              </a:rPr>
              <a:t>ee</a:t>
            </a:r>
            <a:endParaRPr kumimoji="0" lang="sv-SE" sz="2000" b="0" i="0" u="none" strike="noStrike" cap="none" spc="0" normalizeH="0" baseline="0" dirty="0">
              <a:ln>
                <a:noFill/>
              </a:ln>
              <a:solidFill>
                <a:srgbClr val="D000D0"/>
              </a:solidFill>
              <a:effectLst/>
              <a:uFillTx/>
              <a:latin typeface="+mn-lt"/>
              <a:ea typeface="+mn-ea"/>
              <a:cs typeface="+mn-cs"/>
              <a:sym typeface="Times New Roman"/>
            </a:endParaRPr>
          </a:p>
        </p:txBody>
      </p:sp>
      <p:pic>
        <p:nvPicPr>
          <p:cNvPr id="6" name="Bildobjekt 5">
            <a:extLst>
              <a:ext uri="{FF2B5EF4-FFF2-40B4-BE49-F238E27FC236}">
                <a16:creationId xmlns:a16="http://schemas.microsoft.com/office/drawing/2014/main" id="{949675F9-B2F8-2601-6873-B78CC87A3F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56469" y="1586522"/>
            <a:ext cx="2887532" cy="1277593"/>
          </a:xfrm>
          <a:prstGeom prst="rect">
            <a:avLst/>
          </a:prstGeom>
          <a:solidFill>
            <a:schemeClr val="accent3">
              <a:lumOff val="44000"/>
              <a:alpha val="0"/>
            </a:schemeClr>
          </a:solidFill>
        </p:spPr>
      </p:pic>
      <p:sp>
        <p:nvSpPr>
          <p:cNvPr id="9" name="textruta 8">
            <a:extLst>
              <a:ext uri="{FF2B5EF4-FFF2-40B4-BE49-F238E27FC236}">
                <a16:creationId xmlns:a16="http://schemas.microsoft.com/office/drawing/2014/main" id="{5F3A50B3-CD05-1CD1-361E-8C6AD2371726}"/>
              </a:ext>
            </a:extLst>
          </p:cNvPr>
          <p:cNvSpPr txBox="1"/>
          <p:nvPr/>
        </p:nvSpPr>
        <p:spPr>
          <a:xfrm>
            <a:off x="4871701" y="1541440"/>
            <a:ext cx="1191991"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sv-SE" sz="2000" b="0" i="0" u="none" strike="noStrike" cap="none" spc="0" normalizeH="0" baseline="0" dirty="0">
                <a:ln>
                  <a:noFill/>
                </a:ln>
                <a:solidFill>
                  <a:srgbClr val="D000D0"/>
                </a:solidFill>
                <a:effectLst/>
                <a:uFillTx/>
                <a:latin typeface="+mn-lt"/>
                <a:ea typeface="+mn-ea"/>
                <a:cs typeface="+mn-cs"/>
                <a:sym typeface="Times New Roman"/>
              </a:rPr>
              <a:t>N=44, </a:t>
            </a:r>
            <a:r>
              <a:rPr kumimoji="0" lang="sv-SE" sz="2000" b="0" i="0" u="none" strike="noStrike" cap="none" spc="0" normalizeH="0" baseline="0" dirty="0" err="1">
                <a:ln>
                  <a:noFill/>
                </a:ln>
                <a:solidFill>
                  <a:srgbClr val="D000D0"/>
                </a:solidFill>
                <a:effectLst/>
                <a:uFillTx/>
                <a:latin typeface="+mn-lt"/>
                <a:ea typeface="+mn-ea"/>
                <a:cs typeface="+mn-cs"/>
                <a:sym typeface="Times New Roman"/>
              </a:rPr>
              <a:t>odd</a:t>
            </a:r>
            <a:endParaRPr kumimoji="0" lang="sv-SE" sz="2000" b="0" i="0" u="none" strike="noStrike" cap="none" spc="0" normalizeH="0" baseline="0" dirty="0">
              <a:ln>
                <a:noFill/>
              </a:ln>
              <a:solidFill>
                <a:srgbClr val="D000D0"/>
              </a:solidFill>
              <a:effectLst/>
              <a:uFillTx/>
              <a:latin typeface="+mn-lt"/>
              <a:ea typeface="+mn-ea"/>
              <a:cs typeface="+mn-cs"/>
              <a:sym typeface="Times New Roman"/>
            </a:endParaRPr>
          </a:p>
        </p:txBody>
      </p:sp>
      <p:sp>
        <p:nvSpPr>
          <p:cNvPr id="10" name="textruta 9">
            <a:extLst>
              <a:ext uri="{FF2B5EF4-FFF2-40B4-BE49-F238E27FC236}">
                <a16:creationId xmlns:a16="http://schemas.microsoft.com/office/drawing/2014/main" id="{4EA61833-6C33-66DD-383B-0109E628C290}"/>
              </a:ext>
            </a:extLst>
          </p:cNvPr>
          <p:cNvSpPr txBox="1"/>
          <p:nvPr/>
        </p:nvSpPr>
        <p:spPr>
          <a:xfrm>
            <a:off x="4989376" y="3372165"/>
            <a:ext cx="1191991"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sv-SE" sz="2000" b="0" i="0" u="none" strike="noStrike" cap="none" spc="0" normalizeH="0" baseline="0" dirty="0">
                <a:ln>
                  <a:noFill/>
                </a:ln>
                <a:solidFill>
                  <a:srgbClr val="D000D0"/>
                </a:solidFill>
                <a:effectLst/>
                <a:uFillTx/>
                <a:latin typeface="+mn-lt"/>
                <a:ea typeface="+mn-ea"/>
                <a:cs typeface="+mn-cs"/>
                <a:sym typeface="Times New Roman"/>
              </a:rPr>
              <a:t>N=43, </a:t>
            </a:r>
            <a:r>
              <a:rPr kumimoji="0" lang="sv-SE" sz="2000" b="0" i="0" u="none" strike="noStrike" cap="none" spc="0" normalizeH="0" baseline="0" dirty="0" err="1">
                <a:ln>
                  <a:noFill/>
                </a:ln>
                <a:solidFill>
                  <a:srgbClr val="D000D0"/>
                </a:solidFill>
                <a:effectLst/>
                <a:uFillTx/>
                <a:latin typeface="+mn-lt"/>
                <a:ea typeface="+mn-ea"/>
                <a:cs typeface="+mn-cs"/>
                <a:sym typeface="Times New Roman"/>
              </a:rPr>
              <a:t>odd</a:t>
            </a:r>
            <a:endParaRPr kumimoji="0" lang="sv-SE" sz="2000" b="0" i="0" u="none" strike="noStrike" cap="none" spc="0" normalizeH="0" baseline="0" dirty="0">
              <a:ln>
                <a:noFill/>
              </a:ln>
              <a:solidFill>
                <a:srgbClr val="D000D0"/>
              </a:solidFill>
              <a:effectLst/>
              <a:uFillTx/>
              <a:latin typeface="+mn-lt"/>
              <a:ea typeface="+mn-ea"/>
              <a:cs typeface="+mn-cs"/>
              <a:sym typeface="Times New Roman"/>
            </a:endParaRPr>
          </a:p>
        </p:txBody>
      </p:sp>
      <p:sp>
        <p:nvSpPr>
          <p:cNvPr id="3" name="textruta 2">
            <a:extLst>
              <a:ext uri="{FF2B5EF4-FFF2-40B4-BE49-F238E27FC236}">
                <a16:creationId xmlns:a16="http://schemas.microsoft.com/office/drawing/2014/main" id="{C3B412E0-72F2-A596-9B7E-27C262A0B6EF}"/>
              </a:ext>
            </a:extLst>
          </p:cNvPr>
          <p:cNvSpPr txBox="1"/>
          <p:nvPr/>
        </p:nvSpPr>
        <p:spPr>
          <a:xfrm>
            <a:off x="6988331" y="6615944"/>
            <a:ext cx="2365099"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sv-SE" sz="1200" dirty="0">
                <a:solidFill>
                  <a:schemeClr val="accent2">
                    <a:lumMod val="40000"/>
                    <a:lumOff val="60000"/>
                  </a:schemeClr>
                </a:solidFill>
              </a:rPr>
              <a:t>NN2024  Whistler, BC CA /  BC </a:t>
            </a:r>
          </a:p>
        </p:txBody>
      </p:sp>
      <p:pic>
        <p:nvPicPr>
          <p:cNvPr id="4" name="Picture 7" descr="Picture 7">
            <a:extLst>
              <a:ext uri="{FF2B5EF4-FFF2-40B4-BE49-F238E27FC236}">
                <a16:creationId xmlns:a16="http://schemas.microsoft.com/office/drawing/2014/main" id="{E7F683CF-E3BB-E5BD-2350-54D360064837}"/>
              </a:ext>
            </a:extLst>
          </p:cNvPr>
          <p:cNvPicPr>
            <a:picLocks noChangeAspect="1"/>
          </p:cNvPicPr>
          <p:nvPr/>
        </p:nvPicPr>
        <p:blipFill>
          <a:blip r:embed="rId7"/>
          <a:srcRect l="9920" t="10983" r="11334" b="11674"/>
          <a:stretch>
            <a:fillRect/>
          </a:stretch>
        </p:blipFill>
        <p:spPr>
          <a:xfrm>
            <a:off x="8254858" y="109644"/>
            <a:ext cx="819150" cy="937034"/>
          </a:xfrm>
          <a:prstGeom prst="rect">
            <a:avLst/>
          </a:prstGeom>
          <a:ln w="12700">
            <a:miter lim="400000"/>
          </a:ln>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 name="object 6"/>
          <p:cNvSpPr txBox="1"/>
          <p:nvPr/>
        </p:nvSpPr>
        <p:spPr>
          <a:xfrm>
            <a:off x="2922931" y="3209355"/>
            <a:ext cx="575311" cy="1615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indent="12700">
              <a:spcBef>
                <a:spcPts val="100"/>
              </a:spcBef>
              <a:defRPr sz="1400" spc="-5">
                <a:solidFill>
                  <a:schemeClr val="accent3">
                    <a:lumOff val="44000"/>
                  </a:schemeClr>
                </a:solidFill>
              </a:defRPr>
            </a:lvl1pPr>
          </a:lstStyle>
          <a:p>
            <a:r>
              <a:rPr sz="1050">
                <a:solidFill>
                  <a:schemeClr val="tx1"/>
                </a:solidFill>
              </a:rPr>
              <a:t>Odd-Mass</a:t>
            </a:r>
          </a:p>
        </p:txBody>
      </p:sp>
      <p:sp>
        <p:nvSpPr>
          <p:cNvPr id="734" name="object 7"/>
          <p:cNvSpPr txBox="1"/>
          <p:nvPr/>
        </p:nvSpPr>
        <p:spPr>
          <a:xfrm>
            <a:off x="4246835" y="3209355"/>
            <a:ext cx="323851" cy="1615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9525">
              <a:spcBef>
                <a:spcPts val="75"/>
              </a:spcBef>
              <a:defRPr sz="1400" spc="-5">
                <a:solidFill>
                  <a:schemeClr val="accent3">
                    <a:lumOff val="44000"/>
                  </a:schemeClr>
                </a:solidFill>
              </a:defRPr>
            </a:pPr>
            <a:r>
              <a:rPr sz="1050"/>
              <a:t>N</a:t>
            </a:r>
            <a:r>
              <a:rPr sz="1050" spc="-8"/>
              <a:t>=</a:t>
            </a:r>
            <a:r>
              <a:rPr sz="1050"/>
              <a:t>43</a:t>
            </a:r>
          </a:p>
        </p:txBody>
      </p:sp>
      <p:sp>
        <p:nvSpPr>
          <p:cNvPr id="739" name="object 12"/>
          <p:cNvSpPr txBox="1"/>
          <p:nvPr/>
        </p:nvSpPr>
        <p:spPr>
          <a:xfrm>
            <a:off x="780281" y="1855091"/>
            <a:ext cx="664846" cy="161583"/>
          </a:xfrm>
          <a:prstGeom prst="rect">
            <a:avLst/>
          </a:prstGeom>
          <a:solidFill>
            <a:schemeClr val="accent3">
              <a:lumOff val="44000"/>
              <a:alpha val="70195"/>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68579">
              <a:spcBef>
                <a:spcPts val="225"/>
              </a:spcBef>
              <a:defRPr sz="1400">
                <a:solidFill>
                  <a:schemeClr val="accent3">
                    <a:lumOff val="44000"/>
                  </a:schemeClr>
                </a:solidFill>
              </a:defRPr>
            </a:pPr>
            <a:r>
              <a:rPr sz="1050"/>
              <a:t>Even</a:t>
            </a:r>
            <a:r>
              <a:rPr sz="1050" spc="-4"/>
              <a:t>-</a:t>
            </a:r>
            <a:r>
              <a:rPr sz="1050"/>
              <a:t>E</a:t>
            </a:r>
            <a:r>
              <a:rPr sz="1050" spc="-8"/>
              <a:t>v</a:t>
            </a:r>
            <a:r>
              <a:rPr sz="1050"/>
              <a:t>en</a:t>
            </a:r>
          </a:p>
        </p:txBody>
      </p:sp>
      <p:sp>
        <p:nvSpPr>
          <p:cNvPr id="740" name="object 13"/>
          <p:cNvSpPr txBox="1"/>
          <p:nvPr/>
        </p:nvSpPr>
        <p:spPr>
          <a:xfrm>
            <a:off x="1931378" y="1889951"/>
            <a:ext cx="2639378" cy="1615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9525">
              <a:spcBef>
                <a:spcPts val="75"/>
              </a:spcBef>
              <a:tabLst>
                <a:tab pos="1000125" algn="l"/>
                <a:tab pos="2324100" algn="l"/>
              </a:tabLst>
              <a:defRPr sz="1400">
                <a:solidFill>
                  <a:schemeClr val="accent3">
                    <a:lumOff val="44000"/>
                  </a:schemeClr>
                </a:solidFill>
              </a:defRPr>
            </a:pPr>
            <a:r>
              <a:rPr sz="1050"/>
              <a:t>N=44	Odd-</a:t>
            </a:r>
            <a:r>
              <a:rPr sz="1050" spc="-4"/>
              <a:t>Mass	N</a:t>
            </a:r>
            <a:r>
              <a:rPr sz="1050" spc="-8"/>
              <a:t>=</a:t>
            </a:r>
            <a:r>
              <a:rPr sz="1050"/>
              <a:t>44</a:t>
            </a:r>
          </a:p>
        </p:txBody>
      </p:sp>
      <p:pic>
        <p:nvPicPr>
          <p:cNvPr id="741" name="Picture 8" descr="Picture 8"/>
          <p:cNvPicPr>
            <a:picLocks noChangeAspect="1"/>
          </p:cNvPicPr>
          <p:nvPr/>
        </p:nvPicPr>
        <p:blipFill>
          <a:blip r:embed="rId3"/>
          <a:stretch>
            <a:fillRect/>
          </a:stretch>
        </p:blipFill>
        <p:spPr>
          <a:xfrm>
            <a:off x="69992" y="100695"/>
            <a:ext cx="780281" cy="780281"/>
          </a:xfrm>
          <a:prstGeom prst="rect">
            <a:avLst/>
          </a:prstGeom>
          <a:ln w="12700">
            <a:miter lim="400000"/>
          </a:ln>
        </p:spPr>
      </p:pic>
      <p:sp>
        <p:nvSpPr>
          <p:cNvPr id="17" name="textruta 16">
            <a:extLst>
              <a:ext uri="{FF2B5EF4-FFF2-40B4-BE49-F238E27FC236}">
                <a16:creationId xmlns:a16="http://schemas.microsoft.com/office/drawing/2014/main" id="{91536FEB-33D6-C042-BCCB-739C7B980C6C}"/>
              </a:ext>
            </a:extLst>
          </p:cNvPr>
          <p:cNvSpPr txBox="1"/>
          <p:nvPr/>
        </p:nvSpPr>
        <p:spPr>
          <a:xfrm>
            <a:off x="3368230" y="4893915"/>
            <a:ext cx="4405371" cy="3924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685800"/>
            <a:r>
              <a:rPr lang="sv-SE" sz="1050" dirty="0">
                <a:latin typeface="Garamond" panose="02020404030301010803" pitchFamily="18" charset="0"/>
              </a:rPr>
              <a:t>X. Liu et al, PRC 104 L021302 (2021)</a:t>
            </a:r>
          </a:p>
          <a:p>
            <a:pPr defTabSz="685800"/>
            <a:r>
              <a:rPr lang="sv-SE" sz="1050" dirty="0">
                <a:latin typeface="Garamond" panose="02020404030301010803" pitchFamily="18" charset="0"/>
              </a:rPr>
              <a:t>F. J. D. </a:t>
            </a:r>
            <a:r>
              <a:rPr lang="sv-SE" sz="1050" dirty="0" err="1">
                <a:latin typeface="Garamond" panose="02020404030301010803" pitchFamily="18" charset="0"/>
              </a:rPr>
              <a:t>Serduke</a:t>
            </a:r>
            <a:r>
              <a:rPr lang="sv-SE" sz="1050" dirty="0">
                <a:latin typeface="Garamond" panose="02020404030301010803" pitchFamily="18" charset="0"/>
              </a:rPr>
              <a:t>, R. D. Lawson, and D. H. </a:t>
            </a:r>
            <a:r>
              <a:rPr lang="sv-SE" sz="1050" dirty="0" err="1">
                <a:latin typeface="Garamond" panose="02020404030301010803" pitchFamily="18" charset="0"/>
              </a:rPr>
              <a:t>Gloeckner</a:t>
            </a:r>
            <a:r>
              <a:rPr lang="sv-SE" sz="1050" dirty="0">
                <a:latin typeface="Garamond" panose="02020404030301010803" pitchFamily="18" charset="0"/>
              </a:rPr>
              <a:t>, </a:t>
            </a:r>
            <a:r>
              <a:rPr lang="sv-SE" sz="1050" dirty="0" err="1">
                <a:latin typeface="Garamond" panose="02020404030301010803" pitchFamily="18" charset="0"/>
              </a:rPr>
              <a:t>Nucl</a:t>
            </a:r>
            <a:r>
              <a:rPr lang="sv-SE" sz="1050" dirty="0">
                <a:latin typeface="Garamond" panose="02020404030301010803" pitchFamily="18" charset="0"/>
              </a:rPr>
              <a:t>. </a:t>
            </a:r>
            <a:r>
              <a:rPr lang="sv-SE" sz="1050" dirty="0" err="1">
                <a:latin typeface="Garamond" panose="02020404030301010803" pitchFamily="18" charset="0"/>
              </a:rPr>
              <a:t>Phys</a:t>
            </a:r>
            <a:r>
              <a:rPr lang="sv-SE" sz="1050" dirty="0">
                <a:latin typeface="Garamond" panose="02020404030301010803" pitchFamily="18" charset="0"/>
              </a:rPr>
              <a:t>. A 256, 45 (1976)</a:t>
            </a:r>
          </a:p>
        </p:txBody>
      </p:sp>
      <p:sp>
        <p:nvSpPr>
          <p:cNvPr id="8" name="Rubrik 7">
            <a:extLst>
              <a:ext uri="{FF2B5EF4-FFF2-40B4-BE49-F238E27FC236}">
                <a16:creationId xmlns:a16="http://schemas.microsoft.com/office/drawing/2014/main" id="{AD01C59A-6C64-7536-F29D-E6B0ED2B0EE2}"/>
              </a:ext>
            </a:extLst>
          </p:cNvPr>
          <p:cNvSpPr>
            <a:spLocks noGrp="1"/>
          </p:cNvSpPr>
          <p:nvPr>
            <p:ph type="title"/>
          </p:nvPr>
        </p:nvSpPr>
        <p:spPr>
          <a:xfrm>
            <a:off x="446360" y="65003"/>
            <a:ext cx="7924800" cy="650272"/>
          </a:xfrm>
        </p:spPr>
        <p:txBody>
          <a:bodyPr>
            <a:noAutofit/>
          </a:bodyPr>
          <a:lstStyle/>
          <a:p>
            <a:r>
              <a:rPr lang="sv-SE" sz="1800" dirty="0">
                <a:solidFill>
                  <a:schemeClr val="tx1"/>
                </a:solidFill>
                <a:latin typeface="Garamond" panose="02020404030301010803" pitchFamily="18" charset="0"/>
              </a:rPr>
              <a:t>Shell </a:t>
            </a:r>
            <a:r>
              <a:rPr lang="sv-SE" sz="1800" dirty="0" err="1">
                <a:solidFill>
                  <a:schemeClr val="tx1"/>
                </a:solidFill>
                <a:latin typeface="Garamond" panose="02020404030301010803" pitchFamily="18" charset="0"/>
              </a:rPr>
              <a:t>model</a:t>
            </a:r>
            <a:r>
              <a:rPr lang="sv-SE" sz="1800" dirty="0">
                <a:solidFill>
                  <a:schemeClr val="tx1"/>
                </a:solidFill>
                <a:latin typeface="Garamond" panose="02020404030301010803" pitchFamily="18" charset="0"/>
              </a:rPr>
              <a:t> </a:t>
            </a:r>
            <a:r>
              <a:rPr lang="sv-SE" sz="1800" dirty="0" err="1">
                <a:solidFill>
                  <a:schemeClr val="tx1"/>
                </a:solidFill>
                <a:latin typeface="Garamond" panose="02020404030301010803" pitchFamily="18" charset="0"/>
              </a:rPr>
              <a:t>calculation</a:t>
            </a:r>
            <a:r>
              <a:rPr lang="sv-SE" sz="1800" dirty="0">
                <a:solidFill>
                  <a:schemeClr val="tx1"/>
                </a:solidFill>
                <a:latin typeface="Garamond" panose="02020404030301010803" pitchFamily="18" charset="0"/>
              </a:rPr>
              <a:t> for </a:t>
            </a:r>
            <a:r>
              <a:rPr lang="sv-SE" sz="1800" baseline="30000" dirty="0">
                <a:solidFill>
                  <a:schemeClr val="tx1"/>
                </a:solidFill>
                <a:latin typeface="Garamond" panose="02020404030301010803" pitchFamily="18" charset="0"/>
              </a:rPr>
              <a:t>87</a:t>
            </a:r>
            <a:r>
              <a:rPr lang="sv-SE" sz="1800" dirty="0">
                <a:solidFill>
                  <a:schemeClr val="tx1"/>
                </a:solidFill>
                <a:latin typeface="Garamond" panose="02020404030301010803" pitchFamily="18" charset="0"/>
              </a:rPr>
              <a:t>Tc (</a:t>
            </a:r>
            <a:r>
              <a:rPr lang="sv-SE" sz="1800" spc="-30" dirty="0">
                <a:solidFill>
                  <a:schemeClr val="tx1"/>
                </a:solidFill>
                <a:latin typeface="Garamond" panose="02020404030301010803" pitchFamily="18" charset="0"/>
              </a:rPr>
              <a:t>T</a:t>
            </a:r>
            <a:r>
              <a:rPr lang="sv-SE" sz="1800" spc="-30" baseline="-25000" dirty="0">
                <a:solidFill>
                  <a:schemeClr val="tx1"/>
                </a:solidFill>
                <a:latin typeface="Garamond" panose="02020404030301010803" pitchFamily="18" charset="0"/>
              </a:rPr>
              <a:t>Z</a:t>
            </a:r>
            <a:r>
              <a:rPr lang="sv-SE" sz="1800" spc="-30" dirty="0">
                <a:solidFill>
                  <a:schemeClr val="tx1"/>
                </a:solidFill>
                <a:latin typeface="Garamond" panose="02020404030301010803" pitchFamily="18" charset="0"/>
              </a:rPr>
              <a:t>=1/2) – </a:t>
            </a:r>
            <a:r>
              <a:rPr lang="sv-SE" sz="1800" spc="-30" dirty="0" err="1">
                <a:solidFill>
                  <a:schemeClr val="tx1"/>
                </a:solidFill>
                <a:latin typeface="Garamond" panose="02020404030301010803" pitchFamily="18" charset="0"/>
              </a:rPr>
              <a:t>effect</a:t>
            </a:r>
            <a:r>
              <a:rPr lang="sv-SE" sz="1800" spc="-30" dirty="0">
                <a:solidFill>
                  <a:schemeClr val="tx1"/>
                </a:solidFill>
                <a:latin typeface="Garamond" panose="02020404030301010803" pitchFamily="18" charset="0"/>
              </a:rPr>
              <a:t>  </a:t>
            </a:r>
            <a:r>
              <a:rPr lang="sv-SE" sz="1800" spc="-30" dirty="0" err="1">
                <a:solidFill>
                  <a:schemeClr val="tx1"/>
                </a:solidFill>
                <a:latin typeface="Garamond" panose="02020404030301010803" pitchFamily="18" charset="0"/>
              </a:rPr>
              <a:t>of</a:t>
            </a:r>
            <a:r>
              <a:rPr lang="sv-SE" sz="1800" spc="-30" dirty="0">
                <a:solidFill>
                  <a:schemeClr val="tx1"/>
                </a:solidFill>
                <a:latin typeface="Garamond" panose="02020404030301010803" pitchFamily="18" charset="0"/>
              </a:rPr>
              <a:t> spin-</a:t>
            </a:r>
            <a:r>
              <a:rPr lang="sv-SE" sz="1800" spc="-30" dirty="0" err="1">
                <a:solidFill>
                  <a:schemeClr val="tx1"/>
                </a:solidFill>
                <a:latin typeface="Garamond" panose="02020404030301010803" pitchFamily="18" charset="0"/>
              </a:rPr>
              <a:t>aligned</a:t>
            </a:r>
            <a:r>
              <a:rPr lang="sv-SE" sz="1800" spc="-30" dirty="0">
                <a:solidFill>
                  <a:schemeClr val="tx1"/>
                </a:solidFill>
                <a:latin typeface="Garamond" panose="02020404030301010803" pitchFamily="18" charset="0"/>
              </a:rPr>
              <a:t> </a:t>
            </a:r>
            <a:r>
              <a:rPr lang="sv-SE" sz="1800" spc="-30" dirty="0" err="1">
                <a:solidFill>
                  <a:schemeClr val="tx1"/>
                </a:solidFill>
                <a:latin typeface="Garamond" panose="02020404030301010803" pitchFamily="18" charset="0"/>
              </a:rPr>
              <a:t>np</a:t>
            </a:r>
            <a:r>
              <a:rPr lang="sv-SE" sz="1800" spc="-30" dirty="0">
                <a:solidFill>
                  <a:schemeClr val="tx1"/>
                </a:solidFill>
                <a:latin typeface="Garamond" panose="02020404030301010803" pitchFamily="18" charset="0"/>
              </a:rPr>
              <a:t> pairs (</a:t>
            </a:r>
            <a:r>
              <a:rPr lang="sv-SE" sz="1800" spc="-30" dirty="0" err="1">
                <a:solidFill>
                  <a:schemeClr val="tx1"/>
                </a:solidFill>
                <a:latin typeface="Garamond" panose="02020404030301010803" pitchFamily="18" charset="0"/>
              </a:rPr>
              <a:t>V</a:t>
            </a:r>
            <a:r>
              <a:rPr lang="sv-SE" sz="1800" spc="-30" baseline="-25000" dirty="0" err="1">
                <a:solidFill>
                  <a:schemeClr val="tx1"/>
                </a:solidFill>
                <a:latin typeface="Garamond" panose="02020404030301010803" pitchFamily="18" charset="0"/>
              </a:rPr>
              <a:t>np</a:t>
            </a:r>
            <a:r>
              <a:rPr lang="sv-SE" sz="1800" spc="-30" dirty="0">
                <a:solidFill>
                  <a:schemeClr val="tx1"/>
                </a:solidFill>
                <a:latin typeface="Garamond" panose="02020404030301010803" pitchFamily="18" charset="0"/>
              </a:rPr>
              <a:t>) </a:t>
            </a:r>
            <a:endParaRPr lang="sv-SE" sz="1800" dirty="0">
              <a:latin typeface="Garamond" panose="02020404030301010803" pitchFamily="18" charset="0"/>
            </a:endParaRPr>
          </a:p>
        </p:txBody>
      </p:sp>
      <p:pic>
        <p:nvPicPr>
          <p:cNvPr id="10" name="Bildobjekt 9">
            <a:extLst>
              <a:ext uri="{FF2B5EF4-FFF2-40B4-BE49-F238E27FC236}">
                <a16:creationId xmlns:a16="http://schemas.microsoft.com/office/drawing/2014/main" id="{136B13EF-4E97-AE26-CC88-00049A7196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0018" y="673729"/>
            <a:ext cx="6942263" cy="4023544"/>
          </a:xfrm>
          <a:prstGeom prst="rect">
            <a:avLst/>
          </a:prstGeom>
        </p:spPr>
      </p:pic>
      <p:sp>
        <p:nvSpPr>
          <p:cNvPr id="3" name="textruta 2">
            <a:extLst>
              <a:ext uri="{FF2B5EF4-FFF2-40B4-BE49-F238E27FC236}">
                <a16:creationId xmlns:a16="http://schemas.microsoft.com/office/drawing/2014/main" id="{C58C62DE-AD6B-A509-D5B3-3F72E6ABC92D}"/>
              </a:ext>
            </a:extLst>
          </p:cNvPr>
          <p:cNvSpPr txBox="1"/>
          <p:nvPr/>
        </p:nvSpPr>
        <p:spPr>
          <a:xfrm>
            <a:off x="-81025" y="5383118"/>
            <a:ext cx="9351919" cy="1284967"/>
          </a:xfrm>
          <a:prstGeom prst="rect">
            <a:avLst/>
          </a:prstGeom>
          <a:noFill/>
        </p:spPr>
        <p:txBody>
          <a:bodyPr wrap="none" rtlCol="0">
            <a:spAutoFit/>
          </a:bodyPr>
          <a:lstStyle/>
          <a:p>
            <a:pPr marR="95250" indent="91439">
              <a:spcBef>
                <a:spcPts val="300"/>
              </a:spcBef>
              <a:defRPr sz="1400" spc="-5">
                <a:solidFill>
                  <a:schemeClr val="accent3">
                    <a:lumOff val="44000"/>
                  </a:schemeClr>
                </a:solidFill>
                <a:latin typeface="Garamond"/>
                <a:ea typeface="Garamond"/>
                <a:cs typeface="Garamond"/>
                <a:sym typeface="Garamond"/>
              </a:defRPr>
            </a:pPr>
            <a:r>
              <a:rPr lang="sv-SE" sz="1400" dirty="0">
                <a:solidFill>
                  <a:schemeClr val="tx1"/>
                </a:solidFill>
              </a:rPr>
              <a:t>Odd-</a:t>
            </a:r>
            <a:r>
              <a:rPr lang="sv-SE" sz="1400" dirty="0" err="1">
                <a:solidFill>
                  <a:schemeClr val="tx1"/>
                </a:solidFill>
              </a:rPr>
              <a:t>mass</a:t>
            </a:r>
            <a:r>
              <a:rPr lang="sv-SE" sz="1400" spc="-30" dirty="0">
                <a:solidFill>
                  <a:schemeClr val="tx1"/>
                </a:solidFill>
              </a:rPr>
              <a:t> N~Z (T</a:t>
            </a:r>
            <a:r>
              <a:rPr lang="sv-SE" sz="1400" spc="-30" baseline="-25000" dirty="0">
                <a:solidFill>
                  <a:schemeClr val="tx1"/>
                </a:solidFill>
              </a:rPr>
              <a:t>Z</a:t>
            </a:r>
            <a:r>
              <a:rPr lang="sv-SE" sz="1400" spc="-30" dirty="0">
                <a:solidFill>
                  <a:schemeClr val="tx1"/>
                </a:solidFill>
              </a:rPr>
              <a:t>=1/2) </a:t>
            </a:r>
            <a:r>
              <a:rPr lang="sv-SE" sz="1400" dirty="0" err="1">
                <a:solidFill>
                  <a:schemeClr val="tx1"/>
                </a:solidFill>
              </a:rPr>
              <a:t>nuclei</a:t>
            </a:r>
            <a:r>
              <a:rPr lang="sv-SE" sz="1400" dirty="0">
                <a:solidFill>
                  <a:schemeClr val="tx1"/>
                </a:solidFill>
              </a:rPr>
              <a:t>:</a:t>
            </a:r>
          </a:p>
          <a:p>
            <a:pPr marL="377190" marR="95250" indent="-285750">
              <a:spcBef>
                <a:spcPts val="300"/>
              </a:spcBef>
              <a:buSzPct val="100000"/>
              <a:buFont typeface="Arial"/>
              <a:buChar char="•"/>
              <a:defRPr sz="1400" spc="-30">
                <a:solidFill>
                  <a:schemeClr val="accent3">
                    <a:lumOff val="44000"/>
                  </a:schemeClr>
                </a:solidFill>
                <a:latin typeface="Garamond"/>
                <a:ea typeface="Garamond"/>
                <a:cs typeface="Garamond"/>
                <a:sym typeface="Garamond"/>
              </a:defRPr>
            </a:pPr>
            <a:r>
              <a:rPr lang="sv-SE" sz="1400" spc="-5" dirty="0">
                <a:solidFill>
                  <a:schemeClr val="tx1"/>
                </a:solidFill>
              </a:rPr>
              <a:t>Odd </a:t>
            </a:r>
            <a:r>
              <a:rPr lang="sv-SE" sz="1400" spc="-5" dirty="0" err="1">
                <a:solidFill>
                  <a:schemeClr val="tx1"/>
                </a:solidFill>
              </a:rPr>
              <a:t>valence</a:t>
            </a:r>
            <a:r>
              <a:rPr lang="sv-SE" sz="1400" spc="-5" dirty="0">
                <a:solidFill>
                  <a:schemeClr val="tx1"/>
                </a:solidFill>
              </a:rPr>
              <a:t> </a:t>
            </a:r>
            <a:r>
              <a:rPr lang="sv-SE" sz="1400" spc="-5" dirty="0" err="1">
                <a:solidFill>
                  <a:schemeClr val="tx1"/>
                </a:solidFill>
              </a:rPr>
              <a:t>particle</a:t>
            </a:r>
            <a:r>
              <a:rPr lang="sv-SE" sz="1400" spc="-5" dirty="0">
                <a:solidFill>
                  <a:schemeClr val="tx1"/>
                </a:solidFill>
              </a:rPr>
              <a:t> </a:t>
            </a:r>
            <a:r>
              <a:rPr lang="sv-SE" sz="1400" spc="-5" dirty="0" err="1">
                <a:solidFill>
                  <a:schemeClr val="tx1"/>
                </a:solidFill>
              </a:rPr>
              <a:t>contributes</a:t>
            </a:r>
            <a:r>
              <a:rPr lang="sv-SE" sz="1400" spc="-5" dirty="0">
                <a:solidFill>
                  <a:schemeClr val="tx1"/>
                </a:solidFill>
              </a:rPr>
              <a:t> </a:t>
            </a:r>
            <a:r>
              <a:rPr lang="sv-SE" sz="1400" spc="-5" dirty="0" err="1">
                <a:solidFill>
                  <a:schemeClr val="tx1"/>
                </a:solidFill>
              </a:rPr>
              <a:t>constructively</a:t>
            </a:r>
            <a:r>
              <a:rPr lang="sv-SE" sz="1400" spc="-5" dirty="0">
                <a:solidFill>
                  <a:schemeClr val="tx1"/>
                </a:solidFill>
              </a:rPr>
              <a:t> to </a:t>
            </a:r>
            <a:r>
              <a:rPr lang="sv-SE" sz="1400" spc="-5" dirty="0" err="1">
                <a:solidFill>
                  <a:schemeClr val="tx1"/>
                </a:solidFill>
              </a:rPr>
              <a:t>isoscalr</a:t>
            </a:r>
            <a:r>
              <a:rPr lang="sv-SE" sz="1400" spc="-5" dirty="0">
                <a:solidFill>
                  <a:schemeClr val="tx1"/>
                </a:solidFill>
              </a:rPr>
              <a:t> </a:t>
            </a:r>
            <a:r>
              <a:rPr lang="sv-SE" sz="1400" spc="-5" dirty="0" err="1">
                <a:solidFill>
                  <a:schemeClr val="tx1"/>
                </a:solidFill>
              </a:rPr>
              <a:t>np</a:t>
            </a:r>
            <a:r>
              <a:rPr lang="sv-SE" sz="1400" spc="-5" dirty="0">
                <a:solidFill>
                  <a:schemeClr val="tx1"/>
                </a:solidFill>
              </a:rPr>
              <a:t> </a:t>
            </a:r>
            <a:r>
              <a:rPr lang="sv-SE" sz="1400" spc="-5" dirty="0" err="1">
                <a:solidFill>
                  <a:schemeClr val="tx1"/>
                </a:solidFill>
              </a:rPr>
              <a:t>pairing</a:t>
            </a:r>
            <a:r>
              <a:rPr lang="sv-SE" sz="1400" spc="-5" dirty="0">
                <a:solidFill>
                  <a:schemeClr val="tx1"/>
                </a:solidFill>
              </a:rPr>
              <a:t> </a:t>
            </a:r>
            <a:r>
              <a:rPr lang="sv-SE" sz="1400" spc="-5" dirty="0" err="1">
                <a:solidFill>
                  <a:schemeClr val="tx1"/>
                </a:solidFill>
              </a:rPr>
              <a:t>correlations</a:t>
            </a:r>
            <a:r>
              <a:rPr lang="sv-SE" sz="1400" spc="-5" dirty="0">
                <a:solidFill>
                  <a:schemeClr val="tx1"/>
                </a:solidFill>
              </a:rPr>
              <a:t> ”spin-</a:t>
            </a:r>
            <a:r>
              <a:rPr lang="sv-SE" sz="1400" spc="-5" dirty="0" err="1">
                <a:solidFill>
                  <a:schemeClr val="tx1"/>
                </a:solidFill>
              </a:rPr>
              <a:t>dependent</a:t>
            </a:r>
            <a:r>
              <a:rPr lang="sv-SE" sz="1400" spc="-5" dirty="0">
                <a:solidFill>
                  <a:schemeClr val="tx1"/>
                </a:solidFill>
              </a:rPr>
              <a:t>  </a:t>
            </a:r>
            <a:r>
              <a:rPr lang="sv-SE" sz="1400" spc="-5" dirty="0" err="1">
                <a:solidFill>
                  <a:schemeClr val="tx1"/>
                </a:solidFill>
              </a:rPr>
              <a:t>effective</a:t>
            </a:r>
            <a:r>
              <a:rPr lang="sv-SE" sz="1400" spc="-5" dirty="0">
                <a:solidFill>
                  <a:schemeClr val="tx1"/>
                </a:solidFill>
              </a:rPr>
              <a:t> 3-N” </a:t>
            </a:r>
            <a:r>
              <a:rPr lang="sv-SE" sz="1400" spc="-5" dirty="0" err="1">
                <a:solidFill>
                  <a:schemeClr val="tx1"/>
                </a:solidFill>
              </a:rPr>
              <a:t>interaction</a:t>
            </a:r>
            <a:endParaRPr lang="sv-SE" sz="1400" spc="-5" dirty="0">
              <a:solidFill>
                <a:schemeClr val="accent3">
                  <a:lumOff val="44000"/>
                </a:schemeClr>
              </a:solidFill>
            </a:endParaRPr>
          </a:p>
          <a:p>
            <a:pPr marL="91440" marR="95250">
              <a:spcBef>
                <a:spcPts val="300"/>
              </a:spcBef>
              <a:buSzPct val="100000"/>
              <a:defRPr sz="1400" spc="-30">
                <a:solidFill>
                  <a:schemeClr val="accent3">
                    <a:lumOff val="44000"/>
                  </a:schemeClr>
                </a:solidFill>
                <a:latin typeface="Garamond"/>
                <a:ea typeface="Garamond"/>
                <a:cs typeface="Garamond"/>
                <a:sym typeface="Garamond"/>
              </a:defRPr>
            </a:pPr>
            <a:r>
              <a:rPr lang="sv-SE" sz="1400" spc="-5" dirty="0">
                <a:solidFill>
                  <a:schemeClr val="accent3">
                    <a:lumOff val="44000"/>
                  </a:schemeClr>
                </a:solidFill>
              </a:rPr>
              <a:t>        </a:t>
            </a:r>
            <a:r>
              <a:rPr lang="sv-SE" sz="1400" spc="-5" dirty="0">
                <a:solidFill>
                  <a:schemeClr val="tx1"/>
                </a:solidFill>
              </a:rPr>
              <a:t>as </a:t>
            </a:r>
            <a:r>
              <a:rPr lang="sv-SE" sz="1400" spc="-5" dirty="0" err="1">
                <a:solidFill>
                  <a:schemeClr val="tx1"/>
                </a:solidFill>
              </a:rPr>
              <a:t>opposed</a:t>
            </a:r>
            <a:r>
              <a:rPr lang="sv-SE" sz="1400" spc="-5" dirty="0">
                <a:solidFill>
                  <a:schemeClr val="tx1"/>
                </a:solidFill>
              </a:rPr>
              <a:t> to ”</a:t>
            </a:r>
            <a:r>
              <a:rPr lang="sv-SE" sz="1400" spc="-5" dirty="0" err="1">
                <a:solidFill>
                  <a:schemeClr val="tx1"/>
                </a:solidFill>
              </a:rPr>
              <a:t>blocking</a:t>
            </a:r>
            <a:r>
              <a:rPr lang="sv-SE" sz="1400" spc="-5" dirty="0">
                <a:solidFill>
                  <a:schemeClr val="tx1"/>
                </a:solidFill>
              </a:rPr>
              <a:t>” </a:t>
            </a:r>
            <a:r>
              <a:rPr lang="sv-SE" sz="1400" spc="-5" dirty="0" err="1">
                <a:solidFill>
                  <a:schemeClr val="tx1"/>
                </a:solidFill>
              </a:rPr>
              <a:t>effect</a:t>
            </a:r>
            <a:r>
              <a:rPr lang="sv-SE" sz="1400" spc="-5" dirty="0">
                <a:solidFill>
                  <a:schemeClr val="tx1"/>
                </a:solidFill>
              </a:rPr>
              <a:t> in pure </a:t>
            </a:r>
            <a:r>
              <a:rPr lang="sv-SE" sz="1400" spc="-5" dirty="0" err="1">
                <a:solidFill>
                  <a:schemeClr val="tx1"/>
                </a:solidFill>
              </a:rPr>
              <a:t>isovector</a:t>
            </a:r>
            <a:r>
              <a:rPr lang="sv-SE" sz="1400" spc="-5" dirty="0">
                <a:solidFill>
                  <a:schemeClr val="tx1"/>
                </a:solidFill>
              </a:rPr>
              <a:t> </a:t>
            </a:r>
            <a:r>
              <a:rPr lang="sv-SE" sz="1400" spc="-5" dirty="0" err="1">
                <a:solidFill>
                  <a:schemeClr val="tx1"/>
                </a:solidFill>
              </a:rPr>
              <a:t>case</a:t>
            </a:r>
            <a:r>
              <a:rPr lang="sv-SE" sz="1400" spc="-5" dirty="0">
                <a:solidFill>
                  <a:schemeClr val="tx1"/>
                </a:solidFill>
              </a:rPr>
              <a:t>? </a:t>
            </a:r>
          </a:p>
          <a:p>
            <a:pPr marL="377190" marR="95250" indent="-285750">
              <a:spcBef>
                <a:spcPts val="300"/>
              </a:spcBef>
              <a:buSzPct val="100000"/>
              <a:buFont typeface="Arial"/>
              <a:buChar char="•"/>
              <a:defRPr sz="1400" spc="-5">
                <a:solidFill>
                  <a:schemeClr val="accent3">
                    <a:lumOff val="44000"/>
                  </a:schemeClr>
                </a:solidFill>
                <a:latin typeface="Garamond"/>
                <a:ea typeface="Garamond"/>
                <a:cs typeface="Garamond"/>
                <a:sym typeface="Garamond"/>
              </a:defRPr>
            </a:pPr>
            <a:r>
              <a:rPr lang="sv-SE" sz="1400" dirty="0" err="1">
                <a:solidFill>
                  <a:schemeClr val="tx1"/>
                </a:solidFill>
              </a:rPr>
              <a:t>Increase</a:t>
            </a:r>
            <a:r>
              <a:rPr lang="sv-SE" sz="1400" spc="-40" dirty="0">
                <a:solidFill>
                  <a:schemeClr val="tx1"/>
                </a:solidFill>
              </a:rPr>
              <a:t> </a:t>
            </a:r>
            <a:r>
              <a:rPr lang="sv-SE" sz="1400" dirty="0" err="1">
                <a:solidFill>
                  <a:schemeClr val="tx1"/>
                </a:solidFill>
              </a:rPr>
              <a:t>of</a:t>
            </a:r>
            <a:r>
              <a:rPr lang="sv-SE" sz="1400" spc="-35" dirty="0">
                <a:solidFill>
                  <a:schemeClr val="tx1"/>
                </a:solidFill>
              </a:rPr>
              <a:t> </a:t>
            </a:r>
            <a:r>
              <a:rPr lang="sv-SE" sz="1400" dirty="0" err="1">
                <a:solidFill>
                  <a:schemeClr val="tx1"/>
                </a:solidFill>
              </a:rPr>
              <a:t>structural</a:t>
            </a:r>
            <a:r>
              <a:rPr lang="sv-SE" sz="1400" dirty="0">
                <a:solidFill>
                  <a:schemeClr val="tx1"/>
                </a:solidFill>
              </a:rPr>
              <a:t> </a:t>
            </a:r>
            <a:r>
              <a:rPr lang="sv-SE" sz="1400" spc="-370" dirty="0">
                <a:solidFill>
                  <a:schemeClr val="tx1"/>
                </a:solidFill>
              </a:rPr>
              <a:t> </a:t>
            </a:r>
            <a:r>
              <a:rPr lang="sv-SE" sz="1400" dirty="0" err="1">
                <a:solidFill>
                  <a:schemeClr val="tx1"/>
                </a:solidFill>
              </a:rPr>
              <a:t>difference</a:t>
            </a:r>
            <a:r>
              <a:rPr lang="sv-SE" sz="1400" spc="-35" dirty="0">
                <a:solidFill>
                  <a:schemeClr val="tx1"/>
                </a:solidFill>
              </a:rPr>
              <a:t> </a:t>
            </a:r>
            <a:r>
              <a:rPr lang="sv-SE" sz="1400" dirty="0" err="1">
                <a:solidFill>
                  <a:schemeClr val="tx1"/>
                </a:solidFill>
              </a:rPr>
              <a:t>between</a:t>
            </a:r>
            <a:r>
              <a:rPr lang="sv-SE" sz="1400" dirty="0">
                <a:solidFill>
                  <a:schemeClr val="tx1"/>
                </a:solidFill>
              </a:rPr>
              <a:t>  1qp</a:t>
            </a:r>
            <a:r>
              <a:rPr lang="sv-SE" sz="1400" spc="-35" dirty="0">
                <a:solidFill>
                  <a:schemeClr val="tx1"/>
                </a:solidFill>
              </a:rPr>
              <a:t> </a:t>
            </a:r>
            <a:r>
              <a:rPr lang="sv-SE" sz="1400" dirty="0">
                <a:solidFill>
                  <a:schemeClr val="tx1"/>
                </a:solidFill>
              </a:rPr>
              <a:t>and</a:t>
            </a:r>
            <a:r>
              <a:rPr lang="sv-SE" sz="1400" spc="-30" dirty="0">
                <a:solidFill>
                  <a:schemeClr val="tx1"/>
                </a:solidFill>
              </a:rPr>
              <a:t> </a:t>
            </a:r>
            <a:r>
              <a:rPr lang="sv-SE" sz="1400" dirty="0">
                <a:solidFill>
                  <a:schemeClr val="tx1"/>
                </a:solidFill>
              </a:rPr>
              <a:t>3qp </a:t>
            </a:r>
            <a:r>
              <a:rPr lang="sv-SE" sz="1400" dirty="0" err="1">
                <a:solidFill>
                  <a:schemeClr val="tx1"/>
                </a:solidFill>
              </a:rPr>
              <a:t>configuration</a:t>
            </a:r>
            <a:r>
              <a:rPr lang="sv-SE" sz="1400" dirty="0">
                <a:solidFill>
                  <a:schemeClr val="tx1"/>
                </a:solidFill>
              </a:rPr>
              <a:t> </a:t>
            </a:r>
            <a:r>
              <a:rPr lang="sv-SE" sz="1400" dirty="0" err="1">
                <a:solidFill>
                  <a:schemeClr val="tx1"/>
                </a:solidFill>
              </a:rPr>
              <a:t>reduces</a:t>
            </a:r>
            <a:r>
              <a:rPr lang="sv-SE" sz="1400" dirty="0">
                <a:solidFill>
                  <a:schemeClr val="tx1"/>
                </a:solidFill>
              </a:rPr>
              <a:t> </a:t>
            </a:r>
            <a:r>
              <a:rPr lang="sv-SE" sz="1400" dirty="0" err="1">
                <a:solidFill>
                  <a:schemeClr val="tx1"/>
                </a:solidFill>
              </a:rPr>
              <a:t>interaction</a:t>
            </a:r>
            <a:r>
              <a:rPr lang="sv-SE" sz="1400" dirty="0">
                <a:solidFill>
                  <a:schemeClr val="tx1"/>
                </a:solidFill>
              </a:rPr>
              <a:t> </a:t>
            </a:r>
            <a:r>
              <a:rPr lang="sv-SE" sz="1400" dirty="0" err="1">
                <a:solidFill>
                  <a:schemeClr val="tx1"/>
                </a:solidFill>
              </a:rPr>
              <a:t>strength</a:t>
            </a:r>
            <a:r>
              <a:rPr lang="sv-SE" sz="1400" dirty="0">
                <a:solidFill>
                  <a:schemeClr val="tx1"/>
                </a:solidFill>
              </a:rPr>
              <a:t> in the band </a:t>
            </a:r>
            <a:r>
              <a:rPr lang="sv-SE" sz="1400" dirty="0" err="1">
                <a:solidFill>
                  <a:schemeClr val="tx1"/>
                </a:solidFill>
              </a:rPr>
              <a:t>crossing</a:t>
            </a:r>
            <a:r>
              <a:rPr lang="sv-SE" sz="1400" dirty="0">
                <a:solidFill>
                  <a:schemeClr val="tx1"/>
                </a:solidFill>
              </a:rPr>
              <a:t>? </a:t>
            </a:r>
          </a:p>
          <a:p>
            <a:endParaRPr lang="sv-SE" sz="1400" dirty="0"/>
          </a:p>
        </p:txBody>
      </p:sp>
      <p:sp>
        <p:nvSpPr>
          <p:cNvPr id="4" name="textruta 3">
            <a:extLst>
              <a:ext uri="{FF2B5EF4-FFF2-40B4-BE49-F238E27FC236}">
                <a16:creationId xmlns:a16="http://schemas.microsoft.com/office/drawing/2014/main" id="{29B39BB0-96C1-1A8D-D9CC-A2C477E51DB0}"/>
              </a:ext>
            </a:extLst>
          </p:cNvPr>
          <p:cNvSpPr txBox="1"/>
          <p:nvPr/>
        </p:nvSpPr>
        <p:spPr>
          <a:xfrm>
            <a:off x="3928982" y="4485315"/>
            <a:ext cx="959556"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sv-SE" sz="1200" dirty="0" err="1">
                <a:latin typeface="Times New Roman" panose="02020603050405020304" pitchFamily="18" charset="0"/>
                <a:cs typeface="Times New Roman" panose="02020603050405020304" pitchFamily="18" charset="0"/>
              </a:rPr>
              <a:t>V</a:t>
            </a:r>
            <a:r>
              <a:rPr lang="sv-SE" sz="1200" baseline="-25000" dirty="0" err="1">
                <a:latin typeface="Times New Roman" panose="02020603050405020304" pitchFamily="18" charset="0"/>
                <a:cs typeface="Times New Roman" panose="02020603050405020304" pitchFamily="18" charset="0"/>
              </a:rPr>
              <a:t>np</a:t>
            </a:r>
            <a:r>
              <a:rPr lang="sv-SE" sz="1200" dirty="0">
                <a:latin typeface="Times New Roman" panose="02020603050405020304" pitchFamily="18" charset="0"/>
                <a:cs typeface="Times New Roman" panose="02020603050405020304" pitchFamily="18" charset="0"/>
              </a:rPr>
              <a:t> -</a:t>
            </a:r>
            <a:r>
              <a:rPr lang="sv-SE" sz="1200" dirty="0">
                <a:effectLst/>
                <a:latin typeface="Times New Roman" panose="02020603050405020304" pitchFamily="18" charset="0"/>
                <a:cs typeface="Times New Roman" panose="02020603050405020304" pitchFamily="18" charset="0"/>
              </a:rPr>
              <a:t> 200 </a:t>
            </a:r>
            <a:r>
              <a:rPr lang="sv-SE" sz="1200" dirty="0" err="1">
                <a:effectLst/>
                <a:latin typeface="Times New Roman" panose="02020603050405020304" pitchFamily="18" charset="0"/>
                <a:cs typeface="Times New Roman" panose="02020603050405020304" pitchFamily="18" charset="0"/>
              </a:rPr>
              <a:t>keV</a:t>
            </a:r>
            <a:endParaRPr lang="sv-SE" sz="1200" dirty="0">
              <a:effectLst/>
              <a:latin typeface="Times New Roman" panose="02020603050405020304" pitchFamily="18" charset="0"/>
              <a:cs typeface="Times New Roman" panose="02020603050405020304" pitchFamily="18" charset="0"/>
            </a:endParaRPr>
          </a:p>
        </p:txBody>
      </p:sp>
      <p:sp>
        <p:nvSpPr>
          <p:cNvPr id="5" name="textruta 4">
            <a:extLst>
              <a:ext uri="{FF2B5EF4-FFF2-40B4-BE49-F238E27FC236}">
                <a16:creationId xmlns:a16="http://schemas.microsoft.com/office/drawing/2014/main" id="{6DC4855C-81CB-FB8C-6FDC-7EFCB8C8351C}"/>
              </a:ext>
            </a:extLst>
          </p:cNvPr>
          <p:cNvSpPr txBox="1"/>
          <p:nvPr/>
        </p:nvSpPr>
        <p:spPr>
          <a:xfrm>
            <a:off x="6988331" y="6615944"/>
            <a:ext cx="2365099"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sv-SE" sz="1200" dirty="0">
                <a:solidFill>
                  <a:schemeClr val="accent2">
                    <a:lumMod val="40000"/>
                    <a:lumOff val="60000"/>
                  </a:schemeClr>
                </a:solidFill>
              </a:rPr>
              <a:t>NN2024  Whistler, BC CA /  BC </a:t>
            </a:r>
          </a:p>
        </p:txBody>
      </p:sp>
      <p:pic>
        <p:nvPicPr>
          <p:cNvPr id="6" name="Picture 7" descr="Picture 7">
            <a:extLst>
              <a:ext uri="{FF2B5EF4-FFF2-40B4-BE49-F238E27FC236}">
                <a16:creationId xmlns:a16="http://schemas.microsoft.com/office/drawing/2014/main" id="{BE3DC1E4-21AF-1BD8-2294-9B6D95BECB8F}"/>
              </a:ext>
            </a:extLst>
          </p:cNvPr>
          <p:cNvPicPr>
            <a:picLocks noChangeAspect="1"/>
          </p:cNvPicPr>
          <p:nvPr/>
        </p:nvPicPr>
        <p:blipFill>
          <a:blip r:embed="rId5"/>
          <a:srcRect l="9920" t="10983" r="11334" b="11674"/>
          <a:stretch>
            <a:fillRect/>
          </a:stretch>
        </p:blipFill>
        <p:spPr>
          <a:xfrm>
            <a:off x="8254858" y="109644"/>
            <a:ext cx="819150" cy="937034"/>
          </a:xfrm>
          <a:prstGeom prst="rect">
            <a:avLst/>
          </a:prstGeom>
          <a:ln w="12700">
            <a:miter lim="400000"/>
          </a:ln>
        </p:spPr>
      </p:pic>
    </p:spTree>
    <p:extLst>
      <p:ext uri="{BB962C8B-B14F-4D97-AF65-F5344CB8AC3E}">
        <p14:creationId xmlns:p14="http://schemas.microsoft.com/office/powerpoint/2010/main" val="394660118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7">
            <a:extLst>
              <a:ext uri="{FF2B5EF4-FFF2-40B4-BE49-F238E27FC236}">
                <a16:creationId xmlns:a16="http://schemas.microsoft.com/office/drawing/2014/main" id="{B7345619-8970-516F-4FFA-B1657BA0AFB0}"/>
              </a:ext>
            </a:extLst>
          </p:cNvPr>
          <p:cNvSpPr>
            <a:spLocks noGrp="1"/>
          </p:cNvSpPr>
          <p:nvPr>
            <p:ph type="title"/>
          </p:nvPr>
        </p:nvSpPr>
        <p:spPr>
          <a:xfrm>
            <a:off x="649106" y="74377"/>
            <a:ext cx="8386440" cy="650272"/>
          </a:xfrm>
        </p:spPr>
        <p:txBody>
          <a:bodyPr>
            <a:noAutofit/>
          </a:bodyPr>
          <a:lstStyle/>
          <a:p>
            <a:r>
              <a:rPr lang="sv-SE" sz="2400" dirty="0" err="1">
                <a:latin typeface="Garamond" panose="02020404030301010803" pitchFamily="18" charset="0"/>
              </a:rPr>
              <a:t>Influence</a:t>
            </a:r>
            <a:r>
              <a:rPr lang="sv-SE" sz="2400" dirty="0">
                <a:latin typeface="Garamond" panose="02020404030301010803" pitchFamily="18" charset="0"/>
              </a:rPr>
              <a:t> </a:t>
            </a:r>
            <a:r>
              <a:rPr lang="sv-SE" sz="2400" dirty="0" err="1">
                <a:latin typeface="Garamond" panose="02020404030301010803" pitchFamily="18" charset="0"/>
              </a:rPr>
              <a:t>of</a:t>
            </a:r>
            <a:r>
              <a:rPr lang="sv-SE" sz="2400" dirty="0">
                <a:latin typeface="Garamond" panose="02020404030301010803" pitchFamily="18" charset="0"/>
              </a:rPr>
              <a:t> </a:t>
            </a:r>
            <a:r>
              <a:rPr lang="sv-SE" sz="2400" dirty="0" err="1">
                <a:latin typeface="Garamond" panose="02020404030301010803" pitchFamily="18" charset="0"/>
              </a:rPr>
              <a:t>p</a:t>
            </a:r>
            <a:r>
              <a:rPr lang="sv-SE" sz="2400" dirty="0" err="1">
                <a:solidFill>
                  <a:schemeClr val="tx1"/>
                </a:solidFill>
                <a:latin typeface="Garamond" panose="02020404030301010803" pitchFamily="18" charset="0"/>
              </a:rPr>
              <a:t>airing</a:t>
            </a:r>
            <a:r>
              <a:rPr lang="sv-SE" sz="2400" dirty="0">
                <a:solidFill>
                  <a:schemeClr val="tx1"/>
                </a:solidFill>
                <a:latin typeface="Garamond" panose="02020404030301010803" pitchFamily="18" charset="0"/>
              </a:rPr>
              <a:t> </a:t>
            </a:r>
            <a:r>
              <a:rPr lang="sv-SE" sz="2400" dirty="0" err="1">
                <a:solidFill>
                  <a:schemeClr val="tx1"/>
                </a:solidFill>
                <a:latin typeface="Garamond" panose="02020404030301010803" pitchFamily="18" charset="0"/>
              </a:rPr>
              <a:t>isospin</a:t>
            </a:r>
            <a:r>
              <a:rPr lang="sv-SE" sz="2400" dirty="0">
                <a:solidFill>
                  <a:schemeClr val="tx1"/>
                </a:solidFill>
                <a:latin typeface="Garamond" panose="02020404030301010803" pitchFamily="18" charset="0"/>
              </a:rPr>
              <a:t> modes in </a:t>
            </a:r>
            <a:r>
              <a:rPr lang="sv-SE" sz="2400" dirty="0" err="1">
                <a:solidFill>
                  <a:schemeClr val="tx1"/>
                </a:solidFill>
                <a:latin typeface="Garamond" panose="02020404030301010803" pitchFamily="18" charset="0"/>
              </a:rPr>
              <a:t>deformed</a:t>
            </a:r>
            <a:r>
              <a:rPr lang="sv-SE" sz="2400" dirty="0">
                <a:solidFill>
                  <a:schemeClr val="tx1"/>
                </a:solidFill>
                <a:latin typeface="Garamond" panose="02020404030301010803" pitchFamily="18" charset="0"/>
              </a:rPr>
              <a:t> N~Z </a:t>
            </a:r>
            <a:br>
              <a:rPr lang="sv-SE" sz="2400" dirty="0">
                <a:solidFill>
                  <a:schemeClr val="tx1"/>
                </a:solidFill>
                <a:latin typeface="Garamond" panose="02020404030301010803" pitchFamily="18" charset="0"/>
              </a:rPr>
            </a:br>
            <a:r>
              <a:rPr lang="sv-SE" sz="2400" dirty="0">
                <a:solidFill>
                  <a:schemeClr val="tx1"/>
                </a:solidFill>
                <a:latin typeface="Garamond" panose="02020404030301010803" pitchFamily="18" charset="0"/>
              </a:rPr>
              <a:t>– </a:t>
            </a:r>
            <a:r>
              <a:rPr lang="sv-SE" sz="2400" dirty="0" err="1">
                <a:solidFill>
                  <a:schemeClr val="tx1"/>
                </a:solidFill>
                <a:latin typeface="Garamond" panose="02020404030301010803" pitchFamily="18" charset="0"/>
              </a:rPr>
              <a:t>odd</a:t>
            </a:r>
            <a:r>
              <a:rPr lang="sv-SE" sz="2400" dirty="0">
                <a:solidFill>
                  <a:schemeClr val="tx1"/>
                </a:solidFill>
                <a:latin typeface="Garamond" panose="02020404030301010803" pitchFamily="18" charset="0"/>
              </a:rPr>
              <a:t>-A vs </a:t>
            </a:r>
            <a:r>
              <a:rPr lang="sv-SE" sz="2400" dirty="0" err="1">
                <a:solidFill>
                  <a:schemeClr val="tx1"/>
                </a:solidFill>
                <a:latin typeface="Garamond" panose="02020404030301010803" pitchFamily="18" charset="0"/>
              </a:rPr>
              <a:t>even-even</a:t>
            </a:r>
            <a:r>
              <a:rPr lang="sv-SE" sz="2400" dirty="0">
                <a:solidFill>
                  <a:schemeClr val="tx1"/>
                </a:solidFill>
                <a:latin typeface="Garamond" panose="02020404030301010803" pitchFamily="18" charset="0"/>
              </a:rPr>
              <a:t> </a:t>
            </a:r>
            <a:r>
              <a:rPr lang="sv-SE" sz="2400" dirty="0" err="1">
                <a:solidFill>
                  <a:schemeClr val="tx1"/>
                </a:solidFill>
                <a:latin typeface="Garamond" panose="02020404030301010803" pitchFamily="18" charset="0"/>
              </a:rPr>
              <a:t>cases</a:t>
            </a:r>
            <a:r>
              <a:rPr lang="sv-SE" sz="2400" dirty="0">
                <a:solidFill>
                  <a:schemeClr val="tx1"/>
                </a:solidFill>
                <a:latin typeface="Garamond" panose="02020404030301010803" pitchFamily="18" charset="0"/>
              </a:rPr>
              <a:t>   (</a:t>
            </a:r>
            <a:r>
              <a:rPr lang="sv-SE" sz="2400" dirty="0" err="1">
                <a:solidFill>
                  <a:schemeClr val="tx1"/>
                </a:solidFill>
                <a:latin typeface="Garamond" panose="02020404030301010803" pitchFamily="18" charset="0"/>
              </a:rPr>
              <a:t>naïve</a:t>
            </a:r>
            <a:r>
              <a:rPr lang="sv-SE" sz="2400" dirty="0">
                <a:solidFill>
                  <a:schemeClr val="tx1"/>
                </a:solidFill>
                <a:latin typeface="Garamond" panose="02020404030301010803" pitchFamily="18" charset="0"/>
              </a:rPr>
              <a:t> </a:t>
            </a:r>
            <a:r>
              <a:rPr lang="sv-SE" sz="2400" dirty="0" err="1">
                <a:solidFill>
                  <a:schemeClr val="tx1"/>
                </a:solidFill>
                <a:latin typeface="Garamond" panose="02020404030301010803" pitchFamily="18" charset="0"/>
              </a:rPr>
              <a:t>picture</a:t>
            </a:r>
            <a:r>
              <a:rPr lang="sv-SE" sz="2400" dirty="0">
                <a:solidFill>
                  <a:schemeClr val="tx1"/>
                </a:solidFill>
                <a:latin typeface="Garamond" panose="02020404030301010803" pitchFamily="18" charset="0"/>
              </a:rPr>
              <a:t>)</a:t>
            </a:r>
            <a:endParaRPr lang="sv-SE" sz="2400" dirty="0">
              <a:latin typeface="Garamond" panose="02020404030301010803" pitchFamily="18" charset="0"/>
            </a:endParaRPr>
          </a:p>
        </p:txBody>
      </p:sp>
      <p:cxnSp>
        <p:nvCxnSpPr>
          <p:cNvPr id="11" name="Rak pil 10">
            <a:extLst>
              <a:ext uri="{FF2B5EF4-FFF2-40B4-BE49-F238E27FC236}">
                <a16:creationId xmlns:a16="http://schemas.microsoft.com/office/drawing/2014/main" id="{2CC2B819-B266-41EB-8638-32F3924F2D64}"/>
              </a:ext>
            </a:extLst>
          </p:cNvPr>
          <p:cNvCxnSpPr/>
          <p:nvPr/>
        </p:nvCxnSpPr>
        <p:spPr>
          <a:xfrm flipV="1">
            <a:off x="3067291" y="1909823"/>
            <a:ext cx="0" cy="407428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Rak pil 12">
            <a:extLst>
              <a:ext uri="{FF2B5EF4-FFF2-40B4-BE49-F238E27FC236}">
                <a16:creationId xmlns:a16="http://schemas.microsoft.com/office/drawing/2014/main" id="{185B6ADC-7E35-2CDE-3C53-5D927F83AE77}"/>
              </a:ext>
            </a:extLst>
          </p:cNvPr>
          <p:cNvCxnSpPr/>
          <p:nvPr/>
        </p:nvCxnSpPr>
        <p:spPr>
          <a:xfrm>
            <a:off x="3067291" y="5984111"/>
            <a:ext cx="3507129" cy="0"/>
          </a:xfrm>
          <a:prstGeom prst="straightConnector1">
            <a:avLst/>
          </a:prstGeom>
          <a:noFill/>
          <a:ln w="25400" cap="flat">
            <a:solidFill>
              <a:schemeClr val="tx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5" name="Rak 14">
            <a:extLst>
              <a:ext uri="{FF2B5EF4-FFF2-40B4-BE49-F238E27FC236}">
                <a16:creationId xmlns:a16="http://schemas.microsoft.com/office/drawing/2014/main" id="{48199385-BB82-048A-3871-0D8B29143192}"/>
              </a:ext>
            </a:extLst>
          </p:cNvPr>
          <p:cNvCxnSpPr/>
          <p:nvPr/>
        </p:nvCxnSpPr>
        <p:spPr>
          <a:xfrm flipH="1">
            <a:off x="3032566" y="5405377"/>
            <a:ext cx="92598" cy="0"/>
          </a:xfrm>
          <a:prstGeom prst="line">
            <a:avLst/>
          </a:prstGeom>
          <a:noFill/>
          <a:ln w="25400" cap="flat">
            <a:solidFill>
              <a:schemeClr val="tx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6" name="Rak 15">
            <a:extLst>
              <a:ext uri="{FF2B5EF4-FFF2-40B4-BE49-F238E27FC236}">
                <a16:creationId xmlns:a16="http://schemas.microsoft.com/office/drawing/2014/main" id="{872E4217-22B6-B265-0D9A-D25BA3A91D56}"/>
              </a:ext>
            </a:extLst>
          </p:cNvPr>
          <p:cNvCxnSpPr/>
          <p:nvPr/>
        </p:nvCxnSpPr>
        <p:spPr>
          <a:xfrm flipH="1">
            <a:off x="3034491" y="4666523"/>
            <a:ext cx="92598" cy="0"/>
          </a:xfrm>
          <a:prstGeom prst="line">
            <a:avLst/>
          </a:prstGeom>
          <a:noFill/>
          <a:ln w="25400" cap="flat">
            <a:solidFill>
              <a:schemeClr val="tx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7" name="Rak 16">
            <a:extLst>
              <a:ext uri="{FF2B5EF4-FFF2-40B4-BE49-F238E27FC236}">
                <a16:creationId xmlns:a16="http://schemas.microsoft.com/office/drawing/2014/main" id="{04DCFB92-433A-2D9F-87F4-505996E7D7D0}"/>
              </a:ext>
            </a:extLst>
          </p:cNvPr>
          <p:cNvCxnSpPr/>
          <p:nvPr/>
        </p:nvCxnSpPr>
        <p:spPr>
          <a:xfrm flipH="1">
            <a:off x="3034491" y="3914171"/>
            <a:ext cx="92598" cy="0"/>
          </a:xfrm>
          <a:prstGeom prst="line">
            <a:avLst/>
          </a:prstGeom>
          <a:noFill/>
          <a:ln w="25400" cap="flat">
            <a:solidFill>
              <a:schemeClr val="tx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8" name="Rak 17">
            <a:extLst>
              <a:ext uri="{FF2B5EF4-FFF2-40B4-BE49-F238E27FC236}">
                <a16:creationId xmlns:a16="http://schemas.microsoft.com/office/drawing/2014/main" id="{A73A1FF0-9B59-1C16-272F-D7D539A26D47}"/>
              </a:ext>
            </a:extLst>
          </p:cNvPr>
          <p:cNvCxnSpPr/>
          <p:nvPr/>
        </p:nvCxnSpPr>
        <p:spPr>
          <a:xfrm flipH="1">
            <a:off x="3034491" y="3184963"/>
            <a:ext cx="92598" cy="0"/>
          </a:xfrm>
          <a:prstGeom prst="line">
            <a:avLst/>
          </a:prstGeom>
          <a:noFill/>
          <a:ln w="25400" cap="flat">
            <a:solidFill>
              <a:schemeClr val="tx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9" name="Rak 18">
            <a:extLst>
              <a:ext uri="{FF2B5EF4-FFF2-40B4-BE49-F238E27FC236}">
                <a16:creationId xmlns:a16="http://schemas.microsoft.com/office/drawing/2014/main" id="{59DA6DAD-56C6-D069-9ECD-0497E610E4A3}"/>
              </a:ext>
            </a:extLst>
          </p:cNvPr>
          <p:cNvCxnSpPr/>
          <p:nvPr/>
        </p:nvCxnSpPr>
        <p:spPr>
          <a:xfrm flipH="1">
            <a:off x="3046066" y="2432609"/>
            <a:ext cx="92598" cy="0"/>
          </a:xfrm>
          <a:prstGeom prst="line">
            <a:avLst/>
          </a:prstGeom>
          <a:noFill/>
          <a:ln w="25400" cap="flat">
            <a:solidFill>
              <a:schemeClr val="tx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23" name="Rak 22">
            <a:extLst>
              <a:ext uri="{FF2B5EF4-FFF2-40B4-BE49-F238E27FC236}">
                <a16:creationId xmlns:a16="http://schemas.microsoft.com/office/drawing/2014/main" id="{467081EA-D3BC-E81E-0956-D3CD909F1BA9}"/>
              </a:ext>
            </a:extLst>
          </p:cNvPr>
          <p:cNvCxnSpPr/>
          <p:nvPr/>
        </p:nvCxnSpPr>
        <p:spPr>
          <a:xfrm>
            <a:off x="3669175" y="5926239"/>
            <a:ext cx="0" cy="92597"/>
          </a:xfrm>
          <a:prstGeom prst="line">
            <a:avLst/>
          </a:prstGeom>
          <a:noFill/>
          <a:ln w="25400" cap="flat">
            <a:solidFill>
              <a:schemeClr val="tx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24" name="Rak 23">
            <a:extLst>
              <a:ext uri="{FF2B5EF4-FFF2-40B4-BE49-F238E27FC236}">
                <a16:creationId xmlns:a16="http://schemas.microsoft.com/office/drawing/2014/main" id="{5D6EE022-7FD3-7E07-9819-F140FA5C7D3B}"/>
              </a:ext>
            </a:extLst>
          </p:cNvPr>
          <p:cNvCxnSpPr/>
          <p:nvPr/>
        </p:nvCxnSpPr>
        <p:spPr>
          <a:xfrm>
            <a:off x="4272987" y="5939739"/>
            <a:ext cx="0" cy="92597"/>
          </a:xfrm>
          <a:prstGeom prst="line">
            <a:avLst/>
          </a:prstGeom>
          <a:noFill/>
          <a:ln w="25400" cap="flat">
            <a:solidFill>
              <a:schemeClr val="tx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25" name="Rak 24">
            <a:extLst>
              <a:ext uri="{FF2B5EF4-FFF2-40B4-BE49-F238E27FC236}">
                <a16:creationId xmlns:a16="http://schemas.microsoft.com/office/drawing/2014/main" id="{9E52D8D1-7925-805C-98DD-22C66C1BE031}"/>
              </a:ext>
            </a:extLst>
          </p:cNvPr>
          <p:cNvCxnSpPr/>
          <p:nvPr/>
        </p:nvCxnSpPr>
        <p:spPr>
          <a:xfrm>
            <a:off x="4911522" y="5941664"/>
            <a:ext cx="0" cy="92597"/>
          </a:xfrm>
          <a:prstGeom prst="line">
            <a:avLst/>
          </a:prstGeom>
          <a:noFill/>
          <a:ln w="25400" cap="flat">
            <a:solidFill>
              <a:schemeClr val="tx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26" name="Rak 25">
            <a:extLst>
              <a:ext uri="{FF2B5EF4-FFF2-40B4-BE49-F238E27FC236}">
                <a16:creationId xmlns:a16="http://schemas.microsoft.com/office/drawing/2014/main" id="{9389D7D9-ADDB-8A93-C566-133B88249D7C}"/>
              </a:ext>
            </a:extLst>
          </p:cNvPr>
          <p:cNvCxnSpPr/>
          <p:nvPr/>
        </p:nvCxnSpPr>
        <p:spPr>
          <a:xfrm>
            <a:off x="5480611" y="5943589"/>
            <a:ext cx="0" cy="92597"/>
          </a:xfrm>
          <a:prstGeom prst="line">
            <a:avLst/>
          </a:prstGeom>
          <a:noFill/>
          <a:ln w="25400" cap="flat">
            <a:solidFill>
              <a:schemeClr val="tx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27" name="textruta 26">
            <a:extLst>
              <a:ext uri="{FF2B5EF4-FFF2-40B4-BE49-F238E27FC236}">
                <a16:creationId xmlns:a16="http://schemas.microsoft.com/office/drawing/2014/main" id="{5D028BBB-F049-8564-D48E-074D382D3585}"/>
              </a:ext>
            </a:extLst>
          </p:cNvPr>
          <p:cNvSpPr txBox="1"/>
          <p:nvPr/>
        </p:nvSpPr>
        <p:spPr>
          <a:xfrm>
            <a:off x="4139411" y="6182697"/>
            <a:ext cx="1426029"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sv-SE" sz="2400" b="1" i="0" u="none" strike="noStrike" cap="none" spc="0" normalizeH="0" baseline="0" dirty="0" err="1">
                <a:ln>
                  <a:noFill/>
                </a:ln>
                <a:solidFill>
                  <a:srgbClr val="000000"/>
                </a:solidFill>
                <a:effectLst/>
                <a:uFillTx/>
                <a:latin typeface="+mn-lt"/>
                <a:ea typeface="+mn-ea"/>
                <a:cs typeface="+mn-cs"/>
                <a:sym typeface="Times New Roman"/>
              </a:rPr>
              <a:t>ℏ</a:t>
            </a:r>
            <a:r>
              <a:rPr kumimoji="0" lang="sv-SE" sz="2400" b="0" i="0" u="none" strike="noStrike" cap="none" spc="0" normalizeH="0" baseline="0" dirty="0">
                <a:ln>
                  <a:noFill/>
                </a:ln>
                <a:solidFill>
                  <a:srgbClr val="000000"/>
                </a:solidFill>
                <a:effectLst/>
                <a:uFillTx/>
                <a:latin typeface="+mn-lt"/>
                <a:ea typeface="+mn-ea"/>
                <a:cs typeface="+mn-cs"/>
                <a:sym typeface="Times New Roman"/>
              </a:rPr>
              <a:t>𝝎 (MeV)</a:t>
            </a:r>
          </a:p>
        </p:txBody>
      </p:sp>
      <p:sp>
        <p:nvSpPr>
          <p:cNvPr id="28" name="textruta 27">
            <a:extLst>
              <a:ext uri="{FF2B5EF4-FFF2-40B4-BE49-F238E27FC236}">
                <a16:creationId xmlns:a16="http://schemas.microsoft.com/office/drawing/2014/main" id="{E1060E1D-3C46-7B4C-18AD-E6C837E65834}"/>
              </a:ext>
            </a:extLst>
          </p:cNvPr>
          <p:cNvSpPr txBox="1"/>
          <p:nvPr/>
        </p:nvSpPr>
        <p:spPr>
          <a:xfrm>
            <a:off x="2187714" y="1438534"/>
            <a:ext cx="1246493"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sv-SE" b="1" i="1" dirty="0"/>
              <a:t>e´ </a:t>
            </a:r>
            <a:r>
              <a:rPr kumimoji="0" lang="sv-SE" sz="2400" b="1" i="0" u="none" strike="noStrike" cap="none" spc="0" normalizeH="0" baseline="0" dirty="0">
                <a:ln>
                  <a:noFill/>
                </a:ln>
                <a:solidFill>
                  <a:srgbClr val="000000"/>
                </a:solidFill>
                <a:effectLst/>
                <a:uFillTx/>
                <a:latin typeface="+mn-lt"/>
                <a:ea typeface="+mn-ea"/>
                <a:cs typeface="+mn-cs"/>
                <a:sym typeface="Times New Roman"/>
              </a:rPr>
              <a:t>(</a:t>
            </a:r>
            <a:r>
              <a:rPr kumimoji="0" lang="sv-SE" sz="2400" b="0" i="0" u="none" strike="noStrike" cap="none" spc="0" normalizeH="0" baseline="0" dirty="0">
                <a:ln>
                  <a:noFill/>
                </a:ln>
                <a:solidFill>
                  <a:srgbClr val="000000"/>
                </a:solidFill>
                <a:effectLst/>
                <a:uFillTx/>
                <a:latin typeface="+mn-lt"/>
                <a:ea typeface="+mn-ea"/>
                <a:cs typeface="+mn-cs"/>
                <a:sym typeface="Times New Roman"/>
              </a:rPr>
              <a:t>MeV)</a:t>
            </a:r>
          </a:p>
        </p:txBody>
      </p:sp>
      <p:cxnSp>
        <p:nvCxnSpPr>
          <p:cNvPr id="30" name="Rak 29">
            <a:extLst>
              <a:ext uri="{FF2B5EF4-FFF2-40B4-BE49-F238E27FC236}">
                <a16:creationId xmlns:a16="http://schemas.microsoft.com/office/drawing/2014/main" id="{69B4DE82-7EC0-5FDA-73E8-D442233EAB66}"/>
              </a:ext>
            </a:extLst>
          </p:cNvPr>
          <p:cNvCxnSpPr>
            <a:cxnSpLocks/>
          </p:cNvCxnSpPr>
          <p:nvPr/>
        </p:nvCxnSpPr>
        <p:spPr>
          <a:xfrm>
            <a:off x="3113589" y="2113823"/>
            <a:ext cx="2813979" cy="3730999"/>
          </a:xfrm>
          <a:prstGeom prst="line">
            <a:avLst/>
          </a:prstGeom>
          <a:noFill/>
          <a:ln w="25400" cap="flat">
            <a:solidFill>
              <a:srgbClr val="FF0000"/>
            </a:solidFill>
            <a:prstDash val="dash"/>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31" name="textruta 30">
            <a:extLst>
              <a:ext uri="{FF2B5EF4-FFF2-40B4-BE49-F238E27FC236}">
                <a16:creationId xmlns:a16="http://schemas.microsoft.com/office/drawing/2014/main" id="{2449B8A0-5DA1-BADA-807B-2CCC88943075}"/>
              </a:ext>
            </a:extLst>
          </p:cNvPr>
          <p:cNvSpPr txBox="1"/>
          <p:nvPr/>
        </p:nvSpPr>
        <p:spPr>
          <a:xfrm>
            <a:off x="2772488" y="3683339"/>
            <a:ext cx="246219"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rgbClr val="000000"/>
                </a:solidFill>
                <a:effectLst/>
                <a:uFillTx/>
                <a:latin typeface="+mn-lt"/>
                <a:ea typeface="+mn-ea"/>
                <a:cs typeface="+mn-cs"/>
                <a:sym typeface="Times New Roman"/>
              </a:rPr>
              <a:t>0</a:t>
            </a:r>
          </a:p>
        </p:txBody>
      </p:sp>
      <p:sp>
        <p:nvSpPr>
          <p:cNvPr id="32" name="textruta 31">
            <a:extLst>
              <a:ext uri="{FF2B5EF4-FFF2-40B4-BE49-F238E27FC236}">
                <a16:creationId xmlns:a16="http://schemas.microsoft.com/office/drawing/2014/main" id="{E9387029-042A-9911-1712-0FCD6B878C85}"/>
              </a:ext>
            </a:extLst>
          </p:cNvPr>
          <p:cNvSpPr txBox="1"/>
          <p:nvPr/>
        </p:nvSpPr>
        <p:spPr>
          <a:xfrm>
            <a:off x="2762234" y="2969839"/>
            <a:ext cx="220571"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sv-SE" sz="2000" dirty="0"/>
              <a:t>1</a:t>
            </a:r>
            <a:endParaRPr kumimoji="0" lang="sv-SE" sz="2000" b="0" i="0" u="none" strike="noStrike" cap="none" spc="0" normalizeH="0" baseline="0" dirty="0">
              <a:ln>
                <a:noFill/>
              </a:ln>
              <a:solidFill>
                <a:srgbClr val="000000"/>
              </a:solidFill>
              <a:effectLst/>
              <a:uFillTx/>
              <a:latin typeface="+mn-lt"/>
              <a:ea typeface="+mn-ea"/>
              <a:cs typeface="+mn-cs"/>
              <a:sym typeface="Times New Roman"/>
            </a:endParaRPr>
          </a:p>
        </p:txBody>
      </p:sp>
      <p:sp>
        <p:nvSpPr>
          <p:cNvPr id="33" name="textruta 32">
            <a:extLst>
              <a:ext uri="{FF2B5EF4-FFF2-40B4-BE49-F238E27FC236}">
                <a16:creationId xmlns:a16="http://schemas.microsoft.com/office/drawing/2014/main" id="{0BA64355-75E0-081C-9EA3-DFB1872B96A6}"/>
              </a:ext>
            </a:extLst>
          </p:cNvPr>
          <p:cNvSpPr txBox="1"/>
          <p:nvPr/>
        </p:nvSpPr>
        <p:spPr>
          <a:xfrm>
            <a:off x="2786923" y="2194848"/>
            <a:ext cx="220571"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sv-SE" sz="2000" b="0" i="0" u="none" strike="noStrike" cap="none" spc="0" normalizeH="0" baseline="0" dirty="0">
                <a:ln>
                  <a:noFill/>
                </a:ln>
                <a:solidFill>
                  <a:srgbClr val="000000"/>
                </a:solidFill>
                <a:effectLst/>
                <a:uFillTx/>
                <a:latin typeface="+mn-lt"/>
                <a:ea typeface="+mn-ea"/>
                <a:cs typeface="+mn-cs"/>
                <a:sym typeface="Times New Roman"/>
              </a:rPr>
              <a:t>2</a:t>
            </a:r>
          </a:p>
        </p:txBody>
      </p:sp>
      <p:sp>
        <p:nvSpPr>
          <p:cNvPr id="34" name="textruta 33">
            <a:extLst>
              <a:ext uri="{FF2B5EF4-FFF2-40B4-BE49-F238E27FC236}">
                <a16:creationId xmlns:a16="http://schemas.microsoft.com/office/drawing/2014/main" id="{891D87A3-88E7-CBA8-10CB-3E4E1539CCB7}"/>
              </a:ext>
            </a:extLst>
          </p:cNvPr>
          <p:cNvSpPr txBox="1"/>
          <p:nvPr/>
        </p:nvSpPr>
        <p:spPr>
          <a:xfrm>
            <a:off x="2765974" y="4452969"/>
            <a:ext cx="305531"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sv-SE" sz="2000" dirty="0"/>
              <a:t>-1</a:t>
            </a:r>
            <a:endParaRPr kumimoji="0" lang="sv-SE" sz="2000" b="0" i="0" u="none" strike="noStrike" cap="none" spc="0" normalizeH="0" baseline="0" dirty="0">
              <a:ln>
                <a:noFill/>
              </a:ln>
              <a:solidFill>
                <a:srgbClr val="000000"/>
              </a:solidFill>
              <a:effectLst/>
              <a:uFillTx/>
              <a:latin typeface="+mn-lt"/>
              <a:ea typeface="+mn-ea"/>
              <a:cs typeface="+mn-cs"/>
              <a:sym typeface="Times New Roman"/>
            </a:endParaRPr>
          </a:p>
        </p:txBody>
      </p:sp>
      <p:sp>
        <p:nvSpPr>
          <p:cNvPr id="35" name="textruta 34">
            <a:extLst>
              <a:ext uri="{FF2B5EF4-FFF2-40B4-BE49-F238E27FC236}">
                <a16:creationId xmlns:a16="http://schemas.microsoft.com/office/drawing/2014/main" id="{748C6D3D-5805-FBCC-9DD2-8E6D5B93DF3C}"/>
              </a:ext>
            </a:extLst>
          </p:cNvPr>
          <p:cNvSpPr txBox="1"/>
          <p:nvPr/>
        </p:nvSpPr>
        <p:spPr>
          <a:xfrm>
            <a:off x="2767899" y="5207257"/>
            <a:ext cx="305531"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sv-SE" sz="2000" dirty="0"/>
              <a:t>-2</a:t>
            </a:r>
            <a:endParaRPr kumimoji="0" lang="sv-SE" sz="2000" b="0" i="0" u="none" strike="noStrike" cap="none" spc="0" normalizeH="0" baseline="0" dirty="0">
              <a:ln>
                <a:noFill/>
              </a:ln>
              <a:solidFill>
                <a:srgbClr val="000000"/>
              </a:solidFill>
              <a:effectLst/>
              <a:uFillTx/>
              <a:latin typeface="+mn-lt"/>
              <a:ea typeface="+mn-ea"/>
              <a:cs typeface="+mn-cs"/>
              <a:sym typeface="Times New Roman"/>
            </a:endParaRPr>
          </a:p>
        </p:txBody>
      </p:sp>
      <p:sp>
        <p:nvSpPr>
          <p:cNvPr id="36" name="textruta 35">
            <a:extLst>
              <a:ext uri="{FF2B5EF4-FFF2-40B4-BE49-F238E27FC236}">
                <a16:creationId xmlns:a16="http://schemas.microsoft.com/office/drawing/2014/main" id="{4A9B749B-C7B9-3229-6E74-F63794BDC19B}"/>
              </a:ext>
            </a:extLst>
          </p:cNvPr>
          <p:cNvSpPr txBox="1"/>
          <p:nvPr/>
        </p:nvSpPr>
        <p:spPr>
          <a:xfrm>
            <a:off x="2897152" y="5961542"/>
            <a:ext cx="412932"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sv-SE" sz="2000" b="0" i="0" u="none" strike="noStrike" cap="none" spc="0" normalizeH="0" baseline="0" dirty="0">
                <a:ln>
                  <a:noFill/>
                </a:ln>
                <a:solidFill>
                  <a:srgbClr val="000000"/>
                </a:solidFill>
                <a:effectLst/>
                <a:uFillTx/>
                <a:latin typeface="+mn-lt"/>
                <a:ea typeface="+mn-ea"/>
                <a:cs typeface="+mn-cs"/>
                <a:sym typeface="Times New Roman"/>
              </a:rPr>
              <a:t>0.0</a:t>
            </a:r>
          </a:p>
        </p:txBody>
      </p:sp>
      <p:sp>
        <p:nvSpPr>
          <p:cNvPr id="37" name="textruta 36">
            <a:extLst>
              <a:ext uri="{FF2B5EF4-FFF2-40B4-BE49-F238E27FC236}">
                <a16:creationId xmlns:a16="http://schemas.microsoft.com/office/drawing/2014/main" id="{8DBA2936-DD48-9368-77C9-E63D54763E1A}"/>
              </a:ext>
            </a:extLst>
          </p:cNvPr>
          <p:cNvSpPr txBox="1"/>
          <p:nvPr/>
        </p:nvSpPr>
        <p:spPr>
          <a:xfrm>
            <a:off x="4056549" y="5928742"/>
            <a:ext cx="412932"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sv-SE" sz="2000" b="0" i="0" u="none" strike="noStrike" cap="none" spc="0" normalizeH="0" baseline="0" dirty="0">
                <a:ln>
                  <a:noFill/>
                </a:ln>
                <a:solidFill>
                  <a:srgbClr val="000000"/>
                </a:solidFill>
                <a:effectLst/>
                <a:uFillTx/>
                <a:latin typeface="+mn-lt"/>
                <a:ea typeface="+mn-ea"/>
                <a:cs typeface="+mn-cs"/>
                <a:sym typeface="Times New Roman"/>
              </a:rPr>
              <a:t>0.</a:t>
            </a:r>
            <a:r>
              <a:rPr lang="sv-SE" sz="2000" dirty="0"/>
              <a:t>2</a:t>
            </a:r>
            <a:endParaRPr kumimoji="0" lang="sv-SE" sz="2000" b="0" i="0" u="none" strike="noStrike" cap="none" spc="0" normalizeH="0" baseline="0" dirty="0">
              <a:ln>
                <a:noFill/>
              </a:ln>
              <a:solidFill>
                <a:srgbClr val="000000"/>
              </a:solidFill>
              <a:effectLst/>
              <a:uFillTx/>
              <a:latin typeface="+mn-lt"/>
              <a:ea typeface="+mn-ea"/>
              <a:cs typeface="+mn-cs"/>
              <a:sym typeface="Times New Roman"/>
            </a:endParaRPr>
          </a:p>
        </p:txBody>
      </p:sp>
      <p:sp>
        <p:nvSpPr>
          <p:cNvPr id="38" name="textruta 37">
            <a:extLst>
              <a:ext uri="{FF2B5EF4-FFF2-40B4-BE49-F238E27FC236}">
                <a16:creationId xmlns:a16="http://schemas.microsoft.com/office/drawing/2014/main" id="{7AC826A1-3834-9EFF-7B36-BF0F41B5E01D}"/>
              </a:ext>
            </a:extLst>
          </p:cNvPr>
          <p:cNvSpPr txBox="1"/>
          <p:nvPr/>
        </p:nvSpPr>
        <p:spPr>
          <a:xfrm>
            <a:off x="5272125" y="5939739"/>
            <a:ext cx="412932"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sv-SE" sz="2000" b="0" i="0" u="none" strike="noStrike" cap="none" spc="0" normalizeH="0" baseline="0" dirty="0">
                <a:ln>
                  <a:noFill/>
                </a:ln>
                <a:solidFill>
                  <a:srgbClr val="000000"/>
                </a:solidFill>
                <a:effectLst/>
                <a:uFillTx/>
                <a:latin typeface="+mn-lt"/>
                <a:ea typeface="+mn-ea"/>
                <a:cs typeface="+mn-cs"/>
                <a:sym typeface="Times New Roman"/>
              </a:rPr>
              <a:t>0.4</a:t>
            </a:r>
          </a:p>
        </p:txBody>
      </p:sp>
      <p:cxnSp>
        <p:nvCxnSpPr>
          <p:cNvPr id="39" name="Rak 38">
            <a:extLst>
              <a:ext uri="{FF2B5EF4-FFF2-40B4-BE49-F238E27FC236}">
                <a16:creationId xmlns:a16="http://schemas.microsoft.com/office/drawing/2014/main" id="{149D4F07-9C17-40ED-398C-72C0232063F8}"/>
              </a:ext>
            </a:extLst>
          </p:cNvPr>
          <p:cNvCxnSpPr>
            <a:cxnSpLocks/>
          </p:cNvCxnSpPr>
          <p:nvPr/>
        </p:nvCxnSpPr>
        <p:spPr>
          <a:xfrm>
            <a:off x="3110077" y="3906464"/>
            <a:ext cx="2079477" cy="0"/>
          </a:xfrm>
          <a:prstGeom prst="line">
            <a:avLst/>
          </a:prstGeom>
          <a:noFill/>
          <a:ln w="25400" cap="flat">
            <a:solidFill>
              <a:srgbClr val="075ED1"/>
            </a:solidFill>
            <a:prstDash val="dash"/>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42" name="textruta 41">
            <a:extLst>
              <a:ext uri="{FF2B5EF4-FFF2-40B4-BE49-F238E27FC236}">
                <a16:creationId xmlns:a16="http://schemas.microsoft.com/office/drawing/2014/main" id="{188D4942-B1E9-2C8C-E0EC-8B8E6B5A1653}"/>
              </a:ext>
            </a:extLst>
          </p:cNvPr>
          <p:cNvSpPr txBox="1"/>
          <p:nvPr/>
        </p:nvSpPr>
        <p:spPr>
          <a:xfrm>
            <a:off x="5417909" y="4435691"/>
            <a:ext cx="1947006"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rgbClr val="000000"/>
                </a:solidFill>
                <a:effectLst/>
                <a:uFillTx/>
                <a:latin typeface="+mn-lt"/>
                <a:ea typeface="+mn-ea"/>
                <a:cs typeface="+mn-cs"/>
                <a:sym typeface="Times New Roman"/>
              </a:rPr>
              <a:t>S-band (2/3qp)</a:t>
            </a:r>
          </a:p>
        </p:txBody>
      </p:sp>
      <p:sp>
        <p:nvSpPr>
          <p:cNvPr id="43" name="textruta 42">
            <a:extLst>
              <a:ext uri="{FF2B5EF4-FFF2-40B4-BE49-F238E27FC236}">
                <a16:creationId xmlns:a16="http://schemas.microsoft.com/office/drawing/2014/main" id="{4ED8D7F9-EBCD-EE7F-E73F-4044937779B3}"/>
              </a:ext>
            </a:extLst>
          </p:cNvPr>
          <p:cNvSpPr txBox="1"/>
          <p:nvPr/>
        </p:nvSpPr>
        <p:spPr>
          <a:xfrm>
            <a:off x="5387164" y="3638618"/>
            <a:ext cx="1929372"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sv-SE" dirty="0"/>
              <a:t>g</a:t>
            </a:r>
            <a:r>
              <a:rPr kumimoji="0" lang="sv-SE" sz="2400" b="0" i="0" u="none" strike="noStrike" cap="none" spc="0" normalizeH="0" baseline="0" dirty="0">
                <a:ln>
                  <a:noFill/>
                </a:ln>
                <a:solidFill>
                  <a:srgbClr val="000000"/>
                </a:solidFill>
                <a:effectLst/>
                <a:uFillTx/>
                <a:latin typeface="+mn-lt"/>
                <a:ea typeface="+mn-ea"/>
                <a:cs typeface="+mn-cs"/>
                <a:sym typeface="Times New Roman"/>
              </a:rPr>
              <a:t>-band (0/1qp)</a:t>
            </a:r>
          </a:p>
        </p:txBody>
      </p:sp>
      <p:sp>
        <p:nvSpPr>
          <p:cNvPr id="44" name="textruta 43">
            <a:extLst>
              <a:ext uri="{FF2B5EF4-FFF2-40B4-BE49-F238E27FC236}">
                <a16:creationId xmlns:a16="http://schemas.microsoft.com/office/drawing/2014/main" id="{BFAA180F-2B3D-D03C-3005-F99F775FBAE3}"/>
              </a:ext>
            </a:extLst>
          </p:cNvPr>
          <p:cNvSpPr txBox="1"/>
          <p:nvPr/>
        </p:nvSpPr>
        <p:spPr>
          <a:xfrm>
            <a:off x="2335575" y="740065"/>
            <a:ext cx="2403861"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sv-SE" i="1" dirty="0"/>
              <a:t>h</a:t>
            </a:r>
            <a:r>
              <a:rPr kumimoji="0" lang="sv-SE" sz="2400" b="0" i="1" u="none" strike="noStrike" cap="none" spc="0" normalizeH="0" baseline="0" dirty="0">
                <a:ln>
                  <a:noFill/>
                </a:ln>
                <a:solidFill>
                  <a:srgbClr val="000000"/>
                </a:solidFill>
                <a:effectLst/>
                <a:uFillTx/>
                <a:latin typeface="+mn-lt"/>
                <a:ea typeface="+mn-ea"/>
                <a:cs typeface="+mn-cs"/>
                <a:sym typeface="Times New Roman"/>
              </a:rPr>
              <a:t>´= h</a:t>
            </a:r>
            <a:r>
              <a:rPr kumimoji="0" lang="sv-SE" sz="2400" b="0" i="1" u="none" strike="noStrike" cap="none" spc="0" normalizeH="0" baseline="-25000" dirty="0">
                <a:ln>
                  <a:noFill/>
                </a:ln>
                <a:solidFill>
                  <a:srgbClr val="000000"/>
                </a:solidFill>
                <a:effectLst/>
                <a:uFillTx/>
                <a:latin typeface="+mn-lt"/>
                <a:ea typeface="+mn-ea"/>
                <a:cs typeface="+mn-cs"/>
                <a:sym typeface="Times New Roman"/>
              </a:rPr>
              <a:t>0</a:t>
            </a:r>
            <a:r>
              <a:rPr kumimoji="0" lang="sv-SE" sz="2400" b="0" i="1" u="none" strike="noStrike" cap="none" spc="0" normalizeH="0" baseline="0" dirty="0">
                <a:ln>
                  <a:noFill/>
                </a:ln>
                <a:solidFill>
                  <a:srgbClr val="000000"/>
                </a:solidFill>
                <a:effectLst/>
                <a:uFillTx/>
                <a:latin typeface="+mn-lt"/>
                <a:ea typeface="+mn-ea"/>
                <a:cs typeface="+mn-cs"/>
                <a:sym typeface="Times New Roman"/>
              </a:rPr>
              <a:t> + </a:t>
            </a:r>
            <a:r>
              <a:rPr kumimoji="0" lang="sv-SE" sz="2400" b="0" i="1" u="none" strike="noStrike" cap="none" spc="0" normalizeH="0" baseline="0" dirty="0" err="1">
                <a:ln>
                  <a:noFill/>
                </a:ln>
                <a:solidFill>
                  <a:srgbClr val="000000"/>
                </a:solidFill>
                <a:effectLst/>
                <a:uFillTx/>
                <a:latin typeface="+mn-lt"/>
                <a:ea typeface="+mn-ea"/>
                <a:cs typeface="+mn-cs"/>
                <a:sym typeface="Times New Roman"/>
              </a:rPr>
              <a:t>h</a:t>
            </a:r>
            <a:r>
              <a:rPr kumimoji="0" lang="sv-SE" sz="2400" b="0" i="1" u="none" strike="noStrike" cap="none" spc="0" normalizeH="0" baseline="-25000" dirty="0" err="1">
                <a:ln>
                  <a:noFill/>
                </a:ln>
                <a:solidFill>
                  <a:srgbClr val="000000"/>
                </a:solidFill>
                <a:effectLst/>
                <a:uFillTx/>
                <a:latin typeface="+mn-lt"/>
                <a:ea typeface="+mn-ea"/>
                <a:cs typeface="+mn-cs"/>
                <a:sym typeface="Times New Roman"/>
              </a:rPr>
              <a:t>pair</a:t>
            </a:r>
            <a:r>
              <a:rPr kumimoji="0" lang="sv-SE" sz="2400" b="0" i="1" u="none" strike="noStrike" cap="none" spc="0" normalizeH="0" baseline="0" dirty="0">
                <a:ln>
                  <a:noFill/>
                </a:ln>
                <a:solidFill>
                  <a:srgbClr val="000000"/>
                </a:solidFill>
                <a:effectLst/>
                <a:uFillTx/>
                <a:latin typeface="+mn-lt"/>
                <a:ea typeface="+mn-ea"/>
                <a:cs typeface="+mn-cs"/>
                <a:sym typeface="Times New Roman"/>
              </a:rPr>
              <a:t> -𝝎</a:t>
            </a:r>
            <a:r>
              <a:rPr kumimoji="0" lang="sv-SE" sz="2400" b="0" i="1" u="none" strike="noStrike" cap="none" spc="0" normalizeH="0" dirty="0" err="1">
                <a:ln>
                  <a:noFill/>
                </a:ln>
                <a:solidFill>
                  <a:srgbClr val="000000"/>
                </a:solidFill>
                <a:effectLst/>
                <a:uFillTx/>
                <a:latin typeface="+mn-lt"/>
                <a:ea typeface="+mn-ea"/>
                <a:cs typeface="+mn-cs"/>
                <a:sym typeface="Times New Roman"/>
              </a:rPr>
              <a:t>j</a:t>
            </a:r>
            <a:r>
              <a:rPr kumimoji="0" lang="sv-SE" sz="2400" b="0" i="1" u="none" strike="noStrike" cap="none" spc="0" normalizeH="0" baseline="-25000" dirty="0" err="1">
                <a:ln>
                  <a:noFill/>
                </a:ln>
                <a:solidFill>
                  <a:srgbClr val="000000"/>
                </a:solidFill>
                <a:effectLst/>
                <a:uFillTx/>
                <a:latin typeface="+mn-lt"/>
                <a:ea typeface="+mn-ea"/>
                <a:cs typeface="+mn-cs"/>
                <a:sym typeface="Times New Roman"/>
              </a:rPr>
              <a:t>x</a:t>
            </a:r>
            <a:endParaRPr kumimoji="0" lang="sv-SE" sz="2400" b="0" i="1" u="none" strike="noStrike" cap="none" spc="0" normalizeH="0" baseline="-25000" dirty="0">
              <a:ln>
                <a:noFill/>
              </a:ln>
              <a:solidFill>
                <a:srgbClr val="000000"/>
              </a:solidFill>
              <a:effectLst/>
              <a:uFillTx/>
              <a:latin typeface="+mn-lt"/>
              <a:ea typeface="+mn-ea"/>
              <a:cs typeface="+mn-cs"/>
              <a:sym typeface="Times New Roman"/>
            </a:endParaRPr>
          </a:p>
        </p:txBody>
      </p:sp>
      <p:cxnSp>
        <p:nvCxnSpPr>
          <p:cNvPr id="49" name="Rak pil 48">
            <a:extLst>
              <a:ext uri="{FF2B5EF4-FFF2-40B4-BE49-F238E27FC236}">
                <a16:creationId xmlns:a16="http://schemas.microsoft.com/office/drawing/2014/main" id="{BCBB3072-609C-9A94-2497-9F3ACD834AE4}"/>
              </a:ext>
            </a:extLst>
          </p:cNvPr>
          <p:cNvCxnSpPr>
            <a:cxnSpLocks/>
          </p:cNvCxnSpPr>
          <p:nvPr/>
        </p:nvCxnSpPr>
        <p:spPr>
          <a:xfrm flipV="1">
            <a:off x="1633959" y="2168169"/>
            <a:ext cx="0" cy="1746002"/>
          </a:xfrm>
          <a:prstGeom prst="straightConnector1">
            <a:avLst/>
          </a:prstGeom>
          <a:ln w="15875">
            <a:solidFill>
              <a:srgbClr val="002060"/>
            </a:solidFill>
            <a:headEnd type="arrow"/>
            <a:tailEnd type="arrow"/>
          </a:ln>
        </p:spPr>
        <p:style>
          <a:lnRef idx="1">
            <a:schemeClr val="dk1"/>
          </a:lnRef>
          <a:fillRef idx="0">
            <a:schemeClr val="dk1"/>
          </a:fillRef>
          <a:effectRef idx="0">
            <a:schemeClr val="dk1"/>
          </a:effectRef>
          <a:fontRef idx="minor">
            <a:schemeClr val="tx1"/>
          </a:fontRef>
        </p:style>
      </p:cxnSp>
      <p:sp>
        <p:nvSpPr>
          <p:cNvPr id="52" name="textruta 51">
            <a:extLst>
              <a:ext uri="{FF2B5EF4-FFF2-40B4-BE49-F238E27FC236}">
                <a16:creationId xmlns:a16="http://schemas.microsoft.com/office/drawing/2014/main" id="{E7290BC1-2DD9-B843-D5DC-CFC8075899A4}"/>
              </a:ext>
            </a:extLst>
          </p:cNvPr>
          <p:cNvSpPr txBox="1"/>
          <p:nvPr/>
        </p:nvSpPr>
        <p:spPr>
          <a:xfrm>
            <a:off x="226621" y="2815951"/>
            <a:ext cx="2081658"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sv-SE" sz="1800" dirty="0"/>
              <a:t>i</a:t>
            </a:r>
            <a:r>
              <a:rPr kumimoji="0" lang="sv-SE" sz="1800" b="0" i="0" u="none" strike="noStrike" cap="none" spc="0" normalizeH="0" baseline="0" dirty="0">
                <a:ln>
                  <a:noFill/>
                </a:ln>
                <a:solidFill>
                  <a:srgbClr val="000000"/>
                </a:solidFill>
                <a:effectLst/>
                <a:uFillTx/>
                <a:latin typeface="+mn-lt"/>
                <a:ea typeface="+mn-ea"/>
                <a:cs typeface="+mn-cs"/>
                <a:sym typeface="Times New Roman"/>
              </a:rPr>
              <a:t>v </a:t>
            </a:r>
            <a:r>
              <a:rPr kumimoji="0" lang="sv-SE" sz="1800" b="0" i="0" u="none" strike="noStrike" cap="none" spc="0" normalizeH="0" baseline="0" dirty="0" err="1">
                <a:ln>
                  <a:noFill/>
                </a:ln>
                <a:solidFill>
                  <a:srgbClr val="000000"/>
                </a:solidFill>
                <a:effectLst/>
                <a:uFillTx/>
                <a:latin typeface="+mn-lt"/>
                <a:ea typeface="+mn-ea"/>
                <a:cs typeface="+mn-cs"/>
                <a:sym typeface="Times New Roman"/>
              </a:rPr>
              <a:t>pairing</a:t>
            </a:r>
            <a:r>
              <a:rPr kumimoji="0" lang="sv-SE" sz="1800" b="0" i="0" u="none" strike="noStrike" cap="none" spc="0" normalizeH="0" baseline="0" dirty="0">
                <a:ln>
                  <a:noFill/>
                </a:ln>
                <a:solidFill>
                  <a:srgbClr val="000000"/>
                </a:solidFill>
                <a:effectLst/>
                <a:uFillTx/>
                <a:latin typeface="+mn-lt"/>
                <a:ea typeface="+mn-ea"/>
                <a:cs typeface="+mn-cs"/>
                <a:sym typeface="Times New Roman"/>
              </a:rPr>
              <a:t> gap   ”2𝜟” </a:t>
            </a:r>
          </a:p>
        </p:txBody>
      </p:sp>
      <p:cxnSp>
        <p:nvCxnSpPr>
          <p:cNvPr id="54" name="Rak pil 53">
            <a:extLst>
              <a:ext uri="{FF2B5EF4-FFF2-40B4-BE49-F238E27FC236}">
                <a16:creationId xmlns:a16="http://schemas.microsoft.com/office/drawing/2014/main" id="{8BB334AF-2DB4-17A8-2E10-12E6D19BCBF1}"/>
              </a:ext>
            </a:extLst>
          </p:cNvPr>
          <p:cNvCxnSpPr>
            <a:cxnSpLocks/>
          </p:cNvCxnSpPr>
          <p:nvPr/>
        </p:nvCxnSpPr>
        <p:spPr>
          <a:xfrm flipH="1">
            <a:off x="3823150" y="3117446"/>
            <a:ext cx="624835" cy="735012"/>
          </a:xfrm>
          <a:prstGeom prst="straightConnector1">
            <a:avLst/>
          </a:prstGeom>
          <a:noFill/>
          <a:ln w="25400" cap="flat">
            <a:solidFill>
              <a:srgbClr val="FFC000"/>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55" name="textruta 54">
            <a:extLst>
              <a:ext uri="{FF2B5EF4-FFF2-40B4-BE49-F238E27FC236}">
                <a16:creationId xmlns:a16="http://schemas.microsoft.com/office/drawing/2014/main" id="{739BC67C-4D5F-5693-5B20-937BDA95D724}"/>
              </a:ext>
            </a:extLst>
          </p:cNvPr>
          <p:cNvSpPr txBox="1"/>
          <p:nvPr/>
        </p:nvSpPr>
        <p:spPr>
          <a:xfrm>
            <a:off x="4189277" y="2662063"/>
            <a:ext cx="560408"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sv-SE" sz="2400" b="0" i="1" u="none" strike="noStrike" cap="none" spc="0" normalizeH="0" dirty="0" err="1">
                <a:ln>
                  <a:noFill/>
                </a:ln>
                <a:solidFill>
                  <a:srgbClr val="000000"/>
                </a:solidFill>
                <a:effectLst/>
                <a:uFillTx/>
                <a:latin typeface="+mn-lt"/>
                <a:ea typeface="+mn-ea"/>
                <a:cs typeface="+mn-cs"/>
                <a:sym typeface="Times New Roman"/>
              </a:rPr>
              <a:t>ℏ</a:t>
            </a:r>
            <a:r>
              <a:rPr kumimoji="0" lang="sv-SE" sz="2400" b="0" i="1" u="none" strike="noStrike" cap="none" spc="0" normalizeH="0" dirty="0">
                <a:ln>
                  <a:noFill/>
                </a:ln>
                <a:solidFill>
                  <a:srgbClr val="000000"/>
                </a:solidFill>
                <a:effectLst/>
                <a:uFillTx/>
                <a:latin typeface="+mn-lt"/>
                <a:ea typeface="+mn-ea"/>
                <a:cs typeface="+mn-cs"/>
                <a:sym typeface="Times New Roman"/>
              </a:rPr>
              <a:t>𝜔</a:t>
            </a:r>
            <a:r>
              <a:rPr lang="sv-SE" i="1" baseline="-25000" dirty="0"/>
              <a:t>c</a:t>
            </a:r>
            <a:endParaRPr kumimoji="0" lang="sv-SE" sz="2400" b="0" i="1" u="none" strike="noStrike" cap="none" spc="0" normalizeH="0" baseline="-25000" dirty="0">
              <a:ln>
                <a:noFill/>
              </a:ln>
              <a:solidFill>
                <a:srgbClr val="000000"/>
              </a:solidFill>
              <a:effectLst/>
              <a:uFillTx/>
              <a:latin typeface="+mn-lt"/>
              <a:ea typeface="+mn-ea"/>
              <a:cs typeface="+mn-cs"/>
              <a:sym typeface="Times New Roman"/>
            </a:endParaRPr>
          </a:p>
        </p:txBody>
      </p:sp>
      <p:cxnSp>
        <p:nvCxnSpPr>
          <p:cNvPr id="56" name="Rak 55">
            <a:extLst>
              <a:ext uri="{FF2B5EF4-FFF2-40B4-BE49-F238E27FC236}">
                <a16:creationId xmlns:a16="http://schemas.microsoft.com/office/drawing/2014/main" id="{071EDA59-9A3F-F0C1-22B4-72EA62B39D6F}"/>
              </a:ext>
            </a:extLst>
          </p:cNvPr>
          <p:cNvCxnSpPr>
            <a:cxnSpLocks/>
          </p:cNvCxnSpPr>
          <p:nvPr/>
        </p:nvCxnSpPr>
        <p:spPr>
          <a:xfrm>
            <a:off x="3103618" y="2969839"/>
            <a:ext cx="2119765" cy="2888483"/>
          </a:xfrm>
          <a:prstGeom prst="line">
            <a:avLst/>
          </a:prstGeom>
          <a:noFill/>
          <a:ln w="25400" cap="flat">
            <a:solidFill>
              <a:srgbClr val="FFC000"/>
            </a:solidFill>
            <a:prstDash val="dash"/>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57" name="Rak 56">
            <a:extLst>
              <a:ext uri="{FF2B5EF4-FFF2-40B4-BE49-F238E27FC236}">
                <a16:creationId xmlns:a16="http://schemas.microsoft.com/office/drawing/2014/main" id="{26144EC0-4EC0-EFD3-00F6-BB528C092B2B}"/>
              </a:ext>
            </a:extLst>
          </p:cNvPr>
          <p:cNvCxnSpPr>
            <a:cxnSpLocks/>
          </p:cNvCxnSpPr>
          <p:nvPr/>
        </p:nvCxnSpPr>
        <p:spPr>
          <a:xfrm>
            <a:off x="3139132" y="2581403"/>
            <a:ext cx="2526669" cy="3344836"/>
          </a:xfrm>
          <a:prstGeom prst="line">
            <a:avLst/>
          </a:prstGeom>
          <a:noFill/>
          <a:ln w="25400" cap="flat">
            <a:solidFill>
              <a:srgbClr val="075ED1"/>
            </a:solidFill>
            <a:prstDash val="dash"/>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60" name="Rak 59">
            <a:extLst>
              <a:ext uri="{FF2B5EF4-FFF2-40B4-BE49-F238E27FC236}">
                <a16:creationId xmlns:a16="http://schemas.microsoft.com/office/drawing/2014/main" id="{92B9BD65-1824-188B-FB44-839533AE7A5E}"/>
              </a:ext>
            </a:extLst>
          </p:cNvPr>
          <p:cNvCxnSpPr>
            <a:cxnSpLocks/>
          </p:cNvCxnSpPr>
          <p:nvPr/>
        </p:nvCxnSpPr>
        <p:spPr>
          <a:xfrm>
            <a:off x="6257521" y="5094700"/>
            <a:ext cx="999804" cy="0"/>
          </a:xfrm>
          <a:prstGeom prst="line">
            <a:avLst/>
          </a:prstGeom>
          <a:noFill/>
          <a:ln w="25400" cap="flat">
            <a:solidFill>
              <a:srgbClr val="FF0000"/>
            </a:solidFill>
            <a:prstDash val="dash"/>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63" name="Rak 62">
            <a:extLst>
              <a:ext uri="{FF2B5EF4-FFF2-40B4-BE49-F238E27FC236}">
                <a16:creationId xmlns:a16="http://schemas.microsoft.com/office/drawing/2014/main" id="{2B49E60C-6FD3-E98D-95B9-26B623F82D0C}"/>
              </a:ext>
            </a:extLst>
          </p:cNvPr>
          <p:cNvCxnSpPr>
            <a:cxnSpLocks/>
          </p:cNvCxnSpPr>
          <p:nvPr/>
        </p:nvCxnSpPr>
        <p:spPr>
          <a:xfrm>
            <a:off x="6259446" y="5328125"/>
            <a:ext cx="999804" cy="0"/>
          </a:xfrm>
          <a:prstGeom prst="line">
            <a:avLst/>
          </a:prstGeom>
          <a:noFill/>
          <a:ln w="25400" cap="flat">
            <a:solidFill>
              <a:srgbClr val="075ED1"/>
            </a:solidFill>
            <a:prstDash val="dash"/>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61440" name="Rak 61439">
            <a:extLst>
              <a:ext uri="{FF2B5EF4-FFF2-40B4-BE49-F238E27FC236}">
                <a16:creationId xmlns:a16="http://schemas.microsoft.com/office/drawing/2014/main" id="{2CBD9568-53CD-6E40-9D7C-5196BAB7AA02}"/>
              </a:ext>
            </a:extLst>
          </p:cNvPr>
          <p:cNvCxnSpPr>
            <a:cxnSpLocks/>
          </p:cNvCxnSpPr>
          <p:nvPr/>
        </p:nvCxnSpPr>
        <p:spPr>
          <a:xfrm>
            <a:off x="6272946" y="5561550"/>
            <a:ext cx="999804" cy="0"/>
          </a:xfrm>
          <a:prstGeom prst="line">
            <a:avLst/>
          </a:prstGeom>
          <a:noFill/>
          <a:ln w="25400" cap="flat">
            <a:solidFill>
              <a:srgbClr val="FFC000"/>
            </a:solidFill>
            <a:prstDash val="dash"/>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61443" name="textruta 61442">
            <a:extLst>
              <a:ext uri="{FF2B5EF4-FFF2-40B4-BE49-F238E27FC236}">
                <a16:creationId xmlns:a16="http://schemas.microsoft.com/office/drawing/2014/main" id="{01E2DCE1-7FCC-ED49-5A60-C8695CBDF0F3}"/>
              </a:ext>
            </a:extLst>
          </p:cNvPr>
          <p:cNvSpPr txBox="1"/>
          <p:nvPr/>
        </p:nvSpPr>
        <p:spPr>
          <a:xfrm>
            <a:off x="7361727" y="5149383"/>
            <a:ext cx="898642"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sv-SE" sz="1600" i="1" dirty="0"/>
              <a:t>i</a:t>
            </a:r>
            <a:r>
              <a:rPr kumimoji="0" lang="sv-SE" sz="1600" b="0" i="1" u="none" strike="noStrike" cap="none" spc="0" normalizeH="0" baseline="0" dirty="0">
                <a:ln>
                  <a:noFill/>
                </a:ln>
                <a:solidFill>
                  <a:srgbClr val="000000"/>
                </a:solidFill>
                <a:effectLst/>
                <a:uFillTx/>
                <a:latin typeface="+mn-lt"/>
                <a:ea typeface="+mn-ea"/>
                <a:cs typeface="+mn-cs"/>
                <a:sym typeface="Times New Roman"/>
              </a:rPr>
              <a:t>v </a:t>
            </a:r>
            <a:r>
              <a:rPr kumimoji="0" lang="sv-SE" sz="1600" b="0" i="1" u="none" strike="noStrike" cap="none" spc="0" normalizeH="0" baseline="0" dirty="0" err="1">
                <a:ln>
                  <a:noFill/>
                </a:ln>
                <a:solidFill>
                  <a:srgbClr val="000000"/>
                </a:solidFill>
                <a:effectLst/>
                <a:uFillTx/>
                <a:latin typeface="+mn-lt"/>
                <a:ea typeface="+mn-ea"/>
                <a:cs typeface="+mn-cs"/>
                <a:sym typeface="Times New Roman"/>
              </a:rPr>
              <a:t>pairing</a:t>
            </a:r>
            <a:endParaRPr kumimoji="0" lang="sv-SE" sz="1600" b="0" i="1" u="none" strike="noStrike" cap="none" spc="0" normalizeH="0" baseline="0" dirty="0">
              <a:ln>
                <a:noFill/>
              </a:ln>
              <a:solidFill>
                <a:srgbClr val="000000"/>
              </a:solidFill>
              <a:effectLst/>
              <a:uFillTx/>
              <a:latin typeface="+mn-lt"/>
              <a:ea typeface="+mn-ea"/>
              <a:cs typeface="+mn-cs"/>
              <a:sym typeface="Times New Roman"/>
            </a:endParaRPr>
          </a:p>
        </p:txBody>
      </p:sp>
      <p:sp>
        <p:nvSpPr>
          <p:cNvPr id="61444" name="textruta 61443">
            <a:extLst>
              <a:ext uri="{FF2B5EF4-FFF2-40B4-BE49-F238E27FC236}">
                <a16:creationId xmlns:a16="http://schemas.microsoft.com/office/drawing/2014/main" id="{AAD150BD-5C56-63F9-D814-65A19F2D0F74}"/>
              </a:ext>
            </a:extLst>
          </p:cNvPr>
          <p:cNvSpPr txBox="1"/>
          <p:nvPr/>
        </p:nvSpPr>
        <p:spPr>
          <a:xfrm>
            <a:off x="7357877" y="4912213"/>
            <a:ext cx="1562285"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sv-SE" sz="1600" i="1" dirty="0"/>
              <a:t>i</a:t>
            </a:r>
            <a:r>
              <a:rPr kumimoji="0" lang="sv-SE" sz="1600" b="0" i="1" u="none" strike="noStrike" cap="none" spc="0" normalizeH="0" baseline="0" dirty="0">
                <a:ln>
                  <a:noFill/>
                </a:ln>
                <a:solidFill>
                  <a:srgbClr val="000000"/>
                </a:solidFill>
                <a:effectLst/>
                <a:uFillTx/>
                <a:latin typeface="+mn-lt"/>
                <a:ea typeface="+mn-ea"/>
                <a:cs typeface="+mn-cs"/>
                <a:sym typeface="Times New Roman"/>
              </a:rPr>
              <a:t>v + is </a:t>
            </a:r>
            <a:r>
              <a:rPr kumimoji="0" lang="sv-SE" sz="1600" b="0" i="1" u="none" strike="noStrike" cap="none" spc="0" normalizeH="0" baseline="0" dirty="0" err="1">
                <a:ln>
                  <a:noFill/>
                </a:ln>
                <a:solidFill>
                  <a:srgbClr val="000000"/>
                </a:solidFill>
                <a:effectLst/>
                <a:uFillTx/>
                <a:latin typeface="+mn-lt"/>
                <a:ea typeface="+mn-ea"/>
                <a:cs typeface="+mn-cs"/>
                <a:sym typeface="Times New Roman"/>
              </a:rPr>
              <a:t>pairing</a:t>
            </a:r>
            <a:r>
              <a:rPr kumimoji="0" lang="sv-SE" sz="1600" b="0" i="1" u="none" strike="noStrike" cap="none" spc="0" normalizeH="0" baseline="0" dirty="0">
                <a:ln>
                  <a:noFill/>
                </a:ln>
                <a:solidFill>
                  <a:srgbClr val="000000"/>
                </a:solidFill>
                <a:effectLst/>
                <a:uFillTx/>
                <a:latin typeface="+mn-lt"/>
                <a:ea typeface="+mn-ea"/>
                <a:cs typeface="+mn-cs"/>
                <a:sym typeface="Times New Roman"/>
              </a:rPr>
              <a:t>, </a:t>
            </a:r>
            <a:r>
              <a:rPr kumimoji="0" lang="sv-SE" sz="1600" b="0" i="1" u="none" strike="noStrike" cap="none" spc="0" normalizeH="0" baseline="0" dirty="0" err="1">
                <a:ln>
                  <a:noFill/>
                </a:ln>
                <a:solidFill>
                  <a:srgbClr val="000000"/>
                </a:solidFill>
                <a:effectLst/>
                <a:uFillTx/>
                <a:latin typeface="+mn-lt"/>
                <a:ea typeface="+mn-ea"/>
                <a:cs typeface="+mn-cs"/>
                <a:sym typeface="Times New Roman"/>
              </a:rPr>
              <a:t>ee</a:t>
            </a:r>
            <a:endParaRPr kumimoji="0" lang="sv-SE" sz="1600" b="0" i="1" u="none" strike="noStrike" cap="none" spc="0" normalizeH="0" baseline="0" dirty="0">
              <a:ln>
                <a:noFill/>
              </a:ln>
              <a:solidFill>
                <a:srgbClr val="000000"/>
              </a:solidFill>
              <a:effectLst/>
              <a:uFillTx/>
              <a:latin typeface="+mn-lt"/>
              <a:ea typeface="+mn-ea"/>
              <a:cs typeface="+mn-cs"/>
              <a:sym typeface="Times New Roman"/>
            </a:endParaRPr>
          </a:p>
        </p:txBody>
      </p:sp>
      <p:sp>
        <p:nvSpPr>
          <p:cNvPr id="61447" name="textruta 61446">
            <a:extLst>
              <a:ext uri="{FF2B5EF4-FFF2-40B4-BE49-F238E27FC236}">
                <a16:creationId xmlns:a16="http://schemas.microsoft.com/office/drawing/2014/main" id="{5A51B9A1-E2C3-B48F-AE64-88F155E47E5E}"/>
              </a:ext>
            </a:extLst>
          </p:cNvPr>
          <p:cNvSpPr txBox="1"/>
          <p:nvPr/>
        </p:nvSpPr>
        <p:spPr>
          <a:xfrm>
            <a:off x="7348227" y="5400279"/>
            <a:ext cx="1687319"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sv-SE" sz="1600" i="1" dirty="0"/>
              <a:t>i</a:t>
            </a:r>
            <a:r>
              <a:rPr kumimoji="0" lang="sv-SE" sz="1600" b="0" i="1" u="none" strike="noStrike" cap="none" spc="0" normalizeH="0" baseline="0" dirty="0">
                <a:ln>
                  <a:noFill/>
                </a:ln>
                <a:solidFill>
                  <a:srgbClr val="000000"/>
                </a:solidFill>
                <a:effectLst/>
                <a:uFillTx/>
                <a:latin typeface="+mn-lt"/>
                <a:ea typeface="+mn-ea"/>
                <a:cs typeface="+mn-cs"/>
                <a:sym typeface="Times New Roman"/>
              </a:rPr>
              <a:t>v + is </a:t>
            </a:r>
            <a:r>
              <a:rPr kumimoji="0" lang="sv-SE" sz="1600" b="0" i="1" u="none" strike="noStrike" cap="none" spc="0" normalizeH="0" baseline="0" dirty="0" err="1">
                <a:ln>
                  <a:noFill/>
                </a:ln>
                <a:solidFill>
                  <a:srgbClr val="000000"/>
                </a:solidFill>
                <a:effectLst/>
                <a:uFillTx/>
                <a:latin typeface="+mn-lt"/>
                <a:ea typeface="+mn-ea"/>
                <a:cs typeface="+mn-cs"/>
                <a:sym typeface="Times New Roman"/>
              </a:rPr>
              <a:t>pairing</a:t>
            </a:r>
            <a:r>
              <a:rPr kumimoji="0" lang="sv-SE" sz="1600" b="0" i="1" u="none" strike="noStrike" cap="none" spc="0" normalizeH="0" baseline="0" dirty="0">
                <a:ln>
                  <a:noFill/>
                </a:ln>
                <a:solidFill>
                  <a:srgbClr val="000000"/>
                </a:solidFill>
                <a:effectLst/>
                <a:uFillTx/>
                <a:latin typeface="+mn-lt"/>
                <a:ea typeface="+mn-ea"/>
                <a:cs typeface="+mn-cs"/>
                <a:sym typeface="Times New Roman"/>
              </a:rPr>
              <a:t>, </a:t>
            </a:r>
            <a:r>
              <a:rPr kumimoji="0" lang="sv-SE" sz="1600" b="0" i="1" u="none" strike="noStrike" cap="none" spc="0" normalizeH="0" baseline="0" dirty="0" err="1">
                <a:ln>
                  <a:noFill/>
                </a:ln>
                <a:solidFill>
                  <a:srgbClr val="000000"/>
                </a:solidFill>
                <a:effectLst/>
                <a:uFillTx/>
                <a:latin typeface="+mn-lt"/>
                <a:ea typeface="+mn-ea"/>
                <a:cs typeface="+mn-cs"/>
                <a:sym typeface="Times New Roman"/>
              </a:rPr>
              <a:t>odd</a:t>
            </a:r>
            <a:endParaRPr kumimoji="0" lang="sv-SE" sz="1600" b="0" i="1" u="none" strike="noStrike" cap="none" spc="0" normalizeH="0" baseline="0" dirty="0">
              <a:ln>
                <a:noFill/>
              </a:ln>
              <a:solidFill>
                <a:srgbClr val="000000"/>
              </a:solidFill>
              <a:effectLst/>
              <a:uFillTx/>
              <a:latin typeface="+mn-lt"/>
              <a:ea typeface="+mn-ea"/>
              <a:cs typeface="+mn-cs"/>
              <a:sym typeface="Times New Roman"/>
            </a:endParaRPr>
          </a:p>
        </p:txBody>
      </p:sp>
      <p:cxnSp>
        <p:nvCxnSpPr>
          <p:cNvPr id="61448" name="Rak pil 61447">
            <a:extLst>
              <a:ext uri="{FF2B5EF4-FFF2-40B4-BE49-F238E27FC236}">
                <a16:creationId xmlns:a16="http://schemas.microsoft.com/office/drawing/2014/main" id="{BF750AD8-722A-D8D8-C66D-7DE593686F50}"/>
              </a:ext>
            </a:extLst>
          </p:cNvPr>
          <p:cNvCxnSpPr>
            <a:cxnSpLocks/>
          </p:cNvCxnSpPr>
          <p:nvPr/>
        </p:nvCxnSpPr>
        <p:spPr>
          <a:xfrm flipH="1">
            <a:off x="4527305" y="3117446"/>
            <a:ext cx="44695" cy="753715"/>
          </a:xfrm>
          <a:prstGeom prst="straightConnector1">
            <a:avLst/>
          </a:prstGeom>
          <a:noFill/>
          <a:ln w="25400" cap="flat">
            <a:solidFill>
              <a:srgbClr val="FF0000"/>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61452" name="Rak pil 61451">
            <a:extLst>
              <a:ext uri="{FF2B5EF4-FFF2-40B4-BE49-F238E27FC236}">
                <a16:creationId xmlns:a16="http://schemas.microsoft.com/office/drawing/2014/main" id="{9C1206BF-3242-280D-5919-C64E4E5692F5}"/>
              </a:ext>
            </a:extLst>
          </p:cNvPr>
          <p:cNvCxnSpPr>
            <a:cxnSpLocks/>
          </p:cNvCxnSpPr>
          <p:nvPr/>
        </p:nvCxnSpPr>
        <p:spPr>
          <a:xfrm flipH="1">
            <a:off x="4163500" y="3117446"/>
            <a:ext cx="331692" cy="753715"/>
          </a:xfrm>
          <a:prstGeom prst="straightConnector1">
            <a:avLst/>
          </a:prstGeom>
          <a:noFill/>
          <a:ln w="25400" cap="flat">
            <a:solidFill>
              <a:srgbClr val="075ED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grpSp>
        <p:nvGrpSpPr>
          <p:cNvPr id="61473" name="Grupp 61472">
            <a:extLst>
              <a:ext uri="{FF2B5EF4-FFF2-40B4-BE49-F238E27FC236}">
                <a16:creationId xmlns:a16="http://schemas.microsoft.com/office/drawing/2014/main" id="{ACF8BCC5-FBEC-CE03-6D05-2EC8B772C87B}"/>
              </a:ext>
            </a:extLst>
          </p:cNvPr>
          <p:cNvGrpSpPr/>
          <p:nvPr/>
        </p:nvGrpSpPr>
        <p:grpSpPr>
          <a:xfrm>
            <a:off x="5223383" y="1293358"/>
            <a:ext cx="3207107" cy="2002739"/>
            <a:chOff x="210940" y="1490740"/>
            <a:chExt cx="6120408" cy="4122982"/>
          </a:xfrm>
        </p:grpSpPr>
        <p:grpSp>
          <p:nvGrpSpPr>
            <p:cNvPr id="61464" name="object 2">
              <a:extLst>
                <a:ext uri="{FF2B5EF4-FFF2-40B4-BE49-F238E27FC236}">
                  <a16:creationId xmlns:a16="http://schemas.microsoft.com/office/drawing/2014/main" id="{A603D94E-7728-57EF-17FD-CC9F422231C1}"/>
                </a:ext>
              </a:extLst>
            </p:cNvPr>
            <p:cNvGrpSpPr/>
            <p:nvPr/>
          </p:nvGrpSpPr>
          <p:grpSpPr>
            <a:xfrm>
              <a:off x="210940" y="1490740"/>
              <a:ext cx="6120408" cy="4122982"/>
              <a:chOff x="0" y="0"/>
              <a:chExt cx="5943600" cy="3923919"/>
            </a:xfrm>
          </p:grpSpPr>
          <p:pic>
            <p:nvPicPr>
              <p:cNvPr id="61465" name="object 3" descr="object 3">
                <a:extLst>
                  <a:ext uri="{FF2B5EF4-FFF2-40B4-BE49-F238E27FC236}">
                    <a16:creationId xmlns:a16="http://schemas.microsoft.com/office/drawing/2014/main" id="{94E01F85-D16B-AFEC-FC3A-DA1AAA171C40}"/>
                  </a:ext>
                </a:extLst>
              </p:cNvPr>
              <p:cNvPicPr>
                <a:picLocks noChangeAspect="1"/>
              </p:cNvPicPr>
              <p:nvPr/>
            </p:nvPicPr>
            <p:blipFill>
              <a:blip r:embed="rId2"/>
              <a:stretch>
                <a:fillRect/>
              </a:stretch>
            </p:blipFill>
            <p:spPr>
              <a:xfrm>
                <a:off x="0" y="0"/>
                <a:ext cx="5943600" cy="3923920"/>
              </a:xfrm>
              <a:prstGeom prst="rect">
                <a:avLst/>
              </a:prstGeom>
              <a:ln w="12700" cap="flat">
                <a:noFill/>
                <a:miter lim="400000"/>
              </a:ln>
              <a:effectLst/>
            </p:spPr>
          </p:pic>
          <p:sp>
            <p:nvSpPr>
              <p:cNvPr id="61466" name="object 4">
                <a:extLst>
                  <a:ext uri="{FF2B5EF4-FFF2-40B4-BE49-F238E27FC236}">
                    <a16:creationId xmlns:a16="http://schemas.microsoft.com/office/drawing/2014/main" id="{DF935DB0-408F-DF3C-C260-0B44650EAFB6}"/>
                  </a:ext>
                </a:extLst>
              </p:cNvPr>
              <p:cNvSpPr/>
              <p:nvPr/>
            </p:nvSpPr>
            <p:spPr>
              <a:xfrm>
                <a:off x="3410711" y="1884427"/>
                <a:ext cx="435101" cy="366523"/>
              </a:xfrm>
              <a:prstGeom prst="rect">
                <a:avLst/>
              </a:prstGeom>
              <a:solidFill>
                <a:schemeClr val="accent3">
                  <a:lumOff val="44000"/>
                </a:schemeClr>
              </a:solidFill>
              <a:ln w="12700" cap="flat">
                <a:noFill/>
                <a:miter lim="400000"/>
              </a:ln>
              <a:effectLst/>
            </p:spPr>
            <p:txBody>
              <a:bodyPr wrap="square" lIns="34289" tIns="34289" rIns="34289" bIns="34289" numCol="1" anchor="t">
                <a:noAutofit/>
              </a:bodyPr>
              <a:lstStyle/>
              <a:p>
                <a:pPr>
                  <a:defRPr>
                    <a:solidFill>
                      <a:schemeClr val="accent3">
                        <a:lumOff val="44000"/>
                      </a:schemeClr>
                    </a:solidFill>
                  </a:defRPr>
                </a:pPr>
                <a:endParaRPr sz="1350"/>
              </a:p>
            </p:txBody>
          </p:sp>
        </p:grpSp>
        <p:sp>
          <p:nvSpPr>
            <p:cNvPr id="61467" name="object 7">
              <a:extLst>
                <a:ext uri="{FF2B5EF4-FFF2-40B4-BE49-F238E27FC236}">
                  <a16:creationId xmlns:a16="http://schemas.microsoft.com/office/drawing/2014/main" id="{5330E2ED-74CA-758D-0E4F-C354B7F9EFC8}"/>
                </a:ext>
              </a:extLst>
            </p:cNvPr>
            <p:cNvSpPr txBox="1"/>
            <p:nvPr/>
          </p:nvSpPr>
          <p:spPr>
            <a:xfrm>
              <a:off x="4246835" y="3209355"/>
              <a:ext cx="323851" cy="1615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9525">
                <a:spcBef>
                  <a:spcPts val="75"/>
                </a:spcBef>
                <a:defRPr sz="1400" spc="-5">
                  <a:solidFill>
                    <a:schemeClr val="accent3">
                      <a:lumOff val="44000"/>
                    </a:schemeClr>
                  </a:solidFill>
                </a:defRPr>
              </a:pPr>
              <a:r>
                <a:rPr sz="1050"/>
                <a:t>N</a:t>
              </a:r>
              <a:r>
                <a:rPr sz="1050" spc="-8"/>
                <a:t>=</a:t>
              </a:r>
              <a:r>
                <a:rPr sz="1050"/>
                <a:t>43</a:t>
              </a:r>
            </a:p>
          </p:txBody>
        </p:sp>
        <p:sp>
          <p:nvSpPr>
            <p:cNvPr id="61468" name="object 12">
              <a:extLst>
                <a:ext uri="{FF2B5EF4-FFF2-40B4-BE49-F238E27FC236}">
                  <a16:creationId xmlns:a16="http://schemas.microsoft.com/office/drawing/2014/main" id="{6FBA9C74-4380-951B-0037-1394F7292D9D}"/>
                </a:ext>
              </a:extLst>
            </p:cNvPr>
            <p:cNvSpPr txBox="1"/>
            <p:nvPr/>
          </p:nvSpPr>
          <p:spPr>
            <a:xfrm>
              <a:off x="780281" y="1855091"/>
              <a:ext cx="664846" cy="161583"/>
            </a:xfrm>
            <a:prstGeom prst="rect">
              <a:avLst/>
            </a:prstGeom>
            <a:solidFill>
              <a:schemeClr val="accent3">
                <a:lumOff val="44000"/>
                <a:alpha val="70195"/>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68579">
                <a:spcBef>
                  <a:spcPts val="225"/>
                </a:spcBef>
                <a:defRPr sz="1400">
                  <a:solidFill>
                    <a:schemeClr val="accent3">
                      <a:lumOff val="44000"/>
                    </a:schemeClr>
                  </a:solidFill>
                </a:defRPr>
              </a:pPr>
              <a:r>
                <a:rPr sz="1050"/>
                <a:t>Even</a:t>
              </a:r>
              <a:r>
                <a:rPr sz="1050" spc="-4"/>
                <a:t>-</a:t>
              </a:r>
              <a:r>
                <a:rPr sz="1050"/>
                <a:t>E</a:t>
              </a:r>
              <a:r>
                <a:rPr sz="1050" spc="-8"/>
                <a:t>v</a:t>
              </a:r>
              <a:r>
                <a:rPr sz="1050"/>
                <a:t>en</a:t>
              </a:r>
            </a:p>
          </p:txBody>
        </p:sp>
        <p:sp>
          <p:nvSpPr>
            <p:cNvPr id="61469" name="object 13">
              <a:extLst>
                <a:ext uri="{FF2B5EF4-FFF2-40B4-BE49-F238E27FC236}">
                  <a16:creationId xmlns:a16="http://schemas.microsoft.com/office/drawing/2014/main" id="{E1633642-0489-2F9E-2B11-A04518DD5DA1}"/>
                </a:ext>
              </a:extLst>
            </p:cNvPr>
            <p:cNvSpPr txBox="1"/>
            <p:nvPr/>
          </p:nvSpPr>
          <p:spPr>
            <a:xfrm>
              <a:off x="1931378" y="1889951"/>
              <a:ext cx="2639378" cy="1615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9525">
                <a:spcBef>
                  <a:spcPts val="75"/>
                </a:spcBef>
                <a:tabLst>
                  <a:tab pos="1000125" algn="l"/>
                  <a:tab pos="2324100" algn="l"/>
                </a:tabLst>
                <a:defRPr sz="1400">
                  <a:solidFill>
                    <a:schemeClr val="accent3">
                      <a:lumOff val="44000"/>
                    </a:schemeClr>
                  </a:solidFill>
                </a:defRPr>
              </a:pPr>
              <a:r>
                <a:rPr sz="1050"/>
                <a:t>N=44	Odd-</a:t>
              </a:r>
              <a:r>
                <a:rPr sz="1050" spc="-4"/>
                <a:t>Mass	N</a:t>
              </a:r>
              <a:r>
                <a:rPr sz="1050" spc="-8"/>
                <a:t>=</a:t>
              </a:r>
              <a:r>
                <a:rPr sz="1050"/>
                <a:t>44</a:t>
              </a:r>
            </a:p>
          </p:txBody>
        </p:sp>
        <p:sp>
          <p:nvSpPr>
            <p:cNvPr id="61470" name="textruta 61469">
              <a:extLst>
                <a:ext uri="{FF2B5EF4-FFF2-40B4-BE49-F238E27FC236}">
                  <a16:creationId xmlns:a16="http://schemas.microsoft.com/office/drawing/2014/main" id="{3364C290-B0D2-1E1B-B282-3BD4EAF95004}"/>
                </a:ext>
              </a:extLst>
            </p:cNvPr>
            <p:cNvSpPr txBox="1"/>
            <p:nvPr/>
          </p:nvSpPr>
          <p:spPr>
            <a:xfrm>
              <a:off x="1690627" y="1552084"/>
              <a:ext cx="1256085" cy="5702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sv-SE" sz="1200" b="0" i="0" u="none" strike="noStrike" cap="none" spc="0" normalizeH="0" baseline="0" dirty="0">
                  <a:ln>
                    <a:noFill/>
                  </a:ln>
                  <a:solidFill>
                    <a:srgbClr val="D000D0"/>
                  </a:solidFill>
                  <a:effectLst/>
                  <a:uFillTx/>
                  <a:latin typeface="+mn-lt"/>
                  <a:ea typeface="+mn-ea"/>
                  <a:cs typeface="+mn-cs"/>
                  <a:sym typeface="Times New Roman"/>
                </a:rPr>
                <a:t>N=44, </a:t>
              </a:r>
              <a:r>
                <a:rPr kumimoji="0" lang="sv-SE" sz="1200" b="0" i="0" u="none" strike="noStrike" cap="none" spc="0" normalizeH="0" baseline="0" dirty="0" err="1">
                  <a:ln>
                    <a:noFill/>
                  </a:ln>
                  <a:solidFill>
                    <a:srgbClr val="D000D0"/>
                  </a:solidFill>
                  <a:effectLst/>
                  <a:uFillTx/>
                  <a:latin typeface="+mn-lt"/>
                  <a:ea typeface="+mn-ea"/>
                  <a:cs typeface="+mn-cs"/>
                  <a:sym typeface="Times New Roman"/>
                </a:rPr>
                <a:t>ee</a:t>
              </a:r>
              <a:endParaRPr kumimoji="0" lang="sv-SE" sz="1200" b="0" i="0" u="none" strike="noStrike" cap="none" spc="0" normalizeH="0" baseline="0" dirty="0">
                <a:ln>
                  <a:noFill/>
                </a:ln>
                <a:solidFill>
                  <a:srgbClr val="D000D0"/>
                </a:solidFill>
                <a:effectLst/>
                <a:uFillTx/>
                <a:latin typeface="+mn-lt"/>
                <a:ea typeface="+mn-ea"/>
                <a:cs typeface="+mn-cs"/>
                <a:sym typeface="Times New Roman"/>
              </a:endParaRPr>
            </a:p>
          </p:txBody>
        </p:sp>
        <p:sp>
          <p:nvSpPr>
            <p:cNvPr id="61471" name="textruta 61470">
              <a:extLst>
                <a:ext uri="{FF2B5EF4-FFF2-40B4-BE49-F238E27FC236}">
                  <a16:creationId xmlns:a16="http://schemas.microsoft.com/office/drawing/2014/main" id="{5E8A9A7F-5601-435C-7BB9-AF35E0F77960}"/>
                </a:ext>
              </a:extLst>
            </p:cNvPr>
            <p:cNvSpPr txBox="1"/>
            <p:nvPr/>
          </p:nvSpPr>
          <p:spPr>
            <a:xfrm>
              <a:off x="4871701" y="1541441"/>
              <a:ext cx="1433518" cy="5702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sv-SE" sz="1200" b="0" i="0" u="none" strike="noStrike" cap="none" spc="0" normalizeH="0" baseline="0" dirty="0">
                  <a:ln>
                    <a:noFill/>
                  </a:ln>
                  <a:solidFill>
                    <a:srgbClr val="D000D0"/>
                  </a:solidFill>
                  <a:effectLst/>
                  <a:uFillTx/>
                  <a:latin typeface="+mn-lt"/>
                  <a:ea typeface="+mn-ea"/>
                  <a:cs typeface="+mn-cs"/>
                  <a:sym typeface="Times New Roman"/>
                </a:rPr>
                <a:t>N=44, </a:t>
              </a:r>
              <a:r>
                <a:rPr kumimoji="0" lang="sv-SE" sz="1200" b="0" i="0" u="none" strike="noStrike" cap="none" spc="0" normalizeH="0" baseline="0" dirty="0" err="1">
                  <a:ln>
                    <a:noFill/>
                  </a:ln>
                  <a:solidFill>
                    <a:srgbClr val="D000D0"/>
                  </a:solidFill>
                  <a:effectLst/>
                  <a:uFillTx/>
                  <a:latin typeface="+mn-lt"/>
                  <a:ea typeface="+mn-ea"/>
                  <a:cs typeface="+mn-cs"/>
                  <a:sym typeface="Times New Roman"/>
                </a:rPr>
                <a:t>odd</a:t>
              </a:r>
              <a:endParaRPr kumimoji="0" lang="sv-SE" sz="1200" b="0" i="0" u="none" strike="noStrike" cap="none" spc="0" normalizeH="0" baseline="0" dirty="0">
                <a:ln>
                  <a:noFill/>
                </a:ln>
                <a:solidFill>
                  <a:srgbClr val="D000D0"/>
                </a:solidFill>
                <a:effectLst/>
                <a:uFillTx/>
                <a:latin typeface="+mn-lt"/>
                <a:ea typeface="+mn-ea"/>
                <a:cs typeface="+mn-cs"/>
                <a:sym typeface="Times New Roman"/>
              </a:endParaRPr>
            </a:p>
          </p:txBody>
        </p:sp>
        <p:sp>
          <p:nvSpPr>
            <p:cNvPr id="61472" name="textruta 61471">
              <a:extLst>
                <a:ext uri="{FF2B5EF4-FFF2-40B4-BE49-F238E27FC236}">
                  <a16:creationId xmlns:a16="http://schemas.microsoft.com/office/drawing/2014/main" id="{5A001920-5D42-9224-FD40-8D7765490700}"/>
                </a:ext>
              </a:extLst>
            </p:cNvPr>
            <p:cNvSpPr txBox="1"/>
            <p:nvPr/>
          </p:nvSpPr>
          <p:spPr>
            <a:xfrm>
              <a:off x="4856837" y="3324506"/>
              <a:ext cx="1433517" cy="5702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sv-SE" sz="1200" b="0" i="0" u="none" strike="noStrike" cap="none" spc="0" normalizeH="0" baseline="0" dirty="0">
                  <a:ln>
                    <a:noFill/>
                  </a:ln>
                  <a:solidFill>
                    <a:srgbClr val="D000D0"/>
                  </a:solidFill>
                  <a:effectLst/>
                  <a:uFillTx/>
                  <a:latin typeface="+mn-lt"/>
                  <a:ea typeface="+mn-ea"/>
                  <a:cs typeface="+mn-cs"/>
                  <a:sym typeface="Times New Roman"/>
                </a:rPr>
                <a:t>N=43, </a:t>
              </a:r>
              <a:r>
                <a:rPr kumimoji="0" lang="sv-SE" sz="1200" b="0" i="0" u="none" strike="noStrike" cap="none" spc="0" normalizeH="0" baseline="0" dirty="0" err="1">
                  <a:ln>
                    <a:noFill/>
                  </a:ln>
                  <a:solidFill>
                    <a:srgbClr val="D000D0"/>
                  </a:solidFill>
                  <a:effectLst/>
                  <a:uFillTx/>
                  <a:latin typeface="+mn-lt"/>
                  <a:ea typeface="+mn-ea"/>
                  <a:cs typeface="+mn-cs"/>
                  <a:sym typeface="Times New Roman"/>
                </a:rPr>
                <a:t>odd</a:t>
              </a:r>
              <a:endParaRPr kumimoji="0" lang="sv-SE" sz="1200" b="0" i="0" u="none" strike="noStrike" cap="none" spc="0" normalizeH="0" baseline="0" dirty="0">
                <a:ln>
                  <a:noFill/>
                </a:ln>
                <a:solidFill>
                  <a:srgbClr val="D000D0"/>
                </a:solidFill>
                <a:effectLst/>
                <a:uFillTx/>
                <a:latin typeface="+mn-lt"/>
                <a:ea typeface="+mn-ea"/>
                <a:cs typeface="+mn-cs"/>
                <a:sym typeface="Times New Roman"/>
              </a:endParaRPr>
            </a:p>
          </p:txBody>
        </p:sp>
      </p:grpSp>
      <p:sp>
        <p:nvSpPr>
          <p:cNvPr id="2" name="textruta 1">
            <a:extLst>
              <a:ext uri="{FF2B5EF4-FFF2-40B4-BE49-F238E27FC236}">
                <a16:creationId xmlns:a16="http://schemas.microsoft.com/office/drawing/2014/main" id="{535B49BA-7074-97C3-CDB8-215193D00A31}"/>
              </a:ext>
            </a:extLst>
          </p:cNvPr>
          <p:cNvSpPr txBox="1"/>
          <p:nvPr/>
        </p:nvSpPr>
        <p:spPr>
          <a:xfrm>
            <a:off x="6988331" y="6615944"/>
            <a:ext cx="2365099"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sv-SE" sz="1200" dirty="0">
                <a:solidFill>
                  <a:schemeClr val="accent2">
                    <a:lumMod val="40000"/>
                    <a:lumOff val="60000"/>
                  </a:schemeClr>
                </a:solidFill>
              </a:rPr>
              <a:t>NN2024  Whistler, BC CA /  BC </a:t>
            </a:r>
          </a:p>
        </p:txBody>
      </p:sp>
      <p:pic>
        <p:nvPicPr>
          <p:cNvPr id="5" name="Picture 7" descr="Picture 7">
            <a:extLst>
              <a:ext uri="{FF2B5EF4-FFF2-40B4-BE49-F238E27FC236}">
                <a16:creationId xmlns:a16="http://schemas.microsoft.com/office/drawing/2014/main" id="{0E6A2913-1230-F907-DDFB-CA45E2B9D62D}"/>
              </a:ext>
            </a:extLst>
          </p:cNvPr>
          <p:cNvPicPr>
            <a:picLocks noChangeAspect="1"/>
          </p:cNvPicPr>
          <p:nvPr/>
        </p:nvPicPr>
        <p:blipFill>
          <a:blip r:embed="rId3"/>
          <a:srcRect l="9920" t="10983" r="11334" b="11674"/>
          <a:stretch>
            <a:fillRect/>
          </a:stretch>
        </p:blipFill>
        <p:spPr>
          <a:xfrm>
            <a:off x="8254858" y="109644"/>
            <a:ext cx="819150" cy="937034"/>
          </a:xfrm>
          <a:prstGeom prst="rect">
            <a:avLst/>
          </a:prstGeom>
          <a:ln w="12700">
            <a:miter lim="400000"/>
          </a:ln>
        </p:spPr>
      </p:pic>
      <p:pic>
        <p:nvPicPr>
          <p:cNvPr id="6" name="Picture 8" descr="Picture 8">
            <a:extLst>
              <a:ext uri="{FF2B5EF4-FFF2-40B4-BE49-F238E27FC236}">
                <a16:creationId xmlns:a16="http://schemas.microsoft.com/office/drawing/2014/main" id="{40C960F3-84C4-DFA8-5FB0-D0D6D18C273B}"/>
              </a:ext>
            </a:extLst>
          </p:cNvPr>
          <p:cNvPicPr>
            <a:picLocks noChangeAspect="1"/>
          </p:cNvPicPr>
          <p:nvPr/>
        </p:nvPicPr>
        <p:blipFill>
          <a:blip r:embed="rId4"/>
          <a:stretch>
            <a:fillRect/>
          </a:stretch>
        </p:blipFill>
        <p:spPr>
          <a:xfrm>
            <a:off x="180889" y="109644"/>
            <a:ext cx="1133562" cy="1133562"/>
          </a:xfrm>
          <a:prstGeom prst="rect">
            <a:avLst/>
          </a:prstGeom>
          <a:ln w="12700">
            <a:miter lim="400000"/>
          </a:ln>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Footer Placeholder 3"/>
          <p:cNvSpPr txBox="1"/>
          <p:nvPr/>
        </p:nvSpPr>
        <p:spPr>
          <a:xfrm>
            <a:off x="3394929" y="5778687"/>
            <a:ext cx="3181136" cy="2077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nchor="ctr">
            <a:spAutoFit/>
          </a:bodyPr>
          <a:lstStyle>
            <a:lvl1pPr algn="ctr">
              <a:defRPr sz="1200">
                <a:solidFill>
                  <a:srgbClr val="888888"/>
                </a:solidFill>
              </a:defRPr>
            </a:lvl1pPr>
          </a:lstStyle>
          <a:p>
            <a:r>
              <a:rPr sz="900"/>
              <a:t>RAE2021 Nuclear Physics Division</a:t>
            </a:r>
          </a:p>
        </p:txBody>
      </p:sp>
      <p:pic>
        <p:nvPicPr>
          <p:cNvPr id="160" name="Picture 2" descr="Picture 2"/>
          <p:cNvPicPr>
            <a:picLocks noChangeAspect="1"/>
          </p:cNvPicPr>
          <p:nvPr/>
        </p:nvPicPr>
        <p:blipFill>
          <a:blip r:embed="rId2"/>
          <a:stretch>
            <a:fillRect/>
          </a:stretch>
        </p:blipFill>
        <p:spPr>
          <a:xfrm>
            <a:off x="5050" y="1030148"/>
            <a:ext cx="9091672" cy="5585796"/>
          </a:xfrm>
          <a:prstGeom prst="rect">
            <a:avLst/>
          </a:prstGeom>
          <a:ln w="12700">
            <a:miter lim="400000"/>
          </a:ln>
        </p:spPr>
      </p:pic>
      <p:pic>
        <p:nvPicPr>
          <p:cNvPr id="161" name="Picture 15" descr="Picture 15"/>
          <p:cNvPicPr>
            <a:picLocks noChangeAspect="1"/>
          </p:cNvPicPr>
          <p:nvPr/>
        </p:nvPicPr>
        <p:blipFill>
          <a:blip r:embed="rId3"/>
          <a:srcRect l="16652" t="9934" r="10842" b="2590"/>
          <a:stretch>
            <a:fillRect/>
          </a:stretch>
        </p:blipFill>
        <p:spPr>
          <a:xfrm>
            <a:off x="6775187" y="2262763"/>
            <a:ext cx="2298821" cy="1772386"/>
          </a:xfrm>
          <a:prstGeom prst="rect">
            <a:avLst/>
          </a:prstGeom>
          <a:ln w="12700">
            <a:miter lim="400000"/>
          </a:ln>
        </p:spPr>
      </p:pic>
      <p:pic>
        <p:nvPicPr>
          <p:cNvPr id="3" name="Bildobjekt 2" descr="En bild som visar text&#10;&#10;Automatiskt genererad beskrivning">
            <a:extLst>
              <a:ext uri="{FF2B5EF4-FFF2-40B4-BE49-F238E27FC236}">
                <a16:creationId xmlns:a16="http://schemas.microsoft.com/office/drawing/2014/main" id="{36D94FC0-4508-4145-8CC5-8BA908CBCF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8908" y="4083028"/>
            <a:ext cx="3421972" cy="1254015"/>
          </a:xfrm>
          <a:prstGeom prst="rect">
            <a:avLst/>
          </a:prstGeom>
        </p:spPr>
      </p:pic>
      <p:pic>
        <p:nvPicPr>
          <p:cNvPr id="4" name="Bildobjekt 3" descr="En bild som visar Webbplats&#10;&#10;Automatiskt genererad beskrivning">
            <a:extLst>
              <a:ext uri="{FF2B5EF4-FFF2-40B4-BE49-F238E27FC236}">
                <a16:creationId xmlns:a16="http://schemas.microsoft.com/office/drawing/2014/main" id="{5C11CC73-D8A2-3B1B-056A-58F7588B7F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8036" y="5372874"/>
            <a:ext cx="4303009" cy="1152171"/>
          </a:xfrm>
          <a:prstGeom prst="rect">
            <a:avLst/>
          </a:prstGeom>
        </p:spPr>
      </p:pic>
      <p:sp>
        <p:nvSpPr>
          <p:cNvPr id="5" name="textruta 4">
            <a:extLst>
              <a:ext uri="{FF2B5EF4-FFF2-40B4-BE49-F238E27FC236}">
                <a16:creationId xmlns:a16="http://schemas.microsoft.com/office/drawing/2014/main" id="{1096C3E7-0B23-5F09-F27F-411590CD236A}"/>
              </a:ext>
            </a:extLst>
          </p:cNvPr>
          <p:cNvSpPr txBox="1"/>
          <p:nvPr/>
        </p:nvSpPr>
        <p:spPr>
          <a:xfrm>
            <a:off x="6988331" y="6615944"/>
            <a:ext cx="2365099"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sv-SE" sz="1200" dirty="0">
                <a:solidFill>
                  <a:schemeClr val="accent2">
                    <a:lumMod val="40000"/>
                    <a:lumOff val="60000"/>
                  </a:schemeClr>
                </a:solidFill>
              </a:rPr>
              <a:t>NN2024  Whistler, BC CA /  BC </a:t>
            </a:r>
          </a:p>
        </p:txBody>
      </p:sp>
      <p:sp>
        <p:nvSpPr>
          <p:cNvPr id="6" name="object 5">
            <a:extLst>
              <a:ext uri="{FF2B5EF4-FFF2-40B4-BE49-F238E27FC236}">
                <a16:creationId xmlns:a16="http://schemas.microsoft.com/office/drawing/2014/main" id="{02B16ED7-26AA-39C3-5044-1174985057E2}"/>
              </a:ext>
            </a:extLst>
          </p:cNvPr>
          <p:cNvSpPr txBox="1"/>
          <p:nvPr/>
        </p:nvSpPr>
        <p:spPr>
          <a:xfrm>
            <a:off x="3390380" y="1797892"/>
            <a:ext cx="234950" cy="237244"/>
          </a:xfrm>
          <a:prstGeom prst="rect">
            <a:avLst/>
          </a:prstGeom>
        </p:spPr>
        <p:txBody>
          <a:bodyPr vert="horz" wrap="square" lIns="0" tIns="13970" rIns="0" bIns="0" rtlCol="0">
            <a:spAutoFit/>
          </a:bodyPr>
          <a:lstStyle/>
          <a:p>
            <a:pPr>
              <a:spcBef>
                <a:spcPts val="110"/>
              </a:spcBef>
            </a:pPr>
            <a:r>
              <a:rPr sz="1450" spc="5" dirty="0">
                <a:latin typeface="Garamond" panose="02020404030301010803" pitchFamily="18" charset="0"/>
                <a:cs typeface="Cambria Math"/>
              </a:rPr>
              <a:t>𝟓𝟎</a:t>
            </a:r>
            <a:endParaRPr sz="1450">
              <a:latin typeface="Garamond" panose="02020404030301010803" pitchFamily="18" charset="0"/>
              <a:cs typeface="Cambria Math"/>
            </a:endParaRPr>
          </a:p>
        </p:txBody>
      </p:sp>
      <p:sp>
        <p:nvSpPr>
          <p:cNvPr id="8" name="object 2">
            <a:extLst>
              <a:ext uri="{FF2B5EF4-FFF2-40B4-BE49-F238E27FC236}">
                <a16:creationId xmlns:a16="http://schemas.microsoft.com/office/drawing/2014/main" id="{006C02B0-237E-2A3D-87F4-D0BBC6AE550A}"/>
              </a:ext>
            </a:extLst>
          </p:cNvPr>
          <p:cNvSpPr txBox="1">
            <a:spLocks/>
          </p:cNvSpPr>
          <p:nvPr/>
        </p:nvSpPr>
        <p:spPr>
          <a:xfrm>
            <a:off x="1120656" y="427855"/>
            <a:ext cx="2587731" cy="4437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wrap="square" lIns="0" tIns="12700" rIns="0" bIns="0" rtlCol="0" anchor="ctr">
            <a:spAutoFit/>
          </a:bodyPr>
          <a:lstStyle>
            <a:lvl1pPr marL="0" marR="0" indent="0" algn="ctr" defTabSz="914400" rtl="0" latinLnBrk="0">
              <a:lnSpc>
                <a:spcPct val="100000"/>
              </a:lnSpc>
              <a:spcBef>
                <a:spcPts val="0"/>
              </a:spcBef>
              <a:spcAft>
                <a:spcPts val="0"/>
              </a:spcAft>
              <a:buClrTx/>
              <a:buSzTx/>
              <a:buFontTx/>
              <a:buNone/>
              <a:tabLst/>
              <a:defRPr sz="5400" b="1" i="0" u="none" strike="noStrike" cap="none" spc="0" baseline="0">
                <a:solidFill>
                  <a:schemeClr val="tx1"/>
                </a:solidFill>
                <a:uFillTx/>
                <a:latin typeface="Arial"/>
                <a:ea typeface="Calibri"/>
                <a:cs typeface="Arial"/>
                <a:sym typeface="Calibri"/>
              </a:defRPr>
            </a:lvl1pPr>
            <a:lvl2pPr marL="0" marR="0" indent="0" algn="ctr" defTabSz="914400" rtl="0" latinLnBrk="0">
              <a:lnSpc>
                <a:spcPct val="100000"/>
              </a:lnSpc>
              <a:spcBef>
                <a:spcPts val="0"/>
              </a:spcBef>
              <a:spcAft>
                <a:spcPts val="0"/>
              </a:spcAft>
              <a:buClrTx/>
              <a:buSzTx/>
              <a:buFontTx/>
              <a:buNone/>
              <a:tabLst/>
              <a:defRPr sz="3200" b="0" i="0" u="none" strike="noStrike" cap="none" spc="0" baseline="0">
                <a:solidFill>
                  <a:srgbClr val="000000"/>
                </a:solidFill>
                <a:uFillTx/>
                <a:latin typeface="Calibri"/>
                <a:ea typeface="Calibri"/>
                <a:cs typeface="Calibri"/>
                <a:sym typeface="Calibri"/>
              </a:defRPr>
            </a:lvl2pPr>
            <a:lvl3pPr marL="0" marR="0" indent="0" algn="ctr" defTabSz="914400" rtl="0" latinLnBrk="0">
              <a:lnSpc>
                <a:spcPct val="100000"/>
              </a:lnSpc>
              <a:spcBef>
                <a:spcPts val="0"/>
              </a:spcBef>
              <a:spcAft>
                <a:spcPts val="0"/>
              </a:spcAft>
              <a:buClrTx/>
              <a:buSzTx/>
              <a:buFontTx/>
              <a:buNone/>
              <a:tabLst/>
              <a:defRPr sz="3200" b="0" i="0" u="none" strike="noStrike" cap="none" spc="0" baseline="0">
                <a:solidFill>
                  <a:srgbClr val="000000"/>
                </a:solidFill>
                <a:uFillTx/>
                <a:latin typeface="Calibri"/>
                <a:ea typeface="Calibri"/>
                <a:cs typeface="Calibri"/>
                <a:sym typeface="Calibri"/>
              </a:defRPr>
            </a:lvl3pPr>
            <a:lvl4pPr marL="0" marR="0" indent="0" algn="ctr" defTabSz="914400" rtl="0" latinLnBrk="0">
              <a:lnSpc>
                <a:spcPct val="100000"/>
              </a:lnSpc>
              <a:spcBef>
                <a:spcPts val="0"/>
              </a:spcBef>
              <a:spcAft>
                <a:spcPts val="0"/>
              </a:spcAft>
              <a:buClrTx/>
              <a:buSzTx/>
              <a:buFontTx/>
              <a:buNone/>
              <a:tabLst/>
              <a:defRPr sz="3200" b="0" i="0" u="none" strike="noStrike" cap="none" spc="0" baseline="0">
                <a:solidFill>
                  <a:srgbClr val="000000"/>
                </a:solidFill>
                <a:uFillTx/>
                <a:latin typeface="Calibri"/>
                <a:ea typeface="Calibri"/>
                <a:cs typeface="Calibri"/>
                <a:sym typeface="Calibri"/>
              </a:defRPr>
            </a:lvl4pPr>
            <a:lvl5pPr marL="0" marR="0" indent="0" algn="ctr" defTabSz="914400" rtl="0" latinLnBrk="0">
              <a:lnSpc>
                <a:spcPct val="100000"/>
              </a:lnSpc>
              <a:spcBef>
                <a:spcPts val="0"/>
              </a:spcBef>
              <a:spcAft>
                <a:spcPts val="0"/>
              </a:spcAft>
              <a:buClrTx/>
              <a:buSzTx/>
              <a:buFontTx/>
              <a:buNone/>
              <a:tabLst/>
              <a:defRPr sz="3200" b="0" i="0" u="none" strike="noStrike" cap="none" spc="0" baseline="0">
                <a:solidFill>
                  <a:srgbClr val="000000"/>
                </a:solidFill>
                <a:uFillTx/>
                <a:latin typeface="Calibri"/>
                <a:ea typeface="Calibri"/>
                <a:cs typeface="Calibri"/>
                <a:sym typeface="Calibri"/>
              </a:defRPr>
            </a:lvl5pPr>
            <a:lvl6pPr marL="0" marR="0" indent="457200" algn="ctr" defTabSz="914400" rtl="0" latinLnBrk="0">
              <a:lnSpc>
                <a:spcPct val="100000"/>
              </a:lnSpc>
              <a:spcBef>
                <a:spcPts val="0"/>
              </a:spcBef>
              <a:spcAft>
                <a:spcPts val="0"/>
              </a:spcAft>
              <a:buClrTx/>
              <a:buSzTx/>
              <a:buFontTx/>
              <a:buNone/>
              <a:tabLst/>
              <a:defRPr sz="3200" b="0" i="0" u="none" strike="noStrike" cap="none" spc="0" baseline="0">
                <a:solidFill>
                  <a:srgbClr val="000000"/>
                </a:solidFill>
                <a:uFillTx/>
                <a:latin typeface="Calibri"/>
                <a:ea typeface="Calibri"/>
                <a:cs typeface="Calibri"/>
                <a:sym typeface="Calibri"/>
              </a:defRPr>
            </a:lvl6pPr>
            <a:lvl7pPr marL="0" marR="0" indent="914400" algn="ctr" defTabSz="914400" rtl="0" latinLnBrk="0">
              <a:lnSpc>
                <a:spcPct val="100000"/>
              </a:lnSpc>
              <a:spcBef>
                <a:spcPts val="0"/>
              </a:spcBef>
              <a:spcAft>
                <a:spcPts val="0"/>
              </a:spcAft>
              <a:buClrTx/>
              <a:buSzTx/>
              <a:buFontTx/>
              <a:buNone/>
              <a:tabLst/>
              <a:defRPr sz="3200" b="0" i="0" u="none" strike="noStrike" cap="none" spc="0" baseline="0">
                <a:solidFill>
                  <a:srgbClr val="000000"/>
                </a:solidFill>
                <a:uFillTx/>
                <a:latin typeface="Calibri"/>
                <a:ea typeface="Calibri"/>
                <a:cs typeface="Calibri"/>
                <a:sym typeface="Calibri"/>
              </a:defRPr>
            </a:lvl7pPr>
            <a:lvl8pPr marL="0" marR="0" indent="1371600" algn="ctr" defTabSz="914400" rtl="0" latinLnBrk="0">
              <a:lnSpc>
                <a:spcPct val="100000"/>
              </a:lnSpc>
              <a:spcBef>
                <a:spcPts val="0"/>
              </a:spcBef>
              <a:spcAft>
                <a:spcPts val="0"/>
              </a:spcAft>
              <a:buClrTx/>
              <a:buSzTx/>
              <a:buFontTx/>
              <a:buNone/>
              <a:tabLst/>
              <a:defRPr sz="3200" b="0" i="0" u="none" strike="noStrike" cap="none" spc="0" baseline="0">
                <a:solidFill>
                  <a:srgbClr val="000000"/>
                </a:solidFill>
                <a:uFillTx/>
                <a:latin typeface="Calibri"/>
                <a:ea typeface="Calibri"/>
                <a:cs typeface="Calibri"/>
                <a:sym typeface="Calibri"/>
              </a:defRPr>
            </a:lvl8pPr>
            <a:lvl9pPr marL="0" marR="0" indent="1828800" algn="ctr" defTabSz="914400" rtl="0" latinLnBrk="0">
              <a:lnSpc>
                <a:spcPct val="100000"/>
              </a:lnSpc>
              <a:spcBef>
                <a:spcPts val="0"/>
              </a:spcBef>
              <a:spcAft>
                <a:spcPts val="0"/>
              </a:spcAft>
              <a:buClrTx/>
              <a:buSzTx/>
              <a:buFontTx/>
              <a:buNone/>
              <a:tabLst/>
              <a:defRPr sz="3200" b="0" i="0" u="none" strike="noStrike" cap="none" spc="0" baseline="0">
                <a:solidFill>
                  <a:srgbClr val="000000"/>
                </a:solidFill>
                <a:uFillTx/>
                <a:latin typeface="Calibri"/>
                <a:ea typeface="Calibri"/>
                <a:cs typeface="Calibri"/>
                <a:sym typeface="Calibri"/>
              </a:defRPr>
            </a:lvl9pPr>
          </a:lstStyle>
          <a:p>
            <a:pPr marL="12700" hangingPunct="1">
              <a:spcBef>
                <a:spcPts val="100"/>
              </a:spcBef>
            </a:pPr>
            <a:r>
              <a:rPr lang="sv-SE" sz="2800" b="0" spc="-5" dirty="0">
                <a:latin typeface="Garamond" panose="02020404030301010803" pitchFamily="18" charset="0"/>
              </a:rPr>
              <a:t>Experiment</a:t>
            </a:r>
            <a:endParaRPr lang="sv-SE" sz="2800" b="0" dirty="0">
              <a:latin typeface="Garamond" panose="02020404030301010803" pitchFamily="18" charset="0"/>
            </a:endParaRPr>
          </a:p>
        </p:txBody>
      </p:sp>
      <p:pic>
        <p:nvPicPr>
          <p:cNvPr id="9" name="Picture 8" descr="kth_cmyk">
            <a:extLst>
              <a:ext uri="{FF2B5EF4-FFF2-40B4-BE49-F238E27FC236}">
                <a16:creationId xmlns:a16="http://schemas.microsoft.com/office/drawing/2014/main" id="{65F9133D-FD77-E62A-7257-4B54CD8EA049}"/>
              </a:ext>
            </a:extLst>
          </p:cNvPr>
          <p:cNvPicPr>
            <a:picLocks noChangeAspect="1" noChangeArrowheads="1"/>
          </p:cNvPicPr>
          <p:nvPr/>
        </p:nvPicPr>
        <p:blipFill>
          <a:blip r:embed="rId6" cstate="print"/>
          <a:srcRect/>
          <a:stretch>
            <a:fillRect/>
          </a:stretch>
        </p:blipFill>
        <p:spPr bwMode="auto">
          <a:xfrm>
            <a:off x="104176" y="84957"/>
            <a:ext cx="819150" cy="819150"/>
          </a:xfrm>
          <a:prstGeom prst="rect">
            <a:avLst/>
          </a:prstGeom>
          <a:noFill/>
          <a:ln w="9525">
            <a:noFill/>
            <a:miter lim="800000"/>
            <a:headEnd/>
            <a:tailEnd/>
          </a:ln>
        </p:spPr>
      </p:pic>
      <p:pic>
        <p:nvPicPr>
          <p:cNvPr id="10" name="Picture 7" descr="Picture 7">
            <a:extLst>
              <a:ext uri="{FF2B5EF4-FFF2-40B4-BE49-F238E27FC236}">
                <a16:creationId xmlns:a16="http://schemas.microsoft.com/office/drawing/2014/main" id="{5D22F0B1-2234-DF62-FB61-93617CDD6EBD}"/>
              </a:ext>
            </a:extLst>
          </p:cNvPr>
          <p:cNvPicPr>
            <a:picLocks noChangeAspect="1"/>
          </p:cNvPicPr>
          <p:nvPr/>
        </p:nvPicPr>
        <p:blipFill>
          <a:blip r:embed="rId7"/>
          <a:srcRect l="9920" t="10983" r="11334" b="11674"/>
          <a:stretch>
            <a:fillRect/>
          </a:stretch>
        </p:blipFill>
        <p:spPr>
          <a:xfrm>
            <a:off x="7763429" y="109644"/>
            <a:ext cx="1310579" cy="1499184"/>
          </a:xfrm>
          <a:prstGeom prst="rect">
            <a:avLst/>
          </a:prstGeom>
          <a:ln w="12700">
            <a:miter lim="400000"/>
          </a:ln>
        </p:spPr>
      </p:pic>
      <p:grpSp>
        <p:nvGrpSpPr>
          <p:cNvPr id="11" name="Picture 11">
            <a:extLst>
              <a:ext uri="{FF2B5EF4-FFF2-40B4-BE49-F238E27FC236}">
                <a16:creationId xmlns:a16="http://schemas.microsoft.com/office/drawing/2014/main" id="{B7150033-A771-795B-0E54-5C391D47607A}"/>
              </a:ext>
            </a:extLst>
          </p:cNvPr>
          <p:cNvGrpSpPr/>
          <p:nvPr/>
        </p:nvGrpSpPr>
        <p:grpSpPr>
          <a:xfrm>
            <a:off x="4391601" y="109644"/>
            <a:ext cx="3260931" cy="736533"/>
            <a:chOff x="0" y="-1"/>
            <a:chExt cx="3591576" cy="800120"/>
          </a:xfrm>
        </p:grpSpPr>
        <p:sp>
          <p:nvSpPr>
            <p:cNvPr id="12" name="Rectangle">
              <a:extLst>
                <a:ext uri="{FF2B5EF4-FFF2-40B4-BE49-F238E27FC236}">
                  <a16:creationId xmlns:a16="http://schemas.microsoft.com/office/drawing/2014/main" id="{7ECED464-2D5E-DD76-8642-8AFB85DE5467}"/>
                </a:ext>
              </a:extLst>
            </p:cNvPr>
            <p:cNvSpPr/>
            <p:nvPr/>
          </p:nvSpPr>
          <p:spPr>
            <a:xfrm>
              <a:off x="-1" y="-2"/>
              <a:ext cx="3591576" cy="800119"/>
            </a:xfrm>
            <a:prstGeom prst="rect">
              <a:avLst/>
            </a:prstGeom>
            <a:solidFill>
              <a:srgbClr val="3CFFF2">
                <a:alpha val="52999"/>
              </a:srgbClr>
            </a:solidFill>
            <a:ln w="12700" cap="flat">
              <a:noFill/>
              <a:miter lim="400000"/>
            </a:ln>
            <a:effectLst/>
          </p:spPr>
          <p:txBody>
            <a:bodyPr wrap="square" lIns="45719" tIns="45719" rIns="45719" bIns="45719" numCol="1" anchor="ctr">
              <a:noAutofit/>
            </a:bodyPr>
            <a:lstStyle/>
            <a:p>
              <a:endParaRPr sz="1400"/>
            </a:p>
          </p:txBody>
        </p:sp>
        <p:pic>
          <p:nvPicPr>
            <p:cNvPr id="13" name="image8.png" descr="image8.png">
              <a:extLst>
                <a:ext uri="{FF2B5EF4-FFF2-40B4-BE49-F238E27FC236}">
                  <a16:creationId xmlns:a16="http://schemas.microsoft.com/office/drawing/2014/main" id="{AEC0E5EB-7C9F-1F01-4689-6FE08B5BFA0E}"/>
                </a:ext>
              </a:extLst>
            </p:cNvPr>
            <p:cNvPicPr>
              <a:picLocks noChangeAspect="1"/>
            </p:cNvPicPr>
            <p:nvPr/>
          </p:nvPicPr>
          <p:blipFill>
            <a:blip r:embed="rId8"/>
            <a:stretch>
              <a:fillRect/>
            </a:stretch>
          </p:blipFill>
          <p:spPr>
            <a:xfrm>
              <a:off x="-1" y="-1"/>
              <a:ext cx="3591578" cy="800121"/>
            </a:xfrm>
            <a:prstGeom prst="rect">
              <a:avLst/>
            </a:prstGeom>
            <a:ln w="12700" cap="flat">
              <a:noFill/>
              <a:miter lim="400000"/>
            </a:ln>
            <a:effectLst/>
          </p:spPr>
        </p:pic>
      </p:grpSp>
      <p:pic>
        <p:nvPicPr>
          <p:cNvPr id="14" name="Picture 2" descr="Skärmavbild 2020-02-10 kl. 09.05.58.png">
            <a:extLst>
              <a:ext uri="{FF2B5EF4-FFF2-40B4-BE49-F238E27FC236}">
                <a16:creationId xmlns:a16="http://schemas.microsoft.com/office/drawing/2014/main" id="{94499EE2-EB4E-98B5-CDE6-0A32D9FE3AF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079" y="5046053"/>
            <a:ext cx="4670280" cy="1465268"/>
          </a:xfrm>
          <a:prstGeom prst="rect">
            <a:avLst/>
          </a:prstGeom>
        </p:spPr>
      </p:pic>
    </p:spTree>
    <p:extLst>
      <p:ext uri="{BB962C8B-B14F-4D97-AF65-F5344CB8AC3E}">
        <p14:creationId xmlns:p14="http://schemas.microsoft.com/office/powerpoint/2010/main" val="144421328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 name="TextBox 2"/>
          <p:cNvSpPr txBox="1"/>
          <p:nvPr/>
        </p:nvSpPr>
        <p:spPr>
          <a:xfrm>
            <a:off x="123888" y="1204896"/>
            <a:ext cx="8693537" cy="51090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2000">
                <a:latin typeface="Calibri"/>
                <a:ea typeface="Calibri"/>
                <a:cs typeface="Calibri"/>
                <a:sym typeface="Calibri"/>
              </a:defRPr>
            </a:pPr>
            <a:r>
              <a:rPr lang="sv-SE" dirty="0" err="1">
                <a:latin typeface="Garamond" panose="02020404030301010803" pitchFamily="18" charset="0"/>
              </a:rPr>
              <a:t>Summary</a:t>
            </a:r>
            <a:endParaRPr lang="sv-SE" dirty="0">
              <a:latin typeface="Garamond" panose="02020404030301010803" pitchFamily="18" charset="0"/>
            </a:endParaRPr>
          </a:p>
          <a:p>
            <a:pPr algn="just">
              <a:defRPr sz="2000">
                <a:latin typeface="Calibri"/>
                <a:ea typeface="Calibri"/>
                <a:cs typeface="Calibri"/>
                <a:sym typeface="Calibri"/>
              </a:defRPr>
            </a:pPr>
            <a:endParaRPr lang="sv-SE" sz="1800" dirty="0">
              <a:latin typeface="Garamond" panose="02020404030301010803" pitchFamily="18" charset="0"/>
            </a:endParaRPr>
          </a:p>
          <a:p>
            <a:pPr marL="342900" indent="-342900" algn="just">
              <a:buFont typeface="Arial" panose="020B0604020202020204" pitchFamily="34" charset="0"/>
              <a:buChar char="•"/>
              <a:defRPr sz="2000">
                <a:latin typeface="Calibri"/>
                <a:ea typeface="Calibri"/>
                <a:cs typeface="Calibri"/>
                <a:sym typeface="Calibri"/>
              </a:defRPr>
            </a:pPr>
            <a:r>
              <a:rPr lang="sv-SE" sz="1800" dirty="0" err="1">
                <a:latin typeface="Garamond" panose="02020404030301010803" pitchFamily="18" charset="0"/>
              </a:rPr>
              <a:t>Intermediate-angular</a:t>
            </a:r>
            <a:r>
              <a:rPr lang="sv-SE" sz="1800" dirty="0">
                <a:latin typeface="Garamond" panose="02020404030301010803" pitchFamily="18" charset="0"/>
              </a:rPr>
              <a:t> </a:t>
            </a:r>
            <a:r>
              <a:rPr lang="sv-SE" sz="1800" dirty="0" err="1">
                <a:latin typeface="Garamond" panose="02020404030301010803" pitchFamily="18" charset="0"/>
              </a:rPr>
              <a:t>momentum</a:t>
            </a:r>
            <a:r>
              <a:rPr lang="sv-SE" sz="1800" dirty="0">
                <a:latin typeface="Garamond" panose="02020404030301010803" pitchFamily="18" charset="0"/>
              </a:rPr>
              <a:t> </a:t>
            </a:r>
            <a:r>
              <a:rPr lang="sv-SE" sz="1800" dirty="0" err="1">
                <a:latin typeface="Garamond" panose="02020404030301010803" pitchFamily="18" charset="0"/>
              </a:rPr>
              <a:t>states</a:t>
            </a:r>
            <a:r>
              <a:rPr lang="sv-SE" sz="1800" dirty="0">
                <a:latin typeface="Garamond" panose="02020404030301010803" pitchFamily="18" charset="0"/>
              </a:rPr>
              <a:t> in the </a:t>
            </a:r>
            <a:r>
              <a:rPr lang="sv-SE" sz="1800" dirty="0" err="1">
                <a:latin typeface="Garamond" panose="02020404030301010803" pitchFamily="18" charset="0"/>
              </a:rPr>
              <a:t>heaviest</a:t>
            </a:r>
            <a:r>
              <a:rPr lang="sv-SE" sz="1800" dirty="0">
                <a:latin typeface="Garamond" panose="02020404030301010803" pitchFamily="18" charset="0"/>
              </a:rPr>
              <a:t> </a:t>
            </a:r>
            <a:r>
              <a:rPr lang="sv-SE" sz="1800" dirty="0" err="1">
                <a:latin typeface="Garamond" panose="02020404030301010803" pitchFamily="18" charset="0"/>
              </a:rPr>
              <a:t>deformed</a:t>
            </a:r>
            <a:r>
              <a:rPr lang="sv-SE" sz="1800" dirty="0">
                <a:latin typeface="Garamond" panose="02020404030301010803" pitchFamily="18" charset="0"/>
              </a:rPr>
              <a:t> N~Z </a:t>
            </a:r>
            <a:r>
              <a:rPr lang="sv-SE" sz="1800" dirty="0" err="1">
                <a:latin typeface="Garamond" panose="02020404030301010803" pitchFamily="18" charset="0"/>
              </a:rPr>
              <a:t>nuclei</a:t>
            </a:r>
            <a:r>
              <a:rPr lang="sv-SE" sz="1800" dirty="0">
                <a:latin typeface="Garamond" panose="02020404030301010803" pitchFamily="18" charset="0"/>
              </a:rPr>
              <a:t>  </a:t>
            </a:r>
            <a:r>
              <a:rPr lang="sv-SE" sz="1800" baseline="30000" dirty="0">
                <a:latin typeface="Garamond" panose="02020404030301010803" pitchFamily="18" charset="0"/>
              </a:rPr>
              <a:t>88</a:t>
            </a:r>
            <a:r>
              <a:rPr lang="sv-SE" sz="1800" dirty="0">
                <a:latin typeface="Garamond" panose="02020404030301010803" pitchFamily="18" charset="0"/>
              </a:rPr>
              <a:t>Ru and </a:t>
            </a:r>
            <a:r>
              <a:rPr lang="sv-SE" sz="1800" baseline="30000" dirty="0">
                <a:latin typeface="Garamond" panose="02020404030301010803" pitchFamily="18" charset="0"/>
              </a:rPr>
              <a:t>87</a:t>
            </a:r>
            <a:r>
              <a:rPr lang="sv-SE" sz="1800" dirty="0">
                <a:latin typeface="Garamond" panose="02020404030301010803" pitchFamily="18" charset="0"/>
              </a:rPr>
              <a:t>Tc </a:t>
            </a:r>
            <a:r>
              <a:rPr lang="sv-SE" sz="1800" dirty="0" err="1">
                <a:latin typeface="Garamond" panose="02020404030301010803" pitchFamily="18" charset="0"/>
              </a:rPr>
              <a:t>have</a:t>
            </a:r>
            <a:r>
              <a:rPr lang="sv-SE" sz="1800" dirty="0">
                <a:latin typeface="Garamond" panose="02020404030301010803" pitchFamily="18" charset="0"/>
              </a:rPr>
              <a:t> </a:t>
            </a:r>
            <a:r>
              <a:rPr lang="sv-SE" sz="1800" dirty="0" err="1">
                <a:latin typeface="Garamond" panose="02020404030301010803" pitchFamily="18" charset="0"/>
              </a:rPr>
              <a:t>been</a:t>
            </a:r>
            <a:r>
              <a:rPr lang="sv-SE" sz="1800" dirty="0">
                <a:latin typeface="Garamond" panose="02020404030301010803" pitchFamily="18" charset="0"/>
              </a:rPr>
              <a:t> </a:t>
            </a:r>
            <a:r>
              <a:rPr lang="sv-SE" sz="1800" dirty="0" err="1">
                <a:latin typeface="Garamond" panose="02020404030301010803" pitchFamily="18" charset="0"/>
              </a:rPr>
              <a:t>observed</a:t>
            </a:r>
            <a:r>
              <a:rPr lang="sv-SE" sz="1800" dirty="0">
                <a:latin typeface="Garamond" panose="02020404030301010803" pitchFamily="18" charset="0"/>
              </a:rPr>
              <a:t> </a:t>
            </a:r>
            <a:r>
              <a:rPr lang="sv-SE" sz="1800" dirty="0" err="1">
                <a:latin typeface="Garamond" panose="02020404030301010803" pitchFamily="18" charset="0"/>
              </a:rPr>
              <a:t>with</a:t>
            </a:r>
            <a:r>
              <a:rPr lang="sv-SE" sz="1800" dirty="0">
                <a:latin typeface="Garamond" panose="02020404030301010803" pitchFamily="18" charset="0"/>
              </a:rPr>
              <a:t> AGATA + </a:t>
            </a:r>
            <a:r>
              <a:rPr lang="sv-SE" sz="1800" dirty="0" err="1">
                <a:latin typeface="Garamond" panose="02020404030301010803" pitchFamily="18" charset="0"/>
              </a:rPr>
              <a:t>ancillary</a:t>
            </a:r>
            <a:r>
              <a:rPr lang="sv-SE" sz="1800" dirty="0">
                <a:latin typeface="Garamond" panose="02020404030301010803" pitchFamily="18" charset="0"/>
              </a:rPr>
              <a:t> </a:t>
            </a:r>
            <a:r>
              <a:rPr lang="sv-SE" sz="1800" dirty="0" err="1">
                <a:latin typeface="Garamond" panose="02020404030301010803" pitchFamily="18" charset="0"/>
              </a:rPr>
              <a:t>detectors</a:t>
            </a:r>
            <a:r>
              <a:rPr lang="sv-SE" sz="1800" dirty="0">
                <a:latin typeface="Garamond" panose="02020404030301010803" pitchFamily="18" charset="0"/>
              </a:rPr>
              <a:t> (NEDA/NWALL, DIAMANT)</a:t>
            </a:r>
          </a:p>
          <a:p>
            <a:pPr marL="342900" indent="-342900" algn="just">
              <a:buFont typeface="Arial" panose="020B0604020202020204" pitchFamily="34" charset="0"/>
              <a:buChar char="•"/>
              <a:defRPr sz="2000">
                <a:latin typeface="Calibri"/>
                <a:ea typeface="Calibri"/>
                <a:cs typeface="Calibri"/>
                <a:sym typeface="Calibri"/>
              </a:defRPr>
            </a:pPr>
            <a:endParaRPr lang="sv-SE" sz="1800" dirty="0">
              <a:latin typeface="Garamond" panose="02020404030301010803" pitchFamily="18" charset="0"/>
            </a:endParaRPr>
          </a:p>
          <a:p>
            <a:pPr marL="342900" indent="-342900" algn="just">
              <a:buFont typeface="Arial" panose="020B0604020202020204" pitchFamily="34" charset="0"/>
              <a:buChar char="•"/>
              <a:defRPr sz="2000">
                <a:latin typeface="Calibri"/>
                <a:ea typeface="Calibri"/>
                <a:cs typeface="Calibri"/>
                <a:sym typeface="Calibri"/>
              </a:defRPr>
            </a:pPr>
            <a:r>
              <a:rPr lang="sv-SE" sz="1800" dirty="0">
                <a:latin typeface="Garamond" panose="02020404030301010803" pitchFamily="18" charset="0"/>
              </a:rPr>
              <a:t>In </a:t>
            </a:r>
            <a:r>
              <a:rPr lang="sv-SE" sz="1800" baseline="30000" dirty="0">
                <a:latin typeface="Garamond" panose="02020404030301010803" pitchFamily="18" charset="0"/>
              </a:rPr>
              <a:t>88</a:t>
            </a:r>
            <a:r>
              <a:rPr lang="sv-SE" sz="1800" dirty="0">
                <a:latin typeface="Garamond" panose="02020404030301010803" pitchFamily="18" charset="0"/>
              </a:rPr>
              <a:t>Ru, the </a:t>
            </a:r>
            <a:r>
              <a:rPr lang="sv-SE" sz="1800" dirty="0" err="1">
                <a:latin typeface="Garamond" panose="02020404030301010803" pitchFamily="18" charset="0"/>
              </a:rPr>
              <a:t>rotational</a:t>
            </a:r>
            <a:r>
              <a:rPr lang="sv-SE" sz="1800" dirty="0">
                <a:latin typeface="Garamond" panose="02020404030301010803" pitchFamily="18" charset="0"/>
              </a:rPr>
              <a:t> </a:t>
            </a:r>
            <a:r>
              <a:rPr lang="sv-SE" sz="1800" dirty="0" err="1">
                <a:latin typeface="Garamond" panose="02020404030301010803" pitchFamily="18" charset="0"/>
              </a:rPr>
              <a:t>frequency</a:t>
            </a:r>
            <a:r>
              <a:rPr lang="sv-SE" sz="1800" dirty="0">
                <a:latin typeface="Garamond" panose="02020404030301010803" pitchFamily="18" charset="0"/>
              </a:rPr>
              <a:t>  for the </a:t>
            </a:r>
            <a:r>
              <a:rPr lang="sv-SE" sz="1800" dirty="0" err="1">
                <a:latin typeface="Garamond" panose="02020404030301010803" pitchFamily="18" charset="0"/>
              </a:rPr>
              <a:t>configuration</a:t>
            </a:r>
            <a:r>
              <a:rPr lang="sv-SE" sz="1800" dirty="0">
                <a:latin typeface="Garamond" panose="02020404030301010803" pitchFamily="18" charset="0"/>
              </a:rPr>
              <a:t> </a:t>
            </a:r>
            <a:r>
              <a:rPr lang="sv-SE" sz="1800" dirty="0" err="1">
                <a:latin typeface="Garamond" panose="02020404030301010803" pitchFamily="18" charset="0"/>
              </a:rPr>
              <a:t>change</a:t>
            </a:r>
            <a:r>
              <a:rPr lang="sv-SE" sz="1800" dirty="0">
                <a:latin typeface="Garamond" panose="02020404030301010803" pitchFamily="18" charset="0"/>
              </a:rPr>
              <a:t> </a:t>
            </a:r>
            <a:r>
              <a:rPr lang="sv-SE" sz="1800" dirty="0" err="1">
                <a:latin typeface="Garamond" panose="02020404030301010803" pitchFamily="18" charset="0"/>
              </a:rPr>
              <a:t>between</a:t>
            </a:r>
            <a:r>
              <a:rPr lang="sv-SE" sz="1800" dirty="0">
                <a:latin typeface="Garamond" panose="02020404030301010803" pitchFamily="18" charset="0"/>
              </a:rPr>
              <a:t> the </a:t>
            </a:r>
            <a:r>
              <a:rPr lang="sv-SE" sz="1800" dirty="0" err="1">
                <a:latin typeface="Garamond" panose="02020404030301010803" pitchFamily="18" charset="0"/>
              </a:rPr>
              <a:t>ground-state</a:t>
            </a:r>
            <a:r>
              <a:rPr lang="sv-SE" sz="1800" dirty="0">
                <a:latin typeface="Garamond" panose="02020404030301010803" pitchFamily="18" charset="0"/>
              </a:rPr>
              <a:t> and </a:t>
            </a:r>
            <a:r>
              <a:rPr lang="sv-SE" sz="1800" dirty="0" err="1">
                <a:latin typeface="Garamond" panose="02020404030301010803" pitchFamily="18" charset="0"/>
              </a:rPr>
              <a:t>qp-aligned</a:t>
            </a:r>
            <a:r>
              <a:rPr lang="sv-SE" sz="1800" dirty="0">
                <a:latin typeface="Garamond" panose="02020404030301010803" pitchFamily="18" charset="0"/>
              </a:rPr>
              <a:t> </a:t>
            </a:r>
            <a:r>
              <a:rPr lang="sv-SE" sz="1800" dirty="0" err="1">
                <a:latin typeface="Garamond" panose="02020404030301010803" pitchFamily="18" charset="0"/>
              </a:rPr>
              <a:t>structures</a:t>
            </a:r>
            <a:r>
              <a:rPr lang="sv-SE" sz="1800" dirty="0">
                <a:latin typeface="Garamond" panose="02020404030301010803" pitchFamily="18" charset="0"/>
              </a:rPr>
              <a:t> </a:t>
            </a:r>
            <a:r>
              <a:rPr lang="sv-SE" sz="1800" dirty="0" err="1">
                <a:latin typeface="Garamond" panose="02020404030301010803" pitchFamily="18" charset="0"/>
              </a:rPr>
              <a:t>indicates</a:t>
            </a:r>
            <a:r>
              <a:rPr lang="sv-SE" sz="1800" dirty="0">
                <a:latin typeface="Garamond" panose="02020404030301010803" pitchFamily="18" charset="0"/>
              </a:rPr>
              <a:t> a ”</a:t>
            </a:r>
            <a:r>
              <a:rPr lang="sv-SE" sz="1800" dirty="0" err="1">
                <a:latin typeface="Garamond" panose="02020404030301010803" pitchFamily="18" charset="0"/>
              </a:rPr>
              <a:t>delay</a:t>
            </a:r>
            <a:r>
              <a:rPr lang="sv-SE" sz="1800" dirty="0">
                <a:latin typeface="Garamond" panose="02020404030301010803" pitchFamily="18" charset="0"/>
              </a:rPr>
              <a:t>” </a:t>
            </a:r>
            <a:r>
              <a:rPr lang="sv-SE" sz="1800" dirty="0" err="1">
                <a:latin typeface="Garamond" panose="02020404030301010803" pitchFamily="18" charset="0"/>
              </a:rPr>
              <a:t>wrt</a:t>
            </a:r>
            <a:r>
              <a:rPr lang="sv-SE" sz="1800" dirty="0">
                <a:latin typeface="Garamond" panose="02020404030301010803" pitchFamily="18" charset="0"/>
              </a:rPr>
              <a:t> standard </a:t>
            </a:r>
            <a:r>
              <a:rPr lang="sv-SE" sz="1800" dirty="0" err="1">
                <a:latin typeface="Garamond" panose="02020404030301010803" pitchFamily="18" charset="0"/>
              </a:rPr>
              <a:t>calculations</a:t>
            </a:r>
            <a:r>
              <a:rPr lang="sv-SE" sz="1800" dirty="0">
                <a:latin typeface="Garamond" panose="02020404030301010803" pitchFamily="18" charset="0"/>
              </a:rPr>
              <a:t> and </a:t>
            </a:r>
            <a:r>
              <a:rPr lang="sv-SE" sz="1800" dirty="0" err="1">
                <a:latin typeface="Garamond" panose="02020404030301010803" pitchFamily="18" charset="0"/>
              </a:rPr>
              <a:t>expt</a:t>
            </a:r>
            <a:r>
              <a:rPr lang="sv-SE" sz="1800" dirty="0">
                <a:latin typeface="Garamond" panose="02020404030301010803" pitchFamily="18" charset="0"/>
              </a:rPr>
              <a:t> data in </a:t>
            </a:r>
            <a:r>
              <a:rPr lang="sv-SE" sz="1800" dirty="0" err="1">
                <a:latin typeface="Garamond" panose="02020404030301010803" pitchFamily="18" charset="0"/>
              </a:rPr>
              <a:t>neighboring</a:t>
            </a:r>
            <a:r>
              <a:rPr lang="sv-SE" sz="1800" dirty="0">
                <a:latin typeface="Garamond" panose="02020404030301010803" pitchFamily="18" charset="0"/>
              </a:rPr>
              <a:t> </a:t>
            </a:r>
            <a:r>
              <a:rPr lang="sv-SE" sz="1800" dirty="0" err="1">
                <a:latin typeface="Garamond" panose="02020404030301010803" pitchFamily="18" charset="0"/>
              </a:rPr>
              <a:t>Tz</a:t>
            </a:r>
            <a:r>
              <a:rPr lang="sv-SE" sz="1800" dirty="0">
                <a:latin typeface="Garamond" panose="02020404030301010803" pitchFamily="18" charset="0"/>
              </a:rPr>
              <a:t>=1 </a:t>
            </a:r>
            <a:r>
              <a:rPr lang="sv-SE" sz="1800" dirty="0" err="1">
                <a:latin typeface="Garamond" panose="02020404030301010803" pitchFamily="18" charset="0"/>
              </a:rPr>
              <a:t>isotones</a:t>
            </a:r>
            <a:r>
              <a:rPr lang="sv-SE" sz="1800" dirty="0">
                <a:latin typeface="Garamond" panose="02020404030301010803" pitchFamily="18" charset="0"/>
              </a:rPr>
              <a:t>, in </a:t>
            </a:r>
            <a:r>
              <a:rPr lang="sv-SE" sz="1800" dirty="0" err="1">
                <a:latin typeface="Garamond" panose="02020404030301010803" pitchFamily="18" charset="0"/>
              </a:rPr>
              <a:t>agreement</a:t>
            </a:r>
            <a:r>
              <a:rPr lang="sv-SE" sz="1800" dirty="0">
                <a:latin typeface="Garamond" panose="02020404030301010803" pitchFamily="18" charset="0"/>
              </a:rPr>
              <a:t> </a:t>
            </a:r>
            <a:r>
              <a:rPr lang="sv-SE" sz="1800" dirty="0" err="1">
                <a:latin typeface="Garamond" panose="02020404030301010803" pitchFamily="18" charset="0"/>
              </a:rPr>
              <a:t>with</a:t>
            </a:r>
            <a:r>
              <a:rPr lang="sv-SE" sz="1800" dirty="0">
                <a:latin typeface="Garamond" panose="02020404030301010803" pitchFamily="18" charset="0"/>
              </a:rPr>
              <a:t> </a:t>
            </a:r>
            <a:r>
              <a:rPr lang="sv-SE" sz="1800" dirty="0" err="1">
                <a:latin typeface="Garamond" panose="02020404030301010803" pitchFamily="18" charset="0"/>
              </a:rPr>
              <a:t>theoretical</a:t>
            </a:r>
            <a:r>
              <a:rPr lang="sv-SE" sz="1800" dirty="0">
                <a:latin typeface="Garamond" panose="02020404030301010803" pitchFamily="18" charset="0"/>
              </a:rPr>
              <a:t> </a:t>
            </a:r>
            <a:r>
              <a:rPr lang="sv-SE" sz="1800" dirty="0" err="1">
                <a:latin typeface="Garamond" panose="02020404030301010803" pitchFamily="18" charset="0"/>
              </a:rPr>
              <a:t>predictions</a:t>
            </a:r>
            <a:r>
              <a:rPr lang="sv-SE" sz="1800" dirty="0">
                <a:latin typeface="Garamond" panose="02020404030301010803" pitchFamily="18" charset="0"/>
              </a:rPr>
              <a:t> for </a:t>
            </a:r>
            <a:r>
              <a:rPr lang="sv-SE" sz="1800" dirty="0" err="1">
                <a:latin typeface="Garamond" panose="02020404030301010803" pitchFamily="18" charset="0"/>
              </a:rPr>
              <a:t>enhanced</a:t>
            </a:r>
            <a:r>
              <a:rPr lang="sv-SE" sz="1800" dirty="0">
                <a:latin typeface="Garamond" panose="02020404030301010803" pitchFamily="18" charset="0"/>
              </a:rPr>
              <a:t> </a:t>
            </a:r>
            <a:r>
              <a:rPr lang="sv-SE" sz="1800" dirty="0" err="1">
                <a:latin typeface="Garamond" panose="02020404030301010803" pitchFamily="18" charset="0"/>
              </a:rPr>
              <a:t>isoscalar</a:t>
            </a:r>
            <a:r>
              <a:rPr lang="sv-SE" sz="1800" dirty="0">
                <a:latin typeface="Garamond" panose="02020404030301010803" pitchFamily="18" charset="0"/>
              </a:rPr>
              <a:t> </a:t>
            </a:r>
            <a:r>
              <a:rPr lang="sv-SE" sz="1800" dirty="0" err="1">
                <a:latin typeface="Garamond" panose="02020404030301010803" pitchFamily="18" charset="0"/>
              </a:rPr>
              <a:t>np</a:t>
            </a:r>
            <a:r>
              <a:rPr lang="sv-SE" sz="1800" dirty="0">
                <a:latin typeface="Garamond" panose="02020404030301010803" pitchFamily="18" charset="0"/>
              </a:rPr>
              <a:t> </a:t>
            </a:r>
            <a:r>
              <a:rPr lang="sv-SE" sz="1800" dirty="0" err="1">
                <a:latin typeface="Garamond" panose="02020404030301010803" pitchFamily="18" charset="0"/>
              </a:rPr>
              <a:t>correlations</a:t>
            </a:r>
            <a:r>
              <a:rPr lang="sv-SE" sz="1800" dirty="0">
                <a:latin typeface="Garamond" panose="02020404030301010803" pitchFamily="18" charset="0"/>
              </a:rPr>
              <a:t>.</a:t>
            </a:r>
          </a:p>
          <a:p>
            <a:pPr marL="342900" indent="-342900" algn="just">
              <a:buFont typeface="Arial" panose="020B0604020202020204" pitchFamily="34" charset="0"/>
              <a:buChar char="•"/>
              <a:defRPr sz="2000">
                <a:latin typeface="Calibri"/>
                <a:ea typeface="Calibri"/>
                <a:cs typeface="Calibri"/>
                <a:sym typeface="Calibri"/>
              </a:defRPr>
            </a:pPr>
            <a:endParaRPr lang="sv-SE" sz="1800" dirty="0">
              <a:latin typeface="Garamond" panose="02020404030301010803" pitchFamily="18" charset="0"/>
            </a:endParaRPr>
          </a:p>
          <a:p>
            <a:pPr marL="342900" indent="-342900" algn="just">
              <a:buFont typeface="Arial" panose="020B0604020202020204" pitchFamily="34" charset="0"/>
              <a:buChar char="•"/>
              <a:defRPr sz="2000">
                <a:latin typeface="Calibri"/>
                <a:ea typeface="Calibri"/>
                <a:cs typeface="Calibri"/>
                <a:sym typeface="Calibri"/>
              </a:defRPr>
            </a:pPr>
            <a:r>
              <a:rPr lang="sv-SE" sz="1800" dirty="0">
                <a:latin typeface="Garamond" panose="02020404030301010803" pitchFamily="18" charset="0"/>
              </a:rPr>
              <a:t>For, the T</a:t>
            </a:r>
            <a:r>
              <a:rPr lang="sv-SE" sz="1800" baseline="-25000" dirty="0">
                <a:latin typeface="Garamond" panose="02020404030301010803" pitchFamily="18" charset="0"/>
              </a:rPr>
              <a:t>Z</a:t>
            </a:r>
            <a:r>
              <a:rPr lang="sv-SE" sz="1800" dirty="0">
                <a:latin typeface="Garamond" panose="02020404030301010803" pitchFamily="18" charset="0"/>
              </a:rPr>
              <a:t>=1/2 </a:t>
            </a:r>
            <a:r>
              <a:rPr lang="sv-SE" sz="1800" dirty="0" err="1">
                <a:latin typeface="Garamond" panose="02020404030301010803" pitchFamily="18" charset="0"/>
              </a:rPr>
              <a:t>isotone</a:t>
            </a:r>
            <a:r>
              <a:rPr lang="sv-SE" sz="1800" dirty="0">
                <a:latin typeface="Garamond" panose="02020404030301010803" pitchFamily="18" charset="0"/>
              </a:rPr>
              <a:t>, </a:t>
            </a:r>
            <a:r>
              <a:rPr lang="sv-SE" sz="1800" baseline="30000" dirty="0">
                <a:latin typeface="Garamond" panose="02020404030301010803" pitchFamily="18" charset="0"/>
              </a:rPr>
              <a:t>87</a:t>
            </a:r>
            <a:r>
              <a:rPr lang="sv-SE" sz="1800" dirty="0">
                <a:latin typeface="Garamond" panose="02020404030301010803" pitchFamily="18" charset="0"/>
              </a:rPr>
              <a:t>Tc, </a:t>
            </a:r>
            <a:r>
              <a:rPr lang="sv-SE" sz="1800" dirty="0" err="1">
                <a:latin typeface="Garamond" panose="02020404030301010803" pitchFamily="18" charset="0"/>
              </a:rPr>
              <a:t>we</a:t>
            </a:r>
            <a:r>
              <a:rPr lang="sv-SE" sz="1800" dirty="0">
                <a:latin typeface="Garamond" panose="02020404030301010803" pitchFamily="18" charset="0"/>
              </a:rPr>
              <a:t> </a:t>
            </a:r>
            <a:r>
              <a:rPr lang="sv-SE" sz="1800" dirty="0" err="1">
                <a:latin typeface="Garamond" panose="02020404030301010803" pitchFamily="18" charset="0"/>
              </a:rPr>
              <a:t>observe</a:t>
            </a:r>
            <a:r>
              <a:rPr lang="sv-SE" sz="1800" dirty="0">
                <a:latin typeface="Garamond" panose="02020404030301010803" pitchFamily="18" charset="0"/>
              </a:rPr>
              <a:t> an </a:t>
            </a:r>
            <a:r>
              <a:rPr lang="sv-SE" sz="1800" dirty="0" err="1">
                <a:latin typeface="Garamond" panose="02020404030301010803" pitchFamily="18" charset="0"/>
              </a:rPr>
              <a:t>earlier</a:t>
            </a:r>
            <a:r>
              <a:rPr lang="sv-SE" sz="1800" dirty="0">
                <a:latin typeface="Garamond" panose="02020404030301010803" pitchFamily="18" charset="0"/>
              </a:rPr>
              <a:t> band </a:t>
            </a:r>
            <a:r>
              <a:rPr lang="sv-SE" sz="1800" dirty="0" err="1">
                <a:latin typeface="Garamond" panose="02020404030301010803" pitchFamily="18" charset="0"/>
              </a:rPr>
              <a:t>crossing</a:t>
            </a:r>
            <a:r>
              <a:rPr lang="sv-SE" sz="1800" dirty="0">
                <a:latin typeface="Garamond" panose="02020404030301010803" pitchFamily="18" charset="0"/>
              </a:rPr>
              <a:t> </a:t>
            </a:r>
            <a:r>
              <a:rPr lang="sv-SE" sz="1800" dirty="0" err="1">
                <a:latin typeface="Garamond" panose="02020404030301010803" pitchFamily="18" charset="0"/>
              </a:rPr>
              <a:t>frequency</a:t>
            </a:r>
            <a:r>
              <a:rPr lang="sv-SE" sz="1800" dirty="0">
                <a:latin typeface="Garamond" panose="02020404030301010803" pitchFamily="18" charset="0"/>
              </a:rPr>
              <a:t> </a:t>
            </a:r>
            <a:r>
              <a:rPr lang="sv-SE" sz="1800" dirty="0" err="1">
                <a:latin typeface="Garamond" panose="02020404030301010803" pitchFamily="18" charset="0"/>
              </a:rPr>
              <a:t>compared</a:t>
            </a:r>
            <a:r>
              <a:rPr lang="sv-SE" sz="1800" dirty="0">
                <a:latin typeface="Garamond" panose="02020404030301010803" pitchFamily="18" charset="0"/>
              </a:rPr>
              <a:t> </a:t>
            </a:r>
            <a:r>
              <a:rPr lang="sv-SE" sz="1800" dirty="0" err="1">
                <a:latin typeface="Garamond" panose="02020404030301010803" pitchFamily="18" charset="0"/>
              </a:rPr>
              <a:t>with</a:t>
            </a:r>
            <a:r>
              <a:rPr lang="sv-SE" sz="1800" dirty="0">
                <a:latin typeface="Garamond" panose="02020404030301010803" pitchFamily="18" charset="0"/>
              </a:rPr>
              <a:t> the </a:t>
            </a:r>
            <a:r>
              <a:rPr lang="sv-SE" sz="1800" dirty="0" err="1">
                <a:latin typeface="Garamond" panose="02020404030301010803" pitchFamily="18" charset="0"/>
              </a:rPr>
              <a:t>neighboring</a:t>
            </a:r>
            <a:r>
              <a:rPr lang="sv-SE" sz="1800" dirty="0">
                <a:latin typeface="Garamond" panose="02020404030301010803" pitchFamily="18" charset="0"/>
              </a:rPr>
              <a:t> N=44 and N=43 </a:t>
            </a:r>
            <a:r>
              <a:rPr lang="sv-SE" sz="1800" dirty="0" err="1">
                <a:latin typeface="Garamond" panose="02020404030301010803" pitchFamily="18" charset="0"/>
              </a:rPr>
              <a:t>odd-mass</a:t>
            </a:r>
            <a:r>
              <a:rPr lang="sv-SE" sz="1800" dirty="0">
                <a:latin typeface="Garamond" panose="02020404030301010803" pitchFamily="18" charset="0"/>
              </a:rPr>
              <a:t> </a:t>
            </a:r>
            <a:r>
              <a:rPr lang="sv-SE" sz="1800" dirty="0" err="1">
                <a:latin typeface="Garamond" panose="02020404030301010803" pitchFamily="18" charset="0"/>
              </a:rPr>
              <a:t>nuclei</a:t>
            </a:r>
            <a:r>
              <a:rPr lang="sv-SE" sz="1800" dirty="0">
                <a:latin typeface="Garamond" panose="02020404030301010803" pitchFamily="18" charset="0"/>
              </a:rPr>
              <a:t> for the yrast band </a:t>
            </a:r>
            <a:r>
              <a:rPr lang="sv-SE" sz="1800" dirty="0" err="1">
                <a:latin typeface="Garamond" panose="02020404030301010803" pitchFamily="18" charset="0"/>
              </a:rPr>
              <a:t>built</a:t>
            </a:r>
            <a:r>
              <a:rPr lang="sv-SE" sz="1800" dirty="0">
                <a:latin typeface="Garamond" panose="02020404030301010803" pitchFamily="18" charset="0"/>
              </a:rPr>
              <a:t> on the 𝜋g</a:t>
            </a:r>
            <a:r>
              <a:rPr lang="sv-SE" sz="1800" baseline="-25000" dirty="0">
                <a:latin typeface="Garamond" panose="02020404030301010803" pitchFamily="18" charset="0"/>
              </a:rPr>
              <a:t>9/2</a:t>
            </a:r>
            <a:r>
              <a:rPr lang="sv-SE" sz="1800" dirty="0">
                <a:latin typeface="Garamond" panose="02020404030301010803" pitchFamily="18" charset="0"/>
              </a:rPr>
              <a:t> </a:t>
            </a:r>
            <a:r>
              <a:rPr lang="sv-SE" sz="1800" dirty="0" err="1">
                <a:latin typeface="Garamond" panose="02020404030301010803" pitchFamily="18" charset="0"/>
              </a:rPr>
              <a:t>ground</a:t>
            </a:r>
            <a:r>
              <a:rPr lang="sv-SE" sz="1800" dirty="0">
                <a:latin typeface="Garamond" panose="02020404030301010803" pitchFamily="18" charset="0"/>
              </a:rPr>
              <a:t> </a:t>
            </a:r>
            <a:r>
              <a:rPr lang="sv-SE" sz="1800" dirty="0" err="1">
                <a:latin typeface="Garamond" panose="02020404030301010803" pitchFamily="18" charset="0"/>
              </a:rPr>
              <a:t>state</a:t>
            </a:r>
            <a:endParaRPr lang="sv-SE" sz="1800" dirty="0">
              <a:latin typeface="Garamond" panose="02020404030301010803" pitchFamily="18" charset="0"/>
            </a:endParaRPr>
          </a:p>
          <a:p>
            <a:pPr marL="342900" indent="-342900" algn="just">
              <a:buFont typeface="Arial" panose="020B0604020202020204" pitchFamily="34" charset="0"/>
              <a:buChar char="•"/>
              <a:defRPr sz="2000">
                <a:latin typeface="Calibri"/>
                <a:ea typeface="Calibri"/>
                <a:cs typeface="Calibri"/>
                <a:sym typeface="Calibri"/>
              </a:defRPr>
            </a:pPr>
            <a:endParaRPr lang="sv-SE" sz="1800" dirty="0">
              <a:latin typeface="Garamond" panose="02020404030301010803" pitchFamily="18" charset="0"/>
            </a:endParaRPr>
          </a:p>
          <a:p>
            <a:pPr marL="342900" indent="-342900" algn="just">
              <a:buFont typeface="Arial" panose="020B0604020202020204" pitchFamily="34" charset="0"/>
              <a:buChar char="•"/>
              <a:defRPr sz="2000">
                <a:latin typeface="Calibri"/>
                <a:ea typeface="Calibri"/>
                <a:cs typeface="Calibri"/>
                <a:sym typeface="Calibri"/>
              </a:defRPr>
            </a:pPr>
            <a:r>
              <a:rPr lang="sv-SE" sz="1800" dirty="0">
                <a:latin typeface="Garamond" panose="02020404030301010803" pitchFamily="18" charset="0"/>
              </a:rPr>
              <a:t>∴ IV band </a:t>
            </a:r>
            <a:r>
              <a:rPr lang="sv-SE" sz="1800" dirty="0" err="1">
                <a:latin typeface="Garamond" panose="02020404030301010803" pitchFamily="18" charset="0"/>
              </a:rPr>
              <a:t>crossing</a:t>
            </a:r>
            <a:r>
              <a:rPr lang="sv-SE" sz="1800" dirty="0">
                <a:latin typeface="Garamond" panose="02020404030301010803" pitchFamily="18" charset="0"/>
              </a:rPr>
              <a:t> </a:t>
            </a:r>
            <a:r>
              <a:rPr lang="sv-SE" sz="1800" dirty="0" err="1">
                <a:latin typeface="Garamond" panose="02020404030301010803" pitchFamily="18" charset="0"/>
              </a:rPr>
              <a:t>frequencies</a:t>
            </a:r>
            <a:r>
              <a:rPr lang="sv-SE" sz="1800" dirty="0">
                <a:latin typeface="Garamond" panose="02020404030301010803" pitchFamily="18" charset="0"/>
              </a:rPr>
              <a:t> show </a:t>
            </a:r>
            <a:r>
              <a:rPr lang="sv-SE" sz="1800" dirty="0" err="1">
                <a:latin typeface="Garamond" panose="02020404030301010803" pitchFamily="18" charset="0"/>
              </a:rPr>
              <a:t>opposite</a:t>
            </a:r>
            <a:r>
              <a:rPr lang="sv-SE" sz="1800" dirty="0">
                <a:latin typeface="Garamond" panose="02020404030301010803" pitchFamily="18" charset="0"/>
              </a:rPr>
              <a:t> </a:t>
            </a:r>
            <a:r>
              <a:rPr lang="sv-SE" sz="1800" dirty="0" err="1">
                <a:latin typeface="Garamond" panose="02020404030301010803" pitchFamily="18" charset="0"/>
              </a:rPr>
              <a:t>behavior</a:t>
            </a:r>
            <a:r>
              <a:rPr lang="sv-SE" sz="1800" dirty="0">
                <a:latin typeface="Garamond" panose="02020404030301010803" pitchFamily="18" charset="0"/>
              </a:rPr>
              <a:t> as T</a:t>
            </a:r>
            <a:r>
              <a:rPr lang="sv-SE" sz="1800" baseline="-25000" dirty="0">
                <a:latin typeface="Garamond" panose="02020404030301010803" pitchFamily="18" charset="0"/>
              </a:rPr>
              <a:t>Z</a:t>
            </a:r>
            <a:r>
              <a:rPr lang="sv-SE" sz="1800" dirty="0">
                <a:latin typeface="Garamond" panose="02020404030301010803" pitchFamily="18" charset="0"/>
              </a:rPr>
              <a:t> ➛ 0 for </a:t>
            </a:r>
            <a:r>
              <a:rPr lang="sv-SE" sz="1800" dirty="0" err="1">
                <a:latin typeface="Garamond" panose="02020404030301010803" pitchFamily="18" charset="0"/>
              </a:rPr>
              <a:t>ee</a:t>
            </a:r>
            <a:r>
              <a:rPr lang="sv-SE" sz="1800" dirty="0">
                <a:latin typeface="Garamond" panose="02020404030301010803" pitchFamily="18" charset="0"/>
              </a:rPr>
              <a:t> and </a:t>
            </a:r>
            <a:r>
              <a:rPr lang="sv-SE" sz="1800" dirty="0" err="1">
                <a:latin typeface="Garamond" panose="02020404030301010803" pitchFamily="18" charset="0"/>
              </a:rPr>
              <a:t>oe</a:t>
            </a:r>
            <a:r>
              <a:rPr lang="sv-SE" sz="1800" dirty="0">
                <a:latin typeface="Garamond" panose="02020404030301010803" pitchFamily="18" charset="0"/>
              </a:rPr>
              <a:t> systems</a:t>
            </a:r>
          </a:p>
          <a:p>
            <a:pPr algn="just">
              <a:defRPr sz="2000">
                <a:latin typeface="Calibri"/>
                <a:ea typeface="Calibri"/>
                <a:cs typeface="Calibri"/>
                <a:sym typeface="Calibri"/>
              </a:defRPr>
            </a:pPr>
            <a:r>
              <a:rPr lang="sv-SE" sz="1800" dirty="0">
                <a:latin typeface="Garamond" panose="02020404030301010803" pitchFamily="18" charset="0"/>
              </a:rPr>
              <a:t>       - a new </a:t>
            </a:r>
            <a:r>
              <a:rPr lang="sv-SE" sz="1800" dirty="0" err="1">
                <a:latin typeface="Garamond" panose="02020404030301010803" pitchFamily="18" charset="0"/>
              </a:rPr>
              <a:t>signature</a:t>
            </a:r>
            <a:r>
              <a:rPr lang="sv-SE" sz="1800" dirty="0">
                <a:latin typeface="Garamond" panose="02020404030301010803" pitchFamily="18" charset="0"/>
              </a:rPr>
              <a:t> for </a:t>
            </a:r>
            <a:r>
              <a:rPr lang="sv-SE" sz="1800" dirty="0" err="1">
                <a:latin typeface="Garamond" panose="02020404030301010803" pitchFamily="18" charset="0"/>
              </a:rPr>
              <a:t>enhanced</a:t>
            </a:r>
            <a:r>
              <a:rPr lang="sv-SE" sz="1800" dirty="0">
                <a:latin typeface="Garamond" panose="02020404030301010803" pitchFamily="18" charset="0"/>
              </a:rPr>
              <a:t> IS pair </a:t>
            </a:r>
            <a:r>
              <a:rPr lang="sv-SE" sz="1800" dirty="0" err="1">
                <a:latin typeface="Garamond" panose="02020404030301010803" pitchFamily="18" charset="0"/>
              </a:rPr>
              <a:t>correlations</a:t>
            </a:r>
            <a:r>
              <a:rPr lang="sv-SE" sz="1800" dirty="0">
                <a:latin typeface="Garamond" panose="02020404030301010803" pitchFamily="18" charset="0"/>
              </a:rPr>
              <a:t> in </a:t>
            </a:r>
            <a:r>
              <a:rPr lang="sv-SE" sz="1800" dirty="0" err="1">
                <a:latin typeface="Garamond" panose="02020404030301010803" pitchFamily="18" charset="0"/>
              </a:rPr>
              <a:t>these</a:t>
            </a:r>
            <a:r>
              <a:rPr lang="sv-SE" sz="1800" dirty="0">
                <a:latin typeface="Garamond" panose="02020404030301010803" pitchFamily="18" charset="0"/>
              </a:rPr>
              <a:t> N~Z systems?</a:t>
            </a:r>
          </a:p>
          <a:p>
            <a:pPr algn="just">
              <a:defRPr sz="2000">
                <a:latin typeface="Calibri"/>
                <a:ea typeface="Calibri"/>
                <a:cs typeface="Calibri"/>
                <a:sym typeface="Calibri"/>
              </a:defRPr>
            </a:pPr>
            <a:endParaRPr lang="sv-SE" sz="1800" dirty="0">
              <a:latin typeface="Garamond" panose="02020404030301010803" pitchFamily="18" charset="0"/>
            </a:endParaRPr>
          </a:p>
          <a:p>
            <a:pPr algn="just">
              <a:defRPr sz="2000">
                <a:latin typeface="Calibri"/>
                <a:ea typeface="Calibri"/>
                <a:cs typeface="Calibri"/>
                <a:sym typeface="Calibri"/>
              </a:defRPr>
            </a:pPr>
            <a:r>
              <a:rPr lang="sv-SE" sz="1800" dirty="0" err="1">
                <a:latin typeface="Garamond" panose="02020404030301010803" pitchFamily="18" charset="0"/>
              </a:rPr>
              <a:t>Thanks</a:t>
            </a:r>
            <a:r>
              <a:rPr lang="sv-SE" sz="1800" dirty="0">
                <a:latin typeface="Garamond" panose="02020404030301010803" pitchFamily="18" charset="0"/>
              </a:rPr>
              <a:t> to AGATA </a:t>
            </a:r>
            <a:r>
              <a:rPr lang="sv-SE" sz="1800" dirty="0" err="1">
                <a:latin typeface="Garamond" panose="02020404030301010803" pitchFamily="18" charset="0"/>
              </a:rPr>
              <a:t>collaboration</a:t>
            </a:r>
            <a:r>
              <a:rPr lang="sv-SE" sz="1800" dirty="0">
                <a:latin typeface="Garamond" panose="02020404030301010803" pitchFamily="18" charset="0"/>
              </a:rPr>
              <a:t>, GANIL, NEDA, DIAMANT teams!</a:t>
            </a:r>
          </a:p>
        </p:txBody>
      </p:sp>
      <p:sp>
        <p:nvSpPr>
          <p:cNvPr id="2" name="textruta 1">
            <a:extLst>
              <a:ext uri="{FF2B5EF4-FFF2-40B4-BE49-F238E27FC236}">
                <a16:creationId xmlns:a16="http://schemas.microsoft.com/office/drawing/2014/main" id="{52769C78-558F-110B-CAB8-FFFF6B1E9B9D}"/>
              </a:ext>
            </a:extLst>
          </p:cNvPr>
          <p:cNvSpPr txBox="1"/>
          <p:nvPr/>
        </p:nvSpPr>
        <p:spPr>
          <a:xfrm>
            <a:off x="6988331" y="6615944"/>
            <a:ext cx="2365099"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sv-SE" sz="1200" dirty="0">
                <a:solidFill>
                  <a:schemeClr val="accent2">
                    <a:lumMod val="40000"/>
                    <a:lumOff val="60000"/>
                  </a:schemeClr>
                </a:solidFill>
              </a:rPr>
              <a:t>NN2024  Whistler, BC CA /  BC </a:t>
            </a:r>
          </a:p>
        </p:txBody>
      </p:sp>
      <p:pic>
        <p:nvPicPr>
          <p:cNvPr id="3" name="Picture 8" descr="Picture 8">
            <a:extLst>
              <a:ext uri="{FF2B5EF4-FFF2-40B4-BE49-F238E27FC236}">
                <a16:creationId xmlns:a16="http://schemas.microsoft.com/office/drawing/2014/main" id="{424A13EB-41D6-4ED2-5A91-0E38AD67E34A}"/>
              </a:ext>
            </a:extLst>
          </p:cNvPr>
          <p:cNvPicPr>
            <a:picLocks noChangeAspect="1"/>
          </p:cNvPicPr>
          <p:nvPr/>
        </p:nvPicPr>
        <p:blipFill>
          <a:blip r:embed="rId3"/>
          <a:stretch>
            <a:fillRect/>
          </a:stretch>
        </p:blipFill>
        <p:spPr>
          <a:xfrm>
            <a:off x="180888" y="109643"/>
            <a:ext cx="1310579" cy="1310579"/>
          </a:xfrm>
          <a:prstGeom prst="rect">
            <a:avLst/>
          </a:prstGeom>
          <a:ln w="12700">
            <a:miter lim="400000"/>
          </a:ln>
        </p:spPr>
      </p:pic>
      <p:pic>
        <p:nvPicPr>
          <p:cNvPr id="4" name="Picture 7" descr="Picture 7">
            <a:extLst>
              <a:ext uri="{FF2B5EF4-FFF2-40B4-BE49-F238E27FC236}">
                <a16:creationId xmlns:a16="http://schemas.microsoft.com/office/drawing/2014/main" id="{BC0B7233-5124-80F5-C93A-79401ACCD2A1}"/>
              </a:ext>
            </a:extLst>
          </p:cNvPr>
          <p:cNvPicPr>
            <a:picLocks noChangeAspect="1"/>
          </p:cNvPicPr>
          <p:nvPr/>
        </p:nvPicPr>
        <p:blipFill>
          <a:blip r:embed="rId4"/>
          <a:srcRect l="9920" t="10983" r="11334" b="11674"/>
          <a:stretch>
            <a:fillRect/>
          </a:stretch>
        </p:blipFill>
        <p:spPr>
          <a:xfrm>
            <a:off x="7875270" y="109644"/>
            <a:ext cx="1198738" cy="1371248"/>
          </a:xfrm>
          <a:prstGeom prst="rect">
            <a:avLst/>
          </a:prstGeom>
          <a:ln w="12700">
            <a:miter lim="400000"/>
          </a:ln>
        </p:spPr>
      </p:pic>
      <p:grpSp>
        <p:nvGrpSpPr>
          <p:cNvPr id="5" name="Picture 11">
            <a:extLst>
              <a:ext uri="{FF2B5EF4-FFF2-40B4-BE49-F238E27FC236}">
                <a16:creationId xmlns:a16="http://schemas.microsoft.com/office/drawing/2014/main" id="{0CA7A474-8B1B-CC30-1EA5-613D9B4E6DF8}"/>
              </a:ext>
            </a:extLst>
          </p:cNvPr>
          <p:cNvGrpSpPr/>
          <p:nvPr/>
        </p:nvGrpSpPr>
        <p:grpSpPr>
          <a:xfrm>
            <a:off x="3619378" y="267014"/>
            <a:ext cx="3260931" cy="736533"/>
            <a:chOff x="0" y="-1"/>
            <a:chExt cx="3591576" cy="800120"/>
          </a:xfrm>
        </p:grpSpPr>
        <p:sp>
          <p:nvSpPr>
            <p:cNvPr id="6" name="Rectangle">
              <a:extLst>
                <a:ext uri="{FF2B5EF4-FFF2-40B4-BE49-F238E27FC236}">
                  <a16:creationId xmlns:a16="http://schemas.microsoft.com/office/drawing/2014/main" id="{3799B22C-B802-62DF-9627-47A319AF9BCD}"/>
                </a:ext>
              </a:extLst>
            </p:cNvPr>
            <p:cNvSpPr/>
            <p:nvPr/>
          </p:nvSpPr>
          <p:spPr>
            <a:xfrm>
              <a:off x="-1" y="-2"/>
              <a:ext cx="3591576" cy="800119"/>
            </a:xfrm>
            <a:prstGeom prst="rect">
              <a:avLst/>
            </a:prstGeom>
            <a:solidFill>
              <a:srgbClr val="3CFFF2">
                <a:alpha val="52999"/>
              </a:srgbClr>
            </a:solidFill>
            <a:ln w="12700" cap="flat">
              <a:noFill/>
              <a:miter lim="400000"/>
            </a:ln>
            <a:effectLst/>
          </p:spPr>
          <p:txBody>
            <a:bodyPr wrap="square" lIns="45719" tIns="45719" rIns="45719" bIns="45719" numCol="1" anchor="ctr">
              <a:noAutofit/>
            </a:bodyPr>
            <a:lstStyle/>
            <a:p>
              <a:endParaRPr sz="1400"/>
            </a:p>
          </p:txBody>
        </p:sp>
        <p:pic>
          <p:nvPicPr>
            <p:cNvPr id="7" name="image8.png" descr="image8.png">
              <a:extLst>
                <a:ext uri="{FF2B5EF4-FFF2-40B4-BE49-F238E27FC236}">
                  <a16:creationId xmlns:a16="http://schemas.microsoft.com/office/drawing/2014/main" id="{BE153989-6357-44F5-E186-B729B60757FE}"/>
                </a:ext>
              </a:extLst>
            </p:cNvPr>
            <p:cNvPicPr>
              <a:picLocks noChangeAspect="1"/>
            </p:cNvPicPr>
            <p:nvPr/>
          </p:nvPicPr>
          <p:blipFill>
            <a:blip r:embed="rId5"/>
            <a:stretch>
              <a:fillRect/>
            </a:stretch>
          </p:blipFill>
          <p:spPr>
            <a:xfrm>
              <a:off x="-1" y="-1"/>
              <a:ext cx="3591578" cy="800121"/>
            </a:xfrm>
            <a:prstGeom prst="rect">
              <a:avLst/>
            </a:prstGeom>
            <a:ln w="12700" cap="flat">
              <a:noFill/>
              <a:miter lim="400000"/>
            </a:ln>
            <a:effectLst/>
          </p:spPr>
        </p:pic>
      </p:grpSp>
      <p:pic>
        <p:nvPicPr>
          <p:cNvPr id="8" name="Picture 9" descr="Picture 9">
            <a:extLst>
              <a:ext uri="{FF2B5EF4-FFF2-40B4-BE49-F238E27FC236}">
                <a16:creationId xmlns:a16="http://schemas.microsoft.com/office/drawing/2014/main" id="{A1894C9A-53C5-9BE6-A61E-A78B8EBECFD1}"/>
              </a:ext>
            </a:extLst>
          </p:cNvPr>
          <p:cNvPicPr>
            <a:picLocks noChangeAspect="1"/>
          </p:cNvPicPr>
          <p:nvPr/>
        </p:nvPicPr>
        <p:blipFill>
          <a:blip r:embed="rId6"/>
          <a:stretch>
            <a:fillRect/>
          </a:stretch>
        </p:blipFill>
        <p:spPr>
          <a:xfrm>
            <a:off x="2263691" y="173353"/>
            <a:ext cx="873771" cy="858437"/>
          </a:xfrm>
          <a:prstGeom prst="rect">
            <a:avLst/>
          </a:prstGeom>
          <a:ln w="12700">
            <a:miter lim="400000"/>
          </a:ln>
        </p:spPr>
      </p:pic>
    </p:spTree>
    <p:extLst>
      <p:ext uri="{BB962C8B-B14F-4D97-AF65-F5344CB8AC3E}">
        <p14:creationId xmlns:p14="http://schemas.microsoft.com/office/powerpoint/2010/main" val="286904672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bwMode="auto">
          <a:xfrm>
            <a:off x="1406525" y="6424613"/>
            <a:ext cx="7643813" cy="3571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ctr" rtl="0" fontAlgn="base">
              <a:spcBef>
                <a:spcPct val="0"/>
              </a:spcBef>
              <a:spcAft>
                <a:spcPct val="0"/>
              </a:spcAft>
              <a:defRPr sz="1100" kern="1200" smtClean="0">
                <a:solidFill>
                  <a:schemeClr val="bg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defRPr/>
            </a:pPr>
            <a:r>
              <a:rPr lang="en-US" dirty="0"/>
              <a:t>Swedish Annual Nuclear Physics Meeting 2022 / Bo Cederwall</a:t>
            </a:r>
            <a:endParaRPr lang="en-GB" dirty="0"/>
          </a:p>
        </p:txBody>
      </p:sp>
      <p:pic>
        <p:nvPicPr>
          <p:cNvPr id="3" name="Picture 2"/>
          <p:cNvPicPr>
            <a:picLocks noChangeAspect="1"/>
          </p:cNvPicPr>
          <p:nvPr/>
        </p:nvPicPr>
        <p:blipFill>
          <a:blip r:embed="rId2"/>
          <a:stretch>
            <a:fillRect/>
          </a:stretch>
        </p:blipFill>
        <p:spPr>
          <a:xfrm>
            <a:off x="5018980" y="2138305"/>
            <a:ext cx="3633530" cy="2990216"/>
          </a:xfrm>
          <a:prstGeom prst="rect">
            <a:avLst/>
          </a:prstGeom>
          <a:solidFill>
            <a:schemeClr val="bg1"/>
          </a:solidFill>
        </p:spPr>
      </p:pic>
      <p:pic>
        <p:nvPicPr>
          <p:cNvPr id="4" name="Picture 3"/>
          <p:cNvPicPr>
            <a:picLocks noChangeAspect="1"/>
          </p:cNvPicPr>
          <p:nvPr/>
        </p:nvPicPr>
        <p:blipFill>
          <a:blip r:embed="rId3"/>
          <a:stretch>
            <a:fillRect/>
          </a:stretch>
        </p:blipFill>
        <p:spPr>
          <a:xfrm>
            <a:off x="971599" y="2210313"/>
            <a:ext cx="3816425" cy="3174726"/>
          </a:xfrm>
          <a:prstGeom prst="rect">
            <a:avLst/>
          </a:prstGeom>
        </p:spPr>
      </p:pic>
      <p:sp>
        <p:nvSpPr>
          <p:cNvPr id="6" name="TextBox 5"/>
          <p:cNvSpPr txBox="1"/>
          <p:nvPr/>
        </p:nvSpPr>
        <p:spPr>
          <a:xfrm>
            <a:off x="1875208" y="6079920"/>
            <a:ext cx="5825634" cy="400110"/>
          </a:xfrm>
          <a:prstGeom prst="rect">
            <a:avLst/>
          </a:prstGeom>
          <a:solidFill>
            <a:schemeClr val="bg1"/>
          </a:solidFill>
        </p:spPr>
        <p:txBody>
          <a:bodyPr wrap="none" rtlCol="0">
            <a:spAutoFit/>
          </a:bodyPr>
          <a:lstStyle/>
          <a:p>
            <a:pPr algn="ctr"/>
            <a:r>
              <a:rPr lang="en-US" sz="2000" b="1" dirty="0">
                <a:solidFill>
                  <a:srgbClr val="0000FF"/>
                </a:solidFill>
                <a:latin typeface="Garamond" panose="02020404030301010803" pitchFamily="18" charset="0"/>
                <a:cs typeface="Calibri"/>
              </a:rPr>
              <a:t>Can we observe something similar in atomic nuclei?</a:t>
            </a:r>
          </a:p>
        </p:txBody>
      </p:sp>
      <p:sp>
        <p:nvSpPr>
          <p:cNvPr id="8" name="TextBox 7"/>
          <p:cNvSpPr txBox="1"/>
          <p:nvPr/>
        </p:nvSpPr>
        <p:spPr>
          <a:xfrm>
            <a:off x="3347864" y="5306657"/>
            <a:ext cx="1082348" cy="215444"/>
          </a:xfrm>
          <a:prstGeom prst="rect">
            <a:avLst/>
          </a:prstGeom>
          <a:noFill/>
        </p:spPr>
        <p:txBody>
          <a:bodyPr wrap="none" rtlCol="0">
            <a:spAutoFit/>
          </a:bodyPr>
          <a:lstStyle/>
          <a:p>
            <a:r>
              <a:rPr lang="en-US" sz="800" dirty="0"/>
              <a:t>http://</a:t>
            </a:r>
            <a:r>
              <a:rPr lang="en-US" sz="800" dirty="0" err="1"/>
              <a:t>users.aber.ac.uk</a:t>
            </a:r>
            <a:endParaRPr lang="en-US" sz="800" dirty="0"/>
          </a:p>
        </p:txBody>
      </p:sp>
      <p:pic>
        <p:nvPicPr>
          <p:cNvPr id="7" name="Picture 8" descr="kth_cmyk">
            <a:extLst>
              <a:ext uri="{FF2B5EF4-FFF2-40B4-BE49-F238E27FC236}">
                <a16:creationId xmlns:a16="http://schemas.microsoft.com/office/drawing/2014/main" id="{E5C85C30-FF60-5404-7EB6-B169CEA63EA6}"/>
              </a:ext>
            </a:extLst>
          </p:cNvPr>
          <p:cNvPicPr>
            <a:picLocks noChangeAspect="1" noChangeArrowheads="1"/>
          </p:cNvPicPr>
          <p:nvPr/>
        </p:nvPicPr>
        <p:blipFill>
          <a:blip r:embed="rId4" cstate="print"/>
          <a:srcRect/>
          <a:stretch>
            <a:fillRect/>
          </a:stretch>
        </p:blipFill>
        <p:spPr bwMode="auto">
          <a:xfrm>
            <a:off x="104176" y="84957"/>
            <a:ext cx="819150" cy="819150"/>
          </a:xfrm>
          <a:prstGeom prst="rect">
            <a:avLst/>
          </a:prstGeom>
          <a:noFill/>
          <a:ln w="9525">
            <a:noFill/>
            <a:miter lim="800000"/>
            <a:headEnd/>
            <a:tailEnd/>
          </a:ln>
        </p:spPr>
      </p:pic>
      <p:sp>
        <p:nvSpPr>
          <p:cNvPr id="9" name="textruta 8">
            <a:extLst>
              <a:ext uri="{FF2B5EF4-FFF2-40B4-BE49-F238E27FC236}">
                <a16:creationId xmlns:a16="http://schemas.microsoft.com/office/drawing/2014/main" id="{93BFE8E5-1E30-6D8A-90BC-C3257E030EE3}"/>
              </a:ext>
            </a:extLst>
          </p:cNvPr>
          <p:cNvSpPr txBox="1"/>
          <p:nvPr/>
        </p:nvSpPr>
        <p:spPr>
          <a:xfrm>
            <a:off x="6988331" y="6615944"/>
            <a:ext cx="2365099"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sv-SE" sz="1200" dirty="0">
                <a:solidFill>
                  <a:schemeClr val="accent2">
                    <a:lumMod val="40000"/>
                    <a:lumOff val="60000"/>
                  </a:schemeClr>
                </a:solidFill>
              </a:rPr>
              <a:t>NN2024  Whistler, BC CA /  BC </a:t>
            </a:r>
          </a:p>
        </p:txBody>
      </p:sp>
    </p:spTree>
    <p:extLst>
      <p:ext uri="{BB962C8B-B14F-4D97-AF65-F5344CB8AC3E}">
        <p14:creationId xmlns:p14="http://schemas.microsoft.com/office/powerpoint/2010/main" val="4043777215"/>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F2106DA-2CD1-1106-63CF-8A7B69ED0B5A}"/>
              </a:ext>
            </a:extLst>
          </p:cNvPr>
          <p:cNvSpPr>
            <a:spLocks noGrp="1"/>
          </p:cNvSpPr>
          <p:nvPr>
            <p:ph type="title"/>
          </p:nvPr>
        </p:nvSpPr>
        <p:spPr>
          <a:xfrm>
            <a:off x="304800" y="1447800"/>
            <a:ext cx="7772400" cy="857250"/>
          </a:xfrm>
        </p:spPr>
        <p:txBody>
          <a:bodyPr>
            <a:normAutofit/>
          </a:bodyPr>
          <a:lstStyle/>
          <a:p>
            <a:pPr algn="ctr"/>
            <a:r>
              <a:rPr lang="sv-SE" dirty="0" err="1"/>
              <a:t>Thank</a:t>
            </a:r>
            <a:r>
              <a:rPr lang="sv-SE" dirty="0"/>
              <a:t> </a:t>
            </a:r>
            <a:r>
              <a:rPr lang="sv-SE" dirty="0" err="1"/>
              <a:t>You</a:t>
            </a:r>
            <a:r>
              <a:rPr lang="sv-SE" dirty="0"/>
              <a:t> </a:t>
            </a:r>
          </a:p>
        </p:txBody>
      </p:sp>
    </p:spTree>
    <p:extLst>
      <p:ext uri="{BB962C8B-B14F-4D97-AF65-F5344CB8AC3E}">
        <p14:creationId xmlns:p14="http://schemas.microsoft.com/office/powerpoint/2010/main" val="138475975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7C29F17-5D36-988F-7819-FAED392EB1A1}"/>
              </a:ext>
            </a:extLst>
          </p:cNvPr>
          <p:cNvSpPr>
            <a:spLocks noGrp="1"/>
          </p:cNvSpPr>
          <p:nvPr>
            <p:ph type="title"/>
          </p:nvPr>
        </p:nvSpPr>
        <p:spPr/>
        <p:txBody>
          <a:bodyPr/>
          <a:lstStyle/>
          <a:p>
            <a:r>
              <a:rPr lang="sv-SE" dirty="0"/>
              <a:t>Backup</a:t>
            </a:r>
          </a:p>
        </p:txBody>
      </p:sp>
    </p:spTree>
    <p:extLst>
      <p:ext uri="{BB962C8B-B14F-4D97-AF65-F5344CB8AC3E}">
        <p14:creationId xmlns:p14="http://schemas.microsoft.com/office/powerpoint/2010/main" val="76512495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ssl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188640"/>
            <a:ext cx="7920880" cy="3403405"/>
          </a:xfrm>
          <a:prstGeom prst="rect">
            <a:avLst/>
          </a:prstGeom>
        </p:spPr>
      </p:pic>
      <p:pic>
        <p:nvPicPr>
          <p:cNvPr id="5" name="Picture 4" descr="Ressler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3808" y="3645024"/>
            <a:ext cx="4032448" cy="3077071"/>
          </a:xfrm>
          <a:prstGeom prst="rect">
            <a:avLst/>
          </a:prstGeom>
        </p:spPr>
      </p:pic>
      <p:sp>
        <p:nvSpPr>
          <p:cNvPr id="2" name="Footer Placeholder 1"/>
          <p:cNvSpPr>
            <a:spLocks noGrp="1"/>
          </p:cNvSpPr>
          <p:nvPr>
            <p:ph type="ftr" sz="quarter" idx="10"/>
          </p:nvPr>
        </p:nvSpPr>
        <p:spPr bwMode="auto">
          <a:xfrm>
            <a:off x="1406525" y="6424613"/>
            <a:ext cx="7643813" cy="3571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ctr" rtl="0" fontAlgn="base">
              <a:spcBef>
                <a:spcPct val="0"/>
              </a:spcBef>
              <a:spcAft>
                <a:spcPct val="0"/>
              </a:spcAft>
              <a:defRPr sz="1100" kern="1200" smtClean="0">
                <a:solidFill>
                  <a:schemeClr val="bg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defRPr/>
            </a:pPr>
            <a:r>
              <a:rPr lang="en-US"/>
              <a:t>Swedish Annual Nuclear Physics Meeting 2022 / Bo Cederwall</a:t>
            </a:r>
            <a:endParaRPr lang="en-GB" dirty="0"/>
          </a:p>
        </p:txBody>
      </p:sp>
      <p:pic>
        <p:nvPicPr>
          <p:cNvPr id="3" name="Picture 8" descr="kth_cmyk">
            <a:extLst>
              <a:ext uri="{FF2B5EF4-FFF2-40B4-BE49-F238E27FC236}">
                <a16:creationId xmlns:a16="http://schemas.microsoft.com/office/drawing/2014/main" id="{B33C5664-A5D6-C5E9-451F-A3DCDE2463A5}"/>
              </a:ext>
            </a:extLst>
          </p:cNvPr>
          <p:cNvPicPr>
            <a:picLocks noChangeAspect="1" noChangeArrowheads="1"/>
          </p:cNvPicPr>
          <p:nvPr/>
        </p:nvPicPr>
        <p:blipFill>
          <a:blip r:embed="rId4" cstate="print"/>
          <a:srcRect/>
          <a:stretch>
            <a:fillRect/>
          </a:stretch>
        </p:blipFill>
        <p:spPr bwMode="auto">
          <a:xfrm>
            <a:off x="104176" y="84957"/>
            <a:ext cx="819150" cy="819150"/>
          </a:xfrm>
          <a:prstGeom prst="rect">
            <a:avLst/>
          </a:prstGeom>
          <a:noFill/>
          <a:ln w="9525">
            <a:noFill/>
            <a:miter lim="800000"/>
            <a:headEnd/>
            <a:tailEnd/>
          </a:ln>
        </p:spPr>
      </p:pic>
    </p:spTree>
    <p:extLst>
      <p:ext uri="{BB962C8B-B14F-4D97-AF65-F5344CB8AC3E}">
        <p14:creationId xmlns:p14="http://schemas.microsoft.com/office/powerpoint/2010/main" val="3824644157"/>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41491" y="1791843"/>
            <a:ext cx="8658225" cy="3980815"/>
            <a:chOff x="241490" y="934592"/>
            <a:chExt cx="8658225" cy="3980815"/>
          </a:xfrm>
        </p:grpSpPr>
        <p:pic>
          <p:nvPicPr>
            <p:cNvPr id="3" name="object 3"/>
            <p:cNvPicPr/>
            <p:nvPr/>
          </p:nvPicPr>
          <p:blipFill>
            <a:blip r:embed="rId2" cstate="print"/>
            <a:stretch>
              <a:fillRect/>
            </a:stretch>
          </p:blipFill>
          <p:spPr>
            <a:xfrm>
              <a:off x="720090" y="934592"/>
              <a:ext cx="7844408" cy="3923919"/>
            </a:xfrm>
            <a:prstGeom prst="rect">
              <a:avLst/>
            </a:prstGeom>
          </p:spPr>
        </p:pic>
        <p:sp>
          <p:nvSpPr>
            <p:cNvPr id="4" name="object 4"/>
            <p:cNvSpPr/>
            <p:nvPr/>
          </p:nvSpPr>
          <p:spPr>
            <a:xfrm>
              <a:off x="936866" y="2599943"/>
              <a:ext cx="5664200" cy="2315210"/>
            </a:xfrm>
            <a:custGeom>
              <a:avLst/>
              <a:gdLst/>
              <a:ahLst/>
              <a:cxnLst/>
              <a:rect l="l" t="t" r="r" b="b"/>
              <a:pathLst>
                <a:path w="5664200" h="2315210">
                  <a:moveTo>
                    <a:pt x="3646182" y="177673"/>
                  </a:moveTo>
                  <a:lnTo>
                    <a:pt x="3511943" y="177673"/>
                  </a:lnTo>
                  <a:lnTo>
                    <a:pt x="3467481" y="177673"/>
                  </a:lnTo>
                  <a:lnTo>
                    <a:pt x="3467112" y="266319"/>
                  </a:lnTo>
                  <a:lnTo>
                    <a:pt x="3646182" y="177673"/>
                  </a:lnTo>
                  <a:close/>
                </a:path>
                <a:path w="5664200" h="2315210">
                  <a:moveTo>
                    <a:pt x="3733939" y="134239"/>
                  </a:moveTo>
                  <a:lnTo>
                    <a:pt x="3468255" y="0"/>
                  </a:lnTo>
                  <a:lnTo>
                    <a:pt x="3467874" y="88709"/>
                  </a:lnTo>
                  <a:lnTo>
                    <a:pt x="393" y="73533"/>
                  </a:lnTo>
                  <a:lnTo>
                    <a:pt x="0" y="162306"/>
                  </a:lnTo>
                  <a:lnTo>
                    <a:pt x="3467493" y="177482"/>
                  </a:lnTo>
                  <a:lnTo>
                    <a:pt x="3511943" y="177673"/>
                  </a:lnTo>
                  <a:lnTo>
                    <a:pt x="3646576" y="177482"/>
                  </a:lnTo>
                  <a:lnTo>
                    <a:pt x="3733939" y="134239"/>
                  </a:lnTo>
                  <a:close/>
                </a:path>
                <a:path w="5664200" h="2315210">
                  <a:moveTo>
                    <a:pt x="5575986" y="2226449"/>
                  </a:moveTo>
                  <a:lnTo>
                    <a:pt x="5442089" y="2226449"/>
                  </a:lnTo>
                  <a:lnTo>
                    <a:pt x="5397627" y="2226449"/>
                  </a:lnTo>
                  <a:lnTo>
                    <a:pt x="5397385" y="2315095"/>
                  </a:lnTo>
                  <a:lnTo>
                    <a:pt x="5575986" y="2226449"/>
                  </a:lnTo>
                  <a:close/>
                </a:path>
                <a:path w="5664200" h="2315210">
                  <a:moveTo>
                    <a:pt x="5664085" y="2182723"/>
                  </a:moveTo>
                  <a:lnTo>
                    <a:pt x="5398147" y="2048776"/>
                  </a:lnTo>
                  <a:lnTo>
                    <a:pt x="5397893" y="2137549"/>
                  </a:lnTo>
                  <a:lnTo>
                    <a:pt x="2120277" y="2127897"/>
                  </a:lnTo>
                  <a:lnTo>
                    <a:pt x="2119896" y="2216658"/>
                  </a:lnTo>
                  <a:lnTo>
                    <a:pt x="5397639" y="2226322"/>
                  </a:lnTo>
                  <a:lnTo>
                    <a:pt x="5442089" y="2226449"/>
                  </a:lnTo>
                  <a:lnTo>
                    <a:pt x="5576240" y="2226322"/>
                  </a:lnTo>
                  <a:lnTo>
                    <a:pt x="5664085" y="2182723"/>
                  </a:lnTo>
                  <a:close/>
                </a:path>
              </a:pathLst>
            </a:custGeom>
            <a:solidFill>
              <a:srgbClr val="FF0000">
                <a:alpha val="79998"/>
              </a:srgbClr>
            </a:solidFill>
          </p:spPr>
          <p:txBody>
            <a:bodyPr wrap="square" lIns="0" tIns="0" rIns="0" bIns="0" rtlCol="0"/>
            <a:lstStyle/>
            <a:p>
              <a:endParaRPr/>
            </a:p>
          </p:txBody>
        </p:sp>
        <p:sp>
          <p:nvSpPr>
            <p:cNvPr id="5" name="object 5"/>
            <p:cNvSpPr/>
            <p:nvPr/>
          </p:nvSpPr>
          <p:spPr>
            <a:xfrm>
              <a:off x="4308601" y="4245292"/>
              <a:ext cx="1041400" cy="434340"/>
            </a:xfrm>
            <a:custGeom>
              <a:avLst/>
              <a:gdLst/>
              <a:ahLst/>
              <a:cxnLst/>
              <a:rect l="l" t="t" r="r" b="b"/>
              <a:pathLst>
                <a:path w="1041400" h="434339">
                  <a:moveTo>
                    <a:pt x="1040891" y="0"/>
                  </a:moveTo>
                  <a:lnTo>
                    <a:pt x="0" y="0"/>
                  </a:lnTo>
                  <a:lnTo>
                    <a:pt x="0" y="434340"/>
                  </a:lnTo>
                  <a:lnTo>
                    <a:pt x="1040891" y="434340"/>
                  </a:lnTo>
                  <a:lnTo>
                    <a:pt x="1040891" y="0"/>
                  </a:lnTo>
                  <a:close/>
                </a:path>
              </a:pathLst>
            </a:custGeom>
            <a:solidFill>
              <a:srgbClr val="FFFFFF"/>
            </a:solidFill>
          </p:spPr>
          <p:txBody>
            <a:bodyPr wrap="square" lIns="0" tIns="0" rIns="0" bIns="0" rtlCol="0"/>
            <a:lstStyle/>
            <a:p>
              <a:endParaRPr/>
            </a:p>
          </p:txBody>
        </p:sp>
        <p:sp>
          <p:nvSpPr>
            <p:cNvPr id="6" name="object 6"/>
            <p:cNvSpPr/>
            <p:nvPr/>
          </p:nvSpPr>
          <p:spPr>
            <a:xfrm>
              <a:off x="4308601" y="4245292"/>
              <a:ext cx="1041400" cy="434340"/>
            </a:xfrm>
            <a:custGeom>
              <a:avLst/>
              <a:gdLst/>
              <a:ahLst/>
              <a:cxnLst/>
              <a:rect l="l" t="t" r="r" b="b"/>
              <a:pathLst>
                <a:path w="1041400" h="434339">
                  <a:moveTo>
                    <a:pt x="0" y="434340"/>
                  </a:moveTo>
                  <a:lnTo>
                    <a:pt x="1040891" y="434340"/>
                  </a:lnTo>
                  <a:lnTo>
                    <a:pt x="1040891" y="0"/>
                  </a:lnTo>
                  <a:lnTo>
                    <a:pt x="0" y="0"/>
                  </a:lnTo>
                  <a:lnTo>
                    <a:pt x="0" y="434340"/>
                  </a:lnTo>
                  <a:close/>
                </a:path>
              </a:pathLst>
            </a:custGeom>
            <a:ln w="25526">
              <a:solidFill>
                <a:srgbClr val="000000"/>
              </a:solidFill>
            </a:ln>
          </p:spPr>
          <p:txBody>
            <a:bodyPr wrap="square" lIns="0" tIns="0" rIns="0" bIns="0" rtlCol="0"/>
            <a:lstStyle/>
            <a:p>
              <a:endParaRPr/>
            </a:p>
          </p:txBody>
        </p:sp>
        <p:sp>
          <p:nvSpPr>
            <p:cNvPr id="7" name="object 7"/>
            <p:cNvSpPr/>
            <p:nvPr/>
          </p:nvSpPr>
          <p:spPr>
            <a:xfrm>
              <a:off x="4888864" y="4343653"/>
              <a:ext cx="329565" cy="245110"/>
            </a:xfrm>
            <a:custGeom>
              <a:avLst/>
              <a:gdLst/>
              <a:ahLst/>
              <a:cxnLst/>
              <a:rect l="l" t="t" r="r" b="b"/>
              <a:pathLst>
                <a:path w="329564" h="245110">
                  <a:moveTo>
                    <a:pt x="329438" y="88"/>
                  </a:moveTo>
                  <a:lnTo>
                    <a:pt x="145796" y="0"/>
                  </a:lnTo>
                  <a:lnTo>
                    <a:pt x="84455" y="211810"/>
                  </a:lnTo>
                  <a:lnTo>
                    <a:pt x="40639" y="115519"/>
                  </a:lnTo>
                  <a:lnTo>
                    <a:pt x="0" y="134137"/>
                  </a:lnTo>
                  <a:lnTo>
                    <a:pt x="3810" y="143446"/>
                  </a:lnTo>
                  <a:lnTo>
                    <a:pt x="24764" y="134137"/>
                  </a:lnTo>
                  <a:lnTo>
                    <a:pt x="76200" y="244576"/>
                  </a:lnTo>
                  <a:lnTo>
                    <a:pt x="88137" y="244576"/>
                  </a:lnTo>
                  <a:lnTo>
                    <a:pt x="154939" y="16510"/>
                  </a:lnTo>
                  <a:lnTo>
                    <a:pt x="329438" y="16471"/>
                  </a:lnTo>
                  <a:lnTo>
                    <a:pt x="329438" y="88"/>
                  </a:lnTo>
                  <a:close/>
                </a:path>
              </a:pathLst>
            </a:custGeom>
            <a:solidFill>
              <a:srgbClr val="000000"/>
            </a:solidFill>
          </p:spPr>
          <p:txBody>
            <a:bodyPr wrap="square" lIns="0" tIns="0" rIns="0" bIns="0" rtlCol="0"/>
            <a:lstStyle/>
            <a:p>
              <a:endParaRPr/>
            </a:p>
          </p:txBody>
        </p:sp>
      </p:grpSp>
      <p:sp>
        <p:nvSpPr>
          <p:cNvPr id="8" name="object 8"/>
          <p:cNvSpPr txBox="1">
            <a:spLocks noGrp="1"/>
          </p:cNvSpPr>
          <p:nvPr>
            <p:ph type="title"/>
          </p:nvPr>
        </p:nvSpPr>
        <p:spPr>
          <a:xfrm>
            <a:off x="1498282" y="376232"/>
            <a:ext cx="6147435" cy="874598"/>
          </a:xfrm>
          <a:prstGeom prst="rect">
            <a:avLst/>
          </a:prstGeom>
        </p:spPr>
        <p:txBody>
          <a:bodyPr vert="horz" wrap="square" lIns="0" tIns="12700" rIns="0" bIns="0" rtlCol="0" anchor="ctr">
            <a:spAutoFit/>
          </a:bodyPr>
          <a:lstStyle/>
          <a:p>
            <a:pPr marL="12700">
              <a:spcBef>
                <a:spcPts val="100"/>
              </a:spcBef>
            </a:pPr>
            <a:r>
              <a:rPr sz="2800" b="0" spc="-5" dirty="0">
                <a:latin typeface="Garamond" panose="02020404030301010803" pitchFamily="18" charset="0"/>
              </a:rPr>
              <a:t>N</a:t>
            </a:r>
            <a:r>
              <a:rPr lang="sv-SE" sz="2800" b="0" spc="-5" dirty="0">
                <a:latin typeface="Garamond" panose="02020404030301010803" pitchFamily="18" charset="0"/>
              </a:rPr>
              <a:t>EDA </a:t>
            </a:r>
            <a:br>
              <a:rPr lang="sv-SE" sz="2800" b="0" spc="-5" dirty="0">
                <a:latin typeface="Garamond" panose="02020404030301010803" pitchFamily="18" charset="0"/>
              </a:rPr>
            </a:br>
            <a:r>
              <a:rPr lang="sv-SE" sz="2800" b="0" spc="-5" dirty="0" err="1">
                <a:latin typeface="Garamond" panose="02020404030301010803" pitchFamily="18" charset="0"/>
              </a:rPr>
              <a:t>energy</a:t>
            </a:r>
            <a:r>
              <a:rPr lang="sv-SE" sz="2800" b="0" spc="-5" dirty="0">
                <a:latin typeface="Garamond" panose="02020404030301010803" pitchFamily="18" charset="0"/>
              </a:rPr>
              <a:t> vs TOF</a:t>
            </a:r>
            <a:endParaRPr sz="2800" b="0" dirty="0">
              <a:latin typeface="Garamond" panose="02020404030301010803" pitchFamily="18" charset="0"/>
            </a:endParaRPr>
          </a:p>
        </p:txBody>
      </p:sp>
      <p:sp>
        <p:nvSpPr>
          <p:cNvPr id="9" name="object 9"/>
          <p:cNvSpPr txBox="1"/>
          <p:nvPr/>
        </p:nvSpPr>
        <p:spPr>
          <a:xfrm>
            <a:off x="4308602" y="5102543"/>
            <a:ext cx="1041400" cy="381515"/>
          </a:xfrm>
          <a:prstGeom prst="rect">
            <a:avLst/>
          </a:prstGeom>
        </p:spPr>
        <p:txBody>
          <a:bodyPr vert="horz" wrap="square" lIns="0" tIns="73025" rIns="0" bIns="0" rtlCol="0">
            <a:spAutoFit/>
          </a:bodyPr>
          <a:lstStyle/>
          <a:p>
            <a:pPr marL="130810">
              <a:spcBef>
                <a:spcPts val="575"/>
              </a:spcBef>
              <a:tabLst>
                <a:tab pos="742315" algn="l"/>
              </a:tabLst>
            </a:pPr>
            <a:r>
              <a:rPr sz="2000" dirty="0">
                <a:latin typeface="Cambria Math"/>
                <a:cs typeface="Cambria Math"/>
              </a:rPr>
              <a:t>𝒗</a:t>
            </a:r>
            <a:r>
              <a:rPr sz="2000" spc="-5" dirty="0">
                <a:latin typeface="Cambria Math"/>
                <a:cs typeface="Cambria Math"/>
              </a:rPr>
              <a:t> </a:t>
            </a:r>
            <a:r>
              <a:rPr sz="2000" dirty="0">
                <a:latin typeface="Cambria Math"/>
                <a:cs typeface="Cambria Math"/>
              </a:rPr>
              <a:t>~	𝑬</a:t>
            </a:r>
            <a:endParaRPr sz="2000">
              <a:latin typeface="Cambria Math"/>
              <a:cs typeface="Cambria Math"/>
            </a:endParaRPr>
          </a:p>
        </p:txBody>
      </p:sp>
      <p:grpSp>
        <p:nvGrpSpPr>
          <p:cNvPr id="10" name="object 10"/>
          <p:cNvGrpSpPr/>
          <p:nvPr/>
        </p:nvGrpSpPr>
        <p:grpSpPr>
          <a:xfrm>
            <a:off x="2105470" y="3071304"/>
            <a:ext cx="1626235" cy="426084"/>
            <a:chOff x="2105469" y="2214054"/>
            <a:chExt cx="1626235" cy="426084"/>
          </a:xfrm>
        </p:grpSpPr>
        <p:sp>
          <p:nvSpPr>
            <p:cNvPr id="11" name="object 11"/>
            <p:cNvSpPr/>
            <p:nvPr/>
          </p:nvSpPr>
          <p:spPr>
            <a:xfrm>
              <a:off x="2118233" y="2226818"/>
              <a:ext cx="1600200" cy="400050"/>
            </a:xfrm>
            <a:custGeom>
              <a:avLst/>
              <a:gdLst/>
              <a:ahLst/>
              <a:cxnLst/>
              <a:rect l="l" t="t" r="r" b="b"/>
              <a:pathLst>
                <a:path w="1600200" h="400050">
                  <a:moveTo>
                    <a:pt x="1600199" y="0"/>
                  </a:moveTo>
                  <a:lnTo>
                    <a:pt x="0" y="0"/>
                  </a:lnTo>
                  <a:lnTo>
                    <a:pt x="0" y="400050"/>
                  </a:lnTo>
                  <a:lnTo>
                    <a:pt x="1600199" y="400050"/>
                  </a:lnTo>
                  <a:lnTo>
                    <a:pt x="1600199" y="0"/>
                  </a:lnTo>
                  <a:close/>
                </a:path>
              </a:pathLst>
            </a:custGeom>
            <a:solidFill>
              <a:srgbClr val="FFFFFF"/>
            </a:solidFill>
          </p:spPr>
          <p:txBody>
            <a:bodyPr wrap="square" lIns="0" tIns="0" rIns="0" bIns="0" rtlCol="0"/>
            <a:lstStyle/>
            <a:p>
              <a:endParaRPr/>
            </a:p>
          </p:txBody>
        </p:sp>
        <p:sp>
          <p:nvSpPr>
            <p:cNvPr id="12" name="object 12"/>
            <p:cNvSpPr/>
            <p:nvPr/>
          </p:nvSpPr>
          <p:spPr>
            <a:xfrm>
              <a:off x="2118233" y="2226818"/>
              <a:ext cx="1600200" cy="400050"/>
            </a:xfrm>
            <a:custGeom>
              <a:avLst/>
              <a:gdLst/>
              <a:ahLst/>
              <a:cxnLst/>
              <a:rect l="l" t="t" r="r" b="b"/>
              <a:pathLst>
                <a:path w="1600200" h="400050">
                  <a:moveTo>
                    <a:pt x="0" y="400050"/>
                  </a:moveTo>
                  <a:lnTo>
                    <a:pt x="1600199" y="400050"/>
                  </a:lnTo>
                  <a:lnTo>
                    <a:pt x="1600199" y="0"/>
                  </a:lnTo>
                  <a:lnTo>
                    <a:pt x="0" y="0"/>
                  </a:lnTo>
                  <a:lnTo>
                    <a:pt x="0" y="400050"/>
                  </a:lnTo>
                  <a:close/>
                </a:path>
              </a:pathLst>
            </a:custGeom>
            <a:ln w="25526">
              <a:solidFill>
                <a:srgbClr val="000000"/>
              </a:solidFill>
            </a:ln>
          </p:spPr>
          <p:txBody>
            <a:bodyPr wrap="square" lIns="0" tIns="0" rIns="0" bIns="0" rtlCol="0"/>
            <a:lstStyle/>
            <a:p>
              <a:endParaRPr/>
            </a:p>
          </p:txBody>
        </p:sp>
      </p:grpSp>
      <p:sp>
        <p:nvSpPr>
          <p:cNvPr id="13" name="object 13"/>
          <p:cNvSpPr txBox="1"/>
          <p:nvPr/>
        </p:nvSpPr>
        <p:spPr>
          <a:xfrm>
            <a:off x="2118232" y="3084068"/>
            <a:ext cx="1600200" cy="346249"/>
          </a:xfrm>
          <a:prstGeom prst="rect">
            <a:avLst/>
          </a:prstGeom>
        </p:spPr>
        <p:txBody>
          <a:bodyPr vert="horz" wrap="square" lIns="0" tIns="38100" rIns="0" bIns="0" rtlCol="0">
            <a:spAutoFit/>
          </a:bodyPr>
          <a:lstStyle/>
          <a:p>
            <a:pPr marL="132715">
              <a:spcBef>
                <a:spcPts val="300"/>
              </a:spcBef>
            </a:pPr>
            <a:r>
              <a:rPr sz="2000" dirty="0">
                <a:latin typeface="Cambria Math"/>
                <a:cs typeface="Cambria Math"/>
              </a:rPr>
              <a:t>𝒗</a:t>
            </a:r>
            <a:r>
              <a:rPr sz="2000" spc="-30" dirty="0">
                <a:latin typeface="Cambria Math"/>
                <a:cs typeface="Cambria Math"/>
              </a:rPr>
              <a:t> </a:t>
            </a:r>
            <a:r>
              <a:rPr sz="2000" dirty="0">
                <a:latin typeface="Cambria Math"/>
                <a:cs typeface="Cambria Math"/>
              </a:rPr>
              <a:t>~</a:t>
            </a:r>
            <a:r>
              <a:rPr sz="2000" spc="-30" dirty="0">
                <a:latin typeface="Cambria Math"/>
                <a:cs typeface="Cambria Math"/>
              </a:rPr>
              <a:t> </a:t>
            </a:r>
            <a:r>
              <a:rPr sz="2000" spc="-5" dirty="0">
                <a:latin typeface="Cambria Math"/>
                <a:cs typeface="Cambria Math"/>
              </a:rPr>
              <a:t>𝟏𝟎/𝐓𝐨𝐅</a:t>
            </a:r>
            <a:endParaRPr sz="2000">
              <a:latin typeface="Cambria Math"/>
              <a:cs typeface="Cambria Math"/>
            </a:endParaRPr>
          </a:p>
        </p:txBody>
      </p:sp>
      <p:sp>
        <p:nvSpPr>
          <p:cNvPr id="15" name="object 15"/>
          <p:cNvSpPr txBox="1"/>
          <p:nvPr/>
        </p:nvSpPr>
        <p:spPr>
          <a:xfrm>
            <a:off x="8739758" y="5785566"/>
            <a:ext cx="166370" cy="154529"/>
          </a:xfrm>
          <a:prstGeom prst="rect">
            <a:avLst/>
          </a:prstGeom>
        </p:spPr>
        <p:txBody>
          <a:bodyPr vert="horz" wrap="square" lIns="0" tIns="635" rIns="0" bIns="0" rtlCol="0">
            <a:spAutoFit/>
          </a:bodyPr>
          <a:lstStyle/>
          <a:p>
            <a:pPr marL="12700">
              <a:spcBef>
                <a:spcPts val="5"/>
              </a:spcBef>
            </a:pPr>
            <a:r>
              <a:rPr sz="1000" b="1" spc="-10" dirty="0">
                <a:latin typeface="Arial"/>
                <a:cs typeface="Arial"/>
              </a:rPr>
              <a:t>22</a:t>
            </a:r>
            <a:endParaRPr sz="1000">
              <a:latin typeface="Arial"/>
              <a:cs typeface="Arial"/>
            </a:endParaRPr>
          </a:p>
        </p:txBody>
      </p:sp>
      <p:sp>
        <p:nvSpPr>
          <p:cNvPr id="16" name="Platshållare för sidfot 15">
            <a:extLst>
              <a:ext uri="{FF2B5EF4-FFF2-40B4-BE49-F238E27FC236}">
                <a16:creationId xmlns:a16="http://schemas.microsoft.com/office/drawing/2014/main" id="{86824B45-1DC6-A86F-51E8-44D715EA2AA4}"/>
              </a:ext>
            </a:extLst>
          </p:cNvPr>
          <p:cNvSpPr>
            <a:spLocks noGrp="1"/>
          </p:cNvSpPr>
          <p:nvPr>
            <p:ph type="ftr" sz="quarter" idx="5"/>
          </p:nvPr>
        </p:nvSpPr>
        <p:spPr/>
        <p:txBody>
          <a:bodyPr/>
          <a:lstStyle/>
          <a:p>
            <a:endParaRPr lang="sv-SE" dirty="0"/>
          </a:p>
        </p:txBody>
      </p:sp>
      <p:sp>
        <p:nvSpPr>
          <p:cNvPr id="17" name="textruta 16">
            <a:extLst>
              <a:ext uri="{FF2B5EF4-FFF2-40B4-BE49-F238E27FC236}">
                <a16:creationId xmlns:a16="http://schemas.microsoft.com/office/drawing/2014/main" id="{3A3F9598-B24A-BF0F-37BD-71F3237340A0}"/>
              </a:ext>
            </a:extLst>
          </p:cNvPr>
          <p:cNvSpPr txBox="1"/>
          <p:nvPr/>
        </p:nvSpPr>
        <p:spPr>
          <a:xfrm>
            <a:off x="6988331" y="6615944"/>
            <a:ext cx="2365099"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sv-SE" sz="1200" dirty="0">
                <a:solidFill>
                  <a:schemeClr val="accent2">
                    <a:lumMod val="40000"/>
                    <a:lumOff val="60000"/>
                  </a:schemeClr>
                </a:solidFill>
              </a:rPr>
              <a:t>NN2024  Whistler, BC CA /  BC </a:t>
            </a:r>
          </a:p>
        </p:txBody>
      </p:sp>
    </p:spTree>
    <p:extLst>
      <p:ext uri="{BB962C8B-B14F-4D97-AF65-F5344CB8AC3E}">
        <p14:creationId xmlns:p14="http://schemas.microsoft.com/office/powerpoint/2010/main" val="3665769628"/>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txBox="1">
            <a:spLocks noChangeArrowheads="1"/>
          </p:cNvSpPr>
          <p:nvPr/>
        </p:nvSpPr>
        <p:spPr>
          <a:xfrm>
            <a:off x="35496" y="5311228"/>
            <a:ext cx="8507412" cy="854076"/>
          </a:xfrm>
          <a:prstGeom prst="rect">
            <a:avLst/>
          </a:prstGeom>
        </p:spPr>
        <p:txBody>
          <a:bodyPr/>
          <a:lstStyle>
            <a:lvl1pPr algn="ctr" rtl="0" eaLnBrk="0" fontAlgn="base" hangingPunct="0">
              <a:spcBef>
                <a:spcPct val="0"/>
              </a:spcBef>
              <a:spcAft>
                <a:spcPct val="0"/>
              </a:spcAft>
              <a:defRPr sz="3200">
                <a:solidFill>
                  <a:schemeClr val="tx2"/>
                </a:solidFill>
                <a:latin typeface="Calibri"/>
                <a:ea typeface="ＭＳ Ｐゴシック" charset="0"/>
                <a:cs typeface="Calibri"/>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a:r>
              <a:rPr lang="en-GB" sz="1600" dirty="0">
                <a:solidFill>
                  <a:schemeClr val="tx1"/>
                </a:solidFill>
              </a:rPr>
              <a:t>Note:</a:t>
            </a:r>
          </a:p>
          <a:p>
            <a:pPr algn="l"/>
            <a:r>
              <a:rPr lang="en-GB" sz="1600" dirty="0">
                <a:solidFill>
                  <a:schemeClr val="tx1"/>
                </a:solidFill>
              </a:rPr>
              <a:t>Atomic nuclei are finite systems!</a:t>
            </a:r>
          </a:p>
          <a:p>
            <a:pPr algn="l"/>
            <a:r>
              <a:rPr lang="en-GB" sz="1600" dirty="0">
                <a:solidFill>
                  <a:schemeClr val="tx1"/>
                </a:solidFill>
              </a:rPr>
              <a:t>Control parameter is discrete (particle number, excitation energy </a:t>
            </a:r>
            <a:r>
              <a:rPr lang="en-GB" sz="1600" dirty="0" err="1">
                <a:solidFill>
                  <a:schemeClr val="tx1"/>
                </a:solidFill>
              </a:rPr>
              <a:t>etc</a:t>
            </a:r>
            <a:r>
              <a:rPr lang="en-GB" sz="1600" dirty="0">
                <a:solidFill>
                  <a:schemeClr val="tx1"/>
                </a:solidFill>
              </a:rPr>
              <a:t>)</a:t>
            </a:r>
          </a:p>
          <a:p>
            <a:pPr algn="l"/>
            <a:r>
              <a:rPr lang="en-GB" sz="1600" dirty="0">
                <a:solidFill>
                  <a:schemeClr val="tx1"/>
                </a:solidFill>
              </a:rPr>
              <a:t>Two different coexisting </a:t>
            </a:r>
            <a:r>
              <a:rPr lang="en-GB" sz="1600" dirty="0" err="1">
                <a:solidFill>
                  <a:schemeClr val="tx1"/>
                </a:solidFill>
              </a:rPr>
              <a:t>fgermionic</a:t>
            </a:r>
            <a:r>
              <a:rPr lang="en-GB" sz="1600" dirty="0">
                <a:solidFill>
                  <a:schemeClr val="tx1"/>
                </a:solidFill>
              </a:rPr>
              <a:t> systems (neutrons and protons)</a:t>
            </a:r>
          </a:p>
          <a:p>
            <a:pPr algn="l"/>
            <a:endParaRPr lang="en-GB" sz="1600" dirty="0">
              <a:solidFill>
                <a:schemeClr val="tx1"/>
              </a:solidFill>
            </a:endParaRPr>
          </a:p>
        </p:txBody>
      </p:sp>
      <p:grpSp>
        <p:nvGrpSpPr>
          <p:cNvPr id="13" name="Group 12"/>
          <p:cNvGrpSpPr/>
          <p:nvPr/>
        </p:nvGrpSpPr>
        <p:grpSpPr>
          <a:xfrm>
            <a:off x="734492" y="980728"/>
            <a:ext cx="4536504" cy="1944216"/>
            <a:chOff x="2771800" y="2204864"/>
            <a:chExt cx="4536504" cy="1944216"/>
          </a:xfrm>
        </p:grpSpPr>
        <p:cxnSp>
          <p:nvCxnSpPr>
            <p:cNvPr id="6" name="Straight Arrow Connector 5"/>
            <p:cNvCxnSpPr/>
            <p:nvPr/>
          </p:nvCxnSpPr>
          <p:spPr>
            <a:xfrm>
              <a:off x="2771800" y="4149080"/>
              <a:ext cx="453650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2771800" y="2204864"/>
              <a:ext cx="0" cy="194421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755576" y="2996952"/>
            <a:ext cx="4536504" cy="1944216"/>
            <a:chOff x="2771800" y="2204864"/>
            <a:chExt cx="4536504" cy="1944216"/>
          </a:xfrm>
        </p:grpSpPr>
        <p:cxnSp>
          <p:nvCxnSpPr>
            <p:cNvPr id="15" name="Straight Arrow Connector 14"/>
            <p:cNvCxnSpPr/>
            <p:nvPr/>
          </p:nvCxnSpPr>
          <p:spPr>
            <a:xfrm>
              <a:off x="2771800" y="4149080"/>
              <a:ext cx="453650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2771800" y="2204864"/>
              <a:ext cx="0" cy="194421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17" name="TextBox 16"/>
          <p:cNvSpPr txBox="1"/>
          <p:nvPr/>
        </p:nvSpPr>
        <p:spPr>
          <a:xfrm rot="16200000">
            <a:off x="-523745" y="1608172"/>
            <a:ext cx="1775847" cy="584776"/>
          </a:xfrm>
          <a:prstGeom prst="rect">
            <a:avLst/>
          </a:prstGeom>
          <a:noFill/>
        </p:spPr>
        <p:txBody>
          <a:bodyPr wrap="none" rtlCol="0">
            <a:spAutoFit/>
          </a:bodyPr>
          <a:lstStyle/>
          <a:p>
            <a:pPr algn="ctr"/>
            <a:r>
              <a:rPr lang="en-US" sz="1600" dirty="0">
                <a:solidFill>
                  <a:schemeClr val="tx1"/>
                </a:solidFill>
                <a:latin typeface="Calibri"/>
                <a:cs typeface="Calibri"/>
              </a:rPr>
              <a:t>“Order parameter”</a:t>
            </a:r>
          </a:p>
          <a:p>
            <a:pPr algn="ctr"/>
            <a:endParaRPr lang="en-US" sz="1600" dirty="0">
              <a:solidFill>
                <a:schemeClr val="tx1"/>
              </a:solidFill>
              <a:latin typeface="Calibri"/>
              <a:cs typeface="Calibri"/>
            </a:endParaRPr>
          </a:p>
        </p:txBody>
      </p:sp>
      <p:sp>
        <p:nvSpPr>
          <p:cNvPr id="18" name="TextBox 17"/>
          <p:cNvSpPr txBox="1"/>
          <p:nvPr/>
        </p:nvSpPr>
        <p:spPr>
          <a:xfrm rot="16200000">
            <a:off x="-540842" y="3828506"/>
            <a:ext cx="1822234" cy="338554"/>
          </a:xfrm>
          <a:prstGeom prst="rect">
            <a:avLst/>
          </a:prstGeom>
          <a:noFill/>
        </p:spPr>
        <p:txBody>
          <a:bodyPr wrap="none" rtlCol="0">
            <a:spAutoFit/>
          </a:bodyPr>
          <a:lstStyle/>
          <a:p>
            <a:pPr algn="ctr"/>
            <a:r>
              <a:rPr lang="en-US" sz="1600" dirty="0">
                <a:solidFill>
                  <a:schemeClr val="tx1"/>
                </a:solidFill>
                <a:latin typeface="Calibri"/>
                <a:cs typeface="Calibri"/>
              </a:rPr>
              <a:t>“Order  parameter”</a:t>
            </a:r>
          </a:p>
        </p:txBody>
      </p:sp>
      <p:sp>
        <p:nvSpPr>
          <p:cNvPr id="19" name="TextBox 18"/>
          <p:cNvSpPr txBox="1"/>
          <p:nvPr/>
        </p:nvSpPr>
        <p:spPr>
          <a:xfrm>
            <a:off x="2552227" y="5034662"/>
            <a:ext cx="2739853" cy="338554"/>
          </a:xfrm>
          <a:prstGeom prst="rect">
            <a:avLst/>
          </a:prstGeom>
          <a:noFill/>
        </p:spPr>
        <p:txBody>
          <a:bodyPr wrap="none" rtlCol="0">
            <a:spAutoFit/>
          </a:bodyPr>
          <a:lstStyle/>
          <a:p>
            <a:r>
              <a:rPr lang="en-US" sz="1600" dirty="0">
                <a:solidFill>
                  <a:schemeClr val="tx1"/>
                </a:solidFill>
                <a:latin typeface="Calibri"/>
                <a:cs typeface="Calibri"/>
              </a:rPr>
              <a:t>“Control parameter” (</a:t>
            </a:r>
            <a:r>
              <a:rPr lang="en-US" sz="1600" dirty="0" err="1">
                <a:solidFill>
                  <a:schemeClr val="tx1"/>
                </a:solidFill>
                <a:latin typeface="Calibri"/>
                <a:cs typeface="Calibri"/>
              </a:rPr>
              <a:t>B,T,p</a:t>
            </a:r>
            <a:r>
              <a:rPr lang="en-US" sz="1600" dirty="0">
                <a:solidFill>
                  <a:schemeClr val="tx1"/>
                </a:solidFill>
                <a:latin typeface="Calibri"/>
                <a:cs typeface="Calibri"/>
              </a:rPr>
              <a:t>, </a:t>
            </a:r>
            <a:r>
              <a:rPr lang="is-IS" sz="1600" dirty="0">
                <a:solidFill>
                  <a:schemeClr val="tx1"/>
                </a:solidFill>
                <a:latin typeface="Calibri"/>
                <a:cs typeface="Calibri"/>
              </a:rPr>
              <a:t>…)</a:t>
            </a:r>
            <a:endParaRPr lang="en-US" sz="1600" dirty="0">
              <a:solidFill>
                <a:schemeClr val="tx1"/>
              </a:solidFill>
              <a:latin typeface="Calibri"/>
              <a:cs typeface="Calibri"/>
            </a:endParaRPr>
          </a:p>
        </p:txBody>
      </p:sp>
      <p:sp>
        <p:nvSpPr>
          <p:cNvPr id="20" name="TextBox 19"/>
          <p:cNvSpPr txBox="1"/>
          <p:nvPr/>
        </p:nvSpPr>
        <p:spPr>
          <a:xfrm>
            <a:off x="2427476" y="2060848"/>
            <a:ext cx="2288540" cy="338554"/>
          </a:xfrm>
          <a:prstGeom prst="rect">
            <a:avLst/>
          </a:prstGeom>
          <a:noFill/>
        </p:spPr>
        <p:txBody>
          <a:bodyPr wrap="none" rtlCol="0">
            <a:spAutoFit/>
          </a:bodyPr>
          <a:lstStyle/>
          <a:p>
            <a:r>
              <a:rPr lang="en-US" sz="1600" dirty="0">
                <a:solidFill>
                  <a:schemeClr val="tx1"/>
                </a:solidFill>
                <a:latin typeface="Calibri"/>
                <a:cs typeface="Calibri"/>
              </a:rPr>
              <a:t>1</a:t>
            </a:r>
            <a:r>
              <a:rPr lang="en-US" sz="1600" baseline="30000" dirty="0">
                <a:solidFill>
                  <a:schemeClr val="tx1"/>
                </a:solidFill>
                <a:latin typeface="Calibri"/>
                <a:cs typeface="Calibri"/>
              </a:rPr>
              <a:t>st</a:t>
            </a:r>
            <a:r>
              <a:rPr lang="en-US" sz="1600" dirty="0">
                <a:solidFill>
                  <a:schemeClr val="tx1"/>
                </a:solidFill>
                <a:latin typeface="Calibri"/>
                <a:cs typeface="Calibri"/>
              </a:rPr>
              <a:t> order phase transition</a:t>
            </a:r>
          </a:p>
        </p:txBody>
      </p:sp>
      <p:sp>
        <p:nvSpPr>
          <p:cNvPr id="21" name="TextBox 20"/>
          <p:cNvSpPr txBox="1"/>
          <p:nvPr/>
        </p:nvSpPr>
        <p:spPr>
          <a:xfrm>
            <a:off x="2527075" y="4242574"/>
            <a:ext cx="2332957" cy="338554"/>
          </a:xfrm>
          <a:prstGeom prst="rect">
            <a:avLst/>
          </a:prstGeom>
          <a:noFill/>
        </p:spPr>
        <p:txBody>
          <a:bodyPr wrap="none" rtlCol="0">
            <a:spAutoFit/>
          </a:bodyPr>
          <a:lstStyle/>
          <a:p>
            <a:r>
              <a:rPr lang="en-US" sz="1600" dirty="0">
                <a:solidFill>
                  <a:schemeClr val="tx1"/>
                </a:solidFill>
                <a:latin typeface="Calibri"/>
                <a:cs typeface="Calibri"/>
              </a:rPr>
              <a:t>2</a:t>
            </a:r>
            <a:r>
              <a:rPr lang="en-US" sz="1600" baseline="30000" dirty="0">
                <a:solidFill>
                  <a:schemeClr val="tx1"/>
                </a:solidFill>
                <a:latin typeface="Calibri"/>
                <a:cs typeface="Calibri"/>
              </a:rPr>
              <a:t>nd</a:t>
            </a:r>
            <a:r>
              <a:rPr lang="en-US" sz="1600" dirty="0">
                <a:solidFill>
                  <a:schemeClr val="tx1"/>
                </a:solidFill>
                <a:latin typeface="Calibri"/>
                <a:cs typeface="Calibri"/>
              </a:rPr>
              <a:t> order phase transition</a:t>
            </a:r>
          </a:p>
        </p:txBody>
      </p:sp>
      <p:cxnSp>
        <p:nvCxnSpPr>
          <p:cNvPr id="23" name="Straight Connector 22"/>
          <p:cNvCxnSpPr>
            <a:endCxn id="49" idx="0"/>
          </p:cNvCxnSpPr>
          <p:nvPr/>
        </p:nvCxnSpPr>
        <p:spPr>
          <a:xfrm>
            <a:off x="755576" y="1772816"/>
            <a:ext cx="1116124" cy="12700"/>
          </a:xfrm>
          <a:prstGeom prst="line">
            <a:avLst/>
          </a:prstGeom>
          <a:ln>
            <a:solidFill>
              <a:srgbClr val="9E29FF"/>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2195736" y="2891036"/>
            <a:ext cx="1368152" cy="0"/>
          </a:xfrm>
          <a:prstGeom prst="line">
            <a:avLst/>
          </a:prstGeom>
          <a:ln>
            <a:solidFill>
              <a:srgbClr val="9E29FF"/>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2195736" y="2060848"/>
            <a:ext cx="0" cy="792088"/>
          </a:xfrm>
          <a:prstGeom prst="line">
            <a:avLst/>
          </a:prstGeom>
          <a:ln>
            <a:solidFill>
              <a:srgbClr val="9E29FF"/>
            </a:solidFill>
            <a:prstDash val="sysDash"/>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772592" y="3835648"/>
            <a:ext cx="631056" cy="25400"/>
          </a:xfrm>
          <a:prstGeom prst="line">
            <a:avLst/>
          </a:prstGeom>
          <a:ln>
            <a:solidFill>
              <a:srgbClr val="9E29FF"/>
            </a:solidFill>
          </a:ln>
        </p:spPr>
        <p:style>
          <a:lnRef idx="2">
            <a:schemeClr val="accent1"/>
          </a:lnRef>
          <a:fillRef idx="0">
            <a:schemeClr val="accent1"/>
          </a:fillRef>
          <a:effectRef idx="1">
            <a:schemeClr val="accent1"/>
          </a:effectRef>
          <a:fontRef idx="minor">
            <a:schemeClr val="tx1"/>
          </a:fontRef>
        </p:style>
      </p:cxnSp>
      <p:sp>
        <p:nvSpPr>
          <p:cNvPr id="29" name="Arc 28"/>
          <p:cNvSpPr/>
          <p:nvPr/>
        </p:nvSpPr>
        <p:spPr>
          <a:xfrm rot="311949">
            <a:off x="130363" y="3848245"/>
            <a:ext cx="2060598" cy="1975982"/>
          </a:xfrm>
          <a:prstGeom prst="arc">
            <a:avLst/>
          </a:prstGeom>
          <a:ln>
            <a:solidFill>
              <a:srgbClr val="9E29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TextBox 31"/>
          <p:cNvSpPr txBox="1"/>
          <p:nvPr/>
        </p:nvSpPr>
        <p:spPr>
          <a:xfrm>
            <a:off x="2657009" y="44624"/>
            <a:ext cx="3211135" cy="461665"/>
          </a:xfrm>
          <a:prstGeom prst="rect">
            <a:avLst/>
          </a:prstGeom>
          <a:noFill/>
        </p:spPr>
        <p:txBody>
          <a:bodyPr wrap="none" rtlCol="0">
            <a:spAutoFit/>
          </a:bodyPr>
          <a:lstStyle/>
          <a:p>
            <a:r>
              <a:rPr lang="en-US" dirty="0" err="1">
                <a:solidFill>
                  <a:schemeClr val="tx1"/>
                </a:solidFill>
                <a:latin typeface="Calibri"/>
                <a:cs typeface="Calibri"/>
              </a:rPr>
              <a:t>Ginzburg</a:t>
            </a:r>
            <a:r>
              <a:rPr lang="en-US" dirty="0">
                <a:solidFill>
                  <a:schemeClr val="tx1"/>
                </a:solidFill>
                <a:latin typeface="Calibri"/>
                <a:cs typeface="Calibri"/>
              </a:rPr>
              <a:t>-Landau theory</a:t>
            </a:r>
          </a:p>
        </p:txBody>
      </p:sp>
      <p:sp>
        <p:nvSpPr>
          <p:cNvPr id="43" name="TextBox 42"/>
          <p:cNvSpPr txBox="1"/>
          <p:nvPr/>
        </p:nvSpPr>
        <p:spPr>
          <a:xfrm>
            <a:off x="2032555" y="3068960"/>
            <a:ext cx="379205" cy="369332"/>
          </a:xfrm>
          <a:prstGeom prst="rect">
            <a:avLst/>
          </a:prstGeom>
          <a:noFill/>
        </p:spPr>
        <p:txBody>
          <a:bodyPr wrap="none" rtlCol="0">
            <a:spAutoFit/>
          </a:bodyPr>
          <a:lstStyle/>
          <a:p>
            <a:r>
              <a:rPr lang="en-US" sz="1800" dirty="0">
                <a:solidFill>
                  <a:schemeClr val="tx1"/>
                </a:solidFill>
                <a:latin typeface="Calibri"/>
                <a:cs typeface="Calibri"/>
              </a:rPr>
              <a:t>T</a:t>
            </a:r>
            <a:r>
              <a:rPr lang="en-US" sz="1800" baseline="-25000" dirty="0">
                <a:solidFill>
                  <a:schemeClr val="tx1"/>
                </a:solidFill>
                <a:latin typeface="Calibri"/>
                <a:cs typeface="Calibri"/>
              </a:rPr>
              <a:t>C</a:t>
            </a:r>
          </a:p>
        </p:txBody>
      </p:sp>
      <p:sp>
        <p:nvSpPr>
          <p:cNvPr id="44" name="TextBox 43"/>
          <p:cNvSpPr txBox="1"/>
          <p:nvPr/>
        </p:nvSpPr>
        <p:spPr>
          <a:xfrm>
            <a:off x="2039020" y="4897968"/>
            <a:ext cx="379205" cy="369332"/>
          </a:xfrm>
          <a:prstGeom prst="rect">
            <a:avLst/>
          </a:prstGeom>
          <a:noFill/>
        </p:spPr>
        <p:txBody>
          <a:bodyPr wrap="none" rtlCol="0">
            <a:spAutoFit/>
          </a:bodyPr>
          <a:lstStyle/>
          <a:p>
            <a:r>
              <a:rPr lang="en-US" sz="1800" dirty="0">
                <a:solidFill>
                  <a:schemeClr val="tx1"/>
                </a:solidFill>
                <a:latin typeface="Calibri"/>
                <a:cs typeface="Calibri"/>
              </a:rPr>
              <a:t>T</a:t>
            </a:r>
            <a:r>
              <a:rPr lang="en-US" sz="1800" baseline="-25000" dirty="0">
                <a:solidFill>
                  <a:schemeClr val="tx1"/>
                </a:solidFill>
                <a:latin typeface="Calibri"/>
                <a:cs typeface="Calibri"/>
              </a:rPr>
              <a:t>C</a:t>
            </a:r>
          </a:p>
        </p:txBody>
      </p:sp>
      <p:pic>
        <p:nvPicPr>
          <p:cNvPr id="45" name="Picture 44"/>
          <p:cNvPicPr>
            <a:picLocks noChangeAspect="1"/>
          </p:cNvPicPr>
          <p:nvPr/>
        </p:nvPicPr>
        <p:blipFill>
          <a:blip r:embed="rId2"/>
          <a:stretch>
            <a:fillRect/>
          </a:stretch>
        </p:blipFill>
        <p:spPr>
          <a:xfrm>
            <a:off x="5940152" y="3486663"/>
            <a:ext cx="3096344" cy="2809305"/>
          </a:xfrm>
          <a:prstGeom prst="rect">
            <a:avLst/>
          </a:prstGeom>
        </p:spPr>
      </p:pic>
      <p:sp>
        <p:nvSpPr>
          <p:cNvPr id="49" name="Arc 48"/>
          <p:cNvSpPr/>
          <p:nvPr/>
        </p:nvSpPr>
        <p:spPr>
          <a:xfrm>
            <a:off x="1547664" y="1785516"/>
            <a:ext cx="648072" cy="504056"/>
          </a:xfrm>
          <a:prstGeom prst="arc">
            <a:avLst/>
          </a:prstGeom>
          <a:ln>
            <a:solidFill>
              <a:srgbClr val="9E29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51" name="Picture 50"/>
          <p:cNvPicPr>
            <a:picLocks noChangeAspect="1"/>
          </p:cNvPicPr>
          <p:nvPr/>
        </p:nvPicPr>
        <p:blipFill>
          <a:blip r:embed="rId3"/>
          <a:stretch>
            <a:fillRect/>
          </a:stretch>
        </p:blipFill>
        <p:spPr>
          <a:xfrm>
            <a:off x="5915471" y="463514"/>
            <a:ext cx="3121025" cy="3037494"/>
          </a:xfrm>
          <a:prstGeom prst="rect">
            <a:avLst/>
          </a:prstGeom>
        </p:spPr>
      </p:pic>
    </p:spTree>
    <p:extLst>
      <p:ext uri="{BB962C8B-B14F-4D97-AF65-F5344CB8AC3E}">
        <p14:creationId xmlns:p14="http://schemas.microsoft.com/office/powerpoint/2010/main" val="3181834211"/>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a:xfrm>
            <a:off x="107950" y="125413"/>
            <a:ext cx="8350250" cy="1143000"/>
          </a:xfrm>
        </p:spPr>
        <p:txBody>
          <a:bodyPr/>
          <a:lstStyle/>
          <a:p>
            <a:r>
              <a:rPr lang="en-US" sz="2800">
                <a:solidFill>
                  <a:schemeClr val="bg1"/>
                </a:solidFill>
                <a:latin typeface="Comic Sans MS" charset="0"/>
                <a:cs typeface="Comic Sans MS" charset="0"/>
              </a:rPr>
              <a:t>Precison mass data is crucially lacking for N=Z!</a:t>
            </a:r>
          </a:p>
        </p:txBody>
      </p:sp>
      <p:pic>
        <p:nvPicPr>
          <p:cNvPr id="66563" name="图片 1" descr="Screen Shot 2013-04-02 at 08.42.0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245263"/>
            <a:ext cx="5465763" cy="4873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6564" name="Picture 8" descr="kth_cmy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25413"/>
            <a:ext cx="576263" cy="576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565" name="矩形 2"/>
          <p:cNvSpPr>
            <a:spLocks noChangeArrowheads="1"/>
          </p:cNvSpPr>
          <p:nvPr/>
        </p:nvSpPr>
        <p:spPr bwMode="auto">
          <a:xfrm>
            <a:off x="2700338" y="1196975"/>
            <a:ext cx="4751387"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ltLang="zh-CN" sz="1400"/>
              <a:t>Precision of known masses in the </a:t>
            </a:r>
            <a:r>
              <a:rPr lang="en-US" altLang="zh-CN" sz="1400" baseline="30000"/>
              <a:t>100</a:t>
            </a:r>
            <a:r>
              <a:rPr lang="en-US" altLang="zh-CN" sz="1400"/>
              <a:t>Sn region.</a:t>
            </a:r>
            <a:endParaRPr lang="zh-CN" altLang="en-US" sz="1400"/>
          </a:p>
        </p:txBody>
      </p:sp>
      <p:sp>
        <p:nvSpPr>
          <p:cNvPr id="66566" name="Rectangle 6"/>
          <p:cNvSpPr>
            <a:spLocks noChangeArrowheads="1"/>
          </p:cNvSpPr>
          <p:nvPr/>
        </p:nvSpPr>
        <p:spPr bwMode="auto">
          <a:xfrm>
            <a:off x="1258888" y="6140450"/>
            <a:ext cx="6408737" cy="3127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400" dirty="0"/>
              <a:t>T. </a:t>
            </a:r>
            <a:r>
              <a:rPr lang="en-US" sz="1400" dirty="0" err="1"/>
              <a:t>Faestermann</a:t>
            </a:r>
            <a:r>
              <a:rPr lang="en-US" sz="1400" dirty="0"/>
              <a:t>, M. </a:t>
            </a:r>
            <a:r>
              <a:rPr lang="en-US" sz="1400" dirty="0" err="1"/>
              <a:t>Górska</a:t>
            </a:r>
            <a:r>
              <a:rPr lang="en-US" sz="1400" dirty="0"/>
              <a:t>, and H. </a:t>
            </a:r>
            <a:r>
              <a:rPr lang="en-US" sz="1400" dirty="0" err="1"/>
              <a:t>Grawe</a:t>
            </a:r>
            <a:r>
              <a:rPr lang="en-US" sz="1400" dirty="0"/>
              <a:t>, Prog. Part. </a:t>
            </a:r>
            <a:r>
              <a:rPr lang="en-US" sz="1400" dirty="0" err="1"/>
              <a:t>Nucl.Phys</a:t>
            </a:r>
            <a:r>
              <a:rPr lang="en-US" sz="1400" dirty="0"/>
              <a:t>. 69, 85 (2013)</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title"/>
          </p:nvPr>
        </p:nvSpPr>
        <p:spPr>
          <a:xfrm>
            <a:off x="0" y="44450"/>
            <a:ext cx="9143999" cy="1152302"/>
          </a:xfrm>
        </p:spPr>
        <p:txBody>
          <a:bodyPr/>
          <a:lstStyle/>
          <a:p>
            <a:r>
              <a:rPr lang="sv-SE" sz="2000" dirty="0" err="1">
                <a:solidFill>
                  <a:schemeClr val="tx1"/>
                </a:solidFill>
                <a:latin typeface="Garamond" panose="02020404030301010803" pitchFamily="18" charset="0"/>
                <a:cs typeface="Comic Sans MS"/>
              </a:rPr>
              <a:t>Evidence</a:t>
            </a:r>
            <a:r>
              <a:rPr lang="sv-SE" sz="2000" dirty="0">
                <a:solidFill>
                  <a:schemeClr val="tx1"/>
                </a:solidFill>
                <a:latin typeface="Garamond" panose="02020404030301010803" pitchFamily="18" charset="0"/>
                <a:cs typeface="Comic Sans MS"/>
              </a:rPr>
              <a:t> for </a:t>
            </a:r>
            <a:r>
              <a:rPr lang="sv-SE" sz="2000" i="1" dirty="0" err="1">
                <a:solidFill>
                  <a:schemeClr val="tx1"/>
                </a:solidFill>
                <a:latin typeface="Garamond" panose="02020404030301010803" pitchFamily="18" charset="0"/>
                <a:cs typeface="Comic Sans MS"/>
              </a:rPr>
              <a:t>isovector</a:t>
            </a:r>
            <a:r>
              <a:rPr lang="sv-SE" sz="2000" dirty="0">
                <a:solidFill>
                  <a:schemeClr val="tx1"/>
                </a:solidFill>
                <a:latin typeface="Garamond" panose="02020404030301010803" pitchFamily="18" charset="0"/>
                <a:cs typeface="Comic Sans MS"/>
              </a:rPr>
              <a:t> </a:t>
            </a:r>
            <a:r>
              <a:rPr lang="sv-SE" sz="2000" dirty="0" err="1">
                <a:solidFill>
                  <a:schemeClr val="tx1"/>
                </a:solidFill>
                <a:latin typeface="Garamond" panose="02020404030301010803" pitchFamily="18" charset="0"/>
                <a:cs typeface="Comic Sans MS"/>
              </a:rPr>
              <a:t>np</a:t>
            </a:r>
            <a:r>
              <a:rPr lang="sv-SE" sz="2000" dirty="0">
                <a:solidFill>
                  <a:schemeClr val="tx1"/>
                </a:solidFill>
                <a:latin typeface="Garamond" panose="02020404030301010803" pitchFamily="18" charset="0"/>
                <a:cs typeface="Comic Sans MS"/>
              </a:rPr>
              <a:t> </a:t>
            </a:r>
            <a:r>
              <a:rPr lang="sv-SE" sz="2000" dirty="0" err="1">
                <a:solidFill>
                  <a:schemeClr val="tx1"/>
                </a:solidFill>
                <a:latin typeface="Garamond" panose="02020404030301010803" pitchFamily="18" charset="0"/>
                <a:cs typeface="Comic Sans MS"/>
              </a:rPr>
              <a:t>pairing</a:t>
            </a:r>
            <a:r>
              <a:rPr lang="sv-SE" sz="2000" dirty="0">
                <a:solidFill>
                  <a:schemeClr val="tx1"/>
                </a:solidFill>
                <a:latin typeface="Garamond" panose="02020404030301010803" pitchFamily="18" charset="0"/>
                <a:cs typeface="Comic Sans MS"/>
              </a:rPr>
              <a:t> from </a:t>
            </a:r>
            <a:r>
              <a:rPr lang="sv-SE" sz="2000" dirty="0" err="1">
                <a:solidFill>
                  <a:schemeClr val="tx1"/>
                </a:solidFill>
                <a:latin typeface="Garamond" panose="02020404030301010803" pitchFamily="18" charset="0"/>
                <a:cs typeface="Comic Sans MS"/>
              </a:rPr>
              <a:t>nuclear</a:t>
            </a:r>
            <a:r>
              <a:rPr lang="sv-SE" sz="2000" dirty="0">
                <a:solidFill>
                  <a:schemeClr val="tx1"/>
                </a:solidFill>
                <a:latin typeface="Garamond" panose="02020404030301010803" pitchFamily="18" charset="0"/>
                <a:cs typeface="Comic Sans MS"/>
              </a:rPr>
              <a:t> charge </a:t>
            </a:r>
            <a:r>
              <a:rPr lang="sv-SE" sz="2000" dirty="0" err="1">
                <a:solidFill>
                  <a:schemeClr val="tx1"/>
                </a:solidFill>
                <a:latin typeface="Garamond" panose="02020404030301010803" pitchFamily="18" charset="0"/>
                <a:cs typeface="Comic Sans MS"/>
              </a:rPr>
              <a:t>radius</a:t>
            </a:r>
            <a:endParaRPr lang="sv-SE" sz="2000" dirty="0">
              <a:solidFill>
                <a:schemeClr val="tx1"/>
              </a:solidFill>
              <a:latin typeface="Garamond" panose="02020404030301010803" pitchFamily="18" charset="0"/>
              <a:cs typeface="Comic Sans MS"/>
            </a:endParaRPr>
          </a:p>
        </p:txBody>
      </p:sp>
      <p:sp>
        <p:nvSpPr>
          <p:cNvPr id="3" name="Rectangle 2"/>
          <p:cNvSpPr/>
          <p:nvPr/>
        </p:nvSpPr>
        <p:spPr>
          <a:xfrm>
            <a:off x="1475656" y="5016079"/>
            <a:ext cx="5904656" cy="830997"/>
          </a:xfrm>
          <a:prstGeom prst="rect">
            <a:avLst/>
          </a:prstGeom>
          <a:solidFill>
            <a:srgbClr val="FFFFFF"/>
          </a:solidFill>
        </p:spPr>
        <p:txBody>
          <a:bodyPr wrap="square">
            <a:spAutoFit/>
          </a:bodyPr>
          <a:lstStyle/>
          <a:p>
            <a:r>
              <a:rPr lang="en-US" sz="1600" dirty="0"/>
              <a:t>“Proton-Neutron Pairing Correlations in the Self-Conjugate Nucleus </a:t>
            </a:r>
            <a:r>
              <a:rPr lang="en-US" sz="1600" baseline="30000" dirty="0"/>
              <a:t>38</a:t>
            </a:r>
            <a:r>
              <a:rPr lang="en-US" sz="1600" i="1" dirty="0"/>
              <a:t>K </a:t>
            </a:r>
            <a:r>
              <a:rPr lang="en-US" sz="1600" dirty="0"/>
              <a:t>Probed via a Direct Measurement of the Isomer Shift”</a:t>
            </a:r>
          </a:p>
          <a:p>
            <a:r>
              <a:rPr lang="en-US" sz="1600" dirty="0"/>
              <a:t> M.L. Bissell et al., PRL 113, 052502 (2014)</a:t>
            </a:r>
          </a:p>
        </p:txBody>
      </p:sp>
      <p:pic>
        <p:nvPicPr>
          <p:cNvPr id="4" name="Picture 3"/>
          <p:cNvPicPr>
            <a:picLocks noChangeAspect="1"/>
          </p:cNvPicPr>
          <p:nvPr/>
        </p:nvPicPr>
        <p:blipFill>
          <a:blip r:embed="rId2"/>
          <a:stretch>
            <a:fillRect/>
          </a:stretch>
        </p:blipFill>
        <p:spPr>
          <a:xfrm>
            <a:off x="1619672" y="1180598"/>
            <a:ext cx="5364088" cy="3616554"/>
          </a:xfrm>
          <a:prstGeom prst="rect">
            <a:avLst/>
          </a:prstGeom>
        </p:spPr>
      </p:pic>
      <p:pic>
        <p:nvPicPr>
          <p:cNvPr id="7" name="Picture 13" descr="kth_cmyk">
            <a:extLst>
              <a:ext uri="{FF2B5EF4-FFF2-40B4-BE49-F238E27FC236}">
                <a16:creationId xmlns:a16="http://schemas.microsoft.com/office/drawing/2014/main" id="{8D537AD4-9137-5649-90D8-34CF86D83C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263" cy="576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584247"/>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title"/>
          </p:nvPr>
        </p:nvSpPr>
        <p:spPr>
          <a:xfrm>
            <a:off x="36513" y="-243582"/>
            <a:ext cx="9143999" cy="1152302"/>
          </a:xfrm>
        </p:spPr>
        <p:txBody>
          <a:bodyPr/>
          <a:lstStyle/>
          <a:p>
            <a:r>
              <a:rPr lang="sv-SE" sz="2000" dirty="0">
                <a:solidFill>
                  <a:schemeClr val="tx1"/>
                </a:solidFill>
                <a:latin typeface="Garamond" panose="02020404030301010803" pitchFamily="18" charset="0"/>
                <a:cs typeface="Comic Sans MS"/>
              </a:rPr>
              <a:t>GT (beta </a:t>
            </a:r>
            <a:r>
              <a:rPr lang="sv-SE" sz="2000" dirty="0" err="1">
                <a:solidFill>
                  <a:schemeClr val="tx1"/>
                </a:solidFill>
                <a:latin typeface="Garamond" panose="02020404030301010803" pitchFamily="18" charset="0"/>
                <a:cs typeface="Comic Sans MS"/>
              </a:rPr>
              <a:t>decay</a:t>
            </a:r>
            <a:r>
              <a:rPr lang="sv-SE" sz="2000" dirty="0">
                <a:solidFill>
                  <a:schemeClr val="tx1"/>
                </a:solidFill>
                <a:latin typeface="Garamond" panose="02020404030301010803" pitchFamily="18" charset="0"/>
                <a:cs typeface="Comic Sans MS"/>
              </a:rPr>
              <a:t>) </a:t>
            </a:r>
            <a:r>
              <a:rPr lang="sv-SE" sz="2000" dirty="0" err="1">
                <a:solidFill>
                  <a:schemeClr val="tx1"/>
                </a:solidFill>
                <a:latin typeface="Garamond" panose="02020404030301010803" pitchFamily="18" charset="0"/>
                <a:cs typeface="Comic Sans MS"/>
              </a:rPr>
              <a:t>strengths</a:t>
            </a:r>
            <a:endParaRPr lang="sv-SE" sz="2000" dirty="0">
              <a:solidFill>
                <a:schemeClr val="tx1"/>
              </a:solidFill>
              <a:latin typeface="Garamond" panose="02020404030301010803" pitchFamily="18" charset="0"/>
              <a:cs typeface="Comic Sans MS"/>
            </a:endParaRPr>
          </a:p>
        </p:txBody>
      </p:sp>
      <p:sp>
        <p:nvSpPr>
          <p:cNvPr id="3" name="Rectangle 2"/>
          <p:cNvSpPr/>
          <p:nvPr/>
        </p:nvSpPr>
        <p:spPr>
          <a:xfrm>
            <a:off x="251520" y="3861048"/>
            <a:ext cx="4067944" cy="646331"/>
          </a:xfrm>
          <a:prstGeom prst="rect">
            <a:avLst/>
          </a:prstGeom>
          <a:solidFill>
            <a:srgbClr val="FFFFFF"/>
          </a:solidFill>
        </p:spPr>
        <p:txBody>
          <a:bodyPr wrap="square">
            <a:spAutoFit/>
          </a:bodyPr>
          <a:lstStyle/>
          <a:p>
            <a:r>
              <a:rPr lang="en-US" sz="1200" dirty="0"/>
              <a:t>“Hindered Gamow-Teller Decay to the Odd-Odd N = Z </a:t>
            </a:r>
            <a:r>
              <a:rPr lang="en-US" sz="1200" baseline="30000" dirty="0"/>
              <a:t>62</a:t>
            </a:r>
            <a:r>
              <a:rPr lang="en-US" sz="1200" dirty="0"/>
              <a:t>Ga: Absence of Proton-Neutron T=0 Condensate in A = 62”, </a:t>
            </a:r>
          </a:p>
          <a:p>
            <a:r>
              <a:rPr lang="en-US" sz="1200" dirty="0"/>
              <a:t>E. </a:t>
            </a:r>
            <a:r>
              <a:rPr lang="en-US" sz="1200" dirty="0" err="1"/>
              <a:t>Grodner</a:t>
            </a:r>
            <a:r>
              <a:rPr lang="en-US" sz="1200" dirty="0"/>
              <a:t> et al., PRL 113, 092501 (2014)</a:t>
            </a:r>
          </a:p>
        </p:txBody>
      </p:sp>
      <p:sp>
        <p:nvSpPr>
          <p:cNvPr id="2" name="TextBox 1"/>
          <p:cNvSpPr txBox="1"/>
          <p:nvPr/>
        </p:nvSpPr>
        <p:spPr>
          <a:xfrm>
            <a:off x="793427" y="4581128"/>
            <a:ext cx="7378973" cy="1600438"/>
          </a:xfrm>
          <a:prstGeom prst="rect">
            <a:avLst/>
          </a:prstGeom>
          <a:solidFill>
            <a:srgbClr val="FFFFFF"/>
          </a:solidFill>
          <a:ln>
            <a:solidFill>
              <a:srgbClr val="00CC99"/>
            </a:solidFill>
          </a:ln>
        </p:spPr>
        <p:txBody>
          <a:bodyPr wrap="square" rtlCol="0">
            <a:spAutoFit/>
          </a:bodyPr>
          <a:lstStyle/>
          <a:p>
            <a:r>
              <a:rPr lang="en-US" sz="1400" dirty="0"/>
              <a:t>“Search for a new kind of </a:t>
            </a:r>
            <a:r>
              <a:rPr lang="en-US" sz="1400" dirty="0" err="1"/>
              <a:t>superfluidity</a:t>
            </a:r>
            <a:r>
              <a:rPr lang="en-US" sz="1400" dirty="0"/>
              <a:t> built on collective proton-neutron pairs with aligned spin is performed studying the Gamow-Teller decay of the T =1, J</a:t>
            </a:r>
            <a:r>
              <a:rPr lang="en-US" sz="1400" baseline="30000" dirty="0"/>
              <a:t>π</a:t>
            </a:r>
            <a:r>
              <a:rPr lang="en-US" sz="1400" dirty="0"/>
              <a:t> = 0</a:t>
            </a:r>
            <a:r>
              <a:rPr lang="en-US" sz="1400" baseline="30000" dirty="0"/>
              <a:t>+</a:t>
            </a:r>
            <a:r>
              <a:rPr lang="en-US" sz="1400" dirty="0"/>
              <a:t>  ground state of </a:t>
            </a:r>
            <a:r>
              <a:rPr lang="en-US" sz="1400" baseline="30000" dirty="0"/>
              <a:t>62</a:t>
            </a:r>
            <a:r>
              <a:rPr lang="en-US" sz="1400" dirty="0"/>
              <a:t>Ge into excited states of  the  odd-odd  N = Z  nucleus  62 Ga. Individual Gamow-Teller transition strengths agree well with theoretical predictions of the interacting shell model and the </a:t>
            </a:r>
            <a:r>
              <a:rPr lang="en-US" sz="1400" dirty="0" err="1"/>
              <a:t>quasiparticle</a:t>
            </a:r>
            <a:r>
              <a:rPr lang="en-US" sz="1400" dirty="0"/>
              <a:t> random phase approximation. </a:t>
            </a:r>
            <a:r>
              <a:rPr lang="en-US" sz="1400" u="sng" dirty="0"/>
              <a:t>The absence of any sizable low-lying Gamow-Teller strength in the reported beta-decay experiment supports the hypothesis of a negligible role of coherent T = 0 proton-neutron correlations in </a:t>
            </a:r>
            <a:r>
              <a:rPr lang="en-US" sz="1400" u="sng" baseline="30000" dirty="0"/>
              <a:t>62</a:t>
            </a:r>
            <a:r>
              <a:rPr lang="en-US" sz="1400" u="sng" dirty="0"/>
              <a:t>Ga</a:t>
            </a:r>
            <a:r>
              <a:rPr lang="en-US" sz="1400" dirty="0"/>
              <a:t>. “</a:t>
            </a:r>
          </a:p>
        </p:txBody>
      </p:sp>
      <p:pic>
        <p:nvPicPr>
          <p:cNvPr id="7" name="Picture 6" descr="FromPhysRevLett.113.092501_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909811"/>
            <a:ext cx="2232248" cy="2807221"/>
          </a:xfrm>
          <a:prstGeom prst="rect">
            <a:avLst/>
          </a:prstGeom>
          <a:solidFill>
            <a:srgbClr val="FFFFFF"/>
          </a:solidFill>
        </p:spPr>
      </p:pic>
      <p:pic>
        <p:nvPicPr>
          <p:cNvPr id="10" name="Picture 9" descr="FromPhysRevLett.113.092501_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2776" y="940296"/>
            <a:ext cx="3619624" cy="3565600"/>
          </a:xfrm>
          <a:prstGeom prst="rect">
            <a:avLst/>
          </a:prstGeom>
          <a:solidFill>
            <a:srgbClr val="FFFFFF"/>
          </a:solidFill>
        </p:spPr>
      </p:pic>
      <p:pic>
        <p:nvPicPr>
          <p:cNvPr id="8" name="Picture 13" descr="kth_cmyk">
            <a:extLst>
              <a:ext uri="{FF2B5EF4-FFF2-40B4-BE49-F238E27FC236}">
                <a16:creationId xmlns:a16="http://schemas.microsoft.com/office/drawing/2014/main" id="{07EDB9E6-E26B-79B5-B1B8-1128FBECFA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263" cy="576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9322933"/>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0590" y="2606636"/>
            <a:ext cx="8820472" cy="2369880"/>
          </a:xfrm>
          <a:prstGeom prst="rect">
            <a:avLst/>
          </a:prstGeom>
          <a:noFill/>
        </p:spPr>
        <p:txBody>
          <a:bodyPr wrap="square" rtlCol="0">
            <a:spAutoFit/>
          </a:bodyPr>
          <a:lstStyle/>
          <a:p>
            <a:endParaRPr lang="en-GB" sz="2000" b="1" dirty="0">
              <a:solidFill>
                <a:srgbClr val="0000FF"/>
              </a:solidFill>
            </a:endParaRPr>
          </a:p>
          <a:p>
            <a:endParaRPr lang="en-GB" sz="2000" b="1" dirty="0">
              <a:solidFill>
                <a:srgbClr val="0000FF"/>
              </a:solidFill>
            </a:endParaRPr>
          </a:p>
          <a:p>
            <a:r>
              <a:rPr lang="en-GB" sz="1800" dirty="0">
                <a:solidFill>
                  <a:srgbClr val="0000FF"/>
                </a:solidFill>
                <a:latin typeface="+mj-lt"/>
              </a:rPr>
              <a:t>ISSUES:</a:t>
            </a:r>
          </a:p>
          <a:p>
            <a:pPr marL="342900" indent="-342900">
              <a:buAutoNum type="arabicParenR"/>
            </a:pPr>
            <a:r>
              <a:rPr lang="en-GB" sz="1800" dirty="0">
                <a:solidFill>
                  <a:srgbClr val="0000FF"/>
                </a:solidFill>
                <a:latin typeface="+mj-lt"/>
              </a:rPr>
              <a:t>Need for (reaction) theory to develop clear predictions</a:t>
            </a:r>
          </a:p>
          <a:p>
            <a:pPr marL="342900" indent="-342900">
              <a:buAutoNum type="arabicParenR"/>
            </a:pPr>
            <a:r>
              <a:rPr lang="en-GB" sz="1800" dirty="0">
                <a:solidFill>
                  <a:srgbClr val="0000FF"/>
                </a:solidFill>
                <a:latin typeface="+mj-lt"/>
              </a:rPr>
              <a:t>Will be many  years before intense beams of </a:t>
            </a:r>
            <a:r>
              <a:rPr lang="en-GB" sz="1800" baseline="30000" dirty="0">
                <a:solidFill>
                  <a:srgbClr val="0000FF"/>
                </a:solidFill>
                <a:latin typeface="+mj-lt"/>
              </a:rPr>
              <a:t>80</a:t>
            </a:r>
            <a:r>
              <a:rPr lang="en-GB" sz="1800" dirty="0">
                <a:solidFill>
                  <a:srgbClr val="0000FF"/>
                </a:solidFill>
                <a:latin typeface="+mj-lt"/>
              </a:rPr>
              <a:t>Zr, </a:t>
            </a:r>
            <a:r>
              <a:rPr lang="en-GB" sz="1800" baseline="30000" dirty="0">
                <a:solidFill>
                  <a:srgbClr val="0000FF"/>
                </a:solidFill>
                <a:latin typeface="+mj-lt"/>
              </a:rPr>
              <a:t>84</a:t>
            </a:r>
            <a:r>
              <a:rPr lang="en-GB" sz="1800" dirty="0">
                <a:solidFill>
                  <a:srgbClr val="0000FF"/>
                </a:solidFill>
                <a:latin typeface="+mj-lt"/>
              </a:rPr>
              <a:t>Mo, </a:t>
            </a:r>
            <a:r>
              <a:rPr lang="en-GB" sz="1800" baseline="30000" dirty="0">
                <a:solidFill>
                  <a:srgbClr val="0000FF"/>
                </a:solidFill>
                <a:latin typeface="+mj-lt"/>
              </a:rPr>
              <a:t>88</a:t>
            </a:r>
            <a:r>
              <a:rPr lang="en-GB" sz="1800" dirty="0">
                <a:solidFill>
                  <a:srgbClr val="0000FF"/>
                </a:solidFill>
                <a:latin typeface="+mj-lt"/>
              </a:rPr>
              <a:t>Ru, </a:t>
            </a:r>
            <a:r>
              <a:rPr lang="en-GB" sz="1800" baseline="30000" dirty="0">
                <a:solidFill>
                  <a:srgbClr val="0000FF"/>
                </a:solidFill>
                <a:latin typeface="+mj-lt"/>
              </a:rPr>
              <a:t>92</a:t>
            </a:r>
            <a:r>
              <a:rPr lang="en-GB" sz="1800" dirty="0">
                <a:solidFill>
                  <a:srgbClr val="0000FF"/>
                </a:solidFill>
                <a:latin typeface="+mj-lt"/>
              </a:rPr>
              <a:t>Pd </a:t>
            </a:r>
            <a:r>
              <a:rPr lang="en-GB" sz="1800" dirty="0" err="1">
                <a:solidFill>
                  <a:srgbClr val="0000FF"/>
                </a:solidFill>
                <a:latin typeface="+mj-lt"/>
              </a:rPr>
              <a:t>etc</a:t>
            </a:r>
            <a:r>
              <a:rPr lang="en-GB" sz="1800" dirty="0">
                <a:solidFill>
                  <a:srgbClr val="0000FF"/>
                </a:solidFill>
                <a:latin typeface="+mj-lt"/>
              </a:rPr>
              <a:t> are available for such studies</a:t>
            </a:r>
          </a:p>
          <a:p>
            <a:pPr marL="342900" indent="-342900">
              <a:buAutoNum type="arabicParenR"/>
            </a:pPr>
            <a:r>
              <a:rPr lang="en-GB" sz="1800" dirty="0">
                <a:solidFill>
                  <a:srgbClr val="0000FF"/>
                </a:solidFill>
                <a:latin typeface="+mj-lt"/>
              </a:rPr>
              <a:t>Only probes ground-state or low-spin correlations</a:t>
            </a:r>
          </a:p>
          <a:p>
            <a:pPr marL="342900" indent="-342900">
              <a:buAutoNum type="arabicParenR"/>
            </a:pPr>
            <a:endParaRPr lang="en-GB" sz="1800" dirty="0">
              <a:solidFill>
                <a:srgbClr val="0000FF"/>
              </a:solidFill>
              <a:latin typeface="+mj-lt"/>
            </a:endParaRPr>
          </a:p>
        </p:txBody>
      </p:sp>
      <p:grpSp>
        <p:nvGrpSpPr>
          <p:cNvPr id="9" name="Group 1"/>
          <p:cNvGrpSpPr>
            <a:grpSpLocks/>
          </p:cNvGrpSpPr>
          <p:nvPr/>
        </p:nvGrpSpPr>
        <p:grpSpPr bwMode="auto">
          <a:xfrm>
            <a:off x="2339752" y="1256550"/>
            <a:ext cx="4344987" cy="1666875"/>
            <a:chOff x="2170592" y="3717032"/>
            <a:chExt cx="4345624" cy="1666637"/>
          </a:xfrm>
        </p:grpSpPr>
        <p:cxnSp>
          <p:nvCxnSpPr>
            <p:cNvPr id="10" name="Straight Connector 9"/>
            <p:cNvCxnSpPr/>
            <p:nvPr/>
          </p:nvCxnSpPr>
          <p:spPr>
            <a:xfrm>
              <a:off x="2195996" y="5085262"/>
              <a:ext cx="129559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220626" y="4004329"/>
              <a:ext cx="129559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220626" y="5085262"/>
              <a:ext cx="1295590"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13" name="Right Arrow 12"/>
            <p:cNvSpPr/>
            <p:nvPr/>
          </p:nvSpPr>
          <p:spPr>
            <a:xfrm rot="19899023">
              <a:off x="3636069" y="4385275"/>
              <a:ext cx="1368626" cy="287296"/>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a:solidFill>
                  <a:schemeClr val="tx1"/>
                </a:solidFill>
              </a:endParaRPr>
            </a:p>
          </p:txBody>
        </p:sp>
        <p:sp>
          <p:nvSpPr>
            <p:cNvPr id="14" name="Right Arrow 13"/>
            <p:cNvSpPr/>
            <p:nvPr/>
          </p:nvSpPr>
          <p:spPr>
            <a:xfrm rot="21403941">
              <a:off x="3737684" y="4923360"/>
              <a:ext cx="1368626" cy="287297"/>
            </a:xfrm>
            <a:prstGeom prst="rightArrow">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a:solidFill>
                  <a:schemeClr val="tx1"/>
                </a:solidFill>
              </a:endParaRPr>
            </a:p>
          </p:txBody>
        </p:sp>
        <p:sp>
          <p:nvSpPr>
            <p:cNvPr id="15" name="TextBox 9"/>
            <p:cNvSpPr txBox="1">
              <a:spLocks noChangeArrowheads="1"/>
            </p:cNvSpPr>
            <p:nvPr/>
          </p:nvSpPr>
          <p:spPr bwMode="auto">
            <a:xfrm>
              <a:off x="4285877" y="4561383"/>
              <a:ext cx="93419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b="1" dirty="0"/>
                <a:t>± </a:t>
              </a:r>
              <a:r>
                <a:rPr lang="en-US" sz="1400" b="1" dirty="0" err="1"/>
                <a:t>np</a:t>
              </a:r>
              <a:r>
                <a:rPr lang="en-US" sz="1400" b="1" dirty="0"/>
                <a:t> (</a:t>
              </a:r>
              <a:r>
                <a:rPr lang="en-US" sz="1400" b="1" i="1" dirty="0"/>
                <a:t>l</a:t>
              </a:r>
              <a:r>
                <a:rPr lang="en-US" sz="1400" b="1" dirty="0"/>
                <a:t>=0)</a:t>
              </a:r>
            </a:p>
          </p:txBody>
        </p:sp>
        <p:sp>
          <p:nvSpPr>
            <p:cNvPr id="16" name="TextBox 15"/>
            <p:cNvSpPr txBox="1">
              <a:spLocks noChangeArrowheads="1"/>
            </p:cNvSpPr>
            <p:nvPr/>
          </p:nvSpPr>
          <p:spPr bwMode="auto">
            <a:xfrm>
              <a:off x="2350772" y="4777407"/>
              <a:ext cx="853076"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b="1" i="1"/>
                <a:t>T</a:t>
              </a:r>
              <a:r>
                <a:rPr lang="en-US" sz="1400" b="1"/>
                <a:t>=0, </a:t>
              </a:r>
              <a:r>
                <a:rPr lang="en-US" sz="1400" b="1" i="1"/>
                <a:t>I</a:t>
              </a:r>
              <a:r>
                <a:rPr lang="en-US" sz="1400" b="1"/>
                <a:t>=0</a:t>
              </a:r>
            </a:p>
          </p:txBody>
        </p:sp>
        <p:sp>
          <p:nvSpPr>
            <p:cNvPr id="17" name="TextBox 16"/>
            <p:cNvSpPr txBox="1">
              <a:spLocks noChangeArrowheads="1"/>
            </p:cNvSpPr>
            <p:nvPr/>
          </p:nvSpPr>
          <p:spPr bwMode="auto">
            <a:xfrm>
              <a:off x="2170592" y="5055567"/>
              <a:ext cx="123672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b="1"/>
                <a:t>even-even g.s.</a:t>
              </a:r>
            </a:p>
          </p:txBody>
        </p:sp>
        <p:sp>
          <p:nvSpPr>
            <p:cNvPr id="18" name="TextBox 17"/>
            <p:cNvSpPr txBox="1">
              <a:spLocks noChangeArrowheads="1"/>
            </p:cNvSpPr>
            <p:nvPr/>
          </p:nvSpPr>
          <p:spPr bwMode="auto">
            <a:xfrm>
              <a:off x="5436096" y="4777407"/>
              <a:ext cx="873104" cy="3077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b="1" i="1" dirty="0"/>
                <a:t>T</a:t>
              </a:r>
              <a:r>
                <a:rPr lang="en-US" sz="1400" b="1" dirty="0"/>
                <a:t>=1, </a:t>
              </a:r>
              <a:r>
                <a:rPr lang="en-US" sz="1400" b="1" i="1" dirty="0"/>
                <a:t>J</a:t>
              </a:r>
              <a:r>
                <a:rPr lang="en-US" sz="1400" b="1" dirty="0"/>
                <a:t>=0</a:t>
              </a:r>
            </a:p>
          </p:txBody>
        </p:sp>
        <p:sp>
          <p:nvSpPr>
            <p:cNvPr id="19" name="TextBox 18"/>
            <p:cNvSpPr txBox="1">
              <a:spLocks noChangeArrowheads="1"/>
            </p:cNvSpPr>
            <p:nvPr/>
          </p:nvSpPr>
          <p:spPr bwMode="auto">
            <a:xfrm>
              <a:off x="5148064" y="5075892"/>
              <a:ext cx="1117676"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b="1"/>
                <a:t>odd-odd g.s.</a:t>
              </a:r>
            </a:p>
          </p:txBody>
        </p:sp>
        <p:sp>
          <p:nvSpPr>
            <p:cNvPr id="20" name="TextBox 19"/>
            <p:cNvSpPr txBox="1">
              <a:spLocks noChangeArrowheads="1"/>
            </p:cNvSpPr>
            <p:nvPr/>
          </p:nvSpPr>
          <p:spPr bwMode="auto">
            <a:xfrm>
              <a:off x="3500753" y="3717032"/>
              <a:ext cx="2007351"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b="1" i="1" dirty="0"/>
                <a:t>N=Z</a:t>
              </a:r>
              <a:r>
                <a:rPr lang="en-US" sz="1400" b="1" dirty="0"/>
                <a:t> deuteron transfer</a:t>
              </a:r>
              <a:endParaRPr lang="en-US" sz="1400" b="1" i="1" dirty="0"/>
            </a:p>
          </p:txBody>
        </p:sp>
        <p:sp>
          <p:nvSpPr>
            <p:cNvPr id="21" name="TextBox 20"/>
            <p:cNvSpPr txBox="1">
              <a:spLocks noChangeArrowheads="1"/>
            </p:cNvSpPr>
            <p:nvPr/>
          </p:nvSpPr>
          <p:spPr bwMode="auto">
            <a:xfrm>
              <a:off x="5447116" y="4057327"/>
              <a:ext cx="873104" cy="3077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b="1" i="1" dirty="0"/>
                <a:t>T</a:t>
              </a:r>
              <a:r>
                <a:rPr lang="en-US" sz="1400" b="1" dirty="0"/>
                <a:t>=0, </a:t>
              </a:r>
              <a:r>
                <a:rPr lang="en-US" sz="1400" b="1" i="1" dirty="0"/>
                <a:t>J</a:t>
              </a:r>
              <a:r>
                <a:rPr lang="en-US" sz="1400" b="1" dirty="0"/>
                <a:t>=1</a:t>
              </a:r>
            </a:p>
          </p:txBody>
        </p:sp>
      </p:grpSp>
      <p:pic>
        <p:nvPicPr>
          <p:cNvPr id="22" name="Picture 13" descr="kth_cmy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263" cy="576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1609547"/>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475656" y="469356"/>
            <a:ext cx="6192813" cy="5839964"/>
            <a:chOff x="1475656" y="469356"/>
            <a:chExt cx="6192813" cy="5839964"/>
          </a:xfrm>
        </p:grpSpPr>
        <p:pic>
          <p:nvPicPr>
            <p:cNvPr id="69637" name="Picture 12" descr="Skärmavbild 2016-02-05 kl. 20.13.2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469356"/>
              <a:ext cx="6192813" cy="58399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p:cNvSpPr/>
            <p:nvPr/>
          </p:nvSpPr>
          <p:spPr>
            <a:xfrm>
              <a:off x="2555776" y="1844824"/>
              <a:ext cx="432048" cy="3600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8" name="Rectangle 7"/>
            <p:cNvSpPr/>
            <p:nvPr/>
          </p:nvSpPr>
          <p:spPr>
            <a:xfrm>
              <a:off x="2555776" y="4437112"/>
              <a:ext cx="432048" cy="3600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grpSp>
      <p:sp>
        <p:nvSpPr>
          <p:cNvPr id="2" name="Footer Placeholder 1"/>
          <p:cNvSpPr>
            <a:spLocks noGrp="1"/>
          </p:cNvSpPr>
          <p:nvPr>
            <p:ph type="ftr" sz="quarter" idx="11"/>
          </p:nvPr>
        </p:nvSpPr>
        <p:spPr>
          <a:xfrm>
            <a:off x="1643063" y="6472238"/>
            <a:ext cx="5429250" cy="457200"/>
          </a:xfrm>
          <a:prstGeom prst="rect">
            <a:avLst/>
          </a:prstGeom>
        </p:spPr>
        <p:txBody>
          <a:bodyPr vert="horz" lIns="91440" tIns="45720" rIns="91440" bIns="45720" rtlCol="0" anchor="ctr"/>
          <a:lstStyle>
            <a:defPPr>
              <a:defRPr lang="en-GB"/>
            </a:defPPr>
            <a:lvl1pPr algn="ctr" rtl="0" fontAlgn="base">
              <a:spcBef>
                <a:spcPct val="0"/>
              </a:spcBef>
              <a:spcAft>
                <a:spcPct val="0"/>
              </a:spcAft>
              <a:defRPr sz="1200" kern="1200">
                <a:solidFill>
                  <a:schemeClr val="bg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defRPr/>
            </a:pPr>
            <a:r>
              <a:rPr lang="is-IS"/>
              <a:t>NN2024  Whistler, BC CA /  BC </a:t>
            </a:r>
            <a:endParaRPr lang="en-GB">
              <a:solidFill>
                <a:srgbClr val="000000"/>
              </a:solidFill>
            </a:endParaRPr>
          </a:p>
        </p:txBody>
      </p:sp>
      <p:sp>
        <p:nvSpPr>
          <p:cNvPr id="11" name="TextBox 10"/>
          <p:cNvSpPr txBox="1"/>
          <p:nvPr/>
        </p:nvSpPr>
        <p:spPr>
          <a:xfrm>
            <a:off x="539750" y="44624"/>
            <a:ext cx="7993063" cy="445250"/>
          </a:xfrm>
          <a:prstGeom prst="rect">
            <a:avLst/>
          </a:prstGeom>
          <a:noFill/>
        </p:spPr>
        <p:txBody>
          <a:bodyPr>
            <a:spAutoFit/>
          </a:bodyPr>
          <a:lstStyle/>
          <a:p>
            <a:pPr algn="ctr">
              <a:lnSpc>
                <a:spcPct val="66000"/>
              </a:lnSpc>
              <a:buClr>
                <a:srgbClr val="000000"/>
              </a:buClr>
              <a:buSzPct val="100000"/>
              <a:buFont typeface="Arial" charset="0"/>
              <a:buNone/>
              <a:defRPr/>
            </a:pPr>
            <a:r>
              <a:rPr lang="en-GB" sz="3200" dirty="0">
                <a:latin typeface="+mj-lt"/>
              </a:rPr>
              <a:t>Experimental systematics   I vs </a:t>
            </a:r>
            <a:r>
              <a:rPr lang="en-GB" sz="3200" dirty="0" err="1">
                <a:latin typeface="+mj-lt"/>
              </a:rPr>
              <a:t>ω</a:t>
            </a:r>
            <a:r>
              <a:rPr lang="en-GB" sz="3200" dirty="0">
                <a:latin typeface="+mj-lt"/>
              </a:rPr>
              <a:t> </a:t>
            </a:r>
            <a:endParaRPr lang="en-US" sz="3200" dirty="0">
              <a:latin typeface="+mj-lt"/>
            </a:endParaRPr>
          </a:p>
        </p:txBody>
      </p:sp>
      <p:sp>
        <p:nvSpPr>
          <p:cNvPr id="6" name="textruta 5">
            <a:extLst>
              <a:ext uri="{FF2B5EF4-FFF2-40B4-BE49-F238E27FC236}">
                <a16:creationId xmlns:a16="http://schemas.microsoft.com/office/drawing/2014/main" id="{8D1BCC6D-FA3F-7609-918E-41C4BF13A0C6}"/>
              </a:ext>
            </a:extLst>
          </p:cNvPr>
          <p:cNvSpPr txBox="1"/>
          <p:nvPr/>
        </p:nvSpPr>
        <p:spPr>
          <a:xfrm>
            <a:off x="6988331" y="6615944"/>
            <a:ext cx="2365099"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sv-SE" sz="1200" dirty="0">
                <a:solidFill>
                  <a:schemeClr val="accent2">
                    <a:lumMod val="40000"/>
                    <a:lumOff val="60000"/>
                  </a:schemeClr>
                </a:solidFill>
              </a:rPr>
              <a:t>NN2024  Whistler, BC CA /  BC </a:t>
            </a:r>
          </a:p>
        </p:txBody>
      </p:sp>
      <p:pic>
        <p:nvPicPr>
          <p:cNvPr id="7" name="Picture 8" descr="kth_cmyk">
            <a:extLst>
              <a:ext uri="{FF2B5EF4-FFF2-40B4-BE49-F238E27FC236}">
                <a16:creationId xmlns:a16="http://schemas.microsoft.com/office/drawing/2014/main" id="{6EF8882D-733E-E3AF-EE7C-208E7A7D4473}"/>
              </a:ext>
            </a:extLst>
          </p:cNvPr>
          <p:cNvPicPr>
            <a:picLocks noChangeAspect="1" noChangeArrowheads="1"/>
          </p:cNvPicPr>
          <p:nvPr/>
        </p:nvPicPr>
        <p:blipFill>
          <a:blip r:embed="rId3" cstate="print"/>
          <a:srcRect/>
          <a:stretch>
            <a:fillRect/>
          </a:stretch>
        </p:blipFill>
        <p:spPr bwMode="auto">
          <a:xfrm>
            <a:off x="104176" y="84957"/>
            <a:ext cx="819150" cy="819150"/>
          </a:xfrm>
          <a:prstGeom prst="rect">
            <a:avLst/>
          </a:prstGeom>
          <a:noFill/>
          <a:ln w="9525">
            <a:noFill/>
            <a:miter lim="800000"/>
            <a:headEnd/>
            <a:tailEnd/>
          </a:ln>
        </p:spPr>
      </p:pic>
    </p:spTree>
    <p:extLst>
      <p:ext uri="{BB962C8B-B14F-4D97-AF65-F5344CB8AC3E}">
        <p14:creationId xmlns:p14="http://schemas.microsoft.com/office/powerpoint/2010/main" val="357009116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descr="kth_cmyk">
            <a:extLst>
              <a:ext uri="{FF2B5EF4-FFF2-40B4-BE49-F238E27FC236}">
                <a16:creationId xmlns:a16="http://schemas.microsoft.com/office/drawing/2014/main" id="{1869E9ED-8D1F-F6B6-AFB3-E81930497DAD}"/>
              </a:ext>
            </a:extLst>
          </p:cNvPr>
          <p:cNvPicPr>
            <a:picLocks noChangeAspect="1" noChangeArrowheads="1"/>
          </p:cNvPicPr>
          <p:nvPr/>
        </p:nvPicPr>
        <p:blipFill>
          <a:blip r:embed="rId2" cstate="print"/>
          <a:srcRect/>
          <a:stretch>
            <a:fillRect/>
          </a:stretch>
        </p:blipFill>
        <p:spPr bwMode="auto">
          <a:xfrm>
            <a:off x="104176" y="84957"/>
            <a:ext cx="819150" cy="819150"/>
          </a:xfrm>
          <a:prstGeom prst="rect">
            <a:avLst/>
          </a:prstGeom>
          <a:noFill/>
          <a:ln w="9525">
            <a:noFill/>
            <a:miter lim="800000"/>
            <a:headEnd/>
            <a:tailEnd/>
          </a:ln>
        </p:spPr>
      </p:pic>
      <p:pic>
        <p:nvPicPr>
          <p:cNvPr id="7" name="Bildobjekt 6" descr="En bild som visar text, Teckensnitt, nyhetstidning, Publikation&#10;&#10;Automatiskt genererad beskrivning">
            <a:extLst>
              <a:ext uri="{FF2B5EF4-FFF2-40B4-BE49-F238E27FC236}">
                <a16:creationId xmlns:a16="http://schemas.microsoft.com/office/drawing/2014/main" id="{5283574C-D226-2C7A-CD58-D01B8D253C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3857" y="0"/>
            <a:ext cx="5336285" cy="6858000"/>
          </a:xfrm>
          <a:prstGeom prst="rect">
            <a:avLst/>
          </a:prstGeom>
        </p:spPr>
      </p:pic>
      <p:sp>
        <p:nvSpPr>
          <p:cNvPr id="8" name="textruta 7">
            <a:extLst>
              <a:ext uri="{FF2B5EF4-FFF2-40B4-BE49-F238E27FC236}">
                <a16:creationId xmlns:a16="http://schemas.microsoft.com/office/drawing/2014/main" id="{F6598F55-2FF8-29D3-E2D5-2A5CCD90B413}"/>
              </a:ext>
            </a:extLst>
          </p:cNvPr>
          <p:cNvSpPr txBox="1"/>
          <p:nvPr/>
        </p:nvSpPr>
        <p:spPr>
          <a:xfrm>
            <a:off x="6988331" y="6615944"/>
            <a:ext cx="2365099"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sv-SE" sz="1200" dirty="0">
                <a:solidFill>
                  <a:schemeClr val="accent2">
                    <a:lumMod val="40000"/>
                    <a:lumOff val="60000"/>
                  </a:schemeClr>
                </a:solidFill>
              </a:rPr>
              <a:t>NN2024  Whistler, BC CA /  BC </a:t>
            </a:r>
          </a:p>
        </p:txBody>
      </p:sp>
    </p:spTree>
    <p:extLst>
      <p:ext uri="{BB962C8B-B14F-4D97-AF65-F5344CB8AC3E}">
        <p14:creationId xmlns:p14="http://schemas.microsoft.com/office/powerpoint/2010/main" val="3203365573"/>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 name="Platshållare för sidfot 5"/>
          <p:cNvSpPr txBox="1"/>
          <p:nvPr/>
        </p:nvSpPr>
        <p:spPr>
          <a:xfrm>
            <a:off x="2770347" y="5732395"/>
            <a:ext cx="4197431" cy="2192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rIns="34289">
            <a:spAutoFit/>
          </a:bodyPr>
          <a:lstStyle>
            <a:lvl1pPr algn="ctr">
              <a:defRPr sz="1100">
                <a:solidFill>
                  <a:schemeClr val="accent3">
                    <a:lumOff val="44000"/>
                  </a:schemeClr>
                </a:solidFill>
              </a:defRPr>
            </a:lvl1pPr>
          </a:lstStyle>
          <a:p>
            <a:r>
              <a:rPr sz="825"/>
              <a:t>BC /  AGATA-LNL prePAC Nov  2021 </a:t>
            </a:r>
          </a:p>
        </p:txBody>
      </p:sp>
      <p:pic>
        <p:nvPicPr>
          <p:cNvPr id="837" name="Picture 2" descr="Picture 2"/>
          <p:cNvPicPr>
            <a:picLocks noChangeAspect="1"/>
          </p:cNvPicPr>
          <p:nvPr/>
        </p:nvPicPr>
        <p:blipFill>
          <a:blip r:embed="rId3"/>
          <a:stretch>
            <a:fillRect/>
          </a:stretch>
        </p:blipFill>
        <p:spPr>
          <a:xfrm>
            <a:off x="1959996" y="72642"/>
            <a:ext cx="5219577" cy="4747883"/>
          </a:xfrm>
          <a:prstGeom prst="rect">
            <a:avLst/>
          </a:prstGeom>
          <a:ln w="12700">
            <a:miter lim="400000"/>
          </a:ln>
        </p:spPr>
      </p:pic>
      <p:sp>
        <p:nvSpPr>
          <p:cNvPr id="838" name="textruta 6"/>
          <p:cNvSpPr txBox="1"/>
          <p:nvPr/>
        </p:nvSpPr>
        <p:spPr>
          <a:xfrm>
            <a:off x="2087725" y="4820525"/>
            <a:ext cx="5237558" cy="1061829"/>
          </a:xfrm>
          <a:prstGeom prst="rect">
            <a:avLst/>
          </a:prstGeom>
          <a:solidFill>
            <a:schemeClr val="accent3">
              <a:lumOff val="44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rIns="34289">
            <a:spAutoFit/>
          </a:bodyPr>
          <a:lstStyle/>
          <a:p>
            <a:pPr>
              <a:defRPr sz="1400">
                <a:latin typeface="Garamond"/>
                <a:ea typeface="Garamond"/>
                <a:cs typeface="Garamond"/>
                <a:sym typeface="Garamond"/>
              </a:defRPr>
            </a:pPr>
            <a:r>
              <a:rPr sz="1050"/>
              <a:t>Upper: Shell model spectra of </a:t>
            </a:r>
            <a:r>
              <a:rPr sz="1050" baseline="30000"/>
              <a:t>92</a:t>
            </a:r>
            <a:r>
              <a:rPr sz="1050"/>
              <a:t>Pd</a:t>
            </a:r>
          </a:p>
          <a:p>
            <a:pPr>
              <a:defRPr sz="1400">
                <a:latin typeface="Garamond"/>
                <a:ea typeface="Garamond"/>
                <a:cs typeface="Garamond"/>
                <a:sym typeface="Garamond"/>
              </a:defRPr>
            </a:pPr>
            <a:r>
              <a:rPr sz="1050"/>
              <a:t>calculated within the 1p</a:t>
            </a:r>
            <a:r>
              <a:rPr sz="1050" baseline="-25000"/>
              <a:t>3/2</a:t>
            </a:r>
            <a:r>
              <a:rPr sz="1050"/>
              <a:t>0f</a:t>
            </a:r>
            <a:r>
              <a:rPr sz="1050" baseline="-25000"/>
              <a:t>5/2</a:t>
            </a:r>
            <a:r>
              <a:rPr sz="1050"/>
              <a:t>1p</a:t>
            </a:r>
            <a:r>
              <a:rPr sz="1050" baseline="-25000"/>
              <a:t>1/2</a:t>
            </a:r>
            <a:r>
              <a:rPr sz="1050"/>
              <a:t>0g</a:t>
            </a:r>
            <a:r>
              <a:rPr sz="1050" baseline="-25000"/>
              <a:t>9/2</a:t>
            </a:r>
            <a:r>
              <a:rPr sz="1050"/>
              <a:t> space [10] (fpg) and the 1p</a:t>
            </a:r>
            <a:r>
              <a:rPr sz="1050" baseline="-25000"/>
              <a:t>1/2</a:t>
            </a:r>
            <a:r>
              <a:rPr sz="1050"/>
              <a:t>0g</a:t>
            </a:r>
            <a:r>
              <a:rPr sz="1050" baseline="-25000"/>
              <a:t>9/2</a:t>
            </a:r>
            <a:r>
              <a:rPr sz="1050"/>
              <a:t> space (pg). </a:t>
            </a:r>
          </a:p>
          <a:p>
            <a:pPr>
              <a:defRPr sz="1400">
                <a:latin typeface="Garamond"/>
                <a:ea typeface="Garamond"/>
                <a:cs typeface="Garamond"/>
                <a:sym typeface="Garamond"/>
              </a:defRPr>
            </a:pPr>
            <a:r>
              <a:rPr sz="1050"/>
              <a:t>Lower: B(E2; I → I − 2) values in </a:t>
            </a:r>
            <a:r>
              <a:rPr sz="1050" baseline="30000"/>
              <a:t>92</a:t>
            </a:r>
            <a:r>
              <a:rPr sz="1050"/>
              <a:t>Pd calculated within the fpg and pg spaces. The two dashed lines show the predictions of the geometric collective model normalized to the 2</a:t>
            </a:r>
            <a:r>
              <a:rPr sz="1050" baseline="30000"/>
              <a:t>+</a:t>
            </a:r>
            <a:r>
              <a:rPr sz="1050" baseline="-25000"/>
              <a:t>1</a:t>
            </a:r>
            <a:r>
              <a:rPr sz="1050"/>
              <a:t> state</a:t>
            </a:r>
          </a:p>
          <a:p>
            <a:pPr>
              <a:defRPr sz="1400">
                <a:latin typeface="Garamond"/>
                <a:ea typeface="Garamond"/>
                <a:cs typeface="Garamond"/>
                <a:sym typeface="Garamond"/>
              </a:defRPr>
            </a:pPr>
            <a:r>
              <a:rPr sz="1050"/>
              <a:t>C.Qi, J.Blomqvist, T.Bäck, B. Cederwall, A. Johnson, R. J. Liotta, and R. Wyss,</a:t>
            </a:r>
          </a:p>
          <a:p>
            <a:pPr>
              <a:defRPr sz="1400">
                <a:latin typeface="Garamond"/>
                <a:ea typeface="Garamond"/>
                <a:cs typeface="Garamond"/>
                <a:sym typeface="Garamond"/>
              </a:defRPr>
            </a:pPr>
            <a:r>
              <a:rPr sz="1050"/>
              <a:t>PRC 84, 021301(R) (2011)</a:t>
            </a:r>
          </a:p>
        </p:txBody>
      </p:sp>
      <p:sp>
        <p:nvSpPr>
          <p:cNvPr id="840" name="TextBox 1"/>
          <p:cNvSpPr txBox="1"/>
          <p:nvPr/>
        </p:nvSpPr>
        <p:spPr>
          <a:xfrm>
            <a:off x="1959996" y="902696"/>
            <a:ext cx="5407247" cy="323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rIns="34289">
            <a:spAutoFit/>
          </a:bodyPr>
          <a:lstStyle>
            <a:lvl1pPr>
              <a:defRPr sz="2000">
                <a:solidFill>
                  <a:schemeClr val="accent3">
                    <a:lumOff val="44000"/>
                  </a:schemeClr>
                </a:solidFill>
                <a:latin typeface="Garamond"/>
                <a:ea typeface="Garamond"/>
                <a:cs typeface="Garamond"/>
                <a:sym typeface="Garamond"/>
              </a:defRPr>
            </a:lvl1pPr>
          </a:lstStyle>
          <a:p>
            <a:r>
              <a:rPr sz="1500"/>
              <a:t>“Std” LSSM: B(E2)s “smoking gun” for  spin-aligned T=0 paired phase</a:t>
            </a:r>
          </a:p>
        </p:txBody>
      </p:sp>
      <p:pic>
        <p:nvPicPr>
          <p:cNvPr id="841" name="Picture 8" descr="Picture 8"/>
          <p:cNvPicPr>
            <a:picLocks noChangeAspect="1"/>
          </p:cNvPicPr>
          <p:nvPr/>
        </p:nvPicPr>
        <p:blipFill>
          <a:blip r:embed="rId4"/>
          <a:stretch>
            <a:fillRect/>
          </a:stretch>
        </p:blipFill>
        <p:spPr>
          <a:xfrm>
            <a:off x="124032" y="79967"/>
            <a:ext cx="686195" cy="686196"/>
          </a:xfrm>
          <a:prstGeom prst="rect">
            <a:avLst/>
          </a:prstGeom>
          <a:ln w="12700">
            <a:miter lim="400000"/>
          </a:ln>
        </p:spPr>
      </p:pic>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1643063" y="6472238"/>
            <a:ext cx="5429250" cy="457200"/>
          </a:xfrm>
          <a:prstGeom prst="rect">
            <a:avLst/>
          </a:prstGeom>
        </p:spPr>
        <p:txBody>
          <a:bodyPr vert="horz" lIns="91440" tIns="45720" rIns="91440" bIns="45720" rtlCol="0" anchor="ctr"/>
          <a:lstStyle>
            <a:defPPr>
              <a:defRPr lang="en-GB"/>
            </a:defPPr>
            <a:lvl1pPr algn="ctr" rtl="0" fontAlgn="base">
              <a:spcBef>
                <a:spcPct val="0"/>
              </a:spcBef>
              <a:spcAft>
                <a:spcPct val="0"/>
              </a:spcAft>
              <a:defRPr sz="1200" kern="1200">
                <a:solidFill>
                  <a:schemeClr val="bg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defRPr/>
            </a:pPr>
            <a:r>
              <a:rPr lang="is-IS"/>
              <a:t>NN2024  Whistler, BC CA /  BC </a:t>
            </a:r>
            <a:endParaRPr lang="en-GB">
              <a:solidFill>
                <a:srgbClr val="000000"/>
              </a:solidFill>
            </a:endParaRPr>
          </a:p>
        </p:txBody>
      </p:sp>
      <p:sp>
        <p:nvSpPr>
          <p:cNvPr id="70661" name="Rectangle 2"/>
          <p:cNvSpPr txBox="1">
            <a:spLocks noChangeArrowheads="1"/>
          </p:cNvSpPr>
          <p:nvPr/>
        </p:nvSpPr>
        <p:spPr bwMode="auto">
          <a:xfrm>
            <a:off x="250825" y="404465"/>
            <a:ext cx="8569325" cy="57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sv-SE" sz="2000" dirty="0" err="1">
                <a:solidFill>
                  <a:srgbClr val="000000"/>
                </a:solidFill>
                <a:latin typeface="+mj-lt"/>
                <a:cs typeface="Comic Sans MS" charset="0"/>
              </a:rPr>
              <a:t>Predictions</a:t>
            </a:r>
            <a:r>
              <a:rPr lang="sv-SE" sz="2000" dirty="0">
                <a:solidFill>
                  <a:srgbClr val="000000"/>
                </a:solidFill>
                <a:latin typeface="+mj-lt"/>
                <a:cs typeface="Comic Sans MS" charset="0"/>
              </a:rPr>
              <a:t> for </a:t>
            </a:r>
            <a:r>
              <a:rPr lang="sv-SE" sz="2000" baseline="30000" dirty="0">
                <a:solidFill>
                  <a:srgbClr val="000000"/>
                </a:solidFill>
                <a:latin typeface="+mj-lt"/>
                <a:cs typeface="Comic Sans MS" charset="0"/>
              </a:rPr>
              <a:t>88</a:t>
            </a:r>
            <a:r>
              <a:rPr lang="sv-SE" sz="2000" dirty="0">
                <a:solidFill>
                  <a:srgbClr val="000000"/>
                </a:solidFill>
                <a:latin typeface="+mj-lt"/>
                <a:cs typeface="Comic Sans MS" charset="0"/>
              </a:rPr>
              <a:t>Ru</a:t>
            </a:r>
          </a:p>
          <a:p>
            <a:pPr algn="ctr"/>
            <a:r>
              <a:rPr lang="sv-SE" sz="2000" dirty="0">
                <a:solidFill>
                  <a:srgbClr val="000000"/>
                </a:solidFill>
                <a:latin typeface="+mj-lt"/>
                <a:cs typeface="Comic Sans MS" charset="0"/>
              </a:rPr>
              <a:t>”Standard” SM </a:t>
            </a:r>
            <a:r>
              <a:rPr lang="sv-SE" sz="2000" dirty="0" err="1">
                <a:solidFill>
                  <a:srgbClr val="000000"/>
                </a:solidFill>
                <a:latin typeface="+mj-lt"/>
                <a:cs typeface="Comic Sans MS" charset="0"/>
              </a:rPr>
              <a:t>calculations</a:t>
            </a:r>
            <a:r>
              <a:rPr lang="sv-SE" sz="2000" dirty="0">
                <a:solidFill>
                  <a:srgbClr val="000000"/>
                </a:solidFill>
                <a:latin typeface="+mj-lt"/>
                <a:cs typeface="Comic Sans MS" charset="0"/>
              </a:rPr>
              <a:t>* for </a:t>
            </a:r>
            <a:r>
              <a:rPr lang="sv-SE" sz="2000" baseline="30000" dirty="0">
                <a:solidFill>
                  <a:srgbClr val="000000"/>
                </a:solidFill>
                <a:latin typeface="+mj-lt"/>
                <a:cs typeface="Comic Sans MS" charset="0"/>
              </a:rPr>
              <a:t>88</a:t>
            </a:r>
            <a:r>
              <a:rPr lang="sv-SE" sz="2000" dirty="0">
                <a:solidFill>
                  <a:srgbClr val="000000"/>
                </a:solidFill>
                <a:latin typeface="+mj-lt"/>
                <a:cs typeface="Comic Sans MS" charset="0"/>
              </a:rPr>
              <a:t>Ru </a:t>
            </a:r>
            <a:r>
              <a:rPr lang="sv-SE" sz="2000" dirty="0" err="1">
                <a:solidFill>
                  <a:srgbClr val="000000"/>
                </a:solidFill>
                <a:latin typeface="+mj-lt"/>
                <a:cs typeface="Comic Sans MS" charset="0"/>
              </a:rPr>
              <a:t>predict</a:t>
            </a:r>
            <a:r>
              <a:rPr lang="sv-SE" sz="2000" dirty="0">
                <a:solidFill>
                  <a:srgbClr val="000000"/>
                </a:solidFill>
                <a:latin typeface="+mj-lt"/>
                <a:cs typeface="Comic Sans MS" charset="0"/>
              </a:rPr>
              <a:t> </a:t>
            </a:r>
            <a:r>
              <a:rPr lang="sv-SE" sz="2000" dirty="0" err="1">
                <a:solidFill>
                  <a:srgbClr val="000000"/>
                </a:solidFill>
                <a:latin typeface="+mj-lt"/>
                <a:cs typeface="Comic Sans MS" charset="0"/>
              </a:rPr>
              <a:t>similar</a:t>
            </a:r>
            <a:r>
              <a:rPr lang="sv-SE" sz="2000" dirty="0">
                <a:solidFill>
                  <a:srgbClr val="000000"/>
                </a:solidFill>
                <a:latin typeface="+mj-lt"/>
                <a:cs typeface="Comic Sans MS" charset="0"/>
              </a:rPr>
              <a:t> ”</a:t>
            </a:r>
            <a:r>
              <a:rPr lang="sv-SE" sz="2000" dirty="0" err="1">
                <a:solidFill>
                  <a:srgbClr val="000000"/>
                </a:solidFill>
                <a:latin typeface="+mj-lt"/>
                <a:cs typeface="Comic Sans MS" charset="0"/>
              </a:rPr>
              <a:t>alignment</a:t>
            </a:r>
            <a:r>
              <a:rPr lang="sv-SE" sz="2000" dirty="0">
                <a:solidFill>
                  <a:srgbClr val="000000"/>
                </a:solidFill>
                <a:latin typeface="+mj-lt"/>
                <a:cs typeface="Comic Sans MS" charset="0"/>
              </a:rPr>
              <a:t>” </a:t>
            </a:r>
            <a:r>
              <a:rPr lang="sv-SE" sz="2000" dirty="0" err="1">
                <a:solidFill>
                  <a:srgbClr val="000000"/>
                </a:solidFill>
                <a:latin typeface="+mj-lt"/>
                <a:cs typeface="Comic Sans MS" charset="0"/>
              </a:rPr>
              <a:t>of</a:t>
            </a:r>
            <a:r>
              <a:rPr lang="sv-SE" sz="2000" dirty="0">
                <a:solidFill>
                  <a:srgbClr val="000000"/>
                </a:solidFill>
                <a:latin typeface="+mj-lt"/>
                <a:cs typeface="Comic Sans MS" charset="0"/>
              </a:rPr>
              <a:t> </a:t>
            </a:r>
            <a:r>
              <a:rPr lang="sv-SE" sz="2000" dirty="0" err="1">
                <a:solidFill>
                  <a:srgbClr val="000000"/>
                </a:solidFill>
                <a:latin typeface="+mj-lt"/>
                <a:cs typeface="Comic Sans MS" charset="0"/>
              </a:rPr>
              <a:t>angular</a:t>
            </a:r>
            <a:r>
              <a:rPr lang="sv-SE" sz="2000" dirty="0">
                <a:solidFill>
                  <a:srgbClr val="000000"/>
                </a:solidFill>
                <a:latin typeface="+mj-lt"/>
                <a:cs typeface="Comic Sans MS" charset="0"/>
              </a:rPr>
              <a:t> </a:t>
            </a:r>
            <a:r>
              <a:rPr lang="sv-SE" sz="2000" dirty="0" err="1">
                <a:solidFill>
                  <a:srgbClr val="000000"/>
                </a:solidFill>
                <a:latin typeface="+mj-lt"/>
                <a:cs typeface="Comic Sans MS" charset="0"/>
              </a:rPr>
              <a:t>momentum</a:t>
            </a:r>
            <a:br>
              <a:rPr lang="sv-SE" sz="2000" dirty="0">
                <a:solidFill>
                  <a:srgbClr val="000000"/>
                </a:solidFill>
                <a:latin typeface="+mj-lt"/>
                <a:cs typeface="Comic Sans MS" charset="0"/>
              </a:rPr>
            </a:br>
            <a:endParaRPr lang="sv-SE" sz="2000" dirty="0">
              <a:solidFill>
                <a:srgbClr val="000000"/>
              </a:solidFill>
              <a:latin typeface="+mj-lt"/>
              <a:cs typeface="Comic Sans MS" charset="0"/>
            </a:endParaRPr>
          </a:p>
        </p:txBody>
      </p:sp>
      <p:graphicFrame>
        <p:nvGraphicFramePr>
          <p:cNvPr id="4" name="Object 3"/>
          <p:cNvGraphicFramePr>
            <a:graphicFrameLocks noChangeAspect="1"/>
          </p:cNvGraphicFramePr>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name="Equation" r:id="rId2" imgW="114300" imgH="165100" progId="Equation.3">
                  <p:embed/>
                </p:oleObj>
              </mc:Choice>
              <mc:Fallback>
                <p:oleObj name="Equation" r:id="rId2" imgW="114300" imgH="165100" progId="Equation.3">
                  <p:embed/>
                  <p:pic>
                    <p:nvPicPr>
                      <p:cNvPr id="4" name="Object 3"/>
                      <p:cNvPicPr/>
                      <p:nvPr/>
                    </p:nvPicPr>
                    <p:blipFill>
                      <a:blip r:embed="rId3"/>
                      <a:stretch>
                        <a:fillRect/>
                      </a:stretch>
                    </p:blipFill>
                    <p:spPr>
                      <a:xfrm>
                        <a:off x="4514850" y="3346450"/>
                        <a:ext cx="114300" cy="165100"/>
                      </a:xfrm>
                      <a:prstGeom prst="rect">
                        <a:avLst/>
                      </a:prstGeom>
                    </p:spPr>
                  </p:pic>
                </p:oleObj>
              </mc:Fallback>
            </mc:AlternateContent>
          </a:graphicData>
        </a:graphic>
      </p:graphicFrame>
      <p:graphicFrame>
        <p:nvGraphicFramePr>
          <p:cNvPr id="10" name="Chart 9"/>
          <p:cNvGraphicFramePr>
            <a:graphicFrameLocks/>
          </p:cNvGraphicFramePr>
          <p:nvPr/>
        </p:nvGraphicFramePr>
        <p:xfrm>
          <a:off x="1339850" y="1484784"/>
          <a:ext cx="6464300" cy="46545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Object 7"/>
          <p:cNvGraphicFramePr>
            <a:graphicFrameLocks noChangeAspect="1"/>
          </p:cNvGraphicFramePr>
          <p:nvPr/>
        </p:nvGraphicFramePr>
        <p:xfrm>
          <a:off x="3419872" y="5805264"/>
          <a:ext cx="986958" cy="287115"/>
        </p:xfrm>
        <a:graphic>
          <a:graphicData uri="http://schemas.openxmlformats.org/presentationml/2006/ole">
            <mc:AlternateContent xmlns:mc="http://schemas.openxmlformats.org/markup-compatibility/2006">
              <mc:Choice xmlns:v="urn:schemas-microsoft-com:vml" Requires="v">
                <p:oleObj name="Equation" r:id="rId5" imgW="698500" imgH="203200" progId="Equation.3">
                  <p:embed/>
                </p:oleObj>
              </mc:Choice>
              <mc:Fallback>
                <p:oleObj name="Equation" r:id="rId5" imgW="698500" imgH="203200" progId="Equation.3">
                  <p:embed/>
                  <p:pic>
                    <p:nvPicPr>
                      <p:cNvPr id="8" name="Object 7"/>
                      <p:cNvPicPr/>
                      <p:nvPr/>
                    </p:nvPicPr>
                    <p:blipFill>
                      <a:blip r:embed="rId6"/>
                      <a:stretch>
                        <a:fillRect/>
                      </a:stretch>
                    </p:blipFill>
                    <p:spPr>
                      <a:xfrm>
                        <a:off x="3419872" y="5805264"/>
                        <a:ext cx="986958" cy="287115"/>
                      </a:xfrm>
                      <a:prstGeom prst="rect">
                        <a:avLst/>
                      </a:prstGeom>
                    </p:spPr>
                  </p:pic>
                </p:oleObj>
              </mc:Fallback>
            </mc:AlternateContent>
          </a:graphicData>
        </a:graphic>
      </p:graphicFrame>
      <p:pic>
        <p:nvPicPr>
          <p:cNvPr id="12" name="Picture 13" descr="kth_cmy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576263" cy="576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3128596"/>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47841" y="5551371"/>
            <a:ext cx="8645525" cy="204470"/>
            <a:chOff x="247840" y="4694121"/>
            <a:chExt cx="8645525" cy="204470"/>
          </a:xfrm>
        </p:grpSpPr>
        <p:pic>
          <p:nvPicPr>
            <p:cNvPr id="3" name="object 3"/>
            <p:cNvPicPr/>
            <p:nvPr/>
          </p:nvPicPr>
          <p:blipFill>
            <a:blip r:embed="rId2" cstate="print"/>
            <a:stretch>
              <a:fillRect/>
            </a:stretch>
          </p:blipFill>
          <p:spPr>
            <a:xfrm>
              <a:off x="2326768" y="4697405"/>
              <a:ext cx="283311" cy="158938"/>
            </a:xfrm>
            <a:prstGeom prst="rect">
              <a:avLst/>
            </a:prstGeom>
          </p:spPr>
        </p:pic>
        <p:pic>
          <p:nvPicPr>
            <p:cNvPr id="4" name="object 4"/>
            <p:cNvPicPr/>
            <p:nvPr/>
          </p:nvPicPr>
          <p:blipFill>
            <a:blip r:embed="rId3" cstate="print"/>
            <a:stretch>
              <a:fillRect/>
            </a:stretch>
          </p:blipFill>
          <p:spPr>
            <a:xfrm>
              <a:off x="4552071" y="4694121"/>
              <a:ext cx="826944" cy="129463"/>
            </a:xfrm>
            <a:prstGeom prst="rect">
              <a:avLst/>
            </a:prstGeom>
          </p:spPr>
        </p:pic>
      </p:grpSp>
      <p:sp>
        <p:nvSpPr>
          <p:cNvPr id="5" name="object 5"/>
          <p:cNvSpPr txBox="1">
            <a:spLocks noGrp="1"/>
          </p:cNvSpPr>
          <p:nvPr>
            <p:ph type="title"/>
          </p:nvPr>
        </p:nvSpPr>
        <p:spPr>
          <a:xfrm>
            <a:off x="1473838" y="152296"/>
            <a:ext cx="6934834" cy="443711"/>
          </a:xfrm>
          <a:prstGeom prst="rect">
            <a:avLst/>
          </a:prstGeom>
        </p:spPr>
        <p:txBody>
          <a:bodyPr vert="horz" wrap="square" lIns="0" tIns="12700" rIns="0" bIns="0" rtlCol="0" anchor="ctr">
            <a:spAutoFit/>
          </a:bodyPr>
          <a:lstStyle/>
          <a:p>
            <a:pPr marL="12700">
              <a:spcBef>
                <a:spcPts val="100"/>
              </a:spcBef>
            </a:pPr>
            <a:r>
              <a:rPr sz="2800" b="0" spc="-5" dirty="0">
                <a:latin typeface="Garamond" panose="02020404030301010803" pitchFamily="18" charset="0"/>
              </a:rPr>
              <a:t>S</a:t>
            </a:r>
            <a:r>
              <a:rPr lang="sv-SE" sz="2800" b="0" spc="-5" dirty="0">
                <a:latin typeface="Garamond" panose="02020404030301010803" pitchFamily="18" charset="0"/>
              </a:rPr>
              <a:t>M </a:t>
            </a:r>
            <a:r>
              <a:rPr lang="sv-SE" sz="2800" b="0" spc="-5" dirty="0" err="1">
                <a:latin typeface="Garamond" panose="02020404030301010803" pitchFamily="18" charset="0"/>
              </a:rPr>
              <a:t>calculations</a:t>
            </a:r>
            <a:r>
              <a:rPr lang="sv-SE" sz="2800" b="0" spc="-5" dirty="0">
                <a:latin typeface="Garamond" panose="02020404030301010803" pitchFamily="18" charset="0"/>
              </a:rPr>
              <a:t> for </a:t>
            </a:r>
            <a:r>
              <a:rPr lang="sv-SE" sz="2800" b="0" spc="-5" baseline="30000" dirty="0">
                <a:latin typeface="Garamond" panose="02020404030301010803" pitchFamily="18" charset="0"/>
              </a:rPr>
              <a:t>87</a:t>
            </a:r>
            <a:r>
              <a:rPr lang="sv-SE" sz="2800" b="0" spc="-5" dirty="0">
                <a:latin typeface="Garamond" panose="02020404030301010803" pitchFamily="18" charset="0"/>
              </a:rPr>
              <a:t>Tc</a:t>
            </a:r>
            <a:endParaRPr sz="2800" b="0" dirty="0">
              <a:latin typeface="Garamond" panose="02020404030301010803" pitchFamily="18" charset="0"/>
            </a:endParaRPr>
          </a:p>
        </p:txBody>
      </p:sp>
      <p:pic>
        <p:nvPicPr>
          <p:cNvPr id="7" name="object 7"/>
          <p:cNvPicPr/>
          <p:nvPr/>
        </p:nvPicPr>
        <p:blipFill>
          <a:blip r:embed="rId4" cstate="print"/>
          <a:stretch>
            <a:fillRect/>
          </a:stretch>
        </p:blipFill>
        <p:spPr>
          <a:xfrm>
            <a:off x="2181044" y="4340489"/>
            <a:ext cx="630449" cy="144215"/>
          </a:xfrm>
          <a:prstGeom prst="rect">
            <a:avLst/>
          </a:prstGeom>
        </p:spPr>
      </p:pic>
      <p:grpSp>
        <p:nvGrpSpPr>
          <p:cNvPr id="8" name="object 8"/>
          <p:cNvGrpSpPr/>
          <p:nvPr/>
        </p:nvGrpSpPr>
        <p:grpSpPr>
          <a:xfrm>
            <a:off x="2182669" y="4776335"/>
            <a:ext cx="629285" cy="142875"/>
            <a:chOff x="2182668" y="3919084"/>
            <a:chExt cx="629285" cy="142875"/>
          </a:xfrm>
        </p:grpSpPr>
        <p:sp>
          <p:nvSpPr>
            <p:cNvPr id="9" name="object 9"/>
            <p:cNvSpPr/>
            <p:nvPr/>
          </p:nvSpPr>
          <p:spPr>
            <a:xfrm>
              <a:off x="2517558" y="4051005"/>
              <a:ext cx="293370" cy="10160"/>
            </a:xfrm>
            <a:custGeom>
              <a:avLst/>
              <a:gdLst/>
              <a:ahLst/>
              <a:cxnLst/>
              <a:rect l="l" t="t" r="r" b="b"/>
              <a:pathLst>
                <a:path w="293369" h="10160">
                  <a:moveTo>
                    <a:pt x="289825" y="0"/>
                  </a:moveTo>
                  <a:lnTo>
                    <a:pt x="3249" y="0"/>
                  </a:lnTo>
                  <a:lnTo>
                    <a:pt x="1624" y="1626"/>
                  </a:lnTo>
                  <a:lnTo>
                    <a:pt x="0" y="4910"/>
                  </a:lnTo>
                  <a:lnTo>
                    <a:pt x="1624" y="8194"/>
                  </a:lnTo>
                  <a:lnTo>
                    <a:pt x="3249" y="9831"/>
                  </a:lnTo>
                  <a:lnTo>
                    <a:pt x="289825" y="9831"/>
                  </a:lnTo>
                  <a:lnTo>
                    <a:pt x="291450" y="8194"/>
                  </a:lnTo>
                  <a:lnTo>
                    <a:pt x="293107" y="4910"/>
                  </a:lnTo>
                  <a:lnTo>
                    <a:pt x="291450" y="1626"/>
                  </a:lnTo>
                  <a:lnTo>
                    <a:pt x="289825" y="0"/>
                  </a:lnTo>
                  <a:close/>
                </a:path>
              </a:pathLst>
            </a:custGeom>
            <a:solidFill>
              <a:srgbClr val="FF0000"/>
            </a:solidFill>
          </p:spPr>
          <p:txBody>
            <a:bodyPr wrap="square" lIns="0" tIns="0" rIns="0" bIns="0" rtlCol="0"/>
            <a:lstStyle/>
            <a:p>
              <a:endParaRPr/>
            </a:p>
          </p:txBody>
        </p:sp>
        <p:sp>
          <p:nvSpPr>
            <p:cNvPr id="10" name="object 10"/>
            <p:cNvSpPr/>
            <p:nvPr/>
          </p:nvSpPr>
          <p:spPr>
            <a:xfrm>
              <a:off x="2517558" y="4051005"/>
              <a:ext cx="293370" cy="10160"/>
            </a:xfrm>
            <a:custGeom>
              <a:avLst/>
              <a:gdLst/>
              <a:ahLst/>
              <a:cxnLst/>
              <a:rect l="l" t="t" r="r" b="b"/>
              <a:pathLst>
                <a:path w="293369" h="10160">
                  <a:moveTo>
                    <a:pt x="3249" y="0"/>
                  </a:moveTo>
                  <a:lnTo>
                    <a:pt x="1624" y="1626"/>
                  </a:lnTo>
                  <a:lnTo>
                    <a:pt x="0" y="4910"/>
                  </a:lnTo>
                  <a:lnTo>
                    <a:pt x="1624" y="8194"/>
                  </a:lnTo>
                  <a:lnTo>
                    <a:pt x="3249" y="9831"/>
                  </a:lnTo>
                  <a:lnTo>
                    <a:pt x="289825" y="9831"/>
                  </a:lnTo>
                  <a:lnTo>
                    <a:pt x="291450" y="8194"/>
                  </a:lnTo>
                  <a:lnTo>
                    <a:pt x="293107" y="4910"/>
                  </a:lnTo>
                  <a:lnTo>
                    <a:pt x="291450" y="1626"/>
                  </a:lnTo>
                  <a:lnTo>
                    <a:pt x="289825" y="0"/>
                  </a:lnTo>
                  <a:lnTo>
                    <a:pt x="3249" y="0"/>
                  </a:lnTo>
                  <a:close/>
                </a:path>
              </a:pathLst>
            </a:custGeom>
            <a:ln w="3175">
              <a:solidFill>
                <a:srgbClr val="FF0000"/>
              </a:solidFill>
            </a:ln>
          </p:spPr>
          <p:txBody>
            <a:bodyPr wrap="square" lIns="0" tIns="0" rIns="0" bIns="0" rtlCol="0"/>
            <a:lstStyle/>
            <a:p>
              <a:endParaRPr/>
            </a:p>
          </p:txBody>
        </p:sp>
        <p:sp>
          <p:nvSpPr>
            <p:cNvPr id="11" name="object 11"/>
            <p:cNvSpPr/>
            <p:nvPr/>
          </p:nvSpPr>
          <p:spPr>
            <a:xfrm>
              <a:off x="2529008" y="3934653"/>
              <a:ext cx="27940" cy="114935"/>
            </a:xfrm>
            <a:custGeom>
              <a:avLst/>
              <a:gdLst/>
              <a:ahLst/>
              <a:cxnLst/>
              <a:rect l="l" t="t" r="r" b="b"/>
              <a:pathLst>
                <a:path w="27939" h="114935">
                  <a:moveTo>
                    <a:pt x="0" y="0"/>
                  </a:moveTo>
                  <a:lnTo>
                    <a:pt x="0" y="3284"/>
                  </a:lnTo>
                  <a:lnTo>
                    <a:pt x="6553" y="8194"/>
                  </a:lnTo>
                  <a:lnTo>
                    <a:pt x="9835" y="16389"/>
                  </a:lnTo>
                  <a:lnTo>
                    <a:pt x="14753" y="24594"/>
                  </a:lnTo>
                  <a:lnTo>
                    <a:pt x="18003" y="39325"/>
                  </a:lnTo>
                  <a:lnTo>
                    <a:pt x="18003" y="75367"/>
                  </a:lnTo>
                  <a:lnTo>
                    <a:pt x="14753" y="90130"/>
                  </a:lnTo>
                  <a:lnTo>
                    <a:pt x="9835" y="98335"/>
                  </a:lnTo>
                  <a:lnTo>
                    <a:pt x="6553" y="106530"/>
                  </a:lnTo>
                  <a:lnTo>
                    <a:pt x="0" y="111440"/>
                  </a:lnTo>
                  <a:lnTo>
                    <a:pt x="0" y="114692"/>
                  </a:lnTo>
                  <a:lnTo>
                    <a:pt x="8189" y="108156"/>
                  </a:lnTo>
                  <a:lnTo>
                    <a:pt x="14753" y="99961"/>
                  </a:lnTo>
                  <a:lnTo>
                    <a:pt x="21285" y="90130"/>
                  </a:lnTo>
                  <a:lnTo>
                    <a:pt x="26192" y="73741"/>
                  </a:lnTo>
                  <a:lnTo>
                    <a:pt x="27849" y="57351"/>
                  </a:lnTo>
                  <a:lnTo>
                    <a:pt x="26192" y="39325"/>
                  </a:lnTo>
                  <a:lnTo>
                    <a:pt x="21285" y="24594"/>
                  </a:lnTo>
                  <a:lnTo>
                    <a:pt x="14753" y="14763"/>
                  </a:lnTo>
                  <a:lnTo>
                    <a:pt x="8189" y="6568"/>
                  </a:lnTo>
                  <a:lnTo>
                    <a:pt x="0" y="0"/>
                  </a:lnTo>
                  <a:close/>
                </a:path>
              </a:pathLst>
            </a:custGeom>
            <a:solidFill>
              <a:srgbClr val="FF0000"/>
            </a:solidFill>
          </p:spPr>
          <p:txBody>
            <a:bodyPr wrap="square" lIns="0" tIns="0" rIns="0" bIns="0" rtlCol="0"/>
            <a:lstStyle/>
            <a:p>
              <a:endParaRPr/>
            </a:p>
          </p:txBody>
        </p:sp>
        <p:sp>
          <p:nvSpPr>
            <p:cNvPr id="12" name="object 12"/>
            <p:cNvSpPr/>
            <p:nvPr/>
          </p:nvSpPr>
          <p:spPr>
            <a:xfrm>
              <a:off x="2529008" y="3934653"/>
              <a:ext cx="27940" cy="114935"/>
            </a:xfrm>
            <a:custGeom>
              <a:avLst/>
              <a:gdLst/>
              <a:ahLst/>
              <a:cxnLst/>
              <a:rect l="l" t="t" r="r" b="b"/>
              <a:pathLst>
                <a:path w="27939" h="114935">
                  <a:moveTo>
                    <a:pt x="0" y="0"/>
                  </a:moveTo>
                  <a:lnTo>
                    <a:pt x="26192" y="39325"/>
                  </a:lnTo>
                  <a:lnTo>
                    <a:pt x="27849" y="57351"/>
                  </a:lnTo>
                  <a:lnTo>
                    <a:pt x="26192" y="73741"/>
                  </a:lnTo>
                  <a:lnTo>
                    <a:pt x="21285" y="90130"/>
                  </a:lnTo>
                  <a:lnTo>
                    <a:pt x="14753" y="99961"/>
                  </a:lnTo>
                  <a:lnTo>
                    <a:pt x="8189" y="108156"/>
                  </a:lnTo>
                  <a:lnTo>
                    <a:pt x="0" y="114692"/>
                  </a:lnTo>
                  <a:lnTo>
                    <a:pt x="0" y="111440"/>
                  </a:lnTo>
                  <a:lnTo>
                    <a:pt x="6553" y="106530"/>
                  </a:lnTo>
                  <a:lnTo>
                    <a:pt x="9835" y="98335"/>
                  </a:lnTo>
                  <a:lnTo>
                    <a:pt x="14753" y="90130"/>
                  </a:lnTo>
                  <a:lnTo>
                    <a:pt x="18003" y="75367"/>
                  </a:lnTo>
                  <a:lnTo>
                    <a:pt x="18003" y="57351"/>
                  </a:lnTo>
                  <a:lnTo>
                    <a:pt x="18003" y="39325"/>
                  </a:lnTo>
                  <a:lnTo>
                    <a:pt x="14753" y="24594"/>
                  </a:lnTo>
                  <a:lnTo>
                    <a:pt x="9835" y="16389"/>
                  </a:lnTo>
                  <a:lnTo>
                    <a:pt x="6553" y="8194"/>
                  </a:lnTo>
                  <a:lnTo>
                    <a:pt x="0" y="3284"/>
                  </a:lnTo>
                  <a:lnTo>
                    <a:pt x="0" y="0"/>
                  </a:lnTo>
                  <a:close/>
                </a:path>
              </a:pathLst>
            </a:custGeom>
            <a:ln w="3175">
              <a:solidFill>
                <a:srgbClr val="FF0000"/>
              </a:solidFill>
            </a:ln>
          </p:spPr>
          <p:txBody>
            <a:bodyPr wrap="square" lIns="0" tIns="0" rIns="0" bIns="0" rtlCol="0"/>
            <a:lstStyle/>
            <a:p>
              <a:endParaRPr/>
            </a:p>
          </p:txBody>
        </p:sp>
        <p:sp>
          <p:nvSpPr>
            <p:cNvPr id="13" name="object 13"/>
            <p:cNvSpPr/>
            <p:nvPr/>
          </p:nvSpPr>
          <p:spPr>
            <a:xfrm>
              <a:off x="2183495" y="3934653"/>
              <a:ext cx="27940" cy="114935"/>
            </a:xfrm>
            <a:custGeom>
              <a:avLst/>
              <a:gdLst/>
              <a:ahLst/>
              <a:cxnLst/>
              <a:rect l="l" t="t" r="r" b="b"/>
              <a:pathLst>
                <a:path w="27939" h="114935">
                  <a:moveTo>
                    <a:pt x="27860" y="0"/>
                  </a:moveTo>
                  <a:lnTo>
                    <a:pt x="1657" y="39325"/>
                  </a:lnTo>
                  <a:lnTo>
                    <a:pt x="0" y="57351"/>
                  </a:lnTo>
                  <a:lnTo>
                    <a:pt x="1657" y="73741"/>
                  </a:lnTo>
                  <a:lnTo>
                    <a:pt x="6564" y="90130"/>
                  </a:lnTo>
                  <a:lnTo>
                    <a:pt x="13106" y="99961"/>
                  </a:lnTo>
                  <a:lnTo>
                    <a:pt x="19671" y="108156"/>
                  </a:lnTo>
                  <a:lnTo>
                    <a:pt x="27860" y="114692"/>
                  </a:lnTo>
                  <a:lnTo>
                    <a:pt x="27860" y="111440"/>
                  </a:lnTo>
                  <a:lnTo>
                    <a:pt x="22920" y="106530"/>
                  </a:lnTo>
                  <a:lnTo>
                    <a:pt x="18013" y="98335"/>
                  </a:lnTo>
                  <a:lnTo>
                    <a:pt x="14764" y="90130"/>
                  </a:lnTo>
                  <a:lnTo>
                    <a:pt x="9824" y="75367"/>
                  </a:lnTo>
                  <a:lnTo>
                    <a:pt x="9824" y="39325"/>
                  </a:lnTo>
                  <a:lnTo>
                    <a:pt x="14764" y="24594"/>
                  </a:lnTo>
                  <a:lnTo>
                    <a:pt x="18013" y="16389"/>
                  </a:lnTo>
                  <a:lnTo>
                    <a:pt x="22920" y="8194"/>
                  </a:lnTo>
                  <a:lnTo>
                    <a:pt x="27860" y="3284"/>
                  </a:lnTo>
                  <a:lnTo>
                    <a:pt x="27860" y="0"/>
                  </a:lnTo>
                  <a:close/>
                </a:path>
              </a:pathLst>
            </a:custGeom>
            <a:solidFill>
              <a:srgbClr val="FF0000"/>
            </a:solidFill>
          </p:spPr>
          <p:txBody>
            <a:bodyPr wrap="square" lIns="0" tIns="0" rIns="0" bIns="0" rtlCol="0"/>
            <a:lstStyle/>
            <a:p>
              <a:endParaRPr/>
            </a:p>
          </p:txBody>
        </p:sp>
        <p:sp>
          <p:nvSpPr>
            <p:cNvPr id="14" name="object 14"/>
            <p:cNvSpPr/>
            <p:nvPr/>
          </p:nvSpPr>
          <p:spPr>
            <a:xfrm>
              <a:off x="2183495" y="3934653"/>
              <a:ext cx="27940" cy="114935"/>
            </a:xfrm>
            <a:custGeom>
              <a:avLst/>
              <a:gdLst/>
              <a:ahLst/>
              <a:cxnLst/>
              <a:rect l="l" t="t" r="r" b="b"/>
              <a:pathLst>
                <a:path w="27939" h="114935">
                  <a:moveTo>
                    <a:pt x="27860" y="0"/>
                  </a:moveTo>
                  <a:lnTo>
                    <a:pt x="27860" y="3284"/>
                  </a:lnTo>
                  <a:lnTo>
                    <a:pt x="22920" y="8194"/>
                  </a:lnTo>
                  <a:lnTo>
                    <a:pt x="18013" y="16389"/>
                  </a:lnTo>
                  <a:lnTo>
                    <a:pt x="14764" y="24594"/>
                  </a:lnTo>
                  <a:lnTo>
                    <a:pt x="9824" y="39325"/>
                  </a:lnTo>
                  <a:lnTo>
                    <a:pt x="9824" y="57351"/>
                  </a:lnTo>
                  <a:lnTo>
                    <a:pt x="9824" y="75367"/>
                  </a:lnTo>
                  <a:lnTo>
                    <a:pt x="14764" y="90130"/>
                  </a:lnTo>
                  <a:lnTo>
                    <a:pt x="18013" y="98335"/>
                  </a:lnTo>
                  <a:lnTo>
                    <a:pt x="22920" y="106530"/>
                  </a:lnTo>
                  <a:lnTo>
                    <a:pt x="27860" y="111440"/>
                  </a:lnTo>
                  <a:lnTo>
                    <a:pt x="27860" y="114692"/>
                  </a:lnTo>
                  <a:lnTo>
                    <a:pt x="1657" y="73741"/>
                  </a:lnTo>
                  <a:lnTo>
                    <a:pt x="0" y="57351"/>
                  </a:lnTo>
                  <a:lnTo>
                    <a:pt x="1657" y="39325"/>
                  </a:lnTo>
                  <a:lnTo>
                    <a:pt x="6564" y="24594"/>
                  </a:lnTo>
                  <a:lnTo>
                    <a:pt x="13106" y="14763"/>
                  </a:lnTo>
                  <a:lnTo>
                    <a:pt x="19671" y="6568"/>
                  </a:lnTo>
                  <a:lnTo>
                    <a:pt x="27860" y="0"/>
                  </a:lnTo>
                  <a:close/>
                </a:path>
              </a:pathLst>
            </a:custGeom>
            <a:ln w="3175">
              <a:solidFill>
                <a:srgbClr val="FF0000"/>
              </a:solidFill>
            </a:ln>
          </p:spPr>
          <p:txBody>
            <a:bodyPr wrap="square" lIns="0" tIns="0" rIns="0" bIns="0" rtlCol="0"/>
            <a:lstStyle/>
            <a:p>
              <a:endParaRPr/>
            </a:p>
          </p:txBody>
        </p:sp>
        <p:sp>
          <p:nvSpPr>
            <p:cNvPr id="15" name="object 15"/>
            <p:cNvSpPr/>
            <p:nvPr/>
          </p:nvSpPr>
          <p:spPr>
            <a:xfrm>
              <a:off x="2230994" y="3937938"/>
              <a:ext cx="49530" cy="88900"/>
            </a:xfrm>
            <a:custGeom>
              <a:avLst/>
              <a:gdLst/>
              <a:ahLst/>
              <a:cxnLst/>
              <a:rect l="l" t="t" r="r" b="b"/>
              <a:pathLst>
                <a:path w="49530" h="88900">
                  <a:moveTo>
                    <a:pt x="31109" y="0"/>
                  </a:moveTo>
                  <a:lnTo>
                    <a:pt x="27827" y="0"/>
                  </a:lnTo>
                  <a:lnTo>
                    <a:pt x="18003" y="6568"/>
                  </a:lnTo>
                  <a:lnTo>
                    <a:pt x="9814" y="8194"/>
                  </a:lnTo>
                  <a:lnTo>
                    <a:pt x="0" y="9820"/>
                  </a:lnTo>
                  <a:lnTo>
                    <a:pt x="0" y="11478"/>
                  </a:lnTo>
                  <a:lnTo>
                    <a:pt x="6564" y="13104"/>
                  </a:lnTo>
                  <a:lnTo>
                    <a:pt x="13096" y="13104"/>
                  </a:lnTo>
                  <a:lnTo>
                    <a:pt x="16378" y="14741"/>
                  </a:lnTo>
                  <a:lnTo>
                    <a:pt x="18003" y="18026"/>
                  </a:lnTo>
                  <a:lnTo>
                    <a:pt x="19660" y="21310"/>
                  </a:lnTo>
                  <a:lnTo>
                    <a:pt x="19660" y="80288"/>
                  </a:lnTo>
                  <a:lnTo>
                    <a:pt x="18003" y="83561"/>
                  </a:lnTo>
                  <a:lnTo>
                    <a:pt x="16378" y="85198"/>
                  </a:lnTo>
                  <a:lnTo>
                    <a:pt x="0" y="85198"/>
                  </a:lnTo>
                  <a:lnTo>
                    <a:pt x="0" y="88482"/>
                  </a:lnTo>
                  <a:lnTo>
                    <a:pt x="49113" y="88482"/>
                  </a:lnTo>
                  <a:lnTo>
                    <a:pt x="49113" y="85198"/>
                  </a:lnTo>
                  <a:lnTo>
                    <a:pt x="34381" y="85198"/>
                  </a:lnTo>
                  <a:lnTo>
                    <a:pt x="32756" y="83561"/>
                  </a:lnTo>
                  <a:lnTo>
                    <a:pt x="31109" y="80288"/>
                  </a:lnTo>
                  <a:lnTo>
                    <a:pt x="31109" y="0"/>
                  </a:lnTo>
                  <a:close/>
                </a:path>
              </a:pathLst>
            </a:custGeom>
            <a:solidFill>
              <a:srgbClr val="FF0000"/>
            </a:solidFill>
          </p:spPr>
          <p:txBody>
            <a:bodyPr wrap="square" lIns="0" tIns="0" rIns="0" bIns="0" rtlCol="0"/>
            <a:lstStyle/>
            <a:p>
              <a:endParaRPr/>
            </a:p>
          </p:txBody>
        </p:sp>
        <p:sp>
          <p:nvSpPr>
            <p:cNvPr id="16" name="object 16"/>
            <p:cNvSpPr/>
            <p:nvPr/>
          </p:nvSpPr>
          <p:spPr>
            <a:xfrm>
              <a:off x="2230994" y="3937938"/>
              <a:ext cx="49530" cy="88900"/>
            </a:xfrm>
            <a:custGeom>
              <a:avLst/>
              <a:gdLst/>
              <a:ahLst/>
              <a:cxnLst/>
              <a:rect l="l" t="t" r="r" b="b"/>
              <a:pathLst>
                <a:path w="49530" h="88900">
                  <a:moveTo>
                    <a:pt x="27827" y="0"/>
                  </a:moveTo>
                  <a:lnTo>
                    <a:pt x="31109" y="0"/>
                  </a:lnTo>
                  <a:lnTo>
                    <a:pt x="31109" y="75367"/>
                  </a:lnTo>
                  <a:lnTo>
                    <a:pt x="31109" y="80288"/>
                  </a:lnTo>
                  <a:lnTo>
                    <a:pt x="32756" y="83561"/>
                  </a:lnTo>
                  <a:lnTo>
                    <a:pt x="34381" y="85198"/>
                  </a:lnTo>
                  <a:lnTo>
                    <a:pt x="37663" y="85198"/>
                  </a:lnTo>
                  <a:lnTo>
                    <a:pt x="40923" y="85198"/>
                  </a:lnTo>
                  <a:lnTo>
                    <a:pt x="49113" y="85198"/>
                  </a:lnTo>
                  <a:lnTo>
                    <a:pt x="49113" y="88482"/>
                  </a:lnTo>
                  <a:lnTo>
                    <a:pt x="0" y="88482"/>
                  </a:lnTo>
                  <a:lnTo>
                    <a:pt x="0" y="85198"/>
                  </a:lnTo>
                  <a:lnTo>
                    <a:pt x="9814" y="85198"/>
                  </a:lnTo>
                  <a:lnTo>
                    <a:pt x="13096" y="85198"/>
                  </a:lnTo>
                  <a:lnTo>
                    <a:pt x="16378" y="85198"/>
                  </a:lnTo>
                  <a:lnTo>
                    <a:pt x="18003" y="83561"/>
                  </a:lnTo>
                  <a:lnTo>
                    <a:pt x="19660" y="80288"/>
                  </a:lnTo>
                  <a:lnTo>
                    <a:pt x="19660" y="75367"/>
                  </a:lnTo>
                  <a:lnTo>
                    <a:pt x="19660" y="26220"/>
                  </a:lnTo>
                  <a:lnTo>
                    <a:pt x="19660" y="21310"/>
                  </a:lnTo>
                  <a:lnTo>
                    <a:pt x="18003" y="18026"/>
                  </a:lnTo>
                  <a:lnTo>
                    <a:pt x="16378" y="14741"/>
                  </a:lnTo>
                  <a:lnTo>
                    <a:pt x="13096" y="13104"/>
                  </a:lnTo>
                  <a:lnTo>
                    <a:pt x="6564" y="13104"/>
                  </a:lnTo>
                  <a:lnTo>
                    <a:pt x="0" y="11478"/>
                  </a:lnTo>
                  <a:lnTo>
                    <a:pt x="0" y="9820"/>
                  </a:lnTo>
                  <a:lnTo>
                    <a:pt x="9814" y="8194"/>
                  </a:lnTo>
                  <a:lnTo>
                    <a:pt x="18003" y="6568"/>
                  </a:lnTo>
                  <a:lnTo>
                    <a:pt x="22910" y="3284"/>
                  </a:lnTo>
                  <a:lnTo>
                    <a:pt x="27827" y="0"/>
                  </a:lnTo>
                  <a:close/>
                </a:path>
              </a:pathLst>
            </a:custGeom>
            <a:ln w="3175">
              <a:solidFill>
                <a:srgbClr val="FF0000"/>
              </a:solidFill>
            </a:ln>
          </p:spPr>
          <p:txBody>
            <a:bodyPr wrap="square" lIns="0" tIns="0" rIns="0" bIns="0" rtlCol="0"/>
            <a:lstStyle/>
            <a:p>
              <a:endParaRPr/>
            </a:p>
          </p:txBody>
        </p:sp>
        <p:sp>
          <p:nvSpPr>
            <p:cNvPr id="17" name="object 17"/>
            <p:cNvSpPr/>
            <p:nvPr/>
          </p:nvSpPr>
          <p:spPr>
            <a:xfrm>
              <a:off x="2299767" y="3937938"/>
              <a:ext cx="49530" cy="88900"/>
            </a:xfrm>
            <a:custGeom>
              <a:avLst/>
              <a:gdLst/>
              <a:ahLst/>
              <a:cxnLst/>
              <a:rect l="l" t="t" r="r" b="b"/>
              <a:pathLst>
                <a:path w="49530" h="88900">
                  <a:moveTo>
                    <a:pt x="31109" y="0"/>
                  </a:moveTo>
                  <a:lnTo>
                    <a:pt x="27827" y="0"/>
                  </a:lnTo>
                  <a:lnTo>
                    <a:pt x="18013" y="6568"/>
                  </a:lnTo>
                  <a:lnTo>
                    <a:pt x="9824" y="8194"/>
                  </a:lnTo>
                  <a:lnTo>
                    <a:pt x="0" y="9820"/>
                  </a:lnTo>
                  <a:lnTo>
                    <a:pt x="0" y="11478"/>
                  </a:lnTo>
                  <a:lnTo>
                    <a:pt x="6542" y="13104"/>
                  </a:lnTo>
                  <a:lnTo>
                    <a:pt x="13106" y="13104"/>
                  </a:lnTo>
                  <a:lnTo>
                    <a:pt x="16388" y="14741"/>
                  </a:lnTo>
                  <a:lnTo>
                    <a:pt x="19638" y="21310"/>
                  </a:lnTo>
                  <a:lnTo>
                    <a:pt x="19638" y="80288"/>
                  </a:lnTo>
                  <a:lnTo>
                    <a:pt x="18013" y="83561"/>
                  </a:lnTo>
                  <a:lnTo>
                    <a:pt x="16388" y="85198"/>
                  </a:lnTo>
                  <a:lnTo>
                    <a:pt x="0" y="85198"/>
                  </a:lnTo>
                  <a:lnTo>
                    <a:pt x="0" y="88482"/>
                  </a:lnTo>
                  <a:lnTo>
                    <a:pt x="49123" y="88482"/>
                  </a:lnTo>
                  <a:lnTo>
                    <a:pt x="49123" y="85198"/>
                  </a:lnTo>
                  <a:lnTo>
                    <a:pt x="34392" y="85198"/>
                  </a:lnTo>
                  <a:lnTo>
                    <a:pt x="32734" y="83561"/>
                  </a:lnTo>
                  <a:lnTo>
                    <a:pt x="32734" y="80288"/>
                  </a:lnTo>
                  <a:lnTo>
                    <a:pt x="31109" y="75367"/>
                  </a:lnTo>
                  <a:lnTo>
                    <a:pt x="31109" y="0"/>
                  </a:lnTo>
                  <a:close/>
                </a:path>
              </a:pathLst>
            </a:custGeom>
            <a:solidFill>
              <a:srgbClr val="FF0000"/>
            </a:solidFill>
          </p:spPr>
          <p:txBody>
            <a:bodyPr wrap="square" lIns="0" tIns="0" rIns="0" bIns="0" rtlCol="0"/>
            <a:lstStyle/>
            <a:p>
              <a:endParaRPr/>
            </a:p>
          </p:txBody>
        </p:sp>
        <p:sp>
          <p:nvSpPr>
            <p:cNvPr id="18" name="object 18"/>
            <p:cNvSpPr/>
            <p:nvPr/>
          </p:nvSpPr>
          <p:spPr>
            <a:xfrm>
              <a:off x="2299767" y="3937938"/>
              <a:ext cx="49530" cy="88900"/>
            </a:xfrm>
            <a:custGeom>
              <a:avLst/>
              <a:gdLst/>
              <a:ahLst/>
              <a:cxnLst/>
              <a:rect l="l" t="t" r="r" b="b"/>
              <a:pathLst>
                <a:path w="49530" h="88900">
                  <a:moveTo>
                    <a:pt x="27827" y="0"/>
                  </a:moveTo>
                  <a:lnTo>
                    <a:pt x="31109" y="0"/>
                  </a:lnTo>
                  <a:lnTo>
                    <a:pt x="31109" y="75367"/>
                  </a:lnTo>
                  <a:lnTo>
                    <a:pt x="32734" y="80288"/>
                  </a:lnTo>
                  <a:lnTo>
                    <a:pt x="32734" y="83561"/>
                  </a:lnTo>
                  <a:lnTo>
                    <a:pt x="34392" y="85198"/>
                  </a:lnTo>
                  <a:lnTo>
                    <a:pt x="37652" y="85198"/>
                  </a:lnTo>
                  <a:lnTo>
                    <a:pt x="40934" y="85198"/>
                  </a:lnTo>
                  <a:lnTo>
                    <a:pt x="49123" y="85198"/>
                  </a:lnTo>
                  <a:lnTo>
                    <a:pt x="49123" y="88482"/>
                  </a:lnTo>
                  <a:lnTo>
                    <a:pt x="0" y="88482"/>
                  </a:lnTo>
                  <a:lnTo>
                    <a:pt x="0" y="85198"/>
                  </a:lnTo>
                  <a:lnTo>
                    <a:pt x="9824" y="85198"/>
                  </a:lnTo>
                  <a:lnTo>
                    <a:pt x="13106" y="85198"/>
                  </a:lnTo>
                  <a:lnTo>
                    <a:pt x="16388" y="85198"/>
                  </a:lnTo>
                  <a:lnTo>
                    <a:pt x="18013" y="83561"/>
                  </a:lnTo>
                  <a:lnTo>
                    <a:pt x="19638" y="80288"/>
                  </a:lnTo>
                  <a:lnTo>
                    <a:pt x="19638" y="75367"/>
                  </a:lnTo>
                  <a:lnTo>
                    <a:pt x="19638" y="26220"/>
                  </a:lnTo>
                  <a:lnTo>
                    <a:pt x="19638" y="21310"/>
                  </a:lnTo>
                  <a:lnTo>
                    <a:pt x="18013" y="18026"/>
                  </a:lnTo>
                  <a:lnTo>
                    <a:pt x="16388" y="14741"/>
                  </a:lnTo>
                  <a:lnTo>
                    <a:pt x="13106" y="13104"/>
                  </a:lnTo>
                  <a:lnTo>
                    <a:pt x="6542" y="13104"/>
                  </a:lnTo>
                  <a:lnTo>
                    <a:pt x="0" y="11478"/>
                  </a:lnTo>
                  <a:lnTo>
                    <a:pt x="0" y="9820"/>
                  </a:lnTo>
                  <a:lnTo>
                    <a:pt x="9824" y="8194"/>
                  </a:lnTo>
                  <a:lnTo>
                    <a:pt x="18013" y="6568"/>
                  </a:lnTo>
                  <a:lnTo>
                    <a:pt x="22920" y="3284"/>
                  </a:lnTo>
                  <a:lnTo>
                    <a:pt x="27827" y="0"/>
                  </a:lnTo>
                  <a:close/>
                </a:path>
              </a:pathLst>
            </a:custGeom>
            <a:ln w="3175">
              <a:solidFill>
                <a:srgbClr val="FF0000"/>
              </a:solidFill>
            </a:ln>
          </p:spPr>
          <p:txBody>
            <a:bodyPr wrap="square" lIns="0" tIns="0" rIns="0" bIns="0" rtlCol="0"/>
            <a:lstStyle/>
            <a:p>
              <a:endParaRPr/>
            </a:p>
          </p:txBody>
        </p:sp>
        <p:sp>
          <p:nvSpPr>
            <p:cNvPr id="19" name="object 19"/>
            <p:cNvSpPr/>
            <p:nvPr/>
          </p:nvSpPr>
          <p:spPr>
            <a:xfrm>
              <a:off x="2350516" y="3934653"/>
              <a:ext cx="49530" cy="103505"/>
            </a:xfrm>
            <a:custGeom>
              <a:avLst/>
              <a:gdLst/>
              <a:ahLst/>
              <a:cxnLst/>
              <a:rect l="l" t="t" r="r" b="b"/>
              <a:pathLst>
                <a:path w="49530" h="103504">
                  <a:moveTo>
                    <a:pt x="49145" y="0"/>
                  </a:moveTo>
                  <a:lnTo>
                    <a:pt x="40956" y="0"/>
                  </a:lnTo>
                  <a:lnTo>
                    <a:pt x="0" y="103246"/>
                  </a:lnTo>
                  <a:lnTo>
                    <a:pt x="6564" y="103246"/>
                  </a:lnTo>
                  <a:lnTo>
                    <a:pt x="49145" y="0"/>
                  </a:lnTo>
                  <a:close/>
                </a:path>
              </a:pathLst>
            </a:custGeom>
            <a:solidFill>
              <a:srgbClr val="FF0000"/>
            </a:solidFill>
          </p:spPr>
          <p:txBody>
            <a:bodyPr wrap="square" lIns="0" tIns="0" rIns="0" bIns="0" rtlCol="0"/>
            <a:lstStyle/>
            <a:p>
              <a:endParaRPr/>
            </a:p>
          </p:txBody>
        </p:sp>
        <p:sp>
          <p:nvSpPr>
            <p:cNvPr id="20" name="object 20"/>
            <p:cNvSpPr/>
            <p:nvPr/>
          </p:nvSpPr>
          <p:spPr>
            <a:xfrm>
              <a:off x="2350516" y="3934653"/>
              <a:ext cx="49530" cy="103505"/>
            </a:xfrm>
            <a:custGeom>
              <a:avLst/>
              <a:gdLst/>
              <a:ahLst/>
              <a:cxnLst/>
              <a:rect l="l" t="t" r="r" b="b"/>
              <a:pathLst>
                <a:path w="49530" h="103504">
                  <a:moveTo>
                    <a:pt x="40956" y="0"/>
                  </a:moveTo>
                  <a:lnTo>
                    <a:pt x="49145" y="0"/>
                  </a:lnTo>
                  <a:lnTo>
                    <a:pt x="6564" y="103246"/>
                  </a:lnTo>
                  <a:lnTo>
                    <a:pt x="0" y="103246"/>
                  </a:lnTo>
                  <a:lnTo>
                    <a:pt x="40956" y="0"/>
                  </a:lnTo>
                  <a:close/>
                </a:path>
              </a:pathLst>
            </a:custGeom>
            <a:ln w="3175">
              <a:solidFill>
                <a:srgbClr val="FF0000"/>
              </a:solidFill>
            </a:ln>
          </p:spPr>
          <p:txBody>
            <a:bodyPr wrap="square" lIns="0" tIns="0" rIns="0" bIns="0" rtlCol="0"/>
            <a:lstStyle/>
            <a:p>
              <a:endParaRPr/>
            </a:p>
          </p:txBody>
        </p:sp>
        <p:sp>
          <p:nvSpPr>
            <p:cNvPr id="21" name="object 21"/>
            <p:cNvSpPr/>
            <p:nvPr/>
          </p:nvSpPr>
          <p:spPr>
            <a:xfrm>
              <a:off x="2401286" y="3937938"/>
              <a:ext cx="54610" cy="88900"/>
            </a:xfrm>
            <a:custGeom>
              <a:avLst/>
              <a:gdLst/>
              <a:ahLst/>
              <a:cxnLst/>
              <a:rect l="l" t="t" r="r" b="b"/>
              <a:pathLst>
                <a:path w="54610" h="88900">
                  <a:moveTo>
                    <a:pt x="24567" y="0"/>
                  </a:moveTo>
                  <a:lnTo>
                    <a:pt x="18013" y="1658"/>
                  </a:lnTo>
                  <a:lnTo>
                    <a:pt x="11471" y="3284"/>
                  </a:lnTo>
                  <a:lnTo>
                    <a:pt x="6564" y="6568"/>
                  </a:lnTo>
                  <a:lnTo>
                    <a:pt x="0" y="16389"/>
                  </a:lnTo>
                  <a:lnTo>
                    <a:pt x="0" y="27846"/>
                  </a:lnTo>
                  <a:lnTo>
                    <a:pt x="3282" y="32789"/>
                  </a:lnTo>
                  <a:lnTo>
                    <a:pt x="9814" y="36041"/>
                  </a:lnTo>
                  <a:lnTo>
                    <a:pt x="13096" y="36041"/>
                  </a:lnTo>
                  <a:lnTo>
                    <a:pt x="14731" y="34415"/>
                  </a:lnTo>
                  <a:lnTo>
                    <a:pt x="18013" y="27846"/>
                  </a:lnTo>
                  <a:lnTo>
                    <a:pt x="16378" y="26220"/>
                  </a:lnTo>
                  <a:lnTo>
                    <a:pt x="16378" y="24594"/>
                  </a:lnTo>
                  <a:lnTo>
                    <a:pt x="13096" y="22936"/>
                  </a:lnTo>
                  <a:lnTo>
                    <a:pt x="8189" y="21310"/>
                  </a:lnTo>
                  <a:lnTo>
                    <a:pt x="6564" y="19673"/>
                  </a:lnTo>
                  <a:lnTo>
                    <a:pt x="4907" y="19673"/>
                  </a:lnTo>
                  <a:lnTo>
                    <a:pt x="4907" y="11478"/>
                  </a:lnTo>
                  <a:lnTo>
                    <a:pt x="9814" y="8194"/>
                  </a:lnTo>
                  <a:lnTo>
                    <a:pt x="16378" y="4910"/>
                  </a:lnTo>
                  <a:lnTo>
                    <a:pt x="22920" y="3284"/>
                  </a:lnTo>
                  <a:lnTo>
                    <a:pt x="27827" y="3284"/>
                  </a:lnTo>
                  <a:lnTo>
                    <a:pt x="39299" y="24594"/>
                  </a:lnTo>
                  <a:lnTo>
                    <a:pt x="36016" y="39325"/>
                  </a:lnTo>
                  <a:lnTo>
                    <a:pt x="22920" y="54067"/>
                  </a:lnTo>
                  <a:lnTo>
                    <a:pt x="21295" y="57351"/>
                  </a:lnTo>
                  <a:lnTo>
                    <a:pt x="19660" y="58999"/>
                  </a:lnTo>
                  <a:lnTo>
                    <a:pt x="11471" y="65546"/>
                  </a:lnTo>
                  <a:lnTo>
                    <a:pt x="6564" y="72082"/>
                  </a:lnTo>
                  <a:lnTo>
                    <a:pt x="3282" y="78651"/>
                  </a:lnTo>
                  <a:lnTo>
                    <a:pt x="0" y="83561"/>
                  </a:lnTo>
                  <a:lnTo>
                    <a:pt x="0" y="88482"/>
                  </a:lnTo>
                  <a:lnTo>
                    <a:pt x="50770" y="88482"/>
                  </a:lnTo>
                  <a:lnTo>
                    <a:pt x="54030" y="58999"/>
                  </a:lnTo>
                  <a:lnTo>
                    <a:pt x="50770" y="58999"/>
                  </a:lnTo>
                  <a:lnTo>
                    <a:pt x="50770" y="67172"/>
                  </a:lnTo>
                  <a:lnTo>
                    <a:pt x="49113" y="72082"/>
                  </a:lnTo>
                  <a:lnTo>
                    <a:pt x="47488" y="75367"/>
                  </a:lnTo>
                  <a:lnTo>
                    <a:pt x="45863" y="77025"/>
                  </a:lnTo>
                  <a:lnTo>
                    <a:pt x="6564" y="77025"/>
                  </a:lnTo>
                  <a:lnTo>
                    <a:pt x="9814" y="73741"/>
                  </a:lnTo>
                  <a:lnTo>
                    <a:pt x="13096" y="68830"/>
                  </a:lnTo>
                  <a:lnTo>
                    <a:pt x="18013" y="63920"/>
                  </a:lnTo>
                  <a:lnTo>
                    <a:pt x="24567" y="58999"/>
                  </a:lnTo>
                  <a:lnTo>
                    <a:pt x="26202" y="57351"/>
                  </a:lnTo>
                  <a:lnTo>
                    <a:pt x="29485" y="55715"/>
                  </a:lnTo>
                  <a:lnTo>
                    <a:pt x="32767" y="52441"/>
                  </a:lnTo>
                  <a:lnTo>
                    <a:pt x="39299" y="47520"/>
                  </a:lnTo>
                  <a:lnTo>
                    <a:pt x="44206" y="44236"/>
                  </a:lnTo>
                  <a:lnTo>
                    <a:pt x="50770" y="34415"/>
                  </a:lnTo>
                  <a:lnTo>
                    <a:pt x="54030" y="24594"/>
                  </a:lnTo>
                  <a:lnTo>
                    <a:pt x="52395" y="18026"/>
                  </a:lnTo>
                  <a:lnTo>
                    <a:pt x="49113" y="11478"/>
                  </a:lnTo>
                  <a:lnTo>
                    <a:pt x="45863" y="6568"/>
                  </a:lnTo>
                  <a:lnTo>
                    <a:pt x="39299" y="3284"/>
                  </a:lnTo>
                  <a:lnTo>
                    <a:pt x="32767" y="1658"/>
                  </a:lnTo>
                  <a:lnTo>
                    <a:pt x="24567" y="0"/>
                  </a:lnTo>
                  <a:close/>
                </a:path>
              </a:pathLst>
            </a:custGeom>
            <a:solidFill>
              <a:srgbClr val="FF0000"/>
            </a:solidFill>
          </p:spPr>
          <p:txBody>
            <a:bodyPr wrap="square" lIns="0" tIns="0" rIns="0" bIns="0" rtlCol="0"/>
            <a:lstStyle/>
            <a:p>
              <a:endParaRPr/>
            </a:p>
          </p:txBody>
        </p:sp>
        <p:sp>
          <p:nvSpPr>
            <p:cNvPr id="22" name="object 22"/>
            <p:cNvSpPr/>
            <p:nvPr/>
          </p:nvSpPr>
          <p:spPr>
            <a:xfrm>
              <a:off x="2401286" y="3937938"/>
              <a:ext cx="54610" cy="88900"/>
            </a:xfrm>
            <a:custGeom>
              <a:avLst/>
              <a:gdLst/>
              <a:ahLst/>
              <a:cxnLst/>
              <a:rect l="l" t="t" r="r" b="b"/>
              <a:pathLst>
                <a:path w="54610" h="88900">
                  <a:moveTo>
                    <a:pt x="6564" y="77025"/>
                  </a:moveTo>
                  <a:lnTo>
                    <a:pt x="37674" y="77025"/>
                  </a:lnTo>
                  <a:lnTo>
                    <a:pt x="42581" y="77025"/>
                  </a:lnTo>
                  <a:lnTo>
                    <a:pt x="45863" y="77025"/>
                  </a:lnTo>
                  <a:lnTo>
                    <a:pt x="47488" y="75367"/>
                  </a:lnTo>
                  <a:lnTo>
                    <a:pt x="49113" y="72082"/>
                  </a:lnTo>
                  <a:lnTo>
                    <a:pt x="50770" y="67172"/>
                  </a:lnTo>
                  <a:lnTo>
                    <a:pt x="50770" y="58999"/>
                  </a:lnTo>
                  <a:lnTo>
                    <a:pt x="54030" y="58999"/>
                  </a:lnTo>
                  <a:lnTo>
                    <a:pt x="50770" y="88482"/>
                  </a:lnTo>
                  <a:lnTo>
                    <a:pt x="0" y="88482"/>
                  </a:lnTo>
                  <a:lnTo>
                    <a:pt x="0" y="83561"/>
                  </a:lnTo>
                  <a:lnTo>
                    <a:pt x="3282" y="78651"/>
                  </a:lnTo>
                  <a:lnTo>
                    <a:pt x="6564" y="72082"/>
                  </a:lnTo>
                  <a:lnTo>
                    <a:pt x="11471" y="65546"/>
                  </a:lnTo>
                  <a:lnTo>
                    <a:pt x="19660" y="58999"/>
                  </a:lnTo>
                  <a:lnTo>
                    <a:pt x="21295" y="57351"/>
                  </a:lnTo>
                  <a:lnTo>
                    <a:pt x="22920" y="54067"/>
                  </a:lnTo>
                  <a:lnTo>
                    <a:pt x="36016" y="39325"/>
                  </a:lnTo>
                  <a:lnTo>
                    <a:pt x="39299" y="24594"/>
                  </a:lnTo>
                  <a:lnTo>
                    <a:pt x="27827" y="3284"/>
                  </a:lnTo>
                  <a:lnTo>
                    <a:pt x="22920" y="3284"/>
                  </a:lnTo>
                  <a:lnTo>
                    <a:pt x="16378" y="4910"/>
                  </a:lnTo>
                  <a:lnTo>
                    <a:pt x="9814" y="8194"/>
                  </a:lnTo>
                  <a:lnTo>
                    <a:pt x="4907" y="11478"/>
                  </a:lnTo>
                  <a:lnTo>
                    <a:pt x="4907" y="16389"/>
                  </a:lnTo>
                  <a:lnTo>
                    <a:pt x="4907" y="19673"/>
                  </a:lnTo>
                  <a:lnTo>
                    <a:pt x="6564" y="19673"/>
                  </a:lnTo>
                  <a:lnTo>
                    <a:pt x="8189" y="21310"/>
                  </a:lnTo>
                  <a:lnTo>
                    <a:pt x="13096" y="22936"/>
                  </a:lnTo>
                  <a:lnTo>
                    <a:pt x="16378" y="24594"/>
                  </a:lnTo>
                  <a:lnTo>
                    <a:pt x="16378" y="26220"/>
                  </a:lnTo>
                  <a:lnTo>
                    <a:pt x="18013" y="27846"/>
                  </a:lnTo>
                  <a:lnTo>
                    <a:pt x="16378" y="31131"/>
                  </a:lnTo>
                  <a:lnTo>
                    <a:pt x="14731" y="34415"/>
                  </a:lnTo>
                  <a:lnTo>
                    <a:pt x="13096" y="36041"/>
                  </a:lnTo>
                  <a:lnTo>
                    <a:pt x="9814" y="36041"/>
                  </a:lnTo>
                  <a:lnTo>
                    <a:pt x="6564" y="34415"/>
                  </a:lnTo>
                  <a:lnTo>
                    <a:pt x="3282" y="32789"/>
                  </a:lnTo>
                  <a:lnTo>
                    <a:pt x="0" y="27846"/>
                  </a:lnTo>
                  <a:lnTo>
                    <a:pt x="0" y="22936"/>
                  </a:lnTo>
                  <a:lnTo>
                    <a:pt x="0" y="16389"/>
                  </a:lnTo>
                  <a:lnTo>
                    <a:pt x="3282" y="11478"/>
                  </a:lnTo>
                  <a:lnTo>
                    <a:pt x="6564" y="6568"/>
                  </a:lnTo>
                  <a:lnTo>
                    <a:pt x="11471" y="3284"/>
                  </a:lnTo>
                  <a:lnTo>
                    <a:pt x="18013" y="1658"/>
                  </a:lnTo>
                  <a:lnTo>
                    <a:pt x="24567" y="0"/>
                  </a:lnTo>
                  <a:lnTo>
                    <a:pt x="54030" y="24594"/>
                  </a:lnTo>
                  <a:lnTo>
                    <a:pt x="52395" y="29505"/>
                  </a:lnTo>
                  <a:lnTo>
                    <a:pt x="50770" y="34415"/>
                  </a:lnTo>
                  <a:lnTo>
                    <a:pt x="47488" y="39325"/>
                  </a:lnTo>
                  <a:lnTo>
                    <a:pt x="44206" y="44236"/>
                  </a:lnTo>
                  <a:lnTo>
                    <a:pt x="39299" y="47520"/>
                  </a:lnTo>
                  <a:lnTo>
                    <a:pt x="32767" y="52441"/>
                  </a:lnTo>
                  <a:lnTo>
                    <a:pt x="29485" y="55715"/>
                  </a:lnTo>
                  <a:lnTo>
                    <a:pt x="26202" y="57351"/>
                  </a:lnTo>
                  <a:lnTo>
                    <a:pt x="24567" y="58999"/>
                  </a:lnTo>
                  <a:lnTo>
                    <a:pt x="18013" y="63920"/>
                  </a:lnTo>
                  <a:lnTo>
                    <a:pt x="13096" y="68830"/>
                  </a:lnTo>
                  <a:lnTo>
                    <a:pt x="9814" y="73741"/>
                  </a:lnTo>
                  <a:lnTo>
                    <a:pt x="6564" y="77025"/>
                  </a:lnTo>
                  <a:close/>
                </a:path>
              </a:pathLst>
            </a:custGeom>
            <a:ln w="3175">
              <a:solidFill>
                <a:srgbClr val="FF0000"/>
              </a:solidFill>
            </a:ln>
          </p:spPr>
          <p:txBody>
            <a:bodyPr wrap="square" lIns="0" tIns="0" rIns="0" bIns="0" rtlCol="0"/>
            <a:lstStyle/>
            <a:p>
              <a:endParaRPr/>
            </a:p>
          </p:txBody>
        </p:sp>
        <p:sp>
          <p:nvSpPr>
            <p:cNvPr id="23" name="object 23"/>
            <p:cNvSpPr/>
            <p:nvPr/>
          </p:nvSpPr>
          <p:spPr>
            <a:xfrm>
              <a:off x="2479884" y="4008395"/>
              <a:ext cx="24765" cy="44450"/>
            </a:xfrm>
            <a:custGeom>
              <a:avLst/>
              <a:gdLst/>
              <a:ahLst/>
              <a:cxnLst/>
              <a:rect l="l" t="t" r="r" b="b"/>
              <a:pathLst>
                <a:path w="24764" h="44450">
                  <a:moveTo>
                    <a:pt x="16378" y="0"/>
                  </a:moveTo>
                  <a:lnTo>
                    <a:pt x="14731" y="0"/>
                  </a:lnTo>
                  <a:lnTo>
                    <a:pt x="11471" y="1626"/>
                  </a:lnTo>
                  <a:lnTo>
                    <a:pt x="9814" y="3284"/>
                  </a:lnTo>
                  <a:lnTo>
                    <a:pt x="4907" y="4910"/>
                  </a:lnTo>
                  <a:lnTo>
                    <a:pt x="0" y="4910"/>
                  </a:lnTo>
                  <a:lnTo>
                    <a:pt x="0" y="6568"/>
                  </a:lnTo>
                  <a:lnTo>
                    <a:pt x="4907" y="6568"/>
                  </a:lnTo>
                  <a:lnTo>
                    <a:pt x="8189" y="8194"/>
                  </a:lnTo>
                  <a:lnTo>
                    <a:pt x="9814" y="9831"/>
                  </a:lnTo>
                  <a:lnTo>
                    <a:pt x="9814" y="42610"/>
                  </a:lnTo>
                  <a:lnTo>
                    <a:pt x="0" y="42610"/>
                  </a:lnTo>
                  <a:lnTo>
                    <a:pt x="0" y="44236"/>
                  </a:lnTo>
                  <a:lnTo>
                    <a:pt x="24578" y="44236"/>
                  </a:lnTo>
                  <a:lnTo>
                    <a:pt x="24578" y="42610"/>
                  </a:lnTo>
                  <a:lnTo>
                    <a:pt x="16378" y="42610"/>
                  </a:lnTo>
                  <a:lnTo>
                    <a:pt x="16378" y="0"/>
                  </a:lnTo>
                  <a:close/>
                </a:path>
              </a:pathLst>
            </a:custGeom>
            <a:solidFill>
              <a:srgbClr val="FF0000"/>
            </a:solidFill>
          </p:spPr>
          <p:txBody>
            <a:bodyPr wrap="square" lIns="0" tIns="0" rIns="0" bIns="0" rtlCol="0"/>
            <a:lstStyle/>
            <a:p>
              <a:endParaRPr/>
            </a:p>
          </p:txBody>
        </p:sp>
        <p:sp>
          <p:nvSpPr>
            <p:cNvPr id="24" name="object 24"/>
            <p:cNvSpPr/>
            <p:nvPr/>
          </p:nvSpPr>
          <p:spPr>
            <a:xfrm>
              <a:off x="2479884" y="4008395"/>
              <a:ext cx="24765" cy="44450"/>
            </a:xfrm>
            <a:custGeom>
              <a:avLst/>
              <a:gdLst/>
              <a:ahLst/>
              <a:cxnLst/>
              <a:rect l="l" t="t" r="r" b="b"/>
              <a:pathLst>
                <a:path w="24764" h="44450">
                  <a:moveTo>
                    <a:pt x="14731" y="0"/>
                  </a:moveTo>
                  <a:lnTo>
                    <a:pt x="16378" y="0"/>
                  </a:lnTo>
                  <a:lnTo>
                    <a:pt x="16378" y="37699"/>
                  </a:lnTo>
                  <a:lnTo>
                    <a:pt x="16378" y="40951"/>
                  </a:lnTo>
                  <a:lnTo>
                    <a:pt x="16378" y="42610"/>
                  </a:lnTo>
                  <a:lnTo>
                    <a:pt x="18013" y="42610"/>
                  </a:lnTo>
                  <a:lnTo>
                    <a:pt x="21295" y="42610"/>
                  </a:lnTo>
                  <a:lnTo>
                    <a:pt x="24578" y="42610"/>
                  </a:lnTo>
                  <a:lnTo>
                    <a:pt x="24578" y="44236"/>
                  </a:lnTo>
                  <a:lnTo>
                    <a:pt x="0" y="44236"/>
                  </a:lnTo>
                  <a:lnTo>
                    <a:pt x="0" y="42610"/>
                  </a:lnTo>
                  <a:lnTo>
                    <a:pt x="4907" y="42610"/>
                  </a:lnTo>
                  <a:lnTo>
                    <a:pt x="8189" y="42610"/>
                  </a:lnTo>
                  <a:lnTo>
                    <a:pt x="9814" y="42610"/>
                  </a:lnTo>
                  <a:lnTo>
                    <a:pt x="9814" y="40951"/>
                  </a:lnTo>
                  <a:lnTo>
                    <a:pt x="4907" y="6568"/>
                  </a:lnTo>
                  <a:lnTo>
                    <a:pt x="0" y="6568"/>
                  </a:lnTo>
                  <a:lnTo>
                    <a:pt x="0" y="4910"/>
                  </a:lnTo>
                  <a:lnTo>
                    <a:pt x="4907" y="4910"/>
                  </a:lnTo>
                  <a:lnTo>
                    <a:pt x="9814" y="3284"/>
                  </a:lnTo>
                  <a:lnTo>
                    <a:pt x="11471" y="1626"/>
                  </a:lnTo>
                  <a:lnTo>
                    <a:pt x="14731" y="0"/>
                  </a:lnTo>
                  <a:close/>
                </a:path>
              </a:pathLst>
            </a:custGeom>
            <a:ln w="3175">
              <a:solidFill>
                <a:srgbClr val="FF0000"/>
              </a:solidFill>
            </a:ln>
          </p:spPr>
          <p:txBody>
            <a:bodyPr wrap="square" lIns="0" tIns="0" rIns="0" bIns="0" rtlCol="0"/>
            <a:lstStyle/>
            <a:p>
              <a:endParaRPr/>
            </a:p>
          </p:txBody>
        </p:sp>
        <p:sp>
          <p:nvSpPr>
            <p:cNvPr id="25" name="object 25"/>
            <p:cNvSpPr/>
            <p:nvPr/>
          </p:nvSpPr>
          <p:spPr>
            <a:xfrm>
              <a:off x="2473352" y="3919912"/>
              <a:ext cx="39370" cy="39370"/>
            </a:xfrm>
            <a:custGeom>
              <a:avLst/>
              <a:gdLst/>
              <a:ahLst/>
              <a:cxnLst/>
              <a:rect l="l" t="t" r="r" b="b"/>
              <a:pathLst>
                <a:path w="39369" h="39370">
                  <a:moveTo>
                    <a:pt x="21263" y="0"/>
                  </a:moveTo>
                  <a:lnTo>
                    <a:pt x="18003" y="0"/>
                  </a:lnTo>
                  <a:lnTo>
                    <a:pt x="18003" y="18026"/>
                  </a:lnTo>
                  <a:lnTo>
                    <a:pt x="0" y="18026"/>
                  </a:lnTo>
                  <a:lnTo>
                    <a:pt x="0" y="21310"/>
                  </a:lnTo>
                  <a:lnTo>
                    <a:pt x="18003" y="21310"/>
                  </a:lnTo>
                  <a:lnTo>
                    <a:pt x="18003" y="39336"/>
                  </a:lnTo>
                  <a:lnTo>
                    <a:pt x="21263" y="39336"/>
                  </a:lnTo>
                  <a:lnTo>
                    <a:pt x="21263" y="21310"/>
                  </a:lnTo>
                  <a:lnTo>
                    <a:pt x="39299" y="21310"/>
                  </a:lnTo>
                  <a:lnTo>
                    <a:pt x="39299" y="18026"/>
                  </a:lnTo>
                  <a:lnTo>
                    <a:pt x="21263" y="18026"/>
                  </a:lnTo>
                  <a:lnTo>
                    <a:pt x="21263" y="0"/>
                  </a:lnTo>
                  <a:close/>
                </a:path>
              </a:pathLst>
            </a:custGeom>
            <a:solidFill>
              <a:srgbClr val="FF0000"/>
            </a:solidFill>
          </p:spPr>
          <p:txBody>
            <a:bodyPr wrap="square" lIns="0" tIns="0" rIns="0" bIns="0" rtlCol="0"/>
            <a:lstStyle/>
            <a:p>
              <a:endParaRPr/>
            </a:p>
          </p:txBody>
        </p:sp>
        <p:sp>
          <p:nvSpPr>
            <p:cNvPr id="26" name="object 26"/>
            <p:cNvSpPr/>
            <p:nvPr/>
          </p:nvSpPr>
          <p:spPr>
            <a:xfrm>
              <a:off x="2473352" y="3919912"/>
              <a:ext cx="39370" cy="39370"/>
            </a:xfrm>
            <a:custGeom>
              <a:avLst/>
              <a:gdLst/>
              <a:ahLst/>
              <a:cxnLst/>
              <a:rect l="l" t="t" r="r" b="b"/>
              <a:pathLst>
                <a:path w="39369" h="39370">
                  <a:moveTo>
                    <a:pt x="18003" y="0"/>
                  </a:moveTo>
                  <a:lnTo>
                    <a:pt x="21263" y="0"/>
                  </a:lnTo>
                  <a:lnTo>
                    <a:pt x="21263" y="18026"/>
                  </a:lnTo>
                  <a:lnTo>
                    <a:pt x="39299" y="18026"/>
                  </a:lnTo>
                  <a:lnTo>
                    <a:pt x="39299" y="21310"/>
                  </a:lnTo>
                  <a:lnTo>
                    <a:pt x="21263" y="21310"/>
                  </a:lnTo>
                  <a:lnTo>
                    <a:pt x="21263" y="39336"/>
                  </a:lnTo>
                  <a:lnTo>
                    <a:pt x="18003" y="39336"/>
                  </a:lnTo>
                  <a:lnTo>
                    <a:pt x="18003" y="21310"/>
                  </a:lnTo>
                  <a:lnTo>
                    <a:pt x="0" y="21310"/>
                  </a:lnTo>
                  <a:lnTo>
                    <a:pt x="0" y="18026"/>
                  </a:lnTo>
                  <a:lnTo>
                    <a:pt x="18003" y="18026"/>
                  </a:lnTo>
                  <a:lnTo>
                    <a:pt x="18003" y="0"/>
                  </a:lnTo>
                  <a:close/>
                </a:path>
              </a:pathLst>
            </a:custGeom>
            <a:ln w="3175">
              <a:solidFill>
                <a:srgbClr val="FF0000"/>
              </a:solidFill>
            </a:ln>
          </p:spPr>
          <p:txBody>
            <a:bodyPr wrap="square" lIns="0" tIns="0" rIns="0" bIns="0" rtlCol="0"/>
            <a:lstStyle/>
            <a:p>
              <a:endParaRPr/>
            </a:p>
          </p:txBody>
        </p:sp>
      </p:grpSp>
      <p:pic>
        <p:nvPicPr>
          <p:cNvPr id="27" name="object 27"/>
          <p:cNvPicPr/>
          <p:nvPr/>
        </p:nvPicPr>
        <p:blipFill>
          <a:blip r:embed="rId5" cstate="print"/>
          <a:stretch>
            <a:fillRect/>
          </a:stretch>
        </p:blipFill>
        <p:spPr>
          <a:xfrm>
            <a:off x="2181044" y="3862043"/>
            <a:ext cx="630449" cy="142568"/>
          </a:xfrm>
          <a:prstGeom prst="rect">
            <a:avLst/>
          </a:prstGeom>
        </p:spPr>
      </p:pic>
      <p:pic>
        <p:nvPicPr>
          <p:cNvPr id="28" name="object 28"/>
          <p:cNvPicPr/>
          <p:nvPr/>
        </p:nvPicPr>
        <p:blipFill>
          <a:blip r:embed="rId6" cstate="print"/>
          <a:stretch>
            <a:fillRect/>
          </a:stretch>
        </p:blipFill>
        <p:spPr>
          <a:xfrm>
            <a:off x="2177761" y="3419618"/>
            <a:ext cx="633732" cy="142579"/>
          </a:xfrm>
          <a:prstGeom prst="rect">
            <a:avLst/>
          </a:prstGeom>
        </p:spPr>
      </p:pic>
      <p:pic>
        <p:nvPicPr>
          <p:cNvPr id="29" name="object 29"/>
          <p:cNvPicPr/>
          <p:nvPr/>
        </p:nvPicPr>
        <p:blipFill>
          <a:blip r:embed="rId7" cstate="print"/>
          <a:stretch>
            <a:fillRect/>
          </a:stretch>
        </p:blipFill>
        <p:spPr>
          <a:xfrm>
            <a:off x="2174479" y="2788789"/>
            <a:ext cx="637014" cy="142568"/>
          </a:xfrm>
          <a:prstGeom prst="rect">
            <a:avLst/>
          </a:prstGeom>
        </p:spPr>
      </p:pic>
      <p:pic>
        <p:nvPicPr>
          <p:cNvPr id="30" name="object 30"/>
          <p:cNvPicPr/>
          <p:nvPr/>
        </p:nvPicPr>
        <p:blipFill>
          <a:blip r:embed="rId8" cstate="print"/>
          <a:stretch>
            <a:fillRect/>
          </a:stretch>
        </p:blipFill>
        <p:spPr>
          <a:xfrm>
            <a:off x="3716966" y="4669837"/>
            <a:ext cx="1224842" cy="272003"/>
          </a:xfrm>
          <a:prstGeom prst="rect">
            <a:avLst/>
          </a:prstGeom>
        </p:spPr>
      </p:pic>
      <p:pic>
        <p:nvPicPr>
          <p:cNvPr id="31" name="object 31"/>
          <p:cNvPicPr/>
          <p:nvPr/>
        </p:nvPicPr>
        <p:blipFill>
          <a:blip r:embed="rId9" cstate="print"/>
          <a:stretch>
            <a:fillRect/>
          </a:stretch>
        </p:blipFill>
        <p:spPr>
          <a:xfrm>
            <a:off x="3716966" y="4158612"/>
            <a:ext cx="1224842" cy="258898"/>
          </a:xfrm>
          <a:prstGeom prst="rect">
            <a:avLst/>
          </a:prstGeom>
        </p:spPr>
      </p:pic>
      <p:pic>
        <p:nvPicPr>
          <p:cNvPr id="32" name="object 32"/>
          <p:cNvPicPr/>
          <p:nvPr/>
        </p:nvPicPr>
        <p:blipFill>
          <a:blip r:embed="rId10" cstate="print"/>
          <a:stretch>
            <a:fillRect/>
          </a:stretch>
        </p:blipFill>
        <p:spPr>
          <a:xfrm>
            <a:off x="3720248" y="1953149"/>
            <a:ext cx="578044" cy="142568"/>
          </a:xfrm>
          <a:prstGeom prst="rect">
            <a:avLst/>
          </a:prstGeom>
        </p:spPr>
      </p:pic>
      <p:pic>
        <p:nvPicPr>
          <p:cNvPr id="33" name="object 33"/>
          <p:cNvPicPr/>
          <p:nvPr/>
        </p:nvPicPr>
        <p:blipFill>
          <a:blip r:embed="rId11" cstate="print"/>
          <a:stretch>
            <a:fillRect/>
          </a:stretch>
        </p:blipFill>
        <p:spPr>
          <a:xfrm>
            <a:off x="3712060" y="3619541"/>
            <a:ext cx="1229749" cy="247440"/>
          </a:xfrm>
          <a:prstGeom prst="rect">
            <a:avLst/>
          </a:prstGeom>
        </p:spPr>
      </p:pic>
      <p:pic>
        <p:nvPicPr>
          <p:cNvPr id="34" name="object 34"/>
          <p:cNvPicPr/>
          <p:nvPr/>
        </p:nvPicPr>
        <p:blipFill>
          <a:blip r:embed="rId12" cstate="print"/>
          <a:stretch>
            <a:fillRect/>
          </a:stretch>
        </p:blipFill>
        <p:spPr>
          <a:xfrm>
            <a:off x="3708778" y="3157463"/>
            <a:ext cx="1233031" cy="221230"/>
          </a:xfrm>
          <a:prstGeom prst="rect">
            <a:avLst/>
          </a:prstGeom>
        </p:spPr>
      </p:pic>
      <p:pic>
        <p:nvPicPr>
          <p:cNvPr id="35" name="object 35"/>
          <p:cNvPicPr/>
          <p:nvPr/>
        </p:nvPicPr>
        <p:blipFill>
          <a:blip r:embed="rId13" cstate="print"/>
          <a:stretch>
            <a:fillRect/>
          </a:stretch>
        </p:blipFill>
        <p:spPr>
          <a:xfrm>
            <a:off x="3710435" y="2433242"/>
            <a:ext cx="1231374" cy="285108"/>
          </a:xfrm>
          <a:prstGeom prst="rect">
            <a:avLst/>
          </a:prstGeom>
        </p:spPr>
      </p:pic>
      <p:grpSp>
        <p:nvGrpSpPr>
          <p:cNvPr id="36" name="object 36"/>
          <p:cNvGrpSpPr/>
          <p:nvPr/>
        </p:nvGrpSpPr>
        <p:grpSpPr>
          <a:xfrm>
            <a:off x="838333" y="1700816"/>
            <a:ext cx="5391150" cy="3798570"/>
            <a:chOff x="838333" y="843566"/>
            <a:chExt cx="5391150" cy="3798570"/>
          </a:xfrm>
        </p:grpSpPr>
        <p:sp>
          <p:nvSpPr>
            <p:cNvPr id="37" name="object 37"/>
            <p:cNvSpPr/>
            <p:nvPr/>
          </p:nvSpPr>
          <p:spPr>
            <a:xfrm>
              <a:off x="5314975" y="4577371"/>
              <a:ext cx="912494" cy="2540"/>
            </a:xfrm>
            <a:custGeom>
              <a:avLst/>
              <a:gdLst/>
              <a:ahLst/>
              <a:cxnLst/>
              <a:rect l="l" t="t" r="r" b="b"/>
              <a:pathLst>
                <a:path w="912495" h="2539">
                  <a:moveTo>
                    <a:pt x="13411" y="1270"/>
                  </a:moveTo>
                  <a:lnTo>
                    <a:pt x="0" y="1270"/>
                  </a:lnTo>
                  <a:lnTo>
                    <a:pt x="0" y="2540"/>
                  </a:lnTo>
                  <a:lnTo>
                    <a:pt x="13411" y="2540"/>
                  </a:lnTo>
                  <a:lnTo>
                    <a:pt x="13411" y="1270"/>
                  </a:lnTo>
                  <a:close/>
                </a:path>
                <a:path w="912495" h="2539">
                  <a:moveTo>
                    <a:pt x="39674" y="0"/>
                  </a:moveTo>
                  <a:lnTo>
                    <a:pt x="26136" y="0"/>
                  </a:lnTo>
                  <a:lnTo>
                    <a:pt x="26136" y="1270"/>
                  </a:lnTo>
                  <a:lnTo>
                    <a:pt x="26212" y="2540"/>
                  </a:lnTo>
                  <a:lnTo>
                    <a:pt x="39611" y="2540"/>
                  </a:lnTo>
                  <a:lnTo>
                    <a:pt x="39611" y="1270"/>
                  </a:lnTo>
                  <a:lnTo>
                    <a:pt x="39674" y="0"/>
                  </a:lnTo>
                  <a:close/>
                </a:path>
                <a:path w="912495" h="2539">
                  <a:moveTo>
                    <a:pt x="64236" y="0"/>
                  </a:moveTo>
                  <a:lnTo>
                    <a:pt x="52336" y="0"/>
                  </a:lnTo>
                  <a:lnTo>
                    <a:pt x="52336" y="1270"/>
                  </a:lnTo>
                  <a:lnTo>
                    <a:pt x="52400" y="2540"/>
                  </a:lnTo>
                  <a:lnTo>
                    <a:pt x="64173" y="2540"/>
                  </a:lnTo>
                  <a:lnTo>
                    <a:pt x="64173" y="1270"/>
                  </a:lnTo>
                  <a:lnTo>
                    <a:pt x="64236" y="0"/>
                  </a:lnTo>
                  <a:close/>
                </a:path>
                <a:path w="912495" h="2539">
                  <a:moveTo>
                    <a:pt x="90436" y="0"/>
                  </a:moveTo>
                  <a:lnTo>
                    <a:pt x="76898" y="0"/>
                  </a:lnTo>
                  <a:lnTo>
                    <a:pt x="76898" y="1270"/>
                  </a:lnTo>
                  <a:lnTo>
                    <a:pt x="76962" y="2540"/>
                  </a:lnTo>
                  <a:lnTo>
                    <a:pt x="90373" y="2540"/>
                  </a:lnTo>
                  <a:lnTo>
                    <a:pt x="90373" y="1270"/>
                  </a:lnTo>
                  <a:lnTo>
                    <a:pt x="90436" y="0"/>
                  </a:lnTo>
                  <a:close/>
                </a:path>
                <a:path w="912495" h="2539">
                  <a:moveTo>
                    <a:pt x="116636" y="0"/>
                  </a:moveTo>
                  <a:lnTo>
                    <a:pt x="103098" y="0"/>
                  </a:lnTo>
                  <a:lnTo>
                    <a:pt x="103098" y="1270"/>
                  </a:lnTo>
                  <a:lnTo>
                    <a:pt x="103162" y="2540"/>
                  </a:lnTo>
                  <a:lnTo>
                    <a:pt x="116573" y="2540"/>
                  </a:lnTo>
                  <a:lnTo>
                    <a:pt x="116573" y="1270"/>
                  </a:lnTo>
                  <a:lnTo>
                    <a:pt x="116636" y="0"/>
                  </a:lnTo>
                  <a:close/>
                </a:path>
                <a:path w="912495" h="2539">
                  <a:moveTo>
                    <a:pt x="141211" y="0"/>
                  </a:moveTo>
                  <a:lnTo>
                    <a:pt x="129298" y="0"/>
                  </a:lnTo>
                  <a:lnTo>
                    <a:pt x="129298" y="1270"/>
                  </a:lnTo>
                  <a:lnTo>
                    <a:pt x="129362" y="2540"/>
                  </a:lnTo>
                  <a:lnTo>
                    <a:pt x="141147" y="2540"/>
                  </a:lnTo>
                  <a:lnTo>
                    <a:pt x="141147" y="1270"/>
                  </a:lnTo>
                  <a:lnTo>
                    <a:pt x="141211" y="0"/>
                  </a:lnTo>
                  <a:close/>
                </a:path>
                <a:path w="912495" h="2539">
                  <a:moveTo>
                    <a:pt x="167398" y="0"/>
                  </a:moveTo>
                  <a:lnTo>
                    <a:pt x="153873" y="0"/>
                  </a:lnTo>
                  <a:lnTo>
                    <a:pt x="153873" y="1270"/>
                  </a:lnTo>
                  <a:lnTo>
                    <a:pt x="153936" y="2540"/>
                  </a:lnTo>
                  <a:lnTo>
                    <a:pt x="167335" y="2540"/>
                  </a:lnTo>
                  <a:lnTo>
                    <a:pt x="167335" y="1270"/>
                  </a:lnTo>
                  <a:lnTo>
                    <a:pt x="167398" y="0"/>
                  </a:lnTo>
                  <a:close/>
                </a:path>
                <a:path w="912495" h="2539">
                  <a:moveTo>
                    <a:pt x="193611" y="0"/>
                  </a:moveTo>
                  <a:lnTo>
                    <a:pt x="180073" y="0"/>
                  </a:lnTo>
                  <a:lnTo>
                    <a:pt x="180073" y="1270"/>
                  </a:lnTo>
                  <a:lnTo>
                    <a:pt x="180136" y="2540"/>
                  </a:lnTo>
                  <a:lnTo>
                    <a:pt x="193535" y="2540"/>
                  </a:lnTo>
                  <a:lnTo>
                    <a:pt x="193535" y="1270"/>
                  </a:lnTo>
                  <a:lnTo>
                    <a:pt x="193611" y="0"/>
                  </a:lnTo>
                  <a:close/>
                </a:path>
                <a:path w="912495" h="2539">
                  <a:moveTo>
                    <a:pt x="218173" y="0"/>
                  </a:moveTo>
                  <a:lnTo>
                    <a:pt x="206273" y="0"/>
                  </a:lnTo>
                  <a:lnTo>
                    <a:pt x="206273" y="1270"/>
                  </a:lnTo>
                  <a:lnTo>
                    <a:pt x="206336" y="2540"/>
                  </a:lnTo>
                  <a:lnTo>
                    <a:pt x="218109" y="2540"/>
                  </a:lnTo>
                  <a:lnTo>
                    <a:pt x="218109" y="1270"/>
                  </a:lnTo>
                  <a:lnTo>
                    <a:pt x="218173" y="0"/>
                  </a:lnTo>
                  <a:close/>
                </a:path>
                <a:path w="912495" h="2539">
                  <a:moveTo>
                    <a:pt x="244373" y="0"/>
                  </a:moveTo>
                  <a:lnTo>
                    <a:pt x="231876" y="0"/>
                  </a:lnTo>
                  <a:lnTo>
                    <a:pt x="231876" y="1270"/>
                  </a:lnTo>
                  <a:lnTo>
                    <a:pt x="231876" y="2540"/>
                  </a:lnTo>
                  <a:lnTo>
                    <a:pt x="244297" y="2540"/>
                  </a:lnTo>
                  <a:lnTo>
                    <a:pt x="244297" y="1270"/>
                  </a:lnTo>
                  <a:lnTo>
                    <a:pt x="244373" y="0"/>
                  </a:lnTo>
                  <a:close/>
                </a:path>
                <a:path w="912495" h="2539">
                  <a:moveTo>
                    <a:pt x="270560" y="0"/>
                  </a:moveTo>
                  <a:lnTo>
                    <a:pt x="257022" y="0"/>
                  </a:lnTo>
                  <a:lnTo>
                    <a:pt x="257022" y="1270"/>
                  </a:lnTo>
                  <a:lnTo>
                    <a:pt x="257098" y="2540"/>
                  </a:lnTo>
                  <a:lnTo>
                    <a:pt x="270497" y="2540"/>
                  </a:lnTo>
                  <a:lnTo>
                    <a:pt x="270497" y="1270"/>
                  </a:lnTo>
                  <a:lnTo>
                    <a:pt x="270560" y="0"/>
                  </a:lnTo>
                  <a:close/>
                </a:path>
                <a:path w="912495" h="2539">
                  <a:moveTo>
                    <a:pt x="295719" y="0"/>
                  </a:moveTo>
                  <a:lnTo>
                    <a:pt x="283222" y="0"/>
                  </a:lnTo>
                  <a:lnTo>
                    <a:pt x="283222" y="1270"/>
                  </a:lnTo>
                  <a:lnTo>
                    <a:pt x="283298" y="2540"/>
                  </a:lnTo>
                  <a:lnTo>
                    <a:pt x="295719" y="2540"/>
                  </a:lnTo>
                  <a:lnTo>
                    <a:pt x="295719" y="1270"/>
                  </a:lnTo>
                  <a:lnTo>
                    <a:pt x="295719" y="0"/>
                  </a:lnTo>
                  <a:close/>
                </a:path>
                <a:path w="912495" h="2539">
                  <a:moveTo>
                    <a:pt x="321322" y="0"/>
                  </a:moveTo>
                  <a:lnTo>
                    <a:pt x="308813" y="0"/>
                  </a:lnTo>
                  <a:lnTo>
                    <a:pt x="308813" y="1270"/>
                  </a:lnTo>
                  <a:lnTo>
                    <a:pt x="308813" y="2540"/>
                  </a:lnTo>
                  <a:lnTo>
                    <a:pt x="321259" y="2540"/>
                  </a:lnTo>
                  <a:lnTo>
                    <a:pt x="321259" y="1270"/>
                  </a:lnTo>
                  <a:lnTo>
                    <a:pt x="321322" y="0"/>
                  </a:lnTo>
                  <a:close/>
                </a:path>
                <a:path w="912495" h="2539">
                  <a:moveTo>
                    <a:pt x="347522" y="0"/>
                  </a:moveTo>
                  <a:lnTo>
                    <a:pt x="333984" y="0"/>
                  </a:lnTo>
                  <a:lnTo>
                    <a:pt x="333984" y="1270"/>
                  </a:lnTo>
                  <a:lnTo>
                    <a:pt x="334060" y="2540"/>
                  </a:lnTo>
                  <a:lnTo>
                    <a:pt x="347459" y="2540"/>
                  </a:lnTo>
                  <a:lnTo>
                    <a:pt x="347459" y="1270"/>
                  </a:lnTo>
                  <a:lnTo>
                    <a:pt x="347522" y="0"/>
                  </a:lnTo>
                  <a:close/>
                </a:path>
                <a:path w="912495" h="2539">
                  <a:moveTo>
                    <a:pt x="372694" y="0"/>
                  </a:moveTo>
                  <a:lnTo>
                    <a:pt x="360184" y="0"/>
                  </a:lnTo>
                  <a:lnTo>
                    <a:pt x="360184" y="1270"/>
                  </a:lnTo>
                  <a:lnTo>
                    <a:pt x="360248" y="2540"/>
                  </a:lnTo>
                  <a:lnTo>
                    <a:pt x="372694" y="2540"/>
                  </a:lnTo>
                  <a:lnTo>
                    <a:pt x="372694" y="1270"/>
                  </a:lnTo>
                  <a:lnTo>
                    <a:pt x="372694" y="0"/>
                  </a:lnTo>
                  <a:close/>
                </a:path>
                <a:path w="912495" h="2539">
                  <a:moveTo>
                    <a:pt x="398284" y="0"/>
                  </a:moveTo>
                  <a:lnTo>
                    <a:pt x="386384" y="0"/>
                  </a:lnTo>
                  <a:lnTo>
                    <a:pt x="386384" y="1270"/>
                  </a:lnTo>
                  <a:lnTo>
                    <a:pt x="386448" y="2540"/>
                  </a:lnTo>
                  <a:lnTo>
                    <a:pt x="398221" y="2540"/>
                  </a:lnTo>
                  <a:lnTo>
                    <a:pt x="398221" y="1270"/>
                  </a:lnTo>
                  <a:lnTo>
                    <a:pt x="398284" y="0"/>
                  </a:lnTo>
                  <a:close/>
                </a:path>
                <a:path w="912495" h="2539">
                  <a:moveTo>
                    <a:pt x="424497" y="0"/>
                  </a:moveTo>
                  <a:lnTo>
                    <a:pt x="410959" y="0"/>
                  </a:lnTo>
                  <a:lnTo>
                    <a:pt x="410959" y="1270"/>
                  </a:lnTo>
                  <a:lnTo>
                    <a:pt x="411022" y="2540"/>
                  </a:lnTo>
                  <a:lnTo>
                    <a:pt x="424434" y="2540"/>
                  </a:lnTo>
                  <a:lnTo>
                    <a:pt x="424434" y="1270"/>
                  </a:lnTo>
                  <a:lnTo>
                    <a:pt x="424497" y="0"/>
                  </a:lnTo>
                  <a:close/>
                </a:path>
                <a:path w="912495" h="2539">
                  <a:moveTo>
                    <a:pt x="450684" y="0"/>
                  </a:moveTo>
                  <a:lnTo>
                    <a:pt x="437159" y="0"/>
                  </a:lnTo>
                  <a:lnTo>
                    <a:pt x="437159" y="1270"/>
                  </a:lnTo>
                  <a:lnTo>
                    <a:pt x="437222" y="2540"/>
                  </a:lnTo>
                  <a:lnTo>
                    <a:pt x="450621" y="2540"/>
                  </a:lnTo>
                  <a:lnTo>
                    <a:pt x="450621" y="1270"/>
                  </a:lnTo>
                  <a:lnTo>
                    <a:pt x="450684" y="0"/>
                  </a:lnTo>
                  <a:close/>
                </a:path>
                <a:path w="912495" h="2539">
                  <a:moveTo>
                    <a:pt x="475234" y="0"/>
                  </a:moveTo>
                  <a:lnTo>
                    <a:pt x="463334" y="0"/>
                  </a:lnTo>
                  <a:lnTo>
                    <a:pt x="463334" y="1270"/>
                  </a:lnTo>
                  <a:lnTo>
                    <a:pt x="463410" y="2540"/>
                  </a:lnTo>
                  <a:lnTo>
                    <a:pt x="475170" y="2540"/>
                  </a:lnTo>
                  <a:lnTo>
                    <a:pt x="475170" y="1270"/>
                  </a:lnTo>
                  <a:lnTo>
                    <a:pt x="475234" y="0"/>
                  </a:lnTo>
                  <a:close/>
                </a:path>
                <a:path w="912495" h="2539">
                  <a:moveTo>
                    <a:pt x="501434" y="0"/>
                  </a:moveTo>
                  <a:lnTo>
                    <a:pt x="487908" y="0"/>
                  </a:lnTo>
                  <a:lnTo>
                    <a:pt x="487908" y="1270"/>
                  </a:lnTo>
                  <a:lnTo>
                    <a:pt x="487972" y="2540"/>
                  </a:lnTo>
                  <a:lnTo>
                    <a:pt x="501370" y="2540"/>
                  </a:lnTo>
                  <a:lnTo>
                    <a:pt x="501370" y="1270"/>
                  </a:lnTo>
                  <a:lnTo>
                    <a:pt x="501434" y="0"/>
                  </a:lnTo>
                  <a:close/>
                </a:path>
                <a:path w="912495" h="2539">
                  <a:moveTo>
                    <a:pt x="527634" y="0"/>
                  </a:moveTo>
                  <a:lnTo>
                    <a:pt x="514096" y="0"/>
                  </a:lnTo>
                  <a:lnTo>
                    <a:pt x="514096" y="1270"/>
                  </a:lnTo>
                  <a:lnTo>
                    <a:pt x="514159" y="2540"/>
                  </a:lnTo>
                  <a:lnTo>
                    <a:pt x="527570" y="2540"/>
                  </a:lnTo>
                  <a:lnTo>
                    <a:pt x="527570" y="1270"/>
                  </a:lnTo>
                  <a:lnTo>
                    <a:pt x="527634" y="0"/>
                  </a:lnTo>
                  <a:close/>
                </a:path>
                <a:path w="912495" h="2539">
                  <a:moveTo>
                    <a:pt x="552208" y="0"/>
                  </a:moveTo>
                  <a:lnTo>
                    <a:pt x="540296" y="0"/>
                  </a:lnTo>
                  <a:lnTo>
                    <a:pt x="540296" y="1270"/>
                  </a:lnTo>
                  <a:lnTo>
                    <a:pt x="540359" y="2540"/>
                  </a:lnTo>
                  <a:lnTo>
                    <a:pt x="552145" y="2540"/>
                  </a:lnTo>
                  <a:lnTo>
                    <a:pt x="552145" y="1270"/>
                  </a:lnTo>
                  <a:lnTo>
                    <a:pt x="552208" y="0"/>
                  </a:lnTo>
                  <a:close/>
                </a:path>
                <a:path w="912495" h="2539">
                  <a:moveTo>
                    <a:pt x="578408" y="0"/>
                  </a:moveTo>
                  <a:lnTo>
                    <a:pt x="564883" y="0"/>
                  </a:lnTo>
                  <a:lnTo>
                    <a:pt x="564883" y="1270"/>
                  </a:lnTo>
                  <a:lnTo>
                    <a:pt x="564946" y="2540"/>
                  </a:lnTo>
                  <a:lnTo>
                    <a:pt x="578345" y="2540"/>
                  </a:lnTo>
                  <a:lnTo>
                    <a:pt x="578345" y="1270"/>
                  </a:lnTo>
                  <a:lnTo>
                    <a:pt x="578408" y="0"/>
                  </a:lnTo>
                  <a:close/>
                </a:path>
                <a:path w="912495" h="2539">
                  <a:moveTo>
                    <a:pt x="604608" y="0"/>
                  </a:moveTo>
                  <a:lnTo>
                    <a:pt x="591070" y="0"/>
                  </a:lnTo>
                  <a:lnTo>
                    <a:pt x="591070" y="1270"/>
                  </a:lnTo>
                  <a:lnTo>
                    <a:pt x="591134" y="2540"/>
                  </a:lnTo>
                  <a:lnTo>
                    <a:pt x="604545" y="2540"/>
                  </a:lnTo>
                  <a:lnTo>
                    <a:pt x="604545" y="1270"/>
                  </a:lnTo>
                  <a:lnTo>
                    <a:pt x="604608" y="0"/>
                  </a:lnTo>
                  <a:close/>
                </a:path>
                <a:path w="912495" h="2539">
                  <a:moveTo>
                    <a:pt x="629170" y="0"/>
                  </a:moveTo>
                  <a:lnTo>
                    <a:pt x="617270" y="0"/>
                  </a:lnTo>
                  <a:lnTo>
                    <a:pt x="617270" y="1270"/>
                  </a:lnTo>
                  <a:lnTo>
                    <a:pt x="617334" y="2540"/>
                  </a:lnTo>
                  <a:lnTo>
                    <a:pt x="629107" y="2540"/>
                  </a:lnTo>
                  <a:lnTo>
                    <a:pt x="629107" y="1270"/>
                  </a:lnTo>
                  <a:lnTo>
                    <a:pt x="629170" y="0"/>
                  </a:lnTo>
                  <a:close/>
                </a:path>
                <a:path w="912495" h="2539">
                  <a:moveTo>
                    <a:pt x="655370" y="0"/>
                  </a:moveTo>
                  <a:lnTo>
                    <a:pt x="642874" y="0"/>
                  </a:lnTo>
                  <a:lnTo>
                    <a:pt x="642874" y="1270"/>
                  </a:lnTo>
                  <a:lnTo>
                    <a:pt x="642874" y="2540"/>
                  </a:lnTo>
                  <a:lnTo>
                    <a:pt x="655307" y="2540"/>
                  </a:lnTo>
                  <a:lnTo>
                    <a:pt x="655307" y="1270"/>
                  </a:lnTo>
                  <a:lnTo>
                    <a:pt x="655370" y="0"/>
                  </a:lnTo>
                  <a:close/>
                </a:path>
                <a:path w="912495" h="2539">
                  <a:moveTo>
                    <a:pt x="681570" y="0"/>
                  </a:moveTo>
                  <a:lnTo>
                    <a:pt x="668032" y="0"/>
                  </a:lnTo>
                  <a:lnTo>
                    <a:pt x="668032" y="1270"/>
                  </a:lnTo>
                  <a:lnTo>
                    <a:pt x="668096" y="2540"/>
                  </a:lnTo>
                  <a:lnTo>
                    <a:pt x="681507" y="2540"/>
                  </a:lnTo>
                  <a:lnTo>
                    <a:pt x="681507" y="1270"/>
                  </a:lnTo>
                  <a:lnTo>
                    <a:pt x="681570" y="0"/>
                  </a:lnTo>
                  <a:close/>
                </a:path>
                <a:path w="912495" h="2539">
                  <a:moveTo>
                    <a:pt x="706729" y="0"/>
                  </a:moveTo>
                  <a:lnTo>
                    <a:pt x="694220" y="0"/>
                  </a:lnTo>
                  <a:lnTo>
                    <a:pt x="694220" y="1270"/>
                  </a:lnTo>
                  <a:lnTo>
                    <a:pt x="694296" y="2540"/>
                  </a:lnTo>
                  <a:lnTo>
                    <a:pt x="706729" y="2540"/>
                  </a:lnTo>
                  <a:lnTo>
                    <a:pt x="706729" y="1270"/>
                  </a:lnTo>
                  <a:lnTo>
                    <a:pt x="706729" y="0"/>
                  </a:lnTo>
                  <a:close/>
                </a:path>
                <a:path w="912495" h="2539">
                  <a:moveTo>
                    <a:pt x="732320" y="0"/>
                  </a:moveTo>
                  <a:lnTo>
                    <a:pt x="719823" y="0"/>
                  </a:lnTo>
                  <a:lnTo>
                    <a:pt x="719823" y="1270"/>
                  </a:lnTo>
                  <a:lnTo>
                    <a:pt x="719823" y="2540"/>
                  </a:lnTo>
                  <a:lnTo>
                    <a:pt x="732256" y="2540"/>
                  </a:lnTo>
                  <a:lnTo>
                    <a:pt x="732256" y="1270"/>
                  </a:lnTo>
                  <a:lnTo>
                    <a:pt x="732320" y="0"/>
                  </a:lnTo>
                  <a:close/>
                </a:path>
                <a:path w="912495" h="2539">
                  <a:moveTo>
                    <a:pt x="758520" y="0"/>
                  </a:moveTo>
                  <a:lnTo>
                    <a:pt x="744982" y="0"/>
                  </a:lnTo>
                  <a:lnTo>
                    <a:pt x="744982" y="1270"/>
                  </a:lnTo>
                  <a:lnTo>
                    <a:pt x="745058" y="2540"/>
                  </a:lnTo>
                  <a:lnTo>
                    <a:pt x="758456" y="2540"/>
                  </a:lnTo>
                  <a:lnTo>
                    <a:pt x="758456" y="1270"/>
                  </a:lnTo>
                  <a:lnTo>
                    <a:pt x="758520" y="0"/>
                  </a:lnTo>
                  <a:close/>
                </a:path>
                <a:path w="912495" h="2539">
                  <a:moveTo>
                    <a:pt x="783691" y="0"/>
                  </a:moveTo>
                  <a:lnTo>
                    <a:pt x="771182" y="0"/>
                  </a:lnTo>
                  <a:lnTo>
                    <a:pt x="771182" y="1270"/>
                  </a:lnTo>
                  <a:lnTo>
                    <a:pt x="771245" y="2540"/>
                  </a:lnTo>
                  <a:lnTo>
                    <a:pt x="783691" y="2540"/>
                  </a:lnTo>
                  <a:lnTo>
                    <a:pt x="783691" y="1270"/>
                  </a:lnTo>
                  <a:lnTo>
                    <a:pt x="783691" y="0"/>
                  </a:lnTo>
                  <a:close/>
                </a:path>
                <a:path w="912495" h="2539">
                  <a:moveTo>
                    <a:pt x="809294" y="0"/>
                  </a:moveTo>
                  <a:lnTo>
                    <a:pt x="797394" y="0"/>
                  </a:lnTo>
                  <a:lnTo>
                    <a:pt x="797394" y="1270"/>
                  </a:lnTo>
                  <a:lnTo>
                    <a:pt x="797458" y="2540"/>
                  </a:lnTo>
                  <a:lnTo>
                    <a:pt x="809231" y="2540"/>
                  </a:lnTo>
                  <a:lnTo>
                    <a:pt x="809231" y="1270"/>
                  </a:lnTo>
                  <a:lnTo>
                    <a:pt x="809294" y="0"/>
                  </a:lnTo>
                  <a:close/>
                </a:path>
                <a:path w="912495" h="2539">
                  <a:moveTo>
                    <a:pt x="835494" y="0"/>
                  </a:moveTo>
                  <a:lnTo>
                    <a:pt x="821956" y="0"/>
                  </a:lnTo>
                  <a:lnTo>
                    <a:pt x="821956" y="1270"/>
                  </a:lnTo>
                  <a:lnTo>
                    <a:pt x="822020" y="2540"/>
                  </a:lnTo>
                  <a:lnTo>
                    <a:pt x="835431" y="2540"/>
                  </a:lnTo>
                  <a:lnTo>
                    <a:pt x="835431" y="1270"/>
                  </a:lnTo>
                  <a:lnTo>
                    <a:pt x="835494" y="0"/>
                  </a:lnTo>
                  <a:close/>
                </a:path>
                <a:path w="912495" h="2539">
                  <a:moveTo>
                    <a:pt x="861695" y="0"/>
                  </a:moveTo>
                  <a:lnTo>
                    <a:pt x="848156" y="0"/>
                  </a:lnTo>
                  <a:lnTo>
                    <a:pt x="848156" y="1270"/>
                  </a:lnTo>
                  <a:lnTo>
                    <a:pt x="848220" y="2540"/>
                  </a:lnTo>
                  <a:lnTo>
                    <a:pt x="861618" y="2540"/>
                  </a:lnTo>
                  <a:lnTo>
                    <a:pt x="861618" y="1270"/>
                  </a:lnTo>
                  <a:lnTo>
                    <a:pt x="861695" y="0"/>
                  </a:lnTo>
                  <a:close/>
                </a:path>
                <a:path w="912495" h="2539">
                  <a:moveTo>
                    <a:pt x="886256" y="0"/>
                  </a:moveTo>
                  <a:lnTo>
                    <a:pt x="874356" y="0"/>
                  </a:lnTo>
                  <a:lnTo>
                    <a:pt x="874356" y="1270"/>
                  </a:lnTo>
                  <a:lnTo>
                    <a:pt x="874433" y="2540"/>
                  </a:lnTo>
                  <a:lnTo>
                    <a:pt x="886193" y="2540"/>
                  </a:lnTo>
                  <a:lnTo>
                    <a:pt x="886193" y="1270"/>
                  </a:lnTo>
                  <a:lnTo>
                    <a:pt x="886256" y="0"/>
                  </a:lnTo>
                  <a:close/>
                </a:path>
                <a:path w="912495" h="2539">
                  <a:moveTo>
                    <a:pt x="912456" y="0"/>
                  </a:moveTo>
                  <a:lnTo>
                    <a:pt x="898918" y="0"/>
                  </a:lnTo>
                  <a:lnTo>
                    <a:pt x="898918" y="1270"/>
                  </a:lnTo>
                  <a:lnTo>
                    <a:pt x="898982" y="2540"/>
                  </a:lnTo>
                  <a:lnTo>
                    <a:pt x="912393" y="2540"/>
                  </a:lnTo>
                  <a:lnTo>
                    <a:pt x="912393" y="1270"/>
                  </a:lnTo>
                  <a:lnTo>
                    <a:pt x="912456" y="0"/>
                  </a:lnTo>
                  <a:close/>
                </a:path>
              </a:pathLst>
            </a:custGeom>
            <a:solidFill>
              <a:srgbClr val="B1B1B1"/>
            </a:solidFill>
          </p:spPr>
          <p:txBody>
            <a:bodyPr wrap="square" lIns="0" tIns="0" rIns="0" bIns="0" rtlCol="0"/>
            <a:lstStyle/>
            <a:p>
              <a:endParaRPr/>
            </a:p>
          </p:txBody>
        </p:sp>
        <p:sp>
          <p:nvSpPr>
            <p:cNvPr id="38" name="object 38"/>
            <p:cNvSpPr/>
            <p:nvPr/>
          </p:nvSpPr>
          <p:spPr>
            <a:xfrm>
              <a:off x="4416018" y="4577371"/>
              <a:ext cx="912494" cy="2540"/>
            </a:xfrm>
            <a:custGeom>
              <a:avLst/>
              <a:gdLst/>
              <a:ahLst/>
              <a:cxnLst/>
              <a:rect l="l" t="t" r="r" b="b"/>
              <a:pathLst>
                <a:path w="912495" h="2539">
                  <a:moveTo>
                    <a:pt x="13411" y="1270"/>
                  </a:moveTo>
                  <a:lnTo>
                    <a:pt x="0" y="1270"/>
                  </a:lnTo>
                  <a:lnTo>
                    <a:pt x="0" y="2540"/>
                  </a:lnTo>
                  <a:lnTo>
                    <a:pt x="13411" y="2540"/>
                  </a:lnTo>
                  <a:lnTo>
                    <a:pt x="13411" y="1270"/>
                  </a:lnTo>
                  <a:close/>
                </a:path>
                <a:path w="912495" h="2539">
                  <a:moveTo>
                    <a:pt x="38633" y="0"/>
                  </a:moveTo>
                  <a:lnTo>
                    <a:pt x="26136" y="0"/>
                  </a:lnTo>
                  <a:lnTo>
                    <a:pt x="26136" y="1270"/>
                  </a:lnTo>
                  <a:lnTo>
                    <a:pt x="26200" y="2540"/>
                  </a:lnTo>
                  <a:lnTo>
                    <a:pt x="38633" y="2540"/>
                  </a:lnTo>
                  <a:lnTo>
                    <a:pt x="38633" y="1270"/>
                  </a:lnTo>
                  <a:lnTo>
                    <a:pt x="38633" y="0"/>
                  </a:lnTo>
                  <a:close/>
                </a:path>
                <a:path w="912495" h="2539">
                  <a:moveTo>
                    <a:pt x="64236" y="0"/>
                  </a:moveTo>
                  <a:lnTo>
                    <a:pt x="52336" y="0"/>
                  </a:lnTo>
                  <a:lnTo>
                    <a:pt x="52336" y="1270"/>
                  </a:lnTo>
                  <a:lnTo>
                    <a:pt x="52400" y="2540"/>
                  </a:lnTo>
                  <a:lnTo>
                    <a:pt x="64160" y="2540"/>
                  </a:lnTo>
                  <a:lnTo>
                    <a:pt x="64160" y="1270"/>
                  </a:lnTo>
                  <a:lnTo>
                    <a:pt x="64236" y="0"/>
                  </a:lnTo>
                  <a:close/>
                </a:path>
                <a:path w="912495" h="2539">
                  <a:moveTo>
                    <a:pt x="90436" y="0"/>
                  </a:moveTo>
                  <a:lnTo>
                    <a:pt x="76898" y="0"/>
                  </a:lnTo>
                  <a:lnTo>
                    <a:pt x="76898" y="1270"/>
                  </a:lnTo>
                  <a:lnTo>
                    <a:pt x="76962" y="2540"/>
                  </a:lnTo>
                  <a:lnTo>
                    <a:pt x="90373" y="2540"/>
                  </a:lnTo>
                  <a:lnTo>
                    <a:pt x="90373" y="1270"/>
                  </a:lnTo>
                  <a:lnTo>
                    <a:pt x="90436" y="0"/>
                  </a:lnTo>
                  <a:close/>
                </a:path>
                <a:path w="912495" h="2539">
                  <a:moveTo>
                    <a:pt x="116636" y="0"/>
                  </a:moveTo>
                  <a:lnTo>
                    <a:pt x="103085" y="0"/>
                  </a:lnTo>
                  <a:lnTo>
                    <a:pt x="103085" y="1270"/>
                  </a:lnTo>
                  <a:lnTo>
                    <a:pt x="103149" y="2540"/>
                  </a:lnTo>
                  <a:lnTo>
                    <a:pt x="116573" y="2540"/>
                  </a:lnTo>
                  <a:lnTo>
                    <a:pt x="116573" y="1270"/>
                  </a:lnTo>
                  <a:lnTo>
                    <a:pt x="116636" y="0"/>
                  </a:lnTo>
                  <a:close/>
                </a:path>
                <a:path w="912495" h="2539">
                  <a:moveTo>
                    <a:pt x="141185" y="0"/>
                  </a:moveTo>
                  <a:lnTo>
                    <a:pt x="129298" y="0"/>
                  </a:lnTo>
                  <a:lnTo>
                    <a:pt x="129298" y="1270"/>
                  </a:lnTo>
                  <a:lnTo>
                    <a:pt x="129362" y="2540"/>
                  </a:lnTo>
                  <a:lnTo>
                    <a:pt x="141122" y="2540"/>
                  </a:lnTo>
                  <a:lnTo>
                    <a:pt x="141122" y="1270"/>
                  </a:lnTo>
                  <a:lnTo>
                    <a:pt x="141185" y="0"/>
                  </a:lnTo>
                  <a:close/>
                </a:path>
                <a:path w="912495" h="2539">
                  <a:moveTo>
                    <a:pt x="167386" y="0"/>
                  </a:moveTo>
                  <a:lnTo>
                    <a:pt x="153860" y="0"/>
                  </a:lnTo>
                  <a:lnTo>
                    <a:pt x="153860" y="1270"/>
                  </a:lnTo>
                  <a:lnTo>
                    <a:pt x="153924" y="2540"/>
                  </a:lnTo>
                  <a:lnTo>
                    <a:pt x="167322" y="2540"/>
                  </a:lnTo>
                  <a:lnTo>
                    <a:pt x="167322" y="1270"/>
                  </a:lnTo>
                  <a:lnTo>
                    <a:pt x="167386" y="0"/>
                  </a:lnTo>
                  <a:close/>
                </a:path>
                <a:path w="912495" h="2539">
                  <a:moveTo>
                    <a:pt x="193586" y="0"/>
                  </a:moveTo>
                  <a:lnTo>
                    <a:pt x="180060" y="0"/>
                  </a:lnTo>
                  <a:lnTo>
                    <a:pt x="180060" y="1270"/>
                  </a:lnTo>
                  <a:lnTo>
                    <a:pt x="180124" y="2540"/>
                  </a:lnTo>
                  <a:lnTo>
                    <a:pt x="193522" y="2540"/>
                  </a:lnTo>
                  <a:lnTo>
                    <a:pt x="193522" y="1270"/>
                  </a:lnTo>
                  <a:lnTo>
                    <a:pt x="193586" y="0"/>
                  </a:lnTo>
                  <a:close/>
                </a:path>
                <a:path w="912495" h="2539">
                  <a:moveTo>
                    <a:pt x="218160" y="0"/>
                  </a:moveTo>
                  <a:lnTo>
                    <a:pt x="206248" y="0"/>
                  </a:lnTo>
                  <a:lnTo>
                    <a:pt x="206248" y="1270"/>
                  </a:lnTo>
                  <a:lnTo>
                    <a:pt x="206324" y="2540"/>
                  </a:lnTo>
                  <a:lnTo>
                    <a:pt x="218097" y="2540"/>
                  </a:lnTo>
                  <a:lnTo>
                    <a:pt x="218097" y="1270"/>
                  </a:lnTo>
                  <a:lnTo>
                    <a:pt x="218160" y="0"/>
                  </a:lnTo>
                  <a:close/>
                </a:path>
                <a:path w="912495" h="2539">
                  <a:moveTo>
                    <a:pt x="244360" y="0"/>
                  </a:moveTo>
                  <a:lnTo>
                    <a:pt x="230822" y="0"/>
                  </a:lnTo>
                  <a:lnTo>
                    <a:pt x="230822" y="1270"/>
                  </a:lnTo>
                  <a:lnTo>
                    <a:pt x="230886" y="2540"/>
                  </a:lnTo>
                  <a:lnTo>
                    <a:pt x="244297" y="2540"/>
                  </a:lnTo>
                  <a:lnTo>
                    <a:pt x="244297" y="1270"/>
                  </a:lnTo>
                  <a:lnTo>
                    <a:pt x="244360" y="0"/>
                  </a:lnTo>
                  <a:close/>
                </a:path>
                <a:path w="912495" h="2539">
                  <a:moveTo>
                    <a:pt x="270560" y="0"/>
                  </a:moveTo>
                  <a:lnTo>
                    <a:pt x="257022" y="0"/>
                  </a:lnTo>
                  <a:lnTo>
                    <a:pt x="257022" y="1270"/>
                  </a:lnTo>
                  <a:lnTo>
                    <a:pt x="257086" y="2540"/>
                  </a:lnTo>
                  <a:lnTo>
                    <a:pt x="270497" y="2540"/>
                  </a:lnTo>
                  <a:lnTo>
                    <a:pt x="270497" y="1270"/>
                  </a:lnTo>
                  <a:lnTo>
                    <a:pt x="270560" y="0"/>
                  </a:lnTo>
                  <a:close/>
                </a:path>
                <a:path w="912495" h="2539">
                  <a:moveTo>
                    <a:pt x="295122" y="0"/>
                  </a:moveTo>
                  <a:lnTo>
                    <a:pt x="283222" y="0"/>
                  </a:lnTo>
                  <a:lnTo>
                    <a:pt x="283222" y="1270"/>
                  </a:lnTo>
                  <a:lnTo>
                    <a:pt x="283286" y="2540"/>
                  </a:lnTo>
                  <a:lnTo>
                    <a:pt x="295059" y="2540"/>
                  </a:lnTo>
                  <a:lnTo>
                    <a:pt x="295059" y="1270"/>
                  </a:lnTo>
                  <a:lnTo>
                    <a:pt x="295122" y="0"/>
                  </a:lnTo>
                  <a:close/>
                </a:path>
                <a:path w="912495" h="2539">
                  <a:moveTo>
                    <a:pt x="321322" y="0"/>
                  </a:moveTo>
                  <a:lnTo>
                    <a:pt x="308825" y="0"/>
                  </a:lnTo>
                  <a:lnTo>
                    <a:pt x="308825" y="1270"/>
                  </a:lnTo>
                  <a:lnTo>
                    <a:pt x="308825" y="2540"/>
                  </a:lnTo>
                  <a:lnTo>
                    <a:pt x="321259" y="2540"/>
                  </a:lnTo>
                  <a:lnTo>
                    <a:pt x="321259" y="1270"/>
                  </a:lnTo>
                  <a:lnTo>
                    <a:pt x="321322" y="0"/>
                  </a:lnTo>
                  <a:close/>
                </a:path>
                <a:path w="912495" h="2539">
                  <a:moveTo>
                    <a:pt x="347522" y="0"/>
                  </a:moveTo>
                  <a:lnTo>
                    <a:pt x="333971" y="0"/>
                  </a:lnTo>
                  <a:lnTo>
                    <a:pt x="333971" y="1270"/>
                  </a:lnTo>
                  <a:lnTo>
                    <a:pt x="334048" y="2540"/>
                  </a:lnTo>
                  <a:lnTo>
                    <a:pt x="347459" y="2540"/>
                  </a:lnTo>
                  <a:lnTo>
                    <a:pt x="347459" y="1270"/>
                  </a:lnTo>
                  <a:lnTo>
                    <a:pt x="347522" y="0"/>
                  </a:lnTo>
                  <a:close/>
                </a:path>
                <a:path w="912495" h="2539">
                  <a:moveTo>
                    <a:pt x="372668" y="0"/>
                  </a:moveTo>
                  <a:lnTo>
                    <a:pt x="360184" y="0"/>
                  </a:lnTo>
                  <a:lnTo>
                    <a:pt x="360184" y="1270"/>
                  </a:lnTo>
                  <a:lnTo>
                    <a:pt x="360248" y="2540"/>
                  </a:lnTo>
                  <a:lnTo>
                    <a:pt x="372668" y="2540"/>
                  </a:lnTo>
                  <a:lnTo>
                    <a:pt x="372668" y="1270"/>
                  </a:lnTo>
                  <a:lnTo>
                    <a:pt x="372668" y="0"/>
                  </a:lnTo>
                  <a:close/>
                </a:path>
                <a:path w="912495" h="2539">
                  <a:moveTo>
                    <a:pt x="398272" y="0"/>
                  </a:moveTo>
                  <a:lnTo>
                    <a:pt x="385775" y="0"/>
                  </a:lnTo>
                  <a:lnTo>
                    <a:pt x="385775" y="1270"/>
                  </a:lnTo>
                  <a:lnTo>
                    <a:pt x="385775" y="2540"/>
                  </a:lnTo>
                  <a:lnTo>
                    <a:pt x="398208" y="2540"/>
                  </a:lnTo>
                  <a:lnTo>
                    <a:pt x="398208" y="1270"/>
                  </a:lnTo>
                  <a:lnTo>
                    <a:pt x="398272" y="0"/>
                  </a:lnTo>
                  <a:close/>
                </a:path>
                <a:path w="912495" h="2539">
                  <a:moveTo>
                    <a:pt x="424472" y="0"/>
                  </a:moveTo>
                  <a:lnTo>
                    <a:pt x="410933" y="0"/>
                  </a:lnTo>
                  <a:lnTo>
                    <a:pt x="410933" y="1270"/>
                  </a:lnTo>
                  <a:lnTo>
                    <a:pt x="410997" y="2540"/>
                  </a:lnTo>
                  <a:lnTo>
                    <a:pt x="424408" y="2540"/>
                  </a:lnTo>
                  <a:lnTo>
                    <a:pt x="424408" y="1270"/>
                  </a:lnTo>
                  <a:lnTo>
                    <a:pt x="424472" y="0"/>
                  </a:lnTo>
                  <a:close/>
                </a:path>
                <a:path w="912495" h="2539">
                  <a:moveTo>
                    <a:pt x="449643" y="0"/>
                  </a:moveTo>
                  <a:lnTo>
                    <a:pt x="437146" y="0"/>
                  </a:lnTo>
                  <a:lnTo>
                    <a:pt x="437146" y="1270"/>
                  </a:lnTo>
                  <a:lnTo>
                    <a:pt x="437210" y="2540"/>
                  </a:lnTo>
                  <a:lnTo>
                    <a:pt x="449643" y="2540"/>
                  </a:lnTo>
                  <a:lnTo>
                    <a:pt x="449643" y="1270"/>
                  </a:lnTo>
                  <a:lnTo>
                    <a:pt x="449643" y="0"/>
                  </a:lnTo>
                  <a:close/>
                </a:path>
                <a:path w="912495" h="2539">
                  <a:moveTo>
                    <a:pt x="475234" y="0"/>
                  </a:moveTo>
                  <a:lnTo>
                    <a:pt x="463346" y="0"/>
                  </a:lnTo>
                  <a:lnTo>
                    <a:pt x="463346" y="1270"/>
                  </a:lnTo>
                  <a:lnTo>
                    <a:pt x="463410" y="2540"/>
                  </a:lnTo>
                  <a:lnTo>
                    <a:pt x="475170" y="2540"/>
                  </a:lnTo>
                  <a:lnTo>
                    <a:pt x="475170" y="1270"/>
                  </a:lnTo>
                  <a:lnTo>
                    <a:pt x="475234" y="0"/>
                  </a:lnTo>
                  <a:close/>
                </a:path>
                <a:path w="912495" h="2539">
                  <a:moveTo>
                    <a:pt x="501434" y="0"/>
                  </a:moveTo>
                  <a:lnTo>
                    <a:pt x="487895" y="0"/>
                  </a:lnTo>
                  <a:lnTo>
                    <a:pt x="487895" y="1270"/>
                  </a:lnTo>
                  <a:lnTo>
                    <a:pt x="487959" y="2540"/>
                  </a:lnTo>
                  <a:lnTo>
                    <a:pt x="501370" y="2540"/>
                  </a:lnTo>
                  <a:lnTo>
                    <a:pt x="501370" y="1270"/>
                  </a:lnTo>
                  <a:lnTo>
                    <a:pt x="501434" y="0"/>
                  </a:lnTo>
                  <a:close/>
                </a:path>
                <a:path w="912495" h="2539">
                  <a:moveTo>
                    <a:pt x="527634" y="0"/>
                  </a:moveTo>
                  <a:lnTo>
                    <a:pt x="514096" y="0"/>
                  </a:lnTo>
                  <a:lnTo>
                    <a:pt x="514096" y="1270"/>
                  </a:lnTo>
                  <a:lnTo>
                    <a:pt x="514159" y="2540"/>
                  </a:lnTo>
                  <a:lnTo>
                    <a:pt x="527570" y="2540"/>
                  </a:lnTo>
                  <a:lnTo>
                    <a:pt x="527570" y="1270"/>
                  </a:lnTo>
                  <a:lnTo>
                    <a:pt x="527634" y="0"/>
                  </a:lnTo>
                  <a:close/>
                </a:path>
                <a:path w="912495" h="2539">
                  <a:moveTo>
                    <a:pt x="552183" y="0"/>
                  </a:moveTo>
                  <a:lnTo>
                    <a:pt x="540296" y="0"/>
                  </a:lnTo>
                  <a:lnTo>
                    <a:pt x="540296" y="1270"/>
                  </a:lnTo>
                  <a:lnTo>
                    <a:pt x="540359" y="2540"/>
                  </a:lnTo>
                  <a:lnTo>
                    <a:pt x="552119" y="2540"/>
                  </a:lnTo>
                  <a:lnTo>
                    <a:pt x="552119" y="1270"/>
                  </a:lnTo>
                  <a:lnTo>
                    <a:pt x="552183" y="0"/>
                  </a:lnTo>
                  <a:close/>
                </a:path>
                <a:path w="912495" h="2539">
                  <a:moveTo>
                    <a:pt x="578396" y="0"/>
                  </a:moveTo>
                  <a:lnTo>
                    <a:pt x="564857" y="0"/>
                  </a:lnTo>
                  <a:lnTo>
                    <a:pt x="564857" y="1270"/>
                  </a:lnTo>
                  <a:lnTo>
                    <a:pt x="564921" y="2540"/>
                  </a:lnTo>
                  <a:lnTo>
                    <a:pt x="578332" y="2540"/>
                  </a:lnTo>
                  <a:lnTo>
                    <a:pt x="578332" y="1270"/>
                  </a:lnTo>
                  <a:lnTo>
                    <a:pt x="578396" y="0"/>
                  </a:lnTo>
                  <a:close/>
                </a:path>
                <a:path w="912495" h="2539">
                  <a:moveTo>
                    <a:pt x="604596" y="0"/>
                  </a:moveTo>
                  <a:lnTo>
                    <a:pt x="591058" y="0"/>
                  </a:lnTo>
                  <a:lnTo>
                    <a:pt x="591058" y="1270"/>
                  </a:lnTo>
                  <a:lnTo>
                    <a:pt x="591121" y="2540"/>
                  </a:lnTo>
                  <a:lnTo>
                    <a:pt x="604520" y="2540"/>
                  </a:lnTo>
                  <a:lnTo>
                    <a:pt x="604520" y="1270"/>
                  </a:lnTo>
                  <a:lnTo>
                    <a:pt x="604596" y="0"/>
                  </a:lnTo>
                  <a:close/>
                </a:path>
                <a:path w="912495" h="2539">
                  <a:moveTo>
                    <a:pt x="629158" y="0"/>
                  </a:moveTo>
                  <a:lnTo>
                    <a:pt x="617258" y="0"/>
                  </a:lnTo>
                  <a:lnTo>
                    <a:pt x="617258" y="1270"/>
                  </a:lnTo>
                  <a:lnTo>
                    <a:pt x="617321" y="2540"/>
                  </a:lnTo>
                  <a:lnTo>
                    <a:pt x="629094" y="2540"/>
                  </a:lnTo>
                  <a:lnTo>
                    <a:pt x="629094" y="1270"/>
                  </a:lnTo>
                  <a:lnTo>
                    <a:pt x="629158" y="0"/>
                  </a:lnTo>
                  <a:close/>
                </a:path>
                <a:path w="912495" h="2539">
                  <a:moveTo>
                    <a:pt x="655358" y="0"/>
                  </a:moveTo>
                  <a:lnTo>
                    <a:pt x="641819" y="0"/>
                  </a:lnTo>
                  <a:lnTo>
                    <a:pt x="641819" y="1270"/>
                  </a:lnTo>
                  <a:lnTo>
                    <a:pt x="641896" y="2540"/>
                  </a:lnTo>
                  <a:lnTo>
                    <a:pt x="655294" y="2540"/>
                  </a:lnTo>
                  <a:lnTo>
                    <a:pt x="655294" y="1270"/>
                  </a:lnTo>
                  <a:lnTo>
                    <a:pt x="655358" y="0"/>
                  </a:lnTo>
                  <a:close/>
                </a:path>
                <a:path w="912495" h="2539">
                  <a:moveTo>
                    <a:pt x="681558" y="0"/>
                  </a:moveTo>
                  <a:lnTo>
                    <a:pt x="668032" y="0"/>
                  </a:lnTo>
                  <a:lnTo>
                    <a:pt x="668032" y="1270"/>
                  </a:lnTo>
                  <a:lnTo>
                    <a:pt x="668096" y="2540"/>
                  </a:lnTo>
                  <a:lnTo>
                    <a:pt x="681494" y="2540"/>
                  </a:lnTo>
                  <a:lnTo>
                    <a:pt x="681494" y="1270"/>
                  </a:lnTo>
                  <a:lnTo>
                    <a:pt x="681558" y="0"/>
                  </a:lnTo>
                  <a:close/>
                </a:path>
                <a:path w="912495" h="2539">
                  <a:moveTo>
                    <a:pt x="706120" y="0"/>
                  </a:moveTo>
                  <a:lnTo>
                    <a:pt x="694220" y="0"/>
                  </a:lnTo>
                  <a:lnTo>
                    <a:pt x="694220" y="1270"/>
                  </a:lnTo>
                  <a:lnTo>
                    <a:pt x="694283" y="2540"/>
                  </a:lnTo>
                  <a:lnTo>
                    <a:pt x="706056" y="2540"/>
                  </a:lnTo>
                  <a:lnTo>
                    <a:pt x="706056" y="1270"/>
                  </a:lnTo>
                  <a:lnTo>
                    <a:pt x="706120" y="0"/>
                  </a:lnTo>
                  <a:close/>
                </a:path>
                <a:path w="912495" h="2539">
                  <a:moveTo>
                    <a:pt x="732320" y="0"/>
                  </a:moveTo>
                  <a:lnTo>
                    <a:pt x="719823" y="0"/>
                  </a:lnTo>
                  <a:lnTo>
                    <a:pt x="719823" y="1270"/>
                  </a:lnTo>
                  <a:lnTo>
                    <a:pt x="719823" y="2540"/>
                  </a:lnTo>
                  <a:lnTo>
                    <a:pt x="732256" y="2540"/>
                  </a:lnTo>
                  <a:lnTo>
                    <a:pt x="732256" y="1270"/>
                  </a:lnTo>
                  <a:lnTo>
                    <a:pt x="732320" y="0"/>
                  </a:lnTo>
                  <a:close/>
                </a:path>
                <a:path w="912495" h="2539">
                  <a:moveTo>
                    <a:pt x="758520" y="0"/>
                  </a:moveTo>
                  <a:lnTo>
                    <a:pt x="744982" y="0"/>
                  </a:lnTo>
                  <a:lnTo>
                    <a:pt x="744982" y="1270"/>
                  </a:lnTo>
                  <a:lnTo>
                    <a:pt x="745045" y="2540"/>
                  </a:lnTo>
                  <a:lnTo>
                    <a:pt x="758456" y="2540"/>
                  </a:lnTo>
                  <a:lnTo>
                    <a:pt x="758456" y="1270"/>
                  </a:lnTo>
                  <a:lnTo>
                    <a:pt x="758520" y="0"/>
                  </a:lnTo>
                  <a:close/>
                </a:path>
                <a:path w="912495" h="2539">
                  <a:moveTo>
                    <a:pt x="783666" y="0"/>
                  </a:moveTo>
                  <a:lnTo>
                    <a:pt x="771182" y="0"/>
                  </a:lnTo>
                  <a:lnTo>
                    <a:pt x="771182" y="1270"/>
                  </a:lnTo>
                  <a:lnTo>
                    <a:pt x="771245" y="2540"/>
                  </a:lnTo>
                  <a:lnTo>
                    <a:pt x="783666" y="2540"/>
                  </a:lnTo>
                  <a:lnTo>
                    <a:pt x="783666" y="1270"/>
                  </a:lnTo>
                  <a:lnTo>
                    <a:pt x="783666" y="0"/>
                  </a:lnTo>
                  <a:close/>
                </a:path>
                <a:path w="912495" h="2539">
                  <a:moveTo>
                    <a:pt x="809282" y="0"/>
                  </a:moveTo>
                  <a:lnTo>
                    <a:pt x="796785" y="0"/>
                  </a:lnTo>
                  <a:lnTo>
                    <a:pt x="796785" y="1270"/>
                  </a:lnTo>
                  <a:lnTo>
                    <a:pt x="796785" y="2540"/>
                  </a:lnTo>
                  <a:lnTo>
                    <a:pt x="809218" y="2540"/>
                  </a:lnTo>
                  <a:lnTo>
                    <a:pt x="809218" y="1270"/>
                  </a:lnTo>
                  <a:lnTo>
                    <a:pt x="809282" y="0"/>
                  </a:lnTo>
                  <a:close/>
                </a:path>
                <a:path w="912495" h="2539">
                  <a:moveTo>
                    <a:pt x="835482" y="0"/>
                  </a:moveTo>
                  <a:lnTo>
                    <a:pt x="821944" y="0"/>
                  </a:lnTo>
                  <a:lnTo>
                    <a:pt x="821944" y="1270"/>
                  </a:lnTo>
                  <a:lnTo>
                    <a:pt x="822007" y="2540"/>
                  </a:lnTo>
                  <a:lnTo>
                    <a:pt x="835418" y="2540"/>
                  </a:lnTo>
                  <a:lnTo>
                    <a:pt x="835418" y="1270"/>
                  </a:lnTo>
                  <a:lnTo>
                    <a:pt x="835482" y="0"/>
                  </a:lnTo>
                  <a:close/>
                </a:path>
                <a:path w="912495" h="2539">
                  <a:moveTo>
                    <a:pt x="860640" y="0"/>
                  </a:moveTo>
                  <a:lnTo>
                    <a:pt x="848144" y="0"/>
                  </a:lnTo>
                  <a:lnTo>
                    <a:pt x="848144" y="1270"/>
                  </a:lnTo>
                  <a:lnTo>
                    <a:pt x="848207" y="2540"/>
                  </a:lnTo>
                  <a:lnTo>
                    <a:pt x="860640" y="2540"/>
                  </a:lnTo>
                  <a:lnTo>
                    <a:pt x="860640" y="1270"/>
                  </a:lnTo>
                  <a:lnTo>
                    <a:pt x="860640" y="0"/>
                  </a:lnTo>
                  <a:close/>
                </a:path>
                <a:path w="912495" h="2539">
                  <a:moveTo>
                    <a:pt x="886244" y="0"/>
                  </a:moveTo>
                  <a:lnTo>
                    <a:pt x="874344" y="0"/>
                  </a:lnTo>
                  <a:lnTo>
                    <a:pt x="874344" y="1270"/>
                  </a:lnTo>
                  <a:lnTo>
                    <a:pt x="874407" y="2540"/>
                  </a:lnTo>
                  <a:lnTo>
                    <a:pt x="886180" y="2540"/>
                  </a:lnTo>
                  <a:lnTo>
                    <a:pt x="886180" y="1270"/>
                  </a:lnTo>
                  <a:lnTo>
                    <a:pt x="886244" y="0"/>
                  </a:lnTo>
                  <a:close/>
                </a:path>
                <a:path w="912495" h="2539">
                  <a:moveTo>
                    <a:pt x="912431" y="0"/>
                  </a:moveTo>
                  <a:lnTo>
                    <a:pt x="898893" y="0"/>
                  </a:lnTo>
                  <a:lnTo>
                    <a:pt x="898893" y="1270"/>
                  </a:lnTo>
                  <a:lnTo>
                    <a:pt x="898956" y="2540"/>
                  </a:lnTo>
                  <a:lnTo>
                    <a:pt x="912368" y="2540"/>
                  </a:lnTo>
                  <a:lnTo>
                    <a:pt x="912368" y="1270"/>
                  </a:lnTo>
                  <a:lnTo>
                    <a:pt x="912431" y="0"/>
                  </a:lnTo>
                  <a:close/>
                </a:path>
              </a:pathLst>
            </a:custGeom>
            <a:solidFill>
              <a:srgbClr val="B1B1B1"/>
            </a:solidFill>
          </p:spPr>
          <p:txBody>
            <a:bodyPr wrap="square" lIns="0" tIns="0" rIns="0" bIns="0" rtlCol="0"/>
            <a:lstStyle/>
            <a:p>
              <a:endParaRPr/>
            </a:p>
          </p:txBody>
        </p:sp>
        <p:sp>
          <p:nvSpPr>
            <p:cNvPr id="39" name="object 39"/>
            <p:cNvSpPr/>
            <p:nvPr/>
          </p:nvSpPr>
          <p:spPr>
            <a:xfrm>
              <a:off x="3517061" y="4577371"/>
              <a:ext cx="912494" cy="2540"/>
            </a:xfrm>
            <a:custGeom>
              <a:avLst/>
              <a:gdLst/>
              <a:ahLst/>
              <a:cxnLst/>
              <a:rect l="l" t="t" r="r" b="b"/>
              <a:pathLst>
                <a:path w="912495" h="2539">
                  <a:moveTo>
                    <a:pt x="13411" y="1270"/>
                  </a:moveTo>
                  <a:lnTo>
                    <a:pt x="0" y="1270"/>
                  </a:lnTo>
                  <a:lnTo>
                    <a:pt x="0" y="2540"/>
                  </a:lnTo>
                  <a:lnTo>
                    <a:pt x="13411" y="2540"/>
                  </a:lnTo>
                  <a:lnTo>
                    <a:pt x="13411" y="1270"/>
                  </a:lnTo>
                  <a:close/>
                </a:path>
                <a:path w="912495" h="2539">
                  <a:moveTo>
                    <a:pt x="38620" y="0"/>
                  </a:moveTo>
                  <a:lnTo>
                    <a:pt x="26136" y="0"/>
                  </a:lnTo>
                  <a:lnTo>
                    <a:pt x="26136" y="1270"/>
                  </a:lnTo>
                  <a:lnTo>
                    <a:pt x="26200" y="2540"/>
                  </a:lnTo>
                  <a:lnTo>
                    <a:pt x="38620" y="2540"/>
                  </a:lnTo>
                  <a:lnTo>
                    <a:pt x="38620" y="1270"/>
                  </a:lnTo>
                  <a:lnTo>
                    <a:pt x="38620" y="0"/>
                  </a:lnTo>
                  <a:close/>
                </a:path>
                <a:path w="912495" h="2539">
                  <a:moveTo>
                    <a:pt x="64223" y="0"/>
                  </a:moveTo>
                  <a:lnTo>
                    <a:pt x="51727" y="0"/>
                  </a:lnTo>
                  <a:lnTo>
                    <a:pt x="51727" y="1270"/>
                  </a:lnTo>
                  <a:lnTo>
                    <a:pt x="51727" y="2540"/>
                  </a:lnTo>
                  <a:lnTo>
                    <a:pt x="64160" y="2540"/>
                  </a:lnTo>
                  <a:lnTo>
                    <a:pt x="64160" y="1270"/>
                  </a:lnTo>
                  <a:lnTo>
                    <a:pt x="64223" y="0"/>
                  </a:lnTo>
                  <a:close/>
                </a:path>
                <a:path w="912495" h="2539">
                  <a:moveTo>
                    <a:pt x="90424" y="0"/>
                  </a:moveTo>
                  <a:lnTo>
                    <a:pt x="76898" y="0"/>
                  </a:lnTo>
                  <a:lnTo>
                    <a:pt x="76898" y="1270"/>
                  </a:lnTo>
                  <a:lnTo>
                    <a:pt x="76962" y="2540"/>
                  </a:lnTo>
                  <a:lnTo>
                    <a:pt x="90360" y="2540"/>
                  </a:lnTo>
                  <a:lnTo>
                    <a:pt x="90360" y="1270"/>
                  </a:lnTo>
                  <a:lnTo>
                    <a:pt x="90424" y="0"/>
                  </a:lnTo>
                  <a:close/>
                </a:path>
                <a:path w="912495" h="2539">
                  <a:moveTo>
                    <a:pt x="115595" y="0"/>
                  </a:moveTo>
                  <a:lnTo>
                    <a:pt x="103098" y="0"/>
                  </a:lnTo>
                  <a:lnTo>
                    <a:pt x="103098" y="1270"/>
                  </a:lnTo>
                  <a:lnTo>
                    <a:pt x="103162" y="2540"/>
                  </a:lnTo>
                  <a:lnTo>
                    <a:pt x="115595" y="2540"/>
                  </a:lnTo>
                  <a:lnTo>
                    <a:pt x="115595" y="1270"/>
                  </a:lnTo>
                  <a:lnTo>
                    <a:pt x="115595" y="0"/>
                  </a:lnTo>
                  <a:close/>
                </a:path>
                <a:path w="912495" h="2539">
                  <a:moveTo>
                    <a:pt x="141185" y="0"/>
                  </a:moveTo>
                  <a:lnTo>
                    <a:pt x="129286" y="0"/>
                  </a:lnTo>
                  <a:lnTo>
                    <a:pt x="129286" y="1270"/>
                  </a:lnTo>
                  <a:lnTo>
                    <a:pt x="129362" y="2540"/>
                  </a:lnTo>
                  <a:lnTo>
                    <a:pt x="141122" y="2540"/>
                  </a:lnTo>
                  <a:lnTo>
                    <a:pt x="141122" y="1270"/>
                  </a:lnTo>
                  <a:lnTo>
                    <a:pt x="141185" y="0"/>
                  </a:lnTo>
                  <a:close/>
                </a:path>
                <a:path w="912495" h="2539">
                  <a:moveTo>
                    <a:pt x="167386" y="0"/>
                  </a:moveTo>
                  <a:lnTo>
                    <a:pt x="153847" y="0"/>
                  </a:lnTo>
                  <a:lnTo>
                    <a:pt x="153847" y="1270"/>
                  </a:lnTo>
                  <a:lnTo>
                    <a:pt x="153911" y="2540"/>
                  </a:lnTo>
                  <a:lnTo>
                    <a:pt x="167322" y="2540"/>
                  </a:lnTo>
                  <a:lnTo>
                    <a:pt x="167322" y="1270"/>
                  </a:lnTo>
                  <a:lnTo>
                    <a:pt x="167386" y="0"/>
                  </a:lnTo>
                  <a:close/>
                </a:path>
                <a:path w="912495" h="2539">
                  <a:moveTo>
                    <a:pt x="193586" y="0"/>
                  </a:moveTo>
                  <a:lnTo>
                    <a:pt x="180047" y="0"/>
                  </a:lnTo>
                  <a:lnTo>
                    <a:pt x="180047" y="1270"/>
                  </a:lnTo>
                  <a:lnTo>
                    <a:pt x="180111" y="2540"/>
                  </a:lnTo>
                  <a:lnTo>
                    <a:pt x="193522" y="2540"/>
                  </a:lnTo>
                  <a:lnTo>
                    <a:pt x="193522" y="1270"/>
                  </a:lnTo>
                  <a:lnTo>
                    <a:pt x="193586" y="0"/>
                  </a:lnTo>
                  <a:close/>
                </a:path>
                <a:path w="912495" h="2539">
                  <a:moveTo>
                    <a:pt x="218147" y="0"/>
                  </a:moveTo>
                  <a:lnTo>
                    <a:pt x="206248" y="0"/>
                  </a:lnTo>
                  <a:lnTo>
                    <a:pt x="206248" y="1270"/>
                  </a:lnTo>
                  <a:lnTo>
                    <a:pt x="206311" y="2540"/>
                  </a:lnTo>
                  <a:lnTo>
                    <a:pt x="218084" y="2540"/>
                  </a:lnTo>
                  <a:lnTo>
                    <a:pt x="218084" y="1270"/>
                  </a:lnTo>
                  <a:lnTo>
                    <a:pt x="218147" y="0"/>
                  </a:lnTo>
                  <a:close/>
                </a:path>
                <a:path w="912495" h="2539">
                  <a:moveTo>
                    <a:pt x="244348" y="0"/>
                  </a:moveTo>
                  <a:lnTo>
                    <a:pt x="230809" y="0"/>
                  </a:lnTo>
                  <a:lnTo>
                    <a:pt x="230809" y="1270"/>
                  </a:lnTo>
                  <a:lnTo>
                    <a:pt x="230873" y="2540"/>
                  </a:lnTo>
                  <a:lnTo>
                    <a:pt x="244271" y="2540"/>
                  </a:lnTo>
                  <a:lnTo>
                    <a:pt x="244271" y="1270"/>
                  </a:lnTo>
                  <a:lnTo>
                    <a:pt x="244348" y="0"/>
                  </a:lnTo>
                  <a:close/>
                </a:path>
                <a:path w="912495" h="2539">
                  <a:moveTo>
                    <a:pt x="270535" y="0"/>
                  </a:moveTo>
                  <a:lnTo>
                    <a:pt x="257009" y="0"/>
                  </a:lnTo>
                  <a:lnTo>
                    <a:pt x="257009" y="1270"/>
                  </a:lnTo>
                  <a:lnTo>
                    <a:pt x="257073" y="2540"/>
                  </a:lnTo>
                  <a:lnTo>
                    <a:pt x="270471" y="2540"/>
                  </a:lnTo>
                  <a:lnTo>
                    <a:pt x="270471" y="1270"/>
                  </a:lnTo>
                  <a:lnTo>
                    <a:pt x="270535" y="0"/>
                  </a:lnTo>
                  <a:close/>
                </a:path>
                <a:path w="912495" h="2539">
                  <a:moveTo>
                    <a:pt x="295122" y="0"/>
                  </a:moveTo>
                  <a:lnTo>
                    <a:pt x="283210" y="0"/>
                  </a:lnTo>
                  <a:lnTo>
                    <a:pt x="283210" y="1270"/>
                  </a:lnTo>
                  <a:lnTo>
                    <a:pt x="283273" y="2540"/>
                  </a:lnTo>
                  <a:lnTo>
                    <a:pt x="295046" y="2540"/>
                  </a:lnTo>
                  <a:lnTo>
                    <a:pt x="295046" y="1270"/>
                  </a:lnTo>
                  <a:lnTo>
                    <a:pt x="295122" y="0"/>
                  </a:lnTo>
                  <a:close/>
                </a:path>
                <a:path w="912495" h="2539">
                  <a:moveTo>
                    <a:pt x="321310" y="0"/>
                  </a:moveTo>
                  <a:lnTo>
                    <a:pt x="307784" y="0"/>
                  </a:lnTo>
                  <a:lnTo>
                    <a:pt x="307784" y="1270"/>
                  </a:lnTo>
                  <a:lnTo>
                    <a:pt x="307848" y="2540"/>
                  </a:lnTo>
                  <a:lnTo>
                    <a:pt x="321246" y="2540"/>
                  </a:lnTo>
                  <a:lnTo>
                    <a:pt x="321246" y="1270"/>
                  </a:lnTo>
                  <a:lnTo>
                    <a:pt x="321310" y="0"/>
                  </a:lnTo>
                  <a:close/>
                </a:path>
                <a:path w="912495" h="2539">
                  <a:moveTo>
                    <a:pt x="347510" y="0"/>
                  </a:moveTo>
                  <a:lnTo>
                    <a:pt x="333984" y="0"/>
                  </a:lnTo>
                  <a:lnTo>
                    <a:pt x="333984" y="1270"/>
                  </a:lnTo>
                  <a:lnTo>
                    <a:pt x="334048" y="2540"/>
                  </a:lnTo>
                  <a:lnTo>
                    <a:pt x="347446" y="2540"/>
                  </a:lnTo>
                  <a:lnTo>
                    <a:pt x="347446" y="1270"/>
                  </a:lnTo>
                  <a:lnTo>
                    <a:pt x="347510" y="0"/>
                  </a:lnTo>
                  <a:close/>
                </a:path>
                <a:path w="912495" h="2539">
                  <a:moveTo>
                    <a:pt x="372084" y="0"/>
                  </a:moveTo>
                  <a:lnTo>
                    <a:pt x="360184" y="0"/>
                  </a:lnTo>
                  <a:lnTo>
                    <a:pt x="360184" y="1270"/>
                  </a:lnTo>
                  <a:lnTo>
                    <a:pt x="360248" y="2540"/>
                  </a:lnTo>
                  <a:lnTo>
                    <a:pt x="372008" y="2540"/>
                  </a:lnTo>
                  <a:lnTo>
                    <a:pt x="372008" y="1270"/>
                  </a:lnTo>
                  <a:lnTo>
                    <a:pt x="372084" y="0"/>
                  </a:lnTo>
                  <a:close/>
                </a:path>
                <a:path w="912495" h="2539">
                  <a:moveTo>
                    <a:pt x="398272" y="0"/>
                  </a:moveTo>
                  <a:lnTo>
                    <a:pt x="385787" y="0"/>
                  </a:lnTo>
                  <a:lnTo>
                    <a:pt x="385787" y="1270"/>
                  </a:lnTo>
                  <a:lnTo>
                    <a:pt x="385787" y="2540"/>
                  </a:lnTo>
                  <a:lnTo>
                    <a:pt x="398208" y="2540"/>
                  </a:lnTo>
                  <a:lnTo>
                    <a:pt x="398208" y="1270"/>
                  </a:lnTo>
                  <a:lnTo>
                    <a:pt x="398272" y="0"/>
                  </a:lnTo>
                  <a:close/>
                </a:path>
                <a:path w="912495" h="2539">
                  <a:moveTo>
                    <a:pt x="424472" y="0"/>
                  </a:moveTo>
                  <a:lnTo>
                    <a:pt x="410933" y="0"/>
                  </a:lnTo>
                  <a:lnTo>
                    <a:pt x="410933" y="1270"/>
                  </a:lnTo>
                  <a:lnTo>
                    <a:pt x="410997" y="2540"/>
                  </a:lnTo>
                  <a:lnTo>
                    <a:pt x="424408" y="2540"/>
                  </a:lnTo>
                  <a:lnTo>
                    <a:pt x="424408" y="1270"/>
                  </a:lnTo>
                  <a:lnTo>
                    <a:pt x="424472" y="0"/>
                  </a:lnTo>
                  <a:close/>
                </a:path>
                <a:path w="912495" h="2539">
                  <a:moveTo>
                    <a:pt x="449630" y="0"/>
                  </a:moveTo>
                  <a:lnTo>
                    <a:pt x="437134" y="0"/>
                  </a:lnTo>
                  <a:lnTo>
                    <a:pt x="437134" y="1270"/>
                  </a:lnTo>
                  <a:lnTo>
                    <a:pt x="437197" y="2540"/>
                  </a:lnTo>
                  <a:lnTo>
                    <a:pt x="449630" y="2540"/>
                  </a:lnTo>
                  <a:lnTo>
                    <a:pt x="449630" y="1270"/>
                  </a:lnTo>
                  <a:lnTo>
                    <a:pt x="449630" y="0"/>
                  </a:lnTo>
                  <a:close/>
                </a:path>
                <a:path w="912495" h="2539">
                  <a:moveTo>
                    <a:pt x="475234" y="0"/>
                  </a:moveTo>
                  <a:lnTo>
                    <a:pt x="462724" y="0"/>
                  </a:lnTo>
                  <a:lnTo>
                    <a:pt x="462724" y="1270"/>
                  </a:lnTo>
                  <a:lnTo>
                    <a:pt x="462724" y="2540"/>
                  </a:lnTo>
                  <a:lnTo>
                    <a:pt x="475170" y="2540"/>
                  </a:lnTo>
                  <a:lnTo>
                    <a:pt x="475170" y="1270"/>
                  </a:lnTo>
                  <a:lnTo>
                    <a:pt x="475234" y="0"/>
                  </a:lnTo>
                  <a:close/>
                </a:path>
                <a:path w="912495" h="2539">
                  <a:moveTo>
                    <a:pt x="501421" y="0"/>
                  </a:moveTo>
                  <a:lnTo>
                    <a:pt x="487895" y="0"/>
                  </a:lnTo>
                  <a:lnTo>
                    <a:pt x="487895" y="1270"/>
                  </a:lnTo>
                  <a:lnTo>
                    <a:pt x="487959" y="2540"/>
                  </a:lnTo>
                  <a:lnTo>
                    <a:pt x="501357" y="2540"/>
                  </a:lnTo>
                  <a:lnTo>
                    <a:pt x="501357" y="1270"/>
                  </a:lnTo>
                  <a:lnTo>
                    <a:pt x="501421" y="0"/>
                  </a:lnTo>
                  <a:close/>
                </a:path>
                <a:path w="912495" h="2539">
                  <a:moveTo>
                    <a:pt x="526605" y="0"/>
                  </a:moveTo>
                  <a:lnTo>
                    <a:pt x="514096" y="0"/>
                  </a:lnTo>
                  <a:lnTo>
                    <a:pt x="514096" y="1270"/>
                  </a:lnTo>
                  <a:lnTo>
                    <a:pt x="514159" y="2540"/>
                  </a:lnTo>
                  <a:lnTo>
                    <a:pt x="526605" y="2540"/>
                  </a:lnTo>
                  <a:lnTo>
                    <a:pt x="526605" y="1270"/>
                  </a:lnTo>
                  <a:lnTo>
                    <a:pt x="526605" y="0"/>
                  </a:lnTo>
                  <a:close/>
                </a:path>
                <a:path w="912495" h="2539">
                  <a:moveTo>
                    <a:pt x="552183" y="0"/>
                  </a:moveTo>
                  <a:lnTo>
                    <a:pt x="540296" y="0"/>
                  </a:lnTo>
                  <a:lnTo>
                    <a:pt x="540296" y="1270"/>
                  </a:lnTo>
                  <a:lnTo>
                    <a:pt x="540359" y="2540"/>
                  </a:lnTo>
                  <a:lnTo>
                    <a:pt x="552119" y="2540"/>
                  </a:lnTo>
                  <a:lnTo>
                    <a:pt x="552119" y="1270"/>
                  </a:lnTo>
                  <a:lnTo>
                    <a:pt x="552183" y="0"/>
                  </a:lnTo>
                  <a:close/>
                </a:path>
                <a:path w="912495" h="2539">
                  <a:moveTo>
                    <a:pt x="578383" y="0"/>
                  </a:moveTo>
                  <a:lnTo>
                    <a:pt x="564845" y="0"/>
                  </a:lnTo>
                  <a:lnTo>
                    <a:pt x="564845" y="1270"/>
                  </a:lnTo>
                  <a:lnTo>
                    <a:pt x="564921" y="2540"/>
                  </a:lnTo>
                  <a:lnTo>
                    <a:pt x="578319" y="2540"/>
                  </a:lnTo>
                  <a:lnTo>
                    <a:pt x="578319" y="1270"/>
                  </a:lnTo>
                  <a:lnTo>
                    <a:pt x="578383" y="0"/>
                  </a:lnTo>
                  <a:close/>
                </a:path>
                <a:path w="912495" h="2539">
                  <a:moveTo>
                    <a:pt x="604596" y="0"/>
                  </a:moveTo>
                  <a:lnTo>
                    <a:pt x="591045" y="0"/>
                  </a:lnTo>
                  <a:lnTo>
                    <a:pt x="591045" y="1270"/>
                  </a:lnTo>
                  <a:lnTo>
                    <a:pt x="591108" y="2540"/>
                  </a:lnTo>
                  <a:lnTo>
                    <a:pt x="604520" y="2540"/>
                  </a:lnTo>
                  <a:lnTo>
                    <a:pt x="604520" y="1270"/>
                  </a:lnTo>
                  <a:lnTo>
                    <a:pt x="604596" y="0"/>
                  </a:lnTo>
                  <a:close/>
                </a:path>
                <a:path w="912495" h="2539">
                  <a:moveTo>
                    <a:pt x="629145" y="0"/>
                  </a:moveTo>
                  <a:lnTo>
                    <a:pt x="617245" y="0"/>
                  </a:lnTo>
                  <a:lnTo>
                    <a:pt x="617245" y="1270"/>
                  </a:lnTo>
                  <a:lnTo>
                    <a:pt x="617308" y="2540"/>
                  </a:lnTo>
                  <a:lnTo>
                    <a:pt x="629081" y="2540"/>
                  </a:lnTo>
                  <a:lnTo>
                    <a:pt x="629081" y="1270"/>
                  </a:lnTo>
                  <a:lnTo>
                    <a:pt x="629145" y="0"/>
                  </a:lnTo>
                  <a:close/>
                </a:path>
                <a:path w="912495" h="2539">
                  <a:moveTo>
                    <a:pt x="655345" y="0"/>
                  </a:moveTo>
                  <a:lnTo>
                    <a:pt x="641807" y="0"/>
                  </a:lnTo>
                  <a:lnTo>
                    <a:pt x="641807" y="1270"/>
                  </a:lnTo>
                  <a:lnTo>
                    <a:pt x="641870" y="2540"/>
                  </a:lnTo>
                  <a:lnTo>
                    <a:pt x="655281" y="2540"/>
                  </a:lnTo>
                  <a:lnTo>
                    <a:pt x="655281" y="1270"/>
                  </a:lnTo>
                  <a:lnTo>
                    <a:pt x="655345" y="0"/>
                  </a:lnTo>
                  <a:close/>
                </a:path>
                <a:path w="912495" h="2539">
                  <a:moveTo>
                    <a:pt x="681545" y="0"/>
                  </a:moveTo>
                  <a:lnTo>
                    <a:pt x="668020" y="0"/>
                  </a:lnTo>
                  <a:lnTo>
                    <a:pt x="668020" y="1270"/>
                  </a:lnTo>
                  <a:lnTo>
                    <a:pt x="668083" y="2540"/>
                  </a:lnTo>
                  <a:lnTo>
                    <a:pt x="681482" y="2540"/>
                  </a:lnTo>
                  <a:lnTo>
                    <a:pt x="681482" y="1270"/>
                  </a:lnTo>
                  <a:lnTo>
                    <a:pt x="681545" y="0"/>
                  </a:lnTo>
                  <a:close/>
                </a:path>
                <a:path w="912495" h="2539">
                  <a:moveTo>
                    <a:pt x="706120" y="0"/>
                  </a:moveTo>
                  <a:lnTo>
                    <a:pt x="694207" y="0"/>
                  </a:lnTo>
                  <a:lnTo>
                    <a:pt x="694207" y="1270"/>
                  </a:lnTo>
                  <a:lnTo>
                    <a:pt x="694270" y="2540"/>
                  </a:lnTo>
                  <a:lnTo>
                    <a:pt x="706056" y="2540"/>
                  </a:lnTo>
                  <a:lnTo>
                    <a:pt x="706056" y="1270"/>
                  </a:lnTo>
                  <a:lnTo>
                    <a:pt x="706120" y="0"/>
                  </a:lnTo>
                  <a:close/>
                </a:path>
                <a:path w="912495" h="2539">
                  <a:moveTo>
                    <a:pt x="732307" y="0"/>
                  </a:moveTo>
                  <a:lnTo>
                    <a:pt x="718781" y="0"/>
                  </a:lnTo>
                  <a:lnTo>
                    <a:pt x="718781" y="1270"/>
                  </a:lnTo>
                  <a:lnTo>
                    <a:pt x="718845" y="2540"/>
                  </a:lnTo>
                  <a:lnTo>
                    <a:pt x="732243" y="2540"/>
                  </a:lnTo>
                  <a:lnTo>
                    <a:pt x="732243" y="1270"/>
                  </a:lnTo>
                  <a:lnTo>
                    <a:pt x="732307" y="0"/>
                  </a:lnTo>
                  <a:close/>
                </a:path>
                <a:path w="912495" h="2539">
                  <a:moveTo>
                    <a:pt x="758520" y="0"/>
                  </a:moveTo>
                  <a:lnTo>
                    <a:pt x="744982" y="0"/>
                  </a:lnTo>
                  <a:lnTo>
                    <a:pt x="744982" y="1270"/>
                  </a:lnTo>
                  <a:lnTo>
                    <a:pt x="745045" y="2540"/>
                  </a:lnTo>
                  <a:lnTo>
                    <a:pt x="758456" y="2540"/>
                  </a:lnTo>
                  <a:lnTo>
                    <a:pt x="758456" y="1270"/>
                  </a:lnTo>
                  <a:lnTo>
                    <a:pt x="758520" y="0"/>
                  </a:lnTo>
                  <a:close/>
                </a:path>
                <a:path w="912495" h="2539">
                  <a:moveTo>
                    <a:pt x="783082" y="0"/>
                  </a:moveTo>
                  <a:lnTo>
                    <a:pt x="771182" y="0"/>
                  </a:lnTo>
                  <a:lnTo>
                    <a:pt x="771182" y="1270"/>
                  </a:lnTo>
                  <a:lnTo>
                    <a:pt x="771245" y="2540"/>
                  </a:lnTo>
                  <a:lnTo>
                    <a:pt x="783005" y="2540"/>
                  </a:lnTo>
                  <a:lnTo>
                    <a:pt x="783005" y="1270"/>
                  </a:lnTo>
                  <a:lnTo>
                    <a:pt x="783082" y="0"/>
                  </a:lnTo>
                  <a:close/>
                </a:path>
                <a:path w="912495" h="2539">
                  <a:moveTo>
                    <a:pt x="809269" y="0"/>
                  </a:moveTo>
                  <a:lnTo>
                    <a:pt x="796785" y="0"/>
                  </a:lnTo>
                  <a:lnTo>
                    <a:pt x="796785" y="1270"/>
                  </a:lnTo>
                  <a:lnTo>
                    <a:pt x="796785" y="2540"/>
                  </a:lnTo>
                  <a:lnTo>
                    <a:pt x="809205" y="2540"/>
                  </a:lnTo>
                  <a:lnTo>
                    <a:pt x="809205" y="1270"/>
                  </a:lnTo>
                  <a:lnTo>
                    <a:pt x="809269" y="0"/>
                  </a:lnTo>
                  <a:close/>
                </a:path>
                <a:path w="912495" h="2539">
                  <a:moveTo>
                    <a:pt x="835482" y="0"/>
                  </a:moveTo>
                  <a:lnTo>
                    <a:pt x="821931" y="0"/>
                  </a:lnTo>
                  <a:lnTo>
                    <a:pt x="821931" y="1270"/>
                  </a:lnTo>
                  <a:lnTo>
                    <a:pt x="822007" y="2540"/>
                  </a:lnTo>
                  <a:lnTo>
                    <a:pt x="835406" y="2540"/>
                  </a:lnTo>
                  <a:lnTo>
                    <a:pt x="835406" y="1270"/>
                  </a:lnTo>
                  <a:lnTo>
                    <a:pt x="835482" y="0"/>
                  </a:lnTo>
                  <a:close/>
                </a:path>
                <a:path w="912495" h="2539">
                  <a:moveTo>
                    <a:pt x="860628" y="0"/>
                  </a:moveTo>
                  <a:lnTo>
                    <a:pt x="848131" y="0"/>
                  </a:lnTo>
                  <a:lnTo>
                    <a:pt x="848131" y="1270"/>
                  </a:lnTo>
                  <a:lnTo>
                    <a:pt x="848194" y="2540"/>
                  </a:lnTo>
                  <a:lnTo>
                    <a:pt x="860628" y="2540"/>
                  </a:lnTo>
                  <a:lnTo>
                    <a:pt x="860628" y="1270"/>
                  </a:lnTo>
                  <a:lnTo>
                    <a:pt x="860628" y="0"/>
                  </a:lnTo>
                  <a:close/>
                </a:path>
                <a:path w="912495" h="2539">
                  <a:moveTo>
                    <a:pt x="886231" y="0"/>
                  </a:moveTo>
                  <a:lnTo>
                    <a:pt x="873721" y="0"/>
                  </a:lnTo>
                  <a:lnTo>
                    <a:pt x="873721" y="1270"/>
                  </a:lnTo>
                  <a:lnTo>
                    <a:pt x="873721" y="2540"/>
                  </a:lnTo>
                  <a:lnTo>
                    <a:pt x="886167" y="2540"/>
                  </a:lnTo>
                  <a:lnTo>
                    <a:pt x="886167" y="1270"/>
                  </a:lnTo>
                  <a:lnTo>
                    <a:pt x="886231" y="0"/>
                  </a:lnTo>
                  <a:close/>
                </a:path>
                <a:path w="912495" h="2539">
                  <a:moveTo>
                    <a:pt x="912431" y="0"/>
                  </a:moveTo>
                  <a:lnTo>
                    <a:pt x="898893" y="0"/>
                  </a:lnTo>
                  <a:lnTo>
                    <a:pt x="898893" y="1270"/>
                  </a:lnTo>
                  <a:lnTo>
                    <a:pt x="898956" y="2540"/>
                  </a:lnTo>
                  <a:lnTo>
                    <a:pt x="912368" y="2540"/>
                  </a:lnTo>
                  <a:lnTo>
                    <a:pt x="912368" y="1270"/>
                  </a:lnTo>
                  <a:lnTo>
                    <a:pt x="912431" y="0"/>
                  </a:lnTo>
                  <a:close/>
                </a:path>
              </a:pathLst>
            </a:custGeom>
            <a:solidFill>
              <a:srgbClr val="B1B1B1"/>
            </a:solidFill>
          </p:spPr>
          <p:txBody>
            <a:bodyPr wrap="square" lIns="0" tIns="0" rIns="0" bIns="0" rtlCol="0"/>
            <a:lstStyle/>
            <a:p>
              <a:endParaRPr/>
            </a:p>
          </p:txBody>
        </p:sp>
        <p:sp>
          <p:nvSpPr>
            <p:cNvPr id="40" name="object 40"/>
            <p:cNvSpPr/>
            <p:nvPr/>
          </p:nvSpPr>
          <p:spPr>
            <a:xfrm>
              <a:off x="2618092" y="4577371"/>
              <a:ext cx="912494" cy="2540"/>
            </a:xfrm>
            <a:custGeom>
              <a:avLst/>
              <a:gdLst/>
              <a:ahLst/>
              <a:cxnLst/>
              <a:rect l="l" t="t" r="r" b="b"/>
              <a:pathLst>
                <a:path w="912495" h="2539">
                  <a:moveTo>
                    <a:pt x="13398" y="1270"/>
                  </a:moveTo>
                  <a:lnTo>
                    <a:pt x="0" y="1270"/>
                  </a:lnTo>
                  <a:lnTo>
                    <a:pt x="0" y="2540"/>
                  </a:lnTo>
                  <a:lnTo>
                    <a:pt x="13398" y="2540"/>
                  </a:lnTo>
                  <a:lnTo>
                    <a:pt x="13398" y="1270"/>
                  </a:lnTo>
                  <a:close/>
                </a:path>
                <a:path w="912495" h="2539">
                  <a:moveTo>
                    <a:pt x="38023" y="0"/>
                  </a:moveTo>
                  <a:lnTo>
                    <a:pt x="26123" y="0"/>
                  </a:lnTo>
                  <a:lnTo>
                    <a:pt x="26123" y="1270"/>
                  </a:lnTo>
                  <a:lnTo>
                    <a:pt x="26200" y="2540"/>
                  </a:lnTo>
                  <a:lnTo>
                    <a:pt x="37960" y="2540"/>
                  </a:lnTo>
                  <a:lnTo>
                    <a:pt x="37960" y="1270"/>
                  </a:lnTo>
                  <a:lnTo>
                    <a:pt x="38023" y="0"/>
                  </a:lnTo>
                  <a:close/>
                </a:path>
                <a:path w="912495" h="2539">
                  <a:moveTo>
                    <a:pt x="64223" y="0"/>
                  </a:moveTo>
                  <a:lnTo>
                    <a:pt x="51714" y="0"/>
                  </a:lnTo>
                  <a:lnTo>
                    <a:pt x="51714" y="1270"/>
                  </a:lnTo>
                  <a:lnTo>
                    <a:pt x="51714" y="2540"/>
                  </a:lnTo>
                  <a:lnTo>
                    <a:pt x="64160" y="2540"/>
                  </a:lnTo>
                  <a:lnTo>
                    <a:pt x="64160" y="1270"/>
                  </a:lnTo>
                  <a:lnTo>
                    <a:pt x="64223" y="0"/>
                  </a:lnTo>
                  <a:close/>
                </a:path>
                <a:path w="912495" h="2539">
                  <a:moveTo>
                    <a:pt x="90424" y="0"/>
                  </a:moveTo>
                  <a:lnTo>
                    <a:pt x="76885" y="0"/>
                  </a:lnTo>
                  <a:lnTo>
                    <a:pt x="76885" y="1270"/>
                  </a:lnTo>
                  <a:lnTo>
                    <a:pt x="76962" y="2540"/>
                  </a:lnTo>
                  <a:lnTo>
                    <a:pt x="90360" y="2540"/>
                  </a:lnTo>
                  <a:lnTo>
                    <a:pt x="90360" y="1270"/>
                  </a:lnTo>
                  <a:lnTo>
                    <a:pt x="90424" y="0"/>
                  </a:lnTo>
                  <a:close/>
                </a:path>
                <a:path w="912495" h="2539">
                  <a:moveTo>
                    <a:pt x="115595" y="0"/>
                  </a:moveTo>
                  <a:lnTo>
                    <a:pt x="103085" y="0"/>
                  </a:lnTo>
                  <a:lnTo>
                    <a:pt x="103085" y="1270"/>
                  </a:lnTo>
                  <a:lnTo>
                    <a:pt x="103149" y="2540"/>
                  </a:lnTo>
                  <a:lnTo>
                    <a:pt x="115595" y="2540"/>
                  </a:lnTo>
                  <a:lnTo>
                    <a:pt x="115595" y="1270"/>
                  </a:lnTo>
                  <a:lnTo>
                    <a:pt x="115595" y="0"/>
                  </a:lnTo>
                  <a:close/>
                </a:path>
                <a:path w="912495" h="2539">
                  <a:moveTo>
                    <a:pt x="141185" y="0"/>
                  </a:moveTo>
                  <a:lnTo>
                    <a:pt x="128689" y="0"/>
                  </a:lnTo>
                  <a:lnTo>
                    <a:pt x="128689" y="1270"/>
                  </a:lnTo>
                  <a:lnTo>
                    <a:pt x="128689" y="2540"/>
                  </a:lnTo>
                  <a:lnTo>
                    <a:pt x="141122" y="2540"/>
                  </a:lnTo>
                  <a:lnTo>
                    <a:pt x="141122" y="1270"/>
                  </a:lnTo>
                  <a:lnTo>
                    <a:pt x="141185" y="0"/>
                  </a:lnTo>
                  <a:close/>
                </a:path>
                <a:path w="912495" h="2539">
                  <a:moveTo>
                    <a:pt x="167398" y="0"/>
                  </a:moveTo>
                  <a:lnTo>
                    <a:pt x="153860" y="0"/>
                  </a:lnTo>
                  <a:lnTo>
                    <a:pt x="153860" y="1270"/>
                  </a:lnTo>
                  <a:lnTo>
                    <a:pt x="153924" y="2540"/>
                  </a:lnTo>
                  <a:lnTo>
                    <a:pt x="167335" y="2540"/>
                  </a:lnTo>
                  <a:lnTo>
                    <a:pt x="167335" y="1270"/>
                  </a:lnTo>
                  <a:lnTo>
                    <a:pt x="167398" y="0"/>
                  </a:lnTo>
                  <a:close/>
                </a:path>
                <a:path w="912495" h="2539">
                  <a:moveTo>
                    <a:pt x="192570" y="0"/>
                  </a:moveTo>
                  <a:lnTo>
                    <a:pt x="180060" y="0"/>
                  </a:lnTo>
                  <a:lnTo>
                    <a:pt x="180060" y="1270"/>
                  </a:lnTo>
                  <a:lnTo>
                    <a:pt x="180124" y="2540"/>
                  </a:lnTo>
                  <a:lnTo>
                    <a:pt x="192570" y="2540"/>
                  </a:lnTo>
                  <a:lnTo>
                    <a:pt x="192570" y="1270"/>
                  </a:lnTo>
                  <a:lnTo>
                    <a:pt x="192570" y="0"/>
                  </a:lnTo>
                  <a:close/>
                </a:path>
                <a:path w="912495" h="2539">
                  <a:moveTo>
                    <a:pt x="218160" y="0"/>
                  </a:moveTo>
                  <a:lnTo>
                    <a:pt x="206260" y="0"/>
                  </a:lnTo>
                  <a:lnTo>
                    <a:pt x="206260" y="1270"/>
                  </a:lnTo>
                  <a:lnTo>
                    <a:pt x="206324" y="2540"/>
                  </a:lnTo>
                  <a:lnTo>
                    <a:pt x="218084" y="2540"/>
                  </a:lnTo>
                  <a:lnTo>
                    <a:pt x="218084" y="1270"/>
                  </a:lnTo>
                  <a:lnTo>
                    <a:pt x="218160" y="0"/>
                  </a:lnTo>
                  <a:close/>
                </a:path>
                <a:path w="912495" h="2539">
                  <a:moveTo>
                    <a:pt x="244360" y="0"/>
                  </a:moveTo>
                  <a:lnTo>
                    <a:pt x="230822" y="0"/>
                  </a:lnTo>
                  <a:lnTo>
                    <a:pt x="230822" y="1270"/>
                  </a:lnTo>
                  <a:lnTo>
                    <a:pt x="230886" y="2540"/>
                  </a:lnTo>
                  <a:lnTo>
                    <a:pt x="244284" y="2540"/>
                  </a:lnTo>
                  <a:lnTo>
                    <a:pt x="244284" y="1270"/>
                  </a:lnTo>
                  <a:lnTo>
                    <a:pt x="244360" y="0"/>
                  </a:lnTo>
                  <a:close/>
                </a:path>
                <a:path w="912495" h="2539">
                  <a:moveTo>
                    <a:pt x="270560" y="0"/>
                  </a:moveTo>
                  <a:lnTo>
                    <a:pt x="257009" y="0"/>
                  </a:lnTo>
                  <a:lnTo>
                    <a:pt x="257009" y="1270"/>
                  </a:lnTo>
                  <a:lnTo>
                    <a:pt x="257086" y="2540"/>
                  </a:lnTo>
                  <a:lnTo>
                    <a:pt x="270497" y="2540"/>
                  </a:lnTo>
                  <a:lnTo>
                    <a:pt x="270497" y="1270"/>
                  </a:lnTo>
                  <a:lnTo>
                    <a:pt x="270560" y="0"/>
                  </a:lnTo>
                  <a:close/>
                </a:path>
                <a:path w="912495" h="2539">
                  <a:moveTo>
                    <a:pt x="295109" y="0"/>
                  </a:moveTo>
                  <a:lnTo>
                    <a:pt x="283210" y="0"/>
                  </a:lnTo>
                  <a:lnTo>
                    <a:pt x="283210" y="1270"/>
                  </a:lnTo>
                  <a:lnTo>
                    <a:pt x="283273" y="2540"/>
                  </a:lnTo>
                  <a:lnTo>
                    <a:pt x="295046" y="2540"/>
                  </a:lnTo>
                  <a:lnTo>
                    <a:pt x="295046" y="1270"/>
                  </a:lnTo>
                  <a:lnTo>
                    <a:pt x="295109" y="0"/>
                  </a:lnTo>
                  <a:close/>
                </a:path>
                <a:path w="912495" h="2539">
                  <a:moveTo>
                    <a:pt x="321310" y="0"/>
                  </a:moveTo>
                  <a:lnTo>
                    <a:pt x="307784" y="0"/>
                  </a:lnTo>
                  <a:lnTo>
                    <a:pt x="307784" y="1270"/>
                  </a:lnTo>
                  <a:lnTo>
                    <a:pt x="307848" y="2540"/>
                  </a:lnTo>
                  <a:lnTo>
                    <a:pt x="321246" y="2540"/>
                  </a:lnTo>
                  <a:lnTo>
                    <a:pt x="321246" y="1270"/>
                  </a:lnTo>
                  <a:lnTo>
                    <a:pt x="321310" y="0"/>
                  </a:lnTo>
                  <a:close/>
                </a:path>
                <a:path w="912495" h="2539">
                  <a:moveTo>
                    <a:pt x="347510" y="0"/>
                  </a:moveTo>
                  <a:lnTo>
                    <a:pt x="333971" y="0"/>
                  </a:lnTo>
                  <a:lnTo>
                    <a:pt x="333971" y="1270"/>
                  </a:lnTo>
                  <a:lnTo>
                    <a:pt x="334035" y="2540"/>
                  </a:lnTo>
                  <a:lnTo>
                    <a:pt x="347446" y="2540"/>
                  </a:lnTo>
                  <a:lnTo>
                    <a:pt x="347446" y="1270"/>
                  </a:lnTo>
                  <a:lnTo>
                    <a:pt x="347510" y="0"/>
                  </a:lnTo>
                  <a:close/>
                </a:path>
                <a:path w="912495" h="2539">
                  <a:moveTo>
                    <a:pt x="372071" y="0"/>
                  </a:moveTo>
                  <a:lnTo>
                    <a:pt x="360172" y="0"/>
                  </a:lnTo>
                  <a:lnTo>
                    <a:pt x="360172" y="1270"/>
                  </a:lnTo>
                  <a:lnTo>
                    <a:pt x="360235" y="2540"/>
                  </a:lnTo>
                  <a:lnTo>
                    <a:pt x="372008" y="2540"/>
                  </a:lnTo>
                  <a:lnTo>
                    <a:pt x="372008" y="1270"/>
                  </a:lnTo>
                  <a:lnTo>
                    <a:pt x="372071" y="0"/>
                  </a:lnTo>
                  <a:close/>
                </a:path>
                <a:path w="912495" h="2539">
                  <a:moveTo>
                    <a:pt x="398284" y="0"/>
                  </a:moveTo>
                  <a:lnTo>
                    <a:pt x="384746" y="0"/>
                  </a:lnTo>
                  <a:lnTo>
                    <a:pt x="384746" y="1270"/>
                  </a:lnTo>
                  <a:lnTo>
                    <a:pt x="384810" y="2540"/>
                  </a:lnTo>
                  <a:lnTo>
                    <a:pt x="398221" y="2540"/>
                  </a:lnTo>
                  <a:lnTo>
                    <a:pt x="398221" y="1270"/>
                  </a:lnTo>
                  <a:lnTo>
                    <a:pt x="398284" y="0"/>
                  </a:lnTo>
                  <a:close/>
                </a:path>
                <a:path w="912495" h="2539">
                  <a:moveTo>
                    <a:pt x="424484" y="0"/>
                  </a:moveTo>
                  <a:lnTo>
                    <a:pt x="410946" y="0"/>
                  </a:lnTo>
                  <a:lnTo>
                    <a:pt x="410946" y="1270"/>
                  </a:lnTo>
                  <a:lnTo>
                    <a:pt x="411010" y="2540"/>
                  </a:lnTo>
                  <a:lnTo>
                    <a:pt x="424408" y="2540"/>
                  </a:lnTo>
                  <a:lnTo>
                    <a:pt x="424408" y="1270"/>
                  </a:lnTo>
                  <a:lnTo>
                    <a:pt x="424484" y="0"/>
                  </a:lnTo>
                  <a:close/>
                </a:path>
                <a:path w="912495" h="2539">
                  <a:moveTo>
                    <a:pt x="449033" y="0"/>
                  </a:moveTo>
                  <a:lnTo>
                    <a:pt x="437146" y="0"/>
                  </a:lnTo>
                  <a:lnTo>
                    <a:pt x="437146" y="1270"/>
                  </a:lnTo>
                  <a:lnTo>
                    <a:pt x="437210" y="2540"/>
                  </a:lnTo>
                  <a:lnTo>
                    <a:pt x="448970" y="2540"/>
                  </a:lnTo>
                  <a:lnTo>
                    <a:pt x="448970" y="1270"/>
                  </a:lnTo>
                  <a:lnTo>
                    <a:pt x="449033" y="0"/>
                  </a:lnTo>
                  <a:close/>
                </a:path>
                <a:path w="912495" h="2539">
                  <a:moveTo>
                    <a:pt x="475246" y="0"/>
                  </a:moveTo>
                  <a:lnTo>
                    <a:pt x="462737" y="0"/>
                  </a:lnTo>
                  <a:lnTo>
                    <a:pt x="462737" y="1270"/>
                  </a:lnTo>
                  <a:lnTo>
                    <a:pt x="462737" y="2540"/>
                  </a:lnTo>
                  <a:lnTo>
                    <a:pt x="475170" y="2540"/>
                  </a:lnTo>
                  <a:lnTo>
                    <a:pt x="475170" y="1270"/>
                  </a:lnTo>
                  <a:lnTo>
                    <a:pt x="475246" y="0"/>
                  </a:lnTo>
                  <a:close/>
                </a:path>
                <a:path w="912495" h="2539">
                  <a:moveTo>
                    <a:pt x="501434" y="0"/>
                  </a:moveTo>
                  <a:lnTo>
                    <a:pt x="487895" y="0"/>
                  </a:lnTo>
                  <a:lnTo>
                    <a:pt x="487895" y="1270"/>
                  </a:lnTo>
                  <a:lnTo>
                    <a:pt x="487959" y="2540"/>
                  </a:lnTo>
                  <a:lnTo>
                    <a:pt x="501370" y="2540"/>
                  </a:lnTo>
                  <a:lnTo>
                    <a:pt x="501370" y="1270"/>
                  </a:lnTo>
                  <a:lnTo>
                    <a:pt x="501434" y="0"/>
                  </a:lnTo>
                  <a:close/>
                </a:path>
                <a:path w="912495" h="2539">
                  <a:moveTo>
                    <a:pt x="526592" y="0"/>
                  </a:moveTo>
                  <a:lnTo>
                    <a:pt x="514096" y="0"/>
                  </a:lnTo>
                  <a:lnTo>
                    <a:pt x="514096" y="1270"/>
                  </a:lnTo>
                  <a:lnTo>
                    <a:pt x="514159" y="2540"/>
                  </a:lnTo>
                  <a:lnTo>
                    <a:pt x="526592" y="2540"/>
                  </a:lnTo>
                  <a:lnTo>
                    <a:pt x="526592" y="1270"/>
                  </a:lnTo>
                  <a:lnTo>
                    <a:pt x="526592" y="0"/>
                  </a:lnTo>
                  <a:close/>
                </a:path>
                <a:path w="912495" h="2539">
                  <a:moveTo>
                    <a:pt x="552196" y="0"/>
                  </a:moveTo>
                  <a:lnTo>
                    <a:pt x="539699" y="0"/>
                  </a:lnTo>
                  <a:lnTo>
                    <a:pt x="539699" y="1270"/>
                  </a:lnTo>
                  <a:lnTo>
                    <a:pt x="539699" y="2540"/>
                  </a:lnTo>
                  <a:lnTo>
                    <a:pt x="552132" y="2540"/>
                  </a:lnTo>
                  <a:lnTo>
                    <a:pt x="552132" y="1270"/>
                  </a:lnTo>
                  <a:lnTo>
                    <a:pt x="552196" y="0"/>
                  </a:lnTo>
                  <a:close/>
                </a:path>
                <a:path w="912495" h="2539">
                  <a:moveTo>
                    <a:pt x="578396" y="0"/>
                  </a:moveTo>
                  <a:lnTo>
                    <a:pt x="564857" y="0"/>
                  </a:lnTo>
                  <a:lnTo>
                    <a:pt x="564857" y="1270"/>
                  </a:lnTo>
                  <a:lnTo>
                    <a:pt x="564921" y="2540"/>
                  </a:lnTo>
                  <a:lnTo>
                    <a:pt x="578332" y="2540"/>
                  </a:lnTo>
                  <a:lnTo>
                    <a:pt x="578332" y="1270"/>
                  </a:lnTo>
                  <a:lnTo>
                    <a:pt x="578396" y="0"/>
                  </a:lnTo>
                  <a:close/>
                </a:path>
                <a:path w="912495" h="2539">
                  <a:moveTo>
                    <a:pt x="603554" y="0"/>
                  </a:moveTo>
                  <a:lnTo>
                    <a:pt x="591058" y="0"/>
                  </a:lnTo>
                  <a:lnTo>
                    <a:pt x="591058" y="1270"/>
                  </a:lnTo>
                  <a:lnTo>
                    <a:pt x="591121" y="2540"/>
                  </a:lnTo>
                  <a:lnTo>
                    <a:pt x="603554" y="2540"/>
                  </a:lnTo>
                  <a:lnTo>
                    <a:pt x="603554" y="1270"/>
                  </a:lnTo>
                  <a:lnTo>
                    <a:pt x="603554" y="0"/>
                  </a:lnTo>
                  <a:close/>
                </a:path>
                <a:path w="912495" h="2539">
                  <a:moveTo>
                    <a:pt x="629158" y="0"/>
                  </a:moveTo>
                  <a:lnTo>
                    <a:pt x="617258" y="0"/>
                  </a:lnTo>
                  <a:lnTo>
                    <a:pt x="617258" y="1270"/>
                  </a:lnTo>
                  <a:lnTo>
                    <a:pt x="617334" y="2540"/>
                  </a:lnTo>
                  <a:lnTo>
                    <a:pt x="629094" y="2540"/>
                  </a:lnTo>
                  <a:lnTo>
                    <a:pt x="629094" y="1270"/>
                  </a:lnTo>
                  <a:lnTo>
                    <a:pt x="629158" y="0"/>
                  </a:lnTo>
                  <a:close/>
                </a:path>
                <a:path w="912495" h="2539">
                  <a:moveTo>
                    <a:pt x="655358" y="0"/>
                  </a:moveTo>
                  <a:lnTo>
                    <a:pt x="641819" y="0"/>
                  </a:lnTo>
                  <a:lnTo>
                    <a:pt x="641819" y="1270"/>
                  </a:lnTo>
                  <a:lnTo>
                    <a:pt x="641883" y="2540"/>
                  </a:lnTo>
                  <a:lnTo>
                    <a:pt x="655294" y="2540"/>
                  </a:lnTo>
                  <a:lnTo>
                    <a:pt x="655294" y="1270"/>
                  </a:lnTo>
                  <a:lnTo>
                    <a:pt x="655358" y="0"/>
                  </a:lnTo>
                  <a:close/>
                </a:path>
                <a:path w="912495" h="2539">
                  <a:moveTo>
                    <a:pt x="681558" y="0"/>
                  </a:moveTo>
                  <a:lnTo>
                    <a:pt x="668007" y="0"/>
                  </a:lnTo>
                  <a:lnTo>
                    <a:pt x="668007" y="1270"/>
                  </a:lnTo>
                  <a:lnTo>
                    <a:pt x="668083" y="2540"/>
                  </a:lnTo>
                  <a:lnTo>
                    <a:pt x="681494" y="2540"/>
                  </a:lnTo>
                  <a:lnTo>
                    <a:pt x="681494" y="1270"/>
                  </a:lnTo>
                  <a:lnTo>
                    <a:pt x="681558" y="0"/>
                  </a:lnTo>
                  <a:close/>
                </a:path>
                <a:path w="912495" h="2539">
                  <a:moveTo>
                    <a:pt x="706107" y="0"/>
                  </a:moveTo>
                  <a:lnTo>
                    <a:pt x="694220" y="0"/>
                  </a:lnTo>
                  <a:lnTo>
                    <a:pt x="694220" y="1270"/>
                  </a:lnTo>
                  <a:lnTo>
                    <a:pt x="694283" y="2540"/>
                  </a:lnTo>
                  <a:lnTo>
                    <a:pt x="706043" y="2540"/>
                  </a:lnTo>
                  <a:lnTo>
                    <a:pt x="706043" y="1270"/>
                  </a:lnTo>
                  <a:lnTo>
                    <a:pt x="706107" y="0"/>
                  </a:lnTo>
                  <a:close/>
                </a:path>
                <a:path w="912495" h="2539">
                  <a:moveTo>
                    <a:pt x="732307" y="0"/>
                  </a:moveTo>
                  <a:lnTo>
                    <a:pt x="718781" y="0"/>
                  </a:lnTo>
                  <a:lnTo>
                    <a:pt x="718781" y="1270"/>
                  </a:lnTo>
                  <a:lnTo>
                    <a:pt x="718845" y="2540"/>
                  </a:lnTo>
                  <a:lnTo>
                    <a:pt x="732243" y="2540"/>
                  </a:lnTo>
                  <a:lnTo>
                    <a:pt x="732243" y="1270"/>
                  </a:lnTo>
                  <a:lnTo>
                    <a:pt x="732307" y="0"/>
                  </a:lnTo>
                  <a:close/>
                </a:path>
                <a:path w="912495" h="2539">
                  <a:moveTo>
                    <a:pt x="758507" y="0"/>
                  </a:moveTo>
                  <a:lnTo>
                    <a:pt x="744969" y="0"/>
                  </a:lnTo>
                  <a:lnTo>
                    <a:pt x="744969" y="1270"/>
                  </a:lnTo>
                  <a:lnTo>
                    <a:pt x="745045" y="2540"/>
                  </a:lnTo>
                  <a:lnTo>
                    <a:pt x="758444" y="2540"/>
                  </a:lnTo>
                  <a:lnTo>
                    <a:pt x="758444" y="1270"/>
                  </a:lnTo>
                  <a:lnTo>
                    <a:pt x="758507" y="0"/>
                  </a:lnTo>
                  <a:close/>
                </a:path>
                <a:path w="912495" h="2539">
                  <a:moveTo>
                    <a:pt x="783082" y="0"/>
                  </a:moveTo>
                  <a:lnTo>
                    <a:pt x="771182" y="0"/>
                  </a:lnTo>
                  <a:lnTo>
                    <a:pt x="771182" y="1270"/>
                  </a:lnTo>
                  <a:lnTo>
                    <a:pt x="771245" y="2540"/>
                  </a:lnTo>
                  <a:lnTo>
                    <a:pt x="783018" y="2540"/>
                  </a:lnTo>
                  <a:lnTo>
                    <a:pt x="783018" y="1270"/>
                  </a:lnTo>
                  <a:lnTo>
                    <a:pt x="783082" y="0"/>
                  </a:lnTo>
                  <a:close/>
                </a:path>
                <a:path w="912495" h="2539">
                  <a:moveTo>
                    <a:pt x="809282" y="0"/>
                  </a:moveTo>
                  <a:lnTo>
                    <a:pt x="795743" y="0"/>
                  </a:lnTo>
                  <a:lnTo>
                    <a:pt x="795743" y="1270"/>
                  </a:lnTo>
                  <a:lnTo>
                    <a:pt x="795807" y="2540"/>
                  </a:lnTo>
                  <a:lnTo>
                    <a:pt x="809218" y="2540"/>
                  </a:lnTo>
                  <a:lnTo>
                    <a:pt x="809218" y="1270"/>
                  </a:lnTo>
                  <a:lnTo>
                    <a:pt x="809282" y="0"/>
                  </a:lnTo>
                  <a:close/>
                </a:path>
                <a:path w="912495" h="2539">
                  <a:moveTo>
                    <a:pt x="835482" y="0"/>
                  </a:moveTo>
                  <a:lnTo>
                    <a:pt x="821944" y="0"/>
                  </a:lnTo>
                  <a:lnTo>
                    <a:pt x="821944" y="1270"/>
                  </a:lnTo>
                  <a:lnTo>
                    <a:pt x="822007" y="2540"/>
                  </a:lnTo>
                  <a:lnTo>
                    <a:pt x="835418" y="2540"/>
                  </a:lnTo>
                  <a:lnTo>
                    <a:pt x="835418" y="1270"/>
                  </a:lnTo>
                  <a:lnTo>
                    <a:pt x="835482" y="0"/>
                  </a:lnTo>
                  <a:close/>
                </a:path>
                <a:path w="912495" h="2539">
                  <a:moveTo>
                    <a:pt x="860044" y="0"/>
                  </a:moveTo>
                  <a:lnTo>
                    <a:pt x="848156" y="0"/>
                  </a:lnTo>
                  <a:lnTo>
                    <a:pt x="848156" y="1270"/>
                  </a:lnTo>
                  <a:lnTo>
                    <a:pt x="848220" y="2540"/>
                  </a:lnTo>
                  <a:lnTo>
                    <a:pt x="859980" y="2540"/>
                  </a:lnTo>
                  <a:lnTo>
                    <a:pt x="859980" y="1270"/>
                  </a:lnTo>
                  <a:lnTo>
                    <a:pt x="860044" y="0"/>
                  </a:lnTo>
                  <a:close/>
                </a:path>
                <a:path w="912495" h="2539">
                  <a:moveTo>
                    <a:pt x="886244" y="0"/>
                  </a:moveTo>
                  <a:lnTo>
                    <a:pt x="873747" y="0"/>
                  </a:lnTo>
                  <a:lnTo>
                    <a:pt x="873747" y="1270"/>
                  </a:lnTo>
                  <a:lnTo>
                    <a:pt x="873747" y="2540"/>
                  </a:lnTo>
                  <a:lnTo>
                    <a:pt x="886180" y="2540"/>
                  </a:lnTo>
                  <a:lnTo>
                    <a:pt x="886180" y="1270"/>
                  </a:lnTo>
                  <a:lnTo>
                    <a:pt x="886244" y="0"/>
                  </a:lnTo>
                  <a:close/>
                </a:path>
                <a:path w="912495" h="2539">
                  <a:moveTo>
                    <a:pt x="912444" y="0"/>
                  </a:moveTo>
                  <a:lnTo>
                    <a:pt x="898906" y="0"/>
                  </a:lnTo>
                  <a:lnTo>
                    <a:pt x="898906" y="1270"/>
                  </a:lnTo>
                  <a:lnTo>
                    <a:pt x="898969" y="2540"/>
                  </a:lnTo>
                  <a:lnTo>
                    <a:pt x="912380" y="2540"/>
                  </a:lnTo>
                  <a:lnTo>
                    <a:pt x="912380" y="1270"/>
                  </a:lnTo>
                  <a:lnTo>
                    <a:pt x="912444" y="0"/>
                  </a:lnTo>
                  <a:close/>
                </a:path>
              </a:pathLst>
            </a:custGeom>
            <a:solidFill>
              <a:srgbClr val="B1B1B1"/>
            </a:solidFill>
          </p:spPr>
          <p:txBody>
            <a:bodyPr wrap="square" lIns="0" tIns="0" rIns="0" bIns="0" rtlCol="0"/>
            <a:lstStyle/>
            <a:p>
              <a:endParaRPr/>
            </a:p>
          </p:txBody>
        </p:sp>
        <p:sp>
          <p:nvSpPr>
            <p:cNvPr id="41" name="object 41"/>
            <p:cNvSpPr/>
            <p:nvPr/>
          </p:nvSpPr>
          <p:spPr>
            <a:xfrm>
              <a:off x="1719122" y="4577371"/>
              <a:ext cx="912494" cy="2540"/>
            </a:xfrm>
            <a:custGeom>
              <a:avLst/>
              <a:gdLst/>
              <a:ahLst/>
              <a:cxnLst/>
              <a:rect l="l" t="t" r="r" b="b"/>
              <a:pathLst>
                <a:path w="912494" h="2539">
                  <a:moveTo>
                    <a:pt x="13411" y="1270"/>
                  </a:moveTo>
                  <a:lnTo>
                    <a:pt x="0" y="1270"/>
                  </a:lnTo>
                  <a:lnTo>
                    <a:pt x="0" y="2540"/>
                  </a:lnTo>
                  <a:lnTo>
                    <a:pt x="13411" y="2540"/>
                  </a:lnTo>
                  <a:lnTo>
                    <a:pt x="13411" y="1270"/>
                  </a:lnTo>
                  <a:close/>
                </a:path>
                <a:path w="912494" h="2539">
                  <a:moveTo>
                    <a:pt x="38036" y="0"/>
                  </a:moveTo>
                  <a:lnTo>
                    <a:pt x="26136" y="0"/>
                  </a:lnTo>
                  <a:lnTo>
                    <a:pt x="26136" y="1270"/>
                  </a:lnTo>
                  <a:lnTo>
                    <a:pt x="26200" y="2540"/>
                  </a:lnTo>
                  <a:lnTo>
                    <a:pt x="37973" y="2540"/>
                  </a:lnTo>
                  <a:lnTo>
                    <a:pt x="37973" y="1270"/>
                  </a:lnTo>
                  <a:lnTo>
                    <a:pt x="38036" y="0"/>
                  </a:lnTo>
                  <a:close/>
                </a:path>
                <a:path w="912494" h="2539">
                  <a:moveTo>
                    <a:pt x="64236" y="0"/>
                  </a:moveTo>
                  <a:lnTo>
                    <a:pt x="50698" y="0"/>
                  </a:lnTo>
                  <a:lnTo>
                    <a:pt x="50698" y="1270"/>
                  </a:lnTo>
                  <a:lnTo>
                    <a:pt x="50761" y="2540"/>
                  </a:lnTo>
                  <a:lnTo>
                    <a:pt x="64173" y="2540"/>
                  </a:lnTo>
                  <a:lnTo>
                    <a:pt x="64173" y="1270"/>
                  </a:lnTo>
                  <a:lnTo>
                    <a:pt x="64236" y="0"/>
                  </a:lnTo>
                  <a:close/>
                </a:path>
                <a:path w="912494" h="2539">
                  <a:moveTo>
                    <a:pt x="90436" y="0"/>
                  </a:moveTo>
                  <a:lnTo>
                    <a:pt x="76885" y="0"/>
                  </a:lnTo>
                  <a:lnTo>
                    <a:pt x="76885" y="1270"/>
                  </a:lnTo>
                  <a:lnTo>
                    <a:pt x="76962" y="2540"/>
                  </a:lnTo>
                  <a:lnTo>
                    <a:pt x="90373" y="2540"/>
                  </a:lnTo>
                  <a:lnTo>
                    <a:pt x="90373" y="1270"/>
                  </a:lnTo>
                  <a:lnTo>
                    <a:pt x="90436" y="0"/>
                  </a:lnTo>
                  <a:close/>
                </a:path>
                <a:path w="912494" h="2539">
                  <a:moveTo>
                    <a:pt x="114998" y="0"/>
                  </a:moveTo>
                  <a:lnTo>
                    <a:pt x="103098" y="0"/>
                  </a:lnTo>
                  <a:lnTo>
                    <a:pt x="103098" y="1270"/>
                  </a:lnTo>
                  <a:lnTo>
                    <a:pt x="103162" y="2540"/>
                  </a:lnTo>
                  <a:lnTo>
                    <a:pt x="114922" y="2540"/>
                  </a:lnTo>
                  <a:lnTo>
                    <a:pt x="114922" y="1270"/>
                  </a:lnTo>
                  <a:lnTo>
                    <a:pt x="114998" y="0"/>
                  </a:lnTo>
                  <a:close/>
                </a:path>
                <a:path w="912494" h="2539">
                  <a:moveTo>
                    <a:pt x="141185" y="0"/>
                  </a:moveTo>
                  <a:lnTo>
                    <a:pt x="128689" y="0"/>
                  </a:lnTo>
                  <a:lnTo>
                    <a:pt x="128689" y="1270"/>
                  </a:lnTo>
                  <a:lnTo>
                    <a:pt x="128689" y="2540"/>
                  </a:lnTo>
                  <a:lnTo>
                    <a:pt x="141122" y="2540"/>
                  </a:lnTo>
                  <a:lnTo>
                    <a:pt x="141122" y="1270"/>
                  </a:lnTo>
                  <a:lnTo>
                    <a:pt x="141185" y="0"/>
                  </a:lnTo>
                  <a:close/>
                </a:path>
                <a:path w="912494" h="2539">
                  <a:moveTo>
                    <a:pt x="167386" y="0"/>
                  </a:moveTo>
                  <a:lnTo>
                    <a:pt x="153860" y="0"/>
                  </a:lnTo>
                  <a:lnTo>
                    <a:pt x="153860" y="1270"/>
                  </a:lnTo>
                  <a:lnTo>
                    <a:pt x="153924" y="2540"/>
                  </a:lnTo>
                  <a:lnTo>
                    <a:pt x="167322" y="2540"/>
                  </a:lnTo>
                  <a:lnTo>
                    <a:pt x="167322" y="1270"/>
                  </a:lnTo>
                  <a:lnTo>
                    <a:pt x="167386" y="0"/>
                  </a:lnTo>
                  <a:close/>
                </a:path>
                <a:path w="912494" h="2539">
                  <a:moveTo>
                    <a:pt x="192557" y="0"/>
                  </a:moveTo>
                  <a:lnTo>
                    <a:pt x="180060" y="0"/>
                  </a:lnTo>
                  <a:lnTo>
                    <a:pt x="180060" y="1270"/>
                  </a:lnTo>
                  <a:lnTo>
                    <a:pt x="180124" y="2540"/>
                  </a:lnTo>
                  <a:lnTo>
                    <a:pt x="192557" y="2540"/>
                  </a:lnTo>
                  <a:lnTo>
                    <a:pt x="192557" y="1270"/>
                  </a:lnTo>
                  <a:lnTo>
                    <a:pt x="192557" y="0"/>
                  </a:lnTo>
                  <a:close/>
                </a:path>
                <a:path w="912494" h="2539">
                  <a:moveTo>
                    <a:pt x="218160" y="0"/>
                  </a:moveTo>
                  <a:lnTo>
                    <a:pt x="205663" y="0"/>
                  </a:lnTo>
                  <a:lnTo>
                    <a:pt x="205663" y="1270"/>
                  </a:lnTo>
                  <a:lnTo>
                    <a:pt x="205663" y="2540"/>
                  </a:lnTo>
                  <a:lnTo>
                    <a:pt x="218097" y="2540"/>
                  </a:lnTo>
                  <a:lnTo>
                    <a:pt x="218097" y="1270"/>
                  </a:lnTo>
                  <a:lnTo>
                    <a:pt x="218160" y="0"/>
                  </a:lnTo>
                  <a:close/>
                </a:path>
                <a:path w="912494" h="2539">
                  <a:moveTo>
                    <a:pt x="244360" y="0"/>
                  </a:moveTo>
                  <a:lnTo>
                    <a:pt x="230822" y="0"/>
                  </a:lnTo>
                  <a:lnTo>
                    <a:pt x="230822" y="1270"/>
                  </a:lnTo>
                  <a:lnTo>
                    <a:pt x="230886" y="2540"/>
                  </a:lnTo>
                  <a:lnTo>
                    <a:pt x="244297" y="2540"/>
                  </a:lnTo>
                  <a:lnTo>
                    <a:pt x="244297" y="1270"/>
                  </a:lnTo>
                  <a:lnTo>
                    <a:pt x="244360" y="0"/>
                  </a:lnTo>
                  <a:close/>
                </a:path>
                <a:path w="912494" h="2539">
                  <a:moveTo>
                    <a:pt x="269532" y="0"/>
                  </a:moveTo>
                  <a:lnTo>
                    <a:pt x="257022" y="0"/>
                  </a:lnTo>
                  <a:lnTo>
                    <a:pt x="257022" y="1270"/>
                  </a:lnTo>
                  <a:lnTo>
                    <a:pt x="257098" y="2540"/>
                  </a:lnTo>
                  <a:lnTo>
                    <a:pt x="269532" y="2540"/>
                  </a:lnTo>
                  <a:lnTo>
                    <a:pt x="269532" y="1270"/>
                  </a:lnTo>
                  <a:lnTo>
                    <a:pt x="269532" y="0"/>
                  </a:lnTo>
                  <a:close/>
                </a:path>
                <a:path w="912494" h="2539">
                  <a:moveTo>
                    <a:pt x="295122" y="0"/>
                  </a:moveTo>
                  <a:lnTo>
                    <a:pt x="283222" y="0"/>
                  </a:lnTo>
                  <a:lnTo>
                    <a:pt x="283222" y="1270"/>
                  </a:lnTo>
                  <a:lnTo>
                    <a:pt x="283286" y="2540"/>
                  </a:lnTo>
                  <a:lnTo>
                    <a:pt x="295059" y="2540"/>
                  </a:lnTo>
                  <a:lnTo>
                    <a:pt x="295059" y="1270"/>
                  </a:lnTo>
                  <a:lnTo>
                    <a:pt x="295122" y="0"/>
                  </a:lnTo>
                  <a:close/>
                </a:path>
                <a:path w="912494" h="2539">
                  <a:moveTo>
                    <a:pt x="321322" y="0"/>
                  </a:moveTo>
                  <a:lnTo>
                    <a:pt x="307771" y="0"/>
                  </a:lnTo>
                  <a:lnTo>
                    <a:pt x="307771" y="1270"/>
                  </a:lnTo>
                  <a:lnTo>
                    <a:pt x="307848" y="2540"/>
                  </a:lnTo>
                  <a:lnTo>
                    <a:pt x="321259" y="2540"/>
                  </a:lnTo>
                  <a:lnTo>
                    <a:pt x="321259" y="1270"/>
                  </a:lnTo>
                  <a:lnTo>
                    <a:pt x="321322" y="0"/>
                  </a:lnTo>
                  <a:close/>
                </a:path>
                <a:path w="912494" h="2539">
                  <a:moveTo>
                    <a:pt x="347522" y="0"/>
                  </a:moveTo>
                  <a:lnTo>
                    <a:pt x="333984" y="0"/>
                  </a:lnTo>
                  <a:lnTo>
                    <a:pt x="333984" y="1270"/>
                  </a:lnTo>
                  <a:lnTo>
                    <a:pt x="334048" y="2540"/>
                  </a:lnTo>
                  <a:lnTo>
                    <a:pt x="347446" y="2540"/>
                  </a:lnTo>
                  <a:lnTo>
                    <a:pt x="347446" y="1270"/>
                  </a:lnTo>
                  <a:lnTo>
                    <a:pt x="347522" y="0"/>
                  </a:lnTo>
                  <a:close/>
                </a:path>
                <a:path w="912494" h="2539">
                  <a:moveTo>
                    <a:pt x="372071" y="0"/>
                  </a:moveTo>
                  <a:lnTo>
                    <a:pt x="360184" y="0"/>
                  </a:lnTo>
                  <a:lnTo>
                    <a:pt x="360184" y="1270"/>
                  </a:lnTo>
                  <a:lnTo>
                    <a:pt x="360248" y="2540"/>
                  </a:lnTo>
                  <a:lnTo>
                    <a:pt x="372008" y="2540"/>
                  </a:lnTo>
                  <a:lnTo>
                    <a:pt x="372008" y="1270"/>
                  </a:lnTo>
                  <a:lnTo>
                    <a:pt x="372071" y="0"/>
                  </a:lnTo>
                  <a:close/>
                </a:path>
                <a:path w="912494" h="2539">
                  <a:moveTo>
                    <a:pt x="398284" y="0"/>
                  </a:moveTo>
                  <a:lnTo>
                    <a:pt x="384733" y="0"/>
                  </a:lnTo>
                  <a:lnTo>
                    <a:pt x="384733" y="1270"/>
                  </a:lnTo>
                  <a:lnTo>
                    <a:pt x="384810" y="2540"/>
                  </a:lnTo>
                  <a:lnTo>
                    <a:pt x="398208" y="2540"/>
                  </a:lnTo>
                  <a:lnTo>
                    <a:pt x="398208" y="1270"/>
                  </a:lnTo>
                  <a:lnTo>
                    <a:pt x="398284" y="0"/>
                  </a:lnTo>
                  <a:close/>
                </a:path>
                <a:path w="912494" h="2539">
                  <a:moveTo>
                    <a:pt x="424472" y="0"/>
                  </a:moveTo>
                  <a:lnTo>
                    <a:pt x="410946" y="0"/>
                  </a:lnTo>
                  <a:lnTo>
                    <a:pt x="410946" y="1270"/>
                  </a:lnTo>
                  <a:lnTo>
                    <a:pt x="411010" y="2540"/>
                  </a:lnTo>
                  <a:lnTo>
                    <a:pt x="424408" y="2540"/>
                  </a:lnTo>
                  <a:lnTo>
                    <a:pt x="424408" y="1270"/>
                  </a:lnTo>
                  <a:lnTo>
                    <a:pt x="424472" y="0"/>
                  </a:lnTo>
                  <a:close/>
                </a:path>
                <a:path w="912494" h="2539">
                  <a:moveTo>
                    <a:pt x="449033" y="0"/>
                  </a:moveTo>
                  <a:lnTo>
                    <a:pt x="437146" y="0"/>
                  </a:lnTo>
                  <a:lnTo>
                    <a:pt x="437146" y="1270"/>
                  </a:lnTo>
                  <a:lnTo>
                    <a:pt x="437210" y="2540"/>
                  </a:lnTo>
                  <a:lnTo>
                    <a:pt x="448970" y="2540"/>
                  </a:lnTo>
                  <a:lnTo>
                    <a:pt x="448970" y="1270"/>
                  </a:lnTo>
                  <a:lnTo>
                    <a:pt x="449033" y="0"/>
                  </a:lnTo>
                  <a:close/>
                </a:path>
                <a:path w="912494" h="2539">
                  <a:moveTo>
                    <a:pt x="475246" y="0"/>
                  </a:moveTo>
                  <a:lnTo>
                    <a:pt x="461695" y="0"/>
                  </a:lnTo>
                  <a:lnTo>
                    <a:pt x="461695" y="1270"/>
                  </a:lnTo>
                  <a:lnTo>
                    <a:pt x="461759" y="2540"/>
                  </a:lnTo>
                  <a:lnTo>
                    <a:pt x="475170" y="2540"/>
                  </a:lnTo>
                  <a:lnTo>
                    <a:pt x="475170" y="1270"/>
                  </a:lnTo>
                  <a:lnTo>
                    <a:pt x="475246" y="0"/>
                  </a:lnTo>
                  <a:close/>
                </a:path>
                <a:path w="912494" h="2539">
                  <a:moveTo>
                    <a:pt x="501434" y="0"/>
                  </a:moveTo>
                  <a:lnTo>
                    <a:pt x="487895" y="0"/>
                  </a:lnTo>
                  <a:lnTo>
                    <a:pt x="487895" y="1270"/>
                  </a:lnTo>
                  <a:lnTo>
                    <a:pt x="487959" y="2540"/>
                  </a:lnTo>
                  <a:lnTo>
                    <a:pt x="501370" y="2540"/>
                  </a:lnTo>
                  <a:lnTo>
                    <a:pt x="501370" y="1270"/>
                  </a:lnTo>
                  <a:lnTo>
                    <a:pt x="501434" y="0"/>
                  </a:lnTo>
                  <a:close/>
                </a:path>
                <a:path w="912494" h="2539">
                  <a:moveTo>
                    <a:pt x="525995" y="0"/>
                  </a:moveTo>
                  <a:lnTo>
                    <a:pt x="514096" y="0"/>
                  </a:lnTo>
                  <a:lnTo>
                    <a:pt x="514096" y="1270"/>
                  </a:lnTo>
                  <a:lnTo>
                    <a:pt x="514159" y="2540"/>
                  </a:lnTo>
                  <a:lnTo>
                    <a:pt x="525919" y="2540"/>
                  </a:lnTo>
                  <a:lnTo>
                    <a:pt x="525919" y="1270"/>
                  </a:lnTo>
                  <a:lnTo>
                    <a:pt x="525995" y="0"/>
                  </a:lnTo>
                  <a:close/>
                </a:path>
                <a:path w="912494" h="2539">
                  <a:moveTo>
                    <a:pt x="552196" y="0"/>
                  </a:moveTo>
                  <a:lnTo>
                    <a:pt x="539699" y="0"/>
                  </a:lnTo>
                  <a:lnTo>
                    <a:pt x="539699" y="1270"/>
                  </a:lnTo>
                  <a:lnTo>
                    <a:pt x="539699" y="2540"/>
                  </a:lnTo>
                  <a:lnTo>
                    <a:pt x="552132" y="2540"/>
                  </a:lnTo>
                  <a:lnTo>
                    <a:pt x="552132" y="1270"/>
                  </a:lnTo>
                  <a:lnTo>
                    <a:pt x="552196" y="0"/>
                  </a:lnTo>
                  <a:close/>
                </a:path>
                <a:path w="912494" h="2539">
                  <a:moveTo>
                    <a:pt x="578396" y="0"/>
                  </a:moveTo>
                  <a:lnTo>
                    <a:pt x="564857" y="0"/>
                  </a:lnTo>
                  <a:lnTo>
                    <a:pt x="564857" y="1270"/>
                  </a:lnTo>
                  <a:lnTo>
                    <a:pt x="564921" y="2540"/>
                  </a:lnTo>
                  <a:lnTo>
                    <a:pt x="578332" y="2540"/>
                  </a:lnTo>
                  <a:lnTo>
                    <a:pt x="578332" y="1270"/>
                  </a:lnTo>
                  <a:lnTo>
                    <a:pt x="578396" y="0"/>
                  </a:lnTo>
                  <a:close/>
                </a:path>
                <a:path w="912494" h="2539">
                  <a:moveTo>
                    <a:pt x="603554" y="0"/>
                  </a:moveTo>
                  <a:lnTo>
                    <a:pt x="591058" y="0"/>
                  </a:lnTo>
                  <a:lnTo>
                    <a:pt x="591058" y="1270"/>
                  </a:lnTo>
                  <a:lnTo>
                    <a:pt x="591121" y="2540"/>
                  </a:lnTo>
                  <a:lnTo>
                    <a:pt x="603554" y="2540"/>
                  </a:lnTo>
                  <a:lnTo>
                    <a:pt x="603554" y="1270"/>
                  </a:lnTo>
                  <a:lnTo>
                    <a:pt x="603554" y="0"/>
                  </a:lnTo>
                  <a:close/>
                </a:path>
                <a:path w="912494" h="2539">
                  <a:moveTo>
                    <a:pt x="629158" y="0"/>
                  </a:moveTo>
                  <a:lnTo>
                    <a:pt x="616661" y="0"/>
                  </a:lnTo>
                  <a:lnTo>
                    <a:pt x="616661" y="1270"/>
                  </a:lnTo>
                  <a:lnTo>
                    <a:pt x="616661" y="2540"/>
                  </a:lnTo>
                  <a:lnTo>
                    <a:pt x="629094" y="2540"/>
                  </a:lnTo>
                  <a:lnTo>
                    <a:pt x="629094" y="1270"/>
                  </a:lnTo>
                  <a:lnTo>
                    <a:pt x="629158" y="0"/>
                  </a:lnTo>
                  <a:close/>
                </a:path>
                <a:path w="912494" h="2539">
                  <a:moveTo>
                    <a:pt x="655358" y="0"/>
                  </a:moveTo>
                  <a:lnTo>
                    <a:pt x="641832" y="0"/>
                  </a:lnTo>
                  <a:lnTo>
                    <a:pt x="641832" y="1270"/>
                  </a:lnTo>
                  <a:lnTo>
                    <a:pt x="641896" y="2540"/>
                  </a:lnTo>
                  <a:lnTo>
                    <a:pt x="655294" y="2540"/>
                  </a:lnTo>
                  <a:lnTo>
                    <a:pt x="655294" y="1270"/>
                  </a:lnTo>
                  <a:lnTo>
                    <a:pt x="655358" y="0"/>
                  </a:lnTo>
                  <a:close/>
                </a:path>
                <a:path w="912494" h="2539">
                  <a:moveTo>
                    <a:pt x="680529" y="0"/>
                  </a:moveTo>
                  <a:lnTo>
                    <a:pt x="668020" y="0"/>
                  </a:lnTo>
                  <a:lnTo>
                    <a:pt x="668020" y="1270"/>
                  </a:lnTo>
                  <a:lnTo>
                    <a:pt x="668096" y="2540"/>
                  </a:lnTo>
                  <a:lnTo>
                    <a:pt x="680529" y="2540"/>
                  </a:lnTo>
                  <a:lnTo>
                    <a:pt x="680529" y="1270"/>
                  </a:lnTo>
                  <a:lnTo>
                    <a:pt x="680529" y="0"/>
                  </a:lnTo>
                  <a:close/>
                </a:path>
                <a:path w="912494" h="2539">
                  <a:moveTo>
                    <a:pt x="706120" y="0"/>
                  </a:moveTo>
                  <a:lnTo>
                    <a:pt x="694220" y="0"/>
                  </a:lnTo>
                  <a:lnTo>
                    <a:pt x="694220" y="1270"/>
                  </a:lnTo>
                  <a:lnTo>
                    <a:pt x="694283" y="2540"/>
                  </a:lnTo>
                  <a:lnTo>
                    <a:pt x="706056" y="2540"/>
                  </a:lnTo>
                  <a:lnTo>
                    <a:pt x="706056" y="1270"/>
                  </a:lnTo>
                  <a:lnTo>
                    <a:pt x="706120" y="0"/>
                  </a:lnTo>
                  <a:close/>
                </a:path>
                <a:path w="912494" h="2539">
                  <a:moveTo>
                    <a:pt x="732320" y="0"/>
                  </a:moveTo>
                  <a:lnTo>
                    <a:pt x="718781" y="0"/>
                  </a:lnTo>
                  <a:lnTo>
                    <a:pt x="718781" y="1270"/>
                  </a:lnTo>
                  <a:lnTo>
                    <a:pt x="718845" y="2540"/>
                  </a:lnTo>
                  <a:lnTo>
                    <a:pt x="732256" y="2540"/>
                  </a:lnTo>
                  <a:lnTo>
                    <a:pt x="732256" y="1270"/>
                  </a:lnTo>
                  <a:lnTo>
                    <a:pt x="732320" y="0"/>
                  </a:lnTo>
                  <a:close/>
                </a:path>
                <a:path w="912494" h="2539">
                  <a:moveTo>
                    <a:pt x="758520" y="0"/>
                  </a:moveTo>
                  <a:lnTo>
                    <a:pt x="744982" y="0"/>
                  </a:lnTo>
                  <a:lnTo>
                    <a:pt x="744982" y="1270"/>
                  </a:lnTo>
                  <a:lnTo>
                    <a:pt x="745045" y="2540"/>
                  </a:lnTo>
                  <a:lnTo>
                    <a:pt x="758456" y="2540"/>
                  </a:lnTo>
                  <a:lnTo>
                    <a:pt x="758456" y="1270"/>
                  </a:lnTo>
                  <a:lnTo>
                    <a:pt x="758520" y="0"/>
                  </a:lnTo>
                  <a:close/>
                </a:path>
                <a:path w="912494" h="2539">
                  <a:moveTo>
                    <a:pt x="783082" y="0"/>
                  </a:moveTo>
                  <a:lnTo>
                    <a:pt x="771182" y="0"/>
                  </a:lnTo>
                  <a:lnTo>
                    <a:pt x="771182" y="1270"/>
                  </a:lnTo>
                  <a:lnTo>
                    <a:pt x="771245" y="2540"/>
                  </a:lnTo>
                  <a:lnTo>
                    <a:pt x="783018" y="2540"/>
                  </a:lnTo>
                  <a:lnTo>
                    <a:pt x="783018" y="1270"/>
                  </a:lnTo>
                  <a:lnTo>
                    <a:pt x="783082" y="0"/>
                  </a:lnTo>
                  <a:close/>
                </a:path>
                <a:path w="912494" h="2539">
                  <a:moveTo>
                    <a:pt x="809282" y="0"/>
                  </a:moveTo>
                  <a:lnTo>
                    <a:pt x="795743" y="0"/>
                  </a:lnTo>
                  <a:lnTo>
                    <a:pt x="795743" y="1270"/>
                  </a:lnTo>
                  <a:lnTo>
                    <a:pt x="795807" y="2540"/>
                  </a:lnTo>
                  <a:lnTo>
                    <a:pt x="809218" y="2540"/>
                  </a:lnTo>
                  <a:lnTo>
                    <a:pt x="809218" y="1270"/>
                  </a:lnTo>
                  <a:lnTo>
                    <a:pt x="809282" y="0"/>
                  </a:lnTo>
                  <a:close/>
                </a:path>
                <a:path w="912494" h="2539">
                  <a:moveTo>
                    <a:pt x="835469" y="0"/>
                  </a:moveTo>
                  <a:lnTo>
                    <a:pt x="821944" y="0"/>
                  </a:lnTo>
                  <a:lnTo>
                    <a:pt x="821944" y="1270"/>
                  </a:lnTo>
                  <a:lnTo>
                    <a:pt x="822007" y="2540"/>
                  </a:lnTo>
                  <a:lnTo>
                    <a:pt x="835406" y="2540"/>
                  </a:lnTo>
                  <a:lnTo>
                    <a:pt x="835406" y="1270"/>
                  </a:lnTo>
                  <a:lnTo>
                    <a:pt x="835469" y="0"/>
                  </a:lnTo>
                  <a:close/>
                </a:path>
                <a:path w="912494" h="2539">
                  <a:moveTo>
                    <a:pt x="860044" y="0"/>
                  </a:moveTo>
                  <a:lnTo>
                    <a:pt x="848144" y="0"/>
                  </a:lnTo>
                  <a:lnTo>
                    <a:pt x="848144" y="1270"/>
                  </a:lnTo>
                  <a:lnTo>
                    <a:pt x="848207" y="2540"/>
                  </a:lnTo>
                  <a:lnTo>
                    <a:pt x="859980" y="2540"/>
                  </a:lnTo>
                  <a:lnTo>
                    <a:pt x="859980" y="1270"/>
                  </a:lnTo>
                  <a:lnTo>
                    <a:pt x="860044" y="0"/>
                  </a:lnTo>
                  <a:close/>
                </a:path>
                <a:path w="912494" h="2539">
                  <a:moveTo>
                    <a:pt x="886244" y="0"/>
                  </a:moveTo>
                  <a:lnTo>
                    <a:pt x="872718" y="0"/>
                  </a:lnTo>
                  <a:lnTo>
                    <a:pt x="872718" y="1270"/>
                  </a:lnTo>
                  <a:lnTo>
                    <a:pt x="872782" y="2540"/>
                  </a:lnTo>
                  <a:lnTo>
                    <a:pt x="886180" y="2540"/>
                  </a:lnTo>
                  <a:lnTo>
                    <a:pt x="886180" y="1270"/>
                  </a:lnTo>
                  <a:lnTo>
                    <a:pt x="886244" y="0"/>
                  </a:lnTo>
                  <a:close/>
                </a:path>
                <a:path w="912494" h="2539">
                  <a:moveTo>
                    <a:pt x="912431" y="0"/>
                  </a:moveTo>
                  <a:lnTo>
                    <a:pt x="898893" y="0"/>
                  </a:lnTo>
                  <a:lnTo>
                    <a:pt x="898893" y="1270"/>
                  </a:lnTo>
                  <a:lnTo>
                    <a:pt x="898969" y="2540"/>
                  </a:lnTo>
                  <a:lnTo>
                    <a:pt x="912368" y="2540"/>
                  </a:lnTo>
                  <a:lnTo>
                    <a:pt x="912368" y="1270"/>
                  </a:lnTo>
                  <a:lnTo>
                    <a:pt x="912431" y="0"/>
                  </a:lnTo>
                  <a:close/>
                </a:path>
              </a:pathLst>
            </a:custGeom>
            <a:solidFill>
              <a:srgbClr val="B1B1B1"/>
            </a:solidFill>
          </p:spPr>
          <p:txBody>
            <a:bodyPr wrap="square" lIns="0" tIns="0" rIns="0" bIns="0" rtlCol="0"/>
            <a:lstStyle/>
            <a:p>
              <a:endParaRPr/>
            </a:p>
          </p:txBody>
        </p:sp>
        <p:sp>
          <p:nvSpPr>
            <p:cNvPr id="42" name="object 42"/>
            <p:cNvSpPr/>
            <p:nvPr/>
          </p:nvSpPr>
          <p:spPr>
            <a:xfrm>
              <a:off x="1334262" y="4577371"/>
              <a:ext cx="398780" cy="2540"/>
            </a:xfrm>
            <a:custGeom>
              <a:avLst/>
              <a:gdLst/>
              <a:ahLst/>
              <a:cxnLst/>
              <a:rect l="l" t="t" r="r" b="b"/>
              <a:pathLst>
                <a:path w="398780" h="2539">
                  <a:moveTo>
                    <a:pt x="11899" y="0"/>
                  </a:moveTo>
                  <a:lnTo>
                    <a:pt x="0" y="0"/>
                  </a:lnTo>
                  <a:lnTo>
                    <a:pt x="0" y="1270"/>
                  </a:lnTo>
                  <a:lnTo>
                    <a:pt x="63" y="2540"/>
                  </a:lnTo>
                  <a:lnTo>
                    <a:pt x="11823" y="2540"/>
                  </a:lnTo>
                  <a:lnTo>
                    <a:pt x="11823" y="1270"/>
                  </a:lnTo>
                  <a:lnTo>
                    <a:pt x="11899" y="0"/>
                  </a:lnTo>
                  <a:close/>
                </a:path>
                <a:path w="398780" h="2539">
                  <a:moveTo>
                    <a:pt x="38087" y="0"/>
                  </a:moveTo>
                  <a:lnTo>
                    <a:pt x="24549" y="0"/>
                  </a:lnTo>
                  <a:lnTo>
                    <a:pt x="24549" y="1270"/>
                  </a:lnTo>
                  <a:lnTo>
                    <a:pt x="24625" y="2540"/>
                  </a:lnTo>
                  <a:lnTo>
                    <a:pt x="38023" y="2540"/>
                  </a:lnTo>
                  <a:lnTo>
                    <a:pt x="38023" y="1270"/>
                  </a:lnTo>
                  <a:lnTo>
                    <a:pt x="38087" y="0"/>
                  </a:lnTo>
                  <a:close/>
                </a:path>
                <a:path w="398780" h="2539">
                  <a:moveTo>
                    <a:pt x="64300" y="0"/>
                  </a:moveTo>
                  <a:lnTo>
                    <a:pt x="50749" y="0"/>
                  </a:lnTo>
                  <a:lnTo>
                    <a:pt x="50749" y="1270"/>
                  </a:lnTo>
                  <a:lnTo>
                    <a:pt x="50825" y="2540"/>
                  </a:lnTo>
                  <a:lnTo>
                    <a:pt x="64223" y="2540"/>
                  </a:lnTo>
                  <a:lnTo>
                    <a:pt x="64223" y="1270"/>
                  </a:lnTo>
                  <a:lnTo>
                    <a:pt x="64300" y="0"/>
                  </a:lnTo>
                  <a:close/>
                </a:path>
                <a:path w="398780" h="2539">
                  <a:moveTo>
                    <a:pt x="88849" y="0"/>
                  </a:moveTo>
                  <a:lnTo>
                    <a:pt x="76949" y="0"/>
                  </a:lnTo>
                  <a:lnTo>
                    <a:pt x="76949" y="1270"/>
                  </a:lnTo>
                  <a:lnTo>
                    <a:pt x="77012" y="2540"/>
                  </a:lnTo>
                  <a:lnTo>
                    <a:pt x="88785" y="2540"/>
                  </a:lnTo>
                  <a:lnTo>
                    <a:pt x="88785" y="1270"/>
                  </a:lnTo>
                  <a:lnTo>
                    <a:pt x="88849" y="0"/>
                  </a:lnTo>
                  <a:close/>
                </a:path>
                <a:path w="398780" h="2539">
                  <a:moveTo>
                    <a:pt x="115049" y="0"/>
                  </a:moveTo>
                  <a:lnTo>
                    <a:pt x="102539" y="0"/>
                  </a:lnTo>
                  <a:lnTo>
                    <a:pt x="102539" y="1270"/>
                  </a:lnTo>
                  <a:lnTo>
                    <a:pt x="102539" y="2540"/>
                  </a:lnTo>
                  <a:lnTo>
                    <a:pt x="114985" y="2540"/>
                  </a:lnTo>
                  <a:lnTo>
                    <a:pt x="114985" y="1270"/>
                  </a:lnTo>
                  <a:lnTo>
                    <a:pt x="115049" y="0"/>
                  </a:lnTo>
                  <a:close/>
                </a:path>
                <a:path w="398780" h="2539">
                  <a:moveTo>
                    <a:pt x="141249" y="0"/>
                  </a:moveTo>
                  <a:lnTo>
                    <a:pt x="127723" y="0"/>
                  </a:lnTo>
                  <a:lnTo>
                    <a:pt x="127723" y="1270"/>
                  </a:lnTo>
                  <a:lnTo>
                    <a:pt x="127787" y="2540"/>
                  </a:lnTo>
                  <a:lnTo>
                    <a:pt x="141185" y="2540"/>
                  </a:lnTo>
                  <a:lnTo>
                    <a:pt x="141185" y="1270"/>
                  </a:lnTo>
                  <a:lnTo>
                    <a:pt x="141249" y="0"/>
                  </a:lnTo>
                  <a:close/>
                </a:path>
                <a:path w="398780" h="2539">
                  <a:moveTo>
                    <a:pt x="166420" y="0"/>
                  </a:moveTo>
                  <a:lnTo>
                    <a:pt x="153911" y="0"/>
                  </a:lnTo>
                  <a:lnTo>
                    <a:pt x="153911" y="1270"/>
                  </a:lnTo>
                  <a:lnTo>
                    <a:pt x="153974" y="2540"/>
                  </a:lnTo>
                  <a:lnTo>
                    <a:pt x="166420" y="2540"/>
                  </a:lnTo>
                  <a:lnTo>
                    <a:pt x="166420" y="1270"/>
                  </a:lnTo>
                  <a:lnTo>
                    <a:pt x="166420" y="0"/>
                  </a:lnTo>
                  <a:close/>
                </a:path>
                <a:path w="398780" h="2539">
                  <a:moveTo>
                    <a:pt x="192024" y="0"/>
                  </a:moveTo>
                  <a:lnTo>
                    <a:pt x="179514" y="0"/>
                  </a:lnTo>
                  <a:lnTo>
                    <a:pt x="179514" y="1270"/>
                  </a:lnTo>
                  <a:lnTo>
                    <a:pt x="179514" y="2540"/>
                  </a:lnTo>
                  <a:lnTo>
                    <a:pt x="191947" y="2540"/>
                  </a:lnTo>
                  <a:lnTo>
                    <a:pt x="191947" y="1270"/>
                  </a:lnTo>
                  <a:lnTo>
                    <a:pt x="192024" y="0"/>
                  </a:lnTo>
                  <a:close/>
                </a:path>
                <a:path w="398780" h="2539">
                  <a:moveTo>
                    <a:pt x="218224" y="0"/>
                  </a:moveTo>
                  <a:lnTo>
                    <a:pt x="204685" y="0"/>
                  </a:lnTo>
                  <a:lnTo>
                    <a:pt x="204685" y="1270"/>
                  </a:lnTo>
                  <a:lnTo>
                    <a:pt x="204749" y="2540"/>
                  </a:lnTo>
                  <a:lnTo>
                    <a:pt x="218160" y="2540"/>
                  </a:lnTo>
                  <a:lnTo>
                    <a:pt x="218160" y="1270"/>
                  </a:lnTo>
                  <a:lnTo>
                    <a:pt x="218224" y="0"/>
                  </a:lnTo>
                  <a:close/>
                </a:path>
                <a:path w="398780" h="2539">
                  <a:moveTo>
                    <a:pt x="243382" y="0"/>
                  </a:moveTo>
                  <a:lnTo>
                    <a:pt x="230886" y="0"/>
                  </a:lnTo>
                  <a:lnTo>
                    <a:pt x="230886" y="1270"/>
                  </a:lnTo>
                  <a:lnTo>
                    <a:pt x="230949" y="2540"/>
                  </a:lnTo>
                  <a:lnTo>
                    <a:pt x="243382" y="2540"/>
                  </a:lnTo>
                  <a:lnTo>
                    <a:pt x="243382" y="1270"/>
                  </a:lnTo>
                  <a:lnTo>
                    <a:pt x="243382" y="0"/>
                  </a:lnTo>
                  <a:close/>
                </a:path>
                <a:path w="398780" h="2539">
                  <a:moveTo>
                    <a:pt x="268986" y="0"/>
                  </a:moveTo>
                  <a:lnTo>
                    <a:pt x="257086" y="0"/>
                  </a:lnTo>
                  <a:lnTo>
                    <a:pt x="257086" y="1270"/>
                  </a:lnTo>
                  <a:lnTo>
                    <a:pt x="257149" y="2540"/>
                  </a:lnTo>
                  <a:lnTo>
                    <a:pt x="268909" y="2540"/>
                  </a:lnTo>
                  <a:lnTo>
                    <a:pt x="268909" y="1270"/>
                  </a:lnTo>
                  <a:lnTo>
                    <a:pt x="268986" y="0"/>
                  </a:lnTo>
                  <a:close/>
                </a:path>
                <a:path w="398780" h="2539">
                  <a:moveTo>
                    <a:pt x="295186" y="0"/>
                  </a:moveTo>
                  <a:lnTo>
                    <a:pt x="281635" y="0"/>
                  </a:lnTo>
                  <a:lnTo>
                    <a:pt x="281635" y="1270"/>
                  </a:lnTo>
                  <a:lnTo>
                    <a:pt x="281711" y="2540"/>
                  </a:lnTo>
                  <a:lnTo>
                    <a:pt x="295122" y="2540"/>
                  </a:lnTo>
                  <a:lnTo>
                    <a:pt x="295122" y="1270"/>
                  </a:lnTo>
                  <a:lnTo>
                    <a:pt x="295186" y="0"/>
                  </a:lnTo>
                  <a:close/>
                </a:path>
                <a:path w="398780" h="2539">
                  <a:moveTo>
                    <a:pt x="321373" y="0"/>
                  </a:moveTo>
                  <a:lnTo>
                    <a:pt x="307835" y="0"/>
                  </a:lnTo>
                  <a:lnTo>
                    <a:pt x="307835" y="1270"/>
                  </a:lnTo>
                  <a:lnTo>
                    <a:pt x="307898" y="2540"/>
                  </a:lnTo>
                  <a:lnTo>
                    <a:pt x="321310" y="2540"/>
                  </a:lnTo>
                  <a:lnTo>
                    <a:pt x="321310" y="1270"/>
                  </a:lnTo>
                  <a:lnTo>
                    <a:pt x="321373" y="0"/>
                  </a:lnTo>
                  <a:close/>
                </a:path>
                <a:path w="398780" h="2539">
                  <a:moveTo>
                    <a:pt x="345935" y="0"/>
                  </a:moveTo>
                  <a:lnTo>
                    <a:pt x="334035" y="0"/>
                  </a:lnTo>
                  <a:lnTo>
                    <a:pt x="334035" y="1270"/>
                  </a:lnTo>
                  <a:lnTo>
                    <a:pt x="334111" y="2540"/>
                  </a:lnTo>
                  <a:lnTo>
                    <a:pt x="345871" y="2540"/>
                  </a:lnTo>
                  <a:lnTo>
                    <a:pt x="345871" y="1270"/>
                  </a:lnTo>
                  <a:lnTo>
                    <a:pt x="345935" y="0"/>
                  </a:lnTo>
                  <a:close/>
                </a:path>
                <a:path w="398780" h="2539">
                  <a:moveTo>
                    <a:pt x="372135" y="0"/>
                  </a:moveTo>
                  <a:lnTo>
                    <a:pt x="358597" y="0"/>
                  </a:lnTo>
                  <a:lnTo>
                    <a:pt x="358597" y="1270"/>
                  </a:lnTo>
                  <a:lnTo>
                    <a:pt x="358660" y="2540"/>
                  </a:lnTo>
                  <a:lnTo>
                    <a:pt x="372071" y="2540"/>
                  </a:lnTo>
                  <a:lnTo>
                    <a:pt x="372071" y="1270"/>
                  </a:lnTo>
                  <a:lnTo>
                    <a:pt x="372135" y="0"/>
                  </a:lnTo>
                  <a:close/>
                </a:path>
                <a:path w="398780" h="2539">
                  <a:moveTo>
                    <a:pt x="398335" y="0"/>
                  </a:moveTo>
                  <a:lnTo>
                    <a:pt x="384797" y="0"/>
                  </a:lnTo>
                  <a:lnTo>
                    <a:pt x="384797" y="1270"/>
                  </a:lnTo>
                  <a:lnTo>
                    <a:pt x="384860" y="2540"/>
                  </a:lnTo>
                  <a:lnTo>
                    <a:pt x="398272" y="2540"/>
                  </a:lnTo>
                  <a:lnTo>
                    <a:pt x="398272" y="1270"/>
                  </a:lnTo>
                  <a:lnTo>
                    <a:pt x="398335" y="0"/>
                  </a:lnTo>
                  <a:close/>
                </a:path>
              </a:pathLst>
            </a:custGeom>
            <a:solidFill>
              <a:srgbClr val="B1B1B1"/>
            </a:solidFill>
          </p:spPr>
          <p:txBody>
            <a:bodyPr wrap="square" lIns="0" tIns="0" rIns="0" bIns="0" rtlCol="0"/>
            <a:lstStyle/>
            <a:p>
              <a:endParaRPr/>
            </a:p>
          </p:txBody>
        </p:sp>
        <p:sp>
          <p:nvSpPr>
            <p:cNvPr id="43" name="object 43"/>
            <p:cNvSpPr/>
            <p:nvPr/>
          </p:nvSpPr>
          <p:spPr>
            <a:xfrm>
              <a:off x="1333669" y="4576971"/>
              <a:ext cx="4894580" cy="3810"/>
            </a:xfrm>
            <a:custGeom>
              <a:avLst/>
              <a:gdLst/>
              <a:ahLst/>
              <a:cxnLst/>
              <a:rect l="l" t="t" r="r" b="b"/>
              <a:pathLst>
                <a:path w="4894580" h="3810">
                  <a:moveTo>
                    <a:pt x="4892720" y="3284"/>
                  </a:moveTo>
                  <a:lnTo>
                    <a:pt x="4894378" y="1626"/>
                  </a:lnTo>
                  <a:lnTo>
                    <a:pt x="4892720" y="0"/>
                  </a:lnTo>
                  <a:lnTo>
                    <a:pt x="4881271" y="0"/>
                  </a:lnTo>
                  <a:lnTo>
                    <a:pt x="4879624" y="1626"/>
                  </a:lnTo>
                  <a:lnTo>
                    <a:pt x="4881271" y="3284"/>
                  </a:lnTo>
                  <a:lnTo>
                    <a:pt x="4892720" y="3284"/>
                  </a:lnTo>
                  <a:close/>
                </a:path>
                <a:path w="4894580" h="3810">
                  <a:moveTo>
                    <a:pt x="4866517" y="3284"/>
                  </a:moveTo>
                  <a:lnTo>
                    <a:pt x="4868175" y="1626"/>
                  </a:lnTo>
                  <a:lnTo>
                    <a:pt x="4866517" y="0"/>
                  </a:lnTo>
                  <a:lnTo>
                    <a:pt x="4856703" y="0"/>
                  </a:lnTo>
                  <a:lnTo>
                    <a:pt x="4855078" y="1626"/>
                  </a:lnTo>
                  <a:lnTo>
                    <a:pt x="4856703" y="3284"/>
                  </a:lnTo>
                  <a:lnTo>
                    <a:pt x="4866517" y="3284"/>
                  </a:lnTo>
                  <a:close/>
                </a:path>
                <a:path w="4894580" h="3810">
                  <a:moveTo>
                    <a:pt x="4841972" y="3284"/>
                  </a:moveTo>
                  <a:lnTo>
                    <a:pt x="4843597" y="1626"/>
                  </a:lnTo>
                  <a:lnTo>
                    <a:pt x="4841972" y="0"/>
                  </a:lnTo>
                  <a:lnTo>
                    <a:pt x="4830500" y="0"/>
                  </a:lnTo>
                  <a:lnTo>
                    <a:pt x="4828876" y="1626"/>
                  </a:lnTo>
                  <a:lnTo>
                    <a:pt x="4830500" y="3284"/>
                  </a:lnTo>
                  <a:lnTo>
                    <a:pt x="4841972" y="3284"/>
                  </a:lnTo>
                  <a:close/>
                </a:path>
                <a:path w="4894580" h="3810">
                  <a:moveTo>
                    <a:pt x="4815779" y="3284"/>
                  </a:moveTo>
                  <a:lnTo>
                    <a:pt x="4817404" y="1626"/>
                  </a:lnTo>
                  <a:lnTo>
                    <a:pt x="4815779" y="0"/>
                  </a:lnTo>
                  <a:lnTo>
                    <a:pt x="4804297" y="0"/>
                  </a:lnTo>
                  <a:lnTo>
                    <a:pt x="4802673" y="1626"/>
                  </a:lnTo>
                  <a:lnTo>
                    <a:pt x="4804297" y="3284"/>
                  </a:lnTo>
                  <a:lnTo>
                    <a:pt x="4815779" y="3284"/>
                  </a:lnTo>
                  <a:close/>
                </a:path>
                <a:path w="4894580" h="3810">
                  <a:moveTo>
                    <a:pt x="4789576" y="3284"/>
                  </a:moveTo>
                  <a:lnTo>
                    <a:pt x="4791201" y="1626"/>
                  </a:lnTo>
                  <a:lnTo>
                    <a:pt x="4789576" y="0"/>
                  </a:lnTo>
                  <a:lnTo>
                    <a:pt x="4779730" y="0"/>
                  </a:lnTo>
                  <a:lnTo>
                    <a:pt x="4778105" y="1626"/>
                  </a:lnTo>
                  <a:lnTo>
                    <a:pt x="4779730" y="3284"/>
                  </a:lnTo>
                  <a:lnTo>
                    <a:pt x="4789576" y="3284"/>
                  </a:lnTo>
                  <a:close/>
                </a:path>
                <a:path w="4894580" h="3810">
                  <a:moveTo>
                    <a:pt x="4764998" y="3284"/>
                  </a:moveTo>
                  <a:lnTo>
                    <a:pt x="4764998" y="0"/>
                  </a:lnTo>
                  <a:lnTo>
                    <a:pt x="4753527" y="0"/>
                  </a:lnTo>
                  <a:lnTo>
                    <a:pt x="4751902" y="1626"/>
                  </a:lnTo>
                  <a:lnTo>
                    <a:pt x="4753527" y="3284"/>
                  </a:lnTo>
                  <a:lnTo>
                    <a:pt x="4764998" y="3284"/>
                  </a:lnTo>
                  <a:close/>
                </a:path>
                <a:path w="4894580" h="3810">
                  <a:moveTo>
                    <a:pt x="4738806" y="3284"/>
                  </a:moveTo>
                  <a:lnTo>
                    <a:pt x="4740431" y="1626"/>
                  </a:lnTo>
                  <a:lnTo>
                    <a:pt x="4738806" y="0"/>
                  </a:lnTo>
                  <a:lnTo>
                    <a:pt x="4727335" y="0"/>
                  </a:lnTo>
                  <a:lnTo>
                    <a:pt x="4725699" y="1626"/>
                  </a:lnTo>
                  <a:lnTo>
                    <a:pt x="4727335" y="3284"/>
                  </a:lnTo>
                  <a:lnTo>
                    <a:pt x="4738806" y="3284"/>
                  </a:lnTo>
                  <a:close/>
                </a:path>
                <a:path w="4894580" h="3810">
                  <a:moveTo>
                    <a:pt x="4712603" y="3284"/>
                  </a:moveTo>
                  <a:lnTo>
                    <a:pt x="4714228" y="1626"/>
                  </a:lnTo>
                  <a:lnTo>
                    <a:pt x="4712603" y="0"/>
                  </a:lnTo>
                  <a:lnTo>
                    <a:pt x="4701132" y="0"/>
                  </a:lnTo>
                  <a:lnTo>
                    <a:pt x="4701132" y="3284"/>
                  </a:lnTo>
                  <a:lnTo>
                    <a:pt x="4712603" y="3284"/>
                  </a:lnTo>
                  <a:close/>
                </a:path>
                <a:path w="4894580" h="3810">
                  <a:moveTo>
                    <a:pt x="4688036" y="3284"/>
                  </a:moveTo>
                  <a:lnTo>
                    <a:pt x="4688036" y="0"/>
                  </a:lnTo>
                  <a:lnTo>
                    <a:pt x="4676586" y="0"/>
                  </a:lnTo>
                  <a:lnTo>
                    <a:pt x="4674929" y="1626"/>
                  </a:lnTo>
                  <a:lnTo>
                    <a:pt x="4676586" y="3284"/>
                  </a:lnTo>
                  <a:lnTo>
                    <a:pt x="4688036" y="3284"/>
                  </a:lnTo>
                  <a:close/>
                </a:path>
                <a:path w="4894580" h="3810">
                  <a:moveTo>
                    <a:pt x="4661833" y="3284"/>
                  </a:moveTo>
                  <a:lnTo>
                    <a:pt x="4663490" y="1626"/>
                  </a:lnTo>
                  <a:lnTo>
                    <a:pt x="4661833" y="0"/>
                  </a:lnTo>
                  <a:lnTo>
                    <a:pt x="4650383" y="0"/>
                  </a:lnTo>
                  <a:lnTo>
                    <a:pt x="4648737" y="1626"/>
                  </a:lnTo>
                  <a:lnTo>
                    <a:pt x="4650383" y="3284"/>
                  </a:lnTo>
                  <a:lnTo>
                    <a:pt x="4661833" y="3284"/>
                  </a:lnTo>
                  <a:close/>
                </a:path>
                <a:path w="4894580" h="3810">
                  <a:moveTo>
                    <a:pt x="4635630" y="3284"/>
                  </a:moveTo>
                  <a:lnTo>
                    <a:pt x="4637287" y="1626"/>
                  </a:lnTo>
                  <a:lnTo>
                    <a:pt x="4635630" y="0"/>
                  </a:lnTo>
                  <a:lnTo>
                    <a:pt x="4624191" y="0"/>
                  </a:lnTo>
                  <a:lnTo>
                    <a:pt x="4624191" y="3284"/>
                  </a:lnTo>
                  <a:lnTo>
                    <a:pt x="4635630" y="3284"/>
                  </a:lnTo>
                  <a:close/>
                </a:path>
                <a:path w="4894580" h="3810">
                  <a:moveTo>
                    <a:pt x="4609438" y="3284"/>
                  </a:moveTo>
                  <a:lnTo>
                    <a:pt x="4611084" y="1626"/>
                  </a:lnTo>
                  <a:lnTo>
                    <a:pt x="4609438" y="0"/>
                  </a:lnTo>
                  <a:lnTo>
                    <a:pt x="4599613" y="0"/>
                  </a:lnTo>
                  <a:lnTo>
                    <a:pt x="4597988" y="1626"/>
                  </a:lnTo>
                  <a:lnTo>
                    <a:pt x="4599613" y="3284"/>
                  </a:lnTo>
                  <a:lnTo>
                    <a:pt x="4609438" y="3284"/>
                  </a:lnTo>
                  <a:close/>
                </a:path>
                <a:path w="4894580" h="3810">
                  <a:moveTo>
                    <a:pt x="4584892" y="3284"/>
                  </a:moveTo>
                  <a:lnTo>
                    <a:pt x="4586517" y="1626"/>
                  </a:lnTo>
                  <a:lnTo>
                    <a:pt x="4584892" y="0"/>
                  </a:lnTo>
                  <a:lnTo>
                    <a:pt x="4573410" y="0"/>
                  </a:lnTo>
                  <a:lnTo>
                    <a:pt x="4571785" y="1626"/>
                  </a:lnTo>
                  <a:lnTo>
                    <a:pt x="4573410" y="3284"/>
                  </a:lnTo>
                  <a:lnTo>
                    <a:pt x="4584892" y="3284"/>
                  </a:lnTo>
                  <a:close/>
                </a:path>
                <a:path w="4894580" h="3810">
                  <a:moveTo>
                    <a:pt x="4558689" y="3284"/>
                  </a:moveTo>
                  <a:lnTo>
                    <a:pt x="4560314" y="1626"/>
                  </a:lnTo>
                  <a:lnTo>
                    <a:pt x="4558689" y="0"/>
                  </a:lnTo>
                  <a:lnTo>
                    <a:pt x="4547218" y="0"/>
                  </a:lnTo>
                  <a:lnTo>
                    <a:pt x="4545593" y="1626"/>
                  </a:lnTo>
                  <a:lnTo>
                    <a:pt x="4547218" y="3284"/>
                  </a:lnTo>
                  <a:lnTo>
                    <a:pt x="4558689" y="3284"/>
                  </a:lnTo>
                  <a:close/>
                </a:path>
                <a:path w="4894580" h="3810">
                  <a:moveTo>
                    <a:pt x="4532486" y="3284"/>
                  </a:moveTo>
                  <a:lnTo>
                    <a:pt x="4534111" y="1626"/>
                  </a:lnTo>
                  <a:lnTo>
                    <a:pt x="4532486" y="0"/>
                  </a:lnTo>
                  <a:lnTo>
                    <a:pt x="4522640" y="0"/>
                  </a:lnTo>
                  <a:lnTo>
                    <a:pt x="4521015" y="1626"/>
                  </a:lnTo>
                  <a:lnTo>
                    <a:pt x="4522640" y="3284"/>
                  </a:lnTo>
                  <a:lnTo>
                    <a:pt x="4532486" y="3284"/>
                  </a:lnTo>
                  <a:close/>
                </a:path>
                <a:path w="4894580" h="3810">
                  <a:moveTo>
                    <a:pt x="4507919" y="3284"/>
                  </a:moveTo>
                  <a:lnTo>
                    <a:pt x="4509544" y="1626"/>
                  </a:lnTo>
                  <a:lnTo>
                    <a:pt x="4507919" y="0"/>
                  </a:lnTo>
                  <a:lnTo>
                    <a:pt x="4496448" y="0"/>
                  </a:lnTo>
                  <a:lnTo>
                    <a:pt x="4494812" y="1626"/>
                  </a:lnTo>
                  <a:lnTo>
                    <a:pt x="4496448" y="3284"/>
                  </a:lnTo>
                  <a:lnTo>
                    <a:pt x="4507919" y="3284"/>
                  </a:lnTo>
                  <a:close/>
                </a:path>
                <a:path w="4894580" h="3810">
                  <a:moveTo>
                    <a:pt x="4481716" y="3284"/>
                  </a:moveTo>
                  <a:lnTo>
                    <a:pt x="4483341" y="1626"/>
                  </a:lnTo>
                  <a:lnTo>
                    <a:pt x="4481716" y="0"/>
                  </a:lnTo>
                  <a:lnTo>
                    <a:pt x="4470245" y="0"/>
                  </a:lnTo>
                  <a:lnTo>
                    <a:pt x="4468620" y="1626"/>
                  </a:lnTo>
                  <a:lnTo>
                    <a:pt x="4470245" y="3284"/>
                  </a:lnTo>
                  <a:lnTo>
                    <a:pt x="4481716" y="3284"/>
                  </a:lnTo>
                  <a:close/>
                </a:path>
                <a:path w="4894580" h="3810">
                  <a:moveTo>
                    <a:pt x="4455513" y="3284"/>
                  </a:moveTo>
                  <a:lnTo>
                    <a:pt x="4457149" y="1626"/>
                  </a:lnTo>
                  <a:lnTo>
                    <a:pt x="4455513" y="0"/>
                  </a:lnTo>
                  <a:lnTo>
                    <a:pt x="4445699" y="0"/>
                  </a:lnTo>
                  <a:lnTo>
                    <a:pt x="4444042" y="1626"/>
                  </a:lnTo>
                  <a:lnTo>
                    <a:pt x="4445699" y="3284"/>
                  </a:lnTo>
                  <a:lnTo>
                    <a:pt x="4455513" y="3284"/>
                  </a:lnTo>
                  <a:close/>
                </a:path>
                <a:path w="4894580" h="3810">
                  <a:moveTo>
                    <a:pt x="4430946" y="3284"/>
                  </a:moveTo>
                  <a:lnTo>
                    <a:pt x="4432603" y="1626"/>
                  </a:lnTo>
                  <a:lnTo>
                    <a:pt x="4430946" y="0"/>
                  </a:lnTo>
                  <a:lnTo>
                    <a:pt x="4419496" y="0"/>
                  </a:lnTo>
                  <a:lnTo>
                    <a:pt x="4417871" y="1626"/>
                  </a:lnTo>
                  <a:lnTo>
                    <a:pt x="4419496" y="3284"/>
                  </a:lnTo>
                  <a:lnTo>
                    <a:pt x="4430946" y="3284"/>
                  </a:lnTo>
                  <a:close/>
                </a:path>
                <a:path w="4894580" h="3810">
                  <a:moveTo>
                    <a:pt x="4404775" y="3284"/>
                  </a:moveTo>
                  <a:lnTo>
                    <a:pt x="4406400" y="1626"/>
                  </a:lnTo>
                  <a:lnTo>
                    <a:pt x="4404775" y="0"/>
                  </a:lnTo>
                  <a:lnTo>
                    <a:pt x="4393304" y="0"/>
                  </a:lnTo>
                  <a:lnTo>
                    <a:pt x="4391668" y="1626"/>
                  </a:lnTo>
                  <a:lnTo>
                    <a:pt x="4393304" y="3284"/>
                  </a:lnTo>
                  <a:lnTo>
                    <a:pt x="4404775" y="3284"/>
                  </a:lnTo>
                  <a:close/>
                </a:path>
                <a:path w="4894580" h="3810">
                  <a:moveTo>
                    <a:pt x="4378572" y="3284"/>
                  </a:moveTo>
                  <a:lnTo>
                    <a:pt x="4380197" y="1626"/>
                  </a:lnTo>
                  <a:lnTo>
                    <a:pt x="4378572" y="0"/>
                  </a:lnTo>
                  <a:lnTo>
                    <a:pt x="4368726" y="0"/>
                  </a:lnTo>
                  <a:lnTo>
                    <a:pt x="4367101" y="1626"/>
                  </a:lnTo>
                  <a:lnTo>
                    <a:pt x="4368726" y="3284"/>
                  </a:lnTo>
                  <a:lnTo>
                    <a:pt x="4378572" y="3284"/>
                  </a:lnTo>
                  <a:close/>
                </a:path>
                <a:path w="4894580" h="3810">
                  <a:moveTo>
                    <a:pt x="4354005" y="3284"/>
                  </a:moveTo>
                  <a:lnTo>
                    <a:pt x="4354005" y="0"/>
                  </a:lnTo>
                  <a:lnTo>
                    <a:pt x="4342534" y="0"/>
                  </a:lnTo>
                  <a:lnTo>
                    <a:pt x="4340898" y="1626"/>
                  </a:lnTo>
                  <a:lnTo>
                    <a:pt x="4342534" y="3284"/>
                  </a:lnTo>
                  <a:lnTo>
                    <a:pt x="4354005" y="3284"/>
                  </a:lnTo>
                  <a:close/>
                </a:path>
                <a:path w="4894580" h="3810">
                  <a:moveTo>
                    <a:pt x="4327802" y="3284"/>
                  </a:moveTo>
                  <a:lnTo>
                    <a:pt x="4329427" y="1626"/>
                  </a:lnTo>
                  <a:lnTo>
                    <a:pt x="4327802" y="0"/>
                  </a:lnTo>
                  <a:lnTo>
                    <a:pt x="4316331" y="0"/>
                  </a:lnTo>
                  <a:lnTo>
                    <a:pt x="4314706" y="1626"/>
                  </a:lnTo>
                  <a:lnTo>
                    <a:pt x="4316331" y="3284"/>
                  </a:lnTo>
                  <a:lnTo>
                    <a:pt x="4327802" y="3284"/>
                  </a:lnTo>
                  <a:close/>
                </a:path>
                <a:path w="4894580" h="3810">
                  <a:moveTo>
                    <a:pt x="4301599" y="3284"/>
                  </a:moveTo>
                  <a:lnTo>
                    <a:pt x="4303235" y="1626"/>
                  </a:lnTo>
                  <a:lnTo>
                    <a:pt x="4301599" y="0"/>
                  </a:lnTo>
                  <a:lnTo>
                    <a:pt x="4290128" y="0"/>
                  </a:lnTo>
                  <a:lnTo>
                    <a:pt x="4290128" y="3284"/>
                  </a:lnTo>
                  <a:lnTo>
                    <a:pt x="4301599" y="3284"/>
                  </a:lnTo>
                  <a:close/>
                </a:path>
                <a:path w="4894580" h="3810">
                  <a:moveTo>
                    <a:pt x="4277032" y="3284"/>
                  </a:moveTo>
                  <a:lnTo>
                    <a:pt x="4277032" y="0"/>
                  </a:lnTo>
                  <a:lnTo>
                    <a:pt x="4265582" y="0"/>
                  </a:lnTo>
                  <a:lnTo>
                    <a:pt x="4263936" y="1626"/>
                  </a:lnTo>
                  <a:lnTo>
                    <a:pt x="4265582" y="3284"/>
                  </a:lnTo>
                  <a:lnTo>
                    <a:pt x="4277032" y="3284"/>
                  </a:lnTo>
                  <a:close/>
                </a:path>
                <a:path w="4894580" h="3810">
                  <a:moveTo>
                    <a:pt x="4250829" y="3284"/>
                  </a:moveTo>
                  <a:lnTo>
                    <a:pt x="4252486" y="1626"/>
                  </a:lnTo>
                  <a:lnTo>
                    <a:pt x="4250829" y="0"/>
                  </a:lnTo>
                  <a:lnTo>
                    <a:pt x="4239390" y="0"/>
                  </a:lnTo>
                  <a:lnTo>
                    <a:pt x="4237733" y="1626"/>
                  </a:lnTo>
                  <a:lnTo>
                    <a:pt x="4239390" y="3284"/>
                  </a:lnTo>
                  <a:lnTo>
                    <a:pt x="4250829" y="3284"/>
                  </a:lnTo>
                  <a:close/>
                </a:path>
                <a:path w="4894580" h="3810">
                  <a:moveTo>
                    <a:pt x="4224637" y="3284"/>
                  </a:moveTo>
                  <a:lnTo>
                    <a:pt x="4226283" y="1626"/>
                  </a:lnTo>
                  <a:lnTo>
                    <a:pt x="4224637" y="0"/>
                  </a:lnTo>
                  <a:lnTo>
                    <a:pt x="4213187" y="0"/>
                  </a:lnTo>
                  <a:lnTo>
                    <a:pt x="4213187" y="3284"/>
                  </a:lnTo>
                  <a:lnTo>
                    <a:pt x="4224637" y="3284"/>
                  </a:lnTo>
                  <a:close/>
                </a:path>
                <a:path w="4894580" h="3810">
                  <a:moveTo>
                    <a:pt x="4198434" y="3284"/>
                  </a:moveTo>
                  <a:lnTo>
                    <a:pt x="4200091" y="1626"/>
                  </a:lnTo>
                  <a:lnTo>
                    <a:pt x="4198434" y="0"/>
                  </a:lnTo>
                  <a:lnTo>
                    <a:pt x="4188609" y="0"/>
                  </a:lnTo>
                  <a:lnTo>
                    <a:pt x="4186984" y="1626"/>
                  </a:lnTo>
                  <a:lnTo>
                    <a:pt x="4188609" y="3284"/>
                  </a:lnTo>
                  <a:lnTo>
                    <a:pt x="4198434" y="3284"/>
                  </a:lnTo>
                  <a:close/>
                </a:path>
                <a:path w="4894580" h="3810">
                  <a:moveTo>
                    <a:pt x="4173888" y="3284"/>
                  </a:moveTo>
                  <a:lnTo>
                    <a:pt x="4175513" y="1626"/>
                  </a:lnTo>
                  <a:lnTo>
                    <a:pt x="4173888" y="0"/>
                  </a:lnTo>
                  <a:lnTo>
                    <a:pt x="4162417" y="0"/>
                  </a:lnTo>
                  <a:lnTo>
                    <a:pt x="4160792" y="1626"/>
                  </a:lnTo>
                  <a:lnTo>
                    <a:pt x="4162417" y="3284"/>
                  </a:lnTo>
                  <a:lnTo>
                    <a:pt x="4173888" y="3284"/>
                  </a:lnTo>
                  <a:close/>
                </a:path>
                <a:path w="4894580" h="3810">
                  <a:moveTo>
                    <a:pt x="4147685" y="3284"/>
                  </a:moveTo>
                  <a:lnTo>
                    <a:pt x="4149310" y="1626"/>
                  </a:lnTo>
                  <a:lnTo>
                    <a:pt x="4147685" y="0"/>
                  </a:lnTo>
                  <a:lnTo>
                    <a:pt x="4136214" y="0"/>
                  </a:lnTo>
                  <a:lnTo>
                    <a:pt x="4134589" y="1626"/>
                  </a:lnTo>
                  <a:lnTo>
                    <a:pt x="4136214" y="3284"/>
                  </a:lnTo>
                  <a:lnTo>
                    <a:pt x="4147685" y="3284"/>
                  </a:lnTo>
                  <a:close/>
                </a:path>
                <a:path w="4894580" h="3810">
                  <a:moveTo>
                    <a:pt x="4121493" y="3284"/>
                  </a:moveTo>
                  <a:lnTo>
                    <a:pt x="4123118" y="1626"/>
                  </a:lnTo>
                  <a:lnTo>
                    <a:pt x="4121493" y="0"/>
                  </a:lnTo>
                  <a:lnTo>
                    <a:pt x="4111646" y="0"/>
                  </a:lnTo>
                  <a:lnTo>
                    <a:pt x="4110011" y="1626"/>
                  </a:lnTo>
                  <a:lnTo>
                    <a:pt x="4111646" y="3284"/>
                  </a:lnTo>
                  <a:lnTo>
                    <a:pt x="4121493" y="3284"/>
                  </a:lnTo>
                  <a:close/>
                </a:path>
                <a:path w="4894580" h="3810">
                  <a:moveTo>
                    <a:pt x="4096915" y="3284"/>
                  </a:moveTo>
                  <a:lnTo>
                    <a:pt x="4098540" y="1626"/>
                  </a:lnTo>
                  <a:lnTo>
                    <a:pt x="4096915" y="0"/>
                  </a:lnTo>
                  <a:lnTo>
                    <a:pt x="4085443" y="0"/>
                  </a:lnTo>
                  <a:lnTo>
                    <a:pt x="4083819" y="1626"/>
                  </a:lnTo>
                  <a:lnTo>
                    <a:pt x="4085443" y="3284"/>
                  </a:lnTo>
                  <a:lnTo>
                    <a:pt x="4096915" y="3284"/>
                  </a:lnTo>
                  <a:close/>
                </a:path>
                <a:path w="4894580" h="3810">
                  <a:moveTo>
                    <a:pt x="4070712" y="3284"/>
                  </a:moveTo>
                  <a:lnTo>
                    <a:pt x="4072347" y="1626"/>
                  </a:lnTo>
                  <a:lnTo>
                    <a:pt x="4070712" y="0"/>
                  </a:lnTo>
                  <a:lnTo>
                    <a:pt x="4059240" y="0"/>
                  </a:lnTo>
                  <a:lnTo>
                    <a:pt x="4057616" y="1626"/>
                  </a:lnTo>
                  <a:lnTo>
                    <a:pt x="4059240" y="3284"/>
                  </a:lnTo>
                  <a:lnTo>
                    <a:pt x="4070712" y="3284"/>
                  </a:lnTo>
                  <a:close/>
                </a:path>
                <a:path w="4894580" h="3810">
                  <a:moveTo>
                    <a:pt x="4044519" y="3284"/>
                  </a:moveTo>
                  <a:lnTo>
                    <a:pt x="4046144" y="1626"/>
                  </a:lnTo>
                  <a:lnTo>
                    <a:pt x="4044519" y="0"/>
                  </a:lnTo>
                  <a:lnTo>
                    <a:pt x="4034695" y="0"/>
                  </a:lnTo>
                  <a:lnTo>
                    <a:pt x="4033048" y="1626"/>
                  </a:lnTo>
                  <a:lnTo>
                    <a:pt x="4034695" y="3284"/>
                  </a:lnTo>
                  <a:lnTo>
                    <a:pt x="4044519" y="3284"/>
                  </a:lnTo>
                  <a:close/>
                </a:path>
                <a:path w="4894580" h="3810">
                  <a:moveTo>
                    <a:pt x="4019941" y="3284"/>
                  </a:moveTo>
                  <a:lnTo>
                    <a:pt x="4021599" y="1626"/>
                  </a:lnTo>
                  <a:lnTo>
                    <a:pt x="4019941" y="0"/>
                  </a:lnTo>
                  <a:lnTo>
                    <a:pt x="4008503" y="0"/>
                  </a:lnTo>
                  <a:lnTo>
                    <a:pt x="4006845" y="1626"/>
                  </a:lnTo>
                  <a:lnTo>
                    <a:pt x="4008503" y="3284"/>
                  </a:lnTo>
                  <a:lnTo>
                    <a:pt x="4019941" y="3284"/>
                  </a:lnTo>
                  <a:close/>
                </a:path>
                <a:path w="4894580" h="3810">
                  <a:moveTo>
                    <a:pt x="3993749" y="3284"/>
                  </a:moveTo>
                  <a:lnTo>
                    <a:pt x="3995396" y="1626"/>
                  </a:lnTo>
                  <a:lnTo>
                    <a:pt x="3993749" y="0"/>
                  </a:lnTo>
                  <a:lnTo>
                    <a:pt x="3982300" y="0"/>
                  </a:lnTo>
                  <a:lnTo>
                    <a:pt x="3980642" y="1626"/>
                  </a:lnTo>
                  <a:lnTo>
                    <a:pt x="3982300" y="3284"/>
                  </a:lnTo>
                  <a:lnTo>
                    <a:pt x="3993749" y="3284"/>
                  </a:lnTo>
                  <a:close/>
                </a:path>
                <a:path w="4894580" h="3810">
                  <a:moveTo>
                    <a:pt x="3967546" y="3284"/>
                  </a:moveTo>
                  <a:lnTo>
                    <a:pt x="3969203" y="1626"/>
                  </a:lnTo>
                  <a:lnTo>
                    <a:pt x="3967546" y="0"/>
                  </a:lnTo>
                  <a:lnTo>
                    <a:pt x="3957732" y="0"/>
                  </a:lnTo>
                  <a:lnTo>
                    <a:pt x="3956097" y="1626"/>
                  </a:lnTo>
                  <a:lnTo>
                    <a:pt x="3957732" y="3284"/>
                  </a:lnTo>
                  <a:lnTo>
                    <a:pt x="3967546" y="3284"/>
                  </a:lnTo>
                  <a:close/>
                </a:path>
                <a:path w="4894580" h="3810">
                  <a:moveTo>
                    <a:pt x="3943001" y="3284"/>
                  </a:moveTo>
                  <a:lnTo>
                    <a:pt x="3943001" y="0"/>
                  </a:lnTo>
                  <a:lnTo>
                    <a:pt x="3931529" y="0"/>
                  </a:lnTo>
                  <a:lnTo>
                    <a:pt x="3929904" y="1626"/>
                  </a:lnTo>
                  <a:lnTo>
                    <a:pt x="3931529" y="3284"/>
                  </a:lnTo>
                  <a:lnTo>
                    <a:pt x="3943001" y="3284"/>
                  </a:lnTo>
                  <a:close/>
                </a:path>
                <a:path w="4894580" h="3810">
                  <a:moveTo>
                    <a:pt x="3916798" y="3284"/>
                  </a:moveTo>
                  <a:lnTo>
                    <a:pt x="3918433" y="1626"/>
                  </a:lnTo>
                  <a:lnTo>
                    <a:pt x="3916798" y="0"/>
                  </a:lnTo>
                  <a:lnTo>
                    <a:pt x="3905326" y="0"/>
                  </a:lnTo>
                  <a:lnTo>
                    <a:pt x="3903701" y="1626"/>
                  </a:lnTo>
                  <a:lnTo>
                    <a:pt x="3905326" y="3284"/>
                  </a:lnTo>
                  <a:lnTo>
                    <a:pt x="3916798" y="3284"/>
                  </a:lnTo>
                  <a:close/>
                </a:path>
                <a:path w="4894580" h="3810">
                  <a:moveTo>
                    <a:pt x="3890605" y="3284"/>
                  </a:moveTo>
                  <a:lnTo>
                    <a:pt x="3892230" y="1626"/>
                  </a:lnTo>
                  <a:lnTo>
                    <a:pt x="3890605" y="0"/>
                  </a:lnTo>
                  <a:lnTo>
                    <a:pt x="3879134" y="0"/>
                  </a:lnTo>
                  <a:lnTo>
                    <a:pt x="3879134" y="3284"/>
                  </a:lnTo>
                  <a:lnTo>
                    <a:pt x="3890605" y="3284"/>
                  </a:lnTo>
                  <a:close/>
                </a:path>
                <a:path w="4894580" h="3810">
                  <a:moveTo>
                    <a:pt x="3866027" y="3284"/>
                  </a:moveTo>
                  <a:lnTo>
                    <a:pt x="3866027" y="0"/>
                  </a:lnTo>
                  <a:lnTo>
                    <a:pt x="3854578" y="0"/>
                  </a:lnTo>
                  <a:lnTo>
                    <a:pt x="3852931" y="1626"/>
                  </a:lnTo>
                  <a:lnTo>
                    <a:pt x="3854578" y="3284"/>
                  </a:lnTo>
                  <a:lnTo>
                    <a:pt x="3866027" y="3284"/>
                  </a:lnTo>
                  <a:close/>
                </a:path>
                <a:path w="4894580" h="3810">
                  <a:moveTo>
                    <a:pt x="3839824" y="3284"/>
                  </a:moveTo>
                  <a:lnTo>
                    <a:pt x="3841482" y="1626"/>
                  </a:lnTo>
                  <a:lnTo>
                    <a:pt x="3839824" y="0"/>
                  </a:lnTo>
                  <a:lnTo>
                    <a:pt x="3828385" y="0"/>
                  </a:lnTo>
                  <a:lnTo>
                    <a:pt x="3826728" y="1626"/>
                  </a:lnTo>
                  <a:lnTo>
                    <a:pt x="3828385" y="3284"/>
                  </a:lnTo>
                  <a:lnTo>
                    <a:pt x="3839824" y="3284"/>
                  </a:lnTo>
                  <a:close/>
                </a:path>
                <a:path w="4894580" h="3810">
                  <a:moveTo>
                    <a:pt x="3813632" y="3284"/>
                  </a:moveTo>
                  <a:lnTo>
                    <a:pt x="3815279" y="1626"/>
                  </a:lnTo>
                  <a:lnTo>
                    <a:pt x="3813632" y="0"/>
                  </a:lnTo>
                  <a:lnTo>
                    <a:pt x="3802182" y="0"/>
                  </a:lnTo>
                  <a:lnTo>
                    <a:pt x="3802182" y="3284"/>
                  </a:lnTo>
                  <a:lnTo>
                    <a:pt x="3813632" y="3284"/>
                  </a:lnTo>
                  <a:close/>
                </a:path>
                <a:path w="4894580" h="3810">
                  <a:moveTo>
                    <a:pt x="3787429" y="3284"/>
                  </a:moveTo>
                  <a:lnTo>
                    <a:pt x="3789086" y="1626"/>
                  </a:lnTo>
                  <a:lnTo>
                    <a:pt x="3787429" y="0"/>
                  </a:lnTo>
                  <a:lnTo>
                    <a:pt x="3777615" y="0"/>
                  </a:lnTo>
                  <a:lnTo>
                    <a:pt x="3775980" y="1626"/>
                  </a:lnTo>
                  <a:lnTo>
                    <a:pt x="3777615" y="3284"/>
                  </a:lnTo>
                  <a:lnTo>
                    <a:pt x="3787429" y="3284"/>
                  </a:lnTo>
                  <a:close/>
                </a:path>
                <a:path w="4894580" h="3810">
                  <a:moveTo>
                    <a:pt x="3762883" y="3284"/>
                  </a:moveTo>
                  <a:lnTo>
                    <a:pt x="3764508" y="1626"/>
                  </a:lnTo>
                  <a:lnTo>
                    <a:pt x="3762883" y="0"/>
                  </a:lnTo>
                  <a:lnTo>
                    <a:pt x="3751412" y="0"/>
                  </a:lnTo>
                  <a:lnTo>
                    <a:pt x="3749787" y="1626"/>
                  </a:lnTo>
                  <a:lnTo>
                    <a:pt x="3751412" y="3284"/>
                  </a:lnTo>
                  <a:lnTo>
                    <a:pt x="3762883" y="3284"/>
                  </a:lnTo>
                  <a:close/>
                </a:path>
                <a:path w="4894580" h="3810">
                  <a:moveTo>
                    <a:pt x="3736680" y="3284"/>
                  </a:moveTo>
                  <a:lnTo>
                    <a:pt x="3738316" y="1626"/>
                  </a:lnTo>
                  <a:lnTo>
                    <a:pt x="3736680" y="0"/>
                  </a:lnTo>
                  <a:lnTo>
                    <a:pt x="3725209" y="0"/>
                  </a:lnTo>
                  <a:lnTo>
                    <a:pt x="3723584" y="1626"/>
                  </a:lnTo>
                  <a:lnTo>
                    <a:pt x="3725209" y="3284"/>
                  </a:lnTo>
                  <a:lnTo>
                    <a:pt x="3736680" y="3284"/>
                  </a:lnTo>
                  <a:close/>
                </a:path>
                <a:path w="4894580" h="3810">
                  <a:moveTo>
                    <a:pt x="3710488" y="3284"/>
                  </a:moveTo>
                  <a:lnTo>
                    <a:pt x="3712113" y="1626"/>
                  </a:lnTo>
                  <a:lnTo>
                    <a:pt x="3710488" y="0"/>
                  </a:lnTo>
                  <a:lnTo>
                    <a:pt x="3700642" y="0"/>
                  </a:lnTo>
                  <a:lnTo>
                    <a:pt x="3699017" y="1626"/>
                  </a:lnTo>
                  <a:lnTo>
                    <a:pt x="3700642" y="3284"/>
                  </a:lnTo>
                  <a:lnTo>
                    <a:pt x="3710488" y="3284"/>
                  </a:lnTo>
                  <a:close/>
                </a:path>
                <a:path w="4894580" h="3810">
                  <a:moveTo>
                    <a:pt x="3685910" y="3284"/>
                  </a:moveTo>
                  <a:lnTo>
                    <a:pt x="3687546" y="1626"/>
                  </a:lnTo>
                  <a:lnTo>
                    <a:pt x="3685910" y="0"/>
                  </a:lnTo>
                  <a:lnTo>
                    <a:pt x="3674439" y="0"/>
                  </a:lnTo>
                  <a:lnTo>
                    <a:pt x="3672814" y="1626"/>
                  </a:lnTo>
                  <a:lnTo>
                    <a:pt x="3674439" y="3284"/>
                  </a:lnTo>
                  <a:lnTo>
                    <a:pt x="3685910" y="3284"/>
                  </a:lnTo>
                  <a:close/>
                </a:path>
                <a:path w="4894580" h="3810">
                  <a:moveTo>
                    <a:pt x="3659718" y="3284"/>
                  </a:moveTo>
                  <a:lnTo>
                    <a:pt x="3661343" y="1626"/>
                  </a:lnTo>
                  <a:lnTo>
                    <a:pt x="3659718" y="0"/>
                  </a:lnTo>
                  <a:lnTo>
                    <a:pt x="3648247" y="0"/>
                  </a:lnTo>
                  <a:lnTo>
                    <a:pt x="3646611" y="1626"/>
                  </a:lnTo>
                  <a:lnTo>
                    <a:pt x="3648247" y="3284"/>
                  </a:lnTo>
                  <a:lnTo>
                    <a:pt x="3659718" y="3284"/>
                  </a:lnTo>
                  <a:close/>
                </a:path>
                <a:path w="4894580" h="3810">
                  <a:moveTo>
                    <a:pt x="3633515" y="3284"/>
                  </a:moveTo>
                  <a:lnTo>
                    <a:pt x="3635140" y="1626"/>
                  </a:lnTo>
                  <a:lnTo>
                    <a:pt x="3633515" y="0"/>
                  </a:lnTo>
                  <a:lnTo>
                    <a:pt x="3623701" y="0"/>
                  </a:lnTo>
                  <a:lnTo>
                    <a:pt x="3622044" y="1626"/>
                  </a:lnTo>
                  <a:lnTo>
                    <a:pt x="3623701" y="3284"/>
                  </a:lnTo>
                  <a:lnTo>
                    <a:pt x="3633515" y="3284"/>
                  </a:lnTo>
                  <a:close/>
                </a:path>
                <a:path w="4894580" h="3810">
                  <a:moveTo>
                    <a:pt x="3608948" y="3284"/>
                  </a:moveTo>
                  <a:lnTo>
                    <a:pt x="3610594" y="1626"/>
                  </a:lnTo>
                  <a:lnTo>
                    <a:pt x="3608948" y="0"/>
                  </a:lnTo>
                  <a:lnTo>
                    <a:pt x="3597498" y="0"/>
                  </a:lnTo>
                  <a:lnTo>
                    <a:pt x="3595841" y="1626"/>
                  </a:lnTo>
                  <a:lnTo>
                    <a:pt x="3597498" y="3284"/>
                  </a:lnTo>
                  <a:lnTo>
                    <a:pt x="3608948" y="3284"/>
                  </a:lnTo>
                  <a:close/>
                </a:path>
                <a:path w="4894580" h="3810">
                  <a:moveTo>
                    <a:pt x="3582745" y="3284"/>
                  </a:moveTo>
                  <a:lnTo>
                    <a:pt x="3584402" y="1626"/>
                  </a:lnTo>
                  <a:lnTo>
                    <a:pt x="3582745" y="0"/>
                  </a:lnTo>
                  <a:lnTo>
                    <a:pt x="3571295" y="0"/>
                  </a:lnTo>
                  <a:lnTo>
                    <a:pt x="3569649" y="1626"/>
                  </a:lnTo>
                  <a:lnTo>
                    <a:pt x="3571295" y="3284"/>
                  </a:lnTo>
                  <a:lnTo>
                    <a:pt x="3582745" y="3284"/>
                  </a:lnTo>
                  <a:close/>
                </a:path>
                <a:path w="4894580" h="3810">
                  <a:moveTo>
                    <a:pt x="3556542" y="3284"/>
                  </a:moveTo>
                  <a:lnTo>
                    <a:pt x="3558199" y="1626"/>
                  </a:lnTo>
                  <a:lnTo>
                    <a:pt x="3556542" y="0"/>
                  </a:lnTo>
                  <a:lnTo>
                    <a:pt x="3546728" y="0"/>
                  </a:lnTo>
                  <a:lnTo>
                    <a:pt x="3545103" y="1626"/>
                  </a:lnTo>
                  <a:lnTo>
                    <a:pt x="3546728" y="3284"/>
                  </a:lnTo>
                  <a:lnTo>
                    <a:pt x="3556542" y="3284"/>
                  </a:lnTo>
                  <a:close/>
                </a:path>
                <a:path w="4894580" h="3810">
                  <a:moveTo>
                    <a:pt x="3531996" y="3284"/>
                  </a:moveTo>
                  <a:lnTo>
                    <a:pt x="3531996" y="0"/>
                  </a:lnTo>
                  <a:lnTo>
                    <a:pt x="3520525" y="0"/>
                  </a:lnTo>
                  <a:lnTo>
                    <a:pt x="3518900" y="1626"/>
                  </a:lnTo>
                  <a:lnTo>
                    <a:pt x="3520525" y="3284"/>
                  </a:lnTo>
                  <a:lnTo>
                    <a:pt x="3531996" y="3284"/>
                  </a:lnTo>
                  <a:close/>
                </a:path>
                <a:path w="4894580" h="3810">
                  <a:moveTo>
                    <a:pt x="3505804" y="3284"/>
                  </a:moveTo>
                  <a:lnTo>
                    <a:pt x="3507429" y="1626"/>
                  </a:lnTo>
                  <a:lnTo>
                    <a:pt x="3505804" y="0"/>
                  </a:lnTo>
                  <a:lnTo>
                    <a:pt x="3494322" y="0"/>
                  </a:lnTo>
                  <a:lnTo>
                    <a:pt x="3492697" y="1626"/>
                  </a:lnTo>
                  <a:lnTo>
                    <a:pt x="3494322" y="3284"/>
                  </a:lnTo>
                  <a:lnTo>
                    <a:pt x="3505804" y="3284"/>
                  </a:lnTo>
                  <a:close/>
                </a:path>
                <a:path w="4894580" h="3810">
                  <a:moveTo>
                    <a:pt x="3479601" y="3284"/>
                  </a:moveTo>
                  <a:lnTo>
                    <a:pt x="3481226" y="1626"/>
                  </a:lnTo>
                  <a:lnTo>
                    <a:pt x="3479601" y="0"/>
                  </a:lnTo>
                  <a:lnTo>
                    <a:pt x="3468130" y="0"/>
                  </a:lnTo>
                  <a:lnTo>
                    <a:pt x="3468130" y="3284"/>
                  </a:lnTo>
                  <a:lnTo>
                    <a:pt x="3479601" y="3284"/>
                  </a:lnTo>
                  <a:close/>
                </a:path>
                <a:path w="4894580" h="3810">
                  <a:moveTo>
                    <a:pt x="3455023" y="3284"/>
                  </a:moveTo>
                  <a:lnTo>
                    <a:pt x="3455023" y="0"/>
                  </a:lnTo>
                  <a:lnTo>
                    <a:pt x="3443584" y="0"/>
                  </a:lnTo>
                  <a:lnTo>
                    <a:pt x="3441927" y="1626"/>
                  </a:lnTo>
                  <a:lnTo>
                    <a:pt x="3443584" y="3284"/>
                  </a:lnTo>
                  <a:lnTo>
                    <a:pt x="3455023" y="3284"/>
                  </a:lnTo>
                  <a:close/>
                </a:path>
                <a:path w="4894580" h="3810">
                  <a:moveTo>
                    <a:pt x="3428831" y="3284"/>
                  </a:moveTo>
                  <a:lnTo>
                    <a:pt x="3430477" y="1626"/>
                  </a:lnTo>
                  <a:lnTo>
                    <a:pt x="3428831" y="0"/>
                  </a:lnTo>
                  <a:lnTo>
                    <a:pt x="3417381" y="0"/>
                  </a:lnTo>
                  <a:lnTo>
                    <a:pt x="3415724" y="1626"/>
                  </a:lnTo>
                  <a:lnTo>
                    <a:pt x="3417381" y="3284"/>
                  </a:lnTo>
                  <a:lnTo>
                    <a:pt x="3428831" y="3284"/>
                  </a:lnTo>
                  <a:close/>
                </a:path>
                <a:path w="4894580" h="3810">
                  <a:moveTo>
                    <a:pt x="3402628" y="3284"/>
                  </a:moveTo>
                  <a:lnTo>
                    <a:pt x="3404285" y="1626"/>
                  </a:lnTo>
                  <a:lnTo>
                    <a:pt x="3402628" y="0"/>
                  </a:lnTo>
                  <a:lnTo>
                    <a:pt x="3391178" y="0"/>
                  </a:lnTo>
                  <a:lnTo>
                    <a:pt x="3391178" y="3284"/>
                  </a:lnTo>
                  <a:lnTo>
                    <a:pt x="3402628" y="3284"/>
                  </a:lnTo>
                  <a:close/>
                </a:path>
                <a:path w="4894580" h="3810">
                  <a:moveTo>
                    <a:pt x="3376425" y="3284"/>
                  </a:moveTo>
                  <a:lnTo>
                    <a:pt x="3378082" y="1626"/>
                  </a:lnTo>
                  <a:lnTo>
                    <a:pt x="3376425" y="0"/>
                  </a:lnTo>
                  <a:lnTo>
                    <a:pt x="3366611" y="0"/>
                  </a:lnTo>
                  <a:lnTo>
                    <a:pt x="3364986" y="1626"/>
                  </a:lnTo>
                  <a:lnTo>
                    <a:pt x="3366611" y="3284"/>
                  </a:lnTo>
                  <a:lnTo>
                    <a:pt x="3376425" y="3284"/>
                  </a:lnTo>
                  <a:close/>
                </a:path>
                <a:path w="4894580" h="3810">
                  <a:moveTo>
                    <a:pt x="3351879" y="3284"/>
                  </a:moveTo>
                  <a:lnTo>
                    <a:pt x="3353515" y="1626"/>
                  </a:lnTo>
                  <a:lnTo>
                    <a:pt x="3351879" y="0"/>
                  </a:lnTo>
                  <a:lnTo>
                    <a:pt x="3340408" y="0"/>
                  </a:lnTo>
                  <a:lnTo>
                    <a:pt x="3338783" y="1626"/>
                  </a:lnTo>
                  <a:lnTo>
                    <a:pt x="3340408" y="3284"/>
                  </a:lnTo>
                  <a:lnTo>
                    <a:pt x="3351879" y="3284"/>
                  </a:lnTo>
                  <a:close/>
                </a:path>
                <a:path w="4894580" h="3810">
                  <a:moveTo>
                    <a:pt x="3325687" y="3284"/>
                  </a:moveTo>
                  <a:lnTo>
                    <a:pt x="3327312" y="1626"/>
                  </a:lnTo>
                  <a:lnTo>
                    <a:pt x="3325687" y="0"/>
                  </a:lnTo>
                  <a:lnTo>
                    <a:pt x="3314216" y="0"/>
                  </a:lnTo>
                  <a:lnTo>
                    <a:pt x="3312580" y="1626"/>
                  </a:lnTo>
                  <a:lnTo>
                    <a:pt x="3314216" y="3284"/>
                  </a:lnTo>
                  <a:lnTo>
                    <a:pt x="3325687" y="3284"/>
                  </a:lnTo>
                  <a:close/>
                </a:path>
                <a:path w="4894580" h="3810">
                  <a:moveTo>
                    <a:pt x="3299484" y="3284"/>
                  </a:moveTo>
                  <a:lnTo>
                    <a:pt x="3301109" y="1626"/>
                  </a:lnTo>
                  <a:lnTo>
                    <a:pt x="3299484" y="0"/>
                  </a:lnTo>
                  <a:lnTo>
                    <a:pt x="3289638" y="0"/>
                  </a:lnTo>
                  <a:lnTo>
                    <a:pt x="3288013" y="1626"/>
                  </a:lnTo>
                  <a:lnTo>
                    <a:pt x="3289638" y="3284"/>
                  </a:lnTo>
                  <a:lnTo>
                    <a:pt x="3299484" y="3284"/>
                  </a:lnTo>
                  <a:close/>
                </a:path>
                <a:path w="4894580" h="3810">
                  <a:moveTo>
                    <a:pt x="3274917" y="3284"/>
                  </a:moveTo>
                  <a:lnTo>
                    <a:pt x="3276542" y="1626"/>
                  </a:lnTo>
                  <a:lnTo>
                    <a:pt x="3274917" y="0"/>
                  </a:lnTo>
                  <a:lnTo>
                    <a:pt x="3263445" y="0"/>
                  </a:lnTo>
                  <a:lnTo>
                    <a:pt x="3261810" y="1626"/>
                  </a:lnTo>
                  <a:lnTo>
                    <a:pt x="3263445" y="3284"/>
                  </a:lnTo>
                  <a:lnTo>
                    <a:pt x="3274917" y="3284"/>
                  </a:lnTo>
                  <a:close/>
                </a:path>
                <a:path w="4894580" h="3810">
                  <a:moveTo>
                    <a:pt x="3248714" y="3284"/>
                  </a:moveTo>
                  <a:lnTo>
                    <a:pt x="3250339" y="1626"/>
                  </a:lnTo>
                  <a:lnTo>
                    <a:pt x="3248714" y="0"/>
                  </a:lnTo>
                  <a:lnTo>
                    <a:pt x="3237243" y="0"/>
                  </a:lnTo>
                  <a:lnTo>
                    <a:pt x="3235618" y="1626"/>
                  </a:lnTo>
                  <a:lnTo>
                    <a:pt x="3237243" y="3284"/>
                  </a:lnTo>
                  <a:lnTo>
                    <a:pt x="3248714" y="3284"/>
                  </a:lnTo>
                  <a:close/>
                </a:path>
                <a:path w="4894580" h="3810">
                  <a:moveTo>
                    <a:pt x="3222511" y="3284"/>
                  </a:moveTo>
                  <a:lnTo>
                    <a:pt x="3224136" y="1626"/>
                  </a:lnTo>
                  <a:lnTo>
                    <a:pt x="3222511" y="0"/>
                  </a:lnTo>
                  <a:lnTo>
                    <a:pt x="3212697" y="0"/>
                  </a:lnTo>
                  <a:lnTo>
                    <a:pt x="3211040" y="1626"/>
                  </a:lnTo>
                  <a:lnTo>
                    <a:pt x="3212697" y="3284"/>
                  </a:lnTo>
                  <a:lnTo>
                    <a:pt x="3222511" y="3284"/>
                  </a:lnTo>
                  <a:close/>
                </a:path>
                <a:path w="4894580" h="3810">
                  <a:moveTo>
                    <a:pt x="3197943" y="3284"/>
                  </a:moveTo>
                  <a:lnTo>
                    <a:pt x="3199601" y="1626"/>
                  </a:lnTo>
                  <a:lnTo>
                    <a:pt x="3197943" y="0"/>
                  </a:lnTo>
                  <a:lnTo>
                    <a:pt x="3186494" y="0"/>
                  </a:lnTo>
                  <a:lnTo>
                    <a:pt x="3184837" y="1626"/>
                  </a:lnTo>
                  <a:lnTo>
                    <a:pt x="3186494" y="3284"/>
                  </a:lnTo>
                  <a:lnTo>
                    <a:pt x="3197943" y="3284"/>
                  </a:lnTo>
                  <a:close/>
                </a:path>
                <a:path w="4894580" h="3810">
                  <a:moveTo>
                    <a:pt x="3171741" y="3284"/>
                  </a:moveTo>
                  <a:lnTo>
                    <a:pt x="3173398" y="1626"/>
                  </a:lnTo>
                  <a:lnTo>
                    <a:pt x="3171741" y="0"/>
                  </a:lnTo>
                  <a:lnTo>
                    <a:pt x="3160291" y="0"/>
                  </a:lnTo>
                  <a:lnTo>
                    <a:pt x="3158644" y="1626"/>
                  </a:lnTo>
                  <a:lnTo>
                    <a:pt x="3160291" y="3284"/>
                  </a:lnTo>
                  <a:lnTo>
                    <a:pt x="3171741" y="3284"/>
                  </a:lnTo>
                  <a:close/>
                </a:path>
                <a:path w="4894580" h="3810">
                  <a:moveTo>
                    <a:pt x="3145538" y="3284"/>
                  </a:moveTo>
                  <a:lnTo>
                    <a:pt x="3147195" y="1626"/>
                  </a:lnTo>
                  <a:lnTo>
                    <a:pt x="3145538" y="0"/>
                  </a:lnTo>
                  <a:lnTo>
                    <a:pt x="3135724" y="0"/>
                  </a:lnTo>
                  <a:lnTo>
                    <a:pt x="3134099" y="1626"/>
                  </a:lnTo>
                  <a:lnTo>
                    <a:pt x="3135724" y="3284"/>
                  </a:lnTo>
                  <a:lnTo>
                    <a:pt x="3145538" y="3284"/>
                  </a:lnTo>
                  <a:close/>
                </a:path>
                <a:path w="4894580" h="3810">
                  <a:moveTo>
                    <a:pt x="3120992" y="3284"/>
                  </a:moveTo>
                  <a:lnTo>
                    <a:pt x="3120992" y="0"/>
                  </a:lnTo>
                  <a:lnTo>
                    <a:pt x="3109521" y="0"/>
                  </a:lnTo>
                  <a:lnTo>
                    <a:pt x="3107896" y="1626"/>
                  </a:lnTo>
                  <a:lnTo>
                    <a:pt x="3109521" y="3284"/>
                  </a:lnTo>
                  <a:lnTo>
                    <a:pt x="3120992" y="3284"/>
                  </a:lnTo>
                  <a:close/>
                </a:path>
                <a:path w="4894580" h="3810">
                  <a:moveTo>
                    <a:pt x="3094800" y="3284"/>
                  </a:moveTo>
                  <a:lnTo>
                    <a:pt x="3096425" y="1626"/>
                  </a:lnTo>
                  <a:lnTo>
                    <a:pt x="3094800" y="0"/>
                  </a:lnTo>
                  <a:lnTo>
                    <a:pt x="3083328" y="0"/>
                  </a:lnTo>
                  <a:lnTo>
                    <a:pt x="3081693" y="1626"/>
                  </a:lnTo>
                  <a:lnTo>
                    <a:pt x="3083328" y="3284"/>
                  </a:lnTo>
                  <a:lnTo>
                    <a:pt x="3094800" y="3284"/>
                  </a:lnTo>
                  <a:close/>
                </a:path>
                <a:path w="4894580" h="3810">
                  <a:moveTo>
                    <a:pt x="3068597" y="3284"/>
                  </a:moveTo>
                  <a:lnTo>
                    <a:pt x="3070222" y="1626"/>
                  </a:lnTo>
                  <a:lnTo>
                    <a:pt x="3068597" y="0"/>
                  </a:lnTo>
                  <a:lnTo>
                    <a:pt x="3057125" y="0"/>
                  </a:lnTo>
                  <a:lnTo>
                    <a:pt x="3057125" y="3284"/>
                  </a:lnTo>
                  <a:lnTo>
                    <a:pt x="3068597" y="3284"/>
                  </a:lnTo>
                  <a:close/>
                </a:path>
                <a:path w="4894580" h="3810">
                  <a:moveTo>
                    <a:pt x="3044029" y="3284"/>
                  </a:moveTo>
                  <a:lnTo>
                    <a:pt x="3044029" y="0"/>
                  </a:lnTo>
                  <a:lnTo>
                    <a:pt x="3032580" y="0"/>
                  </a:lnTo>
                  <a:lnTo>
                    <a:pt x="3030923" y="1626"/>
                  </a:lnTo>
                  <a:lnTo>
                    <a:pt x="3032580" y="3284"/>
                  </a:lnTo>
                  <a:lnTo>
                    <a:pt x="3044029" y="3284"/>
                  </a:lnTo>
                  <a:close/>
                </a:path>
                <a:path w="4894580" h="3810">
                  <a:moveTo>
                    <a:pt x="3017826" y="3284"/>
                  </a:moveTo>
                  <a:lnTo>
                    <a:pt x="3019484" y="1626"/>
                  </a:lnTo>
                  <a:lnTo>
                    <a:pt x="3017826" y="0"/>
                  </a:lnTo>
                  <a:lnTo>
                    <a:pt x="3006377" y="0"/>
                  </a:lnTo>
                  <a:lnTo>
                    <a:pt x="3004730" y="1626"/>
                  </a:lnTo>
                  <a:lnTo>
                    <a:pt x="3006377" y="3284"/>
                  </a:lnTo>
                  <a:lnTo>
                    <a:pt x="3017826" y="3284"/>
                  </a:lnTo>
                  <a:close/>
                </a:path>
                <a:path w="4894580" h="3810">
                  <a:moveTo>
                    <a:pt x="2991623" y="3284"/>
                  </a:moveTo>
                  <a:lnTo>
                    <a:pt x="2993281" y="1626"/>
                  </a:lnTo>
                  <a:lnTo>
                    <a:pt x="2991623" y="0"/>
                  </a:lnTo>
                  <a:lnTo>
                    <a:pt x="2980185" y="0"/>
                  </a:lnTo>
                  <a:lnTo>
                    <a:pt x="2980185" y="3284"/>
                  </a:lnTo>
                  <a:lnTo>
                    <a:pt x="2991623" y="3284"/>
                  </a:lnTo>
                  <a:close/>
                </a:path>
                <a:path w="4894580" h="3810">
                  <a:moveTo>
                    <a:pt x="2965431" y="3284"/>
                  </a:moveTo>
                  <a:lnTo>
                    <a:pt x="2967078" y="1626"/>
                  </a:lnTo>
                  <a:lnTo>
                    <a:pt x="2965431" y="0"/>
                  </a:lnTo>
                  <a:lnTo>
                    <a:pt x="2955607" y="0"/>
                  </a:lnTo>
                  <a:lnTo>
                    <a:pt x="2953982" y="1626"/>
                  </a:lnTo>
                  <a:lnTo>
                    <a:pt x="2955607" y="3284"/>
                  </a:lnTo>
                  <a:lnTo>
                    <a:pt x="2965431" y="3284"/>
                  </a:lnTo>
                  <a:close/>
                </a:path>
                <a:path w="4894580" h="3810">
                  <a:moveTo>
                    <a:pt x="2940886" y="3284"/>
                  </a:moveTo>
                  <a:lnTo>
                    <a:pt x="2942510" y="1626"/>
                  </a:lnTo>
                  <a:lnTo>
                    <a:pt x="2940886" y="0"/>
                  </a:lnTo>
                  <a:lnTo>
                    <a:pt x="2929414" y="0"/>
                  </a:lnTo>
                  <a:lnTo>
                    <a:pt x="2927779" y="1626"/>
                  </a:lnTo>
                  <a:lnTo>
                    <a:pt x="2929414" y="3284"/>
                  </a:lnTo>
                  <a:lnTo>
                    <a:pt x="2940886" y="3284"/>
                  </a:lnTo>
                  <a:close/>
                </a:path>
                <a:path w="4894580" h="3810">
                  <a:moveTo>
                    <a:pt x="2914683" y="3284"/>
                  </a:moveTo>
                  <a:lnTo>
                    <a:pt x="2916307" y="1626"/>
                  </a:lnTo>
                  <a:lnTo>
                    <a:pt x="2914683" y="0"/>
                  </a:lnTo>
                  <a:lnTo>
                    <a:pt x="2903211" y="0"/>
                  </a:lnTo>
                  <a:lnTo>
                    <a:pt x="2901586" y="1626"/>
                  </a:lnTo>
                  <a:lnTo>
                    <a:pt x="2903211" y="3284"/>
                  </a:lnTo>
                  <a:lnTo>
                    <a:pt x="2914683" y="3284"/>
                  </a:lnTo>
                  <a:close/>
                </a:path>
                <a:path w="4894580" h="3810">
                  <a:moveTo>
                    <a:pt x="2888480" y="3284"/>
                  </a:moveTo>
                  <a:lnTo>
                    <a:pt x="2890115" y="1626"/>
                  </a:lnTo>
                  <a:lnTo>
                    <a:pt x="2888480" y="0"/>
                  </a:lnTo>
                  <a:lnTo>
                    <a:pt x="2878633" y="0"/>
                  </a:lnTo>
                  <a:lnTo>
                    <a:pt x="2877008" y="1626"/>
                  </a:lnTo>
                  <a:lnTo>
                    <a:pt x="2878633" y="3284"/>
                  </a:lnTo>
                  <a:lnTo>
                    <a:pt x="2888480" y="3284"/>
                  </a:lnTo>
                  <a:close/>
                </a:path>
                <a:path w="4894580" h="3810">
                  <a:moveTo>
                    <a:pt x="2863912" y="3284"/>
                  </a:moveTo>
                  <a:lnTo>
                    <a:pt x="2865537" y="1626"/>
                  </a:lnTo>
                  <a:lnTo>
                    <a:pt x="2863912" y="0"/>
                  </a:lnTo>
                  <a:lnTo>
                    <a:pt x="2852441" y="0"/>
                  </a:lnTo>
                  <a:lnTo>
                    <a:pt x="2850816" y="1626"/>
                  </a:lnTo>
                  <a:lnTo>
                    <a:pt x="2852441" y="3284"/>
                  </a:lnTo>
                  <a:lnTo>
                    <a:pt x="2863912" y="3284"/>
                  </a:lnTo>
                  <a:close/>
                </a:path>
                <a:path w="4894580" h="3810">
                  <a:moveTo>
                    <a:pt x="2837709" y="3284"/>
                  </a:moveTo>
                  <a:lnTo>
                    <a:pt x="2839334" y="1626"/>
                  </a:lnTo>
                  <a:lnTo>
                    <a:pt x="2837709" y="0"/>
                  </a:lnTo>
                  <a:lnTo>
                    <a:pt x="2826238" y="0"/>
                  </a:lnTo>
                  <a:lnTo>
                    <a:pt x="2824613" y="1626"/>
                  </a:lnTo>
                  <a:lnTo>
                    <a:pt x="2826238" y="3284"/>
                  </a:lnTo>
                  <a:lnTo>
                    <a:pt x="2837709" y="3284"/>
                  </a:lnTo>
                  <a:close/>
                </a:path>
                <a:path w="4894580" h="3810">
                  <a:moveTo>
                    <a:pt x="2811517" y="3284"/>
                  </a:moveTo>
                  <a:lnTo>
                    <a:pt x="2813142" y="1626"/>
                  </a:lnTo>
                  <a:lnTo>
                    <a:pt x="2811517" y="0"/>
                  </a:lnTo>
                  <a:lnTo>
                    <a:pt x="2801692" y="0"/>
                  </a:lnTo>
                  <a:lnTo>
                    <a:pt x="2800035" y="1626"/>
                  </a:lnTo>
                  <a:lnTo>
                    <a:pt x="2801692" y="3284"/>
                  </a:lnTo>
                  <a:lnTo>
                    <a:pt x="2811517" y="3284"/>
                  </a:lnTo>
                  <a:close/>
                </a:path>
                <a:path w="4894580" h="3810">
                  <a:moveTo>
                    <a:pt x="2786939" y="3284"/>
                  </a:moveTo>
                  <a:lnTo>
                    <a:pt x="2788596" y="1626"/>
                  </a:lnTo>
                  <a:lnTo>
                    <a:pt x="2786939" y="0"/>
                  </a:lnTo>
                  <a:lnTo>
                    <a:pt x="2775489" y="0"/>
                  </a:lnTo>
                  <a:lnTo>
                    <a:pt x="2773843" y="1626"/>
                  </a:lnTo>
                  <a:lnTo>
                    <a:pt x="2775489" y="3284"/>
                  </a:lnTo>
                  <a:lnTo>
                    <a:pt x="2786939" y="3284"/>
                  </a:lnTo>
                  <a:close/>
                </a:path>
                <a:path w="4894580" h="3810">
                  <a:moveTo>
                    <a:pt x="2760736" y="3284"/>
                  </a:moveTo>
                  <a:lnTo>
                    <a:pt x="2762393" y="1626"/>
                  </a:lnTo>
                  <a:lnTo>
                    <a:pt x="2760736" y="0"/>
                  </a:lnTo>
                  <a:lnTo>
                    <a:pt x="2749297" y="0"/>
                  </a:lnTo>
                  <a:lnTo>
                    <a:pt x="2747640" y="1626"/>
                  </a:lnTo>
                  <a:lnTo>
                    <a:pt x="2749297" y="3284"/>
                  </a:lnTo>
                  <a:lnTo>
                    <a:pt x="2760736" y="3284"/>
                  </a:lnTo>
                  <a:close/>
                </a:path>
                <a:path w="4894580" h="3810">
                  <a:moveTo>
                    <a:pt x="2734544" y="3284"/>
                  </a:moveTo>
                  <a:lnTo>
                    <a:pt x="2736190" y="1626"/>
                  </a:lnTo>
                  <a:lnTo>
                    <a:pt x="2734544" y="0"/>
                  </a:lnTo>
                  <a:lnTo>
                    <a:pt x="2724719" y="0"/>
                  </a:lnTo>
                  <a:lnTo>
                    <a:pt x="2723094" y="1626"/>
                  </a:lnTo>
                  <a:lnTo>
                    <a:pt x="2724719" y="3284"/>
                  </a:lnTo>
                  <a:lnTo>
                    <a:pt x="2734544" y="3284"/>
                  </a:lnTo>
                  <a:close/>
                </a:path>
                <a:path w="4894580" h="3810">
                  <a:moveTo>
                    <a:pt x="2709998" y="3284"/>
                  </a:moveTo>
                  <a:lnTo>
                    <a:pt x="2709998" y="0"/>
                  </a:lnTo>
                  <a:lnTo>
                    <a:pt x="2698527" y="0"/>
                  </a:lnTo>
                  <a:lnTo>
                    <a:pt x="2696891" y="1626"/>
                  </a:lnTo>
                  <a:lnTo>
                    <a:pt x="2698527" y="3284"/>
                  </a:lnTo>
                  <a:lnTo>
                    <a:pt x="2709998" y="3284"/>
                  </a:lnTo>
                  <a:close/>
                </a:path>
                <a:path w="4894580" h="3810">
                  <a:moveTo>
                    <a:pt x="2683795" y="3284"/>
                  </a:moveTo>
                  <a:lnTo>
                    <a:pt x="2685420" y="1626"/>
                  </a:lnTo>
                  <a:lnTo>
                    <a:pt x="2683795" y="0"/>
                  </a:lnTo>
                  <a:lnTo>
                    <a:pt x="2672324" y="0"/>
                  </a:lnTo>
                  <a:lnTo>
                    <a:pt x="2670699" y="1626"/>
                  </a:lnTo>
                  <a:lnTo>
                    <a:pt x="2672324" y="3284"/>
                  </a:lnTo>
                  <a:lnTo>
                    <a:pt x="2683795" y="3284"/>
                  </a:lnTo>
                  <a:close/>
                </a:path>
                <a:path w="4894580" h="3810">
                  <a:moveTo>
                    <a:pt x="2657592" y="3284"/>
                  </a:moveTo>
                  <a:lnTo>
                    <a:pt x="2659228" y="1626"/>
                  </a:lnTo>
                  <a:lnTo>
                    <a:pt x="2657592" y="0"/>
                  </a:lnTo>
                  <a:lnTo>
                    <a:pt x="2646121" y="0"/>
                  </a:lnTo>
                  <a:lnTo>
                    <a:pt x="2646121" y="3284"/>
                  </a:lnTo>
                  <a:lnTo>
                    <a:pt x="2657592" y="3284"/>
                  </a:lnTo>
                  <a:close/>
                </a:path>
                <a:path w="4894580" h="3810">
                  <a:moveTo>
                    <a:pt x="2633025" y="3284"/>
                  </a:moveTo>
                  <a:lnTo>
                    <a:pt x="2633025" y="0"/>
                  </a:lnTo>
                  <a:lnTo>
                    <a:pt x="2621575" y="0"/>
                  </a:lnTo>
                  <a:lnTo>
                    <a:pt x="2619929" y="1626"/>
                  </a:lnTo>
                  <a:lnTo>
                    <a:pt x="2621575" y="3284"/>
                  </a:lnTo>
                  <a:lnTo>
                    <a:pt x="2633025" y="3284"/>
                  </a:lnTo>
                  <a:close/>
                </a:path>
                <a:path w="4894580" h="3810">
                  <a:moveTo>
                    <a:pt x="2606822" y="3284"/>
                  </a:moveTo>
                  <a:lnTo>
                    <a:pt x="2608479" y="1626"/>
                  </a:lnTo>
                  <a:lnTo>
                    <a:pt x="2606822" y="0"/>
                  </a:lnTo>
                  <a:lnTo>
                    <a:pt x="2595383" y="0"/>
                  </a:lnTo>
                  <a:lnTo>
                    <a:pt x="2593726" y="1626"/>
                  </a:lnTo>
                  <a:lnTo>
                    <a:pt x="2595383" y="3284"/>
                  </a:lnTo>
                  <a:lnTo>
                    <a:pt x="2606822" y="3284"/>
                  </a:lnTo>
                  <a:close/>
                </a:path>
                <a:path w="4894580" h="3810">
                  <a:moveTo>
                    <a:pt x="2580630" y="3284"/>
                  </a:moveTo>
                  <a:lnTo>
                    <a:pt x="2582276" y="1626"/>
                  </a:lnTo>
                  <a:lnTo>
                    <a:pt x="2580630" y="0"/>
                  </a:lnTo>
                  <a:lnTo>
                    <a:pt x="2569180" y="0"/>
                  </a:lnTo>
                  <a:lnTo>
                    <a:pt x="2569180" y="3284"/>
                  </a:lnTo>
                  <a:lnTo>
                    <a:pt x="2580630" y="3284"/>
                  </a:lnTo>
                  <a:close/>
                </a:path>
                <a:path w="4894580" h="3810">
                  <a:moveTo>
                    <a:pt x="2554427" y="3284"/>
                  </a:moveTo>
                  <a:lnTo>
                    <a:pt x="2556084" y="1626"/>
                  </a:lnTo>
                  <a:lnTo>
                    <a:pt x="2554427" y="0"/>
                  </a:lnTo>
                  <a:lnTo>
                    <a:pt x="2544613" y="0"/>
                  </a:lnTo>
                  <a:lnTo>
                    <a:pt x="2542977" y="1626"/>
                  </a:lnTo>
                  <a:lnTo>
                    <a:pt x="2544613" y="3284"/>
                  </a:lnTo>
                  <a:lnTo>
                    <a:pt x="2554427" y="3284"/>
                  </a:lnTo>
                  <a:close/>
                </a:path>
                <a:path w="4894580" h="3810">
                  <a:moveTo>
                    <a:pt x="2529881" y="3284"/>
                  </a:moveTo>
                  <a:lnTo>
                    <a:pt x="2531506" y="1626"/>
                  </a:lnTo>
                  <a:lnTo>
                    <a:pt x="2529881" y="0"/>
                  </a:lnTo>
                  <a:lnTo>
                    <a:pt x="2518410" y="0"/>
                  </a:lnTo>
                  <a:lnTo>
                    <a:pt x="2516785" y="1626"/>
                  </a:lnTo>
                  <a:lnTo>
                    <a:pt x="2518410" y="3284"/>
                  </a:lnTo>
                  <a:lnTo>
                    <a:pt x="2529881" y="3284"/>
                  </a:lnTo>
                  <a:close/>
                </a:path>
                <a:path w="4894580" h="3810">
                  <a:moveTo>
                    <a:pt x="2503678" y="3284"/>
                  </a:moveTo>
                  <a:lnTo>
                    <a:pt x="2505303" y="1626"/>
                  </a:lnTo>
                  <a:lnTo>
                    <a:pt x="2503678" y="0"/>
                  </a:lnTo>
                  <a:lnTo>
                    <a:pt x="2492207" y="0"/>
                  </a:lnTo>
                  <a:lnTo>
                    <a:pt x="2490582" y="1626"/>
                  </a:lnTo>
                  <a:lnTo>
                    <a:pt x="2492207" y="3284"/>
                  </a:lnTo>
                  <a:lnTo>
                    <a:pt x="2503678" y="3284"/>
                  </a:lnTo>
                  <a:close/>
                </a:path>
                <a:path w="4894580" h="3810">
                  <a:moveTo>
                    <a:pt x="2477486" y="3284"/>
                  </a:moveTo>
                  <a:lnTo>
                    <a:pt x="2479111" y="1626"/>
                  </a:lnTo>
                  <a:lnTo>
                    <a:pt x="2477486" y="0"/>
                  </a:lnTo>
                  <a:lnTo>
                    <a:pt x="2467640" y="0"/>
                  </a:lnTo>
                  <a:lnTo>
                    <a:pt x="2466004" y="1626"/>
                  </a:lnTo>
                  <a:lnTo>
                    <a:pt x="2467640" y="3284"/>
                  </a:lnTo>
                  <a:lnTo>
                    <a:pt x="2477486" y="3284"/>
                  </a:lnTo>
                  <a:close/>
                </a:path>
                <a:path w="4894580" h="3810">
                  <a:moveTo>
                    <a:pt x="2452908" y="3284"/>
                  </a:moveTo>
                  <a:lnTo>
                    <a:pt x="2454533" y="1626"/>
                  </a:lnTo>
                  <a:lnTo>
                    <a:pt x="2452908" y="0"/>
                  </a:lnTo>
                  <a:lnTo>
                    <a:pt x="2441437" y="0"/>
                  </a:lnTo>
                  <a:lnTo>
                    <a:pt x="2439812" y="1626"/>
                  </a:lnTo>
                  <a:lnTo>
                    <a:pt x="2441437" y="3284"/>
                  </a:lnTo>
                  <a:lnTo>
                    <a:pt x="2452908" y="3284"/>
                  </a:lnTo>
                  <a:close/>
                </a:path>
                <a:path w="4894580" h="3810">
                  <a:moveTo>
                    <a:pt x="2426705" y="3284"/>
                  </a:moveTo>
                  <a:lnTo>
                    <a:pt x="2428341" y="1626"/>
                  </a:lnTo>
                  <a:lnTo>
                    <a:pt x="2426705" y="0"/>
                  </a:lnTo>
                  <a:lnTo>
                    <a:pt x="2415234" y="0"/>
                  </a:lnTo>
                  <a:lnTo>
                    <a:pt x="2413609" y="1626"/>
                  </a:lnTo>
                  <a:lnTo>
                    <a:pt x="2415234" y="3284"/>
                  </a:lnTo>
                  <a:lnTo>
                    <a:pt x="2426705" y="3284"/>
                  </a:lnTo>
                  <a:close/>
                </a:path>
                <a:path w="4894580" h="3810">
                  <a:moveTo>
                    <a:pt x="2400513" y="3284"/>
                  </a:moveTo>
                  <a:lnTo>
                    <a:pt x="2402138" y="1626"/>
                  </a:lnTo>
                  <a:lnTo>
                    <a:pt x="2400513" y="0"/>
                  </a:lnTo>
                  <a:lnTo>
                    <a:pt x="2390688" y="0"/>
                  </a:lnTo>
                  <a:lnTo>
                    <a:pt x="2389042" y="1626"/>
                  </a:lnTo>
                  <a:lnTo>
                    <a:pt x="2390688" y="3284"/>
                  </a:lnTo>
                  <a:lnTo>
                    <a:pt x="2400513" y="3284"/>
                  </a:lnTo>
                  <a:close/>
                </a:path>
                <a:path w="4894580" h="3810">
                  <a:moveTo>
                    <a:pt x="2375935" y="3284"/>
                  </a:moveTo>
                  <a:lnTo>
                    <a:pt x="2377592" y="1626"/>
                  </a:lnTo>
                  <a:lnTo>
                    <a:pt x="2375935" y="0"/>
                  </a:lnTo>
                  <a:lnTo>
                    <a:pt x="2364496" y="0"/>
                  </a:lnTo>
                  <a:lnTo>
                    <a:pt x="2362839" y="1626"/>
                  </a:lnTo>
                  <a:lnTo>
                    <a:pt x="2364496" y="3284"/>
                  </a:lnTo>
                  <a:lnTo>
                    <a:pt x="2375935" y="3284"/>
                  </a:lnTo>
                  <a:close/>
                </a:path>
                <a:path w="4894580" h="3810">
                  <a:moveTo>
                    <a:pt x="2349743" y="3284"/>
                  </a:moveTo>
                  <a:lnTo>
                    <a:pt x="2351389" y="1626"/>
                  </a:lnTo>
                  <a:lnTo>
                    <a:pt x="2349743" y="0"/>
                  </a:lnTo>
                  <a:lnTo>
                    <a:pt x="2338293" y="0"/>
                  </a:lnTo>
                  <a:lnTo>
                    <a:pt x="2336636" y="1626"/>
                  </a:lnTo>
                  <a:lnTo>
                    <a:pt x="2338293" y="3284"/>
                  </a:lnTo>
                  <a:lnTo>
                    <a:pt x="2349743" y="3284"/>
                  </a:lnTo>
                  <a:close/>
                </a:path>
                <a:path w="4894580" h="3810">
                  <a:moveTo>
                    <a:pt x="2323540" y="3284"/>
                  </a:moveTo>
                  <a:lnTo>
                    <a:pt x="2325197" y="1626"/>
                  </a:lnTo>
                  <a:lnTo>
                    <a:pt x="2323540" y="0"/>
                  </a:lnTo>
                  <a:lnTo>
                    <a:pt x="2313726" y="0"/>
                  </a:lnTo>
                  <a:lnTo>
                    <a:pt x="2312090" y="1626"/>
                  </a:lnTo>
                  <a:lnTo>
                    <a:pt x="2313726" y="3284"/>
                  </a:lnTo>
                  <a:lnTo>
                    <a:pt x="2323540" y="3284"/>
                  </a:lnTo>
                  <a:close/>
                </a:path>
                <a:path w="4894580" h="3810">
                  <a:moveTo>
                    <a:pt x="2298994" y="3284"/>
                  </a:moveTo>
                  <a:lnTo>
                    <a:pt x="2298994" y="0"/>
                  </a:lnTo>
                  <a:lnTo>
                    <a:pt x="2287523" y="0"/>
                  </a:lnTo>
                  <a:lnTo>
                    <a:pt x="2285898" y="1626"/>
                  </a:lnTo>
                  <a:lnTo>
                    <a:pt x="2287523" y="3284"/>
                  </a:lnTo>
                  <a:lnTo>
                    <a:pt x="2298994" y="3284"/>
                  </a:lnTo>
                  <a:close/>
                </a:path>
                <a:path w="4894580" h="3810">
                  <a:moveTo>
                    <a:pt x="2272791" y="3284"/>
                  </a:moveTo>
                  <a:lnTo>
                    <a:pt x="2274427" y="1626"/>
                  </a:lnTo>
                  <a:lnTo>
                    <a:pt x="2272791" y="0"/>
                  </a:lnTo>
                  <a:lnTo>
                    <a:pt x="2261320" y="0"/>
                  </a:lnTo>
                  <a:lnTo>
                    <a:pt x="2259695" y="1626"/>
                  </a:lnTo>
                  <a:lnTo>
                    <a:pt x="2261320" y="3284"/>
                  </a:lnTo>
                  <a:lnTo>
                    <a:pt x="2272791" y="3284"/>
                  </a:lnTo>
                  <a:close/>
                </a:path>
                <a:path w="4894580" h="3810">
                  <a:moveTo>
                    <a:pt x="2246599" y="3284"/>
                  </a:moveTo>
                  <a:lnTo>
                    <a:pt x="2248224" y="1626"/>
                  </a:lnTo>
                  <a:lnTo>
                    <a:pt x="2246599" y="0"/>
                  </a:lnTo>
                  <a:lnTo>
                    <a:pt x="2235128" y="0"/>
                  </a:lnTo>
                  <a:lnTo>
                    <a:pt x="2235128" y="3284"/>
                  </a:lnTo>
                  <a:lnTo>
                    <a:pt x="2246599" y="3284"/>
                  </a:lnTo>
                  <a:close/>
                </a:path>
                <a:path w="4894580" h="3810">
                  <a:moveTo>
                    <a:pt x="2222021" y="3284"/>
                  </a:moveTo>
                  <a:lnTo>
                    <a:pt x="2222021" y="0"/>
                  </a:lnTo>
                  <a:lnTo>
                    <a:pt x="2210582" y="0"/>
                  </a:lnTo>
                  <a:lnTo>
                    <a:pt x="2208925" y="1626"/>
                  </a:lnTo>
                  <a:lnTo>
                    <a:pt x="2210582" y="3284"/>
                  </a:lnTo>
                  <a:lnTo>
                    <a:pt x="2222021" y="3284"/>
                  </a:lnTo>
                  <a:close/>
                </a:path>
                <a:path w="4894580" h="3810">
                  <a:moveTo>
                    <a:pt x="2195828" y="3284"/>
                  </a:moveTo>
                  <a:lnTo>
                    <a:pt x="2197475" y="1626"/>
                  </a:lnTo>
                  <a:lnTo>
                    <a:pt x="2195828" y="0"/>
                  </a:lnTo>
                  <a:lnTo>
                    <a:pt x="2184379" y="0"/>
                  </a:lnTo>
                  <a:lnTo>
                    <a:pt x="2182722" y="1626"/>
                  </a:lnTo>
                  <a:lnTo>
                    <a:pt x="2184379" y="3284"/>
                  </a:lnTo>
                  <a:lnTo>
                    <a:pt x="2195828" y="3284"/>
                  </a:lnTo>
                  <a:close/>
                </a:path>
                <a:path w="4894580" h="3810">
                  <a:moveTo>
                    <a:pt x="2169626" y="3284"/>
                  </a:moveTo>
                  <a:lnTo>
                    <a:pt x="2171283" y="1626"/>
                  </a:lnTo>
                  <a:lnTo>
                    <a:pt x="2169626" y="0"/>
                  </a:lnTo>
                  <a:lnTo>
                    <a:pt x="2158176" y="0"/>
                  </a:lnTo>
                  <a:lnTo>
                    <a:pt x="2158176" y="3284"/>
                  </a:lnTo>
                  <a:lnTo>
                    <a:pt x="2169626" y="3284"/>
                  </a:lnTo>
                  <a:close/>
                </a:path>
                <a:path w="4894580" h="3810">
                  <a:moveTo>
                    <a:pt x="2143423" y="3284"/>
                  </a:moveTo>
                  <a:lnTo>
                    <a:pt x="2145080" y="1626"/>
                  </a:lnTo>
                  <a:lnTo>
                    <a:pt x="2143423" y="0"/>
                  </a:lnTo>
                  <a:lnTo>
                    <a:pt x="2133609" y="0"/>
                  </a:lnTo>
                  <a:lnTo>
                    <a:pt x="2131984" y="1626"/>
                  </a:lnTo>
                  <a:lnTo>
                    <a:pt x="2133609" y="3284"/>
                  </a:lnTo>
                  <a:lnTo>
                    <a:pt x="2143423" y="3284"/>
                  </a:lnTo>
                  <a:close/>
                </a:path>
                <a:path w="4894580" h="3810">
                  <a:moveTo>
                    <a:pt x="2118877" y="3284"/>
                  </a:moveTo>
                  <a:lnTo>
                    <a:pt x="2120502" y="1626"/>
                  </a:lnTo>
                  <a:lnTo>
                    <a:pt x="2118877" y="0"/>
                  </a:lnTo>
                  <a:lnTo>
                    <a:pt x="2107406" y="0"/>
                  </a:lnTo>
                  <a:lnTo>
                    <a:pt x="2105781" y="1626"/>
                  </a:lnTo>
                  <a:lnTo>
                    <a:pt x="2107406" y="3284"/>
                  </a:lnTo>
                  <a:lnTo>
                    <a:pt x="2118877" y="3284"/>
                  </a:lnTo>
                  <a:close/>
                </a:path>
                <a:path w="4894580" h="3810">
                  <a:moveTo>
                    <a:pt x="2092674" y="3284"/>
                  </a:moveTo>
                  <a:lnTo>
                    <a:pt x="2094310" y="1626"/>
                  </a:lnTo>
                  <a:lnTo>
                    <a:pt x="2092674" y="0"/>
                  </a:lnTo>
                  <a:lnTo>
                    <a:pt x="2081203" y="0"/>
                  </a:lnTo>
                  <a:lnTo>
                    <a:pt x="2079578" y="1626"/>
                  </a:lnTo>
                  <a:lnTo>
                    <a:pt x="2081203" y="3284"/>
                  </a:lnTo>
                  <a:lnTo>
                    <a:pt x="2092674" y="3284"/>
                  </a:lnTo>
                  <a:close/>
                </a:path>
                <a:path w="4894580" h="3810">
                  <a:moveTo>
                    <a:pt x="2066482" y="3284"/>
                  </a:moveTo>
                  <a:lnTo>
                    <a:pt x="2068107" y="1626"/>
                  </a:lnTo>
                  <a:lnTo>
                    <a:pt x="2066482" y="0"/>
                  </a:lnTo>
                  <a:lnTo>
                    <a:pt x="2056635" y="0"/>
                  </a:lnTo>
                  <a:lnTo>
                    <a:pt x="2055010" y="1626"/>
                  </a:lnTo>
                  <a:lnTo>
                    <a:pt x="2056635" y="3284"/>
                  </a:lnTo>
                  <a:lnTo>
                    <a:pt x="2066482" y="3284"/>
                  </a:lnTo>
                  <a:close/>
                </a:path>
                <a:path w="4894580" h="3810">
                  <a:moveTo>
                    <a:pt x="2041904" y="3284"/>
                  </a:moveTo>
                  <a:lnTo>
                    <a:pt x="2043539" y="1626"/>
                  </a:lnTo>
                  <a:lnTo>
                    <a:pt x="2041904" y="0"/>
                  </a:lnTo>
                  <a:lnTo>
                    <a:pt x="2030432" y="0"/>
                  </a:lnTo>
                  <a:lnTo>
                    <a:pt x="2028808" y="1626"/>
                  </a:lnTo>
                  <a:lnTo>
                    <a:pt x="2030432" y="3284"/>
                  </a:lnTo>
                  <a:lnTo>
                    <a:pt x="2041904" y="3284"/>
                  </a:lnTo>
                  <a:close/>
                </a:path>
                <a:path w="4894580" h="3810">
                  <a:moveTo>
                    <a:pt x="2015711" y="3284"/>
                  </a:moveTo>
                  <a:lnTo>
                    <a:pt x="2017336" y="1626"/>
                  </a:lnTo>
                  <a:lnTo>
                    <a:pt x="2015711" y="0"/>
                  </a:lnTo>
                  <a:lnTo>
                    <a:pt x="2004240" y="0"/>
                  </a:lnTo>
                  <a:lnTo>
                    <a:pt x="2002605" y="1626"/>
                  </a:lnTo>
                  <a:lnTo>
                    <a:pt x="2004240" y="3284"/>
                  </a:lnTo>
                  <a:lnTo>
                    <a:pt x="2015711" y="3284"/>
                  </a:lnTo>
                  <a:close/>
                </a:path>
                <a:path w="4894580" h="3810">
                  <a:moveTo>
                    <a:pt x="1989508" y="3284"/>
                  </a:moveTo>
                  <a:lnTo>
                    <a:pt x="1991133" y="1626"/>
                  </a:lnTo>
                  <a:lnTo>
                    <a:pt x="1989508" y="0"/>
                  </a:lnTo>
                  <a:lnTo>
                    <a:pt x="1979694" y="0"/>
                  </a:lnTo>
                  <a:lnTo>
                    <a:pt x="1978037" y="1626"/>
                  </a:lnTo>
                  <a:lnTo>
                    <a:pt x="1979694" y="3284"/>
                  </a:lnTo>
                  <a:lnTo>
                    <a:pt x="1989508" y="3284"/>
                  </a:lnTo>
                  <a:close/>
                </a:path>
                <a:path w="4894580" h="3810">
                  <a:moveTo>
                    <a:pt x="1964941" y="3284"/>
                  </a:moveTo>
                  <a:lnTo>
                    <a:pt x="1966588" y="1626"/>
                  </a:lnTo>
                  <a:lnTo>
                    <a:pt x="1964941" y="0"/>
                  </a:lnTo>
                  <a:lnTo>
                    <a:pt x="1953492" y="0"/>
                  </a:lnTo>
                  <a:lnTo>
                    <a:pt x="1951834" y="1626"/>
                  </a:lnTo>
                  <a:lnTo>
                    <a:pt x="1953492" y="3284"/>
                  </a:lnTo>
                  <a:lnTo>
                    <a:pt x="1964941" y="3284"/>
                  </a:lnTo>
                  <a:close/>
                </a:path>
                <a:path w="4894580" h="3810">
                  <a:moveTo>
                    <a:pt x="1938738" y="3284"/>
                  </a:moveTo>
                  <a:lnTo>
                    <a:pt x="1940395" y="1626"/>
                  </a:lnTo>
                  <a:lnTo>
                    <a:pt x="1938738" y="0"/>
                  </a:lnTo>
                  <a:lnTo>
                    <a:pt x="1927289" y="0"/>
                  </a:lnTo>
                  <a:lnTo>
                    <a:pt x="1925642" y="1626"/>
                  </a:lnTo>
                  <a:lnTo>
                    <a:pt x="1927289" y="3284"/>
                  </a:lnTo>
                  <a:lnTo>
                    <a:pt x="1938738" y="3284"/>
                  </a:lnTo>
                  <a:close/>
                </a:path>
                <a:path w="4894580" h="3810">
                  <a:moveTo>
                    <a:pt x="1912535" y="3284"/>
                  </a:moveTo>
                  <a:lnTo>
                    <a:pt x="1914192" y="1626"/>
                  </a:lnTo>
                  <a:lnTo>
                    <a:pt x="1912535" y="0"/>
                  </a:lnTo>
                  <a:lnTo>
                    <a:pt x="1902721" y="0"/>
                  </a:lnTo>
                  <a:lnTo>
                    <a:pt x="1901096" y="1626"/>
                  </a:lnTo>
                  <a:lnTo>
                    <a:pt x="1902721" y="3284"/>
                  </a:lnTo>
                  <a:lnTo>
                    <a:pt x="1912535" y="3284"/>
                  </a:lnTo>
                  <a:close/>
                </a:path>
                <a:path w="4894580" h="3810">
                  <a:moveTo>
                    <a:pt x="1887990" y="3284"/>
                  </a:moveTo>
                  <a:lnTo>
                    <a:pt x="1887990" y="0"/>
                  </a:lnTo>
                  <a:lnTo>
                    <a:pt x="1876518" y="0"/>
                  </a:lnTo>
                  <a:lnTo>
                    <a:pt x="1874893" y="1626"/>
                  </a:lnTo>
                  <a:lnTo>
                    <a:pt x="1876518" y="3284"/>
                  </a:lnTo>
                  <a:lnTo>
                    <a:pt x="1887990" y="3284"/>
                  </a:lnTo>
                  <a:close/>
                </a:path>
                <a:path w="4894580" h="3810">
                  <a:moveTo>
                    <a:pt x="1861797" y="3284"/>
                  </a:moveTo>
                  <a:lnTo>
                    <a:pt x="1863422" y="1626"/>
                  </a:lnTo>
                  <a:lnTo>
                    <a:pt x="1861797" y="0"/>
                  </a:lnTo>
                  <a:lnTo>
                    <a:pt x="1850315" y="0"/>
                  </a:lnTo>
                  <a:lnTo>
                    <a:pt x="1848690" y="1626"/>
                  </a:lnTo>
                  <a:lnTo>
                    <a:pt x="1850315" y="3284"/>
                  </a:lnTo>
                  <a:lnTo>
                    <a:pt x="1861797" y="3284"/>
                  </a:lnTo>
                  <a:close/>
                </a:path>
                <a:path w="4894580" h="3810">
                  <a:moveTo>
                    <a:pt x="1835594" y="3284"/>
                  </a:moveTo>
                  <a:lnTo>
                    <a:pt x="1837219" y="1626"/>
                  </a:lnTo>
                  <a:lnTo>
                    <a:pt x="1835594" y="0"/>
                  </a:lnTo>
                  <a:lnTo>
                    <a:pt x="1824123" y="0"/>
                  </a:lnTo>
                  <a:lnTo>
                    <a:pt x="1824123" y="3284"/>
                  </a:lnTo>
                  <a:lnTo>
                    <a:pt x="1835594" y="3284"/>
                  </a:lnTo>
                  <a:close/>
                </a:path>
                <a:path w="4894580" h="3810">
                  <a:moveTo>
                    <a:pt x="1811016" y="3284"/>
                  </a:moveTo>
                  <a:lnTo>
                    <a:pt x="1811016" y="0"/>
                  </a:lnTo>
                  <a:lnTo>
                    <a:pt x="1799577" y="0"/>
                  </a:lnTo>
                  <a:lnTo>
                    <a:pt x="1797920" y="1626"/>
                  </a:lnTo>
                  <a:lnTo>
                    <a:pt x="1799577" y="3284"/>
                  </a:lnTo>
                  <a:lnTo>
                    <a:pt x="1811016" y="3284"/>
                  </a:lnTo>
                  <a:close/>
                </a:path>
                <a:path w="4894580" h="3810">
                  <a:moveTo>
                    <a:pt x="1784824" y="3284"/>
                  </a:moveTo>
                  <a:lnTo>
                    <a:pt x="1786471" y="1626"/>
                  </a:lnTo>
                  <a:lnTo>
                    <a:pt x="1784824" y="0"/>
                  </a:lnTo>
                  <a:lnTo>
                    <a:pt x="1773374" y="0"/>
                  </a:lnTo>
                  <a:lnTo>
                    <a:pt x="1771717" y="1626"/>
                  </a:lnTo>
                  <a:lnTo>
                    <a:pt x="1773374" y="3284"/>
                  </a:lnTo>
                  <a:lnTo>
                    <a:pt x="1784824" y="3284"/>
                  </a:lnTo>
                  <a:close/>
                </a:path>
                <a:path w="4894580" h="3810">
                  <a:moveTo>
                    <a:pt x="1758621" y="3284"/>
                  </a:moveTo>
                  <a:lnTo>
                    <a:pt x="1760278" y="1626"/>
                  </a:lnTo>
                  <a:lnTo>
                    <a:pt x="1758621" y="0"/>
                  </a:lnTo>
                  <a:lnTo>
                    <a:pt x="1747172" y="0"/>
                  </a:lnTo>
                  <a:lnTo>
                    <a:pt x="1747172" y="3284"/>
                  </a:lnTo>
                  <a:lnTo>
                    <a:pt x="1758621" y="3284"/>
                  </a:lnTo>
                  <a:close/>
                </a:path>
                <a:path w="4894580" h="3810">
                  <a:moveTo>
                    <a:pt x="1732418" y="3284"/>
                  </a:moveTo>
                  <a:lnTo>
                    <a:pt x="1734075" y="1626"/>
                  </a:lnTo>
                  <a:lnTo>
                    <a:pt x="1732418" y="0"/>
                  </a:lnTo>
                  <a:lnTo>
                    <a:pt x="1722604" y="0"/>
                  </a:lnTo>
                  <a:lnTo>
                    <a:pt x="1720979" y="1626"/>
                  </a:lnTo>
                  <a:lnTo>
                    <a:pt x="1722604" y="3284"/>
                  </a:lnTo>
                  <a:lnTo>
                    <a:pt x="1732418" y="3284"/>
                  </a:lnTo>
                  <a:close/>
                </a:path>
                <a:path w="4894580" h="3810">
                  <a:moveTo>
                    <a:pt x="1707872" y="3284"/>
                  </a:moveTo>
                  <a:lnTo>
                    <a:pt x="1709508" y="1626"/>
                  </a:lnTo>
                  <a:lnTo>
                    <a:pt x="1707872" y="0"/>
                  </a:lnTo>
                  <a:lnTo>
                    <a:pt x="1696401" y="0"/>
                  </a:lnTo>
                  <a:lnTo>
                    <a:pt x="1694776" y="1626"/>
                  </a:lnTo>
                  <a:lnTo>
                    <a:pt x="1696401" y="3284"/>
                  </a:lnTo>
                  <a:lnTo>
                    <a:pt x="1707872" y="3284"/>
                  </a:lnTo>
                  <a:close/>
                </a:path>
                <a:path w="4894580" h="3810">
                  <a:moveTo>
                    <a:pt x="1681680" y="3284"/>
                  </a:moveTo>
                  <a:lnTo>
                    <a:pt x="1683305" y="1626"/>
                  </a:lnTo>
                  <a:lnTo>
                    <a:pt x="1681680" y="0"/>
                  </a:lnTo>
                  <a:lnTo>
                    <a:pt x="1670209" y="0"/>
                  </a:lnTo>
                  <a:lnTo>
                    <a:pt x="1668573" y="1626"/>
                  </a:lnTo>
                  <a:lnTo>
                    <a:pt x="1670209" y="3284"/>
                  </a:lnTo>
                  <a:lnTo>
                    <a:pt x="1681680" y="3284"/>
                  </a:lnTo>
                  <a:close/>
                </a:path>
                <a:path w="4894580" h="3810">
                  <a:moveTo>
                    <a:pt x="1655477" y="3284"/>
                  </a:moveTo>
                  <a:lnTo>
                    <a:pt x="1657102" y="1626"/>
                  </a:lnTo>
                  <a:lnTo>
                    <a:pt x="1655477" y="0"/>
                  </a:lnTo>
                  <a:lnTo>
                    <a:pt x="1645631" y="0"/>
                  </a:lnTo>
                  <a:lnTo>
                    <a:pt x="1644006" y="1626"/>
                  </a:lnTo>
                  <a:lnTo>
                    <a:pt x="1645631" y="3284"/>
                  </a:lnTo>
                  <a:lnTo>
                    <a:pt x="1655477" y="3284"/>
                  </a:lnTo>
                  <a:close/>
                </a:path>
                <a:path w="4894580" h="3810">
                  <a:moveTo>
                    <a:pt x="1630910" y="3284"/>
                  </a:moveTo>
                  <a:lnTo>
                    <a:pt x="1632535" y="1626"/>
                  </a:lnTo>
                  <a:lnTo>
                    <a:pt x="1630910" y="0"/>
                  </a:lnTo>
                  <a:lnTo>
                    <a:pt x="1619439" y="0"/>
                  </a:lnTo>
                  <a:lnTo>
                    <a:pt x="1617803" y="1626"/>
                  </a:lnTo>
                  <a:lnTo>
                    <a:pt x="1619439" y="3284"/>
                  </a:lnTo>
                  <a:lnTo>
                    <a:pt x="1630910" y="3284"/>
                  </a:lnTo>
                  <a:close/>
                </a:path>
                <a:path w="4894580" h="3810">
                  <a:moveTo>
                    <a:pt x="1604707" y="3284"/>
                  </a:moveTo>
                  <a:lnTo>
                    <a:pt x="1606332" y="1626"/>
                  </a:lnTo>
                  <a:lnTo>
                    <a:pt x="1604707" y="0"/>
                  </a:lnTo>
                  <a:lnTo>
                    <a:pt x="1593236" y="0"/>
                  </a:lnTo>
                  <a:lnTo>
                    <a:pt x="1591611" y="1626"/>
                  </a:lnTo>
                  <a:lnTo>
                    <a:pt x="1593236" y="3284"/>
                  </a:lnTo>
                  <a:lnTo>
                    <a:pt x="1604707" y="3284"/>
                  </a:lnTo>
                  <a:close/>
                </a:path>
                <a:path w="4894580" h="3810">
                  <a:moveTo>
                    <a:pt x="1578504" y="3284"/>
                  </a:moveTo>
                  <a:lnTo>
                    <a:pt x="1580140" y="1626"/>
                  </a:lnTo>
                  <a:lnTo>
                    <a:pt x="1578504" y="0"/>
                  </a:lnTo>
                  <a:lnTo>
                    <a:pt x="1568690" y="0"/>
                  </a:lnTo>
                  <a:lnTo>
                    <a:pt x="1567033" y="1626"/>
                  </a:lnTo>
                  <a:lnTo>
                    <a:pt x="1568690" y="3284"/>
                  </a:lnTo>
                  <a:lnTo>
                    <a:pt x="1578504" y="3284"/>
                  </a:lnTo>
                  <a:close/>
                </a:path>
                <a:path w="4894580" h="3810">
                  <a:moveTo>
                    <a:pt x="1553937" y="3284"/>
                  </a:moveTo>
                  <a:lnTo>
                    <a:pt x="1555594" y="1626"/>
                  </a:lnTo>
                  <a:lnTo>
                    <a:pt x="1553937" y="0"/>
                  </a:lnTo>
                  <a:lnTo>
                    <a:pt x="1542487" y="0"/>
                  </a:lnTo>
                  <a:lnTo>
                    <a:pt x="1540841" y="1626"/>
                  </a:lnTo>
                  <a:lnTo>
                    <a:pt x="1542487" y="3284"/>
                  </a:lnTo>
                  <a:lnTo>
                    <a:pt x="1553937" y="3284"/>
                  </a:lnTo>
                  <a:close/>
                </a:path>
                <a:path w="4894580" h="3810">
                  <a:moveTo>
                    <a:pt x="1527734" y="3284"/>
                  </a:moveTo>
                  <a:lnTo>
                    <a:pt x="1529391" y="1626"/>
                  </a:lnTo>
                  <a:lnTo>
                    <a:pt x="1527734" y="0"/>
                  </a:lnTo>
                  <a:lnTo>
                    <a:pt x="1516295" y="0"/>
                  </a:lnTo>
                  <a:lnTo>
                    <a:pt x="1514638" y="1626"/>
                  </a:lnTo>
                  <a:lnTo>
                    <a:pt x="1516295" y="3284"/>
                  </a:lnTo>
                  <a:lnTo>
                    <a:pt x="1527734" y="3284"/>
                  </a:lnTo>
                  <a:close/>
                </a:path>
                <a:path w="4894580" h="3810">
                  <a:moveTo>
                    <a:pt x="1501542" y="3284"/>
                  </a:moveTo>
                  <a:lnTo>
                    <a:pt x="1503188" y="1626"/>
                  </a:lnTo>
                  <a:lnTo>
                    <a:pt x="1501542" y="0"/>
                  </a:lnTo>
                  <a:lnTo>
                    <a:pt x="1491717" y="0"/>
                  </a:lnTo>
                  <a:lnTo>
                    <a:pt x="1490092" y="1626"/>
                  </a:lnTo>
                  <a:lnTo>
                    <a:pt x="1491717" y="3284"/>
                  </a:lnTo>
                  <a:lnTo>
                    <a:pt x="1501542" y="3284"/>
                  </a:lnTo>
                  <a:close/>
                </a:path>
                <a:path w="4894580" h="3810">
                  <a:moveTo>
                    <a:pt x="1476996" y="3284"/>
                  </a:moveTo>
                  <a:lnTo>
                    <a:pt x="1476996" y="0"/>
                  </a:lnTo>
                  <a:lnTo>
                    <a:pt x="1465514" y="0"/>
                  </a:lnTo>
                  <a:lnTo>
                    <a:pt x="1463889" y="1626"/>
                  </a:lnTo>
                  <a:lnTo>
                    <a:pt x="1465514" y="3284"/>
                  </a:lnTo>
                  <a:lnTo>
                    <a:pt x="1476996" y="3284"/>
                  </a:lnTo>
                  <a:close/>
                </a:path>
                <a:path w="4894580" h="3810">
                  <a:moveTo>
                    <a:pt x="1450793" y="3284"/>
                  </a:moveTo>
                  <a:lnTo>
                    <a:pt x="1452418" y="1626"/>
                  </a:lnTo>
                  <a:lnTo>
                    <a:pt x="1450793" y="0"/>
                  </a:lnTo>
                  <a:lnTo>
                    <a:pt x="1439322" y="0"/>
                  </a:lnTo>
                  <a:lnTo>
                    <a:pt x="1437697" y="1626"/>
                  </a:lnTo>
                  <a:lnTo>
                    <a:pt x="1439322" y="3284"/>
                  </a:lnTo>
                  <a:lnTo>
                    <a:pt x="1450793" y="3284"/>
                  </a:lnTo>
                  <a:close/>
                </a:path>
                <a:path w="4894580" h="3810">
                  <a:moveTo>
                    <a:pt x="1424590" y="3284"/>
                  </a:moveTo>
                  <a:lnTo>
                    <a:pt x="1426215" y="1626"/>
                  </a:lnTo>
                  <a:lnTo>
                    <a:pt x="1424590" y="0"/>
                  </a:lnTo>
                  <a:lnTo>
                    <a:pt x="1413119" y="0"/>
                  </a:lnTo>
                  <a:lnTo>
                    <a:pt x="1413119" y="3284"/>
                  </a:lnTo>
                  <a:lnTo>
                    <a:pt x="1424590" y="3284"/>
                  </a:lnTo>
                  <a:close/>
                </a:path>
                <a:path w="4894580" h="3810">
                  <a:moveTo>
                    <a:pt x="1400023" y="3284"/>
                  </a:moveTo>
                  <a:lnTo>
                    <a:pt x="1400023" y="0"/>
                  </a:lnTo>
                  <a:lnTo>
                    <a:pt x="1388552" y="0"/>
                  </a:lnTo>
                  <a:lnTo>
                    <a:pt x="1386916" y="1626"/>
                  </a:lnTo>
                  <a:lnTo>
                    <a:pt x="1388552" y="3284"/>
                  </a:lnTo>
                  <a:lnTo>
                    <a:pt x="1400023" y="3284"/>
                  </a:lnTo>
                  <a:close/>
                </a:path>
                <a:path w="4894580" h="3810">
                  <a:moveTo>
                    <a:pt x="1373820" y="3284"/>
                  </a:moveTo>
                  <a:lnTo>
                    <a:pt x="1375445" y="1626"/>
                  </a:lnTo>
                  <a:lnTo>
                    <a:pt x="1373820" y="0"/>
                  </a:lnTo>
                  <a:lnTo>
                    <a:pt x="1362349" y="0"/>
                  </a:lnTo>
                  <a:lnTo>
                    <a:pt x="1360724" y="1626"/>
                  </a:lnTo>
                  <a:lnTo>
                    <a:pt x="1362349" y="3284"/>
                  </a:lnTo>
                  <a:lnTo>
                    <a:pt x="1373820" y="3284"/>
                  </a:lnTo>
                  <a:close/>
                </a:path>
                <a:path w="4894580" h="3810">
                  <a:moveTo>
                    <a:pt x="1347617" y="3284"/>
                  </a:moveTo>
                  <a:lnTo>
                    <a:pt x="1349253" y="1626"/>
                  </a:lnTo>
                  <a:lnTo>
                    <a:pt x="1347617" y="0"/>
                  </a:lnTo>
                  <a:lnTo>
                    <a:pt x="1336146" y="0"/>
                  </a:lnTo>
                  <a:lnTo>
                    <a:pt x="1336146" y="3284"/>
                  </a:lnTo>
                  <a:lnTo>
                    <a:pt x="1347617" y="3284"/>
                  </a:lnTo>
                  <a:close/>
                </a:path>
                <a:path w="4894580" h="3810">
                  <a:moveTo>
                    <a:pt x="1321425" y="3284"/>
                  </a:moveTo>
                  <a:lnTo>
                    <a:pt x="1323050" y="1626"/>
                  </a:lnTo>
                  <a:lnTo>
                    <a:pt x="1321425" y="0"/>
                  </a:lnTo>
                  <a:lnTo>
                    <a:pt x="1311600" y="0"/>
                  </a:lnTo>
                  <a:lnTo>
                    <a:pt x="1309953" y="1626"/>
                  </a:lnTo>
                  <a:lnTo>
                    <a:pt x="1311600" y="3284"/>
                  </a:lnTo>
                  <a:lnTo>
                    <a:pt x="1321425" y="3284"/>
                  </a:lnTo>
                  <a:close/>
                </a:path>
                <a:path w="4894580" h="3810">
                  <a:moveTo>
                    <a:pt x="1296847" y="3284"/>
                  </a:moveTo>
                  <a:lnTo>
                    <a:pt x="1298504" y="1626"/>
                  </a:lnTo>
                  <a:lnTo>
                    <a:pt x="1296847" y="0"/>
                  </a:lnTo>
                  <a:lnTo>
                    <a:pt x="1285408" y="0"/>
                  </a:lnTo>
                  <a:lnTo>
                    <a:pt x="1283751" y="1626"/>
                  </a:lnTo>
                  <a:lnTo>
                    <a:pt x="1285408" y="3284"/>
                  </a:lnTo>
                  <a:lnTo>
                    <a:pt x="1296847" y="3284"/>
                  </a:lnTo>
                  <a:close/>
                </a:path>
                <a:path w="4894580" h="3810">
                  <a:moveTo>
                    <a:pt x="1270676" y="3284"/>
                  </a:moveTo>
                  <a:lnTo>
                    <a:pt x="1272301" y="1626"/>
                  </a:lnTo>
                  <a:lnTo>
                    <a:pt x="1270676" y="0"/>
                  </a:lnTo>
                  <a:lnTo>
                    <a:pt x="1259205" y="0"/>
                  </a:lnTo>
                  <a:lnTo>
                    <a:pt x="1257580" y="1626"/>
                  </a:lnTo>
                  <a:lnTo>
                    <a:pt x="1259205" y="3284"/>
                  </a:lnTo>
                  <a:lnTo>
                    <a:pt x="1270676" y="3284"/>
                  </a:lnTo>
                  <a:close/>
                </a:path>
                <a:path w="4894580" h="3810">
                  <a:moveTo>
                    <a:pt x="1244473" y="3284"/>
                  </a:moveTo>
                  <a:lnTo>
                    <a:pt x="1246109" y="1626"/>
                  </a:lnTo>
                  <a:lnTo>
                    <a:pt x="1244473" y="0"/>
                  </a:lnTo>
                  <a:lnTo>
                    <a:pt x="1234637" y="0"/>
                  </a:lnTo>
                  <a:lnTo>
                    <a:pt x="1233002" y="1626"/>
                  </a:lnTo>
                  <a:lnTo>
                    <a:pt x="1234637" y="3284"/>
                  </a:lnTo>
                  <a:lnTo>
                    <a:pt x="1244473" y="3284"/>
                  </a:lnTo>
                  <a:close/>
                </a:path>
                <a:path w="4894580" h="3810">
                  <a:moveTo>
                    <a:pt x="1219906" y="3284"/>
                  </a:moveTo>
                  <a:lnTo>
                    <a:pt x="1221531" y="1626"/>
                  </a:lnTo>
                  <a:lnTo>
                    <a:pt x="1219906" y="0"/>
                  </a:lnTo>
                  <a:lnTo>
                    <a:pt x="1208434" y="0"/>
                  </a:lnTo>
                  <a:lnTo>
                    <a:pt x="1206810" y="1626"/>
                  </a:lnTo>
                  <a:lnTo>
                    <a:pt x="1208434" y="3284"/>
                  </a:lnTo>
                  <a:lnTo>
                    <a:pt x="1219906" y="3284"/>
                  </a:lnTo>
                  <a:close/>
                </a:path>
                <a:path w="4894580" h="3810">
                  <a:moveTo>
                    <a:pt x="1193703" y="3284"/>
                  </a:moveTo>
                  <a:lnTo>
                    <a:pt x="1195338" y="1626"/>
                  </a:lnTo>
                  <a:lnTo>
                    <a:pt x="1193703" y="0"/>
                  </a:lnTo>
                  <a:lnTo>
                    <a:pt x="1182232" y="0"/>
                  </a:lnTo>
                  <a:lnTo>
                    <a:pt x="1180607" y="1626"/>
                  </a:lnTo>
                  <a:lnTo>
                    <a:pt x="1182232" y="3284"/>
                  </a:lnTo>
                  <a:lnTo>
                    <a:pt x="1193703" y="3284"/>
                  </a:lnTo>
                  <a:close/>
                </a:path>
                <a:path w="4894580" h="3810">
                  <a:moveTo>
                    <a:pt x="1167511" y="3284"/>
                  </a:moveTo>
                  <a:lnTo>
                    <a:pt x="1169135" y="1626"/>
                  </a:lnTo>
                  <a:lnTo>
                    <a:pt x="1167511" y="0"/>
                  </a:lnTo>
                  <a:lnTo>
                    <a:pt x="1157686" y="0"/>
                  </a:lnTo>
                  <a:lnTo>
                    <a:pt x="1156029" y="1626"/>
                  </a:lnTo>
                  <a:lnTo>
                    <a:pt x="1157686" y="3284"/>
                  </a:lnTo>
                  <a:lnTo>
                    <a:pt x="1167511" y="3284"/>
                  </a:lnTo>
                  <a:close/>
                </a:path>
                <a:path w="4894580" h="3810">
                  <a:moveTo>
                    <a:pt x="1142932" y="3284"/>
                  </a:moveTo>
                  <a:lnTo>
                    <a:pt x="1144590" y="1626"/>
                  </a:lnTo>
                  <a:lnTo>
                    <a:pt x="1142932" y="0"/>
                  </a:lnTo>
                  <a:lnTo>
                    <a:pt x="1131494" y="0"/>
                  </a:lnTo>
                  <a:lnTo>
                    <a:pt x="1129836" y="1626"/>
                  </a:lnTo>
                  <a:lnTo>
                    <a:pt x="1131494" y="3284"/>
                  </a:lnTo>
                  <a:lnTo>
                    <a:pt x="1142932" y="3284"/>
                  </a:lnTo>
                  <a:close/>
                </a:path>
                <a:path w="4894580" h="3810">
                  <a:moveTo>
                    <a:pt x="1116730" y="3284"/>
                  </a:moveTo>
                  <a:lnTo>
                    <a:pt x="1118387" y="1626"/>
                  </a:lnTo>
                  <a:lnTo>
                    <a:pt x="1116730" y="0"/>
                  </a:lnTo>
                  <a:lnTo>
                    <a:pt x="1105291" y="0"/>
                  </a:lnTo>
                  <a:lnTo>
                    <a:pt x="1103633" y="1626"/>
                  </a:lnTo>
                  <a:lnTo>
                    <a:pt x="1105291" y="3284"/>
                  </a:lnTo>
                  <a:lnTo>
                    <a:pt x="1116730" y="3284"/>
                  </a:lnTo>
                  <a:close/>
                </a:path>
                <a:path w="4894580" h="3810">
                  <a:moveTo>
                    <a:pt x="1090537" y="3284"/>
                  </a:moveTo>
                  <a:lnTo>
                    <a:pt x="1092184" y="1626"/>
                  </a:lnTo>
                  <a:lnTo>
                    <a:pt x="1090537" y="0"/>
                  </a:lnTo>
                  <a:lnTo>
                    <a:pt x="1080713" y="0"/>
                  </a:lnTo>
                  <a:lnTo>
                    <a:pt x="1079088" y="1626"/>
                  </a:lnTo>
                  <a:lnTo>
                    <a:pt x="1080713" y="3284"/>
                  </a:lnTo>
                  <a:lnTo>
                    <a:pt x="1090537" y="3284"/>
                  </a:lnTo>
                  <a:close/>
                </a:path>
                <a:path w="4894580" h="3810">
                  <a:moveTo>
                    <a:pt x="1065992" y="3284"/>
                  </a:moveTo>
                  <a:lnTo>
                    <a:pt x="1065992" y="0"/>
                  </a:lnTo>
                  <a:lnTo>
                    <a:pt x="1054520" y="0"/>
                  </a:lnTo>
                  <a:lnTo>
                    <a:pt x="1052885" y="1626"/>
                  </a:lnTo>
                  <a:lnTo>
                    <a:pt x="1054520" y="3284"/>
                  </a:lnTo>
                  <a:lnTo>
                    <a:pt x="1065992" y="3284"/>
                  </a:lnTo>
                  <a:close/>
                </a:path>
                <a:path w="4894580" h="3810">
                  <a:moveTo>
                    <a:pt x="1039789" y="3284"/>
                  </a:moveTo>
                  <a:lnTo>
                    <a:pt x="1041414" y="1626"/>
                  </a:lnTo>
                  <a:lnTo>
                    <a:pt x="1039789" y="0"/>
                  </a:lnTo>
                  <a:lnTo>
                    <a:pt x="1028317" y="0"/>
                  </a:lnTo>
                  <a:lnTo>
                    <a:pt x="1026693" y="1626"/>
                  </a:lnTo>
                  <a:lnTo>
                    <a:pt x="1028317" y="3284"/>
                  </a:lnTo>
                  <a:lnTo>
                    <a:pt x="1039789" y="3284"/>
                  </a:lnTo>
                  <a:close/>
                </a:path>
                <a:path w="4894580" h="3810">
                  <a:moveTo>
                    <a:pt x="1013586" y="3284"/>
                  </a:moveTo>
                  <a:lnTo>
                    <a:pt x="1015221" y="1626"/>
                  </a:lnTo>
                  <a:lnTo>
                    <a:pt x="1013586" y="0"/>
                  </a:lnTo>
                  <a:lnTo>
                    <a:pt x="1002114" y="0"/>
                  </a:lnTo>
                  <a:lnTo>
                    <a:pt x="1002114" y="3284"/>
                  </a:lnTo>
                  <a:lnTo>
                    <a:pt x="1013586" y="3284"/>
                  </a:lnTo>
                  <a:close/>
                </a:path>
                <a:path w="4894580" h="3810">
                  <a:moveTo>
                    <a:pt x="989018" y="3284"/>
                  </a:moveTo>
                  <a:lnTo>
                    <a:pt x="989018" y="0"/>
                  </a:lnTo>
                  <a:lnTo>
                    <a:pt x="977547" y="0"/>
                  </a:lnTo>
                  <a:lnTo>
                    <a:pt x="975922" y="1626"/>
                  </a:lnTo>
                  <a:lnTo>
                    <a:pt x="977547" y="3284"/>
                  </a:lnTo>
                  <a:lnTo>
                    <a:pt x="989018" y="3284"/>
                  </a:lnTo>
                  <a:close/>
                </a:path>
                <a:path w="4894580" h="3810">
                  <a:moveTo>
                    <a:pt x="962815" y="3284"/>
                  </a:moveTo>
                  <a:lnTo>
                    <a:pt x="964451" y="1626"/>
                  </a:lnTo>
                  <a:lnTo>
                    <a:pt x="962815" y="0"/>
                  </a:lnTo>
                  <a:lnTo>
                    <a:pt x="951344" y="0"/>
                  </a:lnTo>
                  <a:lnTo>
                    <a:pt x="949719" y="1626"/>
                  </a:lnTo>
                  <a:lnTo>
                    <a:pt x="951344" y="3284"/>
                  </a:lnTo>
                  <a:lnTo>
                    <a:pt x="962815" y="3284"/>
                  </a:lnTo>
                  <a:close/>
                </a:path>
                <a:path w="4894580" h="3810">
                  <a:moveTo>
                    <a:pt x="936623" y="3284"/>
                  </a:moveTo>
                  <a:lnTo>
                    <a:pt x="938248" y="1626"/>
                  </a:lnTo>
                  <a:lnTo>
                    <a:pt x="936623" y="0"/>
                  </a:lnTo>
                  <a:lnTo>
                    <a:pt x="925152" y="0"/>
                  </a:lnTo>
                  <a:lnTo>
                    <a:pt x="925152" y="3284"/>
                  </a:lnTo>
                  <a:lnTo>
                    <a:pt x="936623" y="3284"/>
                  </a:lnTo>
                  <a:close/>
                </a:path>
                <a:path w="4894580" h="3810">
                  <a:moveTo>
                    <a:pt x="910420" y="3284"/>
                  </a:moveTo>
                  <a:lnTo>
                    <a:pt x="912045" y="1626"/>
                  </a:lnTo>
                  <a:lnTo>
                    <a:pt x="910420" y="0"/>
                  </a:lnTo>
                  <a:lnTo>
                    <a:pt x="900606" y="0"/>
                  </a:lnTo>
                  <a:lnTo>
                    <a:pt x="898949" y="1626"/>
                  </a:lnTo>
                  <a:lnTo>
                    <a:pt x="900606" y="3284"/>
                  </a:lnTo>
                  <a:lnTo>
                    <a:pt x="910420" y="3284"/>
                  </a:lnTo>
                  <a:close/>
                </a:path>
                <a:path w="4894580" h="3810">
                  <a:moveTo>
                    <a:pt x="885853" y="3284"/>
                  </a:moveTo>
                  <a:lnTo>
                    <a:pt x="887499" y="1626"/>
                  </a:lnTo>
                  <a:lnTo>
                    <a:pt x="885853" y="0"/>
                  </a:lnTo>
                  <a:lnTo>
                    <a:pt x="874403" y="0"/>
                  </a:lnTo>
                  <a:lnTo>
                    <a:pt x="872746" y="1626"/>
                  </a:lnTo>
                  <a:lnTo>
                    <a:pt x="874403" y="3284"/>
                  </a:lnTo>
                  <a:lnTo>
                    <a:pt x="885853" y="3284"/>
                  </a:lnTo>
                  <a:close/>
                </a:path>
                <a:path w="4894580" h="3810">
                  <a:moveTo>
                    <a:pt x="859650" y="3284"/>
                  </a:moveTo>
                  <a:lnTo>
                    <a:pt x="861307" y="1626"/>
                  </a:lnTo>
                  <a:lnTo>
                    <a:pt x="859650" y="0"/>
                  </a:lnTo>
                  <a:lnTo>
                    <a:pt x="848200" y="0"/>
                  </a:lnTo>
                  <a:lnTo>
                    <a:pt x="846554" y="1626"/>
                  </a:lnTo>
                  <a:lnTo>
                    <a:pt x="848200" y="3284"/>
                  </a:lnTo>
                  <a:lnTo>
                    <a:pt x="859650" y="3284"/>
                  </a:lnTo>
                  <a:close/>
                </a:path>
                <a:path w="4894580" h="3810">
                  <a:moveTo>
                    <a:pt x="833447" y="3284"/>
                  </a:moveTo>
                  <a:lnTo>
                    <a:pt x="835104" y="1626"/>
                  </a:lnTo>
                  <a:lnTo>
                    <a:pt x="833447" y="0"/>
                  </a:lnTo>
                  <a:lnTo>
                    <a:pt x="823633" y="0"/>
                  </a:lnTo>
                  <a:lnTo>
                    <a:pt x="822008" y="1626"/>
                  </a:lnTo>
                  <a:lnTo>
                    <a:pt x="823633" y="3284"/>
                  </a:lnTo>
                  <a:lnTo>
                    <a:pt x="833447" y="3284"/>
                  </a:lnTo>
                  <a:close/>
                </a:path>
                <a:path w="4894580" h="3810">
                  <a:moveTo>
                    <a:pt x="808901" y="3284"/>
                  </a:moveTo>
                  <a:lnTo>
                    <a:pt x="810526" y="1626"/>
                  </a:lnTo>
                  <a:lnTo>
                    <a:pt x="808901" y="0"/>
                  </a:lnTo>
                  <a:lnTo>
                    <a:pt x="797430" y="0"/>
                  </a:lnTo>
                  <a:lnTo>
                    <a:pt x="795805" y="1626"/>
                  </a:lnTo>
                  <a:lnTo>
                    <a:pt x="797430" y="3284"/>
                  </a:lnTo>
                  <a:lnTo>
                    <a:pt x="808901" y="3284"/>
                  </a:lnTo>
                  <a:close/>
                </a:path>
                <a:path w="4894580" h="3810">
                  <a:moveTo>
                    <a:pt x="782709" y="3284"/>
                  </a:moveTo>
                  <a:lnTo>
                    <a:pt x="784334" y="1626"/>
                  </a:lnTo>
                  <a:lnTo>
                    <a:pt x="782709" y="0"/>
                  </a:lnTo>
                  <a:lnTo>
                    <a:pt x="771227" y="0"/>
                  </a:lnTo>
                  <a:lnTo>
                    <a:pt x="769602" y="1626"/>
                  </a:lnTo>
                  <a:lnTo>
                    <a:pt x="771227" y="3284"/>
                  </a:lnTo>
                  <a:lnTo>
                    <a:pt x="782709" y="3284"/>
                  </a:lnTo>
                  <a:close/>
                </a:path>
                <a:path w="4894580" h="3810">
                  <a:moveTo>
                    <a:pt x="756506" y="3284"/>
                  </a:moveTo>
                  <a:lnTo>
                    <a:pt x="758131" y="1626"/>
                  </a:lnTo>
                  <a:lnTo>
                    <a:pt x="756506" y="0"/>
                  </a:lnTo>
                  <a:lnTo>
                    <a:pt x="746681" y="0"/>
                  </a:lnTo>
                  <a:lnTo>
                    <a:pt x="745035" y="1626"/>
                  </a:lnTo>
                  <a:lnTo>
                    <a:pt x="746681" y="3284"/>
                  </a:lnTo>
                  <a:lnTo>
                    <a:pt x="756506" y="3284"/>
                  </a:lnTo>
                  <a:close/>
                </a:path>
                <a:path w="4894580" h="3810">
                  <a:moveTo>
                    <a:pt x="731928" y="3284"/>
                  </a:moveTo>
                  <a:lnTo>
                    <a:pt x="733585" y="1626"/>
                  </a:lnTo>
                  <a:lnTo>
                    <a:pt x="731928" y="0"/>
                  </a:lnTo>
                  <a:lnTo>
                    <a:pt x="720489" y="0"/>
                  </a:lnTo>
                  <a:lnTo>
                    <a:pt x="718832" y="1626"/>
                  </a:lnTo>
                  <a:lnTo>
                    <a:pt x="720489" y="3284"/>
                  </a:lnTo>
                  <a:lnTo>
                    <a:pt x="731928" y="3284"/>
                  </a:lnTo>
                  <a:close/>
                </a:path>
                <a:path w="4894580" h="3810">
                  <a:moveTo>
                    <a:pt x="705736" y="3284"/>
                  </a:moveTo>
                  <a:lnTo>
                    <a:pt x="707382" y="1626"/>
                  </a:lnTo>
                  <a:lnTo>
                    <a:pt x="705736" y="0"/>
                  </a:lnTo>
                  <a:lnTo>
                    <a:pt x="694286" y="0"/>
                  </a:lnTo>
                  <a:lnTo>
                    <a:pt x="692629" y="1626"/>
                  </a:lnTo>
                  <a:lnTo>
                    <a:pt x="694286" y="3284"/>
                  </a:lnTo>
                  <a:lnTo>
                    <a:pt x="705736" y="3284"/>
                  </a:lnTo>
                  <a:close/>
                </a:path>
                <a:path w="4894580" h="3810">
                  <a:moveTo>
                    <a:pt x="679533" y="3284"/>
                  </a:moveTo>
                  <a:lnTo>
                    <a:pt x="681190" y="1626"/>
                  </a:lnTo>
                  <a:lnTo>
                    <a:pt x="679533" y="0"/>
                  </a:lnTo>
                  <a:lnTo>
                    <a:pt x="669719" y="0"/>
                  </a:lnTo>
                  <a:lnTo>
                    <a:pt x="668083" y="1626"/>
                  </a:lnTo>
                  <a:lnTo>
                    <a:pt x="669719" y="3284"/>
                  </a:lnTo>
                  <a:lnTo>
                    <a:pt x="679533" y="3284"/>
                  </a:lnTo>
                  <a:close/>
                </a:path>
                <a:path w="4894580" h="3810">
                  <a:moveTo>
                    <a:pt x="654987" y="3284"/>
                  </a:moveTo>
                  <a:lnTo>
                    <a:pt x="654987" y="0"/>
                  </a:lnTo>
                  <a:lnTo>
                    <a:pt x="643516" y="0"/>
                  </a:lnTo>
                  <a:lnTo>
                    <a:pt x="641891" y="1626"/>
                  </a:lnTo>
                  <a:lnTo>
                    <a:pt x="643516" y="3284"/>
                  </a:lnTo>
                  <a:lnTo>
                    <a:pt x="654987" y="3284"/>
                  </a:lnTo>
                  <a:close/>
                </a:path>
                <a:path w="4894580" h="3810">
                  <a:moveTo>
                    <a:pt x="628784" y="3284"/>
                  </a:moveTo>
                  <a:lnTo>
                    <a:pt x="630420" y="1626"/>
                  </a:lnTo>
                  <a:lnTo>
                    <a:pt x="628784" y="0"/>
                  </a:lnTo>
                  <a:lnTo>
                    <a:pt x="617313" y="0"/>
                  </a:lnTo>
                  <a:lnTo>
                    <a:pt x="615688" y="1626"/>
                  </a:lnTo>
                  <a:lnTo>
                    <a:pt x="617313" y="3284"/>
                  </a:lnTo>
                  <a:lnTo>
                    <a:pt x="628784" y="3284"/>
                  </a:lnTo>
                  <a:close/>
                </a:path>
                <a:path w="4894580" h="3810">
                  <a:moveTo>
                    <a:pt x="602592" y="3284"/>
                  </a:moveTo>
                  <a:lnTo>
                    <a:pt x="604217" y="1626"/>
                  </a:lnTo>
                  <a:lnTo>
                    <a:pt x="602592" y="0"/>
                  </a:lnTo>
                  <a:lnTo>
                    <a:pt x="591121" y="0"/>
                  </a:lnTo>
                  <a:lnTo>
                    <a:pt x="591121" y="3284"/>
                  </a:lnTo>
                  <a:lnTo>
                    <a:pt x="602592" y="3284"/>
                  </a:lnTo>
                  <a:close/>
                </a:path>
                <a:path w="4894580" h="3810">
                  <a:moveTo>
                    <a:pt x="578014" y="3284"/>
                  </a:moveTo>
                  <a:lnTo>
                    <a:pt x="578014" y="0"/>
                  </a:lnTo>
                  <a:lnTo>
                    <a:pt x="566543" y="0"/>
                  </a:lnTo>
                  <a:lnTo>
                    <a:pt x="564918" y="1626"/>
                  </a:lnTo>
                  <a:lnTo>
                    <a:pt x="566543" y="3284"/>
                  </a:lnTo>
                  <a:lnTo>
                    <a:pt x="578014" y="3284"/>
                  </a:lnTo>
                  <a:close/>
                </a:path>
                <a:path w="4894580" h="3810">
                  <a:moveTo>
                    <a:pt x="551822" y="3284"/>
                  </a:moveTo>
                  <a:lnTo>
                    <a:pt x="553447" y="1626"/>
                  </a:lnTo>
                  <a:lnTo>
                    <a:pt x="551822" y="0"/>
                  </a:lnTo>
                  <a:lnTo>
                    <a:pt x="540351" y="0"/>
                  </a:lnTo>
                  <a:lnTo>
                    <a:pt x="538715" y="1626"/>
                  </a:lnTo>
                  <a:lnTo>
                    <a:pt x="540351" y="3284"/>
                  </a:lnTo>
                  <a:lnTo>
                    <a:pt x="551822" y="3284"/>
                  </a:lnTo>
                  <a:close/>
                </a:path>
                <a:path w="4894580" h="3810">
                  <a:moveTo>
                    <a:pt x="525619" y="3284"/>
                  </a:moveTo>
                  <a:lnTo>
                    <a:pt x="527244" y="1626"/>
                  </a:lnTo>
                  <a:lnTo>
                    <a:pt x="525619" y="0"/>
                  </a:lnTo>
                  <a:lnTo>
                    <a:pt x="514148" y="0"/>
                  </a:lnTo>
                  <a:lnTo>
                    <a:pt x="514148" y="3284"/>
                  </a:lnTo>
                  <a:lnTo>
                    <a:pt x="525619" y="3284"/>
                  </a:lnTo>
                  <a:close/>
                </a:path>
                <a:path w="4894580" h="3810">
                  <a:moveTo>
                    <a:pt x="499416" y="3284"/>
                  </a:moveTo>
                  <a:lnTo>
                    <a:pt x="501052" y="1626"/>
                  </a:lnTo>
                  <a:lnTo>
                    <a:pt x="499416" y="0"/>
                  </a:lnTo>
                  <a:lnTo>
                    <a:pt x="489602" y="0"/>
                  </a:lnTo>
                  <a:lnTo>
                    <a:pt x="487945" y="1626"/>
                  </a:lnTo>
                  <a:lnTo>
                    <a:pt x="489602" y="3284"/>
                  </a:lnTo>
                  <a:lnTo>
                    <a:pt x="499416" y="3284"/>
                  </a:lnTo>
                  <a:close/>
                </a:path>
                <a:path w="4894580" h="3810">
                  <a:moveTo>
                    <a:pt x="474849" y="3284"/>
                  </a:moveTo>
                  <a:lnTo>
                    <a:pt x="476506" y="1626"/>
                  </a:lnTo>
                  <a:lnTo>
                    <a:pt x="474849" y="0"/>
                  </a:lnTo>
                  <a:lnTo>
                    <a:pt x="463399" y="0"/>
                  </a:lnTo>
                  <a:lnTo>
                    <a:pt x="461742" y="1626"/>
                  </a:lnTo>
                  <a:lnTo>
                    <a:pt x="463399" y="3284"/>
                  </a:lnTo>
                  <a:lnTo>
                    <a:pt x="474849" y="3284"/>
                  </a:lnTo>
                  <a:close/>
                </a:path>
                <a:path w="4894580" h="3810">
                  <a:moveTo>
                    <a:pt x="448646" y="3284"/>
                  </a:moveTo>
                  <a:lnTo>
                    <a:pt x="450303" y="1626"/>
                  </a:lnTo>
                  <a:lnTo>
                    <a:pt x="448646" y="0"/>
                  </a:lnTo>
                  <a:lnTo>
                    <a:pt x="437196" y="0"/>
                  </a:lnTo>
                  <a:lnTo>
                    <a:pt x="435550" y="1626"/>
                  </a:lnTo>
                  <a:lnTo>
                    <a:pt x="437196" y="3284"/>
                  </a:lnTo>
                  <a:lnTo>
                    <a:pt x="448646" y="3284"/>
                  </a:lnTo>
                  <a:close/>
                </a:path>
                <a:path w="4894580" h="3810">
                  <a:moveTo>
                    <a:pt x="422443" y="3284"/>
                  </a:moveTo>
                  <a:lnTo>
                    <a:pt x="424100" y="1626"/>
                  </a:lnTo>
                  <a:lnTo>
                    <a:pt x="422443" y="0"/>
                  </a:lnTo>
                  <a:lnTo>
                    <a:pt x="412629" y="0"/>
                  </a:lnTo>
                  <a:lnTo>
                    <a:pt x="411004" y="1626"/>
                  </a:lnTo>
                  <a:lnTo>
                    <a:pt x="412629" y="3284"/>
                  </a:lnTo>
                  <a:lnTo>
                    <a:pt x="422443" y="3284"/>
                  </a:lnTo>
                  <a:close/>
                </a:path>
                <a:path w="4894580" h="3810">
                  <a:moveTo>
                    <a:pt x="397897" y="3284"/>
                  </a:moveTo>
                  <a:lnTo>
                    <a:pt x="399533" y="1626"/>
                  </a:lnTo>
                  <a:lnTo>
                    <a:pt x="397897" y="0"/>
                  </a:lnTo>
                  <a:lnTo>
                    <a:pt x="386426" y="0"/>
                  </a:lnTo>
                  <a:lnTo>
                    <a:pt x="384801" y="1626"/>
                  </a:lnTo>
                  <a:lnTo>
                    <a:pt x="386426" y="3284"/>
                  </a:lnTo>
                  <a:lnTo>
                    <a:pt x="397897" y="3284"/>
                  </a:lnTo>
                  <a:close/>
                </a:path>
                <a:path w="4894580" h="3810">
                  <a:moveTo>
                    <a:pt x="371705" y="3284"/>
                  </a:moveTo>
                  <a:lnTo>
                    <a:pt x="373330" y="1626"/>
                  </a:lnTo>
                  <a:lnTo>
                    <a:pt x="371705" y="0"/>
                  </a:lnTo>
                  <a:lnTo>
                    <a:pt x="360234" y="0"/>
                  </a:lnTo>
                  <a:lnTo>
                    <a:pt x="358598" y="1626"/>
                  </a:lnTo>
                  <a:lnTo>
                    <a:pt x="360234" y="3284"/>
                  </a:lnTo>
                  <a:lnTo>
                    <a:pt x="371705" y="3284"/>
                  </a:lnTo>
                  <a:close/>
                </a:path>
                <a:path w="4894580" h="3810">
                  <a:moveTo>
                    <a:pt x="345502" y="3284"/>
                  </a:moveTo>
                  <a:lnTo>
                    <a:pt x="347127" y="1626"/>
                  </a:lnTo>
                  <a:lnTo>
                    <a:pt x="345502" y="0"/>
                  </a:lnTo>
                  <a:lnTo>
                    <a:pt x="335688" y="0"/>
                  </a:lnTo>
                  <a:lnTo>
                    <a:pt x="334031" y="1626"/>
                  </a:lnTo>
                  <a:lnTo>
                    <a:pt x="335688" y="3284"/>
                  </a:lnTo>
                  <a:lnTo>
                    <a:pt x="345502" y="3284"/>
                  </a:lnTo>
                  <a:close/>
                </a:path>
                <a:path w="4894580" h="3810">
                  <a:moveTo>
                    <a:pt x="320935" y="3284"/>
                  </a:moveTo>
                  <a:lnTo>
                    <a:pt x="322581" y="1626"/>
                  </a:lnTo>
                  <a:lnTo>
                    <a:pt x="320935" y="0"/>
                  </a:lnTo>
                  <a:lnTo>
                    <a:pt x="309485" y="0"/>
                  </a:lnTo>
                  <a:lnTo>
                    <a:pt x="307828" y="1626"/>
                  </a:lnTo>
                  <a:lnTo>
                    <a:pt x="309485" y="3284"/>
                  </a:lnTo>
                  <a:lnTo>
                    <a:pt x="320935" y="3284"/>
                  </a:lnTo>
                  <a:close/>
                </a:path>
                <a:path w="4894580" h="3810">
                  <a:moveTo>
                    <a:pt x="294732" y="3284"/>
                  </a:moveTo>
                  <a:lnTo>
                    <a:pt x="296389" y="1626"/>
                  </a:lnTo>
                  <a:lnTo>
                    <a:pt x="294732" y="0"/>
                  </a:lnTo>
                  <a:lnTo>
                    <a:pt x="283282" y="0"/>
                  </a:lnTo>
                  <a:lnTo>
                    <a:pt x="281636" y="1626"/>
                  </a:lnTo>
                  <a:lnTo>
                    <a:pt x="283282" y="3284"/>
                  </a:lnTo>
                  <a:lnTo>
                    <a:pt x="294732" y="3284"/>
                  </a:lnTo>
                  <a:close/>
                </a:path>
                <a:path w="4894580" h="3810">
                  <a:moveTo>
                    <a:pt x="268529" y="3284"/>
                  </a:moveTo>
                  <a:lnTo>
                    <a:pt x="270186" y="1626"/>
                  </a:lnTo>
                  <a:lnTo>
                    <a:pt x="268529" y="0"/>
                  </a:lnTo>
                  <a:lnTo>
                    <a:pt x="258715" y="0"/>
                  </a:lnTo>
                  <a:lnTo>
                    <a:pt x="257090" y="1626"/>
                  </a:lnTo>
                  <a:lnTo>
                    <a:pt x="258715" y="3284"/>
                  </a:lnTo>
                  <a:lnTo>
                    <a:pt x="268529" y="3284"/>
                  </a:lnTo>
                  <a:close/>
                </a:path>
                <a:path w="4894580" h="3810">
                  <a:moveTo>
                    <a:pt x="243983" y="3284"/>
                  </a:moveTo>
                  <a:lnTo>
                    <a:pt x="243983" y="0"/>
                  </a:lnTo>
                  <a:lnTo>
                    <a:pt x="232512" y="0"/>
                  </a:lnTo>
                  <a:lnTo>
                    <a:pt x="230887" y="1626"/>
                  </a:lnTo>
                  <a:lnTo>
                    <a:pt x="232512" y="3284"/>
                  </a:lnTo>
                  <a:lnTo>
                    <a:pt x="243983" y="3284"/>
                  </a:lnTo>
                  <a:close/>
                </a:path>
                <a:path w="4894580" h="3810">
                  <a:moveTo>
                    <a:pt x="217791" y="3284"/>
                  </a:moveTo>
                  <a:lnTo>
                    <a:pt x="219416" y="1626"/>
                  </a:lnTo>
                  <a:lnTo>
                    <a:pt x="217791" y="0"/>
                  </a:lnTo>
                  <a:lnTo>
                    <a:pt x="206320" y="0"/>
                  </a:lnTo>
                  <a:lnTo>
                    <a:pt x="204684" y="1626"/>
                  </a:lnTo>
                  <a:lnTo>
                    <a:pt x="206320" y="3284"/>
                  </a:lnTo>
                  <a:lnTo>
                    <a:pt x="217791" y="3284"/>
                  </a:lnTo>
                  <a:close/>
                </a:path>
                <a:path w="4894580" h="3810">
                  <a:moveTo>
                    <a:pt x="191588" y="3284"/>
                  </a:moveTo>
                  <a:lnTo>
                    <a:pt x="193213" y="1626"/>
                  </a:lnTo>
                  <a:lnTo>
                    <a:pt x="191588" y="0"/>
                  </a:lnTo>
                  <a:lnTo>
                    <a:pt x="180117" y="0"/>
                  </a:lnTo>
                  <a:lnTo>
                    <a:pt x="180117" y="3284"/>
                  </a:lnTo>
                  <a:lnTo>
                    <a:pt x="191588" y="3284"/>
                  </a:lnTo>
                  <a:close/>
                </a:path>
                <a:path w="4894580" h="3810">
                  <a:moveTo>
                    <a:pt x="167020" y="3284"/>
                  </a:moveTo>
                  <a:lnTo>
                    <a:pt x="167020" y="0"/>
                  </a:lnTo>
                  <a:lnTo>
                    <a:pt x="155539" y="0"/>
                  </a:lnTo>
                  <a:lnTo>
                    <a:pt x="153914" y="1626"/>
                  </a:lnTo>
                  <a:lnTo>
                    <a:pt x="155539" y="3284"/>
                  </a:lnTo>
                  <a:lnTo>
                    <a:pt x="167020" y="3284"/>
                  </a:lnTo>
                  <a:close/>
                </a:path>
                <a:path w="4894580" h="3810">
                  <a:moveTo>
                    <a:pt x="140818" y="3284"/>
                  </a:moveTo>
                  <a:lnTo>
                    <a:pt x="142442" y="1626"/>
                  </a:lnTo>
                  <a:lnTo>
                    <a:pt x="140818" y="0"/>
                  </a:lnTo>
                  <a:lnTo>
                    <a:pt x="129346" y="0"/>
                  </a:lnTo>
                  <a:lnTo>
                    <a:pt x="127721" y="1626"/>
                  </a:lnTo>
                  <a:lnTo>
                    <a:pt x="129346" y="3284"/>
                  </a:lnTo>
                  <a:lnTo>
                    <a:pt x="140818" y="3284"/>
                  </a:lnTo>
                  <a:close/>
                </a:path>
                <a:path w="4894580" h="3810">
                  <a:moveTo>
                    <a:pt x="114615" y="3284"/>
                  </a:moveTo>
                  <a:lnTo>
                    <a:pt x="116239" y="1626"/>
                  </a:lnTo>
                  <a:lnTo>
                    <a:pt x="114615" y="0"/>
                  </a:lnTo>
                  <a:lnTo>
                    <a:pt x="103143" y="0"/>
                  </a:lnTo>
                  <a:lnTo>
                    <a:pt x="103143" y="3284"/>
                  </a:lnTo>
                  <a:lnTo>
                    <a:pt x="114615" y="3284"/>
                  </a:lnTo>
                  <a:close/>
                </a:path>
                <a:path w="4894580" h="3810">
                  <a:moveTo>
                    <a:pt x="88422" y="3284"/>
                  </a:moveTo>
                  <a:lnTo>
                    <a:pt x="90047" y="1626"/>
                  </a:lnTo>
                  <a:lnTo>
                    <a:pt x="88422" y="0"/>
                  </a:lnTo>
                  <a:lnTo>
                    <a:pt x="78598" y="0"/>
                  </a:lnTo>
                  <a:lnTo>
                    <a:pt x="76940" y="1626"/>
                  </a:lnTo>
                  <a:lnTo>
                    <a:pt x="78598" y="3284"/>
                  </a:lnTo>
                  <a:lnTo>
                    <a:pt x="88422" y="3284"/>
                  </a:lnTo>
                  <a:close/>
                </a:path>
                <a:path w="4894580" h="3810">
                  <a:moveTo>
                    <a:pt x="63844" y="3284"/>
                  </a:moveTo>
                  <a:lnTo>
                    <a:pt x="65502" y="1626"/>
                  </a:lnTo>
                  <a:lnTo>
                    <a:pt x="63844" y="0"/>
                  </a:lnTo>
                  <a:lnTo>
                    <a:pt x="52395" y="0"/>
                  </a:lnTo>
                  <a:lnTo>
                    <a:pt x="50748" y="1626"/>
                  </a:lnTo>
                  <a:lnTo>
                    <a:pt x="52395" y="3284"/>
                  </a:lnTo>
                  <a:lnTo>
                    <a:pt x="63844" y="3284"/>
                  </a:lnTo>
                  <a:close/>
                </a:path>
                <a:path w="4894580" h="3810">
                  <a:moveTo>
                    <a:pt x="37641" y="3284"/>
                  </a:moveTo>
                  <a:lnTo>
                    <a:pt x="39299" y="1626"/>
                  </a:lnTo>
                  <a:lnTo>
                    <a:pt x="37641" y="0"/>
                  </a:lnTo>
                  <a:lnTo>
                    <a:pt x="26202" y="0"/>
                  </a:lnTo>
                  <a:lnTo>
                    <a:pt x="24545" y="1626"/>
                  </a:lnTo>
                  <a:lnTo>
                    <a:pt x="26202" y="3284"/>
                  </a:lnTo>
                  <a:lnTo>
                    <a:pt x="37641" y="3284"/>
                  </a:lnTo>
                  <a:close/>
                </a:path>
                <a:path w="4894580" h="3810">
                  <a:moveTo>
                    <a:pt x="11449" y="3284"/>
                  </a:moveTo>
                  <a:lnTo>
                    <a:pt x="13096" y="1626"/>
                  </a:lnTo>
                  <a:lnTo>
                    <a:pt x="11449" y="0"/>
                  </a:lnTo>
                  <a:lnTo>
                    <a:pt x="1624" y="0"/>
                  </a:lnTo>
                  <a:lnTo>
                    <a:pt x="0" y="1626"/>
                  </a:lnTo>
                  <a:lnTo>
                    <a:pt x="1624" y="3284"/>
                  </a:lnTo>
                  <a:lnTo>
                    <a:pt x="11449" y="3284"/>
                  </a:lnTo>
                  <a:close/>
                </a:path>
              </a:pathLst>
            </a:custGeom>
            <a:ln w="3175">
              <a:solidFill>
                <a:srgbClr val="B1B1B1"/>
              </a:solidFill>
            </a:ln>
          </p:spPr>
          <p:txBody>
            <a:bodyPr wrap="square" lIns="0" tIns="0" rIns="0" bIns="0" rtlCol="0"/>
            <a:lstStyle/>
            <a:p>
              <a:endParaRPr/>
            </a:p>
          </p:txBody>
        </p:sp>
        <p:sp>
          <p:nvSpPr>
            <p:cNvPr id="44" name="object 44"/>
            <p:cNvSpPr/>
            <p:nvPr/>
          </p:nvSpPr>
          <p:spPr>
            <a:xfrm>
              <a:off x="1744674" y="4573686"/>
              <a:ext cx="293370" cy="10160"/>
            </a:xfrm>
            <a:custGeom>
              <a:avLst/>
              <a:gdLst/>
              <a:ahLst/>
              <a:cxnLst/>
              <a:rect l="l" t="t" r="r" b="b"/>
              <a:pathLst>
                <a:path w="293369" h="10160">
                  <a:moveTo>
                    <a:pt x="289825" y="0"/>
                  </a:moveTo>
                  <a:lnTo>
                    <a:pt x="3282" y="0"/>
                  </a:lnTo>
                  <a:lnTo>
                    <a:pt x="1624" y="1658"/>
                  </a:lnTo>
                  <a:lnTo>
                    <a:pt x="0" y="4910"/>
                  </a:lnTo>
                  <a:lnTo>
                    <a:pt x="1624" y="8194"/>
                  </a:lnTo>
                  <a:lnTo>
                    <a:pt x="3282" y="9852"/>
                  </a:lnTo>
                  <a:lnTo>
                    <a:pt x="289825" y="9852"/>
                  </a:lnTo>
                  <a:lnTo>
                    <a:pt x="291471" y="8194"/>
                  </a:lnTo>
                  <a:lnTo>
                    <a:pt x="293096" y="4910"/>
                  </a:lnTo>
                  <a:lnTo>
                    <a:pt x="291471" y="1658"/>
                  </a:lnTo>
                  <a:lnTo>
                    <a:pt x="289825" y="0"/>
                  </a:lnTo>
                  <a:close/>
                </a:path>
              </a:pathLst>
            </a:custGeom>
            <a:solidFill>
              <a:srgbClr val="000000"/>
            </a:solidFill>
          </p:spPr>
          <p:txBody>
            <a:bodyPr wrap="square" lIns="0" tIns="0" rIns="0" bIns="0" rtlCol="0"/>
            <a:lstStyle/>
            <a:p>
              <a:endParaRPr/>
            </a:p>
          </p:txBody>
        </p:sp>
        <p:sp>
          <p:nvSpPr>
            <p:cNvPr id="45" name="object 45"/>
            <p:cNvSpPr/>
            <p:nvPr/>
          </p:nvSpPr>
          <p:spPr>
            <a:xfrm>
              <a:off x="1744674" y="4573686"/>
              <a:ext cx="293370" cy="10160"/>
            </a:xfrm>
            <a:custGeom>
              <a:avLst/>
              <a:gdLst/>
              <a:ahLst/>
              <a:cxnLst/>
              <a:rect l="l" t="t" r="r" b="b"/>
              <a:pathLst>
                <a:path w="293369" h="10160">
                  <a:moveTo>
                    <a:pt x="3282" y="0"/>
                  </a:moveTo>
                  <a:lnTo>
                    <a:pt x="1624" y="1658"/>
                  </a:lnTo>
                  <a:lnTo>
                    <a:pt x="0" y="4910"/>
                  </a:lnTo>
                  <a:lnTo>
                    <a:pt x="1624" y="8194"/>
                  </a:lnTo>
                  <a:lnTo>
                    <a:pt x="3282" y="9852"/>
                  </a:lnTo>
                  <a:lnTo>
                    <a:pt x="289825" y="9852"/>
                  </a:lnTo>
                  <a:lnTo>
                    <a:pt x="291471" y="8194"/>
                  </a:lnTo>
                  <a:lnTo>
                    <a:pt x="293096" y="4910"/>
                  </a:lnTo>
                  <a:lnTo>
                    <a:pt x="291471" y="1658"/>
                  </a:lnTo>
                  <a:lnTo>
                    <a:pt x="289825" y="0"/>
                  </a:lnTo>
                  <a:lnTo>
                    <a:pt x="3282" y="0"/>
                  </a:lnTo>
                  <a:close/>
                </a:path>
              </a:pathLst>
            </a:custGeom>
            <a:ln w="3175">
              <a:solidFill>
                <a:srgbClr val="000000"/>
              </a:solidFill>
            </a:ln>
          </p:spPr>
          <p:txBody>
            <a:bodyPr wrap="square" lIns="0" tIns="0" rIns="0" bIns="0" rtlCol="0"/>
            <a:lstStyle/>
            <a:p>
              <a:endParaRPr/>
            </a:p>
          </p:txBody>
        </p:sp>
        <p:sp>
          <p:nvSpPr>
            <p:cNvPr id="46" name="object 46"/>
            <p:cNvSpPr/>
            <p:nvPr/>
          </p:nvSpPr>
          <p:spPr>
            <a:xfrm>
              <a:off x="4647885" y="4542555"/>
              <a:ext cx="293370" cy="10160"/>
            </a:xfrm>
            <a:custGeom>
              <a:avLst/>
              <a:gdLst/>
              <a:ahLst/>
              <a:cxnLst/>
              <a:rect l="l" t="t" r="r" b="b"/>
              <a:pathLst>
                <a:path w="293370" h="10160">
                  <a:moveTo>
                    <a:pt x="289814" y="0"/>
                  </a:moveTo>
                  <a:lnTo>
                    <a:pt x="3282" y="0"/>
                  </a:lnTo>
                  <a:lnTo>
                    <a:pt x="0" y="1658"/>
                  </a:lnTo>
                  <a:lnTo>
                    <a:pt x="0" y="8194"/>
                  </a:lnTo>
                  <a:lnTo>
                    <a:pt x="3282" y="9820"/>
                  </a:lnTo>
                  <a:lnTo>
                    <a:pt x="289814" y="9820"/>
                  </a:lnTo>
                  <a:lnTo>
                    <a:pt x="293096" y="8194"/>
                  </a:lnTo>
                  <a:lnTo>
                    <a:pt x="293096" y="1658"/>
                  </a:lnTo>
                  <a:lnTo>
                    <a:pt x="289814" y="0"/>
                  </a:lnTo>
                  <a:close/>
                </a:path>
              </a:pathLst>
            </a:custGeom>
            <a:solidFill>
              <a:srgbClr val="FF0000"/>
            </a:solidFill>
          </p:spPr>
          <p:txBody>
            <a:bodyPr wrap="square" lIns="0" tIns="0" rIns="0" bIns="0" rtlCol="0"/>
            <a:lstStyle/>
            <a:p>
              <a:endParaRPr/>
            </a:p>
          </p:txBody>
        </p:sp>
        <p:sp>
          <p:nvSpPr>
            <p:cNvPr id="47" name="object 47"/>
            <p:cNvSpPr/>
            <p:nvPr/>
          </p:nvSpPr>
          <p:spPr>
            <a:xfrm>
              <a:off x="4647885" y="4542555"/>
              <a:ext cx="293370" cy="10160"/>
            </a:xfrm>
            <a:custGeom>
              <a:avLst/>
              <a:gdLst/>
              <a:ahLst/>
              <a:cxnLst/>
              <a:rect l="l" t="t" r="r" b="b"/>
              <a:pathLst>
                <a:path w="293370" h="10160">
                  <a:moveTo>
                    <a:pt x="3282" y="0"/>
                  </a:moveTo>
                  <a:lnTo>
                    <a:pt x="0" y="1658"/>
                  </a:lnTo>
                  <a:lnTo>
                    <a:pt x="0" y="8194"/>
                  </a:lnTo>
                  <a:lnTo>
                    <a:pt x="3282" y="9820"/>
                  </a:lnTo>
                  <a:lnTo>
                    <a:pt x="289814" y="9820"/>
                  </a:lnTo>
                  <a:lnTo>
                    <a:pt x="293096" y="8194"/>
                  </a:lnTo>
                  <a:lnTo>
                    <a:pt x="293096" y="1658"/>
                  </a:lnTo>
                  <a:lnTo>
                    <a:pt x="289814" y="0"/>
                  </a:lnTo>
                  <a:lnTo>
                    <a:pt x="3282" y="0"/>
                  </a:lnTo>
                  <a:close/>
                </a:path>
              </a:pathLst>
            </a:custGeom>
            <a:ln w="3175">
              <a:solidFill>
                <a:srgbClr val="FF0000"/>
              </a:solidFill>
            </a:ln>
          </p:spPr>
          <p:txBody>
            <a:bodyPr wrap="square" lIns="0" tIns="0" rIns="0" bIns="0" rtlCol="0"/>
            <a:lstStyle/>
            <a:p>
              <a:endParaRPr/>
            </a:p>
          </p:txBody>
        </p:sp>
        <p:sp>
          <p:nvSpPr>
            <p:cNvPr id="48" name="object 48"/>
            <p:cNvSpPr/>
            <p:nvPr/>
          </p:nvSpPr>
          <p:spPr>
            <a:xfrm>
              <a:off x="2517558" y="4573686"/>
              <a:ext cx="293370" cy="10160"/>
            </a:xfrm>
            <a:custGeom>
              <a:avLst/>
              <a:gdLst/>
              <a:ahLst/>
              <a:cxnLst/>
              <a:rect l="l" t="t" r="r" b="b"/>
              <a:pathLst>
                <a:path w="293369" h="10160">
                  <a:moveTo>
                    <a:pt x="289825" y="0"/>
                  </a:moveTo>
                  <a:lnTo>
                    <a:pt x="3249" y="0"/>
                  </a:lnTo>
                  <a:lnTo>
                    <a:pt x="1624" y="1658"/>
                  </a:lnTo>
                  <a:lnTo>
                    <a:pt x="0" y="4910"/>
                  </a:lnTo>
                  <a:lnTo>
                    <a:pt x="1624" y="8194"/>
                  </a:lnTo>
                  <a:lnTo>
                    <a:pt x="3249" y="9852"/>
                  </a:lnTo>
                  <a:lnTo>
                    <a:pt x="289825" y="9852"/>
                  </a:lnTo>
                  <a:lnTo>
                    <a:pt x="291450" y="8194"/>
                  </a:lnTo>
                  <a:lnTo>
                    <a:pt x="293107" y="4910"/>
                  </a:lnTo>
                  <a:lnTo>
                    <a:pt x="291450" y="1658"/>
                  </a:lnTo>
                  <a:lnTo>
                    <a:pt x="289825" y="0"/>
                  </a:lnTo>
                  <a:close/>
                </a:path>
              </a:pathLst>
            </a:custGeom>
            <a:solidFill>
              <a:srgbClr val="FF0000"/>
            </a:solidFill>
          </p:spPr>
          <p:txBody>
            <a:bodyPr wrap="square" lIns="0" tIns="0" rIns="0" bIns="0" rtlCol="0"/>
            <a:lstStyle/>
            <a:p>
              <a:endParaRPr/>
            </a:p>
          </p:txBody>
        </p:sp>
        <p:sp>
          <p:nvSpPr>
            <p:cNvPr id="49" name="object 49"/>
            <p:cNvSpPr/>
            <p:nvPr/>
          </p:nvSpPr>
          <p:spPr>
            <a:xfrm>
              <a:off x="2517558" y="4573686"/>
              <a:ext cx="293370" cy="10160"/>
            </a:xfrm>
            <a:custGeom>
              <a:avLst/>
              <a:gdLst/>
              <a:ahLst/>
              <a:cxnLst/>
              <a:rect l="l" t="t" r="r" b="b"/>
              <a:pathLst>
                <a:path w="293369" h="10160">
                  <a:moveTo>
                    <a:pt x="3249" y="0"/>
                  </a:moveTo>
                  <a:lnTo>
                    <a:pt x="1624" y="1658"/>
                  </a:lnTo>
                  <a:lnTo>
                    <a:pt x="0" y="4910"/>
                  </a:lnTo>
                  <a:lnTo>
                    <a:pt x="1624" y="8194"/>
                  </a:lnTo>
                  <a:lnTo>
                    <a:pt x="3249" y="9852"/>
                  </a:lnTo>
                  <a:lnTo>
                    <a:pt x="289825" y="9852"/>
                  </a:lnTo>
                  <a:lnTo>
                    <a:pt x="291450" y="8194"/>
                  </a:lnTo>
                  <a:lnTo>
                    <a:pt x="293107" y="4910"/>
                  </a:lnTo>
                  <a:lnTo>
                    <a:pt x="291450" y="1658"/>
                  </a:lnTo>
                  <a:lnTo>
                    <a:pt x="289825" y="0"/>
                  </a:lnTo>
                  <a:lnTo>
                    <a:pt x="3249" y="0"/>
                  </a:lnTo>
                  <a:close/>
                </a:path>
              </a:pathLst>
            </a:custGeom>
            <a:ln w="3175">
              <a:solidFill>
                <a:srgbClr val="FF0000"/>
              </a:solidFill>
            </a:ln>
          </p:spPr>
          <p:txBody>
            <a:bodyPr wrap="square" lIns="0" tIns="0" rIns="0" bIns="0" rtlCol="0"/>
            <a:lstStyle/>
            <a:p>
              <a:endParaRPr/>
            </a:p>
          </p:txBody>
        </p:sp>
        <p:sp>
          <p:nvSpPr>
            <p:cNvPr id="50" name="object 50"/>
            <p:cNvSpPr/>
            <p:nvPr/>
          </p:nvSpPr>
          <p:spPr>
            <a:xfrm>
              <a:off x="4004369" y="4573686"/>
              <a:ext cx="293370" cy="10160"/>
            </a:xfrm>
            <a:custGeom>
              <a:avLst/>
              <a:gdLst/>
              <a:ahLst/>
              <a:cxnLst/>
              <a:rect l="l" t="t" r="r" b="b"/>
              <a:pathLst>
                <a:path w="293370" h="10160">
                  <a:moveTo>
                    <a:pt x="289814" y="0"/>
                  </a:moveTo>
                  <a:lnTo>
                    <a:pt x="3282" y="0"/>
                  </a:lnTo>
                  <a:lnTo>
                    <a:pt x="0" y="1658"/>
                  </a:lnTo>
                  <a:lnTo>
                    <a:pt x="0" y="8194"/>
                  </a:lnTo>
                  <a:lnTo>
                    <a:pt x="3282" y="9852"/>
                  </a:lnTo>
                  <a:lnTo>
                    <a:pt x="289814" y="9852"/>
                  </a:lnTo>
                  <a:lnTo>
                    <a:pt x="293096" y="8194"/>
                  </a:lnTo>
                  <a:lnTo>
                    <a:pt x="293096" y="1658"/>
                  </a:lnTo>
                  <a:lnTo>
                    <a:pt x="289814" y="0"/>
                  </a:lnTo>
                  <a:close/>
                </a:path>
              </a:pathLst>
            </a:custGeom>
            <a:solidFill>
              <a:srgbClr val="000000"/>
            </a:solidFill>
          </p:spPr>
          <p:txBody>
            <a:bodyPr wrap="square" lIns="0" tIns="0" rIns="0" bIns="0" rtlCol="0"/>
            <a:lstStyle/>
            <a:p>
              <a:endParaRPr/>
            </a:p>
          </p:txBody>
        </p:sp>
        <p:sp>
          <p:nvSpPr>
            <p:cNvPr id="51" name="object 51"/>
            <p:cNvSpPr/>
            <p:nvPr/>
          </p:nvSpPr>
          <p:spPr>
            <a:xfrm>
              <a:off x="4004369" y="4573686"/>
              <a:ext cx="293370" cy="10160"/>
            </a:xfrm>
            <a:custGeom>
              <a:avLst/>
              <a:gdLst/>
              <a:ahLst/>
              <a:cxnLst/>
              <a:rect l="l" t="t" r="r" b="b"/>
              <a:pathLst>
                <a:path w="293370" h="10160">
                  <a:moveTo>
                    <a:pt x="3282" y="0"/>
                  </a:moveTo>
                  <a:lnTo>
                    <a:pt x="0" y="1658"/>
                  </a:lnTo>
                  <a:lnTo>
                    <a:pt x="0" y="8194"/>
                  </a:lnTo>
                  <a:lnTo>
                    <a:pt x="3282" y="9852"/>
                  </a:lnTo>
                  <a:lnTo>
                    <a:pt x="289814" y="9852"/>
                  </a:lnTo>
                  <a:lnTo>
                    <a:pt x="293096" y="8194"/>
                  </a:lnTo>
                  <a:lnTo>
                    <a:pt x="293096" y="1658"/>
                  </a:lnTo>
                  <a:lnTo>
                    <a:pt x="289814" y="0"/>
                  </a:lnTo>
                  <a:lnTo>
                    <a:pt x="3282" y="0"/>
                  </a:lnTo>
                  <a:close/>
                </a:path>
              </a:pathLst>
            </a:custGeom>
            <a:ln w="3175">
              <a:solidFill>
                <a:srgbClr val="000000"/>
              </a:solidFill>
            </a:ln>
          </p:spPr>
          <p:txBody>
            <a:bodyPr wrap="square" lIns="0" tIns="0" rIns="0" bIns="0" rtlCol="0"/>
            <a:lstStyle/>
            <a:p>
              <a:endParaRPr/>
            </a:p>
          </p:txBody>
        </p:sp>
        <p:sp>
          <p:nvSpPr>
            <p:cNvPr id="52" name="object 52"/>
            <p:cNvSpPr/>
            <p:nvPr/>
          </p:nvSpPr>
          <p:spPr>
            <a:xfrm>
              <a:off x="1463016" y="4455730"/>
              <a:ext cx="27940" cy="116839"/>
            </a:xfrm>
            <a:custGeom>
              <a:avLst/>
              <a:gdLst/>
              <a:ahLst/>
              <a:cxnLst/>
              <a:rect l="l" t="t" r="r" b="b"/>
              <a:pathLst>
                <a:path w="27940" h="116839">
                  <a:moveTo>
                    <a:pt x="27849" y="0"/>
                  </a:moveTo>
                  <a:lnTo>
                    <a:pt x="1646" y="40951"/>
                  </a:lnTo>
                  <a:lnTo>
                    <a:pt x="0" y="57351"/>
                  </a:lnTo>
                  <a:lnTo>
                    <a:pt x="1646" y="75367"/>
                  </a:lnTo>
                  <a:lnTo>
                    <a:pt x="8189" y="91734"/>
                  </a:lnTo>
                  <a:lnTo>
                    <a:pt x="13096" y="101587"/>
                  </a:lnTo>
                  <a:lnTo>
                    <a:pt x="19660" y="109761"/>
                  </a:lnTo>
                  <a:lnTo>
                    <a:pt x="27849" y="116329"/>
                  </a:lnTo>
                  <a:lnTo>
                    <a:pt x="27849" y="113045"/>
                  </a:lnTo>
                  <a:lnTo>
                    <a:pt x="18035" y="99929"/>
                  </a:lnTo>
                  <a:lnTo>
                    <a:pt x="14753" y="91734"/>
                  </a:lnTo>
                  <a:lnTo>
                    <a:pt x="11471" y="75367"/>
                  </a:lnTo>
                  <a:lnTo>
                    <a:pt x="9846" y="57351"/>
                  </a:lnTo>
                  <a:lnTo>
                    <a:pt x="11471" y="40951"/>
                  </a:lnTo>
                  <a:lnTo>
                    <a:pt x="14753" y="26188"/>
                  </a:lnTo>
                  <a:lnTo>
                    <a:pt x="18035" y="16367"/>
                  </a:lnTo>
                  <a:lnTo>
                    <a:pt x="27849" y="3262"/>
                  </a:lnTo>
                  <a:lnTo>
                    <a:pt x="27849" y="0"/>
                  </a:lnTo>
                  <a:close/>
                </a:path>
              </a:pathLst>
            </a:custGeom>
            <a:solidFill>
              <a:srgbClr val="000000"/>
            </a:solidFill>
          </p:spPr>
          <p:txBody>
            <a:bodyPr wrap="square" lIns="0" tIns="0" rIns="0" bIns="0" rtlCol="0"/>
            <a:lstStyle/>
            <a:p>
              <a:endParaRPr/>
            </a:p>
          </p:txBody>
        </p:sp>
        <p:sp>
          <p:nvSpPr>
            <p:cNvPr id="53" name="object 53"/>
            <p:cNvSpPr/>
            <p:nvPr/>
          </p:nvSpPr>
          <p:spPr>
            <a:xfrm>
              <a:off x="1463016" y="4455730"/>
              <a:ext cx="27940" cy="116839"/>
            </a:xfrm>
            <a:custGeom>
              <a:avLst/>
              <a:gdLst/>
              <a:ahLst/>
              <a:cxnLst/>
              <a:rect l="l" t="t" r="r" b="b"/>
              <a:pathLst>
                <a:path w="27940" h="116839">
                  <a:moveTo>
                    <a:pt x="27849" y="0"/>
                  </a:moveTo>
                  <a:lnTo>
                    <a:pt x="27849" y="3262"/>
                  </a:lnTo>
                  <a:lnTo>
                    <a:pt x="22942" y="9820"/>
                  </a:lnTo>
                  <a:lnTo>
                    <a:pt x="18035" y="16367"/>
                  </a:lnTo>
                  <a:lnTo>
                    <a:pt x="14753" y="26188"/>
                  </a:lnTo>
                  <a:lnTo>
                    <a:pt x="11471" y="40951"/>
                  </a:lnTo>
                  <a:lnTo>
                    <a:pt x="9846" y="57351"/>
                  </a:lnTo>
                  <a:lnTo>
                    <a:pt x="11471" y="75367"/>
                  </a:lnTo>
                  <a:lnTo>
                    <a:pt x="14753" y="91734"/>
                  </a:lnTo>
                  <a:lnTo>
                    <a:pt x="18035" y="99929"/>
                  </a:lnTo>
                  <a:lnTo>
                    <a:pt x="22942" y="106498"/>
                  </a:lnTo>
                  <a:lnTo>
                    <a:pt x="27849" y="113045"/>
                  </a:lnTo>
                  <a:lnTo>
                    <a:pt x="27849" y="116329"/>
                  </a:lnTo>
                  <a:lnTo>
                    <a:pt x="1646" y="75367"/>
                  </a:lnTo>
                  <a:lnTo>
                    <a:pt x="0" y="57351"/>
                  </a:lnTo>
                  <a:lnTo>
                    <a:pt x="1646" y="40951"/>
                  </a:lnTo>
                  <a:lnTo>
                    <a:pt x="8189" y="24562"/>
                  </a:lnTo>
                  <a:lnTo>
                    <a:pt x="13096" y="14741"/>
                  </a:lnTo>
                  <a:lnTo>
                    <a:pt x="19660" y="6547"/>
                  </a:lnTo>
                  <a:lnTo>
                    <a:pt x="27849" y="0"/>
                  </a:lnTo>
                  <a:close/>
                </a:path>
              </a:pathLst>
            </a:custGeom>
            <a:ln w="3175">
              <a:solidFill>
                <a:srgbClr val="000000"/>
              </a:solidFill>
            </a:ln>
          </p:spPr>
          <p:txBody>
            <a:bodyPr wrap="square" lIns="0" tIns="0" rIns="0" bIns="0" rtlCol="0"/>
            <a:lstStyle/>
            <a:p>
              <a:endParaRPr/>
            </a:p>
          </p:txBody>
        </p:sp>
        <p:sp>
          <p:nvSpPr>
            <p:cNvPr id="54" name="object 54"/>
            <p:cNvSpPr/>
            <p:nvPr/>
          </p:nvSpPr>
          <p:spPr>
            <a:xfrm>
              <a:off x="1508879" y="4460641"/>
              <a:ext cx="52705" cy="88900"/>
            </a:xfrm>
            <a:custGeom>
              <a:avLst/>
              <a:gdLst/>
              <a:ahLst/>
              <a:cxnLst/>
              <a:rect l="l" t="t" r="r" b="b"/>
              <a:pathLst>
                <a:path w="52705" h="88900">
                  <a:moveTo>
                    <a:pt x="11471" y="67172"/>
                  </a:moveTo>
                  <a:lnTo>
                    <a:pt x="6531" y="67172"/>
                  </a:lnTo>
                  <a:lnTo>
                    <a:pt x="4907" y="68809"/>
                  </a:lnTo>
                  <a:lnTo>
                    <a:pt x="3282" y="72093"/>
                  </a:lnTo>
                  <a:lnTo>
                    <a:pt x="1624" y="75377"/>
                  </a:lnTo>
                  <a:lnTo>
                    <a:pt x="3282" y="78629"/>
                  </a:lnTo>
                  <a:lnTo>
                    <a:pt x="6531" y="85198"/>
                  </a:lnTo>
                  <a:lnTo>
                    <a:pt x="11471" y="86824"/>
                  </a:lnTo>
                  <a:lnTo>
                    <a:pt x="14721" y="88482"/>
                  </a:lnTo>
                  <a:lnTo>
                    <a:pt x="26192" y="88482"/>
                  </a:lnTo>
                  <a:lnTo>
                    <a:pt x="29495" y="86824"/>
                  </a:lnTo>
                  <a:lnTo>
                    <a:pt x="16378" y="86824"/>
                  </a:lnTo>
                  <a:lnTo>
                    <a:pt x="13096" y="85198"/>
                  </a:lnTo>
                  <a:lnTo>
                    <a:pt x="9814" y="81914"/>
                  </a:lnTo>
                  <a:lnTo>
                    <a:pt x="11471" y="81914"/>
                  </a:lnTo>
                  <a:lnTo>
                    <a:pt x="13096" y="78629"/>
                  </a:lnTo>
                  <a:lnTo>
                    <a:pt x="14721" y="77003"/>
                  </a:lnTo>
                  <a:lnTo>
                    <a:pt x="16378" y="73719"/>
                  </a:lnTo>
                  <a:lnTo>
                    <a:pt x="14721" y="70456"/>
                  </a:lnTo>
                  <a:lnTo>
                    <a:pt x="11471" y="67172"/>
                  </a:lnTo>
                  <a:close/>
                </a:path>
                <a:path w="52705" h="88900">
                  <a:moveTo>
                    <a:pt x="52395" y="40962"/>
                  </a:moveTo>
                  <a:lnTo>
                    <a:pt x="39299" y="40962"/>
                  </a:lnTo>
                  <a:lnTo>
                    <a:pt x="39299" y="63888"/>
                  </a:lnTo>
                  <a:lnTo>
                    <a:pt x="36016" y="77003"/>
                  </a:lnTo>
                  <a:lnTo>
                    <a:pt x="29474" y="83572"/>
                  </a:lnTo>
                  <a:lnTo>
                    <a:pt x="19628" y="86824"/>
                  </a:lnTo>
                  <a:lnTo>
                    <a:pt x="29495" y="86824"/>
                  </a:lnTo>
                  <a:lnTo>
                    <a:pt x="32734" y="85198"/>
                  </a:lnTo>
                  <a:lnTo>
                    <a:pt x="37663" y="81914"/>
                  </a:lnTo>
                  <a:lnTo>
                    <a:pt x="42581" y="75377"/>
                  </a:lnTo>
                  <a:lnTo>
                    <a:pt x="49113" y="58977"/>
                  </a:lnTo>
                  <a:lnTo>
                    <a:pt x="52395" y="40962"/>
                  </a:lnTo>
                  <a:close/>
                </a:path>
                <a:path w="52705" h="88900">
                  <a:moveTo>
                    <a:pt x="31109" y="0"/>
                  </a:moveTo>
                  <a:lnTo>
                    <a:pt x="18003" y="0"/>
                  </a:lnTo>
                  <a:lnTo>
                    <a:pt x="11471" y="3262"/>
                  </a:lnTo>
                  <a:lnTo>
                    <a:pt x="6531" y="8194"/>
                  </a:lnTo>
                  <a:lnTo>
                    <a:pt x="3282" y="13115"/>
                  </a:lnTo>
                  <a:lnTo>
                    <a:pt x="0" y="19652"/>
                  </a:lnTo>
                  <a:lnTo>
                    <a:pt x="0" y="36041"/>
                  </a:lnTo>
                  <a:lnTo>
                    <a:pt x="6531" y="45872"/>
                  </a:lnTo>
                  <a:lnTo>
                    <a:pt x="11471" y="50783"/>
                  </a:lnTo>
                  <a:lnTo>
                    <a:pt x="21285" y="54067"/>
                  </a:lnTo>
                  <a:lnTo>
                    <a:pt x="27827" y="52441"/>
                  </a:lnTo>
                  <a:lnTo>
                    <a:pt x="32734" y="50783"/>
                  </a:lnTo>
                  <a:lnTo>
                    <a:pt x="33821" y="49157"/>
                  </a:lnTo>
                  <a:lnTo>
                    <a:pt x="21285" y="49157"/>
                  </a:lnTo>
                  <a:lnTo>
                    <a:pt x="18003" y="47498"/>
                  </a:lnTo>
                  <a:lnTo>
                    <a:pt x="14721" y="44246"/>
                  </a:lnTo>
                  <a:lnTo>
                    <a:pt x="13096" y="39325"/>
                  </a:lnTo>
                  <a:lnTo>
                    <a:pt x="13096" y="13115"/>
                  </a:lnTo>
                  <a:lnTo>
                    <a:pt x="16378" y="8194"/>
                  </a:lnTo>
                  <a:lnTo>
                    <a:pt x="18003" y="4910"/>
                  </a:lnTo>
                  <a:lnTo>
                    <a:pt x="21285" y="3262"/>
                  </a:lnTo>
                  <a:lnTo>
                    <a:pt x="26192" y="1636"/>
                  </a:lnTo>
                  <a:lnTo>
                    <a:pt x="36016" y="1636"/>
                  </a:lnTo>
                  <a:lnTo>
                    <a:pt x="31109" y="0"/>
                  </a:lnTo>
                  <a:close/>
                </a:path>
                <a:path w="52705" h="88900">
                  <a:moveTo>
                    <a:pt x="36016" y="1636"/>
                  </a:moveTo>
                  <a:lnTo>
                    <a:pt x="26192" y="1636"/>
                  </a:lnTo>
                  <a:lnTo>
                    <a:pt x="32734" y="4910"/>
                  </a:lnTo>
                  <a:lnTo>
                    <a:pt x="36016" y="8194"/>
                  </a:lnTo>
                  <a:lnTo>
                    <a:pt x="37663" y="13115"/>
                  </a:lnTo>
                  <a:lnTo>
                    <a:pt x="39299" y="19652"/>
                  </a:lnTo>
                  <a:lnTo>
                    <a:pt x="39299" y="32757"/>
                  </a:lnTo>
                  <a:lnTo>
                    <a:pt x="37663" y="39325"/>
                  </a:lnTo>
                  <a:lnTo>
                    <a:pt x="36016" y="44246"/>
                  </a:lnTo>
                  <a:lnTo>
                    <a:pt x="32734" y="47498"/>
                  </a:lnTo>
                  <a:lnTo>
                    <a:pt x="29474" y="49157"/>
                  </a:lnTo>
                  <a:lnTo>
                    <a:pt x="33821" y="49157"/>
                  </a:lnTo>
                  <a:lnTo>
                    <a:pt x="39299" y="40962"/>
                  </a:lnTo>
                  <a:lnTo>
                    <a:pt x="52395" y="40962"/>
                  </a:lnTo>
                  <a:lnTo>
                    <a:pt x="50770" y="22936"/>
                  </a:lnTo>
                  <a:lnTo>
                    <a:pt x="44206" y="9831"/>
                  </a:lnTo>
                  <a:lnTo>
                    <a:pt x="40923" y="4910"/>
                  </a:lnTo>
                  <a:lnTo>
                    <a:pt x="36016" y="1636"/>
                  </a:lnTo>
                  <a:close/>
                </a:path>
              </a:pathLst>
            </a:custGeom>
            <a:solidFill>
              <a:srgbClr val="000000"/>
            </a:solidFill>
          </p:spPr>
          <p:txBody>
            <a:bodyPr wrap="square" lIns="0" tIns="0" rIns="0" bIns="0" rtlCol="0"/>
            <a:lstStyle/>
            <a:p>
              <a:endParaRPr/>
            </a:p>
          </p:txBody>
        </p:sp>
        <p:sp>
          <p:nvSpPr>
            <p:cNvPr id="55" name="object 55"/>
            <p:cNvSpPr/>
            <p:nvPr/>
          </p:nvSpPr>
          <p:spPr>
            <a:xfrm>
              <a:off x="1508879" y="4460641"/>
              <a:ext cx="52705" cy="88900"/>
            </a:xfrm>
            <a:custGeom>
              <a:avLst/>
              <a:gdLst/>
              <a:ahLst/>
              <a:cxnLst/>
              <a:rect l="l" t="t" r="r" b="b"/>
              <a:pathLst>
                <a:path w="52705" h="88900">
                  <a:moveTo>
                    <a:pt x="24567" y="49157"/>
                  </a:moveTo>
                  <a:lnTo>
                    <a:pt x="29474" y="49157"/>
                  </a:lnTo>
                  <a:lnTo>
                    <a:pt x="32734" y="47498"/>
                  </a:lnTo>
                  <a:lnTo>
                    <a:pt x="36016" y="44246"/>
                  </a:lnTo>
                  <a:lnTo>
                    <a:pt x="37663" y="39325"/>
                  </a:lnTo>
                  <a:lnTo>
                    <a:pt x="39299" y="32757"/>
                  </a:lnTo>
                  <a:lnTo>
                    <a:pt x="39299" y="26220"/>
                  </a:lnTo>
                  <a:lnTo>
                    <a:pt x="26192" y="1636"/>
                  </a:lnTo>
                  <a:lnTo>
                    <a:pt x="21285" y="3262"/>
                  </a:lnTo>
                  <a:lnTo>
                    <a:pt x="18003" y="4910"/>
                  </a:lnTo>
                  <a:lnTo>
                    <a:pt x="16378" y="8194"/>
                  </a:lnTo>
                  <a:lnTo>
                    <a:pt x="13096" y="13115"/>
                  </a:lnTo>
                  <a:lnTo>
                    <a:pt x="13096" y="19652"/>
                  </a:lnTo>
                  <a:lnTo>
                    <a:pt x="13096" y="27846"/>
                  </a:lnTo>
                  <a:lnTo>
                    <a:pt x="13096" y="34393"/>
                  </a:lnTo>
                  <a:lnTo>
                    <a:pt x="13096" y="39325"/>
                  </a:lnTo>
                  <a:lnTo>
                    <a:pt x="14721" y="44246"/>
                  </a:lnTo>
                  <a:lnTo>
                    <a:pt x="18003" y="47498"/>
                  </a:lnTo>
                  <a:lnTo>
                    <a:pt x="21285" y="49157"/>
                  </a:lnTo>
                  <a:lnTo>
                    <a:pt x="24567" y="49157"/>
                  </a:lnTo>
                  <a:close/>
                </a:path>
                <a:path w="52705" h="88900">
                  <a:moveTo>
                    <a:pt x="39299" y="40962"/>
                  </a:moveTo>
                  <a:lnTo>
                    <a:pt x="36016" y="45872"/>
                  </a:lnTo>
                  <a:lnTo>
                    <a:pt x="32734" y="50783"/>
                  </a:lnTo>
                  <a:lnTo>
                    <a:pt x="27827" y="52441"/>
                  </a:lnTo>
                  <a:lnTo>
                    <a:pt x="21285" y="54067"/>
                  </a:lnTo>
                  <a:lnTo>
                    <a:pt x="16378" y="52441"/>
                  </a:lnTo>
                  <a:lnTo>
                    <a:pt x="11471" y="50783"/>
                  </a:lnTo>
                  <a:lnTo>
                    <a:pt x="6531" y="45872"/>
                  </a:lnTo>
                  <a:lnTo>
                    <a:pt x="3282" y="40962"/>
                  </a:lnTo>
                  <a:lnTo>
                    <a:pt x="0" y="36041"/>
                  </a:lnTo>
                  <a:lnTo>
                    <a:pt x="0" y="27846"/>
                  </a:lnTo>
                  <a:lnTo>
                    <a:pt x="0" y="19652"/>
                  </a:lnTo>
                  <a:lnTo>
                    <a:pt x="3282" y="13115"/>
                  </a:lnTo>
                  <a:lnTo>
                    <a:pt x="6531" y="8194"/>
                  </a:lnTo>
                  <a:lnTo>
                    <a:pt x="11471" y="3262"/>
                  </a:lnTo>
                  <a:lnTo>
                    <a:pt x="18003" y="0"/>
                  </a:lnTo>
                  <a:lnTo>
                    <a:pt x="24567" y="0"/>
                  </a:lnTo>
                  <a:lnTo>
                    <a:pt x="31109" y="0"/>
                  </a:lnTo>
                  <a:lnTo>
                    <a:pt x="52395" y="40962"/>
                  </a:lnTo>
                  <a:lnTo>
                    <a:pt x="49113" y="58977"/>
                  </a:lnTo>
                  <a:lnTo>
                    <a:pt x="42581" y="75377"/>
                  </a:lnTo>
                  <a:lnTo>
                    <a:pt x="37663" y="81914"/>
                  </a:lnTo>
                  <a:lnTo>
                    <a:pt x="32734" y="85198"/>
                  </a:lnTo>
                  <a:lnTo>
                    <a:pt x="26192" y="88482"/>
                  </a:lnTo>
                  <a:lnTo>
                    <a:pt x="19628" y="88482"/>
                  </a:lnTo>
                  <a:lnTo>
                    <a:pt x="14721" y="88482"/>
                  </a:lnTo>
                  <a:lnTo>
                    <a:pt x="11471" y="86824"/>
                  </a:lnTo>
                  <a:lnTo>
                    <a:pt x="6531" y="85198"/>
                  </a:lnTo>
                  <a:lnTo>
                    <a:pt x="4907" y="81914"/>
                  </a:lnTo>
                  <a:lnTo>
                    <a:pt x="3282" y="78629"/>
                  </a:lnTo>
                  <a:lnTo>
                    <a:pt x="1624" y="75377"/>
                  </a:lnTo>
                  <a:lnTo>
                    <a:pt x="3282" y="72093"/>
                  </a:lnTo>
                  <a:lnTo>
                    <a:pt x="4907" y="68809"/>
                  </a:lnTo>
                  <a:lnTo>
                    <a:pt x="6531" y="67172"/>
                  </a:lnTo>
                  <a:lnTo>
                    <a:pt x="9814" y="67172"/>
                  </a:lnTo>
                  <a:lnTo>
                    <a:pt x="11471" y="67172"/>
                  </a:lnTo>
                  <a:lnTo>
                    <a:pt x="13096" y="68809"/>
                  </a:lnTo>
                  <a:lnTo>
                    <a:pt x="14721" y="70456"/>
                  </a:lnTo>
                  <a:lnTo>
                    <a:pt x="16378" y="73719"/>
                  </a:lnTo>
                  <a:lnTo>
                    <a:pt x="14721" y="77003"/>
                  </a:lnTo>
                  <a:lnTo>
                    <a:pt x="13096" y="78629"/>
                  </a:lnTo>
                  <a:lnTo>
                    <a:pt x="11471" y="81914"/>
                  </a:lnTo>
                  <a:lnTo>
                    <a:pt x="9814" y="81914"/>
                  </a:lnTo>
                  <a:lnTo>
                    <a:pt x="11471" y="83572"/>
                  </a:lnTo>
                  <a:lnTo>
                    <a:pt x="13096" y="85198"/>
                  </a:lnTo>
                  <a:lnTo>
                    <a:pt x="16378" y="86824"/>
                  </a:lnTo>
                  <a:lnTo>
                    <a:pt x="19628" y="86824"/>
                  </a:lnTo>
                  <a:lnTo>
                    <a:pt x="24567" y="85198"/>
                  </a:lnTo>
                  <a:lnTo>
                    <a:pt x="29474" y="83572"/>
                  </a:lnTo>
                  <a:lnTo>
                    <a:pt x="32734" y="80288"/>
                  </a:lnTo>
                  <a:lnTo>
                    <a:pt x="36016" y="77003"/>
                  </a:lnTo>
                  <a:lnTo>
                    <a:pt x="39299" y="63888"/>
                  </a:lnTo>
                  <a:lnTo>
                    <a:pt x="39299" y="44246"/>
                  </a:lnTo>
                  <a:lnTo>
                    <a:pt x="39299" y="40962"/>
                  </a:lnTo>
                  <a:close/>
                </a:path>
              </a:pathLst>
            </a:custGeom>
            <a:ln w="3175">
              <a:solidFill>
                <a:srgbClr val="000000"/>
              </a:solidFill>
            </a:ln>
          </p:spPr>
          <p:txBody>
            <a:bodyPr wrap="square" lIns="0" tIns="0" rIns="0" bIns="0" rtlCol="0"/>
            <a:lstStyle/>
            <a:p>
              <a:endParaRPr/>
            </a:p>
          </p:txBody>
        </p:sp>
        <p:sp>
          <p:nvSpPr>
            <p:cNvPr id="56" name="object 56"/>
            <p:cNvSpPr/>
            <p:nvPr/>
          </p:nvSpPr>
          <p:spPr>
            <a:xfrm>
              <a:off x="1561274" y="4457357"/>
              <a:ext cx="49530" cy="103505"/>
            </a:xfrm>
            <a:custGeom>
              <a:avLst/>
              <a:gdLst/>
              <a:ahLst/>
              <a:cxnLst/>
              <a:rect l="l" t="t" r="r" b="b"/>
              <a:pathLst>
                <a:path w="49530" h="103504">
                  <a:moveTo>
                    <a:pt x="49113" y="0"/>
                  </a:moveTo>
                  <a:lnTo>
                    <a:pt x="40923" y="0"/>
                  </a:lnTo>
                  <a:lnTo>
                    <a:pt x="0" y="103224"/>
                  </a:lnTo>
                  <a:lnTo>
                    <a:pt x="6542" y="103224"/>
                  </a:lnTo>
                  <a:lnTo>
                    <a:pt x="49113" y="0"/>
                  </a:lnTo>
                  <a:close/>
                </a:path>
              </a:pathLst>
            </a:custGeom>
            <a:solidFill>
              <a:srgbClr val="000000"/>
            </a:solidFill>
          </p:spPr>
          <p:txBody>
            <a:bodyPr wrap="square" lIns="0" tIns="0" rIns="0" bIns="0" rtlCol="0"/>
            <a:lstStyle/>
            <a:p>
              <a:endParaRPr/>
            </a:p>
          </p:txBody>
        </p:sp>
        <p:sp>
          <p:nvSpPr>
            <p:cNvPr id="57" name="object 57"/>
            <p:cNvSpPr/>
            <p:nvPr/>
          </p:nvSpPr>
          <p:spPr>
            <a:xfrm>
              <a:off x="1561274" y="4457357"/>
              <a:ext cx="49530" cy="103505"/>
            </a:xfrm>
            <a:custGeom>
              <a:avLst/>
              <a:gdLst/>
              <a:ahLst/>
              <a:cxnLst/>
              <a:rect l="l" t="t" r="r" b="b"/>
              <a:pathLst>
                <a:path w="49530" h="103504">
                  <a:moveTo>
                    <a:pt x="40923" y="0"/>
                  </a:moveTo>
                  <a:lnTo>
                    <a:pt x="49113" y="0"/>
                  </a:lnTo>
                  <a:lnTo>
                    <a:pt x="6542" y="103224"/>
                  </a:lnTo>
                  <a:lnTo>
                    <a:pt x="0" y="103224"/>
                  </a:lnTo>
                  <a:lnTo>
                    <a:pt x="40923" y="0"/>
                  </a:lnTo>
                  <a:close/>
                </a:path>
              </a:pathLst>
            </a:custGeom>
            <a:ln w="3175">
              <a:solidFill>
                <a:srgbClr val="000000"/>
              </a:solidFill>
            </a:ln>
          </p:spPr>
          <p:txBody>
            <a:bodyPr wrap="square" lIns="0" tIns="0" rIns="0" bIns="0" rtlCol="0"/>
            <a:lstStyle/>
            <a:p>
              <a:endParaRPr/>
            </a:p>
          </p:txBody>
        </p:sp>
        <p:sp>
          <p:nvSpPr>
            <p:cNvPr id="58" name="object 58"/>
            <p:cNvSpPr/>
            <p:nvPr/>
          </p:nvSpPr>
          <p:spPr>
            <a:xfrm>
              <a:off x="1612023" y="4460641"/>
              <a:ext cx="54610" cy="86995"/>
            </a:xfrm>
            <a:custGeom>
              <a:avLst/>
              <a:gdLst/>
              <a:ahLst/>
              <a:cxnLst/>
              <a:rect l="l" t="t" r="r" b="b"/>
              <a:pathLst>
                <a:path w="54610" h="86995">
                  <a:moveTo>
                    <a:pt x="32756" y="0"/>
                  </a:moveTo>
                  <a:lnTo>
                    <a:pt x="18035" y="0"/>
                  </a:lnTo>
                  <a:lnTo>
                    <a:pt x="13096" y="3262"/>
                  </a:lnTo>
                  <a:lnTo>
                    <a:pt x="6564" y="6547"/>
                  </a:lnTo>
                  <a:lnTo>
                    <a:pt x="0" y="16367"/>
                  </a:lnTo>
                  <a:lnTo>
                    <a:pt x="0" y="27846"/>
                  </a:lnTo>
                  <a:lnTo>
                    <a:pt x="6564" y="34393"/>
                  </a:lnTo>
                  <a:lnTo>
                    <a:pt x="9846" y="36041"/>
                  </a:lnTo>
                  <a:lnTo>
                    <a:pt x="13096" y="34393"/>
                  </a:lnTo>
                  <a:lnTo>
                    <a:pt x="16378" y="31131"/>
                  </a:lnTo>
                  <a:lnTo>
                    <a:pt x="18035" y="27846"/>
                  </a:lnTo>
                  <a:lnTo>
                    <a:pt x="16378" y="24562"/>
                  </a:lnTo>
                  <a:lnTo>
                    <a:pt x="16378" y="22936"/>
                  </a:lnTo>
                  <a:lnTo>
                    <a:pt x="13096" y="21278"/>
                  </a:lnTo>
                  <a:lnTo>
                    <a:pt x="8189" y="19652"/>
                  </a:lnTo>
                  <a:lnTo>
                    <a:pt x="6564" y="19652"/>
                  </a:lnTo>
                  <a:lnTo>
                    <a:pt x="4928" y="18026"/>
                  </a:lnTo>
                  <a:lnTo>
                    <a:pt x="4928" y="16367"/>
                  </a:lnTo>
                  <a:lnTo>
                    <a:pt x="6564" y="11457"/>
                  </a:lnTo>
                  <a:lnTo>
                    <a:pt x="9846" y="6547"/>
                  </a:lnTo>
                  <a:lnTo>
                    <a:pt x="16378" y="3262"/>
                  </a:lnTo>
                  <a:lnTo>
                    <a:pt x="27849" y="3262"/>
                  </a:lnTo>
                  <a:lnTo>
                    <a:pt x="39299" y="22936"/>
                  </a:lnTo>
                  <a:lnTo>
                    <a:pt x="36038" y="39325"/>
                  </a:lnTo>
                  <a:lnTo>
                    <a:pt x="22942" y="54067"/>
                  </a:lnTo>
                  <a:lnTo>
                    <a:pt x="21285" y="55693"/>
                  </a:lnTo>
                  <a:lnTo>
                    <a:pt x="19660" y="58977"/>
                  </a:lnTo>
                  <a:lnTo>
                    <a:pt x="11471" y="65546"/>
                  </a:lnTo>
                  <a:lnTo>
                    <a:pt x="6564" y="72093"/>
                  </a:lnTo>
                  <a:lnTo>
                    <a:pt x="3282" y="77003"/>
                  </a:lnTo>
                  <a:lnTo>
                    <a:pt x="0" y="83572"/>
                  </a:lnTo>
                  <a:lnTo>
                    <a:pt x="0" y="86824"/>
                  </a:lnTo>
                  <a:lnTo>
                    <a:pt x="50770" y="86824"/>
                  </a:lnTo>
                  <a:lnTo>
                    <a:pt x="54052" y="58977"/>
                  </a:lnTo>
                  <a:lnTo>
                    <a:pt x="50770" y="58977"/>
                  </a:lnTo>
                  <a:lnTo>
                    <a:pt x="50770" y="65546"/>
                  </a:lnTo>
                  <a:lnTo>
                    <a:pt x="49145" y="72093"/>
                  </a:lnTo>
                  <a:lnTo>
                    <a:pt x="47488" y="73719"/>
                  </a:lnTo>
                  <a:lnTo>
                    <a:pt x="45863" y="75377"/>
                  </a:lnTo>
                  <a:lnTo>
                    <a:pt x="42581" y="77003"/>
                  </a:lnTo>
                  <a:lnTo>
                    <a:pt x="6564" y="77003"/>
                  </a:lnTo>
                  <a:lnTo>
                    <a:pt x="9846" y="72093"/>
                  </a:lnTo>
                  <a:lnTo>
                    <a:pt x="13096" y="68809"/>
                  </a:lnTo>
                  <a:lnTo>
                    <a:pt x="18035" y="63888"/>
                  </a:lnTo>
                  <a:lnTo>
                    <a:pt x="24567" y="58977"/>
                  </a:lnTo>
                  <a:lnTo>
                    <a:pt x="29474" y="54067"/>
                  </a:lnTo>
                  <a:lnTo>
                    <a:pt x="32756" y="52441"/>
                  </a:lnTo>
                  <a:lnTo>
                    <a:pt x="39299" y="47498"/>
                  </a:lnTo>
                  <a:lnTo>
                    <a:pt x="44227" y="44246"/>
                  </a:lnTo>
                  <a:lnTo>
                    <a:pt x="50770" y="34393"/>
                  </a:lnTo>
                  <a:lnTo>
                    <a:pt x="52395" y="29483"/>
                  </a:lnTo>
                  <a:lnTo>
                    <a:pt x="54052" y="24562"/>
                  </a:lnTo>
                  <a:lnTo>
                    <a:pt x="52395" y="16367"/>
                  </a:lnTo>
                  <a:lnTo>
                    <a:pt x="49145" y="11457"/>
                  </a:lnTo>
                  <a:lnTo>
                    <a:pt x="45863" y="6547"/>
                  </a:lnTo>
                  <a:lnTo>
                    <a:pt x="32756" y="0"/>
                  </a:lnTo>
                  <a:close/>
                </a:path>
              </a:pathLst>
            </a:custGeom>
            <a:solidFill>
              <a:srgbClr val="000000"/>
            </a:solidFill>
          </p:spPr>
          <p:txBody>
            <a:bodyPr wrap="square" lIns="0" tIns="0" rIns="0" bIns="0" rtlCol="0"/>
            <a:lstStyle/>
            <a:p>
              <a:endParaRPr/>
            </a:p>
          </p:txBody>
        </p:sp>
        <p:sp>
          <p:nvSpPr>
            <p:cNvPr id="59" name="object 59"/>
            <p:cNvSpPr/>
            <p:nvPr/>
          </p:nvSpPr>
          <p:spPr>
            <a:xfrm>
              <a:off x="1612023" y="4460641"/>
              <a:ext cx="54610" cy="86995"/>
            </a:xfrm>
            <a:custGeom>
              <a:avLst/>
              <a:gdLst/>
              <a:ahLst/>
              <a:cxnLst/>
              <a:rect l="l" t="t" r="r" b="b"/>
              <a:pathLst>
                <a:path w="54610" h="86995">
                  <a:moveTo>
                    <a:pt x="6564" y="77003"/>
                  </a:moveTo>
                  <a:lnTo>
                    <a:pt x="37663" y="77003"/>
                  </a:lnTo>
                  <a:lnTo>
                    <a:pt x="42581" y="77003"/>
                  </a:lnTo>
                  <a:lnTo>
                    <a:pt x="45863" y="75377"/>
                  </a:lnTo>
                  <a:lnTo>
                    <a:pt x="47488" y="73719"/>
                  </a:lnTo>
                  <a:lnTo>
                    <a:pt x="49145" y="72093"/>
                  </a:lnTo>
                  <a:lnTo>
                    <a:pt x="50770" y="65546"/>
                  </a:lnTo>
                  <a:lnTo>
                    <a:pt x="50770" y="58977"/>
                  </a:lnTo>
                  <a:lnTo>
                    <a:pt x="54052" y="58977"/>
                  </a:lnTo>
                  <a:lnTo>
                    <a:pt x="50770" y="86824"/>
                  </a:lnTo>
                  <a:lnTo>
                    <a:pt x="0" y="86824"/>
                  </a:lnTo>
                  <a:lnTo>
                    <a:pt x="0" y="83572"/>
                  </a:lnTo>
                  <a:lnTo>
                    <a:pt x="3282" y="77003"/>
                  </a:lnTo>
                  <a:lnTo>
                    <a:pt x="6564" y="72093"/>
                  </a:lnTo>
                  <a:lnTo>
                    <a:pt x="11471" y="65546"/>
                  </a:lnTo>
                  <a:lnTo>
                    <a:pt x="19660" y="58977"/>
                  </a:lnTo>
                  <a:lnTo>
                    <a:pt x="21285" y="55693"/>
                  </a:lnTo>
                  <a:lnTo>
                    <a:pt x="22942" y="54067"/>
                  </a:lnTo>
                  <a:lnTo>
                    <a:pt x="36038" y="39325"/>
                  </a:lnTo>
                  <a:lnTo>
                    <a:pt x="39299" y="22936"/>
                  </a:lnTo>
                  <a:lnTo>
                    <a:pt x="39299" y="18026"/>
                  </a:lnTo>
                  <a:lnTo>
                    <a:pt x="37663" y="11457"/>
                  </a:lnTo>
                  <a:lnTo>
                    <a:pt x="36038" y="8194"/>
                  </a:lnTo>
                  <a:lnTo>
                    <a:pt x="32756" y="4910"/>
                  </a:lnTo>
                  <a:lnTo>
                    <a:pt x="27849" y="3262"/>
                  </a:lnTo>
                  <a:lnTo>
                    <a:pt x="22942" y="3262"/>
                  </a:lnTo>
                  <a:lnTo>
                    <a:pt x="16378" y="3262"/>
                  </a:lnTo>
                  <a:lnTo>
                    <a:pt x="9846" y="6547"/>
                  </a:lnTo>
                  <a:lnTo>
                    <a:pt x="6564" y="11457"/>
                  </a:lnTo>
                  <a:lnTo>
                    <a:pt x="4928" y="16367"/>
                  </a:lnTo>
                  <a:lnTo>
                    <a:pt x="4928" y="18026"/>
                  </a:lnTo>
                  <a:lnTo>
                    <a:pt x="6564" y="19652"/>
                  </a:lnTo>
                  <a:lnTo>
                    <a:pt x="8189" y="19652"/>
                  </a:lnTo>
                  <a:lnTo>
                    <a:pt x="13096" y="21278"/>
                  </a:lnTo>
                  <a:lnTo>
                    <a:pt x="16378" y="22936"/>
                  </a:lnTo>
                  <a:lnTo>
                    <a:pt x="16378" y="24562"/>
                  </a:lnTo>
                  <a:lnTo>
                    <a:pt x="18035" y="27846"/>
                  </a:lnTo>
                  <a:lnTo>
                    <a:pt x="16378" y="31131"/>
                  </a:lnTo>
                  <a:lnTo>
                    <a:pt x="14753" y="32757"/>
                  </a:lnTo>
                  <a:lnTo>
                    <a:pt x="13096" y="34393"/>
                  </a:lnTo>
                  <a:lnTo>
                    <a:pt x="9846" y="36041"/>
                  </a:lnTo>
                  <a:lnTo>
                    <a:pt x="6564" y="34393"/>
                  </a:lnTo>
                  <a:lnTo>
                    <a:pt x="3282" y="31131"/>
                  </a:lnTo>
                  <a:lnTo>
                    <a:pt x="0" y="27846"/>
                  </a:lnTo>
                  <a:lnTo>
                    <a:pt x="0" y="22936"/>
                  </a:lnTo>
                  <a:lnTo>
                    <a:pt x="0" y="16367"/>
                  </a:lnTo>
                  <a:lnTo>
                    <a:pt x="3282" y="11457"/>
                  </a:lnTo>
                  <a:lnTo>
                    <a:pt x="6564" y="6547"/>
                  </a:lnTo>
                  <a:lnTo>
                    <a:pt x="13096" y="3262"/>
                  </a:lnTo>
                  <a:lnTo>
                    <a:pt x="18035" y="0"/>
                  </a:lnTo>
                  <a:lnTo>
                    <a:pt x="26192" y="0"/>
                  </a:lnTo>
                  <a:lnTo>
                    <a:pt x="32756" y="0"/>
                  </a:lnTo>
                  <a:lnTo>
                    <a:pt x="39299" y="3262"/>
                  </a:lnTo>
                  <a:lnTo>
                    <a:pt x="45863" y="6547"/>
                  </a:lnTo>
                  <a:lnTo>
                    <a:pt x="49145" y="11457"/>
                  </a:lnTo>
                  <a:lnTo>
                    <a:pt x="52395" y="16367"/>
                  </a:lnTo>
                  <a:lnTo>
                    <a:pt x="54052" y="24562"/>
                  </a:lnTo>
                  <a:lnTo>
                    <a:pt x="52395" y="29483"/>
                  </a:lnTo>
                  <a:lnTo>
                    <a:pt x="50770" y="34393"/>
                  </a:lnTo>
                  <a:lnTo>
                    <a:pt x="47488" y="39325"/>
                  </a:lnTo>
                  <a:lnTo>
                    <a:pt x="44227" y="44246"/>
                  </a:lnTo>
                  <a:lnTo>
                    <a:pt x="39299" y="47498"/>
                  </a:lnTo>
                  <a:lnTo>
                    <a:pt x="32756" y="52441"/>
                  </a:lnTo>
                  <a:lnTo>
                    <a:pt x="29474" y="54067"/>
                  </a:lnTo>
                  <a:lnTo>
                    <a:pt x="26192" y="57351"/>
                  </a:lnTo>
                  <a:lnTo>
                    <a:pt x="24567" y="58977"/>
                  </a:lnTo>
                  <a:lnTo>
                    <a:pt x="18035" y="63888"/>
                  </a:lnTo>
                  <a:lnTo>
                    <a:pt x="13096" y="68809"/>
                  </a:lnTo>
                  <a:lnTo>
                    <a:pt x="9846" y="72093"/>
                  </a:lnTo>
                  <a:lnTo>
                    <a:pt x="6564" y="77003"/>
                  </a:lnTo>
                  <a:close/>
                </a:path>
              </a:pathLst>
            </a:custGeom>
            <a:ln w="3175">
              <a:solidFill>
                <a:srgbClr val="000000"/>
              </a:solidFill>
            </a:ln>
          </p:spPr>
          <p:txBody>
            <a:bodyPr wrap="square" lIns="0" tIns="0" rIns="0" bIns="0" rtlCol="0"/>
            <a:lstStyle/>
            <a:p>
              <a:endParaRPr/>
            </a:p>
          </p:txBody>
        </p:sp>
        <p:sp>
          <p:nvSpPr>
            <p:cNvPr id="60" name="object 60"/>
            <p:cNvSpPr/>
            <p:nvPr/>
          </p:nvSpPr>
          <p:spPr>
            <a:xfrm>
              <a:off x="1739767" y="4455730"/>
              <a:ext cx="27940" cy="116839"/>
            </a:xfrm>
            <a:custGeom>
              <a:avLst/>
              <a:gdLst/>
              <a:ahLst/>
              <a:cxnLst/>
              <a:rect l="l" t="t" r="r" b="b"/>
              <a:pathLst>
                <a:path w="27939" h="116839">
                  <a:moveTo>
                    <a:pt x="0" y="0"/>
                  </a:moveTo>
                  <a:lnTo>
                    <a:pt x="0" y="3262"/>
                  </a:lnTo>
                  <a:lnTo>
                    <a:pt x="6531" y="9820"/>
                  </a:lnTo>
                  <a:lnTo>
                    <a:pt x="14721" y="26188"/>
                  </a:lnTo>
                  <a:lnTo>
                    <a:pt x="18003" y="40951"/>
                  </a:lnTo>
                  <a:lnTo>
                    <a:pt x="18003" y="75367"/>
                  </a:lnTo>
                  <a:lnTo>
                    <a:pt x="14721" y="91734"/>
                  </a:lnTo>
                  <a:lnTo>
                    <a:pt x="9814" y="99929"/>
                  </a:lnTo>
                  <a:lnTo>
                    <a:pt x="6531" y="106498"/>
                  </a:lnTo>
                  <a:lnTo>
                    <a:pt x="0" y="113045"/>
                  </a:lnTo>
                  <a:lnTo>
                    <a:pt x="0" y="116329"/>
                  </a:lnTo>
                  <a:lnTo>
                    <a:pt x="8189" y="109761"/>
                  </a:lnTo>
                  <a:lnTo>
                    <a:pt x="14721" y="101587"/>
                  </a:lnTo>
                  <a:lnTo>
                    <a:pt x="21285" y="91734"/>
                  </a:lnTo>
                  <a:lnTo>
                    <a:pt x="26192" y="75367"/>
                  </a:lnTo>
                  <a:lnTo>
                    <a:pt x="27827" y="57351"/>
                  </a:lnTo>
                  <a:lnTo>
                    <a:pt x="26192" y="40951"/>
                  </a:lnTo>
                  <a:lnTo>
                    <a:pt x="21285" y="24562"/>
                  </a:lnTo>
                  <a:lnTo>
                    <a:pt x="14721" y="14741"/>
                  </a:lnTo>
                  <a:lnTo>
                    <a:pt x="8189" y="6547"/>
                  </a:lnTo>
                  <a:lnTo>
                    <a:pt x="0" y="0"/>
                  </a:lnTo>
                  <a:close/>
                </a:path>
              </a:pathLst>
            </a:custGeom>
            <a:solidFill>
              <a:srgbClr val="000000"/>
            </a:solidFill>
          </p:spPr>
          <p:txBody>
            <a:bodyPr wrap="square" lIns="0" tIns="0" rIns="0" bIns="0" rtlCol="0"/>
            <a:lstStyle/>
            <a:p>
              <a:endParaRPr/>
            </a:p>
          </p:txBody>
        </p:sp>
        <p:sp>
          <p:nvSpPr>
            <p:cNvPr id="61" name="object 61"/>
            <p:cNvSpPr/>
            <p:nvPr/>
          </p:nvSpPr>
          <p:spPr>
            <a:xfrm>
              <a:off x="1739767" y="4455730"/>
              <a:ext cx="27940" cy="116839"/>
            </a:xfrm>
            <a:custGeom>
              <a:avLst/>
              <a:gdLst/>
              <a:ahLst/>
              <a:cxnLst/>
              <a:rect l="l" t="t" r="r" b="b"/>
              <a:pathLst>
                <a:path w="27939" h="116839">
                  <a:moveTo>
                    <a:pt x="0" y="0"/>
                  </a:moveTo>
                  <a:lnTo>
                    <a:pt x="26192" y="40951"/>
                  </a:lnTo>
                  <a:lnTo>
                    <a:pt x="27827" y="57351"/>
                  </a:lnTo>
                  <a:lnTo>
                    <a:pt x="26192" y="75367"/>
                  </a:lnTo>
                  <a:lnTo>
                    <a:pt x="21285" y="91734"/>
                  </a:lnTo>
                  <a:lnTo>
                    <a:pt x="14721" y="101587"/>
                  </a:lnTo>
                  <a:lnTo>
                    <a:pt x="8189" y="109761"/>
                  </a:lnTo>
                  <a:lnTo>
                    <a:pt x="0" y="116329"/>
                  </a:lnTo>
                  <a:lnTo>
                    <a:pt x="0" y="113045"/>
                  </a:lnTo>
                  <a:lnTo>
                    <a:pt x="6531" y="106498"/>
                  </a:lnTo>
                  <a:lnTo>
                    <a:pt x="9814" y="99929"/>
                  </a:lnTo>
                  <a:lnTo>
                    <a:pt x="14721" y="91734"/>
                  </a:lnTo>
                  <a:lnTo>
                    <a:pt x="18003" y="75367"/>
                  </a:lnTo>
                  <a:lnTo>
                    <a:pt x="18003" y="57351"/>
                  </a:lnTo>
                  <a:lnTo>
                    <a:pt x="9814" y="16367"/>
                  </a:lnTo>
                  <a:lnTo>
                    <a:pt x="0" y="3262"/>
                  </a:lnTo>
                  <a:lnTo>
                    <a:pt x="0" y="0"/>
                  </a:lnTo>
                  <a:close/>
                </a:path>
              </a:pathLst>
            </a:custGeom>
            <a:ln w="3175">
              <a:solidFill>
                <a:srgbClr val="000000"/>
              </a:solidFill>
            </a:ln>
          </p:spPr>
          <p:txBody>
            <a:bodyPr wrap="square" lIns="0" tIns="0" rIns="0" bIns="0" rtlCol="0"/>
            <a:lstStyle/>
            <a:p>
              <a:endParaRPr/>
            </a:p>
          </p:txBody>
        </p:sp>
        <p:sp>
          <p:nvSpPr>
            <p:cNvPr id="62" name="object 62"/>
            <p:cNvSpPr/>
            <p:nvPr/>
          </p:nvSpPr>
          <p:spPr>
            <a:xfrm>
              <a:off x="1690621" y="4531098"/>
              <a:ext cx="24765" cy="44450"/>
            </a:xfrm>
            <a:custGeom>
              <a:avLst/>
              <a:gdLst/>
              <a:ahLst/>
              <a:cxnLst/>
              <a:rect l="l" t="t" r="r" b="b"/>
              <a:pathLst>
                <a:path w="24764" h="44450">
                  <a:moveTo>
                    <a:pt x="16378" y="0"/>
                  </a:moveTo>
                  <a:lnTo>
                    <a:pt x="14753" y="0"/>
                  </a:lnTo>
                  <a:lnTo>
                    <a:pt x="11471" y="1636"/>
                  </a:lnTo>
                  <a:lnTo>
                    <a:pt x="9846" y="3262"/>
                  </a:lnTo>
                  <a:lnTo>
                    <a:pt x="4928" y="3262"/>
                  </a:lnTo>
                  <a:lnTo>
                    <a:pt x="0" y="4921"/>
                  </a:lnTo>
                  <a:lnTo>
                    <a:pt x="0" y="6547"/>
                  </a:lnTo>
                  <a:lnTo>
                    <a:pt x="8189" y="6547"/>
                  </a:lnTo>
                  <a:lnTo>
                    <a:pt x="9846" y="9831"/>
                  </a:lnTo>
                  <a:lnTo>
                    <a:pt x="9846" y="40962"/>
                  </a:lnTo>
                  <a:lnTo>
                    <a:pt x="8189" y="42588"/>
                  </a:lnTo>
                  <a:lnTo>
                    <a:pt x="0" y="42588"/>
                  </a:lnTo>
                  <a:lnTo>
                    <a:pt x="0" y="44246"/>
                  </a:lnTo>
                  <a:lnTo>
                    <a:pt x="24567" y="44246"/>
                  </a:lnTo>
                  <a:lnTo>
                    <a:pt x="24567" y="42588"/>
                  </a:lnTo>
                  <a:lnTo>
                    <a:pt x="18035" y="42588"/>
                  </a:lnTo>
                  <a:lnTo>
                    <a:pt x="16378" y="40962"/>
                  </a:lnTo>
                  <a:lnTo>
                    <a:pt x="16378" y="0"/>
                  </a:lnTo>
                  <a:close/>
                </a:path>
              </a:pathLst>
            </a:custGeom>
            <a:solidFill>
              <a:srgbClr val="000000"/>
            </a:solidFill>
          </p:spPr>
          <p:txBody>
            <a:bodyPr wrap="square" lIns="0" tIns="0" rIns="0" bIns="0" rtlCol="0"/>
            <a:lstStyle/>
            <a:p>
              <a:endParaRPr/>
            </a:p>
          </p:txBody>
        </p:sp>
        <p:sp>
          <p:nvSpPr>
            <p:cNvPr id="63" name="object 63"/>
            <p:cNvSpPr/>
            <p:nvPr/>
          </p:nvSpPr>
          <p:spPr>
            <a:xfrm>
              <a:off x="1690621" y="4531098"/>
              <a:ext cx="24765" cy="44450"/>
            </a:xfrm>
            <a:custGeom>
              <a:avLst/>
              <a:gdLst/>
              <a:ahLst/>
              <a:cxnLst/>
              <a:rect l="l" t="t" r="r" b="b"/>
              <a:pathLst>
                <a:path w="24764" h="44450">
                  <a:moveTo>
                    <a:pt x="14753" y="0"/>
                  </a:moveTo>
                  <a:lnTo>
                    <a:pt x="16378" y="0"/>
                  </a:lnTo>
                  <a:lnTo>
                    <a:pt x="16378" y="37678"/>
                  </a:lnTo>
                  <a:lnTo>
                    <a:pt x="16378" y="39325"/>
                  </a:lnTo>
                  <a:lnTo>
                    <a:pt x="16378" y="40962"/>
                  </a:lnTo>
                  <a:lnTo>
                    <a:pt x="18035" y="42588"/>
                  </a:lnTo>
                  <a:lnTo>
                    <a:pt x="21285" y="42588"/>
                  </a:lnTo>
                  <a:lnTo>
                    <a:pt x="24567" y="42588"/>
                  </a:lnTo>
                  <a:lnTo>
                    <a:pt x="24567" y="44246"/>
                  </a:lnTo>
                  <a:lnTo>
                    <a:pt x="0" y="44246"/>
                  </a:lnTo>
                  <a:lnTo>
                    <a:pt x="0" y="42588"/>
                  </a:lnTo>
                  <a:lnTo>
                    <a:pt x="4928" y="42588"/>
                  </a:lnTo>
                  <a:lnTo>
                    <a:pt x="8189" y="42588"/>
                  </a:lnTo>
                  <a:lnTo>
                    <a:pt x="9846" y="40962"/>
                  </a:lnTo>
                  <a:lnTo>
                    <a:pt x="9846" y="39325"/>
                  </a:lnTo>
                  <a:lnTo>
                    <a:pt x="9846" y="37678"/>
                  </a:lnTo>
                  <a:lnTo>
                    <a:pt x="9846" y="13115"/>
                  </a:lnTo>
                  <a:lnTo>
                    <a:pt x="9846" y="9831"/>
                  </a:lnTo>
                  <a:lnTo>
                    <a:pt x="8189" y="6547"/>
                  </a:lnTo>
                  <a:lnTo>
                    <a:pt x="4928" y="6547"/>
                  </a:lnTo>
                  <a:lnTo>
                    <a:pt x="0" y="6547"/>
                  </a:lnTo>
                  <a:lnTo>
                    <a:pt x="0" y="4921"/>
                  </a:lnTo>
                  <a:lnTo>
                    <a:pt x="4928" y="3262"/>
                  </a:lnTo>
                  <a:lnTo>
                    <a:pt x="9846" y="3262"/>
                  </a:lnTo>
                  <a:lnTo>
                    <a:pt x="11471" y="1636"/>
                  </a:lnTo>
                  <a:lnTo>
                    <a:pt x="14753" y="0"/>
                  </a:lnTo>
                  <a:close/>
                </a:path>
              </a:pathLst>
            </a:custGeom>
            <a:ln w="3175">
              <a:solidFill>
                <a:srgbClr val="000000"/>
              </a:solidFill>
            </a:ln>
          </p:spPr>
          <p:txBody>
            <a:bodyPr wrap="square" lIns="0" tIns="0" rIns="0" bIns="0" rtlCol="0"/>
            <a:lstStyle/>
            <a:p>
              <a:endParaRPr/>
            </a:p>
          </p:txBody>
        </p:sp>
        <p:sp>
          <p:nvSpPr>
            <p:cNvPr id="64" name="object 64"/>
            <p:cNvSpPr/>
            <p:nvPr/>
          </p:nvSpPr>
          <p:spPr>
            <a:xfrm>
              <a:off x="1684078" y="4440967"/>
              <a:ext cx="39370" cy="41275"/>
            </a:xfrm>
            <a:custGeom>
              <a:avLst/>
              <a:gdLst/>
              <a:ahLst/>
              <a:cxnLst/>
              <a:rect l="l" t="t" r="r" b="b"/>
              <a:pathLst>
                <a:path w="39369" h="41275">
                  <a:moveTo>
                    <a:pt x="21295" y="0"/>
                  </a:moveTo>
                  <a:lnTo>
                    <a:pt x="18013" y="0"/>
                  </a:lnTo>
                  <a:lnTo>
                    <a:pt x="18013" y="18026"/>
                  </a:lnTo>
                  <a:lnTo>
                    <a:pt x="0" y="18026"/>
                  </a:lnTo>
                  <a:lnTo>
                    <a:pt x="0" y="22936"/>
                  </a:lnTo>
                  <a:lnTo>
                    <a:pt x="18013" y="22936"/>
                  </a:lnTo>
                  <a:lnTo>
                    <a:pt x="18013" y="40951"/>
                  </a:lnTo>
                  <a:lnTo>
                    <a:pt x="21295" y="40951"/>
                  </a:lnTo>
                  <a:lnTo>
                    <a:pt x="21295" y="22936"/>
                  </a:lnTo>
                  <a:lnTo>
                    <a:pt x="39299" y="22936"/>
                  </a:lnTo>
                  <a:lnTo>
                    <a:pt x="39299" y="18026"/>
                  </a:lnTo>
                  <a:lnTo>
                    <a:pt x="21295" y="18026"/>
                  </a:lnTo>
                  <a:lnTo>
                    <a:pt x="21295" y="0"/>
                  </a:lnTo>
                  <a:close/>
                </a:path>
              </a:pathLst>
            </a:custGeom>
            <a:solidFill>
              <a:srgbClr val="000000"/>
            </a:solidFill>
          </p:spPr>
          <p:txBody>
            <a:bodyPr wrap="square" lIns="0" tIns="0" rIns="0" bIns="0" rtlCol="0"/>
            <a:lstStyle/>
            <a:p>
              <a:endParaRPr/>
            </a:p>
          </p:txBody>
        </p:sp>
        <p:sp>
          <p:nvSpPr>
            <p:cNvPr id="65" name="object 65"/>
            <p:cNvSpPr/>
            <p:nvPr/>
          </p:nvSpPr>
          <p:spPr>
            <a:xfrm>
              <a:off x="1684078" y="4440967"/>
              <a:ext cx="39370" cy="41275"/>
            </a:xfrm>
            <a:custGeom>
              <a:avLst/>
              <a:gdLst/>
              <a:ahLst/>
              <a:cxnLst/>
              <a:rect l="l" t="t" r="r" b="b"/>
              <a:pathLst>
                <a:path w="39369" h="41275">
                  <a:moveTo>
                    <a:pt x="18013" y="0"/>
                  </a:moveTo>
                  <a:lnTo>
                    <a:pt x="21295" y="0"/>
                  </a:lnTo>
                  <a:lnTo>
                    <a:pt x="21295" y="18026"/>
                  </a:lnTo>
                  <a:lnTo>
                    <a:pt x="39299" y="18026"/>
                  </a:lnTo>
                  <a:lnTo>
                    <a:pt x="39299" y="22936"/>
                  </a:lnTo>
                  <a:lnTo>
                    <a:pt x="21295" y="22936"/>
                  </a:lnTo>
                  <a:lnTo>
                    <a:pt x="21295" y="40951"/>
                  </a:lnTo>
                  <a:lnTo>
                    <a:pt x="18013" y="40951"/>
                  </a:lnTo>
                  <a:lnTo>
                    <a:pt x="18013" y="22936"/>
                  </a:lnTo>
                  <a:lnTo>
                    <a:pt x="0" y="22936"/>
                  </a:lnTo>
                  <a:lnTo>
                    <a:pt x="0" y="18026"/>
                  </a:lnTo>
                  <a:lnTo>
                    <a:pt x="18013" y="18026"/>
                  </a:lnTo>
                  <a:lnTo>
                    <a:pt x="18013" y="0"/>
                  </a:lnTo>
                  <a:close/>
                </a:path>
              </a:pathLst>
            </a:custGeom>
            <a:ln w="3175">
              <a:solidFill>
                <a:srgbClr val="000000"/>
              </a:solidFill>
            </a:ln>
          </p:spPr>
          <p:txBody>
            <a:bodyPr wrap="square" lIns="0" tIns="0" rIns="0" bIns="0" rtlCol="0"/>
            <a:lstStyle/>
            <a:p>
              <a:endParaRPr/>
            </a:p>
          </p:txBody>
        </p:sp>
        <p:sp>
          <p:nvSpPr>
            <p:cNvPr id="66" name="object 66"/>
            <p:cNvSpPr/>
            <p:nvPr/>
          </p:nvSpPr>
          <p:spPr>
            <a:xfrm>
              <a:off x="2240808" y="4455730"/>
              <a:ext cx="27940" cy="116839"/>
            </a:xfrm>
            <a:custGeom>
              <a:avLst/>
              <a:gdLst/>
              <a:ahLst/>
              <a:cxnLst/>
              <a:rect l="l" t="t" r="r" b="b"/>
              <a:pathLst>
                <a:path w="27939" h="116839">
                  <a:moveTo>
                    <a:pt x="27849" y="0"/>
                  </a:moveTo>
                  <a:lnTo>
                    <a:pt x="1657" y="40951"/>
                  </a:lnTo>
                  <a:lnTo>
                    <a:pt x="0" y="57351"/>
                  </a:lnTo>
                  <a:lnTo>
                    <a:pt x="1657" y="75367"/>
                  </a:lnTo>
                  <a:lnTo>
                    <a:pt x="8189" y="91734"/>
                  </a:lnTo>
                  <a:lnTo>
                    <a:pt x="13096" y="101587"/>
                  </a:lnTo>
                  <a:lnTo>
                    <a:pt x="19660" y="109761"/>
                  </a:lnTo>
                  <a:lnTo>
                    <a:pt x="27849" y="116329"/>
                  </a:lnTo>
                  <a:lnTo>
                    <a:pt x="27849" y="113045"/>
                  </a:lnTo>
                  <a:lnTo>
                    <a:pt x="18013" y="99929"/>
                  </a:lnTo>
                  <a:lnTo>
                    <a:pt x="14753" y="91734"/>
                  </a:lnTo>
                  <a:lnTo>
                    <a:pt x="11471" y="75367"/>
                  </a:lnTo>
                  <a:lnTo>
                    <a:pt x="9846" y="57351"/>
                  </a:lnTo>
                  <a:lnTo>
                    <a:pt x="11471" y="40951"/>
                  </a:lnTo>
                  <a:lnTo>
                    <a:pt x="14753" y="26188"/>
                  </a:lnTo>
                  <a:lnTo>
                    <a:pt x="18013" y="16367"/>
                  </a:lnTo>
                  <a:lnTo>
                    <a:pt x="22942" y="9820"/>
                  </a:lnTo>
                  <a:lnTo>
                    <a:pt x="27849" y="3262"/>
                  </a:lnTo>
                  <a:lnTo>
                    <a:pt x="27849" y="0"/>
                  </a:lnTo>
                  <a:close/>
                </a:path>
              </a:pathLst>
            </a:custGeom>
            <a:solidFill>
              <a:srgbClr val="FF0000"/>
            </a:solidFill>
          </p:spPr>
          <p:txBody>
            <a:bodyPr wrap="square" lIns="0" tIns="0" rIns="0" bIns="0" rtlCol="0"/>
            <a:lstStyle/>
            <a:p>
              <a:endParaRPr/>
            </a:p>
          </p:txBody>
        </p:sp>
        <p:sp>
          <p:nvSpPr>
            <p:cNvPr id="67" name="object 67"/>
            <p:cNvSpPr/>
            <p:nvPr/>
          </p:nvSpPr>
          <p:spPr>
            <a:xfrm>
              <a:off x="2240808" y="4455730"/>
              <a:ext cx="27940" cy="116839"/>
            </a:xfrm>
            <a:custGeom>
              <a:avLst/>
              <a:gdLst/>
              <a:ahLst/>
              <a:cxnLst/>
              <a:rect l="l" t="t" r="r" b="b"/>
              <a:pathLst>
                <a:path w="27939" h="116839">
                  <a:moveTo>
                    <a:pt x="27849" y="0"/>
                  </a:moveTo>
                  <a:lnTo>
                    <a:pt x="27849" y="3262"/>
                  </a:lnTo>
                  <a:lnTo>
                    <a:pt x="22942" y="9820"/>
                  </a:lnTo>
                  <a:lnTo>
                    <a:pt x="18013" y="16367"/>
                  </a:lnTo>
                  <a:lnTo>
                    <a:pt x="14753" y="26188"/>
                  </a:lnTo>
                  <a:lnTo>
                    <a:pt x="11471" y="40951"/>
                  </a:lnTo>
                  <a:lnTo>
                    <a:pt x="9846" y="57351"/>
                  </a:lnTo>
                  <a:lnTo>
                    <a:pt x="11471" y="75367"/>
                  </a:lnTo>
                  <a:lnTo>
                    <a:pt x="14753" y="91734"/>
                  </a:lnTo>
                  <a:lnTo>
                    <a:pt x="18013" y="99929"/>
                  </a:lnTo>
                  <a:lnTo>
                    <a:pt x="22942" y="106498"/>
                  </a:lnTo>
                  <a:lnTo>
                    <a:pt x="27849" y="113045"/>
                  </a:lnTo>
                  <a:lnTo>
                    <a:pt x="1657" y="75367"/>
                  </a:lnTo>
                  <a:lnTo>
                    <a:pt x="0" y="57351"/>
                  </a:lnTo>
                  <a:lnTo>
                    <a:pt x="1657" y="40951"/>
                  </a:lnTo>
                  <a:lnTo>
                    <a:pt x="8189" y="24562"/>
                  </a:lnTo>
                  <a:lnTo>
                    <a:pt x="13096" y="14741"/>
                  </a:lnTo>
                  <a:lnTo>
                    <a:pt x="19660" y="6547"/>
                  </a:lnTo>
                  <a:lnTo>
                    <a:pt x="27849" y="0"/>
                  </a:lnTo>
                  <a:close/>
                </a:path>
              </a:pathLst>
            </a:custGeom>
            <a:ln w="3175">
              <a:solidFill>
                <a:srgbClr val="FF0000"/>
              </a:solidFill>
            </a:ln>
          </p:spPr>
          <p:txBody>
            <a:bodyPr wrap="square" lIns="0" tIns="0" rIns="0" bIns="0" rtlCol="0"/>
            <a:lstStyle/>
            <a:p>
              <a:endParaRPr/>
            </a:p>
          </p:txBody>
        </p:sp>
        <p:sp>
          <p:nvSpPr>
            <p:cNvPr id="68" name="object 68"/>
            <p:cNvSpPr/>
            <p:nvPr/>
          </p:nvSpPr>
          <p:spPr>
            <a:xfrm>
              <a:off x="2286671" y="4462278"/>
              <a:ext cx="55880" cy="86995"/>
            </a:xfrm>
            <a:custGeom>
              <a:avLst/>
              <a:gdLst/>
              <a:ahLst/>
              <a:cxnLst/>
              <a:rect l="l" t="t" r="r" b="b"/>
              <a:pathLst>
                <a:path w="55880" h="86995">
                  <a:moveTo>
                    <a:pt x="55677" y="0"/>
                  </a:moveTo>
                  <a:lnTo>
                    <a:pt x="4907" y="0"/>
                  </a:lnTo>
                  <a:lnTo>
                    <a:pt x="0" y="29494"/>
                  </a:lnTo>
                  <a:lnTo>
                    <a:pt x="1624" y="29494"/>
                  </a:lnTo>
                  <a:lnTo>
                    <a:pt x="3282" y="21299"/>
                  </a:lnTo>
                  <a:lnTo>
                    <a:pt x="4907" y="16389"/>
                  </a:lnTo>
                  <a:lnTo>
                    <a:pt x="6531" y="13104"/>
                  </a:lnTo>
                  <a:lnTo>
                    <a:pt x="9814" y="11478"/>
                  </a:lnTo>
                  <a:lnTo>
                    <a:pt x="14731" y="9820"/>
                  </a:lnTo>
                  <a:lnTo>
                    <a:pt x="45830" y="9820"/>
                  </a:lnTo>
                  <a:lnTo>
                    <a:pt x="32734" y="31120"/>
                  </a:lnTo>
                  <a:lnTo>
                    <a:pt x="24545" y="49146"/>
                  </a:lnTo>
                  <a:lnTo>
                    <a:pt x="19638" y="63909"/>
                  </a:lnTo>
                  <a:lnTo>
                    <a:pt x="18003" y="76993"/>
                  </a:lnTo>
                  <a:lnTo>
                    <a:pt x="18003" y="81935"/>
                  </a:lnTo>
                  <a:lnTo>
                    <a:pt x="19638" y="85187"/>
                  </a:lnTo>
                  <a:lnTo>
                    <a:pt x="21285" y="86846"/>
                  </a:lnTo>
                  <a:lnTo>
                    <a:pt x="27827" y="86846"/>
                  </a:lnTo>
                  <a:lnTo>
                    <a:pt x="29485" y="83561"/>
                  </a:lnTo>
                  <a:lnTo>
                    <a:pt x="31109" y="76993"/>
                  </a:lnTo>
                  <a:lnTo>
                    <a:pt x="32734" y="68820"/>
                  </a:lnTo>
                  <a:lnTo>
                    <a:pt x="32734" y="57341"/>
                  </a:lnTo>
                  <a:lnTo>
                    <a:pt x="39299" y="29494"/>
                  </a:lnTo>
                  <a:lnTo>
                    <a:pt x="45830" y="14731"/>
                  </a:lnTo>
                  <a:lnTo>
                    <a:pt x="55677" y="0"/>
                  </a:lnTo>
                  <a:close/>
                </a:path>
              </a:pathLst>
            </a:custGeom>
            <a:solidFill>
              <a:srgbClr val="FF0000"/>
            </a:solidFill>
          </p:spPr>
          <p:txBody>
            <a:bodyPr wrap="square" lIns="0" tIns="0" rIns="0" bIns="0" rtlCol="0"/>
            <a:lstStyle/>
            <a:p>
              <a:endParaRPr/>
            </a:p>
          </p:txBody>
        </p:sp>
        <p:sp>
          <p:nvSpPr>
            <p:cNvPr id="69" name="object 69"/>
            <p:cNvSpPr/>
            <p:nvPr/>
          </p:nvSpPr>
          <p:spPr>
            <a:xfrm>
              <a:off x="2286671" y="4462278"/>
              <a:ext cx="55880" cy="86995"/>
            </a:xfrm>
            <a:custGeom>
              <a:avLst/>
              <a:gdLst/>
              <a:ahLst/>
              <a:cxnLst/>
              <a:rect l="l" t="t" r="r" b="b"/>
              <a:pathLst>
                <a:path w="55880" h="86995">
                  <a:moveTo>
                    <a:pt x="4907" y="0"/>
                  </a:moveTo>
                  <a:lnTo>
                    <a:pt x="55677" y="0"/>
                  </a:lnTo>
                  <a:lnTo>
                    <a:pt x="45830" y="14731"/>
                  </a:lnTo>
                  <a:lnTo>
                    <a:pt x="39299" y="29494"/>
                  </a:lnTo>
                  <a:lnTo>
                    <a:pt x="32734" y="57341"/>
                  </a:lnTo>
                  <a:lnTo>
                    <a:pt x="32734" y="62251"/>
                  </a:lnTo>
                  <a:lnTo>
                    <a:pt x="32734" y="68820"/>
                  </a:lnTo>
                  <a:lnTo>
                    <a:pt x="31109" y="76993"/>
                  </a:lnTo>
                  <a:lnTo>
                    <a:pt x="29485" y="83561"/>
                  </a:lnTo>
                  <a:lnTo>
                    <a:pt x="27827" y="86846"/>
                  </a:lnTo>
                  <a:lnTo>
                    <a:pt x="24545" y="86846"/>
                  </a:lnTo>
                  <a:lnTo>
                    <a:pt x="21285" y="86846"/>
                  </a:lnTo>
                  <a:lnTo>
                    <a:pt x="19638" y="85187"/>
                  </a:lnTo>
                  <a:lnTo>
                    <a:pt x="18003" y="81935"/>
                  </a:lnTo>
                  <a:lnTo>
                    <a:pt x="18003" y="76993"/>
                  </a:lnTo>
                  <a:lnTo>
                    <a:pt x="19638" y="63909"/>
                  </a:lnTo>
                  <a:lnTo>
                    <a:pt x="24545" y="49146"/>
                  </a:lnTo>
                  <a:lnTo>
                    <a:pt x="32734" y="31120"/>
                  </a:lnTo>
                  <a:lnTo>
                    <a:pt x="45830" y="9820"/>
                  </a:lnTo>
                  <a:lnTo>
                    <a:pt x="19638" y="9820"/>
                  </a:lnTo>
                  <a:lnTo>
                    <a:pt x="14731" y="9820"/>
                  </a:lnTo>
                  <a:lnTo>
                    <a:pt x="9814" y="11478"/>
                  </a:lnTo>
                  <a:lnTo>
                    <a:pt x="6531" y="13104"/>
                  </a:lnTo>
                  <a:lnTo>
                    <a:pt x="4907" y="16389"/>
                  </a:lnTo>
                  <a:lnTo>
                    <a:pt x="3282" y="21299"/>
                  </a:lnTo>
                  <a:lnTo>
                    <a:pt x="1624" y="29494"/>
                  </a:lnTo>
                  <a:lnTo>
                    <a:pt x="0" y="29494"/>
                  </a:lnTo>
                  <a:lnTo>
                    <a:pt x="4907" y="0"/>
                  </a:lnTo>
                  <a:close/>
                </a:path>
              </a:pathLst>
            </a:custGeom>
            <a:ln w="3175">
              <a:solidFill>
                <a:srgbClr val="FF0000"/>
              </a:solidFill>
            </a:ln>
          </p:spPr>
          <p:txBody>
            <a:bodyPr wrap="square" lIns="0" tIns="0" rIns="0" bIns="0" rtlCol="0"/>
            <a:lstStyle/>
            <a:p>
              <a:endParaRPr/>
            </a:p>
          </p:txBody>
        </p:sp>
        <p:sp>
          <p:nvSpPr>
            <p:cNvPr id="70" name="object 70"/>
            <p:cNvSpPr/>
            <p:nvPr/>
          </p:nvSpPr>
          <p:spPr>
            <a:xfrm>
              <a:off x="2339066" y="4457357"/>
              <a:ext cx="49530" cy="103505"/>
            </a:xfrm>
            <a:custGeom>
              <a:avLst/>
              <a:gdLst/>
              <a:ahLst/>
              <a:cxnLst/>
              <a:rect l="l" t="t" r="r" b="b"/>
              <a:pathLst>
                <a:path w="49530" h="103504">
                  <a:moveTo>
                    <a:pt x="49123" y="0"/>
                  </a:moveTo>
                  <a:lnTo>
                    <a:pt x="40934" y="0"/>
                  </a:lnTo>
                  <a:lnTo>
                    <a:pt x="0" y="103224"/>
                  </a:lnTo>
                  <a:lnTo>
                    <a:pt x="6542" y="103224"/>
                  </a:lnTo>
                  <a:lnTo>
                    <a:pt x="49123" y="0"/>
                  </a:lnTo>
                  <a:close/>
                </a:path>
              </a:pathLst>
            </a:custGeom>
            <a:solidFill>
              <a:srgbClr val="FF0000"/>
            </a:solidFill>
          </p:spPr>
          <p:txBody>
            <a:bodyPr wrap="square" lIns="0" tIns="0" rIns="0" bIns="0" rtlCol="0"/>
            <a:lstStyle/>
            <a:p>
              <a:endParaRPr/>
            </a:p>
          </p:txBody>
        </p:sp>
        <p:sp>
          <p:nvSpPr>
            <p:cNvPr id="71" name="object 71"/>
            <p:cNvSpPr/>
            <p:nvPr/>
          </p:nvSpPr>
          <p:spPr>
            <a:xfrm>
              <a:off x="2339066" y="4457357"/>
              <a:ext cx="49530" cy="103505"/>
            </a:xfrm>
            <a:custGeom>
              <a:avLst/>
              <a:gdLst/>
              <a:ahLst/>
              <a:cxnLst/>
              <a:rect l="l" t="t" r="r" b="b"/>
              <a:pathLst>
                <a:path w="49530" h="103504">
                  <a:moveTo>
                    <a:pt x="40934" y="0"/>
                  </a:moveTo>
                  <a:lnTo>
                    <a:pt x="49123" y="0"/>
                  </a:lnTo>
                  <a:lnTo>
                    <a:pt x="6542" y="103224"/>
                  </a:lnTo>
                  <a:lnTo>
                    <a:pt x="0" y="103224"/>
                  </a:lnTo>
                  <a:lnTo>
                    <a:pt x="40934" y="0"/>
                  </a:lnTo>
                  <a:close/>
                </a:path>
              </a:pathLst>
            </a:custGeom>
            <a:ln w="3175">
              <a:solidFill>
                <a:srgbClr val="FF0000"/>
              </a:solidFill>
            </a:ln>
          </p:spPr>
          <p:txBody>
            <a:bodyPr wrap="square" lIns="0" tIns="0" rIns="0" bIns="0" rtlCol="0"/>
            <a:lstStyle/>
            <a:p>
              <a:endParaRPr/>
            </a:p>
          </p:txBody>
        </p:sp>
        <p:sp>
          <p:nvSpPr>
            <p:cNvPr id="72" name="object 72"/>
            <p:cNvSpPr/>
            <p:nvPr/>
          </p:nvSpPr>
          <p:spPr>
            <a:xfrm>
              <a:off x="2389815" y="4460641"/>
              <a:ext cx="54610" cy="86995"/>
            </a:xfrm>
            <a:custGeom>
              <a:avLst/>
              <a:gdLst/>
              <a:ahLst/>
              <a:cxnLst/>
              <a:rect l="l" t="t" r="r" b="b"/>
              <a:pathLst>
                <a:path w="54610" h="86995">
                  <a:moveTo>
                    <a:pt x="32767" y="0"/>
                  </a:moveTo>
                  <a:lnTo>
                    <a:pt x="18035" y="0"/>
                  </a:lnTo>
                  <a:lnTo>
                    <a:pt x="11471" y="3262"/>
                  </a:lnTo>
                  <a:lnTo>
                    <a:pt x="6564" y="6547"/>
                  </a:lnTo>
                  <a:lnTo>
                    <a:pt x="0" y="16367"/>
                  </a:lnTo>
                  <a:lnTo>
                    <a:pt x="0" y="27846"/>
                  </a:lnTo>
                  <a:lnTo>
                    <a:pt x="1657" y="31131"/>
                  </a:lnTo>
                  <a:lnTo>
                    <a:pt x="6564" y="34393"/>
                  </a:lnTo>
                  <a:lnTo>
                    <a:pt x="9846" y="36041"/>
                  </a:lnTo>
                  <a:lnTo>
                    <a:pt x="13096" y="34393"/>
                  </a:lnTo>
                  <a:lnTo>
                    <a:pt x="16378" y="31131"/>
                  </a:lnTo>
                  <a:lnTo>
                    <a:pt x="18035" y="27846"/>
                  </a:lnTo>
                  <a:lnTo>
                    <a:pt x="16378" y="26220"/>
                  </a:lnTo>
                  <a:lnTo>
                    <a:pt x="14753" y="22936"/>
                  </a:lnTo>
                  <a:lnTo>
                    <a:pt x="13096" y="21278"/>
                  </a:lnTo>
                  <a:lnTo>
                    <a:pt x="8189" y="19652"/>
                  </a:lnTo>
                  <a:lnTo>
                    <a:pt x="6564" y="19652"/>
                  </a:lnTo>
                  <a:lnTo>
                    <a:pt x="4939" y="18026"/>
                  </a:lnTo>
                  <a:lnTo>
                    <a:pt x="4939" y="11457"/>
                  </a:lnTo>
                  <a:lnTo>
                    <a:pt x="9846" y="6547"/>
                  </a:lnTo>
                  <a:lnTo>
                    <a:pt x="16378" y="3262"/>
                  </a:lnTo>
                  <a:lnTo>
                    <a:pt x="27849" y="3262"/>
                  </a:lnTo>
                  <a:lnTo>
                    <a:pt x="39299" y="22936"/>
                  </a:lnTo>
                  <a:lnTo>
                    <a:pt x="36038" y="39325"/>
                  </a:lnTo>
                  <a:lnTo>
                    <a:pt x="22942" y="54067"/>
                  </a:lnTo>
                  <a:lnTo>
                    <a:pt x="21285" y="55693"/>
                  </a:lnTo>
                  <a:lnTo>
                    <a:pt x="19660" y="58977"/>
                  </a:lnTo>
                  <a:lnTo>
                    <a:pt x="11471" y="65546"/>
                  </a:lnTo>
                  <a:lnTo>
                    <a:pt x="6564" y="72093"/>
                  </a:lnTo>
                  <a:lnTo>
                    <a:pt x="3282" y="77003"/>
                  </a:lnTo>
                  <a:lnTo>
                    <a:pt x="0" y="83572"/>
                  </a:lnTo>
                  <a:lnTo>
                    <a:pt x="0" y="86824"/>
                  </a:lnTo>
                  <a:lnTo>
                    <a:pt x="50770" y="86824"/>
                  </a:lnTo>
                  <a:lnTo>
                    <a:pt x="54052" y="58977"/>
                  </a:lnTo>
                  <a:lnTo>
                    <a:pt x="50770" y="58977"/>
                  </a:lnTo>
                  <a:lnTo>
                    <a:pt x="50770" y="65546"/>
                  </a:lnTo>
                  <a:lnTo>
                    <a:pt x="49145" y="72093"/>
                  </a:lnTo>
                  <a:lnTo>
                    <a:pt x="47488" y="73719"/>
                  </a:lnTo>
                  <a:lnTo>
                    <a:pt x="45863" y="75377"/>
                  </a:lnTo>
                  <a:lnTo>
                    <a:pt x="42581" y="77003"/>
                  </a:lnTo>
                  <a:lnTo>
                    <a:pt x="6564" y="77003"/>
                  </a:lnTo>
                  <a:lnTo>
                    <a:pt x="9846" y="72093"/>
                  </a:lnTo>
                  <a:lnTo>
                    <a:pt x="13096" y="68809"/>
                  </a:lnTo>
                  <a:lnTo>
                    <a:pt x="18035" y="63888"/>
                  </a:lnTo>
                  <a:lnTo>
                    <a:pt x="24567" y="58977"/>
                  </a:lnTo>
                  <a:lnTo>
                    <a:pt x="29485" y="54067"/>
                  </a:lnTo>
                  <a:lnTo>
                    <a:pt x="32767" y="52441"/>
                  </a:lnTo>
                  <a:lnTo>
                    <a:pt x="39299" y="47498"/>
                  </a:lnTo>
                  <a:lnTo>
                    <a:pt x="44238" y="44246"/>
                  </a:lnTo>
                  <a:lnTo>
                    <a:pt x="50770" y="34393"/>
                  </a:lnTo>
                  <a:lnTo>
                    <a:pt x="52395" y="29483"/>
                  </a:lnTo>
                  <a:lnTo>
                    <a:pt x="54052" y="24562"/>
                  </a:lnTo>
                  <a:lnTo>
                    <a:pt x="52395" y="18026"/>
                  </a:lnTo>
                  <a:lnTo>
                    <a:pt x="49145" y="11457"/>
                  </a:lnTo>
                  <a:lnTo>
                    <a:pt x="45863" y="6547"/>
                  </a:lnTo>
                  <a:lnTo>
                    <a:pt x="32767" y="0"/>
                  </a:lnTo>
                  <a:close/>
                </a:path>
              </a:pathLst>
            </a:custGeom>
            <a:solidFill>
              <a:srgbClr val="FF0000"/>
            </a:solidFill>
          </p:spPr>
          <p:txBody>
            <a:bodyPr wrap="square" lIns="0" tIns="0" rIns="0" bIns="0" rtlCol="0"/>
            <a:lstStyle/>
            <a:p>
              <a:endParaRPr/>
            </a:p>
          </p:txBody>
        </p:sp>
        <p:sp>
          <p:nvSpPr>
            <p:cNvPr id="73" name="object 73"/>
            <p:cNvSpPr/>
            <p:nvPr/>
          </p:nvSpPr>
          <p:spPr>
            <a:xfrm>
              <a:off x="2389815" y="4460641"/>
              <a:ext cx="54610" cy="86995"/>
            </a:xfrm>
            <a:custGeom>
              <a:avLst/>
              <a:gdLst/>
              <a:ahLst/>
              <a:cxnLst/>
              <a:rect l="l" t="t" r="r" b="b"/>
              <a:pathLst>
                <a:path w="54610" h="86995">
                  <a:moveTo>
                    <a:pt x="6564" y="77003"/>
                  </a:moveTo>
                  <a:lnTo>
                    <a:pt x="37674" y="77003"/>
                  </a:lnTo>
                  <a:lnTo>
                    <a:pt x="42581" y="77003"/>
                  </a:lnTo>
                  <a:lnTo>
                    <a:pt x="45863" y="75377"/>
                  </a:lnTo>
                  <a:lnTo>
                    <a:pt x="47488" y="73719"/>
                  </a:lnTo>
                  <a:lnTo>
                    <a:pt x="49145" y="72093"/>
                  </a:lnTo>
                  <a:lnTo>
                    <a:pt x="50770" y="65546"/>
                  </a:lnTo>
                  <a:lnTo>
                    <a:pt x="50770" y="58977"/>
                  </a:lnTo>
                  <a:lnTo>
                    <a:pt x="54052" y="58977"/>
                  </a:lnTo>
                  <a:lnTo>
                    <a:pt x="50770" y="86824"/>
                  </a:lnTo>
                  <a:lnTo>
                    <a:pt x="0" y="86824"/>
                  </a:lnTo>
                  <a:lnTo>
                    <a:pt x="0" y="83572"/>
                  </a:lnTo>
                  <a:lnTo>
                    <a:pt x="3282" y="77003"/>
                  </a:lnTo>
                  <a:lnTo>
                    <a:pt x="6564" y="72093"/>
                  </a:lnTo>
                  <a:lnTo>
                    <a:pt x="11471" y="65546"/>
                  </a:lnTo>
                  <a:lnTo>
                    <a:pt x="19660" y="58977"/>
                  </a:lnTo>
                  <a:lnTo>
                    <a:pt x="21285" y="55693"/>
                  </a:lnTo>
                  <a:lnTo>
                    <a:pt x="22942" y="54067"/>
                  </a:lnTo>
                  <a:lnTo>
                    <a:pt x="36038" y="39325"/>
                  </a:lnTo>
                  <a:lnTo>
                    <a:pt x="39299" y="22936"/>
                  </a:lnTo>
                  <a:lnTo>
                    <a:pt x="39299" y="18026"/>
                  </a:lnTo>
                  <a:lnTo>
                    <a:pt x="37674" y="11457"/>
                  </a:lnTo>
                  <a:lnTo>
                    <a:pt x="36038" y="8194"/>
                  </a:lnTo>
                  <a:lnTo>
                    <a:pt x="32767" y="4910"/>
                  </a:lnTo>
                  <a:lnTo>
                    <a:pt x="27849" y="3262"/>
                  </a:lnTo>
                  <a:lnTo>
                    <a:pt x="22942" y="3262"/>
                  </a:lnTo>
                  <a:lnTo>
                    <a:pt x="16378" y="3262"/>
                  </a:lnTo>
                  <a:lnTo>
                    <a:pt x="9846" y="6547"/>
                  </a:lnTo>
                  <a:lnTo>
                    <a:pt x="4939" y="11457"/>
                  </a:lnTo>
                  <a:lnTo>
                    <a:pt x="4939" y="16367"/>
                  </a:lnTo>
                  <a:lnTo>
                    <a:pt x="4939" y="18026"/>
                  </a:lnTo>
                  <a:lnTo>
                    <a:pt x="6564" y="19652"/>
                  </a:lnTo>
                  <a:lnTo>
                    <a:pt x="8189" y="19652"/>
                  </a:lnTo>
                  <a:lnTo>
                    <a:pt x="13096" y="21278"/>
                  </a:lnTo>
                  <a:lnTo>
                    <a:pt x="14753" y="22936"/>
                  </a:lnTo>
                  <a:lnTo>
                    <a:pt x="16378" y="26220"/>
                  </a:lnTo>
                  <a:lnTo>
                    <a:pt x="18035" y="27846"/>
                  </a:lnTo>
                  <a:lnTo>
                    <a:pt x="16378" y="31131"/>
                  </a:lnTo>
                  <a:lnTo>
                    <a:pt x="14753" y="32757"/>
                  </a:lnTo>
                  <a:lnTo>
                    <a:pt x="13096" y="34393"/>
                  </a:lnTo>
                  <a:lnTo>
                    <a:pt x="9846" y="36041"/>
                  </a:lnTo>
                  <a:lnTo>
                    <a:pt x="6564" y="34393"/>
                  </a:lnTo>
                  <a:lnTo>
                    <a:pt x="1657" y="31131"/>
                  </a:lnTo>
                  <a:lnTo>
                    <a:pt x="0" y="27846"/>
                  </a:lnTo>
                  <a:lnTo>
                    <a:pt x="0" y="22936"/>
                  </a:lnTo>
                  <a:lnTo>
                    <a:pt x="0" y="16367"/>
                  </a:lnTo>
                  <a:lnTo>
                    <a:pt x="3282" y="11457"/>
                  </a:lnTo>
                  <a:lnTo>
                    <a:pt x="6564" y="6547"/>
                  </a:lnTo>
                  <a:lnTo>
                    <a:pt x="11471" y="3262"/>
                  </a:lnTo>
                  <a:lnTo>
                    <a:pt x="18035" y="0"/>
                  </a:lnTo>
                  <a:lnTo>
                    <a:pt x="24567" y="0"/>
                  </a:lnTo>
                  <a:lnTo>
                    <a:pt x="32767" y="0"/>
                  </a:lnTo>
                  <a:lnTo>
                    <a:pt x="54052" y="24562"/>
                  </a:lnTo>
                  <a:lnTo>
                    <a:pt x="52395" y="29483"/>
                  </a:lnTo>
                  <a:lnTo>
                    <a:pt x="50770" y="34393"/>
                  </a:lnTo>
                  <a:lnTo>
                    <a:pt x="47488" y="39325"/>
                  </a:lnTo>
                  <a:lnTo>
                    <a:pt x="44238" y="44246"/>
                  </a:lnTo>
                  <a:lnTo>
                    <a:pt x="39299" y="47498"/>
                  </a:lnTo>
                  <a:lnTo>
                    <a:pt x="32767" y="52441"/>
                  </a:lnTo>
                  <a:lnTo>
                    <a:pt x="29485" y="54067"/>
                  </a:lnTo>
                  <a:lnTo>
                    <a:pt x="26202" y="57351"/>
                  </a:lnTo>
                  <a:lnTo>
                    <a:pt x="24567" y="58977"/>
                  </a:lnTo>
                  <a:lnTo>
                    <a:pt x="18035" y="63888"/>
                  </a:lnTo>
                  <a:lnTo>
                    <a:pt x="13096" y="68809"/>
                  </a:lnTo>
                  <a:lnTo>
                    <a:pt x="9846" y="72093"/>
                  </a:lnTo>
                  <a:lnTo>
                    <a:pt x="6564" y="77003"/>
                  </a:lnTo>
                  <a:close/>
                </a:path>
              </a:pathLst>
            </a:custGeom>
            <a:ln w="3175">
              <a:solidFill>
                <a:srgbClr val="FF0000"/>
              </a:solidFill>
            </a:ln>
          </p:spPr>
          <p:txBody>
            <a:bodyPr wrap="square" lIns="0" tIns="0" rIns="0" bIns="0" rtlCol="0"/>
            <a:lstStyle/>
            <a:p>
              <a:endParaRPr/>
            </a:p>
          </p:txBody>
        </p:sp>
        <p:sp>
          <p:nvSpPr>
            <p:cNvPr id="74" name="object 74"/>
            <p:cNvSpPr/>
            <p:nvPr/>
          </p:nvSpPr>
          <p:spPr>
            <a:xfrm>
              <a:off x="2517558" y="4455730"/>
              <a:ext cx="27940" cy="116839"/>
            </a:xfrm>
            <a:custGeom>
              <a:avLst/>
              <a:gdLst/>
              <a:ahLst/>
              <a:cxnLst/>
              <a:rect l="l" t="t" r="r" b="b"/>
              <a:pathLst>
                <a:path w="27939" h="116839">
                  <a:moveTo>
                    <a:pt x="0" y="0"/>
                  </a:moveTo>
                  <a:lnTo>
                    <a:pt x="0" y="3262"/>
                  </a:lnTo>
                  <a:lnTo>
                    <a:pt x="6531" y="9820"/>
                  </a:lnTo>
                  <a:lnTo>
                    <a:pt x="9814" y="16367"/>
                  </a:lnTo>
                  <a:lnTo>
                    <a:pt x="18003" y="40951"/>
                  </a:lnTo>
                  <a:lnTo>
                    <a:pt x="18003" y="75367"/>
                  </a:lnTo>
                  <a:lnTo>
                    <a:pt x="14721" y="91734"/>
                  </a:lnTo>
                  <a:lnTo>
                    <a:pt x="9814" y="99929"/>
                  </a:lnTo>
                  <a:lnTo>
                    <a:pt x="6531" y="106498"/>
                  </a:lnTo>
                  <a:lnTo>
                    <a:pt x="0" y="113045"/>
                  </a:lnTo>
                  <a:lnTo>
                    <a:pt x="0" y="116329"/>
                  </a:lnTo>
                  <a:lnTo>
                    <a:pt x="8189" y="109761"/>
                  </a:lnTo>
                  <a:lnTo>
                    <a:pt x="14721" y="101587"/>
                  </a:lnTo>
                  <a:lnTo>
                    <a:pt x="21285" y="91734"/>
                  </a:lnTo>
                  <a:lnTo>
                    <a:pt x="26202" y="75367"/>
                  </a:lnTo>
                  <a:lnTo>
                    <a:pt x="27827" y="57351"/>
                  </a:lnTo>
                  <a:lnTo>
                    <a:pt x="26202" y="40951"/>
                  </a:lnTo>
                  <a:lnTo>
                    <a:pt x="21285" y="24562"/>
                  </a:lnTo>
                  <a:lnTo>
                    <a:pt x="14721" y="14741"/>
                  </a:lnTo>
                  <a:lnTo>
                    <a:pt x="8189" y="6547"/>
                  </a:lnTo>
                  <a:lnTo>
                    <a:pt x="0" y="0"/>
                  </a:lnTo>
                  <a:close/>
                </a:path>
              </a:pathLst>
            </a:custGeom>
            <a:solidFill>
              <a:srgbClr val="FF0000"/>
            </a:solidFill>
          </p:spPr>
          <p:txBody>
            <a:bodyPr wrap="square" lIns="0" tIns="0" rIns="0" bIns="0" rtlCol="0"/>
            <a:lstStyle/>
            <a:p>
              <a:endParaRPr/>
            </a:p>
          </p:txBody>
        </p:sp>
        <p:sp>
          <p:nvSpPr>
            <p:cNvPr id="75" name="object 75"/>
            <p:cNvSpPr/>
            <p:nvPr/>
          </p:nvSpPr>
          <p:spPr>
            <a:xfrm>
              <a:off x="2517558" y="4455730"/>
              <a:ext cx="27940" cy="116839"/>
            </a:xfrm>
            <a:custGeom>
              <a:avLst/>
              <a:gdLst/>
              <a:ahLst/>
              <a:cxnLst/>
              <a:rect l="l" t="t" r="r" b="b"/>
              <a:pathLst>
                <a:path w="27939" h="116839">
                  <a:moveTo>
                    <a:pt x="0" y="0"/>
                  </a:moveTo>
                  <a:lnTo>
                    <a:pt x="26202" y="40951"/>
                  </a:lnTo>
                  <a:lnTo>
                    <a:pt x="27827" y="57351"/>
                  </a:lnTo>
                  <a:lnTo>
                    <a:pt x="26202" y="75367"/>
                  </a:lnTo>
                  <a:lnTo>
                    <a:pt x="21285" y="91734"/>
                  </a:lnTo>
                  <a:lnTo>
                    <a:pt x="14721" y="101587"/>
                  </a:lnTo>
                  <a:lnTo>
                    <a:pt x="8189" y="109761"/>
                  </a:lnTo>
                  <a:lnTo>
                    <a:pt x="0" y="116329"/>
                  </a:lnTo>
                  <a:lnTo>
                    <a:pt x="0" y="113045"/>
                  </a:lnTo>
                  <a:lnTo>
                    <a:pt x="6531" y="106498"/>
                  </a:lnTo>
                  <a:lnTo>
                    <a:pt x="9814" y="99929"/>
                  </a:lnTo>
                  <a:lnTo>
                    <a:pt x="14721" y="91734"/>
                  </a:lnTo>
                  <a:lnTo>
                    <a:pt x="18003" y="75367"/>
                  </a:lnTo>
                  <a:lnTo>
                    <a:pt x="18003" y="57351"/>
                  </a:lnTo>
                  <a:lnTo>
                    <a:pt x="9814" y="16367"/>
                  </a:lnTo>
                  <a:lnTo>
                    <a:pt x="0" y="3262"/>
                  </a:lnTo>
                  <a:lnTo>
                    <a:pt x="0" y="0"/>
                  </a:lnTo>
                  <a:close/>
                </a:path>
              </a:pathLst>
            </a:custGeom>
            <a:ln w="3175">
              <a:solidFill>
                <a:srgbClr val="FF0000"/>
              </a:solidFill>
            </a:ln>
          </p:spPr>
          <p:txBody>
            <a:bodyPr wrap="square" lIns="0" tIns="0" rIns="0" bIns="0" rtlCol="0"/>
            <a:lstStyle/>
            <a:p>
              <a:endParaRPr/>
            </a:p>
          </p:txBody>
        </p:sp>
        <p:sp>
          <p:nvSpPr>
            <p:cNvPr id="76" name="object 76"/>
            <p:cNvSpPr/>
            <p:nvPr/>
          </p:nvSpPr>
          <p:spPr>
            <a:xfrm>
              <a:off x="2468413" y="4531098"/>
              <a:ext cx="24765" cy="44450"/>
            </a:xfrm>
            <a:custGeom>
              <a:avLst/>
              <a:gdLst/>
              <a:ahLst/>
              <a:cxnLst/>
              <a:rect l="l" t="t" r="r" b="b"/>
              <a:pathLst>
                <a:path w="24764" h="44450">
                  <a:moveTo>
                    <a:pt x="16378" y="0"/>
                  </a:moveTo>
                  <a:lnTo>
                    <a:pt x="14753" y="0"/>
                  </a:lnTo>
                  <a:lnTo>
                    <a:pt x="11471" y="1636"/>
                  </a:lnTo>
                  <a:lnTo>
                    <a:pt x="9846" y="3262"/>
                  </a:lnTo>
                  <a:lnTo>
                    <a:pt x="4939" y="3262"/>
                  </a:lnTo>
                  <a:lnTo>
                    <a:pt x="0" y="4921"/>
                  </a:lnTo>
                  <a:lnTo>
                    <a:pt x="0" y="6547"/>
                  </a:lnTo>
                  <a:lnTo>
                    <a:pt x="8189" y="6547"/>
                  </a:lnTo>
                  <a:lnTo>
                    <a:pt x="9846" y="9831"/>
                  </a:lnTo>
                  <a:lnTo>
                    <a:pt x="9846" y="40962"/>
                  </a:lnTo>
                  <a:lnTo>
                    <a:pt x="8189" y="42588"/>
                  </a:lnTo>
                  <a:lnTo>
                    <a:pt x="0" y="42588"/>
                  </a:lnTo>
                  <a:lnTo>
                    <a:pt x="0" y="44246"/>
                  </a:lnTo>
                  <a:lnTo>
                    <a:pt x="24567" y="44246"/>
                  </a:lnTo>
                  <a:lnTo>
                    <a:pt x="24567" y="42588"/>
                  </a:lnTo>
                  <a:lnTo>
                    <a:pt x="18035" y="42588"/>
                  </a:lnTo>
                  <a:lnTo>
                    <a:pt x="16378" y="40962"/>
                  </a:lnTo>
                  <a:lnTo>
                    <a:pt x="16378" y="0"/>
                  </a:lnTo>
                  <a:close/>
                </a:path>
              </a:pathLst>
            </a:custGeom>
            <a:solidFill>
              <a:srgbClr val="FF0000"/>
            </a:solidFill>
          </p:spPr>
          <p:txBody>
            <a:bodyPr wrap="square" lIns="0" tIns="0" rIns="0" bIns="0" rtlCol="0"/>
            <a:lstStyle/>
            <a:p>
              <a:endParaRPr/>
            </a:p>
          </p:txBody>
        </p:sp>
        <p:sp>
          <p:nvSpPr>
            <p:cNvPr id="77" name="object 77"/>
            <p:cNvSpPr/>
            <p:nvPr/>
          </p:nvSpPr>
          <p:spPr>
            <a:xfrm>
              <a:off x="2468413" y="4531098"/>
              <a:ext cx="24765" cy="44450"/>
            </a:xfrm>
            <a:custGeom>
              <a:avLst/>
              <a:gdLst/>
              <a:ahLst/>
              <a:cxnLst/>
              <a:rect l="l" t="t" r="r" b="b"/>
              <a:pathLst>
                <a:path w="24764" h="44450">
                  <a:moveTo>
                    <a:pt x="14753" y="0"/>
                  </a:moveTo>
                  <a:lnTo>
                    <a:pt x="16378" y="0"/>
                  </a:lnTo>
                  <a:lnTo>
                    <a:pt x="16378" y="37678"/>
                  </a:lnTo>
                  <a:lnTo>
                    <a:pt x="16378" y="39325"/>
                  </a:lnTo>
                  <a:lnTo>
                    <a:pt x="16378" y="40962"/>
                  </a:lnTo>
                  <a:lnTo>
                    <a:pt x="18035" y="42588"/>
                  </a:lnTo>
                  <a:lnTo>
                    <a:pt x="21285" y="42588"/>
                  </a:lnTo>
                  <a:lnTo>
                    <a:pt x="24567" y="42588"/>
                  </a:lnTo>
                  <a:lnTo>
                    <a:pt x="24567" y="44246"/>
                  </a:lnTo>
                  <a:lnTo>
                    <a:pt x="0" y="44246"/>
                  </a:lnTo>
                  <a:lnTo>
                    <a:pt x="0" y="42588"/>
                  </a:lnTo>
                  <a:lnTo>
                    <a:pt x="4939" y="42588"/>
                  </a:lnTo>
                  <a:lnTo>
                    <a:pt x="8189" y="42588"/>
                  </a:lnTo>
                  <a:lnTo>
                    <a:pt x="9846" y="40962"/>
                  </a:lnTo>
                  <a:lnTo>
                    <a:pt x="9846" y="39325"/>
                  </a:lnTo>
                  <a:lnTo>
                    <a:pt x="9846" y="37678"/>
                  </a:lnTo>
                  <a:lnTo>
                    <a:pt x="9846" y="13115"/>
                  </a:lnTo>
                  <a:lnTo>
                    <a:pt x="9846" y="9831"/>
                  </a:lnTo>
                  <a:lnTo>
                    <a:pt x="8189" y="6547"/>
                  </a:lnTo>
                  <a:lnTo>
                    <a:pt x="4939" y="6547"/>
                  </a:lnTo>
                  <a:lnTo>
                    <a:pt x="0" y="6547"/>
                  </a:lnTo>
                  <a:lnTo>
                    <a:pt x="0" y="4921"/>
                  </a:lnTo>
                  <a:lnTo>
                    <a:pt x="4939" y="3262"/>
                  </a:lnTo>
                  <a:lnTo>
                    <a:pt x="9846" y="3262"/>
                  </a:lnTo>
                  <a:lnTo>
                    <a:pt x="11471" y="1636"/>
                  </a:lnTo>
                  <a:lnTo>
                    <a:pt x="14753" y="0"/>
                  </a:lnTo>
                  <a:close/>
                </a:path>
              </a:pathLst>
            </a:custGeom>
            <a:ln w="3175">
              <a:solidFill>
                <a:srgbClr val="FF0000"/>
              </a:solidFill>
            </a:ln>
          </p:spPr>
          <p:txBody>
            <a:bodyPr wrap="square" lIns="0" tIns="0" rIns="0" bIns="0" rtlCol="0"/>
            <a:lstStyle/>
            <a:p>
              <a:endParaRPr/>
            </a:p>
          </p:txBody>
        </p:sp>
        <p:sp>
          <p:nvSpPr>
            <p:cNvPr id="78" name="object 78"/>
            <p:cNvSpPr/>
            <p:nvPr/>
          </p:nvSpPr>
          <p:spPr>
            <a:xfrm>
              <a:off x="2461881" y="4440967"/>
              <a:ext cx="39370" cy="41275"/>
            </a:xfrm>
            <a:custGeom>
              <a:avLst/>
              <a:gdLst/>
              <a:ahLst/>
              <a:cxnLst/>
              <a:rect l="l" t="t" r="r" b="b"/>
              <a:pathLst>
                <a:path w="39369" h="41275">
                  <a:moveTo>
                    <a:pt x="21285" y="0"/>
                  </a:moveTo>
                  <a:lnTo>
                    <a:pt x="18003" y="0"/>
                  </a:lnTo>
                  <a:lnTo>
                    <a:pt x="18003" y="18026"/>
                  </a:lnTo>
                  <a:lnTo>
                    <a:pt x="0" y="18026"/>
                  </a:lnTo>
                  <a:lnTo>
                    <a:pt x="0" y="22936"/>
                  </a:lnTo>
                  <a:lnTo>
                    <a:pt x="18003" y="22936"/>
                  </a:lnTo>
                  <a:lnTo>
                    <a:pt x="18003" y="40951"/>
                  </a:lnTo>
                  <a:lnTo>
                    <a:pt x="21285" y="40951"/>
                  </a:lnTo>
                  <a:lnTo>
                    <a:pt x="21285" y="22936"/>
                  </a:lnTo>
                  <a:lnTo>
                    <a:pt x="39299" y="22936"/>
                  </a:lnTo>
                  <a:lnTo>
                    <a:pt x="39299" y="18026"/>
                  </a:lnTo>
                  <a:lnTo>
                    <a:pt x="21285" y="18026"/>
                  </a:lnTo>
                  <a:lnTo>
                    <a:pt x="21285" y="0"/>
                  </a:lnTo>
                  <a:close/>
                </a:path>
              </a:pathLst>
            </a:custGeom>
            <a:solidFill>
              <a:srgbClr val="FF0000"/>
            </a:solidFill>
          </p:spPr>
          <p:txBody>
            <a:bodyPr wrap="square" lIns="0" tIns="0" rIns="0" bIns="0" rtlCol="0"/>
            <a:lstStyle/>
            <a:p>
              <a:endParaRPr/>
            </a:p>
          </p:txBody>
        </p:sp>
        <p:sp>
          <p:nvSpPr>
            <p:cNvPr id="79" name="object 79"/>
            <p:cNvSpPr/>
            <p:nvPr/>
          </p:nvSpPr>
          <p:spPr>
            <a:xfrm>
              <a:off x="2461881" y="4440967"/>
              <a:ext cx="39370" cy="41275"/>
            </a:xfrm>
            <a:custGeom>
              <a:avLst/>
              <a:gdLst/>
              <a:ahLst/>
              <a:cxnLst/>
              <a:rect l="l" t="t" r="r" b="b"/>
              <a:pathLst>
                <a:path w="39369" h="41275">
                  <a:moveTo>
                    <a:pt x="18003" y="0"/>
                  </a:moveTo>
                  <a:lnTo>
                    <a:pt x="21285" y="0"/>
                  </a:lnTo>
                  <a:lnTo>
                    <a:pt x="21285" y="18026"/>
                  </a:lnTo>
                  <a:lnTo>
                    <a:pt x="39299" y="18026"/>
                  </a:lnTo>
                  <a:lnTo>
                    <a:pt x="39299" y="22936"/>
                  </a:lnTo>
                  <a:lnTo>
                    <a:pt x="21285" y="22936"/>
                  </a:lnTo>
                  <a:lnTo>
                    <a:pt x="21285" y="40951"/>
                  </a:lnTo>
                  <a:lnTo>
                    <a:pt x="18003" y="40951"/>
                  </a:lnTo>
                  <a:lnTo>
                    <a:pt x="18003" y="22936"/>
                  </a:lnTo>
                  <a:lnTo>
                    <a:pt x="0" y="22936"/>
                  </a:lnTo>
                  <a:lnTo>
                    <a:pt x="0" y="18026"/>
                  </a:lnTo>
                  <a:lnTo>
                    <a:pt x="18003" y="18026"/>
                  </a:lnTo>
                  <a:lnTo>
                    <a:pt x="18003" y="0"/>
                  </a:lnTo>
                  <a:close/>
                </a:path>
              </a:pathLst>
            </a:custGeom>
            <a:ln w="3175">
              <a:solidFill>
                <a:srgbClr val="FF0000"/>
              </a:solidFill>
            </a:ln>
          </p:spPr>
          <p:txBody>
            <a:bodyPr wrap="square" lIns="0" tIns="0" rIns="0" bIns="0" rtlCol="0"/>
            <a:lstStyle/>
            <a:p>
              <a:endParaRPr/>
            </a:p>
          </p:txBody>
        </p:sp>
        <p:sp>
          <p:nvSpPr>
            <p:cNvPr id="80" name="object 80"/>
            <p:cNvSpPr/>
            <p:nvPr/>
          </p:nvSpPr>
          <p:spPr>
            <a:xfrm>
              <a:off x="3776764" y="4460641"/>
              <a:ext cx="52705" cy="88900"/>
            </a:xfrm>
            <a:custGeom>
              <a:avLst/>
              <a:gdLst/>
              <a:ahLst/>
              <a:cxnLst/>
              <a:rect l="l" t="t" r="r" b="b"/>
              <a:pathLst>
                <a:path w="52704" h="88900">
                  <a:moveTo>
                    <a:pt x="13096" y="67172"/>
                  </a:moveTo>
                  <a:lnTo>
                    <a:pt x="6531" y="67172"/>
                  </a:lnTo>
                  <a:lnTo>
                    <a:pt x="4907" y="68809"/>
                  </a:lnTo>
                  <a:lnTo>
                    <a:pt x="3249" y="72093"/>
                  </a:lnTo>
                  <a:lnTo>
                    <a:pt x="3249" y="78629"/>
                  </a:lnTo>
                  <a:lnTo>
                    <a:pt x="4907" y="81914"/>
                  </a:lnTo>
                  <a:lnTo>
                    <a:pt x="8189" y="85198"/>
                  </a:lnTo>
                  <a:lnTo>
                    <a:pt x="11438" y="86824"/>
                  </a:lnTo>
                  <a:lnTo>
                    <a:pt x="16356" y="88482"/>
                  </a:lnTo>
                  <a:lnTo>
                    <a:pt x="27827" y="88482"/>
                  </a:lnTo>
                  <a:lnTo>
                    <a:pt x="30305" y="86824"/>
                  </a:lnTo>
                  <a:lnTo>
                    <a:pt x="16356" y="86824"/>
                  </a:lnTo>
                  <a:lnTo>
                    <a:pt x="13096" y="85198"/>
                  </a:lnTo>
                  <a:lnTo>
                    <a:pt x="11438" y="83572"/>
                  </a:lnTo>
                  <a:lnTo>
                    <a:pt x="9814" y="81914"/>
                  </a:lnTo>
                  <a:lnTo>
                    <a:pt x="11438" y="81914"/>
                  </a:lnTo>
                  <a:lnTo>
                    <a:pt x="13096" y="78629"/>
                  </a:lnTo>
                  <a:lnTo>
                    <a:pt x="14721" y="77003"/>
                  </a:lnTo>
                  <a:lnTo>
                    <a:pt x="16356" y="73719"/>
                  </a:lnTo>
                  <a:lnTo>
                    <a:pt x="16356" y="70456"/>
                  </a:lnTo>
                  <a:lnTo>
                    <a:pt x="13096" y="67172"/>
                  </a:lnTo>
                  <a:close/>
                </a:path>
                <a:path w="52704" h="88900">
                  <a:moveTo>
                    <a:pt x="52395" y="40962"/>
                  </a:moveTo>
                  <a:lnTo>
                    <a:pt x="40923" y="40962"/>
                  </a:lnTo>
                  <a:lnTo>
                    <a:pt x="40923" y="44246"/>
                  </a:lnTo>
                  <a:lnTo>
                    <a:pt x="39299" y="63888"/>
                  </a:lnTo>
                  <a:lnTo>
                    <a:pt x="36016" y="77003"/>
                  </a:lnTo>
                  <a:lnTo>
                    <a:pt x="29452" y="83572"/>
                  </a:lnTo>
                  <a:lnTo>
                    <a:pt x="26192" y="85198"/>
                  </a:lnTo>
                  <a:lnTo>
                    <a:pt x="21285" y="86824"/>
                  </a:lnTo>
                  <a:lnTo>
                    <a:pt x="30305" y="86824"/>
                  </a:lnTo>
                  <a:lnTo>
                    <a:pt x="32734" y="85198"/>
                  </a:lnTo>
                  <a:lnTo>
                    <a:pt x="39299" y="81914"/>
                  </a:lnTo>
                  <a:lnTo>
                    <a:pt x="50737" y="58977"/>
                  </a:lnTo>
                  <a:lnTo>
                    <a:pt x="52395" y="40962"/>
                  </a:lnTo>
                  <a:close/>
                </a:path>
                <a:path w="52704" h="88900">
                  <a:moveTo>
                    <a:pt x="31109" y="0"/>
                  </a:moveTo>
                  <a:lnTo>
                    <a:pt x="18003" y="0"/>
                  </a:lnTo>
                  <a:lnTo>
                    <a:pt x="13096" y="3262"/>
                  </a:lnTo>
                  <a:lnTo>
                    <a:pt x="3249" y="13115"/>
                  </a:lnTo>
                  <a:lnTo>
                    <a:pt x="1624" y="19652"/>
                  </a:lnTo>
                  <a:lnTo>
                    <a:pt x="0" y="27846"/>
                  </a:lnTo>
                  <a:lnTo>
                    <a:pt x="3249" y="40962"/>
                  </a:lnTo>
                  <a:lnTo>
                    <a:pt x="6531" y="45872"/>
                  </a:lnTo>
                  <a:lnTo>
                    <a:pt x="11438" y="50783"/>
                  </a:lnTo>
                  <a:lnTo>
                    <a:pt x="16356" y="52441"/>
                  </a:lnTo>
                  <a:lnTo>
                    <a:pt x="22910" y="54067"/>
                  </a:lnTo>
                  <a:lnTo>
                    <a:pt x="32734" y="50783"/>
                  </a:lnTo>
                  <a:lnTo>
                    <a:pt x="34359" y="49157"/>
                  </a:lnTo>
                  <a:lnTo>
                    <a:pt x="21285" y="49157"/>
                  </a:lnTo>
                  <a:lnTo>
                    <a:pt x="18003" y="47498"/>
                  </a:lnTo>
                  <a:lnTo>
                    <a:pt x="16356" y="44246"/>
                  </a:lnTo>
                  <a:lnTo>
                    <a:pt x="13096" y="34393"/>
                  </a:lnTo>
                  <a:lnTo>
                    <a:pt x="13096" y="19652"/>
                  </a:lnTo>
                  <a:lnTo>
                    <a:pt x="14721" y="13115"/>
                  </a:lnTo>
                  <a:lnTo>
                    <a:pt x="16356" y="8194"/>
                  </a:lnTo>
                  <a:lnTo>
                    <a:pt x="18003" y="4910"/>
                  </a:lnTo>
                  <a:lnTo>
                    <a:pt x="22910" y="3262"/>
                  </a:lnTo>
                  <a:lnTo>
                    <a:pt x="26192" y="1636"/>
                  </a:lnTo>
                  <a:lnTo>
                    <a:pt x="36016" y="1636"/>
                  </a:lnTo>
                  <a:lnTo>
                    <a:pt x="31109" y="0"/>
                  </a:lnTo>
                  <a:close/>
                </a:path>
                <a:path w="52704" h="88900">
                  <a:moveTo>
                    <a:pt x="36016" y="1636"/>
                  </a:moveTo>
                  <a:lnTo>
                    <a:pt x="26192" y="1636"/>
                  </a:lnTo>
                  <a:lnTo>
                    <a:pt x="32734" y="4910"/>
                  </a:lnTo>
                  <a:lnTo>
                    <a:pt x="36016" y="8194"/>
                  </a:lnTo>
                  <a:lnTo>
                    <a:pt x="37641" y="13115"/>
                  </a:lnTo>
                  <a:lnTo>
                    <a:pt x="39299" y="19652"/>
                  </a:lnTo>
                  <a:lnTo>
                    <a:pt x="39299" y="32757"/>
                  </a:lnTo>
                  <a:lnTo>
                    <a:pt x="37641" y="39325"/>
                  </a:lnTo>
                  <a:lnTo>
                    <a:pt x="36016" y="44246"/>
                  </a:lnTo>
                  <a:lnTo>
                    <a:pt x="32734" y="47498"/>
                  </a:lnTo>
                  <a:lnTo>
                    <a:pt x="29452" y="49157"/>
                  </a:lnTo>
                  <a:lnTo>
                    <a:pt x="34359" y="49157"/>
                  </a:lnTo>
                  <a:lnTo>
                    <a:pt x="37641" y="45872"/>
                  </a:lnTo>
                  <a:lnTo>
                    <a:pt x="40923" y="40962"/>
                  </a:lnTo>
                  <a:lnTo>
                    <a:pt x="52395" y="40962"/>
                  </a:lnTo>
                  <a:lnTo>
                    <a:pt x="50737" y="22936"/>
                  </a:lnTo>
                  <a:lnTo>
                    <a:pt x="45830" y="9831"/>
                  </a:lnTo>
                  <a:lnTo>
                    <a:pt x="40923" y="4910"/>
                  </a:lnTo>
                  <a:lnTo>
                    <a:pt x="36016" y="1636"/>
                  </a:lnTo>
                  <a:close/>
                </a:path>
              </a:pathLst>
            </a:custGeom>
            <a:solidFill>
              <a:srgbClr val="000000"/>
            </a:solidFill>
          </p:spPr>
          <p:txBody>
            <a:bodyPr wrap="square" lIns="0" tIns="0" rIns="0" bIns="0" rtlCol="0"/>
            <a:lstStyle/>
            <a:p>
              <a:endParaRPr/>
            </a:p>
          </p:txBody>
        </p:sp>
        <p:sp>
          <p:nvSpPr>
            <p:cNvPr id="81" name="object 81"/>
            <p:cNvSpPr/>
            <p:nvPr/>
          </p:nvSpPr>
          <p:spPr>
            <a:xfrm>
              <a:off x="3776764" y="4460641"/>
              <a:ext cx="52705" cy="88900"/>
            </a:xfrm>
            <a:custGeom>
              <a:avLst/>
              <a:gdLst/>
              <a:ahLst/>
              <a:cxnLst/>
              <a:rect l="l" t="t" r="r" b="b"/>
              <a:pathLst>
                <a:path w="52704" h="88900">
                  <a:moveTo>
                    <a:pt x="24545" y="49157"/>
                  </a:moveTo>
                  <a:lnTo>
                    <a:pt x="29452" y="49157"/>
                  </a:lnTo>
                  <a:lnTo>
                    <a:pt x="32734" y="47498"/>
                  </a:lnTo>
                  <a:lnTo>
                    <a:pt x="36016" y="44246"/>
                  </a:lnTo>
                  <a:lnTo>
                    <a:pt x="37641" y="39325"/>
                  </a:lnTo>
                  <a:lnTo>
                    <a:pt x="39299" y="32757"/>
                  </a:lnTo>
                  <a:lnTo>
                    <a:pt x="39299" y="26220"/>
                  </a:lnTo>
                  <a:lnTo>
                    <a:pt x="26192" y="1636"/>
                  </a:lnTo>
                  <a:lnTo>
                    <a:pt x="22910" y="3262"/>
                  </a:lnTo>
                  <a:lnTo>
                    <a:pt x="18003" y="4910"/>
                  </a:lnTo>
                  <a:lnTo>
                    <a:pt x="16356" y="8194"/>
                  </a:lnTo>
                  <a:lnTo>
                    <a:pt x="14721" y="13115"/>
                  </a:lnTo>
                  <a:lnTo>
                    <a:pt x="13096" y="19652"/>
                  </a:lnTo>
                  <a:lnTo>
                    <a:pt x="13096" y="27846"/>
                  </a:lnTo>
                  <a:lnTo>
                    <a:pt x="13096" y="34393"/>
                  </a:lnTo>
                  <a:lnTo>
                    <a:pt x="14721" y="39325"/>
                  </a:lnTo>
                  <a:lnTo>
                    <a:pt x="16356" y="44246"/>
                  </a:lnTo>
                  <a:lnTo>
                    <a:pt x="18003" y="47498"/>
                  </a:lnTo>
                  <a:lnTo>
                    <a:pt x="21285" y="49157"/>
                  </a:lnTo>
                  <a:lnTo>
                    <a:pt x="24545" y="49157"/>
                  </a:lnTo>
                  <a:close/>
                </a:path>
                <a:path w="52704" h="88900">
                  <a:moveTo>
                    <a:pt x="40923" y="40962"/>
                  </a:moveTo>
                  <a:lnTo>
                    <a:pt x="37641" y="45872"/>
                  </a:lnTo>
                  <a:lnTo>
                    <a:pt x="32734" y="50783"/>
                  </a:lnTo>
                  <a:lnTo>
                    <a:pt x="27827" y="52441"/>
                  </a:lnTo>
                  <a:lnTo>
                    <a:pt x="22910" y="54067"/>
                  </a:lnTo>
                  <a:lnTo>
                    <a:pt x="16356" y="52441"/>
                  </a:lnTo>
                  <a:lnTo>
                    <a:pt x="11438" y="50783"/>
                  </a:lnTo>
                  <a:lnTo>
                    <a:pt x="6531" y="45872"/>
                  </a:lnTo>
                  <a:lnTo>
                    <a:pt x="3249" y="40962"/>
                  </a:lnTo>
                  <a:lnTo>
                    <a:pt x="1624" y="34393"/>
                  </a:lnTo>
                  <a:lnTo>
                    <a:pt x="0" y="27846"/>
                  </a:lnTo>
                  <a:lnTo>
                    <a:pt x="1624" y="19652"/>
                  </a:lnTo>
                  <a:lnTo>
                    <a:pt x="3249" y="13115"/>
                  </a:lnTo>
                  <a:lnTo>
                    <a:pt x="8189" y="8194"/>
                  </a:lnTo>
                  <a:lnTo>
                    <a:pt x="13096" y="3262"/>
                  </a:lnTo>
                  <a:lnTo>
                    <a:pt x="18003" y="0"/>
                  </a:lnTo>
                  <a:lnTo>
                    <a:pt x="26192" y="0"/>
                  </a:lnTo>
                  <a:lnTo>
                    <a:pt x="31109" y="0"/>
                  </a:lnTo>
                  <a:lnTo>
                    <a:pt x="52395" y="40962"/>
                  </a:lnTo>
                  <a:lnTo>
                    <a:pt x="50737" y="58977"/>
                  </a:lnTo>
                  <a:lnTo>
                    <a:pt x="42548" y="75377"/>
                  </a:lnTo>
                  <a:lnTo>
                    <a:pt x="39299" y="81914"/>
                  </a:lnTo>
                  <a:lnTo>
                    <a:pt x="32734" y="85198"/>
                  </a:lnTo>
                  <a:lnTo>
                    <a:pt x="27827" y="88482"/>
                  </a:lnTo>
                  <a:lnTo>
                    <a:pt x="21285" y="88482"/>
                  </a:lnTo>
                  <a:lnTo>
                    <a:pt x="16356" y="88482"/>
                  </a:lnTo>
                  <a:lnTo>
                    <a:pt x="11438" y="86824"/>
                  </a:lnTo>
                  <a:lnTo>
                    <a:pt x="8189" y="85198"/>
                  </a:lnTo>
                  <a:lnTo>
                    <a:pt x="4907" y="81914"/>
                  </a:lnTo>
                  <a:lnTo>
                    <a:pt x="3249" y="78629"/>
                  </a:lnTo>
                  <a:lnTo>
                    <a:pt x="3249" y="75377"/>
                  </a:lnTo>
                  <a:lnTo>
                    <a:pt x="3249" y="72093"/>
                  </a:lnTo>
                  <a:lnTo>
                    <a:pt x="4907" y="68809"/>
                  </a:lnTo>
                  <a:lnTo>
                    <a:pt x="6531" y="67172"/>
                  </a:lnTo>
                  <a:lnTo>
                    <a:pt x="9814" y="67172"/>
                  </a:lnTo>
                  <a:lnTo>
                    <a:pt x="13096" y="67172"/>
                  </a:lnTo>
                  <a:lnTo>
                    <a:pt x="14721" y="68809"/>
                  </a:lnTo>
                  <a:lnTo>
                    <a:pt x="16356" y="70456"/>
                  </a:lnTo>
                  <a:lnTo>
                    <a:pt x="16356" y="73719"/>
                  </a:lnTo>
                  <a:lnTo>
                    <a:pt x="14721" y="77003"/>
                  </a:lnTo>
                  <a:lnTo>
                    <a:pt x="13096" y="78629"/>
                  </a:lnTo>
                  <a:lnTo>
                    <a:pt x="11438" y="81914"/>
                  </a:lnTo>
                  <a:lnTo>
                    <a:pt x="9814" y="81914"/>
                  </a:lnTo>
                  <a:lnTo>
                    <a:pt x="11438" y="83572"/>
                  </a:lnTo>
                  <a:lnTo>
                    <a:pt x="13096" y="85198"/>
                  </a:lnTo>
                  <a:lnTo>
                    <a:pt x="16356" y="86824"/>
                  </a:lnTo>
                  <a:lnTo>
                    <a:pt x="21285" y="86824"/>
                  </a:lnTo>
                  <a:lnTo>
                    <a:pt x="26192" y="85198"/>
                  </a:lnTo>
                  <a:lnTo>
                    <a:pt x="29452" y="83572"/>
                  </a:lnTo>
                  <a:lnTo>
                    <a:pt x="32734" y="80288"/>
                  </a:lnTo>
                  <a:lnTo>
                    <a:pt x="36016" y="77003"/>
                  </a:lnTo>
                  <a:lnTo>
                    <a:pt x="39299" y="63888"/>
                  </a:lnTo>
                  <a:lnTo>
                    <a:pt x="40923" y="44246"/>
                  </a:lnTo>
                  <a:lnTo>
                    <a:pt x="40923" y="40962"/>
                  </a:lnTo>
                  <a:close/>
                </a:path>
              </a:pathLst>
            </a:custGeom>
            <a:ln w="3175">
              <a:solidFill>
                <a:srgbClr val="000000"/>
              </a:solidFill>
            </a:ln>
          </p:spPr>
          <p:txBody>
            <a:bodyPr wrap="square" lIns="0" tIns="0" rIns="0" bIns="0" rtlCol="0"/>
            <a:lstStyle/>
            <a:p>
              <a:endParaRPr/>
            </a:p>
          </p:txBody>
        </p:sp>
        <p:sp>
          <p:nvSpPr>
            <p:cNvPr id="82" name="object 82"/>
            <p:cNvSpPr/>
            <p:nvPr/>
          </p:nvSpPr>
          <p:spPr>
            <a:xfrm>
              <a:off x="3829159" y="4457357"/>
              <a:ext cx="49530" cy="103505"/>
            </a:xfrm>
            <a:custGeom>
              <a:avLst/>
              <a:gdLst/>
              <a:ahLst/>
              <a:cxnLst/>
              <a:rect l="l" t="t" r="r" b="b"/>
              <a:pathLst>
                <a:path w="49529" h="103504">
                  <a:moveTo>
                    <a:pt x="49123" y="0"/>
                  </a:moveTo>
                  <a:lnTo>
                    <a:pt x="42559" y="0"/>
                  </a:lnTo>
                  <a:lnTo>
                    <a:pt x="0" y="103224"/>
                  </a:lnTo>
                  <a:lnTo>
                    <a:pt x="8189" y="103224"/>
                  </a:lnTo>
                  <a:lnTo>
                    <a:pt x="49123" y="0"/>
                  </a:lnTo>
                  <a:close/>
                </a:path>
              </a:pathLst>
            </a:custGeom>
            <a:solidFill>
              <a:srgbClr val="000000"/>
            </a:solidFill>
          </p:spPr>
          <p:txBody>
            <a:bodyPr wrap="square" lIns="0" tIns="0" rIns="0" bIns="0" rtlCol="0"/>
            <a:lstStyle/>
            <a:p>
              <a:endParaRPr/>
            </a:p>
          </p:txBody>
        </p:sp>
        <p:sp>
          <p:nvSpPr>
            <p:cNvPr id="83" name="object 83"/>
            <p:cNvSpPr/>
            <p:nvPr/>
          </p:nvSpPr>
          <p:spPr>
            <a:xfrm>
              <a:off x="3829159" y="4457357"/>
              <a:ext cx="49530" cy="103505"/>
            </a:xfrm>
            <a:custGeom>
              <a:avLst/>
              <a:gdLst/>
              <a:ahLst/>
              <a:cxnLst/>
              <a:rect l="l" t="t" r="r" b="b"/>
              <a:pathLst>
                <a:path w="49529" h="103504">
                  <a:moveTo>
                    <a:pt x="42559" y="0"/>
                  </a:moveTo>
                  <a:lnTo>
                    <a:pt x="49123" y="0"/>
                  </a:lnTo>
                  <a:lnTo>
                    <a:pt x="8189" y="103224"/>
                  </a:lnTo>
                  <a:lnTo>
                    <a:pt x="0" y="103224"/>
                  </a:lnTo>
                  <a:lnTo>
                    <a:pt x="42559" y="0"/>
                  </a:lnTo>
                  <a:close/>
                </a:path>
              </a:pathLst>
            </a:custGeom>
            <a:ln w="3175">
              <a:solidFill>
                <a:srgbClr val="000000"/>
              </a:solidFill>
            </a:ln>
          </p:spPr>
          <p:txBody>
            <a:bodyPr wrap="square" lIns="0" tIns="0" rIns="0" bIns="0" rtlCol="0"/>
            <a:lstStyle/>
            <a:p>
              <a:endParaRPr/>
            </a:p>
          </p:txBody>
        </p:sp>
        <p:sp>
          <p:nvSpPr>
            <p:cNvPr id="84" name="object 84"/>
            <p:cNvSpPr/>
            <p:nvPr/>
          </p:nvSpPr>
          <p:spPr>
            <a:xfrm>
              <a:off x="3879908" y="4460641"/>
              <a:ext cx="54610" cy="86995"/>
            </a:xfrm>
            <a:custGeom>
              <a:avLst/>
              <a:gdLst/>
              <a:ahLst/>
              <a:cxnLst/>
              <a:rect l="l" t="t" r="r" b="b"/>
              <a:pathLst>
                <a:path w="54610" h="86995">
                  <a:moveTo>
                    <a:pt x="32756" y="0"/>
                  </a:moveTo>
                  <a:lnTo>
                    <a:pt x="19660" y="0"/>
                  </a:lnTo>
                  <a:lnTo>
                    <a:pt x="13096" y="3262"/>
                  </a:lnTo>
                  <a:lnTo>
                    <a:pt x="8189" y="6547"/>
                  </a:lnTo>
                  <a:lnTo>
                    <a:pt x="3282" y="11457"/>
                  </a:lnTo>
                  <a:lnTo>
                    <a:pt x="1646" y="16367"/>
                  </a:lnTo>
                  <a:lnTo>
                    <a:pt x="0" y="22936"/>
                  </a:lnTo>
                  <a:lnTo>
                    <a:pt x="1646" y="27846"/>
                  </a:lnTo>
                  <a:lnTo>
                    <a:pt x="3282" y="31131"/>
                  </a:lnTo>
                  <a:lnTo>
                    <a:pt x="6564" y="34393"/>
                  </a:lnTo>
                  <a:lnTo>
                    <a:pt x="9846" y="36041"/>
                  </a:lnTo>
                  <a:lnTo>
                    <a:pt x="13096" y="34393"/>
                  </a:lnTo>
                  <a:lnTo>
                    <a:pt x="16378" y="32757"/>
                  </a:lnTo>
                  <a:lnTo>
                    <a:pt x="18003" y="31131"/>
                  </a:lnTo>
                  <a:lnTo>
                    <a:pt x="18003" y="24562"/>
                  </a:lnTo>
                  <a:lnTo>
                    <a:pt x="16378" y="22936"/>
                  </a:lnTo>
                  <a:lnTo>
                    <a:pt x="13096" y="21278"/>
                  </a:lnTo>
                  <a:lnTo>
                    <a:pt x="8189" y="19652"/>
                  </a:lnTo>
                  <a:lnTo>
                    <a:pt x="6564" y="19652"/>
                  </a:lnTo>
                  <a:lnTo>
                    <a:pt x="4907" y="18026"/>
                  </a:lnTo>
                  <a:lnTo>
                    <a:pt x="4907" y="16367"/>
                  </a:lnTo>
                  <a:lnTo>
                    <a:pt x="6564" y="11457"/>
                  </a:lnTo>
                  <a:lnTo>
                    <a:pt x="11471" y="6547"/>
                  </a:lnTo>
                  <a:lnTo>
                    <a:pt x="16378" y="3262"/>
                  </a:lnTo>
                  <a:lnTo>
                    <a:pt x="27849" y="3262"/>
                  </a:lnTo>
                  <a:lnTo>
                    <a:pt x="32756" y="4910"/>
                  </a:lnTo>
                  <a:lnTo>
                    <a:pt x="36038" y="8194"/>
                  </a:lnTo>
                  <a:lnTo>
                    <a:pt x="37674" y="11457"/>
                  </a:lnTo>
                  <a:lnTo>
                    <a:pt x="39299" y="18026"/>
                  </a:lnTo>
                  <a:lnTo>
                    <a:pt x="40945" y="22936"/>
                  </a:lnTo>
                  <a:lnTo>
                    <a:pt x="36038" y="39325"/>
                  </a:lnTo>
                  <a:lnTo>
                    <a:pt x="24567" y="54067"/>
                  </a:lnTo>
                  <a:lnTo>
                    <a:pt x="21285" y="55693"/>
                  </a:lnTo>
                  <a:lnTo>
                    <a:pt x="19660" y="58977"/>
                  </a:lnTo>
                  <a:lnTo>
                    <a:pt x="13096" y="65546"/>
                  </a:lnTo>
                  <a:lnTo>
                    <a:pt x="8189" y="72093"/>
                  </a:lnTo>
                  <a:lnTo>
                    <a:pt x="3282" y="77003"/>
                  </a:lnTo>
                  <a:lnTo>
                    <a:pt x="0" y="83572"/>
                  </a:lnTo>
                  <a:lnTo>
                    <a:pt x="0" y="86824"/>
                  </a:lnTo>
                  <a:lnTo>
                    <a:pt x="52395" y="86824"/>
                  </a:lnTo>
                  <a:lnTo>
                    <a:pt x="54052" y="58977"/>
                  </a:lnTo>
                  <a:lnTo>
                    <a:pt x="52395" y="58977"/>
                  </a:lnTo>
                  <a:lnTo>
                    <a:pt x="50770" y="65546"/>
                  </a:lnTo>
                  <a:lnTo>
                    <a:pt x="49145" y="70456"/>
                  </a:lnTo>
                  <a:lnTo>
                    <a:pt x="47488" y="73719"/>
                  </a:lnTo>
                  <a:lnTo>
                    <a:pt x="45863" y="75377"/>
                  </a:lnTo>
                  <a:lnTo>
                    <a:pt x="42581" y="77003"/>
                  </a:lnTo>
                  <a:lnTo>
                    <a:pt x="8189" y="77003"/>
                  </a:lnTo>
                  <a:lnTo>
                    <a:pt x="9846" y="72093"/>
                  </a:lnTo>
                  <a:lnTo>
                    <a:pt x="18003" y="63888"/>
                  </a:lnTo>
                  <a:lnTo>
                    <a:pt x="24567" y="58977"/>
                  </a:lnTo>
                  <a:lnTo>
                    <a:pt x="29474" y="54067"/>
                  </a:lnTo>
                  <a:lnTo>
                    <a:pt x="32756" y="52441"/>
                  </a:lnTo>
                  <a:lnTo>
                    <a:pt x="39299" y="47498"/>
                  </a:lnTo>
                  <a:lnTo>
                    <a:pt x="44206" y="44246"/>
                  </a:lnTo>
                  <a:lnTo>
                    <a:pt x="54052" y="29483"/>
                  </a:lnTo>
                  <a:lnTo>
                    <a:pt x="54052" y="24562"/>
                  </a:lnTo>
                  <a:lnTo>
                    <a:pt x="52395" y="16367"/>
                  </a:lnTo>
                  <a:lnTo>
                    <a:pt x="50770" y="11457"/>
                  </a:lnTo>
                  <a:lnTo>
                    <a:pt x="45863" y="6547"/>
                  </a:lnTo>
                  <a:lnTo>
                    <a:pt x="40945" y="3262"/>
                  </a:lnTo>
                  <a:lnTo>
                    <a:pt x="32756" y="0"/>
                  </a:lnTo>
                  <a:close/>
                </a:path>
              </a:pathLst>
            </a:custGeom>
            <a:solidFill>
              <a:srgbClr val="000000"/>
            </a:solidFill>
          </p:spPr>
          <p:txBody>
            <a:bodyPr wrap="square" lIns="0" tIns="0" rIns="0" bIns="0" rtlCol="0"/>
            <a:lstStyle/>
            <a:p>
              <a:endParaRPr/>
            </a:p>
          </p:txBody>
        </p:sp>
        <p:sp>
          <p:nvSpPr>
            <p:cNvPr id="85" name="object 85"/>
            <p:cNvSpPr/>
            <p:nvPr/>
          </p:nvSpPr>
          <p:spPr>
            <a:xfrm>
              <a:off x="3879908" y="4460641"/>
              <a:ext cx="54610" cy="86995"/>
            </a:xfrm>
            <a:custGeom>
              <a:avLst/>
              <a:gdLst/>
              <a:ahLst/>
              <a:cxnLst/>
              <a:rect l="l" t="t" r="r" b="b"/>
              <a:pathLst>
                <a:path w="54610" h="86995">
                  <a:moveTo>
                    <a:pt x="8189" y="77003"/>
                  </a:moveTo>
                  <a:lnTo>
                    <a:pt x="37674" y="77003"/>
                  </a:lnTo>
                  <a:lnTo>
                    <a:pt x="42581" y="77003"/>
                  </a:lnTo>
                  <a:lnTo>
                    <a:pt x="45863" y="75377"/>
                  </a:lnTo>
                  <a:lnTo>
                    <a:pt x="47488" y="73719"/>
                  </a:lnTo>
                  <a:lnTo>
                    <a:pt x="49145" y="70456"/>
                  </a:lnTo>
                  <a:lnTo>
                    <a:pt x="50770" y="65546"/>
                  </a:lnTo>
                  <a:lnTo>
                    <a:pt x="52395" y="58977"/>
                  </a:lnTo>
                  <a:lnTo>
                    <a:pt x="54052" y="58977"/>
                  </a:lnTo>
                  <a:lnTo>
                    <a:pt x="52395" y="86824"/>
                  </a:lnTo>
                  <a:lnTo>
                    <a:pt x="0" y="86824"/>
                  </a:lnTo>
                  <a:lnTo>
                    <a:pt x="0" y="83572"/>
                  </a:lnTo>
                  <a:lnTo>
                    <a:pt x="3282" y="77003"/>
                  </a:lnTo>
                  <a:lnTo>
                    <a:pt x="8189" y="72093"/>
                  </a:lnTo>
                  <a:lnTo>
                    <a:pt x="13096" y="65546"/>
                  </a:lnTo>
                  <a:lnTo>
                    <a:pt x="19660" y="58977"/>
                  </a:lnTo>
                  <a:lnTo>
                    <a:pt x="21285" y="55693"/>
                  </a:lnTo>
                  <a:lnTo>
                    <a:pt x="24567" y="54067"/>
                  </a:lnTo>
                  <a:lnTo>
                    <a:pt x="36038" y="39325"/>
                  </a:lnTo>
                  <a:lnTo>
                    <a:pt x="40945" y="22936"/>
                  </a:lnTo>
                  <a:lnTo>
                    <a:pt x="39299" y="18026"/>
                  </a:lnTo>
                  <a:lnTo>
                    <a:pt x="37674" y="11457"/>
                  </a:lnTo>
                  <a:lnTo>
                    <a:pt x="36038" y="8194"/>
                  </a:lnTo>
                  <a:lnTo>
                    <a:pt x="32756" y="4910"/>
                  </a:lnTo>
                  <a:lnTo>
                    <a:pt x="27849" y="3262"/>
                  </a:lnTo>
                  <a:lnTo>
                    <a:pt x="22942" y="3262"/>
                  </a:lnTo>
                  <a:lnTo>
                    <a:pt x="16378" y="3262"/>
                  </a:lnTo>
                  <a:lnTo>
                    <a:pt x="11471" y="6547"/>
                  </a:lnTo>
                  <a:lnTo>
                    <a:pt x="6564" y="11457"/>
                  </a:lnTo>
                  <a:lnTo>
                    <a:pt x="4907" y="16367"/>
                  </a:lnTo>
                  <a:lnTo>
                    <a:pt x="4907" y="18026"/>
                  </a:lnTo>
                  <a:lnTo>
                    <a:pt x="6564" y="19652"/>
                  </a:lnTo>
                  <a:lnTo>
                    <a:pt x="8189" y="19652"/>
                  </a:lnTo>
                  <a:lnTo>
                    <a:pt x="13096" y="21278"/>
                  </a:lnTo>
                  <a:lnTo>
                    <a:pt x="16378" y="22936"/>
                  </a:lnTo>
                  <a:lnTo>
                    <a:pt x="18003" y="24562"/>
                  </a:lnTo>
                  <a:lnTo>
                    <a:pt x="18003" y="27846"/>
                  </a:lnTo>
                  <a:lnTo>
                    <a:pt x="18003" y="31131"/>
                  </a:lnTo>
                  <a:lnTo>
                    <a:pt x="16378" y="32757"/>
                  </a:lnTo>
                  <a:lnTo>
                    <a:pt x="13096" y="34393"/>
                  </a:lnTo>
                  <a:lnTo>
                    <a:pt x="9846" y="36041"/>
                  </a:lnTo>
                  <a:lnTo>
                    <a:pt x="6564" y="34393"/>
                  </a:lnTo>
                  <a:lnTo>
                    <a:pt x="3282" y="31131"/>
                  </a:lnTo>
                  <a:lnTo>
                    <a:pt x="1646" y="27846"/>
                  </a:lnTo>
                  <a:lnTo>
                    <a:pt x="0" y="22936"/>
                  </a:lnTo>
                  <a:lnTo>
                    <a:pt x="1646" y="16367"/>
                  </a:lnTo>
                  <a:lnTo>
                    <a:pt x="3282" y="11457"/>
                  </a:lnTo>
                  <a:lnTo>
                    <a:pt x="8189" y="6547"/>
                  </a:lnTo>
                  <a:lnTo>
                    <a:pt x="13096" y="3262"/>
                  </a:lnTo>
                  <a:lnTo>
                    <a:pt x="19660" y="0"/>
                  </a:lnTo>
                  <a:lnTo>
                    <a:pt x="26192" y="0"/>
                  </a:lnTo>
                  <a:lnTo>
                    <a:pt x="32756" y="0"/>
                  </a:lnTo>
                  <a:lnTo>
                    <a:pt x="54052" y="29483"/>
                  </a:lnTo>
                  <a:lnTo>
                    <a:pt x="50770" y="34393"/>
                  </a:lnTo>
                  <a:lnTo>
                    <a:pt x="47488" y="39325"/>
                  </a:lnTo>
                  <a:lnTo>
                    <a:pt x="44206" y="44246"/>
                  </a:lnTo>
                  <a:lnTo>
                    <a:pt x="39299" y="47498"/>
                  </a:lnTo>
                  <a:lnTo>
                    <a:pt x="32756" y="52441"/>
                  </a:lnTo>
                  <a:lnTo>
                    <a:pt x="29474" y="54067"/>
                  </a:lnTo>
                  <a:lnTo>
                    <a:pt x="26192" y="57351"/>
                  </a:lnTo>
                  <a:lnTo>
                    <a:pt x="24567" y="58977"/>
                  </a:lnTo>
                  <a:lnTo>
                    <a:pt x="18003" y="63888"/>
                  </a:lnTo>
                  <a:lnTo>
                    <a:pt x="13096" y="68809"/>
                  </a:lnTo>
                  <a:lnTo>
                    <a:pt x="9846" y="72093"/>
                  </a:lnTo>
                  <a:lnTo>
                    <a:pt x="8189" y="77003"/>
                  </a:lnTo>
                  <a:close/>
                </a:path>
              </a:pathLst>
            </a:custGeom>
            <a:ln w="3175">
              <a:solidFill>
                <a:srgbClr val="000000"/>
              </a:solidFill>
            </a:ln>
          </p:spPr>
          <p:txBody>
            <a:bodyPr wrap="square" lIns="0" tIns="0" rIns="0" bIns="0" rtlCol="0"/>
            <a:lstStyle/>
            <a:p>
              <a:endParaRPr/>
            </a:p>
          </p:txBody>
        </p:sp>
        <p:sp>
          <p:nvSpPr>
            <p:cNvPr id="86" name="object 86"/>
            <p:cNvSpPr/>
            <p:nvPr/>
          </p:nvSpPr>
          <p:spPr>
            <a:xfrm>
              <a:off x="3960152" y="4531098"/>
              <a:ext cx="24765" cy="44450"/>
            </a:xfrm>
            <a:custGeom>
              <a:avLst/>
              <a:gdLst/>
              <a:ahLst/>
              <a:cxnLst/>
              <a:rect l="l" t="t" r="r" b="b"/>
              <a:pathLst>
                <a:path w="24764" h="44450">
                  <a:moveTo>
                    <a:pt x="16356" y="0"/>
                  </a:moveTo>
                  <a:lnTo>
                    <a:pt x="13106" y="0"/>
                  </a:lnTo>
                  <a:lnTo>
                    <a:pt x="11449" y="1636"/>
                  </a:lnTo>
                  <a:lnTo>
                    <a:pt x="8199" y="3262"/>
                  </a:lnTo>
                  <a:lnTo>
                    <a:pt x="4917" y="3262"/>
                  </a:lnTo>
                  <a:lnTo>
                    <a:pt x="0" y="4921"/>
                  </a:lnTo>
                  <a:lnTo>
                    <a:pt x="0" y="6547"/>
                  </a:lnTo>
                  <a:lnTo>
                    <a:pt x="8199" y="6547"/>
                  </a:lnTo>
                  <a:lnTo>
                    <a:pt x="9824" y="9831"/>
                  </a:lnTo>
                  <a:lnTo>
                    <a:pt x="9824" y="40962"/>
                  </a:lnTo>
                  <a:lnTo>
                    <a:pt x="8199" y="42588"/>
                  </a:lnTo>
                  <a:lnTo>
                    <a:pt x="0" y="42588"/>
                  </a:lnTo>
                  <a:lnTo>
                    <a:pt x="0" y="44246"/>
                  </a:lnTo>
                  <a:lnTo>
                    <a:pt x="24545" y="44246"/>
                  </a:lnTo>
                  <a:lnTo>
                    <a:pt x="24545" y="42588"/>
                  </a:lnTo>
                  <a:lnTo>
                    <a:pt x="18013" y="42588"/>
                  </a:lnTo>
                  <a:lnTo>
                    <a:pt x="16356" y="40962"/>
                  </a:lnTo>
                  <a:lnTo>
                    <a:pt x="16356" y="0"/>
                  </a:lnTo>
                  <a:close/>
                </a:path>
              </a:pathLst>
            </a:custGeom>
            <a:solidFill>
              <a:srgbClr val="000000"/>
            </a:solidFill>
          </p:spPr>
          <p:txBody>
            <a:bodyPr wrap="square" lIns="0" tIns="0" rIns="0" bIns="0" rtlCol="0"/>
            <a:lstStyle/>
            <a:p>
              <a:endParaRPr/>
            </a:p>
          </p:txBody>
        </p:sp>
        <p:sp>
          <p:nvSpPr>
            <p:cNvPr id="87" name="object 87"/>
            <p:cNvSpPr/>
            <p:nvPr/>
          </p:nvSpPr>
          <p:spPr>
            <a:xfrm>
              <a:off x="3960152" y="4531098"/>
              <a:ext cx="24765" cy="44450"/>
            </a:xfrm>
            <a:custGeom>
              <a:avLst/>
              <a:gdLst/>
              <a:ahLst/>
              <a:cxnLst/>
              <a:rect l="l" t="t" r="r" b="b"/>
              <a:pathLst>
                <a:path w="24764" h="44450">
                  <a:moveTo>
                    <a:pt x="13106" y="0"/>
                  </a:moveTo>
                  <a:lnTo>
                    <a:pt x="16356" y="0"/>
                  </a:lnTo>
                  <a:lnTo>
                    <a:pt x="16356" y="37678"/>
                  </a:lnTo>
                  <a:lnTo>
                    <a:pt x="16356" y="39325"/>
                  </a:lnTo>
                  <a:lnTo>
                    <a:pt x="16356" y="40962"/>
                  </a:lnTo>
                  <a:lnTo>
                    <a:pt x="18013" y="42588"/>
                  </a:lnTo>
                  <a:lnTo>
                    <a:pt x="21295" y="42588"/>
                  </a:lnTo>
                  <a:lnTo>
                    <a:pt x="24545" y="42588"/>
                  </a:lnTo>
                  <a:lnTo>
                    <a:pt x="24545" y="44246"/>
                  </a:lnTo>
                  <a:lnTo>
                    <a:pt x="0" y="44246"/>
                  </a:lnTo>
                  <a:lnTo>
                    <a:pt x="0" y="42588"/>
                  </a:lnTo>
                  <a:lnTo>
                    <a:pt x="4917" y="42588"/>
                  </a:lnTo>
                  <a:lnTo>
                    <a:pt x="8199" y="42588"/>
                  </a:lnTo>
                  <a:lnTo>
                    <a:pt x="9824" y="40962"/>
                  </a:lnTo>
                  <a:lnTo>
                    <a:pt x="9824" y="39325"/>
                  </a:lnTo>
                  <a:lnTo>
                    <a:pt x="9824" y="37678"/>
                  </a:lnTo>
                  <a:lnTo>
                    <a:pt x="9824" y="13115"/>
                  </a:lnTo>
                  <a:lnTo>
                    <a:pt x="9824" y="9831"/>
                  </a:lnTo>
                  <a:lnTo>
                    <a:pt x="8199" y="6547"/>
                  </a:lnTo>
                  <a:lnTo>
                    <a:pt x="4917" y="6547"/>
                  </a:lnTo>
                  <a:lnTo>
                    <a:pt x="0" y="6547"/>
                  </a:lnTo>
                  <a:lnTo>
                    <a:pt x="0" y="4921"/>
                  </a:lnTo>
                  <a:lnTo>
                    <a:pt x="4917" y="3262"/>
                  </a:lnTo>
                  <a:lnTo>
                    <a:pt x="8199" y="3262"/>
                  </a:lnTo>
                  <a:lnTo>
                    <a:pt x="11449" y="1636"/>
                  </a:lnTo>
                  <a:lnTo>
                    <a:pt x="13106" y="0"/>
                  </a:lnTo>
                  <a:close/>
                </a:path>
              </a:pathLst>
            </a:custGeom>
            <a:ln w="3175">
              <a:solidFill>
                <a:srgbClr val="000000"/>
              </a:solidFill>
            </a:ln>
          </p:spPr>
          <p:txBody>
            <a:bodyPr wrap="square" lIns="0" tIns="0" rIns="0" bIns="0" rtlCol="0"/>
            <a:lstStyle/>
            <a:p>
              <a:endParaRPr/>
            </a:p>
          </p:txBody>
        </p:sp>
        <p:sp>
          <p:nvSpPr>
            <p:cNvPr id="88" name="object 88"/>
            <p:cNvSpPr/>
            <p:nvPr/>
          </p:nvSpPr>
          <p:spPr>
            <a:xfrm>
              <a:off x="3953599" y="4440967"/>
              <a:ext cx="38100" cy="41275"/>
            </a:xfrm>
            <a:custGeom>
              <a:avLst/>
              <a:gdLst/>
              <a:ahLst/>
              <a:cxnLst/>
              <a:rect l="l" t="t" r="r" b="b"/>
              <a:pathLst>
                <a:path w="38100" h="41275">
                  <a:moveTo>
                    <a:pt x="21285" y="0"/>
                  </a:moveTo>
                  <a:lnTo>
                    <a:pt x="16378" y="0"/>
                  </a:lnTo>
                  <a:lnTo>
                    <a:pt x="16378" y="18026"/>
                  </a:lnTo>
                  <a:lnTo>
                    <a:pt x="0" y="18026"/>
                  </a:lnTo>
                  <a:lnTo>
                    <a:pt x="0" y="22936"/>
                  </a:lnTo>
                  <a:lnTo>
                    <a:pt x="16378" y="22936"/>
                  </a:lnTo>
                  <a:lnTo>
                    <a:pt x="16378" y="40951"/>
                  </a:lnTo>
                  <a:lnTo>
                    <a:pt x="21285" y="40951"/>
                  </a:lnTo>
                  <a:lnTo>
                    <a:pt x="21285" y="22936"/>
                  </a:lnTo>
                  <a:lnTo>
                    <a:pt x="37663" y="22936"/>
                  </a:lnTo>
                  <a:lnTo>
                    <a:pt x="37663" y="18026"/>
                  </a:lnTo>
                  <a:lnTo>
                    <a:pt x="21285" y="18026"/>
                  </a:lnTo>
                  <a:lnTo>
                    <a:pt x="21285" y="0"/>
                  </a:lnTo>
                  <a:close/>
                </a:path>
              </a:pathLst>
            </a:custGeom>
            <a:solidFill>
              <a:srgbClr val="000000"/>
            </a:solidFill>
          </p:spPr>
          <p:txBody>
            <a:bodyPr wrap="square" lIns="0" tIns="0" rIns="0" bIns="0" rtlCol="0"/>
            <a:lstStyle/>
            <a:p>
              <a:endParaRPr/>
            </a:p>
          </p:txBody>
        </p:sp>
        <p:sp>
          <p:nvSpPr>
            <p:cNvPr id="89" name="object 89"/>
            <p:cNvSpPr/>
            <p:nvPr/>
          </p:nvSpPr>
          <p:spPr>
            <a:xfrm>
              <a:off x="3953599" y="4440967"/>
              <a:ext cx="38100" cy="41275"/>
            </a:xfrm>
            <a:custGeom>
              <a:avLst/>
              <a:gdLst/>
              <a:ahLst/>
              <a:cxnLst/>
              <a:rect l="l" t="t" r="r" b="b"/>
              <a:pathLst>
                <a:path w="38100" h="41275">
                  <a:moveTo>
                    <a:pt x="16378" y="0"/>
                  </a:moveTo>
                  <a:lnTo>
                    <a:pt x="21285" y="0"/>
                  </a:lnTo>
                  <a:lnTo>
                    <a:pt x="21285" y="18026"/>
                  </a:lnTo>
                  <a:lnTo>
                    <a:pt x="37663" y="18026"/>
                  </a:lnTo>
                  <a:lnTo>
                    <a:pt x="37663" y="22936"/>
                  </a:lnTo>
                  <a:lnTo>
                    <a:pt x="21285" y="22936"/>
                  </a:lnTo>
                  <a:lnTo>
                    <a:pt x="21285" y="40951"/>
                  </a:lnTo>
                  <a:lnTo>
                    <a:pt x="16378" y="40951"/>
                  </a:lnTo>
                  <a:lnTo>
                    <a:pt x="16378" y="22936"/>
                  </a:lnTo>
                  <a:lnTo>
                    <a:pt x="0" y="22936"/>
                  </a:lnTo>
                  <a:lnTo>
                    <a:pt x="0" y="18026"/>
                  </a:lnTo>
                  <a:lnTo>
                    <a:pt x="16378" y="18026"/>
                  </a:lnTo>
                  <a:lnTo>
                    <a:pt x="16378" y="0"/>
                  </a:lnTo>
                  <a:close/>
                </a:path>
              </a:pathLst>
            </a:custGeom>
            <a:ln w="3175">
              <a:solidFill>
                <a:srgbClr val="000000"/>
              </a:solidFill>
            </a:ln>
          </p:spPr>
          <p:txBody>
            <a:bodyPr wrap="square" lIns="0" tIns="0" rIns="0" bIns="0" rtlCol="0"/>
            <a:lstStyle/>
            <a:p>
              <a:endParaRPr/>
            </a:p>
          </p:txBody>
        </p:sp>
        <p:sp>
          <p:nvSpPr>
            <p:cNvPr id="90" name="object 90"/>
            <p:cNvSpPr/>
            <p:nvPr/>
          </p:nvSpPr>
          <p:spPr>
            <a:xfrm>
              <a:off x="4416998" y="4431147"/>
              <a:ext cx="57785" cy="88900"/>
            </a:xfrm>
            <a:custGeom>
              <a:avLst/>
              <a:gdLst/>
              <a:ahLst/>
              <a:cxnLst/>
              <a:rect l="l" t="t" r="r" b="b"/>
              <a:pathLst>
                <a:path w="57785" h="88900">
                  <a:moveTo>
                    <a:pt x="57302" y="0"/>
                  </a:moveTo>
                  <a:lnTo>
                    <a:pt x="4907" y="0"/>
                  </a:lnTo>
                  <a:lnTo>
                    <a:pt x="0" y="29494"/>
                  </a:lnTo>
                  <a:lnTo>
                    <a:pt x="3282" y="29494"/>
                  </a:lnTo>
                  <a:lnTo>
                    <a:pt x="4907" y="22925"/>
                  </a:lnTo>
                  <a:lnTo>
                    <a:pt x="6564" y="16389"/>
                  </a:lnTo>
                  <a:lnTo>
                    <a:pt x="8189" y="13104"/>
                  </a:lnTo>
                  <a:lnTo>
                    <a:pt x="11471" y="11478"/>
                  </a:lnTo>
                  <a:lnTo>
                    <a:pt x="16378" y="11478"/>
                  </a:lnTo>
                  <a:lnTo>
                    <a:pt x="21285" y="9820"/>
                  </a:lnTo>
                  <a:lnTo>
                    <a:pt x="47488" y="9820"/>
                  </a:lnTo>
                  <a:lnTo>
                    <a:pt x="34392" y="31131"/>
                  </a:lnTo>
                  <a:lnTo>
                    <a:pt x="26192" y="49146"/>
                  </a:lnTo>
                  <a:lnTo>
                    <a:pt x="21285" y="65535"/>
                  </a:lnTo>
                  <a:lnTo>
                    <a:pt x="19660" y="76993"/>
                  </a:lnTo>
                  <a:lnTo>
                    <a:pt x="19660" y="81935"/>
                  </a:lnTo>
                  <a:lnTo>
                    <a:pt x="22910" y="88472"/>
                  </a:lnTo>
                  <a:lnTo>
                    <a:pt x="26192" y="88472"/>
                  </a:lnTo>
                  <a:lnTo>
                    <a:pt x="29474" y="86846"/>
                  </a:lnTo>
                  <a:lnTo>
                    <a:pt x="31109" y="83561"/>
                  </a:lnTo>
                  <a:lnTo>
                    <a:pt x="32756" y="78651"/>
                  </a:lnTo>
                  <a:lnTo>
                    <a:pt x="32756" y="70456"/>
                  </a:lnTo>
                  <a:lnTo>
                    <a:pt x="34392" y="62251"/>
                  </a:lnTo>
                  <a:lnTo>
                    <a:pt x="34392" y="57341"/>
                  </a:lnTo>
                  <a:lnTo>
                    <a:pt x="40945" y="29494"/>
                  </a:lnTo>
                  <a:lnTo>
                    <a:pt x="47488" y="16389"/>
                  </a:lnTo>
                  <a:lnTo>
                    <a:pt x="57302" y="0"/>
                  </a:lnTo>
                  <a:close/>
                </a:path>
              </a:pathLst>
            </a:custGeom>
            <a:solidFill>
              <a:srgbClr val="FF0000"/>
            </a:solidFill>
          </p:spPr>
          <p:txBody>
            <a:bodyPr wrap="square" lIns="0" tIns="0" rIns="0" bIns="0" rtlCol="0"/>
            <a:lstStyle/>
            <a:p>
              <a:endParaRPr/>
            </a:p>
          </p:txBody>
        </p:sp>
        <p:sp>
          <p:nvSpPr>
            <p:cNvPr id="91" name="object 91"/>
            <p:cNvSpPr/>
            <p:nvPr/>
          </p:nvSpPr>
          <p:spPr>
            <a:xfrm>
              <a:off x="4416998" y="4431147"/>
              <a:ext cx="57785" cy="88900"/>
            </a:xfrm>
            <a:custGeom>
              <a:avLst/>
              <a:gdLst/>
              <a:ahLst/>
              <a:cxnLst/>
              <a:rect l="l" t="t" r="r" b="b"/>
              <a:pathLst>
                <a:path w="57785" h="88900">
                  <a:moveTo>
                    <a:pt x="4907" y="0"/>
                  </a:moveTo>
                  <a:lnTo>
                    <a:pt x="57302" y="0"/>
                  </a:lnTo>
                  <a:lnTo>
                    <a:pt x="47488" y="16389"/>
                  </a:lnTo>
                  <a:lnTo>
                    <a:pt x="40945" y="29494"/>
                  </a:lnTo>
                  <a:lnTo>
                    <a:pt x="34392" y="57341"/>
                  </a:lnTo>
                  <a:lnTo>
                    <a:pt x="34392" y="62251"/>
                  </a:lnTo>
                  <a:lnTo>
                    <a:pt x="32756" y="70456"/>
                  </a:lnTo>
                  <a:lnTo>
                    <a:pt x="32756" y="78651"/>
                  </a:lnTo>
                  <a:lnTo>
                    <a:pt x="31109" y="83561"/>
                  </a:lnTo>
                  <a:lnTo>
                    <a:pt x="29474" y="86846"/>
                  </a:lnTo>
                  <a:lnTo>
                    <a:pt x="26192" y="88472"/>
                  </a:lnTo>
                  <a:lnTo>
                    <a:pt x="22910" y="88472"/>
                  </a:lnTo>
                  <a:lnTo>
                    <a:pt x="21285" y="85187"/>
                  </a:lnTo>
                  <a:lnTo>
                    <a:pt x="19660" y="81935"/>
                  </a:lnTo>
                  <a:lnTo>
                    <a:pt x="34392" y="31131"/>
                  </a:lnTo>
                  <a:lnTo>
                    <a:pt x="47488" y="9820"/>
                  </a:lnTo>
                  <a:lnTo>
                    <a:pt x="21285" y="9820"/>
                  </a:lnTo>
                  <a:lnTo>
                    <a:pt x="16378" y="11478"/>
                  </a:lnTo>
                  <a:lnTo>
                    <a:pt x="11471" y="11478"/>
                  </a:lnTo>
                  <a:lnTo>
                    <a:pt x="8189" y="13104"/>
                  </a:lnTo>
                  <a:lnTo>
                    <a:pt x="6564" y="16389"/>
                  </a:lnTo>
                  <a:lnTo>
                    <a:pt x="4907" y="22925"/>
                  </a:lnTo>
                  <a:lnTo>
                    <a:pt x="3282" y="29494"/>
                  </a:lnTo>
                  <a:lnTo>
                    <a:pt x="0" y="29494"/>
                  </a:lnTo>
                  <a:lnTo>
                    <a:pt x="4907" y="0"/>
                  </a:lnTo>
                  <a:close/>
                </a:path>
              </a:pathLst>
            </a:custGeom>
            <a:ln w="3175">
              <a:solidFill>
                <a:srgbClr val="FF0000"/>
              </a:solidFill>
            </a:ln>
          </p:spPr>
          <p:txBody>
            <a:bodyPr wrap="square" lIns="0" tIns="0" rIns="0" bIns="0" rtlCol="0"/>
            <a:lstStyle/>
            <a:p>
              <a:endParaRPr/>
            </a:p>
          </p:txBody>
        </p:sp>
        <p:sp>
          <p:nvSpPr>
            <p:cNvPr id="92" name="object 92"/>
            <p:cNvSpPr/>
            <p:nvPr/>
          </p:nvSpPr>
          <p:spPr>
            <a:xfrm>
              <a:off x="4471050" y="4426226"/>
              <a:ext cx="49530" cy="103505"/>
            </a:xfrm>
            <a:custGeom>
              <a:avLst/>
              <a:gdLst/>
              <a:ahLst/>
              <a:cxnLst/>
              <a:rect l="l" t="t" r="r" b="b"/>
              <a:pathLst>
                <a:path w="49529" h="103504">
                  <a:moveTo>
                    <a:pt x="49113" y="0"/>
                  </a:moveTo>
                  <a:lnTo>
                    <a:pt x="40923" y="0"/>
                  </a:lnTo>
                  <a:lnTo>
                    <a:pt x="0" y="103224"/>
                  </a:lnTo>
                  <a:lnTo>
                    <a:pt x="6531" y="103224"/>
                  </a:lnTo>
                  <a:lnTo>
                    <a:pt x="49113" y="0"/>
                  </a:lnTo>
                  <a:close/>
                </a:path>
              </a:pathLst>
            </a:custGeom>
            <a:solidFill>
              <a:srgbClr val="FF0000"/>
            </a:solidFill>
          </p:spPr>
          <p:txBody>
            <a:bodyPr wrap="square" lIns="0" tIns="0" rIns="0" bIns="0" rtlCol="0"/>
            <a:lstStyle/>
            <a:p>
              <a:endParaRPr/>
            </a:p>
          </p:txBody>
        </p:sp>
        <p:sp>
          <p:nvSpPr>
            <p:cNvPr id="93" name="object 93"/>
            <p:cNvSpPr/>
            <p:nvPr/>
          </p:nvSpPr>
          <p:spPr>
            <a:xfrm>
              <a:off x="4471050" y="4426226"/>
              <a:ext cx="49530" cy="103505"/>
            </a:xfrm>
            <a:custGeom>
              <a:avLst/>
              <a:gdLst/>
              <a:ahLst/>
              <a:cxnLst/>
              <a:rect l="l" t="t" r="r" b="b"/>
              <a:pathLst>
                <a:path w="49529" h="103504">
                  <a:moveTo>
                    <a:pt x="40923" y="0"/>
                  </a:moveTo>
                  <a:lnTo>
                    <a:pt x="49113" y="0"/>
                  </a:lnTo>
                  <a:lnTo>
                    <a:pt x="6531" y="103224"/>
                  </a:lnTo>
                  <a:lnTo>
                    <a:pt x="0" y="103224"/>
                  </a:lnTo>
                  <a:lnTo>
                    <a:pt x="40923" y="0"/>
                  </a:lnTo>
                  <a:close/>
                </a:path>
              </a:pathLst>
            </a:custGeom>
            <a:ln w="3175">
              <a:solidFill>
                <a:srgbClr val="FF0000"/>
              </a:solidFill>
            </a:ln>
          </p:spPr>
          <p:txBody>
            <a:bodyPr wrap="square" lIns="0" tIns="0" rIns="0" bIns="0" rtlCol="0"/>
            <a:lstStyle/>
            <a:p>
              <a:endParaRPr/>
            </a:p>
          </p:txBody>
        </p:sp>
        <p:sp>
          <p:nvSpPr>
            <p:cNvPr id="94" name="object 94"/>
            <p:cNvSpPr/>
            <p:nvPr/>
          </p:nvSpPr>
          <p:spPr>
            <a:xfrm>
              <a:off x="4521788" y="4429510"/>
              <a:ext cx="54610" cy="88900"/>
            </a:xfrm>
            <a:custGeom>
              <a:avLst/>
              <a:gdLst/>
              <a:ahLst/>
              <a:cxnLst/>
              <a:rect l="l" t="t" r="r" b="b"/>
              <a:pathLst>
                <a:path w="54610" h="88900">
                  <a:moveTo>
                    <a:pt x="24578" y="0"/>
                  </a:moveTo>
                  <a:lnTo>
                    <a:pt x="11481" y="3262"/>
                  </a:lnTo>
                  <a:lnTo>
                    <a:pt x="6564" y="6547"/>
                  </a:lnTo>
                  <a:lnTo>
                    <a:pt x="3282" y="11457"/>
                  </a:lnTo>
                  <a:lnTo>
                    <a:pt x="0" y="18026"/>
                  </a:lnTo>
                  <a:lnTo>
                    <a:pt x="0" y="27846"/>
                  </a:lnTo>
                  <a:lnTo>
                    <a:pt x="1657" y="32767"/>
                  </a:lnTo>
                  <a:lnTo>
                    <a:pt x="4917" y="36041"/>
                  </a:lnTo>
                  <a:lnTo>
                    <a:pt x="13106" y="36041"/>
                  </a:lnTo>
                  <a:lnTo>
                    <a:pt x="14753" y="34393"/>
                  </a:lnTo>
                  <a:lnTo>
                    <a:pt x="16388" y="31131"/>
                  </a:lnTo>
                  <a:lnTo>
                    <a:pt x="18013" y="29483"/>
                  </a:lnTo>
                  <a:lnTo>
                    <a:pt x="16388" y="26220"/>
                  </a:lnTo>
                  <a:lnTo>
                    <a:pt x="14753" y="24562"/>
                  </a:lnTo>
                  <a:lnTo>
                    <a:pt x="13106" y="22936"/>
                  </a:lnTo>
                  <a:lnTo>
                    <a:pt x="8199" y="21278"/>
                  </a:lnTo>
                  <a:lnTo>
                    <a:pt x="6564" y="19652"/>
                  </a:lnTo>
                  <a:lnTo>
                    <a:pt x="4917" y="19652"/>
                  </a:lnTo>
                  <a:lnTo>
                    <a:pt x="3282" y="18026"/>
                  </a:lnTo>
                  <a:lnTo>
                    <a:pt x="4917" y="13115"/>
                  </a:lnTo>
                  <a:lnTo>
                    <a:pt x="9824" y="8173"/>
                  </a:lnTo>
                  <a:lnTo>
                    <a:pt x="16388" y="4910"/>
                  </a:lnTo>
                  <a:lnTo>
                    <a:pt x="22920" y="3262"/>
                  </a:lnTo>
                  <a:lnTo>
                    <a:pt x="27860" y="3262"/>
                  </a:lnTo>
                  <a:lnTo>
                    <a:pt x="32767" y="6547"/>
                  </a:lnTo>
                  <a:lnTo>
                    <a:pt x="36016" y="8173"/>
                  </a:lnTo>
                  <a:lnTo>
                    <a:pt x="39299" y="18026"/>
                  </a:lnTo>
                  <a:lnTo>
                    <a:pt x="39299" y="24562"/>
                  </a:lnTo>
                  <a:lnTo>
                    <a:pt x="36016" y="39325"/>
                  </a:lnTo>
                  <a:lnTo>
                    <a:pt x="22920" y="54067"/>
                  </a:lnTo>
                  <a:lnTo>
                    <a:pt x="21295" y="57351"/>
                  </a:lnTo>
                  <a:lnTo>
                    <a:pt x="18013" y="58977"/>
                  </a:lnTo>
                  <a:lnTo>
                    <a:pt x="11481" y="65524"/>
                  </a:lnTo>
                  <a:lnTo>
                    <a:pt x="6564" y="72093"/>
                  </a:lnTo>
                  <a:lnTo>
                    <a:pt x="0" y="85198"/>
                  </a:lnTo>
                  <a:lnTo>
                    <a:pt x="0" y="88482"/>
                  </a:lnTo>
                  <a:lnTo>
                    <a:pt x="50781" y="88482"/>
                  </a:lnTo>
                  <a:lnTo>
                    <a:pt x="54052" y="58977"/>
                  </a:lnTo>
                  <a:lnTo>
                    <a:pt x="50781" y="58977"/>
                  </a:lnTo>
                  <a:lnTo>
                    <a:pt x="49123" y="67172"/>
                  </a:lnTo>
                  <a:lnTo>
                    <a:pt x="49123" y="72093"/>
                  </a:lnTo>
                  <a:lnTo>
                    <a:pt x="47498" y="75377"/>
                  </a:lnTo>
                  <a:lnTo>
                    <a:pt x="44216" y="77003"/>
                  </a:lnTo>
                  <a:lnTo>
                    <a:pt x="42581" y="77003"/>
                  </a:lnTo>
                  <a:lnTo>
                    <a:pt x="37674" y="78629"/>
                  </a:lnTo>
                  <a:lnTo>
                    <a:pt x="6564" y="78629"/>
                  </a:lnTo>
                  <a:lnTo>
                    <a:pt x="13106" y="68809"/>
                  </a:lnTo>
                  <a:lnTo>
                    <a:pt x="18013" y="63888"/>
                  </a:lnTo>
                  <a:lnTo>
                    <a:pt x="24578" y="58977"/>
                  </a:lnTo>
                  <a:lnTo>
                    <a:pt x="26202" y="57351"/>
                  </a:lnTo>
                  <a:lnTo>
                    <a:pt x="29485" y="55693"/>
                  </a:lnTo>
                  <a:lnTo>
                    <a:pt x="32767" y="52409"/>
                  </a:lnTo>
                  <a:lnTo>
                    <a:pt x="39299" y="47498"/>
                  </a:lnTo>
                  <a:lnTo>
                    <a:pt x="42581" y="44246"/>
                  </a:lnTo>
                  <a:lnTo>
                    <a:pt x="47498" y="39325"/>
                  </a:lnTo>
                  <a:lnTo>
                    <a:pt x="50781" y="34393"/>
                  </a:lnTo>
                  <a:lnTo>
                    <a:pt x="52405" y="29483"/>
                  </a:lnTo>
                  <a:lnTo>
                    <a:pt x="52405" y="18026"/>
                  </a:lnTo>
                  <a:lnTo>
                    <a:pt x="49123" y="11457"/>
                  </a:lnTo>
                  <a:lnTo>
                    <a:pt x="45863" y="6547"/>
                  </a:lnTo>
                  <a:lnTo>
                    <a:pt x="39299" y="3262"/>
                  </a:lnTo>
                  <a:lnTo>
                    <a:pt x="32767" y="1636"/>
                  </a:lnTo>
                  <a:lnTo>
                    <a:pt x="24578" y="0"/>
                  </a:lnTo>
                  <a:close/>
                </a:path>
              </a:pathLst>
            </a:custGeom>
            <a:solidFill>
              <a:srgbClr val="FF0000"/>
            </a:solidFill>
          </p:spPr>
          <p:txBody>
            <a:bodyPr wrap="square" lIns="0" tIns="0" rIns="0" bIns="0" rtlCol="0"/>
            <a:lstStyle/>
            <a:p>
              <a:endParaRPr/>
            </a:p>
          </p:txBody>
        </p:sp>
        <p:sp>
          <p:nvSpPr>
            <p:cNvPr id="95" name="object 95"/>
            <p:cNvSpPr/>
            <p:nvPr/>
          </p:nvSpPr>
          <p:spPr>
            <a:xfrm>
              <a:off x="4521788" y="4429510"/>
              <a:ext cx="54610" cy="88900"/>
            </a:xfrm>
            <a:custGeom>
              <a:avLst/>
              <a:gdLst/>
              <a:ahLst/>
              <a:cxnLst/>
              <a:rect l="l" t="t" r="r" b="b"/>
              <a:pathLst>
                <a:path w="54610" h="88900">
                  <a:moveTo>
                    <a:pt x="6564" y="78629"/>
                  </a:moveTo>
                  <a:lnTo>
                    <a:pt x="37674" y="78629"/>
                  </a:lnTo>
                  <a:lnTo>
                    <a:pt x="42581" y="77003"/>
                  </a:lnTo>
                  <a:lnTo>
                    <a:pt x="44216" y="77003"/>
                  </a:lnTo>
                  <a:lnTo>
                    <a:pt x="47498" y="75377"/>
                  </a:lnTo>
                  <a:lnTo>
                    <a:pt x="49123" y="72093"/>
                  </a:lnTo>
                  <a:lnTo>
                    <a:pt x="49123" y="67172"/>
                  </a:lnTo>
                  <a:lnTo>
                    <a:pt x="50781" y="58977"/>
                  </a:lnTo>
                  <a:lnTo>
                    <a:pt x="54052" y="58977"/>
                  </a:lnTo>
                  <a:lnTo>
                    <a:pt x="50781" y="88482"/>
                  </a:lnTo>
                  <a:lnTo>
                    <a:pt x="0" y="88482"/>
                  </a:lnTo>
                  <a:lnTo>
                    <a:pt x="0" y="85198"/>
                  </a:lnTo>
                  <a:lnTo>
                    <a:pt x="3282" y="78629"/>
                  </a:lnTo>
                  <a:lnTo>
                    <a:pt x="6564" y="72093"/>
                  </a:lnTo>
                  <a:lnTo>
                    <a:pt x="11481" y="65524"/>
                  </a:lnTo>
                  <a:lnTo>
                    <a:pt x="18013" y="58977"/>
                  </a:lnTo>
                  <a:lnTo>
                    <a:pt x="21295" y="57351"/>
                  </a:lnTo>
                  <a:lnTo>
                    <a:pt x="22920" y="54067"/>
                  </a:lnTo>
                  <a:lnTo>
                    <a:pt x="36016" y="39325"/>
                  </a:lnTo>
                  <a:lnTo>
                    <a:pt x="39299" y="24562"/>
                  </a:lnTo>
                  <a:lnTo>
                    <a:pt x="39299" y="18026"/>
                  </a:lnTo>
                  <a:lnTo>
                    <a:pt x="37674" y="13115"/>
                  </a:lnTo>
                  <a:lnTo>
                    <a:pt x="36016" y="8173"/>
                  </a:lnTo>
                  <a:lnTo>
                    <a:pt x="32767" y="6547"/>
                  </a:lnTo>
                  <a:lnTo>
                    <a:pt x="27860" y="3262"/>
                  </a:lnTo>
                  <a:lnTo>
                    <a:pt x="22920" y="3262"/>
                  </a:lnTo>
                  <a:lnTo>
                    <a:pt x="16388" y="4910"/>
                  </a:lnTo>
                  <a:lnTo>
                    <a:pt x="9824" y="8173"/>
                  </a:lnTo>
                  <a:lnTo>
                    <a:pt x="4917" y="13115"/>
                  </a:lnTo>
                  <a:lnTo>
                    <a:pt x="3282" y="18026"/>
                  </a:lnTo>
                  <a:lnTo>
                    <a:pt x="4917" y="19652"/>
                  </a:lnTo>
                  <a:lnTo>
                    <a:pt x="6564" y="19652"/>
                  </a:lnTo>
                  <a:lnTo>
                    <a:pt x="8199" y="21278"/>
                  </a:lnTo>
                  <a:lnTo>
                    <a:pt x="13106" y="22936"/>
                  </a:lnTo>
                  <a:lnTo>
                    <a:pt x="14753" y="24562"/>
                  </a:lnTo>
                  <a:lnTo>
                    <a:pt x="16388" y="26220"/>
                  </a:lnTo>
                  <a:lnTo>
                    <a:pt x="18013" y="29483"/>
                  </a:lnTo>
                  <a:lnTo>
                    <a:pt x="16388" y="31131"/>
                  </a:lnTo>
                  <a:lnTo>
                    <a:pt x="14753" y="34393"/>
                  </a:lnTo>
                  <a:lnTo>
                    <a:pt x="13106" y="36041"/>
                  </a:lnTo>
                  <a:lnTo>
                    <a:pt x="9824" y="36041"/>
                  </a:lnTo>
                  <a:lnTo>
                    <a:pt x="4917" y="36041"/>
                  </a:lnTo>
                  <a:lnTo>
                    <a:pt x="1657" y="32767"/>
                  </a:lnTo>
                  <a:lnTo>
                    <a:pt x="0" y="27846"/>
                  </a:lnTo>
                  <a:lnTo>
                    <a:pt x="0" y="22936"/>
                  </a:lnTo>
                  <a:lnTo>
                    <a:pt x="0" y="18026"/>
                  </a:lnTo>
                  <a:lnTo>
                    <a:pt x="3282" y="11457"/>
                  </a:lnTo>
                  <a:lnTo>
                    <a:pt x="6564" y="6547"/>
                  </a:lnTo>
                  <a:lnTo>
                    <a:pt x="11481" y="3262"/>
                  </a:lnTo>
                  <a:lnTo>
                    <a:pt x="18013" y="1636"/>
                  </a:lnTo>
                  <a:lnTo>
                    <a:pt x="24578" y="0"/>
                  </a:lnTo>
                  <a:lnTo>
                    <a:pt x="52405" y="24562"/>
                  </a:lnTo>
                  <a:lnTo>
                    <a:pt x="52405" y="29483"/>
                  </a:lnTo>
                  <a:lnTo>
                    <a:pt x="32767" y="52409"/>
                  </a:lnTo>
                  <a:lnTo>
                    <a:pt x="29485" y="55693"/>
                  </a:lnTo>
                  <a:lnTo>
                    <a:pt x="26202" y="57351"/>
                  </a:lnTo>
                  <a:lnTo>
                    <a:pt x="24578" y="58977"/>
                  </a:lnTo>
                  <a:lnTo>
                    <a:pt x="18013" y="63888"/>
                  </a:lnTo>
                  <a:lnTo>
                    <a:pt x="13106" y="68809"/>
                  </a:lnTo>
                  <a:lnTo>
                    <a:pt x="9824" y="73719"/>
                  </a:lnTo>
                  <a:lnTo>
                    <a:pt x="6564" y="78629"/>
                  </a:lnTo>
                  <a:close/>
                </a:path>
              </a:pathLst>
            </a:custGeom>
            <a:ln w="3175">
              <a:solidFill>
                <a:srgbClr val="FF0000"/>
              </a:solidFill>
            </a:ln>
          </p:spPr>
          <p:txBody>
            <a:bodyPr wrap="square" lIns="0" tIns="0" rIns="0" bIns="0" rtlCol="0"/>
            <a:lstStyle/>
            <a:p>
              <a:endParaRPr/>
            </a:p>
          </p:txBody>
        </p:sp>
        <p:sp>
          <p:nvSpPr>
            <p:cNvPr id="96" name="object 96"/>
            <p:cNvSpPr/>
            <p:nvPr/>
          </p:nvSpPr>
          <p:spPr>
            <a:xfrm>
              <a:off x="4600387" y="4499967"/>
              <a:ext cx="26670" cy="44450"/>
            </a:xfrm>
            <a:custGeom>
              <a:avLst/>
              <a:gdLst/>
              <a:ahLst/>
              <a:cxnLst/>
              <a:rect l="l" t="t" r="r" b="b"/>
              <a:pathLst>
                <a:path w="26670" h="44450">
                  <a:moveTo>
                    <a:pt x="26202" y="42588"/>
                  </a:moveTo>
                  <a:lnTo>
                    <a:pt x="0" y="42588"/>
                  </a:lnTo>
                  <a:lnTo>
                    <a:pt x="0" y="44246"/>
                  </a:lnTo>
                  <a:lnTo>
                    <a:pt x="26202" y="44246"/>
                  </a:lnTo>
                  <a:lnTo>
                    <a:pt x="26202" y="42588"/>
                  </a:lnTo>
                  <a:close/>
                </a:path>
                <a:path w="26670" h="44450">
                  <a:moveTo>
                    <a:pt x="16388" y="0"/>
                  </a:moveTo>
                  <a:lnTo>
                    <a:pt x="14753" y="0"/>
                  </a:lnTo>
                  <a:lnTo>
                    <a:pt x="13106" y="1636"/>
                  </a:lnTo>
                  <a:lnTo>
                    <a:pt x="9824" y="3262"/>
                  </a:lnTo>
                  <a:lnTo>
                    <a:pt x="6564" y="4921"/>
                  </a:lnTo>
                  <a:lnTo>
                    <a:pt x="0" y="4921"/>
                  </a:lnTo>
                  <a:lnTo>
                    <a:pt x="0" y="6547"/>
                  </a:lnTo>
                  <a:lnTo>
                    <a:pt x="6564" y="6547"/>
                  </a:lnTo>
                  <a:lnTo>
                    <a:pt x="8199" y="8173"/>
                  </a:lnTo>
                  <a:lnTo>
                    <a:pt x="9824" y="9831"/>
                  </a:lnTo>
                  <a:lnTo>
                    <a:pt x="11481" y="13115"/>
                  </a:lnTo>
                  <a:lnTo>
                    <a:pt x="11481" y="37678"/>
                  </a:lnTo>
                  <a:lnTo>
                    <a:pt x="9824" y="40962"/>
                  </a:lnTo>
                  <a:lnTo>
                    <a:pt x="9824" y="42588"/>
                  </a:lnTo>
                  <a:lnTo>
                    <a:pt x="18013" y="42588"/>
                  </a:lnTo>
                  <a:lnTo>
                    <a:pt x="16388" y="40962"/>
                  </a:lnTo>
                  <a:lnTo>
                    <a:pt x="16388" y="0"/>
                  </a:lnTo>
                  <a:close/>
                </a:path>
              </a:pathLst>
            </a:custGeom>
            <a:solidFill>
              <a:srgbClr val="FF0000"/>
            </a:solidFill>
          </p:spPr>
          <p:txBody>
            <a:bodyPr wrap="square" lIns="0" tIns="0" rIns="0" bIns="0" rtlCol="0"/>
            <a:lstStyle/>
            <a:p>
              <a:endParaRPr/>
            </a:p>
          </p:txBody>
        </p:sp>
        <p:sp>
          <p:nvSpPr>
            <p:cNvPr id="97" name="object 97"/>
            <p:cNvSpPr/>
            <p:nvPr/>
          </p:nvSpPr>
          <p:spPr>
            <a:xfrm>
              <a:off x="4600387" y="4499967"/>
              <a:ext cx="26670" cy="44450"/>
            </a:xfrm>
            <a:custGeom>
              <a:avLst/>
              <a:gdLst/>
              <a:ahLst/>
              <a:cxnLst/>
              <a:rect l="l" t="t" r="r" b="b"/>
              <a:pathLst>
                <a:path w="26670" h="44450">
                  <a:moveTo>
                    <a:pt x="14753" y="0"/>
                  </a:moveTo>
                  <a:lnTo>
                    <a:pt x="16388" y="0"/>
                  </a:lnTo>
                  <a:lnTo>
                    <a:pt x="16388" y="37678"/>
                  </a:lnTo>
                  <a:lnTo>
                    <a:pt x="16388" y="40962"/>
                  </a:lnTo>
                  <a:lnTo>
                    <a:pt x="18013" y="42588"/>
                  </a:lnTo>
                  <a:lnTo>
                    <a:pt x="21295" y="42588"/>
                  </a:lnTo>
                  <a:lnTo>
                    <a:pt x="26202" y="42588"/>
                  </a:lnTo>
                  <a:lnTo>
                    <a:pt x="26202" y="44246"/>
                  </a:lnTo>
                  <a:lnTo>
                    <a:pt x="0" y="44246"/>
                  </a:lnTo>
                  <a:lnTo>
                    <a:pt x="0" y="42588"/>
                  </a:lnTo>
                  <a:lnTo>
                    <a:pt x="4917" y="42588"/>
                  </a:lnTo>
                  <a:lnTo>
                    <a:pt x="8199" y="42588"/>
                  </a:lnTo>
                  <a:lnTo>
                    <a:pt x="9824" y="42588"/>
                  </a:lnTo>
                  <a:lnTo>
                    <a:pt x="9824" y="40962"/>
                  </a:lnTo>
                  <a:lnTo>
                    <a:pt x="11481" y="37678"/>
                  </a:lnTo>
                  <a:lnTo>
                    <a:pt x="11481" y="13115"/>
                  </a:lnTo>
                  <a:lnTo>
                    <a:pt x="9824" y="9831"/>
                  </a:lnTo>
                  <a:lnTo>
                    <a:pt x="8199" y="8173"/>
                  </a:lnTo>
                  <a:lnTo>
                    <a:pt x="6564" y="6547"/>
                  </a:lnTo>
                  <a:lnTo>
                    <a:pt x="0" y="6547"/>
                  </a:lnTo>
                  <a:lnTo>
                    <a:pt x="0" y="4921"/>
                  </a:lnTo>
                  <a:lnTo>
                    <a:pt x="6564" y="4921"/>
                  </a:lnTo>
                  <a:lnTo>
                    <a:pt x="9824" y="3262"/>
                  </a:lnTo>
                  <a:lnTo>
                    <a:pt x="13106" y="1636"/>
                  </a:lnTo>
                  <a:lnTo>
                    <a:pt x="14753" y="0"/>
                  </a:lnTo>
                  <a:close/>
                </a:path>
              </a:pathLst>
            </a:custGeom>
            <a:ln w="3175">
              <a:solidFill>
                <a:srgbClr val="FF0000"/>
              </a:solidFill>
            </a:ln>
          </p:spPr>
          <p:txBody>
            <a:bodyPr wrap="square" lIns="0" tIns="0" rIns="0" bIns="0" rtlCol="0"/>
            <a:lstStyle/>
            <a:p>
              <a:endParaRPr/>
            </a:p>
          </p:txBody>
        </p:sp>
        <p:sp>
          <p:nvSpPr>
            <p:cNvPr id="98" name="object 98"/>
            <p:cNvSpPr/>
            <p:nvPr/>
          </p:nvSpPr>
          <p:spPr>
            <a:xfrm>
              <a:off x="4592197" y="4411494"/>
              <a:ext cx="39370" cy="39370"/>
            </a:xfrm>
            <a:custGeom>
              <a:avLst/>
              <a:gdLst/>
              <a:ahLst/>
              <a:cxnLst/>
              <a:rect l="l" t="t" r="r" b="b"/>
              <a:pathLst>
                <a:path w="39370" h="39370">
                  <a:moveTo>
                    <a:pt x="21295" y="0"/>
                  </a:moveTo>
                  <a:lnTo>
                    <a:pt x="18013" y="0"/>
                  </a:lnTo>
                  <a:lnTo>
                    <a:pt x="18013" y="18015"/>
                  </a:lnTo>
                  <a:lnTo>
                    <a:pt x="0" y="18015"/>
                  </a:lnTo>
                  <a:lnTo>
                    <a:pt x="0" y="21278"/>
                  </a:lnTo>
                  <a:lnTo>
                    <a:pt x="18013" y="21278"/>
                  </a:lnTo>
                  <a:lnTo>
                    <a:pt x="18013" y="39293"/>
                  </a:lnTo>
                  <a:lnTo>
                    <a:pt x="21295" y="39293"/>
                  </a:lnTo>
                  <a:lnTo>
                    <a:pt x="21295" y="21278"/>
                  </a:lnTo>
                  <a:lnTo>
                    <a:pt x="39299" y="21278"/>
                  </a:lnTo>
                  <a:lnTo>
                    <a:pt x="39299" y="18015"/>
                  </a:lnTo>
                  <a:lnTo>
                    <a:pt x="21295" y="18015"/>
                  </a:lnTo>
                  <a:lnTo>
                    <a:pt x="21295" y="0"/>
                  </a:lnTo>
                  <a:close/>
                </a:path>
              </a:pathLst>
            </a:custGeom>
            <a:solidFill>
              <a:srgbClr val="FF0000"/>
            </a:solidFill>
          </p:spPr>
          <p:txBody>
            <a:bodyPr wrap="square" lIns="0" tIns="0" rIns="0" bIns="0" rtlCol="0"/>
            <a:lstStyle/>
            <a:p>
              <a:endParaRPr/>
            </a:p>
          </p:txBody>
        </p:sp>
        <p:sp>
          <p:nvSpPr>
            <p:cNvPr id="99" name="object 99"/>
            <p:cNvSpPr/>
            <p:nvPr/>
          </p:nvSpPr>
          <p:spPr>
            <a:xfrm>
              <a:off x="4592197" y="4411494"/>
              <a:ext cx="39370" cy="39370"/>
            </a:xfrm>
            <a:custGeom>
              <a:avLst/>
              <a:gdLst/>
              <a:ahLst/>
              <a:cxnLst/>
              <a:rect l="l" t="t" r="r" b="b"/>
              <a:pathLst>
                <a:path w="39370" h="39370">
                  <a:moveTo>
                    <a:pt x="18013" y="0"/>
                  </a:moveTo>
                  <a:lnTo>
                    <a:pt x="21295" y="0"/>
                  </a:lnTo>
                  <a:lnTo>
                    <a:pt x="21295" y="18015"/>
                  </a:lnTo>
                  <a:lnTo>
                    <a:pt x="39299" y="18015"/>
                  </a:lnTo>
                  <a:lnTo>
                    <a:pt x="39299" y="21278"/>
                  </a:lnTo>
                  <a:lnTo>
                    <a:pt x="21295" y="21278"/>
                  </a:lnTo>
                  <a:lnTo>
                    <a:pt x="21295" y="39293"/>
                  </a:lnTo>
                  <a:lnTo>
                    <a:pt x="18013" y="39293"/>
                  </a:lnTo>
                  <a:lnTo>
                    <a:pt x="18013" y="21278"/>
                  </a:lnTo>
                  <a:lnTo>
                    <a:pt x="0" y="21278"/>
                  </a:lnTo>
                  <a:lnTo>
                    <a:pt x="0" y="18015"/>
                  </a:lnTo>
                  <a:lnTo>
                    <a:pt x="18013" y="18015"/>
                  </a:lnTo>
                  <a:lnTo>
                    <a:pt x="18013" y="0"/>
                  </a:lnTo>
                  <a:close/>
                </a:path>
              </a:pathLst>
            </a:custGeom>
            <a:ln w="3175">
              <a:solidFill>
                <a:srgbClr val="FF0000"/>
              </a:solidFill>
            </a:ln>
          </p:spPr>
          <p:txBody>
            <a:bodyPr wrap="square" lIns="0" tIns="0" rIns="0" bIns="0" rtlCol="0"/>
            <a:lstStyle/>
            <a:p>
              <a:endParaRPr/>
            </a:p>
          </p:txBody>
        </p:sp>
        <p:sp>
          <p:nvSpPr>
            <p:cNvPr id="100" name="object 100"/>
            <p:cNvSpPr/>
            <p:nvPr/>
          </p:nvSpPr>
          <p:spPr>
            <a:xfrm>
              <a:off x="1286179" y="944333"/>
              <a:ext cx="62230" cy="3639820"/>
            </a:xfrm>
            <a:custGeom>
              <a:avLst/>
              <a:gdLst/>
              <a:ahLst/>
              <a:cxnLst/>
              <a:rect l="l" t="t" r="r" b="b"/>
              <a:pathLst>
                <a:path w="62230" h="3639820">
                  <a:moveTo>
                    <a:pt x="44208" y="3024746"/>
                  </a:moveTo>
                  <a:lnTo>
                    <a:pt x="3276" y="3024746"/>
                  </a:lnTo>
                  <a:lnTo>
                    <a:pt x="3276" y="3032937"/>
                  </a:lnTo>
                  <a:lnTo>
                    <a:pt x="44208" y="3032937"/>
                  </a:lnTo>
                  <a:lnTo>
                    <a:pt x="44208" y="3024746"/>
                  </a:lnTo>
                  <a:close/>
                </a:path>
                <a:path w="62230" h="3639820">
                  <a:moveTo>
                    <a:pt x="44208" y="1815503"/>
                  </a:moveTo>
                  <a:lnTo>
                    <a:pt x="3276" y="1815503"/>
                  </a:lnTo>
                  <a:lnTo>
                    <a:pt x="3276" y="1823707"/>
                  </a:lnTo>
                  <a:lnTo>
                    <a:pt x="44208" y="1823707"/>
                  </a:lnTo>
                  <a:lnTo>
                    <a:pt x="44208" y="1815503"/>
                  </a:lnTo>
                  <a:close/>
                </a:path>
                <a:path w="62230" h="3639820">
                  <a:moveTo>
                    <a:pt x="44208" y="604647"/>
                  </a:moveTo>
                  <a:lnTo>
                    <a:pt x="3276" y="604647"/>
                  </a:lnTo>
                  <a:lnTo>
                    <a:pt x="3276" y="612813"/>
                  </a:lnTo>
                  <a:lnTo>
                    <a:pt x="44208" y="612813"/>
                  </a:lnTo>
                  <a:lnTo>
                    <a:pt x="44208" y="604647"/>
                  </a:lnTo>
                  <a:close/>
                </a:path>
                <a:path w="62230" h="3639820">
                  <a:moveTo>
                    <a:pt x="62217" y="3631019"/>
                  </a:moveTo>
                  <a:lnTo>
                    <a:pt x="0" y="3631019"/>
                  </a:lnTo>
                  <a:lnTo>
                    <a:pt x="0" y="3639210"/>
                  </a:lnTo>
                  <a:lnTo>
                    <a:pt x="62217" y="3639210"/>
                  </a:lnTo>
                  <a:lnTo>
                    <a:pt x="62217" y="3631019"/>
                  </a:lnTo>
                  <a:close/>
                </a:path>
                <a:path w="62230" h="3639820">
                  <a:moveTo>
                    <a:pt x="62217" y="2420124"/>
                  </a:moveTo>
                  <a:lnTo>
                    <a:pt x="0" y="2420124"/>
                  </a:lnTo>
                  <a:lnTo>
                    <a:pt x="0" y="2428316"/>
                  </a:lnTo>
                  <a:lnTo>
                    <a:pt x="62217" y="2428316"/>
                  </a:lnTo>
                  <a:lnTo>
                    <a:pt x="62217" y="2420124"/>
                  </a:lnTo>
                  <a:close/>
                </a:path>
                <a:path w="62230" h="3639820">
                  <a:moveTo>
                    <a:pt x="62217" y="1209268"/>
                  </a:moveTo>
                  <a:lnTo>
                    <a:pt x="0" y="1209268"/>
                  </a:lnTo>
                  <a:lnTo>
                    <a:pt x="0" y="1217434"/>
                  </a:lnTo>
                  <a:lnTo>
                    <a:pt x="62217" y="1217434"/>
                  </a:lnTo>
                  <a:lnTo>
                    <a:pt x="62217" y="1209268"/>
                  </a:lnTo>
                  <a:close/>
                </a:path>
                <a:path w="62230" h="3639820">
                  <a:moveTo>
                    <a:pt x="62217" y="0"/>
                  </a:moveTo>
                  <a:lnTo>
                    <a:pt x="0" y="0"/>
                  </a:lnTo>
                  <a:lnTo>
                    <a:pt x="0" y="8204"/>
                  </a:lnTo>
                  <a:lnTo>
                    <a:pt x="62217" y="8204"/>
                  </a:lnTo>
                  <a:lnTo>
                    <a:pt x="62217" y="0"/>
                  </a:lnTo>
                  <a:close/>
                </a:path>
              </a:pathLst>
            </a:custGeom>
            <a:solidFill>
              <a:srgbClr val="000000"/>
            </a:solidFill>
          </p:spPr>
          <p:txBody>
            <a:bodyPr wrap="square" lIns="0" tIns="0" rIns="0" bIns="0" rtlCol="0"/>
            <a:lstStyle/>
            <a:p>
              <a:endParaRPr/>
            </a:p>
          </p:txBody>
        </p:sp>
        <p:sp>
          <p:nvSpPr>
            <p:cNvPr id="101" name="object 101"/>
            <p:cNvSpPr/>
            <p:nvPr/>
          </p:nvSpPr>
          <p:spPr>
            <a:xfrm>
              <a:off x="1284018" y="942158"/>
              <a:ext cx="0" cy="3639185"/>
            </a:xfrm>
            <a:custGeom>
              <a:avLst/>
              <a:gdLst/>
              <a:ahLst/>
              <a:cxnLst/>
              <a:rect l="l" t="t" r="r" b="b"/>
              <a:pathLst>
                <a:path h="3639185">
                  <a:moveTo>
                    <a:pt x="0" y="0"/>
                  </a:moveTo>
                  <a:lnTo>
                    <a:pt x="0" y="3639184"/>
                  </a:lnTo>
                </a:path>
              </a:pathLst>
            </a:custGeom>
            <a:ln w="8190">
              <a:solidFill>
                <a:srgbClr val="000000"/>
              </a:solidFill>
            </a:ln>
          </p:spPr>
          <p:txBody>
            <a:bodyPr wrap="square" lIns="0" tIns="0" rIns="0" bIns="0" rtlCol="0"/>
            <a:lstStyle/>
            <a:p>
              <a:endParaRPr/>
            </a:p>
          </p:txBody>
        </p:sp>
        <p:sp>
          <p:nvSpPr>
            <p:cNvPr id="102" name="object 102"/>
            <p:cNvSpPr/>
            <p:nvPr/>
          </p:nvSpPr>
          <p:spPr>
            <a:xfrm>
              <a:off x="5291402" y="4367226"/>
              <a:ext cx="293370" cy="10160"/>
            </a:xfrm>
            <a:custGeom>
              <a:avLst/>
              <a:gdLst/>
              <a:ahLst/>
              <a:cxnLst/>
              <a:rect l="l" t="t" r="r" b="b"/>
              <a:pathLst>
                <a:path w="293370" h="10160">
                  <a:moveTo>
                    <a:pt x="289846" y="0"/>
                  </a:moveTo>
                  <a:lnTo>
                    <a:pt x="3271" y="0"/>
                  </a:lnTo>
                  <a:lnTo>
                    <a:pt x="0" y="1658"/>
                  </a:lnTo>
                  <a:lnTo>
                    <a:pt x="0" y="8194"/>
                  </a:lnTo>
                  <a:lnTo>
                    <a:pt x="3271" y="9852"/>
                  </a:lnTo>
                  <a:lnTo>
                    <a:pt x="289846" y="9852"/>
                  </a:lnTo>
                  <a:lnTo>
                    <a:pt x="293096" y="8194"/>
                  </a:lnTo>
                  <a:lnTo>
                    <a:pt x="293096" y="1658"/>
                  </a:lnTo>
                  <a:lnTo>
                    <a:pt x="289846" y="0"/>
                  </a:lnTo>
                  <a:close/>
                </a:path>
              </a:pathLst>
            </a:custGeom>
            <a:solidFill>
              <a:srgbClr val="00FF00"/>
            </a:solidFill>
          </p:spPr>
          <p:txBody>
            <a:bodyPr wrap="square" lIns="0" tIns="0" rIns="0" bIns="0" rtlCol="0"/>
            <a:lstStyle/>
            <a:p>
              <a:endParaRPr/>
            </a:p>
          </p:txBody>
        </p:sp>
        <p:sp>
          <p:nvSpPr>
            <p:cNvPr id="103" name="object 103"/>
            <p:cNvSpPr/>
            <p:nvPr/>
          </p:nvSpPr>
          <p:spPr>
            <a:xfrm>
              <a:off x="5291402" y="4367226"/>
              <a:ext cx="293370" cy="10160"/>
            </a:xfrm>
            <a:custGeom>
              <a:avLst/>
              <a:gdLst/>
              <a:ahLst/>
              <a:cxnLst/>
              <a:rect l="l" t="t" r="r" b="b"/>
              <a:pathLst>
                <a:path w="293370" h="10160">
                  <a:moveTo>
                    <a:pt x="3271" y="0"/>
                  </a:moveTo>
                  <a:lnTo>
                    <a:pt x="0" y="1658"/>
                  </a:lnTo>
                  <a:lnTo>
                    <a:pt x="0" y="8194"/>
                  </a:lnTo>
                  <a:lnTo>
                    <a:pt x="3271" y="9852"/>
                  </a:lnTo>
                  <a:lnTo>
                    <a:pt x="289846" y="9852"/>
                  </a:lnTo>
                  <a:lnTo>
                    <a:pt x="293096" y="8194"/>
                  </a:lnTo>
                  <a:lnTo>
                    <a:pt x="293096" y="1658"/>
                  </a:lnTo>
                  <a:lnTo>
                    <a:pt x="289846" y="0"/>
                  </a:lnTo>
                  <a:lnTo>
                    <a:pt x="3271" y="0"/>
                  </a:lnTo>
                  <a:close/>
                </a:path>
              </a:pathLst>
            </a:custGeom>
            <a:ln w="3175">
              <a:solidFill>
                <a:srgbClr val="00FF00"/>
              </a:solidFill>
            </a:ln>
          </p:spPr>
          <p:txBody>
            <a:bodyPr wrap="square" lIns="0" tIns="0" rIns="0" bIns="0" rtlCol="0"/>
            <a:lstStyle/>
            <a:p>
              <a:endParaRPr/>
            </a:p>
          </p:txBody>
        </p:sp>
        <p:sp>
          <p:nvSpPr>
            <p:cNvPr id="104" name="object 104"/>
            <p:cNvSpPr/>
            <p:nvPr/>
          </p:nvSpPr>
          <p:spPr>
            <a:xfrm>
              <a:off x="5060515" y="4255817"/>
              <a:ext cx="52705" cy="88900"/>
            </a:xfrm>
            <a:custGeom>
              <a:avLst/>
              <a:gdLst/>
              <a:ahLst/>
              <a:cxnLst/>
              <a:rect l="l" t="t" r="r" b="b"/>
              <a:pathLst>
                <a:path w="52704" h="88900">
                  <a:moveTo>
                    <a:pt x="11471" y="60625"/>
                  </a:moveTo>
                  <a:lnTo>
                    <a:pt x="4928" y="60625"/>
                  </a:lnTo>
                  <a:lnTo>
                    <a:pt x="3282" y="63909"/>
                  </a:lnTo>
                  <a:lnTo>
                    <a:pt x="0" y="67172"/>
                  </a:lnTo>
                  <a:lnTo>
                    <a:pt x="16378" y="88472"/>
                  </a:lnTo>
                  <a:lnTo>
                    <a:pt x="22942" y="88472"/>
                  </a:lnTo>
                  <a:lnTo>
                    <a:pt x="31131" y="86846"/>
                  </a:lnTo>
                  <a:lnTo>
                    <a:pt x="37663" y="85220"/>
                  </a:lnTo>
                  <a:lnTo>
                    <a:pt x="16378" y="85220"/>
                  </a:lnTo>
                  <a:lnTo>
                    <a:pt x="11471" y="83561"/>
                  </a:lnTo>
                  <a:lnTo>
                    <a:pt x="8189" y="80277"/>
                  </a:lnTo>
                  <a:lnTo>
                    <a:pt x="6564" y="77014"/>
                  </a:lnTo>
                  <a:lnTo>
                    <a:pt x="8189" y="75367"/>
                  </a:lnTo>
                  <a:lnTo>
                    <a:pt x="11471" y="73741"/>
                  </a:lnTo>
                  <a:lnTo>
                    <a:pt x="14753" y="70456"/>
                  </a:lnTo>
                  <a:lnTo>
                    <a:pt x="14753" y="63909"/>
                  </a:lnTo>
                  <a:lnTo>
                    <a:pt x="11471" y="60625"/>
                  </a:lnTo>
                  <a:close/>
                </a:path>
                <a:path w="52704" h="88900">
                  <a:moveTo>
                    <a:pt x="40945" y="34404"/>
                  </a:moveTo>
                  <a:lnTo>
                    <a:pt x="29474" y="34404"/>
                  </a:lnTo>
                  <a:lnTo>
                    <a:pt x="36038" y="40951"/>
                  </a:lnTo>
                  <a:lnTo>
                    <a:pt x="39299" y="45894"/>
                  </a:lnTo>
                  <a:lnTo>
                    <a:pt x="39299" y="52430"/>
                  </a:lnTo>
                  <a:lnTo>
                    <a:pt x="40945" y="58999"/>
                  </a:lnTo>
                  <a:lnTo>
                    <a:pt x="39299" y="67172"/>
                  </a:lnTo>
                  <a:lnTo>
                    <a:pt x="37663" y="73741"/>
                  </a:lnTo>
                  <a:lnTo>
                    <a:pt x="36038" y="78651"/>
                  </a:lnTo>
                  <a:lnTo>
                    <a:pt x="31131" y="83561"/>
                  </a:lnTo>
                  <a:lnTo>
                    <a:pt x="26192" y="85220"/>
                  </a:lnTo>
                  <a:lnTo>
                    <a:pt x="37663" y="85220"/>
                  </a:lnTo>
                  <a:lnTo>
                    <a:pt x="44227" y="80277"/>
                  </a:lnTo>
                  <a:lnTo>
                    <a:pt x="49134" y="73741"/>
                  </a:lnTo>
                  <a:lnTo>
                    <a:pt x="52395" y="65535"/>
                  </a:lnTo>
                  <a:lnTo>
                    <a:pt x="52395" y="50804"/>
                  </a:lnTo>
                  <a:lnTo>
                    <a:pt x="45863" y="37688"/>
                  </a:lnTo>
                  <a:lnTo>
                    <a:pt x="40945" y="34404"/>
                  </a:lnTo>
                  <a:close/>
                </a:path>
                <a:path w="52704" h="88900">
                  <a:moveTo>
                    <a:pt x="9835" y="0"/>
                  </a:moveTo>
                  <a:lnTo>
                    <a:pt x="3282" y="47520"/>
                  </a:lnTo>
                  <a:lnTo>
                    <a:pt x="4928" y="47520"/>
                  </a:lnTo>
                  <a:lnTo>
                    <a:pt x="8189" y="40951"/>
                  </a:lnTo>
                  <a:lnTo>
                    <a:pt x="6564" y="40951"/>
                  </a:lnTo>
                  <a:lnTo>
                    <a:pt x="9835" y="13104"/>
                  </a:lnTo>
                  <a:lnTo>
                    <a:pt x="19660" y="13104"/>
                  </a:lnTo>
                  <a:lnTo>
                    <a:pt x="29474" y="11478"/>
                  </a:lnTo>
                  <a:lnTo>
                    <a:pt x="37663" y="9820"/>
                  </a:lnTo>
                  <a:lnTo>
                    <a:pt x="42581" y="8194"/>
                  </a:lnTo>
                  <a:lnTo>
                    <a:pt x="47506" y="3273"/>
                  </a:lnTo>
                  <a:lnTo>
                    <a:pt x="27849" y="3273"/>
                  </a:lnTo>
                  <a:lnTo>
                    <a:pt x="19660" y="1647"/>
                  </a:lnTo>
                  <a:lnTo>
                    <a:pt x="14753" y="1647"/>
                  </a:lnTo>
                  <a:lnTo>
                    <a:pt x="9835" y="0"/>
                  </a:lnTo>
                  <a:close/>
                </a:path>
                <a:path w="52704" h="88900">
                  <a:moveTo>
                    <a:pt x="34381" y="31120"/>
                  </a:moveTo>
                  <a:lnTo>
                    <a:pt x="21285" y="31120"/>
                  </a:lnTo>
                  <a:lnTo>
                    <a:pt x="14753" y="32778"/>
                  </a:lnTo>
                  <a:lnTo>
                    <a:pt x="9835" y="36041"/>
                  </a:lnTo>
                  <a:lnTo>
                    <a:pt x="6564" y="40951"/>
                  </a:lnTo>
                  <a:lnTo>
                    <a:pt x="8189" y="40951"/>
                  </a:lnTo>
                  <a:lnTo>
                    <a:pt x="13096" y="37688"/>
                  </a:lnTo>
                  <a:lnTo>
                    <a:pt x="19660" y="34404"/>
                  </a:lnTo>
                  <a:lnTo>
                    <a:pt x="40945" y="34404"/>
                  </a:lnTo>
                  <a:lnTo>
                    <a:pt x="34381" y="31120"/>
                  </a:lnTo>
                  <a:close/>
                </a:path>
                <a:path w="52704" h="88900">
                  <a:moveTo>
                    <a:pt x="47488" y="0"/>
                  </a:moveTo>
                  <a:lnTo>
                    <a:pt x="27849" y="3273"/>
                  </a:lnTo>
                  <a:lnTo>
                    <a:pt x="47506" y="3273"/>
                  </a:lnTo>
                  <a:lnTo>
                    <a:pt x="49134" y="1647"/>
                  </a:lnTo>
                  <a:lnTo>
                    <a:pt x="47488" y="0"/>
                  </a:lnTo>
                  <a:close/>
                </a:path>
              </a:pathLst>
            </a:custGeom>
            <a:solidFill>
              <a:srgbClr val="00FF00"/>
            </a:solidFill>
          </p:spPr>
          <p:txBody>
            <a:bodyPr wrap="square" lIns="0" tIns="0" rIns="0" bIns="0" rtlCol="0"/>
            <a:lstStyle/>
            <a:p>
              <a:endParaRPr/>
            </a:p>
          </p:txBody>
        </p:sp>
        <p:sp>
          <p:nvSpPr>
            <p:cNvPr id="105" name="object 105"/>
            <p:cNvSpPr/>
            <p:nvPr/>
          </p:nvSpPr>
          <p:spPr>
            <a:xfrm>
              <a:off x="5060515" y="4255817"/>
              <a:ext cx="52705" cy="88900"/>
            </a:xfrm>
            <a:custGeom>
              <a:avLst/>
              <a:gdLst/>
              <a:ahLst/>
              <a:cxnLst/>
              <a:rect l="l" t="t" r="r" b="b"/>
              <a:pathLst>
                <a:path w="52704" h="88900">
                  <a:moveTo>
                    <a:pt x="47488" y="0"/>
                  </a:moveTo>
                  <a:lnTo>
                    <a:pt x="49134" y="1647"/>
                  </a:lnTo>
                  <a:lnTo>
                    <a:pt x="45863" y="4910"/>
                  </a:lnTo>
                  <a:lnTo>
                    <a:pt x="42581" y="8194"/>
                  </a:lnTo>
                  <a:lnTo>
                    <a:pt x="37663" y="9820"/>
                  </a:lnTo>
                  <a:lnTo>
                    <a:pt x="29474" y="11478"/>
                  </a:lnTo>
                  <a:lnTo>
                    <a:pt x="19660" y="13104"/>
                  </a:lnTo>
                  <a:lnTo>
                    <a:pt x="14753" y="13104"/>
                  </a:lnTo>
                  <a:lnTo>
                    <a:pt x="9835" y="13104"/>
                  </a:lnTo>
                  <a:lnTo>
                    <a:pt x="6564" y="40951"/>
                  </a:lnTo>
                  <a:lnTo>
                    <a:pt x="9835" y="36041"/>
                  </a:lnTo>
                  <a:lnTo>
                    <a:pt x="14753" y="32778"/>
                  </a:lnTo>
                  <a:lnTo>
                    <a:pt x="21285" y="31120"/>
                  </a:lnTo>
                  <a:lnTo>
                    <a:pt x="26192" y="31120"/>
                  </a:lnTo>
                  <a:lnTo>
                    <a:pt x="34381" y="31120"/>
                  </a:lnTo>
                  <a:lnTo>
                    <a:pt x="52395" y="65535"/>
                  </a:lnTo>
                  <a:lnTo>
                    <a:pt x="49134" y="73741"/>
                  </a:lnTo>
                  <a:lnTo>
                    <a:pt x="44227" y="80277"/>
                  </a:lnTo>
                  <a:lnTo>
                    <a:pt x="37663" y="85220"/>
                  </a:lnTo>
                  <a:lnTo>
                    <a:pt x="31131" y="86846"/>
                  </a:lnTo>
                  <a:lnTo>
                    <a:pt x="22942" y="88472"/>
                  </a:lnTo>
                  <a:lnTo>
                    <a:pt x="16378" y="88472"/>
                  </a:lnTo>
                  <a:lnTo>
                    <a:pt x="0" y="67172"/>
                  </a:lnTo>
                  <a:lnTo>
                    <a:pt x="3282" y="63909"/>
                  </a:lnTo>
                  <a:lnTo>
                    <a:pt x="4928" y="60625"/>
                  </a:lnTo>
                  <a:lnTo>
                    <a:pt x="8189" y="60625"/>
                  </a:lnTo>
                  <a:lnTo>
                    <a:pt x="11471" y="60625"/>
                  </a:lnTo>
                  <a:lnTo>
                    <a:pt x="13096" y="62251"/>
                  </a:lnTo>
                  <a:lnTo>
                    <a:pt x="14753" y="63909"/>
                  </a:lnTo>
                  <a:lnTo>
                    <a:pt x="14753" y="67172"/>
                  </a:lnTo>
                  <a:lnTo>
                    <a:pt x="14753" y="70456"/>
                  </a:lnTo>
                  <a:lnTo>
                    <a:pt x="11471" y="73741"/>
                  </a:lnTo>
                  <a:lnTo>
                    <a:pt x="8189" y="75367"/>
                  </a:lnTo>
                  <a:lnTo>
                    <a:pt x="6564" y="77014"/>
                  </a:lnTo>
                  <a:lnTo>
                    <a:pt x="8189" y="80277"/>
                  </a:lnTo>
                  <a:lnTo>
                    <a:pt x="11471" y="83561"/>
                  </a:lnTo>
                  <a:lnTo>
                    <a:pt x="16378" y="85220"/>
                  </a:lnTo>
                  <a:lnTo>
                    <a:pt x="21285" y="85220"/>
                  </a:lnTo>
                  <a:lnTo>
                    <a:pt x="26192" y="85220"/>
                  </a:lnTo>
                  <a:lnTo>
                    <a:pt x="40945" y="58999"/>
                  </a:lnTo>
                  <a:lnTo>
                    <a:pt x="39299" y="52430"/>
                  </a:lnTo>
                  <a:lnTo>
                    <a:pt x="39299" y="45894"/>
                  </a:lnTo>
                  <a:lnTo>
                    <a:pt x="36038" y="40951"/>
                  </a:lnTo>
                  <a:lnTo>
                    <a:pt x="32756" y="37688"/>
                  </a:lnTo>
                  <a:lnTo>
                    <a:pt x="29474" y="34404"/>
                  </a:lnTo>
                  <a:lnTo>
                    <a:pt x="24567" y="34404"/>
                  </a:lnTo>
                  <a:lnTo>
                    <a:pt x="19660" y="34404"/>
                  </a:lnTo>
                  <a:lnTo>
                    <a:pt x="13096" y="37688"/>
                  </a:lnTo>
                  <a:lnTo>
                    <a:pt x="8189" y="40951"/>
                  </a:lnTo>
                  <a:lnTo>
                    <a:pt x="4928" y="47520"/>
                  </a:lnTo>
                  <a:lnTo>
                    <a:pt x="3282" y="47520"/>
                  </a:lnTo>
                  <a:lnTo>
                    <a:pt x="9835" y="0"/>
                  </a:lnTo>
                  <a:lnTo>
                    <a:pt x="14753" y="1647"/>
                  </a:lnTo>
                  <a:lnTo>
                    <a:pt x="19660" y="1647"/>
                  </a:lnTo>
                  <a:lnTo>
                    <a:pt x="27849" y="3273"/>
                  </a:lnTo>
                  <a:lnTo>
                    <a:pt x="37663" y="1647"/>
                  </a:lnTo>
                  <a:lnTo>
                    <a:pt x="47488" y="0"/>
                  </a:lnTo>
                  <a:close/>
                </a:path>
              </a:pathLst>
            </a:custGeom>
            <a:ln w="3175">
              <a:solidFill>
                <a:srgbClr val="00FF00"/>
              </a:solidFill>
            </a:ln>
          </p:spPr>
          <p:txBody>
            <a:bodyPr wrap="square" lIns="0" tIns="0" rIns="0" bIns="0" rtlCol="0"/>
            <a:lstStyle/>
            <a:p>
              <a:endParaRPr/>
            </a:p>
          </p:txBody>
        </p:sp>
        <p:sp>
          <p:nvSpPr>
            <p:cNvPr id="106" name="object 106"/>
            <p:cNvSpPr/>
            <p:nvPr/>
          </p:nvSpPr>
          <p:spPr>
            <a:xfrm>
              <a:off x="5112910" y="4250896"/>
              <a:ext cx="49530" cy="105410"/>
            </a:xfrm>
            <a:custGeom>
              <a:avLst/>
              <a:gdLst/>
              <a:ahLst/>
              <a:cxnLst/>
              <a:rect l="l" t="t" r="r" b="b"/>
              <a:pathLst>
                <a:path w="49529" h="105410">
                  <a:moveTo>
                    <a:pt x="49145" y="0"/>
                  </a:moveTo>
                  <a:lnTo>
                    <a:pt x="42581" y="0"/>
                  </a:lnTo>
                  <a:lnTo>
                    <a:pt x="0" y="104872"/>
                  </a:lnTo>
                  <a:lnTo>
                    <a:pt x="8189" y="104872"/>
                  </a:lnTo>
                  <a:lnTo>
                    <a:pt x="49145" y="0"/>
                  </a:lnTo>
                  <a:close/>
                </a:path>
              </a:pathLst>
            </a:custGeom>
            <a:solidFill>
              <a:srgbClr val="00FF00"/>
            </a:solidFill>
          </p:spPr>
          <p:txBody>
            <a:bodyPr wrap="square" lIns="0" tIns="0" rIns="0" bIns="0" rtlCol="0"/>
            <a:lstStyle/>
            <a:p>
              <a:endParaRPr/>
            </a:p>
          </p:txBody>
        </p:sp>
        <p:sp>
          <p:nvSpPr>
            <p:cNvPr id="107" name="object 107"/>
            <p:cNvSpPr/>
            <p:nvPr/>
          </p:nvSpPr>
          <p:spPr>
            <a:xfrm>
              <a:off x="5112910" y="4250896"/>
              <a:ext cx="49530" cy="105410"/>
            </a:xfrm>
            <a:custGeom>
              <a:avLst/>
              <a:gdLst/>
              <a:ahLst/>
              <a:cxnLst/>
              <a:rect l="l" t="t" r="r" b="b"/>
              <a:pathLst>
                <a:path w="49529" h="105410">
                  <a:moveTo>
                    <a:pt x="42581" y="0"/>
                  </a:moveTo>
                  <a:lnTo>
                    <a:pt x="49145" y="0"/>
                  </a:lnTo>
                  <a:lnTo>
                    <a:pt x="8189" y="104872"/>
                  </a:lnTo>
                  <a:lnTo>
                    <a:pt x="0" y="104872"/>
                  </a:lnTo>
                  <a:lnTo>
                    <a:pt x="42581" y="0"/>
                  </a:lnTo>
                  <a:close/>
                </a:path>
              </a:pathLst>
            </a:custGeom>
            <a:ln w="3175">
              <a:solidFill>
                <a:srgbClr val="00FF00"/>
              </a:solidFill>
            </a:ln>
          </p:spPr>
          <p:txBody>
            <a:bodyPr wrap="square" lIns="0" tIns="0" rIns="0" bIns="0" rtlCol="0"/>
            <a:lstStyle/>
            <a:p>
              <a:endParaRPr/>
            </a:p>
          </p:txBody>
        </p:sp>
        <p:sp>
          <p:nvSpPr>
            <p:cNvPr id="108" name="object 108"/>
            <p:cNvSpPr/>
            <p:nvPr/>
          </p:nvSpPr>
          <p:spPr>
            <a:xfrm>
              <a:off x="5163680" y="4255817"/>
              <a:ext cx="55880" cy="86995"/>
            </a:xfrm>
            <a:custGeom>
              <a:avLst/>
              <a:gdLst/>
              <a:ahLst/>
              <a:cxnLst/>
              <a:rect l="l" t="t" r="r" b="b"/>
              <a:pathLst>
                <a:path w="55879" h="86995">
                  <a:moveTo>
                    <a:pt x="34392" y="0"/>
                  </a:moveTo>
                  <a:lnTo>
                    <a:pt x="19660" y="0"/>
                  </a:lnTo>
                  <a:lnTo>
                    <a:pt x="13096" y="1647"/>
                  </a:lnTo>
                  <a:lnTo>
                    <a:pt x="8189" y="6557"/>
                  </a:lnTo>
                  <a:lnTo>
                    <a:pt x="3282" y="9820"/>
                  </a:lnTo>
                  <a:lnTo>
                    <a:pt x="1624" y="16389"/>
                  </a:lnTo>
                  <a:lnTo>
                    <a:pt x="0" y="21299"/>
                  </a:lnTo>
                  <a:lnTo>
                    <a:pt x="1624" y="27868"/>
                  </a:lnTo>
                  <a:lnTo>
                    <a:pt x="3282" y="31120"/>
                  </a:lnTo>
                  <a:lnTo>
                    <a:pt x="6564" y="34404"/>
                  </a:lnTo>
                  <a:lnTo>
                    <a:pt x="13096" y="34404"/>
                  </a:lnTo>
                  <a:lnTo>
                    <a:pt x="16378" y="32778"/>
                  </a:lnTo>
                  <a:lnTo>
                    <a:pt x="18013" y="31120"/>
                  </a:lnTo>
                  <a:lnTo>
                    <a:pt x="18013" y="24583"/>
                  </a:lnTo>
                  <a:lnTo>
                    <a:pt x="16378" y="22925"/>
                  </a:lnTo>
                  <a:lnTo>
                    <a:pt x="13096" y="21299"/>
                  </a:lnTo>
                  <a:lnTo>
                    <a:pt x="8189" y="19673"/>
                  </a:lnTo>
                  <a:lnTo>
                    <a:pt x="6564" y="19673"/>
                  </a:lnTo>
                  <a:lnTo>
                    <a:pt x="6564" y="18015"/>
                  </a:lnTo>
                  <a:lnTo>
                    <a:pt x="4907" y="16389"/>
                  </a:lnTo>
                  <a:lnTo>
                    <a:pt x="6564" y="11478"/>
                  </a:lnTo>
                  <a:lnTo>
                    <a:pt x="11471" y="6557"/>
                  </a:lnTo>
                  <a:lnTo>
                    <a:pt x="16378" y="3273"/>
                  </a:lnTo>
                  <a:lnTo>
                    <a:pt x="24567" y="1647"/>
                  </a:lnTo>
                  <a:lnTo>
                    <a:pt x="29485" y="3273"/>
                  </a:lnTo>
                  <a:lnTo>
                    <a:pt x="32767" y="4910"/>
                  </a:lnTo>
                  <a:lnTo>
                    <a:pt x="36016" y="8194"/>
                  </a:lnTo>
                  <a:lnTo>
                    <a:pt x="39299" y="11478"/>
                  </a:lnTo>
                  <a:lnTo>
                    <a:pt x="40923" y="16389"/>
                  </a:lnTo>
                  <a:lnTo>
                    <a:pt x="40923" y="22925"/>
                  </a:lnTo>
                  <a:lnTo>
                    <a:pt x="36016" y="37688"/>
                  </a:lnTo>
                  <a:lnTo>
                    <a:pt x="24567" y="54056"/>
                  </a:lnTo>
                  <a:lnTo>
                    <a:pt x="21295" y="55715"/>
                  </a:lnTo>
                  <a:lnTo>
                    <a:pt x="19660" y="57341"/>
                  </a:lnTo>
                  <a:lnTo>
                    <a:pt x="13096" y="65535"/>
                  </a:lnTo>
                  <a:lnTo>
                    <a:pt x="8189" y="72104"/>
                  </a:lnTo>
                  <a:lnTo>
                    <a:pt x="3282" y="77014"/>
                  </a:lnTo>
                  <a:lnTo>
                    <a:pt x="1624" y="83561"/>
                  </a:lnTo>
                  <a:lnTo>
                    <a:pt x="1624" y="86846"/>
                  </a:lnTo>
                  <a:lnTo>
                    <a:pt x="52395" y="86846"/>
                  </a:lnTo>
                  <a:lnTo>
                    <a:pt x="55677" y="57341"/>
                  </a:lnTo>
                  <a:lnTo>
                    <a:pt x="52395" y="57341"/>
                  </a:lnTo>
                  <a:lnTo>
                    <a:pt x="50770" y="65535"/>
                  </a:lnTo>
                  <a:lnTo>
                    <a:pt x="49123" y="70456"/>
                  </a:lnTo>
                  <a:lnTo>
                    <a:pt x="47488" y="73741"/>
                  </a:lnTo>
                  <a:lnTo>
                    <a:pt x="45863" y="75367"/>
                  </a:lnTo>
                  <a:lnTo>
                    <a:pt x="42581" y="77014"/>
                  </a:lnTo>
                  <a:lnTo>
                    <a:pt x="8189" y="77014"/>
                  </a:lnTo>
                  <a:lnTo>
                    <a:pt x="9814" y="72104"/>
                  </a:lnTo>
                  <a:lnTo>
                    <a:pt x="26202" y="55715"/>
                  </a:lnTo>
                  <a:lnTo>
                    <a:pt x="29485" y="54056"/>
                  </a:lnTo>
                  <a:lnTo>
                    <a:pt x="34392" y="50804"/>
                  </a:lnTo>
                  <a:lnTo>
                    <a:pt x="39299" y="47520"/>
                  </a:lnTo>
                  <a:lnTo>
                    <a:pt x="44206" y="42610"/>
                  </a:lnTo>
                  <a:lnTo>
                    <a:pt x="49123" y="39325"/>
                  </a:lnTo>
                  <a:lnTo>
                    <a:pt x="52395" y="34404"/>
                  </a:lnTo>
                  <a:lnTo>
                    <a:pt x="54030" y="27868"/>
                  </a:lnTo>
                  <a:lnTo>
                    <a:pt x="54030" y="16389"/>
                  </a:lnTo>
                  <a:lnTo>
                    <a:pt x="50770" y="11478"/>
                  </a:lnTo>
                  <a:lnTo>
                    <a:pt x="45863" y="6557"/>
                  </a:lnTo>
                  <a:lnTo>
                    <a:pt x="40923" y="1647"/>
                  </a:lnTo>
                  <a:lnTo>
                    <a:pt x="34392" y="0"/>
                  </a:lnTo>
                  <a:close/>
                </a:path>
              </a:pathLst>
            </a:custGeom>
            <a:solidFill>
              <a:srgbClr val="00FF00"/>
            </a:solidFill>
          </p:spPr>
          <p:txBody>
            <a:bodyPr wrap="square" lIns="0" tIns="0" rIns="0" bIns="0" rtlCol="0"/>
            <a:lstStyle/>
            <a:p>
              <a:endParaRPr/>
            </a:p>
          </p:txBody>
        </p:sp>
        <p:sp>
          <p:nvSpPr>
            <p:cNvPr id="109" name="object 109"/>
            <p:cNvSpPr/>
            <p:nvPr/>
          </p:nvSpPr>
          <p:spPr>
            <a:xfrm>
              <a:off x="5163680" y="4255817"/>
              <a:ext cx="55880" cy="86995"/>
            </a:xfrm>
            <a:custGeom>
              <a:avLst/>
              <a:gdLst/>
              <a:ahLst/>
              <a:cxnLst/>
              <a:rect l="l" t="t" r="r" b="b"/>
              <a:pathLst>
                <a:path w="55879" h="86995">
                  <a:moveTo>
                    <a:pt x="8189" y="77014"/>
                  </a:moveTo>
                  <a:lnTo>
                    <a:pt x="39299" y="77014"/>
                  </a:lnTo>
                  <a:lnTo>
                    <a:pt x="42581" y="77014"/>
                  </a:lnTo>
                  <a:lnTo>
                    <a:pt x="45863" y="75367"/>
                  </a:lnTo>
                  <a:lnTo>
                    <a:pt x="47488" y="73741"/>
                  </a:lnTo>
                  <a:lnTo>
                    <a:pt x="49123" y="70456"/>
                  </a:lnTo>
                  <a:lnTo>
                    <a:pt x="50770" y="65535"/>
                  </a:lnTo>
                  <a:lnTo>
                    <a:pt x="52395" y="57341"/>
                  </a:lnTo>
                  <a:lnTo>
                    <a:pt x="55677" y="57341"/>
                  </a:lnTo>
                  <a:lnTo>
                    <a:pt x="52395" y="86846"/>
                  </a:lnTo>
                  <a:lnTo>
                    <a:pt x="1624" y="86846"/>
                  </a:lnTo>
                  <a:lnTo>
                    <a:pt x="1624" y="83561"/>
                  </a:lnTo>
                  <a:lnTo>
                    <a:pt x="3282" y="77014"/>
                  </a:lnTo>
                  <a:lnTo>
                    <a:pt x="8189" y="72104"/>
                  </a:lnTo>
                  <a:lnTo>
                    <a:pt x="13096" y="65535"/>
                  </a:lnTo>
                  <a:lnTo>
                    <a:pt x="19660" y="57341"/>
                  </a:lnTo>
                  <a:lnTo>
                    <a:pt x="21295" y="55715"/>
                  </a:lnTo>
                  <a:lnTo>
                    <a:pt x="24567" y="54056"/>
                  </a:lnTo>
                  <a:lnTo>
                    <a:pt x="36016" y="37688"/>
                  </a:lnTo>
                  <a:lnTo>
                    <a:pt x="40923" y="22925"/>
                  </a:lnTo>
                  <a:lnTo>
                    <a:pt x="40923" y="16389"/>
                  </a:lnTo>
                  <a:lnTo>
                    <a:pt x="39299" y="11478"/>
                  </a:lnTo>
                  <a:lnTo>
                    <a:pt x="36016" y="8194"/>
                  </a:lnTo>
                  <a:lnTo>
                    <a:pt x="32767" y="4910"/>
                  </a:lnTo>
                  <a:lnTo>
                    <a:pt x="29485" y="3273"/>
                  </a:lnTo>
                  <a:lnTo>
                    <a:pt x="24567" y="1647"/>
                  </a:lnTo>
                  <a:lnTo>
                    <a:pt x="16378" y="3273"/>
                  </a:lnTo>
                  <a:lnTo>
                    <a:pt x="11471" y="6557"/>
                  </a:lnTo>
                  <a:lnTo>
                    <a:pt x="6564" y="11478"/>
                  </a:lnTo>
                  <a:lnTo>
                    <a:pt x="4907" y="16389"/>
                  </a:lnTo>
                  <a:lnTo>
                    <a:pt x="6564" y="18015"/>
                  </a:lnTo>
                  <a:lnTo>
                    <a:pt x="6564" y="19673"/>
                  </a:lnTo>
                  <a:lnTo>
                    <a:pt x="8189" y="19673"/>
                  </a:lnTo>
                  <a:lnTo>
                    <a:pt x="13096" y="21299"/>
                  </a:lnTo>
                  <a:lnTo>
                    <a:pt x="16378" y="22925"/>
                  </a:lnTo>
                  <a:lnTo>
                    <a:pt x="18013" y="24583"/>
                  </a:lnTo>
                  <a:lnTo>
                    <a:pt x="18013" y="27868"/>
                  </a:lnTo>
                  <a:lnTo>
                    <a:pt x="18013" y="31120"/>
                  </a:lnTo>
                  <a:lnTo>
                    <a:pt x="16378" y="32778"/>
                  </a:lnTo>
                  <a:lnTo>
                    <a:pt x="13096" y="34404"/>
                  </a:lnTo>
                  <a:lnTo>
                    <a:pt x="11471" y="34404"/>
                  </a:lnTo>
                  <a:lnTo>
                    <a:pt x="6564" y="34404"/>
                  </a:lnTo>
                  <a:lnTo>
                    <a:pt x="3282" y="31120"/>
                  </a:lnTo>
                  <a:lnTo>
                    <a:pt x="1624" y="27868"/>
                  </a:lnTo>
                  <a:lnTo>
                    <a:pt x="0" y="21299"/>
                  </a:lnTo>
                  <a:lnTo>
                    <a:pt x="1624" y="16389"/>
                  </a:lnTo>
                  <a:lnTo>
                    <a:pt x="3282" y="9820"/>
                  </a:lnTo>
                  <a:lnTo>
                    <a:pt x="8189" y="6557"/>
                  </a:lnTo>
                  <a:lnTo>
                    <a:pt x="13096" y="1647"/>
                  </a:lnTo>
                  <a:lnTo>
                    <a:pt x="19660" y="0"/>
                  </a:lnTo>
                  <a:lnTo>
                    <a:pt x="26202" y="0"/>
                  </a:lnTo>
                  <a:lnTo>
                    <a:pt x="34392" y="0"/>
                  </a:lnTo>
                  <a:lnTo>
                    <a:pt x="40923" y="1647"/>
                  </a:lnTo>
                  <a:lnTo>
                    <a:pt x="45863" y="6557"/>
                  </a:lnTo>
                  <a:lnTo>
                    <a:pt x="50770" y="11478"/>
                  </a:lnTo>
                  <a:lnTo>
                    <a:pt x="54030" y="16389"/>
                  </a:lnTo>
                  <a:lnTo>
                    <a:pt x="54030" y="22925"/>
                  </a:lnTo>
                  <a:lnTo>
                    <a:pt x="54030" y="27868"/>
                  </a:lnTo>
                  <a:lnTo>
                    <a:pt x="52395" y="34404"/>
                  </a:lnTo>
                  <a:lnTo>
                    <a:pt x="49123" y="39325"/>
                  </a:lnTo>
                  <a:lnTo>
                    <a:pt x="44206" y="42610"/>
                  </a:lnTo>
                  <a:lnTo>
                    <a:pt x="39299" y="47520"/>
                  </a:lnTo>
                  <a:lnTo>
                    <a:pt x="34392" y="50804"/>
                  </a:lnTo>
                  <a:lnTo>
                    <a:pt x="29485" y="54056"/>
                  </a:lnTo>
                  <a:lnTo>
                    <a:pt x="26202" y="55715"/>
                  </a:lnTo>
                  <a:lnTo>
                    <a:pt x="24567" y="57341"/>
                  </a:lnTo>
                  <a:lnTo>
                    <a:pt x="19660" y="62251"/>
                  </a:lnTo>
                  <a:lnTo>
                    <a:pt x="14731" y="67172"/>
                  </a:lnTo>
                  <a:lnTo>
                    <a:pt x="9814" y="72104"/>
                  </a:lnTo>
                  <a:lnTo>
                    <a:pt x="8189" y="77014"/>
                  </a:lnTo>
                  <a:close/>
                </a:path>
              </a:pathLst>
            </a:custGeom>
            <a:ln w="3175">
              <a:solidFill>
                <a:srgbClr val="00FF00"/>
              </a:solidFill>
            </a:ln>
          </p:spPr>
          <p:txBody>
            <a:bodyPr wrap="square" lIns="0" tIns="0" rIns="0" bIns="0" rtlCol="0"/>
            <a:lstStyle/>
            <a:p>
              <a:endParaRPr/>
            </a:p>
          </p:txBody>
        </p:sp>
        <p:sp>
          <p:nvSpPr>
            <p:cNvPr id="110" name="object 110"/>
            <p:cNvSpPr/>
            <p:nvPr/>
          </p:nvSpPr>
          <p:spPr>
            <a:xfrm>
              <a:off x="5243903" y="4326274"/>
              <a:ext cx="21590" cy="43180"/>
            </a:xfrm>
            <a:custGeom>
              <a:avLst/>
              <a:gdLst/>
              <a:ahLst/>
              <a:cxnLst/>
              <a:rect l="l" t="t" r="r" b="b"/>
              <a:pathLst>
                <a:path w="21589" h="43179">
                  <a:moveTo>
                    <a:pt x="18013" y="40951"/>
                  </a:moveTo>
                  <a:lnTo>
                    <a:pt x="8199" y="40951"/>
                  </a:lnTo>
                  <a:lnTo>
                    <a:pt x="4917" y="42610"/>
                  </a:lnTo>
                  <a:lnTo>
                    <a:pt x="21295" y="42610"/>
                  </a:lnTo>
                  <a:lnTo>
                    <a:pt x="18013" y="40951"/>
                  </a:lnTo>
                  <a:close/>
                </a:path>
                <a:path w="21589" h="43179">
                  <a:moveTo>
                    <a:pt x="16388" y="0"/>
                  </a:moveTo>
                  <a:lnTo>
                    <a:pt x="14753" y="0"/>
                  </a:lnTo>
                  <a:lnTo>
                    <a:pt x="11471" y="1647"/>
                  </a:lnTo>
                  <a:lnTo>
                    <a:pt x="9846" y="3284"/>
                  </a:lnTo>
                  <a:lnTo>
                    <a:pt x="0" y="3284"/>
                  </a:lnTo>
                  <a:lnTo>
                    <a:pt x="0" y="4910"/>
                  </a:lnTo>
                  <a:lnTo>
                    <a:pt x="4917" y="6557"/>
                  </a:lnTo>
                  <a:lnTo>
                    <a:pt x="8199" y="6557"/>
                  </a:lnTo>
                  <a:lnTo>
                    <a:pt x="9846" y="8194"/>
                  </a:lnTo>
                  <a:lnTo>
                    <a:pt x="9846" y="40951"/>
                  </a:lnTo>
                  <a:lnTo>
                    <a:pt x="16388" y="40951"/>
                  </a:lnTo>
                  <a:lnTo>
                    <a:pt x="16388" y="0"/>
                  </a:lnTo>
                  <a:close/>
                </a:path>
              </a:pathLst>
            </a:custGeom>
            <a:solidFill>
              <a:srgbClr val="00FF00"/>
            </a:solidFill>
          </p:spPr>
          <p:txBody>
            <a:bodyPr wrap="square" lIns="0" tIns="0" rIns="0" bIns="0" rtlCol="0"/>
            <a:lstStyle/>
            <a:p>
              <a:endParaRPr/>
            </a:p>
          </p:txBody>
        </p:sp>
        <p:sp>
          <p:nvSpPr>
            <p:cNvPr id="111" name="object 111"/>
            <p:cNvSpPr/>
            <p:nvPr/>
          </p:nvSpPr>
          <p:spPr>
            <a:xfrm>
              <a:off x="5243903" y="4326274"/>
              <a:ext cx="24765" cy="43180"/>
            </a:xfrm>
            <a:custGeom>
              <a:avLst/>
              <a:gdLst/>
              <a:ahLst/>
              <a:cxnLst/>
              <a:rect l="l" t="t" r="r" b="b"/>
              <a:pathLst>
                <a:path w="24764" h="43179">
                  <a:moveTo>
                    <a:pt x="14753" y="0"/>
                  </a:moveTo>
                  <a:lnTo>
                    <a:pt x="16388" y="0"/>
                  </a:lnTo>
                  <a:lnTo>
                    <a:pt x="16388" y="37688"/>
                  </a:lnTo>
                  <a:lnTo>
                    <a:pt x="16388" y="39325"/>
                  </a:lnTo>
                  <a:lnTo>
                    <a:pt x="16388" y="40951"/>
                  </a:lnTo>
                  <a:lnTo>
                    <a:pt x="18013" y="40951"/>
                  </a:lnTo>
                  <a:lnTo>
                    <a:pt x="21295" y="42610"/>
                  </a:lnTo>
                  <a:lnTo>
                    <a:pt x="24578" y="42610"/>
                  </a:lnTo>
                  <a:lnTo>
                    <a:pt x="0" y="42610"/>
                  </a:lnTo>
                  <a:lnTo>
                    <a:pt x="4917" y="42610"/>
                  </a:lnTo>
                  <a:lnTo>
                    <a:pt x="8199" y="40951"/>
                  </a:lnTo>
                  <a:lnTo>
                    <a:pt x="9846" y="40951"/>
                  </a:lnTo>
                  <a:lnTo>
                    <a:pt x="9846" y="39325"/>
                  </a:lnTo>
                  <a:lnTo>
                    <a:pt x="9846" y="37688"/>
                  </a:lnTo>
                  <a:lnTo>
                    <a:pt x="9846" y="13104"/>
                  </a:lnTo>
                  <a:lnTo>
                    <a:pt x="9846" y="8194"/>
                  </a:lnTo>
                  <a:lnTo>
                    <a:pt x="8199" y="6557"/>
                  </a:lnTo>
                  <a:lnTo>
                    <a:pt x="4917" y="6557"/>
                  </a:lnTo>
                  <a:lnTo>
                    <a:pt x="0" y="4910"/>
                  </a:lnTo>
                  <a:lnTo>
                    <a:pt x="0" y="3284"/>
                  </a:lnTo>
                  <a:lnTo>
                    <a:pt x="4917" y="3284"/>
                  </a:lnTo>
                  <a:lnTo>
                    <a:pt x="9846" y="3284"/>
                  </a:lnTo>
                  <a:lnTo>
                    <a:pt x="11471" y="1647"/>
                  </a:lnTo>
                  <a:lnTo>
                    <a:pt x="14753" y="0"/>
                  </a:lnTo>
                  <a:close/>
                </a:path>
              </a:pathLst>
            </a:custGeom>
            <a:ln w="3175">
              <a:solidFill>
                <a:srgbClr val="00FF00"/>
              </a:solidFill>
            </a:ln>
          </p:spPr>
          <p:txBody>
            <a:bodyPr wrap="square" lIns="0" tIns="0" rIns="0" bIns="0" rtlCol="0"/>
            <a:lstStyle/>
            <a:p>
              <a:endParaRPr/>
            </a:p>
          </p:txBody>
        </p:sp>
        <p:sp>
          <p:nvSpPr>
            <p:cNvPr id="112" name="object 112"/>
            <p:cNvSpPr/>
            <p:nvPr/>
          </p:nvSpPr>
          <p:spPr>
            <a:xfrm>
              <a:off x="5235714" y="4236165"/>
              <a:ext cx="39370" cy="39370"/>
            </a:xfrm>
            <a:custGeom>
              <a:avLst/>
              <a:gdLst/>
              <a:ahLst/>
              <a:cxnLst/>
              <a:rect l="l" t="t" r="r" b="b"/>
              <a:pathLst>
                <a:path w="39370" h="39370">
                  <a:moveTo>
                    <a:pt x="21295" y="0"/>
                  </a:moveTo>
                  <a:lnTo>
                    <a:pt x="18035" y="0"/>
                  </a:lnTo>
                  <a:lnTo>
                    <a:pt x="18035" y="18015"/>
                  </a:lnTo>
                  <a:lnTo>
                    <a:pt x="0" y="18015"/>
                  </a:lnTo>
                  <a:lnTo>
                    <a:pt x="0" y="21299"/>
                  </a:lnTo>
                  <a:lnTo>
                    <a:pt x="18035" y="21299"/>
                  </a:lnTo>
                  <a:lnTo>
                    <a:pt x="18035" y="39325"/>
                  </a:lnTo>
                  <a:lnTo>
                    <a:pt x="21295" y="39325"/>
                  </a:lnTo>
                  <a:lnTo>
                    <a:pt x="21295" y="21299"/>
                  </a:lnTo>
                  <a:lnTo>
                    <a:pt x="39299" y="21299"/>
                  </a:lnTo>
                  <a:lnTo>
                    <a:pt x="39299" y="18015"/>
                  </a:lnTo>
                  <a:lnTo>
                    <a:pt x="21295" y="18015"/>
                  </a:lnTo>
                  <a:lnTo>
                    <a:pt x="21295" y="0"/>
                  </a:lnTo>
                  <a:close/>
                </a:path>
              </a:pathLst>
            </a:custGeom>
            <a:solidFill>
              <a:srgbClr val="00FF00"/>
            </a:solidFill>
          </p:spPr>
          <p:txBody>
            <a:bodyPr wrap="square" lIns="0" tIns="0" rIns="0" bIns="0" rtlCol="0"/>
            <a:lstStyle/>
            <a:p>
              <a:endParaRPr/>
            </a:p>
          </p:txBody>
        </p:sp>
        <p:sp>
          <p:nvSpPr>
            <p:cNvPr id="113" name="object 113"/>
            <p:cNvSpPr/>
            <p:nvPr/>
          </p:nvSpPr>
          <p:spPr>
            <a:xfrm>
              <a:off x="5235714" y="4236165"/>
              <a:ext cx="39370" cy="39370"/>
            </a:xfrm>
            <a:custGeom>
              <a:avLst/>
              <a:gdLst/>
              <a:ahLst/>
              <a:cxnLst/>
              <a:rect l="l" t="t" r="r" b="b"/>
              <a:pathLst>
                <a:path w="39370" h="39370">
                  <a:moveTo>
                    <a:pt x="18035" y="0"/>
                  </a:moveTo>
                  <a:lnTo>
                    <a:pt x="21295" y="0"/>
                  </a:lnTo>
                  <a:lnTo>
                    <a:pt x="21295" y="18015"/>
                  </a:lnTo>
                  <a:lnTo>
                    <a:pt x="39299" y="18015"/>
                  </a:lnTo>
                  <a:lnTo>
                    <a:pt x="39299" y="21299"/>
                  </a:lnTo>
                  <a:lnTo>
                    <a:pt x="21295" y="21299"/>
                  </a:lnTo>
                  <a:lnTo>
                    <a:pt x="21295" y="39325"/>
                  </a:lnTo>
                  <a:lnTo>
                    <a:pt x="18035" y="39325"/>
                  </a:lnTo>
                  <a:lnTo>
                    <a:pt x="18035" y="21299"/>
                  </a:lnTo>
                  <a:lnTo>
                    <a:pt x="0" y="21299"/>
                  </a:lnTo>
                  <a:lnTo>
                    <a:pt x="0" y="18015"/>
                  </a:lnTo>
                  <a:lnTo>
                    <a:pt x="18035" y="18015"/>
                  </a:lnTo>
                  <a:lnTo>
                    <a:pt x="18035" y="0"/>
                  </a:lnTo>
                  <a:close/>
                </a:path>
              </a:pathLst>
            </a:custGeom>
            <a:ln w="3175">
              <a:solidFill>
                <a:srgbClr val="00FF00"/>
              </a:solidFill>
            </a:ln>
          </p:spPr>
          <p:txBody>
            <a:bodyPr wrap="square" lIns="0" tIns="0" rIns="0" bIns="0" rtlCol="0"/>
            <a:lstStyle/>
            <a:p>
              <a:endParaRPr/>
            </a:p>
          </p:txBody>
        </p:sp>
        <p:pic>
          <p:nvPicPr>
            <p:cNvPr id="114" name="object 114"/>
            <p:cNvPicPr/>
            <p:nvPr/>
          </p:nvPicPr>
          <p:blipFill>
            <a:blip r:embed="rId14" cstate="print"/>
            <a:stretch>
              <a:fillRect/>
            </a:stretch>
          </p:blipFill>
          <p:spPr>
            <a:xfrm>
              <a:off x="4995843" y="2534520"/>
              <a:ext cx="1229749" cy="683297"/>
            </a:xfrm>
            <a:prstGeom prst="rect">
              <a:avLst/>
            </a:prstGeom>
          </p:spPr>
        </p:pic>
        <p:pic>
          <p:nvPicPr>
            <p:cNvPr id="115" name="object 115"/>
            <p:cNvPicPr/>
            <p:nvPr/>
          </p:nvPicPr>
          <p:blipFill>
            <a:blip r:embed="rId15" cstate="print"/>
            <a:stretch>
              <a:fillRect/>
            </a:stretch>
          </p:blipFill>
          <p:spPr>
            <a:xfrm>
              <a:off x="5061334" y="3630720"/>
              <a:ext cx="1164258" cy="178609"/>
            </a:xfrm>
            <a:prstGeom prst="rect">
              <a:avLst/>
            </a:prstGeom>
          </p:spPr>
        </p:pic>
        <p:pic>
          <p:nvPicPr>
            <p:cNvPr id="116" name="object 116"/>
            <p:cNvPicPr/>
            <p:nvPr/>
          </p:nvPicPr>
          <p:blipFill>
            <a:blip r:embed="rId16" cstate="print"/>
            <a:stretch>
              <a:fillRect/>
            </a:stretch>
          </p:blipFill>
          <p:spPr>
            <a:xfrm>
              <a:off x="1036453" y="887802"/>
              <a:ext cx="72063" cy="122894"/>
            </a:xfrm>
            <a:prstGeom prst="rect">
              <a:avLst/>
            </a:prstGeom>
          </p:spPr>
        </p:pic>
        <p:sp>
          <p:nvSpPr>
            <p:cNvPr id="117" name="object 117"/>
            <p:cNvSpPr/>
            <p:nvPr/>
          </p:nvSpPr>
          <p:spPr>
            <a:xfrm>
              <a:off x="1132267" y="991854"/>
              <a:ext cx="19685" cy="18415"/>
            </a:xfrm>
            <a:custGeom>
              <a:avLst/>
              <a:gdLst/>
              <a:ahLst/>
              <a:cxnLst/>
              <a:rect l="l" t="t" r="r" b="b"/>
              <a:pathLst>
                <a:path w="19684" h="18415">
                  <a:moveTo>
                    <a:pt x="13096" y="0"/>
                  </a:moveTo>
                  <a:lnTo>
                    <a:pt x="9814" y="0"/>
                  </a:lnTo>
                  <a:lnTo>
                    <a:pt x="6531" y="0"/>
                  </a:lnTo>
                  <a:lnTo>
                    <a:pt x="3249" y="1647"/>
                  </a:lnTo>
                  <a:lnTo>
                    <a:pt x="0" y="4910"/>
                  </a:lnTo>
                  <a:lnTo>
                    <a:pt x="0" y="13104"/>
                  </a:lnTo>
                  <a:lnTo>
                    <a:pt x="3249" y="14763"/>
                  </a:lnTo>
                  <a:lnTo>
                    <a:pt x="6531" y="18015"/>
                  </a:lnTo>
                  <a:lnTo>
                    <a:pt x="13096" y="18015"/>
                  </a:lnTo>
                  <a:lnTo>
                    <a:pt x="18003" y="13104"/>
                  </a:lnTo>
                  <a:lnTo>
                    <a:pt x="19638" y="8194"/>
                  </a:lnTo>
                  <a:lnTo>
                    <a:pt x="16356" y="1647"/>
                  </a:lnTo>
                  <a:lnTo>
                    <a:pt x="13096" y="0"/>
                  </a:lnTo>
                  <a:close/>
                </a:path>
              </a:pathLst>
            </a:custGeom>
            <a:solidFill>
              <a:srgbClr val="000000"/>
            </a:solidFill>
          </p:spPr>
          <p:txBody>
            <a:bodyPr wrap="square" lIns="0" tIns="0" rIns="0" bIns="0" rtlCol="0"/>
            <a:lstStyle/>
            <a:p>
              <a:endParaRPr/>
            </a:p>
          </p:txBody>
        </p:sp>
        <p:sp>
          <p:nvSpPr>
            <p:cNvPr id="118" name="object 118"/>
            <p:cNvSpPr/>
            <p:nvPr/>
          </p:nvSpPr>
          <p:spPr>
            <a:xfrm>
              <a:off x="1132267" y="991854"/>
              <a:ext cx="19685" cy="18415"/>
            </a:xfrm>
            <a:custGeom>
              <a:avLst/>
              <a:gdLst/>
              <a:ahLst/>
              <a:cxnLst/>
              <a:rect l="l" t="t" r="r" b="b"/>
              <a:pathLst>
                <a:path w="19684" h="18415">
                  <a:moveTo>
                    <a:pt x="9814" y="0"/>
                  </a:moveTo>
                  <a:lnTo>
                    <a:pt x="13096" y="0"/>
                  </a:lnTo>
                  <a:lnTo>
                    <a:pt x="16356" y="1647"/>
                  </a:lnTo>
                  <a:lnTo>
                    <a:pt x="18003" y="4910"/>
                  </a:lnTo>
                  <a:lnTo>
                    <a:pt x="19638" y="8194"/>
                  </a:lnTo>
                  <a:lnTo>
                    <a:pt x="18003" y="13104"/>
                  </a:lnTo>
                  <a:lnTo>
                    <a:pt x="16356" y="14763"/>
                  </a:lnTo>
                  <a:lnTo>
                    <a:pt x="13096" y="18015"/>
                  </a:lnTo>
                  <a:lnTo>
                    <a:pt x="9814" y="18015"/>
                  </a:lnTo>
                  <a:lnTo>
                    <a:pt x="6531" y="18015"/>
                  </a:lnTo>
                  <a:lnTo>
                    <a:pt x="3249" y="14763"/>
                  </a:lnTo>
                  <a:lnTo>
                    <a:pt x="0" y="13104"/>
                  </a:lnTo>
                  <a:lnTo>
                    <a:pt x="0" y="8194"/>
                  </a:lnTo>
                  <a:lnTo>
                    <a:pt x="0" y="4910"/>
                  </a:lnTo>
                  <a:lnTo>
                    <a:pt x="3249" y="1647"/>
                  </a:lnTo>
                  <a:lnTo>
                    <a:pt x="6531" y="0"/>
                  </a:lnTo>
                  <a:lnTo>
                    <a:pt x="9814" y="0"/>
                  </a:lnTo>
                  <a:close/>
                </a:path>
              </a:pathLst>
            </a:custGeom>
            <a:ln w="3175">
              <a:solidFill>
                <a:srgbClr val="000000"/>
              </a:solidFill>
            </a:ln>
          </p:spPr>
          <p:txBody>
            <a:bodyPr wrap="square" lIns="0" tIns="0" rIns="0" bIns="0" rtlCol="0"/>
            <a:lstStyle/>
            <a:p>
              <a:endParaRPr/>
            </a:p>
          </p:txBody>
        </p:sp>
        <p:pic>
          <p:nvPicPr>
            <p:cNvPr id="119" name="object 119"/>
            <p:cNvPicPr/>
            <p:nvPr/>
          </p:nvPicPr>
          <p:blipFill>
            <a:blip r:embed="rId17" cstate="print"/>
            <a:stretch>
              <a:fillRect/>
            </a:stretch>
          </p:blipFill>
          <p:spPr>
            <a:xfrm>
              <a:off x="1172364" y="887802"/>
              <a:ext cx="78627" cy="122894"/>
            </a:xfrm>
            <a:prstGeom prst="rect">
              <a:avLst/>
            </a:prstGeom>
          </p:spPr>
        </p:pic>
        <p:pic>
          <p:nvPicPr>
            <p:cNvPr id="120" name="object 120"/>
            <p:cNvPicPr/>
            <p:nvPr/>
          </p:nvPicPr>
          <p:blipFill>
            <a:blip r:embed="rId18" cstate="print"/>
            <a:stretch>
              <a:fillRect/>
            </a:stretch>
          </p:blipFill>
          <p:spPr>
            <a:xfrm>
              <a:off x="1031546" y="3307909"/>
              <a:ext cx="75345" cy="121289"/>
            </a:xfrm>
            <a:prstGeom prst="rect">
              <a:avLst/>
            </a:prstGeom>
          </p:spPr>
        </p:pic>
        <p:sp>
          <p:nvSpPr>
            <p:cNvPr id="121" name="object 121"/>
            <p:cNvSpPr/>
            <p:nvPr/>
          </p:nvSpPr>
          <p:spPr>
            <a:xfrm>
              <a:off x="1132267" y="3411972"/>
              <a:ext cx="19685" cy="19685"/>
            </a:xfrm>
            <a:custGeom>
              <a:avLst/>
              <a:gdLst/>
              <a:ahLst/>
              <a:cxnLst/>
              <a:rect l="l" t="t" r="r" b="b"/>
              <a:pathLst>
                <a:path w="19684" h="19685">
                  <a:moveTo>
                    <a:pt x="13096" y="0"/>
                  </a:moveTo>
                  <a:lnTo>
                    <a:pt x="9814" y="0"/>
                  </a:lnTo>
                  <a:lnTo>
                    <a:pt x="6531" y="0"/>
                  </a:lnTo>
                  <a:lnTo>
                    <a:pt x="0" y="6547"/>
                  </a:lnTo>
                  <a:lnTo>
                    <a:pt x="0" y="13115"/>
                  </a:lnTo>
                  <a:lnTo>
                    <a:pt x="3249" y="16400"/>
                  </a:lnTo>
                  <a:lnTo>
                    <a:pt x="9814" y="19652"/>
                  </a:lnTo>
                  <a:lnTo>
                    <a:pt x="16356" y="16400"/>
                  </a:lnTo>
                  <a:lnTo>
                    <a:pt x="19638" y="9831"/>
                  </a:lnTo>
                  <a:lnTo>
                    <a:pt x="16356" y="3284"/>
                  </a:lnTo>
                  <a:lnTo>
                    <a:pt x="13096" y="0"/>
                  </a:lnTo>
                  <a:close/>
                </a:path>
              </a:pathLst>
            </a:custGeom>
            <a:solidFill>
              <a:srgbClr val="000000"/>
            </a:solidFill>
          </p:spPr>
          <p:txBody>
            <a:bodyPr wrap="square" lIns="0" tIns="0" rIns="0" bIns="0" rtlCol="0"/>
            <a:lstStyle/>
            <a:p>
              <a:endParaRPr/>
            </a:p>
          </p:txBody>
        </p:sp>
        <p:sp>
          <p:nvSpPr>
            <p:cNvPr id="122" name="object 122"/>
            <p:cNvSpPr/>
            <p:nvPr/>
          </p:nvSpPr>
          <p:spPr>
            <a:xfrm>
              <a:off x="1132267" y="3411972"/>
              <a:ext cx="19685" cy="19685"/>
            </a:xfrm>
            <a:custGeom>
              <a:avLst/>
              <a:gdLst/>
              <a:ahLst/>
              <a:cxnLst/>
              <a:rect l="l" t="t" r="r" b="b"/>
              <a:pathLst>
                <a:path w="19684" h="19685">
                  <a:moveTo>
                    <a:pt x="9814" y="0"/>
                  </a:moveTo>
                  <a:lnTo>
                    <a:pt x="13096" y="0"/>
                  </a:lnTo>
                  <a:lnTo>
                    <a:pt x="16356" y="3284"/>
                  </a:lnTo>
                  <a:lnTo>
                    <a:pt x="18003" y="6547"/>
                  </a:lnTo>
                  <a:lnTo>
                    <a:pt x="19638" y="9831"/>
                  </a:lnTo>
                  <a:lnTo>
                    <a:pt x="18003" y="13115"/>
                  </a:lnTo>
                  <a:lnTo>
                    <a:pt x="16356" y="16400"/>
                  </a:lnTo>
                  <a:lnTo>
                    <a:pt x="13096" y="18026"/>
                  </a:lnTo>
                  <a:lnTo>
                    <a:pt x="9814" y="19652"/>
                  </a:lnTo>
                  <a:lnTo>
                    <a:pt x="6531" y="18026"/>
                  </a:lnTo>
                  <a:lnTo>
                    <a:pt x="3249" y="16400"/>
                  </a:lnTo>
                  <a:lnTo>
                    <a:pt x="0" y="13115"/>
                  </a:lnTo>
                  <a:lnTo>
                    <a:pt x="0" y="9831"/>
                  </a:lnTo>
                  <a:lnTo>
                    <a:pt x="0" y="6547"/>
                  </a:lnTo>
                  <a:lnTo>
                    <a:pt x="3249" y="3284"/>
                  </a:lnTo>
                  <a:lnTo>
                    <a:pt x="6531" y="0"/>
                  </a:lnTo>
                  <a:lnTo>
                    <a:pt x="9814" y="0"/>
                  </a:lnTo>
                  <a:close/>
                </a:path>
              </a:pathLst>
            </a:custGeom>
            <a:ln w="3175">
              <a:solidFill>
                <a:srgbClr val="000000"/>
              </a:solidFill>
            </a:ln>
          </p:spPr>
          <p:txBody>
            <a:bodyPr wrap="square" lIns="0" tIns="0" rIns="0" bIns="0" rtlCol="0"/>
            <a:lstStyle/>
            <a:p>
              <a:endParaRPr/>
            </a:p>
          </p:txBody>
        </p:sp>
        <p:pic>
          <p:nvPicPr>
            <p:cNvPr id="123" name="object 123"/>
            <p:cNvPicPr/>
            <p:nvPr/>
          </p:nvPicPr>
          <p:blipFill>
            <a:blip r:embed="rId19" cstate="print"/>
            <a:stretch>
              <a:fillRect/>
            </a:stretch>
          </p:blipFill>
          <p:spPr>
            <a:xfrm>
              <a:off x="1172364" y="3307909"/>
              <a:ext cx="78627" cy="122915"/>
            </a:xfrm>
            <a:prstGeom prst="rect">
              <a:avLst/>
            </a:prstGeom>
          </p:spPr>
        </p:pic>
        <p:pic>
          <p:nvPicPr>
            <p:cNvPr id="124" name="object 124"/>
            <p:cNvPicPr/>
            <p:nvPr/>
          </p:nvPicPr>
          <p:blipFill>
            <a:blip r:embed="rId20" cstate="print"/>
            <a:stretch>
              <a:fillRect/>
            </a:stretch>
          </p:blipFill>
          <p:spPr>
            <a:xfrm>
              <a:off x="1033181" y="4518792"/>
              <a:ext cx="76970" cy="122926"/>
            </a:xfrm>
            <a:prstGeom prst="rect">
              <a:avLst/>
            </a:prstGeom>
          </p:spPr>
        </p:pic>
        <p:sp>
          <p:nvSpPr>
            <p:cNvPr id="125" name="object 125"/>
            <p:cNvSpPr/>
            <p:nvPr/>
          </p:nvSpPr>
          <p:spPr>
            <a:xfrm>
              <a:off x="1132267" y="4622833"/>
              <a:ext cx="19685" cy="18415"/>
            </a:xfrm>
            <a:custGeom>
              <a:avLst/>
              <a:gdLst/>
              <a:ahLst/>
              <a:cxnLst/>
              <a:rect l="l" t="t" r="r" b="b"/>
              <a:pathLst>
                <a:path w="19684" h="18414">
                  <a:moveTo>
                    <a:pt x="13096" y="0"/>
                  </a:moveTo>
                  <a:lnTo>
                    <a:pt x="9814" y="0"/>
                  </a:lnTo>
                  <a:lnTo>
                    <a:pt x="6531" y="0"/>
                  </a:lnTo>
                  <a:lnTo>
                    <a:pt x="3249" y="1658"/>
                  </a:lnTo>
                  <a:lnTo>
                    <a:pt x="0" y="4942"/>
                  </a:lnTo>
                  <a:lnTo>
                    <a:pt x="0" y="13115"/>
                  </a:lnTo>
                  <a:lnTo>
                    <a:pt x="3249" y="16400"/>
                  </a:lnTo>
                  <a:lnTo>
                    <a:pt x="6531" y="18058"/>
                  </a:lnTo>
                  <a:lnTo>
                    <a:pt x="13096" y="18058"/>
                  </a:lnTo>
                  <a:lnTo>
                    <a:pt x="16356" y="16400"/>
                  </a:lnTo>
                  <a:lnTo>
                    <a:pt x="19638" y="9852"/>
                  </a:lnTo>
                  <a:lnTo>
                    <a:pt x="18003" y="4942"/>
                  </a:lnTo>
                  <a:lnTo>
                    <a:pt x="16356" y="1658"/>
                  </a:lnTo>
                  <a:lnTo>
                    <a:pt x="13096" y="0"/>
                  </a:lnTo>
                  <a:close/>
                </a:path>
              </a:pathLst>
            </a:custGeom>
            <a:solidFill>
              <a:srgbClr val="000000"/>
            </a:solidFill>
          </p:spPr>
          <p:txBody>
            <a:bodyPr wrap="square" lIns="0" tIns="0" rIns="0" bIns="0" rtlCol="0"/>
            <a:lstStyle/>
            <a:p>
              <a:endParaRPr/>
            </a:p>
          </p:txBody>
        </p:sp>
        <p:sp>
          <p:nvSpPr>
            <p:cNvPr id="126" name="object 126"/>
            <p:cNvSpPr/>
            <p:nvPr/>
          </p:nvSpPr>
          <p:spPr>
            <a:xfrm>
              <a:off x="1132267" y="4622833"/>
              <a:ext cx="19685" cy="18415"/>
            </a:xfrm>
            <a:custGeom>
              <a:avLst/>
              <a:gdLst/>
              <a:ahLst/>
              <a:cxnLst/>
              <a:rect l="l" t="t" r="r" b="b"/>
              <a:pathLst>
                <a:path w="19684" h="18414">
                  <a:moveTo>
                    <a:pt x="9814" y="0"/>
                  </a:moveTo>
                  <a:lnTo>
                    <a:pt x="13096" y="0"/>
                  </a:lnTo>
                  <a:lnTo>
                    <a:pt x="16356" y="1658"/>
                  </a:lnTo>
                  <a:lnTo>
                    <a:pt x="18003" y="4942"/>
                  </a:lnTo>
                  <a:lnTo>
                    <a:pt x="19638" y="9852"/>
                  </a:lnTo>
                  <a:lnTo>
                    <a:pt x="18003" y="13115"/>
                  </a:lnTo>
                  <a:lnTo>
                    <a:pt x="16356" y="16400"/>
                  </a:lnTo>
                  <a:lnTo>
                    <a:pt x="13096" y="18058"/>
                  </a:lnTo>
                  <a:lnTo>
                    <a:pt x="9814" y="18058"/>
                  </a:lnTo>
                  <a:lnTo>
                    <a:pt x="6531" y="18058"/>
                  </a:lnTo>
                  <a:lnTo>
                    <a:pt x="3249" y="16400"/>
                  </a:lnTo>
                  <a:lnTo>
                    <a:pt x="0" y="13115"/>
                  </a:lnTo>
                  <a:lnTo>
                    <a:pt x="0" y="9852"/>
                  </a:lnTo>
                  <a:lnTo>
                    <a:pt x="0" y="4942"/>
                  </a:lnTo>
                  <a:lnTo>
                    <a:pt x="3249" y="1658"/>
                  </a:lnTo>
                  <a:lnTo>
                    <a:pt x="6531" y="0"/>
                  </a:lnTo>
                  <a:lnTo>
                    <a:pt x="9814" y="0"/>
                  </a:lnTo>
                  <a:close/>
                </a:path>
              </a:pathLst>
            </a:custGeom>
            <a:ln w="3175">
              <a:solidFill>
                <a:srgbClr val="000000"/>
              </a:solidFill>
            </a:ln>
          </p:spPr>
          <p:txBody>
            <a:bodyPr wrap="square" lIns="0" tIns="0" rIns="0" bIns="0" rtlCol="0"/>
            <a:lstStyle/>
            <a:p>
              <a:endParaRPr/>
            </a:p>
          </p:txBody>
        </p:sp>
        <p:pic>
          <p:nvPicPr>
            <p:cNvPr id="127" name="object 127"/>
            <p:cNvPicPr/>
            <p:nvPr/>
          </p:nvPicPr>
          <p:blipFill>
            <a:blip r:embed="rId21" cstate="print"/>
            <a:stretch>
              <a:fillRect/>
            </a:stretch>
          </p:blipFill>
          <p:spPr>
            <a:xfrm>
              <a:off x="1172364" y="4518792"/>
              <a:ext cx="78627" cy="122926"/>
            </a:xfrm>
            <a:prstGeom prst="rect">
              <a:avLst/>
            </a:prstGeom>
          </p:spPr>
        </p:pic>
        <p:pic>
          <p:nvPicPr>
            <p:cNvPr id="128" name="object 128"/>
            <p:cNvPicPr/>
            <p:nvPr/>
          </p:nvPicPr>
          <p:blipFill>
            <a:blip r:embed="rId22" cstate="print"/>
            <a:stretch>
              <a:fillRect/>
            </a:stretch>
          </p:blipFill>
          <p:spPr>
            <a:xfrm>
              <a:off x="4995843" y="2006928"/>
              <a:ext cx="1229749" cy="309681"/>
            </a:xfrm>
            <a:prstGeom prst="rect">
              <a:avLst/>
            </a:prstGeom>
          </p:spPr>
        </p:pic>
        <p:pic>
          <p:nvPicPr>
            <p:cNvPr id="129" name="object 129"/>
            <p:cNvPicPr/>
            <p:nvPr/>
          </p:nvPicPr>
          <p:blipFill>
            <a:blip r:embed="rId23" cstate="print"/>
            <a:stretch>
              <a:fillRect/>
            </a:stretch>
          </p:blipFill>
          <p:spPr>
            <a:xfrm>
              <a:off x="5640984" y="1418678"/>
              <a:ext cx="584608" cy="144205"/>
            </a:xfrm>
            <a:prstGeom prst="rect">
              <a:avLst/>
            </a:prstGeom>
          </p:spPr>
        </p:pic>
        <p:pic>
          <p:nvPicPr>
            <p:cNvPr id="130" name="object 130"/>
            <p:cNvPicPr/>
            <p:nvPr/>
          </p:nvPicPr>
          <p:blipFill>
            <a:blip r:embed="rId24" cstate="print"/>
            <a:stretch>
              <a:fillRect/>
            </a:stretch>
          </p:blipFill>
          <p:spPr>
            <a:xfrm>
              <a:off x="5640984" y="843566"/>
              <a:ext cx="584608" cy="144205"/>
            </a:xfrm>
            <a:prstGeom prst="rect">
              <a:avLst/>
            </a:prstGeom>
          </p:spPr>
        </p:pic>
        <p:pic>
          <p:nvPicPr>
            <p:cNvPr id="131" name="object 131"/>
            <p:cNvPicPr/>
            <p:nvPr/>
          </p:nvPicPr>
          <p:blipFill>
            <a:blip r:embed="rId25" cstate="print"/>
            <a:stretch>
              <a:fillRect/>
            </a:stretch>
          </p:blipFill>
          <p:spPr>
            <a:xfrm>
              <a:off x="838333" y="2098674"/>
              <a:ext cx="412657" cy="1187952"/>
            </a:xfrm>
            <a:prstGeom prst="rect">
              <a:avLst/>
            </a:prstGeom>
          </p:spPr>
        </p:pic>
        <p:pic>
          <p:nvPicPr>
            <p:cNvPr id="132" name="object 132"/>
            <p:cNvPicPr/>
            <p:nvPr/>
          </p:nvPicPr>
          <p:blipFill>
            <a:blip r:embed="rId26" cstate="print"/>
            <a:stretch>
              <a:fillRect/>
            </a:stretch>
          </p:blipFill>
          <p:spPr>
            <a:xfrm>
              <a:off x="2878590" y="2937620"/>
              <a:ext cx="628814" cy="142546"/>
            </a:xfrm>
            <a:prstGeom prst="rect">
              <a:avLst/>
            </a:prstGeom>
          </p:spPr>
        </p:pic>
        <p:sp>
          <p:nvSpPr>
            <p:cNvPr id="133" name="object 133"/>
            <p:cNvSpPr/>
            <p:nvPr/>
          </p:nvSpPr>
          <p:spPr>
            <a:xfrm>
              <a:off x="3593363" y="944333"/>
              <a:ext cx="60960" cy="3639820"/>
            </a:xfrm>
            <a:custGeom>
              <a:avLst/>
              <a:gdLst/>
              <a:ahLst/>
              <a:cxnLst/>
              <a:rect l="l" t="t" r="r" b="b"/>
              <a:pathLst>
                <a:path w="60960" h="3639820">
                  <a:moveTo>
                    <a:pt x="42570" y="3024746"/>
                  </a:moveTo>
                  <a:lnTo>
                    <a:pt x="1625" y="3024746"/>
                  </a:lnTo>
                  <a:lnTo>
                    <a:pt x="1625" y="3032937"/>
                  </a:lnTo>
                  <a:lnTo>
                    <a:pt x="42570" y="3032937"/>
                  </a:lnTo>
                  <a:lnTo>
                    <a:pt x="42570" y="3024746"/>
                  </a:lnTo>
                  <a:close/>
                </a:path>
                <a:path w="60960" h="3639820">
                  <a:moveTo>
                    <a:pt x="42570" y="1815503"/>
                  </a:moveTo>
                  <a:lnTo>
                    <a:pt x="1625" y="1815503"/>
                  </a:lnTo>
                  <a:lnTo>
                    <a:pt x="1625" y="1823707"/>
                  </a:lnTo>
                  <a:lnTo>
                    <a:pt x="42570" y="1823707"/>
                  </a:lnTo>
                  <a:lnTo>
                    <a:pt x="42570" y="1815503"/>
                  </a:lnTo>
                  <a:close/>
                </a:path>
                <a:path w="60960" h="3639820">
                  <a:moveTo>
                    <a:pt x="42570" y="604647"/>
                  </a:moveTo>
                  <a:lnTo>
                    <a:pt x="1625" y="604647"/>
                  </a:lnTo>
                  <a:lnTo>
                    <a:pt x="1625" y="612813"/>
                  </a:lnTo>
                  <a:lnTo>
                    <a:pt x="42570" y="612813"/>
                  </a:lnTo>
                  <a:lnTo>
                    <a:pt x="42570" y="604647"/>
                  </a:lnTo>
                  <a:close/>
                </a:path>
                <a:path w="60960" h="3639820">
                  <a:moveTo>
                    <a:pt x="60579" y="3631019"/>
                  </a:moveTo>
                  <a:lnTo>
                    <a:pt x="0" y="3631019"/>
                  </a:lnTo>
                  <a:lnTo>
                    <a:pt x="0" y="3639210"/>
                  </a:lnTo>
                  <a:lnTo>
                    <a:pt x="60579" y="3639210"/>
                  </a:lnTo>
                  <a:lnTo>
                    <a:pt x="60579" y="3631019"/>
                  </a:lnTo>
                  <a:close/>
                </a:path>
                <a:path w="60960" h="3639820">
                  <a:moveTo>
                    <a:pt x="60579" y="2420124"/>
                  </a:moveTo>
                  <a:lnTo>
                    <a:pt x="0" y="2420124"/>
                  </a:lnTo>
                  <a:lnTo>
                    <a:pt x="0" y="2428316"/>
                  </a:lnTo>
                  <a:lnTo>
                    <a:pt x="60579" y="2428316"/>
                  </a:lnTo>
                  <a:lnTo>
                    <a:pt x="60579" y="2420124"/>
                  </a:lnTo>
                  <a:close/>
                </a:path>
                <a:path w="60960" h="3639820">
                  <a:moveTo>
                    <a:pt x="60579" y="1209268"/>
                  </a:moveTo>
                  <a:lnTo>
                    <a:pt x="0" y="1209268"/>
                  </a:lnTo>
                  <a:lnTo>
                    <a:pt x="0" y="1217434"/>
                  </a:lnTo>
                  <a:lnTo>
                    <a:pt x="60579" y="1217434"/>
                  </a:lnTo>
                  <a:lnTo>
                    <a:pt x="60579" y="1209268"/>
                  </a:lnTo>
                  <a:close/>
                </a:path>
                <a:path w="60960" h="3639820">
                  <a:moveTo>
                    <a:pt x="60579" y="0"/>
                  </a:moveTo>
                  <a:lnTo>
                    <a:pt x="0" y="0"/>
                  </a:lnTo>
                  <a:lnTo>
                    <a:pt x="0" y="8204"/>
                  </a:lnTo>
                  <a:lnTo>
                    <a:pt x="60579" y="8204"/>
                  </a:lnTo>
                  <a:lnTo>
                    <a:pt x="60579" y="0"/>
                  </a:lnTo>
                  <a:close/>
                </a:path>
              </a:pathLst>
            </a:custGeom>
            <a:solidFill>
              <a:srgbClr val="B1B1B1"/>
            </a:solidFill>
          </p:spPr>
          <p:txBody>
            <a:bodyPr wrap="square" lIns="0" tIns="0" rIns="0" bIns="0" rtlCol="0"/>
            <a:lstStyle/>
            <a:p>
              <a:endParaRPr/>
            </a:p>
          </p:txBody>
        </p:sp>
        <p:sp>
          <p:nvSpPr>
            <p:cNvPr id="134" name="object 134"/>
            <p:cNvSpPr/>
            <p:nvPr/>
          </p:nvSpPr>
          <p:spPr>
            <a:xfrm>
              <a:off x="3589544" y="942158"/>
              <a:ext cx="0" cy="3639185"/>
            </a:xfrm>
            <a:custGeom>
              <a:avLst/>
              <a:gdLst/>
              <a:ahLst/>
              <a:cxnLst/>
              <a:rect l="l" t="t" r="r" b="b"/>
              <a:pathLst>
                <a:path h="3639185">
                  <a:moveTo>
                    <a:pt x="0" y="0"/>
                  </a:moveTo>
                  <a:lnTo>
                    <a:pt x="0" y="3639184"/>
                  </a:lnTo>
                </a:path>
              </a:pathLst>
            </a:custGeom>
            <a:ln w="8190">
              <a:solidFill>
                <a:srgbClr val="B1B1B1"/>
              </a:solidFill>
            </a:ln>
          </p:spPr>
          <p:txBody>
            <a:bodyPr wrap="square" lIns="0" tIns="0" rIns="0" bIns="0" rtlCol="0"/>
            <a:lstStyle/>
            <a:p>
              <a:endParaRPr/>
            </a:p>
          </p:txBody>
        </p:sp>
        <p:pic>
          <p:nvPicPr>
            <p:cNvPr id="135" name="object 135"/>
            <p:cNvPicPr/>
            <p:nvPr/>
          </p:nvPicPr>
          <p:blipFill>
            <a:blip r:embed="rId27" cstate="print"/>
            <a:stretch>
              <a:fillRect/>
            </a:stretch>
          </p:blipFill>
          <p:spPr>
            <a:xfrm>
              <a:off x="1404876" y="1772600"/>
              <a:ext cx="633721" cy="144226"/>
            </a:xfrm>
            <a:prstGeom prst="rect">
              <a:avLst/>
            </a:prstGeom>
          </p:spPr>
        </p:pic>
        <p:sp>
          <p:nvSpPr>
            <p:cNvPr id="136" name="object 136"/>
            <p:cNvSpPr/>
            <p:nvPr/>
          </p:nvSpPr>
          <p:spPr>
            <a:xfrm>
              <a:off x="1983750" y="1847168"/>
              <a:ext cx="50800" cy="50800"/>
            </a:xfrm>
            <a:custGeom>
              <a:avLst/>
              <a:gdLst/>
              <a:ahLst/>
              <a:cxnLst/>
              <a:rect l="l" t="t" r="r" b="b"/>
              <a:pathLst>
                <a:path w="50800" h="50800">
                  <a:moveTo>
                    <a:pt x="27827" y="0"/>
                  </a:moveTo>
                  <a:lnTo>
                    <a:pt x="22920" y="0"/>
                  </a:lnTo>
                  <a:lnTo>
                    <a:pt x="22920" y="22936"/>
                  </a:lnTo>
                  <a:lnTo>
                    <a:pt x="0" y="22936"/>
                  </a:lnTo>
                  <a:lnTo>
                    <a:pt x="0" y="27846"/>
                  </a:lnTo>
                  <a:lnTo>
                    <a:pt x="22920" y="27846"/>
                  </a:lnTo>
                  <a:lnTo>
                    <a:pt x="22920" y="50804"/>
                  </a:lnTo>
                  <a:lnTo>
                    <a:pt x="27827" y="50804"/>
                  </a:lnTo>
                  <a:lnTo>
                    <a:pt x="27827" y="27846"/>
                  </a:lnTo>
                  <a:lnTo>
                    <a:pt x="50748" y="27846"/>
                  </a:lnTo>
                  <a:lnTo>
                    <a:pt x="50748" y="22936"/>
                  </a:lnTo>
                  <a:lnTo>
                    <a:pt x="27827" y="22936"/>
                  </a:lnTo>
                  <a:lnTo>
                    <a:pt x="27827" y="0"/>
                  </a:lnTo>
                  <a:close/>
                </a:path>
              </a:pathLst>
            </a:custGeom>
            <a:solidFill>
              <a:srgbClr val="000000"/>
            </a:solidFill>
          </p:spPr>
          <p:txBody>
            <a:bodyPr wrap="square" lIns="0" tIns="0" rIns="0" bIns="0" rtlCol="0"/>
            <a:lstStyle/>
            <a:p>
              <a:endParaRPr/>
            </a:p>
          </p:txBody>
        </p:sp>
        <p:sp>
          <p:nvSpPr>
            <p:cNvPr id="137" name="object 137"/>
            <p:cNvSpPr/>
            <p:nvPr/>
          </p:nvSpPr>
          <p:spPr>
            <a:xfrm>
              <a:off x="1983750" y="1847168"/>
              <a:ext cx="50800" cy="50800"/>
            </a:xfrm>
            <a:custGeom>
              <a:avLst/>
              <a:gdLst/>
              <a:ahLst/>
              <a:cxnLst/>
              <a:rect l="l" t="t" r="r" b="b"/>
              <a:pathLst>
                <a:path w="50800" h="50800">
                  <a:moveTo>
                    <a:pt x="22920" y="0"/>
                  </a:moveTo>
                  <a:lnTo>
                    <a:pt x="27827" y="0"/>
                  </a:lnTo>
                  <a:lnTo>
                    <a:pt x="27827" y="22936"/>
                  </a:lnTo>
                  <a:lnTo>
                    <a:pt x="50748" y="22936"/>
                  </a:lnTo>
                  <a:lnTo>
                    <a:pt x="50748" y="27846"/>
                  </a:lnTo>
                  <a:lnTo>
                    <a:pt x="27827" y="27846"/>
                  </a:lnTo>
                  <a:lnTo>
                    <a:pt x="27827" y="50804"/>
                  </a:lnTo>
                  <a:lnTo>
                    <a:pt x="22920" y="50804"/>
                  </a:lnTo>
                  <a:lnTo>
                    <a:pt x="22920" y="27846"/>
                  </a:lnTo>
                  <a:lnTo>
                    <a:pt x="0" y="27846"/>
                  </a:lnTo>
                  <a:lnTo>
                    <a:pt x="0" y="22936"/>
                  </a:lnTo>
                  <a:lnTo>
                    <a:pt x="22920" y="22936"/>
                  </a:lnTo>
                  <a:lnTo>
                    <a:pt x="22920" y="0"/>
                  </a:lnTo>
                  <a:close/>
                </a:path>
              </a:pathLst>
            </a:custGeom>
            <a:ln w="3175">
              <a:solidFill>
                <a:srgbClr val="000000"/>
              </a:solidFill>
            </a:ln>
          </p:spPr>
          <p:txBody>
            <a:bodyPr wrap="square" lIns="0" tIns="0" rIns="0" bIns="0" rtlCol="0"/>
            <a:lstStyle/>
            <a:p>
              <a:endParaRPr/>
            </a:p>
          </p:txBody>
        </p:sp>
        <p:sp>
          <p:nvSpPr>
            <p:cNvPr id="138" name="object 138"/>
            <p:cNvSpPr/>
            <p:nvPr/>
          </p:nvSpPr>
          <p:spPr>
            <a:xfrm>
              <a:off x="2045970" y="1840632"/>
              <a:ext cx="62230" cy="57785"/>
            </a:xfrm>
            <a:custGeom>
              <a:avLst/>
              <a:gdLst/>
              <a:ahLst/>
              <a:cxnLst/>
              <a:rect l="l" t="t" r="r" b="b"/>
              <a:pathLst>
                <a:path w="62230" h="57785">
                  <a:moveTo>
                    <a:pt x="21285" y="55693"/>
                  </a:moveTo>
                  <a:lnTo>
                    <a:pt x="0" y="55693"/>
                  </a:lnTo>
                  <a:lnTo>
                    <a:pt x="0" y="57341"/>
                  </a:lnTo>
                  <a:lnTo>
                    <a:pt x="21285" y="57341"/>
                  </a:lnTo>
                  <a:lnTo>
                    <a:pt x="21285" y="55693"/>
                  </a:lnTo>
                  <a:close/>
                </a:path>
                <a:path w="62230" h="57785">
                  <a:moveTo>
                    <a:pt x="62209" y="55693"/>
                  </a:moveTo>
                  <a:lnTo>
                    <a:pt x="37641" y="55693"/>
                  </a:lnTo>
                  <a:lnTo>
                    <a:pt x="37641" y="57341"/>
                  </a:lnTo>
                  <a:lnTo>
                    <a:pt x="62209" y="57341"/>
                  </a:lnTo>
                  <a:lnTo>
                    <a:pt x="62209" y="55693"/>
                  </a:lnTo>
                  <a:close/>
                </a:path>
                <a:path w="62230" h="57785">
                  <a:moveTo>
                    <a:pt x="26192" y="1626"/>
                  </a:moveTo>
                  <a:lnTo>
                    <a:pt x="4906" y="1626"/>
                  </a:lnTo>
                  <a:lnTo>
                    <a:pt x="9814" y="3252"/>
                  </a:lnTo>
                  <a:lnTo>
                    <a:pt x="13096" y="6536"/>
                  </a:lnTo>
                  <a:lnTo>
                    <a:pt x="16378" y="13104"/>
                  </a:lnTo>
                  <a:lnTo>
                    <a:pt x="27827" y="29472"/>
                  </a:lnTo>
                  <a:lnTo>
                    <a:pt x="14721" y="45862"/>
                  </a:lnTo>
                  <a:lnTo>
                    <a:pt x="11438" y="49146"/>
                  </a:lnTo>
                  <a:lnTo>
                    <a:pt x="9814" y="52430"/>
                  </a:lnTo>
                  <a:lnTo>
                    <a:pt x="4907" y="55693"/>
                  </a:lnTo>
                  <a:lnTo>
                    <a:pt x="18003" y="55693"/>
                  </a:lnTo>
                  <a:lnTo>
                    <a:pt x="16378" y="54056"/>
                  </a:lnTo>
                  <a:lnTo>
                    <a:pt x="14721" y="52430"/>
                  </a:lnTo>
                  <a:lnTo>
                    <a:pt x="16378" y="50772"/>
                  </a:lnTo>
                  <a:lnTo>
                    <a:pt x="16378" y="49146"/>
                  </a:lnTo>
                  <a:lnTo>
                    <a:pt x="18003" y="47488"/>
                  </a:lnTo>
                  <a:lnTo>
                    <a:pt x="29474" y="32757"/>
                  </a:lnTo>
                  <a:lnTo>
                    <a:pt x="40183" y="32757"/>
                  </a:lnTo>
                  <a:lnTo>
                    <a:pt x="36016" y="26209"/>
                  </a:lnTo>
                  <a:lnTo>
                    <a:pt x="38568" y="22925"/>
                  </a:lnTo>
                  <a:lnTo>
                    <a:pt x="32734" y="22925"/>
                  </a:lnTo>
                  <a:lnTo>
                    <a:pt x="24545" y="9820"/>
                  </a:lnTo>
                  <a:lnTo>
                    <a:pt x="22910" y="6536"/>
                  </a:lnTo>
                  <a:lnTo>
                    <a:pt x="22910" y="3252"/>
                  </a:lnTo>
                  <a:lnTo>
                    <a:pt x="26192" y="1626"/>
                  </a:lnTo>
                  <a:close/>
                </a:path>
                <a:path w="62230" h="57785">
                  <a:moveTo>
                    <a:pt x="40183" y="32757"/>
                  </a:moveTo>
                  <a:lnTo>
                    <a:pt x="29474" y="32757"/>
                  </a:lnTo>
                  <a:lnTo>
                    <a:pt x="39299" y="47488"/>
                  </a:lnTo>
                  <a:lnTo>
                    <a:pt x="40923" y="49146"/>
                  </a:lnTo>
                  <a:lnTo>
                    <a:pt x="42581" y="50772"/>
                  </a:lnTo>
                  <a:lnTo>
                    <a:pt x="42581" y="54056"/>
                  </a:lnTo>
                  <a:lnTo>
                    <a:pt x="40923" y="55693"/>
                  </a:lnTo>
                  <a:lnTo>
                    <a:pt x="57302" y="55693"/>
                  </a:lnTo>
                  <a:lnTo>
                    <a:pt x="50737" y="49146"/>
                  </a:lnTo>
                  <a:lnTo>
                    <a:pt x="47488" y="44236"/>
                  </a:lnTo>
                  <a:lnTo>
                    <a:pt x="40183" y="32757"/>
                  </a:lnTo>
                  <a:close/>
                </a:path>
                <a:path w="62230" h="57785">
                  <a:moveTo>
                    <a:pt x="55644" y="1626"/>
                  </a:moveTo>
                  <a:lnTo>
                    <a:pt x="44206" y="1626"/>
                  </a:lnTo>
                  <a:lnTo>
                    <a:pt x="45830" y="3252"/>
                  </a:lnTo>
                  <a:lnTo>
                    <a:pt x="45830" y="6536"/>
                  </a:lnTo>
                  <a:lnTo>
                    <a:pt x="42581" y="9820"/>
                  </a:lnTo>
                  <a:lnTo>
                    <a:pt x="32734" y="22925"/>
                  </a:lnTo>
                  <a:lnTo>
                    <a:pt x="38568" y="22925"/>
                  </a:lnTo>
                  <a:lnTo>
                    <a:pt x="47488" y="11446"/>
                  </a:lnTo>
                  <a:lnTo>
                    <a:pt x="49113" y="6536"/>
                  </a:lnTo>
                  <a:lnTo>
                    <a:pt x="52395" y="4910"/>
                  </a:lnTo>
                  <a:lnTo>
                    <a:pt x="55644" y="1626"/>
                  </a:lnTo>
                  <a:close/>
                </a:path>
                <a:path w="62230" h="57785">
                  <a:moveTo>
                    <a:pt x="27827" y="0"/>
                  </a:moveTo>
                  <a:lnTo>
                    <a:pt x="1624" y="0"/>
                  </a:lnTo>
                  <a:lnTo>
                    <a:pt x="1624" y="1626"/>
                  </a:lnTo>
                  <a:lnTo>
                    <a:pt x="27827" y="1626"/>
                  </a:lnTo>
                  <a:lnTo>
                    <a:pt x="27827" y="0"/>
                  </a:lnTo>
                  <a:close/>
                </a:path>
                <a:path w="62230" h="57785">
                  <a:moveTo>
                    <a:pt x="60584" y="0"/>
                  </a:moveTo>
                  <a:lnTo>
                    <a:pt x="39299" y="0"/>
                  </a:lnTo>
                  <a:lnTo>
                    <a:pt x="39299" y="1626"/>
                  </a:lnTo>
                  <a:lnTo>
                    <a:pt x="60584" y="1626"/>
                  </a:lnTo>
                  <a:lnTo>
                    <a:pt x="60584" y="0"/>
                  </a:lnTo>
                  <a:close/>
                </a:path>
              </a:pathLst>
            </a:custGeom>
            <a:solidFill>
              <a:srgbClr val="000000"/>
            </a:solidFill>
          </p:spPr>
          <p:txBody>
            <a:bodyPr wrap="square" lIns="0" tIns="0" rIns="0" bIns="0" rtlCol="0"/>
            <a:lstStyle/>
            <a:p>
              <a:endParaRPr/>
            </a:p>
          </p:txBody>
        </p:sp>
        <p:sp>
          <p:nvSpPr>
            <p:cNvPr id="139" name="object 139"/>
            <p:cNvSpPr/>
            <p:nvPr/>
          </p:nvSpPr>
          <p:spPr>
            <a:xfrm>
              <a:off x="2045970" y="1840632"/>
              <a:ext cx="62230" cy="57785"/>
            </a:xfrm>
            <a:custGeom>
              <a:avLst/>
              <a:gdLst/>
              <a:ahLst/>
              <a:cxnLst/>
              <a:rect l="l" t="t" r="r" b="b"/>
              <a:pathLst>
                <a:path w="62230" h="57785">
                  <a:moveTo>
                    <a:pt x="36016" y="26209"/>
                  </a:moveTo>
                  <a:lnTo>
                    <a:pt x="57302" y="55693"/>
                  </a:lnTo>
                  <a:lnTo>
                    <a:pt x="62209" y="55693"/>
                  </a:lnTo>
                  <a:lnTo>
                    <a:pt x="62209" y="57341"/>
                  </a:lnTo>
                  <a:lnTo>
                    <a:pt x="37641" y="57341"/>
                  </a:lnTo>
                  <a:lnTo>
                    <a:pt x="37641" y="55693"/>
                  </a:lnTo>
                  <a:lnTo>
                    <a:pt x="39299" y="55693"/>
                  </a:lnTo>
                  <a:lnTo>
                    <a:pt x="40923" y="55693"/>
                  </a:lnTo>
                  <a:lnTo>
                    <a:pt x="42581" y="54056"/>
                  </a:lnTo>
                  <a:lnTo>
                    <a:pt x="42581" y="52430"/>
                  </a:lnTo>
                  <a:lnTo>
                    <a:pt x="42581" y="50772"/>
                  </a:lnTo>
                  <a:lnTo>
                    <a:pt x="40923" y="49146"/>
                  </a:lnTo>
                  <a:lnTo>
                    <a:pt x="39299" y="47488"/>
                  </a:lnTo>
                  <a:lnTo>
                    <a:pt x="29474" y="32757"/>
                  </a:lnTo>
                  <a:lnTo>
                    <a:pt x="18003" y="47488"/>
                  </a:lnTo>
                  <a:lnTo>
                    <a:pt x="16378" y="49146"/>
                  </a:lnTo>
                  <a:lnTo>
                    <a:pt x="16378" y="50772"/>
                  </a:lnTo>
                  <a:lnTo>
                    <a:pt x="14721" y="52430"/>
                  </a:lnTo>
                  <a:lnTo>
                    <a:pt x="16378" y="54056"/>
                  </a:lnTo>
                  <a:lnTo>
                    <a:pt x="18003" y="55693"/>
                  </a:lnTo>
                  <a:lnTo>
                    <a:pt x="21285" y="55693"/>
                  </a:lnTo>
                  <a:lnTo>
                    <a:pt x="21285" y="57341"/>
                  </a:lnTo>
                  <a:lnTo>
                    <a:pt x="0" y="57341"/>
                  </a:lnTo>
                  <a:lnTo>
                    <a:pt x="0" y="55693"/>
                  </a:lnTo>
                  <a:lnTo>
                    <a:pt x="4907" y="55693"/>
                  </a:lnTo>
                  <a:lnTo>
                    <a:pt x="9814" y="52430"/>
                  </a:lnTo>
                  <a:lnTo>
                    <a:pt x="11438" y="49146"/>
                  </a:lnTo>
                  <a:lnTo>
                    <a:pt x="14721" y="45862"/>
                  </a:lnTo>
                  <a:lnTo>
                    <a:pt x="27827" y="29472"/>
                  </a:lnTo>
                  <a:lnTo>
                    <a:pt x="16378" y="13104"/>
                  </a:lnTo>
                  <a:lnTo>
                    <a:pt x="13096" y="6536"/>
                  </a:lnTo>
                  <a:lnTo>
                    <a:pt x="9814" y="3252"/>
                  </a:lnTo>
                  <a:lnTo>
                    <a:pt x="4906" y="1626"/>
                  </a:lnTo>
                  <a:lnTo>
                    <a:pt x="1624" y="1626"/>
                  </a:lnTo>
                  <a:lnTo>
                    <a:pt x="1624" y="0"/>
                  </a:lnTo>
                  <a:lnTo>
                    <a:pt x="27827" y="0"/>
                  </a:lnTo>
                  <a:lnTo>
                    <a:pt x="27827" y="1626"/>
                  </a:lnTo>
                  <a:lnTo>
                    <a:pt x="26192" y="1626"/>
                  </a:lnTo>
                  <a:lnTo>
                    <a:pt x="22910" y="3252"/>
                  </a:lnTo>
                  <a:lnTo>
                    <a:pt x="22910" y="4910"/>
                  </a:lnTo>
                  <a:lnTo>
                    <a:pt x="22910" y="6536"/>
                  </a:lnTo>
                  <a:lnTo>
                    <a:pt x="24545" y="9820"/>
                  </a:lnTo>
                  <a:lnTo>
                    <a:pt x="32734" y="22925"/>
                  </a:lnTo>
                  <a:lnTo>
                    <a:pt x="42581" y="9820"/>
                  </a:lnTo>
                  <a:lnTo>
                    <a:pt x="44206" y="8162"/>
                  </a:lnTo>
                  <a:lnTo>
                    <a:pt x="45830" y="6536"/>
                  </a:lnTo>
                  <a:lnTo>
                    <a:pt x="45830" y="4910"/>
                  </a:lnTo>
                  <a:lnTo>
                    <a:pt x="45830" y="3252"/>
                  </a:lnTo>
                  <a:lnTo>
                    <a:pt x="44206" y="1626"/>
                  </a:lnTo>
                  <a:lnTo>
                    <a:pt x="42581" y="1626"/>
                  </a:lnTo>
                  <a:lnTo>
                    <a:pt x="39299" y="1626"/>
                  </a:lnTo>
                  <a:lnTo>
                    <a:pt x="39299" y="0"/>
                  </a:lnTo>
                  <a:lnTo>
                    <a:pt x="60584" y="0"/>
                  </a:lnTo>
                  <a:lnTo>
                    <a:pt x="60584" y="1626"/>
                  </a:lnTo>
                  <a:lnTo>
                    <a:pt x="55644" y="1626"/>
                  </a:lnTo>
                  <a:lnTo>
                    <a:pt x="52395" y="4910"/>
                  </a:lnTo>
                  <a:lnTo>
                    <a:pt x="49113" y="6536"/>
                  </a:lnTo>
                  <a:lnTo>
                    <a:pt x="47488" y="11446"/>
                  </a:lnTo>
                  <a:lnTo>
                    <a:pt x="36016" y="26209"/>
                  </a:lnTo>
                  <a:close/>
                </a:path>
              </a:pathLst>
            </a:custGeom>
            <a:ln w="3175">
              <a:solidFill>
                <a:srgbClr val="000000"/>
              </a:solidFill>
            </a:ln>
          </p:spPr>
          <p:txBody>
            <a:bodyPr wrap="square" lIns="0" tIns="0" rIns="0" bIns="0" rtlCol="0"/>
            <a:lstStyle/>
            <a:p>
              <a:endParaRPr/>
            </a:p>
          </p:txBody>
        </p:sp>
        <p:pic>
          <p:nvPicPr>
            <p:cNvPr id="140" name="object 140"/>
            <p:cNvPicPr/>
            <p:nvPr/>
          </p:nvPicPr>
          <p:blipFill>
            <a:blip r:embed="rId28" cstate="print"/>
            <a:stretch>
              <a:fillRect/>
            </a:stretch>
          </p:blipFill>
          <p:spPr>
            <a:xfrm>
              <a:off x="1403251" y="2351029"/>
              <a:ext cx="635346" cy="144194"/>
            </a:xfrm>
            <a:prstGeom prst="rect">
              <a:avLst/>
            </a:prstGeom>
          </p:spPr>
        </p:pic>
        <p:sp>
          <p:nvSpPr>
            <p:cNvPr id="141" name="object 141"/>
            <p:cNvSpPr/>
            <p:nvPr/>
          </p:nvSpPr>
          <p:spPr>
            <a:xfrm>
              <a:off x="1983750" y="2425565"/>
              <a:ext cx="50800" cy="50800"/>
            </a:xfrm>
            <a:custGeom>
              <a:avLst/>
              <a:gdLst/>
              <a:ahLst/>
              <a:cxnLst/>
              <a:rect l="l" t="t" r="r" b="b"/>
              <a:pathLst>
                <a:path w="50800" h="50800">
                  <a:moveTo>
                    <a:pt x="27827" y="0"/>
                  </a:moveTo>
                  <a:lnTo>
                    <a:pt x="22920" y="0"/>
                  </a:lnTo>
                  <a:lnTo>
                    <a:pt x="22920" y="22936"/>
                  </a:lnTo>
                  <a:lnTo>
                    <a:pt x="0" y="22936"/>
                  </a:lnTo>
                  <a:lnTo>
                    <a:pt x="0" y="27879"/>
                  </a:lnTo>
                  <a:lnTo>
                    <a:pt x="22920" y="27879"/>
                  </a:lnTo>
                  <a:lnTo>
                    <a:pt x="22920" y="50804"/>
                  </a:lnTo>
                  <a:lnTo>
                    <a:pt x="27827" y="50804"/>
                  </a:lnTo>
                  <a:lnTo>
                    <a:pt x="27827" y="27879"/>
                  </a:lnTo>
                  <a:lnTo>
                    <a:pt x="50748" y="27879"/>
                  </a:lnTo>
                  <a:lnTo>
                    <a:pt x="50748" y="22936"/>
                  </a:lnTo>
                  <a:lnTo>
                    <a:pt x="27827" y="22936"/>
                  </a:lnTo>
                  <a:lnTo>
                    <a:pt x="27827" y="0"/>
                  </a:lnTo>
                  <a:close/>
                </a:path>
              </a:pathLst>
            </a:custGeom>
            <a:solidFill>
              <a:srgbClr val="000000"/>
            </a:solidFill>
          </p:spPr>
          <p:txBody>
            <a:bodyPr wrap="square" lIns="0" tIns="0" rIns="0" bIns="0" rtlCol="0"/>
            <a:lstStyle/>
            <a:p>
              <a:endParaRPr/>
            </a:p>
          </p:txBody>
        </p:sp>
        <p:sp>
          <p:nvSpPr>
            <p:cNvPr id="142" name="object 142"/>
            <p:cNvSpPr/>
            <p:nvPr/>
          </p:nvSpPr>
          <p:spPr>
            <a:xfrm>
              <a:off x="1983750" y="2425565"/>
              <a:ext cx="50800" cy="50800"/>
            </a:xfrm>
            <a:custGeom>
              <a:avLst/>
              <a:gdLst/>
              <a:ahLst/>
              <a:cxnLst/>
              <a:rect l="l" t="t" r="r" b="b"/>
              <a:pathLst>
                <a:path w="50800" h="50800">
                  <a:moveTo>
                    <a:pt x="22920" y="0"/>
                  </a:moveTo>
                  <a:lnTo>
                    <a:pt x="27827" y="0"/>
                  </a:lnTo>
                  <a:lnTo>
                    <a:pt x="27827" y="22936"/>
                  </a:lnTo>
                  <a:lnTo>
                    <a:pt x="50748" y="22936"/>
                  </a:lnTo>
                  <a:lnTo>
                    <a:pt x="50748" y="27879"/>
                  </a:lnTo>
                  <a:lnTo>
                    <a:pt x="27827" y="27879"/>
                  </a:lnTo>
                  <a:lnTo>
                    <a:pt x="27827" y="50804"/>
                  </a:lnTo>
                  <a:lnTo>
                    <a:pt x="22920" y="50804"/>
                  </a:lnTo>
                  <a:lnTo>
                    <a:pt x="22920" y="27879"/>
                  </a:lnTo>
                  <a:lnTo>
                    <a:pt x="0" y="27879"/>
                  </a:lnTo>
                  <a:lnTo>
                    <a:pt x="0" y="22936"/>
                  </a:lnTo>
                  <a:lnTo>
                    <a:pt x="22920" y="22936"/>
                  </a:lnTo>
                  <a:lnTo>
                    <a:pt x="22920" y="0"/>
                  </a:lnTo>
                  <a:close/>
                </a:path>
              </a:pathLst>
            </a:custGeom>
            <a:ln w="3175">
              <a:solidFill>
                <a:srgbClr val="000000"/>
              </a:solidFill>
            </a:ln>
          </p:spPr>
          <p:txBody>
            <a:bodyPr wrap="square" lIns="0" tIns="0" rIns="0" bIns="0" rtlCol="0"/>
            <a:lstStyle/>
            <a:p>
              <a:endParaRPr/>
            </a:p>
          </p:txBody>
        </p:sp>
        <p:sp>
          <p:nvSpPr>
            <p:cNvPr id="143" name="object 143"/>
            <p:cNvSpPr/>
            <p:nvPr/>
          </p:nvSpPr>
          <p:spPr>
            <a:xfrm>
              <a:off x="2045970" y="2419028"/>
              <a:ext cx="62230" cy="57785"/>
            </a:xfrm>
            <a:custGeom>
              <a:avLst/>
              <a:gdLst/>
              <a:ahLst/>
              <a:cxnLst/>
              <a:rect l="l" t="t" r="r" b="b"/>
              <a:pathLst>
                <a:path w="62230" h="57785">
                  <a:moveTo>
                    <a:pt x="21285" y="55693"/>
                  </a:moveTo>
                  <a:lnTo>
                    <a:pt x="0" y="55693"/>
                  </a:lnTo>
                  <a:lnTo>
                    <a:pt x="0" y="57341"/>
                  </a:lnTo>
                  <a:lnTo>
                    <a:pt x="21285" y="57341"/>
                  </a:lnTo>
                  <a:lnTo>
                    <a:pt x="21285" y="55693"/>
                  </a:lnTo>
                  <a:close/>
                </a:path>
                <a:path w="62230" h="57785">
                  <a:moveTo>
                    <a:pt x="62209" y="55693"/>
                  </a:moveTo>
                  <a:lnTo>
                    <a:pt x="37641" y="55693"/>
                  </a:lnTo>
                  <a:lnTo>
                    <a:pt x="37641" y="57341"/>
                  </a:lnTo>
                  <a:lnTo>
                    <a:pt x="62209" y="57341"/>
                  </a:lnTo>
                  <a:lnTo>
                    <a:pt x="62209" y="55693"/>
                  </a:lnTo>
                  <a:close/>
                </a:path>
                <a:path w="62230" h="57785">
                  <a:moveTo>
                    <a:pt x="27827" y="0"/>
                  </a:moveTo>
                  <a:lnTo>
                    <a:pt x="1624" y="0"/>
                  </a:lnTo>
                  <a:lnTo>
                    <a:pt x="1624" y="1626"/>
                  </a:lnTo>
                  <a:lnTo>
                    <a:pt x="4906" y="3284"/>
                  </a:lnTo>
                  <a:lnTo>
                    <a:pt x="9814" y="4910"/>
                  </a:lnTo>
                  <a:lnTo>
                    <a:pt x="13096" y="8194"/>
                  </a:lnTo>
                  <a:lnTo>
                    <a:pt x="16378" y="13104"/>
                  </a:lnTo>
                  <a:lnTo>
                    <a:pt x="27827" y="29472"/>
                  </a:lnTo>
                  <a:lnTo>
                    <a:pt x="14721" y="45862"/>
                  </a:lnTo>
                  <a:lnTo>
                    <a:pt x="11438" y="50783"/>
                  </a:lnTo>
                  <a:lnTo>
                    <a:pt x="9814" y="52430"/>
                  </a:lnTo>
                  <a:lnTo>
                    <a:pt x="4907" y="55693"/>
                  </a:lnTo>
                  <a:lnTo>
                    <a:pt x="16378" y="55693"/>
                  </a:lnTo>
                  <a:lnTo>
                    <a:pt x="16378" y="54067"/>
                  </a:lnTo>
                  <a:lnTo>
                    <a:pt x="14721" y="52430"/>
                  </a:lnTo>
                  <a:lnTo>
                    <a:pt x="16378" y="50783"/>
                  </a:lnTo>
                  <a:lnTo>
                    <a:pt x="18003" y="47520"/>
                  </a:lnTo>
                  <a:lnTo>
                    <a:pt x="29474" y="32757"/>
                  </a:lnTo>
                  <a:lnTo>
                    <a:pt x="40178" y="32757"/>
                  </a:lnTo>
                  <a:lnTo>
                    <a:pt x="36016" y="26220"/>
                  </a:lnTo>
                  <a:lnTo>
                    <a:pt x="38567" y="22936"/>
                  </a:lnTo>
                  <a:lnTo>
                    <a:pt x="32734" y="22936"/>
                  </a:lnTo>
                  <a:lnTo>
                    <a:pt x="24545" y="9820"/>
                  </a:lnTo>
                  <a:lnTo>
                    <a:pt x="22910" y="6536"/>
                  </a:lnTo>
                  <a:lnTo>
                    <a:pt x="22910" y="3284"/>
                  </a:lnTo>
                  <a:lnTo>
                    <a:pt x="26192" y="1626"/>
                  </a:lnTo>
                  <a:lnTo>
                    <a:pt x="27827" y="1626"/>
                  </a:lnTo>
                  <a:lnTo>
                    <a:pt x="27827" y="0"/>
                  </a:lnTo>
                  <a:close/>
                </a:path>
                <a:path w="62230" h="57785">
                  <a:moveTo>
                    <a:pt x="40178" y="32757"/>
                  </a:moveTo>
                  <a:lnTo>
                    <a:pt x="29474" y="32757"/>
                  </a:lnTo>
                  <a:lnTo>
                    <a:pt x="39299" y="47520"/>
                  </a:lnTo>
                  <a:lnTo>
                    <a:pt x="42581" y="50783"/>
                  </a:lnTo>
                  <a:lnTo>
                    <a:pt x="42581" y="54067"/>
                  </a:lnTo>
                  <a:lnTo>
                    <a:pt x="40923" y="55693"/>
                  </a:lnTo>
                  <a:lnTo>
                    <a:pt x="57302" y="55693"/>
                  </a:lnTo>
                  <a:lnTo>
                    <a:pt x="55644" y="54067"/>
                  </a:lnTo>
                  <a:lnTo>
                    <a:pt x="50737" y="49146"/>
                  </a:lnTo>
                  <a:lnTo>
                    <a:pt x="47488" y="44236"/>
                  </a:lnTo>
                  <a:lnTo>
                    <a:pt x="40178" y="32757"/>
                  </a:lnTo>
                  <a:close/>
                </a:path>
                <a:path w="62230" h="57785">
                  <a:moveTo>
                    <a:pt x="60584" y="0"/>
                  </a:moveTo>
                  <a:lnTo>
                    <a:pt x="39299" y="0"/>
                  </a:lnTo>
                  <a:lnTo>
                    <a:pt x="39299" y="1626"/>
                  </a:lnTo>
                  <a:lnTo>
                    <a:pt x="44206" y="1626"/>
                  </a:lnTo>
                  <a:lnTo>
                    <a:pt x="45830" y="3284"/>
                  </a:lnTo>
                  <a:lnTo>
                    <a:pt x="45830" y="6536"/>
                  </a:lnTo>
                  <a:lnTo>
                    <a:pt x="42581" y="9820"/>
                  </a:lnTo>
                  <a:lnTo>
                    <a:pt x="32734" y="22936"/>
                  </a:lnTo>
                  <a:lnTo>
                    <a:pt x="38567" y="22936"/>
                  </a:lnTo>
                  <a:lnTo>
                    <a:pt x="47488" y="11446"/>
                  </a:lnTo>
                  <a:lnTo>
                    <a:pt x="49113" y="8194"/>
                  </a:lnTo>
                  <a:lnTo>
                    <a:pt x="52395" y="4910"/>
                  </a:lnTo>
                  <a:lnTo>
                    <a:pt x="55644" y="3284"/>
                  </a:lnTo>
                  <a:lnTo>
                    <a:pt x="60584" y="1626"/>
                  </a:lnTo>
                  <a:lnTo>
                    <a:pt x="60584" y="0"/>
                  </a:lnTo>
                  <a:close/>
                </a:path>
              </a:pathLst>
            </a:custGeom>
            <a:solidFill>
              <a:srgbClr val="000000"/>
            </a:solidFill>
          </p:spPr>
          <p:txBody>
            <a:bodyPr wrap="square" lIns="0" tIns="0" rIns="0" bIns="0" rtlCol="0"/>
            <a:lstStyle/>
            <a:p>
              <a:endParaRPr/>
            </a:p>
          </p:txBody>
        </p:sp>
        <p:sp>
          <p:nvSpPr>
            <p:cNvPr id="144" name="object 144"/>
            <p:cNvSpPr/>
            <p:nvPr/>
          </p:nvSpPr>
          <p:spPr>
            <a:xfrm>
              <a:off x="2045970" y="2419028"/>
              <a:ext cx="62230" cy="57785"/>
            </a:xfrm>
            <a:custGeom>
              <a:avLst/>
              <a:gdLst/>
              <a:ahLst/>
              <a:cxnLst/>
              <a:rect l="l" t="t" r="r" b="b"/>
              <a:pathLst>
                <a:path w="62230" h="57785">
                  <a:moveTo>
                    <a:pt x="36016" y="26220"/>
                  </a:moveTo>
                  <a:lnTo>
                    <a:pt x="47488" y="44236"/>
                  </a:lnTo>
                  <a:lnTo>
                    <a:pt x="50737" y="49146"/>
                  </a:lnTo>
                  <a:lnTo>
                    <a:pt x="54020" y="52430"/>
                  </a:lnTo>
                  <a:lnTo>
                    <a:pt x="55644" y="54067"/>
                  </a:lnTo>
                  <a:lnTo>
                    <a:pt x="57302" y="55693"/>
                  </a:lnTo>
                  <a:lnTo>
                    <a:pt x="62209" y="55693"/>
                  </a:lnTo>
                  <a:lnTo>
                    <a:pt x="62209" y="57341"/>
                  </a:lnTo>
                  <a:lnTo>
                    <a:pt x="37641" y="57341"/>
                  </a:lnTo>
                  <a:lnTo>
                    <a:pt x="37641" y="55693"/>
                  </a:lnTo>
                  <a:lnTo>
                    <a:pt x="39299" y="55693"/>
                  </a:lnTo>
                  <a:lnTo>
                    <a:pt x="40923" y="55693"/>
                  </a:lnTo>
                  <a:lnTo>
                    <a:pt x="42581" y="54067"/>
                  </a:lnTo>
                  <a:lnTo>
                    <a:pt x="42581" y="52430"/>
                  </a:lnTo>
                  <a:lnTo>
                    <a:pt x="42581" y="50783"/>
                  </a:lnTo>
                  <a:lnTo>
                    <a:pt x="40923" y="49146"/>
                  </a:lnTo>
                  <a:lnTo>
                    <a:pt x="39299" y="47520"/>
                  </a:lnTo>
                  <a:lnTo>
                    <a:pt x="29474" y="32757"/>
                  </a:lnTo>
                  <a:lnTo>
                    <a:pt x="18003" y="47520"/>
                  </a:lnTo>
                  <a:lnTo>
                    <a:pt x="16378" y="50783"/>
                  </a:lnTo>
                  <a:lnTo>
                    <a:pt x="14721" y="52430"/>
                  </a:lnTo>
                  <a:lnTo>
                    <a:pt x="16378" y="54067"/>
                  </a:lnTo>
                  <a:lnTo>
                    <a:pt x="16378" y="55693"/>
                  </a:lnTo>
                  <a:lnTo>
                    <a:pt x="18003" y="55693"/>
                  </a:lnTo>
                  <a:lnTo>
                    <a:pt x="21285" y="55693"/>
                  </a:lnTo>
                  <a:lnTo>
                    <a:pt x="21285" y="57341"/>
                  </a:lnTo>
                  <a:lnTo>
                    <a:pt x="0" y="57341"/>
                  </a:lnTo>
                  <a:lnTo>
                    <a:pt x="0" y="55693"/>
                  </a:lnTo>
                  <a:lnTo>
                    <a:pt x="4907" y="55693"/>
                  </a:lnTo>
                  <a:lnTo>
                    <a:pt x="9814" y="52430"/>
                  </a:lnTo>
                  <a:lnTo>
                    <a:pt x="11438" y="50783"/>
                  </a:lnTo>
                  <a:lnTo>
                    <a:pt x="14721" y="45862"/>
                  </a:lnTo>
                  <a:lnTo>
                    <a:pt x="27827" y="29472"/>
                  </a:lnTo>
                  <a:lnTo>
                    <a:pt x="16378" y="13104"/>
                  </a:lnTo>
                  <a:lnTo>
                    <a:pt x="13096" y="8194"/>
                  </a:lnTo>
                  <a:lnTo>
                    <a:pt x="9814" y="4910"/>
                  </a:lnTo>
                  <a:lnTo>
                    <a:pt x="4906" y="3284"/>
                  </a:lnTo>
                  <a:lnTo>
                    <a:pt x="1624" y="1626"/>
                  </a:lnTo>
                  <a:lnTo>
                    <a:pt x="1624" y="0"/>
                  </a:lnTo>
                  <a:lnTo>
                    <a:pt x="27827" y="0"/>
                  </a:lnTo>
                  <a:lnTo>
                    <a:pt x="27827" y="1626"/>
                  </a:lnTo>
                  <a:lnTo>
                    <a:pt x="26192" y="1626"/>
                  </a:lnTo>
                  <a:lnTo>
                    <a:pt x="22910" y="3284"/>
                  </a:lnTo>
                  <a:lnTo>
                    <a:pt x="22910" y="4910"/>
                  </a:lnTo>
                  <a:lnTo>
                    <a:pt x="22910" y="6536"/>
                  </a:lnTo>
                  <a:lnTo>
                    <a:pt x="24545" y="9820"/>
                  </a:lnTo>
                  <a:lnTo>
                    <a:pt x="32734" y="22936"/>
                  </a:lnTo>
                  <a:lnTo>
                    <a:pt x="42581" y="9820"/>
                  </a:lnTo>
                  <a:lnTo>
                    <a:pt x="44206" y="8194"/>
                  </a:lnTo>
                  <a:lnTo>
                    <a:pt x="45830" y="6536"/>
                  </a:lnTo>
                  <a:lnTo>
                    <a:pt x="45830" y="4910"/>
                  </a:lnTo>
                  <a:lnTo>
                    <a:pt x="45830" y="3284"/>
                  </a:lnTo>
                  <a:lnTo>
                    <a:pt x="44206" y="1626"/>
                  </a:lnTo>
                  <a:lnTo>
                    <a:pt x="42581" y="1626"/>
                  </a:lnTo>
                  <a:lnTo>
                    <a:pt x="39299" y="1626"/>
                  </a:lnTo>
                  <a:lnTo>
                    <a:pt x="39299" y="0"/>
                  </a:lnTo>
                  <a:lnTo>
                    <a:pt x="60584" y="0"/>
                  </a:lnTo>
                  <a:lnTo>
                    <a:pt x="60584" y="1626"/>
                  </a:lnTo>
                  <a:lnTo>
                    <a:pt x="55644" y="3284"/>
                  </a:lnTo>
                  <a:lnTo>
                    <a:pt x="52395" y="4910"/>
                  </a:lnTo>
                  <a:lnTo>
                    <a:pt x="49113" y="8194"/>
                  </a:lnTo>
                  <a:lnTo>
                    <a:pt x="47488" y="11446"/>
                  </a:lnTo>
                  <a:lnTo>
                    <a:pt x="36016" y="26220"/>
                  </a:lnTo>
                  <a:close/>
                </a:path>
              </a:pathLst>
            </a:custGeom>
            <a:ln w="3175">
              <a:solidFill>
                <a:srgbClr val="000000"/>
              </a:solidFill>
            </a:ln>
          </p:spPr>
          <p:txBody>
            <a:bodyPr wrap="square" lIns="0" tIns="0" rIns="0" bIns="0" rtlCol="0"/>
            <a:lstStyle/>
            <a:p>
              <a:endParaRPr/>
            </a:p>
          </p:txBody>
        </p:sp>
        <p:pic>
          <p:nvPicPr>
            <p:cNvPr id="145" name="object 145"/>
            <p:cNvPicPr/>
            <p:nvPr/>
          </p:nvPicPr>
          <p:blipFill>
            <a:blip r:embed="rId29" cstate="print"/>
            <a:stretch>
              <a:fillRect/>
            </a:stretch>
          </p:blipFill>
          <p:spPr>
            <a:xfrm>
              <a:off x="1404876" y="2863879"/>
              <a:ext cx="633721" cy="142568"/>
            </a:xfrm>
            <a:prstGeom prst="rect">
              <a:avLst/>
            </a:prstGeom>
          </p:spPr>
        </p:pic>
        <p:sp>
          <p:nvSpPr>
            <p:cNvPr id="146" name="object 146"/>
            <p:cNvSpPr/>
            <p:nvPr/>
          </p:nvSpPr>
          <p:spPr>
            <a:xfrm>
              <a:off x="1983750" y="2936789"/>
              <a:ext cx="50800" cy="52705"/>
            </a:xfrm>
            <a:custGeom>
              <a:avLst/>
              <a:gdLst/>
              <a:ahLst/>
              <a:cxnLst/>
              <a:rect l="l" t="t" r="r" b="b"/>
              <a:pathLst>
                <a:path w="50800" h="52705">
                  <a:moveTo>
                    <a:pt x="27827" y="0"/>
                  </a:moveTo>
                  <a:lnTo>
                    <a:pt x="22920" y="0"/>
                  </a:lnTo>
                  <a:lnTo>
                    <a:pt x="22920" y="22936"/>
                  </a:lnTo>
                  <a:lnTo>
                    <a:pt x="0" y="22936"/>
                  </a:lnTo>
                  <a:lnTo>
                    <a:pt x="0" y="27846"/>
                  </a:lnTo>
                  <a:lnTo>
                    <a:pt x="22920" y="27846"/>
                  </a:lnTo>
                  <a:lnTo>
                    <a:pt x="22920" y="52441"/>
                  </a:lnTo>
                  <a:lnTo>
                    <a:pt x="27827" y="52441"/>
                  </a:lnTo>
                  <a:lnTo>
                    <a:pt x="27827" y="27846"/>
                  </a:lnTo>
                  <a:lnTo>
                    <a:pt x="50748" y="27846"/>
                  </a:lnTo>
                  <a:lnTo>
                    <a:pt x="50748" y="22936"/>
                  </a:lnTo>
                  <a:lnTo>
                    <a:pt x="27827" y="22936"/>
                  </a:lnTo>
                  <a:lnTo>
                    <a:pt x="27827" y="0"/>
                  </a:lnTo>
                  <a:close/>
                </a:path>
              </a:pathLst>
            </a:custGeom>
            <a:solidFill>
              <a:srgbClr val="000000"/>
            </a:solidFill>
          </p:spPr>
          <p:txBody>
            <a:bodyPr wrap="square" lIns="0" tIns="0" rIns="0" bIns="0" rtlCol="0"/>
            <a:lstStyle/>
            <a:p>
              <a:endParaRPr/>
            </a:p>
          </p:txBody>
        </p:sp>
        <p:sp>
          <p:nvSpPr>
            <p:cNvPr id="147" name="object 147"/>
            <p:cNvSpPr/>
            <p:nvPr/>
          </p:nvSpPr>
          <p:spPr>
            <a:xfrm>
              <a:off x="1983750" y="2936789"/>
              <a:ext cx="50800" cy="52705"/>
            </a:xfrm>
            <a:custGeom>
              <a:avLst/>
              <a:gdLst/>
              <a:ahLst/>
              <a:cxnLst/>
              <a:rect l="l" t="t" r="r" b="b"/>
              <a:pathLst>
                <a:path w="50800" h="52705">
                  <a:moveTo>
                    <a:pt x="22920" y="0"/>
                  </a:moveTo>
                  <a:lnTo>
                    <a:pt x="27827" y="0"/>
                  </a:lnTo>
                  <a:lnTo>
                    <a:pt x="27827" y="22936"/>
                  </a:lnTo>
                  <a:lnTo>
                    <a:pt x="50748" y="22936"/>
                  </a:lnTo>
                  <a:lnTo>
                    <a:pt x="50748" y="27846"/>
                  </a:lnTo>
                  <a:lnTo>
                    <a:pt x="27827" y="27846"/>
                  </a:lnTo>
                  <a:lnTo>
                    <a:pt x="27827" y="52441"/>
                  </a:lnTo>
                  <a:lnTo>
                    <a:pt x="22920" y="52441"/>
                  </a:lnTo>
                  <a:lnTo>
                    <a:pt x="22920" y="27846"/>
                  </a:lnTo>
                  <a:lnTo>
                    <a:pt x="0" y="27846"/>
                  </a:lnTo>
                  <a:lnTo>
                    <a:pt x="0" y="22936"/>
                  </a:lnTo>
                  <a:lnTo>
                    <a:pt x="22920" y="22936"/>
                  </a:lnTo>
                  <a:lnTo>
                    <a:pt x="22920" y="0"/>
                  </a:lnTo>
                  <a:close/>
                </a:path>
              </a:pathLst>
            </a:custGeom>
            <a:ln w="3175">
              <a:solidFill>
                <a:srgbClr val="000000"/>
              </a:solidFill>
            </a:ln>
          </p:spPr>
          <p:txBody>
            <a:bodyPr wrap="square" lIns="0" tIns="0" rIns="0" bIns="0" rtlCol="0"/>
            <a:lstStyle/>
            <a:p>
              <a:endParaRPr/>
            </a:p>
          </p:txBody>
        </p:sp>
        <p:sp>
          <p:nvSpPr>
            <p:cNvPr id="148" name="object 148"/>
            <p:cNvSpPr/>
            <p:nvPr/>
          </p:nvSpPr>
          <p:spPr>
            <a:xfrm>
              <a:off x="2045970" y="2931879"/>
              <a:ext cx="62230" cy="57785"/>
            </a:xfrm>
            <a:custGeom>
              <a:avLst/>
              <a:gdLst/>
              <a:ahLst/>
              <a:cxnLst/>
              <a:rect l="l" t="t" r="r" b="b"/>
              <a:pathLst>
                <a:path w="62230" h="57785">
                  <a:moveTo>
                    <a:pt x="22910" y="1626"/>
                  </a:moveTo>
                  <a:lnTo>
                    <a:pt x="4906" y="1626"/>
                  </a:lnTo>
                  <a:lnTo>
                    <a:pt x="9814" y="3284"/>
                  </a:lnTo>
                  <a:lnTo>
                    <a:pt x="13096" y="6568"/>
                  </a:lnTo>
                  <a:lnTo>
                    <a:pt x="16378" y="11478"/>
                  </a:lnTo>
                  <a:lnTo>
                    <a:pt x="27827" y="27846"/>
                  </a:lnTo>
                  <a:lnTo>
                    <a:pt x="14721" y="45872"/>
                  </a:lnTo>
                  <a:lnTo>
                    <a:pt x="9814" y="50804"/>
                  </a:lnTo>
                  <a:lnTo>
                    <a:pt x="4907" y="54067"/>
                  </a:lnTo>
                  <a:lnTo>
                    <a:pt x="0" y="55725"/>
                  </a:lnTo>
                  <a:lnTo>
                    <a:pt x="0" y="57351"/>
                  </a:lnTo>
                  <a:lnTo>
                    <a:pt x="21285" y="57351"/>
                  </a:lnTo>
                  <a:lnTo>
                    <a:pt x="21285" y="55725"/>
                  </a:lnTo>
                  <a:lnTo>
                    <a:pt x="18003" y="55725"/>
                  </a:lnTo>
                  <a:lnTo>
                    <a:pt x="16378" y="54067"/>
                  </a:lnTo>
                  <a:lnTo>
                    <a:pt x="14721" y="52441"/>
                  </a:lnTo>
                  <a:lnTo>
                    <a:pt x="16378" y="50804"/>
                  </a:lnTo>
                  <a:lnTo>
                    <a:pt x="16378" y="49157"/>
                  </a:lnTo>
                  <a:lnTo>
                    <a:pt x="18003" y="47520"/>
                  </a:lnTo>
                  <a:lnTo>
                    <a:pt x="29474" y="31131"/>
                  </a:lnTo>
                  <a:lnTo>
                    <a:pt x="40178" y="31131"/>
                  </a:lnTo>
                  <a:lnTo>
                    <a:pt x="36016" y="24594"/>
                  </a:lnTo>
                  <a:lnTo>
                    <a:pt x="38568" y="21310"/>
                  </a:lnTo>
                  <a:lnTo>
                    <a:pt x="32734" y="21310"/>
                  </a:lnTo>
                  <a:lnTo>
                    <a:pt x="24545" y="8194"/>
                  </a:lnTo>
                  <a:lnTo>
                    <a:pt x="22910" y="6568"/>
                  </a:lnTo>
                  <a:lnTo>
                    <a:pt x="22910" y="1626"/>
                  </a:lnTo>
                  <a:close/>
                </a:path>
                <a:path w="62230" h="57785">
                  <a:moveTo>
                    <a:pt x="40178" y="31131"/>
                  </a:moveTo>
                  <a:lnTo>
                    <a:pt x="29474" y="31131"/>
                  </a:lnTo>
                  <a:lnTo>
                    <a:pt x="39299" y="45872"/>
                  </a:lnTo>
                  <a:lnTo>
                    <a:pt x="40923" y="49157"/>
                  </a:lnTo>
                  <a:lnTo>
                    <a:pt x="42581" y="50804"/>
                  </a:lnTo>
                  <a:lnTo>
                    <a:pt x="42581" y="54067"/>
                  </a:lnTo>
                  <a:lnTo>
                    <a:pt x="40923" y="54067"/>
                  </a:lnTo>
                  <a:lnTo>
                    <a:pt x="39299" y="55725"/>
                  </a:lnTo>
                  <a:lnTo>
                    <a:pt x="37641" y="55725"/>
                  </a:lnTo>
                  <a:lnTo>
                    <a:pt x="37641" y="57351"/>
                  </a:lnTo>
                  <a:lnTo>
                    <a:pt x="62209" y="57351"/>
                  </a:lnTo>
                  <a:lnTo>
                    <a:pt x="62209" y="55725"/>
                  </a:lnTo>
                  <a:lnTo>
                    <a:pt x="57302" y="54067"/>
                  </a:lnTo>
                  <a:lnTo>
                    <a:pt x="55644" y="52441"/>
                  </a:lnTo>
                  <a:lnTo>
                    <a:pt x="50737" y="47520"/>
                  </a:lnTo>
                  <a:lnTo>
                    <a:pt x="47488" y="42610"/>
                  </a:lnTo>
                  <a:lnTo>
                    <a:pt x="40178" y="31131"/>
                  </a:lnTo>
                  <a:close/>
                </a:path>
                <a:path w="62230" h="57785">
                  <a:moveTo>
                    <a:pt x="55644" y="1626"/>
                  </a:moveTo>
                  <a:lnTo>
                    <a:pt x="44206" y="1626"/>
                  </a:lnTo>
                  <a:lnTo>
                    <a:pt x="45830" y="3284"/>
                  </a:lnTo>
                  <a:lnTo>
                    <a:pt x="45830" y="6568"/>
                  </a:lnTo>
                  <a:lnTo>
                    <a:pt x="44206" y="6568"/>
                  </a:lnTo>
                  <a:lnTo>
                    <a:pt x="42581" y="9831"/>
                  </a:lnTo>
                  <a:lnTo>
                    <a:pt x="32734" y="21310"/>
                  </a:lnTo>
                  <a:lnTo>
                    <a:pt x="38568" y="21310"/>
                  </a:lnTo>
                  <a:lnTo>
                    <a:pt x="47488" y="9831"/>
                  </a:lnTo>
                  <a:lnTo>
                    <a:pt x="49113" y="6568"/>
                  </a:lnTo>
                  <a:lnTo>
                    <a:pt x="52395" y="4910"/>
                  </a:lnTo>
                  <a:lnTo>
                    <a:pt x="55644" y="1626"/>
                  </a:lnTo>
                  <a:close/>
                </a:path>
                <a:path w="62230" h="57785">
                  <a:moveTo>
                    <a:pt x="27827" y="0"/>
                  </a:moveTo>
                  <a:lnTo>
                    <a:pt x="1624" y="0"/>
                  </a:lnTo>
                  <a:lnTo>
                    <a:pt x="1624" y="1626"/>
                  </a:lnTo>
                  <a:lnTo>
                    <a:pt x="27827" y="1626"/>
                  </a:lnTo>
                  <a:lnTo>
                    <a:pt x="27827" y="0"/>
                  </a:lnTo>
                  <a:close/>
                </a:path>
                <a:path w="62230" h="57785">
                  <a:moveTo>
                    <a:pt x="60584" y="0"/>
                  </a:moveTo>
                  <a:lnTo>
                    <a:pt x="39299" y="0"/>
                  </a:lnTo>
                  <a:lnTo>
                    <a:pt x="39299" y="1626"/>
                  </a:lnTo>
                  <a:lnTo>
                    <a:pt x="60584" y="1626"/>
                  </a:lnTo>
                  <a:lnTo>
                    <a:pt x="60584" y="0"/>
                  </a:lnTo>
                  <a:close/>
                </a:path>
              </a:pathLst>
            </a:custGeom>
            <a:solidFill>
              <a:srgbClr val="000000"/>
            </a:solidFill>
          </p:spPr>
          <p:txBody>
            <a:bodyPr wrap="square" lIns="0" tIns="0" rIns="0" bIns="0" rtlCol="0"/>
            <a:lstStyle/>
            <a:p>
              <a:endParaRPr/>
            </a:p>
          </p:txBody>
        </p:sp>
        <p:sp>
          <p:nvSpPr>
            <p:cNvPr id="149" name="object 149"/>
            <p:cNvSpPr/>
            <p:nvPr/>
          </p:nvSpPr>
          <p:spPr>
            <a:xfrm>
              <a:off x="2045970" y="2931879"/>
              <a:ext cx="62230" cy="57785"/>
            </a:xfrm>
            <a:custGeom>
              <a:avLst/>
              <a:gdLst/>
              <a:ahLst/>
              <a:cxnLst/>
              <a:rect l="l" t="t" r="r" b="b"/>
              <a:pathLst>
                <a:path w="62230" h="57785">
                  <a:moveTo>
                    <a:pt x="36016" y="24594"/>
                  </a:moveTo>
                  <a:lnTo>
                    <a:pt x="47488" y="42610"/>
                  </a:lnTo>
                  <a:lnTo>
                    <a:pt x="50737" y="47520"/>
                  </a:lnTo>
                  <a:lnTo>
                    <a:pt x="54020" y="50804"/>
                  </a:lnTo>
                  <a:lnTo>
                    <a:pt x="55644" y="52441"/>
                  </a:lnTo>
                  <a:lnTo>
                    <a:pt x="57302" y="54067"/>
                  </a:lnTo>
                  <a:lnTo>
                    <a:pt x="62209" y="55725"/>
                  </a:lnTo>
                  <a:lnTo>
                    <a:pt x="62209" y="57351"/>
                  </a:lnTo>
                  <a:lnTo>
                    <a:pt x="37641" y="57351"/>
                  </a:lnTo>
                  <a:lnTo>
                    <a:pt x="37641" y="55725"/>
                  </a:lnTo>
                  <a:lnTo>
                    <a:pt x="39299" y="55725"/>
                  </a:lnTo>
                  <a:lnTo>
                    <a:pt x="40923" y="54067"/>
                  </a:lnTo>
                  <a:lnTo>
                    <a:pt x="42581" y="54067"/>
                  </a:lnTo>
                  <a:lnTo>
                    <a:pt x="42581" y="52441"/>
                  </a:lnTo>
                  <a:lnTo>
                    <a:pt x="42581" y="50804"/>
                  </a:lnTo>
                  <a:lnTo>
                    <a:pt x="40923" y="49157"/>
                  </a:lnTo>
                  <a:lnTo>
                    <a:pt x="39299" y="45872"/>
                  </a:lnTo>
                  <a:lnTo>
                    <a:pt x="29474" y="31131"/>
                  </a:lnTo>
                  <a:lnTo>
                    <a:pt x="18003" y="47520"/>
                  </a:lnTo>
                  <a:lnTo>
                    <a:pt x="16378" y="49157"/>
                  </a:lnTo>
                  <a:lnTo>
                    <a:pt x="16378" y="50804"/>
                  </a:lnTo>
                  <a:lnTo>
                    <a:pt x="14721" y="52441"/>
                  </a:lnTo>
                  <a:lnTo>
                    <a:pt x="16378" y="54067"/>
                  </a:lnTo>
                  <a:lnTo>
                    <a:pt x="18003" y="55725"/>
                  </a:lnTo>
                  <a:lnTo>
                    <a:pt x="21285" y="55725"/>
                  </a:lnTo>
                  <a:lnTo>
                    <a:pt x="21285" y="57351"/>
                  </a:lnTo>
                  <a:lnTo>
                    <a:pt x="0" y="57351"/>
                  </a:lnTo>
                  <a:lnTo>
                    <a:pt x="0" y="55725"/>
                  </a:lnTo>
                  <a:lnTo>
                    <a:pt x="4907" y="54067"/>
                  </a:lnTo>
                  <a:lnTo>
                    <a:pt x="9814" y="50804"/>
                  </a:lnTo>
                  <a:lnTo>
                    <a:pt x="11438" y="49157"/>
                  </a:lnTo>
                  <a:lnTo>
                    <a:pt x="14721" y="45872"/>
                  </a:lnTo>
                  <a:lnTo>
                    <a:pt x="27827" y="27846"/>
                  </a:lnTo>
                  <a:lnTo>
                    <a:pt x="16378" y="11478"/>
                  </a:lnTo>
                  <a:lnTo>
                    <a:pt x="13096" y="6568"/>
                  </a:lnTo>
                  <a:lnTo>
                    <a:pt x="9814" y="3284"/>
                  </a:lnTo>
                  <a:lnTo>
                    <a:pt x="4906" y="1626"/>
                  </a:lnTo>
                  <a:lnTo>
                    <a:pt x="1624" y="1626"/>
                  </a:lnTo>
                  <a:lnTo>
                    <a:pt x="1624" y="0"/>
                  </a:lnTo>
                  <a:lnTo>
                    <a:pt x="27827" y="0"/>
                  </a:lnTo>
                  <a:lnTo>
                    <a:pt x="27827" y="1626"/>
                  </a:lnTo>
                  <a:lnTo>
                    <a:pt x="26192" y="1626"/>
                  </a:lnTo>
                  <a:lnTo>
                    <a:pt x="22910" y="1626"/>
                  </a:lnTo>
                  <a:lnTo>
                    <a:pt x="22910" y="3284"/>
                  </a:lnTo>
                  <a:lnTo>
                    <a:pt x="22910" y="4910"/>
                  </a:lnTo>
                  <a:lnTo>
                    <a:pt x="22910" y="6568"/>
                  </a:lnTo>
                  <a:lnTo>
                    <a:pt x="24545" y="8194"/>
                  </a:lnTo>
                  <a:lnTo>
                    <a:pt x="32734" y="21310"/>
                  </a:lnTo>
                  <a:lnTo>
                    <a:pt x="42581" y="9831"/>
                  </a:lnTo>
                  <a:lnTo>
                    <a:pt x="44206" y="6568"/>
                  </a:lnTo>
                  <a:lnTo>
                    <a:pt x="45830" y="6568"/>
                  </a:lnTo>
                  <a:lnTo>
                    <a:pt x="45830" y="4910"/>
                  </a:lnTo>
                  <a:lnTo>
                    <a:pt x="45830" y="3284"/>
                  </a:lnTo>
                  <a:lnTo>
                    <a:pt x="44206" y="1626"/>
                  </a:lnTo>
                  <a:lnTo>
                    <a:pt x="42581" y="1626"/>
                  </a:lnTo>
                  <a:lnTo>
                    <a:pt x="39299" y="1626"/>
                  </a:lnTo>
                  <a:lnTo>
                    <a:pt x="39299" y="0"/>
                  </a:lnTo>
                  <a:lnTo>
                    <a:pt x="60584" y="0"/>
                  </a:lnTo>
                  <a:lnTo>
                    <a:pt x="60584" y="1626"/>
                  </a:lnTo>
                  <a:lnTo>
                    <a:pt x="55644" y="1626"/>
                  </a:lnTo>
                  <a:lnTo>
                    <a:pt x="52395" y="4910"/>
                  </a:lnTo>
                  <a:lnTo>
                    <a:pt x="49113" y="6568"/>
                  </a:lnTo>
                  <a:lnTo>
                    <a:pt x="47488" y="9831"/>
                  </a:lnTo>
                  <a:lnTo>
                    <a:pt x="36016" y="24594"/>
                  </a:lnTo>
                  <a:close/>
                </a:path>
              </a:pathLst>
            </a:custGeom>
            <a:ln w="3175">
              <a:solidFill>
                <a:srgbClr val="000000"/>
              </a:solidFill>
            </a:ln>
          </p:spPr>
          <p:txBody>
            <a:bodyPr wrap="square" lIns="0" tIns="0" rIns="0" bIns="0" rtlCol="0"/>
            <a:lstStyle/>
            <a:p>
              <a:endParaRPr/>
            </a:p>
          </p:txBody>
        </p:sp>
        <p:sp>
          <p:nvSpPr>
            <p:cNvPr id="150" name="object 150"/>
            <p:cNvSpPr/>
            <p:nvPr/>
          </p:nvSpPr>
          <p:spPr>
            <a:xfrm>
              <a:off x="1744674" y="3605327"/>
              <a:ext cx="293370" cy="10160"/>
            </a:xfrm>
            <a:custGeom>
              <a:avLst/>
              <a:gdLst/>
              <a:ahLst/>
              <a:cxnLst/>
              <a:rect l="l" t="t" r="r" b="b"/>
              <a:pathLst>
                <a:path w="293369" h="10160">
                  <a:moveTo>
                    <a:pt x="289825" y="0"/>
                  </a:moveTo>
                  <a:lnTo>
                    <a:pt x="3282" y="0"/>
                  </a:lnTo>
                  <a:lnTo>
                    <a:pt x="1624" y="1626"/>
                  </a:lnTo>
                  <a:lnTo>
                    <a:pt x="0" y="4910"/>
                  </a:lnTo>
                  <a:lnTo>
                    <a:pt x="1624" y="8194"/>
                  </a:lnTo>
                  <a:lnTo>
                    <a:pt x="3282" y="9820"/>
                  </a:lnTo>
                  <a:lnTo>
                    <a:pt x="289825" y="9820"/>
                  </a:lnTo>
                  <a:lnTo>
                    <a:pt x="291471" y="8194"/>
                  </a:lnTo>
                  <a:lnTo>
                    <a:pt x="293096" y="4910"/>
                  </a:lnTo>
                  <a:lnTo>
                    <a:pt x="291471" y="1626"/>
                  </a:lnTo>
                  <a:lnTo>
                    <a:pt x="289825" y="0"/>
                  </a:lnTo>
                  <a:close/>
                </a:path>
              </a:pathLst>
            </a:custGeom>
            <a:solidFill>
              <a:srgbClr val="000000"/>
            </a:solidFill>
          </p:spPr>
          <p:txBody>
            <a:bodyPr wrap="square" lIns="0" tIns="0" rIns="0" bIns="0" rtlCol="0"/>
            <a:lstStyle/>
            <a:p>
              <a:endParaRPr/>
            </a:p>
          </p:txBody>
        </p:sp>
        <p:sp>
          <p:nvSpPr>
            <p:cNvPr id="151" name="object 151"/>
            <p:cNvSpPr/>
            <p:nvPr/>
          </p:nvSpPr>
          <p:spPr>
            <a:xfrm>
              <a:off x="1744674" y="3605327"/>
              <a:ext cx="293370" cy="10160"/>
            </a:xfrm>
            <a:custGeom>
              <a:avLst/>
              <a:gdLst/>
              <a:ahLst/>
              <a:cxnLst/>
              <a:rect l="l" t="t" r="r" b="b"/>
              <a:pathLst>
                <a:path w="293369" h="10160">
                  <a:moveTo>
                    <a:pt x="3282" y="0"/>
                  </a:moveTo>
                  <a:lnTo>
                    <a:pt x="1624" y="1626"/>
                  </a:lnTo>
                  <a:lnTo>
                    <a:pt x="0" y="4910"/>
                  </a:lnTo>
                  <a:lnTo>
                    <a:pt x="1624" y="8194"/>
                  </a:lnTo>
                  <a:lnTo>
                    <a:pt x="3282" y="9820"/>
                  </a:lnTo>
                  <a:lnTo>
                    <a:pt x="289825" y="9820"/>
                  </a:lnTo>
                  <a:lnTo>
                    <a:pt x="291471" y="8194"/>
                  </a:lnTo>
                  <a:lnTo>
                    <a:pt x="293096" y="4910"/>
                  </a:lnTo>
                  <a:lnTo>
                    <a:pt x="291471" y="1626"/>
                  </a:lnTo>
                  <a:lnTo>
                    <a:pt x="289825" y="0"/>
                  </a:lnTo>
                  <a:lnTo>
                    <a:pt x="3282" y="0"/>
                  </a:lnTo>
                  <a:close/>
                </a:path>
              </a:pathLst>
            </a:custGeom>
            <a:ln w="3175">
              <a:solidFill>
                <a:srgbClr val="000000"/>
              </a:solidFill>
            </a:ln>
          </p:spPr>
          <p:txBody>
            <a:bodyPr wrap="square" lIns="0" tIns="0" rIns="0" bIns="0" rtlCol="0"/>
            <a:lstStyle/>
            <a:p>
              <a:endParaRPr/>
            </a:p>
          </p:txBody>
        </p:sp>
        <p:sp>
          <p:nvSpPr>
            <p:cNvPr id="152" name="object 152"/>
            <p:cNvSpPr/>
            <p:nvPr/>
          </p:nvSpPr>
          <p:spPr>
            <a:xfrm>
              <a:off x="1752863" y="3488976"/>
              <a:ext cx="27940" cy="114935"/>
            </a:xfrm>
            <a:custGeom>
              <a:avLst/>
              <a:gdLst/>
              <a:ahLst/>
              <a:cxnLst/>
              <a:rect l="l" t="t" r="r" b="b"/>
              <a:pathLst>
                <a:path w="27939" h="114935">
                  <a:moveTo>
                    <a:pt x="0" y="0"/>
                  </a:moveTo>
                  <a:lnTo>
                    <a:pt x="0" y="3284"/>
                  </a:lnTo>
                  <a:lnTo>
                    <a:pt x="4907" y="8194"/>
                  </a:lnTo>
                  <a:lnTo>
                    <a:pt x="9814" y="16389"/>
                  </a:lnTo>
                  <a:lnTo>
                    <a:pt x="13096" y="24583"/>
                  </a:lnTo>
                  <a:lnTo>
                    <a:pt x="16356" y="39325"/>
                  </a:lnTo>
                  <a:lnTo>
                    <a:pt x="18003" y="57351"/>
                  </a:lnTo>
                  <a:lnTo>
                    <a:pt x="16356" y="75367"/>
                  </a:lnTo>
                  <a:lnTo>
                    <a:pt x="13096" y="90130"/>
                  </a:lnTo>
                  <a:lnTo>
                    <a:pt x="9814" y="98325"/>
                  </a:lnTo>
                  <a:lnTo>
                    <a:pt x="4907" y="106498"/>
                  </a:lnTo>
                  <a:lnTo>
                    <a:pt x="0" y="111440"/>
                  </a:lnTo>
                  <a:lnTo>
                    <a:pt x="0" y="114692"/>
                  </a:lnTo>
                  <a:lnTo>
                    <a:pt x="14731" y="99961"/>
                  </a:lnTo>
                  <a:lnTo>
                    <a:pt x="19638" y="90130"/>
                  </a:lnTo>
                  <a:lnTo>
                    <a:pt x="24545" y="73741"/>
                  </a:lnTo>
                  <a:lnTo>
                    <a:pt x="27827" y="57351"/>
                  </a:lnTo>
                  <a:lnTo>
                    <a:pt x="24545" y="40984"/>
                  </a:lnTo>
                  <a:lnTo>
                    <a:pt x="19638" y="24583"/>
                  </a:lnTo>
                  <a:lnTo>
                    <a:pt x="14731" y="14763"/>
                  </a:lnTo>
                  <a:lnTo>
                    <a:pt x="6531" y="6568"/>
                  </a:lnTo>
                  <a:lnTo>
                    <a:pt x="0" y="0"/>
                  </a:lnTo>
                  <a:close/>
                </a:path>
              </a:pathLst>
            </a:custGeom>
            <a:solidFill>
              <a:srgbClr val="000000"/>
            </a:solidFill>
          </p:spPr>
          <p:txBody>
            <a:bodyPr wrap="square" lIns="0" tIns="0" rIns="0" bIns="0" rtlCol="0"/>
            <a:lstStyle/>
            <a:p>
              <a:endParaRPr/>
            </a:p>
          </p:txBody>
        </p:sp>
        <p:sp>
          <p:nvSpPr>
            <p:cNvPr id="153" name="object 153"/>
            <p:cNvSpPr/>
            <p:nvPr/>
          </p:nvSpPr>
          <p:spPr>
            <a:xfrm>
              <a:off x="1752863" y="3488976"/>
              <a:ext cx="27940" cy="114935"/>
            </a:xfrm>
            <a:custGeom>
              <a:avLst/>
              <a:gdLst/>
              <a:ahLst/>
              <a:cxnLst/>
              <a:rect l="l" t="t" r="r" b="b"/>
              <a:pathLst>
                <a:path w="27939" h="114935">
                  <a:moveTo>
                    <a:pt x="0" y="0"/>
                  </a:moveTo>
                  <a:lnTo>
                    <a:pt x="6531" y="6568"/>
                  </a:lnTo>
                  <a:lnTo>
                    <a:pt x="14731" y="14763"/>
                  </a:lnTo>
                  <a:lnTo>
                    <a:pt x="19638" y="24583"/>
                  </a:lnTo>
                  <a:lnTo>
                    <a:pt x="24545" y="40984"/>
                  </a:lnTo>
                  <a:lnTo>
                    <a:pt x="27827" y="57351"/>
                  </a:lnTo>
                  <a:lnTo>
                    <a:pt x="24545" y="73741"/>
                  </a:lnTo>
                  <a:lnTo>
                    <a:pt x="19638" y="90130"/>
                  </a:lnTo>
                  <a:lnTo>
                    <a:pt x="14731" y="99961"/>
                  </a:lnTo>
                  <a:lnTo>
                    <a:pt x="6531" y="108156"/>
                  </a:lnTo>
                  <a:lnTo>
                    <a:pt x="0" y="114692"/>
                  </a:lnTo>
                  <a:lnTo>
                    <a:pt x="0" y="111440"/>
                  </a:lnTo>
                  <a:lnTo>
                    <a:pt x="4907" y="106498"/>
                  </a:lnTo>
                  <a:lnTo>
                    <a:pt x="9814" y="98325"/>
                  </a:lnTo>
                  <a:lnTo>
                    <a:pt x="13096" y="90130"/>
                  </a:lnTo>
                  <a:lnTo>
                    <a:pt x="16356" y="75367"/>
                  </a:lnTo>
                  <a:lnTo>
                    <a:pt x="18003" y="57351"/>
                  </a:lnTo>
                  <a:lnTo>
                    <a:pt x="16356" y="39325"/>
                  </a:lnTo>
                  <a:lnTo>
                    <a:pt x="13096" y="24583"/>
                  </a:lnTo>
                  <a:lnTo>
                    <a:pt x="9814" y="16389"/>
                  </a:lnTo>
                  <a:lnTo>
                    <a:pt x="4907" y="8194"/>
                  </a:lnTo>
                  <a:lnTo>
                    <a:pt x="0" y="3284"/>
                  </a:lnTo>
                  <a:lnTo>
                    <a:pt x="0" y="0"/>
                  </a:lnTo>
                  <a:close/>
                </a:path>
              </a:pathLst>
            </a:custGeom>
            <a:ln w="3175">
              <a:solidFill>
                <a:srgbClr val="000000"/>
              </a:solidFill>
            </a:ln>
          </p:spPr>
          <p:txBody>
            <a:bodyPr wrap="square" lIns="0" tIns="0" rIns="0" bIns="0" rtlCol="0"/>
            <a:lstStyle/>
            <a:p>
              <a:endParaRPr/>
            </a:p>
          </p:txBody>
        </p:sp>
        <p:sp>
          <p:nvSpPr>
            <p:cNvPr id="154" name="object 154"/>
            <p:cNvSpPr/>
            <p:nvPr/>
          </p:nvSpPr>
          <p:spPr>
            <a:xfrm>
              <a:off x="1405703" y="3488976"/>
              <a:ext cx="27940" cy="114935"/>
            </a:xfrm>
            <a:custGeom>
              <a:avLst/>
              <a:gdLst/>
              <a:ahLst/>
              <a:cxnLst/>
              <a:rect l="l" t="t" r="r" b="b"/>
              <a:pathLst>
                <a:path w="27940" h="114935">
                  <a:moveTo>
                    <a:pt x="27860" y="0"/>
                  </a:moveTo>
                  <a:lnTo>
                    <a:pt x="1657" y="40984"/>
                  </a:lnTo>
                  <a:lnTo>
                    <a:pt x="0" y="57351"/>
                  </a:lnTo>
                  <a:lnTo>
                    <a:pt x="1657" y="73741"/>
                  </a:lnTo>
                  <a:lnTo>
                    <a:pt x="8189" y="90130"/>
                  </a:lnTo>
                  <a:lnTo>
                    <a:pt x="13106" y="99961"/>
                  </a:lnTo>
                  <a:lnTo>
                    <a:pt x="19660" y="108156"/>
                  </a:lnTo>
                  <a:lnTo>
                    <a:pt x="27860" y="114692"/>
                  </a:lnTo>
                  <a:lnTo>
                    <a:pt x="27860" y="111440"/>
                  </a:lnTo>
                  <a:lnTo>
                    <a:pt x="22942" y="106498"/>
                  </a:lnTo>
                  <a:lnTo>
                    <a:pt x="18013" y="98325"/>
                  </a:lnTo>
                  <a:lnTo>
                    <a:pt x="14753" y="90130"/>
                  </a:lnTo>
                  <a:lnTo>
                    <a:pt x="11471" y="75367"/>
                  </a:lnTo>
                  <a:lnTo>
                    <a:pt x="9846" y="57351"/>
                  </a:lnTo>
                  <a:lnTo>
                    <a:pt x="11471" y="39325"/>
                  </a:lnTo>
                  <a:lnTo>
                    <a:pt x="14753" y="24583"/>
                  </a:lnTo>
                  <a:lnTo>
                    <a:pt x="18013" y="16389"/>
                  </a:lnTo>
                  <a:lnTo>
                    <a:pt x="22942" y="8194"/>
                  </a:lnTo>
                  <a:lnTo>
                    <a:pt x="27860" y="3284"/>
                  </a:lnTo>
                  <a:lnTo>
                    <a:pt x="27860" y="0"/>
                  </a:lnTo>
                  <a:close/>
                </a:path>
              </a:pathLst>
            </a:custGeom>
            <a:solidFill>
              <a:srgbClr val="000000"/>
            </a:solidFill>
          </p:spPr>
          <p:txBody>
            <a:bodyPr wrap="square" lIns="0" tIns="0" rIns="0" bIns="0" rtlCol="0"/>
            <a:lstStyle/>
            <a:p>
              <a:endParaRPr/>
            </a:p>
          </p:txBody>
        </p:sp>
        <p:sp>
          <p:nvSpPr>
            <p:cNvPr id="155" name="object 155"/>
            <p:cNvSpPr/>
            <p:nvPr/>
          </p:nvSpPr>
          <p:spPr>
            <a:xfrm>
              <a:off x="1405703" y="3488976"/>
              <a:ext cx="27940" cy="114935"/>
            </a:xfrm>
            <a:custGeom>
              <a:avLst/>
              <a:gdLst/>
              <a:ahLst/>
              <a:cxnLst/>
              <a:rect l="l" t="t" r="r" b="b"/>
              <a:pathLst>
                <a:path w="27940" h="114935">
                  <a:moveTo>
                    <a:pt x="27860" y="0"/>
                  </a:moveTo>
                  <a:lnTo>
                    <a:pt x="27860" y="3284"/>
                  </a:lnTo>
                  <a:lnTo>
                    <a:pt x="22942" y="8194"/>
                  </a:lnTo>
                  <a:lnTo>
                    <a:pt x="18013" y="16389"/>
                  </a:lnTo>
                  <a:lnTo>
                    <a:pt x="14753" y="24583"/>
                  </a:lnTo>
                  <a:lnTo>
                    <a:pt x="11471" y="39325"/>
                  </a:lnTo>
                  <a:lnTo>
                    <a:pt x="9846" y="57351"/>
                  </a:lnTo>
                  <a:lnTo>
                    <a:pt x="11471" y="75367"/>
                  </a:lnTo>
                  <a:lnTo>
                    <a:pt x="14753" y="90130"/>
                  </a:lnTo>
                  <a:lnTo>
                    <a:pt x="18013" y="98325"/>
                  </a:lnTo>
                  <a:lnTo>
                    <a:pt x="22942" y="106498"/>
                  </a:lnTo>
                  <a:lnTo>
                    <a:pt x="27860" y="111440"/>
                  </a:lnTo>
                  <a:lnTo>
                    <a:pt x="27860" y="114692"/>
                  </a:lnTo>
                  <a:lnTo>
                    <a:pt x="1657" y="73741"/>
                  </a:lnTo>
                  <a:lnTo>
                    <a:pt x="0" y="57351"/>
                  </a:lnTo>
                  <a:lnTo>
                    <a:pt x="1657" y="40984"/>
                  </a:lnTo>
                  <a:lnTo>
                    <a:pt x="8189" y="24583"/>
                  </a:lnTo>
                  <a:lnTo>
                    <a:pt x="13106" y="14763"/>
                  </a:lnTo>
                  <a:lnTo>
                    <a:pt x="19660" y="6568"/>
                  </a:lnTo>
                  <a:lnTo>
                    <a:pt x="27860" y="0"/>
                  </a:lnTo>
                  <a:close/>
                </a:path>
              </a:pathLst>
            </a:custGeom>
            <a:ln w="3175">
              <a:solidFill>
                <a:srgbClr val="000000"/>
              </a:solidFill>
            </a:ln>
          </p:spPr>
          <p:txBody>
            <a:bodyPr wrap="square" lIns="0" tIns="0" rIns="0" bIns="0" rtlCol="0"/>
            <a:lstStyle/>
            <a:p>
              <a:endParaRPr/>
            </a:p>
          </p:txBody>
        </p:sp>
        <p:sp>
          <p:nvSpPr>
            <p:cNvPr id="156" name="object 156"/>
            <p:cNvSpPr/>
            <p:nvPr/>
          </p:nvSpPr>
          <p:spPr>
            <a:xfrm>
              <a:off x="1453191" y="3492260"/>
              <a:ext cx="49530" cy="88900"/>
            </a:xfrm>
            <a:custGeom>
              <a:avLst/>
              <a:gdLst/>
              <a:ahLst/>
              <a:cxnLst/>
              <a:rect l="l" t="t" r="r" b="b"/>
              <a:pathLst>
                <a:path w="49530" h="88900">
                  <a:moveTo>
                    <a:pt x="31109" y="0"/>
                  </a:moveTo>
                  <a:lnTo>
                    <a:pt x="27860" y="0"/>
                  </a:lnTo>
                  <a:lnTo>
                    <a:pt x="24578" y="3284"/>
                  </a:lnTo>
                  <a:lnTo>
                    <a:pt x="18013" y="6568"/>
                  </a:lnTo>
                  <a:lnTo>
                    <a:pt x="9824" y="8194"/>
                  </a:lnTo>
                  <a:lnTo>
                    <a:pt x="0" y="9820"/>
                  </a:lnTo>
                  <a:lnTo>
                    <a:pt x="0" y="13104"/>
                  </a:lnTo>
                  <a:lnTo>
                    <a:pt x="8199" y="13104"/>
                  </a:lnTo>
                  <a:lnTo>
                    <a:pt x="13106" y="14731"/>
                  </a:lnTo>
                  <a:lnTo>
                    <a:pt x="16388" y="16389"/>
                  </a:lnTo>
                  <a:lnTo>
                    <a:pt x="18013" y="18015"/>
                  </a:lnTo>
                  <a:lnTo>
                    <a:pt x="19671" y="21299"/>
                  </a:lnTo>
                  <a:lnTo>
                    <a:pt x="19671" y="80277"/>
                  </a:lnTo>
                  <a:lnTo>
                    <a:pt x="18013" y="83561"/>
                  </a:lnTo>
                  <a:lnTo>
                    <a:pt x="16388" y="85198"/>
                  </a:lnTo>
                  <a:lnTo>
                    <a:pt x="0" y="85198"/>
                  </a:lnTo>
                  <a:lnTo>
                    <a:pt x="0" y="88472"/>
                  </a:lnTo>
                  <a:lnTo>
                    <a:pt x="49123" y="88472"/>
                  </a:lnTo>
                  <a:lnTo>
                    <a:pt x="49123" y="85198"/>
                  </a:lnTo>
                  <a:lnTo>
                    <a:pt x="34392" y="85198"/>
                  </a:lnTo>
                  <a:lnTo>
                    <a:pt x="32767" y="83561"/>
                  </a:lnTo>
                  <a:lnTo>
                    <a:pt x="32767" y="80277"/>
                  </a:lnTo>
                  <a:lnTo>
                    <a:pt x="31109" y="75367"/>
                  </a:lnTo>
                  <a:lnTo>
                    <a:pt x="31109" y="0"/>
                  </a:lnTo>
                  <a:close/>
                </a:path>
              </a:pathLst>
            </a:custGeom>
            <a:solidFill>
              <a:srgbClr val="000000"/>
            </a:solidFill>
          </p:spPr>
          <p:txBody>
            <a:bodyPr wrap="square" lIns="0" tIns="0" rIns="0" bIns="0" rtlCol="0"/>
            <a:lstStyle/>
            <a:p>
              <a:endParaRPr/>
            </a:p>
          </p:txBody>
        </p:sp>
        <p:sp>
          <p:nvSpPr>
            <p:cNvPr id="157" name="object 157"/>
            <p:cNvSpPr/>
            <p:nvPr/>
          </p:nvSpPr>
          <p:spPr>
            <a:xfrm>
              <a:off x="1453191" y="3492260"/>
              <a:ext cx="49530" cy="88900"/>
            </a:xfrm>
            <a:custGeom>
              <a:avLst/>
              <a:gdLst/>
              <a:ahLst/>
              <a:cxnLst/>
              <a:rect l="l" t="t" r="r" b="b"/>
              <a:pathLst>
                <a:path w="49530" h="88900">
                  <a:moveTo>
                    <a:pt x="27860" y="0"/>
                  </a:moveTo>
                  <a:lnTo>
                    <a:pt x="31109" y="0"/>
                  </a:lnTo>
                  <a:lnTo>
                    <a:pt x="31109" y="75367"/>
                  </a:lnTo>
                  <a:lnTo>
                    <a:pt x="32767" y="80277"/>
                  </a:lnTo>
                  <a:lnTo>
                    <a:pt x="32767" y="83561"/>
                  </a:lnTo>
                  <a:lnTo>
                    <a:pt x="34392" y="85198"/>
                  </a:lnTo>
                  <a:lnTo>
                    <a:pt x="37674" y="85198"/>
                  </a:lnTo>
                  <a:lnTo>
                    <a:pt x="40956" y="85198"/>
                  </a:lnTo>
                  <a:lnTo>
                    <a:pt x="49123" y="85198"/>
                  </a:lnTo>
                  <a:lnTo>
                    <a:pt x="49123" y="88472"/>
                  </a:lnTo>
                  <a:lnTo>
                    <a:pt x="0" y="88472"/>
                  </a:lnTo>
                  <a:lnTo>
                    <a:pt x="0" y="85198"/>
                  </a:lnTo>
                  <a:lnTo>
                    <a:pt x="9824" y="85198"/>
                  </a:lnTo>
                  <a:lnTo>
                    <a:pt x="14753" y="85198"/>
                  </a:lnTo>
                  <a:lnTo>
                    <a:pt x="16388" y="85198"/>
                  </a:lnTo>
                  <a:lnTo>
                    <a:pt x="18013" y="83561"/>
                  </a:lnTo>
                  <a:lnTo>
                    <a:pt x="19671" y="80277"/>
                  </a:lnTo>
                  <a:lnTo>
                    <a:pt x="19671" y="75367"/>
                  </a:lnTo>
                  <a:lnTo>
                    <a:pt x="19671" y="26220"/>
                  </a:lnTo>
                  <a:lnTo>
                    <a:pt x="8199" y="13104"/>
                  </a:lnTo>
                  <a:lnTo>
                    <a:pt x="0" y="13104"/>
                  </a:lnTo>
                  <a:lnTo>
                    <a:pt x="0" y="9820"/>
                  </a:lnTo>
                  <a:lnTo>
                    <a:pt x="9824" y="8194"/>
                  </a:lnTo>
                  <a:lnTo>
                    <a:pt x="18013" y="6568"/>
                  </a:lnTo>
                  <a:lnTo>
                    <a:pt x="24578" y="3284"/>
                  </a:lnTo>
                  <a:lnTo>
                    <a:pt x="27860" y="0"/>
                  </a:lnTo>
                  <a:close/>
                </a:path>
              </a:pathLst>
            </a:custGeom>
            <a:ln w="3175">
              <a:solidFill>
                <a:srgbClr val="000000"/>
              </a:solidFill>
            </a:ln>
          </p:spPr>
          <p:txBody>
            <a:bodyPr wrap="square" lIns="0" tIns="0" rIns="0" bIns="0" rtlCol="0"/>
            <a:lstStyle/>
            <a:p>
              <a:endParaRPr/>
            </a:p>
          </p:txBody>
        </p:sp>
        <p:sp>
          <p:nvSpPr>
            <p:cNvPr id="158" name="object 158"/>
            <p:cNvSpPr/>
            <p:nvPr/>
          </p:nvSpPr>
          <p:spPr>
            <a:xfrm>
              <a:off x="1520350" y="3493886"/>
              <a:ext cx="55880" cy="88900"/>
            </a:xfrm>
            <a:custGeom>
              <a:avLst/>
              <a:gdLst/>
              <a:ahLst/>
              <a:cxnLst/>
              <a:rect l="l" t="t" r="r" b="b"/>
              <a:pathLst>
                <a:path w="55880" h="88900">
                  <a:moveTo>
                    <a:pt x="55655" y="0"/>
                  </a:moveTo>
                  <a:lnTo>
                    <a:pt x="4907" y="0"/>
                  </a:lnTo>
                  <a:lnTo>
                    <a:pt x="0" y="29505"/>
                  </a:lnTo>
                  <a:lnTo>
                    <a:pt x="3249" y="29505"/>
                  </a:lnTo>
                  <a:lnTo>
                    <a:pt x="4907" y="22957"/>
                  </a:lnTo>
                  <a:lnTo>
                    <a:pt x="6531" y="16389"/>
                  </a:lnTo>
                  <a:lnTo>
                    <a:pt x="8156" y="13104"/>
                  </a:lnTo>
                  <a:lnTo>
                    <a:pt x="9814" y="11478"/>
                  </a:lnTo>
                  <a:lnTo>
                    <a:pt x="45830" y="11478"/>
                  </a:lnTo>
                  <a:lnTo>
                    <a:pt x="34359" y="31152"/>
                  </a:lnTo>
                  <a:lnTo>
                    <a:pt x="26192" y="50804"/>
                  </a:lnTo>
                  <a:lnTo>
                    <a:pt x="19638" y="65546"/>
                  </a:lnTo>
                  <a:lnTo>
                    <a:pt x="18003" y="78651"/>
                  </a:lnTo>
                  <a:lnTo>
                    <a:pt x="21263" y="85220"/>
                  </a:lnTo>
                  <a:lnTo>
                    <a:pt x="22920" y="88504"/>
                  </a:lnTo>
                  <a:lnTo>
                    <a:pt x="26192" y="88504"/>
                  </a:lnTo>
                  <a:lnTo>
                    <a:pt x="29452" y="86846"/>
                  </a:lnTo>
                  <a:lnTo>
                    <a:pt x="31109" y="83572"/>
                  </a:lnTo>
                  <a:lnTo>
                    <a:pt x="32734" y="78651"/>
                  </a:lnTo>
                  <a:lnTo>
                    <a:pt x="32734" y="57351"/>
                  </a:lnTo>
                  <a:lnTo>
                    <a:pt x="39299" y="31152"/>
                  </a:lnTo>
                  <a:lnTo>
                    <a:pt x="45830" y="16389"/>
                  </a:lnTo>
                  <a:lnTo>
                    <a:pt x="55655" y="0"/>
                  </a:lnTo>
                  <a:close/>
                </a:path>
              </a:pathLst>
            </a:custGeom>
            <a:solidFill>
              <a:srgbClr val="000000"/>
            </a:solidFill>
          </p:spPr>
          <p:txBody>
            <a:bodyPr wrap="square" lIns="0" tIns="0" rIns="0" bIns="0" rtlCol="0"/>
            <a:lstStyle/>
            <a:p>
              <a:endParaRPr/>
            </a:p>
          </p:txBody>
        </p:sp>
        <p:sp>
          <p:nvSpPr>
            <p:cNvPr id="159" name="object 159"/>
            <p:cNvSpPr/>
            <p:nvPr/>
          </p:nvSpPr>
          <p:spPr>
            <a:xfrm>
              <a:off x="1520350" y="3493886"/>
              <a:ext cx="55880" cy="88900"/>
            </a:xfrm>
            <a:custGeom>
              <a:avLst/>
              <a:gdLst/>
              <a:ahLst/>
              <a:cxnLst/>
              <a:rect l="l" t="t" r="r" b="b"/>
              <a:pathLst>
                <a:path w="55880" h="88900">
                  <a:moveTo>
                    <a:pt x="4907" y="0"/>
                  </a:moveTo>
                  <a:lnTo>
                    <a:pt x="55655" y="0"/>
                  </a:lnTo>
                  <a:lnTo>
                    <a:pt x="45830" y="16389"/>
                  </a:lnTo>
                  <a:lnTo>
                    <a:pt x="39299" y="31152"/>
                  </a:lnTo>
                  <a:lnTo>
                    <a:pt x="32734" y="57351"/>
                  </a:lnTo>
                  <a:lnTo>
                    <a:pt x="32734" y="62283"/>
                  </a:lnTo>
                  <a:lnTo>
                    <a:pt x="32734" y="70456"/>
                  </a:lnTo>
                  <a:lnTo>
                    <a:pt x="32734" y="78651"/>
                  </a:lnTo>
                  <a:lnTo>
                    <a:pt x="31109" y="83572"/>
                  </a:lnTo>
                  <a:lnTo>
                    <a:pt x="29452" y="86846"/>
                  </a:lnTo>
                  <a:lnTo>
                    <a:pt x="26192" y="88504"/>
                  </a:lnTo>
                  <a:lnTo>
                    <a:pt x="22920" y="88504"/>
                  </a:lnTo>
                  <a:lnTo>
                    <a:pt x="21263" y="85220"/>
                  </a:lnTo>
                  <a:lnTo>
                    <a:pt x="19638" y="81935"/>
                  </a:lnTo>
                  <a:lnTo>
                    <a:pt x="18003" y="78651"/>
                  </a:lnTo>
                  <a:lnTo>
                    <a:pt x="19638" y="65546"/>
                  </a:lnTo>
                  <a:lnTo>
                    <a:pt x="26192" y="50804"/>
                  </a:lnTo>
                  <a:lnTo>
                    <a:pt x="34359" y="31152"/>
                  </a:lnTo>
                  <a:lnTo>
                    <a:pt x="45830" y="11478"/>
                  </a:lnTo>
                  <a:lnTo>
                    <a:pt x="21263" y="11478"/>
                  </a:lnTo>
                  <a:lnTo>
                    <a:pt x="14721" y="11478"/>
                  </a:lnTo>
                  <a:lnTo>
                    <a:pt x="9814" y="11478"/>
                  </a:lnTo>
                  <a:lnTo>
                    <a:pt x="8156" y="13104"/>
                  </a:lnTo>
                  <a:lnTo>
                    <a:pt x="6531" y="16389"/>
                  </a:lnTo>
                  <a:lnTo>
                    <a:pt x="4907" y="22957"/>
                  </a:lnTo>
                  <a:lnTo>
                    <a:pt x="3249" y="29505"/>
                  </a:lnTo>
                  <a:lnTo>
                    <a:pt x="0" y="29505"/>
                  </a:lnTo>
                  <a:lnTo>
                    <a:pt x="4907" y="0"/>
                  </a:lnTo>
                  <a:close/>
                </a:path>
              </a:pathLst>
            </a:custGeom>
            <a:ln w="3175">
              <a:solidFill>
                <a:srgbClr val="000000"/>
              </a:solidFill>
            </a:ln>
          </p:spPr>
          <p:txBody>
            <a:bodyPr wrap="square" lIns="0" tIns="0" rIns="0" bIns="0" rtlCol="0"/>
            <a:lstStyle/>
            <a:p>
              <a:endParaRPr/>
            </a:p>
          </p:txBody>
        </p:sp>
        <p:sp>
          <p:nvSpPr>
            <p:cNvPr id="160" name="object 160"/>
            <p:cNvSpPr/>
            <p:nvPr/>
          </p:nvSpPr>
          <p:spPr>
            <a:xfrm>
              <a:off x="1572724" y="3488976"/>
              <a:ext cx="49530" cy="103505"/>
            </a:xfrm>
            <a:custGeom>
              <a:avLst/>
              <a:gdLst/>
              <a:ahLst/>
              <a:cxnLst/>
              <a:rect l="l" t="t" r="r" b="b"/>
              <a:pathLst>
                <a:path w="49530" h="103504">
                  <a:moveTo>
                    <a:pt x="49145" y="0"/>
                  </a:moveTo>
                  <a:lnTo>
                    <a:pt x="42581" y="0"/>
                  </a:lnTo>
                  <a:lnTo>
                    <a:pt x="0" y="103246"/>
                  </a:lnTo>
                  <a:lnTo>
                    <a:pt x="8189" y="103246"/>
                  </a:lnTo>
                  <a:lnTo>
                    <a:pt x="49145" y="0"/>
                  </a:lnTo>
                  <a:close/>
                </a:path>
              </a:pathLst>
            </a:custGeom>
            <a:solidFill>
              <a:srgbClr val="000000"/>
            </a:solidFill>
          </p:spPr>
          <p:txBody>
            <a:bodyPr wrap="square" lIns="0" tIns="0" rIns="0" bIns="0" rtlCol="0"/>
            <a:lstStyle/>
            <a:p>
              <a:endParaRPr/>
            </a:p>
          </p:txBody>
        </p:sp>
        <p:sp>
          <p:nvSpPr>
            <p:cNvPr id="161" name="object 161"/>
            <p:cNvSpPr/>
            <p:nvPr/>
          </p:nvSpPr>
          <p:spPr>
            <a:xfrm>
              <a:off x="1572724" y="3488976"/>
              <a:ext cx="49530" cy="103505"/>
            </a:xfrm>
            <a:custGeom>
              <a:avLst/>
              <a:gdLst/>
              <a:ahLst/>
              <a:cxnLst/>
              <a:rect l="l" t="t" r="r" b="b"/>
              <a:pathLst>
                <a:path w="49530" h="103504">
                  <a:moveTo>
                    <a:pt x="42581" y="0"/>
                  </a:moveTo>
                  <a:lnTo>
                    <a:pt x="49145" y="0"/>
                  </a:lnTo>
                  <a:lnTo>
                    <a:pt x="8189" y="103246"/>
                  </a:lnTo>
                  <a:lnTo>
                    <a:pt x="0" y="103246"/>
                  </a:lnTo>
                  <a:lnTo>
                    <a:pt x="42581" y="0"/>
                  </a:lnTo>
                  <a:close/>
                </a:path>
              </a:pathLst>
            </a:custGeom>
            <a:ln w="3175">
              <a:solidFill>
                <a:srgbClr val="000000"/>
              </a:solidFill>
            </a:ln>
          </p:spPr>
          <p:txBody>
            <a:bodyPr wrap="square" lIns="0" tIns="0" rIns="0" bIns="0" rtlCol="0"/>
            <a:lstStyle/>
            <a:p>
              <a:endParaRPr/>
            </a:p>
          </p:txBody>
        </p:sp>
        <p:sp>
          <p:nvSpPr>
            <p:cNvPr id="162" name="object 162"/>
            <p:cNvSpPr/>
            <p:nvPr/>
          </p:nvSpPr>
          <p:spPr>
            <a:xfrm>
              <a:off x="1623494" y="3492260"/>
              <a:ext cx="54610" cy="88900"/>
            </a:xfrm>
            <a:custGeom>
              <a:avLst/>
              <a:gdLst/>
              <a:ahLst/>
              <a:cxnLst/>
              <a:rect l="l" t="t" r="r" b="b"/>
              <a:pathLst>
                <a:path w="54610" h="88900">
                  <a:moveTo>
                    <a:pt x="26192" y="0"/>
                  </a:moveTo>
                  <a:lnTo>
                    <a:pt x="1624" y="18015"/>
                  </a:lnTo>
                  <a:lnTo>
                    <a:pt x="0" y="22936"/>
                  </a:lnTo>
                  <a:lnTo>
                    <a:pt x="1624" y="27846"/>
                  </a:lnTo>
                  <a:lnTo>
                    <a:pt x="3282" y="32778"/>
                  </a:lnTo>
                  <a:lnTo>
                    <a:pt x="6564" y="36041"/>
                  </a:lnTo>
                  <a:lnTo>
                    <a:pt x="13096" y="36041"/>
                  </a:lnTo>
                  <a:lnTo>
                    <a:pt x="16378" y="34415"/>
                  </a:lnTo>
                  <a:lnTo>
                    <a:pt x="18003" y="31131"/>
                  </a:lnTo>
                  <a:lnTo>
                    <a:pt x="18003" y="26220"/>
                  </a:lnTo>
                  <a:lnTo>
                    <a:pt x="16378" y="24583"/>
                  </a:lnTo>
                  <a:lnTo>
                    <a:pt x="13096" y="22936"/>
                  </a:lnTo>
                  <a:lnTo>
                    <a:pt x="8189" y="21299"/>
                  </a:lnTo>
                  <a:lnTo>
                    <a:pt x="4907" y="18015"/>
                  </a:lnTo>
                  <a:lnTo>
                    <a:pt x="6564" y="13104"/>
                  </a:lnTo>
                  <a:lnTo>
                    <a:pt x="11471" y="8194"/>
                  </a:lnTo>
                  <a:lnTo>
                    <a:pt x="16378" y="4910"/>
                  </a:lnTo>
                  <a:lnTo>
                    <a:pt x="22920" y="3284"/>
                  </a:lnTo>
                  <a:lnTo>
                    <a:pt x="29474" y="4910"/>
                  </a:lnTo>
                  <a:lnTo>
                    <a:pt x="36016" y="8194"/>
                  </a:lnTo>
                  <a:lnTo>
                    <a:pt x="39299" y="13104"/>
                  </a:lnTo>
                  <a:lnTo>
                    <a:pt x="39299" y="18015"/>
                  </a:lnTo>
                  <a:lnTo>
                    <a:pt x="40923" y="24583"/>
                  </a:lnTo>
                  <a:lnTo>
                    <a:pt x="36016" y="39325"/>
                  </a:lnTo>
                  <a:lnTo>
                    <a:pt x="24567" y="55715"/>
                  </a:lnTo>
                  <a:lnTo>
                    <a:pt x="21285" y="57341"/>
                  </a:lnTo>
                  <a:lnTo>
                    <a:pt x="19660" y="58977"/>
                  </a:lnTo>
                  <a:lnTo>
                    <a:pt x="13096" y="67172"/>
                  </a:lnTo>
                  <a:lnTo>
                    <a:pt x="8189" y="72082"/>
                  </a:lnTo>
                  <a:lnTo>
                    <a:pt x="3282" y="78651"/>
                  </a:lnTo>
                  <a:lnTo>
                    <a:pt x="0" y="85198"/>
                  </a:lnTo>
                  <a:lnTo>
                    <a:pt x="0" y="88472"/>
                  </a:lnTo>
                  <a:lnTo>
                    <a:pt x="52395" y="88472"/>
                  </a:lnTo>
                  <a:lnTo>
                    <a:pt x="54020" y="58977"/>
                  </a:lnTo>
                  <a:lnTo>
                    <a:pt x="52395" y="58977"/>
                  </a:lnTo>
                  <a:lnTo>
                    <a:pt x="50770" y="67172"/>
                  </a:lnTo>
                  <a:lnTo>
                    <a:pt x="49113" y="72082"/>
                  </a:lnTo>
                  <a:lnTo>
                    <a:pt x="47488" y="75367"/>
                  </a:lnTo>
                  <a:lnTo>
                    <a:pt x="45863" y="77025"/>
                  </a:lnTo>
                  <a:lnTo>
                    <a:pt x="42581" y="77025"/>
                  </a:lnTo>
                  <a:lnTo>
                    <a:pt x="39299" y="78651"/>
                  </a:lnTo>
                  <a:lnTo>
                    <a:pt x="8189" y="78651"/>
                  </a:lnTo>
                  <a:lnTo>
                    <a:pt x="9814" y="73741"/>
                  </a:lnTo>
                  <a:lnTo>
                    <a:pt x="19660" y="63909"/>
                  </a:lnTo>
                  <a:lnTo>
                    <a:pt x="26192" y="57341"/>
                  </a:lnTo>
                  <a:lnTo>
                    <a:pt x="29474" y="55715"/>
                  </a:lnTo>
                  <a:lnTo>
                    <a:pt x="39299" y="49146"/>
                  </a:lnTo>
                  <a:lnTo>
                    <a:pt x="44206" y="44236"/>
                  </a:lnTo>
                  <a:lnTo>
                    <a:pt x="49113" y="40951"/>
                  </a:lnTo>
                  <a:lnTo>
                    <a:pt x="50770" y="34415"/>
                  </a:lnTo>
                  <a:lnTo>
                    <a:pt x="54020" y="29494"/>
                  </a:lnTo>
                  <a:lnTo>
                    <a:pt x="54020" y="24583"/>
                  </a:lnTo>
                  <a:lnTo>
                    <a:pt x="34392" y="1626"/>
                  </a:lnTo>
                  <a:lnTo>
                    <a:pt x="26192" y="0"/>
                  </a:lnTo>
                  <a:close/>
                </a:path>
              </a:pathLst>
            </a:custGeom>
            <a:solidFill>
              <a:srgbClr val="000000"/>
            </a:solidFill>
          </p:spPr>
          <p:txBody>
            <a:bodyPr wrap="square" lIns="0" tIns="0" rIns="0" bIns="0" rtlCol="0"/>
            <a:lstStyle/>
            <a:p>
              <a:endParaRPr/>
            </a:p>
          </p:txBody>
        </p:sp>
        <p:sp>
          <p:nvSpPr>
            <p:cNvPr id="163" name="object 163"/>
            <p:cNvSpPr/>
            <p:nvPr/>
          </p:nvSpPr>
          <p:spPr>
            <a:xfrm>
              <a:off x="1623494" y="3492260"/>
              <a:ext cx="54610" cy="88900"/>
            </a:xfrm>
            <a:custGeom>
              <a:avLst/>
              <a:gdLst/>
              <a:ahLst/>
              <a:cxnLst/>
              <a:rect l="l" t="t" r="r" b="b"/>
              <a:pathLst>
                <a:path w="54610" h="88900">
                  <a:moveTo>
                    <a:pt x="8189" y="78651"/>
                  </a:moveTo>
                  <a:lnTo>
                    <a:pt x="39299" y="78651"/>
                  </a:lnTo>
                  <a:lnTo>
                    <a:pt x="42581" y="77025"/>
                  </a:lnTo>
                  <a:lnTo>
                    <a:pt x="45863" y="77025"/>
                  </a:lnTo>
                  <a:lnTo>
                    <a:pt x="47488" y="75367"/>
                  </a:lnTo>
                  <a:lnTo>
                    <a:pt x="49113" y="72082"/>
                  </a:lnTo>
                  <a:lnTo>
                    <a:pt x="50770" y="67172"/>
                  </a:lnTo>
                  <a:lnTo>
                    <a:pt x="52395" y="58977"/>
                  </a:lnTo>
                  <a:lnTo>
                    <a:pt x="54020" y="58977"/>
                  </a:lnTo>
                  <a:lnTo>
                    <a:pt x="52395" y="88472"/>
                  </a:lnTo>
                  <a:lnTo>
                    <a:pt x="0" y="88472"/>
                  </a:lnTo>
                  <a:lnTo>
                    <a:pt x="0" y="85198"/>
                  </a:lnTo>
                  <a:lnTo>
                    <a:pt x="3282" y="78651"/>
                  </a:lnTo>
                  <a:lnTo>
                    <a:pt x="8189" y="72082"/>
                  </a:lnTo>
                  <a:lnTo>
                    <a:pt x="13096" y="67172"/>
                  </a:lnTo>
                  <a:lnTo>
                    <a:pt x="19660" y="58977"/>
                  </a:lnTo>
                  <a:lnTo>
                    <a:pt x="21285" y="57341"/>
                  </a:lnTo>
                  <a:lnTo>
                    <a:pt x="24567" y="55715"/>
                  </a:lnTo>
                  <a:lnTo>
                    <a:pt x="36016" y="39325"/>
                  </a:lnTo>
                  <a:lnTo>
                    <a:pt x="40923" y="24583"/>
                  </a:lnTo>
                  <a:lnTo>
                    <a:pt x="39299" y="18015"/>
                  </a:lnTo>
                  <a:lnTo>
                    <a:pt x="39299" y="13104"/>
                  </a:lnTo>
                  <a:lnTo>
                    <a:pt x="36016" y="8194"/>
                  </a:lnTo>
                  <a:lnTo>
                    <a:pt x="32756" y="6568"/>
                  </a:lnTo>
                  <a:lnTo>
                    <a:pt x="29474" y="4910"/>
                  </a:lnTo>
                  <a:lnTo>
                    <a:pt x="22920" y="3284"/>
                  </a:lnTo>
                  <a:lnTo>
                    <a:pt x="16378" y="4910"/>
                  </a:lnTo>
                  <a:lnTo>
                    <a:pt x="11471" y="8194"/>
                  </a:lnTo>
                  <a:lnTo>
                    <a:pt x="6564" y="13104"/>
                  </a:lnTo>
                  <a:lnTo>
                    <a:pt x="4907" y="18015"/>
                  </a:lnTo>
                  <a:lnTo>
                    <a:pt x="6564" y="19673"/>
                  </a:lnTo>
                  <a:lnTo>
                    <a:pt x="8189" y="21299"/>
                  </a:lnTo>
                  <a:lnTo>
                    <a:pt x="13096" y="22936"/>
                  </a:lnTo>
                  <a:lnTo>
                    <a:pt x="16378" y="24583"/>
                  </a:lnTo>
                  <a:lnTo>
                    <a:pt x="18003" y="26220"/>
                  </a:lnTo>
                  <a:lnTo>
                    <a:pt x="18003" y="29494"/>
                  </a:lnTo>
                  <a:lnTo>
                    <a:pt x="18003" y="31131"/>
                  </a:lnTo>
                  <a:lnTo>
                    <a:pt x="16378" y="34415"/>
                  </a:lnTo>
                  <a:lnTo>
                    <a:pt x="13096" y="36041"/>
                  </a:lnTo>
                  <a:lnTo>
                    <a:pt x="11471" y="36041"/>
                  </a:lnTo>
                  <a:lnTo>
                    <a:pt x="6564" y="36041"/>
                  </a:lnTo>
                  <a:lnTo>
                    <a:pt x="3282" y="32778"/>
                  </a:lnTo>
                  <a:lnTo>
                    <a:pt x="1624" y="27846"/>
                  </a:lnTo>
                  <a:lnTo>
                    <a:pt x="0" y="22936"/>
                  </a:lnTo>
                  <a:lnTo>
                    <a:pt x="1624" y="18015"/>
                  </a:lnTo>
                  <a:lnTo>
                    <a:pt x="3282" y="11478"/>
                  </a:lnTo>
                  <a:lnTo>
                    <a:pt x="8189" y="6568"/>
                  </a:lnTo>
                  <a:lnTo>
                    <a:pt x="13096" y="3284"/>
                  </a:lnTo>
                  <a:lnTo>
                    <a:pt x="19660" y="1626"/>
                  </a:lnTo>
                  <a:lnTo>
                    <a:pt x="26192" y="0"/>
                  </a:lnTo>
                  <a:lnTo>
                    <a:pt x="34392" y="1626"/>
                  </a:lnTo>
                  <a:lnTo>
                    <a:pt x="54020" y="29494"/>
                  </a:lnTo>
                  <a:lnTo>
                    <a:pt x="50770" y="34415"/>
                  </a:lnTo>
                  <a:lnTo>
                    <a:pt x="49113" y="40951"/>
                  </a:lnTo>
                  <a:lnTo>
                    <a:pt x="44206" y="44236"/>
                  </a:lnTo>
                  <a:lnTo>
                    <a:pt x="39299" y="49146"/>
                  </a:lnTo>
                  <a:lnTo>
                    <a:pt x="34392" y="52430"/>
                  </a:lnTo>
                  <a:lnTo>
                    <a:pt x="29474" y="55715"/>
                  </a:lnTo>
                  <a:lnTo>
                    <a:pt x="26192" y="57341"/>
                  </a:lnTo>
                  <a:lnTo>
                    <a:pt x="24567" y="58977"/>
                  </a:lnTo>
                  <a:lnTo>
                    <a:pt x="19660" y="63909"/>
                  </a:lnTo>
                  <a:lnTo>
                    <a:pt x="14721" y="68830"/>
                  </a:lnTo>
                  <a:lnTo>
                    <a:pt x="9814" y="73741"/>
                  </a:lnTo>
                  <a:lnTo>
                    <a:pt x="8189" y="78651"/>
                  </a:lnTo>
                  <a:close/>
                </a:path>
              </a:pathLst>
            </a:custGeom>
            <a:ln w="3175">
              <a:solidFill>
                <a:srgbClr val="000000"/>
              </a:solidFill>
            </a:ln>
          </p:spPr>
          <p:txBody>
            <a:bodyPr wrap="square" lIns="0" tIns="0" rIns="0" bIns="0" rtlCol="0"/>
            <a:lstStyle/>
            <a:p>
              <a:endParaRPr/>
            </a:p>
          </p:txBody>
        </p:sp>
        <p:sp>
          <p:nvSpPr>
            <p:cNvPr id="164" name="object 164"/>
            <p:cNvSpPr/>
            <p:nvPr/>
          </p:nvSpPr>
          <p:spPr>
            <a:xfrm>
              <a:off x="1703717" y="3562717"/>
              <a:ext cx="24765" cy="44450"/>
            </a:xfrm>
            <a:custGeom>
              <a:avLst/>
              <a:gdLst/>
              <a:ahLst/>
              <a:cxnLst/>
              <a:rect l="l" t="t" r="r" b="b"/>
              <a:pathLst>
                <a:path w="24764" h="44450">
                  <a:moveTo>
                    <a:pt x="14753" y="0"/>
                  </a:moveTo>
                  <a:lnTo>
                    <a:pt x="13096" y="0"/>
                  </a:lnTo>
                  <a:lnTo>
                    <a:pt x="11471" y="3284"/>
                  </a:lnTo>
                  <a:lnTo>
                    <a:pt x="8189" y="3284"/>
                  </a:lnTo>
                  <a:lnTo>
                    <a:pt x="4939" y="4910"/>
                  </a:lnTo>
                  <a:lnTo>
                    <a:pt x="0" y="4910"/>
                  </a:lnTo>
                  <a:lnTo>
                    <a:pt x="0" y="6568"/>
                  </a:lnTo>
                  <a:lnTo>
                    <a:pt x="4939" y="6568"/>
                  </a:lnTo>
                  <a:lnTo>
                    <a:pt x="8189" y="8194"/>
                  </a:lnTo>
                  <a:lnTo>
                    <a:pt x="8189" y="9820"/>
                  </a:lnTo>
                  <a:lnTo>
                    <a:pt x="9846" y="13104"/>
                  </a:lnTo>
                  <a:lnTo>
                    <a:pt x="9846" y="40951"/>
                  </a:lnTo>
                  <a:lnTo>
                    <a:pt x="8189" y="42610"/>
                  </a:lnTo>
                  <a:lnTo>
                    <a:pt x="0" y="42610"/>
                  </a:lnTo>
                  <a:lnTo>
                    <a:pt x="0" y="44236"/>
                  </a:lnTo>
                  <a:lnTo>
                    <a:pt x="24578" y="44236"/>
                  </a:lnTo>
                  <a:lnTo>
                    <a:pt x="24578" y="42610"/>
                  </a:lnTo>
                  <a:lnTo>
                    <a:pt x="16378" y="42610"/>
                  </a:lnTo>
                  <a:lnTo>
                    <a:pt x="14753" y="40951"/>
                  </a:lnTo>
                  <a:lnTo>
                    <a:pt x="14753" y="0"/>
                  </a:lnTo>
                  <a:close/>
                </a:path>
              </a:pathLst>
            </a:custGeom>
            <a:solidFill>
              <a:srgbClr val="000000"/>
            </a:solidFill>
          </p:spPr>
          <p:txBody>
            <a:bodyPr wrap="square" lIns="0" tIns="0" rIns="0" bIns="0" rtlCol="0"/>
            <a:lstStyle/>
            <a:p>
              <a:endParaRPr/>
            </a:p>
          </p:txBody>
        </p:sp>
        <p:sp>
          <p:nvSpPr>
            <p:cNvPr id="165" name="object 165"/>
            <p:cNvSpPr/>
            <p:nvPr/>
          </p:nvSpPr>
          <p:spPr>
            <a:xfrm>
              <a:off x="1703717" y="3562717"/>
              <a:ext cx="24765" cy="44450"/>
            </a:xfrm>
            <a:custGeom>
              <a:avLst/>
              <a:gdLst/>
              <a:ahLst/>
              <a:cxnLst/>
              <a:rect l="l" t="t" r="r" b="b"/>
              <a:pathLst>
                <a:path w="24764" h="44450">
                  <a:moveTo>
                    <a:pt x="13096" y="0"/>
                  </a:moveTo>
                  <a:lnTo>
                    <a:pt x="14753" y="0"/>
                  </a:lnTo>
                  <a:lnTo>
                    <a:pt x="14753" y="37699"/>
                  </a:lnTo>
                  <a:lnTo>
                    <a:pt x="14753" y="40951"/>
                  </a:lnTo>
                  <a:lnTo>
                    <a:pt x="16378" y="42610"/>
                  </a:lnTo>
                  <a:lnTo>
                    <a:pt x="18035" y="42610"/>
                  </a:lnTo>
                  <a:lnTo>
                    <a:pt x="19660" y="42610"/>
                  </a:lnTo>
                  <a:lnTo>
                    <a:pt x="24578" y="42610"/>
                  </a:lnTo>
                  <a:lnTo>
                    <a:pt x="24578" y="44236"/>
                  </a:lnTo>
                  <a:lnTo>
                    <a:pt x="0" y="44236"/>
                  </a:lnTo>
                  <a:lnTo>
                    <a:pt x="0" y="42610"/>
                  </a:lnTo>
                  <a:lnTo>
                    <a:pt x="4939" y="42610"/>
                  </a:lnTo>
                  <a:lnTo>
                    <a:pt x="6564" y="42610"/>
                  </a:lnTo>
                  <a:lnTo>
                    <a:pt x="8189" y="42610"/>
                  </a:lnTo>
                  <a:lnTo>
                    <a:pt x="9846" y="40951"/>
                  </a:lnTo>
                  <a:lnTo>
                    <a:pt x="9846" y="37699"/>
                  </a:lnTo>
                  <a:lnTo>
                    <a:pt x="9846" y="13104"/>
                  </a:lnTo>
                  <a:lnTo>
                    <a:pt x="8189" y="9820"/>
                  </a:lnTo>
                  <a:lnTo>
                    <a:pt x="8189" y="8194"/>
                  </a:lnTo>
                  <a:lnTo>
                    <a:pt x="4939" y="6568"/>
                  </a:lnTo>
                  <a:lnTo>
                    <a:pt x="0" y="6568"/>
                  </a:lnTo>
                  <a:lnTo>
                    <a:pt x="0" y="4910"/>
                  </a:lnTo>
                  <a:lnTo>
                    <a:pt x="4939" y="4910"/>
                  </a:lnTo>
                  <a:lnTo>
                    <a:pt x="8189" y="3284"/>
                  </a:lnTo>
                  <a:lnTo>
                    <a:pt x="11471" y="3284"/>
                  </a:lnTo>
                  <a:lnTo>
                    <a:pt x="13096" y="0"/>
                  </a:lnTo>
                  <a:close/>
                </a:path>
              </a:pathLst>
            </a:custGeom>
            <a:ln w="3175">
              <a:solidFill>
                <a:srgbClr val="000000"/>
              </a:solidFill>
            </a:ln>
          </p:spPr>
          <p:txBody>
            <a:bodyPr wrap="square" lIns="0" tIns="0" rIns="0" bIns="0" rtlCol="0"/>
            <a:lstStyle/>
            <a:p>
              <a:endParaRPr/>
            </a:p>
          </p:txBody>
        </p:sp>
        <p:sp>
          <p:nvSpPr>
            <p:cNvPr id="166" name="object 166"/>
            <p:cNvSpPr/>
            <p:nvPr/>
          </p:nvSpPr>
          <p:spPr>
            <a:xfrm>
              <a:off x="1695550" y="3474234"/>
              <a:ext cx="39370" cy="39370"/>
            </a:xfrm>
            <a:custGeom>
              <a:avLst/>
              <a:gdLst/>
              <a:ahLst/>
              <a:cxnLst/>
              <a:rect l="l" t="t" r="r" b="b"/>
              <a:pathLst>
                <a:path w="39369" h="39370">
                  <a:moveTo>
                    <a:pt x="21263" y="0"/>
                  </a:moveTo>
                  <a:lnTo>
                    <a:pt x="18013" y="0"/>
                  </a:lnTo>
                  <a:lnTo>
                    <a:pt x="18013" y="18026"/>
                  </a:lnTo>
                  <a:lnTo>
                    <a:pt x="0" y="18026"/>
                  </a:lnTo>
                  <a:lnTo>
                    <a:pt x="0" y="21310"/>
                  </a:lnTo>
                  <a:lnTo>
                    <a:pt x="18013" y="21310"/>
                  </a:lnTo>
                  <a:lnTo>
                    <a:pt x="18013" y="39325"/>
                  </a:lnTo>
                  <a:lnTo>
                    <a:pt x="21263" y="39325"/>
                  </a:lnTo>
                  <a:lnTo>
                    <a:pt x="21263" y="21310"/>
                  </a:lnTo>
                  <a:lnTo>
                    <a:pt x="39299" y="21310"/>
                  </a:lnTo>
                  <a:lnTo>
                    <a:pt x="39299" y="18026"/>
                  </a:lnTo>
                  <a:lnTo>
                    <a:pt x="21263" y="18026"/>
                  </a:lnTo>
                  <a:lnTo>
                    <a:pt x="21263" y="0"/>
                  </a:lnTo>
                  <a:close/>
                </a:path>
              </a:pathLst>
            </a:custGeom>
            <a:solidFill>
              <a:srgbClr val="000000"/>
            </a:solidFill>
          </p:spPr>
          <p:txBody>
            <a:bodyPr wrap="square" lIns="0" tIns="0" rIns="0" bIns="0" rtlCol="0"/>
            <a:lstStyle/>
            <a:p>
              <a:endParaRPr/>
            </a:p>
          </p:txBody>
        </p:sp>
        <p:sp>
          <p:nvSpPr>
            <p:cNvPr id="167" name="object 167"/>
            <p:cNvSpPr/>
            <p:nvPr/>
          </p:nvSpPr>
          <p:spPr>
            <a:xfrm>
              <a:off x="1695550" y="3474234"/>
              <a:ext cx="39370" cy="39370"/>
            </a:xfrm>
            <a:custGeom>
              <a:avLst/>
              <a:gdLst/>
              <a:ahLst/>
              <a:cxnLst/>
              <a:rect l="l" t="t" r="r" b="b"/>
              <a:pathLst>
                <a:path w="39369" h="39370">
                  <a:moveTo>
                    <a:pt x="18013" y="0"/>
                  </a:moveTo>
                  <a:lnTo>
                    <a:pt x="21263" y="0"/>
                  </a:lnTo>
                  <a:lnTo>
                    <a:pt x="21263" y="18026"/>
                  </a:lnTo>
                  <a:lnTo>
                    <a:pt x="39299" y="18026"/>
                  </a:lnTo>
                  <a:lnTo>
                    <a:pt x="39299" y="21310"/>
                  </a:lnTo>
                  <a:lnTo>
                    <a:pt x="21263" y="21310"/>
                  </a:lnTo>
                  <a:lnTo>
                    <a:pt x="21263" y="39325"/>
                  </a:lnTo>
                  <a:lnTo>
                    <a:pt x="18013" y="39325"/>
                  </a:lnTo>
                  <a:lnTo>
                    <a:pt x="18013" y="21310"/>
                  </a:lnTo>
                  <a:lnTo>
                    <a:pt x="0" y="21310"/>
                  </a:lnTo>
                  <a:lnTo>
                    <a:pt x="0" y="18026"/>
                  </a:lnTo>
                  <a:lnTo>
                    <a:pt x="18013" y="18026"/>
                  </a:lnTo>
                  <a:lnTo>
                    <a:pt x="18013" y="0"/>
                  </a:lnTo>
                  <a:close/>
                </a:path>
              </a:pathLst>
            </a:custGeom>
            <a:ln w="3175">
              <a:solidFill>
                <a:srgbClr val="000000"/>
              </a:solidFill>
            </a:ln>
          </p:spPr>
          <p:txBody>
            <a:bodyPr wrap="square" lIns="0" tIns="0" rIns="0" bIns="0" rtlCol="0"/>
            <a:lstStyle/>
            <a:p>
              <a:endParaRPr/>
            </a:p>
          </p:txBody>
        </p:sp>
        <p:sp>
          <p:nvSpPr>
            <p:cNvPr id="168" name="object 168"/>
            <p:cNvSpPr/>
            <p:nvPr/>
          </p:nvSpPr>
          <p:spPr>
            <a:xfrm>
              <a:off x="1983750" y="3546328"/>
              <a:ext cx="50800" cy="52705"/>
            </a:xfrm>
            <a:custGeom>
              <a:avLst/>
              <a:gdLst/>
              <a:ahLst/>
              <a:cxnLst/>
              <a:rect l="l" t="t" r="r" b="b"/>
              <a:pathLst>
                <a:path w="50800" h="52704">
                  <a:moveTo>
                    <a:pt x="27827" y="0"/>
                  </a:moveTo>
                  <a:lnTo>
                    <a:pt x="22920" y="0"/>
                  </a:lnTo>
                  <a:lnTo>
                    <a:pt x="22920" y="22957"/>
                  </a:lnTo>
                  <a:lnTo>
                    <a:pt x="0" y="22957"/>
                  </a:lnTo>
                  <a:lnTo>
                    <a:pt x="0" y="29494"/>
                  </a:lnTo>
                  <a:lnTo>
                    <a:pt x="22920" y="29494"/>
                  </a:lnTo>
                  <a:lnTo>
                    <a:pt x="22920" y="52430"/>
                  </a:lnTo>
                  <a:lnTo>
                    <a:pt x="27827" y="52430"/>
                  </a:lnTo>
                  <a:lnTo>
                    <a:pt x="27827" y="29494"/>
                  </a:lnTo>
                  <a:lnTo>
                    <a:pt x="50748" y="29494"/>
                  </a:lnTo>
                  <a:lnTo>
                    <a:pt x="50748" y="22957"/>
                  </a:lnTo>
                  <a:lnTo>
                    <a:pt x="27827" y="22957"/>
                  </a:lnTo>
                  <a:lnTo>
                    <a:pt x="27827" y="0"/>
                  </a:lnTo>
                  <a:close/>
                </a:path>
              </a:pathLst>
            </a:custGeom>
            <a:solidFill>
              <a:srgbClr val="000000"/>
            </a:solidFill>
          </p:spPr>
          <p:txBody>
            <a:bodyPr wrap="square" lIns="0" tIns="0" rIns="0" bIns="0" rtlCol="0"/>
            <a:lstStyle/>
            <a:p>
              <a:endParaRPr/>
            </a:p>
          </p:txBody>
        </p:sp>
        <p:sp>
          <p:nvSpPr>
            <p:cNvPr id="169" name="object 169"/>
            <p:cNvSpPr/>
            <p:nvPr/>
          </p:nvSpPr>
          <p:spPr>
            <a:xfrm>
              <a:off x="1983750" y="3546328"/>
              <a:ext cx="50800" cy="52705"/>
            </a:xfrm>
            <a:custGeom>
              <a:avLst/>
              <a:gdLst/>
              <a:ahLst/>
              <a:cxnLst/>
              <a:rect l="l" t="t" r="r" b="b"/>
              <a:pathLst>
                <a:path w="50800" h="52704">
                  <a:moveTo>
                    <a:pt x="22920" y="0"/>
                  </a:moveTo>
                  <a:lnTo>
                    <a:pt x="27827" y="0"/>
                  </a:lnTo>
                  <a:lnTo>
                    <a:pt x="27827" y="22957"/>
                  </a:lnTo>
                  <a:lnTo>
                    <a:pt x="50748" y="22957"/>
                  </a:lnTo>
                  <a:lnTo>
                    <a:pt x="50748" y="29494"/>
                  </a:lnTo>
                  <a:lnTo>
                    <a:pt x="27827" y="29494"/>
                  </a:lnTo>
                  <a:lnTo>
                    <a:pt x="27827" y="52430"/>
                  </a:lnTo>
                  <a:lnTo>
                    <a:pt x="22920" y="52430"/>
                  </a:lnTo>
                  <a:lnTo>
                    <a:pt x="22920" y="29494"/>
                  </a:lnTo>
                  <a:lnTo>
                    <a:pt x="0" y="29494"/>
                  </a:lnTo>
                  <a:lnTo>
                    <a:pt x="0" y="22957"/>
                  </a:lnTo>
                  <a:lnTo>
                    <a:pt x="22920" y="22957"/>
                  </a:lnTo>
                  <a:lnTo>
                    <a:pt x="22920" y="0"/>
                  </a:lnTo>
                  <a:close/>
                </a:path>
              </a:pathLst>
            </a:custGeom>
            <a:ln w="3175">
              <a:solidFill>
                <a:srgbClr val="000000"/>
              </a:solidFill>
            </a:ln>
          </p:spPr>
          <p:txBody>
            <a:bodyPr wrap="square" lIns="0" tIns="0" rIns="0" bIns="0" rtlCol="0"/>
            <a:lstStyle/>
            <a:p>
              <a:endParaRPr/>
            </a:p>
          </p:txBody>
        </p:sp>
        <p:sp>
          <p:nvSpPr>
            <p:cNvPr id="170" name="object 170"/>
            <p:cNvSpPr/>
            <p:nvPr/>
          </p:nvSpPr>
          <p:spPr>
            <a:xfrm>
              <a:off x="2045970" y="3541406"/>
              <a:ext cx="62230" cy="57785"/>
            </a:xfrm>
            <a:custGeom>
              <a:avLst/>
              <a:gdLst/>
              <a:ahLst/>
              <a:cxnLst/>
              <a:rect l="l" t="t" r="r" b="b"/>
              <a:pathLst>
                <a:path w="62230" h="57785">
                  <a:moveTo>
                    <a:pt x="22910" y="1658"/>
                  </a:moveTo>
                  <a:lnTo>
                    <a:pt x="4906" y="1658"/>
                  </a:lnTo>
                  <a:lnTo>
                    <a:pt x="9814" y="3284"/>
                  </a:lnTo>
                  <a:lnTo>
                    <a:pt x="13096" y="6568"/>
                  </a:lnTo>
                  <a:lnTo>
                    <a:pt x="16378" y="11478"/>
                  </a:lnTo>
                  <a:lnTo>
                    <a:pt x="27827" y="29505"/>
                  </a:lnTo>
                  <a:lnTo>
                    <a:pt x="14721" y="45894"/>
                  </a:lnTo>
                  <a:lnTo>
                    <a:pt x="11438" y="49157"/>
                  </a:lnTo>
                  <a:lnTo>
                    <a:pt x="9814" y="50815"/>
                  </a:lnTo>
                  <a:lnTo>
                    <a:pt x="4907" y="54067"/>
                  </a:lnTo>
                  <a:lnTo>
                    <a:pt x="0" y="55725"/>
                  </a:lnTo>
                  <a:lnTo>
                    <a:pt x="0" y="57351"/>
                  </a:lnTo>
                  <a:lnTo>
                    <a:pt x="21285" y="57351"/>
                  </a:lnTo>
                  <a:lnTo>
                    <a:pt x="21285" y="55725"/>
                  </a:lnTo>
                  <a:lnTo>
                    <a:pt x="18003" y="55725"/>
                  </a:lnTo>
                  <a:lnTo>
                    <a:pt x="16378" y="54067"/>
                  </a:lnTo>
                  <a:lnTo>
                    <a:pt x="14721" y="52441"/>
                  </a:lnTo>
                  <a:lnTo>
                    <a:pt x="16378" y="50815"/>
                  </a:lnTo>
                  <a:lnTo>
                    <a:pt x="16378" y="49157"/>
                  </a:lnTo>
                  <a:lnTo>
                    <a:pt x="18003" y="47531"/>
                  </a:lnTo>
                  <a:lnTo>
                    <a:pt x="29474" y="31131"/>
                  </a:lnTo>
                  <a:lnTo>
                    <a:pt x="39832" y="31131"/>
                  </a:lnTo>
                  <a:lnTo>
                    <a:pt x="36016" y="24594"/>
                  </a:lnTo>
                  <a:lnTo>
                    <a:pt x="37305" y="22936"/>
                  </a:lnTo>
                  <a:lnTo>
                    <a:pt x="32734" y="22936"/>
                  </a:lnTo>
                  <a:lnTo>
                    <a:pt x="24545" y="8194"/>
                  </a:lnTo>
                  <a:lnTo>
                    <a:pt x="22910" y="6568"/>
                  </a:lnTo>
                  <a:lnTo>
                    <a:pt x="22910" y="1658"/>
                  </a:lnTo>
                  <a:close/>
                </a:path>
                <a:path w="62230" h="57785">
                  <a:moveTo>
                    <a:pt x="39832" y="31131"/>
                  </a:moveTo>
                  <a:lnTo>
                    <a:pt x="29474" y="31131"/>
                  </a:lnTo>
                  <a:lnTo>
                    <a:pt x="39299" y="45894"/>
                  </a:lnTo>
                  <a:lnTo>
                    <a:pt x="40923" y="49157"/>
                  </a:lnTo>
                  <a:lnTo>
                    <a:pt x="42581" y="50815"/>
                  </a:lnTo>
                  <a:lnTo>
                    <a:pt x="42581" y="54067"/>
                  </a:lnTo>
                  <a:lnTo>
                    <a:pt x="40923" y="55725"/>
                  </a:lnTo>
                  <a:lnTo>
                    <a:pt x="37641" y="55725"/>
                  </a:lnTo>
                  <a:lnTo>
                    <a:pt x="37641" y="57351"/>
                  </a:lnTo>
                  <a:lnTo>
                    <a:pt x="62209" y="57351"/>
                  </a:lnTo>
                  <a:lnTo>
                    <a:pt x="62209" y="55725"/>
                  </a:lnTo>
                  <a:lnTo>
                    <a:pt x="57302" y="54067"/>
                  </a:lnTo>
                  <a:lnTo>
                    <a:pt x="55644" y="52441"/>
                  </a:lnTo>
                  <a:lnTo>
                    <a:pt x="47488" y="44246"/>
                  </a:lnTo>
                  <a:lnTo>
                    <a:pt x="39832" y="31131"/>
                  </a:lnTo>
                  <a:close/>
                </a:path>
                <a:path w="62230" h="57785">
                  <a:moveTo>
                    <a:pt x="55644" y="1658"/>
                  </a:moveTo>
                  <a:lnTo>
                    <a:pt x="44206" y="1658"/>
                  </a:lnTo>
                  <a:lnTo>
                    <a:pt x="45830" y="3284"/>
                  </a:lnTo>
                  <a:lnTo>
                    <a:pt x="45830" y="6568"/>
                  </a:lnTo>
                  <a:lnTo>
                    <a:pt x="44206" y="6568"/>
                  </a:lnTo>
                  <a:lnTo>
                    <a:pt x="42581" y="9831"/>
                  </a:lnTo>
                  <a:lnTo>
                    <a:pt x="32734" y="22936"/>
                  </a:lnTo>
                  <a:lnTo>
                    <a:pt x="37305" y="22936"/>
                  </a:lnTo>
                  <a:lnTo>
                    <a:pt x="47488" y="9831"/>
                  </a:lnTo>
                  <a:lnTo>
                    <a:pt x="49113" y="6568"/>
                  </a:lnTo>
                  <a:lnTo>
                    <a:pt x="52395" y="4921"/>
                  </a:lnTo>
                  <a:lnTo>
                    <a:pt x="55644" y="1658"/>
                  </a:lnTo>
                  <a:close/>
                </a:path>
                <a:path w="62230" h="57785">
                  <a:moveTo>
                    <a:pt x="27827" y="0"/>
                  </a:moveTo>
                  <a:lnTo>
                    <a:pt x="1624" y="0"/>
                  </a:lnTo>
                  <a:lnTo>
                    <a:pt x="1624" y="1658"/>
                  </a:lnTo>
                  <a:lnTo>
                    <a:pt x="27827" y="1658"/>
                  </a:lnTo>
                  <a:lnTo>
                    <a:pt x="27827" y="0"/>
                  </a:lnTo>
                  <a:close/>
                </a:path>
                <a:path w="62230" h="57785">
                  <a:moveTo>
                    <a:pt x="60584" y="0"/>
                  </a:moveTo>
                  <a:lnTo>
                    <a:pt x="39299" y="0"/>
                  </a:lnTo>
                  <a:lnTo>
                    <a:pt x="39299" y="1658"/>
                  </a:lnTo>
                  <a:lnTo>
                    <a:pt x="60584" y="1658"/>
                  </a:lnTo>
                  <a:lnTo>
                    <a:pt x="60584" y="0"/>
                  </a:lnTo>
                  <a:close/>
                </a:path>
              </a:pathLst>
            </a:custGeom>
            <a:solidFill>
              <a:srgbClr val="000000"/>
            </a:solidFill>
          </p:spPr>
          <p:txBody>
            <a:bodyPr wrap="square" lIns="0" tIns="0" rIns="0" bIns="0" rtlCol="0"/>
            <a:lstStyle/>
            <a:p>
              <a:endParaRPr/>
            </a:p>
          </p:txBody>
        </p:sp>
        <p:sp>
          <p:nvSpPr>
            <p:cNvPr id="171" name="object 171"/>
            <p:cNvSpPr/>
            <p:nvPr/>
          </p:nvSpPr>
          <p:spPr>
            <a:xfrm>
              <a:off x="2045970" y="3541406"/>
              <a:ext cx="62230" cy="57785"/>
            </a:xfrm>
            <a:custGeom>
              <a:avLst/>
              <a:gdLst/>
              <a:ahLst/>
              <a:cxnLst/>
              <a:rect l="l" t="t" r="r" b="b"/>
              <a:pathLst>
                <a:path w="62230" h="57785">
                  <a:moveTo>
                    <a:pt x="36016" y="24594"/>
                  </a:moveTo>
                  <a:lnTo>
                    <a:pt x="62209" y="55725"/>
                  </a:lnTo>
                  <a:lnTo>
                    <a:pt x="62209" y="57351"/>
                  </a:lnTo>
                  <a:lnTo>
                    <a:pt x="37641" y="57351"/>
                  </a:lnTo>
                  <a:lnTo>
                    <a:pt x="37641" y="55725"/>
                  </a:lnTo>
                  <a:lnTo>
                    <a:pt x="39299" y="55725"/>
                  </a:lnTo>
                  <a:lnTo>
                    <a:pt x="40923" y="55725"/>
                  </a:lnTo>
                  <a:lnTo>
                    <a:pt x="42581" y="54067"/>
                  </a:lnTo>
                  <a:lnTo>
                    <a:pt x="42581" y="52441"/>
                  </a:lnTo>
                  <a:lnTo>
                    <a:pt x="42581" y="50815"/>
                  </a:lnTo>
                  <a:lnTo>
                    <a:pt x="40923" y="49157"/>
                  </a:lnTo>
                  <a:lnTo>
                    <a:pt x="39299" y="45894"/>
                  </a:lnTo>
                  <a:lnTo>
                    <a:pt x="29474" y="31131"/>
                  </a:lnTo>
                  <a:lnTo>
                    <a:pt x="18003" y="47531"/>
                  </a:lnTo>
                  <a:lnTo>
                    <a:pt x="16378" y="49157"/>
                  </a:lnTo>
                  <a:lnTo>
                    <a:pt x="16378" y="50815"/>
                  </a:lnTo>
                  <a:lnTo>
                    <a:pt x="14721" y="52441"/>
                  </a:lnTo>
                  <a:lnTo>
                    <a:pt x="16378" y="54067"/>
                  </a:lnTo>
                  <a:lnTo>
                    <a:pt x="18003" y="55725"/>
                  </a:lnTo>
                  <a:lnTo>
                    <a:pt x="21285" y="55725"/>
                  </a:lnTo>
                  <a:lnTo>
                    <a:pt x="21285" y="57351"/>
                  </a:lnTo>
                  <a:lnTo>
                    <a:pt x="0" y="57351"/>
                  </a:lnTo>
                  <a:lnTo>
                    <a:pt x="0" y="55725"/>
                  </a:lnTo>
                  <a:lnTo>
                    <a:pt x="4907" y="54067"/>
                  </a:lnTo>
                  <a:lnTo>
                    <a:pt x="9814" y="50815"/>
                  </a:lnTo>
                  <a:lnTo>
                    <a:pt x="11438" y="49157"/>
                  </a:lnTo>
                  <a:lnTo>
                    <a:pt x="14721" y="45894"/>
                  </a:lnTo>
                  <a:lnTo>
                    <a:pt x="27827" y="29505"/>
                  </a:lnTo>
                  <a:lnTo>
                    <a:pt x="16378" y="11478"/>
                  </a:lnTo>
                  <a:lnTo>
                    <a:pt x="13096" y="6568"/>
                  </a:lnTo>
                  <a:lnTo>
                    <a:pt x="9814" y="3284"/>
                  </a:lnTo>
                  <a:lnTo>
                    <a:pt x="4906" y="1658"/>
                  </a:lnTo>
                  <a:lnTo>
                    <a:pt x="1624" y="1658"/>
                  </a:lnTo>
                  <a:lnTo>
                    <a:pt x="1624" y="0"/>
                  </a:lnTo>
                  <a:lnTo>
                    <a:pt x="27827" y="0"/>
                  </a:lnTo>
                  <a:lnTo>
                    <a:pt x="27827" y="1658"/>
                  </a:lnTo>
                  <a:lnTo>
                    <a:pt x="26192" y="1658"/>
                  </a:lnTo>
                  <a:lnTo>
                    <a:pt x="22910" y="1658"/>
                  </a:lnTo>
                  <a:lnTo>
                    <a:pt x="22910" y="3284"/>
                  </a:lnTo>
                  <a:lnTo>
                    <a:pt x="22910" y="4921"/>
                  </a:lnTo>
                  <a:lnTo>
                    <a:pt x="22910" y="6568"/>
                  </a:lnTo>
                  <a:lnTo>
                    <a:pt x="24545" y="8194"/>
                  </a:lnTo>
                  <a:lnTo>
                    <a:pt x="32734" y="22936"/>
                  </a:lnTo>
                  <a:lnTo>
                    <a:pt x="42581" y="9831"/>
                  </a:lnTo>
                  <a:lnTo>
                    <a:pt x="44206" y="6568"/>
                  </a:lnTo>
                  <a:lnTo>
                    <a:pt x="45830" y="6568"/>
                  </a:lnTo>
                  <a:lnTo>
                    <a:pt x="45830" y="4921"/>
                  </a:lnTo>
                  <a:lnTo>
                    <a:pt x="45830" y="3284"/>
                  </a:lnTo>
                  <a:lnTo>
                    <a:pt x="44206" y="1658"/>
                  </a:lnTo>
                  <a:lnTo>
                    <a:pt x="42581" y="1658"/>
                  </a:lnTo>
                  <a:lnTo>
                    <a:pt x="39299" y="1658"/>
                  </a:lnTo>
                  <a:lnTo>
                    <a:pt x="39299" y="0"/>
                  </a:lnTo>
                  <a:lnTo>
                    <a:pt x="60584" y="0"/>
                  </a:lnTo>
                  <a:lnTo>
                    <a:pt x="60584" y="1658"/>
                  </a:lnTo>
                  <a:lnTo>
                    <a:pt x="55644" y="1658"/>
                  </a:lnTo>
                  <a:lnTo>
                    <a:pt x="52395" y="4921"/>
                  </a:lnTo>
                  <a:lnTo>
                    <a:pt x="49113" y="6568"/>
                  </a:lnTo>
                  <a:lnTo>
                    <a:pt x="47488" y="9831"/>
                  </a:lnTo>
                  <a:lnTo>
                    <a:pt x="36016" y="24594"/>
                  </a:lnTo>
                  <a:close/>
                </a:path>
              </a:pathLst>
            </a:custGeom>
            <a:ln w="3175">
              <a:solidFill>
                <a:srgbClr val="000000"/>
              </a:solidFill>
            </a:ln>
          </p:spPr>
          <p:txBody>
            <a:bodyPr wrap="square" lIns="0" tIns="0" rIns="0" bIns="0" rtlCol="0"/>
            <a:lstStyle/>
            <a:p>
              <a:endParaRPr/>
            </a:p>
          </p:txBody>
        </p:sp>
        <p:pic>
          <p:nvPicPr>
            <p:cNvPr id="172" name="object 172"/>
            <p:cNvPicPr/>
            <p:nvPr/>
          </p:nvPicPr>
          <p:blipFill>
            <a:blip r:embed="rId30" cstate="print"/>
            <a:stretch>
              <a:fillRect/>
            </a:stretch>
          </p:blipFill>
          <p:spPr>
            <a:xfrm>
              <a:off x="1404876" y="4009193"/>
              <a:ext cx="633721" cy="144226"/>
            </a:xfrm>
            <a:prstGeom prst="rect">
              <a:avLst/>
            </a:prstGeom>
          </p:spPr>
        </p:pic>
        <p:sp>
          <p:nvSpPr>
            <p:cNvPr id="173" name="object 173"/>
            <p:cNvSpPr/>
            <p:nvPr/>
          </p:nvSpPr>
          <p:spPr>
            <a:xfrm>
              <a:off x="1983750" y="4083762"/>
              <a:ext cx="50800" cy="51435"/>
            </a:xfrm>
            <a:custGeom>
              <a:avLst/>
              <a:gdLst/>
              <a:ahLst/>
              <a:cxnLst/>
              <a:rect l="l" t="t" r="r" b="b"/>
              <a:pathLst>
                <a:path w="50800" h="51435">
                  <a:moveTo>
                    <a:pt x="27827" y="0"/>
                  </a:moveTo>
                  <a:lnTo>
                    <a:pt x="22920" y="0"/>
                  </a:lnTo>
                  <a:lnTo>
                    <a:pt x="22920" y="22936"/>
                  </a:lnTo>
                  <a:lnTo>
                    <a:pt x="0" y="22936"/>
                  </a:lnTo>
                  <a:lnTo>
                    <a:pt x="0" y="27879"/>
                  </a:lnTo>
                  <a:lnTo>
                    <a:pt x="22920" y="27879"/>
                  </a:lnTo>
                  <a:lnTo>
                    <a:pt x="22920" y="50815"/>
                  </a:lnTo>
                  <a:lnTo>
                    <a:pt x="27827" y="50815"/>
                  </a:lnTo>
                  <a:lnTo>
                    <a:pt x="27827" y="27879"/>
                  </a:lnTo>
                  <a:lnTo>
                    <a:pt x="50748" y="27879"/>
                  </a:lnTo>
                  <a:lnTo>
                    <a:pt x="50748" y="22936"/>
                  </a:lnTo>
                  <a:lnTo>
                    <a:pt x="27827" y="22936"/>
                  </a:lnTo>
                  <a:lnTo>
                    <a:pt x="27827" y="0"/>
                  </a:lnTo>
                  <a:close/>
                </a:path>
              </a:pathLst>
            </a:custGeom>
            <a:solidFill>
              <a:srgbClr val="000000"/>
            </a:solidFill>
          </p:spPr>
          <p:txBody>
            <a:bodyPr wrap="square" lIns="0" tIns="0" rIns="0" bIns="0" rtlCol="0"/>
            <a:lstStyle/>
            <a:p>
              <a:endParaRPr/>
            </a:p>
          </p:txBody>
        </p:sp>
        <p:sp>
          <p:nvSpPr>
            <p:cNvPr id="174" name="object 174"/>
            <p:cNvSpPr/>
            <p:nvPr/>
          </p:nvSpPr>
          <p:spPr>
            <a:xfrm>
              <a:off x="1983750" y="4083762"/>
              <a:ext cx="50800" cy="51435"/>
            </a:xfrm>
            <a:custGeom>
              <a:avLst/>
              <a:gdLst/>
              <a:ahLst/>
              <a:cxnLst/>
              <a:rect l="l" t="t" r="r" b="b"/>
              <a:pathLst>
                <a:path w="50800" h="51435">
                  <a:moveTo>
                    <a:pt x="22920" y="0"/>
                  </a:moveTo>
                  <a:lnTo>
                    <a:pt x="27827" y="0"/>
                  </a:lnTo>
                  <a:lnTo>
                    <a:pt x="27827" y="22936"/>
                  </a:lnTo>
                  <a:lnTo>
                    <a:pt x="50748" y="22936"/>
                  </a:lnTo>
                  <a:lnTo>
                    <a:pt x="50748" y="27879"/>
                  </a:lnTo>
                  <a:lnTo>
                    <a:pt x="27827" y="27879"/>
                  </a:lnTo>
                  <a:lnTo>
                    <a:pt x="27827" y="50815"/>
                  </a:lnTo>
                  <a:lnTo>
                    <a:pt x="22920" y="50815"/>
                  </a:lnTo>
                  <a:lnTo>
                    <a:pt x="22920" y="27879"/>
                  </a:lnTo>
                  <a:lnTo>
                    <a:pt x="0" y="27879"/>
                  </a:lnTo>
                  <a:lnTo>
                    <a:pt x="0" y="22936"/>
                  </a:lnTo>
                  <a:lnTo>
                    <a:pt x="22920" y="22936"/>
                  </a:lnTo>
                  <a:lnTo>
                    <a:pt x="22920" y="0"/>
                  </a:lnTo>
                  <a:close/>
                </a:path>
              </a:pathLst>
            </a:custGeom>
            <a:ln w="3175">
              <a:solidFill>
                <a:srgbClr val="000000"/>
              </a:solidFill>
            </a:ln>
          </p:spPr>
          <p:txBody>
            <a:bodyPr wrap="square" lIns="0" tIns="0" rIns="0" bIns="0" rtlCol="0"/>
            <a:lstStyle/>
            <a:p>
              <a:endParaRPr/>
            </a:p>
          </p:txBody>
        </p:sp>
        <p:sp>
          <p:nvSpPr>
            <p:cNvPr id="175" name="object 175"/>
            <p:cNvSpPr/>
            <p:nvPr/>
          </p:nvSpPr>
          <p:spPr>
            <a:xfrm>
              <a:off x="2045970" y="4077225"/>
              <a:ext cx="62230" cy="57785"/>
            </a:xfrm>
            <a:custGeom>
              <a:avLst/>
              <a:gdLst/>
              <a:ahLst/>
              <a:cxnLst/>
              <a:rect l="l" t="t" r="r" b="b"/>
              <a:pathLst>
                <a:path w="62230" h="57785">
                  <a:moveTo>
                    <a:pt x="21285" y="55693"/>
                  </a:moveTo>
                  <a:lnTo>
                    <a:pt x="0" y="55693"/>
                  </a:lnTo>
                  <a:lnTo>
                    <a:pt x="0" y="57351"/>
                  </a:lnTo>
                  <a:lnTo>
                    <a:pt x="21285" y="57351"/>
                  </a:lnTo>
                  <a:lnTo>
                    <a:pt x="21285" y="55693"/>
                  </a:lnTo>
                  <a:close/>
                </a:path>
                <a:path w="62230" h="57785">
                  <a:moveTo>
                    <a:pt x="62209" y="55693"/>
                  </a:moveTo>
                  <a:lnTo>
                    <a:pt x="37641" y="55693"/>
                  </a:lnTo>
                  <a:lnTo>
                    <a:pt x="37641" y="57351"/>
                  </a:lnTo>
                  <a:lnTo>
                    <a:pt x="62209" y="57351"/>
                  </a:lnTo>
                  <a:lnTo>
                    <a:pt x="62209" y="55693"/>
                  </a:lnTo>
                  <a:close/>
                </a:path>
                <a:path w="62230" h="57785">
                  <a:moveTo>
                    <a:pt x="26192" y="1626"/>
                  </a:moveTo>
                  <a:lnTo>
                    <a:pt x="4906" y="1626"/>
                  </a:lnTo>
                  <a:lnTo>
                    <a:pt x="9814" y="3252"/>
                  </a:lnTo>
                  <a:lnTo>
                    <a:pt x="13096" y="6536"/>
                  </a:lnTo>
                  <a:lnTo>
                    <a:pt x="16378" y="13104"/>
                  </a:lnTo>
                  <a:lnTo>
                    <a:pt x="27827" y="29472"/>
                  </a:lnTo>
                  <a:lnTo>
                    <a:pt x="14721" y="45872"/>
                  </a:lnTo>
                  <a:lnTo>
                    <a:pt x="11438" y="49146"/>
                  </a:lnTo>
                  <a:lnTo>
                    <a:pt x="9814" y="52430"/>
                  </a:lnTo>
                  <a:lnTo>
                    <a:pt x="4907" y="55693"/>
                  </a:lnTo>
                  <a:lnTo>
                    <a:pt x="16378" y="55693"/>
                  </a:lnTo>
                  <a:lnTo>
                    <a:pt x="16378" y="54067"/>
                  </a:lnTo>
                  <a:lnTo>
                    <a:pt x="14721" y="52430"/>
                  </a:lnTo>
                  <a:lnTo>
                    <a:pt x="16378" y="50783"/>
                  </a:lnTo>
                  <a:lnTo>
                    <a:pt x="16378" y="49146"/>
                  </a:lnTo>
                  <a:lnTo>
                    <a:pt x="18003" y="47498"/>
                  </a:lnTo>
                  <a:lnTo>
                    <a:pt x="29474" y="32757"/>
                  </a:lnTo>
                  <a:lnTo>
                    <a:pt x="40178" y="32757"/>
                  </a:lnTo>
                  <a:lnTo>
                    <a:pt x="36016" y="26220"/>
                  </a:lnTo>
                  <a:lnTo>
                    <a:pt x="38568" y="22936"/>
                  </a:lnTo>
                  <a:lnTo>
                    <a:pt x="32734" y="22936"/>
                  </a:lnTo>
                  <a:lnTo>
                    <a:pt x="24545" y="9820"/>
                  </a:lnTo>
                  <a:lnTo>
                    <a:pt x="22910" y="6536"/>
                  </a:lnTo>
                  <a:lnTo>
                    <a:pt x="22910" y="3252"/>
                  </a:lnTo>
                  <a:lnTo>
                    <a:pt x="26192" y="1626"/>
                  </a:lnTo>
                  <a:close/>
                </a:path>
                <a:path w="62230" h="57785">
                  <a:moveTo>
                    <a:pt x="40178" y="32757"/>
                  </a:moveTo>
                  <a:lnTo>
                    <a:pt x="29474" y="32757"/>
                  </a:lnTo>
                  <a:lnTo>
                    <a:pt x="39299" y="47498"/>
                  </a:lnTo>
                  <a:lnTo>
                    <a:pt x="40923" y="49146"/>
                  </a:lnTo>
                  <a:lnTo>
                    <a:pt x="42581" y="50783"/>
                  </a:lnTo>
                  <a:lnTo>
                    <a:pt x="42581" y="54067"/>
                  </a:lnTo>
                  <a:lnTo>
                    <a:pt x="40923" y="55693"/>
                  </a:lnTo>
                  <a:lnTo>
                    <a:pt x="57302" y="55693"/>
                  </a:lnTo>
                  <a:lnTo>
                    <a:pt x="55644" y="54067"/>
                  </a:lnTo>
                  <a:lnTo>
                    <a:pt x="50737" y="49146"/>
                  </a:lnTo>
                  <a:lnTo>
                    <a:pt x="47488" y="44236"/>
                  </a:lnTo>
                  <a:lnTo>
                    <a:pt x="40178" y="32757"/>
                  </a:lnTo>
                  <a:close/>
                </a:path>
                <a:path w="62230" h="57785">
                  <a:moveTo>
                    <a:pt x="60584" y="0"/>
                  </a:moveTo>
                  <a:lnTo>
                    <a:pt x="39299" y="0"/>
                  </a:lnTo>
                  <a:lnTo>
                    <a:pt x="39299" y="1626"/>
                  </a:lnTo>
                  <a:lnTo>
                    <a:pt x="44206" y="1626"/>
                  </a:lnTo>
                  <a:lnTo>
                    <a:pt x="45830" y="3252"/>
                  </a:lnTo>
                  <a:lnTo>
                    <a:pt x="45830" y="6536"/>
                  </a:lnTo>
                  <a:lnTo>
                    <a:pt x="42581" y="9820"/>
                  </a:lnTo>
                  <a:lnTo>
                    <a:pt x="32734" y="22936"/>
                  </a:lnTo>
                  <a:lnTo>
                    <a:pt x="38568" y="22936"/>
                  </a:lnTo>
                  <a:lnTo>
                    <a:pt x="47488" y="11457"/>
                  </a:lnTo>
                  <a:lnTo>
                    <a:pt x="49113" y="8194"/>
                  </a:lnTo>
                  <a:lnTo>
                    <a:pt x="52395" y="4910"/>
                  </a:lnTo>
                  <a:lnTo>
                    <a:pt x="55644" y="3252"/>
                  </a:lnTo>
                  <a:lnTo>
                    <a:pt x="60584" y="1626"/>
                  </a:lnTo>
                  <a:lnTo>
                    <a:pt x="60584" y="0"/>
                  </a:lnTo>
                  <a:close/>
                </a:path>
                <a:path w="62230" h="57785">
                  <a:moveTo>
                    <a:pt x="27827" y="0"/>
                  </a:moveTo>
                  <a:lnTo>
                    <a:pt x="1624" y="0"/>
                  </a:lnTo>
                  <a:lnTo>
                    <a:pt x="1624" y="1626"/>
                  </a:lnTo>
                  <a:lnTo>
                    <a:pt x="27827" y="1626"/>
                  </a:lnTo>
                  <a:lnTo>
                    <a:pt x="27827" y="0"/>
                  </a:lnTo>
                  <a:close/>
                </a:path>
              </a:pathLst>
            </a:custGeom>
            <a:solidFill>
              <a:srgbClr val="000000"/>
            </a:solidFill>
          </p:spPr>
          <p:txBody>
            <a:bodyPr wrap="square" lIns="0" tIns="0" rIns="0" bIns="0" rtlCol="0"/>
            <a:lstStyle/>
            <a:p>
              <a:endParaRPr/>
            </a:p>
          </p:txBody>
        </p:sp>
        <p:sp>
          <p:nvSpPr>
            <p:cNvPr id="176" name="object 176"/>
            <p:cNvSpPr/>
            <p:nvPr/>
          </p:nvSpPr>
          <p:spPr>
            <a:xfrm>
              <a:off x="2045970" y="4077225"/>
              <a:ext cx="62230" cy="57785"/>
            </a:xfrm>
            <a:custGeom>
              <a:avLst/>
              <a:gdLst/>
              <a:ahLst/>
              <a:cxnLst/>
              <a:rect l="l" t="t" r="r" b="b"/>
              <a:pathLst>
                <a:path w="62230" h="57785">
                  <a:moveTo>
                    <a:pt x="36016" y="26220"/>
                  </a:moveTo>
                  <a:lnTo>
                    <a:pt x="47488" y="44236"/>
                  </a:lnTo>
                  <a:lnTo>
                    <a:pt x="50737" y="49146"/>
                  </a:lnTo>
                  <a:lnTo>
                    <a:pt x="54020" y="52430"/>
                  </a:lnTo>
                  <a:lnTo>
                    <a:pt x="55644" y="54067"/>
                  </a:lnTo>
                  <a:lnTo>
                    <a:pt x="57302" y="55693"/>
                  </a:lnTo>
                  <a:lnTo>
                    <a:pt x="62209" y="55693"/>
                  </a:lnTo>
                  <a:lnTo>
                    <a:pt x="62209" y="57351"/>
                  </a:lnTo>
                  <a:lnTo>
                    <a:pt x="37641" y="57351"/>
                  </a:lnTo>
                  <a:lnTo>
                    <a:pt x="37641" y="55693"/>
                  </a:lnTo>
                  <a:lnTo>
                    <a:pt x="39299" y="55693"/>
                  </a:lnTo>
                  <a:lnTo>
                    <a:pt x="40923" y="55693"/>
                  </a:lnTo>
                  <a:lnTo>
                    <a:pt x="42581" y="54067"/>
                  </a:lnTo>
                  <a:lnTo>
                    <a:pt x="42581" y="52430"/>
                  </a:lnTo>
                  <a:lnTo>
                    <a:pt x="42581" y="50783"/>
                  </a:lnTo>
                  <a:lnTo>
                    <a:pt x="40923" y="49146"/>
                  </a:lnTo>
                  <a:lnTo>
                    <a:pt x="39299" y="47498"/>
                  </a:lnTo>
                  <a:lnTo>
                    <a:pt x="29474" y="32757"/>
                  </a:lnTo>
                  <a:lnTo>
                    <a:pt x="18003" y="47498"/>
                  </a:lnTo>
                  <a:lnTo>
                    <a:pt x="16378" y="49146"/>
                  </a:lnTo>
                  <a:lnTo>
                    <a:pt x="16378" y="50783"/>
                  </a:lnTo>
                  <a:lnTo>
                    <a:pt x="14721" y="52430"/>
                  </a:lnTo>
                  <a:lnTo>
                    <a:pt x="16378" y="54067"/>
                  </a:lnTo>
                  <a:lnTo>
                    <a:pt x="16378" y="55693"/>
                  </a:lnTo>
                  <a:lnTo>
                    <a:pt x="18003" y="55693"/>
                  </a:lnTo>
                  <a:lnTo>
                    <a:pt x="21285" y="55693"/>
                  </a:lnTo>
                  <a:lnTo>
                    <a:pt x="21285" y="57351"/>
                  </a:lnTo>
                  <a:lnTo>
                    <a:pt x="0" y="57351"/>
                  </a:lnTo>
                  <a:lnTo>
                    <a:pt x="0" y="55693"/>
                  </a:lnTo>
                  <a:lnTo>
                    <a:pt x="4907" y="55693"/>
                  </a:lnTo>
                  <a:lnTo>
                    <a:pt x="9814" y="52430"/>
                  </a:lnTo>
                  <a:lnTo>
                    <a:pt x="11438" y="49146"/>
                  </a:lnTo>
                  <a:lnTo>
                    <a:pt x="14721" y="45872"/>
                  </a:lnTo>
                  <a:lnTo>
                    <a:pt x="27827" y="29472"/>
                  </a:lnTo>
                  <a:lnTo>
                    <a:pt x="16378" y="13104"/>
                  </a:lnTo>
                  <a:lnTo>
                    <a:pt x="13096" y="6536"/>
                  </a:lnTo>
                  <a:lnTo>
                    <a:pt x="9814" y="3252"/>
                  </a:lnTo>
                  <a:lnTo>
                    <a:pt x="4906" y="1626"/>
                  </a:lnTo>
                  <a:lnTo>
                    <a:pt x="1624" y="1626"/>
                  </a:lnTo>
                  <a:lnTo>
                    <a:pt x="1624" y="0"/>
                  </a:lnTo>
                  <a:lnTo>
                    <a:pt x="27827" y="0"/>
                  </a:lnTo>
                  <a:lnTo>
                    <a:pt x="27827" y="1626"/>
                  </a:lnTo>
                  <a:lnTo>
                    <a:pt x="26192" y="1626"/>
                  </a:lnTo>
                  <a:lnTo>
                    <a:pt x="22910" y="3252"/>
                  </a:lnTo>
                  <a:lnTo>
                    <a:pt x="22910" y="4910"/>
                  </a:lnTo>
                  <a:lnTo>
                    <a:pt x="22910" y="6536"/>
                  </a:lnTo>
                  <a:lnTo>
                    <a:pt x="24545" y="9820"/>
                  </a:lnTo>
                  <a:lnTo>
                    <a:pt x="32734" y="22936"/>
                  </a:lnTo>
                  <a:lnTo>
                    <a:pt x="42581" y="9820"/>
                  </a:lnTo>
                  <a:lnTo>
                    <a:pt x="44206" y="8194"/>
                  </a:lnTo>
                  <a:lnTo>
                    <a:pt x="45830" y="6536"/>
                  </a:lnTo>
                  <a:lnTo>
                    <a:pt x="45830" y="4910"/>
                  </a:lnTo>
                  <a:lnTo>
                    <a:pt x="45830" y="3252"/>
                  </a:lnTo>
                  <a:lnTo>
                    <a:pt x="44206" y="1626"/>
                  </a:lnTo>
                  <a:lnTo>
                    <a:pt x="42581" y="1626"/>
                  </a:lnTo>
                  <a:lnTo>
                    <a:pt x="39299" y="1626"/>
                  </a:lnTo>
                  <a:lnTo>
                    <a:pt x="39299" y="0"/>
                  </a:lnTo>
                  <a:lnTo>
                    <a:pt x="60584" y="0"/>
                  </a:lnTo>
                  <a:lnTo>
                    <a:pt x="60584" y="1626"/>
                  </a:lnTo>
                  <a:lnTo>
                    <a:pt x="55644" y="3252"/>
                  </a:lnTo>
                  <a:lnTo>
                    <a:pt x="52395" y="4910"/>
                  </a:lnTo>
                  <a:lnTo>
                    <a:pt x="49113" y="8194"/>
                  </a:lnTo>
                  <a:lnTo>
                    <a:pt x="47488" y="11457"/>
                  </a:lnTo>
                  <a:lnTo>
                    <a:pt x="36016" y="26220"/>
                  </a:lnTo>
                  <a:close/>
                </a:path>
              </a:pathLst>
            </a:custGeom>
            <a:ln w="3175">
              <a:solidFill>
                <a:srgbClr val="000000"/>
              </a:solidFill>
            </a:ln>
          </p:spPr>
          <p:txBody>
            <a:bodyPr wrap="square" lIns="0" tIns="0" rIns="0" bIns="0" rtlCol="0"/>
            <a:lstStyle/>
            <a:p>
              <a:endParaRPr/>
            </a:p>
          </p:txBody>
        </p:sp>
        <p:sp>
          <p:nvSpPr>
            <p:cNvPr id="177" name="object 177"/>
            <p:cNvSpPr/>
            <p:nvPr/>
          </p:nvSpPr>
          <p:spPr>
            <a:xfrm>
              <a:off x="1983750" y="4514709"/>
              <a:ext cx="50800" cy="50800"/>
            </a:xfrm>
            <a:custGeom>
              <a:avLst/>
              <a:gdLst/>
              <a:ahLst/>
              <a:cxnLst/>
              <a:rect l="l" t="t" r="r" b="b"/>
              <a:pathLst>
                <a:path w="50800" h="50800">
                  <a:moveTo>
                    <a:pt x="27827" y="0"/>
                  </a:moveTo>
                  <a:lnTo>
                    <a:pt x="22920" y="0"/>
                  </a:lnTo>
                  <a:lnTo>
                    <a:pt x="22920" y="22936"/>
                  </a:lnTo>
                  <a:lnTo>
                    <a:pt x="0" y="22936"/>
                  </a:lnTo>
                  <a:lnTo>
                    <a:pt x="0" y="27846"/>
                  </a:lnTo>
                  <a:lnTo>
                    <a:pt x="22920" y="27846"/>
                  </a:lnTo>
                  <a:lnTo>
                    <a:pt x="22920" y="50783"/>
                  </a:lnTo>
                  <a:lnTo>
                    <a:pt x="27827" y="50783"/>
                  </a:lnTo>
                  <a:lnTo>
                    <a:pt x="27827" y="27846"/>
                  </a:lnTo>
                  <a:lnTo>
                    <a:pt x="50748" y="27846"/>
                  </a:lnTo>
                  <a:lnTo>
                    <a:pt x="50748" y="22936"/>
                  </a:lnTo>
                  <a:lnTo>
                    <a:pt x="27827" y="22936"/>
                  </a:lnTo>
                  <a:lnTo>
                    <a:pt x="27827" y="0"/>
                  </a:lnTo>
                  <a:close/>
                </a:path>
              </a:pathLst>
            </a:custGeom>
            <a:solidFill>
              <a:srgbClr val="000000"/>
            </a:solidFill>
          </p:spPr>
          <p:txBody>
            <a:bodyPr wrap="square" lIns="0" tIns="0" rIns="0" bIns="0" rtlCol="0"/>
            <a:lstStyle/>
            <a:p>
              <a:endParaRPr/>
            </a:p>
          </p:txBody>
        </p:sp>
        <p:sp>
          <p:nvSpPr>
            <p:cNvPr id="178" name="object 178"/>
            <p:cNvSpPr/>
            <p:nvPr/>
          </p:nvSpPr>
          <p:spPr>
            <a:xfrm>
              <a:off x="1983750" y="4514709"/>
              <a:ext cx="50800" cy="50800"/>
            </a:xfrm>
            <a:custGeom>
              <a:avLst/>
              <a:gdLst/>
              <a:ahLst/>
              <a:cxnLst/>
              <a:rect l="l" t="t" r="r" b="b"/>
              <a:pathLst>
                <a:path w="50800" h="50800">
                  <a:moveTo>
                    <a:pt x="22920" y="0"/>
                  </a:moveTo>
                  <a:lnTo>
                    <a:pt x="27827" y="0"/>
                  </a:lnTo>
                  <a:lnTo>
                    <a:pt x="27827" y="22936"/>
                  </a:lnTo>
                  <a:lnTo>
                    <a:pt x="50748" y="22936"/>
                  </a:lnTo>
                  <a:lnTo>
                    <a:pt x="50748" y="27846"/>
                  </a:lnTo>
                  <a:lnTo>
                    <a:pt x="27827" y="27846"/>
                  </a:lnTo>
                  <a:lnTo>
                    <a:pt x="27827" y="50783"/>
                  </a:lnTo>
                  <a:lnTo>
                    <a:pt x="22920" y="50783"/>
                  </a:lnTo>
                  <a:lnTo>
                    <a:pt x="22920" y="27846"/>
                  </a:lnTo>
                  <a:lnTo>
                    <a:pt x="0" y="27846"/>
                  </a:lnTo>
                  <a:lnTo>
                    <a:pt x="0" y="22936"/>
                  </a:lnTo>
                  <a:lnTo>
                    <a:pt x="22920" y="22936"/>
                  </a:lnTo>
                  <a:lnTo>
                    <a:pt x="22920" y="0"/>
                  </a:lnTo>
                  <a:close/>
                </a:path>
              </a:pathLst>
            </a:custGeom>
            <a:ln w="3175">
              <a:solidFill>
                <a:srgbClr val="000000"/>
              </a:solidFill>
            </a:ln>
          </p:spPr>
          <p:txBody>
            <a:bodyPr wrap="square" lIns="0" tIns="0" rIns="0" bIns="0" rtlCol="0"/>
            <a:lstStyle/>
            <a:p>
              <a:endParaRPr/>
            </a:p>
          </p:txBody>
        </p:sp>
        <p:sp>
          <p:nvSpPr>
            <p:cNvPr id="179" name="object 179"/>
            <p:cNvSpPr/>
            <p:nvPr/>
          </p:nvSpPr>
          <p:spPr>
            <a:xfrm>
              <a:off x="2045970" y="4508140"/>
              <a:ext cx="62230" cy="57785"/>
            </a:xfrm>
            <a:custGeom>
              <a:avLst/>
              <a:gdLst/>
              <a:ahLst/>
              <a:cxnLst/>
              <a:rect l="l" t="t" r="r" b="b"/>
              <a:pathLst>
                <a:path w="62230" h="57785">
                  <a:moveTo>
                    <a:pt x="21285" y="55725"/>
                  </a:moveTo>
                  <a:lnTo>
                    <a:pt x="0" y="55725"/>
                  </a:lnTo>
                  <a:lnTo>
                    <a:pt x="0" y="57351"/>
                  </a:lnTo>
                  <a:lnTo>
                    <a:pt x="21285" y="57351"/>
                  </a:lnTo>
                  <a:lnTo>
                    <a:pt x="21285" y="55725"/>
                  </a:lnTo>
                  <a:close/>
                </a:path>
                <a:path w="62230" h="57785">
                  <a:moveTo>
                    <a:pt x="62209" y="55725"/>
                  </a:moveTo>
                  <a:lnTo>
                    <a:pt x="37641" y="55725"/>
                  </a:lnTo>
                  <a:lnTo>
                    <a:pt x="37641" y="57351"/>
                  </a:lnTo>
                  <a:lnTo>
                    <a:pt x="62209" y="57351"/>
                  </a:lnTo>
                  <a:lnTo>
                    <a:pt x="62209" y="55725"/>
                  </a:lnTo>
                  <a:close/>
                </a:path>
                <a:path w="62230" h="57785">
                  <a:moveTo>
                    <a:pt x="26192" y="1658"/>
                  </a:moveTo>
                  <a:lnTo>
                    <a:pt x="4906" y="1658"/>
                  </a:lnTo>
                  <a:lnTo>
                    <a:pt x="9814" y="3284"/>
                  </a:lnTo>
                  <a:lnTo>
                    <a:pt x="13096" y="6568"/>
                  </a:lnTo>
                  <a:lnTo>
                    <a:pt x="16378" y="13104"/>
                  </a:lnTo>
                  <a:lnTo>
                    <a:pt x="27827" y="29505"/>
                  </a:lnTo>
                  <a:lnTo>
                    <a:pt x="14721" y="45894"/>
                  </a:lnTo>
                  <a:lnTo>
                    <a:pt x="11438" y="49178"/>
                  </a:lnTo>
                  <a:lnTo>
                    <a:pt x="9814" y="52441"/>
                  </a:lnTo>
                  <a:lnTo>
                    <a:pt x="4907" y="55725"/>
                  </a:lnTo>
                  <a:lnTo>
                    <a:pt x="16378" y="55725"/>
                  </a:lnTo>
                  <a:lnTo>
                    <a:pt x="16378" y="54089"/>
                  </a:lnTo>
                  <a:lnTo>
                    <a:pt x="14721" y="52441"/>
                  </a:lnTo>
                  <a:lnTo>
                    <a:pt x="16378" y="50804"/>
                  </a:lnTo>
                  <a:lnTo>
                    <a:pt x="16378" y="49178"/>
                  </a:lnTo>
                  <a:lnTo>
                    <a:pt x="18003" y="47520"/>
                  </a:lnTo>
                  <a:lnTo>
                    <a:pt x="29474" y="32789"/>
                  </a:lnTo>
                  <a:lnTo>
                    <a:pt x="40199" y="32789"/>
                  </a:lnTo>
                  <a:lnTo>
                    <a:pt x="36016" y="26220"/>
                  </a:lnTo>
                  <a:lnTo>
                    <a:pt x="38555" y="22957"/>
                  </a:lnTo>
                  <a:lnTo>
                    <a:pt x="32734" y="22957"/>
                  </a:lnTo>
                  <a:lnTo>
                    <a:pt x="24545" y="9852"/>
                  </a:lnTo>
                  <a:lnTo>
                    <a:pt x="22910" y="6568"/>
                  </a:lnTo>
                  <a:lnTo>
                    <a:pt x="22910" y="3284"/>
                  </a:lnTo>
                  <a:lnTo>
                    <a:pt x="26192" y="1658"/>
                  </a:lnTo>
                  <a:close/>
                </a:path>
                <a:path w="62230" h="57785">
                  <a:moveTo>
                    <a:pt x="40199" y="32789"/>
                  </a:moveTo>
                  <a:lnTo>
                    <a:pt x="29474" y="32789"/>
                  </a:lnTo>
                  <a:lnTo>
                    <a:pt x="39299" y="47520"/>
                  </a:lnTo>
                  <a:lnTo>
                    <a:pt x="40923" y="49178"/>
                  </a:lnTo>
                  <a:lnTo>
                    <a:pt x="42581" y="50804"/>
                  </a:lnTo>
                  <a:lnTo>
                    <a:pt x="42581" y="54089"/>
                  </a:lnTo>
                  <a:lnTo>
                    <a:pt x="40923" y="55725"/>
                  </a:lnTo>
                  <a:lnTo>
                    <a:pt x="57302" y="55725"/>
                  </a:lnTo>
                  <a:lnTo>
                    <a:pt x="55644" y="54089"/>
                  </a:lnTo>
                  <a:lnTo>
                    <a:pt x="54020" y="52441"/>
                  </a:lnTo>
                  <a:lnTo>
                    <a:pt x="50737" y="49178"/>
                  </a:lnTo>
                  <a:lnTo>
                    <a:pt x="47488" y="44236"/>
                  </a:lnTo>
                  <a:lnTo>
                    <a:pt x="40199" y="32789"/>
                  </a:lnTo>
                  <a:close/>
                </a:path>
                <a:path w="62230" h="57785">
                  <a:moveTo>
                    <a:pt x="60584" y="0"/>
                  </a:moveTo>
                  <a:lnTo>
                    <a:pt x="39299" y="0"/>
                  </a:lnTo>
                  <a:lnTo>
                    <a:pt x="39299" y="1658"/>
                  </a:lnTo>
                  <a:lnTo>
                    <a:pt x="44206" y="1658"/>
                  </a:lnTo>
                  <a:lnTo>
                    <a:pt x="45830" y="3284"/>
                  </a:lnTo>
                  <a:lnTo>
                    <a:pt x="45830" y="6568"/>
                  </a:lnTo>
                  <a:lnTo>
                    <a:pt x="42581" y="9852"/>
                  </a:lnTo>
                  <a:lnTo>
                    <a:pt x="32734" y="22957"/>
                  </a:lnTo>
                  <a:lnTo>
                    <a:pt x="38555" y="22957"/>
                  </a:lnTo>
                  <a:lnTo>
                    <a:pt x="47488" y="11478"/>
                  </a:lnTo>
                  <a:lnTo>
                    <a:pt x="49113" y="8194"/>
                  </a:lnTo>
                  <a:lnTo>
                    <a:pt x="52395" y="4942"/>
                  </a:lnTo>
                  <a:lnTo>
                    <a:pt x="55644" y="3284"/>
                  </a:lnTo>
                  <a:lnTo>
                    <a:pt x="60584" y="1658"/>
                  </a:lnTo>
                  <a:lnTo>
                    <a:pt x="60584" y="0"/>
                  </a:lnTo>
                  <a:close/>
                </a:path>
                <a:path w="62230" h="57785">
                  <a:moveTo>
                    <a:pt x="27827" y="0"/>
                  </a:moveTo>
                  <a:lnTo>
                    <a:pt x="1624" y="0"/>
                  </a:lnTo>
                  <a:lnTo>
                    <a:pt x="1624" y="1658"/>
                  </a:lnTo>
                  <a:lnTo>
                    <a:pt x="27827" y="1658"/>
                  </a:lnTo>
                  <a:lnTo>
                    <a:pt x="27827" y="0"/>
                  </a:lnTo>
                  <a:close/>
                </a:path>
              </a:pathLst>
            </a:custGeom>
            <a:solidFill>
              <a:srgbClr val="000000"/>
            </a:solidFill>
          </p:spPr>
          <p:txBody>
            <a:bodyPr wrap="square" lIns="0" tIns="0" rIns="0" bIns="0" rtlCol="0"/>
            <a:lstStyle/>
            <a:p>
              <a:endParaRPr/>
            </a:p>
          </p:txBody>
        </p:sp>
        <p:sp>
          <p:nvSpPr>
            <p:cNvPr id="180" name="object 180"/>
            <p:cNvSpPr/>
            <p:nvPr/>
          </p:nvSpPr>
          <p:spPr>
            <a:xfrm>
              <a:off x="2045970" y="4508140"/>
              <a:ext cx="62230" cy="57785"/>
            </a:xfrm>
            <a:custGeom>
              <a:avLst/>
              <a:gdLst/>
              <a:ahLst/>
              <a:cxnLst/>
              <a:rect l="l" t="t" r="r" b="b"/>
              <a:pathLst>
                <a:path w="62230" h="57785">
                  <a:moveTo>
                    <a:pt x="36016" y="26220"/>
                  </a:moveTo>
                  <a:lnTo>
                    <a:pt x="47488" y="44236"/>
                  </a:lnTo>
                  <a:lnTo>
                    <a:pt x="50737" y="49178"/>
                  </a:lnTo>
                  <a:lnTo>
                    <a:pt x="54020" y="52441"/>
                  </a:lnTo>
                  <a:lnTo>
                    <a:pt x="55644" y="54089"/>
                  </a:lnTo>
                  <a:lnTo>
                    <a:pt x="57302" y="55725"/>
                  </a:lnTo>
                  <a:lnTo>
                    <a:pt x="62209" y="55725"/>
                  </a:lnTo>
                  <a:lnTo>
                    <a:pt x="62209" y="57351"/>
                  </a:lnTo>
                  <a:lnTo>
                    <a:pt x="37641" y="57351"/>
                  </a:lnTo>
                  <a:lnTo>
                    <a:pt x="37641" y="55725"/>
                  </a:lnTo>
                  <a:lnTo>
                    <a:pt x="39299" y="55725"/>
                  </a:lnTo>
                  <a:lnTo>
                    <a:pt x="40923" y="55725"/>
                  </a:lnTo>
                  <a:lnTo>
                    <a:pt x="42581" y="54089"/>
                  </a:lnTo>
                  <a:lnTo>
                    <a:pt x="42581" y="52441"/>
                  </a:lnTo>
                  <a:lnTo>
                    <a:pt x="42581" y="50804"/>
                  </a:lnTo>
                  <a:lnTo>
                    <a:pt x="40923" y="49178"/>
                  </a:lnTo>
                  <a:lnTo>
                    <a:pt x="39299" y="47520"/>
                  </a:lnTo>
                  <a:lnTo>
                    <a:pt x="29474" y="32789"/>
                  </a:lnTo>
                  <a:lnTo>
                    <a:pt x="18003" y="47520"/>
                  </a:lnTo>
                  <a:lnTo>
                    <a:pt x="16378" y="49178"/>
                  </a:lnTo>
                  <a:lnTo>
                    <a:pt x="16378" y="50804"/>
                  </a:lnTo>
                  <a:lnTo>
                    <a:pt x="14721" y="52441"/>
                  </a:lnTo>
                  <a:lnTo>
                    <a:pt x="16378" y="54089"/>
                  </a:lnTo>
                  <a:lnTo>
                    <a:pt x="16378" y="55725"/>
                  </a:lnTo>
                  <a:lnTo>
                    <a:pt x="18003" y="55725"/>
                  </a:lnTo>
                  <a:lnTo>
                    <a:pt x="21285" y="55725"/>
                  </a:lnTo>
                  <a:lnTo>
                    <a:pt x="21285" y="57351"/>
                  </a:lnTo>
                  <a:lnTo>
                    <a:pt x="0" y="57351"/>
                  </a:lnTo>
                  <a:lnTo>
                    <a:pt x="0" y="55725"/>
                  </a:lnTo>
                  <a:lnTo>
                    <a:pt x="4907" y="55725"/>
                  </a:lnTo>
                  <a:lnTo>
                    <a:pt x="9814" y="52441"/>
                  </a:lnTo>
                  <a:lnTo>
                    <a:pt x="11438" y="49178"/>
                  </a:lnTo>
                  <a:lnTo>
                    <a:pt x="14721" y="45894"/>
                  </a:lnTo>
                  <a:lnTo>
                    <a:pt x="27827" y="29505"/>
                  </a:lnTo>
                  <a:lnTo>
                    <a:pt x="16378" y="13104"/>
                  </a:lnTo>
                  <a:lnTo>
                    <a:pt x="13096" y="6568"/>
                  </a:lnTo>
                  <a:lnTo>
                    <a:pt x="9814" y="3284"/>
                  </a:lnTo>
                  <a:lnTo>
                    <a:pt x="4906" y="1658"/>
                  </a:lnTo>
                  <a:lnTo>
                    <a:pt x="1624" y="1658"/>
                  </a:lnTo>
                  <a:lnTo>
                    <a:pt x="1624" y="0"/>
                  </a:lnTo>
                  <a:lnTo>
                    <a:pt x="27827" y="0"/>
                  </a:lnTo>
                  <a:lnTo>
                    <a:pt x="27827" y="1658"/>
                  </a:lnTo>
                  <a:lnTo>
                    <a:pt x="26192" y="1658"/>
                  </a:lnTo>
                  <a:lnTo>
                    <a:pt x="22910" y="3284"/>
                  </a:lnTo>
                  <a:lnTo>
                    <a:pt x="22910" y="4942"/>
                  </a:lnTo>
                  <a:lnTo>
                    <a:pt x="22910" y="6568"/>
                  </a:lnTo>
                  <a:lnTo>
                    <a:pt x="24545" y="9852"/>
                  </a:lnTo>
                  <a:lnTo>
                    <a:pt x="32734" y="22957"/>
                  </a:lnTo>
                  <a:lnTo>
                    <a:pt x="42581" y="9852"/>
                  </a:lnTo>
                  <a:lnTo>
                    <a:pt x="44206" y="8194"/>
                  </a:lnTo>
                  <a:lnTo>
                    <a:pt x="45830" y="6568"/>
                  </a:lnTo>
                  <a:lnTo>
                    <a:pt x="45830" y="4942"/>
                  </a:lnTo>
                  <a:lnTo>
                    <a:pt x="45830" y="3284"/>
                  </a:lnTo>
                  <a:lnTo>
                    <a:pt x="44206" y="1658"/>
                  </a:lnTo>
                  <a:lnTo>
                    <a:pt x="42581" y="1658"/>
                  </a:lnTo>
                  <a:lnTo>
                    <a:pt x="39299" y="1658"/>
                  </a:lnTo>
                  <a:lnTo>
                    <a:pt x="39299" y="0"/>
                  </a:lnTo>
                  <a:lnTo>
                    <a:pt x="60584" y="0"/>
                  </a:lnTo>
                  <a:lnTo>
                    <a:pt x="60584" y="1658"/>
                  </a:lnTo>
                  <a:lnTo>
                    <a:pt x="55644" y="3284"/>
                  </a:lnTo>
                  <a:lnTo>
                    <a:pt x="52395" y="4942"/>
                  </a:lnTo>
                  <a:lnTo>
                    <a:pt x="49113" y="8194"/>
                  </a:lnTo>
                  <a:lnTo>
                    <a:pt x="47488" y="11478"/>
                  </a:lnTo>
                  <a:lnTo>
                    <a:pt x="36016" y="26220"/>
                  </a:lnTo>
                  <a:close/>
                </a:path>
              </a:pathLst>
            </a:custGeom>
            <a:ln w="3175">
              <a:solidFill>
                <a:srgbClr val="000000"/>
              </a:solidFill>
            </a:ln>
          </p:spPr>
          <p:txBody>
            <a:bodyPr wrap="square" lIns="0" tIns="0" rIns="0" bIns="0" rtlCol="0"/>
            <a:lstStyle/>
            <a:p>
              <a:endParaRPr/>
            </a:p>
          </p:txBody>
        </p:sp>
        <p:pic>
          <p:nvPicPr>
            <p:cNvPr id="181" name="object 181"/>
            <p:cNvPicPr/>
            <p:nvPr/>
          </p:nvPicPr>
          <p:blipFill>
            <a:blip r:embed="rId31" cstate="print"/>
            <a:stretch>
              <a:fillRect/>
            </a:stretch>
          </p:blipFill>
          <p:spPr>
            <a:xfrm>
              <a:off x="1403251" y="1102435"/>
              <a:ext cx="635346" cy="142568"/>
            </a:xfrm>
            <a:prstGeom prst="rect">
              <a:avLst/>
            </a:prstGeom>
          </p:spPr>
        </p:pic>
        <p:sp>
          <p:nvSpPr>
            <p:cNvPr id="182" name="object 182"/>
            <p:cNvSpPr/>
            <p:nvPr/>
          </p:nvSpPr>
          <p:spPr>
            <a:xfrm>
              <a:off x="1983750" y="1175378"/>
              <a:ext cx="50800" cy="52705"/>
            </a:xfrm>
            <a:custGeom>
              <a:avLst/>
              <a:gdLst/>
              <a:ahLst/>
              <a:cxnLst/>
              <a:rect l="l" t="t" r="r" b="b"/>
              <a:pathLst>
                <a:path w="50800" h="52705">
                  <a:moveTo>
                    <a:pt x="27827" y="0"/>
                  </a:moveTo>
                  <a:lnTo>
                    <a:pt x="22920" y="0"/>
                  </a:lnTo>
                  <a:lnTo>
                    <a:pt x="22920" y="22936"/>
                  </a:lnTo>
                  <a:lnTo>
                    <a:pt x="0" y="22936"/>
                  </a:lnTo>
                  <a:lnTo>
                    <a:pt x="0" y="27846"/>
                  </a:lnTo>
                  <a:lnTo>
                    <a:pt x="22920" y="27846"/>
                  </a:lnTo>
                  <a:lnTo>
                    <a:pt x="22920" y="52430"/>
                  </a:lnTo>
                  <a:lnTo>
                    <a:pt x="27827" y="52430"/>
                  </a:lnTo>
                  <a:lnTo>
                    <a:pt x="27827" y="27846"/>
                  </a:lnTo>
                  <a:lnTo>
                    <a:pt x="50748" y="27846"/>
                  </a:lnTo>
                  <a:lnTo>
                    <a:pt x="50748" y="22936"/>
                  </a:lnTo>
                  <a:lnTo>
                    <a:pt x="27827" y="22936"/>
                  </a:lnTo>
                  <a:lnTo>
                    <a:pt x="27827" y="0"/>
                  </a:lnTo>
                  <a:close/>
                </a:path>
              </a:pathLst>
            </a:custGeom>
            <a:solidFill>
              <a:srgbClr val="000000"/>
            </a:solidFill>
          </p:spPr>
          <p:txBody>
            <a:bodyPr wrap="square" lIns="0" tIns="0" rIns="0" bIns="0" rtlCol="0"/>
            <a:lstStyle/>
            <a:p>
              <a:endParaRPr/>
            </a:p>
          </p:txBody>
        </p:sp>
        <p:sp>
          <p:nvSpPr>
            <p:cNvPr id="183" name="object 183"/>
            <p:cNvSpPr/>
            <p:nvPr/>
          </p:nvSpPr>
          <p:spPr>
            <a:xfrm>
              <a:off x="1983750" y="1175378"/>
              <a:ext cx="50800" cy="52705"/>
            </a:xfrm>
            <a:custGeom>
              <a:avLst/>
              <a:gdLst/>
              <a:ahLst/>
              <a:cxnLst/>
              <a:rect l="l" t="t" r="r" b="b"/>
              <a:pathLst>
                <a:path w="50800" h="52705">
                  <a:moveTo>
                    <a:pt x="22920" y="0"/>
                  </a:moveTo>
                  <a:lnTo>
                    <a:pt x="27827" y="0"/>
                  </a:lnTo>
                  <a:lnTo>
                    <a:pt x="27827" y="22936"/>
                  </a:lnTo>
                  <a:lnTo>
                    <a:pt x="50748" y="22936"/>
                  </a:lnTo>
                  <a:lnTo>
                    <a:pt x="50748" y="27846"/>
                  </a:lnTo>
                  <a:lnTo>
                    <a:pt x="27827" y="27846"/>
                  </a:lnTo>
                  <a:lnTo>
                    <a:pt x="27827" y="52430"/>
                  </a:lnTo>
                  <a:lnTo>
                    <a:pt x="22920" y="52430"/>
                  </a:lnTo>
                  <a:lnTo>
                    <a:pt x="22920" y="27846"/>
                  </a:lnTo>
                  <a:lnTo>
                    <a:pt x="0" y="27846"/>
                  </a:lnTo>
                  <a:lnTo>
                    <a:pt x="0" y="22936"/>
                  </a:lnTo>
                  <a:lnTo>
                    <a:pt x="22920" y="22936"/>
                  </a:lnTo>
                  <a:lnTo>
                    <a:pt x="22920" y="0"/>
                  </a:lnTo>
                  <a:close/>
                </a:path>
              </a:pathLst>
            </a:custGeom>
            <a:ln w="3175">
              <a:solidFill>
                <a:srgbClr val="000000"/>
              </a:solidFill>
            </a:ln>
          </p:spPr>
          <p:txBody>
            <a:bodyPr wrap="square" lIns="0" tIns="0" rIns="0" bIns="0" rtlCol="0"/>
            <a:lstStyle/>
            <a:p>
              <a:endParaRPr/>
            </a:p>
          </p:txBody>
        </p:sp>
        <p:sp>
          <p:nvSpPr>
            <p:cNvPr id="184" name="object 184"/>
            <p:cNvSpPr/>
            <p:nvPr/>
          </p:nvSpPr>
          <p:spPr>
            <a:xfrm>
              <a:off x="2045970" y="1170467"/>
              <a:ext cx="62230" cy="57785"/>
            </a:xfrm>
            <a:custGeom>
              <a:avLst/>
              <a:gdLst/>
              <a:ahLst/>
              <a:cxnLst/>
              <a:rect l="l" t="t" r="r" b="b"/>
              <a:pathLst>
                <a:path w="62230" h="57784">
                  <a:moveTo>
                    <a:pt x="22910" y="1626"/>
                  </a:moveTo>
                  <a:lnTo>
                    <a:pt x="4906" y="1626"/>
                  </a:lnTo>
                  <a:lnTo>
                    <a:pt x="9814" y="3252"/>
                  </a:lnTo>
                  <a:lnTo>
                    <a:pt x="13096" y="6536"/>
                  </a:lnTo>
                  <a:lnTo>
                    <a:pt x="16378" y="11446"/>
                  </a:lnTo>
                  <a:lnTo>
                    <a:pt x="27827" y="29472"/>
                  </a:lnTo>
                  <a:lnTo>
                    <a:pt x="14721" y="45862"/>
                  </a:lnTo>
                  <a:lnTo>
                    <a:pt x="9814" y="50783"/>
                  </a:lnTo>
                  <a:lnTo>
                    <a:pt x="4907" y="54067"/>
                  </a:lnTo>
                  <a:lnTo>
                    <a:pt x="0" y="55693"/>
                  </a:lnTo>
                  <a:lnTo>
                    <a:pt x="0" y="57341"/>
                  </a:lnTo>
                  <a:lnTo>
                    <a:pt x="21285" y="57341"/>
                  </a:lnTo>
                  <a:lnTo>
                    <a:pt x="21285" y="55693"/>
                  </a:lnTo>
                  <a:lnTo>
                    <a:pt x="18003" y="55693"/>
                  </a:lnTo>
                  <a:lnTo>
                    <a:pt x="14721" y="52430"/>
                  </a:lnTo>
                  <a:lnTo>
                    <a:pt x="16378" y="50783"/>
                  </a:lnTo>
                  <a:lnTo>
                    <a:pt x="16378" y="49146"/>
                  </a:lnTo>
                  <a:lnTo>
                    <a:pt x="18003" y="47498"/>
                  </a:lnTo>
                  <a:lnTo>
                    <a:pt x="29474" y="31131"/>
                  </a:lnTo>
                  <a:lnTo>
                    <a:pt x="39846" y="31131"/>
                  </a:lnTo>
                  <a:lnTo>
                    <a:pt x="36016" y="24562"/>
                  </a:lnTo>
                  <a:lnTo>
                    <a:pt x="37282" y="22936"/>
                  </a:lnTo>
                  <a:lnTo>
                    <a:pt x="32734" y="22936"/>
                  </a:lnTo>
                  <a:lnTo>
                    <a:pt x="24545" y="8194"/>
                  </a:lnTo>
                  <a:lnTo>
                    <a:pt x="22910" y="6536"/>
                  </a:lnTo>
                  <a:lnTo>
                    <a:pt x="22910" y="1626"/>
                  </a:lnTo>
                  <a:close/>
                </a:path>
                <a:path w="62230" h="57784">
                  <a:moveTo>
                    <a:pt x="39846" y="31131"/>
                  </a:moveTo>
                  <a:lnTo>
                    <a:pt x="29474" y="31131"/>
                  </a:lnTo>
                  <a:lnTo>
                    <a:pt x="39299" y="45862"/>
                  </a:lnTo>
                  <a:lnTo>
                    <a:pt x="40923" y="49146"/>
                  </a:lnTo>
                  <a:lnTo>
                    <a:pt x="42581" y="50783"/>
                  </a:lnTo>
                  <a:lnTo>
                    <a:pt x="42581" y="54067"/>
                  </a:lnTo>
                  <a:lnTo>
                    <a:pt x="40923" y="55693"/>
                  </a:lnTo>
                  <a:lnTo>
                    <a:pt x="37641" y="55693"/>
                  </a:lnTo>
                  <a:lnTo>
                    <a:pt x="37641" y="57341"/>
                  </a:lnTo>
                  <a:lnTo>
                    <a:pt x="62209" y="57341"/>
                  </a:lnTo>
                  <a:lnTo>
                    <a:pt x="62209" y="55693"/>
                  </a:lnTo>
                  <a:lnTo>
                    <a:pt x="57302" y="54067"/>
                  </a:lnTo>
                  <a:lnTo>
                    <a:pt x="55644" y="52430"/>
                  </a:lnTo>
                  <a:lnTo>
                    <a:pt x="47488" y="44236"/>
                  </a:lnTo>
                  <a:lnTo>
                    <a:pt x="39846" y="31131"/>
                  </a:lnTo>
                  <a:close/>
                </a:path>
                <a:path w="62230" h="57784">
                  <a:moveTo>
                    <a:pt x="55644" y="1626"/>
                  </a:moveTo>
                  <a:lnTo>
                    <a:pt x="44206" y="1626"/>
                  </a:lnTo>
                  <a:lnTo>
                    <a:pt x="45830" y="3252"/>
                  </a:lnTo>
                  <a:lnTo>
                    <a:pt x="45830" y="6536"/>
                  </a:lnTo>
                  <a:lnTo>
                    <a:pt x="44206" y="6536"/>
                  </a:lnTo>
                  <a:lnTo>
                    <a:pt x="42581" y="9820"/>
                  </a:lnTo>
                  <a:lnTo>
                    <a:pt x="32734" y="22936"/>
                  </a:lnTo>
                  <a:lnTo>
                    <a:pt x="37282" y="22936"/>
                  </a:lnTo>
                  <a:lnTo>
                    <a:pt x="47488" y="9820"/>
                  </a:lnTo>
                  <a:lnTo>
                    <a:pt x="49113" y="6536"/>
                  </a:lnTo>
                  <a:lnTo>
                    <a:pt x="52395" y="4910"/>
                  </a:lnTo>
                  <a:lnTo>
                    <a:pt x="55644" y="1626"/>
                  </a:lnTo>
                  <a:close/>
                </a:path>
                <a:path w="62230" h="57784">
                  <a:moveTo>
                    <a:pt x="27827" y="0"/>
                  </a:moveTo>
                  <a:lnTo>
                    <a:pt x="1624" y="0"/>
                  </a:lnTo>
                  <a:lnTo>
                    <a:pt x="1624" y="1626"/>
                  </a:lnTo>
                  <a:lnTo>
                    <a:pt x="27827" y="1626"/>
                  </a:lnTo>
                  <a:lnTo>
                    <a:pt x="27827" y="0"/>
                  </a:lnTo>
                  <a:close/>
                </a:path>
                <a:path w="62230" h="57784">
                  <a:moveTo>
                    <a:pt x="60584" y="0"/>
                  </a:moveTo>
                  <a:lnTo>
                    <a:pt x="39299" y="0"/>
                  </a:lnTo>
                  <a:lnTo>
                    <a:pt x="39299" y="1626"/>
                  </a:lnTo>
                  <a:lnTo>
                    <a:pt x="60584" y="1626"/>
                  </a:lnTo>
                  <a:lnTo>
                    <a:pt x="60584" y="0"/>
                  </a:lnTo>
                  <a:close/>
                </a:path>
              </a:pathLst>
            </a:custGeom>
            <a:solidFill>
              <a:srgbClr val="000000"/>
            </a:solidFill>
          </p:spPr>
          <p:txBody>
            <a:bodyPr wrap="square" lIns="0" tIns="0" rIns="0" bIns="0" rtlCol="0"/>
            <a:lstStyle/>
            <a:p>
              <a:endParaRPr/>
            </a:p>
          </p:txBody>
        </p:sp>
        <p:sp>
          <p:nvSpPr>
            <p:cNvPr id="185" name="object 185"/>
            <p:cNvSpPr/>
            <p:nvPr/>
          </p:nvSpPr>
          <p:spPr>
            <a:xfrm>
              <a:off x="2045970" y="1170467"/>
              <a:ext cx="62230" cy="57785"/>
            </a:xfrm>
            <a:custGeom>
              <a:avLst/>
              <a:gdLst/>
              <a:ahLst/>
              <a:cxnLst/>
              <a:rect l="l" t="t" r="r" b="b"/>
              <a:pathLst>
                <a:path w="62230" h="57784">
                  <a:moveTo>
                    <a:pt x="36016" y="24562"/>
                  </a:moveTo>
                  <a:lnTo>
                    <a:pt x="47488" y="44236"/>
                  </a:lnTo>
                  <a:lnTo>
                    <a:pt x="50737" y="47498"/>
                  </a:lnTo>
                  <a:lnTo>
                    <a:pt x="54020" y="50783"/>
                  </a:lnTo>
                  <a:lnTo>
                    <a:pt x="55644" y="52430"/>
                  </a:lnTo>
                  <a:lnTo>
                    <a:pt x="57302" y="54067"/>
                  </a:lnTo>
                  <a:lnTo>
                    <a:pt x="62209" y="55693"/>
                  </a:lnTo>
                  <a:lnTo>
                    <a:pt x="62209" y="57341"/>
                  </a:lnTo>
                  <a:lnTo>
                    <a:pt x="37641" y="57341"/>
                  </a:lnTo>
                  <a:lnTo>
                    <a:pt x="37641" y="55693"/>
                  </a:lnTo>
                  <a:lnTo>
                    <a:pt x="39299" y="55693"/>
                  </a:lnTo>
                  <a:lnTo>
                    <a:pt x="40923" y="55693"/>
                  </a:lnTo>
                  <a:lnTo>
                    <a:pt x="42581" y="54067"/>
                  </a:lnTo>
                  <a:lnTo>
                    <a:pt x="42581" y="52430"/>
                  </a:lnTo>
                  <a:lnTo>
                    <a:pt x="42581" y="50783"/>
                  </a:lnTo>
                  <a:lnTo>
                    <a:pt x="40923" y="49146"/>
                  </a:lnTo>
                  <a:lnTo>
                    <a:pt x="39299" y="45862"/>
                  </a:lnTo>
                  <a:lnTo>
                    <a:pt x="29474" y="31131"/>
                  </a:lnTo>
                  <a:lnTo>
                    <a:pt x="18003" y="47498"/>
                  </a:lnTo>
                  <a:lnTo>
                    <a:pt x="16378" y="49146"/>
                  </a:lnTo>
                  <a:lnTo>
                    <a:pt x="16378" y="50783"/>
                  </a:lnTo>
                  <a:lnTo>
                    <a:pt x="14721" y="52430"/>
                  </a:lnTo>
                  <a:lnTo>
                    <a:pt x="16378" y="54067"/>
                  </a:lnTo>
                  <a:lnTo>
                    <a:pt x="18003" y="55693"/>
                  </a:lnTo>
                  <a:lnTo>
                    <a:pt x="21285" y="55693"/>
                  </a:lnTo>
                  <a:lnTo>
                    <a:pt x="21285" y="57341"/>
                  </a:lnTo>
                  <a:lnTo>
                    <a:pt x="0" y="57341"/>
                  </a:lnTo>
                  <a:lnTo>
                    <a:pt x="0" y="55693"/>
                  </a:lnTo>
                  <a:lnTo>
                    <a:pt x="4907" y="54067"/>
                  </a:lnTo>
                  <a:lnTo>
                    <a:pt x="9814" y="50783"/>
                  </a:lnTo>
                  <a:lnTo>
                    <a:pt x="11438" y="49146"/>
                  </a:lnTo>
                  <a:lnTo>
                    <a:pt x="14721" y="45862"/>
                  </a:lnTo>
                  <a:lnTo>
                    <a:pt x="27827" y="29472"/>
                  </a:lnTo>
                  <a:lnTo>
                    <a:pt x="16378" y="11446"/>
                  </a:lnTo>
                  <a:lnTo>
                    <a:pt x="13096" y="6536"/>
                  </a:lnTo>
                  <a:lnTo>
                    <a:pt x="9814" y="3252"/>
                  </a:lnTo>
                  <a:lnTo>
                    <a:pt x="4906" y="1626"/>
                  </a:lnTo>
                  <a:lnTo>
                    <a:pt x="1624" y="1626"/>
                  </a:lnTo>
                  <a:lnTo>
                    <a:pt x="1624" y="0"/>
                  </a:lnTo>
                  <a:lnTo>
                    <a:pt x="27827" y="0"/>
                  </a:lnTo>
                  <a:lnTo>
                    <a:pt x="27827" y="1626"/>
                  </a:lnTo>
                  <a:lnTo>
                    <a:pt x="26192" y="1626"/>
                  </a:lnTo>
                  <a:lnTo>
                    <a:pt x="22910" y="1626"/>
                  </a:lnTo>
                  <a:lnTo>
                    <a:pt x="22910" y="3252"/>
                  </a:lnTo>
                  <a:lnTo>
                    <a:pt x="22910" y="4910"/>
                  </a:lnTo>
                  <a:lnTo>
                    <a:pt x="22910" y="6536"/>
                  </a:lnTo>
                  <a:lnTo>
                    <a:pt x="24545" y="8194"/>
                  </a:lnTo>
                  <a:lnTo>
                    <a:pt x="32734" y="22936"/>
                  </a:lnTo>
                  <a:lnTo>
                    <a:pt x="42581" y="9820"/>
                  </a:lnTo>
                  <a:lnTo>
                    <a:pt x="44206" y="6536"/>
                  </a:lnTo>
                  <a:lnTo>
                    <a:pt x="45830" y="6536"/>
                  </a:lnTo>
                  <a:lnTo>
                    <a:pt x="45830" y="4910"/>
                  </a:lnTo>
                  <a:lnTo>
                    <a:pt x="45830" y="3252"/>
                  </a:lnTo>
                  <a:lnTo>
                    <a:pt x="44206" y="1626"/>
                  </a:lnTo>
                  <a:lnTo>
                    <a:pt x="42581" y="1626"/>
                  </a:lnTo>
                  <a:lnTo>
                    <a:pt x="39299" y="1626"/>
                  </a:lnTo>
                  <a:lnTo>
                    <a:pt x="39299" y="0"/>
                  </a:lnTo>
                  <a:lnTo>
                    <a:pt x="60584" y="0"/>
                  </a:lnTo>
                  <a:lnTo>
                    <a:pt x="60584" y="1626"/>
                  </a:lnTo>
                  <a:lnTo>
                    <a:pt x="55644" y="1626"/>
                  </a:lnTo>
                  <a:lnTo>
                    <a:pt x="52395" y="4910"/>
                  </a:lnTo>
                  <a:lnTo>
                    <a:pt x="49113" y="6536"/>
                  </a:lnTo>
                  <a:lnTo>
                    <a:pt x="47488" y="9820"/>
                  </a:lnTo>
                  <a:lnTo>
                    <a:pt x="36016" y="24562"/>
                  </a:lnTo>
                  <a:close/>
                </a:path>
              </a:pathLst>
            </a:custGeom>
            <a:ln w="3175">
              <a:solidFill>
                <a:srgbClr val="000000"/>
              </a:solidFill>
            </a:ln>
          </p:spPr>
          <p:txBody>
            <a:bodyPr wrap="square" lIns="0" tIns="0" rIns="0" bIns="0" rtlCol="0"/>
            <a:lstStyle/>
            <a:p>
              <a:endParaRPr/>
            </a:p>
          </p:txBody>
        </p:sp>
      </p:grpSp>
      <p:sp>
        <p:nvSpPr>
          <p:cNvPr id="188" name="Platshållare för sidfot 187">
            <a:extLst>
              <a:ext uri="{FF2B5EF4-FFF2-40B4-BE49-F238E27FC236}">
                <a16:creationId xmlns:a16="http://schemas.microsoft.com/office/drawing/2014/main" id="{95BF4D09-CABD-E5BA-2347-EC3D266547EC}"/>
              </a:ext>
            </a:extLst>
          </p:cNvPr>
          <p:cNvSpPr>
            <a:spLocks noGrp="1"/>
          </p:cNvSpPr>
          <p:nvPr>
            <p:ph type="ftr" sz="quarter" idx="5"/>
          </p:nvPr>
        </p:nvSpPr>
        <p:spPr/>
        <p:txBody>
          <a:bodyPr/>
          <a:lstStyle/>
          <a:p>
            <a:endParaRPr lang="sv-SE" dirty="0"/>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 11"/>
          <p:cNvGrpSpPr>
            <a:grpSpLocks/>
          </p:cNvGrpSpPr>
          <p:nvPr/>
        </p:nvGrpSpPr>
        <p:grpSpPr bwMode="auto">
          <a:xfrm>
            <a:off x="1403648" y="1341438"/>
            <a:ext cx="6537027" cy="5516562"/>
            <a:chOff x="1131469" y="9194"/>
            <a:chExt cx="6896497" cy="6829011"/>
          </a:xfrm>
        </p:grpSpPr>
        <p:pic>
          <p:nvPicPr>
            <p:cNvPr id="26643" name="Picture 20" descr="chart_thb2"/>
            <p:cNvPicPr>
              <a:picLocks noChangeAspect="1" noChangeArrowheads="1"/>
            </p:cNvPicPr>
            <p:nvPr/>
          </p:nvPicPr>
          <p:blipFill>
            <a:blip r:embed="rId3" cstate="print"/>
            <a:srcRect l="20033" t="58789" r="56525" b="11110"/>
            <a:stretch>
              <a:fillRect/>
            </a:stretch>
          </p:blipFill>
          <p:spPr bwMode="auto">
            <a:xfrm>
              <a:off x="1187206" y="47804"/>
              <a:ext cx="6840760" cy="6790401"/>
            </a:xfrm>
            <a:prstGeom prst="rect">
              <a:avLst/>
            </a:prstGeom>
            <a:noFill/>
            <a:ln w="28575">
              <a:noFill/>
              <a:miter lim="800000"/>
              <a:headEnd/>
              <a:tailEnd/>
            </a:ln>
          </p:spPr>
        </p:pic>
        <p:sp>
          <p:nvSpPr>
            <p:cNvPr id="26644" name="Line 22"/>
            <p:cNvSpPr>
              <a:spLocks noChangeShapeType="1"/>
            </p:cNvSpPr>
            <p:nvPr/>
          </p:nvSpPr>
          <p:spPr bwMode="auto">
            <a:xfrm flipV="1">
              <a:off x="1131470" y="1647825"/>
              <a:ext cx="4392613" cy="4248150"/>
            </a:xfrm>
            <a:prstGeom prst="line">
              <a:avLst/>
            </a:prstGeom>
            <a:noFill/>
            <a:ln w="28575">
              <a:noFill/>
              <a:round/>
              <a:headEnd/>
              <a:tailEnd/>
            </a:ln>
          </p:spPr>
          <p:txBody>
            <a:bodyPr/>
            <a:lstStyle/>
            <a:p>
              <a:endParaRPr lang="en-US"/>
            </a:p>
          </p:txBody>
        </p:sp>
        <p:sp>
          <p:nvSpPr>
            <p:cNvPr id="26645" name="Text Box 23"/>
            <p:cNvSpPr txBox="1">
              <a:spLocks noChangeArrowheads="1"/>
            </p:cNvSpPr>
            <p:nvPr/>
          </p:nvSpPr>
          <p:spPr bwMode="auto">
            <a:xfrm rot="-2665636">
              <a:off x="2821866" y="1090100"/>
              <a:ext cx="949299" cy="400110"/>
            </a:xfrm>
            <a:prstGeom prst="rect">
              <a:avLst/>
            </a:prstGeom>
            <a:solidFill>
              <a:srgbClr val="FFFFFF">
                <a:alpha val="0"/>
              </a:srgbClr>
            </a:solidFill>
            <a:ln w="9525">
              <a:noFill/>
              <a:miter lim="800000"/>
              <a:headEnd/>
              <a:tailEnd/>
            </a:ln>
          </p:spPr>
          <p:txBody>
            <a:bodyPr wrap="none">
              <a:spAutoFit/>
            </a:bodyPr>
            <a:lstStyle/>
            <a:p>
              <a:pPr>
                <a:lnSpc>
                  <a:spcPct val="66000"/>
                </a:lnSpc>
                <a:buClr>
                  <a:srgbClr val="000000"/>
                </a:buClr>
                <a:buSzPct val="100000"/>
                <a:buFont typeface="Arial" pitchFamily="34" charset="0"/>
                <a:buNone/>
              </a:pPr>
              <a:r>
                <a:rPr lang="en-US" sz="2000" b="1">
                  <a:solidFill>
                    <a:srgbClr val="660066"/>
                  </a:solidFill>
                  <a:latin typeface="Comic Sans MS" pitchFamily="66" charset="0"/>
                </a:rPr>
                <a:t>N = Z</a:t>
              </a:r>
            </a:p>
          </p:txBody>
        </p:sp>
        <p:cxnSp>
          <p:nvCxnSpPr>
            <p:cNvPr id="17" name="Rak 16"/>
            <p:cNvCxnSpPr/>
            <p:nvPr/>
          </p:nvCxnSpPr>
          <p:spPr>
            <a:xfrm rot="5400000" flipH="1" flipV="1">
              <a:off x="1131852" y="8811"/>
              <a:ext cx="3785714" cy="3786480"/>
            </a:xfrm>
            <a:prstGeom prst="line">
              <a:avLst/>
            </a:prstGeom>
            <a:ln w="38100">
              <a:solidFill>
                <a:srgbClr val="6F2771"/>
              </a:solidFill>
            </a:ln>
          </p:spPr>
          <p:style>
            <a:lnRef idx="1">
              <a:schemeClr val="accent1"/>
            </a:lnRef>
            <a:fillRef idx="0">
              <a:schemeClr val="accent1"/>
            </a:fillRef>
            <a:effectRef idx="0">
              <a:schemeClr val="accent1"/>
            </a:effectRef>
            <a:fontRef idx="minor">
              <a:schemeClr val="tx1"/>
            </a:fontRef>
          </p:style>
        </p:cxnSp>
      </p:grpSp>
      <p:sp>
        <p:nvSpPr>
          <p:cNvPr id="26627" name="Text Box 25"/>
          <p:cNvSpPr txBox="1">
            <a:spLocks noChangeArrowheads="1"/>
          </p:cNvSpPr>
          <p:nvPr/>
        </p:nvSpPr>
        <p:spPr bwMode="auto">
          <a:xfrm>
            <a:off x="1116013" y="1125538"/>
            <a:ext cx="184150" cy="457200"/>
          </a:xfrm>
          <a:prstGeom prst="rect">
            <a:avLst/>
          </a:prstGeom>
          <a:noFill/>
          <a:ln w="9525">
            <a:noFill/>
            <a:miter lim="800000"/>
            <a:headEnd/>
            <a:tailEnd/>
          </a:ln>
        </p:spPr>
        <p:txBody>
          <a:bodyPr wrap="none">
            <a:spAutoFit/>
          </a:bodyPr>
          <a:lstStyle/>
          <a:p>
            <a:pPr>
              <a:lnSpc>
                <a:spcPct val="66000"/>
              </a:lnSpc>
              <a:buClr>
                <a:srgbClr val="000000"/>
              </a:buClr>
              <a:buSzPct val="100000"/>
              <a:buFont typeface="Arial" pitchFamily="34" charset="0"/>
              <a:buNone/>
            </a:pPr>
            <a:endParaRPr lang="sv-SE"/>
          </a:p>
        </p:txBody>
      </p:sp>
      <p:cxnSp>
        <p:nvCxnSpPr>
          <p:cNvPr id="23" name="Rak pil 22"/>
          <p:cNvCxnSpPr/>
          <p:nvPr/>
        </p:nvCxnSpPr>
        <p:spPr>
          <a:xfrm flipH="1" flipV="1">
            <a:off x="3923928" y="2204864"/>
            <a:ext cx="3384376" cy="2664296"/>
          </a:xfrm>
          <a:prstGeom prst="straightConnector1">
            <a:avLst/>
          </a:prstGeom>
          <a:ln w="57150">
            <a:solidFill>
              <a:srgbClr val="9C1802"/>
            </a:solidFill>
            <a:tailEnd type="arrow"/>
          </a:ln>
        </p:spPr>
        <p:style>
          <a:lnRef idx="1">
            <a:schemeClr val="accent1"/>
          </a:lnRef>
          <a:fillRef idx="0">
            <a:schemeClr val="accent1"/>
          </a:fillRef>
          <a:effectRef idx="0">
            <a:schemeClr val="accent1"/>
          </a:effectRef>
          <a:fontRef idx="minor">
            <a:schemeClr val="tx1"/>
          </a:fontRef>
        </p:style>
      </p:cxnSp>
      <p:sp>
        <p:nvSpPr>
          <p:cNvPr id="15371" name="textruta 23"/>
          <p:cNvSpPr txBox="1">
            <a:spLocks noChangeArrowheads="1"/>
          </p:cNvSpPr>
          <p:nvPr/>
        </p:nvSpPr>
        <p:spPr bwMode="auto">
          <a:xfrm>
            <a:off x="6768752" y="4728744"/>
            <a:ext cx="2483768" cy="573080"/>
          </a:xfrm>
          <a:prstGeom prst="rect">
            <a:avLst/>
          </a:prstGeom>
          <a:noFill/>
          <a:ln w="9525">
            <a:noFill/>
            <a:miter lim="800000"/>
            <a:headEnd/>
            <a:tailEnd/>
          </a:ln>
        </p:spPr>
        <p:txBody>
          <a:bodyPr wrap="square">
            <a:spAutoFit/>
          </a:bodyPr>
          <a:lstStyle/>
          <a:p>
            <a:pPr>
              <a:lnSpc>
                <a:spcPct val="66000"/>
              </a:lnSpc>
              <a:buClr>
                <a:srgbClr val="000000"/>
              </a:buClr>
              <a:buSzPct val="100000"/>
              <a:buFont typeface="Arial" charset="0"/>
              <a:buNone/>
              <a:defRPr/>
            </a:pPr>
            <a:r>
              <a:rPr lang="sv-SE" sz="1400" b="1" dirty="0">
                <a:solidFill>
                  <a:srgbClr val="C00000"/>
                </a:solidFill>
                <a:latin typeface="Arial" charset="0"/>
              </a:rPr>
              <a:t>         </a:t>
            </a:r>
            <a:r>
              <a:rPr lang="sv-SE" sz="1400" b="1" baseline="30000" dirty="0">
                <a:solidFill>
                  <a:schemeClr val="tx1"/>
                </a:solidFill>
                <a:latin typeface="Arial" charset="0"/>
              </a:rPr>
              <a:t>94m</a:t>
            </a:r>
            <a:r>
              <a:rPr lang="sv-SE" sz="1400" b="1" dirty="0">
                <a:solidFill>
                  <a:schemeClr val="tx1"/>
                </a:solidFill>
                <a:latin typeface="Arial" charset="0"/>
              </a:rPr>
              <a:t>Ag (21</a:t>
            </a:r>
            <a:r>
              <a:rPr lang="sv-SE" sz="1400" b="1" baseline="30000" dirty="0">
                <a:solidFill>
                  <a:schemeClr val="tx1"/>
                </a:solidFill>
                <a:latin typeface="Arial" charset="0"/>
              </a:rPr>
              <a:t>+</a:t>
            </a:r>
            <a:r>
              <a:rPr lang="sv-SE" sz="1400" b="1" dirty="0">
                <a:solidFill>
                  <a:schemeClr val="tx1"/>
                </a:solidFill>
                <a:latin typeface="Arial" charset="0"/>
              </a:rPr>
              <a:t>)</a:t>
            </a:r>
          </a:p>
          <a:p>
            <a:pPr>
              <a:buClr>
                <a:srgbClr val="000000"/>
              </a:buClr>
              <a:buSzPct val="100000"/>
              <a:buFont typeface="Arial" charset="0"/>
              <a:buNone/>
              <a:defRPr/>
            </a:pPr>
            <a:r>
              <a:rPr lang="sv-SE" sz="1100" b="1" dirty="0">
                <a:solidFill>
                  <a:schemeClr val="tx1"/>
                </a:solidFill>
                <a:latin typeface="Arial" charset="0"/>
              </a:rPr>
              <a:t>               </a:t>
            </a:r>
            <a:r>
              <a:rPr lang="sv-SE" sz="1100" b="1" dirty="0">
                <a:solidFill>
                  <a:srgbClr val="0000FF"/>
                </a:solidFill>
                <a:latin typeface="Arial" charset="0"/>
              </a:rPr>
              <a:t>C. Plettner et al.</a:t>
            </a:r>
          </a:p>
          <a:p>
            <a:pPr>
              <a:buClr>
                <a:srgbClr val="000000"/>
              </a:buClr>
              <a:buSzPct val="100000"/>
              <a:buFont typeface="Arial" charset="0"/>
              <a:buNone/>
              <a:defRPr/>
            </a:pPr>
            <a:r>
              <a:rPr lang="sv-SE" sz="1100" b="1" dirty="0">
                <a:solidFill>
                  <a:srgbClr val="0000FF"/>
                </a:solidFill>
                <a:latin typeface="Arial" charset="0"/>
              </a:rPr>
              <a:t>       Nucl. Phys. A733, 20 (2004)</a:t>
            </a:r>
          </a:p>
        </p:txBody>
      </p:sp>
      <p:sp>
        <p:nvSpPr>
          <p:cNvPr id="26633" name="Text Box 6"/>
          <p:cNvSpPr txBox="1">
            <a:spLocks noChangeArrowheads="1"/>
          </p:cNvSpPr>
          <p:nvPr/>
        </p:nvSpPr>
        <p:spPr bwMode="auto">
          <a:xfrm>
            <a:off x="539552" y="908050"/>
            <a:ext cx="8604448" cy="417358"/>
          </a:xfrm>
          <a:prstGeom prst="rect">
            <a:avLst/>
          </a:prstGeom>
          <a:noFill/>
          <a:ln w="9525">
            <a:noFill/>
            <a:miter lim="800000"/>
            <a:headEnd/>
            <a:tailEnd/>
          </a:ln>
        </p:spPr>
        <p:txBody>
          <a:bodyPr wrap="square">
            <a:spAutoFit/>
          </a:bodyPr>
          <a:lstStyle/>
          <a:p>
            <a:pPr>
              <a:lnSpc>
                <a:spcPct val="66000"/>
              </a:lnSpc>
              <a:spcBef>
                <a:spcPts val="600"/>
              </a:spcBef>
              <a:buClr>
                <a:srgbClr val="000000"/>
              </a:buClr>
              <a:buSzPct val="100000"/>
              <a:buFont typeface="Arial" pitchFamily="34" charset="0"/>
              <a:buNone/>
            </a:pPr>
            <a:endParaRPr lang="sv-SE" sz="2000" dirty="0">
              <a:solidFill>
                <a:schemeClr val="tx1"/>
              </a:solidFill>
              <a:latin typeface="Comic Sans MS" pitchFamily="66" charset="0"/>
              <a:cs typeface="Times New Roman" pitchFamily="18" charset="0"/>
            </a:endParaRPr>
          </a:p>
          <a:p>
            <a:pPr algn="ctr">
              <a:lnSpc>
                <a:spcPct val="66000"/>
              </a:lnSpc>
              <a:buClr>
                <a:srgbClr val="000000"/>
              </a:buClr>
              <a:buSzPct val="100000"/>
              <a:buFont typeface="Arial" pitchFamily="34" charset="0"/>
              <a:buNone/>
            </a:pPr>
            <a:endParaRPr lang="sv-SE" sz="1200" dirty="0">
              <a:solidFill>
                <a:srgbClr val="FFFF00"/>
              </a:solidFill>
              <a:latin typeface="Comic Sans MS" pitchFamily="66" charset="0"/>
              <a:cs typeface="Times New Roman" pitchFamily="18" charset="0"/>
            </a:endParaRPr>
          </a:p>
        </p:txBody>
      </p:sp>
      <p:grpSp>
        <p:nvGrpSpPr>
          <p:cNvPr id="5" name="Group 25"/>
          <p:cNvGrpSpPr>
            <a:grpSpLocks/>
          </p:cNvGrpSpPr>
          <p:nvPr/>
        </p:nvGrpSpPr>
        <p:grpSpPr bwMode="auto">
          <a:xfrm>
            <a:off x="3851920" y="2132856"/>
            <a:ext cx="5462948" cy="3384377"/>
            <a:chOff x="3851920" y="2133124"/>
            <a:chExt cx="5463667" cy="3384134"/>
          </a:xfrm>
        </p:grpSpPr>
        <p:cxnSp>
          <p:nvCxnSpPr>
            <p:cNvPr id="20" name="Rak pil 19"/>
            <p:cNvCxnSpPr/>
            <p:nvPr/>
          </p:nvCxnSpPr>
          <p:spPr>
            <a:xfrm flipH="1" flipV="1">
              <a:off x="3851920" y="2349133"/>
              <a:ext cx="1656402" cy="3168125"/>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Rak pil 21"/>
            <p:cNvCxnSpPr/>
            <p:nvPr/>
          </p:nvCxnSpPr>
          <p:spPr>
            <a:xfrm flipH="1" flipV="1">
              <a:off x="4139990" y="2133124"/>
              <a:ext cx="3888944" cy="792031"/>
            </a:xfrm>
            <a:prstGeom prst="straightConnector1">
              <a:avLst/>
            </a:prstGeom>
            <a:ln w="57150">
              <a:solidFill>
                <a:srgbClr val="9C1802"/>
              </a:solidFill>
              <a:tailEnd type="arrow"/>
            </a:ln>
          </p:spPr>
          <p:style>
            <a:lnRef idx="1">
              <a:schemeClr val="accent1"/>
            </a:lnRef>
            <a:fillRef idx="0">
              <a:schemeClr val="accent1"/>
            </a:fillRef>
            <a:effectRef idx="0">
              <a:schemeClr val="accent1"/>
            </a:effectRef>
            <a:fontRef idx="minor">
              <a:schemeClr val="tx1"/>
            </a:fontRef>
          </p:style>
        </p:cxnSp>
        <p:sp>
          <p:nvSpPr>
            <p:cNvPr id="26642" name="textruta 25"/>
            <p:cNvSpPr txBox="1">
              <a:spLocks noChangeArrowheads="1"/>
            </p:cNvSpPr>
            <p:nvPr/>
          </p:nvSpPr>
          <p:spPr bwMode="auto">
            <a:xfrm>
              <a:off x="7956916" y="2925155"/>
              <a:ext cx="1358671" cy="1709935"/>
            </a:xfrm>
            <a:prstGeom prst="rect">
              <a:avLst/>
            </a:prstGeom>
            <a:noFill/>
            <a:ln w="9525">
              <a:noFill/>
              <a:miter lim="800000"/>
              <a:headEnd/>
              <a:tailEnd/>
            </a:ln>
          </p:spPr>
          <p:txBody>
            <a:bodyPr>
              <a:spAutoFit/>
            </a:bodyPr>
            <a:lstStyle/>
            <a:p>
              <a:pPr>
                <a:lnSpc>
                  <a:spcPct val="66000"/>
                </a:lnSpc>
                <a:buClr>
                  <a:srgbClr val="000000"/>
                </a:buClr>
                <a:buSzPct val="100000"/>
                <a:buFont typeface="Arial" pitchFamily="34" charset="0"/>
                <a:buNone/>
              </a:pPr>
              <a:r>
                <a:rPr lang="sv-SE" sz="1400" b="1" baseline="30000" dirty="0"/>
                <a:t>96m</a:t>
              </a:r>
              <a:r>
                <a:rPr lang="sv-SE" sz="1400" b="1" dirty="0"/>
                <a:t>Cd (16</a:t>
              </a:r>
              <a:r>
                <a:rPr lang="sv-SE" sz="1400" b="1" baseline="30000" dirty="0"/>
                <a:t>+</a:t>
              </a:r>
              <a:r>
                <a:rPr lang="sv-SE" sz="1400" b="1" dirty="0"/>
                <a:t>)</a:t>
              </a:r>
            </a:p>
            <a:p>
              <a:pPr>
                <a:buClr>
                  <a:srgbClr val="000000"/>
                </a:buClr>
                <a:buSzPct val="100000"/>
                <a:buFont typeface="Arial" pitchFamily="34" charset="0"/>
                <a:buNone/>
              </a:pPr>
              <a:r>
                <a:rPr lang="sv-SE" sz="1100" b="1" dirty="0">
                  <a:solidFill>
                    <a:srgbClr val="0000FF"/>
                  </a:solidFill>
                </a:rPr>
                <a:t>B S Nara Singh et al., PRL 107, 172501 (2011)</a:t>
              </a:r>
            </a:p>
            <a:p>
              <a:pPr>
                <a:buClr>
                  <a:srgbClr val="000000"/>
                </a:buClr>
                <a:buSzPct val="100000"/>
                <a:buFont typeface="Arial" pitchFamily="34" charset="0"/>
                <a:buNone/>
              </a:pPr>
              <a:endParaRPr lang="sv-SE" sz="1100" b="1" dirty="0">
                <a:solidFill>
                  <a:srgbClr val="0000FF"/>
                </a:solidFill>
              </a:endParaRPr>
            </a:p>
            <a:p>
              <a:pPr>
                <a:buClr>
                  <a:srgbClr val="000000"/>
                </a:buClr>
                <a:buSzPct val="100000"/>
                <a:buFont typeface="Arial" pitchFamily="34" charset="0"/>
                <a:buNone/>
              </a:pPr>
              <a:r>
                <a:rPr lang="sv-SE" sz="1100" b="1" dirty="0">
                  <a:solidFill>
                    <a:srgbClr val="0000FF"/>
                  </a:solidFill>
                </a:rPr>
                <a:t>P.J. Davies et al</a:t>
              </a:r>
            </a:p>
            <a:p>
              <a:pPr>
                <a:buClr>
                  <a:srgbClr val="000000"/>
                </a:buClr>
                <a:buSzPct val="100000"/>
                <a:buFont typeface="Arial" pitchFamily="34" charset="0"/>
                <a:buNone/>
              </a:pPr>
              <a:r>
                <a:rPr lang="sv-SE" sz="1100" b="1" dirty="0">
                  <a:solidFill>
                    <a:srgbClr val="0000FF"/>
                  </a:solidFill>
                </a:rPr>
                <a:t>IoP talk + to be</a:t>
              </a:r>
            </a:p>
            <a:p>
              <a:pPr>
                <a:buClr>
                  <a:srgbClr val="000000"/>
                </a:buClr>
                <a:buSzPct val="100000"/>
                <a:buFont typeface="Arial" pitchFamily="34" charset="0"/>
                <a:buNone/>
              </a:pPr>
              <a:r>
                <a:rPr lang="sv-SE" sz="1100" b="1" dirty="0">
                  <a:solidFill>
                    <a:srgbClr val="0000FF"/>
                  </a:solidFill>
                </a:rPr>
                <a:t>Published (2016)</a:t>
              </a:r>
            </a:p>
            <a:p>
              <a:pPr>
                <a:buClr>
                  <a:srgbClr val="000000"/>
                </a:buClr>
                <a:buSzPct val="100000"/>
                <a:buFont typeface="Arial" pitchFamily="34" charset="0"/>
                <a:buNone/>
              </a:pPr>
              <a:r>
                <a:rPr lang="sv-SE" sz="1100" b="1" dirty="0">
                  <a:solidFill>
                    <a:schemeClr val="accent2"/>
                  </a:solidFill>
                </a:rPr>
                <a:t> </a:t>
              </a:r>
            </a:p>
            <a:p>
              <a:pPr>
                <a:lnSpc>
                  <a:spcPct val="66000"/>
                </a:lnSpc>
                <a:buClr>
                  <a:srgbClr val="000000"/>
                </a:buClr>
                <a:buSzPct val="100000"/>
                <a:buFont typeface="Arial" pitchFamily="34" charset="0"/>
                <a:buNone/>
              </a:pPr>
              <a:r>
                <a:rPr lang="sv-SE" sz="1100" b="1" dirty="0">
                  <a:solidFill>
                    <a:srgbClr val="C00000"/>
                  </a:solidFill>
                </a:rPr>
                <a:t>                </a:t>
              </a:r>
            </a:p>
          </p:txBody>
        </p:sp>
      </p:grpSp>
      <p:sp>
        <p:nvSpPr>
          <p:cNvPr id="25" name="TextBox 24"/>
          <p:cNvSpPr txBox="1"/>
          <p:nvPr/>
        </p:nvSpPr>
        <p:spPr>
          <a:xfrm>
            <a:off x="5508104" y="5373216"/>
            <a:ext cx="1800200" cy="707886"/>
          </a:xfrm>
          <a:prstGeom prst="rect">
            <a:avLst/>
          </a:prstGeom>
          <a:noFill/>
        </p:spPr>
        <p:txBody>
          <a:bodyPr wrap="square" rtlCol="0">
            <a:spAutoFit/>
          </a:bodyPr>
          <a:lstStyle/>
          <a:p>
            <a:r>
              <a:rPr lang="en-GB" sz="1600" b="1" baseline="30000" dirty="0"/>
              <a:t>92</a:t>
            </a:r>
            <a:r>
              <a:rPr lang="en-GB" sz="1600" b="1" dirty="0"/>
              <a:t>Pd</a:t>
            </a:r>
            <a:r>
              <a:rPr lang="en-GB" sz="1200" b="1" dirty="0">
                <a:solidFill>
                  <a:srgbClr val="0000FF"/>
                </a:solidFill>
              </a:rPr>
              <a:t>:  </a:t>
            </a:r>
          </a:p>
          <a:p>
            <a:r>
              <a:rPr lang="en-GB" sz="1200" b="1" dirty="0">
                <a:solidFill>
                  <a:srgbClr val="0000FF"/>
                </a:solidFill>
              </a:rPr>
              <a:t>B </a:t>
            </a:r>
            <a:r>
              <a:rPr lang="en-GB" sz="1200" b="1" dirty="0" err="1">
                <a:solidFill>
                  <a:srgbClr val="0000FF"/>
                </a:solidFill>
              </a:rPr>
              <a:t>Cederwall</a:t>
            </a:r>
            <a:r>
              <a:rPr lang="en-GB" sz="1200" b="1" dirty="0">
                <a:solidFill>
                  <a:srgbClr val="0000FF"/>
                </a:solidFill>
              </a:rPr>
              <a:t> et al., Nature 469, 68 (2011)</a:t>
            </a:r>
            <a:endParaRPr lang="en-US" sz="1200" b="1" dirty="0">
              <a:solidFill>
                <a:srgbClr val="0000FF"/>
              </a:solidFill>
            </a:endParaRPr>
          </a:p>
        </p:txBody>
      </p:sp>
      <p:sp>
        <p:nvSpPr>
          <p:cNvPr id="26" name="TextBox 25"/>
          <p:cNvSpPr txBox="1"/>
          <p:nvPr/>
        </p:nvSpPr>
        <p:spPr>
          <a:xfrm>
            <a:off x="467544" y="561454"/>
            <a:ext cx="8280920" cy="646331"/>
          </a:xfrm>
          <a:prstGeom prst="rect">
            <a:avLst/>
          </a:prstGeom>
          <a:noFill/>
        </p:spPr>
        <p:txBody>
          <a:bodyPr wrap="square" rtlCol="0">
            <a:spAutoFit/>
          </a:bodyPr>
          <a:lstStyle/>
          <a:p>
            <a:r>
              <a:rPr lang="en-GB" sz="1800" dirty="0">
                <a:solidFill>
                  <a:schemeClr val="tx1"/>
                </a:solidFill>
                <a:latin typeface="Garamond" panose="02020404030301010803" pitchFamily="18" charset="0"/>
              </a:rPr>
              <a:t>As yet there is no data that definitively supports the presence of T=0 np BCS type pairing condensate, but </a:t>
            </a:r>
            <a:r>
              <a:rPr lang="en-GB" sz="1800" dirty="0">
                <a:solidFill>
                  <a:srgbClr val="0000FF"/>
                </a:solidFill>
                <a:latin typeface="Garamond" panose="02020404030301010803" pitchFamily="18" charset="0"/>
              </a:rPr>
              <a:t>clear</a:t>
            </a:r>
            <a:r>
              <a:rPr lang="en-GB" sz="1800" dirty="0">
                <a:solidFill>
                  <a:schemeClr val="tx1"/>
                </a:solidFill>
                <a:latin typeface="Garamond" panose="02020404030301010803" pitchFamily="18" charset="0"/>
              </a:rPr>
              <a:t> evidence for influence of T=0 np interaction in </a:t>
            </a:r>
            <a:r>
              <a:rPr lang="en-GB" sz="1800" u="sng" dirty="0">
                <a:solidFill>
                  <a:schemeClr val="tx1"/>
                </a:solidFill>
                <a:latin typeface="Garamond" panose="02020404030301010803" pitchFamily="18" charset="0"/>
              </a:rPr>
              <a:t>spherical</a:t>
            </a:r>
            <a:r>
              <a:rPr lang="en-GB" sz="1800" dirty="0">
                <a:solidFill>
                  <a:schemeClr val="tx1"/>
                </a:solidFill>
                <a:latin typeface="Garamond" panose="02020404030301010803" pitchFamily="18" charset="0"/>
              </a:rPr>
              <a:t> nuclei.</a:t>
            </a:r>
            <a:endParaRPr lang="en-US" sz="1800" dirty="0">
              <a:solidFill>
                <a:schemeClr val="tx1"/>
              </a:solidFill>
              <a:latin typeface="Garamond" panose="02020404030301010803" pitchFamily="18" charset="0"/>
            </a:endParaRPr>
          </a:p>
        </p:txBody>
      </p:sp>
      <p:grpSp>
        <p:nvGrpSpPr>
          <p:cNvPr id="42" name="Group 41"/>
          <p:cNvGrpSpPr/>
          <p:nvPr/>
        </p:nvGrpSpPr>
        <p:grpSpPr>
          <a:xfrm>
            <a:off x="3563888" y="2564904"/>
            <a:ext cx="4932040" cy="4308286"/>
            <a:chOff x="3563888" y="2564904"/>
            <a:chExt cx="4932040" cy="4308286"/>
          </a:xfrm>
        </p:grpSpPr>
        <p:cxnSp>
          <p:nvCxnSpPr>
            <p:cNvPr id="34" name="Rak pil 19"/>
            <p:cNvCxnSpPr/>
            <p:nvPr/>
          </p:nvCxnSpPr>
          <p:spPr bwMode="auto">
            <a:xfrm flipH="1" flipV="1">
              <a:off x="3563888" y="2564904"/>
              <a:ext cx="576064" cy="3744416"/>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4067944" y="6165304"/>
              <a:ext cx="4427984" cy="707886"/>
            </a:xfrm>
            <a:prstGeom prst="rect">
              <a:avLst/>
            </a:prstGeom>
            <a:noFill/>
          </p:spPr>
          <p:txBody>
            <a:bodyPr wrap="square" rtlCol="0">
              <a:spAutoFit/>
            </a:bodyPr>
            <a:lstStyle/>
            <a:p>
              <a:r>
                <a:rPr lang="en-GB" sz="1600" b="1" baseline="30000" dirty="0"/>
                <a:t>88</a:t>
              </a:r>
              <a:r>
                <a:rPr lang="en-GB" sz="1600" b="1" dirty="0"/>
                <a:t>Ru: 1</a:t>
              </a:r>
              <a:r>
                <a:rPr lang="en-GB" sz="1600" b="1" baseline="30000" dirty="0"/>
                <a:t>st</a:t>
              </a:r>
              <a:r>
                <a:rPr lang="en-GB" sz="1600" b="1" dirty="0"/>
                <a:t> deformed e-e nucleus below </a:t>
              </a:r>
              <a:r>
                <a:rPr lang="en-GB" sz="1600" b="1" baseline="30000" dirty="0"/>
                <a:t>100</a:t>
              </a:r>
              <a:r>
                <a:rPr lang="en-GB" sz="1600" b="1" dirty="0"/>
                <a:t>Sn: </a:t>
              </a:r>
            </a:p>
            <a:p>
              <a:r>
                <a:rPr lang="en-GB" sz="1200" b="1" dirty="0">
                  <a:solidFill>
                    <a:srgbClr val="0000FF"/>
                  </a:solidFill>
                </a:rPr>
                <a:t>N. </a:t>
              </a:r>
              <a:r>
                <a:rPr lang="en-GB" sz="1200" b="1" dirty="0" err="1">
                  <a:solidFill>
                    <a:srgbClr val="0000FF"/>
                  </a:solidFill>
                </a:rPr>
                <a:t>Marginenan</a:t>
              </a:r>
              <a:r>
                <a:rPr lang="en-GB" sz="1200" b="1" dirty="0">
                  <a:solidFill>
                    <a:srgbClr val="0000FF"/>
                  </a:solidFill>
                </a:rPr>
                <a:t> et al, PRC 63, 031303 (2001) – states to 8</a:t>
              </a:r>
              <a:r>
                <a:rPr lang="en-GB" sz="1200" b="1" baseline="30000" dirty="0">
                  <a:solidFill>
                    <a:srgbClr val="0000FF"/>
                  </a:solidFill>
                </a:rPr>
                <a:t>+</a:t>
              </a:r>
              <a:endParaRPr lang="en-GB" sz="1200" b="1" dirty="0">
                <a:solidFill>
                  <a:srgbClr val="0000FF"/>
                </a:solidFill>
              </a:endParaRPr>
            </a:p>
            <a:p>
              <a:endParaRPr lang="en-GB" sz="1200" b="1" dirty="0">
                <a:solidFill>
                  <a:srgbClr val="0000FF"/>
                </a:solidFill>
              </a:endParaRPr>
            </a:p>
          </p:txBody>
        </p:sp>
      </p:grpSp>
      <p:pic>
        <p:nvPicPr>
          <p:cNvPr id="22" name="Picture 13" descr="kth_cmy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263" cy="576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Footer Placeholder 2"/>
          <p:cNvSpPr>
            <a:spLocks noGrp="1"/>
          </p:cNvSpPr>
          <p:nvPr>
            <p:ph type="ftr" sz="quarter" idx="11"/>
          </p:nvPr>
        </p:nvSpPr>
        <p:spPr>
          <a:xfrm>
            <a:off x="3124200" y="6356350"/>
            <a:ext cx="2895600" cy="365125"/>
          </a:xfrm>
          <a:prstGeom prst="rect">
            <a:avLst/>
          </a:prstGeom>
        </p:spPr>
        <p:txBody>
          <a:bodyPr vert="horz" lIns="91440" tIns="45720" rIns="91440" bIns="45720" rtlCol="0" anchor="ctr"/>
          <a:lstStyle>
            <a:defPPr>
              <a:defRPr lang="en-GB"/>
            </a:defPPr>
            <a:lvl1pPr algn="ctr" rtl="0" fontAlgn="base">
              <a:spcBef>
                <a:spcPct val="0"/>
              </a:spcBef>
              <a:spcAft>
                <a:spcPct val="0"/>
              </a:spcAft>
              <a:defRPr sz="1200" kern="1200">
                <a:solidFill>
                  <a:schemeClr val="tx1">
                    <a:tint val="75000"/>
                  </a:schemeClr>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defRPr/>
            </a:pPr>
            <a:r>
              <a:rPr lang="is-IS"/>
              <a:t>20200210 / BC</a:t>
            </a:r>
            <a:endParaRPr lang="sv-SE" sz="1000" dirty="0"/>
          </a:p>
        </p:txBody>
      </p:sp>
    </p:spTree>
    <p:extLst>
      <p:ext uri="{BB962C8B-B14F-4D97-AF65-F5344CB8AC3E}">
        <p14:creationId xmlns:p14="http://schemas.microsoft.com/office/powerpoint/2010/main" val="33845200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Swedish Annual Nuclear Physics Meeting 2022 / Bo Cederwall</a:t>
            </a:r>
            <a:endParaRPr lang="en-GB"/>
          </a:p>
        </p:txBody>
      </p:sp>
      <p:sp>
        <p:nvSpPr>
          <p:cNvPr id="3" name="Rectangle 3"/>
          <p:cNvSpPr txBox="1">
            <a:spLocks noChangeArrowheads="1"/>
          </p:cNvSpPr>
          <p:nvPr/>
        </p:nvSpPr>
        <p:spPr>
          <a:xfrm>
            <a:off x="385763" y="-26988"/>
            <a:ext cx="8507412" cy="854076"/>
          </a:xfrm>
          <a:prstGeom prst="rect">
            <a:avLst/>
          </a:prstGeom>
        </p:spPr>
        <p:txBody>
          <a:bodyPr/>
          <a:lstStyle>
            <a:lvl1pPr algn="ctr" rtl="0" eaLnBrk="0" fontAlgn="base" hangingPunct="0">
              <a:spcBef>
                <a:spcPct val="0"/>
              </a:spcBef>
              <a:spcAft>
                <a:spcPct val="0"/>
              </a:spcAft>
              <a:defRPr sz="3200">
                <a:solidFill>
                  <a:schemeClr val="tx2"/>
                </a:solidFill>
                <a:latin typeface="Calibri"/>
                <a:ea typeface="ＭＳ Ｐゴシック" charset="0"/>
                <a:cs typeface="Calibri"/>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GB" sz="2400" dirty="0">
                <a:solidFill>
                  <a:srgbClr val="FFFFFF"/>
                </a:solidFill>
              </a:rPr>
              <a:t>Nuclear pairing quantum phase transition</a:t>
            </a:r>
            <a:endParaRPr lang="en-GB" sz="1800" i="1" dirty="0">
              <a:solidFill>
                <a:srgbClr val="FFFFFF"/>
              </a:solidFill>
            </a:endParaRPr>
          </a:p>
        </p:txBody>
      </p:sp>
      <p:pic>
        <p:nvPicPr>
          <p:cNvPr id="7" name="Picture 6" descr="Sidor från PhysRevC.63.044309.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632" y="476672"/>
            <a:ext cx="6696744" cy="2943777"/>
          </a:xfrm>
          <a:prstGeom prst="rect">
            <a:avLst/>
          </a:prstGeom>
          <a:solidFill>
            <a:schemeClr val="bg1"/>
          </a:solidFill>
        </p:spPr>
      </p:pic>
      <p:pic>
        <p:nvPicPr>
          <p:cNvPr id="8" name="Picture 7" descr="Sidor från PhysRevC.63.044309-2.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96" y="3645024"/>
            <a:ext cx="4176464" cy="2575994"/>
          </a:xfrm>
          <a:prstGeom prst="rect">
            <a:avLst/>
          </a:prstGeom>
          <a:solidFill>
            <a:schemeClr val="bg1"/>
          </a:solidFill>
        </p:spPr>
      </p:pic>
      <p:pic>
        <p:nvPicPr>
          <p:cNvPr id="9" name="Picture 8" descr="Skärmavbild 2018-09-05 kl. 05.37.3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3968" y="3456878"/>
            <a:ext cx="4534272" cy="2852442"/>
          </a:xfrm>
          <a:prstGeom prst="rect">
            <a:avLst/>
          </a:prstGeom>
        </p:spPr>
      </p:pic>
      <p:pic>
        <p:nvPicPr>
          <p:cNvPr id="4" name="Picture 8" descr="kth_cmyk">
            <a:extLst>
              <a:ext uri="{FF2B5EF4-FFF2-40B4-BE49-F238E27FC236}">
                <a16:creationId xmlns:a16="http://schemas.microsoft.com/office/drawing/2014/main" id="{EC9A1DFB-53B8-4E43-3DF3-2D63FAB1E352}"/>
              </a:ext>
            </a:extLst>
          </p:cNvPr>
          <p:cNvPicPr>
            <a:picLocks noChangeAspect="1" noChangeArrowheads="1"/>
          </p:cNvPicPr>
          <p:nvPr/>
        </p:nvPicPr>
        <p:blipFill>
          <a:blip r:embed="rId6" cstate="print"/>
          <a:srcRect/>
          <a:stretch>
            <a:fillRect/>
          </a:stretch>
        </p:blipFill>
        <p:spPr bwMode="auto">
          <a:xfrm>
            <a:off x="104176" y="84957"/>
            <a:ext cx="819150" cy="819150"/>
          </a:xfrm>
          <a:prstGeom prst="rect">
            <a:avLst/>
          </a:prstGeom>
          <a:noFill/>
          <a:ln w="9525">
            <a:noFill/>
            <a:miter lim="800000"/>
            <a:headEnd/>
            <a:tailEnd/>
          </a:ln>
        </p:spPr>
      </p:pic>
      <p:sp>
        <p:nvSpPr>
          <p:cNvPr id="5" name="textruta 4">
            <a:extLst>
              <a:ext uri="{FF2B5EF4-FFF2-40B4-BE49-F238E27FC236}">
                <a16:creationId xmlns:a16="http://schemas.microsoft.com/office/drawing/2014/main" id="{AF317C65-899F-9EED-21D9-5D160A51531F}"/>
              </a:ext>
            </a:extLst>
          </p:cNvPr>
          <p:cNvSpPr txBox="1"/>
          <p:nvPr/>
        </p:nvSpPr>
        <p:spPr>
          <a:xfrm>
            <a:off x="6988331" y="6615944"/>
            <a:ext cx="2365099"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sv-SE" sz="1200" dirty="0">
                <a:solidFill>
                  <a:schemeClr val="accent2">
                    <a:lumMod val="40000"/>
                    <a:lumOff val="60000"/>
                  </a:schemeClr>
                </a:solidFill>
              </a:rPr>
              <a:t>NN2024  Whistler, BC CA /  BC </a:t>
            </a:r>
          </a:p>
        </p:txBody>
      </p:sp>
    </p:spTree>
    <p:extLst>
      <p:ext uri="{BB962C8B-B14F-4D97-AF65-F5344CB8AC3E}">
        <p14:creationId xmlns:p14="http://schemas.microsoft.com/office/powerpoint/2010/main" val="417509921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fty Years of Nuclear BCS">
            <a:extLst>
              <a:ext uri="{FF2B5EF4-FFF2-40B4-BE49-F238E27FC236}">
                <a16:creationId xmlns:a16="http://schemas.microsoft.com/office/drawing/2014/main" id="{7E374889-1C5E-2598-5888-F4CCA623DD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8822" y="0"/>
            <a:ext cx="4703763"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ruta 5">
            <a:extLst>
              <a:ext uri="{FF2B5EF4-FFF2-40B4-BE49-F238E27FC236}">
                <a16:creationId xmlns:a16="http://schemas.microsoft.com/office/drawing/2014/main" id="{72C4ABEA-325F-2E56-2FF9-59DDDA43C0AA}"/>
              </a:ext>
            </a:extLst>
          </p:cNvPr>
          <p:cNvSpPr txBox="1"/>
          <p:nvPr/>
        </p:nvSpPr>
        <p:spPr>
          <a:xfrm>
            <a:off x="2168822" y="6550223"/>
            <a:ext cx="2763572"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sv-SE" sz="1400" dirty="0">
                <a:hlinkClick r:id="rId4"/>
              </a:rPr>
              <a:t>https://doi.org/10.1142/8526</a:t>
            </a:r>
            <a:r>
              <a:rPr lang="sv-SE" sz="1400" dirty="0"/>
              <a:t> (2013)</a:t>
            </a:r>
          </a:p>
        </p:txBody>
      </p:sp>
      <p:sp>
        <p:nvSpPr>
          <p:cNvPr id="7" name="textruta 6">
            <a:extLst>
              <a:ext uri="{FF2B5EF4-FFF2-40B4-BE49-F238E27FC236}">
                <a16:creationId xmlns:a16="http://schemas.microsoft.com/office/drawing/2014/main" id="{0455CD8E-1ADE-4DC6-B02E-BE10951897E2}"/>
              </a:ext>
            </a:extLst>
          </p:cNvPr>
          <p:cNvSpPr txBox="1"/>
          <p:nvPr/>
        </p:nvSpPr>
        <p:spPr>
          <a:xfrm>
            <a:off x="6988331" y="6615944"/>
            <a:ext cx="2365099"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sv-SE" sz="1200" dirty="0">
                <a:solidFill>
                  <a:schemeClr val="accent2">
                    <a:lumMod val="40000"/>
                    <a:lumOff val="60000"/>
                  </a:schemeClr>
                </a:solidFill>
              </a:rPr>
              <a:t>NN2024  Whistler, BC CA /  BC </a:t>
            </a:r>
          </a:p>
        </p:txBody>
      </p:sp>
      <p:pic>
        <p:nvPicPr>
          <p:cNvPr id="2" name="Picture 8" descr="kth_cmyk">
            <a:extLst>
              <a:ext uri="{FF2B5EF4-FFF2-40B4-BE49-F238E27FC236}">
                <a16:creationId xmlns:a16="http://schemas.microsoft.com/office/drawing/2014/main" id="{9C51214F-CE43-5446-66D9-9199FB097988}"/>
              </a:ext>
            </a:extLst>
          </p:cNvPr>
          <p:cNvPicPr>
            <a:picLocks noChangeAspect="1" noChangeArrowheads="1"/>
          </p:cNvPicPr>
          <p:nvPr/>
        </p:nvPicPr>
        <p:blipFill>
          <a:blip r:embed="rId5" cstate="print"/>
          <a:srcRect/>
          <a:stretch>
            <a:fillRect/>
          </a:stretch>
        </p:blipFill>
        <p:spPr bwMode="auto">
          <a:xfrm>
            <a:off x="104176" y="84957"/>
            <a:ext cx="819150" cy="819150"/>
          </a:xfrm>
          <a:prstGeom prst="rect">
            <a:avLst/>
          </a:prstGeom>
          <a:noFill/>
          <a:ln w="9525">
            <a:noFill/>
            <a:miter lim="800000"/>
            <a:headEnd/>
            <a:tailEnd/>
          </a:ln>
        </p:spPr>
      </p:pic>
    </p:spTree>
    <p:extLst>
      <p:ext uri="{BB962C8B-B14F-4D97-AF65-F5344CB8AC3E}">
        <p14:creationId xmlns:p14="http://schemas.microsoft.com/office/powerpoint/2010/main" val="2550461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Swedish Annual Nuclear Physics Meeting 2022 / Bo Cederwall</a:t>
            </a:r>
            <a:endParaRPr lang="en-GB"/>
          </a:p>
        </p:txBody>
      </p:sp>
      <p:sp>
        <p:nvSpPr>
          <p:cNvPr id="3" name="Rectangle 3"/>
          <p:cNvSpPr txBox="1">
            <a:spLocks noChangeArrowheads="1"/>
          </p:cNvSpPr>
          <p:nvPr/>
        </p:nvSpPr>
        <p:spPr>
          <a:xfrm>
            <a:off x="385763" y="-26988"/>
            <a:ext cx="8507412" cy="854076"/>
          </a:xfrm>
          <a:prstGeom prst="rect">
            <a:avLst/>
          </a:prstGeom>
        </p:spPr>
        <p:txBody>
          <a:bodyPr/>
          <a:lstStyle>
            <a:lvl1pPr algn="ctr" rtl="0" eaLnBrk="0" fontAlgn="base" hangingPunct="0">
              <a:spcBef>
                <a:spcPct val="0"/>
              </a:spcBef>
              <a:spcAft>
                <a:spcPct val="0"/>
              </a:spcAft>
              <a:defRPr sz="3200">
                <a:solidFill>
                  <a:schemeClr val="tx2"/>
                </a:solidFill>
                <a:latin typeface="Calibri"/>
                <a:ea typeface="ＭＳ Ｐゴシック" charset="0"/>
                <a:cs typeface="Calibri"/>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GB" sz="2400" dirty="0">
                <a:solidFill>
                  <a:srgbClr val="FFFFFF"/>
                </a:solidFill>
              </a:rPr>
              <a:t>Quantum phase transitions in atomic nuclei</a:t>
            </a:r>
          </a:p>
          <a:p>
            <a:r>
              <a:rPr lang="en-GB" sz="1800" dirty="0">
                <a:solidFill>
                  <a:srgbClr val="FFFFFF"/>
                </a:solidFill>
              </a:rPr>
              <a:t>alpha clustering</a:t>
            </a:r>
            <a:endParaRPr lang="en-GB" sz="1800" i="1" dirty="0">
              <a:solidFill>
                <a:srgbClr val="FFFFFF"/>
              </a:solidFill>
            </a:endParaRPr>
          </a:p>
        </p:txBody>
      </p:sp>
      <p:pic>
        <p:nvPicPr>
          <p:cNvPr id="5" name="Picture 4"/>
          <p:cNvPicPr>
            <a:picLocks noChangeAspect="1"/>
          </p:cNvPicPr>
          <p:nvPr/>
        </p:nvPicPr>
        <p:blipFill rotWithShape="1">
          <a:blip r:embed="rId2"/>
          <a:srcRect t="11599" b="14652"/>
          <a:stretch/>
        </p:blipFill>
        <p:spPr>
          <a:xfrm>
            <a:off x="495401" y="1451610"/>
            <a:ext cx="8541095" cy="3451860"/>
          </a:xfrm>
          <a:prstGeom prst="rect">
            <a:avLst/>
          </a:prstGeom>
        </p:spPr>
      </p:pic>
      <p:pic>
        <p:nvPicPr>
          <p:cNvPr id="6" name="Picture 5" descr="Skärmavbild 2018-09-06 kl. 19.42.16.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944" y="4669892"/>
            <a:ext cx="8547744" cy="1783444"/>
          </a:xfrm>
          <a:prstGeom prst="rect">
            <a:avLst/>
          </a:prstGeom>
        </p:spPr>
      </p:pic>
      <p:sp>
        <p:nvSpPr>
          <p:cNvPr id="7" name="TextBox 6"/>
          <p:cNvSpPr txBox="1"/>
          <p:nvPr/>
        </p:nvSpPr>
        <p:spPr>
          <a:xfrm>
            <a:off x="2173244" y="4293096"/>
            <a:ext cx="1174620" cy="338554"/>
          </a:xfrm>
          <a:prstGeom prst="rect">
            <a:avLst/>
          </a:prstGeom>
          <a:noFill/>
        </p:spPr>
        <p:txBody>
          <a:bodyPr wrap="none" rtlCol="0">
            <a:spAutoFit/>
          </a:bodyPr>
          <a:lstStyle/>
          <a:p>
            <a:r>
              <a:rPr lang="en-US" sz="1600" dirty="0">
                <a:solidFill>
                  <a:schemeClr val="bg1"/>
                </a:solidFill>
                <a:latin typeface="Calibri"/>
                <a:cs typeface="Calibri"/>
              </a:rPr>
              <a:t>Fermi liquid</a:t>
            </a:r>
          </a:p>
        </p:txBody>
      </p:sp>
      <p:sp>
        <p:nvSpPr>
          <p:cNvPr id="8" name="TextBox 7"/>
          <p:cNvSpPr txBox="1"/>
          <p:nvPr/>
        </p:nvSpPr>
        <p:spPr>
          <a:xfrm>
            <a:off x="6069984" y="4242574"/>
            <a:ext cx="1454344" cy="338554"/>
          </a:xfrm>
          <a:prstGeom prst="rect">
            <a:avLst/>
          </a:prstGeom>
          <a:noFill/>
        </p:spPr>
        <p:txBody>
          <a:bodyPr wrap="none" rtlCol="0">
            <a:spAutoFit/>
          </a:bodyPr>
          <a:lstStyle/>
          <a:p>
            <a:r>
              <a:rPr lang="en-US" sz="1600" dirty="0">
                <a:solidFill>
                  <a:schemeClr val="bg1"/>
                </a:solidFill>
                <a:latin typeface="Calibri"/>
                <a:cs typeface="Calibri"/>
              </a:rPr>
              <a:t>α cluster phase</a:t>
            </a:r>
          </a:p>
        </p:txBody>
      </p:sp>
      <p:pic>
        <p:nvPicPr>
          <p:cNvPr id="4" name="Picture 8" descr="kth_cmyk">
            <a:extLst>
              <a:ext uri="{FF2B5EF4-FFF2-40B4-BE49-F238E27FC236}">
                <a16:creationId xmlns:a16="http://schemas.microsoft.com/office/drawing/2014/main" id="{CA2576DE-38DA-90D4-E0C5-1AF4E84C2D59}"/>
              </a:ext>
            </a:extLst>
          </p:cNvPr>
          <p:cNvPicPr>
            <a:picLocks noChangeAspect="1" noChangeArrowheads="1"/>
          </p:cNvPicPr>
          <p:nvPr/>
        </p:nvPicPr>
        <p:blipFill>
          <a:blip r:embed="rId4" cstate="print"/>
          <a:srcRect/>
          <a:stretch>
            <a:fillRect/>
          </a:stretch>
        </p:blipFill>
        <p:spPr bwMode="auto">
          <a:xfrm>
            <a:off x="104176" y="84957"/>
            <a:ext cx="819150" cy="819150"/>
          </a:xfrm>
          <a:prstGeom prst="rect">
            <a:avLst/>
          </a:prstGeom>
          <a:noFill/>
          <a:ln w="9525">
            <a:noFill/>
            <a:miter lim="800000"/>
            <a:headEnd/>
            <a:tailEnd/>
          </a:ln>
        </p:spPr>
      </p:pic>
      <p:sp>
        <p:nvSpPr>
          <p:cNvPr id="9" name="textruta 8">
            <a:extLst>
              <a:ext uri="{FF2B5EF4-FFF2-40B4-BE49-F238E27FC236}">
                <a16:creationId xmlns:a16="http://schemas.microsoft.com/office/drawing/2014/main" id="{E972844A-43CF-DF82-FD3D-0267D7C779B2}"/>
              </a:ext>
            </a:extLst>
          </p:cNvPr>
          <p:cNvSpPr txBox="1"/>
          <p:nvPr/>
        </p:nvSpPr>
        <p:spPr>
          <a:xfrm>
            <a:off x="6988331" y="6615944"/>
            <a:ext cx="2365099"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sv-SE" sz="1200" dirty="0">
                <a:solidFill>
                  <a:schemeClr val="accent2">
                    <a:lumMod val="40000"/>
                    <a:lumOff val="60000"/>
                  </a:schemeClr>
                </a:solidFill>
              </a:rPr>
              <a:t>NN2024  Whistler, BC CA /  BC </a:t>
            </a:r>
          </a:p>
        </p:txBody>
      </p:sp>
      <p:sp>
        <p:nvSpPr>
          <p:cNvPr id="10" name="Title 1">
            <a:extLst>
              <a:ext uri="{FF2B5EF4-FFF2-40B4-BE49-F238E27FC236}">
                <a16:creationId xmlns:a16="http://schemas.microsoft.com/office/drawing/2014/main" id="{3291CD96-67CB-21A4-C31D-018A800D2290}"/>
              </a:ext>
            </a:extLst>
          </p:cNvPr>
          <p:cNvSpPr txBox="1">
            <a:spLocks/>
          </p:cNvSpPr>
          <p:nvPr/>
        </p:nvSpPr>
        <p:spPr>
          <a:xfrm>
            <a:off x="875391" y="210179"/>
            <a:ext cx="8310621" cy="857251"/>
          </a:xfrm>
          <a:prstGeom prst="rect">
            <a:avLst/>
          </a:prstGeom>
        </p:spPr>
        <p:txBody>
          <a:bodyPr>
            <a:normAutofit fontScale="97500"/>
          </a:bodyPr>
          <a:lstStyle>
            <a:lvl1pPr marL="0" marR="0" indent="0" algn="ctr" defTabSz="914400" rtl="0" latinLnBrk="0">
              <a:lnSpc>
                <a:spcPct val="100000"/>
              </a:lnSpc>
              <a:spcBef>
                <a:spcPts val="0"/>
              </a:spcBef>
              <a:spcAft>
                <a:spcPts val="0"/>
              </a:spcAft>
              <a:buClrTx/>
              <a:buSzTx/>
              <a:buFontTx/>
              <a:buNone/>
              <a:tabLst/>
              <a:defRPr sz="3200" b="0" i="0" u="none" strike="noStrike" cap="none" spc="0" baseline="0">
                <a:solidFill>
                  <a:srgbClr val="000000"/>
                </a:solidFill>
                <a:uFillTx/>
                <a:latin typeface="Calibri"/>
                <a:ea typeface="Calibri"/>
                <a:cs typeface="Calibri"/>
                <a:sym typeface="Calibri"/>
              </a:defRPr>
            </a:lvl1pPr>
            <a:lvl2pPr marL="0" marR="0" indent="0" algn="ctr" defTabSz="914400" rtl="0" latinLnBrk="0">
              <a:lnSpc>
                <a:spcPct val="100000"/>
              </a:lnSpc>
              <a:spcBef>
                <a:spcPts val="0"/>
              </a:spcBef>
              <a:spcAft>
                <a:spcPts val="0"/>
              </a:spcAft>
              <a:buClrTx/>
              <a:buSzTx/>
              <a:buFontTx/>
              <a:buNone/>
              <a:tabLst/>
              <a:defRPr sz="3200" b="0" i="0" u="none" strike="noStrike" cap="none" spc="0" baseline="0">
                <a:solidFill>
                  <a:srgbClr val="000000"/>
                </a:solidFill>
                <a:uFillTx/>
                <a:latin typeface="Calibri"/>
                <a:ea typeface="Calibri"/>
                <a:cs typeface="Calibri"/>
                <a:sym typeface="Calibri"/>
              </a:defRPr>
            </a:lvl2pPr>
            <a:lvl3pPr marL="0" marR="0" indent="0" algn="ctr" defTabSz="914400" rtl="0" latinLnBrk="0">
              <a:lnSpc>
                <a:spcPct val="100000"/>
              </a:lnSpc>
              <a:spcBef>
                <a:spcPts val="0"/>
              </a:spcBef>
              <a:spcAft>
                <a:spcPts val="0"/>
              </a:spcAft>
              <a:buClrTx/>
              <a:buSzTx/>
              <a:buFontTx/>
              <a:buNone/>
              <a:tabLst/>
              <a:defRPr sz="3200" b="0" i="0" u="none" strike="noStrike" cap="none" spc="0" baseline="0">
                <a:solidFill>
                  <a:srgbClr val="000000"/>
                </a:solidFill>
                <a:uFillTx/>
                <a:latin typeface="Calibri"/>
                <a:ea typeface="Calibri"/>
                <a:cs typeface="Calibri"/>
                <a:sym typeface="Calibri"/>
              </a:defRPr>
            </a:lvl3pPr>
            <a:lvl4pPr marL="0" marR="0" indent="0" algn="ctr" defTabSz="914400" rtl="0" latinLnBrk="0">
              <a:lnSpc>
                <a:spcPct val="100000"/>
              </a:lnSpc>
              <a:spcBef>
                <a:spcPts val="0"/>
              </a:spcBef>
              <a:spcAft>
                <a:spcPts val="0"/>
              </a:spcAft>
              <a:buClrTx/>
              <a:buSzTx/>
              <a:buFontTx/>
              <a:buNone/>
              <a:tabLst/>
              <a:defRPr sz="3200" b="0" i="0" u="none" strike="noStrike" cap="none" spc="0" baseline="0">
                <a:solidFill>
                  <a:srgbClr val="000000"/>
                </a:solidFill>
                <a:uFillTx/>
                <a:latin typeface="Calibri"/>
                <a:ea typeface="Calibri"/>
                <a:cs typeface="Calibri"/>
                <a:sym typeface="Calibri"/>
              </a:defRPr>
            </a:lvl4pPr>
            <a:lvl5pPr marL="0" marR="0" indent="0" algn="ctr" defTabSz="914400" rtl="0" latinLnBrk="0">
              <a:lnSpc>
                <a:spcPct val="100000"/>
              </a:lnSpc>
              <a:spcBef>
                <a:spcPts val="0"/>
              </a:spcBef>
              <a:spcAft>
                <a:spcPts val="0"/>
              </a:spcAft>
              <a:buClrTx/>
              <a:buSzTx/>
              <a:buFontTx/>
              <a:buNone/>
              <a:tabLst/>
              <a:defRPr sz="3200" b="0" i="0" u="none" strike="noStrike" cap="none" spc="0" baseline="0">
                <a:solidFill>
                  <a:srgbClr val="000000"/>
                </a:solidFill>
                <a:uFillTx/>
                <a:latin typeface="Calibri"/>
                <a:ea typeface="Calibri"/>
                <a:cs typeface="Calibri"/>
                <a:sym typeface="Calibri"/>
              </a:defRPr>
            </a:lvl5pPr>
            <a:lvl6pPr marL="0" marR="0" indent="457200" algn="ctr" defTabSz="914400" rtl="0" latinLnBrk="0">
              <a:lnSpc>
                <a:spcPct val="100000"/>
              </a:lnSpc>
              <a:spcBef>
                <a:spcPts val="0"/>
              </a:spcBef>
              <a:spcAft>
                <a:spcPts val="0"/>
              </a:spcAft>
              <a:buClrTx/>
              <a:buSzTx/>
              <a:buFontTx/>
              <a:buNone/>
              <a:tabLst/>
              <a:defRPr sz="3200" b="0" i="0" u="none" strike="noStrike" cap="none" spc="0" baseline="0">
                <a:solidFill>
                  <a:srgbClr val="000000"/>
                </a:solidFill>
                <a:uFillTx/>
                <a:latin typeface="Calibri"/>
                <a:ea typeface="Calibri"/>
                <a:cs typeface="Calibri"/>
                <a:sym typeface="Calibri"/>
              </a:defRPr>
            </a:lvl6pPr>
            <a:lvl7pPr marL="0" marR="0" indent="914400" algn="ctr" defTabSz="914400" rtl="0" latinLnBrk="0">
              <a:lnSpc>
                <a:spcPct val="100000"/>
              </a:lnSpc>
              <a:spcBef>
                <a:spcPts val="0"/>
              </a:spcBef>
              <a:spcAft>
                <a:spcPts val="0"/>
              </a:spcAft>
              <a:buClrTx/>
              <a:buSzTx/>
              <a:buFontTx/>
              <a:buNone/>
              <a:tabLst/>
              <a:defRPr sz="3200" b="0" i="0" u="none" strike="noStrike" cap="none" spc="0" baseline="0">
                <a:solidFill>
                  <a:srgbClr val="000000"/>
                </a:solidFill>
                <a:uFillTx/>
                <a:latin typeface="Calibri"/>
                <a:ea typeface="Calibri"/>
                <a:cs typeface="Calibri"/>
                <a:sym typeface="Calibri"/>
              </a:defRPr>
            </a:lvl7pPr>
            <a:lvl8pPr marL="0" marR="0" indent="1371600" algn="ctr" defTabSz="914400" rtl="0" latinLnBrk="0">
              <a:lnSpc>
                <a:spcPct val="100000"/>
              </a:lnSpc>
              <a:spcBef>
                <a:spcPts val="0"/>
              </a:spcBef>
              <a:spcAft>
                <a:spcPts val="0"/>
              </a:spcAft>
              <a:buClrTx/>
              <a:buSzTx/>
              <a:buFontTx/>
              <a:buNone/>
              <a:tabLst/>
              <a:defRPr sz="3200" b="0" i="0" u="none" strike="noStrike" cap="none" spc="0" baseline="0">
                <a:solidFill>
                  <a:srgbClr val="000000"/>
                </a:solidFill>
                <a:uFillTx/>
                <a:latin typeface="Calibri"/>
                <a:ea typeface="Calibri"/>
                <a:cs typeface="Calibri"/>
                <a:sym typeface="Calibri"/>
              </a:defRPr>
            </a:lvl8pPr>
            <a:lvl9pPr marL="0" marR="0" indent="1828800" algn="ctr" defTabSz="914400" rtl="0" latinLnBrk="0">
              <a:lnSpc>
                <a:spcPct val="100000"/>
              </a:lnSpc>
              <a:spcBef>
                <a:spcPts val="0"/>
              </a:spcBef>
              <a:spcAft>
                <a:spcPts val="0"/>
              </a:spcAft>
              <a:buClrTx/>
              <a:buSzTx/>
              <a:buFontTx/>
              <a:buNone/>
              <a:tabLst/>
              <a:defRPr sz="3200" b="0" i="0" u="none" strike="noStrike" cap="none" spc="0" baseline="0">
                <a:solidFill>
                  <a:srgbClr val="000000"/>
                </a:solidFill>
                <a:uFillTx/>
                <a:latin typeface="Calibri"/>
                <a:ea typeface="Calibri"/>
                <a:cs typeface="Calibri"/>
                <a:sym typeface="Calibri"/>
              </a:defRPr>
            </a:lvl9pPr>
          </a:lstStyle>
          <a:p>
            <a:pPr hangingPunct="1">
              <a:defRPr sz="2400">
                <a:solidFill>
                  <a:schemeClr val="accent3">
                    <a:lumOff val="44000"/>
                  </a:schemeClr>
                </a:solidFill>
                <a:latin typeface="Garamond"/>
                <a:ea typeface="Garamond"/>
                <a:cs typeface="Garamond"/>
                <a:sym typeface="Garamond"/>
              </a:defRPr>
            </a:pPr>
            <a:r>
              <a:rPr lang="sv-SE" sz="2400" dirty="0" err="1">
                <a:solidFill>
                  <a:schemeClr val="tx1"/>
                </a:solidFill>
                <a:latin typeface="Garamond"/>
                <a:ea typeface="Garamond"/>
                <a:cs typeface="Garamond"/>
                <a:sym typeface="Garamond"/>
              </a:rPr>
              <a:t>Exotic</a:t>
            </a:r>
            <a:r>
              <a:rPr lang="sv-SE" sz="2400" dirty="0">
                <a:solidFill>
                  <a:schemeClr val="tx1"/>
                </a:solidFill>
                <a:latin typeface="Garamond"/>
                <a:ea typeface="Garamond"/>
                <a:cs typeface="Garamond"/>
                <a:sym typeface="Garamond"/>
              </a:rPr>
              <a:t> </a:t>
            </a:r>
            <a:r>
              <a:rPr lang="sv-SE" sz="2400" dirty="0" err="1">
                <a:solidFill>
                  <a:schemeClr val="tx1"/>
                </a:solidFill>
                <a:latin typeface="Garamond"/>
                <a:ea typeface="Garamond"/>
                <a:cs typeface="Garamond"/>
                <a:sym typeface="Garamond"/>
              </a:rPr>
              <a:t>phases</a:t>
            </a:r>
            <a:r>
              <a:rPr lang="sv-SE" sz="2400" dirty="0">
                <a:solidFill>
                  <a:schemeClr val="tx1"/>
                </a:solidFill>
                <a:latin typeface="Garamond"/>
                <a:ea typeface="Garamond"/>
                <a:cs typeface="Garamond"/>
                <a:sym typeface="Garamond"/>
              </a:rPr>
              <a:t> </a:t>
            </a:r>
            <a:r>
              <a:rPr lang="sv-SE" sz="2400" dirty="0" err="1">
                <a:solidFill>
                  <a:schemeClr val="tx1"/>
                </a:solidFill>
                <a:latin typeface="Garamond"/>
                <a:ea typeface="Garamond"/>
                <a:cs typeface="Garamond"/>
                <a:sym typeface="Garamond"/>
              </a:rPr>
              <a:t>of</a:t>
            </a:r>
            <a:r>
              <a:rPr lang="sv-SE" sz="2400" dirty="0">
                <a:solidFill>
                  <a:schemeClr val="tx1"/>
                </a:solidFill>
                <a:latin typeface="Garamond"/>
                <a:ea typeface="Garamond"/>
                <a:cs typeface="Garamond"/>
                <a:sym typeface="Garamond"/>
              </a:rPr>
              <a:t> </a:t>
            </a:r>
            <a:r>
              <a:rPr lang="sv-SE" sz="2400" dirty="0" err="1">
                <a:solidFill>
                  <a:schemeClr val="tx1"/>
                </a:solidFill>
                <a:latin typeface="Garamond"/>
                <a:ea typeface="Garamond"/>
                <a:cs typeface="Garamond"/>
                <a:sym typeface="Garamond"/>
              </a:rPr>
              <a:t>nuclear</a:t>
            </a:r>
            <a:r>
              <a:rPr lang="sv-SE" sz="2400" dirty="0">
                <a:solidFill>
                  <a:schemeClr val="tx1"/>
                </a:solidFill>
                <a:latin typeface="Garamond"/>
                <a:ea typeface="Garamond"/>
                <a:cs typeface="Garamond"/>
                <a:sym typeface="Garamond"/>
              </a:rPr>
              <a:t> </a:t>
            </a:r>
            <a:r>
              <a:rPr lang="sv-SE" sz="2400" dirty="0" err="1">
                <a:solidFill>
                  <a:schemeClr val="tx1"/>
                </a:solidFill>
                <a:latin typeface="Garamond"/>
                <a:ea typeface="Garamond"/>
                <a:cs typeface="Garamond"/>
                <a:sym typeface="Garamond"/>
              </a:rPr>
              <a:t>matter</a:t>
            </a:r>
            <a:endParaRPr lang="sv-SE" sz="2400" dirty="0">
              <a:solidFill>
                <a:schemeClr val="tx1"/>
              </a:solidFill>
              <a:latin typeface="Garamond"/>
              <a:ea typeface="Garamond"/>
              <a:cs typeface="Garamond"/>
              <a:sym typeface="Garamond"/>
            </a:endParaRPr>
          </a:p>
          <a:p>
            <a:pPr hangingPunct="1">
              <a:defRPr sz="2400">
                <a:solidFill>
                  <a:schemeClr val="accent3">
                    <a:lumOff val="44000"/>
                  </a:schemeClr>
                </a:solidFill>
                <a:latin typeface="Garamond"/>
                <a:ea typeface="Garamond"/>
                <a:cs typeface="Garamond"/>
                <a:sym typeface="Garamond"/>
              </a:defRPr>
            </a:pPr>
            <a:r>
              <a:rPr lang="sv-SE" sz="2400" dirty="0">
                <a:solidFill>
                  <a:schemeClr val="tx1"/>
                </a:solidFill>
                <a:latin typeface="Garamond"/>
                <a:ea typeface="Garamond"/>
                <a:cs typeface="Garamond"/>
                <a:sym typeface="Garamond"/>
              </a:rPr>
              <a:t>Quartetting and 𝛼-</a:t>
            </a:r>
            <a:r>
              <a:rPr lang="sv-SE" sz="2400" dirty="0" err="1">
                <a:solidFill>
                  <a:schemeClr val="tx1"/>
                </a:solidFill>
                <a:latin typeface="Garamond"/>
                <a:ea typeface="Garamond"/>
                <a:cs typeface="Garamond"/>
                <a:sym typeface="Garamond"/>
              </a:rPr>
              <a:t>particle</a:t>
            </a:r>
            <a:r>
              <a:rPr lang="sv-SE" sz="2400" dirty="0">
                <a:solidFill>
                  <a:schemeClr val="tx1"/>
                </a:solidFill>
                <a:latin typeface="Garamond"/>
                <a:ea typeface="Garamond"/>
                <a:cs typeface="Garamond"/>
                <a:sym typeface="Garamond"/>
              </a:rPr>
              <a:t> </a:t>
            </a:r>
            <a:r>
              <a:rPr lang="sv-SE" sz="2400" dirty="0" err="1">
                <a:solidFill>
                  <a:schemeClr val="tx1"/>
                </a:solidFill>
                <a:latin typeface="Garamond"/>
                <a:ea typeface="Garamond"/>
                <a:cs typeface="Garamond"/>
                <a:sym typeface="Garamond"/>
              </a:rPr>
              <a:t>condensation</a:t>
            </a:r>
            <a:endParaRPr lang="sv-SE" sz="2400" dirty="0">
              <a:solidFill>
                <a:schemeClr val="tx1"/>
              </a:solidFill>
              <a:latin typeface="Garamond"/>
              <a:ea typeface="Garamond"/>
              <a:cs typeface="Garamond"/>
              <a:sym typeface="Garamond"/>
            </a:endParaRPr>
          </a:p>
        </p:txBody>
      </p:sp>
    </p:spTree>
    <p:extLst>
      <p:ext uri="{BB962C8B-B14F-4D97-AF65-F5344CB8AC3E}">
        <p14:creationId xmlns:p14="http://schemas.microsoft.com/office/powerpoint/2010/main" val="201959744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F12C3F89-C4B7-3959-15DE-1B25594DAC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3900" y="969433"/>
            <a:ext cx="4088417" cy="1808927"/>
          </a:xfrm>
          <a:prstGeom prst="rect">
            <a:avLst/>
          </a:prstGeom>
        </p:spPr>
      </p:pic>
      <p:sp>
        <p:nvSpPr>
          <p:cNvPr id="798" name="Title 1"/>
          <p:cNvSpPr txBox="1">
            <a:spLocks noGrp="1"/>
          </p:cNvSpPr>
          <p:nvPr>
            <p:ph type="title"/>
          </p:nvPr>
        </p:nvSpPr>
        <p:spPr>
          <a:xfrm>
            <a:off x="875391" y="210179"/>
            <a:ext cx="8310621" cy="857251"/>
          </a:xfrm>
          <a:prstGeom prst="rect">
            <a:avLst/>
          </a:prstGeom>
        </p:spPr>
        <p:txBody>
          <a:bodyPr>
            <a:normAutofit fontScale="90000"/>
          </a:bodyPr>
          <a:lstStyle/>
          <a:p>
            <a:pPr>
              <a:defRPr sz="2400">
                <a:solidFill>
                  <a:schemeClr val="accent3">
                    <a:lumOff val="44000"/>
                  </a:schemeClr>
                </a:solidFill>
                <a:latin typeface="Garamond"/>
                <a:ea typeface="Garamond"/>
                <a:cs typeface="Garamond"/>
                <a:sym typeface="Garamond"/>
              </a:defRPr>
            </a:pPr>
            <a:r>
              <a:rPr lang="sv-SE" dirty="0">
                <a:solidFill>
                  <a:schemeClr val="tx1"/>
                </a:solidFill>
              </a:rPr>
              <a:t>I</a:t>
            </a:r>
            <a:r>
              <a:rPr dirty="0" err="1">
                <a:solidFill>
                  <a:schemeClr val="tx1"/>
                </a:solidFill>
              </a:rPr>
              <a:t>sos</a:t>
            </a:r>
            <a:r>
              <a:rPr lang="sv-SE" dirty="0">
                <a:solidFill>
                  <a:schemeClr val="tx1"/>
                </a:solidFill>
              </a:rPr>
              <a:t>pin NN </a:t>
            </a:r>
            <a:r>
              <a:rPr lang="sv-SE" dirty="0" err="1">
                <a:solidFill>
                  <a:schemeClr val="tx1"/>
                </a:solidFill>
              </a:rPr>
              <a:t>pairing</a:t>
            </a:r>
            <a:r>
              <a:rPr lang="sv-SE" dirty="0">
                <a:solidFill>
                  <a:schemeClr val="tx1"/>
                </a:solidFill>
              </a:rPr>
              <a:t> modes</a:t>
            </a:r>
            <a:br>
              <a:rPr lang="sv-SE" dirty="0">
                <a:solidFill>
                  <a:schemeClr val="tx1"/>
                </a:solidFill>
              </a:rPr>
            </a:br>
            <a:r>
              <a:rPr lang="sv-SE" dirty="0">
                <a:solidFill>
                  <a:schemeClr val="tx1"/>
                </a:solidFill>
              </a:rPr>
              <a:t>(a </a:t>
            </a:r>
            <a:r>
              <a:rPr lang="sv-SE" dirty="0" err="1">
                <a:solidFill>
                  <a:schemeClr val="tx1"/>
                </a:solidFill>
              </a:rPr>
              <a:t>unique</a:t>
            </a:r>
            <a:r>
              <a:rPr lang="sv-SE" dirty="0">
                <a:solidFill>
                  <a:schemeClr val="tx1"/>
                </a:solidFill>
              </a:rPr>
              <a:t> </a:t>
            </a:r>
            <a:r>
              <a:rPr lang="sv-SE" dirty="0" err="1">
                <a:solidFill>
                  <a:schemeClr val="tx1"/>
                </a:solidFill>
              </a:rPr>
              <a:t>possibility</a:t>
            </a:r>
            <a:r>
              <a:rPr lang="sv-SE" dirty="0">
                <a:solidFill>
                  <a:schemeClr val="tx1"/>
                </a:solidFill>
              </a:rPr>
              <a:t> for </a:t>
            </a:r>
            <a:r>
              <a:rPr lang="sv-SE" dirty="0" err="1">
                <a:solidFill>
                  <a:schemeClr val="tx1"/>
                </a:solidFill>
              </a:rPr>
              <a:t>nuclei</a:t>
            </a:r>
            <a:r>
              <a:rPr lang="sv-SE" dirty="0">
                <a:solidFill>
                  <a:schemeClr val="tx1"/>
                </a:solidFill>
              </a:rPr>
              <a:t> </a:t>
            </a:r>
            <a:r>
              <a:rPr lang="sv-SE" dirty="0" err="1">
                <a:solidFill>
                  <a:schemeClr val="tx1"/>
                </a:solidFill>
              </a:rPr>
              <a:t>due</a:t>
            </a:r>
            <a:r>
              <a:rPr lang="sv-SE" dirty="0">
                <a:solidFill>
                  <a:schemeClr val="tx1"/>
                </a:solidFill>
              </a:rPr>
              <a:t> to the </a:t>
            </a:r>
            <a:r>
              <a:rPr lang="sv-SE" dirty="0" err="1">
                <a:solidFill>
                  <a:schemeClr val="tx1"/>
                </a:solidFill>
              </a:rPr>
              <a:t>coupling</a:t>
            </a:r>
            <a:r>
              <a:rPr lang="sv-SE" dirty="0">
                <a:solidFill>
                  <a:schemeClr val="tx1"/>
                </a:solidFill>
              </a:rPr>
              <a:t> </a:t>
            </a:r>
            <a:r>
              <a:rPr lang="sv-SE" dirty="0" err="1">
                <a:solidFill>
                  <a:schemeClr val="tx1"/>
                </a:solidFill>
              </a:rPr>
              <a:t>of</a:t>
            </a:r>
            <a:r>
              <a:rPr lang="sv-SE" dirty="0">
                <a:solidFill>
                  <a:schemeClr val="tx1"/>
                </a:solidFill>
              </a:rPr>
              <a:t> </a:t>
            </a:r>
            <a:r>
              <a:rPr lang="sv-SE" dirty="0" err="1">
                <a:solidFill>
                  <a:schemeClr val="tx1"/>
                </a:solidFill>
              </a:rPr>
              <a:t>two</a:t>
            </a:r>
            <a:r>
              <a:rPr lang="sv-SE" dirty="0">
                <a:solidFill>
                  <a:schemeClr val="tx1"/>
                </a:solidFill>
              </a:rPr>
              <a:t> Fermi </a:t>
            </a:r>
            <a:r>
              <a:rPr lang="sv-SE" dirty="0" err="1">
                <a:solidFill>
                  <a:schemeClr val="tx1"/>
                </a:solidFill>
              </a:rPr>
              <a:t>liquids</a:t>
            </a:r>
            <a:r>
              <a:rPr lang="sv-SE" dirty="0">
                <a:solidFill>
                  <a:schemeClr val="tx1"/>
                </a:solidFill>
              </a:rPr>
              <a:t>)</a:t>
            </a:r>
            <a:endParaRPr dirty="0">
              <a:solidFill>
                <a:schemeClr val="tx1"/>
              </a:solidFill>
            </a:endParaRPr>
          </a:p>
        </p:txBody>
      </p:sp>
      <p:pic>
        <p:nvPicPr>
          <p:cNvPr id="833" name="Picture 8" descr="Picture 8"/>
          <p:cNvPicPr>
            <a:picLocks noChangeAspect="1"/>
          </p:cNvPicPr>
          <p:nvPr/>
        </p:nvPicPr>
        <p:blipFill>
          <a:blip r:embed="rId4"/>
          <a:stretch>
            <a:fillRect/>
          </a:stretch>
        </p:blipFill>
        <p:spPr>
          <a:xfrm>
            <a:off x="147181" y="167565"/>
            <a:ext cx="720919" cy="720920"/>
          </a:xfrm>
          <a:prstGeom prst="rect">
            <a:avLst/>
          </a:prstGeom>
          <a:ln w="12700">
            <a:miter lim="400000"/>
          </a:ln>
        </p:spPr>
      </p:pic>
      <p:sp>
        <p:nvSpPr>
          <p:cNvPr id="799" name="Oval 4"/>
          <p:cNvSpPr/>
          <p:nvPr/>
        </p:nvSpPr>
        <p:spPr>
          <a:xfrm rot="16159702">
            <a:off x="4123591" y="2939381"/>
            <a:ext cx="2935926" cy="2729315"/>
          </a:xfrm>
          <a:prstGeom prst="ellipse">
            <a:avLst/>
          </a:prstGeom>
          <a:gradFill>
            <a:gsLst>
              <a:gs pos="0">
                <a:srgbClr val="6600CC"/>
              </a:gs>
              <a:gs pos="100000">
                <a:srgbClr val="99CCFF"/>
              </a:gs>
            </a:gsLst>
            <a:path path="circle">
              <a:fillToRect l="37721" t="-19636" r="62278" b="119636"/>
            </a:path>
          </a:gradFill>
          <a:ln w="12700">
            <a:miter lim="400000"/>
          </a:ln>
        </p:spPr>
        <p:txBody>
          <a:bodyPr lIns="34289" rIns="34289" anchor="ctr"/>
          <a:lstStyle/>
          <a:p>
            <a:pPr algn="ctr">
              <a:defRPr>
                <a:solidFill>
                  <a:schemeClr val="accent3">
                    <a:lumOff val="44000"/>
                  </a:schemeClr>
                </a:solidFill>
              </a:defRPr>
            </a:pPr>
            <a:endParaRPr sz="1350">
              <a:solidFill>
                <a:schemeClr val="tx1"/>
              </a:solidFill>
            </a:endParaRPr>
          </a:p>
        </p:txBody>
      </p:sp>
      <p:sp>
        <p:nvSpPr>
          <p:cNvPr id="800" name="Oval 30"/>
          <p:cNvSpPr/>
          <p:nvPr/>
        </p:nvSpPr>
        <p:spPr>
          <a:xfrm>
            <a:off x="4341817" y="3703714"/>
            <a:ext cx="2504217" cy="949290"/>
          </a:xfrm>
          <a:prstGeom prst="ellipse">
            <a:avLst/>
          </a:prstGeom>
          <a:ln>
            <a:solidFill>
              <a:srgbClr val="000000"/>
            </a:solidFill>
          </a:ln>
        </p:spPr>
        <p:txBody>
          <a:bodyPr lIns="34289" rIns="34289" anchor="ctr"/>
          <a:lstStyle/>
          <a:p>
            <a:pPr>
              <a:defRPr>
                <a:solidFill>
                  <a:schemeClr val="accent3">
                    <a:lumOff val="44000"/>
                  </a:schemeClr>
                </a:solidFill>
              </a:defRPr>
            </a:pPr>
            <a:endParaRPr sz="1350">
              <a:solidFill>
                <a:schemeClr val="tx1"/>
              </a:solidFill>
            </a:endParaRPr>
          </a:p>
        </p:txBody>
      </p:sp>
      <p:grpSp>
        <p:nvGrpSpPr>
          <p:cNvPr id="817" name="Group 36"/>
          <p:cNvGrpSpPr/>
          <p:nvPr/>
        </p:nvGrpSpPr>
        <p:grpSpPr>
          <a:xfrm>
            <a:off x="5597973" y="2377659"/>
            <a:ext cx="2200516" cy="3879724"/>
            <a:chOff x="0" y="0"/>
            <a:chExt cx="2553593" cy="4567491"/>
          </a:xfrm>
        </p:grpSpPr>
        <p:grpSp>
          <p:nvGrpSpPr>
            <p:cNvPr id="804" name="Group 37"/>
            <p:cNvGrpSpPr/>
            <p:nvPr/>
          </p:nvGrpSpPr>
          <p:grpSpPr>
            <a:xfrm>
              <a:off x="-1" y="-1"/>
              <a:ext cx="1383991" cy="2325477"/>
              <a:chOff x="0" y="0"/>
              <a:chExt cx="1383989" cy="2325475"/>
            </a:xfrm>
          </p:grpSpPr>
          <p:sp>
            <p:nvSpPr>
              <p:cNvPr id="801" name="Straight Arrow Connector 50"/>
              <p:cNvSpPr/>
              <p:nvPr/>
            </p:nvSpPr>
            <p:spPr>
              <a:xfrm flipV="1">
                <a:off x="0" y="-1"/>
                <a:ext cx="1383990" cy="2325477"/>
              </a:xfrm>
              <a:prstGeom prst="line">
                <a:avLst/>
              </a:prstGeom>
              <a:noFill/>
              <a:ln w="57150" cap="flat">
                <a:solidFill>
                  <a:schemeClr val="accent1">
                    <a:satOff val="-33333"/>
                    <a:lumOff val="29999"/>
                  </a:schemeClr>
                </a:solidFill>
                <a:prstDash val="solid"/>
                <a:round/>
                <a:tailEnd type="stealth" w="med" len="med"/>
              </a:ln>
              <a:effectLst>
                <a:outerShdw blurRad="38100" dist="20000" dir="5400000" rotWithShape="0">
                  <a:srgbClr val="000000">
                    <a:alpha val="38000"/>
                  </a:srgbClr>
                </a:outerShdw>
              </a:effectLst>
            </p:spPr>
            <p:txBody>
              <a:bodyPr wrap="square" lIns="34289" tIns="34289" rIns="34289" bIns="34289" numCol="1" anchor="t">
                <a:noAutofit/>
              </a:bodyPr>
              <a:lstStyle/>
              <a:p>
                <a:endParaRPr sz="1350">
                  <a:solidFill>
                    <a:schemeClr val="tx1"/>
                  </a:solidFill>
                </a:endParaRPr>
              </a:p>
            </p:txBody>
          </p:sp>
          <p:sp>
            <p:nvSpPr>
              <p:cNvPr id="802" name="Oval 51"/>
              <p:cNvSpPr/>
              <p:nvPr/>
            </p:nvSpPr>
            <p:spPr>
              <a:xfrm rot="1845520">
                <a:off x="344227" y="820646"/>
                <a:ext cx="438089" cy="454959"/>
              </a:xfrm>
              <a:prstGeom prst="ellipse">
                <a:avLst/>
              </a:prstGeom>
              <a:gradFill flip="none" rotWithShape="1">
                <a:gsLst>
                  <a:gs pos="0">
                    <a:srgbClr val="3366FF">
                      <a:alpha val="63000"/>
                    </a:srgbClr>
                  </a:gs>
                  <a:gs pos="74000">
                    <a:schemeClr val="accent3">
                      <a:lumOff val="44000"/>
                      <a:alpha val="63000"/>
                    </a:schemeClr>
                  </a:gs>
                </a:gsLst>
                <a:path path="circle">
                  <a:fillToRect l="62278" t="119636" r="37721" b="-19636"/>
                </a:path>
              </a:gradFill>
              <a:ln w="12700" cap="flat">
                <a:noFill/>
                <a:miter lim="400000"/>
              </a:ln>
              <a:effectLst>
                <a:outerShdw blurRad="50800" dist="38100" dir="2700000" rotWithShape="0">
                  <a:srgbClr val="000000">
                    <a:alpha val="40000"/>
                  </a:srgbClr>
                </a:outerShdw>
              </a:effectLst>
            </p:spPr>
            <p:txBody>
              <a:bodyPr wrap="square" lIns="34289" tIns="34289" rIns="34289" bIns="34289" numCol="1" anchor="ctr">
                <a:noAutofit/>
              </a:bodyPr>
              <a:lstStyle/>
              <a:p>
                <a:pPr algn="ctr">
                  <a:defRPr>
                    <a:solidFill>
                      <a:schemeClr val="accent3">
                        <a:lumOff val="44000"/>
                      </a:schemeClr>
                    </a:solidFill>
                  </a:defRPr>
                </a:pPr>
                <a:endParaRPr sz="1350">
                  <a:solidFill>
                    <a:schemeClr val="tx1"/>
                  </a:solidFill>
                </a:endParaRPr>
              </a:p>
            </p:txBody>
          </p:sp>
          <p:sp>
            <p:nvSpPr>
              <p:cNvPr id="803" name="Oval 52"/>
              <p:cNvSpPr/>
              <p:nvPr/>
            </p:nvSpPr>
            <p:spPr>
              <a:xfrm rot="1845520">
                <a:off x="652141" y="1009259"/>
                <a:ext cx="438089" cy="454959"/>
              </a:xfrm>
              <a:prstGeom prst="ellipse">
                <a:avLst/>
              </a:prstGeom>
              <a:gradFill flip="none" rotWithShape="1">
                <a:gsLst>
                  <a:gs pos="0">
                    <a:srgbClr val="FF0000">
                      <a:alpha val="62000"/>
                    </a:srgbClr>
                  </a:gs>
                  <a:gs pos="100000">
                    <a:schemeClr val="accent3">
                      <a:lumOff val="44000"/>
                      <a:alpha val="62000"/>
                    </a:schemeClr>
                  </a:gs>
                </a:gsLst>
                <a:path path="circle">
                  <a:fillToRect l="62278" t="119636" r="37721" b="-19636"/>
                </a:path>
              </a:gradFill>
              <a:ln w="12700" cap="flat">
                <a:noFill/>
                <a:miter lim="400000"/>
              </a:ln>
              <a:effectLst>
                <a:outerShdw blurRad="50800" dist="38100" dir="2700000" rotWithShape="0">
                  <a:srgbClr val="000000">
                    <a:alpha val="40000"/>
                  </a:srgbClr>
                </a:outerShdw>
              </a:effectLst>
            </p:spPr>
            <p:txBody>
              <a:bodyPr wrap="square" lIns="34289" tIns="34289" rIns="34289" bIns="34289" numCol="1" anchor="ctr">
                <a:noAutofit/>
              </a:bodyPr>
              <a:lstStyle/>
              <a:p>
                <a:pPr algn="ctr">
                  <a:defRPr>
                    <a:solidFill>
                      <a:schemeClr val="accent3">
                        <a:lumOff val="44000"/>
                      </a:schemeClr>
                    </a:solidFill>
                  </a:defRPr>
                </a:pPr>
                <a:endParaRPr sz="1350">
                  <a:solidFill>
                    <a:schemeClr val="tx1"/>
                  </a:solidFill>
                </a:endParaRPr>
              </a:p>
            </p:txBody>
          </p:sp>
        </p:grpSp>
        <p:grpSp>
          <p:nvGrpSpPr>
            <p:cNvPr id="808" name="Group 38"/>
            <p:cNvGrpSpPr/>
            <p:nvPr/>
          </p:nvGrpSpPr>
          <p:grpSpPr>
            <a:xfrm>
              <a:off x="41401" y="2321266"/>
              <a:ext cx="1509218" cy="2246226"/>
              <a:chOff x="0" y="0"/>
              <a:chExt cx="1509216" cy="2246225"/>
            </a:xfrm>
          </p:grpSpPr>
          <p:sp>
            <p:nvSpPr>
              <p:cNvPr id="805" name="Straight Arrow Connector 47"/>
              <p:cNvSpPr/>
              <p:nvPr/>
            </p:nvSpPr>
            <p:spPr>
              <a:xfrm>
                <a:off x="0" y="-1"/>
                <a:ext cx="1509217" cy="2246227"/>
              </a:xfrm>
              <a:prstGeom prst="line">
                <a:avLst/>
              </a:prstGeom>
              <a:noFill/>
              <a:ln w="57150" cap="flat">
                <a:solidFill>
                  <a:schemeClr val="accent1">
                    <a:satOff val="-33333"/>
                    <a:lumOff val="29999"/>
                  </a:schemeClr>
                </a:solidFill>
                <a:prstDash val="solid"/>
                <a:round/>
                <a:tailEnd type="stealth" w="med" len="med"/>
              </a:ln>
              <a:effectLst>
                <a:outerShdw blurRad="38100" dist="20000" dir="5400000" rotWithShape="0">
                  <a:srgbClr val="000000">
                    <a:alpha val="38000"/>
                  </a:srgbClr>
                </a:outerShdw>
              </a:effectLst>
            </p:spPr>
            <p:txBody>
              <a:bodyPr wrap="square" lIns="34289" tIns="34289" rIns="34289" bIns="34289" numCol="1" anchor="t">
                <a:noAutofit/>
              </a:bodyPr>
              <a:lstStyle/>
              <a:p>
                <a:endParaRPr sz="1350">
                  <a:solidFill>
                    <a:schemeClr val="tx1"/>
                  </a:solidFill>
                </a:endParaRPr>
              </a:p>
            </p:txBody>
          </p:sp>
          <p:sp>
            <p:nvSpPr>
              <p:cNvPr id="806" name="Oval 48"/>
              <p:cNvSpPr/>
              <p:nvPr/>
            </p:nvSpPr>
            <p:spPr>
              <a:xfrm rot="8766194">
                <a:off x="683086" y="894265"/>
                <a:ext cx="438089" cy="454959"/>
              </a:xfrm>
              <a:prstGeom prst="ellipse">
                <a:avLst/>
              </a:prstGeom>
              <a:gradFill flip="none" rotWithShape="1">
                <a:gsLst>
                  <a:gs pos="0">
                    <a:srgbClr val="3366FF">
                      <a:alpha val="63000"/>
                    </a:srgbClr>
                  </a:gs>
                  <a:gs pos="74000">
                    <a:schemeClr val="accent3">
                      <a:lumOff val="44000"/>
                      <a:alpha val="63000"/>
                    </a:schemeClr>
                  </a:gs>
                </a:gsLst>
                <a:path path="circle">
                  <a:fillToRect l="62278" t="119636" r="37721" b="-19636"/>
                </a:path>
              </a:gradFill>
              <a:ln w="12700" cap="flat">
                <a:noFill/>
                <a:miter lim="400000"/>
              </a:ln>
              <a:effectLst>
                <a:outerShdw blurRad="50800" dist="38100" dir="2700000" rotWithShape="0">
                  <a:srgbClr val="000000">
                    <a:alpha val="40000"/>
                  </a:srgbClr>
                </a:outerShdw>
              </a:effectLst>
            </p:spPr>
            <p:txBody>
              <a:bodyPr wrap="square" lIns="34289" tIns="34289" rIns="34289" bIns="34289" numCol="1" anchor="ctr">
                <a:noAutofit/>
              </a:bodyPr>
              <a:lstStyle/>
              <a:p>
                <a:pPr algn="ctr">
                  <a:defRPr>
                    <a:solidFill>
                      <a:schemeClr val="accent3">
                        <a:lumOff val="44000"/>
                      </a:schemeClr>
                    </a:solidFill>
                  </a:defRPr>
                </a:pPr>
                <a:endParaRPr sz="1350">
                  <a:solidFill>
                    <a:schemeClr val="tx1"/>
                  </a:solidFill>
                </a:endParaRPr>
              </a:p>
            </p:txBody>
          </p:sp>
          <p:sp>
            <p:nvSpPr>
              <p:cNvPr id="807" name="Oval 49"/>
              <p:cNvSpPr/>
              <p:nvPr/>
            </p:nvSpPr>
            <p:spPr>
              <a:xfrm rot="8766194">
                <a:off x="380822" y="1091804"/>
                <a:ext cx="438088" cy="454959"/>
              </a:xfrm>
              <a:prstGeom prst="ellipse">
                <a:avLst/>
              </a:prstGeom>
              <a:gradFill flip="none" rotWithShape="1">
                <a:gsLst>
                  <a:gs pos="0">
                    <a:srgbClr val="FF0000">
                      <a:alpha val="62000"/>
                    </a:srgbClr>
                  </a:gs>
                  <a:gs pos="100000">
                    <a:schemeClr val="accent3">
                      <a:lumOff val="44000"/>
                      <a:alpha val="62000"/>
                    </a:schemeClr>
                  </a:gs>
                </a:gsLst>
                <a:path path="circle">
                  <a:fillToRect l="62278" t="119636" r="37721" b="-19636"/>
                </a:path>
              </a:gradFill>
              <a:ln w="12700" cap="flat">
                <a:noFill/>
                <a:miter lim="400000"/>
              </a:ln>
              <a:effectLst>
                <a:outerShdw blurRad="50800" dist="38100" dir="2700000" rotWithShape="0">
                  <a:srgbClr val="000000">
                    <a:alpha val="40000"/>
                  </a:srgbClr>
                </a:outerShdw>
              </a:effectLst>
            </p:spPr>
            <p:txBody>
              <a:bodyPr wrap="square" lIns="34289" tIns="34289" rIns="34289" bIns="34289" numCol="1" anchor="ctr">
                <a:noAutofit/>
              </a:bodyPr>
              <a:lstStyle/>
              <a:p>
                <a:pPr algn="ctr">
                  <a:defRPr>
                    <a:solidFill>
                      <a:schemeClr val="accent3">
                        <a:lumOff val="44000"/>
                      </a:schemeClr>
                    </a:solidFill>
                  </a:defRPr>
                </a:pPr>
                <a:endParaRPr sz="1350">
                  <a:solidFill>
                    <a:schemeClr val="tx1"/>
                  </a:solidFill>
                </a:endParaRPr>
              </a:p>
            </p:txBody>
          </p:sp>
        </p:grpSp>
        <p:grpSp>
          <p:nvGrpSpPr>
            <p:cNvPr id="812" name="Group 39"/>
            <p:cNvGrpSpPr/>
            <p:nvPr/>
          </p:nvGrpSpPr>
          <p:grpSpPr>
            <a:xfrm>
              <a:off x="33785" y="2320859"/>
              <a:ext cx="2449092" cy="1151182"/>
              <a:chOff x="0" y="0"/>
              <a:chExt cx="2449091" cy="1151180"/>
            </a:xfrm>
          </p:grpSpPr>
          <p:sp>
            <p:nvSpPr>
              <p:cNvPr id="809" name="Straight Arrow Connector 44"/>
              <p:cNvSpPr/>
              <p:nvPr/>
            </p:nvSpPr>
            <p:spPr>
              <a:xfrm>
                <a:off x="-1" y="0"/>
                <a:ext cx="2449092" cy="1151181"/>
              </a:xfrm>
              <a:prstGeom prst="line">
                <a:avLst/>
              </a:prstGeom>
              <a:noFill/>
              <a:ln w="57150" cap="flat">
                <a:solidFill>
                  <a:schemeClr val="accent1">
                    <a:satOff val="-33333"/>
                    <a:lumOff val="29999"/>
                  </a:schemeClr>
                </a:solidFill>
                <a:prstDash val="solid"/>
                <a:round/>
                <a:tailEnd type="stealth" w="med" len="med"/>
              </a:ln>
              <a:effectLst>
                <a:outerShdw blurRad="38100" dist="20000" dir="5400000" rotWithShape="0">
                  <a:srgbClr val="000000">
                    <a:alpha val="38000"/>
                  </a:srgbClr>
                </a:outerShdw>
              </a:effectLst>
            </p:spPr>
            <p:txBody>
              <a:bodyPr wrap="square" lIns="34289" tIns="34289" rIns="34289" bIns="34289" numCol="1" anchor="t">
                <a:noAutofit/>
              </a:bodyPr>
              <a:lstStyle/>
              <a:p>
                <a:endParaRPr sz="1350">
                  <a:solidFill>
                    <a:schemeClr val="tx1"/>
                  </a:solidFill>
                </a:endParaRPr>
              </a:p>
            </p:txBody>
          </p:sp>
          <p:sp>
            <p:nvSpPr>
              <p:cNvPr id="810" name="Oval 45"/>
              <p:cNvSpPr/>
              <p:nvPr/>
            </p:nvSpPr>
            <p:spPr>
              <a:xfrm rot="6910536">
                <a:off x="1119293" y="226685"/>
                <a:ext cx="438089" cy="454959"/>
              </a:xfrm>
              <a:prstGeom prst="ellipse">
                <a:avLst/>
              </a:prstGeom>
              <a:gradFill flip="none" rotWithShape="1">
                <a:gsLst>
                  <a:gs pos="0">
                    <a:srgbClr val="3366FF">
                      <a:alpha val="63000"/>
                    </a:srgbClr>
                  </a:gs>
                  <a:gs pos="74000">
                    <a:schemeClr val="accent3">
                      <a:lumOff val="44000"/>
                      <a:alpha val="63000"/>
                    </a:schemeClr>
                  </a:gs>
                </a:gsLst>
                <a:path path="circle">
                  <a:fillToRect l="62278" t="119636" r="37721" b="-19636"/>
                </a:path>
              </a:gradFill>
              <a:ln w="12700" cap="flat">
                <a:noFill/>
                <a:miter lim="400000"/>
              </a:ln>
              <a:effectLst>
                <a:outerShdw blurRad="50800" dist="38100" dir="2700000" rotWithShape="0">
                  <a:srgbClr val="000000">
                    <a:alpha val="40000"/>
                  </a:srgbClr>
                </a:outerShdw>
              </a:effectLst>
            </p:spPr>
            <p:txBody>
              <a:bodyPr wrap="square" lIns="34289" tIns="34289" rIns="34289" bIns="34289" numCol="1" anchor="ctr">
                <a:noAutofit/>
              </a:bodyPr>
              <a:lstStyle/>
              <a:p>
                <a:pPr algn="ctr">
                  <a:defRPr>
                    <a:solidFill>
                      <a:schemeClr val="accent3">
                        <a:lumOff val="44000"/>
                      </a:schemeClr>
                    </a:solidFill>
                  </a:defRPr>
                </a:pPr>
                <a:endParaRPr sz="1350">
                  <a:solidFill>
                    <a:schemeClr val="tx1"/>
                  </a:solidFill>
                </a:endParaRPr>
              </a:p>
            </p:txBody>
          </p:sp>
          <p:sp>
            <p:nvSpPr>
              <p:cNvPr id="811" name="Oval 46"/>
              <p:cNvSpPr/>
              <p:nvPr/>
            </p:nvSpPr>
            <p:spPr>
              <a:xfrm rot="6910536">
                <a:off x="961532" y="551488"/>
                <a:ext cx="438089" cy="454959"/>
              </a:xfrm>
              <a:prstGeom prst="ellipse">
                <a:avLst/>
              </a:prstGeom>
              <a:gradFill flip="none" rotWithShape="1">
                <a:gsLst>
                  <a:gs pos="0">
                    <a:srgbClr val="FF0000">
                      <a:alpha val="62000"/>
                    </a:srgbClr>
                  </a:gs>
                  <a:gs pos="100000">
                    <a:schemeClr val="accent3">
                      <a:lumOff val="44000"/>
                      <a:alpha val="62000"/>
                    </a:schemeClr>
                  </a:gs>
                </a:gsLst>
                <a:path path="circle">
                  <a:fillToRect l="62278" t="119636" r="37721" b="-19636"/>
                </a:path>
              </a:gradFill>
              <a:ln w="12700" cap="flat">
                <a:noFill/>
                <a:miter lim="400000"/>
              </a:ln>
              <a:effectLst>
                <a:outerShdw blurRad="50800" dist="38100" dir="2700000" rotWithShape="0">
                  <a:srgbClr val="000000">
                    <a:alpha val="40000"/>
                  </a:srgbClr>
                </a:outerShdw>
              </a:effectLst>
            </p:spPr>
            <p:txBody>
              <a:bodyPr wrap="square" lIns="34289" tIns="34289" rIns="34289" bIns="34289" numCol="1" anchor="ctr">
                <a:noAutofit/>
              </a:bodyPr>
              <a:lstStyle/>
              <a:p>
                <a:pPr algn="ctr">
                  <a:defRPr>
                    <a:solidFill>
                      <a:schemeClr val="accent3">
                        <a:lumOff val="44000"/>
                      </a:schemeClr>
                    </a:solidFill>
                  </a:defRPr>
                </a:pPr>
                <a:endParaRPr sz="1350">
                  <a:solidFill>
                    <a:schemeClr val="tx1"/>
                  </a:solidFill>
                </a:endParaRPr>
              </a:p>
            </p:txBody>
          </p:sp>
        </p:grpSp>
        <p:grpSp>
          <p:nvGrpSpPr>
            <p:cNvPr id="816" name="Group 40"/>
            <p:cNvGrpSpPr/>
            <p:nvPr/>
          </p:nvGrpSpPr>
          <p:grpSpPr>
            <a:xfrm>
              <a:off x="50066" y="1278825"/>
              <a:ext cx="2503528" cy="1027435"/>
              <a:chOff x="0" y="0"/>
              <a:chExt cx="2503526" cy="1027433"/>
            </a:xfrm>
          </p:grpSpPr>
          <p:sp>
            <p:nvSpPr>
              <p:cNvPr id="813" name="Straight Arrow Connector 41"/>
              <p:cNvSpPr/>
              <p:nvPr/>
            </p:nvSpPr>
            <p:spPr>
              <a:xfrm flipV="1">
                <a:off x="-1" y="-1"/>
                <a:ext cx="2503528" cy="1027435"/>
              </a:xfrm>
              <a:prstGeom prst="line">
                <a:avLst/>
              </a:prstGeom>
              <a:noFill/>
              <a:ln w="57150" cap="flat">
                <a:solidFill>
                  <a:schemeClr val="accent1">
                    <a:satOff val="-33333"/>
                    <a:lumOff val="29999"/>
                  </a:schemeClr>
                </a:solidFill>
                <a:prstDash val="solid"/>
                <a:round/>
                <a:tailEnd type="stealth" w="med" len="med"/>
              </a:ln>
              <a:effectLst>
                <a:outerShdw blurRad="38100" dist="20000" dir="5400000" rotWithShape="0">
                  <a:srgbClr val="000000">
                    <a:alpha val="38000"/>
                  </a:srgbClr>
                </a:outerShdw>
              </a:effectLst>
            </p:spPr>
            <p:txBody>
              <a:bodyPr wrap="square" lIns="34289" tIns="34289" rIns="34289" bIns="34289" numCol="1" anchor="t">
                <a:noAutofit/>
              </a:bodyPr>
              <a:lstStyle/>
              <a:p>
                <a:endParaRPr sz="1350">
                  <a:solidFill>
                    <a:schemeClr val="tx1"/>
                  </a:solidFill>
                </a:endParaRPr>
              </a:p>
            </p:txBody>
          </p:sp>
          <p:sp>
            <p:nvSpPr>
              <p:cNvPr id="814" name="Oval 42"/>
              <p:cNvSpPr/>
              <p:nvPr/>
            </p:nvSpPr>
            <p:spPr>
              <a:xfrm rot="4061221">
                <a:off x="1022719" y="116820"/>
                <a:ext cx="438089" cy="454959"/>
              </a:xfrm>
              <a:prstGeom prst="ellipse">
                <a:avLst/>
              </a:prstGeom>
              <a:gradFill flip="none" rotWithShape="1">
                <a:gsLst>
                  <a:gs pos="0">
                    <a:srgbClr val="3366FF">
                      <a:alpha val="63000"/>
                    </a:srgbClr>
                  </a:gs>
                  <a:gs pos="74000">
                    <a:schemeClr val="accent3">
                      <a:lumOff val="44000"/>
                      <a:alpha val="63000"/>
                    </a:schemeClr>
                  </a:gs>
                </a:gsLst>
                <a:path path="circle">
                  <a:fillToRect l="62278" t="119636" r="37721" b="-19636"/>
                </a:path>
              </a:gradFill>
              <a:ln w="12700" cap="flat">
                <a:noFill/>
                <a:miter lim="400000"/>
              </a:ln>
              <a:effectLst>
                <a:outerShdw blurRad="50800" dist="38100" dir="2700000" rotWithShape="0">
                  <a:srgbClr val="000000">
                    <a:alpha val="40000"/>
                  </a:srgbClr>
                </a:outerShdw>
              </a:effectLst>
            </p:spPr>
            <p:txBody>
              <a:bodyPr wrap="square" lIns="34289" tIns="34289" rIns="34289" bIns="34289" numCol="1" anchor="ctr">
                <a:noAutofit/>
              </a:bodyPr>
              <a:lstStyle/>
              <a:p>
                <a:pPr algn="ctr">
                  <a:defRPr>
                    <a:solidFill>
                      <a:schemeClr val="accent3">
                        <a:lumOff val="44000"/>
                      </a:schemeClr>
                    </a:solidFill>
                  </a:defRPr>
                </a:pPr>
                <a:endParaRPr sz="1350">
                  <a:solidFill>
                    <a:schemeClr val="tx1"/>
                  </a:solidFill>
                </a:endParaRPr>
              </a:p>
            </p:txBody>
          </p:sp>
          <p:sp>
            <p:nvSpPr>
              <p:cNvPr id="815" name="Oval 43"/>
              <p:cNvSpPr/>
              <p:nvPr/>
            </p:nvSpPr>
            <p:spPr>
              <a:xfrm rot="4061221">
                <a:off x="1155540" y="452594"/>
                <a:ext cx="438089" cy="454959"/>
              </a:xfrm>
              <a:prstGeom prst="ellipse">
                <a:avLst/>
              </a:prstGeom>
              <a:gradFill flip="none" rotWithShape="1">
                <a:gsLst>
                  <a:gs pos="0">
                    <a:srgbClr val="FF0000">
                      <a:alpha val="62000"/>
                    </a:srgbClr>
                  </a:gs>
                  <a:gs pos="100000">
                    <a:schemeClr val="accent3">
                      <a:lumOff val="44000"/>
                      <a:alpha val="62000"/>
                    </a:schemeClr>
                  </a:gs>
                </a:gsLst>
                <a:path path="circle">
                  <a:fillToRect l="62278" t="119636" r="37721" b="-19636"/>
                </a:path>
              </a:gradFill>
              <a:ln w="12700" cap="flat">
                <a:noFill/>
                <a:miter lim="400000"/>
              </a:ln>
              <a:effectLst>
                <a:outerShdw blurRad="50800" dist="38100" dir="2700000" rotWithShape="0">
                  <a:srgbClr val="000000">
                    <a:alpha val="40000"/>
                  </a:srgbClr>
                </a:outerShdw>
              </a:effectLst>
            </p:spPr>
            <p:txBody>
              <a:bodyPr wrap="square" lIns="34289" tIns="34289" rIns="34289" bIns="34289" numCol="1" anchor="ctr">
                <a:noAutofit/>
              </a:bodyPr>
              <a:lstStyle/>
              <a:p>
                <a:pPr algn="ctr">
                  <a:defRPr>
                    <a:solidFill>
                      <a:schemeClr val="accent3">
                        <a:lumOff val="44000"/>
                      </a:schemeClr>
                    </a:solidFill>
                  </a:defRPr>
                </a:pPr>
                <a:endParaRPr sz="1350">
                  <a:solidFill>
                    <a:schemeClr val="tx1"/>
                  </a:solidFill>
                </a:endParaRPr>
              </a:p>
            </p:txBody>
          </p:sp>
        </p:grpSp>
      </p:grpSp>
      <p:sp>
        <p:nvSpPr>
          <p:cNvPr id="819" name="TextBox 55"/>
          <p:cNvSpPr txBox="1"/>
          <p:nvPr/>
        </p:nvSpPr>
        <p:spPr>
          <a:xfrm>
            <a:off x="8309983" y="3984784"/>
            <a:ext cx="556206" cy="3000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rIns="34289">
            <a:spAutoFit/>
          </a:bodyPr>
          <a:lstStyle>
            <a:lvl1pPr>
              <a:defRPr i="1">
                <a:solidFill>
                  <a:schemeClr val="accent3">
                    <a:lumOff val="44000"/>
                  </a:schemeClr>
                </a:solidFill>
              </a:defRPr>
            </a:lvl1pPr>
          </a:lstStyle>
          <a:p>
            <a:r>
              <a:rPr sz="1350" b="1" dirty="0">
                <a:solidFill>
                  <a:schemeClr val="tx1"/>
                </a:solidFill>
              </a:rPr>
              <a:t>I</a:t>
            </a:r>
          </a:p>
        </p:txBody>
      </p:sp>
      <p:sp>
        <p:nvSpPr>
          <p:cNvPr id="820" name="Text Box 35"/>
          <p:cNvSpPr txBox="1"/>
          <p:nvPr/>
        </p:nvSpPr>
        <p:spPr>
          <a:xfrm>
            <a:off x="6855101" y="4896460"/>
            <a:ext cx="341758" cy="3000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rIns="34289">
            <a:spAutoFit/>
          </a:bodyPr>
          <a:lstStyle/>
          <a:p>
            <a:pPr>
              <a:defRPr sz="1800" b="1" i="1">
                <a:solidFill>
                  <a:schemeClr val="accent3">
                    <a:lumOff val="44000"/>
                  </a:schemeClr>
                </a:solidFill>
              </a:defRPr>
            </a:pPr>
            <a:r>
              <a:rPr sz="1350">
                <a:solidFill>
                  <a:schemeClr val="tx1"/>
                </a:solidFill>
              </a:rPr>
              <a:t>J=9</a:t>
            </a:r>
          </a:p>
        </p:txBody>
      </p:sp>
      <p:sp>
        <p:nvSpPr>
          <p:cNvPr id="821" name="Text Box 35"/>
          <p:cNvSpPr txBox="1"/>
          <p:nvPr/>
        </p:nvSpPr>
        <p:spPr>
          <a:xfrm>
            <a:off x="5986378" y="5018790"/>
            <a:ext cx="341758" cy="3000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rIns="34289">
            <a:spAutoFit/>
          </a:bodyPr>
          <a:lstStyle/>
          <a:p>
            <a:pPr>
              <a:defRPr sz="1800" b="1" i="1">
                <a:solidFill>
                  <a:schemeClr val="accent3">
                    <a:lumOff val="44000"/>
                  </a:schemeClr>
                </a:solidFill>
              </a:defRPr>
            </a:pPr>
            <a:r>
              <a:rPr sz="1350">
                <a:solidFill>
                  <a:schemeClr val="tx1"/>
                </a:solidFill>
              </a:rPr>
              <a:t>J=9</a:t>
            </a:r>
          </a:p>
        </p:txBody>
      </p:sp>
      <p:sp>
        <p:nvSpPr>
          <p:cNvPr id="822" name="Text Box 35"/>
          <p:cNvSpPr txBox="1"/>
          <p:nvPr/>
        </p:nvSpPr>
        <p:spPr>
          <a:xfrm>
            <a:off x="6172533" y="3183836"/>
            <a:ext cx="341758" cy="3000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rIns="34289">
            <a:spAutoFit/>
          </a:bodyPr>
          <a:lstStyle/>
          <a:p>
            <a:pPr>
              <a:defRPr sz="1800" b="1" i="1">
                <a:solidFill>
                  <a:schemeClr val="accent3">
                    <a:lumOff val="44000"/>
                  </a:schemeClr>
                </a:solidFill>
              </a:defRPr>
            </a:pPr>
            <a:r>
              <a:rPr sz="1350" dirty="0">
                <a:solidFill>
                  <a:schemeClr val="tx1"/>
                </a:solidFill>
              </a:rPr>
              <a:t>J=9</a:t>
            </a:r>
          </a:p>
        </p:txBody>
      </p:sp>
      <p:sp>
        <p:nvSpPr>
          <p:cNvPr id="823" name="Text Box 35"/>
          <p:cNvSpPr txBox="1"/>
          <p:nvPr/>
        </p:nvSpPr>
        <p:spPr>
          <a:xfrm>
            <a:off x="6668946" y="3795488"/>
            <a:ext cx="341758" cy="3000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rIns="34289">
            <a:spAutoFit/>
          </a:bodyPr>
          <a:lstStyle/>
          <a:p>
            <a:pPr>
              <a:defRPr sz="1800" b="1" i="1">
                <a:solidFill>
                  <a:schemeClr val="accent3">
                    <a:lumOff val="44000"/>
                  </a:schemeClr>
                </a:solidFill>
              </a:defRPr>
            </a:pPr>
            <a:r>
              <a:rPr sz="1350">
                <a:solidFill>
                  <a:schemeClr val="tx1"/>
                </a:solidFill>
              </a:rPr>
              <a:t>J=9</a:t>
            </a:r>
          </a:p>
        </p:txBody>
      </p:sp>
      <p:grpSp>
        <p:nvGrpSpPr>
          <p:cNvPr id="827" name="Curved Down Arrow 4"/>
          <p:cNvGrpSpPr/>
          <p:nvPr/>
        </p:nvGrpSpPr>
        <p:grpSpPr>
          <a:xfrm>
            <a:off x="7071529" y="1863090"/>
            <a:ext cx="1517854" cy="1230650"/>
            <a:chOff x="0" y="0"/>
            <a:chExt cx="1761395" cy="1448810"/>
          </a:xfrm>
        </p:grpSpPr>
        <p:sp>
          <p:nvSpPr>
            <p:cNvPr id="824" name="Form"/>
            <p:cNvSpPr/>
            <p:nvPr/>
          </p:nvSpPr>
          <p:spPr>
            <a:xfrm rot="2220897">
              <a:off x="-90131" y="549141"/>
              <a:ext cx="1941658" cy="350528"/>
            </a:xfrm>
            <a:custGeom>
              <a:avLst/>
              <a:gdLst/>
              <a:ahLst/>
              <a:cxnLst>
                <a:cxn ang="0">
                  <a:pos x="wd2" y="hd2"/>
                </a:cxn>
                <a:cxn ang="5400000">
                  <a:pos x="wd2" y="hd2"/>
                </a:cxn>
                <a:cxn ang="10800000">
                  <a:pos x="wd2" y="hd2"/>
                </a:cxn>
                <a:cxn ang="16200000">
                  <a:pos x="wd2" y="hd2"/>
                </a:cxn>
              </a:cxnLst>
              <a:rect l="0" t="0" r="r" b="b"/>
              <a:pathLst>
                <a:path w="21600" h="21600" extrusionOk="0">
                  <a:moveTo>
                    <a:pt x="20950" y="21600"/>
                  </a:moveTo>
                  <a:lnTo>
                    <a:pt x="19650" y="16200"/>
                  </a:lnTo>
                  <a:lnTo>
                    <a:pt x="20138" y="16200"/>
                  </a:lnTo>
                  <a:lnTo>
                    <a:pt x="20138" y="16200"/>
                  </a:lnTo>
                  <a:cubicBezTo>
                    <a:pt x="18971" y="6663"/>
                    <a:pt x="14897" y="0"/>
                    <a:pt x="10231" y="0"/>
                  </a:cubicBezTo>
                  <a:lnTo>
                    <a:pt x="11206" y="0"/>
                  </a:lnTo>
                  <a:cubicBezTo>
                    <a:pt x="15872" y="0"/>
                    <a:pt x="19946" y="6663"/>
                    <a:pt x="21113" y="16200"/>
                  </a:cubicBezTo>
                  <a:lnTo>
                    <a:pt x="21600" y="16200"/>
                  </a:lnTo>
                  <a:close/>
                  <a:moveTo>
                    <a:pt x="10719" y="25"/>
                  </a:moveTo>
                  <a:lnTo>
                    <a:pt x="10719" y="25"/>
                  </a:lnTo>
                  <a:cubicBezTo>
                    <a:pt x="5264" y="574"/>
                    <a:pt x="975" y="10071"/>
                    <a:pt x="975" y="21600"/>
                  </a:cubicBezTo>
                  <a:lnTo>
                    <a:pt x="0" y="21600"/>
                  </a:lnTo>
                  <a:cubicBezTo>
                    <a:pt x="0" y="9671"/>
                    <a:pt x="4581" y="0"/>
                    <a:pt x="10231" y="0"/>
                  </a:cubicBezTo>
                  <a:cubicBezTo>
                    <a:pt x="10394" y="0"/>
                    <a:pt x="10556" y="8"/>
                    <a:pt x="10719" y="25"/>
                  </a:cubicBezTo>
                  <a:close/>
                </a:path>
              </a:pathLst>
            </a:custGeom>
            <a:solidFill>
              <a:srgbClr val="7074E2">
                <a:alpha val="50000"/>
              </a:srgbClr>
            </a:solidFill>
            <a:ln w="12700" cap="flat">
              <a:noFill/>
              <a:miter lim="400000"/>
            </a:ln>
            <a:effectLst>
              <a:outerShdw blurRad="38100" dist="23000" dir="5400000" rotWithShape="0">
                <a:srgbClr val="000000">
                  <a:alpha val="35000"/>
                </a:srgbClr>
              </a:outerShdw>
            </a:effectLst>
          </p:spPr>
          <p:txBody>
            <a:bodyPr wrap="square" lIns="34289" tIns="34289" rIns="34289" bIns="34289" numCol="1" anchor="ctr">
              <a:noAutofit/>
            </a:bodyPr>
            <a:lstStyle/>
            <a:p>
              <a:pPr algn="ctr">
                <a:defRPr>
                  <a:solidFill>
                    <a:schemeClr val="accent3">
                      <a:lumOff val="44000"/>
                    </a:schemeClr>
                  </a:solidFill>
                </a:defRPr>
              </a:pPr>
              <a:endParaRPr sz="1350">
                <a:solidFill>
                  <a:schemeClr val="tx1"/>
                </a:solidFill>
              </a:endParaRPr>
            </a:p>
          </p:txBody>
        </p:sp>
        <p:sp>
          <p:nvSpPr>
            <p:cNvPr id="825" name="Form"/>
            <p:cNvSpPr/>
            <p:nvPr/>
          </p:nvSpPr>
          <p:spPr>
            <a:xfrm rot="2220897">
              <a:off x="8427" y="254712"/>
              <a:ext cx="963524" cy="350528"/>
            </a:xfrm>
            <a:custGeom>
              <a:avLst/>
              <a:gdLst/>
              <a:ahLst/>
              <a:cxnLst>
                <a:cxn ang="0">
                  <a:pos x="wd2" y="hd2"/>
                </a:cxn>
                <a:cxn ang="5400000">
                  <a:pos x="wd2" y="hd2"/>
                </a:cxn>
                <a:cxn ang="10800000">
                  <a:pos x="wd2" y="hd2"/>
                </a:cxn>
                <a:cxn ang="16200000">
                  <a:pos x="wd2" y="hd2"/>
                </a:cxn>
              </a:cxnLst>
              <a:rect l="0" t="0" r="r" b="b"/>
              <a:pathLst>
                <a:path w="21600" h="21600" extrusionOk="0">
                  <a:moveTo>
                    <a:pt x="21600" y="25"/>
                  </a:moveTo>
                  <a:lnTo>
                    <a:pt x="21600" y="25"/>
                  </a:lnTo>
                  <a:cubicBezTo>
                    <a:pt x="10607" y="574"/>
                    <a:pt x="1965" y="10071"/>
                    <a:pt x="1965" y="21600"/>
                  </a:cubicBezTo>
                  <a:lnTo>
                    <a:pt x="0" y="21600"/>
                  </a:lnTo>
                  <a:cubicBezTo>
                    <a:pt x="0" y="9671"/>
                    <a:pt x="9231" y="0"/>
                    <a:pt x="20618" y="0"/>
                  </a:cubicBezTo>
                  <a:cubicBezTo>
                    <a:pt x="20945" y="0"/>
                    <a:pt x="21273" y="8"/>
                    <a:pt x="21600" y="25"/>
                  </a:cubicBezTo>
                  <a:close/>
                </a:path>
              </a:pathLst>
            </a:custGeom>
            <a:solidFill>
              <a:srgbClr val="000000">
                <a:alpha val="20000"/>
              </a:srgbClr>
            </a:solidFill>
            <a:ln w="12700" cap="flat">
              <a:noFill/>
              <a:miter lim="400000"/>
            </a:ln>
            <a:effectLst/>
          </p:spPr>
          <p:txBody>
            <a:bodyPr wrap="square" lIns="34289" tIns="34289" rIns="34289" bIns="34289" numCol="1" anchor="ctr">
              <a:noAutofit/>
            </a:bodyPr>
            <a:lstStyle/>
            <a:p>
              <a:pPr algn="ctr">
                <a:defRPr>
                  <a:solidFill>
                    <a:schemeClr val="accent3">
                      <a:lumOff val="44000"/>
                    </a:schemeClr>
                  </a:solidFill>
                </a:defRPr>
              </a:pPr>
              <a:endParaRPr sz="1350">
                <a:solidFill>
                  <a:schemeClr val="tx1"/>
                </a:solidFill>
              </a:endParaRPr>
            </a:p>
          </p:txBody>
        </p:sp>
        <p:sp>
          <p:nvSpPr>
            <p:cNvPr id="826" name="Linje"/>
            <p:cNvSpPr/>
            <p:nvPr/>
          </p:nvSpPr>
          <p:spPr>
            <a:xfrm rot="2220897">
              <a:off x="-90131" y="549141"/>
              <a:ext cx="1941658" cy="350528"/>
            </a:xfrm>
            <a:custGeom>
              <a:avLst/>
              <a:gdLst/>
              <a:ahLst/>
              <a:cxnLst>
                <a:cxn ang="0">
                  <a:pos x="wd2" y="hd2"/>
                </a:cxn>
                <a:cxn ang="5400000">
                  <a:pos x="wd2" y="hd2"/>
                </a:cxn>
                <a:cxn ang="10800000">
                  <a:pos x="wd2" y="hd2"/>
                </a:cxn>
                <a:cxn ang="16200000">
                  <a:pos x="wd2" y="hd2"/>
                </a:cxn>
              </a:cxnLst>
              <a:rect l="0" t="0" r="r" b="b"/>
              <a:pathLst>
                <a:path w="21600" h="21600" extrusionOk="0">
                  <a:moveTo>
                    <a:pt x="10719" y="25"/>
                  </a:moveTo>
                  <a:lnTo>
                    <a:pt x="10719" y="25"/>
                  </a:lnTo>
                  <a:cubicBezTo>
                    <a:pt x="5264" y="574"/>
                    <a:pt x="975" y="10071"/>
                    <a:pt x="975" y="21600"/>
                  </a:cubicBezTo>
                  <a:lnTo>
                    <a:pt x="0" y="21600"/>
                  </a:lnTo>
                  <a:cubicBezTo>
                    <a:pt x="0" y="9671"/>
                    <a:pt x="4581" y="0"/>
                    <a:pt x="10231" y="0"/>
                  </a:cubicBezTo>
                  <a:lnTo>
                    <a:pt x="11206" y="0"/>
                  </a:lnTo>
                  <a:cubicBezTo>
                    <a:pt x="15872" y="0"/>
                    <a:pt x="19946" y="6663"/>
                    <a:pt x="21113" y="16200"/>
                  </a:cubicBezTo>
                  <a:lnTo>
                    <a:pt x="21600" y="16200"/>
                  </a:lnTo>
                  <a:lnTo>
                    <a:pt x="20950" y="21600"/>
                  </a:lnTo>
                  <a:lnTo>
                    <a:pt x="19650" y="16200"/>
                  </a:lnTo>
                  <a:lnTo>
                    <a:pt x="20138" y="16200"/>
                  </a:lnTo>
                  <a:lnTo>
                    <a:pt x="20138" y="16200"/>
                  </a:lnTo>
                  <a:cubicBezTo>
                    <a:pt x="18971" y="6663"/>
                    <a:pt x="14897" y="0"/>
                    <a:pt x="10231" y="0"/>
                  </a:cubicBezTo>
                </a:path>
              </a:pathLst>
            </a:custGeom>
            <a:noFill/>
            <a:ln w="9525" cap="flat">
              <a:solidFill>
                <a:srgbClr val="9292E2"/>
              </a:solidFill>
              <a:prstDash val="sysDot"/>
              <a:round/>
            </a:ln>
            <a:effectLst/>
          </p:spPr>
          <p:txBody>
            <a:bodyPr wrap="square" lIns="34289" tIns="34289" rIns="34289" bIns="34289" numCol="1" anchor="ctr">
              <a:noAutofit/>
            </a:bodyPr>
            <a:lstStyle/>
            <a:p>
              <a:pPr algn="ctr">
                <a:defRPr>
                  <a:solidFill>
                    <a:schemeClr val="accent3">
                      <a:lumOff val="44000"/>
                    </a:schemeClr>
                  </a:solidFill>
                </a:defRPr>
              </a:pPr>
              <a:endParaRPr sz="1350">
                <a:solidFill>
                  <a:schemeClr val="tx1"/>
                </a:solidFill>
              </a:endParaRPr>
            </a:p>
          </p:txBody>
        </p:sp>
      </p:grpSp>
      <p:grpSp>
        <p:nvGrpSpPr>
          <p:cNvPr id="831" name="Curved Down Arrow 31"/>
          <p:cNvGrpSpPr/>
          <p:nvPr/>
        </p:nvGrpSpPr>
        <p:grpSpPr>
          <a:xfrm>
            <a:off x="7172681" y="5054205"/>
            <a:ext cx="1493720" cy="1437012"/>
            <a:chOff x="0" y="0"/>
            <a:chExt cx="1733390" cy="1691753"/>
          </a:xfrm>
        </p:grpSpPr>
        <p:sp>
          <p:nvSpPr>
            <p:cNvPr id="828" name="Form"/>
            <p:cNvSpPr/>
            <p:nvPr/>
          </p:nvSpPr>
          <p:spPr>
            <a:xfrm rot="8160482" flipH="1">
              <a:off x="-157271" y="658684"/>
              <a:ext cx="2047933" cy="374386"/>
            </a:xfrm>
            <a:custGeom>
              <a:avLst/>
              <a:gdLst/>
              <a:ahLst/>
              <a:cxnLst>
                <a:cxn ang="0">
                  <a:pos x="wd2" y="hd2"/>
                </a:cxn>
                <a:cxn ang="5400000">
                  <a:pos x="wd2" y="hd2"/>
                </a:cxn>
                <a:cxn ang="10800000">
                  <a:pos x="wd2" y="hd2"/>
                </a:cxn>
                <a:cxn ang="16200000">
                  <a:pos x="wd2" y="hd2"/>
                </a:cxn>
              </a:cxnLst>
              <a:rect l="0" t="0" r="r" b="b"/>
              <a:pathLst>
                <a:path w="21600" h="21600" extrusionOk="0">
                  <a:moveTo>
                    <a:pt x="20937" y="21600"/>
                  </a:moveTo>
                  <a:lnTo>
                    <a:pt x="19626" y="16200"/>
                  </a:lnTo>
                  <a:lnTo>
                    <a:pt x="20119" y="16200"/>
                  </a:lnTo>
                  <a:lnTo>
                    <a:pt x="20119" y="16200"/>
                  </a:lnTo>
                  <a:cubicBezTo>
                    <a:pt x="18954" y="6663"/>
                    <a:pt x="14883" y="0"/>
                    <a:pt x="10222" y="0"/>
                  </a:cubicBezTo>
                  <a:lnTo>
                    <a:pt x="11209" y="0"/>
                  </a:lnTo>
                  <a:cubicBezTo>
                    <a:pt x="15870" y="0"/>
                    <a:pt x="19941" y="6663"/>
                    <a:pt x="21106" y="16200"/>
                  </a:cubicBezTo>
                  <a:lnTo>
                    <a:pt x="21600" y="16200"/>
                  </a:lnTo>
                  <a:close/>
                  <a:moveTo>
                    <a:pt x="10715" y="25"/>
                  </a:moveTo>
                  <a:lnTo>
                    <a:pt x="10715" y="25"/>
                  </a:lnTo>
                  <a:cubicBezTo>
                    <a:pt x="5268" y="582"/>
                    <a:pt x="987" y="10076"/>
                    <a:pt x="987" y="21600"/>
                  </a:cubicBezTo>
                  <a:lnTo>
                    <a:pt x="0" y="21600"/>
                  </a:lnTo>
                  <a:cubicBezTo>
                    <a:pt x="0" y="9671"/>
                    <a:pt x="4577" y="0"/>
                    <a:pt x="10222" y="0"/>
                  </a:cubicBezTo>
                  <a:cubicBezTo>
                    <a:pt x="10387" y="0"/>
                    <a:pt x="10551" y="8"/>
                    <a:pt x="10715" y="25"/>
                  </a:cubicBezTo>
                  <a:close/>
                </a:path>
              </a:pathLst>
            </a:custGeom>
            <a:solidFill>
              <a:srgbClr val="7074E2">
                <a:alpha val="50000"/>
              </a:srgbClr>
            </a:solidFill>
            <a:ln w="12700" cap="flat">
              <a:noFill/>
              <a:miter lim="400000"/>
            </a:ln>
            <a:effectLst>
              <a:outerShdw blurRad="38100" dist="23000" dir="5400000" rotWithShape="0">
                <a:srgbClr val="000000">
                  <a:alpha val="35000"/>
                </a:srgbClr>
              </a:outerShdw>
            </a:effectLst>
          </p:spPr>
          <p:txBody>
            <a:bodyPr wrap="square" lIns="34289" tIns="34289" rIns="34289" bIns="34289" numCol="1" anchor="ctr">
              <a:noAutofit/>
            </a:bodyPr>
            <a:lstStyle/>
            <a:p>
              <a:pPr algn="ctr">
                <a:defRPr>
                  <a:solidFill>
                    <a:schemeClr val="accent3">
                      <a:lumOff val="44000"/>
                    </a:schemeClr>
                  </a:solidFill>
                </a:defRPr>
              </a:pPr>
              <a:endParaRPr sz="1350">
                <a:solidFill>
                  <a:schemeClr val="tx1"/>
                </a:solidFill>
              </a:endParaRPr>
            </a:p>
          </p:txBody>
        </p:sp>
        <p:sp>
          <p:nvSpPr>
            <p:cNvPr id="829" name="Form"/>
            <p:cNvSpPr/>
            <p:nvPr/>
          </p:nvSpPr>
          <p:spPr>
            <a:xfrm rot="8160482" flipH="1">
              <a:off x="-12504" y="1017068"/>
              <a:ext cx="1015955" cy="374386"/>
            </a:xfrm>
            <a:custGeom>
              <a:avLst/>
              <a:gdLst/>
              <a:ahLst/>
              <a:cxnLst>
                <a:cxn ang="0">
                  <a:pos x="wd2" y="hd2"/>
                </a:cxn>
                <a:cxn ang="5400000">
                  <a:pos x="wd2" y="hd2"/>
                </a:cxn>
                <a:cxn ang="10800000">
                  <a:pos x="wd2" y="hd2"/>
                </a:cxn>
                <a:cxn ang="16200000">
                  <a:pos x="wd2" y="hd2"/>
                </a:cxn>
              </a:cxnLst>
              <a:rect l="0" t="0" r="r" b="b"/>
              <a:pathLst>
                <a:path w="21600" h="21600" extrusionOk="0">
                  <a:moveTo>
                    <a:pt x="21600" y="25"/>
                  </a:moveTo>
                  <a:lnTo>
                    <a:pt x="21600" y="25"/>
                  </a:lnTo>
                  <a:cubicBezTo>
                    <a:pt x="10620" y="582"/>
                    <a:pt x="1990" y="10076"/>
                    <a:pt x="1990" y="21600"/>
                  </a:cubicBezTo>
                  <a:lnTo>
                    <a:pt x="0" y="21600"/>
                  </a:lnTo>
                  <a:cubicBezTo>
                    <a:pt x="0" y="9671"/>
                    <a:pt x="9225" y="0"/>
                    <a:pt x="20605" y="0"/>
                  </a:cubicBezTo>
                  <a:cubicBezTo>
                    <a:pt x="20937" y="0"/>
                    <a:pt x="21269" y="8"/>
                    <a:pt x="21600" y="25"/>
                  </a:cubicBezTo>
                  <a:close/>
                </a:path>
              </a:pathLst>
            </a:custGeom>
            <a:solidFill>
              <a:srgbClr val="000000">
                <a:alpha val="20000"/>
              </a:srgbClr>
            </a:solidFill>
            <a:ln w="12700" cap="flat">
              <a:noFill/>
              <a:miter lim="400000"/>
            </a:ln>
            <a:effectLst/>
          </p:spPr>
          <p:txBody>
            <a:bodyPr wrap="square" lIns="34289" tIns="34289" rIns="34289" bIns="34289" numCol="1" anchor="ctr">
              <a:noAutofit/>
            </a:bodyPr>
            <a:lstStyle/>
            <a:p>
              <a:pPr algn="ctr">
                <a:defRPr>
                  <a:solidFill>
                    <a:schemeClr val="accent3">
                      <a:lumOff val="44000"/>
                    </a:schemeClr>
                  </a:solidFill>
                </a:defRPr>
              </a:pPr>
              <a:endParaRPr sz="1350">
                <a:solidFill>
                  <a:schemeClr val="tx1"/>
                </a:solidFill>
              </a:endParaRPr>
            </a:p>
          </p:txBody>
        </p:sp>
        <p:sp>
          <p:nvSpPr>
            <p:cNvPr id="830" name="Linje"/>
            <p:cNvSpPr/>
            <p:nvPr/>
          </p:nvSpPr>
          <p:spPr>
            <a:xfrm rot="8160482" flipH="1">
              <a:off x="-157271" y="658684"/>
              <a:ext cx="2047933" cy="374386"/>
            </a:xfrm>
            <a:custGeom>
              <a:avLst/>
              <a:gdLst/>
              <a:ahLst/>
              <a:cxnLst>
                <a:cxn ang="0">
                  <a:pos x="wd2" y="hd2"/>
                </a:cxn>
                <a:cxn ang="5400000">
                  <a:pos x="wd2" y="hd2"/>
                </a:cxn>
                <a:cxn ang="10800000">
                  <a:pos x="wd2" y="hd2"/>
                </a:cxn>
                <a:cxn ang="16200000">
                  <a:pos x="wd2" y="hd2"/>
                </a:cxn>
              </a:cxnLst>
              <a:rect l="0" t="0" r="r" b="b"/>
              <a:pathLst>
                <a:path w="21600" h="21600" extrusionOk="0">
                  <a:moveTo>
                    <a:pt x="10715" y="25"/>
                  </a:moveTo>
                  <a:lnTo>
                    <a:pt x="10715" y="25"/>
                  </a:lnTo>
                  <a:cubicBezTo>
                    <a:pt x="5268" y="582"/>
                    <a:pt x="987" y="10076"/>
                    <a:pt x="987" y="21600"/>
                  </a:cubicBezTo>
                  <a:lnTo>
                    <a:pt x="0" y="21600"/>
                  </a:lnTo>
                  <a:cubicBezTo>
                    <a:pt x="0" y="9671"/>
                    <a:pt x="4577" y="0"/>
                    <a:pt x="10222" y="0"/>
                  </a:cubicBezTo>
                  <a:lnTo>
                    <a:pt x="11209" y="0"/>
                  </a:lnTo>
                  <a:cubicBezTo>
                    <a:pt x="15870" y="0"/>
                    <a:pt x="19941" y="6663"/>
                    <a:pt x="21106" y="16200"/>
                  </a:cubicBezTo>
                  <a:lnTo>
                    <a:pt x="21600" y="16200"/>
                  </a:lnTo>
                  <a:lnTo>
                    <a:pt x="20937" y="21600"/>
                  </a:lnTo>
                  <a:lnTo>
                    <a:pt x="19626" y="16200"/>
                  </a:lnTo>
                  <a:lnTo>
                    <a:pt x="20119" y="16200"/>
                  </a:lnTo>
                  <a:lnTo>
                    <a:pt x="20119" y="16200"/>
                  </a:lnTo>
                  <a:cubicBezTo>
                    <a:pt x="18954" y="6663"/>
                    <a:pt x="14883" y="0"/>
                    <a:pt x="10222" y="0"/>
                  </a:cubicBezTo>
                </a:path>
              </a:pathLst>
            </a:custGeom>
            <a:noFill/>
            <a:ln w="9525" cap="flat">
              <a:solidFill>
                <a:srgbClr val="9292E2"/>
              </a:solidFill>
              <a:prstDash val="sysDot"/>
              <a:round/>
            </a:ln>
            <a:effectLst/>
          </p:spPr>
          <p:txBody>
            <a:bodyPr wrap="square" lIns="34289" tIns="34289" rIns="34289" bIns="34289" numCol="1" anchor="ctr">
              <a:noAutofit/>
            </a:bodyPr>
            <a:lstStyle/>
            <a:p>
              <a:pPr algn="ctr">
                <a:defRPr>
                  <a:solidFill>
                    <a:schemeClr val="accent3">
                      <a:lumOff val="44000"/>
                    </a:schemeClr>
                  </a:solidFill>
                </a:defRPr>
              </a:pPr>
              <a:endParaRPr sz="1350">
                <a:solidFill>
                  <a:schemeClr val="tx1"/>
                </a:solidFill>
              </a:endParaRPr>
            </a:p>
          </p:txBody>
        </p:sp>
      </p:grpSp>
      <p:sp>
        <p:nvSpPr>
          <p:cNvPr id="834" name="Text Box 5"/>
          <p:cNvSpPr txBox="1"/>
          <p:nvPr/>
        </p:nvSpPr>
        <p:spPr>
          <a:xfrm>
            <a:off x="5310366" y="3989801"/>
            <a:ext cx="430565"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rIns="34289">
            <a:spAutoFit/>
          </a:bodyPr>
          <a:lstStyle/>
          <a:p>
            <a:pPr>
              <a:defRPr b="1" spc="50" baseline="30000">
                <a:ln w="12700" cap="flat">
                  <a:solidFill>
                    <a:srgbClr val="1C1CB4"/>
                  </a:solidFill>
                  <a:prstDash val="solid"/>
                  <a:round/>
                </a:ln>
                <a:solidFill>
                  <a:schemeClr val="accent3">
                    <a:lumOff val="44000"/>
                  </a:schemeClr>
                </a:solidFill>
                <a:latin typeface="Arial"/>
                <a:ea typeface="Arial"/>
                <a:cs typeface="Arial"/>
                <a:sym typeface="Arial"/>
              </a:defRPr>
            </a:pPr>
            <a:r>
              <a:rPr sz="1350">
                <a:solidFill>
                  <a:schemeClr val="tx1"/>
                </a:solidFill>
              </a:rPr>
              <a:t>100Sn</a:t>
            </a:r>
          </a:p>
        </p:txBody>
      </p:sp>
      <p:pic>
        <p:nvPicPr>
          <p:cNvPr id="4" name="Bildobjekt 3" descr="En bild som visar cirkel, sfär&#10;&#10;Automatiskt genererad beskrivning">
            <a:extLst>
              <a:ext uri="{FF2B5EF4-FFF2-40B4-BE49-F238E27FC236}">
                <a16:creationId xmlns:a16="http://schemas.microsoft.com/office/drawing/2014/main" id="{4A9855B6-3F69-66E8-2A13-DF1E632588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72" y="2670575"/>
            <a:ext cx="3190817" cy="3221206"/>
          </a:xfrm>
          <a:prstGeom prst="rect">
            <a:avLst/>
          </a:prstGeom>
        </p:spPr>
      </p:pic>
      <p:sp>
        <p:nvSpPr>
          <p:cNvPr id="6" name="TextBox 3">
            <a:extLst>
              <a:ext uri="{FF2B5EF4-FFF2-40B4-BE49-F238E27FC236}">
                <a16:creationId xmlns:a16="http://schemas.microsoft.com/office/drawing/2014/main" id="{95DF0EE7-511F-B89B-ABC1-C92BB1666437}"/>
              </a:ext>
            </a:extLst>
          </p:cNvPr>
          <p:cNvSpPr txBox="1"/>
          <p:nvPr/>
        </p:nvSpPr>
        <p:spPr>
          <a:xfrm>
            <a:off x="382574" y="6228770"/>
            <a:ext cx="3127777"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rIns="34289">
            <a:spAutoFit/>
          </a:bodyPr>
          <a:lstStyle/>
          <a:p>
            <a:pPr>
              <a:defRPr sz="1200">
                <a:solidFill>
                  <a:schemeClr val="accent3">
                    <a:lumOff val="44000"/>
                  </a:schemeClr>
                </a:solidFill>
                <a:latin typeface="Garamond"/>
                <a:ea typeface="Garamond"/>
                <a:cs typeface="Garamond"/>
                <a:sym typeface="Garamond"/>
              </a:defRPr>
            </a:pPr>
            <a:r>
              <a:rPr lang="sv-SE" sz="1200" dirty="0" err="1">
                <a:solidFill>
                  <a:schemeClr val="tx1"/>
                </a:solidFill>
              </a:rPr>
              <a:t>Isoscalar</a:t>
            </a:r>
            <a:r>
              <a:rPr lang="sv-SE" sz="1200" dirty="0">
                <a:solidFill>
                  <a:schemeClr val="tx1"/>
                </a:solidFill>
              </a:rPr>
              <a:t> </a:t>
            </a:r>
            <a:r>
              <a:rPr lang="sv-SE" sz="1200" dirty="0" err="1">
                <a:solidFill>
                  <a:schemeClr val="tx1"/>
                </a:solidFill>
              </a:rPr>
              <a:t>paired</a:t>
            </a:r>
            <a:r>
              <a:rPr lang="sv-SE" sz="1200" dirty="0">
                <a:solidFill>
                  <a:schemeClr val="tx1"/>
                </a:solidFill>
              </a:rPr>
              <a:t> </a:t>
            </a:r>
            <a:r>
              <a:rPr lang="sv-SE" sz="1200" dirty="0" err="1">
                <a:solidFill>
                  <a:schemeClr val="tx1"/>
                </a:solidFill>
              </a:rPr>
              <a:t>phase</a:t>
            </a:r>
            <a:r>
              <a:rPr lang="sv-SE" sz="1200" dirty="0">
                <a:solidFill>
                  <a:schemeClr val="tx1"/>
                </a:solidFill>
              </a:rPr>
              <a:t> in </a:t>
            </a:r>
            <a:r>
              <a:rPr lang="sv-SE" sz="1200" baseline="30000" dirty="0">
                <a:solidFill>
                  <a:schemeClr val="tx1"/>
                </a:solidFill>
              </a:rPr>
              <a:t>92</a:t>
            </a:r>
            <a:r>
              <a:rPr lang="sv-SE" sz="1200" dirty="0">
                <a:solidFill>
                  <a:schemeClr val="tx1"/>
                </a:solidFill>
              </a:rPr>
              <a:t>Pd?</a:t>
            </a:r>
          </a:p>
          <a:p>
            <a:pPr>
              <a:defRPr sz="1200">
                <a:solidFill>
                  <a:schemeClr val="accent3">
                    <a:lumOff val="44000"/>
                  </a:schemeClr>
                </a:solidFill>
                <a:latin typeface="Garamond"/>
                <a:ea typeface="Garamond"/>
                <a:cs typeface="Garamond"/>
                <a:sym typeface="Garamond"/>
              </a:defRPr>
            </a:pPr>
            <a:r>
              <a:rPr lang="sv-SE" sz="1200" dirty="0">
                <a:solidFill>
                  <a:schemeClr val="tx1"/>
                </a:solidFill>
              </a:rPr>
              <a:t>B. Cederwall et al., Nature (London) 469, 68 (2011)</a:t>
            </a:r>
            <a:endParaRPr sz="1200" dirty="0">
              <a:solidFill>
                <a:schemeClr val="tx1"/>
              </a:solidFill>
            </a:endParaRPr>
          </a:p>
        </p:txBody>
      </p:sp>
      <p:cxnSp>
        <p:nvCxnSpPr>
          <p:cNvPr id="8" name="Rak pil 7">
            <a:extLst>
              <a:ext uri="{FF2B5EF4-FFF2-40B4-BE49-F238E27FC236}">
                <a16:creationId xmlns:a16="http://schemas.microsoft.com/office/drawing/2014/main" id="{2C80EFEC-2786-3B65-BCE6-AAA914F5B512}"/>
              </a:ext>
            </a:extLst>
          </p:cNvPr>
          <p:cNvCxnSpPr/>
          <p:nvPr/>
        </p:nvCxnSpPr>
        <p:spPr>
          <a:xfrm>
            <a:off x="3611880" y="4336646"/>
            <a:ext cx="5052922" cy="12400"/>
          </a:xfrm>
          <a:prstGeom prst="straightConnector1">
            <a:avLst/>
          </a:prstGeom>
          <a:noFill/>
          <a:ln w="12700" cap="flat">
            <a:solidFill>
              <a:schemeClr val="tx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9" name="textruta 8">
            <a:extLst>
              <a:ext uri="{FF2B5EF4-FFF2-40B4-BE49-F238E27FC236}">
                <a16:creationId xmlns:a16="http://schemas.microsoft.com/office/drawing/2014/main" id="{9D8D9449-4239-8AC4-D4B7-CF3F89BAEB64}"/>
              </a:ext>
            </a:extLst>
          </p:cNvPr>
          <p:cNvSpPr txBox="1"/>
          <p:nvPr/>
        </p:nvSpPr>
        <p:spPr>
          <a:xfrm>
            <a:off x="6988331" y="6615944"/>
            <a:ext cx="2365099"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sv-SE" sz="1200" dirty="0">
                <a:solidFill>
                  <a:schemeClr val="accent2">
                    <a:lumMod val="40000"/>
                    <a:lumOff val="60000"/>
                  </a:schemeClr>
                </a:solidFill>
              </a:rPr>
              <a:t>NN2024  Whistler, BC CA /  BC </a:t>
            </a:r>
          </a:p>
        </p:txBody>
      </p:sp>
    </p:spTree>
    <p:extLst>
      <p:ext uri="{BB962C8B-B14F-4D97-AF65-F5344CB8AC3E}">
        <p14:creationId xmlns:p14="http://schemas.microsoft.com/office/powerpoint/2010/main" val="3385486305"/>
      </p:ext>
    </p:extLst>
  </p:cSld>
  <p:clrMapOvr>
    <a:masterClrMapping/>
  </p:clrMapOvr>
  <p:transition/>
</p:sld>
</file>

<file path=ppt/theme/theme1.xml><?xml version="1.0" encoding="utf-8"?>
<a:theme xmlns:a="http://schemas.openxmlformats.org/drawingml/2006/main" name="nucl_react">
  <a:themeElements>
    <a:clrScheme name="nucl_react">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2CA"/>
      </a:accent5>
      <a:accent6>
        <a:srgbClr val="2D2DB9"/>
      </a:accent6>
      <a:hlink>
        <a:srgbClr val="0000FF"/>
      </a:hlink>
      <a:folHlink>
        <a:srgbClr val="FF00FF"/>
      </a:folHlink>
    </a:clrScheme>
    <a:fontScheme name="nucl_react">
      <a:majorFont>
        <a:latin typeface="Helvetica"/>
        <a:ea typeface="Helvetica"/>
        <a:cs typeface="Helvetica"/>
      </a:majorFont>
      <a:minorFont>
        <a:latin typeface="Times New Roman"/>
        <a:ea typeface="Times New Roman"/>
        <a:cs typeface="Times New Roman"/>
      </a:minorFont>
    </a:fontScheme>
    <a:fmtScheme name="nucl_reac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ucl_react">
  <a:themeElements>
    <a:clrScheme name="nucl_react">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2CA"/>
      </a:accent5>
      <a:accent6>
        <a:srgbClr val="2D2DB9"/>
      </a:accent6>
      <a:hlink>
        <a:srgbClr val="0000FF"/>
      </a:hlink>
      <a:folHlink>
        <a:srgbClr val="FF00FF"/>
      </a:folHlink>
    </a:clrScheme>
    <a:fontScheme name="nucl_react">
      <a:majorFont>
        <a:latin typeface="Helvetica"/>
        <a:ea typeface="Helvetica"/>
        <a:cs typeface="Helvetica"/>
      </a:majorFont>
      <a:minorFont>
        <a:latin typeface="Times New Roman"/>
        <a:ea typeface="Times New Roman"/>
        <a:cs typeface="Times New Roman"/>
      </a:minorFont>
    </a:fontScheme>
    <a:fmtScheme name="nucl_reac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39243</TotalTime>
  <Words>3748</Words>
  <Application>Microsoft Macintosh PowerPoint</Application>
  <PresentationFormat>Bildspel på skärmen (4:3)</PresentationFormat>
  <Paragraphs>492</Paragraphs>
  <Slides>53</Slides>
  <Notes>17</Notes>
  <HiddenSlides>0</HiddenSlides>
  <MMClips>0</MMClips>
  <ScaleCrop>false</ScaleCrop>
  <HeadingPairs>
    <vt:vector size="8" baseType="variant">
      <vt:variant>
        <vt:lpstr>Använt teckensnitt</vt:lpstr>
      </vt:variant>
      <vt:variant>
        <vt:i4>11</vt:i4>
      </vt:variant>
      <vt:variant>
        <vt:lpstr>Tema</vt:lpstr>
      </vt:variant>
      <vt:variant>
        <vt:i4>1</vt:i4>
      </vt:variant>
      <vt:variant>
        <vt:lpstr>Serverprogram för OLE-inbäddning</vt:lpstr>
      </vt:variant>
      <vt:variant>
        <vt:i4>2</vt:i4>
      </vt:variant>
      <vt:variant>
        <vt:lpstr>Bildrubriker</vt:lpstr>
      </vt:variant>
      <vt:variant>
        <vt:i4>53</vt:i4>
      </vt:variant>
    </vt:vector>
  </HeadingPairs>
  <TitlesOfParts>
    <vt:vector size="67" baseType="lpstr">
      <vt:lpstr>Arial</vt:lpstr>
      <vt:lpstr>Calibri</vt:lpstr>
      <vt:lpstr>Cambria Math</vt:lpstr>
      <vt:lpstr>Comic Sans MS</vt:lpstr>
      <vt:lpstr>Garamond</vt:lpstr>
      <vt:lpstr>Helvetica</vt:lpstr>
      <vt:lpstr>Lucida Sans</vt:lpstr>
      <vt:lpstr>StarSymbol</vt:lpstr>
      <vt:lpstr>Symbol</vt:lpstr>
      <vt:lpstr>Times New Roman</vt:lpstr>
      <vt:lpstr>Wingdings</vt:lpstr>
      <vt:lpstr>nucl_react</vt:lpstr>
      <vt:lpstr>Equation</vt:lpstr>
      <vt:lpstr>Worksheet</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Isospin NN pairing modes (a unique possibility for nuclei due to the coupling of two Fermi liquids)</vt:lpstr>
      <vt:lpstr> </vt:lpstr>
      <vt:lpstr>PowerPoint-presentation</vt:lpstr>
      <vt:lpstr>PowerPoint-presentation</vt:lpstr>
      <vt:lpstr>Isospin-generalized HFB theory  “T = 0 and T = 1 pairing in rotational states of the N = Z nucleus 80Zr”  A. L. Goodman, PRC 63, 044325 (2001) </vt:lpstr>
      <vt:lpstr>PowerPoint-presentation</vt:lpstr>
      <vt:lpstr>Rotational alignments (”backbending”) in deformed nuclei: a sensitive probe of pairing strength  </vt:lpstr>
      <vt:lpstr>Delayed (or absent) paired (T=1) bandcrossings in deformed N=Z nuclei? </vt:lpstr>
      <vt:lpstr>PowerPoint-presentation</vt:lpstr>
      <vt:lpstr>Experimental Setup</vt:lpstr>
      <vt:lpstr>PowerPoint-presentation</vt:lpstr>
      <vt:lpstr>AGATA</vt:lpstr>
      <vt:lpstr>Basic ingredients of γ-ray tracking</vt:lpstr>
      <vt:lpstr>PowerPoint-presentation</vt:lpstr>
      <vt:lpstr>PowerPoint-presentation</vt:lpstr>
      <vt:lpstr>Forward Tracking of Compton Scattering Events</vt:lpstr>
      <vt:lpstr>DIAMANT charged particle array</vt:lpstr>
      <vt:lpstr>NEDA &amp; NWall</vt:lpstr>
      <vt:lpstr>Neutron-γ Discrimination</vt:lpstr>
      <vt:lpstr>Neutron scatter rejection critical for identifying weak 2n- and 3n-emission reaction channels</vt:lpstr>
      <vt:lpstr>Results: yrast band in 88Ru</vt:lpstr>
      <vt:lpstr>N=44 isotones</vt:lpstr>
      <vt:lpstr>PowerPoint-presentation</vt:lpstr>
      <vt:lpstr>PowerPoint-presentation</vt:lpstr>
      <vt:lpstr>PowerPoint-presentation</vt:lpstr>
      <vt:lpstr>Extension of the ground state (𝜋g9/2) band and new oblate band in the TZ=1/2 nucleus 87Tc</vt:lpstr>
      <vt:lpstr>Pairing isospin modes in deformed N~Z nuclei at intermediate angular momentum – odd-even  vs even-even</vt:lpstr>
      <vt:lpstr>Shell model calculation for 87Tc (TZ=1/2) – effect  of spin-aligned np pairs (Vnp) </vt:lpstr>
      <vt:lpstr>Influence of pairing isospin modes in deformed N~Z  – odd-A vs even-even cases   (naïve picture)</vt:lpstr>
      <vt:lpstr>PowerPoint-presentation</vt:lpstr>
      <vt:lpstr>PowerPoint-presentation</vt:lpstr>
      <vt:lpstr>Thank You </vt:lpstr>
      <vt:lpstr>Backup</vt:lpstr>
      <vt:lpstr>PowerPoint-presentation</vt:lpstr>
      <vt:lpstr>NEDA  energy vs TOF</vt:lpstr>
      <vt:lpstr>PowerPoint-presentation</vt:lpstr>
      <vt:lpstr>Precison mass data is crucially lacking for N=Z!</vt:lpstr>
      <vt:lpstr>Evidence for isovector np pairing from nuclear charge radius</vt:lpstr>
      <vt:lpstr>GT (beta decay) strengths</vt:lpstr>
      <vt:lpstr>PowerPoint-presentation</vt:lpstr>
      <vt:lpstr>PowerPoint-presentation</vt:lpstr>
      <vt:lpstr>PowerPoint-presentation</vt:lpstr>
      <vt:lpstr>PowerPoint-presentation</vt:lpstr>
      <vt:lpstr>SM calculations for 87Tc</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cp:lastModifiedBy>Bo Cederwall</cp:lastModifiedBy>
  <cp:revision>240</cp:revision>
  <dcterms:modified xsi:type="dcterms:W3CDTF">2024-08-23T05:01:53Z</dcterms:modified>
</cp:coreProperties>
</file>