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1734" r:id="rId4"/>
    <p:sldId id="1736" r:id="rId5"/>
    <p:sldId id="1743" r:id="rId6"/>
    <p:sldId id="1735" r:id="rId7"/>
    <p:sldId id="1594" r:id="rId8"/>
    <p:sldId id="1744" r:id="rId9"/>
    <p:sldId id="1551" r:id="rId10"/>
    <p:sldId id="1742" r:id="rId11"/>
    <p:sldId id="1324" r:id="rId12"/>
    <p:sldId id="917" r:id="rId13"/>
    <p:sldId id="1586" r:id="rId14"/>
    <p:sldId id="1745" r:id="rId15"/>
    <p:sldId id="1681" r:id="rId16"/>
    <p:sldId id="1588" r:id="rId17"/>
    <p:sldId id="1728" r:id="rId18"/>
    <p:sldId id="1663" r:id="rId19"/>
    <p:sldId id="1662" r:id="rId20"/>
    <p:sldId id="1716" r:id="rId21"/>
    <p:sldId id="1724" r:id="rId22"/>
    <p:sldId id="1725" r:id="rId23"/>
    <p:sldId id="1733" r:id="rId24"/>
    <p:sldId id="1589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00"/>
    <a:srgbClr val="FFED9F"/>
    <a:srgbClr val="E3646B"/>
    <a:srgbClr val="D8DC96"/>
    <a:srgbClr val="AFE5E8"/>
    <a:srgbClr val="9815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4877-7A73-437E-95D4-05E829B405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3BB9-36B0-4356-81AE-3D8D0F178F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34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A0E5C-07A7-432D-AF96-4BDB0C6FD4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83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A0E5C-07A7-432D-AF96-4BDB0C6FD4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04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611313" y="250825"/>
            <a:ext cx="3590925" cy="2020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6065" y="2390604"/>
            <a:ext cx="6591541" cy="67533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F97A94B-175F-4FBD-A35F-05B60D95009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0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B10D5-5F48-4305-805B-348EC3DC61F1}" type="slidenum">
              <a:rPr lang="en-US" altLang="ja-JP" smtClean="0">
                <a:ea typeface="ＭＳ Ｐゴシック" charset="-128"/>
              </a:rPr>
              <a:pPr/>
              <a:t>13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210" tIns="44607" rIns="89210" bIns="44607"/>
          <a:lstStyle/>
          <a:p>
            <a:pPr eaLnBrk="1" hangingPunct="1"/>
            <a:endParaRPr lang="ja-JP" altLang="ja-JP" dirty="0"/>
          </a:p>
        </p:txBody>
      </p:sp>
      <p:sp>
        <p:nvSpPr>
          <p:cNvPr id="29700" name="スライド番号プレースホルダ 3"/>
          <p:cNvSpPr txBox="1">
            <a:spLocks noGrp="1"/>
          </p:cNvSpPr>
          <p:nvPr/>
        </p:nvSpPr>
        <p:spPr bwMode="auto">
          <a:xfrm>
            <a:off x="3696331" y="9178248"/>
            <a:ext cx="2827758" cy="4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10" tIns="44607" rIns="89210" bIns="44607" anchor="b"/>
          <a:lstStyle/>
          <a:p>
            <a:pPr algn="r" defTabSz="892627"/>
            <a:fld id="{405C9AFE-E53E-4584-8B9D-1203B425E01A}" type="slidenum">
              <a:rPr lang="en-US" altLang="ja-JP" sz="1300">
                <a:latin typeface="Calibri" pitchFamily="34" charset="0"/>
              </a:rPr>
              <a:pPr algn="r" defTabSz="892627"/>
              <a:t>13</a:t>
            </a:fld>
            <a:endParaRPr lang="en-US" altLang="ja-JP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3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2AF36-0C02-4937-AB9C-DA2A5130277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04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905587-598E-A781-7D9E-56996A74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EF2E87-3198-580A-4ACD-BD2E0F840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76E5CF-7BCB-484D-F55D-41986B6F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9169A-4F55-E3C4-4A89-F3F312DD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B99BF0-6899-D052-2BC1-57164B57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58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775BC-914F-F707-EE21-F18C8F78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72C469-B96F-FD87-9C57-9B7C0775F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F71FB1-E7DF-2F37-4530-6D0636C0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86B149-520E-787B-0F75-CA96C82A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2B8E5A-2D90-6E13-6C47-ADB87816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4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DE77B4F-45C7-482B-86FC-A76D1E803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7275CF-B83E-14C3-D4D6-81B1D8839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6CE87-A944-C934-4A07-639EDFAC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622C66-8304-0CB7-18E9-DED55A70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033662-CF20-D045-6436-5AED941B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6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8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72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3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31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1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81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468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0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D27EF-366E-215A-CA34-1E1F37C3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C68BB3-2093-8AC7-BF4F-F2FA9542F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ECACF8-9A8A-CB65-3C46-4AA29481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B5A6B1-613F-9DFE-3593-40E07EB0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388B82-4529-3A48-8F70-2B85794E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269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4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492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90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3E12-D480-4BC7-921D-BE7BDDB1EE1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885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52B38A-5E30-7EB1-28A4-D0DC94DF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C8B19B-B8A3-D66C-986C-C38343A0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C4C98-9140-932C-58ED-EAB4AB1C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C550E-DD57-D126-4872-4990D833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31BFE7-8338-F87F-CAC3-9FCE8CD8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EDDF8D-04C8-9653-17E9-37FACAFD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E3525F-5CF0-6E34-5774-03E8D0BCC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7609F5-B750-99A0-8D12-CCDF61D9B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04E950-8B55-EA93-7F38-2FB47D09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779D6F-5CA7-93B0-029F-E93CD488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1C0AAD-69F2-2E9D-3A1C-1285C51D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8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F478F8-F2CD-73C2-F007-945C1A5C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4DF74A-CD91-9F59-BBD4-A0FC4F43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4AA9EB-B115-5A64-BEFD-3F9790AB5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4DFE93-C53C-8F99-9162-ABCF1BBAB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F4E3C8-5DC7-79CC-AB28-8445A49B8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77E31E-DBB7-A971-D99E-CDAEB003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FDE87A-DBC0-7F9F-90CA-A1584838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287CF1-0BED-4BA4-F12B-1718B58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8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F3026-CB1E-698A-3C4C-8B254DC9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B53CEF-FDF8-BF4B-0117-D3FB8E6F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052B4B-1EDC-23F9-5A08-943F3A4C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F4C7FF-C27E-E8C5-53A7-56AA8F0E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6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27030AE-857E-35C5-9407-6D3A4A47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6D8E41-2219-1DBF-3C5D-CE2EF54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ED9DE3-81E7-DC1B-0C4E-E0BD9E85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4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0A3A3E-2BC2-129C-8063-8F23A5C0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85E869-A4AC-9063-3A71-F14A7CC0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A26356-A970-574F-D2D8-AB3CB5DFE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890C9C-722F-5F11-47BA-9553A7F1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9EEAA-C683-8AE4-364A-1C1F81C7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D312F-74B5-D01C-6DA3-30A840D8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1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16B71-5BEB-D351-B4D7-72F38D12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9EDD1FB-013F-063F-D511-B1CD6AB8C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C8DB96-AAE7-540D-BF3E-2FA932535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186231-089D-BB74-B3E5-44D9A579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C99057-2BD0-F1AF-A225-E8A360FC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42007B-4083-C923-0404-CBA47EE3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9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CFA43F9-157A-3BA1-AA90-44B35527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2CEB0C-F21F-02EF-C22C-5C5056F6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44BF00-DC43-2074-5BBF-8C89F6394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FAB066-2F33-8B00-7434-3B8C6978B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9DC483-18A7-B5F5-AEEE-0656E319F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556EA-4B39-4447-B066-86ADA6BEB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59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592B-5250-4092-B2F6-9C809241D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8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5.png"/><Relationship Id="rId7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NUL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46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11" Type="http://schemas.openxmlformats.org/officeDocument/2006/relationships/image" Target="../media/image45.png"/><Relationship Id="rId5" Type="http://schemas.openxmlformats.org/officeDocument/2006/relationships/image" Target="../media/image70.png"/><Relationship Id="rId10" Type="http://schemas.openxmlformats.org/officeDocument/2006/relationships/image" Target="../media/image44.png"/><Relationship Id="rId4" Type="http://schemas.openxmlformats.org/officeDocument/2006/relationships/image" Target="../media/image69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81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57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11" Type="http://schemas.openxmlformats.org/officeDocument/2006/relationships/image" Target="../media/image500.png"/><Relationship Id="rId5" Type="http://schemas.openxmlformats.org/officeDocument/2006/relationships/image" Target="../media/image61.png"/><Relationship Id="rId10" Type="http://schemas.openxmlformats.org/officeDocument/2006/relationships/image" Target="../media/image490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C47224-7659-6B85-5BF0-2CF5E79B2F0A}"/>
              </a:ext>
            </a:extLst>
          </p:cNvPr>
          <p:cNvSpPr txBox="1"/>
          <p:nvPr/>
        </p:nvSpPr>
        <p:spPr>
          <a:xfrm>
            <a:off x="3252179" y="3645011"/>
            <a:ext cx="6521016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Contents</a:t>
            </a:r>
          </a:p>
          <a:p>
            <a:pPr marL="358775" indent="-358775">
              <a:buAutoNum type="arabicPeriod"/>
            </a:pP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Physics motivation</a:t>
            </a:r>
          </a:p>
          <a:p>
            <a:pPr marL="358775" indent="-358775">
              <a:buAutoNum type="arabicPeriod"/>
            </a:pP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Nuclear production by MNT reactions</a:t>
            </a:r>
          </a:p>
          <a:p>
            <a:pPr marL="358775" indent="-358775">
              <a:buAutoNum type="arabicPeriod"/>
            </a:pP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KISS facility</a:t>
            </a:r>
          </a:p>
          <a:p>
            <a:pPr marL="358775" indent="-358775">
              <a:buAutoNum type="arabicPeriod"/>
            </a:pP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Experimental results around </a:t>
            </a:r>
            <a:r>
              <a:rPr kumimoji="1" lang="en-US" altLang="ja-JP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= 126 and actinoids</a:t>
            </a:r>
          </a:p>
          <a:p>
            <a:pPr marL="358775" indent="-358775">
              <a:buAutoNum type="arabicPeriod"/>
            </a:pP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Beyond KISS</a:t>
            </a:r>
          </a:p>
          <a:p>
            <a:pPr marL="358775" indent="-358775">
              <a:buAutoNum type="arabicPeriod"/>
            </a:pPr>
            <a:r>
              <a:rPr kumimoji="1" lang="en-US" altLang="ja-JP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7AB51C-38CC-FE36-9BD1-0EDA777743F0}"/>
              </a:ext>
            </a:extLst>
          </p:cNvPr>
          <p:cNvSpPr txBox="1"/>
          <p:nvPr/>
        </p:nvSpPr>
        <p:spPr>
          <a:xfrm>
            <a:off x="0" y="0"/>
            <a:ext cx="6096000" cy="1031051"/>
          </a:xfrm>
          <a:prstGeom prst="rect">
            <a:avLst/>
          </a:prstGeom>
          <a:noFill/>
        </p:spPr>
        <p:txBody>
          <a:bodyPr wrap="none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NN2024</a:t>
            </a:r>
            <a:endParaRPr kumimoji="1" lang="ja-JP" altLang="en-US" sz="1600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  <a:p>
            <a:r>
              <a:rPr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14th International Conference on Nucleus-Nucleus Collisions</a:t>
            </a:r>
          </a:p>
          <a:p>
            <a:r>
              <a:rPr kumimoji="1"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August 18 – 23, 2024</a:t>
            </a:r>
          </a:p>
          <a:p>
            <a:r>
              <a:rPr kumimoji="1"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Whistler, BC Canada</a:t>
            </a:r>
            <a:endParaRPr lang="en-US" altLang="ja-JP" sz="1600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EB4F65-1D3F-3145-9479-C18485C4B417}"/>
              </a:ext>
            </a:extLst>
          </p:cNvPr>
          <p:cNvSpPr txBox="1"/>
          <p:nvPr/>
        </p:nvSpPr>
        <p:spPr>
          <a:xfrm>
            <a:off x="10539795" y="0"/>
            <a:ext cx="1652205" cy="292388"/>
          </a:xfrm>
          <a:prstGeom prst="rect">
            <a:avLst/>
          </a:prstGeom>
          <a:noFill/>
        </p:spPr>
        <p:txBody>
          <a:bodyPr wrap="none" lIns="0" rIns="90000" bIns="0" rtlCol="0">
            <a:spAutoFit/>
          </a:bodyPr>
          <a:lstStyle/>
          <a:p>
            <a:pPr algn="r"/>
            <a:r>
              <a:rPr kumimoji="1"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August 20, 2024</a:t>
            </a:r>
            <a:endParaRPr lang="en-US" altLang="ja-JP" sz="1600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822265-96B9-FB46-1C41-5A5F22411EA3}"/>
              </a:ext>
            </a:extLst>
          </p:cNvPr>
          <p:cNvSpPr txBox="1"/>
          <p:nvPr/>
        </p:nvSpPr>
        <p:spPr>
          <a:xfrm>
            <a:off x="1404735" y="1523230"/>
            <a:ext cx="948977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32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Spectroscopy of neutron-rich nuclei produced in</a:t>
            </a:r>
          </a:p>
          <a:p>
            <a:pPr algn="ctr"/>
            <a:r>
              <a:rPr lang="en-US" altLang="ja-JP" sz="32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multinucleon transfer reactions at KISS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A62AE3-B7D3-1AD3-4255-7EDDAA35D844}"/>
              </a:ext>
            </a:extLst>
          </p:cNvPr>
          <p:cNvSpPr txBox="1"/>
          <p:nvPr/>
        </p:nvSpPr>
        <p:spPr>
          <a:xfrm>
            <a:off x="8700944" y="2784726"/>
            <a:ext cx="264976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WNSC, IPNS, KEK</a:t>
            </a:r>
          </a:p>
          <a:p>
            <a:r>
              <a:rPr lang="en-US" altLang="ja-JP" sz="2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Yutaka Watanabe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78B125-66C5-31DB-8043-6ABE9A5A7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14" y="6199293"/>
            <a:ext cx="1237048" cy="576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82019F6-7567-E9CD-BE6C-990580EB6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11" y="6282000"/>
            <a:ext cx="1098893" cy="576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EF32905-C185-B30C-BF21-4C9309EF2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17" y="6235225"/>
            <a:ext cx="100567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AFD610F-3594-BFFF-4E14-FAE88DC80477}"/>
              </a:ext>
            </a:extLst>
          </p:cNvPr>
          <p:cNvSpPr txBox="1"/>
          <p:nvPr/>
        </p:nvSpPr>
        <p:spPr>
          <a:xfrm>
            <a:off x="737525" y="5186609"/>
            <a:ext cx="5719482" cy="1289269"/>
          </a:xfrm>
          <a:prstGeom prst="rect">
            <a:avLst/>
          </a:prstGeom>
          <a:solidFill>
            <a:srgbClr val="FFED9F"/>
          </a:solidFill>
          <a:ln w="25400">
            <a:solidFill>
              <a:schemeClr val="tx1"/>
            </a:solidFill>
          </a:ln>
        </p:spPr>
        <p:txBody>
          <a:bodyPr wrap="square" lIns="46800" tIns="28800" rIns="46800" bIns="28800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Nuclear production by multinucleon transfer (MNT) reactions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Efficient collection of reaction products by gas cell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Neutralization in argon gas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Element selection by laser resonance ionization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Mass selection by dipole magnet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AB2FCC5-7061-7DEA-9208-0E01DB23F157}"/>
              </a:ext>
            </a:extLst>
          </p:cNvPr>
          <p:cNvGrpSpPr/>
          <p:nvPr/>
        </p:nvGrpSpPr>
        <p:grpSpPr>
          <a:xfrm>
            <a:off x="6945967" y="822278"/>
            <a:ext cx="3876739" cy="2027842"/>
            <a:chOff x="94004" y="1024186"/>
            <a:chExt cx="3876739" cy="20278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79B077E2-F67A-4E6B-8427-EC2864B1267F}"/>
                </a:ext>
              </a:extLst>
            </p:cNvPr>
            <p:cNvGrpSpPr/>
            <p:nvPr/>
          </p:nvGrpSpPr>
          <p:grpSpPr>
            <a:xfrm>
              <a:off x="94004" y="1024186"/>
              <a:ext cx="3876739" cy="2027842"/>
              <a:chOff x="428425" y="1025073"/>
              <a:chExt cx="2918579" cy="2027842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49A71484-9FAC-A881-A572-0D76A4601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273" y="1192951"/>
                <a:ext cx="2230194" cy="1859964"/>
              </a:xfrm>
              <a:prstGeom prst="rect">
                <a:avLst/>
              </a:prstGeom>
            </p:spPr>
          </p:pic>
          <p:sp>
            <p:nvSpPr>
              <p:cNvPr id="35" name="Text Box 16">
                <a:extLst>
                  <a:ext uri="{FF2B5EF4-FFF2-40B4-BE49-F238E27FC236}">
                    <a16:creationId xmlns:a16="http://schemas.microsoft.com/office/drawing/2014/main" id="{DCE44874-DBF1-1418-2D41-40F7FBF10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6923" y="2833192"/>
                <a:ext cx="129008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baseline="30000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136</a:t>
                </a:r>
                <a:r>
                  <a:rPr lang="en-US" altLang="ja-JP" sz="12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Xe (9.4 MeV/nucleon)</a:t>
                </a: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FBA08B12-2803-9531-DF50-2C89768C3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5422" y="2641421"/>
                <a:ext cx="104992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Pt (12.5 mg/cm</a:t>
                </a:r>
                <a:r>
                  <a:rPr lang="en-US" altLang="ja-JP" sz="12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</p:txBody>
          </p:sp>
          <p:sp>
            <p:nvSpPr>
              <p:cNvPr id="42" name="テキスト ボックス 74">
                <a:extLst>
                  <a:ext uri="{FF2B5EF4-FFF2-40B4-BE49-F238E27FC236}">
                    <a16:creationId xmlns:a16="http://schemas.microsoft.com/office/drawing/2014/main" id="{327AD11F-15C0-31F3-D440-226337372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690" y="1788390"/>
                <a:ext cx="633817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Ar</a:t>
                </a:r>
                <a:r>
                  <a:rPr lang="en-US" altLang="ja-JP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gas</a:t>
                </a:r>
              </a:p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100 </a:t>
                </a:r>
                <a:r>
                  <a:rPr lang="en-US" altLang="ja-JP" sz="14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kPa</a:t>
                </a:r>
                <a:endParaRPr lang="ja-JP" altLang="en-US" sz="1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3" name="Text Box 17">
                <a:extLst>
                  <a:ext uri="{FF2B5EF4-FFF2-40B4-BE49-F238E27FC236}">
                    <a16:creationId xmlns:a16="http://schemas.microsoft.com/office/drawing/2014/main" id="{0CC71EA6-434A-00ED-4F08-F89599A57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5627" y="1025073"/>
                <a:ext cx="1279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27DEE0FE-D14D-44C7-0A18-D50BDA49A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316" y="1025073"/>
                <a:ext cx="63961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67" name="Text Box 17">
                <a:extLst>
                  <a:ext uri="{FF2B5EF4-FFF2-40B4-BE49-F238E27FC236}">
                    <a16:creationId xmlns:a16="http://schemas.microsoft.com/office/drawing/2014/main" id="{D90E9545-2262-96B6-4D1D-4CF0F68AF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6532" y="1025073"/>
                <a:ext cx="16050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0.1</a:t>
                </a:r>
              </a:p>
            </p:txBody>
          </p:sp>
          <p:sp>
            <p:nvSpPr>
              <p:cNvPr id="68" name="Text Box 17">
                <a:extLst>
                  <a:ext uri="{FF2B5EF4-FFF2-40B4-BE49-F238E27FC236}">
                    <a16:creationId xmlns:a16="http://schemas.microsoft.com/office/drawing/2014/main" id="{96347B2A-D242-8F3D-B883-1AF4F66B4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546" y="2347662"/>
                <a:ext cx="6396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69" name="Text Box 17">
                <a:extLst>
                  <a:ext uri="{FF2B5EF4-FFF2-40B4-BE49-F238E27FC236}">
                    <a16:creationId xmlns:a16="http://schemas.microsoft.com/office/drawing/2014/main" id="{C265E8A5-E5B9-13F6-F682-D60DFF060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586" y="2056973"/>
                <a:ext cx="1279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</a:t>
                </a:r>
              </a:p>
            </p:txBody>
          </p:sp>
          <p:sp>
            <p:nvSpPr>
              <p:cNvPr id="70" name="Text Box 17">
                <a:extLst>
                  <a:ext uri="{FF2B5EF4-FFF2-40B4-BE49-F238E27FC236}">
                    <a16:creationId xmlns:a16="http://schemas.microsoft.com/office/drawing/2014/main" id="{6DA9B309-7BFA-41AC-E31F-F3727A458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586" y="1768361"/>
                <a:ext cx="1279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</a:t>
                </a:r>
              </a:p>
            </p:txBody>
          </p:sp>
          <p:sp>
            <p:nvSpPr>
              <p:cNvPr id="71" name="Text Box 17">
                <a:extLst>
                  <a:ext uri="{FF2B5EF4-FFF2-40B4-BE49-F238E27FC236}">
                    <a16:creationId xmlns:a16="http://schemas.microsoft.com/office/drawing/2014/main" id="{FDBA33F5-41CA-FE86-BF0E-E294861B7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586" y="1480329"/>
                <a:ext cx="12792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30</a:t>
                </a:r>
              </a:p>
            </p:txBody>
          </p:sp>
          <p:sp>
            <p:nvSpPr>
              <p:cNvPr id="72" name="Text Box 17">
                <a:extLst>
                  <a:ext uri="{FF2B5EF4-FFF2-40B4-BE49-F238E27FC236}">
                    <a16:creationId xmlns:a16="http://schemas.microsoft.com/office/drawing/2014/main" id="{A8815F9C-C912-1C09-CD12-9C1EC7A410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46266" y="1873380"/>
                <a:ext cx="503343" cy="13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y (mm)</a:t>
                </a:r>
              </a:p>
            </p:txBody>
          </p:sp>
          <p:sp>
            <p:nvSpPr>
              <p:cNvPr id="73" name="Text Box 17">
                <a:extLst>
                  <a:ext uri="{FF2B5EF4-FFF2-40B4-BE49-F238E27FC236}">
                    <a16:creationId xmlns:a16="http://schemas.microsoft.com/office/drawing/2014/main" id="{97B5BE99-FBB3-4114-EC15-1160B16D8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278" y="1428273"/>
                <a:ext cx="5913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74" name="Text Box 17">
                <a:extLst>
                  <a:ext uri="{FF2B5EF4-FFF2-40B4-BE49-F238E27FC236}">
                    <a16:creationId xmlns:a16="http://schemas.microsoft.com/office/drawing/2014/main" id="{B0773FA3-17A4-3EDA-E314-1872A2124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9455" y="1428273"/>
                <a:ext cx="11826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</a:t>
                </a:r>
              </a:p>
            </p:txBody>
          </p:sp>
          <p:sp>
            <p:nvSpPr>
              <p:cNvPr id="75" name="Text Box 17">
                <a:extLst>
                  <a:ext uri="{FF2B5EF4-FFF2-40B4-BE49-F238E27FC236}">
                    <a16:creationId xmlns:a16="http://schemas.microsoft.com/office/drawing/2014/main" id="{CE844683-7F47-7285-0E99-64E7993A99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733" y="1428273"/>
                <a:ext cx="11826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</a:t>
                </a:r>
              </a:p>
            </p:txBody>
          </p:sp>
          <p:sp>
            <p:nvSpPr>
              <p:cNvPr id="76" name="Text Box 17">
                <a:extLst>
                  <a:ext uri="{FF2B5EF4-FFF2-40B4-BE49-F238E27FC236}">
                    <a16:creationId xmlns:a16="http://schemas.microsoft.com/office/drawing/2014/main" id="{41F317CB-BB0E-F6D7-B0BC-16241E9D6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7056" y="1428273"/>
                <a:ext cx="11826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30</a:t>
                </a:r>
              </a:p>
            </p:txBody>
          </p:sp>
          <p:sp>
            <p:nvSpPr>
              <p:cNvPr id="77" name="Text Box 17">
                <a:extLst>
                  <a:ext uri="{FF2B5EF4-FFF2-40B4-BE49-F238E27FC236}">
                    <a16:creationId xmlns:a16="http://schemas.microsoft.com/office/drawing/2014/main" id="{2CC62BEB-D75F-304F-752F-870F021DC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478" y="1428273"/>
                <a:ext cx="11826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</a:t>
                </a:r>
              </a:p>
            </p:txBody>
          </p:sp>
          <p:sp>
            <p:nvSpPr>
              <p:cNvPr id="78" name="Text Box 17">
                <a:extLst>
                  <a:ext uri="{FF2B5EF4-FFF2-40B4-BE49-F238E27FC236}">
                    <a16:creationId xmlns:a16="http://schemas.microsoft.com/office/drawing/2014/main" id="{79F546AA-FE8F-0A07-77E4-D8E8383D8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0155" y="1428273"/>
                <a:ext cx="11826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</a:t>
                </a:r>
              </a:p>
            </p:txBody>
          </p:sp>
          <p:sp>
            <p:nvSpPr>
              <p:cNvPr id="79" name="Text Box 17">
                <a:extLst>
                  <a:ext uri="{FF2B5EF4-FFF2-40B4-BE49-F238E27FC236}">
                    <a16:creationId xmlns:a16="http://schemas.microsoft.com/office/drawing/2014/main" id="{EC996FC8-1CB7-60EC-44FC-F2D80AE64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877" y="1428273"/>
                <a:ext cx="11826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30</a:t>
                </a: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0083C8E0-B1F9-CCCC-C200-CDF9835CC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307" y="1572946"/>
                <a:ext cx="378939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x (mm)</a:t>
                </a:r>
              </a:p>
            </p:txBody>
          </p:sp>
          <p:sp>
            <p:nvSpPr>
              <p:cNvPr id="81" name="Text Box 17">
                <a:extLst>
                  <a:ext uri="{FF2B5EF4-FFF2-40B4-BE49-F238E27FC236}">
                    <a16:creationId xmlns:a16="http://schemas.microsoft.com/office/drawing/2014/main" id="{B9CB36E2-3434-0513-C9FF-AE4B300F21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8070" y="2069084"/>
                <a:ext cx="20757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fontAlgn="base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baseline="300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197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Ir</a:t>
                </a:r>
              </a:p>
            </p:txBody>
          </p:sp>
        </p:grp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1EC778C-18AD-A52B-FC0C-EA1DC41FF248}"/>
                </a:ext>
              </a:extLst>
            </p:cNvPr>
            <p:cNvCxnSpPr/>
            <p:nvPr/>
          </p:nvCxnSpPr>
          <p:spPr>
            <a:xfrm flipH="1">
              <a:off x="1447171" y="2701690"/>
              <a:ext cx="47991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97E365F0-5E3B-61D6-2775-C16B30B324A7}"/>
                </a:ext>
              </a:extLst>
            </p:cNvPr>
            <p:cNvCxnSpPr/>
            <p:nvPr/>
          </p:nvCxnSpPr>
          <p:spPr>
            <a:xfrm>
              <a:off x="1651543" y="2440138"/>
              <a:ext cx="0" cy="26155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61534FB2-972E-4BDB-3976-F7BAADF7F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792" y="2486069"/>
              <a:ext cx="3847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9 mm</a:t>
              </a: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63C464F-0431-C713-E76B-35D5E43CAF24}"/>
              </a:ext>
            </a:extLst>
          </p:cNvPr>
          <p:cNvSpPr txBox="1"/>
          <p:nvPr/>
        </p:nvSpPr>
        <p:spPr>
          <a:xfrm>
            <a:off x="3299475" y="1"/>
            <a:ext cx="5584862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Production, collection, and separation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FE32EEB-FAC4-8742-6942-D5BC05CCCF3D}"/>
              </a:ext>
            </a:extLst>
          </p:cNvPr>
          <p:cNvGrpSpPr/>
          <p:nvPr/>
        </p:nvGrpSpPr>
        <p:grpSpPr>
          <a:xfrm>
            <a:off x="95467" y="1761294"/>
            <a:ext cx="7820433" cy="3315600"/>
            <a:chOff x="2244001" y="331200"/>
            <a:chExt cx="7820433" cy="3315600"/>
          </a:xfrm>
        </p:grpSpPr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9E080CF3-7686-B95D-DD42-D709DEA5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001" y="331200"/>
              <a:ext cx="7820433" cy="3315600"/>
            </a:xfrm>
            <a:prstGeom prst="rect">
              <a:avLst/>
            </a:prstGeom>
          </p:spPr>
        </p:pic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0022BB71-0597-8217-9DAD-7C31C709485A}"/>
                </a:ext>
              </a:extLst>
            </p:cNvPr>
            <p:cNvSpPr txBox="1"/>
            <p:nvPr/>
          </p:nvSpPr>
          <p:spPr>
            <a:xfrm>
              <a:off x="4805936" y="3363394"/>
              <a:ext cx="218970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136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Xe (10.75 MeV/nucleon)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9C3C1936-7739-69DE-E309-5632E20A4110}"/>
                </a:ext>
              </a:extLst>
            </p:cNvPr>
            <p:cNvSpPr txBox="1"/>
            <p:nvPr/>
          </p:nvSpPr>
          <p:spPr>
            <a:xfrm>
              <a:off x="6326557" y="2889888"/>
              <a:ext cx="16254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 (12.5 mg/cm</a:t>
              </a:r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9CA250C4-9015-B096-C0B7-0CBEBDFD2B4F}"/>
                </a:ext>
              </a:extLst>
            </p:cNvPr>
            <p:cNvSpPr txBox="1"/>
            <p:nvPr/>
          </p:nvSpPr>
          <p:spPr>
            <a:xfrm>
              <a:off x="6439420" y="3108018"/>
              <a:ext cx="1122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 err="1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Ti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(3 </a:t>
              </a:r>
              <a:r>
                <a:rPr lang="el-GR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μ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 × 3)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1E96884-F61D-623C-B1FA-2E8B1D711908}"/>
              </a:ext>
            </a:extLst>
          </p:cNvPr>
          <p:cNvGrpSpPr/>
          <p:nvPr/>
        </p:nvGrpSpPr>
        <p:grpSpPr>
          <a:xfrm>
            <a:off x="7132874" y="3250711"/>
            <a:ext cx="3819298" cy="3270826"/>
            <a:chOff x="8040256" y="3202393"/>
            <a:chExt cx="3819298" cy="3270826"/>
          </a:xfrm>
        </p:grpSpPr>
        <p:pic>
          <p:nvPicPr>
            <p:cNvPr id="128" name="図 127">
              <a:extLst>
                <a:ext uri="{FF2B5EF4-FFF2-40B4-BE49-F238E27FC236}">
                  <a16:creationId xmlns:a16="http://schemas.microsoft.com/office/drawing/2014/main" id="{7F1669D2-10E5-1E28-AAAC-DB1E19708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56" y="3474154"/>
              <a:ext cx="3664014" cy="2548349"/>
            </a:xfrm>
            <a:prstGeom prst="rect">
              <a:avLst/>
            </a:prstGeom>
          </p:spPr>
        </p:pic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69F48F04-A7B0-0C80-FAB7-E2511066B54C}"/>
                </a:ext>
              </a:extLst>
            </p:cNvPr>
            <p:cNvSpPr/>
            <p:nvPr/>
          </p:nvSpPr>
          <p:spPr>
            <a:xfrm>
              <a:off x="8040257" y="6042332"/>
              <a:ext cx="381929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Y. Hirayama et al., </a:t>
              </a:r>
              <a:r>
                <a:rPr lang="en-US" altLang="ja-JP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Nucl</a:t>
              </a:r>
              <a:r>
                <a:rPr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lang="en-US" altLang="ja-JP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Instrum</a:t>
              </a:r>
              <a:r>
                <a:rPr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. and Meth. B 412, 11 – 18 (2017).</a:t>
              </a:r>
              <a:endParaRPr lang="ja-JP" altLang="en-US" sz="1400" dirty="0"/>
            </a:p>
          </p:txBody>
        </p:sp>
        <p:sp>
          <p:nvSpPr>
            <p:cNvPr id="2" name="Text Box 16">
              <a:extLst>
                <a:ext uri="{FF2B5EF4-FFF2-40B4-BE49-F238E27FC236}">
                  <a16:creationId xmlns:a16="http://schemas.microsoft.com/office/drawing/2014/main" id="{766D3F9A-1C5F-DD67-6613-C31D711C3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7275" y="3202393"/>
              <a:ext cx="31899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Doughnut-shaped argon gas 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08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" y="1760400"/>
            <a:ext cx="7817660" cy="3314425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3FC3469-1F93-208D-283A-562950370771}"/>
              </a:ext>
            </a:extLst>
          </p:cNvPr>
          <p:cNvGrpSpPr/>
          <p:nvPr/>
        </p:nvGrpSpPr>
        <p:grpSpPr>
          <a:xfrm>
            <a:off x="95467" y="1761294"/>
            <a:ext cx="7820433" cy="3315600"/>
            <a:chOff x="2244001" y="331200"/>
            <a:chExt cx="7820433" cy="3315600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F70ACF0-4060-3EE9-7245-5A070B668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001" y="331200"/>
              <a:ext cx="7820433" cy="3315600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A12CEDC-93BB-AE9B-D347-61D1302F4444}"/>
                </a:ext>
              </a:extLst>
            </p:cNvPr>
            <p:cNvSpPr txBox="1"/>
            <p:nvPr/>
          </p:nvSpPr>
          <p:spPr>
            <a:xfrm>
              <a:off x="4805936" y="3363394"/>
              <a:ext cx="218970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136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Xe (10.75 MeV/nucleon)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8512240-D830-5B61-76C9-9A200BF0B913}"/>
                </a:ext>
              </a:extLst>
            </p:cNvPr>
            <p:cNvSpPr txBox="1"/>
            <p:nvPr/>
          </p:nvSpPr>
          <p:spPr>
            <a:xfrm>
              <a:off x="6326557" y="2889888"/>
              <a:ext cx="16254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 (12.5 mg/cm</a:t>
              </a:r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8452519-9859-FE68-B88B-777F93E6CD43}"/>
                </a:ext>
              </a:extLst>
            </p:cNvPr>
            <p:cNvSpPr txBox="1"/>
            <p:nvPr/>
          </p:nvSpPr>
          <p:spPr>
            <a:xfrm>
              <a:off x="6439420" y="3108018"/>
              <a:ext cx="1122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 err="1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Ti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(3 </a:t>
              </a:r>
              <a:r>
                <a:rPr lang="el-GR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μ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 × 3)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06" name="テキスト ボックス 105"/>
          <p:cNvSpPr txBox="1"/>
          <p:nvPr/>
        </p:nvSpPr>
        <p:spPr>
          <a:xfrm>
            <a:off x="4593892" y="1"/>
            <a:ext cx="2996013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Decay spectroscopy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557BE43-B4FF-A4D5-3B45-8889FE1297D0}"/>
              </a:ext>
            </a:extLst>
          </p:cNvPr>
          <p:cNvGrpSpPr/>
          <p:nvPr/>
        </p:nvGrpSpPr>
        <p:grpSpPr>
          <a:xfrm>
            <a:off x="3143338" y="3899745"/>
            <a:ext cx="8951462" cy="2900542"/>
            <a:chOff x="3143338" y="3899745"/>
            <a:chExt cx="8951462" cy="2900542"/>
          </a:xfrm>
        </p:grpSpPr>
        <p:pic>
          <p:nvPicPr>
            <p:cNvPr id="44" name="Picture 3" descr="C:\Users\kazu\Desktop\WorkShop\2019\SSRI-PNS\resized\bgsetup.jpg">
              <a:extLst>
                <a:ext uri="{FF2B5EF4-FFF2-40B4-BE49-F238E27FC236}">
                  <a16:creationId xmlns:a16="http://schemas.microsoft.com/office/drawing/2014/main" id="{7DAE7454-6698-D07E-2DE0-C8F1DA73B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417" y="3899745"/>
              <a:ext cx="3441208" cy="261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テキスト ボックス 108"/>
            <p:cNvSpPr txBox="1"/>
            <p:nvPr/>
          </p:nvSpPr>
          <p:spPr>
            <a:xfrm>
              <a:off x="3143338" y="5779045"/>
              <a:ext cx="521456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Four </a:t>
              </a:r>
              <a:r>
                <a:rPr lang="en-US" altLang="ja-JP" sz="1600" b="1" u="sng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HPGe</a:t>
              </a:r>
              <a:r>
                <a:rPr lang="en-US" altLang="ja-JP" sz="1600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 (High-Purity Germanium) clover detectors</a:t>
              </a:r>
              <a:endParaRPr lang="ja-JP" altLang="en-US" sz="1600" b="1" u="sng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8344991" y="6554066"/>
              <a:ext cx="374980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Collaboration with IBS (Korea), IMP (China)</a:t>
              </a:r>
              <a:endParaRPr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803468" y="6170028"/>
              <a:ext cx="2376269" cy="34073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lang="el-GR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ε</a:t>
              </a:r>
              <a:r>
                <a:rPr lang="el-GR" altLang="ja-JP" sz="1600" i="1" baseline="-25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γ</a:t>
              </a:r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10% for </a:t>
              </a:r>
              <a:r>
                <a:rPr lang="en-US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r>
                <a:rPr lang="el-GR" altLang="ja-JP" sz="1600" i="1" baseline="-25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γ</a:t>
              </a:r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 MeV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4BC3D76-4783-FB30-0C4A-A81F2ACE4510}"/>
              </a:ext>
            </a:extLst>
          </p:cNvPr>
          <p:cNvGrpSpPr/>
          <p:nvPr/>
        </p:nvGrpSpPr>
        <p:grpSpPr>
          <a:xfrm>
            <a:off x="4065684" y="290258"/>
            <a:ext cx="8029116" cy="3448780"/>
            <a:chOff x="-2434793" y="3557128"/>
            <a:chExt cx="8029116" cy="3448780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"/>
            <a:stretch/>
          </p:blipFill>
          <p:spPr bwMode="auto">
            <a:xfrm>
              <a:off x="3638120" y="4232768"/>
              <a:ext cx="1312225" cy="114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グループ化 80"/>
            <p:cNvGrpSpPr/>
            <p:nvPr/>
          </p:nvGrpSpPr>
          <p:grpSpPr>
            <a:xfrm>
              <a:off x="3777067" y="4877189"/>
              <a:ext cx="1070806" cy="811784"/>
              <a:chOff x="1024029" y="35812863"/>
              <a:chExt cx="5487928" cy="4507087"/>
            </a:xfrm>
          </p:grpSpPr>
          <p:sp>
            <p:nvSpPr>
              <p:cNvPr id="36" name="上矢印 35"/>
              <p:cNvSpPr/>
              <p:nvPr/>
            </p:nvSpPr>
            <p:spPr>
              <a:xfrm>
                <a:off x="3434732" y="35812863"/>
                <a:ext cx="636643" cy="3153507"/>
              </a:xfrm>
              <a:prstGeom prst="upArrow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ja-JP" altLang="en-US" sz="16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1024029" y="38952912"/>
                <a:ext cx="5487928" cy="1367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KISS beam</a:t>
                </a:r>
                <a:endParaRPr lang="ja-JP" altLang="en-US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24" name="直線コネクタ 23"/>
            <p:cNvCxnSpPr/>
            <p:nvPr/>
          </p:nvCxnSpPr>
          <p:spPr>
            <a:xfrm>
              <a:off x="3532610" y="4549647"/>
              <a:ext cx="1460547" cy="474894"/>
            </a:xfrm>
            <a:prstGeom prst="line">
              <a:avLst/>
            </a:prstGeom>
            <a:ln w="28575">
              <a:solidFill>
                <a:srgbClr val="00FF00"/>
              </a:solidFill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4292730" y="4267781"/>
              <a:ext cx="583072" cy="530626"/>
            </a:xfrm>
            <a:prstGeom prst="line">
              <a:avLst/>
            </a:prstGeom>
            <a:ln w="28575">
              <a:solidFill>
                <a:srgbClr val="FF0000"/>
              </a:solidFill>
              <a:tailEnd type="stealt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4879370" y="4284246"/>
              <a:ext cx="10934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β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864381" y="5046592"/>
              <a:ext cx="30828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600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BG</a:t>
              </a:r>
              <a:endParaRPr lang="ja-JP" altLang="en-US" sz="16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爆発 1 29"/>
            <p:cNvSpPr/>
            <p:nvPr/>
          </p:nvSpPr>
          <p:spPr>
            <a:xfrm>
              <a:off x="3893494" y="4646966"/>
              <a:ext cx="70244" cy="64840"/>
            </a:xfrm>
            <a:prstGeom prst="irregularSeal1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爆発 1 30"/>
            <p:cNvSpPr/>
            <p:nvPr/>
          </p:nvSpPr>
          <p:spPr>
            <a:xfrm>
              <a:off x="3974204" y="4674476"/>
              <a:ext cx="70244" cy="64840"/>
            </a:xfrm>
            <a:prstGeom prst="irregularSeal1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爆発 1 31"/>
            <p:cNvSpPr/>
            <p:nvPr/>
          </p:nvSpPr>
          <p:spPr>
            <a:xfrm>
              <a:off x="4545642" y="4860539"/>
              <a:ext cx="70244" cy="64840"/>
            </a:xfrm>
            <a:prstGeom prst="irregularSeal1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爆発 1 32"/>
            <p:cNvSpPr/>
            <p:nvPr/>
          </p:nvSpPr>
          <p:spPr>
            <a:xfrm>
              <a:off x="4625883" y="4885807"/>
              <a:ext cx="70244" cy="64840"/>
            </a:xfrm>
            <a:prstGeom prst="irregularSeal1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爆発 1 33"/>
            <p:cNvSpPr/>
            <p:nvPr/>
          </p:nvSpPr>
          <p:spPr>
            <a:xfrm>
              <a:off x="4473576" y="4574899"/>
              <a:ext cx="70244" cy="64840"/>
            </a:xfrm>
            <a:prstGeom prst="irregularSeal1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爆発 1 34"/>
            <p:cNvSpPr/>
            <p:nvPr/>
          </p:nvSpPr>
          <p:spPr>
            <a:xfrm>
              <a:off x="4526196" y="4532691"/>
              <a:ext cx="70244" cy="64840"/>
            </a:xfrm>
            <a:prstGeom prst="irregularSeal1">
              <a:avLst/>
            </a:prstGeom>
            <a:solidFill>
              <a:srgbClr val="FFFF0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339537" y="5724677"/>
              <a:ext cx="2237792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ε</a:t>
              </a:r>
              <a:r>
                <a:rPr lang="el-GR" altLang="ja-JP" sz="1600" i="1" baseline="-25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β</a:t>
              </a:r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40% for </a:t>
              </a:r>
              <a:r>
                <a:rPr lang="en-US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Q</a:t>
              </a:r>
              <a:r>
                <a:rPr lang="el-GR" altLang="ja-JP" sz="1600" i="1" baseline="-25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β</a:t>
              </a:r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 MeV</a:t>
              </a:r>
            </a:p>
            <a:p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B.G. rate = 0.1 cps</a:t>
              </a: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" r="7790" b="13615"/>
            <a:stretch/>
          </p:blipFill>
          <p:spPr bwMode="auto">
            <a:xfrm rot="16200000">
              <a:off x="1007878" y="4406680"/>
              <a:ext cx="2945629" cy="124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上矢印 6"/>
            <p:cNvSpPr/>
            <p:nvPr/>
          </p:nvSpPr>
          <p:spPr>
            <a:xfrm rot="2400000">
              <a:off x="2188284" y="5194478"/>
              <a:ext cx="129504" cy="252146"/>
            </a:xfrm>
            <a:prstGeom prst="upArrow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8600000">
              <a:off x="1244305" y="5729505"/>
              <a:ext cx="1070806" cy="2462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KISS beam</a:t>
              </a:r>
              <a:endParaRPr lang="ja-JP" alt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013295" y="3565396"/>
              <a:ext cx="44371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Tape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04378" y="4387226"/>
              <a:ext cx="41998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SUS</a:t>
              </a:r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1946135" y="4181812"/>
              <a:ext cx="393815" cy="29143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1960939" y="4388012"/>
              <a:ext cx="379010" cy="8441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cxnSpLocks/>
            </p:cNvCxnSpPr>
            <p:nvPr/>
          </p:nvCxnSpPr>
          <p:spPr>
            <a:xfrm flipV="1">
              <a:off x="2339949" y="6120898"/>
              <a:ext cx="175891" cy="4019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 flipV="1">
              <a:off x="2626410" y="3615261"/>
              <a:ext cx="345648" cy="732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1714371" y="6513465"/>
              <a:ext cx="92333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Mylar film</a:t>
              </a:r>
            </a:p>
            <a:p>
              <a:pPr algn="ctr"/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with mesh</a:t>
              </a:r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3126318" y="6287313"/>
              <a:ext cx="246800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M. Mukai et al., </a:t>
              </a:r>
              <a:r>
                <a:rPr lang="en-US" altLang="ja-JP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Nucl</a:t>
              </a:r>
              <a:r>
                <a:rPr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. </a:t>
              </a:r>
              <a:r>
                <a:rPr lang="en-US" altLang="ja-JP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Instrum</a:t>
              </a:r>
              <a:r>
                <a:rPr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. and Methods A 884, 1–10 (2018). </a:t>
              </a: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2686718" y="4387226"/>
              <a:ext cx="417236" cy="24622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2671396" y="6104512"/>
              <a:ext cx="417236" cy="24622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3056788" y="4616042"/>
              <a:ext cx="0" cy="168271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正方形/長方形 56"/>
            <p:cNvSpPr/>
            <p:nvPr/>
          </p:nvSpPr>
          <p:spPr>
            <a:xfrm>
              <a:off x="3025715" y="4919438"/>
              <a:ext cx="88236" cy="904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290382" y="3761950"/>
              <a:ext cx="212427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2-layered 16-segmented proportional gas counter</a:t>
              </a:r>
              <a:endParaRPr lang="ja-JP" altLang="en-US" sz="1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2668884" y="5209853"/>
              <a:ext cx="764633" cy="2462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200 mm</a:t>
              </a: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-2434793" y="3808936"/>
              <a:ext cx="43585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MSPGC</a:t>
              </a:r>
            </a:p>
            <a:p>
              <a:r>
                <a:rPr lang="en-US" altLang="ja-JP" sz="1600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(Multi-Segmented Proportional Gas Counter)</a:t>
              </a:r>
              <a:endParaRPr lang="ja-JP" altLang="en-US" sz="1600" b="1" u="sng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38164B5-9EF8-9056-9ACE-8559A4182A04}"/>
              </a:ext>
            </a:extLst>
          </p:cNvPr>
          <p:cNvCxnSpPr/>
          <p:nvPr/>
        </p:nvCxnSpPr>
        <p:spPr>
          <a:xfrm>
            <a:off x="9380491" y="3327662"/>
            <a:ext cx="652596" cy="8295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8DBC0C2-6DC2-70AF-AB97-8971146F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47" y="4573329"/>
            <a:ext cx="3169042" cy="1586821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2418943E-61D5-21BA-A67E-3AA5AA662B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6578" y="1306614"/>
            <a:ext cx="4552841" cy="3051299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3B6F7F17-BF9F-F856-CB8F-D361EB7EA03D}"/>
              </a:ext>
            </a:extLst>
          </p:cNvPr>
          <p:cNvGrpSpPr/>
          <p:nvPr/>
        </p:nvGrpSpPr>
        <p:grpSpPr>
          <a:xfrm>
            <a:off x="6268950" y="974058"/>
            <a:ext cx="4826004" cy="5544324"/>
            <a:chOff x="4229105" y="656838"/>
            <a:chExt cx="4826004" cy="5544324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D631315B-6AEC-ED11-D705-B5CFF871F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598" y="656838"/>
              <a:ext cx="4182059" cy="5544324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999ECA0-871F-5C68-C470-5CA1B5D9488B}"/>
                </a:ext>
              </a:extLst>
            </p:cNvPr>
            <p:cNvSpPr txBox="1"/>
            <p:nvPr/>
          </p:nvSpPr>
          <p:spPr>
            <a:xfrm>
              <a:off x="5534048" y="1030987"/>
              <a:ext cx="122180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KISS beam</a:t>
              </a:r>
            </a:p>
          </p:txBody>
        </p:sp>
        <p:sp>
          <p:nvSpPr>
            <p:cNvPr id="25" name="右矢印 24">
              <a:extLst>
                <a:ext uri="{FF2B5EF4-FFF2-40B4-BE49-F238E27FC236}">
                  <a16:creationId xmlns:a16="http://schemas.microsoft.com/office/drawing/2014/main" id="{97399832-893F-2C55-9B0C-0AEF17474442}"/>
                </a:ext>
              </a:extLst>
            </p:cNvPr>
            <p:cNvSpPr/>
            <p:nvPr/>
          </p:nvSpPr>
          <p:spPr>
            <a:xfrm rot="6987220">
              <a:off x="6390676" y="1553916"/>
              <a:ext cx="765383" cy="235355"/>
            </a:xfrm>
            <a:prstGeom prst="rightArrow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D4BBB07A-3C5D-7DFE-D3D2-B6CF32A30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5962" y="4304564"/>
              <a:ext cx="296790" cy="37444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3ECBDF3-9F82-9D9F-BE6E-AAAE5F0908EF}"/>
                </a:ext>
              </a:extLst>
            </p:cNvPr>
            <p:cNvSpPr txBox="1"/>
            <p:nvPr/>
          </p:nvSpPr>
          <p:spPr>
            <a:xfrm>
              <a:off x="7029256" y="1022169"/>
              <a:ext cx="202170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Decay spectrometer</a:t>
              </a:r>
              <a:endParaRPr lang="ja-JP" alt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950EE815-E0F2-2006-7B71-F8310CE21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1961" y="1360723"/>
              <a:ext cx="437142" cy="88432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A8356682-F7F7-1CF8-DFA3-80A37A19746F}"/>
                </a:ext>
              </a:extLst>
            </p:cNvPr>
            <p:cNvCxnSpPr>
              <a:cxnSpLocks/>
            </p:cNvCxnSpPr>
            <p:nvPr/>
          </p:nvCxnSpPr>
          <p:spPr>
            <a:xfrm>
              <a:off x="5567372" y="2389245"/>
              <a:ext cx="593716" cy="15787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右矢印 24">
              <a:extLst>
                <a:ext uri="{FF2B5EF4-FFF2-40B4-BE49-F238E27FC236}">
                  <a16:creationId xmlns:a16="http://schemas.microsoft.com/office/drawing/2014/main" id="{EE878E5A-827D-9CB8-4DF8-A303969B0F6A}"/>
                </a:ext>
              </a:extLst>
            </p:cNvPr>
            <p:cNvSpPr/>
            <p:nvPr/>
          </p:nvSpPr>
          <p:spPr>
            <a:xfrm rot="21365706">
              <a:off x="6295214" y="2048148"/>
              <a:ext cx="888572" cy="764922"/>
            </a:xfrm>
            <a:custGeom>
              <a:avLst/>
              <a:gdLst>
                <a:gd name="connsiteX0" fmla="*/ 0 w 471113"/>
                <a:gd name="connsiteY0" fmla="*/ 58839 h 235355"/>
                <a:gd name="connsiteX1" fmla="*/ 353436 w 471113"/>
                <a:gd name="connsiteY1" fmla="*/ 58839 h 235355"/>
                <a:gd name="connsiteX2" fmla="*/ 353436 w 471113"/>
                <a:gd name="connsiteY2" fmla="*/ 0 h 235355"/>
                <a:gd name="connsiteX3" fmla="*/ 471113 w 471113"/>
                <a:gd name="connsiteY3" fmla="*/ 117678 h 235355"/>
                <a:gd name="connsiteX4" fmla="*/ 353436 w 471113"/>
                <a:gd name="connsiteY4" fmla="*/ 235355 h 235355"/>
                <a:gd name="connsiteX5" fmla="*/ 353436 w 471113"/>
                <a:gd name="connsiteY5" fmla="*/ 176516 h 235355"/>
                <a:gd name="connsiteX6" fmla="*/ 0 w 471113"/>
                <a:gd name="connsiteY6" fmla="*/ 176516 h 235355"/>
                <a:gd name="connsiteX7" fmla="*/ 0 w 471113"/>
                <a:gd name="connsiteY7" fmla="*/ 58839 h 235355"/>
                <a:gd name="connsiteX0" fmla="*/ 0 w 471113"/>
                <a:gd name="connsiteY0" fmla="*/ 58839 h 235355"/>
                <a:gd name="connsiteX1" fmla="*/ 1846 w 471113"/>
                <a:gd name="connsiteY1" fmla="*/ 56442 h 235355"/>
                <a:gd name="connsiteX2" fmla="*/ 353436 w 471113"/>
                <a:gd name="connsiteY2" fmla="*/ 58839 h 235355"/>
                <a:gd name="connsiteX3" fmla="*/ 353436 w 471113"/>
                <a:gd name="connsiteY3" fmla="*/ 0 h 235355"/>
                <a:gd name="connsiteX4" fmla="*/ 471113 w 471113"/>
                <a:gd name="connsiteY4" fmla="*/ 117678 h 235355"/>
                <a:gd name="connsiteX5" fmla="*/ 353436 w 471113"/>
                <a:gd name="connsiteY5" fmla="*/ 235355 h 235355"/>
                <a:gd name="connsiteX6" fmla="*/ 353436 w 471113"/>
                <a:gd name="connsiteY6" fmla="*/ 176516 h 235355"/>
                <a:gd name="connsiteX7" fmla="*/ 0 w 471113"/>
                <a:gd name="connsiteY7" fmla="*/ 176516 h 235355"/>
                <a:gd name="connsiteX8" fmla="*/ 0 w 471113"/>
                <a:gd name="connsiteY8" fmla="*/ 58839 h 235355"/>
                <a:gd name="connsiteX0" fmla="*/ 0 w 536458"/>
                <a:gd name="connsiteY0" fmla="*/ 0 h 722777"/>
                <a:gd name="connsiteX1" fmla="*/ 67191 w 536458"/>
                <a:gd name="connsiteY1" fmla="*/ 543864 h 722777"/>
                <a:gd name="connsiteX2" fmla="*/ 418781 w 536458"/>
                <a:gd name="connsiteY2" fmla="*/ 546261 h 722777"/>
                <a:gd name="connsiteX3" fmla="*/ 418781 w 536458"/>
                <a:gd name="connsiteY3" fmla="*/ 487422 h 722777"/>
                <a:gd name="connsiteX4" fmla="*/ 536458 w 536458"/>
                <a:gd name="connsiteY4" fmla="*/ 605100 h 722777"/>
                <a:gd name="connsiteX5" fmla="*/ 418781 w 536458"/>
                <a:gd name="connsiteY5" fmla="*/ 722777 h 722777"/>
                <a:gd name="connsiteX6" fmla="*/ 418781 w 536458"/>
                <a:gd name="connsiteY6" fmla="*/ 663938 h 722777"/>
                <a:gd name="connsiteX7" fmla="*/ 65345 w 536458"/>
                <a:gd name="connsiteY7" fmla="*/ 663938 h 722777"/>
                <a:gd name="connsiteX8" fmla="*/ 0 w 536458"/>
                <a:gd name="connsiteY8" fmla="*/ 0 h 722777"/>
                <a:gd name="connsiteX0" fmla="*/ 0 w 536458"/>
                <a:gd name="connsiteY0" fmla="*/ 0 h 722777"/>
                <a:gd name="connsiteX1" fmla="*/ 67191 w 536458"/>
                <a:gd name="connsiteY1" fmla="*/ 543864 h 722777"/>
                <a:gd name="connsiteX2" fmla="*/ 418781 w 536458"/>
                <a:gd name="connsiteY2" fmla="*/ 546261 h 722777"/>
                <a:gd name="connsiteX3" fmla="*/ 418781 w 536458"/>
                <a:gd name="connsiteY3" fmla="*/ 487422 h 722777"/>
                <a:gd name="connsiteX4" fmla="*/ 536458 w 536458"/>
                <a:gd name="connsiteY4" fmla="*/ 605100 h 722777"/>
                <a:gd name="connsiteX5" fmla="*/ 418781 w 536458"/>
                <a:gd name="connsiteY5" fmla="*/ 722777 h 722777"/>
                <a:gd name="connsiteX6" fmla="*/ 418781 w 536458"/>
                <a:gd name="connsiteY6" fmla="*/ 663938 h 722777"/>
                <a:gd name="connsiteX7" fmla="*/ 65345 w 536458"/>
                <a:gd name="connsiteY7" fmla="*/ 663938 h 722777"/>
                <a:gd name="connsiteX8" fmla="*/ 63995 w 536458"/>
                <a:gd name="connsiteY8" fmla="*/ 660598 h 722777"/>
                <a:gd name="connsiteX9" fmla="*/ 0 w 536458"/>
                <a:gd name="connsiteY9" fmla="*/ 0 h 722777"/>
                <a:gd name="connsiteX0" fmla="*/ 182860 w 719318"/>
                <a:gd name="connsiteY0" fmla="*/ 0 h 722777"/>
                <a:gd name="connsiteX1" fmla="*/ 250051 w 719318"/>
                <a:gd name="connsiteY1" fmla="*/ 543864 h 722777"/>
                <a:gd name="connsiteX2" fmla="*/ 601641 w 719318"/>
                <a:gd name="connsiteY2" fmla="*/ 546261 h 722777"/>
                <a:gd name="connsiteX3" fmla="*/ 601641 w 719318"/>
                <a:gd name="connsiteY3" fmla="*/ 487422 h 722777"/>
                <a:gd name="connsiteX4" fmla="*/ 719318 w 719318"/>
                <a:gd name="connsiteY4" fmla="*/ 605100 h 722777"/>
                <a:gd name="connsiteX5" fmla="*/ 601641 w 719318"/>
                <a:gd name="connsiteY5" fmla="*/ 722777 h 722777"/>
                <a:gd name="connsiteX6" fmla="*/ 601641 w 719318"/>
                <a:gd name="connsiteY6" fmla="*/ 663938 h 722777"/>
                <a:gd name="connsiteX7" fmla="*/ 248205 w 719318"/>
                <a:gd name="connsiteY7" fmla="*/ 663938 h 722777"/>
                <a:gd name="connsiteX8" fmla="*/ 0 w 719318"/>
                <a:gd name="connsiteY8" fmla="*/ 605559 h 722777"/>
                <a:gd name="connsiteX9" fmla="*/ 182860 w 719318"/>
                <a:gd name="connsiteY9" fmla="*/ 0 h 722777"/>
                <a:gd name="connsiteX0" fmla="*/ 130059 w 666517"/>
                <a:gd name="connsiteY0" fmla="*/ 28111 h 750888"/>
                <a:gd name="connsiteX1" fmla="*/ 197250 w 666517"/>
                <a:gd name="connsiteY1" fmla="*/ 571975 h 750888"/>
                <a:gd name="connsiteX2" fmla="*/ 548840 w 666517"/>
                <a:gd name="connsiteY2" fmla="*/ 574372 h 750888"/>
                <a:gd name="connsiteX3" fmla="*/ 548840 w 666517"/>
                <a:gd name="connsiteY3" fmla="*/ 515533 h 750888"/>
                <a:gd name="connsiteX4" fmla="*/ 666517 w 666517"/>
                <a:gd name="connsiteY4" fmla="*/ 633211 h 750888"/>
                <a:gd name="connsiteX5" fmla="*/ 548840 w 666517"/>
                <a:gd name="connsiteY5" fmla="*/ 750888 h 750888"/>
                <a:gd name="connsiteX6" fmla="*/ 548840 w 666517"/>
                <a:gd name="connsiteY6" fmla="*/ 692049 h 750888"/>
                <a:gd name="connsiteX7" fmla="*/ 195404 w 666517"/>
                <a:gd name="connsiteY7" fmla="*/ 692049 h 750888"/>
                <a:gd name="connsiteX8" fmla="*/ 0 w 666517"/>
                <a:gd name="connsiteY8" fmla="*/ 0 h 750888"/>
                <a:gd name="connsiteX9" fmla="*/ 130059 w 666517"/>
                <a:gd name="connsiteY9" fmla="*/ 28111 h 750888"/>
                <a:gd name="connsiteX0" fmla="*/ 526104 w 1062562"/>
                <a:gd name="connsiteY0" fmla="*/ 28111 h 750888"/>
                <a:gd name="connsiteX1" fmla="*/ 593295 w 1062562"/>
                <a:gd name="connsiteY1" fmla="*/ 571975 h 750888"/>
                <a:gd name="connsiteX2" fmla="*/ 944885 w 1062562"/>
                <a:gd name="connsiteY2" fmla="*/ 574372 h 750888"/>
                <a:gd name="connsiteX3" fmla="*/ 944885 w 1062562"/>
                <a:gd name="connsiteY3" fmla="*/ 515533 h 750888"/>
                <a:gd name="connsiteX4" fmla="*/ 1062562 w 1062562"/>
                <a:gd name="connsiteY4" fmla="*/ 633211 h 750888"/>
                <a:gd name="connsiteX5" fmla="*/ 944885 w 1062562"/>
                <a:gd name="connsiteY5" fmla="*/ 750888 h 750888"/>
                <a:gd name="connsiteX6" fmla="*/ 944885 w 1062562"/>
                <a:gd name="connsiteY6" fmla="*/ 692049 h 750888"/>
                <a:gd name="connsiteX7" fmla="*/ 0 w 1062562"/>
                <a:gd name="connsiteY7" fmla="*/ 685093 h 750888"/>
                <a:gd name="connsiteX8" fmla="*/ 396045 w 1062562"/>
                <a:gd name="connsiteY8" fmla="*/ 0 h 750888"/>
                <a:gd name="connsiteX9" fmla="*/ 526104 w 1062562"/>
                <a:gd name="connsiteY9" fmla="*/ 28111 h 750888"/>
                <a:gd name="connsiteX0" fmla="*/ 526104 w 1062562"/>
                <a:gd name="connsiteY0" fmla="*/ 28111 h 750888"/>
                <a:gd name="connsiteX1" fmla="*/ 197790 w 1062562"/>
                <a:gd name="connsiteY1" fmla="*/ 561686 h 750888"/>
                <a:gd name="connsiteX2" fmla="*/ 944885 w 1062562"/>
                <a:gd name="connsiteY2" fmla="*/ 574372 h 750888"/>
                <a:gd name="connsiteX3" fmla="*/ 944885 w 1062562"/>
                <a:gd name="connsiteY3" fmla="*/ 515533 h 750888"/>
                <a:gd name="connsiteX4" fmla="*/ 1062562 w 1062562"/>
                <a:gd name="connsiteY4" fmla="*/ 633211 h 750888"/>
                <a:gd name="connsiteX5" fmla="*/ 944885 w 1062562"/>
                <a:gd name="connsiteY5" fmla="*/ 750888 h 750888"/>
                <a:gd name="connsiteX6" fmla="*/ 944885 w 1062562"/>
                <a:gd name="connsiteY6" fmla="*/ 692049 h 750888"/>
                <a:gd name="connsiteX7" fmla="*/ 0 w 1062562"/>
                <a:gd name="connsiteY7" fmla="*/ 685093 h 750888"/>
                <a:gd name="connsiteX8" fmla="*/ 396045 w 1062562"/>
                <a:gd name="connsiteY8" fmla="*/ 0 h 750888"/>
                <a:gd name="connsiteX9" fmla="*/ 526104 w 1062562"/>
                <a:gd name="connsiteY9" fmla="*/ 28111 h 750888"/>
                <a:gd name="connsiteX0" fmla="*/ 526104 w 1062562"/>
                <a:gd name="connsiteY0" fmla="*/ 28111 h 750888"/>
                <a:gd name="connsiteX1" fmla="*/ 197790 w 1062562"/>
                <a:gd name="connsiteY1" fmla="*/ 561686 h 750888"/>
                <a:gd name="connsiteX2" fmla="*/ 944885 w 1062562"/>
                <a:gd name="connsiteY2" fmla="*/ 574372 h 750888"/>
                <a:gd name="connsiteX3" fmla="*/ 944885 w 1062562"/>
                <a:gd name="connsiteY3" fmla="*/ 515533 h 750888"/>
                <a:gd name="connsiteX4" fmla="*/ 1062562 w 1062562"/>
                <a:gd name="connsiteY4" fmla="*/ 633211 h 750888"/>
                <a:gd name="connsiteX5" fmla="*/ 944885 w 1062562"/>
                <a:gd name="connsiteY5" fmla="*/ 750888 h 750888"/>
                <a:gd name="connsiteX6" fmla="*/ 944885 w 1062562"/>
                <a:gd name="connsiteY6" fmla="*/ 692049 h 750888"/>
                <a:gd name="connsiteX7" fmla="*/ 0 w 1062562"/>
                <a:gd name="connsiteY7" fmla="*/ 685093 h 750888"/>
                <a:gd name="connsiteX8" fmla="*/ 396045 w 1062562"/>
                <a:gd name="connsiteY8" fmla="*/ 0 h 750888"/>
                <a:gd name="connsiteX9" fmla="*/ 526104 w 1062562"/>
                <a:gd name="connsiteY9" fmla="*/ 28111 h 750888"/>
                <a:gd name="connsiteX0" fmla="*/ 539612 w 1076070"/>
                <a:gd name="connsiteY0" fmla="*/ 28111 h 750888"/>
                <a:gd name="connsiteX1" fmla="*/ 211298 w 1076070"/>
                <a:gd name="connsiteY1" fmla="*/ 561686 h 750888"/>
                <a:gd name="connsiteX2" fmla="*/ 958393 w 1076070"/>
                <a:gd name="connsiteY2" fmla="*/ 574372 h 750888"/>
                <a:gd name="connsiteX3" fmla="*/ 958393 w 1076070"/>
                <a:gd name="connsiteY3" fmla="*/ 515533 h 750888"/>
                <a:gd name="connsiteX4" fmla="*/ 1076070 w 1076070"/>
                <a:gd name="connsiteY4" fmla="*/ 633211 h 750888"/>
                <a:gd name="connsiteX5" fmla="*/ 958393 w 1076070"/>
                <a:gd name="connsiteY5" fmla="*/ 750888 h 750888"/>
                <a:gd name="connsiteX6" fmla="*/ 958393 w 1076070"/>
                <a:gd name="connsiteY6" fmla="*/ 692049 h 750888"/>
                <a:gd name="connsiteX7" fmla="*/ 13508 w 1076070"/>
                <a:gd name="connsiteY7" fmla="*/ 685093 h 750888"/>
                <a:gd name="connsiteX8" fmla="*/ 409553 w 1076070"/>
                <a:gd name="connsiteY8" fmla="*/ 0 h 750888"/>
                <a:gd name="connsiteX9" fmla="*/ 539612 w 1076070"/>
                <a:gd name="connsiteY9" fmla="*/ 28111 h 750888"/>
                <a:gd name="connsiteX0" fmla="*/ 454302 w 990760"/>
                <a:gd name="connsiteY0" fmla="*/ 28111 h 750888"/>
                <a:gd name="connsiteX1" fmla="*/ 125988 w 990760"/>
                <a:gd name="connsiteY1" fmla="*/ 561686 h 750888"/>
                <a:gd name="connsiteX2" fmla="*/ 873083 w 990760"/>
                <a:gd name="connsiteY2" fmla="*/ 574372 h 750888"/>
                <a:gd name="connsiteX3" fmla="*/ 873083 w 990760"/>
                <a:gd name="connsiteY3" fmla="*/ 515533 h 750888"/>
                <a:gd name="connsiteX4" fmla="*/ 990760 w 990760"/>
                <a:gd name="connsiteY4" fmla="*/ 633211 h 750888"/>
                <a:gd name="connsiteX5" fmla="*/ 873083 w 990760"/>
                <a:gd name="connsiteY5" fmla="*/ 750888 h 750888"/>
                <a:gd name="connsiteX6" fmla="*/ 873083 w 990760"/>
                <a:gd name="connsiteY6" fmla="*/ 692049 h 750888"/>
                <a:gd name="connsiteX7" fmla="*/ 16643 w 990760"/>
                <a:gd name="connsiteY7" fmla="*/ 648168 h 750888"/>
                <a:gd name="connsiteX8" fmla="*/ 324243 w 990760"/>
                <a:gd name="connsiteY8" fmla="*/ 0 h 750888"/>
                <a:gd name="connsiteX9" fmla="*/ 454302 w 990760"/>
                <a:gd name="connsiteY9" fmla="*/ 28111 h 750888"/>
                <a:gd name="connsiteX0" fmla="*/ 452798 w 989256"/>
                <a:gd name="connsiteY0" fmla="*/ 34102 h 756879"/>
                <a:gd name="connsiteX1" fmla="*/ 124484 w 989256"/>
                <a:gd name="connsiteY1" fmla="*/ 567677 h 756879"/>
                <a:gd name="connsiteX2" fmla="*/ 871579 w 989256"/>
                <a:gd name="connsiteY2" fmla="*/ 580363 h 756879"/>
                <a:gd name="connsiteX3" fmla="*/ 871579 w 989256"/>
                <a:gd name="connsiteY3" fmla="*/ 521524 h 756879"/>
                <a:gd name="connsiteX4" fmla="*/ 989256 w 989256"/>
                <a:gd name="connsiteY4" fmla="*/ 639202 h 756879"/>
                <a:gd name="connsiteX5" fmla="*/ 871579 w 989256"/>
                <a:gd name="connsiteY5" fmla="*/ 756879 h 756879"/>
                <a:gd name="connsiteX6" fmla="*/ 871579 w 989256"/>
                <a:gd name="connsiteY6" fmla="*/ 698040 h 756879"/>
                <a:gd name="connsiteX7" fmla="*/ 15139 w 989256"/>
                <a:gd name="connsiteY7" fmla="*/ 654159 h 756879"/>
                <a:gd name="connsiteX8" fmla="*/ 339855 w 989256"/>
                <a:gd name="connsiteY8" fmla="*/ 0 h 756879"/>
                <a:gd name="connsiteX9" fmla="*/ 452798 w 989256"/>
                <a:gd name="connsiteY9" fmla="*/ 34102 h 756879"/>
                <a:gd name="connsiteX0" fmla="*/ 452798 w 989256"/>
                <a:gd name="connsiteY0" fmla="*/ 34102 h 756879"/>
                <a:gd name="connsiteX1" fmla="*/ 172274 w 989256"/>
                <a:gd name="connsiteY1" fmla="*/ 496949 h 756879"/>
                <a:gd name="connsiteX2" fmla="*/ 871579 w 989256"/>
                <a:gd name="connsiteY2" fmla="*/ 580363 h 756879"/>
                <a:gd name="connsiteX3" fmla="*/ 871579 w 989256"/>
                <a:gd name="connsiteY3" fmla="*/ 521524 h 756879"/>
                <a:gd name="connsiteX4" fmla="*/ 989256 w 989256"/>
                <a:gd name="connsiteY4" fmla="*/ 639202 h 756879"/>
                <a:gd name="connsiteX5" fmla="*/ 871579 w 989256"/>
                <a:gd name="connsiteY5" fmla="*/ 756879 h 756879"/>
                <a:gd name="connsiteX6" fmla="*/ 871579 w 989256"/>
                <a:gd name="connsiteY6" fmla="*/ 698040 h 756879"/>
                <a:gd name="connsiteX7" fmla="*/ 15139 w 989256"/>
                <a:gd name="connsiteY7" fmla="*/ 654159 h 756879"/>
                <a:gd name="connsiteX8" fmla="*/ 339855 w 989256"/>
                <a:gd name="connsiteY8" fmla="*/ 0 h 756879"/>
                <a:gd name="connsiteX9" fmla="*/ 452798 w 989256"/>
                <a:gd name="connsiteY9" fmla="*/ 34102 h 756879"/>
                <a:gd name="connsiteX0" fmla="*/ 390100 w 926558"/>
                <a:gd name="connsiteY0" fmla="*/ 34102 h 756879"/>
                <a:gd name="connsiteX1" fmla="*/ 109576 w 926558"/>
                <a:gd name="connsiteY1" fmla="*/ 496949 h 756879"/>
                <a:gd name="connsiteX2" fmla="*/ 808881 w 926558"/>
                <a:gd name="connsiteY2" fmla="*/ 580363 h 756879"/>
                <a:gd name="connsiteX3" fmla="*/ 808881 w 926558"/>
                <a:gd name="connsiteY3" fmla="*/ 521524 h 756879"/>
                <a:gd name="connsiteX4" fmla="*/ 926558 w 926558"/>
                <a:gd name="connsiteY4" fmla="*/ 639202 h 756879"/>
                <a:gd name="connsiteX5" fmla="*/ 808881 w 926558"/>
                <a:gd name="connsiteY5" fmla="*/ 756879 h 756879"/>
                <a:gd name="connsiteX6" fmla="*/ 808881 w 926558"/>
                <a:gd name="connsiteY6" fmla="*/ 698040 h 756879"/>
                <a:gd name="connsiteX7" fmla="*/ 18159 w 926558"/>
                <a:gd name="connsiteY7" fmla="*/ 565560 h 756879"/>
                <a:gd name="connsiteX8" fmla="*/ 277157 w 926558"/>
                <a:gd name="connsiteY8" fmla="*/ 0 h 756879"/>
                <a:gd name="connsiteX9" fmla="*/ 390100 w 926558"/>
                <a:gd name="connsiteY9" fmla="*/ 34102 h 756879"/>
                <a:gd name="connsiteX0" fmla="*/ 418192 w 954650"/>
                <a:gd name="connsiteY0" fmla="*/ 34102 h 756879"/>
                <a:gd name="connsiteX1" fmla="*/ 137668 w 954650"/>
                <a:gd name="connsiteY1" fmla="*/ 496949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18663 w 954650"/>
                <a:gd name="connsiteY1" fmla="*/ 495651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18663 w 954650"/>
                <a:gd name="connsiteY1" fmla="*/ 495651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38967 w 954650"/>
                <a:gd name="connsiteY1" fmla="*/ 477942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36105 w 954650"/>
                <a:gd name="connsiteY1" fmla="*/ 484908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6200 w 952658"/>
                <a:gd name="connsiteY0" fmla="*/ 42145 h 764922"/>
                <a:gd name="connsiteX1" fmla="*/ 134113 w 952658"/>
                <a:gd name="connsiteY1" fmla="*/ 492951 h 764922"/>
                <a:gd name="connsiteX2" fmla="*/ 834981 w 952658"/>
                <a:gd name="connsiteY2" fmla="*/ 588406 h 764922"/>
                <a:gd name="connsiteX3" fmla="*/ 834981 w 952658"/>
                <a:gd name="connsiteY3" fmla="*/ 529567 h 764922"/>
                <a:gd name="connsiteX4" fmla="*/ 952658 w 952658"/>
                <a:gd name="connsiteY4" fmla="*/ 647245 h 764922"/>
                <a:gd name="connsiteX5" fmla="*/ 834981 w 952658"/>
                <a:gd name="connsiteY5" fmla="*/ 764922 h 764922"/>
                <a:gd name="connsiteX6" fmla="*/ 834981 w 952658"/>
                <a:gd name="connsiteY6" fmla="*/ 706083 h 764922"/>
                <a:gd name="connsiteX7" fmla="*/ 14672 w 952658"/>
                <a:gd name="connsiteY7" fmla="*/ 552489 h 764922"/>
                <a:gd name="connsiteX8" fmla="*/ 325287 w 952658"/>
                <a:gd name="connsiteY8" fmla="*/ 0 h 764922"/>
                <a:gd name="connsiteX9" fmla="*/ 416200 w 952658"/>
                <a:gd name="connsiteY9" fmla="*/ 42145 h 764922"/>
                <a:gd name="connsiteX0" fmla="*/ 414019 w 950477"/>
                <a:gd name="connsiteY0" fmla="*/ 42145 h 764922"/>
                <a:gd name="connsiteX1" fmla="*/ 131932 w 950477"/>
                <a:gd name="connsiteY1" fmla="*/ 492951 h 764922"/>
                <a:gd name="connsiteX2" fmla="*/ 832800 w 950477"/>
                <a:gd name="connsiteY2" fmla="*/ 588406 h 764922"/>
                <a:gd name="connsiteX3" fmla="*/ 832800 w 950477"/>
                <a:gd name="connsiteY3" fmla="*/ 529567 h 764922"/>
                <a:gd name="connsiteX4" fmla="*/ 950477 w 950477"/>
                <a:gd name="connsiteY4" fmla="*/ 647245 h 764922"/>
                <a:gd name="connsiteX5" fmla="*/ 832800 w 950477"/>
                <a:gd name="connsiteY5" fmla="*/ 764922 h 764922"/>
                <a:gd name="connsiteX6" fmla="*/ 832800 w 950477"/>
                <a:gd name="connsiteY6" fmla="*/ 706083 h 764922"/>
                <a:gd name="connsiteX7" fmla="*/ 14761 w 950477"/>
                <a:gd name="connsiteY7" fmla="*/ 519229 h 764922"/>
                <a:gd name="connsiteX8" fmla="*/ 323106 w 950477"/>
                <a:gd name="connsiteY8" fmla="*/ 0 h 764922"/>
                <a:gd name="connsiteX9" fmla="*/ 414019 w 950477"/>
                <a:gd name="connsiteY9" fmla="*/ 42145 h 764922"/>
                <a:gd name="connsiteX0" fmla="*/ 405961 w 942419"/>
                <a:gd name="connsiteY0" fmla="*/ 42145 h 764922"/>
                <a:gd name="connsiteX1" fmla="*/ 123874 w 942419"/>
                <a:gd name="connsiteY1" fmla="*/ 492951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08703 w 942419"/>
                <a:gd name="connsiteY1" fmla="*/ 470435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08703 w 942419"/>
                <a:gd name="connsiteY1" fmla="*/ 470435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25657 w 942419"/>
                <a:gd name="connsiteY1" fmla="*/ 466819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29921 w 942419"/>
                <a:gd name="connsiteY1" fmla="*/ 474271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38938 w 942419"/>
                <a:gd name="connsiteY1" fmla="*/ 482047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394188 w 930646"/>
                <a:gd name="connsiteY0" fmla="*/ 42145 h 764922"/>
                <a:gd name="connsiteX1" fmla="*/ 127165 w 930646"/>
                <a:gd name="connsiteY1" fmla="*/ 482047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29541 w 930646"/>
                <a:gd name="connsiteY1" fmla="*/ 482210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29541 w 930646"/>
                <a:gd name="connsiteY1" fmla="*/ 482210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39854 w 930646"/>
                <a:gd name="connsiteY1" fmla="*/ 470980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64747 w 930646"/>
                <a:gd name="connsiteY1" fmla="*/ 455971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66244 w 902702"/>
                <a:gd name="connsiteY0" fmla="*/ 42145 h 764922"/>
                <a:gd name="connsiteX1" fmla="*/ 136803 w 902702"/>
                <a:gd name="connsiteY1" fmla="*/ 455971 h 764922"/>
                <a:gd name="connsiteX2" fmla="*/ 785025 w 902702"/>
                <a:gd name="connsiteY2" fmla="*/ 588406 h 764922"/>
                <a:gd name="connsiteX3" fmla="*/ 785025 w 902702"/>
                <a:gd name="connsiteY3" fmla="*/ 529567 h 764922"/>
                <a:gd name="connsiteX4" fmla="*/ 902702 w 902702"/>
                <a:gd name="connsiteY4" fmla="*/ 647245 h 764922"/>
                <a:gd name="connsiteX5" fmla="*/ 785025 w 902702"/>
                <a:gd name="connsiteY5" fmla="*/ 764922 h 764922"/>
                <a:gd name="connsiteX6" fmla="*/ 785025 w 902702"/>
                <a:gd name="connsiteY6" fmla="*/ 706083 h 764922"/>
                <a:gd name="connsiteX7" fmla="*/ 7697 w 902702"/>
                <a:gd name="connsiteY7" fmla="*/ 517236 h 764922"/>
                <a:gd name="connsiteX8" fmla="*/ 275331 w 902702"/>
                <a:gd name="connsiteY8" fmla="*/ 0 h 764922"/>
                <a:gd name="connsiteX9" fmla="*/ 366244 w 902702"/>
                <a:gd name="connsiteY9" fmla="*/ 42145 h 764922"/>
                <a:gd name="connsiteX0" fmla="*/ 368457 w 904915"/>
                <a:gd name="connsiteY0" fmla="*/ 42145 h 764922"/>
                <a:gd name="connsiteX1" fmla="*/ 139016 w 904915"/>
                <a:gd name="connsiteY1" fmla="*/ 455971 h 764922"/>
                <a:gd name="connsiteX2" fmla="*/ 787238 w 904915"/>
                <a:gd name="connsiteY2" fmla="*/ 588406 h 764922"/>
                <a:gd name="connsiteX3" fmla="*/ 787238 w 904915"/>
                <a:gd name="connsiteY3" fmla="*/ 529567 h 764922"/>
                <a:gd name="connsiteX4" fmla="*/ 904915 w 904915"/>
                <a:gd name="connsiteY4" fmla="*/ 647245 h 764922"/>
                <a:gd name="connsiteX5" fmla="*/ 787238 w 904915"/>
                <a:gd name="connsiteY5" fmla="*/ 764922 h 764922"/>
                <a:gd name="connsiteX6" fmla="*/ 787238 w 904915"/>
                <a:gd name="connsiteY6" fmla="*/ 706083 h 764922"/>
                <a:gd name="connsiteX7" fmla="*/ 9910 w 904915"/>
                <a:gd name="connsiteY7" fmla="*/ 517236 h 764922"/>
                <a:gd name="connsiteX8" fmla="*/ 277544 w 904915"/>
                <a:gd name="connsiteY8" fmla="*/ 0 h 764922"/>
                <a:gd name="connsiteX9" fmla="*/ 368457 w 904915"/>
                <a:gd name="connsiteY9" fmla="*/ 42145 h 764922"/>
                <a:gd name="connsiteX0" fmla="*/ 347394 w 883852"/>
                <a:gd name="connsiteY0" fmla="*/ 42145 h 764922"/>
                <a:gd name="connsiteX1" fmla="*/ 117953 w 883852"/>
                <a:gd name="connsiteY1" fmla="*/ 455971 h 764922"/>
                <a:gd name="connsiteX2" fmla="*/ 766175 w 883852"/>
                <a:gd name="connsiteY2" fmla="*/ 588406 h 764922"/>
                <a:gd name="connsiteX3" fmla="*/ 766175 w 883852"/>
                <a:gd name="connsiteY3" fmla="*/ 529567 h 764922"/>
                <a:gd name="connsiteX4" fmla="*/ 883852 w 883852"/>
                <a:gd name="connsiteY4" fmla="*/ 647245 h 764922"/>
                <a:gd name="connsiteX5" fmla="*/ 766175 w 883852"/>
                <a:gd name="connsiteY5" fmla="*/ 764922 h 764922"/>
                <a:gd name="connsiteX6" fmla="*/ 766175 w 883852"/>
                <a:gd name="connsiteY6" fmla="*/ 706083 h 764922"/>
                <a:gd name="connsiteX7" fmla="*/ 10716 w 883852"/>
                <a:gd name="connsiteY7" fmla="*/ 511568 h 764922"/>
                <a:gd name="connsiteX8" fmla="*/ 256481 w 883852"/>
                <a:gd name="connsiteY8" fmla="*/ 0 h 764922"/>
                <a:gd name="connsiteX9" fmla="*/ 347394 w 883852"/>
                <a:gd name="connsiteY9" fmla="*/ 42145 h 764922"/>
                <a:gd name="connsiteX0" fmla="*/ 352114 w 888572"/>
                <a:gd name="connsiteY0" fmla="*/ 42145 h 764922"/>
                <a:gd name="connsiteX1" fmla="*/ 122673 w 888572"/>
                <a:gd name="connsiteY1" fmla="*/ 455971 h 764922"/>
                <a:gd name="connsiteX2" fmla="*/ 770895 w 888572"/>
                <a:gd name="connsiteY2" fmla="*/ 588406 h 764922"/>
                <a:gd name="connsiteX3" fmla="*/ 770895 w 888572"/>
                <a:gd name="connsiteY3" fmla="*/ 529567 h 764922"/>
                <a:gd name="connsiteX4" fmla="*/ 888572 w 888572"/>
                <a:gd name="connsiteY4" fmla="*/ 647245 h 764922"/>
                <a:gd name="connsiteX5" fmla="*/ 770895 w 888572"/>
                <a:gd name="connsiteY5" fmla="*/ 764922 h 764922"/>
                <a:gd name="connsiteX6" fmla="*/ 770895 w 888572"/>
                <a:gd name="connsiteY6" fmla="*/ 706083 h 764922"/>
                <a:gd name="connsiteX7" fmla="*/ 10523 w 888572"/>
                <a:gd name="connsiteY7" fmla="*/ 513619 h 764922"/>
                <a:gd name="connsiteX8" fmla="*/ 261201 w 888572"/>
                <a:gd name="connsiteY8" fmla="*/ 0 h 764922"/>
                <a:gd name="connsiteX9" fmla="*/ 352114 w 888572"/>
                <a:gd name="connsiteY9" fmla="*/ 42145 h 76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572" h="764922">
                  <a:moveTo>
                    <a:pt x="352114" y="42145"/>
                  </a:moveTo>
                  <a:cubicBezTo>
                    <a:pt x="319071" y="135759"/>
                    <a:pt x="71558" y="370976"/>
                    <a:pt x="122673" y="455971"/>
                  </a:cubicBezTo>
                  <a:cubicBezTo>
                    <a:pt x="173788" y="540966"/>
                    <a:pt x="646379" y="596098"/>
                    <a:pt x="770895" y="588406"/>
                  </a:cubicBezTo>
                  <a:lnTo>
                    <a:pt x="770895" y="529567"/>
                  </a:lnTo>
                  <a:lnTo>
                    <a:pt x="888572" y="647245"/>
                  </a:lnTo>
                  <a:lnTo>
                    <a:pt x="770895" y="764922"/>
                  </a:lnTo>
                  <a:lnTo>
                    <a:pt x="770895" y="706083"/>
                  </a:lnTo>
                  <a:cubicBezTo>
                    <a:pt x="613414" y="695117"/>
                    <a:pt x="72039" y="624927"/>
                    <a:pt x="10523" y="513619"/>
                  </a:cubicBezTo>
                  <a:cubicBezTo>
                    <a:pt x="-50993" y="402311"/>
                    <a:pt x="173517" y="109497"/>
                    <a:pt x="261201" y="0"/>
                  </a:cubicBezTo>
                  <a:lnTo>
                    <a:pt x="352114" y="42145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右矢印 24">
              <a:extLst>
                <a:ext uri="{FF2B5EF4-FFF2-40B4-BE49-F238E27FC236}">
                  <a16:creationId xmlns:a16="http://schemas.microsoft.com/office/drawing/2014/main" id="{DCBD02BC-3391-0B1A-4A99-1399AA6774E9}"/>
                </a:ext>
              </a:extLst>
            </p:cNvPr>
            <p:cNvSpPr/>
            <p:nvPr/>
          </p:nvSpPr>
          <p:spPr>
            <a:xfrm rot="21365706">
              <a:off x="5190289" y="2798358"/>
              <a:ext cx="1505397" cy="1686129"/>
            </a:xfrm>
            <a:custGeom>
              <a:avLst/>
              <a:gdLst>
                <a:gd name="connsiteX0" fmla="*/ 0 w 471113"/>
                <a:gd name="connsiteY0" fmla="*/ 58839 h 235355"/>
                <a:gd name="connsiteX1" fmla="*/ 353436 w 471113"/>
                <a:gd name="connsiteY1" fmla="*/ 58839 h 235355"/>
                <a:gd name="connsiteX2" fmla="*/ 353436 w 471113"/>
                <a:gd name="connsiteY2" fmla="*/ 0 h 235355"/>
                <a:gd name="connsiteX3" fmla="*/ 471113 w 471113"/>
                <a:gd name="connsiteY3" fmla="*/ 117678 h 235355"/>
                <a:gd name="connsiteX4" fmla="*/ 353436 w 471113"/>
                <a:gd name="connsiteY4" fmla="*/ 235355 h 235355"/>
                <a:gd name="connsiteX5" fmla="*/ 353436 w 471113"/>
                <a:gd name="connsiteY5" fmla="*/ 176516 h 235355"/>
                <a:gd name="connsiteX6" fmla="*/ 0 w 471113"/>
                <a:gd name="connsiteY6" fmla="*/ 176516 h 235355"/>
                <a:gd name="connsiteX7" fmla="*/ 0 w 471113"/>
                <a:gd name="connsiteY7" fmla="*/ 58839 h 235355"/>
                <a:gd name="connsiteX0" fmla="*/ 0 w 471113"/>
                <a:gd name="connsiteY0" fmla="*/ 58839 h 235355"/>
                <a:gd name="connsiteX1" fmla="*/ 1846 w 471113"/>
                <a:gd name="connsiteY1" fmla="*/ 56442 h 235355"/>
                <a:gd name="connsiteX2" fmla="*/ 353436 w 471113"/>
                <a:gd name="connsiteY2" fmla="*/ 58839 h 235355"/>
                <a:gd name="connsiteX3" fmla="*/ 353436 w 471113"/>
                <a:gd name="connsiteY3" fmla="*/ 0 h 235355"/>
                <a:gd name="connsiteX4" fmla="*/ 471113 w 471113"/>
                <a:gd name="connsiteY4" fmla="*/ 117678 h 235355"/>
                <a:gd name="connsiteX5" fmla="*/ 353436 w 471113"/>
                <a:gd name="connsiteY5" fmla="*/ 235355 h 235355"/>
                <a:gd name="connsiteX6" fmla="*/ 353436 w 471113"/>
                <a:gd name="connsiteY6" fmla="*/ 176516 h 235355"/>
                <a:gd name="connsiteX7" fmla="*/ 0 w 471113"/>
                <a:gd name="connsiteY7" fmla="*/ 176516 h 235355"/>
                <a:gd name="connsiteX8" fmla="*/ 0 w 471113"/>
                <a:gd name="connsiteY8" fmla="*/ 58839 h 235355"/>
                <a:gd name="connsiteX0" fmla="*/ 0 w 536458"/>
                <a:gd name="connsiteY0" fmla="*/ 0 h 722777"/>
                <a:gd name="connsiteX1" fmla="*/ 67191 w 536458"/>
                <a:gd name="connsiteY1" fmla="*/ 543864 h 722777"/>
                <a:gd name="connsiteX2" fmla="*/ 418781 w 536458"/>
                <a:gd name="connsiteY2" fmla="*/ 546261 h 722777"/>
                <a:gd name="connsiteX3" fmla="*/ 418781 w 536458"/>
                <a:gd name="connsiteY3" fmla="*/ 487422 h 722777"/>
                <a:gd name="connsiteX4" fmla="*/ 536458 w 536458"/>
                <a:gd name="connsiteY4" fmla="*/ 605100 h 722777"/>
                <a:gd name="connsiteX5" fmla="*/ 418781 w 536458"/>
                <a:gd name="connsiteY5" fmla="*/ 722777 h 722777"/>
                <a:gd name="connsiteX6" fmla="*/ 418781 w 536458"/>
                <a:gd name="connsiteY6" fmla="*/ 663938 h 722777"/>
                <a:gd name="connsiteX7" fmla="*/ 65345 w 536458"/>
                <a:gd name="connsiteY7" fmla="*/ 663938 h 722777"/>
                <a:gd name="connsiteX8" fmla="*/ 0 w 536458"/>
                <a:gd name="connsiteY8" fmla="*/ 0 h 722777"/>
                <a:gd name="connsiteX0" fmla="*/ 0 w 536458"/>
                <a:gd name="connsiteY0" fmla="*/ 0 h 722777"/>
                <a:gd name="connsiteX1" fmla="*/ 67191 w 536458"/>
                <a:gd name="connsiteY1" fmla="*/ 543864 h 722777"/>
                <a:gd name="connsiteX2" fmla="*/ 418781 w 536458"/>
                <a:gd name="connsiteY2" fmla="*/ 546261 h 722777"/>
                <a:gd name="connsiteX3" fmla="*/ 418781 w 536458"/>
                <a:gd name="connsiteY3" fmla="*/ 487422 h 722777"/>
                <a:gd name="connsiteX4" fmla="*/ 536458 w 536458"/>
                <a:gd name="connsiteY4" fmla="*/ 605100 h 722777"/>
                <a:gd name="connsiteX5" fmla="*/ 418781 w 536458"/>
                <a:gd name="connsiteY5" fmla="*/ 722777 h 722777"/>
                <a:gd name="connsiteX6" fmla="*/ 418781 w 536458"/>
                <a:gd name="connsiteY6" fmla="*/ 663938 h 722777"/>
                <a:gd name="connsiteX7" fmla="*/ 65345 w 536458"/>
                <a:gd name="connsiteY7" fmla="*/ 663938 h 722777"/>
                <a:gd name="connsiteX8" fmla="*/ 63995 w 536458"/>
                <a:gd name="connsiteY8" fmla="*/ 660598 h 722777"/>
                <a:gd name="connsiteX9" fmla="*/ 0 w 536458"/>
                <a:gd name="connsiteY9" fmla="*/ 0 h 722777"/>
                <a:gd name="connsiteX0" fmla="*/ 182860 w 719318"/>
                <a:gd name="connsiteY0" fmla="*/ 0 h 722777"/>
                <a:gd name="connsiteX1" fmla="*/ 250051 w 719318"/>
                <a:gd name="connsiteY1" fmla="*/ 543864 h 722777"/>
                <a:gd name="connsiteX2" fmla="*/ 601641 w 719318"/>
                <a:gd name="connsiteY2" fmla="*/ 546261 h 722777"/>
                <a:gd name="connsiteX3" fmla="*/ 601641 w 719318"/>
                <a:gd name="connsiteY3" fmla="*/ 487422 h 722777"/>
                <a:gd name="connsiteX4" fmla="*/ 719318 w 719318"/>
                <a:gd name="connsiteY4" fmla="*/ 605100 h 722777"/>
                <a:gd name="connsiteX5" fmla="*/ 601641 w 719318"/>
                <a:gd name="connsiteY5" fmla="*/ 722777 h 722777"/>
                <a:gd name="connsiteX6" fmla="*/ 601641 w 719318"/>
                <a:gd name="connsiteY6" fmla="*/ 663938 h 722777"/>
                <a:gd name="connsiteX7" fmla="*/ 248205 w 719318"/>
                <a:gd name="connsiteY7" fmla="*/ 663938 h 722777"/>
                <a:gd name="connsiteX8" fmla="*/ 0 w 719318"/>
                <a:gd name="connsiteY8" fmla="*/ 605559 h 722777"/>
                <a:gd name="connsiteX9" fmla="*/ 182860 w 719318"/>
                <a:gd name="connsiteY9" fmla="*/ 0 h 722777"/>
                <a:gd name="connsiteX0" fmla="*/ 130059 w 666517"/>
                <a:gd name="connsiteY0" fmla="*/ 28111 h 750888"/>
                <a:gd name="connsiteX1" fmla="*/ 197250 w 666517"/>
                <a:gd name="connsiteY1" fmla="*/ 571975 h 750888"/>
                <a:gd name="connsiteX2" fmla="*/ 548840 w 666517"/>
                <a:gd name="connsiteY2" fmla="*/ 574372 h 750888"/>
                <a:gd name="connsiteX3" fmla="*/ 548840 w 666517"/>
                <a:gd name="connsiteY3" fmla="*/ 515533 h 750888"/>
                <a:gd name="connsiteX4" fmla="*/ 666517 w 666517"/>
                <a:gd name="connsiteY4" fmla="*/ 633211 h 750888"/>
                <a:gd name="connsiteX5" fmla="*/ 548840 w 666517"/>
                <a:gd name="connsiteY5" fmla="*/ 750888 h 750888"/>
                <a:gd name="connsiteX6" fmla="*/ 548840 w 666517"/>
                <a:gd name="connsiteY6" fmla="*/ 692049 h 750888"/>
                <a:gd name="connsiteX7" fmla="*/ 195404 w 666517"/>
                <a:gd name="connsiteY7" fmla="*/ 692049 h 750888"/>
                <a:gd name="connsiteX8" fmla="*/ 0 w 666517"/>
                <a:gd name="connsiteY8" fmla="*/ 0 h 750888"/>
                <a:gd name="connsiteX9" fmla="*/ 130059 w 666517"/>
                <a:gd name="connsiteY9" fmla="*/ 28111 h 750888"/>
                <a:gd name="connsiteX0" fmla="*/ 526104 w 1062562"/>
                <a:gd name="connsiteY0" fmla="*/ 28111 h 750888"/>
                <a:gd name="connsiteX1" fmla="*/ 593295 w 1062562"/>
                <a:gd name="connsiteY1" fmla="*/ 571975 h 750888"/>
                <a:gd name="connsiteX2" fmla="*/ 944885 w 1062562"/>
                <a:gd name="connsiteY2" fmla="*/ 574372 h 750888"/>
                <a:gd name="connsiteX3" fmla="*/ 944885 w 1062562"/>
                <a:gd name="connsiteY3" fmla="*/ 515533 h 750888"/>
                <a:gd name="connsiteX4" fmla="*/ 1062562 w 1062562"/>
                <a:gd name="connsiteY4" fmla="*/ 633211 h 750888"/>
                <a:gd name="connsiteX5" fmla="*/ 944885 w 1062562"/>
                <a:gd name="connsiteY5" fmla="*/ 750888 h 750888"/>
                <a:gd name="connsiteX6" fmla="*/ 944885 w 1062562"/>
                <a:gd name="connsiteY6" fmla="*/ 692049 h 750888"/>
                <a:gd name="connsiteX7" fmla="*/ 0 w 1062562"/>
                <a:gd name="connsiteY7" fmla="*/ 685093 h 750888"/>
                <a:gd name="connsiteX8" fmla="*/ 396045 w 1062562"/>
                <a:gd name="connsiteY8" fmla="*/ 0 h 750888"/>
                <a:gd name="connsiteX9" fmla="*/ 526104 w 1062562"/>
                <a:gd name="connsiteY9" fmla="*/ 28111 h 750888"/>
                <a:gd name="connsiteX0" fmla="*/ 526104 w 1062562"/>
                <a:gd name="connsiteY0" fmla="*/ 28111 h 750888"/>
                <a:gd name="connsiteX1" fmla="*/ 197790 w 1062562"/>
                <a:gd name="connsiteY1" fmla="*/ 561686 h 750888"/>
                <a:gd name="connsiteX2" fmla="*/ 944885 w 1062562"/>
                <a:gd name="connsiteY2" fmla="*/ 574372 h 750888"/>
                <a:gd name="connsiteX3" fmla="*/ 944885 w 1062562"/>
                <a:gd name="connsiteY3" fmla="*/ 515533 h 750888"/>
                <a:gd name="connsiteX4" fmla="*/ 1062562 w 1062562"/>
                <a:gd name="connsiteY4" fmla="*/ 633211 h 750888"/>
                <a:gd name="connsiteX5" fmla="*/ 944885 w 1062562"/>
                <a:gd name="connsiteY5" fmla="*/ 750888 h 750888"/>
                <a:gd name="connsiteX6" fmla="*/ 944885 w 1062562"/>
                <a:gd name="connsiteY6" fmla="*/ 692049 h 750888"/>
                <a:gd name="connsiteX7" fmla="*/ 0 w 1062562"/>
                <a:gd name="connsiteY7" fmla="*/ 685093 h 750888"/>
                <a:gd name="connsiteX8" fmla="*/ 396045 w 1062562"/>
                <a:gd name="connsiteY8" fmla="*/ 0 h 750888"/>
                <a:gd name="connsiteX9" fmla="*/ 526104 w 1062562"/>
                <a:gd name="connsiteY9" fmla="*/ 28111 h 750888"/>
                <a:gd name="connsiteX0" fmla="*/ 526104 w 1062562"/>
                <a:gd name="connsiteY0" fmla="*/ 28111 h 750888"/>
                <a:gd name="connsiteX1" fmla="*/ 197790 w 1062562"/>
                <a:gd name="connsiteY1" fmla="*/ 561686 h 750888"/>
                <a:gd name="connsiteX2" fmla="*/ 944885 w 1062562"/>
                <a:gd name="connsiteY2" fmla="*/ 574372 h 750888"/>
                <a:gd name="connsiteX3" fmla="*/ 944885 w 1062562"/>
                <a:gd name="connsiteY3" fmla="*/ 515533 h 750888"/>
                <a:gd name="connsiteX4" fmla="*/ 1062562 w 1062562"/>
                <a:gd name="connsiteY4" fmla="*/ 633211 h 750888"/>
                <a:gd name="connsiteX5" fmla="*/ 944885 w 1062562"/>
                <a:gd name="connsiteY5" fmla="*/ 750888 h 750888"/>
                <a:gd name="connsiteX6" fmla="*/ 944885 w 1062562"/>
                <a:gd name="connsiteY6" fmla="*/ 692049 h 750888"/>
                <a:gd name="connsiteX7" fmla="*/ 0 w 1062562"/>
                <a:gd name="connsiteY7" fmla="*/ 685093 h 750888"/>
                <a:gd name="connsiteX8" fmla="*/ 396045 w 1062562"/>
                <a:gd name="connsiteY8" fmla="*/ 0 h 750888"/>
                <a:gd name="connsiteX9" fmla="*/ 526104 w 1062562"/>
                <a:gd name="connsiteY9" fmla="*/ 28111 h 750888"/>
                <a:gd name="connsiteX0" fmla="*/ 539612 w 1076070"/>
                <a:gd name="connsiteY0" fmla="*/ 28111 h 750888"/>
                <a:gd name="connsiteX1" fmla="*/ 211298 w 1076070"/>
                <a:gd name="connsiteY1" fmla="*/ 561686 h 750888"/>
                <a:gd name="connsiteX2" fmla="*/ 958393 w 1076070"/>
                <a:gd name="connsiteY2" fmla="*/ 574372 h 750888"/>
                <a:gd name="connsiteX3" fmla="*/ 958393 w 1076070"/>
                <a:gd name="connsiteY3" fmla="*/ 515533 h 750888"/>
                <a:gd name="connsiteX4" fmla="*/ 1076070 w 1076070"/>
                <a:gd name="connsiteY4" fmla="*/ 633211 h 750888"/>
                <a:gd name="connsiteX5" fmla="*/ 958393 w 1076070"/>
                <a:gd name="connsiteY5" fmla="*/ 750888 h 750888"/>
                <a:gd name="connsiteX6" fmla="*/ 958393 w 1076070"/>
                <a:gd name="connsiteY6" fmla="*/ 692049 h 750888"/>
                <a:gd name="connsiteX7" fmla="*/ 13508 w 1076070"/>
                <a:gd name="connsiteY7" fmla="*/ 685093 h 750888"/>
                <a:gd name="connsiteX8" fmla="*/ 409553 w 1076070"/>
                <a:gd name="connsiteY8" fmla="*/ 0 h 750888"/>
                <a:gd name="connsiteX9" fmla="*/ 539612 w 1076070"/>
                <a:gd name="connsiteY9" fmla="*/ 28111 h 750888"/>
                <a:gd name="connsiteX0" fmla="*/ 454302 w 990760"/>
                <a:gd name="connsiteY0" fmla="*/ 28111 h 750888"/>
                <a:gd name="connsiteX1" fmla="*/ 125988 w 990760"/>
                <a:gd name="connsiteY1" fmla="*/ 561686 h 750888"/>
                <a:gd name="connsiteX2" fmla="*/ 873083 w 990760"/>
                <a:gd name="connsiteY2" fmla="*/ 574372 h 750888"/>
                <a:gd name="connsiteX3" fmla="*/ 873083 w 990760"/>
                <a:gd name="connsiteY3" fmla="*/ 515533 h 750888"/>
                <a:gd name="connsiteX4" fmla="*/ 990760 w 990760"/>
                <a:gd name="connsiteY4" fmla="*/ 633211 h 750888"/>
                <a:gd name="connsiteX5" fmla="*/ 873083 w 990760"/>
                <a:gd name="connsiteY5" fmla="*/ 750888 h 750888"/>
                <a:gd name="connsiteX6" fmla="*/ 873083 w 990760"/>
                <a:gd name="connsiteY6" fmla="*/ 692049 h 750888"/>
                <a:gd name="connsiteX7" fmla="*/ 16643 w 990760"/>
                <a:gd name="connsiteY7" fmla="*/ 648168 h 750888"/>
                <a:gd name="connsiteX8" fmla="*/ 324243 w 990760"/>
                <a:gd name="connsiteY8" fmla="*/ 0 h 750888"/>
                <a:gd name="connsiteX9" fmla="*/ 454302 w 990760"/>
                <a:gd name="connsiteY9" fmla="*/ 28111 h 750888"/>
                <a:gd name="connsiteX0" fmla="*/ 452798 w 989256"/>
                <a:gd name="connsiteY0" fmla="*/ 34102 h 756879"/>
                <a:gd name="connsiteX1" fmla="*/ 124484 w 989256"/>
                <a:gd name="connsiteY1" fmla="*/ 567677 h 756879"/>
                <a:gd name="connsiteX2" fmla="*/ 871579 w 989256"/>
                <a:gd name="connsiteY2" fmla="*/ 580363 h 756879"/>
                <a:gd name="connsiteX3" fmla="*/ 871579 w 989256"/>
                <a:gd name="connsiteY3" fmla="*/ 521524 h 756879"/>
                <a:gd name="connsiteX4" fmla="*/ 989256 w 989256"/>
                <a:gd name="connsiteY4" fmla="*/ 639202 h 756879"/>
                <a:gd name="connsiteX5" fmla="*/ 871579 w 989256"/>
                <a:gd name="connsiteY5" fmla="*/ 756879 h 756879"/>
                <a:gd name="connsiteX6" fmla="*/ 871579 w 989256"/>
                <a:gd name="connsiteY6" fmla="*/ 698040 h 756879"/>
                <a:gd name="connsiteX7" fmla="*/ 15139 w 989256"/>
                <a:gd name="connsiteY7" fmla="*/ 654159 h 756879"/>
                <a:gd name="connsiteX8" fmla="*/ 339855 w 989256"/>
                <a:gd name="connsiteY8" fmla="*/ 0 h 756879"/>
                <a:gd name="connsiteX9" fmla="*/ 452798 w 989256"/>
                <a:gd name="connsiteY9" fmla="*/ 34102 h 756879"/>
                <a:gd name="connsiteX0" fmla="*/ 452798 w 989256"/>
                <a:gd name="connsiteY0" fmla="*/ 34102 h 756879"/>
                <a:gd name="connsiteX1" fmla="*/ 172274 w 989256"/>
                <a:gd name="connsiteY1" fmla="*/ 496949 h 756879"/>
                <a:gd name="connsiteX2" fmla="*/ 871579 w 989256"/>
                <a:gd name="connsiteY2" fmla="*/ 580363 h 756879"/>
                <a:gd name="connsiteX3" fmla="*/ 871579 w 989256"/>
                <a:gd name="connsiteY3" fmla="*/ 521524 h 756879"/>
                <a:gd name="connsiteX4" fmla="*/ 989256 w 989256"/>
                <a:gd name="connsiteY4" fmla="*/ 639202 h 756879"/>
                <a:gd name="connsiteX5" fmla="*/ 871579 w 989256"/>
                <a:gd name="connsiteY5" fmla="*/ 756879 h 756879"/>
                <a:gd name="connsiteX6" fmla="*/ 871579 w 989256"/>
                <a:gd name="connsiteY6" fmla="*/ 698040 h 756879"/>
                <a:gd name="connsiteX7" fmla="*/ 15139 w 989256"/>
                <a:gd name="connsiteY7" fmla="*/ 654159 h 756879"/>
                <a:gd name="connsiteX8" fmla="*/ 339855 w 989256"/>
                <a:gd name="connsiteY8" fmla="*/ 0 h 756879"/>
                <a:gd name="connsiteX9" fmla="*/ 452798 w 989256"/>
                <a:gd name="connsiteY9" fmla="*/ 34102 h 756879"/>
                <a:gd name="connsiteX0" fmla="*/ 390100 w 926558"/>
                <a:gd name="connsiteY0" fmla="*/ 34102 h 756879"/>
                <a:gd name="connsiteX1" fmla="*/ 109576 w 926558"/>
                <a:gd name="connsiteY1" fmla="*/ 496949 h 756879"/>
                <a:gd name="connsiteX2" fmla="*/ 808881 w 926558"/>
                <a:gd name="connsiteY2" fmla="*/ 580363 h 756879"/>
                <a:gd name="connsiteX3" fmla="*/ 808881 w 926558"/>
                <a:gd name="connsiteY3" fmla="*/ 521524 h 756879"/>
                <a:gd name="connsiteX4" fmla="*/ 926558 w 926558"/>
                <a:gd name="connsiteY4" fmla="*/ 639202 h 756879"/>
                <a:gd name="connsiteX5" fmla="*/ 808881 w 926558"/>
                <a:gd name="connsiteY5" fmla="*/ 756879 h 756879"/>
                <a:gd name="connsiteX6" fmla="*/ 808881 w 926558"/>
                <a:gd name="connsiteY6" fmla="*/ 698040 h 756879"/>
                <a:gd name="connsiteX7" fmla="*/ 18159 w 926558"/>
                <a:gd name="connsiteY7" fmla="*/ 565560 h 756879"/>
                <a:gd name="connsiteX8" fmla="*/ 277157 w 926558"/>
                <a:gd name="connsiteY8" fmla="*/ 0 h 756879"/>
                <a:gd name="connsiteX9" fmla="*/ 390100 w 926558"/>
                <a:gd name="connsiteY9" fmla="*/ 34102 h 756879"/>
                <a:gd name="connsiteX0" fmla="*/ 418192 w 954650"/>
                <a:gd name="connsiteY0" fmla="*/ 34102 h 756879"/>
                <a:gd name="connsiteX1" fmla="*/ 137668 w 954650"/>
                <a:gd name="connsiteY1" fmla="*/ 496949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18663 w 954650"/>
                <a:gd name="connsiteY1" fmla="*/ 495651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18663 w 954650"/>
                <a:gd name="connsiteY1" fmla="*/ 495651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38967 w 954650"/>
                <a:gd name="connsiteY1" fmla="*/ 477942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8192 w 954650"/>
                <a:gd name="connsiteY0" fmla="*/ 34102 h 756879"/>
                <a:gd name="connsiteX1" fmla="*/ 136105 w 954650"/>
                <a:gd name="connsiteY1" fmla="*/ 484908 h 756879"/>
                <a:gd name="connsiteX2" fmla="*/ 836973 w 954650"/>
                <a:gd name="connsiteY2" fmla="*/ 580363 h 756879"/>
                <a:gd name="connsiteX3" fmla="*/ 836973 w 954650"/>
                <a:gd name="connsiteY3" fmla="*/ 521524 h 756879"/>
                <a:gd name="connsiteX4" fmla="*/ 954650 w 954650"/>
                <a:gd name="connsiteY4" fmla="*/ 639202 h 756879"/>
                <a:gd name="connsiteX5" fmla="*/ 836973 w 954650"/>
                <a:gd name="connsiteY5" fmla="*/ 756879 h 756879"/>
                <a:gd name="connsiteX6" fmla="*/ 836973 w 954650"/>
                <a:gd name="connsiteY6" fmla="*/ 698040 h 756879"/>
                <a:gd name="connsiteX7" fmla="*/ 16664 w 954650"/>
                <a:gd name="connsiteY7" fmla="*/ 544446 h 756879"/>
                <a:gd name="connsiteX8" fmla="*/ 305249 w 954650"/>
                <a:gd name="connsiteY8" fmla="*/ 0 h 756879"/>
                <a:gd name="connsiteX9" fmla="*/ 418192 w 954650"/>
                <a:gd name="connsiteY9" fmla="*/ 34102 h 756879"/>
                <a:gd name="connsiteX0" fmla="*/ 416200 w 952658"/>
                <a:gd name="connsiteY0" fmla="*/ 42145 h 764922"/>
                <a:gd name="connsiteX1" fmla="*/ 134113 w 952658"/>
                <a:gd name="connsiteY1" fmla="*/ 492951 h 764922"/>
                <a:gd name="connsiteX2" fmla="*/ 834981 w 952658"/>
                <a:gd name="connsiteY2" fmla="*/ 588406 h 764922"/>
                <a:gd name="connsiteX3" fmla="*/ 834981 w 952658"/>
                <a:gd name="connsiteY3" fmla="*/ 529567 h 764922"/>
                <a:gd name="connsiteX4" fmla="*/ 952658 w 952658"/>
                <a:gd name="connsiteY4" fmla="*/ 647245 h 764922"/>
                <a:gd name="connsiteX5" fmla="*/ 834981 w 952658"/>
                <a:gd name="connsiteY5" fmla="*/ 764922 h 764922"/>
                <a:gd name="connsiteX6" fmla="*/ 834981 w 952658"/>
                <a:gd name="connsiteY6" fmla="*/ 706083 h 764922"/>
                <a:gd name="connsiteX7" fmla="*/ 14672 w 952658"/>
                <a:gd name="connsiteY7" fmla="*/ 552489 h 764922"/>
                <a:gd name="connsiteX8" fmla="*/ 325287 w 952658"/>
                <a:gd name="connsiteY8" fmla="*/ 0 h 764922"/>
                <a:gd name="connsiteX9" fmla="*/ 416200 w 952658"/>
                <a:gd name="connsiteY9" fmla="*/ 42145 h 764922"/>
                <a:gd name="connsiteX0" fmla="*/ 414019 w 950477"/>
                <a:gd name="connsiteY0" fmla="*/ 42145 h 764922"/>
                <a:gd name="connsiteX1" fmla="*/ 131932 w 950477"/>
                <a:gd name="connsiteY1" fmla="*/ 492951 h 764922"/>
                <a:gd name="connsiteX2" fmla="*/ 832800 w 950477"/>
                <a:gd name="connsiteY2" fmla="*/ 588406 h 764922"/>
                <a:gd name="connsiteX3" fmla="*/ 832800 w 950477"/>
                <a:gd name="connsiteY3" fmla="*/ 529567 h 764922"/>
                <a:gd name="connsiteX4" fmla="*/ 950477 w 950477"/>
                <a:gd name="connsiteY4" fmla="*/ 647245 h 764922"/>
                <a:gd name="connsiteX5" fmla="*/ 832800 w 950477"/>
                <a:gd name="connsiteY5" fmla="*/ 764922 h 764922"/>
                <a:gd name="connsiteX6" fmla="*/ 832800 w 950477"/>
                <a:gd name="connsiteY6" fmla="*/ 706083 h 764922"/>
                <a:gd name="connsiteX7" fmla="*/ 14761 w 950477"/>
                <a:gd name="connsiteY7" fmla="*/ 519229 h 764922"/>
                <a:gd name="connsiteX8" fmla="*/ 323106 w 950477"/>
                <a:gd name="connsiteY8" fmla="*/ 0 h 764922"/>
                <a:gd name="connsiteX9" fmla="*/ 414019 w 950477"/>
                <a:gd name="connsiteY9" fmla="*/ 42145 h 764922"/>
                <a:gd name="connsiteX0" fmla="*/ 405961 w 942419"/>
                <a:gd name="connsiteY0" fmla="*/ 42145 h 764922"/>
                <a:gd name="connsiteX1" fmla="*/ 123874 w 942419"/>
                <a:gd name="connsiteY1" fmla="*/ 492951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08703 w 942419"/>
                <a:gd name="connsiteY1" fmla="*/ 470435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08703 w 942419"/>
                <a:gd name="connsiteY1" fmla="*/ 470435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25657 w 942419"/>
                <a:gd name="connsiteY1" fmla="*/ 466819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29921 w 942419"/>
                <a:gd name="connsiteY1" fmla="*/ 474271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405961 w 942419"/>
                <a:gd name="connsiteY0" fmla="*/ 42145 h 764922"/>
                <a:gd name="connsiteX1" fmla="*/ 138938 w 942419"/>
                <a:gd name="connsiteY1" fmla="*/ 482047 h 764922"/>
                <a:gd name="connsiteX2" fmla="*/ 824742 w 942419"/>
                <a:gd name="connsiteY2" fmla="*/ 588406 h 764922"/>
                <a:gd name="connsiteX3" fmla="*/ 824742 w 942419"/>
                <a:gd name="connsiteY3" fmla="*/ 529567 h 764922"/>
                <a:gd name="connsiteX4" fmla="*/ 942419 w 942419"/>
                <a:gd name="connsiteY4" fmla="*/ 647245 h 764922"/>
                <a:gd name="connsiteX5" fmla="*/ 824742 w 942419"/>
                <a:gd name="connsiteY5" fmla="*/ 764922 h 764922"/>
                <a:gd name="connsiteX6" fmla="*/ 824742 w 942419"/>
                <a:gd name="connsiteY6" fmla="*/ 706083 h 764922"/>
                <a:gd name="connsiteX7" fmla="*/ 6703 w 942419"/>
                <a:gd name="connsiteY7" fmla="*/ 519229 h 764922"/>
                <a:gd name="connsiteX8" fmla="*/ 315048 w 942419"/>
                <a:gd name="connsiteY8" fmla="*/ 0 h 764922"/>
                <a:gd name="connsiteX9" fmla="*/ 405961 w 942419"/>
                <a:gd name="connsiteY9" fmla="*/ 42145 h 764922"/>
                <a:gd name="connsiteX0" fmla="*/ 394188 w 930646"/>
                <a:gd name="connsiteY0" fmla="*/ 42145 h 764922"/>
                <a:gd name="connsiteX1" fmla="*/ 127165 w 930646"/>
                <a:gd name="connsiteY1" fmla="*/ 482047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29541 w 930646"/>
                <a:gd name="connsiteY1" fmla="*/ 482210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29541 w 930646"/>
                <a:gd name="connsiteY1" fmla="*/ 482210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39854 w 930646"/>
                <a:gd name="connsiteY1" fmla="*/ 470980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94188 w 930646"/>
                <a:gd name="connsiteY0" fmla="*/ 42145 h 764922"/>
                <a:gd name="connsiteX1" fmla="*/ 164747 w 930646"/>
                <a:gd name="connsiteY1" fmla="*/ 455971 h 764922"/>
                <a:gd name="connsiteX2" fmla="*/ 812969 w 930646"/>
                <a:gd name="connsiteY2" fmla="*/ 588406 h 764922"/>
                <a:gd name="connsiteX3" fmla="*/ 812969 w 930646"/>
                <a:gd name="connsiteY3" fmla="*/ 529567 h 764922"/>
                <a:gd name="connsiteX4" fmla="*/ 930646 w 930646"/>
                <a:gd name="connsiteY4" fmla="*/ 647245 h 764922"/>
                <a:gd name="connsiteX5" fmla="*/ 812969 w 930646"/>
                <a:gd name="connsiteY5" fmla="*/ 764922 h 764922"/>
                <a:gd name="connsiteX6" fmla="*/ 812969 w 930646"/>
                <a:gd name="connsiteY6" fmla="*/ 706083 h 764922"/>
                <a:gd name="connsiteX7" fmla="*/ 6970 w 930646"/>
                <a:gd name="connsiteY7" fmla="*/ 517665 h 764922"/>
                <a:gd name="connsiteX8" fmla="*/ 303275 w 930646"/>
                <a:gd name="connsiteY8" fmla="*/ 0 h 764922"/>
                <a:gd name="connsiteX9" fmla="*/ 394188 w 930646"/>
                <a:gd name="connsiteY9" fmla="*/ 42145 h 764922"/>
                <a:gd name="connsiteX0" fmla="*/ 366244 w 902702"/>
                <a:gd name="connsiteY0" fmla="*/ 42145 h 764922"/>
                <a:gd name="connsiteX1" fmla="*/ 136803 w 902702"/>
                <a:gd name="connsiteY1" fmla="*/ 455971 h 764922"/>
                <a:gd name="connsiteX2" fmla="*/ 785025 w 902702"/>
                <a:gd name="connsiteY2" fmla="*/ 588406 h 764922"/>
                <a:gd name="connsiteX3" fmla="*/ 785025 w 902702"/>
                <a:gd name="connsiteY3" fmla="*/ 529567 h 764922"/>
                <a:gd name="connsiteX4" fmla="*/ 902702 w 902702"/>
                <a:gd name="connsiteY4" fmla="*/ 647245 h 764922"/>
                <a:gd name="connsiteX5" fmla="*/ 785025 w 902702"/>
                <a:gd name="connsiteY5" fmla="*/ 764922 h 764922"/>
                <a:gd name="connsiteX6" fmla="*/ 785025 w 902702"/>
                <a:gd name="connsiteY6" fmla="*/ 706083 h 764922"/>
                <a:gd name="connsiteX7" fmla="*/ 7697 w 902702"/>
                <a:gd name="connsiteY7" fmla="*/ 517236 h 764922"/>
                <a:gd name="connsiteX8" fmla="*/ 275331 w 902702"/>
                <a:gd name="connsiteY8" fmla="*/ 0 h 764922"/>
                <a:gd name="connsiteX9" fmla="*/ 366244 w 902702"/>
                <a:gd name="connsiteY9" fmla="*/ 42145 h 764922"/>
                <a:gd name="connsiteX0" fmla="*/ 368457 w 904915"/>
                <a:gd name="connsiteY0" fmla="*/ 42145 h 764922"/>
                <a:gd name="connsiteX1" fmla="*/ 139016 w 904915"/>
                <a:gd name="connsiteY1" fmla="*/ 455971 h 764922"/>
                <a:gd name="connsiteX2" fmla="*/ 787238 w 904915"/>
                <a:gd name="connsiteY2" fmla="*/ 588406 h 764922"/>
                <a:gd name="connsiteX3" fmla="*/ 787238 w 904915"/>
                <a:gd name="connsiteY3" fmla="*/ 529567 h 764922"/>
                <a:gd name="connsiteX4" fmla="*/ 904915 w 904915"/>
                <a:gd name="connsiteY4" fmla="*/ 647245 h 764922"/>
                <a:gd name="connsiteX5" fmla="*/ 787238 w 904915"/>
                <a:gd name="connsiteY5" fmla="*/ 764922 h 764922"/>
                <a:gd name="connsiteX6" fmla="*/ 787238 w 904915"/>
                <a:gd name="connsiteY6" fmla="*/ 706083 h 764922"/>
                <a:gd name="connsiteX7" fmla="*/ 9910 w 904915"/>
                <a:gd name="connsiteY7" fmla="*/ 517236 h 764922"/>
                <a:gd name="connsiteX8" fmla="*/ 277544 w 904915"/>
                <a:gd name="connsiteY8" fmla="*/ 0 h 764922"/>
                <a:gd name="connsiteX9" fmla="*/ 368457 w 904915"/>
                <a:gd name="connsiteY9" fmla="*/ 42145 h 764922"/>
                <a:gd name="connsiteX0" fmla="*/ 347394 w 883852"/>
                <a:gd name="connsiteY0" fmla="*/ 42145 h 764922"/>
                <a:gd name="connsiteX1" fmla="*/ 117953 w 883852"/>
                <a:gd name="connsiteY1" fmla="*/ 455971 h 764922"/>
                <a:gd name="connsiteX2" fmla="*/ 766175 w 883852"/>
                <a:gd name="connsiteY2" fmla="*/ 588406 h 764922"/>
                <a:gd name="connsiteX3" fmla="*/ 766175 w 883852"/>
                <a:gd name="connsiteY3" fmla="*/ 529567 h 764922"/>
                <a:gd name="connsiteX4" fmla="*/ 883852 w 883852"/>
                <a:gd name="connsiteY4" fmla="*/ 647245 h 764922"/>
                <a:gd name="connsiteX5" fmla="*/ 766175 w 883852"/>
                <a:gd name="connsiteY5" fmla="*/ 764922 h 764922"/>
                <a:gd name="connsiteX6" fmla="*/ 766175 w 883852"/>
                <a:gd name="connsiteY6" fmla="*/ 706083 h 764922"/>
                <a:gd name="connsiteX7" fmla="*/ 10716 w 883852"/>
                <a:gd name="connsiteY7" fmla="*/ 511568 h 764922"/>
                <a:gd name="connsiteX8" fmla="*/ 256481 w 883852"/>
                <a:gd name="connsiteY8" fmla="*/ 0 h 764922"/>
                <a:gd name="connsiteX9" fmla="*/ 347394 w 883852"/>
                <a:gd name="connsiteY9" fmla="*/ 42145 h 764922"/>
                <a:gd name="connsiteX0" fmla="*/ 352114 w 888572"/>
                <a:gd name="connsiteY0" fmla="*/ 42145 h 764922"/>
                <a:gd name="connsiteX1" fmla="*/ 122673 w 888572"/>
                <a:gd name="connsiteY1" fmla="*/ 455971 h 764922"/>
                <a:gd name="connsiteX2" fmla="*/ 770895 w 888572"/>
                <a:gd name="connsiteY2" fmla="*/ 588406 h 764922"/>
                <a:gd name="connsiteX3" fmla="*/ 770895 w 888572"/>
                <a:gd name="connsiteY3" fmla="*/ 529567 h 764922"/>
                <a:gd name="connsiteX4" fmla="*/ 888572 w 888572"/>
                <a:gd name="connsiteY4" fmla="*/ 647245 h 764922"/>
                <a:gd name="connsiteX5" fmla="*/ 770895 w 888572"/>
                <a:gd name="connsiteY5" fmla="*/ 764922 h 764922"/>
                <a:gd name="connsiteX6" fmla="*/ 770895 w 888572"/>
                <a:gd name="connsiteY6" fmla="*/ 706083 h 764922"/>
                <a:gd name="connsiteX7" fmla="*/ 10523 w 888572"/>
                <a:gd name="connsiteY7" fmla="*/ 513619 h 764922"/>
                <a:gd name="connsiteX8" fmla="*/ 261201 w 888572"/>
                <a:gd name="connsiteY8" fmla="*/ 0 h 764922"/>
                <a:gd name="connsiteX9" fmla="*/ 352114 w 888572"/>
                <a:gd name="connsiteY9" fmla="*/ 42145 h 764922"/>
                <a:gd name="connsiteX0" fmla="*/ 356571 w 893029"/>
                <a:gd name="connsiteY0" fmla="*/ 963352 h 1686129"/>
                <a:gd name="connsiteX1" fmla="*/ 127130 w 893029"/>
                <a:gd name="connsiteY1" fmla="*/ 1377178 h 1686129"/>
                <a:gd name="connsiteX2" fmla="*/ 775352 w 893029"/>
                <a:gd name="connsiteY2" fmla="*/ 1509613 h 1686129"/>
                <a:gd name="connsiteX3" fmla="*/ 775352 w 893029"/>
                <a:gd name="connsiteY3" fmla="*/ 1450774 h 1686129"/>
                <a:gd name="connsiteX4" fmla="*/ 893029 w 893029"/>
                <a:gd name="connsiteY4" fmla="*/ 1568452 h 1686129"/>
                <a:gd name="connsiteX5" fmla="*/ 775352 w 893029"/>
                <a:gd name="connsiteY5" fmla="*/ 1686129 h 1686129"/>
                <a:gd name="connsiteX6" fmla="*/ 775352 w 893029"/>
                <a:gd name="connsiteY6" fmla="*/ 1627290 h 1686129"/>
                <a:gd name="connsiteX7" fmla="*/ 14980 w 893029"/>
                <a:gd name="connsiteY7" fmla="*/ 1434826 h 1686129"/>
                <a:gd name="connsiteX8" fmla="*/ 290350 w 893029"/>
                <a:gd name="connsiteY8" fmla="*/ 0 h 1686129"/>
                <a:gd name="connsiteX9" fmla="*/ 356571 w 893029"/>
                <a:gd name="connsiteY9" fmla="*/ 963352 h 1686129"/>
                <a:gd name="connsiteX0" fmla="*/ 414377 w 893029"/>
                <a:gd name="connsiteY0" fmla="*/ 69864 h 1686129"/>
                <a:gd name="connsiteX1" fmla="*/ 127130 w 893029"/>
                <a:gd name="connsiteY1" fmla="*/ 1377178 h 1686129"/>
                <a:gd name="connsiteX2" fmla="*/ 775352 w 893029"/>
                <a:gd name="connsiteY2" fmla="*/ 1509613 h 1686129"/>
                <a:gd name="connsiteX3" fmla="*/ 775352 w 893029"/>
                <a:gd name="connsiteY3" fmla="*/ 1450774 h 1686129"/>
                <a:gd name="connsiteX4" fmla="*/ 893029 w 893029"/>
                <a:gd name="connsiteY4" fmla="*/ 1568452 h 1686129"/>
                <a:gd name="connsiteX5" fmla="*/ 775352 w 893029"/>
                <a:gd name="connsiteY5" fmla="*/ 1686129 h 1686129"/>
                <a:gd name="connsiteX6" fmla="*/ 775352 w 893029"/>
                <a:gd name="connsiteY6" fmla="*/ 1627290 h 1686129"/>
                <a:gd name="connsiteX7" fmla="*/ 14980 w 893029"/>
                <a:gd name="connsiteY7" fmla="*/ 1434826 h 1686129"/>
                <a:gd name="connsiteX8" fmla="*/ 290350 w 893029"/>
                <a:gd name="connsiteY8" fmla="*/ 0 h 1686129"/>
                <a:gd name="connsiteX9" fmla="*/ 414377 w 893029"/>
                <a:gd name="connsiteY9" fmla="*/ 69864 h 1686129"/>
                <a:gd name="connsiteX0" fmla="*/ 1021138 w 1499790"/>
                <a:gd name="connsiteY0" fmla="*/ 69864 h 1686129"/>
                <a:gd name="connsiteX1" fmla="*/ 733891 w 1499790"/>
                <a:gd name="connsiteY1" fmla="*/ 1377178 h 1686129"/>
                <a:gd name="connsiteX2" fmla="*/ 1382113 w 1499790"/>
                <a:gd name="connsiteY2" fmla="*/ 1509613 h 1686129"/>
                <a:gd name="connsiteX3" fmla="*/ 1382113 w 1499790"/>
                <a:gd name="connsiteY3" fmla="*/ 1450774 h 1686129"/>
                <a:gd name="connsiteX4" fmla="*/ 1499790 w 1499790"/>
                <a:gd name="connsiteY4" fmla="*/ 1568452 h 1686129"/>
                <a:gd name="connsiteX5" fmla="*/ 1382113 w 1499790"/>
                <a:gd name="connsiteY5" fmla="*/ 1686129 h 1686129"/>
                <a:gd name="connsiteX6" fmla="*/ 1382113 w 1499790"/>
                <a:gd name="connsiteY6" fmla="*/ 1627290 h 1686129"/>
                <a:gd name="connsiteX7" fmla="*/ 5210 w 1499790"/>
                <a:gd name="connsiteY7" fmla="*/ 1329094 h 1686129"/>
                <a:gd name="connsiteX8" fmla="*/ 897111 w 1499790"/>
                <a:gd name="connsiteY8" fmla="*/ 0 h 1686129"/>
                <a:gd name="connsiteX9" fmla="*/ 1021138 w 1499790"/>
                <a:gd name="connsiteY9" fmla="*/ 69864 h 1686129"/>
                <a:gd name="connsiteX0" fmla="*/ 1021138 w 1499790"/>
                <a:gd name="connsiteY0" fmla="*/ 69864 h 1686129"/>
                <a:gd name="connsiteX1" fmla="*/ 177188 w 1499790"/>
                <a:gd name="connsiteY1" fmla="*/ 1234159 h 1686129"/>
                <a:gd name="connsiteX2" fmla="*/ 1382113 w 1499790"/>
                <a:gd name="connsiteY2" fmla="*/ 1509613 h 1686129"/>
                <a:gd name="connsiteX3" fmla="*/ 1382113 w 1499790"/>
                <a:gd name="connsiteY3" fmla="*/ 1450774 h 1686129"/>
                <a:gd name="connsiteX4" fmla="*/ 1499790 w 1499790"/>
                <a:gd name="connsiteY4" fmla="*/ 1568452 h 1686129"/>
                <a:gd name="connsiteX5" fmla="*/ 1382113 w 1499790"/>
                <a:gd name="connsiteY5" fmla="*/ 1686129 h 1686129"/>
                <a:gd name="connsiteX6" fmla="*/ 1382113 w 1499790"/>
                <a:gd name="connsiteY6" fmla="*/ 1627290 h 1686129"/>
                <a:gd name="connsiteX7" fmla="*/ 5210 w 1499790"/>
                <a:gd name="connsiteY7" fmla="*/ 1329094 h 1686129"/>
                <a:gd name="connsiteX8" fmla="*/ 897111 w 1499790"/>
                <a:gd name="connsiteY8" fmla="*/ 0 h 1686129"/>
                <a:gd name="connsiteX9" fmla="*/ 1021138 w 1499790"/>
                <a:gd name="connsiteY9" fmla="*/ 69864 h 1686129"/>
                <a:gd name="connsiteX0" fmla="*/ 1021138 w 1499790"/>
                <a:gd name="connsiteY0" fmla="*/ 69864 h 1686129"/>
                <a:gd name="connsiteX1" fmla="*/ 177188 w 1499790"/>
                <a:gd name="connsiteY1" fmla="*/ 1234159 h 1686129"/>
                <a:gd name="connsiteX2" fmla="*/ 1382113 w 1499790"/>
                <a:gd name="connsiteY2" fmla="*/ 1509613 h 1686129"/>
                <a:gd name="connsiteX3" fmla="*/ 1382113 w 1499790"/>
                <a:gd name="connsiteY3" fmla="*/ 1450774 h 1686129"/>
                <a:gd name="connsiteX4" fmla="*/ 1499790 w 1499790"/>
                <a:gd name="connsiteY4" fmla="*/ 1568452 h 1686129"/>
                <a:gd name="connsiteX5" fmla="*/ 1382113 w 1499790"/>
                <a:gd name="connsiteY5" fmla="*/ 1686129 h 1686129"/>
                <a:gd name="connsiteX6" fmla="*/ 1382113 w 1499790"/>
                <a:gd name="connsiteY6" fmla="*/ 1627290 h 1686129"/>
                <a:gd name="connsiteX7" fmla="*/ 5210 w 1499790"/>
                <a:gd name="connsiteY7" fmla="*/ 1329094 h 1686129"/>
                <a:gd name="connsiteX8" fmla="*/ 897111 w 1499790"/>
                <a:gd name="connsiteY8" fmla="*/ 0 h 1686129"/>
                <a:gd name="connsiteX9" fmla="*/ 1021138 w 1499790"/>
                <a:gd name="connsiteY9" fmla="*/ 69864 h 1686129"/>
                <a:gd name="connsiteX0" fmla="*/ 1021003 w 1499655"/>
                <a:gd name="connsiteY0" fmla="*/ 69864 h 1686129"/>
                <a:gd name="connsiteX1" fmla="*/ 177053 w 1499655"/>
                <a:gd name="connsiteY1" fmla="*/ 1234159 h 1686129"/>
                <a:gd name="connsiteX2" fmla="*/ 1381978 w 1499655"/>
                <a:gd name="connsiteY2" fmla="*/ 1509613 h 1686129"/>
                <a:gd name="connsiteX3" fmla="*/ 1381978 w 1499655"/>
                <a:gd name="connsiteY3" fmla="*/ 1450774 h 1686129"/>
                <a:gd name="connsiteX4" fmla="*/ 1499655 w 1499655"/>
                <a:gd name="connsiteY4" fmla="*/ 1568452 h 1686129"/>
                <a:gd name="connsiteX5" fmla="*/ 1381978 w 1499655"/>
                <a:gd name="connsiteY5" fmla="*/ 1686129 h 1686129"/>
                <a:gd name="connsiteX6" fmla="*/ 1381978 w 1499655"/>
                <a:gd name="connsiteY6" fmla="*/ 1627290 h 1686129"/>
                <a:gd name="connsiteX7" fmla="*/ 5075 w 1499655"/>
                <a:gd name="connsiteY7" fmla="*/ 1329094 h 1686129"/>
                <a:gd name="connsiteX8" fmla="*/ 896976 w 1499655"/>
                <a:gd name="connsiteY8" fmla="*/ 0 h 1686129"/>
                <a:gd name="connsiteX9" fmla="*/ 1021003 w 1499655"/>
                <a:gd name="connsiteY9" fmla="*/ 69864 h 1686129"/>
                <a:gd name="connsiteX0" fmla="*/ 1054589 w 1533241"/>
                <a:gd name="connsiteY0" fmla="*/ 69864 h 1686129"/>
                <a:gd name="connsiteX1" fmla="*/ 210639 w 1533241"/>
                <a:gd name="connsiteY1" fmla="*/ 1234159 h 1686129"/>
                <a:gd name="connsiteX2" fmla="*/ 1415564 w 1533241"/>
                <a:gd name="connsiteY2" fmla="*/ 1509613 h 1686129"/>
                <a:gd name="connsiteX3" fmla="*/ 1415564 w 1533241"/>
                <a:gd name="connsiteY3" fmla="*/ 1450774 h 1686129"/>
                <a:gd name="connsiteX4" fmla="*/ 1533241 w 1533241"/>
                <a:gd name="connsiteY4" fmla="*/ 1568452 h 1686129"/>
                <a:gd name="connsiteX5" fmla="*/ 1415564 w 1533241"/>
                <a:gd name="connsiteY5" fmla="*/ 1686129 h 1686129"/>
                <a:gd name="connsiteX6" fmla="*/ 1415564 w 1533241"/>
                <a:gd name="connsiteY6" fmla="*/ 1627290 h 1686129"/>
                <a:gd name="connsiteX7" fmla="*/ 4898 w 1533241"/>
                <a:gd name="connsiteY7" fmla="*/ 1310878 h 1686129"/>
                <a:gd name="connsiteX8" fmla="*/ 930562 w 1533241"/>
                <a:gd name="connsiteY8" fmla="*/ 0 h 1686129"/>
                <a:gd name="connsiteX9" fmla="*/ 1054589 w 1533241"/>
                <a:gd name="connsiteY9" fmla="*/ 69864 h 1686129"/>
                <a:gd name="connsiteX0" fmla="*/ 1054589 w 1533241"/>
                <a:gd name="connsiteY0" fmla="*/ 69864 h 1686129"/>
                <a:gd name="connsiteX1" fmla="*/ 191634 w 1533241"/>
                <a:gd name="connsiteY1" fmla="*/ 1232862 h 1686129"/>
                <a:gd name="connsiteX2" fmla="*/ 1415564 w 1533241"/>
                <a:gd name="connsiteY2" fmla="*/ 1509613 h 1686129"/>
                <a:gd name="connsiteX3" fmla="*/ 1415564 w 1533241"/>
                <a:gd name="connsiteY3" fmla="*/ 1450774 h 1686129"/>
                <a:gd name="connsiteX4" fmla="*/ 1533241 w 1533241"/>
                <a:gd name="connsiteY4" fmla="*/ 1568452 h 1686129"/>
                <a:gd name="connsiteX5" fmla="*/ 1415564 w 1533241"/>
                <a:gd name="connsiteY5" fmla="*/ 1686129 h 1686129"/>
                <a:gd name="connsiteX6" fmla="*/ 1415564 w 1533241"/>
                <a:gd name="connsiteY6" fmla="*/ 1627290 h 1686129"/>
                <a:gd name="connsiteX7" fmla="*/ 4898 w 1533241"/>
                <a:gd name="connsiteY7" fmla="*/ 1310878 h 1686129"/>
                <a:gd name="connsiteX8" fmla="*/ 930562 w 1533241"/>
                <a:gd name="connsiteY8" fmla="*/ 0 h 1686129"/>
                <a:gd name="connsiteX9" fmla="*/ 1054589 w 1533241"/>
                <a:gd name="connsiteY9" fmla="*/ 69864 h 1686129"/>
                <a:gd name="connsiteX0" fmla="*/ 1054589 w 1533241"/>
                <a:gd name="connsiteY0" fmla="*/ 69864 h 1686129"/>
                <a:gd name="connsiteX1" fmla="*/ 157888 w 1533241"/>
                <a:gd name="connsiteY1" fmla="*/ 1237719 h 1686129"/>
                <a:gd name="connsiteX2" fmla="*/ 1415564 w 1533241"/>
                <a:gd name="connsiteY2" fmla="*/ 1509613 h 1686129"/>
                <a:gd name="connsiteX3" fmla="*/ 1415564 w 1533241"/>
                <a:gd name="connsiteY3" fmla="*/ 1450774 h 1686129"/>
                <a:gd name="connsiteX4" fmla="*/ 1533241 w 1533241"/>
                <a:gd name="connsiteY4" fmla="*/ 1568452 h 1686129"/>
                <a:gd name="connsiteX5" fmla="*/ 1415564 w 1533241"/>
                <a:gd name="connsiteY5" fmla="*/ 1686129 h 1686129"/>
                <a:gd name="connsiteX6" fmla="*/ 1415564 w 1533241"/>
                <a:gd name="connsiteY6" fmla="*/ 1627290 h 1686129"/>
                <a:gd name="connsiteX7" fmla="*/ 4898 w 1533241"/>
                <a:gd name="connsiteY7" fmla="*/ 1310878 h 1686129"/>
                <a:gd name="connsiteX8" fmla="*/ 930562 w 1533241"/>
                <a:gd name="connsiteY8" fmla="*/ 0 h 1686129"/>
                <a:gd name="connsiteX9" fmla="*/ 1054589 w 1533241"/>
                <a:gd name="connsiteY9" fmla="*/ 69864 h 1686129"/>
                <a:gd name="connsiteX0" fmla="*/ 1054589 w 1533241"/>
                <a:gd name="connsiteY0" fmla="*/ 69864 h 1686129"/>
                <a:gd name="connsiteX1" fmla="*/ 157888 w 1533241"/>
                <a:gd name="connsiteY1" fmla="*/ 1237719 h 1686129"/>
                <a:gd name="connsiteX2" fmla="*/ 1415564 w 1533241"/>
                <a:gd name="connsiteY2" fmla="*/ 1509613 h 1686129"/>
                <a:gd name="connsiteX3" fmla="*/ 1415564 w 1533241"/>
                <a:gd name="connsiteY3" fmla="*/ 1450774 h 1686129"/>
                <a:gd name="connsiteX4" fmla="*/ 1533241 w 1533241"/>
                <a:gd name="connsiteY4" fmla="*/ 1568452 h 1686129"/>
                <a:gd name="connsiteX5" fmla="*/ 1415564 w 1533241"/>
                <a:gd name="connsiteY5" fmla="*/ 1686129 h 1686129"/>
                <a:gd name="connsiteX6" fmla="*/ 1415564 w 1533241"/>
                <a:gd name="connsiteY6" fmla="*/ 1627290 h 1686129"/>
                <a:gd name="connsiteX7" fmla="*/ 4898 w 1533241"/>
                <a:gd name="connsiteY7" fmla="*/ 1310878 h 1686129"/>
                <a:gd name="connsiteX8" fmla="*/ 930562 w 1533241"/>
                <a:gd name="connsiteY8" fmla="*/ 0 h 1686129"/>
                <a:gd name="connsiteX9" fmla="*/ 1054589 w 1533241"/>
                <a:gd name="connsiteY9" fmla="*/ 69864 h 1686129"/>
                <a:gd name="connsiteX0" fmla="*/ 1053628 w 1532280"/>
                <a:gd name="connsiteY0" fmla="*/ 69864 h 1686129"/>
                <a:gd name="connsiteX1" fmla="*/ 156927 w 1532280"/>
                <a:gd name="connsiteY1" fmla="*/ 1237719 h 1686129"/>
                <a:gd name="connsiteX2" fmla="*/ 1414603 w 1532280"/>
                <a:gd name="connsiteY2" fmla="*/ 1509613 h 1686129"/>
                <a:gd name="connsiteX3" fmla="*/ 1414603 w 1532280"/>
                <a:gd name="connsiteY3" fmla="*/ 1450774 h 1686129"/>
                <a:gd name="connsiteX4" fmla="*/ 1532280 w 1532280"/>
                <a:gd name="connsiteY4" fmla="*/ 1568452 h 1686129"/>
                <a:gd name="connsiteX5" fmla="*/ 1414603 w 1532280"/>
                <a:gd name="connsiteY5" fmla="*/ 1686129 h 1686129"/>
                <a:gd name="connsiteX6" fmla="*/ 1414603 w 1532280"/>
                <a:gd name="connsiteY6" fmla="*/ 1627290 h 1686129"/>
                <a:gd name="connsiteX7" fmla="*/ 3937 w 1532280"/>
                <a:gd name="connsiteY7" fmla="*/ 1310878 h 1686129"/>
                <a:gd name="connsiteX8" fmla="*/ 929601 w 1532280"/>
                <a:gd name="connsiteY8" fmla="*/ 0 h 1686129"/>
                <a:gd name="connsiteX9" fmla="*/ 1053628 w 1532280"/>
                <a:gd name="connsiteY9" fmla="*/ 69864 h 1686129"/>
                <a:gd name="connsiteX0" fmla="*/ 1059111 w 1537763"/>
                <a:gd name="connsiteY0" fmla="*/ 69864 h 1686129"/>
                <a:gd name="connsiteX1" fmla="*/ 162410 w 1537763"/>
                <a:gd name="connsiteY1" fmla="*/ 1237719 h 1686129"/>
                <a:gd name="connsiteX2" fmla="*/ 1420086 w 1537763"/>
                <a:gd name="connsiteY2" fmla="*/ 1509613 h 1686129"/>
                <a:gd name="connsiteX3" fmla="*/ 1420086 w 1537763"/>
                <a:gd name="connsiteY3" fmla="*/ 1450774 h 1686129"/>
                <a:gd name="connsiteX4" fmla="*/ 1537763 w 1537763"/>
                <a:gd name="connsiteY4" fmla="*/ 1568452 h 1686129"/>
                <a:gd name="connsiteX5" fmla="*/ 1420086 w 1537763"/>
                <a:gd name="connsiteY5" fmla="*/ 1686129 h 1686129"/>
                <a:gd name="connsiteX6" fmla="*/ 1420086 w 1537763"/>
                <a:gd name="connsiteY6" fmla="*/ 1627290 h 1686129"/>
                <a:gd name="connsiteX7" fmla="*/ 3914 w 1537763"/>
                <a:gd name="connsiteY7" fmla="*/ 1286635 h 1686129"/>
                <a:gd name="connsiteX8" fmla="*/ 935084 w 1537763"/>
                <a:gd name="connsiteY8" fmla="*/ 0 h 1686129"/>
                <a:gd name="connsiteX9" fmla="*/ 1059111 w 1537763"/>
                <a:gd name="connsiteY9" fmla="*/ 69864 h 1686129"/>
                <a:gd name="connsiteX0" fmla="*/ 1059111 w 1537763"/>
                <a:gd name="connsiteY0" fmla="*/ 69864 h 1686129"/>
                <a:gd name="connsiteX1" fmla="*/ 171102 w 1537763"/>
                <a:gd name="connsiteY1" fmla="*/ 1250246 h 1686129"/>
                <a:gd name="connsiteX2" fmla="*/ 1420086 w 1537763"/>
                <a:gd name="connsiteY2" fmla="*/ 1509613 h 1686129"/>
                <a:gd name="connsiteX3" fmla="*/ 1420086 w 1537763"/>
                <a:gd name="connsiteY3" fmla="*/ 1450774 h 1686129"/>
                <a:gd name="connsiteX4" fmla="*/ 1537763 w 1537763"/>
                <a:gd name="connsiteY4" fmla="*/ 1568452 h 1686129"/>
                <a:gd name="connsiteX5" fmla="*/ 1420086 w 1537763"/>
                <a:gd name="connsiteY5" fmla="*/ 1686129 h 1686129"/>
                <a:gd name="connsiteX6" fmla="*/ 1420086 w 1537763"/>
                <a:gd name="connsiteY6" fmla="*/ 1627290 h 1686129"/>
                <a:gd name="connsiteX7" fmla="*/ 3914 w 1537763"/>
                <a:gd name="connsiteY7" fmla="*/ 1286635 h 1686129"/>
                <a:gd name="connsiteX8" fmla="*/ 935084 w 1537763"/>
                <a:gd name="connsiteY8" fmla="*/ 0 h 1686129"/>
                <a:gd name="connsiteX9" fmla="*/ 1059111 w 1537763"/>
                <a:gd name="connsiteY9" fmla="*/ 69864 h 1686129"/>
                <a:gd name="connsiteX0" fmla="*/ 1059111 w 1537763"/>
                <a:gd name="connsiteY0" fmla="*/ 69864 h 1686129"/>
                <a:gd name="connsiteX1" fmla="*/ 202854 w 1537763"/>
                <a:gd name="connsiteY1" fmla="*/ 1204678 h 1686129"/>
                <a:gd name="connsiteX2" fmla="*/ 1420086 w 1537763"/>
                <a:gd name="connsiteY2" fmla="*/ 1509613 h 1686129"/>
                <a:gd name="connsiteX3" fmla="*/ 1420086 w 1537763"/>
                <a:gd name="connsiteY3" fmla="*/ 1450774 h 1686129"/>
                <a:gd name="connsiteX4" fmla="*/ 1537763 w 1537763"/>
                <a:gd name="connsiteY4" fmla="*/ 1568452 h 1686129"/>
                <a:gd name="connsiteX5" fmla="*/ 1420086 w 1537763"/>
                <a:gd name="connsiteY5" fmla="*/ 1686129 h 1686129"/>
                <a:gd name="connsiteX6" fmla="*/ 1420086 w 1537763"/>
                <a:gd name="connsiteY6" fmla="*/ 1627290 h 1686129"/>
                <a:gd name="connsiteX7" fmla="*/ 3914 w 1537763"/>
                <a:gd name="connsiteY7" fmla="*/ 1286635 h 1686129"/>
                <a:gd name="connsiteX8" fmla="*/ 935084 w 1537763"/>
                <a:gd name="connsiteY8" fmla="*/ 0 h 1686129"/>
                <a:gd name="connsiteX9" fmla="*/ 1059111 w 1537763"/>
                <a:gd name="connsiteY9" fmla="*/ 69864 h 1686129"/>
                <a:gd name="connsiteX0" fmla="*/ 1026745 w 1505397"/>
                <a:gd name="connsiteY0" fmla="*/ 69864 h 1686129"/>
                <a:gd name="connsiteX1" fmla="*/ 170488 w 1505397"/>
                <a:gd name="connsiteY1" fmla="*/ 1204678 h 1686129"/>
                <a:gd name="connsiteX2" fmla="*/ 1387720 w 1505397"/>
                <a:gd name="connsiteY2" fmla="*/ 1509613 h 1686129"/>
                <a:gd name="connsiteX3" fmla="*/ 1387720 w 1505397"/>
                <a:gd name="connsiteY3" fmla="*/ 1450774 h 1686129"/>
                <a:gd name="connsiteX4" fmla="*/ 1505397 w 1505397"/>
                <a:gd name="connsiteY4" fmla="*/ 1568452 h 1686129"/>
                <a:gd name="connsiteX5" fmla="*/ 1387720 w 1505397"/>
                <a:gd name="connsiteY5" fmla="*/ 1686129 h 1686129"/>
                <a:gd name="connsiteX6" fmla="*/ 1387720 w 1505397"/>
                <a:gd name="connsiteY6" fmla="*/ 1627290 h 1686129"/>
                <a:gd name="connsiteX7" fmla="*/ 4051 w 1505397"/>
                <a:gd name="connsiteY7" fmla="*/ 1264985 h 1686129"/>
                <a:gd name="connsiteX8" fmla="*/ 902718 w 1505397"/>
                <a:gd name="connsiteY8" fmla="*/ 0 h 1686129"/>
                <a:gd name="connsiteX9" fmla="*/ 1026745 w 1505397"/>
                <a:gd name="connsiteY9" fmla="*/ 69864 h 168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397" h="1686129">
                  <a:moveTo>
                    <a:pt x="1026745" y="69864"/>
                  </a:moveTo>
                  <a:cubicBezTo>
                    <a:pt x="993702" y="163478"/>
                    <a:pt x="130815" y="1095801"/>
                    <a:pt x="170488" y="1204678"/>
                  </a:cubicBezTo>
                  <a:cubicBezTo>
                    <a:pt x="210161" y="1313555"/>
                    <a:pt x="1263204" y="1517305"/>
                    <a:pt x="1387720" y="1509613"/>
                  </a:cubicBezTo>
                  <a:lnTo>
                    <a:pt x="1387720" y="1450774"/>
                  </a:lnTo>
                  <a:lnTo>
                    <a:pt x="1505397" y="1568452"/>
                  </a:lnTo>
                  <a:lnTo>
                    <a:pt x="1387720" y="1686129"/>
                  </a:lnTo>
                  <a:lnTo>
                    <a:pt x="1387720" y="1627290"/>
                  </a:lnTo>
                  <a:cubicBezTo>
                    <a:pt x="1230239" y="1616324"/>
                    <a:pt x="74941" y="1413794"/>
                    <a:pt x="4051" y="1264985"/>
                  </a:cubicBezTo>
                  <a:cubicBezTo>
                    <a:pt x="-66839" y="1116176"/>
                    <a:pt x="815034" y="109497"/>
                    <a:pt x="902718" y="0"/>
                  </a:cubicBezTo>
                  <a:lnTo>
                    <a:pt x="1026745" y="69864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左右矢印 35">
              <a:extLst>
                <a:ext uri="{FF2B5EF4-FFF2-40B4-BE49-F238E27FC236}">
                  <a16:creationId xmlns:a16="http://schemas.microsoft.com/office/drawing/2014/main" id="{7D6969FA-9F0E-1A79-D0C8-F63EB5E7D128}"/>
                </a:ext>
              </a:extLst>
            </p:cNvPr>
            <p:cNvSpPr/>
            <p:nvPr/>
          </p:nvSpPr>
          <p:spPr>
            <a:xfrm rot="16766823">
              <a:off x="7077294" y="4341628"/>
              <a:ext cx="1252557" cy="248843"/>
            </a:xfrm>
            <a:prstGeom prst="leftRightArrow">
              <a:avLst/>
            </a:prstGeom>
            <a:solidFill>
              <a:srgbClr val="DAA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4DE750F-D6EE-F897-4CD0-4DC752D46221}"/>
                </a:ext>
              </a:extLst>
            </p:cNvPr>
            <p:cNvSpPr txBox="1"/>
            <p:nvPr/>
          </p:nvSpPr>
          <p:spPr>
            <a:xfrm>
              <a:off x="6845850" y="4256109"/>
              <a:ext cx="2209259" cy="584775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Mass spectroscopy</a:t>
              </a:r>
            </a:p>
            <a:p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+ Decay spectroscopy</a:t>
              </a:r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2F1F7C5-DA74-8FEF-B619-6CE55FCDBA56}"/>
                </a:ext>
              </a:extLst>
            </p:cNvPr>
            <p:cNvSpPr txBox="1"/>
            <p:nvPr/>
          </p:nvSpPr>
          <p:spPr>
            <a:xfrm>
              <a:off x="4944373" y="4659436"/>
              <a:ext cx="12833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MRTOF-MS</a:t>
              </a:r>
              <a:endParaRPr lang="ja-JP" alt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BFDCD3B-CC3E-7DB1-A099-24D54B521CE0}"/>
                </a:ext>
              </a:extLst>
            </p:cNvPr>
            <p:cNvSpPr txBox="1"/>
            <p:nvPr/>
          </p:nvSpPr>
          <p:spPr>
            <a:xfrm>
              <a:off x="4229105" y="2238570"/>
              <a:ext cx="134684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Beam switch</a:t>
              </a:r>
              <a:endParaRPr lang="ja-JP" alt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DE38F76-52EA-D9C6-0AB8-2FD6588BE7A4}"/>
              </a:ext>
            </a:extLst>
          </p:cNvPr>
          <p:cNvCxnSpPr>
            <a:cxnSpLocks/>
          </p:cNvCxnSpPr>
          <p:nvPr/>
        </p:nvCxnSpPr>
        <p:spPr>
          <a:xfrm>
            <a:off x="793713" y="646663"/>
            <a:ext cx="0" cy="8825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CB1F2C2-0C32-1898-B91F-E371A18B7087}"/>
              </a:ext>
            </a:extLst>
          </p:cNvPr>
          <p:cNvSpPr txBox="1"/>
          <p:nvPr/>
        </p:nvSpPr>
        <p:spPr>
          <a:xfrm>
            <a:off x="410329" y="390910"/>
            <a:ext cx="1037143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KISS beam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7E2CCF-A904-358B-69AE-07485F7EB6C1}"/>
              </a:ext>
            </a:extLst>
          </p:cNvPr>
          <p:cNvSpPr txBox="1"/>
          <p:nvPr/>
        </p:nvSpPr>
        <p:spPr>
          <a:xfrm>
            <a:off x="4662822" y="1"/>
            <a:ext cx="2858155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Mass spectroscopy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51F38835-2D06-0B06-0DD3-559E0EA8B78D}"/>
              </a:ext>
            </a:extLst>
          </p:cNvPr>
          <p:cNvCxnSpPr/>
          <p:nvPr/>
        </p:nvCxnSpPr>
        <p:spPr>
          <a:xfrm flipH="1">
            <a:off x="800854" y="991719"/>
            <a:ext cx="733125" cy="6102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F6BDCB0-ED05-4F98-0885-E318DCEF4737}"/>
                  </a:ext>
                </a:extLst>
              </p:cNvPr>
              <p:cNvSpPr txBox="1"/>
              <p:nvPr/>
            </p:nvSpPr>
            <p:spPr>
              <a:xfrm>
                <a:off x="1626923" y="792678"/>
                <a:ext cx="1963679" cy="20518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Entrance hole 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𝜙</m:t>
                    </m:r>
                    <m:r>
                      <a:rPr lang="en-US" altLang="ja-JP" sz="16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mm</m:t>
                    </m:r>
                  </m:oMath>
                </a14:m>
                <a:endParaRPr lang="ja-JP" alt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F6BDCB0-ED05-4F98-0885-E318DCEF4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23" y="792678"/>
                <a:ext cx="1963679" cy="205184"/>
              </a:xfrm>
              <a:prstGeom prst="rect">
                <a:avLst/>
              </a:prstGeom>
              <a:blipFill>
                <a:blip r:embed="rId5"/>
                <a:stretch>
                  <a:fillRect l="-6522" t="-47059" r="-1242" b="-61765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7C48D18-8027-FE9D-C8DB-7EAB96474E07}"/>
              </a:ext>
            </a:extLst>
          </p:cNvPr>
          <p:cNvCxnSpPr>
            <a:cxnSpLocks/>
          </p:cNvCxnSpPr>
          <p:nvPr/>
        </p:nvCxnSpPr>
        <p:spPr>
          <a:xfrm>
            <a:off x="1081617" y="1760635"/>
            <a:ext cx="0" cy="6088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DBDA99FB-B70A-E864-14AC-B131EF021360}"/>
              </a:ext>
            </a:extLst>
          </p:cNvPr>
          <p:cNvCxnSpPr>
            <a:cxnSpLocks/>
          </p:cNvCxnSpPr>
          <p:nvPr/>
        </p:nvCxnSpPr>
        <p:spPr>
          <a:xfrm flipH="1">
            <a:off x="1120985" y="1871274"/>
            <a:ext cx="843751" cy="216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0E87CA-2252-C3CB-8F54-82E53E107E33}"/>
              </a:ext>
            </a:extLst>
          </p:cNvPr>
          <p:cNvSpPr txBox="1"/>
          <p:nvPr/>
        </p:nvSpPr>
        <p:spPr>
          <a:xfrm>
            <a:off x="1176619" y="1441899"/>
            <a:ext cx="1013098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He gas cell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FD0023A-9AD7-5128-3489-05FE760EC036}"/>
              </a:ext>
            </a:extLst>
          </p:cNvPr>
          <p:cNvSpPr txBox="1"/>
          <p:nvPr/>
        </p:nvSpPr>
        <p:spPr>
          <a:xfrm>
            <a:off x="2032318" y="1782369"/>
            <a:ext cx="1434688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DC electric field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3AF194E-B44A-9C55-796A-18AA1A9ED771}"/>
              </a:ext>
            </a:extLst>
          </p:cNvPr>
          <p:cNvCxnSpPr>
            <a:cxnSpLocks/>
          </p:cNvCxnSpPr>
          <p:nvPr/>
        </p:nvCxnSpPr>
        <p:spPr>
          <a:xfrm flipH="1">
            <a:off x="822024" y="2504494"/>
            <a:ext cx="856219" cy="784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3E8FCE9-1546-A98F-B475-35D026ABDAD4}"/>
              </a:ext>
            </a:extLst>
          </p:cNvPr>
          <p:cNvSpPr txBox="1"/>
          <p:nvPr/>
        </p:nvSpPr>
        <p:spPr>
          <a:xfrm>
            <a:off x="1788934" y="2422116"/>
            <a:ext cx="514564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QPIG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3311AB9F-308B-04D8-C8B1-C0F24B861A8F}"/>
              </a:ext>
            </a:extLst>
          </p:cNvPr>
          <p:cNvCxnSpPr>
            <a:cxnSpLocks/>
          </p:cNvCxnSpPr>
          <p:nvPr/>
        </p:nvCxnSpPr>
        <p:spPr>
          <a:xfrm flipH="1">
            <a:off x="853539" y="2769557"/>
            <a:ext cx="854158" cy="1021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55D52C9-2716-D619-B823-51BA92E83E7B}"/>
              </a:ext>
            </a:extLst>
          </p:cNvPr>
          <p:cNvSpPr txBox="1"/>
          <p:nvPr/>
        </p:nvSpPr>
        <p:spPr>
          <a:xfrm>
            <a:off x="1813233" y="2673656"/>
            <a:ext cx="1447512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Linear Paul trap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4616CB7-407C-7649-ABD2-72E355C5991C}"/>
              </a:ext>
            </a:extLst>
          </p:cNvPr>
          <p:cNvCxnSpPr>
            <a:cxnSpLocks/>
          </p:cNvCxnSpPr>
          <p:nvPr/>
        </p:nvCxnSpPr>
        <p:spPr>
          <a:xfrm flipH="1" flipV="1">
            <a:off x="834499" y="3559140"/>
            <a:ext cx="720173" cy="8966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3A5C726-764A-13A1-8828-7090570C9695}"/>
              </a:ext>
            </a:extLst>
          </p:cNvPr>
          <p:cNvSpPr txBox="1"/>
          <p:nvPr/>
        </p:nvSpPr>
        <p:spPr>
          <a:xfrm>
            <a:off x="1678243" y="4368565"/>
            <a:ext cx="753411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Flat trap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29C1585-13D1-0EFB-8433-4CF820CF5BE9}"/>
              </a:ext>
            </a:extLst>
          </p:cNvPr>
          <p:cNvSpPr txBox="1"/>
          <p:nvPr/>
        </p:nvSpPr>
        <p:spPr>
          <a:xfrm>
            <a:off x="2331089" y="3812711"/>
            <a:ext cx="1098634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MRTOF-MS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56EFC77F-125E-916F-7C4D-CC3BEAAAA91D}"/>
              </a:ext>
            </a:extLst>
          </p:cNvPr>
          <p:cNvCxnSpPr>
            <a:cxnSpLocks/>
          </p:cNvCxnSpPr>
          <p:nvPr/>
        </p:nvCxnSpPr>
        <p:spPr>
          <a:xfrm flipH="1" flipV="1">
            <a:off x="4556149" y="3462330"/>
            <a:ext cx="298740" cy="283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C58EA9CD-FCF6-B624-8C05-1B181F84AF40}"/>
              </a:ext>
            </a:extLst>
          </p:cNvPr>
          <p:cNvSpPr txBox="1"/>
          <p:nvPr/>
        </p:nvSpPr>
        <p:spPr>
          <a:xfrm>
            <a:off x="4932817" y="3724780"/>
            <a:ext cx="1085233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Ion detector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84F297EE-7CB8-F402-64F0-E465BC9D834D}"/>
              </a:ext>
            </a:extLst>
          </p:cNvPr>
          <p:cNvCxnSpPr>
            <a:cxnSpLocks/>
          </p:cNvCxnSpPr>
          <p:nvPr/>
        </p:nvCxnSpPr>
        <p:spPr>
          <a:xfrm flipH="1" flipV="1">
            <a:off x="873980" y="3959227"/>
            <a:ext cx="667566" cy="7515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D937D42-592B-F96C-8B5D-AF5100E42B4F}"/>
              </a:ext>
            </a:extLst>
          </p:cNvPr>
          <p:cNvSpPr txBox="1"/>
          <p:nvPr/>
        </p:nvSpPr>
        <p:spPr>
          <a:xfrm>
            <a:off x="1626922" y="4710805"/>
            <a:ext cx="1447512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Linear Paul trap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E408A6D6-CDA0-4EB8-A59B-BA86F3C45609}"/>
              </a:ext>
            </a:extLst>
          </p:cNvPr>
          <p:cNvCxnSpPr>
            <a:cxnSpLocks/>
          </p:cNvCxnSpPr>
          <p:nvPr/>
        </p:nvCxnSpPr>
        <p:spPr>
          <a:xfrm flipH="1" flipV="1">
            <a:off x="834498" y="4216860"/>
            <a:ext cx="720174" cy="8169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C6407B2-B8D3-2D9A-059D-A0D0BB73909A}"/>
              </a:ext>
            </a:extLst>
          </p:cNvPr>
          <p:cNvSpPr txBox="1"/>
          <p:nvPr/>
        </p:nvSpPr>
        <p:spPr>
          <a:xfrm>
            <a:off x="1632819" y="5027154"/>
            <a:ext cx="1755289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Thermal ion source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D29F93E-FE7F-3C12-0102-CB6C473A2B33}"/>
              </a:ext>
            </a:extLst>
          </p:cNvPr>
          <p:cNvSpPr txBox="1"/>
          <p:nvPr/>
        </p:nvSpPr>
        <p:spPr>
          <a:xfrm>
            <a:off x="1709587" y="4084773"/>
            <a:ext cx="673261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Steerer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491C58CE-5BBE-457F-00E5-BBD2E0D938EF}"/>
              </a:ext>
            </a:extLst>
          </p:cNvPr>
          <p:cNvCxnSpPr>
            <a:cxnSpLocks/>
          </p:cNvCxnSpPr>
          <p:nvPr/>
        </p:nvCxnSpPr>
        <p:spPr>
          <a:xfrm flipH="1" flipV="1">
            <a:off x="1092573" y="3547618"/>
            <a:ext cx="542745" cy="511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B58BBEC-742C-82E0-4933-2B960220B554}"/>
              </a:ext>
            </a:extLst>
          </p:cNvPr>
          <p:cNvCxnSpPr>
            <a:cxnSpLocks/>
          </p:cNvCxnSpPr>
          <p:nvPr/>
        </p:nvCxnSpPr>
        <p:spPr>
          <a:xfrm flipH="1">
            <a:off x="1092574" y="2165339"/>
            <a:ext cx="696361" cy="2279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0174A-56B7-B1EC-B278-698DB6C6AAA4}"/>
              </a:ext>
            </a:extLst>
          </p:cNvPr>
          <p:cNvSpPr txBox="1"/>
          <p:nvPr/>
        </p:nvSpPr>
        <p:spPr>
          <a:xfrm>
            <a:off x="1843814" y="2099947"/>
            <a:ext cx="900888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RF carpet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E8D5A06-F0CE-A8FF-74E9-48C6826D20B1}"/>
              </a:ext>
            </a:extLst>
          </p:cNvPr>
          <p:cNvSpPr/>
          <p:nvPr/>
        </p:nvSpPr>
        <p:spPr>
          <a:xfrm>
            <a:off x="744299" y="2234731"/>
            <a:ext cx="95178" cy="9517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CABDEDBC-D81C-C12A-9DC3-58C27BC38A0D}"/>
                  </a:ext>
                </a:extLst>
              </p:cNvPr>
              <p:cNvSpPr txBox="1"/>
              <p:nvPr/>
            </p:nvSpPr>
            <p:spPr>
              <a:xfrm>
                <a:off x="62706" y="5495890"/>
                <a:ext cx="3289981" cy="710067"/>
              </a:xfrm>
              <a:prstGeom prst="rect">
                <a:avLst/>
              </a:prstGeom>
              <a:solidFill>
                <a:srgbClr val="FFED9F"/>
              </a:solidFill>
              <a:ln w="25400">
                <a:solidFill>
                  <a:schemeClr val="tx1"/>
                </a:solidFill>
              </a:ln>
              <a:effectLst/>
            </p:spPr>
            <p:txBody>
              <a:bodyPr wrap="none" lIns="90000" tIns="46800" rIns="90000" bIns="46800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Measurement time: a few 10 </a:t>
                </a:r>
                <a:r>
                  <a:rPr lang="en-US" altLang="ja-JP" sz="16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ms</a:t>
                </a:r>
                <a:endPara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lnSpc>
                    <a:spcPts val="1600"/>
                  </a:lnSpc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Mass resolving power: </a:t>
                </a:r>
                <a14:m>
                  <m:oMath xmlns:m="http://schemas.openxmlformats.org/officeDocument/2006/math">
                    <m:r>
                      <a:rPr lang="en-US" altLang="ja-JP" sz="1600" i="1" dirty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&gt;</m:t>
                    </m:r>
                  </m:oMath>
                </a14:m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400 000</a:t>
                </a:r>
              </a:p>
              <a:p>
                <a:pPr>
                  <a:lnSpc>
                    <a:spcPts val="1600"/>
                  </a:lnSpc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Efficiency: ~3%</a:t>
                </a:r>
                <a:endParaRPr lang="ja-JP" alt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CABDEDBC-D81C-C12A-9DC3-58C27BC3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" y="5495890"/>
                <a:ext cx="3289981" cy="710067"/>
              </a:xfrm>
              <a:prstGeom prst="rect">
                <a:avLst/>
              </a:prstGeom>
              <a:blipFill>
                <a:blip r:embed="rId6"/>
                <a:stretch>
                  <a:fillRect l="-551" t="-5833" b="-8333"/>
                </a:stretch>
              </a:blipFill>
              <a:ln w="254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87E9EA-7374-71E0-FBC8-D44236C56199}"/>
              </a:ext>
            </a:extLst>
          </p:cNvPr>
          <p:cNvSpPr txBox="1"/>
          <p:nvPr/>
        </p:nvSpPr>
        <p:spPr>
          <a:xfrm>
            <a:off x="3039969" y="511906"/>
            <a:ext cx="6260305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MRTOF-MS (Multi-Reflection Time-Of-Flight </a:t>
            </a:r>
            <a:r>
              <a:rPr lang="en-US" altLang="ja-JP" sz="1600" b="1">
                <a:latin typeface="Helvetica" panose="020B0604020202020204" pitchFamily="34" charset="0"/>
                <a:cs typeface="Helvetica" panose="020B0604020202020204" pitchFamily="34" charset="0"/>
              </a:rPr>
              <a:t>Mass Spectrograph)</a:t>
            </a:r>
            <a:endParaRPr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B68C20-902A-7F36-77C2-EBA424AB60F9}"/>
              </a:ext>
            </a:extLst>
          </p:cNvPr>
          <p:cNvSpPr txBox="1"/>
          <p:nvPr/>
        </p:nvSpPr>
        <p:spPr>
          <a:xfrm>
            <a:off x="3310258" y="6352932"/>
            <a:ext cx="3245119" cy="338554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Peter SHURY at AFI 6 on Aug. 23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125EF1B4-6D69-8397-3FF2-ECB64DEC084B}"/>
              </a:ext>
            </a:extLst>
          </p:cNvPr>
          <p:cNvSpPr/>
          <p:nvPr/>
        </p:nvSpPr>
        <p:spPr>
          <a:xfrm rot="1925885">
            <a:off x="6968885" y="3149775"/>
            <a:ext cx="409005" cy="1391374"/>
          </a:xfrm>
          <a:prstGeom prst="leftBrace">
            <a:avLst>
              <a:gd name="adj1" fmla="val 59883"/>
              <a:gd name="adj2" fmla="val 48818"/>
            </a:avLst>
          </a:prstGeom>
          <a:ln w="25400">
            <a:solidFill>
              <a:schemeClr val="tx1"/>
            </a:solidFill>
          </a:ln>
          <a:effectLst>
            <a:glow rad="635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9C5A006-A77F-A30F-57F3-7756438270E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120640" y="2863161"/>
            <a:ext cx="1888244" cy="85970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  <a:effectLst>
            <a:glow rad="635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BDA5A0-62AF-F524-4530-C338D8C7DBAB}"/>
              </a:ext>
            </a:extLst>
          </p:cNvPr>
          <p:cNvSpPr txBox="1"/>
          <p:nvPr/>
        </p:nvSpPr>
        <p:spPr>
          <a:xfrm>
            <a:off x="3899658" y="4656388"/>
            <a:ext cx="44082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190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Os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E3203A-488E-54A3-6584-CB8E5BB863B3}"/>
              </a:ext>
            </a:extLst>
          </p:cNvPr>
          <p:cNvSpPr txBox="1"/>
          <p:nvPr/>
        </p:nvSpPr>
        <p:spPr>
          <a:xfrm>
            <a:off x="4541093" y="5567101"/>
            <a:ext cx="3815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190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Pt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5678B9E-A750-4B05-F416-FBC8771A2A2B}"/>
              </a:ext>
            </a:extLst>
          </p:cNvPr>
          <p:cNvSpPr txBox="1"/>
          <p:nvPr/>
        </p:nvSpPr>
        <p:spPr>
          <a:xfrm>
            <a:off x="4883234" y="5404940"/>
            <a:ext cx="3222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190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Ir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A9E1E62-4EA7-168D-211A-983432D1E2A2}"/>
              </a:ext>
            </a:extLst>
          </p:cNvPr>
          <p:cNvSpPr txBox="1"/>
          <p:nvPr/>
        </p:nvSpPr>
        <p:spPr>
          <a:xfrm>
            <a:off x="5082733" y="4735735"/>
            <a:ext cx="6444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190g,m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Re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EB5CED8-A682-9EDD-2173-6EBC0949D5BC}"/>
              </a:ext>
            </a:extLst>
          </p:cNvPr>
          <p:cNvSpPr txBox="1"/>
          <p:nvPr/>
        </p:nvSpPr>
        <p:spPr>
          <a:xfrm>
            <a:off x="6039455" y="5512662"/>
            <a:ext cx="44082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190</a:t>
            </a:r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Au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06CBED2-C229-A31E-6429-E578187DC0E0}"/>
              </a:ext>
            </a:extLst>
          </p:cNvPr>
          <p:cNvSpPr txBox="1"/>
          <p:nvPr/>
        </p:nvSpPr>
        <p:spPr>
          <a:xfrm>
            <a:off x="4079143" y="4369256"/>
            <a:ext cx="2501775" cy="20518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TOF spectrum for </a:t>
            </a:r>
            <a:r>
              <a:rPr lang="en-US" altLang="ja-JP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= 190</a:t>
            </a:r>
            <a:endParaRPr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-0.00039 0.05116 -0.00104 0.10394 -0.00104 0.15579 L 0.27123 0.16065 L 0.07657 0.14722 L 0.26914 0.15301 L 0.07175 0.16042 L 0.26901 0.15463 L 0.06875 0.15 C 0.18191 0.15162 0.19662 0.15046 0.30977 0.15185 " pathEditMode="relative" rAng="0" ptsTypes="AAAAAAAAA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CF7067D-4478-4B75-A68D-F45D971EA2D2}"/>
              </a:ext>
            </a:extLst>
          </p:cNvPr>
          <p:cNvGrpSpPr/>
          <p:nvPr/>
        </p:nvGrpSpPr>
        <p:grpSpPr>
          <a:xfrm>
            <a:off x="1745365" y="678374"/>
            <a:ext cx="5358970" cy="626182"/>
            <a:chOff x="4109574" y="1119548"/>
            <a:chExt cx="5358970" cy="626182"/>
          </a:xfrm>
        </p:grpSpPr>
        <p:sp>
          <p:nvSpPr>
            <p:cNvPr id="692" name="正方形/長方形 691"/>
            <p:cNvSpPr/>
            <p:nvPr/>
          </p:nvSpPr>
          <p:spPr>
            <a:xfrm>
              <a:off x="4109574" y="1119548"/>
              <a:ext cx="5358970" cy="62618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3" name="正方形/長方形 692"/>
            <p:cNvSpPr/>
            <p:nvPr/>
          </p:nvSpPr>
          <p:spPr>
            <a:xfrm>
              <a:off x="5506849" y="1259456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l-GR" altLang="ja-JP" sz="12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μ</a:t>
              </a:r>
              <a:endParaRPr lang="en-US" altLang="ja-JP" sz="12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altLang="ja-JP" sz="12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Q</a:t>
              </a:r>
              <a:endParaRPr lang="ja-JP" altLang="en-US" sz="12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4" name="正方形/長方形 693"/>
            <p:cNvSpPr/>
            <p:nvPr/>
          </p:nvSpPr>
          <p:spPr>
            <a:xfrm>
              <a:off x="4316294" y="1259456"/>
              <a:ext cx="360000" cy="3600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5" name="テキスト ボックス 694"/>
            <p:cNvSpPr txBox="1"/>
            <p:nvPr/>
          </p:nvSpPr>
          <p:spPr>
            <a:xfrm>
              <a:off x="5991907" y="1312691"/>
              <a:ext cx="59631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Known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6" name="テキスト ボックス 695"/>
            <p:cNvSpPr txBox="1"/>
            <p:nvPr/>
          </p:nvSpPr>
          <p:spPr>
            <a:xfrm>
              <a:off x="4763257" y="1308063"/>
              <a:ext cx="538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Stable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1A5ED6A5-01FE-4773-84DF-975097866BAA}"/>
                </a:ext>
              </a:extLst>
            </p:cNvPr>
            <p:cNvSpPr txBox="1"/>
            <p:nvPr/>
          </p:nvSpPr>
          <p:spPr>
            <a:xfrm>
              <a:off x="6748505" y="1207108"/>
              <a:ext cx="264655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altLang="ja-JP" sz="14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μ</a:t>
              </a: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Magnetic dipole moment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US" altLang="ja-JP" sz="14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Q</a:t>
              </a: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 Electric quadrupole moment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BEDCDBA-8371-4144-B220-41BFE6895142}"/>
              </a:ext>
            </a:extLst>
          </p:cNvPr>
          <p:cNvSpPr txBox="1"/>
          <p:nvPr/>
        </p:nvSpPr>
        <p:spPr>
          <a:xfrm>
            <a:off x="3889394" y="0"/>
            <a:ext cx="4405053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Experimental results (</a:t>
            </a:r>
            <a:r>
              <a:rPr lang="en-US" altLang="ja-JP" i="1" dirty="0"/>
              <a:t>N</a:t>
            </a:r>
            <a:r>
              <a:rPr lang="en-US" altLang="ja-JP" dirty="0"/>
              <a:t> ~ 126)</a:t>
            </a: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BCB48A0F-2AAE-45D0-85D2-4D602DB52209}"/>
              </a:ext>
            </a:extLst>
          </p:cNvPr>
          <p:cNvSpPr/>
          <p:nvPr/>
        </p:nvSpPr>
        <p:spPr>
          <a:xfrm>
            <a:off x="1055079" y="5520714"/>
            <a:ext cx="4708725" cy="12926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1400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200-201</a:t>
            </a:r>
            <a:r>
              <a:rPr lang="en-US" altLang="ja-JP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Pt:</a:t>
            </a:r>
            <a:r>
              <a:rPr lang="en-US" altLang="ja-JP" sz="1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Y. Hirayama et al., Phys. Rev. C 106, 034326 (2022).</a:t>
            </a:r>
            <a:endParaRPr lang="en-US" altLang="ja-JP" sz="1400" baseline="30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187g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Ta: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M. Mukai et al., Phys. Rev. C 105, 034331 (2022).</a:t>
            </a:r>
          </a:p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186m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Ta: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Y.X. Watanabe et al., Phys. Rev. C 104, 024330 (2021).</a:t>
            </a:r>
          </a:p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195g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Os: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M. Ahmed et al., Phys. Rev. C 103, 054312 (2021).</a:t>
            </a:r>
          </a:p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195m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Os: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Y.X. Watanabe et al., Phys. Rev C 101, 041305(R) (2020),</a:t>
            </a:r>
          </a:p>
          <a:p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103, 019902(E) (2021).</a:t>
            </a: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737F4B38-D721-4E2C-8D80-DC429555470D}"/>
              </a:ext>
            </a:extLst>
          </p:cNvPr>
          <p:cNvSpPr/>
          <p:nvPr/>
        </p:nvSpPr>
        <p:spPr>
          <a:xfrm>
            <a:off x="5985259" y="5508912"/>
            <a:ext cx="5736186" cy="12926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192g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H. Watanabe et al., Phys. Lett. B 814, 136088 (2021).</a:t>
            </a:r>
            <a:endParaRPr lang="ja-JP" altLang="en-US" sz="1400" dirty="0">
              <a:solidFill>
                <a:srgbClr val="0000FF"/>
              </a:solidFill>
            </a:endParaRPr>
          </a:p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187m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Ta: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P. Walker et al., Phys. Rev. Lett. 125, 192505 (2020).</a:t>
            </a:r>
          </a:p>
          <a:p>
            <a:r>
              <a:rPr lang="en-US" altLang="ja-JP" sz="1400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196–198</a:t>
            </a:r>
            <a:r>
              <a:rPr lang="en-US" altLang="ja-JP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Ir:</a:t>
            </a:r>
            <a:r>
              <a:rPr lang="en-US" altLang="ja-JP" sz="1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M. Mukai et al., Phys. Rev. C 102, 054307 (2020).</a:t>
            </a:r>
          </a:p>
          <a:p>
            <a:r>
              <a:rPr lang="en-US" altLang="ja-JP" sz="1400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194,196</a:t>
            </a:r>
            <a:r>
              <a:rPr lang="en-US" altLang="ja-JP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Os:</a:t>
            </a:r>
            <a:r>
              <a:rPr lang="en-US" altLang="ja-JP" sz="1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H. Choi et al., Phys. Rev. C 102, 034309 (2020).</a:t>
            </a:r>
          </a:p>
          <a:p>
            <a:r>
              <a:rPr lang="en-US" altLang="ja-JP" sz="1400" baseline="300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197,198</a:t>
            </a:r>
            <a:r>
              <a:rPr lang="en-US" altLang="ja-JP" sz="14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Os:</a:t>
            </a:r>
            <a:r>
              <a:rPr lang="en-US" altLang="ja-JP" sz="1400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Y. Hirayama et al., Phys. Rev. C 98, 014321 (2018), 069902(E) (2022).</a:t>
            </a:r>
          </a:p>
          <a:p>
            <a:r>
              <a:rPr lang="en-US" altLang="ja-JP" sz="1400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199g,m</a:t>
            </a:r>
            <a:r>
              <a:rPr lang="en-US" altLang="ja-JP" sz="1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Pt:</a:t>
            </a:r>
            <a:r>
              <a:rPr lang="en-US" altLang="ja-JP" sz="1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Y. Hirayama et al., Phys. Rev. C 96, 014307 (2017).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25E588C-FC02-934F-132D-D9284C298BFE}"/>
              </a:ext>
            </a:extLst>
          </p:cNvPr>
          <p:cNvGrpSpPr/>
          <p:nvPr/>
        </p:nvGrpSpPr>
        <p:grpSpPr>
          <a:xfrm>
            <a:off x="7227953" y="452830"/>
            <a:ext cx="3296046" cy="819970"/>
            <a:chOff x="222310" y="433962"/>
            <a:chExt cx="3296046" cy="819970"/>
          </a:xfrm>
        </p:grpSpPr>
        <p:sp>
          <p:nvSpPr>
            <p:cNvPr id="697" name="正方形/長方形 696"/>
            <p:cNvSpPr/>
            <p:nvPr/>
          </p:nvSpPr>
          <p:spPr>
            <a:xfrm>
              <a:off x="222310" y="433962"/>
              <a:ext cx="3296046" cy="81997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8" name="円/楕円 697"/>
            <p:cNvSpPr/>
            <p:nvPr/>
          </p:nvSpPr>
          <p:spPr>
            <a:xfrm>
              <a:off x="338587" y="464285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9" name="テキスト ボックス 698"/>
                <p:cNvSpPr txBox="1"/>
                <p:nvPr/>
              </p:nvSpPr>
              <p:spPr>
                <a:xfrm>
                  <a:off x="704804" y="438679"/>
                  <a:ext cx="177292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b="1" i="1" dirty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𝜷</m:t>
                      </m:r>
                      <m:r>
                        <m:rPr>
                          <m:nor/>
                        </m:rPr>
                        <a:rPr lang="en-US" altLang="ja-JP" sz="16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−</m:t>
                      </m:r>
                      <m:r>
                        <a:rPr lang="en-US" altLang="ja-JP" sz="1600" b="1" i="1" dirty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𝜸</m:t>
                      </m:r>
                    </m:oMath>
                  </a14:m>
                  <a:r>
                    <a:rPr lang="en-US" altLang="ja-JP" sz="16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spectroscopy</a:t>
                  </a:r>
                  <a:endParaRPr lang="ja-JP" altLang="en-US" sz="16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9" name="テキスト ボックス 6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804" y="438679"/>
                  <a:ext cx="1772921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5498" t="-25000" r="-4467" b="-5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0" name="円/楕円 699"/>
            <p:cNvSpPr/>
            <p:nvPr/>
          </p:nvSpPr>
          <p:spPr>
            <a:xfrm>
              <a:off x="338587" y="735828"/>
              <a:ext cx="237295" cy="227918"/>
            </a:xfrm>
            <a:prstGeom prst="ellipse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01" name="テキスト ボックス 700"/>
            <p:cNvSpPr txBox="1"/>
            <p:nvPr/>
          </p:nvSpPr>
          <p:spPr>
            <a:xfrm>
              <a:off x="704803" y="702919"/>
              <a:ext cx="199413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Laser spectroscopy</a:t>
              </a:r>
              <a:endParaRPr lang="ja-JP" alt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1" name="星: 5 pt 320">
              <a:extLst>
                <a:ext uri="{FF2B5EF4-FFF2-40B4-BE49-F238E27FC236}">
                  <a16:creationId xmlns:a16="http://schemas.microsoft.com/office/drawing/2014/main" id="{8CDDF839-F4DA-9972-B8FA-F466E16BCEF1}"/>
                </a:ext>
              </a:extLst>
            </p:cNvPr>
            <p:cNvSpPr/>
            <p:nvPr/>
          </p:nvSpPr>
          <p:spPr>
            <a:xfrm>
              <a:off x="385234" y="1042656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2" name="テキスト ボックス 321">
              <a:extLst>
                <a:ext uri="{FF2B5EF4-FFF2-40B4-BE49-F238E27FC236}">
                  <a16:creationId xmlns:a16="http://schemas.microsoft.com/office/drawing/2014/main" id="{AF61B363-0320-5C0F-4D68-49579E0BA5BB}"/>
                </a:ext>
              </a:extLst>
            </p:cNvPr>
            <p:cNvSpPr txBox="1"/>
            <p:nvPr/>
          </p:nvSpPr>
          <p:spPr>
            <a:xfrm>
              <a:off x="697820" y="1002738"/>
              <a:ext cx="190436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Mass measurement</a:t>
              </a:r>
              <a:endParaRPr lang="ja-JP" alt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2BC2925-27AA-3721-C724-09F025EB23A9}"/>
              </a:ext>
            </a:extLst>
          </p:cNvPr>
          <p:cNvGrpSpPr/>
          <p:nvPr/>
        </p:nvGrpSpPr>
        <p:grpSpPr>
          <a:xfrm>
            <a:off x="1949099" y="1402397"/>
            <a:ext cx="7912064" cy="4105783"/>
            <a:chOff x="425099" y="1402396"/>
            <a:chExt cx="7912064" cy="4105783"/>
          </a:xfrm>
        </p:grpSpPr>
        <p:sp>
          <p:nvSpPr>
            <p:cNvPr id="293" name="正方形/長方形 292"/>
            <p:cNvSpPr/>
            <p:nvPr/>
          </p:nvSpPr>
          <p:spPr>
            <a:xfrm>
              <a:off x="1115616" y="1413468"/>
              <a:ext cx="360000" cy="360000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147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4" name="正方形/長方形 353"/>
            <p:cNvSpPr/>
            <p:nvPr/>
          </p:nvSpPr>
          <p:spPr>
            <a:xfrm>
              <a:off x="183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3" name="正方形/長方形 382"/>
            <p:cNvSpPr/>
            <p:nvPr/>
          </p:nvSpPr>
          <p:spPr>
            <a:xfrm>
              <a:off x="219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255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291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327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363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2" name="正方形/長方形 401"/>
            <p:cNvSpPr/>
            <p:nvPr/>
          </p:nvSpPr>
          <p:spPr>
            <a:xfrm>
              <a:off x="399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4" name="正方形/長方形 403"/>
            <p:cNvSpPr/>
            <p:nvPr/>
          </p:nvSpPr>
          <p:spPr>
            <a:xfrm>
              <a:off x="435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5" name="正方形/長方形 404"/>
            <p:cNvSpPr/>
            <p:nvPr/>
          </p:nvSpPr>
          <p:spPr>
            <a:xfrm>
              <a:off x="471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6" name="正方形/長方形 405"/>
            <p:cNvSpPr/>
            <p:nvPr/>
          </p:nvSpPr>
          <p:spPr>
            <a:xfrm>
              <a:off x="507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7" name="正方形/長方形 406"/>
            <p:cNvSpPr/>
            <p:nvPr/>
          </p:nvSpPr>
          <p:spPr>
            <a:xfrm>
              <a:off x="543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2" name="正方形/長方形 411"/>
            <p:cNvSpPr/>
            <p:nvPr/>
          </p:nvSpPr>
          <p:spPr>
            <a:xfrm>
              <a:off x="5795616" y="14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3" name="正方形/長方形 412"/>
            <p:cNvSpPr/>
            <p:nvPr/>
          </p:nvSpPr>
          <p:spPr>
            <a:xfrm>
              <a:off x="6155616" y="14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4" name="正方形/長方形 413"/>
            <p:cNvSpPr/>
            <p:nvPr/>
          </p:nvSpPr>
          <p:spPr>
            <a:xfrm>
              <a:off x="6515616" y="14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5" name="正方形/長方形 414"/>
            <p:cNvSpPr/>
            <p:nvPr/>
          </p:nvSpPr>
          <p:spPr>
            <a:xfrm>
              <a:off x="6875616" y="14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6" name="正方形/長方形 415"/>
            <p:cNvSpPr/>
            <p:nvPr/>
          </p:nvSpPr>
          <p:spPr>
            <a:xfrm>
              <a:off x="7235616" y="14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7" name="正方形/長方形 416"/>
            <p:cNvSpPr/>
            <p:nvPr/>
          </p:nvSpPr>
          <p:spPr>
            <a:xfrm>
              <a:off x="7595616" y="14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9" name="正方形/長方形 418"/>
            <p:cNvSpPr/>
            <p:nvPr/>
          </p:nvSpPr>
          <p:spPr>
            <a:xfrm>
              <a:off x="7955616" y="14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1" name="正方形/長方形 420"/>
            <p:cNvSpPr/>
            <p:nvPr/>
          </p:nvSpPr>
          <p:spPr>
            <a:xfrm>
              <a:off x="111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2" name="正方形/長方形 421"/>
            <p:cNvSpPr/>
            <p:nvPr/>
          </p:nvSpPr>
          <p:spPr>
            <a:xfrm>
              <a:off x="147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3" name="正方形/長方形 422"/>
            <p:cNvSpPr/>
            <p:nvPr/>
          </p:nvSpPr>
          <p:spPr>
            <a:xfrm>
              <a:off x="183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4" name="正方形/長方形 423"/>
            <p:cNvSpPr/>
            <p:nvPr/>
          </p:nvSpPr>
          <p:spPr>
            <a:xfrm>
              <a:off x="219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5" name="正方形/長方形 424"/>
            <p:cNvSpPr/>
            <p:nvPr/>
          </p:nvSpPr>
          <p:spPr>
            <a:xfrm>
              <a:off x="255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6" name="正方形/長方形 425"/>
            <p:cNvSpPr/>
            <p:nvPr/>
          </p:nvSpPr>
          <p:spPr>
            <a:xfrm>
              <a:off x="291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7" name="正方形/長方形 426"/>
            <p:cNvSpPr/>
            <p:nvPr/>
          </p:nvSpPr>
          <p:spPr>
            <a:xfrm>
              <a:off x="327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192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8" name="正方形/長方形 427"/>
            <p:cNvSpPr/>
            <p:nvPr/>
          </p:nvSpPr>
          <p:spPr>
            <a:xfrm>
              <a:off x="363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9" name="正方形/長方形 428"/>
            <p:cNvSpPr/>
            <p:nvPr/>
          </p:nvSpPr>
          <p:spPr>
            <a:xfrm>
              <a:off x="399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194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0" name="正方形/長方形 429"/>
            <p:cNvSpPr/>
            <p:nvPr/>
          </p:nvSpPr>
          <p:spPr>
            <a:xfrm>
              <a:off x="435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195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1" name="正方形/長方形 430"/>
            <p:cNvSpPr/>
            <p:nvPr/>
          </p:nvSpPr>
          <p:spPr>
            <a:xfrm>
              <a:off x="471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196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2" name="正方形/長方形 431"/>
            <p:cNvSpPr/>
            <p:nvPr/>
          </p:nvSpPr>
          <p:spPr>
            <a:xfrm>
              <a:off x="507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3" name="正方形/長方形 432"/>
            <p:cNvSpPr/>
            <p:nvPr/>
          </p:nvSpPr>
          <p:spPr>
            <a:xfrm>
              <a:off x="5435616" y="17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4" name="正方形/長方形 433"/>
            <p:cNvSpPr/>
            <p:nvPr/>
          </p:nvSpPr>
          <p:spPr>
            <a:xfrm>
              <a:off x="579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199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5" name="正方形/長方形 434"/>
            <p:cNvSpPr/>
            <p:nvPr/>
          </p:nvSpPr>
          <p:spPr>
            <a:xfrm>
              <a:off x="615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200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6" name="正方形/長方形 435"/>
            <p:cNvSpPr/>
            <p:nvPr/>
          </p:nvSpPr>
          <p:spPr>
            <a:xfrm>
              <a:off x="651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201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7" name="正方形/長方形 436"/>
            <p:cNvSpPr/>
            <p:nvPr/>
          </p:nvSpPr>
          <p:spPr>
            <a:xfrm>
              <a:off x="687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8" name="正方形/長方形 437"/>
            <p:cNvSpPr/>
            <p:nvPr/>
          </p:nvSpPr>
          <p:spPr>
            <a:xfrm>
              <a:off x="723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9" name="正方形/長方形 438"/>
            <p:cNvSpPr/>
            <p:nvPr/>
          </p:nvSpPr>
          <p:spPr>
            <a:xfrm>
              <a:off x="759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0" name="正方形/長方形 439"/>
            <p:cNvSpPr/>
            <p:nvPr/>
          </p:nvSpPr>
          <p:spPr>
            <a:xfrm>
              <a:off x="7955616" y="17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1" name="正方形/長方形 440"/>
            <p:cNvSpPr/>
            <p:nvPr/>
          </p:nvSpPr>
          <p:spPr>
            <a:xfrm>
              <a:off x="111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2" name="正方形/長方形 441"/>
            <p:cNvSpPr/>
            <p:nvPr/>
          </p:nvSpPr>
          <p:spPr>
            <a:xfrm>
              <a:off x="147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3" name="正方形/長方形 442"/>
            <p:cNvSpPr/>
            <p:nvPr/>
          </p:nvSpPr>
          <p:spPr>
            <a:xfrm>
              <a:off x="183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219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255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291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7" name="正方形/長方形 446"/>
            <p:cNvSpPr/>
            <p:nvPr/>
          </p:nvSpPr>
          <p:spPr>
            <a:xfrm>
              <a:off x="327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8" name="正方形/長方形 447"/>
            <p:cNvSpPr/>
            <p:nvPr/>
          </p:nvSpPr>
          <p:spPr>
            <a:xfrm>
              <a:off x="363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9" name="正方形/長方形 448"/>
            <p:cNvSpPr/>
            <p:nvPr/>
          </p:nvSpPr>
          <p:spPr>
            <a:xfrm>
              <a:off x="399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0" name="正方形/長方形 449"/>
            <p:cNvSpPr/>
            <p:nvPr/>
          </p:nvSpPr>
          <p:spPr>
            <a:xfrm>
              <a:off x="4355616" y="21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1" name="正方形/長方形 450"/>
            <p:cNvSpPr/>
            <p:nvPr/>
          </p:nvSpPr>
          <p:spPr>
            <a:xfrm>
              <a:off x="471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2" name="正方形/長方形 451"/>
            <p:cNvSpPr/>
            <p:nvPr/>
          </p:nvSpPr>
          <p:spPr>
            <a:xfrm>
              <a:off x="507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196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3" name="正方形/長方形 452"/>
            <p:cNvSpPr/>
            <p:nvPr/>
          </p:nvSpPr>
          <p:spPr>
            <a:xfrm>
              <a:off x="543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197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4" name="正方形/長方形 453"/>
            <p:cNvSpPr/>
            <p:nvPr/>
          </p:nvSpPr>
          <p:spPr>
            <a:xfrm>
              <a:off x="579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5" name="正方形/長方形 454"/>
            <p:cNvSpPr/>
            <p:nvPr/>
          </p:nvSpPr>
          <p:spPr>
            <a:xfrm>
              <a:off x="615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199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6" name="正方形/長方形 455"/>
            <p:cNvSpPr/>
            <p:nvPr/>
          </p:nvSpPr>
          <p:spPr>
            <a:xfrm>
              <a:off x="651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200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7" name="正方形/長方形 456"/>
            <p:cNvSpPr/>
            <p:nvPr/>
          </p:nvSpPr>
          <p:spPr>
            <a:xfrm>
              <a:off x="687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8" name="正方形/長方形 457"/>
            <p:cNvSpPr/>
            <p:nvPr/>
          </p:nvSpPr>
          <p:spPr>
            <a:xfrm>
              <a:off x="723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9" name="正方形/長方形 458"/>
            <p:cNvSpPr/>
            <p:nvPr/>
          </p:nvSpPr>
          <p:spPr>
            <a:xfrm>
              <a:off x="759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0" name="正方形/長方形 459"/>
            <p:cNvSpPr/>
            <p:nvPr/>
          </p:nvSpPr>
          <p:spPr>
            <a:xfrm>
              <a:off x="7955616" y="21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1" name="正方形/長方形 460"/>
            <p:cNvSpPr/>
            <p:nvPr/>
          </p:nvSpPr>
          <p:spPr>
            <a:xfrm>
              <a:off x="1115616" y="2493468"/>
              <a:ext cx="360000" cy="36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2" name="正方形/長方形 461"/>
            <p:cNvSpPr/>
            <p:nvPr/>
          </p:nvSpPr>
          <p:spPr>
            <a:xfrm>
              <a:off x="147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3" name="正方形/長方形 462"/>
            <p:cNvSpPr/>
            <p:nvPr/>
          </p:nvSpPr>
          <p:spPr>
            <a:xfrm>
              <a:off x="183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4" name="正方形/長方形 463"/>
            <p:cNvSpPr/>
            <p:nvPr/>
          </p:nvSpPr>
          <p:spPr>
            <a:xfrm>
              <a:off x="219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5" name="正方形/長方形 464"/>
            <p:cNvSpPr/>
            <p:nvPr/>
          </p:nvSpPr>
          <p:spPr>
            <a:xfrm>
              <a:off x="255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6" name="正方形/長方形 465"/>
            <p:cNvSpPr/>
            <p:nvPr/>
          </p:nvSpPr>
          <p:spPr>
            <a:xfrm>
              <a:off x="291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7" name="正方形/長方形 466"/>
            <p:cNvSpPr/>
            <p:nvPr/>
          </p:nvSpPr>
          <p:spPr>
            <a:xfrm>
              <a:off x="327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8" name="正方形/長方形 467"/>
            <p:cNvSpPr/>
            <p:nvPr/>
          </p:nvSpPr>
          <p:spPr>
            <a:xfrm>
              <a:off x="363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9" name="正方形/長方形 468"/>
            <p:cNvSpPr/>
            <p:nvPr/>
          </p:nvSpPr>
          <p:spPr>
            <a:xfrm>
              <a:off x="399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192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0" name="正方形/長方形 469"/>
            <p:cNvSpPr/>
            <p:nvPr/>
          </p:nvSpPr>
          <p:spPr>
            <a:xfrm>
              <a:off x="4355616" y="24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193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1" name="正方形/長方形 470"/>
            <p:cNvSpPr/>
            <p:nvPr/>
          </p:nvSpPr>
          <p:spPr>
            <a:xfrm>
              <a:off x="471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194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2" name="正方形/長方形 471"/>
            <p:cNvSpPr/>
            <p:nvPr/>
          </p:nvSpPr>
          <p:spPr>
            <a:xfrm>
              <a:off x="507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195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3" name="正方形/長方形 472"/>
            <p:cNvSpPr/>
            <p:nvPr/>
          </p:nvSpPr>
          <p:spPr>
            <a:xfrm>
              <a:off x="543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196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4" name="正方形/長方形 473"/>
            <p:cNvSpPr/>
            <p:nvPr/>
          </p:nvSpPr>
          <p:spPr>
            <a:xfrm>
              <a:off x="579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197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5" name="正方形/長方形 474"/>
            <p:cNvSpPr/>
            <p:nvPr/>
          </p:nvSpPr>
          <p:spPr>
            <a:xfrm>
              <a:off x="615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651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7" name="正方形/長方形 476"/>
            <p:cNvSpPr/>
            <p:nvPr/>
          </p:nvSpPr>
          <p:spPr>
            <a:xfrm>
              <a:off x="687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8" name="正方形/長方形 477"/>
            <p:cNvSpPr/>
            <p:nvPr/>
          </p:nvSpPr>
          <p:spPr>
            <a:xfrm>
              <a:off x="723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9" name="正方形/長方形 478"/>
            <p:cNvSpPr/>
            <p:nvPr/>
          </p:nvSpPr>
          <p:spPr>
            <a:xfrm>
              <a:off x="759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0" name="正方形/長方形 479"/>
            <p:cNvSpPr/>
            <p:nvPr/>
          </p:nvSpPr>
          <p:spPr>
            <a:xfrm>
              <a:off x="7955616" y="24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1" name="正方形/長方形 480"/>
            <p:cNvSpPr/>
            <p:nvPr/>
          </p:nvSpPr>
          <p:spPr>
            <a:xfrm>
              <a:off x="1115616" y="285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2" name="正方形/長方形 481"/>
            <p:cNvSpPr/>
            <p:nvPr/>
          </p:nvSpPr>
          <p:spPr>
            <a:xfrm>
              <a:off x="1475616" y="285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3" name="正方形/長方形 482"/>
            <p:cNvSpPr/>
            <p:nvPr/>
          </p:nvSpPr>
          <p:spPr>
            <a:xfrm>
              <a:off x="1835616" y="285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4" name="正方形/長方形 483"/>
            <p:cNvSpPr/>
            <p:nvPr/>
          </p:nvSpPr>
          <p:spPr>
            <a:xfrm>
              <a:off x="2195616" y="285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5" name="正方形/長方形 484"/>
            <p:cNvSpPr/>
            <p:nvPr/>
          </p:nvSpPr>
          <p:spPr>
            <a:xfrm>
              <a:off x="2555616" y="285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6" name="正方形/長方形 485"/>
            <p:cNvSpPr/>
            <p:nvPr/>
          </p:nvSpPr>
          <p:spPr>
            <a:xfrm>
              <a:off x="2915616" y="285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7" name="正方形/長方形 486"/>
            <p:cNvSpPr/>
            <p:nvPr/>
          </p:nvSpPr>
          <p:spPr>
            <a:xfrm>
              <a:off x="327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8" name="正方形/長方形 487"/>
            <p:cNvSpPr/>
            <p:nvPr/>
          </p:nvSpPr>
          <p:spPr>
            <a:xfrm>
              <a:off x="363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9" name="正方形/長方形 488"/>
            <p:cNvSpPr/>
            <p:nvPr/>
          </p:nvSpPr>
          <p:spPr>
            <a:xfrm>
              <a:off x="399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0" name="正方形/長方形 489"/>
            <p:cNvSpPr/>
            <p:nvPr/>
          </p:nvSpPr>
          <p:spPr>
            <a:xfrm>
              <a:off x="435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192</a:t>
              </a:r>
              <a:r>
                <a:rPr lang="en-US" altLang="ja-JP" sz="105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</a:t>
              </a:r>
              <a:endParaRPr lang="ja-JP" altLang="en-US" sz="11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1" name="正方形/長方形 490"/>
            <p:cNvSpPr/>
            <p:nvPr/>
          </p:nvSpPr>
          <p:spPr>
            <a:xfrm>
              <a:off x="471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2" name="正方形/長方形 491"/>
            <p:cNvSpPr/>
            <p:nvPr/>
          </p:nvSpPr>
          <p:spPr>
            <a:xfrm>
              <a:off x="5085871" y="2853467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3" name="正方形/長方形 492"/>
            <p:cNvSpPr/>
            <p:nvPr/>
          </p:nvSpPr>
          <p:spPr>
            <a:xfrm>
              <a:off x="543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4" name="正方形/長方形 493"/>
            <p:cNvSpPr/>
            <p:nvPr/>
          </p:nvSpPr>
          <p:spPr>
            <a:xfrm>
              <a:off x="579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5" name="正方形/長方形 494"/>
            <p:cNvSpPr/>
            <p:nvPr/>
          </p:nvSpPr>
          <p:spPr>
            <a:xfrm>
              <a:off x="615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6" name="正方形/長方形 495"/>
            <p:cNvSpPr/>
            <p:nvPr/>
          </p:nvSpPr>
          <p:spPr>
            <a:xfrm>
              <a:off x="651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7" name="正方形/長方形 496"/>
            <p:cNvSpPr/>
            <p:nvPr/>
          </p:nvSpPr>
          <p:spPr>
            <a:xfrm>
              <a:off x="687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8" name="正方形/長方形 497"/>
            <p:cNvSpPr/>
            <p:nvPr/>
          </p:nvSpPr>
          <p:spPr>
            <a:xfrm>
              <a:off x="723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9" name="正方形/長方形 498"/>
            <p:cNvSpPr/>
            <p:nvPr/>
          </p:nvSpPr>
          <p:spPr>
            <a:xfrm>
              <a:off x="759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0" name="正方形/長方形 499"/>
            <p:cNvSpPr/>
            <p:nvPr/>
          </p:nvSpPr>
          <p:spPr>
            <a:xfrm>
              <a:off x="7955616" y="28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1" name="正方形/長方形 500"/>
            <p:cNvSpPr/>
            <p:nvPr/>
          </p:nvSpPr>
          <p:spPr>
            <a:xfrm>
              <a:off x="1115616" y="32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182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2" name="正方形/長方形 501"/>
            <p:cNvSpPr/>
            <p:nvPr/>
          </p:nvSpPr>
          <p:spPr>
            <a:xfrm>
              <a:off x="1475616" y="32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183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3" name="正方形/長方形 502"/>
            <p:cNvSpPr/>
            <p:nvPr/>
          </p:nvSpPr>
          <p:spPr>
            <a:xfrm>
              <a:off x="1835616" y="32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184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4" name="正方形/長方形 503"/>
            <p:cNvSpPr/>
            <p:nvPr/>
          </p:nvSpPr>
          <p:spPr>
            <a:xfrm>
              <a:off x="2195616" y="32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5" name="正方形/長方形 504"/>
            <p:cNvSpPr/>
            <p:nvPr/>
          </p:nvSpPr>
          <p:spPr>
            <a:xfrm>
              <a:off x="2555616" y="32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186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6" name="正方形/長方形 505"/>
            <p:cNvSpPr/>
            <p:nvPr/>
          </p:nvSpPr>
          <p:spPr>
            <a:xfrm>
              <a:off x="2915616" y="321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7" name="正方形/長方形 506"/>
            <p:cNvSpPr/>
            <p:nvPr/>
          </p:nvSpPr>
          <p:spPr>
            <a:xfrm>
              <a:off x="327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8" name="正方形/長方形 507"/>
            <p:cNvSpPr/>
            <p:nvPr/>
          </p:nvSpPr>
          <p:spPr>
            <a:xfrm>
              <a:off x="363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09" name="正方形/長方形 508"/>
            <p:cNvSpPr/>
            <p:nvPr/>
          </p:nvSpPr>
          <p:spPr>
            <a:xfrm>
              <a:off x="399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0" name="正方形/長方形 509"/>
            <p:cNvSpPr/>
            <p:nvPr/>
          </p:nvSpPr>
          <p:spPr>
            <a:xfrm>
              <a:off x="435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1" name="正方形/長方形 510"/>
            <p:cNvSpPr/>
            <p:nvPr/>
          </p:nvSpPr>
          <p:spPr>
            <a:xfrm>
              <a:off x="471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2" name="正方形/長方形 511"/>
            <p:cNvSpPr/>
            <p:nvPr/>
          </p:nvSpPr>
          <p:spPr>
            <a:xfrm>
              <a:off x="507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3" name="正方形/長方形 512"/>
            <p:cNvSpPr/>
            <p:nvPr/>
          </p:nvSpPr>
          <p:spPr>
            <a:xfrm>
              <a:off x="543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4" name="正方形/長方形 513"/>
            <p:cNvSpPr/>
            <p:nvPr/>
          </p:nvSpPr>
          <p:spPr>
            <a:xfrm>
              <a:off x="579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5" name="正方形/長方形 514"/>
            <p:cNvSpPr/>
            <p:nvPr/>
          </p:nvSpPr>
          <p:spPr>
            <a:xfrm>
              <a:off x="615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6" name="正方形/長方形 515"/>
            <p:cNvSpPr/>
            <p:nvPr/>
          </p:nvSpPr>
          <p:spPr>
            <a:xfrm>
              <a:off x="651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7" name="正方形/長方形 516"/>
            <p:cNvSpPr/>
            <p:nvPr/>
          </p:nvSpPr>
          <p:spPr>
            <a:xfrm>
              <a:off x="687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8" name="正方形/長方形 517"/>
            <p:cNvSpPr/>
            <p:nvPr/>
          </p:nvSpPr>
          <p:spPr>
            <a:xfrm>
              <a:off x="723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19" name="正方形/長方形 518"/>
            <p:cNvSpPr/>
            <p:nvPr/>
          </p:nvSpPr>
          <p:spPr>
            <a:xfrm>
              <a:off x="759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0" name="正方形/長方形 519"/>
            <p:cNvSpPr/>
            <p:nvPr/>
          </p:nvSpPr>
          <p:spPr>
            <a:xfrm>
              <a:off x="7955616" y="321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1" name="正方形/長方形 520"/>
            <p:cNvSpPr/>
            <p:nvPr/>
          </p:nvSpPr>
          <p:spPr>
            <a:xfrm>
              <a:off x="1115616" y="35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2" name="正方形/長方形 521"/>
            <p:cNvSpPr/>
            <p:nvPr/>
          </p:nvSpPr>
          <p:spPr>
            <a:xfrm>
              <a:off x="1475616" y="35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3" name="正方形/長方形 522"/>
            <p:cNvSpPr/>
            <p:nvPr/>
          </p:nvSpPr>
          <p:spPr>
            <a:xfrm>
              <a:off x="1835616" y="357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4" name="正方形/長方形 523"/>
            <p:cNvSpPr/>
            <p:nvPr/>
          </p:nvSpPr>
          <p:spPr>
            <a:xfrm>
              <a:off x="219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5" name="正方形/長方形 524"/>
            <p:cNvSpPr/>
            <p:nvPr/>
          </p:nvSpPr>
          <p:spPr>
            <a:xfrm>
              <a:off x="255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185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Ta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6" name="正方形/長方形 525"/>
            <p:cNvSpPr/>
            <p:nvPr/>
          </p:nvSpPr>
          <p:spPr>
            <a:xfrm>
              <a:off x="291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186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Ta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7" name="正方形/長方形 526"/>
            <p:cNvSpPr/>
            <p:nvPr/>
          </p:nvSpPr>
          <p:spPr>
            <a:xfrm>
              <a:off x="327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187</a:t>
              </a:r>
              <a:r>
                <a:rPr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Ta</a:t>
              </a:r>
              <a:endParaRPr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8" name="正方形/長方形 527"/>
            <p:cNvSpPr/>
            <p:nvPr/>
          </p:nvSpPr>
          <p:spPr>
            <a:xfrm>
              <a:off x="363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9" name="正方形/長方形 528"/>
            <p:cNvSpPr/>
            <p:nvPr/>
          </p:nvSpPr>
          <p:spPr>
            <a:xfrm>
              <a:off x="399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0" name="正方形/長方形 529"/>
            <p:cNvSpPr/>
            <p:nvPr/>
          </p:nvSpPr>
          <p:spPr>
            <a:xfrm>
              <a:off x="435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1" name="正方形/長方形 530"/>
            <p:cNvSpPr/>
            <p:nvPr/>
          </p:nvSpPr>
          <p:spPr>
            <a:xfrm>
              <a:off x="471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2" name="正方形/長方形 531"/>
            <p:cNvSpPr/>
            <p:nvPr/>
          </p:nvSpPr>
          <p:spPr>
            <a:xfrm>
              <a:off x="507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3" name="正方形/長方形 532"/>
            <p:cNvSpPr/>
            <p:nvPr/>
          </p:nvSpPr>
          <p:spPr>
            <a:xfrm>
              <a:off x="543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4" name="正方形/長方形 533"/>
            <p:cNvSpPr/>
            <p:nvPr/>
          </p:nvSpPr>
          <p:spPr>
            <a:xfrm>
              <a:off x="579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5" name="正方形/長方形 534"/>
            <p:cNvSpPr/>
            <p:nvPr/>
          </p:nvSpPr>
          <p:spPr>
            <a:xfrm>
              <a:off x="615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7" name="正方形/長方形 536"/>
            <p:cNvSpPr/>
            <p:nvPr/>
          </p:nvSpPr>
          <p:spPr>
            <a:xfrm>
              <a:off x="651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8" name="正方形/長方形 537"/>
            <p:cNvSpPr/>
            <p:nvPr/>
          </p:nvSpPr>
          <p:spPr>
            <a:xfrm>
              <a:off x="687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2" name="正方形/長方形 541"/>
            <p:cNvSpPr/>
            <p:nvPr/>
          </p:nvSpPr>
          <p:spPr>
            <a:xfrm>
              <a:off x="723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3" name="正方形/長方形 542"/>
            <p:cNvSpPr/>
            <p:nvPr/>
          </p:nvSpPr>
          <p:spPr>
            <a:xfrm>
              <a:off x="759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4" name="正方形/長方形 543"/>
            <p:cNvSpPr/>
            <p:nvPr/>
          </p:nvSpPr>
          <p:spPr>
            <a:xfrm>
              <a:off x="7955616" y="357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6" name="正方形/長方形 545"/>
            <p:cNvSpPr/>
            <p:nvPr/>
          </p:nvSpPr>
          <p:spPr>
            <a:xfrm>
              <a:off x="1115616" y="393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7" name="正方形/長方形 546"/>
            <p:cNvSpPr/>
            <p:nvPr/>
          </p:nvSpPr>
          <p:spPr>
            <a:xfrm>
              <a:off x="147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8" name="正方形/長方形 547"/>
            <p:cNvSpPr/>
            <p:nvPr/>
          </p:nvSpPr>
          <p:spPr>
            <a:xfrm>
              <a:off x="183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49" name="正方形/長方形 548"/>
            <p:cNvSpPr/>
            <p:nvPr/>
          </p:nvSpPr>
          <p:spPr>
            <a:xfrm>
              <a:off x="219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0" name="正方形/長方形 549"/>
            <p:cNvSpPr/>
            <p:nvPr/>
          </p:nvSpPr>
          <p:spPr>
            <a:xfrm>
              <a:off x="255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1" name="正方形/長方形 550"/>
            <p:cNvSpPr/>
            <p:nvPr/>
          </p:nvSpPr>
          <p:spPr>
            <a:xfrm>
              <a:off x="291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8" name="正方形/長方形 557"/>
            <p:cNvSpPr/>
            <p:nvPr/>
          </p:nvSpPr>
          <p:spPr>
            <a:xfrm>
              <a:off x="327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0" name="正方形/長方形 559"/>
            <p:cNvSpPr/>
            <p:nvPr/>
          </p:nvSpPr>
          <p:spPr>
            <a:xfrm>
              <a:off x="363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5" name="正方形/長方形 564"/>
            <p:cNvSpPr/>
            <p:nvPr/>
          </p:nvSpPr>
          <p:spPr>
            <a:xfrm>
              <a:off x="399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6" name="正方形/長方形 565"/>
            <p:cNvSpPr/>
            <p:nvPr/>
          </p:nvSpPr>
          <p:spPr>
            <a:xfrm>
              <a:off x="435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7" name="正方形/長方形 566"/>
            <p:cNvSpPr/>
            <p:nvPr/>
          </p:nvSpPr>
          <p:spPr>
            <a:xfrm>
              <a:off x="471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8" name="正方形/長方形 567"/>
            <p:cNvSpPr/>
            <p:nvPr/>
          </p:nvSpPr>
          <p:spPr>
            <a:xfrm>
              <a:off x="507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9" name="正方形/長方形 568"/>
            <p:cNvSpPr/>
            <p:nvPr/>
          </p:nvSpPr>
          <p:spPr>
            <a:xfrm>
              <a:off x="543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0" name="正方形/長方形 569"/>
            <p:cNvSpPr/>
            <p:nvPr/>
          </p:nvSpPr>
          <p:spPr>
            <a:xfrm>
              <a:off x="579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1" name="正方形/長方形 570"/>
            <p:cNvSpPr/>
            <p:nvPr/>
          </p:nvSpPr>
          <p:spPr>
            <a:xfrm>
              <a:off x="615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4" name="正方形/長方形 573"/>
            <p:cNvSpPr/>
            <p:nvPr/>
          </p:nvSpPr>
          <p:spPr>
            <a:xfrm>
              <a:off x="651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5" name="正方形/長方形 574"/>
            <p:cNvSpPr/>
            <p:nvPr/>
          </p:nvSpPr>
          <p:spPr>
            <a:xfrm>
              <a:off x="687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8" name="正方形/長方形 577"/>
            <p:cNvSpPr/>
            <p:nvPr/>
          </p:nvSpPr>
          <p:spPr>
            <a:xfrm>
              <a:off x="723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79" name="正方形/長方形 578"/>
            <p:cNvSpPr/>
            <p:nvPr/>
          </p:nvSpPr>
          <p:spPr>
            <a:xfrm>
              <a:off x="759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0" name="正方形/長方形 579"/>
            <p:cNvSpPr/>
            <p:nvPr/>
          </p:nvSpPr>
          <p:spPr>
            <a:xfrm>
              <a:off x="7955616" y="393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1" name="正方形/長方形 580"/>
            <p:cNvSpPr/>
            <p:nvPr/>
          </p:nvSpPr>
          <p:spPr>
            <a:xfrm>
              <a:off x="1115616" y="4293468"/>
              <a:ext cx="360000" cy="3600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50000">
                  <a:srgbClr val="FFFF00"/>
                </a:gs>
                <a:gs pos="50000">
                  <a:srgbClr val="00B050"/>
                </a:gs>
                <a:gs pos="100000">
                  <a:srgbClr val="00B050"/>
                </a:gs>
              </a:gsLst>
              <a:lin ang="5400000" scaled="1"/>
            </a:gra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2" name="正方形/長方形 581"/>
            <p:cNvSpPr/>
            <p:nvPr/>
          </p:nvSpPr>
          <p:spPr>
            <a:xfrm>
              <a:off x="147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3" name="正方形/長方形 582"/>
            <p:cNvSpPr/>
            <p:nvPr/>
          </p:nvSpPr>
          <p:spPr>
            <a:xfrm>
              <a:off x="183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4" name="正方形/長方形 583"/>
            <p:cNvSpPr/>
            <p:nvPr/>
          </p:nvSpPr>
          <p:spPr>
            <a:xfrm>
              <a:off x="219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5" name="正方形/長方形 584"/>
            <p:cNvSpPr/>
            <p:nvPr/>
          </p:nvSpPr>
          <p:spPr>
            <a:xfrm>
              <a:off x="255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6" name="正方形/長方形 585"/>
            <p:cNvSpPr/>
            <p:nvPr/>
          </p:nvSpPr>
          <p:spPr>
            <a:xfrm>
              <a:off x="291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7" name="正方形/長方形 586"/>
            <p:cNvSpPr/>
            <p:nvPr/>
          </p:nvSpPr>
          <p:spPr>
            <a:xfrm>
              <a:off x="327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8" name="正方形/長方形 587"/>
            <p:cNvSpPr/>
            <p:nvPr/>
          </p:nvSpPr>
          <p:spPr>
            <a:xfrm>
              <a:off x="363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89" name="正方形/長方形 588"/>
            <p:cNvSpPr/>
            <p:nvPr/>
          </p:nvSpPr>
          <p:spPr>
            <a:xfrm>
              <a:off x="399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0" name="正方形/長方形 589"/>
            <p:cNvSpPr/>
            <p:nvPr/>
          </p:nvSpPr>
          <p:spPr>
            <a:xfrm>
              <a:off x="435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1" name="正方形/長方形 590"/>
            <p:cNvSpPr/>
            <p:nvPr/>
          </p:nvSpPr>
          <p:spPr>
            <a:xfrm>
              <a:off x="471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2" name="正方形/長方形 591"/>
            <p:cNvSpPr/>
            <p:nvPr/>
          </p:nvSpPr>
          <p:spPr>
            <a:xfrm>
              <a:off x="507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3" name="正方形/長方形 592"/>
            <p:cNvSpPr/>
            <p:nvPr/>
          </p:nvSpPr>
          <p:spPr>
            <a:xfrm>
              <a:off x="543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4" name="正方形/長方形 593"/>
            <p:cNvSpPr/>
            <p:nvPr/>
          </p:nvSpPr>
          <p:spPr>
            <a:xfrm>
              <a:off x="579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5" name="正方形/長方形 594"/>
            <p:cNvSpPr/>
            <p:nvPr/>
          </p:nvSpPr>
          <p:spPr>
            <a:xfrm>
              <a:off x="615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8" name="正方形/長方形 597"/>
            <p:cNvSpPr/>
            <p:nvPr/>
          </p:nvSpPr>
          <p:spPr>
            <a:xfrm>
              <a:off x="651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9" name="正方形/長方形 598"/>
            <p:cNvSpPr/>
            <p:nvPr/>
          </p:nvSpPr>
          <p:spPr>
            <a:xfrm>
              <a:off x="687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2" name="正方形/長方形 601"/>
            <p:cNvSpPr/>
            <p:nvPr/>
          </p:nvSpPr>
          <p:spPr>
            <a:xfrm>
              <a:off x="723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3" name="正方形/長方形 602"/>
            <p:cNvSpPr/>
            <p:nvPr/>
          </p:nvSpPr>
          <p:spPr>
            <a:xfrm>
              <a:off x="759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4" name="正方形/長方形 603"/>
            <p:cNvSpPr/>
            <p:nvPr/>
          </p:nvSpPr>
          <p:spPr>
            <a:xfrm>
              <a:off x="7955616" y="429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5" name="正方形/長方形 604"/>
            <p:cNvSpPr/>
            <p:nvPr/>
          </p:nvSpPr>
          <p:spPr>
            <a:xfrm>
              <a:off x="111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6" name="正方形/長方形 605"/>
            <p:cNvSpPr/>
            <p:nvPr/>
          </p:nvSpPr>
          <p:spPr>
            <a:xfrm>
              <a:off x="147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7" name="正方形/長方形 606"/>
            <p:cNvSpPr/>
            <p:nvPr/>
          </p:nvSpPr>
          <p:spPr>
            <a:xfrm>
              <a:off x="183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8" name="正方形/長方形 607"/>
            <p:cNvSpPr/>
            <p:nvPr/>
          </p:nvSpPr>
          <p:spPr>
            <a:xfrm>
              <a:off x="219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9" name="正方形/長方形 608"/>
            <p:cNvSpPr/>
            <p:nvPr/>
          </p:nvSpPr>
          <p:spPr>
            <a:xfrm>
              <a:off x="255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0" name="正方形/長方形 609"/>
            <p:cNvSpPr/>
            <p:nvPr/>
          </p:nvSpPr>
          <p:spPr>
            <a:xfrm>
              <a:off x="291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1" name="正方形/長方形 610"/>
            <p:cNvSpPr/>
            <p:nvPr/>
          </p:nvSpPr>
          <p:spPr>
            <a:xfrm>
              <a:off x="327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3" name="正方形/長方形 612"/>
            <p:cNvSpPr/>
            <p:nvPr/>
          </p:nvSpPr>
          <p:spPr>
            <a:xfrm>
              <a:off x="363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4" name="正方形/長方形 613"/>
            <p:cNvSpPr/>
            <p:nvPr/>
          </p:nvSpPr>
          <p:spPr>
            <a:xfrm>
              <a:off x="399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6" name="正方形/長方形 615"/>
            <p:cNvSpPr/>
            <p:nvPr/>
          </p:nvSpPr>
          <p:spPr>
            <a:xfrm>
              <a:off x="435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7" name="正方形/長方形 616"/>
            <p:cNvSpPr/>
            <p:nvPr/>
          </p:nvSpPr>
          <p:spPr>
            <a:xfrm>
              <a:off x="471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8" name="正方形/長方形 617"/>
            <p:cNvSpPr/>
            <p:nvPr/>
          </p:nvSpPr>
          <p:spPr>
            <a:xfrm>
              <a:off x="507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19" name="正方形/長方形 618"/>
            <p:cNvSpPr/>
            <p:nvPr/>
          </p:nvSpPr>
          <p:spPr>
            <a:xfrm>
              <a:off x="543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0" name="正方形/長方形 619"/>
            <p:cNvSpPr/>
            <p:nvPr/>
          </p:nvSpPr>
          <p:spPr>
            <a:xfrm>
              <a:off x="579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1" name="正方形/長方形 620"/>
            <p:cNvSpPr/>
            <p:nvPr/>
          </p:nvSpPr>
          <p:spPr>
            <a:xfrm>
              <a:off x="615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2" name="正方形/長方形 621"/>
            <p:cNvSpPr/>
            <p:nvPr/>
          </p:nvSpPr>
          <p:spPr>
            <a:xfrm>
              <a:off x="651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3" name="正方形/長方形 622"/>
            <p:cNvSpPr/>
            <p:nvPr/>
          </p:nvSpPr>
          <p:spPr>
            <a:xfrm>
              <a:off x="687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4" name="正方形/長方形 623"/>
            <p:cNvSpPr/>
            <p:nvPr/>
          </p:nvSpPr>
          <p:spPr>
            <a:xfrm>
              <a:off x="723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5" name="正方形/長方形 624"/>
            <p:cNvSpPr/>
            <p:nvPr/>
          </p:nvSpPr>
          <p:spPr>
            <a:xfrm>
              <a:off x="759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7" name="正方形/長方形 626"/>
            <p:cNvSpPr/>
            <p:nvPr/>
          </p:nvSpPr>
          <p:spPr>
            <a:xfrm>
              <a:off x="7955616" y="4653468"/>
              <a:ext cx="360000" cy="36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8" name="テキスト ボックス 495"/>
            <p:cNvSpPr txBox="1">
              <a:spLocks noChangeArrowheads="1"/>
            </p:cNvSpPr>
            <p:nvPr/>
          </p:nvSpPr>
          <p:spPr bwMode="gray">
            <a:xfrm>
              <a:off x="3930465" y="5261958"/>
              <a:ext cx="15949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Neutron number</a:t>
              </a:r>
              <a:endParaRPr lang="ja-JP" alt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9" name="Freeform 235"/>
            <p:cNvSpPr>
              <a:spLocks/>
            </p:cNvSpPr>
            <p:nvPr/>
          </p:nvSpPr>
          <p:spPr bwMode="auto">
            <a:xfrm>
              <a:off x="6308635" y="5049508"/>
              <a:ext cx="22316" cy="54825"/>
            </a:xfrm>
            <a:custGeom>
              <a:avLst/>
              <a:gdLst>
                <a:gd name="T0" fmla="*/ 3 w 32"/>
                <a:gd name="T1" fmla="*/ 0 h 64"/>
                <a:gd name="T2" fmla="*/ 3 w 32"/>
                <a:gd name="T3" fmla="*/ 12 h 64"/>
                <a:gd name="T4" fmla="*/ 3 w 32"/>
                <a:gd name="T5" fmla="*/ 13 h 64"/>
                <a:gd name="T6" fmla="*/ 4 w 32"/>
                <a:gd name="T7" fmla="*/ 13 h 64"/>
                <a:gd name="T8" fmla="*/ 4 w 32"/>
                <a:gd name="T9" fmla="*/ 13 h 64"/>
                <a:gd name="T10" fmla="*/ 4 w 32"/>
                <a:gd name="T11" fmla="*/ 13 h 64"/>
                <a:gd name="T12" fmla="*/ 4 w 32"/>
                <a:gd name="T13" fmla="*/ 13 h 64"/>
                <a:gd name="T14" fmla="*/ 0 w 32"/>
                <a:gd name="T15" fmla="*/ 13 h 64"/>
                <a:gd name="T16" fmla="*/ 0 w 32"/>
                <a:gd name="T17" fmla="*/ 13 h 64"/>
                <a:gd name="T18" fmla="*/ 1 w 32"/>
                <a:gd name="T19" fmla="*/ 13 h 64"/>
                <a:gd name="T20" fmla="*/ 1 w 32"/>
                <a:gd name="T21" fmla="*/ 13 h 64"/>
                <a:gd name="T22" fmla="*/ 1 w 32"/>
                <a:gd name="T23" fmla="*/ 13 h 64"/>
                <a:gd name="T24" fmla="*/ 1 w 32"/>
                <a:gd name="T25" fmla="*/ 12 h 64"/>
                <a:gd name="T26" fmla="*/ 1 w 32"/>
                <a:gd name="T27" fmla="*/ 12 h 64"/>
                <a:gd name="T28" fmla="*/ 1 w 32"/>
                <a:gd name="T29" fmla="*/ 11 h 64"/>
                <a:gd name="T30" fmla="*/ 1 w 32"/>
                <a:gd name="T31" fmla="*/ 3 h 64"/>
                <a:gd name="T32" fmla="*/ 1 w 32"/>
                <a:gd name="T33" fmla="*/ 3 h 64"/>
                <a:gd name="T34" fmla="*/ 1 w 32"/>
                <a:gd name="T35" fmla="*/ 3 h 64"/>
                <a:gd name="T36" fmla="*/ 1 w 32"/>
                <a:gd name="T37" fmla="*/ 2 h 64"/>
                <a:gd name="T38" fmla="*/ 1 w 32"/>
                <a:gd name="T39" fmla="*/ 2 h 64"/>
                <a:gd name="T40" fmla="*/ 1 w 32"/>
                <a:gd name="T41" fmla="*/ 3 h 64"/>
                <a:gd name="T42" fmla="*/ 1 w 32"/>
                <a:gd name="T43" fmla="*/ 3 h 64"/>
                <a:gd name="T44" fmla="*/ 0 w 32"/>
                <a:gd name="T45" fmla="*/ 2 h 64"/>
                <a:gd name="T46" fmla="*/ 3 w 32"/>
                <a:gd name="T47" fmla="*/ 0 h 64"/>
                <a:gd name="T48" fmla="*/ 3 w 32"/>
                <a:gd name="T49" fmla="*/ 0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4"/>
                <a:gd name="T77" fmla="*/ 32 w 32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4">
                  <a:moveTo>
                    <a:pt x="24" y="0"/>
                  </a:moveTo>
                  <a:lnTo>
                    <a:pt x="24" y="59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10" y="57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0" name="Freeform 243"/>
            <p:cNvSpPr>
              <a:spLocks/>
            </p:cNvSpPr>
            <p:nvPr/>
          </p:nvSpPr>
          <p:spPr bwMode="auto">
            <a:xfrm>
              <a:off x="7049164" y="5049508"/>
              <a:ext cx="28133" cy="55117"/>
            </a:xfrm>
            <a:custGeom>
              <a:avLst/>
              <a:gdLst>
                <a:gd name="T0" fmla="*/ 3 w 40"/>
                <a:gd name="T1" fmla="*/ 4 h 64"/>
                <a:gd name="T2" fmla="*/ 0 w 40"/>
                <a:gd name="T3" fmla="*/ 4 h 64"/>
                <a:gd name="T4" fmla="*/ 0 w 40"/>
                <a:gd name="T5" fmla="*/ 3 h 64"/>
                <a:gd name="T6" fmla="*/ 1 w 40"/>
                <a:gd name="T7" fmla="*/ 3 h 64"/>
                <a:gd name="T8" fmla="*/ 1 w 40"/>
                <a:gd name="T9" fmla="*/ 2 h 64"/>
                <a:gd name="T10" fmla="*/ 1 w 40"/>
                <a:gd name="T11" fmla="*/ 2 h 64"/>
                <a:gd name="T12" fmla="*/ 1 w 40"/>
                <a:gd name="T13" fmla="*/ 1 h 64"/>
                <a:gd name="T14" fmla="*/ 1 w 40"/>
                <a:gd name="T15" fmla="*/ 1 h 64"/>
                <a:gd name="T16" fmla="*/ 1 w 40"/>
                <a:gd name="T17" fmla="*/ 1 h 64"/>
                <a:gd name="T18" fmla="*/ 1 w 40"/>
                <a:gd name="T19" fmla="*/ 1 h 64"/>
                <a:gd name="T20" fmla="*/ 1 w 40"/>
                <a:gd name="T21" fmla="*/ 1 h 64"/>
                <a:gd name="T22" fmla="*/ 1 w 40"/>
                <a:gd name="T23" fmla="*/ 1 h 64"/>
                <a:gd name="T24" fmla="*/ 1 w 40"/>
                <a:gd name="T25" fmla="*/ 1 h 64"/>
                <a:gd name="T26" fmla="*/ 1 w 40"/>
                <a:gd name="T27" fmla="*/ 1 h 64"/>
                <a:gd name="T28" fmla="*/ 0 w 40"/>
                <a:gd name="T29" fmla="*/ 1 h 64"/>
                <a:gd name="T30" fmla="*/ 1 w 40"/>
                <a:gd name="T31" fmla="*/ 1 h 64"/>
                <a:gd name="T32" fmla="*/ 1 w 40"/>
                <a:gd name="T33" fmla="*/ 1 h 64"/>
                <a:gd name="T34" fmla="*/ 1 w 40"/>
                <a:gd name="T35" fmla="*/ 1 h 64"/>
                <a:gd name="T36" fmla="*/ 1 w 40"/>
                <a:gd name="T37" fmla="*/ 0 h 64"/>
                <a:gd name="T38" fmla="*/ 1 w 40"/>
                <a:gd name="T39" fmla="*/ 0 h 64"/>
                <a:gd name="T40" fmla="*/ 1 w 40"/>
                <a:gd name="T41" fmla="*/ 1 h 64"/>
                <a:gd name="T42" fmla="*/ 2 w 40"/>
                <a:gd name="T43" fmla="*/ 1 h 64"/>
                <a:gd name="T44" fmla="*/ 3 w 40"/>
                <a:gd name="T45" fmla="*/ 1 h 64"/>
                <a:gd name="T46" fmla="*/ 3 w 40"/>
                <a:gd name="T47" fmla="*/ 1 h 64"/>
                <a:gd name="T48" fmla="*/ 3 w 40"/>
                <a:gd name="T49" fmla="*/ 1 h 64"/>
                <a:gd name="T50" fmla="*/ 3 w 40"/>
                <a:gd name="T51" fmla="*/ 1 h 64"/>
                <a:gd name="T52" fmla="*/ 3 w 40"/>
                <a:gd name="T53" fmla="*/ 1 h 64"/>
                <a:gd name="T54" fmla="*/ 3 w 40"/>
                <a:gd name="T55" fmla="*/ 1 h 64"/>
                <a:gd name="T56" fmla="*/ 1 w 40"/>
                <a:gd name="T57" fmla="*/ 2 h 64"/>
                <a:gd name="T58" fmla="*/ 1 w 40"/>
                <a:gd name="T59" fmla="*/ 3 h 64"/>
                <a:gd name="T60" fmla="*/ 3 w 40"/>
                <a:gd name="T61" fmla="*/ 3 h 64"/>
                <a:gd name="T62" fmla="*/ 3 w 40"/>
                <a:gd name="T63" fmla="*/ 3 h 64"/>
                <a:gd name="T64" fmla="*/ 3 w 40"/>
                <a:gd name="T65" fmla="*/ 3 h 64"/>
                <a:gd name="T66" fmla="*/ 3 w 40"/>
                <a:gd name="T67" fmla="*/ 3 h 64"/>
                <a:gd name="T68" fmla="*/ 3 w 40"/>
                <a:gd name="T69" fmla="*/ 3 h 64"/>
                <a:gd name="T70" fmla="*/ 3 w 40"/>
                <a:gd name="T71" fmla="*/ 2 h 64"/>
                <a:gd name="T72" fmla="*/ 3 w 40"/>
                <a:gd name="T73" fmla="*/ 2 h 64"/>
                <a:gd name="T74" fmla="*/ 3 w 40"/>
                <a:gd name="T75" fmla="*/ 4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"/>
                <a:gd name="T115" fmla="*/ 0 h 64"/>
                <a:gd name="T116" fmla="*/ 40 w 40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" h="64">
                  <a:moveTo>
                    <a:pt x="36" y="64"/>
                  </a:moveTo>
                  <a:lnTo>
                    <a:pt x="0" y="64"/>
                  </a:lnTo>
                  <a:lnTo>
                    <a:pt x="0" y="63"/>
                  </a:lnTo>
                  <a:lnTo>
                    <a:pt x="9" y="50"/>
                  </a:lnTo>
                  <a:lnTo>
                    <a:pt x="18" y="42"/>
                  </a:lnTo>
                  <a:lnTo>
                    <a:pt x="22" y="36"/>
                  </a:lnTo>
                  <a:lnTo>
                    <a:pt x="23" y="31"/>
                  </a:lnTo>
                  <a:lnTo>
                    <a:pt x="25" y="27"/>
                  </a:lnTo>
                  <a:lnTo>
                    <a:pt x="25" y="20"/>
                  </a:lnTo>
                  <a:lnTo>
                    <a:pt x="22" y="14"/>
                  </a:lnTo>
                  <a:lnTo>
                    <a:pt x="18" y="11"/>
                  </a:lnTo>
                  <a:lnTo>
                    <a:pt x="9" y="11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20"/>
                  </a:lnTo>
                  <a:lnTo>
                    <a:pt x="36" y="24"/>
                  </a:lnTo>
                  <a:lnTo>
                    <a:pt x="35" y="29"/>
                  </a:lnTo>
                  <a:lnTo>
                    <a:pt x="28" y="39"/>
                  </a:lnTo>
                  <a:lnTo>
                    <a:pt x="14" y="53"/>
                  </a:lnTo>
                  <a:lnTo>
                    <a:pt x="33" y="53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7" y="49"/>
                  </a:lnTo>
                  <a:lnTo>
                    <a:pt x="39" y="46"/>
                  </a:lnTo>
                  <a:lnTo>
                    <a:pt x="40" y="4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1" name="Freeform 244"/>
            <p:cNvSpPr>
              <a:spLocks noEditPoints="1"/>
            </p:cNvSpPr>
            <p:nvPr/>
          </p:nvSpPr>
          <p:spPr bwMode="auto">
            <a:xfrm>
              <a:off x="7082922" y="5049508"/>
              <a:ext cx="29539" cy="55117"/>
            </a:xfrm>
            <a:custGeom>
              <a:avLst/>
              <a:gdLst>
                <a:gd name="T0" fmla="*/ 0 w 40"/>
                <a:gd name="T1" fmla="*/ 2 h 64"/>
                <a:gd name="T2" fmla="*/ 2 w 40"/>
                <a:gd name="T3" fmla="*/ 0 h 64"/>
                <a:gd name="T4" fmla="*/ 3 w 40"/>
                <a:gd name="T5" fmla="*/ 0 h 64"/>
                <a:gd name="T6" fmla="*/ 3 w 40"/>
                <a:gd name="T7" fmla="*/ 2 h 64"/>
                <a:gd name="T8" fmla="*/ 3 w 40"/>
                <a:gd name="T9" fmla="*/ 2 h 64"/>
                <a:gd name="T10" fmla="*/ 3 w 40"/>
                <a:gd name="T11" fmla="*/ 3 h 64"/>
                <a:gd name="T12" fmla="*/ 3 w 40"/>
                <a:gd name="T13" fmla="*/ 3 h 64"/>
                <a:gd name="T14" fmla="*/ 3 w 40"/>
                <a:gd name="T15" fmla="*/ 4 h 64"/>
                <a:gd name="T16" fmla="*/ 2 w 40"/>
                <a:gd name="T17" fmla="*/ 4 h 64"/>
                <a:gd name="T18" fmla="*/ 2 w 40"/>
                <a:gd name="T19" fmla="*/ 3 h 64"/>
                <a:gd name="T20" fmla="*/ 0 w 40"/>
                <a:gd name="T21" fmla="*/ 3 h 64"/>
                <a:gd name="T22" fmla="*/ 0 w 40"/>
                <a:gd name="T23" fmla="*/ 2 h 64"/>
                <a:gd name="T24" fmla="*/ 1 w 40"/>
                <a:gd name="T25" fmla="*/ 2 h 64"/>
                <a:gd name="T26" fmla="*/ 2 w 40"/>
                <a:gd name="T27" fmla="*/ 2 h 64"/>
                <a:gd name="T28" fmla="*/ 2 w 40"/>
                <a:gd name="T29" fmla="*/ 1 h 64"/>
                <a:gd name="T30" fmla="*/ 1 w 40"/>
                <a:gd name="T31" fmla="*/ 2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0" y="41"/>
                  </a:moveTo>
                  <a:lnTo>
                    <a:pt x="28" y="0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40" y="41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3" y="64"/>
                  </a:lnTo>
                  <a:lnTo>
                    <a:pt x="21" y="64"/>
                  </a:lnTo>
                  <a:lnTo>
                    <a:pt x="21" y="50"/>
                  </a:lnTo>
                  <a:lnTo>
                    <a:pt x="0" y="50"/>
                  </a:lnTo>
                  <a:lnTo>
                    <a:pt x="0" y="41"/>
                  </a:lnTo>
                  <a:close/>
                  <a:moveTo>
                    <a:pt x="2" y="41"/>
                  </a:moveTo>
                  <a:lnTo>
                    <a:pt x="21" y="41"/>
                  </a:lnTo>
                  <a:lnTo>
                    <a:pt x="21" y="15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2" name="テキスト ボックス 7"/>
            <p:cNvSpPr txBox="1">
              <a:spLocks noChangeArrowheads="1"/>
            </p:cNvSpPr>
            <p:nvPr/>
          </p:nvSpPr>
          <p:spPr bwMode="auto">
            <a:xfrm>
              <a:off x="5451982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120</a:t>
              </a:r>
            </a:p>
          </p:txBody>
        </p:sp>
        <p:sp>
          <p:nvSpPr>
            <p:cNvPr id="633" name="テキスト ボックス 7"/>
            <p:cNvSpPr txBox="1">
              <a:spLocks noChangeArrowheads="1"/>
            </p:cNvSpPr>
            <p:nvPr/>
          </p:nvSpPr>
          <p:spPr bwMode="auto">
            <a:xfrm>
              <a:off x="5821274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121</a:t>
              </a:r>
            </a:p>
          </p:txBody>
        </p:sp>
        <p:sp>
          <p:nvSpPr>
            <p:cNvPr id="634" name="テキスト ボックス 7"/>
            <p:cNvSpPr txBox="1">
              <a:spLocks noChangeArrowheads="1"/>
            </p:cNvSpPr>
            <p:nvPr/>
          </p:nvSpPr>
          <p:spPr bwMode="auto">
            <a:xfrm>
              <a:off x="6173134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122</a:t>
              </a:r>
            </a:p>
          </p:txBody>
        </p:sp>
        <p:sp>
          <p:nvSpPr>
            <p:cNvPr id="635" name="テキスト ボックス 7"/>
            <p:cNvSpPr txBox="1">
              <a:spLocks noChangeArrowheads="1"/>
            </p:cNvSpPr>
            <p:nvPr/>
          </p:nvSpPr>
          <p:spPr bwMode="auto">
            <a:xfrm>
              <a:off x="6539829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123</a:t>
              </a:r>
            </a:p>
          </p:txBody>
        </p:sp>
        <p:sp>
          <p:nvSpPr>
            <p:cNvPr id="636" name="テキスト ボックス 7"/>
            <p:cNvSpPr txBox="1">
              <a:spLocks noChangeArrowheads="1"/>
            </p:cNvSpPr>
            <p:nvPr/>
          </p:nvSpPr>
          <p:spPr bwMode="auto">
            <a:xfrm>
              <a:off x="6886563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124</a:t>
              </a:r>
            </a:p>
          </p:txBody>
        </p:sp>
        <p:sp>
          <p:nvSpPr>
            <p:cNvPr id="637" name="テキスト ボックス 7"/>
            <p:cNvSpPr txBox="1">
              <a:spLocks noChangeArrowheads="1"/>
            </p:cNvSpPr>
            <p:nvPr/>
          </p:nvSpPr>
          <p:spPr bwMode="auto">
            <a:xfrm>
              <a:off x="7253501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125</a:t>
              </a:r>
            </a:p>
          </p:txBody>
        </p:sp>
        <p:sp>
          <p:nvSpPr>
            <p:cNvPr id="638" name="テキスト ボックス 7"/>
            <p:cNvSpPr txBox="1">
              <a:spLocks noChangeArrowheads="1"/>
            </p:cNvSpPr>
            <p:nvPr/>
          </p:nvSpPr>
          <p:spPr bwMode="auto">
            <a:xfrm>
              <a:off x="7611238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126</a:t>
              </a:r>
            </a:p>
          </p:txBody>
        </p:sp>
        <p:sp>
          <p:nvSpPr>
            <p:cNvPr id="639" name="テキスト ボックス 7"/>
            <p:cNvSpPr txBox="1">
              <a:spLocks noChangeArrowheads="1"/>
            </p:cNvSpPr>
            <p:nvPr/>
          </p:nvSpPr>
          <p:spPr bwMode="auto">
            <a:xfrm>
              <a:off x="7995723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127</a:t>
              </a:r>
            </a:p>
          </p:txBody>
        </p:sp>
        <p:sp>
          <p:nvSpPr>
            <p:cNvPr id="640" name="テキスト ボックス 7"/>
            <p:cNvSpPr txBox="1">
              <a:spLocks noChangeArrowheads="1"/>
            </p:cNvSpPr>
            <p:nvPr/>
          </p:nvSpPr>
          <p:spPr bwMode="auto">
            <a:xfrm>
              <a:off x="5126914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119</a:t>
              </a:r>
            </a:p>
          </p:txBody>
        </p:sp>
        <p:sp>
          <p:nvSpPr>
            <p:cNvPr id="642" name="テキスト ボックス 7"/>
            <p:cNvSpPr txBox="1">
              <a:spLocks noChangeArrowheads="1"/>
            </p:cNvSpPr>
            <p:nvPr/>
          </p:nvSpPr>
          <p:spPr bwMode="auto">
            <a:xfrm>
              <a:off x="4741883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118</a:t>
              </a:r>
            </a:p>
          </p:txBody>
        </p:sp>
        <p:sp>
          <p:nvSpPr>
            <p:cNvPr id="643" name="テキスト ボックス 7"/>
            <p:cNvSpPr txBox="1">
              <a:spLocks noChangeArrowheads="1"/>
            </p:cNvSpPr>
            <p:nvPr/>
          </p:nvSpPr>
          <p:spPr bwMode="auto">
            <a:xfrm>
              <a:off x="4377271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117</a:t>
              </a:r>
            </a:p>
          </p:txBody>
        </p:sp>
        <p:sp>
          <p:nvSpPr>
            <p:cNvPr id="645" name="テキスト ボックス 7"/>
            <p:cNvSpPr txBox="1">
              <a:spLocks noChangeArrowheads="1"/>
            </p:cNvSpPr>
            <p:nvPr/>
          </p:nvSpPr>
          <p:spPr bwMode="auto">
            <a:xfrm>
              <a:off x="4017731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116</a:t>
              </a:r>
            </a:p>
          </p:txBody>
        </p:sp>
        <p:sp>
          <p:nvSpPr>
            <p:cNvPr id="646" name="テキスト ボックス 7"/>
            <p:cNvSpPr txBox="1">
              <a:spLocks noChangeArrowheads="1"/>
            </p:cNvSpPr>
            <p:nvPr/>
          </p:nvSpPr>
          <p:spPr bwMode="auto">
            <a:xfrm>
              <a:off x="2562585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112</a:t>
              </a:r>
            </a:p>
          </p:txBody>
        </p:sp>
        <p:sp>
          <p:nvSpPr>
            <p:cNvPr id="650" name="テキスト ボックス 7"/>
            <p:cNvSpPr txBox="1">
              <a:spLocks noChangeArrowheads="1"/>
            </p:cNvSpPr>
            <p:nvPr/>
          </p:nvSpPr>
          <p:spPr bwMode="auto">
            <a:xfrm>
              <a:off x="2920221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113</a:t>
              </a:r>
            </a:p>
          </p:txBody>
        </p:sp>
        <p:sp>
          <p:nvSpPr>
            <p:cNvPr id="651" name="テキスト ボックス 7"/>
            <p:cNvSpPr txBox="1">
              <a:spLocks noChangeArrowheads="1"/>
            </p:cNvSpPr>
            <p:nvPr/>
          </p:nvSpPr>
          <p:spPr bwMode="auto">
            <a:xfrm>
              <a:off x="3283738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114</a:t>
              </a:r>
            </a:p>
          </p:txBody>
        </p:sp>
        <p:sp>
          <p:nvSpPr>
            <p:cNvPr id="652" name="テキスト ボックス 7"/>
            <p:cNvSpPr txBox="1">
              <a:spLocks noChangeArrowheads="1"/>
            </p:cNvSpPr>
            <p:nvPr/>
          </p:nvSpPr>
          <p:spPr bwMode="auto">
            <a:xfrm>
              <a:off x="3655293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115</a:t>
              </a:r>
            </a:p>
          </p:txBody>
        </p:sp>
        <p:sp>
          <p:nvSpPr>
            <p:cNvPr id="653" name="テキスト ボックス 7"/>
            <p:cNvSpPr txBox="1">
              <a:spLocks noChangeArrowheads="1"/>
            </p:cNvSpPr>
            <p:nvPr/>
          </p:nvSpPr>
          <p:spPr bwMode="auto">
            <a:xfrm>
              <a:off x="2210685" y="5033798"/>
              <a:ext cx="31874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111</a:t>
              </a:r>
            </a:p>
          </p:txBody>
        </p:sp>
        <p:sp>
          <p:nvSpPr>
            <p:cNvPr id="654" name="テキスト ボックス 7"/>
            <p:cNvSpPr txBox="1">
              <a:spLocks noChangeArrowheads="1"/>
            </p:cNvSpPr>
            <p:nvPr/>
          </p:nvSpPr>
          <p:spPr bwMode="auto">
            <a:xfrm>
              <a:off x="1858641" y="5033798"/>
              <a:ext cx="330091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110</a:t>
              </a:r>
            </a:p>
          </p:txBody>
        </p:sp>
        <p:sp>
          <p:nvSpPr>
            <p:cNvPr id="655" name="テキスト ボックス 7"/>
            <p:cNvSpPr txBox="1">
              <a:spLocks noChangeArrowheads="1"/>
            </p:cNvSpPr>
            <p:nvPr/>
          </p:nvSpPr>
          <p:spPr bwMode="auto">
            <a:xfrm>
              <a:off x="1491545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109</a:t>
              </a:r>
            </a:p>
          </p:txBody>
        </p:sp>
        <p:sp>
          <p:nvSpPr>
            <p:cNvPr id="656" name="テキスト ボックス 7"/>
            <p:cNvSpPr txBox="1">
              <a:spLocks noChangeArrowheads="1"/>
            </p:cNvSpPr>
            <p:nvPr/>
          </p:nvSpPr>
          <p:spPr bwMode="auto">
            <a:xfrm>
              <a:off x="1110196" y="5033798"/>
              <a:ext cx="34144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108</a:t>
              </a:r>
            </a:p>
          </p:txBody>
        </p:sp>
        <p:sp>
          <p:nvSpPr>
            <p:cNvPr id="658" name="テキスト ボックス 7"/>
            <p:cNvSpPr txBox="1">
              <a:spLocks noChangeArrowheads="1"/>
            </p:cNvSpPr>
            <p:nvPr/>
          </p:nvSpPr>
          <p:spPr bwMode="auto">
            <a:xfrm>
              <a:off x="766238" y="2540950"/>
              <a:ext cx="274114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</a:p>
          </p:txBody>
        </p:sp>
        <p:sp>
          <p:nvSpPr>
            <p:cNvPr id="660" name="テキスト ボックス 7"/>
            <p:cNvSpPr txBox="1">
              <a:spLocks noChangeArrowheads="1"/>
            </p:cNvSpPr>
            <p:nvPr/>
          </p:nvSpPr>
          <p:spPr bwMode="auto">
            <a:xfrm>
              <a:off x="761297" y="2893639"/>
              <a:ext cx="26129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</a:t>
              </a:r>
            </a:p>
          </p:txBody>
        </p:sp>
        <p:sp>
          <p:nvSpPr>
            <p:cNvPr id="661" name="テキスト ボックス 7"/>
            <p:cNvSpPr txBox="1">
              <a:spLocks noChangeArrowheads="1"/>
            </p:cNvSpPr>
            <p:nvPr/>
          </p:nvSpPr>
          <p:spPr bwMode="auto">
            <a:xfrm>
              <a:off x="823520" y="3245580"/>
              <a:ext cx="193964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</a:p>
          </p:txBody>
        </p:sp>
        <p:sp>
          <p:nvSpPr>
            <p:cNvPr id="662" name="テキスト ボックス 7"/>
            <p:cNvSpPr txBox="1">
              <a:spLocks noChangeArrowheads="1"/>
            </p:cNvSpPr>
            <p:nvPr/>
          </p:nvSpPr>
          <p:spPr bwMode="auto">
            <a:xfrm>
              <a:off x="802732" y="3612488"/>
              <a:ext cx="223587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Ta</a:t>
              </a:r>
            </a:p>
          </p:txBody>
        </p:sp>
        <p:sp>
          <p:nvSpPr>
            <p:cNvPr id="663" name="テキスト ボックス 7"/>
            <p:cNvSpPr txBox="1">
              <a:spLocks noChangeArrowheads="1"/>
            </p:cNvSpPr>
            <p:nvPr/>
          </p:nvSpPr>
          <p:spPr bwMode="auto">
            <a:xfrm>
              <a:off x="802257" y="3977815"/>
              <a:ext cx="216406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Hf</a:t>
              </a:r>
              <a:endPara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4" name="テキスト ボックス 7"/>
            <p:cNvSpPr txBox="1">
              <a:spLocks noChangeArrowheads="1"/>
            </p:cNvSpPr>
            <p:nvPr/>
          </p:nvSpPr>
          <p:spPr bwMode="auto">
            <a:xfrm>
              <a:off x="781353" y="4335580"/>
              <a:ext cx="250069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Lu</a:t>
              </a:r>
            </a:p>
          </p:txBody>
        </p:sp>
        <p:sp>
          <p:nvSpPr>
            <p:cNvPr id="665" name="テキスト ボックス 7"/>
            <p:cNvSpPr txBox="1">
              <a:spLocks noChangeArrowheads="1"/>
            </p:cNvSpPr>
            <p:nvPr/>
          </p:nvSpPr>
          <p:spPr bwMode="auto">
            <a:xfrm>
              <a:off x="772683" y="4701654"/>
              <a:ext cx="26129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Yb</a:t>
              </a:r>
              <a:endPara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6" name="テキスト ボックス 7"/>
            <p:cNvSpPr txBox="1">
              <a:spLocks noChangeArrowheads="1"/>
            </p:cNvSpPr>
            <p:nvPr/>
          </p:nvSpPr>
          <p:spPr bwMode="auto">
            <a:xfrm>
              <a:off x="892286" y="2192058"/>
              <a:ext cx="137859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</a:p>
          </p:txBody>
        </p:sp>
        <p:sp>
          <p:nvSpPr>
            <p:cNvPr id="667" name="テキスト ボックス 7"/>
            <p:cNvSpPr txBox="1">
              <a:spLocks noChangeArrowheads="1"/>
            </p:cNvSpPr>
            <p:nvPr/>
          </p:nvSpPr>
          <p:spPr bwMode="auto">
            <a:xfrm>
              <a:off x="837624" y="1819059"/>
              <a:ext cx="205184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</a:p>
          </p:txBody>
        </p:sp>
        <p:sp>
          <p:nvSpPr>
            <p:cNvPr id="668" name="テキスト ボックス 7"/>
            <p:cNvSpPr txBox="1">
              <a:spLocks noChangeArrowheads="1"/>
            </p:cNvSpPr>
            <p:nvPr/>
          </p:nvSpPr>
          <p:spPr bwMode="auto">
            <a:xfrm>
              <a:off x="766565" y="1460830"/>
              <a:ext cx="272512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Au</a:t>
              </a:r>
            </a:p>
          </p:txBody>
        </p:sp>
        <p:sp>
          <p:nvSpPr>
            <p:cNvPr id="670" name="テキスト ボックス 495"/>
            <p:cNvSpPr txBox="1">
              <a:spLocks noChangeArrowheads="1"/>
            </p:cNvSpPr>
            <p:nvPr/>
          </p:nvSpPr>
          <p:spPr bwMode="gray">
            <a:xfrm rot="16200000">
              <a:off x="149062" y="3023981"/>
              <a:ext cx="7982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Element</a:t>
              </a:r>
              <a:endParaRPr lang="ja-JP" alt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1" name="円/楕円 670"/>
            <p:cNvSpPr/>
            <p:nvPr/>
          </p:nvSpPr>
          <p:spPr>
            <a:xfrm>
              <a:off x="5867224" y="184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4" name="円/楕円 673"/>
            <p:cNvSpPr/>
            <p:nvPr/>
          </p:nvSpPr>
          <p:spPr>
            <a:xfrm>
              <a:off x="5867224" y="220384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5" name="円/楕円 674"/>
            <p:cNvSpPr/>
            <p:nvPr/>
          </p:nvSpPr>
          <p:spPr>
            <a:xfrm>
              <a:off x="6227224" y="2203603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6" name="円/楕円 675"/>
            <p:cNvSpPr/>
            <p:nvPr/>
          </p:nvSpPr>
          <p:spPr>
            <a:xfrm>
              <a:off x="6587224" y="2203603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7" name="円/楕円 676"/>
            <p:cNvSpPr/>
            <p:nvPr/>
          </p:nvSpPr>
          <p:spPr>
            <a:xfrm>
              <a:off x="5507224" y="220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8" name="円/楕円 677"/>
            <p:cNvSpPr/>
            <p:nvPr/>
          </p:nvSpPr>
          <p:spPr>
            <a:xfrm>
              <a:off x="5147224" y="220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9" name="円/楕円 678"/>
            <p:cNvSpPr/>
            <p:nvPr/>
          </p:nvSpPr>
          <p:spPr>
            <a:xfrm>
              <a:off x="5867224" y="256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0" name="円/楕円 679"/>
            <p:cNvSpPr/>
            <p:nvPr/>
          </p:nvSpPr>
          <p:spPr>
            <a:xfrm>
              <a:off x="6227224" y="256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1" name="円/楕円 680"/>
            <p:cNvSpPr/>
            <p:nvPr/>
          </p:nvSpPr>
          <p:spPr>
            <a:xfrm>
              <a:off x="5507224" y="256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2" name="円/楕円 681"/>
            <p:cNvSpPr/>
            <p:nvPr/>
          </p:nvSpPr>
          <p:spPr>
            <a:xfrm>
              <a:off x="5147224" y="256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3" name="円/楕円 682"/>
            <p:cNvSpPr/>
            <p:nvPr/>
          </p:nvSpPr>
          <p:spPr>
            <a:xfrm>
              <a:off x="3347224" y="364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4" name="円/楕円 683"/>
            <p:cNvSpPr/>
            <p:nvPr/>
          </p:nvSpPr>
          <p:spPr>
            <a:xfrm>
              <a:off x="2987224" y="364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5" name="円/楕円 684"/>
            <p:cNvSpPr/>
            <p:nvPr/>
          </p:nvSpPr>
          <p:spPr>
            <a:xfrm>
              <a:off x="2627224" y="3645468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6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686" name="グループ化 685"/>
            <p:cNvGrpSpPr/>
            <p:nvPr/>
          </p:nvGrpSpPr>
          <p:grpSpPr>
            <a:xfrm>
              <a:off x="2209624" y="1773468"/>
              <a:ext cx="6120000" cy="3240000"/>
              <a:chOff x="1994400" y="1800000"/>
              <a:chExt cx="6120000" cy="3240000"/>
            </a:xfrm>
            <a:effectLst/>
          </p:grpSpPr>
          <p:cxnSp>
            <p:nvCxnSpPr>
              <p:cNvPr id="719" name="直線コネクタ 718"/>
              <p:cNvCxnSpPr/>
              <p:nvPr/>
            </p:nvCxnSpPr>
            <p:spPr bwMode="gray">
              <a:xfrm flipV="1">
                <a:off x="7394400" y="2160000"/>
                <a:ext cx="0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直線コネクタ 719"/>
              <p:cNvCxnSpPr/>
              <p:nvPr/>
            </p:nvCxnSpPr>
            <p:spPr bwMode="gray">
              <a:xfrm flipV="1">
                <a:off x="5954315" y="2520000"/>
                <a:ext cx="360000" cy="2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直線コネクタ 720"/>
              <p:cNvCxnSpPr/>
              <p:nvPr/>
            </p:nvCxnSpPr>
            <p:spPr bwMode="gray">
              <a:xfrm flipV="1">
                <a:off x="6314400" y="2520000"/>
                <a:ext cx="0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algn="l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直線コネクタ 721"/>
              <p:cNvCxnSpPr/>
              <p:nvPr/>
            </p:nvCxnSpPr>
            <p:spPr bwMode="gray">
              <a:xfrm>
                <a:off x="6314400" y="2880000"/>
                <a:ext cx="720000" cy="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直線コネクタ 722"/>
              <p:cNvCxnSpPr/>
              <p:nvPr/>
            </p:nvCxnSpPr>
            <p:spPr bwMode="gray">
              <a:xfrm flipV="1">
                <a:off x="7034400" y="2520266"/>
                <a:ext cx="0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直線コネクタ 723"/>
              <p:cNvCxnSpPr/>
              <p:nvPr/>
            </p:nvCxnSpPr>
            <p:spPr bwMode="gray">
              <a:xfrm>
                <a:off x="7034400" y="2520000"/>
                <a:ext cx="360000" cy="1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直線コネクタ 724"/>
              <p:cNvCxnSpPr/>
              <p:nvPr/>
            </p:nvCxnSpPr>
            <p:spPr bwMode="gray">
              <a:xfrm flipV="1">
                <a:off x="7394400" y="2160000"/>
                <a:ext cx="360000" cy="2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直線コネクタ 725"/>
              <p:cNvCxnSpPr/>
              <p:nvPr/>
            </p:nvCxnSpPr>
            <p:spPr bwMode="gray">
              <a:xfrm flipV="1">
                <a:off x="7754400" y="1800000"/>
                <a:ext cx="0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直線コネクタ 726"/>
              <p:cNvCxnSpPr/>
              <p:nvPr/>
            </p:nvCxnSpPr>
            <p:spPr bwMode="gray">
              <a:xfrm flipV="1">
                <a:off x="7754400" y="1800000"/>
                <a:ext cx="360000" cy="2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直線コネクタ 727"/>
              <p:cNvCxnSpPr/>
              <p:nvPr/>
            </p:nvCxnSpPr>
            <p:spPr bwMode="gray">
              <a:xfrm flipV="1">
                <a:off x="5954400" y="2520000"/>
                <a:ext cx="0" cy="72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直線コネクタ 728"/>
              <p:cNvCxnSpPr/>
              <p:nvPr/>
            </p:nvCxnSpPr>
            <p:spPr bwMode="gray">
              <a:xfrm>
                <a:off x="4154400" y="3240000"/>
                <a:ext cx="1800000" cy="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直線コネクタ 729"/>
              <p:cNvCxnSpPr/>
              <p:nvPr/>
            </p:nvCxnSpPr>
            <p:spPr bwMode="gray">
              <a:xfrm>
                <a:off x="3434400" y="3600000"/>
                <a:ext cx="720000" cy="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直線コネクタ 730"/>
              <p:cNvCxnSpPr/>
              <p:nvPr/>
            </p:nvCxnSpPr>
            <p:spPr bwMode="gray">
              <a:xfrm flipV="1">
                <a:off x="4154400" y="3240000"/>
                <a:ext cx="0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直線コネクタ 731"/>
              <p:cNvCxnSpPr/>
              <p:nvPr/>
            </p:nvCxnSpPr>
            <p:spPr bwMode="gray">
              <a:xfrm flipV="1">
                <a:off x="3434400" y="3600000"/>
                <a:ext cx="0" cy="72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直線コネクタ 732"/>
              <p:cNvCxnSpPr/>
              <p:nvPr/>
            </p:nvCxnSpPr>
            <p:spPr bwMode="gray">
              <a:xfrm>
                <a:off x="3074400" y="4320000"/>
                <a:ext cx="360000" cy="352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直線コネクタ 733"/>
              <p:cNvCxnSpPr/>
              <p:nvPr/>
            </p:nvCxnSpPr>
            <p:spPr bwMode="gray">
              <a:xfrm flipV="1">
                <a:off x="3074400" y="4320000"/>
                <a:ext cx="3059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線コネクタ 734"/>
              <p:cNvCxnSpPr/>
              <p:nvPr/>
            </p:nvCxnSpPr>
            <p:spPr bwMode="gray">
              <a:xfrm>
                <a:off x="1994400" y="4680000"/>
                <a:ext cx="1080000" cy="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直線コネクタ 735"/>
              <p:cNvCxnSpPr/>
              <p:nvPr/>
            </p:nvCxnSpPr>
            <p:spPr bwMode="gray">
              <a:xfrm flipV="1">
                <a:off x="1995461" y="4680000"/>
                <a:ext cx="0" cy="360000"/>
              </a:xfrm>
              <a:prstGeom prst="line">
                <a:avLst/>
              </a:prstGeom>
              <a:ln w="57150" cap="sq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FF00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7" name="Text Box 496"/>
            <p:cNvSpPr txBox="1">
              <a:spLocks noChangeArrowheads="1"/>
            </p:cNvSpPr>
            <p:nvPr/>
          </p:nvSpPr>
          <p:spPr bwMode="gray">
            <a:xfrm>
              <a:off x="4890846" y="3282192"/>
              <a:ext cx="1724831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Lifetime is known</a:t>
              </a:r>
            </a:p>
          </p:txBody>
        </p:sp>
        <p:grpSp>
          <p:nvGrpSpPr>
            <p:cNvPr id="688" name="グループ化 687"/>
            <p:cNvGrpSpPr/>
            <p:nvPr/>
          </p:nvGrpSpPr>
          <p:grpSpPr>
            <a:xfrm>
              <a:off x="1129624" y="1413468"/>
              <a:ext cx="4680000" cy="3240001"/>
              <a:chOff x="914975" y="1893242"/>
              <a:chExt cx="4798167" cy="2789592"/>
            </a:xfrm>
            <a:effectLst/>
          </p:grpSpPr>
          <p:cxnSp>
            <p:nvCxnSpPr>
              <p:cNvPr id="702" name="直線コネクタ 701"/>
              <p:cNvCxnSpPr/>
              <p:nvPr/>
            </p:nvCxnSpPr>
            <p:spPr bwMode="gray">
              <a:xfrm flipH="1">
                <a:off x="4236783" y="2513151"/>
                <a:ext cx="1476359" cy="0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6200000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線コネクタ 706"/>
              <p:cNvCxnSpPr/>
              <p:nvPr/>
            </p:nvCxnSpPr>
            <p:spPr bwMode="gray">
              <a:xfrm flipV="1">
                <a:off x="5712744" y="1893242"/>
                <a:ext cx="0" cy="619909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0800000" algn="r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直線コネクタ 708"/>
              <p:cNvCxnSpPr/>
              <p:nvPr/>
            </p:nvCxnSpPr>
            <p:spPr bwMode="gray">
              <a:xfrm flipV="1">
                <a:off x="2760424" y="3133060"/>
                <a:ext cx="5718" cy="619909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0800000" algn="r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直線コネクタ 709"/>
              <p:cNvCxnSpPr/>
              <p:nvPr/>
            </p:nvCxnSpPr>
            <p:spPr bwMode="gray">
              <a:xfrm flipH="1" flipV="1">
                <a:off x="2760424" y="3133060"/>
                <a:ext cx="1476359" cy="2262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6200000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直線コネクタ 710"/>
              <p:cNvCxnSpPr/>
              <p:nvPr/>
            </p:nvCxnSpPr>
            <p:spPr bwMode="gray">
              <a:xfrm flipH="1">
                <a:off x="1284065" y="3752969"/>
                <a:ext cx="1476359" cy="0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6200000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直線コネクタ 711"/>
              <p:cNvCxnSpPr/>
              <p:nvPr/>
            </p:nvCxnSpPr>
            <p:spPr bwMode="gray">
              <a:xfrm flipV="1">
                <a:off x="1284065" y="3753102"/>
                <a:ext cx="0" cy="309955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50800" dist="38100" dir="10800000" algn="r" rotWithShape="0">
                  <a:srgbClr val="DAA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直線コネクタ 712"/>
              <p:cNvCxnSpPr/>
              <p:nvPr/>
            </p:nvCxnSpPr>
            <p:spPr bwMode="gray">
              <a:xfrm flipH="1">
                <a:off x="914975" y="4682833"/>
                <a:ext cx="369090" cy="1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6200000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直線コネクタ 713"/>
              <p:cNvCxnSpPr/>
              <p:nvPr/>
            </p:nvCxnSpPr>
            <p:spPr bwMode="gray">
              <a:xfrm flipH="1">
                <a:off x="1284065" y="4062924"/>
                <a:ext cx="738179" cy="0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5400000" algn="t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線コネクタ 714"/>
              <p:cNvCxnSpPr/>
              <p:nvPr/>
            </p:nvCxnSpPr>
            <p:spPr bwMode="gray">
              <a:xfrm flipH="1">
                <a:off x="1284065" y="4372878"/>
                <a:ext cx="738179" cy="0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6200000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直線コネクタ 715"/>
              <p:cNvCxnSpPr/>
              <p:nvPr/>
            </p:nvCxnSpPr>
            <p:spPr bwMode="gray">
              <a:xfrm flipV="1">
                <a:off x="2022245" y="4062924"/>
                <a:ext cx="0" cy="309955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0800000" algn="r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直線コネクタ 716"/>
              <p:cNvCxnSpPr/>
              <p:nvPr/>
            </p:nvCxnSpPr>
            <p:spPr bwMode="gray">
              <a:xfrm flipV="1">
                <a:off x="1284065" y="4372879"/>
                <a:ext cx="0" cy="309955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0800000" algn="r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直線コネクタ 717"/>
              <p:cNvCxnSpPr/>
              <p:nvPr/>
            </p:nvCxnSpPr>
            <p:spPr bwMode="gray">
              <a:xfrm flipV="1">
                <a:off x="4236783" y="2513151"/>
                <a:ext cx="5718" cy="619909"/>
              </a:xfrm>
              <a:prstGeom prst="line">
                <a:avLst/>
              </a:prstGeom>
              <a:ln w="57150">
                <a:solidFill>
                  <a:srgbClr val="DAA600"/>
                </a:solidFill>
              </a:ln>
              <a:effectLst>
                <a:outerShdw blurRad="127000" dist="63500" dir="10800000" algn="r" rotWithShape="0">
                  <a:srgbClr val="DAA6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9" name="Text Box 496"/>
            <p:cNvSpPr txBox="1">
              <a:spLocks noChangeArrowheads="1"/>
            </p:cNvSpPr>
            <p:nvPr/>
          </p:nvSpPr>
          <p:spPr bwMode="gray">
            <a:xfrm>
              <a:off x="1694888" y="2533544"/>
              <a:ext cx="2314736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DAA600"/>
                  </a:solidFill>
                  <a:effectLst>
                    <a:innerShdw blurRad="114300" dist="63500">
                      <a:prstClr val="black"/>
                    </a:inn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Charge radius is known</a:t>
              </a:r>
            </a:p>
          </p:txBody>
        </p:sp>
        <p:sp>
          <p:nvSpPr>
            <p:cNvPr id="311" name="円/楕円 681">
              <a:extLst>
                <a:ext uri="{FF2B5EF4-FFF2-40B4-BE49-F238E27FC236}">
                  <a16:creationId xmlns:a16="http://schemas.microsoft.com/office/drawing/2014/main" id="{6C48CBE2-1077-4441-BEE9-85F2EB8E2220}"/>
                </a:ext>
              </a:extLst>
            </p:cNvPr>
            <p:cNvSpPr/>
            <p:nvPr/>
          </p:nvSpPr>
          <p:spPr>
            <a:xfrm>
              <a:off x="4427139" y="2924484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4" name="円/楕円 680">
              <a:extLst>
                <a:ext uri="{FF2B5EF4-FFF2-40B4-BE49-F238E27FC236}">
                  <a16:creationId xmlns:a16="http://schemas.microsoft.com/office/drawing/2014/main" id="{CBEE3035-15EF-4F70-B38F-11BFA76FBC54}"/>
                </a:ext>
              </a:extLst>
            </p:cNvPr>
            <p:cNvSpPr/>
            <p:nvPr/>
          </p:nvSpPr>
          <p:spPr>
            <a:xfrm>
              <a:off x="4780722" y="2556426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7" name="円/楕円 680">
              <a:extLst>
                <a:ext uri="{FF2B5EF4-FFF2-40B4-BE49-F238E27FC236}">
                  <a16:creationId xmlns:a16="http://schemas.microsoft.com/office/drawing/2014/main" id="{9666EE9E-FECA-4117-906E-B13AEFA150DA}"/>
                </a:ext>
              </a:extLst>
            </p:cNvPr>
            <p:cNvSpPr/>
            <p:nvPr/>
          </p:nvSpPr>
          <p:spPr>
            <a:xfrm>
              <a:off x="4053215" y="2559509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8" name="円/楕円 670">
              <a:extLst>
                <a:ext uri="{FF2B5EF4-FFF2-40B4-BE49-F238E27FC236}">
                  <a16:creationId xmlns:a16="http://schemas.microsoft.com/office/drawing/2014/main" id="{4C163341-50F4-47A2-89CF-CA19C56E94B7}"/>
                </a:ext>
              </a:extLst>
            </p:cNvPr>
            <p:cNvSpPr/>
            <p:nvPr/>
          </p:nvSpPr>
          <p:spPr>
            <a:xfrm>
              <a:off x="6215672" y="1851006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9" name="円/楕円 670">
              <a:extLst>
                <a:ext uri="{FF2B5EF4-FFF2-40B4-BE49-F238E27FC236}">
                  <a16:creationId xmlns:a16="http://schemas.microsoft.com/office/drawing/2014/main" id="{E75264B5-9720-42D3-87E9-D2467B2F4127}"/>
                </a:ext>
              </a:extLst>
            </p:cNvPr>
            <p:cNvSpPr/>
            <p:nvPr/>
          </p:nvSpPr>
          <p:spPr>
            <a:xfrm>
              <a:off x="6583973" y="1826659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0" name="円/楕円 678">
              <a:extLst>
                <a:ext uri="{FF2B5EF4-FFF2-40B4-BE49-F238E27FC236}">
                  <a16:creationId xmlns:a16="http://schemas.microsoft.com/office/drawing/2014/main" id="{2FA6880F-ED69-41B2-991D-2135812A1C6C}"/>
                </a:ext>
              </a:extLst>
            </p:cNvPr>
            <p:cNvSpPr/>
            <p:nvPr/>
          </p:nvSpPr>
          <p:spPr>
            <a:xfrm>
              <a:off x="4423668" y="2559509"/>
              <a:ext cx="237295" cy="227918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05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" name="星: 5 pt 3">
              <a:extLst>
                <a:ext uri="{FF2B5EF4-FFF2-40B4-BE49-F238E27FC236}">
                  <a16:creationId xmlns:a16="http://schemas.microsoft.com/office/drawing/2014/main" id="{2885CB2F-DE97-3B80-51DD-0C879E5EE0E3}"/>
                </a:ext>
              </a:extLst>
            </p:cNvPr>
            <p:cNvSpPr/>
            <p:nvPr/>
          </p:nvSpPr>
          <p:spPr>
            <a:xfrm>
              <a:off x="6732256" y="1972524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3" name="星: 5 pt 312">
              <a:extLst>
                <a:ext uri="{FF2B5EF4-FFF2-40B4-BE49-F238E27FC236}">
                  <a16:creationId xmlns:a16="http://schemas.microsoft.com/office/drawing/2014/main" id="{36C46BA2-943D-9160-4F4C-4EE449692F88}"/>
                </a:ext>
              </a:extLst>
            </p:cNvPr>
            <p:cNvSpPr/>
            <p:nvPr/>
          </p:nvSpPr>
          <p:spPr>
            <a:xfrm>
              <a:off x="6359859" y="1964834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4" name="星: 5 pt 313">
              <a:extLst>
                <a:ext uri="{FF2B5EF4-FFF2-40B4-BE49-F238E27FC236}">
                  <a16:creationId xmlns:a16="http://schemas.microsoft.com/office/drawing/2014/main" id="{28F81355-1C5F-69F5-CBF0-74310299D315}"/>
                </a:ext>
              </a:extLst>
            </p:cNvPr>
            <p:cNvSpPr/>
            <p:nvPr/>
          </p:nvSpPr>
          <p:spPr>
            <a:xfrm>
              <a:off x="6005176" y="1981052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5" name="星: 5 pt 314">
              <a:extLst>
                <a:ext uri="{FF2B5EF4-FFF2-40B4-BE49-F238E27FC236}">
                  <a16:creationId xmlns:a16="http://schemas.microsoft.com/office/drawing/2014/main" id="{ABAFC8FA-D9C2-CAB2-DE9F-BD36D0C4FE63}"/>
                </a:ext>
              </a:extLst>
            </p:cNvPr>
            <p:cNvSpPr/>
            <p:nvPr/>
          </p:nvSpPr>
          <p:spPr>
            <a:xfrm>
              <a:off x="6354677" y="2289921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6" name="星: 5 pt 315">
              <a:extLst>
                <a:ext uri="{FF2B5EF4-FFF2-40B4-BE49-F238E27FC236}">
                  <a16:creationId xmlns:a16="http://schemas.microsoft.com/office/drawing/2014/main" id="{3A079AF2-400C-6491-9F66-121A77628749}"/>
                </a:ext>
              </a:extLst>
            </p:cNvPr>
            <p:cNvSpPr/>
            <p:nvPr/>
          </p:nvSpPr>
          <p:spPr>
            <a:xfrm>
              <a:off x="5652136" y="2674675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7" name="星: 5 pt 316">
              <a:extLst>
                <a:ext uri="{FF2B5EF4-FFF2-40B4-BE49-F238E27FC236}">
                  <a16:creationId xmlns:a16="http://schemas.microsoft.com/office/drawing/2014/main" id="{54E6CF7F-B775-8088-2A80-0EDA45F701C3}"/>
                </a:ext>
              </a:extLst>
            </p:cNvPr>
            <p:cNvSpPr/>
            <p:nvPr/>
          </p:nvSpPr>
          <p:spPr>
            <a:xfrm>
              <a:off x="4177023" y="2662318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8" name="星: 5 pt 317">
              <a:extLst>
                <a:ext uri="{FF2B5EF4-FFF2-40B4-BE49-F238E27FC236}">
                  <a16:creationId xmlns:a16="http://schemas.microsoft.com/office/drawing/2014/main" id="{E4E168BC-B5DD-4339-41EF-36F66A0680C1}"/>
                </a:ext>
              </a:extLst>
            </p:cNvPr>
            <p:cNvSpPr/>
            <p:nvPr/>
          </p:nvSpPr>
          <p:spPr>
            <a:xfrm>
              <a:off x="4561777" y="2699389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9" name="星: 5 pt 318">
              <a:extLst>
                <a:ext uri="{FF2B5EF4-FFF2-40B4-BE49-F238E27FC236}">
                  <a16:creationId xmlns:a16="http://schemas.microsoft.com/office/drawing/2014/main" id="{A0F39698-8AB1-F4AE-FAEC-D25D716DFC9C}"/>
                </a:ext>
              </a:extLst>
            </p:cNvPr>
            <p:cNvSpPr/>
            <p:nvPr/>
          </p:nvSpPr>
          <p:spPr>
            <a:xfrm>
              <a:off x="4934174" y="2699389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0" name="星: 5 pt 319">
              <a:extLst>
                <a:ext uri="{FF2B5EF4-FFF2-40B4-BE49-F238E27FC236}">
                  <a16:creationId xmlns:a16="http://schemas.microsoft.com/office/drawing/2014/main" id="{B7867D6E-B9AB-9BF3-7FEB-618BEC36F507}"/>
                </a:ext>
              </a:extLst>
            </p:cNvPr>
            <p:cNvSpPr/>
            <p:nvPr/>
          </p:nvSpPr>
          <p:spPr>
            <a:xfrm>
              <a:off x="4572000" y="3047072"/>
              <a:ext cx="144000" cy="144000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7420490-EE00-3B8B-BEFD-7783F5397F24}"/>
                </a:ext>
              </a:extLst>
            </p:cNvPr>
            <p:cNvGrpSpPr/>
            <p:nvPr/>
          </p:nvGrpSpPr>
          <p:grpSpPr>
            <a:xfrm>
              <a:off x="1457937" y="1402396"/>
              <a:ext cx="6847200" cy="3589200"/>
              <a:chOff x="955128" y="1114124"/>
              <a:chExt cx="8096474" cy="3118892"/>
            </a:xfrm>
          </p:grpSpPr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082D6D22-A121-DD2F-1A33-F6CBCF6D0B7A}"/>
                  </a:ext>
                </a:extLst>
              </p:cNvPr>
              <p:cNvCxnSpPr/>
              <p:nvPr/>
            </p:nvCxnSpPr>
            <p:spPr bwMode="gray">
              <a:xfrm flipV="1">
                <a:off x="1844539" y="3597525"/>
                <a:ext cx="0" cy="312677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9BF63DF9-EECC-309D-4FEB-647172D86B39}"/>
                  </a:ext>
                </a:extLst>
              </p:cNvPr>
              <p:cNvCxnSpPr/>
              <p:nvPr/>
            </p:nvCxnSpPr>
            <p:spPr bwMode="gray">
              <a:xfrm flipV="1">
                <a:off x="965962" y="3899168"/>
                <a:ext cx="0" cy="333848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7F725AB5-DF4F-DC5C-B688-229F6321894D}"/>
                  </a:ext>
                </a:extLst>
              </p:cNvPr>
              <p:cNvCxnSpPr/>
              <p:nvPr/>
            </p:nvCxnSpPr>
            <p:spPr bwMode="gray">
              <a:xfrm>
                <a:off x="955128" y="3923596"/>
                <a:ext cx="914727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0B0CD84A-C141-C200-AE42-BCAE309C242E}"/>
                  </a:ext>
                </a:extLst>
              </p:cNvPr>
              <p:cNvCxnSpPr/>
              <p:nvPr/>
            </p:nvCxnSpPr>
            <p:spPr bwMode="gray">
              <a:xfrm flipV="1">
                <a:off x="4828052" y="2687408"/>
                <a:ext cx="0" cy="340949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3AFF1685-FDAA-6C9B-55B3-5F28E9E05AAC}"/>
                  </a:ext>
                </a:extLst>
              </p:cNvPr>
              <p:cNvCxnSpPr/>
              <p:nvPr/>
            </p:nvCxnSpPr>
            <p:spPr bwMode="gray">
              <a:xfrm flipH="1" flipV="1">
                <a:off x="3944130" y="2984140"/>
                <a:ext cx="2741" cy="340587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5EB7501A-A23F-D0BD-2430-C7AC2CDBDBD7}"/>
                  </a:ext>
                </a:extLst>
              </p:cNvPr>
              <p:cNvCxnSpPr/>
              <p:nvPr/>
            </p:nvCxnSpPr>
            <p:spPr bwMode="gray">
              <a:xfrm flipV="1">
                <a:off x="2693930" y="3309940"/>
                <a:ext cx="0" cy="303239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87723E53-0481-641D-7863-68BCFD4E655E}"/>
                  </a:ext>
                </a:extLst>
              </p:cNvPr>
              <p:cNvCxnSpPr/>
              <p:nvPr/>
            </p:nvCxnSpPr>
            <p:spPr bwMode="gray">
              <a:xfrm flipV="1">
                <a:off x="2661301" y="3301570"/>
                <a:ext cx="1299667" cy="2357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線コネクタ 287">
                <a:extLst>
                  <a:ext uri="{FF2B5EF4-FFF2-40B4-BE49-F238E27FC236}">
                    <a16:creationId xmlns:a16="http://schemas.microsoft.com/office/drawing/2014/main" id="{C6E43083-9797-6085-1A1D-38D55618F56A}"/>
                  </a:ext>
                </a:extLst>
              </p:cNvPr>
              <p:cNvCxnSpPr/>
              <p:nvPr/>
            </p:nvCxnSpPr>
            <p:spPr bwMode="gray">
              <a:xfrm>
                <a:off x="1826252" y="3619194"/>
                <a:ext cx="891555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>
                <a:extLst>
                  <a:ext uri="{FF2B5EF4-FFF2-40B4-BE49-F238E27FC236}">
                    <a16:creationId xmlns:a16="http://schemas.microsoft.com/office/drawing/2014/main" id="{E276CEBE-DB14-31DC-8434-3A54D0276F8F}"/>
                  </a:ext>
                </a:extLst>
              </p:cNvPr>
              <p:cNvCxnSpPr/>
              <p:nvPr/>
            </p:nvCxnSpPr>
            <p:spPr bwMode="gray">
              <a:xfrm flipV="1">
                <a:off x="7778963" y="1134060"/>
                <a:ext cx="1272639" cy="1017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B6AD1F48-6B90-5905-02FD-B6AC3DBE0CF4}"/>
                  </a:ext>
                </a:extLst>
              </p:cNvPr>
              <p:cNvCxnSpPr/>
              <p:nvPr/>
            </p:nvCxnSpPr>
            <p:spPr bwMode="gray">
              <a:xfrm flipV="1">
                <a:off x="7790290" y="1114124"/>
                <a:ext cx="0" cy="631033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コネクタ 290">
                <a:extLst>
                  <a:ext uri="{FF2B5EF4-FFF2-40B4-BE49-F238E27FC236}">
                    <a16:creationId xmlns:a16="http://schemas.microsoft.com/office/drawing/2014/main" id="{5222F406-43BE-0860-46F2-F2EC8FB3D16D}"/>
                  </a:ext>
                </a:extLst>
              </p:cNvPr>
              <p:cNvCxnSpPr/>
              <p:nvPr/>
            </p:nvCxnSpPr>
            <p:spPr bwMode="gray">
              <a:xfrm flipV="1">
                <a:off x="6103772" y="2041061"/>
                <a:ext cx="0" cy="335564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>
                <a:extLst>
                  <a:ext uri="{FF2B5EF4-FFF2-40B4-BE49-F238E27FC236}">
                    <a16:creationId xmlns:a16="http://schemas.microsoft.com/office/drawing/2014/main" id="{F28D3449-B47E-E708-C60F-96E4F9FBCB00}"/>
                  </a:ext>
                </a:extLst>
              </p:cNvPr>
              <p:cNvCxnSpPr/>
              <p:nvPr/>
            </p:nvCxnSpPr>
            <p:spPr bwMode="gray">
              <a:xfrm>
                <a:off x="5249500" y="2364270"/>
                <a:ext cx="86419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>
                <a:extLst>
                  <a:ext uri="{FF2B5EF4-FFF2-40B4-BE49-F238E27FC236}">
                    <a16:creationId xmlns:a16="http://schemas.microsoft.com/office/drawing/2014/main" id="{CB5C188B-2013-306E-64A1-C3A09F72423E}"/>
                  </a:ext>
                </a:extLst>
              </p:cNvPr>
              <p:cNvCxnSpPr/>
              <p:nvPr/>
            </p:nvCxnSpPr>
            <p:spPr bwMode="gray">
              <a:xfrm flipV="1">
                <a:off x="5252859" y="2339408"/>
                <a:ext cx="0" cy="374007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>
                <a:extLst>
                  <a:ext uri="{FF2B5EF4-FFF2-40B4-BE49-F238E27FC236}">
                    <a16:creationId xmlns:a16="http://schemas.microsoft.com/office/drawing/2014/main" id="{F7D5A985-CF2F-263A-ABD6-AF83C80ED61E}"/>
                  </a:ext>
                </a:extLst>
              </p:cNvPr>
              <p:cNvCxnSpPr/>
              <p:nvPr/>
            </p:nvCxnSpPr>
            <p:spPr bwMode="gray">
              <a:xfrm>
                <a:off x="4815033" y="2709341"/>
                <a:ext cx="449666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>
                <a:extLst>
                  <a:ext uri="{FF2B5EF4-FFF2-40B4-BE49-F238E27FC236}">
                    <a16:creationId xmlns:a16="http://schemas.microsoft.com/office/drawing/2014/main" id="{211F95F3-A385-E2B1-1C0B-26E086DD98B0}"/>
                  </a:ext>
                </a:extLst>
              </p:cNvPr>
              <p:cNvCxnSpPr/>
              <p:nvPr/>
            </p:nvCxnSpPr>
            <p:spPr bwMode="gray">
              <a:xfrm>
                <a:off x="3936497" y="3007483"/>
                <a:ext cx="891555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>
                <a:extLst>
                  <a:ext uri="{FF2B5EF4-FFF2-40B4-BE49-F238E27FC236}">
                    <a16:creationId xmlns:a16="http://schemas.microsoft.com/office/drawing/2014/main" id="{6C0E8061-2BE4-E23F-8E0B-0C1F07982718}"/>
                  </a:ext>
                </a:extLst>
              </p:cNvPr>
              <p:cNvCxnSpPr/>
              <p:nvPr/>
            </p:nvCxnSpPr>
            <p:spPr bwMode="gray">
              <a:xfrm>
                <a:off x="6945695" y="1753646"/>
                <a:ext cx="86419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>
                <a:extLst>
                  <a:ext uri="{FF2B5EF4-FFF2-40B4-BE49-F238E27FC236}">
                    <a16:creationId xmlns:a16="http://schemas.microsoft.com/office/drawing/2014/main" id="{CB8D5179-70A4-280F-E00C-913963C08983}"/>
                  </a:ext>
                </a:extLst>
              </p:cNvPr>
              <p:cNvCxnSpPr/>
              <p:nvPr/>
            </p:nvCxnSpPr>
            <p:spPr bwMode="gray">
              <a:xfrm>
                <a:off x="6100059" y="2042449"/>
                <a:ext cx="864190" cy="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6200000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>
                <a:extLst>
                  <a:ext uri="{FF2B5EF4-FFF2-40B4-BE49-F238E27FC236}">
                    <a16:creationId xmlns:a16="http://schemas.microsoft.com/office/drawing/2014/main" id="{5BE57BDC-9A90-8EEB-0630-4E3576CBDDBD}"/>
                  </a:ext>
                </a:extLst>
              </p:cNvPr>
              <p:cNvCxnSpPr/>
              <p:nvPr/>
            </p:nvCxnSpPr>
            <p:spPr bwMode="gray">
              <a:xfrm flipV="1">
                <a:off x="6951128" y="1744997"/>
                <a:ext cx="0" cy="300730"/>
              </a:xfrm>
              <a:prstGeom prst="line">
                <a:avLst/>
              </a:prstGeom>
              <a:ln w="57150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127000" dist="63500" dir="10800000" algn="r" rotWithShape="0">
                  <a:srgbClr val="0000FF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Text Box 496">
              <a:extLst>
                <a:ext uri="{FF2B5EF4-FFF2-40B4-BE49-F238E27FC236}">
                  <a16:creationId xmlns:a16="http://schemas.microsoft.com/office/drawing/2014/main" id="{AF5588DD-D4F4-535C-43B3-64673979C9B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62103" y="4350243"/>
              <a:ext cx="1449115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Mass is known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2B28ACE-750B-8096-33BC-C5B3C4B0A3FC}"/>
                  </a:ext>
                </a:extLst>
              </p:cNvPr>
              <p:cNvSpPr txBox="1"/>
              <p:nvPr/>
            </p:nvSpPr>
            <p:spPr>
              <a:xfrm>
                <a:off x="1094703" y="5262653"/>
                <a:ext cx="3117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i="1" dirty="0">
                        <a:solidFill>
                          <a:srgbClr val="0303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𝛽</m:t>
                    </m:r>
                    <m:r>
                      <m:rPr>
                        <m:nor/>
                      </m:rPr>
                      <a:rPr lang="en-US" altLang="ja-JP" sz="1400" dirty="0">
                        <a:solidFill>
                          <a:srgbClr val="0303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m:t>−</m:t>
                    </m:r>
                    <m:r>
                      <a:rPr lang="en-US" altLang="ja-JP" sz="1400" i="1" dirty="0">
                        <a:solidFill>
                          <a:srgbClr val="0303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ja-JP" sz="1400" dirty="0">
                    <a:solidFill>
                      <a:srgbClr val="0303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spectroscopy / </a:t>
                </a:r>
                <a:r>
                  <a:rPr lang="en-US" altLang="ja-JP" sz="1400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Laser spectroscopy</a:t>
                </a:r>
                <a:endParaRPr lang="ja-JP" altLang="en-US" sz="14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2B28ACE-750B-8096-33BC-C5B3C4B0A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03" y="5262653"/>
                <a:ext cx="3117841" cy="215444"/>
              </a:xfrm>
              <a:prstGeom prst="rect">
                <a:avLst/>
              </a:prstGeom>
              <a:blipFill>
                <a:blip r:embed="rId4"/>
                <a:stretch>
                  <a:fillRect l="-2740" t="-25000" r="-2544" b="-47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1BD86F-048F-36F3-7B96-72078D4E3C9A}"/>
              </a:ext>
            </a:extLst>
          </p:cNvPr>
          <p:cNvSpPr txBox="1"/>
          <p:nvPr/>
        </p:nvSpPr>
        <p:spPr>
          <a:xfrm>
            <a:off x="1778319" y="347528"/>
            <a:ext cx="3016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136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Xe + </a:t>
            </a:r>
            <a:r>
              <a:rPr lang="en-US" altLang="ja-JP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198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Pt, </a:t>
            </a:r>
            <a:r>
              <a:rPr lang="en-US" altLang="ja-JP" b="1" baseline="30000" dirty="0" err="1">
                <a:latin typeface="Helvetica" panose="020B0604020202020204" pitchFamily="34" charset="0"/>
                <a:cs typeface="Helvetica" panose="020B0604020202020204" pitchFamily="34" charset="0"/>
              </a:rPr>
              <a:t>nat</a:t>
            </a:r>
            <a:r>
              <a:rPr lang="en-US" altLang="ja-JP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Pt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altLang="ja-JP" b="1" baseline="30000" dirty="0" err="1">
                <a:latin typeface="Helvetica" panose="020B0604020202020204" pitchFamily="34" charset="0"/>
                <a:cs typeface="Helvetica" panose="020B0604020202020204" pitchFamily="34" charset="0"/>
              </a:rPr>
              <a:t>nat</a:t>
            </a:r>
            <a:r>
              <a:rPr lang="en-US" altLang="ja-JP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Ir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altLang="ja-JP" b="1" baseline="30000" dirty="0" err="1">
                <a:latin typeface="Helvetica" panose="020B0604020202020204" pitchFamily="34" charset="0"/>
                <a:cs typeface="Helvetica" panose="020B0604020202020204" pitchFamily="34" charset="0"/>
              </a:rPr>
              <a:t>nat</a:t>
            </a:r>
            <a:r>
              <a:rPr lang="en-US" altLang="ja-JP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endParaRPr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7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35CF6E3-CE68-3003-A8E9-57AF6E13652A}"/>
              </a:ext>
            </a:extLst>
          </p:cNvPr>
          <p:cNvGrpSpPr/>
          <p:nvPr/>
        </p:nvGrpSpPr>
        <p:grpSpPr>
          <a:xfrm>
            <a:off x="368322" y="751105"/>
            <a:ext cx="4727493" cy="3960641"/>
            <a:chOff x="368322" y="751105"/>
            <a:chExt cx="4727493" cy="396064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EF305D5-2962-D4B7-883C-0DC1F4088D59}"/>
                </a:ext>
              </a:extLst>
            </p:cNvPr>
            <p:cNvGrpSpPr/>
            <p:nvPr/>
          </p:nvGrpSpPr>
          <p:grpSpPr>
            <a:xfrm>
              <a:off x="726785" y="1051508"/>
              <a:ext cx="4320811" cy="3133725"/>
              <a:chOff x="80229" y="295275"/>
              <a:chExt cx="9048751" cy="6562725"/>
            </a:xfrm>
          </p:grpSpPr>
          <p:pic>
            <p:nvPicPr>
              <p:cNvPr id="8" name="Picture 2" descr="C:\Users\yutaka\Desktop\Dropbox\publish\2015\20150515_emis2015\gra07_fig18.png">
                <a:extLst>
                  <a:ext uri="{FF2B5EF4-FFF2-40B4-BE49-F238E27FC236}">
                    <a16:creationId xmlns:a16="http://schemas.microsoft.com/office/drawing/2014/main" id="{6386CD77-AC45-2191-D2AB-D7668D2AFC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9" y="295275"/>
                <a:ext cx="9048751" cy="6562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フリーフォーム 393">
                <a:extLst>
                  <a:ext uri="{FF2B5EF4-FFF2-40B4-BE49-F238E27FC236}">
                    <a16:creationId xmlns:a16="http://schemas.microsoft.com/office/drawing/2014/main" id="{B9333D27-7036-6527-B3EA-24683C4097EE}"/>
                  </a:ext>
                </a:extLst>
              </p:cNvPr>
              <p:cNvSpPr/>
              <p:nvPr/>
            </p:nvSpPr>
            <p:spPr>
              <a:xfrm>
                <a:off x="2497015" y="2115178"/>
                <a:ext cx="834014" cy="733530"/>
              </a:xfrm>
              <a:custGeom>
                <a:avLst/>
                <a:gdLst>
                  <a:gd name="connsiteX0" fmla="*/ 517490 w 834014"/>
                  <a:gd name="connsiteY0" fmla="*/ 733530 h 733530"/>
                  <a:gd name="connsiteX1" fmla="*/ 236137 w 834014"/>
                  <a:gd name="connsiteY1" fmla="*/ 552659 h 733530"/>
                  <a:gd name="connsiteX2" fmla="*/ 160774 w 834014"/>
                  <a:gd name="connsiteY2" fmla="*/ 442127 h 733530"/>
                  <a:gd name="connsiteX3" fmla="*/ 95460 w 834014"/>
                  <a:gd name="connsiteY3" fmla="*/ 336620 h 733530"/>
                  <a:gd name="connsiteX4" fmla="*/ 25121 w 834014"/>
                  <a:gd name="connsiteY4" fmla="*/ 185895 h 733530"/>
                  <a:gd name="connsiteX5" fmla="*/ 30145 w 834014"/>
                  <a:gd name="connsiteY5" fmla="*/ 115556 h 733530"/>
                  <a:gd name="connsiteX6" fmla="*/ 0 w 834014"/>
                  <a:gd name="connsiteY6" fmla="*/ 95459 h 733530"/>
                  <a:gd name="connsiteX7" fmla="*/ 40194 w 834014"/>
                  <a:gd name="connsiteY7" fmla="*/ 0 h 733530"/>
                  <a:gd name="connsiteX8" fmla="*/ 105508 w 834014"/>
                  <a:gd name="connsiteY8" fmla="*/ 0 h 733530"/>
                  <a:gd name="connsiteX9" fmla="*/ 417007 w 834014"/>
                  <a:gd name="connsiteY9" fmla="*/ 80387 h 733530"/>
                  <a:gd name="connsiteX10" fmla="*/ 477297 w 834014"/>
                  <a:gd name="connsiteY10" fmla="*/ 45218 h 733530"/>
                  <a:gd name="connsiteX11" fmla="*/ 834014 w 834014"/>
                  <a:gd name="connsiteY11" fmla="*/ 276330 h 733530"/>
                  <a:gd name="connsiteX0" fmla="*/ 517490 w 834014"/>
                  <a:gd name="connsiteY0" fmla="*/ 733530 h 733530"/>
                  <a:gd name="connsiteX1" fmla="*/ 236137 w 834014"/>
                  <a:gd name="connsiteY1" fmla="*/ 552659 h 733530"/>
                  <a:gd name="connsiteX2" fmla="*/ 160774 w 834014"/>
                  <a:gd name="connsiteY2" fmla="*/ 462224 h 733530"/>
                  <a:gd name="connsiteX3" fmla="*/ 95460 w 834014"/>
                  <a:gd name="connsiteY3" fmla="*/ 336620 h 733530"/>
                  <a:gd name="connsiteX4" fmla="*/ 25121 w 834014"/>
                  <a:gd name="connsiteY4" fmla="*/ 185895 h 733530"/>
                  <a:gd name="connsiteX5" fmla="*/ 30145 w 834014"/>
                  <a:gd name="connsiteY5" fmla="*/ 115556 h 733530"/>
                  <a:gd name="connsiteX6" fmla="*/ 0 w 834014"/>
                  <a:gd name="connsiteY6" fmla="*/ 95459 h 733530"/>
                  <a:gd name="connsiteX7" fmla="*/ 40194 w 834014"/>
                  <a:gd name="connsiteY7" fmla="*/ 0 h 733530"/>
                  <a:gd name="connsiteX8" fmla="*/ 105508 w 834014"/>
                  <a:gd name="connsiteY8" fmla="*/ 0 h 733530"/>
                  <a:gd name="connsiteX9" fmla="*/ 417007 w 834014"/>
                  <a:gd name="connsiteY9" fmla="*/ 80387 h 733530"/>
                  <a:gd name="connsiteX10" fmla="*/ 477297 w 834014"/>
                  <a:gd name="connsiteY10" fmla="*/ 45218 h 733530"/>
                  <a:gd name="connsiteX11" fmla="*/ 834014 w 834014"/>
                  <a:gd name="connsiteY11" fmla="*/ 276330 h 7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4014" h="733530">
                    <a:moveTo>
                      <a:pt x="517490" y="733530"/>
                    </a:moveTo>
                    <a:lnTo>
                      <a:pt x="236137" y="552659"/>
                    </a:lnTo>
                    <a:lnTo>
                      <a:pt x="160774" y="462224"/>
                    </a:lnTo>
                    <a:lnTo>
                      <a:pt x="95460" y="336620"/>
                    </a:lnTo>
                    <a:lnTo>
                      <a:pt x="25121" y="185895"/>
                    </a:lnTo>
                    <a:lnTo>
                      <a:pt x="30145" y="115556"/>
                    </a:lnTo>
                    <a:lnTo>
                      <a:pt x="0" y="95459"/>
                    </a:lnTo>
                    <a:lnTo>
                      <a:pt x="40194" y="0"/>
                    </a:lnTo>
                    <a:lnTo>
                      <a:pt x="105508" y="0"/>
                    </a:lnTo>
                    <a:lnTo>
                      <a:pt x="417007" y="80387"/>
                    </a:lnTo>
                    <a:lnTo>
                      <a:pt x="477297" y="45218"/>
                    </a:lnTo>
                    <a:lnTo>
                      <a:pt x="834014" y="27633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F18B0BD6-51AC-EC24-C037-1F7808E58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289655">
              <a:off x="1238707" y="1819148"/>
              <a:ext cx="1120500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05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3rd peak (</a:t>
              </a:r>
              <a:r>
                <a:rPr lang="en-US" altLang="ja-JP" sz="105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</a:t>
              </a:r>
              <a:r>
                <a:rPr lang="en-US" altLang="ja-JP" sz="1050" dirty="0">
                  <a:solidFill>
                    <a:srgbClr val="FF0000"/>
                  </a:solidFill>
                  <a:latin typeface="Helvetica" panose="020B0604020202020204" pitchFamily="34" charset="0"/>
                  <a:ea typeface="Arial Unicode MS" panose="020B0604020202020204" pitchFamily="50" charset="-128"/>
                  <a:cs typeface="Helvetica" panose="020B0604020202020204" pitchFamily="34" charset="0"/>
                </a:rPr>
                <a:t>~</a:t>
              </a:r>
              <a:r>
                <a:rPr lang="en-US" altLang="ja-JP" sz="105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195)</a:t>
              </a: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616F79B4-28C0-F89E-3254-A9D1C8083C27}"/>
                </a:ext>
              </a:extLst>
            </p:cNvPr>
            <p:cNvCxnSpPr/>
            <p:nvPr/>
          </p:nvCxnSpPr>
          <p:spPr>
            <a:xfrm>
              <a:off x="826880" y="4227728"/>
              <a:ext cx="13668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28">
              <a:extLst>
                <a:ext uri="{FF2B5EF4-FFF2-40B4-BE49-F238E27FC236}">
                  <a16:creationId xmlns:a16="http://schemas.microsoft.com/office/drawing/2014/main" id="{ADA55962-AA99-CB11-6CD9-A7AD1A956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124" y="4292448"/>
              <a:ext cx="13930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Neutron number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FDB0F254-7D47-CCEA-A6F8-B5750A4BB8AA}"/>
                </a:ext>
              </a:extLst>
            </p:cNvPr>
            <p:cNvCxnSpPr/>
            <p:nvPr/>
          </p:nvCxnSpPr>
          <p:spPr>
            <a:xfrm flipV="1">
              <a:off x="621023" y="2599220"/>
              <a:ext cx="15364" cy="13853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30">
              <a:extLst>
                <a:ext uri="{FF2B5EF4-FFF2-40B4-BE49-F238E27FC236}">
                  <a16:creationId xmlns:a16="http://schemas.microsoft.com/office/drawing/2014/main" id="{38F6FD35-C5C0-F616-4348-6CE8BAE7E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81187" y="3184174"/>
              <a:ext cx="1314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Atomic number</a:t>
              </a:r>
              <a:endParaRPr lang="ja-JP" altLang="en-US" sz="14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8" name="グループ化 20">
              <a:extLst>
                <a:ext uri="{FF2B5EF4-FFF2-40B4-BE49-F238E27FC236}">
                  <a16:creationId xmlns:a16="http://schemas.microsoft.com/office/drawing/2014/main" id="{CF404DDA-D62D-E7DC-8A07-82EA4029E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142" y="3351304"/>
              <a:ext cx="1120775" cy="423998"/>
              <a:chOff x="3670552" y="4201200"/>
              <a:chExt cx="1121284" cy="423283"/>
            </a:xfrm>
          </p:grpSpPr>
          <p:sp>
            <p:nvSpPr>
              <p:cNvPr id="24" name="テキスト ボックス 19">
                <a:extLst>
                  <a:ext uri="{FF2B5EF4-FFF2-40B4-BE49-F238E27FC236}">
                    <a16:creationId xmlns:a16="http://schemas.microsoft.com/office/drawing/2014/main" id="{4F883A53-0692-CB20-C420-EA38E903EE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36176">
                <a:off x="3877069" y="4409402"/>
                <a:ext cx="816300" cy="21508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r-process</a:t>
                </a:r>
                <a:endParaRPr lang="ja-JP" altLang="en-US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0" name="直線矢印コネクタ 29">
                <a:extLst>
                  <a:ext uri="{FF2B5EF4-FFF2-40B4-BE49-F238E27FC236}">
                    <a16:creationId xmlns:a16="http://schemas.microsoft.com/office/drawing/2014/main" id="{E7F6BFAE-0696-1115-D420-DAF1B765C836}"/>
                  </a:ext>
                </a:extLst>
              </p:cNvPr>
              <p:cNvCxnSpPr/>
              <p:nvPr/>
            </p:nvCxnSpPr>
            <p:spPr>
              <a:xfrm flipV="1">
                <a:off x="3670552" y="4201200"/>
                <a:ext cx="1121284" cy="4025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D11B2DB-21C5-222A-4B41-3A3969EDD183}"/>
                </a:ext>
              </a:extLst>
            </p:cNvPr>
            <p:cNvSpPr txBox="1"/>
            <p:nvPr/>
          </p:nvSpPr>
          <p:spPr>
            <a:xfrm>
              <a:off x="857732" y="4496302"/>
              <a:ext cx="42380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H. </a:t>
              </a:r>
              <a:r>
                <a:rPr kumimoji="1" lang="en-US" altLang="ja-JP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Grawe</a:t>
              </a:r>
              <a:r>
                <a:rPr kumimoji="1"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 et al., Rept. </a:t>
              </a:r>
              <a:r>
                <a:rPr kumimoji="1" lang="en-US" altLang="ja-JP" sz="1400" i="1" dirty="0" err="1">
                  <a:latin typeface="Times" panose="02020603050405020304" pitchFamily="18" charset="0"/>
                  <a:cs typeface="Times" panose="02020603050405020304" pitchFamily="18" charset="0"/>
                </a:rPr>
                <a:t>Prog</a:t>
              </a:r>
              <a:r>
                <a:rPr kumimoji="1" lang="en-US" altLang="ja-JP" sz="1400" i="1" dirty="0">
                  <a:latin typeface="Times" panose="02020603050405020304" pitchFamily="18" charset="0"/>
                  <a:cs typeface="Times" panose="02020603050405020304" pitchFamily="18" charset="0"/>
                </a:rPr>
                <a:t>. Phys. 70, 1525 – 1582 (2007).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A711AAF-2C09-8389-C0E5-BD3D2CCEA2D8}"/>
                </a:ext>
              </a:extLst>
            </p:cNvPr>
            <p:cNvSpPr txBox="1"/>
            <p:nvPr/>
          </p:nvSpPr>
          <p:spPr>
            <a:xfrm rot="18297193">
              <a:off x="382695" y="1752505"/>
              <a:ext cx="19246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Observed solar</a:t>
              </a:r>
            </a:p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r-abundance</a:t>
              </a:r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distribution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5529BD56-01A3-9862-10BF-CCFBD8643E1F}"/>
                </a:ext>
              </a:extLst>
            </p:cNvPr>
            <p:cNvGrpSpPr/>
            <p:nvPr/>
          </p:nvGrpSpPr>
          <p:grpSpPr>
            <a:xfrm>
              <a:off x="2730933" y="2489662"/>
              <a:ext cx="2052747" cy="679819"/>
              <a:chOff x="2393187" y="2512500"/>
              <a:chExt cx="2052747" cy="679819"/>
            </a:xfrm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C07C3094-B593-03ED-B2CF-F5417DE930F6}"/>
                  </a:ext>
                </a:extLst>
              </p:cNvPr>
              <p:cNvSpPr/>
              <p:nvPr/>
            </p:nvSpPr>
            <p:spPr>
              <a:xfrm rot="19982138">
                <a:off x="2393187" y="2512500"/>
                <a:ext cx="2052747" cy="338264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50800">
                <a:solidFill>
                  <a:srgbClr val="0070C0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b="1" dirty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Blank spot</a:t>
                </a:r>
                <a:endParaRPr kumimoji="1" lang="ja-JP" altLang="en-US" b="1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" name="テキスト ボックス 6">
                <a:extLst>
                  <a:ext uri="{FF2B5EF4-FFF2-40B4-BE49-F238E27FC236}">
                    <a16:creationId xmlns:a16="http://schemas.microsoft.com/office/drawing/2014/main" id="{375F9F59-681B-F27E-2CBD-FA51F244E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192431">
                <a:off x="2893610" y="2946098"/>
                <a:ext cx="609141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 i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~126</a:t>
                </a:r>
              </a:p>
            </p:txBody>
          </p:sp>
          <p:sp>
            <p:nvSpPr>
              <p:cNvPr id="36" name="テキスト ボックス 6">
                <a:extLst>
                  <a:ext uri="{FF2B5EF4-FFF2-40B4-BE49-F238E27FC236}">
                    <a16:creationId xmlns:a16="http://schemas.microsoft.com/office/drawing/2014/main" id="{44FB117B-196B-3D3F-C571-CCE5977C7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192431">
                <a:off x="3548219" y="2582006"/>
                <a:ext cx="820738" cy="24622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 i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Actinoid</a:t>
                </a:r>
                <a:endPara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9" name="テキスト ボックス 28">
              <a:extLst>
                <a:ext uri="{FF2B5EF4-FFF2-40B4-BE49-F238E27FC236}">
                  <a16:creationId xmlns:a16="http://schemas.microsoft.com/office/drawing/2014/main" id="{3EEABDCB-76C9-58B8-A1CE-8A4377A92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5629" y="751105"/>
              <a:ext cx="25984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r-process nucleosynthesis</a:t>
              </a:r>
              <a:endParaRPr lang="ja-JP" alt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666" name="図 665">
            <a:extLst>
              <a:ext uri="{FF2B5EF4-FFF2-40B4-BE49-F238E27FC236}">
                <a16:creationId xmlns:a16="http://schemas.microsoft.com/office/drawing/2014/main" id="{F1D1E399-5D74-2F78-CF54-6C0061E5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5" y="2981420"/>
            <a:ext cx="5407558" cy="369544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A215E0-60A5-FE9D-E266-27C0E1424797}"/>
              </a:ext>
            </a:extLst>
          </p:cNvPr>
          <p:cNvSpPr txBox="1"/>
          <p:nvPr/>
        </p:nvSpPr>
        <p:spPr>
          <a:xfrm>
            <a:off x="2828205" y="0"/>
            <a:ext cx="6527428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Spectroscopy of neutron-rich actinide nuclei</a:t>
            </a:r>
          </a:p>
        </p:txBody>
      </p:sp>
      <p:grpSp>
        <p:nvGrpSpPr>
          <p:cNvPr id="690" name="グループ化 689">
            <a:extLst>
              <a:ext uri="{FF2B5EF4-FFF2-40B4-BE49-F238E27FC236}">
                <a16:creationId xmlns:a16="http://schemas.microsoft.com/office/drawing/2014/main" id="{E4B99EAA-12B2-82C2-E329-4E5B2B600645}"/>
              </a:ext>
            </a:extLst>
          </p:cNvPr>
          <p:cNvGrpSpPr/>
          <p:nvPr/>
        </p:nvGrpSpPr>
        <p:grpSpPr>
          <a:xfrm>
            <a:off x="6738939" y="3089804"/>
            <a:ext cx="3852000" cy="1972800"/>
            <a:chOff x="1482890" y="1548000"/>
            <a:chExt cx="4174837" cy="2183522"/>
          </a:xfrm>
        </p:grpSpPr>
        <p:sp>
          <p:nvSpPr>
            <p:cNvPr id="691" name="正方形/長方形 690">
              <a:extLst>
                <a:ext uri="{FF2B5EF4-FFF2-40B4-BE49-F238E27FC236}">
                  <a16:creationId xmlns:a16="http://schemas.microsoft.com/office/drawing/2014/main" id="{E58EB125-FD84-E688-DCD2-70BF84D14A61}"/>
                </a:ext>
              </a:extLst>
            </p:cNvPr>
            <p:cNvSpPr/>
            <p:nvPr/>
          </p:nvSpPr>
          <p:spPr>
            <a:xfrm>
              <a:off x="2109600" y="2739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2" name="正方形/長方形 691">
              <a:extLst>
                <a:ext uri="{FF2B5EF4-FFF2-40B4-BE49-F238E27FC236}">
                  <a16:creationId xmlns:a16="http://schemas.microsoft.com/office/drawing/2014/main" id="{5E54C45C-E897-78AC-27BF-672A511194BA}"/>
                </a:ext>
              </a:extLst>
            </p:cNvPr>
            <p:cNvSpPr/>
            <p:nvPr/>
          </p:nvSpPr>
          <p:spPr>
            <a:xfrm>
              <a:off x="2527200" y="3135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3" name="正方形/長方形 692">
              <a:extLst>
                <a:ext uri="{FF2B5EF4-FFF2-40B4-BE49-F238E27FC236}">
                  <a16:creationId xmlns:a16="http://schemas.microsoft.com/office/drawing/2014/main" id="{387AA98A-ECE8-5972-5ADC-B2B75224C9BF}"/>
                </a:ext>
              </a:extLst>
            </p:cNvPr>
            <p:cNvSpPr/>
            <p:nvPr/>
          </p:nvSpPr>
          <p:spPr>
            <a:xfrm>
              <a:off x="2109600" y="2938774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4" name="正方形/長方形 693">
              <a:extLst>
                <a:ext uri="{FF2B5EF4-FFF2-40B4-BE49-F238E27FC236}">
                  <a16:creationId xmlns:a16="http://schemas.microsoft.com/office/drawing/2014/main" id="{F0DD8DBB-D772-2C2F-9724-A3EEF842498C}"/>
                </a:ext>
              </a:extLst>
            </p:cNvPr>
            <p:cNvSpPr/>
            <p:nvPr/>
          </p:nvSpPr>
          <p:spPr>
            <a:xfrm>
              <a:off x="2109600" y="3135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5" name="正方形/長方形 694">
              <a:extLst>
                <a:ext uri="{FF2B5EF4-FFF2-40B4-BE49-F238E27FC236}">
                  <a16:creationId xmlns:a16="http://schemas.microsoft.com/office/drawing/2014/main" id="{A5CF6C10-6578-CF49-3789-2E8856496062}"/>
                </a:ext>
              </a:extLst>
            </p:cNvPr>
            <p:cNvSpPr/>
            <p:nvPr/>
          </p:nvSpPr>
          <p:spPr>
            <a:xfrm>
              <a:off x="1692000" y="2739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6" name="正方形/長方形 695">
              <a:extLst>
                <a:ext uri="{FF2B5EF4-FFF2-40B4-BE49-F238E27FC236}">
                  <a16:creationId xmlns:a16="http://schemas.microsoft.com/office/drawing/2014/main" id="{B3E8EDD5-0968-AB63-C731-50934E727CF0}"/>
                </a:ext>
              </a:extLst>
            </p:cNvPr>
            <p:cNvSpPr/>
            <p:nvPr/>
          </p:nvSpPr>
          <p:spPr>
            <a:xfrm>
              <a:off x="1900800" y="3135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7" name="正方形/長方形 696">
              <a:extLst>
                <a:ext uri="{FF2B5EF4-FFF2-40B4-BE49-F238E27FC236}">
                  <a16:creationId xmlns:a16="http://schemas.microsoft.com/office/drawing/2014/main" id="{4760D931-EE57-D32F-FF8F-BA6D0123E53C}"/>
                </a:ext>
              </a:extLst>
            </p:cNvPr>
            <p:cNvSpPr/>
            <p:nvPr/>
          </p:nvSpPr>
          <p:spPr>
            <a:xfrm>
              <a:off x="1692000" y="3135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8" name="正方形/長方形 697">
              <a:extLst>
                <a:ext uri="{FF2B5EF4-FFF2-40B4-BE49-F238E27FC236}">
                  <a16:creationId xmlns:a16="http://schemas.microsoft.com/office/drawing/2014/main" id="{37719596-D99F-F727-A049-B2B5944C859B}"/>
                </a:ext>
              </a:extLst>
            </p:cNvPr>
            <p:cNvSpPr/>
            <p:nvPr/>
          </p:nvSpPr>
          <p:spPr>
            <a:xfrm>
              <a:off x="1482890" y="3135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699" name="正方形/長方形 698">
              <a:extLst>
                <a:ext uri="{FF2B5EF4-FFF2-40B4-BE49-F238E27FC236}">
                  <a16:creationId xmlns:a16="http://schemas.microsoft.com/office/drawing/2014/main" id="{4FFB0A8A-42D1-38A1-140F-1BF20078D63E}"/>
                </a:ext>
              </a:extLst>
            </p:cNvPr>
            <p:cNvSpPr/>
            <p:nvPr/>
          </p:nvSpPr>
          <p:spPr>
            <a:xfrm>
              <a:off x="2318400" y="2739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0" name="正方形/長方形 699">
              <a:extLst>
                <a:ext uri="{FF2B5EF4-FFF2-40B4-BE49-F238E27FC236}">
                  <a16:creationId xmlns:a16="http://schemas.microsoft.com/office/drawing/2014/main" id="{7E5279EE-7E49-2233-0B96-31F6CE3C39B9}"/>
                </a:ext>
              </a:extLst>
            </p:cNvPr>
            <p:cNvSpPr/>
            <p:nvPr/>
          </p:nvSpPr>
          <p:spPr>
            <a:xfrm>
              <a:off x="2527200" y="2739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1" name="正方形/長方形 700">
              <a:extLst>
                <a:ext uri="{FF2B5EF4-FFF2-40B4-BE49-F238E27FC236}">
                  <a16:creationId xmlns:a16="http://schemas.microsoft.com/office/drawing/2014/main" id="{DE4D7DED-BD0C-4475-32FF-5D1831553F29}"/>
                </a:ext>
              </a:extLst>
            </p:cNvPr>
            <p:cNvSpPr/>
            <p:nvPr/>
          </p:nvSpPr>
          <p:spPr>
            <a:xfrm>
              <a:off x="2527200" y="2543098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2" name="正方形/長方形 701">
              <a:extLst>
                <a:ext uri="{FF2B5EF4-FFF2-40B4-BE49-F238E27FC236}">
                  <a16:creationId xmlns:a16="http://schemas.microsoft.com/office/drawing/2014/main" id="{BEA935D7-1E83-6377-5602-53C32D8D2F4E}"/>
                </a:ext>
              </a:extLst>
            </p:cNvPr>
            <p:cNvSpPr/>
            <p:nvPr/>
          </p:nvSpPr>
          <p:spPr>
            <a:xfrm>
              <a:off x="2944800" y="2739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3" name="正方形/長方形 702">
              <a:extLst>
                <a:ext uri="{FF2B5EF4-FFF2-40B4-BE49-F238E27FC236}">
                  <a16:creationId xmlns:a16="http://schemas.microsoft.com/office/drawing/2014/main" id="{9C829D91-C133-3F97-9B0E-6D168EAA2497}"/>
                </a:ext>
              </a:extLst>
            </p:cNvPr>
            <p:cNvSpPr/>
            <p:nvPr/>
          </p:nvSpPr>
          <p:spPr>
            <a:xfrm>
              <a:off x="2527200" y="2343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4" name="正方形/長方形 703">
              <a:extLst>
                <a:ext uri="{FF2B5EF4-FFF2-40B4-BE49-F238E27FC236}">
                  <a16:creationId xmlns:a16="http://schemas.microsoft.com/office/drawing/2014/main" id="{79BB3CBB-2A6D-FEBC-7776-8A415740CE9C}"/>
                </a:ext>
              </a:extLst>
            </p:cNvPr>
            <p:cNvSpPr/>
            <p:nvPr/>
          </p:nvSpPr>
          <p:spPr>
            <a:xfrm>
              <a:off x="2944799" y="2541198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5" name="正方形/長方形 704">
              <a:extLst>
                <a:ext uri="{FF2B5EF4-FFF2-40B4-BE49-F238E27FC236}">
                  <a16:creationId xmlns:a16="http://schemas.microsoft.com/office/drawing/2014/main" id="{618CDF54-3C07-3811-DE52-81811E5CBA86}"/>
                </a:ext>
              </a:extLst>
            </p:cNvPr>
            <p:cNvSpPr/>
            <p:nvPr/>
          </p:nvSpPr>
          <p:spPr>
            <a:xfrm>
              <a:off x="2943597" y="2343313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6" name="正方形/長方形 705">
              <a:extLst>
                <a:ext uri="{FF2B5EF4-FFF2-40B4-BE49-F238E27FC236}">
                  <a16:creationId xmlns:a16="http://schemas.microsoft.com/office/drawing/2014/main" id="{795A69D5-71EA-6A9E-41B9-E40EE0F4A469}"/>
                </a:ext>
              </a:extLst>
            </p:cNvPr>
            <p:cNvSpPr/>
            <p:nvPr/>
          </p:nvSpPr>
          <p:spPr>
            <a:xfrm>
              <a:off x="3362400" y="2738506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7" name="正方形/長方形 706">
              <a:extLst>
                <a:ext uri="{FF2B5EF4-FFF2-40B4-BE49-F238E27FC236}">
                  <a16:creationId xmlns:a16="http://schemas.microsoft.com/office/drawing/2014/main" id="{9B91C08A-EBB9-026C-F893-26AAA9FF6BBA}"/>
                </a:ext>
              </a:extLst>
            </p:cNvPr>
            <p:cNvSpPr/>
            <p:nvPr/>
          </p:nvSpPr>
          <p:spPr>
            <a:xfrm>
              <a:off x="3152667" y="23436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8" name="正方形/長方形 707">
              <a:extLst>
                <a:ext uri="{FF2B5EF4-FFF2-40B4-BE49-F238E27FC236}">
                  <a16:creationId xmlns:a16="http://schemas.microsoft.com/office/drawing/2014/main" id="{F0932333-ACCF-1112-509F-CB40163A8732}"/>
                </a:ext>
              </a:extLst>
            </p:cNvPr>
            <p:cNvSpPr/>
            <p:nvPr/>
          </p:nvSpPr>
          <p:spPr>
            <a:xfrm>
              <a:off x="3362399" y="2344475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09" name="正方形/長方形 708">
              <a:extLst>
                <a:ext uri="{FF2B5EF4-FFF2-40B4-BE49-F238E27FC236}">
                  <a16:creationId xmlns:a16="http://schemas.microsoft.com/office/drawing/2014/main" id="{5447C1B0-09F3-B5B8-21DF-4E18EC3B9BA1}"/>
                </a:ext>
              </a:extLst>
            </p:cNvPr>
            <p:cNvSpPr/>
            <p:nvPr/>
          </p:nvSpPr>
          <p:spPr>
            <a:xfrm>
              <a:off x="3362399" y="2146298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0" name="正方形/長方形 709">
              <a:extLst>
                <a:ext uri="{FF2B5EF4-FFF2-40B4-BE49-F238E27FC236}">
                  <a16:creationId xmlns:a16="http://schemas.microsoft.com/office/drawing/2014/main" id="{E8AB80FC-0969-2C12-ABED-781071059C7A}"/>
                </a:ext>
              </a:extLst>
            </p:cNvPr>
            <p:cNvSpPr/>
            <p:nvPr/>
          </p:nvSpPr>
          <p:spPr>
            <a:xfrm>
              <a:off x="3362398" y="1943395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1" name="正方形/長方形 710">
              <a:extLst>
                <a:ext uri="{FF2B5EF4-FFF2-40B4-BE49-F238E27FC236}">
                  <a16:creationId xmlns:a16="http://schemas.microsoft.com/office/drawing/2014/main" id="{85955DB9-0D4D-D550-FB60-ECA0992D6B7B}"/>
                </a:ext>
              </a:extLst>
            </p:cNvPr>
            <p:cNvSpPr/>
            <p:nvPr/>
          </p:nvSpPr>
          <p:spPr>
            <a:xfrm>
              <a:off x="3779998" y="234263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2" name="正方形/長方形 711">
              <a:extLst>
                <a:ext uri="{FF2B5EF4-FFF2-40B4-BE49-F238E27FC236}">
                  <a16:creationId xmlns:a16="http://schemas.microsoft.com/office/drawing/2014/main" id="{14F97915-1045-6FF8-B43C-E6BCAED8AD23}"/>
                </a:ext>
              </a:extLst>
            </p:cNvPr>
            <p:cNvSpPr/>
            <p:nvPr/>
          </p:nvSpPr>
          <p:spPr>
            <a:xfrm>
              <a:off x="3571200" y="1944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3" name="正方形/長方形 712">
              <a:extLst>
                <a:ext uri="{FF2B5EF4-FFF2-40B4-BE49-F238E27FC236}">
                  <a16:creationId xmlns:a16="http://schemas.microsoft.com/office/drawing/2014/main" id="{61AE6FBA-DF3F-3CD6-A88E-EDA2F72E3821}"/>
                </a:ext>
              </a:extLst>
            </p:cNvPr>
            <p:cNvSpPr/>
            <p:nvPr/>
          </p:nvSpPr>
          <p:spPr>
            <a:xfrm>
              <a:off x="3780000" y="1944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4" name="正方形/長方形 713">
              <a:extLst>
                <a:ext uri="{FF2B5EF4-FFF2-40B4-BE49-F238E27FC236}">
                  <a16:creationId xmlns:a16="http://schemas.microsoft.com/office/drawing/2014/main" id="{37D4D0E9-ED40-B38A-C3AF-B89471A3E8A9}"/>
                </a:ext>
              </a:extLst>
            </p:cNvPr>
            <p:cNvSpPr/>
            <p:nvPr/>
          </p:nvSpPr>
          <p:spPr>
            <a:xfrm>
              <a:off x="3988800" y="1943832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5" name="正方形/長方形 714">
              <a:extLst>
                <a:ext uri="{FF2B5EF4-FFF2-40B4-BE49-F238E27FC236}">
                  <a16:creationId xmlns:a16="http://schemas.microsoft.com/office/drawing/2014/main" id="{4AF2510C-B29D-8E98-D08D-FE5E02892262}"/>
                </a:ext>
              </a:extLst>
            </p:cNvPr>
            <p:cNvSpPr/>
            <p:nvPr/>
          </p:nvSpPr>
          <p:spPr>
            <a:xfrm>
              <a:off x="4195737" y="1944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6" name="正方形/長方形 715">
              <a:extLst>
                <a:ext uri="{FF2B5EF4-FFF2-40B4-BE49-F238E27FC236}">
                  <a16:creationId xmlns:a16="http://schemas.microsoft.com/office/drawing/2014/main" id="{AE3574A1-F796-724C-ED7E-BD4553D23861}"/>
                </a:ext>
              </a:extLst>
            </p:cNvPr>
            <p:cNvSpPr/>
            <p:nvPr/>
          </p:nvSpPr>
          <p:spPr>
            <a:xfrm>
              <a:off x="3780000" y="1548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7" name="正方形/長方形 716">
              <a:extLst>
                <a:ext uri="{FF2B5EF4-FFF2-40B4-BE49-F238E27FC236}">
                  <a16:creationId xmlns:a16="http://schemas.microsoft.com/office/drawing/2014/main" id="{08486D47-76EF-2685-F76A-5EFDD0AC3A4B}"/>
                </a:ext>
              </a:extLst>
            </p:cNvPr>
            <p:cNvSpPr/>
            <p:nvPr/>
          </p:nvSpPr>
          <p:spPr>
            <a:xfrm>
              <a:off x="4406400" y="1746083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8" name="正方形/長方形 717">
              <a:extLst>
                <a:ext uri="{FF2B5EF4-FFF2-40B4-BE49-F238E27FC236}">
                  <a16:creationId xmlns:a16="http://schemas.microsoft.com/office/drawing/2014/main" id="{92DDF097-D8D7-E617-23B7-1CA9EE606FA1}"/>
                </a:ext>
              </a:extLst>
            </p:cNvPr>
            <p:cNvSpPr/>
            <p:nvPr/>
          </p:nvSpPr>
          <p:spPr>
            <a:xfrm>
              <a:off x="4615200" y="1548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19" name="正方形/長方形 718">
              <a:extLst>
                <a:ext uri="{FF2B5EF4-FFF2-40B4-BE49-F238E27FC236}">
                  <a16:creationId xmlns:a16="http://schemas.microsoft.com/office/drawing/2014/main" id="{E7B4549D-9509-3F8F-A194-496A9B8F8B84}"/>
                </a:ext>
              </a:extLst>
            </p:cNvPr>
            <p:cNvSpPr/>
            <p:nvPr/>
          </p:nvSpPr>
          <p:spPr>
            <a:xfrm>
              <a:off x="5032800" y="1944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20" name="正方形/長方形 719">
              <a:extLst>
                <a:ext uri="{FF2B5EF4-FFF2-40B4-BE49-F238E27FC236}">
                  <a16:creationId xmlns:a16="http://schemas.microsoft.com/office/drawing/2014/main" id="{887BF713-A460-22EC-7E84-2093B8762A8B}"/>
                </a:ext>
              </a:extLst>
            </p:cNvPr>
            <p:cNvSpPr/>
            <p:nvPr/>
          </p:nvSpPr>
          <p:spPr>
            <a:xfrm>
              <a:off x="4824000" y="1548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21" name="正方形/長方形 720">
              <a:extLst>
                <a:ext uri="{FF2B5EF4-FFF2-40B4-BE49-F238E27FC236}">
                  <a16:creationId xmlns:a16="http://schemas.microsoft.com/office/drawing/2014/main" id="{2C2B1AF6-66A8-F4BC-BE1E-FD94D4AC6A3D}"/>
                </a:ext>
              </a:extLst>
            </p:cNvPr>
            <p:cNvSpPr/>
            <p:nvPr/>
          </p:nvSpPr>
          <p:spPr>
            <a:xfrm>
              <a:off x="5032800" y="1548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22" name="正方形/長方形 721">
              <a:extLst>
                <a:ext uri="{FF2B5EF4-FFF2-40B4-BE49-F238E27FC236}">
                  <a16:creationId xmlns:a16="http://schemas.microsoft.com/office/drawing/2014/main" id="{1E551C6E-0020-FE06-8894-997E55E0E40F}"/>
                </a:ext>
              </a:extLst>
            </p:cNvPr>
            <p:cNvSpPr/>
            <p:nvPr/>
          </p:nvSpPr>
          <p:spPr>
            <a:xfrm>
              <a:off x="5450096" y="1944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23" name="正方形/長方形 722">
              <a:extLst>
                <a:ext uri="{FF2B5EF4-FFF2-40B4-BE49-F238E27FC236}">
                  <a16:creationId xmlns:a16="http://schemas.microsoft.com/office/drawing/2014/main" id="{5165EEAE-0195-BCC5-6245-273270645858}"/>
                </a:ext>
              </a:extLst>
            </p:cNvPr>
            <p:cNvSpPr/>
            <p:nvPr/>
          </p:nvSpPr>
          <p:spPr>
            <a:xfrm>
              <a:off x="5241600" y="1548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24" name="正方形/長方形 723">
              <a:extLst>
                <a:ext uri="{FF2B5EF4-FFF2-40B4-BE49-F238E27FC236}">
                  <a16:creationId xmlns:a16="http://schemas.microsoft.com/office/drawing/2014/main" id="{D5DF06B5-B5C6-FA91-DBF3-7513E6DF7C67}"/>
                </a:ext>
              </a:extLst>
            </p:cNvPr>
            <p:cNvSpPr/>
            <p:nvPr/>
          </p:nvSpPr>
          <p:spPr>
            <a:xfrm>
              <a:off x="5450400" y="1548000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725" name="正方形/長方形 724">
              <a:extLst>
                <a:ext uri="{FF2B5EF4-FFF2-40B4-BE49-F238E27FC236}">
                  <a16:creationId xmlns:a16="http://schemas.microsoft.com/office/drawing/2014/main" id="{DEF727D7-BC91-08EB-10AB-043AADE191E9}"/>
                </a:ext>
              </a:extLst>
            </p:cNvPr>
            <p:cNvSpPr/>
            <p:nvPr/>
          </p:nvSpPr>
          <p:spPr>
            <a:xfrm>
              <a:off x="1693245" y="3533489"/>
              <a:ext cx="207327" cy="19803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726" name="正方形/長方形 725">
            <a:extLst>
              <a:ext uri="{FF2B5EF4-FFF2-40B4-BE49-F238E27FC236}">
                <a16:creationId xmlns:a16="http://schemas.microsoft.com/office/drawing/2014/main" id="{353827C9-53C1-07A9-96AF-81238754AFB3}"/>
              </a:ext>
            </a:extLst>
          </p:cNvPr>
          <p:cNvSpPr/>
          <p:nvPr/>
        </p:nvSpPr>
        <p:spPr>
          <a:xfrm>
            <a:off x="8396292" y="394437"/>
            <a:ext cx="2031038" cy="23631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727" name="グループ化 726">
            <a:extLst>
              <a:ext uri="{FF2B5EF4-FFF2-40B4-BE49-F238E27FC236}">
                <a16:creationId xmlns:a16="http://schemas.microsoft.com/office/drawing/2014/main" id="{8F4D7326-1E72-65D3-FDCD-E70847E6064E}"/>
              </a:ext>
            </a:extLst>
          </p:cNvPr>
          <p:cNvGrpSpPr/>
          <p:nvPr/>
        </p:nvGrpSpPr>
        <p:grpSpPr>
          <a:xfrm>
            <a:off x="8462047" y="1441628"/>
            <a:ext cx="1079268" cy="263215"/>
            <a:chOff x="7628555" y="5443728"/>
            <a:chExt cx="1079268" cy="263215"/>
          </a:xfrm>
        </p:grpSpPr>
        <p:sp>
          <p:nvSpPr>
            <p:cNvPr id="728" name="矢印: 下 727">
              <a:extLst>
                <a:ext uri="{FF2B5EF4-FFF2-40B4-BE49-F238E27FC236}">
                  <a16:creationId xmlns:a16="http://schemas.microsoft.com/office/drawing/2014/main" id="{147E4013-5E4C-273D-5550-E423D02ABB5B}"/>
                </a:ext>
              </a:extLst>
            </p:cNvPr>
            <p:cNvSpPr/>
            <p:nvPr/>
          </p:nvSpPr>
          <p:spPr>
            <a:xfrm rot="2700000">
              <a:off x="7699567" y="5421982"/>
              <a:ext cx="213949" cy="355974"/>
            </a:xfrm>
            <a:prstGeom prst="downArrow">
              <a:avLst>
                <a:gd name="adj1" fmla="val 38976"/>
                <a:gd name="adj2" fmla="val 82443"/>
              </a:avLst>
            </a:prstGeom>
            <a:solidFill>
              <a:srgbClr val="FF0000">
                <a:alpha val="70000"/>
              </a:srgbClr>
            </a:solidFill>
            <a:ln w="25400">
              <a:solidFill>
                <a:schemeClr val="tx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9" name="テキスト ボックス 728">
                  <a:extLst>
                    <a:ext uri="{FF2B5EF4-FFF2-40B4-BE49-F238E27FC236}">
                      <a16:creationId xmlns:a16="http://schemas.microsoft.com/office/drawing/2014/main" id="{232C64F5-EC72-2670-C299-BA9D8DD82BA8}"/>
                    </a:ext>
                  </a:extLst>
                </p:cNvPr>
                <p:cNvSpPr txBox="1"/>
                <p:nvPr/>
              </p:nvSpPr>
              <p:spPr>
                <a:xfrm>
                  <a:off x="8031356" y="5443728"/>
                  <a:ext cx="6764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𝜶</m:t>
                      </m:r>
                    </m:oMath>
                  </a14:m>
                  <a:r>
                    <a:rPr lang="ja-JP" altLang="en-US" sz="14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 </a:t>
                  </a:r>
                  <a:r>
                    <a:rPr lang="en-US" altLang="ja-JP" sz="14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decay</a:t>
                  </a:r>
                  <a:endParaRPr lang="ja-JP" altLang="en-US" sz="14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723D49ED-499F-7783-95A3-667784307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1356" y="5443728"/>
                  <a:ext cx="67646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6306" t="-25714" r="-15315" b="-5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0" name="グループ化 729">
            <a:extLst>
              <a:ext uri="{FF2B5EF4-FFF2-40B4-BE49-F238E27FC236}">
                <a16:creationId xmlns:a16="http://schemas.microsoft.com/office/drawing/2014/main" id="{9995D676-CFA9-6368-B208-6F5344E75CED}"/>
              </a:ext>
            </a:extLst>
          </p:cNvPr>
          <p:cNvGrpSpPr/>
          <p:nvPr/>
        </p:nvGrpSpPr>
        <p:grpSpPr>
          <a:xfrm>
            <a:off x="8548357" y="1899551"/>
            <a:ext cx="982983" cy="215444"/>
            <a:chOff x="7399088" y="1032747"/>
            <a:chExt cx="982983" cy="215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1" name="テキスト ボックス 730">
                  <a:extLst>
                    <a:ext uri="{FF2B5EF4-FFF2-40B4-BE49-F238E27FC236}">
                      <a16:creationId xmlns:a16="http://schemas.microsoft.com/office/drawing/2014/main" id="{B0303EE9-670A-2ABB-7DCB-EE2A1C5FCF97}"/>
                    </a:ext>
                  </a:extLst>
                </p:cNvPr>
                <p:cNvSpPr txBox="1"/>
                <p:nvPr/>
              </p:nvSpPr>
              <p:spPr>
                <a:xfrm>
                  <a:off x="7704000" y="1032747"/>
                  <a:ext cx="6780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𝜷</m:t>
                      </m:r>
                    </m:oMath>
                  </a14:m>
                  <a:r>
                    <a:rPr lang="ja-JP" altLang="en-US" sz="14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 </a:t>
                  </a:r>
                  <a:r>
                    <a:rPr lang="en-US" altLang="ja-JP" sz="14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decay</a:t>
                  </a:r>
                  <a:endParaRPr lang="ja-JP" altLang="en-US" sz="14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5A66467F-DBB6-C73F-9C10-E39FB2664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4000" y="1032747"/>
                  <a:ext cx="678071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1712" t="-25000" r="-15315" b="-47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2" name="直線矢印コネクタ 731">
              <a:extLst>
                <a:ext uri="{FF2B5EF4-FFF2-40B4-BE49-F238E27FC236}">
                  <a16:creationId xmlns:a16="http://schemas.microsoft.com/office/drawing/2014/main" id="{BD0874AE-0755-9C24-F174-BC3F7BEE44E6}"/>
                </a:ext>
              </a:extLst>
            </p:cNvPr>
            <p:cNvCxnSpPr/>
            <p:nvPr/>
          </p:nvCxnSpPr>
          <p:spPr>
            <a:xfrm flipH="1" flipV="1">
              <a:off x="7399088" y="1061274"/>
              <a:ext cx="129172" cy="139677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3" name="グループ化 732">
            <a:extLst>
              <a:ext uri="{FF2B5EF4-FFF2-40B4-BE49-F238E27FC236}">
                <a16:creationId xmlns:a16="http://schemas.microsoft.com/office/drawing/2014/main" id="{EDED0094-E1CD-98A7-165D-BC38F82B6D94}"/>
              </a:ext>
            </a:extLst>
          </p:cNvPr>
          <p:cNvGrpSpPr/>
          <p:nvPr/>
        </p:nvGrpSpPr>
        <p:grpSpPr>
          <a:xfrm>
            <a:off x="8507336" y="2200818"/>
            <a:ext cx="1456815" cy="430887"/>
            <a:chOff x="7358067" y="1349006"/>
            <a:chExt cx="1456815" cy="430887"/>
          </a:xfrm>
        </p:grpSpPr>
        <p:sp>
          <p:nvSpPr>
            <p:cNvPr id="734" name="テキスト ボックス 733">
              <a:extLst>
                <a:ext uri="{FF2B5EF4-FFF2-40B4-BE49-F238E27FC236}">
                  <a16:creationId xmlns:a16="http://schemas.microsoft.com/office/drawing/2014/main" id="{55E4A783-97BF-7708-067B-8A7A6634714A}"/>
                </a:ext>
              </a:extLst>
            </p:cNvPr>
            <p:cNvSpPr txBox="1"/>
            <p:nvPr/>
          </p:nvSpPr>
          <p:spPr>
            <a:xfrm>
              <a:off x="7704000" y="1349006"/>
              <a:ext cx="111088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spontaneous</a:t>
              </a:r>
            </a:p>
            <a:p>
              <a:r>
                <a:rPr lang="en-US" altLang="ja-JP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fission</a:t>
              </a:r>
              <a:endParaRPr lang="ja-JP" altLang="en-US" sz="1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grpSp>
          <p:nvGrpSpPr>
            <p:cNvPr id="735" name="グループ化 734">
              <a:extLst>
                <a:ext uri="{FF2B5EF4-FFF2-40B4-BE49-F238E27FC236}">
                  <a16:creationId xmlns:a16="http://schemas.microsoft.com/office/drawing/2014/main" id="{BE69DDCD-1392-5DEF-767E-2F4DCCE0A75D}"/>
                </a:ext>
              </a:extLst>
            </p:cNvPr>
            <p:cNvGrpSpPr/>
            <p:nvPr/>
          </p:nvGrpSpPr>
          <p:grpSpPr>
            <a:xfrm>
              <a:off x="7358067" y="1501389"/>
              <a:ext cx="252200" cy="153506"/>
              <a:chOff x="4287400" y="705600"/>
              <a:chExt cx="252200" cy="153506"/>
            </a:xfrm>
            <a:effectLst>
              <a:outerShdw blurRad="76200" sx="120000" sy="120000" algn="ctr" rotWithShape="0">
                <a:prstClr val="black"/>
              </a:outerShdw>
            </a:effectLst>
          </p:grpSpPr>
          <p:cxnSp>
            <p:nvCxnSpPr>
              <p:cNvPr id="736" name="直線矢印コネクタ 735">
                <a:extLst>
                  <a:ext uri="{FF2B5EF4-FFF2-40B4-BE49-F238E27FC236}">
                    <a16:creationId xmlns:a16="http://schemas.microsoft.com/office/drawing/2014/main" id="{FE660090-3DED-358C-C27D-1A123A3D5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87400" y="706881"/>
                <a:ext cx="125428" cy="152225"/>
              </a:xfrm>
              <a:prstGeom prst="straightConnector1">
                <a:avLst/>
              </a:prstGeom>
              <a:ln w="25400" cap="sq">
                <a:solidFill>
                  <a:srgbClr val="FFFF0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線矢印コネクタ 736">
                <a:extLst>
                  <a:ext uri="{FF2B5EF4-FFF2-40B4-BE49-F238E27FC236}">
                    <a16:creationId xmlns:a16="http://schemas.microsoft.com/office/drawing/2014/main" id="{F677421D-6176-849A-7F06-1B8BC070B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3600" y="705600"/>
                <a:ext cx="126000" cy="151200"/>
              </a:xfrm>
              <a:prstGeom prst="straightConnector1">
                <a:avLst/>
              </a:prstGeom>
              <a:ln w="25400" cap="sq">
                <a:solidFill>
                  <a:srgbClr val="FFFF00"/>
                </a:solidFill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1" name="グループ化 740">
            <a:extLst>
              <a:ext uri="{FF2B5EF4-FFF2-40B4-BE49-F238E27FC236}">
                <a16:creationId xmlns:a16="http://schemas.microsoft.com/office/drawing/2014/main" id="{E3F951FB-2C6B-B4D1-5905-6667E7E45CF2}"/>
              </a:ext>
            </a:extLst>
          </p:cNvPr>
          <p:cNvGrpSpPr/>
          <p:nvPr/>
        </p:nvGrpSpPr>
        <p:grpSpPr>
          <a:xfrm>
            <a:off x="8462048" y="826082"/>
            <a:ext cx="1965283" cy="430887"/>
            <a:chOff x="8532592" y="751706"/>
            <a:chExt cx="1965283" cy="430887"/>
          </a:xfrm>
        </p:grpSpPr>
        <p:grpSp>
          <p:nvGrpSpPr>
            <p:cNvPr id="742" name="グループ化 741">
              <a:extLst>
                <a:ext uri="{FF2B5EF4-FFF2-40B4-BE49-F238E27FC236}">
                  <a16:creationId xmlns:a16="http://schemas.microsoft.com/office/drawing/2014/main" id="{6F5F30FD-C411-E26C-8EB6-ACEC3BB3F459}"/>
                </a:ext>
              </a:extLst>
            </p:cNvPr>
            <p:cNvGrpSpPr/>
            <p:nvPr/>
          </p:nvGrpSpPr>
          <p:grpSpPr>
            <a:xfrm>
              <a:off x="8532592" y="819222"/>
              <a:ext cx="300569" cy="284400"/>
              <a:chOff x="8085951" y="1421907"/>
              <a:chExt cx="300569" cy="284400"/>
            </a:xfrm>
          </p:grpSpPr>
          <p:cxnSp>
            <p:nvCxnSpPr>
              <p:cNvPr id="744" name="直線コネクタ 743">
                <a:extLst>
                  <a:ext uri="{FF2B5EF4-FFF2-40B4-BE49-F238E27FC236}">
                    <a16:creationId xmlns:a16="http://schemas.microsoft.com/office/drawing/2014/main" id="{FC0BDCD2-9154-0BB9-77F3-811EC36FF24F}"/>
                  </a:ext>
                </a:extLst>
              </p:cNvPr>
              <p:cNvCxnSpPr/>
              <p:nvPr/>
            </p:nvCxnSpPr>
            <p:spPr>
              <a:xfrm>
                <a:off x="8085951" y="1706307"/>
                <a:ext cx="291600" cy="0"/>
              </a:xfrm>
              <a:prstGeom prst="line">
                <a:avLst/>
              </a:prstGeom>
              <a:ln w="50800" cap="sq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直線コネクタ 744">
                <a:extLst>
                  <a:ext uri="{FF2B5EF4-FFF2-40B4-BE49-F238E27FC236}">
                    <a16:creationId xmlns:a16="http://schemas.microsoft.com/office/drawing/2014/main" id="{8A162440-C978-69E9-5933-ADE4300CDF56}"/>
                  </a:ext>
                </a:extLst>
              </p:cNvPr>
              <p:cNvCxnSpPr/>
              <p:nvPr/>
            </p:nvCxnSpPr>
            <p:spPr>
              <a:xfrm flipV="1">
                <a:off x="8386520" y="1421907"/>
                <a:ext cx="0" cy="284400"/>
              </a:xfrm>
              <a:prstGeom prst="line">
                <a:avLst/>
              </a:prstGeom>
              <a:ln w="50800" cap="sq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3" name="テキスト ボックス 742">
              <a:extLst>
                <a:ext uri="{FF2B5EF4-FFF2-40B4-BE49-F238E27FC236}">
                  <a16:creationId xmlns:a16="http://schemas.microsoft.com/office/drawing/2014/main" id="{5148EB49-E499-EAAA-224D-5BC2FA20C198}"/>
                </a:ext>
              </a:extLst>
            </p:cNvPr>
            <p:cNvSpPr txBox="1"/>
            <p:nvPr/>
          </p:nvSpPr>
          <p:spPr>
            <a:xfrm>
              <a:off x="8915711" y="751706"/>
              <a:ext cx="158216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Known-mass limit</a:t>
              </a:r>
              <a:r>
                <a:rPr lang="ja-JP" altLang="en-US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 </a:t>
              </a:r>
              <a:endParaRPr lang="en-US" altLang="ja-JP" sz="1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  <a:p>
              <a:r>
                <a:rPr lang="en-US" altLang="ja-JP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(AME2020)</a:t>
              </a:r>
              <a:endParaRPr lang="ja-JP" altLang="en-US" sz="1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grpSp>
        <p:nvGrpSpPr>
          <p:cNvPr id="748" name="グループ化 747">
            <a:extLst>
              <a:ext uri="{FF2B5EF4-FFF2-40B4-BE49-F238E27FC236}">
                <a16:creationId xmlns:a16="http://schemas.microsoft.com/office/drawing/2014/main" id="{9517BA49-D206-BAFD-11EE-30051221AAAF}"/>
              </a:ext>
            </a:extLst>
          </p:cNvPr>
          <p:cNvGrpSpPr/>
          <p:nvPr/>
        </p:nvGrpSpPr>
        <p:grpSpPr>
          <a:xfrm>
            <a:off x="8520721" y="508631"/>
            <a:ext cx="1001246" cy="215444"/>
            <a:chOff x="5051806" y="935332"/>
            <a:chExt cx="1001246" cy="215444"/>
          </a:xfrm>
        </p:grpSpPr>
        <p:sp>
          <p:nvSpPr>
            <p:cNvPr id="746" name="正方形/長方形 745">
              <a:extLst>
                <a:ext uri="{FF2B5EF4-FFF2-40B4-BE49-F238E27FC236}">
                  <a16:creationId xmlns:a16="http://schemas.microsoft.com/office/drawing/2014/main" id="{DA304DF9-2F65-373D-BE03-E0804E4982CF}"/>
                </a:ext>
              </a:extLst>
            </p:cNvPr>
            <p:cNvSpPr/>
            <p:nvPr/>
          </p:nvSpPr>
          <p:spPr>
            <a:xfrm>
              <a:off x="5051806" y="962368"/>
              <a:ext cx="191295" cy="178922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7" name="テキスト ボックス 746">
                  <a:extLst>
                    <a:ext uri="{FF2B5EF4-FFF2-40B4-BE49-F238E27FC236}">
                      <a16:creationId xmlns:a16="http://schemas.microsoft.com/office/drawing/2014/main" id="{14733F53-B5C5-153D-B0E8-C242F3C43DAC}"/>
                    </a:ext>
                  </a:extLst>
                </p:cNvPr>
                <p:cNvSpPr txBox="1"/>
                <p:nvPr/>
              </p:nvSpPr>
              <p:spPr>
                <a:xfrm>
                  <a:off x="5365363" y="935332"/>
                  <a:ext cx="6876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𝜷</m:t>
                      </m:r>
                    </m:oMath>
                  </a14:m>
                  <a:r>
                    <a:rPr lang="ja-JP" altLang="en-US" sz="14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 </a:t>
                  </a:r>
                  <a:r>
                    <a:rPr lang="en-US" altLang="ja-JP" sz="14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stable</a:t>
                  </a:r>
                  <a:endParaRPr lang="ja-JP" altLang="en-US" sz="14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47" name="テキスト ボックス 746">
                  <a:extLst>
                    <a:ext uri="{FF2B5EF4-FFF2-40B4-BE49-F238E27FC236}">
                      <a16:creationId xmlns:a16="http://schemas.microsoft.com/office/drawing/2014/main" id="{14733F53-B5C5-153D-B0E8-C242F3C43D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363" y="935332"/>
                  <a:ext cx="687689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1504" t="-25000" r="-15044" b="-472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4" name="グループ化 943">
            <a:extLst>
              <a:ext uri="{FF2B5EF4-FFF2-40B4-BE49-F238E27FC236}">
                <a16:creationId xmlns:a16="http://schemas.microsoft.com/office/drawing/2014/main" id="{AADD39C3-D7E7-6DB2-56C3-E001E67EB0F3}"/>
              </a:ext>
            </a:extLst>
          </p:cNvPr>
          <p:cNvGrpSpPr/>
          <p:nvPr/>
        </p:nvGrpSpPr>
        <p:grpSpPr>
          <a:xfrm>
            <a:off x="6749748" y="3112064"/>
            <a:ext cx="3258000" cy="2664000"/>
            <a:chOff x="4003414" y="3116827"/>
            <a:chExt cx="3226234" cy="2690481"/>
          </a:xfrm>
        </p:grpSpPr>
        <p:cxnSp>
          <p:nvCxnSpPr>
            <p:cNvPr id="913" name="直線コネクタ 912">
              <a:extLst>
                <a:ext uri="{FF2B5EF4-FFF2-40B4-BE49-F238E27FC236}">
                  <a16:creationId xmlns:a16="http://schemas.microsoft.com/office/drawing/2014/main" id="{E99892E7-41B7-F388-4649-670D3AFB2543}"/>
                </a:ext>
              </a:extLst>
            </p:cNvPr>
            <p:cNvCxnSpPr/>
            <p:nvPr/>
          </p:nvCxnSpPr>
          <p:spPr>
            <a:xfrm flipV="1">
              <a:off x="5141947" y="5269841"/>
              <a:ext cx="0" cy="357552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直線コネクタ 913">
              <a:extLst>
                <a:ext uri="{FF2B5EF4-FFF2-40B4-BE49-F238E27FC236}">
                  <a16:creationId xmlns:a16="http://schemas.microsoft.com/office/drawing/2014/main" id="{51A8C254-2070-3278-28E5-D6CF20CFD023}"/>
                </a:ext>
              </a:extLst>
            </p:cNvPr>
            <p:cNvCxnSpPr/>
            <p:nvPr/>
          </p:nvCxnSpPr>
          <p:spPr>
            <a:xfrm>
              <a:off x="4573849" y="5627393"/>
              <a:ext cx="57043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直線コネクタ 914">
              <a:extLst>
                <a:ext uri="{FF2B5EF4-FFF2-40B4-BE49-F238E27FC236}">
                  <a16:creationId xmlns:a16="http://schemas.microsoft.com/office/drawing/2014/main" id="{9887DD2B-E9A6-49BF-A3FC-EA1DC73086D3}"/>
                </a:ext>
              </a:extLst>
            </p:cNvPr>
            <p:cNvCxnSpPr/>
            <p:nvPr/>
          </p:nvCxnSpPr>
          <p:spPr>
            <a:xfrm>
              <a:off x="5141947" y="5269841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直線コネクタ 915">
              <a:extLst>
                <a:ext uri="{FF2B5EF4-FFF2-40B4-BE49-F238E27FC236}">
                  <a16:creationId xmlns:a16="http://schemas.microsoft.com/office/drawing/2014/main" id="{A1DD9CDC-5A0C-1042-E706-E4F21EDBB5D9}"/>
                </a:ext>
              </a:extLst>
            </p:cNvPr>
            <p:cNvCxnSpPr/>
            <p:nvPr/>
          </p:nvCxnSpPr>
          <p:spPr>
            <a:xfrm flipV="1">
              <a:off x="5331313" y="4732374"/>
              <a:ext cx="0" cy="537467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直線コネクタ 916">
              <a:extLst>
                <a:ext uri="{FF2B5EF4-FFF2-40B4-BE49-F238E27FC236}">
                  <a16:creationId xmlns:a16="http://schemas.microsoft.com/office/drawing/2014/main" id="{397823D3-7D70-BBC7-C935-146E89C1ECE9}"/>
                </a:ext>
              </a:extLst>
            </p:cNvPr>
            <p:cNvCxnSpPr/>
            <p:nvPr/>
          </p:nvCxnSpPr>
          <p:spPr>
            <a:xfrm flipV="1">
              <a:off x="5520679" y="4552459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直線コネクタ 917">
              <a:extLst>
                <a:ext uri="{FF2B5EF4-FFF2-40B4-BE49-F238E27FC236}">
                  <a16:creationId xmlns:a16="http://schemas.microsoft.com/office/drawing/2014/main" id="{F8D5467C-7D11-00C9-D604-17B472BA6700}"/>
                </a:ext>
              </a:extLst>
            </p:cNvPr>
            <p:cNvCxnSpPr/>
            <p:nvPr/>
          </p:nvCxnSpPr>
          <p:spPr>
            <a:xfrm>
              <a:off x="5331313" y="4732374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直線コネクタ 918">
              <a:extLst>
                <a:ext uri="{FF2B5EF4-FFF2-40B4-BE49-F238E27FC236}">
                  <a16:creationId xmlns:a16="http://schemas.microsoft.com/office/drawing/2014/main" id="{18D01BE5-A5FA-3903-68E8-BD0A50E63B57}"/>
                </a:ext>
              </a:extLst>
            </p:cNvPr>
            <p:cNvCxnSpPr/>
            <p:nvPr/>
          </p:nvCxnSpPr>
          <p:spPr>
            <a:xfrm flipV="1">
              <a:off x="4573850" y="5627393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直線コネクタ 919">
              <a:extLst>
                <a:ext uri="{FF2B5EF4-FFF2-40B4-BE49-F238E27FC236}">
                  <a16:creationId xmlns:a16="http://schemas.microsoft.com/office/drawing/2014/main" id="{284DE7BB-4918-DC46-BEF3-AC524A5DB9E6}"/>
                </a:ext>
              </a:extLst>
            </p:cNvPr>
            <p:cNvCxnSpPr/>
            <p:nvPr/>
          </p:nvCxnSpPr>
          <p:spPr>
            <a:xfrm>
              <a:off x="4003414" y="5807308"/>
              <a:ext cx="57043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直線コネクタ 920">
              <a:extLst>
                <a:ext uri="{FF2B5EF4-FFF2-40B4-BE49-F238E27FC236}">
                  <a16:creationId xmlns:a16="http://schemas.microsoft.com/office/drawing/2014/main" id="{1ED3FFDA-6227-D4E6-47A7-00C188F27411}"/>
                </a:ext>
              </a:extLst>
            </p:cNvPr>
            <p:cNvCxnSpPr/>
            <p:nvPr/>
          </p:nvCxnSpPr>
          <p:spPr>
            <a:xfrm flipV="1">
              <a:off x="5710045" y="4373413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直線コネクタ 921">
              <a:extLst>
                <a:ext uri="{FF2B5EF4-FFF2-40B4-BE49-F238E27FC236}">
                  <a16:creationId xmlns:a16="http://schemas.microsoft.com/office/drawing/2014/main" id="{08CF39C2-61CA-282E-8716-394244B57272}"/>
                </a:ext>
              </a:extLst>
            </p:cNvPr>
            <p:cNvCxnSpPr/>
            <p:nvPr/>
          </p:nvCxnSpPr>
          <p:spPr>
            <a:xfrm>
              <a:off x="5520679" y="4553328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直線コネクタ 922">
              <a:extLst>
                <a:ext uri="{FF2B5EF4-FFF2-40B4-BE49-F238E27FC236}">
                  <a16:creationId xmlns:a16="http://schemas.microsoft.com/office/drawing/2014/main" id="{843517CB-FB84-A617-640D-AFB8571ABA39}"/>
                </a:ext>
              </a:extLst>
            </p:cNvPr>
            <p:cNvCxnSpPr/>
            <p:nvPr/>
          </p:nvCxnSpPr>
          <p:spPr>
            <a:xfrm>
              <a:off x="5710045" y="4372544"/>
              <a:ext cx="57043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直線コネクタ 923">
              <a:extLst>
                <a:ext uri="{FF2B5EF4-FFF2-40B4-BE49-F238E27FC236}">
                  <a16:creationId xmlns:a16="http://schemas.microsoft.com/office/drawing/2014/main" id="{31DDB862-FA4B-AFAA-97BE-B4444B2EA51B}"/>
                </a:ext>
              </a:extLst>
            </p:cNvPr>
            <p:cNvCxnSpPr/>
            <p:nvPr/>
          </p:nvCxnSpPr>
          <p:spPr>
            <a:xfrm flipV="1">
              <a:off x="6280481" y="4194907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直線コネクタ 924">
              <a:extLst>
                <a:ext uri="{FF2B5EF4-FFF2-40B4-BE49-F238E27FC236}">
                  <a16:creationId xmlns:a16="http://schemas.microsoft.com/office/drawing/2014/main" id="{247A4AA8-14E4-1023-EF68-1A0CBA95778C}"/>
                </a:ext>
              </a:extLst>
            </p:cNvPr>
            <p:cNvCxnSpPr/>
            <p:nvPr/>
          </p:nvCxnSpPr>
          <p:spPr>
            <a:xfrm>
              <a:off x="5901749" y="4194907"/>
              <a:ext cx="378732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直線コネクタ 925">
              <a:extLst>
                <a:ext uri="{FF2B5EF4-FFF2-40B4-BE49-F238E27FC236}">
                  <a16:creationId xmlns:a16="http://schemas.microsoft.com/office/drawing/2014/main" id="{DC919953-3FAF-FF1A-1E49-A2022474CF5B}"/>
                </a:ext>
              </a:extLst>
            </p:cNvPr>
            <p:cNvCxnSpPr/>
            <p:nvPr/>
          </p:nvCxnSpPr>
          <p:spPr>
            <a:xfrm flipV="1">
              <a:off x="5901749" y="4014992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直線コネクタ 926">
              <a:extLst>
                <a:ext uri="{FF2B5EF4-FFF2-40B4-BE49-F238E27FC236}">
                  <a16:creationId xmlns:a16="http://schemas.microsoft.com/office/drawing/2014/main" id="{EC73679C-5229-4C75-B717-0ACB70D1FA8C}"/>
                </a:ext>
              </a:extLst>
            </p:cNvPr>
            <p:cNvCxnSpPr/>
            <p:nvPr/>
          </p:nvCxnSpPr>
          <p:spPr>
            <a:xfrm>
              <a:off x="5901749" y="4014992"/>
              <a:ext cx="949167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直線コネクタ 927">
              <a:extLst>
                <a:ext uri="{FF2B5EF4-FFF2-40B4-BE49-F238E27FC236}">
                  <a16:creationId xmlns:a16="http://schemas.microsoft.com/office/drawing/2014/main" id="{8CB793D0-7B9E-0B9B-CD5C-CA55D9B638DC}"/>
                </a:ext>
              </a:extLst>
            </p:cNvPr>
            <p:cNvCxnSpPr/>
            <p:nvPr/>
          </p:nvCxnSpPr>
          <p:spPr>
            <a:xfrm flipV="1">
              <a:off x="6850916" y="3835077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直線コネクタ 928">
              <a:extLst>
                <a:ext uri="{FF2B5EF4-FFF2-40B4-BE49-F238E27FC236}">
                  <a16:creationId xmlns:a16="http://schemas.microsoft.com/office/drawing/2014/main" id="{CA6014D2-E00C-D540-884C-6B7182288679}"/>
                </a:ext>
              </a:extLst>
            </p:cNvPr>
            <p:cNvCxnSpPr/>
            <p:nvPr/>
          </p:nvCxnSpPr>
          <p:spPr>
            <a:xfrm>
              <a:off x="6661550" y="3835077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直線コネクタ 929">
              <a:extLst>
                <a:ext uri="{FF2B5EF4-FFF2-40B4-BE49-F238E27FC236}">
                  <a16:creationId xmlns:a16="http://schemas.microsoft.com/office/drawing/2014/main" id="{352D58BB-CB89-CDD5-8B7C-D4E2228E96A1}"/>
                </a:ext>
              </a:extLst>
            </p:cNvPr>
            <p:cNvCxnSpPr/>
            <p:nvPr/>
          </p:nvCxnSpPr>
          <p:spPr>
            <a:xfrm flipV="1">
              <a:off x="6661550" y="3655163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直線コネクタ 930">
              <a:extLst>
                <a:ext uri="{FF2B5EF4-FFF2-40B4-BE49-F238E27FC236}">
                  <a16:creationId xmlns:a16="http://schemas.microsoft.com/office/drawing/2014/main" id="{A8CD97DE-63E9-CD4E-581B-B670CB9ECD8A}"/>
                </a:ext>
              </a:extLst>
            </p:cNvPr>
            <p:cNvCxnSpPr/>
            <p:nvPr/>
          </p:nvCxnSpPr>
          <p:spPr>
            <a:xfrm>
              <a:off x="6661550" y="3654294"/>
              <a:ext cx="378732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直線コネクタ 931">
              <a:extLst>
                <a:ext uri="{FF2B5EF4-FFF2-40B4-BE49-F238E27FC236}">
                  <a16:creationId xmlns:a16="http://schemas.microsoft.com/office/drawing/2014/main" id="{4550CB8C-2F72-EB21-CB46-4DCBB410EE23}"/>
                </a:ext>
              </a:extLst>
            </p:cNvPr>
            <p:cNvCxnSpPr/>
            <p:nvPr/>
          </p:nvCxnSpPr>
          <p:spPr>
            <a:xfrm flipV="1">
              <a:off x="7040282" y="3296742"/>
              <a:ext cx="0" cy="357552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直線コネクタ 932">
              <a:extLst>
                <a:ext uri="{FF2B5EF4-FFF2-40B4-BE49-F238E27FC236}">
                  <a16:creationId xmlns:a16="http://schemas.microsoft.com/office/drawing/2014/main" id="{632889A1-4AF5-F453-DA2C-ACC6E84A010B}"/>
                </a:ext>
              </a:extLst>
            </p:cNvPr>
            <p:cNvCxnSpPr/>
            <p:nvPr/>
          </p:nvCxnSpPr>
          <p:spPr>
            <a:xfrm>
              <a:off x="7040282" y="3296742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直線コネクタ 933">
              <a:extLst>
                <a:ext uri="{FF2B5EF4-FFF2-40B4-BE49-F238E27FC236}">
                  <a16:creationId xmlns:a16="http://schemas.microsoft.com/office/drawing/2014/main" id="{20DC8361-B908-F59B-F29F-18389B5BF559}"/>
                </a:ext>
              </a:extLst>
            </p:cNvPr>
            <p:cNvCxnSpPr/>
            <p:nvPr/>
          </p:nvCxnSpPr>
          <p:spPr>
            <a:xfrm flipV="1">
              <a:off x="7229648" y="3116827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直線コネクタ 934">
              <a:extLst>
                <a:ext uri="{FF2B5EF4-FFF2-40B4-BE49-F238E27FC236}">
                  <a16:creationId xmlns:a16="http://schemas.microsoft.com/office/drawing/2014/main" id="{D795127A-3402-FEAD-9A97-F0DB923AF160}"/>
                </a:ext>
              </a:extLst>
            </p:cNvPr>
            <p:cNvCxnSpPr/>
            <p:nvPr/>
          </p:nvCxnSpPr>
          <p:spPr>
            <a:xfrm>
              <a:off x="4952581" y="3476657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直線コネクタ 935">
              <a:extLst>
                <a:ext uri="{FF2B5EF4-FFF2-40B4-BE49-F238E27FC236}">
                  <a16:creationId xmlns:a16="http://schemas.microsoft.com/office/drawing/2014/main" id="{53D8E836-9896-7DDC-8695-00149EFBAB01}"/>
                </a:ext>
              </a:extLst>
            </p:cNvPr>
            <p:cNvCxnSpPr/>
            <p:nvPr/>
          </p:nvCxnSpPr>
          <p:spPr>
            <a:xfrm flipV="1">
              <a:off x="5141947" y="3296742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直線コネクタ 936">
              <a:extLst>
                <a:ext uri="{FF2B5EF4-FFF2-40B4-BE49-F238E27FC236}">
                  <a16:creationId xmlns:a16="http://schemas.microsoft.com/office/drawing/2014/main" id="{9291782E-5984-93D5-8656-4D0EBCE74607}"/>
                </a:ext>
              </a:extLst>
            </p:cNvPr>
            <p:cNvCxnSpPr/>
            <p:nvPr/>
          </p:nvCxnSpPr>
          <p:spPr>
            <a:xfrm>
              <a:off x="4952581" y="3296742"/>
              <a:ext cx="189366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直線コネクタ 937">
              <a:extLst>
                <a:ext uri="{FF2B5EF4-FFF2-40B4-BE49-F238E27FC236}">
                  <a16:creationId xmlns:a16="http://schemas.microsoft.com/office/drawing/2014/main" id="{4A26950F-689D-67C7-1574-2B2BE752F222}"/>
                </a:ext>
              </a:extLst>
            </p:cNvPr>
            <p:cNvCxnSpPr/>
            <p:nvPr/>
          </p:nvCxnSpPr>
          <p:spPr>
            <a:xfrm flipV="1">
              <a:off x="4952581" y="3116827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直線コネクタ 938">
              <a:extLst>
                <a:ext uri="{FF2B5EF4-FFF2-40B4-BE49-F238E27FC236}">
                  <a16:creationId xmlns:a16="http://schemas.microsoft.com/office/drawing/2014/main" id="{153E5F39-F727-AFE7-E99D-816B3802065D}"/>
                </a:ext>
              </a:extLst>
            </p:cNvPr>
            <p:cNvCxnSpPr/>
            <p:nvPr/>
          </p:nvCxnSpPr>
          <p:spPr>
            <a:xfrm flipV="1">
              <a:off x="4952581" y="3477525"/>
              <a:ext cx="0" cy="357552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直線コネクタ 939">
              <a:extLst>
                <a:ext uri="{FF2B5EF4-FFF2-40B4-BE49-F238E27FC236}">
                  <a16:creationId xmlns:a16="http://schemas.microsoft.com/office/drawing/2014/main" id="{4C879144-6B13-3FBF-10AE-880D99758D7C}"/>
                </a:ext>
              </a:extLst>
            </p:cNvPr>
            <p:cNvCxnSpPr/>
            <p:nvPr/>
          </p:nvCxnSpPr>
          <p:spPr>
            <a:xfrm>
              <a:off x="4003414" y="3835077"/>
              <a:ext cx="949167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直線コネクタ 940">
              <a:extLst>
                <a:ext uri="{FF2B5EF4-FFF2-40B4-BE49-F238E27FC236}">
                  <a16:creationId xmlns:a16="http://schemas.microsoft.com/office/drawing/2014/main" id="{3197A856-0A6F-2161-F0F2-B0D0C9A6E23B}"/>
                </a:ext>
              </a:extLst>
            </p:cNvPr>
            <p:cNvCxnSpPr/>
            <p:nvPr/>
          </p:nvCxnSpPr>
          <p:spPr>
            <a:xfrm>
              <a:off x="4003414" y="4194907"/>
              <a:ext cx="378732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直線コネクタ 941">
              <a:extLst>
                <a:ext uri="{FF2B5EF4-FFF2-40B4-BE49-F238E27FC236}">
                  <a16:creationId xmlns:a16="http://schemas.microsoft.com/office/drawing/2014/main" id="{B85C2B6E-DDAE-0FC8-8ABF-2EBE6FD447A3}"/>
                </a:ext>
              </a:extLst>
            </p:cNvPr>
            <p:cNvCxnSpPr/>
            <p:nvPr/>
          </p:nvCxnSpPr>
          <p:spPr>
            <a:xfrm flipV="1">
              <a:off x="4382146" y="4014992"/>
              <a:ext cx="0" cy="179915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直線コネクタ 942">
              <a:extLst>
                <a:ext uri="{FF2B5EF4-FFF2-40B4-BE49-F238E27FC236}">
                  <a16:creationId xmlns:a16="http://schemas.microsoft.com/office/drawing/2014/main" id="{4110013E-AEA7-C12C-321E-8F19436EEF63}"/>
                </a:ext>
              </a:extLst>
            </p:cNvPr>
            <p:cNvCxnSpPr/>
            <p:nvPr/>
          </p:nvCxnSpPr>
          <p:spPr>
            <a:xfrm>
              <a:off x="4003414" y="4014992"/>
              <a:ext cx="378732" cy="0"/>
            </a:xfrm>
            <a:prstGeom prst="line">
              <a:avLst/>
            </a:prstGeom>
            <a:ln w="50800" cap="sq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5" name="グループ化 944">
            <a:extLst>
              <a:ext uri="{FF2B5EF4-FFF2-40B4-BE49-F238E27FC236}">
                <a16:creationId xmlns:a16="http://schemas.microsoft.com/office/drawing/2014/main" id="{E59E84FB-177F-92A4-9E5F-6EB911237B47}"/>
              </a:ext>
            </a:extLst>
          </p:cNvPr>
          <p:cNvGrpSpPr/>
          <p:nvPr/>
        </p:nvGrpSpPr>
        <p:grpSpPr>
          <a:xfrm>
            <a:off x="8860886" y="4168013"/>
            <a:ext cx="1544920" cy="2720176"/>
            <a:chOff x="3541620" y="1936584"/>
            <a:chExt cx="1814694" cy="2897698"/>
          </a:xfrm>
        </p:grpSpPr>
        <p:sp>
          <p:nvSpPr>
            <p:cNvPr id="946" name="矢印: 右 945">
              <a:extLst>
                <a:ext uri="{FF2B5EF4-FFF2-40B4-BE49-F238E27FC236}">
                  <a16:creationId xmlns:a16="http://schemas.microsoft.com/office/drawing/2014/main" id="{A9C173BF-3218-F35F-A17D-67EEF0E3DCF0}"/>
                </a:ext>
              </a:extLst>
            </p:cNvPr>
            <p:cNvSpPr/>
            <p:nvPr/>
          </p:nvSpPr>
          <p:spPr>
            <a:xfrm rot="13347247">
              <a:off x="3541620" y="1936584"/>
              <a:ext cx="1814694" cy="2897698"/>
            </a:xfrm>
            <a:prstGeom prst="rightArrow">
              <a:avLst>
                <a:gd name="adj1" fmla="val 51845"/>
                <a:gd name="adj2" fmla="val 62128"/>
              </a:avLst>
            </a:prstGeom>
            <a:solidFill>
              <a:srgbClr val="00B0F0">
                <a:alpha val="70000"/>
              </a:srgb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7" name="テキスト ボックス 946">
                  <a:extLst>
                    <a:ext uri="{FF2B5EF4-FFF2-40B4-BE49-F238E27FC236}">
                      <a16:creationId xmlns:a16="http://schemas.microsoft.com/office/drawing/2014/main" id="{323F7342-3D11-70AA-0A28-154A1821637B}"/>
                    </a:ext>
                  </a:extLst>
                </p:cNvPr>
                <p:cNvSpPr txBox="1"/>
                <p:nvPr/>
              </p:nvSpPr>
              <p:spPr>
                <a:xfrm rot="18742940">
                  <a:off x="3487782" y="2869570"/>
                  <a:ext cx="1926193" cy="994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ts val="2200"/>
                    </a:lnSpc>
                  </a:pPr>
                  <a14:m>
                    <m:oMath xmlns:m="http://schemas.openxmlformats.org/officeDocument/2006/math">
                      <m:r>
                        <a:rPr lang="en-US" altLang="ja-JP" sz="20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𝜷</m:t>
                      </m:r>
                    </m:oMath>
                  </a14:m>
                  <a:r>
                    <a:rPr lang="ja-JP" altLang="en-US" sz="20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 </a:t>
                  </a:r>
                  <a:r>
                    <a:rPr lang="en-US" altLang="ja-JP" sz="20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decay</a:t>
                  </a:r>
                </a:p>
                <a:p>
                  <a:pPr algn="ctr">
                    <a:lnSpc>
                      <a:spcPts val="2200"/>
                    </a:lnSpc>
                  </a:pPr>
                  <a:r>
                    <a:rPr lang="en-US" altLang="ja-JP" sz="20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from r-process</a:t>
                  </a:r>
                </a:p>
                <a:p>
                  <a:pPr algn="ctr">
                    <a:lnSpc>
                      <a:spcPts val="2200"/>
                    </a:lnSpc>
                  </a:pPr>
                  <a:r>
                    <a:rPr lang="en-US" altLang="ja-JP" sz="20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path</a:t>
                  </a:r>
                  <a:endParaRPr lang="ja-JP" altLang="en-US" sz="20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47" name="テキスト ボックス 946">
                  <a:extLst>
                    <a:ext uri="{FF2B5EF4-FFF2-40B4-BE49-F238E27FC236}">
                      <a16:creationId xmlns:a16="http://schemas.microsoft.com/office/drawing/2014/main" id="{323F7342-3D11-70AA-0A28-154A182163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42940">
                  <a:off x="3487782" y="2869570"/>
                  <a:ext cx="1926193" cy="994182"/>
                </a:xfrm>
                <a:prstGeom prst="rect">
                  <a:avLst/>
                </a:prstGeom>
                <a:blipFill>
                  <a:blip r:embed="rId8"/>
                  <a:stretch>
                    <a:fillRect b="-9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7" name="グループ化 976">
            <a:extLst>
              <a:ext uri="{FF2B5EF4-FFF2-40B4-BE49-F238E27FC236}">
                <a16:creationId xmlns:a16="http://schemas.microsoft.com/office/drawing/2014/main" id="{B29AC49D-26E5-1C0A-BC0A-6B04AF36DD54}"/>
              </a:ext>
            </a:extLst>
          </p:cNvPr>
          <p:cNvGrpSpPr/>
          <p:nvPr/>
        </p:nvGrpSpPr>
        <p:grpSpPr>
          <a:xfrm>
            <a:off x="9626319" y="3091405"/>
            <a:ext cx="776505" cy="538096"/>
            <a:chOff x="4287400" y="460800"/>
            <a:chExt cx="970015" cy="717603"/>
          </a:xfrm>
        </p:grpSpPr>
        <p:sp>
          <p:nvSpPr>
            <p:cNvPr id="978" name="正方形/長方形 977">
              <a:extLst>
                <a:ext uri="{FF2B5EF4-FFF2-40B4-BE49-F238E27FC236}">
                  <a16:creationId xmlns:a16="http://schemas.microsoft.com/office/drawing/2014/main" id="{EEAA11F9-1B98-8878-77F1-7C0B0468386B}"/>
                </a:ext>
              </a:extLst>
            </p:cNvPr>
            <p:cNvSpPr/>
            <p:nvPr/>
          </p:nvSpPr>
          <p:spPr>
            <a:xfrm>
              <a:off x="4287400" y="926403"/>
              <a:ext cx="241300" cy="25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979" name="正方形/長方形 978">
              <a:extLst>
                <a:ext uri="{FF2B5EF4-FFF2-40B4-BE49-F238E27FC236}">
                  <a16:creationId xmlns:a16="http://schemas.microsoft.com/office/drawing/2014/main" id="{5D95CE26-2B31-0637-BF9A-E48239598194}"/>
                </a:ext>
              </a:extLst>
            </p:cNvPr>
            <p:cNvSpPr/>
            <p:nvPr/>
          </p:nvSpPr>
          <p:spPr>
            <a:xfrm>
              <a:off x="4773184" y="926393"/>
              <a:ext cx="241300" cy="25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980" name="正方形/長方形 979">
              <a:extLst>
                <a:ext uri="{FF2B5EF4-FFF2-40B4-BE49-F238E27FC236}">
                  <a16:creationId xmlns:a16="http://schemas.microsoft.com/office/drawing/2014/main" id="{F17F80DB-8671-2EB0-6F6D-B994D93059B2}"/>
                </a:ext>
              </a:extLst>
            </p:cNvPr>
            <p:cNvSpPr/>
            <p:nvPr/>
          </p:nvSpPr>
          <p:spPr>
            <a:xfrm>
              <a:off x="4292178" y="460800"/>
              <a:ext cx="241300" cy="25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981" name="正方形/長方形 980">
              <a:extLst>
                <a:ext uri="{FF2B5EF4-FFF2-40B4-BE49-F238E27FC236}">
                  <a16:creationId xmlns:a16="http://schemas.microsoft.com/office/drawing/2014/main" id="{7536E9EF-AC72-7B0D-347C-771BDDE336B2}"/>
                </a:ext>
              </a:extLst>
            </p:cNvPr>
            <p:cNvSpPr/>
            <p:nvPr/>
          </p:nvSpPr>
          <p:spPr>
            <a:xfrm>
              <a:off x="4773210" y="460800"/>
              <a:ext cx="241300" cy="25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982" name="正方形/長方形 981">
              <a:extLst>
                <a:ext uri="{FF2B5EF4-FFF2-40B4-BE49-F238E27FC236}">
                  <a16:creationId xmlns:a16="http://schemas.microsoft.com/office/drawing/2014/main" id="{C79D309F-E07F-D95B-CC94-7D293C874E6E}"/>
                </a:ext>
              </a:extLst>
            </p:cNvPr>
            <p:cNvSpPr/>
            <p:nvPr/>
          </p:nvSpPr>
          <p:spPr>
            <a:xfrm>
              <a:off x="5016115" y="460800"/>
              <a:ext cx="241300" cy="25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grpSp>
        <p:nvGrpSpPr>
          <p:cNvPr id="983" name="グループ化 982">
            <a:extLst>
              <a:ext uri="{FF2B5EF4-FFF2-40B4-BE49-F238E27FC236}">
                <a16:creationId xmlns:a16="http://schemas.microsoft.com/office/drawing/2014/main" id="{41255CA2-1357-8D56-6689-953AC4D61269}"/>
              </a:ext>
            </a:extLst>
          </p:cNvPr>
          <p:cNvGrpSpPr/>
          <p:nvPr/>
        </p:nvGrpSpPr>
        <p:grpSpPr>
          <a:xfrm>
            <a:off x="9600983" y="3285767"/>
            <a:ext cx="227232" cy="119545"/>
            <a:chOff x="4255742" y="705600"/>
            <a:chExt cx="283858" cy="159425"/>
          </a:xfrm>
          <a:effectLst>
            <a:outerShdw blurRad="76200" sx="120000" sy="120000" algn="ctr" rotWithShape="0">
              <a:prstClr val="black"/>
            </a:outerShdw>
          </a:effectLst>
        </p:grpSpPr>
        <p:cxnSp>
          <p:nvCxnSpPr>
            <p:cNvPr id="984" name="直線矢印コネクタ 983">
              <a:extLst>
                <a:ext uri="{FF2B5EF4-FFF2-40B4-BE49-F238E27FC236}">
                  <a16:creationId xmlns:a16="http://schemas.microsoft.com/office/drawing/2014/main" id="{6F6307BE-214A-3556-1B12-D82121CDE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5742" y="712800"/>
              <a:ext cx="125429" cy="152225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直線矢印コネクタ 984">
              <a:extLst>
                <a:ext uri="{FF2B5EF4-FFF2-40B4-BE49-F238E27FC236}">
                  <a16:creationId xmlns:a16="http://schemas.microsoft.com/office/drawing/2014/main" id="{F42A9B59-1622-6686-D833-F50D1DFB6007}"/>
                </a:ext>
              </a:extLst>
            </p:cNvPr>
            <p:cNvCxnSpPr>
              <a:cxnSpLocks/>
            </p:cNvCxnSpPr>
            <p:nvPr/>
          </p:nvCxnSpPr>
          <p:spPr>
            <a:xfrm>
              <a:off x="4413600" y="705600"/>
              <a:ext cx="126000" cy="151200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6" name="グループ化 985">
            <a:extLst>
              <a:ext uri="{FF2B5EF4-FFF2-40B4-BE49-F238E27FC236}">
                <a16:creationId xmlns:a16="http://schemas.microsoft.com/office/drawing/2014/main" id="{12848218-FC4C-94AA-69C7-5F0D79DAD529}"/>
              </a:ext>
            </a:extLst>
          </p:cNvPr>
          <p:cNvGrpSpPr/>
          <p:nvPr/>
        </p:nvGrpSpPr>
        <p:grpSpPr>
          <a:xfrm>
            <a:off x="10005480" y="3285767"/>
            <a:ext cx="201889" cy="115107"/>
            <a:chOff x="4287400" y="705600"/>
            <a:chExt cx="252200" cy="153506"/>
          </a:xfrm>
          <a:effectLst>
            <a:outerShdw blurRad="76200" sx="120000" sy="120000" algn="ctr" rotWithShape="0">
              <a:prstClr val="black"/>
            </a:outerShdw>
          </a:effectLst>
        </p:grpSpPr>
        <p:cxnSp>
          <p:nvCxnSpPr>
            <p:cNvPr id="987" name="直線矢印コネクタ 986">
              <a:extLst>
                <a:ext uri="{FF2B5EF4-FFF2-40B4-BE49-F238E27FC236}">
                  <a16:creationId xmlns:a16="http://schemas.microsoft.com/office/drawing/2014/main" id="{F20429F1-E8A1-1121-9719-646D14478D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400" y="706881"/>
              <a:ext cx="125428" cy="152225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直線矢印コネクタ 987">
              <a:extLst>
                <a:ext uri="{FF2B5EF4-FFF2-40B4-BE49-F238E27FC236}">
                  <a16:creationId xmlns:a16="http://schemas.microsoft.com/office/drawing/2014/main" id="{382ACFEB-2F96-EE76-6359-2F17EB806523}"/>
                </a:ext>
              </a:extLst>
            </p:cNvPr>
            <p:cNvCxnSpPr>
              <a:cxnSpLocks/>
            </p:cNvCxnSpPr>
            <p:nvPr/>
          </p:nvCxnSpPr>
          <p:spPr>
            <a:xfrm>
              <a:off x="4413600" y="705600"/>
              <a:ext cx="126000" cy="151200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9" name="グループ化 988">
            <a:extLst>
              <a:ext uri="{FF2B5EF4-FFF2-40B4-BE49-F238E27FC236}">
                <a16:creationId xmlns:a16="http://schemas.microsoft.com/office/drawing/2014/main" id="{5821B6AE-79CA-F108-80E3-EB2FF254F28C}"/>
              </a:ext>
            </a:extLst>
          </p:cNvPr>
          <p:cNvGrpSpPr/>
          <p:nvPr/>
        </p:nvGrpSpPr>
        <p:grpSpPr>
          <a:xfrm>
            <a:off x="10213232" y="3285767"/>
            <a:ext cx="201889" cy="115107"/>
            <a:chOff x="4287400" y="705600"/>
            <a:chExt cx="252200" cy="153506"/>
          </a:xfrm>
          <a:effectLst>
            <a:outerShdw blurRad="76200" sx="120000" sy="120000" algn="ctr" rotWithShape="0">
              <a:prstClr val="black"/>
            </a:outerShdw>
          </a:effectLst>
        </p:grpSpPr>
        <p:cxnSp>
          <p:nvCxnSpPr>
            <p:cNvPr id="990" name="直線矢印コネクタ 989">
              <a:extLst>
                <a:ext uri="{FF2B5EF4-FFF2-40B4-BE49-F238E27FC236}">
                  <a16:creationId xmlns:a16="http://schemas.microsoft.com/office/drawing/2014/main" id="{E02A8552-5C2B-FE04-9326-34EFA65585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400" y="706881"/>
              <a:ext cx="125428" cy="152225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直線矢印コネクタ 990">
              <a:extLst>
                <a:ext uri="{FF2B5EF4-FFF2-40B4-BE49-F238E27FC236}">
                  <a16:creationId xmlns:a16="http://schemas.microsoft.com/office/drawing/2014/main" id="{085601C2-118E-115D-3F13-D58B84407A79}"/>
                </a:ext>
              </a:extLst>
            </p:cNvPr>
            <p:cNvCxnSpPr>
              <a:cxnSpLocks/>
            </p:cNvCxnSpPr>
            <p:nvPr/>
          </p:nvCxnSpPr>
          <p:spPr>
            <a:xfrm>
              <a:off x="4413600" y="705600"/>
              <a:ext cx="126000" cy="151200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2" name="グループ化 991">
            <a:extLst>
              <a:ext uri="{FF2B5EF4-FFF2-40B4-BE49-F238E27FC236}">
                <a16:creationId xmlns:a16="http://schemas.microsoft.com/office/drawing/2014/main" id="{AD288529-9135-9B4A-D12F-CFFD0C5ACDC5}"/>
              </a:ext>
            </a:extLst>
          </p:cNvPr>
          <p:cNvGrpSpPr/>
          <p:nvPr/>
        </p:nvGrpSpPr>
        <p:grpSpPr>
          <a:xfrm>
            <a:off x="9620644" y="3631392"/>
            <a:ext cx="201889" cy="115107"/>
            <a:chOff x="4287400" y="705600"/>
            <a:chExt cx="252200" cy="153506"/>
          </a:xfrm>
          <a:effectLst>
            <a:outerShdw blurRad="76200" sx="120000" sy="120000" algn="ctr" rotWithShape="0">
              <a:prstClr val="black"/>
            </a:outerShdw>
          </a:effectLst>
        </p:grpSpPr>
        <p:cxnSp>
          <p:nvCxnSpPr>
            <p:cNvPr id="993" name="直線矢印コネクタ 992">
              <a:extLst>
                <a:ext uri="{FF2B5EF4-FFF2-40B4-BE49-F238E27FC236}">
                  <a16:creationId xmlns:a16="http://schemas.microsoft.com/office/drawing/2014/main" id="{7B3E15B6-2F2A-2BB4-5159-3F53F5F60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400" y="706881"/>
              <a:ext cx="125428" cy="152225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直線矢印コネクタ 993">
              <a:extLst>
                <a:ext uri="{FF2B5EF4-FFF2-40B4-BE49-F238E27FC236}">
                  <a16:creationId xmlns:a16="http://schemas.microsoft.com/office/drawing/2014/main" id="{855D91E4-6D55-7274-51BE-9EC5E35E8BBF}"/>
                </a:ext>
              </a:extLst>
            </p:cNvPr>
            <p:cNvCxnSpPr>
              <a:cxnSpLocks/>
            </p:cNvCxnSpPr>
            <p:nvPr/>
          </p:nvCxnSpPr>
          <p:spPr>
            <a:xfrm>
              <a:off x="4413600" y="705600"/>
              <a:ext cx="126000" cy="151200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5" name="グループ化 994">
            <a:extLst>
              <a:ext uri="{FF2B5EF4-FFF2-40B4-BE49-F238E27FC236}">
                <a16:creationId xmlns:a16="http://schemas.microsoft.com/office/drawing/2014/main" id="{C8353780-09C5-9B99-97A3-750D1A4B53D5}"/>
              </a:ext>
            </a:extLst>
          </p:cNvPr>
          <p:cNvGrpSpPr/>
          <p:nvPr/>
        </p:nvGrpSpPr>
        <p:grpSpPr>
          <a:xfrm>
            <a:off x="10003538" y="3629663"/>
            <a:ext cx="201889" cy="115107"/>
            <a:chOff x="4287400" y="705600"/>
            <a:chExt cx="252200" cy="153506"/>
          </a:xfrm>
          <a:effectLst>
            <a:outerShdw blurRad="76200" sx="120000" sy="120000" algn="ctr" rotWithShape="0">
              <a:prstClr val="black"/>
            </a:outerShdw>
          </a:effectLst>
        </p:grpSpPr>
        <p:cxnSp>
          <p:nvCxnSpPr>
            <p:cNvPr id="996" name="直線矢印コネクタ 995">
              <a:extLst>
                <a:ext uri="{FF2B5EF4-FFF2-40B4-BE49-F238E27FC236}">
                  <a16:creationId xmlns:a16="http://schemas.microsoft.com/office/drawing/2014/main" id="{8DC9A852-D191-A551-7D35-8F33956B8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400" y="706881"/>
              <a:ext cx="125428" cy="152225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直線矢印コネクタ 996">
              <a:extLst>
                <a:ext uri="{FF2B5EF4-FFF2-40B4-BE49-F238E27FC236}">
                  <a16:creationId xmlns:a16="http://schemas.microsoft.com/office/drawing/2014/main" id="{51D3117C-992F-8DEE-1B58-4CE15F0BEE00}"/>
                </a:ext>
              </a:extLst>
            </p:cNvPr>
            <p:cNvCxnSpPr>
              <a:cxnSpLocks/>
            </p:cNvCxnSpPr>
            <p:nvPr/>
          </p:nvCxnSpPr>
          <p:spPr>
            <a:xfrm>
              <a:off x="4413600" y="705600"/>
              <a:ext cx="126000" cy="151200"/>
            </a:xfrm>
            <a:prstGeom prst="straightConnector1">
              <a:avLst/>
            </a:prstGeom>
            <a:ln w="25400" cap="sq">
              <a:solidFill>
                <a:srgbClr val="FFFF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8" name="直線コネクタ 997">
            <a:extLst>
              <a:ext uri="{FF2B5EF4-FFF2-40B4-BE49-F238E27FC236}">
                <a16:creationId xmlns:a16="http://schemas.microsoft.com/office/drawing/2014/main" id="{CC313BC4-7387-F8B7-F540-A965C6BBE146}"/>
              </a:ext>
            </a:extLst>
          </p:cNvPr>
          <p:cNvCxnSpPr>
            <a:cxnSpLocks/>
            <a:stCxn id="950" idx="5"/>
          </p:cNvCxnSpPr>
          <p:nvPr/>
        </p:nvCxnSpPr>
        <p:spPr>
          <a:xfrm>
            <a:off x="7145956" y="5109111"/>
            <a:ext cx="678526" cy="60439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直線コネクタ 998">
            <a:extLst>
              <a:ext uri="{FF2B5EF4-FFF2-40B4-BE49-F238E27FC236}">
                <a16:creationId xmlns:a16="http://schemas.microsoft.com/office/drawing/2014/main" id="{88A1BDB6-1D1D-A667-E54C-FC9BB324E6C9}"/>
              </a:ext>
            </a:extLst>
          </p:cNvPr>
          <p:cNvCxnSpPr>
            <a:cxnSpLocks/>
          </p:cNvCxnSpPr>
          <p:nvPr/>
        </p:nvCxnSpPr>
        <p:spPr>
          <a:xfrm>
            <a:off x="9476160" y="3644682"/>
            <a:ext cx="455812" cy="42332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0" name="テキスト ボックス 999">
                <a:extLst>
                  <a:ext uri="{FF2B5EF4-FFF2-40B4-BE49-F238E27FC236}">
                    <a16:creationId xmlns:a16="http://schemas.microsoft.com/office/drawing/2014/main" id="{59B925A0-BEC4-A979-0D12-F56FEE267CAE}"/>
                  </a:ext>
                </a:extLst>
              </p:cNvPr>
              <p:cNvSpPr txBox="1"/>
              <p:nvPr/>
            </p:nvSpPr>
            <p:spPr>
              <a:xfrm rot="2781558">
                <a:off x="9780401" y="4139100"/>
                <a:ext cx="7249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𝑨</m:t>
                      </m:r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𝟐𝟓𝟐</m:t>
                      </m:r>
                    </m:oMath>
                  </m:oMathPara>
                </a14:m>
                <a:endParaRPr lang="ja-JP" altLang="en-US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0" name="テキスト ボックス 999">
                <a:extLst>
                  <a:ext uri="{FF2B5EF4-FFF2-40B4-BE49-F238E27FC236}">
                    <a16:creationId xmlns:a16="http://schemas.microsoft.com/office/drawing/2014/main" id="{59B925A0-BEC4-A979-0D12-F56FEE267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1558">
                <a:off x="9780401" y="4139100"/>
                <a:ext cx="724942" cy="215444"/>
              </a:xfrm>
              <a:prstGeom prst="rect">
                <a:avLst/>
              </a:prstGeom>
              <a:blipFill>
                <a:blip r:embed="rId9"/>
                <a:stretch>
                  <a:fillRect l="-4630" r="-926" b="-45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1" name="テキスト ボックス 1000">
                <a:extLst>
                  <a:ext uri="{FF2B5EF4-FFF2-40B4-BE49-F238E27FC236}">
                    <a16:creationId xmlns:a16="http://schemas.microsoft.com/office/drawing/2014/main" id="{D2E0B0ED-0BC2-DA71-C210-C1AB7A729B47}"/>
                  </a:ext>
                </a:extLst>
              </p:cNvPr>
              <p:cNvSpPr txBox="1"/>
              <p:nvPr/>
            </p:nvSpPr>
            <p:spPr>
              <a:xfrm rot="2781558">
                <a:off x="7700644" y="5835541"/>
                <a:ext cx="7249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𝑨</m:t>
                      </m:r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=</m:t>
                      </m:r>
                      <m:r>
                        <a:rPr lang="en-US" altLang="ja-JP" sz="1400" b="1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m:t>𝟐𝟑𝟐</m:t>
                      </m:r>
                    </m:oMath>
                  </m:oMathPara>
                </a14:m>
                <a:endParaRPr lang="ja-JP" altLang="en-US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1" name="テキスト ボックス 1000">
                <a:extLst>
                  <a:ext uri="{FF2B5EF4-FFF2-40B4-BE49-F238E27FC236}">
                    <a16:creationId xmlns:a16="http://schemas.microsoft.com/office/drawing/2014/main" id="{D2E0B0ED-0BC2-DA71-C210-C1AB7A729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81558">
                <a:off x="7700644" y="5835541"/>
                <a:ext cx="724942" cy="215444"/>
              </a:xfrm>
              <a:prstGeom prst="rect">
                <a:avLst/>
              </a:prstGeom>
              <a:blipFill>
                <a:blip r:embed="rId10"/>
                <a:stretch>
                  <a:fillRect l="-3670" b="-3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2" name="グループ化 1001">
            <a:extLst>
              <a:ext uri="{FF2B5EF4-FFF2-40B4-BE49-F238E27FC236}">
                <a16:creationId xmlns:a16="http://schemas.microsoft.com/office/drawing/2014/main" id="{82B576A7-AA7A-6B98-3BDE-F1CB8ECDB3AB}"/>
              </a:ext>
            </a:extLst>
          </p:cNvPr>
          <p:cNvGrpSpPr/>
          <p:nvPr/>
        </p:nvGrpSpPr>
        <p:grpSpPr>
          <a:xfrm>
            <a:off x="7999585" y="4289961"/>
            <a:ext cx="852825" cy="1657981"/>
            <a:chOff x="1667484" y="1834486"/>
            <a:chExt cx="1065354" cy="2211079"/>
          </a:xfrm>
        </p:grpSpPr>
        <p:sp>
          <p:nvSpPr>
            <p:cNvPr id="1003" name="矢印: 右 1002">
              <a:extLst>
                <a:ext uri="{FF2B5EF4-FFF2-40B4-BE49-F238E27FC236}">
                  <a16:creationId xmlns:a16="http://schemas.microsoft.com/office/drawing/2014/main" id="{876BD876-2750-03B3-FC62-053E2270D0E6}"/>
                </a:ext>
              </a:extLst>
            </p:cNvPr>
            <p:cNvSpPr/>
            <p:nvPr/>
          </p:nvSpPr>
          <p:spPr>
            <a:xfrm rot="2162627">
              <a:off x="1667484" y="1834486"/>
              <a:ext cx="1065354" cy="2211079"/>
            </a:xfrm>
            <a:prstGeom prst="rightArrow">
              <a:avLst>
                <a:gd name="adj1" fmla="val 42007"/>
                <a:gd name="adj2" fmla="val 63477"/>
              </a:avLst>
            </a:prstGeom>
            <a:solidFill>
              <a:srgbClr val="00B050">
                <a:alpha val="70000"/>
              </a:srgb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004" name="テキスト ボックス 1003">
              <a:extLst>
                <a:ext uri="{FF2B5EF4-FFF2-40B4-BE49-F238E27FC236}">
                  <a16:creationId xmlns:a16="http://schemas.microsoft.com/office/drawing/2014/main" id="{96A08D92-3F34-B8DB-4B95-8DAA1EBFE2EB}"/>
                </a:ext>
              </a:extLst>
            </p:cNvPr>
            <p:cNvSpPr txBox="1"/>
            <p:nvPr/>
          </p:nvSpPr>
          <p:spPr>
            <a:xfrm rot="18348551">
              <a:off x="1620631" y="2786696"/>
              <a:ext cx="1238413" cy="320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ja-JP" sz="20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MNT</a:t>
              </a:r>
              <a:endParaRPr lang="ja-JP" altLang="en-US" sz="20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grpSp>
        <p:nvGrpSpPr>
          <p:cNvPr id="1011" name="グループ化 1010">
            <a:extLst>
              <a:ext uri="{FF2B5EF4-FFF2-40B4-BE49-F238E27FC236}">
                <a16:creationId xmlns:a16="http://schemas.microsoft.com/office/drawing/2014/main" id="{93F6E362-6376-DCAB-11D8-7ECF34E90BB2}"/>
              </a:ext>
            </a:extLst>
          </p:cNvPr>
          <p:cNvGrpSpPr/>
          <p:nvPr/>
        </p:nvGrpSpPr>
        <p:grpSpPr>
          <a:xfrm>
            <a:off x="6717002" y="3442428"/>
            <a:ext cx="2724491" cy="1715184"/>
            <a:chOff x="3970667" y="3442428"/>
            <a:chExt cx="2724491" cy="1715184"/>
          </a:xfrm>
        </p:grpSpPr>
        <p:grpSp>
          <p:nvGrpSpPr>
            <p:cNvPr id="1009" name="グループ化 1008">
              <a:extLst>
                <a:ext uri="{FF2B5EF4-FFF2-40B4-BE49-F238E27FC236}">
                  <a16:creationId xmlns:a16="http://schemas.microsoft.com/office/drawing/2014/main" id="{FBDA815F-A63F-D198-BF41-4023F3C91CA6}"/>
                </a:ext>
              </a:extLst>
            </p:cNvPr>
            <p:cNvGrpSpPr/>
            <p:nvPr/>
          </p:nvGrpSpPr>
          <p:grpSpPr>
            <a:xfrm>
              <a:off x="3970667" y="3442428"/>
              <a:ext cx="2724491" cy="1715184"/>
              <a:chOff x="3970667" y="3442428"/>
              <a:chExt cx="2724491" cy="1715184"/>
            </a:xfrm>
          </p:grpSpPr>
          <p:grpSp>
            <p:nvGrpSpPr>
              <p:cNvPr id="948" name="グループ化 947">
                <a:extLst>
                  <a:ext uri="{FF2B5EF4-FFF2-40B4-BE49-F238E27FC236}">
                    <a16:creationId xmlns:a16="http://schemas.microsoft.com/office/drawing/2014/main" id="{C6BC68AB-D122-6238-00D8-22185EFF5740}"/>
                  </a:ext>
                </a:extLst>
              </p:cNvPr>
              <p:cNvGrpSpPr/>
              <p:nvPr/>
            </p:nvGrpSpPr>
            <p:grpSpPr>
              <a:xfrm>
                <a:off x="3970667" y="4475761"/>
                <a:ext cx="1248240" cy="681851"/>
                <a:chOff x="1255338" y="2888176"/>
                <a:chExt cx="1704253" cy="993839"/>
              </a:xfrm>
            </p:grpSpPr>
            <p:sp>
              <p:nvSpPr>
                <p:cNvPr id="949" name="楕円 948">
                  <a:extLst>
                    <a:ext uri="{FF2B5EF4-FFF2-40B4-BE49-F238E27FC236}">
                      <a16:creationId xmlns:a16="http://schemas.microsoft.com/office/drawing/2014/main" id="{F0BD8188-6A48-A7B9-58FA-3344B612525A}"/>
                    </a:ext>
                  </a:extLst>
                </p:cNvPr>
                <p:cNvSpPr/>
                <p:nvPr/>
              </p:nvSpPr>
              <p:spPr>
                <a:xfrm>
                  <a:off x="2510007" y="2888176"/>
                  <a:ext cx="449584" cy="482744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50" name="楕円 949">
                  <a:extLst>
                    <a:ext uri="{FF2B5EF4-FFF2-40B4-BE49-F238E27FC236}">
                      <a16:creationId xmlns:a16="http://schemas.microsoft.com/office/drawing/2014/main" id="{8806DA92-FDEC-A856-15BF-D80527D64D72}"/>
                    </a:ext>
                  </a:extLst>
                </p:cNvPr>
                <p:cNvSpPr/>
                <p:nvPr/>
              </p:nvSpPr>
              <p:spPr>
                <a:xfrm>
                  <a:off x="1457259" y="3399271"/>
                  <a:ext cx="449582" cy="482744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51" name="Text Box 6">
                  <a:extLst>
                    <a:ext uri="{FF2B5EF4-FFF2-40B4-BE49-F238E27FC236}">
                      <a16:creationId xmlns:a16="http://schemas.microsoft.com/office/drawing/2014/main" id="{111997A2-20E5-B36D-86E7-9B6DA726F6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76292" y="3388081"/>
                  <a:ext cx="582087" cy="314023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46800" tIns="0" rIns="4680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ja-JP" sz="1400" b="1" baseline="30000" dirty="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238</a:t>
                  </a:r>
                  <a:r>
                    <a:rPr lang="en-US" altLang="ja-JP" sz="1400" b="1" dirty="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U</a:t>
                  </a:r>
                  <a:endParaRPr lang="ja-JP" altLang="en-US" sz="1400" b="1" dirty="0">
                    <a:solidFill>
                      <a:srgbClr val="FF0000"/>
                    </a:solidFill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52" name="Text Box 6">
                  <a:extLst>
                    <a:ext uri="{FF2B5EF4-FFF2-40B4-BE49-F238E27FC236}">
                      <a16:creationId xmlns:a16="http://schemas.microsoft.com/office/drawing/2014/main" id="{D4C81904-00B0-499F-8FF8-3F876036EF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55338" y="3087598"/>
                  <a:ext cx="702462" cy="314023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46800" tIns="0" rIns="4680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ja-JP" sz="1400" b="1" baseline="30000" dirty="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232</a:t>
                  </a:r>
                  <a:r>
                    <a:rPr lang="en-US" altLang="ja-JP" sz="1400" b="1" dirty="0">
                      <a:solidFill>
                        <a:srgbClr val="FF0000"/>
                      </a:solidFill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Th</a:t>
                  </a:r>
                  <a:endParaRPr lang="ja-JP" altLang="en-US" sz="1400" b="1" dirty="0">
                    <a:solidFill>
                      <a:srgbClr val="FF0000"/>
                    </a:solidFill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1008" name="グループ化 1007">
                <a:extLst>
                  <a:ext uri="{FF2B5EF4-FFF2-40B4-BE49-F238E27FC236}">
                    <a16:creationId xmlns:a16="http://schemas.microsoft.com/office/drawing/2014/main" id="{1CCB2C21-0476-9EC5-7D72-5AA1963FF347}"/>
                  </a:ext>
                </a:extLst>
              </p:cNvPr>
              <p:cNvGrpSpPr/>
              <p:nvPr/>
            </p:nvGrpSpPr>
            <p:grpSpPr>
              <a:xfrm>
                <a:off x="4355592" y="3442428"/>
                <a:ext cx="2339566" cy="1420929"/>
                <a:chOff x="4355592" y="3442428"/>
                <a:chExt cx="2339566" cy="1420929"/>
              </a:xfrm>
            </p:grpSpPr>
            <p:grpSp>
              <p:nvGrpSpPr>
                <p:cNvPr id="953" name="グループ化 952">
                  <a:extLst>
                    <a:ext uri="{FF2B5EF4-FFF2-40B4-BE49-F238E27FC236}">
                      <a16:creationId xmlns:a16="http://schemas.microsoft.com/office/drawing/2014/main" id="{DCA381DF-6BAF-22A4-A16F-2EEC41123318}"/>
                    </a:ext>
                  </a:extLst>
                </p:cNvPr>
                <p:cNvGrpSpPr/>
                <p:nvPr/>
              </p:nvGrpSpPr>
              <p:grpSpPr>
                <a:xfrm>
                  <a:off x="4575450" y="3442428"/>
                  <a:ext cx="2119708" cy="1269836"/>
                  <a:chOff x="1408563" y="928924"/>
                  <a:chExt cx="2647950" cy="1693450"/>
                </a:xfrm>
              </p:grpSpPr>
              <p:sp>
                <p:nvSpPr>
                  <p:cNvPr id="954" name="正方形/長方形 953">
                    <a:extLst>
                      <a:ext uri="{FF2B5EF4-FFF2-40B4-BE49-F238E27FC236}">
                        <a16:creationId xmlns:a16="http://schemas.microsoft.com/office/drawing/2014/main" id="{317E37F3-4D6F-B031-CA01-006219E738EB}"/>
                      </a:ext>
                    </a:extLst>
                  </p:cNvPr>
                  <p:cNvSpPr/>
                  <p:nvPr/>
                </p:nvSpPr>
                <p:spPr>
                  <a:xfrm>
                    <a:off x="2368427" y="2369331"/>
                    <a:ext cx="241300" cy="252000"/>
                  </a:xfrm>
                  <a:prstGeom prst="rect">
                    <a:avLst/>
                  </a:prstGeom>
                  <a:noFill/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grpSp>
                <p:nvGrpSpPr>
                  <p:cNvPr id="955" name="グループ化 954">
                    <a:extLst>
                      <a:ext uri="{FF2B5EF4-FFF2-40B4-BE49-F238E27FC236}">
                        <a16:creationId xmlns:a16="http://schemas.microsoft.com/office/drawing/2014/main" id="{2927BB25-5752-3D5B-FDB0-3B4326C258BE}"/>
                      </a:ext>
                    </a:extLst>
                  </p:cNvPr>
                  <p:cNvGrpSpPr/>
                  <p:nvPr/>
                </p:nvGrpSpPr>
                <p:grpSpPr>
                  <a:xfrm>
                    <a:off x="1408563" y="928924"/>
                    <a:ext cx="2647950" cy="1693450"/>
                    <a:chOff x="1408563" y="928924"/>
                    <a:chExt cx="2647950" cy="1693450"/>
                  </a:xfrm>
                </p:grpSpPr>
                <p:sp>
                  <p:nvSpPr>
                    <p:cNvPr id="956" name="正方形/長方形 955">
                      <a:extLst>
                        <a:ext uri="{FF2B5EF4-FFF2-40B4-BE49-F238E27FC236}">
                          <a16:creationId xmlns:a16="http://schemas.microsoft.com/office/drawing/2014/main" id="{E66A7087-0299-C4BC-EF96-B0AEAD4D32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8563" y="2370374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57" name="正方形/長方形 956">
                      <a:extLst>
                        <a:ext uri="{FF2B5EF4-FFF2-40B4-BE49-F238E27FC236}">
                          <a16:creationId xmlns:a16="http://schemas.microsoft.com/office/drawing/2014/main" id="{9A15F026-598A-BE3D-F158-ACA64C0005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4813" y="1886400"/>
                      <a:ext cx="241300" cy="25200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58" name="正方形/長方形 957">
                      <a:extLst>
                        <a:ext uri="{FF2B5EF4-FFF2-40B4-BE49-F238E27FC236}">
                          <a16:creationId xmlns:a16="http://schemas.microsoft.com/office/drawing/2014/main" id="{6885CFEC-974A-B312-58D6-2FE4C3A77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3763" y="1886400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59" name="正方形/長方形 958">
                      <a:extLst>
                        <a:ext uri="{FF2B5EF4-FFF2-40B4-BE49-F238E27FC236}">
                          <a16:creationId xmlns:a16="http://schemas.microsoft.com/office/drawing/2014/main" id="{97F4AF6D-93BA-97B0-C518-B4CD196373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0013" y="1411524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60" name="正方形/長方形 959">
                      <a:extLst>
                        <a:ext uri="{FF2B5EF4-FFF2-40B4-BE49-F238E27FC236}">
                          <a16:creationId xmlns:a16="http://schemas.microsoft.com/office/drawing/2014/main" id="{94F395B0-176C-04F1-B106-226CE80DD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6263" y="935274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61" name="正方形/長方形 960">
                      <a:extLst>
                        <a:ext uri="{FF2B5EF4-FFF2-40B4-BE49-F238E27FC236}">
                          <a16:creationId xmlns:a16="http://schemas.microsoft.com/office/drawing/2014/main" id="{772FA918-A2E8-DEC7-9506-D3CC0D4B63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5213" y="928924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62" name="正方形/長方形 961">
                      <a:extLst>
                        <a:ext uri="{FF2B5EF4-FFF2-40B4-BE49-F238E27FC236}">
                          <a16:creationId xmlns:a16="http://schemas.microsoft.com/office/drawing/2014/main" id="{CA6463A2-2D8F-7958-AD09-B8FDFE1AAC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6263" y="1417874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63" name="正方形/長方形 962">
                      <a:extLst>
                        <a:ext uri="{FF2B5EF4-FFF2-40B4-BE49-F238E27FC236}">
                          <a16:creationId xmlns:a16="http://schemas.microsoft.com/office/drawing/2014/main" id="{B09C6295-7AD0-10F4-151B-AB50AC0D2E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7313" y="1886400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964" name="正方形/長方形 963">
                      <a:extLst>
                        <a:ext uri="{FF2B5EF4-FFF2-40B4-BE49-F238E27FC236}">
                          <a16:creationId xmlns:a16="http://schemas.microsoft.com/office/drawing/2014/main" id="{B08B7517-2BD4-B3F8-3624-C75B69C8D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2463" y="2135424"/>
                      <a:ext cx="241300" cy="252000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65" name="グループ化 964">
                  <a:extLst>
                    <a:ext uri="{FF2B5EF4-FFF2-40B4-BE49-F238E27FC236}">
                      <a16:creationId xmlns:a16="http://schemas.microsoft.com/office/drawing/2014/main" id="{24AADC8F-12AB-6269-DD61-077967ED8EA1}"/>
                    </a:ext>
                  </a:extLst>
                </p:cNvPr>
                <p:cNvGrpSpPr/>
                <p:nvPr/>
              </p:nvGrpSpPr>
              <p:grpSpPr>
                <a:xfrm>
                  <a:off x="4355592" y="3650105"/>
                  <a:ext cx="2161631" cy="1213252"/>
                  <a:chOff x="1133916" y="1205881"/>
                  <a:chExt cx="2700321" cy="1617990"/>
                </a:xfrm>
              </p:grpSpPr>
              <p:sp>
                <p:nvSpPr>
                  <p:cNvPr id="966" name="矢印: 下 965">
                    <a:extLst>
                      <a:ext uri="{FF2B5EF4-FFF2-40B4-BE49-F238E27FC236}">
                        <a16:creationId xmlns:a16="http://schemas.microsoft.com/office/drawing/2014/main" id="{9CA7BD50-E4B1-DE56-A3D1-E76BA8A23A0C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2633397" y="1668810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67" name="矢印: 下 966">
                    <a:extLst>
                      <a:ext uri="{FF2B5EF4-FFF2-40B4-BE49-F238E27FC236}">
                        <a16:creationId xmlns:a16="http://schemas.microsoft.com/office/drawing/2014/main" id="{15A6A184-34A3-455E-7170-4A05AEC55EB1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3105774" y="1174279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68" name="矢印: 下 967">
                    <a:extLst>
                      <a:ext uri="{FF2B5EF4-FFF2-40B4-BE49-F238E27FC236}">
                        <a16:creationId xmlns:a16="http://schemas.microsoft.com/office/drawing/2014/main" id="{DCADCB8F-717E-8CEC-43EE-70741470A9D8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189168" y="2587853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69" name="矢印: 下 968">
                    <a:extLst>
                      <a:ext uri="{FF2B5EF4-FFF2-40B4-BE49-F238E27FC236}">
                        <a16:creationId xmlns:a16="http://schemas.microsoft.com/office/drawing/2014/main" id="{3A9C7E1A-FECA-2485-A8B3-2F23CDC9532F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683462" y="2111274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70" name="矢印: 下 969">
                    <a:extLst>
                      <a:ext uri="{FF2B5EF4-FFF2-40B4-BE49-F238E27FC236}">
                        <a16:creationId xmlns:a16="http://schemas.microsoft.com/office/drawing/2014/main" id="{D534FDF2-8343-967A-EC09-70427A2241F3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2629257" y="2111276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71" name="矢印: 下 970">
                    <a:extLst>
                      <a:ext uri="{FF2B5EF4-FFF2-40B4-BE49-F238E27FC236}">
                        <a16:creationId xmlns:a16="http://schemas.microsoft.com/office/drawing/2014/main" id="{555B6086-5ECE-D5BF-56A1-C0203D24FB30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3111590" y="1633633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72" name="矢印: 下 971">
                    <a:extLst>
                      <a:ext uri="{FF2B5EF4-FFF2-40B4-BE49-F238E27FC236}">
                        <a16:creationId xmlns:a16="http://schemas.microsoft.com/office/drawing/2014/main" id="{9BFC78EF-714D-B1E2-7595-043B2E954D77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3598220" y="1150629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973" name="矢印: 下 972">
                    <a:extLst>
                      <a:ext uri="{FF2B5EF4-FFF2-40B4-BE49-F238E27FC236}">
                        <a16:creationId xmlns:a16="http://schemas.microsoft.com/office/drawing/2014/main" id="{6D135AE8-0188-74DD-E54B-BD8F58717C8B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2151588" y="2120282"/>
                    <a:ext cx="180766" cy="291269"/>
                  </a:xfrm>
                  <a:prstGeom prst="downArrow">
                    <a:avLst>
                      <a:gd name="adj1" fmla="val 38976"/>
                      <a:gd name="adj2" fmla="val 82443"/>
                    </a:avLst>
                  </a:prstGeom>
                  <a:solidFill>
                    <a:srgbClr val="FF0000">
                      <a:alpha val="70000"/>
                    </a:srgbClr>
                  </a:solidFill>
                  <a:ln w="25400">
                    <a:solidFill>
                      <a:schemeClr val="tx1">
                        <a:alpha val="7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010" name="グループ化 1009">
              <a:extLst>
                <a:ext uri="{FF2B5EF4-FFF2-40B4-BE49-F238E27FC236}">
                  <a16:creationId xmlns:a16="http://schemas.microsoft.com/office/drawing/2014/main" id="{45391FD1-2FB4-EF94-97FE-D20F83FEEA48}"/>
                </a:ext>
              </a:extLst>
            </p:cNvPr>
            <p:cNvGrpSpPr/>
            <p:nvPr/>
          </p:nvGrpSpPr>
          <p:grpSpPr>
            <a:xfrm>
              <a:off x="5075151" y="4243348"/>
              <a:ext cx="332372" cy="342877"/>
              <a:chOff x="5075151" y="4243348"/>
              <a:chExt cx="332372" cy="342877"/>
            </a:xfrm>
          </p:grpSpPr>
          <p:cxnSp>
            <p:nvCxnSpPr>
              <p:cNvPr id="1006" name="直線矢印コネクタ 1005">
                <a:extLst>
                  <a:ext uri="{FF2B5EF4-FFF2-40B4-BE49-F238E27FC236}">
                    <a16:creationId xmlns:a16="http://schemas.microsoft.com/office/drawing/2014/main" id="{3F48D197-0500-0861-C66E-C3A5B9600E9F}"/>
                  </a:ext>
                </a:extLst>
              </p:cNvPr>
              <p:cNvCxnSpPr/>
              <p:nvPr/>
            </p:nvCxnSpPr>
            <p:spPr>
              <a:xfrm flipH="1" flipV="1">
                <a:off x="5075151" y="4243348"/>
                <a:ext cx="129172" cy="139677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直線矢印コネクタ 1006">
                <a:extLst>
                  <a:ext uri="{FF2B5EF4-FFF2-40B4-BE49-F238E27FC236}">
                    <a16:creationId xmlns:a16="http://schemas.microsoft.com/office/drawing/2014/main" id="{6300B0B0-0B7C-8201-67AE-8D1A08CF7AEC}"/>
                  </a:ext>
                </a:extLst>
              </p:cNvPr>
              <p:cNvCxnSpPr/>
              <p:nvPr/>
            </p:nvCxnSpPr>
            <p:spPr>
              <a:xfrm flipH="1" flipV="1">
                <a:off x="5278351" y="4446548"/>
                <a:ext cx="129172" cy="139677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2" name="テキスト ボックス 28">
            <a:extLst>
              <a:ext uri="{FF2B5EF4-FFF2-40B4-BE49-F238E27FC236}">
                <a16:creationId xmlns:a16="http://schemas.microsoft.com/office/drawing/2014/main" id="{C28B0909-99B5-DECB-AFD7-65480195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045" y="6525478"/>
            <a:ext cx="1393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Neutron number</a:t>
            </a:r>
            <a:endParaRPr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3" name="テキスト ボックス 30">
            <a:extLst>
              <a:ext uri="{FF2B5EF4-FFF2-40B4-BE49-F238E27FC236}">
                <a16:creationId xmlns:a16="http://schemas.microsoft.com/office/drawing/2014/main" id="{C64B3643-E2AC-8903-A195-626D357A10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85644" y="4775960"/>
            <a:ext cx="1314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Atomic number</a:t>
            </a:r>
            <a:endParaRPr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4" name="テキスト ボックス 28">
            <a:extLst>
              <a:ext uri="{FF2B5EF4-FFF2-40B4-BE49-F238E27FC236}">
                <a16:creationId xmlns:a16="http://schemas.microsoft.com/office/drawing/2014/main" id="{EC3FE001-D3D9-8229-7BFF-663C017B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9290" y="2868070"/>
            <a:ext cx="1274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Discovery year</a:t>
            </a:r>
            <a:endParaRPr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007F7A-351E-4484-8785-003188EC732C}"/>
              </a:ext>
            </a:extLst>
          </p:cNvPr>
          <p:cNvGrpSpPr/>
          <p:nvPr/>
        </p:nvGrpSpPr>
        <p:grpSpPr>
          <a:xfrm>
            <a:off x="158815" y="5164148"/>
            <a:ext cx="5859582" cy="1543452"/>
            <a:chOff x="107984" y="5104637"/>
            <a:chExt cx="5859582" cy="154345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8F972CF-0269-BC6F-A830-017C7E360BA5}"/>
                </a:ext>
              </a:extLst>
            </p:cNvPr>
            <p:cNvSpPr/>
            <p:nvPr/>
          </p:nvSpPr>
          <p:spPr>
            <a:xfrm>
              <a:off x="139189" y="5104637"/>
              <a:ext cx="5768197" cy="1543452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5">
              <a:extLst>
                <a:ext uri="{FF2B5EF4-FFF2-40B4-BE49-F238E27FC236}">
                  <a16:creationId xmlns:a16="http://schemas.microsoft.com/office/drawing/2014/main" id="{E2EEC5CA-009D-241E-8861-F17DCB520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261" y="5154240"/>
              <a:ext cx="3408305" cy="14260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37931725" indent="-37474525"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Laser spectroscopy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Charge radius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Magnetic dipole moment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Electric quadrupole moment</a:t>
              </a:r>
            </a:p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Mass spectroscopy</a:t>
              </a:r>
            </a:p>
          </p:txBody>
        </p:sp>
        <p:sp>
          <p:nvSpPr>
            <p:cNvPr id="5" name="テキスト ボックス 5">
              <a:extLst>
                <a:ext uri="{FF2B5EF4-FFF2-40B4-BE49-F238E27FC236}">
                  <a16:creationId xmlns:a16="http://schemas.microsoft.com/office/drawing/2014/main" id="{5D46649B-D41E-2ED7-9168-9BBDBC5B0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84" y="5145094"/>
              <a:ext cx="2446504" cy="86177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37931725" indent="-37474525"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spectroscopy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Half life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scheme</a:t>
              </a:r>
            </a:p>
          </p:txBody>
        </p:sp>
      </p:grpSp>
      <p:sp>
        <p:nvSpPr>
          <p:cNvPr id="325" name="フリーフォーム 179">
            <a:extLst>
              <a:ext uri="{FF2B5EF4-FFF2-40B4-BE49-F238E27FC236}">
                <a16:creationId xmlns:a16="http://schemas.microsoft.com/office/drawing/2014/main" id="{8FE04D49-8230-A62B-B833-9F186405BB4A}"/>
              </a:ext>
            </a:extLst>
          </p:cNvPr>
          <p:cNvSpPr>
            <a:spLocks/>
          </p:cNvSpPr>
          <p:nvPr/>
        </p:nvSpPr>
        <p:spPr bwMode="auto">
          <a:xfrm>
            <a:off x="4261457" y="2269585"/>
            <a:ext cx="2426992" cy="657010"/>
          </a:xfrm>
          <a:custGeom>
            <a:avLst/>
            <a:gdLst>
              <a:gd name="T0" fmla="*/ 0 w 1668544"/>
              <a:gd name="T1" fmla="*/ 0 h 765278"/>
              <a:gd name="T2" fmla="*/ 705753 w 1668544"/>
              <a:gd name="T3" fmla="*/ 609709 h 765278"/>
              <a:gd name="T4" fmla="*/ 1665547 w 1668544"/>
              <a:gd name="T5" fmla="*/ 759777 h 765278"/>
              <a:gd name="T6" fmla="*/ 0 60000 65536"/>
              <a:gd name="T7" fmla="*/ 0 60000 65536"/>
              <a:gd name="T8" fmla="*/ 0 60000 65536"/>
              <a:gd name="connsiteX0" fmla="*/ 0 w 1637950"/>
              <a:gd name="connsiteY0" fmla="*/ 0 h 714282"/>
              <a:gd name="connsiteX1" fmla="*/ 676417 w 1637950"/>
              <a:gd name="connsiteY1" fmla="*/ 561747 h 714282"/>
              <a:gd name="connsiteX2" fmla="*/ 1637950 w 1637950"/>
              <a:gd name="connsiteY2" fmla="*/ 712575 h 714282"/>
              <a:gd name="connsiteX0" fmla="*/ 0 w 1760329"/>
              <a:gd name="connsiteY0" fmla="*/ 0 h 714282"/>
              <a:gd name="connsiteX1" fmla="*/ 798796 w 1760329"/>
              <a:gd name="connsiteY1" fmla="*/ 561747 h 714282"/>
              <a:gd name="connsiteX2" fmla="*/ 1760329 w 1760329"/>
              <a:gd name="connsiteY2" fmla="*/ 712575 h 714282"/>
              <a:gd name="connsiteX0" fmla="*/ 0 w 1760329"/>
              <a:gd name="connsiteY0" fmla="*/ 0 h 714282"/>
              <a:gd name="connsiteX1" fmla="*/ 798796 w 1760329"/>
              <a:gd name="connsiteY1" fmla="*/ 561747 h 714282"/>
              <a:gd name="connsiteX2" fmla="*/ 1760329 w 1760329"/>
              <a:gd name="connsiteY2" fmla="*/ 712575 h 714282"/>
              <a:gd name="connsiteX0" fmla="*/ 0 w 1760329"/>
              <a:gd name="connsiteY0" fmla="*/ 0 h 718856"/>
              <a:gd name="connsiteX1" fmla="*/ 635663 w 1760329"/>
              <a:gd name="connsiteY1" fmla="*/ 609418 h 718856"/>
              <a:gd name="connsiteX2" fmla="*/ 1760329 w 1760329"/>
              <a:gd name="connsiteY2" fmla="*/ 712575 h 718856"/>
              <a:gd name="connsiteX0" fmla="*/ 0 w 1760329"/>
              <a:gd name="connsiteY0" fmla="*/ 0 h 718856"/>
              <a:gd name="connsiteX1" fmla="*/ 635663 w 1760329"/>
              <a:gd name="connsiteY1" fmla="*/ 609418 h 718856"/>
              <a:gd name="connsiteX2" fmla="*/ 1760329 w 1760329"/>
              <a:gd name="connsiteY2" fmla="*/ 712575 h 718856"/>
              <a:gd name="connsiteX0" fmla="*/ 0 w 1760329"/>
              <a:gd name="connsiteY0" fmla="*/ 0 h 714985"/>
              <a:gd name="connsiteX1" fmla="*/ 635663 w 1760329"/>
              <a:gd name="connsiteY1" fmla="*/ 609418 h 714985"/>
              <a:gd name="connsiteX2" fmla="*/ 1760329 w 1760329"/>
              <a:gd name="connsiteY2" fmla="*/ 712575 h 714985"/>
              <a:gd name="connsiteX0" fmla="*/ 0 w 1760329"/>
              <a:gd name="connsiteY0" fmla="*/ 0 h 714985"/>
              <a:gd name="connsiteX1" fmla="*/ 635663 w 1760329"/>
              <a:gd name="connsiteY1" fmla="*/ 609418 h 714985"/>
              <a:gd name="connsiteX2" fmla="*/ 1760329 w 1760329"/>
              <a:gd name="connsiteY2" fmla="*/ 712575 h 714985"/>
              <a:gd name="connsiteX0" fmla="*/ 465227 w 1203529"/>
              <a:gd name="connsiteY0" fmla="*/ 0 h 1288803"/>
              <a:gd name="connsiteX1" fmla="*/ 78863 w 1203529"/>
              <a:gd name="connsiteY1" fmla="*/ 1183236 h 1288803"/>
              <a:gd name="connsiteX2" fmla="*/ 1203529 w 1203529"/>
              <a:gd name="connsiteY2" fmla="*/ 1286393 h 1288803"/>
              <a:gd name="connsiteX0" fmla="*/ 0 w 1182999"/>
              <a:gd name="connsiteY0" fmla="*/ 0 h 1286465"/>
              <a:gd name="connsiteX1" fmla="*/ 1128745 w 1182999"/>
              <a:gd name="connsiteY1" fmla="*/ 134225 h 1286465"/>
              <a:gd name="connsiteX2" fmla="*/ 738302 w 1182999"/>
              <a:gd name="connsiteY2" fmla="*/ 1286393 h 1286465"/>
              <a:gd name="connsiteX0" fmla="*/ 0 w 1455513"/>
              <a:gd name="connsiteY0" fmla="*/ 0 h 685841"/>
              <a:gd name="connsiteX1" fmla="*/ 1128745 w 1455513"/>
              <a:gd name="connsiteY1" fmla="*/ 134225 h 685841"/>
              <a:gd name="connsiteX2" fmla="*/ 1455513 w 1455513"/>
              <a:gd name="connsiteY2" fmla="*/ 685677 h 685841"/>
              <a:gd name="connsiteX0" fmla="*/ 0 w 1455513"/>
              <a:gd name="connsiteY0" fmla="*/ 0 h 685677"/>
              <a:gd name="connsiteX1" fmla="*/ 1128745 w 1455513"/>
              <a:gd name="connsiteY1" fmla="*/ 134225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1128745 w 1455513"/>
              <a:gd name="connsiteY1" fmla="*/ 134225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52789 h 738466"/>
              <a:gd name="connsiteX1" fmla="*/ 967372 w 1455513"/>
              <a:gd name="connsiteY1" fmla="*/ 151150 h 738466"/>
              <a:gd name="connsiteX2" fmla="*/ 1455513 w 1455513"/>
              <a:gd name="connsiteY2" fmla="*/ 738466 h 738466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1355 h 687032"/>
              <a:gd name="connsiteX1" fmla="*/ 967372 w 1455513"/>
              <a:gd name="connsiteY1" fmla="*/ 99716 h 687032"/>
              <a:gd name="connsiteX2" fmla="*/ 1455513 w 1455513"/>
              <a:gd name="connsiteY2" fmla="*/ 687032 h 687032"/>
              <a:gd name="connsiteX0" fmla="*/ 0 w 1455513"/>
              <a:gd name="connsiteY0" fmla="*/ 1355 h 687032"/>
              <a:gd name="connsiteX1" fmla="*/ 967372 w 1455513"/>
              <a:gd name="connsiteY1" fmla="*/ 99716 h 687032"/>
              <a:gd name="connsiteX2" fmla="*/ 1455513 w 1455513"/>
              <a:gd name="connsiteY2" fmla="*/ 687032 h 687032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1455513"/>
              <a:gd name="connsiteY0" fmla="*/ 0 h 685677"/>
              <a:gd name="connsiteX1" fmla="*/ 967372 w 1455513"/>
              <a:gd name="connsiteY1" fmla="*/ 98361 h 685677"/>
              <a:gd name="connsiteX2" fmla="*/ 1455513 w 1455513"/>
              <a:gd name="connsiteY2" fmla="*/ 685677 h 685677"/>
              <a:gd name="connsiteX0" fmla="*/ 0 w 2427110"/>
              <a:gd name="connsiteY0" fmla="*/ 0 h 657098"/>
              <a:gd name="connsiteX1" fmla="*/ 967372 w 2427110"/>
              <a:gd name="connsiteY1" fmla="*/ 98361 h 657098"/>
              <a:gd name="connsiteX2" fmla="*/ 2427110 w 2427110"/>
              <a:gd name="connsiteY2" fmla="*/ 657098 h 657098"/>
              <a:gd name="connsiteX0" fmla="*/ 0 w 2427110"/>
              <a:gd name="connsiteY0" fmla="*/ 0 h 657098"/>
              <a:gd name="connsiteX1" fmla="*/ 2427110 w 2427110"/>
              <a:gd name="connsiteY1" fmla="*/ 657098 h 657098"/>
              <a:gd name="connsiteX0" fmla="*/ 0 w 2427110"/>
              <a:gd name="connsiteY0" fmla="*/ 0 h 657098"/>
              <a:gd name="connsiteX1" fmla="*/ 2427110 w 2427110"/>
              <a:gd name="connsiteY1" fmla="*/ 657098 h 657098"/>
              <a:gd name="connsiteX0" fmla="*/ 0 w 2427110"/>
              <a:gd name="connsiteY0" fmla="*/ 76778 h 733876"/>
              <a:gd name="connsiteX1" fmla="*/ 2427110 w 2427110"/>
              <a:gd name="connsiteY1" fmla="*/ 733876 h 733876"/>
              <a:gd name="connsiteX0" fmla="*/ 0 w 2427110"/>
              <a:gd name="connsiteY0" fmla="*/ 43338 h 700436"/>
              <a:gd name="connsiteX1" fmla="*/ 2427110 w 2427110"/>
              <a:gd name="connsiteY1" fmla="*/ 700436 h 700436"/>
              <a:gd name="connsiteX0" fmla="*/ 0 w 2427110"/>
              <a:gd name="connsiteY0" fmla="*/ 26703 h 683801"/>
              <a:gd name="connsiteX1" fmla="*/ 2427110 w 2427110"/>
              <a:gd name="connsiteY1" fmla="*/ 683801 h 683801"/>
              <a:gd name="connsiteX0" fmla="*/ 0 w 2427110"/>
              <a:gd name="connsiteY0" fmla="*/ 0 h 657098"/>
              <a:gd name="connsiteX1" fmla="*/ 2427110 w 2427110"/>
              <a:gd name="connsiteY1" fmla="*/ 657098 h 65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7110" h="657098">
                <a:moveTo>
                  <a:pt x="0" y="0"/>
                </a:moveTo>
                <a:cubicBezTo>
                  <a:pt x="828089" y="38034"/>
                  <a:pt x="1922887" y="-38250"/>
                  <a:pt x="2427110" y="657098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6CB8870D-04CE-3AA8-5081-2C80C1AE603F}"/>
              </a:ext>
            </a:extLst>
          </p:cNvPr>
          <p:cNvSpPr/>
          <p:nvPr/>
        </p:nvSpPr>
        <p:spPr>
          <a:xfrm>
            <a:off x="3741711" y="2112056"/>
            <a:ext cx="5436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" grpId="0"/>
      <p:bldP spid="10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図 339">
            <a:extLst>
              <a:ext uri="{FF2B5EF4-FFF2-40B4-BE49-F238E27FC236}">
                <a16:creationId xmlns:a16="http://schemas.microsoft.com/office/drawing/2014/main" id="{C5A6C42C-391D-3C98-BA6A-9FA7375D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026917"/>
            <a:ext cx="5366146" cy="2697262"/>
          </a:xfrm>
          <a:prstGeom prst="rect">
            <a:avLst/>
          </a:prstGeom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2CB91480-DFBD-5952-86EB-52CF984F9087}"/>
              </a:ext>
            </a:extLst>
          </p:cNvPr>
          <p:cNvGrpSpPr/>
          <p:nvPr/>
        </p:nvGrpSpPr>
        <p:grpSpPr>
          <a:xfrm>
            <a:off x="7084495" y="4525857"/>
            <a:ext cx="4044516" cy="2277673"/>
            <a:chOff x="6387852" y="2272414"/>
            <a:chExt cx="4044516" cy="2277673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BAAA8A94-DD83-AC6E-CA3C-49A3BA4261C7}"/>
                </a:ext>
              </a:extLst>
            </p:cNvPr>
            <p:cNvGrpSpPr/>
            <p:nvPr/>
          </p:nvGrpSpPr>
          <p:grpSpPr>
            <a:xfrm>
              <a:off x="6520344" y="2272414"/>
              <a:ext cx="3912024" cy="2056209"/>
              <a:chOff x="4557036" y="799339"/>
              <a:chExt cx="4572000" cy="2403100"/>
            </a:xfrm>
          </p:grpSpPr>
          <p:pic>
            <p:nvPicPr>
              <p:cNvPr id="99" name="図 98">
                <a:extLst>
                  <a:ext uri="{FF2B5EF4-FFF2-40B4-BE49-F238E27FC236}">
                    <a16:creationId xmlns:a16="http://schemas.microsoft.com/office/drawing/2014/main" id="{0E8C1EDF-CDEC-9588-7EF0-B4256A461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7036" y="799339"/>
                <a:ext cx="4572000" cy="2403100"/>
              </a:xfrm>
              <a:prstGeom prst="rect">
                <a:avLst/>
              </a:prstGeom>
            </p:spPr>
          </p:pic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FBA94550-BB7F-70AC-3DD3-1E32647FC8E2}"/>
                  </a:ext>
                </a:extLst>
              </p:cNvPr>
              <p:cNvGrpSpPr/>
              <p:nvPr/>
            </p:nvGrpSpPr>
            <p:grpSpPr>
              <a:xfrm>
                <a:off x="7258509" y="2023612"/>
                <a:ext cx="1526027" cy="601781"/>
                <a:chOff x="7258509" y="2023612"/>
                <a:chExt cx="1526027" cy="601781"/>
              </a:xfrm>
            </p:grpSpPr>
            <p:cxnSp>
              <p:nvCxnSpPr>
                <p:cNvPr id="101" name="直線コネクタ 100">
                  <a:extLst>
                    <a:ext uri="{FF2B5EF4-FFF2-40B4-BE49-F238E27FC236}">
                      <a16:creationId xmlns:a16="http://schemas.microsoft.com/office/drawing/2014/main" id="{16B6FDA8-2EF7-8DEB-4361-D106F0AA9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0341" y="2486329"/>
                  <a:ext cx="4191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テキスト ボックス 101">
                  <a:extLst>
                    <a:ext uri="{FF2B5EF4-FFF2-40B4-BE49-F238E27FC236}">
                      <a16:creationId xmlns:a16="http://schemas.microsoft.com/office/drawing/2014/main" id="{38831B23-AD3B-1DE9-CD19-EC999D32741A}"/>
                    </a:ext>
                  </a:extLst>
                </p:cNvPr>
                <p:cNvSpPr txBox="1"/>
                <p:nvPr/>
              </p:nvSpPr>
              <p:spPr>
                <a:xfrm>
                  <a:off x="7740282" y="2301663"/>
                  <a:ext cx="1044254" cy="3237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Laser off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38E5A1F5-19AE-E021-EDCA-A723D4412F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58509" y="2208278"/>
                  <a:ext cx="419100" cy="0"/>
                </a:xfrm>
                <a:prstGeom prst="line">
                  <a:avLst/>
                </a:prstGeom>
                <a:ln w="38100">
                  <a:solidFill>
                    <a:srgbClr val="FF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F749369C-E484-DD0E-7E4A-7E2C90E9513C}"/>
                    </a:ext>
                  </a:extLst>
                </p:cNvPr>
                <p:cNvSpPr txBox="1"/>
                <p:nvPr/>
              </p:nvSpPr>
              <p:spPr>
                <a:xfrm>
                  <a:off x="7728447" y="2023612"/>
                  <a:ext cx="1049125" cy="3237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srgbClr val="FF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Laser on</a:t>
                  </a:r>
                  <a:endParaRPr lang="ja-JP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</p:grp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CDBB23EE-4A14-2948-8B3A-7E2DF56655C6}"/>
                </a:ext>
              </a:extLst>
            </p:cNvPr>
            <p:cNvSpPr/>
            <p:nvPr/>
          </p:nvSpPr>
          <p:spPr>
            <a:xfrm>
              <a:off x="6875165" y="4138163"/>
              <a:ext cx="3373357" cy="172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686DF716-A93C-9000-2A8A-3339FE19AD71}"/>
                </a:ext>
              </a:extLst>
            </p:cNvPr>
            <p:cNvSpPr/>
            <p:nvPr/>
          </p:nvSpPr>
          <p:spPr>
            <a:xfrm>
              <a:off x="6602949" y="2417890"/>
              <a:ext cx="244792" cy="1735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189A21E0-AD65-DE9D-F769-4D0D49C0BDAA}"/>
                </a:ext>
              </a:extLst>
            </p:cNvPr>
            <p:cNvSpPr txBox="1"/>
            <p:nvPr/>
          </p:nvSpPr>
          <p:spPr>
            <a:xfrm>
              <a:off x="7563100" y="2501295"/>
              <a:ext cx="46968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242</a:t>
              </a: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</a:t>
              </a:r>
              <a:r>
                <a:rPr lang="en-US" altLang="ja-JP" sz="1400" b="1" baseline="300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2+</a:t>
              </a:r>
              <a:endParaRPr lang="ja-JP" altLang="en-US" sz="1400" b="1" baseline="30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3FC50063-A533-3429-596D-8D7D8C42D07E}"/>
                </a:ext>
              </a:extLst>
            </p:cNvPr>
            <p:cNvSpPr txBox="1"/>
            <p:nvPr/>
          </p:nvSpPr>
          <p:spPr>
            <a:xfrm>
              <a:off x="6963149" y="2476147"/>
              <a:ext cx="56906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242</a:t>
              </a: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Pu</a:t>
              </a:r>
              <a:r>
                <a:rPr lang="en-US" altLang="ja-JP" sz="1400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2+</a:t>
              </a:r>
              <a:endParaRPr lang="ja-JP" altLang="en-US" sz="1400" b="1" baseline="30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2CF6097-8B11-DCED-B1EF-E8CCF01B0D6F}"/>
                </a:ext>
              </a:extLst>
            </p:cNvPr>
            <p:cNvSpPr txBox="1"/>
            <p:nvPr/>
          </p:nvSpPr>
          <p:spPr>
            <a:xfrm rot="17608720">
              <a:off x="7223593" y="3082419"/>
              <a:ext cx="57868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242</a:t>
              </a: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Np</a:t>
              </a:r>
              <a:r>
                <a:rPr lang="en-US" altLang="ja-JP" sz="1400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2+</a:t>
              </a:r>
              <a:endParaRPr lang="ja-JP" altLang="en-US" sz="1400" b="1" baseline="30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74625C91-C2D3-220D-257D-C07509B2814E}"/>
                </a:ext>
              </a:extLst>
            </p:cNvPr>
            <p:cNvSpPr txBox="1"/>
            <p:nvPr/>
          </p:nvSpPr>
          <p:spPr>
            <a:xfrm>
              <a:off x="8046404" y="3028711"/>
              <a:ext cx="69891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241</a:t>
              </a: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PuH</a:t>
              </a:r>
              <a:r>
                <a:rPr lang="en-US" altLang="ja-JP" sz="1400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1+</a:t>
              </a:r>
              <a:endParaRPr lang="ja-JP" altLang="en-US" sz="1400" b="1" baseline="300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D130D90A-DAA8-BCBF-1BC9-961FDB3C855C}"/>
                </a:ext>
              </a:extLst>
            </p:cNvPr>
            <p:cNvGrpSpPr/>
            <p:nvPr/>
          </p:nvGrpSpPr>
          <p:grpSpPr>
            <a:xfrm>
              <a:off x="6387852" y="2399785"/>
              <a:ext cx="3840272" cy="2150302"/>
              <a:chOff x="6387852" y="2399785"/>
              <a:chExt cx="3840272" cy="2150302"/>
            </a:xfrm>
          </p:grpSpPr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F97BC739-D02A-BA41-14CD-35D6DA838EEC}"/>
                  </a:ext>
                </a:extLst>
              </p:cNvPr>
              <p:cNvGrpSpPr/>
              <p:nvPr/>
            </p:nvGrpSpPr>
            <p:grpSpPr>
              <a:xfrm>
                <a:off x="6387852" y="2399785"/>
                <a:ext cx="3840272" cy="2150302"/>
                <a:chOff x="4921527" y="4581708"/>
                <a:chExt cx="4173208" cy="2336726"/>
              </a:xfrm>
            </p:grpSpPr>
            <p:sp>
              <p:nvSpPr>
                <p:cNvPr id="86" name="テキスト ボックス 85">
                  <a:extLst>
                    <a:ext uri="{FF2B5EF4-FFF2-40B4-BE49-F238E27FC236}">
                      <a16:creationId xmlns:a16="http://schemas.microsoft.com/office/drawing/2014/main" id="{995EF39E-7F38-1F7E-0559-4083348214C9}"/>
                    </a:ext>
                  </a:extLst>
                </p:cNvPr>
                <p:cNvSpPr txBox="1"/>
                <p:nvPr/>
              </p:nvSpPr>
              <p:spPr>
                <a:xfrm>
                  <a:off x="7391573" y="6467990"/>
                  <a:ext cx="324008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300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D3FE3DFA-9745-2D75-72F3-517A4F8ABE83}"/>
                    </a:ext>
                  </a:extLst>
                </p:cNvPr>
                <p:cNvSpPr txBox="1"/>
                <p:nvPr/>
              </p:nvSpPr>
              <p:spPr>
                <a:xfrm>
                  <a:off x="7870018" y="6467990"/>
                  <a:ext cx="324008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400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B3876985-243D-FE1F-C494-153C8B69B510}"/>
                    </a:ext>
                  </a:extLst>
                </p:cNvPr>
                <p:cNvSpPr txBox="1"/>
                <p:nvPr/>
              </p:nvSpPr>
              <p:spPr>
                <a:xfrm>
                  <a:off x="8348463" y="6467990"/>
                  <a:ext cx="324008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500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070E44F1-9821-BE89-81F8-CF77EDFF7B1B}"/>
                    </a:ext>
                  </a:extLst>
                </p:cNvPr>
                <p:cNvSpPr txBox="1"/>
                <p:nvPr/>
              </p:nvSpPr>
              <p:spPr>
                <a:xfrm>
                  <a:off x="8770727" y="6467990"/>
                  <a:ext cx="324008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600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テキスト ボックス 89">
                      <a:extLst>
                        <a:ext uri="{FF2B5EF4-FFF2-40B4-BE49-F238E27FC236}">
                          <a16:creationId xmlns:a16="http://schemas.microsoft.com/office/drawing/2014/main" id="{7697FE88-BFCB-08D4-86A5-AE20D302D1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71987" y="6684312"/>
                      <a:ext cx="2196565" cy="23412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n-US" altLang="ja-JP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TOF – 13766.107 </a:t>
                      </a:r>
                      <a14:m>
                        <m:oMath xmlns:m="http://schemas.openxmlformats.org/officeDocument/2006/math">
                          <m:r>
                            <a:rPr lang="en-US" altLang="ja-JP" sz="1400" b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𝛍</m:t>
                          </m:r>
                          <m:r>
                            <a:rPr lang="en-US" altLang="ja-JP" sz="1400" b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𝐬</m:t>
                          </m:r>
                        </m:oMath>
                      </a14:m>
                      <a:r>
                        <a:rPr lang="ja-JP" altLang="en-US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altLang="ja-JP" sz="1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(ns)</a:t>
                      </a:r>
                      <a:endParaRPr lang="ja-JP" altLang="en-US" sz="14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61" name="テキスト ボックス 760">
                      <a:extLst>
                        <a:ext uri="{FF2B5EF4-FFF2-40B4-BE49-F238E27FC236}">
                          <a16:creationId xmlns:a16="http://schemas.microsoft.com/office/drawing/2014/main" id="{21F50C9C-4926-04AC-1A7A-1FADC0DB9C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1987" y="6684312"/>
                      <a:ext cx="2196565" cy="23412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5136" t="-28571" r="-5136" b="-5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8C6F10ED-19C8-EBD7-F57D-B3712F6E8C5C}"/>
                    </a:ext>
                  </a:extLst>
                </p:cNvPr>
                <p:cNvSpPr txBox="1"/>
                <p:nvPr/>
              </p:nvSpPr>
              <p:spPr>
                <a:xfrm>
                  <a:off x="5280468" y="6284500"/>
                  <a:ext cx="108003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4367F219-D653-BB42-B57B-00839DB929F9}"/>
                    </a:ext>
                  </a:extLst>
                </p:cNvPr>
                <p:cNvSpPr txBox="1"/>
                <p:nvPr/>
              </p:nvSpPr>
              <p:spPr>
                <a:xfrm>
                  <a:off x="5280469" y="6019494"/>
                  <a:ext cx="108002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5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B63ED5DC-A294-C63D-1102-4CACC2397FE8}"/>
                    </a:ext>
                  </a:extLst>
                </p:cNvPr>
                <p:cNvSpPr txBox="1"/>
                <p:nvPr/>
              </p:nvSpPr>
              <p:spPr>
                <a:xfrm>
                  <a:off x="5172467" y="5727942"/>
                  <a:ext cx="216005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FA4C1985-0C01-E1F1-03B8-B97EDA1ADE1E}"/>
                    </a:ext>
                  </a:extLst>
                </p:cNvPr>
                <p:cNvSpPr txBox="1"/>
                <p:nvPr/>
              </p:nvSpPr>
              <p:spPr>
                <a:xfrm>
                  <a:off x="5172467" y="5443053"/>
                  <a:ext cx="216005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15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BD435365-6DAD-A3A2-DF9A-2257905844D1}"/>
                    </a:ext>
                  </a:extLst>
                </p:cNvPr>
                <p:cNvSpPr txBox="1"/>
                <p:nvPr/>
              </p:nvSpPr>
              <p:spPr>
                <a:xfrm>
                  <a:off x="5172467" y="5128638"/>
                  <a:ext cx="216005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20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BE5AC965-9477-75AF-B3A4-4BF0ACFB6E28}"/>
                    </a:ext>
                  </a:extLst>
                </p:cNvPr>
                <p:cNvSpPr txBox="1"/>
                <p:nvPr/>
              </p:nvSpPr>
              <p:spPr>
                <a:xfrm>
                  <a:off x="5172467" y="4853584"/>
                  <a:ext cx="216005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25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4F6D1DF4-A81B-77A1-6A09-AFA16F8BA495}"/>
                    </a:ext>
                  </a:extLst>
                </p:cNvPr>
                <p:cNvSpPr txBox="1"/>
                <p:nvPr/>
              </p:nvSpPr>
              <p:spPr>
                <a:xfrm>
                  <a:off x="5172467" y="4581708"/>
                  <a:ext cx="216005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30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8" name="テキスト ボックス 97">
                  <a:extLst>
                    <a:ext uri="{FF2B5EF4-FFF2-40B4-BE49-F238E27FC236}">
                      <a16:creationId xmlns:a16="http://schemas.microsoft.com/office/drawing/2014/main" id="{E23E0BA8-7FEB-3230-F863-A5DA82CB0F39}"/>
                    </a:ext>
                  </a:extLst>
                </p:cNvPr>
                <p:cNvSpPr txBox="1"/>
                <p:nvPr/>
              </p:nvSpPr>
              <p:spPr>
                <a:xfrm rot="16200000">
                  <a:off x="4704128" y="5431662"/>
                  <a:ext cx="668919" cy="2341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Counts</a:t>
                  </a:r>
                  <a:endParaRPr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F45AF71C-1D3C-A3D3-CE6D-6FBB18AF187A}"/>
                  </a:ext>
                </a:extLst>
              </p:cNvPr>
              <p:cNvSpPr txBox="1"/>
              <p:nvPr/>
            </p:nvSpPr>
            <p:spPr>
              <a:xfrm>
                <a:off x="8268847" y="4136400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</a:t>
                </a:r>
                <a:endParaRPr lang="ja-JP" altLang="en-US" sz="14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5BB6113C-C426-F82D-3328-4AB100A5C4EC}"/>
                  </a:ext>
                </a:extLst>
              </p:cNvPr>
              <p:cNvSpPr txBox="1"/>
              <p:nvPr/>
            </p:nvSpPr>
            <p:spPr>
              <a:xfrm>
                <a:off x="7839174" y="4136400"/>
                <a:ext cx="2981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100</a:t>
                </a:r>
                <a:endParaRPr lang="ja-JP" altLang="en-US" sz="14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ECC2CA8A-2EAF-F992-4F55-71204907C5AE}"/>
                  </a:ext>
                </a:extLst>
              </p:cNvPr>
              <p:cNvSpPr txBox="1"/>
              <p:nvPr/>
            </p:nvSpPr>
            <p:spPr>
              <a:xfrm>
                <a:off x="7526992" y="4136400"/>
                <a:ext cx="99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0</a:t>
                </a:r>
                <a:endParaRPr lang="ja-JP" altLang="en-US" sz="14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9F00C0F-A10B-FA06-CEC3-D33D088566BF}"/>
                  </a:ext>
                </a:extLst>
              </p:cNvPr>
              <p:cNvSpPr txBox="1"/>
              <p:nvPr/>
            </p:nvSpPr>
            <p:spPr>
              <a:xfrm>
                <a:off x="6968281" y="4136400"/>
                <a:ext cx="3574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1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-100</a:t>
                </a:r>
                <a:endParaRPr lang="ja-JP" altLang="en-US" sz="14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5298B953-A018-193A-9395-C9B86C358A1A}"/>
              </a:ext>
            </a:extLst>
          </p:cNvPr>
          <p:cNvSpPr txBox="1"/>
          <p:nvPr/>
        </p:nvSpPr>
        <p:spPr>
          <a:xfrm>
            <a:off x="7544385" y="4374997"/>
            <a:ext cx="8143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 = 242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67059F1-EEFA-3445-23C5-19E6FD91304D}"/>
              </a:ext>
            </a:extLst>
          </p:cNvPr>
          <p:cNvCxnSpPr>
            <a:cxnSpLocks/>
          </p:cNvCxnSpPr>
          <p:nvPr/>
        </p:nvCxnSpPr>
        <p:spPr>
          <a:xfrm>
            <a:off x="2718861" y="1321032"/>
            <a:ext cx="1602135" cy="157165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ED2A742-4E5E-4296-E148-EEA866AAB590}"/>
              </a:ext>
            </a:extLst>
          </p:cNvPr>
          <p:cNvSpPr/>
          <p:nvPr/>
        </p:nvSpPr>
        <p:spPr>
          <a:xfrm>
            <a:off x="2605314" y="2373961"/>
            <a:ext cx="144000" cy="144000"/>
          </a:xfrm>
          <a:prstGeom prst="rect">
            <a:avLst/>
          </a:prstGeom>
          <a:noFill/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400" b="1" baseline="30000" dirty="0">
                <a:ln w="1270" cmpd="sng">
                  <a:noFill/>
                </a:ln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238</a:t>
            </a:r>
            <a:r>
              <a:rPr lang="en-US" altLang="ja-JP" sz="1400" b="1" dirty="0">
                <a:ln w="1270" cmpd="sng">
                  <a:noFill/>
                </a:ln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endParaRPr lang="ja-JP" altLang="en-US" sz="1400" b="1" dirty="0">
              <a:ln w="1270" cmpd="sng">
                <a:noFill/>
              </a:ln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AB2DED-F888-D801-0569-971DDA8CF65A}"/>
              </a:ext>
            </a:extLst>
          </p:cNvPr>
          <p:cNvSpPr txBox="1"/>
          <p:nvPr/>
        </p:nvSpPr>
        <p:spPr>
          <a:xfrm>
            <a:off x="4502330" y="1126097"/>
            <a:ext cx="290144" cy="2179251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altLang="ja-JP" sz="1400" b="1" dirty="0">
                <a:ln w="1270" cmpd="sng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Am</a:t>
            </a:r>
          </a:p>
          <a:p>
            <a:pPr algn="ctr">
              <a:lnSpc>
                <a:spcPts val="2900"/>
              </a:lnSpc>
            </a:pPr>
            <a:r>
              <a:rPr lang="en-US" altLang="ja-JP" sz="1400" b="1" dirty="0">
                <a:ln w="1270" cmpd="sng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Pu</a:t>
            </a:r>
          </a:p>
          <a:p>
            <a:pPr algn="ctr">
              <a:lnSpc>
                <a:spcPts val="2900"/>
              </a:lnSpc>
            </a:pPr>
            <a:r>
              <a:rPr lang="en-US" altLang="ja-JP" sz="1400" b="1" dirty="0">
                <a:ln w="1270" cmpd="sng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Np</a:t>
            </a:r>
          </a:p>
          <a:p>
            <a:pPr algn="ctr">
              <a:lnSpc>
                <a:spcPts val="2900"/>
              </a:lnSpc>
            </a:pPr>
            <a:r>
              <a:rPr lang="en-US" altLang="ja-JP" sz="1400" b="1" dirty="0">
                <a:ln w="1270" cmpd="sng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</a:p>
          <a:p>
            <a:pPr algn="ctr">
              <a:lnSpc>
                <a:spcPts val="2900"/>
              </a:lnSpc>
            </a:pPr>
            <a:r>
              <a:rPr lang="en-US" altLang="ja-JP" sz="1400" b="1" dirty="0">
                <a:ln w="1270" cmpd="sng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Pa</a:t>
            </a:r>
          </a:p>
          <a:p>
            <a:pPr algn="ctr">
              <a:lnSpc>
                <a:spcPts val="2900"/>
              </a:lnSpc>
            </a:pPr>
            <a:r>
              <a:rPr lang="en-US" altLang="ja-JP" sz="1400" b="1" dirty="0">
                <a:ln w="1270" cmpd="sng">
                  <a:noFill/>
                </a:ln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F68BC9-E35F-29D8-0809-06884E7CCF73}"/>
              </a:ext>
            </a:extLst>
          </p:cNvPr>
          <p:cNvSpPr txBox="1"/>
          <p:nvPr/>
        </p:nvSpPr>
        <p:spPr>
          <a:xfrm>
            <a:off x="2499884" y="677842"/>
            <a:ext cx="16373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MRTOF counts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2FDCFB1E-5B3D-DE28-0287-484A18429C2B}"/>
              </a:ext>
            </a:extLst>
          </p:cNvPr>
          <p:cNvSpPr/>
          <p:nvPr/>
        </p:nvSpPr>
        <p:spPr>
          <a:xfrm>
            <a:off x="3842700" y="203334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9DCDEB4-A020-E135-C1C1-ACA4383C8478}"/>
              </a:ext>
            </a:extLst>
          </p:cNvPr>
          <p:cNvSpPr/>
          <p:nvPr/>
        </p:nvSpPr>
        <p:spPr>
          <a:xfrm>
            <a:off x="3453900" y="20333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BF7094E-0E38-4103-B48C-51323D5A09C7}"/>
              </a:ext>
            </a:extLst>
          </p:cNvPr>
          <p:cNvSpPr/>
          <p:nvPr/>
        </p:nvSpPr>
        <p:spPr>
          <a:xfrm>
            <a:off x="3061500" y="20333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FC620833-A001-29EC-FD97-08EA5F1AD426}"/>
              </a:ext>
            </a:extLst>
          </p:cNvPr>
          <p:cNvSpPr/>
          <p:nvPr/>
        </p:nvSpPr>
        <p:spPr>
          <a:xfrm>
            <a:off x="2672700" y="20333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E6E391D8-7DC6-B3CB-AE40-7510D7975AD8}"/>
              </a:ext>
            </a:extLst>
          </p:cNvPr>
          <p:cNvSpPr/>
          <p:nvPr/>
        </p:nvSpPr>
        <p:spPr>
          <a:xfrm>
            <a:off x="2280300" y="240414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3B2D99A-C595-545E-32B2-3C2C7D1E539B}"/>
              </a:ext>
            </a:extLst>
          </p:cNvPr>
          <p:cNvSpPr/>
          <p:nvPr/>
        </p:nvSpPr>
        <p:spPr>
          <a:xfrm>
            <a:off x="1891500" y="2404140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EBA6802-5F02-0EEF-8AC6-149BED9563DF}"/>
              </a:ext>
            </a:extLst>
          </p:cNvPr>
          <p:cNvSpPr/>
          <p:nvPr/>
        </p:nvSpPr>
        <p:spPr>
          <a:xfrm>
            <a:off x="3061500" y="24041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08F82303-EE13-67A2-622C-479F638DA3A6}"/>
              </a:ext>
            </a:extLst>
          </p:cNvPr>
          <p:cNvSpPr/>
          <p:nvPr/>
        </p:nvSpPr>
        <p:spPr>
          <a:xfrm>
            <a:off x="3453900" y="24041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39392E0-845F-146D-486F-CE5FF94C2579}"/>
              </a:ext>
            </a:extLst>
          </p:cNvPr>
          <p:cNvSpPr/>
          <p:nvPr/>
        </p:nvSpPr>
        <p:spPr>
          <a:xfrm>
            <a:off x="3842700" y="24041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316D1B97-6DAD-0A3B-2B00-0B5CA48838DB}"/>
              </a:ext>
            </a:extLst>
          </p:cNvPr>
          <p:cNvSpPr/>
          <p:nvPr/>
        </p:nvSpPr>
        <p:spPr>
          <a:xfrm>
            <a:off x="4235100" y="24041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5BA65552-4AC0-747B-BA9E-C178BEE947E9}"/>
              </a:ext>
            </a:extLst>
          </p:cNvPr>
          <p:cNvSpPr/>
          <p:nvPr/>
        </p:nvSpPr>
        <p:spPr>
          <a:xfrm>
            <a:off x="2672700" y="27713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0395993-D039-6F72-87B5-570E77D71437}"/>
              </a:ext>
            </a:extLst>
          </p:cNvPr>
          <p:cNvSpPr/>
          <p:nvPr/>
        </p:nvSpPr>
        <p:spPr>
          <a:xfrm>
            <a:off x="2280300" y="27713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DDB2F317-5302-8F34-5770-BA18893485AB}"/>
              </a:ext>
            </a:extLst>
          </p:cNvPr>
          <p:cNvSpPr/>
          <p:nvPr/>
        </p:nvSpPr>
        <p:spPr>
          <a:xfrm>
            <a:off x="1891500" y="27713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28D29202-9662-7BE6-F210-44A996875841}"/>
              </a:ext>
            </a:extLst>
          </p:cNvPr>
          <p:cNvSpPr/>
          <p:nvPr/>
        </p:nvSpPr>
        <p:spPr>
          <a:xfrm>
            <a:off x="2280300" y="1664482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E60719A8-D9FE-DA1F-4B83-D6DB637028E2}"/>
              </a:ext>
            </a:extLst>
          </p:cNvPr>
          <p:cNvSpPr/>
          <p:nvPr/>
        </p:nvSpPr>
        <p:spPr>
          <a:xfrm>
            <a:off x="2672700" y="1664482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1B134701-540D-F4F2-CCAA-A0A539006F78}"/>
              </a:ext>
            </a:extLst>
          </p:cNvPr>
          <p:cNvSpPr/>
          <p:nvPr/>
        </p:nvSpPr>
        <p:spPr>
          <a:xfrm>
            <a:off x="3061500" y="1664482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8C6321AB-2DE3-7B20-9502-DD48A64AFFD1}"/>
              </a:ext>
            </a:extLst>
          </p:cNvPr>
          <p:cNvSpPr/>
          <p:nvPr/>
        </p:nvSpPr>
        <p:spPr>
          <a:xfrm>
            <a:off x="3453900" y="1664482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11777E4-35CD-7DD2-CF22-59F28433C73C}"/>
              </a:ext>
            </a:extLst>
          </p:cNvPr>
          <p:cNvSpPr/>
          <p:nvPr/>
        </p:nvSpPr>
        <p:spPr>
          <a:xfrm>
            <a:off x="2924855" y="3833785"/>
            <a:ext cx="144000" cy="144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01AD22BF-F71A-F186-2E14-243A0DBCDECC}"/>
              </a:ext>
            </a:extLst>
          </p:cNvPr>
          <p:cNvSpPr/>
          <p:nvPr/>
        </p:nvSpPr>
        <p:spPr>
          <a:xfrm>
            <a:off x="1607769" y="3824419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1D7163A-03AC-0B72-404C-D8E8DDBF9619}"/>
              </a:ext>
            </a:extLst>
          </p:cNvPr>
          <p:cNvSpPr txBox="1"/>
          <p:nvPr/>
        </p:nvSpPr>
        <p:spPr>
          <a:xfrm>
            <a:off x="1811939" y="3748875"/>
            <a:ext cx="8768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Resonant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451D66F-04F2-EF2B-2101-619E550B6851}"/>
              </a:ext>
            </a:extLst>
          </p:cNvPr>
          <p:cNvSpPr txBox="1"/>
          <p:nvPr/>
        </p:nvSpPr>
        <p:spPr>
          <a:xfrm>
            <a:off x="3129024" y="3749646"/>
            <a:ext cx="12423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Non-resonant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003EBF3-FA6F-68C1-B368-145045A7B6B1}"/>
              </a:ext>
            </a:extLst>
          </p:cNvPr>
          <p:cNvSpPr txBox="1"/>
          <p:nvPr/>
        </p:nvSpPr>
        <p:spPr>
          <a:xfrm>
            <a:off x="2749710" y="1"/>
            <a:ext cx="6684522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Mass spectroscopy of neutron-rich actinoids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E56B95E8-1FEB-0326-E003-C42E1D5D96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708" y="831615"/>
            <a:ext cx="4279507" cy="1620773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467D8088-ED58-DAFC-EAAB-F3B265407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495" y="2785957"/>
            <a:ext cx="4307260" cy="1559717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04CCB05-8DE9-CB34-7C8C-18A988D69283}"/>
              </a:ext>
            </a:extLst>
          </p:cNvPr>
          <p:cNvSpPr txBox="1"/>
          <p:nvPr/>
        </p:nvSpPr>
        <p:spPr>
          <a:xfrm rot="2703458">
            <a:off x="1969833" y="686035"/>
            <a:ext cx="814325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b="1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 = 241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7B8A14B-3583-BC55-56A9-EAF7DB96860F}"/>
              </a:ext>
            </a:extLst>
          </p:cNvPr>
          <p:cNvSpPr txBox="1"/>
          <p:nvPr/>
        </p:nvSpPr>
        <p:spPr>
          <a:xfrm>
            <a:off x="7341662" y="566714"/>
            <a:ext cx="8143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 = 241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3CDEFB8-514A-5D7A-2AD8-37189B4F2235}"/>
              </a:ext>
            </a:extLst>
          </p:cNvPr>
          <p:cNvSpPr txBox="1"/>
          <p:nvPr/>
        </p:nvSpPr>
        <p:spPr>
          <a:xfrm>
            <a:off x="8975726" y="2480673"/>
            <a:ext cx="8410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TOF (</a:t>
            </a:r>
            <a:r>
              <a:rPr lang="el-GR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μ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3ABCDB5-B188-6CA3-3B87-DB882C2F7B67}"/>
              </a:ext>
            </a:extLst>
          </p:cNvPr>
          <p:cNvSpPr txBox="1"/>
          <p:nvPr/>
        </p:nvSpPr>
        <p:spPr>
          <a:xfrm>
            <a:off x="8952441" y="4357062"/>
            <a:ext cx="8410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TOF (</a:t>
            </a:r>
            <a:r>
              <a:rPr lang="el-GR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μ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s)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69CF4C0-B7B3-7EA9-D239-6883FB3EDAB8}"/>
              </a:ext>
            </a:extLst>
          </p:cNvPr>
          <p:cNvSpPr txBox="1"/>
          <p:nvPr/>
        </p:nvSpPr>
        <p:spPr>
          <a:xfrm rot="16200000">
            <a:off x="6295322" y="1321933"/>
            <a:ext cx="1288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Counts / 3 ns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A61972C-F898-F631-E7DC-958A4A046CDF}"/>
              </a:ext>
            </a:extLst>
          </p:cNvPr>
          <p:cNvSpPr txBox="1"/>
          <p:nvPr/>
        </p:nvSpPr>
        <p:spPr>
          <a:xfrm rot="16200000">
            <a:off x="6275202" y="3274184"/>
            <a:ext cx="1288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Counts / 3 ns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65527C2-EF0B-7C67-776F-F3EE9C780365}"/>
              </a:ext>
            </a:extLst>
          </p:cNvPr>
          <p:cNvSpPr txBox="1"/>
          <p:nvPr/>
        </p:nvSpPr>
        <p:spPr>
          <a:xfrm>
            <a:off x="4104652" y="4160419"/>
            <a:ext cx="141545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Lifetime frontier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8D97BB0-C470-33D6-9BEF-AF069D85DF9F}"/>
              </a:ext>
            </a:extLst>
          </p:cNvPr>
          <p:cNvSpPr txBox="1"/>
          <p:nvPr/>
        </p:nvSpPr>
        <p:spPr>
          <a:xfrm>
            <a:off x="1987157" y="4125976"/>
            <a:ext cx="11878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Mass frontier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47A3442F-E67C-5535-3300-39D656DA7122}"/>
              </a:ext>
            </a:extLst>
          </p:cNvPr>
          <p:cNvCxnSpPr/>
          <p:nvPr/>
        </p:nvCxnSpPr>
        <p:spPr>
          <a:xfrm>
            <a:off x="3421941" y="4262119"/>
            <a:ext cx="474412" cy="0"/>
          </a:xfrm>
          <a:prstGeom prst="line">
            <a:avLst/>
          </a:prstGeom>
          <a:ln w="50800" cap="sq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51F7793F-51B5-07D8-AC91-4BF297D6B8A6}"/>
              </a:ext>
            </a:extLst>
          </p:cNvPr>
          <p:cNvCxnSpPr/>
          <p:nvPr/>
        </p:nvCxnSpPr>
        <p:spPr>
          <a:xfrm>
            <a:off x="1325457" y="4261422"/>
            <a:ext cx="454537" cy="0"/>
          </a:xfrm>
          <a:prstGeom prst="line">
            <a:avLst/>
          </a:prstGeom>
          <a:ln w="50800" cap="sq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871B2BD-4E00-979D-1B2A-D14320A9F3F3}"/>
              </a:ext>
            </a:extLst>
          </p:cNvPr>
          <p:cNvSpPr txBox="1"/>
          <p:nvPr/>
        </p:nvSpPr>
        <p:spPr>
          <a:xfrm>
            <a:off x="9836251" y="1555907"/>
            <a:ext cx="10531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isotope</a:t>
            </a:r>
            <a:endParaRPr lang="ja-JP" altLang="en-US" sz="1400" b="1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5" name="テキスト ボックス 197">
            <a:extLst>
              <a:ext uri="{FF2B5EF4-FFF2-40B4-BE49-F238E27FC236}">
                <a16:creationId xmlns:a16="http://schemas.microsoft.com/office/drawing/2014/main" id="{E85B0400-E95F-BC25-6DA0-BE924DCD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88" y="347103"/>
            <a:ext cx="27994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TOF spectrum of MRTOF-MS</a:t>
            </a:r>
            <a:endParaRPr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A6AFB7C1-EAA8-5F23-8483-555711435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171" y="4730811"/>
            <a:ext cx="4626775" cy="1899735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8A8E48D7-2059-4010-9A42-5C66BF093640}"/>
              </a:ext>
            </a:extLst>
          </p:cNvPr>
          <p:cNvSpPr txBox="1"/>
          <p:nvPr/>
        </p:nvSpPr>
        <p:spPr>
          <a:xfrm>
            <a:off x="1852978" y="4449340"/>
            <a:ext cx="28607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Mass difference from AME2020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9EAB96-2708-899B-64E8-E4F58845D804}"/>
              </a:ext>
            </a:extLst>
          </p:cNvPr>
          <p:cNvSpPr txBox="1"/>
          <p:nvPr/>
        </p:nvSpPr>
        <p:spPr>
          <a:xfrm>
            <a:off x="8907958" y="4749930"/>
            <a:ext cx="8768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400" b="1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mass</a:t>
            </a:r>
            <a:endParaRPr lang="ja-JP" altLang="en-US" sz="1400" b="1" i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4B73C23-E9AD-B873-3826-8EF87FABA415}"/>
              </a:ext>
            </a:extLst>
          </p:cNvPr>
          <p:cNvSpPr txBox="1"/>
          <p:nvPr/>
        </p:nvSpPr>
        <p:spPr>
          <a:xfrm>
            <a:off x="2262119" y="6625341"/>
            <a:ext cx="3277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Niwase</a:t>
            </a:r>
            <a:r>
              <a:rPr lang="en-US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Rev. Lett. 130, 132502 (2023).</a:t>
            </a: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A85B8649-8B09-0743-6C62-2612D05DCBF3}"/>
              </a:ext>
            </a:extLst>
          </p:cNvPr>
          <p:cNvSpPr/>
          <p:nvPr/>
        </p:nvSpPr>
        <p:spPr>
          <a:xfrm>
            <a:off x="1499100" y="2404140"/>
            <a:ext cx="144000" cy="144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B98A241-4504-186D-F1C5-B64408746586}"/>
              </a:ext>
            </a:extLst>
          </p:cNvPr>
          <p:cNvGrpSpPr/>
          <p:nvPr/>
        </p:nvGrpSpPr>
        <p:grpSpPr>
          <a:xfrm>
            <a:off x="3248798" y="1128299"/>
            <a:ext cx="1562400" cy="2210400"/>
            <a:chOff x="6758765" y="1695633"/>
            <a:chExt cx="1595198" cy="210213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06D487D-0FDE-6ED7-0403-69145B1C5122}"/>
                </a:ext>
              </a:extLst>
            </p:cNvPr>
            <p:cNvGrpSpPr/>
            <p:nvPr/>
          </p:nvGrpSpPr>
          <p:grpSpPr>
            <a:xfrm>
              <a:off x="6758765" y="2406465"/>
              <a:ext cx="1595190" cy="1391303"/>
              <a:chOff x="1502275" y="3867284"/>
              <a:chExt cx="799142" cy="763200"/>
            </a:xfrm>
          </p:grpSpPr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0301373C-AB8A-1AC1-E19D-76FD900FBEC2}"/>
                  </a:ext>
                </a:extLst>
              </p:cNvPr>
              <p:cNvCxnSpPr/>
              <p:nvPr/>
            </p:nvCxnSpPr>
            <p:spPr>
              <a:xfrm flipV="1">
                <a:off x="1707475" y="4058084"/>
                <a:ext cx="0" cy="57240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8AE64B2A-6985-A4D1-8E11-81E04DBC0F5B}"/>
                  </a:ext>
                </a:extLst>
              </p:cNvPr>
              <p:cNvCxnSpPr/>
              <p:nvPr/>
            </p:nvCxnSpPr>
            <p:spPr>
              <a:xfrm flipV="1">
                <a:off x="2301103" y="3867284"/>
                <a:ext cx="0" cy="19080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87DB95BE-B90D-424F-8F51-9E767B098B2D}"/>
                  </a:ext>
                </a:extLst>
              </p:cNvPr>
              <p:cNvCxnSpPr/>
              <p:nvPr/>
            </p:nvCxnSpPr>
            <p:spPr>
              <a:xfrm>
                <a:off x="2103103" y="4058084"/>
                <a:ext cx="198314" cy="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90C65528-59B3-B41C-038E-F5C5ACCC3985}"/>
                  </a:ext>
                </a:extLst>
              </p:cNvPr>
              <p:cNvCxnSpPr/>
              <p:nvPr/>
            </p:nvCxnSpPr>
            <p:spPr>
              <a:xfrm>
                <a:off x="1502275" y="4630484"/>
                <a:ext cx="205200" cy="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0763E18-076A-B7EF-132D-FB6FF9F61B3F}"/>
                  </a:ext>
                </a:extLst>
              </p:cNvPr>
              <p:cNvCxnSpPr/>
              <p:nvPr/>
            </p:nvCxnSpPr>
            <p:spPr>
              <a:xfrm>
                <a:off x="1898275" y="4248884"/>
                <a:ext cx="198000" cy="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FDA6C0D6-7B21-9EEA-590E-2C28625CAE6E}"/>
                  </a:ext>
                </a:extLst>
              </p:cNvPr>
              <p:cNvCxnSpPr/>
              <p:nvPr/>
            </p:nvCxnSpPr>
            <p:spPr>
              <a:xfrm flipV="1">
                <a:off x="2103103" y="4058084"/>
                <a:ext cx="0" cy="19080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27CC173C-0A77-9D21-4C22-B6E1AE9F04B4}"/>
                  </a:ext>
                </a:extLst>
              </p:cNvPr>
              <p:cNvCxnSpPr/>
              <p:nvPr/>
            </p:nvCxnSpPr>
            <p:spPr>
              <a:xfrm>
                <a:off x="1699306" y="4058084"/>
                <a:ext cx="205200" cy="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CDDD8912-906A-8AB9-A79A-7233E8DAC0D5}"/>
                  </a:ext>
                </a:extLst>
              </p:cNvPr>
              <p:cNvCxnSpPr/>
              <p:nvPr/>
            </p:nvCxnSpPr>
            <p:spPr>
              <a:xfrm flipV="1">
                <a:off x="1894302" y="4058084"/>
                <a:ext cx="0" cy="190800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9783F13-CD14-3B65-5772-767E40C5404E}"/>
                </a:ext>
              </a:extLst>
            </p:cNvPr>
            <p:cNvGrpSpPr/>
            <p:nvPr/>
          </p:nvGrpSpPr>
          <p:grpSpPr>
            <a:xfrm>
              <a:off x="6765446" y="1695633"/>
              <a:ext cx="1588517" cy="2102135"/>
              <a:chOff x="5037928" y="2147618"/>
              <a:chExt cx="1439267" cy="2157872"/>
            </a:xfrm>
          </p:grpSpPr>
          <p:cxnSp>
            <p:nvCxnSpPr>
              <p:cNvPr id="6" name="直線コネクタ 5">
                <a:extLst>
                  <a:ext uri="{FF2B5EF4-FFF2-40B4-BE49-F238E27FC236}">
                    <a16:creationId xmlns:a16="http://schemas.microsoft.com/office/drawing/2014/main" id="{F3740EDB-9219-DEAD-F543-C29D48067B0A}"/>
                  </a:ext>
                </a:extLst>
              </p:cNvPr>
              <p:cNvCxnSpPr/>
              <p:nvPr/>
            </p:nvCxnSpPr>
            <p:spPr>
              <a:xfrm flipV="1">
                <a:off x="5043331" y="3591229"/>
                <a:ext cx="0" cy="714261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>
                <a:extLst>
                  <a:ext uri="{FF2B5EF4-FFF2-40B4-BE49-F238E27FC236}">
                    <a16:creationId xmlns:a16="http://schemas.microsoft.com/office/drawing/2014/main" id="{E47F0052-EBAB-A022-69F8-CFC07DA63746}"/>
                  </a:ext>
                </a:extLst>
              </p:cNvPr>
              <p:cNvCxnSpPr/>
              <p:nvPr/>
            </p:nvCxnSpPr>
            <p:spPr>
              <a:xfrm flipV="1">
                <a:off x="5399980" y="3227619"/>
                <a:ext cx="0" cy="360001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4F5A1FE9-6E09-BBBB-2E92-4F193C58A322}"/>
                  </a:ext>
                </a:extLst>
              </p:cNvPr>
              <p:cNvCxnSpPr/>
              <p:nvPr/>
            </p:nvCxnSpPr>
            <p:spPr>
              <a:xfrm flipV="1">
                <a:off x="5767786" y="2867618"/>
                <a:ext cx="0" cy="360001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256EA324-7A54-6654-90EC-4DD00C4E6078}"/>
                  </a:ext>
                </a:extLst>
              </p:cNvPr>
              <p:cNvCxnSpPr/>
              <p:nvPr/>
            </p:nvCxnSpPr>
            <p:spPr>
              <a:xfrm flipV="1">
                <a:off x="6120000" y="2147618"/>
                <a:ext cx="0" cy="360001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096F114F-258B-A274-F247-A8A35A4AF9F9}"/>
                  </a:ext>
                </a:extLst>
              </p:cNvPr>
              <p:cNvCxnSpPr/>
              <p:nvPr/>
            </p:nvCxnSpPr>
            <p:spPr>
              <a:xfrm>
                <a:off x="5037928" y="3596074"/>
                <a:ext cx="360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C1E3CC9-EA0E-151D-E355-5C928C2A64BD}"/>
                  </a:ext>
                </a:extLst>
              </p:cNvPr>
              <p:cNvCxnSpPr/>
              <p:nvPr/>
            </p:nvCxnSpPr>
            <p:spPr>
              <a:xfrm>
                <a:off x="5404030" y="3225504"/>
                <a:ext cx="360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EC8385B1-57A0-5D6A-90E2-F68D31303770}"/>
                  </a:ext>
                </a:extLst>
              </p:cNvPr>
              <p:cNvCxnSpPr/>
              <p:nvPr/>
            </p:nvCxnSpPr>
            <p:spPr>
              <a:xfrm>
                <a:off x="5759980" y="2867618"/>
                <a:ext cx="717215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8E36697D-1F7B-F4E2-97D5-90097E69B23D}"/>
                  </a:ext>
                </a:extLst>
              </p:cNvPr>
              <p:cNvCxnSpPr/>
              <p:nvPr/>
            </p:nvCxnSpPr>
            <p:spPr>
              <a:xfrm>
                <a:off x="6119999" y="2507619"/>
                <a:ext cx="35719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7D13EA1E-AF56-E0B1-FCA2-439645C98D9B}"/>
                  </a:ext>
                </a:extLst>
              </p:cNvPr>
              <p:cNvCxnSpPr/>
              <p:nvPr/>
            </p:nvCxnSpPr>
            <p:spPr>
              <a:xfrm>
                <a:off x="6113764" y="2147618"/>
                <a:ext cx="35719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 Box 81">
            <a:extLst>
              <a:ext uri="{FF2B5EF4-FFF2-40B4-BE49-F238E27FC236}">
                <a16:creationId xmlns:a16="http://schemas.microsoft.com/office/drawing/2014/main" id="{860DBD2E-F214-9984-D017-0ABFAC6BB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923" y="376388"/>
            <a:ext cx="4461158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600" b="1" u="sng" baseline="30000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238</a:t>
            </a: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U (10.75 MeV/nucleon) + </a:t>
            </a:r>
            <a:r>
              <a:rPr lang="en-US" altLang="ja-JP" sz="1600" b="1" u="sng" baseline="30000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198</a:t>
            </a: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Pt (12.5 mg/cm</a:t>
            </a:r>
            <a:r>
              <a:rPr lang="en-US" altLang="ja-JP" sz="1600" b="1" u="sng" baseline="30000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2</a:t>
            </a: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046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532E78-6116-16F9-373B-BE5E4D9A5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33" y="1"/>
            <a:ext cx="3367910" cy="4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Beyond KISS: KISS-1.5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6">
                <a:extLst>
                  <a:ext uri="{FF2B5EF4-FFF2-40B4-BE49-F238E27FC236}">
                    <a16:creationId xmlns:a16="http://schemas.microsoft.com/office/drawing/2014/main" id="{2242E9CA-B40A-8D74-F580-D3A846B626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994313"/>
                  </p:ext>
                </p:extLst>
              </p:nvPr>
            </p:nvGraphicFramePr>
            <p:xfrm>
              <a:off x="1593914" y="5399082"/>
              <a:ext cx="9077703" cy="142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7938">
                      <a:extLst>
                        <a:ext uri="{9D8B030D-6E8A-4147-A177-3AD203B41FA5}">
                          <a16:colId xmlns:a16="http://schemas.microsoft.com/office/drawing/2014/main" val="1358506121"/>
                        </a:ext>
                      </a:extLst>
                    </a:gridCol>
                    <a:gridCol w="1998713">
                      <a:extLst>
                        <a:ext uri="{9D8B030D-6E8A-4147-A177-3AD203B41FA5}">
                          <a16:colId xmlns:a16="http://schemas.microsoft.com/office/drawing/2014/main" val="3029099786"/>
                        </a:ext>
                      </a:extLst>
                    </a:gridCol>
                    <a:gridCol w="2047925">
                      <a:extLst>
                        <a:ext uri="{9D8B030D-6E8A-4147-A177-3AD203B41FA5}">
                          <a16:colId xmlns:a16="http://schemas.microsoft.com/office/drawing/2014/main" val="3173009917"/>
                        </a:ext>
                      </a:extLst>
                    </a:gridCol>
                    <a:gridCol w="3025571">
                      <a:extLst>
                        <a:ext uri="{9D8B030D-6E8A-4147-A177-3AD203B41FA5}">
                          <a16:colId xmlns:a16="http://schemas.microsoft.com/office/drawing/2014/main" val="2013188268"/>
                        </a:ext>
                      </a:extLst>
                    </a:gridCol>
                    <a:gridCol w="1127556">
                      <a:extLst>
                        <a:ext uri="{9D8B030D-6E8A-4147-A177-3AD203B41FA5}">
                          <a16:colId xmlns:a16="http://schemas.microsoft.com/office/drawing/2014/main" val="8007690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Primary beam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Total efficiency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Simultaneous measured nuclides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Efficacy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17482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KISS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kumimoji="1" lang="en-US" altLang="ja-JP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kumimoji="1" lang="en-US" altLang="ja-JP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𝐩𝐧𝐀</m:t>
                                </m:r>
                              </m:oMath>
                            </m:oMathPara>
                          </a14:m>
                          <a:endParaRPr kumimoji="1" lang="ja-JP" altLang="en-US" sz="1400" b="1" i="0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&lt;0.1%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1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1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26053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highlight>
                                <a:srgbClr val="FFFF00"/>
                              </a:highlight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KISS-1.5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400" b="1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1400" b="1" i="0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kumimoji="1" lang="en-US" altLang="ja-JP" sz="1400" b="1" i="0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400" b="1" i="0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𝐩𝐧𝐀</m:t>
                                </m:r>
                              </m:oMath>
                            </m:oMathPara>
                          </a14:m>
                          <a:endParaRPr kumimoji="1" lang="ja-JP" altLang="en-US" sz="1400" b="1" i="0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highlight>
                                <a:srgbClr val="FFFF00"/>
                              </a:highlight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&gt;1%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highlight>
                                <a:srgbClr val="FFFF00"/>
                              </a:highlight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&gt; 10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400" b="1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kumimoji="1" lang="en-US" altLang="ja-JP" sz="1400" b="1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kumimoji="1" lang="en-US" altLang="ja-JP" sz="1400" b="1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𝟏𝟎𝟎𝟎</m:t>
                                </m:r>
                              </m:oMath>
                            </m:oMathPara>
                          </a14:m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004259"/>
                      </a:ext>
                    </a:extLst>
                  </a:tr>
                  <a:tr h="146625"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u"/>
                            <a:tabLst/>
                            <a:defRPr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Target system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u"/>
                            <a:tabLst/>
                            <a:defRPr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RF helium gas cell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RF helium gas cell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RF helium gas cell</a:t>
                          </a:r>
                        </a:p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MRTOF-MS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Variable mass-range separator</a:t>
                          </a: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4012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6">
                <a:extLst>
                  <a:ext uri="{FF2B5EF4-FFF2-40B4-BE49-F238E27FC236}">
                    <a16:creationId xmlns:a16="http://schemas.microsoft.com/office/drawing/2014/main" id="{2242E9CA-B40A-8D74-F580-D3A846B626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994313"/>
                  </p:ext>
                </p:extLst>
              </p:nvPr>
            </p:nvGraphicFramePr>
            <p:xfrm>
              <a:off x="1593914" y="5399082"/>
              <a:ext cx="9077703" cy="142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7938">
                      <a:extLst>
                        <a:ext uri="{9D8B030D-6E8A-4147-A177-3AD203B41FA5}">
                          <a16:colId xmlns:a16="http://schemas.microsoft.com/office/drawing/2014/main" val="1358506121"/>
                        </a:ext>
                      </a:extLst>
                    </a:gridCol>
                    <a:gridCol w="1998713">
                      <a:extLst>
                        <a:ext uri="{9D8B030D-6E8A-4147-A177-3AD203B41FA5}">
                          <a16:colId xmlns:a16="http://schemas.microsoft.com/office/drawing/2014/main" val="3029099786"/>
                        </a:ext>
                      </a:extLst>
                    </a:gridCol>
                    <a:gridCol w="2047925">
                      <a:extLst>
                        <a:ext uri="{9D8B030D-6E8A-4147-A177-3AD203B41FA5}">
                          <a16:colId xmlns:a16="http://schemas.microsoft.com/office/drawing/2014/main" val="3173009917"/>
                        </a:ext>
                      </a:extLst>
                    </a:gridCol>
                    <a:gridCol w="3025571">
                      <a:extLst>
                        <a:ext uri="{9D8B030D-6E8A-4147-A177-3AD203B41FA5}">
                          <a16:colId xmlns:a16="http://schemas.microsoft.com/office/drawing/2014/main" val="2013188268"/>
                        </a:ext>
                      </a:extLst>
                    </a:gridCol>
                    <a:gridCol w="1127556">
                      <a:extLst>
                        <a:ext uri="{9D8B030D-6E8A-4147-A177-3AD203B41FA5}">
                          <a16:colId xmlns:a16="http://schemas.microsoft.com/office/drawing/2014/main" val="800769038"/>
                        </a:ext>
                      </a:extLst>
                    </a:gridCol>
                  </a:tblGrid>
                  <a:tr h="24936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Primary beam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Total efficiency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Simultaneous measured nuclides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Efficacy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1748240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KISS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207" t="-114634" r="-310976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&lt;0.1%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1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chemeClr val="tx1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1</a:t>
                          </a:r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2605346"/>
                      </a:ext>
                    </a:extLst>
                  </a:tr>
                  <a:tr h="249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highlight>
                                <a:srgbClr val="FFFF00"/>
                              </a:highlight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KISS-1.5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207" t="-214634" r="-310976" b="-3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highlight>
                                <a:srgbClr val="FFFF00"/>
                              </a:highlight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&gt;1%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highlight>
                                <a:srgbClr val="FFFF00"/>
                              </a:highlight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&gt; 10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5946" t="-214634" r="-1081" b="-3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004259"/>
                      </a:ext>
                    </a:extLst>
                  </a:tr>
                  <a:tr h="676080"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u"/>
                            <a:tabLst/>
                            <a:defRPr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Target system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u"/>
                            <a:tabLst/>
                            <a:defRPr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RF helium gas cell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 RF helium gas cell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RF helium gas cell</a:t>
                          </a:r>
                        </a:p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MRTOF-MS</a:t>
                          </a:r>
                          <a:endParaRPr kumimoji="1" lang="ja-JP" altLang="en-US" sz="1400" b="1" dirty="0">
                            <a:solidFill>
                              <a:srgbClr val="0000FF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  <a:p>
                          <a:pPr marL="285750" indent="-285750" algn="l">
                            <a:buFont typeface="Wingdings" panose="05000000000000000000" pitchFamily="2" charset="2"/>
                            <a:buChar char="u"/>
                          </a:pPr>
                          <a:r>
                            <a:rPr kumimoji="1" lang="en-US" altLang="ja-JP" sz="1400" b="1" dirty="0">
                              <a:solidFill>
                                <a:srgbClr val="0000FF"/>
                              </a:solidFill>
                              <a:latin typeface="Helvetica" panose="020B0604020202020204" pitchFamily="34" charset="0"/>
                              <a:cs typeface="Helvetica" panose="020B0604020202020204" pitchFamily="34" charset="0"/>
                            </a:rPr>
                            <a:t>Variable mass-range separator</a:t>
                          </a: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kumimoji="1" lang="ja-JP" altLang="en-US" sz="1400" b="1" dirty="0">
                            <a:solidFill>
                              <a:schemeClr val="tx1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endParaRPr>
                        </a:p>
                      </a:txBody>
                      <a:tcPr marL="54000" marR="54000" marT="18000" marB="18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40128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7D9CC5-2055-1416-D558-8FFFBC279C50}"/>
              </a:ext>
            </a:extLst>
          </p:cNvPr>
          <p:cNvSpPr txBox="1"/>
          <p:nvPr/>
        </p:nvSpPr>
        <p:spPr>
          <a:xfrm>
            <a:off x="290998" y="416589"/>
            <a:ext cx="5405367" cy="3715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ja-JP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“Don’t separate, but measure multiple species at once”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A6B5A3C-7102-E183-EEC4-D7C6D19B543C}"/>
              </a:ext>
            </a:extLst>
          </p:cNvPr>
          <p:cNvGrpSpPr/>
          <p:nvPr/>
        </p:nvGrpSpPr>
        <p:grpSpPr>
          <a:xfrm>
            <a:off x="175841" y="859436"/>
            <a:ext cx="8198740" cy="4512085"/>
            <a:chOff x="-681409" y="915045"/>
            <a:chExt cx="8198740" cy="451208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A33D65-149C-8124-C5D7-FB84AAB7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998" y="915045"/>
              <a:ext cx="7226333" cy="4512085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A6CE016-97BB-1566-C0C9-FADA01E9005F}"/>
                </a:ext>
              </a:extLst>
            </p:cNvPr>
            <p:cNvSpPr txBox="1"/>
            <p:nvPr/>
          </p:nvSpPr>
          <p:spPr>
            <a:xfrm>
              <a:off x="3933560" y="2916113"/>
              <a:ext cx="540830" cy="2791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lIns="90000" tIns="46800" rIns="90000" bIns="4680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KISS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C371BCC-76C1-3C20-B97D-061436A5EBDE}"/>
                </a:ext>
              </a:extLst>
            </p:cNvPr>
            <p:cNvSpPr txBox="1"/>
            <p:nvPr/>
          </p:nvSpPr>
          <p:spPr>
            <a:xfrm>
              <a:off x="-681409" y="1378326"/>
              <a:ext cx="1009357" cy="2791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lIns="90000" tIns="46800" rIns="90000" bIns="4680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MRTOF-MS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7101E040-403C-E7E8-FF94-19F890902B11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327948" y="1517916"/>
              <a:ext cx="338435" cy="1247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glow rad="635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98F5E5D-1337-B037-5DFE-1D52F6006141}"/>
                </a:ext>
              </a:extLst>
            </p:cNvPr>
            <p:cNvSpPr txBox="1"/>
            <p:nvPr/>
          </p:nvSpPr>
          <p:spPr>
            <a:xfrm>
              <a:off x="224189" y="2759721"/>
              <a:ext cx="1646902" cy="2791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lIns="90000" tIns="46800" rIns="90000" bIns="4680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spectrometer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08550DC7-D36E-84AF-F10B-5D183E4545B5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V="1">
              <a:off x="1047640" y="2202288"/>
              <a:ext cx="391736" cy="5574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glow rad="63500">
                <a:schemeClr val="bg1">
                  <a:alpha val="7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ne 22">
            <a:extLst>
              <a:ext uri="{FF2B5EF4-FFF2-40B4-BE49-F238E27FC236}">
                <a16:creationId xmlns:a16="http://schemas.microsoft.com/office/drawing/2014/main" id="{020006F5-798B-F976-4DFD-4DF72A638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136" y="2146679"/>
            <a:ext cx="1733473" cy="14449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4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17" name="グループ化 34">
            <a:extLst>
              <a:ext uri="{FF2B5EF4-FFF2-40B4-BE49-F238E27FC236}">
                <a16:creationId xmlns:a16="http://schemas.microsoft.com/office/drawing/2014/main" id="{132DD278-0900-D2F2-91F6-4FD3CC19BF0A}"/>
              </a:ext>
            </a:extLst>
          </p:cNvPr>
          <p:cNvGrpSpPr>
            <a:grpSpLocks/>
          </p:cNvGrpSpPr>
          <p:nvPr/>
        </p:nvGrpSpPr>
        <p:grpSpPr bwMode="auto">
          <a:xfrm>
            <a:off x="8011608" y="1443909"/>
            <a:ext cx="3638937" cy="1591083"/>
            <a:chOff x="5940048" y="4191006"/>
            <a:chExt cx="3425210" cy="1475453"/>
          </a:xfrm>
        </p:grpSpPr>
        <p:sp>
          <p:nvSpPr>
            <p:cNvPr id="18" name="正方形/長方形 35">
              <a:extLst>
                <a:ext uri="{FF2B5EF4-FFF2-40B4-BE49-F238E27FC236}">
                  <a16:creationId xmlns:a16="http://schemas.microsoft.com/office/drawing/2014/main" id="{2C20607E-A515-8B62-8E97-0772B2C3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048" y="4191006"/>
              <a:ext cx="3425210" cy="147545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4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テキスト ボックス 36">
              <a:extLst>
                <a:ext uri="{FF2B5EF4-FFF2-40B4-BE49-F238E27FC236}">
                  <a16:creationId xmlns:a16="http://schemas.microsoft.com/office/drawing/2014/main" id="{D72BA724-1F9A-3A77-2219-6936450B9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197" y="4223861"/>
              <a:ext cx="1395689" cy="19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Gas cell chamber</a:t>
              </a:r>
            </a:p>
          </p:txBody>
        </p:sp>
        <p:sp>
          <p:nvSpPr>
            <p:cNvPr id="24" name="テキスト ボックス 37">
              <a:extLst>
                <a:ext uri="{FF2B5EF4-FFF2-40B4-BE49-F238E27FC236}">
                  <a16:creationId xmlns:a16="http://schemas.microsoft.com/office/drawing/2014/main" id="{2C81F33E-9991-8E32-6E2E-808CD9E2A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361" y="4419797"/>
              <a:ext cx="3182172" cy="119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42875" indent="-142875"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Target system</a:t>
              </a:r>
            </a:p>
            <a:p>
              <a:pPr marL="352425" indent="-171450" eaLnBrk="1" fontAlgn="ctr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Large rotating </a:t>
              </a:r>
              <a:r>
                <a:rPr lang="en-US" altLang="ja-JP" sz="1400" baseline="30000" dirty="0" err="1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nat</a:t>
              </a:r>
              <a:r>
                <a:rPr lang="en-US" altLang="ja-JP" sz="1400" dirty="0" err="1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</a:t>
              </a: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target</a:t>
              </a:r>
            </a:p>
            <a:p>
              <a:pPr eaLnBrk="1" fontAlgn="ctr" hangingPunct="1"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RF helium gas cell</a:t>
              </a:r>
            </a:p>
            <a:p>
              <a:pPr marL="352425" indent="-171450" eaLnBrk="1" fontAlgn="ctr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High beam intensity</a:t>
              </a:r>
            </a:p>
            <a:p>
              <a:pPr marL="352425" indent="-171450" eaLnBrk="1" fontAlgn="ctr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Collection of reaction products as ions</a:t>
              </a:r>
            </a:p>
            <a:p>
              <a:pPr marL="352425" indent="-171450" eaLnBrk="1" fontAlgn="ctr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Fast extraction</a:t>
              </a:r>
            </a:p>
          </p:txBody>
        </p:sp>
      </p:grpSp>
      <p:sp>
        <p:nvSpPr>
          <p:cNvPr id="33" name="Line 22">
            <a:extLst>
              <a:ext uri="{FF2B5EF4-FFF2-40B4-BE49-F238E27FC236}">
                <a16:creationId xmlns:a16="http://schemas.microsoft.com/office/drawing/2014/main" id="{2EA3DD1B-0F5E-001D-88FD-E1CE5D1BBA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7500" y="3361509"/>
            <a:ext cx="1352162" cy="2301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4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34" name="グループ化 34">
            <a:extLst>
              <a:ext uri="{FF2B5EF4-FFF2-40B4-BE49-F238E27FC236}">
                <a16:creationId xmlns:a16="http://schemas.microsoft.com/office/drawing/2014/main" id="{1C1A2739-7F53-925B-023A-137315CA456E}"/>
              </a:ext>
            </a:extLst>
          </p:cNvPr>
          <p:cNvGrpSpPr>
            <a:grpSpLocks/>
          </p:cNvGrpSpPr>
          <p:nvPr/>
        </p:nvGrpSpPr>
        <p:grpSpPr bwMode="auto">
          <a:xfrm>
            <a:off x="8019662" y="3114788"/>
            <a:ext cx="3024090" cy="703364"/>
            <a:chOff x="5940047" y="4191007"/>
            <a:chExt cx="3839485" cy="652248"/>
          </a:xfrm>
        </p:grpSpPr>
        <p:sp>
          <p:nvSpPr>
            <p:cNvPr id="35" name="正方形/長方形 35">
              <a:extLst>
                <a:ext uri="{FF2B5EF4-FFF2-40B4-BE49-F238E27FC236}">
                  <a16:creationId xmlns:a16="http://schemas.microsoft.com/office/drawing/2014/main" id="{FA3B8FEB-3157-B96E-991F-01AA385DB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047" y="4191007"/>
              <a:ext cx="3782336" cy="65224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4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テキスト ボックス 36">
              <a:extLst>
                <a:ext uri="{FF2B5EF4-FFF2-40B4-BE49-F238E27FC236}">
                  <a16:creationId xmlns:a16="http://schemas.microsoft.com/office/drawing/2014/main" id="{D7CB8AF9-B695-F0EA-86A7-34D4EBB25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197" y="4223861"/>
              <a:ext cx="1587396" cy="19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85750" indent="-285750" eaLnBrk="1" fontAlgn="ctr" hangingPunct="1"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MRTOF-MS</a:t>
              </a:r>
            </a:p>
          </p:txBody>
        </p:sp>
        <p:sp>
          <p:nvSpPr>
            <p:cNvPr id="37" name="テキスト ボックス 37">
              <a:extLst>
                <a:ext uri="{FF2B5EF4-FFF2-40B4-BE49-F238E27FC236}">
                  <a16:creationId xmlns:a16="http://schemas.microsoft.com/office/drawing/2014/main" id="{D1114F56-53D8-007A-651C-5782D4B0E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361" y="4419797"/>
              <a:ext cx="3725171" cy="39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42875" indent="-142875"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352425" indent="-171450" eaLnBrk="1" fontAlgn="ctr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Direct mass measurements of extracted ions</a:t>
              </a:r>
            </a:p>
          </p:txBody>
        </p:sp>
      </p:grpSp>
      <p:sp>
        <p:nvSpPr>
          <p:cNvPr id="38" name="Line 22">
            <a:extLst>
              <a:ext uri="{FF2B5EF4-FFF2-40B4-BE49-F238E27FC236}">
                <a16:creationId xmlns:a16="http://schemas.microsoft.com/office/drawing/2014/main" id="{BB0E79ED-7CCB-6ADB-9F86-4BCEEC1DE1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01572" y="4355419"/>
            <a:ext cx="925911" cy="5023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39" name="グループ化 34">
            <a:extLst>
              <a:ext uri="{FF2B5EF4-FFF2-40B4-BE49-F238E27FC236}">
                <a16:creationId xmlns:a16="http://schemas.microsoft.com/office/drawing/2014/main" id="{4DD5CD5B-C333-EB7C-0739-69A6A1DA8982}"/>
              </a:ext>
            </a:extLst>
          </p:cNvPr>
          <p:cNvGrpSpPr>
            <a:grpSpLocks/>
          </p:cNvGrpSpPr>
          <p:nvPr/>
        </p:nvGrpSpPr>
        <p:grpSpPr bwMode="auto">
          <a:xfrm>
            <a:off x="5827483" y="4580492"/>
            <a:ext cx="3299888" cy="703365"/>
            <a:chOff x="5940049" y="4191006"/>
            <a:chExt cx="3106074" cy="652249"/>
          </a:xfrm>
        </p:grpSpPr>
        <p:sp>
          <p:nvSpPr>
            <p:cNvPr id="40" name="正方形/長方形 35">
              <a:extLst>
                <a:ext uri="{FF2B5EF4-FFF2-40B4-BE49-F238E27FC236}">
                  <a16:creationId xmlns:a16="http://schemas.microsoft.com/office/drawing/2014/main" id="{7615EAC7-9FBF-7FCA-3EAD-FB5F6095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049" y="4191006"/>
              <a:ext cx="3106074" cy="65224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4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1" name="テキスト ボックス 36">
              <a:extLst>
                <a:ext uri="{FF2B5EF4-FFF2-40B4-BE49-F238E27FC236}">
                  <a16:creationId xmlns:a16="http://schemas.microsoft.com/office/drawing/2014/main" id="{C660A13B-1AAA-83FF-59C7-915AA6008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197" y="4223861"/>
              <a:ext cx="2726256" cy="19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85750" indent="-285750" eaLnBrk="1" fontAlgn="ctr" hangingPunct="1">
                <a:spcBef>
                  <a:spcPct val="0"/>
                </a:spcBef>
                <a:buFont typeface="Wingdings" panose="05000000000000000000" pitchFamily="2" charset="2"/>
                <a:buChar char="u"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Variable mass-range separator</a:t>
              </a:r>
            </a:p>
          </p:txBody>
        </p:sp>
        <p:sp>
          <p:nvSpPr>
            <p:cNvPr id="42" name="テキスト ボックス 37">
              <a:extLst>
                <a:ext uri="{FF2B5EF4-FFF2-40B4-BE49-F238E27FC236}">
                  <a16:creationId xmlns:a16="http://schemas.microsoft.com/office/drawing/2014/main" id="{EA92A0C0-A206-1839-5742-1A7DD8880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362" y="4419797"/>
              <a:ext cx="2991761" cy="39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42875" indent="-142875"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352425" indent="-171450" eaLnBrk="1" fontAlgn="ctr" hangingPunct="1">
                <a:spcBef>
                  <a:spcPct val="0"/>
                </a:spcBef>
              </a:pPr>
              <a:r>
                <a:rPr lang="en-US" altLang="ja-JP" sz="14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Simultaneous transport of ions with different mass numbers</a:t>
              </a:r>
            </a:p>
          </p:txBody>
        </p:sp>
      </p:grp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351DA90-5A55-CEB4-EB49-42E1A90C24F6}"/>
              </a:ext>
            </a:extLst>
          </p:cNvPr>
          <p:cNvCxnSpPr>
            <a:cxnSpLocks/>
          </p:cNvCxnSpPr>
          <p:nvPr/>
        </p:nvCxnSpPr>
        <p:spPr>
          <a:xfrm flipH="1">
            <a:off x="6109161" y="4021711"/>
            <a:ext cx="252204" cy="296878"/>
          </a:xfrm>
          <a:prstGeom prst="straightConnector1">
            <a:avLst/>
          </a:prstGeom>
          <a:ln w="76200">
            <a:solidFill>
              <a:srgbClr val="FFFF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87EA3B00-B6FA-2BEC-8295-13B074A19F20}"/>
              </a:ext>
            </a:extLst>
          </p:cNvPr>
          <p:cNvSpPr/>
          <p:nvPr/>
        </p:nvSpPr>
        <p:spPr>
          <a:xfrm>
            <a:off x="6360160" y="3770630"/>
            <a:ext cx="317500" cy="223520"/>
          </a:xfrm>
          <a:custGeom>
            <a:avLst/>
            <a:gdLst>
              <a:gd name="connsiteX0" fmla="*/ 0 w 342900"/>
              <a:gd name="connsiteY0" fmla="*/ 99060 h 198120"/>
              <a:gd name="connsiteX1" fmla="*/ 152400 w 342900"/>
              <a:gd name="connsiteY1" fmla="*/ 198120 h 198120"/>
              <a:gd name="connsiteX2" fmla="*/ 342900 w 342900"/>
              <a:gd name="connsiteY2" fmla="*/ 0 h 198120"/>
              <a:gd name="connsiteX0" fmla="*/ 0 w 330200"/>
              <a:gd name="connsiteY0" fmla="*/ 73660 h 198120"/>
              <a:gd name="connsiteX1" fmla="*/ 139700 w 330200"/>
              <a:gd name="connsiteY1" fmla="*/ 198120 h 198120"/>
              <a:gd name="connsiteX2" fmla="*/ 330200 w 330200"/>
              <a:gd name="connsiteY2" fmla="*/ 0 h 198120"/>
              <a:gd name="connsiteX0" fmla="*/ 0 w 330200"/>
              <a:gd name="connsiteY0" fmla="*/ 73660 h 172720"/>
              <a:gd name="connsiteX1" fmla="*/ 184150 w 330200"/>
              <a:gd name="connsiteY1" fmla="*/ 172720 h 172720"/>
              <a:gd name="connsiteX2" fmla="*/ 330200 w 330200"/>
              <a:gd name="connsiteY2" fmla="*/ 0 h 172720"/>
              <a:gd name="connsiteX0" fmla="*/ 0 w 330200"/>
              <a:gd name="connsiteY0" fmla="*/ 73660 h 191770"/>
              <a:gd name="connsiteX1" fmla="*/ 171450 w 330200"/>
              <a:gd name="connsiteY1" fmla="*/ 191770 h 191770"/>
              <a:gd name="connsiteX2" fmla="*/ 330200 w 330200"/>
              <a:gd name="connsiteY2" fmla="*/ 0 h 191770"/>
              <a:gd name="connsiteX0" fmla="*/ 0 w 317500"/>
              <a:gd name="connsiteY0" fmla="*/ 105410 h 223520"/>
              <a:gd name="connsiteX1" fmla="*/ 171450 w 317500"/>
              <a:gd name="connsiteY1" fmla="*/ 223520 h 223520"/>
              <a:gd name="connsiteX2" fmla="*/ 317500 w 317500"/>
              <a:gd name="connsiteY2" fmla="*/ 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223520">
                <a:moveTo>
                  <a:pt x="0" y="105410"/>
                </a:moveTo>
                <a:lnTo>
                  <a:pt x="171450" y="223520"/>
                </a:lnTo>
                <a:lnTo>
                  <a:pt x="317500" y="0"/>
                </a:lnTo>
              </a:path>
            </a:pathLst>
          </a:custGeom>
          <a:noFill/>
          <a:ln w="76200">
            <a:solidFill>
              <a:srgbClr val="FFFF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5521F88-50CF-3849-D75A-241ABB2D8563}"/>
              </a:ext>
            </a:extLst>
          </p:cNvPr>
          <p:cNvCxnSpPr>
            <a:cxnSpLocks/>
          </p:cNvCxnSpPr>
          <p:nvPr/>
        </p:nvCxnSpPr>
        <p:spPr>
          <a:xfrm flipH="1" flipV="1">
            <a:off x="4598853" y="3858898"/>
            <a:ext cx="580787" cy="1352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28B25B1-9C28-600E-4EC6-7343CCF21EDB}"/>
              </a:ext>
            </a:extLst>
          </p:cNvPr>
          <p:cNvCxnSpPr>
            <a:cxnSpLocks/>
          </p:cNvCxnSpPr>
          <p:nvPr/>
        </p:nvCxnSpPr>
        <p:spPr>
          <a:xfrm flipV="1">
            <a:off x="4014217" y="2636486"/>
            <a:ext cx="182109" cy="513731"/>
          </a:xfrm>
          <a:prstGeom prst="straightConnector1">
            <a:avLst/>
          </a:prstGeom>
          <a:ln w="76200">
            <a:solidFill>
              <a:srgbClr val="FFFF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C3FFBD8-FABC-BE16-9039-5070F26E74BE}"/>
              </a:ext>
            </a:extLst>
          </p:cNvPr>
          <p:cNvSpPr/>
          <p:nvPr/>
        </p:nvSpPr>
        <p:spPr>
          <a:xfrm>
            <a:off x="4036829" y="2082659"/>
            <a:ext cx="387350" cy="379730"/>
          </a:xfrm>
          <a:custGeom>
            <a:avLst/>
            <a:gdLst>
              <a:gd name="connsiteX0" fmla="*/ 0 w 342900"/>
              <a:gd name="connsiteY0" fmla="*/ 99060 h 198120"/>
              <a:gd name="connsiteX1" fmla="*/ 152400 w 342900"/>
              <a:gd name="connsiteY1" fmla="*/ 198120 h 198120"/>
              <a:gd name="connsiteX2" fmla="*/ 342900 w 342900"/>
              <a:gd name="connsiteY2" fmla="*/ 0 h 198120"/>
              <a:gd name="connsiteX0" fmla="*/ 0 w 330200"/>
              <a:gd name="connsiteY0" fmla="*/ 73660 h 198120"/>
              <a:gd name="connsiteX1" fmla="*/ 139700 w 330200"/>
              <a:gd name="connsiteY1" fmla="*/ 198120 h 198120"/>
              <a:gd name="connsiteX2" fmla="*/ 330200 w 330200"/>
              <a:gd name="connsiteY2" fmla="*/ 0 h 198120"/>
              <a:gd name="connsiteX0" fmla="*/ 0 w 330200"/>
              <a:gd name="connsiteY0" fmla="*/ 73660 h 172720"/>
              <a:gd name="connsiteX1" fmla="*/ 184150 w 330200"/>
              <a:gd name="connsiteY1" fmla="*/ 172720 h 172720"/>
              <a:gd name="connsiteX2" fmla="*/ 330200 w 330200"/>
              <a:gd name="connsiteY2" fmla="*/ 0 h 172720"/>
              <a:gd name="connsiteX0" fmla="*/ 0 w 330200"/>
              <a:gd name="connsiteY0" fmla="*/ 73660 h 191770"/>
              <a:gd name="connsiteX1" fmla="*/ 171450 w 330200"/>
              <a:gd name="connsiteY1" fmla="*/ 191770 h 191770"/>
              <a:gd name="connsiteX2" fmla="*/ 330200 w 330200"/>
              <a:gd name="connsiteY2" fmla="*/ 0 h 191770"/>
              <a:gd name="connsiteX0" fmla="*/ 0 w 317500"/>
              <a:gd name="connsiteY0" fmla="*/ 105410 h 223520"/>
              <a:gd name="connsiteX1" fmla="*/ 171450 w 317500"/>
              <a:gd name="connsiteY1" fmla="*/ 223520 h 223520"/>
              <a:gd name="connsiteX2" fmla="*/ 317500 w 317500"/>
              <a:gd name="connsiteY2" fmla="*/ 0 h 223520"/>
              <a:gd name="connsiteX0" fmla="*/ 0 w 317500"/>
              <a:gd name="connsiteY0" fmla="*/ 308610 h 308610"/>
              <a:gd name="connsiteX1" fmla="*/ 95250 w 317500"/>
              <a:gd name="connsiteY1" fmla="*/ 0 h 308610"/>
              <a:gd name="connsiteX2" fmla="*/ 317500 w 317500"/>
              <a:gd name="connsiteY2" fmla="*/ 203200 h 308610"/>
              <a:gd name="connsiteX0" fmla="*/ 19050 w 222250"/>
              <a:gd name="connsiteY0" fmla="*/ 392430 h 392430"/>
              <a:gd name="connsiteX1" fmla="*/ 0 w 222250"/>
              <a:gd name="connsiteY1" fmla="*/ 0 h 392430"/>
              <a:gd name="connsiteX2" fmla="*/ 222250 w 222250"/>
              <a:gd name="connsiteY2" fmla="*/ 203200 h 392430"/>
              <a:gd name="connsiteX0" fmla="*/ 0 w 203200"/>
              <a:gd name="connsiteY0" fmla="*/ 285750 h 285750"/>
              <a:gd name="connsiteX1" fmla="*/ 110490 w 203200"/>
              <a:gd name="connsiteY1" fmla="*/ 0 h 285750"/>
              <a:gd name="connsiteX2" fmla="*/ 203200 w 203200"/>
              <a:gd name="connsiteY2" fmla="*/ 96520 h 285750"/>
              <a:gd name="connsiteX0" fmla="*/ 132080 w 242570"/>
              <a:gd name="connsiteY0" fmla="*/ 341630 h 341630"/>
              <a:gd name="connsiteX1" fmla="*/ 242570 w 242570"/>
              <a:gd name="connsiteY1" fmla="*/ 55880 h 341630"/>
              <a:gd name="connsiteX2" fmla="*/ 0 w 242570"/>
              <a:gd name="connsiteY2" fmla="*/ 0 h 341630"/>
              <a:gd name="connsiteX0" fmla="*/ 276860 w 387350"/>
              <a:gd name="connsiteY0" fmla="*/ 341630 h 341630"/>
              <a:gd name="connsiteX1" fmla="*/ 387350 w 387350"/>
              <a:gd name="connsiteY1" fmla="*/ 55880 h 341630"/>
              <a:gd name="connsiteX2" fmla="*/ 0 w 387350"/>
              <a:gd name="connsiteY2" fmla="*/ 0 h 341630"/>
              <a:gd name="connsiteX0" fmla="*/ 254000 w 364490"/>
              <a:gd name="connsiteY0" fmla="*/ 394970 h 394970"/>
              <a:gd name="connsiteX1" fmla="*/ 364490 w 364490"/>
              <a:gd name="connsiteY1" fmla="*/ 109220 h 394970"/>
              <a:gd name="connsiteX2" fmla="*/ 0 w 364490"/>
              <a:gd name="connsiteY2" fmla="*/ 0 h 394970"/>
              <a:gd name="connsiteX0" fmla="*/ 276860 w 387350"/>
              <a:gd name="connsiteY0" fmla="*/ 341630 h 341630"/>
              <a:gd name="connsiteX1" fmla="*/ 387350 w 387350"/>
              <a:gd name="connsiteY1" fmla="*/ 55880 h 341630"/>
              <a:gd name="connsiteX2" fmla="*/ 0 w 387350"/>
              <a:gd name="connsiteY2" fmla="*/ 0 h 341630"/>
              <a:gd name="connsiteX0" fmla="*/ 276860 w 387350"/>
              <a:gd name="connsiteY0" fmla="*/ 372110 h 372110"/>
              <a:gd name="connsiteX1" fmla="*/ 387350 w 387350"/>
              <a:gd name="connsiteY1" fmla="*/ 86360 h 372110"/>
              <a:gd name="connsiteX2" fmla="*/ 0 w 387350"/>
              <a:gd name="connsiteY2" fmla="*/ 0 h 372110"/>
              <a:gd name="connsiteX0" fmla="*/ 276860 w 387350"/>
              <a:gd name="connsiteY0" fmla="*/ 372110 h 372110"/>
              <a:gd name="connsiteX1" fmla="*/ 387350 w 387350"/>
              <a:gd name="connsiteY1" fmla="*/ 86360 h 372110"/>
              <a:gd name="connsiteX2" fmla="*/ 0 w 387350"/>
              <a:gd name="connsiteY2" fmla="*/ 0 h 372110"/>
              <a:gd name="connsiteX0" fmla="*/ 299720 w 387350"/>
              <a:gd name="connsiteY0" fmla="*/ 379730 h 379730"/>
              <a:gd name="connsiteX1" fmla="*/ 387350 w 387350"/>
              <a:gd name="connsiteY1" fmla="*/ 86360 h 379730"/>
              <a:gd name="connsiteX2" fmla="*/ 0 w 387350"/>
              <a:gd name="connsiteY2" fmla="*/ 0 h 37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" h="379730">
                <a:moveTo>
                  <a:pt x="299720" y="379730"/>
                </a:moveTo>
                <a:lnTo>
                  <a:pt x="387350" y="8636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FFFF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8397CB17-52A3-BF09-DAB8-889A2730EBEF}"/>
              </a:ext>
            </a:extLst>
          </p:cNvPr>
          <p:cNvCxnSpPr>
            <a:cxnSpLocks/>
          </p:cNvCxnSpPr>
          <p:nvPr/>
        </p:nvCxnSpPr>
        <p:spPr>
          <a:xfrm flipH="1">
            <a:off x="6952534" y="2376774"/>
            <a:ext cx="312178" cy="5158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FDDB7889-2D79-A273-9BDD-78ADE0554003}"/>
              </a:ext>
            </a:extLst>
          </p:cNvPr>
          <p:cNvCxnSpPr>
            <a:cxnSpLocks/>
          </p:cNvCxnSpPr>
          <p:nvPr/>
        </p:nvCxnSpPr>
        <p:spPr>
          <a:xfrm flipH="1">
            <a:off x="6202546" y="1922327"/>
            <a:ext cx="592114" cy="3018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med" len="sm"/>
          </a:ln>
          <a:effectLst>
            <a:glow rad="381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6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正方形/長方形 2077">
            <a:extLst>
              <a:ext uri="{FF2B5EF4-FFF2-40B4-BE49-F238E27FC236}">
                <a16:creationId xmlns:a16="http://schemas.microsoft.com/office/drawing/2014/main" id="{5052C6A0-E7AB-697A-AB0F-CF772281858D}"/>
              </a:ext>
            </a:extLst>
          </p:cNvPr>
          <p:cNvSpPr/>
          <p:nvPr/>
        </p:nvSpPr>
        <p:spPr>
          <a:xfrm>
            <a:off x="7519031" y="4533379"/>
            <a:ext cx="1222013" cy="1555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79" name="正方形/長方形 2078">
            <a:extLst>
              <a:ext uri="{FF2B5EF4-FFF2-40B4-BE49-F238E27FC236}">
                <a16:creationId xmlns:a16="http://schemas.microsoft.com/office/drawing/2014/main" id="{4DA2538B-5AFF-A9ED-B6F8-1E3572231785}"/>
              </a:ext>
            </a:extLst>
          </p:cNvPr>
          <p:cNvSpPr/>
          <p:nvPr/>
        </p:nvSpPr>
        <p:spPr>
          <a:xfrm>
            <a:off x="7219832" y="4929254"/>
            <a:ext cx="1222013" cy="24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18CB532-A7F7-8A3D-41AC-60D214B0C5EF}"/>
                  </a:ext>
                </a:extLst>
              </p:cNvPr>
              <p:cNvSpPr txBox="1"/>
              <p:nvPr/>
            </p:nvSpPr>
            <p:spPr>
              <a:xfrm>
                <a:off x="5780671" y="4190067"/>
                <a:ext cx="22358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224 </a:t>
                </a:r>
                <a:r>
                  <a:rPr lang="en-US" altLang="ja-JP" sz="16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BeCu</a:t>
                </a: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wires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𝜙</m:t>
                    </m:r>
                  </m:oMath>
                </a14:m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100 mm , 0.6 mm pitch</a:t>
                </a: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18CB532-A7F7-8A3D-41AC-60D214B0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71" y="4190067"/>
                <a:ext cx="2235805" cy="492443"/>
              </a:xfrm>
              <a:prstGeom prst="rect">
                <a:avLst/>
              </a:prstGeom>
              <a:blipFill>
                <a:blip r:embed="rId2"/>
                <a:stretch>
                  <a:fillRect l="-5450" t="-12346" r="-4360" b="-24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826D660-4F95-FDBF-9BF2-0A7FC093D921}"/>
                  </a:ext>
                </a:extLst>
              </p:cNvPr>
              <p:cNvSpPr txBox="1"/>
              <p:nvPr/>
            </p:nvSpPr>
            <p:spPr>
              <a:xfrm>
                <a:off x="7536734" y="5185605"/>
                <a:ext cx="763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RF :0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°</m:t>
                    </m:r>
                  </m:oMath>
                </a14:m>
                <a:endParaRPr lang="ja-JP" altLang="en-US" sz="1600" baseline="30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826D660-4F95-FDBF-9BF2-0A7FC093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734" y="5185605"/>
                <a:ext cx="763351" cy="338554"/>
              </a:xfrm>
              <a:prstGeom prst="rect">
                <a:avLst/>
              </a:prstGeom>
              <a:blipFill>
                <a:blip r:embed="rId3"/>
                <a:stretch>
                  <a:fillRect l="-3968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D41F9FE-F893-5147-3824-A861DA53DC63}"/>
                  </a:ext>
                </a:extLst>
              </p:cNvPr>
              <p:cNvSpPr txBox="1"/>
              <p:nvPr/>
            </p:nvSpPr>
            <p:spPr>
              <a:xfrm>
                <a:off x="7544915" y="5374954"/>
                <a:ext cx="8771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RF :90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°</m:t>
                    </m:r>
                  </m:oMath>
                </a14:m>
                <a:endParaRPr lang="ja-JP" altLang="en-US" sz="1600" baseline="30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D41F9FE-F893-5147-3824-A861DA53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915" y="5374954"/>
                <a:ext cx="877163" cy="338554"/>
              </a:xfrm>
              <a:prstGeom prst="rect">
                <a:avLst/>
              </a:prstGeom>
              <a:blipFill>
                <a:blip r:embed="rId4"/>
                <a:stretch>
                  <a:fillRect l="-4167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051F5C-3371-DECE-E743-D2CC5FBDD9F4}"/>
                  </a:ext>
                </a:extLst>
              </p:cNvPr>
              <p:cNvSpPr txBox="1"/>
              <p:nvPr/>
            </p:nvSpPr>
            <p:spPr>
              <a:xfrm>
                <a:off x="7529584" y="5565254"/>
                <a:ext cx="990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RF :180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°</m:t>
                    </m:r>
                  </m:oMath>
                </a14:m>
                <a:endParaRPr lang="ja-JP" altLang="en-US" sz="1600" baseline="30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F051F5C-3371-DECE-E743-D2CC5FBDD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584" y="5565254"/>
                <a:ext cx="990977" cy="338554"/>
              </a:xfrm>
              <a:prstGeom prst="rect">
                <a:avLst/>
              </a:prstGeom>
              <a:blipFill>
                <a:blip r:embed="rId5"/>
                <a:stretch>
                  <a:fillRect l="-3067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E2B3CF03-2BDA-516C-5A8C-9938EBB80145}"/>
                  </a:ext>
                </a:extLst>
              </p:cNvPr>
              <p:cNvSpPr txBox="1"/>
              <p:nvPr/>
            </p:nvSpPr>
            <p:spPr>
              <a:xfrm>
                <a:off x="7530928" y="5762879"/>
                <a:ext cx="9909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RF :270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°</m:t>
                    </m:r>
                  </m:oMath>
                </a14:m>
                <a:endParaRPr lang="ja-JP" altLang="en-US" sz="1600" baseline="30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E2B3CF03-2BDA-516C-5A8C-9938EBB8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928" y="5762879"/>
                <a:ext cx="990977" cy="338554"/>
              </a:xfrm>
              <a:prstGeom prst="rect">
                <a:avLst/>
              </a:prstGeom>
              <a:blipFill>
                <a:blip r:embed="rId6"/>
                <a:stretch>
                  <a:fillRect l="-3067"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0" name="テキスト ボックス 2119">
                <a:extLst>
                  <a:ext uri="{FF2B5EF4-FFF2-40B4-BE49-F238E27FC236}">
                    <a16:creationId xmlns:a16="http://schemas.microsoft.com/office/drawing/2014/main" id="{AB8A0DFC-F6E6-DEBD-4EAD-9B4B605C1603}"/>
                  </a:ext>
                </a:extLst>
              </p:cNvPr>
              <p:cNvSpPr txBox="1"/>
              <p:nvPr/>
            </p:nvSpPr>
            <p:spPr>
              <a:xfrm>
                <a:off x="6462593" y="6070328"/>
                <a:ext cx="315022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Developed by NSCL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𝜀</m:t>
                    </m:r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=10%</m:t>
                    </m:r>
                  </m:oMath>
                </a14:m>
                <a:endParaRPr lang="en-US" altLang="ja-JP" b="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120" name="テキスト ボックス 2119">
                <a:extLst>
                  <a:ext uri="{FF2B5EF4-FFF2-40B4-BE49-F238E27FC236}">
                    <a16:creationId xmlns:a16="http://schemas.microsoft.com/office/drawing/2014/main" id="{AB8A0DFC-F6E6-DEBD-4EAD-9B4B605C1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593" y="6070328"/>
                <a:ext cx="3150221" cy="276999"/>
              </a:xfrm>
              <a:prstGeom prst="rect">
                <a:avLst/>
              </a:prstGeom>
              <a:blipFill>
                <a:blip r:embed="rId7"/>
                <a:stretch>
                  <a:fillRect l="-4449" t="-28889" r="-2128" b="-5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12" name="Picture 2" descr="C:\Users\kazu\Desktop\KEK\KISS project\KISSmeeting\meeting20210402\photo_2021-03-31_15-38-37.jpg">
            <a:extLst>
              <a:ext uri="{FF2B5EF4-FFF2-40B4-BE49-F238E27FC236}">
                <a16:creationId xmlns:a16="http://schemas.microsoft.com/office/drawing/2014/main" id="{E68D38E8-DE22-2DEF-06FC-A755F49E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16" y="862065"/>
            <a:ext cx="2556303" cy="34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6" name="グループ化 2085">
            <a:extLst>
              <a:ext uri="{FF2B5EF4-FFF2-40B4-BE49-F238E27FC236}">
                <a16:creationId xmlns:a16="http://schemas.microsoft.com/office/drawing/2014/main" id="{C03CF2BE-C380-2CA1-045D-ECB3DDE91AA3}"/>
              </a:ext>
            </a:extLst>
          </p:cNvPr>
          <p:cNvGrpSpPr/>
          <p:nvPr/>
        </p:nvGrpSpPr>
        <p:grpSpPr>
          <a:xfrm rot="5400000">
            <a:off x="8896216" y="1853323"/>
            <a:ext cx="319318" cy="369332"/>
            <a:chOff x="4553304" y="2009682"/>
            <a:chExt cx="319318" cy="369332"/>
          </a:xfrm>
        </p:grpSpPr>
        <p:sp>
          <p:nvSpPr>
            <p:cNvPr id="2075" name="円/楕円 135">
              <a:extLst>
                <a:ext uri="{FF2B5EF4-FFF2-40B4-BE49-F238E27FC236}">
                  <a16:creationId xmlns:a16="http://schemas.microsoft.com/office/drawing/2014/main" id="{DF09455E-63C5-256D-C32D-9D035D341959}"/>
                </a:ext>
              </a:extLst>
            </p:cNvPr>
            <p:cNvSpPr/>
            <p:nvPr/>
          </p:nvSpPr>
          <p:spPr>
            <a:xfrm>
              <a:off x="4631013" y="2134592"/>
              <a:ext cx="137045" cy="13899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82" name="テキスト ボックス 2081">
              <a:extLst>
                <a:ext uri="{FF2B5EF4-FFF2-40B4-BE49-F238E27FC236}">
                  <a16:creationId xmlns:a16="http://schemas.microsoft.com/office/drawing/2014/main" id="{1163FE69-59E7-EE94-BE88-47B60D188312}"/>
                </a:ext>
              </a:extLst>
            </p:cNvPr>
            <p:cNvSpPr txBox="1"/>
            <p:nvPr/>
          </p:nvSpPr>
          <p:spPr>
            <a:xfrm>
              <a:off x="4553304" y="200968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endParaRPr lang="ja-JP" alt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2083" name="直線矢印コネクタ 2082">
            <a:extLst>
              <a:ext uri="{FF2B5EF4-FFF2-40B4-BE49-F238E27FC236}">
                <a16:creationId xmlns:a16="http://schemas.microsoft.com/office/drawing/2014/main" id="{C14AC4D1-1313-4FDE-07EE-7C776B9833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69494" y="1890727"/>
            <a:ext cx="2733" cy="30526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1" name="グループ化 2090">
            <a:extLst>
              <a:ext uri="{FF2B5EF4-FFF2-40B4-BE49-F238E27FC236}">
                <a16:creationId xmlns:a16="http://schemas.microsoft.com/office/drawing/2014/main" id="{22BF4433-B14C-FDCC-2B09-46A84D39CE77}"/>
              </a:ext>
            </a:extLst>
          </p:cNvPr>
          <p:cNvGrpSpPr/>
          <p:nvPr/>
        </p:nvGrpSpPr>
        <p:grpSpPr>
          <a:xfrm rot="5400000">
            <a:off x="9216667" y="2239472"/>
            <a:ext cx="319318" cy="543402"/>
            <a:chOff x="5026488" y="1602196"/>
            <a:chExt cx="319318" cy="543402"/>
          </a:xfrm>
        </p:grpSpPr>
        <p:grpSp>
          <p:nvGrpSpPr>
            <p:cNvPr id="2087" name="グループ化 2086">
              <a:extLst>
                <a:ext uri="{FF2B5EF4-FFF2-40B4-BE49-F238E27FC236}">
                  <a16:creationId xmlns:a16="http://schemas.microsoft.com/office/drawing/2014/main" id="{C31CBC15-393B-5770-2AB6-A0F2086853F3}"/>
                </a:ext>
              </a:extLst>
            </p:cNvPr>
            <p:cNvGrpSpPr/>
            <p:nvPr/>
          </p:nvGrpSpPr>
          <p:grpSpPr>
            <a:xfrm>
              <a:off x="5026488" y="1776266"/>
              <a:ext cx="319318" cy="369332"/>
              <a:chOff x="4553304" y="2009682"/>
              <a:chExt cx="319318" cy="369332"/>
            </a:xfrm>
          </p:grpSpPr>
          <p:sp>
            <p:nvSpPr>
              <p:cNvPr id="2088" name="円/楕円 135">
                <a:extLst>
                  <a:ext uri="{FF2B5EF4-FFF2-40B4-BE49-F238E27FC236}">
                    <a16:creationId xmlns:a16="http://schemas.microsoft.com/office/drawing/2014/main" id="{0C10546F-BCF8-AF34-BB6D-6F5EBA1FE40A}"/>
                  </a:ext>
                </a:extLst>
              </p:cNvPr>
              <p:cNvSpPr/>
              <p:nvPr/>
            </p:nvSpPr>
            <p:spPr>
              <a:xfrm>
                <a:off x="4631013" y="2134592"/>
                <a:ext cx="137045" cy="1389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089" name="テキスト ボックス 2088">
                <a:extLst>
                  <a:ext uri="{FF2B5EF4-FFF2-40B4-BE49-F238E27FC236}">
                    <a16:creationId xmlns:a16="http://schemas.microsoft.com/office/drawing/2014/main" id="{286A8753-1841-E2A7-B37D-02C7F5599600}"/>
                  </a:ext>
                </a:extLst>
              </p:cNvPr>
              <p:cNvSpPr txBox="1"/>
              <p:nvPr/>
            </p:nvSpPr>
            <p:spPr>
              <a:xfrm>
                <a:off x="4553304" y="2009682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+</a:t>
                </a:r>
                <a:endParaRPr lang="ja-JP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2090" name="直線矢印コネクタ 2089">
              <a:extLst>
                <a:ext uri="{FF2B5EF4-FFF2-40B4-BE49-F238E27FC236}">
                  <a16:creationId xmlns:a16="http://schemas.microsoft.com/office/drawing/2014/main" id="{B0DAFA51-9EA9-7314-3F2D-5E2E1473F6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1975" y="1602196"/>
              <a:ext cx="2733" cy="3052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2" name="グループ化 2091">
            <a:extLst>
              <a:ext uri="{FF2B5EF4-FFF2-40B4-BE49-F238E27FC236}">
                <a16:creationId xmlns:a16="http://schemas.microsoft.com/office/drawing/2014/main" id="{3C2F5481-4112-4BEA-6CE5-B76588A17145}"/>
              </a:ext>
            </a:extLst>
          </p:cNvPr>
          <p:cNvGrpSpPr/>
          <p:nvPr/>
        </p:nvGrpSpPr>
        <p:grpSpPr>
          <a:xfrm rot="5400000">
            <a:off x="8843140" y="2743604"/>
            <a:ext cx="319318" cy="516149"/>
            <a:chOff x="5026488" y="1629449"/>
            <a:chExt cx="319318" cy="516149"/>
          </a:xfrm>
        </p:grpSpPr>
        <p:grpSp>
          <p:nvGrpSpPr>
            <p:cNvPr id="2093" name="グループ化 2092">
              <a:extLst>
                <a:ext uri="{FF2B5EF4-FFF2-40B4-BE49-F238E27FC236}">
                  <a16:creationId xmlns:a16="http://schemas.microsoft.com/office/drawing/2014/main" id="{D3B98049-9623-6141-C03A-47B88DBC0DD4}"/>
                </a:ext>
              </a:extLst>
            </p:cNvPr>
            <p:cNvGrpSpPr/>
            <p:nvPr/>
          </p:nvGrpSpPr>
          <p:grpSpPr>
            <a:xfrm>
              <a:off x="5026488" y="1776266"/>
              <a:ext cx="319318" cy="369332"/>
              <a:chOff x="4553304" y="2009682"/>
              <a:chExt cx="319318" cy="369332"/>
            </a:xfrm>
          </p:grpSpPr>
          <p:sp>
            <p:nvSpPr>
              <p:cNvPr id="2095" name="円/楕円 135">
                <a:extLst>
                  <a:ext uri="{FF2B5EF4-FFF2-40B4-BE49-F238E27FC236}">
                    <a16:creationId xmlns:a16="http://schemas.microsoft.com/office/drawing/2014/main" id="{C098FA61-988B-10A6-2343-66E152BBA496}"/>
                  </a:ext>
                </a:extLst>
              </p:cNvPr>
              <p:cNvSpPr/>
              <p:nvPr/>
            </p:nvSpPr>
            <p:spPr>
              <a:xfrm>
                <a:off x="4631013" y="2134592"/>
                <a:ext cx="137045" cy="1389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096" name="テキスト ボックス 2095">
                <a:extLst>
                  <a:ext uri="{FF2B5EF4-FFF2-40B4-BE49-F238E27FC236}">
                    <a16:creationId xmlns:a16="http://schemas.microsoft.com/office/drawing/2014/main" id="{CD7B2F95-136A-8BD5-EEBC-BC67F4D00577}"/>
                  </a:ext>
                </a:extLst>
              </p:cNvPr>
              <p:cNvSpPr txBox="1"/>
              <p:nvPr/>
            </p:nvSpPr>
            <p:spPr>
              <a:xfrm>
                <a:off x="4553304" y="2009682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+</a:t>
                </a:r>
                <a:endParaRPr lang="ja-JP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2094" name="直線矢印コネクタ 2093">
              <a:extLst>
                <a:ext uri="{FF2B5EF4-FFF2-40B4-BE49-F238E27FC236}">
                  <a16:creationId xmlns:a16="http://schemas.microsoft.com/office/drawing/2014/main" id="{8D2B8983-5A16-8CDA-2A28-E4A8F8BDDF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9392" y="1629449"/>
              <a:ext cx="35316" cy="27801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7" name="グループ化 2096">
            <a:extLst>
              <a:ext uri="{FF2B5EF4-FFF2-40B4-BE49-F238E27FC236}">
                <a16:creationId xmlns:a16="http://schemas.microsoft.com/office/drawing/2014/main" id="{9AA54F83-700D-F1BC-3813-CDF3FD6285CE}"/>
              </a:ext>
            </a:extLst>
          </p:cNvPr>
          <p:cNvGrpSpPr/>
          <p:nvPr/>
        </p:nvGrpSpPr>
        <p:grpSpPr>
          <a:xfrm rot="5400000">
            <a:off x="9554635" y="2015421"/>
            <a:ext cx="319318" cy="543402"/>
            <a:chOff x="5026488" y="1602196"/>
            <a:chExt cx="319318" cy="543402"/>
          </a:xfrm>
        </p:grpSpPr>
        <p:grpSp>
          <p:nvGrpSpPr>
            <p:cNvPr id="2098" name="グループ化 2097">
              <a:extLst>
                <a:ext uri="{FF2B5EF4-FFF2-40B4-BE49-F238E27FC236}">
                  <a16:creationId xmlns:a16="http://schemas.microsoft.com/office/drawing/2014/main" id="{F0C898B3-2577-3CA7-98C0-6133F3438BA1}"/>
                </a:ext>
              </a:extLst>
            </p:cNvPr>
            <p:cNvGrpSpPr/>
            <p:nvPr/>
          </p:nvGrpSpPr>
          <p:grpSpPr>
            <a:xfrm>
              <a:off x="5026488" y="1776266"/>
              <a:ext cx="319318" cy="369332"/>
              <a:chOff x="4553304" y="2009682"/>
              <a:chExt cx="319318" cy="369332"/>
            </a:xfrm>
          </p:grpSpPr>
          <p:sp>
            <p:nvSpPr>
              <p:cNvPr id="2100" name="円/楕円 135">
                <a:extLst>
                  <a:ext uri="{FF2B5EF4-FFF2-40B4-BE49-F238E27FC236}">
                    <a16:creationId xmlns:a16="http://schemas.microsoft.com/office/drawing/2014/main" id="{D2A14A3F-9E1E-FA2D-9CBD-73D6BC34CCBB}"/>
                  </a:ext>
                </a:extLst>
              </p:cNvPr>
              <p:cNvSpPr/>
              <p:nvPr/>
            </p:nvSpPr>
            <p:spPr>
              <a:xfrm>
                <a:off x="4631013" y="2134592"/>
                <a:ext cx="137045" cy="1389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101" name="テキスト ボックス 2100">
                <a:extLst>
                  <a:ext uri="{FF2B5EF4-FFF2-40B4-BE49-F238E27FC236}">
                    <a16:creationId xmlns:a16="http://schemas.microsoft.com/office/drawing/2014/main" id="{33808F6D-6C2D-5F2E-71D3-9636DFA90898}"/>
                  </a:ext>
                </a:extLst>
              </p:cNvPr>
              <p:cNvSpPr txBox="1"/>
              <p:nvPr/>
            </p:nvSpPr>
            <p:spPr>
              <a:xfrm>
                <a:off x="4553304" y="2009682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+</a:t>
                </a:r>
                <a:endParaRPr lang="ja-JP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2099" name="直線矢印コネクタ 2098">
              <a:extLst>
                <a:ext uri="{FF2B5EF4-FFF2-40B4-BE49-F238E27FC236}">
                  <a16:creationId xmlns:a16="http://schemas.microsoft.com/office/drawing/2014/main" id="{3F1A413F-6489-0F34-E6EA-874AF5DD1C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71975" y="1602196"/>
              <a:ext cx="2733" cy="3052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645C738-2DA6-20DA-4AF3-24BBD76F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325" y="1"/>
            <a:ext cx="5414944" cy="4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Doughnut-shaped RF helium gas cell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0F3683A-4CC9-070B-5C0B-3C35E0F46F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1" y="529028"/>
            <a:ext cx="3210661" cy="3180900"/>
          </a:xfrm>
          <a:prstGeom prst="rect">
            <a:avLst/>
          </a:prstGeom>
        </p:spPr>
      </p:pic>
      <p:sp>
        <p:nvSpPr>
          <p:cNvPr id="42" name="上カーブ矢印 14">
            <a:extLst>
              <a:ext uri="{FF2B5EF4-FFF2-40B4-BE49-F238E27FC236}">
                <a16:creationId xmlns:a16="http://schemas.microsoft.com/office/drawing/2014/main" id="{6D6216AE-3B51-DBF6-9DD2-99A67799469A}"/>
              </a:ext>
            </a:extLst>
          </p:cNvPr>
          <p:cNvSpPr/>
          <p:nvPr/>
        </p:nvSpPr>
        <p:spPr>
          <a:xfrm rot="20538617">
            <a:off x="2007814" y="2272578"/>
            <a:ext cx="1545284" cy="657997"/>
          </a:xfrm>
          <a:prstGeom prst="curved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44" name="上カーブ矢印 15">
            <a:extLst>
              <a:ext uri="{FF2B5EF4-FFF2-40B4-BE49-F238E27FC236}">
                <a16:creationId xmlns:a16="http://schemas.microsoft.com/office/drawing/2014/main" id="{139FFFAE-44F9-6984-3085-E61838DB480E}"/>
              </a:ext>
            </a:extLst>
          </p:cNvPr>
          <p:cNvSpPr/>
          <p:nvPr/>
        </p:nvSpPr>
        <p:spPr>
          <a:xfrm rot="20618074" flipV="1">
            <a:off x="1837128" y="1534733"/>
            <a:ext cx="1566021" cy="620102"/>
          </a:xfrm>
          <a:prstGeom prst="curved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45" name="円/楕円 19">
            <a:extLst>
              <a:ext uri="{FF2B5EF4-FFF2-40B4-BE49-F238E27FC236}">
                <a16:creationId xmlns:a16="http://schemas.microsoft.com/office/drawing/2014/main" id="{CB827102-24A4-54D6-D4E0-6E50CB9F8B69}"/>
              </a:ext>
            </a:extLst>
          </p:cNvPr>
          <p:cNvSpPr/>
          <p:nvPr/>
        </p:nvSpPr>
        <p:spPr>
          <a:xfrm>
            <a:off x="3338718" y="2042649"/>
            <a:ext cx="22143" cy="423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46" name="右矢印 24">
            <a:extLst>
              <a:ext uri="{FF2B5EF4-FFF2-40B4-BE49-F238E27FC236}">
                <a16:creationId xmlns:a16="http://schemas.microsoft.com/office/drawing/2014/main" id="{604A4815-87D3-8172-F9AA-1CFF58D356AE}"/>
              </a:ext>
            </a:extLst>
          </p:cNvPr>
          <p:cNvSpPr/>
          <p:nvPr/>
        </p:nvSpPr>
        <p:spPr>
          <a:xfrm rot="12899891">
            <a:off x="2161523" y="1900334"/>
            <a:ext cx="361677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grpSp>
        <p:nvGrpSpPr>
          <p:cNvPr id="2049" name="グループ化 2048">
            <a:extLst>
              <a:ext uri="{FF2B5EF4-FFF2-40B4-BE49-F238E27FC236}">
                <a16:creationId xmlns:a16="http://schemas.microsoft.com/office/drawing/2014/main" id="{26461070-6D90-3EF6-8635-888B251BC1BC}"/>
              </a:ext>
            </a:extLst>
          </p:cNvPr>
          <p:cNvGrpSpPr/>
          <p:nvPr/>
        </p:nvGrpSpPr>
        <p:grpSpPr>
          <a:xfrm>
            <a:off x="3832877" y="1922373"/>
            <a:ext cx="523279" cy="369331"/>
            <a:chOff x="3468821" y="3180344"/>
            <a:chExt cx="459541" cy="324345"/>
          </a:xfrm>
        </p:grpSpPr>
        <p:grpSp>
          <p:nvGrpSpPr>
            <p:cNvPr id="2103" name="グループ化 2102">
              <a:extLst>
                <a:ext uri="{FF2B5EF4-FFF2-40B4-BE49-F238E27FC236}">
                  <a16:creationId xmlns:a16="http://schemas.microsoft.com/office/drawing/2014/main" id="{4969017D-ABFD-0516-2DD1-00436B5D8E05}"/>
                </a:ext>
              </a:extLst>
            </p:cNvPr>
            <p:cNvGrpSpPr/>
            <p:nvPr/>
          </p:nvGrpSpPr>
          <p:grpSpPr>
            <a:xfrm>
              <a:off x="3468821" y="3180344"/>
              <a:ext cx="280424" cy="324345"/>
              <a:chOff x="6570573" y="1169976"/>
              <a:chExt cx="280424" cy="324345"/>
            </a:xfrm>
          </p:grpSpPr>
          <p:sp>
            <p:nvSpPr>
              <p:cNvPr id="2105" name="楕円 2104">
                <a:extLst>
                  <a:ext uri="{FF2B5EF4-FFF2-40B4-BE49-F238E27FC236}">
                    <a16:creationId xmlns:a16="http://schemas.microsoft.com/office/drawing/2014/main" id="{012DD8FF-3A23-5DFE-899E-E7286E69C98C}"/>
                  </a:ext>
                </a:extLst>
              </p:cNvPr>
              <p:cNvSpPr/>
              <p:nvPr/>
            </p:nvSpPr>
            <p:spPr>
              <a:xfrm>
                <a:off x="6611733" y="1227932"/>
                <a:ext cx="203405" cy="20186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ja-JP" altLang="en-US">
                  <a:solidFill>
                    <a:prstClr val="white"/>
                  </a:solidFill>
                  <a:latin typeface="Helvetica" panose="020B0604020202020204" pitchFamily="34" charset="0"/>
                  <a:ea typeface="游ゴシック" panose="020B0400000000000000" pitchFamily="50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2106" name="テキスト ボックス 2105">
                <a:extLst>
                  <a:ext uri="{FF2B5EF4-FFF2-40B4-BE49-F238E27FC236}">
                    <a16:creationId xmlns:a16="http://schemas.microsoft.com/office/drawing/2014/main" id="{F5AD210E-7B41-FD1E-09DE-EE5C7C26850B}"/>
                  </a:ext>
                </a:extLst>
              </p:cNvPr>
              <p:cNvSpPr txBox="1"/>
              <p:nvPr/>
            </p:nvSpPr>
            <p:spPr>
              <a:xfrm>
                <a:off x="6570573" y="1169976"/>
                <a:ext cx="280424" cy="324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altLang="ja-JP" dirty="0">
                    <a:solidFill>
                      <a:prstClr val="black"/>
                    </a:solidFill>
                    <a:latin typeface="Helvetica" panose="020B0604020202020204" pitchFamily="34" charset="0"/>
                    <a:ea typeface="游ゴシック" panose="020B0400000000000000" pitchFamily="50" charset="-128"/>
                    <a:cs typeface="Helvetica" panose="020B0604020202020204" pitchFamily="34" charset="0"/>
                  </a:rPr>
                  <a:t>+</a:t>
                </a:r>
                <a:endParaRPr lang="ja-JP" altLang="en-US" dirty="0">
                  <a:solidFill>
                    <a:prstClr val="black"/>
                  </a:solidFill>
                  <a:latin typeface="Helvetica" panose="020B0604020202020204" pitchFamily="34" charset="0"/>
                  <a:ea typeface="游ゴシック" panose="020B0400000000000000" pitchFamily="50" charset="-128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2104" name="直線矢印コネクタ 2103">
              <a:extLst>
                <a:ext uri="{FF2B5EF4-FFF2-40B4-BE49-F238E27FC236}">
                  <a16:creationId xmlns:a16="http://schemas.microsoft.com/office/drawing/2014/main" id="{8A2FECDE-09C1-ACEA-AFDD-A126B4183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4829" y="3338949"/>
              <a:ext cx="213533" cy="71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5" name="右矢印 24">
            <a:extLst>
              <a:ext uri="{FF2B5EF4-FFF2-40B4-BE49-F238E27FC236}">
                <a16:creationId xmlns:a16="http://schemas.microsoft.com/office/drawing/2014/main" id="{F7F5DAC8-26B4-3F5B-EACF-AC75E2BDD8DF}"/>
              </a:ext>
            </a:extLst>
          </p:cNvPr>
          <p:cNvSpPr/>
          <p:nvPr/>
        </p:nvSpPr>
        <p:spPr>
          <a:xfrm rot="8165187">
            <a:off x="2223641" y="2565562"/>
            <a:ext cx="301335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066" name="右矢印 24">
            <a:extLst>
              <a:ext uri="{FF2B5EF4-FFF2-40B4-BE49-F238E27FC236}">
                <a16:creationId xmlns:a16="http://schemas.microsoft.com/office/drawing/2014/main" id="{0F6D13B2-7864-1539-D55E-711580521045}"/>
              </a:ext>
            </a:extLst>
          </p:cNvPr>
          <p:cNvSpPr/>
          <p:nvPr/>
        </p:nvSpPr>
        <p:spPr>
          <a:xfrm rot="18269924">
            <a:off x="2936320" y="1806124"/>
            <a:ext cx="214187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074" name="右矢印 24">
            <a:extLst>
              <a:ext uri="{FF2B5EF4-FFF2-40B4-BE49-F238E27FC236}">
                <a16:creationId xmlns:a16="http://schemas.microsoft.com/office/drawing/2014/main" id="{83F6DC4A-C55B-7D73-2E56-309645C06E81}"/>
              </a:ext>
            </a:extLst>
          </p:cNvPr>
          <p:cNvSpPr/>
          <p:nvPr/>
        </p:nvSpPr>
        <p:spPr>
          <a:xfrm rot="2663644">
            <a:off x="2963542" y="2503594"/>
            <a:ext cx="203794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084" name="右矢印 24">
            <a:extLst>
              <a:ext uri="{FF2B5EF4-FFF2-40B4-BE49-F238E27FC236}">
                <a16:creationId xmlns:a16="http://schemas.microsoft.com/office/drawing/2014/main" id="{2D822C7F-88A5-A83E-83E5-1DB37A05585A}"/>
              </a:ext>
            </a:extLst>
          </p:cNvPr>
          <p:cNvSpPr/>
          <p:nvPr/>
        </p:nvSpPr>
        <p:spPr>
          <a:xfrm rot="15614341">
            <a:off x="2537704" y="1680735"/>
            <a:ext cx="307311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085" name="右矢印 24">
            <a:extLst>
              <a:ext uri="{FF2B5EF4-FFF2-40B4-BE49-F238E27FC236}">
                <a16:creationId xmlns:a16="http://schemas.microsoft.com/office/drawing/2014/main" id="{D72363E9-4C56-8F1A-3FD0-ECA9C7A4749C}"/>
              </a:ext>
            </a:extLst>
          </p:cNvPr>
          <p:cNvSpPr/>
          <p:nvPr/>
        </p:nvSpPr>
        <p:spPr>
          <a:xfrm rot="10206482">
            <a:off x="2103822" y="2281015"/>
            <a:ext cx="307311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2102" name="右矢印 24">
            <a:extLst>
              <a:ext uri="{FF2B5EF4-FFF2-40B4-BE49-F238E27FC236}">
                <a16:creationId xmlns:a16="http://schemas.microsoft.com/office/drawing/2014/main" id="{1B0B474D-1714-8662-5DA6-C5BF347170F3}"/>
              </a:ext>
            </a:extLst>
          </p:cNvPr>
          <p:cNvSpPr/>
          <p:nvPr/>
        </p:nvSpPr>
        <p:spPr>
          <a:xfrm rot="5100675">
            <a:off x="2652933" y="2709248"/>
            <a:ext cx="258842" cy="127521"/>
          </a:xfrm>
          <a:prstGeom prst="rightArrow">
            <a:avLst>
              <a:gd name="adj1" fmla="val 46976"/>
              <a:gd name="adj2" fmla="val 8435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400" dirty="0">
              <a:solidFill>
                <a:prstClr val="white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cxnSp>
        <p:nvCxnSpPr>
          <p:cNvPr id="2118" name="直線矢印コネクタ 2117">
            <a:extLst>
              <a:ext uri="{FF2B5EF4-FFF2-40B4-BE49-F238E27FC236}">
                <a16:creationId xmlns:a16="http://schemas.microsoft.com/office/drawing/2014/main" id="{95329D71-503F-5071-12CA-1340B6758ACF}"/>
              </a:ext>
            </a:extLst>
          </p:cNvPr>
          <p:cNvCxnSpPr>
            <a:cxnSpLocks/>
            <a:endCxn id="45" idx="6"/>
          </p:cNvCxnSpPr>
          <p:nvPr/>
        </p:nvCxnSpPr>
        <p:spPr>
          <a:xfrm flipH="1">
            <a:off x="3360861" y="1749114"/>
            <a:ext cx="832230" cy="3147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1" name="グループ化 2120">
            <a:extLst>
              <a:ext uri="{FF2B5EF4-FFF2-40B4-BE49-F238E27FC236}">
                <a16:creationId xmlns:a16="http://schemas.microsoft.com/office/drawing/2014/main" id="{1D396CF9-D35A-7D00-7967-138E17C730E0}"/>
              </a:ext>
            </a:extLst>
          </p:cNvPr>
          <p:cNvGrpSpPr/>
          <p:nvPr/>
        </p:nvGrpSpPr>
        <p:grpSpPr>
          <a:xfrm>
            <a:off x="4141415" y="3082695"/>
            <a:ext cx="2695060" cy="672577"/>
            <a:chOff x="8688894" y="4945783"/>
            <a:chExt cx="2366788" cy="590654"/>
          </a:xfrm>
        </p:grpSpPr>
        <p:sp>
          <p:nvSpPr>
            <p:cNvPr id="2122" name="テキスト ボックス 2121">
              <a:extLst>
                <a:ext uri="{FF2B5EF4-FFF2-40B4-BE49-F238E27FC236}">
                  <a16:creationId xmlns:a16="http://schemas.microsoft.com/office/drawing/2014/main" id="{76E7A5D3-11C8-1319-78BD-032C10C54D7B}"/>
                </a:ext>
              </a:extLst>
            </p:cNvPr>
            <p:cNvSpPr txBox="1"/>
            <p:nvPr/>
          </p:nvSpPr>
          <p:spPr>
            <a:xfrm>
              <a:off x="9448033" y="5035580"/>
              <a:ext cx="1607649" cy="1892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lang="en-US" altLang="ja-JP" sz="1400" dirty="0">
                  <a:solidFill>
                    <a:prstClr val="black"/>
                  </a:solidFill>
                  <a:latin typeface="Helvetica" panose="020B0604020202020204" pitchFamily="34" charset="0"/>
                  <a:ea typeface="游ゴシック" panose="020B0400000000000000" pitchFamily="50" charset="-128"/>
                  <a:cs typeface="Helvetica" panose="020B0604020202020204" pitchFamily="34" charset="0"/>
                </a:rPr>
                <a:t>Ion transport by RFWC</a:t>
              </a:r>
              <a:endParaRPr lang="ja-JP" altLang="en-US" sz="1400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endParaRPr>
            </a:p>
          </p:txBody>
        </p:sp>
        <p:grpSp>
          <p:nvGrpSpPr>
            <p:cNvPr id="2123" name="グループ化 2122">
              <a:extLst>
                <a:ext uri="{FF2B5EF4-FFF2-40B4-BE49-F238E27FC236}">
                  <a16:creationId xmlns:a16="http://schemas.microsoft.com/office/drawing/2014/main" id="{F12A5C41-39FD-E162-5323-DDA28F711B8E}"/>
                </a:ext>
              </a:extLst>
            </p:cNvPr>
            <p:cNvGrpSpPr/>
            <p:nvPr/>
          </p:nvGrpSpPr>
          <p:grpSpPr>
            <a:xfrm>
              <a:off x="8688894" y="4945783"/>
              <a:ext cx="726116" cy="590654"/>
              <a:chOff x="4891640" y="2796755"/>
              <a:chExt cx="1506956" cy="1225820"/>
            </a:xfrm>
          </p:grpSpPr>
          <p:sp>
            <p:nvSpPr>
              <p:cNvPr id="2124" name="上カーブ矢印 14">
                <a:extLst>
                  <a:ext uri="{FF2B5EF4-FFF2-40B4-BE49-F238E27FC236}">
                    <a16:creationId xmlns:a16="http://schemas.microsoft.com/office/drawing/2014/main" id="{E6DD9413-AB74-39D5-7C1A-BC6749AFF2E5}"/>
                  </a:ext>
                </a:extLst>
              </p:cNvPr>
              <p:cNvSpPr/>
              <p:nvPr/>
            </p:nvSpPr>
            <p:spPr>
              <a:xfrm rot="20538617">
                <a:off x="5041534" y="3444724"/>
                <a:ext cx="1357062" cy="577851"/>
              </a:xfrm>
              <a:prstGeom prst="curved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ja-JP" altLang="en-US" sz="1400" dirty="0">
                  <a:solidFill>
                    <a:prstClr val="black"/>
                  </a:solidFill>
                  <a:latin typeface="Helvetica" panose="020B0604020202020204" pitchFamily="34" charset="0"/>
                  <a:ea typeface="游ゴシック" panose="020B0400000000000000" pitchFamily="50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2125" name="上カーブ矢印 15">
                <a:extLst>
                  <a:ext uri="{FF2B5EF4-FFF2-40B4-BE49-F238E27FC236}">
                    <a16:creationId xmlns:a16="http://schemas.microsoft.com/office/drawing/2014/main" id="{2A9FE266-B69B-9CAC-9E8D-67955239BF2D}"/>
                  </a:ext>
                </a:extLst>
              </p:cNvPr>
              <p:cNvSpPr/>
              <p:nvPr/>
            </p:nvSpPr>
            <p:spPr>
              <a:xfrm rot="20618074" flipV="1">
                <a:off x="4891640" y="2796755"/>
                <a:ext cx="1375276" cy="544570"/>
              </a:xfrm>
              <a:prstGeom prst="curvedUpArrow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ja-JP" altLang="en-US" sz="1400" dirty="0">
                  <a:solidFill>
                    <a:prstClr val="black"/>
                  </a:solidFill>
                  <a:latin typeface="Helvetica" panose="020B0604020202020204" pitchFamily="34" charset="0"/>
                  <a:ea typeface="游ゴシック" panose="020B0400000000000000" pitchFamily="50" charset="-128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2126" name="グループ化 2125">
            <a:extLst>
              <a:ext uri="{FF2B5EF4-FFF2-40B4-BE49-F238E27FC236}">
                <a16:creationId xmlns:a16="http://schemas.microsoft.com/office/drawing/2014/main" id="{EA1FAFBD-3F1C-7504-3F05-BB7FC7F5D1F0}"/>
              </a:ext>
            </a:extLst>
          </p:cNvPr>
          <p:cNvGrpSpPr/>
          <p:nvPr/>
        </p:nvGrpSpPr>
        <p:grpSpPr>
          <a:xfrm>
            <a:off x="4209794" y="2676633"/>
            <a:ext cx="3149469" cy="215444"/>
            <a:chOff x="8272357" y="4243518"/>
            <a:chExt cx="2765847" cy="189202"/>
          </a:xfrm>
        </p:grpSpPr>
        <p:sp>
          <p:nvSpPr>
            <p:cNvPr id="2127" name="テキスト ボックス 2126">
              <a:extLst>
                <a:ext uri="{FF2B5EF4-FFF2-40B4-BE49-F238E27FC236}">
                  <a16:creationId xmlns:a16="http://schemas.microsoft.com/office/drawing/2014/main" id="{B82F2B6D-D4CC-2A7C-1946-E7007EF44206}"/>
                </a:ext>
              </a:extLst>
            </p:cNvPr>
            <p:cNvSpPr txBox="1"/>
            <p:nvPr/>
          </p:nvSpPr>
          <p:spPr>
            <a:xfrm>
              <a:off x="8661923" y="4243518"/>
              <a:ext cx="2376281" cy="1892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lang="en-US" altLang="ja-JP" sz="1400" dirty="0">
                  <a:solidFill>
                    <a:prstClr val="black"/>
                  </a:solidFill>
                  <a:latin typeface="Helvetica" panose="020B0604020202020204" pitchFamily="34" charset="0"/>
                  <a:ea typeface="游ゴシック" panose="020B0400000000000000" pitchFamily="50" charset="-128"/>
                  <a:cs typeface="Helvetica" panose="020B0604020202020204" pitchFamily="34" charset="0"/>
                </a:rPr>
                <a:t>Ion transport by static electric field</a:t>
              </a:r>
              <a:endParaRPr lang="ja-JP" altLang="en-US" sz="1400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endParaRPr>
            </a:p>
          </p:txBody>
        </p:sp>
        <p:sp>
          <p:nvSpPr>
            <p:cNvPr id="2128" name="右矢印 24">
              <a:extLst>
                <a:ext uri="{FF2B5EF4-FFF2-40B4-BE49-F238E27FC236}">
                  <a16:creationId xmlns:a16="http://schemas.microsoft.com/office/drawing/2014/main" id="{60F941C2-6907-E03B-A223-61A4A463CCA3}"/>
                </a:ext>
              </a:extLst>
            </p:cNvPr>
            <p:cNvSpPr/>
            <p:nvPr/>
          </p:nvSpPr>
          <p:spPr>
            <a:xfrm>
              <a:off x="8272357" y="4288910"/>
              <a:ext cx="269879" cy="111988"/>
            </a:xfrm>
            <a:prstGeom prst="rightArrow">
              <a:avLst>
                <a:gd name="adj1" fmla="val 46976"/>
                <a:gd name="adj2" fmla="val 84355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sz="1400" dirty="0">
                <a:solidFill>
                  <a:prstClr val="white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2129" name="テキスト ボックス 2128">
            <a:extLst>
              <a:ext uri="{FF2B5EF4-FFF2-40B4-BE49-F238E27FC236}">
                <a16:creationId xmlns:a16="http://schemas.microsoft.com/office/drawing/2014/main" id="{D9C3520C-4A21-42E9-2E76-528172BAF49D}"/>
              </a:ext>
            </a:extLst>
          </p:cNvPr>
          <p:cNvSpPr txBox="1"/>
          <p:nvPr/>
        </p:nvSpPr>
        <p:spPr>
          <a:xfrm>
            <a:off x="4279766" y="1599303"/>
            <a:ext cx="1655583" cy="2453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Extraction by RFC</a:t>
            </a:r>
            <a:endParaRPr lang="ja-JP" altLang="en-US" sz="1400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cxnSp>
        <p:nvCxnSpPr>
          <p:cNvPr id="2130" name="直線矢印コネクタ 2129">
            <a:extLst>
              <a:ext uri="{FF2B5EF4-FFF2-40B4-BE49-F238E27FC236}">
                <a16:creationId xmlns:a16="http://schemas.microsoft.com/office/drawing/2014/main" id="{CB71DC0D-A310-0D22-FA70-C1CE84F53076}"/>
              </a:ext>
            </a:extLst>
          </p:cNvPr>
          <p:cNvCxnSpPr>
            <a:cxnSpLocks/>
          </p:cNvCxnSpPr>
          <p:nvPr/>
        </p:nvCxnSpPr>
        <p:spPr>
          <a:xfrm flipV="1">
            <a:off x="1565149" y="2327231"/>
            <a:ext cx="1142431" cy="1954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1" name="テキスト ボックス 2130">
            <a:extLst>
              <a:ext uri="{FF2B5EF4-FFF2-40B4-BE49-F238E27FC236}">
                <a16:creationId xmlns:a16="http://schemas.microsoft.com/office/drawing/2014/main" id="{615B988B-59FA-BB58-EF4A-15D8B043053A}"/>
              </a:ext>
            </a:extLst>
          </p:cNvPr>
          <p:cNvSpPr txBox="1"/>
          <p:nvPr/>
        </p:nvSpPr>
        <p:spPr>
          <a:xfrm>
            <a:off x="95288" y="2431307"/>
            <a:ext cx="1622726" cy="2453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Polyimide window</a:t>
            </a:r>
            <a:endParaRPr lang="ja-JP" altLang="en-US" sz="1400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cxnSp>
        <p:nvCxnSpPr>
          <p:cNvPr id="2132" name="直線矢印コネクタ 2131">
            <a:extLst>
              <a:ext uri="{FF2B5EF4-FFF2-40B4-BE49-F238E27FC236}">
                <a16:creationId xmlns:a16="http://schemas.microsoft.com/office/drawing/2014/main" id="{8CFD91B8-E46B-8C04-48CA-3C2BDB67353A}"/>
              </a:ext>
            </a:extLst>
          </p:cNvPr>
          <p:cNvCxnSpPr>
            <a:cxnSpLocks/>
          </p:cNvCxnSpPr>
          <p:nvPr/>
        </p:nvCxnSpPr>
        <p:spPr>
          <a:xfrm>
            <a:off x="1290425" y="1952991"/>
            <a:ext cx="1027294" cy="1761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3" name="テキスト ボックス 2132">
            <a:extLst>
              <a:ext uri="{FF2B5EF4-FFF2-40B4-BE49-F238E27FC236}">
                <a16:creationId xmlns:a16="http://schemas.microsoft.com/office/drawing/2014/main" id="{732A3A86-65AE-0CB6-0573-E11011D866B3}"/>
              </a:ext>
            </a:extLst>
          </p:cNvPr>
          <p:cNvSpPr txBox="1"/>
          <p:nvPr/>
        </p:nvSpPr>
        <p:spPr>
          <a:xfrm>
            <a:off x="438198" y="1793206"/>
            <a:ext cx="974731" cy="2453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Beam pipe</a:t>
            </a:r>
            <a:endParaRPr lang="ja-JP" altLang="en-US" sz="1400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pic>
        <p:nvPicPr>
          <p:cNvPr id="2149" name="図 2148">
            <a:extLst>
              <a:ext uri="{FF2B5EF4-FFF2-40B4-BE49-F238E27FC236}">
                <a16:creationId xmlns:a16="http://schemas.microsoft.com/office/drawing/2014/main" id="{373954EF-873E-51D6-7652-65EF8C7160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427" y="3838248"/>
            <a:ext cx="3133432" cy="2883234"/>
          </a:xfrm>
          <a:prstGeom prst="rect">
            <a:avLst/>
          </a:prstGeom>
        </p:spPr>
      </p:pic>
      <p:cxnSp>
        <p:nvCxnSpPr>
          <p:cNvPr id="2152" name="直線矢印コネクタ 2151">
            <a:extLst>
              <a:ext uri="{FF2B5EF4-FFF2-40B4-BE49-F238E27FC236}">
                <a16:creationId xmlns:a16="http://schemas.microsoft.com/office/drawing/2014/main" id="{5550A328-411E-8A05-E903-E3DF6EC0D082}"/>
              </a:ext>
            </a:extLst>
          </p:cNvPr>
          <p:cNvCxnSpPr>
            <a:cxnSpLocks/>
          </p:cNvCxnSpPr>
          <p:nvPr/>
        </p:nvCxnSpPr>
        <p:spPr>
          <a:xfrm flipH="1">
            <a:off x="3280723" y="661804"/>
            <a:ext cx="4316389" cy="717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" name="テキスト ボックス 2153">
            <a:extLst>
              <a:ext uri="{FF2B5EF4-FFF2-40B4-BE49-F238E27FC236}">
                <a16:creationId xmlns:a16="http://schemas.microsoft.com/office/drawing/2014/main" id="{EF37A768-DB2C-2A8A-CC6E-D926A161BE4A}"/>
              </a:ext>
            </a:extLst>
          </p:cNvPr>
          <p:cNvSpPr txBox="1"/>
          <p:nvPr/>
        </p:nvSpPr>
        <p:spPr>
          <a:xfrm>
            <a:off x="7743113" y="544350"/>
            <a:ext cx="22904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altLang="ja-JP" sz="1600" b="1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RFWC (RF Wire Carpet)</a:t>
            </a:r>
            <a:endParaRPr lang="ja-JP" altLang="en-US" sz="1600" b="1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pic>
        <p:nvPicPr>
          <p:cNvPr id="2162" name="図 2161">
            <a:extLst>
              <a:ext uri="{FF2B5EF4-FFF2-40B4-BE49-F238E27FC236}">
                <a16:creationId xmlns:a16="http://schemas.microsoft.com/office/drawing/2014/main" id="{72AF10FB-A359-3C83-D078-0F1CD6A13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7729" y="4457602"/>
            <a:ext cx="1643388" cy="1555893"/>
          </a:xfrm>
          <a:prstGeom prst="rect">
            <a:avLst/>
          </a:prstGeom>
        </p:spPr>
      </p:pic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68EF4CF-EDAE-F7A7-BDEB-68DAE1257317}"/>
              </a:ext>
            </a:extLst>
          </p:cNvPr>
          <p:cNvCxnSpPr>
            <a:cxnSpLocks/>
          </p:cNvCxnSpPr>
          <p:nvPr/>
        </p:nvCxnSpPr>
        <p:spPr>
          <a:xfrm>
            <a:off x="8016476" y="4674951"/>
            <a:ext cx="593013" cy="3508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" name="テキスト ボックス 2108">
            <a:extLst>
              <a:ext uri="{FF2B5EF4-FFF2-40B4-BE49-F238E27FC236}">
                <a16:creationId xmlns:a16="http://schemas.microsoft.com/office/drawing/2014/main" id="{F9D2FC93-FC98-38A7-B033-BE0BDEAFAEBB}"/>
              </a:ext>
            </a:extLst>
          </p:cNvPr>
          <p:cNvSpPr txBox="1"/>
          <p:nvPr/>
        </p:nvSpPr>
        <p:spPr>
          <a:xfrm>
            <a:off x="9046132" y="4227304"/>
            <a:ext cx="261161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 traveling wave (RFTW)</a:t>
            </a:r>
            <a:endParaRPr lang="ja-JP" alt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94789DC9-9C1A-C7EC-ED16-D3869FED60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69" y="5529433"/>
            <a:ext cx="1909024" cy="1180714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74" name="グループ化 2173">
            <a:extLst>
              <a:ext uri="{FF2B5EF4-FFF2-40B4-BE49-F238E27FC236}">
                <a16:creationId xmlns:a16="http://schemas.microsoft.com/office/drawing/2014/main" id="{CF47E16B-F1C5-8D62-3D82-D9C75E523CEF}"/>
              </a:ext>
            </a:extLst>
          </p:cNvPr>
          <p:cNvGrpSpPr/>
          <p:nvPr/>
        </p:nvGrpSpPr>
        <p:grpSpPr>
          <a:xfrm rot="5400000">
            <a:off x="9159788" y="4478783"/>
            <a:ext cx="319318" cy="369332"/>
            <a:chOff x="4553304" y="2009682"/>
            <a:chExt cx="319318" cy="369332"/>
          </a:xfrm>
        </p:grpSpPr>
        <p:sp>
          <p:nvSpPr>
            <p:cNvPr id="2175" name="円/楕円 135">
              <a:extLst>
                <a:ext uri="{FF2B5EF4-FFF2-40B4-BE49-F238E27FC236}">
                  <a16:creationId xmlns:a16="http://schemas.microsoft.com/office/drawing/2014/main" id="{9EDF2F76-901F-6A5E-CE19-BE780E70C113}"/>
                </a:ext>
              </a:extLst>
            </p:cNvPr>
            <p:cNvSpPr/>
            <p:nvPr/>
          </p:nvSpPr>
          <p:spPr>
            <a:xfrm>
              <a:off x="4631013" y="2134592"/>
              <a:ext cx="137045" cy="13899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76" name="テキスト ボックス 2175">
              <a:extLst>
                <a:ext uri="{FF2B5EF4-FFF2-40B4-BE49-F238E27FC236}">
                  <a16:creationId xmlns:a16="http://schemas.microsoft.com/office/drawing/2014/main" id="{3949736A-D18D-14CE-291B-38044DA75904}"/>
                </a:ext>
              </a:extLst>
            </p:cNvPr>
            <p:cNvSpPr txBox="1"/>
            <p:nvPr/>
          </p:nvSpPr>
          <p:spPr>
            <a:xfrm>
              <a:off x="4553304" y="200968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Helvetica" panose="020B0604020202020204" pitchFamily="34" charset="0"/>
                  <a:cs typeface="Helvetica" panose="020B0604020202020204" pitchFamily="34" charset="0"/>
                </a:rPr>
                <a:t>+</a:t>
              </a:r>
              <a:endParaRPr lang="ja-JP" alt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2177" name="直線矢印コネクタ 2176">
            <a:extLst>
              <a:ext uri="{FF2B5EF4-FFF2-40B4-BE49-F238E27FC236}">
                <a16:creationId xmlns:a16="http://schemas.microsoft.com/office/drawing/2014/main" id="{709CC1D5-8F35-C4B1-BF2B-1251071DFE30}"/>
              </a:ext>
            </a:extLst>
          </p:cNvPr>
          <p:cNvCxnSpPr>
            <a:cxnSpLocks/>
          </p:cNvCxnSpPr>
          <p:nvPr/>
        </p:nvCxnSpPr>
        <p:spPr>
          <a:xfrm>
            <a:off x="9413935" y="4662043"/>
            <a:ext cx="195602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9" name="テキスト ボックス 2178">
            <a:extLst>
              <a:ext uri="{FF2B5EF4-FFF2-40B4-BE49-F238E27FC236}">
                <a16:creationId xmlns:a16="http://schemas.microsoft.com/office/drawing/2014/main" id="{BE124589-2660-832D-295F-8AD5794A8B8F}"/>
              </a:ext>
            </a:extLst>
          </p:cNvPr>
          <p:cNvSpPr txBox="1"/>
          <p:nvPr/>
        </p:nvSpPr>
        <p:spPr>
          <a:xfrm>
            <a:off x="5280773" y="6489340"/>
            <a:ext cx="463267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K.R. Lund et al., </a:t>
            </a:r>
            <a:r>
              <a:rPr lang="en-US" altLang="ja-JP" sz="1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altLang="ja-JP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Methods B 463, 378.(2020).</a:t>
            </a:r>
            <a:endParaRPr lang="ja-JP" altLang="en-US" sz="1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0" name="楕円 2179">
            <a:extLst>
              <a:ext uri="{FF2B5EF4-FFF2-40B4-BE49-F238E27FC236}">
                <a16:creationId xmlns:a16="http://schemas.microsoft.com/office/drawing/2014/main" id="{13632AFF-03E7-14C3-B6DB-B37572B1FAAE}"/>
              </a:ext>
            </a:extLst>
          </p:cNvPr>
          <p:cNvSpPr>
            <a:spLocks noChangeAspect="1"/>
          </p:cNvSpPr>
          <p:nvPr/>
        </p:nvSpPr>
        <p:spPr>
          <a:xfrm>
            <a:off x="8637318" y="5043175"/>
            <a:ext cx="93600" cy="93600"/>
          </a:xfrm>
          <a:prstGeom prst="ellipse">
            <a:avLst/>
          </a:prstGeom>
          <a:solidFill>
            <a:srgbClr val="9815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楕円 2180">
            <a:extLst>
              <a:ext uri="{FF2B5EF4-FFF2-40B4-BE49-F238E27FC236}">
                <a16:creationId xmlns:a16="http://schemas.microsoft.com/office/drawing/2014/main" id="{24ADAE31-42DE-2AFF-FE6E-A9C2BB2F576B}"/>
              </a:ext>
            </a:extLst>
          </p:cNvPr>
          <p:cNvSpPr>
            <a:spLocks noChangeAspect="1"/>
          </p:cNvSpPr>
          <p:nvPr/>
        </p:nvSpPr>
        <p:spPr>
          <a:xfrm>
            <a:off x="8830993" y="5043175"/>
            <a:ext cx="93600" cy="93600"/>
          </a:xfrm>
          <a:prstGeom prst="ellipse">
            <a:avLst/>
          </a:prstGeom>
          <a:solidFill>
            <a:srgbClr val="AFE5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楕円 2181">
            <a:extLst>
              <a:ext uri="{FF2B5EF4-FFF2-40B4-BE49-F238E27FC236}">
                <a16:creationId xmlns:a16="http://schemas.microsoft.com/office/drawing/2014/main" id="{11C88B11-8B1F-FCF3-E4D0-536DA188F8D5}"/>
              </a:ext>
            </a:extLst>
          </p:cNvPr>
          <p:cNvSpPr>
            <a:spLocks noChangeAspect="1"/>
          </p:cNvSpPr>
          <p:nvPr/>
        </p:nvSpPr>
        <p:spPr>
          <a:xfrm>
            <a:off x="9027843" y="5043175"/>
            <a:ext cx="93600" cy="93600"/>
          </a:xfrm>
          <a:prstGeom prst="ellipse">
            <a:avLst/>
          </a:prstGeom>
          <a:solidFill>
            <a:srgbClr val="D8DC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楕円 2182">
            <a:extLst>
              <a:ext uri="{FF2B5EF4-FFF2-40B4-BE49-F238E27FC236}">
                <a16:creationId xmlns:a16="http://schemas.microsoft.com/office/drawing/2014/main" id="{9B2B3C16-4491-5159-1E90-6AE858B13D9B}"/>
              </a:ext>
            </a:extLst>
          </p:cNvPr>
          <p:cNvSpPr>
            <a:spLocks noChangeAspect="1"/>
          </p:cNvSpPr>
          <p:nvPr/>
        </p:nvSpPr>
        <p:spPr>
          <a:xfrm>
            <a:off x="9221518" y="5043175"/>
            <a:ext cx="93600" cy="93600"/>
          </a:xfrm>
          <a:prstGeom prst="ellipse">
            <a:avLst/>
          </a:prstGeom>
          <a:solidFill>
            <a:srgbClr val="E364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楕円 2183">
            <a:extLst>
              <a:ext uri="{FF2B5EF4-FFF2-40B4-BE49-F238E27FC236}">
                <a16:creationId xmlns:a16="http://schemas.microsoft.com/office/drawing/2014/main" id="{39E0B530-CC32-A326-7B7D-136A8F0957E3}"/>
              </a:ext>
            </a:extLst>
          </p:cNvPr>
          <p:cNvSpPr>
            <a:spLocks noChangeAspect="1"/>
          </p:cNvSpPr>
          <p:nvPr/>
        </p:nvSpPr>
        <p:spPr>
          <a:xfrm>
            <a:off x="9415193" y="5043175"/>
            <a:ext cx="93600" cy="93600"/>
          </a:xfrm>
          <a:prstGeom prst="ellipse">
            <a:avLst/>
          </a:prstGeom>
          <a:solidFill>
            <a:srgbClr val="9815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楕円 2184">
            <a:extLst>
              <a:ext uri="{FF2B5EF4-FFF2-40B4-BE49-F238E27FC236}">
                <a16:creationId xmlns:a16="http://schemas.microsoft.com/office/drawing/2014/main" id="{CB41300E-2042-367B-6AF1-3FB90A7D59B4}"/>
              </a:ext>
            </a:extLst>
          </p:cNvPr>
          <p:cNvSpPr>
            <a:spLocks noChangeAspect="1"/>
          </p:cNvSpPr>
          <p:nvPr/>
        </p:nvSpPr>
        <p:spPr>
          <a:xfrm>
            <a:off x="9612043" y="5043175"/>
            <a:ext cx="93600" cy="93600"/>
          </a:xfrm>
          <a:prstGeom prst="ellipse">
            <a:avLst/>
          </a:prstGeom>
          <a:solidFill>
            <a:srgbClr val="AFE5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楕円 2185">
            <a:extLst>
              <a:ext uri="{FF2B5EF4-FFF2-40B4-BE49-F238E27FC236}">
                <a16:creationId xmlns:a16="http://schemas.microsoft.com/office/drawing/2014/main" id="{96310732-E93A-4F92-96B9-3EF40F96FAD1}"/>
              </a:ext>
            </a:extLst>
          </p:cNvPr>
          <p:cNvSpPr>
            <a:spLocks noChangeAspect="1"/>
          </p:cNvSpPr>
          <p:nvPr/>
        </p:nvSpPr>
        <p:spPr>
          <a:xfrm>
            <a:off x="9808893" y="5043175"/>
            <a:ext cx="93600" cy="93600"/>
          </a:xfrm>
          <a:prstGeom prst="ellipse">
            <a:avLst/>
          </a:prstGeom>
          <a:solidFill>
            <a:srgbClr val="D8DC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楕円 2186">
            <a:extLst>
              <a:ext uri="{FF2B5EF4-FFF2-40B4-BE49-F238E27FC236}">
                <a16:creationId xmlns:a16="http://schemas.microsoft.com/office/drawing/2014/main" id="{5203F92A-BF9A-67C1-8EE9-853E731F7E7A}"/>
              </a:ext>
            </a:extLst>
          </p:cNvPr>
          <p:cNvSpPr>
            <a:spLocks noChangeAspect="1"/>
          </p:cNvSpPr>
          <p:nvPr/>
        </p:nvSpPr>
        <p:spPr>
          <a:xfrm>
            <a:off x="10002568" y="5043175"/>
            <a:ext cx="93600" cy="93600"/>
          </a:xfrm>
          <a:prstGeom prst="ellipse">
            <a:avLst/>
          </a:prstGeom>
          <a:solidFill>
            <a:srgbClr val="E3646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3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>
            <a:extLst>
              <a:ext uri="{FF2B5EF4-FFF2-40B4-BE49-F238E27FC236}">
                <a16:creationId xmlns:a16="http://schemas.microsoft.com/office/drawing/2014/main" id="{90DCE852-6F3A-3AC0-EA87-BE1D0642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3" y="1450799"/>
            <a:ext cx="4613997" cy="3173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EAC9558-E996-4191-A6CA-DA020F89ECB5}"/>
                  </a:ext>
                </a:extLst>
              </p:cNvPr>
              <p:cNvSpPr txBox="1"/>
              <p:nvPr/>
            </p:nvSpPr>
            <p:spPr>
              <a:xfrm>
                <a:off x="1118981" y="1235093"/>
                <a:ext cx="1241045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RFWC</a:t>
                </a:r>
              </a:p>
              <a:p>
                <a:pPr algn="ctr"/>
                <a:r>
                  <a:rPr lang="en-US" altLang="ja-JP" sz="16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(DC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−19 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V</m:t>
                    </m:r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endParaRPr lang="ja-JP" altLang="en-US" sz="16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EAC9558-E996-4191-A6CA-DA020F89E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81" y="1235093"/>
                <a:ext cx="1241045" cy="584775"/>
              </a:xfrm>
              <a:prstGeom prst="rect">
                <a:avLst/>
              </a:prstGeom>
              <a:blipFill>
                <a:blip r:embed="rId3"/>
                <a:stretch>
                  <a:fillRect l="-2463"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9BD947F-D29E-4678-A595-F530C6F58F83}"/>
                  </a:ext>
                </a:extLst>
              </p:cNvPr>
              <p:cNvSpPr txBox="1"/>
              <p:nvPr/>
            </p:nvSpPr>
            <p:spPr>
              <a:xfrm>
                <a:off x="3698811" y="4392132"/>
                <a:ext cx="1368580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RFC</a:t>
                </a:r>
              </a:p>
              <a:p>
                <a:pPr algn="ctr"/>
                <a:r>
                  <a:rPr lang="en-US" altLang="ja-JP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(DC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−22 </m:t>
                    </m:r>
                    <m:r>
                      <m:rPr>
                        <m:sty m:val="p"/>
                      </m:rPr>
                      <a:rPr lang="en-US" altLang="ja-JP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V</m:t>
                    </m:r>
                  </m:oMath>
                </a14:m>
                <a:r>
                  <a:rPr lang="en-US" altLang="ja-JP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D9BD947F-D29E-4678-A595-F530C6F5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11" y="4392132"/>
                <a:ext cx="1368580" cy="646331"/>
              </a:xfrm>
              <a:prstGeom prst="rect">
                <a:avLst/>
              </a:prstGeom>
              <a:blipFill>
                <a:blip r:embed="rId4"/>
                <a:stretch>
                  <a:fillRect l="-3571" t="-4673" r="-2679" b="-13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2527203-FCF5-FCCB-366F-90B68B7420FD}"/>
                  </a:ext>
                </a:extLst>
              </p:cNvPr>
              <p:cNvSpPr txBox="1"/>
              <p:nvPr/>
            </p:nvSpPr>
            <p:spPr>
              <a:xfrm>
                <a:off x="2511986" y="1233363"/>
                <a:ext cx="1241045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RFWC</a:t>
                </a:r>
              </a:p>
              <a:p>
                <a:pPr algn="ctr"/>
                <a:r>
                  <a:rPr lang="en-US" altLang="ja-JP" sz="16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(DC 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−22 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V</m:t>
                    </m:r>
                    <m:r>
                      <a:rPr lang="en-US" altLang="ja-JP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endParaRPr lang="ja-JP" altLang="en-US" sz="16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2527203-FCF5-FCCB-366F-90B68B742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986" y="1233363"/>
                <a:ext cx="1241045" cy="584775"/>
              </a:xfrm>
              <a:prstGeom prst="rect">
                <a:avLst/>
              </a:prstGeom>
              <a:blipFill>
                <a:blip r:embed="rId5"/>
                <a:stretch>
                  <a:fillRect l="-1961"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グループ化 113"/>
          <p:cNvGrpSpPr/>
          <p:nvPr/>
        </p:nvGrpSpPr>
        <p:grpSpPr>
          <a:xfrm>
            <a:off x="1517539" y="2577494"/>
            <a:ext cx="970138" cy="1217530"/>
            <a:chOff x="5533438" y="1735629"/>
            <a:chExt cx="970138" cy="1217530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5533438" y="1735629"/>
              <a:ext cx="614895" cy="369332"/>
              <a:chOff x="5611806" y="2110141"/>
              <a:chExt cx="614895" cy="369332"/>
            </a:xfrm>
          </p:grpSpPr>
          <p:grpSp>
            <p:nvGrpSpPr>
              <p:cNvPr id="78" name="グループ化 77"/>
              <p:cNvGrpSpPr/>
              <p:nvPr/>
            </p:nvGrpSpPr>
            <p:grpSpPr>
              <a:xfrm>
                <a:off x="5611806" y="2110141"/>
                <a:ext cx="319318" cy="369332"/>
                <a:chOff x="4032410" y="1997125"/>
                <a:chExt cx="319318" cy="369332"/>
              </a:xfrm>
            </p:grpSpPr>
            <p:sp>
              <p:nvSpPr>
                <p:cNvPr id="79" name="円/楕円 78"/>
                <p:cNvSpPr/>
                <p:nvPr/>
              </p:nvSpPr>
              <p:spPr>
                <a:xfrm>
                  <a:off x="4053741" y="2062492"/>
                  <a:ext cx="245745" cy="2492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4032410" y="19971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+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61" name="直線矢印コネクタ 60"/>
              <p:cNvCxnSpPr/>
              <p:nvPr/>
            </p:nvCxnSpPr>
            <p:spPr>
              <a:xfrm flipV="1">
                <a:off x="5876059" y="2280597"/>
                <a:ext cx="350642" cy="81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グループ化 82"/>
            <p:cNvGrpSpPr/>
            <p:nvPr/>
          </p:nvGrpSpPr>
          <p:grpSpPr>
            <a:xfrm>
              <a:off x="5888681" y="2583827"/>
              <a:ext cx="614895" cy="369332"/>
              <a:chOff x="5611806" y="2099981"/>
              <a:chExt cx="614895" cy="369332"/>
            </a:xfrm>
          </p:grpSpPr>
          <p:grpSp>
            <p:nvGrpSpPr>
              <p:cNvPr id="84" name="グループ化 83"/>
              <p:cNvGrpSpPr/>
              <p:nvPr/>
            </p:nvGrpSpPr>
            <p:grpSpPr>
              <a:xfrm>
                <a:off x="5611806" y="2099981"/>
                <a:ext cx="319318" cy="369332"/>
                <a:chOff x="4032410" y="1986965"/>
                <a:chExt cx="319318" cy="369332"/>
              </a:xfrm>
            </p:grpSpPr>
            <p:sp>
              <p:nvSpPr>
                <p:cNvPr id="86" name="円/楕円 85"/>
                <p:cNvSpPr/>
                <p:nvPr/>
              </p:nvSpPr>
              <p:spPr>
                <a:xfrm>
                  <a:off x="4053741" y="2062492"/>
                  <a:ext cx="245745" cy="2492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4032410" y="198696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+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85" name="直線矢印コネクタ 84"/>
              <p:cNvCxnSpPr/>
              <p:nvPr/>
            </p:nvCxnSpPr>
            <p:spPr>
              <a:xfrm flipV="1">
                <a:off x="5876059" y="2280597"/>
                <a:ext cx="350642" cy="81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グループ化 114"/>
          <p:cNvGrpSpPr/>
          <p:nvPr/>
        </p:nvGrpSpPr>
        <p:grpSpPr>
          <a:xfrm>
            <a:off x="2482861" y="2724751"/>
            <a:ext cx="1009021" cy="1094834"/>
            <a:chOff x="6498759" y="1882886"/>
            <a:chExt cx="1009021" cy="1094834"/>
          </a:xfrm>
        </p:grpSpPr>
        <p:grpSp>
          <p:nvGrpSpPr>
            <p:cNvPr id="88" name="グループ化 87"/>
            <p:cNvGrpSpPr/>
            <p:nvPr/>
          </p:nvGrpSpPr>
          <p:grpSpPr>
            <a:xfrm>
              <a:off x="6498759" y="1882886"/>
              <a:ext cx="614895" cy="369332"/>
              <a:chOff x="5611806" y="2099981"/>
              <a:chExt cx="614895" cy="369332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5611806" y="2099981"/>
                <a:ext cx="319318" cy="369332"/>
                <a:chOff x="4032410" y="1986965"/>
                <a:chExt cx="319318" cy="369332"/>
              </a:xfrm>
            </p:grpSpPr>
            <p:sp>
              <p:nvSpPr>
                <p:cNvPr id="91" name="円/楕円 90"/>
                <p:cNvSpPr/>
                <p:nvPr/>
              </p:nvSpPr>
              <p:spPr>
                <a:xfrm>
                  <a:off x="4053741" y="2062492"/>
                  <a:ext cx="245745" cy="2492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4032410" y="198696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+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90" name="直線矢印コネクタ 89"/>
              <p:cNvCxnSpPr/>
              <p:nvPr/>
            </p:nvCxnSpPr>
            <p:spPr>
              <a:xfrm flipV="1">
                <a:off x="5876059" y="2280597"/>
                <a:ext cx="350642" cy="81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グループ化 92"/>
            <p:cNvGrpSpPr/>
            <p:nvPr/>
          </p:nvGrpSpPr>
          <p:grpSpPr>
            <a:xfrm>
              <a:off x="6892885" y="2608388"/>
              <a:ext cx="614895" cy="369332"/>
              <a:chOff x="5611806" y="2099981"/>
              <a:chExt cx="614895" cy="369332"/>
            </a:xfrm>
          </p:grpSpPr>
          <p:grpSp>
            <p:nvGrpSpPr>
              <p:cNvPr id="94" name="グループ化 93"/>
              <p:cNvGrpSpPr/>
              <p:nvPr/>
            </p:nvGrpSpPr>
            <p:grpSpPr>
              <a:xfrm>
                <a:off x="5611806" y="2099981"/>
                <a:ext cx="319318" cy="369332"/>
                <a:chOff x="4032410" y="1986965"/>
                <a:chExt cx="319318" cy="369332"/>
              </a:xfrm>
            </p:grpSpPr>
            <p:sp>
              <p:nvSpPr>
                <p:cNvPr id="96" name="円/楕円 95"/>
                <p:cNvSpPr/>
                <p:nvPr/>
              </p:nvSpPr>
              <p:spPr>
                <a:xfrm>
                  <a:off x="4053741" y="2062492"/>
                  <a:ext cx="245745" cy="2492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4032410" y="198696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+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95" name="直線矢印コネクタ 94"/>
              <p:cNvCxnSpPr/>
              <p:nvPr/>
            </p:nvCxnSpPr>
            <p:spPr>
              <a:xfrm flipV="1">
                <a:off x="5876059" y="2280597"/>
                <a:ext cx="350642" cy="81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グループ化 115"/>
          <p:cNvGrpSpPr/>
          <p:nvPr/>
        </p:nvGrpSpPr>
        <p:grpSpPr>
          <a:xfrm>
            <a:off x="3512666" y="2346048"/>
            <a:ext cx="454482" cy="1496271"/>
            <a:chOff x="7528564" y="1504182"/>
            <a:chExt cx="454482" cy="1496271"/>
          </a:xfrm>
        </p:grpSpPr>
        <p:grpSp>
          <p:nvGrpSpPr>
            <p:cNvPr id="98" name="グループ化 97"/>
            <p:cNvGrpSpPr/>
            <p:nvPr/>
          </p:nvGrpSpPr>
          <p:grpSpPr>
            <a:xfrm rot="16739101">
              <a:off x="7400973" y="2503531"/>
              <a:ext cx="624513" cy="369332"/>
              <a:chOff x="5602188" y="2099981"/>
              <a:chExt cx="624513" cy="369332"/>
            </a:xfrm>
          </p:grpSpPr>
          <p:grpSp>
            <p:nvGrpSpPr>
              <p:cNvPr id="99" name="グループ化 98"/>
              <p:cNvGrpSpPr/>
              <p:nvPr/>
            </p:nvGrpSpPr>
            <p:grpSpPr>
              <a:xfrm>
                <a:off x="5602188" y="2099981"/>
                <a:ext cx="319318" cy="369332"/>
                <a:chOff x="4022792" y="1986965"/>
                <a:chExt cx="319318" cy="369332"/>
              </a:xfrm>
            </p:grpSpPr>
            <p:sp>
              <p:nvSpPr>
                <p:cNvPr id="101" name="円/楕円 100"/>
                <p:cNvSpPr/>
                <p:nvPr/>
              </p:nvSpPr>
              <p:spPr>
                <a:xfrm>
                  <a:off x="4053741" y="2062492"/>
                  <a:ext cx="245745" cy="2492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4022792" y="198696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+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100" name="直線矢印コネクタ 99"/>
              <p:cNvCxnSpPr/>
              <p:nvPr/>
            </p:nvCxnSpPr>
            <p:spPr>
              <a:xfrm flipV="1">
                <a:off x="5876059" y="2280597"/>
                <a:ext cx="350642" cy="81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グループ化 102"/>
            <p:cNvGrpSpPr/>
            <p:nvPr/>
          </p:nvGrpSpPr>
          <p:grpSpPr>
            <a:xfrm rot="5801189">
              <a:off x="7486123" y="1631773"/>
              <a:ext cx="624513" cy="369332"/>
              <a:chOff x="5602188" y="2099981"/>
              <a:chExt cx="624513" cy="369332"/>
            </a:xfrm>
          </p:grpSpPr>
          <p:grpSp>
            <p:nvGrpSpPr>
              <p:cNvPr id="104" name="グループ化 103"/>
              <p:cNvGrpSpPr/>
              <p:nvPr/>
            </p:nvGrpSpPr>
            <p:grpSpPr>
              <a:xfrm>
                <a:off x="5602188" y="2099981"/>
                <a:ext cx="319318" cy="369332"/>
                <a:chOff x="4022792" y="1986965"/>
                <a:chExt cx="319318" cy="369332"/>
              </a:xfrm>
            </p:grpSpPr>
            <p:sp>
              <p:nvSpPr>
                <p:cNvPr id="106" name="円/楕円 105"/>
                <p:cNvSpPr/>
                <p:nvPr/>
              </p:nvSpPr>
              <p:spPr>
                <a:xfrm>
                  <a:off x="4053741" y="2062492"/>
                  <a:ext cx="245745" cy="24924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ja-JP" altLang="en-US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4022792" y="198696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+</a:t>
                  </a:r>
                  <a:endParaRPr lang="ja-JP" altLang="en-US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cxnSp>
            <p:nvCxnSpPr>
              <p:cNvPr id="105" name="直線矢印コネクタ 104"/>
              <p:cNvCxnSpPr/>
              <p:nvPr/>
            </p:nvCxnSpPr>
            <p:spPr>
              <a:xfrm flipV="1">
                <a:off x="5876059" y="2280597"/>
                <a:ext cx="350642" cy="810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グループ化 107"/>
          <p:cNvGrpSpPr/>
          <p:nvPr/>
        </p:nvGrpSpPr>
        <p:grpSpPr>
          <a:xfrm>
            <a:off x="4352117" y="2991352"/>
            <a:ext cx="614895" cy="369332"/>
            <a:chOff x="5611806" y="2099981"/>
            <a:chExt cx="614895" cy="369332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5611806" y="2099981"/>
              <a:ext cx="319318" cy="369332"/>
              <a:chOff x="4032410" y="1986965"/>
              <a:chExt cx="319318" cy="369332"/>
            </a:xfrm>
          </p:grpSpPr>
          <p:sp>
            <p:nvSpPr>
              <p:cNvPr id="111" name="円/楕円 110"/>
              <p:cNvSpPr/>
              <p:nvPr/>
            </p:nvSpPr>
            <p:spPr>
              <a:xfrm>
                <a:off x="4053741" y="2062492"/>
                <a:ext cx="245745" cy="24924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4032410" y="198696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+</a:t>
                </a:r>
                <a:endParaRPr lang="ja-JP" altLang="en-US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110" name="直線矢印コネクタ 109"/>
            <p:cNvCxnSpPr/>
            <p:nvPr/>
          </p:nvCxnSpPr>
          <p:spPr>
            <a:xfrm flipV="1">
              <a:off x="5876059" y="2280597"/>
              <a:ext cx="350642" cy="81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00F4CCCA-74F0-E6CD-A5F1-8D52462CC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28" y="3119887"/>
            <a:ext cx="4496950" cy="2619274"/>
          </a:xfrm>
          <a:prstGeom prst="rect">
            <a:avLst/>
          </a:prstGeom>
        </p:spPr>
      </p:pic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4954048-F3F0-A7B4-A7AA-670CCE211008}"/>
              </a:ext>
            </a:extLst>
          </p:cNvPr>
          <p:cNvCxnSpPr>
            <a:cxnSpLocks/>
          </p:cNvCxnSpPr>
          <p:nvPr/>
        </p:nvCxnSpPr>
        <p:spPr>
          <a:xfrm flipV="1">
            <a:off x="6993941" y="3329321"/>
            <a:ext cx="3579245" cy="194821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C1FD37-788F-D055-49F8-576EAC2E68C4}"/>
              </a:ext>
            </a:extLst>
          </p:cNvPr>
          <p:cNvGrpSpPr/>
          <p:nvPr/>
        </p:nvGrpSpPr>
        <p:grpSpPr>
          <a:xfrm>
            <a:off x="6329623" y="558024"/>
            <a:ext cx="4983719" cy="2563355"/>
            <a:chOff x="2415552" y="4252238"/>
            <a:chExt cx="4983719" cy="256335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DF98B2B1-9EDE-1E93-6E46-05A22FE0725A}"/>
                </a:ext>
              </a:extLst>
            </p:cNvPr>
            <p:cNvGrpSpPr/>
            <p:nvPr/>
          </p:nvGrpSpPr>
          <p:grpSpPr>
            <a:xfrm>
              <a:off x="2415552" y="4252238"/>
              <a:ext cx="4613997" cy="2563355"/>
              <a:chOff x="1381813" y="3658605"/>
              <a:chExt cx="5258534" cy="3143689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594EEB78-BACC-160D-284C-32C046C09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813" y="3658605"/>
                <a:ext cx="5258534" cy="3143689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03731C0-0695-7092-2BF1-DDA688DD943D}"/>
                  </a:ext>
                </a:extLst>
              </p:cNvPr>
              <p:cNvSpPr/>
              <p:nvPr/>
            </p:nvSpPr>
            <p:spPr>
              <a:xfrm>
                <a:off x="4913623" y="3895401"/>
                <a:ext cx="791398" cy="3027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F507504-DCDE-466F-E1C9-C82F9FE9BEE8}"/>
                  </a:ext>
                </a:extLst>
              </p:cNvPr>
              <p:cNvSpPr txBox="1"/>
              <p:nvPr/>
            </p:nvSpPr>
            <p:spPr>
              <a:xfrm>
                <a:off x="1830570" y="4198103"/>
                <a:ext cx="568175" cy="358584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spAutoFit/>
              </a:bodyPr>
              <a:lstStyle/>
              <a:p>
                <a:r>
                  <a:rPr lang="en-US" altLang="ja-JP" sz="16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Hg</a:t>
                </a:r>
                <a:endParaRPr lang="ja-JP" altLang="en-US" sz="16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7A94D00-A2FF-2C16-9D7D-7CA44C2AB66A}"/>
                  </a:ext>
                </a:extLst>
              </p:cNvPr>
              <p:cNvSpPr txBox="1"/>
              <p:nvPr/>
            </p:nvSpPr>
            <p:spPr>
              <a:xfrm>
                <a:off x="2786700" y="3704597"/>
                <a:ext cx="491444" cy="358584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spAutoFit/>
              </a:bodyPr>
              <a:lstStyle/>
              <a:p>
                <a:r>
                  <a:rPr lang="en-US" altLang="ja-JP" sz="16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Pt</a:t>
                </a:r>
                <a:endParaRPr lang="ja-JP" altLang="en-US" sz="16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1" name="直線矢印コネクタ 10">
                <a:extLst>
                  <a:ext uri="{FF2B5EF4-FFF2-40B4-BE49-F238E27FC236}">
                    <a16:creationId xmlns:a16="http://schemas.microsoft.com/office/drawing/2014/main" id="{DCFBEAB3-829B-A955-5219-E46AEC15DC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81207" y="3913635"/>
                <a:ext cx="264681" cy="1331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83458DFA-009E-8FD0-AA08-AFD0215F1A3C}"/>
                  </a:ext>
                </a:extLst>
              </p:cNvPr>
              <p:cNvCxnSpPr/>
              <p:nvPr/>
            </p:nvCxnSpPr>
            <p:spPr>
              <a:xfrm flipV="1">
                <a:off x="2385708" y="4520179"/>
                <a:ext cx="0" cy="189332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6F135927-C8BB-EAD1-CB46-C48C056C3F2C}"/>
                  </a:ext>
                </a:extLst>
              </p:cNvPr>
              <p:cNvCxnSpPr/>
              <p:nvPr/>
            </p:nvCxnSpPr>
            <p:spPr>
              <a:xfrm flipV="1">
                <a:off x="2599163" y="3917840"/>
                <a:ext cx="0" cy="250836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052C25A-9B75-4CF4-262F-4D301251F1A9}"/>
                </a:ext>
              </a:extLst>
            </p:cNvPr>
            <p:cNvSpPr txBox="1"/>
            <p:nvPr/>
          </p:nvSpPr>
          <p:spPr>
            <a:xfrm>
              <a:off x="3790013" y="6031046"/>
              <a:ext cx="3609258" cy="338554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PI by using MRTOF-MS with 803 laps</a:t>
              </a:r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C9467B-171B-9E46-7171-6422A6BC4F95}"/>
              </a:ext>
            </a:extLst>
          </p:cNvPr>
          <p:cNvSpPr txBox="1"/>
          <p:nvPr/>
        </p:nvSpPr>
        <p:spPr>
          <a:xfrm>
            <a:off x="651857" y="5199013"/>
            <a:ext cx="532940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Hirayama et al., </a:t>
            </a: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Instrument. and Methods A 1058, 168838 (2024).</a:t>
            </a:r>
            <a:endParaRPr lang="ja-JP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597BFFA-3A3D-0347-13CF-E66E70CF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397" y="1"/>
            <a:ext cx="3420808" cy="4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R&amp;D of RF wire carpets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23D090-DF4F-2F45-18CD-C9B01E9A114D}"/>
              </a:ext>
            </a:extLst>
          </p:cNvPr>
          <p:cNvSpPr txBox="1"/>
          <p:nvPr/>
        </p:nvSpPr>
        <p:spPr>
          <a:xfrm>
            <a:off x="1335288" y="727674"/>
            <a:ext cx="28180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Prototype RF helium gas cell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619DD985-27BF-96D1-A816-D2412DDE2850}"/>
              </a:ext>
            </a:extLst>
          </p:cNvPr>
          <p:cNvSpPr/>
          <p:nvPr/>
        </p:nvSpPr>
        <p:spPr>
          <a:xfrm rot="16200000">
            <a:off x="1563561" y="1397619"/>
            <a:ext cx="278628" cy="1314302"/>
          </a:xfrm>
          <a:prstGeom prst="rightBrace">
            <a:avLst>
              <a:gd name="adj1" fmla="val 114054"/>
              <a:gd name="adj2" fmla="val 50000"/>
            </a:avLst>
          </a:prstGeom>
          <a:ln w="25400"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中かっこ 31">
            <a:extLst>
              <a:ext uri="{FF2B5EF4-FFF2-40B4-BE49-F238E27FC236}">
                <a16:creationId xmlns:a16="http://schemas.microsoft.com/office/drawing/2014/main" id="{E158A363-3695-A952-2519-25E300CB4665}"/>
              </a:ext>
            </a:extLst>
          </p:cNvPr>
          <p:cNvSpPr/>
          <p:nvPr/>
        </p:nvSpPr>
        <p:spPr>
          <a:xfrm rot="16200000">
            <a:off x="2977091" y="1397905"/>
            <a:ext cx="278628" cy="1314302"/>
          </a:xfrm>
          <a:prstGeom prst="rightBrace">
            <a:avLst>
              <a:gd name="adj1" fmla="val 114054"/>
              <a:gd name="adj2" fmla="val 50000"/>
            </a:avLst>
          </a:prstGeom>
          <a:ln w="25400">
            <a:solidFill>
              <a:schemeClr val="tx1"/>
            </a:solidFill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AB8F122-62F5-2D6B-A520-FB8ED383A39D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3923633" y="3134729"/>
            <a:ext cx="459468" cy="12574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EB8F824-9A68-DA33-6725-1F2F7E7C440C}"/>
              </a:ext>
            </a:extLst>
          </p:cNvPr>
          <p:cNvSpPr txBox="1"/>
          <p:nvPr/>
        </p:nvSpPr>
        <p:spPr>
          <a:xfrm>
            <a:off x="8201967" y="282269"/>
            <a:ext cx="11429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16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136</a:t>
            </a: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Xe + </a:t>
            </a:r>
            <a:r>
              <a:rPr kumimoji="1" lang="en-US" altLang="ja-JP" sz="16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198</a:t>
            </a: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Pt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7CE1861-89F1-47A4-28C1-238A4B9AC5E1}"/>
                  </a:ext>
                </a:extLst>
              </p:cNvPr>
              <p:cNvSpPr txBox="1"/>
              <p:nvPr/>
            </p:nvSpPr>
            <p:spPr>
              <a:xfrm>
                <a:off x="3432413" y="5762960"/>
                <a:ext cx="6226321" cy="1043048"/>
              </a:xfrm>
              <a:prstGeom prst="rect">
                <a:avLst/>
              </a:prstGeom>
              <a:solidFill>
                <a:srgbClr val="FFED9F"/>
              </a:solidFill>
              <a:ln w="25400">
                <a:solidFill>
                  <a:schemeClr val="tx1"/>
                </a:solidFill>
              </a:ln>
            </p:spPr>
            <p:txBody>
              <a:bodyPr wrap="none" lIns="46800" tIns="28800" rIns="46800" bIns="28800" rtlCol="0">
                <a:spAutoFit/>
              </a:bodyPr>
              <a:lstStyle/>
              <a:p>
                <a:pPr marL="182563" indent="-182563" defTabSz="457200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kumimoji="0" lang="en-US" altLang="ja-JP" sz="1600" dirty="0">
                    <a:solidFill>
                      <a:prstClr val="black"/>
                    </a:solidFill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Beam intensity linearity of the extracted ion counts: up to </a:t>
                </a:r>
                <a14:m>
                  <m:oMath xmlns:m="http://schemas.openxmlformats.org/officeDocument/2006/math">
                    <m:r>
                      <a:rPr kumimoji="0" lang="en-US" altLang="ja-JP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elvetica" panose="020B0604020202020204" pitchFamily="34" charset="0"/>
                      </a:rPr>
                      <m:t>100</m:t>
                    </m:r>
                    <m:r>
                      <a:rPr kumimoji="0" lang="en-US" altLang="ja-JP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ja-JP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Helvetica" panose="020B0604020202020204" pitchFamily="34" charset="0"/>
                      </a:rPr>
                      <m:t>pnA</m:t>
                    </m:r>
                  </m:oMath>
                </a14:m>
                <a:endParaRPr kumimoji="0" lang="en-US" altLang="ja-JP" sz="1600" dirty="0">
                  <a:solidFill>
                    <a:prstClr val="black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  <a:p>
                <a:pPr marL="355600" defTabSz="457200">
                  <a:tabLst>
                    <a:tab pos="0" algn="l"/>
                  </a:tabLst>
                </a:pPr>
                <a:r>
                  <a:rPr kumimoji="0" lang="en-US" altLang="ja-JP" sz="1600" dirty="0">
                    <a:solidFill>
                      <a:prstClr val="black"/>
                    </a:solidFill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2 times higher than the argon gas cell</a:t>
                </a:r>
              </a:p>
              <a:p>
                <a:pPr marL="182563" indent="-182563" defTabSz="457200">
                  <a:buFont typeface="Arial" panose="020B0604020202020204" pitchFamily="34" charset="0"/>
                  <a:buChar char="•"/>
                  <a:tabLst>
                    <a:tab pos="0" algn="l"/>
                  </a:tabLst>
                </a:pPr>
                <a:r>
                  <a:rPr kumimoji="0" lang="en-US" altLang="ja-JP" sz="1600" dirty="0">
                    <a:solidFill>
                      <a:prstClr val="black"/>
                    </a:solidFill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Extraction efficiency: 1%</a:t>
                </a:r>
              </a:p>
              <a:p>
                <a:pPr marL="355600" defTabSz="457200">
                  <a:tabLst>
                    <a:tab pos="0" algn="l"/>
                  </a:tabLst>
                </a:pPr>
                <a:r>
                  <a:rPr kumimoji="0" lang="en-US" altLang="ja-JP" sz="1600" dirty="0">
                    <a:solidFill>
                      <a:prstClr val="black"/>
                    </a:solidFill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10 times higher than the argon gas cell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7CE1861-89F1-47A4-28C1-238A4B9AC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13" y="5762960"/>
                <a:ext cx="6226321" cy="1043048"/>
              </a:xfrm>
              <a:prstGeom prst="rect">
                <a:avLst/>
              </a:prstGeom>
              <a:blipFill>
                <a:blip r:embed="rId8"/>
                <a:stretch>
                  <a:fillRect l="-878" t="-1714" b="-7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97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DE3F90E-D6B3-25A5-5ADF-EBD768615790}"/>
              </a:ext>
            </a:extLst>
          </p:cNvPr>
          <p:cNvGrpSpPr/>
          <p:nvPr/>
        </p:nvGrpSpPr>
        <p:grpSpPr>
          <a:xfrm>
            <a:off x="154409" y="1262308"/>
            <a:ext cx="8158360" cy="4610809"/>
            <a:chOff x="2098712" y="663815"/>
            <a:chExt cx="8158360" cy="461080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ABF6E9E-108C-4F17-0040-55C507079451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9635" y="663815"/>
              <a:ext cx="7627437" cy="4489378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7F96DC6-C2B2-ECFA-9261-20FB2AE92F42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4442" y="706131"/>
              <a:ext cx="5993845" cy="4108005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2177B1A-96AD-683E-F993-89EBF2106483}"/>
                </a:ext>
              </a:extLst>
            </p:cNvPr>
            <p:cNvSpPr txBox="1"/>
            <p:nvPr/>
          </p:nvSpPr>
          <p:spPr>
            <a:xfrm>
              <a:off x="4538783" y="2157609"/>
              <a:ext cx="2837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baseline="30000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238</a:t>
              </a:r>
              <a:r>
                <a:rPr lang="en-US" altLang="ja-JP" sz="12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U</a:t>
              </a:r>
              <a:endParaRPr lang="ja-JP" altLang="en-US" sz="1400" b="1" dirty="0">
                <a:solidFill>
                  <a:srgbClr val="0000FF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E950DA8-4A52-0EA8-AA27-98614F774317}"/>
                </a:ext>
              </a:extLst>
            </p:cNvPr>
            <p:cNvSpPr/>
            <p:nvPr/>
          </p:nvSpPr>
          <p:spPr>
            <a:xfrm>
              <a:off x="2564386" y="763336"/>
              <a:ext cx="565814" cy="3983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996252C-0EB8-54E3-5833-54F03220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4062" y="728763"/>
              <a:ext cx="526214" cy="407697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53B0D93-9D3D-3215-F8EA-5D6D1296189C}"/>
                </a:ext>
              </a:extLst>
            </p:cNvPr>
            <p:cNvSpPr txBox="1"/>
            <p:nvPr/>
          </p:nvSpPr>
          <p:spPr>
            <a:xfrm>
              <a:off x="2699482" y="752761"/>
              <a:ext cx="39914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(Bk)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65DF3C1-6D37-3E76-C3F9-4936C967EF9F}"/>
                </a:ext>
              </a:extLst>
            </p:cNvPr>
            <p:cNvSpPr txBox="1"/>
            <p:nvPr/>
          </p:nvSpPr>
          <p:spPr>
            <a:xfrm>
              <a:off x="2699483" y="1023777"/>
              <a:ext cx="46807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(Cm)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E0651FB-757F-8AEA-8DA9-6B4396744F51}"/>
                </a:ext>
              </a:extLst>
            </p:cNvPr>
            <p:cNvSpPr txBox="1"/>
            <p:nvPr/>
          </p:nvSpPr>
          <p:spPr>
            <a:xfrm>
              <a:off x="2699483" y="1293576"/>
              <a:ext cx="46807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(Am)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65E118F-2D1F-29F5-5841-F28EBA408EC0}"/>
                </a:ext>
              </a:extLst>
            </p:cNvPr>
            <p:cNvSpPr txBox="1"/>
            <p:nvPr/>
          </p:nvSpPr>
          <p:spPr>
            <a:xfrm>
              <a:off x="2699482" y="1563375"/>
              <a:ext cx="39914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(Pu)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5729697-D731-A95F-BE36-A74EE451D9CD}"/>
                </a:ext>
              </a:extLst>
            </p:cNvPr>
            <p:cNvSpPr txBox="1"/>
            <p:nvPr/>
          </p:nvSpPr>
          <p:spPr>
            <a:xfrm>
              <a:off x="2699483" y="1833175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(Np)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B8E02F1-ADC2-5111-9AF3-821C78CB8577}"/>
                </a:ext>
              </a:extLst>
            </p:cNvPr>
            <p:cNvSpPr txBox="1"/>
            <p:nvPr/>
          </p:nvSpPr>
          <p:spPr>
            <a:xfrm>
              <a:off x="2699483" y="2102974"/>
              <a:ext cx="28533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(U)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958F85C-ACE5-7A97-67D2-50B3F49BC21B}"/>
                </a:ext>
              </a:extLst>
            </p:cNvPr>
            <p:cNvSpPr txBox="1"/>
            <p:nvPr/>
          </p:nvSpPr>
          <p:spPr>
            <a:xfrm>
              <a:off x="2699483" y="2372774"/>
              <a:ext cx="38792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(Pa)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C77D539-4226-DC82-C1BE-2BC503AAB59C}"/>
                </a:ext>
              </a:extLst>
            </p:cNvPr>
            <p:cNvSpPr txBox="1"/>
            <p:nvPr/>
          </p:nvSpPr>
          <p:spPr>
            <a:xfrm>
              <a:off x="2699483" y="2642574"/>
              <a:ext cx="38792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(Th)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BE05352-88D7-0D52-CC1E-4F863F742ED3}"/>
                </a:ext>
              </a:extLst>
            </p:cNvPr>
            <p:cNvSpPr txBox="1"/>
            <p:nvPr/>
          </p:nvSpPr>
          <p:spPr>
            <a:xfrm>
              <a:off x="2699482" y="2912373"/>
              <a:ext cx="39914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(Ac)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103A51C-D997-36CD-AC91-5D709865977F}"/>
                </a:ext>
              </a:extLst>
            </p:cNvPr>
            <p:cNvSpPr txBox="1"/>
            <p:nvPr/>
          </p:nvSpPr>
          <p:spPr>
            <a:xfrm>
              <a:off x="2699482" y="3182172"/>
              <a:ext cx="39914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(Ra)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552F8AB-BAA5-4F8E-EA45-C48AFFDF80F5}"/>
                </a:ext>
              </a:extLst>
            </p:cNvPr>
            <p:cNvSpPr txBox="1"/>
            <p:nvPr/>
          </p:nvSpPr>
          <p:spPr>
            <a:xfrm>
              <a:off x="2699483" y="3451972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(Fr)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F788AC8-2D88-5B47-146F-E88EABDB1F20}"/>
                </a:ext>
              </a:extLst>
            </p:cNvPr>
            <p:cNvSpPr txBox="1"/>
            <p:nvPr/>
          </p:nvSpPr>
          <p:spPr>
            <a:xfrm>
              <a:off x="2699483" y="3721971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(Rn)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1049159-BE70-DC79-CE64-FBA57BB31D9D}"/>
                </a:ext>
              </a:extLst>
            </p:cNvPr>
            <p:cNvSpPr txBox="1"/>
            <p:nvPr/>
          </p:nvSpPr>
          <p:spPr>
            <a:xfrm>
              <a:off x="2699482" y="3991571"/>
              <a:ext cx="3542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(At)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392B2EB-23AE-9870-C90C-D60662201EF8}"/>
                </a:ext>
              </a:extLst>
            </p:cNvPr>
            <p:cNvSpPr txBox="1"/>
            <p:nvPr/>
          </p:nvSpPr>
          <p:spPr>
            <a:xfrm>
              <a:off x="2699482" y="4261371"/>
              <a:ext cx="39914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(Po)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F2C9584-0649-82A3-1F73-54C2934B4EA6}"/>
                </a:ext>
              </a:extLst>
            </p:cNvPr>
            <p:cNvSpPr txBox="1"/>
            <p:nvPr/>
          </p:nvSpPr>
          <p:spPr>
            <a:xfrm>
              <a:off x="2699483" y="4531170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(Bi)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6F02F2C-09D9-524B-A16C-B86FC54CD339}"/>
                </a:ext>
              </a:extLst>
            </p:cNvPr>
            <p:cNvSpPr/>
            <p:nvPr/>
          </p:nvSpPr>
          <p:spPr>
            <a:xfrm>
              <a:off x="2100418" y="2038207"/>
              <a:ext cx="262989" cy="1348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BF0F96D1-0DE5-22DF-65C7-ADCCFF1AD642}"/>
                </a:ext>
              </a:extLst>
            </p:cNvPr>
            <p:cNvSpPr txBox="1"/>
            <p:nvPr/>
          </p:nvSpPr>
          <p:spPr>
            <a:xfrm>
              <a:off x="2098712" y="2277623"/>
              <a:ext cx="276999" cy="910506"/>
            </a:xfrm>
            <a:prstGeom prst="rect">
              <a:avLst/>
            </a:prstGeom>
            <a:noFill/>
          </p:spPr>
          <p:txBody>
            <a:bodyPr vert="eaVert" wrap="none" lIns="0" tIns="0" rIns="0" bIns="0" rtlCol="0">
              <a:spAutoFit/>
            </a:bodyPr>
            <a:lstStyle/>
            <a:p>
              <a:r>
                <a:rPr lang="ja-JP" altLang="en-US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原子番号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DD633A9-E00B-EFAF-7DA1-97657ECEC854}"/>
                </a:ext>
              </a:extLst>
            </p:cNvPr>
            <p:cNvSpPr/>
            <p:nvPr/>
          </p:nvSpPr>
          <p:spPr>
            <a:xfrm>
              <a:off x="5507439" y="4965113"/>
              <a:ext cx="1316456" cy="15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A845802-55D1-31A9-96F7-FDE8E16D9ECA}"/>
                </a:ext>
              </a:extLst>
            </p:cNvPr>
            <p:cNvSpPr txBox="1"/>
            <p:nvPr/>
          </p:nvSpPr>
          <p:spPr>
            <a:xfrm>
              <a:off x="5427833" y="4997625"/>
              <a:ext cx="17953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Neutron number</a:t>
              </a:r>
              <a:endParaRPr lang="ja-JP" altLang="en-US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93F309A-E5A3-3FA8-2F14-08EF17D8D443}"/>
                </a:ext>
              </a:extLst>
            </p:cNvPr>
            <p:cNvSpPr/>
            <p:nvPr/>
          </p:nvSpPr>
          <p:spPr>
            <a:xfrm>
              <a:off x="9824883" y="663816"/>
              <a:ext cx="262989" cy="1348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9D12B90E-2EDF-7807-BBB3-4DB15371E059}"/>
                </a:ext>
              </a:extLst>
            </p:cNvPr>
            <p:cNvSpPr txBox="1"/>
            <p:nvPr/>
          </p:nvSpPr>
          <p:spPr>
            <a:xfrm>
              <a:off x="9823177" y="691786"/>
              <a:ext cx="276999" cy="1427699"/>
            </a:xfrm>
            <a:prstGeom prst="rect">
              <a:avLst/>
            </a:prstGeom>
            <a:noFill/>
          </p:spPr>
          <p:txBody>
            <a:bodyPr vert="eaVert" wrap="none" lIns="0" tIns="0" rIns="0" bIns="0" rtlCol="0">
              <a:spAutoFit/>
            </a:bodyPr>
            <a:lstStyle/>
            <a:p>
              <a:r>
                <a:rPr lang="en-US" altLang="ja-JP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Yield per day</a:t>
              </a:r>
              <a:endParaRPr lang="ja-JP" altLang="en-US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492560C-DA14-0F14-BD72-C1F18B816F47}"/>
                </a:ext>
              </a:extLst>
            </p:cNvPr>
            <p:cNvGrpSpPr/>
            <p:nvPr/>
          </p:nvGrpSpPr>
          <p:grpSpPr>
            <a:xfrm>
              <a:off x="3216882" y="739035"/>
              <a:ext cx="4028299" cy="3217111"/>
              <a:chOff x="1440000" y="1638000"/>
              <a:chExt cx="4384800" cy="3402000"/>
            </a:xfrm>
          </p:grpSpPr>
          <p:cxnSp>
            <p:nvCxnSpPr>
              <p:cNvPr id="323" name="直線コネクタ 322">
                <a:extLst>
                  <a:ext uri="{FF2B5EF4-FFF2-40B4-BE49-F238E27FC236}">
                    <a16:creationId xmlns:a16="http://schemas.microsoft.com/office/drawing/2014/main" id="{D8023544-9214-261D-3FEC-BE15DC90E839}"/>
                  </a:ext>
                </a:extLst>
              </p:cNvPr>
              <p:cNvCxnSpPr/>
              <p:nvPr/>
            </p:nvCxnSpPr>
            <p:spPr>
              <a:xfrm flipV="1">
                <a:off x="3193200" y="4190400"/>
                <a:ext cx="0" cy="5652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線コネクタ 323">
                <a:extLst>
                  <a:ext uri="{FF2B5EF4-FFF2-40B4-BE49-F238E27FC236}">
                    <a16:creationId xmlns:a16="http://schemas.microsoft.com/office/drawing/2014/main" id="{BF6E3A42-3DE2-21E5-E9D5-2CA0418B7CAC}"/>
                  </a:ext>
                </a:extLst>
              </p:cNvPr>
              <p:cNvCxnSpPr/>
              <p:nvPr/>
            </p:nvCxnSpPr>
            <p:spPr>
              <a:xfrm>
                <a:off x="2318399" y="4755600"/>
                <a:ext cx="8784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線コネクタ 324">
                <a:extLst>
                  <a:ext uri="{FF2B5EF4-FFF2-40B4-BE49-F238E27FC236}">
                    <a16:creationId xmlns:a16="http://schemas.microsoft.com/office/drawing/2014/main" id="{5071CD6F-9921-DDC0-5A5E-FE93A77C18D4}"/>
                  </a:ext>
                </a:extLst>
              </p:cNvPr>
              <p:cNvCxnSpPr/>
              <p:nvPr/>
            </p:nvCxnSpPr>
            <p:spPr>
              <a:xfrm>
                <a:off x="3193200" y="4190400"/>
                <a:ext cx="2916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線コネクタ 325">
                <a:extLst>
                  <a:ext uri="{FF2B5EF4-FFF2-40B4-BE49-F238E27FC236}">
                    <a16:creationId xmlns:a16="http://schemas.microsoft.com/office/drawing/2014/main" id="{1733F270-9EB8-49BF-7FDD-FE12BA3F1795}"/>
                  </a:ext>
                </a:extLst>
              </p:cNvPr>
              <p:cNvCxnSpPr/>
              <p:nvPr/>
            </p:nvCxnSpPr>
            <p:spPr>
              <a:xfrm flipV="1">
                <a:off x="3484800" y="3340800"/>
                <a:ext cx="0" cy="8496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線コネクタ 326">
                <a:extLst>
                  <a:ext uri="{FF2B5EF4-FFF2-40B4-BE49-F238E27FC236}">
                    <a16:creationId xmlns:a16="http://schemas.microsoft.com/office/drawing/2014/main" id="{01F95CC9-A568-2453-6CEE-D5D63F1B29DE}"/>
                  </a:ext>
                </a:extLst>
              </p:cNvPr>
              <p:cNvCxnSpPr/>
              <p:nvPr/>
            </p:nvCxnSpPr>
            <p:spPr>
              <a:xfrm flipV="1">
                <a:off x="4362314" y="30564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線コネクタ 327">
                <a:extLst>
                  <a:ext uri="{FF2B5EF4-FFF2-40B4-BE49-F238E27FC236}">
                    <a16:creationId xmlns:a16="http://schemas.microsoft.com/office/drawing/2014/main" id="{545224CD-7A08-96EA-8A14-18179E7CB537}"/>
                  </a:ext>
                </a:extLst>
              </p:cNvPr>
              <p:cNvCxnSpPr/>
              <p:nvPr/>
            </p:nvCxnSpPr>
            <p:spPr>
              <a:xfrm>
                <a:off x="3484800" y="3340800"/>
                <a:ext cx="869929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線コネクタ 328">
                <a:extLst>
                  <a:ext uri="{FF2B5EF4-FFF2-40B4-BE49-F238E27FC236}">
                    <a16:creationId xmlns:a16="http://schemas.microsoft.com/office/drawing/2014/main" id="{8A10D590-2FA1-08D3-2587-A97A93D627B7}"/>
                  </a:ext>
                </a:extLst>
              </p:cNvPr>
              <p:cNvCxnSpPr/>
              <p:nvPr/>
            </p:nvCxnSpPr>
            <p:spPr>
              <a:xfrm flipV="1">
                <a:off x="2318400" y="47556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線コネクタ 329">
                <a:extLst>
                  <a:ext uri="{FF2B5EF4-FFF2-40B4-BE49-F238E27FC236}">
                    <a16:creationId xmlns:a16="http://schemas.microsoft.com/office/drawing/2014/main" id="{B8836C70-9D41-F795-E7DC-E957C2444BF5}"/>
                  </a:ext>
                </a:extLst>
              </p:cNvPr>
              <p:cNvCxnSpPr/>
              <p:nvPr/>
            </p:nvCxnSpPr>
            <p:spPr>
              <a:xfrm>
                <a:off x="1440000" y="5040000"/>
                <a:ext cx="8784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線コネクタ 330">
                <a:extLst>
                  <a:ext uri="{FF2B5EF4-FFF2-40B4-BE49-F238E27FC236}">
                    <a16:creationId xmlns:a16="http://schemas.microsoft.com/office/drawing/2014/main" id="{EFA7717D-C82C-AB36-7344-0B3004D7C3A7}"/>
                  </a:ext>
                </a:extLst>
              </p:cNvPr>
              <p:cNvCxnSpPr/>
              <p:nvPr/>
            </p:nvCxnSpPr>
            <p:spPr>
              <a:xfrm flipV="1">
                <a:off x="4068000" y="2773373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線コネクタ 331">
                <a:extLst>
                  <a:ext uri="{FF2B5EF4-FFF2-40B4-BE49-F238E27FC236}">
                    <a16:creationId xmlns:a16="http://schemas.microsoft.com/office/drawing/2014/main" id="{0CD7488C-6025-6F53-F5C1-19F76BD92E4F}"/>
                  </a:ext>
                </a:extLst>
              </p:cNvPr>
              <p:cNvCxnSpPr/>
              <p:nvPr/>
            </p:nvCxnSpPr>
            <p:spPr>
              <a:xfrm>
                <a:off x="4068420" y="3057773"/>
                <a:ext cx="2916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線コネクタ 332">
                <a:extLst>
                  <a:ext uri="{FF2B5EF4-FFF2-40B4-BE49-F238E27FC236}">
                    <a16:creationId xmlns:a16="http://schemas.microsoft.com/office/drawing/2014/main" id="{5DF7940F-E19B-1DCF-FA15-0BDA5E1F7A54}"/>
                  </a:ext>
                </a:extLst>
              </p:cNvPr>
              <p:cNvCxnSpPr/>
              <p:nvPr/>
            </p:nvCxnSpPr>
            <p:spPr>
              <a:xfrm>
                <a:off x="4068000" y="2772000"/>
                <a:ext cx="8784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線コネクタ 333">
                <a:extLst>
                  <a:ext uri="{FF2B5EF4-FFF2-40B4-BE49-F238E27FC236}">
                    <a16:creationId xmlns:a16="http://schemas.microsoft.com/office/drawing/2014/main" id="{75473BBD-1172-2D94-EC29-BB7E5649303D}"/>
                  </a:ext>
                </a:extLst>
              </p:cNvPr>
              <p:cNvCxnSpPr/>
              <p:nvPr/>
            </p:nvCxnSpPr>
            <p:spPr>
              <a:xfrm flipV="1">
                <a:off x="4946400" y="24912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線コネクタ 334">
                <a:extLst>
                  <a:ext uri="{FF2B5EF4-FFF2-40B4-BE49-F238E27FC236}">
                    <a16:creationId xmlns:a16="http://schemas.microsoft.com/office/drawing/2014/main" id="{9CD91F03-43BD-ED00-E0F9-CA1D65BB6976}"/>
                  </a:ext>
                </a:extLst>
              </p:cNvPr>
              <p:cNvCxnSpPr/>
              <p:nvPr/>
            </p:nvCxnSpPr>
            <p:spPr>
              <a:xfrm>
                <a:off x="4363200" y="2491200"/>
                <a:ext cx="5832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5400000" algn="t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線コネクタ 335">
                <a:extLst>
                  <a:ext uri="{FF2B5EF4-FFF2-40B4-BE49-F238E27FC236}">
                    <a16:creationId xmlns:a16="http://schemas.microsoft.com/office/drawing/2014/main" id="{C6C6A727-BB3D-E868-4C16-1E7AB2570F92}"/>
                  </a:ext>
                </a:extLst>
              </p:cNvPr>
              <p:cNvCxnSpPr/>
              <p:nvPr/>
            </p:nvCxnSpPr>
            <p:spPr>
              <a:xfrm flipV="1">
                <a:off x="4363200" y="22068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線コネクタ 336">
                <a:extLst>
                  <a:ext uri="{FF2B5EF4-FFF2-40B4-BE49-F238E27FC236}">
                    <a16:creationId xmlns:a16="http://schemas.microsoft.com/office/drawing/2014/main" id="{C799A90C-D03B-4F69-5EBD-6D9B43B12EB6}"/>
                  </a:ext>
                </a:extLst>
              </p:cNvPr>
              <p:cNvCxnSpPr/>
              <p:nvPr/>
            </p:nvCxnSpPr>
            <p:spPr>
              <a:xfrm>
                <a:off x="4363200" y="2206800"/>
                <a:ext cx="14616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コネクタ 337">
                <a:extLst>
                  <a:ext uri="{FF2B5EF4-FFF2-40B4-BE49-F238E27FC236}">
                    <a16:creationId xmlns:a16="http://schemas.microsoft.com/office/drawing/2014/main" id="{FACB8C06-070E-1C97-DF18-69BD7AEC65EA}"/>
                  </a:ext>
                </a:extLst>
              </p:cNvPr>
              <p:cNvCxnSpPr/>
              <p:nvPr/>
            </p:nvCxnSpPr>
            <p:spPr>
              <a:xfrm flipV="1">
                <a:off x="5824800" y="19224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線コネクタ 338">
                <a:extLst>
                  <a:ext uri="{FF2B5EF4-FFF2-40B4-BE49-F238E27FC236}">
                    <a16:creationId xmlns:a16="http://schemas.microsoft.com/office/drawing/2014/main" id="{5D90F14C-4459-42A7-E6C7-A0626741ABC2}"/>
                  </a:ext>
                </a:extLst>
              </p:cNvPr>
              <p:cNvCxnSpPr/>
              <p:nvPr/>
            </p:nvCxnSpPr>
            <p:spPr>
              <a:xfrm>
                <a:off x="5533200" y="1922400"/>
                <a:ext cx="2916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FFFF00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線コネクタ 339">
                <a:extLst>
                  <a:ext uri="{FF2B5EF4-FFF2-40B4-BE49-F238E27FC236}">
                    <a16:creationId xmlns:a16="http://schemas.microsoft.com/office/drawing/2014/main" id="{415F7477-F8A0-C8AE-71AB-799F223672F4}"/>
                  </a:ext>
                </a:extLst>
              </p:cNvPr>
              <p:cNvCxnSpPr/>
              <p:nvPr/>
            </p:nvCxnSpPr>
            <p:spPr>
              <a:xfrm flipV="1">
                <a:off x="5533200" y="16380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0800000" algn="r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線コネクタ 340">
                <a:extLst>
                  <a:ext uri="{FF2B5EF4-FFF2-40B4-BE49-F238E27FC236}">
                    <a16:creationId xmlns:a16="http://schemas.microsoft.com/office/drawing/2014/main" id="{CDF5E723-F963-F49E-E80D-5BC82EAD0F04}"/>
                  </a:ext>
                </a:extLst>
              </p:cNvPr>
              <p:cNvCxnSpPr/>
              <p:nvPr/>
            </p:nvCxnSpPr>
            <p:spPr>
              <a:xfrm flipV="1">
                <a:off x="2901600" y="1638896"/>
                <a:ext cx="0" cy="283158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algn="l" rotWithShape="0">
                  <a:srgbClr val="A158DE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線コネクタ 341">
                <a:extLst>
                  <a:ext uri="{FF2B5EF4-FFF2-40B4-BE49-F238E27FC236}">
                    <a16:creationId xmlns:a16="http://schemas.microsoft.com/office/drawing/2014/main" id="{20D5D4FD-A015-17E3-4D9F-72BF095FA9DE}"/>
                  </a:ext>
                </a:extLst>
              </p:cNvPr>
              <p:cNvCxnSpPr/>
              <p:nvPr/>
            </p:nvCxnSpPr>
            <p:spPr>
              <a:xfrm>
                <a:off x="1440000" y="1922400"/>
                <a:ext cx="14616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5400000" algn="t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線コネクタ 342">
                <a:extLst>
                  <a:ext uri="{FF2B5EF4-FFF2-40B4-BE49-F238E27FC236}">
                    <a16:creationId xmlns:a16="http://schemas.microsoft.com/office/drawing/2014/main" id="{129B1202-3FBD-196B-92B0-053502802BBC}"/>
                  </a:ext>
                </a:extLst>
              </p:cNvPr>
              <p:cNvCxnSpPr/>
              <p:nvPr/>
            </p:nvCxnSpPr>
            <p:spPr>
              <a:xfrm>
                <a:off x="1440000" y="2491200"/>
                <a:ext cx="5832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5400000" algn="t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線コネクタ 343">
                <a:extLst>
                  <a:ext uri="{FF2B5EF4-FFF2-40B4-BE49-F238E27FC236}">
                    <a16:creationId xmlns:a16="http://schemas.microsoft.com/office/drawing/2014/main" id="{DCA67B4F-2AC8-DAC4-560F-AA74617A5966}"/>
                  </a:ext>
                </a:extLst>
              </p:cNvPr>
              <p:cNvCxnSpPr/>
              <p:nvPr/>
            </p:nvCxnSpPr>
            <p:spPr>
              <a:xfrm flipV="1">
                <a:off x="2023200" y="2206800"/>
                <a:ext cx="0" cy="28440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algn="l" rotWithShape="0">
                  <a:srgbClr val="A158DE">
                    <a:alpha val="4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線コネクタ 344">
                <a:extLst>
                  <a:ext uri="{FF2B5EF4-FFF2-40B4-BE49-F238E27FC236}">
                    <a16:creationId xmlns:a16="http://schemas.microsoft.com/office/drawing/2014/main" id="{B77BA221-B6D4-27E6-7EAD-122AB2A9E789}"/>
                  </a:ext>
                </a:extLst>
              </p:cNvPr>
              <p:cNvCxnSpPr/>
              <p:nvPr/>
            </p:nvCxnSpPr>
            <p:spPr>
              <a:xfrm>
                <a:off x="1440000" y="2206800"/>
                <a:ext cx="583200" cy="0"/>
              </a:xfrm>
              <a:prstGeom prst="line">
                <a:avLst/>
              </a:prstGeom>
              <a:ln w="50800" cap="sq" cmpd="sng">
                <a:solidFill>
                  <a:srgbClr val="A158DE"/>
                </a:solidFill>
                <a:prstDash val="solid"/>
              </a:ln>
              <a:effectLst>
                <a:outerShdw blurRad="50800" dist="38100" dir="16200000" rotWithShape="0">
                  <a:srgbClr val="A158DE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729E2D8C-2CD9-1DFA-9813-663267D88B7E}"/>
                </a:ext>
              </a:extLst>
            </p:cNvPr>
            <p:cNvGrpSpPr/>
            <p:nvPr/>
          </p:nvGrpSpPr>
          <p:grpSpPr>
            <a:xfrm>
              <a:off x="3465318" y="746823"/>
              <a:ext cx="4056635" cy="4046992"/>
              <a:chOff x="2656800" y="1166400"/>
              <a:chExt cx="4863216" cy="4860000"/>
            </a:xfrm>
          </p:grpSpPr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B1237D3F-36D3-0C93-5D1A-953C0042D7E4}"/>
                  </a:ext>
                </a:extLst>
              </p:cNvPr>
              <p:cNvGrpSpPr/>
              <p:nvPr/>
            </p:nvGrpSpPr>
            <p:grpSpPr>
              <a:xfrm>
                <a:off x="2656800" y="1493353"/>
                <a:ext cx="4863216" cy="4533047"/>
                <a:chOff x="2656800" y="1493353"/>
                <a:chExt cx="4863216" cy="4533047"/>
              </a:xfrm>
            </p:grpSpPr>
            <p:grpSp>
              <p:nvGrpSpPr>
                <p:cNvPr id="298" name="グループ化 297">
                  <a:extLst>
                    <a:ext uri="{FF2B5EF4-FFF2-40B4-BE49-F238E27FC236}">
                      <a16:creationId xmlns:a16="http://schemas.microsoft.com/office/drawing/2014/main" id="{62C4D30E-B2C7-0C45-6405-0576FEF11691}"/>
                    </a:ext>
                  </a:extLst>
                </p:cNvPr>
                <p:cNvGrpSpPr/>
                <p:nvPr/>
              </p:nvGrpSpPr>
              <p:grpSpPr>
                <a:xfrm>
                  <a:off x="3629764" y="1493353"/>
                  <a:ext cx="3890252" cy="3885409"/>
                  <a:chOff x="6277836" y="1820591"/>
                  <a:chExt cx="3890252" cy="3885409"/>
                </a:xfrm>
              </p:grpSpPr>
              <p:cxnSp>
                <p:nvCxnSpPr>
                  <p:cNvPr id="303" name="直線コネクタ 302">
                    <a:extLst>
                      <a:ext uri="{FF2B5EF4-FFF2-40B4-BE49-F238E27FC236}">
                        <a16:creationId xmlns:a16="http://schemas.microsoft.com/office/drawing/2014/main" id="{508983A0-F1DF-19EB-B40A-D5B8CF628DB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278400" y="5382000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直線コネクタ 303">
                    <a:extLst>
                      <a:ext uri="{FF2B5EF4-FFF2-40B4-BE49-F238E27FC236}">
                        <a16:creationId xmlns:a16="http://schemas.microsoft.com/office/drawing/2014/main" id="{02A639EB-BE3C-9D65-CCBF-2B21AC0A7DD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20872" y="3114180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直線コネクタ 304">
                    <a:extLst>
                      <a:ext uri="{FF2B5EF4-FFF2-40B4-BE49-F238E27FC236}">
                        <a16:creationId xmlns:a16="http://schemas.microsoft.com/office/drawing/2014/main" id="{50D86553-7DD2-13EF-983D-70C75D6C275E}"/>
                      </a:ext>
                    </a:extLst>
                  </p:cNvPr>
                  <p:cNvCxnSpPr/>
                  <p:nvPr/>
                </p:nvCxnSpPr>
                <p:spPr>
                  <a:xfrm>
                    <a:off x="8220872" y="3114180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直線コネクタ 305">
                    <a:extLst>
                      <a:ext uri="{FF2B5EF4-FFF2-40B4-BE49-F238E27FC236}">
                        <a16:creationId xmlns:a16="http://schemas.microsoft.com/office/drawing/2014/main" id="{9C5463CE-187B-5014-5393-E0C1EFAE60DD}"/>
                      </a:ext>
                    </a:extLst>
                  </p:cNvPr>
                  <p:cNvCxnSpPr/>
                  <p:nvPr/>
                </p:nvCxnSpPr>
                <p:spPr>
                  <a:xfrm>
                    <a:off x="8544872" y="2789400"/>
                    <a:ext cx="648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直線コネクタ 306">
                    <a:extLst>
                      <a:ext uri="{FF2B5EF4-FFF2-40B4-BE49-F238E27FC236}">
                        <a16:creationId xmlns:a16="http://schemas.microsoft.com/office/drawing/2014/main" id="{55C5D6DA-F3F8-0F56-9E64-EBCBB9A2AF1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544872" y="2789400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直線コネクタ 307">
                    <a:extLst>
                      <a:ext uri="{FF2B5EF4-FFF2-40B4-BE49-F238E27FC236}">
                        <a16:creationId xmlns:a16="http://schemas.microsoft.com/office/drawing/2014/main" id="{51D465ED-424A-276D-8037-13DD4A037EC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8872" y="4085638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直線コネクタ 308">
                    <a:extLst>
                      <a:ext uri="{FF2B5EF4-FFF2-40B4-BE49-F238E27FC236}">
                        <a16:creationId xmlns:a16="http://schemas.microsoft.com/office/drawing/2014/main" id="{6E3DB502-8EF8-2242-1E60-DDBBC23656BC}"/>
                      </a:ext>
                    </a:extLst>
                  </p:cNvPr>
                  <p:cNvCxnSpPr/>
                  <p:nvPr/>
                </p:nvCxnSpPr>
                <p:spPr>
                  <a:xfrm>
                    <a:off x="7573876" y="3437638"/>
                    <a:ext cx="647368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直線コネクタ 309">
                    <a:extLst>
                      <a:ext uri="{FF2B5EF4-FFF2-40B4-BE49-F238E27FC236}">
                        <a16:creationId xmlns:a16="http://schemas.microsoft.com/office/drawing/2014/main" id="{05C1527E-D2F8-81AE-3D89-4DF877E88F89}"/>
                      </a:ext>
                    </a:extLst>
                  </p:cNvPr>
                  <p:cNvCxnSpPr/>
                  <p:nvPr/>
                </p:nvCxnSpPr>
                <p:spPr>
                  <a:xfrm>
                    <a:off x="7248872" y="4085638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直線コネクタ 310">
                    <a:extLst>
                      <a:ext uri="{FF2B5EF4-FFF2-40B4-BE49-F238E27FC236}">
                        <a16:creationId xmlns:a16="http://schemas.microsoft.com/office/drawing/2014/main" id="{10452D2E-54E3-3CCB-C878-D947EDB6F75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572872" y="3437134"/>
                    <a:ext cx="0" cy="648482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直線コネクタ 311">
                    <a:extLst>
                      <a:ext uri="{FF2B5EF4-FFF2-40B4-BE49-F238E27FC236}">
                        <a16:creationId xmlns:a16="http://schemas.microsoft.com/office/drawing/2014/main" id="{A18601CA-3202-8ED4-6E71-F9048B2825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25292" y="4409518"/>
                    <a:ext cx="0" cy="64800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直線コネクタ 312">
                    <a:extLst>
                      <a:ext uri="{FF2B5EF4-FFF2-40B4-BE49-F238E27FC236}">
                        <a16:creationId xmlns:a16="http://schemas.microsoft.com/office/drawing/2014/main" id="{50916C30-A4A0-8B59-1543-ADFEF0BBC90A}"/>
                      </a:ext>
                    </a:extLst>
                  </p:cNvPr>
                  <p:cNvCxnSpPr/>
                  <p:nvPr/>
                </p:nvCxnSpPr>
                <p:spPr>
                  <a:xfrm>
                    <a:off x="6600872" y="5057518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直線コネクタ 313">
                    <a:extLst>
                      <a:ext uri="{FF2B5EF4-FFF2-40B4-BE49-F238E27FC236}">
                        <a16:creationId xmlns:a16="http://schemas.microsoft.com/office/drawing/2014/main" id="{90B9EE24-1A15-A169-AA7F-87D1CED8267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600872" y="5057518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直線コネクタ 314">
                    <a:extLst>
                      <a:ext uri="{FF2B5EF4-FFF2-40B4-BE49-F238E27FC236}">
                        <a16:creationId xmlns:a16="http://schemas.microsoft.com/office/drawing/2014/main" id="{1713B3EE-1034-509D-6F07-CC03477C31A3}"/>
                      </a:ext>
                    </a:extLst>
                  </p:cNvPr>
                  <p:cNvCxnSpPr/>
                  <p:nvPr/>
                </p:nvCxnSpPr>
                <p:spPr>
                  <a:xfrm>
                    <a:off x="6925292" y="4409518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直線コネクタ 315">
                    <a:extLst>
                      <a:ext uri="{FF2B5EF4-FFF2-40B4-BE49-F238E27FC236}">
                        <a16:creationId xmlns:a16="http://schemas.microsoft.com/office/drawing/2014/main" id="{F701FBD3-FEF0-63D4-D4DE-81E0BAF65D38}"/>
                      </a:ext>
                    </a:extLst>
                  </p:cNvPr>
                  <p:cNvCxnSpPr/>
                  <p:nvPr/>
                </p:nvCxnSpPr>
                <p:spPr>
                  <a:xfrm>
                    <a:off x="6277836" y="5382000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直線コネクタ 316">
                    <a:extLst>
                      <a:ext uri="{FF2B5EF4-FFF2-40B4-BE49-F238E27FC236}">
                        <a16:creationId xmlns:a16="http://schemas.microsoft.com/office/drawing/2014/main" id="{F640F894-DEF5-0D34-0A85-6DB565EBDFE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868551" y="2141638"/>
                    <a:ext cx="0" cy="325738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直線コネクタ 317">
                    <a:extLst>
                      <a:ext uri="{FF2B5EF4-FFF2-40B4-BE49-F238E27FC236}">
                        <a16:creationId xmlns:a16="http://schemas.microsoft.com/office/drawing/2014/main" id="{0CFB0B3B-56B2-52E2-490F-D111EE108E6A}"/>
                      </a:ext>
                    </a:extLst>
                  </p:cNvPr>
                  <p:cNvCxnSpPr/>
                  <p:nvPr/>
                </p:nvCxnSpPr>
                <p:spPr>
                  <a:xfrm>
                    <a:off x="8868551" y="2141638"/>
                    <a:ext cx="975537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直線コネクタ 318">
                    <a:extLst>
                      <a:ext uri="{FF2B5EF4-FFF2-40B4-BE49-F238E27FC236}">
                        <a16:creationId xmlns:a16="http://schemas.microsoft.com/office/drawing/2014/main" id="{D325086F-6EAC-363B-E5BD-1E19163A096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193730" y="2467891"/>
                    <a:ext cx="0" cy="325738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直線コネクタ 319">
                    <a:extLst>
                      <a:ext uri="{FF2B5EF4-FFF2-40B4-BE49-F238E27FC236}">
                        <a16:creationId xmlns:a16="http://schemas.microsoft.com/office/drawing/2014/main" id="{59999DE3-FF4F-F389-1000-EA10E58FF3B3}"/>
                      </a:ext>
                    </a:extLst>
                  </p:cNvPr>
                  <p:cNvCxnSpPr/>
                  <p:nvPr/>
                </p:nvCxnSpPr>
                <p:spPr>
                  <a:xfrm>
                    <a:off x="8868551" y="2467891"/>
                    <a:ext cx="325179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直線コネクタ 320">
                    <a:extLst>
                      <a:ext uri="{FF2B5EF4-FFF2-40B4-BE49-F238E27FC236}">
                        <a16:creationId xmlns:a16="http://schemas.microsoft.com/office/drawing/2014/main" id="{D3781603-BBF9-20F1-4F6E-85CF9490375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844088" y="1820591"/>
                    <a:ext cx="0" cy="324001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直線コネクタ 321">
                    <a:extLst>
                      <a:ext uri="{FF2B5EF4-FFF2-40B4-BE49-F238E27FC236}">
                        <a16:creationId xmlns:a16="http://schemas.microsoft.com/office/drawing/2014/main" id="{7769E770-0F28-992A-901E-26A716C13464}"/>
                      </a:ext>
                    </a:extLst>
                  </p:cNvPr>
                  <p:cNvCxnSpPr/>
                  <p:nvPr/>
                </p:nvCxnSpPr>
                <p:spPr>
                  <a:xfrm>
                    <a:off x="9844088" y="1820591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9" name="直線コネクタ 298">
                  <a:extLst>
                    <a:ext uri="{FF2B5EF4-FFF2-40B4-BE49-F238E27FC236}">
                      <a16:creationId xmlns:a16="http://schemas.microsoft.com/office/drawing/2014/main" id="{DEDE5358-D4C8-F5DE-D4C6-468A8B3D52D3}"/>
                    </a:ext>
                  </a:extLst>
                </p:cNvPr>
                <p:cNvCxnSpPr/>
                <p:nvPr/>
              </p:nvCxnSpPr>
              <p:spPr>
                <a:xfrm flipV="1">
                  <a:off x="3306328" y="5378762"/>
                  <a:ext cx="0" cy="324000"/>
                </a:xfrm>
                <a:prstGeom prst="line">
                  <a:avLst/>
                </a:prstGeom>
                <a:ln w="508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>
                  <a:extLst>
                    <a:ext uri="{FF2B5EF4-FFF2-40B4-BE49-F238E27FC236}">
                      <a16:creationId xmlns:a16="http://schemas.microsoft.com/office/drawing/2014/main" id="{1C70C368-28CB-A768-F1D6-655BB3BB4038}"/>
                    </a:ext>
                  </a:extLst>
                </p:cNvPr>
                <p:cNvCxnSpPr/>
                <p:nvPr/>
              </p:nvCxnSpPr>
              <p:spPr>
                <a:xfrm>
                  <a:off x="3305764" y="5378762"/>
                  <a:ext cx="324000" cy="0"/>
                </a:xfrm>
                <a:prstGeom prst="line">
                  <a:avLst/>
                </a:prstGeom>
                <a:ln w="508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9126B34B-74EB-83CD-C1FC-ED6BC7AAD863}"/>
                    </a:ext>
                  </a:extLst>
                </p:cNvPr>
                <p:cNvCxnSpPr/>
                <p:nvPr/>
              </p:nvCxnSpPr>
              <p:spPr>
                <a:xfrm flipV="1">
                  <a:off x="2656800" y="5702400"/>
                  <a:ext cx="0" cy="324000"/>
                </a:xfrm>
                <a:prstGeom prst="line">
                  <a:avLst/>
                </a:prstGeom>
                <a:ln w="508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コネクタ 301">
                  <a:extLst>
                    <a:ext uri="{FF2B5EF4-FFF2-40B4-BE49-F238E27FC236}">
                      <a16:creationId xmlns:a16="http://schemas.microsoft.com/office/drawing/2014/main" id="{0F433EC1-C844-B34B-3F56-4D2B8E31148A}"/>
                    </a:ext>
                  </a:extLst>
                </p:cNvPr>
                <p:cNvCxnSpPr/>
                <p:nvPr/>
              </p:nvCxnSpPr>
              <p:spPr>
                <a:xfrm>
                  <a:off x="2656800" y="5702400"/>
                  <a:ext cx="648000" cy="0"/>
                </a:xfrm>
                <a:prstGeom prst="line">
                  <a:avLst/>
                </a:prstGeom>
                <a:ln w="50800" cap="sq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7" name="直線コネクタ 296">
                <a:extLst>
                  <a:ext uri="{FF2B5EF4-FFF2-40B4-BE49-F238E27FC236}">
                    <a16:creationId xmlns:a16="http://schemas.microsoft.com/office/drawing/2014/main" id="{0339CAD5-30EA-18C1-511E-14FF242CDBD1}"/>
                  </a:ext>
                </a:extLst>
              </p:cNvPr>
              <p:cNvCxnSpPr/>
              <p:nvPr/>
            </p:nvCxnSpPr>
            <p:spPr>
              <a:xfrm flipV="1">
                <a:off x="7516800" y="1166400"/>
                <a:ext cx="0" cy="325738"/>
              </a:xfrm>
              <a:prstGeom prst="line">
                <a:avLst/>
              </a:prstGeom>
              <a:ln w="50800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7AF60FE7-6AC2-3873-07E0-C78D2CFE170E}"/>
                </a:ext>
              </a:extLst>
            </p:cNvPr>
            <p:cNvGrpSpPr/>
            <p:nvPr/>
          </p:nvGrpSpPr>
          <p:grpSpPr>
            <a:xfrm>
              <a:off x="3199005" y="738378"/>
              <a:ext cx="4864528" cy="3785190"/>
              <a:chOff x="3039938" y="1171440"/>
              <a:chExt cx="5831742" cy="4537800"/>
            </a:xfrm>
          </p:grpSpPr>
          <p:cxnSp>
            <p:nvCxnSpPr>
              <p:cNvPr id="272" name="直線コネクタ 271">
                <a:extLst>
                  <a:ext uri="{FF2B5EF4-FFF2-40B4-BE49-F238E27FC236}">
                    <a16:creationId xmlns:a16="http://schemas.microsoft.com/office/drawing/2014/main" id="{279B2BAD-2B19-F5FD-0D51-04903E11488B}"/>
                  </a:ext>
                </a:extLst>
              </p:cNvPr>
              <p:cNvCxnSpPr/>
              <p:nvPr/>
            </p:nvCxnSpPr>
            <p:spPr>
              <a:xfrm flipV="1">
                <a:off x="7899680" y="441000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>
                <a:extLst>
                  <a:ext uri="{FF2B5EF4-FFF2-40B4-BE49-F238E27FC236}">
                    <a16:creationId xmlns:a16="http://schemas.microsoft.com/office/drawing/2014/main" id="{0CAB08ED-5CA3-01FE-C2D1-02D8D58872C5}"/>
                  </a:ext>
                </a:extLst>
              </p:cNvPr>
              <p:cNvCxnSpPr/>
              <p:nvPr/>
            </p:nvCxnSpPr>
            <p:spPr>
              <a:xfrm>
                <a:off x="7899680" y="441000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>
                <a:extLst>
                  <a:ext uri="{FF2B5EF4-FFF2-40B4-BE49-F238E27FC236}">
                    <a16:creationId xmlns:a16="http://schemas.microsoft.com/office/drawing/2014/main" id="{F8992ED9-83C4-8AD2-B743-B57CE8742A01}"/>
                  </a:ext>
                </a:extLst>
              </p:cNvPr>
              <p:cNvCxnSpPr/>
              <p:nvPr/>
            </p:nvCxnSpPr>
            <p:spPr>
              <a:xfrm flipV="1">
                <a:off x="5631938" y="538200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>
                <a:extLst>
                  <a:ext uri="{FF2B5EF4-FFF2-40B4-BE49-F238E27FC236}">
                    <a16:creationId xmlns:a16="http://schemas.microsoft.com/office/drawing/2014/main" id="{451E71B6-75D8-549E-3A30-A36821058DD7}"/>
                  </a:ext>
                </a:extLst>
              </p:cNvPr>
              <p:cNvCxnSpPr/>
              <p:nvPr/>
            </p:nvCxnSpPr>
            <p:spPr>
              <a:xfrm flipV="1">
                <a:off x="8547680" y="246744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コネクタ 275">
                <a:extLst>
                  <a:ext uri="{FF2B5EF4-FFF2-40B4-BE49-F238E27FC236}">
                    <a16:creationId xmlns:a16="http://schemas.microsoft.com/office/drawing/2014/main" id="{A07628A0-35EC-EC7A-CD7A-9093F12576A3}"/>
                  </a:ext>
                </a:extLst>
              </p:cNvPr>
              <p:cNvCxnSpPr/>
              <p:nvPr/>
            </p:nvCxnSpPr>
            <p:spPr>
              <a:xfrm>
                <a:off x="8223680" y="246744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8D04C93D-8E31-5FBB-33B2-07D659CD6C98}"/>
                  </a:ext>
                </a:extLst>
              </p:cNvPr>
              <p:cNvCxnSpPr/>
              <p:nvPr/>
            </p:nvCxnSpPr>
            <p:spPr>
              <a:xfrm>
                <a:off x="7899680" y="214344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>
                <a:extLst>
                  <a:ext uri="{FF2B5EF4-FFF2-40B4-BE49-F238E27FC236}">
                    <a16:creationId xmlns:a16="http://schemas.microsoft.com/office/drawing/2014/main" id="{1ECC433B-665A-6A37-2E1C-5DCCB05216D8}"/>
                  </a:ext>
                </a:extLst>
              </p:cNvPr>
              <p:cNvCxnSpPr/>
              <p:nvPr/>
            </p:nvCxnSpPr>
            <p:spPr>
              <a:xfrm flipV="1">
                <a:off x="6927680" y="117144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>
                <a:extLst>
                  <a:ext uri="{FF2B5EF4-FFF2-40B4-BE49-F238E27FC236}">
                    <a16:creationId xmlns:a16="http://schemas.microsoft.com/office/drawing/2014/main" id="{BAE9D711-5C9A-EB15-55ED-2E80BE755902}"/>
                  </a:ext>
                </a:extLst>
              </p:cNvPr>
              <p:cNvCxnSpPr/>
              <p:nvPr/>
            </p:nvCxnSpPr>
            <p:spPr>
              <a:xfrm flipV="1">
                <a:off x="7575938" y="149544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コネクタ 279">
                <a:extLst>
                  <a:ext uri="{FF2B5EF4-FFF2-40B4-BE49-F238E27FC236}">
                    <a16:creationId xmlns:a16="http://schemas.microsoft.com/office/drawing/2014/main" id="{B4CB0798-DA36-CC1F-163B-CDCCE124726B}"/>
                  </a:ext>
                </a:extLst>
              </p:cNvPr>
              <p:cNvCxnSpPr/>
              <p:nvPr/>
            </p:nvCxnSpPr>
            <p:spPr>
              <a:xfrm flipV="1">
                <a:off x="7899680" y="181944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>
                <a:extLst>
                  <a:ext uri="{FF2B5EF4-FFF2-40B4-BE49-F238E27FC236}">
                    <a16:creationId xmlns:a16="http://schemas.microsoft.com/office/drawing/2014/main" id="{5BC4AEA1-257F-2D20-2213-23A9E4A7AB4E}"/>
                  </a:ext>
                </a:extLst>
              </p:cNvPr>
              <p:cNvCxnSpPr/>
              <p:nvPr/>
            </p:nvCxnSpPr>
            <p:spPr>
              <a:xfrm flipV="1">
                <a:off x="8223680" y="214344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コネクタ 281">
                <a:extLst>
                  <a:ext uri="{FF2B5EF4-FFF2-40B4-BE49-F238E27FC236}">
                    <a16:creationId xmlns:a16="http://schemas.microsoft.com/office/drawing/2014/main" id="{73FAA871-358E-4D1E-6629-52B96BD9FBAA}"/>
                  </a:ext>
                </a:extLst>
              </p:cNvPr>
              <p:cNvCxnSpPr/>
              <p:nvPr/>
            </p:nvCxnSpPr>
            <p:spPr>
              <a:xfrm>
                <a:off x="6927680" y="1495440"/>
                <a:ext cx="648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線コネクタ 282">
                <a:extLst>
                  <a:ext uri="{FF2B5EF4-FFF2-40B4-BE49-F238E27FC236}">
                    <a16:creationId xmlns:a16="http://schemas.microsoft.com/office/drawing/2014/main" id="{BF4EF734-1A0C-780A-13F1-4634B3C2D4A8}"/>
                  </a:ext>
                </a:extLst>
              </p:cNvPr>
              <p:cNvCxnSpPr/>
              <p:nvPr/>
            </p:nvCxnSpPr>
            <p:spPr>
              <a:xfrm>
                <a:off x="7575938" y="181944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線コネクタ 283">
                <a:extLst>
                  <a:ext uri="{FF2B5EF4-FFF2-40B4-BE49-F238E27FC236}">
                    <a16:creationId xmlns:a16="http://schemas.microsoft.com/office/drawing/2014/main" id="{0FECAA15-2E2C-F949-C408-59BF4AF0A8EA}"/>
                  </a:ext>
                </a:extLst>
              </p:cNvPr>
              <p:cNvCxnSpPr/>
              <p:nvPr/>
            </p:nvCxnSpPr>
            <p:spPr>
              <a:xfrm flipV="1">
                <a:off x="8871680" y="2791440"/>
                <a:ext cx="0" cy="972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線コネクタ 284">
                <a:extLst>
                  <a:ext uri="{FF2B5EF4-FFF2-40B4-BE49-F238E27FC236}">
                    <a16:creationId xmlns:a16="http://schemas.microsoft.com/office/drawing/2014/main" id="{C4F6F1A3-6EFE-6000-B166-8D3A71CCF156}"/>
                  </a:ext>
                </a:extLst>
              </p:cNvPr>
              <p:cNvCxnSpPr/>
              <p:nvPr/>
            </p:nvCxnSpPr>
            <p:spPr>
              <a:xfrm flipV="1">
                <a:off x="8547680" y="376524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コネクタ 285">
                <a:extLst>
                  <a:ext uri="{FF2B5EF4-FFF2-40B4-BE49-F238E27FC236}">
                    <a16:creationId xmlns:a16="http://schemas.microsoft.com/office/drawing/2014/main" id="{DF944FF6-2FE5-DFD0-81F5-07814AFE2A16}"/>
                  </a:ext>
                </a:extLst>
              </p:cNvPr>
              <p:cNvCxnSpPr/>
              <p:nvPr/>
            </p:nvCxnSpPr>
            <p:spPr>
              <a:xfrm>
                <a:off x="8547680" y="279144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線コネクタ 286">
                <a:extLst>
                  <a:ext uri="{FF2B5EF4-FFF2-40B4-BE49-F238E27FC236}">
                    <a16:creationId xmlns:a16="http://schemas.microsoft.com/office/drawing/2014/main" id="{A07976B1-5AC8-2831-C898-BF02D883E745}"/>
                  </a:ext>
                </a:extLst>
              </p:cNvPr>
              <p:cNvCxnSpPr/>
              <p:nvPr/>
            </p:nvCxnSpPr>
            <p:spPr>
              <a:xfrm>
                <a:off x="8547680" y="376524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線コネクタ 287">
                <a:extLst>
                  <a:ext uri="{FF2B5EF4-FFF2-40B4-BE49-F238E27FC236}">
                    <a16:creationId xmlns:a16="http://schemas.microsoft.com/office/drawing/2014/main" id="{FE36EB1C-1CF8-CD8A-A3D2-76D4D6C3E68D}"/>
                  </a:ext>
                </a:extLst>
              </p:cNvPr>
              <p:cNvCxnSpPr/>
              <p:nvPr/>
            </p:nvCxnSpPr>
            <p:spPr>
              <a:xfrm flipV="1">
                <a:off x="8223680" y="408600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>
                <a:extLst>
                  <a:ext uri="{FF2B5EF4-FFF2-40B4-BE49-F238E27FC236}">
                    <a16:creationId xmlns:a16="http://schemas.microsoft.com/office/drawing/2014/main" id="{B7CA0AA0-B266-8F17-1F29-B1097212647D}"/>
                  </a:ext>
                </a:extLst>
              </p:cNvPr>
              <p:cNvCxnSpPr/>
              <p:nvPr/>
            </p:nvCxnSpPr>
            <p:spPr>
              <a:xfrm>
                <a:off x="3039938" y="5709240"/>
                <a:ext cx="2592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793D29F0-CEDA-B58A-F635-1E4AA4197D6E}"/>
                  </a:ext>
                </a:extLst>
              </p:cNvPr>
              <p:cNvCxnSpPr/>
              <p:nvPr/>
            </p:nvCxnSpPr>
            <p:spPr>
              <a:xfrm flipV="1">
                <a:off x="7251938" y="473400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コネクタ 290">
                <a:extLst>
                  <a:ext uri="{FF2B5EF4-FFF2-40B4-BE49-F238E27FC236}">
                    <a16:creationId xmlns:a16="http://schemas.microsoft.com/office/drawing/2014/main" id="{53E38B9C-D399-38D2-C507-30E4466A8916}"/>
                  </a:ext>
                </a:extLst>
              </p:cNvPr>
              <p:cNvCxnSpPr/>
              <p:nvPr/>
            </p:nvCxnSpPr>
            <p:spPr>
              <a:xfrm>
                <a:off x="7251938" y="4733640"/>
                <a:ext cx="648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>
                <a:extLst>
                  <a:ext uri="{FF2B5EF4-FFF2-40B4-BE49-F238E27FC236}">
                    <a16:creationId xmlns:a16="http://schemas.microsoft.com/office/drawing/2014/main" id="{55EF8FF5-0336-E4C9-9E3D-C9C8EAC9AA72}"/>
                  </a:ext>
                </a:extLst>
              </p:cNvPr>
              <p:cNvCxnSpPr/>
              <p:nvPr/>
            </p:nvCxnSpPr>
            <p:spPr>
              <a:xfrm flipV="1">
                <a:off x="6603938" y="5058000"/>
                <a:ext cx="0" cy="32400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>
                <a:extLst>
                  <a:ext uri="{FF2B5EF4-FFF2-40B4-BE49-F238E27FC236}">
                    <a16:creationId xmlns:a16="http://schemas.microsoft.com/office/drawing/2014/main" id="{E8673515-186C-B438-0453-5F297797B945}"/>
                  </a:ext>
                </a:extLst>
              </p:cNvPr>
              <p:cNvCxnSpPr/>
              <p:nvPr/>
            </p:nvCxnSpPr>
            <p:spPr>
              <a:xfrm>
                <a:off x="6603938" y="5058000"/>
                <a:ext cx="648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>
                <a:extLst>
                  <a:ext uri="{FF2B5EF4-FFF2-40B4-BE49-F238E27FC236}">
                    <a16:creationId xmlns:a16="http://schemas.microsoft.com/office/drawing/2014/main" id="{28A4E425-EB17-5B1D-5C46-A6499F676F24}"/>
                  </a:ext>
                </a:extLst>
              </p:cNvPr>
              <p:cNvCxnSpPr/>
              <p:nvPr/>
            </p:nvCxnSpPr>
            <p:spPr>
              <a:xfrm>
                <a:off x="8223680" y="4086000"/>
                <a:ext cx="324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>
                <a:extLst>
                  <a:ext uri="{FF2B5EF4-FFF2-40B4-BE49-F238E27FC236}">
                    <a16:creationId xmlns:a16="http://schemas.microsoft.com/office/drawing/2014/main" id="{BB0D41A1-92CB-BD89-7663-0A69C6770267}"/>
                  </a:ext>
                </a:extLst>
              </p:cNvPr>
              <p:cNvCxnSpPr/>
              <p:nvPr/>
            </p:nvCxnSpPr>
            <p:spPr>
              <a:xfrm>
                <a:off x="5631938" y="5382000"/>
                <a:ext cx="972000" cy="0"/>
              </a:xfrm>
              <a:prstGeom prst="line">
                <a:avLst/>
              </a:prstGeom>
              <a:ln w="50800" cap="sq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877745B8-A6DE-C371-5F6F-316E4F3DB401}"/>
                </a:ext>
              </a:extLst>
            </p:cNvPr>
            <p:cNvGrpSpPr/>
            <p:nvPr/>
          </p:nvGrpSpPr>
          <p:grpSpPr>
            <a:xfrm>
              <a:off x="3199880" y="1003262"/>
              <a:ext cx="3242200" cy="2432663"/>
              <a:chOff x="2342325" y="1478550"/>
              <a:chExt cx="3886846" cy="2953403"/>
            </a:xfrm>
          </p:grpSpPr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6C688A2F-929B-A435-3367-ED0626AE3667}"/>
                  </a:ext>
                </a:extLst>
              </p:cNvPr>
              <p:cNvCxnSpPr/>
              <p:nvPr/>
            </p:nvCxnSpPr>
            <p:spPr>
              <a:xfrm flipV="1">
                <a:off x="4933735" y="3775719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34E81517-FDAE-E3C7-EED4-69BB65DDC494}"/>
                  </a:ext>
                </a:extLst>
              </p:cNvPr>
              <p:cNvCxnSpPr/>
              <p:nvPr/>
            </p:nvCxnSpPr>
            <p:spPr>
              <a:xfrm>
                <a:off x="4933735" y="3775720"/>
                <a:ext cx="648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E6C5247D-5C50-BF27-0BCD-D7ACFD8B6776}"/>
                  </a:ext>
                </a:extLst>
              </p:cNvPr>
              <p:cNvCxnSpPr/>
              <p:nvPr/>
            </p:nvCxnSpPr>
            <p:spPr>
              <a:xfrm flipV="1">
                <a:off x="5905171" y="2463252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98B62C13-97F6-C03D-E22A-0E847A8E0A9E}"/>
                  </a:ext>
                </a:extLst>
              </p:cNvPr>
              <p:cNvCxnSpPr/>
              <p:nvPr/>
            </p:nvCxnSpPr>
            <p:spPr>
              <a:xfrm>
                <a:off x="5580000" y="2463253"/>
                <a:ext cx="324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1B45AE3F-43E9-384D-FE30-04D7E22E2F73}"/>
                  </a:ext>
                </a:extLst>
              </p:cNvPr>
              <p:cNvCxnSpPr/>
              <p:nvPr/>
            </p:nvCxnSpPr>
            <p:spPr>
              <a:xfrm flipV="1">
                <a:off x="4285171" y="1478908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9D37415A-5033-B95F-F9AD-A3D75F5F1F4C}"/>
                  </a:ext>
                </a:extLst>
              </p:cNvPr>
              <p:cNvCxnSpPr/>
              <p:nvPr/>
            </p:nvCxnSpPr>
            <p:spPr>
              <a:xfrm flipV="1">
                <a:off x="4933735" y="1807019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13C18FAE-5251-C679-FA4E-4492F901C568}"/>
                  </a:ext>
                </a:extLst>
              </p:cNvPr>
              <p:cNvCxnSpPr/>
              <p:nvPr/>
            </p:nvCxnSpPr>
            <p:spPr>
              <a:xfrm flipV="1">
                <a:off x="5580000" y="2135136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CEFC3AFC-1DD8-9E33-FB8E-95FFEEBAC46F}"/>
                  </a:ext>
                </a:extLst>
              </p:cNvPr>
              <p:cNvCxnSpPr/>
              <p:nvPr/>
            </p:nvCxnSpPr>
            <p:spPr>
              <a:xfrm>
                <a:off x="4285171" y="1807020"/>
                <a:ext cx="648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71FD00D3-664F-984A-0495-C47A7AB599D7}"/>
                  </a:ext>
                </a:extLst>
              </p:cNvPr>
              <p:cNvCxnSpPr/>
              <p:nvPr/>
            </p:nvCxnSpPr>
            <p:spPr>
              <a:xfrm>
                <a:off x="4933735" y="2135137"/>
                <a:ext cx="648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7EE33331-E6B5-B0F8-EE48-9F5D7D592F4F}"/>
                  </a:ext>
                </a:extLst>
              </p:cNvPr>
              <p:cNvCxnSpPr/>
              <p:nvPr/>
            </p:nvCxnSpPr>
            <p:spPr>
              <a:xfrm flipV="1">
                <a:off x="6229171" y="2791369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1FC415BE-5468-7E03-A875-F34B4E254194}"/>
                  </a:ext>
                </a:extLst>
              </p:cNvPr>
              <p:cNvCxnSpPr/>
              <p:nvPr/>
            </p:nvCxnSpPr>
            <p:spPr>
              <a:xfrm flipV="1">
                <a:off x="5905171" y="3119486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6BE7BDC3-10ED-A5B8-B3B3-28268AFBE49F}"/>
                  </a:ext>
                </a:extLst>
              </p:cNvPr>
              <p:cNvCxnSpPr/>
              <p:nvPr/>
            </p:nvCxnSpPr>
            <p:spPr>
              <a:xfrm>
                <a:off x="5905171" y="2791370"/>
                <a:ext cx="324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620798CE-43FE-8ADA-E8E5-F39E8FF975D0}"/>
                  </a:ext>
                </a:extLst>
              </p:cNvPr>
              <p:cNvCxnSpPr/>
              <p:nvPr/>
            </p:nvCxnSpPr>
            <p:spPr>
              <a:xfrm>
                <a:off x="5905171" y="3119487"/>
                <a:ext cx="324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A67C0818-6EE5-58B9-C1DF-7D8D82FA4FEA}"/>
                  </a:ext>
                </a:extLst>
              </p:cNvPr>
              <p:cNvCxnSpPr/>
              <p:nvPr/>
            </p:nvCxnSpPr>
            <p:spPr>
              <a:xfrm flipV="1">
                <a:off x="5581171" y="3447602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C8E3F835-448D-6334-D097-AF866A42A798}"/>
                  </a:ext>
                </a:extLst>
              </p:cNvPr>
              <p:cNvCxnSpPr/>
              <p:nvPr/>
            </p:nvCxnSpPr>
            <p:spPr>
              <a:xfrm>
                <a:off x="2342325" y="1478550"/>
                <a:ext cx="1944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6EEF78DB-92A9-87B2-9726-81BE08AC3E84}"/>
                  </a:ext>
                </a:extLst>
              </p:cNvPr>
              <p:cNvCxnSpPr/>
              <p:nvPr/>
            </p:nvCxnSpPr>
            <p:spPr>
              <a:xfrm flipV="1">
                <a:off x="4287600" y="4103836"/>
                <a:ext cx="0" cy="328117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>
                <a:extLst>
                  <a:ext uri="{FF2B5EF4-FFF2-40B4-BE49-F238E27FC236}">
                    <a16:creationId xmlns:a16="http://schemas.microsoft.com/office/drawing/2014/main" id="{64118D79-7AC7-C1F0-FED7-0E5C791433F4}"/>
                  </a:ext>
                </a:extLst>
              </p:cNvPr>
              <p:cNvCxnSpPr/>
              <p:nvPr/>
            </p:nvCxnSpPr>
            <p:spPr>
              <a:xfrm>
                <a:off x="4287600" y="4103836"/>
                <a:ext cx="648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38C35DE1-AF88-A84B-F29E-5A1312AD48A5}"/>
                  </a:ext>
                </a:extLst>
              </p:cNvPr>
              <p:cNvCxnSpPr/>
              <p:nvPr/>
            </p:nvCxnSpPr>
            <p:spPr>
              <a:xfrm>
                <a:off x="5581171" y="3447603"/>
                <a:ext cx="324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>
                <a:extLst>
                  <a:ext uri="{FF2B5EF4-FFF2-40B4-BE49-F238E27FC236}">
                    <a16:creationId xmlns:a16="http://schemas.microsoft.com/office/drawing/2014/main" id="{0277F224-A075-FE6E-5E00-4E6D3211F07D}"/>
                  </a:ext>
                </a:extLst>
              </p:cNvPr>
              <p:cNvCxnSpPr/>
              <p:nvPr/>
            </p:nvCxnSpPr>
            <p:spPr>
              <a:xfrm>
                <a:off x="2343600" y="4431600"/>
                <a:ext cx="1944000" cy="0"/>
              </a:xfrm>
              <a:prstGeom prst="line">
                <a:avLst/>
              </a:prstGeom>
              <a:ln w="50800" cap="sq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6A1A0EC-F800-BADF-0298-9377CE5175C8}"/>
                </a:ext>
              </a:extLst>
            </p:cNvPr>
            <p:cNvGrpSpPr/>
            <p:nvPr/>
          </p:nvGrpSpPr>
          <p:grpSpPr>
            <a:xfrm>
              <a:off x="3199006" y="746825"/>
              <a:ext cx="4325601" cy="3512225"/>
              <a:chOff x="3687939" y="1171440"/>
              <a:chExt cx="5185659" cy="4210560"/>
            </a:xfrm>
          </p:grpSpPr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812A6082-79A4-3E6E-238D-58F7B8BC3052}"/>
                  </a:ext>
                </a:extLst>
              </p:cNvPr>
              <p:cNvCxnSpPr/>
              <p:nvPr/>
            </p:nvCxnSpPr>
            <p:spPr>
              <a:xfrm flipV="1">
                <a:off x="7573754" y="441000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03ED5C4A-5053-C06F-14C0-C916351D2864}"/>
                  </a:ext>
                </a:extLst>
              </p:cNvPr>
              <p:cNvCxnSpPr/>
              <p:nvPr/>
            </p:nvCxnSpPr>
            <p:spPr>
              <a:xfrm>
                <a:off x="7573754" y="4410000"/>
                <a:ext cx="648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24A8A696-8E39-B25A-7C92-5F913B8AC807}"/>
                  </a:ext>
                </a:extLst>
              </p:cNvPr>
              <p:cNvCxnSpPr/>
              <p:nvPr/>
            </p:nvCxnSpPr>
            <p:spPr>
              <a:xfrm flipV="1">
                <a:off x="8873598" y="2467440"/>
                <a:ext cx="0" cy="1296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59569DB3-A5FF-09B4-380E-473FFD4614B3}"/>
                  </a:ext>
                </a:extLst>
              </p:cNvPr>
              <p:cNvCxnSpPr/>
              <p:nvPr/>
            </p:nvCxnSpPr>
            <p:spPr>
              <a:xfrm>
                <a:off x="8549598" y="2467440"/>
                <a:ext cx="324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EB6EF731-92AE-CFF7-4A01-B0136747BB1B}"/>
                  </a:ext>
                </a:extLst>
              </p:cNvPr>
              <p:cNvCxnSpPr/>
              <p:nvPr/>
            </p:nvCxnSpPr>
            <p:spPr>
              <a:xfrm>
                <a:off x="8225598" y="2143440"/>
                <a:ext cx="324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CA8EFC9F-25AF-A479-605E-F3E51F723E50}"/>
                  </a:ext>
                </a:extLst>
              </p:cNvPr>
              <p:cNvCxnSpPr/>
              <p:nvPr/>
            </p:nvCxnSpPr>
            <p:spPr>
              <a:xfrm flipV="1">
                <a:off x="7253598" y="117144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F35F9988-3AA6-59C3-7957-203434431591}"/>
                  </a:ext>
                </a:extLst>
              </p:cNvPr>
              <p:cNvCxnSpPr/>
              <p:nvPr/>
            </p:nvCxnSpPr>
            <p:spPr>
              <a:xfrm flipV="1">
                <a:off x="7577598" y="149544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3FEA2A00-7908-BA67-06B5-E42D2DCACC44}"/>
                  </a:ext>
                </a:extLst>
              </p:cNvPr>
              <p:cNvCxnSpPr/>
              <p:nvPr/>
            </p:nvCxnSpPr>
            <p:spPr>
              <a:xfrm flipV="1">
                <a:off x="8225598" y="181944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F3400665-60A4-35E6-67E7-494DBB437828}"/>
                  </a:ext>
                </a:extLst>
              </p:cNvPr>
              <p:cNvCxnSpPr/>
              <p:nvPr/>
            </p:nvCxnSpPr>
            <p:spPr>
              <a:xfrm flipV="1">
                <a:off x="8549598" y="214344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7CC3B80C-059C-FEBF-83DA-0ABBD9AB30E1}"/>
                  </a:ext>
                </a:extLst>
              </p:cNvPr>
              <p:cNvCxnSpPr/>
              <p:nvPr/>
            </p:nvCxnSpPr>
            <p:spPr>
              <a:xfrm>
                <a:off x="7253598" y="1495440"/>
                <a:ext cx="324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F1BBB8C1-7519-8729-CE7D-711B1F7EECC3}"/>
                  </a:ext>
                </a:extLst>
              </p:cNvPr>
              <p:cNvCxnSpPr/>
              <p:nvPr/>
            </p:nvCxnSpPr>
            <p:spPr>
              <a:xfrm>
                <a:off x="7577598" y="1819440"/>
                <a:ext cx="648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12AD66FF-0A33-7129-EAE3-049E9CAE9840}"/>
                  </a:ext>
                </a:extLst>
              </p:cNvPr>
              <p:cNvCxnSpPr/>
              <p:nvPr/>
            </p:nvCxnSpPr>
            <p:spPr>
              <a:xfrm flipV="1">
                <a:off x="8547680" y="3765214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0AAB025D-2E35-5A48-1086-5F325C30A0C6}"/>
                  </a:ext>
                </a:extLst>
              </p:cNvPr>
              <p:cNvCxnSpPr/>
              <p:nvPr/>
            </p:nvCxnSpPr>
            <p:spPr>
              <a:xfrm>
                <a:off x="8547680" y="3765214"/>
                <a:ext cx="324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83B57865-E867-E5A9-4CE4-0DD0A5401B0A}"/>
                  </a:ext>
                </a:extLst>
              </p:cNvPr>
              <p:cNvCxnSpPr/>
              <p:nvPr/>
            </p:nvCxnSpPr>
            <p:spPr>
              <a:xfrm flipV="1">
                <a:off x="8223680" y="408600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DB788F7B-8B8B-0C20-C9EB-827CB951A52E}"/>
                  </a:ext>
                </a:extLst>
              </p:cNvPr>
              <p:cNvCxnSpPr/>
              <p:nvPr/>
            </p:nvCxnSpPr>
            <p:spPr>
              <a:xfrm flipV="1">
                <a:off x="6922559" y="473400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B07BB8C4-7630-8627-D605-46255C48378B}"/>
                  </a:ext>
                </a:extLst>
              </p:cNvPr>
              <p:cNvCxnSpPr/>
              <p:nvPr/>
            </p:nvCxnSpPr>
            <p:spPr>
              <a:xfrm>
                <a:off x="6922559" y="4734000"/>
                <a:ext cx="648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DA4EBD91-49B7-4B9C-1EE6-0494CF23B295}"/>
                  </a:ext>
                </a:extLst>
              </p:cNvPr>
              <p:cNvCxnSpPr/>
              <p:nvPr/>
            </p:nvCxnSpPr>
            <p:spPr>
              <a:xfrm flipV="1">
                <a:off x="6274559" y="5058000"/>
                <a:ext cx="0" cy="32400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89502CFD-FEAE-F1A8-AACA-8D02D6E50E96}"/>
                  </a:ext>
                </a:extLst>
              </p:cNvPr>
              <p:cNvCxnSpPr/>
              <p:nvPr/>
            </p:nvCxnSpPr>
            <p:spPr>
              <a:xfrm>
                <a:off x="6274559" y="5058000"/>
                <a:ext cx="648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F2A6772E-9CCA-472F-A3B1-66E862B1D5EB}"/>
                  </a:ext>
                </a:extLst>
              </p:cNvPr>
              <p:cNvCxnSpPr/>
              <p:nvPr/>
            </p:nvCxnSpPr>
            <p:spPr>
              <a:xfrm>
                <a:off x="8223680" y="4086000"/>
                <a:ext cx="324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F76BFFB6-B00F-24FF-7724-E2AB4958FB01}"/>
                  </a:ext>
                </a:extLst>
              </p:cNvPr>
              <p:cNvCxnSpPr/>
              <p:nvPr/>
            </p:nvCxnSpPr>
            <p:spPr>
              <a:xfrm>
                <a:off x="3687939" y="5382000"/>
                <a:ext cx="2592000" cy="0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274A207-C10A-456C-8028-E07EB9747099}"/>
              </a:ext>
            </a:extLst>
          </p:cNvPr>
          <p:cNvSpPr/>
          <p:nvPr/>
        </p:nvSpPr>
        <p:spPr>
          <a:xfrm>
            <a:off x="149275" y="1556754"/>
            <a:ext cx="557457" cy="436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sz="135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276DD657-D264-457C-AFE6-25E952ABC278}"/>
              </a:ext>
            </a:extLst>
          </p:cNvPr>
          <p:cNvSpPr txBox="1"/>
          <p:nvPr/>
        </p:nvSpPr>
        <p:spPr>
          <a:xfrm>
            <a:off x="5550626" y="5746641"/>
            <a:ext cx="353943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kumimoji="0" lang="en-US" altLang="ja-JP" sz="1400" b="1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Fission probability of 90% was assumed.</a:t>
            </a:r>
          </a:p>
          <a:p>
            <a:pPr defTabSz="457200"/>
            <a:r>
              <a:rPr kumimoji="0" lang="en-US" altLang="ja-JP" sz="1400" b="1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Extraction efficiency of 1% was assumed.</a:t>
            </a:r>
            <a:endParaRPr kumimoji="0" lang="ja-JP" altLang="en-US" sz="1400" b="1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D4E1D143-5E73-4959-812A-48A41A7B8506}"/>
              </a:ext>
            </a:extLst>
          </p:cNvPr>
          <p:cNvSpPr txBox="1"/>
          <p:nvPr/>
        </p:nvSpPr>
        <p:spPr>
          <a:xfrm>
            <a:off x="2929380" y="-10048"/>
            <a:ext cx="6333465" cy="723275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defTabSz="457200"/>
            <a:r>
              <a:rPr kumimoji="0" lang="en-US" altLang="ja-JP" dirty="0">
                <a:solidFill>
                  <a:prstClr val="black"/>
                </a:solidFill>
                <a:ea typeface="游ゴシック" panose="020B0400000000000000" pitchFamily="50" charset="-128"/>
              </a:rPr>
              <a:t>Expected yields at KISS-1.5</a:t>
            </a:r>
          </a:p>
          <a:p>
            <a:pPr defTabSz="457200"/>
            <a:r>
              <a:rPr kumimoji="0" lang="en-US" altLang="ja-JP" sz="2000" baseline="30000" dirty="0">
                <a:solidFill>
                  <a:prstClr val="black"/>
                </a:solidFill>
                <a:ea typeface="游ゴシック" panose="020B0400000000000000" pitchFamily="50" charset="-128"/>
              </a:rPr>
              <a:t>238</a:t>
            </a:r>
            <a:r>
              <a:rPr kumimoji="0" lang="en-US" altLang="ja-JP" sz="2000" dirty="0">
                <a:solidFill>
                  <a:prstClr val="black"/>
                </a:solidFill>
                <a:ea typeface="游ゴシック" panose="020B0400000000000000" pitchFamily="50" charset="-128"/>
              </a:rPr>
              <a:t>U (9.4 MeV/nucleon, 100 </a:t>
            </a:r>
            <a:r>
              <a:rPr kumimoji="0" lang="en-US" altLang="ja-JP" sz="2000" dirty="0" err="1">
                <a:solidFill>
                  <a:prstClr val="black"/>
                </a:solidFill>
                <a:ea typeface="游ゴシック" panose="020B0400000000000000" pitchFamily="50" charset="-128"/>
              </a:rPr>
              <a:t>pnA</a:t>
            </a:r>
            <a:r>
              <a:rPr kumimoji="0" lang="en-US" altLang="ja-JP" sz="2000" dirty="0">
                <a:solidFill>
                  <a:prstClr val="black"/>
                </a:solidFill>
                <a:ea typeface="游ゴシック" panose="020B0400000000000000" pitchFamily="50" charset="-128"/>
              </a:rPr>
              <a:t>) + </a:t>
            </a:r>
            <a:r>
              <a:rPr kumimoji="0" lang="en-US" altLang="ja-JP" sz="2000" baseline="30000" dirty="0" err="1">
                <a:solidFill>
                  <a:prstClr val="black"/>
                </a:solidFill>
                <a:ea typeface="游ゴシック" panose="020B0400000000000000" pitchFamily="50" charset="-128"/>
              </a:rPr>
              <a:t>nat</a:t>
            </a:r>
            <a:r>
              <a:rPr kumimoji="0" lang="en-US" altLang="ja-JP" sz="2000" dirty="0" err="1">
                <a:solidFill>
                  <a:prstClr val="black"/>
                </a:solidFill>
                <a:ea typeface="游ゴシック" panose="020B0400000000000000" pitchFamily="50" charset="-128"/>
              </a:rPr>
              <a:t>U</a:t>
            </a:r>
            <a:r>
              <a:rPr kumimoji="0" lang="en-US" altLang="ja-JP" sz="2000" dirty="0">
                <a:solidFill>
                  <a:prstClr val="black"/>
                </a:solidFill>
                <a:ea typeface="游ゴシック" panose="020B0400000000000000" pitchFamily="50" charset="-128"/>
              </a:rPr>
              <a:t> (13 mg/cm</a:t>
            </a:r>
            <a:r>
              <a:rPr kumimoji="0" lang="en-US" altLang="ja-JP" sz="2000" baseline="30000" dirty="0">
                <a:solidFill>
                  <a:prstClr val="black"/>
                </a:solidFill>
                <a:ea typeface="游ゴシック" panose="020B0400000000000000" pitchFamily="50" charset="-128"/>
              </a:rPr>
              <a:t>2</a:t>
            </a:r>
            <a:r>
              <a:rPr kumimoji="0" lang="en-US" altLang="ja-JP" sz="2000" dirty="0">
                <a:solidFill>
                  <a:prstClr val="black"/>
                </a:solidFill>
                <a:ea typeface="游ゴシック" panose="020B0400000000000000" pitchFamily="50" charset="-128"/>
              </a:rPr>
              <a:t>)</a:t>
            </a:r>
            <a:endParaRPr kumimoji="0" lang="ja-JP" altLang="en-US" sz="2000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06A6984-90D1-4C5A-DFFC-C6B355EFFB47}"/>
              </a:ext>
            </a:extLst>
          </p:cNvPr>
          <p:cNvGrpSpPr/>
          <p:nvPr/>
        </p:nvGrpSpPr>
        <p:grpSpPr>
          <a:xfrm>
            <a:off x="8816085" y="1472529"/>
            <a:ext cx="2601621" cy="540000"/>
            <a:chOff x="3361203" y="5194664"/>
            <a:chExt cx="2601621" cy="540000"/>
          </a:xfrm>
        </p:grpSpPr>
        <p:pic>
          <p:nvPicPr>
            <p:cNvPr id="257" name="図 256">
              <a:extLst>
                <a:ext uri="{FF2B5EF4-FFF2-40B4-BE49-F238E27FC236}">
                  <a16:creationId xmlns:a16="http://schemas.microsoft.com/office/drawing/2014/main" id="{CCA86027-9268-5B52-E348-6104E0E6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1203" y="5194664"/>
              <a:ext cx="547942" cy="540000"/>
            </a:xfrm>
            <a:prstGeom prst="rect">
              <a:avLst/>
            </a:prstGeom>
          </p:spPr>
        </p:pic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49F5FCAB-DF96-142F-7C38-88BEE15B45CF}"/>
                </a:ext>
              </a:extLst>
            </p:cNvPr>
            <p:cNvSpPr txBox="1"/>
            <p:nvPr/>
          </p:nvSpPr>
          <p:spPr>
            <a:xfrm>
              <a:off x="4187992" y="5250019"/>
              <a:ext cx="115416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kumimoji="0" lang="en-US" altLang="ja-JP" sz="1400" b="1" dirty="0">
                  <a:solidFill>
                    <a:prstClr val="black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Mass number</a:t>
              </a:r>
              <a:endParaRPr kumimoji="0" lang="ja-JP" altLang="en-US" sz="1400" b="1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テキスト ボックス 258">
                  <a:extLst>
                    <a:ext uri="{FF2B5EF4-FFF2-40B4-BE49-F238E27FC236}">
                      <a16:creationId xmlns:a16="http://schemas.microsoft.com/office/drawing/2014/main" id="{067126AB-8DD9-DD08-A4AB-35BE41649CED}"/>
                    </a:ext>
                  </a:extLst>
                </p:cNvPr>
                <p:cNvSpPr txBox="1"/>
                <p:nvPr/>
              </p:nvSpPr>
              <p:spPr>
                <a:xfrm>
                  <a:off x="4149892" y="5461331"/>
                  <a:ext cx="181293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ja-JP" sz="1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kumimoji="0" lang="en-US" altLang="ja-JP" sz="1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𝟏𝟎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4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𝐘𝐢𝐞𝐥𝐝</m:t>
                            </m:r>
                            <m:r>
                              <a:rPr kumimoji="0" lang="en-US" altLang="ja-JP" sz="1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 </m:t>
                            </m:r>
                            <m:r>
                              <a:rPr kumimoji="0" lang="en-US" altLang="ja-JP" sz="1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𝐩𝐞𝐫</m:t>
                            </m:r>
                            <m:r>
                              <a:rPr kumimoji="0" lang="en-US" altLang="ja-JP" sz="1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 </m:t>
                            </m:r>
                            <m:r>
                              <a:rPr kumimoji="0" lang="en-US" altLang="ja-JP" sz="1400" b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𝐝𝐚𝐲</m:t>
                            </m:r>
                          </m:e>
                        </m:d>
                      </m:oMath>
                    </m:oMathPara>
                  </a14:m>
                  <a:endParaRPr kumimoji="0" lang="ja-JP" altLang="en-US" sz="1400" b="1" dirty="0">
                    <a:solidFill>
                      <a:prstClr val="black"/>
                    </a:solidFill>
                    <a:latin typeface="Helvetica" panose="020B0604020202020204" pitchFamily="34" charset="0"/>
                    <a:ea typeface="游ゴシック" panose="020B0400000000000000" pitchFamily="50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9" name="テキスト ボックス 258">
                  <a:extLst>
                    <a:ext uri="{FF2B5EF4-FFF2-40B4-BE49-F238E27FC236}">
                      <a16:creationId xmlns:a16="http://schemas.microsoft.com/office/drawing/2014/main" id="{067126AB-8DD9-DD08-A4AB-35BE41649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9892" y="5461331"/>
                  <a:ext cx="1812932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007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0" name="直線コネクタ 259">
              <a:extLst>
                <a:ext uri="{FF2B5EF4-FFF2-40B4-BE49-F238E27FC236}">
                  <a16:creationId xmlns:a16="http://schemas.microsoft.com/office/drawing/2014/main" id="{E566A65C-113D-285B-5B41-BB5D52DDF70D}"/>
                </a:ext>
              </a:extLst>
            </p:cNvPr>
            <p:cNvCxnSpPr/>
            <p:nvPr/>
          </p:nvCxnSpPr>
          <p:spPr>
            <a:xfrm>
              <a:off x="3830107" y="5372919"/>
              <a:ext cx="3060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99A32858-0C70-70C1-DE26-B879AB89725E}"/>
                </a:ext>
              </a:extLst>
            </p:cNvPr>
            <p:cNvCxnSpPr/>
            <p:nvPr/>
          </p:nvCxnSpPr>
          <p:spPr>
            <a:xfrm>
              <a:off x="3839632" y="5572600"/>
              <a:ext cx="3060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グループ化 352">
            <a:extLst>
              <a:ext uri="{FF2B5EF4-FFF2-40B4-BE49-F238E27FC236}">
                <a16:creationId xmlns:a16="http://schemas.microsoft.com/office/drawing/2014/main" id="{24CF691E-2025-E22E-254C-A1EAB7698F94}"/>
              </a:ext>
            </a:extLst>
          </p:cNvPr>
          <p:cNvGrpSpPr/>
          <p:nvPr/>
        </p:nvGrpSpPr>
        <p:grpSpPr>
          <a:xfrm>
            <a:off x="8812072" y="3094734"/>
            <a:ext cx="2827355" cy="1368872"/>
            <a:chOff x="918772" y="5243987"/>
            <a:chExt cx="2827355" cy="1368872"/>
          </a:xfrm>
        </p:grpSpPr>
        <p:sp>
          <p:nvSpPr>
            <p:cNvPr id="262" name="正方形/長方形 261">
              <a:extLst>
                <a:ext uri="{FF2B5EF4-FFF2-40B4-BE49-F238E27FC236}">
                  <a16:creationId xmlns:a16="http://schemas.microsoft.com/office/drawing/2014/main" id="{331F0B35-7358-905C-0085-C6691EB3470E}"/>
                </a:ext>
              </a:extLst>
            </p:cNvPr>
            <p:cNvSpPr/>
            <p:nvPr/>
          </p:nvSpPr>
          <p:spPr>
            <a:xfrm>
              <a:off x="918772" y="5243987"/>
              <a:ext cx="2827355" cy="13688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endParaRPr>
            </a:p>
          </p:txBody>
        </p:sp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615536C2-FF04-F685-CE83-3A785890BDBD}"/>
                </a:ext>
              </a:extLst>
            </p:cNvPr>
            <p:cNvCxnSpPr/>
            <p:nvPr/>
          </p:nvCxnSpPr>
          <p:spPr>
            <a:xfrm>
              <a:off x="1063675" y="5482064"/>
              <a:ext cx="324000" cy="0"/>
            </a:xfrm>
            <a:prstGeom prst="line">
              <a:avLst/>
            </a:prstGeom>
            <a:ln w="50800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6259C627-8519-ACDC-5D7E-67F7D7A661BE}"/>
                </a:ext>
              </a:extLst>
            </p:cNvPr>
            <p:cNvCxnSpPr/>
            <p:nvPr/>
          </p:nvCxnSpPr>
          <p:spPr>
            <a:xfrm>
              <a:off x="1063675" y="5963350"/>
              <a:ext cx="324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>
              <a:extLst>
                <a:ext uri="{FF2B5EF4-FFF2-40B4-BE49-F238E27FC236}">
                  <a16:creationId xmlns:a16="http://schemas.microsoft.com/office/drawing/2014/main" id="{F0F02FBD-DC82-D7A8-5FF7-75990478845A}"/>
                </a:ext>
              </a:extLst>
            </p:cNvPr>
            <p:cNvCxnSpPr/>
            <p:nvPr/>
          </p:nvCxnSpPr>
          <p:spPr>
            <a:xfrm>
              <a:off x="1063675" y="6399290"/>
              <a:ext cx="324000" cy="0"/>
            </a:xfrm>
            <a:prstGeom prst="line">
              <a:avLst/>
            </a:prstGeom>
            <a:ln w="50800" cap="sq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テキスト ボックス 265">
              <a:extLst>
                <a:ext uri="{FF2B5EF4-FFF2-40B4-BE49-F238E27FC236}">
                  <a16:creationId xmlns:a16="http://schemas.microsoft.com/office/drawing/2014/main" id="{5595FC93-AB43-C935-CC88-87DD263D4C72}"/>
                </a:ext>
              </a:extLst>
            </p:cNvPr>
            <p:cNvSpPr txBox="1"/>
            <p:nvPr/>
          </p:nvSpPr>
          <p:spPr>
            <a:xfrm>
              <a:off x="1570909" y="5370283"/>
              <a:ext cx="197490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Mass measurement</a:t>
              </a:r>
            </a:p>
            <a:p>
              <a:pPr defTabSz="457200"/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(&gt;80 nuclides, &gt;10 </a:t>
              </a:r>
              <a:r>
                <a:rPr kumimoji="0" lang="en-US" altLang="ja-JP" sz="1400" b="1" dirty="0" err="1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ppd</a:t>
              </a:r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)</a:t>
              </a:r>
              <a:endParaRPr kumimoji="0" lang="ja-JP" altLang="en-US" sz="1400" b="1" dirty="0">
                <a:solidFill>
                  <a:prstClr val="white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267" name="テキスト ボックス 266">
              <a:extLst>
                <a:ext uri="{FF2B5EF4-FFF2-40B4-BE49-F238E27FC236}">
                  <a16:creationId xmlns:a16="http://schemas.microsoft.com/office/drawing/2014/main" id="{D26443E3-1A9F-62BD-B26E-C89930C79A94}"/>
                </a:ext>
              </a:extLst>
            </p:cNvPr>
            <p:cNvSpPr txBox="1"/>
            <p:nvPr/>
          </p:nvSpPr>
          <p:spPr>
            <a:xfrm>
              <a:off x="1586375" y="5843091"/>
              <a:ext cx="207428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Lifetime measurement</a:t>
              </a:r>
            </a:p>
            <a:p>
              <a:pPr defTabSz="457200"/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(&gt;60 nuclides, &gt;100 </a:t>
              </a:r>
              <a:r>
                <a:rPr kumimoji="0" lang="en-US" altLang="ja-JP" sz="1400" b="1" dirty="0" err="1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ppd</a:t>
              </a:r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)</a:t>
              </a:r>
              <a:endParaRPr kumimoji="0" lang="ja-JP" altLang="en-US" sz="1400" b="1" dirty="0">
                <a:solidFill>
                  <a:prstClr val="white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268" name="テキスト ボックス 267">
              <a:extLst>
                <a:ext uri="{FF2B5EF4-FFF2-40B4-BE49-F238E27FC236}">
                  <a16:creationId xmlns:a16="http://schemas.microsoft.com/office/drawing/2014/main" id="{1251CB70-5F21-83FA-95CE-C1DAFDB7F5BD}"/>
                </a:ext>
              </a:extLst>
            </p:cNvPr>
            <p:cNvSpPr txBox="1"/>
            <p:nvPr/>
          </p:nvSpPr>
          <p:spPr>
            <a:xfrm>
              <a:off x="1606647" y="6312153"/>
              <a:ext cx="17392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kumimoji="0" lang="en-US" altLang="ja-JP" sz="1400" b="1" dirty="0">
                  <a:solidFill>
                    <a:prstClr val="white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Decay spectroscopy</a:t>
              </a:r>
            </a:p>
          </p:txBody>
        </p:sp>
      </p:grp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E8284725-8DBA-45E4-2200-7262917A83B3}"/>
              </a:ext>
            </a:extLst>
          </p:cNvPr>
          <p:cNvSpPr txBox="1"/>
          <p:nvPr/>
        </p:nvSpPr>
        <p:spPr>
          <a:xfrm rot="10800000">
            <a:off x="306809" y="2592924"/>
            <a:ext cx="276999" cy="1692771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lang="en-US" altLang="ja-JP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Atomic number</a:t>
            </a:r>
            <a:endParaRPr lang="ja-JP" altLang="en-US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347" name="グループ化 346">
            <a:extLst>
              <a:ext uri="{FF2B5EF4-FFF2-40B4-BE49-F238E27FC236}">
                <a16:creationId xmlns:a16="http://schemas.microsoft.com/office/drawing/2014/main" id="{A7761E86-8E7A-3182-8DB1-8020E037DA80}"/>
              </a:ext>
            </a:extLst>
          </p:cNvPr>
          <p:cNvGrpSpPr/>
          <p:nvPr/>
        </p:nvGrpSpPr>
        <p:grpSpPr>
          <a:xfrm>
            <a:off x="8861562" y="2274660"/>
            <a:ext cx="1686261" cy="215444"/>
            <a:chOff x="3835310" y="5764789"/>
            <a:chExt cx="1686261" cy="215444"/>
          </a:xfrm>
        </p:grpSpPr>
        <p:cxnSp>
          <p:nvCxnSpPr>
            <p:cNvPr id="348" name="直線コネクタ 347">
              <a:extLst>
                <a:ext uri="{FF2B5EF4-FFF2-40B4-BE49-F238E27FC236}">
                  <a16:creationId xmlns:a16="http://schemas.microsoft.com/office/drawing/2014/main" id="{1A3B718F-C8A4-62DF-3277-1601DD0DEDE6}"/>
                </a:ext>
              </a:extLst>
            </p:cNvPr>
            <p:cNvCxnSpPr/>
            <p:nvPr/>
          </p:nvCxnSpPr>
          <p:spPr>
            <a:xfrm>
              <a:off x="3835310" y="5859527"/>
              <a:ext cx="279782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テキスト ボックス 348">
              <a:extLst>
                <a:ext uri="{FF2B5EF4-FFF2-40B4-BE49-F238E27FC236}">
                  <a16:creationId xmlns:a16="http://schemas.microsoft.com/office/drawing/2014/main" id="{A118B846-286C-A0EC-D011-8FA6473D8CD5}"/>
                </a:ext>
              </a:extLst>
            </p:cNvPr>
            <p:cNvSpPr txBox="1"/>
            <p:nvPr/>
          </p:nvSpPr>
          <p:spPr>
            <a:xfrm>
              <a:off x="4250389" y="5764789"/>
              <a:ext cx="127118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Known nuclide</a:t>
              </a:r>
              <a:endParaRPr lang="ja-JP" altLang="en-US" sz="1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grpSp>
        <p:nvGrpSpPr>
          <p:cNvPr id="350" name="グループ化 349">
            <a:extLst>
              <a:ext uri="{FF2B5EF4-FFF2-40B4-BE49-F238E27FC236}">
                <a16:creationId xmlns:a16="http://schemas.microsoft.com/office/drawing/2014/main" id="{1665CCED-6AD7-751B-5764-ECED3893616F}"/>
              </a:ext>
            </a:extLst>
          </p:cNvPr>
          <p:cNvGrpSpPr/>
          <p:nvPr/>
        </p:nvGrpSpPr>
        <p:grpSpPr>
          <a:xfrm>
            <a:off x="8851214" y="2545771"/>
            <a:ext cx="2171317" cy="215444"/>
            <a:chOff x="3826345" y="5764789"/>
            <a:chExt cx="2171317" cy="215444"/>
          </a:xfrm>
        </p:grpSpPr>
        <p:cxnSp>
          <p:nvCxnSpPr>
            <p:cNvPr id="351" name="直線コネクタ 350">
              <a:extLst>
                <a:ext uri="{FF2B5EF4-FFF2-40B4-BE49-F238E27FC236}">
                  <a16:creationId xmlns:a16="http://schemas.microsoft.com/office/drawing/2014/main" id="{E33F7528-3C2A-5EE3-EAEB-9500837BACF5}"/>
                </a:ext>
              </a:extLst>
            </p:cNvPr>
            <p:cNvCxnSpPr/>
            <p:nvPr/>
          </p:nvCxnSpPr>
          <p:spPr>
            <a:xfrm>
              <a:off x="3826345" y="5868492"/>
              <a:ext cx="279782" cy="0"/>
            </a:xfrm>
            <a:prstGeom prst="line">
              <a:avLst/>
            </a:prstGeom>
            <a:ln w="50800" cap="sq">
              <a:solidFill>
                <a:srgbClr val="9F72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テキスト ボックス 351">
              <a:extLst>
                <a:ext uri="{FF2B5EF4-FFF2-40B4-BE49-F238E27FC236}">
                  <a16:creationId xmlns:a16="http://schemas.microsoft.com/office/drawing/2014/main" id="{5C51BB06-F422-5965-CF86-4262D6141326}"/>
                </a:ext>
              </a:extLst>
            </p:cNvPr>
            <p:cNvSpPr txBox="1"/>
            <p:nvPr/>
          </p:nvSpPr>
          <p:spPr>
            <a:xfrm>
              <a:off x="4250389" y="5764789"/>
              <a:ext cx="17472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4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Mass-known nuclide</a:t>
              </a:r>
              <a:endParaRPr lang="ja-JP" altLang="en-US" sz="1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51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37E54E9-0339-551F-616F-2C5F8D220A0F}"/>
              </a:ext>
            </a:extLst>
          </p:cNvPr>
          <p:cNvGrpSpPr/>
          <p:nvPr/>
        </p:nvGrpSpPr>
        <p:grpSpPr>
          <a:xfrm>
            <a:off x="726785" y="1051508"/>
            <a:ext cx="4320811" cy="3133725"/>
            <a:chOff x="80229" y="295275"/>
            <a:chExt cx="9048751" cy="6562725"/>
          </a:xfrm>
        </p:grpSpPr>
        <p:pic>
          <p:nvPicPr>
            <p:cNvPr id="5" name="Picture 2" descr="C:\Users\yutaka\Desktop\Dropbox\publish\2015\20150515_emis2015\gra07_fig18.png">
              <a:extLst>
                <a:ext uri="{FF2B5EF4-FFF2-40B4-BE49-F238E27FC236}">
                  <a16:creationId xmlns:a16="http://schemas.microsoft.com/office/drawing/2014/main" id="{C635F5C2-5D19-FAB2-6C8B-6283997A0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9" y="295275"/>
              <a:ext cx="9048751" cy="6562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フリーフォーム 393">
              <a:extLst>
                <a:ext uri="{FF2B5EF4-FFF2-40B4-BE49-F238E27FC236}">
                  <a16:creationId xmlns:a16="http://schemas.microsoft.com/office/drawing/2014/main" id="{0288E877-ED26-D69B-BDA7-B1266C620A71}"/>
                </a:ext>
              </a:extLst>
            </p:cNvPr>
            <p:cNvSpPr/>
            <p:nvPr/>
          </p:nvSpPr>
          <p:spPr>
            <a:xfrm>
              <a:off x="2497015" y="2115178"/>
              <a:ext cx="834014" cy="733530"/>
            </a:xfrm>
            <a:custGeom>
              <a:avLst/>
              <a:gdLst>
                <a:gd name="connsiteX0" fmla="*/ 517490 w 834014"/>
                <a:gd name="connsiteY0" fmla="*/ 733530 h 733530"/>
                <a:gd name="connsiteX1" fmla="*/ 236137 w 834014"/>
                <a:gd name="connsiteY1" fmla="*/ 552659 h 733530"/>
                <a:gd name="connsiteX2" fmla="*/ 160774 w 834014"/>
                <a:gd name="connsiteY2" fmla="*/ 442127 h 733530"/>
                <a:gd name="connsiteX3" fmla="*/ 95460 w 834014"/>
                <a:gd name="connsiteY3" fmla="*/ 336620 h 733530"/>
                <a:gd name="connsiteX4" fmla="*/ 25121 w 834014"/>
                <a:gd name="connsiteY4" fmla="*/ 185895 h 733530"/>
                <a:gd name="connsiteX5" fmla="*/ 30145 w 834014"/>
                <a:gd name="connsiteY5" fmla="*/ 115556 h 733530"/>
                <a:gd name="connsiteX6" fmla="*/ 0 w 834014"/>
                <a:gd name="connsiteY6" fmla="*/ 95459 h 733530"/>
                <a:gd name="connsiteX7" fmla="*/ 40194 w 834014"/>
                <a:gd name="connsiteY7" fmla="*/ 0 h 733530"/>
                <a:gd name="connsiteX8" fmla="*/ 105508 w 834014"/>
                <a:gd name="connsiteY8" fmla="*/ 0 h 733530"/>
                <a:gd name="connsiteX9" fmla="*/ 417007 w 834014"/>
                <a:gd name="connsiteY9" fmla="*/ 80387 h 733530"/>
                <a:gd name="connsiteX10" fmla="*/ 477297 w 834014"/>
                <a:gd name="connsiteY10" fmla="*/ 45218 h 733530"/>
                <a:gd name="connsiteX11" fmla="*/ 834014 w 834014"/>
                <a:gd name="connsiteY11" fmla="*/ 276330 h 733530"/>
                <a:gd name="connsiteX0" fmla="*/ 517490 w 834014"/>
                <a:gd name="connsiteY0" fmla="*/ 733530 h 733530"/>
                <a:gd name="connsiteX1" fmla="*/ 236137 w 834014"/>
                <a:gd name="connsiteY1" fmla="*/ 552659 h 733530"/>
                <a:gd name="connsiteX2" fmla="*/ 160774 w 834014"/>
                <a:gd name="connsiteY2" fmla="*/ 462224 h 733530"/>
                <a:gd name="connsiteX3" fmla="*/ 95460 w 834014"/>
                <a:gd name="connsiteY3" fmla="*/ 336620 h 733530"/>
                <a:gd name="connsiteX4" fmla="*/ 25121 w 834014"/>
                <a:gd name="connsiteY4" fmla="*/ 185895 h 733530"/>
                <a:gd name="connsiteX5" fmla="*/ 30145 w 834014"/>
                <a:gd name="connsiteY5" fmla="*/ 115556 h 733530"/>
                <a:gd name="connsiteX6" fmla="*/ 0 w 834014"/>
                <a:gd name="connsiteY6" fmla="*/ 95459 h 733530"/>
                <a:gd name="connsiteX7" fmla="*/ 40194 w 834014"/>
                <a:gd name="connsiteY7" fmla="*/ 0 h 733530"/>
                <a:gd name="connsiteX8" fmla="*/ 105508 w 834014"/>
                <a:gd name="connsiteY8" fmla="*/ 0 h 733530"/>
                <a:gd name="connsiteX9" fmla="*/ 417007 w 834014"/>
                <a:gd name="connsiteY9" fmla="*/ 80387 h 733530"/>
                <a:gd name="connsiteX10" fmla="*/ 477297 w 834014"/>
                <a:gd name="connsiteY10" fmla="*/ 45218 h 733530"/>
                <a:gd name="connsiteX11" fmla="*/ 834014 w 834014"/>
                <a:gd name="connsiteY11" fmla="*/ 276330 h 7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014" h="733530">
                  <a:moveTo>
                    <a:pt x="517490" y="733530"/>
                  </a:moveTo>
                  <a:lnTo>
                    <a:pt x="236137" y="552659"/>
                  </a:lnTo>
                  <a:lnTo>
                    <a:pt x="160774" y="462224"/>
                  </a:lnTo>
                  <a:lnTo>
                    <a:pt x="95460" y="336620"/>
                  </a:lnTo>
                  <a:lnTo>
                    <a:pt x="25121" y="185895"/>
                  </a:lnTo>
                  <a:lnTo>
                    <a:pt x="30145" y="115556"/>
                  </a:lnTo>
                  <a:lnTo>
                    <a:pt x="0" y="95459"/>
                  </a:lnTo>
                  <a:lnTo>
                    <a:pt x="40194" y="0"/>
                  </a:lnTo>
                  <a:lnTo>
                    <a:pt x="105508" y="0"/>
                  </a:lnTo>
                  <a:lnTo>
                    <a:pt x="417007" y="80387"/>
                  </a:lnTo>
                  <a:lnTo>
                    <a:pt x="477297" y="45218"/>
                  </a:lnTo>
                  <a:lnTo>
                    <a:pt x="834014" y="276330"/>
                  </a:lnTo>
                </a:path>
              </a:pathLst>
            </a:cu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89C1A892-E5E2-9EF8-D041-FA1C226DE13D}"/>
              </a:ext>
            </a:extLst>
          </p:cNvPr>
          <p:cNvSpPr txBox="1">
            <a:spLocks noChangeArrowheads="1"/>
          </p:cNvSpPr>
          <p:nvPr/>
        </p:nvSpPr>
        <p:spPr bwMode="auto">
          <a:xfrm rot="18289655">
            <a:off x="1238707" y="1819148"/>
            <a:ext cx="11205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3rd peak (</a:t>
            </a:r>
            <a:r>
              <a:rPr lang="en-US" altLang="ja-JP" sz="105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altLang="ja-JP" sz="1050" dirty="0">
                <a:solidFill>
                  <a:srgbClr val="FF0000"/>
                </a:solidFill>
                <a:latin typeface="Helvetica" panose="020B0604020202020204" pitchFamily="34" charset="0"/>
                <a:ea typeface="Arial Unicode MS" panose="020B0604020202020204" pitchFamily="50" charset="-128"/>
                <a:cs typeface="Helvetica" panose="020B0604020202020204" pitchFamily="34" charset="0"/>
              </a:rPr>
              <a:t>~</a:t>
            </a:r>
            <a:r>
              <a:rPr lang="en-US" altLang="ja-JP" sz="105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195)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D8CE393-8CA8-2EBF-0896-8730413D8090}"/>
              </a:ext>
            </a:extLst>
          </p:cNvPr>
          <p:cNvCxnSpPr/>
          <p:nvPr/>
        </p:nvCxnSpPr>
        <p:spPr>
          <a:xfrm>
            <a:off x="826880" y="4227728"/>
            <a:ext cx="13668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28">
            <a:extLst>
              <a:ext uri="{FF2B5EF4-FFF2-40B4-BE49-F238E27FC236}">
                <a16:creationId xmlns:a16="http://schemas.microsoft.com/office/drawing/2014/main" id="{00AB0DC2-270D-CE08-1F41-89109D91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24" y="4292448"/>
            <a:ext cx="1393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Neutron number</a:t>
            </a:r>
            <a:endParaRPr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B4ADDD-D947-4CA1-7B5C-2FDA21128F6E}"/>
              </a:ext>
            </a:extLst>
          </p:cNvPr>
          <p:cNvCxnSpPr/>
          <p:nvPr/>
        </p:nvCxnSpPr>
        <p:spPr>
          <a:xfrm flipV="1">
            <a:off x="621023" y="2599220"/>
            <a:ext cx="15364" cy="13853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30">
            <a:extLst>
              <a:ext uri="{FF2B5EF4-FFF2-40B4-BE49-F238E27FC236}">
                <a16:creationId xmlns:a16="http://schemas.microsoft.com/office/drawing/2014/main" id="{DB55A891-666B-559C-2C18-0687D50878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81187" y="3184174"/>
            <a:ext cx="1314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Helvetica" panose="020B0604020202020204" pitchFamily="34" charset="0"/>
                <a:cs typeface="Helvetica" panose="020B0604020202020204" pitchFamily="34" charset="0"/>
              </a:rPr>
              <a:t>Atomic number</a:t>
            </a:r>
            <a:endParaRPr lang="ja-JP" altLang="en-US" sz="14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グループ化 20">
            <a:extLst>
              <a:ext uri="{FF2B5EF4-FFF2-40B4-BE49-F238E27FC236}">
                <a16:creationId xmlns:a16="http://schemas.microsoft.com/office/drawing/2014/main" id="{3D26BD07-BB0B-90F6-7FEB-142558135633}"/>
              </a:ext>
            </a:extLst>
          </p:cNvPr>
          <p:cNvGrpSpPr>
            <a:grpSpLocks/>
          </p:cNvGrpSpPr>
          <p:nvPr/>
        </p:nvGrpSpPr>
        <p:grpSpPr bwMode="auto">
          <a:xfrm>
            <a:off x="2034142" y="3351304"/>
            <a:ext cx="1120775" cy="423998"/>
            <a:chOff x="3670552" y="4201200"/>
            <a:chExt cx="1121284" cy="423283"/>
          </a:xfrm>
        </p:grpSpPr>
        <p:sp>
          <p:nvSpPr>
            <p:cNvPr id="13" name="テキスト ボックス 19">
              <a:extLst>
                <a:ext uri="{FF2B5EF4-FFF2-40B4-BE49-F238E27FC236}">
                  <a16:creationId xmlns:a16="http://schemas.microsoft.com/office/drawing/2014/main" id="{4EB5D447-2929-FC95-7FBE-F288DE12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36176">
              <a:off x="3877069" y="4409402"/>
              <a:ext cx="816300" cy="2150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r-process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ED6B1DB0-A24F-7C29-8883-7A28111466C3}"/>
                </a:ext>
              </a:extLst>
            </p:cNvPr>
            <p:cNvCxnSpPr/>
            <p:nvPr/>
          </p:nvCxnSpPr>
          <p:spPr>
            <a:xfrm flipV="1">
              <a:off x="3670552" y="4201200"/>
              <a:ext cx="1121284" cy="40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B9D9EE-4F19-11F5-ED5D-4F5955C7D836}"/>
              </a:ext>
            </a:extLst>
          </p:cNvPr>
          <p:cNvSpPr txBox="1"/>
          <p:nvPr/>
        </p:nvSpPr>
        <p:spPr>
          <a:xfrm>
            <a:off x="857732" y="4496302"/>
            <a:ext cx="423808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i="1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kumimoji="1" lang="en-US" altLang="ja-JP" sz="1400" i="1" dirty="0" err="1">
                <a:latin typeface="Times" panose="02020603050405020304" pitchFamily="18" charset="0"/>
                <a:cs typeface="Times" panose="02020603050405020304" pitchFamily="18" charset="0"/>
              </a:rPr>
              <a:t>Grawe</a:t>
            </a:r>
            <a:r>
              <a:rPr kumimoji="1" lang="en-US" altLang="ja-JP" sz="1400" i="1" dirty="0">
                <a:latin typeface="Times" panose="02020603050405020304" pitchFamily="18" charset="0"/>
                <a:cs typeface="Times" panose="02020603050405020304" pitchFamily="18" charset="0"/>
              </a:rPr>
              <a:t> et al., Rept. </a:t>
            </a:r>
            <a:r>
              <a:rPr kumimoji="1" lang="en-US" altLang="ja-JP" sz="1400" i="1" dirty="0" err="1">
                <a:latin typeface="Times" panose="02020603050405020304" pitchFamily="18" charset="0"/>
                <a:cs typeface="Times" panose="02020603050405020304" pitchFamily="18" charset="0"/>
              </a:rPr>
              <a:t>Prog</a:t>
            </a:r>
            <a:r>
              <a:rPr kumimoji="1" lang="en-US" altLang="ja-JP" sz="1400" i="1" dirty="0">
                <a:latin typeface="Times" panose="02020603050405020304" pitchFamily="18" charset="0"/>
                <a:cs typeface="Times" panose="02020603050405020304" pitchFamily="18" charset="0"/>
              </a:rPr>
              <a:t>. Phys. 70, 1525 – 1582 (2007).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744E24-E0A2-3EDC-224D-07E3B1700ED9}"/>
              </a:ext>
            </a:extLst>
          </p:cNvPr>
          <p:cNvSpPr txBox="1"/>
          <p:nvPr/>
        </p:nvSpPr>
        <p:spPr>
          <a:xfrm rot="18297193">
            <a:off x="382695" y="1752505"/>
            <a:ext cx="192467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Observed solar</a:t>
            </a:r>
          </a:p>
          <a:p>
            <a:pPr algn="ctr"/>
            <a:r>
              <a:rPr kumimoji="1"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r-abundance</a:t>
            </a:r>
            <a:r>
              <a:rPr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distribution</a:t>
            </a:r>
            <a:endParaRPr kumimoji="1" lang="ja-JP" alt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B99C2AEE-5FE7-C85F-F16E-FFDE04A6699F}"/>
              </a:ext>
            </a:extLst>
          </p:cNvPr>
          <p:cNvGrpSpPr/>
          <p:nvPr/>
        </p:nvGrpSpPr>
        <p:grpSpPr>
          <a:xfrm>
            <a:off x="10113633" y="1109590"/>
            <a:ext cx="2044253" cy="1544073"/>
            <a:chOff x="10113633" y="1271515"/>
            <a:chExt cx="2044253" cy="1544073"/>
          </a:xfrm>
        </p:grpSpPr>
        <p:sp>
          <p:nvSpPr>
            <p:cNvPr id="18" name="Text Box 182">
              <a:extLst>
                <a:ext uri="{FF2B5EF4-FFF2-40B4-BE49-F238E27FC236}">
                  <a16:creationId xmlns:a16="http://schemas.microsoft.com/office/drawing/2014/main" id="{AE08673A-1984-6DD1-1494-A2E942E3F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7817" y="1271515"/>
              <a:ext cx="12506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5×10</a:t>
              </a:r>
              <a:r>
                <a:rPr lang="en-US" altLang="ja-JP" sz="120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y ≦ </a:t>
              </a:r>
              <a:r>
                <a:rPr lang="en-US" altLang="ja-JP" sz="1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 dirty="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endParaRPr lang="en-US" altLang="ja-JP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 Box 184">
              <a:extLst>
                <a:ext uri="{FF2B5EF4-FFF2-40B4-BE49-F238E27FC236}">
                  <a16:creationId xmlns:a16="http://schemas.microsoft.com/office/drawing/2014/main" id="{820E91CA-4C07-85B2-FD3F-934D20502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8614" y="1568433"/>
              <a:ext cx="17892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30 d ≦ </a:t>
              </a:r>
              <a:r>
                <a:rPr lang="en-US" altLang="ja-JP" sz="1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 dirty="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＜ 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5×10</a:t>
              </a:r>
              <a:r>
                <a:rPr lang="en-US" altLang="ja-JP" sz="120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y</a:t>
              </a:r>
            </a:p>
          </p:txBody>
        </p:sp>
        <p:sp>
          <p:nvSpPr>
            <p:cNvPr id="20" name="Text Box 186">
              <a:extLst>
                <a:ext uri="{FF2B5EF4-FFF2-40B4-BE49-F238E27FC236}">
                  <a16:creationId xmlns:a16="http://schemas.microsoft.com/office/drawing/2014/main" id="{E6A578AC-87DB-DB40-C9DF-56DFF22A5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0780" y="1908211"/>
              <a:ext cx="15440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10 m ≦ </a:t>
              </a:r>
              <a:r>
                <a:rPr lang="en-US" altLang="ja-JP" sz="1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 dirty="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＜ 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30 d</a:t>
              </a:r>
            </a:p>
          </p:txBody>
        </p:sp>
        <p:sp>
          <p:nvSpPr>
            <p:cNvPr id="21" name="Text Box 188">
              <a:extLst>
                <a:ext uri="{FF2B5EF4-FFF2-40B4-BE49-F238E27FC236}">
                  <a16:creationId xmlns:a16="http://schemas.microsoft.com/office/drawing/2014/main" id="{964E2A9E-4A22-80C7-02DF-A1ABE1FB0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1332" y="2213226"/>
              <a:ext cx="10054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i="1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r>
                <a:rPr lang="en-US" altLang="ja-JP" sz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200">
                  <a:latin typeface="Helvetica" panose="020B0604020202020204" pitchFamily="34" charset="0"/>
                  <a:cs typeface="Helvetica" panose="020B0604020202020204" pitchFamily="34" charset="0"/>
                </a:rPr>
                <a:t>＜ </a:t>
              </a:r>
              <a:r>
                <a:rPr lang="en-US" altLang="ja-JP" sz="1200">
                  <a:latin typeface="Helvetica" panose="020B0604020202020204" pitchFamily="34" charset="0"/>
                  <a:cs typeface="Helvetica" panose="020B0604020202020204" pitchFamily="34" charset="0"/>
                </a:rPr>
                <a:t>10 m</a:t>
              </a:r>
            </a:p>
          </p:txBody>
        </p:sp>
        <p:sp>
          <p:nvSpPr>
            <p:cNvPr id="22" name="Text Box 190">
              <a:extLst>
                <a:ext uri="{FF2B5EF4-FFF2-40B4-BE49-F238E27FC236}">
                  <a16:creationId xmlns:a16="http://schemas.microsoft.com/office/drawing/2014/main" id="{143AE0E5-EA3C-2CC3-5AE5-98C1FEE2F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0780" y="2519591"/>
              <a:ext cx="8787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Unknown</a:t>
              </a:r>
            </a:p>
          </p:txBody>
        </p:sp>
        <p:sp>
          <p:nvSpPr>
            <p:cNvPr id="23" name="Rectangle 61">
              <a:extLst>
                <a:ext uri="{FF2B5EF4-FFF2-40B4-BE49-F238E27FC236}">
                  <a16:creationId xmlns:a16="http://schemas.microsoft.com/office/drawing/2014/main" id="{47442AED-B11E-AEEB-0A73-8F852D18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633" y="1282666"/>
              <a:ext cx="260301" cy="2603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Rectangle 61">
              <a:extLst>
                <a:ext uri="{FF2B5EF4-FFF2-40B4-BE49-F238E27FC236}">
                  <a16:creationId xmlns:a16="http://schemas.microsoft.com/office/drawing/2014/main" id="{2F848AD0-0FC6-6633-3547-F3143B88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633" y="1600682"/>
              <a:ext cx="260301" cy="260301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Rectangle 61">
              <a:extLst>
                <a:ext uri="{FF2B5EF4-FFF2-40B4-BE49-F238E27FC236}">
                  <a16:creationId xmlns:a16="http://schemas.microsoft.com/office/drawing/2014/main" id="{81699C25-513D-4640-7C37-AA8A3E8C1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555" y="2234129"/>
              <a:ext cx="260301" cy="26030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88A8B903-D62D-1768-24C6-D49F5D16A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555" y="2555287"/>
              <a:ext cx="260301" cy="2603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Rectangle 61">
              <a:extLst>
                <a:ext uri="{FF2B5EF4-FFF2-40B4-BE49-F238E27FC236}">
                  <a16:creationId xmlns:a16="http://schemas.microsoft.com/office/drawing/2014/main" id="{3089EDDD-D9F6-D774-1812-5C8C6E839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555" y="1923795"/>
              <a:ext cx="260301" cy="2603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C2407E0-AB09-E331-884E-99EE02841344}"/>
              </a:ext>
            </a:extLst>
          </p:cNvPr>
          <p:cNvGrpSpPr/>
          <p:nvPr/>
        </p:nvGrpSpPr>
        <p:grpSpPr>
          <a:xfrm>
            <a:off x="5926064" y="754474"/>
            <a:ext cx="3988664" cy="4502254"/>
            <a:chOff x="4848719" y="1619659"/>
            <a:chExt cx="3988664" cy="450225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CEA2B5B-9849-0AC4-FDAC-BB6CEAB1A307}"/>
                </a:ext>
              </a:extLst>
            </p:cNvPr>
            <p:cNvGrpSpPr/>
            <p:nvPr/>
          </p:nvGrpSpPr>
          <p:grpSpPr>
            <a:xfrm>
              <a:off x="5258249" y="1790748"/>
              <a:ext cx="3579134" cy="3904511"/>
              <a:chOff x="5258249" y="1790748"/>
              <a:chExt cx="3579134" cy="3904511"/>
            </a:xfrm>
          </p:grpSpPr>
          <p:sp>
            <p:nvSpPr>
              <p:cNvPr id="58" name="Rectangle 61">
                <a:extLst>
                  <a:ext uri="{FF2B5EF4-FFF2-40B4-BE49-F238E27FC236}">
                    <a16:creationId xmlns:a16="http://schemas.microsoft.com/office/drawing/2014/main" id="{E178F0B4-3730-CEC4-3EF2-1E3434B5F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Rectangle 61">
                <a:extLst>
                  <a:ext uri="{FF2B5EF4-FFF2-40B4-BE49-F238E27FC236}">
                    <a16:creationId xmlns:a16="http://schemas.microsoft.com/office/drawing/2014/main" id="{5651A9B1-EF9F-7A51-A908-4DED24F42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0" name="Rectangle 61">
                <a:extLst>
                  <a:ext uri="{FF2B5EF4-FFF2-40B4-BE49-F238E27FC236}">
                    <a16:creationId xmlns:a16="http://schemas.microsoft.com/office/drawing/2014/main" id="{604F0CBA-56D2-6EEE-A26A-616D32C4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Rectangle 61">
                <a:extLst>
                  <a:ext uri="{FF2B5EF4-FFF2-40B4-BE49-F238E27FC236}">
                    <a16:creationId xmlns:a16="http://schemas.microsoft.com/office/drawing/2014/main" id="{294F5C24-4171-2D84-EF43-1CA2864E7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6DC9D51-BBE4-0C48-6044-EC1D557DD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3" name="Rectangle 61">
                <a:extLst>
                  <a:ext uri="{FF2B5EF4-FFF2-40B4-BE49-F238E27FC236}">
                    <a16:creationId xmlns:a16="http://schemas.microsoft.com/office/drawing/2014/main" id="{E5FD8C49-410F-0669-F22F-7B6555407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4" name="Rectangle 61">
                <a:extLst>
                  <a:ext uri="{FF2B5EF4-FFF2-40B4-BE49-F238E27FC236}">
                    <a16:creationId xmlns:a16="http://schemas.microsoft.com/office/drawing/2014/main" id="{1F63C378-B677-41C0-6993-985E19159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E098CEB5-C202-942C-1292-695FF7CBE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B29632DE-2114-4EBD-FB08-8EA218299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52516AFE-BCB4-0B85-4942-5D9B7CB02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8" name="Rectangle 61">
                <a:extLst>
                  <a:ext uri="{FF2B5EF4-FFF2-40B4-BE49-F238E27FC236}">
                    <a16:creationId xmlns:a16="http://schemas.microsoft.com/office/drawing/2014/main" id="{644A15BD-9B53-FBC0-8BAE-27B1DBC8A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2441500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9" name="Rectangle 61">
                <a:extLst>
                  <a:ext uri="{FF2B5EF4-FFF2-40B4-BE49-F238E27FC236}">
                    <a16:creationId xmlns:a16="http://schemas.microsoft.com/office/drawing/2014/main" id="{79991130-5454-1A6A-8532-F736D46AA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0" name="Rectangle 61">
                <a:extLst>
                  <a:ext uri="{FF2B5EF4-FFF2-40B4-BE49-F238E27FC236}">
                    <a16:creationId xmlns:a16="http://schemas.microsoft.com/office/drawing/2014/main" id="{31A8D9D5-6D7E-0514-0F8D-5AF0625E2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1" name="Rectangle 61">
                <a:extLst>
                  <a:ext uri="{FF2B5EF4-FFF2-40B4-BE49-F238E27FC236}">
                    <a16:creationId xmlns:a16="http://schemas.microsoft.com/office/drawing/2014/main" id="{E17CE2BD-FB5F-6E67-03A9-A2FAD3CEB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2" name="Rectangle 61">
                <a:extLst>
                  <a:ext uri="{FF2B5EF4-FFF2-40B4-BE49-F238E27FC236}">
                    <a16:creationId xmlns:a16="http://schemas.microsoft.com/office/drawing/2014/main" id="{1BDD7841-4D43-6628-736C-ABA0A718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3" name="Rectangle 61">
                <a:extLst>
                  <a:ext uri="{FF2B5EF4-FFF2-40B4-BE49-F238E27FC236}">
                    <a16:creationId xmlns:a16="http://schemas.microsoft.com/office/drawing/2014/main" id="{BEB3C82F-B560-5151-453F-CE7D41FA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4068379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4" name="Rectangle 61">
                <a:extLst>
                  <a:ext uri="{FF2B5EF4-FFF2-40B4-BE49-F238E27FC236}">
                    <a16:creationId xmlns:a16="http://schemas.microsoft.com/office/drawing/2014/main" id="{EEF37B5B-E1B9-538C-92A3-E3D4FF07D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5" name="Rectangle 61">
                <a:extLst>
                  <a:ext uri="{FF2B5EF4-FFF2-40B4-BE49-F238E27FC236}">
                    <a16:creationId xmlns:a16="http://schemas.microsoft.com/office/drawing/2014/main" id="{7344F2FD-802A-9B13-7889-D5984A767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2116124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6" name="Rectangle 61">
                <a:extLst>
                  <a:ext uri="{FF2B5EF4-FFF2-40B4-BE49-F238E27FC236}">
                    <a16:creationId xmlns:a16="http://schemas.microsoft.com/office/drawing/2014/main" id="{B9FF3D04-97C8-3913-9F3D-5544711E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2441500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7" name="Rectangle 61">
                <a:extLst>
                  <a:ext uri="{FF2B5EF4-FFF2-40B4-BE49-F238E27FC236}">
                    <a16:creationId xmlns:a16="http://schemas.microsoft.com/office/drawing/2014/main" id="{83A16AAD-0A04-8469-E548-C988FD34F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2766876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8" name="Rectangle 61">
                <a:extLst>
                  <a:ext uri="{FF2B5EF4-FFF2-40B4-BE49-F238E27FC236}">
                    <a16:creationId xmlns:a16="http://schemas.microsoft.com/office/drawing/2014/main" id="{2B926EAB-2C6D-3841-0CFE-A51539C0B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9" name="Rectangle 61">
                <a:extLst>
                  <a:ext uri="{FF2B5EF4-FFF2-40B4-BE49-F238E27FC236}">
                    <a16:creationId xmlns:a16="http://schemas.microsoft.com/office/drawing/2014/main" id="{E3223844-0117-AC5F-E183-B6F96800A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341762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0" name="Rectangle 61">
                <a:extLst>
                  <a:ext uri="{FF2B5EF4-FFF2-40B4-BE49-F238E27FC236}">
                    <a16:creationId xmlns:a16="http://schemas.microsoft.com/office/drawing/2014/main" id="{BFD33B53-930F-BFB6-7C96-935867613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374300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1" name="Rectangle 61">
                <a:extLst>
                  <a:ext uri="{FF2B5EF4-FFF2-40B4-BE49-F238E27FC236}">
                    <a16:creationId xmlns:a16="http://schemas.microsoft.com/office/drawing/2014/main" id="{AFC7AB7F-1C40-0164-4526-4F1CE6EE4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2" name="Rectangle 61">
                <a:extLst>
                  <a:ext uri="{FF2B5EF4-FFF2-40B4-BE49-F238E27FC236}">
                    <a16:creationId xmlns:a16="http://schemas.microsoft.com/office/drawing/2014/main" id="{F1AA663F-0B68-9E40-126B-BB595A064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1790748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Rectangle 61">
                <a:extLst>
                  <a:ext uri="{FF2B5EF4-FFF2-40B4-BE49-F238E27FC236}">
                    <a16:creationId xmlns:a16="http://schemas.microsoft.com/office/drawing/2014/main" id="{1CE88225-5A10-AB11-4AD5-1B2A0D4D7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4" name="Rectangle 61">
                <a:extLst>
                  <a:ext uri="{FF2B5EF4-FFF2-40B4-BE49-F238E27FC236}">
                    <a16:creationId xmlns:a16="http://schemas.microsoft.com/office/drawing/2014/main" id="{B265456C-A6AE-8CF0-EB62-3F5CE4D70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2441500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Rectangle 61">
                <a:extLst>
                  <a:ext uri="{FF2B5EF4-FFF2-40B4-BE49-F238E27FC236}">
                    <a16:creationId xmlns:a16="http://schemas.microsoft.com/office/drawing/2014/main" id="{5DCCA3F7-DA3B-5AC6-DD76-E19E317C6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6" name="Rectangle 61">
                <a:extLst>
                  <a:ext uri="{FF2B5EF4-FFF2-40B4-BE49-F238E27FC236}">
                    <a16:creationId xmlns:a16="http://schemas.microsoft.com/office/drawing/2014/main" id="{5496D248-B03E-E204-1C6D-A7CD1F6E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7" name="Rectangle 61">
                <a:extLst>
                  <a:ext uri="{FF2B5EF4-FFF2-40B4-BE49-F238E27FC236}">
                    <a16:creationId xmlns:a16="http://schemas.microsoft.com/office/drawing/2014/main" id="{C5AFDDF3-DEC9-38E6-A973-0DC386989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8" name="Rectangle 61">
                <a:extLst>
                  <a:ext uri="{FF2B5EF4-FFF2-40B4-BE49-F238E27FC236}">
                    <a16:creationId xmlns:a16="http://schemas.microsoft.com/office/drawing/2014/main" id="{92FA99BD-153C-374C-C1AF-AD976658B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374300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9" name="Rectangle 61">
                <a:extLst>
                  <a:ext uri="{FF2B5EF4-FFF2-40B4-BE49-F238E27FC236}">
                    <a16:creationId xmlns:a16="http://schemas.microsoft.com/office/drawing/2014/main" id="{1F7DB3B7-A040-C153-99CA-46C663F2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0" name="Rectangle 61">
                <a:extLst>
                  <a:ext uri="{FF2B5EF4-FFF2-40B4-BE49-F238E27FC236}">
                    <a16:creationId xmlns:a16="http://schemas.microsoft.com/office/drawing/2014/main" id="{5B80AF9C-E6A8-B31F-A1EA-5E00AA8DD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1790748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1" name="Rectangle 61">
                <a:extLst>
                  <a:ext uri="{FF2B5EF4-FFF2-40B4-BE49-F238E27FC236}">
                    <a16:creationId xmlns:a16="http://schemas.microsoft.com/office/drawing/2014/main" id="{8FACC8D1-578E-0299-89F2-F2969293D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2" name="Rectangle 61">
                <a:extLst>
                  <a:ext uri="{FF2B5EF4-FFF2-40B4-BE49-F238E27FC236}">
                    <a16:creationId xmlns:a16="http://schemas.microsoft.com/office/drawing/2014/main" id="{9767E583-9271-FFD2-A8AF-F5153ACBA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2441500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3" name="Rectangle 61">
                <a:extLst>
                  <a:ext uri="{FF2B5EF4-FFF2-40B4-BE49-F238E27FC236}">
                    <a16:creationId xmlns:a16="http://schemas.microsoft.com/office/drawing/2014/main" id="{D13455AD-63A5-87EC-4035-E6D45E74B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2766876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4" name="Rectangle 61">
                <a:extLst>
                  <a:ext uri="{FF2B5EF4-FFF2-40B4-BE49-F238E27FC236}">
                    <a16:creationId xmlns:a16="http://schemas.microsoft.com/office/drawing/2014/main" id="{91960182-31F4-B256-914A-4005B5164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5" name="Rectangle 61">
                <a:extLst>
                  <a:ext uri="{FF2B5EF4-FFF2-40B4-BE49-F238E27FC236}">
                    <a16:creationId xmlns:a16="http://schemas.microsoft.com/office/drawing/2014/main" id="{534E33C9-EC6E-D342-8FE3-5361ED506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341762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6" name="Rectangle 61">
                <a:extLst>
                  <a:ext uri="{FF2B5EF4-FFF2-40B4-BE49-F238E27FC236}">
                    <a16:creationId xmlns:a16="http://schemas.microsoft.com/office/drawing/2014/main" id="{B30BE87A-4AC8-6850-18DA-86213D04D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7" name="Rectangle 61">
                <a:extLst>
                  <a:ext uri="{FF2B5EF4-FFF2-40B4-BE49-F238E27FC236}">
                    <a16:creationId xmlns:a16="http://schemas.microsoft.com/office/drawing/2014/main" id="{C8153E15-6DBB-62B8-67BC-7E21DFB99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4068379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8" name="Rectangle 61">
                <a:extLst>
                  <a:ext uri="{FF2B5EF4-FFF2-40B4-BE49-F238E27FC236}">
                    <a16:creationId xmlns:a16="http://schemas.microsoft.com/office/drawing/2014/main" id="{CA8CC36B-1C11-47AA-835F-99BEAF561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1790748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209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Bi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9" name="Rectangle 61">
                <a:extLst>
                  <a:ext uri="{FF2B5EF4-FFF2-40B4-BE49-F238E27FC236}">
                    <a16:creationId xmlns:a16="http://schemas.microsoft.com/office/drawing/2014/main" id="{168C711C-948A-3C66-711C-E554D30C6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208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Pb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0" name="Rectangle 61">
                <a:extLst>
                  <a:ext uri="{FF2B5EF4-FFF2-40B4-BE49-F238E27FC236}">
                    <a16:creationId xmlns:a16="http://schemas.microsoft.com/office/drawing/2014/main" id="{77A26506-D59B-FC14-37D5-ACE4E8A07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2441500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207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Tl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1" name="Rectangle 61">
                <a:extLst>
                  <a:ext uri="{FF2B5EF4-FFF2-40B4-BE49-F238E27FC236}">
                    <a16:creationId xmlns:a16="http://schemas.microsoft.com/office/drawing/2014/main" id="{740EC8FF-0753-058B-6CD7-552E39F7D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2766876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206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Hg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2" name="Rectangle 61">
                <a:extLst>
                  <a:ext uri="{FF2B5EF4-FFF2-40B4-BE49-F238E27FC236}">
                    <a16:creationId xmlns:a16="http://schemas.microsoft.com/office/drawing/2014/main" id="{6565E48E-FE01-C8F6-1346-C108CB490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205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Au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3" name="Rectangle 61">
                <a:extLst>
                  <a:ext uri="{FF2B5EF4-FFF2-40B4-BE49-F238E27FC236}">
                    <a16:creationId xmlns:a16="http://schemas.microsoft.com/office/drawing/2014/main" id="{64C64C4A-BB36-DA49-B9F7-805973967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341762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204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Pt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4" name="Rectangle 61">
                <a:extLst>
                  <a:ext uri="{FF2B5EF4-FFF2-40B4-BE49-F238E27FC236}">
                    <a16:creationId xmlns:a16="http://schemas.microsoft.com/office/drawing/2014/main" id="{00EE65BF-83BD-DDCC-2F79-A5B72D521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374300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203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Ir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5" name="Rectangle 61">
                <a:extLst>
                  <a:ext uri="{FF2B5EF4-FFF2-40B4-BE49-F238E27FC236}">
                    <a16:creationId xmlns:a16="http://schemas.microsoft.com/office/drawing/2014/main" id="{35194073-7CAA-EBC0-7BE0-81959F7C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4068379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202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Os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6" name="Rectangle 61">
                <a:extLst>
                  <a:ext uri="{FF2B5EF4-FFF2-40B4-BE49-F238E27FC236}">
                    <a16:creationId xmlns:a16="http://schemas.microsoft.com/office/drawing/2014/main" id="{8DFBC232-B096-2653-47FA-2A36B5695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7" name="Rectangle 61">
                <a:extLst>
                  <a:ext uri="{FF2B5EF4-FFF2-40B4-BE49-F238E27FC236}">
                    <a16:creationId xmlns:a16="http://schemas.microsoft.com/office/drawing/2014/main" id="{C8F6C6E6-E11B-215F-839A-BA3CB9B34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8" name="Rectangle 61">
                <a:extLst>
                  <a:ext uri="{FF2B5EF4-FFF2-40B4-BE49-F238E27FC236}">
                    <a16:creationId xmlns:a16="http://schemas.microsoft.com/office/drawing/2014/main" id="{050346EE-8829-D549-DE36-63E46388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9" name="Rectangle 61">
                <a:extLst>
                  <a:ext uri="{FF2B5EF4-FFF2-40B4-BE49-F238E27FC236}">
                    <a16:creationId xmlns:a16="http://schemas.microsoft.com/office/drawing/2014/main" id="{7775D7AC-BE63-E183-0B82-E503DFBC3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0" name="Rectangle 61">
                <a:extLst>
                  <a:ext uri="{FF2B5EF4-FFF2-40B4-BE49-F238E27FC236}">
                    <a16:creationId xmlns:a16="http://schemas.microsoft.com/office/drawing/2014/main" id="{D3C1582D-CDD3-232E-A402-7F402FCE8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3092251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1" name="Rectangle 61">
                <a:extLst>
                  <a:ext uri="{FF2B5EF4-FFF2-40B4-BE49-F238E27FC236}">
                    <a16:creationId xmlns:a16="http://schemas.microsoft.com/office/drawing/2014/main" id="{CE7148BD-3DC3-5E00-72F1-81DD288A6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2" name="Rectangle 61">
                <a:extLst>
                  <a:ext uri="{FF2B5EF4-FFF2-40B4-BE49-F238E27FC236}">
                    <a16:creationId xmlns:a16="http://schemas.microsoft.com/office/drawing/2014/main" id="{C0EB0C2D-9818-747A-EEEF-78B47EFDD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3743003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3" name="Rectangle 61">
                <a:extLst>
                  <a:ext uri="{FF2B5EF4-FFF2-40B4-BE49-F238E27FC236}">
                    <a16:creationId xmlns:a16="http://schemas.microsoft.com/office/drawing/2014/main" id="{B4044E15-9F30-50C0-1E42-FDB13C35B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4068379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4" name="Rectangle 61">
                <a:extLst>
                  <a:ext uri="{FF2B5EF4-FFF2-40B4-BE49-F238E27FC236}">
                    <a16:creationId xmlns:a16="http://schemas.microsoft.com/office/drawing/2014/main" id="{DA502C43-A225-DD7D-E2CD-0CC2D352E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5" name="Rectangle 61">
                <a:extLst>
                  <a:ext uri="{FF2B5EF4-FFF2-40B4-BE49-F238E27FC236}">
                    <a16:creationId xmlns:a16="http://schemas.microsoft.com/office/drawing/2014/main" id="{C9788CAC-8A54-0E29-22BA-9B2C4C9A4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6" name="Rectangle 61">
                <a:extLst>
                  <a:ext uri="{FF2B5EF4-FFF2-40B4-BE49-F238E27FC236}">
                    <a16:creationId xmlns:a16="http://schemas.microsoft.com/office/drawing/2014/main" id="{9D8D465C-2EA6-1B83-51F4-126A596F6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7" name="Rectangle 61">
                <a:extLst>
                  <a:ext uri="{FF2B5EF4-FFF2-40B4-BE49-F238E27FC236}">
                    <a16:creationId xmlns:a16="http://schemas.microsoft.com/office/drawing/2014/main" id="{24B5391E-FB59-09BA-368D-D869F7FAA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2766876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8" name="Rectangle 61">
                <a:extLst>
                  <a:ext uri="{FF2B5EF4-FFF2-40B4-BE49-F238E27FC236}">
                    <a16:creationId xmlns:a16="http://schemas.microsoft.com/office/drawing/2014/main" id="{2E584AD2-7B77-7902-090D-8DEAB8EF4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9" name="Rectangle 61">
                <a:extLst>
                  <a:ext uri="{FF2B5EF4-FFF2-40B4-BE49-F238E27FC236}">
                    <a16:creationId xmlns:a16="http://schemas.microsoft.com/office/drawing/2014/main" id="{B0860DF1-989C-2D1A-75A6-64191C90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0" name="Rectangle 61">
                <a:extLst>
                  <a:ext uri="{FF2B5EF4-FFF2-40B4-BE49-F238E27FC236}">
                    <a16:creationId xmlns:a16="http://schemas.microsoft.com/office/drawing/2014/main" id="{38967B33-5043-DD59-C5DB-70F93EE73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3743003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1" name="Rectangle 61">
                <a:extLst>
                  <a:ext uri="{FF2B5EF4-FFF2-40B4-BE49-F238E27FC236}">
                    <a16:creationId xmlns:a16="http://schemas.microsoft.com/office/drawing/2014/main" id="{86C761BC-2D7D-D675-01AB-3C8CD494E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4068379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2" name="Rectangle 61">
                <a:extLst>
                  <a:ext uri="{FF2B5EF4-FFF2-40B4-BE49-F238E27FC236}">
                    <a16:creationId xmlns:a16="http://schemas.microsoft.com/office/drawing/2014/main" id="{9513351B-5984-3E16-A0C9-8FE7D4967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3" name="Rectangle 61">
                <a:extLst>
                  <a:ext uri="{FF2B5EF4-FFF2-40B4-BE49-F238E27FC236}">
                    <a16:creationId xmlns:a16="http://schemas.microsoft.com/office/drawing/2014/main" id="{07A7906C-335E-9B60-BCC4-7E92AFEA4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4" name="Rectangle 61">
                <a:extLst>
                  <a:ext uri="{FF2B5EF4-FFF2-40B4-BE49-F238E27FC236}">
                    <a16:creationId xmlns:a16="http://schemas.microsoft.com/office/drawing/2014/main" id="{3FD9DEB8-B23D-4F11-057A-EE2A3FB13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5" name="Rectangle 61">
                <a:extLst>
                  <a:ext uri="{FF2B5EF4-FFF2-40B4-BE49-F238E27FC236}">
                    <a16:creationId xmlns:a16="http://schemas.microsoft.com/office/drawing/2014/main" id="{BE1C939B-6913-301B-0DF5-F1D756C2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6" name="Rectangle 61">
                <a:extLst>
                  <a:ext uri="{FF2B5EF4-FFF2-40B4-BE49-F238E27FC236}">
                    <a16:creationId xmlns:a16="http://schemas.microsoft.com/office/drawing/2014/main" id="{839DAA4B-02EB-01C9-12BE-769401E6A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3092251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7" name="Rectangle 61">
                <a:extLst>
                  <a:ext uri="{FF2B5EF4-FFF2-40B4-BE49-F238E27FC236}">
                    <a16:creationId xmlns:a16="http://schemas.microsoft.com/office/drawing/2014/main" id="{6511B080-7F0C-20C3-8FA8-4BC98FCFC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8" name="Rectangle 61">
                <a:extLst>
                  <a:ext uri="{FF2B5EF4-FFF2-40B4-BE49-F238E27FC236}">
                    <a16:creationId xmlns:a16="http://schemas.microsoft.com/office/drawing/2014/main" id="{666E7AEA-E9DC-3537-4390-B9B01559E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3743003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9" name="Rectangle 61">
                <a:extLst>
                  <a:ext uri="{FF2B5EF4-FFF2-40B4-BE49-F238E27FC236}">
                    <a16:creationId xmlns:a16="http://schemas.microsoft.com/office/drawing/2014/main" id="{FBC84465-1178-B175-3C3D-202E64C8F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4068379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0" name="Rectangle 61">
                <a:extLst>
                  <a:ext uri="{FF2B5EF4-FFF2-40B4-BE49-F238E27FC236}">
                    <a16:creationId xmlns:a16="http://schemas.microsoft.com/office/drawing/2014/main" id="{A8A116A6-1D5A-7B19-33CD-9A434C871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1" name="Rectangle 61">
                <a:extLst>
                  <a:ext uri="{FF2B5EF4-FFF2-40B4-BE49-F238E27FC236}">
                    <a16:creationId xmlns:a16="http://schemas.microsoft.com/office/drawing/2014/main" id="{B60B50BB-369C-55A3-366A-230DF3F38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2" name="Rectangle 61">
                <a:extLst>
                  <a:ext uri="{FF2B5EF4-FFF2-40B4-BE49-F238E27FC236}">
                    <a16:creationId xmlns:a16="http://schemas.microsoft.com/office/drawing/2014/main" id="{D7679324-B52A-43B4-2746-99132957E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3" name="Rectangle 61">
                <a:extLst>
                  <a:ext uri="{FF2B5EF4-FFF2-40B4-BE49-F238E27FC236}">
                    <a16:creationId xmlns:a16="http://schemas.microsoft.com/office/drawing/2014/main" id="{A0B4B687-3493-3F5C-80FD-1161A3E16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716164BE-B3BF-44CB-254C-405FC169C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5" name="Rectangle 61">
                <a:extLst>
                  <a:ext uri="{FF2B5EF4-FFF2-40B4-BE49-F238E27FC236}">
                    <a16:creationId xmlns:a16="http://schemas.microsoft.com/office/drawing/2014/main" id="{2EFC20BF-B7E3-9218-FAA1-D8944AF2D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6" name="Rectangle 61">
                <a:extLst>
                  <a:ext uri="{FF2B5EF4-FFF2-40B4-BE49-F238E27FC236}">
                    <a16:creationId xmlns:a16="http://schemas.microsoft.com/office/drawing/2014/main" id="{936F3551-E537-0B7A-E053-4D26DC8E0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3743003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7" name="Rectangle 61">
                <a:extLst>
                  <a:ext uri="{FF2B5EF4-FFF2-40B4-BE49-F238E27FC236}">
                    <a16:creationId xmlns:a16="http://schemas.microsoft.com/office/drawing/2014/main" id="{C3EDF619-8B33-5C27-62D1-B19758B01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8" name="Rectangle 61">
                <a:extLst>
                  <a:ext uri="{FF2B5EF4-FFF2-40B4-BE49-F238E27FC236}">
                    <a16:creationId xmlns:a16="http://schemas.microsoft.com/office/drawing/2014/main" id="{52774C30-915D-DFAD-8418-B8A4E3484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9" name="Rectangle 61">
                <a:extLst>
                  <a:ext uri="{FF2B5EF4-FFF2-40B4-BE49-F238E27FC236}">
                    <a16:creationId xmlns:a16="http://schemas.microsoft.com/office/drawing/2014/main" id="{4C81F54F-A163-30BB-DDA5-1D0C8BC13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2116124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0" name="Rectangle 61">
                <a:extLst>
                  <a:ext uri="{FF2B5EF4-FFF2-40B4-BE49-F238E27FC236}">
                    <a16:creationId xmlns:a16="http://schemas.microsoft.com/office/drawing/2014/main" id="{D63F9F1B-54AA-4C21-CA99-7A78EFF16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1" name="Rectangle 61">
                <a:extLst>
                  <a:ext uri="{FF2B5EF4-FFF2-40B4-BE49-F238E27FC236}">
                    <a16:creationId xmlns:a16="http://schemas.microsoft.com/office/drawing/2014/main" id="{D7249D79-3B08-43E2-0864-F98246B69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2" name="Rectangle 61">
                <a:extLst>
                  <a:ext uri="{FF2B5EF4-FFF2-40B4-BE49-F238E27FC236}">
                    <a16:creationId xmlns:a16="http://schemas.microsoft.com/office/drawing/2014/main" id="{ED210C88-CD24-2D5F-E035-A6B9AD14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3" name="Rectangle 61">
                <a:extLst>
                  <a:ext uri="{FF2B5EF4-FFF2-40B4-BE49-F238E27FC236}">
                    <a16:creationId xmlns:a16="http://schemas.microsoft.com/office/drawing/2014/main" id="{5B35AF85-BD0F-B314-A80B-ED9191819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4" name="Rectangle 61">
                <a:extLst>
                  <a:ext uri="{FF2B5EF4-FFF2-40B4-BE49-F238E27FC236}">
                    <a16:creationId xmlns:a16="http://schemas.microsoft.com/office/drawing/2014/main" id="{12A2E84F-74E3-C7C8-9E98-E89BA7B1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5" name="Rectangle 61">
                <a:extLst>
                  <a:ext uri="{FF2B5EF4-FFF2-40B4-BE49-F238E27FC236}">
                    <a16:creationId xmlns:a16="http://schemas.microsoft.com/office/drawing/2014/main" id="{BADDFD37-D625-ABAB-C24A-FA960DAAC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4068379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6" name="Rectangle 61">
                <a:extLst>
                  <a:ext uri="{FF2B5EF4-FFF2-40B4-BE49-F238E27FC236}">
                    <a16:creationId xmlns:a16="http://schemas.microsoft.com/office/drawing/2014/main" id="{F565EBA0-1B70-3F53-48D4-AD29C875D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7" name="Rectangle 61">
                <a:extLst>
                  <a:ext uri="{FF2B5EF4-FFF2-40B4-BE49-F238E27FC236}">
                    <a16:creationId xmlns:a16="http://schemas.microsoft.com/office/drawing/2014/main" id="{58A9ABA5-C572-F08E-C613-F54635B62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8" name="Rectangle 61">
                <a:extLst>
                  <a:ext uri="{FF2B5EF4-FFF2-40B4-BE49-F238E27FC236}">
                    <a16:creationId xmlns:a16="http://schemas.microsoft.com/office/drawing/2014/main" id="{3820C635-99AE-05A3-B9A0-D87C19132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9" name="Rectangle 61">
                <a:extLst>
                  <a:ext uri="{FF2B5EF4-FFF2-40B4-BE49-F238E27FC236}">
                    <a16:creationId xmlns:a16="http://schemas.microsoft.com/office/drawing/2014/main" id="{3AD28B46-B16C-B07C-BBCE-BAA1A0814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0" name="Rectangle 61">
                <a:extLst>
                  <a:ext uri="{FF2B5EF4-FFF2-40B4-BE49-F238E27FC236}">
                    <a16:creationId xmlns:a16="http://schemas.microsoft.com/office/drawing/2014/main" id="{0A64E2E5-9002-97AF-9326-7A22E54B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1" name="Rectangle 61">
                <a:extLst>
                  <a:ext uri="{FF2B5EF4-FFF2-40B4-BE49-F238E27FC236}">
                    <a16:creationId xmlns:a16="http://schemas.microsoft.com/office/drawing/2014/main" id="{D3876D64-BDA0-B4F5-987A-EAC887324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2" name="Rectangle 61">
                <a:extLst>
                  <a:ext uri="{FF2B5EF4-FFF2-40B4-BE49-F238E27FC236}">
                    <a16:creationId xmlns:a16="http://schemas.microsoft.com/office/drawing/2014/main" id="{5B96D21C-C56E-EA93-712F-EA5E42F6A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3" name="Rectangle 61">
                <a:extLst>
                  <a:ext uri="{FF2B5EF4-FFF2-40B4-BE49-F238E27FC236}">
                    <a16:creationId xmlns:a16="http://schemas.microsoft.com/office/drawing/2014/main" id="{25C52DDC-41CE-E1F0-176A-F1731E20F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4" name="Rectangle 61">
                <a:extLst>
                  <a:ext uri="{FF2B5EF4-FFF2-40B4-BE49-F238E27FC236}">
                    <a16:creationId xmlns:a16="http://schemas.microsoft.com/office/drawing/2014/main" id="{F63CE6BC-2248-B5A8-89DC-04AA948B1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5" name="Rectangle 61">
                <a:extLst>
                  <a:ext uri="{FF2B5EF4-FFF2-40B4-BE49-F238E27FC236}">
                    <a16:creationId xmlns:a16="http://schemas.microsoft.com/office/drawing/2014/main" id="{D34C717E-35E9-03D6-3542-DFED72D41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6" name="Rectangle 61">
                <a:extLst>
                  <a:ext uri="{FF2B5EF4-FFF2-40B4-BE49-F238E27FC236}">
                    <a16:creationId xmlns:a16="http://schemas.microsoft.com/office/drawing/2014/main" id="{22D2B0E5-F2AA-00C6-EDC5-3BF790985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7" name="Rectangle 61">
                <a:extLst>
                  <a:ext uri="{FF2B5EF4-FFF2-40B4-BE49-F238E27FC236}">
                    <a16:creationId xmlns:a16="http://schemas.microsoft.com/office/drawing/2014/main" id="{68C1DCF1-B047-B278-6B68-AFE1E13CF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8" name="Rectangle 61">
                <a:extLst>
                  <a:ext uri="{FF2B5EF4-FFF2-40B4-BE49-F238E27FC236}">
                    <a16:creationId xmlns:a16="http://schemas.microsoft.com/office/drawing/2014/main" id="{6E660FE6-9695-AE5E-46D7-0FD4AA363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9" name="Rectangle 61">
                <a:extLst>
                  <a:ext uri="{FF2B5EF4-FFF2-40B4-BE49-F238E27FC236}">
                    <a16:creationId xmlns:a16="http://schemas.microsoft.com/office/drawing/2014/main" id="{B6B6FF78-CC94-1D2A-E9F2-5D79A8CFD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0" name="Rectangle 61">
                <a:extLst>
                  <a:ext uri="{FF2B5EF4-FFF2-40B4-BE49-F238E27FC236}">
                    <a16:creationId xmlns:a16="http://schemas.microsoft.com/office/drawing/2014/main" id="{8C12F6B4-5B6D-4147-66FF-8BB310252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1" name="Rectangle 61">
                <a:extLst>
                  <a:ext uri="{FF2B5EF4-FFF2-40B4-BE49-F238E27FC236}">
                    <a16:creationId xmlns:a16="http://schemas.microsoft.com/office/drawing/2014/main" id="{8A936DA1-4625-4F8F-1031-1701F3EA0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2" name="Rectangle 61">
                <a:extLst>
                  <a:ext uri="{FF2B5EF4-FFF2-40B4-BE49-F238E27FC236}">
                    <a16:creationId xmlns:a16="http://schemas.microsoft.com/office/drawing/2014/main" id="{FCB68460-8A53-02A6-4F02-7E82E8609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3" name="Rectangle 61">
                <a:extLst>
                  <a:ext uri="{FF2B5EF4-FFF2-40B4-BE49-F238E27FC236}">
                    <a16:creationId xmlns:a16="http://schemas.microsoft.com/office/drawing/2014/main" id="{65B5734F-B634-76B4-630A-A2418B4C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4" name="Rectangle 61">
                <a:extLst>
                  <a:ext uri="{FF2B5EF4-FFF2-40B4-BE49-F238E27FC236}">
                    <a16:creationId xmlns:a16="http://schemas.microsoft.com/office/drawing/2014/main" id="{9D77848B-991D-49D3-D31B-903BE4F8D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5" name="Rectangle 61">
                <a:extLst>
                  <a:ext uri="{FF2B5EF4-FFF2-40B4-BE49-F238E27FC236}">
                    <a16:creationId xmlns:a16="http://schemas.microsoft.com/office/drawing/2014/main" id="{6548AECB-B451-505B-CFA5-C85DA8942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6" name="Rectangle 61">
                <a:extLst>
                  <a:ext uri="{FF2B5EF4-FFF2-40B4-BE49-F238E27FC236}">
                    <a16:creationId xmlns:a16="http://schemas.microsoft.com/office/drawing/2014/main" id="{4E03752F-6980-48DD-6A09-402BDE6B6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201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7" name="Rectangle 61">
                <a:extLst>
                  <a:ext uri="{FF2B5EF4-FFF2-40B4-BE49-F238E27FC236}">
                    <a16:creationId xmlns:a16="http://schemas.microsoft.com/office/drawing/2014/main" id="{14D8D019-0ECD-A705-38D1-2C147E6A2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8" name="Rectangle 61">
                <a:extLst>
                  <a:ext uri="{FF2B5EF4-FFF2-40B4-BE49-F238E27FC236}">
                    <a16:creationId xmlns:a16="http://schemas.microsoft.com/office/drawing/2014/main" id="{552BEAC8-B043-7597-1E49-E9F4C901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199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Ta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9" name="Rectangle 61">
                <a:extLst>
                  <a:ext uri="{FF2B5EF4-FFF2-40B4-BE49-F238E27FC236}">
                    <a16:creationId xmlns:a16="http://schemas.microsoft.com/office/drawing/2014/main" id="{8E4421F0-4C92-A76C-D636-627FFC6D2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Hf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0" name="Rectangle 61">
                <a:extLst>
                  <a:ext uri="{FF2B5EF4-FFF2-40B4-BE49-F238E27FC236}">
                    <a16:creationId xmlns:a16="http://schemas.microsoft.com/office/drawing/2014/main" id="{D5183162-C5D4-021D-8D09-60A943650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1" name="Rectangle 61">
                <a:extLst>
                  <a:ext uri="{FF2B5EF4-FFF2-40B4-BE49-F238E27FC236}">
                    <a16:creationId xmlns:a16="http://schemas.microsoft.com/office/drawing/2014/main" id="{CB3A3223-64F6-69E8-3DA6-F01FB7C48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471913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2" name="Rectangle 61">
                <a:extLst>
                  <a:ext uri="{FF2B5EF4-FFF2-40B4-BE49-F238E27FC236}">
                    <a16:creationId xmlns:a16="http://schemas.microsoft.com/office/drawing/2014/main" id="{BE522A6F-0C41-9C47-6875-F4B16CDF1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3" name="Rectangle 61">
                <a:extLst>
                  <a:ext uri="{FF2B5EF4-FFF2-40B4-BE49-F238E27FC236}">
                    <a16:creationId xmlns:a16="http://schemas.microsoft.com/office/drawing/2014/main" id="{31E0928E-D41E-1233-014C-3882492AE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4" name="Rectangle 61">
                <a:extLst>
                  <a:ext uri="{FF2B5EF4-FFF2-40B4-BE49-F238E27FC236}">
                    <a16:creationId xmlns:a16="http://schemas.microsoft.com/office/drawing/2014/main" id="{81AFBDA9-AD51-9E0D-609C-32EF09637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5" name="Rectangle 61">
                <a:extLst>
                  <a:ext uri="{FF2B5EF4-FFF2-40B4-BE49-F238E27FC236}">
                    <a16:creationId xmlns:a16="http://schemas.microsoft.com/office/drawing/2014/main" id="{E6225461-1F00-34DE-23E6-DC6F3ACF8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6" name="Rectangle 61">
                <a:extLst>
                  <a:ext uri="{FF2B5EF4-FFF2-40B4-BE49-F238E27FC236}">
                    <a16:creationId xmlns:a16="http://schemas.microsoft.com/office/drawing/2014/main" id="{4720AF2B-587F-B044-C201-4F72C9092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504450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7" name="Rectangle 61">
                <a:extLst>
                  <a:ext uri="{FF2B5EF4-FFF2-40B4-BE49-F238E27FC236}">
                    <a16:creationId xmlns:a16="http://schemas.microsoft.com/office/drawing/2014/main" id="{A8162A14-03CE-32AF-E853-C5C5D7412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8" name="Rectangle 61">
                <a:extLst>
                  <a:ext uri="{FF2B5EF4-FFF2-40B4-BE49-F238E27FC236}">
                    <a16:creationId xmlns:a16="http://schemas.microsoft.com/office/drawing/2014/main" id="{A36C3093-C353-DC4C-D57E-3DE37C421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9" name="Rectangle 61">
                <a:extLst>
                  <a:ext uri="{FF2B5EF4-FFF2-40B4-BE49-F238E27FC236}">
                    <a16:creationId xmlns:a16="http://schemas.microsoft.com/office/drawing/2014/main" id="{64B57A67-91EB-BE81-6F4E-50475F5A4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0" name="Rectangle 61">
                <a:extLst>
                  <a:ext uri="{FF2B5EF4-FFF2-40B4-BE49-F238E27FC236}">
                    <a16:creationId xmlns:a16="http://schemas.microsoft.com/office/drawing/2014/main" id="{C5BD5273-DA6C-C0AD-24E9-7CC6CEF3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1" name="Rectangle 61">
                <a:extLst>
                  <a:ext uri="{FF2B5EF4-FFF2-40B4-BE49-F238E27FC236}">
                    <a16:creationId xmlns:a16="http://schemas.microsoft.com/office/drawing/2014/main" id="{F0880927-0595-4FEC-BB1D-2B19EB88D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2" name="Rectangle 61">
                <a:extLst>
                  <a:ext uri="{FF2B5EF4-FFF2-40B4-BE49-F238E27FC236}">
                    <a16:creationId xmlns:a16="http://schemas.microsoft.com/office/drawing/2014/main" id="{86155DA1-9470-5536-D26A-BECA06FA3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Rectangle 61">
                <a:extLst>
                  <a:ext uri="{FF2B5EF4-FFF2-40B4-BE49-F238E27FC236}">
                    <a16:creationId xmlns:a16="http://schemas.microsoft.com/office/drawing/2014/main" id="{E8094ACE-821C-6718-2D66-0102DA5DF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Rectangle 61">
                <a:extLst>
                  <a:ext uri="{FF2B5EF4-FFF2-40B4-BE49-F238E27FC236}">
                    <a16:creationId xmlns:a16="http://schemas.microsoft.com/office/drawing/2014/main" id="{83E89A62-99BA-D10A-31C2-51A0B75E4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504450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Rectangle 61">
                <a:extLst>
                  <a:ext uri="{FF2B5EF4-FFF2-40B4-BE49-F238E27FC236}">
                    <a16:creationId xmlns:a16="http://schemas.microsoft.com/office/drawing/2014/main" id="{8ED74057-33C0-8526-F89B-62481BC48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Rectangle 61">
                <a:extLst>
                  <a:ext uri="{FF2B5EF4-FFF2-40B4-BE49-F238E27FC236}">
                    <a16:creationId xmlns:a16="http://schemas.microsoft.com/office/drawing/2014/main" id="{5F6EA3A3-BE33-89FB-6C4A-5D2F79382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7" name="Rectangle 61">
                <a:extLst>
                  <a:ext uri="{FF2B5EF4-FFF2-40B4-BE49-F238E27FC236}">
                    <a16:creationId xmlns:a16="http://schemas.microsoft.com/office/drawing/2014/main" id="{49525726-52AC-98AE-0989-EF0EED734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8" name="Rectangle 61">
                <a:extLst>
                  <a:ext uri="{FF2B5EF4-FFF2-40B4-BE49-F238E27FC236}">
                    <a16:creationId xmlns:a16="http://schemas.microsoft.com/office/drawing/2014/main" id="{EDFBA9BF-A6CA-2B46-0BFA-148BBB798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9" name="Rectangle 61">
                <a:extLst>
                  <a:ext uri="{FF2B5EF4-FFF2-40B4-BE49-F238E27FC236}">
                    <a16:creationId xmlns:a16="http://schemas.microsoft.com/office/drawing/2014/main" id="{AB38D776-A3ED-F867-5D03-359193631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0" name="Rectangle 371">
              <a:extLst>
                <a:ext uri="{FF2B5EF4-FFF2-40B4-BE49-F238E27FC236}">
                  <a16:creationId xmlns:a16="http://schemas.microsoft.com/office/drawing/2014/main" id="{5EBB6405-B623-3B16-76C3-294136E85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3121" y="1619659"/>
              <a:ext cx="46217" cy="431758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6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D6C6F38-0258-BBB1-9E26-E071F4CEAD43}"/>
                </a:ext>
              </a:extLst>
            </p:cNvPr>
            <p:cNvGrpSpPr/>
            <p:nvPr/>
          </p:nvGrpSpPr>
          <p:grpSpPr>
            <a:xfrm>
              <a:off x="5068589" y="1875828"/>
              <a:ext cx="157094" cy="3738606"/>
              <a:chOff x="150459" y="814134"/>
              <a:chExt cx="173811" cy="4136441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D6492A1-F3A3-FFD1-B35E-8DF5BB66AE8D}"/>
                  </a:ext>
                </a:extLst>
              </p:cNvPr>
              <p:cNvSpPr txBox="1"/>
              <p:nvPr/>
            </p:nvSpPr>
            <p:spPr>
              <a:xfrm>
                <a:off x="150459" y="4763285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72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ADC6D04-7CDE-1DAC-61A3-7DAD860A7A89}"/>
                  </a:ext>
                </a:extLst>
              </p:cNvPr>
              <p:cNvSpPr txBox="1"/>
              <p:nvPr/>
            </p:nvSpPr>
            <p:spPr>
              <a:xfrm>
                <a:off x="150459" y="441453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73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A9C9EAF-8144-B6B6-58F3-F07411BB9867}"/>
                  </a:ext>
                </a:extLst>
              </p:cNvPr>
              <p:cNvSpPr txBox="1"/>
              <p:nvPr/>
            </p:nvSpPr>
            <p:spPr>
              <a:xfrm>
                <a:off x="150459" y="405449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74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B8EB15-E8E5-858F-B12D-E58688296AFE}"/>
                  </a:ext>
                </a:extLst>
              </p:cNvPr>
              <p:cNvSpPr txBox="1"/>
              <p:nvPr/>
            </p:nvSpPr>
            <p:spPr>
              <a:xfrm>
                <a:off x="150459" y="369445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75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F8A77A7-A612-516E-6F97-8CBDDB611F14}"/>
                  </a:ext>
                </a:extLst>
              </p:cNvPr>
              <p:cNvSpPr txBox="1"/>
              <p:nvPr/>
            </p:nvSpPr>
            <p:spPr>
              <a:xfrm>
                <a:off x="150459" y="333441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76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7BF9A7A-8921-BEB0-5D6A-536C499CBBF1}"/>
                  </a:ext>
                </a:extLst>
              </p:cNvPr>
              <p:cNvSpPr txBox="1"/>
              <p:nvPr/>
            </p:nvSpPr>
            <p:spPr>
              <a:xfrm>
                <a:off x="150459" y="297437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77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B670992-4FE0-49C6-84E5-40D14508DF92}"/>
                  </a:ext>
                </a:extLst>
              </p:cNvPr>
              <p:cNvSpPr txBox="1"/>
              <p:nvPr/>
            </p:nvSpPr>
            <p:spPr>
              <a:xfrm>
                <a:off x="150459" y="261433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78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316AD85-FADA-C89E-E25B-AA40F34B648F}"/>
                  </a:ext>
                </a:extLst>
              </p:cNvPr>
              <p:cNvSpPr txBox="1"/>
              <p:nvPr/>
            </p:nvSpPr>
            <p:spPr>
              <a:xfrm>
                <a:off x="150459" y="225429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79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4E7D640-9A49-2D88-029C-F3BB1E5BCCFD}"/>
                  </a:ext>
                </a:extLst>
              </p:cNvPr>
              <p:cNvSpPr txBox="1"/>
              <p:nvPr/>
            </p:nvSpPr>
            <p:spPr>
              <a:xfrm>
                <a:off x="150459" y="189425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80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BB66682B-7A4F-6D17-76D7-0303EA1FAB05}"/>
                  </a:ext>
                </a:extLst>
              </p:cNvPr>
              <p:cNvSpPr txBox="1"/>
              <p:nvPr/>
            </p:nvSpPr>
            <p:spPr>
              <a:xfrm>
                <a:off x="150459" y="153421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81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081F847-71A2-A776-D777-9268193FD4E8}"/>
                  </a:ext>
                </a:extLst>
              </p:cNvPr>
              <p:cNvSpPr txBox="1"/>
              <p:nvPr/>
            </p:nvSpPr>
            <p:spPr>
              <a:xfrm>
                <a:off x="150459" y="117417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82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9E6FB77-DADE-31C9-8C0B-AC634D168392}"/>
                  </a:ext>
                </a:extLst>
              </p:cNvPr>
              <p:cNvSpPr txBox="1"/>
              <p:nvPr/>
            </p:nvSpPr>
            <p:spPr>
              <a:xfrm>
                <a:off x="150459" y="81413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83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96F5CD7-96C3-CE4C-C7E3-C0AE924E14E4}"/>
                </a:ext>
              </a:extLst>
            </p:cNvPr>
            <p:cNvSpPr txBox="1"/>
            <p:nvPr/>
          </p:nvSpPr>
          <p:spPr>
            <a:xfrm>
              <a:off x="6582844" y="5937247"/>
              <a:ext cx="119744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Neutron number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A449702-E453-6F27-7BB8-858CCF69F647}"/>
                </a:ext>
              </a:extLst>
            </p:cNvPr>
            <p:cNvSpPr txBox="1"/>
            <p:nvPr/>
          </p:nvSpPr>
          <p:spPr>
            <a:xfrm rot="16200000">
              <a:off x="4376795" y="3679278"/>
              <a:ext cx="11285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Atomic number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7A753FD5-179D-B215-3B13-6B88263EA816}"/>
                </a:ext>
              </a:extLst>
            </p:cNvPr>
            <p:cNvGrpSpPr/>
            <p:nvPr/>
          </p:nvGrpSpPr>
          <p:grpSpPr>
            <a:xfrm>
              <a:off x="5308490" y="5724086"/>
              <a:ext cx="3496900" cy="169277"/>
              <a:chOff x="4375584" y="6480000"/>
              <a:chExt cx="3869011" cy="187291"/>
            </a:xfrm>
          </p:grpSpPr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A7543CA-E574-63D6-C41C-ED5D58151538}"/>
                  </a:ext>
                </a:extLst>
              </p:cNvPr>
              <p:cNvSpPr txBox="1"/>
              <p:nvPr/>
            </p:nvSpPr>
            <p:spPr>
              <a:xfrm>
                <a:off x="4375584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116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EC3A266-C55D-1FD5-720D-71BCE9FD2881}"/>
                  </a:ext>
                </a:extLst>
              </p:cNvPr>
              <p:cNvSpPr txBox="1"/>
              <p:nvPr/>
            </p:nvSpPr>
            <p:spPr>
              <a:xfrm>
                <a:off x="4733027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117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C1642F5-5A7D-1684-E6E9-962E76C9AC65}"/>
                  </a:ext>
                </a:extLst>
              </p:cNvPr>
              <p:cNvSpPr txBox="1"/>
              <p:nvPr/>
            </p:nvSpPr>
            <p:spPr>
              <a:xfrm>
                <a:off x="5090470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118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5157F1E-F84E-5ABB-69CC-AA0BB34B18A7}"/>
                  </a:ext>
                </a:extLst>
              </p:cNvPr>
              <p:cNvSpPr txBox="1"/>
              <p:nvPr/>
            </p:nvSpPr>
            <p:spPr>
              <a:xfrm>
                <a:off x="5447913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119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9E5ABCC-5509-B2EA-09EA-EB1705F36C28}"/>
                  </a:ext>
                </a:extLst>
              </p:cNvPr>
              <p:cNvSpPr txBox="1"/>
              <p:nvPr/>
            </p:nvSpPr>
            <p:spPr>
              <a:xfrm>
                <a:off x="5805355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120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21F9E8D-D235-80B8-E6C5-242B00B67DBE}"/>
                  </a:ext>
                </a:extLst>
              </p:cNvPr>
              <p:cNvSpPr txBox="1"/>
              <p:nvPr/>
            </p:nvSpPr>
            <p:spPr>
              <a:xfrm>
                <a:off x="6162800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121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67E3F5D-59D4-776A-4223-1C737D5595B5}"/>
                  </a:ext>
                </a:extLst>
              </p:cNvPr>
              <p:cNvSpPr txBox="1"/>
              <p:nvPr/>
            </p:nvSpPr>
            <p:spPr>
              <a:xfrm>
                <a:off x="6531529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122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65D0ED7-9037-47D3-8AB7-D60375C5E1EB}"/>
                  </a:ext>
                </a:extLst>
              </p:cNvPr>
              <p:cNvSpPr txBox="1"/>
              <p:nvPr/>
            </p:nvSpPr>
            <p:spPr>
              <a:xfrm>
                <a:off x="6900262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123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F751C0C-415E-60CD-2019-EF0569DC512D}"/>
                  </a:ext>
                </a:extLst>
              </p:cNvPr>
              <p:cNvSpPr txBox="1"/>
              <p:nvPr/>
            </p:nvSpPr>
            <p:spPr>
              <a:xfrm>
                <a:off x="7268995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124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985A8C9-7C51-5986-0D63-3BCC115781CD}"/>
                  </a:ext>
                </a:extLst>
              </p:cNvPr>
              <p:cNvSpPr txBox="1"/>
              <p:nvPr/>
            </p:nvSpPr>
            <p:spPr>
              <a:xfrm>
                <a:off x="7626435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125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11F139D-ABCE-BEF5-9269-E14B727D4033}"/>
                  </a:ext>
                </a:extLst>
              </p:cNvPr>
              <p:cNvSpPr txBox="1"/>
              <p:nvPr/>
            </p:nvSpPr>
            <p:spPr>
              <a:xfrm>
                <a:off x="7983878" y="6480000"/>
                <a:ext cx="260717" cy="187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126</a:t>
                </a:r>
                <a:endParaRPr kumimoji="1" lang="ja-JP" altLang="en-US" sz="11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191" name="グループ化 190">
            <a:extLst>
              <a:ext uri="{FF2B5EF4-FFF2-40B4-BE49-F238E27FC236}">
                <a16:creationId xmlns:a16="http://schemas.microsoft.com/office/drawing/2014/main" id="{9F8552EB-5236-9338-F5DD-2D2039A21B53}"/>
              </a:ext>
            </a:extLst>
          </p:cNvPr>
          <p:cNvGrpSpPr/>
          <p:nvPr/>
        </p:nvGrpSpPr>
        <p:grpSpPr>
          <a:xfrm>
            <a:off x="8972978" y="5574759"/>
            <a:ext cx="2700769" cy="215444"/>
            <a:chOff x="3437231" y="6549389"/>
            <a:chExt cx="2700769" cy="215444"/>
          </a:xfrm>
        </p:grpSpPr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AA6A241B-A668-CB6D-1FF9-4ECAEC6CEDB9}"/>
                </a:ext>
              </a:extLst>
            </p:cNvPr>
            <p:cNvCxnSpPr>
              <a:cxnSpLocks/>
            </p:cNvCxnSpPr>
            <p:nvPr/>
          </p:nvCxnSpPr>
          <p:spPr>
            <a:xfrm>
              <a:off x="3437231" y="6721245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テキスト ボックス 28">
              <a:extLst>
                <a:ext uri="{FF2B5EF4-FFF2-40B4-BE49-F238E27FC236}">
                  <a16:creationId xmlns:a16="http://schemas.microsoft.com/office/drawing/2014/main" id="{B3C68F16-4061-3E23-47F9-7C17FF9D8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504" y="6549389"/>
              <a:ext cx="21864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Frontier of known lifetime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8BA66265-1D6E-4150-D0A7-95275A3512E9}"/>
                </a:ext>
              </a:extLst>
            </p:cNvPr>
            <p:cNvCxnSpPr/>
            <p:nvPr/>
          </p:nvCxnSpPr>
          <p:spPr>
            <a:xfrm>
              <a:off x="3761231" y="6552037"/>
              <a:ext cx="0" cy="14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F65C83C-179E-23FD-6391-527B4EB14278}"/>
              </a:ext>
            </a:extLst>
          </p:cNvPr>
          <p:cNvGrpSpPr/>
          <p:nvPr/>
        </p:nvGrpSpPr>
        <p:grpSpPr>
          <a:xfrm>
            <a:off x="8972978" y="5917489"/>
            <a:ext cx="2524369" cy="215444"/>
            <a:chOff x="3437231" y="6174122"/>
            <a:chExt cx="2524369" cy="215444"/>
          </a:xfrm>
        </p:grpSpPr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E21E25F5-042C-106F-5228-938FB442DFEA}"/>
                </a:ext>
              </a:extLst>
            </p:cNvPr>
            <p:cNvCxnSpPr>
              <a:cxnSpLocks/>
            </p:cNvCxnSpPr>
            <p:nvPr/>
          </p:nvCxnSpPr>
          <p:spPr>
            <a:xfrm>
              <a:off x="3437231" y="6357677"/>
              <a:ext cx="324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テキスト ボックス 28">
              <a:extLst>
                <a:ext uri="{FF2B5EF4-FFF2-40B4-BE49-F238E27FC236}">
                  <a16:creationId xmlns:a16="http://schemas.microsoft.com/office/drawing/2014/main" id="{B4AE6BE7-D38D-AD01-C817-64F5AD262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419" y="6174122"/>
              <a:ext cx="20181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Frontier of known mass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5A12EB3B-9E3E-D6EE-1961-D4B2EA04874F}"/>
                </a:ext>
              </a:extLst>
            </p:cNvPr>
            <p:cNvCxnSpPr/>
            <p:nvPr/>
          </p:nvCxnSpPr>
          <p:spPr>
            <a:xfrm>
              <a:off x="3761231" y="6204852"/>
              <a:ext cx="0" cy="14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D1E49177-5794-504C-6DF3-1F7B716F1CC3}"/>
              </a:ext>
            </a:extLst>
          </p:cNvPr>
          <p:cNvGrpSpPr/>
          <p:nvPr/>
        </p:nvGrpSpPr>
        <p:grpSpPr>
          <a:xfrm>
            <a:off x="6334642" y="2236158"/>
            <a:ext cx="3564000" cy="2267164"/>
            <a:chOff x="5328000" y="3384000"/>
            <a:chExt cx="3564000" cy="2267164"/>
          </a:xfrm>
          <a:effectLst>
            <a:outerShdw blurRad="127000" dist="38100" dir="13500000" algn="br" rotWithShape="0">
              <a:srgbClr val="0000FF"/>
            </a:outerShdw>
          </a:effectLst>
        </p:grpSpPr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79DEF133-D536-3356-EA2A-9D6063873C51}"/>
                </a:ext>
              </a:extLst>
            </p:cNvPr>
            <p:cNvCxnSpPr/>
            <p:nvPr/>
          </p:nvCxnSpPr>
          <p:spPr>
            <a:xfrm>
              <a:off x="5328000" y="5327164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E834B44E-AB91-05AE-69DF-62CF56A0472E}"/>
                </a:ext>
              </a:extLst>
            </p:cNvPr>
            <p:cNvCxnSpPr>
              <a:cxnSpLocks/>
            </p:cNvCxnSpPr>
            <p:nvPr/>
          </p:nvCxnSpPr>
          <p:spPr>
            <a:xfrm>
              <a:off x="5328952" y="5327164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E9ECD3B0-203B-A3C2-B878-DFA11E742DE8}"/>
                </a:ext>
              </a:extLst>
            </p:cNvPr>
            <p:cNvCxnSpPr/>
            <p:nvPr/>
          </p:nvCxnSpPr>
          <p:spPr>
            <a:xfrm>
              <a:off x="5976000" y="5004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187C5EE8-CC67-38E4-4BAF-26F62E4D5562}"/>
                </a:ext>
              </a:extLst>
            </p:cNvPr>
            <p:cNvCxnSpPr>
              <a:cxnSpLocks/>
            </p:cNvCxnSpPr>
            <p:nvPr/>
          </p:nvCxnSpPr>
          <p:spPr>
            <a:xfrm>
              <a:off x="5976000" y="5004000"/>
              <a:ext cx="324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E7D6FB10-8168-5402-8D6F-F0BA4D3B42D2}"/>
                </a:ext>
              </a:extLst>
            </p:cNvPr>
            <p:cNvCxnSpPr/>
            <p:nvPr/>
          </p:nvCxnSpPr>
          <p:spPr>
            <a:xfrm>
              <a:off x="6300000" y="4680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033F94FD-AB29-2F79-FD84-C5433718BCD6}"/>
                </a:ext>
              </a:extLst>
            </p:cNvPr>
            <p:cNvCxnSpPr>
              <a:cxnSpLocks/>
            </p:cNvCxnSpPr>
            <p:nvPr/>
          </p:nvCxnSpPr>
          <p:spPr>
            <a:xfrm>
              <a:off x="6300000" y="4680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AC02CA01-23E6-7A8F-CC0F-2457EF632905}"/>
                </a:ext>
              </a:extLst>
            </p:cNvPr>
            <p:cNvCxnSpPr/>
            <p:nvPr/>
          </p:nvCxnSpPr>
          <p:spPr>
            <a:xfrm>
              <a:off x="6948000" y="4356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22A51ADB-8204-83CF-0746-897E63B313D2}"/>
                </a:ext>
              </a:extLst>
            </p:cNvPr>
            <p:cNvCxnSpPr>
              <a:cxnSpLocks/>
            </p:cNvCxnSpPr>
            <p:nvPr/>
          </p:nvCxnSpPr>
          <p:spPr>
            <a:xfrm>
              <a:off x="6948000" y="4356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9DFA6AE0-3638-228F-C959-EFE5968CF552}"/>
                </a:ext>
              </a:extLst>
            </p:cNvPr>
            <p:cNvCxnSpPr/>
            <p:nvPr/>
          </p:nvCxnSpPr>
          <p:spPr>
            <a:xfrm>
              <a:off x="7596000" y="4032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A1F107C8-4945-CEB9-7819-7662FC14D871}"/>
                </a:ext>
              </a:extLst>
            </p:cNvPr>
            <p:cNvCxnSpPr>
              <a:cxnSpLocks/>
            </p:cNvCxnSpPr>
            <p:nvPr/>
          </p:nvCxnSpPr>
          <p:spPr>
            <a:xfrm>
              <a:off x="7596000" y="4032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D6E8C023-32F5-615C-11D2-E45D45BA8603}"/>
                </a:ext>
              </a:extLst>
            </p:cNvPr>
            <p:cNvCxnSpPr/>
            <p:nvPr/>
          </p:nvCxnSpPr>
          <p:spPr>
            <a:xfrm>
              <a:off x="8244000" y="3384000"/>
              <a:ext cx="0" cy="648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C326FB86-628A-0692-2A93-16C1C15E9DE3}"/>
                </a:ext>
              </a:extLst>
            </p:cNvPr>
            <p:cNvCxnSpPr>
              <a:cxnSpLocks/>
            </p:cNvCxnSpPr>
            <p:nvPr/>
          </p:nvCxnSpPr>
          <p:spPr>
            <a:xfrm>
              <a:off x="8244000" y="3384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05A6663B-6374-0534-3B72-E930E550D842}"/>
              </a:ext>
            </a:extLst>
          </p:cNvPr>
          <p:cNvGrpSpPr/>
          <p:nvPr/>
        </p:nvGrpSpPr>
        <p:grpSpPr>
          <a:xfrm>
            <a:off x="6335594" y="2884158"/>
            <a:ext cx="3563048" cy="1296000"/>
            <a:chOff x="5328952" y="4032000"/>
            <a:chExt cx="3563048" cy="1296000"/>
          </a:xfrm>
          <a:effectLst/>
        </p:grpSpPr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E0941F25-65D1-69EF-0E86-C12B398EC672}"/>
                </a:ext>
              </a:extLst>
            </p:cNvPr>
            <p:cNvCxnSpPr>
              <a:cxnSpLocks/>
            </p:cNvCxnSpPr>
            <p:nvPr/>
          </p:nvCxnSpPr>
          <p:spPr>
            <a:xfrm>
              <a:off x="5328952" y="5327164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A37064AA-9AF3-1639-9A28-B90C92A89D53}"/>
                </a:ext>
              </a:extLst>
            </p:cNvPr>
            <p:cNvCxnSpPr/>
            <p:nvPr/>
          </p:nvCxnSpPr>
          <p:spPr>
            <a:xfrm>
              <a:off x="5652000" y="5004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B0F2C3BE-6398-2F33-F8FC-A5B867846E71}"/>
                </a:ext>
              </a:extLst>
            </p:cNvPr>
            <p:cNvCxnSpPr>
              <a:cxnSpLocks/>
            </p:cNvCxnSpPr>
            <p:nvPr/>
          </p:nvCxnSpPr>
          <p:spPr>
            <a:xfrm>
              <a:off x="5652000" y="5004000"/>
              <a:ext cx="1620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5136B16F-4FE6-C7E0-605B-39BD0AD4D470}"/>
                </a:ext>
              </a:extLst>
            </p:cNvPr>
            <p:cNvCxnSpPr/>
            <p:nvPr/>
          </p:nvCxnSpPr>
          <p:spPr>
            <a:xfrm>
              <a:off x="8244000" y="4356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5D2D7E30-5675-8533-36BE-5D4F98DF8195}"/>
                </a:ext>
              </a:extLst>
            </p:cNvPr>
            <p:cNvCxnSpPr>
              <a:cxnSpLocks/>
            </p:cNvCxnSpPr>
            <p:nvPr/>
          </p:nvCxnSpPr>
          <p:spPr>
            <a:xfrm>
              <a:off x="7596000" y="4680000"/>
              <a:ext cx="648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127000" dist="38100" dir="16200000" rotWithShape="0">
                <a:srgbClr val="FF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BC08CA0D-0B28-9D0D-282D-1CB5B3EA8FE9}"/>
                </a:ext>
              </a:extLst>
            </p:cNvPr>
            <p:cNvCxnSpPr/>
            <p:nvPr/>
          </p:nvCxnSpPr>
          <p:spPr>
            <a:xfrm>
              <a:off x="7272269" y="4356000"/>
              <a:ext cx="0" cy="648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D9BF76A3-8011-7B7E-0069-2ADE4B513CA7}"/>
                </a:ext>
              </a:extLst>
            </p:cNvPr>
            <p:cNvCxnSpPr>
              <a:cxnSpLocks/>
            </p:cNvCxnSpPr>
            <p:nvPr/>
          </p:nvCxnSpPr>
          <p:spPr>
            <a:xfrm>
              <a:off x="7272000" y="4356000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A99230C2-8D9A-F2CD-C91F-1FAA22ACA6CD}"/>
                </a:ext>
              </a:extLst>
            </p:cNvPr>
            <p:cNvCxnSpPr/>
            <p:nvPr/>
          </p:nvCxnSpPr>
          <p:spPr>
            <a:xfrm>
              <a:off x="7596000" y="4356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algn="l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305CE903-F51C-F807-9879-3A9588D6A7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4000" y="4356000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E7405EC8-D38B-67FD-FEC3-797D9489C075}"/>
                </a:ext>
              </a:extLst>
            </p:cNvPr>
            <p:cNvCxnSpPr/>
            <p:nvPr/>
          </p:nvCxnSpPr>
          <p:spPr>
            <a:xfrm>
              <a:off x="8568000" y="4032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E43A1942-0F2A-AFE4-ED6D-BBEC106277B7}"/>
                </a:ext>
              </a:extLst>
            </p:cNvPr>
            <p:cNvCxnSpPr>
              <a:cxnSpLocks/>
            </p:cNvCxnSpPr>
            <p:nvPr/>
          </p:nvCxnSpPr>
          <p:spPr>
            <a:xfrm>
              <a:off x="8568000" y="4032000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F7ED10AC-2AC1-1E86-7140-1B2549A786F6}"/>
              </a:ext>
            </a:extLst>
          </p:cNvPr>
          <p:cNvSpPr txBox="1"/>
          <p:nvPr/>
        </p:nvSpPr>
        <p:spPr>
          <a:xfrm>
            <a:off x="1486565" y="0"/>
            <a:ext cx="9218870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Spectroscopy of neutron-rich nuclei around </a:t>
            </a:r>
            <a:r>
              <a:rPr lang="en-US" altLang="ja-JP" i="1" dirty="0"/>
              <a:t>N</a:t>
            </a:r>
            <a:r>
              <a:rPr lang="en-US" altLang="ja-JP" dirty="0"/>
              <a:t> =126 and beyond</a:t>
            </a:r>
          </a:p>
        </p:txBody>
      </p: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276B50B9-78B2-F500-2CB7-CA129A91138B}"/>
              </a:ext>
            </a:extLst>
          </p:cNvPr>
          <p:cNvGrpSpPr/>
          <p:nvPr/>
        </p:nvGrpSpPr>
        <p:grpSpPr>
          <a:xfrm>
            <a:off x="2730933" y="2489662"/>
            <a:ext cx="2052747" cy="679819"/>
            <a:chOff x="2393187" y="2512500"/>
            <a:chExt cx="2052747" cy="679819"/>
          </a:xfrm>
        </p:grpSpPr>
        <p:sp>
          <p:nvSpPr>
            <p:cNvPr id="226" name="楕円 225">
              <a:extLst>
                <a:ext uri="{FF2B5EF4-FFF2-40B4-BE49-F238E27FC236}">
                  <a16:creationId xmlns:a16="http://schemas.microsoft.com/office/drawing/2014/main" id="{40CC9D2D-BCF3-C345-D712-AC61CC9BD003}"/>
                </a:ext>
              </a:extLst>
            </p:cNvPr>
            <p:cNvSpPr/>
            <p:nvPr/>
          </p:nvSpPr>
          <p:spPr>
            <a:xfrm rot="19982138">
              <a:off x="2393187" y="2512500"/>
              <a:ext cx="2052747" cy="33826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08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Blank spot</a:t>
              </a:r>
              <a:endParaRPr kumimoji="1" lang="ja-JP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7" name="テキスト ボックス 6">
              <a:extLst>
                <a:ext uri="{FF2B5EF4-FFF2-40B4-BE49-F238E27FC236}">
                  <a16:creationId xmlns:a16="http://schemas.microsoft.com/office/drawing/2014/main" id="{263121D4-9C25-E171-31BE-B36FF6355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92431">
              <a:off x="2893610" y="2946098"/>
              <a:ext cx="609141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~126</a:t>
              </a:r>
            </a:p>
          </p:txBody>
        </p:sp>
        <p:sp>
          <p:nvSpPr>
            <p:cNvPr id="228" name="テキスト ボックス 6">
              <a:extLst>
                <a:ext uri="{FF2B5EF4-FFF2-40B4-BE49-F238E27FC236}">
                  <a16:creationId xmlns:a16="http://schemas.microsoft.com/office/drawing/2014/main" id="{F499E8E0-FA52-9276-5DC2-3C2322A7C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92431">
              <a:off x="3548219" y="2582006"/>
              <a:ext cx="820738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Actinoid</a:t>
              </a:r>
              <a:endParaRPr lang="en-US" altLang="ja-JP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29" name="フリーフォーム 179">
            <a:extLst>
              <a:ext uri="{FF2B5EF4-FFF2-40B4-BE49-F238E27FC236}">
                <a16:creationId xmlns:a16="http://schemas.microsoft.com/office/drawing/2014/main" id="{755F73FA-40EE-759D-5AF8-97EADD1C0FDA}"/>
              </a:ext>
            </a:extLst>
          </p:cNvPr>
          <p:cNvSpPr>
            <a:spLocks/>
          </p:cNvSpPr>
          <p:nvPr/>
        </p:nvSpPr>
        <p:spPr bwMode="auto">
          <a:xfrm>
            <a:off x="3216171" y="2850756"/>
            <a:ext cx="2714358" cy="956265"/>
          </a:xfrm>
          <a:custGeom>
            <a:avLst/>
            <a:gdLst>
              <a:gd name="T0" fmla="*/ 0 w 1668544"/>
              <a:gd name="T1" fmla="*/ 0 h 765278"/>
              <a:gd name="T2" fmla="*/ 705753 w 1668544"/>
              <a:gd name="T3" fmla="*/ 609709 h 765278"/>
              <a:gd name="T4" fmla="*/ 1665547 w 1668544"/>
              <a:gd name="T5" fmla="*/ 759777 h 765278"/>
              <a:gd name="T6" fmla="*/ 0 60000 65536"/>
              <a:gd name="T7" fmla="*/ 0 60000 65536"/>
              <a:gd name="T8" fmla="*/ 0 60000 65536"/>
              <a:gd name="connsiteX0" fmla="*/ 0 w 1637950"/>
              <a:gd name="connsiteY0" fmla="*/ 0 h 714282"/>
              <a:gd name="connsiteX1" fmla="*/ 676417 w 1637950"/>
              <a:gd name="connsiteY1" fmla="*/ 561747 h 714282"/>
              <a:gd name="connsiteX2" fmla="*/ 1637950 w 1637950"/>
              <a:gd name="connsiteY2" fmla="*/ 712575 h 714282"/>
              <a:gd name="connsiteX0" fmla="*/ 0 w 1760329"/>
              <a:gd name="connsiteY0" fmla="*/ 0 h 714282"/>
              <a:gd name="connsiteX1" fmla="*/ 798796 w 1760329"/>
              <a:gd name="connsiteY1" fmla="*/ 561747 h 714282"/>
              <a:gd name="connsiteX2" fmla="*/ 1760329 w 1760329"/>
              <a:gd name="connsiteY2" fmla="*/ 712575 h 714282"/>
              <a:gd name="connsiteX0" fmla="*/ 0 w 1760329"/>
              <a:gd name="connsiteY0" fmla="*/ 0 h 714282"/>
              <a:gd name="connsiteX1" fmla="*/ 798796 w 1760329"/>
              <a:gd name="connsiteY1" fmla="*/ 561747 h 714282"/>
              <a:gd name="connsiteX2" fmla="*/ 1760329 w 1760329"/>
              <a:gd name="connsiteY2" fmla="*/ 712575 h 714282"/>
              <a:gd name="connsiteX0" fmla="*/ 0 w 1760329"/>
              <a:gd name="connsiteY0" fmla="*/ 0 h 718856"/>
              <a:gd name="connsiteX1" fmla="*/ 635663 w 1760329"/>
              <a:gd name="connsiteY1" fmla="*/ 609418 h 718856"/>
              <a:gd name="connsiteX2" fmla="*/ 1760329 w 1760329"/>
              <a:gd name="connsiteY2" fmla="*/ 712575 h 718856"/>
              <a:gd name="connsiteX0" fmla="*/ 0 w 1760329"/>
              <a:gd name="connsiteY0" fmla="*/ 0 h 718856"/>
              <a:gd name="connsiteX1" fmla="*/ 635663 w 1760329"/>
              <a:gd name="connsiteY1" fmla="*/ 609418 h 718856"/>
              <a:gd name="connsiteX2" fmla="*/ 1760329 w 1760329"/>
              <a:gd name="connsiteY2" fmla="*/ 712575 h 718856"/>
              <a:gd name="connsiteX0" fmla="*/ 0 w 1760329"/>
              <a:gd name="connsiteY0" fmla="*/ 0 h 714985"/>
              <a:gd name="connsiteX1" fmla="*/ 635663 w 1760329"/>
              <a:gd name="connsiteY1" fmla="*/ 609418 h 714985"/>
              <a:gd name="connsiteX2" fmla="*/ 1760329 w 1760329"/>
              <a:gd name="connsiteY2" fmla="*/ 712575 h 714985"/>
              <a:gd name="connsiteX0" fmla="*/ 0 w 1760329"/>
              <a:gd name="connsiteY0" fmla="*/ 0 h 714985"/>
              <a:gd name="connsiteX1" fmla="*/ 635663 w 1760329"/>
              <a:gd name="connsiteY1" fmla="*/ 609418 h 714985"/>
              <a:gd name="connsiteX2" fmla="*/ 1760329 w 1760329"/>
              <a:gd name="connsiteY2" fmla="*/ 712575 h 714985"/>
              <a:gd name="connsiteX0" fmla="*/ 0 w 1911456"/>
              <a:gd name="connsiteY0" fmla="*/ 0 h 742609"/>
              <a:gd name="connsiteX1" fmla="*/ 786790 w 1911456"/>
              <a:gd name="connsiteY1" fmla="*/ 637042 h 742609"/>
              <a:gd name="connsiteX2" fmla="*/ 1911456 w 1911456"/>
              <a:gd name="connsiteY2" fmla="*/ 740199 h 742609"/>
              <a:gd name="connsiteX0" fmla="*/ 0 w 1953585"/>
              <a:gd name="connsiteY0" fmla="*/ 0 h 742609"/>
              <a:gd name="connsiteX1" fmla="*/ 828919 w 1953585"/>
              <a:gd name="connsiteY1" fmla="*/ 637042 h 742609"/>
              <a:gd name="connsiteX2" fmla="*/ 1953585 w 1953585"/>
              <a:gd name="connsiteY2" fmla="*/ 740199 h 742609"/>
              <a:gd name="connsiteX0" fmla="*/ 14 w 1953599"/>
              <a:gd name="connsiteY0" fmla="*/ 0 h 742609"/>
              <a:gd name="connsiteX1" fmla="*/ 828933 w 1953599"/>
              <a:gd name="connsiteY1" fmla="*/ 637042 h 742609"/>
              <a:gd name="connsiteX2" fmla="*/ 1953599 w 1953599"/>
              <a:gd name="connsiteY2" fmla="*/ 740199 h 742609"/>
              <a:gd name="connsiteX0" fmla="*/ 0 w 1953585"/>
              <a:gd name="connsiteY0" fmla="*/ 0 h 740199"/>
              <a:gd name="connsiteX1" fmla="*/ 1953585 w 1953585"/>
              <a:gd name="connsiteY1" fmla="*/ 740199 h 740199"/>
              <a:gd name="connsiteX0" fmla="*/ 86 w 1953671"/>
              <a:gd name="connsiteY0" fmla="*/ 0 h 740199"/>
              <a:gd name="connsiteX1" fmla="*/ 1953671 w 1953671"/>
              <a:gd name="connsiteY1" fmla="*/ 740199 h 740199"/>
              <a:gd name="connsiteX0" fmla="*/ 101 w 1953686"/>
              <a:gd name="connsiteY0" fmla="*/ 0 h 750414"/>
              <a:gd name="connsiteX1" fmla="*/ 1953686 w 1953686"/>
              <a:gd name="connsiteY1" fmla="*/ 740199 h 750414"/>
              <a:gd name="connsiteX0" fmla="*/ 167 w 1511396"/>
              <a:gd name="connsiteY0" fmla="*/ 0 h 809845"/>
              <a:gd name="connsiteX1" fmla="*/ 1511396 w 1511396"/>
              <a:gd name="connsiteY1" fmla="*/ 805411 h 809845"/>
              <a:gd name="connsiteX0" fmla="*/ 173 w 1485071"/>
              <a:gd name="connsiteY0" fmla="*/ 0 h 809845"/>
              <a:gd name="connsiteX1" fmla="*/ 1485071 w 1485071"/>
              <a:gd name="connsiteY1" fmla="*/ 805411 h 8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071" h="809845">
                <a:moveTo>
                  <a:pt x="173" y="0"/>
                </a:moveTo>
                <a:cubicBezTo>
                  <a:pt x="-12166" y="849942"/>
                  <a:pt x="633763" y="819526"/>
                  <a:pt x="1485071" y="80541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A4183C7-F529-FE36-0B0B-49CFEFE6EFAF}"/>
              </a:ext>
            </a:extLst>
          </p:cNvPr>
          <p:cNvSpPr/>
          <p:nvPr/>
        </p:nvSpPr>
        <p:spPr>
          <a:xfrm>
            <a:off x="3102706" y="2543072"/>
            <a:ext cx="277200" cy="29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1" name="テキスト ボックス 28">
            <a:extLst>
              <a:ext uri="{FF2B5EF4-FFF2-40B4-BE49-F238E27FC236}">
                <a16:creationId xmlns:a16="http://schemas.microsoft.com/office/drawing/2014/main" id="{DB6EE281-50BF-1A09-6208-73FA28F4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629" y="751105"/>
            <a:ext cx="2598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r-process nucleosynthesis</a:t>
            </a:r>
            <a:endParaRPr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37647F19-A334-2302-F859-9C2167799883}"/>
              </a:ext>
            </a:extLst>
          </p:cNvPr>
          <p:cNvGrpSpPr/>
          <p:nvPr/>
        </p:nvGrpSpPr>
        <p:grpSpPr>
          <a:xfrm>
            <a:off x="5897861" y="2943060"/>
            <a:ext cx="4432887" cy="3040473"/>
            <a:chOff x="3861449" y="3104985"/>
            <a:chExt cx="4432887" cy="3040473"/>
          </a:xfrm>
        </p:grpSpPr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325AAAA3-9523-D766-7713-E43582A4526A}"/>
                </a:ext>
              </a:extLst>
            </p:cNvPr>
            <p:cNvSpPr/>
            <p:nvPr/>
          </p:nvSpPr>
          <p:spPr>
            <a:xfrm rot="19806429">
              <a:off x="4529441" y="3104985"/>
              <a:ext cx="3764895" cy="205916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306A81DF-EB96-0F54-3B6B-56C103E8B66E}"/>
                </a:ext>
              </a:extLst>
            </p:cNvPr>
            <p:cNvSpPr/>
            <p:nvPr/>
          </p:nvSpPr>
          <p:spPr>
            <a:xfrm>
              <a:off x="3861449" y="5029349"/>
              <a:ext cx="1362536" cy="1116109"/>
            </a:xfrm>
            <a:custGeom>
              <a:avLst/>
              <a:gdLst>
                <a:gd name="connsiteX0" fmla="*/ 0 w 2444262"/>
                <a:gd name="connsiteY0" fmla="*/ 342900 h 342900"/>
                <a:gd name="connsiteX1" fmla="*/ 1090246 w 2444262"/>
                <a:gd name="connsiteY1" fmla="*/ 298939 h 342900"/>
                <a:gd name="connsiteX2" fmla="*/ 2444262 w 2444262"/>
                <a:gd name="connsiteY2" fmla="*/ 0 h 342900"/>
                <a:gd name="connsiteX0" fmla="*/ 0 w 2444262"/>
                <a:gd name="connsiteY0" fmla="*/ 342900 h 342900"/>
                <a:gd name="connsiteX1" fmla="*/ 1090246 w 2444262"/>
                <a:gd name="connsiteY1" fmla="*/ 298939 h 342900"/>
                <a:gd name="connsiteX2" fmla="*/ 2444262 w 2444262"/>
                <a:gd name="connsiteY2" fmla="*/ 0 h 342900"/>
                <a:gd name="connsiteX0" fmla="*/ 0 w 3429001"/>
                <a:gd name="connsiteY0" fmla="*/ 413238 h 413238"/>
                <a:gd name="connsiteX1" fmla="*/ 2074985 w 3429001"/>
                <a:gd name="connsiteY1" fmla="*/ 298939 h 413238"/>
                <a:gd name="connsiteX2" fmla="*/ 3429001 w 3429001"/>
                <a:gd name="connsiteY2" fmla="*/ 0 h 413238"/>
                <a:gd name="connsiteX0" fmla="*/ 0 w 2559424"/>
                <a:gd name="connsiteY0" fmla="*/ 511850 h 511850"/>
                <a:gd name="connsiteX1" fmla="*/ 2074985 w 2559424"/>
                <a:gd name="connsiteY1" fmla="*/ 397551 h 511850"/>
                <a:gd name="connsiteX2" fmla="*/ 2559424 w 2559424"/>
                <a:gd name="connsiteY2" fmla="*/ 0 h 511850"/>
                <a:gd name="connsiteX0" fmla="*/ 0 w 2559424"/>
                <a:gd name="connsiteY0" fmla="*/ 511850 h 511850"/>
                <a:gd name="connsiteX1" fmla="*/ 1563996 w 2559424"/>
                <a:gd name="connsiteY1" fmla="*/ 379621 h 511850"/>
                <a:gd name="connsiteX2" fmla="*/ 2559424 w 2559424"/>
                <a:gd name="connsiteY2" fmla="*/ 0 h 511850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559424"/>
                <a:gd name="connsiteY0" fmla="*/ 511850 h 512477"/>
                <a:gd name="connsiteX1" fmla="*/ 2559424 w 2559424"/>
                <a:gd name="connsiteY1" fmla="*/ 0 h 512477"/>
                <a:gd name="connsiteX0" fmla="*/ 0 w 2559424"/>
                <a:gd name="connsiteY0" fmla="*/ 511850 h 512008"/>
                <a:gd name="connsiteX1" fmla="*/ 2559424 w 2559424"/>
                <a:gd name="connsiteY1" fmla="*/ 0 h 512008"/>
                <a:gd name="connsiteX0" fmla="*/ 0 w 2559424"/>
                <a:gd name="connsiteY0" fmla="*/ 511850 h 656275"/>
                <a:gd name="connsiteX1" fmla="*/ 1774572 w 2559424"/>
                <a:gd name="connsiteY1" fmla="*/ 591427 h 656275"/>
                <a:gd name="connsiteX2" fmla="*/ 2559424 w 2559424"/>
                <a:gd name="connsiteY2" fmla="*/ 0 h 656275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559424"/>
                <a:gd name="connsiteY0" fmla="*/ 511850 h 568360"/>
                <a:gd name="connsiteX1" fmla="*/ 2559424 w 2559424"/>
                <a:gd name="connsiteY1" fmla="*/ 0 h 568360"/>
                <a:gd name="connsiteX0" fmla="*/ 0 w 2559424"/>
                <a:gd name="connsiteY0" fmla="*/ 511850 h 528529"/>
                <a:gd name="connsiteX1" fmla="*/ 2559424 w 2559424"/>
                <a:gd name="connsiteY1" fmla="*/ 0 h 528529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111189"/>
                <a:gd name="connsiteY0" fmla="*/ 251873 h 335170"/>
                <a:gd name="connsiteX1" fmla="*/ 2111189 w 2111189"/>
                <a:gd name="connsiteY1" fmla="*/ 0 h 335170"/>
                <a:gd name="connsiteX0" fmla="*/ 0 w 2111189"/>
                <a:gd name="connsiteY0" fmla="*/ 251873 h 273150"/>
                <a:gd name="connsiteX1" fmla="*/ 2111189 w 2111189"/>
                <a:gd name="connsiteY1" fmla="*/ 0 h 273150"/>
                <a:gd name="connsiteX0" fmla="*/ 0 w 2111189"/>
                <a:gd name="connsiteY0" fmla="*/ 251873 h 251873"/>
                <a:gd name="connsiteX1" fmla="*/ 2111189 w 2111189"/>
                <a:gd name="connsiteY1" fmla="*/ 0 h 251873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707"/>
                <a:gd name="connsiteX1" fmla="*/ 1351591 w 1351591"/>
                <a:gd name="connsiteY1" fmla="*/ 0 h 906707"/>
                <a:gd name="connsiteX0" fmla="*/ 0 w 1361106"/>
                <a:gd name="connsiteY0" fmla="*/ 1115941 h 1116109"/>
                <a:gd name="connsiteX1" fmla="*/ 1361106 w 1361106"/>
                <a:gd name="connsiteY1" fmla="*/ 0 h 1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1106" h="1116109">
                  <a:moveTo>
                    <a:pt x="0" y="1115941"/>
                  </a:moveTo>
                  <a:cubicBezTo>
                    <a:pt x="906137" y="1125940"/>
                    <a:pt x="789407" y="691420"/>
                    <a:pt x="1361106" y="0"/>
                  </a:cubicBezTo>
                </a:path>
              </a:pathLst>
            </a:custGeom>
            <a:noFill/>
            <a:ln w="190500">
              <a:solidFill>
                <a:srgbClr val="FFC000"/>
              </a:solidFill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2D10CE5C-18DC-12A3-38C5-8503BC39D916}"/>
              </a:ext>
            </a:extLst>
          </p:cNvPr>
          <p:cNvGrpSpPr/>
          <p:nvPr/>
        </p:nvGrpSpPr>
        <p:grpSpPr>
          <a:xfrm>
            <a:off x="158815" y="5164148"/>
            <a:ext cx="5859582" cy="1543452"/>
            <a:chOff x="107984" y="5104637"/>
            <a:chExt cx="5859582" cy="1543452"/>
          </a:xfrm>
        </p:grpSpPr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C27C0525-C8EE-06A7-E797-6E2870312C0C}"/>
                </a:ext>
              </a:extLst>
            </p:cNvPr>
            <p:cNvSpPr/>
            <p:nvPr/>
          </p:nvSpPr>
          <p:spPr>
            <a:xfrm>
              <a:off x="139189" y="5104637"/>
              <a:ext cx="5768197" cy="1543452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テキスト ボックス 5">
              <a:extLst>
                <a:ext uri="{FF2B5EF4-FFF2-40B4-BE49-F238E27FC236}">
                  <a16:creationId xmlns:a16="http://schemas.microsoft.com/office/drawing/2014/main" id="{B661B179-7356-0105-BBE4-901A36BB1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261" y="5154240"/>
              <a:ext cx="3408305" cy="14260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37931725" indent="-37474525"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Laser spectroscopy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Charge radius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Magnetic dipole moment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Electric quadrupole moment</a:t>
              </a:r>
            </a:p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Mass spectroscopy</a:t>
              </a:r>
            </a:p>
          </p:txBody>
        </p:sp>
        <p:sp>
          <p:nvSpPr>
            <p:cNvPr id="237" name="テキスト ボックス 5">
              <a:extLst>
                <a:ext uri="{FF2B5EF4-FFF2-40B4-BE49-F238E27FC236}">
                  <a16:creationId xmlns:a16="http://schemas.microsoft.com/office/drawing/2014/main" id="{A9729A47-3DEB-9FE4-72D2-94F7859A8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84" y="5145094"/>
              <a:ext cx="2446504" cy="86177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37931725" indent="-37474525"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spectroscopy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Half life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scheme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0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7D68D57-C288-E738-EA44-23D035011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97353"/>
              </p:ext>
            </p:extLst>
          </p:nvPr>
        </p:nvGraphicFramePr>
        <p:xfrm>
          <a:off x="1834688" y="462469"/>
          <a:ext cx="8760372" cy="91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372">
                  <a:extLst>
                    <a:ext uri="{9D8B030D-6E8A-4147-A177-3AD203B41FA5}">
                      <a16:colId xmlns:a16="http://schemas.microsoft.com/office/drawing/2014/main" val="2381639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5622831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626895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411001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65749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1043669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538672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426245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58343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199230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49441736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a:t>FY2024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a:t>FY2028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a:t>2032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a:t>2036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8956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marL="266700" indent="-266700"/>
                      <a:r>
                        <a:rPr kumimoji="1" lang="en-US" altLang="ja-JP" sz="1400" b="1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a:t>KISS-1.5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766937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r>
                        <a:rPr kumimoji="1" lang="en-US" altLang="ja-JP" sz="1400" b="1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ＭＳ ゴシック" panose="020B0609070205080204" pitchFamily="49" charset="-128"/>
                          <a:cs typeface="Helvetica" panose="020B0604020202020204" pitchFamily="34" charset="0"/>
                        </a:rPr>
                        <a:t>KISS-II</a:t>
                      </a:r>
                      <a:endParaRPr kumimoji="1" lang="ja-JP" alt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ゴシック" panose="020B0609070205080204" pitchFamily="49" charset="-128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127204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0D7271-B4DD-2DA5-C1AC-004AFE433D21}"/>
              </a:ext>
            </a:extLst>
          </p:cNvPr>
          <p:cNvSpPr/>
          <p:nvPr/>
        </p:nvSpPr>
        <p:spPr>
          <a:xfrm>
            <a:off x="3390779" y="832859"/>
            <a:ext cx="3960000" cy="180000"/>
          </a:xfrm>
          <a:prstGeom prst="rect">
            <a:avLst/>
          </a:prstGeom>
          <a:gradFill flip="none" rotWithShape="1">
            <a:gsLst>
              <a:gs pos="23000">
                <a:srgbClr val="FF0000"/>
              </a:gs>
              <a:gs pos="0">
                <a:srgbClr val="FF0000"/>
              </a:gs>
              <a:gs pos="8300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kumimoji="0" lang="ja-JP" altLang="en-US" sz="1547">
              <a:solidFill>
                <a:srgbClr val="FFFFFF"/>
              </a:solidFill>
              <a:sym typeface="ヒラギノ角ゴ ProN W3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586EA2-3271-73D1-0458-2BAC1B6F4809}"/>
              </a:ext>
            </a:extLst>
          </p:cNvPr>
          <p:cNvSpPr/>
          <p:nvPr/>
        </p:nvSpPr>
        <p:spPr>
          <a:xfrm>
            <a:off x="6248806" y="1127655"/>
            <a:ext cx="4338785" cy="180000"/>
          </a:xfrm>
          <a:prstGeom prst="rect">
            <a:avLst/>
          </a:prstGeom>
          <a:gradFill flip="none" rotWithShape="1">
            <a:gsLst>
              <a:gs pos="23000">
                <a:srgbClr val="FF0000"/>
              </a:gs>
              <a:gs pos="0">
                <a:schemeClr val="bg1"/>
              </a:gs>
              <a:gs pos="83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kumimoji="0" lang="ja-JP" altLang="en-US" sz="1547">
              <a:solidFill>
                <a:srgbClr val="FFFFFF"/>
              </a:solidFill>
              <a:sym typeface="ヒラギノ角ゴ ProN W3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229645-C196-F322-99DC-66D02B5F6EE3}"/>
              </a:ext>
            </a:extLst>
          </p:cNvPr>
          <p:cNvSpPr txBox="1"/>
          <p:nvPr/>
        </p:nvSpPr>
        <p:spPr>
          <a:xfrm>
            <a:off x="4357793" y="1"/>
            <a:ext cx="3640420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ea typeface="ＭＳ Ｐゴシック" panose="020B0600070205080204" pitchFamily="50" charset="-128"/>
                <a:cs typeface="Helvetica" panose="020B0604020202020204" pitchFamily="34" charset="0"/>
              </a:rPr>
              <a:t>Beyond KISS-1.5: KISS-II</a:t>
            </a:r>
            <a:endParaRPr lang="ja-JP" altLang="en-US" sz="2400" b="1" dirty="0">
              <a:latin typeface="Helvetica" panose="020B0604020202020204" pitchFamily="34" charset="0"/>
              <a:ea typeface="ＭＳ Ｐゴシック" panose="020B0600070205080204" pitchFamily="50" charset="-128"/>
              <a:cs typeface="Helvetica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8646893-95D7-B2C5-1A68-938EE34D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75" y="1750118"/>
            <a:ext cx="8786279" cy="237041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3DB88F-10A9-244C-9C3F-85FF710A3EDD}"/>
              </a:ext>
            </a:extLst>
          </p:cNvPr>
          <p:cNvSpPr txBox="1"/>
          <p:nvPr/>
        </p:nvSpPr>
        <p:spPr>
          <a:xfrm>
            <a:off x="625381" y="4469549"/>
            <a:ext cx="2464426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Separate TLF of MNT from primary beam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609ED25-6C90-8AAD-739D-419C6B300403}"/>
              </a:ext>
            </a:extLst>
          </p:cNvPr>
          <p:cNvCxnSpPr>
            <a:cxnSpLocks/>
          </p:cNvCxnSpPr>
          <p:nvPr/>
        </p:nvCxnSpPr>
        <p:spPr>
          <a:xfrm flipH="1">
            <a:off x="642055" y="3324768"/>
            <a:ext cx="1533224" cy="11447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829883-81BF-A659-1416-BFB54EB30CCF}"/>
              </a:ext>
            </a:extLst>
          </p:cNvPr>
          <p:cNvSpPr txBox="1"/>
          <p:nvPr/>
        </p:nvSpPr>
        <p:spPr>
          <a:xfrm>
            <a:off x="3555701" y="4425261"/>
            <a:ext cx="1897988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Extraction of All elements with high efficiency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E4886E2-85FE-732F-DCF8-ED12281B411A}"/>
              </a:ext>
            </a:extLst>
          </p:cNvPr>
          <p:cNvCxnSpPr>
            <a:cxnSpLocks/>
          </p:cNvCxnSpPr>
          <p:nvPr/>
        </p:nvCxnSpPr>
        <p:spPr>
          <a:xfrm>
            <a:off x="3419485" y="3167308"/>
            <a:ext cx="148253" cy="12674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BA303F2-10BE-F755-382C-17938283068B}"/>
              </a:ext>
            </a:extLst>
          </p:cNvPr>
          <p:cNvSpPr txBox="1"/>
          <p:nvPr/>
        </p:nvSpPr>
        <p:spPr>
          <a:xfrm>
            <a:off x="5776531" y="3828147"/>
            <a:ext cx="1675771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Single mass or multiple masses</a:t>
            </a:r>
            <a:endParaRPr kumimoji="1" lang="en-US" altLang="ja-JP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40A3A2-63F0-2707-8523-6AD19B32D6BC}"/>
              </a:ext>
            </a:extLst>
          </p:cNvPr>
          <p:cNvSpPr txBox="1"/>
          <p:nvPr/>
        </p:nvSpPr>
        <p:spPr>
          <a:xfrm>
            <a:off x="6033947" y="4801244"/>
            <a:ext cx="4454368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Spectroscopy with high pure nuclide or multiple nuclides with TAG by MRTOF</a:t>
            </a:r>
            <a:endParaRPr kumimoji="1" lang="en-US" altLang="ja-JP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171D044-6E1F-612D-CB1B-1FA9F1214D2B}"/>
              </a:ext>
            </a:extLst>
          </p:cNvPr>
          <p:cNvCxnSpPr>
            <a:cxnSpLocks/>
          </p:cNvCxnSpPr>
          <p:nvPr/>
        </p:nvCxnSpPr>
        <p:spPr>
          <a:xfrm>
            <a:off x="8876735" y="3558773"/>
            <a:ext cx="1629149" cy="12424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03118F-4F8B-A056-57F0-AA1E55ECD3BB}"/>
              </a:ext>
            </a:extLst>
          </p:cNvPr>
          <p:cNvSpPr txBox="1"/>
          <p:nvPr/>
        </p:nvSpPr>
        <p:spPr>
          <a:xfrm>
            <a:off x="1857899" y="1889864"/>
            <a:ext cx="1941557" cy="276999"/>
          </a:xfrm>
          <a:prstGeom prst="rect">
            <a:avLst/>
          </a:prstGeom>
          <a:solidFill>
            <a:srgbClr val="00A2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Primary beam separator</a:t>
            </a:r>
            <a:endParaRPr kumimoji="1" lang="ja-JP" altLang="en-US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A80A8B-743F-5FED-FD3B-B6FBB1E90B99}"/>
              </a:ext>
            </a:extLst>
          </p:cNvPr>
          <p:cNvSpPr txBox="1"/>
          <p:nvPr/>
        </p:nvSpPr>
        <p:spPr>
          <a:xfrm>
            <a:off x="3984393" y="1947029"/>
            <a:ext cx="1608133" cy="276999"/>
          </a:xfrm>
          <a:prstGeom prst="rect">
            <a:avLst/>
          </a:prstGeom>
          <a:solidFill>
            <a:srgbClr val="00A2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Mass measurement</a:t>
            </a:r>
            <a:endParaRPr kumimoji="1" lang="ja-JP" altLang="en-US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CA1FC5-9653-607B-74AA-0B83CE66C5D9}"/>
              </a:ext>
            </a:extLst>
          </p:cNvPr>
          <p:cNvSpPr txBox="1"/>
          <p:nvPr/>
        </p:nvSpPr>
        <p:spPr>
          <a:xfrm>
            <a:off x="1063611" y="4238347"/>
            <a:ext cx="2026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Gas filled solenoid filter</a:t>
            </a:r>
            <a:endParaRPr kumimoji="1" lang="ja-JP" altLang="en-US" sz="1400" b="1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E8794E-FD5C-9C52-ACAB-EBFADEF1D916}"/>
              </a:ext>
            </a:extLst>
          </p:cNvPr>
          <p:cNvSpPr txBox="1"/>
          <p:nvPr/>
        </p:nvSpPr>
        <p:spPr>
          <a:xfrm>
            <a:off x="3681636" y="3974427"/>
            <a:ext cx="17720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Multi-segmented RF He gas cell</a:t>
            </a:r>
            <a:endParaRPr kumimoji="1" lang="ja-JP" altLang="en-US" sz="1400" b="1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61BE30-6316-A8F0-FB14-310E21571D4E}"/>
              </a:ext>
            </a:extLst>
          </p:cNvPr>
          <p:cNvSpPr txBox="1"/>
          <p:nvPr/>
        </p:nvSpPr>
        <p:spPr>
          <a:xfrm>
            <a:off x="3627678" y="2255489"/>
            <a:ext cx="7918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MRTOF-1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56ADBE-1E8A-8920-541A-1FEE45AEE9DE}"/>
              </a:ext>
            </a:extLst>
          </p:cNvPr>
          <p:cNvSpPr txBox="1"/>
          <p:nvPr/>
        </p:nvSpPr>
        <p:spPr>
          <a:xfrm>
            <a:off x="5787949" y="3166414"/>
            <a:ext cx="1732590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Variable mass range</a:t>
            </a:r>
          </a:p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separator</a:t>
            </a: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(new-type ISOL)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9A37375-AE3B-D60B-1E93-CD0382316018}"/>
              </a:ext>
            </a:extLst>
          </p:cNvPr>
          <p:cNvSpPr txBox="1"/>
          <p:nvPr/>
        </p:nvSpPr>
        <p:spPr>
          <a:xfrm rot="20163007">
            <a:off x="4967575" y="2279857"/>
            <a:ext cx="1818126" cy="276999"/>
          </a:xfrm>
          <a:prstGeom prst="rect">
            <a:avLst/>
          </a:prstGeom>
          <a:solidFill>
            <a:srgbClr val="00A2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Rough mass selection</a:t>
            </a:r>
            <a:endParaRPr kumimoji="1" lang="ja-JP" altLang="en-US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1FA428-0AF9-F871-14EA-60DDA1D0B39F}"/>
              </a:ext>
            </a:extLst>
          </p:cNvPr>
          <p:cNvSpPr txBox="1"/>
          <p:nvPr/>
        </p:nvSpPr>
        <p:spPr>
          <a:xfrm>
            <a:off x="8254496" y="2062442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GCCB + Ion trap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1D701E-D41E-4C24-5888-832DB7B9C750}"/>
              </a:ext>
            </a:extLst>
          </p:cNvPr>
          <p:cNvSpPr txBox="1"/>
          <p:nvPr/>
        </p:nvSpPr>
        <p:spPr>
          <a:xfrm>
            <a:off x="8970655" y="2823527"/>
            <a:ext cx="1608133" cy="276999"/>
          </a:xfrm>
          <a:prstGeom prst="rect">
            <a:avLst/>
          </a:prstGeom>
          <a:solidFill>
            <a:srgbClr val="00A2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Mass measurement</a:t>
            </a:r>
            <a:endParaRPr kumimoji="1" lang="ja-JP" altLang="en-US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3B50E5-9474-8D50-3F24-5ACD5EBF7B4A}"/>
              </a:ext>
            </a:extLst>
          </p:cNvPr>
          <p:cNvSpPr txBox="1"/>
          <p:nvPr/>
        </p:nvSpPr>
        <p:spPr>
          <a:xfrm>
            <a:off x="9000379" y="3118973"/>
            <a:ext cx="7918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MRTOF-2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4A45E84-A601-3537-08FE-66433B25ADF4}"/>
                  </a:ext>
                </a:extLst>
              </p:cNvPr>
              <p:cNvSpPr txBox="1"/>
              <p:nvPr/>
            </p:nvSpPr>
            <p:spPr>
              <a:xfrm>
                <a:off x="6003455" y="4527304"/>
                <a:ext cx="16623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400" b="1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𝜶𝜷𝜸</m:t>
                    </m:r>
                  </m:oMath>
                </a14:m>
                <a:r>
                  <a:rPr kumimoji="1" lang="ja-JP" altLang="en-US" sz="1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kumimoji="1" lang="en-US" altLang="ja-JP" sz="1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specstroscopy</a:t>
                </a:r>
                <a:endParaRPr kumimoji="1" lang="ja-JP" altLang="en-US" sz="14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4A45E84-A601-3537-08FE-66433B25A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55" y="4527304"/>
                <a:ext cx="1662315" cy="215444"/>
              </a:xfrm>
              <a:prstGeom prst="rect">
                <a:avLst/>
              </a:prstGeom>
              <a:blipFill>
                <a:blip r:embed="rId3"/>
                <a:stretch>
                  <a:fillRect l="-5128" t="-28571" r="-5495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5EB6B5A-47F1-3A4A-00FC-79EB2E43A316}"/>
              </a:ext>
            </a:extLst>
          </p:cNvPr>
          <p:cNvSpPr txBox="1"/>
          <p:nvPr/>
        </p:nvSpPr>
        <p:spPr>
          <a:xfrm>
            <a:off x="7552993" y="3861983"/>
            <a:ext cx="1677062" cy="276999"/>
          </a:xfrm>
          <a:prstGeom prst="rect">
            <a:avLst/>
          </a:prstGeom>
          <a:solidFill>
            <a:srgbClr val="00A2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Decay spectroscopy</a:t>
            </a:r>
            <a:endParaRPr kumimoji="1" lang="ja-JP" altLang="en-US" sz="1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0C1D199-244D-CE22-ACBE-B32CDCE89CC5}"/>
              </a:ext>
            </a:extLst>
          </p:cNvPr>
          <p:cNvCxnSpPr>
            <a:cxnSpLocks/>
          </p:cNvCxnSpPr>
          <p:nvPr/>
        </p:nvCxnSpPr>
        <p:spPr>
          <a:xfrm>
            <a:off x="1567789" y="2795270"/>
            <a:ext cx="479946" cy="9279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8A3F10-1C91-B947-BCD8-97EED779CB12}"/>
              </a:ext>
            </a:extLst>
          </p:cNvPr>
          <p:cNvSpPr txBox="1"/>
          <p:nvPr/>
        </p:nvSpPr>
        <p:spPr>
          <a:xfrm rot="716889">
            <a:off x="1541017" y="2519380"/>
            <a:ext cx="48891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C4DFFE-0909-6725-F09E-F494DCE68532}"/>
              </a:ext>
            </a:extLst>
          </p:cNvPr>
          <p:cNvSpPr txBox="1"/>
          <p:nvPr/>
        </p:nvSpPr>
        <p:spPr>
          <a:xfrm>
            <a:off x="2053702" y="3756165"/>
            <a:ext cx="53328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Target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421098F-FBD7-9F2E-4A9E-5E94E88AC4B3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2320346" y="3016394"/>
            <a:ext cx="97734" cy="739771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A7DD07F-697F-9BD3-0EF5-E1615153F654}"/>
              </a:ext>
            </a:extLst>
          </p:cNvPr>
          <p:cNvCxnSpPr>
            <a:cxnSpLocks/>
          </p:cNvCxnSpPr>
          <p:nvPr/>
        </p:nvCxnSpPr>
        <p:spPr>
          <a:xfrm>
            <a:off x="2600405" y="3016394"/>
            <a:ext cx="319662" cy="686820"/>
          </a:xfrm>
          <a:prstGeom prst="line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B3901AF-5240-6BCB-F3A8-DE9AFE0C480C}"/>
              </a:ext>
            </a:extLst>
          </p:cNvPr>
          <p:cNvSpPr txBox="1"/>
          <p:nvPr/>
        </p:nvSpPr>
        <p:spPr>
          <a:xfrm>
            <a:off x="2756257" y="3669262"/>
            <a:ext cx="65562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</a:p>
          <a:p>
            <a:r>
              <a:rPr kumimoji="1"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stopper</a:t>
            </a:r>
            <a:endParaRPr kumimoji="1"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表 6">
                <a:extLst>
                  <a:ext uri="{FF2B5EF4-FFF2-40B4-BE49-F238E27FC236}">
                    <a16:creationId xmlns:a16="http://schemas.microsoft.com/office/drawing/2014/main" id="{635851D0-BF96-E8EC-31B6-DF4CDBDFDB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52526" y="5487896"/>
              <a:ext cx="8124695" cy="120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5075">
                      <a:extLst>
                        <a:ext uri="{9D8B030D-6E8A-4147-A177-3AD203B41FA5}">
                          <a16:colId xmlns:a16="http://schemas.microsoft.com/office/drawing/2014/main" val="1358506121"/>
                        </a:ext>
                      </a:extLst>
                    </a:gridCol>
                    <a:gridCol w="1342377">
                      <a:extLst>
                        <a:ext uri="{9D8B030D-6E8A-4147-A177-3AD203B41FA5}">
                          <a16:colId xmlns:a16="http://schemas.microsoft.com/office/drawing/2014/main" val="3029099786"/>
                        </a:ext>
                      </a:extLst>
                    </a:gridCol>
                    <a:gridCol w="1417307">
                      <a:extLst>
                        <a:ext uri="{9D8B030D-6E8A-4147-A177-3AD203B41FA5}">
                          <a16:colId xmlns:a16="http://schemas.microsoft.com/office/drawing/2014/main" val="3173009917"/>
                        </a:ext>
                      </a:extLst>
                    </a:gridCol>
                    <a:gridCol w="2929495">
                      <a:extLst>
                        <a:ext uri="{9D8B030D-6E8A-4147-A177-3AD203B41FA5}">
                          <a16:colId xmlns:a16="http://schemas.microsoft.com/office/drawing/2014/main" val="2013188268"/>
                        </a:ext>
                      </a:extLst>
                    </a:gridCol>
                    <a:gridCol w="1600441">
                      <a:extLst>
                        <a:ext uri="{9D8B030D-6E8A-4147-A177-3AD203B41FA5}">
                          <a16:colId xmlns:a16="http://schemas.microsoft.com/office/drawing/2014/main" val="80076903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Primary beam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Total efficiency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Simultaneous measured nuclides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Efficacy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17482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KISS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1" i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𝐩𝐧𝐀</m:t>
                                </m:r>
                              </m:oMath>
                            </m:oMathPara>
                          </a14:m>
                          <a:endParaRPr kumimoji="1" lang="ja-JP" altLang="en-US" sz="1600" b="1" i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&lt;0.1%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26053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KISS-1.5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1600" b="1" i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kumimoji="1" lang="en-US" altLang="ja-JP" sz="1600" b="1" i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1" i="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𝐩𝐧𝐀</m:t>
                                </m:r>
                              </m:oMath>
                            </m:oMathPara>
                          </a14:m>
                          <a:endParaRPr kumimoji="1" lang="ja-JP" altLang="en-US" sz="1600" b="1" i="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&gt;1%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 10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75004259"/>
                      </a:ext>
                    </a:extLst>
                  </a:tr>
                  <a:tr h="146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KISS-II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71463" marR="0" lvl="0" indent="-271463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1600" b="1" baseline="0" dirty="0">
                              <a:solidFill>
                                <a:srgbClr val="0000FF"/>
                              </a:solidFill>
                            </a:rPr>
                            <a:t>1 p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600" b="1" i="0" baseline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</m:oMath>
                          </a14:m>
                          <a:r>
                            <a:rPr kumimoji="1" lang="en-US" altLang="ja-JP" sz="1600" b="1" baseline="0" dirty="0">
                              <a:solidFill>
                                <a:srgbClr val="0000FF"/>
                              </a:solidFill>
                            </a:rPr>
                            <a:t>A</a:t>
                          </a:r>
                          <a:endParaRPr kumimoji="1" lang="ja-JP" altLang="en-US" sz="1600" b="1" baseline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&gt;1%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 10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sz="1600" b="1" i="1" baseline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kumimoji="1" lang="ja-JP" altLang="en-US" sz="1600" b="1" baseline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4012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表 6">
                <a:extLst>
                  <a:ext uri="{FF2B5EF4-FFF2-40B4-BE49-F238E27FC236}">
                    <a16:creationId xmlns:a16="http://schemas.microsoft.com/office/drawing/2014/main" id="{635851D0-BF96-E8EC-31B6-DF4CDBDFDB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239495"/>
                  </p:ext>
                </p:extLst>
              </p:nvPr>
            </p:nvGraphicFramePr>
            <p:xfrm>
              <a:off x="2152526" y="5487896"/>
              <a:ext cx="8124695" cy="120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5075">
                      <a:extLst>
                        <a:ext uri="{9D8B030D-6E8A-4147-A177-3AD203B41FA5}">
                          <a16:colId xmlns:a16="http://schemas.microsoft.com/office/drawing/2014/main" val="1358506121"/>
                        </a:ext>
                      </a:extLst>
                    </a:gridCol>
                    <a:gridCol w="1342377">
                      <a:extLst>
                        <a:ext uri="{9D8B030D-6E8A-4147-A177-3AD203B41FA5}">
                          <a16:colId xmlns:a16="http://schemas.microsoft.com/office/drawing/2014/main" val="3029099786"/>
                        </a:ext>
                      </a:extLst>
                    </a:gridCol>
                    <a:gridCol w="1417307">
                      <a:extLst>
                        <a:ext uri="{9D8B030D-6E8A-4147-A177-3AD203B41FA5}">
                          <a16:colId xmlns:a16="http://schemas.microsoft.com/office/drawing/2014/main" val="3173009917"/>
                        </a:ext>
                      </a:extLst>
                    </a:gridCol>
                    <a:gridCol w="2929495">
                      <a:extLst>
                        <a:ext uri="{9D8B030D-6E8A-4147-A177-3AD203B41FA5}">
                          <a16:colId xmlns:a16="http://schemas.microsoft.com/office/drawing/2014/main" val="2013188268"/>
                        </a:ext>
                      </a:extLst>
                    </a:gridCol>
                    <a:gridCol w="1600441">
                      <a:extLst>
                        <a:ext uri="{9D8B030D-6E8A-4147-A177-3AD203B41FA5}">
                          <a16:colId xmlns:a16="http://schemas.microsoft.com/office/drawing/2014/main" val="800769038"/>
                        </a:ext>
                      </a:extLst>
                    </a:gridCol>
                  </a:tblGrid>
                  <a:tr h="3014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Primary beam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Total efficiency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Simultaneous measured nuclides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Efficacy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1748240"/>
                      </a:ext>
                    </a:extLst>
                  </a:tr>
                  <a:tr h="30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KISS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727" t="-112000" r="-444545" b="-2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&lt;0.1%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2605346"/>
                      </a:ext>
                    </a:extLst>
                  </a:tr>
                  <a:tr h="30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KISS-1.5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727" t="-216327" r="-444545" b="-132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&gt;1%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 10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224" t="-216327" r="-760" b="-132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5004259"/>
                      </a:ext>
                    </a:extLst>
                  </a:tr>
                  <a:tr h="301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KISS-II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727" t="-310000" r="-444545" b="-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&gt;1%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Wingdings" panose="05000000000000000000" pitchFamily="2" charset="2"/>
                            <a:buNone/>
                          </a:pPr>
                          <a:r>
                            <a:rPr kumimoji="1" lang="en-US" altLang="ja-JP" sz="1600" b="1" baseline="0" dirty="0">
                              <a:solidFill>
                                <a:schemeClr val="tx1"/>
                              </a:solidFill>
                            </a:rPr>
                            <a:t>&gt; 10</a:t>
                          </a:r>
                          <a:endParaRPr kumimoji="1" lang="ja-JP" altLang="en-US" sz="1600" b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54000" marR="54000" marT="28800" marB="288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7224" t="-310000" r="-760" b="-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40128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024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078E94-4E8B-7CE1-BB89-800EDE7B249F}"/>
              </a:ext>
            </a:extLst>
          </p:cNvPr>
          <p:cNvGrpSpPr/>
          <p:nvPr/>
        </p:nvGrpSpPr>
        <p:grpSpPr>
          <a:xfrm>
            <a:off x="1031070" y="598371"/>
            <a:ext cx="9772461" cy="5934251"/>
            <a:chOff x="1770192" y="3708434"/>
            <a:chExt cx="9730328" cy="5908667"/>
          </a:xfrm>
        </p:grpSpPr>
        <p:pic>
          <p:nvPicPr>
            <p:cNvPr id="3" name="図 2" descr="グラフ&#10;&#10;自動的に生成された説明">
              <a:extLst>
                <a:ext uri="{FF2B5EF4-FFF2-40B4-BE49-F238E27FC236}">
                  <a16:creationId xmlns:a16="http://schemas.microsoft.com/office/drawing/2014/main" id="{0DD5E23F-DA4A-E663-9305-26F460B0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2" y="3708434"/>
              <a:ext cx="9730328" cy="59086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B65582DB-CDB0-9CE8-DD5E-955A1DB9151E}"/>
                    </a:ext>
                  </a:extLst>
                </p:cNvPr>
                <p:cNvSpPr txBox="1"/>
                <p:nvPr/>
              </p:nvSpPr>
              <p:spPr>
                <a:xfrm>
                  <a:off x="5961342" y="9331059"/>
                  <a:ext cx="1937657" cy="2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6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Neutron number (</a:t>
                  </a:r>
                  <a14:m>
                    <m:oMath xmlns:m="http://schemas.openxmlformats.org/officeDocument/2006/math">
                      <m:r>
                        <a:rPr lang="en-US" altLang="ja-JP" sz="1600" b="1" i="1" dirty="0">
                          <a:latin typeface="Cambria Math" panose="02040503050406030204" pitchFamily="18" charset="0"/>
                          <a:ea typeface="メイリオ"/>
                          <a:cs typeface="メイリオ"/>
                        </a:rPr>
                        <m:t>𝑵</m:t>
                      </m:r>
                    </m:oMath>
                  </a14:m>
                  <a:r>
                    <a:rPr lang="en-US" altLang="ja-JP" sz="16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)</a:t>
                  </a:r>
                  <a:endParaRPr lang="ja-JP" altLang="en-US" sz="16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B65582DB-CDB0-9CE8-DD5E-955A1DB91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1342" y="9331059"/>
                  <a:ext cx="1937657" cy="245159"/>
                </a:xfrm>
                <a:prstGeom prst="rect">
                  <a:avLst/>
                </a:prstGeom>
                <a:blipFill>
                  <a:blip r:embed="rId3"/>
                  <a:stretch>
                    <a:fillRect l="-5956" t="-24390" r="-5643" b="-487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8FFED00F-FBD2-6A2D-A02F-0D4576CA904B}"/>
                    </a:ext>
                  </a:extLst>
                </p:cNvPr>
                <p:cNvSpPr txBox="1"/>
                <p:nvPr/>
              </p:nvSpPr>
              <p:spPr>
                <a:xfrm rot="16200000">
                  <a:off x="1228573" y="6287651"/>
                  <a:ext cx="1822737" cy="2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ja-JP" sz="16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Atomic number (</a:t>
                  </a:r>
                  <a14:m>
                    <m:oMath xmlns:m="http://schemas.openxmlformats.org/officeDocument/2006/math">
                      <m:r>
                        <a:rPr lang="en-US" altLang="ja-JP" sz="1600" b="1" i="1" dirty="0">
                          <a:latin typeface="Cambria Math" panose="02040503050406030204" pitchFamily="18" charset="0"/>
                          <a:ea typeface="メイリオ"/>
                          <a:cs typeface="メイリオ"/>
                        </a:rPr>
                        <m:t>𝒁</m:t>
                      </m:r>
                    </m:oMath>
                  </a14:m>
                  <a:r>
                    <a:rPr lang="en-US" altLang="ja-JP" sz="1600" b="1" dirty="0"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)</a:t>
                  </a:r>
                  <a:endParaRPr lang="ja-JP" altLang="en-US" sz="16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8FFED00F-FBD2-6A2D-A02F-0D4576CA9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28573" y="6287651"/>
                  <a:ext cx="1822737" cy="245159"/>
                </a:xfrm>
                <a:prstGeom prst="rect">
                  <a:avLst/>
                </a:prstGeom>
                <a:blipFill>
                  <a:blip r:embed="rId4"/>
                  <a:stretch>
                    <a:fillRect l="-27500" t="-6000" r="-50000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02DDCE-83CD-3D1A-7DE1-A9B546A4CCC9}"/>
              </a:ext>
            </a:extLst>
          </p:cNvPr>
          <p:cNvSpPr txBox="1"/>
          <p:nvPr/>
        </p:nvSpPr>
        <p:spPr>
          <a:xfrm>
            <a:off x="9847998" y="475260"/>
            <a:ext cx="14587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Discovery year</a:t>
            </a:r>
            <a:endParaRPr lang="ja-JP" altLang="en-US" sz="1600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36B44DF-1A6E-1C23-E4B9-C6A495F443D1}"/>
              </a:ext>
            </a:extLst>
          </p:cNvPr>
          <p:cNvGrpSpPr/>
          <p:nvPr/>
        </p:nvGrpSpPr>
        <p:grpSpPr>
          <a:xfrm>
            <a:off x="2020645" y="764707"/>
            <a:ext cx="4980410" cy="4300565"/>
            <a:chOff x="5307999" y="824684"/>
            <a:chExt cx="5512824" cy="4882756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004EA6F-8BC4-473B-809E-8393FC41E744}"/>
                </a:ext>
              </a:extLst>
            </p:cNvPr>
            <p:cNvCxnSpPr/>
            <p:nvPr/>
          </p:nvCxnSpPr>
          <p:spPr>
            <a:xfrm flipV="1">
              <a:off x="6282441" y="538200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FDCB3F12-E7E0-6497-298B-8F3C73D6527B}"/>
                </a:ext>
              </a:extLst>
            </p:cNvPr>
            <p:cNvCxnSpPr/>
            <p:nvPr/>
          </p:nvCxnSpPr>
          <p:spPr>
            <a:xfrm flipV="1">
              <a:off x="8547680" y="246744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8C83F2C-6161-9163-2AC6-7F31EC10DC03}"/>
                </a:ext>
              </a:extLst>
            </p:cNvPr>
            <p:cNvCxnSpPr/>
            <p:nvPr/>
          </p:nvCxnSpPr>
          <p:spPr>
            <a:xfrm>
              <a:off x="8548659" y="2467440"/>
              <a:ext cx="1620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0617356-2F99-078E-5430-EA62F90BECE7}"/>
                </a:ext>
              </a:extLst>
            </p:cNvPr>
            <p:cNvCxnSpPr/>
            <p:nvPr/>
          </p:nvCxnSpPr>
          <p:spPr>
            <a:xfrm>
              <a:off x="9844659" y="2143440"/>
              <a:ext cx="324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9A4F485-1A84-2A1E-D2F6-F79F3CDE8FDB}"/>
                </a:ext>
              </a:extLst>
            </p:cNvPr>
            <p:cNvCxnSpPr/>
            <p:nvPr/>
          </p:nvCxnSpPr>
          <p:spPr>
            <a:xfrm flipV="1">
              <a:off x="9844659" y="181944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037600F-F0B2-AAE4-A9E7-96D506E2DFE2}"/>
                </a:ext>
              </a:extLst>
            </p:cNvPr>
            <p:cNvCxnSpPr/>
            <p:nvPr/>
          </p:nvCxnSpPr>
          <p:spPr>
            <a:xfrm flipV="1">
              <a:off x="10168659" y="214344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9F7F3B1-0716-B054-B678-59264CFA828A}"/>
                </a:ext>
              </a:extLst>
            </p:cNvPr>
            <p:cNvCxnSpPr/>
            <p:nvPr/>
          </p:nvCxnSpPr>
          <p:spPr>
            <a:xfrm flipV="1">
              <a:off x="9196659" y="279144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9A9DEBA-6C0F-B0D1-0FB9-EBDFF2254D29}"/>
                </a:ext>
              </a:extLst>
            </p:cNvPr>
            <p:cNvCxnSpPr/>
            <p:nvPr/>
          </p:nvCxnSpPr>
          <p:spPr>
            <a:xfrm flipV="1">
              <a:off x="8551632" y="343740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5AED362-BB8E-98ED-47AC-BE4BBE22892B}"/>
                </a:ext>
              </a:extLst>
            </p:cNvPr>
            <p:cNvCxnSpPr/>
            <p:nvPr/>
          </p:nvCxnSpPr>
          <p:spPr>
            <a:xfrm>
              <a:off x="8547680" y="2791440"/>
              <a:ext cx="648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7187B60-2EF0-BD51-E12E-8EF1F76E33F2}"/>
                </a:ext>
              </a:extLst>
            </p:cNvPr>
            <p:cNvCxnSpPr/>
            <p:nvPr/>
          </p:nvCxnSpPr>
          <p:spPr>
            <a:xfrm>
              <a:off x="8227462" y="3432863"/>
              <a:ext cx="324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35AA50A-3BC0-E903-F0D7-0140B95AA111}"/>
                </a:ext>
              </a:extLst>
            </p:cNvPr>
            <p:cNvCxnSpPr/>
            <p:nvPr/>
          </p:nvCxnSpPr>
          <p:spPr>
            <a:xfrm flipV="1">
              <a:off x="8227462" y="311340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3C11B046-F578-230B-892A-7BDFAB0D75D5}"/>
                </a:ext>
              </a:extLst>
            </p:cNvPr>
            <p:cNvCxnSpPr/>
            <p:nvPr/>
          </p:nvCxnSpPr>
          <p:spPr>
            <a:xfrm>
              <a:off x="5307999" y="5707440"/>
              <a:ext cx="972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48541CB2-45B1-64F3-856D-3E25D36005C6}"/>
                </a:ext>
              </a:extLst>
            </p:cNvPr>
            <p:cNvCxnSpPr/>
            <p:nvPr/>
          </p:nvCxnSpPr>
          <p:spPr>
            <a:xfrm flipV="1">
              <a:off x="7579121" y="3761400"/>
              <a:ext cx="0" cy="972001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1BAF5BE-A0B7-C9DA-301D-2F15A5B28C9C}"/>
                </a:ext>
              </a:extLst>
            </p:cNvPr>
            <p:cNvCxnSpPr/>
            <p:nvPr/>
          </p:nvCxnSpPr>
          <p:spPr>
            <a:xfrm>
              <a:off x="7254951" y="4734000"/>
              <a:ext cx="324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7BD3C35-A2BD-3AF9-E4F0-6A9D0E069578}"/>
                </a:ext>
              </a:extLst>
            </p:cNvPr>
            <p:cNvCxnSpPr/>
            <p:nvPr/>
          </p:nvCxnSpPr>
          <p:spPr>
            <a:xfrm flipV="1">
              <a:off x="7254951" y="4733399"/>
              <a:ext cx="0" cy="648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F04B8E9-569D-E08F-C14B-BD6F261334A3}"/>
                </a:ext>
              </a:extLst>
            </p:cNvPr>
            <p:cNvCxnSpPr/>
            <p:nvPr/>
          </p:nvCxnSpPr>
          <p:spPr>
            <a:xfrm>
              <a:off x="7579121" y="3761400"/>
              <a:ext cx="970994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8E0927A-A24D-C2E4-FE9D-BE6499266D97}"/>
                </a:ext>
              </a:extLst>
            </p:cNvPr>
            <p:cNvCxnSpPr/>
            <p:nvPr/>
          </p:nvCxnSpPr>
          <p:spPr>
            <a:xfrm>
              <a:off x="8223680" y="3113400"/>
              <a:ext cx="972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D9A16ECD-3A74-9FA6-6599-5434E4767107}"/>
                </a:ext>
              </a:extLst>
            </p:cNvPr>
            <p:cNvCxnSpPr/>
            <p:nvPr/>
          </p:nvCxnSpPr>
          <p:spPr>
            <a:xfrm>
              <a:off x="6282441" y="5382000"/>
              <a:ext cx="972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6A3FEEA8-DBA8-52B2-1EF5-206940085CD7}"/>
                </a:ext>
              </a:extLst>
            </p:cNvPr>
            <p:cNvCxnSpPr/>
            <p:nvPr/>
          </p:nvCxnSpPr>
          <p:spPr>
            <a:xfrm flipV="1">
              <a:off x="10496653" y="1150724"/>
              <a:ext cx="0" cy="651349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0CD11F3A-F9A9-5DB7-D251-575642CC5AB6}"/>
                </a:ext>
              </a:extLst>
            </p:cNvPr>
            <p:cNvCxnSpPr/>
            <p:nvPr/>
          </p:nvCxnSpPr>
          <p:spPr>
            <a:xfrm>
              <a:off x="9848313" y="1802074"/>
              <a:ext cx="648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6287DCC-644B-28EF-D8B1-41E6C465F772}"/>
                </a:ext>
              </a:extLst>
            </p:cNvPr>
            <p:cNvCxnSpPr/>
            <p:nvPr/>
          </p:nvCxnSpPr>
          <p:spPr>
            <a:xfrm>
              <a:off x="10496653" y="1150724"/>
              <a:ext cx="324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0F0E4171-B16D-3E07-75F2-38EAEAA8FBA1}"/>
                </a:ext>
              </a:extLst>
            </p:cNvPr>
            <p:cNvCxnSpPr/>
            <p:nvPr/>
          </p:nvCxnSpPr>
          <p:spPr>
            <a:xfrm flipV="1">
              <a:off x="10820823" y="824684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1AA1319C-9FFD-1FC5-C359-8CA9215960D8}"/>
              </a:ext>
            </a:extLst>
          </p:cNvPr>
          <p:cNvGrpSpPr/>
          <p:nvPr/>
        </p:nvGrpSpPr>
        <p:grpSpPr>
          <a:xfrm>
            <a:off x="2040337" y="1637111"/>
            <a:ext cx="5256043" cy="3991001"/>
            <a:chOff x="3039938" y="1171440"/>
            <a:chExt cx="5831742" cy="4537800"/>
          </a:xfrm>
        </p:grpSpPr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0D0A73D9-F034-7F46-AD75-01264801775D}"/>
                </a:ext>
              </a:extLst>
            </p:cNvPr>
            <p:cNvCxnSpPr/>
            <p:nvPr/>
          </p:nvCxnSpPr>
          <p:spPr>
            <a:xfrm flipV="1">
              <a:off x="7899680" y="441000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BF0DF688-F4C1-30FC-E3A7-5F3E75085EB0}"/>
                </a:ext>
              </a:extLst>
            </p:cNvPr>
            <p:cNvCxnSpPr/>
            <p:nvPr/>
          </p:nvCxnSpPr>
          <p:spPr>
            <a:xfrm>
              <a:off x="7899680" y="441000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72E38DAB-6417-697A-1F2A-C7999518B8BA}"/>
                </a:ext>
              </a:extLst>
            </p:cNvPr>
            <p:cNvCxnSpPr/>
            <p:nvPr/>
          </p:nvCxnSpPr>
          <p:spPr>
            <a:xfrm flipV="1">
              <a:off x="5631938" y="538200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B337D90B-C6A6-64F8-3472-19E153762392}"/>
                </a:ext>
              </a:extLst>
            </p:cNvPr>
            <p:cNvCxnSpPr/>
            <p:nvPr/>
          </p:nvCxnSpPr>
          <p:spPr>
            <a:xfrm flipV="1">
              <a:off x="8547680" y="246744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6B2267A4-D57F-1919-FA6D-1A97144DCF1B}"/>
                </a:ext>
              </a:extLst>
            </p:cNvPr>
            <p:cNvCxnSpPr/>
            <p:nvPr/>
          </p:nvCxnSpPr>
          <p:spPr>
            <a:xfrm>
              <a:off x="8223680" y="246744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7248E139-447F-2C68-BC74-390C6568568E}"/>
                </a:ext>
              </a:extLst>
            </p:cNvPr>
            <p:cNvCxnSpPr/>
            <p:nvPr/>
          </p:nvCxnSpPr>
          <p:spPr>
            <a:xfrm>
              <a:off x="7899680" y="214344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5ADA0BAE-2DC1-F0BE-274A-9951D01ED613}"/>
                </a:ext>
              </a:extLst>
            </p:cNvPr>
            <p:cNvCxnSpPr/>
            <p:nvPr/>
          </p:nvCxnSpPr>
          <p:spPr>
            <a:xfrm flipV="1">
              <a:off x="6927680" y="117144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1ECCF7A2-4BB2-0BB8-D026-29D2B48BF597}"/>
                </a:ext>
              </a:extLst>
            </p:cNvPr>
            <p:cNvCxnSpPr/>
            <p:nvPr/>
          </p:nvCxnSpPr>
          <p:spPr>
            <a:xfrm flipV="1">
              <a:off x="7575938" y="149544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C27EB409-5E93-658C-4DD2-D15AED735BFA}"/>
                </a:ext>
              </a:extLst>
            </p:cNvPr>
            <p:cNvCxnSpPr/>
            <p:nvPr/>
          </p:nvCxnSpPr>
          <p:spPr>
            <a:xfrm flipV="1">
              <a:off x="7899680" y="181944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283D3FDE-A41B-34A9-B7CE-65AA224B7F0E}"/>
                </a:ext>
              </a:extLst>
            </p:cNvPr>
            <p:cNvCxnSpPr/>
            <p:nvPr/>
          </p:nvCxnSpPr>
          <p:spPr>
            <a:xfrm flipV="1">
              <a:off x="8223680" y="214344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7FCDFE02-9E5D-098E-6A3D-3BDFC83D8A71}"/>
                </a:ext>
              </a:extLst>
            </p:cNvPr>
            <p:cNvCxnSpPr/>
            <p:nvPr/>
          </p:nvCxnSpPr>
          <p:spPr>
            <a:xfrm>
              <a:off x="6927680" y="1495440"/>
              <a:ext cx="648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4F344E24-12E8-D9DE-F5E9-B080DCBE169A}"/>
                </a:ext>
              </a:extLst>
            </p:cNvPr>
            <p:cNvCxnSpPr/>
            <p:nvPr/>
          </p:nvCxnSpPr>
          <p:spPr>
            <a:xfrm>
              <a:off x="7575938" y="181944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606CD2DA-A8FF-FCB2-059B-092493985577}"/>
                </a:ext>
              </a:extLst>
            </p:cNvPr>
            <p:cNvCxnSpPr/>
            <p:nvPr/>
          </p:nvCxnSpPr>
          <p:spPr>
            <a:xfrm flipV="1">
              <a:off x="8871680" y="2791440"/>
              <a:ext cx="0" cy="972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DD9B9CB1-419A-5305-BFF5-5FE31F2FE6BA}"/>
                </a:ext>
              </a:extLst>
            </p:cNvPr>
            <p:cNvCxnSpPr/>
            <p:nvPr/>
          </p:nvCxnSpPr>
          <p:spPr>
            <a:xfrm flipV="1">
              <a:off x="8547680" y="376524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5D02959F-C429-EC9F-198C-49B1F342697D}"/>
                </a:ext>
              </a:extLst>
            </p:cNvPr>
            <p:cNvCxnSpPr/>
            <p:nvPr/>
          </p:nvCxnSpPr>
          <p:spPr>
            <a:xfrm>
              <a:off x="8547680" y="279144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16ADE5EB-B3FF-05A6-D567-E080D7944C9F}"/>
                </a:ext>
              </a:extLst>
            </p:cNvPr>
            <p:cNvCxnSpPr/>
            <p:nvPr/>
          </p:nvCxnSpPr>
          <p:spPr>
            <a:xfrm>
              <a:off x="8547680" y="376524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AD2D2BBC-A1FC-6089-C640-C27A2F20A86B}"/>
                </a:ext>
              </a:extLst>
            </p:cNvPr>
            <p:cNvCxnSpPr/>
            <p:nvPr/>
          </p:nvCxnSpPr>
          <p:spPr>
            <a:xfrm flipV="1">
              <a:off x="8223680" y="408600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B9EA8A25-7F87-01A3-882F-9FBA22F78ECE}"/>
                </a:ext>
              </a:extLst>
            </p:cNvPr>
            <p:cNvCxnSpPr/>
            <p:nvPr/>
          </p:nvCxnSpPr>
          <p:spPr>
            <a:xfrm>
              <a:off x="3039938" y="5709240"/>
              <a:ext cx="2592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89904600-4E22-B658-8341-0DDE4D16A79C}"/>
                </a:ext>
              </a:extLst>
            </p:cNvPr>
            <p:cNvCxnSpPr/>
            <p:nvPr/>
          </p:nvCxnSpPr>
          <p:spPr>
            <a:xfrm flipV="1">
              <a:off x="7251938" y="473400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7672D437-8215-BD22-5374-602EF1D4C05E}"/>
                </a:ext>
              </a:extLst>
            </p:cNvPr>
            <p:cNvCxnSpPr/>
            <p:nvPr/>
          </p:nvCxnSpPr>
          <p:spPr>
            <a:xfrm>
              <a:off x="7251938" y="4733640"/>
              <a:ext cx="648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36687159-76B3-2ECE-4B09-5A03432E0391}"/>
                </a:ext>
              </a:extLst>
            </p:cNvPr>
            <p:cNvCxnSpPr/>
            <p:nvPr/>
          </p:nvCxnSpPr>
          <p:spPr>
            <a:xfrm flipV="1">
              <a:off x="6603938" y="5058000"/>
              <a:ext cx="0" cy="32400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FC108E36-95CF-8701-628B-A010230481AD}"/>
                </a:ext>
              </a:extLst>
            </p:cNvPr>
            <p:cNvCxnSpPr/>
            <p:nvPr/>
          </p:nvCxnSpPr>
          <p:spPr>
            <a:xfrm>
              <a:off x="6603938" y="5058000"/>
              <a:ext cx="648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A1B7DECC-9A2F-DDDE-1637-6111CC6445FF}"/>
                </a:ext>
              </a:extLst>
            </p:cNvPr>
            <p:cNvCxnSpPr/>
            <p:nvPr/>
          </p:nvCxnSpPr>
          <p:spPr>
            <a:xfrm>
              <a:off x="8223680" y="4086000"/>
              <a:ext cx="324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9A9E8EAD-7241-C4B2-16A3-E56D4BFE0E08}"/>
                </a:ext>
              </a:extLst>
            </p:cNvPr>
            <p:cNvCxnSpPr/>
            <p:nvPr/>
          </p:nvCxnSpPr>
          <p:spPr>
            <a:xfrm>
              <a:off x="5631938" y="5382000"/>
              <a:ext cx="972000" cy="0"/>
            </a:xfrm>
            <a:prstGeom prst="line">
              <a:avLst/>
            </a:prstGeom>
            <a:ln w="50800" cap="sq">
              <a:solidFill>
                <a:srgbClr val="FF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5C6BBFEE-6174-BE6D-5D60-FFE65CB4FF1A}"/>
              </a:ext>
            </a:extLst>
          </p:cNvPr>
          <p:cNvSpPr txBox="1"/>
          <p:nvPr/>
        </p:nvSpPr>
        <p:spPr>
          <a:xfrm>
            <a:off x="1548731" y="6148715"/>
            <a:ext cx="1633781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Mass is known</a:t>
            </a:r>
          </a:p>
        </p:txBody>
      </p: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942C2D9B-966F-637C-EA72-6744E82AA5A4}"/>
              </a:ext>
            </a:extLst>
          </p:cNvPr>
          <p:cNvCxnSpPr>
            <a:stCxn id="105" idx="0"/>
          </p:cNvCxnSpPr>
          <p:nvPr/>
        </p:nvCxnSpPr>
        <p:spPr>
          <a:xfrm flipV="1">
            <a:off x="2365622" y="5088045"/>
            <a:ext cx="94771" cy="1060670"/>
          </a:xfrm>
          <a:prstGeom prst="straightConnector1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  <a:tailEnd type="arrow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矢印: 右 106">
            <a:extLst>
              <a:ext uri="{FF2B5EF4-FFF2-40B4-BE49-F238E27FC236}">
                <a16:creationId xmlns:a16="http://schemas.microsoft.com/office/drawing/2014/main" id="{061795A6-CFB5-1D17-D344-4CBE13BE9136}"/>
              </a:ext>
            </a:extLst>
          </p:cNvPr>
          <p:cNvSpPr/>
          <p:nvPr/>
        </p:nvSpPr>
        <p:spPr>
          <a:xfrm>
            <a:off x="5027844" y="3096213"/>
            <a:ext cx="1846539" cy="632403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kumimoji="0"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  <a:sym typeface="ヒラギノ角ゴ ProN W3"/>
              </a:rPr>
              <a:t>KISS-1.5</a:t>
            </a:r>
            <a:endParaRPr kumimoji="0" lang="ja-JP" altLang="en-US" sz="1600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  <a:sym typeface="ヒラギノ角ゴ ProN W3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A8D64230-F01A-6185-933C-C7989B6BAFD7}"/>
              </a:ext>
            </a:extLst>
          </p:cNvPr>
          <p:cNvGrpSpPr/>
          <p:nvPr/>
        </p:nvGrpSpPr>
        <p:grpSpPr>
          <a:xfrm>
            <a:off x="2043533" y="1640856"/>
            <a:ext cx="6319348" cy="3977375"/>
            <a:chOff x="2043533" y="1640856"/>
            <a:chExt cx="6319348" cy="3977375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4635AD3-77C1-4CE7-9257-493B101A7022}"/>
                </a:ext>
              </a:extLst>
            </p:cNvPr>
            <p:cNvGrpSpPr/>
            <p:nvPr/>
          </p:nvGrpSpPr>
          <p:grpSpPr>
            <a:xfrm>
              <a:off x="2043533" y="1640856"/>
              <a:ext cx="5819853" cy="3977375"/>
              <a:chOff x="2390400" y="1171440"/>
              <a:chExt cx="6481280" cy="4536000"/>
            </a:xfrm>
          </p:grpSpPr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B45AE89E-7C6D-9A24-B4AD-8F876698B00D}"/>
                  </a:ext>
                </a:extLst>
              </p:cNvPr>
              <p:cNvCxnSpPr/>
              <p:nvPr/>
            </p:nvCxnSpPr>
            <p:spPr>
              <a:xfrm flipV="1">
                <a:off x="7899680" y="441000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BB8D7B73-D4AB-6C8C-EA24-2A1ABEC6520B}"/>
                  </a:ext>
                </a:extLst>
              </p:cNvPr>
              <p:cNvCxnSpPr/>
              <p:nvPr/>
            </p:nvCxnSpPr>
            <p:spPr>
              <a:xfrm>
                <a:off x="7899680" y="441000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241F4C8E-FFDC-DC7D-B72C-0CFFDFA5EACD}"/>
                  </a:ext>
                </a:extLst>
              </p:cNvPr>
              <p:cNvCxnSpPr/>
              <p:nvPr/>
            </p:nvCxnSpPr>
            <p:spPr>
              <a:xfrm flipV="1">
                <a:off x="6278400" y="538200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95520407-878E-3A07-ED3B-904C0E026162}"/>
                  </a:ext>
                </a:extLst>
              </p:cNvPr>
              <p:cNvCxnSpPr/>
              <p:nvPr/>
            </p:nvCxnSpPr>
            <p:spPr>
              <a:xfrm flipV="1">
                <a:off x="8547680" y="246744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079D9A33-56F0-D188-1D27-A9347551559B}"/>
                  </a:ext>
                </a:extLst>
              </p:cNvPr>
              <p:cNvCxnSpPr/>
              <p:nvPr/>
            </p:nvCxnSpPr>
            <p:spPr>
              <a:xfrm>
                <a:off x="8223680" y="246744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4C60E4C6-3218-A390-F663-D8FB9F8D6CDC}"/>
                  </a:ext>
                </a:extLst>
              </p:cNvPr>
              <p:cNvCxnSpPr/>
              <p:nvPr/>
            </p:nvCxnSpPr>
            <p:spPr>
              <a:xfrm>
                <a:off x="7899680" y="214344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538ABF8B-DC0C-901A-82F4-3465631BA6EC}"/>
                  </a:ext>
                </a:extLst>
              </p:cNvPr>
              <p:cNvCxnSpPr/>
              <p:nvPr/>
            </p:nvCxnSpPr>
            <p:spPr>
              <a:xfrm flipV="1">
                <a:off x="6927680" y="117144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10916ED7-20FD-6100-8D19-A8C45AE48811}"/>
                  </a:ext>
                </a:extLst>
              </p:cNvPr>
              <p:cNvCxnSpPr/>
              <p:nvPr/>
            </p:nvCxnSpPr>
            <p:spPr>
              <a:xfrm flipV="1">
                <a:off x="7251680" y="149544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F38B64EF-A206-BC7E-6302-275E9498A599}"/>
                  </a:ext>
                </a:extLst>
              </p:cNvPr>
              <p:cNvCxnSpPr/>
              <p:nvPr/>
            </p:nvCxnSpPr>
            <p:spPr>
              <a:xfrm flipV="1">
                <a:off x="7899680" y="181944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7CC96F2C-FCD8-7825-10A1-4B3695E4F249}"/>
                  </a:ext>
                </a:extLst>
              </p:cNvPr>
              <p:cNvCxnSpPr/>
              <p:nvPr/>
            </p:nvCxnSpPr>
            <p:spPr>
              <a:xfrm flipV="1">
                <a:off x="8223680" y="214344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1022AB05-325D-C8A2-ECF0-218F6DCCE0A0}"/>
                  </a:ext>
                </a:extLst>
              </p:cNvPr>
              <p:cNvCxnSpPr/>
              <p:nvPr/>
            </p:nvCxnSpPr>
            <p:spPr>
              <a:xfrm>
                <a:off x="6927680" y="149544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4914B336-8702-8115-3D1C-4E613921613F}"/>
                  </a:ext>
                </a:extLst>
              </p:cNvPr>
              <p:cNvCxnSpPr/>
              <p:nvPr/>
            </p:nvCxnSpPr>
            <p:spPr>
              <a:xfrm>
                <a:off x="7251680" y="1819440"/>
                <a:ext cx="648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72DBB4FC-7488-EB33-EFEE-69E79052FF0A}"/>
                  </a:ext>
                </a:extLst>
              </p:cNvPr>
              <p:cNvCxnSpPr/>
              <p:nvPr/>
            </p:nvCxnSpPr>
            <p:spPr>
              <a:xfrm flipV="1">
                <a:off x="8871680" y="2791440"/>
                <a:ext cx="0" cy="648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64B47AD6-5DAE-781A-65B8-0B3F361688D4}"/>
                  </a:ext>
                </a:extLst>
              </p:cNvPr>
              <p:cNvCxnSpPr/>
              <p:nvPr/>
            </p:nvCxnSpPr>
            <p:spPr>
              <a:xfrm flipV="1">
                <a:off x="8547680" y="3439440"/>
                <a:ext cx="0" cy="648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9FD04643-C2B5-3D86-3B66-078BFA62EEED}"/>
                  </a:ext>
                </a:extLst>
              </p:cNvPr>
              <p:cNvCxnSpPr/>
              <p:nvPr/>
            </p:nvCxnSpPr>
            <p:spPr>
              <a:xfrm>
                <a:off x="8547680" y="279144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B2D3DD93-2BE3-99C8-B602-C32E6063687A}"/>
                  </a:ext>
                </a:extLst>
              </p:cNvPr>
              <p:cNvCxnSpPr/>
              <p:nvPr/>
            </p:nvCxnSpPr>
            <p:spPr>
              <a:xfrm>
                <a:off x="8547680" y="343944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96029C07-6D64-45AD-1204-DE92CBB6EA5E}"/>
                  </a:ext>
                </a:extLst>
              </p:cNvPr>
              <p:cNvCxnSpPr/>
              <p:nvPr/>
            </p:nvCxnSpPr>
            <p:spPr>
              <a:xfrm flipV="1">
                <a:off x="8223680" y="408600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3F214D10-12CA-8B2F-0E9E-4935A1E91F3D}"/>
                  </a:ext>
                </a:extLst>
              </p:cNvPr>
              <p:cNvCxnSpPr/>
              <p:nvPr/>
            </p:nvCxnSpPr>
            <p:spPr>
              <a:xfrm>
                <a:off x="2390400" y="5707440"/>
                <a:ext cx="3888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F58C9C58-216C-9583-8751-9AC3A5F77309}"/>
                  </a:ext>
                </a:extLst>
              </p:cNvPr>
              <p:cNvCxnSpPr/>
              <p:nvPr/>
            </p:nvCxnSpPr>
            <p:spPr>
              <a:xfrm flipV="1">
                <a:off x="7574400" y="473400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01CD86AE-287A-4C56-431C-8B37D2BD6F05}"/>
                  </a:ext>
                </a:extLst>
              </p:cNvPr>
              <p:cNvCxnSpPr/>
              <p:nvPr/>
            </p:nvCxnSpPr>
            <p:spPr>
              <a:xfrm>
                <a:off x="7574400" y="473400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FFDB1727-8E8E-7C52-9154-C4EE23B1B73B}"/>
                  </a:ext>
                </a:extLst>
              </p:cNvPr>
              <p:cNvCxnSpPr/>
              <p:nvPr/>
            </p:nvCxnSpPr>
            <p:spPr>
              <a:xfrm flipV="1">
                <a:off x="6926400" y="5058000"/>
                <a:ext cx="0" cy="32400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E4FE543B-0B66-F719-7E7E-8A084E0ADE1F}"/>
                  </a:ext>
                </a:extLst>
              </p:cNvPr>
              <p:cNvCxnSpPr/>
              <p:nvPr/>
            </p:nvCxnSpPr>
            <p:spPr>
              <a:xfrm>
                <a:off x="6926400" y="5058000"/>
                <a:ext cx="648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485E8601-D94F-CE7B-7860-FB88356D85C9}"/>
                  </a:ext>
                </a:extLst>
              </p:cNvPr>
              <p:cNvCxnSpPr/>
              <p:nvPr/>
            </p:nvCxnSpPr>
            <p:spPr>
              <a:xfrm>
                <a:off x="8223680" y="4086000"/>
                <a:ext cx="324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CC4C69B0-D78F-15C9-F540-00970F36A1D2}"/>
                  </a:ext>
                </a:extLst>
              </p:cNvPr>
              <p:cNvCxnSpPr/>
              <p:nvPr/>
            </p:nvCxnSpPr>
            <p:spPr>
              <a:xfrm>
                <a:off x="6277836" y="5382000"/>
                <a:ext cx="648000" cy="0"/>
              </a:xfrm>
              <a:prstGeom prst="line">
                <a:avLst/>
              </a:prstGeom>
              <a:ln w="50800" cap="sq">
                <a:solidFill>
                  <a:srgbClr val="FF32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矢印: 右 107">
              <a:extLst>
                <a:ext uri="{FF2B5EF4-FFF2-40B4-BE49-F238E27FC236}">
                  <a16:creationId xmlns:a16="http://schemas.microsoft.com/office/drawing/2014/main" id="{2F993741-075A-DB10-62FB-AE651B3B2FB3}"/>
                </a:ext>
              </a:extLst>
            </p:cNvPr>
            <p:cNvSpPr/>
            <p:nvPr/>
          </p:nvSpPr>
          <p:spPr>
            <a:xfrm>
              <a:off x="7331229" y="2900887"/>
              <a:ext cx="525087" cy="863727"/>
            </a:xfrm>
            <a:prstGeom prst="rightArrow">
              <a:avLst/>
            </a:pr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kumimoji="0" lang="ja-JP" altLang="en-US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  <a:sym typeface="ヒラギノ角ゴ ProN W3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1162628C-4865-805D-B5F0-BBE737FD9CA1}"/>
                </a:ext>
              </a:extLst>
            </p:cNvPr>
            <p:cNvSpPr txBox="1"/>
            <p:nvPr/>
          </p:nvSpPr>
          <p:spPr>
            <a:xfrm>
              <a:off x="7628705" y="3697458"/>
              <a:ext cx="734176" cy="31835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kumimoji="0" lang="en-US" altLang="ja-JP" sz="1600" b="1" dirty="0">
                  <a:solidFill>
                    <a:srgbClr val="000000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  <a:sym typeface="ヒラギノ角ゴ ProN W6"/>
                </a:rPr>
                <a:t>KISS-II</a:t>
              </a:r>
              <a:endParaRPr kumimoji="0" lang="ja-JP" altLang="en-US" sz="1600" b="1" dirty="0">
                <a:solidFill>
                  <a:srgbClr val="000000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  <a:sym typeface="ヒラギノ角ゴ ProN W6"/>
              </a:endParaRPr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646A9E5E-6D9C-217F-6C06-91964CBE837E}"/>
              </a:ext>
            </a:extLst>
          </p:cNvPr>
          <p:cNvGrpSpPr/>
          <p:nvPr/>
        </p:nvGrpSpPr>
        <p:grpSpPr>
          <a:xfrm>
            <a:off x="7752770" y="764707"/>
            <a:ext cx="1883994" cy="3149926"/>
            <a:chOff x="7752770" y="764707"/>
            <a:chExt cx="1883994" cy="3149926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6C40536-4971-3F6B-4928-3CFBC37D1D30}"/>
                </a:ext>
              </a:extLst>
            </p:cNvPr>
            <p:cNvGrpSpPr/>
            <p:nvPr/>
          </p:nvGrpSpPr>
          <p:grpSpPr>
            <a:xfrm>
              <a:off x="7894461" y="764707"/>
              <a:ext cx="1742303" cy="3149926"/>
              <a:chOff x="6508580" y="2391373"/>
              <a:chExt cx="1944000" cy="3562560"/>
            </a:xfrm>
          </p:grpSpPr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6C1EC6F4-9F7F-00E2-CF6B-D0107F176C5B}"/>
                  </a:ext>
                </a:extLst>
              </p:cNvPr>
              <p:cNvCxnSpPr/>
              <p:nvPr/>
            </p:nvCxnSpPr>
            <p:spPr>
              <a:xfrm flipV="1">
                <a:off x="7480580" y="5305933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96C3C8B8-F80F-5FB4-5DDB-1BB7038A537A}"/>
                  </a:ext>
                </a:extLst>
              </p:cNvPr>
              <p:cNvCxnSpPr/>
              <p:nvPr/>
            </p:nvCxnSpPr>
            <p:spPr>
              <a:xfrm>
                <a:off x="7480580" y="530593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4242E10A-3D68-55FD-44BF-1513F68C4ABD}"/>
                  </a:ext>
                </a:extLst>
              </p:cNvPr>
              <p:cNvCxnSpPr/>
              <p:nvPr/>
            </p:nvCxnSpPr>
            <p:spPr>
              <a:xfrm flipV="1">
                <a:off x="8128580" y="3363373"/>
                <a:ext cx="0" cy="648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5EF37541-FC70-4742-2D34-801ED6CA28FE}"/>
                  </a:ext>
                </a:extLst>
              </p:cNvPr>
              <p:cNvCxnSpPr/>
              <p:nvPr/>
            </p:nvCxnSpPr>
            <p:spPr>
              <a:xfrm>
                <a:off x="7480800" y="3363373"/>
                <a:ext cx="648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7EF80914-48F2-120B-E057-2216AC74A58A}"/>
                  </a:ext>
                </a:extLst>
              </p:cNvPr>
              <p:cNvCxnSpPr/>
              <p:nvPr/>
            </p:nvCxnSpPr>
            <p:spPr>
              <a:xfrm>
                <a:off x="7156800" y="303937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23AD7C3E-8FE8-3B0C-95D5-FB1151288584}"/>
                  </a:ext>
                </a:extLst>
              </p:cNvPr>
              <p:cNvCxnSpPr/>
              <p:nvPr/>
            </p:nvCxnSpPr>
            <p:spPr>
              <a:xfrm flipV="1">
                <a:off x="6832580" y="2391373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D0271B4D-65FA-8EED-A325-393786075B29}"/>
                  </a:ext>
                </a:extLst>
              </p:cNvPr>
              <p:cNvCxnSpPr/>
              <p:nvPr/>
            </p:nvCxnSpPr>
            <p:spPr>
              <a:xfrm flipV="1">
                <a:off x="7156800" y="2715373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C9C3DA12-1DEF-569E-8507-8FEA0EE96758}"/>
                  </a:ext>
                </a:extLst>
              </p:cNvPr>
              <p:cNvCxnSpPr/>
              <p:nvPr/>
            </p:nvCxnSpPr>
            <p:spPr>
              <a:xfrm flipV="1">
                <a:off x="7480800" y="3039373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E826C7B1-0A91-7731-E1A1-E90DC473E77B}"/>
                  </a:ext>
                </a:extLst>
              </p:cNvPr>
              <p:cNvCxnSpPr/>
              <p:nvPr/>
            </p:nvCxnSpPr>
            <p:spPr>
              <a:xfrm>
                <a:off x="6508580" y="239137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B4D74BFC-E19E-154D-E4B5-AE330C177CDD}"/>
                  </a:ext>
                </a:extLst>
              </p:cNvPr>
              <p:cNvCxnSpPr/>
              <p:nvPr/>
            </p:nvCxnSpPr>
            <p:spPr>
              <a:xfrm>
                <a:off x="6832580" y="271537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88D535CA-C4F2-40F5-F2F9-E30AD5E5CFBB}"/>
                  </a:ext>
                </a:extLst>
              </p:cNvPr>
              <p:cNvCxnSpPr/>
              <p:nvPr/>
            </p:nvCxnSpPr>
            <p:spPr>
              <a:xfrm flipV="1">
                <a:off x="8452580" y="4010400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9FDCD5DE-1905-3AF7-412F-9A4DC5BC7BC5}"/>
                  </a:ext>
                </a:extLst>
              </p:cNvPr>
              <p:cNvCxnSpPr/>
              <p:nvPr/>
            </p:nvCxnSpPr>
            <p:spPr>
              <a:xfrm flipV="1">
                <a:off x="8128580" y="4335373"/>
                <a:ext cx="0" cy="648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AF8E012C-12D5-0999-65DF-9B2476CDBF75}"/>
                  </a:ext>
                </a:extLst>
              </p:cNvPr>
              <p:cNvCxnSpPr/>
              <p:nvPr/>
            </p:nvCxnSpPr>
            <p:spPr>
              <a:xfrm>
                <a:off x="8128580" y="4010400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421F8483-70DF-3336-E528-9DDF4DFBB425}"/>
                  </a:ext>
                </a:extLst>
              </p:cNvPr>
              <p:cNvCxnSpPr/>
              <p:nvPr/>
            </p:nvCxnSpPr>
            <p:spPr>
              <a:xfrm>
                <a:off x="8128580" y="433537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95473E8E-7308-4572-E37B-7EE84625D368}"/>
                  </a:ext>
                </a:extLst>
              </p:cNvPr>
              <p:cNvCxnSpPr/>
              <p:nvPr/>
            </p:nvCxnSpPr>
            <p:spPr>
              <a:xfrm flipV="1">
                <a:off x="7804580" y="4981933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1A760C4C-4D3A-0462-FFB8-3E0D5A629264}"/>
                  </a:ext>
                </a:extLst>
              </p:cNvPr>
              <p:cNvCxnSpPr/>
              <p:nvPr/>
            </p:nvCxnSpPr>
            <p:spPr>
              <a:xfrm flipV="1">
                <a:off x="7155300" y="5629933"/>
                <a:ext cx="0" cy="32400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A3DE47D2-41D8-885F-A569-CACF5E530320}"/>
                  </a:ext>
                </a:extLst>
              </p:cNvPr>
              <p:cNvCxnSpPr/>
              <p:nvPr/>
            </p:nvCxnSpPr>
            <p:spPr>
              <a:xfrm>
                <a:off x="7155300" y="562993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1C6398CA-7967-C7AE-7625-BAAFB6A39353}"/>
                  </a:ext>
                </a:extLst>
              </p:cNvPr>
              <p:cNvCxnSpPr/>
              <p:nvPr/>
            </p:nvCxnSpPr>
            <p:spPr>
              <a:xfrm>
                <a:off x="7804580" y="4981933"/>
                <a:ext cx="324000" cy="0"/>
              </a:xfrm>
              <a:prstGeom prst="line">
                <a:avLst/>
              </a:prstGeom>
              <a:ln w="50800" cap="sq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FDE2235-4A50-9EC1-ECA7-79BAE62B11A0}"/>
                </a:ext>
              </a:extLst>
            </p:cNvPr>
            <p:cNvSpPr txBox="1"/>
            <p:nvPr/>
          </p:nvSpPr>
          <p:spPr>
            <a:xfrm rot="18411183">
              <a:off x="7304730" y="1809597"/>
              <a:ext cx="1234633" cy="33855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b="1" baseline="30000" dirty="0">
                  <a:solidFill>
                    <a:srgbClr val="FF0000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238</a:t>
              </a:r>
              <a:r>
                <a: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U+</a:t>
              </a:r>
              <a:r>
                <a:rPr lang="en-US" altLang="ja-JP" sz="1600" b="1" baseline="30000" dirty="0">
                  <a:solidFill>
                    <a:srgbClr val="FF0000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248</a:t>
              </a:r>
              <a:r>
                <a: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Cm</a:t>
              </a:r>
              <a:endParaRPr lang="ja-JP" altLang="en-US" sz="1600" b="1" dirty="0">
                <a:solidFill>
                  <a:srgbClr val="FF0000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10" name="矢印: 右 109">
              <a:extLst>
                <a:ext uri="{FF2B5EF4-FFF2-40B4-BE49-F238E27FC236}">
                  <a16:creationId xmlns:a16="http://schemas.microsoft.com/office/drawing/2014/main" id="{C6B58057-5075-EEFF-49DF-0C46BAF55323}"/>
                </a:ext>
              </a:extLst>
            </p:cNvPr>
            <p:cNvSpPr/>
            <p:nvPr/>
          </p:nvSpPr>
          <p:spPr>
            <a:xfrm rot="18375343">
              <a:off x="7700501" y="1995506"/>
              <a:ext cx="1317270" cy="863727"/>
            </a:xfrm>
            <a:prstGeom prst="rightArrow">
              <a:avLst/>
            </a:prstGeom>
            <a:solidFill>
              <a:schemeClr val="accent1"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hangingPunct="0"/>
              <a:endParaRPr kumimoji="0" lang="ja-JP" altLang="en-US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  <a:sym typeface="ヒラギノ角ゴ ProN W3"/>
              </a:endParaRP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03E670C-E4B1-931F-6977-44BFFAD8B12E}"/>
              </a:ext>
            </a:extLst>
          </p:cNvPr>
          <p:cNvSpPr txBox="1"/>
          <p:nvPr/>
        </p:nvSpPr>
        <p:spPr>
          <a:xfrm>
            <a:off x="3001520" y="-10048"/>
            <a:ext cx="6189195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Research area around actinoids by KISS-II</a:t>
            </a:r>
          </a:p>
        </p:txBody>
      </p:sp>
    </p:spTree>
    <p:extLst>
      <p:ext uri="{BB962C8B-B14F-4D97-AF65-F5344CB8AC3E}">
        <p14:creationId xmlns:p14="http://schemas.microsoft.com/office/powerpoint/2010/main" val="38130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3B5712D-529C-2852-1DD9-3E9FC051AC27}"/>
                  </a:ext>
                </a:extLst>
              </p:cNvPr>
              <p:cNvSpPr txBox="1"/>
              <p:nvPr/>
            </p:nvSpPr>
            <p:spPr>
              <a:xfrm>
                <a:off x="3066437" y="-10048"/>
                <a:ext cx="6059351" cy="723275"/>
              </a:xfrm>
              <a:prstGeom prst="rect">
                <a:avLst/>
              </a:prstGeom>
              <a:noFill/>
            </p:spPr>
            <p:txBody>
              <a:bodyPr wrap="none" lIns="0" rIns="0" bIns="0" rtlCol="0">
                <a:spAutoFit/>
              </a:bodyPr>
              <a:lstStyle>
                <a:defPPr>
                  <a:defRPr lang="ja-JP"/>
                </a:defPPr>
                <a:lvl1pPr algn="ctr">
                  <a:defRPr sz="2400" b="1">
                    <a:latin typeface="Helvetica" panose="020B0604020202020204" pitchFamily="34" charset="0"/>
                    <a:cs typeface="Helvetica" panose="020B0604020202020204" pitchFamily="34" charset="0"/>
                  </a:defRPr>
                </a:lvl1pPr>
              </a:lstStyle>
              <a:p>
                <a:pPr defTabSz="457200"/>
                <a:r>
                  <a:rPr kumimoji="0" lang="en-US" altLang="ja-JP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Expected yields around </a:t>
                </a:r>
                <a:r>
                  <a:rPr kumimoji="0" lang="en-US" altLang="ja-JP" i="1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N</a:t>
                </a:r>
                <a:r>
                  <a:rPr kumimoji="0" lang="en-US" altLang="ja-JP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 = 126 at KISS-II</a:t>
                </a:r>
              </a:p>
              <a:p>
                <a:pPr defTabSz="457200"/>
                <a:r>
                  <a:rPr kumimoji="0" lang="en-US" altLang="ja-JP" sz="2000" baseline="30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238</a:t>
                </a:r>
                <a:r>
                  <a:rPr kumimoji="0" lang="en-US" altLang="ja-JP" sz="2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U (9.0 MeV/nucleon, 1 p</a:t>
                </a:r>
                <a14:m>
                  <m:oMath xmlns:m="http://schemas.openxmlformats.org/officeDocument/2006/math">
                    <m:r>
                      <a:rPr kumimoji="0" lang="en-US" altLang="ja-JP" sz="2000" b="1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游ゴシック" panose="020B0400000000000000" pitchFamily="50" charset="-128"/>
                      </a:rPr>
                      <m:t>𝛍</m:t>
                    </m:r>
                  </m:oMath>
                </a14:m>
                <a:r>
                  <a:rPr kumimoji="0" lang="en-US" altLang="ja-JP" sz="2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A) + </a:t>
                </a:r>
                <a:r>
                  <a:rPr kumimoji="0" lang="en-US" altLang="ja-JP" sz="2000" baseline="30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198</a:t>
                </a:r>
                <a:r>
                  <a:rPr kumimoji="0" lang="en-US" altLang="ja-JP" sz="2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Pt (13 mg/cm</a:t>
                </a:r>
                <a:r>
                  <a:rPr kumimoji="0" lang="en-US" altLang="ja-JP" sz="2000" baseline="30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2</a:t>
                </a:r>
                <a:r>
                  <a:rPr kumimoji="0" lang="en-US" altLang="ja-JP" sz="2000" dirty="0">
                    <a:solidFill>
                      <a:prstClr val="black"/>
                    </a:solidFill>
                    <a:ea typeface="游ゴシック" panose="020B0400000000000000" pitchFamily="50" charset="-128"/>
                  </a:rPr>
                  <a:t>)</a:t>
                </a:r>
                <a:endParaRPr kumimoji="0" lang="ja-JP" altLang="en-US" sz="2000" dirty="0">
                  <a:solidFill>
                    <a:prstClr val="black"/>
                  </a:solidFill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3B5712D-529C-2852-1DD9-3E9FC051A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37" y="-10048"/>
                <a:ext cx="6059351" cy="723275"/>
              </a:xfrm>
              <a:prstGeom prst="rect">
                <a:avLst/>
              </a:prstGeom>
              <a:blipFill>
                <a:blip r:embed="rId2"/>
                <a:stretch>
                  <a:fillRect l="-2414" t="-5882" r="-2414" b="-21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AF7408-7548-1ACD-9DEB-F2E6D8C8C4A2}"/>
              </a:ext>
            </a:extLst>
          </p:cNvPr>
          <p:cNvSpPr txBox="1"/>
          <p:nvPr/>
        </p:nvSpPr>
        <p:spPr>
          <a:xfrm>
            <a:off x="7183433" y="5931031"/>
            <a:ext cx="35394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kumimoji="0" lang="en-US" altLang="ja-JP" sz="1400" b="1" dirty="0">
                <a:solidFill>
                  <a:prstClr val="black"/>
                </a:solidFill>
                <a:latin typeface="Helvetica" panose="020B0604020202020204" pitchFamily="34" charset="0"/>
                <a:ea typeface="游ゴシック" panose="020B0400000000000000" pitchFamily="50" charset="-128"/>
                <a:cs typeface="Helvetica" panose="020B0604020202020204" pitchFamily="34" charset="0"/>
              </a:rPr>
              <a:t>Extraction efficiency of 1% was assumed.</a:t>
            </a:r>
            <a:endParaRPr kumimoji="0" lang="ja-JP" altLang="en-US" sz="1400" b="1" dirty="0">
              <a:solidFill>
                <a:prstClr val="black"/>
              </a:solidFill>
              <a:latin typeface="Helvetica" panose="020B0604020202020204" pitchFamily="34" charset="0"/>
              <a:ea typeface="游ゴシック" panose="020B0400000000000000" pitchFamily="50" charset="-128"/>
              <a:cs typeface="Helvetica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32C971D-C97C-4C23-C55D-AD9E02069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15" y="5058331"/>
            <a:ext cx="527690" cy="5238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7EC07EF-AD9B-8BB1-DF1D-ECB14A3F7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464" y="1174747"/>
            <a:ext cx="1150000" cy="450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9A5113-AE88-5BEA-D617-72D083D7009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08" y="1316141"/>
            <a:ext cx="5554800" cy="4266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0AA695-BCC5-41EC-96DD-361C58F671F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166638" y="1323847"/>
            <a:ext cx="5554011" cy="42804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69D1BA7-8266-4850-952A-A1834A5929E1}"/>
              </a:ext>
            </a:extLst>
          </p:cNvPr>
          <p:cNvGrpSpPr/>
          <p:nvPr/>
        </p:nvGrpSpPr>
        <p:grpSpPr>
          <a:xfrm>
            <a:off x="6716491" y="5249522"/>
            <a:ext cx="972000" cy="324000"/>
            <a:chOff x="7794849" y="5226662"/>
            <a:chExt cx="972000" cy="324000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60F16BD5-F94C-4970-8A75-69E71B633D42}"/>
                </a:ext>
              </a:extLst>
            </p:cNvPr>
            <p:cNvCxnSpPr/>
            <p:nvPr/>
          </p:nvCxnSpPr>
          <p:spPr>
            <a:xfrm>
              <a:off x="7794849" y="5226662"/>
              <a:ext cx="972000" cy="0"/>
            </a:xfrm>
            <a:prstGeom prst="line">
              <a:avLst/>
            </a:prstGeom>
            <a:ln w="50800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CE9BB7D6-5893-4D07-858A-0C817B9C7D84}"/>
                </a:ext>
              </a:extLst>
            </p:cNvPr>
            <p:cNvCxnSpPr/>
            <p:nvPr/>
          </p:nvCxnSpPr>
          <p:spPr>
            <a:xfrm flipV="1">
              <a:off x="7794849" y="5226662"/>
              <a:ext cx="0" cy="324000"/>
            </a:xfrm>
            <a:prstGeom prst="line">
              <a:avLst/>
            </a:prstGeom>
            <a:ln w="50800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26A8D893-98E4-4882-A433-739BC7D98D62}"/>
              </a:ext>
            </a:extLst>
          </p:cNvPr>
          <p:cNvGrpSpPr/>
          <p:nvPr/>
        </p:nvGrpSpPr>
        <p:grpSpPr>
          <a:xfrm>
            <a:off x="2189467" y="1368060"/>
            <a:ext cx="5183220" cy="2588400"/>
            <a:chOff x="7249059" y="1497990"/>
            <a:chExt cx="5183220" cy="2588400"/>
          </a:xfrm>
        </p:grpSpPr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9207E167-411C-4C0B-A01D-4A83DA63A780}"/>
                </a:ext>
              </a:extLst>
            </p:cNvPr>
            <p:cNvCxnSpPr/>
            <p:nvPr/>
          </p:nvCxnSpPr>
          <p:spPr>
            <a:xfrm flipV="1">
              <a:off x="11784279" y="149799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9E134B17-14AE-446C-AC86-61CAB116C66E}"/>
                </a:ext>
              </a:extLst>
            </p:cNvPr>
            <p:cNvCxnSpPr/>
            <p:nvPr/>
          </p:nvCxnSpPr>
          <p:spPr>
            <a:xfrm flipV="1">
              <a:off x="9195279" y="279039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2F1BA167-8AA0-4919-A1B5-4D9C49D5AB86}"/>
                </a:ext>
              </a:extLst>
            </p:cNvPr>
            <p:cNvCxnSpPr/>
            <p:nvPr/>
          </p:nvCxnSpPr>
          <p:spPr>
            <a:xfrm>
              <a:off x="9195279" y="2790390"/>
              <a:ext cx="648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20CA3000-9193-45C6-8225-85742B3DD20E}"/>
                </a:ext>
              </a:extLst>
            </p:cNvPr>
            <p:cNvCxnSpPr/>
            <p:nvPr/>
          </p:nvCxnSpPr>
          <p:spPr>
            <a:xfrm>
              <a:off x="9840279" y="2143440"/>
              <a:ext cx="1296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034BCA49-7127-4585-AF90-F6E3DE26BA01}"/>
                </a:ext>
              </a:extLst>
            </p:cNvPr>
            <p:cNvCxnSpPr/>
            <p:nvPr/>
          </p:nvCxnSpPr>
          <p:spPr>
            <a:xfrm flipV="1">
              <a:off x="11143479" y="181944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946220DD-A747-45E1-803A-EA23DB186ACA}"/>
                </a:ext>
              </a:extLst>
            </p:cNvPr>
            <p:cNvCxnSpPr/>
            <p:nvPr/>
          </p:nvCxnSpPr>
          <p:spPr>
            <a:xfrm flipV="1">
              <a:off x="9840279" y="2143440"/>
              <a:ext cx="0" cy="648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57247313-F24D-4DD5-9E24-4F5EAADDFC70}"/>
                </a:ext>
              </a:extLst>
            </p:cNvPr>
            <p:cNvCxnSpPr/>
            <p:nvPr/>
          </p:nvCxnSpPr>
          <p:spPr>
            <a:xfrm flipV="1">
              <a:off x="8871279" y="279039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927683A0-1CCF-459B-B3A5-502B6B96C026}"/>
                </a:ext>
              </a:extLst>
            </p:cNvPr>
            <p:cNvCxnSpPr/>
            <p:nvPr/>
          </p:nvCxnSpPr>
          <p:spPr>
            <a:xfrm flipV="1">
              <a:off x="7896279" y="343944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63456AC8-B654-44BB-A5D1-73FCF540BD22}"/>
                </a:ext>
              </a:extLst>
            </p:cNvPr>
            <p:cNvCxnSpPr/>
            <p:nvPr/>
          </p:nvCxnSpPr>
          <p:spPr>
            <a:xfrm>
              <a:off x="8547680" y="2791440"/>
              <a:ext cx="324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A1C3513C-AE98-42B1-BCD6-DF3CA0AABA8D}"/>
                </a:ext>
              </a:extLst>
            </p:cNvPr>
            <p:cNvCxnSpPr/>
            <p:nvPr/>
          </p:nvCxnSpPr>
          <p:spPr>
            <a:xfrm>
              <a:off x="7896279" y="3439440"/>
              <a:ext cx="648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1C511E56-67A4-4FBE-B29B-61C5DC009836}"/>
                </a:ext>
              </a:extLst>
            </p:cNvPr>
            <p:cNvCxnSpPr/>
            <p:nvPr/>
          </p:nvCxnSpPr>
          <p:spPr>
            <a:xfrm flipV="1">
              <a:off x="8547279" y="2790390"/>
              <a:ext cx="0" cy="648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E321F960-0D65-4AA8-B54F-535B13EE3EE2}"/>
                </a:ext>
              </a:extLst>
            </p:cNvPr>
            <p:cNvCxnSpPr/>
            <p:nvPr/>
          </p:nvCxnSpPr>
          <p:spPr>
            <a:xfrm>
              <a:off x="11136279" y="1821120"/>
              <a:ext cx="648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AE2F69E5-7481-4BE9-B39B-3B80BA40642F}"/>
                </a:ext>
              </a:extLst>
            </p:cNvPr>
            <p:cNvCxnSpPr/>
            <p:nvPr/>
          </p:nvCxnSpPr>
          <p:spPr>
            <a:xfrm flipV="1">
              <a:off x="7574400" y="376140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9FFE33BE-A538-40BB-A16C-B5570AF0AE86}"/>
                </a:ext>
              </a:extLst>
            </p:cNvPr>
            <p:cNvCxnSpPr/>
            <p:nvPr/>
          </p:nvCxnSpPr>
          <p:spPr>
            <a:xfrm>
              <a:off x="7249059" y="4086390"/>
              <a:ext cx="324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4AA7359C-895C-4A35-8F4C-F71AA8D1DC43}"/>
                </a:ext>
              </a:extLst>
            </p:cNvPr>
            <p:cNvCxnSpPr/>
            <p:nvPr/>
          </p:nvCxnSpPr>
          <p:spPr>
            <a:xfrm flipV="1">
              <a:off x="12432279" y="149799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BFA879F4-CA55-4D20-B9D2-6343556E9DAF}"/>
                </a:ext>
              </a:extLst>
            </p:cNvPr>
            <p:cNvCxnSpPr/>
            <p:nvPr/>
          </p:nvCxnSpPr>
          <p:spPr>
            <a:xfrm>
              <a:off x="7573059" y="3761400"/>
              <a:ext cx="324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595E3526-BA88-408B-AFFE-0D7B945C4F14}"/>
                </a:ext>
              </a:extLst>
            </p:cNvPr>
            <p:cNvCxnSpPr/>
            <p:nvPr/>
          </p:nvCxnSpPr>
          <p:spPr>
            <a:xfrm>
              <a:off x="8871279" y="3113400"/>
              <a:ext cx="324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2B70550F-1E18-4BBC-BA3A-92E44FE969A8}"/>
                </a:ext>
              </a:extLst>
            </p:cNvPr>
            <p:cNvCxnSpPr/>
            <p:nvPr/>
          </p:nvCxnSpPr>
          <p:spPr>
            <a:xfrm>
              <a:off x="12108279" y="1821990"/>
              <a:ext cx="324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E8D404B9-6C79-4B42-89AE-B7729788A8F0}"/>
                </a:ext>
              </a:extLst>
            </p:cNvPr>
            <p:cNvCxnSpPr/>
            <p:nvPr/>
          </p:nvCxnSpPr>
          <p:spPr>
            <a:xfrm flipV="1">
              <a:off x="12108279" y="1497990"/>
              <a:ext cx="0" cy="32400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BA2CC4E2-9948-48EA-BC26-83C3FDFA6B6D}"/>
                </a:ext>
              </a:extLst>
            </p:cNvPr>
            <p:cNvCxnSpPr/>
            <p:nvPr/>
          </p:nvCxnSpPr>
          <p:spPr>
            <a:xfrm>
              <a:off x="12108279" y="1497990"/>
              <a:ext cx="324000" cy="0"/>
            </a:xfrm>
            <a:prstGeom prst="line">
              <a:avLst/>
            </a:prstGeom>
            <a:ln w="50800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A030970E-D127-42CC-A4C1-AD154F3624BA}"/>
              </a:ext>
            </a:extLst>
          </p:cNvPr>
          <p:cNvSpPr txBox="1"/>
          <p:nvPr/>
        </p:nvSpPr>
        <p:spPr>
          <a:xfrm>
            <a:off x="3168702" y="2431305"/>
            <a:ext cx="29976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11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198</a:t>
            </a:r>
            <a:r>
              <a:rPr lang="en-US" altLang="ja-JP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Pt</a:t>
            </a:r>
            <a:endParaRPr lang="ja-JP" altLang="en-US" sz="1200" b="1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D15007DE-9278-4F75-AE76-AE930F9A6F58}"/>
              </a:ext>
            </a:extLst>
          </p:cNvPr>
          <p:cNvGrpSpPr/>
          <p:nvPr/>
        </p:nvGrpSpPr>
        <p:grpSpPr>
          <a:xfrm>
            <a:off x="2185688" y="1995660"/>
            <a:ext cx="5507399" cy="2916000"/>
            <a:chOff x="2931302" y="2320970"/>
            <a:chExt cx="5507399" cy="2966484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AD06946D-F5CC-40C0-B9CE-1E7EF96C21F5}"/>
                </a:ext>
              </a:extLst>
            </p:cNvPr>
            <p:cNvGrpSpPr/>
            <p:nvPr/>
          </p:nvGrpSpPr>
          <p:grpSpPr>
            <a:xfrm>
              <a:off x="2931302" y="2320970"/>
              <a:ext cx="5507399" cy="2966484"/>
              <a:chOff x="5248800" y="144458"/>
              <a:chExt cx="5507399" cy="2966484"/>
            </a:xfrm>
          </p:grpSpPr>
          <p:grpSp>
            <p:nvGrpSpPr>
              <p:cNvPr id="136" name="グループ化 135">
                <a:extLst>
                  <a:ext uri="{FF2B5EF4-FFF2-40B4-BE49-F238E27FC236}">
                    <a16:creationId xmlns:a16="http://schemas.microsoft.com/office/drawing/2014/main" id="{04F2B34C-2EDB-4731-A74C-A897B612F43B}"/>
                  </a:ext>
                </a:extLst>
              </p:cNvPr>
              <p:cNvGrpSpPr/>
              <p:nvPr/>
            </p:nvGrpSpPr>
            <p:grpSpPr>
              <a:xfrm>
                <a:off x="5248800" y="144458"/>
                <a:ext cx="5507399" cy="2966484"/>
                <a:chOff x="5248800" y="144458"/>
                <a:chExt cx="5507399" cy="2966484"/>
              </a:xfrm>
            </p:grpSpPr>
            <p:grpSp>
              <p:nvGrpSpPr>
                <p:cNvPr id="138" name="グループ化 137">
                  <a:extLst>
                    <a:ext uri="{FF2B5EF4-FFF2-40B4-BE49-F238E27FC236}">
                      <a16:creationId xmlns:a16="http://schemas.microsoft.com/office/drawing/2014/main" id="{CB9BC86D-7129-4B01-8801-B73DCA422DC1}"/>
                    </a:ext>
                  </a:extLst>
                </p:cNvPr>
                <p:cNvGrpSpPr/>
                <p:nvPr/>
              </p:nvGrpSpPr>
              <p:grpSpPr>
                <a:xfrm>
                  <a:off x="5248800" y="144458"/>
                  <a:ext cx="5507399" cy="2966484"/>
                  <a:chOff x="7896872" y="471696"/>
                  <a:chExt cx="5507399" cy="2966484"/>
                </a:xfrm>
              </p:grpSpPr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FB440640-8EFA-4A29-A8DF-4D173295EAF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1460347" y="1460524"/>
                    <a:ext cx="0" cy="329609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7BF1ACAB-455B-46E0-BF21-B31F31627CC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20872" y="3114180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BD687D35-67D4-48CD-AE6D-E580BFC362D1}"/>
                      </a:ext>
                    </a:extLst>
                  </p:cNvPr>
                  <p:cNvCxnSpPr/>
                  <p:nvPr/>
                </p:nvCxnSpPr>
                <p:spPr>
                  <a:xfrm>
                    <a:off x="8220872" y="3108571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線コネクタ 144">
                    <a:extLst>
                      <a:ext uri="{FF2B5EF4-FFF2-40B4-BE49-F238E27FC236}">
                        <a16:creationId xmlns:a16="http://schemas.microsoft.com/office/drawing/2014/main" id="{BDF6AFF7-0289-4EAC-A9D8-163C5BCC5A32}"/>
                      </a:ext>
                    </a:extLst>
                  </p:cNvPr>
                  <p:cNvCxnSpPr/>
                  <p:nvPr/>
                </p:nvCxnSpPr>
                <p:spPr>
                  <a:xfrm>
                    <a:off x="8544872" y="2778961"/>
                    <a:ext cx="972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コネクタ 145">
                    <a:extLst>
                      <a:ext uri="{FF2B5EF4-FFF2-40B4-BE49-F238E27FC236}">
                        <a16:creationId xmlns:a16="http://schemas.microsoft.com/office/drawing/2014/main" id="{02E1BF1F-1911-4F4C-A389-59BB1B58457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516271" y="2466096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線コネクタ 146">
                    <a:extLst>
                      <a:ext uri="{FF2B5EF4-FFF2-40B4-BE49-F238E27FC236}">
                        <a16:creationId xmlns:a16="http://schemas.microsoft.com/office/drawing/2014/main" id="{C4642DA0-D9B8-4421-9168-0D8F393D07C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544872" y="2789400"/>
                    <a:ext cx="0" cy="32400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>
                    <a:extLst>
                      <a:ext uri="{FF2B5EF4-FFF2-40B4-BE49-F238E27FC236}">
                        <a16:creationId xmlns:a16="http://schemas.microsoft.com/office/drawing/2014/main" id="{1F74CC3A-73F9-4410-9495-B9A09DD77C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2432271" y="801305"/>
                    <a:ext cx="0" cy="329609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コネクタ 148">
                    <a:extLst>
                      <a:ext uri="{FF2B5EF4-FFF2-40B4-BE49-F238E27FC236}">
                        <a16:creationId xmlns:a16="http://schemas.microsoft.com/office/drawing/2014/main" id="{644FF5C9-712D-405B-8C0F-77F0D79DB108}"/>
                      </a:ext>
                    </a:extLst>
                  </p:cNvPr>
                  <p:cNvCxnSpPr/>
                  <p:nvPr/>
                </p:nvCxnSpPr>
                <p:spPr>
                  <a:xfrm>
                    <a:off x="7896872" y="3437638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>
                    <a:extLst>
                      <a:ext uri="{FF2B5EF4-FFF2-40B4-BE49-F238E27FC236}">
                        <a16:creationId xmlns:a16="http://schemas.microsoft.com/office/drawing/2014/main" id="{7F24102B-7FFD-4361-8990-FD47169810EB}"/>
                      </a:ext>
                    </a:extLst>
                  </p:cNvPr>
                  <p:cNvCxnSpPr/>
                  <p:nvPr/>
                </p:nvCxnSpPr>
                <p:spPr>
                  <a:xfrm>
                    <a:off x="11460271" y="1460524"/>
                    <a:ext cx="324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線コネクタ 152">
                    <a:extLst>
                      <a:ext uri="{FF2B5EF4-FFF2-40B4-BE49-F238E27FC236}">
                        <a16:creationId xmlns:a16="http://schemas.microsoft.com/office/drawing/2014/main" id="{26494D3E-6898-4BA8-A848-4A762E95C227}"/>
                      </a:ext>
                    </a:extLst>
                  </p:cNvPr>
                  <p:cNvCxnSpPr/>
                  <p:nvPr/>
                </p:nvCxnSpPr>
                <p:spPr>
                  <a:xfrm>
                    <a:off x="11784271" y="1130915"/>
                    <a:ext cx="648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線コネクタ 153">
                    <a:extLst>
                      <a:ext uri="{FF2B5EF4-FFF2-40B4-BE49-F238E27FC236}">
                        <a16:creationId xmlns:a16="http://schemas.microsoft.com/office/drawing/2014/main" id="{78C63317-8B37-4189-9320-E51CA4394D85}"/>
                      </a:ext>
                    </a:extLst>
                  </p:cNvPr>
                  <p:cNvCxnSpPr/>
                  <p:nvPr/>
                </p:nvCxnSpPr>
                <p:spPr>
                  <a:xfrm>
                    <a:off x="12756271" y="471696"/>
                    <a:ext cx="648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線コネクタ 154">
                    <a:extLst>
                      <a:ext uri="{FF2B5EF4-FFF2-40B4-BE49-F238E27FC236}">
                        <a16:creationId xmlns:a16="http://schemas.microsoft.com/office/drawing/2014/main" id="{D6095E32-746B-478A-868B-C69CB05C5599}"/>
                      </a:ext>
                    </a:extLst>
                  </p:cNvPr>
                  <p:cNvCxnSpPr/>
                  <p:nvPr/>
                </p:nvCxnSpPr>
                <p:spPr>
                  <a:xfrm>
                    <a:off x="9516271" y="2449352"/>
                    <a:ext cx="648000" cy="0"/>
                  </a:xfrm>
                  <a:prstGeom prst="line">
                    <a:avLst/>
                  </a:prstGeom>
                  <a:ln w="50800" cap="sq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9" name="直線コネクタ 138">
                  <a:extLst>
                    <a:ext uri="{FF2B5EF4-FFF2-40B4-BE49-F238E27FC236}">
                      <a16:creationId xmlns:a16="http://schemas.microsoft.com/office/drawing/2014/main" id="{2A303094-2F22-4611-BF17-585E4F8AA995}"/>
                    </a:ext>
                  </a:extLst>
                </p:cNvPr>
                <p:cNvCxnSpPr/>
                <p:nvPr/>
              </p:nvCxnSpPr>
              <p:spPr>
                <a:xfrm>
                  <a:off x="7840199" y="1462895"/>
                  <a:ext cx="972000" cy="0"/>
                </a:xfrm>
                <a:prstGeom prst="line">
                  <a:avLst/>
                </a:prstGeom>
                <a:ln w="50800" cap="sq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>
                  <a:extLst>
                    <a:ext uri="{FF2B5EF4-FFF2-40B4-BE49-F238E27FC236}">
                      <a16:creationId xmlns:a16="http://schemas.microsoft.com/office/drawing/2014/main" id="{F60931F5-007D-47BE-9E23-E43716BBE220}"/>
                    </a:ext>
                  </a:extLst>
                </p:cNvPr>
                <p:cNvCxnSpPr/>
                <p:nvPr/>
              </p:nvCxnSpPr>
              <p:spPr>
                <a:xfrm flipV="1">
                  <a:off x="7840199" y="1462895"/>
                  <a:ext cx="0" cy="329609"/>
                </a:xfrm>
                <a:prstGeom prst="line">
                  <a:avLst/>
                </a:prstGeom>
                <a:ln w="50800" cap="sq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91FF8D5B-8980-4162-BEA0-1D671E7F674E}"/>
                    </a:ext>
                  </a:extLst>
                </p:cNvPr>
                <p:cNvCxnSpPr/>
                <p:nvPr/>
              </p:nvCxnSpPr>
              <p:spPr>
                <a:xfrm>
                  <a:off x="7516199" y="1792505"/>
                  <a:ext cx="324000" cy="0"/>
                </a:xfrm>
                <a:prstGeom prst="line">
                  <a:avLst/>
                </a:prstGeom>
                <a:ln w="50800" cap="sq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869ADA18-A731-4050-91FA-AA185A711BF8}"/>
                  </a:ext>
                </a:extLst>
              </p:cNvPr>
              <p:cNvCxnSpPr/>
              <p:nvPr/>
            </p:nvCxnSpPr>
            <p:spPr>
              <a:xfrm flipV="1">
                <a:off x="7516800" y="1792505"/>
                <a:ext cx="0" cy="329609"/>
              </a:xfrm>
              <a:prstGeom prst="line">
                <a:avLst/>
              </a:prstGeom>
              <a:ln w="50800" cap="sq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C1922F18-2BDF-490D-9EB9-D0F0FAAF16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0701" y="2320970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40EDBAFB-0452-48DD-96DA-E329B04AD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701" y="2980189"/>
              <a:ext cx="0" cy="32400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72C4760B-4E86-41E1-A08A-6CC416DA3A1E}"/>
                </a:ext>
              </a:extLst>
            </p:cNvPr>
            <p:cNvCxnSpPr>
              <a:cxnSpLocks/>
            </p:cNvCxnSpPr>
            <p:nvPr/>
          </p:nvCxnSpPr>
          <p:spPr>
            <a:xfrm>
              <a:off x="7466701" y="2650579"/>
              <a:ext cx="324000" cy="0"/>
            </a:xfrm>
            <a:prstGeom prst="line">
              <a:avLst/>
            </a:prstGeom>
            <a:ln w="50800" cap="sq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831D420-291A-455C-80AF-F52BC51AB8E6}"/>
                  </a:ext>
                </a:extLst>
              </p:cNvPr>
              <p:cNvSpPr txBox="1"/>
              <p:nvPr/>
            </p:nvSpPr>
            <p:spPr>
              <a:xfrm>
                <a:off x="9841585" y="5090181"/>
                <a:ext cx="1187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𝐌𝐚𝐬𝐬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𝐧𝐮𝐦𝐛𝐞𝐫</m:t>
                      </m:r>
                    </m:oMath>
                  </m:oMathPara>
                </a14:m>
                <a:endParaRPr lang="ja-JP" altLang="en-US" sz="14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831D420-291A-455C-80AF-F52BC51AB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585" y="5090181"/>
                <a:ext cx="1187826" cy="215444"/>
              </a:xfrm>
              <a:prstGeom prst="rect">
                <a:avLst/>
              </a:prstGeom>
              <a:blipFill>
                <a:blip r:embed="rId7"/>
                <a:stretch>
                  <a:fillRect l="-2564" r="-3077" b="-1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EEF2CF-5F40-4CD4-873E-A18570332611}"/>
                  </a:ext>
                </a:extLst>
              </p:cNvPr>
              <p:cNvSpPr txBox="1"/>
              <p:nvPr/>
            </p:nvSpPr>
            <p:spPr>
              <a:xfrm>
                <a:off x="9803485" y="5301493"/>
                <a:ext cx="1577931" cy="215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1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sz="1400" b="1" i="0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altLang="ja-JP" sz="1400" b="1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𝟏𝟎</m:t>
                          </m:r>
                        </m:sub>
                      </m:sSub>
                      <m:d>
                        <m:dPr>
                          <m:ctrlPr>
                            <a:rPr lang="en-US" altLang="ja-JP" sz="1400" b="1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ja-JP" sz="1400" b="1" i="0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𝐑𝐚𝐭𝐞</m:t>
                          </m:r>
                          <m:r>
                            <a:rPr lang="en-US" altLang="ja-JP" sz="1400" b="1" i="0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1400" b="1" i="1" dirty="0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1" i="1" dirty="0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ja-JP" sz="1400" b="1" i="0" dirty="0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𝐝𝐚𝐲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14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EEF2CF-5F40-4CD4-873E-A18570332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485" y="5301493"/>
                <a:ext cx="1577931" cy="215074"/>
              </a:xfrm>
              <a:prstGeom prst="rect">
                <a:avLst/>
              </a:prstGeom>
              <a:blipFill>
                <a:blip r:embed="rId8"/>
                <a:stretch>
                  <a:fillRect l="-3475" t="-2857" b="-3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8C58563E-2850-46FD-AA97-C989F4B841FB}"/>
              </a:ext>
            </a:extLst>
          </p:cNvPr>
          <p:cNvCxnSpPr/>
          <p:nvPr/>
        </p:nvCxnSpPr>
        <p:spPr>
          <a:xfrm>
            <a:off x="9483700" y="5213081"/>
            <a:ext cx="3060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9BC8A260-6C78-4428-B665-4C1549BA56AE}"/>
              </a:ext>
            </a:extLst>
          </p:cNvPr>
          <p:cNvCxnSpPr/>
          <p:nvPr/>
        </p:nvCxnSpPr>
        <p:spPr>
          <a:xfrm>
            <a:off x="9493225" y="5412762"/>
            <a:ext cx="3060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CC0B672-347A-4435-8930-626822AECB2D}"/>
              </a:ext>
            </a:extLst>
          </p:cNvPr>
          <p:cNvSpPr/>
          <p:nvPr/>
        </p:nvSpPr>
        <p:spPr>
          <a:xfrm>
            <a:off x="1223776" y="1133664"/>
            <a:ext cx="943043" cy="496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68FE8C-D067-4C7E-8EF2-A2475E9B85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777" y="1375253"/>
            <a:ext cx="660950" cy="4172945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059F558-A500-4A4B-8594-BBEEE2BC2D71}"/>
              </a:ext>
            </a:extLst>
          </p:cNvPr>
          <p:cNvSpPr txBox="1"/>
          <p:nvPr/>
        </p:nvSpPr>
        <p:spPr>
          <a:xfrm>
            <a:off x="1709699" y="2647593"/>
            <a:ext cx="2757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1" lang="en-US" altLang="ja-JP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Ir</a:t>
            </a: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01EAE36-668F-4726-8098-260D6BE82D31}"/>
              </a:ext>
            </a:extLst>
          </p:cNvPr>
          <p:cNvSpPr txBox="1"/>
          <p:nvPr/>
        </p:nvSpPr>
        <p:spPr>
          <a:xfrm>
            <a:off x="1709699" y="2972494"/>
            <a:ext cx="41197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1" lang="en-US" altLang="ja-JP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Os</a:t>
            </a:r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319483A-5D3F-45E8-8748-01B8196D28A0}"/>
              </a:ext>
            </a:extLst>
          </p:cNvPr>
          <p:cNvSpPr txBox="1"/>
          <p:nvPr/>
        </p:nvSpPr>
        <p:spPr>
          <a:xfrm>
            <a:off x="1709699" y="3295938"/>
            <a:ext cx="3991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(Re)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8F15422-046A-453B-A36F-B2DF785E8E20}"/>
              </a:ext>
            </a:extLst>
          </p:cNvPr>
          <p:cNvSpPr txBox="1"/>
          <p:nvPr/>
        </p:nvSpPr>
        <p:spPr>
          <a:xfrm>
            <a:off x="1709699" y="3619382"/>
            <a:ext cx="3318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(W)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E11F735-8E78-4C94-9BC7-358B1D635D26}"/>
              </a:ext>
            </a:extLst>
          </p:cNvPr>
          <p:cNvSpPr txBox="1"/>
          <p:nvPr/>
        </p:nvSpPr>
        <p:spPr>
          <a:xfrm>
            <a:off x="1709699" y="3942826"/>
            <a:ext cx="3614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(Ta)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8D7F9E7-1AC8-4455-9A17-9733895972D0}"/>
              </a:ext>
            </a:extLst>
          </p:cNvPr>
          <p:cNvSpPr txBox="1"/>
          <p:nvPr/>
        </p:nvSpPr>
        <p:spPr>
          <a:xfrm>
            <a:off x="1709699" y="4266269"/>
            <a:ext cx="3542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(Hf)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18DE874-1B56-4B8C-B683-415322A3B581}"/>
              </a:ext>
            </a:extLst>
          </p:cNvPr>
          <p:cNvSpPr txBox="1"/>
          <p:nvPr/>
        </p:nvSpPr>
        <p:spPr>
          <a:xfrm>
            <a:off x="1709699" y="4589713"/>
            <a:ext cx="3879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(Lu)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91D792F-CE5A-4985-8940-6E757C8A3D0B}"/>
              </a:ext>
            </a:extLst>
          </p:cNvPr>
          <p:cNvSpPr txBox="1"/>
          <p:nvPr/>
        </p:nvSpPr>
        <p:spPr>
          <a:xfrm>
            <a:off x="1709699" y="4913157"/>
            <a:ext cx="3991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(Yb)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24C3221-76E2-4041-AEE0-9DCBCF342414}"/>
              </a:ext>
            </a:extLst>
          </p:cNvPr>
          <p:cNvSpPr txBox="1"/>
          <p:nvPr/>
        </p:nvSpPr>
        <p:spPr>
          <a:xfrm>
            <a:off x="1709699" y="5236600"/>
            <a:ext cx="44563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(Tm)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4959AA8-3178-483F-B912-2DD9555F9240}"/>
              </a:ext>
            </a:extLst>
          </p:cNvPr>
          <p:cNvSpPr txBox="1"/>
          <p:nvPr/>
        </p:nvSpPr>
        <p:spPr>
          <a:xfrm>
            <a:off x="1709699" y="2323978"/>
            <a:ext cx="3430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(Pt)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B0D4D7B-56EE-4061-9F11-9445EE16A6C4}"/>
              </a:ext>
            </a:extLst>
          </p:cNvPr>
          <p:cNvSpPr txBox="1"/>
          <p:nvPr/>
        </p:nvSpPr>
        <p:spPr>
          <a:xfrm>
            <a:off x="1709699" y="1999978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(Au)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A6644AF-D792-4F81-BA00-E2C710247967}"/>
              </a:ext>
            </a:extLst>
          </p:cNvPr>
          <p:cNvSpPr txBox="1"/>
          <p:nvPr/>
        </p:nvSpPr>
        <p:spPr>
          <a:xfrm>
            <a:off x="1709699" y="1675978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(Hg)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EE052D3-E598-4E91-9025-325C45A9B760}"/>
              </a:ext>
            </a:extLst>
          </p:cNvPr>
          <p:cNvSpPr txBox="1"/>
          <p:nvPr/>
        </p:nvSpPr>
        <p:spPr>
          <a:xfrm>
            <a:off x="1709699" y="1351978"/>
            <a:ext cx="3206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(Tl)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52850EC-03EB-499D-B74C-5E9ECE167CFA}"/>
              </a:ext>
            </a:extLst>
          </p:cNvPr>
          <p:cNvCxnSpPr/>
          <p:nvPr/>
        </p:nvCxnSpPr>
        <p:spPr>
          <a:xfrm>
            <a:off x="9185194" y="4043489"/>
            <a:ext cx="324000" cy="0"/>
          </a:xfrm>
          <a:prstGeom prst="line">
            <a:avLst/>
          </a:prstGeom>
          <a:ln w="508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8ED142AC-2CE4-4AFF-880A-B4867B4C7BBA}"/>
              </a:ext>
            </a:extLst>
          </p:cNvPr>
          <p:cNvCxnSpPr/>
          <p:nvPr/>
        </p:nvCxnSpPr>
        <p:spPr>
          <a:xfrm>
            <a:off x="9194719" y="3619772"/>
            <a:ext cx="324000" cy="0"/>
          </a:xfrm>
          <a:prstGeom prst="line">
            <a:avLst/>
          </a:prstGeom>
          <a:ln w="50800" cap="sq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81F630E5-083C-49BE-B4E1-ED533B09A5B7}"/>
              </a:ext>
            </a:extLst>
          </p:cNvPr>
          <p:cNvCxnSpPr/>
          <p:nvPr/>
        </p:nvCxnSpPr>
        <p:spPr>
          <a:xfrm>
            <a:off x="9194719" y="3196609"/>
            <a:ext cx="324000" cy="0"/>
          </a:xfrm>
          <a:prstGeom prst="line">
            <a:avLst/>
          </a:prstGeom>
          <a:ln w="50800" cap="sq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4B3DC11F-A8FF-4F46-B13A-9833F3D0181C}"/>
                  </a:ext>
                </a:extLst>
              </p:cNvPr>
              <p:cNvSpPr txBox="1"/>
              <p:nvPr/>
            </p:nvSpPr>
            <p:spPr>
              <a:xfrm>
                <a:off x="9674274" y="3058572"/>
                <a:ext cx="11990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𝐌𝐚𝐬𝐬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𝐟𝐫𝐨𝐧𝐭𝐢𝐞𝐫</m:t>
                      </m:r>
                    </m:oMath>
                  </m:oMathPara>
                </a14:m>
                <a:endParaRPr lang="ja-JP" altLang="en-US" sz="14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4B3DC11F-A8FF-4F46-B13A-9833F3D0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74" y="3058572"/>
                <a:ext cx="1199046" cy="215444"/>
              </a:xfrm>
              <a:prstGeom prst="rect">
                <a:avLst/>
              </a:prstGeom>
              <a:blipFill>
                <a:blip r:embed="rId10"/>
                <a:stretch>
                  <a:fillRect l="-2538" r="-2538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9698AF4E-9EEA-4465-9756-35787D3D2D8C}"/>
                  </a:ext>
                </a:extLst>
              </p:cNvPr>
              <p:cNvSpPr txBox="1"/>
              <p:nvPr/>
            </p:nvSpPr>
            <p:spPr>
              <a:xfrm>
                <a:off x="9714573" y="3380548"/>
                <a:ext cx="13873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𝐄𝐱𝐩𝐞𝐫𝐢𝐦𝐞𝐧𝐭𝐚𝐥𝐥𝐲</m:t>
                      </m:r>
                    </m:oMath>
                  </m:oMathPara>
                </a14:m>
                <a:endParaRPr lang="en-US" altLang="ja-JP" sz="1400" b="1" i="0" dirty="0">
                  <a:latin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𝐤𝐧𝐨𝐰𝐧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𝐟𝐫𝐨𝐧𝐭𝐢𝐞𝐫</m:t>
                      </m:r>
                    </m:oMath>
                  </m:oMathPara>
                </a14:m>
                <a:endParaRPr lang="ja-JP" altLang="en-US" sz="14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9698AF4E-9EEA-4465-9756-35787D3D2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573" y="3380548"/>
                <a:ext cx="1387367" cy="430887"/>
              </a:xfrm>
              <a:prstGeom prst="rect">
                <a:avLst/>
              </a:prstGeom>
              <a:blipFill>
                <a:blip r:embed="rId11"/>
                <a:stretch>
                  <a:fillRect l="-6167" t="-1429" b="-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D1A73E1-486F-4DF6-91B9-D6FA6DA80B19}"/>
                  </a:ext>
                </a:extLst>
              </p:cNvPr>
              <p:cNvSpPr txBox="1"/>
              <p:nvPr/>
            </p:nvSpPr>
            <p:spPr>
              <a:xfrm>
                <a:off x="9723604" y="3855551"/>
                <a:ext cx="14302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𝐘𝐢𝐞𝐥𝐝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𝐥𝐢𝐦𝐢𝐭</m:t>
                      </m:r>
                    </m:oMath>
                  </m:oMathPara>
                </a14:m>
                <a:endParaRPr lang="en-US" altLang="ja-JP" sz="1400" b="1" i="0" dirty="0">
                  <a:latin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(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𝐑𝐚𝐭𝐞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&gt;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𝟏𝟎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/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𝐝𝐚𝐲</m:t>
                      </m:r>
                      <m:r>
                        <a:rPr lang="en-US" altLang="ja-JP" sz="1400" b="1" i="0" dirty="0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sz="14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2D1A73E1-486F-4DF6-91B9-D6FA6DA8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604" y="3855551"/>
                <a:ext cx="1430263" cy="430887"/>
              </a:xfrm>
              <a:prstGeom prst="rect">
                <a:avLst/>
              </a:prstGeom>
              <a:blipFill>
                <a:blip r:embed="rId12"/>
                <a:stretch>
                  <a:fillRect l="-5532" r="-1277" b="-16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B12D45-A532-38CC-F8EE-8DC4CC2A352C}"/>
              </a:ext>
            </a:extLst>
          </p:cNvPr>
          <p:cNvSpPr txBox="1"/>
          <p:nvPr/>
        </p:nvSpPr>
        <p:spPr>
          <a:xfrm>
            <a:off x="2505838" y="5580975"/>
            <a:ext cx="3300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118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B44914-FC33-14DF-6E27-27816E37026D}"/>
              </a:ext>
            </a:extLst>
          </p:cNvPr>
          <p:cNvSpPr txBox="1"/>
          <p:nvPr/>
        </p:nvSpPr>
        <p:spPr>
          <a:xfrm>
            <a:off x="3176438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120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12D8E7-2135-7E2E-CC5B-652A111770A6}"/>
              </a:ext>
            </a:extLst>
          </p:cNvPr>
          <p:cNvSpPr txBox="1"/>
          <p:nvPr/>
        </p:nvSpPr>
        <p:spPr>
          <a:xfrm>
            <a:off x="3824138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122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7F733E-240B-4079-82B3-B5F1BBF908D8}"/>
              </a:ext>
            </a:extLst>
          </p:cNvPr>
          <p:cNvSpPr txBox="1"/>
          <p:nvPr/>
        </p:nvSpPr>
        <p:spPr>
          <a:xfrm>
            <a:off x="4462314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124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00CA72-236F-6FA8-09AE-A01E71B1F5CD}"/>
              </a:ext>
            </a:extLst>
          </p:cNvPr>
          <p:cNvSpPr txBox="1"/>
          <p:nvPr/>
        </p:nvSpPr>
        <p:spPr>
          <a:xfrm>
            <a:off x="5100488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126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7717F7-799B-EC6C-CF8C-E202D97DEF3E}"/>
              </a:ext>
            </a:extLst>
          </p:cNvPr>
          <p:cNvSpPr txBox="1"/>
          <p:nvPr/>
        </p:nvSpPr>
        <p:spPr>
          <a:xfrm>
            <a:off x="5738664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128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CE4F50-39D0-ACF4-9313-D74BE72806AA}"/>
              </a:ext>
            </a:extLst>
          </p:cNvPr>
          <p:cNvSpPr txBox="1"/>
          <p:nvPr/>
        </p:nvSpPr>
        <p:spPr>
          <a:xfrm>
            <a:off x="6395889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130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0BDB98-56F4-40A8-1E59-4D46735F532C}"/>
              </a:ext>
            </a:extLst>
          </p:cNvPr>
          <p:cNvSpPr txBox="1"/>
          <p:nvPr/>
        </p:nvSpPr>
        <p:spPr>
          <a:xfrm>
            <a:off x="7043589" y="5580975"/>
            <a:ext cx="341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132</a:t>
            </a:r>
            <a:endParaRPr kumimoji="1"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6B1DD-5761-DF0B-2531-99A0634FE1A1}"/>
              </a:ext>
            </a:extLst>
          </p:cNvPr>
          <p:cNvSpPr txBox="1"/>
          <p:nvPr/>
        </p:nvSpPr>
        <p:spPr>
          <a:xfrm>
            <a:off x="4300636" y="5827196"/>
            <a:ext cx="17953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Neutron number</a:t>
            </a:r>
            <a:endParaRPr lang="ja-JP" altLang="en-US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F9BEFD-D14C-09FF-CF1C-36E7341317F7}"/>
              </a:ext>
            </a:extLst>
          </p:cNvPr>
          <p:cNvSpPr txBox="1"/>
          <p:nvPr/>
        </p:nvSpPr>
        <p:spPr>
          <a:xfrm>
            <a:off x="5486621" y="1"/>
            <a:ext cx="1404231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  <a:endParaRPr lang="ja-JP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4BE9E62-1F34-0AF2-BBA8-F0C1A9816A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8797" y="996450"/>
                <a:ext cx="6921318" cy="5716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600" b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KISS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 production by MNT reactions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Collection by argon gas cell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Element selection by laser resonance ionization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Mass selection by ISOL</a:t>
                </a:r>
              </a:p>
              <a:p>
                <a:pPr marL="26511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ja-JP" sz="16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600" b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Equipments</a:t>
                </a:r>
                <a:r>
                  <a:rPr lang="ja-JP" altLang="en-US" sz="1600" b="1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　</a:t>
                </a:r>
                <a:endParaRPr lang="en-US" altLang="ja-JP" sz="16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MSPGC + </a:t>
                </a:r>
                <a:r>
                  <a:rPr lang="en-US" altLang="ja-JP" sz="16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HPGe</a:t>
                </a: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detectors: Lifetime measurement, </a:t>
                </a:r>
                <a14:m>
                  <m:oMath xmlns:m="http://schemas.openxmlformats.org/officeDocument/2006/math">
                    <m:r>
                      <a:rPr lang="en-US" altLang="ja-JP" sz="160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𝛽</m:t>
                    </m:r>
                  </m:oMath>
                </a14:m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ja-JP" sz="160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spectroscopy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Excitation laser: Laser spectroscopy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MRTOF-MS: Mass spectroscopy</a:t>
                </a:r>
              </a:p>
              <a:p>
                <a:pPr marL="265113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kumimoji="1" lang="en-US" altLang="ja-JP" sz="1600" b="1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kumimoji="1" lang="en-US" altLang="ja-JP" sz="16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Beyond KISS: KISS-1.5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Large rotating uranium target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RF helium gas cell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Variable Mass-Range Separator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100 ~ 1000 times higher efficacy than KISS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More than 80 new isotopes with their precise mass measurements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Beyond KISS-1.5: KISS-II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Gas-filled solenoid filter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Multi-segmented RF helium gas cell</a:t>
                </a:r>
              </a:p>
              <a:p>
                <a:pPr marL="442913" indent="-1778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1 000 ~ 10 000 times higher efficacy than KISS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4BE9E62-1F34-0AF2-BBA8-F0C1A9816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797" y="996450"/>
                <a:ext cx="6921318" cy="5716437"/>
              </a:xfrm>
              <a:prstGeom prst="rect">
                <a:avLst/>
              </a:prstGeom>
              <a:blipFill>
                <a:blip r:embed="rId2"/>
                <a:stretch>
                  <a:fillRect l="-352" t="-320" b="-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>
            <a:extLst>
              <a:ext uri="{FF2B5EF4-FFF2-40B4-BE49-F238E27FC236}">
                <a16:creationId xmlns:a16="http://schemas.microsoft.com/office/drawing/2014/main" id="{26A85CD4-59E6-652A-B175-BDACE30CF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67" y="521854"/>
            <a:ext cx="9462847" cy="36933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Spectroscopy of nuclei around </a:t>
            </a:r>
            <a:r>
              <a:rPr lang="en-US" altLang="ja-JP" i="1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 </a:t>
            </a:r>
            <a:r>
              <a:rPr lang="en-US" altLang="ja-JP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126 and neutron-rich actinoid from astrophysical interest</a:t>
            </a:r>
          </a:p>
        </p:txBody>
      </p:sp>
    </p:spTree>
    <p:extLst>
      <p:ext uri="{BB962C8B-B14F-4D97-AF65-F5344CB8AC3E}">
        <p14:creationId xmlns:p14="http://schemas.microsoft.com/office/powerpoint/2010/main" val="39961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337C7A67-EA7B-0145-2801-DBAF2D3D3B26}"/>
              </a:ext>
            </a:extLst>
          </p:cNvPr>
          <p:cNvSpPr txBox="1"/>
          <p:nvPr/>
        </p:nvSpPr>
        <p:spPr>
          <a:xfrm>
            <a:off x="3499936" y="0"/>
            <a:ext cx="5192127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/>
          <a:p>
            <a:pPr algn="ctr" defTabSz="457200"/>
            <a:r>
              <a:rPr kumimoji="0" lang="en-US" altLang="ja-JP" sz="2400" b="1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How to produce neutron-rich nuclei</a:t>
            </a:r>
          </a:p>
        </p:txBody>
      </p:sp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3A7D304C-7D3B-B203-AFFE-2952F77456D1}"/>
              </a:ext>
            </a:extLst>
          </p:cNvPr>
          <p:cNvGrpSpPr/>
          <p:nvPr/>
        </p:nvGrpSpPr>
        <p:grpSpPr>
          <a:xfrm>
            <a:off x="5474351" y="2537250"/>
            <a:ext cx="2475132" cy="1899969"/>
            <a:chOff x="5474351" y="2613450"/>
            <a:chExt cx="2475132" cy="1899969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2F5F5E27-47EE-2845-3E64-F05696802558}"/>
                </a:ext>
              </a:extLst>
            </p:cNvPr>
            <p:cNvGrpSpPr/>
            <p:nvPr/>
          </p:nvGrpSpPr>
          <p:grpSpPr>
            <a:xfrm>
              <a:off x="5474351" y="3074269"/>
              <a:ext cx="2056283" cy="1439150"/>
              <a:chOff x="882776" y="1582387"/>
              <a:chExt cx="2056283" cy="1439150"/>
            </a:xfrm>
          </p:grpSpPr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88017D83-7979-B931-52E8-F5446FE37BBD}"/>
                  </a:ext>
                </a:extLst>
              </p:cNvPr>
              <p:cNvGrpSpPr/>
              <p:nvPr/>
            </p:nvGrpSpPr>
            <p:grpSpPr>
              <a:xfrm>
                <a:off x="882776" y="1852377"/>
                <a:ext cx="1800000" cy="1169160"/>
                <a:chOff x="1080000" y="1440000"/>
                <a:chExt cx="1800000" cy="1169160"/>
              </a:xfrm>
            </p:grpSpPr>
            <p:cxnSp>
              <p:nvCxnSpPr>
                <p:cNvPr id="102" name="直線コネクタ 101">
                  <a:extLst>
                    <a:ext uri="{FF2B5EF4-FFF2-40B4-BE49-F238E27FC236}">
                      <a16:creationId xmlns:a16="http://schemas.microsoft.com/office/drawing/2014/main" id="{C9EE5D40-FEA0-15B2-BD1A-C5DDEBD93F62}"/>
                    </a:ext>
                  </a:extLst>
                </p:cNvPr>
                <p:cNvCxnSpPr/>
                <p:nvPr/>
              </p:nvCxnSpPr>
              <p:spPr>
                <a:xfrm>
                  <a:off x="1080000" y="2340000"/>
                  <a:ext cx="18000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103" name="直線コネクタ 102">
                  <a:extLst>
                    <a:ext uri="{FF2B5EF4-FFF2-40B4-BE49-F238E27FC236}">
                      <a16:creationId xmlns:a16="http://schemas.microsoft.com/office/drawing/2014/main" id="{9D2EF40D-A05C-13D5-A2C0-636D92B227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80000" y="1440000"/>
                  <a:ext cx="0" cy="116916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8A6B289D-2495-F7DA-1CE3-17C096AC6FCD}"/>
                    </a:ext>
                  </a:extLst>
                </p:cNvPr>
                <p:cNvSpPr txBox="1"/>
                <p:nvPr/>
              </p:nvSpPr>
              <p:spPr>
                <a:xfrm>
                  <a:off x="1573596" y="2160494"/>
                  <a:ext cx="825932" cy="369332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Target</a:t>
                  </a: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BF489D27-7464-6445-023B-7E3991052E29}"/>
                  </a:ext>
                </a:extLst>
              </p:cNvPr>
              <p:cNvSpPr txBox="1"/>
              <p:nvPr/>
            </p:nvSpPr>
            <p:spPr>
              <a:xfrm>
                <a:off x="2791583" y="2613877"/>
                <a:ext cx="1474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N</a:t>
                </a:r>
                <a:endParaRPr kumimoji="0" lang="ja-JP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F22E270-5972-ABF4-6CC2-603435124B74}"/>
                  </a:ext>
                </a:extLst>
              </p:cNvPr>
              <p:cNvSpPr txBox="1"/>
              <p:nvPr/>
            </p:nvSpPr>
            <p:spPr>
              <a:xfrm>
                <a:off x="1744472" y="1582387"/>
                <a:ext cx="125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Z</a:t>
                </a:r>
                <a:endParaRPr kumimoji="0" lang="ja-JP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73BC63A0-BA56-1A99-DF80-8D74E8DD9417}"/>
                </a:ext>
              </a:extLst>
            </p:cNvPr>
            <p:cNvSpPr/>
            <p:nvPr/>
          </p:nvSpPr>
          <p:spPr>
            <a:xfrm>
              <a:off x="6483128" y="2613450"/>
              <a:ext cx="1466355" cy="1505090"/>
            </a:xfrm>
            <a:custGeom>
              <a:avLst/>
              <a:gdLst>
                <a:gd name="connsiteX0" fmla="*/ 0 w 1425388"/>
                <a:gd name="connsiteY0" fmla="*/ 1479177 h 1479177"/>
                <a:gd name="connsiteX1" fmla="*/ 197223 w 1425388"/>
                <a:gd name="connsiteY1" fmla="*/ 842682 h 1479177"/>
                <a:gd name="connsiteX2" fmla="*/ 797859 w 1425388"/>
                <a:gd name="connsiteY2" fmla="*/ 62753 h 1479177"/>
                <a:gd name="connsiteX3" fmla="*/ 1183341 w 1425388"/>
                <a:gd name="connsiteY3" fmla="*/ 0 h 1479177"/>
                <a:gd name="connsiteX4" fmla="*/ 1425388 w 1425388"/>
                <a:gd name="connsiteY4" fmla="*/ 44824 h 1479177"/>
                <a:gd name="connsiteX5" fmla="*/ 1353670 w 1425388"/>
                <a:gd name="connsiteY5" fmla="*/ 537882 h 1479177"/>
                <a:gd name="connsiteX6" fmla="*/ 932329 w 1425388"/>
                <a:gd name="connsiteY6" fmla="*/ 959224 h 1479177"/>
                <a:gd name="connsiteX7" fmla="*/ 394447 w 1425388"/>
                <a:gd name="connsiteY7" fmla="*/ 1219200 h 1479177"/>
                <a:gd name="connsiteX8" fmla="*/ 636494 w 1425388"/>
                <a:gd name="connsiteY8" fmla="*/ 1290918 h 1479177"/>
                <a:gd name="connsiteX9" fmla="*/ 1138518 w 1425388"/>
                <a:gd name="connsiteY9" fmla="*/ 1389530 h 1479177"/>
                <a:gd name="connsiteX0" fmla="*/ 0 w 1425388"/>
                <a:gd name="connsiteY0" fmla="*/ 1479177 h 1479177"/>
                <a:gd name="connsiteX1" fmla="*/ 197223 w 1425388"/>
                <a:gd name="connsiteY1" fmla="*/ 842682 h 1479177"/>
                <a:gd name="connsiteX2" fmla="*/ 797859 w 1425388"/>
                <a:gd name="connsiteY2" fmla="*/ 62753 h 1479177"/>
                <a:gd name="connsiteX3" fmla="*/ 1183341 w 1425388"/>
                <a:gd name="connsiteY3" fmla="*/ 0 h 1479177"/>
                <a:gd name="connsiteX4" fmla="*/ 1425388 w 1425388"/>
                <a:gd name="connsiteY4" fmla="*/ 44824 h 1479177"/>
                <a:gd name="connsiteX5" fmla="*/ 1353670 w 1425388"/>
                <a:gd name="connsiteY5" fmla="*/ 537882 h 1479177"/>
                <a:gd name="connsiteX6" fmla="*/ 932329 w 1425388"/>
                <a:gd name="connsiteY6" fmla="*/ 959224 h 1479177"/>
                <a:gd name="connsiteX7" fmla="*/ 394447 w 1425388"/>
                <a:gd name="connsiteY7" fmla="*/ 1219200 h 1479177"/>
                <a:gd name="connsiteX8" fmla="*/ 636494 w 1425388"/>
                <a:gd name="connsiteY8" fmla="*/ 1290918 h 1479177"/>
                <a:gd name="connsiteX0" fmla="*/ 0 w 1425388"/>
                <a:gd name="connsiteY0" fmla="*/ 1479177 h 1479177"/>
                <a:gd name="connsiteX1" fmla="*/ 197223 w 1425388"/>
                <a:gd name="connsiteY1" fmla="*/ 842682 h 1479177"/>
                <a:gd name="connsiteX2" fmla="*/ 797859 w 1425388"/>
                <a:gd name="connsiteY2" fmla="*/ 62753 h 1479177"/>
                <a:gd name="connsiteX3" fmla="*/ 1183341 w 1425388"/>
                <a:gd name="connsiteY3" fmla="*/ 0 h 1479177"/>
                <a:gd name="connsiteX4" fmla="*/ 1425388 w 1425388"/>
                <a:gd name="connsiteY4" fmla="*/ 44824 h 1479177"/>
                <a:gd name="connsiteX5" fmla="*/ 1353670 w 1425388"/>
                <a:gd name="connsiteY5" fmla="*/ 537882 h 1479177"/>
                <a:gd name="connsiteX6" fmla="*/ 932329 w 1425388"/>
                <a:gd name="connsiteY6" fmla="*/ 959224 h 1479177"/>
                <a:gd name="connsiteX7" fmla="*/ 394447 w 1425388"/>
                <a:gd name="connsiteY7" fmla="*/ 1219200 h 1479177"/>
                <a:gd name="connsiteX0" fmla="*/ 0 w 1425388"/>
                <a:gd name="connsiteY0" fmla="*/ 1479177 h 1479177"/>
                <a:gd name="connsiteX1" fmla="*/ 197223 w 1425388"/>
                <a:gd name="connsiteY1" fmla="*/ 842682 h 1479177"/>
                <a:gd name="connsiteX2" fmla="*/ 797859 w 1425388"/>
                <a:gd name="connsiteY2" fmla="*/ 62753 h 1479177"/>
                <a:gd name="connsiteX3" fmla="*/ 1183341 w 1425388"/>
                <a:gd name="connsiteY3" fmla="*/ 0 h 1479177"/>
                <a:gd name="connsiteX4" fmla="*/ 1425388 w 1425388"/>
                <a:gd name="connsiteY4" fmla="*/ 44824 h 1479177"/>
                <a:gd name="connsiteX5" fmla="*/ 1353670 w 1425388"/>
                <a:gd name="connsiteY5" fmla="*/ 537882 h 1479177"/>
                <a:gd name="connsiteX6" fmla="*/ 932329 w 1425388"/>
                <a:gd name="connsiteY6" fmla="*/ 959224 h 1479177"/>
                <a:gd name="connsiteX7" fmla="*/ 394447 w 1425388"/>
                <a:gd name="connsiteY7" fmla="*/ 1219200 h 1479177"/>
                <a:gd name="connsiteX8" fmla="*/ 0 w 1425388"/>
                <a:gd name="connsiteY8" fmla="*/ 1479177 h 1479177"/>
                <a:gd name="connsiteX0" fmla="*/ 0 w 1437962"/>
                <a:gd name="connsiteY0" fmla="*/ 1479177 h 1479177"/>
                <a:gd name="connsiteX1" fmla="*/ 197223 w 1437962"/>
                <a:gd name="connsiteY1" fmla="*/ 842682 h 1479177"/>
                <a:gd name="connsiteX2" fmla="*/ 797859 w 1437962"/>
                <a:gd name="connsiteY2" fmla="*/ 62753 h 1479177"/>
                <a:gd name="connsiteX3" fmla="*/ 1183341 w 1437962"/>
                <a:gd name="connsiteY3" fmla="*/ 0 h 1479177"/>
                <a:gd name="connsiteX4" fmla="*/ 1425388 w 1437962"/>
                <a:gd name="connsiteY4" fmla="*/ 44824 h 1479177"/>
                <a:gd name="connsiteX5" fmla="*/ 1353670 w 1437962"/>
                <a:gd name="connsiteY5" fmla="*/ 537882 h 1479177"/>
                <a:gd name="connsiteX6" fmla="*/ 932329 w 1437962"/>
                <a:gd name="connsiteY6" fmla="*/ 959224 h 1479177"/>
                <a:gd name="connsiteX7" fmla="*/ 394447 w 1437962"/>
                <a:gd name="connsiteY7" fmla="*/ 1219200 h 1479177"/>
                <a:gd name="connsiteX8" fmla="*/ 0 w 1437962"/>
                <a:gd name="connsiteY8" fmla="*/ 1479177 h 1479177"/>
                <a:gd name="connsiteX0" fmla="*/ 0 w 1437962"/>
                <a:gd name="connsiteY0" fmla="*/ 1491512 h 1491512"/>
                <a:gd name="connsiteX1" fmla="*/ 197223 w 1437962"/>
                <a:gd name="connsiteY1" fmla="*/ 855017 h 1491512"/>
                <a:gd name="connsiteX2" fmla="*/ 797859 w 1437962"/>
                <a:gd name="connsiteY2" fmla="*/ 75088 h 1491512"/>
                <a:gd name="connsiteX3" fmla="*/ 1183341 w 1437962"/>
                <a:gd name="connsiteY3" fmla="*/ 12335 h 1491512"/>
                <a:gd name="connsiteX4" fmla="*/ 1425388 w 1437962"/>
                <a:gd name="connsiteY4" fmla="*/ 57159 h 1491512"/>
                <a:gd name="connsiteX5" fmla="*/ 1353670 w 1437962"/>
                <a:gd name="connsiteY5" fmla="*/ 550217 h 1491512"/>
                <a:gd name="connsiteX6" fmla="*/ 932329 w 1437962"/>
                <a:gd name="connsiteY6" fmla="*/ 971559 h 1491512"/>
                <a:gd name="connsiteX7" fmla="*/ 394447 w 1437962"/>
                <a:gd name="connsiteY7" fmla="*/ 1231535 h 1491512"/>
                <a:gd name="connsiteX8" fmla="*/ 0 w 1437962"/>
                <a:gd name="connsiteY8" fmla="*/ 1491512 h 1491512"/>
                <a:gd name="connsiteX0" fmla="*/ 0 w 1437962"/>
                <a:gd name="connsiteY0" fmla="*/ 1499557 h 1499557"/>
                <a:gd name="connsiteX1" fmla="*/ 197223 w 1437962"/>
                <a:gd name="connsiteY1" fmla="*/ 863062 h 1499557"/>
                <a:gd name="connsiteX2" fmla="*/ 797859 w 1437962"/>
                <a:gd name="connsiteY2" fmla="*/ 83133 h 1499557"/>
                <a:gd name="connsiteX3" fmla="*/ 1183341 w 1437962"/>
                <a:gd name="connsiteY3" fmla="*/ 20380 h 1499557"/>
                <a:gd name="connsiteX4" fmla="*/ 1425388 w 1437962"/>
                <a:gd name="connsiteY4" fmla="*/ 65204 h 1499557"/>
                <a:gd name="connsiteX5" fmla="*/ 1353670 w 1437962"/>
                <a:gd name="connsiteY5" fmla="*/ 558262 h 1499557"/>
                <a:gd name="connsiteX6" fmla="*/ 932329 w 1437962"/>
                <a:gd name="connsiteY6" fmla="*/ 979604 h 1499557"/>
                <a:gd name="connsiteX7" fmla="*/ 394447 w 1437962"/>
                <a:gd name="connsiteY7" fmla="*/ 1239580 h 1499557"/>
                <a:gd name="connsiteX8" fmla="*/ 0 w 1437962"/>
                <a:gd name="connsiteY8" fmla="*/ 1499557 h 1499557"/>
                <a:gd name="connsiteX0" fmla="*/ 6438 w 1444400"/>
                <a:gd name="connsiteY0" fmla="*/ 1499557 h 1499557"/>
                <a:gd name="connsiteX1" fmla="*/ 203661 w 1444400"/>
                <a:gd name="connsiteY1" fmla="*/ 863062 h 1499557"/>
                <a:gd name="connsiteX2" fmla="*/ 804297 w 1444400"/>
                <a:gd name="connsiteY2" fmla="*/ 83133 h 1499557"/>
                <a:gd name="connsiteX3" fmla="*/ 1189779 w 1444400"/>
                <a:gd name="connsiteY3" fmla="*/ 20380 h 1499557"/>
                <a:gd name="connsiteX4" fmla="*/ 1431826 w 1444400"/>
                <a:gd name="connsiteY4" fmla="*/ 65204 h 1499557"/>
                <a:gd name="connsiteX5" fmla="*/ 1360108 w 1444400"/>
                <a:gd name="connsiteY5" fmla="*/ 558262 h 1499557"/>
                <a:gd name="connsiteX6" fmla="*/ 938767 w 1444400"/>
                <a:gd name="connsiteY6" fmla="*/ 979604 h 1499557"/>
                <a:gd name="connsiteX7" fmla="*/ 400885 w 1444400"/>
                <a:gd name="connsiteY7" fmla="*/ 1239580 h 1499557"/>
                <a:gd name="connsiteX8" fmla="*/ 6438 w 1444400"/>
                <a:gd name="connsiteY8" fmla="*/ 1499557 h 1499557"/>
                <a:gd name="connsiteX0" fmla="*/ 6438 w 1444400"/>
                <a:gd name="connsiteY0" fmla="*/ 1499557 h 1510032"/>
                <a:gd name="connsiteX1" fmla="*/ 203661 w 1444400"/>
                <a:gd name="connsiteY1" fmla="*/ 863062 h 1510032"/>
                <a:gd name="connsiteX2" fmla="*/ 804297 w 1444400"/>
                <a:gd name="connsiteY2" fmla="*/ 83133 h 1510032"/>
                <a:gd name="connsiteX3" fmla="*/ 1189779 w 1444400"/>
                <a:gd name="connsiteY3" fmla="*/ 20380 h 1510032"/>
                <a:gd name="connsiteX4" fmla="*/ 1431826 w 1444400"/>
                <a:gd name="connsiteY4" fmla="*/ 65204 h 1510032"/>
                <a:gd name="connsiteX5" fmla="*/ 1360108 w 1444400"/>
                <a:gd name="connsiteY5" fmla="*/ 558262 h 1510032"/>
                <a:gd name="connsiteX6" fmla="*/ 938767 w 1444400"/>
                <a:gd name="connsiteY6" fmla="*/ 979604 h 1510032"/>
                <a:gd name="connsiteX7" fmla="*/ 400885 w 1444400"/>
                <a:gd name="connsiteY7" fmla="*/ 1239580 h 1510032"/>
                <a:gd name="connsiteX8" fmla="*/ 6438 w 1444400"/>
                <a:gd name="connsiteY8" fmla="*/ 1499557 h 1510032"/>
                <a:gd name="connsiteX0" fmla="*/ 6438 w 1444400"/>
                <a:gd name="connsiteY0" fmla="*/ 1499557 h 1510032"/>
                <a:gd name="connsiteX1" fmla="*/ 203661 w 1444400"/>
                <a:gd name="connsiteY1" fmla="*/ 863062 h 1510032"/>
                <a:gd name="connsiteX2" fmla="*/ 804297 w 1444400"/>
                <a:gd name="connsiteY2" fmla="*/ 83133 h 1510032"/>
                <a:gd name="connsiteX3" fmla="*/ 1189779 w 1444400"/>
                <a:gd name="connsiteY3" fmla="*/ 20380 h 1510032"/>
                <a:gd name="connsiteX4" fmla="*/ 1431826 w 1444400"/>
                <a:gd name="connsiteY4" fmla="*/ 65204 h 1510032"/>
                <a:gd name="connsiteX5" fmla="*/ 1360108 w 1444400"/>
                <a:gd name="connsiteY5" fmla="*/ 558262 h 1510032"/>
                <a:gd name="connsiteX6" fmla="*/ 938767 w 1444400"/>
                <a:gd name="connsiteY6" fmla="*/ 979604 h 1510032"/>
                <a:gd name="connsiteX7" fmla="*/ 400885 w 1444400"/>
                <a:gd name="connsiteY7" fmla="*/ 1239580 h 1510032"/>
                <a:gd name="connsiteX8" fmla="*/ 6438 w 1444400"/>
                <a:gd name="connsiteY8" fmla="*/ 1499557 h 1510032"/>
                <a:gd name="connsiteX0" fmla="*/ 6438 w 1472793"/>
                <a:gd name="connsiteY0" fmla="*/ 1505090 h 1515565"/>
                <a:gd name="connsiteX1" fmla="*/ 203661 w 1472793"/>
                <a:gd name="connsiteY1" fmla="*/ 868595 h 1515565"/>
                <a:gd name="connsiteX2" fmla="*/ 804297 w 1472793"/>
                <a:gd name="connsiteY2" fmla="*/ 88666 h 1515565"/>
                <a:gd name="connsiteX3" fmla="*/ 1431826 w 1472793"/>
                <a:gd name="connsiteY3" fmla="*/ 70737 h 1515565"/>
                <a:gd name="connsiteX4" fmla="*/ 1360108 w 1472793"/>
                <a:gd name="connsiteY4" fmla="*/ 563795 h 1515565"/>
                <a:gd name="connsiteX5" fmla="*/ 938767 w 1472793"/>
                <a:gd name="connsiteY5" fmla="*/ 985137 h 1515565"/>
                <a:gd name="connsiteX6" fmla="*/ 400885 w 1472793"/>
                <a:gd name="connsiteY6" fmla="*/ 1245113 h 1515565"/>
                <a:gd name="connsiteX7" fmla="*/ 6438 w 1472793"/>
                <a:gd name="connsiteY7" fmla="*/ 1505090 h 1515565"/>
                <a:gd name="connsiteX0" fmla="*/ 6438 w 1472793"/>
                <a:gd name="connsiteY0" fmla="*/ 1505090 h 1505090"/>
                <a:gd name="connsiteX1" fmla="*/ 203661 w 1472793"/>
                <a:gd name="connsiteY1" fmla="*/ 868595 h 1505090"/>
                <a:gd name="connsiteX2" fmla="*/ 804297 w 1472793"/>
                <a:gd name="connsiteY2" fmla="*/ 88666 h 1505090"/>
                <a:gd name="connsiteX3" fmla="*/ 1431826 w 1472793"/>
                <a:gd name="connsiteY3" fmla="*/ 70737 h 1505090"/>
                <a:gd name="connsiteX4" fmla="*/ 1360108 w 1472793"/>
                <a:gd name="connsiteY4" fmla="*/ 563795 h 1505090"/>
                <a:gd name="connsiteX5" fmla="*/ 938767 w 1472793"/>
                <a:gd name="connsiteY5" fmla="*/ 985137 h 1505090"/>
                <a:gd name="connsiteX6" fmla="*/ 400885 w 1472793"/>
                <a:gd name="connsiteY6" fmla="*/ 1245113 h 1505090"/>
                <a:gd name="connsiteX7" fmla="*/ 6438 w 1472793"/>
                <a:gd name="connsiteY7" fmla="*/ 1505090 h 1505090"/>
                <a:gd name="connsiteX0" fmla="*/ 0 w 1466355"/>
                <a:gd name="connsiteY0" fmla="*/ 1505090 h 1505090"/>
                <a:gd name="connsiteX1" fmla="*/ 197223 w 1466355"/>
                <a:gd name="connsiteY1" fmla="*/ 868595 h 1505090"/>
                <a:gd name="connsiteX2" fmla="*/ 797859 w 1466355"/>
                <a:gd name="connsiteY2" fmla="*/ 88666 h 1505090"/>
                <a:gd name="connsiteX3" fmla="*/ 1425388 w 1466355"/>
                <a:gd name="connsiteY3" fmla="*/ 70737 h 1505090"/>
                <a:gd name="connsiteX4" fmla="*/ 1353670 w 1466355"/>
                <a:gd name="connsiteY4" fmla="*/ 563795 h 1505090"/>
                <a:gd name="connsiteX5" fmla="*/ 932329 w 1466355"/>
                <a:gd name="connsiteY5" fmla="*/ 985137 h 1505090"/>
                <a:gd name="connsiteX6" fmla="*/ 394447 w 1466355"/>
                <a:gd name="connsiteY6" fmla="*/ 1245113 h 1505090"/>
                <a:gd name="connsiteX7" fmla="*/ 0 w 1466355"/>
                <a:gd name="connsiteY7" fmla="*/ 1505090 h 15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355" h="1505090">
                  <a:moveTo>
                    <a:pt x="0" y="1505090"/>
                  </a:moveTo>
                  <a:cubicBezTo>
                    <a:pt x="38847" y="1307867"/>
                    <a:pt x="64247" y="1104666"/>
                    <a:pt x="197223" y="868595"/>
                  </a:cubicBezTo>
                  <a:cubicBezTo>
                    <a:pt x="330199" y="632524"/>
                    <a:pt x="593165" y="221642"/>
                    <a:pt x="797859" y="88666"/>
                  </a:cubicBezTo>
                  <a:cubicBezTo>
                    <a:pt x="1002553" y="-44310"/>
                    <a:pt x="1332753" y="-8451"/>
                    <a:pt x="1425388" y="70737"/>
                  </a:cubicBezTo>
                  <a:cubicBezTo>
                    <a:pt x="1518023" y="149925"/>
                    <a:pt x="1435847" y="411395"/>
                    <a:pt x="1353670" y="563795"/>
                  </a:cubicBezTo>
                  <a:cubicBezTo>
                    <a:pt x="1271494" y="716195"/>
                    <a:pt x="1111623" y="898478"/>
                    <a:pt x="932329" y="985137"/>
                  </a:cubicBezTo>
                  <a:lnTo>
                    <a:pt x="394447" y="1245113"/>
                  </a:lnTo>
                  <a:cubicBezTo>
                    <a:pt x="215153" y="1331772"/>
                    <a:pt x="176307" y="1406478"/>
                    <a:pt x="0" y="1505090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088F75A7-7F32-1F5A-B5D9-AB11D336A6C0}"/>
                </a:ext>
              </a:extLst>
            </p:cNvPr>
            <p:cNvSpPr txBox="1"/>
            <p:nvPr/>
          </p:nvSpPr>
          <p:spPr>
            <a:xfrm rot="18908377">
              <a:off x="6875041" y="3015211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1600" dirty="0">
                  <a:solidFill>
                    <a:prstClr val="black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Fusion</a:t>
              </a:r>
              <a:endParaRPr lang="ja-JP" altLang="en-US" sz="1600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A63B6DBC-8C0F-8AD7-F5C6-2AD290305190}"/>
                </a:ext>
              </a:extLst>
            </p:cNvPr>
            <p:cNvSpPr txBox="1"/>
            <p:nvPr/>
          </p:nvSpPr>
          <p:spPr>
            <a:xfrm>
              <a:off x="6194457" y="2648457"/>
              <a:ext cx="809517" cy="246221"/>
            </a:xfrm>
            <a:prstGeom prst="rect">
              <a:avLst/>
            </a:prstGeom>
            <a:noFill/>
            <a:ln w="254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23585"/>
                        <a:gd name="connsiteY0" fmla="*/ 0 h 338554"/>
                        <a:gd name="connsiteX1" fmla="*/ 574481 w 3023585"/>
                        <a:gd name="connsiteY1" fmla="*/ 0 h 338554"/>
                        <a:gd name="connsiteX2" fmla="*/ 1088491 w 3023585"/>
                        <a:gd name="connsiteY2" fmla="*/ 0 h 338554"/>
                        <a:gd name="connsiteX3" fmla="*/ 1753679 w 3023585"/>
                        <a:gd name="connsiteY3" fmla="*/ 0 h 338554"/>
                        <a:gd name="connsiteX4" fmla="*/ 2328160 w 3023585"/>
                        <a:gd name="connsiteY4" fmla="*/ 0 h 338554"/>
                        <a:gd name="connsiteX5" fmla="*/ 3023585 w 3023585"/>
                        <a:gd name="connsiteY5" fmla="*/ 0 h 338554"/>
                        <a:gd name="connsiteX6" fmla="*/ 3023585 w 3023585"/>
                        <a:gd name="connsiteY6" fmla="*/ 338554 h 338554"/>
                        <a:gd name="connsiteX7" fmla="*/ 2418868 w 3023585"/>
                        <a:gd name="connsiteY7" fmla="*/ 338554 h 338554"/>
                        <a:gd name="connsiteX8" fmla="*/ 1753679 w 3023585"/>
                        <a:gd name="connsiteY8" fmla="*/ 338554 h 338554"/>
                        <a:gd name="connsiteX9" fmla="*/ 1239670 w 3023585"/>
                        <a:gd name="connsiteY9" fmla="*/ 338554 h 338554"/>
                        <a:gd name="connsiteX10" fmla="*/ 634953 w 3023585"/>
                        <a:gd name="connsiteY10" fmla="*/ 338554 h 338554"/>
                        <a:gd name="connsiteX11" fmla="*/ 0 w 3023585"/>
                        <a:gd name="connsiteY11" fmla="*/ 338554 h 338554"/>
                        <a:gd name="connsiteX12" fmla="*/ 0 w 3023585"/>
                        <a:gd name="connsiteY12" fmla="*/ 0 h 338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23585" h="338554" extrusionOk="0">
                          <a:moveTo>
                            <a:pt x="0" y="0"/>
                          </a:moveTo>
                          <a:cubicBezTo>
                            <a:pt x="255915" y="11473"/>
                            <a:pt x="310886" y="-10915"/>
                            <a:pt x="574481" y="0"/>
                          </a:cubicBezTo>
                          <a:cubicBezTo>
                            <a:pt x="838076" y="10915"/>
                            <a:pt x="882601" y="-18989"/>
                            <a:pt x="1088491" y="0"/>
                          </a:cubicBezTo>
                          <a:cubicBezTo>
                            <a:pt x="1294381" y="18989"/>
                            <a:pt x="1531227" y="7166"/>
                            <a:pt x="1753679" y="0"/>
                          </a:cubicBezTo>
                          <a:cubicBezTo>
                            <a:pt x="1976131" y="-7166"/>
                            <a:pt x="2087572" y="-24258"/>
                            <a:pt x="2328160" y="0"/>
                          </a:cubicBezTo>
                          <a:cubicBezTo>
                            <a:pt x="2568748" y="24258"/>
                            <a:pt x="2816885" y="-12911"/>
                            <a:pt x="3023585" y="0"/>
                          </a:cubicBezTo>
                          <a:cubicBezTo>
                            <a:pt x="3029471" y="121780"/>
                            <a:pt x="3038339" y="199125"/>
                            <a:pt x="3023585" y="338554"/>
                          </a:cubicBezTo>
                          <a:cubicBezTo>
                            <a:pt x="2896903" y="362272"/>
                            <a:pt x="2633296" y="326477"/>
                            <a:pt x="2418868" y="338554"/>
                          </a:cubicBezTo>
                          <a:cubicBezTo>
                            <a:pt x="2204440" y="350631"/>
                            <a:pt x="1943573" y="354471"/>
                            <a:pt x="1753679" y="338554"/>
                          </a:cubicBezTo>
                          <a:cubicBezTo>
                            <a:pt x="1563785" y="322637"/>
                            <a:pt x="1403011" y="355737"/>
                            <a:pt x="1239670" y="338554"/>
                          </a:cubicBezTo>
                          <a:cubicBezTo>
                            <a:pt x="1076329" y="321371"/>
                            <a:pt x="781174" y="312648"/>
                            <a:pt x="634953" y="338554"/>
                          </a:cubicBezTo>
                          <a:cubicBezTo>
                            <a:pt x="488732" y="364460"/>
                            <a:pt x="287260" y="349940"/>
                            <a:pt x="0" y="338554"/>
                          </a:cubicBezTo>
                          <a:cubicBezTo>
                            <a:pt x="-9657" y="242476"/>
                            <a:pt x="-16124" y="122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none" lIns="0" tIns="0" rIns="0" bIns="0" rtlCol="0">
              <a:spAutoFit/>
            </a:bodyPr>
            <a:lstStyle/>
            <a:p>
              <a:pPr defTabSz="457200"/>
              <a:r>
                <a: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Additive</a:t>
              </a:r>
              <a:endParaRPr lang="ja-JP" altLang="en-US" sz="1600" b="1" dirty="0">
                <a:solidFill>
                  <a:srgbClr val="FF0000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4134072-7FAD-EBC8-3D8F-B045D38A61D1}"/>
              </a:ext>
            </a:extLst>
          </p:cNvPr>
          <p:cNvSpPr txBox="1"/>
          <p:nvPr/>
        </p:nvSpPr>
        <p:spPr>
          <a:xfrm>
            <a:off x="7944714" y="2991050"/>
            <a:ext cx="3642344" cy="338554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23585"/>
                      <a:gd name="connsiteY0" fmla="*/ 0 h 338554"/>
                      <a:gd name="connsiteX1" fmla="*/ 574481 w 3023585"/>
                      <a:gd name="connsiteY1" fmla="*/ 0 h 338554"/>
                      <a:gd name="connsiteX2" fmla="*/ 1088491 w 3023585"/>
                      <a:gd name="connsiteY2" fmla="*/ 0 h 338554"/>
                      <a:gd name="connsiteX3" fmla="*/ 1753679 w 3023585"/>
                      <a:gd name="connsiteY3" fmla="*/ 0 h 338554"/>
                      <a:gd name="connsiteX4" fmla="*/ 2328160 w 3023585"/>
                      <a:gd name="connsiteY4" fmla="*/ 0 h 338554"/>
                      <a:gd name="connsiteX5" fmla="*/ 3023585 w 3023585"/>
                      <a:gd name="connsiteY5" fmla="*/ 0 h 338554"/>
                      <a:gd name="connsiteX6" fmla="*/ 3023585 w 3023585"/>
                      <a:gd name="connsiteY6" fmla="*/ 338554 h 338554"/>
                      <a:gd name="connsiteX7" fmla="*/ 2418868 w 3023585"/>
                      <a:gd name="connsiteY7" fmla="*/ 338554 h 338554"/>
                      <a:gd name="connsiteX8" fmla="*/ 1753679 w 3023585"/>
                      <a:gd name="connsiteY8" fmla="*/ 338554 h 338554"/>
                      <a:gd name="connsiteX9" fmla="*/ 1239670 w 3023585"/>
                      <a:gd name="connsiteY9" fmla="*/ 338554 h 338554"/>
                      <a:gd name="connsiteX10" fmla="*/ 634953 w 3023585"/>
                      <a:gd name="connsiteY10" fmla="*/ 338554 h 338554"/>
                      <a:gd name="connsiteX11" fmla="*/ 0 w 3023585"/>
                      <a:gd name="connsiteY11" fmla="*/ 338554 h 338554"/>
                      <a:gd name="connsiteX12" fmla="*/ 0 w 3023585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3585" h="338554" extrusionOk="0">
                        <a:moveTo>
                          <a:pt x="0" y="0"/>
                        </a:moveTo>
                        <a:cubicBezTo>
                          <a:pt x="255915" y="11473"/>
                          <a:pt x="310886" y="-10915"/>
                          <a:pt x="574481" y="0"/>
                        </a:cubicBezTo>
                        <a:cubicBezTo>
                          <a:pt x="838076" y="10915"/>
                          <a:pt x="882601" y="-18989"/>
                          <a:pt x="1088491" y="0"/>
                        </a:cubicBezTo>
                        <a:cubicBezTo>
                          <a:pt x="1294381" y="18989"/>
                          <a:pt x="1531227" y="7166"/>
                          <a:pt x="1753679" y="0"/>
                        </a:cubicBezTo>
                        <a:cubicBezTo>
                          <a:pt x="1976131" y="-7166"/>
                          <a:pt x="2087572" y="-24258"/>
                          <a:pt x="2328160" y="0"/>
                        </a:cubicBezTo>
                        <a:cubicBezTo>
                          <a:pt x="2568748" y="24258"/>
                          <a:pt x="2816885" y="-12911"/>
                          <a:pt x="3023585" y="0"/>
                        </a:cubicBezTo>
                        <a:cubicBezTo>
                          <a:pt x="3029471" y="121780"/>
                          <a:pt x="3038339" y="199125"/>
                          <a:pt x="3023585" y="338554"/>
                        </a:cubicBezTo>
                        <a:cubicBezTo>
                          <a:pt x="2896903" y="362272"/>
                          <a:pt x="2633296" y="326477"/>
                          <a:pt x="2418868" y="338554"/>
                        </a:cubicBezTo>
                        <a:cubicBezTo>
                          <a:pt x="2204440" y="350631"/>
                          <a:pt x="1943573" y="354471"/>
                          <a:pt x="1753679" y="338554"/>
                        </a:cubicBezTo>
                        <a:cubicBezTo>
                          <a:pt x="1563785" y="322637"/>
                          <a:pt x="1403011" y="355737"/>
                          <a:pt x="1239670" y="338554"/>
                        </a:cubicBezTo>
                        <a:cubicBezTo>
                          <a:pt x="1076329" y="321371"/>
                          <a:pt x="781174" y="312648"/>
                          <a:pt x="634953" y="338554"/>
                        </a:cubicBezTo>
                        <a:cubicBezTo>
                          <a:pt x="488732" y="364460"/>
                          <a:pt x="287260" y="349940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600" b="1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Access to the upper right direction.</a:t>
            </a:r>
            <a:endParaRPr lang="ja-JP" altLang="en-US" sz="1600" b="1" dirty="0">
              <a:solidFill>
                <a:prstClr val="black"/>
              </a:solidFill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A2993557-A212-3F16-9C06-EAA4725A583C}"/>
                  </a:ext>
                </a:extLst>
              </p:cNvPr>
              <p:cNvSpPr txBox="1"/>
              <p:nvPr/>
            </p:nvSpPr>
            <p:spPr>
              <a:xfrm>
                <a:off x="263750" y="2640898"/>
                <a:ext cx="1927131" cy="338554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23585"/>
                          <a:gd name="connsiteY0" fmla="*/ 0 h 338554"/>
                          <a:gd name="connsiteX1" fmla="*/ 574481 w 3023585"/>
                          <a:gd name="connsiteY1" fmla="*/ 0 h 338554"/>
                          <a:gd name="connsiteX2" fmla="*/ 1088491 w 3023585"/>
                          <a:gd name="connsiteY2" fmla="*/ 0 h 338554"/>
                          <a:gd name="connsiteX3" fmla="*/ 1753679 w 3023585"/>
                          <a:gd name="connsiteY3" fmla="*/ 0 h 338554"/>
                          <a:gd name="connsiteX4" fmla="*/ 2328160 w 3023585"/>
                          <a:gd name="connsiteY4" fmla="*/ 0 h 338554"/>
                          <a:gd name="connsiteX5" fmla="*/ 3023585 w 3023585"/>
                          <a:gd name="connsiteY5" fmla="*/ 0 h 338554"/>
                          <a:gd name="connsiteX6" fmla="*/ 3023585 w 3023585"/>
                          <a:gd name="connsiteY6" fmla="*/ 338554 h 338554"/>
                          <a:gd name="connsiteX7" fmla="*/ 2418868 w 3023585"/>
                          <a:gd name="connsiteY7" fmla="*/ 338554 h 338554"/>
                          <a:gd name="connsiteX8" fmla="*/ 1753679 w 3023585"/>
                          <a:gd name="connsiteY8" fmla="*/ 338554 h 338554"/>
                          <a:gd name="connsiteX9" fmla="*/ 1239670 w 3023585"/>
                          <a:gd name="connsiteY9" fmla="*/ 338554 h 338554"/>
                          <a:gd name="connsiteX10" fmla="*/ 634953 w 3023585"/>
                          <a:gd name="connsiteY10" fmla="*/ 338554 h 338554"/>
                          <a:gd name="connsiteX11" fmla="*/ 0 w 3023585"/>
                          <a:gd name="connsiteY11" fmla="*/ 338554 h 338554"/>
                          <a:gd name="connsiteX12" fmla="*/ 0 w 3023585"/>
                          <a:gd name="connsiteY12" fmla="*/ 0 h 338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023585" h="338554" extrusionOk="0">
                            <a:moveTo>
                              <a:pt x="0" y="0"/>
                            </a:moveTo>
                            <a:cubicBezTo>
                              <a:pt x="255915" y="11473"/>
                              <a:pt x="310886" y="-10915"/>
                              <a:pt x="574481" y="0"/>
                            </a:cubicBezTo>
                            <a:cubicBezTo>
                              <a:pt x="838076" y="10915"/>
                              <a:pt x="882601" y="-18989"/>
                              <a:pt x="1088491" y="0"/>
                            </a:cubicBezTo>
                            <a:cubicBezTo>
                              <a:pt x="1294381" y="18989"/>
                              <a:pt x="1531227" y="7166"/>
                              <a:pt x="1753679" y="0"/>
                            </a:cubicBezTo>
                            <a:cubicBezTo>
                              <a:pt x="1976131" y="-7166"/>
                              <a:pt x="2087572" y="-24258"/>
                              <a:pt x="2328160" y="0"/>
                            </a:cubicBezTo>
                            <a:cubicBezTo>
                              <a:pt x="2568748" y="24258"/>
                              <a:pt x="2816885" y="-12911"/>
                              <a:pt x="3023585" y="0"/>
                            </a:cubicBezTo>
                            <a:cubicBezTo>
                              <a:pt x="3029471" y="121780"/>
                              <a:pt x="3038339" y="199125"/>
                              <a:pt x="3023585" y="338554"/>
                            </a:cubicBezTo>
                            <a:cubicBezTo>
                              <a:pt x="2896903" y="362272"/>
                              <a:pt x="2633296" y="326477"/>
                              <a:pt x="2418868" y="338554"/>
                            </a:cubicBezTo>
                            <a:cubicBezTo>
                              <a:pt x="2204440" y="350631"/>
                              <a:pt x="1943573" y="354471"/>
                              <a:pt x="1753679" y="338554"/>
                            </a:cubicBezTo>
                            <a:cubicBezTo>
                              <a:pt x="1563785" y="322637"/>
                              <a:pt x="1403011" y="355737"/>
                              <a:pt x="1239670" y="338554"/>
                            </a:cubicBezTo>
                            <a:cubicBezTo>
                              <a:pt x="1076329" y="321371"/>
                              <a:pt x="781174" y="312648"/>
                              <a:pt x="634953" y="338554"/>
                            </a:cubicBezTo>
                            <a:cubicBezTo>
                              <a:pt x="488732" y="364460"/>
                              <a:pt x="287260" y="349940"/>
                              <a:pt x="0" y="338554"/>
                            </a:cubicBezTo>
                            <a:cubicBezTo>
                              <a:pt x="-9657" y="242476"/>
                              <a:pt x="-16124" y="12293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Fusion</a:t>
                </a:r>
                <a:r>
                  <a:rPr kumimoji="0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 </a:t>
                </a: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ja-JP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5 MeV/</a:t>
                </a: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A</a:t>
                </a: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)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A2993557-A212-3F16-9C06-EAA4725A5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" y="2640898"/>
                <a:ext cx="1927131" cy="338554"/>
              </a:xfrm>
              <a:prstGeom prst="rect">
                <a:avLst/>
              </a:prstGeom>
              <a:blipFill>
                <a:blip r:embed="rId2"/>
                <a:stretch>
                  <a:fillRect l="-938" t="-1667" b="-16667"/>
                </a:stretch>
              </a:blipFill>
              <a:ln w="25400">
                <a:solidFill>
                  <a:sysClr val="windowText" lastClr="00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23585"/>
                          <a:gd name="connsiteY0" fmla="*/ 0 h 338554"/>
                          <a:gd name="connsiteX1" fmla="*/ 574481 w 3023585"/>
                          <a:gd name="connsiteY1" fmla="*/ 0 h 338554"/>
                          <a:gd name="connsiteX2" fmla="*/ 1088491 w 3023585"/>
                          <a:gd name="connsiteY2" fmla="*/ 0 h 338554"/>
                          <a:gd name="connsiteX3" fmla="*/ 1753679 w 3023585"/>
                          <a:gd name="connsiteY3" fmla="*/ 0 h 338554"/>
                          <a:gd name="connsiteX4" fmla="*/ 2328160 w 3023585"/>
                          <a:gd name="connsiteY4" fmla="*/ 0 h 338554"/>
                          <a:gd name="connsiteX5" fmla="*/ 3023585 w 3023585"/>
                          <a:gd name="connsiteY5" fmla="*/ 0 h 338554"/>
                          <a:gd name="connsiteX6" fmla="*/ 3023585 w 3023585"/>
                          <a:gd name="connsiteY6" fmla="*/ 338554 h 338554"/>
                          <a:gd name="connsiteX7" fmla="*/ 2418868 w 3023585"/>
                          <a:gd name="connsiteY7" fmla="*/ 338554 h 338554"/>
                          <a:gd name="connsiteX8" fmla="*/ 1753679 w 3023585"/>
                          <a:gd name="connsiteY8" fmla="*/ 338554 h 338554"/>
                          <a:gd name="connsiteX9" fmla="*/ 1239670 w 3023585"/>
                          <a:gd name="connsiteY9" fmla="*/ 338554 h 338554"/>
                          <a:gd name="connsiteX10" fmla="*/ 634953 w 3023585"/>
                          <a:gd name="connsiteY10" fmla="*/ 338554 h 338554"/>
                          <a:gd name="connsiteX11" fmla="*/ 0 w 3023585"/>
                          <a:gd name="connsiteY11" fmla="*/ 338554 h 338554"/>
                          <a:gd name="connsiteX12" fmla="*/ 0 w 3023585"/>
                          <a:gd name="connsiteY12" fmla="*/ 0 h 338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023585" h="338554" extrusionOk="0">
                            <a:moveTo>
                              <a:pt x="0" y="0"/>
                            </a:moveTo>
                            <a:cubicBezTo>
                              <a:pt x="255915" y="11473"/>
                              <a:pt x="310886" y="-10915"/>
                              <a:pt x="574481" y="0"/>
                            </a:cubicBezTo>
                            <a:cubicBezTo>
                              <a:pt x="838076" y="10915"/>
                              <a:pt x="882601" y="-18989"/>
                              <a:pt x="1088491" y="0"/>
                            </a:cubicBezTo>
                            <a:cubicBezTo>
                              <a:pt x="1294381" y="18989"/>
                              <a:pt x="1531227" y="7166"/>
                              <a:pt x="1753679" y="0"/>
                            </a:cubicBezTo>
                            <a:cubicBezTo>
                              <a:pt x="1976131" y="-7166"/>
                              <a:pt x="2087572" y="-24258"/>
                              <a:pt x="2328160" y="0"/>
                            </a:cubicBezTo>
                            <a:cubicBezTo>
                              <a:pt x="2568748" y="24258"/>
                              <a:pt x="2816885" y="-12911"/>
                              <a:pt x="3023585" y="0"/>
                            </a:cubicBezTo>
                            <a:cubicBezTo>
                              <a:pt x="3029471" y="121780"/>
                              <a:pt x="3038339" y="199125"/>
                              <a:pt x="3023585" y="338554"/>
                            </a:cubicBezTo>
                            <a:cubicBezTo>
                              <a:pt x="2896903" y="362272"/>
                              <a:pt x="2633296" y="326477"/>
                              <a:pt x="2418868" y="338554"/>
                            </a:cubicBezTo>
                            <a:cubicBezTo>
                              <a:pt x="2204440" y="350631"/>
                              <a:pt x="1943573" y="354471"/>
                              <a:pt x="1753679" y="338554"/>
                            </a:cubicBezTo>
                            <a:cubicBezTo>
                              <a:pt x="1563785" y="322637"/>
                              <a:pt x="1403011" y="355737"/>
                              <a:pt x="1239670" y="338554"/>
                            </a:cubicBezTo>
                            <a:cubicBezTo>
                              <a:pt x="1076329" y="321371"/>
                              <a:pt x="781174" y="312648"/>
                              <a:pt x="634953" y="338554"/>
                            </a:cubicBezTo>
                            <a:cubicBezTo>
                              <a:pt x="488732" y="364460"/>
                              <a:pt x="287260" y="349940"/>
                              <a:pt x="0" y="338554"/>
                            </a:cubicBezTo>
                            <a:cubicBezTo>
                              <a:pt x="-9657" y="242476"/>
                              <a:pt x="-16124" y="12293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6697B3DB-3022-A210-4CC2-91144704B886}"/>
              </a:ext>
            </a:extLst>
          </p:cNvPr>
          <p:cNvGrpSpPr/>
          <p:nvPr/>
        </p:nvGrpSpPr>
        <p:grpSpPr>
          <a:xfrm>
            <a:off x="481154" y="3232377"/>
            <a:ext cx="2863739" cy="657837"/>
            <a:chOff x="1015997" y="3120126"/>
            <a:chExt cx="5613809" cy="1289565"/>
          </a:xfrm>
        </p:grpSpPr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7BF4CDAA-2C8B-B29F-DFE2-AE32B6B3418C}"/>
                </a:ext>
              </a:extLst>
            </p:cNvPr>
            <p:cNvGrpSpPr/>
            <p:nvPr/>
          </p:nvGrpSpPr>
          <p:grpSpPr>
            <a:xfrm>
              <a:off x="1015997" y="3215603"/>
              <a:ext cx="2651674" cy="1171203"/>
              <a:chOff x="1015996" y="3271017"/>
              <a:chExt cx="2651677" cy="1171208"/>
            </a:xfrm>
          </p:grpSpPr>
          <p:sp>
            <p:nvSpPr>
              <p:cNvPr id="118" name="円/楕円 4">
                <a:extLst>
                  <a:ext uri="{FF2B5EF4-FFF2-40B4-BE49-F238E27FC236}">
                    <a16:creationId xmlns:a16="http://schemas.microsoft.com/office/drawing/2014/main" id="{5BE7D6A5-40CC-A9C7-2E1D-632245443B2D}"/>
                  </a:ext>
                </a:extLst>
              </p:cNvPr>
              <p:cNvSpPr/>
              <p:nvPr/>
            </p:nvSpPr>
            <p:spPr>
              <a:xfrm>
                <a:off x="1218878" y="3271017"/>
                <a:ext cx="536031" cy="536030"/>
              </a:xfrm>
              <a:prstGeom prst="ellipse">
                <a:avLst/>
              </a:prstGeom>
              <a:gradFill flip="none" rotWithShape="1"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70AD47">
                      <a:lumMod val="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19" name="円/楕円 5">
                <a:extLst>
                  <a:ext uri="{FF2B5EF4-FFF2-40B4-BE49-F238E27FC236}">
                    <a16:creationId xmlns:a16="http://schemas.microsoft.com/office/drawing/2014/main" id="{FFFA2881-9931-9E07-3976-213C6366BB41}"/>
                  </a:ext>
                </a:extLst>
              </p:cNvPr>
              <p:cNvSpPr/>
              <p:nvPr/>
            </p:nvSpPr>
            <p:spPr>
              <a:xfrm>
                <a:off x="2714950" y="3330610"/>
                <a:ext cx="627354" cy="627353"/>
              </a:xfrm>
              <a:prstGeom prst="ellipse">
                <a:avLst/>
              </a:prstGeom>
              <a:gradFill flip="none" rotWithShape="1">
                <a:gsLst>
                  <a:gs pos="0">
                    <a:srgbClr val="5B9BD5">
                      <a:lumMod val="40000"/>
                      <a:lumOff val="60000"/>
                    </a:srgbClr>
                  </a:gs>
                  <a:gs pos="46000">
                    <a:srgbClr val="5B9BD5">
                      <a:lumMod val="95000"/>
                      <a:lumOff val="5000"/>
                    </a:srgbClr>
                  </a:gs>
                  <a:gs pos="100000">
                    <a:srgbClr val="5B9BD5">
                      <a:lumMod val="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cxnSp>
            <p:nvCxnSpPr>
              <p:cNvPr id="120" name="直線矢印コネクタ 119">
                <a:extLst>
                  <a:ext uri="{FF2B5EF4-FFF2-40B4-BE49-F238E27FC236}">
                    <a16:creationId xmlns:a16="http://schemas.microsoft.com/office/drawing/2014/main" id="{C2D36B15-2258-5162-FA46-799DC194E6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3053" y="3561475"/>
                <a:ext cx="434567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A576F1F2-2D6A-DE27-6039-D29EEDD094B0}"/>
                  </a:ext>
                </a:extLst>
              </p:cNvPr>
              <p:cNvSpPr txBox="1"/>
              <p:nvPr/>
            </p:nvSpPr>
            <p:spPr>
              <a:xfrm>
                <a:off x="2694790" y="4019886"/>
                <a:ext cx="972883" cy="42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Target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E91A5B0B-D4A6-F764-157A-667C05B5A1DA}"/>
                  </a:ext>
                </a:extLst>
              </p:cNvPr>
              <p:cNvSpPr txBox="1"/>
              <p:nvPr/>
            </p:nvSpPr>
            <p:spPr>
              <a:xfrm>
                <a:off x="1015996" y="3874215"/>
                <a:ext cx="1445495" cy="42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Projectile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D37899A5-A751-7196-265E-964D8ACA4F46}"/>
                </a:ext>
              </a:extLst>
            </p:cNvPr>
            <p:cNvGrpSpPr/>
            <p:nvPr/>
          </p:nvGrpSpPr>
          <p:grpSpPr>
            <a:xfrm>
              <a:off x="3857638" y="3120126"/>
              <a:ext cx="2772168" cy="1289565"/>
              <a:chOff x="3857638" y="3120116"/>
              <a:chExt cx="2772168" cy="1289573"/>
            </a:xfrm>
          </p:grpSpPr>
          <p:sp>
            <p:nvSpPr>
              <p:cNvPr id="114" name="円/楕円 6">
                <a:extLst>
                  <a:ext uri="{FF2B5EF4-FFF2-40B4-BE49-F238E27FC236}">
                    <a16:creationId xmlns:a16="http://schemas.microsoft.com/office/drawing/2014/main" id="{F8A6F206-AB91-E73C-AA57-E439B79ECCB8}"/>
                  </a:ext>
                </a:extLst>
              </p:cNvPr>
              <p:cNvSpPr/>
              <p:nvPr/>
            </p:nvSpPr>
            <p:spPr>
              <a:xfrm>
                <a:off x="4885280" y="3120116"/>
                <a:ext cx="771871" cy="77187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BCAECE"/>
                  </a:gs>
                  <a:gs pos="0">
                    <a:srgbClr val="FFC000">
                      <a:lumMod val="60000"/>
                    </a:srgbClr>
                  </a:gs>
                </a:gsLst>
                <a:lin ang="135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15" name="右矢印 10">
                <a:extLst>
                  <a:ext uri="{FF2B5EF4-FFF2-40B4-BE49-F238E27FC236}">
                    <a16:creationId xmlns:a16="http://schemas.microsoft.com/office/drawing/2014/main" id="{7E3AF059-6791-B2A5-6971-D16EE8990576}"/>
                  </a:ext>
                </a:extLst>
              </p:cNvPr>
              <p:cNvSpPr/>
              <p:nvPr/>
            </p:nvSpPr>
            <p:spPr>
              <a:xfrm>
                <a:off x="3857638" y="3280881"/>
                <a:ext cx="715224" cy="461726"/>
              </a:xfrm>
              <a:prstGeom prst="rightArrow">
                <a:avLst/>
              </a:prstGeom>
              <a:gradFill flip="none" rotWithShape="1"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70AD47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cxnSp>
            <p:nvCxnSpPr>
              <p:cNvPr id="116" name="直線矢印コネクタ 115">
                <a:extLst>
                  <a:ext uri="{FF2B5EF4-FFF2-40B4-BE49-F238E27FC236}">
                    <a16:creationId xmlns:a16="http://schemas.microsoft.com/office/drawing/2014/main" id="{671F4566-847C-88E2-2256-8E9B07D67E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0310" y="3527359"/>
                <a:ext cx="28228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66C8390F-A410-1CC6-66C7-C6397172BF41}"/>
                  </a:ext>
                </a:extLst>
              </p:cNvPr>
              <p:cNvSpPr txBox="1"/>
              <p:nvPr/>
            </p:nvSpPr>
            <p:spPr>
              <a:xfrm>
                <a:off x="4914067" y="3987349"/>
                <a:ext cx="1715739" cy="422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Compound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5DC44EC9-1F45-433A-E200-078D0ECBAE13}"/>
              </a:ext>
            </a:extLst>
          </p:cNvPr>
          <p:cNvGrpSpPr/>
          <p:nvPr/>
        </p:nvGrpSpPr>
        <p:grpSpPr>
          <a:xfrm>
            <a:off x="4823679" y="440573"/>
            <a:ext cx="2684947" cy="1683441"/>
            <a:chOff x="4823679" y="440573"/>
            <a:chExt cx="2684947" cy="1683441"/>
          </a:xfrm>
        </p:grpSpPr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21CA4FC5-3AC8-9AB7-1B7F-6AA10D55C747}"/>
                </a:ext>
              </a:extLst>
            </p:cNvPr>
            <p:cNvGrpSpPr/>
            <p:nvPr/>
          </p:nvGrpSpPr>
          <p:grpSpPr>
            <a:xfrm>
              <a:off x="5452343" y="440573"/>
              <a:ext cx="2056283" cy="1510529"/>
              <a:chOff x="882776" y="2141848"/>
              <a:chExt cx="2056283" cy="1510529"/>
            </a:xfrm>
          </p:grpSpPr>
          <p:grpSp>
            <p:nvGrpSpPr>
              <p:cNvPr id="149" name="グループ化 148">
                <a:extLst>
                  <a:ext uri="{FF2B5EF4-FFF2-40B4-BE49-F238E27FC236}">
                    <a16:creationId xmlns:a16="http://schemas.microsoft.com/office/drawing/2014/main" id="{D36C5D60-8891-3371-677A-78A1656E85D7}"/>
                  </a:ext>
                </a:extLst>
              </p:cNvPr>
              <p:cNvGrpSpPr/>
              <p:nvPr/>
            </p:nvGrpSpPr>
            <p:grpSpPr>
              <a:xfrm>
                <a:off x="882776" y="2412650"/>
                <a:ext cx="1800000" cy="1239727"/>
                <a:chOff x="1080000" y="2000273"/>
                <a:chExt cx="1800000" cy="1239727"/>
              </a:xfrm>
            </p:grpSpPr>
            <p:cxnSp>
              <p:nvCxnSpPr>
                <p:cNvPr id="152" name="直線コネクタ 151">
                  <a:extLst>
                    <a:ext uri="{FF2B5EF4-FFF2-40B4-BE49-F238E27FC236}">
                      <a16:creationId xmlns:a16="http://schemas.microsoft.com/office/drawing/2014/main" id="{FE8D062F-24CD-44E4-42E1-59E0061030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000" y="2340000"/>
                  <a:ext cx="18000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153" name="直線コネクタ 152">
                  <a:extLst>
                    <a:ext uri="{FF2B5EF4-FFF2-40B4-BE49-F238E27FC236}">
                      <a16:creationId xmlns:a16="http://schemas.microsoft.com/office/drawing/2014/main" id="{6C86C8C5-2877-5B66-0A21-DFB8A33CE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80000" y="2000273"/>
                  <a:ext cx="0" cy="123972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6F7B222C-0089-400C-4F98-3AECBA2AC821}"/>
                    </a:ext>
                  </a:extLst>
                </p:cNvPr>
                <p:cNvSpPr txBox="1"/>
                <p:nvPr/>
              </p:nvSpPr>
              <p:spPr>
                <a:xfrm>
                  <a:off x="1573596" y="2160494"/>
                  <a:ext cx="825932" cy="369332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Target</a:t>
                  </a: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DE3C13CD-3719-361A-0601-7AE0B8D94A38}"/>
                  </a:ext>
                </a:extLst>
              </p:cNvPr>
              <p:cNvSpPr txBox="1"/>
              <p:nvPr/>
            </p:nvSpPr>
            <p:spPr>
              <a:xfrm>
                <a:off x="2791583" y="2613877"/>
                <a:ext cx="1474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N</a:t>
                </a:r>
                <a:endParaRPr kumimoji="0" lang="ja-JP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44BFEAEB-C2AD-6B51-DD74-20B35B7033E5}"/>
                  </a:ext>
                </a:extLst>
              </p:cNvPr>
              <p:cNvSpPr txBox="1"/>
              <p:nvPr/>
            </p:nvSpPr>
            <p:spPr>
              <a:xfrm>
                <a:off x="1744472" y="2141848"/>
                <a:ext cx="125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Z</a:t>
                </a:r>
                <a:endParaRPr kumimoji="0" lang="ja-JP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D45DA20F-C02F-822C-8DCF-C0559512EA13}"/>
                </a:ext>
              </a:extLst>
            </p:cNvPr>
            <p:cNvSpPr txBox="1"/>
            <p:nvPr/>
          </p:nvSpPr>
          <p:spPr>
            <a:xfrm>
              <a:off x="4823679" y="653933"/>
              <a:ext cx="1117294" cy="246221"/>
            </a:xfrm>
            <a:prstGeom prst="rect">
              <a:avLst/>
            </a:prstGeom>
            <a:noFill/>
            <a:ln w="254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23585"/>
                        <a:gd name="connsiteY0" fmla="*/ 0 h 338554"/>
                        <a:gd name="connsiteX1" fmla="*/ 574481 w 3023585"/>
                        <a:gd name="connsiteY1" fmla="*/ 0 h 338554"/>
                        <a:gd name="connsiteX2" fmla="*/ 1088491 w 3023585"/>
                        <a:gd name="connsiteY2" fmla="*/ 0 h 338554"/>
                        <a:gd name="connsiteX3" fmla="*/ 1753679 w 3023585"/>
                        <a:gd name="connsiteY3" fmla="*/ 0 h 338554"/>
                        <a:gd name="connsiteX4" fmla="*/ 2328160 w 3023585"/>
                        <a:gd name="connsiteY4" fmla="*/ 0 h 338554"/>
                        <a:gd name="connsiteX5" fmla="*/ 3023585 w 3023585"/>
                        <a:gd name="connsiteY5" fmla="*/ 0 h 338554"/>
                        <a:gd name="connsiteX6" fmla="*/ 3023585 w 3023585"/>
                        <a:gd name="connsiteY6" fmla="*/ 338554 h 338554"/>
                        <a:gd name="connsiteX7" fmla="*/ 2418868 w 3023585"/>
                        <a:gd name="connsiteY7" fmla="*/ 338554 h 338554"/>
                        <a:gd name="connsiteX8" fmla="*/ 1753679 w 3023585"/>
                        <a:gd name="connsiteY8" fmla="*/ 338554 h 338554"/>
                        <a:gd name="connsiteX9" fmla="*/ 1239670 w 3023585"/>
                        <a:gd name="connsiteY9" fmla="*/ 338554 h 338554"/>
                        <a:gd name="connsiteX10" fmla="*/ 634953 w 3023585"/>
                        <a:gd name="connsiteY10" fmla="*/ 338554 h 338554"/>
                        <a:gd name="connsiteX11" fmla="*/ 0 w 3023585"/>
                        <a:gd name="connsiteY11" fmla="*/ 338554 h 338554"/>
                        <a:gd name="connsiteX12" fmla="*/ 0 w 3023585"/>
                        <a:gd name="connsiteY12" fmla="*/ 0 h 338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23585" h="338554" extrusionOk="0">
                          <a:moveTo>
                            <a:pt x="0" y="0"/>
                          </a:moveTo>
                          <a:cubicBezTo>
                            <a:pt x="255915" y="11473"/>
                            <a:pt x="310886" y="-10915"/>
                            <a:pt x="574481" y="0"/>
                          </a:cubicBezTo>
                          <a:cubicBezTo>
                            <a:pt x="838076" y="10915"/>
                            <a:pt x="882601" y="-18989"/>
                            <a:pt x="1088491" y="0"/>
                          </a:cubicBezTo>
                          <a:cubicBezTo>
                            <a:pt x="1294381" y="18989"/>
                            <a:pt x="1531227" y="7166"/>
                            <a:pt x="1753679" y="0"/>
                          </a:cubicBezTo>
                          <a:cubicBezTo>
                            <a:pt x="1976131" y="-7166"/>
                            <a:pt x="2087572" y="-24258"/>
                            <a:pt x="2328160" y="0"/>
                          </a:cubicBezTo>
                          <a:cubicBezTo>
                            <a:pt x="2568748" y="24258"/>
                            <a:pt x="2816885" y="-12911"/>
                            <a:pt x="3023585" y="0"/>
                          </a:cubicBezTo>
                          <a:cubicBezTo>
                            <a:pt x="3029471" y="121780"/>
                            <a:pt x="3038339" y="199125"/>
                            <a:pt x="3023585" y="338554"/>
                          </a:cubicBezTo>
                          <a:cubicBezTo>
                            <a:pt x="2896903" y="362272"/>
                            <a:pt x="2633296" y="326477"/>
                            <a:pt x="2418868" y="338554"/>
                          </a:cubicBezTo>
                          <a:cubicBezTo>
                            <a:pt x="2204440" y="350631"/>
                            <a:pt x="1943573" y="354471"/>
                            <a:pt x="1753679" y="338554"/>
                          </a:cubicBezTo>
                          <a:cubicBezTo>
                            <a:pt x="1563785" y="322637"/>
                            <a:pt x="1403011" y="355737"/>
                            <a:pt x="1239670" y="338554"/>
                          </a:cubicBezTo>
                          <a:cubicBezTo>
                            <a:pt x="1076329" y="321371"/>
                            <a:pt x="781174" y="312648"/>
                            <a:pt x="634953" y="338554"/>
                          </a:cubicBezTo>
                          <a:cubicBezTo>
                            <a:pt x="488732" y="364460"/>
                            <a:pt x="287260" y="349940"/>
                            <a:pt x="0" y="338554"/>
                          </a:cubicBezTo>
                          <a:cubicBezTo>
                            <a:pt x="-9657" y="242476"/>
                            <a:pt x="-16124" y="122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Subtractive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10952255-4AC3-C6F9-C115-D9992FCC3EA5}"/>
                </a:ext>
              </a:extLst>
            </p:cNvPr>
            <p:cNvSpPr/>
            <p:nvPr/>
          </p:nvSpPr>
          <p:spPr>
            <a:xfrm>
              <a:off x="4840550" y="984323"/>
              <a:ext cx="1581922" cy="1139691"/>
            </a:xfrm>
            <a:prstGeom prst="roundRect">
              <a:avLst/>
            </a:prstGeom>
            <a:solidFill>
              <a:srgbClr val="00B050">
                <a:alpha val="50000"/>
              </a:srgbClr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593190E0-211A-D249-1743-A3D2A9DDEDD6}"/>
                </a:ext>
              </a:extLst>
            </p:cNvPr>
            <p:cNvSpPr txBox="1"/>
            <p:nvPr/>
          </p:nvSpPr>
          <p:spPr>
            <a:xfrm>
              <a:off x="4840549" y="1366064"/>
              <a:ext cx="1507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Fragmentation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17AD7986-6872-D090-6CE5-AAF95A9C895C}"/>
              </a:ext>
            </a:extLst>
          </p:cNvPr>
          <p:cNvSpPr txBox="1"/>
          <p:nvPr/>
        </p:nvSpPr>
        <p:spPr>
          <a:xfrm>
            <a:off x="5064494" y="2119439"/>
            <a:ext cx="3462807" cy="338554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23585"/>
                      <a:gd name="connsiteY0" fmla="*/ 0 h 338554"/>
                      <a:gd name="connsiteX1" fmla="*/ 574481 w 3023585"/>
                      <a:gd name="connsiteY1" fmla="*/ 0 h 338554"/>
                      <a:gd name="connsiteX2" fmla="*/ 1088491 w 3023585"/>
                      <a:gd name="connsiteY2" fmla="*/ 0 h 338554"/>
                      <a:gd name="connsiteX3" fmla="*/ 1753679 w 3023585"/>
                      <a:gd name="connsiteY3" fmla="*/ 0 h 338554"/>
                      <a:gd name="connsiteX4" fmla="*/ 2328160 w 3023585"/>
                      <a:gd name="connsiteY4" fmla="*/ 0 h 338554"/>
                      <a:gd name="connsiteX5" fmla="*/ 3023585 w 3023585"/>
                      <a:gd name="connsiteY5" fmla="*/ 0 h 338554"/>
                      <a:gd name="connsiteX6" fmla="*/ 3023585 w 3023585"/>
                      <a:gd name="connsiteY6" fmla="*/ 338554 h 338554"/>
                      <a:gd name="connsiteX7" fmla="*/ 2418868 w 3023585"/>
                      <a:gd name="connsiteY7" fmla="*/ 338554 h 338554"/>
                      <a:gd name="connsiteX8" fmla="*/ 1753679 w 3023585"/>
                      <a:gd name="connsiteY8" fmla="*/ 338554 h 338554"/>
                      <a:gd name="connsiteX9" fmla="*/ 1239670 w 3023585"/>
                      <a:gd name="connsiteY9" fmla="*/ 338554 h 338554"/>
                      <a:gd name="connsiteX10" fmla="*/ 634953 w 3023585"/>
                      <a:gd name="connsiteY10" fmla="*/ 338554 h 338554"/>
                      <a:gd name="connsiteX11" fmla="*/ 0 w 3023585"/>
                      <a:gd name="connsiteY11" fmla="*/ 338554 h 338554"/>
                      <a:gd name="connsiteX12" fmla="*/ 0 w 3023585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3585" h="338554" extrusionOk="0">
                        <a:moveTo>
                          <a:pt x="0" y="0"/>
                        </a:moveTo>
                        <a:cubicBezTo>
                          <a:pt x="255915" y="11473"/>
                          <a:pt x="310886" y="-10915"/>
                          <a:pt x="574481" y="0"/>
                        </a:cubicBezTo>
                        <a:cubicBezTo>
                          <a:pt x="838076" y="10915"/>
                          <a:pt x="882601" y="-18989"/>
                          <a:pt x="1088491" y="0"/>
                        </a:cubicBezTo>
                        <a:cubicBezTo>
                          <a:pt x="1294381" y="18989"/>
                          <a:pt x="1531227" y="7166"/>
                          <a:pt x="1753679" y="0"/>
                        </a:cubicBezTo>
                        <a:cubicBezTo>
                          <a:pt x="1976131" y="-7166"/>
                          <a:pt x="2087572" y="-24258"/>
                          <a:pt x="2328160" y="0"/>
                        </a:cubicBezTo>
                        <a:cubicBezTo>
                          <a:pt x="2568748" y="24258"/>
                          <a:pt x="2816885" y="-12911"/>
                          <a:pt x="3023585" y="0"/>
                        </a:cubicBezTo>
                        <a:cubicBezTo>
                          <a:pt x="3029471" y="121780"/>
                          <a:pt x="3038339" y="199125"/>
                          <a:pt x="3023585" y="338554"/>
                        </a:cubicBezTo>
                        <a:cubicBezTo>
                          <a:pt x="2896903" y="362272"/>
                          <a:pt x="2633296" y="326477"/>
                          <a:pt x="2418868" y="338554"/>
                        </a:cubicBezTo>
                        <a:cubicBezTo>
                          <a:pt x="2204440" y="350631"/>
                          <a:pt x="1943573" y="354471"/>
                          <a:pt x="1753679" y="338554"/>
                        </a:cubicBezTo>
                        <a:cubicBezTo>
                          <a:pt x="1563785" y="322637"/>
                          <a:pt x="1403011" y="355737"/>
                          <a:pt x="1239670" y="338554"/>
                        </a:cubicBezTo>
                        <a:cubicBezTo>
                          <a:pt x="1076329" y="321371"/>
                          <a:pt x="781174" y="312648"/>
                          <a:pt x="634953" y="338554"/>
                        </a:cubicBezTo>
                        <a:cubicBezTo>
                          <a:pt x="488732" y="364460"/>
                          <a:pt x="287260" y="349940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Access to the lower left direction.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5EE3A6EA-E1C5-7A41-6BF0-89163C8A0ACA}"/>
                  </a:ext>
                </a:extLst>
              </p:cNvPr>
              <p:cNvSpPr txBox="1"/>
              <p:nvPr/>
            </p:nvSpPr>
            <p:spPr>
              <a:xfrm>
                <a:off x="263750" y="550686"/>
                <a:ext cx="2863284" cy="338554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23585"/>
                          <a:gd name="connsiteY0" fmla="*/ 0 h 338554"/>
                          <a:gd name="connsiteX1" fmla="*/ 574481 w 3023585"/>
                          <a:gd name="connsiteY1" fmla="*/ 0 h 338554"/>
                          <a:gd name="connsiteX2" fmla="*/ 1088491 w 3023585"/>
                          <a:gd name="connsiteY2" fmla="*/ 0 h 338554"/>
                          <a:gd name="connsiteX3" fmla="*/ 1753679 w 3023585"/>
                          <a:gd name="connsiteY3" fmla="*/ 0 h 338554"/>
                          <a:gd name="connsiteX4" fmla="*/ 2328160 w 3023585"/>
                          <a:gd name="connsiteY4" fmla="*/ 0 h 338554"/>
                          <a:gd name="connsiteX5" fmla="*/ 3023585 w 3023585"/>
                          <a:gd name="connsiteY5" fmla="*/ 0 h 338554"/>
                          <a:gd name="connsiteX6" fmla="*/ 3023585 w 3023585"/>
                          <a:gd name="connsiteY6" fmla="*/ 338554 h 338554"/>
                          <a:gd name="connsiteX7" fmla="*/ 2418868 w 3023585"/>
                          <a:gd name="connsiteY7" fmla="*/ 338554 h 338554"/>
                          <a:gd name="connsiteX8" fmla="*/ 1753679 w 3023585"/>
                          <a:gd name="connsiteY8" fmla="*/ 338554 h 338554"/>
                          <a:gd name="connsiteX9" fmla="*/ 1239670 w 3023585"/>
                          <a:gd name="connsiteY9" fmla="*/ 338554 h 338554"/>
                          <a:gd name="connsiteX10" fmla="*/ 634953 w 3023585"/>
                          <a:gd name="connsiteY10" fmla="*/ 338554 h 338554"/>
                          <a:gd name="connsiteX11" fmla="*/ 0 w 3023585"/>
                          <a:gd name="connsiteY11" fmla="*/ 338554 h 338554"/>
                          <a:gd name="connsiteX12" fmla="*/ 0 w 3023585"/>
                          <a:gd name="connsiteY12" fmla="*/ 0 h 338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023585" h="338554" extrusionOk="0">
                            <a:moveTo>
                              <a:pt x="0" y="0"/>
                            </a:moveTo>
                            <a:cubicBezTo>
                              <a:pt x="255915" y="11473"/>
                              <a:pt x="310886" y="-10915"/>
                              <a:pt x="574481" y="0"/>
                            </a:cubicBezTo>
                            <a:cubicBezTo>
                              <a:pt x="838076" y="10915"/>
                              <a:pt x="882601" y="-18989"/>
                              <a:pt x="1088491" y="0"/>
                            </a:cubicBezTo>
                            <a:cubicBezTo>
                              <a:pt x="1294381" y="18989"/>
                              <a:pt x="1531227" y="7166"/>
                              <a:pt x="1753679" y="0"/>
                            </a:cubicBezTo>
                            <a:cubicBezTo>
                              <a:pt x="1976131" y="-7166"/>
                              <a:pt x="2087572" y="-24258"/>
                              <a:pt x="2328160" y="0"/>
                            </a:cubicBezTo>
                            <a:cubicBezTo>
                              <a:pt x="2568748" y="24258"/>
                              <a:pt x="2816885" y="-12911"/>
                              <a:pt x="3023585" y="0"/>
                            </a:cubicBezTo>
                            <a:cubicBezTo>
                              <a:pt x="3029471" y="121780"/>
                              <a:pt x="3038339" y="199125"/>
                              <a:pt x="3023585" y="338554"/>
                            </a:cubicBezTo>
                            <a:cubicBezTo>
                              <a:pt x="2896903" y="362272"/>
                              <a:pt x="2633296" y="326477"/>
                              <a:pt x="2418868" y="338554"/>
                            </a:cubicBezTo>
                            <a:cubicBezTo>
                              <a:pt x="2204440" y="350631"/>
                              <a:pt x="1943573" y="354471"/>
                              <a:pt x="1753679" y="338554"/>
                            </a:cubicBezTo>
                            <a:cubicBezTo>
                              <a:pt x="1563785" y="322637"/>
                              <a:pt x="1403011" y="355737"/>
                              <a:pt x="1239670" y="338554"/>
                            </a:cubicBezTo>
                            <a:cubicBezTo>
                              <a:pt x="1076329" y="321371"/>
                              <a:pt x="781174" y="312648"/>
                              <a:pt x="634953" y="338554"/>
                            </a:cubicBezTo>
                            <a:cubicBezTo>
                              <a:pt x="488732" y="364460"/>
                              <a:pt x="287260" y="349940"/>
                              <a:pt x="0" y="338554"/>
                            </a:cubicBezTo>
                            <a:cubicBezTo>
                              <a:pt x="-9657" y="242476"/>
                              <a:pt x="-16124" y="12293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Fragmentation (</a:t>
                </a:r>
                <a14:m>
                  <m:oMath xmlns:m="http://schemas.openxmlformats.org/officeDocument/2006/math">
                    <m:r>
                      <a:rPr kumimoji="0" lang="en-US" altLang="ja-JP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100 MeV/</a:t>
                </a: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A</a:t>
                </a:r>
                <a:r>
                  <a:rPr kumimoji="0" lang="en-US" altLang="ja-JP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)</a:t>
                </a:r>
                <a:endPara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5EE3A6EA-E1C5-7A41-6BF0-89163C8A0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" y="550686"/>
                <a:ext cx="2863284" cy="338554"/>
              </a:xfrm>
              <a:prstGeom prst="rect">
                <a:avLst/>
              </a:prstGeom>
              <a:blipFill>
                <a:blip r:embed="rId3"/>
                <a:stretch>
                  <a:fillRect l="-633" t="-1667" b="-16667"/>
                </a:stretch>
              </a:blipFill>
              <a:ln w="25400">
                <a:solidFill>
                  <a:sysClr val="windowText" lastClr="000000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23585"/>
                          <a:gd name="connsiteY0" fmla="*/ 0 h 338554"/>
                          <a:gd name="connsiteX1" fmla="*/ 574481 w 3023585"/>
                          <a:gd name="connsiteY1" fmla="*/ 0 h 338554"/>
                          <a:gd name="connsiteX2" fmla="*/ 1088491 w 3023585"/>
                          <a:gd name="connsiteY2" fmla="*/ 0 h 338554"/>
                          <a:gd name="connsiteX3" fmla="*/ 1753679 w 3023585"/>
                          <a:gd name="connsiteY3" fmla="*/ 0 h 338554"/>
                          <a:gd name="connsiteX4" fmla="*/ 2328160 w 3023585"/>
                          <a:gd name="connsiteY4" fmla="*/ 0 h 338554"/>
                          <a:gd name="connsiteX5" fmla="*/ 3023585 w 3023585"/>
                          <a:gd name="connsiteY5" fmla="*/ 0 h 338554"/>
                          <a:gd name="connsiteX6" fmla="*/ 3023585 w 3023585"/>
                          <a:gd name="connsiteY6" fmla="*/ 338554 h 338554"/>
                          <a:gd name="connsiteX7" fmla="*/ 2418868 w 3023585"/>
                          <a:gd name="connsiteY7" fmla="*/ 338554 h 338554"/>
                          <a:gd name="connsiteX8" fmla="*/ 1753679 w 3023585"/>
                          <a:gd name="connsiteY8" fmla="*/ 338554 h 338554"/>
                          <a:gd name="connsiteX9" fmla="*/ 1239670 w 3023585"/>
                          <a:gd name="connsiteY9" fmla="*/ 338554 h 338554"/>
                          <a:gd name="connsiteX10" fmla="*/ 634953 w 3023585"/>
                          <a:gd name="connsiteY10" fmla="*/ 338554 h 338554"/>
                          <a:gd name="connsiteX11" fmla="*/ 0 w 3023585"/>
                          <a:gd name="connsiteY11" fmla="*/ 338554 h 338554"/>
                          <a:gd name="connsiteX12" fmla="*/ 0 w 3023585"/>
                          <a:gd name="connsiteY12" fmla="*/ 0 h 338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023585" h="338554" extrusionOk="0">
                            <a:moveTo>
                              <a:pt x="0" y="0"/>
                            </a:moveTo>
                            <a:cubicBezTo>
                              <a:pt x="255915" y="11473"/>
                              <a:pt x="310886" y="-10915"/>
                              <a:pt x="574481" y="0"/>
                            </a:cubicBezTo>
                            <a:cubicBezTo>
                              <a:pt x="838076" y="10915"/>
                              <a:pt x="882601" y="-18989"/>
                              <a:pt x="1088491" y="0"/>
                            </a:cubicBezTo>
                            <a:cubicBezTo>
                              <a:pt x="1294381" y="18989"/>
                              <a:pt x="1531227" y="7166"/>
                              <a:pt x="1753679" y="0"/>
                            </a:cubicBezTo>
                            <a:cubicBezTo>
                              <a:pt x="1976131" y="-7166"/>
                              <a:pt x="2087572" y="-24258"/>
                              <a:pt x="2328160" y="0"/>
                            </a:cubicBezTo>
                            <a:cubicBezTo>
                              <a:pt x="2568748" y="24258"/>
                              <a:pt x="2816885" y="-12911"/>
                              <a:pt x="3023585" y="0"/>
                            </a:cubicBezTo>
                            <a:cubicBezTo>
                              <a:pt x="3029471" y="121780"/>
                              <a:pt x="3038339" y="199125"/>
                              <a:pt x="3023585" y="338554"/>
                            </a:cubicBezTo>
                            <a:cubicBezTo>
                              <a:pt x="2896903" y="362272"/>
                              <a:pt x="2633296" y="326477"/>
                              <a:pt x="2418868" y="338554"/>
                            </a:cubicBezTo>
                            <a:cubicBezTo>
                              <a:pt x="2204440" y="350631"/>
                              <a:pt x="1943573" y="354471"/>
                              <a:pt x="1753679" y="338554"/>
                            </a:cubicBezTo>
                            <a:cubicBezTo>
                              <a:pt x="1563785" y="322637"/>
                              <a:pt x="1403011" y="355737"/>
                              <a:pt x="1239670" y="338554"/>
                            </a:cubicBezTo>
                            <a:cubicBezTo>
                              <a:pt x="1076329" y="321371"/>
                              <a:pt x="781174" y="312648"/>
                              <a:pt x="634953" y="338554"/>
                            </a:cubicBezTo>
                            <a:cubicBezTo>
                              <a:pt x="488732" y="364460"/>
                              <a:pt x="287260" y="349940"/>
                              <a:pt x="0" y="338554"/>
                            </a:cubicBezTo>
                            <a:cubicBezTo>
                              <a:pt x="-9657" y="242476"/>
                              <a:pt x="-16124" y="12293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E7743412-A1B1-0469-1A9C-0FC484C4F172}"/>
              </a:ext>
            </a:extLst>
          </p:cNvPr>
          <p:cNvGrpSpPr/>
          <p:nvPr/>
        </p:nvGrpSpPr>
        <p:grpSpPr>
          <a:xfrm>
            <a:off x="481154" y="1075362"/>
            <a:ext cx="3135511" cy="718332"/>
            <a:chOff x="1187536" y="4986966"/>
            <a:chExt cx="6817261" cy="1561804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C47DDA15-5C33-A22E-D11B-454D4516FDF1}"/>
                </a:ext>
              </a:extLst>
            </p:cNvPr>
            <p:cNvGrpSpPr/>
            <p:nvPr/>
          </p:nvGrpSpPr>
          <p:grpSpPr>
            <a:xfrm>
              <a:off x="1187536" y="4986966"/>
              <a:ext cx="2700746" cy="1561804"/>
              <a:chOff x="1187536" y="4986966"/>
              <a:chExt cx="2700746" cy="1561804"/>
            </a:xfrm>
          </p:grpSpPr>
          <p:sp>
            <p:nvSpPr>
              <p:cNvPr id="144" name="円/楕円 13">
                <a:extLst>
                  <a:ext uri="{FF2B5EF4-FFF2-40B4-BE49-F238E27FC236}">
                    <a16:creationId xmlns:a16="http://schemas.microsoft.com/office/drawing/2014/main" id="{1C05D741-B414-04E2-6370-352463CBAFE2}"/>
                  </a:ext>
                </a:extLst>
              </p:cNvPr>
              <p:cNvSpPr/>
              <p:nvPr/>
            </p:nvSpPr>
            <p:spPr>
              <a:xfrm>
                <a:off x="1324287" y="4986966"/>
                <a:ext cx="765964" cy="765964"/>
              </a:xfrm>
              <a:prstGeom prst="ellipse">
                <a:avLst/>
              </a:prstGeom>
              <a:gradFill flip="none" rotWithShape="1"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70AD47">
                      <a:lumMod val="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45" name="円/楕円 14">
                <a:extLst>
                  <a:ext uri="{FF2B5EF4-FFF2-40B4-BE49-F238E27FC236}">
                    <a16:creationId xmlns:a16="http://schemas.microsoft.com/office/drawing/2014/main" id="{3BB00CBB-E0CF-42DE-0289-12E3154067B8}"/>
                  </a:ext>
                </a:extLst>
              </p:cNvPr>
              <p:cNvSpPr/>
              <p:nvPr/>
            </p:nvSpPr>
            <p:spPr>
              <a:xfrm>
                <a:off x="3016962" y="5522067"/>
                <a:ext cx="461727" cy="461727"/>
              </a:xfrm>
              <a:prstGeom prst="ellipse">
                <a:avLst/>
              </a:prstGeom>
              <a:gradFill flip="none" rotWithShape="1">
                <a:gsLst>
                  <a:gs pos="0">
                    <a:srgbClr val="5B9BD5">
                      <a:lumMod val="40000"/>
                      <a:lumOff val="60000"/>
                    </a:srgbClr>
                  </a:gs>
                  <a:gs pos="46000">
                    <a:srgbClr val="5B9BD5">
                      <a:lumMod val="95000"/>
                      <a:lumOff val="5000"/>
                    </a:srgbClr>
                  </a:gs>
                  <a:gs pos="100000">
                    <a:srgbClr val="5B9BD5">
                      <a:lumMod val="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cxnSp>
            <p:nvCxnSpPr>
              <p:cNvPr id="146" name="直線矢印コネクタ 145">
                <a:extLst>
                  <a:ext uri="{FF2B5EF4-FFF2-40B4-BE49-F238E27FC236}">
                    <a16:creationId xmlns:a16="http://schemas.microsoft.com/office/drawing/2014/main" id="{35E7840C-1CA2-FBA7-B1BF-6F9130149FE2}"/>
                  </a:ext>
                </a:extLst>
              </p:cNvPr>
              <p:cNvCxnSpPr/>
              <p:nvPr/>
            </p:nvCxnSpPr>
            <p:spPr>
              <a:xfrm>
                <a:off x="2227566" y="5347513"/>
                <a:ext cx="68590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BF2D602E-0F5D-592F-FA22-9DE6423A3621}"/>
                  </a:ext>
                </a:extLst>
              </p:cNvPr>
              <p:cNvSpPr txBox="1"/>
              <p:nvPr/>
            </p:nvSpPr>
            <p:spPr>
              <a:xfrm>
                <a:off x="2809243" y="6080350"/>
                <a:ext cx="1079039" cy="468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Target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62DEBB0F-C598-92F7-5B9D-639E4DA0EC6A}"/>
                  </a:ext>
                </a:extLst>
              </p:cNvPr>
              <p:cNvSpPr txBox="1"/>
              <p:nvPr/>
            </p:nvSpPr>
            <p:spPr>
              <a:xfrm>
                <a:off x="1187536" y="5811976"/>
                <a:ext cx="1603222" cy="468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Projectile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941FF12B-3030-2A2B-A76F-B22CAF4EA341}"/>
                </a:ext>
              </a:extLst>
            </p:cNvPr>
            <p:cNvGrpSpPr/>
            <p:nvPr/>
          </p:nvGrpSpPr>
          <p:grpSpPr>
            <a:xfrm>
              <a:off x="3942883" y="4986966"/>
              <a:ext cx="4061914" cy="1326748"/>
              <a:chOff x="3942883" y="4986966"/>
              <a:chExt cx="4061914" cy="1326748"/>
            </a:xfrm>
          </p:grpSpPr>
          <p:sp>
            <p:nvSpPr>
              <p:cNvPr id="134" name="右矢印 17">
                <a:extLst>
                  <a:ext uri="{FF2B5EF4-FFF2-40B4-BE49-F238E27FC236}">
                    <a16:creationId xmlns:a16="http://schemas.microsoft.com/office/drawing/2014/main" id="{EDE1163D-5CCD-2C5B-2DA4-71E4EC59A48A}"/>
                  </a:ext>
                </a:extLst>
              </p:cNvPr>
              <p:cNvSpPr/>
              <p:nvPr/>
            </p:nvSpPr>
            <p:spPr>
              <a:xfrm>
                <a:off x="3942883" y="5300439"/>
                <a:ext cx="715224" cy="461727"/>
              </a:xfrm>
              <a:prstGeom prst="rightArrow">
                <a:avLst/>
              </a:prstGeom>
              <a:gradFill flip="none" rotWithShape="1"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70AD47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7B54AD04-CB7B-3A17-D624-9E59168ECDE0}"/>
                  </a:ext>
                </a:extLst>
              </p:cNvPr>
              <p:cNvGrpSpPr/>
              <p:nvPr/>
            </p:nvGrpSpPr>
            <p:grpSpPr>
              <a:xfrm rot="2291437">
                <a:off x="5202594" y="4986966"/>
                <a:ext cx="765964" cy="997492"/>
                <a:chOff x="5294878" y="3204179"/>
                <a:chExt cx="765964" cy="997492"/>
              </a:xfrm>
            </p:grpSpPr>
            <p:sp>
              <p:nvSpPr>
                <p:cNvPr id="142" name="円/楕円 19">
                  <a:extLst>
                    <a:ext uri="{FF2B5EF4-FFF2-40B4-BE49-F238E27FC236}">
                      <a16:creationId xmlns:a16="http://schemas.microsoft.com/office/drawing/2014/main" id="{5276648E-9495-902B-3680-1D0C81132528}"/>
                    </a:ext>
                  </a:extLst>
                </p:cNvPr>
                <p:cNvSpPr/>
                <p:nvPr/>
              </p:nvSpPr>
              <p:spPr>
                <a:xfrm>
                  <a:off x="5451516" y="3739944"/>
                  <a:ext cx="461727" cy="4617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B9BD5">
                        <a:lumMod val="40000"/>
                        <a:lumOff val="60000"/>
                      </a:srgbClr>
                    </a:gs>
                    <a:gs pos="46000">
                      <a:srgbClr val="5B9BD5">
                        <a:lumMod val="95000"/>
                        <a:lumOff val="5000"/>
                      </a:srgbClr>
                    </a:gs>
                    <a:gs pos="100000">
                      <a:srgbClr val="5B9BD5">
                        <a:lumMod val="60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43" name="円/楕円 20">
                  <a:extLst>
                    <a:ext uri="{FF2B5EF4-FFF2-40B4-BE49-F238E27FC236}">
                      <a16:creationId xmlns:a16="http://schemas.microsoft.com/office/drawing/2014/main" id="{66AA3BE5-40A1-1B32-ACCB-949A5D7D2EA8}"/>
                    </a:ext>
                  </a:extLst>
                </p:cNvPr>
                <p:cNvSpPr/>
                <p:nvPr/>
              </p:nvSpPr>
              <p:spPr>
                <a:xfrm>
                  <a:off x="5294878" y="3204179"/>
                  <a:ext cx="765964" cy="76596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p:grpSp>
          <p:grpSp>
            <p:nvGrpSpPr>
              <p:cNvPr id="136" name="グループ化 135">
                <a:extLst>
                  <a:ext uri="{FF2B5EF4-FFF2-40B4-BE49-F238E27FC236}">
                    <a16:creationId xmlns:a16="http://schemas.microsoft.com/office/drawing/2014/main" id="{4977FBF2-9038-42B2-5D85-F6C691B79820}"/>
                  </a:ext>
                </a:extLst>
              </p:cNvPr>
              <p:cNvGrpSpPr/>
              <p:nvPr/>
            </p:nvGrpSpPr>
            <p:grpSpPr>
              <a:xfrm rot="2121188">
                <a:off x="6510739" y="4986966"/>
                <a:ext cx="765964" cy="996827"/>
                <a:chOff x="6603023" y="3204179"/>
                <a:chExt cx="765964" cy="996827"/>
              </a:xfrm>
            </p:grpSpPr>
            <p:sp>
              <p:nvSpPr>
                <p:cNvPr id="140" name="円/楕円 18">
                  <a:extLst>
                    <a:ext uri="{FF2B5EF4-FFF2-40B4-BE49-F238E27FC236}">
                      <a16:creationId xmlns:a16="http://schemas.microsoft.com/office/drawing/2014/main" id="{2B7250BC-896D-1587-E254-8A0C6613E89B}"/>
                    </a:ext>
                  </a:extLst>
                </p:cNvPr>
                <p:cNvSpPr/>
                <p:nvPr/>
              </p:nvSpPr>
              <p:spPr>
                <a:xfrm>
                  <a:off x="6603023" y="3204179"/>
                  <a:ext cx="765964" cy="76596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AD47">
                        <a:lumMod val="40000"/>
                        <a:lumOff val="60000"/>
                      </a:srgbClr>
                    </a:gs>
                    <a:gs pos="46000">
                      <a:srgbClr val="70AD47">
                        <a:lumMod val="95000"/>
                        <a:lumOff val="5000"/>
                      </a:srgbClr>
                    </a:gs>
                    <a:gs pos="100000">
                      <a:srgbClr val="70AD47">
                        <a:lumMod val="60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41" name="円/楕円 21">
                  <a:extLst>
                    <a:ext uri="{FF2B5EF4-FFF2-40B4-BE49-F238E27FC236}">
                      <a16:creationId xmlns:a16="http://schemas.microsoft.com/office/drawing/2014/main" id="{8D51B039-D014-CBED-6D5F-3D4F69046CEB}"/>
                    </a:ext>
                  </a:extLst>
                </p:cNvPr>
                <p:cNvSpPr/>
                <p:nvPr/>
              </p:nvSpPr>
              <p:spPr>
                <a:xfrm>
                  <a:off x="6755141" y="3739279"/>
                  <a:ext cx="461727" cy="46172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137" name="円/楕円 24">
                <a:extLst>
                  <a:ext uri="{FF2B5EF4-FFF2-40B4-BE49-F238E27FC236}">
                    <a16:creationId xmlns:a16="http://schemas.microsoft.com/office/drawing/2014/main" id="{424737DE-960B-6465-AFF4-CE14EFF49317}"/>
                  </a:ext>
                </a:extLst>
              </p:cNvPr>
              <p:cNvSpPr/>
              <p:nvPr/>
            </p:nvSpPr>
            <p:spPr>
              <a:xfrm rot="1392773">
                <a:off x="5686453" y="5409481"/>
                <a:ext cx="487413" cy="248790"/>
              </a:xfrm>
              <a:prstGeom prst="ellipse">
                <a:avLst/>
              </a:prstGeom>
              <a:gradFill flip="none" rotWithShape="1">
                <a:gsLst>
                  <a:gs pos="0">
                    <a:srgbClr val="ED7D31">
                      <a:lumMod val="40000"/>
                      <a:lumOff val="60000"/>
                    </a:srgbClr>
                  </a:gs>
                  <a:gs pos="46000">
                    <a:srgbClr val="ED7D31">
                      <a:lumMod val="95000"/>
                      <a:lumOff val="5000"/>
                    </a:srgbClr>
                  </a:gs>
                  <a:gs pos="100000">
                    <a:srgbClr val="ED7D31">
                      <a:lumMod val="60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cxnSp>
            <p:nvCxnSpPr>
              <p:cNvPr id="138" name="直線矢印コネクタ 137">
                <a:extLst>
                  <a:ext uri="{FF2B5EF4-FFF2-40B4-BE49-F238E27FC236}">
                    <a16:creationId xmlns:a16="http://schemas.microsoft.com/office/drawing/2014/main" id="{C3DCC3A3-33DB-A75E-95B5-07D00F0AB63D}"/>
                  </a:ext>
                </a:extLst>
              </p:cNvPr>
              <p:cNvCxnSpPr/>
              <p:nvPr/>
            </p:nvCxnSpPr>
            <p:spPr>
              <a:xfrm>
                <a:off x="7402358" y="5362967"/>
                <a:ext cx="434566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DFBBE7F5-43E1-CF2A-22F5-9C4F4EF0A067}"/>
                  </a:ext>
                </a:extLst>
              </p:cNvPr>
              <p:cNvSpPr txBox="1"/>
              <p:nvPr/>
            </p:nvSpPr>
            <p:spPr>
              <a:xfrm>
                <a:off x="6342324" y="5845294"/>
                <a:ext cx="1662473" cy="468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Fragment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5AFEDB45-1D31-8D98-EC01-525F1C1A9797}"/>
              </a:ext>
            </a:extLst>
          </p:cNvPr>
          <p:cNvSpPr txBox="1"/>
          <p:nvPr/>
        </p:nvSpPr>
        <p:spPr>
          <a:xfrm>
            <a:off x="262656" y="4547809"/>
            <a:ext cx="3781805" cy="338554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23585"/>
                      <a:gd name="connsiteY0" fmla="*/ 0 h 338554"/>
                      <a:gd name="connsiteX1" fmla="*/ 574481 w 3023585"/>
                      <a:gd name="connsiteY1" fmla="*/ 0 h 338554"/>
                      <a:gd name="connsiteX2" fmla="*/ 1088491 w 3023585"/>
                      <a:gd name="connsiteY2" fmla="*/ 0 h 338554"/>
                      <a:gd name="connsiteX3" fmla="*/ 1753679 w 3023585"/>
                      <a:gd name="connsiteY3" fmla="*/ 0 h 338554"/>
                      <a:gd name="connsiteX4" fmla="*/ 2328160 w 3023585"/>
                      <a:gd name="connsiteY4" fmla="*/ 0 h 338554"/>
                      <a:gd name="connsiteX5" fmla="*/ 3023585 w 3023585"/>
                      <a:gd name="connsiteY5" fmla="*/ 0 h 338554"/>
                      <a:gd name="connsiteX6" fmla="*/ 3023585 w 3023585"/>
                      <a:gd name="connsiteY6" fmla="*/ 338554 h 338554"/>
                      <a:gd name="connsiteX7" fmla="*/ 2418868 w 3023585"/>
                      <a:gd name="connsiteY7" fmla="*/ 338554 h 338554"/>
                      <a:gd name="connsiteX8" fmla="*/ 1753679 w 3023585"/>
                      <a:gd name="connsiteY8" fmla="*/ 338554 h 338554"/>
                      <a:gd name="connsiteX9" fmla="*/ 1239670 w 3023585"/>
                      <a:gd name="connsiteY9" fmla="*/ 338554 h 338554"/>
                      <a:gd name="connsiteX10" fmla="*/ 634953 w 3023585"/>
                      <a:gd name="connsiteY10" fmla="*/ 338554 h 338554"/>
                      <a:gd name="connsiteX11" fmla="*/ 0 w 3023585"/>
                      <a:gd name="connsiteY11" fmla="*/ 338554 h 338554"/>
                      <a:gd name="connsiteX12" fmla="*/ 0 w 3023585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3585" h="338554" extrusionOk="0">
                        <a:moveTo>
                          <a:pt x="0" y="0"/>
                        </a:moveTo>
                        <a:cubicBezTo>
                          <a:pt x="255915" y="11473"/>
                          <a:pt x="310886" y="-10915"/>
                          <a:pt x="574481" y="0"/>
                        </a:cubicBezTo>
                        <a:cubicBezTo>
                          <a:pt x="838076" y="10915"/>
                          <a:pt x="882601" y="-18989"/>
                          <a:pt x="1088491" y="0"/>
                        </a:cubicBezTo>
                        <a:cubicBezTo>
                          <a:pt x="1294381" y="18989"/>
                          <a:pt x="1531227" y="7166"/>
                          <a:pt x="1753679" y="0"/>
                        </a:cubicBezTo>
                        <a:cubicBezTo>
                          <a:pt x="1976131" y="-7166"/>
                          <a:pt x="2087572" y="-24258"/>
                          <a:pt x="2328160" y="0"/>
                        </a:cubicBezTo>
                        <a:cubicBezTo>
                          <a:pt x="2568748" y="24258"/>
                          <a:pt x="2816885" y="-12911"/>
                          <a:pt x="3023585" y="0"/>
                        </a:cubicBezTo>
                        <a:cubicBezTo>
                          <a:pt x="3029471" y="121780"/>
                          <a:pt x="3038339" y="199125"/>
                          <a:pt x="3023585" y="338554"/>
                        </a:cubicBezTo>
                        <a:cubicBezTo>
                          <a:pt x="2896903" y="362272"/>
                          <a:pt x="2633296" y="326477"/>
                          <a:pt x="2418868" y="338554"/>
                        </a:cubicBezTo>
                        <a:cubicBezTo>
                          <a:pt x="2204440" y="350631"/>
                          <a:pt x="1943573" y="354471"/>
                          <a:pt x="1753679" y="338554"/>
                        </a:cubicBezTo>
                        <a:cubicBezTo>
                          <a:pt x="1563785" y="322637"/>
                          <a:pt x="1403011" y="355737"/>
                          <a:pt x="1239670" y="338554"/>
                        </a:cubicBezTo>
                        <a:cubicBezTo>
                          <a:pt x="1076329" y="321371"/>
                          <a:pt x="781174" y="312648"/>
                          <a:pt x="634953" y="338554"/>
                        </a:cubicBezTo>
                        <a:cubicBezTo>
                          <a:pt x="488732" y="364460"/>
                          <a:pt x="287260" y="349940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Multinucleon transfer 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(5 – 10 MeV/</a:t>
            </a:r>
            <a:r>
              <a:rPr kumimoji="0" lang="en-US" altLang="ja-JP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)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25CAA86B-B1BA-FFBE-5AFA-31B6CE7EBDAF}"/>
              </a:ext>
            </a:extLst>
          </p:cNvPr>
          <p:cNvGrpSpPr/>
          <p:nvPr/>
        </p:nvGrpSpPr>
        <p:grpSpPr>
          <a:xfrm>
            <a:off x="357829" y="5072720"/>
            <a:ext cx="3866550" cy="832468"/>
            <a:chOff x="701217" y="2220156"/>
            <a:chExt cx="8747879" cy="1883417"/>
          </a:xfrm>
        </p:grpSpPr>
        <p:sp>
          <p:nvSpPr>
            <p:cNvPr id="168" name="円/楕円 13">
              <a:extLst>
                <a:ext uri="{FF2B5EF4-FFF2-40B4-BE49-F238E27FC236}">
                  <a16:creationId xmlns:a16="http://schemas.microsoft.com/office/drawing/2014/main" id="{EAFAACF3-8BDE-1BC4-307B-86EB2944C8CA}"/>
                </a:ext>
              </a:extLst>
            </p:cNvPr>
            <p:cNvSpPr/>
            <p:nvPr/>
          </p:nvSpPr>
          <p:spPr>
            <a:xfrm>
              <a:off x="1193690" y="2220157"/>
              <a:ext cx="578322" cy="578322"/>
            </a:xfrm>
            <a:prstGeom prst="ellipse">
              <a:avLst/>
            </a:prstGeom>
            <a:gradFill flip="none" rotWithShape="1">
              <a:gsLst>
                <a:gs pos="0">
                  <a:srgbClr val="70AD47">
                    <a:lumMod val="40000"/>
                    <a:lumOff val="60000"/>
                  </a:srgbClr>
                </a:gs>
                <a:gs pos="46000">
                  <a:srgbClr val="70AD47">
                    <a:lumMod val="95000"/>
                    <a:lumOff val="5000"/>
                  </a:srgbClr>
                </a:gs>
                <a:gs pos="100000">
                  <a:srgbClr val="70AD47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69" name="円/楕円 14">
              <a:extLst>
                <a:ext uri="{FF2B5EF4-FFF2-40B4-BE49-F238E27FC236}">
                  <a16:creationId xmlns:a16="http://schemas.microsoft.com/office/drawing/2014/main" id="{415A21B1-228B-D098-45E6-9DABDFBF4969}"/>
                </a:ext>
              </a:extLst>
            </p:cNvPr>
            <p:cNvSpPr/>
            <p:nvPr/>
          </p:nvSpPr>
          <p:spPr>
            <a:xfrm>
              <a:off x="2869441" y="2798479"/>
              <a:ext cx="729245" cy="729245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40000"/>
                    <a:lumOff val="60000"/>
                  </a:srgbClr>
                </a:gs>
                <a:gs pos="46000">
                  <a:srgbClr val="5B9BD5">
                    <a:lumMod val="95000"/>
                    <a:lumOff val="5000"/>
                  </a:srgbClr>
                </a:gs>
                <a:gs pos="100000">
                  <a:srgbClr val="5B9BD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cxnSp>
          <p:nvCxnSpPr>
            <p:cNvPr id="170" name="直線矢印コネクタ 169">
              <a:extLst>
                <a:ext uri="{FF2B5EF4-FFF2-40B4-BE49-F238E27FC236}">
                  <a16:creationId xmlns:a16="http://schemas.microsoft.com/office/drawing/2014/main" id="{FBF9D439-EAEA-CB1C-A441-989D4FBD3D69}"/>
                </a:ext>
              </a:extLst>
            </p:cNvPr>
            <p:cNvCxnSpPr/>
            <p:nvPr/>
          </p:nvCxnSpPr>
          <p:spPr>
            <a:xfrm>
              <a:off x="1909327" y="2510866"/>
              <a:ext cx="685900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1" name="右矢印 17">
              <a:extLst>
                <a:ext uri="{FF2B5EF4-FFF2-40B4-BE49-F238E27FC236}">
                  <a16:creationId xmlns:a16="http://schemas.microsoft.com/office/drawing/2014/main" id="{E4743BD1-90DE-1D77-8AF3-39AB235870A1}"/>
                </a:ext>
              </a:extLst>
            </p:cNvPr>
            <p:cNvSpPr/>
            <p:nvPr/>
          </p:nvSpPr>
          <p:spPr>
            <a:xfrm>
              <a:off x="4106152" y="2567615"/>
              <a:ext cx="715224" cy="461727"/>
            </a:xfrm>
            <a:prstGeom prst="rightArrow">
              <a:avLst/>
            </a:prstGeom>
            <a:gradFill flip="none" rotWithShape="1">
              <a:gsLst>
                <a:gs pos="0">
                  <a:srgbClr val="70AD47">
                    <a:lumMod val="40000"/>
                    <a:lumOff val="60000"/>
                  </a:srgbClr>
                </a:gs>
                <a:gs pos="46000">
                  <a:srgbClr val="70AD47">
                    <a:lumMod val="95000"/>
                    <a:lumOff val="5000"/>
                  </a:srgbClr>
                </a:gs>
                <a:gs pos="100000">
                  <a:srgbClr val="70AD47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FF09C697-79DB-2054-B7BE-7FCD2242584B}"/>
                </a:ext>
              </a:extLst>
            </p:cNvPr>
            <p:cNvSpPr txBox="1"/>
            <p:nvPr/>
          </p:nvSpPr>
          <p:spPr>
            <a:xfrm>
              <a:off x="2779452" y="3616142"/>
              <a:ext cx="1122832" cy="4874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Target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7B07B198-876B-5488-D5B6-3678A89791A3}"/>
                </a:ext>
              </a:extLst>
            </p:cNvPr>
            <p:cNvSpPr txBox="1"/>
            <p:nvPr/>
          </p:nvSpPr>
          <p:spPr>
            <a:xfrm>
              <a:off x="701217" y="2939570"/>
              <a:ext cx="1668290" cy="4874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Projectile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4" name="円/楕円 48">
              <a:extLst>
                <a:ext uri="{FF2B5EF4-FFF2-40B4-BE49-F238E27FC236}">
                  <a16:creationId xmlns:a16="http://schemas.microsoft.com/office/drawing/2014/main" id="{D3699A77-53C1-99BE-6808-180ACADC8468}"/>
                </a:ext>
              </a:extLst>
            </p:cNvPr>
            <p:cNvSpPr/>
            <p:nvPr/>
          </p:nvSpPr>
          <p:spPr>
            <a:xfrm>
              <a:off x="5405934" y="2220156"/>
              <a:ext cx="578322" cy="578322"/>
            </a:xfrm>
            <a:prstGeom prst="ellipse">
              <a:avLst/>
            </a:prstGeom>
            <a:gradFill flip="none" rotWithShape="1">
              <a:gsLst>
                <a:gs pos="0">
                  <a:srgbClr val="70AD47">
                    <a:lumMod val="40000"/>
                    <a:lumOff val="60000"/>
                  </a:srgbClr>
                </a:gs>
                <a:gs pos="46000">
                  <a:srgbClr val="70AD47">
                    <a:lumMod val="95000"/>
                    <a:lumOff val="5000"/>
                  </a:srgbClr>
                </a:gs>
                <a:gs pos="100000">
                  <a:srgbClr val="70AD47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5" name="円/楕円 49">
              <a:extLst>
                <a:ext uri="{FF2B5EF4-FFF2-40B4-BE49-F238E27FC236}">
                  <a16:creationId xmlns:a16="http://schemas.microsoft.com/office/drawing/2014/main" id="{E32B0FE1-0B2C-045B-AFC7-3771F3BFEF01}"/>
                </a:ext>
              </a:extLst>
            </p:cNvPr>
            <p:cNvSpPr/>
            <p:nvPr/>
          </p:nvSpPr>
          <p:spPr>
            <a:xfrm>
              <a:off x="5932826" y="2798478"/>
              <a:ext cx="729245" cy="729245"/>
            </a:xfrm>
            <a:prstGeom prst="ellipse">
              <a:avLst/>
            </a:prstGeom>
            <a:gradFill flip="none" rotWithShape="1">
              <a:gsLst>
                <a:gs pos="0">
                  <a:srgbClr val="5B9BD5">
                    <a:lumMod val="40000"/>
                    <a:lumOff val="60000"/>
                  </a:srgbClr>
                </a:gs>
                <a:gs pos="46000">
                  <a:srgbClr val="5B9BD5">
                    <a:lumMod val="95000"/>
                    <a:lumOff val="5000"/>
                  </a:srgbClr>
                </a:gs>
                <a:gs pos="100000">
                  <a:srgbClr val="5B9BD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6" name="円/楕円 50">
              <a:extLst>
                <a:ext uri="{FF2B5EF4-FFF2-40B4-BE49-F238E27FC236}">
                  <a16:creationId xmlns:a16="http://schemas.microsoft.com/office/drawing/2014/main" id="{FA608FDB-FBBA-CC8C-1C4C-5B8B8BD15DC9}"/>
                </a:ext>
              </a:extLst>
            </p:cNvPr>
            <p:cNvSpPr/>
            <p:nvPr/>
          </p:nvSpPr>
          <p:spPr>
            <a:xfrm>
              <a:off x="6195854" y="2400342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E0A9A8"/>
                </a:gs>
                <a:gs pos="100000">
                  <a:srgbClr val="ED7D31">
                    <a:lumMod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7" name="円/楕円 51">
              <a:extLst>
                <a:ext uri="{FF2B5EF4-FFF2-40B4-BE49-F238E27FC236}">
                  <a16:creationId xmlns:a16="http://schemas.microsoft.com/office/drawing/2014/main" id="{DA2D916D-6689-033F-F779-443436D833E4}"/>
                </a:ext>
              </a:extLst>
            </p:cNvPr>
            <p:cNvSpPr/>
            <p:nvPr/>
          </p:nvSpPr>
          <p:spPr>
            <a:xfrm>
              <a:off x="6266480" y="2617140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BBD18F"/>
                </a:gs>
                <a:gs pos="100000">
                  <a:srgbClr val="A5A5A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8" name="円/楕円 52">
              <a:extLst>
                <a:ext uri="{FF2B5EF4-FFF2-40B4-BE49-F238E27FC236}">
                  <a16:creationId xmlns:a16="http://schemas.microsoft.com/office/drawing/2014/main" id="{7250A0AC-FC0C-0BB6-08D5-AD5FDED60313}"/>
                </a:ext>
              </a:extLst>
            </p:cNvPr>
            <p:cNvSpPr/>
            <p:nvPr/>
          </p:nvSpPr>
          <p:spPr>
            <a:xfrm>
              <a:off x="6104594" y="2554729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BBD18F"/>
                </a:gs>
                <a:gs pos="100000">
                  <a:srgbClr val="A5A5A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79" name="円/楕円 53">
              <a:extLst>
                <a:ext uri="{FF2B5EF4-FFF2-40B4-BE49-F238E27FC236}">
                  <a16:creationId xmlns:a16="http://schemas.microsoft.com/office/drawing/2014/main" id="{6EF52C28-0123-9BF5-D2A7-5F2E80BBB12B}"/>
                </a:ext>
              </a:extLst>
            </p:cNvPr>
            <p:cNvSpPr/>
            <p:nvPr/>
          </p:nvSpPr>
          <p:spPr>
            <a:xfrm>
              <a:off x="5710279" y="3053768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E0A9A8"/>
                </a:gs>
                <a:gs pos="100000">
                  <a:srgbClr val="ED7D31">
                    <a:lumMod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0" name="円/楕円 54">
              <a:extLst>
                <a:ext uri="{FF2B5EF4-FFF2-40B4-BE49-F238E27FC236}">
                  <a16:creationId xmlns:a16="http://schemas.microsoft.com/office/drawing/2014/main" id="{2596142D-F1EB-1444-06E6-06D38188735B}"/>
                </a:ext>
              </a:extLst>
            </p:cNvPr>
            <p:cNvSpPr/>
            <p:nvPr/>
          </p:nvSpPr>
          <p:spPr>
            <a:xfrm>
              <a:off x="5540310" y="2967231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E0A9A8"/>
                </a:gs>
                <a:gs pos="100000">
                  <a:srgbClr val="ED7D31">
                    <a:lumMod val="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1" name="円/楕円 55">
              <a:extLst>
                <a:ext uri="{FF2B5EF4-FFF2-40B4-BE49-F238E27FC236}">
                  <a16:creationId xmlns:a16="http://schemas.microsoft.com/office/drawing/2014/main" id="{DF036D50-CAC0-4154-0ABE-D115A1738C30}"/>
                </a:ext>
              </a:extLst>
            </p:cNvPr>
            <p:cNvSpPr/>
            <p:nvPr/>
          </p:nvSpPr>
          <p:spPr>
            <a:xfrm>
              <a:off x="5748696" y="2847746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BBD18F"/>
                </a:gs>
                <a:gs pos="100000">
                  <a:srgbClr val="A5A5A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2" name="円/楕円 56">
              <a:extLst>
                <a:ext uri="{FF2B5EF4-FFF2-40B4-BE49-F238E27FC236}">
                  <a16:creationId xmlns:a16="http://schemas.microsoft.com/office/drawing/2014/main" id="{0A0EE621-2626-832D-F9AF-4A6145006EDB}"/>
                </a:ext>
              </a:extLst>
            </p:cNvPr>
            <p:cNvSpPr/>
            <p:nvPr/>
          </p:nvSpPr>
          <p:spPr>
            <a:xfrm>
              <a:off x="6370645" y="2412048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BBD18F"/>
                </a:gs>
                <a:gs pos="100000">
                  <a:srgbClr val="A5A5A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3" name="円/楕円 57">
              <a:extLst>
                <a:ext uri="{FF2B5EF4-FFF2-40B4-BE49-F238E27FC236}">
                  <a16:creationId xmlns:a16="http://schemas.microsoft.com/office/drawing/2014/main" id="{88D5EB15-4052-F0D2-B76F-02795545FD20}"/>
                </a:ext>
              </a:extLst>
            </p:cNvPr>
            <p:cNvSpPr/>
            <p:nvPr/>
          </p:nvSpPr>
          <p:spPr>
            <a:xfrm>
              <a:off x="6031737" y="2336069"/>
              <a:ext cx="145713" cy="145713"/>
            </a:xfrm>
            <a:prstGeom prst="ellipse">
              <a:avLst/>
            </a:prstGeom>
            <a:gradFill flip="none" rotWithShape="1">
              <a:gsLst>
                <a:gs pos="0">
                  <a:srgbClr val="BBD18F"/>
                </a:gs>
                <a:gs pos="100000">
                  <a:srgbClr val="A5A5A5">
                    <a:lumMod val="60000"/>
                  </a:srgbClr>
                </a:gs>
              </a:gsLst>
              <a:lin ang="27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4" name="フリーフォーム 7">
              <a:extLst>
                <a:ext uri="{FF2B5EF4-FFF2-40B4-BE49-F238E27FC236}">
                  <a16:creationId xmlns:a16="http://schemas.microsoft.com/office/drawing/2014/main" id="{ED9BCED7-D84A-077B-0249-FA1ED4ACA9F9}"/>
                </a:ext>
              </a:extLst>
            </p:cNvPr>
            <p:cNvSpPr/>
            <p:nvPr/>
          </p:nvSpPr>
          <p:spPr>
            <a:xfrm>
              <a:off x="5633350" y="2818083"/>
              <a:ext cx="289711" cy="307816"/>
            </a:xfrm>
            <a:custGeom>
              <a:avLst/>
              <a:gdLst>
                <a:gd name="connsiteX0" fmla="*/ 289711 w 289711"/>
                <a:gd name="connsiteY0" fmla="*/ 307817 h 307817"/>
                <a:gd name="connsiteX1" fmla="*/ 90534 w 289711"/>
                <a:gd name="connsiteY1" fmla="*/ 217283 h 307817"/>
                <a:gd name="connsiteX2" fmla="*/ 0 w 289711"/>
                <a:gd name="connsiteY2" fmla="*/ 0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711" h="307817">
                  <a:moveTo>
                    <a:pt x="289711" y="307817"/>
                  </a:moveTo>
                  <a:cubicBezTo>
                    <a:pt x="214265" y="288201"/>
                    <a:pt x="138819" y="268586"/>
                    <a:pt x="90534" y="217283"/>
                  </a:cubicBezTo>
                  <a:cubicBezTo>
                    <a:pt x="42249" y="165980"/>
                    <a:pt x="21124" y="82990"/>
                    <a:pt x="0" y="0"/>
                  </a:cubicBezTo>
                </a:path>
              </a:pathLst>
            </a:custGeom>
            <a:noFill/>
            <a:ln w="25400" cap="flat" cmpd="sng" algn="ctr">
              <a:solidFill>
                <a:srgbClr val="0202BD">
                  <a:alpha val="70000"/>
                </a:srgbClr>
              </a:solidFill>
              <a:prstDash val="solid"/>
              <a:miter lim="800000"/>
              <a:tailEnd type="triangle" w="lg" len="sm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5" name="フリーフォーム 9">
              <a:extLst>
                <a:ext uri="{FF2B5EF4-FFF2-40B4-BE49-F238E27FC236}">
                  <a16:creationId xmlns:a16="http://schemas.microsoft.com/office/drawing/2014/main" id="{E580D7D8-4588-3217-E969-D1AE55AA6B21}"/>
                </a:ext>
              </a:extLst>
            </p:cNvPr>
            <p:cNvSpPr/>
            <p:nvPr/>
          </p:nvSpPr>
          <p:spPr>
            <a:xfrm>
              <a:off x="6022651" y="2487025"/>
              <a:ext cx="308768" cy="249578"/>
            </a:xfrm>
            <a:custGeom>
              <a:avLst/>
              <a:gdLst>
                <a:gd name="connsiteX0" fmla="*/ 0 w 313220"/>
                <a:gd name="connsiteY0" fmla="*/ 5133 h 249577"/>
                <a:gd name="connsiteX1" fmla="*/ 271604 w 313220"/>
                <a:gd name="connsiteY1" fmla="*/ 32293 h 249577"/>
                <a:gd name="connsiteX2" fmla="*/ 307818 w 313220"/>
                <a:gd name="connsiteY2" fmla="*/ 249577 h 249577"/>
                <a:gd name="connsiteX0" fmla="*/ 0 w 308768"/>
                <a:gd name="connsiteY0" fmla="*/ 5133 h 249577"/>
                <a:gd name="connsiteX1" fmla="*/ 225748 w 308768"/>
                <a:gd name="connsiteY1" fmla="*/ 32293 h 249577"/>
                <a:gd name="connsiteX2" fmla="*/ 307818 w 308768"/>
                <a:gd name="connsiteY2" fmla="*/ 249577 h 24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768" h="249577">
                  <a:moveTo>
                    <a:pt x="0" y="5133"/>
                  </a:moveTo>
                  <a:cubicBezTo>
                    <a:pt x="110150" y="-1658"/>
                    <a:pt x="174445" y="-8448"/>
                    <a:pt x="225748" y="32293"/>
                  </a:cubicBezTo>
                  <a:cubicBezTo>
                    <a:pt x="277051" y="73034"/>
                    <a:pt x="315362" y="161305"/>
                    <a:pt x="307818" y="249577"/>
                  </a:cubicBezTo>
                </a:path>
              </a:pathLst>
            </a:custGeom>
            <a:noFill/>
            <a:ln w="25400" cap="flat" cmpd="sng" algn="ctr">
              <a:solidFill>
                <a:srgbClr val="0202BD">
                  <a:alpha val="70000"/>
                </a:srgbClr>
              </a:solidFill>
              <a:prstDash val="solid"/>
              <a:miter lim="800000"/>
              <a:tailEnd type="triangle" w="lg" len="sm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AC678C68-FF0E-27E4-53EC-431CDE2C6FAF}"/>
                </a:ext>
              </a:extLst>
            </p:cNvPr>
            <p:cNvSpPr txBox="1"/>
            <p:nvPr/>
          </p:nvSpPr>
          <p:spPr>
            <a:xfrm>
              <a:off x="6856040" y="2290473"/>
              <a:ext cx="2593056" cy="1462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Transfer of protons and neutrons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6985739A-9775-2609-A066-ECEF98522783}"/>
              </a:ext>
            </a:extLst>
          </p:cNvPr>
          <p:cNvSpPr txBox="1"/>
          <p:nvPr/>
        </p:nvSpPr>
        <p:spPr>
          <a:xfrm>
            <a:off x="7824139" y="5715253"/>
            <a:ext cx="2422458" cy="338554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23585"/>
                      <a:gd name="connsiteY0" fmla="*/ 0 h 338554"/>
                      <a:gd name="connsiteX1" fmla="*/ 574481 w 3023585"/>
                      <a:gd name="connsiteY1" fmla="*/ 0 h 338554"/>
                      <a:gd name="connsiteX2" fmla="*/ 1088491 w 3023585"/>
                      <a:gd name="connsiteY2" fmla="*/ 0 h 338554"/>
                      <a:gd name="connsiteX3" fmla="*/ 1753679 w 3023585"/>
                      <a:gd name="connsiteY3" fmla="*/ 0 h 338554"/>
                      <a:gd name="connsiteX4" fmla="*/ 2328160 w 3023585"/>
                      <a:gd name="connsiteY4" fmla="*/ 0 h 338554"/>
                      <a:gd name="connsiteX5" fmla="*/ 3023585 w 3023585"/>
                      <a:gd name="connsiteY5" fmla="*/ 0 h 338554"/>
                      <a:gd name="connsiteX6" fmla="*/ 3023585 w 3023585"/>
                      <a:gd name="connsiteY6" fmla="*/ 338554 h 338554"/>
                      <a:gd name="connsiteX7" fmla="*/ 2418868 w 3023585"/>
                      <a:gd name="connsiteY7" fmla="*/ 338554 h 338554"/>
                      <a:gd name="connsiteX8" fmla="*/ 1753679 w 3023585"/>
                      <a:gd name="connsiteY8" fmla="*/ 338554 h 338554"/>
                      <a:gd name="connsiteX9" fmla="*/ 1239670 w 3023585"/>
                      <a:gd name="connsiteY9" fmla="*/ 338554 h 338554"/>
                      <a:gd name="connsiteX10" fmla="*/ 634953 w 3023585"/>
                      <a:gd name="connsiteY10" fmla="*/ 338554 h 338554"/>
                      <a:gd name="connsiteX11" fmla="*/ 0 w 3023585"/>
                      <a:gd name="connsiteY11" fmla="*/ 338554 h 338554"/>
                      <a:gd name="connsiteX12" fmla="*/ 0 w 3023585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3585" h="338554" extrusionOk="0">
                        <a:moveTo>
                          <a:pt x="0" y="0"/>
                        </a:moveTo>
                        <a:cubicBezTo>
                          <a:pt x="255915" y="11473"/>
                          <a:pt x="310886" y="-10915"/>
                          <a:pt x="574481" y="0"/>
                        </a:cubicBezTo>
                        <a:cubicBezTo>
                          <a:pt x="838076" y="10915"/>
                          <a:pt x="882601" y="-18989"/>
                          <a:pt x="1088491" y="0"/>
                        </a:cubicBezTo>
                        <a:cubicBezTo>
                          <a:pt x="1294381" y="18989"/>
                          <a:pt x="1531227" y="7166"/>
                          <a:pt x="1753679" y="0"/>
                        </a:cubicBezTo>
                        <a:cubicBezTo>
                          <a:pt x="1976131" y="-7166"/>
                          <a:pt x="2087572" y="-24258"/>
                          <a:pt x="2328160" y="0"/>
                        </a:cubicBezTo>
                        <a:cubicBezTo>
                          <a:pt x="2568748" y="24258"/>
                          <a:pt x="2816885" y="-12911"/>
                          <a:pt x="3023585" y="0"/>
                        </a:cubicBezTo>
                        <a:cubicBezTo>
                          <a:pt x="3029471" y="121780"/>
                          <a:pt x="3038339" y="199125"/>
                          <a:pt x="3023585" y="338554"/>
                        </a:cubicBezTo>
                        <a:cubicBezTo>
                          <a:pt x="2896903" y="362272"/>
                          <a:pt x="2633296" y="326477"/>
                          <a:pt x="2418868" y="338554"/>
                        </a:cubicBezTo>
                        <a:cubicBezTo>
                          <a:pt x="2204440" y="350631"/>
                          <a:pt x="1943573" y="354471"/>
                          <a:pt x="1753679" y="338554"/>
                        </a:cubicBezTo>
                        <a:cubicBezTo>
                          <a:pt x="1563785" y="322637"/>
                          <a:pt x="1403011" y="355737"/>
                          <a:pt x="1239670" y="338554"/>
                        </a:cubicBezTo>
                        <a:cubicBezTo>
                          <a:pt x="1076329" y="321371"/>
                          <a:pt x="781174" y="312648"/>
                          <a:pt x="634953" y="338554"/>
                        </a:cubicBezTo>
                        <a:cubicBezTo>
                          <a:pt x="488732" y="364460"/>
                          <a:pt x="287260" y="349940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Access to</a:t>
            </a:r>
            <a:r>
              <a:rPr kumimoji="0" lang="en-US" altLang="ja-JP" sz="16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 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all direction.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BA1300C5-8641-EF24-025A-CC5C3292F9FE}"/>
              </a:ext>
            </a:extLst>
          </p:cNvPr>
          <p:cNvGrpSpPr/>
          <p:nvPr/>
        </p:nvGrpSpPr>
        <p:grpSpPr>
          <a:xfrm>
            <a:off x="4769591" y="4622127"/>
            <a:ext cx="3721427" cy="2056043"/>
            <a:chOff x="4769591" y="4622127"/>
            <a:chExt cx="3721427" cy="2056043"/>
          </a:xfrm>
        </p:grpSpPr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A5078C65-B6B6-8B5F-38C7-C9E476B81CB1}"/>
                </a:ext>
              </a:extLst>
            </p:cNvPr>
            <p:cNvGrpSpPr/>
            <p:nvPr/>
          </p:nvGrpSpPr>
          <p:grpSpPr>
            <a:xfrm>
              <a:off x="5477772" y="4622127"/>
              <a:ext cx="2056283" cy="2056043"/>
              <a:chOff x="882776" y="1596334"/>
              <a:chExt cx="2056283" cy="2056043"/>
            </a:xfrm>
          </p:grpSpPr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7505A9AE-19B2-8540-1B92-3834EF19B00D}"/>
                  </a:ext>
                </a:extLst>
              </p:cNvPr>
              <p:cNvGrpSpPr/>
              <p:nvPr/>
            </p:nvGrpSpPr>
            <p:grpSpPr>
              <a:xfrm>
                <a:off x="882776" y="1852377"/>
                <a:ext cx="1800000" cy="1800000"/>
                <a:chOff x="1080000" y="1440000"/>
                <a:chExt cx="1800000" cy="1800000"/>
              </a:xfrm>
            </p:grpSpPr>
            <p:cxnSp>
              <p:nvCxnSpPr>
                <p:cNvPr id="190" name="直線コネクタ 189">
                  <a:extLst>
                    <a:ext uri="{FF2B5EF4-FFF2-40B4-BE49-F238E27FC236}">
                      <a16:creationId xmlns:a16="http://schemas.microsoft.com/office/drawing/2014/main" id="{3D6DBAC2-16EE-FE51-7786-947297A73331}"/>
                    </a:ext>
                  </a:extLst>
                </p:cNvPr>
                <p:cNvCxnSpPr/>
                <p:nvPr/>
              </p:nvCxnSpPr>
              <p:spPr>
                <a:xfrm>
                  <a:off x="1080000" y="2340000"/>
                  <a:ext cx="1800000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cxnSp>
              <p:nvCxnSpPr>
                <p:cNvPr id="191" name="直線コネクタ 190">
                  <a:extLst>
                    <a:ext uri="{FF2B5EF4-FFF2-40B4-BE49-F238E27FC236}">
                      <a16:creationId xmlns:a16="http://schemas.microsoft.com/office/drawing/2014/main" id="{2D30CA2F-D4DF-7828-D17B-3306782C3307}"/>
                    </a:ext>
                  </a:extLst>
                </p:cNvPr>
                <p:cNvCxnSpPr/>
                <p:nvPr/>
              </p:nvCxnSpPr>
              <p:spPr>
                <a:xfrm flipV="1">
                  <a:off x="1980000" y="1440000"/>
                  <a:ext cx="0" cy="18000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/>
                </a:ln>
                <a:effectLst/>
              </p:spPr>
            </p:cxnSp>
            <p:sp>
              <p:nvSpPr>
                <p:cNvPr id="192" name="テキスト ボックス 191">
                  <a:extLst>
                    <a:ext uri="{FF2B5EF4-FFF2-40B4-BE49-F238E27FC236}">
                      <a16:creationId xmlns:a16="http://schemas.microsoft.com/office/drawing/2014/main" id="{367B1EDD-83BD-A5D6-6567-0C3B6D32759D}"/>
                    </a:ext>
                  </a:extLst>
                </p:cNvPr>
                <p:cNvSpPr txBox="1"/>
                <p:nvPr/>
              </p:nvSpPr>
              <p:spPr>
                <a:xfrm>
                  <a:off x="1573596" y="2160494"/>
                  <a:ext cx="825932" cy="369332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ea typeface="ＭＳ ゴシック" panose="020B0609070205080204" pitchFamily="49" charset="-128"/>
                      <a:cs typeface="Helvetica" panose="020B0604020202020204" pitchFamily="34" charset="0"/>
                    </a:rPr>
                    <a:t>Target</a:t>
                  </a: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188" name="テキスト ボックス 187">
                <a:extLst>
                  <a:ext uri="{FF2B5EF4-FFF2-40B4-BE49-F238E27FC236}">
                    <a16:creationId xmlns:a16="http://schemas.microsoft.com/office/drawing/2014/main" id="{CBBCA39C-75CC-1D28-0EE4-CB77538700F1}"/>
                  </a:ext>
                </a:extLst>
              </p:cNvPr>
              <p:cNvSpPr txBox="1"/>
              <p:nvPr/>
            </p:nvSpPr>
            <p:spPr>
              <a:xfrm>
                <a:off x="2791583" y="2613877"/>
                <a:ext cx="1474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N</a:t>
                </a:r>
                <a:endParaRPr kumimoji="0" lang="ja-JP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89" name="テキスト ボックス 188">
                <a:extLst>
                  <a:ext uri="{FF2B5EF4-FFF2-40B4-BE49-F238E27FC236}">
                    <a16:creationId xmlns:a16="http://schemas.microsoft.com/office/drawing/2014/main" id="{82AAE05A-0605-34EB-00A1-DDFD2043D3EB}"/>
                  </a:ext>
                </a:extLst>
              </p:cNvPr>
              <p:cNvSpPr txBox="1"/>
              <p:nvPr/>
            </p:nvSpPr>
            <p:spPr>
              <a:xfrm>
                <a:off x="1744472" y="1596334"/>
                <a:ext cx="125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6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ＭＳ ゴシック" panose="020B0609070205080204" pitchFamily="49" charset="-128"/>
                    <a:cs typeface="Helvetica" panose="020B0604020202020204" pitchFamily="34" charset="0"/>
                  </a:rPr>
                  <a:t>Z</a:t>
                </a:r>
                <a:endParaRPr kumimoji="0" lang="ja-JP" altLang="en-US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9F6FC3AA-D2C7-BD6A-23E1-ADBE54D7167E}"/>
                </a:ext>
              </a:extLst>
            </p:cNvPr>
            <p:cNvSpPr/>
            <p:nvPr/>
          </p:nvSpPr>
          <p:spPr>
            <a:xfrm>
              <a:off x="5355816" y="5147304"/>
              <a:ext cx="2019978" cy="131808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43000">
                  <a:srgbClr val="FF0000">
                    <a:alpha val="50000"/>
                    <a:lumMod val="67000"/>
                    <a:lumOff val="33000"/>
                  </a:srgbClr>
                </a:gs>
                <a:gs pos="100000">
                  <a:srgbClr val="FF0000">
                    <a:alpha val="50000"/>
                    <a:lumMod val="0"/>
                    <a:lumOff val="100000"/>
                  </a:srgbClr>
                </a:gs>
                <a:gs pos="76000">
                  <a:srgbClr val="FF0000">
                    <a:alpha val="50000"/>
                    <a:lumMod val="34000"/>
                    <a:lumOff val="6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D5018F12-5B1F-400E-8259-F59FF674F645}"/>
                </a:ext>
              </a:extLst>
            </p:cNvPr>
            <p:cNvSpPr txBox="1"/>
            <p:nvPr/>
          </p:nvSpPr>
          <p:spPr>
            <a:xfrm>
              <a:off x="6401985" y="5278649"/>
              <a:ext cx="2089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Multinucleon transfer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39093D9B-E75A-5BAE-4EF9-1A1D3666C823}"/>
                </a:ext>
              </a:extLst>
            </p:cNvPr>
            <p:cNvSpPr txBox="1"/>
            <p:nvPr/>
          </p:nvSpPr>
          <p:spPr>
            <a:xfrm>
              <a:off x="4769591" y="4745651"/>
              <a:ext cx="1117294" cy="492443"/>
            </a:xfrm>
            <a:prstGeom prst="rect">
              <a:avLst/>
            </a:prstGeom>
            <a:noFill/>
            <a:ln w="254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3023585"/>
                        <a:gd name="connsiteY0" fmla="*/ 0 h 338554"/>
                        <a:gd name="connsiteX1" fmla="*/ 574481 w 3023585"/>
                        <a:gd name="connsiteY1" fmla="*/ 0 h 338554"/>
                        <a:gd name="connsiteX2" fmla="*/ 1088491 w 3023585"/>
                        <a:gd name="connsiteY2" fmla="*/ 0 h 338554"/>
                        <a:gd name="connsiteX3" fmla="*/ 1753679 w 3023585"/>
                        <a:gd name="connsiteY3" fmla="*/ 0 h 338554"/>
                        <a:gd name="connsiteX4" fmla="*/ 2328160 w 3023585"/>
                        <a:gd name="connsiteY4" fmla="*/ 0 h 338554"/>
                        <a:gd name="connsiteX5" fmla="*/ 3023585 w 3023585"/>
                        <a:gd name="connsiteY5" fmla="*/ 0 h 338554"/>
                        <a:gd name="connsiteX6" fmla="*/ 3023585 w 3023585"/>
                        <a:gd name="connsiteY6" fmla="*/ 338554 h 338554"/>
                        <a:gd name="connsiteX7" fmla="*/ 2418868 w 3023585"/>
                        <a:gd name="connsiteY7" fmla="*/ 338554 h 338554"/>
                        <a:gd name="connsiteX8" fmla="*/ 1753679 w 3023585"/>
                        <a:gd name="connsiteY8" fmla="*/ 338554 h 338554"/>
                        <a:gd name="connsiteX9" fmla="*/ 1239670 w 3023585"/>
                        <a:gd name="connsiteY9" fmla="*/ 338554 h 338554"/>
                        <a:gd name="connsiteX10" fmla="*/ 634953 w 3023585"/>
                        <a:gd name="connsiteY10" fmla="*/ 338554 h 338554"/>
                        <a:gd name="connsiteX11" fmla="*/ 0 w 3023585"/>
                        <a:gd name="connsiteY11" fmla="*/ 338554 h 338554"/>
                        <a:gd name="connsiteX12" fmla="*/ 0 w 3023585"/>
                        <a:gd name="connsiteY12" fmla="*/ 0 h 3385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23585" h="338554" extrusionOk="0">
                          <a:moveTo>
                            <a:pt x="0" y="0"/>
                          </a:moveTo>
                          <a:cubicBezTo>
                            <a:pt x="255915" y="11473"/>
                            <a:pt x="310886" y="-10915"/>
                            <a:pt x="574481" y="0"/>
                          </a:cubicBezTo>
                          <a:cubicBezTo>
                            <a:pt x="838076" y="10915"/>
                            <a:pt x="882601" y="-18989"/>
                            <a:pt x="1088491" y="0"/>
                          </a:cubicBezTo>
                          <a:cubicBezTo>
                            <a:pt x="1294381" y="18989"/>
                            <a:pt x="1531227" y="7166"/>
                            <a:pt x="1753679" y="0"/>
                          </a:cubicBezTo>
                          <a:cubicBezTo>
                            <a:pt x="1976131" y="-7166"/>
                            <a:pt x="2087572" y="-24258"/>
                            <a:pt x="2328160" y="0"/>
                          </a:cubicBezTo>
                          <a:cubicBezTo>
                            <a:pt x="2568748" y="24258"/>
                            <a:pt x="2816885" y="-12911"/>
                            <a:pt x="3023585" y="0"/>
                          </a:cubicBezTo>
                          <a:cubicBezTo>
                            <a:pt x="3029471" y="121780"/>
                            <a:pt x="3038339" y="199125"/>
                            <a:pt x="3023585" y="338554"/>
                          </a:cubicBezTo>
                          <a:cubicBezTo>
                            <a:pt x="2896903" y="362272"/>
                            <a:pt x="2633296" y="326477"/>
                            <a:pt x="2418868" y="338554"/>
                          </a:cubicBezTo>
                          <a:cubicBezTo>
                            <a:pt x="2204440" y="350631"/>
                            <a:pt x="1943573" y="354471"/>
                            <a:pt x="1753679" y="338554"/>
                          </a:cubicBezTo>
                          <a:cubicBezTo>
                            <a:pt x="1563785" y="322637"/>
                            <a:pt x="1403011" y="355737"/>
                            <a:pt x="1239670" y="338554"/>
                          </a:cubicBezTo>
                          <a:cubicBezTo>
                            <a:pt x="1076329" y="321371"/>
                            <a:pt x="781174" y="312648"/>
                            <a:pt x="634953" y="338554"/>
                          </a:cubicBezTo>
                          <a:cubicBezTo>
                            <a:pt x="488732" y="364460"/>
                            <a:pt x="287260" y="349940"/>
                            <a:pt x="0" y="338554"/>
                          </a:cubicBezTo>
                          <a:cubicBezTo>
                            <a:pt x="-9657" y="242476"/>
                            <a:pt x="-16124" y="122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Additive &amp;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Subtractive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59" name="矢印: 右 158">
              <a:extLst>
                <a:ext uri="{FF2B5EF4-FFF2-40B4-BE49-F238E27FC236}">
                  <a16:creationId xmlns:a16="http://schemas.microsoft.com/office/drawing/2014/main" id="{C219B296-6FBD-DFF3-050E-D7FF7BCC5810}"/>
                </a:ext>
              </a:extLst>
            </p:cNvPr>
            <p:cNvSpPr/>
            <p:nvPr/>
          </p:nvSpPr>
          <p:spPr>
            <a:xfrm rot="2690030">
              <a:off x="6480165" y="5839554"/>
              <a:ext cx="257330" cy="384314"/>
            </a:xfrm>
            <a:prstGeom prst="rightArrow">
              <a:avLst/>
            </a:prstGeom>
            <a:solidFill>
              <a:srgbClr val="FFFF00">
                <a:alpha val="7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B1A39425-A773-24D6-4D10-A24AE1C808B0}"/>
              </a:ext>
            </a:extLst>
          </p:cNvPr>
          <p:cNvSpPr txBox="1"/>
          <p:nvPr/>
        </p:nvSpPr>
        <p:spPr>
          <a:xfrm>
            <a:off x="7530634" y="6167028"/>
            <a:ext cx="4377802" cy="492443"/>
          </a:xfrm>
          <a:prstGeom prst="rect">
            <a:avLst/>
          </a:prstGeom>
          <a:noFill/>
          <a:ln w="25400"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Access to the lower right direction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kern="0" dirty="0">
                <a:solidFill>
                  <a:srgbClr val="0000FF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by adding neutrons and subtracting protons.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09E793-ACBB-7FFB-389D-705B71BAF801}"/>
              </a:ext>
            </a:extLst>
          </p:cNvPr>
          <p:cNvSpPr txBox="1"/>
          <p:nvPr/>
        </p:nvSpPr>
        <p:spPr>
          <a:xfrm>
            <a:off x="1602657" y="1950162"/>
            <a:ext cx="2135072" cy="338554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23585"/>
                      <a:gd name="connsiteY0" fmla="*/ 0 h 338554"/>
                      <a:gd name="connsiteX1" fmla="*/ 574481 w 3023585"/>
                      <a:gd name="connsiteY1" fmla="*/ 0 h 338554"/>
                      <a:gd name="connsiteX2" fmla="*/ 1088491 w 3023585"/>
                      <a:gd name="connsiteY2" fmla="*/ 0 h 338554"/>
                      <a:gd name="connsiteX3" fmla="*/ 1753679 w 3023585"/>
                      <a:gd name="connsiteY3" fmla="*/ 0 h 338554"/>
                      <a:gd name="connsiteX4" fmla="*/ 2328160 w 3023585"/>
                      <a:gd name="connsiteY4" fmla="*/ 0 h 338554"/>
                      <a:gd name="connsiteX5" fmla="*/ 3023585 w 3023585"/>
                      <a:gd name="connsiteY5" fmla="*/ 0 h 338554"/>
                      <a:gd name="connsiteX6" fmla="*/ 3023585 w 3023585"/>
                      <a:gd name="connsiteY6" fmla="*/ 338554 h 338554"/>
                      <a:gd name="connsiteX7" fmla="*/ 2418868 w 3023585"/>
                      <a:gd name="connsiteY7" fmla="*/ 338554 h 338554"/>
                      <a:gd name="connsiteX8" fmla="*/ 1753679 w 3023585"/>
                      <a:gd name="connsiteY8" fmla="*/ 338554 h 338554"/>
                      <a:gd name="connsiteX9" fmla="*/ 1239670 w 3023585"/>
                      <a:gd name="connsiteY9" fmla="*/ 338554 h 338554"/>
                      <a:gd name="connsiteX10" fmla="*/ 634953 w 3023585"/>
                      <a:gd name="connsiteY10" fmla="*/ 338554 h 338554"/>
                      <a:gd name="connsiteX11" fmla="*/ 0 w 3023585"/>
                      <a:gd name="connsiteY11" fmla="*/ 338554 h 338554"/>
                      <a:gd name="connsiteX12" fmla="*/ 0 w 3023585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3585" h="338554" extrusionOk="0">
                        <a:moveTo>
                          <a:pt x="0" y="0"/>
                        </a:moveTo>
                        <a:cubicBezTo>
                          <a:pt x="255915" y="11473"/>
                          <a:pt x="310886" y="-10915"/>
                          <a:pt x="574481" y="0"/>
                        </a:cubicBezTo>
                        <a:cubicBezTo>
                          <a:pt x="838076" y="10915"/>
                          <a:pt x="882601" y="-18989"/>
                          <a:pt x="1088491" y="0"/>
                        </a:cubicBezTo>
                        <a:cubicBezTo>
                          <a:pt x="1294381" y="18989"/>
                          <a:pt x="1531227" y="7166"/>
                          <a:pt x="1753679" y="0"/>
                        </a:cubicBezTo>
                        <a:cubicBezTo>
                          <a:pt x="1976131" y="-7166"/>
                          <a:pt x="2087572" y="-24258"/>
                          <a:pt x="2328160" y="0"/>
                        </a:cubicBezTo>
                        <a:cubicBezTo>
                          <a:pt x="2568748" y="24258"/>
                          <a:pt x="2816885" y="-12911"/>
                          <a:pt x="3023585" y="0"/>
                        </a:cubicBezTo>
                        <a:cubicBezTo>
                          <a:pt x="3029471" y="121780"/>
                          <a:pt x="3038339" y="199125"/>
                          <a:pt x="3023585" y="338554"/>
                        </a:cubicBezTo>
                        <a:cubicBezTo>
                          <a:pt x="2896903" y="362272"/>
                          <a:pt x="2633296" y="326477"/>
                          <a:pt x="2418868" y="338554"/>
                        </a:cubicBezTo>
                        <a:cubicBezTo>
                          <a:pt x="2204440" y="350631"/>
                          <a:pt x="1943573" y="354471"/>
                          <a:pt x="1753679" y="338554"/>
                        </a:cubicBezTo>
                        <a:cubicBezTo>
                          <a:pt x="1563785" y="322637"/>
                          <a:pt x="1403011" y="355737"/>
                          <a:pt x="1239670" y="338554"/>
                        </a:cubicBezTo>
                        <a:cubicBezTo>
                          <a:pt x="1076329" y="321371"/>
                          <a:pt x="781174" y="312648"/>
                          <a:pt x="634953" y="338554"/>
                        </a:cubicBezTo>
                        <a:cubicBezTo>
                          <a:pt x="488732" y="364460"/>
                          <a:pt x="287260" y="349940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600" b="1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RIBF, FRIB, FAIR, …</a:t>
            </a:r>
            <a:endParaRPr lang="ja-JP" altLang="en-US" sz="1600" b="1" dirty="0">
              <a:solidFill>
                <a:prstClr val="black"/>
              </a:solidFill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D31F68-F933-F0A1-C967-4A80CE17F8F3}"/>
              </a:ext>
            </a:extLst>
          </p:cNvPr>
          <p:cNvSpPr txBox="1"/>
          <p:nvPr/>
        </p:nvSpPr>
        <p:spPr>
          <a:xfrm>
            <a:off x="1625388" y="4023807"/>
            <a:ext cx="2441694" cy="338554"/>
          </a:xfrm>
          <a:prstGeom prst="rect">
            <a:avLst/>
          </a:pr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23585"/>
                      <a:gd name="connsiteY0" fmla="*/ 0 h 338554"/>
                      <a:gd name="connsiteX1" fmla="*/ 574481 w 3023585"/>
                      <a:gd name="connsiteY1" fmla="*/ 0 h 338554"/>
                      <a:gd name="connsiteX2" fmla="*/ 1088491 w 3023585"/>
                      <a:gd name="connsiteY2" fmla="*/ 0 h 338554"/>
                      <a:gd name="connsiteX3" fmla="*/ 1753679 w 3023585"/>
                      <a:gd name="connsiteY3" fmla="*/ 0 h 338554"/>
                      <a:gd name="connsiteX4" fmla="*/ 2328160 w 3023585"/>
                      <a:gd name="connsiteY4" fmla="*/ 0 h 338554"/>
                      <a:gd name="connsiteX5" fmla="*/ 3023585 w 3023585"/>
                      <a:gd name="connsiteY5" fmla="*/ 0 h 338554"/>
                      <a:gd name="connsiteX6" fmla="*/ 3023585 w 3023585"/>
                      <a:gd name="connsiteY6" fmla="*/ 338554 h 338554"/>
                      <a:gd name="connsiteX7" fmla="*/ 2418868 w 3023585"/>
                      <a:gd name="connsiteY7" fmla="*/ 338554 h 338554"/>
                      <a:gd name="connsiteX8" fmla="*/ 1753679 w 3023585"/>
                      <a:gd name="connsiteY8" fmla="*/ 338554 h 338554"/>
                      <a:gd name="connsiteX9" fmla="*/ 1239670 w 3023585"/>
                      <a:gd name="connsiteY9" fmla="*/ 338554 h 338554"/>
                      <a:gd name="connsiteX10" fmla="*/ 634953 w 3023585"/>
                      <a:gd name="connsiteY10" fmla="*/ 338554 h 338554"/>
                      <a:gd name="connsiteX11" fmla="*/ 0 w 3023585"/>
                      <a:gd name="connsiteY11" fmla="*/ 338554 h 338554"/>
                      <a:gd name="connsiteX12" fmla="*/ 0 w 3023585"/>
                      <a:gd name="connsiteY12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3585" h="338554" extrusionOk="0">
                        <a:moveTo>
                          <a:pt x="0" y="0"/>
                        </a:moveTo>
                        <a:cubicBezTo>
                          <a:pt x="255915" y="11473"/>
                          <a:pt x="310886" y="-10915"/>
                          <a:pt x="574481" y="0"/>
                        </a:cubicBezTo>
                        <a:cubicBezTo>
                          <a:pt x="838076" y="10915"/>
                          <a:pt x="882601" y="-18989"/>
                          <a:pt x="1088491" y="0"/>
                        </a:cubicBezTo>
                        <a:cubicBezTo>
                          <a:pt x="1294381" y="18989"/>
                          <a:pt x="1531227" y="7166"/>
                          <a:pt x="1753679" y="0"/>
                        </a:cubicBezTo>
                        <a:cubicBezTo>
                          <a:pt x="1976131" y="-7166"/>
                          <a:pt x="2087572" y="-24258"/>
                          <a:pt x="2328160" y="0"/>
                        </a:cubicBezTo>
                        <a:cubicBezTo>
                          <a:pt x="2568748" y="24258"/>
                          <a:pt x="2816885" y="-12911"/>
                          <a:pt x="3023585" y="0"/>
                        </a:cubicBezTo>
                        <a:cubicBezTo>
                          <a:pt x="3029471" y="121780"/>
                          <a:pt x="3038339" y="199125"/>
                          <a:pt x="3023585" y="338554"/>
                        </a:cubicBezTo>
                        <a:cubicBezTo>
                          <a:pt x="2896903" y="362272"/>
                          <a:pt x="2633296" y="326477"/>
                          <a:pt x="2418868" y="338554"/>
                        </a:cubicBezTo>
                        <a:cubicBezTo>
                          <a:pt x="2204440" y="350631"/>
                          <a:pt x="1943573" y="354471"/>
                          <a:pt x="1753679" y="338554"/>
                        </a:cubicBezTo>
                        <a:cubicBezTo>
                          <a:pt x="1563785" y="322637"/>
                          <a:pt x="1403011" y="355737"/>
                          <a:pt x="1239670" y="338554"/>
                        </a:cubicBezTo>
                        <a:cubicBezTo>
                          <a:pt x="1076329" y="321371"/>
                          <a:pt x="781174" y="312648"/>
                          <a:pt x="634953" y="338554"/>
                        </a:cubicBezTo>
                        <a:cubicBezTo>
                          <a:pt x="488732" y="364460"/>
                          <a:pt x="287260" y="349940"/>
                          <a:pt x="0" y="338554"/>
                        </a:cubicBezTo>
                        <a:cubicBezTo>
                          <a:pt x="-9657" y="242476"/>
                          <a:pt x="-16124" y="122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600" b="1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GARIS, SPIRAL2 S</a:t>
            </a:r>
            <a:r>
              <a:rPr lang="en-US" altLang="ja-JP" sz="1600" b="1" baseline="30000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3</a:t>
            </a:r>
            <a:r>
              <a:rPr lang="en-US" altLang="ja-JP" sz="1600" b="1" dirty="0">
                <a:solidFill>
                  <a:prstClr val="black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, …</a:t>
            </a:r>
            <a:endParaRPr lang="ja-JP" altLang="en-US" sz="1600" b="1" dirty="0">
              <a:solidFill>
                <a:prstClr val="black"/>
              </a:solidFill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7" grpId="0" animBg="1"/>
      <p:bldP spid="130" grpId="0"/>
      <p:bldP spid="163" grpId="0" animBg="1"/>
      <p:bldP spid="166" grpId="0"/>
      <p:bldP spid="15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37E54E9-0339-551F-616F-2C5F8D220A0F}"/>
              </a:ext>
            </a:extLst>
          </p:cNvPr>
          <p:cNvGrpSpPr/>
          <p:nvPr/>
        </p:nvGrpSpPr>
        <p:grpSpPr>
          <a:xfrm>
            <a:off x="726785" y="1051508"/>
            <a:ext cx="4320811" cy="3133725"/>
            <a:chOff x="80229" y="295275"/>
            <a:chExt cx="9048751" cy="6562725"/>
          </a:xfrm>
        </p:grpSpPr>
        <p:pic>
          <p:nvPicPr>
            <p:cNvPr id="5" name="Picture 2" descr="C:\Users\yutaka\Desktop\Dropbox\publish\2015\20150515_emis2015\gra07_fig18.png">
              <a:extLst>
                <a:ext uri="{FF2B5EF4-FFF2-40B4-BE49-F238E27FC236}">
                  <a16:creationId xmlns:a16="http://schemas.microsoft.com/office/drawing/2014/main" id="{C635F5C2-5D19-FAB2-6C8B-6283997A0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9" y="295275"/>
              <a:ext cx="9048751" cy="6562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フリーフォーム 393">
              <a:extLst>
                <a:ext uri="{FF2B5EF4-FFF2-40B4-BE49-F238E27FC236}">
                  <a16:creationId xmlns:a16="http://schemas.microsoft.com/office/drawing/2014/main" id="{0288E877-ED26-D69B-BDA7-B1266C620A71}"/>
                </a:ext>
              </a:extLst>
            </p:cNvPr>
            <p:cNvSpPr/>
            <p:nvPr/>
          </p:nvSpPr>
          <p:spPr>
            <a:xfrm>
              <a:off x="2497015" y="2115178"/>
              <a:ext cx="834014" cy="733530"/>
            </a:xfrm>
            <a:custGeom>
              <a:avLst/>
              <a:gdLst>
                <a:gd name="connsiteX0" fmla="*/ 517490 w 834014"/>
                <a:gd name="connsiteY0" fmla="*/ 733530 h 733530"/>
                <a:gd name="connsiteX1" fmla="*/ 236137 w 834014"/>
                <a:gd name="connsiteY1" fmla="*/ 552659 h 733530"/>
                <a:gd name="connsiteX2" fmla="*/ 160774 w 834014"/>
                <a:gd name="connsiteY2" fmla="*/ 442127 h 733530"/>
                <a:gd name="connsiteX3" fmla="*/ 95460 w 834014"/>
                <a:gd name="connsiteY3" fmla="*/ 336620 h 733530"/>
                <a:gd name="connsiteX4" fmla="*/ 25121 w 834014"/>
                <a:gd name="connsiteY4" fmla="*/ 185895 h 733530"/>
                <a:gd name="connsiteX5" fmla="*/ 30145 w 834014"/>
                <a:gd name="connsiteY5" fmla="*/ 115556 h 733530"/>
                <a:gd name="connsiteX6" fmla="*/ 0 w 834014"/>
                <a:gd name="connsiteY6" fmla="*/ 95459 h 733530"/>
                <a:gd name="connsiteX7" fmla="*/ 40194 w 834014"/>
                <a:gd name="connsiteY7" fmla="*/ 0 h 733530"/>
                <a:gd name="connsiteX8" fmla="*/ 105508 w 834014"/>
                <a:gd name="connsiteY8" fmla="*/ 0 h 733530"/>
                <a:gd name="connsiteX9" fmla="*/ 417007 w 834014"/>
                <a:gd name="connsiteY9" fmla="*/ 80387 h 733530"/>
                <a:gd name="connsiteX10" fmla="*/ 477297 w 834014"/>
                <a:gd name="connsiteY10" fmla="*/ 45218 h 733530"/>
                <a:gd name="connsiteX11" fmla="*/ 834014 w 834014"/>
                <a:gd name="connsiteY11" fmla="*/ 276330 h 733530"/>
                <a:gd name="connsiteX0" fmla="*/ 517490 w 834014"/>
                <a:gd name="connsiteY0" fmla="*/ 733530 h 733530"/>
                <a:gd name="connsiteX1" fmla="*/ 236137 w 834014"/>
                <a:gd name="connsiteY1" fmla="*/ 552659 h 733530"/>
                <a:gd name="connsiteX2" fmla="*/ 160774 w 834014"/>
                <a:gd name="connsiteY2" fmla="*/ 462224 h 733530"/>
                <a:gd name="connsiteX3" fmla="*/ 95460 w 834014"/>
                <a:gd name="connsiteY3" fmla="*/ 336620 h 733530"/>
                <a:gd name="connsiteX4" fmla="*/ 25121 w 834014"/>
                <a:gd name="connsiteY4" fmla="*/ 185895 h 733530"/>
                <a:gd name="connsiteX5" fmla="*/ 30145 w 834014"/>
                <a:gd name="connsiteY5" fmla="*/ 115556 h 733530"/>
                <a:gd name="connsiteX6" fmla="*/ 0 w 834014"/>
                <a:gd name="connsiteY6" fmla="*/ 95459 h 733530"/>
                <a:gd name="connsiteX7" fmla="*/ 40194 w 834014"/>
                <a:gd name="connsiteY7" fmla="*/ 0 h 733530"/>
                <a:gd name="connsiteX8" fmla="*/ 105508 w 834014"/>
                <a:gd name="connsiteY8" fmla="*/ 0 h 733530"/>
                <a:gd name="connsiteX9" fmla="*/ 417007 w 834014"/>
                <a:gd name="connsiteY9" fmla="*/ 80387 h 733530"/>
                <a:gd name="connsiteX10" fmla="*/ 477297 w 834014"/>
                <a:gd name="connsiteY10" fmla="*/ 45218 h 733530"/>
                <a:gd name="connsiteX11" fmla="*/ 834014 w 834014"/>
                <a:gd name="connsiteY11" fmla="*/ 276330 h 7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014" h="733530">
                  <a:moveTo>
                    <a:pt x="517490" y="733530"/>
                  </a:moveTo>
                  <a:lnTo>
                    <a:pt x="236137" y="552659"/>
                  </a:lnTo>
                  <a:lnTo>
                    <a:pt x="160774" y="462224"/>
                  </a:lnTo>
                  <a:lnTo>
                    <a:pt x="95460" y="336620"/>
                  </a:lnTo>
                  <a:lnTo>
                    <a:pt x="25121" y="185895"/>
                  </a:lnTo>
                  <a:lnTo>
                    <a:pt x="30145" y="115556"/>
                  </a:lnTo>
                  <a:lnTo>
                    <a:pt x="0" y="95459"/>
                  </a:lnTo>
                  <a:lnTo>
                    <a:pt x="40194" y="0"/>
                  </a:lnTo>
                  <a:lnTo>
                    <a:pt x="105508" y="0"/>
                  </a:lnTo>
                  <a:lnTo>
                    <a:pt x="417007" y="80387"/>
                  </a:lnTo>
                  <a:lnTo>
                    <a:pt x="477297" y="45218"/>
                  </a:lnTo>
                  <a:lnTo>
                    <a:pt x="834014" y="276330"/>
                  </a:lnTo>
                </a:path>
              </a:pathLst>
            </a:cu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7" name="Text Box 6">
            <a:extLst>
              <a:ext uri="{FF2B5EF4-FFF2-40B4-BE49-F238E27FC236}">
                <a16:creationId xmlns:a16="http://schemas.microsoft.com/office/drawing/2014/main" id="{89C1A892-E5E2-9EF8-D041-FA1C226DE13D}"/>
              </a:ext>
            </a:extLst>
          </p:cNvPr>
          <p:cNvSpPr txBox="1">
            <a:spLocks noChangeArrowheads="1"/>
          </p:cNvSpPr>
          <p:nvPr/>
        </p:nvSpPr>
        <p:spPr bwMode="auto">
          <a:xfrm rot="18289655">
            <a:off x="1238707" y="1819148"/>
            <a:ext cx="11205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3rd peak (</a:t>
            </a:r>
            <a:r>
              <a:rPr lang="en-US" altLang="ja-JP" sz="105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altLang="ja-JP" sz="1050" dirty="0">
                <a:solidFill>
                  <a:srgbClr val="FF0000"/>
                </a:solidFill>
                <a:latin typeface="Helvetica" panose="020B0604020202020204" pitchFamily="34" charset="0"/>
                <a:ea typeface="Arial Unicode MS" panose="020B0604020202020204" pitchFamily="50" charset="-128"/>
                <a:cs typeface="Helvetica" panose="020B0604020202020204" pitchFamily="34" charset="0"/>
              </a:rPr>
              <a:t>~</a:t>
            </a:r>
            <a:r>
              <a:rPr lang="en-US" altLang="ja-JP" sz="105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195)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D8CE393-8CA8-2EBF-0896-8730413D8090}"/>
              </a:ext>
            </a:extLst>
          </p:cNvPr>
          <p:cNvCxnSpPr/>
          <p:nvPr/>
        </p:nvCxnSpPr>
        <p:spPr>
          <a:xfrm>
            <a:off x="826880" y="4227728"/>
            <a:ext cx="13668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28">
            <a:extLst>
              <a:ext uri="{FF2B5EF4-FFF2-40B4-BE49-F238E27FC236}">
                <a16:creationId xmlns:a16="http://schemas.microsoft.com/office/drawing/2014/main" id="{00AB0DC2-270D-CE08-1F41-89109D91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24" y="4292448"/>
            <a:ext cx="1393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Neutron number</a:t>
            </a:r>
            <a:endParaRPr lang="ja-JP" alt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B4ADDD-D947-4CA1-7B5C-2FDA21128F6E}"/>
              </a:ext>
            </a:extLst>
          </p:cNvPr>
          <p:cNvCxnSpPr/>
          <p:nvPr/>
        </p:nvCxnSpPr>
        <p:spPr>
          <a:xfrm flipV="1">
            <a:off x="621023" y="2599220"/>
            <a:ext cx="15364" cy="13853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30">
            <a:extLst>
              <a:ext uri="{FF2B5EF4-FFF2-40B4-BE49-F238E27FC236}">
                <a16:creationId xmlns:a16="http://schemas.microsoft.com/office/drawing/2014/main" id="{DB55A891-666B-559C-2C18-0687D50878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81187" y="3184174"/>
            <a:ext cx="1314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Helvetica" panose="020B0604020202020204" pitchFamily="34" charset="0"/>
                <a:cs typeface="Helvetica" panose="020B0604020202020204" pitchFamily="34" charset="0"/>
              </a:rPr>
              <a:t>Atomic number</a:t>
            </a:r>
            <a:endParaRPr lang="ja-JP" altLang="en-US" sz="14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グループ化 20">
            <a:extLst>
              <a:ext uri="{FF2B5EF4-FFF2-40B4-BE49-F238E27FC236}">
                <a16:creationId xmlns:a16="http://schemas.microsoft.com/office/drawing/2014/main" id="{3D26BD07-BB0B-90F6-7FEB-142558135633}"/>
              </a:ext>
            </a:extLst>
          </p:cNvPr>
          <p:cNvGrpSpPr>
            <a:grpSpLocks/>
          </p:cNvGrpSpPr>
          <p:nvPr/>
        </p:nvGrpSpPr>
        <p:grpSpPr bwMode="auto">
          <a:xfrm>
            <a:off x="2034142" y="3351304"/>
            <a:ext cx="1120775" cy="423998"/>
            <a:chOff x="3670552" y="4201200"/>
            <a:chExt cx="1121284" cy="423283"/>
          </a:xfrm>
        </p:grpSpPr>
        <p:sp>
          <p:nvSpPr>
            <p:cNvPr id="13" name="テキスト ボックス 19">
              <a:extLst>
                <a:ext uri="{FF2B5EF4-FFF2-40B4-BE49-F238E27FC236}">
                  <a16:creationId xmlns:a16="http://schemas.microsoft.com/office/drawing/2014/main" id="{4EB5D447-2929-FC95-7FBE-F288DE12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436176">
              <a:off x="3877069" y="4409402"/>
              <a:ext cx="816300" cy="2150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r-process</a:t>
              </a:r>
              <a:endParaRPr lang="ja-JP" altLang="en-US" sz="1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ED6B1DB0-A24F-7C29-8883-7A28111466C3}"/>
                </a:ext>
              </a:extLst>
            </p:cNvPr>
            <p:cNvCxnSpPr/>
            <p:nvPr/>
          </p:nvCxnSpPr>
          <p:spPr>
            <a:xfrm flipV="1">
              <a:off x="3670552" y="4201200"/>
              <a:ext cx="1121284" cy="40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B9D9EE-4F19-11F5-ED5D-4F5955C7D836}"/>
              </a:ext>
            </a:extLst>
          </p:cNvPr>
          <p:cNvSpPr txBox="1"/>
          <p:nvPr/>
        </p:nvSpPr>
        <p:spPr>
          <a:xfrm>
            <a:off x="857732" y="4496302"/>
            <a:ext cx="423808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400" i="1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kumimoji="1" lang="en-US" altLang="ja-JP" sz="1400" i="1" dirty="0" err="1">
                <a:latin typeface="Times" panose="02020603050405020304" pitchFamily="18" charset="0"/>
                <a:cs typeface="Times" panose="02020603050405020304" pitchFamily="18" charset="0"/>
              </a:rPr>
              <a:t>Grawe</a:t>
            </a:r>
            <a:r>
              <a:rPr kumimoji="1" lang="en-US" altLang="ja-JP" sz="1400" i="1" dirty="0">
                <a:latin typeface="Times" panose="02020603050405020304" pitchFamily="18" charset="0"/>
                <a:cs typeface="Times" panose="02020603050405020304" pitchFamily="18" charset="0"/>
              </a:rPr>
              <a:t> et al., Rept. </a:t>
            </a:r>
            <a:r>
              <a:rPr kumimoji="1" lang="en-US" altLang="ja-JP" sz="1400" i="1" dirty="0" err="1">
                <a:latin typeface="Times" panose="02020603050405020304" pitchFamily="18" charset="0"/>
                <a:cs typeface="Times" panose="02020603050405020304" pitchFamily="18" charset="0"/>
              </a:rPr>
              <a:t>Prog</a:t>
            </a:r>
            <a:r>
              <a:rPr kumimoji="1" lang="en-US" altLang="ja-JP" sz="1400" i="1" dirty="0">
                <a:latin typeface="Times" panose="02020603050405020304" pitchFamily="18" charset="0"/>
                <a:cs typeface="Times" panose="02020603050405020304" pitchFamily="18" charset="0"/>
              </a:rPr>
              <a:t>. Phys. 70, 1525 – 1582 (2007).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744E24-E0A2-3EDC-224D-07E3B1700ED9}"/>
              </a:ext>
            </a:extLst>
          </p:cNvPr>
          <p:cNvSpPr txBox="1"/>
          <p:nvPr/>
        </p:nvSpPr>
        <p:spPr>
          <a:xfrm rot="18297193">
            <a:off x="382695" y="1752505"/>
            <a:ext cx="192467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Observed solar</a:t>
            </a:r>
          </a:p>
          <a:p>
            <a:pPr algn="ctr"/>
            <a:r>
              <a:rPr kumimoji="1"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r-abundance</a:t>
            </a:r>
            <a:r>
              <a:rPr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1" lang="en-US" altLang="ja-JP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distribution</a:t>
            </a:r>
            <a:endParaRPr kumimoji="1" lang="ja-JP" alt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B99C2AEE-5FE7-C85F-F16E-FFDE04A6699F}"/>
              </a:ext>
            </a:extLst>
          </p:cNvPr>
          <p:cNvGrpSpPr/>
          <p:nvPr/>
        </p:nvGrpSpPr>
        <p:grpSpPr>
          <a:xfrm>
            <a:off x="10113633" y="1109590"/>
            <a:ext cx="2044253" cy="1544073"/>
            <a:chOff x="10113633" y="1271515"/>
            <a:chExt cx="2044253" cy="1544073"/>
          </a:xfrm>
        </p:grpSpPr>
        <p:sp>
          <p:nvSpPr>
            <p:cNvPr id="18" name="Text Box 182">
              <a:extLst>
                <a:ext uri="{FF2B5EF4-FFF2-40B4-BE49-F238E27FC236}">
                  <a16:creationId xmlns:a16="http://schemas.microsoft.com/office/drawing/2014/main" id="{AE08673A-1984-6DD1-1494-A2E942E3F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7817" y="1271515"/>
              <a:ext cx="12506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5×10</a:t>
              </a:r>
              <a:r>
                <a:rPr lang="en-US" altLang="ja-JP" sz="120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y ≦ </a:t>
              </a:r>
              <a:r>
                <a:rPr lang="en-US" altLang="ja-JP" sz="1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 dirty="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endParaRPr lang="en-US" altLang="ja-JP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" name="Text Box 184">
              <a:extLst>
                <a:ext uri="{FF2B5EF4-FFF2-40B4-BE49-F238E27FC236}">
                  <a16:creationId xmlns:a16="http://schemas.microsoft.com/office/drawing/2014/main" id="{820E91CA-4C07-85B2-FD3F-934D20502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8614" y="1568433"/>
              <a:ext cx="17892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30 d ≦ </a:t>
              </a:r>
              <a:r>
                <a:rPr lang="en-US" altLang="ja-JP" sz="1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 dirty="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＜ 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5×10</a:t>
              </a:r>
              <a:r>
                <a:rPr lang="en-US" altLang="ja-JP" sz="120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y</a:t>
              </a:r>
            </a:p>
          </p:txBody>
        </p:sp>
        <p:sp>
          <p:nvSpPr>
            <p:cNvPr id="20" name="Text Box 186">
              <a:extLst>
                <a:ext uri="{FF2B5EF4-FFF2-40B4-BE49-F238E27FC236}">
                  <a16:creationId xmlns:a16="http://schemas.microsoft.com/office/drawing/2014/main" id="{E6A578AC-87DB-DB40-C9DF-56DFF22A5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0780" y="1908211"/>
              <a:ext cx="15440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10 m ≦ </a:t>
              </a:r>
              <a:r>
                <a:rPr lang="en-US" altLang="ja-JP" sz="12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 dirty="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＜ 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30 d</a:t>
              </a:r>
            </a:p>
          </p:txBody>
        </p:sp>
        <p:sp>
          <p:nvSpPr>
            <p:cNvPr id="21" name="Text Box 188">
              <a:extLst>
                <a:ext uri="{FF2B5EF4-FFF2-40B4-BE49-F238E27FC236}">
                  <a16:creationId xmlns:a16="http://schemas.microsoft.com/office/drawing/2014/main" id="{964E2A9E-4A22-80C7-02DF-A1ABE1FB0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1332" y="2213226"/>
              <a:ext cx="10054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i="1"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lang="en-US" altLang="ja-JP" sz="1200" baseline="-25000">
                  <a:latin typeface="Helvetica" panose="020B0604020202020204" pitchFamily="34" charset="0"/>
                  <a:cs typeface="Helvetica" panose="020B0604020202020204" pitchFamily="34" charset="0"/>
                </a:rPr>
                <a:t>1/2</a:t>
              </a:r>
              <a:r>
                <a:rPr lang="en-US" altLang="ja-JP" sz="12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ja-JP" altLang="en-US" sz="1200">
                  <a:latin typeface="Helvetica" panose="020B0604020202020204" pitchFamily="34" charset="0"/>
                  <a:cs typeface="Helvetica" panose="020B0604020202020204" pitchFamily="34" charset="0"/>
                </a:rPr>
                <a:t>＜ </a:t>
              </a:r>
              <a:r>
                <a:rPr lang="en-US" altLang="ja-JP" sz="1200">
                  <a:latin typeface="Helvetica" panose="020B0604020202020204" pitchFamily="34" charset="0"/>
                  <a:cs typeface="Helvetica" panose="020B0604020202020204" pitchFamily="34" charset="0"/>
                </a:rPr>
                <a:t>10 m</a:t>
              </a:r>
            </a:p>
          </p:txBody>
        </p:sp>
        <p:sp>
          <p:nvSpPr>
            <p:cNvPr id="22" name="Text Box 190">
              <a:extLst>
                <a:ext uri="{FF2B5EF4-FFF2-40B4-BE49-F238E27FC236}">
                  <a16:creationId xmlns:a16="http://schemas.microsoft.com/office/drawing/2014/main" id="{143AE0E5-EA3C-2CC3-5AE5-98C1FEE2F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0780" y="2519591"/>
              <a:ext cx="8787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Unknown</a:t>
              </a:r>
            </a:p>
          </p:txBody>
        </p:sp>
        <p:sp>
          <p:nvSpPr>
            <p:cNvPr id="23" name="Rectangle 61">
              <a:extLst>
                <a:ext uri="{FF2B5EF4-FFF2-40B4-BE49-F238E27FC236}">
                  <a16:creationId xmlns:a16="http://schemas.microsoft.com/office/drawing/2014/main" id="{47442AED-B11E-AEEB-0A73-8F852D18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633" y="1282666"/>
              <a:ext cx="260301" cy="2603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Rectangle 61">
              <a:extLst>
                <a:ext uri="{FF2B5EF4-FFF2-40B4-BE49-F238E27FC236}">
                  <a16:creationId xmlns:a16="http://schemas.microsoft.com/office/drawing/2014/main" id="{2F848AD0-0FC6-6633-3547-F3143B88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3633" y="1600682"/>
              <a:ext cx="260301" cy="260301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Rectangle 61">
              <a:extLst>
                <a:ext uri="{FF2B5EF4-FFF2-40B4-BE49-F238E27FC236}">
                  <a16:creationId xmlns:a16="http://schemas.microsoft.com/office/drawing/2014/main" id="{81699C25-513D-4640-7C37-AA8A3E8C1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555" y="2234129"/>
              <a:ext cx="260301" cy="260301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88A8B903-D62D-1768-24C6-D49F5D16A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555" y="2555287"/>
              <a:ext cx="260301" cy="2603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Rectangle 61">
              <a:extLst>
                <a:ext uri="{FF2B5EF4-FFF2-40B4-BE49-F238E27FC236}">
                  <a16:creationId xmlns:a16="http://schemas.microsoft.com/office/drawing/2014/main" id="{3089EDDD-D9F6-D774-1812-5C8C6E839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555" y="1923795"/>
              <a:ext cx="260301" cy="2603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11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C2407E0-AB09-E331-884E-99EE02841344}"/>
              </a:ext>
            </a:extLst>
          </p:cNvPr>
          <p:cNvGrpSpPr/>
          <p:nvPr/>
        </p:nvGrpSpPr>
        <p:grpSpPr>
          <a:xfrm>
            <a:off x="5926064" y="754474"/>
            <a:ext cx="3988664" cy="4502254"/>
            <a:chOff x="4848719" y="1619659"/>
            <a:chExt cx="3988664" cy="4502254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ECEA2B5B-9849-0AC4-FDAC-BB6CEAB1A307}"/>
                </a:ext>
              </a:extLst>
            </p:cNvPr>
            <p:cNvGrpSpPr/>
            <p:nvPr/>
          </p:nvGrpSpPr>
          <p:grpSpPr>
            <a:xfrm>
              <a:off x="5258249" y="1790748"/>
              <a:ext cx="3579134" cy="3904511"/>
              <a:chOff x="5258249" y="1790748"/>
              <a:chExt cx="3579134" cy="3904511"/>
            </a:xfrm>
          </p:grpSpPr>
          <p:sp>
            <p:nvSpPr>
              <p:cNvPr id="58" name="Rectangle 61">
                <a:extLst>
                  <a:ext uri="{FF2B5EF4-FFF2-40B4-BE49-F238E27FC236}">
                    <a16:creationId xmlns:a16="http://schemas.microsoft.com/office/drawing/2014/main" id="{E178F0B4-3730-CEC4-3EF2-1E3434B5F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Rectangle 61">
                <a:extLst>
                  <a:ext uri="{FF2B5EF4-FFF2-40B4-BE49-F238E27FC236}">
                    <a16:creationId xmlns:a16="http://schemas.microsoft.com/office/drawing/2014/main" id="{5651A9B1-EF9F-7A51-A908-4DED24F42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0" name="Rectangle 61">
                <a:extLst>
                  <a:ext uri="{FF2B5EF4-FFF2-40B4-BE49-F238E27FC236}">
                    <a16:creationId xmlns:a16="http://schemas.microsoft.com/office/drawing/2014/main" id="{604F0CBA-56D2-6EEE-A26A-616D32C4B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Rectangle 61">
                <a:extLst>
                  <a:ext uri="{FF2B5EF4-FFF2-40B4-BE49-F238E27FC236}">
                    <a16:creationId xmlns:a16="http://schemas.microsoft.com/office/drawing/2014/main" id="{294F5C24-4171-2D84-EF43-1CA2864E7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6DC9D51-BBE4-0C48-6044-EC1D557DD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3" name="Rectangle 61">
                <a:extLst>
                  <a:ext uri="{FF2B5EF4-FFF2-40B4-BE49-F238E27FC236}">
                    <a16:creationId xmlns:a16="http://schemas.microsoft.com/office/drawing/2014/main" id="{E5FD8C49-410F-0669-F22F-7B6555407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4" name="Rectangle 61">
                <a:extLst>
                  <a:ext uri="{FF2B5EF4-FFF2-40B4-BE49-F238E27FC236}">
                    <a16:creationId xmlns:a16="http://schemas.microsoft.com/office/drawing/2014/main" id="{1F63C378-B677-41C0-6993-985E19159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E098CEB5-C202-942C-1292-695FF7CBE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B29632DE-2114-4EBD-FB08-8EA218299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7" name="Rectangle 61">
                <a:extLst>
                  <a:ext uri="{FF2B5EF4-FFF2-40B4-BE49-F238E27FC236}">
                    <a16:creationId xmlns:a16="http://schemas.microsoft.com/office/drawing/2014/main" id="{52516AFE-BCB4-0B85-4942-5D9B7CB02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8" name="Rectangle 61">
                <a:extLst>
                  <a:ext uri="{FF2B5EF4-FFF2-40B4-BE49-F238E27FC236}">
                    <a16:creationId xmlns:a16="http://schemas.microsoft.com/office/drawing/2014/main" id="{644A15BD-9B53-FBC0-8BAE-27B1DBC8A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2441500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9" name="Rectangle 61">
                <a:extLst>
                  <a:ext uri="{FF2B5EF4-FFF2-40B4-BE49-F238E27FC236}">
                    <a16:creationId xmlns:a16="http://schemas.microsoft.com/office/drawing/2014/main" id="{79991130-5454-1A6A-8532-F736D46AA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0" name="Rectangle 61">
                <a:extLst>
                  <a:ext uri="{FF2B5EF4-FFF2-40B4-BE49-F238E27FC236}">
                    <a16:creationId xmlns:a16="http://schemas.microsoft.com/office/drawing/2014/main" id="{31A8D9D5-6D7E-0514-0F8D-5AF0625E2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1" name="Rectangle 61">
                <a:extLst>
                  <a:ext uri="{FF2B5EF4-FFF2-40B4-BE49-F238E27FC236}">
                    <a16:creationId xmlns:a16="http://schemas.microsoft.com/office/drawing/2014/main" id="{E17CE2BD-FB5F-6E67-03A9-A2FAD3CEB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2" name="Rectangle 61">
                <a:extLst>
                  <a:ext uri="{FF2B5EF4-FFF2-40B4-BE49-F238E27FC236}">
                    <a16:creationId xmlns:a16="http://schemas.microsoft.com/office/drawing/2014/main" id="{1BDD7841-4D43-6628-736C-ABA0A718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3" name="Rectangle 61">
                <a:extLst>
                  <a:ext uri="{FF2B5EF4-FFF2-40B4-BE49-F238E27FC236}">
                    <a16:creationId xmlns:a16="http://schemas.microsoft.com/office/drawing/2014/main" id="{BEB3C82F-B560-5151-453F-CE7D41FA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4068379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4" name="Rectangle 61">
                <a:extLst>
                  <a:ext uri="{FF2B5EF4-FFF2-40B4-BE49-F238E27FC236}">
                    <a16:creationId xmlns:a16="http://schemas.microsoft.com/office/drawing/2014/main" id="{EEF37B5B-E1B9-538C-92A3-E3D4FF07D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5" name="Rectangle 61">
                <a:extLst>
                  <a:ext uri="{FF2B5EF4-FFF2-40B4-BE49-F238E27FC236}">
                    <a16:creationId xmlns:a16="http://schemas.microsoft.com/office/drawing/2014/main" id="{7344F2FD-802A-9B13-7889-D5984A767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2116124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6" name="Rectangle 61">
                <a:extLst>
                  <a:ext uri="{FF2B5EF4-FFF2-40B4-BE49-F238E27FC236}">
                    <a16:creationId xmlns:a16="http://schemas.microsoft.com/office/drawing/2014/main" id="{B9FF3D04-97C8-3913-9F3D-5544711E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2441500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7" name="Rectangle 61">
                <a:extLst>
                  <a:ext uri="{FF2B5EF4-FFF2-40B4-BE49-F238E27FC236}">
                    <a16:creationId xmlns:a16="http://schemas.microsoft.com/office/drawing/2014/main" id="{83A16AAD-0A04-8469-E548-C988FD34F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2766876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8" name="Rectangle 61">
                <a:extLst>
                  <a:ext uri="{FF2B5EF4-FFF2-40B4-BE49-F238E27FC236}">
                    <a16:creationId xmlns:a16="http://schemas.microsoft.com/office/drawing/2014/main" id="{2B926EAB-2C6D-3841-0CFE-A51539C0B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9" name="Rectangle 61">
                <a:extLst>
                  <a:ext uri="{FF2B5EF4-FFF2-40B4-BE49-F238E27FC236}">
                    <a16:creationId xmlns:a16="http://schemas.microsoft.com/office/drawing/2014/main" id="{E3223844-0117-AC5F-E183-B6F96800A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341762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0" name="Rectangle 61">
                <a:extLst>
                  <a:ext uri="{FF2B5EF4-FFF2-40B4-BE49-F238E27FC236}">
                    <a16:creationId xmlns:a16="http://schemas.microsoft.com/office/drawing/2014/main" id="{BFD33B53-930F-BFB6-7C96-935867613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374300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1" name="Rectangle 61">
                <a:extLst>
                  <a:ext uri="{FF2B5EF4-FFF2-40B4-BE49-F238E27FC236}">
                    <a16:creationId xmlns:a16="http://schemas.microsoft.com/office/drawing/2014/main" id="{AFC7AB7F-1C40-0164-4526-4F1CE6EE4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2" name="Rectangle 61">
                <a:extLst>
                  <a:ext uri="{FF2B5EF4-FFF2-40B4-BE49-F238E27FC236}">
                    <a16:creationId xmlns:a16="http://schemas.microsoft.com/office/drawing/2014/main" id="{F1AA663F-0B68-9E40-126B-BB595A064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1790748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Rectangle 61">
                <a:extLst>
                  <a:ext uri="{FF2B5EF4-FFF2-40B4-BE49-F238E27FC236}">
                    <a16:creationId xmlns:a16="http://schemas.microsoft.com/office/drawing/2014/main" id="{1CE88225-5A10-AB11-4AD5-1B2A0D4D7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4" name="Rectangle 61">
                <a:extLst>
                  <a:ext uri="{FF2B5EF4-FFF2-40B4-BE49-F238E27FC236}">
                    <a16:creationId xmlns:a16="http://schemas.microsoft.com/office/drawing/2014/main" id="{B265456C-A6AE-8CF0-EB62-3F5CE4D70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2441500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Rectangle 61">
                <a:extLst>
                  <a:ext uri="{FF2B5EF4-FFF2-40B4-BE49-F238E27FC236}">
                    <a16:creationId xmlns:a16="http://schemas.microsoft.com/office/drawing/2014/main" id="{5DCCA3F7-DA3B-5AC6-DD76-E19E317C6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6" name="Rectangle 61">
                <a:extLst>
                  <a:ext uri="{FF2B5EF4-FFF2-40B4-BE49-F238E27FC236}">
                    <a16:creationId xmlns:a16="http://schemas.microsoft.com/office/drawing/2014/main" id="{5496D248-B03E-E204-1C6D-A7CD1F6E3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7" name="Rectangle 61">
                <a:extLst>
                  <a:ext uri="{FF2B5EF4-FFF2-40B4-BE49-F238E27FC236}">
                    <a16:creationId xmlns:a16="http://schemas.microsoft.com/office/drawing/2014/main" id="{C5AFDDF3-DEC9-38E6-A973-0DC386989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8" name="Rectangle 61">
                <a:extLst>
                  <a:ext uri="{FF2B5EF4-FFF2-40B4-BE49-F238E27FC236}">
                    <a16:creationId xmlns:a16="http://schemas.microsoft.com/office/drawing/2014/main" id="{92FA99BD-153C-374C-C1AF-AD976658B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374300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9" name="Rectangle 61">
                <a:extLst>
                  <a:ext uri="{FF2B5EF4-FFF2-40B4-BE49-F238E27FC236}">
                    <a16:creationId xmlns:a16="http://schemas.microsoft.com/office/drawing/2014/main" id="{1F7DB3B7-A040-C153-99CA-46C663F2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0" name="Rectangle 61">
                <a:extLst>
                  <a:ext uri="{FF2B5EF4-FFF2-40B4-BE49-F238E27FC236}">
                    <a16:creationId xmlns:a16="http://schemas.microsoft.com/office/drawing/2014/main" id="{5B80AF9C-E6A8-B31F-A1EA-5E00AA8DD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1790748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1" name="Rectangle 61">
                <a:extLst>
                  <a:ext uri="{FF2B5EF4-FFF2-40B4-BE49-F238E27FC236}">
                    <a16:creationId xmlns:a16="http://schemas.microsoft.com/office/drawing/2014/main" id="{8FACC8D1-578E-0299-89F2-F2969293D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2" name="Rectangle 61">
                <a:extLst>
                  <a:ext uri="{FF2B5EF4-FFF2-40B4-BE49-F238E27FC236}">
                    <a16:creationId xmlns:a16="http://schemas.microsoft.com/office/drawing/2014/main" id="{9767E583-9271-FFD2-A8AF-F5153ACBA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2441500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3" name="Rectangle 61">
                <a:extLst>
                  <a:ext uri="{FF2B5EF4-FFF2-40B4-BE49-F238E27FC236}">
                    <a16:creationId xmlns:a16="http://schemas.microsoft.com/office/drawing/2014/main" id="{D13455AD-63A5-87EC-4035-E6D45E74B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2766876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4" name="Rectangle 61">
                <a:extLst>
                  <a:ext uri="{FF2B5EF4-FFF2-40B4-BE49-F238E27FC236}">
                    <a16:creationId xmlns:a16="http://schemas.microsoft.com/office/drawing/2014/main" id="{91960182-31F4-B256-914A-4005B5164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5" name="Rectangle 61">
                <a:extLst>
                  <a:ext uri="{FF2B5EF4-FFF2-40B4-BE49-F238E27FC236}">
                    <a16:creationId xmlns:a16="http://schemas.microsoft.com/office/drawing/2014/main" id="{534E33C9-EC6E-D342-8FE3-5361ED506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341762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6" name="Rectangle 61">
                <a:extLst>
                  <a:ext uri="{FF2B5EF4-FFF2-40B4-BE49-F238E27FC236}">
                    <a16:creationId xmlns:a16="http://schemas.microsoft.com/office/drawing/2014/main" id="{B30BE87A-4AC8-6850-18DA-86213D04D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7" name="Rectangle 61">
                <a:extLst>
                  <a:ext uri="{FF2B5EF4-FFF2-40B4-BE49-F238E27FC236}">
                    <a16:creationId xmlns:a16="http://schemas.microsoft.com/office/drawing/2014/main" id="{C8153E15-6DBB-62B8-67BC-7E21DFB99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4068379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8" name="Rectangle 61">
                <a:extLst>
                  <a:ext uri="{FF2B5EF4-FFF2-40B4-BE49-F238E27FC236}">
                    <a16:creationId xmlns:a16="http://schemas.microsoft.com/office/drawing/2014/main" id="{CA8CC36B-1C11-47AA-835F-99BEAF561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1790748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209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Bi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9" name="Rectangle 61">
                <a:extLst>
                  <a:ext uri="{FF2B5EF4-FFF2-40B4-BE49-F238E27FC236}">
                    <a16:creationId xmlns:a16="http://schemas.microsoft.com/office/drawing/2014/main" id="{168C711C-948A-3C66-711C-E554D30C6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2116124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208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Pb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0" name="Rectangle 61">
                <a:extLst>
                  <a:ext uri="{FF2B5EF4-FFF2-40B4-BE49-F238E27FC236}">
                    <a16:creationId xmlns:a16="http://schemas.microsoft.com/office/drawing/2014/main" id="{77A26506-D59B-FC14-37D5-ACE4E8A07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2441500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207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Tl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1" name="Rectangle 61">
                <a:extLst>
                  <a:ext uri="{FF2B5EF4-FFF2-40B4-BE49-F238E27FC236}">
                    <a16:creationId xmlns:a16="http://schemas.microsoft.com/office/drawing/2014/main" id="{740EC8FF-0753-058B-6CD7-552E39F7D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2766876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206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Hg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2" name="Rectangle 61">
                <a:extLst>
                  <a:ext uri="{FF2B5EF4-FFF2-40B4-BE49-F238E27FC236}">
                    <a16:creationId xmlns:a16="http://schemas.microsoft.com/office/drawing/2014/main" id="{6565E48E-FE01-C8F6-1346-C108CB490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3092251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205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Au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3" name="Rectangle 61">
                <a:extLst>
                  <a:ext uri="{FF2B5EF4-FFF2-40B4-BE49-F238E27FC236}">
                    <a16:creationId xmlns:a16="http://schemas.microsoft.com/office/drawing/2014/main" id="{64C64C4A-BB36-DA49-B9F7-805973967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341762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204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Pt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4" name="Rectangle 61">
                <a:extLst>
                  <a:ext uri="{FF2B5EF4-FFF2-40B4-BE49-F238E27FC236}">
                    <a16:creationId xmlns:a16="http://schemas.microsoft.com/office/drawing/2014/main" id="{00EE65BF-83BD-DDCC-2F79-A5B72D521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374300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203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Ir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5" name="Rectangle 61">
                <a:extLst>
                  <a:ext uri="{FF2B5EF4-FFF2-40B4-BE49-F238E27FC236}">
                    <a16:creationId xmlns:a16="http://schemas.microsoft.com/office/drawing/2014/main" id="{35194073-7CAA-EBC0-7BE0-81959F7C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4068379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202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Os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6" name="Rectangle 61">
                <a:extLst>
                  <a:ext uri="{FF2B5EF4-FFF2-40B4-BE49-F238E27FC236}">
                    <a16:creationId xmlns:a16="http://schemas.microsoft.com/office/drawing/2014/main" id="{8DFBC232-B096-2653-47FA-2A36B5695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7" name="Rectangle 61">
                <a:extLst>
                  <a:ext uri="{FF2B5EF4-FFF2-40B4-BE49-F238E27FC236}">
                    <a16:creationId xmlns:a16="http://schemas.microsoft.com/office/drawing/2014/main" id="{C8F6C6E6-E11B-215F-839A-BA3CB9B34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8" name="Rectangle 61">
                <a:extLst>
                  <a:ext uri="{FF2B5EF4-FFF2-40B4-BE49-F238E27FC236}">
                    <a16:creationId xmlns:a16="http://schemas.microsoft.com/office/drawing/2014/main" id="{050346EE-8829-D549-DE36-63E46388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9" name="Rectangle 61">
                <a:extLst>
                  <a:ext uri="{FF2B5EF4-FFF2-40B4-BE49-F238E27FC236}">
                    <a16:creationId xmlns:a16="http://schemas.microsoft.com/office/drawing/2014/main" id="{7775D7AC-BE63-E183-0B82-E503DFBC3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0" name="Rectangle 61">
                <a:extLst>
                  <a:ext uri="{FF2B5EF4-FFF2-40B4-BE49-F238E27FC236}">
                    <a16:creationId xmlns:a16="http://schemas.microsoft.com/office/drawing/2014/main" id="{D3C1582D-CDD3-232E-A402-7F402FCE8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3092251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1" name="Rectangle 61">
                <a:extLst>
                  <a:ext uri="{FF2B5EF4-FFF2-40B4-BE49-F238E27FC236}">
                    <a16:creationId xmlns:a16="http://schemas.microsoft.com/office/drawing/2014/main" id="{CE7148BD-3DC3-5E00-72F1-81DD288A6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2" name="Rectangle 61">
                <a:extLst>
                  <a:ext uri="{FF2B5EF4-FFF2-40B4-BE49-F238E27FC236}">
                    <a16:creationId xmlns:a16="http://schemas.microsoft.com/office/drawing/2014/main" id="{C0EB0C2D-9818-747A-EEEF-78B47EFDD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3743003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3" name="Rectangle 61">
                <a:extLst>
                  <a:ext uri="{FF2B5EF4-FFF2-40B4-BE49-F238E27FC236}">
                    <a16:creationId xmlns:a16="http://schemas.microsoft.com/office/drawing/2014/main" id="{B4044E15-9F30-50C0-1E42-FDB13C35B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4068379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4" name="Rectangle 61">
                <a:extLst>
                  <a:ext uri="{FF2B5EF4-FFF2-40B4-BE49-F238E27FC236}">
                    <a16:creationId xmlns:a16="http://schemas.microsoft.com/office/drawing/2014/main" id="{DA502C43-A225-DD7D-E2CD-0CC2D352E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5" name="Rectangle 61">
                <a:extLst>
                  <a:ext uri="{FF2B5EF4-FFF2-40B4-BE49-F238E27FC236}">
                    <a16:creationId xmlns:a16="http://schemas.microsoft.com/office/drawing/2014/main" id="{C9788CAC-8A54-0E29-22BA-9B2C4C9A4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6" name="Rectangle 61">
                <a:extLst>
                  <a:ext uri="{FF2B5EF4-FFF2-40B4-BE49-F238E27FC236}">
                    <a16:creationId xmlns:a16="http://schemas.microsoft.com/office/drawing/2014/main" id="{9D8D465C-2EA6-1B83-51F4-126A596F6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7" name="Rectangle 61">
                <a:extLst>
                  <a:ext uri="{FF2B5EF4-FFF2-40B4-BE49-F238E27FC236}">
                    <a16:creationId xmlns:a16="http://schemas.microsoft.com/office/drawing/2014/main" id="{24B5391E-FB59-09BA-368D-D869F7FAA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2766876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8" name="Rectangle 61">
                <a:extLst>
                  <a:ext uri="{FF2B5EF4-FFF2-40B4-BE49-F238E27FC236}">
                    <a16:creationId xmlns:a16="http://schemas.microsoft.com/office/drawing/2014/main" id="{2E584AD2-7B77-7902-090D-8DEAB8EF4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9" name="Rectangle 61">
                <a:extLst>
                  <a:ext uri="{FF2B5EF4-FFF2-40B4-BE49-F238E27FC236}">
                    <a16:creationId xmlns:a16="http://schemas.microsoft.com/office/drawing/2014/main" id="{B0860DF1-989C-2D1A-75A6-64191C90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0" name="Rectangle 61">
                <a:extLst>
                  <a:ext uri="{FF2B5EF4-FFF2-40B4-BE49-F238E27FC236}">
                    <a16:creationId xmlns:a16="http://schemas.microsoft.com/office/drawing/2014/main" id="{38967B33-5043-DD59-C5DB-70F93EE73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3743003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1" name="Rectangle 61">
                <a:extLst>
                  <a:ext uri="{FF2B5EF4-FFF2-40B4-BE49-F238E27FC236}">
                    <a16:creationId xmlns:a16="http://schemas.microsoft.com/office/drawing/2014/main" id="{86C761BC-2D7D-D675-01AB-3C8CD494E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4068379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2" name="Rectangle 61">
                <a:extLst>
                  <a:ext uri="{FF2B5EF4-FFF2-40B4-BE49-F238E27FC236}">
                    <a16:creationId xmlns:a16="http://schemas.microsoft.com/office/drawing/2014/main" id="{9513351B-5984-3E16-A0C9-8FE7D4967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3" name="Rectangle 61">
                <a:extLst>
                  <a:ext uri="{FF2B5EF4-FFF2-40B4-BE49-F238E27FC236}">
                    <a16:creationId xmlns:a16="http://schemas.microsoft.com/office/drawing/2014/main" id="{07A7906C-335E-9B60-BCC4-7E92AFEA4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4" name="Rectangle 61">
                <a:extLst>
                  <a:ext uri="{FF2B5EF4-FFF2-40B4-BE49-F238E27FC236}">
                    <a16:creationId xmlns:a16="http://schemas.microsoft.com/office/drawing/2014/main" id="{3FD9DEB8-B23D-4F11-057A-EE2A3FB13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5" name="Rectangle 61">
                <a:extLst>
                  <a:ext uri="{FF2B5EF4-FFF2-40B4-BE49-F238E27FC236}">
                    <a16:creationId xmlns:a16="http://schemas.microsoft.com/office/drawing/2014/main" id="{BE1C939B-6913-301B-0DF5-F1D756C2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6" name="Rectangle 61">
                <a:extLst>
                  <a:ext uri="{FF2B5EF4-FFF2-40B4-BE49-F238E27FC236}">
                    <a16:creationId xmlns:a16="http://schemas.microsoft.com/office/drawing/2014/main" id="{839DAA4B-02EB-01C9-12BE-769401E6A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3092251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7" name="Rectangle 61">
                <a:extLst>
                  <a:ext uri="{FF2B5EF4-FFF2-40B4-BE49-F238E27FC236}">
                    <a16:creationId xmlns:a16="http://schemas.microsoft.com/office/drawing/2014/main" id="{6511B080-7F0C-20C3-8FA8-4BC98FCFC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8" name="Rectangle 61">
                <a:extLst>
                  <a:ext uri="{FF2B5EF4-FFF2-40B4-BE49-F238E27FC236}">
                    <a16:creationId xmlns:a16="http://schemas.microsoft.com/office/drawing/2014/main" id="{666E7AEA-E9DC-3537-4390-B9B01559E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3743003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9" name="Rectangle 61">
                <a:extLst>
                  <a:ext uri="{FF2B5EF4-FFF2-40B4-BE49-F238E27FC236}">
                    <a16:creationId xmlns:a16="http://schemas.microsoft.com/office/drawing/2014/main" id="{FBC84465-1178-B175-3C3D-202E64C8F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4068379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0" name="Rectangle 61">
                <a:extLst>
                  <a:ext uri="{FF2B5EF4-FFF2-40B4-BE49-F238E27FC236}">
                    <a16:creationId xmlns:a16="http://schemas.microsoft.com/office/drawing/2014/main" id="{A8A116A6-1D5A-7B19-33CD-9A434C871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1" name="Rectangle 61">
                <a:extLst>
                  <a:ext uri="{FF2B5EF4-FFF2-40B4-BE49-F238E27FC236}">
                    <a16:creationId xmlns:a16="http://schemas.microsoft.com/office/drawing/2014/main" id="{B60B50BB-369C-55A3-366A-230DF3F38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2116124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2" name="Rectangle 61">
                <a:extLst>
                  <a:ext uri="{FF2B5EF4-FFF2-40B4-BE49-F238E27FC236}">
                    <a16:creationId xmlns:a16="http://schemas.microsoft.com/office/drawing/2014/main" id="{D7679324-B52A-43B4-2746-99132957E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3" name="Rectangle 61">
                <a:extLst>
                  <a:ext uri="{FF2B5EF4-FFF2-40B4-BE49-F238E27FC236}">
                    <a16:creationId xmlns:a16="http://schemas.microsoft.com/office/drawing/2014/main" id="{A0B4B687-3493-3F5C-80FD-1161A3E16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716164BE-B3BF-44CB-254C-405FC169C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5" name="Rectangle 61">
                <a:extLst>
                  <a:ext uri="{FF2B5EF4-FFF2-40B4-BE49-F238E27FC236}">
                    <a16:creationId xmlns:a16="http://schemas.microsoft.com/office/drawing/2014/main" id="{2EFC20BF-B7E3-9218-FAA1-D8944AF2D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3417627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6" name="Rectangle 61">
                <a:extLst>
                  <a:ext uri="{FF2B5EF4-FFF2-40B4-BE49-F238E27FC236}">
                    <a16:creationId xmlns:a16="http://schemas.microsoft.com/office/drawing/2014/main" id="{936F3551-E537-0B7A-E053-4D26DC8E0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3743003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7" name="Rectangle 61">
                <a:extLst>
                  <a:ext uri="{FF2B5EF4-FFF2-40B4-BE49-F238E27FC236}">
                    <a16:creationId xmlns:a16="http://schemas.microsoft.com/office/drawing/2014/main" id="{C3EDF619-8B33-5C27-62D1-B19758B01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4068379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8" name="Rectangle 61">
                <a:extLst>
                  <a:ext uri="{FF2B5EF4-FFF2-40B4-BE49-F238E27FC236}">
                    <a16:creationId xmlns:a16="http://schemas.microsoft.com/office/drawing/2014/main" id="{52774C30-915D-DFAD-8418-B8A4E3484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1790748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9" name="Rectangle 61">
                <a:extLst>
                  <a:ext uri="{FF2B5EF4-FFF2-40B4-BE49-F238E27FC236}">
                    <a16:creationId xmlns:a16="http://schemas.microsoft.com/office/drawing/2014/main" id="{4C81F54F-A163-30BB-DDA5-1D0C8BC13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2116124"/>
                <a:ext cx="325376" cy="325376"/>
              </a:xfrm>
              <a:prstGeom prst="rect">
                <a:avLst/>
              </a:prstGeom>
              <a:solidFill>
                <a:srgbClr val="CC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0" name="Rectangle 61">
                <a:extLst>
                  <a:ext uri="{FF2B5EF4-FFF2-40B4-BE49-F238E27FC236}">
                    <a16:creationId xmlns:a16="http://schemas.microsoft.com/office/drawing/2014/main" id="{D63F9F1B-54AA-4C21-CA99-7A78EFF16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2441500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1" name="Rectangle 61">
                <a:extLst>
                  <a:ext uri="{FF2B5EF4-FFF2-40B4-BE49-F238E27FC236}">
                    <a16:creationId xmlns:a16="http://schemas.microsoft.com/office/drawing/2014/main" id="{D7249D79-3B08-43E2-0864-F98246B69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2766876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2" name="Rectangle 61">
                <a:extLst>
                  <a:ext uri="{FF2B5EF4-FFF2-40B4-BE49-F238E27FC236}">
                    <a16:creationId xmlns:a16="http://schemas.microsoft.com/office/drawing/2014/main" id="{ED210C88-CD24-2D5F-E035-A6B9AD14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309225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3" name="Rectangle 61">
                <a:extLst>
                  <a:ext uri="{FF2B5EF4-FFF2-40B4-BE49-F238E27FC236}">
                    <a16:creationId xmlns:a16="http://schemas.microsoft.com/office/drawing/2014/main" id="{5B35AF85-BD0F-B314-A80B-ED9191819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3417627"/>
                <a:ext cx="325376" cy="3253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4" name="Rectangle 61">
                <a:extLst>
                  <a:ext uri="{FF2B5EF4-FFF2-40B4-BE49-F238E27FC236}">
                    <a16:creationId xmlns:a16="http://schemas.microsoft.com/office/drawing/2014/main" id="{12A2E84F-74E3-C7C8-9E98-E89BA7B18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3743003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5" name="Rectangle 61">
                <a:extLst>
                  <a:ext uri="{FF2B5EF4-FFF2-40B4-BE49-F238E27FC236}">
                    <a16:creationId xmlns:a16="http://schemas.microsoft.com/office/drawing/2014/main" id="{BADDFD37-D625-ABAB-C24A-FA960DAAC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4068379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6" name="Rectangle 61">
                <a:extLst>
                  <a:ext uri="{FF2B5EF4-FFF2-40B4-BE49-F238E27FC236}">
                    <a16:creationId xmlns:a16="http://schemas.microsoft.com/office/drawing/2014/main" id="{F565EBA0-1B70-3F53-48D4-AD29C875D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7" name="Rectangle 61">
                <a:extLst>
                  <a:ext uri="{FF2B5EF4-FFF2-40B4-BE49-F238E27FC236}">
                    <a16:creationId xmlns:a16="http://schemas.microsoft.com/office/drawing/2014/main" id="{58A9ABA5-C572-F08E-C613-F54635B62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8" name="Rectangle 61">
                <a:extLst>
                  <a:ext uri="{FF2B5EF4-FFF2-40B4-BE49-F238E27FC236}">
                    <a16:creationId xmlns:a16="http://schemas.microsoft.com/office/drawing/2014/main" id="{3820C635-99AE-05A3-B9A0-D87C19132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49" name="Rectangle 61">
                <a:extLst>
                  <a:ext uri="{FF2B5EF4-FFF2-40B4-BE49-F238E27FC236}">
                    <a16:creationId xmlns:a16="http://schemas.microsoft.com/office/drawing/2014/main" id="{3AD28B46-B16C-B07C-BBCE-BAA1A0814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5128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0" name="Rectangle 61">
                <a:extLst>
                  <a:ext uri="{FF2B5EF4-FFF2-40B4-BE49-F238E27FC236}">
                    <a16:creationId xmlns:a16="http://schemas.microsoft.com/office/drawing/2014/main" id="{0A64E2E5-9002-97AF-9326-7A22E54B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1" name="Rectangle 61">
                <a:extLst>
                  <a:ext uri="{FF2B5EF4-FFF2-40B4-BE49-F238E27FC236}">
                    <a16:creationId xmlns:a16="http://schemas.microsoft.com/office/drawing/2014/main" id="{D3876D64-BDA0-B4F5-987A-EAC887324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2" name="Rectangle 61">
                <a:extLst>
                  <a:ext uri="{FF2B5EF4-FFF2-40B4-BE49-F238E27FC236}">
                    <a16:creationId xmlns:a16="http://schemas.microsoft.com/office/drawing/2014/main" id="{5B96D21C-C56E-EA93-712F-EA5E42F6A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3" name="Rectangle 61">
                <a:extLst>
                  <a:ext uri="{FF2B5EF4-FFF2-40B4-BE49-F238E27FC236}">
                    <a16:creationId xmlns:a16="http://schemas.microsoft.com/office/drawing/2014/main" id="{25C52DDC-41CE-E1F0-176A-F1731E20F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504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4" name="Rectangle 61">
                <a:extLst>
                  <a:ext uri="{FF2B5EF4-FFF2-40B4-BE49-F238E27FC236}">
                    <a16:creationId xmlns:a16="http://schemas.microsoft.com/office/drawing/2014/main" id="{F63CE6BC-2248-B5A8-89DC-04AA948B1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5" name="Rectangle 61">
                <a:extLst>
                  <a:ext uri="{FF2B5EF4-FFF2-40B4-BE49-F238E27FC236}">
                    <a16:creationId xmlns:a16="http://schemas.microsoft.com/office/drawing/2014/main" id="{D34C717E-35E9-03D6-3542-DFED72D41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6" name="Rectangle 61">
                <a:extLst>
                  <a:ext uri="{FF2B5EF4-FFF2-40B4-BE49-F238E27FC236}">
                    <a16:creationId xmlns:a16="http://schemas.microsoft.com/office/drawing/2014/main" id="{22D2B0E5-F2AA-00C6-EDC5-3BF790985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7" name="Rectangle 61">
                <a:extLst>
                  <a:ext uri="{FF2B5EF4-FFF2-40B4-BE49-F238E27FC236}">
                    <a16:creationId xmlns:a16="http://schemas.microsoft.com/office/drawing/2014/main" id="{68C1DCF1-B047-B278-6B68-AFE1E13CF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880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8" name="Rectangle 61">
                <a:extLst>
                  <a:ext uri="{FF2B5EF4-FFF2-40B4-BE49-F238E27FC236}">
                    <a16:creationId xmlns:a16="http://schemas.microsoft.com/office/drawing/2014/main" id="{6E660FE6-9695-AE5E-46D7-0FD4AA363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9" name="Rectangle 61">
                <a:extLst>
                  <a:ext uri="{FF2B5EF4-FFF2-40B4-BE49-F238E27FC236}">
                    <a16:creationId xmlns:a16="http://schemas.microsoft.com/office/drawing/2014/main" id="{B6B6FF78-CC94-1D2A-E9F2-5D79A8CFD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0" name="Rectangle 61">
                <a:extLst>
                  <a:ext uri="{FF2B5EF4-FFF2-40B4-BE49-F238E27FC236}">
                    <a16:creationId xmlns:a16="http://schemas.microsoft.com/office/drawing/2014/main" id="{8C12F6B4-5B6D-4147-66FF-8BB310252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1" name="Rectangle 61">
                <a:extLst>
                  <a:ext uri="{FF2B5EF4-FFF2-40B4-BE49-F238E27FC236}">
                    <a16:creationId xmlns:a16="http://schemas.microsoft.com/office/drawing/2014/main" id="{8A936DA1-4625-4F8F-1031-1701F3EA0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1256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2" name="Rectangle 61">
                <a:extLst>
                  <a:ext uri="{FF2B5EF4-FFF2-40B4-BE49-F238E27FC236}">
                    <a16:creationId xmlns:a16="http://schemas.microsoft.com/office/drawing/2014/main" id="{FCB68460-8A53-02A6-4F02-7E82E8609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3" name="Rectangle 61">
                <a:extLst>
                  <a:ext uri="{FF2B5EF4-FFF2-40B4-BE49-F238E27FC236}">
                    <a16:creationId xmlns:a16="http://schemas.microsoft.com/office/drawing/2014/main" id="{65B5734F-B634-76B4-630A-A2418B4C6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4" name="Rectangle 61">
                <a:extLst>
                  <a:ext uri="{FF2B5EF4-FFF2-40B4-BE49-F238E27FC236}">
                    <a16:creationId xmlns:a16="http://schemas.microsoft.com/office/drawing/2014/main" id="{9D77848B-991D-49D3-D31B-903BE4F8D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5" name="Rectangle 61">
                <a:extLst>
                  <a:ext uri="{FF2B5EF4-FFF2-40B4-BE49-F238E27FC236}">
                    <a16:creationId xmlns:a16="http://schemas.microsoft.com/office/drawing/2014/main" id="{6548AECB-B451-505B-CFA5-C85DA8942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6632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6" name="Rectangle 61">
                <a:extLst>
                  <a:ext uri="{FF2B5EF4-FFF2-40B4-BE49-F238E27FC236}">
                    <a16:creationId xmlns:a16="http://schemas.microsoft.com/office/drawing/2014/main" id="{4E03752F-6980-48DD-6A09-402BDE6B6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4393755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201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7" name="Rectangle 61">
                <a:extLst>
                  <a:ext uri="{FF2B5EF4-FFF2-40B4-BE49-F238E27FC236}">
                    <a16:creationId xmlns:a16="http://schemas.microsoft.com/office/drawing/2014/main" id="{14D8D019-0ECD-A705-38D1-2C147E6A2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8" name="Rectangle 61">
                <a:extLst>
                  <a:ext uri="{FF2B5EF4-FFF2-40B4-BE49-F238E27FC236}">
                    <a16:creationId xmlns:a16="http://schemas.microsoft.com/office/drawing/2014/main" id="{552BEAC8-B043-7597-1E49-E9F4C901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199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Ta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9" name="Rectangle 61">
                <a:extLst>
                  <a:ext uri="{FF2B5EF4-FFF2-40B4-BE49-F238E27FC236}">
                    <a16:creationId xmlns:a16="http://schemas.microsoft.com/office/drawing/2014/main" id="{8E4421F0-4C92-A76C-D636-627FFC6D2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007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ja-JP" sz="1100" b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Hf</a:t>
                </a:r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0" name="Rectangle 61">
                <a:extLst>
                  <a:ext uri="{FF2B5EF4-FFF2-40B4-BE49-F238E27FC236}">
                    <a16:creationId xmlns:a16="http://schemas.microsoft.com/office/drawing/2014/main" id="{D5183162-C5D4-021D-8D09-60A943650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1" name="Rectangle 61">
                <a:extLst>
                  <a:ext uri="{FF2B5EF4-FFF2-40B4-BE49-F238E27FC236}">
                    <a16:creationId xmlns:a16="http://schemas.microsoft.com/office/drawing/2014/main" id="{CB3A3223-64F6-69E8-3DA6-F01FB7C48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4719131"/>
                <a:ext cx="325376" cy="3253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2" name="Rectangle 61">
                <a:extLst>
                  <a:ext uri="{FF2B5EF4-FFF2-40B4-BE49-F238E27FC236}">
                    <a16:creationId xmlns:a16="http://schemas.microsoft.com/office/drawing/2014/main" id="{BE522A6F-0C41-9C47-6875-F4B16CDF1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3" name="Rectangle 61">
                <a:extLst>
                  <a:ext uri="{FF2B5EF4-FFF2-40B4-BE49-F238E27FC236}">
                    <a16:creationId xmlns:a16="http://schemas.microsoft.com/office/drawing/2014/main" id="{31E0928E-D41E-1233-014C-3882492AE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249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4" name="Rectangle 61">
                <a:extLst>
                  <a:ext uri="{FF2B5EF4-FFF2-40B4-BE49-F238E27FC236}">
                    <a16:creationId xmlns:a16="http://schemas.microsoft.com/office/drawing/2014/main" id="{81AFBDA9-AD51-9E0D-609C-32EF09637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5" name="Rectangle 61">
                <a:extLst>
                  <a:ext uri="{FF2B5EF4-FFF2-40B4-BE49-F238E27FC236}">
                    <a16:creationId xmlns:a16="http://schemas.microsoft.com/office/drawing/2014/main" id="{E6225461-1F00-34DE-23E6-DC6F3ACF8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6" name="Rectangle 61">
                <a:extLst>
                  <a:ext uri="{FF2B5EF4-FFF2-40B4-BE49-F238E27FC236}">
                    <a16:creationId xmlns:a16="http://schemas.microsoft.com/office/drawing/2014/main" id="{4720AF2B-587F-B044-C201-4F72C9092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504450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7" name="Rectangle 61">
                <a:extLst>
                  <a:ext uri="{FF2B5EF4-FFF2-40B4-BE49-F238E27FC236}">
                    <a16:creationId xmlns:a16="http://schemas.microsoft.com/office/drawing/2014/main" id="{A8162A14-03CE-32AF-E853-C5C5D7412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625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8" name="Rectangle 61">
                <a:extLst>
                  <a:ext uri="{FF2B5EF4-FFF2-40B4-BE49-F238E27FC236}">
                    <a16:creationId xmlns:a16="http://schemas.microsoft.com/office/drawing/2014/main" id="{A36C3093-C353-DC4C-D57E-3DE37C421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9" name="Rectangle 61">
                <a:extLst>
                  <a:ext uri="{FF2B5EF4-FFF2-40B4-BE49-F238E27FC236}">
                    <a16:creationId xmlns:a16="http://schemas.microsoft.com/office/drawing/2014/main" id="{64B57A67-91EB-BE81-6F4E-50475F5A4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0" name="Rectangle 61">
                <a:extLst>
                  <a:ext uri="{FF2B5EF4-FFF2-40B4-BE49-F238E27FC236}">
                    <a16:creationId xmlns:a16="http://schemas.microsoft.com/office/drawing/2014/main" id="{C5BD5273-DA6C-C0AD-24E9-7CC6CEF3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1" name="Rectangle 61">
                <a:extLst>
                  <a:ext uri="{FF2B5EF4-FFF2-40B4-BE49-F238E27FC236}">
                    <a16:creationId xmlns:a16="http://schemas.microsoft.com/office/drawing/2014/main" id="{F0880927-0595-4FEC-BB1D-2B19EB88D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01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2" name="Rectangle 61">
                <a:extLst>
                  <a:ext uri="{FF2B5EF4-FFF2-40B4-BE49-F238E27FC236}">
                    <a16:creationId xmlns:a16="http://schemas.microsoft.com/office/drawing/2014/main" id="{86155DA1-9470-5536-D26A-BECA06FA3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Rectangle 61">
                <a:extLst>
                  <a:ext uri="{FF2B5EF4-FFF2-40B4-BE49-F238E27FC236}">
                    <a16:creationId xmlns:a16="http://schemas.microsoft.com/office/drawing/2014/main" id="{E8094ACE-821C-6718-2D66-0102DA5DF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Rectangle 61">
                <a:extLst>
                  <a:ext uri="{FF2B5EF4-FFF2-40B4-BE49-F238E27FC236}">
                    <a16:creationId xmlns:a16="http://schemas.microsoft.com/office/drawing/2014/main" id="{83E89A62-99BA-D10A-31C2-51A0B75E4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5044507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Rectangle 61">
                <a:extLst>
                  <a:ext uri="{FF2B5EF4-FFF2-40B4-BE49-F238E27FC236}">
                    <a16:creationId xmlns:a16="http://schemas.microsoft.com/office/drawing/2014/main" id="{8ED74057-33C0-8526-F89B-62481BC48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377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Rectangle 61">
                <a:extLst>
                  <a:ext uri="{FF2B5EF4-FFF2-40B4-BE49-F238E27FC236}">
                    <a16:creationId xmlns:a16="http://schemas.microsoft.com/office/drawing/2014/main" id="{5F6EA3A3-BE33-89FB-6C4A-5D2F79382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4393755"/>
                <a:ext cx="325376" cy="32537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7" name="Rectangle 61">
                <a:extLst>
                  <a:ext uri="{FF2B5EF4-FFF2-40B4-BE49-F238E27FC236}">
                    <a16:creationId xmlns:a16="http://schemas.microsoft.com/office/drawing/2014/main" id="{49525726-52AC-98AE-0989-EF0EED734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4719131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8" name="Rectangle 61">
                <a:extLst>
                  <a:ext uri="{FF2B5EF4-FFF2-40B4-BE49-F238E27FC236}">
                    <a16:creationId xmlns:a16="http://schemas.microsoft.com/office/drawing/2014/main" id="{EDFBA9BF-A6CA-2B46-0BFA-148BBB798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5044507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9" name="Rectangle 61">
                <a:extLst>
                  <a:ext uri="{FF2B5EF4-FFF2-40B4-BE49-F238E27FC236}">
                    <a16:creationId xmlns:a16="http://schemas.microsoft.com/office/drawing/2014/main" id="{AB38D776-A3ED-F867-5D03-359193631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9752" y="5369883"/>
                <a:ext cx="325376" cy="32537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0" name="Rectangle 371">
              <a:extLst>
                <a:ext uri="{FF2B5EF4-FFF2-40B4-BE49-F238E27FC236}">
                  <a16:creationId xmlns:a16="http://schemas.microsoft.com/office/drawing/2014/main" id="{5EBB6405-B623-3B16-76C3-294136E85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3121" y="1619659"/>
              <a:ext cx="46217" cy="431758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6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D6C6F38-0258-BBB1-9E26-E071F4CEAD43}"/>
                </a:ext>
              </a:extLst>
            </p:cNvPr>
            <p:cNvGrpSpPr/>
            <p:nvPr/>
          </p:nvGrpSpPr>
          <p:grpSpPr>
            <a:xfrm>
              <a:off x="5068589" y="1875828"/>
              <a:ext cx="157094" cy="3738606"/>
              <a:chOff x="150459" y="814134"/>
              <a:chExt cx="173811" cy="4136441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D6492A1-F3A3-FFD1-B35E-8DF5BB66AE8D}"/>
                  </a:ext>
                </a:extLst>
              </p:cNvPr>
              <p:cNvSpPr txBox="1"/>
              <p:nvPr/>
            </p:nvSpPr>
            <p:spPr>
              <a:xfrm>
                <a:off x="150459" y="4763285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72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ADC6D04-7CDE-1DAC-61A3-7DAD860A7A89}"/>
                  </a:ext>
                </a:extLst>
              </p:cNvPr>
              <p:cNvSpPr txBox="1"/>
              <p:nvPr/>
            </p:nvSpPr>
            <p:spPr>
              <a:xfrm>
                <a:off x="150459" y="441453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73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0A9C9EAF-8144-B6B6-58F3-F07411BB9867}"/>
                  </a:ext>
                </a:extLst>
              </p:cNvPr>
              <p:cNvSpPr txBox="1"/>
              <p:nvPr/>
            </p:nvSpPr>
            <p:spPr>
              <a:xfrm>
                <a:off x="150459" y="405449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74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B8EB15-E8E5-858F-B12D-E58688296AFE}"/>
                  </a:ext>
                </a:extLst>
              </p:cNvPr>
              <p:cNvSpPr txBox="1"/>
              <p:nvPr/>
            </p:nvSpPr>
            <p:spPr>
              <a:xfrm>
                <a:off x="150459" y="369445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75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F8A77A7-A612-516E-6F97-8CBDDB611F14}"/>
                  </a:ext>
                </a:extLst>
              </p:cNvPr>
              <p:cNvSpPr txBox="1"/>
              <p:nvPr/>
            </p:nvSpPr>
            <p:spPr>
              <a:xfrm>
                <a:off x="150459" y="333441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76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57BF9A7A-8921-BEB0-5D6A-536C499CBBF1}"/>
                  </a:ext>
                </a:extLst>
              </p:cNvPr>
              <p:cNvSpPr txBox="1"/>
              <p:nvPr/>
            </p:nvSpPr>
            <p:spPr>
              <a:xfrm>
                <a:off x="150459" y="297437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77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B670992-4FE0-49C6-84E5-40D14508DF92}"/>
                  </a:ext>
                </a:extLst>
              </p:cNvPr>
              <p:cNvSpPr txBox="1"/>
              <p:nvPr/>
            </p:nvSpPr>
            <p:spPr>
              <a:xfrm>
                <a:off x="150459" y="261433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78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316AD85-FADA-C89E-E25B-AA40F34B648F}"/>
                  </a:ext>
                </a:extLst>
              </p:cNvPr>
              <p:cNvSpPr txBox="1"/>
              <p:nvPr/>
            </p:nvSpPr>
            <p:spPr>
              <a:xfrm>
                <a:off x="150459" y="225429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79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4E7D640-9A49-2D88-029C-F3BB1E5BCCFD}"/>
                  </a:ext>
                </a:extLst>
              </p:cNvPr>
              <p:cNvSpPr txBox="1"/>
              <p:nvPr/>
            </p:nvSpPr>
            <p:spPr>
              <a:xfrm>
                <a:off x="150459" y="189425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80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BB66682B-7A4F-6D17-76D7-0303EA1FAB05}"/>
                  </a:ext>
                </a:extLst>
              </p:cNvPr>
              <p:cNvSpPr txBox="1"/>
              <p:nvPr/>
            </p:nvSpPr>
            <p:spPr>
              <a:xfrm>
                <a:off x="150459" y="153421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81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081F847-71A2-A776-D777-9268193FD4E8}"/>
                  </a:ext>
                </a:extLst>
              </p:cNvPr>
              <p:cNvSpPr txBox="1"/>
              <p:nvPr/>
            </p:nvSpPr>
            <p:spPr>
              <a:xfrm>
                <a:off x="150459" y="117417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82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09E6FB77-DADE-31C9-8C0B-AC634D168392}"/>
                  </a:ext>
                </a:extLst>
              </p:cNvPr>
              <p:cNvSpPr txBox="1"/>
              <p:nvPr/>
            </p:nvSpPr>
            <p:spPr>
              <a:xfrm>
                <a:off x="150459" y="814134"/>
                <a:ext cx="173811" cy="187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83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96F5CD7-96C3-CE4C-C7E3-C0AE924E14E4}"/>
                </a:ext>
              </a:extLst>
            </p:cNvPr>
            <p:cNvSpPr txBox="1"/>
            <p:nvPr/>
          </p:nvSpPr>
          <p:spPr>
            <a:xfrm>
              <a:off x="6582844" y="5937247"/>
              <a:ext cx="119744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Neutron number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A449702-E453-6F27-7BB8-858CCF69F647}"/>
                </a:ext>
              </a:extLst>
            </p:cNvPr>
            <p:cNvSpPr txBox="1"/>
            <p:nvPr/>
          </p:nvSpPr>
          <p:spPr>
            <a:xfrm rot="16200000">
              <a:off x="4376795" y="3679278"/>
              <a:ext cx="11285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Atomic number</a:t>
              </a:r>
              <a:endParaRPr kumimoji="1" lang="ja-JP" alt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7A753FD5-179D-B215-3B13-6B88263EA816}"/>
                </a:ext>
              </a:extLst>
            </p:cNvPr>
            <p:cNvGrpSpPr/>
            <p:nvPr/>
          </p:nvGrpSpPr>
          <p:grpSpPr>
            <a:xfrm>
              <a:off x="5308490" y="5724086"/>
              <a:ext cx="3496900" cy="169277"/>
              <a:chOff x="4375584" y="6480000"/>
              <a:chExt cx="3869011" cy="187291"/>
            </a:xfrm>
          </p:grpSpPr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A7543CA-E574-63D6-C41C-ED5D58151538}"/>
                  </a:ext>
                </a:extLst>
              </p:cNvPr>
              <p:cNvSpPr txBox="1"/>
              <p:nvPr/>
            </p:nvSpPr>
            <p:spPr>
              <a:xfrm>
                <a:off x="4375584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116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EC3A266-C55D-1FD5-720D-71BCE9FD2881}"/>
                  </a:ext>
                </a:extLst>
              </p:cNvPr>
              <p:cNvSpPr txBox="1"/>
              <p:nvPr/>
            </p:nvSpPr>
            <p:spPr>
              <a:xfrm>
                <a:off x="4733027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117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C1642F5-5A7D-1684-E6E9-962E76C9AC65}"/>
                  </a:ext>
                </a:extLst>
              </p:cNvPr>
              <p:cNvSpPr txBox="1"/>
              <p:nvPr/>
            </p:nvSpPr>
            <p:spPr>
              <a:xfrm>
                <a:off x="5090470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118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5157F1E-F84E-5ABB-69CC-AA0BB34B18A7}"/>
                  </a:ext>
                </a:extLst>
              </p:cNvPr>
              <p:cNvSpPr txBox="1"/>
              <p:nvPr/>
            </p:nvSpPr>
            <p:spPr>
              <a:xfrm>
                <a:off x="5447913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119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9E5ABCC-5509-B2EA-09EA-EB1705F36C28}"/>
                  </a:ext>
                </a:extLst>
              </p:cNvPr>
              <p:cNvSpPr txBox="1"/>
              <p:nvPr/>
            </p:nvSpPr>
            <p:spPr>
              <a:xfrm>
                <a:off x="5805355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120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21F9E8D-D235-80B8-E6C5-242B00B67DBE}"/>
                  </a:ext>
                </a:extLst>
              </p:cNvPr>
              <p:cNvSpPr txBox="1"/>
              <p:nvPr/>
            </p:nvSpPr>
            <p:spPr>
              <a:xfrm>
                <a:off x="6162800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121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67E3F5D-59D4-776A-4223-1C737D5595B5}"/>
                  </a:ext>
                </a:extLst>
              </p:cNvPr>
              <p:cNvSpPr txBox="1"/>
              <p:nvPr/>
            </p:nvSpPr>
            <p:spPr>
              <a:xfrm>
                <a:off x="6531529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122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B65D0ED7-9037-47D3-8AB7-D60375C5E1EB}"/>
                  </a:ext>
                </a:extLst>
              </p:cNvPr>
              <p:cNvSpPr txBox="1"/>
              <p:nvPr/>
            </p:nvSpPr>
            <p:spPr>
              <a:xfrm>
                <a:off x="6900262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123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F751C0C-415E-60CD-2019-EF0569DC512D}"/>
                  </a:ext>
                </a:extLst>
              </p:cNvPr>
              <p:cNvSpPr txBox="1"/>
              <p:nvPr/>
            </p:nvSpPr>
            <p:spPr>
              <a:xfrm>
                <a:off x="7268995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124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985A8C9-7C51-5986-0D63-3BCC115781CD}"/>
                  </a:ext>
                </a:extLst>
              </p:cNvPr>
              <p:cNvSpPr txBox="1"/>
              <p:nvPr/>
            </p:nvSpPr>
            <p:spPr>
              <a:xfrm>
                <a:off x="7626435" y="6480000"/>
                <a:ext cx="260717" cy="187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125</a:t>
                </a:r>
                <a:endParaRPr kumimoji="1" lang="ja-JP" altLang="en-US" sz="11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11F139D-ABCE-BEF5-9269-E14B727D4033}"/>
                  </a:ext>
                </a:extLst>
              </p:cNvPr>
              <p:cNvSpPr txBox="1"/>
              <p:nvPr/>
            </p:nvSpPr>
            <p:spPr>
              <a:xfrm>
                <a:off x="7983878" y="6480000"/>
                <a:ext cx="260717" cy="187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1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126</a:t>
                </a:r>
                <a:endParaRPr kumimoji="1" lang="ja-JP" altLang="en-US" sz="11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191" name="グループ化 190">
            <a:extLst>
              <a:ext uri="{FF2B5EF4-FFF2-40B4-BE49-F238E27FC236}">
                <a16:creationId xmlns:a16="http://schemas.microsoft.com/office/drawing/2014/main" id="{9F8552EB-5236-9338-F5DD-2D2039A21B53}"/>
              </a:ext>
            </a:extLst>
          </p:cNvPr>
          <p:cNvGrpSpPr/>
          <p:nvPr/>
        </p:nvGrpSpPr>
        <p:grpSpPr>
          <a:xfrm>
            <a:off x="8972978" y="5574759"/>
            <a:ext cx="2700769" cy="215444"/>
            <a:chOff x="3437231" y="6549389"/>
            <a:chExt cx="2700769" cy="215444"/>
          </a:xfrm>
        </p:grpSpPr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AA6A241B-A668-CB6D-1FF9-4ECAEC6CEDB9}"/>
                </a:ext>
              </a:extLst>
            </p:cNvPr>
            <p:cNvCxnSpPr>
              <a:cxnSpLocks/>
            </p:cNvCxnSpPr>
            <p:nvPr/>
          </p:nvCxnSpPr>
          <p:spPr>
            <a:xfrm>
              <a:off x="3437231" y="6721245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テキスト ボックス 28">
              <a:extLst>
                <a:ext uri="{FF2B5EF4-FFF2-40B4-BE49-F238E27FC236}">
                  <a16:creationId xmlns:a16="http://schemas.microsoft.com/office/drawing/2014/main" id="{B3C68F16-4061-3E23-47F9-7C17FF9D8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504" y="6549389"/>
              <a:ext cx="21864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Frontier of known lifetime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8BA66265-1D6E-4150-D0A7-95275A3512E9}"/>
                </a:ext>
              </a:extLst>
            </p:cNvPr>
            <p:cNvCxnSpPr/>
            <p:nvPr/>
          </p:nvCxnSpPr>
          <p:spPr>
            <a:xfrm>
              <a:off x="3761231" y="6552037"/>
              <a:ext cx="0" cy="14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グループ化 194">
            <a:extLst>
              <a:ext uri="{FF2B5EF4-FFF2-40B4-BE49-F238E27FC236}">
                <a16:creationId xmlns:a16="http://schemas.microsoft.com/office/drawing/2014/main" id="{2F65C83C-179E-23FD-6391-527B4EB14278}"/>
              </a:ext>
            </a:extLst>
          </p:cNvPr>
          <p:cNvGrpSpPr/>
          <p:nvPr/>
        </p:nvGrpSpPr>
        <p:grpSpPr>
          <a:xfrm>
            <a:off x="8972978" y="5917489"/>
            <a:ext cx="2524369" cy="215444"/>
            <a:chOff x="3437231" y="6174122"/>
            <a:chExt cx="2524369" cy="215444"/>
          </a:xfrm>
        </p:grpSpPr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E21E25F5-042C-106F-5228-938FB442DFEA}"/>
                </a:ext>
              </a:extLst>
            </p:cNvPr>
            <p:cNvCxnSpPr>
              <a:cxnSpLocks/>
            </p:cNvCxnSpPr>
            <p:nvPr/>
          </p:nvCxnSpPr>
          <p:spPr>
            <a:xfrm>
              <a:off x="3437231" y="6357677"/>
              <a:ext cx="324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テキスト ボックス 28">
              <a:extLst>
                <a:ext uri="{FF2B5EF4-FFF2-40B4-BE49-F238E27FC236}">
                  <a16:creationId xmlns:a16="http://schemas.microsoft.com/office/drawing/2014/main" id="{B4AE6BE7-D38D-AD01-C817-64F5AD262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419" y="6174122"/>
              <a:ext cx="20181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Frontier of known mass</a:t>
              </a:r>
              <a:endParaRPr lang="ja-JP" altLang="en-US"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5A12EB3B-9E3E-D6EE-1961-D4B2EA04874F}"/>
                </a:ext>
              </a:extLst>
            </p:cNvPr>
            <p:cNvCxnSpPr/>
            <p:nvPr/>
          </p:nvCxnSpPr>
          <p:spPr>
            <a:xfrm>
              <a:off x="3761231" y="6204852"/>
              <a:ext cx="0" cy="14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グループ化 198">
            <a:extLst>
              <a:ext uri="{FF2B5EF4-FFF2-40B4-BE49-F238E27FC236}">
                <a16:creationId xmlns:a16="http://schemas.microsoft.com/office/drawing/2014/main" id="{D1E49177-5794-504C-6DF3-1F7B716F1CC3}"/>
              </a:ext>
            </a:extLst>
          </p:cNvPr>
          <p:cNvGrpSpPr/>
          <p:nvPr/>
        </p:nvGrpSpPr>
        <p:grpSpPr>
          <a:xfrm>
            <a:off x="6334642" y="2236158"/>
            <a:ext cx="3564000" cy="2267164"/>
            <a:chOff x="5328000" y="3384000"/>
            <a:chExt cx="3564000" cy="2267164"/>
          </a:xfrm>
          <a:effectLst>
            <a:outerShdw blurRad="127000" dist="38100" dir="13500000" algn="br" rotWithShape="0">
              <a:srgbClr val="0000FF"/>
            </a:outerShdw>
          </a:effectLst>
        </p:grpSpPr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79DEF133-D536-3356-EA2A-9D6063873C51}"/>
                </a:ext>
              </a:extLst>
            </p:cNvPr>
            <p:cNvCxnSpPr/>
            <p:nvPr/>
          </p:nvCxnSpPr>
          <p:spPr>
            <a:xfrm>
              <a:off x="5328000" y="5327164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E834B44E-AB91-05AE-69DF-62CF56A0472E}"/>
                </a:ext>
              </a:extLst>
            </p:cNvPr>
            <p:cNvCxnSpPr>
              <a:cxnSpLocks/>
            </p:cNvCxnSpPr>
            <p:nvPr/>
          </p:nvCxnSpPr>
          <p:spPr>
            <a:xfrm>
              <a:off x="5328952" y="5327164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E9ECD3B0-203B-A3C2-B878-DFA11E742DE8}"/>
                </a:ext>
              </a:extLst>
            </p:cNvPr>
            <p:cNvCxnSpPr/>
            <p:nvPr/>
          </p:nvCxnSpPr>
          <p:spPr>
            <a:xfrm>
              <a:off x="5976000" y="5004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187C5EE8-CC67-38E4-4BAF-26F62E4D5562}"/>
                </a:ext>
              </a:extLst>
            </p:cNvPr>
            <p:cNvCxnSpPr>
              <a:cxnSpLocks/>
            </p:cNvCxnSpPr>
            <p:nvPr/>
          </p:nvCxnSpPr>
          <p:spPr>
            <a:xfrm>
              <a:off x="5976000" y="5004000"/>
              <a:ext cx="324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E7D6FB10-8168-5402-8D6F-F0BA4D3B42D2}"/>
                </a:ext>
              </a:extLst>
            </p:cNvPr>
            <p:cNvCxnSpPr/>
            <p:nvPr/>
          </p:nvCxnSpPr>
          <p:spPr>
            <a:xfrm>
              <a:off x="6300000" y="4680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033F94FD-AB29-2F79-FD84-C5433718BCD6}"/>
                </a:ext>
              </a:extLst>
            </p:cNvPr>
            <p:cNvCxnSpPr>
              <a:cxnSpLocks/>
            </p:cNvCxnSpPr>
            <p:nvPr/>
          </p:nvCxnSpPr>
          <p:spPr>
            <a:xfrm>
              <a:off x="6300000" y="4680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AC02CA01-23E6-7A8F-CC0F-2457EF632905}"/>
                </a:ext>
              </a:extLst>
            </p:cNvPr>
            <p:cNvCxnSpPr/>
            <p:nvPr/>
          </p:nvCxnSpPr>
          <p:spPr>
            <a:xfrm>
              <a:off x="6948000" y="4356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22A51ADB-8204-83CF-0746-897E63B313D2}"/>
                </a:ext>
              </a:extLst>
            </p:cNvPr>
            <p:cNvCxnSpPr>
              <a:cxnSpLocks/>
            </p:cNvCxnSpPr>
            <p:nvPr/>
          </p:nvCxnSpPr>
          <p:spPr>
            <a:xfrm>
              <a:off x="6948000" y="4356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9DFA6AE0-3638-228F-C959-EFE5968CF552}"/>
                </a:ext>
              </a:extLst>
            </p:cNvPr>
            <p:cNvCxnSpPr/>
            <p:nvPr/>
          </p:nvCxnSpPr>
          <p:spPr>
            <a:xfrm>
              <a:off x="7596000" y="4032000"/>
              <a:ext cx="0" cy="324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A1F107C8-4945-CEB9-7819-7662FC14D871}"/>
                </a:ext>
              </a:extLst>
            </p:cNvPr>
            <p:cNvCxnSpPr>
              <a:cxnSpLocks/>
            </p:cNvCxnSpPr>
            <p:nvPr/>
          </p:nvCxnSpPr>
          <p:spPr>
            <a:xfrm>
              <a:off x="7596000" y="4032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D6E8C023-32F5-615C-11D2-E45D45BA8603}"/>
                </a:ext>
              </a:extLst>
            </p:cNvPr>
            <p:cNvCxnSpPr/>
            <p:nvPr/>
          </p:nvCxnSpPr>
          <p:spPr>
            <a:xfrm>
              <a:off x="8244000" y="3384000"/>
              <a:ext cx="0" cy="64800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C326FB86-628A-0692-2A93-16C1C15E9DE3}"/>
                </a:ext>
              </a:extLst>
            </p:cNvPr>
            <p:cNvCxnSpPr>
              <a:cxnSpLocks/>
            </p:cNvCxnSpPr>
            <p:nvPr/>
          </p:nvCxnSpPr>
          <p:spPr>
            <a:xfrm>
              <a:off x="8244000" y="3384000"/>
              <a:ext cx="648000" cy="0"/>
            </a:xfrm>
            <a:prstGeom prst="line">
              <a:avLst/>
            </a:prstGeom>
            <a:ln w="50800" cap="sq">
              <a:solidFill>
                <a:srgbClr val="0000FF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0000FF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05A6663B-6374-0534-3B72-E930E550D842}"/>
              </a:ext>
            </a:extLst>
          </p:cNvPr>
          <p:cNvGrpSpPr/>
          <p:nvPr/>
        </p:nvGrpSpPr>
        <p:grpSpPr>
          <a:xfrm>
            <a:off x="6335594" y="2884158"/>
            <a:ext cx="3563048" cy="1296000"/>
            <a:chOff x="5328952" y="4032000"/>
            <a:chExt cx="3563048" cy="1296000"/>
          </a:xfrm>
          <a:effectLst/>
        </p:grpSpPr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E0941F25-65D1-69EF-0E86-C12B398EC672}"/>
                </a:ext>
              </a:extLst>
            </p:cNvPr>
            <p:cNvCxnSpPr>
              <a:cxnSpLocks/>
            </p:cNvCxnSpPr>
            <p:nvPr/>
          </p:nvCxnSpPr>
          <p:spPr>
            <a:xfrm>
              <a:off x="5328952" y="5327164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A37064AA-9AF3-1639-9A28-B90C92A89D53}"/>
                </a:ext>
              </a:extLst>
            </p:cNvPr>
            <p:cNvCxnSpPr/>
            <p:nvPr/>
          </p:nvCxnSpPr>
          <p:spPr>
            <a:xfrm>
              <a:off x="5652000" y="5004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B0F2C3BE-6398-2F33-F8FC-A5B867846E71}"/>
                </a:ext>
              </a:extLst>
            </p:cNvPr>
            <p:cNvCxnSpPr>
              <a:cxnSpLocks/>
            </p:cNvCxnSpPr>
            <p:nvPr/>
          </p:nvCxnSpPr>
          <p:spPr>
            <a:xfrm>
              <a:off x="5652000" y="5004000"/>
              <a:ext cx="1620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5136B16F-4FE6-C7E0-605B-39BD0AD4D470}"/>
                </a:ext>
              </a:extLst>
            </p:cNvPr>
            <p:cNvCxnSpPr/>
            <p:nvPr/>
          </p:nvCxnSpPr>
          <p:spPr>
            <a:xfrm>
              <a:off x="8244000" y="4356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5D2D7E30-5675-8533-36BE-5D4F98DF8195}"/>
                </a:ext>
              </a:extLst>
            </p:cNvPr>
            <p:cNvCxnSpPr>
              <a:cxnSpLocks/>
            </p:cNvCxnSpPr>
            <p:nvPr/>
          </p:nvCxnSpPr>
          <p:spPr>
            <a:xfrm>
              <a:off x="7596000" y="4680000"/>
              <a:ext cx="648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127000" dist="38100" dir="16200000" rotWithShape="0">
                <a:srgbClr val="FF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BC08CA0D-0B28-9D0D-282D-1CB5B3EA8FE9}"/>
                </a:ext>
              </a:extLst>
            </p:cNvPr>
            <p:cNvCxnSpPr/>
            <p:nvPr/>
          </p:nvCxnSpPr>
          <p:spPr>
            <a:xfrm>
              <a:off x="7272269" y="4356000"/>
              <a:ext cx="0" cy="648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D9BF76A3-8011-7B7E-0069-2ADE4B513CA7}"/>
                </a:ext>
              </a:extLst>
            </p:cNvPr>
            <p:cNvCxnSpPr>
              <a:cxnSpLocks/>
            </p:cNvCxnSpPr>
            <p:nvPr/>
          </p:nvCxnSpPr>
          <p:spPr>
            <a:xfrm>
              <a:off x="7272000" y="4356000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A99230C2-8D9A-F2CD-C91F-1FAA22ACA6CD}"/>
                </a:ext>
              </a:extLst>
            </p:cNvPr>
            <p:cNvCxnSpPr/>
            <p:nvPr/>
          </p:nvCxnSpPr>
          <p:spPr>
            <a:xfrm>
              <a:off x="7596000" y="4356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algn="l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305CE903-F51C-F807-9879-3A9588D6A7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4000" y="4356000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E7405EC8-D38B-67FD-FEC3-797D9489C075}"/>
                </a:ext>
              </a:extLst>
            </p:cNvPr>
            <p:cNvCxnSpPr/>
            <p:nvPr/>
          </p:nvCxnSpPr>
          <p:spPr>
            <a:xfrm>
              <a:off x="8568000" y="4032000"/>
              <a:ext cx="0" cy="32400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0800000" algn="r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E43A1942-0F2A-AFE4-ED6D-BBEC106277B7}"/>
                </a:ext>
              </a:extLst>
            </p:cNvPr>
            <p:cNvCxnSpPr>
              <a:cxnSpLocks/>
            </p:cNvCxnSpPr>
            <p:nvPr/>
          </p:nvCxnSpPr>
          <p:spPr>
            <a:xfrm>
              <a:off x="8568000" y="4032000"/>
              <a:ext cx="324000" cy="0"/>
            </a:xfrm>
            <a:prstGeom prst="line">
              <a:avLst/>
            </a:prstGeom>
            <a:ln w="50800" cap="sq">
              <a:solidFill>
                <a:srgbClr val="FF0000">
                  <a:alpha val="60000"/>
                </a:srgbClr>
              </a:solidFill>
              <a:round/>
            </a:ln>
            <a:effectLst>
              <a:outerShdw blurRad="50800" dist="38100" dir="16200000" rotWithShape="0">
                <a:srgbClr val="FF0000">
                  <a:alpha val="9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F7ED10AC-2AC1-1E86-7140-1B2549A786F6}"/>
              </a:ext>
            </a:extLst>
          </p:cNvPr>
          <p:cNvSpPr txBox="1"/>
          <p:nvPr/>
        </p:nvSpPr>
        <p:spPr>
          <a:xfrm>
            <a:off x="1486565" y="0"/>
            <a:ext cx="9218870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Spectroscopy of neutron-rich nuclei around </a:t>
            </a:r>
            <a:r>
              <a:rPr lang="en-US" altLang="ja-JP" i="1" dirty="0"/>
              <a:t>N</a:t>
            </a:r>
            <a:r>
              <a:rPr lang="en-US" altLang="ja-JP" dirty="0"/>
              <a:t> =126 and beyond</a:t>
            </a:r>
          </a:p>
        </p:txBody>
      </p:sp>
      <p:grpSp>
        <p:nvGrpSpPr>
          <p:cNvPr id="225" name="グループ化 224">
            <a:extLst>
              <a:ext uri="{FF2B5EF4-FFF2-40B4-BE49-F238E27FC236}">
                <a16:creationId xmlns:a16="http://schemas.microsoft.com/office/drawing/2014/main" id="{276B50B9-78B2-F500-2CB7-CA129A91138B}"/>
              </a:ext>
            </a:extLst>
          </p:cNvPr>
          <p:cNvGrpSpPr/>
          <p:nvPr/>
        </p:nvGrpSpPr>
        <p:grpSpPr>
          <a:xfrm>
            <a:off x="2730933" y="2489662"/>
            <a:ext cx="2052747" cy="679819"/>
            <a:chOff x="2393187" y="2512500"/>
            <a:chExt cx="2052747" cy="679819"/>
          </a:xfrm>
        </p:grpSpPr>
        <p:sp>
          <p:nvSpPr>
            <p:cNvPr id="226" name="楕円 225">
              <a:extLst>
                <a:ext uri="{FF2B5EF4-FFF2-40B4-BE49-F238E27FC236}">
                  <a16:creationId xmlns:a16="http://schemas.microsoft.com/office/drawing/2014/main" id="{40CC9D2D-BCF3-C345-D712-AC61CC9BD003}"/>
                </a:ext>
              </a:extLst>
            </p:cNvPr>
            <p:cNvSpPr/>
            <p:nvPr/>
          </p:nvSpPr>
          <p:spPr>
            <a:xfrm rot="19982138">
              <a:off x="2393187" y="2512500"/>
              <a:ext cx="2052747" cy="33826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08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Blank spot</a:t>
              </a:r>
              <a:endParaRPr kumimoji="1" lang="ja-JP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7" name="テキスト ボックス 6">
              <a:extLst>
                <a:ext uri="{FF2B5EF4-FFF2-40B4-BE49-F238E27FC236}">
                  <a16:creationId xmlns:a16="http://schemas.microsoft.com/office/drawing/2014/main" id="{263121D4-9C25-E171-31BE-B36FF6355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92431">
              <a:off x="2893610" y="2946098"/>
              <a:ext cx="609141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~126</a:t>
              </a:r>
            </a:p>
          </p:txBody>
        </p:sp>
        <p:sp>
          <p:nvSpPr>
            <p:cNvPr id="228" name="テキスト ボックス 6">
              <a:extLst>
                <a:ext uri="{FF2B5EF4-FFF2-40B4-BE49-F238E27FC236}">
                  <a16:creationId xmlns:a16="http://schemas.microsoft.com/office/drawing/2014/main" id="{F499E8E0-FA52-9276-5DC2-3C2322A7C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92431">
              <a:off x="3548219" y="2582006"/>
              <a:ext cx="820738" cy="24622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Actinoid</a:t>
              </a:r>
              <a:endParaRPr lang="en-US" altLang="ja-JP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29" name="フリーフォーム 179">
            <a:extLst>
              <a:ext uri="{FF2B5EF4-FFF2-40B4-BE49-F238E27FC236}">
                <a16:creationId xmlns:a16="http://schemas.microsoft.com/office/drawing/2014/main" id="{755F73FA-40EE-759D-5AF8-97EADD1C0FDA}"/>
              </a:ext>
            </a:extLst>
          </p:cNvPr>
          <p:cNvSpPr>
            <a:spLocks/>
          </p:cNvSpPr>
          <p:nvPr/>
        </p:nvSpPr>
        <p:spPr bwMode="auto">
          <a:xfrm>
            <a:off x="3216171" y="2850756"/>
            <a:ext cx="2714358" cy="956265"/>
          </a:xfrm>
          <a:custGeom>
            <a:avLst/>
            <a:gdLst>
              <a:gd name="T0" fmla="*/ 0 w 1668544"/>
              <a:gd name="T1" fmla="*/ 0 h 765278"/>
              <a:gd name="T2" fmla="*/ 705753 w 1668544"/>
              <a:gd name="T3" fmla="*/ 609709 h 765278"/>
              <a:gd name="T4" fmla="*/ 1665547 w 1668544"/>
              <a:gd name="T5" fmla="*/ 759777 h 765278"/>
              <a:gd name="T6" fmla="*/ 0 60000 65536"/>
              <a:gd name="T7" fmla="*/ 0 60000 65536"/>
              <a:gd name="T8" fmla="*/ 0 60000 65536"/>
              <a:gd name="connsiteX0" fmla="*/ 0 w 1637950"/>
              <a:gd name="connsiteY0" fmla="*/ 0 h 714282"/>
              <a:gd name="connsiteX1" fmla="*/ 676417 w 1637950"/>
              <a:gd name="connsiteY1" fmla="*/ 561747 h 714282"/>
              <a:gd name="connsiteX2" fmla="*/ 1637950 w 1637950"/>
              <a:gd name="connsiteY2" fmla="*/ 712575 h 714282"/>
              <a:gd name="connsiteX0" fmla="*/ 0 w 1760329"/>
              <a:gd name="connsiteY0" fmla="*/ 0 h 714282"/>
              <a:gd name="connsiteX1" fmla="*/ 798796 w 1760329"/>
              <a:gd name="connsiteY1" fmla="*/ 561747 h 714282"/>
              <a:gd name="connsiteX2" fmla="*/ 1760329 w 1760329"/>
              <a:gd name="connsiteY2" fmla="*/ 712575 h 714282"/>
              <a:gd name="connsiteX0" fmla="*/ 0 w 1760329"/>
              <a:gd name="connsiteY0" fmla="*/ 0 h 714282"/>
              <a:gd name="connsiteX1" fmla="*/ 798796 w 1760329"/>
              <a:gd name="connsiteY1" fmla="*/ 561747 h 714282"/>
              <a:gd name="connsiteX2" fmla="*/ 1760329 w 1760329"/>
              <a:gd name="connsiteY2" fmla="*/ 712575 h 714282"/>
              <a:gd name="connsiteX0" fmla="*/ 0 w 1760329"/>
              <a:gd name="connsiteY0" fmla="*/ 0 h 718856"/>
              <a:gd name="connsiteX1" fmla="*/ 635663 w 1760329"/>
              <a:gd name="connsiteY1" fmla="*/ 609418 h 718856"/>
              <a:gd name="connsiteX2" fmla="*/ 1760329 w 1760329"/>
              <a:gd name="connsiteY2" fmla="*/ 712575 h 718856"/>
              <a:gd name="connsiteX0" fmla="*/ 0 w 1760329"/>
              <a:gd name="connsiteY0" fmla="*/ 0 h 718856"/>
              <a:gd name="connsiteX1" fmla="*/ 635663 w 1760329"/>
              <a:gd name="connsiteY1" fmla="*/ 609418 h 718856"/>
              <a:gd name="connsiteX2" fmla="*/ 1760329 w 1760329"/>
              <a:gd name="connsiteY2" fmla="*/ 712575 h 718856"/>
              <a:gd name="connsiteX0" fmla="*/ 0 w 1760329"/>
              <a:gd name="connsiteY0" fmla="*/ 0 h 714985"/>
              <a:gd name="connsiteX1" fmla="*/ 635663 w 1760329"/>
              <a:gd name="connsiteY1" fmla="*/ 609418 h 714985"/>
              <a:gd name="connsiteX2" fmla="*/ 1760329 w 1760329"/>
              <a:gd name="connsiteY2" fmla="*/ 712575 h 714985"/>
              <a:gd name="connsiteX0" fmla="*/ 0 w 1760329"/>
              <a:gd name="connsiteY0" fmla="*/ 0 h 714985"/>
              <a:gd name="connsiteX1" fmla="*/ 635663 w 1760329"/>
              <a:gd name="connsiteY1" fmla="*/ 609418 h 714985"/>
              <a:gd name="connsiteX2" fmla="*/ 1760329 w 1760329"/>
              <a:gd name="connsiteY2" fmla="*/ 712575 h 714985"/>
              <a:gd name="connsiteX0" fmla="*/ 0 w 1911456"/>
              <a:gd name="connsiteY0" fmla="*/ 0 h 742609"/>
              <a:gd name="connsiteX1" fmla="*/ 786790 w 1911456"/>
              <a:gd name="connsiteY1" fmla="*/ 637042 h 742609"/>
              <a:gd name="connsiteX2" fmla="*/ 1911456 w 1911456"/>
              <a:gd name="connsiteY2" fmla="*/ 740199 h 742609"/>
              <a:gd name="connsiteX0" fmla="*/ 0 w 1953585"/>
              <a:gd name="connsiteY0" fmla="*/ 0 h 742609"/>
              <a:gd name="connsiteX1" fmla="*/ 828919 w 1953585"/>
              <a:gd name="connsiteY1" fmla="*/ 637042 h 742609"/>
              <a:gd name="connsiteX2" fmla="*/ 1953585 w 1953585"/>
              <a:gd name="connsiteY2" fmla="*/ 740199 h 742609"/>
              <a:gd name="connsiteX0" fmla="*/ 14 w 1953599"/>
              <a:gd name="connsiteY0" fmla="*/ 0 h 742609"/>
              <a:gd name="connsiteX1" fmla="*/ 828933 w 1953599"/>
              <a:gd name="connsiteY1" fmla="*/ 637042 h 742609"/>
              <a:gd name="connsiteX2" fmla="*/ 1953599 w 1953599"/>
              <a:gd name="connsiteY2" fmla="*/ 740199 h 742609"/>
              <a:gd name="connsiteX0" fmla="*/ 0 w 1953585"/>
              <a:gd name="connsiteY0" fmla="*/ 0 h 740199"/>
              <a:gd name="connsiteX1" fmla="*/ 1953585 w 1953585"/>
              <a:gd name="connsiteY1" fmla="*/ 740199 h 740199"/>
              <a:gd name="connsiteX0" fmla="*/ 86 w 1953671"/>
              <a:gd name="connsiteY0" fmla="*/ 0 h 740199"/>
              <a:gd name="connsiteX1" fmla="*/ 1953671 w 1953671"/>
              <a:gd name="connsiteY1" fmla="*/ 740199 h 740199"/>
              <a:gd name="connsiteX0" fmla="*/ 101 w 1953686"/>
              <a:gd name="connsiteY0" fmla="*/ 0 h 750414"/>
              <a:gd name="connsiteX1" fmla="*/ 1953686 w 1953686"/>
              <a:gd name="connsiteY1" fmla="*/ 740199 h 750414"/>
              <a:gd name="connsiteX0" fmla="*/ 167 w 1511396"/>
              <a:gd name="connsiteY0" fmla="*/ 0 h 809845"/>
              <a:gd name="connsiteX1" fmla="*/ 1511396 w 1511396"/>
              <a:gd name="connsiteY1" fmla="*/ 805411 h 809845"/>
              <a:gd name="connsiteX0" fmla="*/ 173 w 1485071"/>
              <a:gd name="connsiteY0" fmla="*/ 0 h 809845"/>
              <a:gd name="connsiteX1" fmla="*/ 1485071 w 1485071"/>
              <a:gd name="connsiteY1" fmla="*/ 805411 h 80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071" h="809845">
                <a:moveTo>
                  <a:pt x="173" y="0"/>
                </a:moveTo>
                <a:cubicBezTo>
                  <a:pt x="-12166" y="849942"/>
                  <a:pt x="633763" y="819526"/>
                  <a:pt x="1485071" y="80541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A4183C7-F529-FE36-0B0B-49CFEFE6EFAF}"/>
              </a:ext>
            </a:extLst>
          </p:cNvPr>
          <p:cNvSpPr/>
          <p:nvPr/>
        </p:nvSpPr>
        <p:spPr>
          <a:xfrm>
            <a:off x="3102706" y="2543072"/>
            <a:ext cx="277200" cy="29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1" name="テキスト ボックス 28">
            <a:extLst>
              <a:ext uri="{FF2B5EF4-FFF2-40B4-BE49-F238E27FC236}">
                <a16:creationId xmlns:a16="http://schemas.microsoft.com/office/drawing/2014/main" id="{DB6EE281-50BF-1A09-6208-73FA28F4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629" y="751105"/>
            <a:ext cx="2598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r-process nucleosynthesis</a:t>
            </a:r>
            <a:endParaRPr lang="ja-JP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37647F19-A334-2302-F859-9C2167799883}"/>
              </a:ext>
            </a:extLst>
          </p:cNvPr>
          <p:cNvGrpSpPr/>
          <p:nvPr/>
        </p:nvGrpSpPr>
        <p:grpSpPr>
          <a:xfrm>
            <a:off x="5897861" y="2943060"/>
            <a:ext cx="4432887" cy="3040473"/>
            <a:chOff x="3861449" y="3104985"/>
            <a:chExt cx="4432887" cy="3040473"/>
          </a:xfrm>
        </p:grpSpPr>
        <p:sp>
          <p:nvSpPr>
            <p:cNvPr id="233" name="楕円 232">
              <a:extLst>
                <a:ext uri="{FF2B5EF4-FFF2-40B4-BE49-F238E27FC236}">
                  <a16:creationId xmlns:a16="http://schemas.microsoft.com/office/drawing/2014/main" id="{325AAAA3-9523-D766-7713-E43582A4526A}"/>
                </a:ext>
              </a:extLst>
            </p:cNvPr>
            <p:cNvSpPr/>
            <p:nvPr/>
          </p:nvSpPr>
          <p:spPr>
            <a:xfrm rot="19806429">
              <a:off x="4529441" y="3104985"/>
              <a:ext cx="3764895" cy="205916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306A81DF-EB96-0F54-3B6B-56C103E8B66E}"/>
                </a:ext>
              </a:extLst>
            </p:cNvPr>
            <p:cNvSpPr/>
            <p:nvPr/>
          </p:nvSpPr>
          <p:spPr>
            <a:xfrm>
              <a:off x="3861449" y="5029349"/>
              <a:ext cx="1362536" cy="1116109"/>
            </a:xfrm>
            <a:custGeom>
              <a:avLst/>
              <a:gdLst>
                <a:gd name="connsiteX0" fmla="*/ 0 w 2444262"/>
                <a:gd name="connsiteY0" fmla="*/ 342900 h 342900"/>
                <a:gd name="connsiteX1" fmla="*/ 1090246 w 2444262"/>
                <a:gd name="connsiteY1" fmla="*/ 298939 h 342900"/>
                <a:gd name="connsiteX2" fmla="*/ 2444262 w 2444262"/>
                <a:gd name="connsiteY2" fmla="*/ 0 h 342900"/>
                <a:gd name="connsiteX0" fmla="*/ 0 w 2444262"/>
                <a:gd name="connsiteY0" fmla="*/ 342900 h 342900"/>
                <a:gd name="connsiteX1" fmla="*/ 1090246 w 2444262"/>
                <a:gd name="connsiteY1" fmla="*/ 298939 h 342900"/>
                <a:gd name="connsiteX2" fmla="*/ 2444262 w 2444262"/>
                <a:gd name="connsiteY2" fmla="*/ 0 h 342900"/>
                <a:gd name="connsiteX0" fmla="*/ 0 w 3429001"/>
                <a:gd name="connsiteY0" fmla="*/ 413238 h 413238"/>
                <a:gd name="connsiteX1" fmla="*/ 2074985 w 3429001"/>
                <a:gd name="connsiteY1" fmla="*/ 298939 h 413238"/>
                <a:gd name="connsiteX2" fmla="*/ 3429001 w 3429001"/>
                <a:gd name="connsiteY2" fmla="*/ 0 h 413238"/>
                <a:gd name="connsiteX0" fmla="*/ 0 w 2559424"/>
                <a:gd name="connsiteY0" fmla="*/ 511850 h 511850"/>
                <a:gd name="connsiteX1" fmla="*/ 2074985 w 2559424"/>
                <a:gd name="connsiteY1" fmla="*/ 397551 h 511850"/>
                <a:gd name="connsiteX2" fmla="*/ 2559424 w 2559424"/>
                <a:gd name="connsiteY2" fmla="*/ 0 h 511850"/>
                <a:gd name="connsiteX0" fmla="*/ 0 w 2559424"/>
                <a:gd name="connsiteY0" fmla="*/ 511850 h 511850"/>
                <a:gd name="connsiteX1" fmla="*/ 1563996 w 2559424"/>
                <a:gd name="connsiteY1" fmla="*/ 379621 h 511850"/>
                <a:gd name="connsiteX2" fmla="*/ 2559424 w 2559424"/>
                <a:gd name="connsiteY2" fmla="*/ 0 h 511850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559424"/>
                <a:gd name="connsiteY0" fmla="*/ 511850 h 512477"/>
                <a:gd name="connsiteX1" fmla="*/ 2559424 w 2559424"/>
                <a:gd name="connsiteY1" fmla="*/ 0 h 512477"/>
                <a:gd name="connsiteX0" fmla="*/ 0 w 2559424"/>
                <a:gd name="connsiteY0" fmla="*/ 511850 h 512008"/>
                <a:gd name="connsiteX1" fmla="*/ 2559424 w 2559424"/>
                <a:gd name="connsiteY1" fmla="*/ 0 h 512008"/>
                <a:gd name="connsiteX0" fmla="*/ 0 w 2559424"/>
                <a:gd name="connsiteY0" fmla="*/ 511850 h 656275"/>
                <a:gd name="connsiteX1" fmla="*/ 1774572 w 2559424"/>
                <a:gd name="connsiteY1" fmla="*/ 591427 h 656275"/>
                <a:gd name="connsiteX2" fmla="*/ 2559424 w 2559424"/>
                <a:gd name="connsiteY2" fmla="*/ 0 h 656275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559424"/>
                <a:gd name="connsiteY0" fmla="*/ 511850 h 568360"/>
                <a:gd name="connsiteX1" fmla="*/ 2559424 w 2559424"/>
                <a:gd name="connsiteY1" fmla="*/ 0 h 568360"/>
                <a:gd name="connsiteX0" fmla="*/ 0 w 2559424"/>
                <a:gd name="connsiteY0" fmla="*/ 511850 h 528529"/>
                <a:gd name="connsiteX1" fmla="*/ 2559424 w 2559424"/>
                <a:gd name="connsiteY1" fmla="*/ 0 h 528529"/>
                <a:gd name="connsiteX0" fmla="*/ 0 w 2559424"/>
                <a:gd name="connsiteY0" fmla="*/ 511850 h 511850"/>
                <a:gd name="connsiteX1" fmla="*/ 2559424 w 2559424"/>
                <a:gd name="connsiteY1" fmla="*/ 0 h 511850"/>
                <a:gd name="connsiteX0" fmla="*/ 0 w 2111189"/>
                <a:gd name="connsiteY0" fmla="*/ 251873 h 335170"/>
                <a:gd name="connsiteX1" fmla="*/ 2111189 w 2111189"/>
                <a:gd name="connsiteY1" fmla="*/ 0 h 335170"/>
                <a:gd name="connsiteX0" fmla="*/ 0 w 2111189"/>
                <a:gd name="connsiteY0" fmla="*/ 251873 h 273150"/>
                <a:gd name="connsiteX1" fmla="*/ 2111189 w 2111189"/>
                <a:gd name="connsiteY1" fmla="*/ 0 h 273150"/>
                <a:gd name="connsiteX0" fmla="*/ 0 w 2111189"/>
                <a:gd name="connsiteY0" fmla="*/ 251873 h 251873"/>
                <a:gd name="connsiteX1" fmla="*/ 2111189 w 2111189"/>
                <a:gd name="connsiteY1" fmla="*/ 0 h 251873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391"/>
                <a:gd name="connsiteX1" fmla="*/ 1351591 w 1351591"/>
                <a:gd name="connsiteY1" fmla="*/ 0 h 906391"/>
                <a:gd name="connsiteX0" fmla="*/ 0 w 1351591"/>
                <a:gd name="connsiteY0" fmla="*/ 906391 h 906707"/>
                <a:gd name="connsiteX1" fmla="*/ 1351591 w 1351591"/>
                <a:gd name="connsiteY1" fmla="*/ 0 h 906707"/>
                <a:gd name="connsiteX0" fmla="*/ 0 w 1361106"/>
                <a:gd name="connsiteY0" fmla="*/ 1115941 h 1116109"/>
                <a:gd name="connsiteX1" fmla="*/ 1361106 w 1361106"/>
                <a:gd name="connsiteY1" fmla="*/ 0 h 111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1106" h="1116109">
                  <a:moveTo>
                    <a:pt x="0" y="1115941"/>
                  </a:moveTo>
                  <a:cubicBezTo>
                    <a:pt x="906137" y="1125940"/>
                    <a:pt x="789407" y="691420"/>
                    <a:pt x="1361106" y="0"/>
                  </a:cubicBezTo>
                </a:path>
              </a:pathLst>
            </a:custGeom>
            <a:noFill/>
            <a:ln w="190500">
              <a:solidFill>
                <a:srgbClr val="FFC000"/>
              </a:solidFill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2D10CE5C-18DC-12A3-38C5-8503BC39D916}"/>
              </a:ext>
            </a:extLst>
          </p:cNvPr>
          <p:cNvGrpSpPr/>
          <p:nvPr/>
        </p:nvGrpSpPr>
        <p:grpSpPr>
          <a:xfrm>
            <a:off x="158815" y="5164148"/>
            <a:ext cx="5859582" cy="1543452"/>
            <a:chOff x="107984" y="5104637"/>
            <a:chExt cx="5859582" cy="1543452"/>
          </a:xfrm>
        </p:grpSpPr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C27C0525-C8EE-06A7-E797-6E2870312C0C}"/>
                </a:ext>
              </a:extLst>
            </p:cNvPr>
            <p:cNvSpPr/>
            <p:nvPr/>
          </p:nvSpPr>
          <p:spPr>
            <a:xfrm>
              <a:off x="139189" y="5104637"/>
              <a:ext cx="5768197" cy="1543452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テキスト ボックス 5">
              <a:extLst>
                <a:ext uri="{FF2B5EF4-FFF2-40B4-BE49-F238E27FC236}">
                  <a16:creationId xmlns:a16="http://schemas.microsoft.com/office/drawing/2014/main" id="{B661B179-7356-0105-BBE4-901A36BB1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261" y="5154240"/>
              <a:ext cx="3408305" cy="14260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37931725" indent="-37474525"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Laser spectroscopy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Charge radius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Magnetic dipole moment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Electric quadrupole moment</a:t>
              </a:r>
            </a:p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Mass spectroscopy</a:t>
              </a:r>
            </a:p>
          </p:txBody>
        </p:sp>
        <p:sp>
          <p:nvSpPr>
            <p:cNvPr id="237" name="テキスト ボックス 5">
              <a:extLst>
                <a:ext uri="{FF2B5EF4-FFF2-40B4-BE49-F238E27FC236}">
                  <a16:creationId xmlns:a16="http://schemas.microsoft.com/office/drawing/2014/main" id="{A9729A47-3DEB-9FE4-72D2-94F7859A8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84" y="5145094"/>
              <a:ext cx="2446504" cy="86177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>
              <a:lvl1pPr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37931725" indent="-37474525" algn="l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66700" indent="-266700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spectroscopy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Half life</a:t>
              </a:r>
            </a:p>
            <a:p>
              <a:pPr marL="447675" indent="-180975">
                <a:lnSpc>
                  <a:spcPts val="16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scheme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19F722-C5C4-655F-8EB4-D3A42127C90C}"/>
              </a:ext>
            </a:extLst>
          </p:cNvPr>
          <p:cNvGrpSpPr/>
          <p:nvPr/>
        </p:nvGrpSpPr>
        <p:grpSpPr>
          <a:xfrm>
            <a:off x="7633713" y="2555627"/>
            <a:ext cx="1504739" cy="1434583"/>
            <a:chOff x="6607274" y="3262526"/>
            <a:chExt cx="1504739" cy="1434583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F0355B7-6FA4-2515-6EB3-95FA481C7288}"/>
                </a:ext>
              </a:extLst>
            </p:cNvPr>
            <p:cNvSpPr/>
            <p:nvPr/>
          </p:nvSpPr>
          <p:spPr>
            <a:xfrm>
              <a:off x="6607274" y="3262526"/>
              <a:ext cx="360000" cy="345899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050" b="1" baseline="300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kumimoji="1" lang="en-US" altLang="ja-JP" sz="105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kumimoji="1" lang="ja-JP" altLang="en-US" sz="105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90" name="矢印: 下 189">
              <a:extLst>
                <a:ext uri="{FF2B5EF4-FFF2-40B4-BE49-F238E27FC236}">
                  <a16:creationId xmlns:a16="http://schemas.microsoft.com/office/drawing/2014/main" id="{F73CCB7B-1C9E-B2F0-B09A-B1AD2D746E87}"/>
                </a:ext>
              </a:extLst>
            </p:cNvPr>
            <p:cNvSpPr/>
            <p:nvPr/>
          </p:nvSpPr>
          <p:spPr>
            <a:xfrm rot="19132087">
              <a:off x="6713076" y="3482507"/>
              <a:ext cx="1398937" cy="1214602"/>
            </a:xfrm>
            <a:prstGeom prst="downArrow">
              <a:avLst/>
            </a:prstGeom>
            <a:solidFill>
              <a:srgbClr val="00B050">
                <a:alpha val="70000"/>
              </a:srgbClr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MNT</a:t>
              </a:r>
              <a:endParaRPr kumimoji="1" lang="ja-JP" alt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9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97">
            <a:extLst>
              <a:ext uri="{FF2B5EF4-FFF2-40B4-BE49-F238E27FC236}">
                <a16:creationId xmlns:a16="http://schemas.microsoft.com/office/drawing/2014/main" id="{56C4A403-D3EF-05B4-F98F-FD17F5EE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711" y="1008452"/>
            <a:ext cx="55631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Projectile-like fragments (PLFs) were detected by VAMOS++,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and target-like fragment (TLF) distributions were deduced.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DF1EB6-BBB2-C17B-6BFB-5CD9A66C4C4E}"/>
              </a:ext>
            </a:extLst>
          </p:cNvPr>
          <p:cNvSpPr txBox="1"/>
          <p:nvPr/>
        </p:nvSpPr>
        <p:spPr>
          <a:xfrm>
            <a:off x="5104384" y="1534897"/>
            <a:ext cx="4137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Y.X. Watanabe et al., Phys. Rev. Lett. 115, 172503 (2015).</a:t>
            </a:r>
            <a:endParaRPr kumimoji="1" lang="en-US" altLang="ja-JP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6D675B8-0FAE-1745-B86B-916CD5334B37}"/>
              </a:ext>
            </a:extLst>
          </p:cNvPr>
          <p:cNvGrpSpPr/>
          <p:nvPr/>
        </p:nvGrpSpPr>
        <p:grpSpPr>
          <a:xfrm>
            <a:off x="478862" y="1750341"/>
            <a:ext cx="6160767" cy="5065414"/>
            <a:chOff x="108000" y="1096861"/>
            <a:chExt cx="6897474" cy="567113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B770EB6-8267-0D98-5112-2837A2BF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" y="1339200"/>
              <a:ext cx="6823354" cy="54288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1335F1D-40AF-D83F-8CF1-BA1103F47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" y="1339200"/>
              <a:ext cx="6823355" cy="5428800"/>
            </a:xfrm>
            <a:prstGeom prst="rect">
              <a:avLst/>
            </a:prstGeom>
          </p:spPr>
        </p:pic>
        <p:sp>
          <p:nvSpPr>
            <p:cNvPr id="10" name="テキスト ボックス 199">
              <a:extLst>
                <a:ext uri="{FF2B5EF4-FFF2-40B4-BE49-F238E27FC236}">
                  <a16:creationId xmlns:a16="http://schemas.microsoft.com/office/drawing/2014/main" id="{F515A7BD-5EBD-3C6E-4C98-CF47FE03A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6816" y="5594441"/>
              <a:ext cx="811200" cy="2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126</a:t>
              </a:r>
              <a:endParaRPr lang="ja-JP" altLang="en-US" sz="16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3E33BCB-0CF1-0E0A-28C9-43B15807CA9C}"/>
                </a:ext>
              </a:extLst>
            </p:cNvPr>
            <p:cNvSpPr txBox="1"/>
            <p:nvPr/>
          </p:nvSpPr>
          <p:spPr>
            <a:xfrm>
              <a:off x="2201995" y="5353057"/>
              <a:ext cx="254846" cy="27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r>
                <a:rPr kumimoji="1" lang="en-US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endParaRPr kumimoji="1" lang="ja-JP" altLang="en-US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6F2A235-06C9-9D40-7E06-937CFC39A75E}"/>
                </a:ext>
              </a:extLst>
            </p:cNvPr>
            <p:cNvSpPr txBox="1"/>
            <p:nvPr/>
          </p:nvSpPr>
          <p:spPr>
            <a:xfrm>
              <a:off x="1414537" y="5130205"/>
              <a:ext cx="996054" cy="27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Maximum</a:t>
              </a:r>
              <a:endParaRPr kumimoji="1" lang="ja-JP" altLang="en-US" sz="1600" i="1" dirty="0">
                <a:solidFill>
                  <a:srgbClr val="FF00F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テキスト ボックス 199">
              <a:extLst>
                <a:ext uri="{FF2B5EF4-FFF2-40B4-BE49-F238E27FC236}">
                  <a16:creationId xmlns:a16="http://schemas.microsoft.com/office/drawing/2014/main" id="{40BDCA1E-5C60-79FB-7508-AC44ADB86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824" y="4314815"/>
              <a:ext cx="811200" cy="2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126</a:t>
              </a:r>
              <a:endParaRPr lang="ja-JP" altLang="en-US" sz="16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テキスト ボックス 199">
              <a:extLst>
                <a:ext uri="{FF2B5EF4-FFF2-40B4-BE49-F238E27FC236}">
                  <a16:creationId xmlns:a16="http://schemas.microsoft.com/office/drawing/2014/main" id="{26A91DF5-A61C-3053-D5EE-C72E6FAF0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073" y="2979817"/>
              <a:ext cx="811200" cy="2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126</a:t>
              </a:r>
              <a:endParaRPr lang="ja-JP" altLang="en-US" sz="16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テキスト ボックス 199">
              <a:extLst>
                <a:ext uri="{FF2B5EF4-FFF2-40B4-BE49-F238E27FC236}">
                  <a16:creationId xmlns:a16="http://schemas.microsoft.com/office/drawing/2014/main" id="{E6A82254-73F8-17EF-059D-A5C011811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847" y="1830393"/>
              <a:ext cx="811200" cy="2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126</a:t>
              </a:r>
              <a:endParaRPr lang="ja-JP" altLang="en-US" sz="16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テキスト ボックス 199">
              <a:extLst>
                <a:ext uri="{FF2B5EF4-FFF2-40B4-BE49-F238E27FC236}">
                  <a16:creationId xmlns:a16="http://schemas.microsoft.com/office/drawing/2014/main" id="{21F8633E-7606-5EC0-BA68-0DD800BA1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4274" y="2071776"/>
              <a:ext cx="811200" cy="2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lang="en-US" altLang="ja-JP" sz="1600" b="1" dirty="0">
                  <a:solidFill>
                    <a:srgbClr val="00B0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= 126</a:t>
              </a:r>
              <a:endParaRPr lang="ja-JP" altLang="en-US" sz="16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FFB81D44-6A87-DBFA-7671-A74D62224E38}"/>
                </a:ext>
              </a:extLst>
            </p:cNvPr>
            <p:cNvCxnSpPr/>
            <p:nvPr/>
          </p:nvCxnSpPr>
          <p:spPr>
            <a:xfrm>
              <a:off x="3191149" y="2048339"/>
              <a:ext cx="0" cy="24138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82F2E20-8ABB-D2A9-4F42-50EFB8E992DE}"/>
                </a:ext>
              </a:extLst>
            </p:cNvPr>
            <p:cNvCxnSpPr/>
            <p:nvPr/>
          </p:nvCxnSpPr>
          <p:spPr>
            <a:xfrm>
              <a:off x="3091441" y="3189953"/>
              <a:ext cx="0" cy="24138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6B26EA93-4665-C282-B8E8-9216C3FC1E64}"/>
                </a:ext>
              </a:extLst>
            </p:cNvPr>
            <p:cNvCxnSpPr/>
            <p:nvPr/>
          </p:nvCxnSpPr>
          <p:spPr>
            <a:xfrm>
              <a:off x="2993374" y="4524949"/>
              <a:ext cx="0" cy="24138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4319D61B-286F-C17D-6911-ECCC7E1ACD5B}"/>
                </a:ext>
              </a:extLst>
            </p:cNvPr>
            <p:cNvCxnSpPr/>
            <p:nvPr/>
          </p:nvCxnSpPr>
          <p:spPr>
            <a:xfrm>
              <a:off x="2891985" y="5801068"/>
              <a:ext cx="0" cy="24138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A7B480F0-574E-7AB2-E7FB-8FBA263330E9}"/>
                </a:ext>
              </a:extLst>
            </p:cNvPr>
            <p:cNvCxnSpPr/>
            <p:nvPr/>
          </p:nvCxnSpPr>
          <p:spPr>
            <a:xfrm>
              <a:off x="6402462" y="2286216"/>
              <a:ext cx="0" cy="24138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197">
              <a:extLst>
                <a:ext uri="{FF2B5EF4-FFF2-40B4-BE49-F238E27FC236}">
                  <a16:creationId xmlns:a16="http://schemas.microsoft.com/office/drawing/2014/main" id="{26CFF161-8844-CF74-823C-A30734408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092" y="1096861"/>
              <a:ext cx="5726859" cy="27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u="sng" dirty="0">
                  <a:latin typeface="Helvetica" panose="020B0604020202020204" pitchFamily="34" charset="0"/>
                  <a:cs typeface="Helvetica" panose="020B0604020202020204" pitchFamily="34" charset="0"/>
                </a:rPr>
                <a:t>Isotopic distributions of target-like fragments (TLFs)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4E3A1F6-2162-FDBB-928B-0C05361670DC}"/>
                </a:ext>
              </a:extLst>
            </p:cNvPr>
            <p:cNvSpPr txBox="1"/>
            <p:nvPr/>
          </p:nvSpPr>
          <p:spPr>
            <a:xfrm>
              <a:off x="2292817" y="3938113"/>
              <a:ext cx="254846" cy="27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r>
                <a:rPr kumimoji="1" lang="en-US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endParaRPr kumimoji="1" lang="ja-JP" altLang="en-US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6946AD1-537B-D0A0-1D03-C777E77DADBD}"/>
                </a:ext>
              </a:extLst>
            </p:cNvPr>
            <p:cNvSpPr txBox="1"/>
            <p:nvPr/>
          </p:nvSpPr>
          <p:spPr>
            <a:xfrm>
              <a:off x="2359146" y="2527600"/>
              <a:ext cx="254846" cy="27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r>
                <a:rPr kumimoji="1" lang="en-US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endParaRPr kumimoji="1" lang="ja-JP" altLang="en-US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082B91E-4BC8-BAB4-18FA-3120BAC7EDCB}"/>
                </a:ext>
              </a:extLst>
            </p:cNvPr>
            <p:cNvSpPr txBox="1"/>
            <p:nvPr/>
          </p:nvSpPr>
          <p:spPr>
            <a:xfrm>
              <a:off x="2517431" y="1358990"/>
              <a:ext cx="254846" cy="275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</a:t>
              </a:r>
              <a:r>
                <a:rPr kumimoji="1" lang="en-US" altLang="ja-JP" sz="1600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endParaRPr kumimoji="1" lang="ja-JP" altLang="en-US" sz="16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0F0C91E-C821-F43D-8434-C0FE01AF700C}"/>
              </a:ext>
            </a:extLst>
          </p:cNvPr>
          <p:cNvGrpSpPr/>
          <p:nvPr/>
        </p:nvGrpSpPr>
        <p:grpSpPr>
          <a:xfrm>
            <a:off x="6714219" y="2546387"/>
            <a:ext cx="2688190" cy="338554"/>
            <a:chOff x="4716463" y="980729"/>
            <a:chExt cx="2688190" cy="338554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7A795DB1-552B-81D2-B158-6BE5A378262F}"/>
                </a:ext>
              </a:extLst>
            </p:cNvPr>
            <p:cNvCxnSpPr/>
            <p:nvPr/>
          </p:nvCxnSpPr>
          <p:spPr bwMode="auto">
            <a:xfrm>
              <a:off x="4716463" y="1165391"/>
              <a:ext cx="503237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197">
              <a:extLst>
                <a:ext uri="{FF2B5EF4-FFF2-40B4-BE49-F238E27FC236}">
                  <a16:creationId xmlns:a16="http://schemas.microsoft.com/office/drawing/2014/main" id="{D3E45973-3C95-5878-E8FC-90B986C69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439" y="980729"/>
              <a:ext cx="21852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GRAZING calculations</a:t>
              </a:r>
              <a:endParaRPr lang="ja-JP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91829C4-13EF-A924-3BF9-4B9BFD128F61}"/>
              </a:ext>
            </a:extLst>
          </p:cNvPr>
          <p:cNvGrpSpPr/>
          <p:nvPr/>
        </p:nvGrpSpPr>
        <p:grpSpPr>
          <a:xfrm>
            <a:off x="6949416" y="2300178"/>
            <a:ext cx="1707873" cy="246221"/>
            <a:chOff x="4859790" y="747781"/>
            <a:chExt cx="1707873" cy="246221"/>
          </a:xfrm>
        </p:grpSpPr>
        <p:sp>
          <p:nvSpPr>
            <p:cNvPr id="30" name="円/楕円 56">
              <a:extLst>
                <a:ext uri="{FF2B5EF4-FFF2-40B4-BE49-F238E27FC236}">
                  <a16:creationId xmlns:a16="http://schemas.microsoft.com/office/drawing/2014/main" id="{31308452-F588-3665-6552-50714BB1757F}"/>
                </a:ext>
              </a:extLst>
            </p:cNvPr>
            <p:cNvSpPr/>
            <p:nvPr/>
          </p:nvSpPr>
          <p:spPr bwMode="auto">
            <a:xfrm>
              <a:off x="4859790" y="846685"/>
              <a:ext cx="68262" cy="6826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6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1" name="テキスト ボックス 199">
              <a:extLst>
                <a:ext uri="{FF2B5EF4-FFF2-40B4-BE49-F238E27FC236}">
                  <a16:creationId xmlns:a16="http://schemas.microsoft.com/office/drawing/2014/main" id="{39C10927-7A3B-4D1E-DC47-8EFA0D222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919" y="747781"/>
              <a:ext cx="13577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Measurements</a:t>
              </a:r>
              <a:endParaRPr lang="ja-JP" alt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197">
                <a:extLst>
                  <a:ext uri="{FF2B5EF4-FFF2-40B4-BE49-F238E27FC236}">
                    <a16:creationId xmlns:a16="http://schemas.microsoft.com/office/drawing/2014/main" id="{513C5660-FB15-F5D5-E808-DD6A3ABF6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4324" y="3555618"/>
                <a:ext cx="5711134" cy="3027358"/>
              </a:xfrm>
              <a:prstGeom prst="rect">
                <a:avLst/>
              </a:prstGeom>
              <a:solidFill>
                <a:srgbClr val="FFED9F"/>
              </a:solidFill>
              <a:ln w="25400">
                <a:solidFill>
                  <a:schemeClr val="tx1"/>
                </a:solidFill>
              </a:ln>
            </p:spPr>
            <p:txBody>
              <a:bodyPr wrap="square" lIns="90000" tIns="36000" rIns="90000" bIns="360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buFont typeface="Wingdings" panose="05000000000000000000" pitchFamily="2" charset="2"/>
                  <a:buChar char="u"/>
                </a:pPr>
                <a:r>
                  <a:rPr lang="en-US" altLang="ja-JP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Neutron-deficient side</a:t>
                </a:r>
              </a:p>
              <a:p>
                <a:pPr marL="466725" indent="-28575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Large discrepancy between the measurements and the GRAZING calculations.</a:t>
                </a:r>
              </a:p>
              <a:p>
                <a:pPr marL="466725" indent="-28575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It is because of strongly damped component with </a:t>
                </a:r>
                <a:r>
                  <a:rPr lang="en-US" altLang="ja-JP" sz="16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</a:t>
                </a: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/</a:t>
                </a:r>
                <a:r>
                  <a:rPr lang="en-US" altLang="ja-JP" sz="16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Z</a:t>
                </a: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equilibration, which is not included in the GRAZING calculations.</a:t>
                </a:r>
              </a:p>
              <a:p>
                <a:pPr marL="285750" indent="-285750" eaLnBrk="1" hangingPunct="1">
                  <a:spcBef>
                    <a:spcPct val="0"/>
                  </a:spcBef>
                  <a:buFont typeface="Wingdings" panose="05000000000000000000" pitchFamily="2" charset="2"/>
                  <a:buChar char="u"/>
                </a:pPr>
                <a:r>
                  <a:rPr lang="en-US" altLang="ja-JP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Neutron-rich side (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𝑵</m:t>
                    </m:r>
                    <m:r>
                      <a:rPr lang="en-US" altLang="ja-JP" sz="1600" b="1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∼</m:t>
                    </m:r>
                    <m:r>
                      <a:rPr lang="en-US" altLang="ja-JP" sz="1600" b="1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𝟏𝟐𝟔</m:t>
                    </m:r>
                  </m:oMath>
                </a14:m>
                <a:r>
                  <a:rPr lang="en-US" altLang="ja-JP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</a:p>
              <a:p>
                <a:pPr marL="466725" indent="-28575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  <a:tabLst>
                    <a:tab pos="180975" algn="l"/>
                  </a:tabLst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Contributed by the weakly damped component with less particle evaporation.</a:t>
                </a:r>
              </a:p>
              <a:p>
                <a:pPr marL="466725" indent="-285750"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  <a:tabLst>
                    <a:tab pos="180975" algn="l"/>
                  </a:tabLst>
                </a:pP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The GRAZING calculations, which include particle evaporation, show relatively good agreement with the measurements.</a:t>
                </a:r>
              </a:p>
            </p:txBody>
          </p:sp>
        </mc:Choice>
        <mc:Fallback xmlns="">
          <p:sp>
            <p:nvSpPr>
              <p:cNvPr id="32" name="テキスト ボックス 197">
                <a:extLst>
                  <a:ext uri="{FF2B5EF4-FFF2-40B4-BE49-F238E27FC236}">
                    <a16:creationId xmlns:a16="http://schemas.microsoft.com/office/drawing/2014/main" id="{513C5660-FB15-F5D5-E808-DD6A3ABF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4324" y="3555618"/>
                <a:ext cx="5711134" cy="3027358"/>
              </a:xfrm>
              <a:prstGeom prst="rect">
                <a:avLst/>
              </a:prstGeom>
              <a:blipFill>
                <a:blip r:embed="rId4"/>
                <a:stretch>
                  <a:fillRect l="-319" t="-399" r="-851" b="-159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761DB37-6F2B-A213-2138-75791AE9586E}"/>
              </a:ext>
            </a:extLst>
          </p:cNvPr>
          <p:cNvSpPr txBox="1"/>
          <p:nvPr/>
        </p:nvSpPr>
        <p:spPr>
          <a:xfrm>
            <a:off x="1823015" y="0"/>
            <a:ext cx="7784183" cy="416589"/>
          </a:xfrm>
          <a:prstGeom prst="rect">
            <a:avLst/>
          </a:prstGeom>
          <a:noFill/>
        </p:spPr>
        <p:txBody>
          <a:bodyPr wrap="none" lIns="0" tIns="4680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MNT reactions for neutron-rich nuclei around </a:t>
            </a:r>
            <a:r>
              <a:rPr lang="en-US" altLang="ja-JP" i="1" dirty="0"/>
              <a:t>N</a:t>
            </a:r>
            <a:r>
              <a:rPr lang="en-US" altLang="ja-JP" dirty="0"/>
              <a:t> = 126</a:t>
            </a:r>
            <a:endParaRPr lang="ja-JP" altLang="en-US" dirty="0"/>
          </a:p>
        </p:txBody>
      </p:sp>
      <p:sp>
        <p:nvSpPr>
          <p:cNvPr id="34" name="テキスト ボックス 197">
            <a:extLst>
              <a:ext uri="{FF2B5EF4-FFF2-40B4-BE49-F238E27FC236}">
                <a16:creationId xmlns:a16="http://schemas.microsoft.com/office/drawing/2014/main" id="{971AD122-B9F6-801E-3969-ACC62C13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781" y="428217"/>
            <a:ext cx="7908232" cy="565146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none" lIns="90000" tIns="36000" rIns="90000" bIns="360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The feasibility of the MNT reactions to produce neutron-rich nuclei was studied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in the reaction system of </a:t>
            </a:r>
            <a:r>
              <a:rPr lang="en-US" altLang="ja-JP" sz="16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136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Xe (8 MeV/</a:t>
            </a:r>
            <a:r>
              <a:rPr lang="en-US" altLang="ja-JP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) + </a:t>
            </a:r>
            <a:r>
              <a:rPr lang="en-US" altLang="ja-JP" sz="16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198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Pt (1.3 mg/cm</a:t>
            </a:r>
            <a:r>
              <a:rPr lang="en-US" altLang="ja-JP" sz="16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altLang="ja-JP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</p:txBody>
      </p:sp>
      <p:sp>
        <p:nvSpPr>
          <p:cNvPr id="35" name="Text Box 77">
            <a:extLst>
              <a:ext uri="{FF2B5EF4-FFF2-40B4-BE49-F238E27FC236}">
                <a16:creationId xmlns:a16="http://schemas.microsoft.com/office/drawing/2014/main" id="{9E12EA12-EFB5-EAE6-EBA2-C45DF7ED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22" y="2884941"/>
            <a:ext cx="47284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Winther</a:t>
            </a: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 572, 191 (1994); 594, 203 (1995).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32891DF-9D45-C512-E4EF-2B57DBE16D8E}"/>
              </a:ext>
            </a:extLst>
          </p:cNvPr>
          <p:cNvSpPr/>
          <p:nvPr/>
        </p:nvSpPr>
        <p:spPr>
          <a:xfrm>
            <a:off x="3267873" y="5125916"/>
            <a:ext cx="97440" cy="14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67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A143244-142A-15D3-02BF-E6366E06EFD6}"/>
              </a:ext>
            </a:extLst>
          </p:cNvPr>
          <p:cNvGrpSpPr/>
          <p:nvPr/>
        </p:nvGrpSpPr>
        <p:grpSpPr>
          <a:xfrm>
            <a:off x="7159707" y="694850"/>
            <a:ext cx="4172414" cy="2762924"/>
            <a:chOff x="7159707" y="694850"/>
            <a:chExt cx="4172414" cy="2762924"/>
          </a:xfrm>
        </p:grpSpPr>
        <p:pic>
          <p:nvPicPr>
            <p:cNvPr id="57" name="図 56" descr="グラフ&#10;&#10;自動的に生成された説明">
              <a:extLst>
                <a:ext uri="{FF2B5EF4-FFF2-40B4-BE49-F238E27FC236}">
                  <a16:creationId xmlns:a16="http://schemas.microsoft.com/office/drawing/2014/main" id="{50CB5AA8-1BE1-9BF8-B8AC-6EA6B6EF4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07" y="694850"/>
              <a:ext cx="3844908" cy="2762924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C7761A5B-4E1B-F61C-750E-717B02100ED8}"/>
                </a:ext>
              </a:extLst>
            </p:cNvPr>
            <p:cNvSpPr txBox="1"/>
            <p:nvPr/>
          </p:nvSpPr>
          <p:spPr>
            <a:xfrm>
              <a:off x="10769466" y="1219894"/>
              <a:ext cx="562655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202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55DD18E-4C67-FA6B-3CDD-1557D6632198}"/>
                </a:ext>
              </a:extLst>
            </p:cNvPr>
            <p:cNvSpPr txBox="1"/>
            <p:nvPr/>
          </p:nvSpPr>
          <p:spPr>
            <a:xfrm>
              <a:off x="10769466" y="1461165"/>
              <a:ext cx="549831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201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9AD4A433-5C71-D2B7-D42B-27AFF4D2DC68}"/>
                </a:ext>
              </a:extLst>
            </p:cNvPr>
            <p:cNvSpPr txBox="1"/>
            <p:nvPr/>
          </p:nvSpPr>
          <p:spPr>
            <a:xfrm>
              <a:off x="10808253" y="1695175"/>
              <a:ext cx="472886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200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BDE3D85A-2385-AD8B-66B9-7839544F0407}"/>
                </a:ext>
              </a:extLst>
            </p:cNvPr>
            <p:cNvSpPr txBox="1"/>
            <p:nvPr/>
          </p:nvSpPr>
          <p:spPr>
            <a:xfrm>
              <a:off x="10801677" y="1955366"/>
              <a:ext cx="507062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199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Ta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8059036B-58BE-E0E7-E248-DA8D27A920B2}"/>
                </a:ext>
              </a:extLst>
            </p:cNvPr>
            <p:cNvSpPr txBox="1"/>
            <p:nvPr/>
          </p:nvSpPr>
          <p:spPr>
            <a:xfrm>
              <a:off x="10801678" y="2273604"/>
              <a:ext cx="4985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Hf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E69D05A2-632D-D2AA-DE20-31E6D37AC2B5}"/>
                </a:ext>
              </a:extLst>
            </p:cNvPr>
            <p:cNvSpPr txBox="1"/>
            <p:nvPr/>
          </p:nvSpPr>
          <p:spPr>
            <a:xfrm>
              <a:off x="10824242" y="1041146"/>
              <a:ext cx="408766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203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E749CF49-DCF8-36E8-AC73-4633E7F58EA3}"/>
                </a:ext>
              </a:extLst>
            </p:cNvPr>
            <p:cNvSpPr txBox="1"/>
            <p:nvPr/>
          </p:nvSpPr>
          <p:spPr>
            <a:xfrm>
              <a:off x="10796345" y="819350"/>
              <a:ext cx="485710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204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F90CDC-3589-087D-D405-82B0B4710E31}"/>
              </a:ext>
            </a:extLst>
          </p:cNvPr>
          <p:cNvSpPr txBox="1"/>
          <p:nvPr/>
        </p:nvSpPr>
        <p:spPr>
          <a:xfrm>
            <a:off x="3972236" y="0"/>
            <a:ext cx="4103688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Properties of MNT reactions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BA1C0D0-9064-F4AD-472F-24FC5B490014}"/>
              </a:ext>
            </a:extLst>
          </p:cNvPr>
          <p:cNvGrpSpPr/>
          <p:nvPr/>
        </p:nvGrpSpPr>
        <p:grpSpPr>
          <a:xfrm>
            <a:off x="1118783" y="572878"/>
            <a:ext cx="3300359" cy="3141569"/>
            <a:chOff x="4474217" y="1223667"/>
            <a:chExt cx="4487043" cy="427115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C764A37-7803-297A-6E9D-5F535187ABCE}"/>
                </a:ext>
              </a:extLst>
            </p:cNvPr>
            <p:cNvGrpSpPr/>
            <p:nvPr/>
          </p:nvGrpSpPr>
          <p:grpSpPr>
            <a:xfrm>
              <a:off x="4703585" y="1223667"/>
              <a:ext cx="4257675" cy="4143193"/>
              <a:chOff x="4716016" y="1903589"/>
              <a:chExt cx="4257675" cy="4143193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FF96CEB9-25DD-3BC2-E390-3C12407CC3BD}"/>
                  </a:ext>
                </a:extLst>
              </p:cNvPr>
              <p:cNvGrpSpPr/>
              <p:nvPr/>
            </p:nvGrpSpPr>
            <p:grpSpPr>
              <a:xfrm>
                <a:off x="4716016" y="1903589"/>
                <a:ext cx="4257675" cy="4143193"/>
                <a:chOff x="4853542" y="1903589"/>
                <a:chExt cx="4257675" cy="4143193"/>
              </a:xfrm>
            </p:grpSpPr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93DBD922-682B-CED5-FDDE-AE89D1827489}"/>
                    </a:ext>
                  </a:extLst>
                </p:cNvPr>
                <p:cNvGrpSpPr/>
                <p:nvPr/>
              </p:nvGrpSpPr>
              <p:grpSpPr>
                <a:xfrm>
                  <a:off x="4853542" y="1903589"/>
                  <a:ext cx="4257675" cy="4143193"/>
                  <a:chOff x="179513" y="1196406"/>
                  <a:chExt cx="4257675" cy="4143193"/>
                </a:xfrm>
              </p:grpSpPr>
              <p:pic>
                <p:nvPicPr>
                  <p:cNvPr id="46" name="Picture 3" descr="C:\Users\yutaka\Desktop\Dropbox\a.png">
                    <a:extLst>
                      <a:ext uri="{FF2B5EF4-FFF2-40B4-BE49-F238E27FC236}">
                        <a16:creationId xmlns:a16="http://schemas.microsoft.com/office/drawing/2014/main" id="{C4D9B70F-2E6D-BDA4-544C-3A284697AA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3" y="1253374"/>
                    <a:ext cx="4257675" cy="40862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333B2252-A133-CEAE-224A-B30FEC6438B4}"/>
                      </a:ext>
                    </a:extLst>
                  </p:cNvPr>
                  <p:cNvSpPr txBox="1"/>
                  <p:nvPr/>
                </p:nvSpPr>
                <p:spPr>
                  <a:xfrm>
                    <a:off x="466628" y="1196406"/>
                    <a:ext cx="3709308" cy="3347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altLang="ja-JP" sz="1600" b="1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136</a:t>
                    </a:r>
                    <a:r>
                      <a:rPr lang="en-US" altLang="ja-JP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Xe + </a:t>
                    </a:r>
                    <a:r>
                      <a:rPr lang="en-US" altLang="ja-JP" sz="1600" b="1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198</a:t>
                    </a:r>
                    <a:r>
                      <a:rPr lang="en-US" altLang="ja-JP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Pt (</a:t>
                    </a:r>
                    <a:r>
                      <a:rPr lang="en-US" altLang="ja-JP" sz="1600" b="1" i="1" dirty="0" err="1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E</a:t>
                    </a:r>
                    <a:r>
                      <a:rPr lang="en-US" altLang="ja-JP" sz="1600" b="1" baseline="-25000" dirty="0" err="1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cm</a:t>
                    </a:r>
                    <a:r>
                      <a:rPr lang="en-US" altLang="ja-JP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 = 645 MeV)</a:t>
                    </a:r>
                    <a:endParaRPr lang="ja-JP" altLang="en-US" sz="16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49AA6671-6C1E-B932-F739-8639563412A7}"/>
                    </a:ext>
                  </a:extLst>
                </p:cNvPr>
                <p:cNvGrpSpPr/>
                <p:nvPr/>
              </p:nvGrpSpPr>
              <p:grpSpPr>
                <a:xfrm>
                  <a:off x="5270252" y="2808000"/>
                  <a:ext cx="2853634" cy="1730604"/>
                  <a:chOff x="5270252" y="2808000"/>
                  <a:chExt cx="2853634" cy="1730604"/>
                </a:xfrm>
              </p:grpSpPr>
              <p:sp>
                <p:nvSpPr>
                  <p:cNvPr id="21" name="正方形/長方形 20">
                    <a:extLst>
                      <a:ext uri="{FF2B5EF4-FFF2-40B4-BE49-F238E27FC236}">
                        <a16:creationId xmlns:a16="http://schemas.microsoft.com/office/drawing/2014/main" id="{9377DF23-3FF9-5F92-1CE5-F574CDC788EB}"/>
                      </a:ext>
                    </a:extLst>
                  </p:cNvPr>
                  <p:cNvSpPr/>
                  <p:nvPr/>
                </p:nvSpPr>
                <p:spPr>
                  <a:xfrm>
                    <a:off x="6706800" y="3888000"/>
                    <a:ext cx="203886" cy="21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2" name="正方形/長方形 21">
                    <a:extLst>
                      <a:ext uri="{FF2B5EF4-FFF2-40B4-BE49-F238E27FC236}">
                        <a16:creationId xmlns:a16="http://schemas.microsoft.com/office/drawing/2014/main" id="{76AA5540-4CCF-3777-0348-7FC2E50F5BF4}"/>
                      </a:ext>
                    </a:extLst>
                  </p:cNvPr>
                  <p:cNvSpPr/>
                  <p:nvPr/>
                </p:nvSpPr>
                <p:spPr>
                  <a:xfrm>
                    <a:off x="6296400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3" name="正方形/長方形 22">
                    <a:extLst>
                      <a:ext uri="{FF2B5EF4-FFF2-40B4-BE49-F238E27FC236}">
                        <a16:creationId xmlns:a16="http://schemas.microsoft.com/office/drawing/2014/main" id="{A967246A-AC6D-E1DA-04A0-1BA3A958AB75}"/>
                      </a:ext>
                    </a:extLst>
                  </p:cNvPr>
                  <p:cNvSpPr/>
                  <p:nvPr/>
                </p:nvSpPr>
                <p:spPr>
                  <a:xfrm>
                    <a:off x="6091052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4" name="正方形/長方形 23">
                    <a:extLst>
                      <a:ext uri="{FF2B5EF4-FFF2-40B4-BE49-F238E27FC236}">
                        <a16:creationId xmlns:a16="http://schemas.microsoft.com/office/drawing/2014/main" id="{15107525-7CCB-6402-AFD4-C0CB7548A2BE}"/>
                      </a:ext>
                    </a:extLst>
                  </p:cNvPr>
                  <p:cNvSpPr/>
                  <p:nvPr/>
                </p:nvSpPr>
                <p:spPr>
                  <a:xfrm>
                    <a:off x="5886000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5" name="正方形/長方形 24">
                    <a:extLst>
                      <a:ext uri="{FF2B5EF4-FFF2-40B4-BE49-F238E27FC236}">
                        <a16:creationId xmlns:a16="http://schemas.microsoft.com/office/drawing/2014/main" id="{064FB7F5-014E-10C1-DE88-455A8548DE5C}"/>
                      </a:ext>
                    </a:extLst>
                  </p:cNvPr>
                  <p:cNvSpPr/>
                  <p:nvPr/>
                </p:nvSpPr>
                <p:spPr>
                  <a:xfrm>
                    <a:off x="5475600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6" name="正方形/長方形 25">
                    <a:extLst>
                      <a:ext uri="{FF2B5EF4-FFF2-40B4-BE49-F238E27FC236}">
                        <a16:creationId xmlns:a16="http://schemas.microsoft.com/office/drawing/2014/main" id="{081F8ABD-6877-3A55-7E46-52978776A23C}"/>
                      </a:ext>
                    </a:extLst>
                  </p:cNvPr>
                  <p:cNvSpPr/>
                  <p:nvPr/>
                </p:nvSpPr>
                <p:spPr>
                  <a:xfrm>
                    <a:off x="6296400" y="3672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7" name="正方形/長方形 26">
                    <a:extLst>
                      <a:ext uri="{FF2B5EF4-FFF2-40B4-BE49-F238E27FC236}">
                        <a16:creationId xmlns:a16="http://schemas.microsoft.com/office/drawing/2014/main" id="{5E87F113-7F7A-E889-55AD-48F19C36F12C}"/>
                      </a:ext>
                    </a:extLst>
                  </p:cNvPr>
                  <p:cNvSpPr/>
                  <p:nvPr/>
                </p:nvSpPr>
                <p:spPr>
                  <a:xfrm>
                    <a:off x="71172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8" name="正方形/長方形 27">
                    <a:extLst>
                      <a:ext uri="{FF2B5EF4-FFF2-40B4-BE49-F238E27FC236}">
                        <a16:creationId xmlns:a16="http://schemas.microsoft.com/office/drawing/2014/main" id="{EC4B3A4C-1E35-CD36-2B5B-2FCD9E53455E}"/>
                      </a:ext>
                    </a:extLst>
                  </p:cNvPr>
                  <p:cNvSpPr/>
                  <p:nvPr/>
                </p:nvSpPr>
                <p:spPr>
                  <a:xfrm>
                    <a:off x="67068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9" name="正方形/長方形 28">
                    <a:extLst>
                      <a:ext uri="{FF2B5EF4-FFF2-40B4-BE49-F238E27FC236}">
                        <a16:creationId xmlns:a16="http://schemas.microsoft.com/office/drawing/2014/main" id="{2CFFCDCE-10C2-5FC1-3D74-F60653C3A3EE}"/>
                      </a:ext>
                    </a:extLst>
                  </p:cNvPr>
                  <p:cNvSpPr/>
                  <p:nvPr/>
                </p:nvSpPr>
                <p:spPr>
                  <a:xfrm>
                    <a:off x="6502164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0" name="正方形/長方形 29">
                    <a:extLst>
                      <a:ext uri="{FF2B5EF4-FFF2-40B4-BE49-F238E27FC236}">
                        <a16:creationId xmlns:a16="http://schemas.microsoft.com/office/drawing/2014/main" id="{A7E7A9C5-9B0D-78D8-7301-350980D2CD6F}"/>
                      </a:ext>
                    </a:extLst>
                  </p:cNvPr>
                  <p:cNvSpPr/>
                  <p:nvPr/>
                </p:nvSpPr>
                <p:spPr>
                  <a:xfrm>
                    <a:off x="62964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77FCE60E-7E28-0926-B85A-783394530E3B}"/>
                      </a:ext>
                    </a:extLst>
                  </p:cNvPr>
                  <p:cNvSpPr/>
                  <p:nvPr/>
                </p:nvSpPr>
                <p:spPr>
                  <a:xfrm>
                    <a:off x="58860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2" name="正方形/長方形 31">
                    <a:extLst>
                      <a:ext uri="{FF2B5EF4-FFF2-40B4-BE49-F238E27FC236}">
                        <a16:creationId xmlns:a16="http://schemas.microsoft.com/office/drawing/2014/main" id="{4FA18625-3948-54C3-56BC-13D12663CDB9}"/>
                      </a:ext>
                    </a:extLst>
                  </p:cNvPr>
                  <p:cNvSpPr/>
                  <p:nvPr/>
                </p:nvSpPr>
                <p:spPr>
                  <a:xfrm>
                    <a:off x="6910496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D6C257D4-799F-B822-931E-B69C9489773B}"/>
                      </a:ext>
                    </a:extLst>
                  </p:cNvPr>
                  <p:cNvSpPr/>
                  <p:nvPr/>
                </p:nvSpPr>
                <p:spPr>
                  <a:xfrm>
                    <a:off x="75096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4" name="正方形/長方形 33">
                    <a:extLst>
                      <a:ext uri="{FF2B5EF4-FFF2-40B4-BE49-F238E27FC236}">
                        <a16:creationId xmlns:a16="http://schemas.microsoft.com/office/drawing/2014/main" id="{76E2FFBB-277C-CC15-2729-406601E22D9E}"/>
                      </a:ext>
                    </a:extLst>
                  </p:cNvPr>
                  <p:cNvSpPr/>
                  <p:nvPr/>
                </p:nvSpPr>
                <p:spPr>
                  <a:xfrm>
                    <a:off x="7117200" y="3240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5145C884-495A-3481-8DD1-3A78F71DE101}"/>
                      </a:ext>
                    </a:extLst>
                  </p:cNvPr>
                  <p:cNvSpPr/>
                  <p:nvPr/>
                </p:nvSpPr>
                <p:spPr>
                  <a:xfrm>
                    <a:off x="7509600" y="3240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BCBA2982-00BE-A4CB-D1EA-D5F0069D6603}"/>
                      </a:ext>
                    </a:extLst>
                  </p:cNvPr>
                  <p:cNvSpPr/>
                  <p:nvPr/>
                </p:nvSpPr>
                <p:spPr>
                  <a:xfrm>
                    <a:off x="79200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0F3694F3-FC71-E92A-5797-DA15B0D727AC}"/>
                      </a:ext>
                    </a:extLst>
                  </p:cNvPr>
                  <p:cNvSpPr/>
                  <p:nvPr/>
                </p:nvSpPr>
                <p:spPr>
                  <a:xfrm>
                    <a:off x="75096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8" name="正方形/長方形 37">
                    <a:extLst>
                      <a:ext uri="{FF2B5EF4-FFF2-40B4-BE49-F238E27FC236}">
                        <a16:creationId xmlns:a16="http://schemas.microsoft.com/office/drawing/2014/main" id="{DBBF1FD6-BE04-5A51-1F37-EF5854ED1CFF}"/>
                      </a:ext>
                    </a:extLst>
                  </p:cNvPr>
                  <p:cNvSpPr/>
                  <p:nvPr/>
                </p:nvSpPr>
                <p:spPr>
                  <a:xfrm>
                    <a:off x="71172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9" name="正方形/長方形 38">
                    <a:extLst>
                      <a:ext uri="{FF2B5EF4-FFF2-40B4-BE49-F238E27FC236}">
                        <a16:creationId xmlns:a16="http://schemas.microsoft.com/office/drawing/2014/main" id="{C561254B-9DFE-8910-D3C8-AA279FCC423D}"/>
                      </a:ext>
                    </a:extLst>
                  </p:cNvPr>
                  <p:cNvSpPr/>
                  <p:nvPr/>
                </p:nvSpPr>
                <p:spPr>
                  <a:xfrm>
                    <a:off x="77148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0" name="正方形/長方形 39">
                    <a:extLst>
                      <a:ext uri="{FF2B5EF4-FFF2-40B4-BE49-F238E27FC236}">
                        <a16:creationId xmlns:a16="http://schemas.microsoft.com/office/drawing/2014/main" id="{A2BA8DEA-CDCD-81D2-4924-4BBB180A0DF9}"/>
                      </a:ext>
                    </a:extLst>
                  </p:cNvPr>
                  <p:cNvSpPr/>
                  <p:nvPr/>
                </p:nvSpPr>
                <p:spPr>
                  <a:xfrm>
                    <a:off x="7920000" y="280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1" name="正方形/長方形 40">
                    <a:extLst>
                      <a:ext uri="{FF2B5EF4-FFF2-40B4-BE49-F238E27FC236}">
                        <a16:creationId xmlns:a16="http://schemas.microsoft.com/office/drawing/2014/main" id="{B12395F0-1FF8-585A-85D9-D53AA2354A06}"/>
                      </a:ext>
                    </a:extLst>
                  </p:cNvPr>
                  <p:cNvSpPr/>
                  <p:nvPr/>
                </p:nvSpPr>
                <p:spPr>
                  <a:xfrm>
                    <a:off x="5887196" y="4322261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2" name="正方形/長方形 41">
                    <a:extLst>
                      <a:ext uri="{FF2B5EF4-FFF2-40B4-BE49-F238E27FC236}">
                        <a16:creationId xmlns:a16="http://schemas.microsoft.com/office/drawing/2014/main" id="{D0BDB2E4-739B-D9E0-F197-6FA60127F8B1}"/>
                      </a:ext>
                    </a:extLst>
                  </p:cNvPr>
                  <p:cNvSpPr/>
                  <p:nvPr/>
                </p:nvSpPr>
                <p:spPr>
                  <a:xfrm>
                    <a:off x="5887196" y="4106261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3" name="正方形/長方形 42">
                    <a:extLst>
                      <a:ext uri="{FF2B5EF4-FFF2-40B4-BE49-F238E27FC236}">
                        <a16:creationId xmlns:a16="http://schemas.microsoft.com/office/drawing/2014/main" id="{D5BC706C-09BF-A92F-4B21-9C34F1DE9664}"/>
                      </a:ext>
                    </a:extLst>
                  </p:cNvPr>
                  <p:cNvSpPr/>
                  <p:nvPr/>
                </p:nvSpPr>
                <p:spPr>
                  <a:xfrm>
                    <a:off x="5475600" y="4322604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4" name="正方形/長方形 43">
                    <a:extLst>
                      <a:ext uri="{FF2B5EF4-FFF2-40B4-BE49-F238E27FC236}">
                        <a16:creationId xmlns:a16="http://schemas.microsoft.com/office/drawing/2014/main" id="{FF975C79-EBC6-C4A0-7F2C-9EB7B7350941}"/>
                      </a:ext>
                    </a:extLst>
                  </p:cNvPr>
                  <p:cNvSpPr/>
                  <p:nvPr/>
                </p:nvSpPr>
                <p:spPr>
                  <a:xfrm>
                    <a:off x="5270252" y="4322604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45751B8A-56B5-CEE3-090E-1A94C7F191A6}"/>
                      </a:ext>
                    </a:extLst>
                  </p:cNvPr>
                  <p:cNvSpPr/>
                  <p:nvPr/>
                </p:nvSpPr>
                <p:spPr>
                  <a:xfrm>
                    <a:off x="5475600" y="4106604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9F8C3BED-3F69-EF88-67DD-E979D234002C}"/>
                  </a:ext>
                </a:extLst>
              </p:cNvPr>
              <p:cNvCxnSpPr/>
              <p:nvPr/>
            </p:nvCxnSpPr>
            <p:spPr>
              <a:xfrm flipV="1">
                <a:off x="7899272" y="2349777"/>
                <a:ext cx="0" cy="3289699"/>
              </a:xfrm>
              <a:prstGeom prst="line">
                <a:avLst/>
              </a:prstGeom>
              <a:ln w="508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4338881-0B78-4695-F71F-08997BD57528}"/>
                  </a:ext>
                </a:extLst>
              </p:cNvPr>
              <p:cNvSpPr txBox="1"/>
              <p:nvPr/>
            </p:nvSpPr>
            <p:spPr>
              <a:xfrm>
                <a:off x="6822570" y="3841887"/>
                <a:ext cx="570998" cy="3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600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Pt</a:t>
                </a:r>
                <a:endParaRPr lang="ja-JP" alt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61E1D15-B674-CBE2-6140-F8B15ECCF7E4}"/>
                </a:ext>
              </a:extLst>
            </p:cNvPr>
            <p:cNvSpPr/>
            <p:nvPr/>
          </p:nvSpPr>
          <p:spPr>
            <a:xfrm>
              <a:off x="5140477" y="4971756"/>
              <a:ext cx="3076454" cy="322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8C066BD-954F-6190-4BEF-109E52E34242}"/>
                </a:ext>
              </a:extLst>
            </p:cNvPr>
            <p:cNvSpPr txBox="1"/>
            <p:nvPr/>
          </p:nvSpPr>
          <p:spPr>
            <a:xfrm>
              <a:off x="5783125" y="5201915"/>
              <a:ext cx="1893884" cy="2929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Neutron number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375E11A-1E75-A58E-9C8E-D147F7882C30}"/>
                </a:ext>
              </a:extLst>
            </p:cNvPr>
            <p:cNvSpPr txBox="1"/>
            <p:nvPr/>
          </p:nvSpPr>
          <p:spPr>
            <a:xfrm>
              <a:off x="6509800" y="4967033"/>
              <a:ext cx="346522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120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BA2FA2-376B-D797-026F-79644B1260C2}"/>
                </a:ext>
              </a:extLst>
            </p:cNvPr>
            <p:cNvSpPr txBox="1"/>
            <p:nvPr/>
          </p:nvSpPr>
          <p:spPr>
            <a:xfrm>
              <a:off x="7713457" y="4967033"/>
              <a:ext cx="346522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126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9BAAEEB-479E-167C-BF80-C742D7EEE940}"/>
                </a:ext>
              </a:extLst>
            </p:cNvPr>
            <p:cNvSpPr txBox="1"/>
            <p:nvPr/>
          </p:nvSpPr>
          <p:spPr>
            <a:xfrm>
              <a:off x="5408729" y="4967034"/>
              <a:ext cx="48164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115	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5835EF2-C861-59C6-F8C0-CE9F8711306B}"/>
                </a:ext>
              </a:extLst>
            </p:cNvPr>
            <p:cNvSpPr/>
            <p:nvPr/>
          </p:nvSpPr>
          <p:spPr>
            <a:xfrm>
              <a:off x="4705200" y="1719730"/>
              <a:ext cx="395857" cy="302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C05198E-CE98-538C-2796-C1583DEBA0C7}"/>
                </a:ext>
              </a:extLst>
            </p:cNvPr>
            <p:cNvSpPr txBox="1"/>
            <p:nvPr/>
          </p:nvSpPr>
          <p:spPr>
            <a:xfrm>
              <a:off x="4855555" y="3800839"/>
              <a:ext cx="23101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75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FFBFD67-0E7D-213D-C9DA-0D738572CFB6}"/>
                </a:ext>
              </a:extLst>
            </p:cNvPr>
            <p:cNvSpPr txBox="1"/>
            <p:nvPr/>
          </p:nvSpPr>
          <p:spPr>
            <a:xfrm>
              <a:off x="4855555" y="2716172"/>
              <a:ext cx="23101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80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173576F-2732-9B31-CF8F-C63F840D38D2}"/>
                </a:ext>
              </a:extLst>
            </p:cNvPr>
            <p:cNvSpPr txBox="1"/>
            <p:nvPr/>
          </p:nvSpPr>
          <p:spPr>
            <a:xfrm rot="16200000">
              <a:off x="3727126" y="3172831"/>
              <a:ext cx="1787092" cy="2929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Atomic number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4EBE719-BEAE-0A76-6EA3-5ABC5AB13BC1}"/>
                </a:ext>
              </a:extLst>
            </p:cNvPr>
            <p:cNvSpPr txBox="1"/>
            <p:nvPr/>
          </p:nvSpPr>
          <p:spPr>
            <a:xfrm>
              <a:off x="4856121" y="1866103"/>
              <a:ext cx="23101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85</a:t>
              </a: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1ECF351-2026-E768-2733-A95991143605}"/>
              </a:ext>
            </a:extLst>
          </p:cNvPr>
          <p:cNvSpPr txBox="1"/>
          <p:nvPr/>
        </p:nvSpPr>
        <p:spPr>
          <a:xfrm>
            <a:off x="3767066" y="3523761"/>
            <a:ext cx="20005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GRAZING</a:t>
            </a:r>
            <a:r>
              <a:rPr lang="ja-JP" altLang="en-US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calculations</a:t>
            </a:r>
          </a:p>
        </p:txBody>
      </p:sp>
      <p:grpSp>
        <p:nvGrpSpPr>
          <p:cNvPr id="50" name="グループ化 5">
            <a:extLst>
              <a:ext uri="{FF2B5EF4-FFF2-40B4-BE49-F238E27FC236}">
                <a16:creationId xmlns:a16="http://schemas.microsoft.com/office/drawing/2014/main" id="{C1B29B87-D8E6-BBBC-F741-2235C5CF62D4}"/>
              </a:ext>
            </a:extLst>
          </p:cNvPr>
          <p:cNvGrpSpPr>
            <a:grpSpLocks/>
          </p:cNvGrpSpPr>
          <p:nvPr/>
        </p:nvGrpSpPr>
        <p:grpSpPr bwMode="auto">
          <a:xfrm>
            <a:off x="1959124" y="2040980"/>
            <a:ext cx="1350023" cy="661604"/>
            <a:chOff x="5026053" y="3489780"/>
            <a:chExt cx="2865386" cy="1404502"/>
          </a:xfrm>
        </p:grpSpPr>
        <p:sp>
          <p:nvSpPr>
            <p:cNvPr id="51" name="Text Box 385">
              <a:extLst>
                <a:ext uri="{FF2B5EF4-FFF2-40B4-BE49-F238E27FC236}">
                  <a16:creationId xmlns:a16="http://schemas.microsoft.com/office/drawing/2014/main" id="{6C6C28A3-DA2C-78D7-C048-18EE82CA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6053" y="3832845"/>
              <a:ext cx="1518645" cy="43832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2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</a:t>
              </a:r>
              <a:r>
                <a:rPr lang="en-US" altLang="ja-JP" sz="12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-pickup</a:t>
              </a:r>
            </a:p>
          </p:txBody>
        </p:sp>
        <p:grpSp>
          <p:nvGrpSpPr>
            <p:cNvPr id="52" name="Group 382">
              <a:extLst>
                <a:ext uri="{FF2B5EF4-FFF2-40B4-BE49-F238E27FC236}">
                  <a16:creationId xmlns:a16="http://schemas.microsoft.com/office/drawing/2014/main" id="{8829B707-CAFC-D1D9-CC7C-75A952B1D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5687" y="3489780"/>
              <a:ext cx="1865752" cy="1404502"/>
              <a:chOff x="1094" y="2261"/>
              <a:chExt cx="1776" cy="1337"/>
            </a:xfrm>
          </p:grpSpPr>
          <p:sp>
            <p:nvSpPr>
              <p:cNvPr id="55" name="Text Box 385">
                <a:extLst>
                  <a:ext uri="{FF2B5EF4-FFF2-40B4-BE49-F238E27FC236}">
                    <a16:creationId xmlns:a16="http://schemas.microsoft.com/office/drawing/2014/main" id="{52CDF15D-9820-3A0E-643A-2664EDB5B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" y="3181"/>
                <a:ext cx="1776" cy="417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10800" rIns="36000" bIns="10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i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</a:t>
                </a:r>
                <a:r>
                  <a:rPr lang="en-US" altLang="ja-JP" sz="12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-stripping</a:t>
                </a:r>
              </a:p>
            </p:txBody>
          </p:sp>
          <p:sp>
            <p:nvSpPr>
              <p:cNvPr id="56" name="Rectangle 383">
                <a:extLst>
                  <a:ext uri="{FF2B5EF4-FFF2-40B4-BE49-F238E27FC236}">
                    <a16:creationId xmlns:a16="http://schemas.microsoft.com/office/drawing/2014/main" id="{5EEF921A-FFDE-DC84-D556-19154E99C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2261"/>
                <a:ext cx="308" cy="3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endParaRPr lang="ja-JP" altLang="en-US" sz="1600" b="1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53" name="直線矢印コネクタ 2">
              <a:extLst>
                <a:ext uri="{FF2B5EF4-FFF2-40B4-BE49-F238E27FC236}">
                  <a16:creationId xmlns:a16="http://schemas.microsoft.com/office/drawing/2014/main" id="{C04B6C2F-2B76-084A-1D85-64911D919A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36894" y="3819866"/>
              <a:ext cx="2" cy="49856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矢印コネクタ 4">
              <a:extLst>
                <a:ext uri="{FF2B5EF4-FFF2-40B4-BE49-F238E27FC236}">
                  <a16:creationId xmlns:a16="http://schemas.microsoft.com/office/drawing/2014/main" id="{F7BF9AF8-555D-DA6C-CDF5-49E7799173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7802" y="4318427"/>
              <a:ext cx="798406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8081431-E32D-42E1-664B-124FB4CE8137}"/>
              </a:ext>
            </a:extLst>
          </p:cNvPr>
          <p:cNvSpPr txBox="1"/>
          <p:nvPr/>
        </p:nvSpPr>
        <p:spPr>
          <a:xfrm>
            <a:off x="7607918" y="478480"/>
            <a:ext cx="12856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136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Xe + </a:t>
            </a:r>
            <a:r>
              <a:rPr lang="en-US" altLang="ja-JP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198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Pt</a:t>
            </a:r>
            <a:endParaRPr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7983BA3-BCA0-5063-E15C-BE53FC59C9A9}"/>
              </a:ext>
            </a:extLst>
          </p:cNvPr>
          <p:cNvSpPr txBox="1"/>
          <p:nvPr/>
        </p:nvSpPr>
        <p:spPr>
          <a:xfrm>
            <a:off x="9878913" y="497239"/>
            <a:ext cx="8143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i="1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 = 126</a:t>
            </a:r>
            <a:endParaRPr lang="ja-JP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0933969-5F40-10E2-AD9A-18B3BB52D82C}"/>
              </a:ext>
            </a:extLst>
          </p:cNvPr>
          <p:cNvGrpSpPr/>
          <p:nvPr/>
        </p:nvGrpSpPr>
        <p:grpSpPr>
          <a:xfrm>
            <a:off x="7184062" y="3528633"/>
            <a:ext cx="4172413" cy="3262085"/>
            <a:chOff x="4922275" y="351539"/>
            <a:chExt cx="4172413" cy="3262085"/>
          </a:xfrm>
        </p:grpSpPr>
        <p:pic>
          <p:nvPicPr>
            <p:cNvPr id="69" name="図 68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B10458DB-417A-994D-38D3-F994014BF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275" y="850700"/>
              <a:ext cx="3844908" cy="2762924"/>
            </a:xfrm>
            <a:prstGeom prst="rect">
              <a:avLst/>
            </a:prstGeom>
          </p:spPr>
        </p:pic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1826C809-56E4-8049-7870-8E8D1C63C565}"/>
                </a:ext>
              </a:extLst>
            </p:cNvPr>
            <p:cNvSpPr txBox="1"/>
            <p:nvPr/>
          </p:nvSpPr>
          <p:spPr>
            <a:xfrm>
              <a:off x="8532033" y="1957626"/>
              <a:ext cx="562655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202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Os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5509048D-CC48-2A46-51D5-A4ACCC468FDC}"/>
                </a:ext>
              </a:extLst>
            </p:cNvPr>
            <p:cNvSpPr txBox="1"/>
            <p:nvPr/>
          </p:nvSpPr>
          <p:spPr>
            <a:xfrm>
              <a:off x="8532033" y="2198897"/>
              <a:ext cx="549831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201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9125AB64-B676-4EA7-DA98-A6C501000D45}"/>
                </a:ext>
              </a:extLst>
            </p:cNvPr>
            <p:cNvSpPr txBox="1"/>
            <p:nvPr/>
          </p:nvSpPr>
          <p:spPr>
            <a:xfrm>
              <a:off x="8570821" y="2432907"/>
              <a:ext cx="472886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200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459B091-DF68-62BB-360C-F2C5C70DE63F}"/>
                </a:ext>
              </a:extLst>
            </p:cNvPr>
            <p:cNvSpPr txBox="1"/>
            <p:nvPr/>
          </p:nvSpPr>
          <p:spPr>
            <a:xfrm>
              <a:off x="8564245" y="2728266"/>
              <a:ext cx="507062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199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Ta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50D2D7CB-B1C8-25D0-4439-43C0A94D841C}"/>
                </a:ext>
              </a:extLst>
            </p:cNvPr>
            <p:cNvSpPr txBox="1"/>
            <p:nvPr/>
          </p:nvSpPr>
          <p:spPr>
            <a:xfrm>
              <a:off x="8564246" y="3046504"/>
              <a:ext cx="498534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Hf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BB4379C8-D77E-FC13-39E1-F48F668CB8AF}"/>
                </a:ext>
              </a:extLst>
            </p:cNvPr>
            <p:cNvSpPr txBox="1"/>
            <p:nvPr/>
          </p:nvSpPr>
          <p:spPr>
            <a:xfrm>
              <a:off x="8586810" y="1778878"/>
              <a:ext cx="408766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203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Ir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BE38E1E6-4316-4C07-BE0E-1D01B50A0402}"/>
                </a:ext>
              </a:extLst>
            </p:cNvPr>
            <p:cNvSpPr txBox="1"/>
            <p:nvPr/>
          </p:nvSpPr>
          <p:spPr>
            <a:xfrm>
              <a:off x="8558913" y="1557082"/>
              <a:ext cx="485710" cy="27699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204</a:t>
              </a:r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Pt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7" name="矢印: 右 76">
              <a:extLst>
                <a:ext uri="{FF2B5EF4-FFF2-40B4-BE49-F238E27FC236}">
                  <a16:creationId xmlns:a16="http://schemas.microsoft.com/office/drawing/2014/main" id="{7A9F1840-468C-8EA8-F95B-EB46DEAF141B}"/>
                </a:ext>
              </a:extLst>
            </p:cNvPr>
            <p:cNvSpPr/>
            <p:nvPr/>
          </p:nvSpPr>
          <p:spPr>
            <a:xfrm rot="5400000">
              <a:off x="6794462" y="-953500"/>
              <a:ext cx="533864" cy="3143942"/>
            </a:xfrm>
            <a:prstGeom prst="rightArrow">
              <a:avLst>
                <a:gd name="adj1" fmla="val 63330"/>
                <a:gd name="adj2" fmla="val 50000"/>
              </a:avLst>
            </a:prstGeom>
            <a:solidFill>
              <a:srgbClr val="FFC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4FFE5320-22BA-3B27-1C6E-0F0AC1DA7F38}"/>
                </a:ext>
              </a:extLst>
            </p:cNvPr>
            <p:cNvSpPr txBox="1"/>
            <p:nvPr/>
          </p:nvSpPr>
          <p:spPr>
            <a:xfrm>
              <a:off x="6425939" y="427191"/>
              <a:ext cx="130805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evaporation</a:t>
              </a:r>
              <a:endParaRPr lang="ja-JP" altLang="en-US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B8714-3EC5-6C0E-3A1C-FBF0CF5DEE66}"/>
              </a:ext>
            </a:extLst>
          </p:cNvPr>
          <p:cNvSpPr txBox="1"/>
          <p:nvPr/>
        </p:nvSpPr>
        <p:spPr>
          <a:xfrm>
            <a:off x="144379" y="3927362"/>
            <a:ext cx="6304931" cy="58477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Experimental difficulty</a:t>
            </a:r>
            <a:endParaRPr lang="ja-JP" altLang="en-US" sz="1600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  <a:p>
            <a:pPr marL="466725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Simultaneous production of numerous nuclides </a:t>
            </a:r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  <a:sym typeface="Wingdings" panose="05000000000000000000" pitchFamily="2" charset="2"/>
              </a:rPr>
              <a:t> background</a:t>
            </a: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52918C8F-99D0-FF31-0A49-56A0FDCD7E2A}"/>
              </a:ext>
            </a:extLst>
          </p:cNvPr>
          <p:cNvSpPr/>
          <p:nvPr/>
        </p:nvSpPr>
        <p:spPr>
          <a:xfrm>
            <a:off x="8505880" y="4451302"/>
            <a:ext cx="1201270" cy="2028388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258470-D625-FE83-5794-6399D24A46E5}"/>
              </a:ext>
            </a:extLst>
          </p:cNvPr>
          <p:cNvSpPr txBox="1"/>
          <p:nvPr/>
        </p:nvSpPr>
        <p:spPr>
          <a:xfrm>
            <a:off x="8075924" y="4146978"/>
            <a:ext cx="23516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600" b="1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Optimal reaction energy</a:t>
            </a:r>
            <a:endParaRPr kumimoji="1" lang="ja-JP" altLang="en-US" sz="1600" b="1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8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F90CDC-3589-087D-D405-82B0B4710E31}"/>
              </a:ext>
            </a:extLst>
          </p:cNvPr>
          <p:cNvSpPr txBox="1"/>
          <p:nvPr/>
        </p:nvSpPr>
        <p:spPr>
          <a:xfrm>
            <a:off x="3972236" y="0"/>
            <a:ext cx="4103688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pPr algn="ctr"/>
            <a:r>
              <a:rPr lang="en-US" altLang="ja-JP" sz="24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Properties of MNT reactions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BA1C0D0-9064-F4AD-472F-24FC5B490014}"/>
              </a:ext>
            </a:extLst>
          </p:cNvPr>
          <p:cNvGrpSpPr/>
          <p:nvPr/>
        </p:nvGrpSpPr>
        <p:grpSpPr>
          <a:xfrm>
            <a:off x="1118783" y="572878"/>
            <a:ext cx="3300359" cy="3141569"/>
            <a:chOff x="4474217" y="1223667"/>
            <a:chExt cx="4487043" cy="427115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1C764A37-7803-297A-6E9D-5F535187ABCE}"/>
                </a:ext>
              </a:extLst>
            </p:cNvPr>
            <p:cNvGrpSpPr/>
            <p:nvPr/>
          </p:nvGrpSpPr>
          <p:grpSpPr>
            <a:xfrm>
              <a:off x="4703585" y="1223667"/>
              <a:ext cx="4257675" cy="4143193"/>
              <a:chOff x="4716016" y="1903589"/>
              <a:chExt cx="4257675" cy="4143193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FF96CEB9-25DD-3BC2-E390-3C12407CC3BD}"/>
                  </a:ext>
                </a:extLst>
              </p:cNvPr>
              <p:cNvGrpSpPr/>
              <p:nvPr/>
            </p:nvGrpSpPr>
            <p:grpSpPr>
              <a:xfrm>
                <a:off x="4716016" y="1903589"/>
                <a:ext cx="4257675" cy="4143193"/>
                <a:chOff x="4853542" y="1903589"/>
                <a:chExt cx="4257675" cy="4143193"/>
              </a:xfrm>
            </p:grpSpPr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93DBD922-682B-CED5-FDDE-AE89D1827489}"/>
                    </a:ext>
                  </a:extLst>
                </p:cNvPr>
                <p:cNvGrpSpPr/>
                <p:nvPr/>
              </p:nvGrpSpPr>
              <p:grpSpPr>
                <a:xfrm>
                  <a:off x="4853542" y="1903589"/>
                  <a:ext cx="4257675" cy="4143193"/>
                  <a:chOff x="179513" y="1196406"/>
                  <a:chExt cx="4257675" cy="4143193"/>
                </a:xfrm>
              </p:grpSpPr>
              <p:pic>
                <p:nvPicPr>
                  <p:cNvPr id="46" name="Picture 3" descr="C:\Users\yutaka\Desktop\Dropbox\a.png">
                    <a:extLst>
                      <a:ext uri="{FF2B5EF4-FFF2-40B4-BE49-F238E27FC236}">
                        <a16:creationId xmlns:a16="http://schemas.microsoft.com/office/drawing/2014/main" id="{C4D9B70F-2E6D-BDA4-544C-3A284697AA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3" y="1253374"/>
                    <a:ext cx="4257675" cy="40862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7" name="テキスト ボックス 46">
                    <a:extLst>
                      <a:ext uri="{FF2B5EF4-FFF2-40B4-BE49-F238E27FC236}">
                        <a16:creationId xmlns:a16="http://schemas.microsoft.com/office/drawing/2014/main" id="{333B2252-A133-CEAE-224A-B30FEC6438B4}"/>
                      </a:ext>
                    </a:extLst>
                  </p:cNvPr>
                  <p:cNvSpPr txBox="1"/>
                  <p:nvPr/>
                </p:nvSpPr>
                <p:spPr>
                  <a:xfrm>
                    <a:off x="466628" y="1196406"/>
                    <a:ext cx="3709308" cy="3347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altLang="ja-JP" sz="1600" b="1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136</a:t>
                    </a:r>
                    <a:r>
                      <a:rPr lang="en-US" altLang="ja-JP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Xe + </a:t>
                    </a:r>
                    <a:r>
                      <a:rPr lang="en-US" altLang="ja-JP" sz="1600" b="1" baseline="30000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198</a:t>
                    </a:r>
                    <a:r>
                      <a:rPr lang="en-US" altLang="ja-JP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Pt (</a:t>
                    </a:r>
                    <a:r>
                      <a:rPr lang="en-US" altLang="ja-JP" sz="1600" b="1" i="1" dirty="0" err="1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E</a:t>
                    </a:r>
                    <a:r>
                      <a:rPr lang="en-US" altLang="ja-JP" sz="1600" b="1" baseline="-25000" dirty="0" err="1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cm</a:t>
                    </a:r>
                    <a:r>
                      <a:rPr lang="en-US" altLang="ja-JP" sz="1600" b="1" dirty="0"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 = 645 MeV)</a:t>
                    </a:r>
                    <a:endParaRPr lang="ja-JP" altLang="en-US" sz="1600" b="1" dirty="0"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49AA6671-6C1E-B932-F739-8639563412A7}"/>
                    </a:ext>
                  </a:extLst>
                </p:cNvPr>
                <p:cNvGrpSpPr/>
                <p:nvPr/>
              </p:nvGrpSpPr>
              <p:grpSpPr>
                <a:xfrm>
                  <a:off x="5270252" y="2808000"/>
                  <a:ext cx="2853634" cy="1730604"/>
                  <a:chOff x="5270252" y="2808000"/>
                  <a:chExt cx="2853634" cy="1730604"/>
                </a:xfrm>
              </p:grpSpPr>
              <p:sp>
                <p:nvSpPr>
                  <p:cNvPr id="21" name="正方形/長方形 20">
                    <a:extLst>
                      <a:ext uri="{FF2B5EF4-FFF2-40B4-BE49-F238E27FC236}">
                        <a16:creationId xmlns:a16="http://schemas.microsoft.com/office/drawing/2014/main" id="{9377DF23-3FF9-5F92-1CE5-F574CDC788EB}"/>
                      </a:ext>
                    </a:extLst>
                  </p:cNvPr>
                  <p:cNvSpPr/>
                  <p:nvPr/>
                </p:nvSpPr>
                <p:spPr>
                  <a:xfrm>
                    <a:off x="6706800" y="3888000"/>
                    <a:ext cx="203886" cy="21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2" name="正方形/長方形 21">
                    <a:extLst>
                      <a:ext uri="{FF2B5EF4-FFF2-40B4-BE49-F238E27FC236}">
                        <a16:creationId xmlns:a16="http://schemas.microsoft.com/office/drawing/2014/main" id="{76AA5540-4CCF-3777-0348-7FC2E50F5BF4}"/>
                      </a:ext>
                    </a:extLst>
                  </p:cNvPr>
                  <p:cNvSpPr/>
                  <p:nvPr/>
                </p:nvSpPr>
                <p:spPr>
                  <a:xfrm>
                    <a:off x="6296400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3" name="正方形/長方形 22">
                    <a:extLst>
                      <a:ext uri="{FF2B5EF4-FFF2-40B4-BE49-F238E27FC236}">
                        <a16:creationId xmlns:a16="http://schemas.microsoft.com/office/drawing/2014/main" id="{A967246A-AC6D-E1DA-04A0-1BA3A958AB75}"/>
                      </a:ext>
                    </a:extLst>
                  </p:cNvPr>
                  <p:cNvSpPr/>
                  <p:nvPr/>
                </p:nvSpPr>
                <p:spPr>
                  <a:xfrm>
                    <a:off x="6091052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4" name="正方形/長方形 23">
                    <a:extLst>
                      <a:ext uri="{FF2B5EF4-FFF2-40B4-BE49-F238E27FC236}">
                        <a16:creationId xmlns:a16="http://schemas.microsoft.com/office/drawing/2014/main" id="{15107525-7CCB-6402-AFD4-C0CB7548A2BE}"/>
                      </a:ext>
                    </a:extLst>
                  </p:cNvPr>
                  <p:cNvSpPr/>
                  <p:nvPr/>
                </p:nvSpPr>
                <p:spPr>
                  <a:xfrm>
                    <a:off x="5886000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5" name="正方形/長方形 24">
                    <a:extLst>
                      <a:ext uri="{FF2B5EF4-FFF2-40B4-BE49-F238E27FC236}">
                        <a16:creationId xmlns:a16="http://schemas.microsoft.com/office/drawing/2014/main" id="{064FB7F5-014E-10C1-DE88-455A8548DE5C}"/>
                      </a:ext>
                    </a:extLst>
                  </p:cNvPr>
                  <p:cNvSpPr/>
                  <p:nvPr/>
                </p:nvSpPr>
                <p:spPr>
                  <a:xfrm>
                    <a:off x="5475600" y="388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6" name="正方形/長方形 25">
                    <a:extLst>
                      <a:ext uri="{FF2B5EF4-FFF2-40B4-BE49-F238E27FC236}">
                        <a16:creationId xmlns:a16="http://schemas.microsoft.com/office/drawing/2014/main" id="{081F8ABD-6877-3A55-7E46-52978776A23C}"/>
                      </a:ext>
                    </a:extLst>
                  </p:cNvPr>
                  <p:cNvSpPr/>
                  <p:nvPr/>
                </p:nvSpPr>
                <p:spPr>
                  <a:xfrm>
                    <a:off x="6296400" y="3672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7" name="正方形/長方形 26">
                    <a:extLst>
                      <a:ext uri="{FF2B5EF4-FFF2-40B4-BE49-F238E27FC236}">
                        <a16:creationId xmlns:a16="http://schemas.microsoft.com/office/drawing/2014/main" id="{5E87F113-7F7A-E889-55AD-48F19C36F12C}"/>
                      </a:ext>
                    </a:extLst>
                  </p:cNvPr>
                  <p:cNvSpPr/>
                  <p:nvPr/>
                </p:nvSpPr>
                <p:spPr>
                  <a:xfrm>
                    <a:off x="71172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8" name="正方形/長方形 27">
                    <a:extLst>
                      <a:ext uri="{FF2B5EF4-FFF2-40B4-BE49-F238E27FC236}">
                        <a16:creationId xmlns:a16="http://schemas.microsoft.com/office/drawing/2014/main" id="{EC4B3A4C-1E35-CD36-2B5B-2FCD9E53455E}"/>
                      </a:ext>
                    </a:extLst>
                  </p:cNvPr>
                  <p:cNvSpPr/>
                  <p:nvPr/>
                </p:nvSpPr>
                <p:spPr>
                  <a:xfrm>
                    <a:off x="67068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29" name="正方形/長方形 28">
                    <a:extLst>
                      <a:ext uri="{FF2B5EF4-FFF2-40B4-BE49-F238E27FC236}">
                        <a16:creationId xmlns:a16="http://schemas.microsoft.com/office/drawing/2014/main" id="{2CFFCDCE-10C2-5FC1-3D74-F60653C3A3EE}"/>
                      </a:ext>
                    </a:extLst>
                  </p:cNvPr>
                  <p:cNvSpPr/>
                  <p:nvPr/>
                </p:nvSpPr>
                <p:spPr>
                  <a:xfrm>
                    <a:off x="6502164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0" name="正方形/長方形 29">
                    <a:extLst>
                      <a:ext uri="{FF2B5EF4-FFF2-40B4-BE49-F238E27FC236}">
                        <a16:creationId xmlns:a16="http://schemas.microsoft.com/office/drawing/2014/main" id="{A7E7A9C5-9B0D-78D8-7301-350980D2CD6F}"/>
                      </a:ext>
                    </a:extLst>
                  </p:cNvPr>
                  <p:cNvSpPr/>
                  <p:nvPr/>
                </p:nvSpPr>
                <p:spPr>
                  <a:xfrm>
                    <a:off x="62964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1" name="正方形/長方形 30">
                    <a:extLst>
                      <a:ext uri="{FF2B5EF4-FFF2-40B4-BE49-F238E27FC236}">
                        <a16:creationId xmlns:a16="http://schemas.microsoft.com/office/drawing/2014/main" id="{77FCE60E-7E28-0926-B85A-783394530E3B}"/>
                      </a:ext>
                    </a:extLst>
                  </p:cNvPr>
                  <p:cNvSpPr/>
                  <p:nvPr/>
                </p:nvSpPr>
                <p:spPr>
                  <a:xfrm>
                    <a:off x="58860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2" name="正方形/長方形 31">
                    <a:extLst>
                      <a:ext uri="{FF2B5EF4-FFF2-40B4-BE49-F238E27FC236}">
                        <a16:creationId xmlns:a16="http://schemas.microsoft.com/office/drawing/2014/main" id="{4FA18625-3948-54C3-56BC-13D12663CDB9}"/>
                      </a:ext>
                    </a:extLst>
                  </p:cNvPr>
                  <p:cNvSpPr/>
                  <p:nvPr/>
                </p:nvSpPr>
                <p:spPr>
                  <a:xfrm>
                    <a:off x="6910496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D6C257D4-799F-B822-931E-B69C9489773B}"/>
                      </a:ext>
                    </a:extLst>
                  </p:cNvPr>
                  <p:cNvSpPr/>
                  <p:nvPr/>
                </p:nvSpPr>
                <p:spPr>
                  <a:xfrm>
                    <a:off x="7509600" y="3456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4" name="正方形/長方形 33">
                    <a:extLst>
                      <a:ext uri="{FF2B5EF4-FFF2-40B4-BE49-F238E27FC236}">
                        <a16:creationId xmlns:a16="http://schemas.microsoft.com/office/drawing/2014/main" id="{76E2FFBB-277C-CC15-2729-406601E22D9E}"/>
                      </a:ext>
                    </a:extLst>
                  </p:cNvPr>
                  <p:cNvSpPr/>
                  <p:nvPr/>
                </p:nvSpPr>
                <p:spPr>
                  <a:xfrm>
                    <a:off x="7117200" y="3240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5145C884-495A-3481-8DD1-3A78F71DE101}"/>
                      </a:ext>
                    </a:extLst>
                  </p:cNvPr>
                  <p:cNvSpPr/>
                  <p:nvPr/>
                </p:nvSpPr>
                <p:spPr>
                  <a:xfrm>
                    <a:off x="7509600" y="3240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BCBA2982-00BE-A4CB-D1EA-D5F0069D6603}"/>
                      </a:ext>
                    </a:extLst>
                  </p:cNvPr>
                  <p:cNvSpPr/>
                  <p:nvPr/>
                </p:nvSpPr>
                <p:spPr>
                  <a:xfrm>
                    <a:off x="79200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0F3694F3-FC71-E92A-5797-DA15B0D727AC}"/>
                      </a:ext>
                    </a:extLst>
                  </p:cNvPr>
                  <p:cNvSpPr/>
                  <p:nvPr/>
                </p:nvSpPr>
                <p:spPr>
                  <a:xfrm>
                    <a:off x="75096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8" name="正方形/長方形 37">
                    <a:extLst>
                      <a:ext uri="{FF2B5EF4-FFF2-40B4-BE49-F238E27FC236}">
                        <a16:creationId xmlns:a16="http://schemas.microsoft.com/office/drawing/2014/main" id="{DBBF1FD6-BE04-5A51-1F37-EF5854ED1CFF}"/>
                      </a:ext>
                    </a:extLst>
                  </p:cNvPr>
                  <p:cNvSpPr/>
                  <p:nvPr/>
                </p:nvSpPr>
                <p:spPr>
                  <a:xfrm>
                    <a:off x="71172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39" name="正方形/長方形 38">
                    <a:extLst>
                      <a:ext uri="{FF2B5EF4-FFF2-40B4-BE49-F238E27FC236}">
                        <a16:creationId xmlns:a16="http://schemas.microsoft.com/office/drawing/2014/main" id="{C561254B-9DFE-8910-D3C8-AA279FCC423D}"/>
                      </a:ext>
                    </a:extLst>
                  </p:cNvPr>
                  <p:cNvSpPr/>
                  <p:nvPr/>
                </p:nvSpPr>
                <p:spPr>
                  <a:xfrm>
                    <a:off x="7714800" y="3024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0" name="正方形/長方形 39">
                    <a:extLst>
                      <a:ext uri="{FF2B5EF4-FFF2-40B4-BE49-F238E27FC236}">
                        <a16:creationId xmlns:a16="http://schemas.microsoft.com/office/drawing/2014/main" id="{A2BA8DEA-CDCD-81D2-4924-4BBB180A0DF9}"/>
                      </a:ext>
                    </a:extLst>
                  </p:cNvPr>
                  <p:cNvSpPr/>
                  <p:nvPr/>
                </p:nvSpPr>
                <p:spPr>
                  <a:xfrm>
                    <a:off x="7920000" y="2808000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1" name="正方形/長方形 40">
                    <a:extLst>
                      <a:ext uri="{FF2B5EF4-FFF2-40B4-BE49-F238E27FC236}">
                        <a16:creationId xmlns:a16="http://schemas.microsoft.com/office/drawing/2014/main" id="{B12395F0-1FF8-585A-85D9-D53AA2354A06}"/>
                      </a:ext>
                    </a:extLst>
                  </p:cNvPr>
                  <p:cNvSpPr/>
                  <p:nvPr/>
                </p:nvSpPr>
                <p:spPr>
                  <a:xfrm>
                    <a:off x="5887196" y="4322261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2" name="正方形/長方形 41">
                    <a:extLst>
                      <a:ext uri="{FF2B5EF4-FFF2-40B4-BE49-F238E27FC236}">
                        <a16:creationId xmlns:a16="http://schemas.microsoft.com/office/drawing/2014/main" id="{D0BDB2E4-739B-D9E0-F197-6FA60127F8B1}"/>
                      </a:ext>
                    </a:extLst>
                  </p:cNvPr>
                  <p:cNvSpPr/>
                  <p:nvPr/>
                </p:nvSpPr>
                <p:spPr>
                  <a:xfrm>
                    <a:off x="5887196" y="4106261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3" name="正方形/長方形 42">
                    <a:extLst>
                      <a:ext uri="{FF2B5EF4-FFF2-40B4-BE49-F238E27FC236}">
                        <a16:creationId xmlns:a16="http://schemas.microsoft.com/office/drawing/2014/main" id="{D5BC706C-09BF-A92F-4B21-9C34F1DE9664}"/>
                      </a:ext>
                    </a:extLst>
                  </p:cNvPr>
                  <p:cNvSpPr/>
                  <p:nvPr/>
                </p:nvSpPr>
                <p:spPr>
                  <a:xfrm>
                    <a:off x="5475600" y="4322604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4" name="正方形/長方形 43">
                    <a:extLst>
                      <a:ext uri="{FF2B5EF4-FFF2-40B4-BE49-F238E27FC236}">
                        <a16:creationId xmlns:a16="http://schemas.microsoft.com/office/drawing/2014/main" id="{FF975C79-EBC6-C4A0-7F2C-9EB7B7350941}"/>
                      </a:ext>
                    </a:extLst>
                  </p:cNvPr>
                  <p:cNvSpPr/>
                  <p:nvPr/>
                </p:nvSpPr>
                <p:spPr>
                  <a:xfrm>
                    <a:off x="5270252" y="4322604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45751B8A-56B5-CEE3-090E-1A94C7F191A6}"/>
                      </a:ext>
                    </a:extLst>
                  </p:cNvPr>
                  <p:cNvSpPr/>
                  <p:nvPr/>
                </p:nvSpPr>
                <p:spPr>
                  <a:xfrm>
                    <a:off x="5475600" y="4106604"/>
                    <a:ext cx="203886" cy="216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>
                      <a:solidFill>
                        <a:schemeClr val="tx1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9F8C3BED-3F69-EF88-67DD-E979D234002C}"/>
                  </a:ext>
                </a:extLst>
              </p:cNvPr>
              <p:cNvCxnSpPr/>
              <p:nvPr/>
            </p:nvCxnSpPr>
            <p:spPr>
              <a:xfrm flipV="1">
                <a:off x="7899272" y="2349777"/>
                <a:ext cx="0" cy="3289699"/>
              </a:xfrm>
              <a:prstGeom prst="line">
                <a:avLst/>
              </a:prstGeom>
              <a:ln w="50800">
                <a:solidFill>
                  <a:srgbClr val="FF0000">
                    <a:alpha val="5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4338881-0B78-4695-F71F-08997BD57528}"/>
                  </a:ext>
                </a:extLst>
              </p:cNvPr>
              <p:cNvSpPr txBox="1"/>
              <p:nvPr/>
            </p:nvSpPr>
            <p:spPr>
              <a:xfrm>
                <a:off x="6822570" y="3841887"/>
                <a:ext cx="570998" cy="334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sz="1600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198</a:t>
                </a:r>
                <a:r>
                  <a:rPr lang="en-US" altLang="ja-JP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Pt</a:t>
                </a:r>
                <a:endParaRPr lang="ja-JP" altLang="en-US" sz="16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61E1D15-B674-CBE2-6140-F8B15ECCF7E4}"/>
                </a:ext>
              </a:extLst>
            </p:cNvPr>
            <p:cNvSpPr/>
            <p:nvPr/>
          </p:nvSpPr>
          <p:spPr>
            <a:xfrm>
              <a:off x="5140477" y="4971756"/>
              <a:ext cx="3076454" cy="322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8C066BD-954F-6190-4BEF-109E52E34242}"/>
                </a:ext>
              </a:extLst>
            </p:cNvPr>
            <p:cNvSpPr txBox="1"/>
            <p:nvPr/>
          </p:nvSpPr>
          <p:spPr>
            <a:xfrm>
              <a:off x="5783125" y="5201915"/>
              <a:ext cx="1893884" cy="2929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Neutron number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375E11A-1E75-A58E-9C8E-D147F7882C30}"/>
                </a:ext>
              </a:extLst>
            </p:cNvPr>
            <p:cNvSpPr txBox="1"/>
            <p:nvPr/>
          </p:nvSpPr>
          <p:spPr>
            <a:xfrm>
              <a:off x="6509800" y="4967033"/>
              <a:ext cx="346522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120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BA2FA2-376B-D797-026F-79644B1260C2}"/>
                </a:ext>
              </a:extLst>
            </p:cNvPr>
            <p:cNvSpPr txBox="1"/>
            <p:nvPr/>
          </p:nvSpPr>
          <p:spPr>
            <a:xfrm>
              <a:off x="7713457" y="4967033"/>
              <a:ext cx="346522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126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9BAAEEB-479E-167C-BF80-C742D7EEE940}"/>
                </a:ext>
              </a:extLst>
            </p:cNvPr>
            <p:cNvSpPr txBox="1"/>
            <p:nvPr/>
          </p:nvSpPr>
          <p:spPr>
            <a:xfrm>
              <a:off x="5408729" y="4967034"/>
              <a:ext cx="48164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115	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5835EF2-C861-59C6-F8C0-CE9F8711306B}"/>
                </a:ext>
              </a:extLst>
            </p:cNvPr>
            <p:cNvSpPr/>
            <p:nvPr/>
          </p:nvSpPr>
          <p:spPr>
            <a:xfrm>
              <a:off x="4705200" y="1719730"/>
              <a:ext cx="395857" cy="302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C05198E-CE98-538C-2796-C1583DEBA0C7}"/>
                </a:ext>
              </a:extLst>
            </p:cNvPr>
            <p:cNvSpPr txBox="1"/>
            <p:nvPr/>
          </p:nvSpPr>
          <p:spPr>
            <a:xfrm>
              <a:off x="4855555" y="3800839"/>
              <a:ext cx="23101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75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FFBFD67-0E7D-213D-C9DA-0D738572CFB6}"/>
                </a:ext>
              </a:extLst>
            </p:cNvPr>
            <p:cNvSpPr txBox="1"/>
            <p:nvPr/>
          </p:nvSpPr>
          <p:spPr>
            <a:xfrm>
              <a:off x="4855555" y="2716172"/>
              <a:ext cx="23101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80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173576F-2732-9B31-CF8F-C63F840D38D2}"/>
                </a:ext>
              </a:extLst>
            </p:cNvPr>
            <p:cNvSpPr txBox="1"/>
            <p:nvPr/>
          </p:nvSpPr>
          <p:spPr>
            <a:xfrm rot="16200000">
              <a:off x="3727126" y="3172831"/>
              <a:ext cx="1787092" cy="2929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Atomic number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4EBE719-BEAE-0A76-6EA3-5ABC5AB13BC1}"/>
                </a:ext>
              </a:extLst>
            </p:cNvPr>
            <p:cNvSpPr txBox="1"/>
            <p:nvPr/>
          </p:nvSpPr>
          <p:spPr>
            <a:xfrm>
              <a:off x="4856121" y="1866103"/>
              <a:ext cx="231014" cy="2510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ja-JP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85</a:t>
              </a: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1ECF351-2026-E768-2733-A95991143605}"/>
              </a:ext>
            </a:extLst>
          </p:cNvPr>
          <p:cNvSpPr txBox="1"/>
          <p:nvPr/>
        </p:nvSpPr>
        <p:spPr>
          <a:xfrm>
            <a:off x="3767066" y="3523761"/>
            <a:ext cx="200054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GRAZING</a:t>
            </a:r>
            <a:r>
              <a:rPr lang="ja-JP" altLang="en-US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calculations</a:t>
            </a:r>
          </a:p>
        </p:txBody>
      </p:sp>
      <p:grpSp>
        <p:nvGrpSpPr>
          <p:cNvPr id="50" name="グループ化 5">
            <a:extLst>
              <a:ext uri="{FF2B5EF4-FFF2-40B4-BE49-F238E27FC236}">
                <a16:creationId xmlns:a16="http://schemas.microsoft.com/office/drawing/2014/main" id="{C1B29B87-D8E6-BBBC-F741-2235C5CF62D4}"/>
              </a:ext>
            </a:extLst>
          </p:cNvPr>
          <p:cNvGrpSpPr>
            <a:grpSpLocks/>
          </p:cNvGrpSpPr>
          <p:nvPr/>
        </p:nvGrpSpPr>
        <p:grpSpPr bwMode="auto">
          <a:xfrm>
            <a:off x="1959124" y="2040980"/>
            <a:ext cx="1590983" cy="661604"/>
            <a:chOff x="5026053" y="3489780"/>
            <a:chExt cx="3376817" cy="1404502"/>
          </a:xfrm>
        </p:grpSpPr>
        <p:sp>
          <p:nvSpPr>
            <p:cNvPr id="51" name="Text Box 385">
              <a:extLst>
                <a:ext uri="{FF2B5EF4-FFF2-40B4-BE49-F238E27FC236}">
                  <a16:creationId xmlns:a16="http://schemas.microsoft.com/office/drawing/2014/main" id="{6C6C28A3-DA2C-78D7-C048-18EE82CA7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6053" y="3832845"/>
              <a:ext cx="1518645" cy="43832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fontAlgn="ctr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200" b="1" i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</a:t>
              </a:r>
              <a:r>
                <a:rPr lang="en-US" altLang="ja-JP" sz="12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-pickup</a:t>
              </a:r>
            </a:p>
          </p:txBody>
        </p:sp>
        <p:grpSp>
          <p:nvGrpSpPr>
            <p:cNvPr id="52" name="Group 382">
              <a:extLst>
                <a:ext uri="{FF2B5EF4-FFF2-40B4-BE49-F238E27FC236}">
                  <a16:creationId xmlns:a16="http://schemas.microsoft.com/office/drawing/2014/main" id="{8829B707-CAFC-D1D9-CC7C-75A952B1D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5687" y="3489780"/>
              <a:ext cx="1865752" cy="1404502"/>
              <a:chOff x="1094" y="2261"/>
              <a:chExt cx="1776" cy="1337"/>
            </a:xfrm>
          </p:grpSpPr>
          <p:sp>
            <p:nvSpPr>
              <p:cNvPr id="55" name="Text Box 385">
                <a:extLst>
                  <a:ext uri="{FF2B5EF4-FFF2-40B4-BE49-F238E27FC236}">
                    <a16:creationId xmlns:a16="http://schemas.microsoft.com/office/drawing/2014/main" id="{52CDF15D-9820-3A0E-643A-2664EDB5B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4" y="3181"/>
                <a:ext cx="1776" cy="417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10800" rIns="36000" bIns="10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fontAlgn="ctr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i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</a:t>
                </a:r>
                <a:r>
                  <a:rPr lang="en-US" altLang="ja-JP" sz="1200" b="1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-stripping</a:t>
                </a:r>
              </a:p>
            </p:txBody>
          </p:sp>
          <p:sp>
            <p:nvSpPr>
              <p:cNvPr id="56" name="Rectangle 383">
                <a:extLst>
                  <a:ext uri="{FF2B5EF4-FFF2-40B4-BE49-F238E27FC236}">
                    <a16:creationId xmlns:a16="http://schemas.microsoft.com/office/drawing/2014/main" id="{5EEF921A-FFDE-DC84-D556-19154E99C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2261"/>
                <a:ext cx="308" cy="3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fontAlgn="ctr" hangingPunct="1">
                  <a:spcBef>
                    <a:spcPct val="0"/>
                  </a:spcBef>
                  <a:buFontTx/>
                  <a:buNone/>
                </a:pPr>
                <a:endParaRPr lang="ja-JP" altLang="en-US" sz="1600" b="1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cxnSp>
          <p:nvCxnSpPr>
            <p:cNvPr id="53" name="直線矢印コネクタ 2">
              <a:extLst>
                <a:ext uri="{FF2B5EF4-FFF2-40B4-BE49-F238E27FC236}">
                  <a16:creationId xmlns:a16="http://schemas.microsoft.com/office/drawing/2014/main" id="{C04B6C2F-2B76-084A-1D85-64911D919A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636894" y="3819866"/>
              <a:ext cx="2" cy="49856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線矢印コネクタ 4">
              <a:extLst>
                <a:ext uri="{FF2B5EF4-FFF2-40B4-BE49-F238E27FC236}">
                  <a16:creationId xmlns:a16="http://schemas.microsoft.com/office/drawing/2014/main" id="{F7BF9AF8-555D-DA6C-CDF5-49E7799173CC}"/>
                </a:ext>
              </a:extLst>
            </p:cNvPr>
            <p:cNvCxnSpPr>
              <a:cxnSpLocks noChangeShapeType="1"/>
              <a:endCxn id="164" idx="1"/>
            </p:cNvCxnSpPr>
            <p:nvPr/>
          </p:nvCxnSpPr>
          <p:spPr bwMode="auto">
            <a:xfrm>
              <a:off x="6627802" y="4318427"/>
              <a:ext cx="1775068" cy="1381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22B8714-3EC5-6C0E-3A1C-FBF0CF5DEE66}"/>
              </a:ext>
            </a:extLst>
          </p:cNvPr>
          <p:cNvSpPr txBox="1"/>
          <p:nvPr/>
        </p:nvSpPr>
        <p:spPr>
          <a:xfrm>
            <a:off x="144379" y="3927362"/>
            <a:ext cx="6304931" cy="107721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Experimental difficulty</a:t>
            </a:r>
            <a:endParaRPr lang="ja-JP" altLang="en-US" sz="1600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  <a:p>
            <a:pPr marL="466725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Simultaneous production of numerous nuclides </a:t>
            </a:r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  <a:sym typeface="Wingdings" panose="05000000000000000000" pitchFamily="2" charset="2"/>
              </a:rPr>
              <a:t> background</a:t>
            </a:r>
          </a:p>
          <a:p>
            <a:pPr marL="466725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Low and wide energy distribution</a:t>
            </a:r>
            <a:endParaRPr lang="ja-JP" altLang="en-US" sz="1600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  <a:p>
            <a:pPr marL="466725" indent="-285750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Wide angular distribution around the grazing angle</a:t>
            </a:r>
            <a:endParaRPr lang="ja-JP" altLang="en-US" sz="1600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1162C08-7345-753D-A3AD-B678BAB51595}"/>
              </a:ext>
            </a:extLst>
          </p:cNvPr>
          <p:cNvGrpSpPr/>
          <p:nvPr/>
        </p:nvGrpSpPr>
        <p:grpSpPr>
          <a:xfrm>
            <a:off x="9058673" y="4277687"/>
            <a:ext cx="2558991" cy="2505786"/>
            <a:chOff x="3048682" y="1045079"/>
            <a:chExt cx="2903145" cy="2842784"/>
          </a:xfrm>
        </p:grpSpPr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949" y="1289998"/>
              <a:ext cx="2520000" cy="2418524"/>
            </a:xfrm>
            <a:prstGeom prst="rect">
              <a:avLst/>
            </a:prstGeom>
          </p:spPr>
        </p:pic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03195873-10D0-4F21-BFEE-DE59CAC97D34}"/>
                </a:ext>
              </a:extLst>
            </p:cNvPr>
            <p:cNvSpPr/>
            <p:nvPr/>
          </p:nvSpPr>
          <p:spPr>
            <a:xfrm>
              <a:off x="3377949" y="1378657"/>
              <a:ext cx="292104" cy="2050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>
              <a:off x="4431420" y="2995377"/>
              <a:ext cx="504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4575436" y="2677622"/>
              <a:ext cx="498293" cy="2793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~9°</a:t>
              </a:r>
              <a:endParaRPr lang="en-US" altLang="ja-JP" sz="1600" b="1" i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1" name="Text Box 81"/>
            <p:cNvSpPr txBox="1">
              <a:spLocks noChangeArrowheads="1"/>
            </p:cNvSpPr>
            <p:nvPr/>
          </p:nvSpPr>
          <p:spPr bwMode="auto">
            <a:xfrm>
              <a:off x="5295515" y="1413904"/>
              <a:ext cx="567399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1600" b="1" baseline="30000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202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Os</a:t>
              </a:r>
            </a:p>
          </p:txBody>
        </p:sp>
        <p:sp>
          <p:nvSpPr>
            <p:cNvPr id="82" name="Text Box 81">
              <a:extLst>
                <a:ext uri="{FF2B5EF4-FFF2-40B4-BE49-F238E27FC236}">
                  <a16:creationId xmlns:a16="http://schemas.microsoft.com/office/drawing/2014/main" id="{AB42F61A-7DBC-4BE0-9125-EB7811B60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950" y="1045079"/>
              <a:ext cx="2225953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Angular distribution</a:t>
              </a:r>
            </a:p>
          </p:txBody>
        </p: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AF80C0E8-DF8A-467B-9DAF-6CAFCF3724DC}"/>
                </a:ext>
              </a:extLst>
            </p:cNvPr>
            <p:cNvGrpSpPr/>
            <p:nvPr/>
          </p:nvGrpSpPr>
          <p:grpSpPr>
            <a:xfrm>
              <a:off x="3599397" y="3376800"/>
              <a:ext cx="2352430" cy="511063"/>
              <a:chOff x="3599397" y="3376800"/>
              <a:chExt cx="2352430" cy="511063"/>
            </a:xfrm>
          </p:grpSpPr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AA135F87-FB58-4776-A774-39B73B132F3B}"/>
                  </a:ext>
                </a:extLst>
              </p:cNvPr>
              <p:cNvSpPr/>
              <p:nvPr/>
            </p:nvSpPr>
            <p:spPr>
              <a:xfrm>
                <a:off x="3638739" y="3393945"/>
                <a:ext cx="2313088" cy="288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4" name="Text Box 81">
                <a:extLst>
                  <a:ext uri="{FF2B5EF4-FFF2-40B4-BE49-F238E27FC236}">
                    <a16:creationId xmlns:a16="http://schemas.microsoft.com/office/drawing/2014/main" id="{A37DAFD0-8D39-464B-A507-11AF75DE4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9397" y="3377809"/>
                <a:ext cx="258239" cy="2793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40</a:t>
                </a:r>
              </a:p>
            </p:txBody>
          </p:sp>
          <p:sp>
            <p:nvSpPr>
              <p:cNvPr id="95" name="Text Box 81">
                <a:extLst>
                  <a:ext uri="{FF2B5EF4-FFF2-40B4-BE49-F238E27FC236}">
                    <a16:creationId xmlns:a16="http://schemas.microsoft.com/office/drawing/2014/main" id="{B5808C8C-5DC7-4440-85A5-EECC5DD9CC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9351" y="3377809"/>
                <a:ext cx="258239" cy="2793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50</a:t>
                </a:r>
              </a:p>
            </p:txBody>
          </p:sp>
          <p:sp>
            <p:nvSpPr>
              <p:cNvPr id="96" name="Text Box 81">
                <a:extLst>
                  <a:ext uri="{FF2B5EF4-FFF2-40B4-BE49-F238E27FC236}">
                    <a16:creationId xmlns:a16="http://schemas.microsoft.com/office/drawing/2014/main" id="{5D635CEB-B2AF-4944-BA97-4D7A6D46C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9305" y="3377809"/>
                <a:ext cx="258239" cy="2793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60</a:t>
                </a:r>
              </a:p>
            </p:txBody>
          </p:sp>
          <p:sp>
            <p:nvSpPr>
              <p:cNvPr id="97" name="Text Box 81">
                <a:extLst>
                  <a:ext uri="{FF2B5EF4-FFF2-40B4-BE49-F238E27FC236}">
                    <a16:creationId xmlns:a16="http://schemas.microsoft.com/office/drawing/2014/main" id="{5B8ABF53-59D4-443F-BF53-B85C18189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9254" y="3377809"/>
                <a:ext cx="258239" cy="2793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70</a:t>
                </a:r>
              </a:p>
            </p:txBody>
          </p:sp>
          <p:sp>
            <p:nvSpPr>
              <p:cNvPr id="98" name="Text Box 81">
                <a:extLst>
                  <a:ext uri="{FF2B5EF4-FFF2-40B4-BE49-F238E27FC236}">
                    <a16:creationId xmlns:a16="http://schemas.microsoft.com/office/drawing/2014/main" id="{99F41690-A3FC-44B1-974C-3CBACEC99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2062" y="3608528"/>
                <a:ext cx="1629456" cy="2793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Angle (degree)</a:t>
                </a:r>
              </a:p>
            </p:txBody>
          </p:sp>
          <p:sp>
            <p:nvSpPr>
              <p:cNvPr id="99" name="Text Box 81">
                <a:extLst>
                  <a:ext uri="{FF2B5EF4-FFF2-40B4-BE49-F238E27FC236}">
                    <a16:creationId xmlns:a16="http://schemas.microsoft.com/office/drawing/2014/main" id="{0E4BA3FE-F310-431A-B6F7-F05F8EC24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0244" y="3376800"/>
                <a:ext cx="258239" cy="27933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80</a:t>
                </a:r>
              </a:p>
            </p:txBody>
          </p:sp>
        </p:grpSp>
        <p:sp>
          <p:nvSpPr>
            <p:cNvPr id="85" name="Text Box 81">
              <a:extLst>
                <a:ext uri="{FF2B5EF4-FFF2-40B4-BE49-F238E27FC236}">
                  <a16:creationId xmlns:a16="http://schemas.microsoft.com/office/drawing/2014/main" id="{954DD13E-6227-4983-A2C0-7C75A5205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02546" y="2134383"/>
              <a:ext cx="1171607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Yield</a:t>
              </a:r>
              <a:r>
                <a:rPr lang="ja-JP" altLang="en-US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 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(</a:t>
              </a:r>
              <a:r>
                <a:rPr lang="en-US" altLang="ja-JP" sz="1600" b="1" dirty="0" err="1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a.u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.)</a:t>
              </a:r>
            </a:p>
          </p:txBody>
        </p:sp>
        <p:sp>
          <p:nvSpPr>
            <p:cNvPr id="87" name="Text Box 81">
              <a:extLst>
                <a:ext uri="{FF2B5EF4-FFF2-40B4-BE49-F238E27FC236}">
                  <a16:creationId xmlns:a16="http://schemas.microsoft.com/office/drawing/2014/main" id="{C3D41886-F89C-4BD8-8BFE-BA0AD1611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600" y="3244639"/>
              <a:ext cx="227627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0</a:t>
              </a:r>
            </a:p>
          </p:txBody>
        </p:sp>
        <p:sp>
          <p:nvSpPr>
            <p:cNvPr id="88" name="Text Box 81">
              <a:extLst>
                <a:ext uri="{FF2B5EF4-FFF2-40B4-BE49-F238E27FC236}">
                  <a16:creationId xmlns:a16="http://schemas.microsoft.com/office/drawing/2014/main" id="{77806904-A3BC-4F27-95CB-D51B2AC78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988" y="2868120"/>
              <a:ext cx="258239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20</a:t>
              </a:r>
            </a:p>
          </p:txBody>
        </p:sp>
        <p:sp>
          <p:nvSpPr>
            <p:cNvPr id="89" name="Text Box 81">
              <a:extLst>
                <a:ext uri="{FF2B5EF4-FFF2-40B4-BE49-F238E27FC236}">
                  <a16:creationId xmlns:a16="http://schemas.microsoft.com/office/drawing/2014/main" id="{32B450B6-E841-4521-BE69-628ED02DD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988" y="2491601"/>
              <a:ext cx="258239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40</a:t>
              </a:r>
            </a:p>
          </p:txBody>
        </p:sp>
        <p:sp>
          <p:nvSpPr>
            <p:cNvPr id="90" name="Text Box 81">
              <a:extLst>
                <a:ext uri="{FF2B5EF4-FFF2-40B4-BE49-F238E27FC236}">
                  <a16:creationId xmlns:a16="http://schemas.microsoft.com/office/drawing/2014/main" id="{56F5976B-91FD-4287-8E08-A2C6C72FD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988" y="2106117"/>
              <a:ext cx="258239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60</a:t>
              </a:r>
            </a:p>
          </p:txBody>
        </p:sp>
        <p:sp>
          <p:nvSpPr>
            <p:cNvPr id="91" name="Text Box 81">
              <a:extLst>
                <a:ext uri="{FF2B5EF4-FFF2-40B4-BE49-F238E27FC236}">
                  <a16:creationId xmlns:a16="http://schemas.microsoft.com/office/drawing/2014/main" id="{B7F3B912-4069-4EE7-93B5-2753F734E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988" y="1720633"/>
              <a:ext cx="258239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80</a:t>
              </a:r>
            </a:p>
          </p:txBody>
        </p:sp>
        <p:sp>
          <p:nvSpPr>
            <p:cNvPr id="92" name="Text Box 81">
              <a:extLst>
                <a:ext uri="{FF2B5EF4-FFF2-40B4-BE49-F238E27FC236}">
                  <a16:creationId xmlns:a16="http://schemas.microsoft.com/office/drawing/2014/main" id="{6EBA3B27-5149-4F78-8268-F19A294E3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5867" y="1335149"/>
              <a:ext cx="387360" cy="2793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100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D5884CDA-C55A-78C8-46E8-737BEE58B2A5}"/>
              </a:ext>
            </a:extLst>
          </p:cNvPr>
          <p:cNvGrpSpPr/>
          <p:nvPr/>
        </p:nvGrpSpPr>
        <p:grpSpPr>
          <a:xfrm>
            <a:off x="6612667" y="4257925"/>
            <a:ext cx="2511370" cy="2460218"/>
            <a:chOff x="23714" y="1045079"/>
            <a:chExt cx="2875157" cy="2816596"/>
          </a:xfrm>
        </p:grpSpPr>
        <p:pic>
          <p:nvPicPr>
            <p:cNvPr id="101" name="図 10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64" y="1289998"/>
              <a:ext cx="2520000" cy="2418524"/>
            </a:xfrm>
            <a:prstGeom prst="rect">
              <a:avLst/>
            </a:prstGeom>
          </p:spPr>
        </p:pic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B4E67557-0825-48B6-94AD-BB4FFD482D04}"/>
                </a:ext>
              </a:extLst>
            </p:cNvPr>
            <p:cNvGrpSpPr/>
            <p:nvPr/>
          </p:nvGrpSpPr>
          <p:grpSpPr>
            <a:xfrm>
              <a:off x="585783" y="3349068"/>
              <a:ext cx="2313088" cy="512607"/>
              <a:chOff x="3638739" y="3377809"/>
              <a:chExt cx="2313088" cy="512607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1B697074-5ED6-4E4C-A1FE-480F46444B6F}"/>
                  </a:ext>
                </a:extLst>
              </p:cNvPr>
              <p:cNvSpPr/>
              <p:nvPr/>
            </p:nvSpPr>
            <p:spPr>
              <a:xfrm>
                <a:off x="3638739" y="3393945"/>
                <a:ext cx="2313088" cy="288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6" name="Text Box 81">
                <a:extLst>
                  <a:ext uri="{FF2B5EF4-FFF2-40B4-BE49-F238E27FC236}">
                    <a16:creationId xmlns:a16="http://schemas.microsoft.com/office/drawing/2014/main" id="{14DA1FD0-078E-4F42-93DA-887400DD2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3365" y="3377809"/>
                <a:ext cx="130301" cy="281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117" name="Text Box 81">
                <a:extLst>
                  <a:ext uri="{FF2B5EF4-FFF2-40B4-BE49-F238E27FC236}">
                    <a16:creationId xmlns:a16="http://schemas.microsoft.com/office/drawing/2014/main" id="{103F8413-E2BF-4583-A885-BFCF44E4D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9841" y="3377809"/>
                <a:ext cx="130301" cy="281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118" name="Text Box 81">
                <a:extLst>
                  <a:ext uri="{FF2B5EF4-FFF2-40B4-BE49-F238E27FC236}">
                    <a16:creationId xmlns:a16="http://schemas.microsoft.com/office/drawing/2014/main" id="{D338C5FF-C295-4963-B801-F1C76B650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9268" y="3377809"/>
                <a:ext cx="130301" cy="281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2</a:t>
                </a:r>
              </a:p>
            </p:txBody>
          </p:sp>
          <p:sp>
            <p:nvSpPr>
              <p:cNvPr id="119" name="Text Box 81">
                <a:extLst>
                  <a:ext uri="{FF2B5EF4-FFF2-40B4-BE49-F238E27FC236}">
                    <a16:creationId xmlns:a16="http://schemas.microsoft.com/office/drawing/2014/main" id="{6A54A933-55FB-4F51-9AA7-74F3CB2049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2214" y="3377809"/>
                <a:ext cx="130301" cy="281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120" name="Text Box 81">
                <a:extLst>
                  <a:ext uri="{FF2B5EF4-FFF2-40B4-BE49-F238E27FC236}">
                    <a16:creationId xmlns:a16="http://schemas.microsoft.com/office/drawing/2014/main" id="{46F5B5A7-D3BA-451D-9966-9B32A651A1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737" y="3608529"/>
                <a:ext cx="1736107" cy="28188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Energy</a:t>
                </a:r>
                <a:r>
                  <a:rPr lang="ja-JP" altLang="en-US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 </a:t>
                </a: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(MeV/</a:t>
                </a:r>
                <a:r>
                  <a:rPr lang="en-US" altLang="ja-JP" sz="1600" b="1" i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A</a:t>
                </a: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03" name="テキスト ボックス 102"/>
            <p:cNvSpPr txBox="1"/>
            <p:nvPr/>
          </p:nvSpPr>
          <p:spPr>
            <a:xfrm>
              <a:off x="1590786" y="2197800"/>
              <a:ext cx="1110301" cy="281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1.4 MeV/</a:t>
              </a:r>
              <a:r>
                <a:rPr lang="en-US" altLang="ja-JP" sz="1600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cxnSp>
          <p:nvCxnSpPr>
            <p:cNvPr id="104" name="直線矢印コネクタ 103"/>
            <p:cNvCxnSpPr/>
            <p:nvPr/>
          </p:nvCxnSpPr>
          <p:spPr>
            <a:xfrm flipH="1">
              <a:off x="1661028" y="2499260"/>
              <a:ext cx="288032" cy="8491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 Box 81"/>
            <p:cNvSpPr txBox="1">
              <a:spLocks noChangeArrowheads="1"/>
            </p:cNvSpPr>
            <p:nvPr/>
          </p:nvSpPr>
          <p:spPr bwMode="auto">
            <a:xfrm>
              <a:off x="2247838" y="1429319"/>
              <a:ext cx="572585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1600" b="1" baseline="30000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202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Os</a:t>
              </a:r>
            </a:p>
          </p:txBody>
        </p:sp>
        <p:sp>
          <p:nvSpPr>
            <p:cNvPr id="106" name="Text Box 81">
              <a:extLst>
                <a:ext uri="{FF2B5EF4-FFF2-40B4-BE49-F238E27FC236}">
                  <a16:creationId xmlns:a16="http://schemas.microsoft.com/office/drawing/2014/main" id="{4E21928B-8518-4C1A-B825-D6222B0B4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029" y="1045079"/>
              <a:ext cx="2154535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Energy distribution</a:t>
              </a:r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84C22BFD-C055-4C92-9DA6-2225234DFF1E}"/>
                </a:ext>
              </a:extLst>
            </p:cNvPr>
            <p:cNvSpPr/>
            <p:nvPr/>
          </p:nvSpPr>
          <p:spPr>
            <a:xfrm>
              <a:off x="354258" y="1365529"/>
              <a:ext cx="292104" cy="2050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8" name="Text Box 81">
              <a:extLst>
                <a:ext uri="{FF2B5EF4-FFF2-40B4-BE49-F238E27FC236}">
                  <a16:creationId xmlns:a16="http://schemas.microsoft.com/office/drawing/2014/main" id="{B84FB499-64A0-4089-A4B5-8A3690E60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426500" y="2128943"/>
              <a:ext cx="1182316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Yield</a:t>
              </a:r>
              <a:r>
                <a:rPr lang="ja-JP" altLang="en-US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 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(</a:t>
              </a:r>
              <a:r>
                <a:rPr lang="en-US" altLang="ja-JP" sz="1600" b="1" dirty="0" err="1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a.u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.)</a:t>
              </a:r>
            </a:p>
          </p:txBody>
        </p:sp>
        <p:sp>
          <p:nvSpPr>
            <p:cNvPr id="109" name="Text Box 81">
              <a:extLst>
                <a:ext uri="{FF2B5EF4-FFF2-40B4-BE49-F238E27FC236}">
                  <a16:creationId xmlns:a16="http://schemas.microsoft.com/office/drawing/2014/main" id="{090A9BCC-E52B-4500-A3AD-D360D9EF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09" y="3231511"/>
              <a:ext cx="227627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0</a:t>
              </a:r>
            </a:p>
          </p:txBody>
        </p:sp>
        <p:sp>
          <p:nvSpPr>
            <p:cNvPr id="110" name="Text Box 81">
              <a:extLst>
                <a:ext uri="{FF2B5EF4-FFF2-40B4-BE49-F238E27FC236}">
                  <a16:creationId xmlns:a16="http://schemas.microsoft.com/office/drawing/2014/main" id="{46DA1747-8D8D-46F8-A1FA-AF71BAA4D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6" y="2872922"/>
              <a:ext cx="260600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20</a:t>
              </a:r>
            </a:p>
          </p:txBody>
        </p:sp>
        <p:sp>
          <p:nvSpPr>
            <p:cNvPr id="111" name="Text Box 81">
              <a:extLst>
                <a:ext uri="{FF2B5EF4-FFF2-40B4-BE49-F238E27FC236}">
                  <a16:creationId xmlns:a16="http://schemas.microsoft.com/office/drawing/2014/main" id="{59BB0A63-AAFC-488D-83B3-C3ED29D85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6" y="2478473"/>
              <a:ext cx="260600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40</a:t>
              </a:r>
            </a:p>
          </p:txBody>
        </p:sp>
        <p:sp>
          <p:nvSpPr>
            <p:cNvPr id="112" name="Text Box 81">
              <a:extLst>
                <a:ext uri="{FF2B5EF4-FFF2-40B4-BE49-F238E27FC236}">
                  <a16:creationId xmlns:a16="http://schemas.microsoft.com/office/drawing/2014/main" id="{607DAE84-1DFA-47A2-BFD9-817A85217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6" y="2101954"/>
              <a:ext cx="260600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60</a:t>
              </a:r>
            </a:p>
          </p:txBody>
        </p:sp>
        <p:sp>
          <p:nvSpPr>
            <p:cNvPr id="113" name="Text Box 81">
              <a:extLst>
                <a:ext uri="{FF2B5EF4-FFF2-40B4-BE49-F238E27FC236}">
                  <a16:creationId xmlns:a16="http://schemas.microsoft.com/office/drawing/2014/main" id="{66EE5517-35C6-41B6-80A8-550D04090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6" y="1716470"/>
              <a:ext cx="260600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80</a:t>
              </a:r>
            </a:p>
          </p:txBody>
        </p:sp>
        <p:sp>
          <p:nvSpPr>
            <p:cNvPr id="114" name="Text Box 81">
              <a:extLst>
                <a:ext uri="{FF2B5EF4-FFF2-40B4-BE49-F238E27FC236}">
                  <a16:creationId xmlns:a16="http://schemas.microsoft.com/office/drawing/2014/main" id="{459C2768-C7AD-4075-9D11-AD83E9F92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36" y="1330986"/>
              <a:ext cx="390900" cy="281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100</a:t>
              </a:r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E6FCA0D2-E2C8-B81A-BEF3-033B48333DF0}"/>
              </a:ext>
            </a:extLst>
          </p:cNvPr>
          <p:cNvGrpSpPr/>
          <p:nvPr/>
        </p:nvGrpSpPr>
        <p:grpSpPr>
          <a:xfrm>
            <a:off x="7451183" y="1037422"/>
            <a:ext cx="3873643" cy="2952841"/>
            <a:chOff x="5270357" y="3692048"/>
            <a:chExt cx="3873643" cy="2952841"/>
          </a:xfrm>
        </p:grpSpPr>
        <p:pic>
          <p:nvPicPr>
            <p:cNvPr id="122" name="図 1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231" y="3938269"/>
              <a:ext cx="3691769" cy="2652879"/>
            </a:xfrm>
            <a:prstGeom prst="rect">
              <a:avLst/>
            </a:prstGeom>
          </p:spPr>
        </p:pic>
        <p:sp>
          <p:nvSpPr>
            <p:cNvPr id="123" name="Text Box 81"/>
            <p:cNvSpPr txBox="1">
              <a:spLocks noChangeArrowheads="1"/>
            </p:cNvSpPr>
            <p:nvPr/>
          </p:nvSpPr>
          <p:spPr bwMode="auto">
            <a:xfrm>
              <a:off x="5932452" y="4090581"/>
              <a:ext cx="500137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ja-JP" sz="1600" b="1" baseline="30000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202</a:t>
              </a: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Os</a:t>
              </a:r>
            </a:p>
          </p:txBody>
        </p:sp>
        <p:sp>
          <p:nvSpPr>
            <p:cNvPr id="124" name="Text Box 81">
              <a:extLst>
                <a:ext uri="{FF2B5EF4-FFF2-40B4-BE49-F238E27FC236}">
                  <a16:creationId xmlns:a16="http://schemas.microsoft.com/office/drawing/2014/main" id="{E01133B5-DA3B-47D2-8596-7C67349F2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169" y="3692048"/>
              <a:ext cx="2486258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Energy-angle distribution</a:t>
              </a:r>
            </a:p>
          </p:txBody>
        </p:sp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3A298831-EC47-4DAD-8587-AD5317C02A20}"/>
                </a:ext>
              </a:extLst>
            </p:cNvPr>
            <p:cNvGrpSpPr/>
            <p:nvPr/>
          </p:nvGrpSpPr>
          <p:grpSpPr>
            <a:xfrm rot="16200000">
              <a:off x="4392207" y="4803228"/>
              <a:ext cx="2313088" cy="556787"/>
              <a:chOff x="866492" y="6060855"/>
              <a:chExt cx="2313088" cy="556787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F5C60CE3-63FB-419E-883F-47BAFC0C838F}"/>
                  </a:ext>
                </a:extLst>
              </p:cNvPr>
              <p:cNvSpPr/>
              <p:nvPr/>
            </p:nvSpPr>
            <p:spPr>
              <a:xfrm>
                <a:off x="866492" y="6242729"/>
                <a:ext cx="2313088" cy="374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9" name="Text Box 81">
                <a:extLst>
                  <a:ext uri="{FF2B5EF4-FFF2-40B4-BE49-F238E27FC236}">
                    <a16:creationId xmlns:a16="http://schemas.microsoft.com/office/drawing/2014/main" id="{3FA48195-E1A3-40D8-991F-AB8350FD0D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3107" y="6371421"/>
                <a:ext cx="113814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0</a:t>
                </a:r>
              </a:p>
            </p:txBody>
          </p:sp>
          <p:sp>
            <p:nvSpPr>
              <p:cNvPr id="140" name="Text Box 81">
                <a:extLst>
                  <a:ext uri="{FF2B5EF4-FFF2-40B4-BE49-F238E27FC236}">
                    <a16:creationId xmlns:a16="http://schemas.microsoft.com/office/drawing/2014/main" id="{1E98F176-3704-4E61-B730-74B818AF4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2355" y="6371420"/>
                <a:ext cx="113814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141" name="Text Box 81">
                <a:extLst>
                  <a:ext uri="{FF2B5EF4-FFF2-40B4-BE49-F238E27FC236}">
                    <a16:creationId xmlns:a16="http://schemas.microsoft.com/office/drawing/2014/main" id="{4DE3182B-F459-4514-9ECF-415A803A4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8498" y="6371420"/>
                <a:ext cx="113814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2</a:t>
                </a:r>
              </a:p>
            </p:txBody>
          </p:sp>
          <p:sp>
            <p:nvSpPr>
              <p:cNvPr id="142" name="Text Box 81">
                <a:extLst>
                  <a:ext uri="{FF2B5EF4-FFF2-40B4-BE49-F238E27FC236}">
                    <a16:creationId xmlns:a16="http://schemas.microsoft.com/office/drawing/2014/main" id="{B3682170-7C06-4DFF-8244-7B14A102B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2921" y="6371420"/>
                <a:ext cx="113814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143" name="Text Box 81">
                <a:extLst>
                  <a:ext uri="{FF2B5EF4-FFF2-40B4-BE49-F238E27FC236}">
                    <a16:creationId xmlns:a16="http://schemas.microsoft.com/office/drawing/2014/main" id="{9F70BEE8-F721-49D4-93AD-ECB3B59CB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4817" y="6060855"/>
                <a:ext cx="1516442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Energy</a:t>
                </a:r>
                <a:r>
                  <a:rPr lang="ja-JP" altLang="en-US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 </a:t>
                </a: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(MeV/</a:t>
                </a:r>
                <a:r>
                  <a:rPr lang="en-US" altLang="ja-JP" sz="1600" b="1" i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A</a:t>
                </a: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E8430D17-8D14-4C47-98B4-A85B757CE682}"/>
                </a:ext>
              </a:extLst>
            </p:cNvPr>
            <p:cNvGrpSpPr/>
            <p:nvPr/>
          </p:nvGrpSpPr>
          <p:grpSpPr>
            <a:xfrm>
              <a:off x="5737585" y="6166939"/>
              <a:ext cx="2899113" cy="477950"/>
              <a:chOff x="3614702" y="3376800"/>
              <a:chExt cx="2899113" cy="477950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6E897707-1354-45CF-B1AF-76AE0CD8CB80}"/>
                  </a:ext>
                </a:extLst>
              </p:cNvPr>
              <p:cNvSpPr/>
              <p:nvPr/>
            </p:nvSpPr>
            <p:spPr>
              <a:xfrm>
                <a:off x="3638738" y="3393945"/>
                <a:ext cx="2862426" cy="3813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2" name="Text Box 81">
                <a:extLst>
                  <a:ext uri="{FF2B5EF4-FFF2-40B4-BE49-F238E27FC236}">
                    <a16:creationId xmlns:a16="http://schemas.microsoft.com/office/drawing/2014/main" id="{CDD91A08-27F8-40A1-8760-F0C51330E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702" y="3377809"/>
                <a:ext cx="227627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40</a:t>
                </a:r>
              </a:p>
            </p:txBody>
          </p:sp>
          <p:sp>
            <p:nvSpPr>
              <p:cNvPr id="133" name="Text Box 81">
                <a:extLst>
                  <a:ext uri="{FF2B5EF4-FFF2-40B4-BE49-F238E27FC236}">
                    <a16:creationId xmlns:a16="http://schemas.microsoft.com/office/drawing/2014/main" id="{F67F0E8A-8B7C-4CAA-B60A-7504FC754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8096" y="3377809"/>
                <a:ext cx="227627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50</a:t>
                </a:r>
              </a:p>
            </p:txBody>
          </p:sp>
          <p:sp>
            <p:nvSpPr>
              <p:cNvPr id="134" name="Text Box 81">
                <a:extLst>
                  <a:ext uri="{FF2B5EF4-FFF2-40B4-BE49-F238E27FC236}">
                    <a16:creationId xmlns:a16="http://schemas.microsoft.com/office/drawing/2014/main" id="{726B0966-C0DD-45A0-B3E3-2FE0E5B04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3204" y="3377809"/>
                <a:ext cx="227626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60</a:t>
                </a:r>
              </a:p>
            </p:txBody>
          </p:sp>
          <p:sp>
            <p:nvSpPr>
              <p:cNvPr id="135" name="Text Box 81">
                <a:extLst>
                  <a:ext uri="{FF2B5EF4-FFF2-40B4-BE49-F238E27FC236}">
                    <a16:creationId xmlns:a16="http://schemas.microsoft.com/office/drawing/2014/main" id="{7F14B0BD-1AEC-4CE0-BD66-1F5227425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2799" y="3377809"/>
                <a:ext cx="227626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70</a:t>
                </a:r>
              </a:p>
            </p:txBody>
          </p:sp>
          <p:sp>
            <p:nvSpPr>
              <p:cNvPr id="136" name="Text Box 81">
                <a:extLst>
                  <a:ext uri="{FF2B5EF4-FFF2-40B4-BE49-F238E27FC236}">
                    <a16:creationId xmlns:a16="http://schemas.microsoft.com/office/drawing/2014/main" id="{96D45443-5EA2-4394-A050-DDA34CD97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1375" y="3608529"/>
                <a:ext cx="1436291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Angle (degree)</a:t>
                </a:r>
              </a:p>
            </p:txBody>
          </p:sp>
          <p:sp>
            <p:nvSpPr>
              <p:cNvPr id="137" name="Text Box 81">
                <a:extLst>
                  <a:ext uri="{FF2B5EF4-FFF2-40B4-BE49-F238E27FC236}">
                    <a16:creationId xmlns:a16="http://schemas.microsoft.com/office/drawing/2014/main" id="{2FFFBD9D-628B-4A4E-A35A-DE6E7070C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189" y="3376800"/>
                <a:ext cx="227626" cy="24622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elvetica" panose="020B0604020202020204" pitchFamily="34" charset="0"/>
                    <a:ea typeface="ＭＳ Ｐゴシック" charset="-128"/>
                    <a:cs typeface="Helvetica" panose="020B0604020202020204" pitchFamily="34" charset="0"/>
                  </a:rPr>
                  <a:t>80</a:t>
                </a:r>
              </a:p>
            </p:txBody>
          </p:sp>
        </p:grpSp>
        <p:cxnSp>
          <p:nvCxnSpPr>
            <p:cNvPr id="127" name="直線矢印コネクタ 126">
              <a:extLst>
                <a:ext uri="{FF2B5EF4-FFF2-40B4-BE49-F238E27FC236}">
                  <a16:creationId xmlns:a16="http://schemas.microsoft.com/office/drawing/2014/main" id="{CE3FFE82-562D-5D00-CFB8-2821FAEB2D48}"/>
                </a:ext>
              </a:extLst>
            </p:cNvPr>
            <p:cNvCxnSpPr>
              <a:cxnSpLocks/>
            </p:cNvCxnSpPr>
            <p:nvPr/>
          </p:nvCxnSpPr>
          <p:spPr>
            <a:xfrm>
              <a:off x="7117741" y="4975412"/>
              <a:ext cx="627941" cy="878398"/>
            </a:xfrm>
            <a:prstGeom prst="straightConnector1">
              <a:avLst/>
            </a:prstGeom>
            <a:ln w="127000">
              <a:solidFill>
                <a:srgbClr val="0070C0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 Box 81">
              <a:extLst>
                <a:ext uri="{FF2B5EF4-FFF2-40B4-BE49-F238E27FC236}">
                  <a16:creationId xmlns:a16="http://schemas.microsoft.com/office/drawing/2014/main" id="{F99BC932-8C09-F2CE-6548-F499C80D7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9530" y="4664653"/>
              <a:ext cx="410370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Low</a:t>
              </a:r>
            </a:p>
          </p:txBody>
        </p:sp>
        <p:sp>
          <p:nvSpPr>
            <p:cNvPr id="129" name="Text Box 81">
              <a:extLst>
                <a:ext uri="{FF2B5EF4-FFF2-40B4-BE49-F238E27FC236}">
                  <a16:creationId xmlns:a16="http://schemas.microsoft.com/office/drawing/2014/main" id="{82350439-ED25-8A96-7AEE-A616FCBCC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4281" y="5876993"/>
              <a:ext cx="455253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High</a:t>
              </a:r>
            </a:p>
          </p:txBody>
        </p:sp>
        <p:sp>
          <p:nvSpPr>
            <p:cNvPr id="130" name="Text Box 81">
              <a:extLst>
                <a:ext uri="{FF2B5EF4-FFF2-40B4-BE49-F238E27FC236}">
                  <a16:creationId xmlns:a16="http://schemas.microsoft.com/office/drawing/2014/main" id="{E41152EC-38D9-15F7-85E6-C1A7E63B2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51249">
              <a:off x="7038702" y="5067959"/>
              <a:ext cx="1594988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rPr>
                <a:t>Reaction energy</a:t>
              </a:r>
            </a:p>
          </p:txBody>
        </p:sp>
      </p:grpSp>
      <p:sp>
        <p:nvSpPr>
          <p:cNvPr id="144" name="Text Box 81"/>
          <p:cNvSpPr txBox="1">
            <a:spLocks noChangeArrowheads="1"/>
          </p:cNvSpPr>
          <p:nvPr/>
        </p:nvSpPr>
        <p:spPr bwMode="auto">
          <a:xfrm>
            <a:off x="6563362" y="503650"/>
            <a:ext cx="4760629" cy="4924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MNT reaction of</a:t>
            </a:r>
          </a:p>
          <a:p>
            <a:pPr algn="ctr">
              <a:defRPr/>
            </a:pPr>
            <a:r>
              <a:rPr lang="en-US" altLang="ja-JP" sz="1600" b="1" u="sng" baseline="30000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136</a:t>
            </a: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Xe (9.4 MeV/nucleon) + </a:t>
            </a:r>
            <a:r>
              <a:rPr lang="en-US" altLang="ja-JP" sz="1600" b="1" u="sng" baseline="30000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198</a:t>
            </a: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Pt (12.5 mg/cm</a:t>
            </a:r>
            <a:r>
              <a:rPr lang="en-US" altLang="ja-JP" sz="1600" b="1" u="sng" baseline="30000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2</a:t>
            </a:r>
            <a:r>
              <a:rPr lang="en-US" altLang="ja-JP" sz="1600" b="1" u="sng" dirty="0"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rPr>
              <a:t>)</a:t>
            </a:r>
          </a:p>
        </p:txBody>
      </p: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32EE0DD1-35F6-E392-0763-210F7A937A13}"/>
              </a:ext>
            </a:extLst>
          </p:cNvPr>
          <p:cNvGrpSpPr/>
          <p:nvPr/>
        </p:nvGrpSpPr>
        <p:grpSpPr>
          <a:xfrm>
            <a:off x="926245" y="5278644"/>
            <a:ext cx="4537722" cy="1219093"/>
            <a:chOff x="-117986" y="5453970"/>
            <a:chExt cx="4537722" cy="1219093"/>
          </a:xfrm>
        </p:grpSpPr>
        <p:sp>
          <p:nvSpPr>
            <p:cNvPr id="146" name="矢印: 下 145">
              <a:extLst>
                <a:ext uri="{FF2B5EF4-FFF2-40B4-BE49-F238E27FC236}">
                  <a16:creationId xmlns:a16="http://schemas.microsoft.com/office/drawing/2014/main" id="{ECA0BA3B-9145-FD6E-BC4A-64DC2710BBD6}"/>
                </a:ext>
              </a:extLst>
            </p:cNvPr>
            <p:cNvSpPr/>
            <p:nvPr/>
          </p:nvSpPr>
          <p:spPr>
            <a:xfrm>
              <a:off x="1129309" y="5453970"/>
              <a:ext cx="2013395" cy="492826"/>
            </a:xfrm>
            <a:prstGeom prst="downArrow">
              <a:avLst>
                <a:gd name="adj1" fmla="val 50000"/>
                <a:gd name="adj2" fmla="val 67615"/>
              </a:avLst>
            </a:prstGeom>
            <a:solidFill>
              <a:srgbClr val="FFED9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4C7F31D9-8143-4774-A94B-F82173661AC9}"/>
                </a:ext>
              </a:extLst>
            </p:cNvPr>
            <p:cNvSpPr txBox="1"/>
            <p:nvPr/>
          </p:nvSpPr>
          <p:spPr>
            <a:xfrm>
              <a:off x="-117986" y="6088288"/>
              <a:ext cx="4537722" cy="584775"/>
            </a:xfrm>
            <a:prstGeom prst="rect">
              <a:avLst/>
            </a:prstGeom>
            <a:solidFill>
              <a:srgbClr val="FFED9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rPr>
                <a:t>Development of experimental techniques to collect, separate, and identify reaction products.</a:t>
              </a:r>
              <a:endParaRPr lang="ja-JP" altLang="en-US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64" name="Rectangle 383">
            <a:extLst>
              <a:ext uri="{FF2B5EF4-FFF2-40B4-BE49-F238E27FC236}">
                <a16:creationId xmlns:a16="http://schemas.microsoft.com/office/drawing/2014/main" id="{ABA72945-9681-3BDE-0571-265A6852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107" y="2361375"/>
            <a:ext cx="152447" cy="1529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endParaRPr lang="ja-JP" altLang="en-US" sz="16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10B14242-3B75-D618-4219-A6CEC260E009}"/>
              </a:ext>
            </a:extLst>
          </p:cNvPr>
          <p:cNvSpPr txBox="1"/>
          <p:nvPr/>
        </p:nvSpPr>
        <p:spPr>
          <a:xfrm>
            <a:off x="3398001" y="2572871"/>
            <a:ext cx="488916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202</a:t>
            </a: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Os</a:t>
            </a:r>
            <a:endParaRPr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FC320EAA-2265-44F9-841E-4875A42E6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63" y="836713"/>
            <a:ext cx="8093627" cy="4851009"/>
          </a:xfrm>
          <a:prstGeom prst="rect">
            <a:avLst/>
          </a:prstGeom>
        </p:spPr>
      </p:pic>
      <p:sp>
        <p:nvSpPr>
          <p:cNvPr id="5" name="テキスト ボックス 6"/>
          <p:cNvSpPr txBox="1">
            <a:spLocks noChangeArrowheads="1"/>
          </p:cNvSpPr>
          <p:nvPr/>
        </p:nvSpPr>
        <p:spPr bwMode="auto">
          <a:xfrm rot="1246894">
            <a:off x="1977766" y="4585745"/>
            <a:ext cx="12888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Nishina</a:t>
            </a: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bldg.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(old facility)</a:t>
            </a: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5957055" y="2783041"/>
            <a:ext cx="624187" cy="34073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RRC</a:t>
            </a: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 flipH="1">
            <a:off x="5410632" y="3123775"/>
            <a:ext cx="546422" cy="30014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6">
            <a:extLst>
              <a:ext uri="{FF2B5EF4-FFF2-40B4-BE49-F238E27FC236}">
                <a16:creationId xmlns:a16="http://schemas.microsoft.com/office/drawing/2014/main" id="{56AA0EC8-AB0F-4777-AA05-775A0F8F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69" y="1561246"/>
            <a:ext cx="920743" cy="34073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RILAC2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E7837D68-E600-4ECF-80A7-D1587C428D67}"/>
              </a:ext>
            </a:extLst>
          </p:cNvPr>
          <p:cNvCxnSpPr>
            <a:cxnSpLocks/>
          </p:cNvCxnSpPr>
          <p:nvPr/>
        </p:nvCxnSpPr>
        <p:spPr>
          <a:xfrm>
            <a:off x="3607670" y="1901981"/>
            <a:ext cx="804679" cy="105736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CC151277-7AA1-4382-BCB6-D1C360581A4A}"/>
              </a:ext>
            </a:extLst>
          </p:cNvPr>
          <p:cNvCxnSpPr>
            <a:cxnSpLocks/>
          </p:cNvCxnSpPr>
          <p:nvPr/>
        </p:nvCxnSpPr>
        <p:spPr>
          <a:xfrm flipV="1">
            <a:off x="4025070" y="4419504"/>
            <a:ext cx="44216" cy="8713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83ACEB3-1F02-4353-8F46-66253590C222}"/>
              </a:ext>
            </a:extLst>
          </p:cNvPr>
          <p:cNvSpPr/>
          <p:nvPr/>
        </p:nvSpPr>
        <p:spPr>
          <a:xfrm>
            <a:off x="3409353" y="3905829"/>
            <a:ext cx="1203325" cy="803275"/>
          </a:xfrm>
          <a:custGeom>
            <a:avLst/>
            <a:gdLst>
              <a:gd name="connsiteX0" fmla="*/ 390525 w 1203325"/>
              <a:gd name="connsiteY0" fmla="*/ 0 h 803275"/>
              <a:gd name="connsiteX1" fmla="*/ 0 w 1203325"/>
              <a:gd name="connsiteY1" fmla="*/ 504825 h 803275"/>
              <a:gd name="connsiteX2" fmla="*/ 850900 w 1203325"/>
              <a:gd name="connsiteY2" fmla="*/ 803275 h 803275"/>
              <a:gd name="connsiteX3" fmla="*/ 1203325 w 1203325"/>
              <a:gd name="connsiteY3" fmla="*/ 285750 h 803275"/>
              <a:gd name="connsiteX0" fmla="*/ 390525 w 1203325"/>
              <a:gd name="connsiteY0" fmla="*/ 0 h 803275"/>
              <a:gd name="connsiteX1" fmla="*/ 0 w 1203325"/>
              <a:gd name="connsiteY1" fmla="*/ 504825 h 803275"/>
              <a:gd name="connsiteX2" fmla="*/ 850900 w 1203325"/>
              <a:gd name="connsiteY2" fmla="*/ 803275 h 803275"/>
              <a:gd name="connsiteX3" fmla="*/ 1203325 w 1203325"/>
              <a:gd name="connsiteY3" fmla="*/ 285750 h 803275"/>
              <a:gd name="connsiteX4" fmla="*/ 390525 w 1203325"/>
              <a:gd name="connsiteY4" fmla="*/ 0 h 80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325" h="803275">
                <a:moveTo>
                  <a:pt x="390525" y="0"/>
                </a:moveTo>
                <a:lnTo>
                  <a:pt x="0" y="504825"/>
                </a:lnTo>
                <a:lnTo>
                  <a:pt x="850900" y="803275"/>
                </a:lnTo>
                <a:lnTo>
                  <a:pt x="1203325" y="285750"/>
                </a:lnTo>
                <a:lnTo>
                  <a:pt x="390525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DE48E7-DD67-4CE1-9747-D773A95E9E05}"/>
              </a:ext>
            </a:extLst>
          </p:cNvPr>
          <p:cNvCxnSpPr/>
          <p:nvPr/>
        </p:nvCxnSpPr>
        <p:spPr>
          <a:xfrm>
            <a:off x="4462192" y="2736776"/>
            <a:ext cx="114300" cy="28575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1600A3C-3F4A-4A51-B34F-BEC7638F06FD}"/>
              </a:ext>
            </a:extLst>
          </p:cNvPr>
          <p:cNvCxnSpPr>
            <a:cxnSpLocks/>
          </p:cNvCxnSpPr>
          <p:nvPr/>
        </p:nvCxnSpPr>
        <p:spPr>
          <a:xfrm flipH="1">
            <a:off x="4255902" y="2783041"/>
            <a:ext cx="263441" cy="340735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28D1BF45-AA3B-4D72-BFED-E297B74695BF}"/>
              </a:ext>
            </a:extLst>
          </p:cNvPr>
          <p:cNvCxnSpPr>
            <a:cxnSpLocks/>
          </p:cNvCxnSpPr>
          <p:nvPr/>
        </p:nvCxnSpPr>
        <p:spPr>
          <a:xfrm>
            <a:off x="4305551" y="3262218"/>
            <a:ext cx="356667" cy="143689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3584E323-5D1E-4B8C-9929-B8BC50A01488}"/>
              </a:ext>
            </a:extLst>
          </p:cNvPr>
          <p:cNvCxnSpPr>
            <a:cxnSpLocks/>
          </p:cNvCxnSpPr>
          <p:nvPr/>
        </p:nvCxnSpPr>
        <p:spPr>
          <a:xfrm flipV="1">
            <a:off x="4753226" y="3262218"/>
            <a:ext cx="189979" cy="143689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8C99F0DE-B7DF-44E6-AB57-377EC3D9377D}"/>
              </a:ext>
            </a:extLst>
          </p:cNvPr>
          <p:cNvCxnSpPr>
            <a:cxnSpLocks/>
          </p:cNvCxnSpPr>
          <p:nvPr/>
        </p:nvCxnSpPr>
        <p:spPr>
          <a:xfrm>
            <a:off x="4939222" y="3310691"/>
            <a:ext cx="94990" cy="113225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D53EB58F-0DC9-4229-9AD9-9CADED5AD288}"/>
              </a:ext>
            </a:extLst>
          </p:cNvPr>
          <p:cNvCxnSpPr>
            <a:cxnSpLocks/>
          </p:cNvCxnSpPr>
          <p:nvPr/>
        </p:nvCxnSpPr>
        <p:spPr>
          <a:xfrm flipH="1">
            <a:off x="4986718" y="3820278"/>
            <a:ext cx="104905" cy="183323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4855E851-FE0C-45DD-A258-06091C46F460}"/>
              </a:ext>
            </a:extLst>
          </p:cNvPr>
          <p:cNvCxnSpPr>
            <a:cxnSpLocks/>
          </p:cNvCxnSpPr>
          <p:nvPr/>
        </p:nvCxnSpPr>
        <p:spPr>
          <a:xfrm flipH="1" flipV="1">
            <a:off x="4612678" y="4023459"/>
            <a:ext cx="218608" cy="77772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18423A4C-9B55-4FBC-8F13-EE5B6F906D1C}"/>
              </a:ext>
            </a:extLst>
          </p:cNvPr>
          <p:cNvCxnSpPr>
            <a:cxnSpLocks/>
          </p:cNvCxnSpPr>
          <p:nvPr/>
        </p:nvCxnSpPr>
        <p:spPr>
          <a:xfrm flipH="1">
            <a:off x="4255901" y="4009375"/>
            <a:ext cx="104906" cy="11014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8257C553-B54E-4A45-B624-68E4E8183920}"/>
              </a:ext>
            </a:extLst>
          </p:cNvPr>
          <p:cNvCxnSpPr>
            <a:cxnSpLocks/>
          </p:cNvCxnSpPr>
          <p:nvPr/>
        </p:nvCxnSpPr>
        <p:spPr>
          <a:xfrm flipH="1">
            <a:off x="4069286" y="4134170"/>
            <a:ext cx="157482" cy="128987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1C0FAB5-578C-4F11-B176-D8203B410584}"/>
              </a:ext>
            </a:extLst>
          </p:cNvPr>
          <p:cNvSpPr txBox="1"/>
          <p:nvPr/>
        </p:nvSpPr>
        <p:spPr>
          <a:xfrm>
            <a:off x="3850900" y="0"/>
            <a:ext cx="4481996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RIKEN RIBF (RI Beam Factory)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75C0E48-22ED-4EF8-8C6C-E00817EEF13F}"/>
                  </a:ext>
                </a:extLst>
              </p:cNvPr>
              <p:cNvSpPr txBox="1"/>
              <p:nvPr/>
            </p:nvSpPr>
            <p:spPr>
              <a:xfrm>
                <a:off x="4199291" y="6252783"/>
                <a:ext cx="6941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ja-JP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Heavy ion beams (</a:t>
                </a:r>
                <a:r>
                  <a:rPr lang="en-US" altLang="ja-JP" b="1" i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136</a:t>
                </a:r>
                <a:r>
                  <a:rPr lang="en-US" altLang="ja-JP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Xe, </a:t>
                </a:r>
                <a:r>
                  <a:rPr lang="en-US" altLang="ja-JP" b="1" i="1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238</a:t>
                </a:r>
                <a:r>
                  <a:rPr lang="en-US" altLang="ja-JP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U, …), </a:t>
                </a:r>
                <a:r>
                  <a:rPr lang="en-US" altLang="ja-JP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10.75 MeV/</a:t>
                </a:r>
                <a:r>
                  <a:rPr lang="en-US" altLang="ja-JP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nucleon,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≲</m:t>
                    </m:r>
                  </m:oMath>
                </a14:m>
                <a:r>
                  <a:rPr lang="en-US" altLang="ja-JP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100 </a:t>
                </a:r>
                <a:r>
                  <a:rPr lang="en-US" altLang="ja-JP" b="1" i="1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pnA</a:t>
                </a:r>
                <a:endParaRPr lang="ja-JP" altLang="en-US" b="1" i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75C0E48-22ED-4EF8-8C6C-E00817EE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291" y="6252783"/>
                <a:ext cx="6941003" cy="276999"/>
              </a:xfrm>
              <a:prstGeom prst="rect">
                <a:avLst/>
              </a:prstGeom>
              <a:blipFill>
                <a:blip r:embed="rId3"/>
                <a:stretch>
                  <a:fillRect l="-2109" t="-28889" r="-1054" b="-5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0CC8CD-AB8C-1667-E5B6-0BD008F52A41}"/>
              </a:ext>
            </a:extLst>
          </p:cNvPr>
          <p:cNvSpPr txBox="1"/>
          <p:nvPr/>
        </p:nvSpPr>
        <p:spPr>
          <a:xfrm>
            <a:off x="4219743" y="4126184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E2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697CC1-9387-1EE3-0FDC-8548103B0321}"/>
              </a:ext>
            </a:extLst>
          </p:cNvPr>
          <p:cNvSpPr txBox="1"/>
          <p:nvPr/>
        </p:nvSpPr>
        <p:spPr>
          <a:xfrm>
            <a:off x="3510086" y="422622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E3</a:t>
            </a:r>
          </a:p>
        </p:txBody>
      </p:sp>
      <p:sp>
        <p:nvSpPr>
          <p:cNvPr id="25" name="テキスト ボックス 6">
            <a:extLst>
              <a:ext uri="{FF2B5EF4-FFF2-40B4-BE49-F238E27FC236}">
                <a16:creationId xmlns:a16="http://schemas.microsoft.com/office/drawing/2014/main" id="{2135C59A-8DE4-B5FC-C0F6-A371EF4FDDB4}"/>
              </a:ext>
            </a:extLst>
          </p:cNvPr>
          <p:cNvSpPr txBox="1">
            <a:spLocks noChangeArrowheads="1"/>
          </p:cNvSpPr>
          <p:nvPr/>
        </p:nvSpPr>
        <p:spPr bwMode="auto">
          <a:xfrm rot="1062616">
            <a:off x="7891273" y="4331664"/>
            <a:ext cx="12471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RIBF bldg.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(new facility)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FBABAE-FEDF-291C-B463-D92A222C9FE6}"/>
              </a:ext>
            </a:extLst>
          </p:cNvPr>
          <p:cNvSpPr txBox="1"/>
          <p:nvPr/>
        </p:nvSpPr>
        <p:spPr>
          <a:xfrm>
            <a:off x="3653741" y="5858750"/>
            <a:ext cx="35137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>
                <a:latin typeface="Helvetica" panose="020B0604020202020204" pitchFamily="34" charset="0"/>
                <a:cs typeface="Helvetica" panose="020B0604020202020204" pitchFamily="34" charset="0"/>
              </a:rPr>
              <a:t>KEK Isotope Separation System</a:t>
            </a:r>
            <a:endParaRPr lang="ja-JP" altLang="en-US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3E9A77D9-98B7-F30E-966D-B17FF007B104}"/>
              </a:ext>
            </a:extLst>
          </p:cNvPr>
          <p:cNvSpPr txBox="1">
            <a:spLocks noChangeArrowheads="1"/>
          </p:cNvSpPr>
          <p:nvPr/>
        </p:nvSpPr>
        <p:spPr bwMode="auto">
          <a:xfrm rot="19117387">
            <a:off x="4833305" y="1624730"/>
            <a:ext cx="14234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Nishina</a:t>
            </a: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LINAC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Laboratory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B8C9A0-B123-DE0D-B5BA-F65C9F707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50" y="5361773"/>
            <a:ext cx="895936" cy="4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615E04-D2C4-8E70-D8FD-3F7BD21D0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04" y="2556481"/>
            <a:ext cx="7105650" cy="4208058"/>
          </a:xfrm>
          <a:prstGeom prst="rect">
            <a:avLst/>
          </a:prstGeom>
        </p:spPr>
      </p:pic>
      <p:sp>
        <p:nvSpPr>
          <p:cNvPr id="5" name="テキスト ボックス 34">
            <a:extLst>
              <a:ext uri="{FF2B5EF4-FFF2-40B4-BE49-F238E27FC236}">
                <a16:creationId xmlns:a16="http://schemas.microsoft.com/office/drawing/2014/main" id="{82598CB7-C999-FEB8-64D1-B105F4084F71}"/>
              </a:ext>
            </a:extLst>
          </p:cNvPr>
          <p:cNvSpPr txBox="1">
            <a:spLocks noChangeArrowheads="1"/>
          </p:cNvSpPr>
          <p:nvPr/>
        </p:nvSpPr>
        <p:spPr bwMode="auto">
          <a:xfrm rot="17131310">
            <a:off x="6915053" y="3048816"/>
            <a:ext cx="1553878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FF0000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Heavy ion beam</a:t>
            </a:r>
          </a:p>
        </p:txBody>
      </p:sp>
      <p:sp>
        <p:nvSpPr>
          <p:cNvPr id="6" name="Line 33">
            <a:extLst>
              <a:ext uri="{FF2B5EF4-FFF2-40B4-BE49-F238E27FC236}">
                <a16:creationId xmlns:a16="http://schemas.microsoft.com/office/drawing/2014/main" id="{099CA48F-2DF1-B88D-B2DE-52FBE8DA0BBB}"/>
              </a:ext>
            </a:extLst>
          </p:cNvPr>
          <p:cNvSpPr>
            <a:spLocks noChangeShapeType="1"/>
          </p:cNvSpPr>
          <p:nvPr/>
        </p:nvSpPr>
        <p:spPr bwMode="auto">
          <a:xfrm rot="15468018" flipH="1" flipV="1">
            <a:off x="6940427" y="2860232"/>
            <a:ext cx="1049425" cy="55368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150A250F-93B5-BD80-B7F6-0940942778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2792" y="4185536"/>
            <a:ext cx="219818" cy="1257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EF7B43E-0172-8CE0-0EE1-58E29A8DDF3E}"/>
              </a:ext>
            </a:extLst>
          </p:cNvPr>
          <p:cNvGrpSpPr>
            <a:grpSpLocks/>
          </p:cNvGrpSpPr>
          <p:nvPr/>
        </p:nvGrpSpPr>
        <p:grpSpPr bwMode="auto">
          <a:xfrm rot="15426128">
            <a:off x="7174169" y="2993261"/>
            <a:ext cx="1157766" cy="831721"/>
            <a:chOff x="4612076" y="5309508"/>
            <a:chExt cx="1157458" cy="831470"/>
          </a:xfrm>
          <a:effectLst>
            <a:glow rad="63500">
              <a:schemeClr val="bg1">
                <a:alpha val="7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grpSpPr>
        <p:sp>
          <p:nvSpPr>
            <p:cNvPr id="10" name="Line 22">
              <a:extLst>
                <a:ext uri="{FF2B5EF4-FFF2-40B4-BE49-F238E27FC236}">
                  <a16:creationId xmlns:a16="http://schemas.microsoft.com/office/drawing/2014/main" id="{1933A926-DD4A-F5CB-C612-DC180D785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077" y="5517390"/>
              <a:ext cx="1157457" cy="623588"/>
            </a:xfrm>
            <a:prstGeom prst="line">
              <a:avLst/>
            </a:prstGeom>
            <a:noFill/>
            <a:ln w="25400" cap="sq">
              <a:solidFill>
                <a:srgbClr val="0000FF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78AF206D-015D-ACB8-A02F-57A1D2536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076" y="5309508"/>
              <a:ext cx="112078" cy="199774"/>
            </a:xfrm>
            <a:prstGeom prst="line">
              <a:avLst/>
            </a:prstGeom>
            <a:noFill/>
            <a:ln w="25400" cap="sq">
              <a:solidFill>
                <a:srgbClr val="0000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60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2" name="テキスト ボックス 34">
            <a:extLst>
              <a:ext uri="{FF2B5EF4-FFF2-40B4-BE49-F238E27FC236}">
                <a16:creationId xmlns:a16="http://schemas.microsoft.com/office/drawing/2014/main" id="{134DCF13-B90A-F257-7F01-A6077F568D01}"/>
              </a:ext>
            </a:extLst>
          </p:cNvPr>
          <p:cNvSpPr txBox="1">
            <a:spLocks noChangeArrowheads="1"/>
          </p:cNvSpPr>
          <p:nvPr/>
        </p:nvSpPr>
        <p:spPr bwMode="auto">
          <a:xfrm rot="17097364">
            <a:off x="7601338" y="3106815"/>
            <a:ext cx="1007254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00FF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Argon gas</a:t>
            </a:r>
          </a:p>
        </p:txBody>
      </p:sp>
      <p:sp>
        <p:nvSpPr>
          <p:cNvPr id="13" name="テキスト ボックス 34">
            <a:extLst>
              <a:ext uri="{FF2B5EF4-FFF2-40B4-BE49-F238E27FC236}">
                <a16:creationId xmlns:a16="http://schemas.microsoft.com/office/drawing/2014/main" id="{24DF072B-BD24-3AB0-C86C-1E795D2F0328}"/>
              </a:ext>
            </a:extLst>
          </p:cNvPr>
          <p:cNvSpPr txBox="1">
            <a:spLocks noChangeArrowheads="1"/>
          </p:cNvSpPr>
          <p:nvPr/>
        </p:nvSpPr>
        <p:spPr bwMode="auto">
          <a:xfrm rot="827420">
            <a:off x="5885812" y="3298384"/>
            <a:ext cx="733140" cy="2462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FF00FF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Lasers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93E1569-F8D5-9EFC-2BE3-54BAFBB3E48F}"/>
              </a:ext>
            </a:extLst>
          </p:cNvPr>
          <p:cNvGrpSpPr/>
          <p:nvPr/>
        </p:nvGrpSpPr>
        <p:grpSpPr>
          <a:xfrm rot="15251005">
            <a:off x="5572771" y="3020708"/>
            <a:ext cx="1239761" cy="1668011"/>
            <a:chOff x="2370240" y="3283750"/>
            <a:chExt cx="1239761" cy="1668011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grpSpPr>
        <p:grpSp>
          <p:nvGrpSpPr>
            <p:cNvPr id="15" name="グループ化 24">
              <a:extLst>
                <a:ext uri="{FF2B5EF4-FFF2-40B4-BE49-F238E27FC236}">
                  <a16:creationId xmlns:a16="http://schemas.microsoft.com/office/drawing/2014/main" id="{67750341-FCD1-C333-3211-FA756AF33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0240" y="3434034"/>
              <a:ext cx="1239446" cy="1517727"/>
              <a:chOff x="4680686" y="3486624"/>
              <a:chExt cx="1239135" cy="1517378"/>
            </a:xfrm>
          </p:grpSpPr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AC41455C-2F3A-61EA-3D49-78579299D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530" y="3486624"/>
                <a:ext cx="887291" cy="1517378"/>
              </a:xfrm>
              <a:prstGeom prst="line">
                <a:avLst/>
              </a:prstGeom>
              <a:noFill/>
              <a:ln w="25400" cap="sq">
                <a:solidFill>
                  <a:srgbClr val="FF00FF"/>
                </a:solidFill>
                <a:round/>
                <a:headEnd/>
                <a:tailEnd/>
              </a:ln>
              <a:effectLst>
                <a:glow rad="63500">
                  <a:schemeClr val="bg1">
                    <a:alpha val="7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60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9" name="Line 22">
                <a:extLst>
                  <a:ext uri="{FF2B5EF4-FFF2-40B4-BE49-F238E27FC236}">
                    <a16:creationId xmlns:a16="http://schemas.microsoft.com/office/drawing/2014/main" id="{DAD8DC04-B114-432D-B8F6-FBED8A634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3111" y="4868798"/>
                <a:ext cx="133537" cy="93072"/>
              </a:xfrm>
              <a:prstGeom prst="line">
                <a:avLst/>
              </a:prstGeom>
              <a:noFill/>
              <a:ln w="25400" cap="sq">
                <a:solidFill>
                  <a:srgbClr val="FF00FF"/>
                </a:solidFill>
                <a:round/>
                <a:headEnd/>
                <a:tailEnd type="triangle" w="lg" len="med"/>
              </a:ln>
              <a:effectLst>
                <a:glow rad="63500">
                  <a:schemeClr val="bg1">
                    <a:alpha val="7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60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A89EA8D1-B90B-FCB6-FAD5-D67BAD81B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0686" y="4865727"/>
                <a:ext cx="348154" cy="137972"/>
              </a:xfrm>
              <a:prstGeom prst="line">
                <a:avLst/>
              </a:prstGeom>
              <a:noFill/>
              <a:ln w="25400" cap="sq">
                <a:solidFill>
                  <a:srgbClr val="FF00FF"/>
                </a:solidFill>
                <a:round/>
                <a:headEnd/>
                <a:tailEnd/>
              </a:ln>
              <a:effectLst>
                <a:glow rad="63500">
                  <a:schemeClr val="bg1">
                    <a:alpha val="7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600">
                  <a:latin typeface="Helvetica" panose="020B0604020202020204" pitchFamily="34" charset="0"/>
                  <a:ea typeface="ＭＳ ゴシック" panose="020B0609070205080204" pitchFamily="49" charset="-128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B5EB6C2C-2AF2-A2B8-F893-73322F47E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4603" y="3283750"/>
              <a:ext cx="365398" cy="146300"/>
            </a:xfrm>
            <a:prstGeom prst="line">
              <a:avLst/>
            </a:prstGeom>
            <a:noFill/>
            <a:ln w="25400" cap="sq">
              <a:solidFill>
                <a:srgbClr val="FF00FF"/>
              </a:solidFill>
              <a:round/>
              <a:headEnd/>
              <a:tailEnd/>
            </a:ln>
            <a:effectLst>
              <a:glow rad="63500">
                <a:schemeClr val="bg1">
                  <a:alpha val="7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60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20" name="Line 22">
            <a:extLst>
              <a:ext uri="{FF2B5EF4-FFF2-40B4-BE49-F238E27FC236}">
                <a16:creationId xmlns:a16="http://schemas.microsoft.com/office/drawing/2014/main" id="{C6CE4609-D629-5084-5C25-3817F75793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1547" y="4066223"/>
            <a:ext cx="185171" cy="7373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82A2289-BF12-0243-B6A9-3DDA0447CF93}"/>
              </a:ext>
            </a:extLst>
          </p:cNvPr>
          <p:cNvCxnSpPr>
            <a:cxnSpLocks/>
          </p:cNvCxnSpPr>
          <p:nvPr/>
        </p:nvCxnSpPr>
        <p:spPr>
          <a:xfrm flipH="1" flipV="1">
            <a:off x="6099268" y="3789882"/>
            <a:ext cx="876462" cy="25508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89D6B57-90F0-D801-C149-E361C31AF2D7}"/>
              </a:ext>
            </a:extLst>
          </p:cNvPr>
          <p:cNvCxnSpPr>
            <a:cxnSpLocks/>
          </p:cNvCxnSpPr>
          <p:nvPr/>
        </p:nvCxnSpPr>
        <p:spPr>
          <a:xfrm flipH="1">
            <a:off x="4221641" y="3910796"/>
            <a:ext cx="1786245" cy="96706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2EA706E-C636-A3D2-8E65-5ADD914F2F5C}"/>
              </a:ext>
            </a:extLst>
          </p:cNvPr>
          <p:cNvSpPr txBox="1"/>
          <p:nvPr/>
        </p:nvSpPr>
        <p:spPr>
          <a:xfrm rot="19883556">
            <a:off x="4305319" y="4511546"/>
            <a:ext cx="1872876" cy="246221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C000"/>
                </a:solidFill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Reaction products</a:t>
            </a: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E2B5153E-F53B-63B3-144E-68493FD0C3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3637" y="4624905"/>
            <a:ext cx="206449" cy="5499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28" name="正方形/長方形 39">
            <a:extLst>
              <a:ext uri="{FF2B5EF4-FFF2-40B4-BE49-F238E27FC236}">
                <a16:creationId xmlns:a16="http://schemas.microsoft.com/office/drawing/2014/main" id="{25BED2B6-CE5D-53B6-FB7D-8CEE5D5C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997" y="4477738"/>
            <a:ext cx="1389561" cy="31383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fontAlgn="base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fontAlgn="base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fontAlgn="base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Beam switch</a:t>
            </a:r>
            <a:endParaRPr lang="ja-JP" altLang="en-US" sz="1400" b="1" dirty="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3FC9BE6F-2689-D933-B8F4-07D6222C91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5255" y="5672188"/>
            <a:ext cx="824752" cy="31383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5FB3E93B-C503-301B-84BD-064FEA278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2065" y="4113508"/>
            <a:ext cx="0" cy="15067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bg1">
                <a:alpha val="7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600">
              <a:latin typeface="Helvetica" panose="020B0604020202020204" pitchFamily="34" charset="0"/>
              <a:ea typeface="ＭＳ ゴシック" panose="020B0609070205080204" pitchFamily="49" charset="-128"/>
              <a:cs typeface="Helvetica" panose="020B0604020202020204" pitchFamily="34" charset="0"/>
            </a:endParaRPr>
          </a:p>
        </p:txBody>
      </p:sp>
      <p:sp>
        <p:nvSpPr>
          <p:cNvPr id="33" name="テキスト ボックス 6">
            <a:extLst>
              <a:ext uri="{FF2B5EF4-FFF2-40B4-BE49-F238E27FC236}">
                <a16:creationId xmlns:a16="http://schemas.microsoft.com/office/drawing/2014/main" id="{11A0D66A-EA3E-6841-C367-5A7F5DAE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692" y="2580892"/>
            <a:ext cx="86779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E2 Lab.</a:t>
            </a:r>
          </a:p>
        </p:txBody>
      </p:sp>
      <p:sp>
        <p:nvSpPr>
          <p:cNvPr id="34" name="テキスト ボックス 6">
            <a:extLst>
              <a:ext uri="{FF2B5EF4-FFF2-40B4-BE49-F238E27FC236}">
                <a16:creationId xmlns:a16="http://schemas.microsoft.com/office/drawing/2014/main" id="{2E1FAFF1-2F40-0EDF-D390-160B482DD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414" y="2589309"/>
            <a:ext cx="867793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none" lIns="36000" tIns="0" rIns="3600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Helvetica" panose="020B0604020202020204" pitchFamily="34" charset="0"/>
                <a:ea typeface="ＭＳ ゴシック" panose="020B0609070205080204" pitchFamily="49" charset="-128"/>
                <a:cs typeface="Helvetica" panose="020B0604020202020204" pitchFamily="34" charset="0"/>
              </a:rPr>
              <a:t>E3 Lab.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600392BA-2381-26EA-627C-926AAC598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87" y="463802"/>
            <a:ext cx="1210660" cy="559025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4653E07-4361-0A0D-0759-7A9C0492F18C}"/>
              </a:ext>
            </a:extLst>
          </p:cNvPr>
          <p:cNvSpPr txBox="1"/>
          <p:nvPr/>
        </p:nvSpPr>
        <p:spPr>
          <a:xfrm>
            <a:off x="7195374" y="6297890"/>
            <a:ext cx="5034689" cy="52540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90000" tIns="46800" rIns="90000" bIns="46800" rtlCol="0">
            <a:spAutoFit/>
          </a:bodyPr>
          <a:lstStyle/>
          <a:p>
            <a:r>
              <a:rPr lang="en-US" altLang="ja-JP" sz="1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Y. Hirayama et al., </a:t>
            </a:r>
            <a:r>
              <a:rPr lang="en-US" altLang="ja-JP" sz="14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Nucl</a:t>
            </a:r>
            <a:r>
              <a:rPr lang="en-US" altLang="ja-JP" sz="1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sz="14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Instrum</a:t>
            </a:r>
            <a:r>
              <a:rPr lang="en-US" altLang="ja-JP" sz="1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and Meth. B 353, 4 – 15 (2015),</a:t>
            </a:r>
          </a:p>
          <a:p>
            <a:r>
              <a:rPr lang="en-US" altLang="ja-JP" sz="1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Y. Hirayama et al., </a:t>
            </a:r>
            <a:r>
              <a:rPr lang="en-US" altLang="ja-JP" sz="14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Nucl</a:t>
            </a:r>
            <a:r>
              <a:rPr lang="en-US" altLang="ja-JP" sz="1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sz="1400" i="1" dirty="0" err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Instrum</a:t>
            </a:r>
            <a:r>
              <a:rPr lang="en-US" altLang="ja-JP" sz="1400" i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and Meth. B 412, 11 – 18 (2017).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7B2D48E-EA31-E5C9-88E2-513EF0CA5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00" y="423613"/>
            <a:ext cx="2772106" cy="2132869"/>
          </a:xfrm>
          <a:prstGeom prst="rect">
            <a:avLst/>
          </a:prstGeom>
        </p:spPr>
      </p:pic>
      <p:sp>
        <p:nvSpPr>
          <p:cNvPr id="42" name="スライド番号プレースホルダー 4">
            <a:extLst>
              <a:ext uri="{FF2B5EF4-FFF2-40B4-BE49-F238E27FC236}">
                <a16:creationId xmlns:a16="http://schemas.microsoft.com/office/drawing/2014/main" id="{45E4105E-4983-6829-E2DB-3CAE3D961F81}"/>
              </a:ext>
            </a:extLst>
          </p:cNvPr>
          <p:cNvSpPr txBox="1">
            <a:spLocks/>
          </p:cNvSpPr>
          <p:nvPr/>
        </p:nvSpPr>
        <p:spPr>
          <a:xfrm>
            <a:off x="7961096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65652A-04FD-9240-9621-E1FC1B0293A6}" type="slidenum">
              <a:rPr lang="ja-JP" altLang="en-US"/>
              <a:pPr/>
              <a:t>9</a:t>
            </a:fld>
            <a:endParaRPr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493AC01-DBFA-5B2D-57D9-76B24C64B039}"/>
              </a:ext>
            </a:extLst>
          </p:cNvPr>
          <p:cNvSpPr txBox="1"/>
          <p:nvPr/>
        </p:nvSpPr>
        <p:spPr>
          <a:xfrm>
            <a:off x="3244973" y="0"/>
            <a:ext cx="5693866" cy="415498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>
            <a:defPPr>
              <a:defRPr lang="ja-JP"/>
            </a:defPPr>
            <a:lvl1pPr algn="ctr"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altLang="ja-JP" dirty="0"/>
              <a:t>KEK Isotope Separation System (KISS)</a:t>
            </a: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515B918-FB69-D45B-A522-9C5A85058C3B}"/>
              </a:ext>
            </a:extLst>
          </p:cNvPr>
          <p:cNvCxnSpPr>
            <a:cxnSpLocks/>
            <a:stCxn id="99" idx="3"/>
          </p:cNvCxnSpPr>
          <p:nvPr/>
        </p:nvCxnSpPr>
        <p:spPr>
          <a:xfrm>
            <a:off x="5176765" y="3252054"/>
            <a:ext cx="562710" cy="34536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グループ化 34">
            <a:extLst>
              <a:ext uri="{FF2B5EF4-FFF2-40B4-BE49-F238E27FC236}">
                <a16:creationId xmlns:a16="http://schemas.microsoft.com/office/drawing/2014/main" id="{572D2784-67B2-903B-FA01-C21C0D964ED6}"/>
              </a:ext>
            </a:extLst>
          </p:cNvPr>
          <p:cNvGrpSpPr>
            <a:grpSpLocks/>
          </p:cNvGrpSpPr>
          <p:nvPr/>
        </p:nvGrpSpPr>
        <p:grpSpPr bwMode="auto">
          <a:xfrm>
            <a:off x="7169480" y="5196633"/>
            <a:ext cx="3481426" cy="863783"/>
            <a:chOff x="5940047" y="4191008"/>
            <a:chExt cx="3276949" cy="801009"/>
          </a:xfrm>
        </p:grpSpPr>
        <p:sp>
          <p:nvSpPr>
            <p:cNvPr id="94" name="正方形/長方形 35">
              <a:extLst>
                <a:ext uri="{FF2B5EF4-FFF2-40B4-BE49-F238E27FC236}">
                  <a16:creationId xmlns:a16="http://schemas.microsoft.com/office/drawing/2014/main" id="{982C3187-2125-18BD-DF9A-570BF9712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047" y="4191008"/>
              <a:ext cx="3276949" cy="80100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5" name="テキスト ボックス 36">
              <a:extLst>
                <a:ext uri="{FF2B5EF4-FFF2-40B4-BE49-F238E27FC236}">
                  <a16:creationId xmlns:a16="http://schemas.microsoft.com/office/drawing/2014/main" id="{21276F3C-C52A-4611-5097-1BF4B5E30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197" y="4223861"/>
              <a:ext cx="1395689" cy="19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Gas cell chamber</a:t>
              </a:r>
            </a:p>
          </p:txBody>
        </p:sp>
        <p:sp>
          <p:nvSpPr>
            <p:cNvPr id="96" name="テキスト ボックス 37">
              <a:extLst>
                <a:ext uri="{FF2B5EF4-FFF2-40B4-BE49-F238E27FC236}">
                  <a16:creationId xmlns:a16="http://schemas.microsoft.com/office/drawing/2014/main" id="{C71BAE1B-045A-6EC5-83B4-1B80FEB51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4361" y="4419797"/>
              <a:ext cx="3135396" cy="513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42875" indent="-142875"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Target (enriched </a:t>
              </a:r>
              <a:r>
                <a:rPr lang="en-US" altLang="ja-JP" sz="1200" baseline="30000" dirty="0">
                  <a:latin typeface="Helvetica" panose="020B0604020202020204" pitchFamily="34" charset="0"/>
                  <a:cs typeface="Helvetica" panose="020B0604020202020204" pitchFamily="34" charset="0"/>
                </a:rPr>
                <a:t>198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Pt, 92%)</a:t>
              </a:r>
            </a:p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Argon gas cell (</a:t>
              </a:r>
              <a:r>
                <a:rPr lang="en-US" altLang="ja-JP" sz="12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neutralization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</a:p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Laser resonance ionization (</a:t>
              </a:r>
              <a:r>
                <a:rPr lang="en-US" altLang="ja-JP" sz="1200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Element selection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)</a:t>
              </a:r>
            </a:p>
          </p:txBody>
        </p:sp>
      </p:grpSp>
      <p:grpSp>
        <p:nvGrpSpPr>
          <p:cNvPr id="98" name="グループ化 34">
            <a:extLst>
              <a:ext uri="{FF2B5EF4-FFF2-40B4-BE49-F238E27FC236}">
                <a16:creationId xmlns:a16="http://schemas.microsoft.com/office/drawing/2014/main" id="{438DEE4C-8465-92F3-59F0-E24D2C923CFC}"/>
              </a:ext>
            </a:extLst>
          </p:cNvPr>
          <p:cNvGrpSpPr>
            <a:grpSpLocks/>
          </p:cNvGrpSpPr>
          <p:nvPr/>
        </p:nvGrpSpPr>
        <p:grpSpPr bwMode="auto">
          <a:xfrm>
            <a:off x="3211893" y="2897068"/>
            <a:ext cx="1964872" cy="709971"/>
            <a:chOff x="5940048" y="4191009"/>
            <a:chExt cx="1849469" cy="649817"/>
          </a:xfrm>
        </p:grpSpPr>
        <p:sp>
          <p:nvSpPr>
            <p:cNvPr id="99" name="正方形/長方形 35">
              <a:extLst>
                <a:ext uri="{FF2B5EF4-FFF2-40B4-BE49-F238E27FC236}">
                  <a16:creationId xmlns:a16="http://schemas.microsoft.com/office/drawing/2014/main" id="{0CB0CAD5-AF47-C448-0394-6DD71DBA1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048" y="4191009"/>
              <a:ext cx="1849469" cy="64981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0" name="テキスト ボックス 36">
              <a:extLst>
                <a:ext uri="{FF2B5EF4-FFF2-40B4-BE49-F238E27FC236}">
                  <a16:creationId xmlns:a16="http://schemas.microsoft.com/office/drawing/2014/main" id="{826F3F9B-6C14-0281-A5E2-65A893E60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197" y="4223861"/>
              <a:ext cx="1160309" cy="19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Dipole magnet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テキスト ボックス 37">
                  <a:extLst>
                    <a:ext uri="{FF2B5EF4-FFF2-40B4-BE49-F238E27FC236}">
                      <a16:creationId xmlns:a16="http://schemas.microsoft.com/office/drawing/2014/main" id="{0F800B11-813E-8F83-EF7F-D26513345F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54361" y="4432645"/>
                  <a:ext cx="1636503" cy="338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142875" indent="-142875" eaLnBrk="0" fontAlgn="base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fontAlgn="base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fontAlgn="base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fontAlgn="base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fontAlgn="base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fontAlgn="ctr" hangingPunct="1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sz="1200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ja-JP" sz="1200" b="0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altLang="ja-JP" sz="1200" b="0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𝛿</m:t>
                          </m:r>
                          <m:r>
                            <a:rPr lang="en-US" altLang="ja-JP" sz="1200" b="0" i="1" dirty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𝑚</m:t>
                          </m:r>
                        </m:den>
                      </m:f>
                      <m:r>
                        <a:rPr lang="en-US" altLang="ja-JP" sz="1200" i="1" dirty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=900</m:t>
                      </m:r>
                    </m:oMath>
                  </a14:m>
                  <a:r>
                    <a:rPr lang="en-US" altLang="ja-JP" sz="12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 </a:t>
                  </a:r>
                </a:p>
                <a:p>
                  <a:pPr eaLnBrk="1" fontAlgn="ctr" hangingPunct="1">
                    <a:spcBef>
                      <a:spcPct val="0"/>
                    </a:spcBef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Mass number selection</a:t>
                  </a:r>
                </a:p>
              </p:txBody>
            </p:sp>
          </mc:Choice>
          <mc:Fallback xmlns="">
            <p:sp>
              <p:nvSpPr>
                <p:cNvPr id="101" name="テキスト ボックス 37">
                  <a:extLst>
                    <a:ext uri="{FF2B5EF4-FFF2-40B4-BE49-F238E27FC236}">
                      <a16:creationId xmlns:a16="http://schemas.microsoft.com/office/drawing/2014/main" id="{0F800B11-813E-8F83-EF7F-D26513345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4361" y="4432645"/>
                  <a:ext cx="1636503" cy="338040"/>
                </a:xfrm>
                <a:prstGeom prst="rect">
                  <a:avLst/>
                </a:prstGeom>
                <a:blipFill>
                  <a:blip r:embed="rId5"/>
                  <a:stretch>
                    <a:fillRect l="-5614" t="-83333" r="-4211" b="-7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6566D049-8E2A-45F4-99E4-3AA764618131}"/>
              </a:ext>
            </a:extLst>
          </p:cNvPr>
          <p:cNvGrpSpPr/>
          <p:nvPr/>
        </p:nvGrpSpPr>
        <p:grpSpPr>
          <a:xfrm>
            <a:off x="4073567" y="5388865"/>
            <a:ext cx="2038724" cy="900918"/>
            <a:chOff x="5939004" y="545047"/>
            <a:chExt cx="2510459" cy="850756"/>
          </a:xfrm>
        </p:grpSpPr>
        <p:sp>
          <p:nvSpPr>
            <p:cNvPr id="103" name="正方形/長方形 45">
              <a:extLst>
                <a:ext uri="{FF2B5EF4-FFF2-40B4-BE49-F238E27FC236}">
                  <a16:creationId xmlns:a16="http://schemas.microsoft.com/office/drawing/2014/main" id="{A5B62B84-FDAF-395F-100B-B31ECEBF1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004" y="545047"/>
              <a:ext cx="2510459" cy="8507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4" name="テキスト ボックス 46">
              <a:extLst>
                <a:ext uri="{FF2B5EF4-FFF2-40B4-BE49-F238E27FC236}">
                  <a16:creationId xmlns:a16="http://schemas.microsoft.com/office/drawing/2014/main" id="{000786DA-4391-F6D2-0BE7-26EA72E32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0777" y="573085"/>
              <a:ext cx="2108144" cy="2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Decay spectrometer</a:t>
              </a:r>
            </a:p>
          </p:txBody>
        </p:sp>
        <p:sp>
          <p:nvSpPr>
            <p:cNvPr id="105" name="テキスト ボックス 48">
              <a:extLst>
                <a:ext uri="{FF2B5EF4-FFF2-40B4-BE49-F238E27FC236}">
                  <a16:creationId xmlns:a16="http://schemas.microsoft.com/office/drawing/2014/main" id="{6C023025-2655-D9D3-DAA5-F41D1F76C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3210" y="802705"/>
              <a:ext cx="2343274" cy="52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42875" indent="-142875"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Tape transport system</a:t>
              </a:r>
            </a:p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Gas counter</a:t>
              </a:r>
            </a:p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HpGe</a:t>
              </a: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 detectors</a:t>
              </a:r>
            </a:p>
          </p:txBody>
        </p:sp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35A08ADE-9C8D-66AD-C56B-977FDE7A768E}"/>
              </a:ext>
            </a:extLst>
          </p:cNvPr>
          <p:cNvGrpSpPr/>
          <p:nvPr/>
        </p:nvGrpSpPr>
        <p:grpSpPr>
          <a:xfrm>
            <a:off x="1657147" y="3735023"/>
            <a:ext cx="2188127" cy="703172"/>
            <a:chOff x="5939004" y="545046"/>
            <a:chExt cx="2694432" cy="664020"/>
          </a:xfrm>
        </p:grpSpPr>
        <p:sp>
          <p:nvSpPr>
            <p:cNvPr id="107" name="正方形/長方形 45">
              <a:extLst>
                <a:ext uri="{FF2B5EF4-FFF2-40B4-BE49-F238E27FC236}">
                  <a16:creationId xmlns:a16="http://schemas.microsoft.com/office/drawing/2014/main" id="{6B3090A8-2431-63CA-09C7-8F6639EE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004" y="545046"/>
              <a:ext cx="2694432" cy="66402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2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8" name="テキスト ボックス 46">
              <a:extLst>
                <a:ext uri="{FF2B5EF4-FFF2-40B4-BE49-F238E27FC236}">
                  <a16:creationId xmlns:a16="http://schemas.microsoft.com/office/drawing/2014/main" id="{084F5FE3-1105-8E73-3D3A-91B62062E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0777" y="573085"/>
              <a:ext cx="2009448" cy="2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Mass spectrometer</a:t>
              </a:r>
            </a:p>
          </p:txBody>
        </p:sp>
        <p:sp>
          <p:nvSpPr>
            <p:cNvPr id="109" name="テキスト ボックス 48">
              <a:extLst>
                <a:ext uri="{FF2B5EF4-FFF2-40B4-BE49-F238E27FC236}">
                  <a16:creationId xmlns:a16="http://schemas.microsoft.com/office/drawing/2014/main" id="{47346060-494A-B4C9-27C9-7A99886CB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3209" y="802704"/>
              <a:ext cx="2610689" cy="34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42875" indent="-142875"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Gas cell cooler buncher</a:t>
              </a:r>
            </a:p>
            <a:p>
              <a:pPr eaLnBrk="1" fontAlgn="ctr" hangingPunct="1">
                <a:spcBef>
                  <a:spcPct val="0"/>
                </a:spcBef>
              </a:pPr>
              <a:r>
                <a:rPr lang="en-US" altLang="ja-JP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MRTOF Mass Spectrograph</a:t>
              </a:r>
            </a:p>
          </p:txBody>
        </p:sp>
      </p:grpSp>
      <p:grpSp>
        <p:nvGrpSpPr>
          <p:cNvPr id="113" name="グループ化 34">
            <a:extLst>
              <a:ext uri="{FF2B5EF4-FFF2-40B4-BE49-F238E27FC236}">
                <a16:creationId xmlns:a16="http://schemas.microsoft.com/office/drawing/2014/main" id="{C9E01A88-6613-2FF0-2EF1-68D2CD2C763F}"/>
              </a:ext>
            </a:extLst>
          </p:cNvPr>
          <p:cNvGrpSpPr>
            <a:grpSpLocks/>
          </p:cNvGrpSpPr>
          <p:nvPr/>
        </p:nvGrpSpPr>
        <p:grpSpPr bwMode="auto">
          <a:xfrm>
            <a:off x="5387923" y="4620527"/>
            <a:ext cx="1807451" cy="527805"/>
            <a:chOff x="5940050" y="4191009"/>
            <a:chExt cx="1701293" cy="483085"/>
          </a:xfrm>
        </p:grpSpPr>
        <p:sp>
          <p:nvSpPr>
            <p:cNvPr id="114" name="正方形/長方形 35">
              <a:extLst>
                <a:ext uri="{FF2B5EF4-FFF2-40B4-BE49-F238E27FC236}">
                  <a16:creationId xmlns:a16="http://schemas.microsoft.com/office/drawing/2014/main" id="{40F343F7-3253-7D13-68A3-C1CB96A72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050" y="4191009"/>
              <a:ext cx="1701293" cy="48308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endParaRPr lang="ja-JP" altLang="en-US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5" name="テキスト ボックス 36">
              <a:extLst>
                <a:ext uri="{FF2B5EF4-FFF2-40B4-BE49-F238E27FC236}">
                  <a16:creationId xmlns:a16="http://schemas.microsoft.com/office/drawing/2014/main" id="{42337EC0-200C-6A24-691B-FF1BB6CF1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197" y="4223861"/>
              <a:ext cx="1573735" cy="19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ctr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Extraction chamber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テキスト ボックス 37">
                  <a:extLst>
                    <a:ext uri="{FF2B5EF4-FFF2-40B4-BE49-F238E27FC236}">
                      <a16:creationId xmlns:a16="http://schemas.microsoft.com/office/drawing/2014/main" id="{2376BB09-23C7-A4FF-0B33-6B01A8E723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54361" y="4432645"/>
                  <a:ext cx="860650" cy="169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142875" indent="-142875" eaLnBrk="0" fontAlgn="base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fontAlgn="base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fontAlgn="base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fontAlgn="base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fontAlgn="base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fontAlgn="ctr" hangingPunct="1"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20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Δ</m:t>
                      </m:r>
                      <m:r>
                        <a:rPr lang="en-US" altLang="ja-JP" sz="1200" i="1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𝑉</m:t>
                      </m:r>
                      <m:r>
                        <a:rPr lang="en-US" altLang="ja-JP" sz="1200" i="1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=20</m:t>
                      </m:r>
                      <m:r>
                        <a:rPr lang="en-US" altLang="ja-JP" sz="120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20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kV</m:t>
                      </m:r>
                    </m:oMath>
                  </a14:m>
                  <a:endParaRPr lang="en-US" altLang="ja-JP" sz="12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6" name="テキスト ボックス 37">
                  <a:extLst>
                    <a:ext uri="{FF2B5EF4-FFF2-40B4-BE49-F238E27FC236}">
                      <a16:creationId xmlns:a16="http://schemas.microsoft.com/office/drawing/2014/main" id="{252FDBC0-C69D-6D60-ACD9-CF279260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4361" y="4432645"/>
                  <a:ext cx="860650" cy="169020"/>
                </a:xfrm>
                <a:prstGeom prst="rect">
                  <a:avLst/>
                </a:prstGeom>
                <a:blipFill>
                  <a:blip r:embed="rId8"/>
                  <a:stretch>
                    <a:fillRect l="-10667" t="-25806" r="-5333" b="-483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93EEB1DA-D85B-6F6D-6219-97726C3CB7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6013" y="422174"/>
            <a:ext cx="2034610" cy="2134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FB091-6558-03AF-5C87-25ADB17B8DC4}"/>
              </a:ext>
            </a:extLst>
          </p:cNvPr>
          <p:cNvSpPr txBox="1"/>
          <p:nvPr/>
        </p:nvSpPr>
        <p:spPr>
          <a:xfrm>
            <a:off x="8220238" y="1136320"/>
            <a:ext cx="3493264" cy="1323439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2009: KISS project started</a:t>
            </a:r>
          </a:p>
          <a:p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2011: KISS installed</a:t>
            </a:r>
          </a:p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2013: Online testing started</a:t>
            </a:r>
          </a:p>
          <a:p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2015: WNSC established</a:t>
            </a:r>
          </a:p>
          <a:p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2016: KISS </a:t>
            </a:r>
            <a:r>
              <a:rPr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has been</a:t>
            </a:r>
            <a:r>
              <a:rPr kumimoji="1" lang="en-US" altLang="ja-JP" sz="1600" dirty="0">
                <a:latin typeface="Helvetica" panose="020B0604020202020204" pitchFamily="34" charset="0"/>
                <a:cs typeface="Helvetica" panose="020B0604020202020204" pitchFamily="34" charset="0"/>
              </a:rPr>
              <a:t> open for users</a:t>
            </a:r>
            <a:endParaRPr kumimoji="1" lang="ja-JP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6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kumimoji="1" sz="1600" b="1"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2802</Words>
  <Application>Microsoft Office PowerPoint</Application>
  <PresentationFormat>ワイド画面</PresentationFormat>
  <Paragraphs>850</Paragraphs>
  <Slides>23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7" baseType="lpstr">
      <vt:lpstr>ＭＳ Ｐゴシック</vt:lpstr>
      <vt:lpstr>ヒラギノ角ゴ ProN W3</vt:lpstr>
      <vt:lpstr>游ゴシック</vt:lpstr>
      <vt:lpstr>游ゴシック Light</vt:lpstr>
      <vt:lpstr>Arial</vt:lpstr>
      <vt:lpstr>Calibri</vt:lpstr>
      <vt:lpstr>Calibri Light</vt:lpstr>
      <vt:lpstr>Cambria Math</vt:lpstr>
      <vt:lpstr>Helvetica</vt:lpstr>
      <vt:lpstr>Times</vt:lpstr>
      <vt:lpstr>Times New Roman</vt:lpstr>
      <vt:lpstr>Wingdings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裕 渡辺</dc:creator>
  <cp:lastModifiedBy>WATANABE Yutaka</cp:lastModifiedBy>
  <cp:revision>40</cp:revision>
  <dcterms:created xsi:type="dcterms:W3CDTF">2024-06-29T10:48:08Z</dcterms:created>
  <dcterms:modified xsi:type="dcterms:W3CDTF">2024-08-20T09:54:38Z</dcterms:modified>
</cp:coreProperties>
</file>